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5"/>
  </p:notesMasterIdLst>
  <p:handoutMasterIdLst>
    <p:handoutMasterId r:id="rId46"/>
  </p:handoutMasterIdLst>
  <p:sldIdLst>
    <p:sldId id="256" r:id="rId6"/>
    <p:sldId id="295" r:id="rId7"/>
    <p:sldId id="271" r:id="rId8"/>
    <p:sldId id="276" r:id="rId9"/>
    <p:sldId id="308" r:id="rId10"/>
    <p:sldId id="309" r:id="rId11"/>
    <p:sldId id="274" r:id="rId12"/>
    <p:sldId id="312" r:id="rId13"/>
    <p:sldId id="313" r:id="rId14"/>
    <p:sldId id="314" r:id="rId15"/>
    <p:sldId id="315" r:id="rId16"/>
    <p:sldId id="270" r:id="rId17"/>
    <p:sldId id="273" r:id="rId18"/>
    <p:sldId id="272" r:id="rId19"/>
    <p:sldId id="266" r:id="rId20"/>
    <p:sldId id="275" r:id="rId21"/>
    <p:sldId id="299" r:id="rId22"/>
    <p:sldId id="300" r:id="rId23"/>
    <p:sldId id="278" r:id="rId24"/>
    <p:sldId id="280" r:id="rId25"/>
    <p:sldId id="311" r:id="rId26"/>
    <p:sldId id="282" r:id="rId27"/>
    <p:sldId id="303" r:id="rId28"/>
    <p:sldId id="281" r:id="rId29"/>
    <p:sldId id="265" r:id="rId30"/>
    <p:sldId id="301" r:id="rId31"/>
    <p:sldId id="302" r:id="rId32"/>
    <p:sldId id="290" r:id="rId33"/>
    <p:sldId id="284" r:id="rId34"/>
    <p:sldId id="288" r:id="rId35"/>
    <p:sldId id="305" r:id="rId36"/>
    <p:sldId id="306" r:id="rId37"/>
    <p:sldId id="310" r:id="rId38"/>
    <p:sldId id="307" r:id="rId39"/>
    <p:sldId id="291" r:id="rId40"/>
    <p:sldId id="304" r:id="rId41"/>
    <p:sldId id="294" r:id="rId42"/>
    <p:sldId id="293" r:id="rId43"/>
    <p:sldId id="262" r:id="rId44"/>
  </p:sldIdLst>
  <p:sldSz cx="12192000" cy="6858000"/>
  <p:notesSz cx="6858000" cy="9144000"/>
  <p:custDataLst>
    <p:tags r:id="rId4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1158"/>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2" autoAdjust="0"/>
    <p:restoredTop sz="79192" autoAdjust="0"/>
  </p:normalViewPr>
  <p:slideViewPr>
    <p:cSldViewPr snapToGrid="0">
      <p:cViewPr varScale="1">
        <p:scale>
          <a:sx n="75" d="100"/>
          <a:sy n="75" d="100"/>
        </p:scale>
        <p:origin x="176" y="104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28/9/26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28/9/26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4007770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1933545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34605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681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74234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43951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26220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71242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576392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2269029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993848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46108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291516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ro-RO" dirty="0" err="1"/>
              <a:t>Înțelegerea naturii relației:</a:t>
            </a:r>
            <a:r>
              <a:rPr lang="ro-RO" baseline="0" dirty="0"/>
              <a:t> de exemplu, persoana trebuie să înțeleagă cine este cealaltă persoană: partener, soț/soție sau o persoană străină. Dacă un pacient crede că îngrijitorul este partenerul lui, atunci nu vorbim despre consimțământ valid.</a:t>
            </a:r>
          </a:p>
          <a:p>
            <a:pPr marL="228600" indent="-228600">
              <a:buAutoNum type="arabicPeriod"/>
            </a:pPr>
            <a:r>
              <a:rPr lang="ro-RO" baseline="0" dirty="0" err="1"/>
              <a:t>Aprecierea consecințelor: de exemplu, să înțeleagă că relația implică intimitate, apropiere emoțională sau eventuale consecințe. Dacă persoana nu realizează ce implică gesturile respective, capacitatea este afectată. </a:t>
            </a:r>
          </a:p>
          <a:p>
            <a:pPr marL="228600" indent="-228600">
              <a:buAutoNum type="arabicPeriod"/>
            </a:pPr>
            <a:r>
              <a:rPr lang="ro-RO" baseline="0" dirty="0" err="1"/>
              <a:t>Comunicarea unei alegeri voluntare: persoana trebuie să spună clar da sau nu.</a:t>
            </a:r>
          </a:p>
          <a:p>
            <a:pPr marL="228600" indent="-228600">
              <a:buAutoNum type="arabicPeriod"/>
            </a:pPr>
            <a:r>
              <a:rPr lang="ro-RO" baseline="0" dirty="0" err="1"/>
              <a:t>Absența coerciției: dacă persoana pare speriată sau confuză, atunci nu mai putem vorbi despre consimțământ. </a:t>
            </a:r>
            <a:endParaRPr lang="en-US" dirty="0"/>
          </a:p>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786682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667074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026444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542066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952091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966111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597458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2908700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1758277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4009215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28/9/26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noAutofit/>
          </a:bodyPr>
          <a:lstStyle/>
          <a:p>
            <a:r>
              <a:rPr lang="ro-RO" sz="4400" dirty="0"/>
              <a:t>Modulul 8 – Demența și sexualitatea: puncte critice</a:t>
            </a:r>
            <a:br>
              <a:rPr lang="en-US" sz="4400" dirty="0"/>
            </a:br>
            <a:endParaRPr lang="x-none" sz="440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a:bodyPr>
          <a:lstStyle/>
          <a:p>
            <a:r>
              <a:rPr lang="ro-RO" sz="2800" dirty="0"/>
              <a:t>Elaborat de Cristina-Ioana Apostu / SRA</a:t>
            </a:r>
            <a:endParaRPr lang="x-none" sz="2800"/>
          </a:p>
          <a:p>
            <a:endParaRPr lang="x-none" sz="3200" i="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6709-F955-3C6F-C9BE-DF835223D0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D1CC37-422E-BF19-D484-87075CE0028A}"/>
              </a:ext>
            </a:extLst>
          </p:cNvPr>
          <p:cNvSpPr>
            <a:spLocks noGrp="1"/>
          </p:cNvSpPr>
          <p:nvPr>
            <p:ph type="title"/>
          </p:nvPr>
        </p:nvSpPr>
        <p:spPr/>
        <p:txBody>
          <a:bodyPr lIns="91440"/>
          <a:lstStyle/>
          <a:p>
            <a:pPr algn="ctr"/>
            <a:r>
              <a:rPr lang="ro-RO" sz="4000" dirty="0"/>
              <a:t>De ce este dificil acest subiect?</a:t>
            </a:r>
            <a:r>
              <a:rPr lang="ro-RO" dirty="0"/>
              <a:t> </a:t>
            </a:r>
            <a:endParaRPr lang="el-GR" sz="4400" dirty="0"/>
          </a:p>
        </p:txBody>
      </p:sp>
      <p:sp>
        <p:nvSpPr>
          <p:cNvPr id="5" name="Content Placeholder 4">
            <a:extLst>
              <a:ext uri="{FF2B5EF4-FFF2-40B4-BE49-F238E27FC236}">
                <a16:creationId xmlns:a16="http://schemas.microsoft.com/office/drawing/2014/main" id="{EE87FB90-1C7A-8F9B-C8E0-BCD0EDBFA419}"/>
              </a:ext>
            </a:extLst>
          </p:cNvPr>
          <p:cNvSpPr>
            <a:spLocks noGrp="1"/>
          </p:cNvSpPr>
          <p:nvPr>
            <p:ph sz="quarter" idx="12"/>
          </p:nvPr>
        </p:nvSpPr>
        <p:spPr>
          <a:xfrm>
            <a:off x="97971" y="1076325"/>
            <a:ext cx="11944350" cy="5675539"/>
          </a:xfrm>
        </p:spPr>
        <p:txBody>
          <a:bodyPr/>
          <a:lstStyle/>
          <a:p>
            <a:pPr>
              <a:buFont typeface="Wingdings" panose="05000000000000000000" pitchFamily="2" charset="2"/>
              <a:buChar char="ü"/>
            </a:pPr>
            <a:endParaRPr lang="en-US" sz="4000" dirty="0"/>
          </a:p>
          <a:p>
            <a:pPr marL="571500" indent="-571500">
              <a:buClr>
                <a:schemeClr val="accent3"/>
              </a:buClr>
              <a:buFont typeface="Wingdings" panose="05000000000000000000" pitchFamily="2" charset="2"/>
              <a:buChar char="ü"/>
            </a:pPr>
            <a:r>
              <a:rPr lang="ro-RO" sz="4000" dirty="0">
                <a:latin typeface="Calibri" panose="020F0502020204030204" pitchFamily="34" charset="0"/>
                <a:ea typeface="Calibri" panose="020F0502020204030204" pitchFamily="34" charset="0"/>
                <a:cs typeface="Calibri" panose="020F0502020204030204" pitchFamily="34" charset="0"/>
              </a:rPr>
              <a:t>Disconfortul legat de sexualitatea la vârste înaintate</a:t>
            </a:r>
          </a:p>
          <a:p>
            <a:pPr marL="457200" indent="-457200">
              <a:buClr>
                <a:schemeClr val="accent3"/>
              </a:buClr>
              <a:buFont typeface="Wingdings" panose="05000000000000000000" pitchFamily="2" charset="2"/>
              <a:buChar char="ü"/>
            </a:pPr>
            <a:r>
              <a:rPr lang="ro-RO" sz="4000" dirty="0">
                <a:latin typeface="Calibri" panose="020F0502020204030204" pitchFamily="34" charset="0"/>
                <a:ea typeface="Calibri" panose="020F0502020204030204" pitchFamily="34" charset="0"/>
                <a:cs typeface="Calibri" panose="020F0502020204030204" pitchFamily="34" charset="0"/>
              </a:rPr>
              <a:t> Nesiguranța privind autonomia în demență</a:t>
            </a:r>
          </a:p>
          <a:p>
            <a:pPr marL="457200" indent="-457200">
              <a:buClr>
                <a:schemeClr val="accent3"/>
              </a:buClr>
              <a:buFont typeface="Wingdings" panose="05000000000000000000" pitchFamily="2" charset="2"/>
              <a:buChar char="ü"/>
            </a:pPr>
            <a:r>
              <a:rPr lang="ro-RO" sz="4000" dirty="0">
                <a:latin typeface="Calibri" panose="020F0502020204030204" pitchFamily="34" charset="0"/>
                <a:ea typeface="Calibri" panose="020F0502020204030204" pitchFamily="34" charset="0"/>
                <a:cs typeface="Calibri" panose="020F0502020204030204" pitchFamily="34" charset="0"/>
              </a:rPr>
              <a:t> Îngrijorările familiei și reacțiile protective  </a:t>
            </a:r>
          </a:p>
          <a:p>
            <a:pPr marL="457200" indent="-457200">
              <a:buClr>
                <a:schemeClr val="accent3"/>
              </a:buClr>
              <a:buFont typeface="Wingdings" panose="05000000000000000000" pitchFamily="2" charset="2"/>
              <a:buChar char="ü"/>
            </a:pPr>
            <a:r>
              <a:rPr lang="ro-RO" sz="4000" dirty="0">
                <a:latin typeface="Calibri" panose="020F0502020204030204" pitchFamily="34" charset="0"/>
                <a:ea typeface="Calibri" panose="020F0502020204030204" pitchFamily="34" charset="0"/>
                <a:cs typeface="Calibri" panose="020F0502020204030204" pitchFamily="34" charset="0"/>
              </a:rPr>
              <a:t> Teama de consecințe juridice sau profesionale </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963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Punem întrebarea greșită</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933451"/>
            <a:ext cx="11944350" cy="5818414"/>
          </a:xfrm>
        </p:spPr>
        <p:txBody>
          <a:bodyPr/>
          <a:lstStyle/>
          <a:p>
            <a:pPr>
              <a:buClr>
                <a:schemeClr val="accent3"/>
              </a:buClr>
            </a:pPr>
            <a:endParaRPr lang="en-US" sz="4400" dirty="0"/>
          </a:p>
          <a:p>
            <a:pPr>
              <a:buClr>
                <a:schemeClr val="accent3"/>
              </a:buClr>
            </a:pPr>
            <a:r>
              <a:rPr lang="ro-RO" sz="40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ro-RO" sz="4000" dirty="0">
                <a:latin typeface="Calibri" panose="020F0502020204030204" pitchFamily="34" charset="0"/>
                <a:ea typeface="Calibri" panose="020F0502020204030204" pitchFamily="34" charset="0"/>
                <a:cs typeface="Calibri" panose="020F0502020204030204" pitchFamily="34" charset="0"/>
              </a:rPr>
              <a:t> „Ar trebui persoanele cu demență să aibă relații sexuale?”</a:t>
            </a:r>
          </a:p>
          <a:p>
            <a:pPr>
              <a:buClr>
                <a:schemeClr val="accent3"/>
              </a:buClr>
            </a:pPr>
            <a:r>
              <a:rPr lang="ro-RO" sz="4000" dirty="0">
                <a:latin typeface="Calibri" panose="020F0502020204030204" pitchFamily="34" charset="0"/>
                <a:ea typeface="Calibri" panose="020F0502020204030204" pitchFamily="34" charset="0"/>
                <a:cs typeface="Calibri" panose="020F0502020204030204" pitchFamily="34" charset="0"/>
              </a:rPr>
              <a:t>⬇</a:t>
            </a:r>
          </a:p>
          <a:p>
            <a:pPr>
              <a:buClr>
                <a:schemeClr val="accent3"/>
              </a:buClr>
            </a:pPr>
            <a:r>
              <a:rPr lang="ro-RO" sz="4000"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ro-RO" sz="4000" dirty="0">
                <a:latin typeface="Calibri" panose="020F0502020204030204" pitchFamily="34" charset="0"/>
                <a:ea typeface="Calibri" panose="020F0502020204030204" pitchFamily="34" charset="0"/>
                <a:cs typeface="Calibri" panose="020F0502020204030204" pitchFamily="34" charset="0"/>
              </a:rPr>
              <a:t> „Cum putem sprijini autonomia, asigurând în același timp siguranța?”</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966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Sexualitatea nu înseamnă doar actul sexual</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95400"/>
            <a:ext cx="11944350" cy="5456464"/>
          </a:xfrm>
        </p:spPr>
        <p:txBody>
          <a:bodyPr/>
          <a:lstStyle/>
          <a:p>
            <a:r>
              <a:rPr lang="ro-RO" sz="3600" dirty="0"/>
              <a:t>Sexualitatea include:</a:t>
            </a:r>
            <a:endParaRPr lang="en-US" sz="3600" dirty="0"/>
          </a:p>
          <a:p>
            <a:pPr>
              <a:buFont typeface="Wingdings" panose="05000000000000000000" pitchFamily="2" charset="2"/>
              <a:buChar char="ü"/>
            </a:pPr>
            <a:r>
              <a:rPr lang="ro-RO" sz="3600" dirty="0"/>
              <a:t>Atingerea</a:t>
            </a:r>
          </a:p>
          <a:p>
            <a:pPr>
              <a:buFont typeface="Wingdings" panose="05000000000000000000" pitchFamily="2" charset="2"/>
              <a:buChar char="ü"/>
            </a:pPr>
            <a:r>
              <a:rPr lang="ro-RO" sz="3600" dirty="0"/>
              <a:t>Intimitatea emoțională</a:t>
            </a:r>
          </a:p>
          <a:p>
            <a:pPr>
              <a:buFont typeface="Wingdings" panose="05000000000000000000" pitchFamily="2" charset="2"/>
              <a:buChar char="ü"/>
            </a:pPr>
            <a:r>
              <a:rPr lang="ro-RO" sz="3600" dirty="0"/>
              <a:t>Identitatea</a:t>
            </a:r>
            <a:endParaRPr lang="en-US" sz="3600" dirty="0"/>
          </a:p>
          <a:p>
            <a:pPr>
              <a:buFont typeface="Wingdings" panose="05000000000000000000" pitchFamily="2" charset="2"/>
              <a:buChar char="ü"/>
            </a:pPr>
            <a:r>
              <a:rPr lang="ro-RO" sz="3600" dirty="0"/>
              <a:t>Orientarea</a:t>
            </a:r>
          </a:p>
          <a:p>
            <a:pPr>
              <a:buFont typeface="Wingdings" panose="05000000000000000000" pitchFamily="2" charset="2"/>
              <a:buChar char="ü"/>
            </a:pPr>
            <a:r>
              <a:rPr lang="ro-RO" sz="3600" dirty="0"/>
              <a:t>Dorința de conexiune</a:t>
            </a:r>
          </a:p>
          <a:p>
            <a:pPr algn="ctr"/>
            <a:endParaRPr lang="en-US" sz="3600" i="1" dirty="0"/>
          </a:p>
          <a:p>
            <a:pPr algn="ctr"/>
            <a:r>
              <a:rPr lang="ro-RO" sz="3600" i="1" dirty="0">
                <a:solidFill>
                  <a:schemeClr val="accent3"/>
                </a:solidFill>
              </a:rPr>
              <a:t>Eliminarea intimității poate amplifica suferința.</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2576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sz="4000" dirty="0"/>
              <a:t>Mituri</a:t>
            </a:r>
            <a:endParaRPr lang="en-US" sz="4000" dirty="0"/>
          </a:p>
        </p:txBody>
      </p:sp>
      <p:sp>
        <p:nvSpPr>
          <p:cNvPr id="4" name="Content Placeholder 3"/>
          <p:cNvSpPr>
            <a:spLocks noGrp="1"/>
          </p:cNvSpPr>
          <p:nvPr>
            <p:ph sz="quarter" idx="12"/>
          </p:nvPr>
        </p:nvSpPr>
        <p:spPr>
          <a:xfrm>
            <a:off x="97971" y="1285875"/>
            <a:ext cx="11944350" cy="5465990"/>
          </a:xfrm>
        </p:spPr>
        <p:txBody>
          <a:bodyPr/>
          <a:lstStyle/>
          <a:p>
            <a:r>
              <a:rPr lang="ro-RO" sz="3600" dirty="0">
                <a:solidFill>
                  <a:schemeClr val="tx1"/>
                </a:solidFill>
                <a:effectLst>
                  <a:outerShdw blurRad="38100" dist="38100" dir="2700000" algn="tl">
                    <a:srgbClr val="000000">
                      <a:alpha val="43137"/>
                    </a:srgbClr>
                  </a:outerShdw>
                </a:effectLst>
              </a:rPr>
              <a:t>Mituri</a:t>
            </a:r>
            <a:r>
              <a:rPr lang="ro-RO" sz="3600" dirty="0">
                <a:solidFill>
                  <a:srgbClr val="FF0000"/>
                </a:solidFill>
                <a:effectLst>
                  <a:outerShdw blurRad="38100" dist="38100" dir="2700000" algn="tl">
                    <a:srgbClr val="000000">
                      <a:alpha val="43137"/>
                    </a:srgbClr>
                  </a:outerShdw>
                </a:effectLst>
              </a:rPr>
              <a:t> frecvente:</a:t>
            </a:r>
          </a:p>
          <a:p>
            <a:pPr marL="457200" indent="-457200">
              <a:buFont typeface="Wingdings" panose="05000000000000000000" pitchFamily="2" charset="2"/>
              <a:buChar char="Ø"/>
            </a:pPr>
            <a:endParaRPr lang="en-US" sz="3600" dirty="0"/>
          </a:p>
          <a:p>
            <a:r>
              <a:rPr lang="ro-RO"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ro-RO" sz="3600" dirty="0"/>
              <a:t>„Persoanele cu demență sunt asexuale”</a:t>
            </a:r>
          </a:p>
          <a:p>
            <a:r>
              <a:rPr lang="ro-RO"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ro-RO" sz="3600" dirty="0"/>
              <a:t>„Orice comportament sexual este nepotrivit”</a:t>
            </a:r>
          </a:p>
          <a:p>
            <a:r>
              <a:rPr lang="ro-RO"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ro-RO" sz="3600" dirty="0"/>
              <a:t>„Protecția înseamnă oprirea oricărei intimități”</a:t>
            </a:r>
          </a:p>
          <a:p>
            <a:r>
              <a:rPr lang="ro-RO" sz="36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ro-RO" sz="3600" dirty="0"/>
              <a:t>„Vârstnicii nu mai au nevoie de apropiere”</a:t>
            </a:r>
          </a:p>
        </p:txBody>
      </p:sp>
    </p:spTree>
    <p:extLst>
      <p:ext uri="{BB962C8B-B14F-4D97-AF65-F5344CB8AC3E}">
        <p14:creationId xmlns:p14="http://schemas.microsoft.com/office/powerpoint/2010/main" val="167903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4000" dirty="0"/>
            </a:br>
            <a:r>
              <a:rPr lang="ro-RO" sz="4000" dirty="0"/>
              <a:t>Ce știm din practică</a:t>
            </a:r>
            <a:br>
              <a:rPr lang="en-US" sz="4000" dirty="0"/>
            </a:br>
            <a:endParaRPr lang="en-US" dirty="0"/>
          </a:p>
        </p:txBody>
      </p:sp>
      <p:sp>
        <p:nvSpPr>
          <p:cNvPr id="4" name="Content Placeholder 3"/>
          <p:cNvSpPr>
            <a:spLocks noGrp="1"/>
          </p:cNvSpPr>
          <p:nvPr>
            <p:ph sz="quarter" idx="12"/>
          </p:nvPr>
        </p:nvSpPr>
        <p:spPr>
          <a:xfrm>
            <a:off x="97971" y="1381125"/>
            <a:ext cx="11944350" cy="5370740"/>
          </a:xfrm>
        </p:spPr>
        <p:txBody>
          <a:bodyPr/>
          <a:lstStyle/>
          <a:p>
            <a:r>
              <a:rPr lang="ro-RO" sz="3600" dirty="0">
                <a:solidFill>
                  <a:srgbClr val="00B050"/>
                </a:solidFill>
                <a:effectLst>
                  <a:outerShdw blurRad="38100" dist="38100" dir="2700000" algn="tl">
                    <a:srgbClr val="000000">
                      <a:alpha val="43137"/>
                    </a:srgbClr>
                  </a:outerShdw>
                </a:effectLst>
              </a:rPr>
              <a:t>Realitatea</a:t>
            </a:r>
            <a:endParaRPr lang="en-US" sz="3600" dirty="0">
              <a:solidFill>
                <a:srgbClr val="00B050"/>
              </a:solidFill>
              <a:effectLst>
                <a:outerShdw blurRad="38100" dist="38100" dir="2700000" algn="tl">
                  <a:srgbClr val="000000">
                    <a:alpha val="43137"/>
                  </a:srgbClr>
                </a:outerShdw>
              </a:effectLst>
            </a:endParaRPr>
          </a:p>
          <a:p>
            <a:endParaRPr lang="en-US" sz="3600" dirty="0"/>
          </a:p>
          <a:p>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t>Nevoia de intimitate rămâne adesea</a:t>
            </a:r>
          </a:p>
          <a:p>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t>Nu orice comportament este problematic</a:t>
            </a:r>
          </a:p>
          <a:p>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t>Multe expresii ale apropierii au sens</a:t>
            </a:r>
          </a:p>
          <a:p>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t>O îngrijire bună înseamnă echilibru între siguranță și autonomie</a:t>
            </a:r>
          </a:p>
        </p:txBody>
      </p:sp>
    </p:spTree>
    <p:extLst>
      <p:ext uri="{BB962C8B-B14F-4D97-AF65-F5344CB8AC3E}">
        <p14:creationId xmlns:p14="http://schemas.microsoft.com/office/powerpoint/2010/main" val="346950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Tipuri de demență (relevanță pentru consimțământ)</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600" i="1" dirty="0"/>
          </a:p>
          <a:p>
            <a:pPr>
              <a:buFont typeface="Wingdings" panose="05000000000000000000" pitchFamily="2" charset="2"/>
              <a:buChar char="q"/>
            </a:pPr>
            <a:r>
              <a:rPr lang="ro-RO" sz="3600" dirty="0">
                <a:solidFill>
                  <a:schemeClr val="accent1">
                    <a:lumMod val="75000"/>
                  </a:schemeClr>
                </a:solidFill>
              </a:rPr>
              <a:t> Boala Alzheimer </a:t>
            </a:r>
            <a:r>
              <a:rPr lang="ro-RO" sz="3600" dirty="0"/>
              <a:t>→ afectarea memoriei </a:t>
            </a:r>
          </a:p>
          <a:p>
            <a:pPr>
              <a:buFont typeface="Wingdings" panose="05000000000000000000" pitchFamily="2" charset="2"/>
              <a:buChar char="q"/>
            </a:pPr>
            <a:r>
              <a:rPr lang="ro-RO" sz="3600" dirty="0" err="1">
                <a:solidFill>
                  <a:schemeClr val="accent1">
                    <a:lumMod val="75000"/>
                  </a:schemeClr>
                </a:solidFill>
              </a:rPr>
              <a:t>Demența </a:t>
            </a:r>
            <a:r>
              <a:rPr lang="ro-RO" sz="3600" dirty="0">
                <a:solidFill>
                  <a:schemeClr val="accent1">
                    <a:lumMod val="75000"/>
                  </a:schemeClr>
                </a:solidFill>
              </a:rPr>
              <a:t>frontotemporală </a:t>
            </a:r>
            <a:r>
              <a:rPr lang="ro-RO" sz="3600" dirty="0"/>
              <a:t>→ dezinhibiție → complexitate etică ridicată</a:t>
            </a:r>
          </a:p>
          <a:p>
            <a:pPr>
              <a:buFont typeface="Wingdings" panose="05000000000000000000" pitchFamily="2" charset="2"/>
              <a:buChar char="q"/>
            </a:pPr>
            <a:r>
              <a:rPr lang="ro-RO" sz="3600" dirty="0">
                <a:solidFill>
                  <a:schemeClr val="accent1">
                    <a:lumMod val="75000"/>
                  </a:schemeClr>
                </a:solidFill>
              </a:rPr>
              <a:t> Demența vasculară </a:t>
            </a:r>
            <a:r>
              <a:rPr lang="ro-RO" sz="3600" dirty="0"/>
              <a:t>→ disfuncție executivă → dificultate în cântărirea consecințelor</a:t>
            </a:r>
          </a:p>
          <a:p>
            <a:pPr>
              <a:buFont typeface="Wingdings" panose="05000000000000000000" pitchFamily="2" charset="2"/>
              <a:buChar char="q"/>
            </a:pPr>
            <a:r>
              <a:rPr lang="ro-RO" sz="3600" dirty="0">
                <a:solidFill>
                  <a:schemeClr val="accent1">
                    <a:lumMod val="75000"/>
                  </a:schemeClr>
                </a:solidFill>
              </a:rPr>
              <a:t> Demența cu corpi Lewy </a:t>
            </a:r>
            <a:r>
              <a:rPr lang="ro-RO" sz="3600" dirty="0"/>
              <a:t>→ cogniție fluctuantă → consimțământul poate fluctua</a:t>
            </a:r>
          </a:p>
          <a:p>
            <a:pPr algn="ctr"/>
            <a:r>
              <a:rPr lang="en-US" sz="3600" dirty="0"/>
              <a:t>                   </a:t>
            </a:r>
          </a:p>
          <a:p>
            <a:pPr algn="ctr"/>
            <a:r>
              <a:rPr lang="ro-RO" sz="3600" i="1" dirty="0">
                <a:solidFill>
                  <a:srgbClr val="CC0099"/>
                </a:solidFill>
              </a:rPr>
              <a:t>Diagnosticul contează.</a:t>
            </a:r>
          </a:p>
          <a:p>
            <a:endParaRPr lang="el-GR" dirty="0"/>
          </a:p>
        </p:txBody>
      </p:sp>
    </p:spTree>
    <p:extLst>
      <p:ext uri="{BB962C8B-B14F-4D97-AF65-F5344CB8AC3E}">
        <p14:creationId xmlns:p14="http://schemas.microsoft.com/office/powerpoint/2010/main" val="145945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sz="4000" dirty="0"/>
              <a:t>Boala Alzheimer</a:t>
            </a:r>
          </a:p>
        </p:txBody>
      </p:sp>
      <p:sp>
        <p:nvSpPr>
          <p:cNvPr id="4" name="Content Placeholder 3"/>
          <p:cNvSpPr>
            <a:spLocks noGrp="1"/>
          </p:cNvSpPr>
          <p:nvPr>
            <p:ph sz="quarter" idx="12"/>
          </p:nvPr>
        </p:nvSpPr>
        <p:spPr>
          <a:xfrm>
            <a:off x="-1" y="1276351"/>
            <a:ext cx="12192001" cy="5581650"/>
          </a:xfrm>
        </p:spPr>
        <p:txBody>
          <a:bodyPr/>
          <a:lstStyle/>
          <a:p>
            <a:pPr marL="457200" indent="-457200">
              <a:buFont typeface="Arial" panose="020B0604020202020204" pitchFamily="34" charset="0"/>
              <a:buChar char="•"/>
            </a:pPr>
            <a:r>
              <a:rPr lang="ro-RO" sz="3600" dirty="0"/>
              <a:t>Afectează în primul rând memoria</a:t>
            </a:r>
          </a:p>
          <a:p>
            <a:pPr marL="457200" indent="-457200">
              <a:buFont typeface="Arial" panose="020B0604020202020204" pitchFamily="34" charset="0"/>
              <a:buChar char="•"/>
            </a:pPr>
            <a:r>
              <a:rPr lang="ro-RO" sz="3600" dirty="0"/>
              <a:t>Persoana poate uita relațiile sau contextul</a:t>
            </a:r>
          </a:p>
          <a:p>
            <a:pPr marL="457200" indent="-457200">
              <a:buFont typeface="Arial" panose="020B0604020202020204" pitchFamily="34" charset="0"/>
              <a:buChar char="•"/>
            </a:pPr>
            <a:r>
              <a:rPr lang="ro-RO" sz="3600" dirty="0"/>
              <a:t>Poate duce la confuzie privind identitatea celorlalți</a:t>
            </a:r>
          </a:p>
          <a:p>
            <a:pPr marL="457200" indent="-457200">
              <a:buFont typeface="Arial" panose="020B0604020202020204" pitchFamily="34" charset="0"/>
              <a:buChar char="•"/>
            </a:pPr>
            <a:r>
              <a:rPr lang="ro-RO" sz="3600" dirty="0"/>
              <a:t>Nevoile emoționale rămân adesea</a:t>
            </a:r>
          </a:p>
          <a:p>
            <a:r>
              <a:rPr lang="ro-RO" sz="3600" dirty="0">
                <a:solidFill>
                  <a:schemeClr val="accent3"/>
                </a:solidFill>
              </a:rPr>
              <a:t>Impact:</a:t>
            </a:r>
          </a:p>
          <a:p>
            <a:pPr marL="457200" indent="-457200">
              <a:buFont typeface="Arial" panose="020B0604020202020204" pitchFamily="34" charset="0"/>
              <a:buChar char="•"/>
            </a:pPr>
            <a:r>
              <a:rPr lang="ro-RO" sz="3600" dirty="0"/>
              <a:t>Poate căuta apropierea pentru alinare</a:t>
            </a:r>
          </a:p>
          <a:p>
            <a:pPr marL="457200" indent="-457200">
              <a:buFont typeface="Arial" panose="020B0604020202020204" pitchFamily="34" charset="0"/>
              <a:buChar char="•"/>
            </a:pPr>
            <a:r>
              <a:rPr lang="ro-RO" sz="3600" dirty="0"/>
              <a:t>Risc de a înțelege greșit situațiile</a:t>
            </a:r>
          </a:p>
        </p:txBody>
      </p:sp>
    </p:spTree>
    <p:extLst>
      <p:ext uri="{BB962C8B-B14F-4D97-AF65-F5344CB8AC3E}">
        <p14:creationId xmlns:p14="http://schemas.microsoft.com/office/powerpoint/2010/main" val="221865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sz="4000" dirty="0" err="1"/>
              <a:t>Demența frontotemporală</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ro-RO" sz="3600" dirty="0"/>
              <a:t>Schimbări ale comportamentului și ale conștiinței sociale </a:t>
            </a:r>
          </a:p>
          <a:p>
            <a:pPr marL="571500" indent="-571500">
              <a:buFont typeface="Arial" panose="020B0604020202020204" pitchFamily="34" charset="0"/>
              <a:buChar char="•"/>
            </a:pPr>
            <a:r>
              <a:rPr lang="ro-RO" sz="3600" dirty="0"/>
              <a:t>Dezinhibiție și impulsivitate</a:t>
            </a:r>
          </a:p>
          <a:p>
            <a:pPr marL="571500" indent="-571500">
              <a:buFont typeface="Arial" panose="020B0604020202020204" pitchFamily="34" charset="0"/>
              <a:buChar char="•"/>
            </a:pPr>
            <a:r>
              <a:rPr lang="ro-RO" sz="3600" dirty="0"/>
              <a:t>Empatie și judecată diminuate </a:t>
            </a:r>
          </a:p>
          <a:p>
            <a:pPr marL="571500" indent="-571500">
              <a:buFont typeface="Arial" panose="020B0604020202020204" pitchFamily="34" charset="0"/>
              <a:buChar char="•"/>
            </a:pPr>
            <a:r>
              <a:rPr lang="ro-RO" sz="3600" dirty="0"/>
              <a:t>Conștientizare limitată a consecințelor</a:t>
            </a:r>
          </a:p>
          <a:p>
            <a:r>
              <a:rPr lang="ro-RO" sz="3600" dirty="0">
                <a:solidFill>
                  <a:schemeClr val="accent3"/>
                </a:solidFill>
              </a:rPr>
              <a:t>Impact:</a:t>
            </a:r>
          </a:p>
          <a:p>
            <a:pPr marL="571500" indent="-571500">
              <a:buFont typeface="Arial" panose="020B0604020202020204" pitchFamily="34" charset="0"/>
              <a:buChar char="•"/>
            </a:pPr>
            <a:r>
              <a:rPr lang="ro-RO" sz="3600" dirty="0"/>
              <a:t>Risc crescut de comportamente </a:t>
            </a:r>
            <a:r>
              <a:rPr lang="ro-RO" sz="3600" dirty="0" err="1"/>
              <a:t>nepotrivite</a:t>
            </a:r>
            <a:endParaRPr lang="en-US" sz="3600" dirty="0"/>
          </a:p>
          <a:p>
            <a:pPr marL="571500" indent="-571500">
              <a:buFont typeface="Arial" panose="020B0604020202020204" pitchFamily="34" charset="0"/>
              <a:buChar char="•"/>
            </a:pPr>
            <a:r>
              <a:rPr lang="ro-RO" sz="3600" dirty="0"/>
              <a:t>Consimțământul poate fi afectat → necesită o evaluare atentă</a:t>
            </a:r>
          </a:p>
        </p:txBody>
      </p:sp>
    </p:spTree>
    <p:extLst>
      <p:ext uri="{BB962C8B-B14F-4D97-AF65-F5344CB8AC3E}">
        <p14:creationId xmlns:p14="http://schemas.microsoft.com/office/powerpoint/2010/main" val="2480290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sz="4000" dirty="0"/>
              <a:t>Demența vasculară</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ro-RO" sz="3600" dirty="0"/>
              <a:t>Dificultăți de planificare și de luare a deciziilor</a:t>
            </a:r>
          </a:p>
          <a:p>
            <a:pPr marL="571500" indent="-571500">
              <a:buFont typeface="Arial" panose="020B0604020202020204" pitchFamily="34" charset="0"/>
              <a:buChar char="•"/>
            </a:pPr>
            <a:r>
              <a:rPr lang="ro-RO" sz="3600" dirty="0"/>
              <a:t> Gândire și procesare mai lente</a:t>
            </a:r>
          </a:p>
          <a:p>
            <a:pPr marL="571500" indent="-571500">
              <a:buFont typeface="Arial" panose="020B0604020202020204" pitchFamily="34" charset="0"/>
              <a:buChar char="•"/>
            </a:pPr>
            <a:r>
              <a:rPr lang="ro-RO" sz="3600" dirty="0"/>
              <a:t>Capacitate redusă de a cântări consecințele</a:t>
            </a:r>
          </a:p>
          <a:p>
            <a:r>
              <a:rPr lang="ro-RO" sz="3600" dirty="0">
                <a:solidFill>
                  <a:schemeClr val="accent3"/>
                </a:solidFill>
              </a:rPr>
              <a:t>Impact:</a:t>
            </a:r>
          </a:p>
          <a:p>
            <a:pPr marL="571500" indent="-571500">
              <a:buFont typeface="Arial" panose="020B0604020202020204" pitchFamily="34" charset="0"/>
              <a:buChar char="•"/>
            </a:pPr>
            <a:r>
              <a:rPr lang="ro-RO" sz="3600" dirty="0"/>
              <a:t>Poate avea dificultăți în a lua decizii informate</a:t>
            </a:r>
          </a:p>
          <a:p>
            <a:pPr marL="571500" indent="-571500">
              <a:buFont typeface="Arial" panose="020B0604020202020204" pitchFamily="34" charset="0"/>
              <a:buChar char="•"/>
            </a:pPr>
            <a:r>
              <a:rPr lang="ro-RO" sz="3600" dirty="0"/>
              <a:t>Are nevoie de sprijin pentru a înțelege situațiile</a:t>
            </a:r>
            <a:endParaRPr lang="en-US" sz="3600" dirty="0"/>
          </a:p>
        </p:txBody>
      </p:sp>
    </p:spTree>
    <p:extLst>
      <p:ext uri="{BB962C8B-B14F-4D97-AF65-F5344CB8AC3E}">
        <p14:creationId xmlns:p14="http://schemas.microsoft.com/office/powerpoint/2010/main" val="10629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err="1"/>
              <a:t>Demența cu corpi Lewy</a:t>
            </a:r>
            <a:endParaRPr lang="en-US" dirty="0"/>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ro-RO" sz="3600" dirty="0"/>
              <a:t>Atenție și stare de conștiență fluctuante</a:t>
            </a:r>
          </a:p>
          <a:p>
            <a:pPr marL="571500" indent="-571500">
              <a:buFont typeface="Arial" panose="020B0604020202020204" pitchFamily="34" charset="0"/>
              <a:buChar char="•"/>
            </a:pPr>
            <a:r>
              <a:rPr lang="ro-RO" sz="3600" dirty="0"/>
              <a:t>Perioade de luciditate urmate de confuzie</a:t>
            </a:r>
          </a:p>
          <a:p>
            <a:pPr marL="571500" indent="-571500">
              <a:buFont typeface="Arial" panose="020B0604020202020204" pitchFamily="34" charset="0"/>
              <a:buChar char="•"/>
            </a:pPr>
            <a:r>
              <a:rPr lang="ro-RO" sz="3600" dirty="0"/>
              <a:t>Posibile halucinații vizuale</a:t>
            </a:r>
          </a:p>
          <a:p>
            <a:r>
              <a:rPr lang="ro-RO" sz="3600" dirty="0">
                <a:solidFill>
                  <a:schemeClr val="accent3"/>
                </a:solidFill>
              </a:rPr>
              <a:t>Impact:</a:t>
            </a:r>
          </a:p>
          <a:p>
            <a:pPr marL="571500" indent="-571500">
              <a:buFont typeface="Arial" panose="020B0604020202020204" pitchFamily="34" charset="0"/>
              <a:buChar char="•"/>
            </a:pPr>
            <a:r>
              <a:rPr lang="ro-RO" sz="3600" dirty="0"/>
              <a:t>Capacitatea se poate schimba de la o zi la alta</a:t>
            </a:r>
          </a:p>
          <a:p>
            <a:pPr marL="571500" indent="-571500">
              <a:buFont typeface="Arial" panose="020B0604020202020204" pitchFamily="34" charset="0"/>
              <a:buChar char="•"/>
            </a:pPr>
            <a:r>
              <a:rPr lang="ro-RO" sz="3600" dirty="0"/>
              <a:t>Consimțământul trebuie evaluat pe loc, în momentul respectiv</a:t>
            </a:r>
          </a:p>
        </p:txBody>
      </p:sp>
    </p:spTree>
    <p:extLst>
      <p:ext uri="{BB962C8B-B14F-4D97-AF65-F5344CB8AC3E}">
        <p14:creationId xmlns:p14="http://schemas.microsoft.com/office/powerpoint/2010/main" val="231227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pPr algn="ctr"/>
            <a:r>
              <a:rPr lang="ro-RO" sz="4400" dirty="0"/>
              <a:t>De ce contează?</a:t>
            </a:r>
            <a:endParaRPr lang="el-GR" sz="4400" dirty="0"/>
          </a:p>
        </p:txBody>
      </p:sp>
      <p:sp>
        <p:nvSpPr>
          <p:cNvPr id="6" name="Text Placeholder 5"/>
          <p:cNvSpPr>
            <a:spLocks noGrp="1"/>
          </p:cNvSpPr>
          <p:nvPr>
            <p:ph type="body" sz="quarter" idx="10"/>
          </p:nvPr>
        </p:nvSpPr>
        <p:spPr>
          <a:xfrm>
            <a:off x="203479" y="1028701"/>
            <a:ext cx="6616422" cy="5572124"/>
          </a:xfrm>
        </p:spPr>
        <p:txBody>
          <a:bodyPr/>
          <a:lstStyle/>
          <a:p>
            <a:r>
              <a:rPr lang="ro-RO" sz="3200" b="0" dirty="0">
                <a:solidFill>
                  <a:schemeClr val="tx1"/>
                </a:solidFill>
                <a:latin typeface="Calibri" panose="020F0502020204030204" pitchFamily="34" charset="0"/>
                <a:ea typeface="Calibri" panose="020F0502020204030204" pitchFamily="34" charset="0"/>
                <a:cs typeface="Calibri" panose="020F0502020204030204" pitchFamily="34" charset="0"/>
              </a:rPr>
              <a:t>Demența nu ține doar de memorie.</a:t>
            </a:r>
          </a:p>
          <a:p>
            <a:pPr marL="457200" indent="-457200">
              <a:buFont typeface="Arial" panose="020B0604020202020204" pitchFamily="34" charset="0"/>
              <a:buChar char="•"/>
            </a:pPr>
            <a:r>
              <a:rPr lang="ro-RO" sz="3200" b="0" dirty="0">
                <a:solidFill>
                  <a:schemeClr val="tx1"/>
                </a:solidFill>
                <a:latin typeface="Calibri" panose="020F0502020204030204" pitchFamily="34" charset="0"/>
                <a:ea typeface="Calibri" panose="020F0502020204030204" pitchFamily="34" charset="0"/>
                <a:cs typeface="Calibri" panose="020F0502020204030204" pitchFamily="34" charset="0"/>
              </a:rPr>
              <a:t>Luarea deciziilor</a:t>
            </a:r>
          </a:p>
          <a:p>
            <a:pPr marL="457200" indent="-457200">
              <a:buFont typeface="Arial" panose="020B0604020202020204" pitchFamily="34" charset="0"/>
              <a:buChar char="•"/>
            </a:pPr>
            <a:r>
              <a:rPr lang="ro-RO" sz="3200" b="0" dirty="0">
                <a:solidFill>
                  <a:schemeClr val="tx1"/>
                </a:solidFill>
                <a:latin typeface="Calibri" panose="020F0502020204030204" pitchFamily="34" charset="0"/>
                <a:ea typeface="Calibri" panose="020F0502020204030204" pitchFamily="34" charset="0"/>
                <a:cs typeface="Calibri" panose="020F0502020204030204" pitchFamily="34" charset="0"/>
              </a:rPr>
              <a:t>Judecata socială</a:t>
            </a:r>
          </a:p>
          <a:p>
            <a:pPr marL="457200" indent="-457200">
              <a:buFont typeface="Arial" panose="020B0604020202020204" pitchFamily="34" charset="0"/>
              <a:buChar char="•"/>
            </a:pPr>
            <a:r>
              <a:rPr lang="ro-RO" sz="3200" b="0" dirty="0">
                <a:solidFill>
                  <a:schemeClr val="tx1"/>
                </a:solidFill>
                <a:latin typeface="Calibri" panose="020F0502020204030204" pitchFamily="34" charset="0"/>
                <a:ea typeface="Calibri" panose="020F0502020204030204" pitchFamily="34" charset="0"/>
                <a:cs typeface="Calibri" panose="020F0502020204030204" pitchFamily="34" charset="0"/>
              </a:rPr>
              <a:t>Controlul impulsurilor</a:t>
            </a:r>
          </a:p>
          <a:p>
            <a:pPr marL="457200" indent="-457200">
              <a:buFont typeface="Arial" panose="020B0604020202020204" pitchFamily="34" charset="0"/>
              <a:buChar char="•"/>
            </a:pPr>
            <a:r>
              <a:rPr lang="ro-RO" sz="3200" b="0" dirty="0">
                <a:solidFill>
                  <a:schemeClr val="tx1"/>
                </a:solidFill>
                <a:latin typeface="Calibri" panose="020F0502020204030204" pitchFamily="34" charset="0"/>
                <a:ea typeface="Calibri" panose="020F0502020204030204" pitchFamily="34" charset="0"/>
                <a:cs typeface="Calibri" panose="020F0502020204030204" pitchFamily="34" charset="0"/>
              </a:rPr>
              <a:t>Reglarea emoțională</a:t>
            </a:r>
          </a:p>
          <a:p>
            <a:endPar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ro-RO" sz="3200" b="0" i="1" dirty="0">
                <a:latin typeface="Calibri" panose="020F0502020204030204" pitchFamily="34" charset="0"/>
                <a:ea typeface="Calibri" panose="020F0502020204030204" pitchFamily="34" charset="0"/>
                <a:cs typeface="Calibri" panose="020F0502020204030204" pitchFamily="34" charset="0"/>
              </a:rPr>
              <a:t>Acestea influențează felul în care oamenii se comportă, relaționează și își dau consimțământul.</a:t>
            </a:r>
            <a:endParaRPr lang="el-GR" sz="3200" b="0" i="1" dirty="0">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962775" y="2562225"/>
            <a:ext cx="4606417" cy="3110255"/>
          </a:xfrm>
        </p:spPr>
      </p:pic>
    </p:spTree>
    <p:extLst>
      <p:ext uri="{BB962C8B-B14F-4D97-AF65-F5344CB8AC3E}">
        <p14:creationId xmlns:p14="http://schemas.microsoft.com/office/powerpoint/2010/main" val="11127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Tipare frecvente ale schimbărilor sexuale</a:t>
            </a:r>
            <a:endParaRPr lang="el-GR" sz="4400" dirty="0"/>
          </a:p>
        </p:txBody>
      </p:sp>
      <p:sp>
        <p:nvSpPr>
          <p:cNvPr id="5" name="Content Placeholder 4"/>
          <p:cNvSpPr>
            <a:spLocks noGrp="1"/>
          </p:cNvSpPr>
          <p:nvPr>
            <p:ph sz="quarter" idx="12"/>
          </p:nvPr>
        </p:nvSpPr>
        <p:spPr>
          <a:xfrm>
            <a:off x="97971" y="1571624"/>
            <a:ext cx="11944350" cy="5180239"/>
          </a:xfrm>
        </p:spPr>
        <p:txBody>
          <a:bodyPr/>
          <a:lstStyle/>
          <a:p>
            <a:r>
              <a:rPr lang="ro-RO" sz="4000" dirty="0"/>
              <a:t>1. Interes sexual scăzut	</a:t>
            </a:r>
            <a:endParaRPr lang="en-US" sz="4000" dirty="0"/>
          </a:p>
          <a:p>
            <a:endParaRPr lang="en-US" sz="4000" dirty="0"/>
          </a:p>
          <a:p>
            <a:r>
              <a:rPr lang="ro-RO" sz="4000" dirty="0"/>
              <a:t>2. Comportament sexual crescut (hipersexualitate)</a:t>
            </a:r>
          </a:p>
          <a:p>
            <a:endParaRPr lang="en-US" sz="4000" dirty="0"/>
          </a:p>
          <a:p>
            <a:r>
              <a:rPr lang="ro-RO" sz="4000" dirty="0"/>
              <a:t>3. Confuzie relațională</a:t>
            </a: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3439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Schimbări ale comportamentului sexual în demență</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23950"/>
            <a:ext cx="11944350" cy="5627914"/>
          </a:xfrm>
        </p:spPr>
        <p:txBody>
          <a:bodyPr/>
          <a:lstStyle/>
          <a:p>
            <a:r>
              <a:rPr lang="ro-RO" sz="3600" dirty="0"/>
              <a:t>Schimbările sexuale variază în funcție de:	</a:t>
            </a:r>
          </a:p>
          <a:p>
            <a:r>
              <a:rPr lang="ro-RO" sz="3600" dirty="0"/>
              <a:t>•	Zonele creierului afectate</a:t>
            </a:r>
          </a:p>
          <a:p>
            <a:r>
              <a:rPr lang="ro-RO" sz="3600" dirty="0"/>
              <a:t>•	Tipul de demență</a:t>
            </a:r>
          </a:p>
          <a:p>
            <a:r>
              <a:rPr lang="ro-RO" sz="3600" dirty="0"/>
              <a:t>•	Efectele medicației</a:t>
            </a:r>
          </a:p>
          <a:p>
            <a:r>
              <a:rPr lang="ro-RO" sz="3600" dirty="0"/>
              <a:t>•	Trăsăturile de personalitate	</a:t>
            </a:r>
          </a:p>
          <a:p>
            <a:r>
              <a:rPr lang="ro-RO" sz="3600" dirty="0"/>
              <a:t>•	Contextul de mediu</a:t>
            </a:r>
          </a:p>
          <a:p>
            <a:endParaRPr lang="en-US" sz="3600" dirty="0"/>
          </a:p>
          <a:p>
            <a:pPr algn="ctr"/>
            <a:r>
              <a:rPr lang="ro-RO" sz="3600" i="1" dirty="0">
                <a:solidFill>
                  <a:schemeClr val="accent3"/>
                </a:solidFill>
              </a:rPr>
              <a:t>Nu toate schimbările de comportament sunt intenționate sau au motivație sexuală</a:t>
            </a:r>
            <a:endParaRPr lang="en-US" sz="3600" b="1" i="1" dirty="0">
              <a:solidFill>
                <a:schemeClr val="accent3"/>
              </a:solidFill>
            </a:endParaRPr>
          </a:p>
          <a:p>
            <a:endParaRPr lang="el-GR" sz="360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763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p:txBody>
          <a:bodyPr lIns="91440"/>
          <a:lstStyle/>
          <a:p>
            <a:pPr algn="ctr"/>
            <a:r>
              <a:rPr lang="ro-RO" sz="4400" dirty="0" err="1"/>
              <a:t>Hipersexualitate și medicație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p:cNvSpPr>
            <a:spLocks noGrp="1"/>
          </p:cNvSpPr>
          <p:nvPr>
            <p:ph sz="quarter" idx="11"/>
          </p:nvPr>
        </p:nvSpPr>
        <p:spPr>
          <a:xfrm>
            <a:off x="97971" y="952500"/>
            <a:ext cx="5910944" cy="5823857"/>
          </a:xfrm>
        </p:spPr>
        <p:txBody>
          <a:bodyPr/>
          <a:lstStyle/>
          <a:p>
            <a:endParaRPr lang="en-US" sz="3600" dirty="0"/>
          </a:p>
          <a:p>
            <a:r>
              <a:rPr lang="ro-RO" sz="3600" dirty="0"/>
              <a:t>Deosebit de relevant în:</a:t>
            </a:r>
          </a:p>
          <a:p>
            <a:pPr>
              <a:buFont typeface="Arial" charset="0"/>
              <a:buChar char="•"/>
            </a:pPr>
            <a:r>
              <a:rPr lang="ro-RO" sz="3600" dirty="0"/>
              <a:t> boala Parkinson</a:t>
            </a:r>
          </a:p>
          <a:p>
            <a:pPr>
              <a:buFont typeface="Arial" charset="0"/>
              <a:buChar char="•"/>
            </a:pPr>
            <a:r>
              <a:rPr lang="ro-RO" sz="3600" dirty="0"/>
              <a:t> demența cu corpi Lewy</a:t>
            </a:r>
          </a:p>
          <a:p>
            <a:pPr>
              <a:buFont typeface="Arial" charset="0"/>
              <a:buChar char="•"/>
            </a:pPr>
            <a:r>
              <a:rPr lang="ro-RO" sz="3600" dirty="0"/>
              <a:t> tratamentul dopaminergic</a:t>
            </a:r>
          </a:p>
          <a:p>
            <a:endParaRPr lang="en-US" sz="3600" dirty="0"/>
          </a:p>
          <a:p>
            <a:pPr algn="ctr"/>
            <a:r>
              <a:rPr lang="ro-RO" sz="3600" i="1" dirty="0">
                <a:solidFill>
                  <a:schemeClr val="accent3"/>
                </a:solidFill>
              </a:rPr>
              <a:t>Poate fi necesară o reevaluare clinică înainte de restricționare.</a:t>
            </a:r>
            <a:endParaRPr lang="en-US" sz="3600" i="1" dirty="0">
              <a:solidFill>
                <a:schemeClr val="accent3"/>
              </a:solidFill>
            </a:endParaRPr>
          </a:p>
          <a:p>
            <a:endParaRPr lang="en-US" sz="32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Content Placeholder 7"/>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172200" y="2019300"/>
            <a:ext cx="5200650" cy="3590925"/>
          </a:xfrm>
        </p:spPr>
      </p:pic>
    </p:spTree>
    <p:extLst>
      <p:ext uri="{BB962C8B-B14F-4D97-AF65-F5344CB8AC3E}">
        <p14:creationId xmlns:p14="http://schemas.microsoft.com/office/powerpoint/2010/main" val="528638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8445" y="0"/>
            <a:ext cx="11944351" cy="781050"/>
          </a:xfrm>
        </p:spPr>
        <p:txBody>
          <a:bodyPr lIns="91440"/>
          <a:lstStyle/>
          <a:p>
            <a:pPr algn="ctr"/>
            <a:r>
              <a:rPr lang="ro-RO" sz="4000" dirty="0" err="1"/>
              <a:t>Dezinhibiție </a:t>
            </a:r>
            <a:r>
              <a:rPr lang="ro-RO" sz="4000" dirty="0"/>
              <a:t>comportamentală</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714375"/>
            <a:ext cx="11944350" cy="6037489"/>
          </a:xfrm>
        </p:spPr>
        <p:txBody>
          <a:bodyPr/>
          <a:lstStyle/>
          <a:p>
            <a:endParaRPr lang="en-US" sz="3600" dirty="0"/>
          </a:p>
          <a:p>
            <a:r>
              <a:rPr lang="ro-RO" sz="3600" dirty="0"/>
              <a:t>Poate include:	</a:t>
            </a:r>
          </a:p>
          <a:p>
            <a:r>
              <a:rPr lang="ro-RO" sz="3600" dirty="0"/>
              <a:t>•	Atingeri nepotrivite	</a:t>
            </a:r>
          </a:p>
          <a:p>
            <a:r>
              <a:rPr lang="ro-RO" sz="3600" dirty="0"/>
              <a:t>•	Limbaj explicit	</a:t>
            </a:r>
          </a:p>
          <a:p>
            <a:r>
              <a:rPr lang="ro-RO" sz="3600" dirty="0"/>
              <a:t>•	Masturbare în public	</a:t>
            </a:r>
          </a:p>
          <a:p>
            <a:r>
              <a:rPr lang="ro-RO" sz="3600" dirty="0"/>
              <a:t>•	Judecată socială diminuată</a:t>
            </a:r>
          </a:p>
          <a:p>
            <a:endParaRPr lang="en-US" sz="3600" dirty="0"/>
          </a:p>
          <a:p>
            <a:pPr algn="ctr"/>
            <a:r>
              <a:rPr lang="ro-RO" sz="3600" i="1" dirty="0">
                <a:solidFill>
                  <a:schemeClr val="accent3"/>
                </a:solidFill>
              </a:rPr>
              <a:t>Aceste comportamente reflectă adesea o disfuncție a lobului frontal, nu o intenție morală.</a:t>
            </a:r>
          </a:p>
          <a:p>
            <a:pPr algn="ctr"/>
            <a:endParaRPr lang="en-US" sz="3600" i="1" dirty="0">
              <a:solidFill>
                <a:schemeClr val="accent3"/>
              </a:solidFill>
            </a:endParaRP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1403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err="1"/>
              <a:t>Demența frontotemporală – caracteristici principale</a:t>
            </a:r>
          </a:p>
        </p:txBody>
      </p:sp>
      <p:sp>
        <p:nvSpPr>
          <p:cNvPr id="4" name="Content Placeholder 3"/>
          <p:cNvSpPr>
            <a:spLocks noGrp="1"/>
          </p:cNvSpPr>
          <p:nvPr>
            <p:ph sz="quarter" idx="12"/>
          </p:nvPr>
        </p:nvSpPr>
        <p:spPr>
          <a:xfrm>
            <a:off x="97971" y="1209675"/>
            <a:ext cx="11944350" cy="5542190"/>
          </a:xfrm>
        </p:spPr>
        <p:txBody>
          <a:bodyPr/>
          <a:lstStyle/>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 Dezinhibiție comportamentală 	</a:t>
            </a:r>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 Afectarea judecății sociale și a empatiei	</a:t>
            </a:r>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 Impulsivitate și pierderea autocontrolului</a:t>
            </a: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 Neglijarea igienei personale	</a:t>
            </a:r>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 Comportamente repetitive și hiperoralitate	</a:t>
            </a:r>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 Tulburări de limbaj </a:t>
            </a:r>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a:p>
            <a:pPr algn="ctr"/>
            <a:r>
              <a:rPr lang="ro-RO"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Memoria poate fi relativ păstrată în stadiile incipiente.</a:t>
            </a: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2678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err="1"/>
              <a:t>Demența frontotemporală și consimțământul</a:t>
            </a:r>
          </a:p>
        </p:txBody>
      </p:sp>
      <p:sp>
        <p:nvSpPr>
          <p:cNvPr id="4" name="Content Placeholder 3"/>
          <p:cNvSpPr>
            <a:spLocks noGrp="1"/>
          </p:cNvSpPr>
          <p:nvPr>
            <p:ph sz="quarter" idx="12"/>
          </p:nvPr>
        </p:nvSpPr>
        <p:spPr>
          <a:xfrm>
            <a:off x="97971" y="1200149"/>
            <a:ext cx="11944350" cy="5551715"/>
          </a:xfrm>
        </p:spPr>
        <p:txBody>
          <a:bodyPr/>
          <a:lstStyle/>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Dezinhibiție → comportamente sexuale nepotrivite</a:t>
            </a: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Judecată afectată → dificultate în evaluarea consecințelor</a:t>
            </a: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Impulsivitate → comportamente rapide, nefiltrate	</a:t>
            </a:r>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571500" indent="-571500">
              <a:buFont typeface="Arial" panose="020B0604020202020204" pitchFamily="34" charset="0"/>
              <a:buChar char="•"/>
            </a:pPr>
            <a:r>
              <a:rPr lang="ro-RO" sz="3600" dirty="0">
                <a:solidFill>
                  <a:schemeClr val="tx1"/>
                </a:solidFill>
                <a:latin typeface="Calibri" panose="020F0502020204030204" pitchFamily="34" charset="0"/>
                <a:ea typeface="Calibri" panose="020F0502020204030204" pitchFamily="34" charset="0"/>
                <a:cs typeface="Calibri" panose="020F0502020204030204" pitchFamily="34" charset="0"/>
              </a:rPr>
              <a:t>Lipsa conștientizării → persoana nu este conștientă de boală</a:t>
            </a:r>
          </a:p>
          <a:p>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ro-RO"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 Implicație clinică </a:t>
            </a: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a:p>
            <a:pPr algn="ctr"/>
            <a:r>
              <a:rPr lang="ro-RO"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Capacitatea de a consimți poate fi afectată, dar trebuie evaluată individual, nu presupusă automat.</a:t>
            </a: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280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Capacitate vs. consimțământ: o distincție esențială</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600" dirty="0"/>
          </a:p>
          <a:p>
            <a:r>
              <a:rPr lang="ro-RO" sz="3600" dirty="0"/>
              <a:t>Capacitate = abilitatea de a lua o decizie.</a:t>
            </a:r>
          </a:p>
          <a:p>
            <a:r>
              <a:rPr lang="ro-RO" sz="3600" dirty="0"/>
              <a:t>Consimțământ = acordul de a participa la un act sau la o relație anume.</a:t>
            </a:r>
          </a:p>
          <a:p>
            <a:pPr algn="ctr"/>
            <a:endParaRPr lang="en-US" sz="3600" dirty="0"/>
          </a:p>
          <a:p>
            <a:pPr algn="ctr"/>
            <a:r>
              <a:rPr lang="ro-RO" sz="3600" dirty="0"/>
              <a:t>👉 </a:t>
            </a:r>
            <a:r>
              <a:rPr lang="ro-RO" sz="3600" dirty="0">
                <a:solidFill>
                  <a:srgbClr val="FF0000"/>
                </a:solidFill>
              </a:rPr>
              <a:t>Capacitatea se evaluează</a:t>
            </a:r>
          </a:p>
          <a:p>
            <a:pPr algn="ctr"/>
            <a:r>
              <a:rPr lang="ro-RO" sz="3600" dirty="0"/>
              <a:t>👉 </a:t>
            </a:r>
            <a:r>
              <a:rPr lang="ro-RO" sz="3600" dirty="0">
                <a:solidFill>
                  <a:srgbClr val="FF0000"/>
                </a:solidFill>
              </a:rPr>
              <a:t>Consimțământul se dă (sau se retrage)</a:t>
            </a:r>
          </a:p>
          <a:p>
            <a:pPr algn="ctr"/>
            <a:endParaRPr lang="en-US" sz="3600" i="1" dirty="0">
              <a:solidFill>
                <a:schemeClr val="accent3"/>
              </a:solidFill>
            </a:endParaRPr>
          </a:p>
          <a:p>
            <a:pPr algn="ctr"/>
            <a:r>
              <a:rPr lang="ro-RO" sz="3600" i="1" dirty="0">
                <a:solidFill>
                  <a:schemeClr val="accent3"/>
                </a:solidFill>
              </a:rPr>
              <a:t>Un diagnostic de demență nu le anulează automat pe niciuna dintre ele.</a:t>
            </a:r>
          </a:p>
          <a:p>
            <a:endParaRPr lang="el-GR" sz="3600" dirty="0">
              <a:solidFill>
                <a:schemeClr val="accent3"/>
              </a:solidFill>
            </a:endParaRPr>
          </a:p>
        </p:txBody>
      </p:sp>
    </p:spTree>
    <p:extLst>
      <p:ext uri="{BB962C8B-B14F-4D97-AF65-F5344CB8AC3E}">
        <p14:creationId xmlns:p14="http://schemas.microsoft.com/office/powerpoint/2010/main" val="3164309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Ce este capacitatea decizională?</a:t>
            </a:r>
            <a:endParaRPr lang="el-GR" sz="4400" dirty="0"/>
          </a:p>
        </p:txBody>
      </p:sp>
      <p:sp>
        <p:nvSpPr>
          <p:cNvPr id="5" name="Content Placeholder 4"/>
          <p:cNvSpPr>
            <a:spLocks noGrp="1"/>
          </p:cNvSpPr>
          <p:nvPr>
            <p:ph sz="quarter" idx="12"/>
          </p:nvPr>
        </p:nvSpPr>
        <p:spPr>
          <a:xfrm>
            <a:off x="97971" y="1381125"/>
            <a:ext cx="11944350" cy="5370739"/>
          </a:xfrm>
        </p:spPr>
        <p:txBody>
          <a:bodyPr/>
          <a:lstStyle/>
          <a:p>
            <a:r>
              <a:rPr lang="ro-RO" sz="3600" dirty="0">
                <a:effectLst>
                  <a:outerShdw blurRad="38100" dist="38100" dir="2700000" algn="tl">
                    <a:srgbClr val="000000">
                      <a:alpha val="43137"/>
                    </a:srgbClr>
                  </a:outerShdw>
                </a:effectLst>
              </a:rPr>
              <a:t>Capacitatea este:	</a:t>
            </a:r>
          </a:p>
          <a:p>
            <a:r>
              <a:rPr lang="ro-RO" sz="3600" dirty="0"/>
              <a:t>•	Specifică deciziei	</a:t>
            </a:r>
          </a:p>
          <a:p>
            <a:r>
              <a:rPr lang="ro-RO" sz="3600" dirty="0"/>
              <a:t>•	Specifică momentului</a:t>
            </a:r>
          </a:p>
          <a:p>
            <a:r>
              <a:rPr lang="ro-RO" sz="3600" dirty="0"/>
              <a:t>•	Dependentă de context	</a:t>
            </a:r>
          </a:p>
          <a:p>
            <a:r>
              <a:rPr lang="ro-RO" sz="3600" dirty="0"/>
              <a:t>•	Nu se bazează pe diagnostic</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9466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t>Capacitatea în viața reală</a:t>
            </a:r>
            <a:endParaRPr lang="en-US" dirty="0"/>
          </a:p>
        </p:txBody>
      </p:sp>
      <p:sp>
        <p:nvSpPr>
          <p:cNvPr id="4" name="Content Placeholder 3"/>
          <p:cNvSpPr>
            <a:spLocks noGrp="1"/>
          </p:cNvSpPr>
          <p:nvPr>
            <p:ph sz="quarter" idx="12"/>
          </p:nvPr>
        </p:nvSpPr>
        <p:spPr/>
        <p:txBody>
          <a:bodyPr/>
          <a:lstStyle/>
          <a:p>
            <a:r>
              <a:rPr lang="ro-RO" sz="3600" i="1" dirty="0">
                <a:solidFill>
                  <a:schemeClr val="tx2"/>
                </a:solidFill>
              </a:rPr>
              <a:t>O persoană poate:</a:t>
            </a:r>
          </a:p>
          <a:p>
            <a:pPr marL="285750" indent="-285750">
              <a:buFont typeface="Arial" panose="020B0604020202020204" pitchFamily="34" charset="0"/>
              <a:buChar char="•"/>
            </a:pPr>
            <a:r>
              <a:rPr lang="ro-RO" sz="3600" i="1" dirty="0">
                <a:solidFill>
                  <a:schemeClr val="tx2"/>
                </a:solidFill>
              </a:rPr>
              <a:t> să aibă dificultăți cu deciziile financiare </a:t>
            </a:r>
            <a:endParaRPr lang="en-US" sz="3600" i="1" dirty="0">
              <a:solidFill>
                <a:schemeClr val="tx2"/>
              </a:solidFill>
            </a:endParaRPr>
          </a:p>
          <a:p>
            <a:pPr marL="285750" indent="-285750">
              <a:buFont typeface="Arial" panose="020B0604020202020204" pitchFamily="34" charset="0"/>
              <a:buChar char="•"/>
            </a:pPr>
            <a:r>
              <a:rPr lang="ro-RO" sz="3600" i="1" dirty="0">
                <a:solidFill>
                  <a:schemeClr val="tx2"/>
                </a:solidFill>
              </a:rPr>
              <a:t>dar să poată face în continuare alegeri privind relațiile.</a:t>
            </a:r>
          </a:p>
          <a:p>
            <a:endParaRPr lang="en-US" sz="3600" i="1" dirty="0">
              <a:solidFill>
                <a:schemeClr val="tx2"/>
              </a:solidFill>
            </a:endParaRPr>
          </a:p>
          <a:p>
            <a:r>
              <a:rPr lang="ro-RO" sz="3600" i="1" dirty="0">
                <a:solidFill>
                  <a:schemeClr val="accent3"/>
                </a:solidFill>
              </a:rPr>
              <a:t>Capacitatea poate fluctua </a:t>
            </a:r>
            <a:r>
              <a:rPr lang="ro-RO" sz="3600" i="1" dirty="0">
                <a:solidFill>
                  <a:schemeClr val="tx2"/>
                </a:solidFill>
              </a:rPr>
              <a:t>– mai ales în demența cu corpi Lewy sau în demența din boala Parkinson.</a:t>
            </a:r>
          </a:p>
          <a:p>
            <a:endParaRPr lang="en-US" dirty="0"/>
          </a:p>
        </p:txBody>
      </p:sp>
    </p:spTree>
    <p:extLst>
      <p:ext uri="{BB962C8B-B14F-4D97-AF65-F5344CB8AC3E}">
        <p14:creationId xmlns:p14="http://schemas.microsoft.com/office/powerpoint/2010/main" val="2267540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Cele 4 întrebări clinice privind consimțământul</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33475"/>
            <a:ext cx="11944350" cy="5618389"/>
          </a:xfrm>
        </p:spPr>
        <p:txBody>
          <a:bodyPr/>
          <a:lstStyle/>
          <a:p>
            <a:r>
              <a:rPr lang="ro-RO" sz="3600" dirty="0"/>
              <a:t>1. Înțelege persoana natura relației?</a:t>
            </a:r>
          </a:p>
          <a:p>
            <a:pPr marL="514350" indent="-514350">
              <a:buAutoNum type="arabicPeriod" startAt="2"/>
            </a:pPr>
            <a:r>
              <a:rPr lang="ro-RO" sz="3600" dirty="0"/>
              <a:t>Poate aprecia posibilele consecințe?</a:t>
            </a:r>
          </a:p>
          <a:p>
            <a:pPr marL="514350" indent="-514350">
              <a:buAutoNum type="arabicPeriod" startAt="3"/>
            </a:pPr>
            <a:r>
              <a:rPr lang="ro-RO" sz="3600" dirty="0"/>
              <a:t>Poate comunica o alegere voluntară?</a:t>
            </a:r>
          </a:p>
          <a:p>
            <a:pPr marL="514350" indent="-514350">
              <a:buAutoNum type="arabicPeriod" startAt="4"/>
            </a:pPr>
            <a:r>
              <a:rPr lang="ro-RO" sz="3600" dirty="0"/>
              <a:t>Lipsesc suferința sau constrângerea?</a:t>
            </a:r>
          </a:p>
          <a:p>
            <a:pPr algn="ctr"/>
            <a:r>
              <a:rPr lang="ro-RO" sz="3600" i="1" dirty="0">
                <a:solidFill>
                  <a:srgbClr val="00B050"/>
                </a:solidFill>
              </a:rPr>
              <a:t>Dacă DA </a:t>
            </a:r>
            <a:r>
              <a:rPr lang="ro-RO" sz="3600" i="1" dirty="0"/>
              <a:t>→ autonomia primează.</a:t>
            </a:r>
          </a:p>
          <a:p>
            <a:pPr algn="ctr"/>
            <a:r>
              <a:rPr lang="ro-RO" sz="3600" i="1" dirty="0">
                <a:solidFill>
                  <a:srgbClr val="FF0000"/>
                </a:solidFill>
              </a:rPr>
              <a:t>Dacă NU </a:t>
            </a:r>
            <a:r>
              <a:rPr lang="ro-RO" sz="3600" i="1" dirty="0"/>
              <a:t>→ răspuns de protecție (safeguarding).</a:t>
            </a:r>
            <a:endParaRPr lang="en-US" sz="3600" i="1" dirty="0">
              <a:latin typeface="Calibri" panose="020F0502020204030204" pitchFamily="34" charset="0"/>
              <a:ea typeface="Calibri" panose="020F0502020204030204" pitchFamily="34" charset="0"/>
              <a:cs typeface="Calibri" panose="020F0502020204030204" pitchFamily="34" charset="0"/>
            </a:endParaRPr>
          </a:p>
          <a:p>
            <a:pPr algn="ctr"/>
            <a:endParaRPr lang="en-US" sz="3600" i="1" dirty="0">
              <a:solidFill>
                <a:schemeClr val="accent3"/>
              </a:solidFill>
            </a:endParaRPr>
          </a:p>
          <a:p>
            <a:pPr algn="ctr"/>
            <a:r>
              <a:rPr lang="ro-RO" sz="3600" i="1" dirty="0">
                <a:solidFill>
                  <a:schemeClr val="accent3"/>
                </a:solidFill>
              </a:rPr>
              <a:t> Consimțământul poate fi retras oricând.</a:t>
            </a:r>
          </a:p>
          <a:p>
            <a:pPr algn="ctr"/>
            <a:r>
              <a:rPr lang="ro-RO" sz="3600" i="1" dirty="0">
                <a:solidFill>
                  <a:schemeClr val="accent3"/>
                </a:solidFill>
              </a:rPr>
              <a:t>Tăcerea nu înseamnă consimțământ.</a:t>
            </a:r>
          </a:p>
        </p:txBody>
      </p:sp>
    </p:spTree>
    <p:extLst>
      <p:ext uri="{BB962C8B-B14F-4D97-AF65-F5344CB8AC3E}">
        <p14:creationId xmlns:p14="http://schemas.microsoft.com/office/powerpoint/2010/main" val="1089268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t>Decizii etice privind demența și sexualitatea</a:t>
            </a:r>
          </a:p>
        </p:txBody>
      </p:sp>
      <p:sp>
        <p:nvSpPr>
          <p:cNvPr id="4" name="Content Placeholder 3"/>
          <p:cNvSpPr>
            <a:spLocks noGrp="1"/>
          </p:cNvSpPr>
          <p:nvPr>
            <p:ph sz="quarter" idx="12"/>
          </p:nvPr>
        </p:nvSpPr>
        <p:spPr>
          <a:xfrm>
            <a:off x="97971" y="933451"/>
            <a:ext cx="11944350" cy="5818414"/>
          </a:xfrm>
        </p:spPr>
        <p:txBody>
          <a:bodyPr/>
          <a:lstStyle/>
          <a:p>
            <a:pPr algn="ctr"/>
            <a:r>
              <a:rPr lang="ro-RO" sz="3600" dirty="0">
                <a:solidFill>
                  <a:schemeClr val="accent5"/>
                </a:solidFill>
              </a:rPr>
              <a:t>Echilibru: Autonomie ↔ Protecție</a:t>
            </a:r>
          </a:p>
          <a:p>
            <a:pPr algn="ctr"/>
            <a:endParaRPr lang="en-US" sz="3600" dirty="0">
              <a:solidFill>
                <a:schemeClr val="tx2"/>
              </a:solidFill>
            </a:endParaRPr>
          </a:p>
          <a:p>
            <a:pPr marL="571500" indent="-571500">
              <a:buFont typeface="Wingdings" panose="05000000000000000000" pitchFamily="2" charset="2"/>
              <a:buChar char="q"/>
            </a:pPr>
            <a:r>
              <a:rPr lang="ro-RO" sz="3600" dirty="0">
                <a:solidFill>
                  <a:schemeClr val="tx2"/>
                </a:solidFill>
              </a:rPr>
              <a:t>Autonomie → Respectarea alegerilor și a relațiilor</a:t>
            </a:r>
          </a:p>
          <a:p>
            <a:pPr marL="342900" indent="-342900">
              <a:buFont typeface="Wingdings" panose="05000000000000000000" pitchFamily="2" charset="2"/>
              <a:buChar char="q"/>
            </a:pPr>
            <a:r>
              <a:rPr lang="ro-RO" sz="3600" dirty="0">
                <a:solidFill>
                  <a:schemeClr val="tx2"/>
                </a:solidFill>
              </a:rPr>
              <a:t> Beneficență → Sprijinirea confortului și a stării de bine </a:t>
            </a:r>
          </a:p>
          <a:p>
            <a:pPr marL="342900" indent="-342900">
              <a:buFont typeface="Wingdings" panose="05000000000000000000" pitchFamily="2" charset="2"/>
              <a:buChar char="q"/>
            </a:pPr>
            <a:r>
              <a:rPr lang="ro-RO" sz="3600" dirty="0">
                <a:solidFill>
                  <a:schemeClr val="tx2"/>
                </a:solidFill>
              </a:rPr>
              <a:t> Non-maleficență → Prevenirea răului</a:t>
            </a:r>
          </a:p>
          <a:p>
            <a:pPr marL="342900" indent="-342900">
              <a:buFont typeface="Wingdings" panose="05000000000000000000" pitchFamily="2" charset="2"/>
              <a:buChar char="q"/>
            </a:pPr>
            <a:r>
              <a:rPr lang="ro-RO" sz="3600" dirty="0">
                <a:solidFill>
                  <a:schemeClr val="tx2"/>
                </a:solidFill>
              </a:rPr>
              <a:t> Dreptate → Tratament echitabil, evitarea discriminării</a:t>
            </a:r>
          </a:p>
          <a:p>
            <a:endParaRPr lang="en-US" sz="3600" dirty="0">
              <a:solidFill>
                <a:schemeClr val="tx2"/>
              </a:solidFill>
            </a:endParaRPr>
          </a:p>
          <a:p>
            <a:pPr algn="ctr"/>
            <a:r>
              <a:rPr lang="ro-RO" sz="3200" i="1" dirty="0">
                <a:solidFill>
                  <a:schemeClr val="accent3"/>
                </a:solidFill>
              </a:rPr>
              <a:t> </a:t>
            </a:r>
            <a:r>
              <a:rPr lang="ro-RO" sz="3600" i="1" dirty="0">
                <a:solidFill>
                  <a:schemeClr val="accent3"/>
                </a:solidFill>
              </a:rPr>
              <a:t>Evitați ageismul și respectați demnitatea, indiferent de starea cognitivă</a:t>
            </a:r>
          </a:p>
        </p:txBody>
      </p:sp>
    </p:spTree>
    <p:extLst>
      <p:ext uri="{BB962C8B-B14F-4D97-AF65-F5344CB8AC3E}">
        <p14:creationId xmlns:p14="http://schemas.microsoft.com/office/powerpoint/2010/main" val="3459508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De ce contează această distincție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28725"/>
            <a:ext cx="11944350" cy="5523139"/>
          </a:xfrm>
        </p:spPr>
        <p:txBody>
          <a:bodyPr/>
          <a:lstStyle/>
          <a:p>
            <a:r>
              <a:rPr lang="ro-RO" sz="4000" dirty="0"/>
              <a:t>Confuzia dintre capacitate și consimțământ poate duce la:	</a:t>
            </a:r>
          </a:p>
          <a:p>
            <a:r>
              <a:rPr lang="ro-RO" sz="4000" dirty="0"/>
              <a:t>•	Restricții inutile	</a:t>
            </a:r>
          </a:p>
          <a:p>
            <a:r>
              <a:rPr lang="ro-RO" sz="4000" dirty="0"/>
              <a:t>•	Supraprotecție instituțională	</a:t>
            </a:r>
          </a:p>
          <a:p>
            <a:r>
              <a:rPr lang="ro-RO" sz="4000" dirty="0"/>
              <a:t>•	Încălcarea autonomiei</a:t>
            </a:r>
          </a:p>
          <a:p>
            <a:pPr algn="ctr"/>
            <a:endParaRPr lang="en-US" sz="4000" i="1" dirty="0"/>
          </a:p>
          <a:p>
            <a:pPr algn="ctr"/>
            <a:r>
              <a:rPr lang="ro-RO" sz="3600" i="1" dirty="0">
                <a:solidFill>
                  <a:schemeClr val="accent3"/>
                </a:solidFill>
              </a:rPr>
              <a:t>Practica etică presupune o evaluare structurată a capacității – nu judecăți morale.</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3336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0" y="0"/>
            <a:ext cx="12115800" cy="752475"/>
          </a:xfrm>
        </p:spPr>
        <p:txBody>
          <a:bodyPr lIns="91440"/>
          <a:lstStyle/>
          <a:p>
            <a:pPr algn="ctr"/>
            <a:r>
              <a:rPr lang="ro-RO" sz="4400" dirty="0"/>
              <a:t>Semnale de alarmă (când intervenim)</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5"/>
          <p:cNvSpPr>
            <a:spLocks noGrp="1"/>
          </p:cNvSpPr>
          <p:nvPr>
            <p:ph sz="quarter" idx="11"/>
          </p:nvPr>
        </p:nvSpPr>
        <p:spPr>
          <a:xfrm>
            <a:off x="97971" y="1038224"/>
            <a:ext cx="5910944" cy="5738133"/>
          </a:xfrm>
        </p:spPr>
        <p:txBody>
          <a:bodyPr/>
          <a:lstStyle/>
          <a:p>
            <a:pPr>
              <a:buFont typeface="Arial" charset="0"/>
              <a:buChar char="•"/>
            </a:pPr>
            <a:r>
              <a:rPr lang="ro-RO" sz="3600" dirty="0"/>
              <a:t> Suferință evidentă</a:t>
            </a:r>
          </a:p>
          <a:p>
            <a:pPr>
              <a:buFont typeface="Arial" charset="0"/>
              <a:buChar char="•"/>
            </a:pPr>
            <a:r>
              <a:rPr lang="ro-RO" sz="3600" dirty="0"/>
              <a:t> Teamă sau evitare</a:t>
            </a:r>
          </a:p>
          <a:p>
            <a:pPr>
              <a:buFont typeface="Arial" charset="0"/>
              <a:buChar char="•"/>
            </a:pPr>
            <a:r>
              <a:rPr lang="ro-RO" sz="3600" dirty="0"/>
              <a:t> Tipare de exploatare</a:t>
            </a:r>
          </a:p>
          <a:p>
            <a:pPr>
              <a:buFont typeface="Arial" charset="0"/>
              <a:buChar char="•"/>
            </a:pPr>
            <a:r>
              <a:rPr lang="ro-RO" sz="3600" dirty="0"/>
              <a:t> Incapacitate cognitivă severă </a:t>
            </a:r>
          </a:p>
          <a:p>
            <a:r>
              <a:rPr lang="ro-RO" sz="3600" dirty="0"/>
              <a:t>     de a înțelege situația</a:t>
            </a:r>
          </a:p>
          <a:p>
            <a:endParaRPr lang="en-US" sz="3600" dirty="0"/>
          </a:p>
          <a:p>
            <a:pPr algn="ctr"/>
            <a:r>
              <a:rPr lang="ro-RO" sz="3600" i="1" dirty="0">
                <a:solidFill>
                  <a:schemeClr val="accent3"/>
                </a:solidFill>
              </a:rPr>
              <a:t>Protecția trebuie să fie proporțională.</a:t>
            </a:r>
          </a:p>
          <a:p>
            <a:pPr>
              <a:buClr>
                <a:schemeClr val="accent3"/>
              </a:buClr>
            </a:pP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381750" y="1257300"/>
            <a:ext cx="4086225" cy="4658709"/>
          </a:xfrm>
        </p:spPr>
      </p:pic>
    </p:spTree>
    <p:extLst>
      <p:ext uri="{BB962C8B-B14F-4D97-AF65-F5344CB8AC3E}">
        <p14:creationId xmlns:p14="http://schemas.microsoft.com/office/powerpoint/2010/main" val="1387695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t>⚖Răspuns profesional și proporțional</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369514977"/>
              </p:ext>
            </p:extLst>
          </p:nvPr>
        </p:nvGraphicFramePr>
        <p:xfrm>
          <a:off x="2068287" y="1436914"/>
          <a:ext cx="7010400" cy="4974770"/>
        </p:xfrm>
        <a:graphic>
          <a:graphicData uri="http://schemas.openxmlformats.org/drawingml/2006/table">
            <a:tbl>
              <a:tblPr firstRow="1" bandRow="1">
                <a:tableStyleId>{5C22544A-7EE6-4342-B048-85BDC9FD1C3A}</a:tableStyleId>
              </a:tblPr>
              <a:tblGrid>
                <a:gridCol w="3456091">
                  <a:extLst>
                    <a:ext uri="{9D8B030D-6E8A-4147-A177-3AD203B41FA5}">
                      <a16:colId xmlns:a16="http://schemas.microsoft.com/office/drawing/2014/main" val="20000"/>
                    </a:ext>
                  </a:extLst>
                </a:gridCol>
                <a:gridCol w="3554309">
                  <a:extLst>
                    <a:ext uri="{9D8B030D-6E8A-4147-A177-3AD203B41FA5}">
                      <a16:colId xmlns:a16="http://schemas.microsoft.com/office/drawing/2014/main" val="20001"/>
                    </a:ext>
                  </a:extLst>
                </a:gridCol>
              </a:tblGrid>
              <a:tr h="994954">
                <a:tc>
                  <a:txBody>
                    <a:bodyPr/>
                    <a:lstStyle/>
                    <a:p>
                      <a:pPr algn="ctr"/>
                      <a:r>
                        <a:rPr lang="ro-RO" sz="3600" b="0" i="0" kern="1200" dirty="0">
                          <a:solidFill>
                            <a:schemeClr val="lt1"/>
                          </a:solidFill>
                          <a:effectLst/>
                          <a:latin typeface="+mn-lt"/>
                          <a:ea typeface="+mn-ea"/>
                          <a:cs typeface="+mn-cs"/>
                        </a:rPr>
                        <a:t>Risc scăzut</a:t>
                      </a:r>
                      <a:endParaRPr lang="en-US" sz="3600" dirty="0">
                        <a:solidFill>
                          <a:srgbClr val="00B050"/>
                        </a:solidFill>
                      </a:endParaRPr>
                    </a:p>
                  </a:txBody>
                  <a:tcPr/>
                </a:tc>
                <a:tc>
                  <a:txBody>
                    <a:bodyPr/>
                    <a:lstStyle/>
                    <a:p>
                      <a:pPr algn="ctr"/>
                      <a:r>
                        <a:rPr lang="ro-RO" sz="3200" b="0" i="0" kern="1200" dirty="0">
                          <a:solidFill>
                            <a:schemeClr val="lt1"/>
                          </a:solidFill>
                          <a:effectLst/>
                          <a:latin typeface="+mn-lt"/>
                          <a:ea typeface="+mn-ea"/>
                          <a:cs typeface="+mn-cs"/>
                        </a:rPr>
                        <a:t>Risc ridicat</a:t>
                      </a:r>
                      <a:endParaRPr lang="en-US" sz="3200" dirty="0">
                        <a:solidFill>
                          <a:srgbClr val="FF0000"/>
                        </a:solidFill>
                      </a:endParaRPr>
                    </a:p>
                  </a:txBody>
                  <a:tcPr/>
                </a:tc>
                <a:extLst>
                  <a:ext uri="{0D108BD9-81ED-4DB2-BD59-A6C34878D82A}">
                    <a16:rowId xmlns:a16="http://schemas.microsoft.com/office/drawing/2014/main" val="10000"/>
                  </a:ext>
                </a:extLst>
              </a:tr>
              <a:tr h="994954">
                <a:tc>
                  <a:txBody>
                    <a:bodyPr/>
                    <a:lstStyle/>
                    <a:p>
                      <a:r>
                        <a:rPr lang="ro-RO" sz="1800" b="0" i="0" kern="1200" dirty="0">
                          <a:solidFill>
                            <a:schemeClr val="dk1"/>
                          </a:solidFill>
                          <a:effectLst/>
                          <a:latin typeface="+mn-lt"/>
                          <a:ea typeface="+mn-ea"/>
                          <a:cs typeface="+mn-cs"/>
                        </a:rPr>
                        <a:t>Afecțiune consimțită</a:t>
                      </a:r>
                      <a:endParaRPr lang="en-US" dirty="0"/>
                    </a:p>
                  </a:txBody>
                  <a:tcPr/>
                </a:tc>
                <a:tc>
                  <a:txBody>
                    <a:bodyPr/>
                    <a:lstStyle/>
                    <a:p>
                      <a:r>
                        <a:rPr lang="ro-RO" sz="1800" b="0" i="0" kern="1200" dirty="0">
                          <a:solidFill>
                            <a:schemeClr val="dk1"/>
                          </a:solidFill>
                          <a:effectLst/>
                          <a:latin typeface="+mn-lt"/>
                          <a:ea typeface="+mn-ea"/>
                          <a:cs typeface="+mn-cs"/>
                        </a:rPr>
                        <a:t>Lipsa unui consimțământ clar</a:t>
                      </a:r>
                      <a:endParaRPr lang="en-US" dirty="0"/>
                    </a:p>
                  </a:txBody>
                  <a:tcPr/>
                </a:tc>
                <a:extLst>
                  <a:ext uri="{0D108BD9-81ED-4DB2-BD59-A6C34878D82A}">
                    <a16:rowId xmlns:a16="http://schemas.microsoft.com/office/drawing/2014/main" val="10001"/>
                  </a:ext>
                </a:extLst>
              </a:tr>
              <a:tr h="994954">
                <a:tc>
                  <a:txBody>
                    <a:bodyPr/>
                    <a:lstStyle/>
                    <a:p>
                      <a:r>
                        <a:rPr lang="ro-RO" sz="1800" b="0" i="0" kern="1200" dirty="0">
                          <a:solidFill>
                            <a:schemeClr val="dk1"/>
                          </a:solidFill>
                          <a:effectLst/>
                          <a:latin typeface="+mn-lt"/>
                          <a:ea typeface="+mn-ea"/>
                          <a:cs typeface="+mn-cs"/>
                        </a:rPr>
                        <a:t>Interes romantic reciproc</a:t>
                      </a:r>
                      <a:endParaRPr lang="en-US" dirty="0"/>
                    </a:p>
                  </a:txBody>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ro-RO" sz="1800" b="0" i="0" kern="1200" dirty="0">
                          <a:solidFill>
                            <a:schemeClr val="dk1"/>
                          </a:solidFill>
                          <a:effectLst/>
                          <a:latin typeface="+mn-lt"/>
                          <a:ea typeface="+mn-ea"/>
                          <a:cs typeface="+mn-cs"/>
                        </a:rPr>
                        <a:t>Lipsa capacității decizionale</a:t>
                      </a:r>
                      <a:endParaRPr lang="en-US" dirty="0"/>
                    </a:p>
                  </a:txBody>
                  <a:tcPr/>
                </a:tc>
                <a:extLst>
                  <a:ext uri="{0D108BD9-81ED-4DB2-BD59-A6C34878D82A}">
                    <a16:rowId xmlns:a16="http://schemas.microsoft.com/office/drawing/2014/main" val="10002"/>
                  </a:ext>
                </a:extLst>
              </a:tr>
              <a:tr h="994954">
                <a:tc>
                  <a:txBody>
                    <a:bodyPr/>
                    <a:lstStyle/>
                    <a:p>
                      <a:endParaRPr lang="en-US" dirty="0"/>
                    </a:p>
                  </a:txBody>
                  <a:tcPr/>
                </a:tc>
                <a:tc>
                  <a:txBody>
                    <a:bodyPr/>
                    <a:lstStyle/>
                    <a:p>
                      <a:r>
                        <a:rPr lang="ro-RO" sz="1800" b="0" i="0" kern="1200" dirty="0">
                          <a:solidFill>
                            <a:schemeClr val="dk1"/>
                          </a:solidFill>
                          <a:effectLst/>
                          <a:latin typeface="+mn-lt"/>
                          <a:ea typeface="+mn-ea"/>
                          <a:cs typeface="+mn-cs"/>
                        </a:rPr>
                        <a:t>Presiune, avansuri intruzive</a:t>
                      </a:r>
                      <a:endParaRPr lang="en-US" dirty="0"/>
                    </a:p>
                  </a:txBody>
                  <a:tcPr/>
                </a:tc>
                <a:extLst>
                  <a:ext uri="{0D108BD9-81ED-4DB2-BD59-A6C34878D82A}">
                    <a16:rowId xmlns:a16="http://schemas.microsoft.com/office/drawing/2014/main" val="10003"/>
                  </a:ext>
                </a:extLst>
              </a:tr>
              <a:tr h="994954">
                <a:tc>
                  <a:txBody>
                    <a:bodyPr/>
                    <a:lstStyle/>
                    <a:p>
                      <a:endParaRPr lang="en-US" dirty="0"/>
                    </a:p>
                  </a:txBody>
                  <a:tcPr/>
                </a:tc>
                <a:tc>
                  <a:txBody>
                    <a:bodyPr/>
                    <a:lstStyle/>
                    <a:p>
                      <a:r>
                        <a:rPr lang="ro-RO" sz="1800" b="0" i="0" kern="1200" dirty="0">
                          <a:solidFill>
                            <a:schemeClr val="dk1"/>
                          </a:solidFill>
                          <a:effectLst/>
                          <a:latin typeface="+mn-lt"/>
                          <a:ea typeface="+mn-ea"/>
                          <a:cs typeface="+mn-cs"/>
                        </a:rPr>
                        <a:t>Risc de exploatare sau abuz</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09256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sz="quarter" idx="11"/>
          </p:nvPr>
        </p:nvPicPr>
        <p:blipFill>
          <a:blip r:embed="rId2">
            <a:extLst>
              <a:ext uri="{28A0092B-C50C-407E-A947-70E740481C1C}">
                <a14:useLocalDpi xmlns:a14="http://schemas.microsoft.com/office/drawing/2010/main" val="0"/>
              </a:ext>
            </a:extLst>
          </a:blip>
          <a:stretch>
            <a:fillRect/>
          </a:stretch>
        </p:blipFill>
        <p:spPr>
          <a:xfrm>
            <a:off x="3251200" y="0"/>
            <a:ext cx="4597400" cy="6858000"/>
          </a:xfrm>
          <a:prstGeom prst="rect">
            <a:avLst/>
          </a:prstGeom>
        </p:spPr>
      </p:pic>
    </p:spTree>
    <p:extLst>
      <p:ext uri="{BB962C8B-B14F-4D97-AF65-F5344CB8AC3E}">
        <p14:creationId xmlns:p14="http://schemas.microsoft.com/office/powerpoint/2010/main" val="2736320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Protecție fără stigmatizare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371600"/>
            <a:ext cx="11944350" cy="5380264"/>
          </a:xfrm>
        </p:spPr>
        <p:txBody>
          <a:bodyPr/>
          <a:lstStyle/>
          <a:p>
            <a:r>
              <a:rPr lang="ro-RO" sz="4000" dirty="0"/>
              <a:t>Interveniți doar atunci când:</a:t>
            </a:r>
          </a:p>
          <a:p>
            <a:pPr marL="571500" indent="-571500">
              <a:buFont typeface="Wingdings" panose="05000000000000000000" pitchFamily="2" charset="2"/>
              <a:buChar char="q"/>
            </a:pPr>
            <a:r>
              <a:rPr lang="ro-RO" sz="4000" dirty="0"/>
              <a:t>Există riscul de vătămare</a:t>
            </a:r>
          </a:p>
          <a:p>
            <a:pPr marL="571500" indent="-571500">
              <a:buFont typeface="Wingdings" panose="05000000000000000000" pitchFamily="2" charset="2"/>
              <a:buChar char="q"/>
            </a:pPr>
            <a:r>
              <a:rPr lang="ro-RO" sz="4000" dirty="0"/>
              <a:t>Capacitatea lipsește</a:t>
            </a:r>
          </a:p>
          <a:p>
            <a:pPr marL="571500" indent="-571500">
              <a:buFont typeface="Wingdings" panose="05000000000000000000" pitchFamily="2" charset="2"/>
              <a:buChar char="q"/>
            </a:pPr>
            <a:r>
              <a:rPr lang="ro-RO" sz="4000" dirty="0"/>
              <a:t>Există constrângere</a:t>
            </a:r>
          </a:p>
          <a:p>
            <a:endParaRPr lang="en-US" sz="4000" dirty="0"/>
          </a:p>
          <a:p>
            <a:pPr algn="ctr"/>
            <a:r>
              <a:rPr lang="ro-RO" sz="4000" i="1" dirty="0">
                <a:solidFill>
                  <a:schemeClr val="accent3"/>
                </a:solidFill>
              </a:rPr>
              <a:t>Mai întâi, opțiunea cea mai puțin restrictivă </a:t>
            </a:r>
            <a:r>
              <a:rPr lang="ro-RO" sz="4000" i="1" dirty="0">
                <a:solidFill>
                  <a:schemeClr val="accent3"/>
                </a:solidFill>
                <a:latin typeface="Calibri" panose="020F0502020204030204" pitchFamily="34" charset="0"/>
                <a:ea typeface="Calibri" panose="020F0502020204030204" pitchFamily="34" charset="0"/>
                <a:cs typeface="Calibri" panose="020F0502020204030204" pitchFamily="34" charset="0"/>
              </a:rPr>
              <a:t>⚠</a:t>
            </a:r>
            <a:endParaRPr lang="en-US" sz="4000" i="1" dirty="0">
              <a:solidFill>
                <a:schemeClr val="accent3"/>
              </a:solidFill>
            </a:endParaRP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3997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Rezistența familiei</a:t>
            </a:r>
            <a:endParaRPr lang="el-GR" sz="4400" dirty="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52525"/>
            <a:ext cx="11944350" cy="5599339"/>
          </a:xfrm>
        </p:spPr>
        <p:txBody>
          <a:bodyPr/>
          <a:lstStyle/>
          <a:p>
            <a:endParaRPr lang="en-US" sz="4000" dirty="0"/>
          </a:p>
          <a:p>
            <a:r>
              <a:rPr lang="ro-RO" sz="4000" dirty="0"/>
              <a:t>Afirmații frecvente:</a:t>
            </a:r>
          </a:p>
          <a:p>
            <a:r>
              <a:rPr lang="ro-RO" sz="4000" dirty="0"/>
              <a:t>„Nu știe ce face.”</a:t>
            </a:r>
          </a:p>
          <a:p>
            <a:r>
              <a:rPr lang="ro-RO" sz="4000" dirty="0"/>
              <a:t>„E prea bătrân pentru așa ceva.”</a:t>
            </a:r>
          </a:p>
          <a:p>
            <a:r>
              <a:rPr lang="ro-RO" sz="4000" dirty="0"/>
              <a:t>„E nepotrivit.”</a:t>
            </a:r>
          </a:p>
          <a:p>
            <a:endParaRPr lang="en-US" sz="4000" dirty="0"/>
          </a:p>
          <a:p>
            <a:pPr algn="ctr"/>
            <a:r>
              <a:rPr lang="ro-RO" sz="4000" i="1" dirty="0">
                <a:solidFill>
                  <a:schemeClr val="accent3"/>
                </a:solidFill>
              </a:rPr>
              <a:t>Dar vârsta ≠ incapacitate.</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3051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89218"/>
            <a:ext cx="11944351" cy="715879"/>
          </a:xfrm>
        </p:spPr>
        <p:txBody>
          <a:bodyPr lIns="91440"/>
          <a:lstStyle/>
          <a:p>
            <a:pPr algn="ctr"/>
            <a:r>
              <a:rPr lang="ro-RO" sz="4400" dirty="0"/>
              <a:t>Responsabilitatea instituției</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247650" y="1457325"/>
            <a:ext cx="11944350" cy="5213856"/>
          </a:xfrm>
        </p:spPr>
        <p:txBody>
          <a:bodyPr/>
          <a:lstStyle/>
          <a:p>
            <a:r>
              <a:rPr lang="ro-RO" sz="4000" dirty="0"/>
              <a:t>Centrele de îngrijire trebuie: </a:t>
            </a:r>
          </a:p>
          <a:p>
            <a:pPr>
              <a:buFont typeface="Wingdings" panose="05000000000000000000" pitchFamily="2" charset="2"/>
              <a:buChar char="Ø"/>
            </a:pPr>
            <a:r>
              <a:rPr lang="ro-RO" sz="4000" dirty="0"/>
              <a:t> să elaboreze politici clare</a:t>
            </a:r>
          </a:p>
          <a:p>
            <a:pPr>
              <a:buFont typeface="Wingdings" panose="05000000000000000000" pitchFamily="2" charset="2"/>
              <a:buChar char="Ø"/>
            </a:pPr>
            <a:r>
              <a:rPr lang="ro-RO" sz="4000" dirty="0"/>
              <a:t> să formeze personalul</a:t>
            </a:r>
          </a:p>
          <a:p>
            <a:pPr>
              <a:buFont typeface="Wingdings" panose="05000000000000000000" pitchFamily="2" charset="2"/>
              <a:buChar char="Ø"/>
            </a:pPr>
            <a:r>
              <a:rPr lang="ro-RO" sz="4000" dirty="0"/>
              <a:t> să documenteze evaluările</a:t>
            </a:r>
          </a:p>
          <a:p>
            <a:pPr>
              <a:buFont typeface="Wingdings" panose="05000000000000000000" pitchFamily="2" charset="2"/>
              <a:buChar char="Ø"/>
            </a:pPr>
            <a:r>
              <a:rPr lang="ro-RO" sz="4000" dirty="0"/>
              <a:t> să evite interdicțiile generale</a:t>
            </a:r>
          </a:p>
          <a:p>
            <a:pPr>
              <a:buFont typeface="Wingdings" panose="05000000000000000000" pitchFamily="2" charset="2"/>
              <a:buChar char="Ø"/>
            </a:pPr>
            <a:r>
              <a:rPr lang="ro-RO" sz="4000" dirty="0"/>
              <a:t> Tăcerea crește riscul</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56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t>🎞 Îndrumări pentru membrii familiei</a:t>
            </a:r>
          </a:p>
        </p:txBody>
      </p:sp>
      <p:sp>
        <p:nvSpPr>
          <p:cNvPr id="4" name="Content Placeholder 3"/>
          <p:cNvSpPr>
            <a:spLocks noGrp="1"/>
          </p:cNvSpPr>
          <p:nvPr>
            <p:ph sz="quarter" idx="12"/>
          </p:nvPr>
        </p:nvSpPr>
        <p:spPr>
          <a:xfrm>
            <a:off x="97971" y="942975"/>
            <a:ext cx="11944350" cy="5808889"/>
          </a:xfrm>
        </p:spPr>
        <p:txBody>
          <a:bodyPr/>
          <a:lstStyle/>
          <a:p>
            <a:r>
              <a:rPr lang="ro-RO" sz="3600" dirty="0"/>
              <a:t>De ce contează	</a:t>
            </a:r>
            <a:endParaRPr lang="en-US" sz="3600" dirty="0"/>
          </a:p>
          <a:p>
            <a:pPr marL="571500" indent="-571500">
              <a:buFont typeface="Wingdings" panose="05000000000000000000" pitchFamily="2" charset="2"/>
              <a:buChar char="ü"/>
            </a:pPr>
            <a:r>
              <a:rPr lang="ro-RO" sz="3600" dirty="0"/>
              <a:t> Familia = principalul mediu de îngrijire	</a:t>
            </a:r>
          </a:p>
          <a:p>
            <a:pPr marL="571500" indent="-571500">
              <a:buFont typeface="Wingdings" panose="05000000000000000000" pitchFamily="2" charset="2"/>
              <a:buChar char="ü"/>
            </a:pPr>
            <a:r>
              <a:rPr lang="ro-RO" sz="3600" dirty="0"/>
              <a:t>Schimbările de intimitate și de comportament apar acasă</a:t>
            </a:r>
          </a:p>
          <a:p>
            <a:pPr marL="571500" indent="-571500">
              <a:buFont typeface="Wingdings" panose="05000000000000000000" pitchFamily="2" charset="2"/>
              <a:buChar char="ü"/>
            </a:pPr>
            <a:r>
              <a:rPr lang="ro-RO" sz="3600" dirty="0"/>
              <a:t>Îngrijitorii se simt adesea nepregătiți</a:t>
            </a:r>
          </a:p>
          <a:p>
            <a:r>
              <a:rPr lang="ro-RO" sz="3600" dirty="0"/>
              <a:t>Reacții frecvente	</a:t>
            </a:r>
            <a:endParaRPr lang="en-US" sz="3600" dirty="0"/>
          </a:p>
          <a:p>
            <a:pPr marL="571500" indent="-571500">
              <a:buFont typeface="Arial" panose="020B0604020202020204" pitchFamily="34" charset="0"/>
              <a:buChar char="•"/>
            </a:pPr>
            <a:r>
              <a:rPr lang="ro-RO" sz="3600" dirty="0"/>
              <a:t>Disconfort</a:t>
            </a:r>
          </a:p>
          <a:p>
            <a:pPr marL="571500" indent="-571500">
              <a:buFont typeface="Arial" panose="020B0604020202020204" pitchFamily="34" charset="0"/>
              <a:buChar char="•"/>
            </a:pPr>
            <a:r>
              <a:rPr lang="ro-RO" sz="3600" dirty="0"/>
              <a:t>Confuzie	</a:t>
            </a:r>
            <a:endParaRPr lang="en-US" sz="3600" dirty="0"/>
          </a:p>
          <a:p>
            <a:pPr marL="571500" indent="-571500">
              <a:buFont typeface="Arial" panose="020B0604020202020204" pitchFamily="34" charset="0"/>
              <a:buChar char="•"/>
            </a:pPr>
            <a:r>
              <a:rPr lang="ro-RO" sz="3600" dirty="0"/>
              <a:t>Conflict emoțional</a:t>
            </a:r>
          </a:p>
          <a:p>
            <a:pPr algn="ctr"/>
            <a:r>
              <a:rPr lang="ro-RO" sz="3600" dirty="0">
                <a:solidFill>
                  <a:schemeClr val="accent3"/>
                </a:solidFill>
              </a:rPr>
              <a:t> </a:t>
            </a:r>
            <a:r>
              <a:rPr lang="ro-RO" sz="3600" i="1" dirty="0">
                <a:solidFill>
                  <a:schemeClr val="accent3"/>
                </a:solidFill>
              </a:rPr>
              <a:t>Sprijin = înțelegere, nu control</a:t>
            </a:r>
          </a:p>
          <a:p>
            <a:endParaRPr lang="en-US" dirty="0"/>
          </a:p>
        </p:txBody>
      </p:sp>
    </p:spTree>
    <p:extLst>
      <p:ext uri="{BB962C8B-B14F-4D97-AF65-F5344CB8AC3E}">
        <p14:creationId xmlns:p14="http://schemas.microsoft.com/office/powerpoint/2010/main" val="1684120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t>🎞Înțelegere și răspuns</a:t>
            </a:r>
          </a:p>
        </p:txBody>
      </p:sp>
      <p:sp>
        <p:nvSpPr>
          <p:cNvPr id="4" name="Content Placeholder 3"/>
          <p:cNvSpPr>
            <a:spLocks noGrp="1"/>
          </p:cNvSpPr>
          <p:nvPr>
            <p:ph sz="quarter" idx="12"/>
          </p:nvPr>
        </p:nvSpPr>
        <p:spPr>
          <a:xfrm>
            <a:off x="97971" y="981075"/>
            <a:ext cx="11944350" cy="5770789"/>
          </a:xfrm>
        </p:spPr>
        <p:txBody>
          <a:bodyPr/>
          <a:lstStyle/>
          <a:p>
            <a:r>
              <a:rPr lang="ro-RO" sz="3600" i="1" dirty="0">
                <a:solidFill>
                  <a:schemeClr val="accent3"/>
                </a:solidFill>
              </a:rPr>
              <a:t>Întrebarea cheie: „Ce </a:t>
            </a:r>
            <a:r>
              <a:rPr lang="ro-RO" sz="3600" i="1" dirty="0" err="1">
                <a:solidFill>
                  <a:schemeClr val="accent3"/>
                </a:solidFill>
              </a:rPr>
              <a:t>comunică acest comportament?”</a:t>
            </a:r>
          </a:p>
          <a:p>
            <a:endParaRPr lang="en-US" sz="3600" dirty="0"/>
          </a:p>
          <a:p>
            <a:r>
              <a:rPr lang="ro-RO" sz="3600" dirty="0"/>
              <a:t>Semnificații posibile:</a:t>
            </a:r>
          </a:p>
          <a:p>
            <a:pPr marL="571500" indent="-571500">
              <a:buFont typeface="Arial" panose="020B0604020202020204" pitchFamily="34" charset="0"/>
              <a:buChar char="•"/>
            </a:pPr>
            <a:r>
              <a:rPr lang="ro-RO" sz="3600" dirty="0"/>
              <a:t>Nevoia de apropiere</a:t>
            </a:r>
          </a:p>
          <a:p>
            <a:pPr marL="571500" indent="-571500">
              <a:buFont typeface="Arial" panose="020B0604020202020204" pitchFamily="34" charset="0"/>
              <a:buChar char="•"/>
            </a:pPr>
            <a:r>
              <a:rPr lang="ro-RO" sz="3600" dirty="0"/>
              <a:t>Singurătate / teamă	</a:t>
            </a:r>
          </a:p>
          <a:p>
            <a:pPr marL="571500" indent="-571500">
              <a:buFont typeface="Arial" panose="020B0604020202020204" pitchFamily="34" charset="0"/>
              <a:buChar char="•"/>
            </a:pPr>
            <a:r>
              <a:rPr lang="ro-RO" sz="3600" dirty="0"/>
              <a:t>Confuzie privind relațiile	</a:t>
            </a:r>
            <a:endParaRPr lang="en-US" sz="3600" dirty="0"/>
          </a:p>
          <a:p>
            <a:pPr marL="571500" indent="-571500">
              <a:buFont typeface="Arial" panose="020B0604020202020204" pitchFamily="34" charset="0"/>
              <a:buChar char="•"/>
            </a:pPr>
            <a:r>
              <a:rPr lang="ro-RO" sz="3600" dirty="0"/>
              <a:t>Control redus al impulsurilor</a:t>
            </a:r>
          </a:p>
        </p:txBody>
      </p:sp>
    </p:spTree>
    <p:extLst>
      <p:ext uri="{BB962C8B-B14F-4D97-AF65-F5344CB8AC3E}">
        <p14:creationId xmlns:p14="http://schemas.microsoft.com/office/powerpoint/2010/main" val="2185815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4000" dirty="0"/>
            </a:br>
            <a:r>
              <a:rPr lang="ro-RO" sz="4000" dirty="0"/>
              <a:t>Acasă</a:t>
            </a:r>
            <a:br>
              <a:rPr lang="en-US" sz="4000" dirty="0"/>
            </a:br>
            <a:endParaRPr lang="en-US" dirty="0"/>
          </a:p>
        </p:txBody>
      </p:sp>
      <p:sp>
        <p:nvSpPr>
          <p:cNvPr id="4" name="Content Placeholder 3"/>
          <p:cNvSpPr>
            <a:spLocks noGrp="1"/>
          </p:cNvSpPr>
          <p:nvPr>
            <p:ph sz="quarter" idx="12"/>
          </p:nvPr>
        </p:nvSpPr>
        <p:spPr/>
        <p:txBody>
          <a:bodyPr/>
          <a:lstStyle/>
          <a:p>
            <a:pPr marL="457200" indent="-457200">
              <a:buFont typeface="Wingdings" panose="05000000000000000000" pitchFamily="2" charset="2"/>
              <a:buChar char="ü"/>
            </a:pPr>
            <a:r>
              <a:rPr lang="ro-RO" sz="3600" dirty="0"/>
              <a:t>Asigurați intimitatea și demnitatea	</a:t>
            </a:r>
          </a:p>
          <a:p>
            <a:pPr marL="457200" indent="-457200">
              <a:buFont typeface="Wingdings" panose="05000000000000000000" pitchFamily="2" charset="2"/>
              <a:buChar char="ü"/>
            </a:pPr>
            <a:r>
              <a:rPr lang="ro-RO" sz="3600" dirty="0"/>
              <a:t>Păstrați rutinele</a:t>
            </a:r>
          </a:p>
          <a:p>
            <a:pPr marL="457200" indent="-457200">
              <a:buFont typeface="Wingdings" panose="05000000000000000000" pitchFamily="2" charset="2"/>
              <a:buChar char="ü"/>
            </a:pPr>
            <a:r>
              <a:rPr lang="ro-RO" sz="3600" dirty="0"/>
              <a:t>Rămâneți calmi	</a:t>
            </a:r>
          </a:p>
          <a:p>
            <a:pPr marL="457200" indent="-457200">
              <a:buFont typeface="Wingdings" panose="05000000000000000000" pitchFamily="2" charset="2"/>
              <a:buChar char="ü"/>
            </a:pPr>
            <a:r>
              <a:rPr lang="ro-RO" sz="3600" dirty="0"/>
              <a:t>Redirecționare blândă		</a:t>
            </a:r>
          </a:p>
          <a:p>
            <a:pPr marL="457200" indent="-457200">
              <a:buFont typeface="Wingdings" panose="05000000000000000000" pitchFamily="2" charset="2"/>
              <a:buChar char="ü"/>
            </a:pPr>
            <a:r>
              <a:rPr lang="ro-RO" sz="3600" dirty="0"/>
              <a:t>Liniștire, nu corectare</a:t>
            </a:r>
          </a:p>
          <a:p>
            <a:pPr marL="457200" indent="-457200">
              <a:buFont typeface="Wingdings" panose="05000000000000000000" pitchFamily="2" charset="2"/>
              <a:buChar char="ü"/>
            </a:pPr>
            <a:endParaRPr lang="en-US" sz="3600" dirty="0"/>
          </a:p>
          <a:p>
            <a:pPr algn="ctr"/>
            <a:endParaRPr lang="en-US" sz="3600" dirty="0">
              <a:solidFill>
                <a:schemeClr val="accent3"/>
              </a:solidFill>
            </a:endParaRPr>
          </a:p>
          <a:p>
            <a:pPr algn="ctr"/>
            <a:r>
              <a:rPr lang="ro-RO" sz="3600" i="1" dirty="0">
                <a:solidFill>
                  <a:schemeClr val="accent3"/>
                </a:solidFill>
              </a:rPr>
              <a:t>Demența ≠ pierderea nevoii de conexiune</a:t>
            </a:r>
          </a:p>
          <a:p>
            <a:endParaRPr lang="en-US" dirty="0"/>
          </a:p>
        </p:txBody>
      </p:sp>
    </p:spTree>
    <p:extLst>
      <p:ext uri="{BB962C8B-B14F-4D97-AF65-F5344CB8AC3E}">
        <p14:creationId xmlns:p14="http://schemas.microsoft.com/office/powerpoint/2010/main" val="2818487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t>Limite și când să cereți ajutor</a:t>
            </a:r>
          </a:p>
        </p:txBody>
      </p:sp>
      <p:sp>
        <p:nvSpPr>
          <p:cNvPr id="4" name="Content Placeholder 3"/>
          <p:cNvSpPr>
            <a:spLocks noGrp="1"/>
          </p:cNvSpPr>
          <p:nvPr>
            <p:ph sz="quarter" idx="12"/>
          </p:nvPr>
        </p:nvSpPr>
        <p:spPr>
          <a:xfrm>
            <a:off x="97971" y="923925"/>
            <a:ext cx="11944350" cy="5827939"/>
          </a:xfrm>
        </p:spPr>
        <p:txBody>
          <a:bodyPr/>
          <a:lstStyle/>
          <a:p>
            <a:r>
              <a:rPr lang="ro-RO" sz="3200" dirty="0">
                <a:solidFill>
                  <a:srgbClr val="92D050"/>
                </a:solidFill>
              </a:rPr>
              <a:t>Echilibrul este esențial	</a:t>
            </a:r>
            <a:endParaRPr lang="en-US" sz="3200" dirty="0">
              <a:solidFill>
                <a:srgbClr val="92D050"/>
              </a:solidFill>
            </a:endParaRPr>
          </a:p>
          <a:p>
            <a:pPr marL="571500" indent="-571500">
              <a:buFont typeface="Arial" panose="020B0604020202020204" pitchFamily="34" charset="0"/>
              <a:buChar char="•"/>
            </a:pPr>
            <a:r>
              <a:rPr lang="ro-RO" sz="3200" dirty="0"/>
              <a:t>Nu orice intimitate = risc	</a:t>
            </a:r>
          </a:p>
          <a:p>
            <a:pPr marL="571500" indent="-571500">
              <a:buFont typeface="Arial" panose="020B0604020202020204" pitchFamily="34" charset="0"/>
              <a:buChar char="•"/>
            </a:pPr>
            <a:r>
              <a:rPr lang="ro-RO" sz="3200" dirty="0"/>
              <a:t>Observați confortul vs. suferința</a:t>
            </a:r>
          </a:p>
          <a:p>
            <a:endParaRPr lang="en-US" sz="3200" dirty="0"/>
          </a:p>
          <a:p>
            <a:r>
              <a:rPr lang="ro-RO" sz="3200" dirty="0">
                <a:solidFill>
                  <a:srgbClr val="FF0000"/>
                </a:solidFill>
              </a:rPr>
              <a:t>Când să cereți ajutor:</a:t>
            </a:r>
          </a:p>
          <a:p>
            <a:pPr marL="571500" indent="-571500">
              <a:buFont typeface="Wingdings" panose="05000000000000000000" pitchFamily="2" charset="2"/>
              <a:buChar char="Ø"/>
            </a:pPr>
            <a:r>
              <a:rPr lang="ro-RO" sz="3200" dirty="0"/>
              <a:t>Schimbări </a:t>
            </a:r>
            <a:r>
              <a:rPr lang="ro-RO" sz="3200" dirty="0" err="1"/>
              <a:t>bruște de comportament	</a:t>
            </a:r>
            <a:endParaRPr lang="en-US" sz="3200" dirty="0"/>
          </a:p>
          <a:p>
            <a:pPr marL="571500" indent="-571500">
              <a:buFont typeface="Wingdings" panose="05000000000000000000" pitchFamily="2" charset="2"/>
              <a:buChar char="Ø"/>
            </a:pPr>
            <a:r>
              <a:rPr lang="ro-RO" sz="3200" dirty="0"/>
              <a:t>Există suferință sau risc	</a:t>
            </a:r>
          </a:p>
          <a:p>
            <a:pPr marL="571500" indent="-571500">
              <a:buFont typeface="Wingdings" panose="05000000000000000000" pitchFamily="2" charset="2"/>
              <a:buChar char="Ø"/>
            </a:pPr>
            <a:r>
              <a:rPr lang="ro-RO" sz="3200" dirty="0"/>
              <a:t>Consimțământul este neclar	</a:t>
            </a:r>
          </a:p>
          <a:p>
            <a:pPr marL="571500" indent="-571500">
              <a:buFont typeface="Wingdings" panose="05000000000000000000" pitchFamily="2" charset="2"/>
              <a:buChar char="Ø"/>
            </a:pPr>
            <a:r>
              <a:rPr lang="ro-RO" sz="3200" dirty="0"/>
              <a:t>Îngrijitorul se simte copleșit</a:t>
            </a:r>
          </a:p>
        </p:txBody>
      </p:sp>
    </p:spTree>
    <p:extLst>
      <p:ext uri="{BB962C8B-B14F-4D97-AF65-F5344CB8AC3E}">
        <p14:creationId xmlns:p14="http://schemas.microsoft.com/office/powerpoint/2010/main" val="3717360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ro-RO" sz="4400" dirty="0"/>
              <a:t>Perspectivă incluzivă</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81100"/>
            <a:ext cx="11944350" cy="5570764"/>
          </a:xfrm>
        </p:spPr>
        <p:txBody>
          <a:bodyPr/>
          <a:lstStyle/>
          <a:p>
            <a:r>
              <a:rPr lang="ro-RO" sz="4000" dirty="0"/>
              <a:t>Persoanele vârstnice pot fi, de asemenea:</a:t>
            </a:r>
          </a:p>
          <a:p>
            <a:r>
              <a:rPr lang="ro-RO" sz="4000" dirty="0"/>
              <a:t>LGBTQ+* </a:t>
            </a:r>
          </a:p>
          <a:p>
            <a:r>
              <a:rPr lang="ro-RO" sz="4000" dirty="0"/>
              <a:t>Văduve/văduvi care formează relații noi* </a:t>
            </a:r>
          </a:p>
          <a:p>
            <a:r>
              <a:rPr lang="ro-RO" sz="4000" dirty="0"/>
              <a:t>În căutarea companiei emoționale</a:t>
            </a:r>
          </a:p>
          <a:p>
            <a:endParaRPr lang="en-US" sz="4000" dirty="0"/>
          </a:p>
          <a:p>
            <a:pPr algn="ctr"/>
            <a:r>
              <a:rPr lang="ro-RO" sz="4000" i="1" dirty="0">
                <a:solidFill>
                  <a:schemeClr val="accent3"/>
                </a:solidFill>
              </a:rPr>
              <a:t>Demența nu șterge identitatea</a:t>
            </a:r>
            <a:r>
              <a:rPr lang="ro-RO" sz="4000" i="1" dirty="0">
                <a:solidFill>
                  <a:schemeClr val="accent3"/>
                </a:solidFill>
                <a:latin typeface="Calibri" panose="020F0502020204030204" pitchFamily="34" charset="0"/>
                <a:ea typeface="Calibri" panose="020F0502020204030204" pitchFamily="34" charset="0"/>
                <a:cs typeface="Calibri" panose="020F0502020204030204" pitchFamily="34" charset="0"/>
              </a:rPr>
              <a:t>⚠</a:t>
            </a:r>
            <a:endParaRPr lang="en-US" sz="4000" i="1" dirty="0">
              <a:solidFill>
                <a:schemeClr val="accent3"/>
              </a:solidFill>
            </a:endParaRPr>
          </a:p>
          <a:p>
            <a:endPar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50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0" y="81642"/>
            <a:ext cx="11944351" cy="689883"/>
          </a:xfrm>
        </p:spPr>
        <p:txBody>
          <a:bodyPr/>
          <a:lstStyle/>
          <a:p>
            <a:r>
              <a:rPr lang="ro-RO" dirty="0"/>
              <a:t>🔒 Spațiu privat și intimitate în centrele de îngrijire</a:t>
            </a:r>
          </a:p>
        </p:txBody>
      </p:sp>
      <p:sp>
        <p:nvSpPr>
          <p:cNvPr id="4" name="Content Placeholder 3"/>
          <p:cNvSpPr>
            <a:spLocks noGrp="1"/>
          </p:cNvSpPr>
          <p:nvPr>
            <p:ph sz="quarter" idx="12"/>
          </p:nvPr>
        </p:nvSpPr>
        <p:spPr>
          <a:xfrm>
            <a:off x="97971" y="838200"/>
            <a:ext cx="11944350" cy="5913665"/>
          </a:xfrm>
        </p:spPr>
        <p:txBody>
          <a:bodyPr/>
          <a:lstStyle/>
          <a:p>
            <a:r>
              <a:rPr lang="ro-RO" sz="2800" dirty="0"/>
              <a:t>Bariere în centrele de îngrijire</a:t>
            </a:r>
          </a:p>
          <a:p>
            <a:pPr marL="285750" indent="-285750">
              <a:buFont typeface="Arial" panose="020B0604020202020204" pitchFamily="34" charset="0"/>
              <a:buChar char="•"/>
            </a:pPr>
            <a:r>
              <a:rPr lang="ro-RO" sz="2800" dirty="0"/>
              <a:t>Spații comune și rutine rigide	</a:t>
            </a:r>
            <a:endParaRPr lang="en-US" sz="2800" dirty="0"/>
          </a:p>
          <a:p>
            <a:pPr marL="285750" indent="-285750">
              <a:buFont typeface="Arial" panose="020B0604020202020204" pitchFamily="34" charset="0"/>
              <a:buChar char="•"/>
            </a:pPr>
            <a:r>
              <a:rPr lang="ro-RO" sz="2800" dirty="0"/>
              <a:t>Practici orientate spre evitarea riscului	</a:t>
            </a:r>
            <a:endParaRPr lang="en-US" sz="2800" dirty="0"/>
          </a:p>
          <a:p>
            <a:pPr marL="285750" indent="-285750">
              <a:buFont typeface="Arial" panose="020B0604020202020204" pitchFamily="34" charset="0"/>
              <a:buChar char="•"/>
            </a:pPr>
            <a:r>
              <a:rPr lang="ro-RO" sz="2800" dirty="0"/>
              <a:t>Întreruperi din partea personalului	</a:t>
            </a:r>
            <a:endParaRPr lang="en-US" sz="2800" dirty="0"/>
          </a:p>
          <a:p>
            <a:pPr marL="285750" indent="-285750">
              <a:buFont typeface="Arial" panose="020B0604020202020204" pitchFamily="34" charset="0"/>
              <a:buChar char="•"/>
            </a:pPr>
            <a:r>
              <a:rPr lang="ro-RO" sz="2800" dirty="0"/>
              <a:t>Interpretarea greșită a intimității</a:t>
            </a:r>
          </a:p>
          <a:p>
            <a:r>
              <a:rPr lang="ro-RO" sz="2800" dirty="0"/>
              <a:t>Practică incluzivă	</a:t>
            </a:r>
            <a:endParaRPr lang="en-US" sz="2800" dirty="0"/>
          </a:p>
          <a:p>
            <a:pPr marL="285750" indent="-285750">
              <a:buFont typeface="Wingdings" panose="05000000000000000000" pitchFamily="2" charset="2"/>
              <a:buChar char="Ø"/>
            </a:pPr>
            <a:r>
              <a:rPr lang="ro-RO" sz="2800" dirty="0"/>
              <a:t> Acces la spații private / adaptabile</a:t>
            </a:r>
          </a:p>
          <a:p>
            <a:pPr marL="285750" indent="-285750">
              <a:buFont typeface="Wingdings" panose="05000000000000000000" pitchFamily="2" charset="2"/>
              <a:buChar char="Ø"/>
            </a:pPr>
            <a:r>
              <a:rPr lang="ro-RO" sz="2800" dirty="0"/>
              <a:t>Timp pentru cupluri, fără întreruperi</a:t>
            </a:r>
          </a:p>
          <a:p>
            <a:pPr marL="285750" indent="-285750">
              <a:buFont typeface="Wingdings" panose="05000000000000000000" pitchFamily="2" charset="2"/>
              <a:buChar char="Ø"/>
            </a:pPr>
            <a:r>
              <a:rPr lang="ro-RO" sz="2800" dirty="0"/>
              <a:t>Program de vizită flexibil</a:t>
            </a:r>
          </a:p>
          <a:p>
            <a:pPr marL="285750" indent="-285750">
              <a:buFont typeface="Wingdings" panose="05000000000000000000" pitchFamily="2" charset="2"/>
              <a:buChar char="Ø"/>
            </a:pPr>
            <a:r>
              <a:rPr lang="ro-RO" sz="2800" dirty="0"/>
              <a:t>Respect pentru afecțiune și apropiere</a:t>
            </a:r>
          </a:p>
          <a:p>
            <a:pPr algn="ctr"/>
            <a:r>
              <a:rPr lang="ro-RO" sz="3200" i="1" dirty="0">
                <a:solidFill>
                  <a:schemeClr val="accent3"/>
                </a:solidFill>
              </a:rPr>
              <a:t>Spațiul privat nu este un lux – este un standard de îngrijire.</a:t>
            </a:r>
            <a:endParaRPr lang="en-US" sz="3200" i="1" dirty="0">
              <a:solidFill>
                <a:schemeClr val="accent3"/>
              </a:solidFill>
            </a:endParaRPr>
          </a:p>
        </p:txBody>
      </p:sp>
    </p:spTree>
    <p:extLst>
      <p:ext uri="{BB962C8B-B14F-4D97-AF65-F5344CB8AC3E}">
        <p14:creationId xmlns:p14="http://schemas.microsoft.com/office/powerpoint/2010/main" val="30289729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2"/>
          </p:nvPr>
        </p:nvSpPr>
        <p:spPr/>
        <p:txBody>
          <a:bodyPr/>
          <a:lstStyle/>
          <a:p>
            <a:endParaRPr lang="en-US" sz="4000" dirty="0"/>
          </a:p>
          <a:p>
            <a:endParaRPr lang="el-GR" dirty="0"/>
          </a:p>
        </p:txBody>
      </p:sp>
      <p:graphicFrame>
        <p:nvGraphicFramePr>
          <p:cNvPr id="4" name="Table 3"/>
          <p:cNvGraphicFramePr>
            <a:graphicFrameLocks noGrp="1"/>
          </p:cNvGraphicFramePr>
          <p:nvPr>
            <p:extLst>
              <p:ext uri="{D42A27DB-BD31-4B8C-83A1-F6EECF244321}">
                <p14:modId xmlns:p14="http://schemas.microsoft.com/office/powerpoint/2010/main" val="1361620909"/>
              </p:ext>
            </p:extLst>
          </p:nvPr>
        </p:nvGraphicFramePr>
        <p:xfrm>
          <a:off x="2109787" y="290120"/>
          <a:ext cx="7972426" cy="6277759"/>
        </p:xfrm>
        <a:graphic>
          <a:graphicData uri="http://schemas.openxmlformats.org/drawingml/2006/table">
            <a:tbl>
              <a:tblPr firstRow="1" firstCol="1" bandRow="1"/>
              <a:tblGrid>
                <a:gridCol w="3986213">
                  <a:extLst>
                    <a:ext uri="{9D8B030D-6E8A-4147-A177-3AD203B41FA5}">
                      <a16:colId xmlns:a16="http://schemas.microsoft.com/office/drawing/2014/main" val="20000"/>
                    </a:ext>
                  </a:extLst>
                </a:gridCol>
                <a:gridCol w="3986213">
                  <a:extLst>
                    <a:ext uri="{9D8B030D-6E8A-4147-A177-3AD203B41FA5}">
                      <a16:colId xmlns:a16="http://schemas.microsoft.com/office/drawing/2014/main" val="20001"/>
                    </a:ext>
                  </a:extLst>
                </a:gridCol>
              </a:tblGrid>
              <a:tr h="155247">
                <a:tc gridSpan="2">
                  <a:txBody>
                    <a:bodyPr/>
                    <a:lstStyle/>
                    <a:p>
                      <a:pPr marL="0" marR="0" algn="ctr">
                        <a:lnSpc>
                          <a:spcPct val="107000"/>
                        </a:lnSpc>
                        <a:spcBef>
                          <a:spcPts val="0"/>
                        </a:spcBef>
                        <a:spcAft>
                          <a:spcPts val="0"/>
                        </a:spcAft>
                        <a:tabLst>
                          <a:tab pos="2164080" algn="l"/>
                        </a:tabLst>
                      </a:pPr>
                      <a:r>
                        <a:rPr lang="ro-RO" sz="1200" b="1" dirty="0">
                          <a:solidFill>
                            <a:srgbClr val="252223"/>
                          </a:solidFill>
                          <a:effectLst/>
                          <a:latin typeface="Calibri"/>
                          <a:ea typeface="Calibri"/>
                          <a:cs typeface="Calibri"/>
                        </a:rPr>
                        <a:t>Tabelul 1. Ce facem și ce evităm în practica profesională</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B1E0"/>
                    </a:solidFill>
                  </a:tcPr>
                </a:tc>
                <a:tc hMerge="1">
                  <a:txBody>
                    <a:bodyPr/>
                    <a:lstStyle/>
                    <a:p>
                      <a:endParaRPr lang="en-US"/>
                    </a:p>
                  </a:txBody>
                  <a:tcPr/>
                </a:tc>
                <a:extLst>
                  <a:ext uri="{0D108BD9-81ED-4DB2-BD59-A6C34878D82A}">
                    <a16:rowId xmlns:a16="http://schemas.microsoft.com/office/drawing/2014/main" val="10000"/>
                  </a:ext>
                </a:extLst>
              </a:tr>
              <a:tr h="203896">
                <a:tc>
                  <a:txBody>
                    <a:bodyPr/>
                    <a:lstStyle/>
                    <a:p>
                      <a:pPr marL="0" marR="0" algn="ctr">
                        <a:lnSpc>
                          <a:spcPct val="107000"/>
                        </a:lnSpc>
                        <a:spcBef>
                          <a:spcPts val="0"/>
                        </a:spcBef>
                        <a:spcAft>
                          <a:spcPts val="0"/>
                        </a:spcAft>
                      </a:pPr>
                      <a:r>
                        <a:rPr lang="ro-RO" sz="1200" b="1" dirty="0">
                          <a:solidFill>
                            <a:srgbClr val="252223"/>
                          </a:solidFill>
                          <a:effectLst/>
                          <a:latin typeface="Calibri"/>
                          <a:ea typeface="Calibri"/>
                          <a:cs typeface="Calibri"/>
                        </a:rPr>
                        <a:t>Da</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4CC2"/>
                    </a:solidFill>
                  </a:tcPr>
                </a:tc>
                <a:tc>
                  <a:txBody>
                    <a:bodyPr/>
                    <a:lstStyle/>
                    <a:p>
                      <a:pPr marL="0" marR="0" algn="ctr">
                        <a:lnSpc>
                          <a:spcPct val="107000"/>
                        </a:lnSpc>
                        <a:spcBef>
                          <a:spcPts val="0"/>
                        </a:spcBef>
                        <a:spcAft>
                          <a:spcPts val="0"/>
                        </a:spcAft>
                      </a:pPr>
                      <a:r>
                        <a:rPr lang="ro-RO" sz="1200" b="1" dirty="0">
                          <a:solidFill>
                            <a:srgbClr val="252223"/>
                          </a:solidFill>
                          <a:effectLst/>
                          <a:latin typeface="Calibri"/>
                          <a:ea typeface="Calibri"/>
                          <a:cs typeface="Calibri"/>
                        </a:rPr>
                        <a:t>Nu</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3A6E"/>
                    </a:solidFill>
                  </a:tcPr>
                </a:tc>
                <a:extLst>
                  <a:ext uri="{0D108BD9-81ED-4DB2-BD59-A6C34878D82A}">
                    <a16:rowId xmlns:a16="http://schemas.microsoft.com/office/drawing/2014/main" val="10001"/>
                  </a:ext>
                </a:extLst>
              </a:tr>
              <a:tr h="611691">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Recunoașteți sexualitatea și intimitatea ca parte a stării de bine umane pe tot parcursul vieții</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Presupuneți că persoanele care trăiesc cu demență sunt asexuale sau incapabile de intimitate</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2"/>
                  </a:ext>
                </a:extLst>
              </a:tr>
              <a:tr h="464417">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Abordați situațiile cu deschidere și curiozitate, nu cu judecată</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Etichetați automat expresiile sexualității ca nepotrivite sau problematice</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3"/>
                  </a:ext>
                </a:extLst>
              </a:tr>
              <a:tr h="464417">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Țineți cont de istoria personală, de relații și de nevoile emoționale</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Vă bazați pe restricții generale în loc de evaluare individuală</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4"/>
                  </a:ext>
                </a:extLst>
              </a:tr>
              <a:tr h="464417">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Implicați persoana cu demență în decizii ori de câte ori este posibil</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Lăsați disconfortul personal sau convingerile morale să ghideze deciziile profesionale</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5"/>
                  </a:ext>
                </a:extLst>
              </a:tr>
              <a:tr h="464417">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Cereți o opinie multidisciplinară când apare o nesiguranță etică</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Ignorați sau reduceți la tăcere expresiile nevoii de apropiere și afecțiune</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6"/>
                  </a:ext>
                </a:extLst>
              </a:tr>
              <a:tr h="496570">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Evaluați consimțământul printr-o abordare specifică deciziei și relațională</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Atribuiți toate schimbările de comportament exclusiv demenței, fără o evaluare medicală</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7"/>
                  </a:ext>
                </a:extLst>
              </a:tr>
              <a:tr h="701874">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Excludeți cauzele medicale reversibile (de ex., delir, infecție, efecte ale medicației) atunci când comportamentul se schimbă</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Răspundeți punitiv sau rușinând persoana în fața comportamentelor sexualizate</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8"/>
                  </a:ext>
                </a:extLst>
              </a:tr>
              <a:tr h="464417">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Revizuiți tratamentele actuale și luați în considerare efectele secundare care pot influența comportamentul</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ro-RO" sz="1400" dirty="0">
                          <a:solidFill>
                            <a:srgbClr val="252223"/>
                          </a:solidFill>
                          <a:effectLst/>
                          <a:latin typeface="Segoe UI Symbol"/>
                          <a:ea typeface="Calibri"/>
                          <a:cs typeface="Segoe UI Symbol"/>
                        </a:rPr>
                        <a:t>✘</a:t>
                      </a:r>
                      <a:r>
                        <a:rPr lang="ro-RO" sz="1400" dirty="0">
                          <a:solidFill>
                            <a:srgbClr val="252223"/>
                          </a:solidFill>
                          <a:effectLst/>
                          <a:latin typeface="Calibri"/>
                          <a:ea typeface="Calibri"/>
                          <a:cs typeface="Calibri"/>
                        </a:rPr>
                        <a:t> Ignorați un posibil consimțământ fără o evaluare structurată</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9"/>
                  </a:ext>
                </a:extLst>
              </a:tr>
              <a:tr h="815586">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Țineți cont de comorbidități (afecțiuni psihiatrice, tulburări neurologice, durere cronică) atunci când evaluați comportamentul sexual</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Calibri"/>
                          <a:ea typeface="Calibri"/>
                          <a:cs typeface="Calibri"/>
                        </a:rPr>
                        <a:t> </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10"/>
                  </a:ext>
                </a:extLst>
              </a:tr>
              <a:tr h="728652">
                <a:tc>
                  <a:txBody>
                    <a:bodyPr/>
                    <a:lstStyle/>
                    <a:p>
                      <a:pPr marL="0" marR="0" algn="r">
                        <a:lnSpc>
                          <a:spcPct val="107000"/>
                        </a:lnSpc>
                        <a:spcBef>
                          <a:spcPts val="0"/>
                        </a:spcBef>
                        <a:spcAft>
                          <a:spcPts val="0"/>
                        </a:spcAft>
                      </a:pPr>
                      <a:r>
                        <a:rPr lang="ro-RO" sz="1400">
                          <a:solidFill>
                            <a:srgbClr val="252223"/>
                          </a:solidFill>
                          <a:effectLst/>
                          <a:latin typeface="Segoe UI Symbol"/>
                          <a:ea typeface="Calibri"/>
                          <a:cs typeface="Segoe UI Symbol"/>
                        </a:rPr>
                        <a:t>✔</a:t>
                      </a:r>
                      <a:r>
                        <a:rPr lang="ro-RO" sz="1400">
                          <a:solidFill>
                            <a:srgbClr val="252223"/>
                          </a:solidFill>
                          <a:effectLst/>
                          <a:latin typeface="Calibri"/>
                          <a:ea typeface="Calibri"/>
                          <a:cs typeface="Calibri"/>
                        </a:rPr>
                        <a:t> Gestionați proporțional comportamentele nepotrivite, căutând întâi să înțelegeți factorii declanșatori, înainte de a aplica restricții</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Calibri"/>
                          <a:ea typeface="Calibri"/>
                          <a:cs typeface="Calibri"/>
                        </a:rPr>
                        <a:t> </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639223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545" y="0"/>
            <a:ext cx="11944351" cy="715879"/>
          </a:xfrm>
        </p:spPr>
        <p:txBody>
          <a:bodyPr lIns="91440"/>
          <a:lstStyle/>
          <a:p>
            <a:pPr algn="ctr"/>
            <a:r>
              <a:rPr lang="ro-RO" sz="4400" dirty="0"/>
              <a:t>Mesaje-cheie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562100"/>
            <a:ext cx="5636079" cy="5189764"/>
          </a:xfrm>
        </p:spPr>
        <p:txBody>
          <a:bodyPr/>
          <a:lstStyle/>
          <a:p>
            <a:r>
              <a:rPr lang="ro-RO" sz="3200" dirty="0"/>
              <a:t>Demența ≠ incapacitate automată</a:t>
            </a:r>
          </a:p>
          <a:p>
            <a:r>
              <a:rPr lang="ro-RO" sz="3200" dirty="0"/>
              <a:t>Disconfortul familiei ≠ necesitate de protecție</a:t>
            </a:r>
          </a:p>
          <a:p>
            <a:r>
              <a:rPr lang="ro-RO" sz="3200" dirty="0"/>
              <a:t>Evaluarea consimțământului trebuie să fie structurată</a:t>
            </a:r>
          </a:p>
          <a:p>
            <a:r>
              <a:rPr lang="ro-RO" sz="3200" dirty="0"/>
              <a:t>Mai întâi, opțiunea cea mai puțin restrictivă</a:t>
            </a:r>
          </a:p>
          <a:p>
            <a:pPr>
              <a:buClr>
                <a:schemeClr val="accent3"/>
              </a:buClr>
            </a:pPr>
            <a:endParaRPr lang="en-US" sz="32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3604" y="1685925"/>
            <a:ext cx="5444495" cy="3352800"/>
          </a:xfrm>
          <a:prstGeom prst="rect">
            <a:avLst/>
          </a:prstGeom>
        </p:spPr>
      </p:pic>
    </p:spTree>
    <p:extLst>
      <p:ext uri="{BB962C8B-B14F-4D97-AF65-F5344CB8AC3E}">
        <p14:creationId xmlns:p14="http://schemas.microsoft.com/office/powerpoint/2010/main" val="2381946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euc-powerpoint.officeapps.live.com/pods/GetClipboardImage.ashx?Id=4c522a3f-4a60-4ce7-a97b-cd6c9a6ec533&amp;DC=GEU6&amp;pkey=bb2989ca-4fc1-4803-9538-1569642db66c&amp;wdwaccluster=GEU6"/>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s://euc-powerpoint.officeapps.live.com/pods/GetClipboardImage.ashx?Id=4c522a3f-4a60-4ce7-a97b-cd6c9a6ec533&amp;DC=GEU6&amp;pkey=bb2989ca-4fc1-4803-9538-1569642db66c&amp;wdwaccluster=GEU6"/>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le 1"/>
          <p:cNvSpPr>
            <a:spLocks noGrp="1"/>
          </p:cNvSpPr>
          <p:nvPr>
            <p:ph type="ctrTitle"/>
          </p:nvPr>
        </p:nvSpPr>
        <p:spPr>
          <a:xfrm>
            <a:off x="2179865" y="2937536"/>
            <a:ext cx="7832271" cy="1600197"/>
          </a:xfrm>
        </p:spPr>
        <p:txBody>
          <a:bodyPr>
            <a:normAutofit/>
          </a:bodyPr>
          <a:lstStyle/>
          <a:p>
            <a:r>
              <a:rPr lang="ro-RO" sz="4800" b="0" dirty="0"/>
              <a:t>Vă mulțumim!</a:t>
            </a:r>
            <a:endParaRPr lang="el-GR" sz="4800" dirty="0"/>
          </a:p>
        </p:txBody>
      </p:sp>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874803D7-AC89-4F2F-AA66-341ACEC9063C}">
  <ds:schemaRefs>
    <ds:schemaRef ds:uri="http://schemas.microsoft.com/office/2006/documentManagement/types"/>
    <ds:schemaRef ds:uri="d26a33d8-8496-4dd0-bdb4-e7001d843bba"/>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d3294b56-e90c-47f0-a901-cbc2fa92cece"/>
    <ds:schemaRef ds:uri="http://www.w3.org/XML/1998/namespace"/>
    <ds:schemaRef ds:uri="http://purl.org/dc/dcmitype/"/>
  </ds:schemaRefs>
</ds:datastoreItem>
</file>

<file path=customXml/itemProps3.xml><?xml version="1.0" encoding="utf-8"?>
<ds:datastoreItem xmlns:ds="http://schemas.openxmlformats.org/officeDocument/2006/customXml" ds:itemID="{ED8A4047-9E9C-40DE-9500-F05D8EA721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3913</TotalTime>
  <Words>1738</Words>
  <Application>Microsoft Macintosh PowerPoint</Application>
  <PresentationFormat>Widescreen</PresentationFormat>
  <Paragraphs>330</Paragraphs>
  <Slides>39</Slides>
  <Notes>23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39</vt:i4>
      </vt:variant>
    </vt:vector>
  </HeadingPairs>
  <TitlesOfParts>
    <vt:vector size="46" baseType="lpstr">
      <vt:lpstr>Arial</vt:lpstr>
      <vt:lpstr>Calibri</vt:lpstr>
      <vt:lpstr>Open Sans</vt:lpstr>
      <vt:lpstr>Segoe UI Symbol</vt:lpstr>
      <vt:lpstr>Wingdings</vt:lpstr>
      <vt:lpstr>CARDET Course template</vt:lpstr>
      <vt:lpstr>CARDET Course template - Cover page</vt:lpstr>
      <vt:lpstr>Modulul 8 – Demența și sexualitatea: puncte critice </vt:lpstr>
      <vt:lpstr>De ce este dificil acest subiect? </vt:lpstr>
      <vt:lpstr>Punem întrebarea greșită</vt:lpstr>
      <vt:lpstr>Sexualitatea nu înseamnă doar actul sexual</vt:lpstr>
      <vt:lpstr>Mituri</vt:lpstr>
      <vt:lpstr> Ce știm din practică </vt:lpstr>
      <vt:lpstr>Tipuri de demență (relevanță pentru consimțământ)</vt:lpstr>
      <vt:lpstr>Boala Alzheimer</vt:lpstr>
      <vt:lpstr>Demența frontotemporală</vt:lpstr>
      <vt:lpstr>Demența vasculară</vt:lpstr>
      <vt:lpstr>Demența cu corpi Lewy</vt:lpstr>
      <vt:lpstr>De ce contează?</vt:lpstr>
      <vt:lpstr>Tipare frecvente ale schimbărilor sexuale</vt:lpstr>
      <vt:lpstr>Schimbări ale comportamentului sexual în demență</vt:lpstr>
      <vt:lpstr>Hipersexualitate și medicație</vt:lpstr>
      <vt:lpstr>Dezinhibiție comportamentală</vt:lpstr>
      <vt:lpstr>Demența frontotemporală – caracteristici principale</vt:lpstr>
      <vt:lpstr>Demența frontotemporală și consimțământul</vt:lpstr>
      <vt:lpstr>Capacitate vs. consimțământ: o distincție esențială</vt:lpstr>
      <vt:lpstr>Ce este capacitatea decizională?</vt:lpstr>
      <vt:lpstr>Capacitatea în viața reală</vt:lpstr>
      <vt:lpstr>Cele 4 întrebări clinice privind consimțământul</vt:lpstr>
      <vt:lpstr>Decizii etice privind demența și sexualitatea</vt:lpstr>
      <vt:lpstr>De ce contează această distincție</vt:lpstr>
      <vt:lpstr>Semnale de alarmă (când intervenim)</vt:lpstr>
      <vt:lpstr>⚖Răspuns profesional și proporțional</vt:lpstr>
      <vt:lpstr>PowerPoint Presentation</vt:lpstr>
      <vt:lpstr>Protecție fără stigmatizare</vt:lpstr>
      <vt:lpstr>Rezistența familiei</vt:lpstr>
      <vt:lpstr>Responsabilitatea instituției</vt:lpstr>
      <vt:lpstr>🎞 Îndrumări pentru membrii familiei</vt:lpstr>
      <vt:lpstr>🎞Înțelegere și răspuns</vt:lpstr>
      <vt:lpstr> Acasă </vt:lpstr>
      <vt:lpstr>Limite și când să cereți ajutor</vt:lpstr>
      <vt:lpstr>Perspectivă incluzivă</vt:lpstr>
      <vt:lpstr>🔒 Spațiu privat și intimitate în centrele de îngrijire</vt:lpstr>
      <vt:lpstr>PowerPoint Presentation</vt:lpstr>
      <vt:lpstr>Mesaje-cheie</vt:lpstr>
      <vt:lpstr>Vă mulțumim!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Ioana Teacoe</cp:lastModifiedBy>
  <cp:revision>217</cp:revision>
  <cp:lastPrinted>2018-07-25T11:23:29Z</cp:lastPrinted>
  <dcterms:created xsi:type="dcterms:W3CDTF">2014-07-11T09:12:14Z</dcterms:created>
  <dcterms:modified xsi:type="dcterms:W3CDTF">2026-09-28T17:48:34Z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