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45"/>
  </p:notesMasterIdLst>
  <p:handoutMasterIdLst>
    <p:handoutMasterId r:id="rId46"/>
  </p:handoutMasterIdLst>
  <p:sldIdLst>
    <p:sldId id="256" r:id="rId6"/>
    <p:sldId id="295" r:id="rId7"/>
    <p:sldId id="271" r:id="rId8"/>
    <p:sldId id="276" r:id="rId9"/>
    <p:sldId id="308" r:id="rId10"/>
    <p:sldId id="309" r:id="rId11"/>
    <p:sldId id="274" r:id="rId12"/>
    <p:sldId id="312" r:id="rId13"/>
    <p:sldId id="313" r:id="rId14"/>
    <p:sldId id="314" r:id="rId15"/>
    <p:sldId id="315" r:id="rId16"/>
    <p:sldId id="270" r:id="rId17"/>
    <p:sldId id="273" r:id="rId18"/>
    <p:sldId id="272" r:id="rId19"/>
    <p:sldId id="266" r:id="rId20"/>
    <p:sldId id="275" r:id="rId21"/>
    <p:sldId id="299" r:id="rId22"/>
    <p:sldId id="300" r:id="rId23"/>
    <p:sldId id="278" r:id="rId24"/>
    <p:sldId id="280" r:id="rId25"/>
    <p:sldId id="311" r:id="rId26"/>
    <p:sldId id="282" r:id="rId27"/>
    <p:sldId id="303" r:id="rId28"/>
    <p:sldId id="281" r:id="rId29"/>
    <p:sldId id="265" r:id="rId30"/>
    <p:sldId id="301" r:id="rId31"/>
    <p:sldId id="302" r:id="rId32"/>
    <p:sldId id="290" r:id="rId33"/>
    <p:sldId id="284" r:id="rId34"/>
    <p:sldId id="288" r:id="rId35"/>
    <p:sldId id="305" r:id="rId36"/>
    <p:sldId id="306" r:id="rId37"/>
    <p:sldId id="310" r:id="rId38"/>
    <p:sldId id="307" r:id="rId39"/>
    <p:sldId id="291" r:id="rId40"/>
    <p:sldId id="304" r:id="rId41"/>
    <p:sldId id="294" r:id="rId42"/>
    <p:sldId id="293" r:id="rId43"/>
    <p:sldId id="262" r:id="rId44"/>
  </p:sldIdLst>
  <p:sldSz cx="12192000" cy="6858000"/>
  <p:notesSz cx="6858000" cy="9144000"/>
  <p:custDataLst>
    <p:tags r:id="rId4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1158"/>
    <a:srgbClr val="FFFFFF"/>
    <a:srgbClr val="CAE6E8"/>
    <a:srgbClr val="1F4E83"/>
    <a:srgbClr val="1F4E79"/>
    <a:srgbClr val="F9F9F9"/>
    <a:srgbClr val="A2D2D6"/>
    <a:srgbClr val="00ADBB"/>
    <a:srgbClr val="DDEFBF"/>
    <a:srgbClr val="CBE6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30" autoAdjust="0"/>
    <p:restoredTop sz="79192" autoAdjust="0"/>
  </p:normalViewPr>
  <p:slideViewPr>
    <p:cSldViewPr snapToGrid="0">
      <p:cViewPr varScale="1">
        <p:scale>
          <a:sx n="79" d="100"/>
          <a:sy n="79" d="100"/>
        </p:scale>
        <p:origin x="898" y="9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28/7/2026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‹nº›</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28/7/2026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Clique para editar os estilos de texto principais</a:t>
            </a:r>
          </a:p>
          <a:p>
            <a:pPr lvl="1"/>
            <a:r>
              <a:rPr lang="en-US"/>
              <a:t>Segundo nível</a:t>
            </a:r>
          </a:p>
          <a:p>
            <a:pPr lvl="2"/>
            <a:r>
              <a:rPr lang="en-US"/>
              <a:t>Terceiro nível</a:t>
            </a:r>
          </a:p>
          <a:p>
            <a:pPr lvl="3"/>
            <a:r>
              <a:rPr lang="en-US"/>
              <a:t>Quarto nível</a:t>
            </a:r>
          </a:p>
          <a:p>
            <a:pPr lvl="4"/>
            <a:r>
              <a:rPr lang="en-US"/>
              <a:t>Quinto nível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‹nº›</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a:t>
            </a:fld>
            <a:endParaRPr lang="el-GR"/>
          </a:p>
        </p:txBody>
      </p:sp>
    </p:spTree>
    <p:extLst>
      <p:ext uri="{BB962C8B-B14F-4D97-AF65-F5344CB8AC3E}">
        <p14:creationId xmlns:p14="http://schemas.microsoft.com/office/powerpoint/2010/main" val="4007770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p>
        </p:txBody>
      </p:sp>
      <p:sp>
        <p:nvSpPr>
          <p:cNvPr id="4" name="Slide Number Placeholder 3"/>
          <p:cNvSpPr>
            <a:spLocks noGrp="1"/>
          </p:cNvSpPr>
          <p:nvPr>
            <p:ph type="sldNum" sz="quarter" idx="10"/>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1933545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346052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4</a:t>
            </a:fld>
            <a:endParaRPr lang="el-GR"/>
          </a:p>
        </p:txBody>
      </p:sp>
    </p:spTree>
    <p:extLst>
      <p:ext uri="{BB962C8B-B14F-4D97-AF65-F5344CB8AC3E}">
        <p14:creationId xmlns:p14="http://schemas.microsoft.com/office/powerpoint/2010/main" val="6816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1774234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3439518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3262207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712428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3576392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2269029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29938482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1461084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32915164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err="1"/>
              <a:t>Compreensão da natureza da relação</a:t>
            </a:r>
            <a:r>
              <a:rPr lang="en-US" dirty="0"/>
              <a:t>: </a:t>
            </a:r>
            <a:r>
              <a:rPr lang="en-US" baseline="0" dirty="0"/>
              <a:t>por </a:t>
            </a:r>
            <a:r>
              <a:rPr lang="en-US" baseline="0" dirty="0" err="1"/>
              <a:t>exemplo</a:t>
            </a:r>
            <a:r>
              <a:rPr lang="en-US" baseline="0" dirty="0"/>
              <a:t>, </a:t>
            </a:r>
            <a:r>
              <a:rPr lang="en-US" baseline="0" dirty="0" err="1"/>
              <a:t>a pessoa tem de compreender </a:t>
            </a:r>
            <a:r>
              <a:rPr lang="en-US" baseline="0" dirty="0"/>
              <a:t>quem </a:t>
            </a:r>
            <a:r>
              <a:rPr lang="en-US" baseline="0" dirty="0" err="1"/>
              <a:t>é a outra pessoa</a:t>
            </a:r>
            <a:r>
              <a:rPr lang="en-US" baseline="0" dirty="0"/>
              <a:t>: </a:t>
            </a:r>
            <a:r>
              <a:rPr lang="en-US" baseline="0" dirty="0" err="1"/>
              <a:t>parceiro</a:t>
            </a:r>
            <a:r>
              <a:rPr lang="en-US" baseline="0" dirty="0"/>
              <a:t>, </a:t>
            </a:r>
            <a:r>
              <a:rPr lang="en-US" baseline="0" dirty="0" err="1"/>
              <a:t>cônjuge ou um estranho</a:t>
            </a:r>
            <a:r>
              <a:rPr lang="en-US" baseline="0" dirty="0"/>
              <a:t>. </a:t>
            </a:r>
            <a:r>
              <a:rPr lang="en-US" baseline="0" dirty="0" err="1"/>
              <a:t>Se </a:t>
            </a:r>
            <a:r>
              <a:rPr lang="en-US" baseline="0" dirty="0"/>
              <a:t>um </a:t>
            </a:r>
            <a:r>
              <a:rPr lang="en-US" baseline="0" dirty="0" err="1"/>
              <a:t>doente acreditar </a:t>
            </a:r>
            <a:r>
              <a:rPr lang="en-US" baseline="0" dirty="0"/>
              <a:t>que </a:t>
            </a:r>
            <a:r>
              <a:rPr lang="en-US" baseline="0" dirty="0" err="1"/>
              <a:t>o cuidador é o seu parceiro</a:t>
            </a:r>
            <a:r>
              <a:rPr lang="en-US" baseline="0" dirty="0"/>
              <a:t>, </a:t>
            </a:r>
            <a:r>
              <a:rPr lang="en-US" baseline="0" dirty="0" err="1"/>
              <a:t>então </a:t>
            </a:r>
            <a:r>
              <a:rPr lang="en-US" baseline="0" dirty="0"/>
              <a:t>não </a:t>
            </a:r>
            <a:r>
              <a:rPr lang="en-US" baseline="0" dirty="0" err="1"/>
              <a:t>se trata de um consentimento </a:t>
            </a:r>
            <a:r>
              <a:rPr lang="en-US" baseline="0" dirty="0"/>
              <a:t>válido.</a:t>
            </a:r>
          </a:p>
          <a:p>
            <a:pPr marL="228600" indent="-228600">
              <a:buAutoNum type="arabicPeriod"/>
            </a:pPr>
            <a:r>
              <a:rPr lang="en-US" baseline="0" dirty="0" err="1"/>
              <a:t>Avaliação das consequências</a:t>
            </a:r>
            <a:r>
              <a:rPr lang="en-US" baseline="0" dirty="0"/>
              <a:t>: por </a:t>
            </a:r>
            <a:r>
              <a:rPr lang="en-US" baseline="0" dirty="0" err="1"/>
              <a:t>exemplo</a:t>
            </a:r>
            <a:r>
              <a:rPr lang="en-US" baseline="0" dirty="0"/>
              <a:t>, </a:t>
            </a:r>
            <a:r>
              <a:rPr lang="en-US" baseline="0" dirty="0" err="1"/>
              <a:t>compreender </a:t>
            </a:r>
            <a:r>
              <a:rPr lang="en-US" baseline="0" dirty="0"/>
              <a:t>que </a:t>
            </a:r>
            <a:r>
              <a:rPr lang="en-US" baseline="0" dirty="0" err="1"/>
              <a:t>a relação implica intimidade</a:t>
            </a:r>
            <a:r>
              <a:rPr lang="en-US" baseline="0" dirty="0"/>
              <a:t>, </a:t>
            </a:r>
            <a:r>
              <a:rPr lang="en-US" baseline="0" dirty="0" err="1"/>
              <a:t>proximidade emocional ou possíveis consequências</a:t>
            </a:r>
            <a:r>
              <a:rPr lang="en-US" baseline="0" dirty="0"/>
              <a:t>. </a:t>
            </a:r>
            <a:r>
              <a:rPr lang="en-US" baseline="0" dirty="0" err="1"/>
              <a:t>Se a pessoa </a:t>
            </a:r>
            <a:r>
              <a:rPr lang="en-US" baseline="0" dirty="0"/>
              <a:t>não </a:t>
            </a:r>
            <a:r>
              <a:rPr lang="en-US" baseline="0" dirty="0" err="1"/>
              <a:t>perceber o que </a:t>
            </a:r>
            <a:r>
              <a:rPr lang="en-US" baseline="0" dirty="0"/>
              <a:t>esses </a:t>
            </a:r>
            <a:r>
              <a:rPr lang="en-US" baseline="0" dirty="0" err="1"/>
              <a:t>gestos implicam</a:t>
            </a:r>
            <a:r>
              <a:rPr lang="en-US" baseline="0" dirty="0"/>
              <a:t>, </a:t>
            </a:r>
            <a:r>
              <a:rPr lang="en-US" baseline="0" dirty="0" err="1"/>
              <a:t>a sua capacidade fica comprometida</a:t>
            </a:r>
            <a:r>
              <a:rPr lang="en-US" baseline="0" dirty="0"/>
              <a:t>. </a:t>
            </a:r>
          </a:p>
          <a:p>
            <a:pPr marL="228600" indent="-228600">
              <a:buAutoNum type="arabicPeriod"/>
            </a:pPr>
            <a:r>
              <a:rPr lang="en-US" baseline="0" dirty="0" err="1"/>
              <a:t>Comunicação de uma escolha voluntária</a:t>
            </a:r>
            <a:r>
              <a:rPr lang="en-US" baseline="0" dirty="0"/>
              <a:t>: </a:t>
            </a:r>
            <a:r>
              <a:rPr lang="en-US" baseline="0" dirty="0" err="1"/>
              <a:t>a pessoa deve dizer claramente </a:t>
            </a:r>
            <a:r>
              <a:rPr lang="en-US" baseline="0" dirty="0"/>
              <a:t>«sim» </a:t>
            </a:r>
            <a:r>
              <a:rPr lang="en-US" baseline="0" dirty="0" err="1"/>
              <a:t>ou </a:t>
            </a:r>
            <a:r>
              <a:rPr lang="en-US" baseline="0" dirty="0"/>
              <a:t>«não»</a:t>
            </a:r>
          </a:p>
          <a:p>
            <a:pPr marL="228600" indent="-228600">
              <a:buAutoNum type="arabicPeriod"/>
            </a:pPr>
            <a:r>
              <a:rPr lang="en-US" baseline="0" dirty="0" err="1"/>
              <a:t>Ausência de coação</a:t>
            </a:r>
            <a:r>
              <a:rPr lang="en-US" baseline="0" dirty="0"/>
              <a:t>: </a:t>
            </a:r>
            <a:r>
              <a:rPr lang="en-US" baseline="0" dirty="0" err="1"/>
              <a:t>se a pessoa </a:t>
            </a:r>
            <a:r>
              <a:rPr lang="en-US" baseline="0" dirty="0"/>
              <a:t>parecer </a:t>
            </a:r>
            <a:r>
              <a:rPr lang="en-US" baseline="0" dirty="0" err="1"/>
              <a:t>assustada ou confusa</a:t>
            </a:r>
            <a:r>
              <a:rPr lang="en-US" baseline="0" dirty="0"/>
              <a:t>, </a:t>
            </a:r>
            <a:r>
              <a:rPr lang="en-US" baseline="0" dirty="0" err="1"/>
              <a:t>então já</a:t>
            </a:r>
            <a:r>
              <a:rPr lang="en-US" baseline="0" dirty="0"/>
              <a:t> não </a:t>
            </a:r>
            <a:r>
              <a:rPr lang="en-US" baseline="0" dirty="0" err="1"/>
              <a:t>podemos falar de consentimento</a:t>
            </a:r>
            <a:r>
              <a:rPr lang="en-US" baseline="0" dirty="0"/>
              <a:t>. </a:t>
            </a:r>
            <a:endParaRPr lang="en-US" dirty="0"/>
          </a:p>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2786682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24</a:t>
            </a:fld>
            <a:endParaRPr lang="el-GR"/>
          </a:p>
        </p:txBody>
      </p:sp>
    </p:spTree>
    <p:extLst>
      <p:ext uri="{BB962C8B-B14F-4D97-AF65-F5344CB8AC3E}">
        <p14:creationId xmlns:p14="http://schemas.microsoft.com/office/powerpoint/2010/main" val="1667074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30264440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15420661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28</a:t>
            </a:fld>
            <a:endParaRPr lang="el-GR"/>
          </a:p>
        </p:txBody>
      </p:sp>
    </p:spTree>
    <p:extLst>
      <p:ext uri="{BB962C8B-B14F-4D97-AF65-F5344CB8AC3E}">
        <p14:creationId xmlns:p14="http://schemas.microsoft.com/office/powerpoint/2010/main" val="39520911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6CF91B0-25AB-4DFA-B184-293DD156034C}" type="slidenum">
              <a:rPr lang="el-GR" smtClean="0"/>
              <a:t>29</a:t>
            </a:fld>
            <a:endParaRPr lang="el-GR"/>
          </a:p>
        </p:txBody>
      </p:sp>
    </p:spTree>
    <p:extLst>
      <p:ext uri="{BB962C8B-B14F-4D97-AF65-F5344CB8AC3E}">
        <p14:creationId xmlns:p14="http://schemas.microsoft.com/office/powerpoint/2010/main" val="29661119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5974582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29087003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38</a:t>
            </a:fld>
            <a:endParaRPr lang="el-GR"/>
          </a:p>
        </p:txBody>
      </p:sp>
    </p:spTree>
    <p:extLst>
      <p:ext uri="{BB962C8B-B14F-4D97-AF65-F5344CB8AC3E}">
        <p14:creationId xmlns:p14="http://schemas.microsoft.com/office/powerpoint/2010/main" val="17582776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39</a:t>
            </a:fld>
            <a:endParaRPr lang="el-GR"/>
          </a:p>
        </p:txBody>
      </p:sp>
    </p:spTree>
    <p:extLst>
      <p:ext uri="{BB962C8B-B14F-4D97-AF65-F5344CB8AC3E}">
        <p14:creationId xmlns:p14="http://schemas.microsoft.com/office/powerpoint/2010/main" val="4009215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O título do slide vai aqui</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Lst>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Clique para editar o estilo do título principal</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Clique para editar os estilos de texto principais</a:t>
            </a:r>
          </a:p>
          <a:p>
            <a:pPr lvl="1"/>
            <a:r>
              <a:rPr lang="en-US"/>
              <a:t>Segundo nível</a:t>
            </a:r>
          </a:p>
          <a:p>
            <a:pPr lvl="2"/>
            <a:r>
              <a:rPr lang="en-US"/>
              <a:t>Terceiro nível</a:t>
            </a:r>
          </a:p>
          <a:p>
            <a:pPr lvl="3"/>
            <a:r>
              <a:rPr lang="en-US"/>
              <a:t>Quarto nível</a:t>
            </a:r>
          </a:p>
          <a:p>
            <a:pPr lvl="4"/>
            <a:r>
              <a:rPr lang="en-US"/>
              <a:t>Quinto nível</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37E3F-619A-4FE2-911C-A15E83A2AF93}" type="datetimeFigureOut">
              <a:rPr lang="el-GR" smtClean="0"/>
              <a:t>28/7/2026</a:t>
            </a:fld>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‹nº›</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1.jfif"/><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E278813-FB99-4DF8-D561-109AC1C8CEDA}"/>
              </a:ext>
            </a:extLst>
          </p:cNvPr>
          <p:cNvSpPr>
            <a:spLocks noGrp="1"/>
          </p:cNvSpPr>
          <p:nvPr>
            <p:ph type="ctrTitle"/>
          </p:nvPr>
        </p:nvSpPr>
        <p:spPr>
          <a:xfrm>
            <a:off x="401324" y="2226247"/>
            <a:ext cx="6914821" cy="1334065"/>
          </a:xfrm>
        </p:spPr>
        <p:txBody>
          <a:bodyPr/>
          <a:lstStyle/>
          <a:p>
            <a:r>
              <a:rPr lang="pt-PT" dirty="0" err="1"/>
              <a:t>Manual AgeWise</a:t>
            </a:r>
            <a:endParaRPr lang="en-CY" dirty="0"/>
          </a:p>
        </p:txBody>
      </p:sp>
      <p:sp>
        <p:nvSpPr>
          <p:cNvPr id="7" name="Subtitle 2">
            <a:extLst>
              <a:ext uri="{FF2B5EF4-FFF2-40B4-BE49-F238E27FC236}">
                <a16:creationId xmlns:a16="http://schemas.microsoft.com/office/drawing/2014/main" id="{BA55CD71-4875-B471-97D3-FD0F6BD9070F}"/>
              </a:ext>
            </a:extLst>
          </p:cNvPr>
          <p:cNvSpPr txBox="1">
            <a:spLocks/>
          </p:cNvSpPr>
          <p:nvPr/>
        </p:nvSpPr>
        <p:spPr>
          <a:xfrm>
            <a:off x="527126" y="3670733"/>
            <a:ext cx="6893057" cy="1292830"/>
          </a:xfrm>
          <a:prstGeom prst="rect">
            <a:avLst/>
          </a:prstGeom>
          <a:noFill/>
        </p:spPr>
        <p:txBody>
          <a:bodyPr vert="horz" lIns="91440" tIns="45720" rIns="91440" bIns="45720" rtlCol="0" anchor="ctr">
            <a:normAutofit/>
          </a:bodyPr>
          <a:lstStyle>
            <a:lvl1pPr marL="0" indent="0" algn="l" defTabSz="914377" rtl="0" eaLnBrk="1" latinLnBrk="0" hangingPunct="1">
              <a:lnSpc>
                <a:spcPct val="90000"/>
              </a:lnSpc>
              <a:spcBef>
                <a:spcPts val="1000"/>
              </a:spcBef>
              <a:buFont typeface="Arial" panose="020B0604020202020204" pitchFamily="34" charset="0"/>
              <a:buNone/>
              <a:defRPr sz="1600" b="0" i="1" kern="1200" baseline="0">
                <a:solidFill>
                  <a:schemeClr val="tx1"/>
                </a:solidFill>
                <a:latin typeface="+mn-lt"/>
                <a:ea typeface="+mn-ea"/>
                <a:cs typeface="+mn-cs"/>
              </a:defRPr>
            </a:lvl1pPr>
            <a:lvl2pPr marL="457189" indent="0" algn="ctr" defTabSz="914377"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77" indent="0" algn="ctr" defTabSz="914377"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66"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54"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943"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131"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320"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509"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a:t>Módulo 8: </a:t>
            </a:r>
            <a:r>
              <a:rPr lang="pt-PT" sz="2000" dirty="0"/>
              <a:t>Demência e Sexualidade: Aspetos Fundamentais</a:t>
            </a:r>
          </a:p>
          <a:p>
            <a:r>
              <a:rPr lang="en-US" dirty="0"/>
              <a:t> </a:t>
            </a:r>
            <a:endParaRPr lang="pt-PT" dirty="0"/>
          </a:p>
          <a:p>
            <a:r>
              <a:rPr lang="en-US" dirty="0" err="1"/>
              <a:t>Desenvolvido</a:t>
            </a:r>
            <a:r>
              <a:rPr lang="en-US" dirty="0"/>
              <a:t> </a:t>
            </a:r>
            <a:r>
              <a:rPr lang="en-US" dirty="0" err="1"/>
              <a:t>por</a:t>
            </a:r>
            <a:r>
              <a:rPr lang="en-US" dirty="0"/>
              <a:t> Cristina-Ioana Apostu/ SRA</a:t>
            </a:r>
            <a:endParaRPr lang="pt-PT" dirty="0"/>
          </a:p>
        </p:txBody>
      </p:sp>
      <p:sp>
        <p:nvSpPr>
          <p:cNvPr id="9" name="Subtítulo 8">
            <a:extLst>
              <a:ext uri="{FF2B5EF4-FFF2-40B4-BE49-F238E27FC236}">
                <a16:creationId xmlns:a16="http://schemas.microsoft.com/office/drawing/2014/main" id="{2DF50080-48B9-A49D-3829-39D618372DED}"/>
              </a:ext>
            </a:extLst>
          </p:cNvPr>
          <p:cNvSpPr>
            <a:spLocks noGrp="1"/>
          </p:cNvSpPr>
          <p:nvPr>
            <p:ph type="subTitle" idx="1"/>
          </p:nvPr>
        </p:nvSpPr>
        <p:spPr/>
        <p:txBody>
          <a:bodyPr/>
          <a:lstStyle/>
          <a:p>
            <a:endParaRPr lang="pt-PT" dirty="0"/>
          </a:p>
        </p:txBody>
      </p:sp>
      <p:sp>
        <p:nvSpPr>
          <p:cNvPr id="11" name="CaixaDeTexto 10">
            <a:extLst>
              <a:ext uri="{FF2B5EF4-FFF2-40B4-BE49-F238E27FC236}">
                <a16:creationId xmlns:a16="http://schemas.microsoft.com/office/drawing/2014/main" id="{9755238D-4CED-EFD8-0CF5-036F8933B1ED}"/>
              </a:ext>
            </a:extLst>
          </p:cNvPr>
          <p:cNvSpPr txBox="1"/>
          <p:nvPr/>
        </p:nvSpPr>
        <p:spPr>
          <a:xfrm>
            <a:off x="2305050" y="6210300"/>
            <a:ext cx="9486900" cy="577081"/>
          </a:xfrm>
          <a:prstGeom prst="rect">
            <a:avLst/>
          </a:prstGeom>
          <a:solidFill>
            <a:srgbClr val="FFFFFF"/>
          </a:solidFill>
        </p:spPr>
        <p:txBody>
          <a:bodyPr wrap="square" rtlCol="0">
            <a:spAutoFit/>
          </a:bodyPr>
          <a:lstStyle/>
          <a:p>
            <a:pPr algn="just"/>
            <a:r>
              <a:rPr lang="pt-PT" sz="1050" dirty="0"/>
              <a:t>Financiado pela União Europeia. Os pontos de vista e as opiniões expressas são as do(s) autor(</a:t>
            </a:r>
            <a:r>
              <a:rPr lang="pt-PT" sz="1050" dirty="0" err="1"/>
              <a:t>es</a:t>
            </a:r>
            <a:r>
              <a:rPr lang="pt-PT" sz="1050" dirty="0"/>
              <a:t>) e não refletem necessariamente a posição da União Europeia ou da Agência de Execução Europeia da Educação e da Cultura (EACEA). Nem a União Europeia nem a EACEA podem ser tidos como responsáveis por essas opiniões. </a:t>
            </a:r>
          </a:p>
          <a:p>
            <a:pPr algn="just"/>
            <a:r>
              <a:rPr lang="pt-PT" sz="1050" dirty="0"/>
              <a:t>Projeto Nº: 2024-1-DE02-KA220-ADU-000244060</a:t>
            </a:r>
          </a:p>
        </p:txBody>
      </p:sp>
      <p:sp>
        <p:nvSpPr>
          <p:cNvPr id="13" name="CaixaDeTexto 12">
            <a:extLst>
              <a:ext uri="{FF2B5EF4-FFF2-40B4-BE49-F238E27FC236}">
                <a16:creationId xmlns:a16="http://schemas.microsoft.com/office/drawing/2014/main" id="{2CB00EAC-D780-8913-575B-67EB88E259B5}"/>
              </a:ext>
            </a:extLst>
          </p:cNvPr>
          <p:cNvSpPr txBox="1"/>
          <p:nvPr/>
        </p:nvSpPr>
        <p:spPr>
          <a:xfrm>
            <a:off x="238125" y="6057900"/>
            <a:ext cx="2066925" cy="646331"/>
          </a:xfrm>
          <a:prstGeom prst="rect">
            <a:avLst/>
          </a:prstGeom>
          <a:solidFill>
            <a:srgbClr val="FFFFFF"/>
          </a:solidFill>
        </p:spPr>
        <p:txBody>
          <a:bodyPr wrap="square" rtlCol="0">
            <a:spAutoFit/>
          </a:bodyPr>
          <a:lstStyle/>
          <a:p>
            <a:endParaRPr lang="pt-PT" dirty="0"/>
          </a:p>
        </p:txBody>
      </p:sp>
      <p:pic>
        <p:nvPicPr>
          <p:cNvPr id="15" name="Imagem 14">
            <a:extLst>
              <a:ext uri="{FF2B5EF4-FFF2-40B4-BE49-F238E27FC236}">
                <a16:creationId xmlns:a16="http://schemas.microsoft.com/office/drawing/2014/main" id="{D14C53D7-12F0-F66D-FD7D-AAC66E4E79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120343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66709-F955-3C6F-C9BE-DF835223D09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CD1CC37-422E-BF19-D484-87075CE0028A}"/>
              </a:ext>
            </a:extLst>
          </p:cNvPr>
          <p:cNvSpPr>
            <a:spLocks noGrp="1"/>
          </p:cNvSpPr>
          <p:nvPr>
            <p:ph type="title"/>
          </p:nvPr>
        </p:nvSpPr>
        <p:spPr/>
        <p:txBody>
          <a:bodyPr lIns="91440"/>
          <a:lstStyle/>
          <a:p>
            <a:pPr algn="ctr"/>
            <a:r>
              <a:rPr lang="en-US" sz="4000" dirty="0"/>
              <a:t>Por que é que este tema é difícil?</a:t>
            </a:r>
            <a:r>
              <a:rPr lang="en-US" dirty="0"/>
              <a:t> </a:t>
            </a:r>
            <a:endParaRPr lang="el-GR" sz="4400" dirty="0"/>
          </a:p>
        </p:txBody>
      </p:sp>
      <p:sp>
        <p:nvSpPr>
          <p:cNvPr id="5" name="Content Placeholder 4">
            <a:extLst>
              <a:ext uri="{FF2B5EF4-FFF2-40B4-BE49-F238E27FC236}">
                <a16:creationId xmlns:a16="http://schemas.microsoft.com/office/drawing/2014/main" id="{EE87FB90-1C7A-8F9B-C8E0-BCD0EDBFA419}"/>
              </a:ext>
            </a:extLst>
          </p:cNvPr>
          <p:cNvSpPr>
            <a:spLocks noGrp="1"/>
          </p:cNvSpPr>
          <p:nvPr>
            <p:ph sz="quarter" idx="12"/>
          </p:nvPr>
        </p:nvSpPr>
        <p:spPr>
          <a:xfrm>
            <a:off x="97971" y="1076325"/>
            <a:ext cx="11944350" cy="5675539"/>
          </a:xfrm>
        </p:spPr>
        <p:txBody>
          <a:bodyPr/>
          <a:lstStyle/>
          <a:p>
            <a:pPr>
              <a:buFont typeface="Wingdings" panose="05000000000000000000" pitchFamily="2" charset="2"/>
              <a:buChar char="ü"/>
            </a:pPr>
            <a:endParaRPr lang="en-US" sz="4000" dirty="0"/>
          </a:p>
          <a:p>
            <a:pPr marL="571500" indent="-571500">
              <a:buClr>
                <a:schemeClr val="accent3"/>
              </a:buClr>
              <a:buFont typeface="Wingdings" panose="05000000000000000000" pitchFamily="2" charset="2"/>
              <a:buChar char="ü"/>
            </a:pPr>
            <a:r>
              <a:rPr lang="en-US" sz="4000" dirty="0">
                <a:latin typeface="Calibri" panose="020F0502020204030204" pitchFamily="34" charset="0"/>
                <a:ea typeface="Calibri" panose="020F0502020204030204" pitchFamily="34" charset="0"/>
                <a:cs typeface="Calibri" panose="020F0502020204030204" pitchFamily="34" charset="0"/>
              </a:rPr>
              <a:t>Desconforto em relação à sexualidade na terceira idade</a:t>
            </a:r>
          </a:p>
          <a:p>
            <a:pPr marL="457200" indent="-457200">
              <a:buClr>
                <a:schemeClr val="accent3"/>
              </a:buClr>
              <a:buFont typeface="Wingdings" panose="05000000000000000000" pitchFamily="2" charset="2"/>
              <a:buChar char="ü"/>
            </a:pPr>
            <a:r>
              <a:rPr lang="en-US" sz="4000" dirty="0">
                <a:latin typeface="Calibri" panose="020F0502020204030204" pitchFamily="34" charset="0"/>
                <a:ea typeface="Calibri" panose="020F0502020204030204" pitchFamily="34" charset="0"/>
                <a:cs typeface="Calibri" panose="020F0502020204030204" pitchFamily="34" charset="0"/>
              </a:rPr>
              <a:t> </a:t>
            </a:r>
            <a:r>
              <a:rPr lang="en-US" sz="4000" dirty="0" err="1">
                <a:latin typeface="Calibri" panose="020F0502020204030204" pitchFamily="34" charset="0"/>
                <a:ea typeface="Calibri" panose="020F0502020204030204" pitchFamily="34" charset="0"/>
                <a:cs typeface="Calibri" panose="020F0502020204030204" pitchFamily="34" charset="0"/>
              </a:rPr>
              <a:t>Incerteza </a:t>
            </a:r>
            <a:r>
              <a:rPr lang="en-US" sz="4000" dirty="0">
                <a:latin typeface="Calibri" panose="020F0502020204030204" pitchFamily="34" charset="0"/>
                <a:ea typeface="Calibri" panose="020F0502020204030204" pitchFamily="34" charset="0"/>
                <a:cs typeface="Calibri" panose="020F0502020204030204" pitchFamily="34" charset="0"/>
              </a:rPr>
              <a:t>quanto à autonomia na demência</a:t>
            </a:r>
          </a:p>
          <a:p>
            <a:pPr marL="457200" indent="-457200">
              <a:buClr>
                <a:schemeClr val="accent3"/>
              </a:buClr>
              <a:buFont typeface="Wingdings" panose="05000000000000000000" pitchFamily="2" charset="2"/>
              <a:buChar char="ü"/>
            </a:pPr>
            <a:r>
              <a:rPr lang="en-US" sz="4000" dirty="0">
                <a:latin typeface="Calibri" panose="020F0502020204030204" pitchFamily="34" charset="0"/>
                <a:ea typeface="Calibri" panose="020F0502020204030204" pitchFamily="34" charset="0"/>
                <a:cs typeface="Calibri" panose="020F0502020204030204" pitchFamily="34" charset="0"/>
              </a:rPr>
              <a:t> Preocupaçõesda família e reações protetoras  </a:t>
            </a:r>
          </a:p>
          <a:p>
            <a:pPr marL="457200" indent="-457200">
              <a:buClr>
                <a:schemeClr val="accent3"/>
              </a:buClr>
              <a:buFont typeface="Wingdings" panose="05000000000000000000" pitchFamily="2" charset="2"/>
              <a:buChar char="ü"/>
            </a:pPr>
            <a:r>
              <a:rPr lang="en-US" sz="4000" dirty="0">
                <a:latin typeface="Calibri" panose="020F0502020204030204" pitchFamily="34" charset="0"/>
                <a:ea typeface="Calibri" panose="020F0502020204030204" pitchFamily="34" charset="0"/>
                <a:cs typeface="Calibri" panose="020F0502020204030204" pitchFamily="34" charset="0"/>
              </a:rPr>
              <a:t> Medo de consequências legais ou profissionais </a:t>
            </a:r>
            <a:endParaRPr lang="el-GR" sz="4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2963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Estamos a fazer a pergunta errada</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933451"/>
            <a:ext cx="11944350" cy="5818414"/>
          </a:xfrm>
        </p:spPr>
        <p:txBody>
          <a:bodyPr/>
          <a:lstStyle/>
          <a:p>
            <a:pPr>
              <a:buClr>
                <a:schemeClr val="accent3"/>
              </a:buClr>
            </a:pPr>
            <a:endParaRPr lang="en-US" sz="4400" dirty="0"/>
          </a:p>
          <a:p>
            <a:pPr>
              <a:buClr>
                <a:schemeClr val="accent3"/>
              </a:buClr>
            </a:pPr>
            <a:r>
              <a:rPr lang="en-US" sz="40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4000" dirty="0">
                <a:latin typeface="Calibri" panose="020F0502020204030204" pitchFamily="34" charset="0"/>
                <a:ea typeface="Calibri" panose="020F0502020204030204" pitchFamily="34" charset="0"/>
                <a:cs typeface="Calibri" panose="020F0502020204030204" pitchFamily="34" charset="0"/>
              </a:rPr>
              <a:t>«As pessoas com demência devem ter relações sexuais?»</a:t>
            </a:r>
          </a:p>
          <a:p>
            <a:pPr>
              <a:buClr>
                <a:schemeClr val="accent3"/>
              </a:buClr>
            </a:pPr>
            <a:r>
              <a:rPr lang="en-US" sz="4000">
                <a:latin typeface="Calibri" panose="020F0502020204030204" pitchFamily="34" charset="0"/>
                <a:ea typeface="Calibri" panose="020F0502020204030204" pitchFamily="34" charset="0"/>
                <a:cs typeface="Calibri" panose="020F0502020204030204" pitchFamily="34" charset="0"/>
              </a:rPr>
              <a:t>  ⬇</a:t>
            </a:r>
            <a:endParaRPr lang="en-US" sz="4000" dirty="0">
              <a:latin typeface="Calibri" panose="020F0502020204030204" pitchFamily="34" charset="0"/>
              <a:ea typeface="Calibri" panose="020F0502020204030204" pitchFamily="34" charset="0"/>
              <a:cs typeface="Calibri" panose="020F0502020204030204" pitchFamily="34" charset="0"/>
            </a:endParaRPr>
          </a:p>
          <a:p>
            <a:pPr>
              <a:buClr>
                <a:schemeClr val="accent3"/>
              </a:buClr>
            </a:pPr>
            <a:r>
              <a:rPr lang="en-US" sz="4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4000" dirty="0">
                <a:latin typeface="Calibri" panose="020F0502020204030204" pitchFamily="34" charset="0"/>
                <a:ea typeface="Calibri" panose="020F0502020204030204" pitchFamily="34" charset="0"/>
                <a:cs typeface="Calibri" panose="020F0502020204030204" pitchFamily="34" charset="0"/>
              </a:rPr>
              <a:t>«Como podemos apoiar a autonomia, garantindo simultaneamente a segurança?»</a:t>
            </a:r>
            <a:endParaRPr lang="el-GR" sz="4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19668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624" y="0"/>
            <a:ext cx="12217247" cy="715879"/>
          </a:xfrm>
        </p:spPr>
        <p:txBody>
          <a:bodyPr lIns="91440"/>
          <a:lstStyle/>
          <a:p>
            <a:pPr algn="ctr"/>
            <a:r>
              <a:rPr lang="en-US" sz="4000" dirty="0"/>
              <a:t>A sexualidade não se resume apenas à relação sexual</a:t>
            </a:r>
            <a:endParaRPr lang="el-GR" sz="40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295400"/>
            <a:ext cx="11944350" cy="5456464"/>
          </a:xfrm>
        </p:spPr>
        <p:txBody>
          <a:bodyPr/>
          <a:lstStyle/>
          <a:p>
            <a:r>
              <a:rPr lang="en-US" sz="3600" dirty="0"/>
              <a:t>A sexualidade inclui:</a:t>
            </a:r>
          </a:p>
          <a:p>
            <a:pPr>
              <a:buFont typeface="Wingdings" panose="05000000000000000000" pitchFamily="2" charset="2"/>
              <a:buChar char="ü"/>
            </a:pPr>
            <a:r>
              <a:rPr lang="en-US" sz="3600" dirty="0"/>
              <a:t>O toque</a:t>
            </a:r>
          </a:p>
          <a:p>
            <a:pPr>
              <a:buFont typeface="Wingdings" panose="05000000000000000000" pitchFamily="2" charset="2"/>
              <a:buChar char="ü"/>
            </a:pPr>
            <a:r>
              <a:rPr lang="en-US" sz="3600" dirty="0"/>
              <a:t>Intimidade emocional</a:t>
            </a:r>
          </a:p>
          <a:p>
            <a:pPr>
              <a:buFont typeface="Wingdings" panose="05000000000000000000" pitchFamily="2" charset="2"/>
              <a:buChar char="ü"/>
            </a:pPr>
            <a:r>
              <a:rPr lang="en-US" sz="3600" dirty="0"/>
              <a:t>Identidade</a:t>
            </a:r>
          </a:p>
          <a:p>
            <a:pPr>
              <a:buFont typeface="Wingdings" panose="05000000000000000000" pitchFamily="2" charset="2"/>
              <a:buChar char="ü"/>
            </a:pPr>
            <a:r>
              <a:rPr lang="en-US" sz="3600" dirty="0"/>
              <a:t>Orientação</a:t>
            </a:r>
          </a:p>
          <a:p>
            <a:pPr>
              <a:buFont typeface="Wingdings" panose="05000000000000000000" pitchFamily="2" charset="2"/>
              <a:buChar char="ü"/>
            </a:pPr>
            <a:r>
              <a:rPr lang="en-US" sz="3600" dirty="0"/>
              <a:t>Desejo de ligação</a:t>
            </a:r>
          </a:p>
          <a:p>
            <a:pPr algn="ctr"/>
            <a:endParaRPr lang="en-US" sz="3600" i="1" dirty="0"/>
          </a:p>
          <a:p>
            <a:pPr algn="ctr"/>
            <a:r>
              <a:rPr lang="en-US" sz="3600" i="1" dirty="0">
                <a:solidFill>
                  <a:schemeClr val="accent3"/>
                </a:solidFill>
              </a:rPr>
              <a:t>A ausência de intimidade pode aumentar o sofrimento.</a:t>
            </a:r>
          </a:p>
          <a:p>
            <a:endParaRPr lang="el-GR" sz="36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42576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Mitos</a:t>
            </a:r>
          </a:p>
        </p:txBody>
      </p:sp>
      <p:sp>
        <p:nvSpPr>
          <p:cNvPr id="4" name="Content Placeholder 3"/>
          <p:cNvSpPr>
            <a:spLocks noGrp="1"/>
          </p:cNvSpPr>
          <p:nvPr>
            <p:ph sz="quarter" idx="12"/>
          </p:nvPr>
        </p:nvSpPr>
        <p:spPr>
          <a:xfrm>
            <a:off x="97971" y="1285875"/>
            <a:ext cx="11944350" cy="5465990"/>
          </a:xfrm>
        </p:spPr>
        <p:txBody>
          <a:bodyPr/>
          <a:lstStyle/>
          <a:p>
            <a:r>
              <a:rPr lang="en-US" sz="3600" dirty="0">
                <a:solidFill>
                  <a:srgbClr val="FF0000"/>
                </a:solidFill>
                <a:effectLst>
                  <a:outerShdw blurRad="38100" dist="38100" dir="2700000" algn="tl">
                    <a:srgbClr val="000000">
                      <a:alpha val="43137"/>
                    </a:srgbClr>
                  </a:outerShdw>
                </a:effectLst>
              </a:rPr>
              <a:t>Mitos </a:t>
            </a:r>
            <a:r>
              <a:rPr lang="en-US" sz="3600" dirty="0">
                <a:solidFill>
                  <a:schemeClr val="tx1"/>
                </a:solidFill>
                <a:effectLst>
                  <a:outerShdw blurRad="38100" dist="38100" dir="2700000" algn="tl">
                    <a:srgbClr val="000000">
                      <a:alpha val="43137"/>
                    </a:srgbClr>
                  </a:outerShdw>
                </a:effectLst>
              </a:rPr>
              <a:t>comuns</a:t>
            </a:r>
            <a:r>
              <a:rPr lang="en-US" sz="3600" dirty="0">
                <a:solidFill>
                  <a:srgbClr val="FF0000"/>
                </a:solidFill>
                <a:effectLst>
                  <a:outerShdw blurRad="38100" dist="38100" dir="2700000" algn="tl">
                    <a:srgbClr val="000000">
                      <a:alpha val="43137"/>
                    </a:srgbClr>
                  </a:outerShdw>
                </a:effectLst>
              </a:rPr>
              <a:t>:</a:t>
            </a:r>
          </a:p>
          <a:p>
            <a:pPr marL="457200" indent="-457200">
              <a:buFont typeface="Wingdings" panose="05000000000000000000" pitchFamily="2" charset="2"/>
              <a:buChar char="Ø"/>
            </a:pPr>
            <a:endParaRPr lang="en-US" sz="3600" dirty="0"/>
          </a:p>
          <a:p>
            <a:r>
              <a:rPr lang="en-US" sz="3600" dirty="0"/>
              <a:t>❌«As pessoas com demência são assexuadas»</a:t>
            </a:r>
          </a:p>
          <a:p>
            <a:r>
              <a:rPr lang="en-US" sz="3600" dirty="0"/>
              <a:t>❌«Qualquer </a:t>
            </a:r>
            <a:r>
              <a:rPr lang="en-US" sz="3600" dirty="0" err="1"/>
              <a:t>comportamento</a:t>
            </a:r>
            <a:r>
              <a:rPr lang="en-US" sz="3600" dirty="0"/>
              <a:t> sexual é inadequado»</a:t>
            </a:r>
          </a:p>
          <a:p>
            <a:r>
              <a:rPr lang="en-US" sz="3600" dirty="0"/>
              <a:t>❌«Proteção significa pôr fim a toda a intimidade»</a:t>
            </a:r>
          </a:p>
          <a:p>
            <a:r>
              <a:rPr lang="en-US" sz="3600" dirty="0"/>
              <a:t>❌«As pessoas idosas já não precisam de proximidade»</a:t>
            </a:r>
          </a:p>
        </p:txBody>
      </p:sp>
    </p:spTree>
    <p:extLst>
      <p:ext uri="{BB962C8B-B14F-4D97-AF65-F5344CB8AC3E}">
        <p14:creationId xmlns:p14="http://schemas.microsoft.com/office/powerpoint/2010/main" val="1679035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br>
              <a:rPr lang="en-US" sz="4000" dirty="0"/>
            </a:br>
            <a:r>
              <a:rPr lang="en-US" sz="4000" dirty="0"/>
              <a:t>O que sabemos na prática</a:t>
            </a:r>
            <a:br>
              <a:rPr lang="en-US" sz="4000" dirty="0"/>
            </a:br>
            <a:endParaRPr lang="en-US" dirty="0"/>
          </a:p>
        </p:txBody>
      </p:sp>
      <p:sp>
        <p:nvSpPr>
          <p:cNvPr id="4" name="Content Placeholder 3"/>
          <p:cNvSpPr>
            <a:spLocks noGrp="1"/>
          </p:cNvSpPr>
          <p:nvPr>
            <p:ph sz="quarter" idx="12"/>
          </p:nvPr>
        </p:nvSpPr>
        <p:spPr>
          <a:xfrm>
            <a:off x="97971" y="1381125"/>
            <a:ext cx="11944350" cy="5370740"/>
          </a:xfrm>
        </p:spPr>
        <p:txBody>
          <a:bodyPr/>
          <a:lstStyle/>
          <a:p>
            <a:r>
              <a:rPr lang="en-GB" sz="3600" dirty="0">
                <a:solidFill>
                  <a:srgbClr val="00B050"/>
                </a:solidFill>
                <a:effectLst>
                  <a:outerShdw blurRad="38100" dist="38100" dir="2700000" algn="tl">
                    <a:srgbClr val="000000">
                      <a:alpha val="43137"/>
                    </a:srgbClr>
                  </a:outerShdw>
                </a:effectLst>
              </a:rPr>
              <a:t>Realidade</a:t>
            </a:r>
            <a:endParaRPr lang="en-US" sz="3600" dirty="0">
              <a:solidFill>
                <a:srgbClr val="00B050"/>
              </a:solidFill>
              <a:effectLst>
                <a:outerShdw blurRad="38100" dist="38100" dir="2700000" algn="tl">
                  <a:srgbClr val="000000">
                    <a:alpha val="43137"/>
                  </a:srgbClr>
                </a:outerShdw>
              </a:effectLst>
            </a:endParaRPr>
          </a:p>
          <a:p>
            <a:endParaRPr lang="en-US" sz="3600" dirty="0"/>
          </a:p>
          <a:p>
            <a:r>
              <a:rPr lang="en-US"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3600" dirty="0"/>
              <a:t>A necessidade de intimidade mantém-se frequentemente</a:t>
            </a:r>
          </a:p>
          <a:p>
            <a:r>
              <a:rPr lang="en-US"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3600" dirty="0"/>
              <a:t>Nem todos </a:t>
            </a:r>
            <a:r>
              <a:rPr lang="en-US" sz="3600" dirty="0" err="1"/>
              <a:t>os comportamentos </a:t>
            </a:r>
            <a:r>
              <a:rPr lang="en-US" sz="3600" dirty="0"/>
              <a:t>são problemáticos</a:t>
            </a:r>
          </a:p>
          <a:p>
            <a:r>
              <a:rPr lang="en-US"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3600" dirty="0"/>
              <a:t>Muitas formas de demonstração de proximidade são significativas</a:t>
            </a:r>
          </a:p>
          <a:p>
            <a:r>
              <a:rPr lang="en-US"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3600" dirty="0"/>
              <a:t>Cuidar bem significa encontrar o equilíbrio entre segurança e autonomia</a:t>
            </a:r>
          </a:p>
        </p:txBody>
      </p:sp>
    </p:spTree>
    <p:extLst>
      <p:ext uri="{BB962C8B-B14F-4D97-AF65-F5344CB8AC3E}">
        <p14:creationId xmlns:p14="http://schemas.microsoft.com/office/powerpoint/2010/main" val="3469503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3200" dirty="0"/>
              <a:t>Tipos de demência (clinicamente relevantes para o consentimento)</a:t>
            </a:r>
            <a:endParaRPr lang="el-GR" sz="32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p:txBody>
          <a:bodyPr/>
          <a:lstStyle/>
          <a:p>
            <a:endParaRPr lang="en-US" sz="3600" i="1" dirty="0"/>
          </a:p>
          <a:p>
            <a:pPr>
              <a:buFont typeface="Wingdings" panose="05000000000000000000" pitchFamily="2" charset="2"/>
              <a:buChar char="q"/>
            </a:pPr>
            <a:r>
              <a:rPr lang="en-US" sz="3600" dirty="0">
                <a:solidFill>
                  <a:schemeClr val="accent1">
                    <a:lumMod val="75000"/>
                  </a:schemeClr>
                </a:solidFill>
              </a:rPr>
              <a:t> Doença de Alzheimer </a:t>
            </a:r>
            <a:r>
              <a:rPr lang="en-US" sz="3600" dirty="0"/>
              <a:t>→ comprometimento da memória </a:t>
            </a:r>
          </a:p>
          <a:p>
            <a:pPr>
              <a:buFont typeface="Wingdings" panose="05000000000000000000" pitchFamily="2" charset="2"/>
              <a:buChar char="q"/>
            </a:pPr>
            <a:r>
              <a:rPr lang="en-US" sz="3600" dirty="0">
                <a:solidFill>
                  <a:schemeClr val="accent1">
                    <a:lumMod val="75000"/>
                  </a:schemeClr>
                </a:solidFill>
              </a:rPr>
              <a:t>Demência </a:t>
            </a:r>
            <a:r>
              <a:rPr lang="en-US" sz="3600" dirty="0" err="1">
                <a:solidFill>
                  <a:schemeClr val="accent1">
                    <a:lumMod val="75000"/>
                  </a:schemeClr>
                </a:solidFill>
              </a:rPr>
              <a:t>frontotemporal → </a:t>
            </a:r>
            <a:r>
              <a:rPr lang="en-US" sz="3600" dirty="0"/>
              <a:t>desinibição → elevada complexidade ética</a:t>
            </a:r>
          </a:p>
          <a:p>
            <a:pPr>
              <a:buFont typeface="Wingdings" panose="05000000000000000000" pitchFamily="2" charset="2"/>
              <a:buChar char="q"/>
            </a:pPr>
            <a:r>
              <a:rPr lang="en-US" sz="3600" dirty="0">
                <a:solidFill>
                  <a:schemeClr val="accent1">
                    <a:lumMod val="75000"/>
                  </a:schemeClr>
                </a:solidFill>
              </a:rPr>
              <a:t> Demênciavascular </a:t>
            </a:r>
            <a:r>
              <a:rPr lang="en-US" sz="3600" dirty="0"/>
              <a:t>→ disfunção executiva → dificuldade em ponderar as consequências</a:t>
            </a:r>
          </a:p>
          <a:p>
            <a:pPr>
              <a:buFont typeface="Wingdings" panose="05000000000000000000" pitchFamily="2" charset="2"/>
              <a:buChar char="q"/>
            </a:pPr>
            <a:r>
              <a:rPr lang="en-US" sz="3600" dirty="0">
                <a:solidFill>
                  <a:schemeClr val="accent1">
                    <a:lumMod val="75000"/>
                  </a:schemeClr>
                </a:solidFill>
              </a:rPr>
              <a:t> Corpos </a:t>
            </a:r>
            <a:r>
              <a:rPr lang="en-US" sz="3600" dirty="0" err="1">
                <a:solidFill>
                  <a:schemeClr val="accent1">
                    <a:lumMod val="75000"/>
                  </a:schemeClr>
                </a:solidFill>
              </a:rPr>
              <a:t>de Lewy </a:t>
            </a:r>
            <a:r>
              <a:rPr lang="en-US" sz="3600" dirty="0"/>
              <a:t>→ cognição flutuante → o consentimento pode variar</a:t>
            </a:r>
          </a:p>
          <a:p>
            <a:pPr algn="ctr"/>
            <a:r>
              <a:rPr lang="en-US" sz="3600" dirty="0"/>
              <a:t>                   </a:t>
            </a:r>
          </a:p>
          <a:p>
            <a:pPr algn="ctr"/>
            <a:r>
              <a:rPr lang="en-US" sz="3600" i="1" dirty="0">
                <a:solidFill>
                  <a:srgbClr val="CC0099"/>
                </a:solidFill>
              </a:rPr>
              <a:t>O diagnóstico é importante.</a:t>
            </a:r>
          </a:p>
          <a:p>
            <a:endParaRPr lang="el-GR" dirty="0"/>
          </a:p>
        </p:txBody>
      </p:sp>
    </p:spTree>
    <p:extLst>
      <p:ext uri="{BB962C8B-B14F-4D97-AF65-F5344CB8AC3E}">
        <p14:creationId xmlns:p14="http://schemas.microsoft.com/office/powerpoint/2010/main" val="1459458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Doença de Alzheimer</a:t>
            </a:r>
          </a:p>
        </p:txBody>
      </p:sp>
      <p:sp>
        <p:nvSpPr>
          <p:cNvPr id="4" name="Content Placeholder 3"/>
          <p:cNvSpPr>
            <a:spLocks noGrp="1"/>
          </p:cNvSpPr>
          <p:nvPr>
            <p:ph sz="quarter" idx="12"/>
          </p:nvPr>
        </p:nvSpPr>
        <p:spPr>
          <a:xfrm>
            <a:off x="-1" y="1276351"/>
            <a:ext cx="12192001" cy="5581650"/>
          </a:xfrm>
        </p:spPr>
        <p:txBody>
          <a:bodyPr/>
          <a:lstStyle/>
          <a:p>
            <a:pPr marL="457200" indent="-457200">
              <a:buFont typeface="Arial" panose="020B0604020202020204" pitchFamily="34" charset="0"/>
              <a:buChar char="•"/>
            </a:pPr>
            <a:r>
              <a:rPr lang="en-US" sz="3600" dirty="0"/>
              <a:t>Afeta principalmente a memória</a:t>
            </a:r>
          </a:p>
          <a:p>
            <a:pPr marL="457200" indent="-457200">
              <a:buFont typeface="Arial" panose="020B0604020202020204" pitchFamily="34" charset="0"/>
              <a:buChar char="•"/>
            </a:pPr>
            <a:r>
              <a:rPr lang="en-US" sz="3600" dirty="0"/>
              <a:t>A pessoa pode esquecer-se de relações ou do contexto</a:t>
            </a:r>
          </a:p>
          <a:p>
            <a:pPr marL="457200" indent="-457200">
              <a:buFont typeface="Arial" panose="020B0604020202020204" pitchFamily="34" charset="0"/>
              <a:buChar char="•"/>
            </a:pPr>
            <a:r>
              <a:rPr lang="en-US" sz="3600" dirty="0"/>
              <a:t>Pode levar a confusão sobre quem são as outras pessoas</a:t>
            </a:r>
          </a:p>
          <a:p>
            <a:pPr marL="457200" indent="-457200">
              <a:buFont typeface="Arial" panose="020B0604020202020204" pitchFamily="34" charset="0"/>
              <a:buChar char="•"/>
            </a:pPr>
            <a:r>
              <a:rPr lang="en-US" sz="3600" dirty="0"/>
              <a:t>As necessidades emocionais mantêm-se frequentemente</a:t>
            </a:r>
          </a:p>
          <a:p>
            <a:r>
              <a:rPr lang="en-US" sz="3600" dirty="0">
                <a:solidFill>
                  <a:schemeClr val="accent3"/>
                </a:solidFill>
              </a:rPr>
              <a:t>Impacto:</a:t>
            </a:r>
          </a:p>
          <a:p>
            <a:pPr marL="457200" indent="-457200">
              <a:buFont typeface="Arial" panose="020B0604020202020204" pitchFamily="34" charset="0"/>
              <a:buChar char="•"/>
            </a:pPr>
            <a:r>
              <a:rPr lang="en-US" sz="3600" dirty="0"/>
              <a:t>Pode procurar proximidade para se sentir reconfortado</a:t>
            </a:r>
          </a:p>
          <a:p>
            <a:pPr marL="457200" indent="-457200">
              <a:buFont typeface="Arial" panose="020B0604020202020204" pitchFamily="34" charset="0"/>
              <a:buChar char="•"/>
            </a:pPr>
            <a:r>
              <a:rPr lang="en-US" sz="3600" dirty="0"/>
              <a:t>Risco de interpretar mal as situações</a:t>
            </a:r>
          </a:p>
        </p:txBody>
      </p:sp>
    </p:spTree>
    <p:extLst>
      <p:ext uri="{BB962C8B-B14F-4D97-AF65-F5344CB8AC3E}">
        <p14:creationId xmlns:p14="http://schemas.microsoft.com/office/powerpoint/2010/main" val="2218651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Demência </a:t>
            </a:r>
            <a:r>
              <a:rPr lang="en-US" sz="4000" dirty="0" err="1"/>
              <a:t>frontotemporal</a:t>
            </a:r>
          </a:p>
        </p:txBody>
      </p:sp>
      <p:sp>
        <p:nvSpPr>
          <p:cNvPr id="4" name="Content Placeholder 3"/>
          <p:cNvSpPr>
            <a:spLocks noGrp="1"/>
          </p:cNvSpPr>
          <p:nvPr>
            <p:ph sz="quarter" idx="12"/>
          </p:nvPr>
        </p:nvSpPr>
        <p:spPr/>
        <p:txBody>
          <a:bodyPr/>
          <a:lstStyle/>
          <a:p>
            <a:pPr marL="571500" indent="-571500">
              <a:buFont typeface="Arial" panose="020B0604020202020204" pitchFamily="34" charset="0"/>
              <a:buChar char="•"/>
            </a:pPr>
            <a:r>
              <a:rPr lang="en-US" sz="3600" dirty="0"/>
              <a:t>Alterações no </a:t>
            </a:r>
            <a:r>
              <a:rPr lang="en-US" sz="3600" dirty="0" err="1"/>
              <a:t>comportamento </a:t>
            </a:r>
            <a:r>
              <a:rPr lang="en-US" sz="3600" dirty="0"/>
              <a:t>e na consciência social </a:t>
            </a:r>
          </a:p>
          <a:p>
            <a:pPr marL="571500" indent="-571500">
              <a:buFont typeface="Arial" panose="020B0604020202020204" pitchFamily="34" charset="0"/>
              <a:buChar char="•"/>
            </a:pPr>
            <a:r>
              <a:rPr lang="en-US" sz="3600" dirty="0"/>
              <a:t>Desinibição e impulsividade</a:t>
            </a:r>
          </a:p>
          <a:p>
            <a:pPr marL="571500" indent="-571500">
              <a:buFont typeface="Arial" panose="020B0604020202020204" pitchFamily="34" charset="0"/>
              <a:buChar char="•"/>
            </a:pPr>
            <a:r>
              <a:rPr lang="en-US" sz="3600" dirty="0"/>
              <a:t>Empatia e capacidade de julgamento reduzidas </a:t>
            </a:r>
          </a:p>
          <a:p>
            <a:pPr marL="571500" indent="-571500">
              <a:buFont typeface="Arial" panose="020B0604020202020204" pitchFamily="34" charset="0"/>
              <a:buChar char="•"/>
            </a:pPr>
            <a:r>
              <a:rPr lang="en-US" sz="3600" dirty="0"/>
              <a:t>Consciência limitada das consequências</a:t>
            </a:r>
          </a:p>
          <a:p>
            <a:r>
              <a:rPr lang="en-US" sz="3600" dirty="0">
                <a:solidFill>
                  <a:schemeClr val="accent3"/>
                </a:solidFill>
              </a:rPr>
              <a:t>Impacto:</a:t>
            </a:r>
          </a:p>
          <a:p>
            <a:pPr marL="571500" indent="-571500">
              <a:buFont typeface="Arial" panose="020B0604020202020204" pitchFamily="34" charset="0"/>
              <a:buChar char="•"/>
            </a:pPr>
            <a:r>
              <a:rPr lang="en-US" sz="3600" dirty="0"/>
              <a:t>Aumento do risco de </a:t>
            </a:r>
            <a:r>
              <a:rPr lang="en-US" sz="3600" dirty="0" err="1"/>
              <a:t>comportamentos</a:t>
            </a:r>
            <a:r>
              <a:rPr lang="en-US" sz="3600" dirty="0"/>
              <a:t> inadequados</a:t>
            </a:r>
          </a:p>
          <a:p>
            <a:pPr marL="571500" indent="-571500">
              <a:buFont typeface="Arial" panose="020B0604020202020204" pitchFamily="34" charset="0"/>
              <a:buChar char="•"/>
            </a:pPr>
            <a:r>
              <a:rPr lang="en-US" sz="3600" dirty="0"/>
              <a:t>O consentimento pode ser afetado → requer uma avaliação cuidadosa</a:t>
            </a:r>
          </a:p>
        </p:txBody>
      </p:sp>
    </p:spTree>
    <p:extLst>
      <p:ext uri="{BB962C8B-B14F-4D97-AF65-F5344CB8AC3E}">
        <p14:creationId xmlns:p14="http://schemas.microsoft.com/office/powerpoint/2010/main" val="2480290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Demência vascular</a:t>
            </a:r>
          </a:p>
        </p:txBody>
      </p:sp>
      <p:sp>
        <p:nvSpPr>
          <p:cNvPr id="4" name="Content Placeholder 3"/>
          <p:cNvSpPr>
            <a:spLocks noGrp="1"/>
          </p:cNvSpPr>
          <p:nvPr>
            <p:ph sz="quarter" idx="12"/>
          </p:nvPr>
        </p:nvSpPr>
        <p:spPr/>
        <p:txBody>
          <a:bodyPr/>
          <a:lstStyle/>
          <a:p>
            <a:pPr marL="571500" indent="-571500">
              <a:buFont typeface="Arial" panose="020B0604020202020204" pitchFamily="34" charset="0"/>
              <a:buChar char="•"/>
            </a:pPr>
            <a:r>
              <a:rPr lang="en-US" sz="3600" dirty="0"/>
              <a:t>Dificuldades no planeamento e na tomada de decisões</a:t>
            </a:r>
          </a:p>
          <a:p>
            <a:pPr marL="571500" indent="-571500">
              <a:buFont typeface="Arial" panose="020B0604020202020204" pitchFamily="34" charset="0"/>
              <a:buChar char="•"/>
            </a:pPr>
            <a:r>
              <a:rPr lang="en-US" sz="3600" dirty="0"/>
              <a:t> Ralentização do raciocínio e do processamento</a:t>
            </a:r>
          </a:p>
          <a:p>
            <a:pPr marL="571500" indent="-571500">
              <a:buFont typeface="Arial" panose="020B0604020202020204" pitchFamily="34" charset="0"/>
              <a:buChar char="•"/>
            </a:pPr>
            <a:r>
              <a:rPr lang="en-US" sz="3600" dirty="0"/>
              <a:t>Capacidade reduzida para avaliar as consequências</a:t>
            </a:r>
          </a:p>
          <a:p>
            <a:r>
              <a:rPr lang="en-US" sz="3600" dirty="0">
                <a:solidFill>
                  <a:schemeClr val="accent3"/>
                </a:solidFill>
              </a:rPr>
              <a:t>Impacto:</a:t>
            </a:r>
          </a:p>
          <a:p>
            <a:pPr marL="571500" indent="-571500">
              <a:buFont typeface="Arial" panose="020B0604020202020204" pitchFamily="34" charset="0"/>
              <a:buChar char="•"/>
            </a:pPr>
            <a:r>
              <a:rPr lang="en-US" sz="3600" dirty="0"/>
              <a:t>Pode ter dificuldade em tomar decisões informadas</a:t>
            </a:r>
          </a:p>
          <a:p>
            <a:pPr marL="571500" indent="-571500">
              <a:buFont typeface="Arial" panose="020B0604020202020204" pitchFamily="34" charset="0"/>
              <a:buChar char="•"/>
            </a:pPr>
            <a:r>
              <a:rPr lang="en-US" sz="3600" dirty="0"/>
              <a:t>Precisa de apoio para compreender as situações</a:t>
            </a:r>
          </a:p>
        </p:txBody>
      </p:sp>
    </p:spTree>
    <p:extLst>
      <p:ext uri="{BB962C8B-B14F-4D97-AF65-F5344CB8AC3E}">
        <p14:creationId xmlns:p14="http://schemas.microsoft.com/office/powerpoint/2010/main" val="10629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Demência com corpos </a:t>
            </a:r>
            <a:r>
              <a:rPr lang="en-US" dirty="0" err="1"/>
              <a:t>de Lewy</a:t>
            </a:r>
            <a:endParaRPr lang="en-US" dirty="0"/>
          </a:p>
        </p:txBody>
      </p:sp>
      <p:sp>
        <p:nvSpPr>
          <p:cNvPr id="4" name="Content Placeholder 3"/>
          <p:cNvSpPr>
            <a:spLocks noGrp="1"/>
          </p:cNvSpPr>
          <p:nvPr>
            <p:ph sz="quarter" idx="12"/>
          </p:nvPr>
        </p:nvSpPr>
        <p:spPr/>
        <p:txBody>
          <a:bodyPr/>
          <a:lstStyle/>
          <a:p>
            <a:pPr marL="571500" indent="-571500">
              <a:buFont typeface="Arial" panose="020B0604020202020204" pitchFamily="34" charset="0"/>
              <a:buChar char="•"/>
            </a:pPr>
            <a:r>
              <a:rPr lang="en-US" sz="3600" dirty="0"/>
              <a:t>Flutuações na atenção e na consciência</a:t>
            </a:r>
          </a:p>
          <a:p>
            <a:pPr marL="571500" indent="-571500">
              <a:buFont typeface="Arial" panose="020B0604020202020204" pitchFamily="34" charset="0"/>
              <a:buChar char="•"/>
            </a:pPr>
            <a:r>
              <a:rPr lang="en-US" sz="3600" dirty="0"/>
              <a:t>Períodos de lucidez seguidos de confusão</a:t>
            </a:r>
          </a:p>
          <a:p>
            <a:pPr marL="571500" indent="-571500">
              <a:buFont typeface="Arial" panose="020B0604020202020204" pitchFamily="34" charset="0"/>
              <a:buChar char="•"/>
            </a:pPr>
            <a:r>
              <a:rPr lang="en-US" sz="3600" dirty="0"/>
              <a:t>Possíveis alucinações visuais</a:t>
            </a:r>
          </a:p>
          <a:p>
            <a:r>
              <a:rPr lang="en-US" sz="3600" dirty="0">
                <a:solidFill>
                  <a:schemeClr val="accent3"/>
                </a:solidFill>
              </a:rPr>
              <a:t>Impacto:</a:t>
            </a:r>
          </a:p>
          <a:p>
            <a:pPr marL="571500" indent="-571500">
              <a:buFont typeface="Arial" panose="020B0604020202020204" pitchFamily="34" charset="0"/>
              <a:buChar char="•"/>
            </a:pPr>
            <a:r>
              <a:rPr lang="en-US" sz="3600" dirty="0"/>
              <a:t>A capacidade pode variar de dia para dia</a:t>
            </a:r>
          </a:p>
          <a:p>
            <a:pPr marL="571500" indent="-571500">
              <a:buFont typeface="Arial" panose="020B0604020202020204" pitchFamily="34" charset="0"/>
              <a:buChar char="•"/>
            </a:pPr>
            <a:r>
              <a:rPr lang="en-US" sz="3600" dirty="0"/>
              <a:t>O consentimento deve ser avaliado no momento</a:t>
            </a:r>
          </a:p>
        </p:txBody>
      </p:sp>
    </p:spTree>
    <p:extLst>
      <p:ext uri="{BB962C8B-B14F-4D97-AF65-F5344CB8AC3E}">
        <p14:creationId xmlns:p14="http://schemas.microsoft.com/office/powerpoint/2010/main" val="2312278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pPr algn="ctr"/>
            <a:r>
              <a:rPr lang="en-US" sz="4400" dirty="0"/>
              <a:t>Por que é que isto é importante?</a:t>
            </a:r>
            <a:endParaRPr lang="el-GR" sz="4400" dirty="0"/>
          </a:p>
        </p:txBody>
      </p:sp>
      <p:sp>
        <p:nvSpPr>
          <p:cNvPr id="6" name="Text Placeholder 5"/>
          <p:cNvSpPr>
            <a:spLocks noGrp="1"/>
          </p:cNvSpPr>
          <p:nvPr>
            <p:ph type="body" sz="quarter" idx="10"/>
          </p:nvPr>
        </p:nvSpPr>
        <p:spPr>
          <a:xfrm>
            <a:off x="203479" y="1028701"/>
            <a:ext cx="6616422" cy="5572124"/>
          </a:xfrm>
        </p:spPr>
        <p:txBody>
          <a:bodyPr/>
          <a:lstStyle/>
          <a:p>
            <a:r>
              <a:rPr lang="en-US" sz="3200" b="0" dirty="0">
                <a:solidFill>
                  <a:schemeClr val="tx1"/>
                </a:solidFill>
                <a:latin typeface="Calibri" panose="020F0502020204030204" pitchFamily="34" charset="0"/>
                <a:ea typeface="Calibri" panose="020F0502020204030204" pitchFamily="34" charset="0"/>
                <a:cs typeface="Calibri" panose="020F0502020204030204" pitchFamily="34" charset="0"/>
              </a:rPr>
              <a:t>A demência não se resume apenas à memória.</a:t>
            </a:r>
          </a:p>
          <a:p>
            <a:pPr marL="457200" indent="-457200">
              <a:buFont typeface="Arial" panose="020B0604020202020204" pitchFamily="34" charset="0"/>
              <a:buChar char="•"/>
            </a:pPr>
            <a:r>
              <a:rPr lang="en-US" sz="3200" b="0" dirty="0">
                <a:solidFill>
                  <a:schemeClr val="tx1"/>
                </a:solidFill>
                <a:latin typeface="Calibri" panose="020F0502020204030204" pitchFamily="34" charset="0"/>
                <a:ea typeface="Calibri" panose="020F0502020204030204" pitchFamily="34" charset="0"/>
                <a:cs typeface="Calibri" panose="020F0502020204030204" pitchFamily="34" charset="0"/>
              </a:rPr>
              <a:t>Tomada de decisões</a:t>
            </a:r>
          </a:p>
          <a:p>
            <a:pPr marL="457200" indent="-457200">
              <a:buFont typeface="Arial" panose="020B0604020202020204" pitchFamily="34" charset="0"/>
              <a:buChar char="•"/>
            </a:pPr>
            <a:r>
              <a:rPr lang="en-US" sz="3200" b="0" dirty="0">
                <a:solidFill>
                  <a:schemeClr val="tx1"/>
                </a:solidFill>
                <a:latin typeface="Calibri" panose="020F0502020204030204" pitchFamily="34" charset="0"/>
                <a:ea typeface="Calibri" panose="020F0502020204030204" pitchFamily="34" charset="0"/>
                <a:cs typeface="Calibri" panose="020F0502020204030204" pitchFamily="34" charset="0"/>
              </a:rPr>
              <a:t>Julgamento social</a:t>
            </a:r>
          </a:p>
          <a:p>
            <a:pPr marL="457200" indent="-457200">
              <a:buFont typeface="Arial" panose="020B0604020202020204" pitchFamily="34" charset="0"/>
              <a:buChar char="•"/>
            </a:pPr>
            <a:r>
              <a:rPr lang="en-US" sz="3200" b="0" dirty="0">
                <a:solidFill>
                  <a:schemeClr val="tx1"/>
                </a:solidFill>
                <a:latin typeface="Calibri" panose="020F0502020204030204" pitchFamily="34" charset="0"/>
                <a:ea typeface="Calibri" panose="020F0502020204030204" pitchFamily="34" charset="0"/>
                <a:cs typeface="Calibri" panose="020F0502020204030204" pitchFamily="34" charset="0"/>
              </a:rPr>
              <a:t>Controlo dos impulsos</a:t>
            </a:r>
          </a:p>
          <a:p>
            <a:pPr marL="457200" indent="-457200">
              <a:buFont typeface="Arial" panose="020B0604020202020204" pitchFamily="34" charset="0"/>
              <a:buChar char="•"/>
            </a:pPr>
            <a:r>
              <a:rPr lang="en-US" sz="3200" b="0" dirty="0">
                <a:solidFill>
                  <a:schemeClr val="tx1"/>
                </a:solidFill>
                <a:latin typeface="Calibri" panose="020F0502020204030204" pitchFamily="34" charset="0"/>
                <a:ea typeface="Calibri" panose="020F0502020204030204" pitchFamily="34" charset="0"/>
                <a:cs typeface="Calibri" panose="020F0502020204030204" pitchFamily="34" charset="0"/>
              </a:rPr>
              <a:t>Regulação emocional</a:t>
            </a:r>
          </a:p>
          <a:p>
            <a:endParaRPr lang="en-US" sz="32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3200" b="0" i="1" dirty="0">
                <a:latin typeface="Calibri" panose="020F0502020204030204" pitchFamily="34" charset="0"/>
                <a:ea typeface="Calibri" panose="020F0502020204030204" pitchFamily="34" charset="0"/>
                <a:cs typeface="Calibri" panose="020F0502020204030204" pitchFamily="34" charset="0"/>
              </a:rPr>
              <a:t>Isto afeta a forma como as pessoas se comportam, se relacionam e dão o seu consentimento.</a:t>
            </a:r>
            <a:endParaRPr lang="el-GR" sz="3200" b="0" i="1" dirty="0">
              <a:latin typeface="Calibri" panose="020F0502020204030204" pitchFamily="34" charset="0"/>
              <a:ea typeface="Calibri" panose="020F0502020204030204" pitchFamily="34" charset="0"/>
              <a:cs typeface="Calibri" panose="020F0502020204030204" pitchFamily="34" charset="0"/>
            </a:endParaRPr>
          </a:p>
        </p:txBody>
      </p:sp>
      <p:pic>
        <p:nvPicPr>
          <p:cNvPr id="2" name="Content Placeholder 1"/>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6962775" y="2562225"/>
            <a:ext cx="4606417" cy="3110255"/>
          </a:xfrm>
        </p:spPr>
      </p:pic>
    </p:spTree>
    <p:extLst>
      <p:ext uri="{BB962C8B-B14F-4D97-AF65-F5344CB8AC3E}">
        <p14:creationId xmlns:p14="http://schemas.microsoft.com/office/powerpoint/2010/main" val="111275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Padrões comuns de alterações na vida sexual</a:t>
            </a:r>
            <a:endParaRPr lang="el-GR" sz="4400" dirty="0"/>
          </a:p>
        </p:txBody>
      </p:sp>
      <p:sp>
        <p:nvSpPr>
          <p:cNvPr id="5" name="Content Placeholder 4"/>
          <p:cNvSpPr>
            <a:spLocks noGrp="1"/>
          </p:cNvSpPr>
          <p:nvPr>
            <p:ph sz="quarter" idx="12"/>
          </p:nvPr>
        </p:nvSpPr>
        <p:spPr>
          <a:xfrm>
            <a:off x="97971" y="1571624"/>
            <a:ext cx="11944350" cy="5180239"/>
          </a:xfrm>
        </p:spPr>
        <p:txBody>
          <a:bodyPr/>
          <a:lstStyle/>
          <a:p>
            <a:r>
              <a:rPr lang="en-US" sz="4000" dirty="0"/>
              <a:t>1. Diminuição do interesse sexual	</a:t>
            </a:r>
          </a:p>
          <a:p>
            <a:endParaRPr lang="en-US" sz="4000" dirty="0"/>
          </a:p>
          <a:p>
            <a:r>
              <a:rPr lang="en-US" sz="4000" dirty="0"/>
              <a:t>2. Aumento </a:t>
            </a:r>
            <a:r>
              <a:rPr lang="en-US" sz="4000" dirty="0" err="1"/>
              <a:t>do comportamento</a:t>
            </a:r>
            <a:r>
              <a:rPr lang="en-US" sz="4000" dirty="0"/>
              <a:t> sexual (</a:t>
            </a:r>
            <a:r>
              <a:rPr lang="en-US" sz="4000" dirty="0" err="1"/>
              <a:t>hipersexualidade</a:t>
            </a:r>
            <a:r>
              <a:rPr lang="en-US" sz="4000" dirty="0"/>
              <a:t>)</a:t>
            </a:r>
          </a:p>
          <a:p>
            <a:endParaRPr lang="en-US" sz="4000" dirty="0"/>
          </a:p>
          <a:p>
            <a:r>
              <a:rPr lang="en-US" sz="4000" dirty="0"/>
              <a:t>3. Confusão nas relações</a:t>
            </a:r>
          </a:p>
          <a:p>
            <a:endParaRPr lang="en-US" sz="3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83439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Alterações </a:t>
            </a:r>
            <a:r>
              <a:rPr lang="en-US" sz="4400" dirty="0" err="1"/>
              <a:t>no comportamento</a:t>
            </a:r>
            <a:r>
              <a:rPr lang="en-US" sz="4400" dirty="0"/>
              <a:t> sexual na demência</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123950"/>
            <a:ext cx="11944350" cy="5627914"/>
          </a:xfrm>
        </p:spPr>
        <p:txBody>
          <a:bodyPr/>
          <a:lstStyle/>
          <a:p>
            <a:r>
              <a:rPr lang="en-US" sz="3600" dirty="0"/>
              <a:t>As alterações sexuais variam consoante:	</a:t>
            </a:r>
          </a:p>
          <a:p>
            <a:r>
              <a:rPr lang="en-US" sz="3600" dirty="0"/>
              <a:t>•    As regiões cerebrais afetadas</a:t>
            </a:r>
          </a:p>
          <a:p>
            <a:r>
              <a:rPr lang="en-US" sz="3600" dirty="0"/>
              <a:t>•    Tipo de demência</a:t>
            </a:r>
          </a:p>
          <a:p>
            <a:r>
              <a:rPr lang="en-US" sz="3600" dirty="0"/>
              <a:t>•    Efeitos da medicação</a:t>
            </a:r>
          </a:p>
          <a:p>
            <a:r>
              <a:rPr lang="en-US" sz="3600" dirty="0"/>
              <a:t>•    Traços de personalidade	</a:t>
            </a:r>
          </a:p>
          <a:p>
            <a:r>
              <a:rPr lang="en-US" sz="3600" dirty="0"/>
              <a:t>•    Contexto ambiental</a:t>
            </a:r>
          </a:p>
          <a:p>
            <a:endParaRPr lang="en-US" sz="3600" dirty="0"/>
          </a:p>
          <a:p>
            <a:pPr algn="ctr"/>
            <a:r>
              <a:rPr lang="en-US" sz="3600" i="1" dirty="0">
                <a:solidFill>
                  <a:schemeClr val="accent3"/>
                </a:solidFill>
              </a:rPr>
              <a:t>Nem todas as alterações </a:t>
            </a:r>
            <a:r>
              <a:rPr lang="en-US" sz="3600" i="1" dirty="0" err="1">
                <a:solidFill>
                  <a:schemeClr val="accent3"/>
                </a:solidFill>
              </a:rPr>
              <a:t>comportamentais </a:t>
            </a:r>
            <a:r>
              <a:rPr lang="en-US" sz="3600" i="1" dirty="0">
                <a:solidFill>
                  <a:schemeClr val="accent3"/>
                </a:solidFill>
              </a:rPr>
              <a:t>são intencionais ou motivadas por questões sexuais</a:t>
            </a:r>
            <a:endParaRPr lang="en-US" sz="3600" b="1" i="1" dirty="0">
              <a:solidFill>
                <a:schemeClr val="accent3"/>
              </a:solidFill>
            </a:endParaRPr>
          </a:p>
          <a:p>
            <a:endParaRPr lang="el-GR" sz="3600"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07638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p:txBody>
          <a:bodyPr lIns="91440"/>
          <a:lstStyle/>
          <a:p>
            <a:pPr algn="ctr"/>
            <a:r>
              <a:rPr lang="en-US" sz="4400" dirty="0" err="1"/>
              <a:t>Hipersexualidade </a:t>
            </a:r>
            <a:r>
              <a:rPr lang="en-US" sz="4400" dirty="0"/>
              <a:t>e medicação</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4" name="Content Placeholder 3"/>
          <p:cNvSpPr>
            <a:spLocks noGrp="1"/>
          </p:cNvSpPr>
          <p:nvPr>
            <p:ph sz="quarter" idx="11"/>
          </p:nvPr>
        </p:nvSpPr>
        <p:spPr>
          <a:xfrm>
            <a:off x="97971" y="952500"/>
            <a:ext cx="5910944" cy="5823857"/>
          </a:xfrm>
        </p:spPr>
        <p:txBody>
          <a:bodyPr/>
          <a:lstStyle/>
          <a:p>
            <a:endParaRPr lang="en-US" sz="3600" dirty="0"/>
          </a:p>
          <a:p>
            <a:r>
              <a:rPr lang="en-US" sz="3600" dirty="0"/>
              <a:t>Particularmente relevante em:</a:t>
            </a:r>
          </a:p>
          <a:p>
            <a:pPr>
              <a:buFont typeface="Arial" charset="0"/>
              <a:buChar char="•"/>
            </a:pPr>
            <a:r>
              <a:rPr lang="en-US" sz="3600" dirty="0"/>
              <a:t> Doença de Parkinson</a:t>
            </a:r>
          </a:p>
          <a:p>
            <a:pPr>
              <a:buFont typeface="Arial" charset="0"/>
              <a:buChar char="•"/>
            </a:pPr>
            <a:r>
              <a:rPr lang="en-US" sz="3600" dirty="0"/>
              <a:t> Demência com corpos </a:t>
            </a:r>
            <a:r>
              <a:rPr lang="en-US" sz="3600" dirty="0" err="1"/>
              <a:t>de Lewy</a:t>
            </a:r>
          </a:p>
          <a:p>
            <a:pPr>
              <a:buFont typeface="Arial" charset="0"/>
              <a:buChar char="•"/>
            </a:pPr>
            <a:r>
              <a:rPr lang="en-US" sz="3600" dirty="0"/>
              <a:t> Tratamento dopaminérgico</a:t>
            </a:r>
          </a:p>
          <a:p>
            <a:endParaRPr lang="en-US" sz="3600" dirty="0"/>
          </a:p>
          <a:p>
            <a:pPr algn="ctr"/>
            <a:r>
              <a:rPr lang="en-US" sz="3600" i="1" dirty="0">
                <a:solidFill>
                  <a:schemeClr val="accent3"/>
                </a:solidFill>
              </a:rPr>
              <a:t>Pode ser necessária uma avaliação clínica antes de se impor qualquer restrição.</a:t>
            </a:r>
          </a:p>
          <a:p>
            <a:endParaRPr lang="en-US" sz="32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pic>
        <p:nvPicPr>
          <p:cNvPr id="8" name="Content Placeholder 7"/>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6172200" y="2019300"/>
            <a:ext cx="5200650" cy="3590925"/>
          </a:xfrm>
        </p:spPr>
      </p:pic>
    </p:spTree>
    <p:extLst>
      <p:ext uri="{BB962C8B-B14F-4D97-AF65-F5344CB8AC3E}">
        <p14:creationId xmlns:p14="http://schemas.microsoft.com/office/powerpoint/2010/main" val="528638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8445" y="0"/>
            <a:ext cx="11944351" cy="781050"/>
          </a:xfrm>
        </p:spPr>
        <p:txBody>
          <a:bodyPr lIns="91440"/>
          <a:lstStyle/>
          <a:p>
            <a:pPr algn="ctr"/>
            <a:r>
              <a:rPr lang="en-US" sz="4000" dirty="0"/>
              <a:t>Desinibição </a:t>
            </a:r>
            <a:r>
              <a:rPr lang="en-US" sz="4000" dirty="0" err="1"/>
              <a:t>comportamental</a:t>
            </a:r>
            <a:endParaRPr lang="el-GR" sz="40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714375"/>
            <a:ext cx="11944350" cy="6037489"/>
          </a:xfrm>
        </p:spPr>
        <p:txBody>
          <a:bodyPr/>
          <a:lstStyle/>
          <a:p>
            <a:endParaRPr lang="en-US" sz="3600" dirty="0"/>
          </a:p>
          <a:p>
            <a:r>
              <a:rPr lang="en-US" sz="3600" dirty="0"/>
              <a:t>Pode incluir:	</a:t>
            </a:r>
          </a:p>
          <a:p>
            <a:r>
              <a:rPr lang="en-US" sz="3600" dirty="0"/>
              <a:t>•    Toques inadequados	</a:t>
            </a:r>
          </a:p>
          <a:p>
            <a:r>
              <a:rPr lang="en-US" sz="3600" dirty="0"/>
              <a:t>•    Linguagem explícita	</a:t>
            </a:r>
          </a:p>
          <a:p>
            <a:r>
              <a:rPr lang="en-US" sz="3600" dirty="0"/>
              <a:t>•    Masturbação em público	</a:t>
            </a:r>
          </a:p>
          <a:p>
            <a:r>
              <a:rPr lang="en-US" sz="3600" dirty="0"/>
              <a:t>•    Reduzido discernimento social</a:t>
            </a:r>
          </a:p>
          <a:p>
            <a:endParaRPr lang="en-US" sz="3600" dirty="0"/>
          </a:p>
          <a:p>
            <a:pPr algn="ctr"/>
            <a:r>
              <a:rPr lang="en-US" sz="3600" i="1" dirty="0">
                <a:solidFill>
                  <a:schemeClr val="accent3"/>
                </a:solidFill>
              </a:rPr>
              <a:t>Estes </a:t>
            </a:r>
            <a:r>
              <a:rPr lang="en-US" sz="3600" i="1" dirty="0" err="1">
                <a:solidFill>
                  <a:schemeClr val="accent3"/>
                </a:solidFill>
              </a:rPr>
              <a:t>comportamentos </a:t>
            </a:r>
            <a:r>
              <a:rPr lang="en-US" sz="3600" i="1" dirty="0">
                <a:solidFill>
                  <a:schemeClr val="accent3"/>
                </a:solidFill>
              </a:rPr>
              <a:t>refletem frequentemente uma disfunção do lobo frontal, e não uma intenção moral.</a:t>
            </a:r>
          </a:p>
          <a:p>
            <a:pPr algn="ctr"/>
            <a:endParaRPr lang="en-US" sz="3600" i="1" dirty="0">
              <a:solidFill>
                <a:schemeClr val="accent3"/>
              </a:solidFill>
            </a:endParaRPr>
          </a:p>
          <a:p>
            <a:endParaRPr lang="en-US" sz="3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51403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Demência </a:t>
            </a:r>
            <a:r>
              <a:rPr lang="en-US" dirty="0" err="1"/>
              <a:t>frontotemporal </a:t>
            </a:r>
            <a:r>
              <a:rPr lang="en-US" dirty="0"/>
              <a:t>– Principais características</a:t>
            </a:r>
          </a:p>
        </p:txBody>
      </p:sp>
      <p:sp>
        <p:nvSpPr>
          <p:cNvPr id="4" name="Content Placeholder 3"/>
          <p:cNvSpPr>
            <a:spLocks noGrp="1"/>
          </p:cNvSpPr>
          <p:nvPr>
            <p:ph sz="quarter" idx="12"/>
          </p:nvPr>
        </p:nvSpPr>
        <p:spPr>
          <a:xfrm>
            <a:off x="97971" y="1209675"/>
            <a:ext cx="11944350" cy="5542190"/>
          </a:xfrm>
        </p:spPr>
        <p:txBody>
          <a:bodyPr/>
          <a:lstStyle/>
          <a:p>
            <a:pPr marL="571500" indent="-571500">
              <a:buFont typeface="Arial" panose="020B0604020202020204" pitchFamily="34" charset="0"/>
              <a:buChar char="•"/>
            </a:pP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3600" dirty="0" err="1">
                <a:solidFill>
                  <a:schemeClr val="tx1"/>
                </a:solidFill>
                <a:latin typeface="Calibri" panose="020F0502020204030204" pitchFamily="34" charset="0"/>
                <a:ea typeface="Calibri" panose="020F0502020204030204" pitchFamily="34" charset="0"/>
                <a:cs typeface="Calibri" panose="020F0502020204030204" pitchFamily="34" charset="0"/>
              </a:rPr>
              <a:t>Desinibição</a:t>
            </a: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3600" dirty="0" err="1">
                <a:solidFill>
                  <a:schemeClr val="tx1"/>
                </a:solidFill>
                <a:latin typeface="Calibri" panose="020F0502020204030204" pitchFamily="34" charset="0"/>
                <a:ea typeface="Calibri" panose="020F0502020204030204" pitchFamily="34" charset="0"/>
                <a:cs typeface="Calibri" panose="020F0502020204030204" pitchFamily="34" charset="0"/>
              </a:rPr>
              <a:t>comportamental</a:t>
            </a: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marL="571500" indent="-571500">
              <a:buFont typeface="Arial" panose="020B0604020202020204" pitchFamily="34" charset="0"/>
              <a:buChar char="•"/>
            </a:pP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Comprometimento do julgamento social e da empatia	</a:t>
            </a:r>
          </a:p>
          <a:p>
            <a:pPr marL="571500" indent="-571500">
              <a:buFont typeface="Arial" panose="020B0604020202020204" pitchFamily="34" charset="0"/>
              <a:buChar char="•"/>
            </a:pP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Impulsividade e perda de autocontrolo</a:t>
            </a:r>
          </a:p>
          <a:p>
            <a:pPr marL="571500" indent="-571500">
              <a:buFont typeface="Arial" panose="020B0604020202020204" pitchFamily="34" charset="0"/>
              <a:buChar char="•"/>
            </a:pP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Negligência da higiene pessoal	</a:t>
            </a:r>
          </a:p>
          <a:p>
            <a:pPr marL="571500" indent="-571500">
              <a:buFont typeface="Arial" panose="020B0604020202020204" pitchFamily="34" charset="0"/>
              <a:buChar char="•"/>
            </a:pP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Comportamentos repetitivos e </a:t>
            </a:r>
            <a:r>
              <a:rPr lang="en-US" sz="3600" dirty="0" err="1">
                <a:solidFill>
                  <a:schemeClr val="tx1"/>
                </a:solidFill>
                <a:latin typeface="Calibri" panose="020F0502020204030204" pitchFamily="34" charset="0"/>
                <a:ea typeface="Calibri" panose="020F0502020204030204" pitchFamily="34" charset="0"/>
                <a:cs typeface="Calibri" panose="020F0502020204030204" pitchFamily="34" charset="0"/>
              </a:rPr>
              <a:t>hiperoralidade</a:t>
            </a: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marL="571500" indent="-571500">
              <a:buFont typeface="Arial" panose="020B0604020202020204" pitchFamily="34" charset="0"/>
              <a:buChar char="•"/>
            </a:pP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Perturbações da linguagem </a:t>
            </a:r>
          </a:p>
          <a:p>
            <a:pPr algn="ctr"/>
            <a:endParaRPr lang="en-US" sz="36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a:p>
            <a:pPr algn="ctr"/>
            <a:r>
              <a:rPr lang="en-US" sz="3600" i="1" dirty="0">
                <a:solidFill>
                  <a:schemeClr val="accent3"/>
                </a:solidFill>
                <a:latin typeface="Calibri" panose="020F0502020204030204" pitchFamily="34" charset="0"/>
                <a:ea typeface="Calibri" panose="020F0502020204030204" pitchFamily="34" charset="0"/>
                <a:cs typeface="Calibri" panose="020F0502020204030204" pitchFamily="34" charset="0"/>
              </a:rPr>
              <a:t>A memória pode estar relativamente preservada nas fases iniciais.</a:t>
            </a:r>
          </a:p>
        </p:txBody>
      </p:sp>
    </p:spTree>
    <p:extLst>
      <p:ext uri="{BB962C8B-B14F-4D97-AF65-F5344CB8AC3E}">
        <p14:creationId xmlns:p14="http://schemas.microsoft.com/office/powerpoint/2010/main" val="35826783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Demência </a:t>
            </a:r>
            <a:r>
              <a:rPr lang="en-US" dirty="0" err="1"/>
              <a:t>frontotemporal </a:t>
            </a:r>
            <a:r>
              <a:rPr lang="en-US" dirty="0"/>
              <a:t>e consentimento</a:t>
            </a:r>
          </a:p>
        </p:txBody>
      </p:sp>
      <p:sp>
        <p:nvSpPr>
          <p:cNvPr id="4" name="Content Placeholder 3"/>
          <p:cNvSpPr>
            <a:spLocks noGrp="1"/>
          </p:cNvSpPr>
          <p:nvPr>
            <p:ph sz="quarter" idx="12"/>
          </p:nvPr>
        </p:nvSpPr>
        <p:spPr>
          <a:xfrm>
            <a:off x="97971" y="1200149"/>
            <a:ext cx="11944350" cy="5551715"/>
          </a:xfrm>
        </p:spPr>
        <p:txBody>
          <a:bodyPr/>
          <a:lstStyle/>
          <a:p>
            <a:pPr marL="571500" indent="-571500">
              <a:buFont typeface="Arial" panose="020B0604020202020204" pitchFamily="34" charset="0"/>
              <a:buChar char="•"/>
            </a:pP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Desinibição → comportamentos sexuais inadequados</a:t>
            </a:r>
          </a:p>
          <a:p>
            <a:pPr marL="571500" indent="-571500">
              <a:buFont typeface="Arial" panose="020B0604020202020204" pitchFamily="34" charset="0"/>
              <a:buChar char="•"/>
            </a:pP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Compromisso do discernimento → dificuldade em avaliar as consequências</a:t>
            </a:r>
          </a:p>
          <a:p>
            <a:pPr marL="571500" indent="-571500">
              <a:buFont typeface="Arial" panose="020B0604020202020204" pitchFamily="34" charset="0"/>
              <a:buChar char="•"/>
            </a:pP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Impulsividade → comportamentos rápidos e sem filtragem	</a:t>
            </a:r>
          </a:p>
          <a:p>
            <a:pPr marL="571500" indent="-571500">
              <a:buFont typeface="Arial" panose="020B0604020202020204" pitchFamily="34" charset="0"/>
              <a:buChar char="•"/>
            </a:pP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Falta de autoconsciência → a pessoa não tem consciência da </a:t>
            </a:r>
            <a:r>
              <a:rPr lang="en-US" sz="3600" dirty="0" err="1">
                <a:solidFill>
                  <a:schemeClr val="tx1"/>
                </a:solidFill>
                <a:latin typeface="Calibri" panose="020F0502020204030204" pitchFamily="34" charset="0"/>
                <a:ea typeface="Calibri" panose="020F0502020204030204" pitchFamily="34" charset="0"/>
                <a:cs typeface="Calibri" panose="020F0502020204030204" pitchFamily="34" charset="0"/>
              </a:rPr>
              <a:t>doença</a:t>
            </a:r>
            <a:endPar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2800" i="1" dirty="0">
                <a:solidFill>
                  <a:schemeClr val="accent3"/>
                </a:solidFill>
                <a:latin typeface="Calibri" panose="020F0502020204030204" pitchFamily="34" charset="0"/>
                <a:ea typeface="Calibri" panose="020F0502020204030204" pitchFamily="34" charset="0"/>
                <a:cs typeface="Calibri" panose="020F0502020204030204" pitchFamily="34" charset="0"/>
              </a:rPr>
              <a:t>⚠️ Implicações clínicas </a:t>
            </a:r>
          </a:p>
          <a:p>
            <a:pPr algn="ctr"/>
            <a:r>
              <a:rPr lang="en-US" sz="2800" i="1" dirty="0">
                <a:solidFill>
                  <a:schemeClr val="accent3"/>
                </a:solidFill>
                <a:latin typeface="Calibri" panose="020F0502020204030204" pitchFamily="34" charset="0"/>
                <a:ea typeface="Calibri" panose="020F0502020204030204" pitchFamily="34" charset="0"/>
                <a:cs typeface="Calibri" panose="020F0502020204030204" pitchFamily="34" charset="0"/>
              </a:rPr>
              <a:t>A capacidade de consentimento pode estar comprometida, mas deve ser avaliada individualmente, não assumida automaticamente.</a:t>
            </a:r>
          </a:p>
        </p:txBody>
      </p:sp>
    </p:spTree>
    <p:extLst>
      <p:ext uri="{BB962C8B-B14F-4D97-AF65-F5344CB8AC3E}">
        <p14:creationId xmlns:p14="http://schemas.microsoft.com/office/powerpoint/2010/main" val="5328083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000" dirty="0"/>
              <a:t>Capacidade vs. Consentimento: Uma distinção crucial</a:t>
            </a:r>
            <a:endParaRPr lang="el-GR" sz="40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p:txBody>
          <a:bodyPr/>
          <a:lstStyle/>
          <a:p>
            <a:endParaRPr lang="en-US" sz="3600" dirty="0"/>
          </a:p>
          <a:p>
            <a:r>
              <a:rPr lang="en-US" sz="3600" dirty="0"/>
              <a:t>Capacidade = capacidade de tomar uma decisão.</a:t>
            </a:r>
          </a:p>
          <a:p>
            <a:r>
              <a:rPr lang="en-US" sz="3600" dirty="0"/>
              <a:t>Consentimento = aceitação de participar num ato ou numa relação específica.</a:t>
            </a:r>
          </a:p>
          <a:p>
            <a:pPr algn="ctr"/>
            <a:endParaRPr lang="en-US" sz="3600" dirty="0"/>
          </a:p>
          <a:p>
            <a:pPr algn="ctr"/>
            <a:r>
              <a:rPr lang="en-US" sz="3600" dirty="0"/>
              <a:t>👉 </a:t>
            </a:r>
            <a:r>
              <a:rPr lang="en-US" sz="3600" dirty="0">
                <a:solidFill>
                  <a:srgbClr val="FF0000"/>
                </a:solidFill>
              </a:rPr>
              <a:t>A capacidade é avaliada</a:t>
            </a:r>
          </a:p>
          <a:p>
            <a:pPr algn="ctr"/>
            <a:r>
              <a:rPr lang="en-US" sz="3600" dirty="0"/>
              <a:t>👉 </a:t>
            </a:r>
            <a:r>
              <a:rPr lang="en-US" sz="3600" dirty="0">
                <a:solidFill>
                  <a:srgbClr val="FF0000"/>
                </a:solidFill>
              </a:rPr>
              <a:t>O consentimento é dado (ou retirado)</a:t>
            </a:r>
          </a:p>
          <a:p>
            <a:pPr algn="ctr"/>
            <a:endParaRPr lang="en-US" sz="3600" i="1" dirty="0">
              <a:solidFill>
                <a:schemeClr val="accent3"/>
              </a:solidFill>
            </a:endParaRPr>
          </a:p>
          <a:p>
            <a:pPr algn="ctr"/>
            <a:r>
              <a:rPr lang="en-US" sz="3600" i="1" dirty="0">
                <a:solidFill>
                  <a:schemeClr val="accent3"/>
                </a:solidFill>
              </a:rPr>
              <a:t>Um diagnóstico de demência não retira automaticamente nenhuma das duas coisas.</a:t>
            </a:r>
          </a:p>
          <a:p>
            <a:endParaRPr lang="el-GR" sz="3600" dirty="0">
              <a:solidFill>
                <a:schemeClr val="accent3"/>
              </a:solidFill>
            </a:endParaRPr>
          </a:p>
        </p:txBody>
      </p:sp>
    </p:spTree>
    <p:extLst>
      <p:ext uri="{BB962C8B-B14F-4D97-AF65-F5344CB8AC3E}">
        <p14:creationId xmlns:p14="http://schemas.microsoft.com/office/powerpoint/2010/main" val="3164309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O que é a capacidade de tomada de decisões?</a:t>
            </a:r>
            <a:endParaRPr lang="el-GR" sz="4400" dirty="0"/>
          </a:p>
        </p:txBody>
      </p:sp>
      <p:sp>
        <p:nvSpPr>
          <p:cNvPr id="5" name="Content Placeholder 4"/>
          <p:cNvSpPr>
            <a:spLocks noGrp="1"/>
          </p:cNvSpPr>
          <p:nvPr>
            <p:ph sz="quarter" idx="12"/>
          </p:nvPr>
        </p:nvSpPr>
        <p:spPr>
          <a:xfrm>
            <a:off x="97971" y="1381125"/>
            <a:ext cx="11944350" cy="5370739"/>
          </a:xfrm>
        </p:spPr>
        <p:txBody>
          <a:bodyPr/>
          <a:lstStyle/>
          <a:p>
            <a:r>
              <a:rPr lang="en-US" sz="3600" dirty="0">
                <a:effectLst>
                  <a:outerShdw blurRad="38100" dist="38100" dir="2700000" algn="tl">
                    <a:srgbClr val="000000">
                      <a:alpha val="43137"/>
                    </a:srgbClr>
                  </a:outerShdw>
                </a:effectLst>
              </a:rPr>
              <a:t>A capacidade é:	</a:t>
            </a:r>
          </a:p>
          <a:p>
            <a:r>
              <a:rPr lang="en-US" sz="3600" dirty="0"/>
              <a:t>•    Específica para cada decisão	</a:t>
            </a:r>
          </a:p>
          <a:p>
            <a:r>
              <a:rPr lang="en-US" sz="3600" dirty="0"/>
              <a:t>•    Específica em termos de tempo</a:t>
            </a:r>
          </a:p>
          <a:p>
            <a:r>
              <a:rPr lang="en-US" sz="3600" dirty="0"/>
              <a:t>•    Dependente do contexto	</a:t>
            </a:r>
          </a:p>
          <a:p>
            <a:r>
              <a:rPr lang="en-US" sz="3600" dirty="0"/>
              <a:t>•    Não se baseia num diagnóstico</a:t>
            </a:r>
          </a:p>
          <a:p>
            <a:endParaRPr lang="el-GR" sz="36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99466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Capacidade na vida real</a:t>
            </a:r>
          </a:p>
        </p:txBody>
      </p:sp>
      <p:sp>
        <p:nvSpPr>
          <p:cNvPr id="4" name="Content Placeholder 3"/>
          <p:cNvSpPr>
            <a:spLocks noGrp="1"/>
          </p:cNvSpPr>
          <p:nvPr>
            <p:ph sz="quarter" idx="12"/>
          </p:nvPr>
        </p:nvSpPr>
        <p:spPr/>
        <p:txBody>
          <a:bodyPr/>
          <a:lstStyle/>
          <a:p>
            <a:r>
              <a:rPr lang="en-US" sz="3600" i="1" dirty="0">
                <a:solidFill>
                  <a:schemeClr val="tx2"/>
                </a:solidFill>
              </a:rPr>
              <a:t>Uma pessoa pode:</a:t>
            </a:r>
          </a:p>
          <a:p>
            <a:pPr marL="285750" indent="-285750">
              <a:buFont typeface="Arial" panose="020B0604020202020204" pitchFamily="34" charset="0"/>
              <a:buChar char="•"/>
            </a:pPr>
            <a:r>
              <a:rPr lang="en-US" sz="3600" i="1" dirty="0">
                <a:solidFill>
                  <a:schemeClr val="tx2"/>
                </a:solidFill>
              </a:rPr>
              <a:t> ter dificuldades com decisõesfinanceiras </a:t>
            </a:r>
          </a:p>
          <a:p>
            <a:pPr marL="285750" indent="-285750">
              <a:buFont typeface="Arial" panose="020B0604020202020204" pitchFamily="34" charset="0"/>
              <a:buChar char="•"/>
            </a:pPr>
            <a:r>
              <a:rPr lang="en-US" sz="3600" i="1" dirty="0">
                <a:solidFill>
                  <a:schemeClr val="tx2"/>
                </a:solidFill>
              </a:rPr>
              <a:t>mas, mesmo assim, tomar decisões sobre as suas relações.</a:t>
            </a:r>
          </a:p>
          <a:p>
            <a:endParaRPr lang="en-US" sz="3600" i="1" dirty="0">
              <a:solidFill>
                <a:schemeClr val="tx2"/>
              </a:solidFill>
            </a:endParaRPr>
          </a:p>
          <a:p>
            <a:r>
              <a:rPr lang="en-US" sz="3600" i="1" dirty="0">
                <a:solidFill>
                  <a:schemeClr val="accent3"/>
                </a:solidFill>
              </a:rPr>
              <a:t>A capacidade pode variar </a:t>
            </a:r>
            <a:r>
              <a:rPr lang="en-US" sz="3600" i="1" dirty="0">
                <a:solidFill>
                  <a:schemeClr val="tx2"/>
                </a:solidFill>
              </a:rPr>
              <a:t>— especialmente na demência associada à doença de</a:t>
            </a:r>
            <a:r>
              <a:rPr lang="en-US" sz="3600" i="1" dirty="0" err="1">
                <a:solidFill>
                  <a:schemeClr val="tx2"/>
                </a:solidFill>
              </a:rPr>
              <a:t> Lewy </a:t>
            </a:r>
            <a:r>
              <a:rPr lang="en-US" sz="3600" i="1" dirty="0">
                <a:solidFill>
                  <a:schemeClr val="tx2"/>
                </a:solidFill>
              </a:rPr>
              <a:t>ou à doença de Parkinson.</a:t>
            </a:r>
          </a:p>
          <a:p>
            <a:endParaRPr lang="en-US" dirty="0"/>
          </a:p>
        </p:txBody>
      </p:sp>
    </p:spTree>
    <p:extLst>
      <p:ext uri="{BB962C8B-B14F-4D97-AF65-F5344CB8AC3E}">
        <p14:creationId xmlns:p14="http://schemas.microsoft.com/office/powerpoint/2010/main" val="2267540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As 4 perguntas sobre o consentimento clínico</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133475"/>
            <a:ext cx="11944350" cy="5618389"/>
          </a:xfrm>
        </p:spPr>
        <p:txBody>
          <a:bodyPr/>
          <a:lstStyle/>
          <a:p>
            <a:r>
              <a:rPr lang="en-US" sz="3600" dirty="0"/>
              <a:t>1. A pessoa compreende a natureza da relação?</a:t>
            </a:r>
          </a:p>
          <a:p>
            <a:pPr marL="514350" indent="-514350">
              <a:buAutoNum type="arabicPeriod" startAt="2"/>
            </a:pPr>
            <a:r>
              <a:rPr lang="en-US" sz="3600" dirty="0"/>
              <a:t>É capaz de avaliar as possíveis consequências?</a:t>
            </a:r>
          </a:p>
          <a:p>
            <a:pPr marL="514350" indent="-514350">
              <a:buAutoNum type="arabicPeriod" startAt="3"/>
            </a:pPr>
            <a:r>
              <a:rPr lang="en-US" sz="3600" dirty="0"/>
              <a:t>É capaz de manifestar uma escolha voluntária?</a:t>
            </a:r>
          </a:p>
          <a:p>
            <a:pPr marL="514350" indent="-514350">
              <a:buAutoNum type="arabicPeriod" startAt="4"/>
            </a:pPr>
            <a:r>
              <a:rPr lang="en-US" sz="3600" dirty="0"/>
              <a:t>Não há angústia nem coação?</a:t>
            </a:r>
          </a:p>
          <a:p>
            <a:pPr algn="ctr"/>
            <a:r>
              <a:rPr lang="en-US" sz="3600" i="1" dirty="0">
                <a:solidFill>
                  <a:srgbClr val="00B050"/>
                </a:solidFill>
              </a:rPr>
              <a:t>Se SIM </a:t>
            </a:r>
            <a:r>
              <a:rPr lang="en-US" sz="3600" i="1" dirty="0"/>
              <a:t>→ prevalece a autonomia.</a:t>
            </a:r>
          </a:p>
          <a:p>
            <a:pPr algn="ctr"/>
            <a:r>
              <a:rPr lang="en-US" sz="3600" i="1" dirty="0">
                <a:solidFill>
                  <a:srgbClr val="FF0000"/>
                </a:solidFill>
              </a:rPr>
              <a:t>Se NÃO </a:t>
            </a:r>
            <a:r>
              <a:rPr lang="en-US" sz="3600" i="1" dirty="0"/>
              <a:t>→ resposta de proteção.</a:t>
            </a:r>
            <a:endParaRPr lang="en-US" sz="3600" i="1" dirty="0">
              <a:latin typeface="Calibri" panose="020F0502020204030204" pitchFamily="34" charset="0"/>
              <a:ea typeface="Calibri" panose="020F0502020204030204" pitchFamily="34" charset="0"/>
              <a:cs typeface="Calibri" panose="020F0502020204030204" pitchFamily="34" charset="0"/>
            </a:endParaRPr>
          </a:p>
          <a:p>
            <a:pPr algn="ctr"/>
            <a:endParaRPr lang="en-US" sz="3600" i="1" dirty="0">
              <a:solidFill>
                <a:schemeClr val="accent3"/>
              </a:solidFill>
            </a:endParaRPr>
          </a:p>
          <a:p>
            <a:pPr algn="ctr"/>
            <a:r>
              <a:rPr lang="en-US" sz="3600" i="1" dirty="0">
                <a:solidFill>
                  <a:schemeClr val="accent3"/>
                </a:solidFill>
              </a:rPr>
              <a:t> O consentimento pode ser retirado a qualquer momento.</a:t>
            </a:r>
          </a:p>
          <a:p>
            <a:pPr algn="ctr"/>
            <a:r>
              <a:rPr lang="en-US" sz="3600" i="1" dirty="0">
                <a:solidFill>
                  <a:schemeClr val="accent3"/>
                </a:solidFill>
              </a:rPr>
              <a:t>O silêncio não significa consentimento.</a:t>
            </a:r>
          </a:p>
        </p:txBody>
      </p:sp>
    </p:spTree>
    <p:extLst>
      <p:ext uri="{BB962C8B-B14F-4D97-AF65-F5344CB8AC3E}">
        <p14:creationId xmlns:p14="http://schemas.microsoft.com/office/powerpoint/2010/main" val="10892686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970" y="91370"/>
            <a:ext cx="11944351" cy="715879"/>
          </a:xfrm>
        </p:spPr>
        <p:txBody>
          <a:bodyPr/>
          <a:lstStyle/>
          <a:p>
            <a:pPr algn="ctr"/>
            <a:r>
              <a:rPr lang="en-US" sz="3200" dirty="0"/>
              <a:t>Tomada de decisões éticas em matéria de demência e sexualidade</a:t>
            </a:r>
          </a:p>
        </p:txBody>
      </p:sp>
      <p:sp>
        <p:nvSpPr>
          <p:cNvPr id="4" name="Content Placeholder 3"/>
          <p:cNvSpPr>
            <a:spLocks noGrp="1"/>
          </p:cNvSpPr>
          <p:nvPr>
            <p:ph sz="quarter" idx="12"/>
          </p:nvPr>
        </p:nvSpPr>
        <p:spPr>
          <a:xfrm>
            <a:off x="97971" y="933451"/>
            <a:ext cx="11944350" cy="5818414"/>
          </a:xfrm>
        </p:spPr>
        <p:txBody>
          <a:bodyPr/>
          <a:lstStyle/>
          <a:p>
            <a:pPr algn="ctr"/>
            <a:r>
              <a:rPr lang="en-US" sz="3600" dirty="0">
                <a:solidFill>
                  <a:schemeClr val="accent5"/>
                </a:solidFill>
              </a:rPr>
              <a:t>Equilíbrio: Autonomia ↔ Proteção</a:t>
            </a:r>
          </a:p>
          <a:p>
            <a:pPr algn="ctr"/>
            <a:endParaRPr lang="en-US" sz="3600" dirty="0">
              <a:solidFill>
                <a:schemeClr val="tx2"/>
              </a:solidFill>
            </a:endParaRPr>
          </a:p>
          <a:p>
            <a:pPr marL="571500" indent="-571500">
              <a:buFont typeface="Wingdings" panose="05000000000000000000" pitchFamily="2" charset="2"/>
              <a:buChar char="q"/>
            </a:pPr>
            <a:r>
              <a:rPr lang="en-US" sz="3600" dirty="0">
                <a:solidFill>
                  <a:schemeClr val="tx2"/>
                </a:solidFill>
              </a:rPr>
              <a:t>Autonomia → Respeitar as escolhas e as relações</a:t>
            </a:r>
          </a:p>
          <a:p>
            <a:pPr marL="342900" indent="-342900">
              <a:buFont typeface="Wingdings" panose="05000000000000000000" pitchFamily="2" charset="2"/>
              <a:buChar char="q"/>
            </a:pPr>
            <a:r>
              <a:rPr lang="en-US" sz="3600" dirty="0">
                <a:solidFill>
                  <a:schemeClr val="tx2"/>
                </a:solidFill>
              </a:rPr>
              <a:t> Beneficência → Promover o conforto e o bem-estar </a:t>
            </a:r>
          </a:p>
          <a:p>
            <a:pPr marL="342900" indent="-342900">
              <a:buFont typeface="Wingdings" panose="05000000000000000000" pitchFamily="2" charset="2"/>
              <a:buChar char="q"/>
            </a:pPr>
            <a:r>
              <a:rPr lang="en-US" sz="3600" dirty="0">
                <a:solidFill>
                  <a:schemeClr val="tx2"/>
                </a:solidFill>
              </a:rPr>
              <a:t> Não-maleficência → Prevenir danos</a:t>
            </a:r>
          </a:p>
          <a:p>
            <a:pPr marL="342900" indent="-342900">
              <a:buFont typeface="Wingdings" panose="05000000000000000000" pitchFamily="2" charset="2"/>
              <a:buChar char="q"/>
            </a:pPr>
            <a:r>
              <a:rPr lang="en-US" sz="3600" dirty="0">
                <a:solidFill>
                  <a:schemeClr val="tx2"/>
                </a:solidFill>
              </a:rPr>
              <a:t> Justiça → Tratar de forma justa, evitar a discriminação</a:t>
            </a:r>
          </a:p>
          <a:p>
            <a:endParaRPr lang="en-US" sz="3600" dirty="0">
              <a:solidFill>
                <a:schemeClr val="tx2"/>
              </a:solidFill>
            </a:endParaRPr>
          </a:p>
          <a:p>
            <a:pPr algn="ctr"/>
            <a:r>
              <a:rPr lang="en-US" sz="3200" i="1" dirty="0">
                <a:solidFill>
                  <a:schemeClr val="accent3"/>
                </a:solidFill>
              </a:rPr>
              <a:t> </a:t>
            </a:r>
            <a:r>
              <a:rPr lang="en-US" sz="3600" i="1" dirty="0" err="1">
                <a:solidFill>
                  <a:schemeClr val="accent3"/>
                </a:solidFill>
              </a:rPr>
              <a:t>Evitar</a:t>
            </a:r>
            <a:r>
              <a:rPr lang="en-US" sz="3600" i="1" dirty="0">
                <a:solidFill>
                  <a:schemeClr val="accent3"/>
                </a:solidFill>
              </a:rPr>
              <a:t> o idadismo e respeitar a dignidade, independentemente do estado cognitivo</a:t>
            </a:r>
          </a:p>
        </p:txBody>
      </p:sp>
    </p:spTree>
    <p:extLst>
      <p:ext uri="{BB962C8B-B14F-4D97-AF65-F5344CB8AC3E}">
        <p14:creationId xmlns:p14="http://schemas.microsoft.com/office/powerpoint/2010/main" val="3459508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Por que é que esta distinção é importante</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228725"/>
            <a:ext cx="11944350" cy="5523139"/>
          </a:xfrm>
        </p:spPr>
        <p:txBody>
          <a:bodyPr/>
          <a:lstStyle/>
          <a:p>
            <a:r>
              <a:rPr lang="en-US" sz="4000" dirty="0"/>
              <a:t>Confundir capacidade com consentimento pode levar a:	</a:t>
            </a:r>
          </a:p>
          <a:p>
            <a:r>
              <a:rPr lang="en-US" sz="4000" dirty="0"/>
              <a:t>•    Restrições desnecessárias	</a:t>
            </a:r>
          </a:p>
          <a:p>
            <a:r>
              <a:rPr lang="en-US" sz="4000" dirty="0"/>
              <a:t>•    Superproteção institucional	</a:t>
            </a:r>
          </a:p>
          <a:p>
            <a:r>
              <a:rPr lang="en-US" sz="4000" dirty="0"/>
              <a:t>•    Violação da autonomia</a:t>
            </a:r>
          </a:p>
          <a:p>
            <a:pPr algn="ctr"/>
            <a:endParaRPr lang="en-US" sz="4000" i="1" dirty="0"/>
          </a:p>
          <a:p>
            <a:pPr algn="ctr"/>
            <a:r>
              <a:rPr lang="en-US" sz="3600" i="1" dirty="0">
                <a:solidFill>
                  <a:schemeClr val="accent3"/>
                </a:solidFill>
              </a:rPr>
              <a:t>A prática ética exige uma avaliação estruturada da capacidade — e não um julgamento moral.</a:t>
            </a:r>
          </a:p>
          <a:p>
            <a:endParaRPr lang="el-GR" sz="40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833364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0" y="0"/>
            <a:ext cx="12115800" cy="752475"/>
          </a:xfrm>
        </p:spPr>
        <p:txBody>
          <a:bodyPr lIns="91440"/>
          <a:lstStyle/>
          <a:p>
            <a:pPr algn="ctr"/>
            <a:r>
              <a:rPr lang="en-US" sz="4400" dirty="0"/>
              <a:t>Sinais de alerta (Quando intervir)</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6" name="Content Placeholder 5"/>
          <p:cNvSpPr>
            <a:spLocks noGrp="1"/>
          </p:cNvSpPr>
          <p:nvPr>
            <p:ph sz="quarter" idx="11"/>
          </p:nvPr>
        </p:nvSpPr>
        <p:spPr>
          <a:xfrm>
            <a:off x="97971" y="1038224"/>
            <a:ext cx="5910944" cy="5738133"/>
          </a:xfrm>
        </p:spPr>
        <p:txBody>
          <a:bodyPr/>
          <a:lstStyle/>
          <a:p>
            <a:pPr>
              <a:buFont typeface="Arial" charset="0"/>
              <a:buChar char="•"/>
            </a:pPr>
            <a:r>
              <a:rPr lang="en-US" sz="3600" dirty="0"/>
              <a:t> </a:t>
            </a:r>
            <a:r>
              <a:rPr lang="en-US" sz="3600" dirty="0" err="1"/>
              <a:t>Angústia</a:t>
            </a:r>
            <a:r>
              <a:rPr lang="en-US" sz="3600" dirty="0"/>
              <a:t> </a:t>
            </a:r>
            <a:r>
              <a:rPr lang="en-US" sz="3600" dirty="0" err="1"/>
              <a:t>evidente</a:t>
            </a:r>
            <a:endParaRPr lang="en-US" sz="3600" dirty="0"/>
          </a:p>
          <a:p>
            <a:pPr>
              <a:buFont typeface="Arial" charset="0"/>
              <a:buChar char="•"/>
            </a:pPr>
            <a:r>
              <a:rPr lang="en-US" sz="3600" dirty="0"/>
              <a:t> Medo ou evasão</a:t>
            </a:r>
          </a:p>
          <a:p>
            <a:pPr>
              <a:buFont typeface="Arial" charset="0"/>
              <a:buChar char="•"/>
            </a:pPr>
            <a:r>
              <a:rPr lang="en-US" sz="3600" dirty="0"/>
              <a:t> Padrões de exploração</a:t>
            </a:r>
          </a:p>
          <a:p>
            <a:pPr>
              <a:buFont typeface="Arial" charset="0"/>
              <a:buChar char="•"/>
            </a:pPr>
            <a:r>
              <a:rPr lang="en-US" sz="3600" dirty="0"/>
              <a:t> Grave </a:t>
            </a:r>
            <a:r>
              <a:rPr lang="en-US" sz="3600" dirty="0" err="1"/>
              <a:t>incapacidade</a:t>
            </a:r>
            <a:r>
              <a:rPr lang="en-US" sz="3600" dirty="0"/>
              <a:t> cognitive para compreender a situação</a:t>
            </a:r>
          </a:p>
          <a:p>
            <a:endParaRPr lang="en-US" sz="3600" dirty="0"/>
          </a:p>
          <a:p>
            <a:pPr algn="ctr"/>
            <a:r>
              <a:rPr lang="en-US" sz="3600" i="1" dirty="0">
                <a:solidFill>
                  <a:schemeClr val="accent3"/>
                </a:solidFill>
              </a:rPr>
              <a:t>A proteção deve ser proporcionada.</a:t>
            </a:r>
          </a:p>
          <a:p>
            <a:pPr>
              <a:buClr>
                <a:schemeClr val="accent3"/>
              </a:buClr>
            </a:pPr>
            <a:endParaRPr lang="en-US" sz="36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Content Placeholder 1"/>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6381750" y="1257300"/>
            <a:ext cx="4086225" cy="4658709"/>
          </a:xfrm>
        </p:spPr>
      </p:pic>
    </p:spTree>
    <p:extLst>
      <p:ext uri="{BB962C8B-B14F-4D97-AF65-F5344CB8AC3E}">
        <p14:creationId xmlns:p14="http://schemas.microsoft.com/office/powerpoint/2010/main" val="13876952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⚖Resposta profissional e proporcionada</a:t>
            </a:r>
          </a:p>
        </p:txBody>
      </p:sp>
      <p:graphicFrame>
        <p:nvGraphicFramePr>
          <p:cNvPr id="5" name="Table 4"/>
          <p:cNvGraphicFramePr>
            <a:graphicFrameLocks noGrp="1"/>
          </p:cNvGraphicFramePr>
          <p:nvPr>
            <p:extLst>
              <p:ext uri="{D42A27DB-BD31-4B8C-83A1-F6EECF244321}">
                <p14:modId xmlns:p14="http://schemas.microsoft.com/office/powerpoint/2010/main" val="3369514977"/>
              </p:ext>
            </p:extLst>
          </p:nvPr>
        </p:nvGraphicFramePr>
        <p:xfrm>
          <a:off x="2068287" y="1436914"/>
          <a:ext cx="7010400" cy="4974770"/>
        </p:xfrm>
        <a:graphic>
          <a:graphicData uri="http://schemas.openxmlformats.org/drawingml/2006/table">
            <a:tbl>
              <a:tblPr firstRow="1" bandRow="1">
                <a:tableStyleId>{5C22544A-7EE6-4342-B048-85BDC9FD1C3A}</a:tableStyleId>
              </a:tblPr>
              <a:tblGrid>
                <a:gridCol w="3456091">
                  <a:extLst>
                    <a:ext uri="{9D8B030D-6E8A-4147-A177-3AD203B41FA5}">
                      <a16:colId xmlns:a16="http://schemas.microsoft.com/office/drawing/2014/main" val="20000"/>
                    </a:ext>
                  </a:extLst>
                </a:gridCol>
                <a:gridCol w="3554309">
                  <a:extLst>
                    <a:ext uri="{9D8B030D-6E8A-4147-A177-3AD203B41FA5}">
                      <a16:colId xmlns:a16="http://schemas.microsoft.com/office/drawing/2014/main" val="20001"/>
                    </a:ext>
                  </a:extLst>
                </a:gridCol>
              </a:tblGrid>
              <a:tr h="994954">
                <a:tc>
                  <a:txBody>
                    <a:bodyPr/>
                    <a:lstStyle/>
                    <a:p>
                      <a:pPr algn="ctr"/>
                      <a:r>
                        <a:rPr lang="en-US" sz="3600" b="0" i="0" kern="1200" dirty="0">
                          <a:solidFill>
                            <a:schemeClr val="lt1"/>
                          </a:solidFill>
                          <a:effectLst/>
                          <a:latin typeface="+mn-lt"/>
                          <a:ea typeface="+mn-ea"/>
                          <a:cs typeface="+mn-cs"/>
                        </a:rPr>
                        <a:t>Risco baixo</a:t>
                      </a:r>
                      <a:endParaRPr lang="en-US" sz="3600" dirty="0">
                        <a:solidFill>
                          <a:srgbClr val="00B050"/>
                        </a:solidFill>
                      </a:endParaRPr>
                    </a:p>
                  </a:txBody>
                  <a:tcPr/>
                </a:tc>
                <a:tc>
                  <a:txBody>
                    <a:bodyPr/>
                    <a:lstStyle/>
                    <a:p>
                      <a:pPr algn="ctr"/>
                      <a:r>
                        <a:rPr lang="en-US" sz="3200" b="0" i="0" kern="1200" dirty="0">
                          <a:solidFill>
                            <a:schemeClr val="lt1"/>
                          </a:solidFill>
                          <a:effectLst/>
                          <a:latin typeface="+mn-lt"/>
                          <a:ea typeface="+mn-ea"/>
                          <a:cs typeface="+mn-cs"/>
                        </a:rPr>
                        <a:t>Risco elevado</a:t>
                      </a:r>
                      <a:endParaRPr lang="en-US" sz="3200" dirty="0">
                        <a:solidFill>
                          <a:srgbClr val="FF0000"/>
                        </a:solidFill>
                      </a:endParaRPr>
                    </a:p>
                  </a:txBody>
                  <a:tcPr/>
                </a:tc>
                <a:extLst>
                  <a:ext uri="{0D108BD9-81ED-4DB2-BD59-A6C34878D82A}">
                    <a16:rowId xmlns:a16="http://schemas.microsoft.com/office/drawing/2014/main" val="10000"/>
                  </a:ext>
                </a:extLst>
              </a:tr>
              <a:tr h="994954">
                <a:tc>
                  <a:txBody>
                    <a:bodyPr/>
                    <a:lstStyle/>
                    <a:p>
                      <a:r>
                        <a:rPr lang="en-US" sz="1800" b="0" i="0" kern="1200" dirty="0">
                          <a:solidFill>
                            <a:schemeClr val="dk1"/>
                          </a:solidFill>
                          <a:effectLst/>
                          <a:latin typeface="+mn-lt"/>
                          <a:ea typeface="+mn-ea"/>
                          <a:cs typeface="+mn-cs"/>
                        </a:rPr>
                        <a:t>Demonstração de afeto consensual</a:t>
                      </a:r>
                      <a:endParaRPr lang="en-US" dirty="0"/>
                    </a:p>
                  </a:txBody>
                  <a:tcPr/>
                </a:tc>
                <a:tc>
                  <a:txBody>
                    <a:bodyPr/>
                    <a:lstStyle/>
                    <a:p>
                      <a:r>
                        <a:rPr lang="en-US" sz="1800" b="0" i="0" kern="1200" dirty="0">
                          <a:solidFill>
                            <a:schemeClr val="dk1"/>
                          </a:solidFill>
                          <a:effectLst/>
                          <a:latin typeface="+mn-lt"/>
                          <a:ea typeface="+mn-ea"/>
                          <a:cs typeface="+mn-cs"/>
                        </a:rPr>
                        <a:t>Falta de consentimento claro</a:t>
                      </a:r>
                      <a:endParaRPr lang="en-US" dirty="0"/>
                    </a:p>
                  </a:txBody>
                  <a:tcPr/>
                </a:tc>
                <a:extLst>
                  <a:ext uri="{0D108BD9-81ED-4DB2-BD59-A6C34878D82A}">
                    <a16:rowId xmlns:a16="http://schemas.microsoft.com/office/drawing/2014/main" val="10001"/>
                  </a:ext>
                </a:extLst>
              </a:tr>
              <a:tr h="994954">
                <a:tc>
                  <a:txBody>
                    <a:bodyPr/>
                    <a:lstStyle/>
                    <a:p>
                      <a:r>
                        <a:rPr lang="en-US" sz="1800" b="0" i="0" kern="1200" dirty="0" err="1">
                          <a:solidFill>
                            <a:schemeClr val="dk1"/>
                          </a:solidFill>
                          <a:effectLst/>
                          <a:latin typeface="+mn-lt"/>
                          <a:ea typeface="+mn-ea"/>
                          <a:cs typeface="+mn-cs"/>
                        </a:rPr>
                        <a:t>Interesse</a:t>
                      </a:r>
                      <a:r>
                        <a:rPr lang="en-US" sz="1800" b="0" i="0" kern="1200" dirty="0">
                          <a:solidFill>
                            <a:schemeClr val="dk1"/>
                          </a:solidFill>
                          <a:effectLst/>
                          <a:latin typeface="+mn-lt"/>
                          <a:ea typeface="+mn-ea"/>
                          <a:cs typeface="+mn-cs"/>
                        </a:rPr>
                        <a:t> romântico mútuo</a:t>
                      </a:r>
                      <a:endParaRPr lang="en-US" dirty="0"/>
                    </a:p>
                  </a:txBody>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Falta de capacidade de decisão</a:t>
                      </a:r>
                      <a:endParaRPr lang="en-US" dirty="0"/>
                    </a:p>
                  </a:txBody>
                  <a:tcPr/>
                </a:tc>
                <a:extLst>
                  <a:ext uri="{0D108BD9-81ED-4DB2-BD59-A6C34878D82A}">
                    <a16:rowId xmlns:a16="http://schemas.microsoft.com/office/drawing/2014/main" val="10002"/>
                  </a:ext>
                </a:extLst>
              </a:tr>
              <a:tr h="994954">
                <a:tc>
                  <a:txBody>
                    <a:bodyPr/>
                    <a:lstStyle/>
                    <a:p>
                      <a:endParaRPr lang="en-US" dirty="0"/>
                    </a:p>
                  </a:txBody>
                  <a:tcPr/>
                </a:tc>
                <a:tc>
                  <a:txBody>
                    <a:bodyPr/>
                    <a:lstStyle/>
                    <a:p>
                      <a:r>
                        <a:rPr lang="en-US" sz="1800" b="0" i="0" kern="1200" dirty="0">
                          <a:solidFill>
                            <a:schemeClr val="dk1"/>
                          </a:solidFill>
                          <a:effectLst/>
                          <a:latin typeface="+mn-lt"/>
                          <a:ea typeface="+mn-ea"/>
                          <a:cs typeface="+mn-cs"/>
                        </a:rPr>
                        <a:t>Pressão, avanços intrusivos</a:t>
                      </a:r>
                      <a:endParaRPr lang="en-US" dirty="0"/>
                    </a:p>
                  </a:txBody>
                  <a:tcPr/>
                </a:tc>
                <a:extLst>
                  <a:ext uri="{0D108BD9-81ED-4DB2-BD59-A6C34878D82A}">
                    <a16:rowId xmlns:a16="http://schemas.microsoft.com/office/drawing/2014/main" val="10003"/>
                  </a:ext>
                </a:extLst>
              </a:tr>
              <a:tr h="994954">
                <a:tc>
                  <a:txBody>
                    <a:bodyPr/>
                    <a:lstStyle/>
                    <a:p>
                      <a:endParaRPr lang="en-US" dirty="0"/>
                    </a:p>
                  </a:txBody>
                  <a:tcPr/>
                </a:tc>
                <a:tc>
                  <a:txBody>
                    <a:bodyPr/>
                    <a:lstStyle/>
                    <a:p>
                      <a:r>
                        <a:rPr lang="en-US" sz="1800" b="0" i="0" kern="1200" dirty="0">
                          <a:solidFill>
                            <a:schemeClr val="dk1"/>
                          </a:solidFill>
                          <a:effectLst/>
                          <a:latin typeface="+mn-lt"/>
                          <a:ea typeface="+mn-ea"/>
                          <a:cs typeface="+mn-cs"/>
                        </a:rPr>
                        <a:t>Risco de exploração ou abuso</a:t>
                      </a:r>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9092561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p:cNvPicPr>
          <p:nvPr>
            <p:ph sz="quarter" idx="11"/>
          </p:nvPr>
        </p:nvPicPr>
        <p:blipFill>
          <a:blip r:embed="rId2">
            <a:extLst>
              <a:ext uri="{28A0092B-C50C-407E-A947-70E740481C1C}">
                <a14:useLocalDpi xmlns:a14="http://schemas.microsoft.com/office/drawing/2010/main" val="0"/>
              </a:ext>
            </a:extLst>
          </a:blip>
          <a:stretch>
            <a:fillRect/>
          </a:stretch>
        </p:blipFill>
        <p:spPr>
          <a:xfrm>
            <a:off x="3251200" y="0"/>
            <a:ext cx="4597400" cy="6858000"/>
          </a:xfrm>
          <a:prstGeom prst="rect">
            <a:avLst/>
          </a:prstGeom>
        </p:spPr>
      </p:pic>
    </p:spTree>
    <p:extLst>
      <p:ext uri="{BB962C8B-B14F-4D97-AF65-F5344CB8AC3E}">
        <p14:creationId xmlns:p14="http://schemas.microsoft.com/office/powerpoint/2010/main" val="27363206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Proteção sem estigmatização</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371600"/>
            <a:ext cx="11944350" cy="5380264"/>
          </a:xfrm>
        </p:spPr>
        <p:txBody>
          <a:bodyPr/>
          <a:lstStyle/>
          <a:p>
            <a:r>
              <a:rPr lang="en-US" sz="4000" dirty="0"/>
              <a:t>Intervenha apenas quando:</a:t>
            </a:r>
          </a:p>
          <a:p>
            <a:pPr marL="571500" indent="-571500">
              <a:buFont typeface="Wingdings" panose="05000000000000000000" pitchFamily="2" charset="2"/>
              <a:buChar char="q"/>
            </a:pPr>
            <a:r>
              <a:rPr lang="en-US" sz="4000" dirty="0"/>
              <a:t>Existir risco de danos</a:t>
            </a:r>
          </a:p>
          <a:p>
            <a:pPr marL="571500" indent="-571500">
              <a:buFont typeface="Wingdings" panose="05000000000000000000" pitchFamily="2" charset="2"/>
              <a:buChar char="q"/>
            </a:pPr>
            <a:r>
              <a:rPr lang="en-US" sz="4000" dirty="0"/>
              <a:t>Houver ausência de capacidade</a:t>
            </a:r>
          </a:p>
          <a:p>
            <a:pPr marL="571500" indent="-571500">
              <a:buFont typeface="Wingdings" panose="05000000000000000000" pitchFamily="2" charset="2"/>
              <a:buChar char="q"/>
            </a:pPr>
            <a:r>
              <a:rPr lang="en-US" sz="4000" dirty="0"/>
              <a:t>Houver coação</a:t>
            </a:r>
          </a:p>
          <a:p>
            <a:endParaRPr lang="en-US" sz="4000" dirty="0"/>
          </a:p>
          <a:p>
            <a:pPr algn="ctr"/>
            <a:r>
              <a:rPr lang="en-US" sz="4000" i="1" dirty="0">
                <a:solidFill>
                  <a:schemeClr val="accent3"/>
                </a:solidFill>
              </a:rPr>
              <a:t>Opção menos restritiva em primeiro lugar</a:t>
            </a:r>
            <a:r>
              <a:rPr lang="en-US" sz="4000" i="1" dirty="0">
                <a:solidFill>
                  <a:schemeClr val="accent3"/>
                </a:solidFill>
                <a:latin typeface="Calibri" panose="020F0502020204030204" pitchFamily="34" charset="0"/>
                <a:ea typeface="Calibri" panose="020F0502020204030204" pitchFamily="34" charset="0"/>
                <a:cs typeface="Calibri" panose="020F0502020204030204" pitchFamily="34" charset="0"/>
              </a:rPr>
              <a:t> ⚠</a:t>
            </a:r>
            <a:endParaRPr lang="en-US" sz="4000" i="1" dirty="0">
              <a:solidFill>
                <a:schemeClr val="accent3"/>
              </a:solidFill>
            </a:endParaRPr>
          </a:p>
          <a:p>
            <a:endParaRPr lang="el-GR" sz="40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539976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Resistência familiar</a:t>
            </a:r>
            <a:endParaRPr lang="el-GR" sz="4400" dirty="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152525"/>
            <a:ext cx="11944350" cy="5599339"/>
          </a:xfrm>
        </p:spPr>
        <p:txBody>
          <a:bodyPr/>
          <a:lstStyle/>
          <a:p>
            <a:endParaRPr lang="en-US" sz="4000" dirty="0"/>
          </a:p>
          <a:p>
            <a:r>
              <a:rPr lang="en-US" sz="4000" dirty="0"/>
              <a:t>Afirmações comuns:</a:t>
            </a:r>
          </a:p>
          <a:p>
            <a:r>
              <a:rPr lang="en-US" sz="4000" dirty="0"/>
              <a:t>«Ela não sabe o que está a fazer.»</a:t>
            </a:r>
          </a:p>
          <a:p>
            <a:r>
              <a:rPr lang="en-US" sz="4000" dirty="0"/>
              <a:t>«Ele já é demasiado velho para isto.»</a:t>
            </a:r>
          </a:p>
          <a:p>
            <a:r>
              <a:rPr lang="en-US" sz="4000" dirty="0"/>
              <a:t>«Isto é inadequado.»</a:t>
            </a:r>
          </a:p>
          <a:p>
            <a:endParaRPr lang="en-US" sz="4000" dirty="0"/>
          </a:p>
          <a:p>
            <a:pPr algn="ctr"/>
            <a:r>
              <a:rPr lang="en-US" sz="4000" i="1" dirty="0">
                <a:solidFill>
                  <a:schemeClr val="accent3"/>
                </a:solidFill>
              </a:rPr>
              <a:t>Mas idade ≠ incapacidade.</a:t>
            </a:r>
          </a:p>
          <a:p>
            <a:endParaRPr lang="el-GR" sz="40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930513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89218"/>
            <a:ext cx="11944351" cy="715879"/>
          </a:xfrm>
        </p:spPr>
        <p:txBody>
          <a:bodyPr lIns="91440"/>
          <a:lstStyle/>
          <a:p>
            <a:pPr algn="ctr"/>
            <a:r>
              <a:rPr lang="en-US" sz="4400" dirty="0"/>
              <a:t>Responsabilidade institucional</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247650" y="1457325"/>
            <a:ext cx="11944350" cy="5213856"/>
          </a:xfrm>
        </p:spPr>
        <p:txBody>
          <a:bodyPr/>
          <a:lstStyle/>
          <a:p>
            <a:r>
              <a:rPr lang="en-US" sz="4000" dirty="0"/>
              <a:t>Os lares de idosos devem: </a:t>
            </a:r>
          </a:p>
          <a:p>
            <a:pPr>
              <a:buFont typeface="Wingdings" panose="05000000000000000000" pitchFamily="2" charset="2"/>
              <a:buChar char="Ø"/>
            </a:pPr>
            <a:r>
              <a:rPr lang="en-US" sz="4000" dirty="0"/>
              <a:t> Desenvolver políticas claras</a:t>
            </a:r>
          </a:p>
          <a:p>
            <a:pPr>
              <a:buFont typeface="Wingdings" panose="05000000000000000000" pitchFamily="2" charset="2"/>
              <a:buChar char="Ø"/>
            </a:pPr>
            <a:r>
              <a:rPr lang="en-US" sz="4000" dirty="0"/>
              <a:t> Formar o pessoal</a:t>
            </a:r>
          </a:p>
          <a:p>
            <a:pPr>
              <a:buFont typeface="Wingdings" panose="05000000000000000000" pitchFamily="2" charset="2"/>
              <a:buChar char="Ø"/>
            </a:pPr>
            <a:r>
              <a:rPr lang="en-US" sz="4000" dirty="0"/>
              <a:t> Documentar as avaliações</a:t>
            </a:r>
          </a:p>
          <a:p>
            <a:pPr>
              <a:buFont typeface="Wingdings" panose="05000000000000000000" pitchFamily="2" charset="2"/>
              <a:buChar char="Ø"/>
            </a:pPr>
            <a:r>
              <a:rPr lang="en-US" sz="4000" dirty="0"/>
              <a:t> Evitar proibições generalizadas</a:t>
            </a:r>
          </a:p>
          <a:p>
            <a:pPr>
              <a:buFont typeface="Wingdings" panose="05000000000000000000" pitchFamily="2" charset="2"/>
              <a:buChar char="Ø"/>
            </a:pPr>
            <a:r>
              <a:rPr lang="en-US" sz="4000" dirty="0"/>
              <a:t> O silêncio aumenta o risco</a:t>
            </a:r>
          </a:p>
          <a:p>
            <a:endParaRPr lang="el-GR" sz="40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75601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 Orientações para os familiares</a:t>
            </a:r>
          </a:p>
        </p:txBody>
      </p:sp>
      <p:sp>
        <p:nvSpPr>
          <p:cNvPr id="4" name="Content Placeholder 3"/>
          <p:cNvSpPr>
            <a:spLocks noGrp="1"/>
          </p:cNvSpPr>
          <p:nvPr>
            <p:ph sz="quarter" idx="12"/>
          </p:nvPr>
        </p:nvSpPr>
        <p:spPr>
          <a:xfrm>
            <a:off x="97970" y="797521"/>
            <a:ext cx="11944350" cy="5808889"/>
          </a:xfrm>
        </p:spPr>
        <p:txBody>
          <a:bodyPr/>
          <a:lstStyle/>
          <a:p>
            <a:r>
              <a:rPr lang="en-US" sz="3600" dirty="0"/>
              <a:t>Por que é importante	</a:t>
            </a:r>
          </a:p>
          <a:p>
            <a:pPr marL="571500" indent="-571500">
              <a:buFont typeface="Wingdings" panose="05000000000000000000" pitchFamily="2" charset="2"/>
              <a:buChar char="ü"/>
            </a:pPr>
            <a:r>
              <a:rPr lang="en-US" sz="3600" dirty="0"/>
              <a:t> A família = o principal ambiente de cuidados	</a:t>
            </a:r>
          </a:p>
          <a:p>
            <a:pPr marL="571500" indent="-571500">
              <a:buFont typeface="Wingdings" panose="05000000000000000000" pitchFamily="2" charset="2"/>
              <a:buChar char="ü"/>
            </a:pPr>
            <a:r>
              <a:rPr lang="en-US" sz="3600" dirty="0"/>
              <a:t>As mudanças a nível de intimidade e </a:t>
            </a:r>
            <a:r>
              <a:rPr lang="en-US" sz="3600" dirty="0" err="1"/>
              <a:t>comportamento </a:t>
            </a:r>
            <a:r>
              <a:rPr lang="en-US" sz="3600" dirty="0"/>
              <a:t>ocorrem em casa</a:t>
            </a:r>
          </a:p>
          <a:p>
            <a:pPr marL="571500" indent="-571500">
              <a:buFont typeface="Wingdings" panose="05000000000000000000" pitchFamily="2" charset="2"/>
              <a:buChar char="ü"/>
            </a:pPr>
            <a:r>
              <a:rPr lang="en-US" sz="3600" dirty="0"/>
              <a:t>Os cuidadores sentem-se frequentemente despreparados</a:t>
            </a:r>
          </a:p>
          <a:p>
            <a:r>
              <a:rPr lang="en-US" sz="3600" dirty="0"/>
              <a:t>Reações comuns	</a:t>
            </a:r>
          </a:p>
          <a:p>
            <a:pPr marL="571500" indent="-571500">
              <a:buFont typeface="Arial" panose="020B0604020202020204" pitchFamily="34" charset="0"/>
              <a:buChar char="•"/>
            </a:pPr>
            <a:r>
              <a:rPr lang="en-US" sz="3600" dirty="0"/>
              <a:t>Desconforto</a:t>
            </a:r>
          </a:p>
          <a:p>
            <a:pPr marL="571500" indent="-571500">
              <a:buFont typeface="Arial" panose="020B0604020202020204" pitchFamily="34" charset="0"/>
              <a:buChar char="•"/>
            </a:pPr>
            <a:r>
              <a:rPr lang="en-US" sz="3600" dirty="0"/>
              <a:t>Confusão	</a:t>
            </a:r>
          </a:p>
          <a:p>
            <a:pPr marL="571500" indent="-571500">
              <a:buFont typeface="Arial" panose="020B0604020202020204" pitchFamily="34" charset="0"/>
              <a:buChar char="•"/>
            </a:pPr>
            <a:r>
              <a:rPr lang="en-US" sz="3600" dirty="0"/>
              <a:t>Conflito emocional</a:t>
            </a:r>
          </a:p>
          <a:p>
            <a:pPr algn="ctr"/>
            <a:r>
              <a:rPr lang="en-US" sz="3600" dirty="0">
                <a:solidFill>
                  <a:schemeClr val="accent3"/>
                </a:solidFill>
              </a:rPr>
              <a:t> </a:t>
            </a:r>
            <a:r>
              <a:rPr lang="en-US" sz="3600" i="1" dirty="0">
                <a:solidFill>
                  <a:schemeClr val="accent3"/>
                </a:solidFill>
              </a:rPr>
              <a:t>Apoio = compreensão, não controlo</a:t>
            </a:r>
          </a:p>
          <a:p>
            <a:endParaRPr lang="en-US" dirty="0"/>
          </a:p>
        </p:txBody>
      </p:sp>
    </p:spTree>
    <p:extLst>
      <p:ext uri="{BB962C8B-B14F-4D97-AF65-F5344CB8AC3E}">
        <p14:creationId xmlns:p14="http://schemas.microsoft.com/office/powerpoint/2010/main" val="16841207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🎞Compreender e reagir</a:t>
            </a:r>
          </a:p>
        </p:txBody>
      </p:sp>
      <p:sp>
        <p:nvSpPr>
          <p:cNvPr id="4" name="Content Placeholder 3"/>
          <p:cNvSpPr>
            <a:spLocks noGrp="1"/>
          </p:cNvSpPr>
          <p:nvPr>
            <p:ph sz="quarter" idx="12"/>
          </p:nvPr>
        </p:nvSpPr>
        <p:spPr>
          <a:xfrm>
            <a:off x="97971" y="981075"/>
            <a:ext cx="11944350" cy="5770789"/>
          </a:xfrm>
        </p:spPr>
        <p:txBody>
          <a:bodyPr/>
          <a:lstStyle/>
          <a:p>
            <a:r>
              <a:rPr lang="en-US" sz="3600" i="1" dirty="0">
                <a:solidFill>
                  <a:schemeClr val="accent3"/>
                </a:solidFill>
              </a:rPr>
              <a:t>Pergunta-chave: «O que é que este </a:t>
            </a:r>
            <a:r>
              <a:rPr lang="en-US" sz="3600" i="1" dirty="0" err="1">
                <a:solidFill>
                  <a:schemeClr val="accent3"/>
                </a:solidFill>
              </a:rPr>
              <a:t>comportamento </a:t>
            </a:r>
            <a:r>
              <a:rPr lang="en-US" sz="3600" i="1" dirty="0">
                <a:solidFill>
                  <a:schemeClr val="accent3"/>
                </a:solidFill>
              </a:rPr>
              <a:t>está a comunicar?»</a:t>
            </a:r>
          </a:p>
          <a:p>
            <a:endParaRPr lang="en-US" sz="3600" dirty="0"/>
          </a:p>
          <a:p>
            <a:r>
              <a:rPr lang="en-US" sz="3600" dirty="0"/>
              <a:t>Possíveis significados:</a:t>
            </a:r>
          </a:p>
          <a:p>
            <a:pPr marL="571500" indent="-571500">
              <a:buFont typeface="Arial" panose="020B0604020202020204" pitchFamily="34" charset="0"/>
              <a:buChar char="•"/>
            </a:pPr>
            <a:r>
              <a:rPr lang="en-US" sz="3600" dirty="0"/>
              <a:t>Necessidade de proximidade</a:t>
            </a:r>
          </a:p>
          <a:p>
            <a:pPr marL="571500" indent="-571500">
              <a:buFont typeface="Arial" panose="020B0604020202020204" pitchFamily="34" charset="0"/>
              <a:buChar char="•"/>
            </a:pPr>
            <a:r>
              <a:rPr lang="en-US" sz="3600" dirty="0"/>
              <a:t>Solidão / medo	</a:t>
            </a:r>
          </a:p>
          <a:p>
            <a:pPr marL="571500" indent="-571500">
              <a:buFont typeface="Arial" panose="020B0604020202020204" pitchFamily="34" charset="0"/>
              <a:buChar char="•"/>
            </a:pPr>
            <a:r>
              <a:rPr lang="en-US" sz="3600" dirty="0"/>
              <a:t>Confusão sobre as relações	</a:t>
            </a:r>
          </a:p>
          <a:p>
            <a:pPr marL="571500" indent="-571500">
              <a:buFont typeface="Arial" panose="020B0604020202020204" pitchFamily="34" charset="0"/>
              <a:buChar char="•"/>
            </a:pPr>
            <a:r>
              <a:rPr lang="en-US" sz="3600" dirty="0"/>
              <a:t>Reduzido controlo dos impulsos</a:t>
            </a:r>
          </a:p>
        </p:txBody>
      </p:sp>
    </p:spTree>
    <p:extLst>
      <p:ext uri="{BB962C8B-B14F-4D97-AF65-F5344CB8AC3E}">
        <p14:creationId xmlns:p14="http://schemas.microsoft.com/office/powerpoint/2010/main" val="21858154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br>
              <a:rPr lang="en-US" sz="4000" dirty="0"/>
            </a:br>
            <a:r>
              <a:rPr lang="en-US" sz="4000" dirty="0"/>
              <a:t>Em casa</a:t>
            </a:r>
            <a:br>
              <a:rPr lang="en-US" sz="4000" dirty="0"/>
            </a:br>
            <a:endParaRPr lang="en-US" dirty="0"/>
          </a:p>
        </p:txBody>
      </p:sp>
      <p:sp>
        <p:nvSpPr>
          <p:cNvPr id="4" name="Content Placeholder 3"/>
          <p:cNvSpPr>
            <a:spLocks noGrp="1"/>
          </p:cNvSpPr>
          <p:nvPr>
            <p:ph sz="quarter" idx="12"/>
          </p:nvPr>
        </p:nvSpPr>
        <p:spPr/>
        <p:txBody>
          <a:bodyPr/>
          <a:lstStyle/>
          <a:p>
            <a:pPr marL="457200" indent="-457200">
              <a:buFont typeface="Wingdings" panose="05000000000000000000" pitchFamily="2" charset="2"/>
              <a:buChar char="ü"/>
            </a:pPr>
            <a:r>
              <a:rPr lang="en-US" sz="3600" dirty="0"/>
              <a:t>Garantir a privacidade e a dignidade	</a:t>
            </a:r>
          </a:p>
          <a:p>
            <a:pPr marL="457200" indent="-457200">
              <a:buFont typeface="Wingdings" panose="05000000000000000000" pitchFamily="2" charset="2"/>
              <a:buChar char="ü"/>
            </a:pPr>
            <a:r>
              <a:rPr lang="en-US" sz="3600" dirty="0"/>
              <a:t>Mantenha as rotinas</a:t>
            </a:r>
          </a:p>
          <a:p>
            <a:pPr marL="457200" indent="-457200">
              <a:buFont typeface="Wingdings" panose="05000000000000000000" pitchFamily="2" charset="2"/>
              <a:buChar char="ü"/>
            </a:pPr>
            <a:r>
              <a:rPr lang="en-US" sz="3600" dirty="0"/>
              <a:t>Mantenha a calma	</a:t>
            </a:r>
          </a:p>
          <a:p>
            <a:pPr marL="457200" indent="-457200">
              <a:buFont typeface="Wingdings" panose="05000000000000000000" pitchFamily="2" charset="2"/>
              <a:buChar char="ü"/>
            </a:pPr>
            <a:r>
              <a:rPr lang="en-US" sz="3600" dirty="0"/>
              <a:t>Redirecionamento gentil		</a:t>
            </a:r>
          </a:p>
          <a:p>
            <a:pPr marL="457200" indent="-457200">
              <a:buFont typeface="Wingdings" panose="05000000000000000000" pitchFamily="2" charset="2"/>
              <a:buChar char="ü"/>
            </a:pPr>
            <a:r>
              <a:rPr lang="en-US" sz="3600" dirty="0"/>
              <a:t>Tranquilizar, em vez de corrigir</a:t>
            </a:r>
          </a:p>
          <a:p>
            <a:pPr marL="457200" indent="-457200">
              <a:buFont typeface="Wingdings" panose="05000000000000000000" pitchFamily="2" charset="2"/>
              <a:buChar char="ü"/>
            </a:pPr>
            <a:endParaRPr lang="en-US" sz="3600" dirty="0"/>
          </a:p>
          <a:p>
            <a:pPr algn="ctr"/>
            <a:endParaRPr lang="en-US" sz="3600" dirty="0">
              <a:solidFill>
                <a:schemeClr val="accent3"/>
              </a:solidFill>
            </a:endParaRPr>
          </a:p>
          <a:p>
            <a:pPr algn="ctr"/>
            <a:r>
              <a:rPr lang="en-US" sz="3600" i="1" dirty="0">
                <a:solidFill>
                  <a:schemeClr val="accent3"/>
                </a:solidFill>
              </a:rPr>
              <a:t>Demência ≠ perda da necessidade de contacto</a:t>
            </a:r>
          </a:p>
          <a:p>
            <a:endParaRPr lang="en-US" dirty="0"/>
          </a:p>
        </p:txBody>
      </p:sp>
    </p:spTree>
    <p:extLst>
      <p:ext uri="{BB962C8B-B14F-4D97-AF65-F5344CB8AC3E}">
        <p14:creationId xmlns:p14="http://schemas.microsoft.com/office/powerpoint/2010/main" val="28184874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Limites e quando procurar ajuda</a:t>
            </a:r>
          </a:p>
        </p:txBody>
      </p:sp>
      <p:sp>
        <p:nvSpPr>
          <p:cNvPr id="4" name="Content Placeholder 3"/>
          <p:cNvSpPr>
            <a:spLocks noGrp="1"/>
          </p:cNvSpPr>
          <p:nvPr>
            <p:ph sz="quarter" idx="12"/>
          </p:nvPr>
        </p:nvSpPr>
        <p:spPr>
          <a:xfrm>
            <a:off x="97971" y="923925"/>
            <a:ext cx="11944350" cy="5827939"/>
          </a:xfrm>
        </p:spPr>
        <p:txBody>
          <a:bodyPr/>
          <a:lstStyle/>
          <a:p>
            <a:r>
              <a:rPr lang="en-US" sz="3200" dirty="0">
                <a:solidFill>
                  <a:srgbClr val="92D050"/>
                </a:solidFill>
              </a:rPr>
              <a:t>O equilíbrio é fundamental	</a:t>
            </a:r>
          </a:p>
          <a:p>
            <a:pPr marL="571500" indent="-571500">
              <a:buFont typeface="Arial" panose="020B0604020202020204" pitchFamily="34" charset="0"/>
              <a:buChar char="•"/>
            </a:pPr>
            <a:r>
              <a:rPr lang="en-US" sz="3200" dirty="0"/>
              <a:t>Nem toda a intimidade implica risco	</a:t>
            </a:r>
          </a:p>
          <a:p>
            <a:pPr marL="571500" indent="-571500">
              <a:buFont typeface="Arial" panose="020B0604020202020204" pitchFamily="34" charset="0"/>
              <a:buChar char="•"/>
            </a:pPr>
            <a:r>
              <a:rPr lang="en-US" sz="3200" dirty="0"/>
              <a:t>Observe se há conforto ou desconforto</a:t>
            </a:r>
          </a:p>
          <a:p>
            <a:endParaRPr lang="en-US" sz="3200" dirty="0"/>
          </a:p>
          <a:p>
            <a:r>
              <a:rPr lang="en-US" sz="3200" dirty="0">
                <a:solidFill>
                  <a:srgbClr val="FF0000"/>
                </a:solidFill>
              </a:rPr>
              <a:t>Quando procurar ajuda:</a:t>
            </a:r>
          </a:p>
          <a:p>
            <a:pPr marL="571500" indent="-571500">
              <a:buFont typeface="Wingdings" panose="05000000000000000000" pitchFamily="2" charset="2"/>
              <a:buChar char="Ø"/>
            </a:pPr>
            <a:r>
              <a:rPr lang="en-US" sz="3200" dirty="0"/>
              <a:t>Mudanças repentinas de </a:t>
            </a:r>
            <a:r>
              <a:rPr lang="en-US" sz="3200" dirty="0" err="1"/>
              <a:t>comportamento</a:t>
            </a:r>
            <a:r>
              <a:rPr lang="en-US" sz="3200" dirty="0"/>
              <a:t>	</a:t>
            </a:r>
          </a:p>
          <a:p>
            <a:pPr marL="571500" indent="-571500">
              <a:buFont typeface="Wingdings" panose="05000000000000000000" pitchFamily="2" charset="2"/>
              <a:buChar char="Ø"/>
            </a:pPr>
            <a:r>
              <a:rPr lang="en-US" sz="3200" dirty="0"/>
              <a:t>Se houver angústia ou risco	</a:t>
            </a:r>
          </a:p>
          <a:p>
            <a:pPr marL="571500" indent="-571500">
              <a:buFont typeface="Wingdings" panose="05000000000000000000" pitchFamily="2" charset="2"/>
              <a:buChar char="Ø"/>
            </a:pPr>
            <a:r>
              <a:rPr lang="en-US" sz="3200" dirty="0"/>
              <a:t>O consentimento não é claro	</a:t>
            </a:r>
          </a:p>
          <a:p>
            <a:pPr marL="571500" indent="-571500">
              <a:buFont typeface="Wingdings" panose="05000000000000000000" pitchFamily="2" charset="2"/>
              <a:buChar char="Ø"/>
            </a:pPr>
            <a:r>
              <a:rPr lang="en-US" sz="3200" dirty="0"/>
              <a:t>O cuidador sente-se sobrecarregado</a:t>
            </a:r>
          </a:p>
        </p:txBody>
      </p:sp>
    </p:spTree>
    <p:extLst>
      <p:ext uri="{BB962C8B-B14F-4D97-AF65-F5344CB8AC3E}">
        <p14:creationId xmlns:p14="http://schemas.microsoft.com/office/powerpoint/2010/main" val="3717360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Perspetiva inclusiva</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181100"/>
            <a:ext cx="11944350" cy="5570764"/>
          </a:xfrm>
        </p:spPr>
        <p:txBody>
          <a:bodyPr/>
          <a:lstStyle/>
          <a:p>
            <a:r>
              <a:rPr lang="en-US" sz="4000" dirty="0"/>
              <a:t>Os idosos também podem ser:</a:t>
            </a:r>
          </a:p>
          <a:p>
            <a:r>
              <a:rPr lang="en-US" sz="4000" dirty="0"/>
              <a:t>LGBTQ+* </a:t>
            </a:r>
          </a:p>
          <a:p>
            <a:r>
              <a:rPr lang="en-US" sz="4000" dirty="0"/>
              <a:t>Viúvos e a estabelecer novas relações* </a:t>
            </a:r>
          </a:p>
          <a:p>
            <a:r>
              <a:rPr lang="en-US" sz="4000" dirty="0"/>
              <a:t>À procura de companhia emocional</a:t>
            </a:r>
          </a:p>
          <a:p>
            <a:endParaRPr lang="en-US" sz="4000" dirty="0"/>
          </a:p>
          <a:p>
            <a:pPr algn="ctr"/>
            <a:r>
              <a:rPr lang="en-US" sz="4000" i="1" dirty="0">
                <a:solidFill>
                  <a:schemeClr val="accent3"/>
                </a:solidFill>
              </a:rPr>
              <a:t>A demência não apaga </a:t>
            </a:r>
            <a:r>
              <a:rPr lang="en-US" sz="4000" i="1" dirty="0">
                <a:solidFill>
                  <a:schemeClr val="accent3"/>
                </a:solidFill>
                <a:latin typeface="Calibri" panose="020F0502020204030204" pitchFamily="34" charset="0"/>
                <a:ea typeface="Calibri" panose="020F0502020204030204" pitchFamily="34" charset="0"/>
                <a:cs typeface="Calibri" panose="020F0502020204030204" pitchFamily="34" charset="0"/>
              </a:rPr>
              <a:t>a identidade⚠</a:t>
            </a:r>
            <a:endParaRPr lang="en-US" sz="4000" i="1" dirty="0">
              <a:solidFill>
                <a:schemeClr val="accent3"/>
              </a:solidFill>
            </a:endParaRPr>
          </a:p>
          <a:p>
            <a:endParaRPr lang="en-US" sz="40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66502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970" y="81642"/>
            <a:ext cx="11944351" cy="689883"/>
          </a:xfrm>
        </p:spPr>
        <p:txBody>
          <a:bodyPr/>
          <a:lstStyle/>
          <a:p>
            <a:r>
              <a:rPr lang="en-US" sz="3200" dirty="0"/>
              <a:t>🔒 Promover a privacidade e a intimidade em ambientes de cuidados</a:t>
            </a:r>
          </a:p>
        </p:txBody>
      </p:sp>
      <p:sp>
        <p:nvSpPr>
          <p:cNvPr id="4" name="Content Placeholder 3"/>
          <p:cNvSpPr>
            <a:spLocks noGrp="1"/>
          </p:cNvSpPr>
          <p:nvPr>
            <p:ph sz="quarter" idx="12"/>
          </p:nvPr>
        </p:nvSpPr>
        <p:spPr>
          <a:xfrm>
            <a:off x="97971" y="838200"/>
            <a:ext cx="11944350" cy="5913665"/>
          </a:xfrm>
        </p:spPr>
        <p:txBody>
          <a:bodyPr/>
          <a:lstStyle/>
          <a:p>
            <a:r>
              <a:rPr lang="en-US" sz="2800" dirty="0"/>
              <a:t>Barreiras nos contextos de cuidados</a:t>
            </a:r>
          </a:p>
          <a:p>
            <a:pPr marL="285750" indent="-285750">
              <a:buFont typeface="Arial" panose="020B0604020202020204" pitchFamily="34" charset="0"/>
              <a:buChar char="•"/>
            </a:pPr>
            <a:r>
              <a:rPr lang="en-US" sz="2800" dirty="0"/>
              <a:t>Espaços partilhados e rotinas rígidas	</a:t>
            </a:r>
          </a:p>
          <a:p>
            <a:pPr marL="285750" indent="-285750">
              <a:buFont typeface="Arial" panose="020B0604020202020204" pitchFamily="34" charset="0"/>
              <a:buChar char="•"/>
            </a:pPr>
            <a:r>
              <a:rPr lang="en-US" sz="2800" dirty="0"/>
              <a:t>Práticas avessas ao risco	</a:t>
            </a:r>
          </a:p>
          <a:p>
            <a:pPr marL="285750" indent="-285750">
              <a:buFont typeface="Arial" panose="020B0604020202020204" pitchFamily="34" charset="0"/>
              <a:buChar char="•"/>
            </a:pPr>
            <a:r>
              <a:rPr lang="en-US" sz="2800" dirty="0"/>
              <a:t>Interrupções por parte do pessoal	</a:t>
            </a:r>
          </a:p>
          <a:p>
            <a:pPr marL="285750" indent="-285750">
              <a:buFont typeface="Arial" panose="020B0604020202020204" pitchFamily="34" charset="0"/>
              <a:buChar char="•"/>
            </a:pPr>
            <a:r>
              <a:rPr lang="en-US" sz="2800" dirty="0"/>
              <a:t>Interpretação errada da intimidade</a:t>
            </a:r>
          </a:p>
          <a:p>
            <a:r>
              <a:rPr lang="en-US" sz="2800" dirty="0"/>
              <a:t>Práticas inclusivas	</a:t>
            </a:r>
          </a:p>
          <a:p>
            <a:pPr marL="285750" indent="-285750">
              <a:buFont typeface="Wingdings" panose="05000000000000000000" pitchFamily="2" charset="2"/>
              <a:buChar char="Ø"/>
            </a:pPr>
            <a:r>
              <a:rPr lang="en-US" sz="2800" dirty="0"/>
              <a:t> Acesso a espaços privados/adaptáveis</a:t>
            </a:r>
          </a:p>
          <a:p>
            <a:pPr marL="285750" indent="-285750">
              <a:buFont typeface="Wingdings" panose="05000000000000000000" pitchFamily="2" charset="2"/>
              <a:buChar char="Ø"/>
            </a:pPr>
            <a:r>
              <a:rPr lang="en-US" sz="2800" dirty="0"/>
              <a:t>Tempo para os casais sem interrupções</a:t>
            </a:r>
          </a:p>
          <a:p>
            <a:pPr marL="285750" indent="-285750">
              <a:buFont typeface="Wingdings" panose="05000000000000000000" pitchFamily="2" charset="2"/>
              <a:buChar char="Ø"/>
            </a:pPr>
            <a:r>
              <a:rPr lang="en-US" sz="2800" dirty="0"/>
              <a:t>Regulamento flexível das visitas</a:t>
            </a:r>
          </a:p>
          <a:p>
            <a:pPr marL="285750" indent="-285750">
              <a:buFont typeface="Wingdings" panose="05000000000000000000" pitchFamily="2" charset="2"/>
              <a:buChar char="Ø"/>
            </a:pPr>
            <a:r>
              <a:rPr lang="en-US" sz="2800" dirty="0"/>
              <a:t>Respeito pela afeição e pela proximidade</a:t>
            </a:r>
          </a:p>
          <a:p>
            <a:pPr algn="ctr"/>
            <a:r>
              <a:rPr lang="en-US" sz="3200" i="1" dirty="0">
                <a:solidFill>
                  <a:schemeClr val="accent3"/>
                </a:solidFill>
              </a:rPr>
              <a:t>A privacidade não é um luxo — é um padrão de cuidados.</a:t>
            </a:r>
          </a:p>
        </p:txBody>
      </p:sp>
    </p:spTree>
    <p:extLst>
      <p:ext uri="{BB962C8B-B14F-4D97-AF65-F5344CB8AC3E}">
        <p14:creationId xmlns:p14="http://schemas.microsoft.com/office/powerpoint/2010/main" val="30289729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2"/>
          </p:nvPr>
        </p:nvSpPr>
        <p:spPr/>
        <p:txBody>
          <a:bodyPr/>
          <a:lstStyle/>
          <a:p>
            <a:endParaRPr lang="en-US" sz="4000" dirty="0"/>
          </a:p>
          <a:p>
            <a:endParaRPr lang="el-GR" dirty="0"/>
          </a:p>
        </p:txBody>
      </p:sp>
      <p:graphicFrame>
        <p:nvGraphicFramePr>
          <p:cNvPr id="4" name="Table 3"/>
          <p:cNvGraphicFramePr>
            <a:graphicFrameLocks noGrp="1"/>
          </p:cNvGraphicFramePr>
          <p:nvPr>
            <p:extLst>
              <p:ext uri="{D42A27DB-BD31-4B8C-83A1-F6EECF244321}">
                <p14:modId xmlns:p14="http://schemas.microsoft.com/office/powerpoint/2010/main" val="1638263248"/>
              </p:ext>
            </p:extLst>
          </p:nvPr>
        </p:nvGraphicFramePr>
        <p:xfrm>
          <a:off x="1904593" y="121542"/>
          <a:ext cx="7972426" cy="6630322"/>
        </p:xfrm>
        <a:graphic>
          <a:graphicData uri="http://schemas.openxmlformats.org/drawingml/2006/table">
            <a:tbl>
              <a:tblPr firstRow="1" firstCol="1" bandRow="1"/>
              <a:tblGrid>
                <a:gridCol w="3986213">
                  <a:extLst>
                    <a:ext uri="{9D8B030D-6E8A-4147-A177-3AD203B41FA5}">
                      <a16:colId xmlns:a16="http://schemas.microsoft.com/office/drawing/2014/main" val="20000"/>
                    </a:ext>
                  </a:extLst>
                </a:gridCol>
                <a:gridCol w="3986213">
                  <a:extLst>
                    <a:ext uri="{9D8B030D-6E8A-4147-A177-3AD203B41FA5}">
                      <a16:colId xmlns:a16="http://schemas.microsoft.com/office/drawing/2014/main" val="20001"/>
                    </a:ext>
                  </a:extLst>
                </a:gridCol>
              </a:tblGrid>
              <a:tr h="155247">
                <a:tc gridSpan="2">
                  <a:txBody>
                    <a:bodyPr/>
                    <a:lstStyle/>
                    <a:p>
                      <a:pPr marL="0" marR="0" algn="ctr">
                        <a:lnSpc>
                          <a:spcPct val="107000"/>
                        </a:lnSpc>
                        <a:spcBef>
                          <a:spcPts val="0"/>
                        </a:spcBef>
                        <a:spcAft>
                          <a:spcPts val="0"/>
                        </a:spcAft>
                        <a:tabLst>
                          <a:tab pos="2164080" algn="l"/>
                        </a:tabLst>
                      </a:pPr>
                      <a:r>
                        <a:rPr lang="en-US" sz="1200" b="1" dirty="0">
                          <a:solidFill>
                            <a:srgbClr val="252223"/>
                          </a:solidFill>
                          <a:effectLst/>
                          <a:latin typeface="Calibri"/>
                          <a:ea typeface="Calibri"/>
                          <a:cs typeface="Calibri"/>
                        </a:rPr>
                        <a:t>Tabela 1. O que fazer e o que não fazer na prática profissional</a:t>
                      </a:r>
                      <a:endParaRPr lang="en-US" sz="12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B1E0"/>
                    </a:solidFill>
                  </a:tcPr>
                </a:tc>
                <a:tc hMerge="1">
                  <a:txBody>
                    <a:bodyPr/>
                    <a:lstStyle/>
                    <a:p>
                      <a:endParaRPr lang="en-US"/>
                    </a:p>
                  </a:txBody>
                  <a:tcPr/>
                </a:tc>
                <a:extLst>
                  <a:ext uri="{0D108BD9-81ED-4DB2-BD59-A6C34878D82A}">
                    <a16:rowId xmlns:a16="http://schemas.microsoft.com/office/drawing/2014/main" val="10000"/>
                  </a:ext>
                </a:extLst>
              </a:tr>
              <a:tr h="203896">
                <a:tc>
                  <a:txBody>
                    <a:bodyPr/>
                    <a:lstStyle/>
                    <a:p>
                      <a:pPr marL="0" marR="0" algn="ctr">
                        <a:lnSpc>
                          <a:spcPct val="107000"/>
                        </a:lnSpc>
                        <a:spcBef>
                          <a:spcPts val="0"/>
                        </a:spcBef>
                        <a:spcAft>
                          <a:spcPts val="0"/>
                        </a:spcAft>
                      </a:pPr>
                      <a:r>
                        <a:rPr lang="en-US" sz="1200" b="1" dirty="0">
                          <a:solidFill>
                            <a:srgbClr val="252223"/>
                          </a:solidFill>
                          <a:effectLst/>
                          <a:latin typeface="Calibri"/>
                          <a:ea typeface="Calibri"/>
                          <a:cs typeface="Calibri"/>
                        </a:rPr>
                        <a:t>O que se deve fazer</a:t>
                      </a:r>
                      <a:endParaRPr lang="en-US" sz="12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B4CC2"/>
                    </a:solidFill>
                  </a:tcPr>
                </a:tc>
                <a:tc>
                  <a:txBody>
                    <a:bodyPr/>
                    <a:lstStyle/>
                    <a:p>
                      <a:pPr marL="0" marR="0" algn="ctr">
                        <a:lnSpc>
                          <a:spcPct val="107000"/>
                        </a:lnSpc>
                        <a:spcBef>
                          <a:spcPts val="0"/>
                        </a:spcBef>
                        <a:spcAft>
                          <a:spcPts val="0"/>
                        </a:spcAft>
                      </a:pPr>
                      <a:r>
                        <a:rPr lang="en-US" sz="1200" b="1" dirty="0">
                          <a:solidFill>
                            <a:srgbClr val="252223"/>
                          </a:solidFill>
                          <a:effectLst/>
                          <a:latin typeface="Calibri"/>
                          <a:ea typeface="Calibri"/>
                          <a:cs typeface="Calibri"/>
                        </a:rPr>
                        <a:t>O que não se deve fazer</a:t>
                      </a:r>
                      <a:endParaRPr lang="en-US" sz="12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3A6E"/>
                    </a:solidFill>
                  </a:tcPr>
                </a:tc>
                <a:extLst>
                  <a:ext uri="{0D108BD9-81ED-4DB2-BD59-A6C34878D82A}">
                    <a16:rowId xmlns:a16="http://schemas.microsoft.com/office/drawing/2014/main" val="10001"/>
                  </a:ext>
                </a:extLst>
              </a:tr>
              <a:tr h="611691">
                <a:tc>
                  <a:txBody>
                    <a:bodyPr/>
                    <a:lstStyle/>
                    <a:p>
                      <a:pPr marL="0" marR="0" algn="r">
                        <a:lnSpc>
                          <a:spcPct val="107000"/>
                        </a:lnSpc>
                        <a:spcBef>
                          <a:spcPts val="0"/>
                        </a:spcBef>
                        <a:spcAft>
                          <a:spcPts val="0"/>
                        </a:spcAft>
                      </a:pPr>
                      <a:r>
                        <a:rPr lang="en-US" sz="1400" dirty="0">
                          <a:solidFill>
                            <a:srgbClr val="252223"/>
                          </a:solidFill>
                          <a:effectLst/>
                          <a:latin typeface="Segoe UI Symbol"/>
                          <a:ea typeface="Calibri"/>
                          <a:cs typeface="Segoe UI Symbol"/>
                        </a:rPr>
                        <a:t>✔ </a:t>
                      </a:r>
                      <a:r>
                        <a:rPr lang="en-US" sz="1400" dirty="0">
                          <a:solidFill>
                            <a:srgbClr val="252223"/>
                          </a:solidFill>
                          <a:effectLst/>
                          <a:latin typeface="Calibri"/>
                          <a:ea typeface="Calibri"/>
                          <a:cs typeface="Calibri"/>
                        </a:rPr>
                        <a:t>Reconhecer a sexualidade e a intimidade como parte do bem-estar humano ao longo de toda a vida</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400" dirty="0">
                          <a:solidFill>
                            <a:srgbClr val="252223"/>
                          </a:solidFill>
                          <a:effectLst/>
                          <a:latin typeface="Segoe UI Symbol"/>
                          <a:ea typeface="Calibri"/>
                          <a:cs typeface="Segoe UI Symbol"/>
                        </a:rPr>
                        <a:t>✖ </a:t>
                      </a:r>
                      <a:r>
                        <a:rPr lang="en-US" sz="1400" dirty="0">
                          <a:solidFill>
                            <a:srgbClr val="252223"/>
                          </a:solidFill>
                          <a:effectLst/>
                          <a:latin typeface="Calibri"/>
                          <a:ea typeface="Calibri"/>
                          <a:cs typeface="Calibri"/>
                        </a:rPr>
                        <a:t>Presumir que as pessoas que vivem com demência são assexuais ou incapazes de ter intimidade</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2"/>
                  </a:ext>
                </a:extLst>
              </a:tr>
              <a:tr h="464417">
                <a:tc>
                  <a:txBody>
                    <a:bodyPr/>
                    <a:lstStyle/>
                    <a:p>
                      <a:pPr marL="0" marR="0" algn="r">
                        <a:lnSpc>
                          <a:spcPct val="107000"/>
                        </a:lnSpc>
                        <a:spcBef>
                          <a:spcPts val="0"/>
                        </a:spcBef>
                        <a:spcAft>
                          <a:spcPts val="0"/>
                        </a:spcAft>
                      </a:pPr>
                      <a:r>
                        <a:rPr lang="en-US" sz="1400" dirty="0">
                          <a:solidFill>
                            <a:srgbClr val="252223"/>
                          </a:solidFill>
                          <a:effectLst/>
                          <a:latin typeface="Segoe UI Symbol"/>
                          <a:ea typeface="Calibri"/>
                          <a:cs typeface="Segoe UI Symbol"/>
                        </a:rPr>
                        <a:t>✔ </a:t>
                      </a:r>
                      <a:r>
                        <a:rPr lang="en-US" sz="1400" dirty="0">
                          <a:solidFill>
                            <a:srgbClr val="252223"/>
                          </a:solidFill>
                          <a:effectLst/>
                          <a:latin typeface="Calibri"/>
                          <a:ea typeface="Calibri"/>
                          <a:cs typeface="Calibri"/>
                        </a:rPr>
                        <a:t>Abordar as situações com abertura e curiosidade, em vez de </a:t>
                      </a:r>
                      <a:r>
                        <a:rPr lang="en-US" sz="1400" dirty="0" err="1">
                          <a:solidFill>
                            <a:srgbClr val="252223"/>
                          </a:solidFill>
                          <a:effectLst/>
                          <a:latin typeface="Calibri"/>
                          <a:ea typeface="Calibri"/>
                          <a:cs typeface="Calibri"/>
                        </a:rPr>
                        <a:t>julgamento</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400" dirty="0">
                          <a:solidFill>
                            <a:srgbClr val="252223"/>
                          </a:solidFill>
                          <a:effectLst/>
                          <a:latin typeface="Segoe UI Symbol"/>
                          <a:ea typeface="Calibri"/>
                          <a:cs typeface="Segoe UI Symbol"/>
                        </a:rPr>
                        <a:t>✖ </a:t>
                      </a:r>
                      <a:r>
                        <a:rPr lang="en-US" sz="1400" dirty="0" err="1">
                          <a:solidFill>
                            <a:srgbClr val="252223"/>
                          </a:solidFill>
                          <a:effectLst/>
                          <a:latin typeface="Calibri"/>
                          <a:ea typeface="Calibri"/>
                          <a:cs typeface="Calibri"/>
                        </a:rPr>
                        <a:t>Rotular</a:t>
                      </a:r>
                      <a:r>
                        <a:rPr lang="en-US" sz="1400" dirty="0">
                          <a:solidFill>
                            <a:srgbClr val="252223"/>
                          </a:solidFill>
                          <a:effectLst/>
                          <a:latin typeface="Calibri"/>
                          <a:ea typeface="Calibri"/>
                          <a:cs typeface="Calibri"/>
                        </a:rPr>
                        <a:t> </a:t>
                      </a:r>
                      <a:r>
                        <a:rPr lang="en-US" sz="1400" dirty="0" err="1">
                          <a:solidFill>
                            <a:srgbClr val="252223"/>
                          </a:solidFill>
                          <a:effectLst/>
                          <a:latin typeface="Calibri"/>
                          <a:ea typeface="Calibri"/>
                          <a:cs typeface="Calibri"/>
                        </a:rPr>
                        <a:t>automaticamente</a:t>
                      </a:r>
                      <a:r>
                        <a:rPr lang="en-US" sz="1400" dirty="0">
                          <a:solidFill>
                            <a:srgbClr val="252223"/>
                          </a:solidFill>
                          <a:effectLst/>
                          <a:latin typeface="Calibri"/>
                          <a:ea typeface="Calibri"/>
                          <a:cs typeface="Calibri"/>
                        </a:rPr>
                        <a:t> as </a:t>
                      </a:r>
                      <a:r>
                        <a:rPr lang="en-US" sz="1400" dirty="0" err="1">
                          <a:solidFill>
                            <a:srgbClr val="252223"/>
                          </a:solidFill>
                          <a:effectLst/>
                          <a:latin typeface="Calibri"/>
                          <a:ea typeface="Calibri"/>
                          <a:cs typeface="Calibri"/>
                        </a:rPr>
                        <a:t>manifestações</a:t>
                      </a:r>
                      <a:r>
                        <a:rPr lang="en-US" sz="1400" dirty="0">
                          <a:solidFill>
                            <a:srgbClr val="252223"/>
                          </a:solidFill>
                          <a:effectLst/>
                          <a:latin typeface="Calibri"/>
                          <a:ea typeface="Calibri"/>
                          <a:cs typeface="Calibri"/>
                        </a:rPr>
                        <a:t> de </a:t>
                      </a:r>
                      <a:r>
                        <a:rPr lang="en-US" sz="1400" dirty="0" err="1">
                          <a:solidFill>
                            <a:srgbClr val="252223"/>
                          </a:solidFill>
                          <a:effectLst/>
                          <a:latin typeface="Calibri"/>
                          <a:ea typeface="Calibri"/>
                          <a:cs typeface="Calibri"/>
                        </a:rPr>
                        <a:t>sexualidade</a:t>
                      </a:r>
                      <a:r>
                        <a:rPr lang="en-US" sz="1400" dirty="0">
                          <a:solidFill>
                            <a:srgbClr val="252223"/>
                          </a:solidFill>
                          <a:effectLst/>
                          <a:latin typeface="Calibri"/>
                          <a:ea typeface="Calibri"/>
                          <a:cs typeface="Calibri"/>
                        </a:rPr>
                        <a:t> </a:t>
                      </a:r>
                      <a:r>
                        <a:rPr lang="en-US" sz="1400" dirty="0" err="1">
                          <a:solidFill>
                            <a:srgbClr val="252223"/>
                          </a:solidFill>
                          <a:effectLst/>
                          <a:latin typeface="Calibri"/>
                          <a:ea typeface="Calibri"/>
                          <a:cs typeface="Calibri"/>
                        </a:rPr>
                        <a:t>como</a:t>
                      </a:r>
                      <a:r>
                        <a:rPr lang="en-US" sz="1400" dirty="0">
                          <a:solidFill>
                            <a:srgbClr val="252223"/>
                          </a:solidFill>
                          <a:effectLst/>
                          <a:latin typeface="Calibri"/>
                          <a:ea typeface="Calibri"/>
                          <a:cs typeface="Calibri"/>
                        </a:rPr>
                        <a:t> </a:t>
                      </a:r>
                      <a:r>
                        <a:rPr lang="en-US" sz="1400" dirty="0" err="1">
                          <a:solidFill>
                            <a:srgbClr val="252223"/>
                          </a:solidFill>
                          <a:effectLst/>
                          <a:latin typeface="Calibri"/>
                          <a:ea typeface="Calibri"/>
                          <a:cs typeface="Calibri"/>
                        </a:rPr>
                        <a:t>inadequadas</a:t>
                      </a:r>
                      <a:r>
                        <a:rPr lang="en-US" sz="1400" dirty="0">
                          <a:solidFill>
                            <a:srgbClr val="252223"/>
                          </a:solidFill>
                          <a:effectLst/>
                          <a:latin typeface="Calibri"/>
                          <a:ea typeface="Calibri"/>
                          <a:cs typeface="Calibri"/>
                        </a:rPr>
                        <a:t> </a:t>
                      </a:r>
                      <a:r>
                        <a:rPr lang="en-US" sz="1400" dirty="0" err="1">
                          <a:solidFill>
                            <a:srgbClr val="252223"/>
                          </a:solidFill>
                          <a:effectLst/>
                          <a:latin typeface="Calibri"/>
                          <a:ea typeface="Calibri"/>
                          <a:cs typeface="Calibri"/>
                        </a:rPr>
                        <a:t>ou</a:t>
                      </a:r>
                      <a:r>
                        <a:rPr lang="en-US" sz="1400" dirty="0">
                          <a:solidFill>
                            <a:srgbClr val="252223"/>
                          </a:solidFill>
                          <a:effectLst/>
                          <a:latin typeface="Calibri"/>
                          <a:ea typeface="Calibri"/>
                          <a:cs typeface="Calibri"/>
                        </a:rPr>
                        <a:t> </a:t>
                      </a:r>
                      <a:r>
                        <a:rPr lang="en-US" sz="1400" dirty="0" err="1">
                          <a:solidFill>
                            <a:srgbClr val="252223"/>
                          </a:solidFill>
                          <a:effectLst/>
                          <a:latin typeface="Calibri"/>
                          <a:ea typeface="Calibri"/>
                          <a:cs typeface="Calibri"/>
                        </a:rPr>
                        <a:t>problemáticas</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3"/>
                  </a:ext>
                </a:extLst>
              </a:tr>
              <a:tr h="464417">
                <a:tc>
                  <a:txBody>
                    <a:bodyPr/>
                    <a:lstStyle/>
                    <a:p>
                      <a:pPr marL="0" marR="0" algn="r">
                        <a:lnSpc>
                          <a:spcPct val="107000"/>
                        </a:lnSpc>
                        <a:spcBef>
                          <a:spcPts val="0"/>
                        </a:spcBef>
                        <a:spcAft>
                          <a:spcPts val="0"/>
                        </a:spcAft>
                      </a:pPr>
                      <a:r>
                        <a:rPr lang="en-US" sz="1400" dirty="0">
                          <a:solidFill>
                            <a:srgbClr val="252223"/>
                          </a:solidFill>
                          <a:effectLst/>
                          <a:latin typeface="Segoe UI Symbol"/>
                          <a:ea typeface="Calibri"/>
                          <a:cs typeface="Segoe UI Symbol"/>
                        </a:rPr>
                        <a:t>✔ </a:t>
                      </a:r>
                      <a:r>
                        <a:rPr lang="en-US" sz="1400" dirty="0">
                          <a:solidFill>
                            <a:srgbClr val="252223"/>
                          </a:solidFill>
                          <a:effectLst/>
                          <a:latin typeface="Calibri"/>
                          <a:ea typeface="Calibri"/>
                          <a:cs typeface="Calibri"/>
                        </a:rPr>
                        <a:t>Tenha em conta a história pessoal, as relações e as necessidades emocionais</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400">
                          <a:solidFill>
                            <a:srgbClr val="252223"/>
                          </a:solidFill>
                          <a:effectLst/>
                          <a:latin typeface="Segoe UI Symbol"/>
                          <a:ea typeface="Calibri"/>
                          <a:cs typeface="Segoe UI Symbol"/>
                        </a:rPr>
                        <a:t>✖ </a:t>
                      </a:r>
                      <a:r>
                        <a:rPr lang="en-US" sz="1400">
                          <a:solidFill>
                            <a:srgbClr val="252223"/>
                          </a:solidFill>
                          <a:effectLst/>
                          <a:latin typeface="Calibri"/>
                          <a:ea typeface="Calibri"/>
                          <a:cs typeface="Calibri"/>
                        </a:rPr>
                        <a:t>Recorrer a restrições generalizadas em vez de uma avaliação individual</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4"/>
                  </a:ext>
                </a:extLst>
              </a:tr>
              <a:tr h="464417">
                <a:tc>
                  <a:txBody>
                    <a:bodyPr/>
                    <a:lstStyle/>
                    <a:p>
                      <a:pPr marL="0" marR="0" algn="r">
                        <a:lnSpc>
                          <a:spcPct val="107000"/>
                        </a:lnSpc>
                        <a:spcBef>
                          <a:spcPts val="0"/>
                        </a:spcBef>
                        <a:spcAft>
                          <a:spcPts val="0"/>
                        </a:spcAft>
                      </a:pPr>
                      <a:r>
                        <a:rPr lang="en-US" sz="1400" dirty="0">
                          <a:solidFill>
                            <a:srgbClr val="252223"/>
                          </a:solidFill>
                          <a:effectLst/>
                          <a:latin typeface="Segoe UI Symbol"/>
                          <a:ea typeface="Calibri"/>
                          <a:cs typeface="Segoe UI Symbol"/>
                        </a:rPr>
                        <a:t>✔ </a:t>
                      </a:r>
                      <a:r>
                        <a:rPr lang="en-US" sz="1400" dirty="0">
                          <a:solidFill>
                            <a:srgbClr val="252223"/>
                          </a:solidFill>
                          <a:effectLst/>
                          <a:latin typeface="Calibri"/>
                          <a:ea typeface="Calibri"/>
                          <a:cs typeface="Calibri"/>
                        </a:rPr>
                        <a:t>Envolver a pessoa que vive com demência nas decisões sempre que possível</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400">
                          <a:solidFill>
                            <a:srgbClr val="252223"/>
                          </a:solidFill>
                          <a:effectLst/>
                          <a:latin typeface="Segoe UI Symbol"/>
                          <a:ea typeface="Calibri"/>
                          <a:cs typeface="Segoe UI Symbol"/>
                        </a:rPr>
                        <a:t>✖ </a:t>
                      </a:r>
                      <a:r>
                        <a:rPr lang="en-US" sz="1400">
                          <a:solidFill>
                            <a:srgbClr val="252223"/>
                          </a:solidFill>
                          <a:effectLst/>
                          <a:latin typeface="Calibri"/>
                          <a:ea typeface="Calibri"/>
                          <a:cs typeface="Calibri"/>
                        </a:rPr>
                        <a:t>Permitir que o desconforto pessoal ou as convicções morais orientem as decisões profissionais</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5"/>
                  </a:ext>
                </a:extLst>
              </a:tr>
              <a:tr h="464417">
                <a:tc>
                  <a:txBody>
                    <a:bodyPr/>
                    <a:lstStyle/>
                    <a:p>
                      <a:pPr marL="0" marR="0" algn="r">
                        <a:lnSpc>
                          <a:spcPct val="107000"/>
                        </a:lnSpc>
                        <a:spcBef>
                          <a:spcPts val="0"/>
                        </a:spcBef>
                        <a:spcAft>
                          <a:spcPts val="0"/>
                        </a:spcAft>
                      </a:pPr>
                      <a:r>
                        <a:rPr lang="en-US" sz="1400" dirty="0">
                          <a:solidFill>
                            <a:srgbClr val="252223"/>
                          </a:solidFill>
                          <a:effectLst/>
                          <a:latin typeface="Segoe UI Symbol"/>
                          <a:ea typeface="Calibri"/>
                          <a:cs typeface="Segoe UI Symbol"/>
                        </a:rPr>
                        <a:t>✔ </a:t>
                      </a:r>
                      <a:r>
                        <a:rPr lang="en-US" sz="1400" dirty="0">
                          <a:solidFill>
                            <a:srgbClr val="252223"/>
                          </a:solidFill>
                          <a:effectLst/>
                          <a:latin typeface="Calibri"/>
                          <a:ea typeface="Calibri"/>
                          <a:cs typeface="Calibri"/>
                        </a:rPr>
                        <a:t>Recorrer a opiniões multidisciplinares quando surgirem incertezas éticas</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400">
                          <a:solidFill>
                            <a:srgbClr val="252223"/>
                          </a:solidFill>
                          <a:effectLst/>
                          <a:latin typeface="Segoe UI Symbol"/>
                          <a:ea typeface="Calibri"/>
                          <a:cs typeface="Segoe UI Symbol"/>
                        </a:rPr>
                        <a:t>✖ </a:t>
                      </a:r>
                      <a:r>
                        <a:rPr lang="en-US" sz="1400">
                          <a:solidFill>
                            <a:srgbClr val="252223"/>
                          </a:solidFill>
                          <a:effectLst/>
                          <a:latin typeface="Calibri"/>
                          <a:ea typeface="Calibri"/>
                          <a:cs typeface="Calibri"/>
                        </a:rPr>
                        <a:t>Ignorar ou silenciar as manifestações de necessidade de proximidade e afeto</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6"/>
                  </a:ext>
                </a:extLst>
              </a:tr>
              <a:tr h="496570">
                <a:tc>
                  <a:txBody>
                    <a:bodyPr/>
                    <a:lstStyle/>
                    <a:p>
                      <a:pPr marL="0" marR="0" algn="r">
                        <a:lnSpc>
                          <a:spcPct val="107000"/>
                        </a:lnSpc>
                        <a:spcBef>
                          <a:spcPts val="0"/>
                        </a:spcBef>
                        <a:spcAft>
                          <a:spcPts val="0"/>
                        </a:spcAft>
                      </a:pPr>
                      <a:r>
                        <a:rPr lang="en-US" sz="1400" dirty="0">
                          <a:solidFill>
                            <a:srgbClr val="252223"/>
                          </a:solidFill>
                          <a:effectLst/>
                          <a:latin typeface="Segoe UI Symbol"/>
                          <a:ea typeface="Calibri"/>
                          <a:cs typeface="Segoe UI Symbol"/>
                        </a:rPr>
                        <a:t>✔ </a:t>
                      </a:r>
                      <a:r>
                        <a:rPr lang="en-US" sz="1400" dirty="0">
                          <a:solidFill>
                            <a:srgbClr val="252223"/>
                          </a:solidFill>
                          <a:effectLst/>
                          <a:latin typeface="Calibri"/>
                          <a:ea typeface="Calibri"/>
                          <a:cs typeface="Calibri"/>
                        </a:rPr>
                        <a:t>Avaliar o consentimento utilizando uma abordagem específica para cada decisão e centrada na relação</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400" dirty="0">
                          <a:solidFill>
                            <a:srgbClr val="252223"/>
                          </a:solidFill>
                          <a:effectLst/>
                          <a:latin typeface="Segoe UI Symbol"/>
                          <a:ea typeface="Calibri"/>
                          <a:cs typeface="Segoe UI Symbol"/>
                        </a:rPr>
                        <a:t>✘ </a:t>
                      </a:r>
                      <a:r>
                        <a:rPr lang="en-US" sz="1400" dirty="0">
                          <a:solidFill>
                            <a:srgbClr val="252223"/>
                          </a:solidFill>
                          <a:effectLst/>
                          <a:latin typeface="Calibri"/>
                          <a:ea typeface="Calibri"/>
                          <a:cs typeface="Calibri"/>
                        </a:rPr>
                        <a:t>Atribuir todas as alterações </a:t>
                      </a:r>
                      <a:r>
                        <a:rPr lang="en-US" sz="1400" dirty="0" err="1">
                          <a:solidFill>
                            <a:srgbClr val="252223"/>
                          </a:solidFill>
                          <a:effectLst/>
                          <a:latin typeface="Calibri"/>
                          <a:ea typeface="Calibri"/>
                          <a:cs typeface="Calibri"/>
                        </a:rPr>
                        <a:t>comportamentais </a:t>
                      </a:r>
                      <a:r>
                        <a:rPr lang="en-US" sz="1400" dirty="0">
                          <a:solidFill>
                            <a:srgbClr val="252223"/>
                          </a:solidFill>
                          <a:effectLst/>
                          <a:latin typeface="Calibri"/>
                          <a:ea typeface="Calibri"/>
                          <a:cs typeface="Calibri"/>
                        </a:rPr>
                        <a:t>exclusivamente à demência, sem avaliação médica</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7"/>
                  </a:ext>
                </a:extLst>
              </a:tr>
              <a:tr h="701874">
                <a:tc>
                  <a:txBody>
                    <a:bodyPr/>
                    <a:lstStyle/>
                    <a:p>
                      <a:pPr marL="0" marR="0" algn="r">
                        <a:lnSpc>
                          <a:spcPct val="107000"/>
                        </a:lnSpc>
                        <a:spcBef>
                          <a:spcPts val="0"/>
                        </a:spcBef>
                        <a:spcAft>
                          <a:spcPts val="0"/>
                        </a:spcAft>
                      </a:pPr>
                      <a:r>
                        <a:rPr lang="en-US" sz="1400">
                          <a:solidFill>
                            <a:srgbClr val="252223"/>
                          </a:solidFill>
                          <a:effectLst/>
                          <a:latin typeface="Segoe UI Symbol"/>
                          <a:ea typeface="Calibri"/>
                          <a:cs typeface="Segoe UI Symbol"/>
                        </a:rPr>
                        <a:t>✔ </a:t>
                      </a:r>
                      <a:r>
                        <a:rPr lang="en-US" sz="1400">
                          <a:solidFill>
                            <a:srgbClr val="252223"/>
                          </a:solidFill>
                          <a:effectLst/>
                          <a:latin typeface="Calibri"/>
                          <a:ea typeface="Calibri"/>
                          <a:cs typeface="Calibri"/>
                        </a:rPr>
                        <a:t>Excluir causas médicas reversíveis (por exemplo, delírio, infeção, efeitos da medicação) quando os comportamentos mudam</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400" dirty="0">
                          <a:solidFill>
                            <a:srgbClr val="252223"/>
                          </a:solidFill>
                          <a:effectLst/>
                          <a:latin typeface="Segoe UI Symbol"/>
                          <a:ea typeface="Calibri"/>
                          <a:cs typeface="Segoe UI Symbol"/>
                        </a:rPr>
                        <a:t>✘ </a:t>
                      </a:r>
                      <a:r>
                        <a:rPr lang="en-US" sz="1400" dirty="0">
                          <a:solidFill>
                            <a:srgbClr val="252223"/>
                          </a:solidFill>
                          <a:effectLst/>
                          <a:latin typeface="Calibri"/>
                          <a:ea typeface="Calibri"/>
                          <a:cs typeface="Calibri"/>
                        </a:rPr>
                        <a:t>Recorrer a respostas punitivas ou humilhantes perante comportamentos </a:t>
                      </a:r>
                      <a:r>
                        <a:rPr lang="en-US" sz="1400" dirty="0" err="1">
                          <a:solidFill>
                            <a:srgbClr val="252223"/>
                          </a:solidFill>
                          <a:effectLst/>
                          <a:latin typeface="Calibri"/>
                          <a:ea typeface="Calibri"/>
                          <a:cs typeface="Calibri"/>
                        </a:rPr>
                        <a:t>de caráter sexual</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8"/>
                  </a:ext>
                </a:extLst>
              </a:tr>
              <a:tr h="464417">
                <a:tc>
                  <a:txBody>
                    <a:bodyPr/>
                    <a:lstStyle/>
                    <a:p>
                      <a:pPr marL="0" marR="0" algn="r">
                        <a:lnSpc>
                          <a:spcPct val="107000"/>
                        </a:lnSpc>
                        <a:spcBef>
                          <a:spcPts val="0"/>
                        </a:spcBef>
                        <a:spcAft>
                          <a:spcPts val="0"/>
                        </a:spcAft>
                      </a:pPr>
                      <a:r>
                        <a:rPr lang="en-US" sz="1400">
                          <a:solidFill>
                            <a:srgbClr val="252223"/>
                          </a:solidFill>
                          <a:effectLst/>
                          <a:latin typeface="Segoe UI Symbol"/>
                          <a:ea typeface="Calibri"/>
                          <a:cs typeface="Segoe UI Symbol"/>
                        </a:rPr>
                        <a:t>✔ </a:t>
                      </a:r>
                      <a:r>
                        <a:rPr lang="en-US" sz="1400">
                          <a:solidFill>
                            <a:srgbClr val="252223"/>
                          </a:solidFill>
                          <a:effectLst/>
                          <a:latin typeface="Calibri"/>
                          <a:ea typeface="Calibri"/>
                          <a:cs typeface="Calibri"/>
                        </a:rPr>
                        <a:t>Rever os tratamentos atuais e considerar os efeitos secundários que possam influenciar o comportamento</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400" dirty="0">
                          <a:solidFill>
                            <a:srgbClr val="252223"/>
                          </a:solidFill>
                          <a:effectLst/>
                          <a:latin typeface="Segoe UI Symbol"/>
                          <a:ea typeface="Calibri"/>
                          <a:cs typeface="Segoe UI Symbol"/>
                        </a:rPr>
                        <a:t>✘ </a:t>
                      </a:r>
                      <a:r>
                        <a:rPr lang="en-US" sz="1400" dirty="0">
                          <a:solidFill>
                            <a:srgbClr val="252223"/>
                          </a:solidFill>
                          <a:effectLst/>
                          <a:latin typeface="Calibri"/>
                          <a:ea typeface="Calibri"/>
                          <a:cs typeface="Calibri"/>
                        </a:rPr>
                        <a:t>Ignorar um possível consentimento sem uma avaliação estruturada</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9"/>
                  </a:ext>
                </a:extLst>
              </a:tr>
              <a:tr h="815586">
                <a:tc>
                  <a:txBody>
                    <a:bodyPr/>
                    <a:lstStyle/>
                    <a:p>
                      <a:pPr marL="0" marR="0" algn="r">
                        <a:lnSpc>
                          <a:spcPct val="107000"/>
                        </a:lnSpc>
                        <a:spcBef>
                          <a:spcPts val="0"/>
                        </a:spcBef>
                        <a:spcAft>
                          <a:spcPts val="0"/>
                        </a:spcAft>
                      </a:pPr>
                      <a:r>
                        <a:rPr lang="en-US" sz="1400">
                          <a:solidFill>
                            <a:srgbClr val="252223"/>
                          </a:solidFill>
                          <a:effectLst/>
                          <a:latin typeface="Segoe UI Symbol"/>
                          <a:ea typeface="Calibri"/>
                          <a:cs typeface="Segoe UI Symbol"/>
                        </a:rPr>
                        <a:t>✔ </a:t>
                      </a:r>
                      <a:r>
                        <a:rPr lang="en-US" sz="1400">
                          <a:solidFill>
                            <a:srgbClr val="252223"/>
                          </a:solidFill>
                          <a:effectLst/>
                          <a:latin typeface="Calibri"/>
                          <a:ea typeface="Calibri"/>
                          <a:cs typeface="Calibri"/>
                        </a:rPr>
                        <a:t>Ter em conta as comorbidades (condições psiquiátricas, distúrbios neurológicos, dor crónica) ao avaliar o comportamento sexual</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400" dirty="0">
                          <a:solidFill>
                            <a:srgbClr val="252223"/>
                          </a:solidFill>
                          <a:effectLst/>
                          <a:latin typeface="Calibri"/>
                          <a:ea typeface="Calibri"/>
                          <a:cs typeface="Calibri"/>
                        </a:rPr>
                        <a:t> </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10"/>
                  </a:ext>
                </a:extLst>
              </a:tr>
              <a:tr h="728652">
                <a:tc>
                  <a:txBody>
                    <a:bodyPr/>
                    <a:lstStyle/>
                    <a:p>
                      <a:pPr marL="0" marR="0" algn="r">
                        <a:lnSpc>
                          <a:spcPct val="107000"/>
                        </a:lnSpc>
                        <a:spcBef>
                          <a:spcPts val="0"/>
                        </a:spcBef>
                        <a:spcAft>
                          <a:spcPts val="0"/>
                        </a:spcAft>
                      </a:pPr>
                      <a:r>
                        <a:rPr lang="en-US" sz="1400">
                          <a:solidFill>
                            <a:srgbClr val="252223"/>
                          </a:solidFill>
                          <a:effectLst/>
                          <a:latin typeface="Segoe UI Symbol"/>
                          <a:ea typeface="Calibri"/>
                          <a:cs typeface="Segoe UI Symbol"/>
                        </a:rPr>
                        <a:t>✔ </a:t>
                      </a:r>
                      <a:r>
                        <a:rPr lang="en-US" sz="1400">
                          <a:solidFill>
                            <a:srgbClr val="252223"/>
                          </a:solidFill>
                          <a:effectLst/>
                          <a:latin typeface="Calibri"/>
                          <a:ea typeface="Calibri"/>
                          <a:cs typeface="Calibri"/>
                        </a:rPr>
                        <a:t>Gerir comportamentos inadequados de forma proporcionada, concentrando-se na compreensão dos fatores desencadeantes antes de aplicar restrições</a:t>
                      </a:r>
                      <a:endParaRPr lang="en-US" sz="14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400" dirty="0">
                          <a:solidFill>
                            <a:srgbClr val="252223"/>
                          </a:solidFill>
                          <a:effectLst/>
                          <a:latin typeface="Calibri"/>
                          <a:ea typeface="Calibri"/>
                          <a:cs typeface="Calibri"/>
                        </a:rPr>
                        <a:t> </a:t>
                      </a:r>
                      <a:endParaRPr lang="en-US" sz="14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6392239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6545" y="0"/>
            <a:ext cx="11944351" cy="715879"/>
          </a:xfrm>
        </p:spPr>
        <p:txBody>
          <a:bodyPr lIns="91440"/>
          <a:lstStyle/>
          <a:p>
            <a:pPr algn="ctr"/>
            <a:r>
              <a:rPr lang="en-US" sz="4400" dirty="0"/>
              <a:t>Mensagens-chave</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562100"/>
            <a:ext cx="5670531" cy="5189764"/>
          </a:xfrm>
        </p:spPr>
        <p:txBody>
          <a:bodyPr/>
          <a:lstStyle/>
          <a:p>
            <a:r>
              <a:rPr lang="en-US" sz="3200" dirty="0"/>
              <a:t>Demência ≠ incapacidade automática</a:t>
            </a:r>
          </a:p>
          <a:p>
            <a:r>
              <a:rPr lang="en-US" sz="3200" dirty="0"/>
              <a:t>Desconforto da família ≠ necessidade de proteção</a:t>
            </a:r>
          </a:p>
          <a:p>
            <a:r>
              <a:rPr lang="en-US" sz="3200" dirty="0"/>
              <a:t>A avaliação do </a:t>
            </a:r>
            <a:r>
              <a:rPr lang="en-US" sz="3200" dirty="0" err="1"/>
              <a:t>consentimento</a:t>
            </a:r>
            <a:r>
              <a:rPr lang="en-US" sz="3200" dirty="0"/>
              <a:t> </a:t>
            </a:r>
            <a:r>
              <a:rPr lang="en-US" sz="3200" dirty="0" err="1"/>
              <a:t>deve</a:t>
            </a:r>
            <a:r>
              <a:rPr lang="en-US" sz="3200" dirty="0"/>
              <a:t> ser estruturada</a:t>
            </a:r>
          </a:p>
          <a:p>
            <a:r>
              <a:rPr lang="en-US" sz="3200" dirty="0"/>
              <a:t>Opção menos </a:t>
            </a:r>
            <a:r>
              <a:rPr lang="en-US" sz="3200" dirty="0" err="1"/>
              <a:t>restritiva</a:t>
            </a:r>
            <a:r>
              <a:rPr lang="en-US" sz="3200" dirty="0"/>
              <a:t> </a:t>
            </a:r>
            <a:r>
              <a:rPr lang="en-US" sz="3200" dirty="0" err="1"/>
              <a:t>em</a:t>
            </a:r>
            <a:r>
              <a:rPr lang="en-US" sz="3200" dirty="0"/>
              <a:t> </a:t>
            </a:r>
            <a:r>
              <a:rPr lang="en-US" sz="3200" dirty="0" err="1"/>
              <a:t>primeiro</a:t>
            </a:r>
            <a:r>
              <a:rPr lang="en-US" sz="3200" dirty="0"/>
              <a:t> lugar</a:t>
            </a:r>
          </a:p>
          <a:p>
            <a:pPr>
              <a:buClr>
                <a:schemeClr val="accent3"/>
              </a:buClr>
            </a:pPr>
            <a:endParaRPr lang="en-US" sz="3200"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3604" y="1685925"/>
            <a:ext cx="5444495" cy="3352800"/>
          </a:xfrm>
          <a:prstGeom prst="rect">
            <a:avLst/>
          </a:prstGeom>
        </p:spPr>
      </p:pic>
    </p:spTree>
    <p:extLst>
      <p:ext uri="{BB962C8B-B14F-4D97-AF65-F5344CB8AC3E}">
        <p14:creationId xmlns:p14="http://schemas.microsoft.com/office/powerpoint/2010/main" val="23819463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s://euc-powerpoint.officeapps.live.com/pods/GetClipboardImage.ashx?Id=4c522a3f-4a60-4ce7-a97b-cd6c9a6ec533&amp;DC=GEU6&amp;pkey=bb2989ca-4fc1-4803-9538-1569642db66c&amp;wdwaccluster=GEU6"/>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https://euc-powerpoint.officeapps.live.com/pods/GetClipboardImage.ashx?Id=4c522a3f-4a60-4ce7-a97b-cd6c9a6ec533&amp;DC=GEU6&amp;pkey=bb2989ca-4fc1-4803-9538-1569642db66c&amp;wdwaccluster=GEU6"/>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itle 1"/>
          <p:cNvSpPr>
            <a:spLocks noGrp="1"/>
          </p:cNvSpPr>
          <p:nvPr>
            <p:ph type="ctrTitle"/>
          </p:nvPr>
        </p:nvSpPr>
        <p:spPr>
          <a:xfrm>
            <a:off x="2179865" y="2937536"/>
            <a:ext cx="7832271" cy="1600197"/>
          </a:xfrm>
        </p:spPr>
        <p:txBody>
          <a:bodyPr>
            <a:normAutofit/>
          </a:bodyPr>
          <a:lstStyle/>
          <a:p>
            <a:r>
              <a:rPr lang="en-US" sz="4800" b="0" dirty="0"/>
              <a:t>Obrigado!</a:t>
            </a:r>
            <a:endParaRPr lang="el-GR" sz="4800" dirty="0"/>
          </a:p>
        </p:txBody>
      </p:sp>
      <p:sp>
        <p:nvSpPr>
          <p:cNvPr id="6" name="CaixaDeTexto 5">
            <a:extLst>
              <a:ext uri="{FF2B5EF4-FFF2-40B4-BE49-F238E27FC236}">
                <a16:creationId xmlns:a16="http://schemas.microsoft.com/office/drawing/2014/main" id="{D929535B-BBC8-BCE8-2ACE-CC21C63F198D}"/>
              </a:ext>
            </a:extLst>
          </p:cNvPr>
          <p:cNvSpPr txBox="1"/>
          <p:nvPr/>
        </p:nvSpPr>
        <p:spPr>
          <a:xfrm>
            <a:off x="2305050" y="6210300"/>
            <a:ext cx="9486900" cy="577081"/>
          </a:xfrm>
          <a:prstGeom prst="rect">
            <a:avLst/>
          </a:prstGeom>
          <a:solidFill>
            <a:srgbClr val="FFFFFF"/>
          </a:solidFill>
        </p:spPr>
        <p:txBody>
          <a:bodyPr wrap="square" rtlCol="0">
            <a:spAutoFit/>
          </a:bodyPr>
          <a:lstStyle/>
          <a:p>
            <a:pPr algn="just"/>
            <a:r>
              <a:rPr lang="pt-PT" sz="1050" dirty="0"/>
              <a:t>Financiado pela União Europeia. Os pontos de vista e as opiniões expressas são as do(s) autor(</a:t>
            </a:r>
            <a:r>
              <a:rPr lang="pt-PT" sz="1050" dirty="0" err="1"/>
              <a:t>es</a:t>
            </a:r>
            <a:r>
              <a:rPr lang="pt-PT" sz="1050" dirty="0"/>
              <a:t>) e não refletem necessariamente a posição da União Europeia ou da Agência de Execução Europeia da Educação e da Cultura (EACEA). Nem a União Europeia nem a EACEA podem ser tidos como responsáveis por essas opiniões. </a:t>
            </a:r>
          </a:p>
          <a:p>
            <a:pPr algn="just"/>
            <a:r>
              <a:rPr lang="pt-PT" sz="1050" dirty="0"/>
              <a:t>Projeto Nº: 2024-1-DE02-KA220-ADU-000244060</a:t>
            </a:r>
          </a:p>
        </p:txBody>
      </p:sp>
      <p:sp>
        <p:nvSpPr>
          <p:cNvPr id="8" name="CaixaDeTexto 7">
            <a:extLst>
              <a:ext uri="{FF2B5EF4-FFF2-40B4-BE49-F238E27FC236}">
                <a16:creationId xmlns:a16="http://schemas.microsoft.com/office/drawing/2014/main" id="{12D015A4-905E-1314-374F-BE21E3231911}"/>
              </a:ext>
            </a:extLst>
          </p:cNvPr>
          <p:cNvSpPr txBox="1"/>
          <p:nvPr/>
        </p:nvSpPr>
        <p:spPr>
          <a:xfrm>
            <a:off x="238125" y="6057900"/>
            <a:ext cx="2066925" cy="646331"/>
          </a:xfrm>
          <a:prstGeom prst="rect">
            <a:avLst/>
          </a:prstGeom>
          <a:solidFill>
            <a:srgbClr val="FFFFFF"/>
          </a:solidFill>
        </p:spPr>
        <p:txBody>
          <a:bodyPr wrap="square" rtlCol="0">
            <a:spAutoFit/>
          </a:bodyPr>
          <a:lstStyle/>
          <a:p>
            <a:endParaRPr lang="pt-PT" dirty="0"/>
          </a:p>
        </p:txBody>
      </p:sp>
      <p:pic>
        <p:nvPicPr>
          <p:cNvPr id="10" name="Imagem 9">
            <a:extLst>
              <a:ext uri="{FF2B5EF4-FFF2-40B4-BE49-F238E27FC236}">
                <a16:creationId xmlns:a16="http://schemas.microsoft.com/office/drawing/2014/main" id="{3D0BB5F2-EE96-3636-6E19-1C7583A249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18541039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6EE0A6C00C77214D8209623C313996D0" ma:contentTypeVersion="14" ma:contentTypeDescription="Ein neues Dokument erstellen." ma:contentTypeScope="" ma:versionID="ee2fc3b4fe5f9d97eb0fd85ecf374dda">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3c38a056eb196ad395679a14beb6de12"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dmarkierungen"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4803D7-AC89-4F2F-AA66-341ACEC9063C}">
  <ds:schemaRefs>
    <ds:schemaRef ds:uri="http://schemas.microsoft.com/office/2006/documentManagement/types"/>
    <ds:schemaRef ds:uri="d26a33d8-8496-4dd0-bdb4-e7001d843bba"/>
    <ds:schemaRef ds:uri="http://schemas.microsoft.com/office/2006/metadata/properties"/>
    <ds:schemaRef ds:uri="http://purl.org/dc/elements/1.1/"/>
    <ds:schemaRef ds:uri="http://schemas.openxmlformats.org/package/2006/metadata/core-properties"/>
    <ds:schemaRef ds:uri="http://purl.org/dc/terms/"/>
    <ds:schemaRef ds:uri="http://schemas.microsoft.com/office/infopath/2007/PartnerControls"/>
    <ds:schemaRef ds:uri="d3294b56-e90c-47f0-a901-cbc2fa92cece"/>
    <ds:schemaRef ds:uri="http://www.w3.org/XML/1998/namespace"/>
    <ds:schemaRef ds:uri="http://purl.org/dc/dcmitype/"/>
  </ds:schemaRefs>
</ds:datastoreItem>
</file>

<file path=customXml/itemProps2.xml><?xml version="1.0" encoding="utf-8"?>
<ds:datastoreItem xmlns:ds="http://schemas.openxmlformats.org/officeDocument/2006/customXml" ds:itemID="{67E55CF3-B97E-484F-9A54-7B3BC18FD562}"/>
</file>

<file path=customXml/itemProps3.xml><?xml version="1.0" encoding="utf-8"?>
<ds:datastoreItem xmlns:ds="http://schemas.openxmlformats.org/officeDocument/2006/customXml" ds:itemID="{994986C0-844D-4D57-9CAF-E67D6CD396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3936</TotalTime>
  <Words>2047</Words>
  <Application>Microsoft Office PowerPoint</Application>
  <PresentationFormat>Ecrã Panorâmico</PresentationFormat>
  <Paragraphs>334</Paragraphs>
  <Slides>39</Slides>
  <Notes>23</Notes>
  <HiddenSlides>0</HiddenSlides>
  <MMClips>0</MMClips>
  <ScaleCrop>false</ScaleCrop>
  <HeadingPairs>
    <vt:vector size="6" baseType="variant">
      <vt:variant>
        <vt:lpstr>Tipos de letra usados</vt:lpstr>
      </vt:variant>
      <vt:variant>
        <vt:i4>5</vt:i4>
      </vt:variant>
      <vt:variant>
        <vt:lpstr>Tema</vt:lpstr>
      </vt:variant>
      <vt:variant>
        <vt:i4>2</vt:i4>
      </vt:variant>
      <vt:variant>
        <vt:lpstr>Títulos dos diapositivos</vt:lpstr>
      </vt:variant>
      <vt:variant>
        <vt:i4>39</vt:i4>
      </vt:variant>
    </vt:vector>
  </HeadingPairs>
  <TitlesOfParts>
    <vt:vector size="46" baseType="lpstr">
      <vt:lpstr>Arial</vt:lpstr>
      <vt:lpstr>Calibri</vt:lpstr>
      <vt:lpstr>Open Sans</vt:lpstr>
      <vt:lpstr>Segoe UI Symbol</vt:lpstr>
      <vt:lpstr>Wingdings</vt:lpstr>
      <vt:lpstr>CARDET Course template</vt:lpstr>
      <vt:lpstr>CARDET Course template - Cover page</vt:lpstr>
      <vt:lpstr>Manual AgeWise</vt:lpstr>
      <vt:lpstr>Por que é que este tema é difícil? </vt:lpstr>
      <vt:lpstr>Estamos a fazer a pergunta errada</vt:lpstr>
      <vt:lpstr>A sexualidade não se resume apenas à relação sexual</vt:lpstr>
      <vt:lpstr>Mitos</vt:lpstr>
      <vt:lpstr> O que sabemos na prática </vt:lpstr>
      <vt:lpstr>Tipos de demência (clinicamente relevantes para o consentimento)</vt:lpstr>
      <vt:lpstr>Doença de Alzheimer</vt:lpstr>
      <vt:lpstr>Demência frontotemporal</vt:lpstr>
      <vt:lpstr>Demência vascular</vt:lpstr>
      <vt:lpstr>Demência com corpos de Lewy</vt:lpstr>
      <vt:lpstr>Por que é que isto é importante?</vt:lpstr>
      <vt:lpstr>Padrões comuns de alterações na vida sexual</vt:lpstr>
      <vt:lpstr>Alterações no comportamento sexual na demência</vt:lpstr>
      <vt:lpstr>Hipersexualidade e medicação</vt:lpstr>
      <vt:lpstr>Desinibição comportamental</vt:lpstr>
      <vt:lpstr>Demência frontotemporal – Principais características</vt:lpstr>
      <vt:lpstr>Demência frontotemporal e consentimento</vt:lpstr>
      <vt:lpstr>Capacidade vs. Consentimento: Uma distinção crucial</vt:lpstr>
      <vt:lpstr>O que é a capacidade de tomada de decisões?</vt:lpstr>
      <vt:lpstr>Capacidade na vida real</vt:lpstr>
      <vt:lpstr>As 4 perguntas sobre o consentimento clínico</vt:lpstr>
      <vt:lpstr>Tomada de decisões éticas em matéria de demência e sexualidade</vt:lpstr>
      <vt:lpstr>Por que é que esta distinção é importante</vt:lpstr>
      <vt:lpstr>Sinais de alerta (Quando intervir)</vt:lpstr>
      <vt:lpstr>⚖Resposta profissional e proporcionada</vt:lpstr>
      <vt:lpstr>Apresentação do PowerPoint</vt:lpstr>
      <vt:lpstr>Proteção sem estigmatização</vt:lpstr>
      <vt:lpstr>Resistência familiar</vt:lpstr>
      <vt:lpstr>Responsabilidade institucional</vt:lpstr>
      <vt:lpstr>🎞 Orientações para os familiares</vt:lpstr>
      <vt:lpstr>🎞Compreender e reagir</vt:lpstr>
      <vt:lpstr> Em casa </vt:lpstr>
      <vt:lpstr>Limites e quando procurar ajuda</vt:lpstr>
      <vt:lpstr>Perspetiva inclusiva</vt:lpstr>
      <vt:lpstr>🔒 Promover a privacidade e a intimidade em ambientes de cuidados</vt:lpstr>
      <vt:lpstr>Apresentação do PowerPoint</vt:lpstr>
      <vt:lpstr>Mensagens-chave</vt:lpstr>
      <vt:lpstr>Obrigado!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keywords>, docId:1029A376F231C606A83BDCCEB69D4E55</cp:keywords>
  <cp:lastModifiedBy>Andreia Nunes - Proportional Message</cp:lastModifiedBy>
  <cp:revision>220</cp:revision>
  <cp:lastPrinted>2018-07-25T11:23:29Z</cp:lastPrinted>
  <dcterms:created xsi:type="dcterms:W3CDTF">2014-07-11T09:12:14Z</dcterms:created>
  <dcterms:modified xsi:type="dcterms:W3CDTF">2026-07-28T09:03:38Z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ies>
</file>