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10693400" cy="7556500"/>
  <p:notesSz cx="6858000" cy="9144000"/>
  <p:embeddedFontLst>
    <p:embeddedFont>
      <p:font typeface="Inter" panose="020B0502030000000004" pitchFamily="34" charset="0"/>
      <p:regular r:id="rId16"/>
    </p:embeddedFont>
    <p:embeddedFont>
      <p:font typeface="Inter Bold" panose="020B0802030000000004" pitchFamily="34" charset="0"/>
      <p:regular r:id="rId17"/>
      <p:bold r:id="rId18"/>
    </p:embeddedFont>
    <p:embeddedFont>
      <p:font typeface="Oswald" pitchFamily="2" charset="77"/>
      <p:regular r:id="rId19"/>
      <p:bold r:id="rId20"/>
    </p:embeddedFont>
    <p:embeddedFont>
      <p:font typeface="Oswald Bold" pitchFamily="2" charset="77"/>
      <p:regular r:id="rId21"/>
      <p:bold r:id="rId22"/>
    </p:embeddedFont>
    <p:embeddedFont>
      <p:font typeface="Oswald Semi-Bold" pitchFamily="2" charset="77"/>
      <p:regular r:id="rId23"/>
      <p:bold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948" autoAdjust="0"/>
    <p:restoredTop sz="94557" autoAdjust="0"/>
  </p:normalViewPr>
  <p:slideViewPr>
    <p:cSldViewPr>
      <p:cViewPr varScale="1">
        <p:scale>
          <a:sx n="72" d="100"/>
          <a:sy n="72" d="100"/>
        </p:scale>
        <p:origin x="216" y="8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3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6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2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9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8.fntdata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7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79847" y="361044"/>
            <a:ext cx="6573893" cy="2761699"/>
          </a:xfrm>
          <a:custGeom>
            <a:avLst/>
            <a:gdLst/>
            <a:ahLst/>
            <a:cxnLst/>
            <a:rect l="l" t="t" r="r" b="b"/>
            <a:pathLst>
              <a:path w="6573893" h="2761699">
                <a:moveTo>
                  <a:pt x="0" y="0"/>
                </a:moveTo>
                <a:lnTo>
                  <a:pt x="6573892" y="0"/>
                </a:lnTo>
                <a:lnTo>
                  <a:pt x="6573892" y="2761699"/>
                </a:lnTo>
                <a:lnTo>
                  <a:pt x="0" y="27616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09" r="-3009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86053" y="6360511"/>
            <a:ext cx="1139895" cy="1199489"/>
          </a:xfrm>
          <a:custGeom>
            <a:avLst/>
            <a:gdLst/>
            <a:ahLst/>
            <a:cxnLst/>
            <a:rect l="l" t="t" r="r" b="b"/>
            <a:pathLst>
              <a:path w="1139895" h="1199489">
                <a:moveTo>
                  <a:pt x="0" y="0"/>
                </a:moveTo>
                <a:lnTo>
                  <a:pt x="1139894" y="0"/>
                </a:lnTo>
                <a:lnTo>
                  <a:pt x="1139894" y="1199489"/>
                </a:lnTo>
                <a:lnTo>
                  <a:pt x="0" y="11994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003686" y="4880065"/>
            <a:ext cx="2670870" cy="2561809"/>
          </a:xfrm>
          <a:custGeom>
            <a:avLst/>
            <a:gdLst/>
            <a:ahLst/>
            <a:cxnLst/>
            <a:rect l="l" t="t" r="r" b="b"/>
            <a:pathLst>
              <a:path w="2670870" h="2561809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79847" y="4236963"/>
            <a:ext cx="4083454" cy="1943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25"/>
              </a:lnSpc>
              <a:spcBef>
                <a:spcPct val="0"/>
              </a:spcBef>
            </a:pPr>
            <a:r>
              <a:rPr lang="ro-RO" sz="2232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Metodologii incluzive pentru abordarea sexualității, genului și diversității</a:t>
            </a:r>
          </a:p>
          <a:p>
            <a:pPr marL="0" lvl="0" indent="0" algn="l">
              <a:lnSpc>
                <a:spcPts val="3125"/>
              </a:lnSpc>
              <a:spcBef>
                <a:spcPct val="0"/>
              </a:spcBef>
            </a:pPr>
            <a:endParaRPr lang="en-US" sz="2232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>
              <a:lnSpc>
                <a:spcPts val="3125"/>
              </a:lnSpc>
              <a:spcBef>
                <a:spcPct val="0"/>
              </a:spcBef>
            </a:pPr>
            <a:endParaRPr lang="en-US" sz="2232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>
              <a:lnSpc>
                <a:spcPts val="3125"/>
              </a:lnSpc>
              <a:spcBef>
                <a:spcPct val="0"/>
              </a:spcBef>
            </a:pPr>
            <a:endParaRPr lang="en-US" sz="2232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79847" y="3731344"/>
            <a:ext cx="7635676" cy="764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77"/>
              </a:lnSpc>
              <a:spcBef>
                <a:spcPct val="0"/>
              </a:spcBef>
            </a:pPr>
            <a:r>
              <a:rPr lang="ro-RO" sz="2607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Modulul 7 – Metodologii incluzive</a:t>
            </a:r>
          </a:p>
          <a:p>
            <a:pPr marL="0" lvl="1" indent="0" algn="l">
              <a:lnSpc>
                <a:spcPts val="3077"/>
              </a:lnSpc>
              <a:spcBef>
                <a:spcPct val="0"/>
              </a:spcBef>
            </a:pPr>
            <a:endParaRPr lang="en-US" sz="2607" b="1" u="none" strike="noStrike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642662" y="7143097"/>
            <a:ext cx="3406676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39"/>
              </a:lnSpc>
              <a:spcBef>
                <a:spcPct val="0"/>
              </a:spcBef>
            </a:pPr>
            <a:r>
              <a:rPr lang="ro-RO" sz="1599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Never Gets Old – Proiect Erasmus+ KA220-ADU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38312" y="1661883"/>
            <a:ext cx="5878956" cy="3934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359"/>
              </a:lnSpc>
              <a:spcBef>
                <a:spcPct val="0"/>
              </a:spcBef>
            </a:pPr>
            <a:r>
              <a:rPr lang="ro-RO" sz="3828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1. Introducere </a:t>
            </a:r>
          </a:p>
          <a:p>
            <a:pPr marL="0" lvl="0" indent="0" algn="l">
              <a:lnSpc>
                <a:spcPts val="5359"/>
              </a:lnSpc>
              <a:spcBef>
                <a:spcPct val="0"/>
              </a:spcBef>
            </a:pPr>
            <a:r>
              <a:rPr lang="ro-RO" sz="3828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2. De ce contează metoda? </a:t>
            </a:r>
          </a:p>
          <a:p>
            <a:pPr marL="0" lvl="0" indent="0" algn="l">
              <a:lnSpc>
                <a:spcPts val="5359"/>
              </a:lnSpc>
              <a:spcBef>
                <a:spcPct val="0"/>
              </a:spcBef>
            </a:pPr>
            <a:r>
              <a:rPr lang="ro-RO" sz="3828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3. Exercițiu – Ce facem și ce evităm </a:t>
            </a:r>
          </a:p>
          <a:p>
            <a:pPr marL="0" lvl="0" indent="0" algn="l">
              <a:lnSpc>
                <a:spcPts val="5359"/>
              </a:lnSpc>
              <a:spcBef>
                <a:spcPct val="0"/>
              </a:spcBef>
            </a:pPr>
            <a:r>
              <a:rPr lang="ro-RO" sz="3828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4. Adaptarea la realități diferite </a:t>
            </a:r>
          </a:p>
          <a:p>
            <a:pPr marL="0" lvl="0" indent="0" algn="l">
              <a:lnSpc>
                <a:spcPts val="5359"/>
              </a:lnSpc>
              <a:spcBef>
                <a:spcPct val="0"/>
              </a:spcBef>
            </a:pPr>
            <a:r>
              <a:rPr lang="ro-RO" sz="3828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5. Exercițiu – Situație complexă </a:t>
            </a:r>
          </a:p>
          <a:p>
            <a:pPr marL="0" lvl="0" indent="0" algn="l">
              <a:lnSpc>
                <a:spcPts val="5359"/>
              </a:lnSpc>
              <a:spcBef>
                <a:spcPct val="0"/>
              </a:spcBef>
            </a:pPr>
            <a:r>
              <a:rPr lang="ro-RO" sz="3828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6. Concluzii și evaluare </a:t>
            </a:r>
          </a:p>
        </p:txBody>
      </p:sp>
      <p:sp>
        <p:nvSpPr>
          <p:cNvPr id="3" name="Freeform 3"/>
          <p:cNvSpPr/>
          <p:nvPr/>
        </p:nvSpPr>
        <p:spPr>
          <a:xfrm>
            <a:off x="8003686" y="4880065"/>
            <a:ext cx="2670870" cy="2561809"/>
          </a:xfrm>
          <a:custGeom>
            <a:avLst/>
            <a:gdLst/>
            <a:ahLst/>
            <a:cxnLst/>
            <a:rect l="l" t="t" r="r" b="b"/>
            <a:pathLst>
              <a:path w="2670870" h="2561809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2743" y="6483443"/>
            <a:ext cx="2199028" cy="923814"/>
          </a:xfrm>
          <a:custGeom>
            <a:avLst/>
            <a:gdLst/>
            <a:ahLst/>
            <a:cxnLst/>
            <a:rect l="l" t="t" r="r" b="b"/>
            <a:pathLst>
              <a:path w="2199028" h="923814">
                <a:moveTo>
                  <a:pt x="0" y="0"/>
                </a:moveTo>
                <a:lnTo>
                  <a:pt x="2199028" y="0"/>
                </a:lnTo>
                <a:lnTo>
                  <a:pt x="2199028" y="923814"/>
                </a:lnTo>
                <a:lnTo>
                  <a:pt x="0" y="9238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r="-3009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561890" y="521702"/>
            <a:ext cx="3579763" cy="7124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879"/>
              </a:lnSpc>
              <a:spcBef>
                <a:spcPct val="0"/>
              </a:spcBef>
            </a:pPr>
            <a:r>
              <a:rPr lang="ro-RO" sz="4199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PROGRAM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13798" y="1545406"/>
            <a:ext cx="7429420" cy="41600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36"/>
              </a:lnSpc>
              <a:spcBef>
                <a:spcPct val="0"/>
              </a:spcBef>
            </a:pPr>
            <a:r>
              <a:rPr lang="ro-RO" sz="3026" b="1" u="none" strike="noStrik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La finalul acestei sesiuni, veți putea:</a:t>
            </a:r>
          </a:p>
          <a:p>
            <a:pPr marL="0" lvl="0" indent="0" algn="l">
              <a:lnSpc>
                <a:spcPts val="4236"/>
              </a:lnSpc>
              <a:spcBef>
                <a:spcPct val="0"/>
              </a:spcBef>
            </a:pPr>
            <a:endParaRPr lang="en-US" sz="3026" b="1" u="none" strike="noStrike">
              <a:solidFill>
                <a:srgbClr val="000000"/>
              </a:solidFill>
              <a:latin typeface="Oswald Semi-Bold"/>
              <a:ea typeface="Oswald Semi-Bold"/>
              <a:cs typeface="Oswald Semi-Bold"/>
              <a:sym typeface="Oswald Semi-Bold"/>
            </a:endParaRPr>
          </a:p>
          <a:p>
            <a:pPr marL="653386" lvl="1" indent="-326693" algn="l">
              <a:lnSpc>
                <a:spcPts val="4236"/>
              </a:lnSpc>
              <a:spcBef>
                <a:spcPct val="0"/>
              </a:spcBef>
              <a:buFont typeface="Arial"/>
              <a:buChar char="•"/>
            </a:pPr>
            <a:r>
              <a:rPr lang="ro-RO" sz="3026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Să creați un spațiu sigur pentru discuții despre intimitate</a:t>
            </a:r>
          </a:p>
          <a:p>
            <a:pPr marL="653386" lvl="1" indent="-326693" algn="l">
              <a:lnSpc>
                <a:spcPts val="4236"/>
              </a:lnSpc>
              <a:spcBef>
                <a:spcPct val="0"/>
              </a:spcBef>
              <a:buFont typeface="Arial"/>
              <a:buChar char="•"/>
            </a:pPr>
            <a:r>
              <a:rPr lang="ro-RO" sz="3026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Să folosiți o comunicare incluzivă (limbaj, atitudine)</a:t>
            </a:r>
          </a:p>
          <a:p>
            <a:pPr marL="653386" lvl="1" indent="-326693" algn="l">
              <a:lnSpc>
                <a:spcPts val="4236"/>
              </a:lnSpc>
              <a:spcBef>
                <a:spcPct val="0"/>
              </a:spcBef>
              <a:buFont typeface="Arial"/>
              <a:buChar char="•"/>
            </a:pPr>
            <a:r>
              <a:rPr lang="ro-RO" sz="3026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Să vă adaptați abordarea la realități diferite</a:t>
            </a:r>
          </a:p>
          <a:p>
            <a:pPr marL="653386" lvl="1" indent="-326693" algn="l">
              <a:lnSpc>
                <a:spcPts val="4236"/>
              </a:lnSpc>
              <a:spcBef>
                <a:spcPct val="0"/>
              </a:spcBef>
              <a:buFont typeface="Arial"/>
              <a:buChar char="•"/>
            </a:pPr>
            <a:r>
              <a:rPr lang="ro-RO" sz="3026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Să construiți un răspuns de echipă la situații complexe</a:t>
            </a:r>
          </a:p>
          <a:p>
            <a:pPr marL="0" lvl="0" indent="0" algn="l">
              <a:lnSpc>
                <a:spcPts val="4236"/>
              </a:lnSpc>
              <a:spcBef>
                <a:spcPct val="0"/>
              </a:spcBef>
            </a:pPr>
            <a:endParaRPr lang="en-US" sz="3026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>
              <a:lnSpc>
                <a:spcPts val="4236"/>
              </a:lnSpc>
              <a:spcBef>
                <a:spcPct val="0"/>
              </a:spcBef>
            </a:pPr>
            <a:endParaRPr lang="en-US" sz="3026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8003686" y="4880065"/>
            <a:ext cx="2670870" cy="2561809"/>
          </a:xfrm>
          <a:custGeom>
            <a:avLst/>
            <a:gdLst/>
            <a:ahLst/>
            <a:cxnLst/>
            <a:rect l="l" t="t" r="r" b="b"/>
            <a:pathLst>
              <a:path w="2670870" h="2561809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2743" y="6483443"/>
            <a:ext cx="2199028" cy="923814"/>
          </a:xfrm>
          <a:custGeom>
            <a:avLst/>
            <a:gdLst/>
            <a:ahLst/>
            <a:cxnLst/>
            <a:rect l="l" t="t" r="r" b="b"/>
            <a:pathLst>
              <a:path w="2199028" h="923814">
                <a:moveTo>
                  <a:pt x="0" y="0"/>
                </a:moveTo>
                <a:lnTo>
                  <a:pt x="2199028" y="0"/>
                </a:lnTo>
                <a:lnTo>
                  <a:pt x="2199028" y="923814"/>
                </a:lnTo>
                <a:lnTo>
                  <a:pt x="0" y="9238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r="-3009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0" y="521702"/>
            <a:ext cx="8003686" cy="7124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879"/>
              </a:lnSpc>
              <a:spcBef>
                <a:spcPct val="0"/>
              </a:spcBef>
            </a:pPr>
            <a:r>
              <a:rPr lang="ro-RO" sz="4199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OBIECTIVELE SESIUNII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49928" y="939364"/>
            <a:ext cx="9180000" cy="2920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41"/>
              </a:lnSpc>
              <a:spcBef>
                <a:spcPct val="0"/>
              </a:spcBef>
            </a:pPr>
            <a:r>
              <a:rPr lang="ro-RO" sz="2386" b="1" u="none" strike="noStrike" dirty="0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Subiectul este tabu, metoda este esențială</a:t>
            </a:r>
          </a:p>
          <a:p>
            <a:pPr marL="0" lvl="0" indent="0" algn="l">
              <a:lnSpc>
                <a:spcPts val="3341"/>
              </a:lnSpc>
              <a:spcBef>
                <a:spcPct val="0"/>
              </a:spcBef>
            </a:pPr>
            <a:endParaRPr lang="en-US" sz="2386" b="1" u="none" strike="noStrike" dirty="0">
              <a:solidFill>
                <a:srgbClr val="000000"/>
              </a:solidFill>
              <a:latin typeface="Oswald Bold"/>
              <a:ea typeface="Oswald Bold"/>
              <a:cs typeface="Oswald Bold"/>
              <a:sym typeface="Oswald Bold"/>
            </a:endParaRPr>
          </a:p>
          <a:p>
            <a:pPr marL="515330" lvl="1" indent="-257665" algn="l">
              <a:lnSpc>
                <a:spcPts val="3341"/>
              </a:lnSpc>
              <a:spcBef>
                <a:spcPct val="0"/>
              </a:spcBef>
              <a:buFont typeface="Arial"/>
              <a:buChar char="•"/>
            </a:pPr>
            <a:r>
              <a:rPr lang="ro-RO" sz="2386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Profesioniștii tac din lipsă de formare</a:t>
            </a:r>
          </a:p>
          <a:p>
            <a:pPr marL="515330" lvl="1" indent="-257665" algn="l">
              <a:lnSpc>
                <a:spcPts val="3341"/>
              </a:lnSpc>
              <a:spcBef>
                <a:spcPct val="0"/>
              </a:spcBef>
              <a:buFont typeface="Arial"/>
              <a:buChar char="•"/>
            </a:pPr>
            <a:r>
              <a:rPr lang="ro-RO" sz="2386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Generația vârstnică tace de teama de a fi judecată.</a:t>
            </a:r>
          </a:p>
          <a:p>
            <a:pPr marL="515330" lvl="1" indent="-257665" algn="l">
              <a:lnSpc>
                <a:spcPts val="3341"/>
              </a:lnSpc>
              <a:spcBef>
                <a:spcPct val="0"/>
              </a:spcBef>
              <a:buFont typeface="Arial"/>
              <a:buChar char="•"/>
            </a:pPr>
            <a:r>
              <a:rPr lang="ro-RO" sz="2386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Familiile tac din jenă.</a:t>
            </a:r>
          </a:p>
          <a:p>
            <a:pPr marL="0" lvl="0" indent="0" algn="l">
              <a:lnSpc>
                <a:spcPts val="3341"/>
              </a:lnSpc>
              <a:spcBef>
                <a:spcPct val="0"/>
              </a:spcBef>
            </a:pPr>
            <a:r>
              <a:rPr lang="ro-RO" sz="2386" b="1" u="none" strike="noStrike" dirty="0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Rolul nostru: să creăm condiții pentru dialog</a:t>
            </a:r>
          </a:p>
          <a:p>
            <a:pPr marL="0" lvl="0" indent="0" algn="l">
              <a:lnSpc>
                <a:spcPts val="3341"/>
              </a:lnSpc>
              <a:spcBef>
                <a:spcPct val="0"/>
              </a:spcBef>
            </a:pPr>
            <a:endParaRPr lang="en-US" sz="2386" b="1" u="none" strike="noStrike" dirty="0">
              <a:solidFill>
                <a:srgbClr val="000000"/>
              </a:solidFill>
              <a:latin typeface="Oswald Bold"/>
              <a:ea typeface="Oswald Bold"/>
              <a:cs typeface="Oswald Bold"/>
              <a:sym typeface="Oswald Bold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8003686" y="4880065"/>
            <a:ext cx="2670870" cy="2561809"/>
          </a:xfrm>
          <a:custGeom>
            <a:avLst/>
            <a:gdLst/>
            <a:ahLst/>
            <a:cxnLst/>
            <a:rect l="l" t="t" r="r" b="b"/>
            <a:pathLst>
              <a:path w="2670870" h="2561809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2743" y="6483443"/>
            <a:ext cx="2199028" cy="923814"/>
          </a:xfrm>
          <a:custGeom>
            <a:avLst/>
            <a:gdLst/>
            <a:ahLst/>
            <a:cxnLst/>
            <a:rect l="l" t="t" r="r" b="b"/>
            <a:pathLst>
              <a:path w="2199028" h="923814">
                <a:moveTo>
                  <a:pt x="0" y="0"/>
                </a:moveTo>
                <a:lnTo>
                  <a:pt x="2199028" y="0"/>
                </a:lnTo>
                <a:lnTo>
                  <a:pt x="2199028" y="923814"/>
                </a:lnTo>
                <a:lnTo>
                  <a:pt x="0" y="9238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r="-3009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17038" y="318896"/>
            <a:ext cx="9041038" cy="1059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310"/>
              </a:lnSpc>
              <a:spcBef>
                <a:spcPct val="0"/>
              </a:spcBef>
            </a:pPr>
            <a:r>
              <a:rPr lang="ro-RO" sz="3078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DE CE CONTEAZĂ METODA?</a:t>
            </a:r>
          </a:p>
          <a:p>
            <a:pPr marL="0" lvl="0" indent="0" algn="l">
              <a:lnSpc>
                <a:spcPts val="4310"/>
              </a:lnSpc>
              <a:spcBef>
                <a:spcPct val="0"/>
              </a:spcBef>
            </a:pPr>
            <a:endParaRPr lang="en-US" sz="3078" b="1" u="none" strike="noStrike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93700" y="4714102"/>
            <a:ext cx="8389484" cy="13963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2239"/>
              </a:lnSpc>
              <a:spcBef>
                <a:spcPct val="0"/>
              </a:spcBef>
            </a:pPr>
            <a:r>
              <a:rPr lang="ro-RO" sz="1599" u="none" strike="noStrike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❌ „LA VÂRSTA DUMNEAVOASTRĂ NU AR MAI TREBUI SĂ VĂ PREOCUPE ASTA.” </a:t>
            </a:r>
          </a:p>
          <a:p>
            <a:pPr marL="0" lvl="0" indent="0" algn="l">
              <a:lnSpc>
                <a:spcPts val="2239"/>
              </a:lnSpc>
              <a:spcBef>
                <a:spcPct val="0"/>
              </a:spcBef>
            </a:pPr>
            <a:r>
              <a:rPr lang="ro-RO" sz="1599" u="none" strike="noStrike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❌ PRESUPUNEREA HETEROSEXUALITĂȚII („CÂȚI ANI AVEA SOȚUL DUMNEAVOASTRĂ?”) </a:t>
            </a:r>
          </a:p>
          <a:p>
            <a:pPr marL="0" lvl="0" indent="0" algn="l">
              <a:lnSpc>
                <a:spcPts val="2239"/>
              </a:lnSpc>
              <a:spcBef>
                <a:spcPct val="0"/>
              </a:spcBef>
            </a:pPr>
            <a:r>
              <a:rPr lang="ro-RO" sz="1599" u="none" strike="noStrike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❌ RÂSUL NERVOS CÂND UN REZIDENT VORBEȘTE DESPRE VIAȚA SA SEXUALĂ </a:t>
            </a:r>
          </a:p>
          <a:p>
            <a:pPr marL="0" lvl="0" indent="0" algn="l">
              <a:lnSpc>
                <a:spcPts val="2239"/>
              </a:lnSpc>
              <a:spcBef>
                <a:spcPct val="0"/>
              </a:spcBef>
            </a:pPr>
            <a:r>
              <a:rPr lang="ro-RO" sz="1599" u="none" strike="noStrike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❌ INTRAREA ÎN CAMERĂ FĂRĂ A BATE LA UȘĂ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03300" y="3997318"/>
            <a:ext cx="2279303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079"/>
              </a:lnSpc>
              <a:spcBef>
                <a:spcPct val="0"/>
              </a:spcBef>
            </a:pPr>
            <a:r>
              <a:rPr lang="ro-RO" sz="2199" b="1" u="none" strike="noStrike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CE SĂ EVITĂM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03686" y="4880065"/>
            <a:ext cx="2670870" cy="2561809"/>
          </a:xfrm>
          <a:custGeom>
            <a:avLst/>
            <a:gdLst/>
            <a:ahLst/>
            <a:cxnLst/>
            <a:rect l="l" t="t" r="r" b="b"/>
            <a:pathLst>
              <a:path w="2670870" h="2561809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340229" y="257570"/>
            <a:ext cx="2199028" cy="923814"/>
          </a:xfrm>
          <a:custGeom>
            <a:avLst/>
            <a:gdLst/>
            <a:ahLst/>
            <a:cxnLst/>
            <a:rect l="l" t="t" r="r" b="b"/>
            <a:pathLst>
              <a:path w="2199028" h="923814">
                <a:moveTo>
                  <a:pt x="0" y="0"/>
                </a:moveTo>
                <a:lnTo>
                  <a:pt x="2199028" y="0"/>
                </a:lnTo>
                <a:lnTo>
                  <a:pt x="2199028" y="923814"/>
                </a:lnTo>
                <a:lnTo>
                  <a:pt x="0" y="9238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r="-3009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56000" y="506187"/>
            <a:ext cx="8885930" cy="1337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37"/>
              </a:lnSpc>
              <a:spcBef>
                <a:spcPct val="0"/>
              </a:spcBef>
            </a:pPr>
            <a:r>
              <a:rPr lang="ro-RO" sz="2598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COMUNICAREA INCLUZIVĂ – </a:t>
            </a:r>
          </a:p>
          <a:p>
            <a:pPr marL="0" lvl="0" indent="0" algn="l">
              <a:lnSpc>
                <a:spcPts val="3637"/>
              </a:lnSpc>
              <a:spcBef>
                <a:spcPct val="0"/>
              </a:spcBef>
            </a:pPr>
            <a:r>
              <a:rPr lang="ro-RO" sz="2598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DE CE CONTEAZĂ METODA?</a:t>
            </a:r>
          </a:p>
          <a:p>
            <a:pPr marL="0" lvl="0" indent="0" algn="l">
              <a:lnSpc>
                <a:spcPts val="3637"/>
              </a:lnSpc>
              <a:spcBef>
                <a:spcPct val="0"/>
              </a:spcBef>
            </a:pPr>
            <a:endParaRPr lang="en-US" sz="2598" b="1" u="none" strike="noStrike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56000" y="1805460"/>
            <a:ext cx="9180000" cy="53164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66"/>
              </a:lnSpc>
              <a:spcBef>
                <a:spcPct val="0"/>
              </a:spcBef>
            </a:pPr>
            <a:r>
              <a:rPr lang="ro-RO" sz="2190" b="1" u="none" strike="noStrik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Principiile comunicării incluzive:</a:t>
            </a:r>
          </a:p>
          <a:p>
            <a:pPr marL="0" lvl="0" indent="0" algn="l">
              <a:lnSpc>
                <a:spcPts val="3066"/>
              </a:lnSpc>
              <a:spcBef>
                <a:spcPct val="0"/>
              </a:spcBef>
            </a:pPr>
            <a:r>
              <a:rPr lang="ro-RO" sz="219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1. Limbajul</a:t>
            </a:r>
          </a:p>
          <a:p>
            <a:pPr marL="472955" lvl="1" indent="-236478" algn="l">
              <a:lnSpc>
                <a:spcPts val="3066"/>
              </a:lnSpc>
              <a:spcBef>
                <a:spcPct val="0"/>
              </a:spcBef>
              <a:buFont typeface="Arial"/>
              <a:buChar char="•"/>
            </a:pPr>
            <a:r>
              <a:rPr lang="ro-RO" sz="219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Puneți întrebări deschise: „Există o persoană importantă în viața dumneavoastră?”</a:t>
            </a:r>
          </a:p>
          <a:p>
            <a:pPr marL="472955" lvl="1" indent="-236478" algn="l">
              <a:lnSpc>
                <a:spcPts val="3066"/>
              </a:lnSpc>
              <a:spcBef>
                <a:spcPct val="0"/>
              </a:spcBef>
              <a:buFont typeface="Arial"/>
              <a:buChar char="•"/>
            </a:pPr>
            <a:r>
              <a:rPr lang="ro-RO" sz="219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Întrebați despre pronume: „Ce pronume folosiți?”</a:t>
            </a:r>
          </a:p>
          <a:p>
            <a:pPr marL="472955" lvl="1" indent="-236478" algn="l">
              <a:lnSpc>
                <a:spcPts val="3066"/>
              </a:lnSpc>
              <a:spcBef>
                <a:spcPct val="0"/>
              </a:spcBef>
              <a:buFont typeface="Arial"/>
              <a:buChar char="•"/>
            </a:pPr>
            <a:r>
              <a:rPr lang="ro-RO" sz="219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Evitați presupunerile (heterosexualitate, identitate cisgen)</a:t>
            </a:r>
          </a:p>
          <a:p>
            <a:pPr marL="0" lvl="0" indent="0" algn="l">
              <a:lnSpc>
                <a:spcPts val="3066"/>
              </a:lnSpc>
              <a:spcBef>
                <a:spcPct val="0"/>
              </a:spcBef>
            </a:pPr>
            <a:r>
              <a:rPr lang="ro-RO" sz="219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2. Atitudinea</a:t>
            </a:r>
          </a:p>
          <a:p>
            <a:pPr marL="472955" lvl="1" indent="-236478" algn="l">
              <a:lnSpc>
                <a:spcPts val="3066"/>
              </a:lnSpc>
              <a:spcBef>
                <a:spcPct val="0"/>
              </a:spcBef>
              <a:buFont typeface="Arial"/>
              <a:buChar char="•"/>
            </a:pPr>
            <a:r>
              <a:rPr lang="ro-RO" sz="219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Ascultați fără să judecați</a:t>
            </a:r>
          </a:p>
          <a:p>
            <a:pPr marL="472955" lvl="1" indent="-236478" algn="l">
              <a:lnSpc>
                <a:spcPts val="3066"/>
              </a:lnSpc>
              <a:spcBef>
                <a:spcPct val="0"/>
              </a:spcBef>
              <a:buFont typeface="Arial"/>
              <a:buChar char="•"/>
            </a:pPr>
            <a:r>
              <a:rPr lang="ro-RO" sz="219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Primiți confidențele cu seriozitate</a:t>
            </a:r>
          </a:p>
          <a:p>
            <a:pPr marL="472955" lvl="1" indent="-236478" algn="l">
              <a:lnSpc>
                <a:spcPts val="3066"/>
              </a:lnSpc>
              <a:spcBef>
                <a:spcPct val="0"/>
              </a:spcBef>
              <a:buFont typeface="Arial"/>
              <a:buChar char="•"/>
            </a:pPr>
            <a:r>
              <a:rPr lang="ro-RO" sz="219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Nu râdeți nervos</a:t>
            </a:r>
          </a:p>
          <a:p>
            <a:pPr marL="0" lvl="0" indent="0" algn="l">
              <a:lnSpc>
                <a:spcPts val="3066"/>
              </a:lnSpc>
              <a:spcBef>
                <a:spcPct val="0"/>
              </a:spcBef>
            </a:pPr>
            <a:r>
              <a:rPr lang="ro-RO" sz="219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3. Mediul</a:t>
            </a:r>
          </a:p>
          <a:p>
            <a:pPr marL="472955" lvl="1" indent="-236478" algn="l">
              <a:lnSpc>
                <a:spcPts val="3066"/>
              </a:lnSpc>
              <a:spcBef>
                <a:spcPct val="0"/>
              </a:spcBef>
              <a:buFont typeface="Arial"/>
              <a:buChar char="•"/>
            </a:pPr>
            <a:r>
              <a:rPr lang="ro-RO" sz="219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Semne vizibile de incluziune (autocolante, afișe)</a:t>
            </a:r>
          </a:p>
          <a:p>
            <a:pPr marL="472955" lvl="1" indent="-236478" algn="l">
              <a:lnSpc>
                <a:spcPts val="3066"/>
              </a:lnSpc>
              <a:spcBef>
                <a:spcPct val="0"/>
              </a:spcBef>
              <a:buFont typeface="Arial"/>
              <a:buChar char="•"/>
            </a:pPr>
            <a:r>
              <a:rPr lang="ro-RO" sz="219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Documente incluzive</a:t>
            </a:r>
          </a:p>
          <a:p>
            <a:pPr marL="472955" lvl="1" indent="-236478" algn="l">
              <a:lnSpc>
                <a:spcPts val="3066"/>
              </a:lnSpc>
              <a:spcBef>
                <a:spcPct val="0"/>
              </a:spcBef>
              <a:buFont typeface="Arial"/>
              <a:buChar char="•"/>
            </a:pPr>
            <a:r>
              <a:rPr lang="ro-RO" sz="219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Spații neutre din punct de vedere al genului</a:t>
            </a:r>
          </a:p>
          <a:p>
            <a:pPr marL="0" lvl="0" indent="0" algn="l">
              <a:lnSpc>
                <a:spcPts val="3066"/>
              </a:lnSpc>
              <a:spcBef>
                <a:spcPct val="0"/>
              </a:spcBef>
            </a:pPr>
            <a:endParaRPr lang="en-US" sz="2190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03686" y="4880065"/>
            <a:ext cx="2670870" cy="2561809"/>
          </a:xfrm>
          <a:custGeom>
            <a:avLst/>
            <a:gdLst/>
            <a:ahLst/>
            <a:cxnLst/>
            <a:rect l="l" t="t" r="r" b="b"/>
            <a:pathLst>
              <a:path w="2670870" h="2561809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2743" y="6518059"/>
            <a:ext cx="2199028" cy="923814"/>
          </a:xfrm>
          <a:custGeom>
            <a:avLst/>
            <a:gdLst/>
            <a:ahLst/>
            <a:cxnLst/>
            <a:rect l="l" t="t" r="r" b="b"/>
            <a:pathLst>
              <a:path w="2199028" h="923814">
                <a:moveTo>
                  <a:pt x="0" y="0"/>
                </a:moveTo>
                <a:lnTo>
                  <a:pt x="2199028" y="0"/>
                </a:lnTo>
                <a:lnTo>
                  <a:pt x="2199028" y="923815"/>
                </a:lnTo>
                <a:lnTo>
                  <a:pt x="0" y="9238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r="-3009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56000" y="506187"/>
            <a:ext cx="8885930" cy="885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37"/>
              </a:lnSpc>
              <a:spcBef>
                <a:spcPct val="0"/>
              </a:spcBef>
            </a:pPr>
            <a:r>
              <a:rPr lang="ro-RO" sz="2598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EXERCIȚIUL 1 – CE FACEM ȘI CE EVITĂM</a:t>
            </a:r>
          </a:p>
          <a:p>
            <a:pPr marL="0" lvl="0" indent="0" algn="l">
              <a:lnSpc>
                <a:spcPts val="3637"/>
              </a:lnSpc>
              <a:spcBef>
                <a:spcPct val="0"/>
              </a:spcBef>
            </a:pPr>
            <a:endParaRPr lang="en-US" sz="2598" b="1" u="none" strike="noStrike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56000" y="1805460"/>
            <a:ext cx="10234229" cy="4264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r>
              <a:rPr lang="ro-RO" sz="2442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Obiectiv: identificarea și exersarea tehnicilor de comunicare incluzivă</a:t>
            </a:r>
          </a:p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endParaRPr lang="en-US" sz="2442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r>
              <a:rPr lang="ro-RO" sz="2442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Instrucțiuni:</a:t>
            </a:r>
          </a:p>
          <a:p>
            <a:pPr marL="527270" lvl="1" indent="-263635" algn="l">
              <a:lnSpc>
                <a:spcPts val="3419"/>
              </a:lnSpc>
              <a:spcBef>
                <a:spcPct val="0"/>
              </a:spcBef>
              <a:buFont typeface="Arial"/>
              <a:buChar char="•"/>
            </a:pPr>
            <a:r>
              <a:rPr lang="ro-RO" sz="2442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În grupuri mici, veți primi cartonașe</a:t>
            </a:r>
          </a:p>
          <a:p>
            <a:pPr marL="527270" lvl="1" indent="-263635" algn="l">
              <a:lnSpc>
                <a:spcPts val="3419"/>
              </a:lnSpc>
              <a:spcBef>
                <a:spcPct val="0"/>
              </a:spcBef>
              <a:buFont typeface="Arial"/>
              <a:buChar char="•"/>
            </a:pPr>
            <a:r>
              <a:rPr lang="ro-RO" sz="2442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Sortați-le în două grămezi: De făcut ✅ și De evitat ❌</a:t>
            </a:r>
          </a:p>
          <a:p>
            <a:pPr marL="527270" lvl="1" indent="-263635" algn="l">
              <a:lnSpc>
                <a:spcPts val="3419"/>
              </a:lnSpc>
              <a:spcBef>
                <a:spcPct val="0"/>
              </a:spcBef>
              <a:buFont typeface="Arial"/>
              <a:buChar char="•"/>
            </a:pPr>
            <a:r>
              <a:rPr lang="ro-RO" sz="2442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Pentru fiecare „De evitat”, propuneți o alternativă mai bună</a:t>
            </a:r>
          </a:p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endParaRPr lang="en-US" sz="2442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r>
              <a:rPr lang="ro-RO" sz="2442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Durată: 25 de minute (15 min în grup + 10 min discuție comună)</a:t>
            </a:r>
          </a:p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endParaRPr lang="en-US" sz="2442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endParaRPr lang="en-US" sz="2442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56000" y="506187"/>
            <a:ext cx="8885930" cy="885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37"/>
              </a:lnSpc>
              <a:spcBef>
                <a:spcPct val="0"/>
              </a:spcBef>
            </a:pPr>
            <a:r>
              <a:rPr lang="ro-RO" sz="2598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ADAPTAREA LA REALITĂȚI DIFERITE</a:t>
            </a:r>
          </a:p>
          <a:p>
            <a:pPr marL="0" lvl="0" indent="0" algn="l">
              <a:lnSpc>
                <a:spcPts val="3637"/>
              </a:lnSpc>
              <a:spcBef>
                <a:spcPct val="0"/>
              </a:spcBef>
            </a:pPr>
            <a:endParaRPr lang="en-US" sz="2598" b="1" u="none" strike="noStrike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756000" y="1630459"/>
            <a:ext cx="10402428" cy="4260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42"/>
              </a:lnSpc>
              <a:spcBef>
                <a:spcPct val="0"/>
              </a:spcBef>
            </a:pPr>
            <a:r>
              <a:rPr lang="ro-RO" sz="1550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CU O PERSOANĂ CU AFECTĂRI COGNITIVE</a:t>
            </a:r>
          </a:p>
          <a:p>
            <a:pPr marL="0" lvl="0" indent="0" algn="l">
              <a:lnSpc>
                <a:spcPts val="2442"/>
              </a:lnSpc>
              <a:spcBef>
                <a:spcPct val="0"/>
              </a:spcBef>
            </a:pPr>
            <a:endParaRPr lang="en-US" sz="1550" b="1" u="none" strike="noStrike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marL="376699" lvl="1" indent="-188350" algn="l">
              <a:lnSpc>
                <a:spcPts val="2442"/>
              </a:lnSpc>
              <a:spcBef>
                <a:spcPct val="0"/>
              </a:spcBef>
              <a:buFont typeface="Arial"/>
              <a:buChar char="•"/>
            </a:pPr>
            <a:r>
              <a:rPr lang="ro-RO" sz="1550" u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NEVOIA DE AFECȚIUNE ESTE PRINTRE ULTIMELE CARE DISPAR.</a:t>
            </a:r>
          </a:p>
          <a:p>
            <a:pPr marL="376699" lvl="1" indent="-188350" algn="l">
              <a:lnSpc>
                <a:spcPts val="2442"/>
              </a:lnSpc>
              <a:spcBef>
                <a:spcPct val="0"/>
              </a:spcBef>
              <a:buFont typeface="Arial"/>
              <a:buChar char="•"/>
            </a:pPr>
            <a:r>
              <a:rPr lang="ro-RO" sz="1550" u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FACEȚI DIFERENȚA ÎNTRE O „TULBURARE DE COMPORTAMENT” ȘI NEVOIA DE INTIMITATE</a:t>
            </a:r>
          </a:p>
          <a:p>
            <a:pPr marL="0" lvl="0" indent="0" algn="l">
              <a:lnSpc>
                <a:spcPts val="2442"/>
              </a:lnSpc>
              <a:spcBef>
                <a:spcPct val="0"/>
              </a:spcBef>
            </a:pPr>
            <a:endParaRPr lang="en-US" sz="1550" u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442"/>
              </a:lnSpc>
              <a:spcBef>
                <a:spcPct val="0"/>
              </a:spcBef>
            </a:pPr>
            <a:r>
              <a:rPr lang="ro-RO" sz="1550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CU O PERSOANĂ TRANS</a:t>
            </a:r>
          </a:p>
          <a:p>
            <a:pPr marL="0" lvl="0" indent="0" algn="l">
              <a:lnSpc>
                <a:spcPts val="2442"/>
              </a:lnSpc>
              <a:spcBef>
                <a:spcPct val="0"/>
              </a:spcBef>
            </a:pPr>
            <a:endParaRPr lang="en-US" sz="1550" b="1" u="none" strike="noStrike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marL="376699" lvl="1" indent="-188350" algn="l">
              <a:lnSpc>
                <a:spcPts val="2442"/>
              </a:lnSpc>
              <a:spcBef>
                <a:spcPct val="0"/>
              </a:spcBef>
              <a:buFont typeface="Arial"/>
              <a:buChar char="•"/>
            </a:pPr>
            <a:r>
              <a:rPr lang="ro-RO" sz="1550" u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RESPECTAȚI PRENUMELE ȘI PRONUMELE</a:t>
            </a:r>
          </a:p>
          <a:p>
            <a:pPr marL="376699" lvl="1" indent="-188350" algn="l">
              <a:lnSpc>
                <a:spcPts val="2442"/>
              </a:lnSpc>
              <a:spcBef>
                <a:spcPct val="0"/>
              </a:spcBef>
              <a:buFont typeface="Arial"/>
              <a:buChar char="•"/>
            </a:pPr>
            <a:r>
              <a:rPr lang="ro-RO" sz="1550" u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ASIGURAȚI CONTINUITATEA TRATAMENTELOR HORMONALE</a:t>
            </a:r>
          </a:p>
          <a:p>
            <a:pPr marL="0" lvl="0" indent="0" algn="l">
              <a:lnSpc>
                <a:spcPts val="2442"/>
              </a:lnSpc>
              <a:spcBef>
                <a:spcPct val="0"/>
              </a:spcBef>
            </a:pPr>
            <a:endParaRPr lang="en-US" sz="1550" u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442"/>
              </a:lnSpc>
              <a:spcBef>
                <a:spcPct val="0"/>
              </a:spcBef>
            </a:pPr>
            <a:r>
              <a:rPr lang="ro-RO" sz="1550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CU O PERSOANĂ DINTR-O ALTĂ CULTURĂ</a:t>
            </a:r>
          </a:p>
          <a:p>
            <a:pPr marL="0" lvl="0" indent="0" algn="l">
              <a:lnSpc>
                <a:spcPts val="2442"/>
              </a:lnSpc>
              <a:spcBef>
                <a:spcPct val="0"/>
              </a:spcBef>
            </a:pPr>
            <a:endParaRPr lang="en-US" sz="1550" b="1" u="none" strike="noStrike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marL="376699" lvl="1" indent="-188350" algn="l">
              <a:lnSpc>
                <a:spcPts val="2442"/>
              </a:lnSpc>
              <a:spcBef>
                <a:spcPct val="0"/>
              </a:spcBef>
              <a:buFont typeface="Arial"/>
              <a:buChar char="•"/>
            </a:pPr>
            <a:r>
              <a:rPr lang="ro-RO" sz="1550" u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UMILINȚĂ CULTURALĂ – ÎNTREBAȚI DESPRE CUVINTE ȘI REPERE</a:t>
            </a:r>
          </a:p>
          <a:p>
            <a:pPr marL="0" lvl="0" indent="0" algn="l">
              <a:lnSpc>
                <a:spcPts val="2442"/>
              </a:lnSpc>
              <a:spcBef>
                <a:spcPct val="0"/>
              </a:spcBef>
            </a:pPr>
            <a:endParaRPr lang="en-US" sz="1550" u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8306495" y="4998191"/>
            <a:ext cx="2670870" cy="2561809"/>
          </a:xfrm>
          <a:custGeom>
            <a:avLst/>
            <a:gdLst/>
            <a:ahLst/>
            <a:cxnLst/>
            <a:rect l="l" t="t" r="r" b="b"/>
            <a:pathLst>
              <a:path w="2670870" h="2561809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2743" y="6518059"/>
            <a:ext cx="2199028" cy="923814"/>
          </a:xfrm>
          <a:custGeom>
            <a:avLst/>
            <a:gdLst/>
            <a:ahLst/>
            <a:cxnLst/>
            <a:rect l="l" t="t" r="r" b="b"/>
            <a:pathLst>
              <a:path w="2199028" h="923814">
                <a:moveTo>
                  <a:pt x="0" y="0"/>
                </a:moveTo>
                <a:lnTo>
                  <a:pt x="2199028" y="0"/>
                </a:lnTo>
                <a:lnTo>
                  <a:pt x="2199028" y="923815"/>
                </a:lnTo>
                <a:lnTo>
                  <a:pt x="0" y="9238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r="-3009"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56000" y="506187"/>
            <a:ext cx="8885930" cy="1337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37"/>
              </a:lnSpc>
              <a:spcBef>
                <a:spcPct val="0"/>
              </a:spcBef>
            </a:pPr>
            <a:r>
              <a:rPr lang="ro-RO" sz="2598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LUCRUL ÎN ECHIPĂ: FORȚA COLECTIVULUI</a:t>
            </a:r>
          </a:p>
          <a:p>
            <a:pPr marL="0" lvl="0" indent="0" algn="l">
              <a:lnSpc>
                <a:spcPts val="3637"/>
              </a:lnSpc>
              <a:spcBef>
                <a:spcPct val="0"/>
              </a:spcBef>
            </a:pPr>
            <a:endParaRPr lang="en-US" sz="2598" b="1" u="none" strike="noStrike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756000" y="1630459"/>
            <a:ext cx="11432848" cy="3674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84"/>
              </a:lnSpc>
              <a:spcBef>
                <a:spcPct val="0"/>
              </a:spcBef>
            </a:pPr>
            <a:r>
              <a:rPr lang="ro-RO" sz="1700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CÂND VĂ CONFRUNTAȚI CU O SITUAȚIE COMPLEXĂ, NU RĂMÂNEȚI SINGURI.</a:t>
            </a:r>
          </a:p>
          <a:p>
            <a:pPr marL="0" lvl="0" indent="0" algn="l">
              <a:lnSpc>
                <a:spcPts val="2684"/>
              </a:lnSpc>
              <a:spcBef>
                <a:spcPct val="0"/>
              </a:spcBef>
            </a:pPr>
            <a:endParaRPr lang="en-US" sz="1700" b="1" u="none" strike="noStrike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marL="0" lvl="0" indent="0" algn="l">
              <a:lnSpc>
                <a:spcPts val="2684"/>
              </a:lnSpc>
              <a:spcBef>
                <a:spcPct val="0"/>
              </a:spcBef>
            </a:pPr>
            <a:r>
              <a:rPr lang="ro-RO" sz="1700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PROCES ÎN 5 PAȘI:</a:t>
            </a:r>
          </a:p>
          <a:p>
            <a:pPr marL="0" lvl="0" indent="0" algn="l">
              <a:lnSpc>
                <a:spcPts val="2684"/>
              </a:lnSpc>
              <a:spcBef>
                <a:spcPct val="0"/>
              </a:spcBef>
            </a:pPr>
            <a:endParaRPr lang="en-US" sz="1700" b="1" u="none" strike="noStrike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marL="414013" lvl="1" indent="-207007" algn="l">
              <a:lnSpc>
                <a:spcPts val="2684"/>
              </a:lnSpc>
              <a:spcBef>
                <a:spcPct val="0"/>
              </a:spcBef>
              <a:buAutoNum type="arabicPeriod"/>
            </a:pPr>
            <a:r>
              <a:rPr lang="ro-RO" sz="1700" u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IDENTIFICAȚI PROBLEMA ȘI PERSPECTIVELE</a:t>
            </a:r>
          </a:p>
          <a:p>
            <a:pPr marL="414013" lvl="1" indent="-207007" algn="l">
              <a:lnSpc>
                <a:spcPts val="2684"/>
              </a:lnSpc>
              <a:spcBef>
                <a:spcPct val="0"/>
              </a:spcBef>
              <a:buAutoNum type="arabicPeriod"/>
            </a:pPr>
            <a:r>
              <a:rPr lang="ro-RO" sz="1700" u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IMPLICAȚI PERSOANELE POTRIVITE (REZIDENT, FAMILIE, ECHIPĂ)</a:t>
            </a:r>
          </a:p>
          <a:p>
            <a:pPr marL="414013" lvl="1" indent="-207007" algn="l">
              <a:lnSpc>
                <a:spcPts val="2684"/>
              </a:lnSpc>
              <a:spcBef>
                <a:spcPct val="0"/>
              </a:spcBef>
              <a:buAutoNum type="arabicPeriod"/>
            </a:pPr>
            <a:r>
              <a:rPr lang="ro-RO" sz="1700" u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IDENTIFICAȚI PRINCIPIILE ETICE ÎN JOC</a:t>
            </a:r>
          </a:p>
          <a:p>
            <a:pPr marL="414013" lvl="1" indent="-207007" algn="l">
              <a:lnSpc>
                <a:spcPts val="2684"/>
              </a:lnSpc>
              <a:spcBef>
                <a:spcPct val="0"/>
              </a:spcBef>
              <a:buAutoNum type="arabicPeriod"/>
            </a:pPr>
            <a:r>
              <a:rPr lang="ro-RO" sz="1700" u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DECIDEȚI ACȚIUNILE (IMEDIATE, PE TERMEN SCURT, PE TERMEN LUNG)</a:t>
            </a:r>
          </a:p>
          <a:p>
            <a:pPr marL="414013" lvl="1" indent="-207007" algn="l">
              <a:lnSpc>
                <a:spcPts val="2684"/>
              </a:lnSpc>
              <a:spcBef>
                <a:spcPct val="0"/>
              </a:spcBef>
              <a:buAutoNum type="arabicPeriod"/>
            </a:pPr>
            <a:r>
              <a:rPr lang="ro-RO" sz="1700" u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DOCUMENTAȚI ȘI COMUNICAȚI DECIZIA</a:t>
            </a:r>
          </a:p>
          <a:p>
            <a:pPr marL="0" lvl="0" indent="0" algn="l">
              <a:lnSpc>
                <a:spcPts val="2684"/>
              </a:lnSpc>
              <a:spcBef>
                <a:spcPct val="0"/>
              </a:spcBef>
            </a:pPr>
            <a:endParaRPr lang="en-US" sz="1700" u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684"/>
              </a:lnSpc>
              <a:spcBef>
                <a:spcPct val="0"/>
              </a:spcBef>
            </a:pPr>
            <a:endParaRPr lang="en-US" sz="1700" u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8003686" y="4880065"/>
            <a:ext cx="2670870" cy="2561809"/>
          </a:xfrm>
          <a:custGeom>
            <a:avLst/>
            <a:gdLst/>
            <a:ahLst/>
            <a:cxnLst/>
            <a:rect l="l" t="t" r="r" b="b"/>
            <a:pathLst>
              <a:path w="2670870" h="2561809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2743" y="6518059"/>
            <a:ext cx="2199028" cy="923814"/>
          </a:xfrm>
          <a:custGeom>
            <a:avLst/>
            <a:gdLst/>
            <a:ahLst/>
            <a:cxnLst/>
            <a:rect l="l" t="t" r="r" b="b"/>
            <a:pathLst>
              <a:path w="2199028" h="923814">
                <a:moveTo>
                  <a:pt x="0" y="0"/>
                </a:moveTo>
                <a:lnTo>
                  <a:pt x="2199028" y="0"/>
                </a:lnTo>
                <a:lnTo>
                  <a:pt x="2199028" y="923815"/>
                </a:lnTo>
                <a:lnTo>
                  <a:pt x="0" y="9238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r="-3009"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"/>
          <p:cNvGraphicFramePr>
            <a:graphicFrameLocks noGrp="1"/>
          </p:cNvGraphicFramePr>
          <p:nvPr/>
        </p:nvGraphicFramePr>
        <p:xfrm>
          <a:off x="756000" y="3818575"/>
          <a:ext cx="9391300" cy="2795586"/>
        </p:xfrm>
        <a:graphic>
          <a:graphicData uri="http://schemas.openxmlformats.org/drawingml/2006/table">
            <a:tbl>
              <a:tblPr firstRow="1"/>
              <a:tblGrid>
                <a:gridCol w="13147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59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173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5931">
                <a:tc>
                  <a:txBody>
                    <a:bodyPr/>
                    <a:lstStyle/>
                    <a:p>
                      <a:pPr algn="l"/>
                      <a:r>
                        <a:rPr lang="ro-RO" sz="1000" b="1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Pasul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solidFill>
                      <a:srgbClr val="F6D3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o-RO" sz="1000" b="1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Întrebări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solidFill>
                      <a:srgbClr val="F6D3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o-RO" sz="1000" b="1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Răspunsul echipei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solidFill>
                      <a:srgbClr val="F6D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5931">
                <a:tc>
                  <a:txBody>
                    <a:bodyPr/>
                    <a:lstStyle/>
                    <a:p>
                      <a:pPr algn="l"/>
                      <a:r>
                        <a:rPr lang="ro-RO" sz="1000" b="1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Pasul 1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o-RO" sz="1000" b="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Care este problema principală? Care sunt perspectivele implicate?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5931">
                <a:tc>
                  <a:txBody>
                    <a:bodyPr/>
                    <a:lstStyle/>
                    <a:p>
                      <a:pPr algn="l"/>
                      <a:r>
                        <a:rPr lang="ro-RO" sz="1000" b="1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Pasul 2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o-RO" sz="1000" b="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Cine trebuie implicat în rezolvarea situației? (rezident, familie, personal, conducere, experți externi?)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1">
                <a:tc>
                  <a:txBody>
                    <a:bodyPr/>
                    <a:lstStyle/>
                    <a:p>
                      <a:pPr algn="l"/>
                      <a:r>
                        <a:rPr lang="ro-RO" sz="1000" b="1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Pasul 3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o-RO" sz="1000" b="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Ce principii etice sunt în joc? (autonomie, demnitate, siguranță, intimitate, consimțământ, relații de familie?)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5931">
                <a:tc>
                  <a:txBody>
                    <a:bodyPr/>
                    <a:lstStyle/>
                    <a:p>
                      <a:pPr algn="l"/>
                      <a:r>
                        <a:rPr lang="ro-RO" sz="1000" b="1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Pasul 4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o-RO" sz="1000" b="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Ce acțiuni trebuie întreprinse și în ce ordine? (pași imediați, pe termen scurt, pe termen lung)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5931">
                <a:tc>
                  <a:txBody>
                    <a:bodyPr/>
                    <a:lstStyle/>
                    <a:p>
                      <a:pPr algn="l"/>
                      <a:r>
                        <a:rPr lang="ro-RO" sz="1000" b="1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Pasul 5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o-RO" sz="1000" b="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Cum documentați și comunicați decizia tuturor celor implicați?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Box 3"/>
          <p:cNvSpPr txBox="1"/>
          <p:nvPr/>
        </p:nvSpPr>
        <p:spPr>
          <a:xfrm>
            <a:off x="756000" y="1353546"/>
            <a:ext cx="10234229" cy="3406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r>
              <a:rPr lang="ro-RO" sz="21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Instrucțiuni (25 min):</a:t>
            </a:r>
          </a:p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endParaRPr lang="en-US" sz="2100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r>
              <a:rPr lang="ro-RO" sz="21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În grupuri mici, citiți situația propusă.</a:t>
            </a:r>
          </a:p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r>
              <a:rPr lang="ro-RO" sz="21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Folosiți fișa de răspuns în 5 pași pentru a construi un răspuns de echipă.</a:t>
            </a:r>
          </a:p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r>
              <a:rPr lang="ro-RO" sz="21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Pregătiți o prezentare de 2 minute.</a:t>
            </a:r>
          </a:p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endParaRPr lang="en-US" sz="2100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endParaRPr lang="en-US" sz="2100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endParaRPr lang="en-US" sz="2100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56000" y="506187"/>
            <a:ext cx="8885930" cy="885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37"/>
              </a:lnSpc>
              <a:spcBef>
                <a:spcPct val="0"/>
              </a:spcBef>
            </a:pPr>
            <a:r>
              <a:rPr lang="ro-RO" sz="2598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EXERCIȚIUL 2 – SITUAȚIE COMPLEXĂ</a:t>
            </a:r>
          </a:p>
          <a:p>
            <a:pPr marL="0" lvl="0" indent="0" algn="l">
              <a:lnSpc>
                <a:spcPts val="3637"/>
              </a:lnSpc>
              <a:spcBef>
                <a:spcPct val="0"/>
              </a:spcBef>
            </a:pPr>
            <a:endParaRPr lang="en-US" sz="2598" b="1" u="none" strike="noStrike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860012" y="5802818"/>
            <a:ext cx="1831988" cy="1757182"/>
          </a:xfrm>
          <a:custGeom>
            <a:avLst/>
            <a:gdLst/>
            <a:ahLst/>
            <a:cxnLst/>
            <a:rect l="l" t="t" r="r" b="b"/>
            <a:pathLst>
              <a:path w="1831988" h="1757182">
                <a:moveTo>
                  <a:pt x="0" y="0"/>
                </a:moveTo>
                <a:lnTo>
                  <a:pt x="1831988" y="0"/>
                </a:lnTo>
                <a:lnTo>
                  <a:pt x="1831988" y="1757182"/>
                </a:lnTo>
                <a:lnTo>
                  <a:pt x="0" y="17571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2743" y="6681409"/>
            <a:ext cx="1810194" cy="760465"/>
          </a:xfrm>
          <a:custGeom>
            <a:avLst/>
            <a:gdLst/>
            <a:ahLst/>
            <a:cxnLst/>
            <a:rect l="l" t="t" r="r" b="b"/>
            <a:pathLst>
              <a:path w="1810194" h="760465">
                <a:moveTo>
                  <a:pt x="0" y="0"/>
                </a:moveTo>
                <a:lnTo>
                  <a:pt x="1810194" y="0"/>
                </a:lnTo>
                <a:lnTo>
                  <a:pt x="1810194" y="760465"/>
                </a:lnTo>
                <a:lnTo>
                  <a:pt x="0" y="7604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r="-3009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56000" y="506187"/>
            <a:ext cx="8885930" cy="4335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37"/>
              </a:lnSpc>
              <a:spcBef>
                <a:spcPct val="0"/>
              </a:spcBef>
            </a:pPr>
            <a:r>
              <a:rPr lang="ro-RO" sz="2598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REZUMAT: IDEI-CHEIE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82747" y="1589489"/>
            <a:ext cx="9732743" cy="4314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5240" lvl="1" indent="-332620" algn="l">
              <a:lnSpc>
                <a:spcPts val="4313"/>
              </a:lnSpc>
              <a:spcBef>
                <a:spcPct val="0"/>
              </a:spcBef>
              <a:buAutoNum type="arabicPeriod"/>
            </a:pPr>
            <a:r>
              <a:rPr lang="ro-RO" sz="2800" b="1" u="none" strike="noStrik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Metoda este la fel de importantă ca mesajul.</a:t>
            </a:r>
          </a:p>
          <a:p>
            <a:pPr marL="665240" lvl="1" indent="-332620" algn="l">
              <a:lnSpc>
                <a:spcPts val="4313"/>
              </a:lnSpc>
              <a:spcBef>
                <a:spcPct val="0"/>
              </a:spcBef>
              <a:buAutoNum type="arabicPeriod"/>
            </a:pPr>
            <a:r>
              <a:rPr lang="ro-RO" sz="2800" b="1" u="none" strike="noStrik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Limbajul este un instrument de incluziune – poate deschide sau închide uși</a:t>
            </a:r>
          </a:p>
          <a:p>
            <a:pPr marL="665240" lvl="1" indent="-332620" algn="l">
              <a:lnSpc>
                <a:spcPts val="4313"/>
              </a:lnSpc>
              <a:spcBef>
                <a:spcPct val="0"/>
              </a:spcBef>
              <a:buAutoNum type="arabicPeriod"/>
            </a:pPr>
            <a:r>
              <a:rPr lang="ro-RO" sz="2800" b="1" u="none" strike="noStrik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Creați un mediu primitor – semnele vizibile contează</a:t>
            </a:r>
          </a:p>
          <a:p>
            <a:pPr marL="665240" lvl="1" indent="-332620" algn="l">
              <a:lnSpc>
                <a:spcPts val="4313"/>
              </a:lnSpc>
              <a:spcBef>
                <a:spcPct val="0"/>
              </a:spcBef>
              <a:buAutoNum type="arabicPeriod"/>
            </a:pPr>
            <a:r>
              <a:rPr lang="ro-RO" sz="2800" b="1" u="none" strike="noStrik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Adaptați-vă – nu există o soluție unică</a:t>
            </a:r>
          </a:p>
          <a:p>
            <a:pPr marL="665240" lvl="1" indent="-332620" algn="l">
              <a:lnSpc>
                <a:spcPts val="4313"/>
              </a:lnSpc>
              <a:spcBef>
                <a:spcPct val="0"/>
              </a:spcBef>
              <a:buAutoNum type="arabicPeriod"/>
            </a:pPr>
            <a:r>
              <a:rPr lang="ro-RO" sz="2800" b="1" u="none" strike="noStrik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Lucrați în echipă – răspunsul colectiv este mai puternic</a:t>
            </a:r>
          </a:p>
          <a:p>
            <a:pPr marL="0" lvl="0" indent="0" algn="l">
              <a:lnSpc>
                <a:spcPts val="4313"/>
              </a:lnSpc>
              <a:spcBef>
                <a:spcPct val="0"/>
              </a:spcBef>
            </a:pPr>
            <a:endParaRPr lang="en-US" sz="2800" b="1" u="none" strike="noStrike">
              <a:solidFill>
                <a:srgbClr val="000000"/>
              </a:solidFill>
              <a:latin typeface="Oswald Bold"/>
              <a:ea typeface="Oswald Bold"/>
              <a:cs typeface="Oswald Bold"/>
              <a:sym typeface="Oswald Bold"/>
            </a:endParaRPr>
          </a:p>
          <a:p>
            <a:pPr marL="0" lvl="0" indent="0" algn="l">
              <a:lnSpc>
                <a:spcPts val="4313"/>
              </a:lnSpc>
              <a:spcBef>
                <a:spcPct val="0"/>
              </a:spcBef>
            </a:pPr>
            <a:endParaRPr lang="en-US" sz="2800" b="1" u="none" strike="noStrike">
              <a:solidFill>
                <a:srgbClr val="000000"/>
              </a:solidFill>
              <a:latin typeface="Oswald Bold"/>
              <a:ea typeface="Oswald Bold"/>
              <a:cs typeface="Oswald Bold"/>
              <a:sym typeface="Oswald Bo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442185" y="2674835"/>
            <a:ext cx="5807630" cy="25764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650"/>
              </a:lnSpc>
              <a:spcBef>
                <a:spcPct val="0"/>
              </a:spcBef>
            </a:pPr>
            <a:r>
              <a:rPr lang="ro-RO" sz="5400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VĂ MULȚUMIM</a:t>
            </a:r>
          </a:p>
          <a:p>
            <a:pPr marL="0" lvl="0" indent="0" algn="ctr">
              <a:lnSpc>
                <a:spcPts val="10650"/>
              </a:lnSpc>
              <a:spcBef>
                <a:spcPct val="0"/>
              </a:spcBef>
            </a:pPr>
            <a:endParaRPr lang="en-US" sz="5400" b="1" u="none" strike="noStrike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7016392" y="4034480"/>
            <a:ext cx="3675608" cy="3525520"/>
          </a:xfrm>
          <a:custGeom>
            <a:avLst/>
            <a:gdLst/>
            <a:ahLst/>
            <a:cxnLst/>
            <a:rect l="l" t="t" r="r" b="b"/>
            <a:pathLst>
              <a:path w="3675608" h="3525520">
                <a:moveTo>
                  <a:pt x="0" y="0"/>
                </a:moveTo>
                <a:lnTo>
                  <a:pt x="3675608" y="0"/>
                </a:lnTo>
                <a:lnTo>
                  <a:pt x="3675608" y="3525520"/>
                </a:lnTo>
                <a:lnTo>
                  <a:pt x="0" y="35255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2743" y="442377"/>
            <a:ext cx="3894010" cy="1635878"/>
          </a:xfrm>
          <a:custGeom>
            <a:avLst/>
            <a:gdLst/>
            <a:ahLst/>
            <a:cxnLst/>
            <a:rect l="l" t="t" r="r" b="b"/>
            <a:pathLst>
              <a:path w="3894010" h="1635878">
                <a:moveTo>
                  <a:pt x="0" y="0"/>
                </a:moveTo>
                <a:lnTo>
                  <a:pt x="3894010" y="0"/>
                </a:lnTo>
                <a:lnTo>
                  <a:pt x="3894010" y="1635878"/>
                </a:lnTo>
                <a:lnTo>
                  <a:pt x="0" y="16358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r="-3009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26a33d8-8496-4dd0-bdb4-e7001d843bba">
      <Terms xmlns="http://schemas.microsoft.com/office/infopath/2007/PartnerControls"/>
    </lcf76f155ced4ddcb4097134ff3c332f>
    <TaxCatchAll xmlns="d3294b56-e90c-47f0-a901-cbc2fa92cec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E0A6C00C77214D8209623C313996D0" ma:contentTypeVersion="14" ma:contentTypeDescription="Create a new document." ma:contentTypeScope="" ma:versionID="6886fbe726182a20e6de0fda11f62645">
  <xsd:schema xmlns:xsd="http://www.w3.org/2001/XMLSchema" xmlns:xs="http://www.w3.org/2001/XMLSchema" xmlns:p="http://schemas.microsoft.com/office/2006/metadata/properties" xmlns:ns2="d26a33d8-8496-4dd0-bdb4-e7001d843bba" xmlns:ns3="d3294b56-e90c-47f0-a901-cbc2fa92cece" targetNamespace="http://schemas.microsoft.com/office/2006/metadata/properties" ma:root="true" ma:fieldsID="a3128a1220f62418f93c714162685835" ns2:_="" ns3:_="">
    <xsd:import namespace="d26a33d8-8496-4dd0-bdb4-e7001d843bba"/>
    <xsd:import namespace="d3294b56-e90c-47f0-a901-cbc2fa92cece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6a33d8-8496-4dd0-bdb4-e7001d843bba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a61d46de-49b0-4243-96a3-a3e4bdd6abc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294b56-e90c-47f0-a901-cbc2fa92cece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fa1f63a2-230f-4923-ae91-f8235b014c92}" ma:internalName="TaxCatchAll" ma:showField="CatchAllData" ma:web="d3294b56-e90c-47f0-a901-cbc2fa92ce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CC5E15-558F-4E93-9F81-D4788D49F539}">
  <ds:schemaRefs>
    <ds:schemaRef ds:uri="http://schemas.microsoft.com/office/2006/metadata/properties"/>
    <ds:schemaRef ds:uri="http://schemas.microsoft.com/office/infopath/2007/PartnerControls"/>
    <ds:schemaRef ds:uri="d26a33d8-8496-4dd0-bdb4-e7001d843bba"/>
    <ds:schemaRef ds:uri="d3294b56-e90c-47f0-a901-cbc2fa92cece"/>
  </ds:schemaRefs>
</ds:datastoreItem>
</file>

<file path=customXml/itemProps2.xml><?xml version="1.0" encoding="utf-8"?>
<ds:datastoreItem xmlns:ds="http://schemas.openxmlformats.org/officeDocument/2006/customXml" ds:itemID="{DF8E0AAE-79D6-4CC1-8D9D-02E03FBC25A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129CE1D-FA3C-43E0-B339-75368B98F764}"/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640</Words>
  <Application>Microsoft Macintosh PowerPoint</Application>
  <PresentationFormat>Custom</PresentationFormat>
  <Paragraphs>105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Inter Bold</vt:lpstr>
      <vt:lpstr>Oswald Bold</vt:lpstr>
      <vt:lpstr>Oswald Semi-Bold</vt:lpstr>
      <vt:lpstr>Inter</vt:lpstr>
      <vt:lpstr>Calibri</vt:lpstr>
      <vt:lpstr>Arial</vt:lpstr>
      <vt:lpstr>Oswald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7 AgeWise - NGO - FR (Anglais)</dc:title>
  <cp:lastModifiedBy>Ioana Teacoe</cp:lastModifiedBy>
  <cp:revision>5</cp:revision>
  <dcterms:created xsi:type="dcterms:W3CDTF">2006-08-16T00:00:00Z</dcterms:created>
  <dcterms:modified xsi:type="dcterms:W3CDTF">2026-09-28T17:42:45Z</dcterms:modified>
  <dc:identifier>DAHHB_kcJcU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0x0101006EE0A6C00C77214D8209623C313996D0</vt:lpwstr>
  </property>
</Properties>
</file>