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693400" cy="7556500"/>
  <p:notesSz cx="6858000" cy="9144000"/>
  <p:embeddedFontLst>
    <p:embeddedFont>
      <p:font typeface="Oswald" charset="1" panose="00000000000000000000"/>
      <p:regular r:id="rId17"/>
    </p:embeddedFont>
    <p:embeddedFont>
      <p:font typeface="Inter Bold" charset="1" panose="020B0802030000000004"/>
      <p:regular r:id="rId18"/>
    </p:embeddedFont>
    <p:embeddedFont>
      <p:font typeface="Oswald Semi-Bold" charset="1" panose="00000000000000000000"/>
      <p:regular r:id="rId19"/>
    </p:embeddedFont>
    <p:embeddedFont>
      <p:font typeface="Oswald Bold" charset="1" panose="00000000000000000000"/>
      <p:regular r:id="rId20"/>
    </p:embeddedFont>
    <p:embeddedFont>
      <p:font typeface="Inter" charset="1" panose="020B050203000000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8.fntdata"/><Relationship Id="rId8" Type="http://schemas.openxmlformats.org/officeDocument/2006/relationships/slide" Target="slides/slide3.xml"/><Relationship Id="rId21" Type="http://schemas.openxmlformats.org/officeDocument/2006/relationships/font" Target="fonts/font21.fntdata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font" Target="fonts/font17.fntdata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24" Type="http://schemas.openxmlformats.org/officeDocument/2006/relationships/customXml" Target="../customXml/item3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font" Target="fonts/font19.fntdata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embeddings/oleObject1.bin" Type="http://schemas.openxmlformats.org/officeDocument/2006/relationships/oleObjec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9847" y="361044"/>
            <a:ext cx="6573893" cy="2761699"/>
          </a:xfrm>
          <a:custGeom>
            <a:avLst/>
            <a:gdLst/>
            <a:ahLst/>
            <a:cxnLst/>
            <a:rect r="r" b="b" t="t" l="l"/>
            <a:pathLst>
              <a:path h="2761699" w="6573893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t="0" r="-300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79847" y="4236963"/>
            <a:ext cx="4083454" cy="194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Metodologi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 inclusiva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pa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abor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 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sexuali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dade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gé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ner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e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 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iversi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dade</a:t>
            </a:r>
          </a:p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479847" y="3731344"/>
            <a:ext cx="7635676" cy="764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77"/>
              </a:lnSpc>
              <a:spcBef>
                <a:spcPct val="0"/>
              </a:spcBef>
            </a:pP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dul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7 – Metodologi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as inclusiva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</a:p>
          <a:p>
            <a:pPr algn="l" marL="0" indent="0" lvl="1">
              <a:lnSpc>
                <a:spcPts val="3077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599725" y="7143097"/>
            <a:ext cx="3492550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Never Gets Old – Projeto Erasmus+ KA220-ADU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2743" y="6366996"/>
            <a:ext cx="988578" cy="1040261"/>
          </a:xfrm>
          <a:custGeom>
            <a:avLst/>
            <a:gdLst/>
            <a:ahLst/>
            <a:cxnLst/>
            <a:rect r="r" b="b" t="t" l="l"/>
            <a:pathLst>
              <a:path h="1040261" w="988578">
                <a:moveTo>
                  <a:pt x="0" y="0"/>
                </a:moveTo>
                <a:lnTo>
                  <a:pt x="988578" y="0"/>
                </a:lnTo>
                <a:lnTo>
                  <a:pt x="988578" y="1040261"/>
                </a:lnTo>
                <a:lnTo>
                  <a:pt x="0" y="10402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8312" y="1661883"/>
            <a:ext cx="7662583" cy="3934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59"/>
              </a:lnSpc>
              <a:spcBef>
                <a:spcPct val="0"/>
              </a:spcBef>
            </a:pP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Introdu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5359"/>
              </a:lnSpc>
              <a:spcBef>
                <a:spcPct val="0"/>
              </a:spcBef>
            </a:pP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Por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 qu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tod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 i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por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te?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5359"/>
              </a:lnSpc>
              <a:spcBef>
                <a:spcPct val="0"/>
              </a:spcBef>
            </a:pP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Exerc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í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io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–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 f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zer e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o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que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ão fazer </a:t>
            </a:r>
          </a:p>
          <a:p>
            <a:pPr algn="l" marL="0" indent="0" lvl="0">
              <a:lnSpc>
                <a:spcPts val="5359"/>
              </a:lnSpc>
              <a:spcBef>
                <a:spcPct val="0"/>
              </a:spcBef>
            </a:pP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4. Adapt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ar-se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às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reali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5359"/>
              </a:lnSpc>
              <a:spcBef>
                <a:spcPct val="0"/>
              </a:spcBef>
            </a:pP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5. Exerc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íc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–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Situação c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omplexa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5359"/>
              </a:lnSpc>
              <a:spcBef>
                <a:spcPct val="0"/>
              </a:spcBef>
            </a:pP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6. Conclus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ã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vali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açã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382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74037" y="679800"/>
            <a:ext cx="4088698" cy="712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PROGRAM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8021" y="1750217"/>
            <a:ext cx="8638042" cy="4682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36"/>
              </a:lnSpc>
              <a:spcBef>
                <a:spcPct val="0"/>
              </a:spcBef>
            </a:pPr>
            <a:r>
              <a:rPr lang="en-US" b="true" sz="3026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f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nal de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ta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sess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ã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o,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rá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c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paz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:</a:t>
            </a:r>
          </a:p>
          <a:p>
            <a:pPr algn="l" marL="0" indent="0" lvl="0">
              <a:lnSpc>
                <a:spcPts val="4236"/>
              </a:lnSpc>
              <a:spcBef>
                <a:spcPct val="0"/>
              </a:spcBef>
            </a:pPr>
          </a:p>
          <a:p>
            <a:pPr algn="l" marL="653386" indent="-326693" lvl="1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Cr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 um 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sp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ço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se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guro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discu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tir 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intim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</a:t>
            </a:r>
          </a:p>
          <a:p>
            <a:pPr algn="l" marL="653386" indent="-326693" lvl="1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il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izar 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comunica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ção 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clusiva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(l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nguage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postur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</a:t>
            </a:r>
          </a:p>
          <a:p>
            <a:pPr algn="l" marL="653386" indent="-326693" lvl="1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Adapt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ar 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bo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gem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às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diferent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reali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</a:t>
            </a:r>
          </a:p>
          <a:p>
            <a:pPr algn="l" marL="653386" indent="-326693" lvl="1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Dese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volv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 um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respos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ta 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 equipa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si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uações</a:t>
            </a:r>
            <a:r>
              <a:rPr lang="en-US" sz="302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complexas</a:t>
            </a:r>
          </a:p>
          <a:p>
            <a:pPr algn="l" marL="0" indent="0" lvl="0">
              <a:lnSpc>
                <a:spcPts val="423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4236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679800"/>
            <a:ext cx="8003686" cy="712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BJETIV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 DA S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SÃO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14816" y="1508539"/>
            <a:ext cx="9180000" cy="2920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  <a:r>
              <a:rPr lang="en-US" b="true" sz="2386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tab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,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m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tod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f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ndament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al</a:t>
            </a: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</a:p>
          <a:p>
            <a:pPr algn="l" marL="515330" indent="-257665" lvl="1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 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rof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ssiona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man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têm-se em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ê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cio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à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ção.</a:t>
            </a:r>
          </a:p>
          <a:p>
            <a:pPr algn="l" marL="515330" indent="-257665" lvl="1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ação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lha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tém-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em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ê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cio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or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rec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ser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ju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ada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 marL="515330" indent="-257665" lvl="1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fam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í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man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têm-se em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ê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sso pap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: cr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as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condi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çõe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lib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rdad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de expressão</a:t>
            </a: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14816" y="689325"/>
            <a:ext cx="9041038" cy="52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0"/>
              </a:lnSpc>
              <a:spcBef>
                <a:spcPct val="0"/>
              </a:spcBef>
            </a:pPr>
            <a:r>
              <a:rPr lang="en-US" b="true" sz="307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POR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 QU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TOD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É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POR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AN</a:t>
            </a:r>
            <a:r>
              <a:rPr lang="en-US" b="true" sz="307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4816" y="4952217"/>
            <a:ext cx="7793682" cy="1102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«NA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E,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JÁ NÃ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DEVIA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 E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 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PRE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R-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ISS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O.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» 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PRESUMIR A HETEROSSEXUALIDADE («QUE IDADE TINHA O TEU MARIDO?») 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RIR NERVOSAMENTE QUANDO UM RESIDENTE FALA DA SUA VIDA SEXUAL 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ENTRAR NUM QUARTO SEM BATER À PORTA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53128" y="4517253"/>
            <a:ext cx="1954113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</a:t>
            </a:r>
            <a:r>
              <a:rPr lang="en-US" b="true" sz="2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2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VI</a:t>
            </a:r>
            <a:r>
              <a:rPr lang="en-US" b="true" sz="2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40229" y="257570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671852"/>
            <a:ext cx="8885930" cy="1337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COMUNICA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INCLUSIV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-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POR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 QU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É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PORT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TE?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1758062"/>
            <a:ext cx="9180000" cy="5316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  <a:r>
              <a:rPr lang="en-US" b="true" sz="219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Os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princ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íp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 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da c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municação</a:t>
            </a:r>
            <a:r>
              <a:rPr lang="en-US" b="true" sz="2190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inclusiva:</a:t>
            </a: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L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nguage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Faça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rgu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tas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ab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s: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«Há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alguma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pesso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importante n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?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»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Pergunte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obre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prono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s: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«Que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prono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u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tiliza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?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»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pres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up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tos (heteros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exuali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tida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sgén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</a:t>
            </a: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Postur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Ouça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ju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ece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confid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ê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nc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com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seri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edad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Nã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nervos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amente</a:t>
            </a: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Sina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v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sív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eis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inclus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ã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(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olant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es,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car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az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es)</a:t>
            </a:r>
          </a:p>
          <a:p>
            <a:pPr algn="l" marL="472955" indent="-236478" lvl="1">
              <a:lnSpc>
                <a:spcPts val="3066"/>
              </a:lnSpc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Documentos 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nclusivos</a:t>
            </a:r>
          </a:p>
          <a:p>
            <a:pPr algn="l" marL="472955" indent="-236478" lvl="1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Espaços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neutr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 termo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gén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</a:t>
            </a: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518059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708375"/>
            <a:ext cx="8885930" cy="1337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1 –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QUE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EVE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QUE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ÃO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DEVE FAZER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1805460"/>
            <a:ext cx="10234229" cy="4262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dentif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 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pratic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téc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comunica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ncl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iva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Inst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uçõ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</a:p>
          <a:p>
            <a:pPr algn="l" marL="527270" indent="-263635" lvl="1">
              <a:lnSpc>
                <a:spcPts val="3419"/>
              </a:lnSpc>
              <a:buFont typeface="Arial"/>
              <a:buChar char="•"/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pequeno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grup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s, 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rão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rece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car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tõe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</a:p>
          <a:p>
            <a:pPr algn="l" marL="527270" indent="-263635" lvl="1">
              <a:lnSpc>
                <a:spcPts val="3419"/>
              </a:lnSpc>
              <a:buFont typeface="Arial"/>
              <a:buChar char="•"/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ganiz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-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 duas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pil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s: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 fazer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✅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 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tar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❌</a:t>
            </a:r>
          </a:p>
          <a:p>
            <a:pPr algn="l" marL="527270" indent="-263635" lvl="1">
              <a:lnSpc>
                <a:spcPts val="3419"/>
              </a:lnSpc>
              <a:buFont typeface="Arial"/>
              <a:buChar char="•"/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cada it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 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pil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«O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 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tar»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sug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uma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alternativ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lhor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Duração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25 minut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(15 min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grup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+ 10 min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p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lha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000" y="865953"/>
            <a:ext cx="8885930" cy="88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ADAPT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AR-SE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DIFERENT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REALI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756000" y="1713313"/>
            <a:ext cx="9180000" cy="4565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  <a:r>
              <a:rPr lang="en-US" b="true" sz="1744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COM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PE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SO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QUE APRESE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DIFICULD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DE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COGNITIVAS</a:t>
            </a: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</a:p>
          <a:p>
            <a:pPr algn="l" marL="376699" indent="-188350" lvl="1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NE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SSI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ADE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AFETO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É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UMA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DAS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Ú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TIM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D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SAP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AREC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ER.</a:t>
            </a:r>
          </a:p>
          <a:p>
            <a:pPr algn="l" marL="376699" indent="-188350" lvl="1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DISTINGUI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«P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RTURB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ÇÃO COMP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TAMENT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AL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»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E A NE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SSI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ADE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INTIM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COM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UMA PESSO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TRANS</a:t>
            </a: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</a:p>
          <a:p>
            <a:pPr algn="l" marL="376699" indent="-188350" lvl="1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RESPE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 NOM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ÓPRIO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E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OS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PRONO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</a:p>
          <a:p>
            <a:pPr algn="l" marL="376699" indent="-188350" lvl="1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TIR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CONTINUI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DADE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TRAT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MENT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OS HORMONAI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COM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PE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SO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DE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CULTUR</a:t>
            </a:r>
            <a:r>
              <a:rPr lang="en-US" b="true" sz="174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DIFERENTE</a:t>
            </a: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</a:p>
          <a:p>
            <a:pPr algn="l" marL="376699" indent="-188350" lvl="1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HUMILDADE C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ULTURAL –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PED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EXPLICAÇÕE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S, PONT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 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REFER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Ê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NC</a:t>
            </a:r>
            <a:r>
              <a:rPr lang="en-US" sz="1744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IA</a:t>
            </a:r>
          </a:p>
          <a:p>
            <a:pPr algn="l" marL="0" indent="0" lvl="0">
              <a:lnSpc>
                <a:spcPts val="2442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306495" y="4998191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743" y="6518059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000" y="708375"/>
            <a:ext cx="8885930" cy="88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ABALH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EM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E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QUIP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A: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COLETIV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756000" y="1686333"/>
            <a:ext cx="9655415" cy="4344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84"/>
              </a:lnSpc>
              <a:spcBef>
                <a:spcPct val="0"/>
              </a:spcBef>
            </a:pPr>
            <a:r>
              <a:rPr lang="en-US" b="true" sz="1917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QUA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ND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T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DEP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RARES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COM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UMA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SITUA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MPLEXA,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N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Ã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FIQU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ZI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HO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  <a:p>
            <a:pPr algn="l" marL="0" indent="0" lvl="0">
              <a:lnSpc>
                <a:spcPts val="268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684"/>
              </a:lnSpc>
              <a:spcBef>
                <a:spcPct val="0"/>
              </a:spcBef>
            </a:pP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ROCES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SO EM 5 PASSO</a:t>
            </a:r>
            <a:r>
              <a:rPr lang="en-US" b="true" sz="191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S:</a:t>
            </a:r>
          </a:p>
          <a:p>
            <a:pPr algn="l" marL="0" indent="0" lvl="0">
              <a:lnSpc>
                <a:spcPts val="2684"/>
              </a:lnSpc>
              <a:spcBef>
                <a:spcPct val="0"/>
              </a:spcBef>
            </a:pPr>
          </a:p>
          <a:p>
            <a:pPr algn="l" marL="414013" indent="-207007" lvl="1">
              <a:lnSpc>
                <a:spcPts val="2684"/>
              </a:lnSpc>
              <a:spcBef>
                <a:spcPct val="0"/>
              </a:spcBef>
              <a:buAutoNum type="arabicPeriod" startAt="1"/>
            </a:pP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ICAR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PROBLEMA E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OS DIF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ER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ENTE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ON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OS D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VI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</a:t>
            </a:r>
          </a:p>
          <a:p>
            <a:pPr algn="l" marL="414013" indent="-207007" lvl="1">
              <a:lnSpc>
                <a:spcPts val="2684"/>
              </a:lnSpc>
              <a:spcBef>
                <a:spcPct val="0"/>
              </a:spcBef>
              <a:buAutoNum type="arabicPeriod" startAt="1"/>
            </a:pP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NVOLVE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 C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RTAS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(RESIDENT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FAM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Í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IA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QUIP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A)</a:t>
            </a:r>
          </a:p>
          <a:p>
            <a:pPr algn="l" marL="414013" indent="-207007" lvl="1">
              <a:lnSpc>
                <a:spcPts val="2684"/>
              </a:lnSpc>
              <a:spcBef>
                <a:spcPct val="0"/>
              </a:spcBef>
              <a:buAutoNum type="arabicPeriod" startAt="1"/>
            </a:pP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IDENTIFICA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 OS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PRINC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ÍP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É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ICOS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EM CAU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SA</a:t>
            </a:r>
          </a:p>
          <a:p>
            <a:pPr algn="l" marL="414013" indent="-207007" lvl="1">
              <a:lnSpc>
                <a:spcPts val="2684"/>
              </a:lnSpc>
              <a:spcBef>
                <a:spcPct val="0"/>
              </a:spcBef>
              <a:buAutoNum type="arabicPeriod" startAt="1"/>
            </a:pP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DECID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QUAIS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A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 MED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DA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TOMAR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(IMEDIAT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CU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RT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AZO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LONG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AZO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</a:p>
          <a:p>
            <a:pPr algn="l" marL="414013" indent="-207007" lvl="1">
              <a:lnSpc>
                <a:spcPts val="2684"/>
              </a:lnSpc>
              <a:spcBef>
                <a:spcPct val="0"/>
              </a:spcBef>
              <a:buAutoNum type="arabicPeriod" startAt="1"/>
            </a:pP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DOCUMENTA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 E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COMUNICA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DECIS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Ã</a:t>
            </a:r>
            <a:r>
              <a:rPr lang="en-US" sz="1917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</a:p>
          <a:p>
            <a:pPr algn="l" marL="0" indent="0" lvl="0">
              <a:lnSpc>
                <a:spcPts val="268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684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743" y="6518059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756000" y="3562596"/>
          <a:ext cx="5353964" cy="7560000"/>
        </p:xfrm>
        <a:graphic>
          <a:graphicData uri="http://schemas.openxmlformats.org/presentationml/2006/ole">
            <p:oleObj imgW="6858000" imgH="90678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756000" y="1175803"/>
            <a:ext cx="10234229" cy="2120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Instru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çõe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(25 min):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pequeno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grup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s,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situa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aprese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tada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tiliz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fic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respo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5 p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asso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par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labor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 u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respos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ta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 equipa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Preparem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presenta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2 mi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utos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000" y="506187"/>
            <a:ext cx="8885930" cy="88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2 –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SITUAÇÃO 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OMPLEXA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860012" y="5802818"/>
            <a:ext cx="1831988" cy="1757182"/>
          </a:xfrm>
          <a:custGeom>
            <a:avLst/>
            <a:gdLst/>
            <a:ahLst/>
            <a:cxnLst/>
            <a:rect r="r" b="b" t="t" l="l"/>
            <a:pathLst>
              <a:path h="1757182" w="1831988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681409"/>
            <a:ext cx="1810194" cy="760465"/>
          </a:xfrm>
          <a:custGeom>
            <a:avLst/>
            <a:gdLst/>
            <a:ahLst/>
            <a:cxnLst/>
            <a:rect r="r" b="b" t="t" l="l"/>
            <a:pathLst>
              <a:path h="760465" w="1810194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1028313"/>
            <a:ext cx="8885930" cy="433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: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PON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OS-CH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1929735"/>
            <a:ext cx="9732743" cy="4022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061" indent="-311030" lvl="1">
              <a:lnSpc>
                <a:spcPts val="4033"/>
              </a:lnSpc>
              <a:spcBef>
                <a:spcPct val="0"/>
              </a:spcBef>
              <a:buAutoNum type="arabicPeriod" startAt="1"/>
            </a:pPr>
            <a:r>
              <a:rPr lang="en-US" b="true" sz="288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m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tod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tão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important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qu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nto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me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sage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.</a:t>
            </a:r>
          </a:p>
          <a:p>
            <a:pPr algn="l" marL="622061" indent="-311030" lvl="1">
              <a:lnSpc>
                <a:spcPts val="4033"/>
              </a:lnSpc>
              <a:spcBef>
                <a:spcPct val="0"/>
              </a:spcBef>
              <a:buAutoNum type="arabicPeriod" startAt="1"/>
            </a:pP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li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nguage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um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ferramen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inclus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ã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 – p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od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abri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 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 f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char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or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</a:t>
            </a:r>
          </a:p>
          <a:p>
            <a:pPr algn="l" marL="622061" indent="-311030" lvl="1">
              <a:lnSpc>
                <a:spcPts val="4033"/>
              </a:lnSpc>
              <a:spcBef>
                <a:spcPct val="0"/>
              </a:spcBef>
              <a:buAutoNum type="arabicPeriod" startAt="1"/>
            </a:pP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Cr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um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mbien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te aco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lh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–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 si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ais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vis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íve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s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ão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im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por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an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</a:t>
            </a:r>
          </a:p>
          <a:p>
            <a:pPr algn="l" marL="622061" indent="-311030" lvl="1">
              <a:lnSpc>
                <a:spcPts val="4033"/>
              </a:lnSpc>
              <a:spcBef>
                <a:spcPct val="0"/>
              </a:spcBef>
              <a:buAutoNum type="arabicPeriod" startAt="1"/>
            </a:pP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Adapte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-s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–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n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ã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ex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st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uma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solu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çã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ú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ica</a:t>
            </a:r>
          </a:p>
          <a:p>
            <a:pPr algn="l" marL="622061" indent="-311030" lvl="1">
              <a:lnSpc>
                <a:spcPts val="4033"/>
              </a:lnSpc>
              <a:spcBef>
                <a:spcPct val="0"/>
              </a:spcBef>
              <a:buAutoNum type="arabicPeriod" startAt="1"/>
            </a:pP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balhe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em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e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quip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–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respos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coletiv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ma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is 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fo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</a:t>
            </a:r>
            <a:r>
              <a:rPr lang="en-US" b="true" sz="2881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</a:p>
          <a:p>
            <a:pPr algn="l" marL="0" indent="0" lvl="0">
              <a:lnSpc>
                <a:spcPts val="403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49656" y="2674835"/>
            <a:ext cx="5192687" cy="2576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650"/>
              </a:lnSpc>
              <a:spcBef>
                <a:spcPct val="0"/>
              </a:spcBef>
            </a:pPr>
            <a:r>
              <a:rPr lang="en-US" b="true" sz="7607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OBRIGADO</a:t>
            </a:r>
          </a:p>
          <a:p>
            <a:pPr algn="ctr" marL="0" indent="0" lvl="0">
              <a:lnSpc>
                <a:spcPts val="10650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7016392" y="4034480"/>
            <a:ext cx="3675608" cy="3525520"/>
          </a:xfrm>
          <a:custGeom>
            <a:avLst/>
            <a:gdLst/>
            <a:ahLst/>
            <a:cxnLst/>
            <a:rect r="r" b="b" t="t" l="l"/>
            <a:pathLst>
              <a:path h="3525520" w="3675608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442377"/>
            <a:ext cx="3894010" cy="1635878"/>
          </a:xfrm>
          <a:custGeom>
            <a:avLst/>
            <a:gdLst/>
            <a:ahLst/>
            <a:cxnLst/>
            <a:rect r="r" b="b" t="t" l="l"/>
            <a:pathLst>
              <a:path h="1635878" w="3894010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E0A6C00C77214D8209623C313996D0" ma:contentTypeVersion="14" ma:contentTypeDescription="Ein neues Dokument erstellen." ma:contentTypeScope="" ma:versionID="ee2fc3b4fe5f9d97eb0fd85ecf374dda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3c38a056eb196ad395679a14beb6de12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9B8F2ABA-4EA8-4520-9591-61BC1C1D5585}"/>
</file>

<file path=customXml/itemProps2.xml><?xml version="1.0" encoding="utf-8"?>
<ds:datastoreItem xmlns:ds="http://schemas.openxmlformats.org/officeDocument/2006/customXml" ds:itemID="{A2A987A1-27D8-4EF8-BCAD-DA3757527866}"/>
</file>

<file path=customXml/itemProps3.xml><?xml version="1.0" encoding="utf-8"?>
<ds:datastoreItem xmlns:ds="http://schemas.openxmlformats.org/officeDocument/2006/customXml" ds:itemID="{CF8D2EC8-CC40-4B68-B80B-4680660B5A3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(PT) Module 7 AgeWise - NGO - FR</dc:title>
  <cp:revision>1</cp:revision>
  <dcterms:created xsi:type="dcterms:W3CDTF">2006-08-16T00:00:00Z</dcterms:created>
  <dcterms:modified xsi:type="dcterms:W3CDTF">2011-08-01T06:04:30Z</dcterms:modified>
  <dc:identifier>DAHUJmeCdk4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