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693400" cy="75565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Inter" panose="020B0502030000000004" pitchFamily="34" charset="0"/>
      <p:regular r:id="rId17"/>
    </p:embeddedFont>
    <p:embeddedFont>
      <p:font typeface="Inter Bold" panose="020B0802030000000004" pitchFamily="34" charset="0"/>
      <p:regular r:id="rId18"/>
      <p:bold r:id="rId19"/>
    </p:embeddedFont>
    <p:embeddedFont>
      <p:font typeface="Oswald" pitchFamily="2" charset="77"/>
      <p:regular r:id="rId20"/>
      <p:bold r:id="rId21"/>
    </p:embeddedFont>
    <p:embeddedFont>
      <p:font typeface="Oswald Bold" pitchFamily="2" charset="77"/>
      <p:regular r:id="rId22"/>
      <p:bold r:id="rId23"/>
    </p:embeddedFont>
    <p:embeddedFont>
      <p:font typeface="Oswald Semi-Bold" pitchFamily="2" charset="77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6" autoAdjust="0"/>
  </p:normalViewPr>
  <p:slideViewPr>
    <p:cSldViewPr>
      <p:cViewPr varScale="1">
        <p:scale>
          <a:sx n="98" d="100"/>
          <a:sy n="98" d="100"/>
        </p:scale>
        <p:origin x="14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Feuille_de_calcul_Microsoft_Excel.xlsx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847" y="361044"/>
            <a:ext cx="6573893" cy="2761699"/>
          </a:xfrm>
          <a:custGeom>
            <a:avLst/>
            <a:gdLst/>
            <a:ahLst/>
            <a:cxnLst/>
            <a:rect l="l" t="t" r="r" b="b"/>
            <a:pathLst>
              <a:path w="6573893" h="2761699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r="-300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6053" y="6360511"/>
            <a:ext cx="1139895" cy="1199489"/>
          </a:xfrm>
          <a:custGeom>
            <a:avLst/>
            <a:gdLst/>
            <a:ahLst/>
            <a:cxnLst/>
            <a:rect l="l" t="t" r="r" b="b"/>
            <a:pathLst>
              <a:path w="1139895" h="1199489">
                <a:moveTo>
                  <a:pt x="0" y="0"/>
                </a:moveTo>
                <a:lnTo>
                  <a:pt x="1139894" y="0"/>
                </a:lnTo>
                <a:lnTo>
                  <a:pt x="1139894" y="1199489"/>
                </a:lnTo>
                <a:lnTo>
                  <a:pt x="0" y="119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9847" y="4236963"/>
            <a:ext cx="4083454" cy="194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lang="en-US" sz="223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Méthodologies Inclusives pour aborder la Sexualité, le Genre et la Diversité</a:t>
            </a:r>
          </a:p>
          <a:p>
            <a:pPr algn="l">
              <a:lnSpc>
                <a:spcPts val="3125"/>
              </a:lnSpc>
            </a:pPr>
            <a:endParaRPr lang="en-US" sz="22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125"/>
              </a:lnSpc>
            </a:pPr>
            <a:endParaRPr lang="en-US" sz="22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125"/>
              </a:lnSpc>
            </a:pPr>
            <a:endParaRPr lang="en-US" sz="223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9847" y="3731344"/>
            <a:ext cx="7635676" cy="76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7"/>
              </a:lnSpc>
            </a:pPr>
            <a:r>
              <a:rPr lang="en-US" sz="260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Module 7 – Méthodologies inclusives</a:t>
            </a:r>
          </a:p>
          <a:p>
            <a:pPr algn="l">
              <a:lnSpc>
                <a:spcPts val="3077"/>
              </a:lnSpc>
            </a:pPr>
            <a:endParaRPr lang="en-US" sz="2607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42662" y="7143097"/>
            <a:ext cx="3406676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 – Projet Erasmus+ KA220-ADU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8312" y="1661883"/>
            <a:ext cx="5912428" cy="3934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59"/>
              </a:lnSpc>
              <a:spcBef>
                <a:spcPct val="0"/>
              </a:spcBef>
            </a:pPr>
            <a:r>
              <a:rPr lang="en-US" sz="382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Introduction </a:t>
            </a:r>
          </a:p>
          <a:p>
            <a:pPr algn="l">
              <a:lnSpc>
                <a:spcPts val="5359"/>
              </a:lnSpc>
              <a:spcBef>
                <a:spcPct val="0"/>
              </a:spcBef>
            </a:pPr>
            <a:r>
              <a:rPr lang="en-US" sz="382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Pourquoi la méthode compte ? </a:t>
            </a:r>
          </a:p>
          <a:p>
            <a:pPr algn="l">
              <a:lnSpc>
                <a:spcPts val="5359"/>
              </a:lnSpc>
              <a:spcBef>
                <a:spcPct val="0"/>
              </a:spcBef>
            </a:pPr>
            <a:r>
              <a:rPr lang="en-US" sz="382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Exercice – Do's and Don'ts </a:t>
            </a:r>
          </a:p>
          <a:p>
            <a:pPr algn="l">
              <a:lnSpc>
                <a:spcPts val="5359"/>
              </a:lnSpc>
              <a:spcBef>
                <a:spcPct val="0"/>
              </a:spcBef>
            </a:pPr>
            <a:r>
              <a:rPr lang="en-US" sz="382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4. S'adapter aux réalités </a:t>
            </a:r>
          </a:p>
          <a:p>
            <a:pPr algn="l">
              <a:lnSpc>
                <a:spcPts val="5359"/>
              </a:lnSpc>
              <a:spcBef>
                <a:spcPct val="0"/>
              </a:spcBef>
            </a:pPr>
            <a:r>
              <a:rPr lang="en-US" sz="382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5. Exercice – Situation complexe </a:t>
            </a:r>
          </a:p>
          <a:p>
            <a:pPr algn="l">
              <a:lnSpc>
                <a:spcPts val="5359"/>
              </a:lnSpc>
              <a:spcBef>
                <a:spcPct val="0"/>
              </a:spcBef>
            </a:pPr>
            <a:r>
              <a:rPr lang="en-US" sz="382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6. Conclusion et évaluation 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1890" y="521702"/>
            <a:ext cx="3579763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3798" y="1545406"/>
            <a:ext cx="9315488" cy="4160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6"/>
              </a:lnSpc>
            </a:pPr>
            <a:r>
              <a:rPr lang="en-US" sz="3026" b="1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À la fin de cette session, vous serez capable de :</a:t>
            </a:r>
          </a:p>
          <a:p>
            <a:pPr algn="l">
              <a:lnSpc>
                <a:spcPts val="4236"/>
              </a:lnSpc>
            </a:pPr>
            <a:endParaRPr lang="en-US" sz="3026" b="1">
              <a:solidFill>
                <a:srgbClr val="000000"/>
              </a:solidFill>
              <a:latin typeface="Oswald Semi-Bold"/>
              <a:ea typeface="Oswald Semi-Bold"/>
              <a:cs typeface="Oswald Semi-Bold"/>
              <a:sym typeface="Oswald Semi-Bold"/>
            </a:endParaRPr>
          </a:p>
          <a:p>
            <a:pPr marL="653386" lvl="1" indent="-326693" algn="l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Créer un espace sécurisé pour aborder l'intimité</a:t>
            </a:r>
          </a:p>
          <a:p>
            <a:pPr marL="653386" lvl="1" indent="-326693" algn="l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Utiliser une communication inclusive (langage, posture)</a:t>
            </a:r>
          </a:p>
          <a:p>
            <a:pPr marL="653386" lvl="1" indent="-326693" algn="l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Adapter votre approche aux différentes réalités</a:t>
            </a:r>
          </a:p>
          <a:p>
            <a:pPr marL="653386" lvl="1" indent="-326693" algn="l">
              <a:lnSpc>
                <a:spcPts val="4236"/>
              </a:lnSpc>
              <a:buFont typeface="Arial"/>
              <a:buChar char="•"/>
            </a:pPr>
            <a:r>
              <a:rPr lang="en-US" sz="302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Construire une réponse d'équipe face aux situations complexes</a:t>
            </a:r>
          </a:p>
          <a:p>
            <a:pPr algn="l">
              <a:lnSpc>
                <a:spcPts val="4236"/>
              </a:lnSpc>
            </a:pPr>
            <a:endParaRPr lang="en-US" sz="3026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4236"/>
              </a:lnSpc>
              <a:spcBef>
                <a:spcPct val="0"/>
              </a:spcBef>
            </a:pPr>
            <a:endParaRPr lang="en-US" sz="3026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521702"/>
            <a:ext cx="8003686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  <a:spcBef>
                <a:spcPct val="0"/>
              </a:spcBef>
            </a:pPr>
            <a:r>
              <a:rPr lang="en-US" sz="41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OBJECTIFS DE LA SESSION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7038" y="1204807"/>
            <a:ext cx="9180000" cy="2920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1"/>
              </a:lnSpc>
            </a:pPr>
            <a:r>
              <a:rPr lang="en-US" sz="2386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Le sujet est tabou, la méthode est cruciale</a:t>
            </a:r>
          </a:p>
          <a:p>
            <a:pPr algn="l">
              <a:lnSpc>
                <a:spcPts val="3341"/>
              </a:lnSpc>
            </a:pPr>
            <a:endParaRPr lang="en-US" sz="2386" b="1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515330" lvl="1" indent="-257665" algn="l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Les professionnel·les se taisent par manque de formation</a:t>
            </a:r>
          </a:p>
          <a:p>
            <a:pPr marL="515330" lvl="1" indent="-257665" algn="l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Les aîné·es se taisent par peur du jugement</a:t>
            </a:r>
          </a:p>
          <a:p>
            <a:pPr marL="515330" lvl="1" indent="-257665" algn="l">
              <a:lnSpc>
                <a:spcPts val="3341"/>
              </a:lnSpc>
              <a:buFont typeface="Arial"/>
              <a:buChar char="•"/>
            </a:pPr>
            <a:r>
              <a:rPr lang="en-US" sz="2386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Les familles se taisent par gêne</a:t>
            </a:r>
          </a:p>
          <a:p>
            <a:pPr algn="l">
              <a:lnSpc>
                <a:spcPts val="3341"/>
              </a:lnSpc>
            </a:pPr>
            <a:r>
              <a:rPr lang="en-US" sz="2386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Notre rôle : créer les conditions de la parole</a:t>
            </a:r>
          </a:p>
          <a:p>
            <a:pPr algn="l">
              <a:lnSpc>
                <a:spcPts val="3341"/>
              </a:lnSpc>
              <a:spcBef>
                <a:spcPct val="0"/>
              </a:spcBef>
            </a:pPr>
            <a:endParaRPr lang="en-US" sz="2386" b="1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17038" y="318896"/>
            <a:ext cx="9041038" cy="1059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0"/>
              </a:lnSpc>
              <a:spcBef>
                <a:spcPct val="0"/>
              </a:spcBef>
            </a:pPr>
            <a:r>
              <a:rPr lang="en-US" sz="307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POURQUOI LA MÉTHODE COMPTE ?</a:t>
            </a:r>
          </a:p>
          <a:p>
            <a:pPr algn="l">
              <a:lnSpc>
                <a:spcPts val="4310"/>
              </a:lnSpc>
              <a:spcBef>
                <a:spcPct val="0"/>
              </a:spcBef>
            </a:pPr>
            <a:endParaRPr lang="en-US" sz="3078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4816" y="4952217"/>
            <a:ext cx="7242274" cy="11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"</a:t>
            </a:r>
            <a:r>
              <a:rPr lang="en-US" sz="1599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À</a:t>
            </a:r>
            <a:r>
              <a:rPr lang="en-US" sz="15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VOTRE ÂGE, VOUS NE DEVRIEZ PLUS VOUS PRÉOCCUPER DE ÇA."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PRÉSUMER DE L'HÉTÉROSEXUALITÉ ("QUEL ÂGE AVAIT VOTRE MARI ?")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RIRE NERVEUSEMENT QUAND UN RÉSIDENT ÉVOQUE SA VIE INTIME</a:t>
            </a:r>
          </a:p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❌ ENTRER DANS UNE CHAMBRE SANS FRAPPER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4047" y="3979743"/>
            <a:ext cx="3030736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  <a:spcBef>
                <a:spcPct val="0"/>
              </a:spcBef>
            </a:pPr>
            <a:r>
              <a:rPr lang="en-US" sz="21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QU'IL FAUT ÉVITER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40229" y="257570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1337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 COMMUNICATION INCLUSIVE - </a:t>
            </a:r>
          </a:p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POURQUOI LA MÉTHODE COMPTE ?</a:t>
            </a:r>
          </a:p>
          <a:p>
            <a:pPr algn="l">
              <a:lnSpc>
                <a:spcPts val="3637"/>
              </a:lnSpc>
              <a:spcBef>
                <a:spcPct val="0"/>
              </a:spcBef>
            </a:pPr>
            <a:endParaRPr lang="en-US" sz="2598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9180000" cy="5367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6"/>
              </a:lnSpc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Les principes de la communication inclusive :</a:t>
            </a:r>
          </a:p>
          <a:p>
            <a:pPr algn="l">
              <a:lnSpc>
                <a:spcPts val="3066"/>
              </a:lnSpc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1. Le langage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Poser des questions ouvertes : "Y a-t-il une personne importante dans votre vie ?"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Demander les pronoms : "Quels pronoms utilisez-vous ?"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Éviter les présomptions (hétérosexualité, cisidentité)</a:t>
            </a:r>
          </a:p>
          <a:p>
            <a:pPr algn="l">
              <a:lnSpc>
                <a:spcPts val="3066"/>
              </a:lnSpc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2. La posture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Écouter sans jugement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Accueillir les confidences avec sérieux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 pas rire nerveusement</a:t>
            </a:r>
          </a:p>
          <a:p>
            <a:pPr algn="l">
              <a:lnSpc>
                <a:spcPts val="3066"/>
              </a:lnSpc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3. L'environnement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Signes visibles d'inclusion (autocollants, affiches)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Documents inclusifs</a:t>
            </a:r>
          </a:p>
          <a:p>
            <a:pPr marL="472956" lvl="1" indent="-236478" algn="l">
              <a:lnSpc>
                <a:spcPts val="3066"/>
              </a:lnSpc>
              <a:buFont typeface="Arial"/>
              <a:buChar char="•"/>
            </a:pPr>
            <a:r>
              <a:rPr lang="en-US" sz="219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Espaces non-genrés</a:t>
            </a:r>
          </a:p>
          <a:p>
            <a:pPr algn="l">
              <a:lnSpc>
                <a:spcPts val="3066"/>
              </a:lnSpc>
              <a:spcBef>
                <a:spcPct val="0"/>
              </a:spcBef>
            </a:pPr>
            <a:endParaRPr lang="en-US" sz="219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EXERCICE 1 – DO'S AND DON'TS</a:t>
            </a:r>
          </a:p>
          <a:p>
            <a:pPr algn="l">
              <a:lnSpc>
                <a:spcPts val="3637"/>
              </a:lnSpc>
              <a:spcBef>
                <a:spcPct val="0"/>
              </a:spcBef>
            </a:pPr>
            <a:endParaRPr lang="en-US" sz="2598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805460"/>
            <a:ext cx="10234229" cy="4264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44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Objectif : Identifier et pratiquer les techniques de communication inclusive</a:t>
            </a:r>
          </a:p>
          <a:p>
            <a:pPr algn="l">
              <a:lnSpc>
                <a:spcPts val="3419"/>
              </a:lnSpc>
            </a:pPr>
            <a:endParaRPr lang="en-US" sz="244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419"/>
              </a:lnSpc>
            </a:pPr>
            <a:r>
              <a:rPr lang="en-US" sz="244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Consigne :</a:t>
            </a:r>
          </a:p>
          <a:p>
            <a:pPr marL="527270" lvl="1" indent="-263635" algn="l">
              <a:lnSpc>
                <a:spcPts val="3419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 petits groupes, vous allez recevoir des cartes</a:t>
            </a:r>
          </a:p>
          <a:p>
            <a:pPr marL="527270" lvl="1" indent="-263635" algn="l">
              <a:lnSpc>
                <a:spcPts val="3419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Triez-les en deux piles : À faire ✅ et À éviter ❌</a:t>
            </a:r>
          </a:p>
          <a:p>
            <a:pPr marL="527270" lvl="1" indent="-263635" algn="l">
              <a:lnSpc>
                <a:spcPts val="3419"/>
              </a:lnSpc>
              <a:buFont typeface="Arial"/>
              <a:buChar char="•"/>
            </a:pPr>
            <a:r>
              <a:rPr lang="en-US" sz="244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Pour chaque "À éviter", proposez une meilleure alternative</a:t>
            </a:r>
          </a:p>
          <a:p>
            <a:pPr algn="l">
              <a:lnSpc>
                <a:spcPts val="3419"/>
              </a:lnSpc>
            </a:pPr>
            <a:endParaRPr lang="en-US" sz="244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419"/>
              </a:lnSpc>
            </a:pPr>
            <a:r>
              <a:rPr lang="en-US" sz="2442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Temps : 25 minutes (15 min en groupe + 10 min de mise en commun)</a:t>
            </a:r>
          </a:p>
          <a:p>
            <a:pPr algn="l">
              <a:lnSpc>
                <a:spcPts val="3419"/>
              </a:lnSpc>
            </a:pPr>
            <a:endParaRPr lang="en-US" sz="244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419"/>
              </a:lnSpc>
              <a:spcBef>
                <a:spcPct val="0"/>
              </a:spcBef>
            </a:pPr>
            <a:endParaRPr lang="en-US" sz="2442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S'ADAPTER AUX DIFFÉRENTES RÉALITÉS</a:t>
            </a:r>
          </a:p>
          <a:p>
            <a:pPr algn="l">
              <a:lnSpc>
                <a:spcPts val="3637"/>
              </a:lnSpc>
              <a:spcBef>
                <a:spcPct val="0"/>
              </a:spcBef>
            </a:pPr>
            <a:endParaRPr lang="en-US" sz="2598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10402428" cy="4260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2"/>
              </a:lnSpc>
              <a:spcBef>
                <a:spcPct val="0"/>
              </a:spcBef>
            </a:pPr>
            <a:r>
              <a:rPr lang="en-US" sz="1744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AVEC UNE PERSONNE AYANT DES TROUBLES COGNITIFS</a:t>
            </a:r>
          </a:p>
          <a:p>
            <a:pPr algn="l">
              <a:lnSpc>
                <a:spcPts val="2442"/>
              </a:lnSpc>
              <a:spcBef>
                <a:spcPct val="0"/>
              </a:spcBef>
            </a:pPr>
            <a:endParaRPr lang="en-US" sz="1744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 BESOIN D'AFFECTION EST L'UN DES DERNIERS À DISPARAÎTRE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DISTINGUER "TROUBLE DU COMPORTEMENT" ET BESOIN D'INTIMITÉ</a:t>
            </a:r>
          </a:p>
          <a:p>
            <a:pPr algn="l">
              <a:lnSpc>
                <a:spcPts val="2442"/>
              </a:lnSpc>
              <a:spcBef>
                <a:spcPct val="0"/>
              </a:spcBef>
            </a:pPr>
            <a:endParaRPr lang="en-US" sz="1744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442"/>
              </a:lnSpc>
              <a:spcBef>
                <a:spcPct val="0"/>
              </a:spcBef>
            </a:pPr>
            <a:r>
              <a:rPr lang="en-US" sz="1744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AVEC UNE PERSONNE TRANS</a:t>
            </a:r>
          </a:p>
          <a:p>
            <a:pPr algn="l">
              <a:lnSpc>
                <a:spcPts val="2442"/>
              </a:lnSpc>
              <a:spcBef>
                <a:spcPct val="0"/>
              </a:spcBef>
            </a:pPr>
            <a:endParaRPr lang="en-US" sz="1744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RESPECTER LE PRÉNOM ET LES PRONOMS</a:t>
            </a: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ASSURER LA CONTINUITÉ DES TRAITEMENTS HORMONAUX</a:t>
            </a:r>
          </a:p>
          <a:p>
            <a:pPr algn="l">
              <a:lnSpc>
                <a:spcPts val="2442"/>
              </a:lnSpc>
              <a:spcBef>
                <a:spcPct val="0"/>
              </a:spcBef>
            </a:pPr>
            <a:endParaRPr lang="en-US" sz="1744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442"/>
              </a:lnSpc>
              <a:spcBef>
                <a:spcPct val="0"/>
              </a:spcBef>
            </a:pPr>
            <a:r>
              <a:rPr lang="en-US" sz="1744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AVEC UNE PERSONNE ISSUE D'UNE CULTURE DIFFÉRENTE</a:t>
            </a:r>
          </a:p>
          <a:p>
            <a:pPr algn="l">
              <a:lnSpc>
                <a:spcPts val="2442"/>
              </a:lnSpc>
              <a:spcBef>
                <a:spcPct val="0"/>
              </a:spcBef>
            </a:pPr>
            <a:endParaRPr lang="en-US" sz="1744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376699" lvl="1" indent="-188350" algn="l">
              <a:lnSpc>
                <a:spcPts val="2442"/>
              </a:lnSpc>
              <a:spcBef>
                <a:spcPct val="0"/>
              </a:spcBef>
              <a:buFont typeface="Arial"/>
              <a:buChar char="•"/>
            </a:pPr>
            <a:r>
              <a:rPr lang="en-US" sz="1744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HUMILITÉ CULTURELLE – DEMANDER SES MOTS, SES REPÈRES</a:t>
            </a:r>
          </a:p>
          <a:p>
            <a:pPr algn="l">
              <a:lnSpc>
                <a:spcPts val="2442"/>
              </a:lnSpc>
              <a:spcBef>
                <a:spcPct val="0"/>
              </a:spcBef>
            </a:pPr>
            <a:endParaRPr lang="en-US" sz="1744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TRAVAILLER EN ÉQUIPE : LA FORCE DU COLLECTIF</a:t>
            </a:r>
          </a:p>
          <a:p>
            <a:pPr algn="l">
              <a:lnSpc>
                <a:spcPts val="3637"/>
              </a:lnSpc>
              <a:spcBef>
                <a:spcPct val="0"/>
              </a:spcBef>
            </a:pPr>
            <a:endParaRPr lang="en-US" sz="2598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630459"/>
            <a:ext cx="11432848" cy="3674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  <a:spcBef>
                <a:spcPct val="0"/>
              </a:spcBef>
            </a:pPr>
            <a:r>
              <a:rPr lang="en-US" sz="191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FACE À UNE SITUATION COMPLEXE, NE RESTEZ PAS SEUL·E.</a:t>
            </a:r>
          </a:p>
          <a:p>
            <a:pPr algn="l">
              <a:lnSpc>
                <a:spcPts val="2684"/>
              </a:lnSpc>
              <a:spcBef>
                <a:spcPct val="0"/>
              </a:spcBef>
            </a:pPr>
            <a:endParaRPr lang="en-US" sz="1917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684"/>
              </a:lnSpc>
              <a:spcBef>
                <a:spcPct val="0"/>
              </a:spcBef>
            </a:pPr>
            <a:r>
              <a:rPr lang="en-US" sz="1917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DÉMARCHE EN 5 ÉTAPES :</a:t>
            </a:r>
          </a:p>
          <a:p>
            <a:pPr algn="l">
              <a:lnSpc>
                <a:spcPts val="2684"/>
              </a:lnSpc>
              <a:spcBef>
                <a:spcPct val="0"/>
              </a:spcBef>
            </a:pPr>
            <a:endParaRPr lang="en-US" sz="1917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IDENTIFIER LE PROBLÈME ET LES PERSPECTIVES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IMPLIQUER LES BONNES PERSONNES (RÉSIDENT·E, FAMILLE, ÉQUIPE)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IDENTIFIER LES PRINCIPES ÉTHIQUES EN JEU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DÉCIDER DES ACTIONS (IMMÉDIATES, COURT TERME, LONG TERME)</a:t>
            </a:r>
          </a:p>
          <a:p>
            <a:pPr marL="414013" lvl="1" indent="-207007" algn="l">
              <a:lnSpc>
                <a:spcPts val="2684"/>
              </a:lnSpc>
              <a:spcBef>
                <a:spcPct val="0"/>
              </a:spcBef>
              <a:buAutoNum type="arabicPeriod"/>
            </a:pPr>
            <a:r>
              <a:rPr lang="en-US" sz="1917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DOCUMENTER ET COMMUNIQUER LA DÉCISION</a:t>
            </a:r>
          </a:p>
          <a:p>
            <a:pPr algn="l">
              <a:lnSpc>
                <a:spcPts val="2684"/>
              </a:lnSpc>
              <a:spcBef>
                <a:spcPct val="0"/>
              </a:spcBef>
            </a:pPr>
            <a:endParaRPr lang="en-US" sz="191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684"/>
              </a:lnSpc>
              <a:spcBef>
                <a:spcPct val="0"/>
              </a:spcBef>
            </a:pPr>
            <a:endParaRPr lang="en-US" sz="1917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/>
          <p:nvPr>
            <p:extLst>
              <p:ext uri="{D42A27DB-BD31-4B8C-83A1-F6EECF244321}">
                <p14:modId xmlns:p14="http://schemas.microsoft.com/office/powerpoint/2010/main" val="2176612717"/>
              </p:ext>
            </p:extLst>
          </p:nvPr>
        </p:nvGraphicFramePr>
        <p:xfrm>
          <a:off x="1088133" y="4256313"/>
          <a:ext cx="8221663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euille de calcul" r:id="rId2" imgW="10528300" imgH="3352800" progId="Excel.Sheet.12">
                  <p:embed/>
                </p:oleObj>
              </mc:Choice>
              <mc:Fallback>
                <p:oleObj name="Feuille de calcul" r:id="rId2" imgW="10528300" imgH="3352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88133" y="4256313"/>
                        <a:ext cx="8221663" cy="279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52743" y="1474704"/>
            <a:ext cx="10234229" cy="3406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Consigne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(25 min) :</a:t>
            </a:r>
          </a:p>
          <a:p>
            <a:pPr algn="l">
              <a:lnSpc>
                <a:spcPts val="3419"/>
              </a:lnSpc>
            </a:pPr>
            <a:endParaRPr lang="en-US" sz="2442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419"/>
              </a:lnSpc>
            </a:pP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petits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groupes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lisez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la situation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proposée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>
              <a:lnSpc>
                <a:spcPts val="3419"/>
              </a:lnSpc>
            </a:pP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Utilisez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la fiche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réponse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5 étapes pour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construire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réponse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d'équipe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</a:p>
          <a:p>
            <a:pPr algn="l">
              <a:lnSpc>
                <a:spcPts val="3419"/>
              </a:lnSpc>
            </a:pP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Préparez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2442" dirty="0" err="1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une</a:t>
            </a:r>
            <a:r>
              <a:rPr lang="en-US" sz="2442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restitution de 2 minutes.</a:t>
            </a:r>
          </a:p>
          <a:p>
            <a:pPr algn="l">
              <a:lnSpc>
                <a:spcPts val="3419"/>
              </a:lnSpc>
            </a:pPr>
            <a:endParaRPr lang="en-US" sz="2442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419"/>
              </a:lnSpc>
            </a:pPr>
            <a:endParaRPr lang="en-US" sz="2442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3419"/>
              </a:lnSpc>
              <a:spcBef>
                <a:spcPct val="0"/>
              </a:spcBef>
            </a:pPr>
            <a:endParaRPr lang="en-US" sz="2442" dirty="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EXERCICE 2 – SITUATION COMPLEXE</a:t>
            </a:r>
          </a:p>
          <a:p>
            <a:pPr algn="l">
              <a:lnSpc>
                <a:spcPts val="3637"/>
              </a:lnSpc>
              <a:spcBef>
                <a:spcPct val="0"/>
              </a:spcBef>
            </a:pPr>
            <a:endParaRPr lang="en-US" sz="2598" b="1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0012" y="5802818"/>
            <a:ext cx="1831988" cy="1757182"/>
          </a:xfrm>
          <a:custGeom>
            <a:avLst/>
            <a:gdLst/>
            <a:ahLst/>
            <a:cxnLst/>
            <a:rect l="l" t="t" r="r" b="b"/>
            <a:pathLst>
              <a:path w="1831988" h="1757182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681409"/>
            <a:ext cx="1810194" cy="760465"/>
          </a:xfrm>
          <a:custGeom>
            <a:avLst/>
            <a:gdLst/>
            <a:ahLst/>
            <a:cxnLst/>
            <a:rect l="l" t="t" r="r" b="b"/>
            <a:pathLst>
              <a:path w="1810194" h="760465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433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7"/>
              </a:lnSpc>
              <a:spcBef>
                <a:spcPct val="0"/>
              </a:spcBef>
            </a:pPr>
            <a:r>
              <a:rPr lang="en-US" sz="2598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SYNTHÈSE : CE QU'ON RETIENT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2747" y="1599014"/>
            <a:ext cx="9059184" cy="4514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19202" lvl="1" indent="-309601" algn="l">
              <a:lnSpc>
                <a:spcPts val="4015"/>
              </a:lnSpc>
              <a:buAutoNum type="arabicPeriod"/>
            </a:pPr>
            <a:r>
              <a:rPr lang="en-US" sz="2868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La méthode est aussi importante que le message</a:t>
            </a:r>
          </a:p>
          <a:p>
            <a:pPr marL="619202" lvl="1" indent="-309601" algn="l">
              <a:lnSpc>
                <a:spcPts val="4015"/>
              </a:lnSpc>
              <a:buAutoNum type="arabicPeriod"/>
            </a:pPr>
            <a:r>
              <a:rPr lang="en-US" sz="2868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Le langage est un outil d'inclusion – </a:t>
            </a:r>
            <a:r>
              <a:rPr lang="en-US" sz="286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il peut ouvrir ou fermer des portes</a:t>
            </a:r>
          </a:p>
          <a:p>
            <a:pPr marL="619202" lvl="1" indent="-309601" algn="l">
              <a:lnSpc>
                <a:spcPts val="4015"/>
              </a:lnSpc>
              <a:buAutoNum type="arabicPeriod"/>
            </a:pPr>
            <a:r>
              <a:rPr lang="en-US" sz="2868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Créez un environnement accueillant – </a:t>
            </a:r>
            <a:r>
              <a:rPr lang="en-US" sz="286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les signes visibles comptent</a:t>
            </a:r>
          </a:p>
          <a:p>
            <a:pPr marL="619202" lvl="1" indent="-309601" algn="l">
              <a:lnSpc>
                <a:spcPts val="4015"/>
              </a:lnSpc>
              <a:buAutoNum type="arabicPeriod"/>
            </a:pPr>
            <a:r>
              <a:rPr lang="en-US" sz="2868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Adaptez-vous –</a:t>
            </a:r>
            <a:r>
              <a:rPr lang="en-US" sz="286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il n'y a pas de solution unique</a:t>
            </a:r>
          </a:p>
          <a:p>
            <a:pPr marL="619202" lvl="1" indent="-309601" algn="l">
              <a:lnSpc>
                <a:spcPts val="4015"/>
              </a:lnSpc>
              <a:buAutoNum type="arabicPeriod"/>
            </a:pPr>
            <a:r>
              <a:rPr lang="en-US" sz="2868" b="1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Travaillez en équipe – </a:t>
            </a:r>
            <a:r>
              <a:rPr lang="en-US" sz="2868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 réponse collective est plus forte</a:t>
            </a:r>
          </a:p>
          <a:p>
            <a:pPr algn="l">
              <a:lnSpc>
                <a:spcPts val="4015"/>
              </a:lnSpc>
            </a:pPr>
            <a:endParaRPr lang="en-US" sz="2868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4015"/>
              </a:lnSpc>
              <a:spcBef>
                <a:spcPct val="0"/>
              </a:spcBef>
            </a:pPr>
            <a:endParaRPr lang="en-US" sz="2868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88469" y="3016250"/>
            <a:ext cx="3116462" cy="257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50"/>
              </a:lnSpc>
            </a:pPr>
            <a:r>
              <a:rPr lang="en-US" sz="7607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MERCI</a:t>
            </a:r>
          </a:p>
          <a:p>
            <a:pPr algn="ctr">
              <a:lnSpc>
                <a:spcPts val="10650"/>
              </a:lnSpc>
              <a:spcBef>
                <a:spcPct val="0"/>
              </a:spcBef>
            </a:pPr>
            <a:r>
              <a:rPr lang="en-US" sz="7607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  <p:sp>
        <p:nvSpPr>
          <p:cNvPr id="3" name="Freeform 3"/>
          <p:cNvSpPr/>
          <p:nvPr/>
        </p:nvSpPr>
        <p:spPr>
          <a:xfrm>
            <a:off x="7016392" y="4034480"/>
            <a:ext cx="3675608" cy="3525520"/>
          </a:xfrm>
          <a:custGeom>
            <a:avLst/>
            <a:gdLst/>
            <a:ahLst/>
            <a:cxnLst/>
            <a:rect l="l" t="t" r="r" b="b"/>
            <a:pathLst>
              <a:path w="3675608" h="3525520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442377"/>
            <a:ext cx="3894010" cy="1635878"/>
          </a:xfrm>
          <a:custGeom>
            <a:avLst/>
            <a:gdLst/>
            <a:ahLst/>
            <a:cxnLst/>
            <a:rect l="l" t="t" r="r" b="b"/>
            <a:pathLst>
              <a:path w="3894010" h="1635878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EE0A6C00C77214D8209623C313996D0" ma:contentTypeVersion="14" ma:contentTypeDescription="Ein neues Dokument erstellen." ma:contentTypeScope="" ma:versionID="ee2fc3b4fe5f9d97eb0fd85ecf374dda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3c38a056eb196ad395679a14beb6de12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Bildmarkierungen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AB91943B-EFC0-4BC9-A8FB-A0B73A5AB445}"/>
</file>

<file path=customXml/itemProps2.xml><?xml version="1.0" encoding="utf-8"?>
<ds:datastoreItem xmlns:ds="http://schemas.openxmlformats.org/officeDocument/2006/customXml" ds:itemID="{CEAD39E2-DEA7-4E06-BBA4-2DEDF9D429EF}"/>
</file>

<file path=customXml/itemProps3.xml><?xml version="1.0" encoding="utf-8"?>
<ds:datastoreItem xmlns:ds="http://schemas.openxmlformats.org/officeDocument/2006/customXml" ds:itemID="{5EB65356-9F63-4F8A-A5EE-602407A4A539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Microsoft Macintosh PowerPoint</Application>
  <PresentationFormat>Personnalisé</PresentationFormat>
  <Paragraphs>93</Paragraphs>
  <Slides>11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Arial</vt:lpstr>
      <vt:lpstr>Oswald Bold</vt:lpstr>
      <vt:lpstr>Inter</vt:lpstr>
      <vt:lpstr>Oswald Semi-Bold</vt:lpstr>
      <vt:lpstr>Oswald</vt:lpstr>
      <vt:lpstr>Calibri</vt:lpstr>
      <vt:lpstr>Inter Bold</vt:lpstr>
      <vt:lpstr>Office Theme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7 AgeWise - NGO - FR</dc:title>
  <cp:lastModifiedBy>Lionel BUREAU</cp:lastModifiedBy>
  <cp:revision>2</cp:revision>
  <dcterms:created xsi:type="dcterms:W3CDTF">2006-08-16T00:00:00Z</dcterms:created>
  <dcterms:modified xsi:type="dcterms:W3CDTF">2026-08-13T14:13:34Z</dcterms:modified>
  <dc:identifier>DAHHBWG6N90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