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 panose="020B0502030000000004" pitchFamily="34" charset="0"/>
      <p:regular r:id="rId17"/>
    </p:embeddedFont>
    <p:embeddedFont>
      <p:font typeface="Inter Bold" panose="020B0802030000000004" pitchFamily="34" charset="0"/>
      <p:regular r:id="rId18"/>
      <p:bold r:id="rId19"/>
    </p:embeddedFont>
    <p:embeddedFont>
      <p:font typeface="Oswald" pitchFamily="2" charset="77"/>
      <p:regular r:id="rId20"/>
      <p:bold r:id="rId21"/>
    </p:embeddedFont>
    <p:embeddedFont>
      <p:font typeface="Oswald Bold" pitchFamily="2" charset="77"/>
      <p:regular r:id="rId22"/>
      <p:bold r:id="rId23"/>
    </p:embeddedFont>
    <p:embeddedFont>
      <p:font typeface="Oswald Semi-Bold" pitchFamily="2" charset="7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98" d="100"/>
          <a:sy n="98" d="100"/>
        </p:scale>
        <p:origin x="14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Feuille_de_calcul_Microsoft_Excel.xls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847" y="361044"/>
            <a:ext cx="6573893" cy="2761699"/>
          </a:xfrm>
          <a:custGeom>
            <a:avLst/>
            <a:gdLst/>
            <a:ahLst/>
            <a:cxnLst/>
            <a:rect l="l" t="t" r="r" b="b"/>
            <a:pathLst>
              <a:path w="6573893" h="2761699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r="-300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6053" y="6360511"/>
            <a:ext cx="1139895" cy="1199489"/>
          </a:xfrm>
          <a:custGeom>
            <a:avLst/>
            <a:gdLst/>
            <a:ahLst/>
            <a:cxnLst/>
            <a:rect l="l" t="t" r="r" b="b"/>
            <a:pathLst>
              <a:path w="1139895" h="1199489">
                <a:moveTo>
                  <a:pt x="0" y="0"/>
                </a:moveTo>
                <a:lnTo>
                  <a:pt x="1139894" y="0"/>
                </a:lnTo>
                <a:lnTo>
                  <a:pt x="1139894" y="1199489"/>
                </a:lnTo>
                <a:lnTo>
                  <a:pt x="0" y="119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9847" y="4236963"/>
            <a:ext cx="4083454" cy="194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r>
              <a:rPr lang="en-US" sz="223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Inclusive Methodologies for Addressing Sexuality, Gender, and Diversity</a:t>
            </a: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9847" y="3731344"/>
            <a:ext cx="7635676" cy="76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7"/>
              </a:lnSpc>
              <a:spcBef>
                <a:spcPct val="0"/>
              </a:spcBef>
            </a:pPr>
            <a:r>
              <a:rPr lang="en-US" sz="2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Module 7 – Inclusive Methodologies</a:t>
            </a:r>
          </a:p>
          <a:p>
            <a:pPr marL="0" lvl="1" indent="0" algn="l">
              <a:lnSpc>
                <a:spcPts val="3077"/>
              </a:lnSpc>
              <a:spcBef>
                <a:spcPct val="0"/>
              </a:spcBef>
            </a:pPr>
            <a:endParaRPr lang="en-US" sz="260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42662" y="7143097"/>
            <a:ext cx="340667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Projet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8312" y="1661883"/>
            <a:ext cx="5878956" cy="3934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Introduction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Why does the method matter?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Exercice – Do's and Don'ts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Adapting to realities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 Exercise – Complex Situation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en-US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Conclusion and evaluation 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1890" y="521702"/>
            <a:ext cx="3579763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3798" y="1545406"/>
            <a:ext cx="7429420" cy="416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r>
              <a:rPr lang="en-US" sz="3026" b="1" u="none" strike="noStrik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By the end of this session, you will be able to:</a:t>
            </a: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b="1" u="none" strike="noStrike">
              <a:solidFill>
                <a:srgbClr val="000000"/>
              </a:solidFill>
              <a:latin typeface="Oswald Semi-Bold"/>
              <a:ea typeface="Oswald Semi-Bold"/>
              <a:cs typeface="Oswald Semi-Bold"/>
              <a:sym typeface="Oswald Semi-Bold"/>
            </a:endParaRP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Create a safe space to discuss intimacy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Use inclusive communication (language, posture)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Adapt your approach to different realities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en-US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Building a team response to complex situations</a:t>
            </a: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521702"/>
            <a:ext cx="8003686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en-US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SESSION 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038" y="1204807"/>
            <a:ext cx="9180000" cy="2920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en-US" sz="2386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The subject is taboo, the method is crucial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Professionals remain silent due to a lack of training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The older generation remains silent for fear of judgment.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The families remain silent out of embarrassment.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en-US" sz="2386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Our role: to create the conditions for speech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17038" y="318896"/>
            <a:ext cx="9041038" cy="1059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en-US" sz="307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WHY DOES THE METHOD MATTER?</a:t>
            </a:r>
          </a:p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endParaRPr lang="en-US" sz="307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4816" y="4952217"/>
            <a:ext cx="7586067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"AT YOUR AGE, YOU SHOULDN'T BE WORRYING ABOUT THAT ANYMORE."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ASSUMING HETEROSEXUALITY ("HOW OLD WAS YOUR HUSBAND?")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LAUGHING NERVOUSLY WHEN A RESIDENT TALKS ABOUT THEIR SEX LIFE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ENTERING A ROOM WITHOUT KNOCKING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2282" y="3950554"/>
            <a:ext cx="227930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WHAT TO AVOID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40229" y="257570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133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 COMMUNICATION INCLUSIVE - 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WHY DOES THE METHOD MATTER?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9180000" cy="53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The principles of inclusive communication: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Language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Ask open-ended questions: "Is there an important person in your life?"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Ask about pronouns: "Which pronouns do you use?"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Avoid presumptions (heterosexuality, cisgender identity)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Posture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Listen without judgment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 receive confidences with seriousness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Don't laugh nervously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The environment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Visible signs of inclusion (stickers, posters)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Inclusive documents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en-US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Gender-neutral spaces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EXERCICE 1 – DO'S AND DON'TS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10234229" cy="426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Objective: To identify and practice inclusive communication techniques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Order :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 small groups, you will receive cards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Sort them into two piles: To do ✅ and To avoid ❌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 each "To avoid", suggest a better alternative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Time: 25 minutes (15 min in group + 10 min sharing)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ADAPTING TO DIFFERENT REALITIES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0402428" cy="4260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WITH A PERSON WHO HAS COGNITIVE IMPAIRMENTS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NEED FOR AFFECTION IS ONE OF THE LAST TO DISAPPEAR.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DISTINGUISHING BETWEEN "BEHAVIORAL DISORDER" AND A NEED FOR INTIMACY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WITH A TRANS PERSON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RESPECT THE FIRST NAME AND PRONOUNS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ENSURING THE CONTINUITY OF HORMONAL TREATMENTS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en-US" sz="1744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WITH A PERSON FROM A DIFFERENT CULTURE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CULTURAL HUMILITY – ASKING FOR WORDS, FOR POINTS OF REFERENCE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744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306495" y="4998191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133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WORKING AS A TEAM: THE STRENGTH OF THE COLLECTIVE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1432848" cy="3674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en-US" sz="191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WHEN FACED WITH A COMPLEX SITUATION, DO NOT REMAIN ALONE.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en-US" sz="191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5-STEP PROCESS: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IDENTIFY THE PROBLEM AND THE PERSPECTIVES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INVOLVE THE RIGHT PEOPLE (RESIDENT, FAMILY, TEAM)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IDENTIFY THE ETHICAL PRINCIPLES AT STAKE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DECIDE ON ACTIONS (IMMEDIATE, SHORT TERM, LONG TERM)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DOCUMENT AND COMMUNICATE THE DECISION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917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/>
          <p:nvPr>
            <p:extLst>
              <p:ext uri="{D42A27DB-BD31-4B8C-83A1-F6EECF244321}">
                <p14:modId xmlns:p14="http://schemas.microsoft.com/office/powerpoint/2010/main" val="3823447139"/>
              </p:ext>
            </p:extLst>
          </p:nvPr>
        </p:nvGraphicFramePr>
        <p:xfrm>
          <a:off x="756000" y="3818575"/>
          <a:ext cx="9391300" cy="279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euille de calcul" r:id="rId2" imgW="10528300" imgH="3352800" progId="Excel.Sheet.12">
                  <p:embed/>
                </p:oleObj>
              </mc:Choice>
              <mc:Fallback>
                <p:oleObj name="Feuille de calcul" r:id="rId2" imgW="10528300" imgH="3352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6000" y="3818575"/>
                        <a:ext cx="9391300" cy="279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756000" y="1353546"/>
            <a:ext cx="10234229" cy="340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Instructions (25 min):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 small groups, read the proposed situation.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Use the 5-step answer sheet to build a team response.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Prepare a 2-minute presentation.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EXERCISE 2 – COMPLEX SITUATION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0012" y="5802818"/>
            <a:ext cx="1831988" cy="1757182"/>
          </a:xfrm>
          <a:custGeom>
            <a:avLst/>
            <a:gdLst/>
            <a:ahLst/>
            <a:cxnLst/>
            <a:rect l="l" t="t" r="r" b="b"/>
            <a:pathLst>
              <a:path w="1831988" h="1757182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681409"/>
            <a:ext cx="1810194" cy="760465"/>
          </a:xfrm>
          <a:custGeom>
            <a:avLst/>
            <a:gdLst/>
            <a:ahLst/>
            <a:cxnLst/>
            <a:rect l="l" t="t" r="r" b="b"/>
            <a:pathLst>
              <a:path w="1810194" h="760465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433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SUMMARY: KEY TAKEAWAYS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747" y="1589489"/>
            <a:ext cx="9732743" cy="43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3081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The method is as important as the message.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3081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Language is a tool for inclusion – it can open or close doors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3081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Create a welcoming environment – ​​visible signs matter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3081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Adapt – there is no single solution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en-US" sz="3081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Work as a team – the collective response is stronger</a:t>
            </a:r>
          </a:p>
          <a:p>
            <a:pPr marL="0" lvl="0" indent="0" algn="l">
              <a:lnSpc>
                <a:spcPts val="4313"/>
              </a:lnSpc>
              <a:spcBef>
                <a:spcPct val="0"/>
              </a:spcBef>
            </a:pPr>
            <a:endParaRPr lang="en-US" sz="3081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0" lvl="0" indent="0" algn="l">
              <a:lnSpc>
                <a:spcPts val="4313"/>
              </a:lnSpc>
              <a:spcBef>
                <a:spcPct val="0"/>
              </a:spcBef>
            </a:pPr>
            <a:endParaRPr lang="en-US" sz="3081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2185" y="2674835"/>
            <a:ext cx="5807630" cy="257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r>
              <a:rPr lang="en-US" sz="7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THANK YOU</a:t>
            </a:r>
          </a:p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endParaRPr lang="en-US" sz="760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016392" y="4034480"/>
            <a:ext cx="3675608" cy="3525520"/>
          </a:xfrm>
          <a:custGeom>
            <a:avLst/>
            <a:gdLst/>
            <a:ahLst/>
            <a:cxnLst/>
            <a:rect l="l" t="t" r="r" b="b"/>
            <a:pathLst>
              <a:path w="3675608" h="3525520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442377"/>
            <a:ext cx="3894010" cy="1635878"/>
          </a:xfrm>
          <a:custGeom>
            <a:avLst/>
            <a:gdLst/>
            <a:ahLst/>
            <a:cxnLst/>
            <a:rect l="l" t="t" r="r" b="b"/>
            <a:pathLst>
              <a:path w="3894010" h="1635878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A6C00C77214D8209623C313996D0" ma:contentTypeVersion="14" ma:contentTypeDescription="Crée un document." ma:contentTypeScope="" ma:versionID="8d22483f0054b7c84c42ba906838da3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b3f1848086d7f1e3d9a3497da6468a6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alises d’images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9F033E6A-92E8-4BE4-841F-558960E67888}"/>
</file>

<file path=customXml/itemProps2.xml><?xml version="1.0" encoding="utf-8"?>
<ds:datastoreItem xmlns:ds="http://schemas.openxmlformats.org/officeDocument/2006/customXml" ds:itemID="{DF8E0AAE-79D6-4CC1-8D9D-02E03FBC25A3}"/>
</file>

<file path=customXml/itemProps3.xml><?xml version="1.0" encoding="utf-8"?>
<ds:datastoreItem xmlns:ds="http://schemas.openxmlformats.org/officeDocument/2006/customXml" ds:itemID="{09CC5E15-558F-4E93-9F81-D4788D49F53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562</Words>
  <Application>Microsoft Macintosh PowerPoint</Application>
  <PresentationFormat>Personnalisé</PresentationFormat>
  <Paragraphs>92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Oswald Bold</vt:lpstr>
      <vt:lpstr>Inter</vt:lpstr>
      <vt:lpstr>Oswald Semi-Bold</vt:lpstr>
      <vt:lpstr>Oswald</vt:lpstr>
      <vt:lpstr>Calibri</vt:lpstr>
      <vt:lpstr>Inter Bold</vt:lpstr>
      <vt:lpstr>Office Theme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7 AgeWise - NGO - FR (Anglais)</dc:title>
  <cp:lastModifiedBy>Lionel BUREAU</cp:lastModifiedBy>
  <cp:revision>4</cp:revision>
  <dcterms:created xsi:type="dcterms:W3CDTF">2006-08-16T00:00:00Z</dcterms:created>
  <dcterms:modified xsi:type="dcterms:W3CDTF">2026-08-13T12:40:39Z</dcterms:modified>
  <dc:identifier>DAHHB_kcJcU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