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693400" cy="7556500"/>
  <p:notesSz cx="6858000" cy="9144000"/>
  <p:embeddedFontLst>
    <p:embeddedFont>
      <p:font typeface="Arimo" charset="1" panose="020B0604020202020204"/>
      <p:regular r:id="rId17"/>
    </p:embeddedFont>
    <p:embeddedFont>
      <p:font typeface="Inter Bold" charset="1" panose="020B0802030000000004"/>
      <p:regular r:id="rId18"/>
    </p:embeddedFont>
    <p:embeddedFont>
      <p:font typeface="Oswald" charset="1" panose="00000000000000000000"/>
      <p:regular r:id="rId19"/>
    </p:embeddedFont>
    <p:embeddedFont>
      <p:font typeface="Arimo Bold" charset="1" panose="020B0704020202020204"/>
      <p:regular r:id="rId20"/>
    </p:embeddedFont>
    <p:embeddedFont>
      <p:font typeface="Inter" charset="1" panose="020B050203000000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8.fntdata"/><Relationship Id="rId8" Type="http://schemas.openxmlformats.org/officeDocument/2006/relationships/slide" Target="slides/slide3.xml"/><Relationship Id="rId21" Type="http://schemas.openxmlformats.org/officeDocument/2006/relationships/font" Target="fonts/font21.fntdata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font" Target="fonts/font17.fntdata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24" Type="http://schemas.openxmlformats.org/officeDocument/2006/relationships/customXml" Target="../customXml/item3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font" Target="fonts/font19.fntdata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embeddings/oleObject1.bin" Type="http://schemas.openxmlformats.org/officeDocument/2006/relationships/oleObjec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9847" y="361044"/>
            <a:ext cx="6573893" cy="2761699"/>
          </a:xfrm>
          <a:custGeom>
            <a:avLst/>
            <a:gdLst/>
            <a:ahLst/>
            <a:cxnLst/>
            <a:rect r="r" b="b" t="t" l="l"/>
            <a:pathLst>
              <a:path h="2761699" w="6573893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t="0" r="-300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7794" y="6795228"/>
            <a:ext cx="2635931" cy="494237"/>
          </a:xfrm>
          <a:custGeom>
            <a:avLst/>
            <a:gdLst/>
            <a:ahLst/>
            <a:cxnLst/>
            <a:rect r="r" b="b" t="t" l="l"/>
            <a:pathLst>
              <a:path h="494237" w="2635931">
                <a:moveTo>
                  <a:pt x="0" y="0"/>
                </a:moveTo>
                <a:lnTo>
                  <a:pt x="2635931" y="0"/>
                </a:lnTo>
                <a:lnTo>
                  <a:pt x="2635931" y="494237"/>
                </a:lnTo>
                <a:lnTo>
                  <a:pt x="0" y="4942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9847" y="4227438"/>
            <a:ext cx="7523840" cy="65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Μεθοδολογίες συμπερίληψης για την αντιμετώπιση της σεξουαλικότητας, του φύλου και της ποικιλομορφίας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9847" y="3731344"/>
            <a:ext cx="9528236" cy="764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7"/>
              </a:lnSpc>
            </a:pPr>
            <a:r>
              <a:rPr lang="en-US" sz="2607" b="tru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Ενότητα 7 – Μεθοδολογίες χωρίς αποκλεισμούς</a:t>
            </a:r>
          </a:p>
          <a:p>
            <a:pPr algn="l" marL="0" indent="0" lvl="1">
              <a:lnSpc>
                <a:spcPts val="3077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642662" y="7143097"/>
            <a:ext cx="340667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 – Projet Erasmus+ KA220-ADU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8312" y="1661883"/>
            <a:ext cx="8302467" cy="3022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38"/>
              </a:lnSpc>
              <a:spcBef>
                <a:spcPct val="0"/>
              </a:spcBef>
            </a:pPr>
            <a:r>
              <a:rPr lang="en-US" sz="2884" strike="noStrike" u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1. Εισαγωγή</a:t>
            </a:r>
          </a:p>
          <a:p>
            <a:pPr algn="l" marL="0" indent="0" lvl="0">
              <a:lnSpc>
                <a:spcPts val="4038"/>
              </a:lnSpc>
              <a:spcBef>
                <a:spcPct val="0"/>
              </a:spcBef>
            </a:pPr>
            <a:r>
              <a:rPr lang="en-US" sz="2884" strike="noStrike" u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2. Γιατί έχει σημασία αυτή η μέθοδος; </a:t>
            </a:r>
          </a:p>
          <a:p>
            <a:pPr algn="l" marL="0" indent="0" lvl="0">
              <a:lnSpc>
                <a:spcPts val="4038"/>
              </a:lnSpc>
              <a:spcBef>
                <a:spcPct val="0"/>
              </a:spcBef>
            </a:pPr>
            <a:r>
              <a:rPr lang="en-US" sz="2884" strike="noStrike" u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3. Άσκηση - Τι πρέπει και τι δεν πρέπει να κάνετε</a:t>
            </a:r>
          </a:p>
          <a:p>
            <a:pPr algn="l" marL="0" indent="0" lvl="0">
              <a:lnSpc>
                <a:spcPts val="4038"/>
              </a:lnSpc>
              <a:spcBef>
                <a:spcPct val="0"/>
              </a:spcBef>
            </a:pPr>
            <a:r>
              <a:rPr lang="en-US" sz="2884" strike="noStrike" u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4. Προσαρμογή στην πραγματικότητα</a:t>
            </a:r>
          </a:p>
          <a:p>
            <a:pPr algn="l" marL="0" indent="0" lvl="0">
              <a:lnSpc>
                <a:spcPts val="4038"/>
              </a:lnSpc>
              <a:spcBef>
                <a:spcPct val="0"/>
              </a:spcBef>
            </a:pPr>
            <a:r>
              <a:rPr lang="en-US" sz="2884" strike="noStrike" u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5. Άσκηση - Σύνθετη κατάσταση</a:t>
            </a:r>
          </a:p>
          <a:p>
            <a:pPr algn="l" marL="0" indent="0" lvl="0">
              <a:lnSpc>
                <a:spcPts val="4038"/>
              </a:lnSpc>
              <a:spcBef>
                <a:spcPct val="0"/>
              </a:spcBef>
            </a:pPr>
            <a:r>
              <a:rPr lang="en-US" sz="2884" strike="noStrike" u="non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6. Συμπέρασμα και αξιολόγηση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71688" y="531227"/>
            <a:ext cx="4161683" cy="55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15"/>
              </a:lnSpc>
              <a:spcBef>
                <a:spcPct val="0"/>
              </a:spcBef>
            </a:pPr>
            <a:r>
              <a:rPr lang="en-US" b="true" sz="3225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ΠΕΡΙΕΧΟΜΕΝΑ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13798" y="1535881"/>
            <a:ext cx="9487565" cy="2808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09"/>
              </a:lnSpc>
              <a:spcBef>
                <a:spcPct val="0"/>
              </a:spcBef>
            </a:pPr>
            <a:r>
              <a:rPr lang="en-US" b="true" sz="229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Στο τέλος αυτής της συνεδρίας, θα είστε σε θέση να:</a:t>
            </a:r>
          </a:p>
          <a:p>
            <a:pPr algn="just" marL="494895" indent="-247447" lvl="1">
              <a:lnSpc>
                <a:spcPts val="32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92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Δημιουργήστε έναν ασφαλή χώρο για συζητήσεις σχετικά με το απόρρητο,</a:t>
            </a:r>
          </a:p>
          <a:p>
            <a:pPr algn="just" marL="494895" indent="-247447" lvl="1">
              <a:lnSpc>
                <a:spcPts val="32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92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Χρησιμοποιήστε συμπεριληπτική επικοινωνία (γλώσσα, στάση),</a:t>
            </a:r>
          </a:p>
          <a:p>
            <a:pPr algn="just" marL="494895" indent="-247447" lvl="1">
              <a:lnSpc>
                <a:spcPts val="32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92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Προσαρμόζεις την προσέγγισή σου σε διαφορετικές πραγματικότητες,</a:t>
            </a:r>
          </a:p>
          <a:p>
            <a:pPr algn="just" marL="494895" indent="-247447" lvl="1">
              <a:lnSpc>
                <a:spcPts val="320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92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Δημιουργήστε μια ομαδική αντίδραση για σύνθετες καταστάσεις.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502652"/>
            <a:ext cx="8003686" cy="723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06"/>
              </a:lnSpc>
              <a:spcBef>
                <a:spcPct val="0"/>
              </a:spcBef>
            </a:pPr>
            <a:r>
              <a:rPr lang="en-US" b="true" sz="4147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Στόχοι συνεδρίας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5849" y="1504547"/>
            <a:ext cx="14065872" cy="1629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6970" indent="-198485" lvl="1">
              <a:lnSpc>
                <a:spcPts val="2574"/>
              </a:lnSpc>
              <a:buFont typeface="Arial"/>
              <a:buChar char="•"/>
            </a:pPr>
            <a:r>
              <a:rPr lang="en-US" sz="183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Το θέμα είναι ταμπού και η μεθοδολογία είναι απαραίτητη,</a:t>
            </a:r>
          </a:p>
          <a:p>
            <a:pPr algn="l" marL="396970" indent="-198485" lvl="1">
              <a:lnSpc>
                <a:spcPts val="2574"/>
              </a:lnSpc>
              <a:buFont typeface="Arial"/>
              <a:buChar char="•"/>
            </a:pPr>
            <a:r>
              <a:rPr lang="en-US" sz="183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Οι επαγγελματίες παραμένουν σιωπηλοί λόγω έλλειψης εκπαίδευσης,</a:t>
            </a:r>
          </a:p>
          <a:p>
            <a:pPr algn="l" marL="396970" indent="-198485" lvl="1">
              <a:lnSpc>
                <a:spcPts val="2574"/>
              </a:lnSpc>
              <a:buFont typeface="Arial"/>
              <a:buChar char="•"/>
            </a:pPr>
            <a:r>
              <a:rPr lang="en-US" sz="183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Η παλαιότερη γενιά παραμένει σιωπηλή από φόβο μήπως κριθεί,</a:t>
            </a:r>
          </a:p>
          <a:p>
            <a:pPr algn="l" marL="396970" indent="-198485" lvl="1">
              <a:lnSpc>
                <a:spcPts val="2574"/>
              </a:lnSpc>
              <a:buFont typeface="Arial"/>
              <a:buChar char="•"/>
            </a:pPr>
            <a:r>
              <a:rPr lang="en-US" sz="183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Οι οικογένειες παραμένουν σιωπηλές από αμηχανία,</a:t>
            </a:r>
          </a:p>
          <a:p>
            <a:pPr algn="l" marL="396970" indent="-198485" lvl="1">
              <a:lnSpc>
                <a:spcPts val="2574"/>
              </a:lnSpc>
              <a:buFont typeface="Arial"/>
              <a:buChar char="•"/>
            </a:pPr>
            <a:r>
              <a:rPr lang="en-US" sz="1838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Ο ρόλος μας: να δημιουργήσουμε τις συνθήκες για έκφραση.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17038" y="318896"/>
            <a:ext cx="9041038" cy="53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0"/>
              </a:lnSpc>
              <a:spcBef>
                <a:spcPct val="0"/>
              </a:spcBef>
            </a:pPr>
            <a:r>
              <a:rPr lang="en-US" b="true" sz="307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Γιατί έχει σημασία η μέθοδος;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1327" y="3985680"/>
            <a:ext cx="8793659" cy="1378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«ΣΤΗΝ ΗΛΙΚΙΑ ΣΟΥ, ΔΕΝ ΠΡΕΠΕΙ ΝΑ ΑΝΗΣΥΧΕΙΣ ΠΛΕΟΝ ΓΙΑ ΑΥΤΟ.» 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ΥΠΟΘΕΣΗ ΕΤΕΡΟΦΕΡΟΦΥΛΟΦΥΛΙΑΣ («ΠΟΣΟ ΕΤΩΝ ΗΤΑΝ Ο ΣΥΖΥΓΟΣ ΣΟΥ;») 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ΓΕΛΑΣΕ ΝΕΥΡΙΚΑ ΟΤΑΝ ΕΝΑΣ ΚΑΤΟΙΚΟΣ ΜΙΛΑΕΙ ΓΙΑ ΤΗ ΣΕΞΟΥΑΛΙΚΗ ΤΟΥ ΖΩΗ 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ΜΠΑΙΝΕΙ ΣΕ ΔΩΜΑΤΙΟ ΧΩΡΙΣ ΝΑ ΧΤΥΠΑΕΙ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1011434" y="3650968"/>
            <a:ext cx="5532458" cy="372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b="true" sz="2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Τι να αποφύγετε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40229" y="257570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37469" y="360352"/>
            <a:ext cx="16400550" cy="876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2"/>
              </a:lnSpc>
            </a:pPr>
            <a:r>
              <a:rPr lang="en-US" b="true" sz="250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ΣΥΜΠΕΡΙΛΑΜΒΑΝΟΜΕΝΗ ΕΠΙΚΟΙΝΩΝΙΑ -</a:t>
            </a:r>
          </a:p>
          <a:p>
            <a:pPr algn="l" marL="0" indent="0" lvl="0">
              <a:lnSpc>
                <a:spcPts val="3502"/>
              </a:lnSpc>
            </a:pPr>
            <a:r>
              <a:rPr lang="en-US" b="true" sz="250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ΓΙΑΤΙ ΕΧΕΙ ΣΗΜΑΣΙΑ Η ΜΕΘΟΔΟΛΟΓΙΑ;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18601" y="1771043"/>
            <a:ext cx="15330157" cy="4577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Αρχές της συμπεριληπτικής επικοινωνίας:</a:t>
            </a:r>
          </a:p>
          <a:p>
            <a:pPr algn="l" marL="432651" indent="-216325" lvl="1">
              <a:lnSpc>
                <a:spcPts val="2805"/>
              </a:lnSpc>
              <a:buAutoNum type="arabicPeriod" startAt="1"/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Γλώσσα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Κάντε ανοιχτές ερωτήσεις: «Υπάρχει κάποιο σημαντικό άτομο στη ζωή σας;»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Ρωτήστε για τις αντωνυμίες: «Ποιες αντωνυμίες χρησιμοποιείτε;»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Αποφύγετε υποθέσεις (ετεροφυλοφιλία, cis ταυτότητα)</a:t>
            </a:r>
          </a:p>
          <a:p>
            <a:pPr algn="l" marL="432651" indent="-216325" lvl="1">
              <a:lnSpc>
                <a:spcPts val="2805"/>
              </a:lnSpc>
              <a:buAutoNum type="arabicPeriod" startAt="1"/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Στάση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Άκου χωρίς να κρίνεις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Αντιμετωπίστε σοβαρά τις εμπιστευτικές πληροφορίες που μοιράζεστε.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Μην γελάς νευρικά.</a:t>
            </a:r>
          </a:p>
          <a:p>
            <a:pPr algn="l" marL="432651" indent="-216325" lvl="1">
              <a:lnSpc>
                <a:spcPts val="2805"/>
              </a:lnSpc>
              <a:buAutoNum type="arabicPeriod" startAt="1"/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Περιβάλλον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Ορατά σημάδια ένταξης (αυτοκόλλητα, αφίσες)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Περιεκτικά έγγραφα</a:t>
            </a:r>
          </a:p>
          <a:p>
            <a:pPr algn="l" marL="0" indent="0" lvl="0">
              <a:lnSpc>
                <a:spcPts val="2805"/>
              </a:lnSpc>
            </a:pPr>
            <a:r>
              <a:rPr lang="en-US" sz="2003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Χώροι ουδέτεροι ως προς το φύλο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496662"/>
            <a:ext cx="8885930" cy="44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ΑΣΚΗΣΗ 1: ΤΙ ΝΑ ΚΑΝΕΤΕ ΚΑΙ ΤΙ ΝΑ ΑΠΟΦΥΓΕΤΕ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17334" y="1764007"/>
            <a:ext cx="9857333" cy="3173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30"/>
              </a:lnSpc>
            </a:pPr>
            <a:r>
              <a:rPr lang="en-US" sz="202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Στόχος: Εντοπισμός και εφαρμογή τεχνικών συμπεριληπτικής επικοινωνίας. </a:t>
            </a:r>
          </a:p>
          <a:p>
            <a:pPr algn="l" marL="0" indent="0" lvl="0">
              <a:lnSpc>
                <a:spcPts val="2830"/>
              </a:lnSpc>
            </a:pPr>
            <a:r>
              <a:rPr lang="en-US" sz="202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Ανάπτυξη: Σε μικρές ομάδες, θα λαμβάνετε κάρτες</a:t>
            </a:r>
          </a:p>
          <a:p>
            <a:pPr algn="l" marL="0" indent="0" lvl="0">
              <a:lnSpc>
                <a:spcPts val="2830"/>
              </a:lnSpc>
            </a:pPr>
          </a:p>
          <a:p>
            <a:pPr algn="l" marL="0" indent="0" lvl="0">
              <a:lnSpc>
                <a:spcPts val="2830"/>
              </a:lnSpc>
            </a:pPr>
            <a:r>
              <a:rPr lang="en-US" sz="202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Ταξινομήστε τα σε δύο κατηγορίες: Τι να κάνετε ✅ και τι να αποφύγετε ❌</a:t>
            </a:r>
          </a:p>
          <a:p>
            <a:pPr algn="l" marL="0" indent="0" lvl="0">
              <a:lnSpc>
                <a:spcPts val="2830"/>
              </a:lnSpc>
            </a:pPr>
            <a:r>
              <a:rPr lang="en-US" sz="202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Για κάθε περίπτωση στην κατηγορία «Αποφυγή», προτείνετε μια καταλληλότερη εναλλακτική λύση.</a:t>
            </a:r>
          </a:p>
          <a:p>
            <a:pPr algn="l" marL="0" indent="0" lvl="0">
              <a:lnSpc>
                <a:spcPts val="2830"/>
              </a:lnSpc>
            </a:pPr>
          </a:p>
          <a:p>
            <a:pPr algn="l" marL="0" indent="0" lvl="0">
              <a:lnSpc>
                <a:spcPts val="2830"/>
              </a:lnSpc>
            </a:pPr>
            <a:r>
              <a:rPr lang="en-US" sz="202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Διάρκεια: 25 λεπτά (15 λεπτά στην ομάδα + 10 λεπτά για την κοινοποίηση των αποτελεσμάτων)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496662"/>
            <a:ext cx="8885930" cy="44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ΠΡΟΣΑΡΜΟΓΗ ΣΕ ΔΙΑΦΟΡΕΤΙΚΕΣ ΠΡΑΓΜΑΤΙΚΟΤΗΤΕΣ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11690" y="1814800"/>
            <a:ext cx="9424310" cy="3511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ΜΕ ΑΤΟΜΟ ΜΕ ΓΝΩΣΤΙΚΕΣ ΔΥΣΤΥΧΙΕΣ</a:t>
            </a: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Η ανάγκη για στοργή είναι από τις τελευταίες που εξαφανίζονται.</a:t>
            </a: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Διαφοροποίηση μεταξύ «διαταραχής συμπεριφοράς» και ανάγκης για ιδιωτικότητα</a:t>
            </a:r>
          </a:p>
          <a:p>
            <a:pPr algn="l" marL="0" indent="0" lvl="0">
              <a:lnSpc>
                <a:spcPts val="2818"/>
              </a:lnSpc>
            </a:pP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ΜΕ ΕΝΑ ΤΡΑΝΣ ΑΤΟΜΟ</a:t>
            </a: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Σεβασμός στα μικρά ονόματα και τις αντωνυμίες</a:t>
            </a: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Διασφάλιση της συνέχειας των ορμονικών θεραπειών</a:t>
            </a:r>
          </a:p>
          <a:p>
            <a:pPr algn="l" marL="0" indent="0" lvl="0">
              <a:lnSpc>
                <a:spcPts val="2818"/>
              </a:lnSpc>
            </a:pP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ΜΕ ΕΝΑ ΑΤΟΜΟ ΑΠΟ ΑΛΛΟ ΠΟΛΙΤΙΣΜΟ</a:t>
            </a:r>
          </a:p>
          <a:p>
            <a:pPr algn="l" marL="0" indent="0" lvl="0">
              <a:lnSpc>
                <a:spcPts val="2818"/>
              </a:lnSpc>
            </a:pPr>
            <a:r>
              <a:rPr lang="en-US" sz="201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Πολιτισμική Ταπεινότητα – Αίτημα για τις σωστές λέξεις και πολιτισμικές αναφορές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306495" y="4998191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62304" y="803563"/>
            <a:ext cx="10461358" cy="44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ΕΡΓΑΣΙΑ ΩΣ ΟΜΑΔΑ: Η ΔΥΝΑΜΗ ΤΗΣ ΣΥΛΛΟΓΙΚΟΤΗΤΑΣ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62304" y="1895115"/>
            <a:ext cx="10277061" cy="243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3"/>
              </a:lnSpc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ΟΤΑΝ ΑΝΤΙΜΕΤΩΠΙΖΕΙΣ ΜΙΑ ΠΟΛΥΠΛΟΚΗ ΚΑΤΑΣΤΑΣΗ, ΔΕΝ ΕΙΣΑΙ ΜΟΝΟΣ.</a:t>
            </a:r>
          </a:p>
          <a:p>
            <a:pPr algn="l" marL="0" indent="0" lvl="0">
              <a:lnSpc>
                <a:spcPts val="2413"/>
              </a:lnSpc>
            </a:pPr>
          </a:p>
          <a:p>
            <a:pPr algn="l" marL="0" indent="0" lvl="0">
              <a:lnSpc>
                <a:spcPts val="2413"/>
              </a:lnSpc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ΔΙΑΔΙΚΑΣΙΑ 5 ΒΗΜΑΤΩΝ:</a:t>
            </a:r>
          </a:p>
          <a:p>
            <a:pPr algn="l" marL="372159" indent="-186079" lvl="1">
              <a:lnSpc>
                <a:spcPts val="2413"/>
              </a:lnSpc>
              <a:buFont typeface="Arial"/>
              <a:buChar char="•"/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Προσδιορίστε το πρόβλημα και τις προοπτικές που εμπλέκονται</a:t>
            </a:r>
          </a:p>
          <a:p>
            <a:pPr algn="l" marL="372159" indent="-186079" lvl="1">
              <a:lnSpc>
                <a:spcPts val="2413"/>
              </a:lnSpc>
              <a:buFont typeface="Arial"/>
              <a:buChar char="•"/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Συμμετοχή των κατάλληλων ατόμων (κάτοικος, οικογένεια, ομάδα)</a:t>
            </a:r>
          </a:p>
          <a:p>
            <a:pPr algn="l" marL="372159" indent="-186079" lvl="1">
              <a:lnSpc>
                <a:spcPts val="2413"/>
              </a:lnSpc>
              <a:buFont typeface="Arial"/>
              <a:buChar char="•"/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Προσδιορίστε τις ηθικές αρχές που εμπλέκονται</a:t>
            </a:r>
          </a:p>
          <a:p>
            <a:pPr algn="l" marL="372159" indent="-186079" lvl="1">
              <a:lnSpc>
                <a:spcPts val="2413"/>
              </a:lnSpc>
              <a:buFont typeface="Arial"/>
              <a:buChar char="•"/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Προσδιορίστε τα μέτρα που θα ληφθούν (άμεσα, βραχυπρόθεσμα, μακροπρόθεσμα)</a:t>
            </a:r>
          </a:p>
          <a:p>
            <a:pPr algn="l" marL="372159" indent="-186079" lvl="1">
              <a:lnSpc>
                <a:spcPts val="2413"/>
              </a:lnSpc>
              <a:buFont typeface="Arial"/>
              <a:buChar char="•"/>
            </a:pPr>
            <a:r>
              <a:rPr lang="en-US" sz="172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Τεκμηριώστε και κοινοποιήστε την απόφαση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85094" y="2870621"/>
          <a:ext cx="5353964" cy="7560000"/>
        </p:xfrm>
        <a:graphic>
          <a:graphicData uri="http://schemas.openxmlformats.org/presentationml/2006/ole">
            <p:oleObj imgW="6858000" imgH="90678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296535" y="1267560"/>
            <a:ext cx="10234229" cy="1250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Οδηγίες (25 λεπτά): </a:t>
            </a:r>
          </a:p>
          <a:p>
            <a:pPr algn="l" marL="0" indent="0" lvl="0">
              <a:lnSpc>
                <a:spcPts val="1960"/>
              </a:lnSpc>
            </a:pPr>
          </a:p>
          <a:p>
            <a:pPr algn="l" marL="0" indent="0" lvl="0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Σε μικρές ομάδες, διαβάστε την προτεινόμενη κατάσταση.</a:t>
            </a:r>
          </a:p>
          <a:p>
            <a:pPr algn="l" marL="0" indent="0" lvl="0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Χρησιμοποιήστε το φύλλο απαντήσεων 5 βημάτων για να συντάξετε μια ομαδική απάντηση.</a:t>
            </a:r>
          </a:p>
          <a:p>
            <a:pPr algn="l" marL="0" indent="0" lvl="0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Προετοιμάστε μια παρουσίαση 2 λεπτών.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38868" y="503230"/>
            <a:ext cx="8885930" cy="448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Άσκηση 2 - σύνθετη κατάσταση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60012" y="5802818"/>
            <a:ext cx="1831988" cy="1757182"/>
          </a:xfrm>
          <a:custGeom>
            <a:avLst/>
            <a:gdLst/>
            <a:ahLst/>
            <a:cxnLst/>
            <a:rect r="r" b="b" t="t" l="l"/>
            <a:pathLst>
              <a:path h="1757182" w="1831988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681409"/>
            <a:ext cx="1810194" cy="760465"/>
          </a:xfrm>
          <a:custGeom>
            <a:avLst/>
            <a:gdLst/>
            <a:ahLst/>
            <a:cxnLst/>
            <a:rect r="r" b="b" t="t" l="l"/>
            <a:pathLst>
              <a:path h="760465" w="1810194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496662"/>
            <a:ext cx="8885930" cy="44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ΠΕΡΙΛΗΨΗ: ΜΗΝΥΜΑΤΑ ΓΙΑ ΤΟ ΣΠΙΤΙ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1471800"/>
            <a:ext cx="9722513" cy="3732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5525" indent="-287763" lvl="1">
              <a:lnSpc>
                <a:spcPts val="3731"/>
              </a:lnSpc>
              <a:spcBef>
                <a:spcPct val="0"/>
              </a:spcBef>
              <a:buAutoNum type="arabicPeriod" startAt="1"/>
            </a:pPr>
            <a:r>
              <a:rPr lang="en-US" b="true" sz="2665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Η μέθοδος είναι εξίσου σημαντική με το μήνυμα</a:t>
            </a:r>
          </a:p>
          <a:p>
            <a:pPr algn="l" marL="575525" indent="-287763" lvl="1">
              <a:lnSpc>
                <a:spcPts val="3731"/>
              </a:lnSpc>
              <a:spcBef>
                <a:spcPct val="0"/>
              </a:spcBef>
              <a:buAutoNum type="arabicPeriod" startAt="1"/>
            </a:pPr>
            <a:r>
              <a:rPr lang="en-US" b="true" sz="2665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Η γλώσσα είναι ένα εργαλείο για την ένταξη - μπορεί να κλείσει ή να ανοίξει πόρτες</a:t>
            </a:r>
          </a:p>
          <a:p>
            <a:pPr algn="l" marL="575525" indent="-287763" lvl="1">
              <a:lnSpc>
                <a:spcPts val="3731"/>
              </a:lnSpc>
              <a:spcBef>
                <a:spcPct val="0"/>
              </a:spcBef>
              <a:buAutoNum type="arabicPeriod" startAt="1"/>
            </a:pPr>
            <a:r>
              <a:rPr lang="en-US" b="true" sz="2665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Δημιουργήστε ένα φιλόξενο περιβάλλον - Τα ορατά σημάδια έχουν σημασία</a:t>
            </a:r>
          </a:p>
          <a:p>
            <a:pPr algn="l" marL="575525" indent="-287763" lvl="1">
              <a:lnSpc>
                <a:spcPts val="3731"/>
              </a:lnSpc>
              <a:spcBef>
                <a:spcPct val="0"/>
              </a:spcBef>
              <a:buAutoNum type="arabicPeriod" startAt="1"/>
            </a:pPr>
            <a:r>
              <a:rPr lang="en-US" b="true" sz="2665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Προσαρμογή - δεν υπάρχει λύση που να ταιριάζει σε όλους</a:t>
            </a:r>
          </a:p>
          <a:p>
            <a:pPr algn="l" marL="575525" indent="-287763" lvl="1">
              <a:lnSpc>
                <a:spcPts val="3731"/>
              </a:lnSpc>
              <a:spcBef>
                <a:spcPct val="0"/>
              </a:spcBef>
              <a:buAutoNum type="arabicPeriod" startAt="1"/>
            </a:pPr>
            <a:r>
              <a:rPr lang="en-US" b="true" sz="2665" strike="noStrike" u="non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Εργαστείτε ως ομάδα - η συλλογική αντίδραση μετράει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19631" y="2693885"/>
            <a:ext cx="6252737" cy="2055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ΣΑΣ ΕΥΧΑΡΙΣΤΟΥΜΕ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016392" y="4034480"/>
            <a:ext cx="3675608" cy="3525520"/>
          </a:xfrm>
          <a:custGeom>
            <a:avLst/>
            <a:gdLst/>
            <a:ahLst/>
            <a:cxnLst/>
            <a:rect r="r" b="b" t="t" l="l"/>
            <a:pathLst>
              <a:path h="3525520" w="3675608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442377"/>
            <a:ext cx="3894010" cy="1635878"/>
          </a:xfrm>
          <a:custGeom>
            <a:avLst/>
            <a:gdLst/>
            <a:ahLst/>
            <a:cxnLst/>
            <a:rect r="r" b="b" t="t" l="l"/>
            <a:pathLst>
              <a:path h="1635878" w="3894010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A6C00C77214D8209623C313996D0" ma:contentTypeVersion="14" ma:contentTypeDescription="Create a new document." ma:contentTypeScope="" ma:versionID="6886fbe726182a20e6de0fda11f62645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a3128a1220f62418f93c714162685835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9F69C717-6A14-43E9-AAD9-55DFF70D1FC7}"/>
</file>

<file path=customXml/itemProps2.xml><?xml version="1.0" encoding="utf-8"?>
<ds:datastoreItem xmlns:ds="http://schemas.openxmlformats.org/officeDocument/2006/customXml" ds:itemID="{980DFAE9-F1A9-45BA-818C-BDDF73553F78}"/>
</file>

<file path=customXml/itemProps3.xml><?xml version="1.0" encoding="utf-8"?>
<ds:datastoreItem xmlns:ds="http://schemas.openxmlformats.org/officeDocument/2006/customXml" ds:itemID="{A262E788-3ED7-4593-B91B-80995ACBDCA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Never Gets Old- Module 7_Greek</dc:title>
  <cp:revision>1</cp:revision>
  <dcterms:created xsi:type="dcterms:W3CDTF">2006-08-16T00:00:00Z</dcterms:created>
  <dcterms:modified xsi:type="dcterms:W3CDTF">2011-08-01T06:04:30Z</dcterms:modified>
  <dc:identifier>DAHTL6oMWEI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