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6858000" cy="9144000"/>
  <p:embeddedFontLst>
    <p:embeddedFont>
      <p:font typeface="Inter" panose="020B0604020202020204" charset="0"/>
      <p:regular r:id="rId13"/>
    </p:embeddedFont>
    <p:embeddedFont>
      <p:font typeface="Inter Bold" panose="020B0604020202020204" charset="0"/>
      <p:regular r:id="rId14"/>
    </p:embeddedFont>
    <p:embeddedFont>
      <p:font typeface="Oswald" panose="00000500000000000000" pitchFamily="2" charset="0"/>
      <p:regular r:id="rId15"/>
    </p:embeddedFont>
    <p:embeddedFont>
      <p:font typeface="Oswald Bold" panose="00000800000000000000" charset="0"/>
      <p:regular r:id="rId16"/>
    </p:embeddedFont>
    <p:embeddedFont>
      <p:font typeface="Oswald Medium" panose="00000600000000000000" pitchFamily="2" charset="0"/>
      <p:regular r:id="rId17"/>
    </p:embeddedFont>
    <p:embeddedFont>
      <p:font typeface="Oswald Semi-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144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847" y="361044"/>
            <a:ext cx="6573893" cy="2761699"/>
          </a:xfrm>
          <a:custGeom>
            <a:avLst/>
            <a:gdLst/>
            <a:ahLst/>
            <a:cxnLst/>
            <a:rect l="l" t="t" r="r" b="b"/>
            <a:pathLst>
              <a:path w="6573893" h="2761699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86053" y="6360511"/>
            <a:ext cx="1139895" cy="1199489"/>
          </a:xfrm>
          <a:custGeom>
            <a:avLst/>
            <a:gdLst/>
            <a:ahLst/>
            <a:cxnLst/>
            <a:rect l="l" t="t" r="r" b="b"/>
            <a:pathLst>
              <a:path w="1139895" h="1199489">
                <a:moveTo>
                  <a:pt x="0" y="0"/>
                </a:moveTo>
                <a:lnTo>
                  <a:pt x="1139894" y="0"/>
                </a:lnTo>
                <a:lnTo>
                  <a:pt x="1139894" y="1199489"/>
                </a:lnTo>
                <a:lnTo>
                  <a:pt x="0" y="119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479847" y="4236963"/>
            <a:ext cx="4083454" cy="1162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r>
              <a:rPr lang="en-US" sz="223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Inklusive Methoden zur Auseinandersetzung mit Sexualität, Geschlecht und Diversität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9847" y="3731344"/>
            <a:ext cx="7635676" cy="380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7"/>
              </a:lnSpc>
              <a:spcBef>
                <a:spcPct val="0"/>
              </a:spcBef>
            </a:pPr>
            <a:r>
              <a:rPr lang="en-US" sz="2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Modul 7 – Inklusive Methoden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42662" y="7143097"/>
            <a:ext cx="340667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Wird nie alt – Projekt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8312" y="1652358"/>
            <a:ext cx="6927788" cy="3794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Einleitung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Warum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ist die Methode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wichtig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? </a:t>
            </a:r>
          </a:p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Sport – Was man tun und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lassen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sollte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Sich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an die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Realitäten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anpassen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Übung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Komplexe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Situation </a:t>
            </a:r>
          </a:p>
          <a:p>
            <a:pPr marL="0" lvl="0" indent="0" algn="l">
              <a:lnSpc>
                <a:spcPts val="5024"/>
              </a:lnSpc>
              <a:spcBef>
                <a:spcPct val="0"/>
              </a:spcBef>
            </a:pP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Schlussfolgerung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und </a:t>
            </a:r>
            <a:r>
              <a:rPr lang="en-US" sz="3588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Bewertung</a:t>
            </a:r>
            <a:r>
              <a:rPr lang="en-US" sz="3588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61890" y="512177"/>
            <a:ext cx="3579763" cy="721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9500" y="1568450"/>
            <a:ext cx="7880902" cy="4831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754"/>
              </a:lnSpc>
              <a:spcBef>
                <a:spcPct val="0"/>
              </a:spcBef>
            </a:pP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Am Ende </a:t>
            </a:r>
            <a:r>
              <a:rPr lang="en-US" sz="2681" b="1" u="none" strike="noStrike" dirty="0" err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dieser</a:t>
            </a: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sz="2681" b="1" u="none" strike="noStrike" dirty="0" err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Sitzung</a:t>
            </a: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sz="2681" b="1" u="none" strike="noStrike" dirty="0" err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werden</a:t>
            </a: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Sie </a:t>
            </a:r>
            <a:r>
              <a:rPr lang="en-US" sz="2681" b="1" u="none" strike="noStrike" dirty="0" err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Folgendes</a:t>
            </a: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sz="2681" b="1" u="none" strike="noStrike" dirty="0" err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können</a:t>
            </a:r>
            <a:r>
              <a:rPr lang="en-US" sz="2681" b="1" u="none" strike="noStrike" dirty="0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:</a:t>
            </a:r>
          </a:p>
          <a:p>
            <a:pPr marL="0" lvl="0" indent="0" algn="l">
              <a:lnSpc>
                <a:spcPts val="3754"/>
              </a:lnSpc>
              <a:spcBef>
                <a:spcPct val="0"/>
              </a:spcBef>
            </a:pPr>
            <a:endParaRPr lang="en-US" sz="2681" b="1" u="none" strike="noStrike" dirty="0">
              <a:solidFill>
                <a:srgbClr val="000000"/>
              </a:solidFill>
              <a:latin typeface="Oswald Semi-Bold"/>
              <a:ea typeface="Oswald Semi-Bold"/>
              <a:cs typeface="Oswald Semi-Bold"/>
              <a:sym typeface="Oswald Semi-Bold"/>
            </a:endParaRPr>
          </a:p>
          <a:p>
            <a:pPr marL="578961" lvl="1" indent="-289480" algn="l">
              <a:lnSpc>
                <a:spcPts val="3754"/>
              </a:lnSpc>
              <a:spcBef>
                <a:spcPct val="0"/>
              </a:spcBef>
              <a:buFont typeface="Arial"/>
              <a:buChar char="•"/>
            </a:pPr>
            <a:r>
              <a:rPr lang="en-US" sz="2681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sicheren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Raum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schaffen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können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um über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Intimität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zu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sprechen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578961" lvl="1" indent="-289480" algn="l">
              <a:lnSpc>
                <a:spcPts val="3754"/>
              </a:lnSpc>
              <a:spcBef>
                <a:spcPct val="0"/>
              </a:spcBef>
              <a:buFont typeface="Arial"/>
              <a:buChar char="•"/>
            </a:pPr>
            <a:r>
              <a:rPr lang="en-US" sz="2681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Eine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inklusive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Kommunikation (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Sprache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Körperhaltung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anwenden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können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578961" lvl="1" indent="-289480" algn="l">
              <a:lnSpc>
                <a:spcPts val="3754"/>
              </a:lnSpc>
              <a:spcBef>
                <a:spcPct val="0"/>
              </a:spcBef>
              <a:buFont typeface="Arial"/>
              <a:buChar char="•"/>
            </a:pPr>
            <a:r>
              <a:rPr lang="en-US" sz="2681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Die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eigene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Vorgehensweise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flexible an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unterschiedliche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Gegebenheiten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anpassen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können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578961" lvl="1" indent="-289480" algn="l">
              <a:lnSpc>
                <a:spcPts val="3754"/>
              </a:lnSpc>
              <a:spcBef>
                <a:spcPct val="0"/>
              </a:spcBef>
              <a:buFont typeface="Arial"/>
              <a:buChar char="•"/>
            </a:pPr>
            <a:r>
              <a:rPr lang="en-US" sz="2681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Teamsetting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für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komplexe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Situationen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gestalten </a:t>
            </a:r>
            <a:r>
              <a:rPr lang="en-US" sz="2681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können</a:t>
            </a:r>
            <a:r>
              <a:rPr lang="en-US" sz="2681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0" y="512177"/>
            <a:ext cx="8003686" cy="721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SITZUNGSZIELE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038" y="1204807"/>
            <a:ext cx="9180000" cy="2928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en-US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Das Thema ist tabu, die Methode ist </a:t>
            </a: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entscheidend</a:t>
            </a:r>
            <a:endParaRPr lang="en-US" sz="2386" b="1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b="1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Fachleute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schweigen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aufgrund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mangelnder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Ausbildung.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Die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ältere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Generation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schweigt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aus Angst vor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Verurteilung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Die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Familien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schweigen</a:t>
            </a:r>
            <a:r>
              <a:rPr lang="en-US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aus Scham.</a:t>
            </a:r>
          </a:p>
          <a:p>
            <a:pPr marL="257665" lvl="1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Unsere</a:t>
            </a:r>
            <a:r>
              <a:rPr lang="en-US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Rolle: die </a:t>
            </a: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Voraussetzungen</a:t>
            </a:r>
            <a:r>
              <a:rPr lang="en-US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für das </a:t>
            </a: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Sprechen</a:t>
            </a:r>
            <a:r>
              <a:rPr lang="en-US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zu</a:t>
            </a:r>
            <a:r>
              <a:rPr lang="en-US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386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schaffen</a:t>
            </a:r>
            <a:endParaRPr lang="en-US" sz="2386" b="1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617038" y="318896"/>
            <a:ext cx="9041038" cy="52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en-US" sz="307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WARUM IST DIE METHODE WICHTIG?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8500" y="4951663"/>
            <a:ext cx="7586067" cy="1394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en-US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„IN IHREM ALTER SOLLTEN SIE SICH DARÜBER KEINE GEDANKEN MEHR MACHEN.“ ❌ HETEROSEXUALITÄT VORAUSSETZEN („WIE ALT WAR IHR MANN?“) ❌ NERVÖS LACHEN, WENN EIN BEWOHNER ÜBER SEIN SEXUALLEBEN SPRICHT ❌ EIN ZIMMER BETRETEN, OHNE ANZUKLOPFEN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85933" y="4398110"/>
            <a:ext cx="3594167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58"/>
              </a:lnSpc>
              <a:spcBef>
                <a:spcPct val="0"/>
              </a:spcBef>
            </a:pPr>
            <a:r>
              <a:rPr lang="en-US" sz="1600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WAS MAN VERMEIDEN SOLLTE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8340229" y="257570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756000" y="496662"/>
            <a:ext cx="8885930" cy="89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INKLUSIVE KOMMUNIKATION - 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WARUM IST DIE METHODE WICHTIG?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9180000" cy="513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Die </a:t>
            </a:r>
            <a:r>
              <a:rPr lang="en-US" sz="2190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Grundsätze</a:t>
            </a:r>
            <a:r>
              <a:rPr lang="en-US" sz="2190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190" b="1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inklusiver</a:t>
            </a:r>
            <a:r>
              <a:rPr lang="en-US" sz="2190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Kommunikation: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Sprache</a:t>
            </a:r>
            <a:endParaRPr lang="en-US" sz="219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Stellen Sie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offene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Fragen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„</a:t>
            </a:r>
            <a:r>
              <a:rPr lang="en-US" sz="219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Welche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wichtige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Person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gibt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es in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Ihrem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Leben?“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Fragen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nach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Pronomen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„Welche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Pronomen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verwenden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Sie?“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Vermeiden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Vorurteile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Heterosexualität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Cisgender-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Identität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).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Körperhaltung</a:t>
            </a:r>
            <a:endParaRPr lang="en-US" sz="219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Hören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zu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ohne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zu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urteilen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Vertrauliche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Angelegenheiten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mit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Ernsthaftigkeit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entgegennehmen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icht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nervös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lachen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Die Umwelt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Sichtbare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Zeichen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der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Inklusion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Aufkleber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Poster)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verwenden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Inklusive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Dokumente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nutzen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Geschlechtsneutrale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Räume </a:t>
            </a:r>
            <a:r>
              <a:rPr lang="en-US" sz="219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bereithalten</a:t>
            </a:r>
            <a:r>
              <a:rPr lang="en-US" sz="219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756000" y="496662"/>
            <a:ext cx="8885930" cy="44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ÜBUNG 1 – WAS MAN TUN UND LASSEN SOLLTE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10234229" cy="34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Ziel: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Inklusive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Kommunikationstechniken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identifizieren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und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üben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Aufgabe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: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kleinen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Gruppen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erhalten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Karten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Sortieren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zwei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Stapel: Zu tun ✅ und Zu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vermeiden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❌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Schlagen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für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Eintrag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„Zu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vermeiden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“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bessere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Alternative vor.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Zeitaufwand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25 Minuten (15 Minuten in der Gruppe + 10 Minuten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Austausch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496662"/>
            <a:ext cx="8885930" cy="44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ANPASSUNG AN UNTERSCHIEDLICHE REALITÄTEN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8553100" cy="4592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BEI EINER PERSON MIT KOGNITIVEN BEEINTRÄCHTIGUNGEN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DAS BEDÜRFNIS NACH ZUNEIGUNG VERSCHWINDET ALS EINES DER LETZTEN.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UNTERSCHEIDUNG ZWISCHEN „VERHALTENSSTÖRUNG“ UND DEM BEDÜRFNIS NACH INTIMITÄT.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u="none" strike="noStrik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MIT EINER TRANSPERSON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RESPEKTIERE DEN VORNAMEN UND DIE PRONOMEN.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SICHERSTELLUNG DER KONTINUITÄT DER HORMONBEHANDLUNGEN.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u="none" strike="noStrik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MIT EINER PERSON AUS EINER ANDEREN KULTUR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KULTURELLE DEMUT – UM WORTE UND BEZUGSPUNKTE BITTEN.</a:t>
            </a:r>
          </a:p>
        </p:txBody>
      </p:sp>
      <p:sp>
        <p:nvSpPr>
          <p:cNvPr id="4" name="Freeform 4"/>
          <p:cNvSpPr/>
          <p:nvPr/>
        </p:nvSpPr>
        <p:spPr>
          <a:xfrm>
            <a:off x="8306495" y="4998191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496662"/>
            <a:ext cx="8885930" cy="89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GEMEINSAM IM TEAM ARBEITEN: DIE STÄRKE DES </a:t>
            </a:r>
            <a:r>
              <a:rPr lang="en-US" sz="2598" b="1" u="none" strike="noStrike" dirty="0">
                <a:solidFill>
                  <a:srgbClr val="000000"/>
                </a:solidFill>
                <a:latin typeface="Oswald Medium" panose="020F0502020204030204" pitchFamily="2" charset="0"/>
                <a:ea typeface="Inter Bold"/>
                <a:cs typeface="Inter Bold"/>
                <a:sym typeface="Inter Bold"/>
              </a:rPr>
              <a:t>KOLLEKTIVS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9238900" cy="4126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en-US" sz="1917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WENN SIE MIT EINER KOMPLEXEN SITUATION KONFRONTIERT SIND, 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en-US" sz="1917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BLEIBEN SIE NICHT ALLEIN.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en-US" sz="1917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5-STUFIGER PROZESS: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IDENTIFIZIEREN SIE DAS PROBLEM UND DIE PERSPEKTIVEN.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BEZIEHEN SIE DIE RICHTIGEN PERSONEN EIN (BEWOHNER, FAMILIE, TEAM).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IDENTIFIZIEREN SIE DIE RELEVANTEN ETHISCHEN PRINZIPIEN.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ÜBER MASSNAHMEN ENTSCHEIDEN (SOFORT, KURZFRISTIG, LANGFRISTIG).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DIE ENTSCHEIDUNG DOKUMENTIEREN UND KOMMUNIZIEREN.</a:t>
            </a:r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65100" y="6517686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/>
          <p:nvPr>
            <p:extLst>
              <p:ext uri="{D42A27DB-BD31-4B8C-83A1-F6EECF244321}">
                <p14:modId xmlns:p14="http://schemas.microsoft.com/office/powerpoint/2010/main" val="3273444898"/>
              </p:ext>
            </p:extLst>
          </p:nvPr>
        </p:nvGraphicFramePr>
        <p:xfrm>
          <a:off x="2146300" y="3070544"/>
          <a:ext cx="5353964" cy="75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58000" imgH="9067800" progId="Excel.Sheet.12">
                  <p:embed/>
                </p:oleObj>
              </mc:Choice>
              <mc:Fallback>
                <p:oleObj name="Worksheet" r:id="rId2" imgW="6858000" imgH="9067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46300" y="3070544"/>
                        <a:ext cx="5353964" cy="75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756001" y="1353546"/>
            <a:ext cx="9238900" cy="2144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Anleitung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(25 Min.):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in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kleinen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Gruppen die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vorgeschlagene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Situation.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Nutzen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das 5-stufige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Antwortblatt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um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Teamantwort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zu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erstellen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Bereiten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Sie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eine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2-minütige </a:t>
            </a:r>
            <a:r>
              <a:rPr lang="en-US" sz="2442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Präsentation</a:t>
            </a:r>
            <a:r>
              <a:rPr lang="en-US" sz="2442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vor.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000" y="496662"/>
            <a:ext cx="8885930" cy="44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ÜBUNG 2 – KOMPLEXE SITUATION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9AB3BAD-12AE-8126-C161-27BE58A69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" y="6387208"/>
            <a:ext cx="2200847" cy="92667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6514934-3069-70B1-CBD5-426FA2F2A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121" y="4922683"/>
            <a:ext cx="2670279" cy="25605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0012" y="5802818"/>
            <a:ext cx="1831988" cy="1757182"/>
          </a:xfrm>
          <a:custGeom>
            <a:avLst/>
            <a:gdLst/>
            <a:ahLst/>
            <a:cxnLst/>
            <a:rect l="l" t="t" r="r" b="b"/>
            <a:pathLst>
              <a:path w="1831988" h="1757182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2743" y="6681409"/>
            <a:ext cx="1810194" cy="760465"/>
          </a:xfrm>
          <a:custGeom>
            <a:avLst/>
            <a:gdLst/>
            <a:ahLst/>
            <a:cxnLst/>
            <a:rect l="l" t="t" r="r" b="b"/>
            <a:pathLst>
              <a:path w="1810194" h="760465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756000" y="496662"/>
            <a:ext cx="8885930" cy="44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ZUSAMMENFASSUNG: WICHTIGSTE ERKENNTNISSE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747" y="1589489"/>
            <a:ext cx="9732743" cy="3814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Die Methode ist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genauso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wichtig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wie die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Botschaft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.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Sprache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ist ein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Werkzeug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der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Inklusion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sie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kann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Türen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öffnen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oder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schließen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.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Schaffen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Sie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eine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einladende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Atmosphäre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sichtbare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Zeichen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sind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wichtig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.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Anpassen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es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gibt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keine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Universallösung</a:t>
            </a:r>
            <a:endParaRPr lang="en-US" sz="2400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Arbeitet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im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Team – die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gemeinsame</a:t>
            </a:r>
            <a:r>
              <a:rPr lang="en-US" sz="2400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Reaktion ist </a:t>
            </a:r>
            <a:r>
              <a:rPr lang="en-US" sz="2400" u="none" strike="noStrike" dirty="0" err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stärker</a:t>
            </a:r>
            <a:endParaRPr lang="en-US" sz="2400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2185" y="2665310"/>
            <a:ext cx="5807630" cy="1272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r>
              <a:rPr lang="en-US" sz="7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DANKE</a:t>
            </a:r>
          </a:p>
        </p:txBody>
      </p:sp>
      <p:sp>
        <p:nvSpPr>
          <p:cNvPr id="3" name="Freeform 3"/>
          <p:cNvSpPr/>
          <p:nvPr/>
        </p:nvSpPr>
        <p:spPr>
          <a:xfrm>
            <a:off x="7016392" y="4034480"/>
            <a:ext cx="3675608" cy="3525520"/>
          </a:xfrm>
          <a:custGeom>
            <a:avLst/>
            <a:gdLst/>
            <a:ahLst/>
            <a:cxnLst/>
            <a:rect l="l" t="t" r="r" b="b"/>
            <a:pathLst>
              <a:path w="3675608" h="3525520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2743" y="442377"/>
            <a:ext cx="3894010" cy="1635878"/>
          </a:xfrm>
          <a:custGeom>
            <a:avLst/>
            <a:gdLst/>
            <a:ahLst/>
            <a:cxnLst/>
            <a:rect l="l" t="t" r="r" b="b"/>
            <a:pathLst>
              <a:path w="3894010" h="1635878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E0A6C00C77214D8209623C313996D0" ma:contentTypeVersion="14" ma:contentTypeDescription="Ein neues Dokument erstellen." ma:contentTypeScope="" ma:versionID="ee2fc3b4fe5f9d97eb0fd85ecf374dd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c38a056eb196ad395679a14beb6de12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A176B0A8-3DE3-49F9-A1E3-3437E6DAF1C9}"/>
</file>

<file path=customXml/itemProps2.xml><?xml version="1.0" encoding="utf-8"?>
<ds:datastoreItem xmlns:ds="http://schemas.openxmlformats.org/officeDocument/2006/customXml" ds:itemID="{FD601232-8560-481E-9A0E-CEC9E20217B9}"/>
</file>

<file path=customXml/itemProps3.xml><?xml version="1.0" encoding="utf-8"?>
<ds:datastoreItem xmlns:ds="http://schemas.openxmlformats.org/officeDocument/2006/customXml" ds:itemID="{33D1404E-A870-4AE3-8003-B7409695738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Office PowerPoint</Application>
  <PresentationFormat>Benutzerdefiniert</PresentationFormat>
  <Paragraphs>87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1" baseType="lpstr">
      <vt:lpstr>Inter</vt:lpstr>
      <vt:lpstr>Oswald</vt:lpstr>
      <vt:lpstr>Inter Bold</vt:lpstr>
      <vt:lpstr>Calibri</vt:lpstr>
      <vt:lpstr>Oswald Bold</vt:lpstr>
      <vt:lpstr>Oswald Semi-Bold</vt:lpstr>
      <vt:lpstr>Oswald Medium</vt:lpstr>
      <vt:lpstr>Arial</vt:lpstr>
      <vt:lpstr>Office Theme</vt:lpstr>
      <vt:lpstr>Worksheet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7 AgeWise - NGO - FR (Anglais)</dc:title>
  <dc:creator>Karina Hossfeld</dc:creator>
  <cp:lastModifiedBy>Karina Hossfeld</cp:lastModifiedBy>
  <cp:revision>2</cp:revision>
  <dcterms:created xsi:type="dcterms:W3CDTF">2006-08-16T00:00:00Z</dcterms:created>
  <dcterms:modified xsi:type="dcterms:W3CDTF">2026-08-12T14:01:57Z</dcterms:modified>
  <dc:identifier>DAHHB_kcJcU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  <property fmtid="{D5CDD505-2E9C-101B-9397-08002B2CF9AE}" pid="3" name="MediaServiceImageTags">
    <vt:lpwstr/>
  </property>
</Properties>
</file>