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43"/>
  </p:notesMasterIdLst>
  <p:handoutMasterIdLst>
    <p:handoutMasterId r:id="rId44"/>
  </p:handoutMasterIdLst>
  <p:sldIdLst>
    <p:sldId id="256" r:id="rId6"/>
    <p:sldId id="263" r:id="rId7"/>
    <p:sldId id="303" r:id="rId8"/>
    <p:sldId id="268" r:id="rId9"/>
    <p:sldId id="270" r:id="rId10"/>
    <p:sldId id="271" r:id="rId11"/>
    <p:sldId id="287" r:id="rId12"/>
    <p:sldId id="264" r:id="rId13"/>
    <p:sldId id="272" r:id="rId14"/>
    <p:sldId id="278" r:id="rId15"/>
    <p:sldId id="275" r:id="rId16"/>
    <p:sldId id="276" r:id="rId17"/>
    <p:sldId id="274" r:id="rId18"/>
    <p:sldId id="277" r:id="rId19"/>
    <p:sldId id="281" r:id="rId20"/>
    <p:sldId id="279" r:id="rId21"/>
    <p:sldId id="265" r:id="rId22"/>
    <p:sldId id="282" r:id="rId23"/>
    <p:sldId id="283" r:id="rId24"/>
    <p:sldId id="280" r:id="rId25"/>
    <p:sldId id="285" r:id="rId26"/>
    <p:sldId id="288" r:id="rId27"/>
    <p:sldId id="298" r:id="rId28"/>
    <p:sldId id="289" r:id="rId29"/>
    <p:sldId id="299" r:id="rId30"/>
    <p:sldId id="300" r:id="rId31"/>
    <p:sldId id="291" r:id="rId32"/>
    <p:sldId id="301" r:id="rId33"/>
    <p:sldId id="292" r:id="rId34"/>
    <p:sldId id="293" r:id="rId35"/>
    <p:sldId id="302" r:id="rId36"/>
    <p:sldId id="294" r:id="rId37"/>
    <p:sldId id="286" r:id="rId38"/>
    <p:sldId id="295" r:id="rId39"/>
    <p:sldId id="297" r:id="rId40"/>
    <p:sldId id="296" r:id="rId41"/>
    <p:sldId id="262" r:id="rId42"/>
  </p:sldIdLst>
  <p:sldSz cx="12192000" cy="6858000"/>
  <p:notesSz cx="6858000" cy="9144000"/>
  <p:custDataLst>
    <p:tags r:id="rId4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055"/>
    <a:srgbClr val="FFFFFF"/>
    <a:srgbClr val="CAE6E8"/>
    <a:srgbClr val="1F4E83"/>
    <a:srgbClr val="1F4E79"/>
    <a:srgbClr val="F9F9F9"/>
    <a:srgbClr val="A2D2D6"/>
    <a:srgbClr val="00ADBB"/>
    <a:srgbClr val="DDEFBF"/>
    <a:srgbClr val="CBE6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1" autoAdjust="0"/>
    <p:restoredTop sz="74207" autoAdjust="0"/>
  </p:normalViewPr>
  <p:slideViewPr>
    <p:cSldViewPr snapToGrid="0">
      <p:cViewPr varScale="1">
        <p:scale>
          <a:sx n="83" d="100"/>
          <a:sy n="83" d="100"/>
        </p:scale>
        <p:origin x="1704" y="19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ro-RO" dirty="0"/>
            <a:t>Dorință</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ro-RO"/>
            <a:t>Excitație</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ro-RO"/>
            <a:t>Platou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ro-RO" dirty="0"/>
            <a:t>Orgasm</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ro-RO" dirty="0"/>
            <a:t>Rezoluție</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a:solidFill>
          <a:schemeClr val="accent3">
            <a:lumMod val="20000"/>
            <a:lumOff val="80000"/>
          </a:schemeClr>
        </a:solidFill>
        <a:ln>
          <a:solidFill>
            <a:schemeClr val="accent1"/>
          </a:solidFill>
        </a:ln>
      </dgm:spPr>
      <dgm:t>
        <a:bodyPr/>
        <a:lstStyle/>
        <a:p>
          <a:r>
            <a:rPr lang="ro-RO" dirty="0"/>
            <a:t>Dorință</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ro-RO"/>
            <a:t>Excitație</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ro-RO"/>
            <a:t>Platou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ro-RO" dirty="0"/>
            <a:t>Orgasm</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ro-RO" dirty="0"/>
            <a:t>Rezoluție</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custScaleX="110640" custScaleY="86481" custRadScaleRad="103329" custRadScaleInc="17500">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ro-RO" dirty="0"/>
            <a:t>Dorință</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a:solidFill>
          <a:schemeClr val="accent3">
            <a:lumMod val="20000"/>
            <a:lumOff val="80000"/>
          </a:schemeClr>
        </a:solidFill>
        <a:ln>
          <a:solidFill>
            <a:schemeClr val="accent1"/>
          </a:solidFill>
        </a:ln>
      </dgm:spPr>
      <dgm:t>
        <a:bodyPr/>
        <a:lstStyle/>
        <a:p>
          <a:r>
            <a:rPr lang="ro-RO" dirty="0"/>
            <a:t>Excitație</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ro-RO"/>
            <a:t>Platou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ro-RO" dirty="0"/>
            <a:t>Orgasm</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ro-RO" dirty="0"/>
            <a:t>Rezoluție</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ro-RO" dirty="0"/>
            <a:t>Dorință</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ro-RO"/>
            <a:t>Excitație</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a:solidFill>
          <a:schemeClr val="accent3">
            <a:lumMod val="20000"/>
            <a:lumOff val="80000"/>
          </a:schemeClr>
        </a:solidFill>
        <a:ln>
          <a:solidFill>
            <a:schemeClr val="accent1"/>
          </a:solidFill>
        </a:ln>
      </dgm:spPr>
      <dgm:t>
        <a:bodyPr/>
        <a:lstStyle/>
        <a:p>
          <a:r>
            <a:rPr lang="ro-RO" dirty="0"/>
            <a:t>Platou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ro-RO" dirty="0"/>
            <a:t>Orgasm</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ro-RO" dirty="0"/>
            <a:t>Rezoluție</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ro-RO" dirty="0"/>
            <a:t>Dorință</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ro-RO"/>
            <a:t>Excitație</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ro-RO"/>
            <a:t>Platou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a:solidFill>
          <a:schemeClr val="accent3">
            <a:lumMod val="20000"/>
            <a:lumOff val="80000"/>
          </a:schemeClr>
        </a:solidFill>
        <a:ln>
          <a:solidFill>
            <a:schemeClr val="accent1"/>
          </a:solidFill>
        </a:ln>
      </dgm:spPr>
      <dgm:t>
        <a:bodyPr/>
        <a:lstStyle/>
        <a:p>
          <a:r>
            <a:rPr lang="ro-RO" dirty="0"/>
            <a:t>Orgasm</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ro-RO" dirty="0"/>
            <a:t>Rezoluție</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ro-RO" dirty="0"/>
            <a:t>Dorință</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ro-RO"/>
            <a:t>Excitație</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ro-RO"/>
            <a:t>Platou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ro-RO" dirty="0"/>
            <a:t>Orgasm</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a:solidFill>
          <a:schemeClr val="accent3">
            <a:lumMod val="20000"/>
            <a:lumOff val="80000"/>
          </a:schemeClr>
        </a:solidFill>
        <a:ln>
          <a:solidFill>
            <a:schemeClr val="accent1"/>
          </a:solidFill>
        </a:ln>
      </dgm:spPr>
      <dgm:t>
        <a:bodyPr/>
        <a:lstStyle/>
        <a:p>
          <a:r>
            <a:rPr lang="ro-RO" dirty="0"/>
            <a:t>Rezoluție</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887AD4B-9BDD-FB4D-8390-B6A70E277B7D}" type="doc">
      <dgm:prSet loTypeId="urn:microsoft.com/office/officeart/2005/8/layout/cycle2" loCatId="" qsTypeId="urn:microsoft.com/office/officeart/2005/8/quickstyle/simple3" qsCatId="simple" csTypeId="urn:microsoft.com/office/officeart/2005/8/colors/colorful4" csCatId="colorful" phldr="1"/>
      <dgm:spPr/>
      <dgm:t>
        <a:bodyPr/>
        <a:lstStyle/>
        <a:p>
          <a:endParaRPr lang="en-US"/>
        </a:p>
      </dgm:t>
    </dgm:pt>
    <dgm:pt modelId="{46704906-515E-AE41-A14A-E23055F4C7D9}">
      <dgm:prSet phldrT="[Text]" custT="1"/>
      <dgm:spPr/>
      <dgm:t>
        <a:bodyPr/>
        <a:lstStyle/>
        <a:p>
          <a:r>
            <a:rPr lang="ro-RO" sz="1800" b="1" dirty="0"/>
            <a:t>Dorință</a:t>
          </a:r>
        </a:p>
      </dgm:t>
    </dgm:pt>
    <dgm:pt modelId="{644839D3-B1ED-B047-A859-0D6E07227923}" type="parTrans" cxnId="{3A09B56E-B40E-4047-A6E8-435EB710C59D}">
      <dgm:prSet/>
      <dgm:spPr/>
      <dgm:t>
        <a:bodyPr/>
        <a:lstStyle/>
        <a:p>
          <a:endParaRPr lang="en-US"/>
        </a:p>
      </dgm:t>
    </dgm:pt>
    <dgm:pt modelId="{86A808CA-55EF-734C-9CBC-FBE657B8FEFD}" type="sibTrans" cxnId="{3A09B56E-B40E-4047-A6E8-435EB710C59D}">
      <dgm:prSet/>
      <dgm:spPr/>
      <dgm:t>
        <a:bodyPr/>
        <a:lstStyle/>
        <a:p>
          <a:endParaRPr lang="en-US"/>
        </a:p>
      </dgm:t>
    </dgm:pt>
    <dgm:pt modelId="{992FC2D9-C10E-C041-8175-10605B9DC73D}">
      <dgm:prSet phldrT="[Text]" custT="1"/>
      <dgm:spPr/>
      <dgm:t>
        <a:bodyPr/>
        <a:lstStyle/>
        <a:p>
          <a:r>
            <a:rPr lang="ro-RO" sz="1800" b="1" dirty="0"/>
            <a:t>Excitație</a:t>
          </a:r>
        </a:p>
      </dgm:t>
    </dgm:pt>
    <dgm:pt modelId="{55958E5C-03FE-F740-B1EC-2EE8C9482437}" type="parTrans" cxnId="{341E5476-3516-7747-9E88-36763CB2C076}">
      <dgm:prSet/>
      <dgm:spPr/>
      <dgm:t>
        <a:bodyPr/>
        <a:lstStyle/>
        <a:p>
          <a:endParaRPr lang="en-US"/>
        </a:p>
      </dgm:t>
    </dgm:pt>
    <dgm:pt modelId="{C5618AAD-ADC3-6A47-98EB-6DD0C16AFC4B}" type="sibTrans" cxnId="{341E5476-3516-7747-9E88-36763CB2C076}">
      <dgm:prSet/>
      <dgm:spPr/>
      <dgm:t>
        <a:bodyPr/>
        <a:lstStyle/>
        <a:p>
          <a:endParaRPr lang="en-US"/>
        </a:p>
      </dgm:t>
    </dgm:pt>
    <dgm:pt modelId="{D0B56837-BBA9-B641-9E68-1E773B583706}">
      <dgm:prSet phldrT="[Text]" custT="1"/>
      <dgm:spPr/>
      <dgm:t>
        <a:bodyPr/>
        <a:lstStyle/>
        <a:p>
          <a:r>
            <a:rPr lang="ro-RO" sz="1800" b="1" dirty="0"/>
            <a:t>Platou</a:t>
          </a:r>
        </a:p>
      </dgm:t>
    </dgm:pt>
    <dgm:pt modelId="{EFBF90AF-C542-8C4B-97B7-4863B94B10AC}" type="parTrans" cxnId="{7DF8FB73-CCC7-FA4F-B606-EA23ECBFAA43}">
      <dgm:prSet/>
      <dgm:spPr/>
      <dgm:t>
        <a:bodyPr/>
        <a:lstStyle/>
        <a:p>
          <a:endParaRPr lang="en-US"/>
        </a:p>
      </dgm:t>
    </dgm:pt>
    <dgm:pt modelId="{1701CC41-B460-3B4C-A40E-8E0C7191561C}" type="sibTrans" cxnId="{7DF8FB73-CCC7-FA4F-B606-EA23ECBFAA43}">
      <dgm:prSet/>
      <dgm:spPr/>
      <dgm:t>
        <a:bodyPr/>
        <a:lstStyle/>
        <a:p>
          <a:endParaRPr lang="en-US"/>
        </a:p>
      </dgm:t>
    </dgm:pt>
    <dgm:pt modelId="{B4101C21-05FD-9C41-B2F2-AA9DEF30A032}">
      <dgm:prSet phldrT="[Text]" custT="1"/>
      <dgm:spPr/>
      <dgm:t>
        <a:bodyPr/>
        <a:lstStyle/>
        <a:p>
          <a:r>
            <a:rPr lang="ro-RO" sz="1800" b="1" dirty="0"/>
            <a:t>Orgasm</a:t>
          </a:r>
        </a:p>
      </dgm:t>
    </dgm:pt>
    <dgm:pt modelId="{A779E58D-2C2C-AA40-A32A-60D62A041141}" type="parTrans" cxnId="{4BCE83D7-B7BE-0942-AAA0-483CE68FCBCE}">
      <dgm:prSet/>
      <dgm:spPr/>
      <dgm:t>
        <a:bodyPr/>
        <a:lstStyle/>
        <a:p>
          <a:endParaRPr lang="en-US"/>
        </a:p>
      </dgm:t>
    </dgm:pt>
    <dgm:pt modelId="{B1D7727C-4539-7A4D-A3A7-22485C8B677E}" type="sibTrans" cxnId="{4BCE83D7-B7BE-0942-AAA0-483CE68FCBCE}">
      <dgm:prSet/>
      <dgm:spPr/>
      <dgm:t>
        <a:bodyPr/>
        <a:lstStyle/>
        <a:p>
          <a:endParaRPr lang="en-US"/>
        </a:p>
      </dgm:t>
    </dgm:pt>
    <dgm:pt modelId="{473DAF81-78D7-1E41-B6E6-85B96130C39A}">
      <dgm:prSet phldrT="[Text]" custT="1"/>
      <dgm:spPr/>
      <dgm:t>
        <a:bodyPr/>
        <a:lstStyle/>
        <a:p>
          <a:r>
            <a:rPr lang="ro-RO" sz="1700" b="1" dirty="0"/>
            <a:t>Rezoluție</a:t>
          </a:r>
        </a:p>
      </dgm:t>
    </dgm:pt>
    <dgm:pt modelId="{3A64FA21-9CCC-964F-8514-0C6CCB9B5BA5}" type="parTrans" cxnId="{21DBAD89-A0EC-0D44-8E33-AC1884FB424F}">
      <dgm:prSet/>
      <dgm:spPr/>
      <dgm:t>
        <a:bodyPr/>
        <a:lstStyle/>
        <a:p>
          <a:endParaRPr lang="en-US"/>
        </a:p>
      </dgm:t>
    </dgm:pt>
    <dgm:pt modelId="{77C3E823-45D3-AA4A-8001-1B2E0B24FA66}" type="sibTrans" cxnId="{21DBAD89-A0EC-0D44-8E33-AC1884FB424F}">
      <dgm:prSet/>
      <dgm:spPr/>
      <dgm:t>
        <a:bodyPr/>
        <a:lstStyle/>
        <a:p>
          <a:endParaRPr lang="en-US"/>
        </a:p>
      </dgm:t>
    </dgm:pt>
    <dgm:pt modelId="{CE8301CF-85FD-F44D-93FC-69822297BB7B}" type="pres">
      <dgm:prSet presAssocID="{B887AD4B-9BDD-FB4D-8390-B6A70E277B7D}" presName="cycle" presStyleCnt="0">
        <dgm:presLayoutVars>
          <dgm:dir/>
          <dgm:resizeHandles val="exact"/>
        </dgm:presLayoutVars>
      </dgm:prSet>
      <dgm:spPr/>
    </dgm:pt>
    <dgm:pt modelId="{C93332D0-309E-D24E-B77E-BDF13BF5BF24}" type="pres">
      <dgm:prSet presAssocID="{46704906-515E-AE41-A14A-E23055F4C7D9}" presName="node" presStyleLbl="node1" presStyleIdx="0" presStyleCnt="5">
        <dgm:presLayoutVars>
          <dgm:bulletEnabled val="1"/>
        </dgm:presLayoutVars>
      </dgm:prSet>
      <dgm:spPr/>
    </dgm:pt>
    <dgm:pt modelId="{A96504B7-6EF3-864F-952E-7A52E38FDE27}" type="pres">
      <dgm:prSet presAssocID="{86A808CA-55EF-734C-9CBC-FBE657B8FEFD}" presName="sibTrans" presStyleLbl="sibTrans2D1" presStyleIdx="0" presStyleCnt="5"/>
      <dgm:spPr/>
    </dgm:pt>
    <dgm:pt modelId="{65446B36-829F-8546-A9DA-D9E1B678E65A}" type="pres">
      <dgm:prSet presAssocID="{86A808CA-55EF-734C-9CBC-FBE657B8FEFD}" presName="connectorText" presStyleLbl="sibTrans2D1" presStyleIdx="0" presStyleCnt="5"/>
      <dgm:spPr/>
    </dgm:pt>
    <dgm:pt modelId="{E24132E6-F02B-444F-A25B-840E782F288C}" type="pres">
      <dgm:prSet presAssocID="{992FC2D9-C10E-C041-8175-10605B9DC73D}" presName="node" presStyleLbl="node1" presStyleIdx="1" presStyleCnt="5">
        <dgm:presLayoutVars>
          <dgm:bulletEnabled val="1"/>
        </dgm:presLayoutVars>
      </dgm:prSet>
      <dgm:spPr/>
    </dgm:pt>
    <dgm:pt modelId="{B24EFD5A-ECB2-B144-9ECC-56966F084FD4}" type="pres">
      <dgm:prSet presAssocID="{C5618AAD-ADC3-6A47-98EB-6DD0C16AFC4B}" presName="sibTrans" presStyleLbl="sibTrans2D1" presStyleIdx="1" presStyleCnt="5"/>
      <dgm:spPr/>
    </dgm:pt>
    <dgm:pt modelId="{DE9B6AFD-31BA-B14B-8CF8-F78C28F09573}" type="pres">
      <dgm:prSet presAssocID="{C5618AAD-ADC3-6A47-98EB-6DD0C16AFC4B}" presName="connectorText" presStyleLbl="sibTrans2D1" presStyleIdx="1" presStyleCnt="5"/>
      <dgm:spPr/>
    </dgm:pt>
    <dgm:pt modelId="{0E8BA3A3-23A1-1B48-B04B-A256FEA2CDFD}" type="pres">
      <dgm:prSet presAssocID="{D0B56837-BBA9-B641-9E68-1E773B583706}" presName="node" presStyleLbl="node1" presStyleIdx="2" presStyleCnt="5">
        <dgm:presLayoutVars>
          <dgm:bulletEnabled val="1"/>
        </dgm:presLayoutVars>
      </dgm:prSet>
      <dgm:spPr/>
    </dgm:pt>
    <dgm:pt modelId="{C8128AA9-1596-E74D-AE74-1F2B9859D95A}" type="pres">
      <dgm:prSet presAssocID="{1701CC41-B460-3B4C-A40E-8E0C7191561C}" presName="sibTrans" presStyleLbl="sibTrans2D1" presStyleIdx="2" presStyleCnt="5"/>
      <dgm:spPr/>
    </dgm:pt>
    <dgm:pt modelId="{1D0209A0-7E79-004A-9970-83853206DFB2}" type="pres">
      <dgm:prSet presAssocID="{1701CC41-B460-3B4C-A40E-8E0C7191561C}" presName="connectorText" presStyleLbl="sibTrans2D1" presStyleIdx="2" presStyleCnt="5"/>
      <dgm:spPr/>
    </dgm:pt>
    <dgm:pt modelId="{8D4FC952-683D-EB47-807A-49AD6EF96971}" type="pres">
      <dgm:prSet presAssocID="{B4101C21-05FD-9C41-B2F2-AA9DEF30A032}" presName="node" presStyleLbl="node1" presStyleIdx="3" presStyleCnt="5">
        <dgm:presLayoutVars>
          <dgm:bulletEnabled val="1"/>
        </dgm:presLayoutVars>
      </dgm:prSet>
      <dgm:spPr/>
    </dgm:pt>
    <dgm:pt modelId="{433D01CB-C91E-F147-A70F-403B1D00B732}" type="pres">
      <dgm:prSet presAssocID="{B1D7727C-4539-7A4D-A3A7-22485C8B677E}" presName="sibTrans" presStyleLbl="sibTrans2D1" presStyleIdx="3" presStyleCnt="5"/>
      <dgm:spPr/>
    </dgm:pt>
    <dgm:pt modelId="{131E4202-5DE3-D44F-9B2F-50A577375436}" type="pres">
      <dgm:prSet presAssocID="{B1D7727C-4539-7A4D-A3A7-22485C8B677E}" presName="connectorText" presStyleLbl="sibTrans2D1" presStyleIdx="3" presStyleCnt="5"/>
      <dgm:spPr/>
    </dgm:pt>
    <dgm:pt modelId="{52ED677A-D570-CD4A-A6B2-80AB3F5EE9F9}" type="pres">
      <dgm:prSet presAssocID="{473DAF81-78D7-1E41-B6E6-85B96130C39A}" presName="node" presStyleLbl="node1" presStyleIdx="4" presStyleCnt="5" custScaleX="111666">
        <dgm:presLayoutVars>
          <dgm:bulletEnabled val="1"/>
        </dgm:presLayoutVars>
      </dgm:prSet>
      <dgm:spPr/>
    </dgm:pt>
    <dgm:pt modelId="{A7589970-0530-764E-80CF-500959DC257C}" type="pres">
      <dgm:prSet presAssocID="{77C3E823-45D3-AA4A-8001-1B2E0B24FA66}" presName="sibTrans" presStyleLbl="sibTrans2D1" presStyleIdx="4" presStyleCnt="5"/>
      <dgm:spPr/>
    </dgm:pt>
    <dgm:pt modelId="{C1930B20-F8FF-8447-9ECB-31400D00162E}" type="pres">
      <dgm:prSet presAssocID="{77C3E823-45D3-AA4A-8001-1B2E0B24FA66}" presName="connectorText" presStyleLbl="sibTrans2D1" presStyleIdx="4" presStyleCnt="5"/>
      <dgm:spPr/>
    </dgm:pt>
  </dgm:ptLst>
  <dgm:cxnLst>
    <dgm:cxn modelId="{09E26F18-FB6D-F94B-838E-348C408C6C20}" type="presOf" srcId="{473DAF81-78D7-1E41-B6E6-85B96130C39A}" destId="{52ED677A-D570-CD4A-A6B2-80AB3F5EE9F9}" srcOrd="0" destOrd="0" presId="urn:microsoft.com/office/officeart/2005/8/layout/cycle2"/>
    <dgm:cxn modelId="{B451AF24-9FCE-B046-A957-7409BB6C6F63}" type="presOf" srcId="{992FC2D9-C10E-C041-8175-10605B9DC73D}" destId="{E24132E6-F02B-444F-A25B-840E782F288C}" srcOrd="0" destOrd="0" presId="urn:microsoft.com/office/officeart/2005/8/layout/cycle2"/>
    <dgm:cxn modelId="{E86B1027-3D09-704E-831B-F0C7891C8223}" type="presOf" srcId="{B1D7727C-4539-7A4D-A3A7-22485C8B677E}" destId="{131E4202-5DE3-D44F-9B2F-50A577375436}" srcOrd="1" destOrd="0" presId="urn:microsoft.com/office/officeart/2005/8/layout/cycle2"/>
    <dgm:cxn modelId="{98BEC643-EC76-4846-8763-5CA45110AAF5}" type="presOf" srcId="{86A808CA-55EF-734C-9CBC-FBE657B8FEFD}" destId="{65446B36-829F-8546-A9DA-D9E1B678E65A}" srcOrd="1" destOrd="0" presId="urn:microsoft.com/office/officeart/2005/8/layout/cycle2"/>
    <dgm:cxn modelId="{C3861C50-8807-8D4B-9117-09D4C87C4AD8}" type="presOf" srcId="{C5618AAD-ADC3-6A47-98EB-6DD0C16AFC4B}" destId="{DE9B6AFD-31BA-B14B-8CF8-F78C28F09573}" srcOrd="1" destOrd="0" presId="urn:microsoft.com/office/officeart/2005/8/layout/cycle2"/>
    <dgm:cxn modelId="{15130B58-927B-FF45-923C-CDF960AB50E2}" type="presOf" srcId="{86A808CA-55EF-734C-9CBC-FBE657B8FEFD}" destId="{A96504B7-6EF3-864F-952E-7A52E38FDE27}" srcOrd="0" destOrd="0" presId="urn:microsoft.com/office/officeart/2005/8/layout/cycle2"/>
    <dgm:cxn modelId="{E837425B-FA25-B240-9112-F41F34938106}" type="presOf" srcId="{77C3E823-45D3-AA4A-8001-1B2E0B24FA66}" destId="{C1930B20-F8FF-8447-9ECB-31400D00162E}" srcOrd="1" destOrd="0" presId="urn:microsoft.com/office/officeart/2005/8/layout/cycle2"/>
    <dgm:cxn modelId="{3A09B56E-B40E-4047-A6E8-435EB710C59D}" srcId="{B887AD4B-9BDD-FB4D-8390-B6A70E277B7D}" destId="{46704906-515E-AE41-A14A-E23055F4C7D9}" srcOrd="0" destOrd="0" parTransId="{644839D3-B1ED-B047-A859-0D6E07227923}" sibTransId="{86A808CA-55EF-734C-9CBC-FBE657B8FEFD}"/>
    <dgm:cxn modelId="{7DF8FB73-CCC7-FA4F-B606-EA23ECBFAA43}" srcId="{B887AD4B-9BDD-FB4D-8390-B6A70E277B7D}" destId="{D0B56837-BBA9-B641-9E68-1E773B583706}" srcOrd="2" destOrd="0" parTransId="{EFBF90AF-C542-8C4B-97B7-4863B94B10AC}" sibTransId="{1701CC41-B460-3B4C-A40E-8E0C7191561C}"/>
    <dgm:cxn modelId="{341E5476-3516-7747-9E88-36763CB2C076}" srcId="{B887AD4B-9BDD-FB4D-8390-B6A70E277B7D}" destId="{992FC2D9-C10E-C041-8175-10605B9DC73D}" srcOrd="1" destOrd="0" parTransId="{55958E5C-03FE-F740-B1EC-2EE8C9482437}" sibTransId="{C5618AAD-ADC3-6A47-98EB-6DD0C16AFC4B}"/>
    <dgm:cxn modelId="{1DE65876-60F3-0744-A316-A8F30B34571B}" type="presOf" srcId="{B4101C21-05FD-9C41-B2F2-AA9DEF30A032}" destId="{8D4FC952-683D-EB47-807A-49AD6EF96971}" srcOrd="0" destOrd="0" presId="urn:microsoft.com/office/officeart/2005/8/layout/cycle2"/>
    <dgm:cxn modelId="{21DBAD89-A0EC-0D44-8E33-AC1884FB424F}" srcId="{B887AD4B-9BDD-FB4D-8390-B6A70E277B7D}" destId="{473DAF81-78D7-1E41-B6E6-85B96130C39A}" srcOrd="4" destOrd="0" parTransId="{3A64FA21-9CCC-964F-8514-0C6CCB9B5BA5}" sibTransId="{77C3E823-45D3-AA4A-8001-1B2E0B24FA66}"/>
    <dgm:cxn modelId="{3A78D79C-C23C-E74E-BF3E-0F45EC479056}" type="presOf" srcId="{B1D7727C-4539-7A4D-A3A7-22485C8B677E}" destId="{433D01CB-C91E-F147-A70F-403B1D00B732}" srcOrd="0" destOrd="0" presId="urn:microsoft.com/office/officeart/2005/8/layout/cycle2"/>
    <dgm:cxn modelId="{78A21B9F-F921-B84D-A8B6-DCF1A2379CB7}" type="presOf" srcId="{1701CC41-B460-3B4C-A40E-8E0C7191561C}" destId="{C8128AA9-1596-E74D-AE74-1F2B9859D95A}" srcOrd="0" destOrd="0" presId="urn:microsoft.com/office/officeart/2005/8/layout/cycle2"/>
    <dgm:cxn modelId="{5DA3D4A5-9000-C344-B6A2-F1B72B03FF1C}" type="presOf" srcId="{D0B56837-BBA9-B641-9E68-1E773B583706}" destId="{0E8BA3A3-23A1-1B48-B04B-A256FEA2CDFD}" srcOrd="0" destOrd="0" presId="urn:microsoft.com/office/officeart/2005/8/layout/cycle2"/>
    <dgm:cxn modelId="{BD411CAE-A8E2-A540-9760-DAADBE2BD88C}" type="presOf" srcId="{1701CC41-B460-3B4C-A40E-8E0C7191561C}" destId="{1D0209A0-7E79-004A-9970-83853206DFB2}" srcOrd="1" destOrd="0" presId="urn:microsoft.com/office/officeart/2005/8/layout/cycle2"/>
    <dgm:cxn modelId="{516DCAB6-7581-A445-B54D-49B6E2FCAC72}" type="presOf" srcId="{B887AD4B-9BDD-FB4D-8390-B6A70E277B7D}" destId="{CE8301CF-85FD-F44D-93FC-69822297BB7B}" srcOrd="0" destOrd="0" presId="urn:microsoft.com/office/officeart/2005/8/layout/cycle2"/>
    <dgm:cxn modelId="{751BB2C8-1F35-4140-A843-0D2C8B7E368B}" type="presOf" srcId="{46704906-515E-AE41-A14A-E23055F4C7D9}" destId="{C93332D0-309E-D24E-B77E-BDF13BF5BF24}" srcOrd="0" destOrd="0" presId="urn:microsoft.com/office/officeart/2005/8/layout/cycle2"/>
    <dgm:cxn modelId="{4CB582D5-B02B-B54D-8398-93AA46974D49}" type="presOf" srcId="{C5618AAD-ADC3-6A47-98EB-6DD0C16AFC4B}" destId="{B24EFD5A-ECB2-B144-9ECC-56966F084FD4}" srcOrd="0" destOrd="0" presId="urn:microsoft.com/office/officeart/2005/8/layout/cycle2"/>
    <dgm:cxn modelId="{4BCE83D7-B7BE-0942-AAA0-483CE68FCBCE}" srcId="{B887AD4B-9BDD-FB4D-8390-B6A70E277B7D}" destId="{B4101C21-05FD-9C41-B2F2-AA9DEF30A032}" srcOrd="3" destOrd="0" parTransId="{A779E58D-2C2C-AA40-A32A-60D62A041141}" sibTransId="{B1D7727C-4539-7A4D-A3A7-22485C8B677E}"/>
    <dgm:cxn modelId="{73A85BEC-0558-D942-A14D-7FE526F5F191}" type="presOf" srcId="{77C3E823-45D3-AA4A-8001-1B2E0B24FA66}" destId="{A7589970-0530-764E-80CF-500959DC257C}" srcOrd="0" destOrd="0" presId="urn:microsoft.com/office/officeart/2005/8/layout/cycle2"/>
    <dgm:cxn modelId="{0D988596-98C0-5047-8AB6-D5E0C6724689}" type="presParOf" srcId="{CE8301CF-85FD-F44D-93FC-69822297BB7B}" destId="{C93332D0-309E-D24E-B77E-BDF13BF5BF24}" srcOrd="0" destOrd="0" presId="urn:microsoft.com/office/officeart/2005/8/layout/cycle2"/>
    <dgm:cxn modelId="{58C30F50-15EB-2E46-AE7C-AC2EA39ED416}" type="presParOf" srcId="{CE8301CF-85FD-F44D-93FC-69822297BB7B}" destId="{A96504B7-6EF3-864F-952E-7A52E38FDE27}" srcOrd="1" destOrd="0" presId="urn:microsoft.com/office/officeart/2005/8/layout/cycle2"/>
    <dgm:cxn modelId="{3ADDF083-5DFB-A346-8A98-DA820CB38ADB}" type="presParOf" srcId="{A96504B7-6EF3-864F-952E-7A52E38FDE27}" destId="{65446B36-829F-8546-A9DA-D9E1B678E65A}" srcOrd="0" destOrd="0" presId="urn:microsoft.com/office/officeart/2005/8/layout/cycle2"/>
    <dgm:cxn modelId="{C5C08F2D-204E-2540-8C5F-215EA52AC1FD}" type="presParOf" srcId="{CE8301CF-85FD-F44D-93FC-69822297BB7B}" destId="{E24132E6-F02B-444F-A25B-840E782F288C}" srcOrd="2" destOrd="0" presId="urn:microsoft.com/office/officeart/2005/8/layout/cycle2"/>
    <dgm:cxn modelId="{69FA91D0-E953-E048-A0A9-88345B47AC00}" type="presParOf" srcId="{CE8301CF-85FD-F44D-93FC-69822297BB7B}" destId="{B24EFD5A-ECB2-B144-9ECC-56966F084FD4}" srcOrd="3" destOrd="0" presId="urn:microsoft.com/office/officeart/2005/8/layout/cycle2"/>
    <dgm:cxn modelId="{3EB980DC-059A-E842-B8F0-A61DA54AA928}" type="presParOf" srcId="{B24EFD5A-ECB2-B144-9ECC-56966F084FD4}" destId="{DE9B6AFD-31BA-B14B-8CF8-F78C28F09573}" srcOrd="0" destOrd="0" presId="urn:microsoft.com/office/officeart/2005/8/layout/cycle2"/>
    <dgm:cxn modelId="{E2B6C8B6-B51B-2245-B3BB-3863CBA5C0F0}" type="presParOf" srcId="{CE8301CF-85FD-F44D-93FC-69822297BB7B}" destId="{0E8BA3A3-23A1-1B48-B04B-A256FEA2CDFD}" srcOrd="4" destOrd="0" presId="urn:microsoft.com/office/officeart/2005/8/layout/cycle2"/>
    <dgm:cxn modelId="{022E18C9-E381-E443-B9E1-4FB984EFD888}" type="presParOf" srcId="{CE8301CF-85FD-F44D-93FC-69822297BB7B}" destId="{C8128AA9-1596-E74D-AE74-1F2B9859D95A}" srcOrd="5" destOrd="0" presId="urn:microsoft.com/office/officeart/2005/8/layout/cycle2"/>
    <dgm:cxn modelId="{FAA009E6-9F20-AF49-89ED-DDC95B039FD3}" type="presParOf" srcId="{C8128AA9-1596-E74D-AE74-1F2B9859D95A}" destId="{1D0209A0-7E79-004A-9970-83853206DFB2}" srcOrd="0" destOrd="0" presId="urn:microsoft.com/office/officeart/2005/8/layout/cycle2"/>
    <dgm:cxn modelId="{5C07CBA1-2B2E-5C46-94B9-65290FC70F0D}" type="presParOf" srcId="{CE8301CF-85FD-F44D-93FC-69822297BB7B}" destId="{8D4FC952-683D-EB47-807A-49AD6EF96971}" srcOrd="6" destOrd="0" presId="urn:microsoft.com/office/officeart/2005/8/layout/cycle2"/>
    <dgm:cxn modelId="{A60CA661-52E5-FC4B-B575-B90BF34584E5}" type="presParOf" srcId="{CE8301CF-85FD-F44D-93FC-69822297BB7B}" destId="{433D01CB-C91E-F147-A70F-403B1D00B732}" srcOrd="7" destOrd="0" presId="urn:microsoft.com/office/officeart/2005/8/layout/cycle2"/>
    <dgm:cxn modelId="{9ED0D838-36C8-1B48-B204-BA4FDB9E8BE6}" type="presParOf" srcId="{433D01CB-C91E-F147-A70F-403B1D00B732}" destId="{131E4202-5DE3-D44F-9B2F-50A577375436}" srcOrd="0" destOrd="0" presId="urn:microsoft.com/office/officeart/2005/8/layout/cycle2"/>
    <dgm:cxn modelId="{69863BBB-3584-4D4D-96F1-D0E76BE3CEEF}" type="presParOf" srcId="{CE8301CF-85FD-F44D-93FC-69822297BB7B}" destId="{52ED677A-D570-CD4A-A6B2-80AB3F5EE9F9}" srcOrd="8" destOrd="0" presId="urn:microsoft.com/office/officeart/2005/8/layout/cycle2"/>
    <dgm:cxn modelId="{CA9DE471-85DE-1D4F-A7C5-5DC16CAFFAE2}" type="presParOf" srcId="{CE8301CF-85FD-F44D-93FC-69822297BB7B}" destId="{A7589970-0530-764E-80CF-500959DC257C}" srcOrd="9" destOrd="0" presId="urn:microsoft.com/office/officeart/2005/8/layout/cycle2"/>
    <dgm:cxn modelId="{B587F04D-40FE-684C-93E1-65960BEA9804}" type="presParOf" srcId="{A7589970-0530-764E-80CF-500959DC257C}" destId="{C1930B20-F8FF-8447-9ECB-31400D00162E}"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B7E6403-1E1A-B347-B1EB-5DF60A7FA0DE}" type="doc">
      <dgm:prSet loTypeId="urn:microsoft.com/office/officeart/2005/8/layout/cycle4" loCatId="" qsTypeId="urn:microsoft.com/office/officeart/2005/8/quickstyle/simple3" qsCatId="simple" csTypeId="urn:microsoft.com/office/officeart/2005/8/colors/colorful2" csCatId="colorful" phldr="1"/>
      <dgm:spPr/>
      <dgm:t>
        <a:bodyPr/>
        <a:lstStyle/>
        <a:p>
          <a:endParaRPr lang="en-US"/>
        </a:p>
      </dgm:t>
    </dgm:pt>
    <dgm:pt modelId="{A23EB5F9-2E78-EC41-BC56-1E1DAA5D1049}">
      <dgm:prSet phldrT="[Text]" custT="1"/>
      <dgm:spPr/>
      <dgm:t>
        <a:bodyPr/>
        <a:lstStyle/>
        <a:p>
          <a:pPr>
            <a:buNone/>
          </a:pPr>
          <a:r>
            <a:rPr lang="ro-RO" sz="1500" b="1" dirty="0"/>
            <a:t>Biologic/Sănătate</a:t>
          </a:r>
        </a:p>
      </dgm:t>
    </dgm:pt>
    <dgm:pt modelId="{38F010D0-7DC0-CF4F-9577-EEADA4E7C10E}" type="parTrans" cxnId="{065BA4BF-BF9D-E049-9BF1-9398689D1683}">
      <dgm:prSet/>
      <dgm:spPr/>
      <dgm:t>
        <a:bodyPr/>
        <a:lstStyle/>
        <a:p>
          <a:endParaRPr lang="en-US"/>
        </a:p>
      </dgm:t>
    </dgm:pt>
    <dgm:pt modelId="{40271BB9-F7F4-BA42-B3E1-F76BC0E793A4}" type="sibTrans" cxnId="{065BA4BF-BF9D-E049-9BF1-9398689D1683}">
      <dgm:prSet/>
      <dgm:spPr/>
      <dgm:t>
        <a:bodyPr/>
        <a:lstStyle/>
        <a:p>
          <a:endParaRPr lang="en-US"/>
        </a:p>
      </dgm:t>
    </dgm:pt>
    <dgm:pt modelId="{D6A682F2-6816-404F-BBDE-C86EFB109419}">
      <dgm:prSet phldrT="[Text]" custT="1"/>
      <dgm:spPr/>
      <dgm:t>
        <a:bodyPr/>
        <a:lstStyle/>
        <a:p>
          <a:r>
            <a:rPr lang="ro-RO" sz="1600" b="1" dirty="0"/>
            <a:t>Psihologic</a:t>
          </a:r>
        </a:p>
      </dgm:t>
    </dgm:pt>
    <dgm:pt modelId="{E7DB96AC-966B-A344-8F6F-8660ACE5914C}" type="parTrans" cxnId="{D5BFA301-D14F-0B4C-865F-5F0D7A284F68}">
      <dgm:prSet/>
      <dgm:spPr/>
      <dgm:t>
        <a:bodyPr/>
        <a:lstStyle/>
        <a:p>
          <a:endParaRPr lang="en-US"/>
        </a:p>
      </dgm:t>
    </dgm:pt>
    <dgm:pt modelId="{80071087-39D9-3F4B-BBC8-09FC4FA658EF}" type="sibTrans" cxnId="{D5BFA301-D14F-0B4C-865F-5F0D7A284F68}">
      <dgm:prSet/>
      <dgm:spPr/>
      <dgm:t>
        <a:bodyPr/>
        <a:lstStyle/>
        <a:p>
          <a:endParaRPr lang="en-US"/>
        </a:p>
      </dgm:t>
    </dgm:pt>
    <dgm:pt modelId="{78683F52-46AF-5C4D-8F26-F99876E5F256}">
      <dgm:prSet phldrT="[Text]" custT="1"/>
      <dgm:spPr/>
      <dgm:t>
        <a:bodyPr/>
        <a:lstStyle/>
        <a:p>
          <a:pPr algn="l"/>
          <a:r>
            <a:rPr lang="ro-RO" sz="1400" b="1" dirty="0"/>
            <a:t>dispoziție</a:t>
          </a:r>
        </a:p>
      </dgm:t>
    </dgm:pt>
    <dgm:pt modelId="{ACB7A5F0-7B31-6C49-90F4-D3D2E240D44D}" type="parTrans" cxnId="{FEF812F9-4E79-234D-AD22-244FEA450346}">
      <dgm:prSet/>
      <dgm:spPr/>
      <dgm:t>
        <a:bodyPr/>
        <a:lstStyle/>
        <a:p>
          <a:endParaRPr lang="en-US"/>
        </a:p>
      </dgm:t>
    </dgm:pt>
    <dgm:pt modelId="{2C9C64A2-AC6D-BA49-8DCE-EDC293D0E642}" type="sibTrans" cxnId="{FEF812F9-4E79-234D-AD22-244FEA450346}">
      <dgm:prSet/>
      <dgm:spPr/>
      <dgm:t>
        <a:bodyPr/>
        <a:lstStyle/>
        <a:p>
          <a:endParaRPr lang="en-US"/>
        </a:p>
      </dgm:t>
    </dgm:pt>
    <dgm:pt modelId="{A13641BF-6A6F-5A4F-B780-7548EDFABFC8}">
      <dgm:prSet phldrT="[Text]" custT="1"/>
      <dgm:spPr/>
      <dgm:t>
        <a:bodyPr/>
        <a:lstStyle/>
        <a:p>
          <a:r>
            <a:rPr lang="ro-RO" sz="1600" b="1" dirty="0"/>
            <a:t>Relațional</a:t>
          </a:r>
        </a:p>
      </dgm:t>
    </dgm:pt>
    <dgm:pt modelId="{9E3BD303-519D-DA4C-B1DD-757DAC0D5269}" type="parTrans" cxnId="{CD368EAD-CBA3-4B48-8CED-061908DAA61B}">
      <dgm:prSet/>
      <dgm:spPr/>
      <dgm:t>
        <a:bodyPr/>
        <a:lstStyle/>
        <a:p>
          <a:endParaRPr lang="en-US"/>
        </a:p>
      </dgm:t>
    </dgm:pt>
    <dgm:pt modelId="{0B00A879-75C6-344C-BCDF-9C2E5B1B5B5A}" type="sibTrans" cxnId="{CD368EAD-CBA3-4B48-8CED-061908DAA61B}">
      <dgm:prSet/>
      <dgm:spPr/>
      <dgm:t>
        <a:bodyPr/>
        <a:lstStyle/>
        <a:p>
          <a:endParaRPr lang="en-US"/>
        </a:p>
      </dgm:t>
    </dgm:pt>
    <dgm:pt modelId="{DA1D5874-8DE9-0848-8783-8932C290EACA}">
      <dgm:prSet phldrT="[Text]"/>
      <dgm:spPr/>
      <dgm:t>
        <a:bodyPr/>
        <a:lstStyle/>
        <a:p>
          <a:r>
            <a:rPr lang="ro-RO" b="1" dirty="0"/>
            <a:t>comunicare</a:t>
          </a:r>
        </a:p>
      </dgm:t>
    </dgm:pt>
    <dgm:pt modelId="{072EA19F-6416-574C-B546-7D4194AFA311}" type="parTrans" cxnId="{2C388C14-87D5-0243-827F-C410C39AD2AA}">
      <dgm:prSet/>
      <dgm:spPr/>
      <dgm:t>
        <a:bodyPr/>
        <a:lstStyle/>
        <a:p>
          <a:endParaRPr lang="en-US"/>
        </a:p>
      </dgm:t>
    </dgm:pt>
    <dgm:pt modelId="{F58A80CB-4E9A-444F-969D-6D3FE303494A}" type="sibTrans" cxnId="{2C388C14-87D5-0243-827F-C410C39AD2AA}">
      <dgm:prSet/>
      <dgm:spPr/>
      <dgm:t>
        <a:bodyPr/>
        <a:lstStyle/>
        <a:p>
          <a:endParaRPr lang="en-US"/>
        </a:p>
      </dgm:t>
    </dgm:pt>
    <dgm:pt modelId="{0ADBD46C-36FA-F14D-A37D-C6507B15361E}">
      <dgm:prSet phldrT="[Text]" custT="1"/>
      <dgm:spPr/>
      <dgm:t>
        <a:bodyPr/>
        <a:lstStyle/>
        <a:p>
          <a:r>
            <a:rPr lang="ro-RO" sz="1600" b="1" dirty="0"/>
            <a:t>Social/Mediu</a:t>
          </a:r>
        </a:p>
      </dgm:t>
    </dgm:pt>
    <dgm:pt modelId="{A4C08CA1-6709-C54E-BC2D-B7A5BA34FB62}" type="parTrans" cxnId="{8DA59C31-A28B-E84A-BA00-7DECBED60059}">
      <dgm:prSet/>
      <dgm:spPr/>
      <dgm:t>
        <a:bodyPr/>
        <a:lstStyle/>
        <a:p>
          <a:endParaRPr lang="en-US"/>
        </a:p>
      </dgm:t>
    </dgm:pt>
    <dgm:pt modelId="{B255C7D4-81A9-1241-A973-74164D931955}" type="sibTrans" cxnId="{8DA59C31-A28B-E84A-BA00-7DECBED60059}">
      <dgm:prSet/>
      <dgm:spPr/>
      <dgm:t>
        <a:bodyPr/>
        <a:lstStyle/>
        <a:p>
          <a:endParaRPr lang="en-US"/>
        </a:p>
      </dgm:t>
    </dgm:pt>
    <dgm:pt modelId="{3A7C28F1-CF07-E94E-AE6B-FE726C4F0BA4}">
      <dgm:prSet phldrT="[Text]"/>
      <dgm:spPr/>
      <dgm:t>
        <a:bodyPr/>
        <a:lstStyle/>
        <a:p>
          <a:r>
            <a:rPr lang="ro-RO" b="1" dirty="0"/>
            <a:t>atitudini culturale</a:t>
          </a:r>
          <a:endParaRPr lang="en-US" b="1" dirty="0"/>
        </a:p>
      </dgm:t>
    </dgm:pt>
    <dgm:pt modelId="{2433678A-0739-114A-B7F2-E9253F9321E3}" type="parTrans" cxnId="{C16543BC-D9BB-174C-9C9C-CA1290C6888A}">
      <dgm:prSet/>
      <dgm:spPr/>
      <dgm:t>
        <a:bodyPr/>
        <a:lstStyle/>
        <a:p>
          <a:endParaRPr lang="en-US"/>
        </a:p>
      </dgm:t>
    </dgm:pt>
    <dgm:pt modelId="{FDE4CFE7-8E29-A441-842E-A7318AEB435A}" type="sibTrans" cxnId="{C16543BC-D9BB-174C-9C9C-CA1290C6888A}">
      <dgm:prSet/>
      <dgm:spPr/>
      <dgm:t>
        <a:bodyPr/>
        <a:lstStyle/>
        <a:p>
          <a:endParaRPr lang="en-US"/>
        </a:p>
      </dgm:t>
    </dgm:pt>
    <dgm:pt modelId="{586B5636-743E-5E48-A7E1-8460C185AEA6}">
      <dgm:prSet phldrT="[Text]" custT="1"/>
      <dgm:spPr/>
      <dgm:t>
        <a:bodyPr/>
        <a:lstStyle/>
        <a:p>
          <a:pPr algn="l"/>
          <a:r>
            <a:rPr lang="ro-RO" sz="1400" b="1" dirty="0"/>
            <a:t>anxietate</a:t>
          </a:r>
        </a:p>
      </dgm:t>
    </dgm:pt>
    <dgm:pt modelId="{6C03939E-96B4-6340-948F-ABAF2644CE6C}" type="parTrans" cxnId="{E6EE403E-AC99-2C47-B4E0-3FD1CEBAF006}">
      <dgm:prSet/>
      <dgm:spPr/>
      <dgm:t>
        <a:bodyPr/>
        <a:lstStyle/>
        <a:p>
          <a:endParaRPr lang="en-US"/>
        </a:p>
      </dgm:t>
    </dgm:pt>
    <dgm:pt modelId="{6E2E7B7C-89E3-2140-A8AB-0901731A774A}" type="sibTrans" cxnId="{E6EE403E-AC99-2C47-B4E0-3FD1CEBAF006}">
      <dgm:prSet/>
      <dgm:spPr/>
      <dgm:t>
        <a:bodyPr/>
        <a:lstStyle/>
        <a:p>
          <a:endParaRPr lang="en-US"/>
        </a:p>
      </dgm:t>
    </dgm:pt>
    <dgm:pt modelId="{EDC70F10-0137-684B-861D-481B257ADF5C}">
      <dgm:prSet phldrT="[Text]" custT="1"/>
      <dgm:spPr/>
      <dgm:t>
        <a:bodyPr/>
        <a:lstStyle/>
        <a:p>
          <a:pPr algn="l"/>
          <a:r>
            <a:rPr lang="ro-RO" sz="1400" b="1" dirty="0"/>
            <a:t>imaginea corporală</a:t>
          </a:r>
        </a:p>
      </dgm:t>
    </dgm:pt>
    <dgm:pt modelId="{2BEAD5DA-C5C8-8545-AACC-1D3CE9FB961C}" type="parTrans" cxnId="{D9EFF078-67E2-FF44-8F2D-F4AEDC8F4B70}">
      <dgm:prSet/>
      <dgm:spPr/>
      <dgm:t>
        <a:bodyPr/>
        <a:lstStyle/>
        <a:p>
          <a:endParaRPr lang="en-US"/>
        </a:p>
      </dgm:t>
    </dgm:pt>
    <dgm:pt modelId="{5BD656B8-5807-484C-8DD8-7F2D65A30E86}" type="sibTrans" cxnId="{D9EFF078-67E2-FF44-8F2D-F4AEDC8F4B70}">
      <dgm:prSet/>
      <dgm:spPr/>
      <dgm:t>
        <a:bodyPr/>
        <a:lstStyle/>
        <a:p>
          <a:endParaRPr lang="en-US"/>
        </a:p>
      </dgm:t>
    </dgm:pt>
    <dgm:pt modelId="{1C15DEEC-E63E-484F-AB05-7054121B3423}">
      <dgm:prSet phldrT="[Text]" custT="1"/>
      <dgm:spPr/>
      <dgm:t>
        <a:bodyPr/>
        <a:lstStyle/>
        <a:p>
          <a:pPr>
            <a:buFont typeface="Arial" panose="020B0604020202020204" pitchFamily="34" charset="0"/>
            <a:buChar char="•"/>
          </a:pPr>
          <a:r>
            <a:rPr lang="ro-RO" sz="1400" b="1" dirty="0"/>
            <a:t>boli cronice</a:t>
          </a:r>
        </a:p>
      </dgm:t>
    </dgm:pt>
    <dgm:pt modelId="{47389DF0-E94C-5942-901C-DEE1DBADC1CB}" type="parTrans" cxnId="{0B51A552-4055-8B40-A34F-8BC7A0CA8893}">
      <dgm:prSet/>
      <dgm:spPr/>
      <dgm:t>
        <a:bodyPr/>
        <a:lstStyle/>
        <a:p>
          <a:endParaRPr lang="en-US"/>
        </a:p>
      </dgm:t>
    </dgm:pt>
    <dgm:pt modelId="{619AA6DD-1FD4-9346-96B9-F6DF86E892E4}" type="sibTrans" cxnId="{0B51A552-4055-8B40-A34F-8BC7A0CA8893}">
      <dgm:prSet/>
      <dgm:spPr/>
      <dgm:t>
        <a:bodyPr/>
        <a:lstStyle/>
        <a:p>
          <a:endParaRPr lang="en-US"/>
        </a:p>
      </dgm:t>
    </dgm:pt>
    <dgm:pt modelId="{F5AC17D3-F21F-CD43-83D3-26B9BA425842}">
      <dgm:prSet phldrT="[Text]" custT="1"/>
      <dgm:spPr/>
      <dgm:t>
        <a:bodyPr/>
        <a:lstStyle/>
        <a:p>
          <a:pPr>
            <a:buFont typeface="Arial" panose="020B0604020202020204" pitchFamily="34" charset="0"/>
            <a:buChar char="•"/>
          </a:pPr>
          <a:r>
            <a:rPr lang="ro-RO" sz="1400" b="1" dirty="0"/>
            <a:t>medicație</a:t>
          </a:r>
        </a:p>
      </dgm:t>
    </dgm:pt>
    <dgm:pt modelId="{DA6D4421-6D97-F04B-846C-1A9235F00CC6}" type="parTrans" cxnId="{51ECFCC4-FE7B-D547-BD97-D7C4AD2EE100}">
      <dgm:prSet/>
      <dgm:spPr/>
      <dgm:t>
        <a:bodyPr/>
        <a:lstStyle/>
        <a:p>
          <a:endParaRPr lang="en-US"/>
        </a:p>
      </dgm:t>
    </dgm:pt>
    <dgm:pt modelId="{DF193976-EA73-4C4B-A658-58F80EA2B8B0}" type="sibTrans" cxnId="{51ECFCC4-FE7B-D547-BD97-D7C4AD2EE100}">
      <dgm:prSet/>
      <dgm:spPr/>
      <dgm:t>
        <a:bodyPr/>
        <a:lstStyle/>
        <a:p>
          <a:endParaRPr lang="en-US"/>
        </a:p>
      </dgm:t>
    </dgm:pt>
    <dgm:pt modelId="{1AA9E2A8-F97E-5C4A-B692-CB2324450295}">
      <dgm:prSet phldrT="[Text]" custT="1"/>
      <dgm:spPr/>
      <dgm:t>
        <a:bodyPr/>
        <a:lstStyle/>
        <a:p>
          <a:pPr>
            <a:buFont typeface="Arial" panose="020B0604020202020204" pitchFamily="34" charset="0"/>
            <a:buChar char="•"/>
          </a:pPr>
          <a:r>
            <a:rPr lang="ro-RO" sz="1400" b="1" dirty="0"/>
            <a:t>schimbări hormonale</a:t>
          </a:r>
        </a:p>
      </dgm:t>
    </dgm:pt>
    <dgm:pt modelId="{E96ED972-4504-1A49-857B-8E030DB0EC44}" type="parTrans" cxnId="{5DC6AAA8-987C-9A42-BCA6-A6DE547E0D60}">
      <dgm:prSet/>
      <dgm:spPr/>
      <dgm:t>
        <a:bodyPr/>
        <a:lstStyle/>
        <a:p>
          <a:endParaRPr lang="en-US"/>
        </a:p>
      </dgm:t>
    </dgm:pt>
    <dgm:pt modelId="{4B8423F6-CD20-D54C-8CFA-B87AF2652C87}" type="sibTrans" cxnId="{5DC6AAA8-987C-9A42-BCA6-A6DE547E0D60}">
      <dgm:prSet/>
      <dgm:spPr/>
      <dgm:t>
        <a:bodyPr/>
        <a:lstStyle/>
        <a:p>
          <a:endParaRPr lang="en-US"/>
        </a:p>
      </dgm:t>
    </dgm:pt>
    <dgm:pt modelId="{8E3C9139-9D12-8149-8A96-67812F3BE3CD}">
      <dgm:prSet phldrT="[Text]" custT="1"/>
      <dgm:spPr/>
      <dgm:t>
        <a:bodyPr/>
        <a:lstStyle/>
        <a:p>
          <a:pPr>
            <a:buFont typeface="Arial" panose="020B0604020202020204" pitchFamily="34" charset="0"/>
            <a:buChar char="•"/>
          </a:pPr>
          <a:r>
            <a:rPr lang="ro-RO" sz="1400" b="1" dirty="0"/>
            <a:t>durere</a:t>
          </a:r>
        </a:p>
      </dgm:t>
    </dgm:pt>
    <dgm:pt modelId="{62DD73BE-3276-974A-8651-E5AAEEBFBC3C}" type="parTrans" cxnId="{04E4BE08-78E1-A44E-B35D-6C48A4155746}">
      <dgm:prSet/>
      <dgm:spPr/>
      <dgm:t>
        <a:bodyPr/>
        <a:lstStyle/>
        <a:p>
          <a:endParaRPr lang="en-US"/>
        </a:p>
      </dgm:t>
    </dgm:pt>
    <dgm:pt modelId="{AE847F65-C5B0-B948-85CE-226211C56F37}" type="sibTrans" cxnId="{04E4BE08-78E1-A44E-B35D-6C48A4155746}">
      <dgm:prSet/>
      <dgm:spPr/>
      <dgm:t>
        <a:bodyPr/>
        <a:lstStyle/>
        <a:p>
          <a:endParaRPr lang="en-US"/>
        </a:p>
      </dgm:t>
    </dgm:pt>
    <dgm:pt modelId="{114ECB32-DF3F-8741-AD1D-BB9D6D580A44}">
      <dgm:prSet phldrT="[Text]" custT="1"/>
      <dgm:spPr/>
      <dgm:t>
        <a:bodyPr/>
        <a:lstStyle/>
        <a:p>
          <a:pPr algn="l"/>
          <a:r>
            <a:rPr lang="ro-RO" sz="1400" b="1" dirty="0"/>
            <a:t>stima de sine</a:t>
          </a:r>
        </a:p>
      </dgm:t>
    </dgm:pt>
    <dgm:pt modelId="{6D74AE36-CF0B-3341-BF3B-1EAC43ED5DF3}" type="parTrans" cxnId="{79C6524E-B657-424D-9B1B-328EB280305A}">
      <dgm:prSet/>
      <dgm:spPr/>
      <dgm:t>
        <a:bodyPr/>
        <a:lstStyle/>
        <a:p>
          <a:endParaRPr lang="en-US"/>
        </a:p>
      </dgm:t>
    </dgm:pt>
    <dgm:pt modelId="{B1A52422-A891-8B45-A252-540D7DB6D058}" type="sibTrans" cxnId="{79C6524E-B657-424D-9B1B-328EB280305A}">
      <dgm:prSet/>
      <dgm:spPr/>
      <dgm:t>
        <a:bodyPr/>
        <a:lstStyle/>
        <a:p>
          <a:endParaRPr lang="en-US"/>
        </a:p>
      </dgm:t>
    </dgm:pt>
    <dgm:pt modelId="{18E9B512-FAEA-DB4F-9FE2-B0CFAABCA0FC}">
      <dgm:prSet phldrT="[Text]" custT="1"/>
      <dgm:spPr/>
      <dgm:t>
        <a:bodyPr/>
        <a:lstStyle/>
        <a:p>
          <a:pPr algn="l"/>
          <a:r>
            <a:rPr lang="ro-RO" sz="1400" b="1" dirty="0"/>
            <a:t>singurătate</a:t>
          </a:r>
        </a:p>
      </dgm:t>
    </dgm:pt>
    <dgm:pt modelId="{A6B141FB-D7F3-E449-87F4-C6B10E71F0F6}" type="parTrans" cxnId="{230C5B63-3707-F14B-AAD6-715C20B0A2DB}">
      <dgm:prSet/>
      <dgm:spPr/>
      <dgm:t>
        <a:bodyPr/>
        <a:lstStyle/>
        <a:p>
          <a:endParaRPr lang="en-US"/>
        </a:p>
      </dgm:t>
    </dgm:pt>
    <dgm:pt modelId="{90D9FB7A-104D-774B-B8EA-C7ED26EE6990}" type="sibTrans" cxnId="{230C5B63-3707-F14B-AAD6-715C20B0A2DB}">
      <dgm:prSet/>
      <dgm:spPr/>
      <dgm:t>
        <a:bodyPr/>
        <a:lstStyle/>
        <a:p>
          <a:endParaRPr lang="en-US"/>
        </a:p>
      </dgm:t>
    </dgm:pt>
    <dgm:pt modelId="{BB75C747-FB6C-7F48-B6A9-6C814C29A574}">
      <dgm:prSet phldrT="[Text]"/>
      <dgm:spPr/>
      <dgm:t>
        <a:bodyPr/>
        <a:lstStyle/>
        <a:p>
          <a:r>
            <a:rPr lang="ro-RO" b="1" dirty="0"/>
            <a:t>pierdere</a:t>
          </a:r>
        </a:p>
      </dgm:t>
    </dgm:pt>
    <dgm:pt modelId="{E3B16211-BA8D-384D-A27A-99916171ED1D}" type="parTrans" cxnId="{97361CB3-FAA4-5E47-91B1-5A336DDEA327}">
      <dgm:prSet/>
      <dgm:spPr/>
      <dgm:t>
        <a:bodyPr/>
        <a:lstStyle/>
        <a:p>
          <a:endParaRPr lang="en-US"/>
        </a:p>
      </dgm:t>
    </dgm:pt>
    <dgm:pt modelId="{B4432A94-5704-C540-90BE-06D9E3EBDA61}" type="sibTrans" cxnId="{97361CB3-FAA4-5E47-91B1-5A336DDEA327}">
      <dgm:prSet/>
      <dgm:spPr/>
      <dgm:t>
        <a:bodyPr/>
        <a:lstStyle/>
        <a:p>
          <a:endParaRPr lang="en-US"/>
        </a:p>
      </dgm:t>
    </dgm:pt>
    <dgm:pt modelId="{B6EFF5E9-A6D0-4443-8039-8E03599CBAF7}">
      <dgm:prSet phldrT="[Text]"/>
      <dgm:spPr/>
      <dgm:t>
        <a:bodyPr/>
        <a:lstStyle/>
        <a:p>
          <a:r>
            <a:rPr lang="ro-RO" b="1" dirty="0"/>
            <a:t>rolul de îngrijitor</a:t>
          </a:r>
        </a:p>
      </dgm:t>
    </dgm:pt>
    <dgm:pt modelId="{213BFDBF-2DB9-964D-8E5F-67D00C1CF753}" type="parTrans" cxnId="{DE62AABD-0CE2-6E42-AE6E-ACD3B4DD3B1D}">
      <dgm:prSet/>
      <dgm:spPr/>
      <dgm:t>
        <a:bodyPr/>
        <a:lstStyle/>
        <a:p>
          <a:endParaRPr lang="en-US"/>
        </a:p>
      </dgm:t>
    </dgm:pt>
    <dgm:pt modelId="{0F027141-AA0D-9A4F-852D-2279FD85426B}" type="sibTrans" cxnId="{DE62AABD-0CE2-6E42-AE6E-ACD3B4DD3B1D}">
      <dgm:prSet/>
      <dgm:spPr/>
      <dgm:t>
        <a:bodyPr/>
        <a:lstStyle/>
        <a:p>
          <a:endParaRPr lang="en-US"/>
        </a:p>
      </dgm:t>
    </dgm:pt>
    <dgm:pt modelId="{F5A45C53-713E-1E48-BBA3-5BAA41FC25C0}">
      <dgm:prSet phldrT="[Text]"/>
      <dgm:spPr/>
      <dgm:t>
        <a:bodyPr/>
        <a:lstStyle/>
        <a:p>
          <a:r>
            <a:rPr lang="ro-RO" b="1" dirty="0"/>
            <a:t>apropiere emoțională</a:t>
          </a:r>
        </a:p>
      </dgm:t>
    </dgm:pt>
    <dgm:pt modelId="{D8E3750E-1C2E-1C42-8136-41E2E1E0085A}" type="parTrans" cxnId="{4E72844C-9732-1B4D-8C77-9C4185D4B7FC}">
      <dgm:prSet/>
      <dgm:spPr/>
      <dgm:t>
        <a:bodyPr/>
        <a:lstStyle/>
        <a:p>
          <a:endParaRPr lang="en-US"/>
        </a:p>
      </dgm:t>
    </dgm:pt>
    <dgm:pt modelId="{07645FCB-1244-684F-AF90-38F358E5DBD1}" type="sibTrans" cxnId="{4E72844C-9732-1B4D-8C77-9C4185D4B7FC}">
      <dgm:prSet/>
      <dgm:spPr/>
      <dgm:t>
        <a:bodyPr/>
        <a:lstStyle/>
        <a:p>
          <a:endParaRPr lang="en-US"/>
        </a:p>
      </dgm:t>
    </dgm:pt>
    <dgm:pt modelId="{78AB8108-6EE0-284B-9360-98DC00060D51}">
      <dgm:prSet phldrT="[Text]"/>
      <dgm:spPr/>
      <dgm:t>
        <a:bodyPr/>
        <a:lstStyle/>
        <a:p>
          <a:r>
            <a:rPr lang="ro-RO" b="1" dirty="0"/>
            <a:t>regulile instituției</a:t>
          </a:r>
        </a:p>
      </dgm:t>
    </dgm:pt>
    <dgm:pt modelId="{E11EE0BA-5227-5B4A-9A7B-50AE76C12164}" type="parTrans" cxnId="{9FBA57C6-E349-A642-BE00-330C71785C19}">
      <dgm:prSet/>
      <dgm:spPr/>
      <dgm:t>
        <a:bodyPr/>
        <a:lstStyle/>
        <a:p>
          <a:endParaRPr lang="en-US"/>
        </a:p>
      </dgm:t>
    </dgm:pt>
    <dgm:pt modelId="{D6AED633-EFC7-B941-8573-DF8ED1AF4C7A}" type="sibTrans" cxnId="{9FBA57C6-E349-A642-BE00-330C71785C19}">
      <dgm:prSet/>
      <dgm:spPr/>
      <dgm:t>
        <a:bodyPr/>
        <a:lstStyle/>
        <a:p>
          <a:endParaRPr lang="en-US"/>
        </a:p>
      </dgm:t>
    </dgm:pt>
    <dgm:pt modelId="{058CD8FC-EBFC-5241-86E1-249AD9620CBA}">
      <dgm:prSet phldrT="[Text]"/>
      <dgm:spPr/>
      <dgm:t>
        <a:bodyPr/>
        <a:lstStyle/>
        <a:p>
          <a:r>
            <a:rPr lang="ro-RO" b="1" dirty="0"/>
            <a:t>spațiu privat</a:t>
          </a:r>
        </a:p>
      </dgm:t>
    </dgm:pt>
    <dgm:pt modelId="{2ACF412A-821B-FC44-BCB7-4F8FBFC92C11}" type="parTrans" cxnId="{FC54A69E-6FCD-1A4F-A303-F1BA0184BA00}">
      <dgm:prSet/>
      <dgm:spPr/>
      <dgm:t>
        <a:bodyPr/>
        <a:lstStyle/>
        <a:p>
          <a:endParaRPr lang="en-US"/>
        </a:p>
      </dgm:t>
    </dgm:pt>
    <dgm:pt modelId="{36D1F8DD-AFF1-9743-8853-F5ECF63B446D}" type="sibTrans" cxnId="{FC54A69E-6FCD-1A4F-A303-F1BA0184BA00}">
      <dgm:prSet/>
      <dgm:spPr/>
      <dgm:t>
        <a:bodyPr/>
        <a:lstStyle/>
        <a:p>
          <a:endParaRPr lang="en-US"/>
        </a:p>
      </dgm:t>
    </dgm:pt>
    <dgm:pt modelId="{4B4BE3E1-6DF7-3B47-A681-7B88ECA578C3}">
      <dgm:prSet phldrT="[Text]"/>
      <dgm:spPr/>
      <dgm:t>
        <a:bodyPr/>
        <a:lstStyle/>
        <a:p>
          <a:r>
            <a:rPr lang="ro-RO" b="1" dirty="0"/>
            <a:t>stigmatizare</a:t>
          </a:r>
        </a:p>
      </dgm:t>
    </dgm:pt>
    <dgm:pt modelId="{A44FF208-0424-3C42-BB01-44A3FE8511CF}" type="parTrans" cxnId="{750FEA91-93DD-244F-A004-972760CF5F78}">
      <dgm:prSet/>
      <dgm:spPr/>
      <dgm:t>
        <a:bodyPr/>
        <a:lstStyle/>
        <a:p>
          <a:endParaRPr lang="en-US"/>
        </a:p>
      </dgm:t>
    </dgm:pt>
    <dgm:pt modelId="{4D117CF7-9EA7-EE4C-B650-F0DB7CC0E555}" type="sibTrans" cxnId="{750FEA91-93DD-244F-A004-972760CF5F78}">
      <dgm:prSet/>
      <dgm:spPr/>
      <dgm:t>
        <a:bodyPr/>
        <a:lstStyle/>
        <a:p>
          <a:endParaRPr lang="en-US"/>
        </a:p>
      </dgm:t>
    </dgm:pt>
    <dgm:pt modelId="{97E2EC2A-9033-6740-808C-7B733A37C6E5}" type="pres">
      <dgm:prSet presAssocID="{9B7E6403-1E1A-B347-B1EB-5DF60A7FA0DE}" presName="cycleMatrixDiagram" presStyleCnt="0">
        <dgm:presLayoutVars>
          <dgm:chMax val="1"/>
          <dgm:dir/>
          <dgm:animLvl val="lvl"/>
          <dgm:resizeHandles val="exact"/>
        </dgm:presLayoutVars>
      </dgm:prSet>
      <dgm:spPr/>
    </dgm:pt>
    <dgm:pt modelId="{4A90D6E4-CD6D-2940-B200-854689BA20BB}" type="pres">
      <dgm:prSet presAssocID="{9B7E6403-1E1A-B347-B1EB-5DF60A7FA0DE}" presName="children" presStyleCnt="0"/>
      <dgm:spPr/>
    </dgm:pt>
    <dgm:pt modelId="{36B1A6C2-FAE3-7748-9B71-935FFD40AEC4}" type="pres">
      <dgm:prSet presAssocID="{9B7E6403-1E1A-B347-B1EB-5DF60A7FA0DE}" presName="child1group" presStyleCnt="0"/>
      <dgm:spPr/>
    </dgm:pt>
    <dgm:pt modelId="{B955E231-829A-0F45-BF90-30148B94FB82}" type="pres">
      <dgm:prSet presAssocID="{9B7E6403-1E1A-B347-B1EB-5DF60A7FA0DE}" presName="child1" presStyleLbl="bgAcc1" presStyleIdx="0" presStyleCnt="4"/>
      <dgm:spPr/>
    </dgm:pt>
    <dgm:pt modelId="{630C75AB-32D4-F648-84ED-8587FA01879F}" type="pres">
      <dgm:prSet presAssocID="{9B7E6403-1E1A-B347-B1EB-5DF60A7FA0DE}" presName="child1Text" presStyleLbl="bgAcc1" presStyleIdx="0" presStyleCnt="4">
        <dgm:presLayoutVars>
          <dgm:bulletEnabled val="1"/>
        </dgm:presLayoutVars>
      </dgm:prSet>
      <dgm:spPr/>
    </dgm:pt>
    <dgm:pt modelId="{B58B9954-BF6C-D143-B220-C8D1B00A6222}" type="pres">
      <dgm:prSet presAssocID="{9B7E6403-1E1A-B347-B1EB-5DF60A7FA0DE}" presName="child2group" presStyleCnt="0"/>
      <dgm:spPr/>
    </dgm:pt>
    <dgm:pt modelId="{C6DF168F-E597-4B4A-B71E-C806E76E6CB3}" type="pres">
      <dgm:prSet presAssocID="{9B7E6403-1E1A-B347-B1EB-5DF60A7FA0DE}" presName="child2" presStyleLbl="bgAcc1" presStyleIdx="1" presStyleCnt="4"/>
      <dgm:spPr/>
    </dgm:pt>
    <dgm:pt modelId="{20DD2789-3D78-B34F-9573-240C87501930}" type="pres">
      <dgm:prSet presAssocID="{9B7E6403-1E1A-B347-B1EB-5DF60A7FA0DE}" presName="child2Text" presStyleLbl="bgAcc1" presStyleIdx="1" presStyleCnt="4">
        <dgm:presLayoutVars>
          <dgm:bulletEnabled val="1"/>
        </dgm:presLayoutVars>
      </dgm:prSet>
      <dgm:spPr/>
    </dgm:pt>
    <dgm:pt modelId="{0B35E55D-566D-9F4E-981E-0A9E133E9376}" type="pres">
      <dgm:prSet presAssocID="{9B7E6403-1E1A-B347-B1EB-5DF60A7FA0DE}" presName="child3group" presStyleCnt="0"/>
      <dgm:spPr/>
    </dgm:pt>
    <dgm:pt modelId="{2378AEDF-C3C9-3343-B942-9D976426AA5F}" type="pres">
      <dgm:prSet presAssocID="{9B7E6403-1E1A-B347-B1EB-5DF60A7FA0DE}" presName="child3" presStyleLbl="bgAcc1" presStyleIdx="2" presStyleCnt="4"/>
      <dgm:spPr/>
    </dgm:pt>
    <dgm:pt modelId="{06259E66-4E50-F149-B772-69DCA4E9DE72}" type="pres">
      <dgm:prSet presAssocID="{9B7E6403-1E1A-B347-B1EB-5DF60A7FA0DE}" presName="child3Text" presStyleLbl="bgAcc1" presStyleIdx="2" presStyleCnt="4">
        <dgm:presLayoutVars>
          <dgm:bulletEnabled val="1"/>
        </dgm:presLayoutVars>
      </dgm:prSet>
      <dgm:spPr/>
    </dgm:pt>
    <dgm:pt modelId="{3273D29C-7ABA-134A-AADA-916A60E08B61}" type="pres">
      <dgm:prSet presAssocID="{9B7E6403-1E1A-B347-B1EB-5DF60A7FA0DE}" presName="child4group" presStyleCnt="0"/>
      <dgm:spPr/>
    </dgm:pt>
    <dgm:pt modelId="{9813E597-FDB6-1042-A7DE-4FE9D9433D99}" type="pres">
      <dgm:prSet presAssocID="{9B7E6403-1E1A-B347-B1EB-5DF60A7FA0DE}" presName="child4" presStyleLbl="bgAcc1" presStyleIdx="3" presStyleCnt="4"/>
      <dgm:spPr/>
    </dgm:pt>
    <dgm:pt modelId="{FCBA439B-71D2-D140-A59E-FD47C6BEBB2C}" type="pres">
      <dgm:prSet presAssocID="{9B7E6403-1E1A-B347-B1EB-5DF60A7FA0DE}" presName="child4Text" presStyleLbl="bgAcc1" presStyleIdx="3" presStyleCnt="4">
        <dgm:presLayoutVars>
          <dgm:bulletEnabled val="1"/>
        </dgm:presLayoutVars>
      </dgm:prSet>
      <dgm:spPr/>
    </dgm:pt>
    <dgm:pt modelId="{55A8AA36-09F8-2245-BEF1-F82B80D79D89}" type="pres">
      <dgm:prSet presAssocID="{9B7E6403-1E1A-B347-B1EB-5DF60A7FA0DE}" presName="childPlaceholder" presStyleCnt="0"/>
      <dgm:spPr/>
    </dgm:pt>
    <dgm:pt modelId="{E2ABF8BF-C80C-2C42-A5E1-94F19B1AF69D}" type="pres">
      <dgm:prSet presAssocID="{9B7E6403-1E1A-B347-B1EB-5DF60A7FA0DE}" presName="circle" presStyleCnt="0"/>
      <dgm:spPr/>
    </dgm:pt>
    <dgm:pt modelId="{10EDF1F2-6D8E-B04D-85FE-580663A54E9B}" type="pres">
      <dgm:prSet presAssocID="{9B7E6403-1E1A-B347-B1EB-5DF60A7FA0DE}" presName="quadrant1" presStyleLbl="node1" presStyleIdx="0" presStyleCnt="4">
        <dgm:presLayoutVars>
          <dgm:chMax val="1"/>
          <dgm:bulletEnabled val="1"/>
        </dgm:presLayoutVars>
      </dgm:prSet>
      <dgm:spPr/>
    </dgm:pt>
    <dgm:pt modelId="{C7909E54-A626-7C4C-8E95-C8D517DCC8FF}" type="pres">
      <dgm:prSet presAssocID="{9B7E6403-1E1A-B347-B1EB-5DF60A7FA0DE}" presName="quadrant2" presStyleLbl="node1" presStyleIdx="1" presStyleCnt="4">
        <dgm:presLayoutVars>
          <dgm:chMax val="1"/>
          <dgm:bulletEnabled val="1"/>
        </dgm:presLayoutVars>
      </dgm:prSet>
      <dgm:spPr/>
    </dgm:pt>
    <dgm:pt modelId="{631BD102-1461-624F-9B3A-5DE05D842848}" type="pres">
      <dgm:prSet presAssocID="{9B7E6403-1E1A-B347-B1EB-5DF60A7FA0DE}" presName="quadrant3" presStyleLbl="node1" presStyleIdx="2" presStyleCnt="4">
        <dgm:presLayoutVars>
          <dgm:chMax val="1"/>
          <dgm:bulletEnabled val="1"/>
        </dgm:presLayoutVars>
      </dgm:prSet>
      <dgm:spPr/>
    </dgm:pt>
    <dgm:pt modelId="{EF00EDA8-E48C-2245-B238-7C2149A06A41}" type="pres">
      <dgm:prSet presAssocID="{9B7E6403-1E1A-B347-B1EB-5DF60A7FA0DE}" presName="quadrant4" presStyleLbl="node1" presStyleIdx="3" presStyleCnt="4">
        <dgm:presLayoutVars>
          <dgm:chMax val="1"/>
          <dgm:bulletEnabled val="1"/>
        </dgm:presLayoutVars>
      </dgm:prSet>
      <dgm:spPr/>
    </dgm:pt>
    <dgm:pt modelId="{D168016C-2111-1142-B168-EB474DA45CE6}" type="pres">
      <dgm:prSet presAssocID="{9B7E6403-1E1A-B347-B1EB-5DF60A7FA0DE}" presName="quadrantPlaceholder" presStyleCnt="0"/>
      <dgm:spPr/>
    </dgm:pt>
    <dgm:pt modelId="{157393EF-4540-2249-9ED7-2228D0912B45}" type="pres">
      <dgm:prSet presAssocID="{9B7E6403-1E1A-B347-B1EB-5DF60A7FA0DE}" presName="center1" presStyleLbl="fgShp" presStyleIdx="0" presStyleCnt="2"/>
      <dgm:spPr/>
    </dgm:pt>
    <dgm:pt modelId="{8115E191-F97B-0744-9750-0EFDFFF8E95F}" type="pres">
      <dgm:prSet presAssocID="{9B7E6403-1E1A-B347-B1EB-5DF60A7FA0DE}" presName="center2" presStyleLbl="fgShp" presStyleIdx="1" presStyleCnt="2"/>
      <dgm:spPr/>
    </dgm:pt>
  </dgm:ptLst>
  <dgm:cxnLst>
    <dgm:cxn modelId="{D5BFA301-D14F-0B4C-865F-5F0D7A284F68}" srcId="{9B7E6403-1E1A-B347-B1EB-5DF60A7FA0DE}" destId="{D6A682F2-6816-404F-BBDE-C86EFB109419}" srcOrd="1" destOrd="0" parTransId="{E7DB96AC-966B-A344-8F6F-8660ACE5914C}" sibTransId="{80071087-39D9-3F4B-BBC8-09FC4FA658EF}"/>
    <dgm:cxn modelId="{04E4BE08-78E1-A44E-B35D-6C48A4155746}" srcId="{A23EB5F9-2E78-EC41-BC56-1E1DAA5D1049}" destId="{8E3C9139-9D12-8149-8A96-67812F3BE3CD}" srcOrd="3" destOrd="0" parTransId="{62DD73BE-3276-974A-8651-E5AAEEBFBC3C}" sibTransId="{AE847F65-C5B0-B948-85CE-226211C56F37}"/>
    <dgm:cxn modelId="{221E4C0C-8D41-3C4C-A1B3-F44A283023E6}" type="presOf" srcId="{F5A45C53-713E-1E48-BBA3-5BAA41FC25C0}" destId="{06259E66-4E50-F149-B772-69DCA4E9DE72}" srcOrd="1" destOrd="3" presId="urn:microsoft.com/office/officeart/2005/8/layout/cycle4"/>
    <dgm:cxn modelId="{2C388C14-87D5-0243-827F-C410C39AD2AA}" srcId="{A13641BF-6A6F-5A4F-B780-7548EDFABFC8}" destId="{DA1D5874-8DE9-0848-8783-8932C290EACA}" srcOrd="0" destOrd="0" parTransId="{072EA19F-6416-574C-B546-7D4194AFA311}" sibTransId="{F58A80CB-4E9A-444F-969D-6D3FE303494A}"/>
    <dgm:cxn modelId="{54182C16-6EF0-6F47-8BBE-2F542FE43D8D}" type="presOf" srcId="{A23EB5F9-2E78-EC41-BC56-1E1DAA5D1049}" destId="{10EDF1F2-6D8E-B04D-85FE-580663A54E9B}" srcOrd="0" destOrd="0" presId="urn:microsoft.com/office/officeart/2005/8/layout/cycle4"/>
    <dgm:cxn modelId="{CF48CA24-E5AD-B443-B71A-8552ADC430D6}" type="presOf" srcId="{1C15DEEC-E63E-484F-AB05-7054121B3423}" destId="{630C75AB-32D4-F648-84ED-8587FA01879F}" srcOrd="1" destOrd="0" presId="urn:microsoft.com/office/officeart/2005/8/layout/cycle4"/>
    <dgm:cxn modelId="{C6CEBD26-A3BA-6F48-8044-9E0D75ABEC63}" type="presOf" srcId="{9B7E6403-1E1A-B347-B1EB-5DF60A7FA0DE}" destId="{97E2EC2A-9033-6740-808C-7B733A37C6E5}" srcOrd="0" destOrd="0" presId="urn:microsoft.com/office/officeart/2005/8/layout/cycle4"/>
    <dgm:cxn modelId="{8DA59C31-A28B-E84A-BA00-7DECBED60059}" srcId="{9B7E6403-1E1A-B347-B1EB-5DF60A7FA0DE}" destId="{0ADBD46C-36FA-F14D-A37D-C6507B15361E}" srcOrd="3" destOrd="0" parTransId="{A4C08CA1-6709-C54E-BC2D-B7A5BA34FB62}" sibTransId="{B255C7D4-81A9-1241-A973-74164D931955}"/>
    <dgm:cxn modelId="{D09FF437-523F-FE4E-8FCA-6DDE47675B52}" type="presOf" srcId="{EDC70F10-0137-684B-861D-481B257ADF5C}" destId="{C6DF168F-E597-4B4A-B71E-C806E76E6CB3}" srcOrd="0" destOrd="2" presId="urn:microsoft.com/office/officeart/2005/8/layout/cycle4"/>
    <dgm:cxn modelId="{C4A92E3B-2EC7-0847-8FBE-B870ABB5118B}" type="presOf" srcId="{1AA9E2A8-F97E-5C4A-B692-CB2324450295}" destId="{B955E231-829A-0F45-BF90-30148B94FB82}" srcOrd="0" destOrd="2" presId="urn:microsoft.com/office/officeart/2005/8/layout/cycle4"/>
    <dgm:cxn modelId="{E6EE403E-AC99-2C47-B4E0-3FD1CEBAF006}" srcId="{D6A682F2-6816-404F-BBDE-C86EFB109419}" destId="{586B5636-743E-5E48-A7E1-8460C185AEA6}" srcOrd="1" destOrd="0" parTransId="{6C03939E-96B4-6340-948F-ABAF2644CE6C}" sibTransId="{6E2E7B7C-89E3-2140-A8AB-0901731A774A}"/>
    <dgm:cxn modelId="{26474345-3027-7D48-A3B4-158A3F9A0962}" type="presOf" srcId="{1AA9E2A8-F97E-5C4A-B692-CB2324450295}" destId="{630C75AB-32D4-F648-84ED-8587FA01879F}" srcOrd="1" destOrd="2" presId="urn:microsoft.com/office/officeart/2005/8/layout/cycle4"/>
    <dgm:cxn modelId="{5271C548-E542-A54A-9F85-A47B472FB4FB}" type="presOf" srcId="{BB75C747-FB6C-7F48-B6A9-6C814C29A574}" destId="{06259E66-4E50-F149-B772-69DCA4E9DE72}" srcOrd="1" destOrd="1" presId="urn:microsoft.com/office/officeart/2005/8/layout/cycle4"/>
    <dgm:cxn modelId="{65942A49-11AC-5B40-9C2E-256ADE5C6710}" type="presOf" srcId="{586B5636-743E-5E48-A7E1-8460C185AEA6}" destId="{20DD2789-3D78-B34F-9573-240C87501930}" srcOrd="1" destOrd="1" presId="urn:microsoft.com/office/officeart/2005/8/layout/cycle4"/>
    <dgm:cxn modelId="{6BC8304C-2467-3941-85BD-6BEFAA2D2FEC}" type="presOf" srcId="{78AB8108-6EE0-284B-9360-98DC00060D51}" destId="{9813E597-FDB6-1042-A7DE-4FE9D9433D99}" srcOrd="0" destOrd="1" presId="urn:microsoft.com/office/officeart/2005/8/layout/cycle4"/>
    <dgm:cxn modelId="{4E72844C-9732-1B4D-8C77-9C4185D4B7FC}" srcId="{A13641BF-6A6F-5A4F-B780-7548EDFABFC8}" destId="{F5A45C53-713E-1E48-BBA3-5BAA41FC25C0}" srcOrd="3" destOrd="0" parTransId="{D8E3750E-1C2E-1C42-8136-41E2E1E0085A}" sibTransId="{07645FCB-1244-684F-AF90-38F358E5DBD1}"/>
    <dgm:cxn modelId="{79C6524E-B657-424D-9B1B-328EB280305A}" srcId="{D6A682F2-6816-404F-BBDE-C86EFB109419}" destId="{114ECB32-DF3F-8741-AD1D-BB9D6D580A44}" srcOrd="3" destOrd="0" parTransId="{6D74AE36-CF0B-3341-BF3B-1EAC43ED5DF3}" sibTransId="{B1A52422-A891-8B45-A252-540D7DB6D058}"/>
    <dgm:cxn modelId="{B0D4974F-1971-8F4F-BC2B-CC3EAB82AA0D}" type="presOf" srcId="{F5AC17D3-F21F-CD43-83D3-26B9BA425842}" destId="{B955E231-829A-0F45-BF90-30148B94FB82}" srcOrd="0" destOrd="1" presId="urn:microsoft.com/office/officeart/2005/8/layout/cycle4"/>
    <dgm:cxn modelId="{29A24F52-0AF9-894B-BF6B-971FF4ED693C}" type="presOf" srcId="{8E3C9139-9D12-8149-8A96-67812F3BE3CD}" destId="{B955E231-829A-0F45-BF90-30148B94FB82}" srcOrd="0" destOrd="3" presId="urn:microsoft.com/office/officeart/2005/8/layout/cycle4"/>
    <dgm:cxn modelId="{0B51A552-4055-8B40-A34F-8BC7A0CA8893}" srcId="{A23EB5F9-2E78-EC41-BC56-1E1DAA5D1049}" destId="{1C15DEEC-E63E-484F-AB05-7054121B3423}" srcOrd="0" destOrd="0" parTransId="{47389DF0-E94C-5942-901C-DEE1DBADC1CB}" sibTransId="{619AA6DD-1FD4-9346-96B9-F6DF86E892E4}"/>
    <dgm:cxn modelId="{777AD459-EA27-9443-8377-D399F03A9BF9}" type="presOf" srcId="{4B4BE3E1-6DF7-3B47-A681-7B88ECA578C3}" destId="{FCBA439B-71D2-D140-A59E-FD47C6BEBB2C}" srcOrd="1" destOrd="3" presId="urn:microsoft.com/office/officeart/2005/8/layout/cycle4"/>
    <dgm:cxn modelId="{230C5B63-3707-F14B-AAD6-715C20B0A2DB}" srcId="{D6A682F2-6816-404F-BBDE-C86EFB109419}" destId="{18E9B512-FAEA-DB4F-9FE2-B0CFAABCA0FC}" srcOrd="4" destOrd="0" parTransId="{A6B141FB-D7F3-E449-87F4-C6B10E71F0F6}" sibTransId="{90D9FB7A-104D-774B-B8EA-C7ED26EE6990}"/>
    <dgm:cxn modelId="{D68DEB64-49DA-EC47-AF57-3D17C792DA26}" type="presOf" srcId="{0ADBD46C-36FA-F14D-A37D-C6507B15361E}" destId="{EF00EDA8-E48C-2245-B238-7C2149A06A41}" srcOrd="0" destOrd="0" presId="urn:microsoft.com/office/officeart/2005/8/layout/cycle4"/>
    <dgm:cxn modelId="{7C2B2365-0ABC-A345-B9EF-42F9E71E6A35}" type="presOf" srcId="{114ECB32-DF3F-8741-AD1D-BB9D6D580A44}" destId="{20DD2789-3D78-B34F-9573-240C87501930}" srcOrd="1" destOrd="3" presId="urn:microsoft.com/office/officeart/2005/8/layout/cycle4"/>
    <dgm:cxn modelId="{4EE3D16D-9830-9F40-9023-19E6A09A6A35}" type="presOf" srcId="{D6A682F2-6816-404F-BBDE-C86EFB109419}" destId="{C7909E54-A626-7C4C-8E95-C8D517DCC8FF}" srcOrd="0" destOrd="0" presId="urn:microsoft.com/office/officeart/2005/8/layout/cycle4"/>
    <dgm:cxn modelId="{D2462171-DA4C-6444-95B5-9F94447E077D}" type="presOf" srcId="{78683F52-46AF-5C4D-8F26-F99876E5F256}" destId="{C6DF168F-E597-4B4A-B71E-C806E76E6CB3}" srcOrd="0" destOrd="0" presId="urn:microsoft.com/office/officeart/2005/8/layout/cycle4"/>
    <dgm:cxn modelId="{D9EFF078-67E2-FF44-8F2D-F4AEDC8F4B70}" srcId="{D6A682F2-6816-404F-BBDE-C86EFB109419}" destId="{EDC70F10-0137-684B-861D-481B257ADF5C}" srcOrd="2" destOrd="0" parTransId="{2BEAD5DA-C5C8-8545-AACC-1D3CE9FB961C}" sibTransId="{5BD656B8-5807-484C-8DD8-7F2D65A30E86}"/>
    <dgm:cxn modelId="{20775B82-6D78-1546-921B-3DA18EB6F350}" type="presOf" srcId="{F5A45C53-713E-1E48-BBA3-5BAA41FC25C0}" destId="{2378AEDF-C3C9-3343-B942-9D976426AA5F}" srcOrd="0" destOrd="3" presId="urn:microsoft.com/office/officeart/2005/8/layout/cycle4"/>
    <dgm:cxn modelId="{F2F53C84-A64E-5E40-BA92-1C30100AEC4C}" type="presOf" srcId="{DA1D5874-8DE9-0848-8783-8932C290EACA}" destId="{06259E66-4E50-F149-B772-69DCA4E9DE72}" srcOrd="1" destOrd="0" presId="urn:microsoft.com/office/officeart/2005/8/layout/cycle4"/>
    <dgm:cxn modelId="{85DB7786-93CC-704D-BE21-AF168044CB9E}" type="presOf" srcId="{4B4BE3E1-6DF7-3B47-A681-7B88ECA578C3}" destId="{9813E597-FDB6-1042-A7DE-4FE9D9433D99}" srcOrd="0" destOrd="3" presId="urn:microsoft.com/office/officeart/2005/8/layout/cycle4"/>
    <dgm:cxn modelId="{9BA3EF88-3430-EF40-978A-9B7F87BB4009}" type="presOf" srcId="{058CD8FC-EBFC-5241-86E1-249AD9620CBA}" destId="{FCBA439B-71D2-D140-A59E-FD47C6BEBB2C}" srcOrd="1" destOrd="2" presId="urn:microsoft.com/office/officeart/2005/8/layout/cycle4"/>
    <dgm:cxn modelId="{750FEA91-93DD-244F-A004-972760CF5F78}" srcId="{0ADBD46C-36FA-F14D-A37D-C6507B15361E}" destId="{4B4BE3E1-6DF7-3B47-A681-7B88ECA578C3}" srcOrd="3" destOrd="0" parTransId="{A44FF208-0424-3C42-BB01-44A3FE8511CF}" sibTransId="{4D117CF7-9EA7-EE4C-B650-F0DB7CC0E555}"/>
    <dgm:cxn modelId="{56519D98-7122-174A-855B-56D2DD0DA7C8}" type="presOf" srcId="{EDC70F10-0137-684B-861D-481B257ADF5C}" destId="{20DD2789-3D78-B34F-9573-240C87501930}" srcOrd="1" destOrd="2" presId="urn:microsoft.com/office/officeart/2005/8/layout/cycle4"/>
    <dgm:cxn modelId="{A5804599-6802-5A47-A4B6-FC5518340C1D}" type="presOf" srcId="{114ECB32-DF3F-8741-AD1D-BB9D6D580A44}" destId="{C6DF168F-E597-4B4A-B71E-C806E76E6CB3}" srcOrd="0" destOrd="3" presId="urn:microsoft.com/office/officeart/2005/8/layout/cycle4"/>
    <dgm:cxn modelId="{9FE4709A-8EB8-AF4B-9E32-83FB39747ED3}" type="presOf" srcId="{8E3C9139-9D12-8149-8A96-67812F3BE3CD}" destId="{630C75AB-32D4-F648-84ED-8587FA01879F}" srcOrd="1" destOrd="3" presId="urn:microsoft.com/office/officeart/2005/8/layout/cycle4"/>
    <dgm:cxn modelId="{FC54A69E-6FCD-1A4F-A303-F1BA0184BA00}" srcId="{0ADBD46C-36FA-F14D-A37D-C6507B15361E}" destId="{058CD8FC-EBFC-5241-86E1-249AD9620CBA}" srcOrd="2" destOrd="0" parTransId="{2ACF412A-821B-FC44-BCB7-4F8FBFC92C11}" sibTransId="{36D1F8DD-AFF1-9743-8853-F5ECF63B446D}"/>
    <dgm:cxn modelId="{6132B0A1-585D-A242-BF93-E7E6B7F6A93B}" type="presOf" srcId="{BB75C747-FB6C-7F48-B6A9-6C814C29A574}" destId="{2378AEDF-C3C9-3343-B942-9D976426AA5F}" srcOrd="0" destOrd="1" presId="urn:microsoft.com/office/officeart/2005/8/layout/cycle4"/>
    <dgm:cxn modelId="{01D717A6-DE05-1F40-B916-7777193FD2C1}" type="presOf" srcId="{B6EFF5E9-A6D0-4443-8039-8E03599CBAF7}" destId="{2378AEDF-C3C9-3343-B942-9D976426AA5F}" srcOrd="0" destOrd="2" presId="urn:microsoft.com/office/officeart/2005/8/layout/cycle4"/>
    <dgm:cxn modelId="{5DC6AAA8-987C-9A42-BCA6-A6DE547E0D60}" srcId="{A23EB5F9-2E78-EC41-BC56-1E1DAA5D1049}" destId="{1AA9E2A8-F97E-5C4A-B692-CB2324450295}" srcOrd="2" destOrd="0" parTransId="{E96ED972-4504-1A49-857B-8E030DB0EC44}" sibTransId="{4B8423F6-CD20-D54C-8CFA-B87AF2652C87}"/>
    <dgm:cxn modelId="{CD368EAD-CBA3-4B48-8CED-061908DAA61B}" srcId="{9B7E6403-1E1A-B347-B1EB-5DF60A7FA0DE}" destId="{A13641BF-6A6F-5A4F-B780-7548EDFABFC8}" srcOrd="2" destOrd="0" parTransId="{9E3BD303-519D-DA4C-B1DD-757DAC0D5269}" sibTransId="{0B00A879-75C6-344C-BCDF-9C2E5B1B5B5A}"/>
    <dgm:cxn modelId="{7196DDB2-7FDA-4E46-9069-950DD958F824}" type="presOf" srcId="{18E9B512-FAEA-DB4F-9FE2-B0CFAABCA0FC}" destId="{C6DF168F-E597-4B4A-B71E-C806E76E6CB3}" srcOrd="0" destOrd="4" presId="urn:microsoft.com/office/officeart/2005/8/layout/cycle4"/>
    <dgm:cxn modelId="{97361CB3-FAA4-5E47-91B1-5A336DDEA327}" srcId="{A13641BF-6A6F-5A4F-B780-7548EDFABFC8}" destId="{BB75C747-FB6C-7F48-B6A9-6C814C29A574}" srcOrd="1" destOrd="0" parTransId="{E3B16211-BA8D-384D-A27A-99916171ED1D}" sibTransId="{B4432A94-5704-C540-90BE-06D9E3EBDA61}"/>
    <dgm:cxn modelId="{283789B3-89C2-D14B-8C9D-9A4FC0AA3990}" type="presOf" srcId="{A13641BF-6A6F-5A4F-B780-7548EDFABFC8}" destId="{631BD102-1461-624F-9B3A-5DE05D842848}" srcOrd="0" destOrd="0" presId="urn:microsoft.com/office/officeart/2005/8/layout/cycle4"/>
    <dgm:cxn modelId="{7B5807BC-57CF-5044-AD1F-3AB72C570596}" type="presOf" srcId="{3A7C28F1-CF07-E94E-AE6B-FE726C4F0BA4}" destId="{FCBA439B-71D2-D140-A59E-FD47C6BEBB2C}" srcOrd="1" destOrd="0" presId="urn:microsoft.com/office/officeart/2005/8/layout/cycle4"/>
    <dgm:cxn modelId="{C16543BC-D9BB-174C-9C9C-CA1290C6888A}" srcId="{0ADBD46C-36FA-F14D-A37D-C6507B15361E}" destId="{3A7C28F1-CF07-E94E-AE6B-FE726C4F0BA4}" srcOrd="0" destOrd="0" parTransId="{2433678A-0739-114A-B7F2-E9253F9321E3}" sibTransId="{FDE4CFE7-8E29-A441-842E-A7318AEB435A}"/>
    <dgm:cxn modelId="{A8BC95BC-67B1-344C-8BB3-5E598F14AF1F}" type="presOf" srcId="{DA1D5874-8DE9-0848-8783-8932C290EACA}" destId="{2378AEDF-C3C9-3343-B942-9D976426AA5F}" srcOrd="0" destOrd="0" presId="urn:microsoft.com/office/officeart/2005/8/layout/cycle4"/>
    <dgm:cxn modelId="{DE62AABD-0CE2-6E42-AE6E-ACD3B4DD3B1D}" srcId="{A13641BF-6A6F-5A4F-B780-7548EDFABFC8}" destId="{B6EFF5E9-A6D0-4443-8039-8E03599CBAF7}" srcOrd="2" destOrd="0" parTransId="{213BFDBF-2DB9-964D-8E5F-67D00C1CF753}" sibTransId="{0F027141-AA0D-9A4F-852D-2279FD85426B}"/>
    <dgm:cxn modelId="{73B582BE-1992-A04F-B458-A9CE3AA83AC6}" type="presOf" srcId="{586B5636-743E-5E48-A7E1-8460C185AEA6}" destId="{C6DF168F-E597-4B4A-B71E-C806E76E6CB3}" srcOrd="0" destOrd="1" presId="urn:microsoft.com/office/officeart/2005/8/layout/cycle4"/>
    <dgm:cxn modelId="{065BA4BF-BF9D-E049-9BF1-9398689D1683}" srcId="{9B7E6403-1E1A-B347-B1EB-5DF60A7FA0DE}" destId="{A23EB5F9-2E78-EC41-BC56-1E1DAA5D1049}" srcOrd="0" destOrd="0" parTransId="{38F010D0-7DC0-CF4F-9577-EEADA4E7C10E}" sibTransId="{40271BB9-F7F4-BA42-B3E1-F76BC0E793A4}"/>
    <dgm:cxn modelId="{4E8591C3-9C22-E040-BDE4-080344268325}" type="presOf" srcId="{1C15DEEC-E63E-484F-AB05-7054121B3423}" destId="{B955E231-829A-0F45-BF90-30148B94FB82}" srcOrd="0" destOrd="0" presId="urn:microsoft.com/office/officeart/2005/8/layout/cycle4"/>
    <dgm:cxn modelId="{51ECFCC4-FE7B-D547-BD97-D7C4AD2EE100}" srcId="{A23EB5F9-2E78-EC41-BC56-1E1DAA5D1049}" destId="{F5AC17D3-F21F-CD43-83D3-26B9BA425842}" srcOrd="1" destOrd="0" parTransId="{DA6D4421-6D97-F04B-846C-1A9235F00CC6}" sibTransId="{DF193976-EA73-4C4B-A658-58F80EA2B8B0}"/>
    <dgm:cxn modelId="{9FBA57C6-E349-A642-BE00-330C71785C19}" srcId="{0ADBD46C-36FA-F14D-A37D-C6507B15361E}" destId="{78AB8108-6EE0-284B-9360-98DC00060D51}" srcOrd="1" destOrd="0" parTransId="{E11EE0BA-5227-5B4A-9A7B-50AE76C12164}" sibTransId="{D6AED633-EFC7-B941-8573-DF8ED1AF4C7A}"/>
    <dgm:cxn modelId="{A920FACE-72B3-EC41-A283-AF89674174C7}" type="presOf" srcId="{3A7C28F1-CF07-E94E-AE6B-FE726C4F0BA4}" destId="{9813E597-FDB6-1042-A7DE-4FE9D9433D99}" srcOrd="0" destOrd="0" presId="urn:microsoft.com/office/officeart/2005/8/layout/cycle4"/>
    <dgm:cxn modelId="{BA62BAD9-FD41-9645-B818-0980DFC9D25B}" type="presOf" srcId="{78683F52-46AF-5C4D-8F26-F99876E5F256}" destId="{20DD2789-3D78-B34F-9573-240C87501930}" srcOrd="1" destOrd="0" presId="urn:microsoft.com/office/officeart/2005/8/layout/cycle4"/>
    <dgm:cxn modelId="{3D8EE1E7-AE2B-8747-B0CC-B5181D2067EA}" type="presOf" srcId="{78AB8108-6EE0-284B-9360-98DC00060D51}" destId="{FCBA439B-71D2-D140-A59E-FD47C6BEBB2C}" srcOrd="1" destOrd="1" presId="urn:microsoft.com/office/officeart/2005/8/layout/cycle4"/>
    <dgm:cxn modelId="{1BC030EB-DE98-4849-A187-5B5B49722427}" type="presOf" srcId="{058CD8FC-EBFC-5241-86E1-249AD9620CBA}" destId="{9813E597-FDB6-1042-A7DE-4FE9D9433D99}" srcOrd="0" destOrd="2" presId="urn:microsoft.com/office/officeart/2005/8/layout/cycle4"/>
    <dgm:cxn modelId="{C65761ED-FDA4-D647-94A4-1EB668347210}" type="presOf" srcId="{B6EFF5E9-A6D0-4443-8039-8E03599CBAF7}" destId="{06259E66-4E50-F149-B772-69DCA4E9DE72}" srcOrd="1" destOrd="2" presId="urn:microsoft.com/office/officeart/2005/8/layout/cycle4"/>
    <dgm:cxn modelId="{63906DEF-C667-3946-B52B-AC6916660778}" type="presOf" srcId="{18E9B512-FAEA-DB4F-9FE2-B0CFAABCA0FC}" destId="{20DD2789-3D78-B34F-9573-240C87501930}" srcOrd="1" destOrd="4" presId="urn:microsoft.com/office/officeart/2005/8/layout/cycle4"/>
    <dgm:cxn modelId="{95EFD4F8-8716-CE4E-9193-13292FB1B841}" type="presOf" srcId="{F5AC17D3-F21F-CD43-83D3-26B9BA425842}" destId="{630C75AB-32D4-F648-84ED-8587FA01879F}" srcOrd="1" destOrd="1" presId="urn:microsoft.com/office/officeart/2005/8/layout/cycle4"/>
    <dgm:cxn modelId="{FEF812F9-4E79-234D-AD22-244FEA450346}" srcId="{D6A682F2-6816-404F-BBDE-C86EFB109419}" destId="{78683F52-46AF-5C4D-8F26-F99876E5F256}" srcOrd="0" destOrd="0" parTransId="{ACB7A5F0-7B31-6C49-90F4-D3D2E240D44D}" sibTransId="{2C9C64A2-AC6D-BA49-8DCE-EDC293D0E642}"/>
    <dgm:cxn modelId="{7398BF0D-743D-394C-841C-C065FCFE9641}" type="presParOf" srcId="{97E2EC2A-9033-6740-808C-7B733A37C6E5}" destId="{4A90D6E4-CD6D-2940-B200-854689BA20BB}" srcOrd="0" destOrd="0" presId="urn:microsoft.com/office/officeart/2005/8/layout/cycle4"/>
    <dgm:cxn modelId="{697613BB-C1D5-2449-B831-89D41723D534}" type="presParOf" srcId="{4A90D6E4-CD6D-2940-B200-854689BA20BB}" destId="{36B1A6C2-FAE3-7748-9B71-935FFD40AEC4}" srcOrd="0" destOrd="0" presId="urn:microsoft.com/office/officeart/2005/8/layout/cycle4"/>
    <dgm:cxn modelId="{AA49BECE-E584-DA48-B333-42532358EEF1}" type="presParOf" srcId="{36B1A6C2-FAE3-7748-9B71-935FFD40AEC4}" destId="{B955E231-829A-0F45-BF90-30148B94FB82}" srcOrd="0" destOrd="0" presId="urn:microsoft.com/office/officeart/2005/8/layout/cycle4"/>
    <dgm:cxn modelId="{7793C284-FDA1-574B-9568-BB844C5FBDA4}" type="presParOf" srcId="{36B1A6C2-FAE3-7748-9B71-935FFD40AEC4}" destId="{630C75AB-32D4-F648-84ED-8587FA01879F}" srcOrd="1" destOrd="0" presId="urn:microsoft.com/office/officeart/2005/8/layout/cycle4"/>
    <dgm:cxn modelId="{55645922-0291-C548-93C0-73D266F82AC1}" type="presParOf" srcId="{4A90D6E4-CD6D-2940-B200-854689BA20BB}" destId="{B58B9954-BF6C-D143-B220-C8D1B00A6222}" srcOrd="1" destOrd="0" presId="urn:microsoft.com/office/officeart/2005/8/layout/cycle4"/>
    <dgm:cxn modelId="{A0DFAB6E-AFCF-A249-9E00-848694199C88}" type="presParOf" srcId="{B58B9954-BF6C-D143-B220-C8D1B00A6222}" destId="{C6DF168F-E597-4B4A-B71E-C806E76E6CB3}" srcOrd="0" destOrd="0" presId="urn:microsoft.com/office/officeart/2005/8/layout/cycle4"/>
    <dgm:cxn modelId="{175657C3-3E93-0A47-92C5-0EAE99274926}" type="presParOf" srcId="{B58B9954-BF6C-D143-B220-C8D1B00A6222}" destId="{20DD2789-3D78-B34F-9573-240C87501930}" srcOrd="1" destOrd="0" presId="urn:microsoft.com/office/officeart/2005/8/layout/cycle4"/>
    <dgm:cxn modelId="{B0F55AB7-8AA1-424C-96A4-6D900D58595B}" type="presParOf" srcId="{4A90D6E4-CD6D-2940-B200-854689BA20BB}" destId="{0B35E55D-566D-9F4E-981E-0A9E133E9376}" srcOrd="2" destOrd="0" presId="urn:microsoft.com/office/officeart/2005/8/layout/cycle4"/>
    <dgm:cxn modelId="{B36F8710-7AE2-3E40-8A6F-88788B7BE7B1}" type="presParOf" srcId="{0B35E55D-566D-9F4E-981E-0A9E133E9376}" destId="{2378AEDF-C3C9-3343-B942-9D976426AA5F}" srcOrd="0" destOrd="0" presId="urn:microsoft.com/office/officeart/2005/8/layout/cycle4"/>
    <dgm:cxn modelId="{464C74E2-8FAE-A04A-803D-9DDBA2014743}" type="presParOf" srcId="{0B35E55D-566D-9F4E-981E-0A9E133E9376}" destId="{06259E66-4E50-F149-B772-69DCA4E9DE72}" srcOrd="1" destOrd="0" presId="urn:microsoft.com/office/officeart/2005/8/layout/cycle4"/>
    <dgm:cxn modelId="{8F0C8FF9-F3E8-554D-B6D3-AC5455190476}" type="presParOf" srcId="{4A90D6E4-CD6D-2940-B200-854689BA20BB}" destId="{3273D29C-7ABA-134A-AADA-916A60E08B61}" srcOrd="3" destOrd="0" presId="urn:microsoft.com/office/officeart/2005/8/layout/cycle4"/>
    <dgm:cxn modelId="{B9AF2A05-6046-8245-924C-31318877B049}" type="presParOf" srcId="{3273D29C-7ABA-134A-AADA-916A60E08B61}" destId="{9813E597-FDB6-1042-A7DE-4FE9D9433D99}" srcOrd="0" destOrd="0" presId="urn:microsoft.com/office/officeart/2005/8/layout/cycle4"/>
    <dgm:cxn modelId="{CEE2912E-B664-8346-840E-FECDA5534B5B}" type="presParOf" srcId="{3273D29C-7ABA-134A-AADA-916A60E08B61}" destId="{FCBA439B-71D2-D140-A59E-FD47C6BEBB2C}" srcOrd="1" destOrd="0" presId="urn:microsoft.com/office/officeart/2005/8/layout/cycle4"/>
    <dgm:cxn modelId="{85CC8F52-FAC0-DB4C-B704-7717EA8ECC65}" type="presParOf" srcId="{4A90D6E4-CD6D-2940-B200-854689BA20BB}" destId="{55A8AA36-09F8-2245-BEF1-F82B80D79D89}" srcOrd="4" destOrd="0" presId="urn:microsoft.com/office/officeart/2005/8/layout/cycle4"/>
    <dgm:cxn modelId="{BF2AEA51-B810-5E4D-9033-52FBC397B208}" type="presParOf" srcId="{97E2EC2A-9033-6740-808C-7B733A37C6E5}" destId="{E2ABF8BF-C80C-2C42-A5E1-94F19B1AF69D}" srcOrd="1" destOrd="0" presId="urn:microsoft.com/office/officeart/2005/8/layout/cycle4"/>
    <dgm:cxn modelId="{7CA4CF54-2CC2-7844-ADFD-35A971FB5E96}" type="presParOf" srcId="{E2ABF8BF-C80C-2C42-A5E1-94F19B1AF69D}" destId="{10EDF1F2-6D8E-B04D-85FE-580663A54E9B}" srcOrd="0" destOrd="0" presId="urn:microsoft.com/office/officeart/2005/8/layout/cycle4"/>
    <dgm:cxn modelId="{6FF3FB53-026B-FC48-BF1D-ABAF3BA090FC}" type="presParOf" srcId="{E2ABF8BF-C80C-2C42-A5E1-94F19B1AF69D}" destId="{C7909E54-A626-7C4C-8E95-C8D517DCC8FF}" srcOrd="1" destOrd="0" presId="urn:microsoft.com/office/officeart/2005/8/layout/cycle4"/>
    <dgm:cxn modelId="{5A7E1869-C300-1843-BF82-97A04FA84071}" type="presParOf" srcId="{E2ABF8BF-C80C-2C42-A5E1-94F19B1AF69D}" destId="{631BD102-1461-624F-9B3A-5DE05D842848}" srcOrd="2" destOrd="0" presId="urn:microsoft.com/office/officeart/2005/8/layout/cycle4"/>
    <dgm:cxn modelId="{6E0DEDA3-6A8D-E044-B1A5-DCD2151D38D3}" type="presParOf" srcId="{E2ABF8BF-C80C-2C42-A5E1-94F19B1AF69D}" destId="{EF00EDA8-E48C-2245-B238-7C2149A06A41}" srcOrd="3" destOrd="0" presId="urn:microsoft.com/office/officeart/2005/8/layout/cycle4"/>
    <dgm:cxn modelId="{EED7F23B-8D39-6B4E-84CB-8D5330E546E3}" type="presParOf" srcId="{E2ABF8BF-C80C-2C42-A5E1-94F19B1AF69D}" destId="{D168016C-2111-1142-B168-EB474DA45CE6}" srcOrd="4" destOrd="0" presId="urn:microsoft.com/office/officeart/2005/8/layout/cycle4"/>
    <dgm:cxn modelId="{721B3E96-53A2-B94A-ABA4-FDB913AA40B6}" type="presParOf" srcId="{97E2EC2A-9033-6740-808C-7B733A37C6E5}" destId="{157393EF-4540-2249-9ED7-2228D0912B45}" srcOrd="2" destOrd="0" presId="urn:microsoft.com/office/officeart/2005/8/layout/cycle4"/>
    <dgm:cxn modelId="{CD3172DC-ACD0-A646-B35F-1ECDA7677B1B}" type="presParOf" srcId="{97E2EC2A-9033-6740-808C-7B733A37C6E5}" destId="{8115E191-F97B-0744-9750-0EFDFFF8E95F}"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5393829" y="40806"/>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ro-RO" sz="2400" kern="1200" dirty="0"/>
            <a:t>Dorință</a:t>
          </a:r>
        </a:p>
      </dsp:txBody>
      <dsp:txXfrm>
        <a:off x="5393829" y="40806"/>
        <a:ext cx="1406521" cy="1406521"/>
      </dsp:txXfrm>
    </dsp:sp>
    <dsp:sp modelId="{F9ACBE03-0D18-5242-8908-560FC20488C9}">
      <dsp:nvSpPr>
        <dsp:cNvPr id="0" name=""/>
        <dsp:cNvSpPr/>
      </dsp:nvSpPr>
      <dsp:spPr>
        <a:xfrm>
          <a:off x="2086030" y="217"/>
          <a:ext cx="5272383" cy="5272383"/>
        </a:xfrm>
        <a:prstGeom prst="circularArrow">
          <a:avLst>
            <a:gd name="adj1" fmla="val 5202"/>
            <a:gd name="adj2" fmla="val 336050"/>
            <a:gd name="adj3" fmla="val 21292683"/>
            <a:gd name="adj4" fmla="val 19766729"/>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6243544" y="2655959"/>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ro-RO" sz="2400" kern="1200"/>
            <a:t>Excitație</a:t>
          </a:r>
        </a:p>
      </dsp:txBody>
      <dsp:txXfrm>
        <a:off x="6243544" y="2655959"/>
        <a:ext cx="1406521" cy="1406521"/>
      </dsp:txXfrm>
    </dsp:sp>
    <dsp:sp modelId="{4D1D9A41-BCCA-454A-B209-5184DF662B3F}">
      <dsp:nvSpPr>
        <dsp:cNvPr id="0" name=""/>
        <dsp:cNvSpPr/>
      </dsp:nvSpPr>
      <dsp:spPr>
        <a:xfrm>
          <a:off x="2086030" y="217"/>
          <a:ext cx="5272383" cy="5272383"/>
        </a:xfrm>
        <a:prstGeom prst="circularArrow">
          <a:avLst>
            <a:gd name="adj1" fmla="val 5202"/>
            <a:gd name="adj2" fmla="val 336050"/>
            <a:gd name="adj3" fmla="val 4014118"/>
            <a:gd name="adj4" fmla="val 2253965"/>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4018961" y="4272213"/>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ro-RO" sz="2400" kern="1200"/>
            <a:t>Platou</a:t>
          </a:r>
        </a:p>
      </dsp:txBody>
      <dsp:txXfrm>
        <a:off x="4018961" y="4272213"/>
        <a:ext cx="1406521" cy="1406521"/>
      </dsp:txXfrm>
    </dsp:sp>
    <dsp:sp modelId="{549425C1-3D35-694F-8CD8-F4F866C1EF51}">
      <dsp:nvSpPr>
        <dsp:cNvPr id="0" name=""/>
        <dsp:cNvSpPr/>
      </dsp:nvSpPr>
      <dsp:spPr>
        <a:xfrm>
          <a:off x="2086030" y="217"/>
          <a:ext cx="5272383" cy="5272383"/>
        </a:xfrm>
        <a:prstGeom prst="circularArrow">
          <a:avLst>
            <a:gd name="adj1" fmla="val 5202"/>
            <a:gd name="adj2" fmla="val 336050"/>
            <a:gd name="adj3" fmla="val 8209985"/>
            <a:gd name="adj4" fmla="val 6449831"/>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794379" y="2655959"/>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ro-RO" sz="2400" kern="1200" dirty="0"/>
            <a:t>Orgasm</a:t>
          </a:r>
        </a:p>
      </dsp:txBody>
      <dsp:txXfrm>
        <a:off x="1794379" y="2655959"/>
        <a:ext cx="1406521" cy="1406521"/>
      </dsp:txXfrm>
    </dsp:sp>
    <dsp:sp modelId="{662FEBFC-0FFC-2544-AFE4-8F3C0D8DBB0C}">
      <dsp:nvSpPr>
        <dsp:cNvPr id="0" name=""/>
        <dsp:cNvSpPr/>
      </dsp:nvSpPr>
      <dsp:spPr>
        <a:xfrm>
          <a:off x="2086030" y="217"/>
          <a:ext cx="5272383" cy="5272383"/>
        </a:xfrm>
        <a:prstGeom prst="circularArrow">
          <a:avLst>
            <a:gd name="adj1" fmla="val 5202"/>
            <a:gd name="adj2" fmla="val 336050"/>
            <a:gd name="adj3" fmla="val 12297221"/>
            <a:gd name="adj4" fmla="val 10771267"/>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2644094" y="40806"/>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ro-RO" sz="2400" kern="1200" dirty="0"/>
            <a:t>Rezoluție</a:t>
          </a:r>
        </a:p>
      </dsp:txBody>
      <dsp:txXfrm>
        <a:off x="2644094" y="40806"/>
        <a:ext cx="1406521" cy="1406521"/>
      </dsp:txXfrm>
    </dsp:sp>
    <dsp:sp modelId="{5A426BE0-ED5F-8C46-A843-306E71FC1E5D}">
      <dsp:nvSpPr>
        <dsp:cNvPr id="0" name=""/>
        <dsp:cNvSpPr/>
      </dsp:nvSpPr>
      <dsp:spPr>
        <a:xfrm>
          <a:off x="2086030" y="217"/>
          <a:ext cx="5272383" cy="5272383"/>
        </a:xfrm>
        <a:prstGeom prst="circularArrow">
          <a:avLst>
            <a:gd name="adj1" fmla="val 5202"/>
            <a:gd name="adj2" fmla="val 336050"/>
            <a:gd name="adj3" fmla="val 16865109"/>
            <a:gd name="adj4" fmla="val 15198841"/>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3506140" y="141815"/>
          <a:ext cx="1204810" cy="941732"/>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ro-RO" sz="1800" kern="1200" dirty="0"/>
            <a:t>Dorință</a:t>
          </a:r>
        </a:p>
      </dsp:txBody>
      <dsp:txXfrm>
        <a:off x="3506140" y="141815"/>
        <a:ext cx="1204810" cy="941732"/>
      </dsp:txXfrm>
    </dsp:sp>
    <dsp:sp modelId="{F9ACBE03-0D18-5242-8908-560FC20488C9}">
      <dsp:nvSpPr>
        <dsp:cNvPr id="0" name=""/>
        <dsp:cNvSpPr/>
      </dsp:nvSpPr>
      <dsp:spPr>
        <a:xfrm>
          <a:off x="862737" y="-114254"/>
          <a:ext cx="4083959" cy="4083959"/>
        </a:xfrm>
        <a:prstGeom prst="circularArrow">
          <a:avLst>
            <a:gd name="adj1" fmla="val 5199"/>
            <a:gd name="adj2" fmla="val 335864"/>
            <a:gd name="adj3" fmla="val 21511805"/>
            <a:gd name="adj4" fmla="val 19933901"/>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4078865" y="2058151"/>
          <a:ext cx="1088946" cy="1088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ro-RO" sz="1800" kern="1200"/>
            <a:t>Excitație</a:t>
          </a:r>
        </a:p>
      </dsp:txBody>
      <dsp:txXfrm>
        <a:off x="4078865" y="2058151"/>
        <a:ext cx="1088946" cy="1088946"/>
      </dsp:txXfrm>
    </dsp:sp>
    <dsp:sp modelId="{4D1D9A41-BCCA-454A-B209-5184DF662B3F}">
      <dsp:nvSpPr>
        <dsp:cNvPr id="0" name=""/>
        <dsp:cNvSpPr/>
      </dsp:nvSpPr>
      <dsp:spPr>
        <a:xfrm>
          <a:off x="858102" y="725"/>
          <a:ext cx="4083959" cy="4083959"/>
        </a:xfrm>
        <a:prstGeom prst="circularArrow">
          <a:avLst>
            <a:gd name="adj1" fmla="val 5199"/>
            <a:gd name="adj2" fmla="val 335864"/>
            <a:gd name="adj3" fmla="val 4014907"/>
            <a:gd name="adj4" fmla="val 2253241"/>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2355609" y="3310171"/>
          <a:ext cx="1088946" cy="1088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ro-RO" sz="1800" kern="1200"/>
            <a:t>Platou</a:t>
          </a:r>
        </a:p>
      </dsp:txBody>
      <dsp:txXfrm>
        <a:off x="2355609" y="3310171"/>
        <a:ext cx="1088946" cy="1088946"/>
      </dsp:txXfrm>
    </dsp:sp>
    <dsp:sp modelId="{549425C1-3D35-694F-8CD8-F4F866C1EF51}">
      <dsp:nvSpPr>
        <dsp:cNvPr id="0" name=""/>
        <dsp:cNvSpPr/>
      </dsp:nvSpPr>
      <dsp:spPr>
        <a:xfrm>
          <a:off x="858102" y="725"/>
          <a:ext cx="4083959" cy="4083959"/>
        </a:xfrm>
        <a:prstGeom prst="circularArrow">
          <a:avLst>
            <a:gd name="adj1" fmla="val 5199"/>
            <a:gd name="adj2" fmla="val 335864"/>
            <a:gd name="adj3" fmla="val 8210895"/>
            <a:gd name="adj4" fmla="val 6449230"/>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632352" y="2058151"/>
          <a:ext cx="1088946" cy="1088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ro-RO" sz="1800" kern="1200" dirty="0"/>
            <a:t>Orgasm</a:t>
          </a:r>
        </a:p>
      </dsp:txBody>
      <dsp:txXfrm>
        <a:off x="632352" y="2058151"/>
        <a:ext cx="1088946" cy="1088946"/>
      </dsp:txXfrm>
    </dsp:sp>
    <dsp:sp modelId="{662FEBFC-0FFC-2544-AFE4-8F3C0D8DBB0C}">
      <dsp:nvSpPr>
        <dsp:cNvPr id="0" name=""/>
        <dsp:cNvSpPr/>
      </dsp:nvSpPr>
      <dsp:spPr>
        <a:xfrm>
          <a:off x="858102" y="725"/>
          <a:ext cx="4083959" cy="4083959"/>
        </a:xfrm>
        <a:prstGeom prst="circularArrow">
          <a:avLst>
            <a:gd name="adj1" fmla="val 5199"/>
            <a:gd name="adj2" fmla="val 335864"/>
            <a:gd name="adj3" fmla="val 12298074"/>
            <a:gd name="adj4" fmla="val 10770693"/>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1290577" y="32341"/>
          <a:ext cx="1088946" cy="1088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ro-RO" sz="1800" kern="1200" dirty="0"/>
            <a:t>Rezoluție</a:t>
          </a:r>
        </a:p>
      </dsp:txBody>
      <dsp:txXfrm>
        <a:off x="1290577" y="32341"/>
        <a:ext cx="1088946" cy="1088946"/>
      </dsp:txXfrm>
    </dsp:sp>
    <dsp:sp modelId="{5A426BE0-ED5F-8C46-A843-306E71FC1E5D}">
      <dsp:nvSpPr>
        <dsp:cNvPr id="0" name=""/>
        <dsp:cNvSpPr/>
      </dsp:nvSpPr>
      <dsp:spPr>
        <a:xfrm>
          <a:off x="955699" y="-31592"/>
          <a:ext cx="4083959" cy="4083959"/>
        </a:xfrm>
        <a:prstGeom prst="circularArrow">
          <a:avLst>
            <a:gd name="adj1" fmla="val 5199"/>
            <a:gd name="adj2" fmla="val 335864"/>
            <a:gd name="adj3" fmla="val 16841959"/>
            <a:gd name="adj4" fmla="val 15003160"/>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4370934" y="35819"/>
          <a:ext cx="1216910" cy="121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ro-RO" sz="2100" kern="1200" dirty="0"/>
            <a:t>Dorință</a:t>
          </a:r>
        </a:p>
      </dsp:txBody>
      <dsp:txXfrm>
        <a:off x="4370934" y="35819"/>
        <a:ext cx="1216910" cy="1216910"/>
      </dsp:txXfrm>
    </dsp:sp>
    <dsp:sp modelId="{F9ACBE03-0D18-5242-8908-560FC20488C9}">
      <dsp:nvSpPr>
        <dsp:cNvPr id="0" name=""/>
        <dsp:cNvSpPr/>
      </dsp:nvSpPr>
      <dsp:spPr>
        <a:xfrm>
          <a:off x="1502902" y="-37"/>
          <a:ext cx="4569371" cy="4569371"/>
        </a:xfrm>
        <a:prstGeom prst="circularArrow">
          <a:avLst>
            <a:gd name="adj1" fmla="val 5193"/>
            <a:gd name="adj2" fmla="val 335408"/>
            <a:gd name="adj3" fmla="val 21295300"/>
            <a:gd name="adj4" fmla="val 19764435"/>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5107507" y="2302760"/>
          <a:ext cx="1216910" cy="1216910"/>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ro-RO" sz="2100" kern="1200" dirty="0"/>
            <a:t>Excitație</a:t>
          </a:r>
        </a:p>
      </dsp:txBody>
      <dsp:txXfrm>
        <a:off x="5107507" y="2302760"/>
        <a:ext cx="1216910" cy="1216910"/>
      </dsp:txXfrm>
    </dsp:sp>
    <dsp:sp modelId="{4D1D9A41-BCCA-454A-B209-5184DF662B3F}">
      <dsp:nvSpPr>
        <dsp:cNvPr id="0" name=""/>
        <dsp:cNvSpPr/>
      </dsp:nvSpPr>
      <dsp:spPr>
        <a:xfrm>
          <a:off x="1502902" y="-37"/>
          <a:ext cx="4569371" cy="4569371"/>
        </a:xfrm>
        <a:prstGeom prst="circularArrow">
          <a:avLst>
            <a:gd name="adj1" fmla="val 5193"/>
            <a:gd name="adj2" fmla="val 335408"/>
            <a:gd name="adj3" fmla="val 4016831"/>
            <a:gd name="adj4" fmla="val 2251474"/>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3179133" y="3703806"/>
          <a:ext cx="1216910" cy="121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ro-RO" sz="2100" kern="1200"/>
            <a:t>Platou</a:t>
          </a:r>
        </a:p>
      </dsp:txBody>
      <dsp:txXfrm>
        <a:off x="3179133" y="3703806"/>
        <a:ext cx="1216910" cy="1216910"/>
      </dsp:txXfrm>
    </dsp:sp>
    <dsp:sp modelId="{549425C1-3D35-694F-8CD8-F4F866C1EF51}">
      <dsp:nvSpPr>
        <dsp:cNvPr id="0" name=""/>
        <dsp:cNvSpPr/>
      </dsp:nvSpPr>
      <dsp:spPr>
        <a:xfrm>
          <a:off x="1502902" y="-37"/>
          <a:ext cx="4569371" cy="4569371"/>
        </a:xfrm>
        <a:prstGeom prst="circularArrow">
          <a:avLst>
            <a:gd name="adj1" fmla="val 5193"/>
            <a:gd name="adj2" fmla="val 335408"/>
            <a:gd name="adj3" fmla="val 8213118"/>
            <a:gd name="adj4" fmla="val 6447761"/>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250758" y="2302760"/>
          <a:ext cx="1216910" cy="121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ro-RO" sz="2100" kern="1200" dirty="0"/>
            <a:t>Orgasm</a:t>
          </a:r>
        </a:p>
      </dsp:txBody>
      <dsp:txXfrm>
        <a:off x="1250758" y="2302760"/>
        <a:ext cx="1216910" cy="1216910"/>
      </dsp:txXfrm>
    </dsp:sp>
    <dsp:sp modelId="{662FEBFC-0FFC-2544-AFE4-8F3C0D8DBB0C}">
      <dsp:nvSpPr>
        <dsp:cNvPr id="0" name=""/>
        <dsp:cNvSpPr/>
      </dsp:nvSpPr>
      <dsp:spPr>
        <a:xfrm>
          <a:off x="1502902" y="-37"/>
          <a:ext cx="4569371" cy="4569371"/>
        </a:xfrm>
        <a:prstGeom prst="circularArrow">
          <a:avLst>
            <a:gd name="adj1" fmla="val 5193"/>
            <a:gd name="adj2" fmla="val 335408"/>
            <a:gd name="adj3" fmla="val 12300157"/>
            <a:gd name="adj4" fmla="val 10769292"/>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1987331" y="35819"/>
          <a:ext cx="1216910" cy="121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ro-RO" sz="2100" kern="1200" dirty="0"/>
            <a:t>Rezoluție</a:t>
          </a:r>
        </a:p>
      </dsp:txBody>
      <dsp:txXfrm>
        <a:off x="1987331" y="35819"/>
        <a:ext cx="1216910" cy="1216910"/>
      </dsp:txXfrm>
    </dsp:sp>
    <dsp:sp modelId="{5A426BE0-ED5F-8C46-A843-306E71FC1E5D}">
      <dsp:nvSpPr>
        <dsp:cNvPr id="0" name=""/>
        <dsp:cNvSpPr/>
      </dsp:nvSpPr>
      <dsp:spPr>
        <a:xfrm>
          <a:off x="1502902" y="-37"/>
          <a:ext cx="4569371" cy="4569371"/>
        </a:xfrm>
        <a:prstGeom prst="circularArrow">
          <a:avLst>
            <a:gd name="adj1" fmla="val 5193"/>
            <a:gd name="adj2" fmla="val 335408"/>
            <a:gd name="adj3" fmla="val 16867813"/>
            <a:gd name="adj4" fmla="val 15196779"/>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4493799" y="36364"/>
          <a:ext cx="1233384" cy="1233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ro-RO" sz="2100" kern="1200" dirty="0"/>
            <a:t>Dorință</a:t>
          </a:r>
        </a:p>
      </dsp:txBody>
      <dsp:txXfrm>
        <a:off x="4493799" y="36364"/>
        <a:ext cx="1233384" cy="1233384"/>
      </dsp:txXfrm>
    </dsp:sp>
    <dsp:sp modelId="{F9ACBE03-0D18-5242-8908-560FC20488C9}">
      <dsp:nvSpPr>
        <dsp:cNvPr id="0" name=""/>
        <dsp:cNvSpPr/>
      </dsp:nvSpPr>
      <dsp:spPr>
        <a:xfrm>
          <a:off x="1591191" y="533"/>
          <a:ext cx="4625876" cy="4625876"/>
        </a:xfrm>
        <a:prstGeom prst="circularArrow">
          <a:avLst>
            <a:gd name="adj1" fmla="val 5199"/>
            <a:gd name="adj2" fmla="val 335846"/>
            <a:gd name="adj3" fmla="val 21293517"/>
            <a:gd name="adj4" fmla="val 19765998"/>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5239371" y="2331000"/>
          <a:ext cx="1233384" cy="1233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ro-RO" sz="2100" kern="1200"/>
            <a:t>Excitație</a:t>
          </a:r>
        </a:p>
      </dsp:txBody>
      <dsp:txXfrm>
        <a:off x="5239371" y="2331000"/>
        <a:ext cx="1233384" cy="1233384"/>
      </dsp:txXfrm>
    </dsp:sp>
    <dsp:sp modelId="{4D1D9A41-BCCA-454A-B209-5184DF662B3F}">
      <dsp:nvSpPr>
        <dsp:cNvPr id="0" name=""/>
        <dsp:cNvSpPr/>
      </dsp:nvSpPr>
      <dsp:spPr>
        <a:xfrm>
          <a:off x="1591191" y="533"/>
          <a:ext cx="4625876" cy="4625876"/>
        </a:xfrm>
        <a:prstGeom prst="circularArrow">
          <a:avLst>
            <a:gd name="adj1" fmla="val 5199"/>
            <a:gd name="adj2" fmla="val 335846"/>
            <a:gd name="adj3" fmla="val 4014983"/>
            <a:gd name="adj4" fmla="val 2253171"/>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3287437" y="3749164"/>
          <a:ext cx="1233384" cy="1233384"/>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ro-RO" sz="2100" kern="1200" dirty="0"/>
            <a:t>Platou</a:t>
          </a:r>
        </a:p>
      </dsp:txBody>
      <dsp:txXfrm>
        <a:off x="3287437" y="3749164"/>
        <a:ext cx="1233384" cy="1233384"/>
      </dsp:txXfrm>
    </dsp:sp>
    <dsp:sp modelId="{549425C1-3D35-694F-8CD8-F4F866C1EF51}">
      <dsp:nvSpPr>
        <dsp:cNvPr id="0" name=""/>
        <dsp:cNvSpPr/>
      </dsp:nvSpPr>
      <dsp:spPr>
        <a:xfrm>
          <a:off x="1591191" y="533"/>
          <a:ext cx="4625876" cy="4625876"/>
        </a:xfrm>
        <a:prstGeom prst="circularArrow">
          <a:avLst>
            <a:gd name="adj1" fmla="val 5199"/>
            <a:gd name="adj2" fmla="val 335846"/>
            <a:gd name="adj3" fmla="val 8210984"/>
            <a:gd name="adj4" fmla="val 6449171"/>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335502" y="2331000"/>
          <a:ext cx="1233384" cy="1233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ro-RO" sz="2100" kern="1200" dirty="0"/>
            <a:t>Orgasm</a:t>
          </a:r>
        </a:p>
      </dsp:txBody>
      <dsp:txXfrm>
        <a:off x="1335502" y="2331000"/>
        <a:ext cx="1233384" cy="1233384"/>
      </dsp:txXfrm>
    </dsp:sp>
    <dsp:sp modelId="{662FEBFC-0FFC-2544-AFE4-8F3C0D8DBB0C}">
      <dsp:nvSpPr>
        <dsp:cNvPr id="0" name=""/>
        <dsp:cNvSpPr/>
      </dsp:nvSpPr>
      <dsp:spPr>
        <a:xfrm>
          <a:off x="1591191" y="533"/>
          <a:ext cx="4625876" cy="4625876"/>
        </a:xfrm>
        <a:prstGeom prst="circularArrow">
          <a:avLst>
            <a:gd name="adj1" fmla="val 5199"/>
            <a:gd name="adj2" fmla="val 335846"/>
            <a:gd name="adj3" fmla="val 12298157"/>
            <a:gd name="adj4" fmla="val 10770637"/>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2081075" y="36364"/>
          <a:ext cx="1233384" cy="1233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ro-RO" sz="2100" kern="1200" dirty="0"/>
            <a:t>Rezoluție</a:t>
          </a:r>
        </a:p>
      </dsp:txBody>
      <dsp:txXfrm>
        <a:off x="2081075" y="36364"/>
        <a:ext cx="1233384" cy="1233384"/>
      </dsp:txXfrm>
    </dsp:sp>
    <dsp:sp modelId="{5A426BE0-ED5F-8C46-A843-306E71FC1E5D}">
      <dsp:nvSpPr>
        <dsp:cNvPr id="0" name=""/>
        <dsp:cNvSpPr/>
      </dsp:nvSpPr>
      <dsp:spPr>
        <a:xfrm>
          <a:off x="1591191" y="533"/>
          <a:ext cx="4625876" cy="4625876"/>
        </a:xfrm>
        <a:prstGeom prst="circularArrow">
          <a:avLst>
            <a:gd name="adj1" fmla="val 5199"/>
            <a:gd name="adj2" fmla="val 335846"/>
            <a:gd name="adj3" fmla="val 16865971"/>
            <a:gd name="adj4" fmla="val 15198184"/>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4816755" y="34951"/>
          <a:ext cx="1234209" cy="123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ro-RO" sz="2100" kern="1200" dirty="0"/>
            <a:t>Dorință</a:t>
          </a:r>
        </a:p>
      </dsp:txBody>
      <dsp:txXfrm>
        <a:off x="4816755" y="34951"/>
        <a:ext cx="1234209" cy="1234209"/>
      </dsp:txXfrm>
    </dsp:sp>
    <dsp:sp modelId="{F9ACBE03-0D18-5242-8908-560FC20488C9}">
      <dsp:nvSpPr>
        <dsp:cNvPr id="0" name=""/>
        <dsp:cNvSpPr/>
      </dsp:nvSpPr>
      <dsp:spPr>
        <a:xfrm>
          <a:off x="1912658" y="-849"/>
          <a:ext cx="4628401" cy="4628401"/>
        </a:xfrm>
        <a:prstGeom prst="circularArrow">
          <a:avLst>
            <a:gd name="adj1" fmla="val 5200"/>
            <a:gd name="adj2" fmla="val 335892"/>
            <a:gd name="adj3" fmla="val 21293327"/>
            <a:gd name="adj4" fmla="val 19766164"/>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5562723" y="2330804"/>
          <a:ext cx="1234209" cy="123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ro-RO" sz="2100" kern="1200"/>
            <a:t>Excitație</a:t>
          </a:r>
        </a:p>
      </dsp:txBody>
      <dsp:txXfrm>
        <a:off x="5562723" y="2330804"/>
        <a:ext cx="1234209" cy="1234209"/>
      </dsp:txXfrm>
    </dsp:sp>
    <dsp:sp modelId="{4D1D9A41-BCCA-454A-B209-5184DF662B3F}">
      <dsp:nvSpPr>
        <dsp:cNvPr id="0" name=""/>
        <dsp:cNvSpPr/>
      </dsp:nvSpPr>
      <dsp:spPr>
        <a:xfrm>
          <a:off x="1912658" y="-849"/>
          <a:ext cx="4628401" cy="4628401"/>
        </a:xfrm>
        <a:prstGeom prst="circularArrow">
          <a:avLst>
            <a:gd name="adj1" fmla="val 5200"/>
            <a:gd name="adj2" fmla="val 335892"/>
            <a:gd name="adj3" fmla="val 4014786"/>
            <a:gd name="adj4" fmla="val 2253351"/>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3609754" y="3749720"/>
          <a:ext cx="1234209" cy="123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ro-RO" sz="2100" kern="1200"/>
            <a:t>Platou</a:t>
          </a:r>
        </a:p>
      </dsp:txBody>
      <dsp:txXfrm>
        <a:off x="3609754" y="3749720"/>
        <a:ext cx="1234209" cy="1234209"/>
      </dsp:txXfrm>
    </dsp:sp>
    <dsp:sp modelId="{549425C1-3D35-694F-8CD8-F4F866C1EF51}">
      <dsp:nvSpPr>
        <dsp:cNvPr id="0" name=""/>
        <dsp:cNvSpPr/>
      </dsp:nvSpPr>
      <dsp:spPr>
        <a:xfrm>
          <a:off x="1912658" y="-849"/>
          <a:ext cx="4628401" cy="4628401"/>
        </a:xfrm>
        <a:prstGeom prst="circularArrow">
          <a:avLst>
            <a:gd name="adj1" fmla="val 5200"/>
            <a:gd name="adj2" fmla="val 335892"/>
            <a:gd name="adj3" fmla="val 8210757"/>
            <a:gd name="adj4" fmla="val 6449321"/>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656784" y="2330804"/>
          <a:ext cx="1234209" cy="1234209"/>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ro-RO" sz="2100" kern="1200" dirty="0"/>
            <a:t>Orgasm</a:t>
          </a:r>
        </a:p>
      </dsp:txBody>
      <dsp:txXfrm>
        <a:off x="1656784" y="2330804"/>
        <a:ext cx="1234209" cy="1234209"/>
      </dsp:txXfrm>
    </dsp:sp>
    <dsp:sp modelId="{662FEBFC-0FFC-2544-AFE4-8F3C0D8DBB0C}">
      <dsp:nvSpPr>
        <dsp:cNvPr id="0" name=""/>
        <dsp:cNvSpPr/>
      </dsp:nvSpPr>
      <dsp:spPr>
        <a:xfrm>
          <a:off x="1912658" y="-849"/>
          <a:ext cx="4628401" cy="4628401"/>
        </a:xfrm>
        <a:prstGeom prst="circularArrow">
          <a:avLst>
            <a:gd name="adj1" fmla="val 5200"/>
            <a:gd name="adj2" fmla="val 335892"/>
            <a:gd name="adj3" fmla="val 12297944"/>
            <a:gd name="adj4" fmla="val 10770781"/>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2402752" y="34951"/>
          <a:ext cx="1234209" cy="123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ro-RO" sz="2100" kern="1200" dirty="0"/>
            <a:t>Rezoluție</a:t>
          </a:r>
        </a:p>
      </dsp:txBody>
      <dsp:txXfrm>
        <a:off x="2402752" y="34951"/>
        <a:ext cx="1234209" cy="1234209"/>
      </dsp:txXfrm>
    </dsp:sp>
    <dsp:sp modelId="{5A426BE0-ED5F-8C46-A843-306E71FC1E5D}">
      <dsp:nvSpPr>
        <dsp:cNvPr id="0" name=""/>
        <dsp:cNvSpPr/>
      </dsp:nvSpPr>
      <dsp:spPr>
        <a:xfrm>
          <a:off x="1912658" y="-849"/>
          <a:ext cx="4628401" cy="4628401"/>
        </a:xfrm>
        <a:prstGeom prst="circularArrow">
          <a:avLst>
            <a:gd name="adj1" fmla="val 5200"/>
            <a:gd name="adj2" fmla="val 335892"/>
            <a:gd name="adj3" fmla="val 16865775"/>
            <a:gd name="adj4" fmla="val 15198333"/>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5067986" y="39358"/>
          <a:ext cx="1307877" cy="1307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ro-RO" sz="2200" kern="1200" dirty="0"/>
            <a:t>Dorință</a:t>
          </a:r>
        </a:p>
      </dsp:txBody>
      <dsp:txXfrm>
        <a:off x="5067986" y="39358"/>
        <a:ext cx="1307877" cy="1307877"/>
      </dsp:txXfrm>
    </dsp:sp>
    <dsp:sp modelId="{F9ACBE03-0D18-5242-8908-560FC20488C9}">
      <dsp:nvSpPr>
        <dsp:cNvPr id="0" name=""/>
        <dsp:cNvSpPr/>
      </dsp:nvSpPr>
      <dsp:spPr>
        <a:xfrm>
          <a:off x="1988202" y="1139"/>
          <a:ext cx="4907617" cy="4907617"/>
        </a:xfrm>
        <a:prstGeom prst="circularArrow">
          <a:avLst>
            <a:gd name="adj1" fmla="val 5197"/>
            <a:gd name="adj2" fmla="val 335664"/>
            <a:gd name="adj3" fmla="val 21294256"/>
            <a:gd name="adj4" fmla="val 19765350"/>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5859016" y="2473899"/>
          <a:ext cx="1307877" cy="1307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ro-RO" sz="2200" kern="1200"/>
            <a:t>Excitație</a:t>
          </a:r>
        </a:p>
      </dsp:txBody>
      <dsp:txXfrm>
        <a:off x="5859016" y="2473899"/>
        <a:ext cx="1307877" cy="1307877"/>
      </dsp:txXfrm>
    </dsp:sp>
    <dsp:sp modelId="{4D1D9A41-BCCA-454A-B209-5184DF662B3F}">
      <dsp:nvSpPr>
        <dsp:cNvPr id="0" name=""/>
        <dsp:cNvSpPr/>
      </dsp:nvSpPr>
      <dsp:spPr>
        <a:xfrm>
          <a:off x="1988202" y="1139"/>
          <a:ext cx="4907617" cy="4907617"/>
        </a:xfrm>
        <a:prstGeom prst="circularArrow">
          <a:avLst>
            <a:gd name="adj1" fmla="val 5197"/>
            <a:gd name="adj2" fmla="val 335664"/>
            <a:gd name="adj3" fmla="val 4015750"/>
            <a:gd name="adj4" fmla="val 2252467"/>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3788072" y="3978528"/>
          <a:ext cx="1307877" cy="1307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ro-RO" sz="2200" kern="1200"/>
            <a:t>Platou</a:t>
          </a:r>
        </a:p>
      </dsp:txBody>
      <dsp:txXfrm>
        <a:off x="3788072" y="3978528"/>
        <a:ext cx="1307877" cy="1307877"/>
      </dsp:txXfrm>
    </dsp:sp>
    <dsp:sp modelId="{549425C1-3D35-694F-8CD8-F4F866C1EF51}">
      <dsp:nvSpPr>
        <dsp:cNvPr id="0" name=""/>
        <dsp:cNvSpPr/>
      </dsp:nvSpPr>
      <dsp:spPr>
        <a:xfrm>
          <a:off x="1988202" y="1139"/>
          <a:ext cx="4907617" cy="4907617"/>
        </a:xfrm>
        <a:prstGeom prst="circularArrow">
          <a:avLst>
            <a:gd name="adj1" fmla="val 5197"/>
            <a:gd name="adj2" fmla="val 335664"/>
            <a:gd name="adj3" fmla="val 8211869"/>
            <a:gd name="adj4" fmla="val 6448586"/>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717128" y="2473899"/>
          <a:ext cx="1307877" cy="1307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ro-RO" sz="2200" kern="1200" dirty="0"/>
            <a:t>Orgasm</a:t>
          </a:r>
        </a:p>
      </dsp:txBody>
      <dsp:txXfrm>
        <a:off x="1717128" y="2473899"/>
        <a:ext cx="1307877" cy="1307877"/>
      </dsp:txXfrm>
    </dsp:sp>
    <dsp:sp modelId="{662FEBFC-0FFC-2544-AFE4-8F3C0D8DBB0C}">
      <dsp:nvSpPr>
        <dsp:cNvPr id="0" name=""/>
        <dsp:cNvSpPr/>
      </dsp:nvSpPr>
      <dsp:spPr>
        <a:xfrm>
          <a:off x="1988202" y="1139"/>
          <a:ext cx="4907617" cy="4907617"/>
        </a:xfrm>
        <a:prstGeom prst="circularArrow">
          <a:avLst>
            <a:gd name="adj1" fmla="val 5197"/>
            <a:gd name="adj2" fmla="val 335664"/>
            <a:gd name="adj3" fmla="val 12298986"/>
            <a:gd name="adj4" fmla="val 10770080"/>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2508158" y="39358"/>
          <a:ext cx="1307877" cy="1307877"/>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ro-RO" sz="2200" kern="1200" dirty="0"/>
            <a:t>Rezoluție</a:t>
          </a:r>
        </a:p>
      </dsp:txBody>
      <dsp:txXfrm>
        <a:off x="2508158" y="39358"/>
        <a:ext cx="1307877" cy="1307877"/>
      </dsp:txXfrm>
    </dsp:sp>
    <dsp:sp modelId="{5A426BE0-ED5F-8C46-A843-306E71FC1E5D}">
      <dsp:nvSpPr>
        <dsp:cNvPr id="0" name=""/>
        <dsp:cNvSpPr/>
      </dsp:nvSpPr>
      <dsp:spPr>
        <a:xfrm>
          <a:off x="1988202" y="1139"/>
          <a:ext cx="4907617" cy="4907617"/>
        </a:xfrm>
        <a:prstGeom prst="circularArrow">
          <a:avLst>
            <a:gd name="adj1" fmla="val 5197"/>
            <a:gd name="adj2" fmla="val 335664"/>
            <a:gd name="adj3" fmla="val 16866735"/>
            <a:gd name="adj4" fmla="val 15197601"/>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3332D0-309E-D24E-B77E-BDF13BF5BF24}">
      <dsp:nvSpPr>
        <dsp:cNvPr id="0" name=""/>
        <dsp:cNvSpPr/>
      </dsp:nvSpPr>
      <dsp:spPr>
        <a:xfrm>
          <a:off x="2476077" y="1035"/>
          <a:ext cx="1294117" cy="1294117"/>
        </a:xfrm>
        <a:prstGeom prst="ellipse">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ro-RO" sz="1800" b="1" kern="1200" dirty="0"/>
            <a:t>Dorință</a:t>
          </a:r>
        </a:p>
      </dsp:txBody>
      <dsp:txXfrm>
        <a:off x="2665596" y="190554"/>
        <a:ext cx="915079" cy="915079"/>
      </dsp:txXfrm>
    </dsp:sp>
    <dsp:sp modelId="{A96504B7-6EF3-864F-952E-7A52E38FDE27}">
      <dsp:nvSpPr>
        <dsp:cNvPr id="0" name=""/>
        <dsp:cNvSpPr/>
      </dsp:nvSpPr>
      <dsp:spPr>
        <a:xfrm rot="2160000">
          <a:off x="3729294" y="995083"/>
          <a:ext cx="344017" cy="436764"/>
        </a:xfrm>
        <a:prstGeom prst="rightArrow">
          <a:avLst>
            <a:gd name="adj1" fmla="val 60000"/>
            <a:gd name="adj2" fmla="val 5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3739149" y="1052105"/>
        <a:ext cx="240812" cy="262058"/>
      </dsp:txXfrm>
    </dsp:sp>
    <dsp:sp modelId="{E24132E6-F02B-444F-A25B-840E782F288C}">
      <dsp:nvSpPr>
        <dsp:cNvPr id="0" name=""/>
        <dsp:cNvSpPr/>
      </dsp:nvSpPr>
      <dsp:spPr>
        <a:xfrm>
          <a:off x="4048164" y="1143223"/>
          <a:ext cx="1294117" cy="1294117"/>
        </a:xfrm>
        <a:prstGeom prst="ellipse">
          <a:avLst/>
        </a:prstGeom>
        <a:gradFill rotWithShape="0">
          <a:gsLst>
            <a:gs pos="0">
              <a:schemeClr val="accent4">
                <a:hueOff val="-2120800"/>
                <a:satOff val="9933"/>
                <a:lumOff val="5441"/>
                <a:alphaOff val="0"/>
                <a:lumMod val="110000"/>
                <a:satMod val="105000"/>
                <a:tint val="67000"/>
              </a:schemeClr>
            </a:gs>
            <a:gs pos="50000">
              <a:schemeClr val="accent4">
                <a:hueOff val="-2120800"/>
                <a:satOff val="9933"/>
                <a:lumOff val="5441"/>
                <a:alphaOff val="0"/>
                <a:lumMod val="105000"/>
                <a:satMod val="103000"/>
                <a:tint val="73000"/>
              </a:schemeClr>
            </a:gs>
            <a:gs pos="100000">
              <a:schemeClr val="accent4">
                <a:hueOff val="-2120800"/>
                <a:satOff val="9933"/>
                <a:lumOff val="544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ro-RO" sz="1800" b="1" kern="1200" dirty="0"/>
            <a:t>Excitație</a:t>
          </a:r>
        </a:p>
      </dsp:txBody>
      <dsp:txXfrm>
        <a:off x="4237683" y="1332742"/>
        <a:ext cx="915079" cy="915079"/>
      </dsp:txXfrm>
    </dsp:sp>
    <dsp:sp modelId="{B24EFD5A-ECB2-B144-9ECC-56966F084FD4}">
      <dsp:nvSpPr>
        <dsp:cNvPr id="0" name=""/>
        <dsp:cNvSpPr/>
      </dsp:nvSpPr>
      <dsp:spPr>
        <a:xfrm rot="6480000">
          <a:off x="4225981" y="2486690"/>
          <a:ext cx="344017" cy="436764"/>
        </a:xfrm>
        <a:prstGeom prst="rightArrow">
          <a:avLst>
            <a:gd name="adj1" fmla="val 60000"/>
            <a:gd name="adj2" fmla="val 50000"/>
          </a:avLst>
        </a:prstGeom>
        <a:gradFill rotWithShape="0">
          <a:gsLst>
            <a:gs pos="0">
              <a:schemeClr val="accent4">
                <a:hueOff val="-2120800"/>
                <a:satOff val="9933"/>
                <a:lumOff val="5441"/>
                <a:alphaOff val="0"/>
                <a:lumMod val="110000"/>
                <a:satMod val="105000"/>
                <a:tint val="67000"/>
              </a:schemeClr>
            </a:gs>
            <a:gs pos="50000">
              <a:schemeClr val="accent4">
                <a:hueOff val="-2120800"/>
                <a:satOff val="9933"/>
                <a:lumOff val="5441"/>
                <a:alphaOff val="0"/>
                <a:lumMod val="105000"/>
                <a:satMod val="103000"/>
                <a:tint val="73000"/>
              </a:schemeClr>
            </a:gs>
            <a:gs pos="100000">
              <a:schemeClr val="accent4">
                <a:hueOff val="-2120800"/>
                <a:satOff val="9933"/>
                <a:lumOff val="5441"/>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4293530" y="2524966"/>
        <a:ext cx="240812" cy="262058"/>
      </dsp:txXfrm>
    </dsp:sp>
    <dsp:sp modelId="{0E8BA3A3-23A1-1B48-B04B-A256FEA2CDFD}">
      <dsp:nvSpPr>
        <dsp:cNvPr id="0" name=""/>
        <dsp:cNvSpPr/>
      </dsp:nvSpPr>
      <dsp:spPr>
        <a:xfrm>
          <a:off x="3447680" y="2991323"/>
          <a:ext cx="1294117" cy="1294117"/>
        </a:xfrm>
        <a:prstGeom prst="ellipse">
          <a:avLst/>
        </a:prstGeom>
        <a:gradFill rotWithShape="0">
          <a:gsLst>
            <a:gs pos="0">
              <a:schemeClr val="accent4">
                <a:hueOff val="-4241600"/>
                <a:satOff val="19865"/>
                <a:lumOff val="10882"/>
                <a:alphaOff val="0"/>
                <a:lumMod val="110000"/>
                <a:satMod val="105000"/>
                <a:tint val="67000"/>
              </a:schemeClr>
            </a:gs>
            <a:gs pos="50000">
              <a:schemeClr val="accent4">
                <a:hueOff val="-4241600"/>
                <a:satOff val="19865"/>
                <a:lumOff val="10882"/>
                <a:alphaOff val="0"/>
                <a:lumMod val="105000"/>
                <a:satMod val="103000"/>
                <a:tint val="73000"/>
              </a:schemeClr>
            </a:gs>
            <a:gs pos="100000">
              <a:schemeClr val="accent4">
                <a:hueOff val="-4241600"/>
                <a:satOff val="19865"/>
                <a:lumOff val="1088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ro-RO" sz="1800" b="1" kern="1200" dirty="0"/>
            <a:t>Platou</a:t>
          </a:r>
        </a:p>
      </dsp:txBody>
      <dsp:txXfrm>
        <a:off x="3637199" y="3180842"/>
        <a:ext cx="915079" cy="915079"/>
      </dsp:txXfrm>
    </dsp:sp>
    <dsp:sp modelId="{C8128AA9-1596-E74D-AE74-1F2B9859D95A}">
      <dsp:nvSpPr>
        <dsp:cNvPr id="0" name=""/>
        <dsp:cNvSpPr/>
      </dsp:nvSpPr>
      <dsp:spPr>
        <a:xfrm rot="10800000">
          <a:off x="2960863" y="3419999"/>
          <a:ext cx="344017" cy="436764"/>
        </a:xfrm>
        <a:prstGeom prst="rightArrow">
          <a:avLst>
            <a:gd name="adj1" fmla="val 60000"/>
            <a:gd name="adj2" fmla="val 50000"/>
          </a:avLst>
        </a:prstGeom>
        <a:gradFill rotWithShape="0">
          <a:gsLst>
            <a:gs pos="0">
              <a:schemeClr val="accent4">
                <a:hueOff val="-4241600"/>
                <a:satOff val="19865"/>
                <a:lumOff val="10882"/>
                <a:alphaOff val="0"/>
                <a:lumMod val="110000"/>
                <a:satMod val="105000"/>
                <a:tint val="67000"/>
              </a:schemeClr>
            </a:gs>
            <a:gs pos="50000">
              <a:schemeClr val="accent4">
                <a:hueOff val="-4241600"/>
                <a:satOff val="19865"/>
                <a:lumOff val="10882"/>
                <a:alphaOff val="0"/>
                <a:lumMod val="105000"/>
                <a:satMod val="103000"/>
                <a:tint val="73000"/>
              </a:schemeClr>
            </a:gs>
            <a:gs pos="100000">
              <a:schemeClr val="accent4">
                <a:hueOff val="-4241600"/>
                <a:satOff val="19865"/>
                <a:lumOff val="10882"/>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3064068" y="3507352"/>
        <a:ext cx="240812" cy="262058"/>
      </dsp:txXfrm>
    </dsp:sp>
    <dsp:sp modelId="{8D4FC952-683D-EB47-807A-49AD6EF96971}">
      <dsp:nvSpPr>
        <dsp:cNvPr id="0" name=""/>
        <dsp:cNvSpPr/>
      </dsp:nvSpPr>
      <dsp:spPr>
        <a:xfrm>
          <a:off x="1504473" y="2991323"/>
          <a:ext cx="1294117" cy="1294117"/>
        </a:xfrm>
        <a:prstGeom prst="ellipse">
          <a:avLst/>
        </a:prstGeom>
        <a:gradFill rotWithShape="0">
          <a:gsLst>
            <a:gs pos="0">
              <a:schemeClr val="accent4">
                <a:hueOff val="-6362400"/>
                <a:satOff val="29798"/>
                <a:lumOff val="16323"/>
                <a:alphaOff val="0"/>
                <a:lumMod val="110000"/>
                <a:satMod val="105000"/>
                <a:tint val="67000"/>
              </a:schemeClr>
            </a:gs>
            <a:gs pos="50000">
              <a:schemeClr val="accent4">
                <a:hueOff val="-6362400"/>
                <a:satOff val="29798"/>
                <a:lumOff val="16323"/>
                <a:alphaOff val="0"/>
                <a:lumMod val="105000"/>
                <a:satMod val="103000"/>
                <a:tint val="73000"/>
              </a:schemeClr>
            </a:gs>
            <a:gs pos="100000">
              <a:schemeClr val="accent4">
                <a:hueOff val="-6362400"/>
                <a:satOff val="29798"/>
                <a:lumOff val="1632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ro-RO" sz="1800" b="1" kern="1200" dirty="0"/>
            <a:t>Orgasm</a:t>
          </a:r>
        </a:p>
      </dsp:txBody>
      <dsp:txXfrm>
        <a:off x="1693992" y="3180842"/>
        <a:ext cx="915079" cy="915079"/>
      </dsp:txXfrm>
    </dsp:sp>
    <dsp:sp modelId="{433D01CB-C91E-F147-A70F-403B1D00B732}">
      <dsp:nvSpPr>
        <dsp:cNvPr id="0" name=""/>
        <dsp:cNvSpPr/>
      </dsp:nvSpPr>
      <dsp:spPr>
        <a:xfrm rot="15120000">
          <a:off x="1684865" y="2508072"/>
          <a:ext cx="340728" cy="436764"/>
        </a:xfrm>
        <a:prstGeom prst="rightArrow">
          <a:avLst>
            <a:gd name="adj1" fmla="val 60000"/>
            <a:gd name="adj2" fmla="val 50000"/>
          </a:avLst>
        </a:prstGeom>
        <a:gradFill rotWithShape="0">
          <a:gsLst>
            <a:gs pos="0">
              <a:schemeClr val="accent4">
                <a:hueOff val="-6362400"/>
                <a:satOff val="29798"/>
                <a:lumOff val="16323"/>
                <a:alphaOff val="0"/>
                <a:lumMod val="110000"/>
                <a:satMod val="105000"/>
                <a:tint val="67000"/>
              </a:schemeClr>
            </a:gs>
            <a:gs pos="50000">
              <a:schemeClr val="accent4">
                <a:hueOff val="-6362400"/>
                <a:satOff val="29798"/>
                <a:lumOff val="16323"/>
                <a:alphaOff val="0"/>
                <a:lumMod val="105000"/>
                <a:satMod val="103000"/>
                <a:tint val="73000"/>
              </a:schemeClr>
            </a:gs>
            <a:gs pos="100000">
              <a:schemeClr val="accent4">
                <a:hueOff val="-6362400"/>
                <a:satOff val="29798"/>
                <a:lumOff val="16323"/>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1751768" y="2644033"/>
        <a:ext cx="238510" cy="262058"/>
      </dsp:txXfrm>
    </dsp:sp>
    <dsp:sp modelId="{52ED677A-D570-CD4A-A6B2-80AB3F5EE9F9}">
      <dsp:nvSpPr>
        <dsp:cNvPr id="0" name=""/>
        <dsp:cNvSpPr/>
      </dsp:nvSpPr>
      <dsp:spPr>
        <a:xfrm>
          <a:off x="828504" y="1143223"/>
          <a:ext cx="1445089" cy="1294117"/>
        </a:xfrm>
        <a:prstGeom prst="ellipse">
          <a:avLst/>
        </a:prstGeom>
        <a:gradFill rotWithShape="0">
          <a:gsLst>
            <a:gs pos="0">
              <a:schemeClr val="accent4">
                <a:hueOff val="-8483199"/>
                <a:satOff val="39731"/>
                <a:lumOff val="21764"/>
                <a:alphaOff val="0"/>
                <a:lumMod val="110000"/>
                <a:satMod val="105000"/>
                <a:tint val="67000"/>
              </a:schemeClr>
            </a:gs>
            <a:gs pos="50000">
              <a:schemeClr val="accent4">
                <a:hueOff val="-8483199"/>
                <a:satOff val="39731"/>
                <a:lumOff val="21764"/>
                <a:alphaOff val="0"/>
                <a:lumMod val="105000"/>
                <a:satMod val="103000"/>
                <a:tint val="73000"/>
              </a:schemeClr>
            </a:gs>
            <a:gs pos="100000">
              <a:schemeClr val="accent4">
                <a:hueOff val="-8483199"/>
                <a:satOff val="39731"/>
                <a:lumOff val="2176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ro-RO" sz="1700" b="1" kern="1200" dirty="0"/>
            <a:t>Rezoluție</a:t>
          </a:r>
        </a:p>
      </dsp:txBody>
      <dsp:txXfrm>
        <a:off x="1040132" y="1332742"/>
        <a:ext cx="1021833" cy="915079"/>
      </dsp:txXfrm>
    </dsp:sp>
    <dsp:sp modelId="{A7589970-0530-764E-80CF-500959DC257C}">
      <dsp:nvSpPr>
        <dsp:cNvPr id="0" name=""/>
        <dsp:cNvSpPr/>
      </dsp:nvSpPr>
      <dsp:spPr>
        <a:xfrm rot="19440000">
          <a:off x="2188907" y="992450"/>
          <a:ext cx="319368" cy="436764"/>
        </a:xfrm>
        <a:prstGeom prst="rightArrow">
          <a:avLst>
            <a:gd name="adj1" fmla="val 60000"/>
            <a:gd name="adj2" fmla="val 50000"/>
          </a:avLst>
        </a:prstGeom>
        <a:gradFill rotWithShape="0">
          <a:gsLst>
            <a:gs pos="0">
              <a:schemeClr val="accent4">
                <a:hueOff val="-8483199"/>
                <a:satOff val="39731"/>
                <a:lumOff val="21764"/>
                <a:alphaOff val="0"/>
                <a:lumMod val="110000"/>
                <a:satMod val="105000"/>
                <a:tint val="67000"/>
              </a:schemeClr>
            </a:gs>
            <a:gs pos="50000">
              <a:schemeClr val="accent4">
                <a:hueOff val="-8483199"/>
                <a:satOff val="39731"/>
                <a:lumOff val="21764"/>
                <a:alphaOff val="0"/>
                <a:lumMod val="105000"/>
                <a:satMod val="103000"/>
                <a:tint val="73000"/>
              </a:schemeClr>
            </a:gs>
            <a:gs pos="100000">
              <a:schemeClr val="accent4">
                <a:hueOff val="-8483199"/>
                <a:satOff val="39731"/>
                <a:lumOff val="21764"/>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198056" y="1107961"/>
        <a:ext cx="223558" cy="26205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78AEDF-C3C9-3343-B942-9D976426AA5F}">
      <dsp:nvSpPr>
        <dsp:cNvPr id="0" name=""/>
        <dsp:cNvSpPr/>
      </dsp:nvSpPr>
      <dsp:spPr>
        <a:xfrm>
          <a:off x="4933380" y="3596641"/>
          <a:ext cx="2612853" cy="169253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1064699"/>
              <a:satOff val="38996"/>
              <a:lumOff val="26536"/>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90000"/>
            </a:lnSpc>
            <a:spcBef>
              <a:spcPct val="0"/>
            </a:spcBef>
            <a:spcAft>
              <a:spcPct val="15000"/>
            </a:spcAft>
            <a:buChar char="•"/>
          </a:pPr>
          <a:r>
            <a:rPr lang="ro-RO" sz="1400" b="1" kern="1200" dirty="0"/>
            <a:t>comunicare</a:t>
          </a:r>
        </a:p>
        <a:p>
          <a:pPr marL="114300" lvl="1" indent="-114300" algn="l" defTabSz="622300">
            <a:lnSpc>
              <a:spcPct val="90000"/>
            </a:lnSpc>
            <a:spcBef>
              <a:spcPct val="0"/>
            </a:spcBef>
            <a:spcAft>
              <a:spcPct val="15000"/>
            </a:spcAft>
            <a:buChar char="•"/>
          </a:pPr>
          <a:r>
            <a:rPr lang="ro-RO" sz="1400" b="1" kern="1200" dirty="0"/>
            <a:t>pierdere</a:t>
          </a:r>
        </a:p>
        <a:p>
          <a:pPr marL="114300" lvl="1" indent="-114300" algn="l" defTabSz="622300">
            <a:lnSpc>
              <a:spcPct val="90000"/>
            </a:lnSpc>
            <a:spcBef>
              <a:spcPct val="0"/>
            </a:spcBef>
            <a:spcAft>
              <a:spcPct val="15000"/>
            </a:spcAft>
            <a:buChar char="•"/>
          </a:pPr>
          <a:r>
            <a:rPr lang="ro-RO" sz="1400" b="1" kern="1200" dirty="0"/>
            <a:t>rolul de îngrijitor</a:t>
          </a:r>
        </a:p>
        <a:p>
          <a:pPr marL="114300" lvl="1" indent="-114300" algn="l" defTabSz="622300">
            <a:lnSpc>
              <a:spcPct val="90000"/>
            </a:lnSpc>
            <a:spcBef>
              <a:spcPct val="0"/>
            </a:spcBef>
            <a:spcAft>
              <a:spcPct val="15000"/>
            </a:spcAft>
            <a:buChar char="•"/>
          </a:pPr>
          <a:r>
            <a:rPr lang="ro-RO" sz="1400" b="1" kern="1200" dirty="0"/>
            <a:t>apropiere emoțională</a:t>
          </a:r>
        </a:p>
      </dsp:txBody>
      <dsp:txXfrm>
        <a:off x="5754416" y="4056955"/>
        <a:ext cx="1754637" cy="1195042"/>
      </dsp:txXfrm>
    </dsp:sp>
    <dsp:sp modelId="{9813E597-FDB6-1042-A7DE-4FE9D9433D99}">
      <dsp:nvSpPr>
        <dsp:cNvPr id="0" name=""/>
        <dsp:cNvSpPr/>
      </dsp:nvSpPr>
      <dsp:spPr>
        <a:xfrm>
          <a:off x="670302" y="3596641"/>
          <a:ext cx="2612853" cy="169253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1597048"/>
              <a:satOff val="58494"/>
              <a:lumOff val="3980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90000"/>
            </a:lnSpc>
            <a:spcBef>
              <a:spcPct val="0"/>
            </a:spcBef>
            <a:spcAft>
              <a:spcPct val="15000"/>
            </a:spcAft>
            <a:buChar char="•"/>
          </a:pPr>
          <a:r>
            <a:rPr lang="ro-RO" sz="1400" b="1" kern="1200" dirty="0"/>
            <a:t>atitudini culturale</a:t>
          </a:r>
          <a:endParaRPr lang="en-US" sz="1400" b="1" kern="1200" dirty="0"/>
        </a:p>
        <a:p>
          <a:pPr marL="114300" lvl="1" indent="-114300" algn="l" defTabSz="622300">
            <a:lnSpc>
              <a:spcPct val="90000"/>
            </a:lnSpc>
            <a:spcBef>
              <a:spcPct val="0"/>
            </a:spcBef>
            <a:spcAft>
              <a:spcPct val="15000"/>
            </a:spcAft>
            <a:buChar char="•"/>
          </a:pPr>
          <a:r>
            <a:rPr lang="ro-RO" sz="1400" b="1" kern="1200" dirty="0"/>
            <a:t>regulile instituției</a:t>
          </a:r>
        </a:p>
        <a:p>
          <a:pPr marL="114300" lvl="1" indent="-114300" algn="l" defTabSz="622300">
            <a:lnSpc>
              <a:spcPct val="90000"/>
            </a:lnSpc>
            <a:spcBef>
              <a:spcPct val="0"/>
            </a:spcBef>
            <a:spcAft>
              <a:spcPct val="15000"/>
            </a:spcAft>
            <a:buChar char="•"/>
          </a:pPr>
          <a:r>
            <a:rPr lang="ro-RO" sz="1400" b="1" kern="1200" dirty="0"/>
            <a:t>spațiu privat</a:t>
          </a:r>
        </a:p>
        <a:p>
          <a:pPr marL="114300" lvl="1" indent="-114300" algn="l" defTabSz="622300">
            <a:lnSpc>
              <a:spcPct val="90000"/>
            </a:lnSpc>
            <a:spcBef>
              <a:spcPct val="0"/>
            </a:spcBef>
            <a:spcAft>
              <a:spcPct val="15000"/>
            </a:spcAft>
            <a:buChar char="•"/>
          </a:pPr>
          <a:r>
            <a:rPr lang="ro-RO" sz="1400" b="1" kern="1200" dirty="0"/>
            <a:t>stigmatizare</a:t>
          </a:r>
        </a:p>
      </dsp:txBody>
      <dsp:txXfrm>
        <a:off x="707482" y="4056955"/>
        <a:ext cx="1754637" cy="1195042"/>
      </dsp:txXfrm>
    </dsp:sp>
    <dsp:sp modelId="{C6DF168F-E597-4B4A-B71E-C806E76E6CB3}">
      <dsp:nvSpPr>
        <dsp:cNvPr id="0" name=""/>
        <dsp:cNvSpPr/>
      </dsp:nvSpPr>
      <dsp:spPr>
        <a:xfrm>
          <a:off x="4933380" y="0"/>
          <a:ext cx="2612853" cy="169253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532349"/>
              <a:satOff val="19498"/>
              <a:lumOff val="1326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ro-RO" sz="1400" b="1" kern="1200" dirty="0"/>
            <a:t>dispoziție</a:t>
          </a:r>
        </a:p>
        <a:p>
          <a:pPr marL="114300" lvl="1" indent="-114300" algn="l" defTabSz="622300">
            <a:lnSpc>
              <a:spcPct val="90000"/>
            </a:lnSpc>
            <a:spcBef>
              <a:spcPct val="0"/>
            </a:spcBef>
            <a:spcAft>
              <a:spcPct val="15000"/>
            </a:spcAft>
            <a:buChar char="•"/>
          </a:pPr>
          <a:r>
            <a:rPr lang="ro-RO" sz="1400" b="1" kern="1200" dirty="0"/>
            <a:t>anxietate</a:t>
          </a:r>
        </a:p>
        <a:p>
          <a:pPr marL="114300" lvl="1" indent="-114300" algn="l" defTabSz="622300">
            <a:lnSpc>
              <a:spcPct val="90000"/>
            </a:lnSpc>
            <a:spcBef>
              <a:spcPct val="0"/>
            </a:spcBef>
            <a:spcAft>
              <a:spcPct val="15000"/>
            </a:spcAft>
            <a:buChar char="•"/>
          </a:pPr>
          <a:r>
            <a:rPr lang="ro-RO" sz="1400" b="1" kern="1200" dirty="0"/>
            <a:t>imaginea corporală</a:t>
          </a:r>
        </a:p>
        <a:p>
          <a:pPr marL="114300" lvl="1" indent="-114300" algn="l" defTabSz="622300">
            <a:lnSpc>
              <a:spcPct val="90000"/>
            </a:lnSpc>
            <a:spcBef>
              <a:spcPct val="0"/>
            </a:spcBef>
            <a:spcAft>
              <a:spcPct val="15000"/>
            </a:spcAft>
            <a:buChar char="•"/>
          </a:pPr>
          <a:r>
            <a:rPr lang="ro-RO" sz="1400" b="1" kern="1200" dirty="0"/>
            <a:t>stima de sine</a:t>
          </a:r>
        </a:p>
        <a:p>
          <a:pPr marL="114300" lvl="1" indent="-114300" algn="l" defTabSz="622300">
            <a:lnSpc>
              <a:spcPct val="90000"/>
            </a:lnSpc>
            <a:spcBef>
              <a:spcPct val="0"/>
            </a:spcBef>
            <a:spcAft>
              <a:spcPct val="15000"/>
            </a:spcAft>
            <a:buChar char="•"/>
          </a:pPr>
          <a:r>
            <a:rPr lang="ro-RO" sz="1400" b="1" kern="1200" dirty="0"/>
            <a:t>singurătate</a:t>
          </a:r>
        </a:p>
      </dsp:txBody>
      <dsp:txXfrm>
        <a:off x="5754416" y="37180"/>
        <a:ext cx="1754637" cy="1195042"/>
      </dsp:txXfrm>
    </dsp:sp>
    <dsp:sp modelId="{B955E231-829A-0F45-BF90-30148B94FB82}">
      <dsp:nvSpPr>
        <dsp:cNvPr id="0" name=""/>
        <dsp:cNvSpPr/>
      </dsp:nvSpPr>
      <dsp:spPr>
        <a:xfrm>
          <a:off x="670302" y="0"/>
          <a:ext cx="2612853" cy="169253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Font typeface="Arial" panose="020B0604020202020204" pitchFamily="34" charset="0"/>
            <a:buChar char="•"/>
          </a:pPr>
          <a:r>
            <a:rPr lang="ro-RO" sz="1400" b="1" kern="1200" dirty="0"/>
            <a:t>boli cronice</a:t>
          </a:r>
        </a:p>
        <a:p>
          <a:pPr marL="114300" lvl="1" indent="-114300" algn="l" defTabSz="622300">
            <a:lnSpc>
              <a:spcPct val="90000"/>
            </a:lnSpc>
            <a:spcBef>
              <a:spcPct val="0"/>
            </a:spcBef>
            <a:spcAft>
              <a:spcPct val="15000"/>
            </a:spcAft>
            <a:buFont typeface="Arial" panose="020B0604020202020204" pitchFamily="34" charset="0"/>
            <a:buChar char="•"/>
          </a:pPr>
          <a:r>
            <a:rPr lang="ro-RO" sz="1400" b="1" kern="1200" dirty="0"/>
            <a:t>medicație</a:t>
          </a:r>
        </a:p>
        <a:p>
          <a:pPr marL="114300" lvl="1" indent="-114300" algn="l" defTabSz="622300">
            <a:lnSpc>
              <a:spcPct val="90000"/>
            </a:lnSpc>
            <a:spcBef>
              <a:spcPct val="0"/>
            </a:spcBef>
            <a:spcAft>
              <a:spcPct val="15000"/>
            </a:spcAft>
            <a:buFont typeface="Arial" panose="020B0604020202020204" pitchFamily="34" charset="0"/>
            <a:buChar char="•"/>
          </a:pPr>
          <a:r>
            <a:rPr lang="ro-RO" sz="1400" b="1" kern="1200" dirty="0"/>
            <a:t>schimbări hormonale</a:t>
          </a:r>
        </a:p>
        <a:p>
          <a:pPr marL="114300" lvl="1" indent="-114300" algn="l" defTabSz="622300">
            <a:lnSpc>
              <a:spcPct val="90000"/>
            </a:lnSpc>
            <a:spcBef>
              <a:spcPct val="0"/>
            </a:spcBef>
            <a:spcAft>
              <a:spcPct val="15000"/>
            </a:spcAft>
            <a:buFont typeface="Arial" panose="020B0604020202020204" pitchFamily="34" charset="0"/>
            <a:buChar char="•"/>
          </a:pPr>
          <a:r>
            <a:rPr lang="ro-RO" sz="1400" b="1" kern="1200" dirty="0"/>
            <a:t>durere</a:t>
          </a:r>
        </a:p>
      </dsp:txBody>
      <dsp:txXfrm>
        <a:off x="707482" y="37180"/>
        <a:ext cx="1754637" cy="1195042"/>
      </dsp:txXfrm>
    </dsp:sp>
    <dsp:sp modelId="{10EDF1F2-6D8E-B04D-85FE-580663A54E9B}">
      <dsp:nvSpPr>
        <dsp:cNvPr id="0" name=""/>
        <dsp:cNvSpPr/>
      </dsp:nvSpPr>
      <dsp:spPr>
        <a:xfrm>
          <a:off x="1765162" y="301483"/>
          <a:ext cx="2290214" cy="2290214"/>
        </a:xfrm>
        <a:prstGeom prst="pieWedge">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ro-RO" sz="1500" b="1" kern="1200" dirty="0"/>
            <a:t>Biologic/Sănătate</a:t>
          </a:r>
        </a:p>
      </dsp:txBody>
      <dsp:txXfrm>
        <a:off x="2435950" y="972271"/>
        <a:ext cx="1619426" cy="1619426"/>
      </dsp:txXfrm>
    </dsp:sp>
    <dsp:sp modelId="{C7909E54-A626-7C4C-8E95-C8D517DCC8FF}">
      <dsp:nvSpPr>
        <dsp:cNvPr id="0" name=""/>
        <dsp:cNvSpPr/>
      </dsp:nvSpPr>
      <dsp:spPr>
        <a:xfrm rot="5400000">
          <a:off x="4161160" y="301483"/>
          <a:ext cx="2290214" cy="2290214"/>
        </a:xfrm>
        <a:prstGeom prst="pieWedge">
          <a:avLst/>
        </a:prstGeom>
        <a:gradFill rotWithShape="0">
          <a:gsLst>
            <a:gs pos="0">
              <a:schemeClr val="accent2">
                <a:hueOff val="-532349"/>
                <a:satOff val="19498"/>
                <a:lumOff val="13268"/>
                <a:alphaOff val="0"/>
                <a:lumMod val="110000"/>
                <a:satMod val="105000"/>
                <a:tint val="67000"/>
              </a:schemeClr>
            </a:gs>
            <a:gs pos="50000">
              <a:schemeClr val="accent2">
                <a:hueOff val="-532349"/>
                <a:satOff val="19498"/>
                <a:lumOff val="13268"/>
                <a:alphaOff val="0"/>
                <a:lumMod val="105000"/>
                <a:satMod val="103000"/>
                <a:tint val="73000"/>
              </a:schemeClr>
            </a:gs>
            <a:gs pos="100000">
              <a:schemeClr val="accent2">
                <a:hueOff val="-532349"/>
                <a:satOff val="19498"/>
                <a:lumOff val="1326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ro-RO" sz="1600" b="1" kern="1200" dirty="0"/>
            <a:t>Psihologic</a:t>
          </a:r>
        </a:p>
      </dsp:txBody>
      <dsp:txXfrm rot="-5400000">
        <a:off x="4161160" y="972271"/>
        <a:ext cx="1619426" cy="1619426"/>
      </dsp:txXfrm>
    </dsp:sp>
    <dsp:sp modelId="{631BD102-1461-624F-9B3A-5DE05D842848}">
      <dsp:nvSpPr>
        <dsp:cNvPr id="0" name=""/>
        <dsp:cNvSpPr/>
      </dsp:nvSpPr>
      <dsp:spPr>
        <a:xfrm rot="10800000">
          <a:off x="4161160" y="2697480"/>
          <a:ext cx="2290214" cy="2290214"/>
        </a:xfrm>
        <a:prstGeom prst="pieWedge">
          <a:avLst/>
        </a:prstGeom>
        <a:gradFill rotWithShape="0">
          <a:gsLst>
            <a:gs pos="0">
              <a:schemeClr val="accent2">
                <a:hueOff val="-1064699"/>
                <a:satOff val="38996"/>
                <a:lumOff val="26536"/>
                <a:alphaOff val="0"/>
                <a:lumMod val="110000"/>
                <a:satMod val="105000"/>
                <a:tint val="67000"/>
              </a:schemeClr>
            </a:gs>
            <a:gs pos="50000">
              <a:schemeClr val="accent2">
                <a:hueOff val="-1064699"/>
                <a:satOff val="38996"/>
                <a:lumOff val="26536"/>
                <a:alphaOff val="0"/>
                <a:lumMod val="105000"/>
                <a:satMod val="103000"/>
                <a:tint val="73000"/>
              </a:schemeClr>
            </a:gs>
            <a:gs pos="100000">
              <a:schemeClr val="accent2">
                <a:hueOff val="-1064699"/>
                <a:satOff val="38996"/>
                <a:lumOff val="2653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ro-RO" sz="1600" b="1" kern="1200" dirty="0"/>
            <a:t>Relațional</a:t>
          </a:r>
        </a:p>
      </dsp:txBody>
      <dsp:txXfrm rot="10800000">
        <a:off x="4161160" y="2697480"/>
        <a:ext cx="1619426" cy="1619426"/>
      </dsp:txXfrm>
    </dsp:sp>
    <dsp:sp modelId="{EF00EDA8-E48C-2245-B238-7C2149A06A41}">
      <dsp:nvSpPr>
        <dsp:cNvPr id="0" name=""/>
        <dsp:cNvSpPr/>
      </dsp:nvSpPr>
      <dsp:spPr>
        <a:xfrm rot="16200000">
          <a:off x="1765162" y="2697480"/>
          <a:ext cx="2290214" cy="2290214"/>
        </a:xfrm>
        <a:prstGeom prst="pieWedge">
          <a:avLst/>
        </a:prstGeom>
        <a:gradFill rotWithShape="0">
          <a:gsLst>
            <a:gs pos="0">
              <a:schemeClr val="accent2">
                <a:hueOff val="-1597048"/>
                <a:satOff val="58494"/>
                <a:lumOff val="39804"/>
                <a:alphaOff val="0"/>
                <a:lumMod val="110000"/>
                <a:satMod val="105000"/>
                <a:tint val="67000"/>
              </a:schemeClr>
            </a:gs>
            <a:gs pos="50000">
              <a:schemeClr val="accent2">
                <a:hueOff val="-1597048"/>
                <a:satOff val="58494"/>
                <a:lumOff val="39804"/>
                <a:alphaOff val="0"/>
                <a:lumMod val="105000"/>
                <a:satMod val="103000"/>
                <a:tint val="73000"/>
              </a:schemeClr>
            </a:gs>
            <a:gs pos="100000">
              <a:schemeClr val="accent2">
                <a:hueOff val="-1597048"/>
                <a:satOff val="58494"/>
                <a:lumOff val="3980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ro-RO" sz="1600" b="1" kern="1200" dirty="0"/>
            <a:t>Social/Mediu</a:t>
          </a:r>
        </a:p>
      </dsp:txBody>
      <dsp:txXfrm rot="5400000">
        <a:off x="2435950" y="2697480"/>
        <a:ext cx="1619426" cy="1619426"/>
      </dsp:txXfrm>
    </dsp:sp>
    <dsp:sp modelId="{157393EF-4540-2249-9ED7-2228D0912B45}">
      <dsp:nvSpPr>
        <dsp:cNvPr id="0" name=""/>
        <dsp:cNvSpPr/>
      </dsp:nvSpPr>
      <dsp:spPr>
        <a:xfrm>
          <a:off x="3712902" y="2168562"/>
          <a:ext cx="790732" cy="687593"/>
        </a:xfrm>
        <a:prstGeom prst="circularArrow">
          <a:avLst/>
        </a:prstGeom>
        <a:gradFill rotWithShape="0">
          <a:gsLst>
            <a:gs pos="0">
              <a:schemeClr val="accent2">
                <a:tint val="40000"/>
                <a:hueOff val="0"/>
                <a:satOff val="0"/>
                <a:lumOff val="0"/>
                <a:alphaOff val="0"/>
                <a:lumMod val="110000"/>
                <a:satMod val="105000"/>
                <a:tint val="67000"/>
              </a:schemeClr>
            </a:gs>
            <a:gs pos="50000">
              <a:schemeClr val="accent2">
                <a:tint val="40000"/>
                <a:hueOff val="0"/>
                <a:satOff val="0"/>
                <a:lumOff val="0"/>
                <a:alphaOff val="0"/>
                <a:lumMod val="105000"/>
                <a:satMod val="103000"/>
                <a:tint val="73000"/>
              </a:schemeClr>
            </a:gs>
            <a:gs pos="100000">
              <a:schemeClr val="accent2">
                <a:tint val="40000"/>
                <a:hueOff val="0"/>
                <a:satOff val="0"/>
                <a:lumOff val="0"/>
                <a:alphaOff val="0"/>
                <a:lumMod val="105000"/>
                <a:satMod val="109000"/>
                <a:tint val="81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 modelId="{8115E191-F97B-0744-9750-0EFDFFF8E95F}">
      <dsp:nvSpPr>
        <dsp:cNvPr id="0" name=""/>
        <dsp:cNvSpPr/>
      </dsp:nvSpPr>
      <dsp:spPr>
        <a:xfrm rot="10800000">
          <a:off x="3712902" y="2433021"/>
          <a:ext cx="790732" cy="687593"/>
        </a:xfrm>
        <a:prstGeom prst="circularArrow">
          <a:avLst/>
        </a:prstGeom>
        <a:gradFill rotWithShape="0">
          <a:gsLst>
            <a:gs pos="0">
              <a:schemeClr val="accent2">
                <a:tint val="40000"/>
                <a:hueOff val="0"/>
                <a:satOff val="0"/>
                <a:lumOff val="0"/>
                <a:alphaOff val="0"/>
                <a:lumMod val="110000"/>
                <a:satMod val="105000"/>
                <a:tint val="67000"/>
              </a:schemeClr>
            </a:gs>
            <a:gs pos="50000">
              <a:schemeClr val="accent2">
                <a:tint val="40000"/>
                <a:hueOff val="0"/>
                <a:satOff val="0"/>
                <a:lumOff val="0"/>
                <a:alphaOff val="0"/>
                <a:lumMod val="105000"/>
                <a:satMod val="103000"/>
                <a:tint val="73000"/>
              </a:schemeClr>
            </a:gs>
            <a:gs pos="100000">
              <a:schemeClr val="accent2">
                <a:tint val="40000"/>
                <a:hueOff val="0"/>
                <a:satOff val="0"/>
                <a:lumOff val="0"/>
                <a:alphaOff val="0"/>
                <a:lumMod val="105000"/>
                <a:satMod val="109000"/>
                <a:tint val="81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19/4/26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19/4/26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002B8-4305-589D-C61A-D8A612D98D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4D3B51-F257-C3D4-2156-7F823FD550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E0658-3FDC-7AE9-0C80-2BB93888B7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C75162-CA42-1459-8698-6BCF906FCF8C}"/>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263782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Începem cu dimensiunea fizică a stării de bine sexuale.</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4</a:t>
            </a:fld>
            <a:endParaRPr lang="el-GR"/>
          </a:p>
        </p:txBody>
      </p:sp>
    </p:spTree>
    <p:extLst>
      <p:ext uri="{BB962C8B-B14F-4D97-AF65-F5344CB8AC3E}">
        <p14:creationId xmlns:p14="http://schemas.microsoft.com/office/powerpoint/2010/main" val="4120692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dirty="0"/>
              <a:t>- îmbătrânirea afectează mai multe sisteme ale corpului, nu doar hormonii reproductivi</a:t>
            </a:r>
          </a:p>
          <a:p>
            <a:pPr marL="171450" indent="-171450">
              <a:buFontTx/>
              <a:buChar char="-"/>
            </a:pPr>
            <a:r>
              <a:rPr lang="ro-RO" dirty="0"/>
              <a:t>variabilitate de la o persoană la alta</a:t>
            </a:r>
          </a:p>
          <a:p>
            <a:pPr marL="171450" indent="-171450">
              <a:buFontTx/>
              <a:buChar char="-"/>
            </a:pPr>
            <a:r>
              <a:rPr lang="ro-RO" dirty="0"/>
              <a:t>adaptare, nu pierdere</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5</a:t>
            </a:fld>
            <a:endParaRPr lang="el-GR"/>
          </a:p>
        </p:txBody>
      </p:sp>
    </p:spTree>
    <p:extLst>
      <p:ext uri="{BB962C8B-B14F-4D97-AF65-F5344CB8AC3E}">
        <p14:creationId xmlns:p14="http://schemas.microsoft.com/office/powerpoint/2010/main" val="3021278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sz="1200" kern="1200" dirty="0">
                <a:solidFill>
                  <a:schemeClr val="tx1"/>
                </a:solidFill>
                <a:effectLst/>
                <a:latin typeface="+mn-lt"/>
                <a:ea typeface="+mn-ea"/>
                <a:cs typeface="+mn-cs"/>
              </a:rPr>
              <a:t>Am discutat despre modul în care îmbătrânirea afectează corpul în ansamblu.</a:t>
            </a:r>
          </a:p>
          <a:p>
            <a:r>
              <a:rPr lang="ro-RO" sz="1200" kern="1200" dirty="0">
                <a:solidFill>
                  <a:schemeClr val="tx1"/>
                </a:solidFill>
                <a:effectLst/>
                <a:latin typeface="+mn-lt"/>
                <a:ea typeface="+mn-ea"/>
                <a:cs typeface="+mn-cs"/>
              </a:rPr>
              <a:t>Totuși, unele schimbări fiziologice diferă în funcție de caracteristicile sexuale și de traiectoria de viață a fiecăruia.</a:t>
            </a:r>
          </a:p>
          <a:p>
            <a:r>
              <a:rPr lang="ro-RO" sz="1200" kern="1200" dirty="0">
                <a:solidFill>
                  <a:schemeClr val="tx1"/>
                </a:solidFill>
                <a:effectLst/>
                <a:latin typeface="+mn-lt"/>
                <a:ea typeface="+mn-ea"/>
                <a:cs typeface="+mn-cs"/>
              </a:rPr>
              <a:t>Acest slide rezumă tiparele frecvente observate în funcționarea sexuală la vârste înaintate.</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Aceste adaptări fiziologice apar rareori izolat. La vârste înaintate, bolile cronice și medicația devin adesea factori de influență la fel de importanți.</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6</a:t>
            </a:fld>
            <a:endParaRPr lang="el-GR"/>
          </a:p>
        </p:txBody>
      </p:sp>
    </p:spTree>
    <p:extLst>
      <p:ext uri="{BB962C8B-B14F-4D97-AF65-F5344CB8AC3E}">
        <p14:creationId xmlns:p14="http://schemas.microsoft.com/office/powerpoint/2010/main" val="325131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D9581-CFAB-5DBC-35C7-A78507A66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861894-B36D-8D17-3CB4-30A79F60D0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381B46-512C-41E2-F298-80D5AA74B64E}"/>
              </a:ext>
            </a:extLst>
          </p:cNvPr>
          <p:cNvSpPr>
            <a:spLocks noGrp="1"/>
          </p:cNvSpPr>
          <p:nvPr>
            <p:ph type="body" idx="1"/>
          </p:nvPr>
        </p:nvSpPr>
        <p:spPr/>
        <p:txBody>
          <a:bodyPr/>
          <a:lstStyle/>
          <a:p>
            <a:r>
              <a:rPr lang="ro-RO" dirty="0"/>
              <a:t>Acest slide evidențiază câteva aspecte specifice privind sănătatea sexuală a persoanelor transgen vârstnice.</a:t>
            </a:r>
          </a:p>
          <a:p>
            <a:r>
              <a:rPr lang="ro-RO" dirty="0"/>
              <a:t>- În primul rând, cercetarea în acest domeniu este încă relativ limitată. O mare parte din ghidurile clinice existente se bazează pe populații transgen mai tinere, așa că știm încă destul de puțin despre felul în care îmbătrânirea pe termen lung interacționează cu tratamentele de afirmare a genului.</a:t>
            </a:r>
          </a:p>
          <a:p>
            <a:r>
              <a:rPr lang="ro-RO" dirty="0"/>
              <a:t xml:space="preserve">- Ce știm este că traiectoriile sănătății sexuale pot fi foarte individualizate. De exemplu, terapia hormonală de afirmare a genului pe termen lung poate influența răspunsul sexual diferit de la o persoană la alta. Studiile disponibile investighează mai ales riscul de boli cardiovasculare, tromboembolism și riscurile metabolice (ca efecte secundare ale tratamentului), nu modul în care utilizarea pe termen lung afectează sexualitatea în sine. </a:t>
            </a:r>
          </a:p>
          <a:p>
            <a:r>
              <a:rPr lang="ro-RO" dirty="0"/>
              <a:t>- Terapia cu estrogen la persoanele transfeminine este adesea asociată cu scăderea dorinței sexuale sau cu mai puține erecții spontane, în timp ce terapia cu testosteron la persoanele transmasculine poate crește dorința sexuală, dar uneori duce la atrofie vaginală și disconfort în timpul activității sexuale.</a:t>
            </a:r>
          </a:p>
          <a:p>
            <a:r>
              <a:rPr lang="ro-RO" dirty="0"/>
              <a:t>- Istoricul chirurgical poate juca și el un rol. Unele studii arată că între aproximativ 25% și 75% dintre persoanele transfeminine pot avea o formă de disfuncție sexuală după vaginoplastie, iar simptomele de la nivelul planșeului pelvin, precum incontinența urinară sau disconfortul, pot afecta de asemenea starea de bine sexuală.</a:t>
            </a:r>
          </a:p>
          <a:p>
            <a:r>
              <a:rPr lang="ro-RO" dirty="0"/>
              <a:t>- Per ansamblu, aceste date subliniază importanța de a înțelege sănătatea sexuală a persoanelor transgen vârstnice ca pe un proces foarte individual, care necesită o îngrijire personalizată, respectuoasă și bine informată.</a:t>
            </a:r>
          </a:p>
          <a:p>
            <a:endParaRPr lang="en-US" dirty="0"/>
          </a:p>
        </p:txBody>
      </p:sp>
      <p:sp>
        <p:nvSpPr>
          <p:cNvPr id="4" name="Slide Number Placeholder 3">
            <a:extLst>
              <a:ext uri="{FF2B5EF4-FFF2-40B4-BE49-F238E27FC236}">
                <a16:creationId xmlns:a16="http://schemas.microsoft.com/office/drawing/2014/main" id="{C2AAD9D9-6A27-5B65-8E01-BA21E511696A}"/>
              </a:ext>
            </a:extLst>
          </p:cNvPr>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4293786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sz="1200" kern="1200" dirty="0">
                <a:solidFill>
                  <a:schemeClr val="tx1"/>
                </a:solidFill>
                <a:effectLst/>
                <a:latin typeface="+mn-lt"/>
                <a:ea typeface="+mn-ea"/>
                <a:cs typeface="+mn-cs"/>
              </a:rPr>
              <a:t>Relația dintre bolile cronice și sexualitate ar putea constitui ea singură un modul întreg de formare.</a:t>
            </a:r>
          </a:p>
          <a:p>
            <a:r>
              <a:rPr lang="ro-RO" sz="1200" kern="1200" dirty="0">
                <a:solidFill>
                  <a:schemeClr val="tx1"/>
                </a:solidFill>
                <a:effectLst/>
                <a:latin typeface="+mn-lt"/>
                <a:ea typeface="+mn-ea"/>
                <a:cs typeface="+mn-cs"/>
              </a:rPr>
              <a:t>Aici vom trece pe scurt în revistă câteva afecțiuni cronice frecvente și modul în care acestea pot influența starea de bine sexuală, pentru a construi o înțelegere generală.</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3493068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Boala cronică în sine poate influența funcționarea sexuală, dar și tratamentul poate juca un rol important.</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Medicația este unul dintre cei mai subestimați factori care contribuie la dificultățile sexuale la vârste înaintate.</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4236242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8886C-0ADE-CC86-A79A-346A573268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5AB3C9-CADF-644D-96B7-DBB90AD8DF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40AE2C-E63C-27A0-B3CA-90FB47D140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Dincolo de sănătatea fizică, starea de bine sexuală la vârste înaintate este puternic influențată de factori psihologici și relaționali.</a:t>
            </a:r>
          </a:p>
          <a:p>
            <a:endParaRPr lang="en-US" dirty="0"/>
          </a:p>
        </p:txBody>
      </p:sp>
      <p:sp>
        <p:nvSpPr>
          <p:cNvPr id="4" name="Slide Number Placeholder 3">
            <a:extLst>
              <a:ext uri="{FF2B5EF4-FFF2-40B4-BE49-F238E27FC236}">
                <a16:creationId xmlns:a16="http://schemas.microsoft.com/office/drawing/2014/main" id="{8A838E8A-0944-C1FB-E3E4-E8C7C200C795}"/>
              </a:ext>
            </a:extLst>
          </p:cNvPr>
          <p:cNvSpPr>
            <a:spLocks noGrp="1"/>
          </p:cNvSpPr>
          <p:nvPr>
            <p:ph type="sldNum" sz="quarter" idx="5"/>
          </p:nvPr>
        </p:nvSpPr>
        <p:spPr/>
        <p:txBody>
          <a:bodyPr/>
          <a:lstStyle/>
          <a:p>
            <a:fld id="{C6CF91B0-25AB-4DFA-B184-293DD156034C}" type="slidenum">
              <a:rPr lang="el-GR" smtClean="0"/>
              <a:t>10</a:t>
            </a:fld>
            <a:endParaRPr lang="el-GR"/>
          </a:p>
        </p:txBody>
      </p:sp>
    </p:spTree>
    <p:extLst>
      <p:ext uri="{BB962C8B-B14F-4D97-AF65-F5344CB8AC3E}">
        <p14:creationId xmlns:p14="http://schemas.microsoft.com/office/powerpoint/2010/main" val="925329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AA2D5-552E-B95D-8363-C79FF9ED3C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C2FD41-0C96-C9D9-FC43-9180AE4521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18DD17-73B7-B0D6-ED26-27DDFF2FFC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Starea de bine emoțională influențează puternic interesul sexual și intimitatea la vârste înaintate, uneori mai mult decât afecțiunile fizice.</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1. Depresia reduce adesea motivația, energia și interesul pentru activitățile plăcute, inclusiv intimitatea. Retragerea din viața sexuală poate reflecta așadar suferința emoțională, nu îmbătrânirea în sine.</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2. Anxietatea poate genera griji legate de performanță, teama de disconfort sau de jenă, ceea ce face ca oamenii să evite intimitatea chiar și atunci când dorința există.</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3. Singurătatea afectează conexiunea emoțională și valoarea de sine, ceea ce poate reduce motivația de a căuta sau de a menține relații intime.</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4. După pierderea partenerului, intimitatea poate deveni complicată emoțional, implicând doliu, vinovăție sau teama de a forma relații noi.</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FA496972-9A6D-D311-F89A-4932106D718D}"/>
              </a:ext>
            </a:extLst>
          </p:cNvPr>
          <p:cNvSpPr>
            <a:spLocks noGrp="1"/>
          </p:cNvSpPr>
          <p:nvPr>
            <p:ph type="sldNum" sz="quarter" idx="5"/>
          </p:nvPr>
        </p:nvSpPr>
        <p:spPr/>
        <p:txBody>
          <a:bodyPr/>
          <a:lstStyle/>
          <a:p>
            <a:fld id="{C6CF91B0-25AB-4DFA-B184-293DD156034C}" type="slidenum">
              <a:rPr lang="el-GR" smtClean="0"/>
              <a:t>11</a:t>
            </a:fld>
            <a:endParaRPr lang="el-GR"/>
          </a:p>
        </p:txBody>
      </p:sp>
    </p:spTree>
    <p:extLst>
      <p:ext uri="{BB962C8B-B14F-4D97-AF65-F5344CB8AC3E}">
        <p14:creationId xmlns:p14="http://schemas.microsoft.com/office/powerpoint/2010/main" val="40071539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5934F-334D-E079-F498-FAAB5033A6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19AD72-E759-E491-6851-270A8F640B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F5F460-D516-21DC-4611-084C0E42112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Dincolo de sănătatea mintală, sexualitatea la vârste înaintate este modelată și de felul în care oamenii își percep corpul și de felul în care relațiile evoluează în timp.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ro-RO" sz="1200" kern="1200" dirty="0">
                <a:solidFill>
                  <a:schemeClr val="tx1"/>
                </a:solidFill>
                <a:effectLst/>
                <a:latin typeface="+mn-lt"/>
                <a:ea typeface="+mn-ea"/>
                <a:cs typeface="+mn-cs"/>
              </a:rPr>
              <a:t xml:space="preserve">Schimbările fizice legate de îmbătrânire sau de boală pot influența modul în care vârstnicii își percep atractivitatea și sentimentul că au dreptul la intimitate. Schimbările corporale vizibile, limitările cauzate de boală și convingerile ageiste internalizate îi pot face pe unii să considere sexualitatea nepotrivită sau de neatins la vârste înaintate. </a:t>
            </a:r>
            <a:endParaRPr lang="en-US"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2. Încrederea emoțională și comunicarea devin adesea mai importante decât performanța fizică pentru menținerea intimității la vârste înaintate.</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3. Boala sau rolul de îngrijitor pot schimba dinamica relației, iar cuplurile trebuie să renegocieze modul în care își exprimă intimitatea.</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4. Comunicarea deschisă îi ajută pe parteneri să se adapteze la schimbările fizice sau emoționale și să rămână conectați în ciuda problemelor de sănătate.</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D7754305-AD6F-5269-27E9-3B5F9F0FEC50}"/>
              </a:ext>
            </a:extLst>
          </p:cNvPr>
          <p:cNvSpPr>
            <a:spLocks noGrp="1"/>
          </p:cNvSpPr>
          <p:nvPr>
            <p:ph type="sldNum" sz="quarter" idx="5"/>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2696175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E4CEF-0137-CB52-D8AB-B2FCDFF264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E4A028-DCDA-8E6B-5874-5A805C2595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2C8F63-EB68-61D5-FB50-FAC85298E6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74F4A0-DD9F-C76E-CB92-15D6FC393980}"/>
              </a:ext>
            </a:extLst>
          </p:cNvPr>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1284516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5F550-367D-40D5-4C54-B2A096E24C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2975B5-3990-51D3-3F76-EA12C686C4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BE8EC-E044-F628-AC38-5C42372F2B3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Activitatea sexuală continuă adesea și la vârste înaintate, dar vârstnicii sunt frecvent excluși din programele de educație pentru sănătate sexuală și de prevenție. Ca urmare, conștientizarea riscurilor și practicile de protecție pot fi limitate.</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Această secțiune nu își propune să fie o lecție despre infecțiile cu transmitere sexuală. Scopul ei este să atragă atenția că riscurile pentru sănătatea sexuală rămân relevante la vârste înaintate și nu ar trebui ignorate.</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 xml:space="preserve"> - Datele epidemiologice arată rate în creștere ale ITS în rândul adulților de peste 50 de ani. Acest lucru se explică parțial prin faptul că vârstnicii au fost adesea excluși din educația pentru sănătate sexuală și își pot subestima riscul personal, folosind mai puțin constant metode de protecție.</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 xml:space="preserve"> - Îmbătrânirea aduce schimbări fiziologice precum subțierea mucoaselor, lubrifierea redusă și modificări ale răspunsului imunitar. Acești factori pot crește susceptibilitatea la infecții în caz de expunere.</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 xml:space="preserve"> - Afecțiunile cronice frecvente la vârste înaintate, precum diabetul sau bolile cardiovasculare, pot încetini procesele de vindecare, astfel încât infecțiile sau leziunile pot avea un impact mai mare.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B61D992C-5C58-E780-8FCF-77EB67CE86A3}"/>
              </a:ext>
            </a:extLst>
          </p:cNvPr>
          <p:cNvSpPr>
            <a:spLocks noGrp="1"/>
          </p:cNvSpPr>
          <p:nvPr>
            <p:ph type="sldNum" sz="quarter" idx="5"/>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4093352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6DFB1-DCC1-E8B8-311F-5822E9E860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2159B5-2986-6925-9907-8224FEC0ED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613B30-4B0B-A340-D448-4A408DA00B96}"/>
              </a:ext>
            </a:extLst>
          </p:cNvPr>
          <p:cNvSpPr>
            <a:spLocks noGrp="1"/>
          </p:cNvSpPr>
          <p:nvPr>
            <p:ph type="body" idx="1"/>
          </p:nvPr>
        </p:nvSpPr>
        <p:spPr/>
        <p:txBody>
          <a:bodyPr/>
          <a:lstStyle/>
          <a:p>
            <a:r>
              <a:rPr lang="ro-RO" sz="1200" kern="1200" dirty="0">
                <a:solidFill>
                  <a:schemeClr val="tx1"/>
                </a:solidFill>
                <a:effectLst/>
                <a:latin typeface="+mn-lt"/>
                <a:ea typeface="+mn-ea"/>
                <a:cs typeface="+mn-cs"/>
              </a:rPr>
              <a:t>Strategiile de protecție se bazează în mare parte pe normalizarea discuțiilor, oferirea de informații adaptate vârstei și integrarea sănătății sexuale în îngrijirea de rutină.</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 Simpla normalizare a discuțiilor despre sexualitate le permite vârstnicilor să își exprime îngrijorări care altfel ar rămâne nediscutate.</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 Informațiile despre protecție adaptate vârstei ajută la reducerea riscurilor, respectând în același timp autonomia și alegerile personale.</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 Includerea, atunci când este relevant, a întrebărilor despre sănătatea sexuală sau a screeningului ajută la identificarea timpurie a problemelor și la prevenirea complicațiilor.</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 Vârstnicii nu au adesea acces la informații despre sănătatea sexuală adaptate lor, așa că profesioniștii au un rol important în facilitarea accesului la surse de încredere.</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1C2D8EAB-5F2C-5E8F-F051-1CDA41E0DA32}"/>
              </a:ext>
            </a:extLst>
          </p:cNvPr>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1369872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83306-C38D-9117-E82E-0FF8B79357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4D00BA-1CCB-5254-D267-95395A9236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B2941C-A97F-BBE0-6E64-479ADF418C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După ce am explorat dimensiunile biologice, psihologice și de sănătate ale sexualității la vârste înaintate, rămâne o întrebare importantă: cum abordează profesioniștii aceste subiecte în practică?</a:t>
            </a:r>
          </a:p>
          <a:p>
            <a:endParaRPr lang="en-US" dirty="0"/>
          </a:p>
        </p:txBody>
      </p:sp>
      <p:sp>
        <p:nvSpPr>
          <p:cNvPr id="4" name="Slide Number Placeholder 3">
            <a:extLst>
              <a:ext uri="{FF2B5EF4-FFF2-40B4-BE49-F238E27FC236}">
                <a16:creationId xmlns:a16="http://schemas.microsoft.com/office/drawing/2014/main" id="{D441CA8A-3B68-56D4-33F0-A95EF2D41EBF}"/>
              </a:ext>
            </a:extLst>
          </p:cNvPr>
          <p:cNvSpPr>
            <a:spLocks noGrp="1"/>
          </p:cNvSpPr>
          <p:nvPr>
            <p:ph type="sldNum" sz="quarter" idx="5"/>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1138320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În multe servicii de sănătate, sexualitatea nu este ignorată intenționat – discuțiile adesea nu au loc din motive de înțeles.</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 xml:space="preserve"> - Atât profesioniștii, cât și vârstnicii se pot simți inconfortabil să inițieze discuții despre sexualitate, mai ales când subiectul a fost considerat în mod tradițional privat sau sensibil.</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 Uneori sexualitatea pur și simplu nu este abordată pentru că, inconștient, bătrânețea este asociată cu lipsa interesului sau a activității sexuale.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o-RO" sz="1200" kern="1200" dirty="0">
                <a:solidFill>
                  <a:schemeClr val="tx1"/>
                </a:solidFill>
                <a:effectLst/>
                <a:latin typeface="+mn-lt"/>
                <a:ea typeface="+mn-ea"/>
                <a:cs typeface="+mn-cs"/>
              </a:rPr>
              <a:t>Timpul limitat al consultației face ca problemele medicale urgente să aibă prioritate, iar subiecte precum intimitatea rămân neexplorate.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o-RO" sz="1200" kern="1200" dirty="0">
                <a:solidFill>
                  <a:schemeClr val="tx1"/>
                </a:solidFill>
                <a:effectLst/>
                <a:latin typeface="+mn-lt"/>
                <a:ea typeface="+mn-ea"/>
                <a:cs typeface="+mn-cs"/>
              </a:rPr>
              <a:t>Profesioniștii pot ezita pentru că nu sunt siguri dacă discuția despre sexualitate ține de rolul lor sau se tem să nu creeze disconfort.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O abordare centrată pe persoană înseamnă a recunoaște că sexualitatea rămâne parte a stării de bine și a calității vieții pe tot parcursul îmbătrânirii. În loc să trateze sexualitatea ca irelevantă la vârste înaintate, profesioniștii o recunosc ca pe un aspect normal al sănătății, demnității și identității personale.</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În practică, îngrijirea centrată pe persoană înseamnă a crea spațiu pentru discuții despre sexualitate atunci când acest subiect contează pentru persoana respectivă.</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1017443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3E8BE-FBF9-7108-25E2-8B1BC8A0A1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454ED6-FF8D-792E-D858-7E336882B6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9B64F1-4CDB-0EA0-EB46-AA9C6023747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Tabelul rezumă abordări practice care pot sprijini discuții respectuoase despre sexualitate la vârste înaintate.</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Aceste exemple oferă repere despre cum pot profesioniștii crea discuții sigure și incluzive.</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3EF490FC-CB2C-A43C-0CF7-658C57915D9E}"/>
              </a:ext>
            </a:extLst>
          </p:cNvPr>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2673252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1A5CC-FA08-CEB0-26A6-F99E55531C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4CF12C-A0D7-9DD7-B915-95078EA265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948ADB-436B-2FE1-45E4-E37ACB083475}"/>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3282C55C-A82C-CBBD-F3C9-466113E1F7E9}"/>
              </a:ext>
            </a:extLst>
          </p:cNvPr>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16672989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D53D3-53A8-A5D0-5E69-0F62540D16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259B67-AFAE-05D7-F831-21816EEEC2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A00FFC-B46B-E100-050A-30F59C1B03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Acum că am explorat factorii care influențează sexualitatea la vârste înaintate, precum și principiile generale de comunicare, aș dori să vă prezint un model care reunește aceste aspecte.</a:t>
            </a:r>
          </a:p>
          <a:p>
            <a:endParaRPr lang="en-US" dirty="0"/>
          </a:p>
        </p:txBody>
      </p:sp>
      <p:sp>
        <p:nvSpPr>
          <p:cNvPr id="4" name="Slide Number Placeholder 3">
            <a:extLst>
              <a:ext uri="{FF2B5EF4-FFF2-40B4-BE49-F238E27FC236}">
                <a16:creationId xmlns:a16="http://schemas.microsoft.com/office/drawing/2014/main" id="{0F3C6F0D-0512-5825-A29B-58AD9181E52F}"/>
              </a:ext>
            </a:extLst>
          </p:cNvPr>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4432322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BE949-59BF-1B19-5F2B-AD4C833845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855F06-4198-A11B-D122-00B84E1741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07BE4B-E798-FE53-46DC-BE04B96ED10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Ciclul răspunsului sexual oferă un cadru structurat care poate ghida discuțiile despre sexualitate cu persoanele vârstnice. Folosind acest model, putem aborda sexualitatea pas cu pas, asigurându-ne că aspectele fizice, emoționale și relaționale relevante sunt luate în considerare în discuțiile cu vârstnicii.</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b="1" kern="1200" dirty="0">
                <a:solidFill>
                  <a:schemeClr val="tx1"/>
                </a:solidFill>
                <a:effectLst/>
                <a:latin typeface="+mn-lt"/>
                <a:ea typeface="+mn-ea"/>
                <a:cs typeface="+mn-cs"/>
              </a:rPr>
              <a:t>Profesioniștii pot avea în minte etapele ciclului răspunsului sexual ca ghid practic – un cadru structurat – atunci când discută despre starea de bine sexuală, luând pe rând fiecare etapă și factorii care o pot influența, pentru a nu scăpa din vedere informații importante despre experiența persoanei.</a:t>
            </a:r>
            <a:r>
              <a:rPr lang="ro-RO" b="1" dirty="0">
                <a:effectLst/>
              </a:rPr>
              <a:t xml:space="preserve"> </a:t>
            </a: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F3688C0C-4F94-3D60-6D3C-C9B412B2D9C3}"/>
              </a:ext>
            </a:extLst>
          </p:cNvPr>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3831357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B4AAA-7E32-8567-D4DB-1BF973434D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46992-E97B-BBCB-063B-6FAAD3D341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98B3AB-1A8A-EDFD-7633-61D67CDE744C}"/>
              </a:ext>
            </a:extLst>
          </p:cNvPr>
          <p:cNvSpPr>
            <a:spLocks noGrp="1"/>
          </p:cNvSpPr>
          <p:nvPr>
            <p:ph type="body" idx="1"/>
          </p:nvPr>
        </p:nvSpPr>
        <p:spPr/>
        <p:txBody>
          <a:bodyPr/>
          <a:lstStyle/>
          <a:p>
            <a:r>
              <a:rPr lang="ro-RO" sz="1200" kern="1200" dirty="0">
                <a:solidFill>
                  <a:schemeClr val="tx1"/>
                </a:solidFill>
                <a:effectLst/>
                <a:latin typeface="+mn-lt"/>
                <a:ea typeface="+mn-ea"/>
                <a:cs typeface="+mn-cs"/>
              </a:rPr>
              <a:t xml:space="preserve">Aș dori să dau câteva exemple de întrebări pe care un profesionist le poate folosi pentru a explora starea de bine sexuală a persoanelor vârstnice, având în minte fiecare etapă a cadrului răspunsului sexual. </a:t>
            </a:r>
          </a:p>
        </p:txBody>
      </p:sp>
      <p:sp>
        <p:nvSpPr>
          <p:cNvPr id="4" name="Slide Number Placeholder 3">
            <a:extLst>
              <a:ext uri="{FF2B5EF4-FFF2-40B4-BE49-F238E27FC236}">
                <a16:creationId xmlns:a16="http://schemas.microsoft.com/office/drawing/2014/main" id="{3C598AC5-749B-48A7-AC60-58D1C4C3CEF7}"/>
              </a:ext>
            </a:extLst>
          </p:cNvPr>
          <p:cNvSpPr>
            <a:spLocks noGrp="1"/>
          </p:cNvSpPr>
          <p:nvPr>
            <p:ph type="sldNum" sz="quarter" idx="5"/>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2165067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E619F-E8EA-D1DC-05F1-8B1FCF1043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285FE3-BF3A-A2A5-2415-06608DB2CD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D824EB-8638-C67D-2BA0-4A19063B5F3C}"/>
              </a:ext>
            </a:extLst>
          </p:cNvPr>
          <p:cNvSpPr>
            <a:spLocks noGrp="1"/>
          </p:cNvSpPr>
          <p:nvPr>
            <p:ph type="body" idx="1"/>
          </p:nvPr>
        </p:nvSpPr>
        <p:spPr/>
        <p:txBody>
          <a:bodyPr/>
          <a:lstStyle/>
          <a:p>
            <a:r>
              <a:rPr lang="ro-RO" sz="1200" kern="1200" dirty="0">
                <a:solidFill>
                  <a:schemeClr val="tx1"/>
                </a:solidFill>
                <a:effectLst/>
                <a:latin typeface="+mn-lt"/>
                <a:ea typeface="+mn-ea"/>
                <a:cs typeface="+mn-cs"/>
              </a:rPr>
              <a:t>În timpul acestei explorări, profesionistul trebuie să fie conștient de acești factori de influență.</a:t>
            </a:r>
          </a:p>
          <a:p>
            <a:endParaRPr lang="en-US" dirty="0"/>
          </a:p>
        </p:txBody>
      </p:sp>
      <p:sp>
        <p:nvSpPr>
          <p:cNvPr id="4" name="Slide Number Placeholder 3">
            <a:extLst>
              <a:ext uri="{FF2B5EF4-FFF2-40B4-BE49-F238E27FC236}">
                <a16:creationId xmlns:a16="http://schemas.microsoft.com/office/drawing/2014/main" id="{43C3ED58-D0FE-02AA-8484-AFA173668772}"/>
              </a:ext>
            </a:extLst>
          </p:cNvPr>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18433909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BA538-7068-10E8-4A5B-52492FE58C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66ED5A-3DCB-32D8-1505-4A7BD41A27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EF498B-DDC5-3855-0C13-9AF178C40E5D}"/>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2587E096-6D13-4099-FFDE-B53C9245A1A3}"/>
              </a:ext>
            </a:extLst>
          </p:cNvPr>
          <p:cNvSpPr>
            <a:spLocks noGrp="1"/>
          </p:cNvSpPr>
          <p:nvPr>
            <p:ph type="sldNum" sz="quarter" idx="5"/>
          </p:nvPr>
        </p:nvSpPr>
        <p:spPr/>
        <p:txBody>
          <a:bodyPr/>
          <a:lstStyle/>
          <a:p>
            <a:fld id="{C6CF91B0-25AB-4DFA-B184-293DD156034C}" type="slidenum">
              <a:rPr lang="el-GR" smtClean="0"/>
              <a:t>24</a:t>
            </a:fld>
            <a:endParaRPr lang="el-GR"/>
          </a:p>
        </p:txBody>
      </p:sp>
    </p:spTree>
    <p:extLst>
      <p:ext uri="{BB962C8B-B14F-4D97-AF65-F5344CB8AC3E}">
        <p14:creationId xmlns:p14="http://schemas.microsoft.com/office/powerpoint/2010/main" val="100782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B07B4-582B-5329-15B2-8B27CE1678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7EDA55-6887-9338-7EF7-CC302A8896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212D4C-B377-2EB0-A08A-A9463D783919}"/>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DD0493B9-1413-DE60-398A-D514BF2973AE}"/>
              </a:ext>
            </a:extLst>
          </p:cNvPr>
          <p:cNvSpPr>
            <a:spLocks noGrp="1"/>
          </p:cNvSpPr>
          <p:nvPr>
            <p:ph type="sldNum" sz="quarter" idx="5"/>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42380217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794A3-6134-2C9F-D1C9-5C572E3398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FB1CA1-F090-FABC-F8CD-BE9CD37A23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9681F4-3333-B874-A5A2-4AB6A50A0232}"/>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ECEFFAF0-AD88-9E68-15FE-6DB55957F967}"/>
              </a:ext>
            </a:extLst>
          </p:cNvPr>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12696956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3E455-97AF-1DA1-113A-D05F6E8B8C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972718-8B2A-340B-F2B4-FE7248213D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7487BF-CCCF-48A6-43DA-20A6173CC9E9}"/>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D0029855-5A66-01FD-274D-D41ACD1D0F96}"/>
              </a:ext>
            </a:extLst>
          </p:cNvPr>
          <p:cNvSpPr>
            <a:spLocks noGrp="1"/>
          </p:cNvSpPr>
          <p:nvPr>
            <p:ph type="sldNum" sz="quarter" idx="5"/>
          </p:nvPr>
        </p:nvSpPr>
        <p:spPr/>
        <p:txBody>
          <a:bodyPr/>
          <a:lstStyle/>
          <a:p>
            <a:fld id="{C6CF91B0-25AB-4DFA-B184-293DD156034C}" type="slidenum">
              <a:rPr lang="el-GR" smtClean="0"/>
              <a:t>27</a:t>
            </a:fld>
            <a:endParaRPr lang="el-GR"/>
          </a:p>
        </p:txBody>
      </p:sp>
    </p:spTree>
    <p:extLst>
      <p:ext uri="{BB962C8B-B14F-4D97-AF65-F5344CB8AC3E}">
        <p14:creationId xmlns:p14="http://schemas.microsoft.com/office/powerpoint/2010/main" val="21840751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D0D88-97B4-5D0A-29C7-9374766D6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0A94CF-394F-2E13-91A2-025114450E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07F115-9EAA-DC7C-ABA2-AEADC713B4E7}"/>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0B2032AD-107D-006F-83BC-358DDD6924A7}"/>
              </a:ext>
            </a:extLst>
          </p:cNvPr>
          <p:cNvSpPr>
            <a:spLocks noGrp="1"/>
          </p:cNvSpPr>
          <p:nvPr>
            <p:ph type="sldNum" sz="quarter" idx="5"/>
          </p:nvPr>
        </p:nvSpPr>
        <p:spPr/>
        <p:txBody>
          <a:bodyPr/>
          <a:lstStyle/>
          <a:p>
            <a:fld id="{C6CF91B0-25AB-4DFA-B184-293DD156034C}" type="slidenum">
              <a:rPr lang="el-GR" smtClean="0"/>
              <a:t>28</a:t>
            </a:fld>
            <a:endParaRPr lang="el-GR"/>
          </a:p>
        </p:txBody>
      </p:sp>
    </p:spTree>
    <p:extLst>
      <p:ext uri="{BB962C8B-B14F-4D97-AF65-F5344CB8AC3E}">
        <p14:creationId xmlns:p14="http://schemas.microsoft.com/office/powerpoint/2010/main" val="15178752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6B574-B9AB-20AC-1044-BBF10D770A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C56544-B7B3-6E57-3601-7CA9349825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8DAB99-045A-91B4-EBD0-C9B62E203E08}"/>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ADF03CE4-4F17-3545-7B78-817F9795D7ED}"/>
              </a:ext>
            </a:extLst>
          </p:cNvPr>
          <p:cNvSpPr>
            <a:spLocks noGrp="1"/>
          </p:cNvSpPr>
          <p:nvPr>
            <p:ph type="sldNum" sz="quarter" idx="5"/>
          </p:nvPr>
        </p:nvSpPr>
        <p:spPr/>
        <p:txBody>
          <a:bodyPr/>
          <a:lstStyle/>
          <a:p>
            <a:fld id="{C6CF91B0-25AB-4DFA-B184-293DD156034C}" type="slidenum">
              <a:rPr lang="el-GR" smtClean="0"/>
              <a:t>29</a:t>
            </a:fld>
            <a:endParaRPr lang="el-GR"/>
          </a:p>
        </p:txBody>
      </p:sp>
    </p:spTree>
    <p:extLst>
      <p:ext uri="{BB962C8B-B14F-4D97-AF65-F5344CB8AC3E}">
        <p14:creationId xmlns:p14="http://schemas.microsoft.com/office/powerpoint/2010/main" val="37254528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3B573-2478-9FC0-218F-C9DE9D684D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5C973F-8806-5C9F-4645-248D2E3659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79F0D9-71DF-1B4C-CA30-05F826880A60}"/>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a:extLst>
              <a:ext uri="{FF2B5EF4-FFF2-40B4-BE49-F238E27FC236}">
                <a16:creationId xmlns:a16="http://schemas.microsoft.com/office/drawing/2014/main" id="{F196E14C-4565-B7D6-6C31-0D7EB8117F81}"/>
              </a:ext>
            </a:extLst>
          </p:cNvPr>
          <p:cNvSpPr>
            <a:spLocks noGrp="1"/>
          </p:cNvSpPr>
          <p:nvPr>
            <p:ph type="sldNum" sz="quarter" idx="5"/>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33053647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E7FD2-53C1-3946-FB43-A50844F53F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25D83-69EB-6BCB-28CE-3D9BDA2ADA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213774-DCC4-63D1-107B-A2FE63175E90}"/>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a:extLst>
              <a:ext uri="{FF2B5EF4-FFF2-40B4-BE49-F238E27FC236}">
                <a16:creationId xmlns:a16="http://schemas.microsoft.com/office/drawing/2014/main" id="{26B52F62-6C60-82C8-FB41-A8A2214AA5C5}"/>
              </a:ext>
            </a:extLst>
          </p:cNvPr>
          <p:cNvSpPr>
            <a:spLocks noGrp="1"/>
          </p:cNvSpPr>
          <p:nvPr>
            <p:ph type="sldNum" sz="quarter" idx="5"/>
          </p:nvPr>
        </p:nvSpPr>
        <p:spPr/>
        <p:txBody>
          <a:bodyPr/>
          <a:lstStyle/>
          <a:p>
            <a:fld id="{C6CF91B0-25AB-4DFA-B184-293DD156034C}" type="slidenum">
              <a:rPr lang="el-GR" smtClean="0"/>
              <a:t>31</a:t>
            </a:fld>
            <a:endParaRPr lang="el-GR"/>
          </a:p>
        </p:txBody>
      </p:sp>
    </p:spTree>
    <p:extLst>
      <p:ext uri="{BB962C8B-B14F-4D97-AF65-F5344CB8AC3E}">
        <p14:creationId xmlns:p14="http://schemas.microsoft.com/office/powerpoint/2010/main" val="13126555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9178B-E8E4-8EF9-16A5-ABD0DE7B27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40408E-9AB6-1A22-A146-F85F5B5666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A1CABC-0660-F4E4-3D61-14A9E7BEB9E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200" kern="1200" dirty="0">
                <a:solidFill>
                  <a:schemeClr val="tx1"/>
                </a:solidFill>
                <a:effectLst/>
                <a:latin typeface="+mn-lt"/>
                <a:ea typeface="+mn-ea"/>
                <a:cs typeface="+mn-cs"/>
              </a:rPr>
              <a:t>Persoanele vârstnice pot ridica ele însele diverse întrebări sau îngrijorări legate de starea de bine sexuală. Chiar dacă profesioniștii nu sunt întotdeauna responsabili de tratarea directă a acestor probleme, recunoașterea îngrijorărilor frecvente și un răspuns suportiv pot ajuta la oferirea informațiilor potrivite, la liniștirea persoanei sau la îndrumarea ei către specialiștii relevanți.</a:t>
            </a:r>
          </a:p>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a:extLst>
              <a:ext uri="{FF2B5EF4-FFF2-40B4-BE49-F238E27FC236}">
                <a16:creationId xmlns:a16="http://schemas.microsoft.com/office/drawing/2014/main" id="{3DE8F362-E9B9-DD77-912F-990ADF05AD95}"/>
              </a:ext>
            </a:extLst>
          </p:cNvPr>
          <p:cNvSpPr>
            <a:spLocks noGrp="1"/>
          </p:cNvSpPr>
          <p:nvPr>
            <p:ph type="sldNum" sz="quarter" idx="5"/>
          </p:nvPr>
        </p:nvSpPr>
        <p:spPr/>
        <p:txBody>
          <a:bodyPr/>
          <a:lstStyle/>
          <a:p>
            <a:fld id="{C6CF91B0-25AB-4DFA-B184-293DD156034C}" type="slidenum">
              <a:rPr lang="el-GR" smtClean="0"/>
              <a:t>32</a:t>
            </a:fld>
            <a:endParaRPr lang="el-GR"/>
          </a:p>
        </p:txBody>
      </p:sp>
    </p:spTree>
    <p:extLst>
      <p:ext uri="{BB962C8B-B14F-4D97-AF65-F5344CB8AC3E}">
        <p14:creationId xmlns:p14="http://schemas.microsoft.com/office/powerpoint/2010/main" val="21323971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96FBD-FEFB-CFFF-8419-6D583E3279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1BA59-5FF3-6FF0-DE5B-E75F0365AC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195501-E51D-0094-FCA2-6B5BED52387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3685F988-97FC-879C-94D2-E8C223ACA1F7}"/>
              </a:ext>
            </a:extLst>
          </p:cNvPr>
          <p:cNvSpPr>
            <a:spLocks noGrp="1"/>
          </p:cNvSpPr>
          <p:nvPr>
            <p:ph type="sldNum" sz="quarter" idx="5"/>
          </p:nvPr>
        </p:nvSpPr>
        <p:spPr/>
        <p:txBody>
          <a:bodyPr/>
          <a:lstStyle/>
          <a:p>
            <a:fld id="{C6CF91B0-25AB-4DFA-B184-293DD156034C}" type="slidenum">
              <a:rPr lang="el-GR" smtClean="0"/>
              <a:t>33</a:t>
            </a:fld>
            <a:endParaRPr lang="el-GR"/>
          </a:p>
        </p:txBody>
      </p:sp>
    </p:spTree>
    <p:extLst>
      <p:ext uri="{BB962C8B-B14F-4D97-AF65-F5344CB8AC3E}">
        <p14:creationId xmlns:p14="http://schemas.microsoft.com/office/powerpoint/2010/main" val="21085721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801BA-DD7F-E420-2372-07B0D26771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CFCD2A-5DB2-5DAB-6FE8-7672306A8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52F384-2370-C824-2B02-3218E195410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91439E3-BE14-339B-DDD4-C6B8DFAA145A}"/>
              </a:ext>
            </a:extLst>
          </p:cNvPr>
          <p:cNvSpPr>
            <a:spLocks noGrp="1"/>
          </p:cNvSpPr>
          <p:nvPr>
            <p:ph type="sldNum" sz="quarter" idx="5"/>
          </p:nvPr>
        </p:nvSpPr>
        <p:spPr/>
        <p:txBody>
          <a:bodyPr/>
          <a:lstStyle/>
          <a:p>
            <a:fld id="{C6CF91B0-25AB-4DFA-B184-293DD156034C}" type="slidenum">
              <a:rPr lang="el-GR" smtClean="0"/>
              <a:t>34</a:t>
            </a:fld>
            <a:endParaRPr lang="el-GR"/>
          </a:p>
        </p:txBody>
      </p:sp>
    </p:spTree>
    <p:extLst>
      <p:ext uri="{BB962C8B-B14F-4D97-AF65-F5344CB8AC3E}">
        <p14:creationId xmlns:p14="http://schemas.microsoft.com/office/powerpoint/2010/main" val="9461412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0700D-D8D1-1B8F-4F8F-5652BC8035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78046C-6523-F7FF-6E25-6B8EA10FB1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A05E67-8F67-FDEF-D205-3A2B2DC2E81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01E6265-3F01-A40A-6432-2976C8E56F4A}"/>
              </a:ext>
            </a:extLst>
          </p:cNvPr>
          <p:cNvSpPr>
            <a:spLocks noGrp="1"/>
          </p:cNvSpPr>
          <p:nvPr>
            <p:ph type="sldNum" sz="quarter" idx="5"/>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415673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EDDA9-C09C-8C2B-063B-CD72505A5E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27999F-522B-4F81-FCD8-77DE441DB9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9CA1C2-5899-F044-DBA3-8C6FC52E8F3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7057ABAB-039D-A2F9-2833-DE181CDCBF0B}"/>
              </a:ext>
            </a:extLst>
          </p:cNvPr>
          <p:cNvSpPr>
            <a:spLocks noGrp="1"/>
          </p:cNvSpPr>
          <p:nvPr>
            <p:ph type="sldNum" sz="quarter" idx="5"/>
          </p:nvPr>
        </p:nvSpPr>
        <p:spPr/>
        <p:txBody>
          <a:bodyPr/>
          <a:lstStyle/>
          <a:p>
            <a:fld id="{C6CF91B0-25AB-4DFA-B184-293DD156034C}" type="slidenum">
              <a:rPr lang="el-GR" smtClean="0"/>
              <a:t>36</a:t>
            </a:fld>
            <a:endParaRPr lang="el-GR"/>
          </a:p>
        </p:txBody>
      </p:sp>
    </p:spTree>
    <p:extLst>
      <p:ext uri="{BB962C8B-B14F-4D97-AF65-F5344CB8AC3E}">
        <p14:creationId xmlns:p14="http://schemas.microsoft.com/office/powerpoint/2010/main" val="4281199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Slide title goes here</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Lst>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37E3F-619A-4FE2-911C-A15E83A2AF93}" type="datetimeFigureOut">
              <a:rPr lang="el-GR" smtClean="0"/>
              <a:t>19/4/26</a:t>
            </a:fld>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90EA3-B5A9-B1E8-C2DF-9EE276BBF240}"/>
              </a:ext>
            </a:extLst>
          </p:cNvPr>
          <p:cNvSpPr>
            <a:spLocks noGrp="1"/>
          </p:cNvSpPr>
          <p:nvPr>
            <p:ph type="ctrTitle"/>
          </p:nvPr>
        </p:nvSpPr>
        <p:spPr/>
        <p:txBody>
          <a:bodyPr/>
          <a:lstStyle/>
          <a:p>
            <a:r>
              <a:rPr lang="ro-RO" sz="2400" i="1" dirty="0"/>
              <a:t xml:space="preserve">Modulul 5: Sexualitatea la vârsta a treia și indicatori de sănătate </a:t>
            </a:r>
            <a:br>
              <a:rPr lang="en-US" dirty="0"/>
            </a:br>
            <a:endParaRPr lang="en-CY"/>
          </a:p>
        </p:txBody>
      </p:sp>
      <p:sp>
        <p:nvSpPr>
          <p:cNvPr id="3" name="Subtitle 2">
            <a:extLst>
              <a:ext uri="{FF2B5EF4-FFF2-40B4-BE49-F238E27FC236}">
                <a16:creationId xmlns:a16="http://schemas.microsoft.com/office/drawing/2014/main" id="{077FB08D-68F0-ED39-45CA-2644332A0072}"/>
              </a:ext>
            </a:extLst>
          </p:cNvPr>
          <p:cNvSpPr>
            <a:spLocks noGrp="1"/>
          </p:cNvSpPr>
          <p:nvPr>
            <p:ph type="subTitle" idx="1"/>
          </p:nvPr>
        </p:nvSpPr>
        <p:spPr/>
        <p:txBody>
          <a:bodyPr/>
          <a:lstStyle/>
          <a:p>
            <a:r>
              <a:rPr lang="ro-RO" dirty="0"/>
              <a:t>Elaborat de SRA (Ioana-Diana Teacoe)</a:t>
            </a:r>
            <a:endParaRPr lang="en-CY"/>
          </a:p>
        </p:txBody>
      </p:sp>
    </p:spTree>
    <p:extLst>
      <p:ext uri="{BB962C8B-B14F-4D97-AF65-F5344CB8AC3E}">
        <p14:creationId xmlns:p14="http://schemas.microsoft.com/office/powerpoint/2010/main" val="120343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ro-RO" dirty="0"/>
              <a:t>Prezentarea modulului</a:t>
            </a:r>
            <a:endParaRPr lang="el-GR" dirty="0"/>
          </a:p>
        </p:txBody>
      </p:sp>
      <p:graphicFrame>
        <p:nvGraphicFramePr>
          <p:cNvPr id="2" name="Content Placeholder 1">
            <a:extLst>
              <a:ext uri="{FF2B5EF4-FFF2-40B4-BE49-F238E27FC236}">
                <a16:creationId xmlns:a16="http://schemas.microsoft.com/office/drawing/2014/main" id="{A330FFB9-F85E-3CE6-71DE-16E8C1BAF2C6}"/>
              </a:ext>
            </a:extLst>
          </p:cNvPr>
          <p:cNvGraphicFramePr>
            <a:graphicFrameLocks noGrp="1"/>
          </p:cNvGraphicFramePr>
          <p:nvPr>
            <p:ph sz="quarter" idx="12"/>
            <p:extLst>
              <p:ext uri="{D42A27DB-BD31-4B8C-83A1-F6EECF244321}">
                <p14:modId xmlns:p14="http://schemas.microsoft.com/office/powerpoint/2010/main" val="967191929"/>
              </p:ext>
            </p:extLst>
          </p:nvPr>
        </p:nvGraphicFramePr>
        <p:xfrm>
          <a:off x="1181100" y="1823453"/>
          <a:ext cx="7267074" cy="3573380"/>
        </p:xfrm>
        <a:graphic>
          <a:graphicData uri="http://schemas.openxmlformats.org/drawingml/2006/table">
            <a:tbl>
              <a:tblPr firstRow="1" bandRow="1">
                <a:tableStyleId>{F5AB1C69-6EDB-4FF4-983F-18BD219EF322}</a:tableStyleId>
              </a:tblPr>
              <a:tblGrid>
                <a:gridCol w="7267074">
                  <a:extLst>
                    <a:ext uri="{9D8B030D-6E8A-4147-A177-3AD203B41FA5}">
                      <a16:colId xmlns:a16="http://schemas.microsoft.com/office/drawing/2014/main" val="2296220056"/>
                    </a:ext>
                  </a:extLst>
                </a:gridCol>
              </a:tblGrid>
              <a:tr h="1145192">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lang="en-US" b="1" dirty="0">
                        <a:solidFill>
                          <a:schemeClr val="tx1"/>
                        </a:solidFill>
                      </a:endParaRPr>
                    </a:p>
                    <a:p>
                      <a:pPr marL="0" marR="0" lvl="0" indent="0" algn="ctr" defTabSz="914377" rtl="0" eaLnBrk="1" fontAlgn="auto" latinLnBrk="0" hangingPunct="1">
                        <a:lnSpc>
                          <a:spcPct val="100000"/>
                        </a:lnSpc>
                        <a:spcBef>
                          <a:spcPts val="0"/>
                        </a:spcBef>
                        <a:spcAft>
                          <a:spcPts val="0"/>
                        </a:spcAft>
                        <a:buClrTx/>
                        <a:buSzTx/>
                        <a:buFontTx/>
                        <a:buNone/>
                        <a:tabLst/>
                        <a:defRPr/>
                      </a:pPr>
                      <a:r>
                        <a:rPr lang="ro-RO" b="1" dirty="0">
                          <a:solidFill>
                            <a:schemeClr val="tx1"/>
                          </a:solidFill>
                        </a:rPr>
                        <a:t>Acest modul explorează modul în care starea de bine sexuală la vârste înaintate este influențată de:</a:t>
                      </a:r>
                      <a:endParaRPr lang="en-US" dirty="0">
                        <a:solidFill>
                          <a:schemeClr val="tx1"/>
                        </a:solidFill>
                      </a:endParaRPr>
                    </a:p>
                    <a:p>
                      <a:endParaRPr lang="en-US" dirty="0"/>
                    </a:p>
                  </a:txBody>
                  <a:tcPr/>
                </a:tc>
                <a:extLst>
                  <a:ext uri="{0D108BD9-81ED-4DB2-BD59-A6C34878D82A}">
                    <a16:rowId xmlns:a16="http://schemas.microsoft.com/office/drawing/2014/main" val="450698463"/>
                  </a:ext>
                </a:extLst>
              </a:tr>
              <a:tr h="607047">
                <a:tc>
                  <a:txBody>
                    <a:bodyPr/>
                    <a:lstStyle/>
                    <a:p>
                      <a:r>
                        <a:rPr lang="ro-RO" dirty="0"/>
                        <a:t>Schimbări biologice</a:t>
                      </a:r>
                    </a:p>
                  </a:txBody>
                  <a:tcPr/>
                </a:tc>
                <a:extLst>
                  <a:ext uri="{0D108BD9-81ED-4DB2-BD59-A6C34878D82A}">
                    <a16:rowId xmlns:a16="http://schemas.microsoft.com/office/drawing/2014/main" val="2158553723"/>
                  </a:ext>
                </a:extLst>
              </a:tr>
              <a:tr h="607047">
                <a:tc>
                  <a:txBody>
                    <a:bodyPr/>
                    <a:lstStyle/>
                    <a:p>
                      <a:r>
                        <a:rPr lang="ro-RO" dirty="0"/>
                        <a:t>Afecțiuni de sănătate și medicație</a:t>
                      </a:r>
                    </a:p>
                  </a:txBody>
                  <a:tcPr/>
                </a:tc>
                <a:extLst>
                  <a:ext uri="{0D108BD9-81ED-4DB2-BD59-A6C34878D82A}">
                    <a16:rowId xmlns:a16="http://schemas.microsoft.com/office/drawing/2014/main" val="4082978204"/>
                  </a:ext>
                </a:extLst>
              </a:tr>
              <a:tr h="607047">
                <a:tc>
                  <a:txBody>
                    <a:bodyPr/>
                    <a:lstStyle/>
                    <a:p>
                      <a:r>
                        <a:rPr lang="ro-RO" dirty="0"/>
                        <a:t>Starea de bine psihologică</a:t>
                      </a:r>
                    </a:p>
                  </a:txBody>
                  <a:tcPr/>
                </a:tc>
                <a:extLst>
                  <a:ext uri="{0D108BD9-81ED-4DB2-BD59-A6C34878D82A}">
                    <a16:rowId xmlns:a16="http://schemas.microsoft.com/office/drawing/2014/main" val="748986259"/>
                  </a:ext>
                </a:extLst>
              </a:tr>
              <a:tr h="607047">
                <a:tc>
                  <a:txBody>
                    <a:bodyPr/>
                    <a:lstStyle/>
                    <a:p>
                      <a:r>
                        <a:rPr lang="ro-RO" dirty="0"/>
                        <a:t>Comunicarea profesională</a:t>
                      </a:r>
                    </a:p>
                  </a:txBody>
                  <a:tcPr/>
                </a:tc>
                <a:extLst>
                  <a:ext uri="{0D108BD9-81ED-4DB2-BD59-A6C34878D82A}">
                    <a16:rowId xmlns:a16="http://schemas.microsoft.com/office/drawing/2014/main" val="564396919"/>
                  </a:ext>
                </a:extLst>
              </a:tr>
            </a:tbl>
          </a:graphicData>
        </a:graphic>
      </p:graphicFrame>
      <p:pic>
        <p:nvPicPr>
          <p:cNvPr id="6" name="Graphic 5" descr="Questions with solid fill">
            <a:extLst>
              <a:ext uri="{FF2B5EF4-FFF2-40B4-BE49-F238E27FC236}">
                <a16:creationId xmlns:a16="http://schemas.microsoft.com/office/drawing/2014/main" id="{B4BDE608-C561-570B-F0CF-9143AD630D2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966200" y="2490872"/>
            <a:ext cx="2044700" cy="2044700"/>
          </a:xfrm>
          <a:prstGeom prst="rect">
            <a:avLst/>
          </a:prstGeom>
        </p:spPr>
      </p:pic>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05958-847A-95DC-99F7-2406B4E4FD78}"/>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F68157F-F085-A395-F4E3-0B5F0A92B2E1}"/>
              </a:ext>
            </a:extLst>
          </p:cNvPr>
          <p:cNvSpPr>
            <a:spLocks noGrp="1"/>
          </p:cNvSpPr>
          <p:nvPr>
            <p:ph type="title"/>
          </p:nvPr>
        </p:nvSpPr>
        <p:spPr/>
        <p:txBody>
          <a:bodyPr lIns="91440"/>
          <a:lstStyle/>
          <a:p>
            <a:r>
              <a:rPr lang="ro-RO" dirty="0"/>
              <a:t>Obiective de învățare</a:t>
            </a:r>
            <a:endParaRPr lang="el-GR" dirty="0"/>
          </a:p>
        </p:txBody>
      </p:sp>
      <p:sp>
        <p:nvSpPr>
          <p:cNvPr id="7" name="Content Placeholder 6">
            <a:extLst>
              <a:ext uri="{FF2B5EF4-FFF2-40B4-BE49-F238E27FC236}">
                <a16:creationId xmlns:a16="http://schemas.microsoft.com/office/drawing/2014/main" id="{7CDF0842-5A18-CE8A-8727-40A5274071E6}"/>
              </a:ext>
            </a:extLst>
          </p:cNvPr>
          <p:cNvSpPr>
            <a:spLocks noGrp="1"/>
          </p:cNvSpPr>
          <p:nvPr>
            <p:ph sz="quarter" idx="12"/>
          </p:nvPr>
        </p:nvSpPr>
        <p:spPr>
          <a:xfrm>
            <a:off x="518977" y="1332855"/>
            <a:ext cx="9029701" cy="5093546"/>
          </a:xfrm>
        </p:spPr>
        <p:txBody>
          <a:bodyPr/>
          <a:lstStyle/>
          <a:p>
            <a:pPr marL="285750" lvl="0" indent="-285750">
              <a:buClr>
                <a:schemeClr val="accent3"/>
              </a:buClr>
              <a:buFont typeface="Wingdings" pitchFamily="2" charset="2"/>
              <a:buChar char="ü"/>
            </a:pPr>
            <a:r>
              <a:rPr lang="ro-RO" sz="2400" dirty="0"/>
              <a:t>să descrie aspectele medicale, fiziologice și psihosociale esențiale ale sexualității la vârste înaintate;</a:t>
            </a:r>
          </a:p>
          <a:p>
            <a:pPr marL="285750" lvl="0" indent="-285750">
              <a:buClr>
                <a:schemeClr val="accent3"/>
              </a:buClr>
              <a:buFont typeface="Wingdings" pitchFamily="2" charset="2"/>
              <a:buChar char="ü"/>
            </a:pPr>
            <a:r>
              <a:rPr lang="ro-RO" sz="2400" dirty="0"/>
              <a:t>să identifice modul în care bolile cronice, medicația și sănătatea mintală pot influența starea de bine sexuală;</a:t>
            </a:r>
          </a:p>
          <a:p>
            <a:pPr marL="285750" lvl="0" indent="-285750">
              <a:buClr>
                <a:schemeClr val="accent3"/>
              </a:buClr>
              <a:buFont typeface="Wingdings" pitchFamily="2" charset="2"/>
              <a:buChar char="ü"/>
            </a:pPr>
            <a:r>
              <a:rPr lang="ro-RO" sz="2400" dirty="0"/>
              <a:t>să aplice cadrul ciclului răspunsului sexual în scenarii de caz din viața vârstnicilor;</a:t>
            </a:r>
          </a:p>
          <a:p>
            <a:pPr marL="285750" lvl="0" indent="-285750">
              <a:buClr>
                <a:schemeClr val="accent3"/>
              </a:buClr>
              <a:buFont typeface="Wingdings" pitchFamily="2" charset="2"/>
              <a:buChar char="ü"/>
            </a:pPr>
            <a:r>
              <a:rPr lang="ro-RO" sz="2400" dirty="0"/>
              <a:t>să reflecteze asupra dimensiunilor relaționale, emoționale și etice ale intimității la bătrânețe;</a:t>
            </a:r>
          </a:p>
          <a:p>
            <a:pPr marL="285750" lvl="0" indent="-285750">
              <a:buClr>
                <a:schemeClr val="accent3"/>
              </a:buClr>
              <a:buFont typeface="Wingdings" pitchFamily="2" charset="2"/>
              <a:buChar char="ü"/>
            </a:pPr>
            <a:r>
              <a:rPr lang="ro-RO" sz="2400" dirty="0"/>
              <a:t>să demonstreze o comunicare respectuoasă, centrată pe persoană, atunci când abordează probleme de sănătate sexuală.</a:t>
            </a:r>
          </a:p>
          <a:p>
            <a:pPr marL="285750" lvl="0" indent="-285750">
              <a:buClr>
                <a:schemeClr val="accent3"/>
              </a:buClr>
              <a:buFont typeface="Wingdings" pitchFamily="2" charset="2"/>
              <a:buChar char="ü"/>
            </a:pPr>
            <a:endParaRPr lang="en-US" sz="2400" dirty="0"/>
          </a:p>
          <a:p>
            <a:pPr marL="285750" lvl="0" indent="-285750">
              <a:buClr>
                <a:schemeClr val="accent3"/>
              </a:buClr>
              <a:buFont typeface="Wingdings" pitchFamily="2" charset="2"/>
              <a:buChar char="ü"/>
            </a:pPr>
            <a:endParaRPr lang="en-US" sz="2400" dirty="0"/>
          </a:p>
          <a:p>
            <a:endParaRPr lang="en-US" dirty="0"/>
          </a:p>
        </p:txBody>
      </p:sp>
      <p:pic>
        <p:nvPicPr>
          <p:cNvPr id="3" name="Graphic 2" descr="Bullseye with solid fill">
            <a:extLst>
              <a:ext uri="{FF2B5EF4-FFF2-40B4-BE49-F238E27FC236}">
                <a16:creationId xmlns:a16="http://schemas.microsoft.com/office/drawing/2014/main" id="{207F503B-4475-9A41-15AC-DB8621C701B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39761" y="1146877"/>
            <a:ext cx="2096144" cy="2096144"/>
          </a:xfrm>
          <a:prstGeom prst="rect">
            <a:avLst/>
          </a:prstGeom>
        </p:spPr>
      </p:pic>
    </p:spTree>
    <p:extLst>
      <p:ext uri="{BB962C8B-B14F-4D97-AF65-F5344CB8AC3E}">
        <p14:creationId xmlns:p14="http://schemas.microsoft.com/office/powerpoint/2010/main" val="173469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pic>
        <p:nvPicPr>
          <p:cNvPr id="4" name="Graphic 3" descr="DNA with solid fill">
            <a:extLst>
              <a:ext uri="{FF2B5EF4-FFF2-40B4-BE49-F238E27FC236}">
                <a16:creationId xmlns:a16="http://schemas.microsoft.com/office/drawing/2014/main" id="{49335F2A-EBEA-95E1-AF40-DF09AEC31E0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95901" y="3079648"/>
            <a:ext cx="1600197" cy="1600197"/>
          </a:xfrm>
          <a:prstGeom prst="rect">
            <a:avLst/>
          </a:prstGeom>
        </p:spPr>
      </p:pic>
    </p:spTree>
    <p:extLst>
      <p:ext uri="{BB962C8B-B14F-4D97-AF65-F5344CB8AC3E}">
        <p14:creationId xmlns:p14="http://schemas.microsoft.com/office/powerpoint/2010/main" val="1402781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31F8E-9040-56D8-7EAD-DFEE6F91807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4674749-AC37-FE46-61A8-4C666CAEA615}"/>
              </a:ext>
            </a:extLst>
          </p:cNvPr>
          <p:cNvSpPr>
            <a:spLocks noGrp="1"/>
          </p:cNvSpPr>
          <p:nvPr>
            <p:ph type="title"/>
          </p:nvPr>
        </p:nvSpPr>
        <p:spPr/>
        <p:txBody>
          <a:bodyPr lIns="91440"/>
          <a:lstStyle/>
          <a:p>
            <a:r>
              <a:rPr lang="ro-RO" dirty="0"/>
              <a:t>Schimbări medicale și fiziologice (1)</a:t>
            </a:r>
            <a:endParaRPr lang="el-GR" dirty="0"/>
          </a:p>
        </p:txBody>
      </p:sp>
      <p:sp>
        <p:nvSpPr>
          <p:cNvPr id="5" name="Content Placeholder 4">
            <a:extLst>
              <a:ext uri="{FF2B5EF4-FFF2-40B4-BE49-F238E27FC236}">
                <a16:creationId xmlns:a16="http://schemas.microsoft.com/office/drawing/2014/main" id="{DFFE1AE2-EDF9-060F-0B05-1385E411035B}"/>
              </a:ext>
            </a:extLst>
          </p:cNvPr>
          <p:cNvSpPr>
            <a:spLocks noGrp="1"/>
          </p:cNvSpPr>
          <p:nvPr>
            <p:ph sz="quarter" idx="12"/>
          </p:nvPr>
        </p:nvSpPr>
        <p:spPr/>
        <p:txBody>
          <a:bodyPr/>
          <a:lstStyle/>
          <a:p>
            <a:endParaRPr lang="en-US" b="1" i="1" dirty="0"/>
          </a:p>
          <a:p>
            <a:endParaRPr lang="en-US" dirty="0"/>
          </a:p>
        </p:txBody>
      </p:sp>
      <p:graphicFrame>
        <p:nvGraphicFramePr>
          <p:cNvPr id="3" name="Table 2">
            <a:extLst>
              <a:ext uri="{FF2B5EF4-FFF2-40B4-BE49-F238E27FC236}">
                <a16:creationId xmlns:a16="http://schemas.microsoft.com/office/drawing/2014/main" id="{092BC739-69D5-CAE0-9103-1EB15F59A5A1}"/>
              </a:ext>
            </a:extLst>
          </p:cNvPr>
          <p:cNvGraphicFramePr>
            <a:graphicFrameLocks noGrp="1"/>
          </p:cNvGraphicFramePr>
          <p:nvPr>
            <p:extLst>
              <p:ext uri="{D42A27DB-BD31-4B8C-83A1-F6EECF244321}">
                <p14:modId xmlns:p14="http://schemas.microsoft.com/office/powerpoint/2010/main" val="360834490"/>
              </p:ext>
            </p:extLst>
          </p:nvPr>
        </p:nvGraphicFramePr>
        <p:xfrm>
          <a:off x="2247900" y="1852535"/>
          <a:ext cx="9385300" cy="3826936"/>
        </p:xfrm>
        <a:graphic>
          <a:graphicData uri="http://schemas.openxmlformats.org/drawingml/2006/table">
            <a:tbl>
              <a:tblPr firstRow="1" bandRow="1">
                <a:tableStyleId>{2D5ABB26-0587-4C30-8999-92F81FD0307C}</a:tableStyleId>
              </a:tblPr>
              <a:tblGrid>
                <a:gridCol w="4692650">
                  <a:extLst>
                    <a:ext uri="{9D8B030D-6E8A-4147-A177-3AD203B41FA5}">
                      <a16:colId xmlns:a16="http://schemas.microsoft.com/office/drawing/2014/main" val="3029361049"/>
                    </a:ext>
                  </a:extLst>
                </a:gridCol>
                <a:gridCol w="4692650">
                  <a:extLst>
                    <a:ext uri="{9D8B030D-6E8A-4147-A177-3AD203B41FA5}">
                      <a16:colId xmlns:a16="http://schemas.microsoft.com/office/drawing/2014/main" val="3113526088"/>
                    </a:ext>
                  </a:extLst>
                </a:gridCol>
              </a:tblGrid>
              <a:tr h="956734">
                <a:tc>
                  <a:txBody>
                    <a:bodyPr/>
                    <a:lstStyle/>
                    <a:p>
                      <a:pPr algn="ctr"/>
                      <a:endParaRPr lang="en-US" dirty="0"/>
                    </a:p>
                    <a:p>
                      <a:pPr algn="l"/>
                      <a:r>
                        <a:rPr lang="ro-RO" b="0" dirty="0">
                          <a:solidFill>
                            <a:schemeClr val="tx1"/>
                          </a:solidFill>
                        </a:rPr>
                        <a:t>Sistemul cardiovascular</a:t>
                      </a:r>
                    </a:p>
                  </a:txBody>
                  <a:tcPr/>
                </a:tc>
                <a:tc>
                  <a:txBody>
                    <a:bodyPr/>
                    <a:lstStyle/>
                    <a:p>
                      <a:endParaRPr lang="en-US" b="0" dirty="0">
                        <a:solidFill>
                          <a:schemeClr val="tx1"/>
                        </a:solidFill>
                      </a:endParaRPr>
                    </a:p>
                    <a:p>
                      <a:r>
                        <a:rPr lang="ro-RO" b="0" dirty="0">
                          <a:solidFill>
                            <a:schemeClr val="tx1"/>
                          </a:solidFill>
                        </a:rPr>
                        <a:t>-&gt; Fluxul sanguin și congestia</a:t>
                      </a:r>
                    </a:p>
                  </a:txBody>
                  <a:tcPr/>
                </a:tc>
                <a:extLst>
                  <a:ext uri="{0D108BD9-81ED-4DB2-BD59-A6C34878D82A}">
                    <a16:rowId xmlns:a16="http://schemas.microsoft.com/office/drawing/2014/main" val="1203275850"/>
                  </a:ext>
                </a:extLst>
              </a:tr>
              <a:tr h="956734">
                <a:tc>
                  <a:txBody>
                    <a:bodyPr/>
                    <a:lstStyle/>
                    <a:p>
                      <a:endParaRPr lang="en-US" dirty="0"/>
                    </a:p>
                    <a:p>
                      <a:r>
                        <a:rPr lang="ro-RO" dirty="0"/>
                        <a:t>Sistemul nervos</a:t>
                      </a:r>
                    </a:p>
                  </a:txBody>
                  <a:tcPr/>
                </a:tc>
                <a:tc>
                  <a:txBody>
                    <a:bodyPr/>
                    <a:lstStyle/>
                    <a:p>
                      <a:endParaRPr lang="en-US" dirty="0"/>
                    </a:p>
                    <a:p>
                      <a:r>
                        <a:rPr lang="ro-RO" dirty="0"/>
                        <a:t xml:space="preserve">-&gt; Excitația și senzațiile </a:t>
                      </a:r>
                    </a:p>
                  </a:txBody>
                  <a:tcPr/>
                </a:tc>
                <a:extLst>
                  <a:ext uri="{0D108BD9-81ED-4DB2-BD59-A6C34878D82A}">
                    <a16:rowId xmlns:a16="http://schemas.microsoft.com/office/drawing/2014/main" val="2542014048"/>
                  </a:ext>
                </a:extLst>
              </a:tr>
              <a:tr h="956734">
                <a:tc>
                  <a:txBody>
                    <a:bodyPr/>
                    <a:lstStyle/>
                    <a:p>
                      <a:endParaRPr lang="en-US" dirty="0"/>
                    </a:p>
                    <a:p>
                      <a:r>
                        <a:rPr lang="ro-RO" dirty="0"/>
                        <a:t>Sistemul musculo-scheletic</a:t>
                      </a:r>
                    </a:p>
                  </a:txBody>
                  <a:tcPr/>
                </a:tc>
                <a:tc>
                  <a:txBody>
                    <a:bodyPr/>
                    <a:lstStyle/>
                    <a:p>
                      <a:endParaRPr lang="en-US" dirty="0"/>
                    </a:p>
                    <a:p>
                      <a:r>
                        <a:rPr lang="ro-RO" dirty="0"/>
                        <a:t>-&gt; Mobilitatea și confortul</a:t>
                      </a:r>
                    </a:p>
                  </a:txBody>
                  <a:tcPr/>
                </a:tc>
                <a:extLst>
                  <a:ext uri="{0D108BD9-81ED-4DB2-BD59-A6C34878D82A}">
                    <a16:rowId xmlns:a16="http://schemas.microsoft.com/office/drawing/2014/main" val="2808105308"/>
                  </a:ext>
                </a:extLst>
              </a:tr>
              <a:tr h="956734">
                <a:tc>
                  <a:txBody>
                    <a:bodyPr/>
                    <a:lstStyle/>
                    <a:p>
                      <a:endParaRPr lang="en-US" dirty="0"/>
                    </a:p>
                    <a:p>
                      <a:r>
                        <a:rPr lang="ro-RO" dirty="0"/>
                        <a:t>Boli cronice</a:t>
                      </a:r>
                    </a:p>
                  </a:txBody>
                  <a:tcPr/>
                </a:tc>
                <a:tc>
                  <a:txBody>
                    <a:bodyPr/>
                    <a:lstStyle/>
                    <a:p>
                      <a:endParaRPr lang="en-US" dirty="0"/>
                    </a:p>
                    <a:p>
                      <a:r>
                        <a:rPr lang="ro-RO" dirty="0"/>
                        <a:t>-&gt; Boala și efectele secundare ale medicației</a:t>
                      </a:r>
                    </a:p>
                  </a:txBody>
                  <a:tcPr/>
                </a:tc>
                <a:extLst>
                  <a:ext uri="{0D108BD9-81ED-4DB2-BD59-A6C34878D82A}">
                    <a16:rowId xmlns:a16="http://schemas.microsoft.com/office/drawing/2014/main" val="3162387326"/>
                  </a:ext>
                </a:extLst>
              </a:tr>
            </a:tbl>
          </a:graphicData>
        </a:graphic>
      </p:graphicFrame>
      <p:pic>
        <p:nvPicPr>
          <p:cNvPr id="7" name="Graphic 6" descr="Heart organ with solid fill">
            <a:extLst>
              <a:ext uri="{FF2B5EF4-FFF2-40B4-BE49-F238E27FC236}">
                <a16:creationId xmlns:a16="http://schemas.microsoft.com/office/drawing/2014/main" id="{23EC0AAF-F918-4134-407C-9AD618CFA3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62500" y="1904555"/>
            <a:ext cx="841075" cy="841075"/>
          </a:xfrm>
          <a:prstGeom prst="rect">
            <a:avLst/>
          </a:prstGeom>
        </p:spPr>
      </p:pic>
      <p:pic>
        <p:nvPicPr>
          <p:cNvPr id="10" name="Graphic 9" descr="Brain in head with solid fill">
            <a:extLst>
              <a:ext uri="{FF2B5EF4-FFF2-40B4-BE49-F238E27FC236}">
                <a16:creationId xmlns:a16="http://schemas.microsoft.com/office/drawing/2014/main" id="{C52C6420-5080-1FBC-48E4-FD097591854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02037" y="2811847"/>
            <a:ext cx="762000" cy="762000"/>
          </a:xfrm>
          <a:prstGeom prst="rect">
            <a:avLst/>
          </a:prstGeom>
        </p:spPr>
      </p:pic>
      <p:pic>
        <p:nvPicPr>
          <p:cNvPr id="12" name="Graphic 11" descr="Muscular arm with solid fill">
            <a:extLst>
              <a:ext uri="{FF2B5EF4-FFF2-40B4-BE49-F238E27FC236}">
                <a16:creationId xmlns:a16="http://schemas.microsoft.com/office/drawing/2014/main" id="{2FC7C811-EF7A-B41D-B9B4-7BAC7AC7C61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62500" y="3816803"/>
            <a:ext cx="762000" cy="762000"/>
          </a:xfrm>
          <a:prstGeom prst="rect">
            <a:avLst/>
          </a:prstGeom>
        </p:spPr>
      </p:pic>
      <p:pic>
        <p:nvPicPr>
          <p:cNvPr id="14" name="Graphic 13" descr="Medical with solid fill">
            <a:extLst>
              <a:ext uri="{FF2B5EF4-FFF2-40B4-BE49-F238E27FC236}">
                <a16:creationId xmlns:a16="http://schemas.microsoft.com/office/drawing/2014/main" id="{95E2A52E-F3A2-2AE5-43EE-5ECAF74B56E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802037" y="4708599"/>
            <a:ext cx="841075" cy="841075"/>
          </a:xfrm>
          <a:prstGeom prst="rect">
            <a:avLst/>
          </a:prstGeom>
        </p:spPr>
      </p:pic>
    </p:spTree>
    <p:extLst>
      <p:ext uri="{BB962C8B-B14F-4D97-AF65-F5344CB8AC3E}">
        <p14:creationId xmlns:p14="http://schemas.microsoft.com/office/powerpoint/2010/main" val="2764282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5861C-C6EA-9B89-AEC7-67DBAE2A0CCE}"/>
              </a:ext>
            </a:extLst>
          </p:cNvPr>
          <p:cNvSpPr>
            <a:spLocks noGrp="1"/>
          </p:cNvSpPr>
          <p:nvPr>
            <p:ph type="title"/>
          </p:nvPr>
        </p:nvSpPr>
        <p:spPr/>
        <p:txBody>
          <a:bodyPr/>
          <a:lstStyle/>
          <a:p>
            <a:r>
              <a:rPr lang="ro-RO" dirty="0"/>
              <a:t>Schimbări medicale și fiziologice (2)</a:t>
            </a:r>
          </a:p>
        </p:txBody>
      </p:sp>
      <p:sp>
        <p:nvSpPr>
          <p:cNvPr id="3" name="Text Placeholder 2">
            <a:extLst>
              <a:ext uri="{FF2B5EF4-FFF2-40B4-BE49-F238E27FC236}">
                <a16:creationId xmlns:a16="http://schemas.microsoft.com/office/drawing/2014/main" id="{BE38AD55-C23B-86B5-F5A6-2333D7C73CC6}"/>
              </a:ext>
            </a:extLst>
          </p:cNvPr>
          <p:cNvSpPr>
            <a:spLocks noGrp="1"/>
          </p:cNvSpPr>
          <p:nvPr>
            <p:ph type="body" sz="quarter" idx="10"/>
          </p:nvPr>
        </p:nvSpPr>
        <p:spPr/>
        <p:txBody>
          <a:bodyPr/>
          <a:lstStyle/>
          <a:p>
            <a:r>
              <a:rPr lang="ro-RO" dirty="0"/>
              <a:t>Schimbări specifice</a:t>
            </a:r>
          </a:p>
        </p:txBody>
      </p:sp>
      <p:graphicFrame>
        <p:nvGraphicFramePr>
          <p:cNvPr id="5" name="Content Placeholder 4">
            <a:extLst>
              <a:ext uri="{FF2B5EF4-FFF2-40B4-BE49-F238E27FC236}">
                <a16:creationId xmlns:a16="http://schemas.microsoft.com/office/drawing/2014/main" id="{7B11AD17-613B-A412-FD07-F2523122F177}"/>
              </a:ext>
            </a:extLst>
          </p:cNvPr>
          <p:cNvGraphicFramePr>
            <a:graphicFrameLocks noGrp="1"/>
          </p:cNvGraphicFramePr>
          <p:nvPr>
            <p:ph sz="quarter" idx="12"/>
            <p:extLst>
              <p:ext uri="{D42A27DB-BD31-4B8C-83A1-F6EECF244321}">
                <p14:modId xmlns:p14="http://schemas.microsoft.com/office/powerpoint/2010/main" val="419911290"/>
              </p:ext>
            </p:extLst>
          </p:nvPr>
        </p:nvGraphicFramePr>
        <p:xfrm>
          <a:off x="927100" y="1462685"/>
          <a:ext cx="10515600" cy="4989512"/>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715006659"/>
                    </a:ext>
                  </a:extLst>
                </a:gridCol>
                <a:gridCol w="5257800">
                  <a:extLst>
                    <a:ext uri="{9D8B030D-6E8A-4147-A177-3AD203B41FA5}">
                      <a16:colId xmlns:a16="http://schemas.microsoft.com/office/drawing/2014/main" val="1386148724"/>
                    </a:ext>
                  </a:extLst>
                </a:gridCol>
              </a:tblGrid>
              <a:tr h="815464">
                <a:tc>
                  <a:txBody>
                    <a:bodyPr/>
                    <a:lstStyle/>
                    <a:p>
                      <a:pPr algn="ctr"/>
                      <a:r>
                        <a:rPr lang="ro-RO" dirty="0"/>
                        <a:t>Bărbați</a:t>
                      </a:r>
                    </a:p>
                  </a:txBody>
                  <a:tcPr/>
                </a:tc>
                <a:tc>
                  <a:txBody>
                    <a:bodyPr/>
                    <a:lstStyle/>
                    <a:p>
                      <a:pPr algn="ctr"/>
                      <a:r>
                        <a:rPr lang="ro-RO" dirty="0"/>
                        <a:t>Femei</a:t>
                      </a:r>
                    </a:p>
                  </a:txBody>
                  <a:tcPr/>
                </a:tc>
                <a:extLst>
                  <a:ext uri="{0D108BD9-81ED-4DB2-BD59-A6C34878D82A}">
                    <a16:rowId xmlns:a16="http://schemas.microsoft.com/office/drawing/2014/main" val="3908027156"/>
                  </a:ext>
                </a:extLst>
              </a:tr>
              <a:tr h="4174048">
                <a:tc>
                  <a:txBody>
                    <a:bodyPr/>
                    <a:lstStyle/>
                    <a:p>
                      <a:pPr marL="285750" indent="-285750">
                        <a:buFontTx/>
                        <a:buChar char="-"/>
                      </a:pPr>
                      <a:r>
                        <a:rPr lang="ro-RO" sz="1800" kern="1200" dirty="0">
                          <a:solidFill>
                            <a:schemeClr val="dk1"/>
                          </a:solidFill>
                          <a:effectLst/>
                          <a:latin typeface="+mn-lt"/>
                          <a:ea typeface="+mn-ea"/>
                          <a:cs typeface="+mn-cs"/>
                        </a:rPr>
                        <a:t xml:space="preserve">Scăderea nivelului de testosteron </a:t>
                      </a:r>
                    </a:p>
                    <a:p>
                      <a:pPr marL="285750" indent="-285750">
                        <a:buFontTx/>
                        <a:buChar char="-"/>
                      </a:pPr>
                      <a:r>
                        <a:rPr lang="ro-RO" dirty="0"/>
                        <a:t>Flux sanguin redus</a:t>
                      </a:r>
                    </a:p>
                    <a:p>
                      <a:pPr marL="285750" indent="-285750">
                        <a:buFontTx/>
                        <a:buChar char="-"/>
                      </a:pPr>
                      <a:r>
                        <a:rPr lang="ro-RO" dirty="0"/>
                        <a:t>Sensibilitate senzorială diminuată</a:t>
                      </a:r>
                    </a:p>
                    <a:p>
                      <a:pPr marL="285750" indent="-285750">
                        <a:buFontTx/>
                        <a:buChar char="-"/>
                      </a:pPr>
                      <a:r>
                        <a:rPr lang="ro-RO" dirty="0"/>
                        <a:t>Modificări minime ale numărului de spermatozoizi</a:t>
                      </a:r>
                    </a:p>
                    <a:p>
                      <a:pPr marL="285750" indent="-285750">
                        <a:buFontTx/>
                        <a:buChar char="-"/>
                      </a:pPr>
                      <a:endParaRPr lang="en-US" dirty="0"/>
                    </a:p>
                    <a:p>
                      <a:pPr marL="285750" indent="-285750">
                        <a:buFont typeface="Symbol" pitchFamily="2" charset="2"/>
                        <a:buChar char="Þ"/>
                      </a:pPr>
                      <a:r>
                        <a:rPr lang="ro-RO" dirty="0"/>
                        <a:t xml:space="preserve">nevoie de mai multă stimulare     </a:t>
                      </a:r>
                    </a:p>
                    <a:p>
                      <a:pPr marL="285750" indent="-285750">
                        <a:buFont typeface="Symbol" pitchFamily="2" charset="2"/>
                        <a:buChar char="Þ"/>
                      </a:pPr>
                      <a:r>
                        <a:rPr lang="ro-RO" dirty="0"/>
                        <a:t>instalare mai lentă a erecției</a:t>
                      </a:r>
                    </a:p>
                  </a:txBody>
                  <a:tcPr/>
                </a:tc>
                <a:tc>
                  <a:txBody>
                    <a:bodyPr/>
                    <a:lstStyle/>
                    <a:p>
                      <a:pPr marL="285750" indent="-285750">
                        <a:buFontTx/>
                        <a:buChar char="-"/>
                      </a:pPr>
                      <a:r>
                        <a:rPr lang="ro-RO" dirty="0"/>
                        <a:t>Menopauza</a:t>
                      </a:r>
                    </a:p>
                    <a:p>
                      <a:pPr marL="285750" indent="-285750">
                        <a:buFontTx/>
                        <a:buChar char="-"/>
                      </a:pPr>
                      <a:r>
                        <a:rPr lang="ro-RO" dirty="0"/>
                        <a:t>Scăderea nivelului de estrogen</a:t>
                      </a:r>
                    </a:p>
                    <a:p>
                      <a:pPr marL="285750" indent="-285750">
                        <a:buFontTx/>
                        <a:buChar char="-"/>
                      </a:pPr>
                      <a:r>
                        <a:rPr lang="ro-RO" dirty="0"/>
                        <a:t>Flux sanguin redus</a:t>
                      </a:r>
                    </a:p>
                    <a:p>
                      <a:pPr marL="285750" indent="-285750">
                        <a:buFontTx/>
                        <a:buChar char="-"/>
                      </a:pPr>
                      <a:endParaRPr lang="en-US" dirty="0"/>
                    </a:p>
                    <a:p>
                      <a:pPr marL="285750" indent="-285750">
                        <a:buFontTx/>
                        <a:buChar char="-"/>
                      </a:pPr>
                      <a:endParaRPr lang="en-US" dirty="0"/>
                    </a:p>
                    <a:p>
                      <a:pPr marL="285750" indent="-285750">
                        <a:buFont typeface="Symbol" pitchFamily="2" charset="2"/>
                        <a:buChar char="Þ"/>
                      </a:pPr>
                      <a:r>
                        <a:rPr lang="ro-RO" dirty="0"/>
                        <a:t>uscăciune vaginală</a:t>
                      </a:r>
                    </a:p>
                    <a:p>
                      <a:pPr marL="285750" indent="-285750">
                        <a:buFont typeface="Symbol" pitchFamily="2" charset="2"/>
                        <a:buChar char="Þ"/>
                      </a:pPr>
                      <a:r>
                        <a:rPr lang="ro-RO" dirty="0"/>
                        <a:t>elasticitate și lubrifiere reduse</a:t>
                      </a:r>
                    </a:p>
                    <a:p>
                      <a:pPr marL="285750" indent="-285750">
                        <a:buFont typeface="Symbol" pitchFamily="2" charset="2"/>
                        <a:buChar char="Þ"/>
                      </a:pPr>
                      <a:r>
                        <a:rPr lang="ro-RO" dirty="0"/>
                        <a:t>durere în timpul actului sexual</a:t>
                      </a:r>
                    </a:p>
                    <a:p>
                      <a:pPr marL="285750" indent="-285750">
                        <a:buFont typeface="Symbol" pitchFamily="2" charset="2"/>
                        <a:buChar char="Þ"/>
                      </a:pPr>
                      <a:endParaRPr lang="en-US" dirty="0"/>
                    </a:p>
                    <a:p>
                      <a:pPr marL="285750" indent="-285750">
                        <a:buFontTx/>
                        <a:buChar char="-"/>
                      </a:pPr>
                      <a:endParaRPr lang="en-US" dirty="0"/>
                    </a:p>
                    <a:p>
                      <a:endParaRPr lang="en-US" dirty="0"/>
                    </a:p>
                  </a:txBody>
                  <a:tcPr/>
                </a:tc>
                <a:extLst>
                  <a:ext uri="{0D108BD9-81ED-4DB2-BD59-A6C34878D82A}">
                    <a16:rowId xmlns:a16="http://schemas.microsoft.com/office/drawing/2014/main" val="3752045323"/>
                  </a:ext>
                </a:extLst>
              </a:tr>
            </a:tbl>
          </a:graphicData>
        </a:graphic>
      </p:graphicFrame>
    </p:spTree>
    <p:extLst>
      <p:ext uri="{BB962C8B-B14F-4D97-AF65-F5344CB8AC3E}">
        <p14:creationId xmlns:p14="http://schemas.microsoft.com/office/powerpoint/2010/main" val="522778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0235C-72BD-B112-1175-937370D156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533F1F-9198-7465-D5E8-FD2650A84C47}"/>
              </a:ext>
            </a:extLst>
          </p:cNvPr>
          <p:cNvSpPr>
            <a:spLocks noGrp="1"/>
          </p:cNvSpPr>
          <p:nvPr>
            <p:ph type="title"/>
          </p:nvPr>
        </p:nvSpPr>
        <p:spPr/>
        <p:txBody>
          <a:bodyPr/>
          <a:lstStyle/>
          <a:p>
            <a:r>
              <a:rPr lang="ro-RO" dirty="0"/>
              <a:t>Schimbări medicale și fiziologice (3)</a:t>
            </a:r>
          </a:p>
        </p:txBody>
      </p:sp>
      <p:sp>
        <p:nvSpPr>
          <p:cNvPr id="3" name="Text Placeholder 2">
            <a:extLst>
              <a:ext uri="{FF2B5EF4-FFF2-40B4-BE49-F238E27FC236}">
                <a16:creationId xmlns:a16="http://schemas.microsoft.com/office/drawing/2014/main" id="{D74AE6C1-DE96-F4C8-878A-FF5FBD1654F1}"/>
              </a:ext>
            </a:extLst>
          </p:cNvPr>
          <p:cNvSpPr>
            <a:spLocks noGrp="1"/>
          </p:cNvSpPr>
          <p:nvPr>
            <p:ph type="body" sz="quarter" idx="10"/>
          </p:nvPr>
        </p:nvSpPr>
        <p:spPr/>
        <p:txBody>
          <a:bodyPr/>
          <a:lstStyle/>
          <a:p>
            <a:r>
              <a:rPr lang="ro-RO" dirty="0"/>
              <a:t>Schimbări specifice</a:t>
            </a:r>
          </a:p>
        </p:txBody>
      </p:sp>
      <p:graphicFrame>
        <p:nvGraphicFramePr>
          <p:cNvPr id="5" name="Content Placeholder 4">
            <a:extLst>
              <a:ext uri="{FF2B5EF4-FFF2-40B4-BE49-F238E27FC236}">
                <a16:creationId xmlns:a16="http://schemas.microsoft.com/office/drawing/2014/main" id="{F90D8E18-2383-C54C-49FF-6C38A0A26D04}"/>
              </a:ext>
            </a:extLst>
          </p:cNvPr>
          <p:cNvGraphicFramePr>
            <a:graphicFrameLocks noGrp="1"/>
          </p:cNvGraphicFramePr>
          <p:nvPr>
            <p:ph sz="quarter" idx="12"/>
            <p:extLst>
              <p:ext uri="{D42A27DB-BD31-4B8C-83A1-F6EECF244321}">
                <p14:modId xmlns:p14="http://schemas.microsoft.com/office/powerpoint/2010/main" val="2224401534"/>
              </p:ext>
            </p:extLst>
          </p:nvPr>
        </p:nvGraphicFramePr>
        <p:xfrm>
          <a:off x="774700" y="1462685"/>
          <a:ext cx="10642600" cy="4989512"/>
        </p:xfrm>
        <a:graphic>
          <a:graphicData uri="http://schemas.openxmlformats.org/drawingml/2006/table">
            <a:tbl>
              <a:tblPr firstRow="1" bandRow="1">
                <a:tableStyleId>{5C22544A-7EE6-4342-B048-85BDC9FD1C3A}</a:tableStyleId>
              </a:tblPr>
              <a:tblGrid>
                <a:gridCol w="10642600">
                  <a:extLst>
                    <a:ext uri="{9D8B030D-6E8A-4147-A177-3AD203B41FA5}">
                      <a16:colId xmlns:a16="http://schemas.microsoft.com/office/drawing/2014/main" val="3715006659"/>
                    </a:ext>
                  </a:extLst>
                </a:gridCol>
              </a:tblGrid>
              <a:tr h="815464">
                <a:tc>
                  <a:txBody>
                    <a:bodyPr/>
                    <a:lstStyle/>
                    <a:p>
                      <a:pPr algn="ctr"/>
                      <a:r>
                        <a:rPr lang="ro-RO" dirty="0"/>
                        <a:t>Persoane transgen vârstnice</a:t>
                      </a:r>
                    </a:p>
                  </a:txBody>
                  <a:tcPr/>
                </a:tc>
                <a:extLst>
                  <a:ext uri="{0D108BD9-81ED-4DB2-BD59-A6C34878D82A}">
                    <a16:rowId xmlns:a16="http://schemas.microsoft.com/office/drawing/2014/main" val="3908027156"/>
                  </a:ext>
                </a:extLst>
              </a:tr>
              <a:tr h="4174048">
                <a:tc>
                  <a:txBody>
                    <a:bodyPr/>
                    <a:lstStyle/>
                    <a:p>
                      <a:pPr marL="285750" indent="-285750">
                        <a:buFontTx/>
                        <a:buChar char="-"/>
                      </a:pPr>
                      <a:r>
                        <a:rPr lang="ro-RO" dirty="0" err="1"/>
                        <a:t>Traiectorii individualizate</a:t>
                      </a:r>
                    </a:p>
                    <a:p>
                      <a:pPr marL="285750" indent="-285750">
                        <a:buFontTx/>
                        <a:buChar char="-"/>
                      </a:pPr>
                      <a:r>
                        <a:rPr lang="ro-RO" dirty="0"/>
                        <a:t>Variabilitate mare</a:t>
                      </a:r>
                    </a:p>
                    <a:p>
                      <a:pPr marL="285750" indent="-285750">
                        <a:buFontTx/>
                        <a:buChar char="-"/>
                      </a:pPr>
                      <a:r>
                        <a:rPr lang="ro-RO" dirty="0"/>
                        <a:t>Terapia hormonală de afirmare a genului pe termen lung – cercetări limitate</a:t>
                      </a:r>
                    </a:p>
                    <a:p>
                      <a:pPr marL="285750" indent="-285750">
                        <a:buFontTx/>
                        <a:buChar char="-"/>
                      </a:pPr>
                      <a:r>
                        <a:rPr lang="ro-RO" dirty="0"/>
                        <a:t>Intervenții chirurgicale de afirmare a genului</a:t>
                      </a:r>
                    </a:p>
                    <a:p>
                      <a:pPr marL="285750" indent="-285750">
                        <a:buFontTx/>
                        <a:buChar char="-"/>
                      </a:pPr>
                      <a:endParaRPr lang="en-US" dirty="0"/>
                    </a:p>
                    <a:p>
                      <a:pPr marL="0" indent="0">
                        <a:buFontTx/>
                        <a:buNone/>
                      </a:pPr>
                      <a:r>
                        <a:rPr lang="ro-RO" dirty="0"/>
                        <a:t>=&gt; răspunsul sexual, senzațiile, funcționarea</a:t>
                      </a:r>
                    </a:p>
                  </a:txBody>
                  <a:tcPr/>
                </a:tc>
                <a:extLst>
                  <a:ext uri="{0D108BD9-81ED-4DB2-BD59-A6C34878D82A}">
                    <a16:rowId xmlns:a16="http://schemas.microsoft.com/office/drawing/2014/main" val="3752045323"/>
                  </a:ext>
                </a:extLst>
              </a:tr>
            </a:tbl>
          </a:graphicData>
        </a:graphic>
      </p:graphicFrame>
    </p:spTree>
    <p:extLst>
      <p:ext uri="{BB962C8B-B14F-4D97-AF65-F5344CB8AC3E}">
        <p14:creationId xmlns:p14="http://schemas.microsoft.com/office/powerpoint/2010/main" val="2647131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ro-RO" dirty="0"/>
              <a:t>Boli cronice și medicație (1)</a:t>
            </a:r>
            <a:endParaRPr lang="el-GR" dirty="0"/>
          </a:p>
        </p:txBody>
      </p:sp>
      <p:sp>
        <p:nvSpPr>
          <p:cNvPr id="7" name="Content Placeholder 6"/>
          <p:cNvSpPr>
            <a:spLocks noGrp="1"/>
          </p:cNvSpPr>
          <p:nvPr>
            <p:ph sz="quarter" idx="12"/>
          </p:nvPr>
        </p:nvSpPr>
        <p:spPr>
          <a:xfrm>
            <a:off x="1231899" y="952500"/>
            <a:ext cx="9029701" cy="5799365"/>
          </a:xfrm>
        </p:spPr>
        <p:txBody>
          <a:bodyPr/>
          <a:lstStyle/>
          <a:p>
            <a:r>
              <a:rPr lang="ro-RO" sz="2000" b="1" dirty="0">
                <a:solidFill>
                  <a:schemeClr val="accent3"/>
                </a:solidFill>
              </a:rPr>
              <a:t xml:space="preserve">1. Bolile cardiovasculare </a:t>
            </a:r>
          </a:p>
          <a:p>
            <a:pPr marL="971533" lvl="1" indent="-285750">
              <a:buFont typeface="Wingdings" pitchFamily="2" charset="2"/>
              <a:buChar char="è"/>
            </a:pPr>
            <a:r>
              <a:rPr lang="ro-RO" sz="1800" dirty="0"/>
              <a:t>Flux sanguin redus -&gt; excitație sau capacitate erectilă reduse</a:t>
            </a:r>
            <a:endParaRPr lang="en-US" sz="1800" dirty="0"/>
          </a:p>
          <a:p>
            <a:pPr marL="285750" indent="-285750">
              <a:buFont typeface="Wingdings" pitchFamily="2" charset="2"/>
              <a:buChar char="è"/>
            </a:pPr>
            <a:endParaRPr lang="en-US" dirty="0"/>
          </a:p>
          <a:p>
            <a:r>
              <a:rPr lang="ro-RO" sz="2000" b="1" dirty="0">
                <a:solidFill>
                  <a:schemeClr val="accent3"/>
                </a:solidFill>
              </a:rPr>
              <a:t>2. Diabetul</a:t>
            </a:r>
          </a:p>
          <a:p>
            <a:pPr marL="971533" lvl="1" indent="-285750">
              <a:buFont typeface="Wingdings" pitchFamily="2" charset="2"/>
              <a:buChar char="è"/>
            </a:pPr>
            <a:r>
              <a:rPr lang="ro-RO" sz="1800" dirty="0"/>
              <a:t>Neuropatie + leziuni vasculare -&gt; dorință, erecție, lubrifiere</a:t>
            </a:r>
          </a:p>
          <a:p>
            <a:pPr marL="285750" indent="-285750">
              <a:buFont typeface="Wingdings" pitchFamily="2" charset="2"/>
              <a:buChar char="è"/>
            </a:pPr>
            <a:endParaRPr lang="en-US" dirty="0"/>
          </a:p>
          <a:p>
            <a:r>
              <a:rPr lang="ro-RO" sz="2000" b="1" dirty="0">
                <a:solidFill>
                  <a:schemeClr val="accent3"/>
                </a:solidFill>
              </a:rPr>
              <a:t>3. Afecțiunile respiratorii</a:t>
            </a:r>
          </a:p>
          <a:p>
            <a:pPr marL="971533" lvl="1" indent="-285750">
              <a:buFont typeface="Wingdings" pitchFamily="2" charset="2"/>
              <a:buChar char="è"/>
            </a:pPr>
            <a:r>
              <a:rPr lang="ro-RO" sz="1800" dirty="0"/>
              <a:t xml:space="preserve">Oboseală + rezistență fizică redusă </a:t>
            </a:r>
          </a:p>
          <a:p>
            <a:pPr marL="285750" indent="-285750">
              <a:buFont typeface="Wingdings" pitchFamily="2" charset="2"/>
              <a:buChar char="è"/>
            </a:pPr>
            <a:endParaRPr lang="en-US" dirty="0"/>
          </a:p>
          <a:p>
            <a:r>
              <a:rPr lang="ro-RO" sz="2000" b="1" dirty="0">
                <a:solidFill>
                  <a:schemeClr val="accent3"/>
                </a:solidFill>
              </a:rPr>
              <a:t>4. Afecțiunile musculo-scheletice</a:t>
            </a:r>
          </a:p>
          <a:p>
            <a:pPr marL="971533" lvl="1" indent="-285750">
              <a:buFont typeface="Wingdings" pitchFamily="2" charset="2"/>
              <a:buChar char="è"/>
            </a:pPr>
            <a:r>
              <a:rPr lang="ro-RO" sz="1800" dirty="0"/>
              <a:t>Durere + rigiditate</a:t>
            </a:r>
          </a:p>
          <a:p>
            <a:pPr marL="285750" indent="-285750">
              <a:buFont typeface="Wingdings" pitchFamily="2" charset="2"/>
              <a:buChar char="è"/>
            </a:pPr>
            <a:endParaRPr lang="en-US" dirty="0"/>
          </a:p>
          <a:p>
            <a:r>
              <a:rPr lang="ro-RO" sz="2000" b="1" dirty="0">
                <a:solidFill>
                  <a:schemeClr val="accent3"/>
                </a:solidFill>
              </a:rPr>
              <a:t xml:space="preserve">5. Cancerul </a:t>
            </a:r>
          </a:p>
          <a:p>
            <a:pPr marL="971533" lvl="1" indent="-285750">
              <a:buFont typeface="Wingdings" pitchFamily="2" charset="2"/>
              <a:buChar char="è"/>
            </a:pPr>
            <a:r>
              <a:rPr lang="ro-RO" sz="1800" dirty="0"/>
              <a:t>Schimbări hormonale + ale imaginii corporale -&gt; interes și receptivitate reduse</a:t>
            </a:r>
          </a:p>
          <a:p>
            <a:endParaRPr lang="en-US" dirty="0"/>
          </a:p>
        </p:txBody>
      </p:sp>
    </p:spTree>
    <p:extLst>
      <p:ext uri="{BB962C8B-B14F-4D97-AF65-F5344CB8AC3E}">
        <p14:creationId xmlns:p14="http://schemas.microsoft.com/office/powerpoint/2010/main" val="318126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7">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 calcmode="lin" valueType="num">
                                      <p:cBhvr additive="base">
                                        <p:cTn id="17" dur="500"/>
                                        <p:tgtEl>
                                          <p:spTgt spid="7">
                                            <p:txEl>
                                              <p:pRg st="3" end="3"/>
                                            </p:txEl>
                                          </p:spTgt>
                                        </p:tgtEl>
                                        <p:attrNameLst>
                                          <p:attrName>ppt_y</p:attrName>
                                        </p:attrNameLst>
                                      </p:cBhvr>
                                      <p:tavLst>
                                        <p:tav tm="0">
                                          <p:val>
                                            <p:strVal val="#ppt_y+#ppt_h*1.125000"/>
                                          </p:val>
                                        </p:tav>
                                        <p:tav tm="100000">
                                          <p:val>
                                            <p:strVal val="#ppt_y"/>
                                          </p:val>
                                        </p:tav>
                                      </p:tavLst>
                                    </p:anim>
                                    <p:animEffect transition="in" filter="wipe(up)">
                                      <p:cBhvr>
                                        <p:cTn id="18" dur="500"/>
                                        <p:tgtEl>
                                          <p:spTgt spid="7">
                                            <p:txEl>
                                              <p:pRg st="3" end="3"/>
                                            </p:txEl>
                                          </p:spTgt>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 calcmode="lin" valueType="num">
                                      <p:cBhvr additive="base">
                                        <p:cTn id="21" dur="500"/>
                                        <p:tgtEl>
                                          <p:spTgt spid="7">
                                            <p:txEl>
                                              <p:pRg st="4" end="4"/>
                                            </p:txEl>
                                          </p:spTgt>
                                        </p:tgtEl>
                                        <p:attrNameLst>
                                          <p:attrName>ppt_y</p:attrName>
                                        </p:attrNameLst>
                                      </p:cBhvr>
                                      <p:tavLst>
                                        <p:tav tm="0">
                                          <p:val>
                                            <p:strVal val="#ppt_y+#ppt_h*1.125000"/>
                                          </p:val>
                                        </p:tav>
                                        <p:tav tm="100000">
                                          <p:val>
                                            <p:strVal val="#ppt_y"/>
                                          </p:val>
                                        </p:tav>
                                      </p:tavLst>
                                    </p:anim>
                                    <p:animEffect transition="in" filter="wipe(up)">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 calcmode="lin" valueType="num">
                                      <p:cBhvr additive="base">
                                        <p:cTn id="27" dur="500"/>
                                        <p:tgtEl>
                                          <p:spTgt spid="7">
                                            <p:txEl>
                                              <p:pRg st="6" end="6"/>
                                            </p:txEl>
                                          </p:spTgt>
                                        </p:tgtEl>
                                        <p:attrNameLst>
                                          <p:attrName>ppt_y</p:attrName>
                                        </p:attrNameLst>
                                      </p:cBhvr>
                                      <p:tavLst>
                                        <p:tav tm="0">
                                          <p:val>
                                            <p:strVal val="#ppt_y+#ppt_h*1.125000"/>
                                          </p:val>
                                        </p:tav>
                                        <p:tav tm="100000">
                                          <p:val>
                                            <p:strVal val="#ppt_y"/>
                                          </p:val>
                                        </p:tav>
                                      </p:tavLst>
                                    </p:anim>
                                    <p:animEffect transition="in" filter="wipe(up)">
                                      <p:cBhvr>
                                        <p:cTn id="28" dur="500"/>
                                        <p:tgtEl>
                                          <p:spTgt spid="7">
                                            <p:txEl>
                                              <p:pRg st="6" end="6"/>
                                            </p:txEl>
                                          </p:spTgt>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anim calcmode="lin" valueType="num">
                                      <p:cBhvr additive="base">
                                        <p:cTn id="31" dur="500"/>
                                        <p:tgtEl>
                                          <p:spTgt spid="7">
                                            <p:txEl>
                                              <p:pRg st="7" end="7"/>
                                            </p:txEl>
                                          </p:spTgt>
                                        </p:tgtEl>
                                        <p:attrNameLst>
                                          <p:attrName>ppt_y</p:attrName>
                                        </p:attrNameLst>
                                      </p:cBhvr>
                                      <p:tavLst>
                                        <p:tav tm="0">
                                          <p:val>
                                            <p:strVal val="#ppt_y+#ppt_h*1.125000"/>
                                          </p:val>
                                        </p:tav>
                                        <p:tav tm="100000">
                                          <p:val>
                                            <p:strVal val="#ppt_y"/>
                                          </p:val>
                                        </p:tav>
                                      </p:tavLst>
                                    </p:anim>
                                    <p:animEffect transition="in" filter="wipe(up)">
                                      <p:cBhvr>
                                        <p:cTn id="32" dur="500"/>
                                        <p:tgtEl>
                                          <p:spTgt spid="7">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7">
                                            <p:txEl>
                                              <p:pRg st="9" end="9"/>
                                            </p:txEl>
                                          </p:spTgt>
                                        </p:tgtEl>
                                        <p:attrNameLst>
                                          <p:attrName>style.visibility</p:attrName>
                                        </p:attrNameLst>
                                      </p:cBhvr>
                                      <p:to>
                                        <p:strVal val="visible"/>
                                      </p:to>
                                    </p:set>
                                    <p:anim calcmode="lin" valueType="num">
                                      <p:cBhvr additive="base">
                                        <p:cTn id="37" dur="500"/>
                                        <p:tgtEl>
                                          <p:spTgt spid="7">
                                            <p:txEl>
                                              <p:pRg st="9" end="9"/>
                                            </p:txEl>
                                          </p:spTgt>
                                        </p:tgtEl>
                                        <p:attrNameLst>
                                          <p:attrName>ppt_y</p:attrName>
                                        </p:attrNameLst>
                                      </p:cBhvr>
                                      <p:tavLst>
                                        <p:tav tm="0">
                                          <p:val>
                                            <p:strVal val="#ppt_y+#ppt_h*1.125000"/>
                                          </p:val>
                                        </p:tav>
                                        <p:tav tm="100000">
                                          <p:val>
                                            <p:strVal val="#ppt_y"/>
                                          </p:val>
                                        </p:tav>
                                      </p:tavLst>
                                    </p:anim>
                                    <p:animEffect transition="in" filter="wipe(up)">
                                      <p:cBhvr>
                                        <p:cTn id="38" dur="500"/>
                                        <p:tgtEl>
                                          <p:spTgt spid="7">
                                            <p:txEl>
                                              <p:pRg st="9" end="9"/>
                                            </p:txEl>
                                          </p:spTgt>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7">
                                            <p:txEl>
                                              <p:pRg st="10" end="10"/>
                                            </p:txEl>
                                          </p:spTgt>
                                        </p:tgtEl>
                                        <p:attrNameLst>
                                          <p:attrName>style.visibility</p:attrName>
                                        </p:attrNameLst>
                                      </p:cBhvr>
                                      <p:to>
                                        <p:strVal val="visible"/>
                                      </p:to>
                                    </p:set>
                                    <p:anim calcmode="lin" valueType="num">
                                      <p:cBhvr additive="base">
                                        <p:cTn id="41" dur="500"/>
                                        <p:tgtEl>
                                          <p:spTgt spid="7">
                                            <p:txEl>
                                              <p:pRg st="10" end="10"/>
                                            </p:txEl>
                                          </p:spTgt>
                                        </p:tgtEl>
                                        <p:attrNameLst>
                                          <p:attrName>ppt_y</p:attrName>
                                        </p:attrNameLst>
                                      </p:cBhvr>
                                      <p:tavLst>
                                        <p:tav tm="0">
                                          <p:val>
                                            <p:strVal val="#ppt_y+#ppt_h*1.125000"/>
                                          </p:val>
                                        </p:tav>
                                        <p:tav tm="100000">
                                          <p:val>
                                            <p:strVal val="#ppt_y"/>
                                          </p:val>
                                        </p:tav>
                                      </p:tavLst>
                                    </p:anim>
                                    <p:animEffect transition="in" filter="wipe(up)">
                                      <p:cBhvr>
                                        <p:cTn id="42" dur="500"/>
                                        <p:tgtEl>
                                          <p:spTgt spid="7">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7">
                                            <p:txEl>
                                              <p:pRg st="12" end="12"/>
                                            </p:txEl>
                                          </p:spTgt>
                                        </p:tgtEl>
                                        <p:attrNameLst>
                                          <p:attrName>style.visibility</p:attrName>
                                        </p:attrNameLst>
                                      </p:cBhvr>
                                      <p:to>
                                        <p:strVal val="visible"/>
                                      </p:to>
                                    </p:set>
                                    <p:anim calcmode="lin" valueType="num">
                                      <p:cBhvr additive="base">
                                        <p:cTn id="47" dur="500"/>
                                        <p:tgtEl>
                                          <p:spTgt spid="7">
                                            <p:txEl>
                                              <p:pRg st="12" end="12"/>
                                            </p:txEl>
                                          </p:spTgt>
                                        </p:tgtEl>
                                        <p:attrNameLst>
                                          <p:attrName>ppt_y</p:attrName>
                                        </p:attrNameLst>
                                      </p:cBhvr>
                                      <p:tavLst>
                                        <p:tav tm="0">
                                          <p:val>
                                            <p:strVal val="#ppt_y+#ppt_h*1.125000"/>
                                          </p:val>
                                        </p:tav>
                                        <p:tav tm="100000">
                                          <p:val>
                                            <p:strVal val="#ppt_y"/>
                                          </p:val>
                                        </p:tav>
                                      </p:tavLst>
                                    </p:anim>
                                    <p:animEffect transition="in" filter="wipe(up)">
                                      <p:cBhvr>
                                        <p:cTn id="48" dur="500"/>
                                        <p:tgtEl>
                                          <p:spTgt spid="7">
                                            <p:txEl>
                                              <p:pRg st="12" end="12"/>
                                            </p:txEl>
                                          </p:spTgt>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7">
                                            <p:txEl>
                                              <p:pRg st="13" end="13"/>
                                            </p:txEl>
                                          </p:spTgt>
                                        </p:tgtEl>
                                        <p:attrNameLst>
                                          <p:attrName>style.visibility</p:attrName>
                                        </p:attrNameLst>
                                      </p:cBhvr>
                                      <p:to>
                                        <p:strVal val="visible"/>
                                      </p:to>
                                    </p:set>
                                    <p:anim calcmode="lin" valueType="num">
                                      <p:cBhvr additive="base">
                                        <p:cTn id="51" dur="500"/>
                                        <p:tgtEl>
                                          <p:spTgt spid="7">
                                            <p:txEl>
                                              <p:pRg st="13" end="13"/>
                                            </p:txEl>
                                          </p:spTgt>
                                        </p:tgtEl>
                                        <p:attrNameLst>
                                          <p:attrName>ppt_y</p:attrName>
                                        </p:attrNameLst>
                                      </p:cBhvr>
                                      <p:tavLst>
                                        <p:tav tm="0">
                                          <p:val>
                                            <p:strVal val="#ppt_y+#ppt_h*1.125000"/>
                                          </p:val>
                                        </p:tav>
                                        <p:tav tm="100000">
                                          <p:val>
                                            <p:strVal val="#ppt_y"/>
                                          </p:val>
                                        </p:tav>
                                      </p:tavLst>
                                    </p:anim>
                                    <p:animEffect transition="in" filter="wipe(up)">
                                      <p:cBhvr>
                                        <p:cTn id="52" dur="500"/>
                                        <p:tgtEl>
                                          <p:spTgt spid="7">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9481C-78C9-10E0-6080-78F69B3F592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5FF71AAF-ADB4-6A1A-6D31-03179AEB3DA9}"/>
              </a:ext>
            </a:extLst>
          </p:cNvPr>
          <p:cNvSpPr>
            <a:spLocks noGrp="1"/>
          </p:cNvSpPr>
          <p:nvPr>
            <p:ph type="title"/>
          </p:nvPr>
        </p:nvSpPr>
        <p:spPr/>
        <p:txBody>
          <a:bodyPr lIns="91440"/>
          <a:lstStyle/>
          <a:p>
            <a:r>
              <a:rPr lang="ro-RO" dirty="0"/>
              <a:t>Boli cronice și medicație (2)</a:t>
            </a:r>
            <a:endParaRPr lang="el-GR" dirty="0"/>
          </a:p>
        </p:txBody>
      </p:sp>
      <p:sp>
        <p:nvSpPr>
          <p:cNvPr id="6" name="Text Placeholder 5">
            <a:extLst>
              <a:ext uri="{FF2B5EF4-FFF2-40B4-BE49-F238E27FC236}">
                <a16:creationId xmlns:a16="http://schemas.microsoft.com/office/drawing/2014/main" id="{9074AE85-8D6F-888A-E1E1-B28B0D8487B5}"/>
              </a:ext>
            </a:extLst>
          </p:cNvPr>
          <p:cNvSpPr>
            <a:spLocks noGrp="1"/>
          </p:cNvSpPr>
          <p:nvPr>
            <p:ph type="body" sz="quarter" idx="10"/>
          </p:nvPr>
        </p:nvSpPr>
        <p:spPr>
          <a:xfrm>
            <a:off x="97970" y="1016298"/>
            <a:ext cx="11944351" cy="550862"/>
          </a:xfrm>
        </p:spPr>
        <p:txBody>
          <a:bodyPr/>
          <a:lstStyle/>
          <a:p>
            <a:pPr algn="ctr"/>
            <a:r>
              <a:rPr lang="ro-RO" dirty="0"/>
              <a:t>Dificultățile sexuale nu sunt întotdeauna cauzate de îmbătrânire sau de boală</a:t>
            </a:r>
          </a:p>
        </p:txBody>
      </p:sp>
      <p:graphicFrame>
        <p:nvGraphicFramePr>
          <p:cNvPr id="2" name="Content Placeholder 1">
            <a:extLst>
              <a:ext uri="{FF2B5EF4-FFF2-40B4-BE49-F238E27FC236}">
                <a16:creationId xmlns:a16="http://schemas.microsoft.com/office/drawing/2014/main" id="{9B2974CC-7F20-FB2C-E3C6-3F93174EC1E3}"/>
              </a:ext>
            </a:extLst>
          </p:cNvPr>
          <p:cNvGraphicFramePr>
            <a:graphicFrameLocks noGrp="1"/>
          </p:cNvGraphicFramePr>
          <p:nvPr>
            <p:ph sz="quarter" idx="12"/>
            <p:extLst>
              <p:ext uri="{D42A27DB-BD31-4B8C-83A1-F6EECF244321}">
                <p14:modId xmlns:p14="http://schemas.microsoft.com/office/powerpoint/2010/main" val="346642846"/>
              </p:ext>
            </p:extLst>
          </p:nvPr>
        </p:nvGraphicFramePr>
        <p:xfrm>
          <a:off x="1904544" y="2336800"/>
          <a:ext cx="9119056" cy="4191000"/>
        </p:xfrm>
        <a:graphic>
          <a:graphicData uri="http://schemas.openxmlformats.org/drawingml/2006/table">
            <a:tbl>
              <a:tblPr firstRow="1" bandRow="1">
                <a:tableStyleId>{2D5ABB26-0587-4C30-8999-92F81FD0307C}</a:tableStyleId>
              </a:tblPr>
              <a:tblGrid>
                <a:gridCol w="4559528">
                  <a:extLst>
                    <a:ext uri="{9D8B030D-6E8A-4147-A177-3AD203B41FA5}">
                      <a16:colId xmlns:a16="http://schemas.microsoft.com/office/drawing/2014/main" val="61704248"/>
                    </a:ext>
                  </a:extLst>
                </a:gridCol>
                <a:gridCol w="4559528">
                  <a:extLst>
                    <a:ext uri="{9D8B030D-6E8A-4147-A177-3AD203B41FA5}">
                      <a16:colId xmlns:a16="http://schemas.microsoft.com/office/drawing/2014/main" val="3311169139"/>
                    </a:ext>
                  </a:extLst>
                </a:gridCol>
              </a:tblGrid>
              <a:tr h="1004203">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US" b="1" dirty="0">
                        <a:solidFill>
                          <a:schemeClr val="tx1"/>
                        </a:solidFill>
                      </a:endParaRPr>
                    </a:p>
                    <a:p>
                      <a:pPr marL="0" marR="0" lvl="0" indent="0" algn="l" defTabSz="914377" rtl="0" eaLnBrk="1" fontAlgn="auto" latinLnBrk="0" hangingPunct="1">
                        <a:lnSpc>
                          <a:spcPct val="100000"/>
                        </a:lnSpc>
                        <a:spcBef>
                          <a:spcPts val="0"/>
                        </a:spcBef>
                        <a:spcAft>
                          <a:spcPts val="0"/>
                        </a:spcAft>
                        <a:buClrTx/>
                        <a:buSzTx/>
                        <a:buFontTx/>
                        <a:buNone/>
                        <a:tabLst/>
                        <a:defRPr/>
                      </a:pPr>
                      <a:r>
                        <a:rPr lang="ro-RO" sz="2000" b="1" dirty="0">
                          <a:solidFill>
                            <a:schemeClr val="tx1"/>
                          </a:solidFill>
                        </a:rPr>
                        <a:t>Grupe frecvente de medicamente</a:t>
                      </a:r>
                    </a:p>
                    <a:p>
                      <a:pPr algn="l"/>
                      <a:endParaRPr lang="en-US" dirty="0">
                        <a:solidFill>
                          <a:schemeClr val="tx1"/>
                        </a:solidFill>
                      </a:endParaRP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US" b="1" dirty="0">
                        <a:solidFill>
                          <a:schemeClr val="tx1"/>
                        </a:solidFill>
                      </a:endParaRPr>
                    </a:p>
                    <a:p>
                      <a:pPr marL="0" marR="0" lvl="0" indent="0" algn="l" defTabSz="914377" rtl="0" eaLnBrk="1" fontAlgn="auto" latinLnBrk="0" hangingPunct="1">
                        <a:lnSpc>
                          <a:spcPct val="100000"/>
                        </a:lnSpc>
                        <a:spcBef>
                          <a:spcPts val="0"/>
                        </a:spcBef>
                        <a:spcAft>
                          <a:spcPts val="0"/>
                        </a:spcAft>
                        <a:buClrTx/>
                        <a:buSzTx/>
                        <a:buFontTx/>
                        <a:buNone/>
                        <a:tabLst/>
                        <a:defRPr/>
                      </a:pPr>
                      <a:r>
                        <a:rPr lang="ro-RO" sz="2000" b="1" dirty="0">
                          <a:solidFill>
                            <a:schemeClr val="tx1"/>
                          </a:solidFill>
                        </a:rPr>
                        <a:t>Posibile efecte secundare</a:t>
                      </a:r>
                    </a:p>
                    <a:p>
                      <a:pPr algn="l"/>
                      <a:endParaRPr lang="en-US" dirty="0">
                        <a:solidFill>
                          <a:schemeClr val="tx1"/>
                        </a:solidFill>
                      </a:endParaRPr>
                    </a:p>
                  </a:txBody>
                  <a:tcPr/>
                </a:tc>
                <a:extLst>
                  <a:ext uri="{0D108BD9-81ED-4DB2-BD59-A6C34878D82A}">
                    <a16:rowId xmlns:a16="http://schemas.microsoft.com/office/drawing/2014/main" val="3459383793"/>
                  </a:ext>
                </a:extLst>
              </a:tr>
              <a:tr h="3186797">
                <a:tc>
                  <a:txBody>
                    <a:bodyPr/>
                    <a:lstStyle/>
                    <a:p>
                      <a:r>
                        <a:rPr lang="ro-RO" sz="2000" dirty="0"/>
                        <a:t>• Antihipertensive</a:t>
                      </a:r>
                    </a:p>
                    <a:p>
                      <a:r>
                        <a:rPr lang="ro-RO" sz="2000" dirty="0"/>
                        <a:t>• Antidepresive</a:t>
                      </a:r>
                    </a:p>
                    <a:p>
                      <a:r>
                        <a:rPr lang="ro-RO" sz="2000" dirty="0"/>
                        <a:t>• Antipsihotice</a:t>
                      </a:r>
                    </a:p>
                    <a:p>
                      <a:r>
                        <a:rPr lang="ro-RO" sz="2000" dirty="0"/>
                        <a:t>• Sedative</a:t>
                      </a:r>
                    </a:p>
                    <a:p>
                      <a:r>
                        <a:rPr lang="ro-RO" sz="2000" dirty="0"/>
                        <a:t>• Terapii hormonale</a:t>
                      </a:r>
                    </a:p>
                    <a:p>
                      <a:endParaRPr lang="en-US" dirty="0"/>
                    </a:p>
                  </a:txBody>
                  <a:tcPr/>
                </a:tc>
                <a:tc>
                  <a:txBody>
                    <a:bodyPr/>
                    <a:lstStyle/>
                    <a:p>
                      <a:r>
                        <a:rPr lang="ro-RO" sz="2000" dirty="0"/>
                        <a:t>• Libido scăzut</a:t>
                      </a:r>
                    </a:p>
                    <a:p>
                      <a:r>
                        <a:rPr lang="ro-RO" sz="2000" dirty="0"/>
                        <a:t>• Dificultăți de excitație</a:t>
                      </a:r>
                    </a:p>
                    <a:p>
                      <a:r>
                        <a:rPr lang="ro-RO" sz="2000" dirty="0"/>
                        <a:t>• Uscăciune vaginală / modificări ale erecției</a:t>
                      </a:r>
                    </a:p>
                    <a:p>
                      <a:r>
                        <a:rPr lang="ro-RO" sz="2000" dirty="0"/>
                        <a:t>• Orgasm întârziat sau absent</a:t>
                      </a:r>
                    </a:p>
                    <a:p>
                      <a:r>
                        <a:rPr lang="ro-RO" sz="2000" dirty="0"/>
                        <a:t>• Energie scăzută</a:t>
                      </a:r>
                    </a:p>
                    <a:p>
                      <a:endParaRPr lang="en-US" dirty="0"/>
                    </a:p>
                  </a:txBody>
                  <a:tcPr/>
                </a:tc>
                <a:extLst>
                  <a:ext uri="{0D108BD9-81ED-4DB2-BD59-A6C34878D82A}">
                    <a16:rowId xmlns:a16="http://schemas.microsoft.com/office/drawing/2014/main" val="3290839608"/>
                  </a:ext>
                </a:extLst>
              </a:tr>
            </a:tbl>
          </a:graphicData>
        </a:graphic>
      </p:graphicFrame>
    </p:spTree>
    <p:extLst>
      <p:ext uri="{BB962C8B-B14F-4D97-AF65-F5344CB8AC3E}">
        <p14:creationId xmlns:p14="http://schemas.microsoft.com/office/powerpoint/2010/main" val="1599204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C17EC-0A22-8C60-A05F-D9ED6C33E8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2930FD-71D5-C9DD-6622-ED9C3CFEF21B}"/>
              </a:ext>
            </a:extLst>
          </p:cNvPr>
          <p:cNvSpPr>
            <a:spLocks noGrp="1"/>
          </p:cNvSpPr>
          <p:nvPr>
            <p:ph type="ctrTitle"/>
          </p:nvPr>
        </p:nvSpPr>
        <p:spPr/>
        <p:txBody>
          <a:bodyPr/>
          <a:lstStyle/>
          <a:p>
            <a:endParaRPr lang="en-US" dirty="0"/>
          </a:p>
        </p:txBody>
      </p:sp>
      <p:pic>
        <p:nvPicPr>
          <p:cNvPr id="5" name="Graphic 4" descr="Heart with solid fill">
            <a:extLst>
              <a:ext uri="{FF2B5EF4-FFF2-40B4-BE49-F238E27FC236}">
                <a16:creationId xmlns:a16="http://schemas.microsoft.com/office/drawing/2014/main" id="{73AC92CD-7CF9-08B8-EF61-FEBD872C5A3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34000" y="2851046"/>
            <a:ext cx="1524000" cy="1524000"/>
          </a:xfrm>
          <a:prstGeom prst="rect">
            <a:avLst/>
          </a:prstGeom>
        </p:spPr>
      </p:pic>
    </p:spTree>
    <p:extLst>
      <p:ext uri="{BB962C8B-B14F-4D97-AF65-F5344CB8AC3E}">
        <p14:creationId xmlns:p14="http://schemas.microsoft.com/office/powerpoint/2010/main" val="1887359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867DB-9141-6333-8C1E-1DBBDF4E42B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F3120E21-5077-A698-0B58-DB3D7A4031E8}"/>
              </a:ext>
            </a:extLst>
          </p:cNvPr>
          <p:cNvSpPr>
            <a:spLocks noGrp="1"/>
          </p:cNvSpPr>
          <p:nvPr>
            <p:ph type="title"/>
          </p:nvPr>
        </p:nvSpPr>
        <p:spPr/>
        <p:txBody>
          <a:bodyPr lIns="91440"/>
          <a:lstStyle/>
          <a:p>
            <a:r>
              <a:rPr lang="ro-RO" dirty="0"/>
              <a:t>Sănătatea mintală și starea de bine relațională</a:t>
            </a:r>
            <a:endParaRPr lang="el-GR" dirty="0"/>
          </a:p>
        </p:txBody>
      </p:sp>
      <p:sp>
        <p:nvSpPr>
          <p:cNvPr id="7" name="Content Placeholder 6">
            <a:extLst>
              <a:ext uri="{FF2B5EF4-FFF2-40B4-BE49-F238E27FC236}">
                <a16:creationId xmlns:a16="http://schemas.microsoft.com/office/drawing/2014/main" id="{E02731A8-3A46-ED9F-44A6-2D53B3C085A8}"/>
              </a:ext>
            </a:extLst>
          </p:cNvPr>
          <p:cNvSpPr>
            <a:spLocks noGrp="1"/>
          </p:cNvSpPr>
          <p:nvPr>
            <p:ph sz="quarter" idx="12"/>
          </p:nvPr>
        </p:nvSpPr>
        <p:spPr>
          <a:xfrm>
            <a:off x="1308099" y="1473201"/>
            <a:ext cx="8191501" cy="4587966"/>
          </a:xfrm>
        </p:spPr>
        <p:txBody>
          <a:bodyPr/>
          <a:lstStyle/>
          <a:p>
            <a:r>
              <a:rPr lang="ro-RO" sz="2000" b="1" dirty="0">
                <a:solidFill>
                  <a:schemeClr val="accent3"/>
                </a:solidFill>
              </a:rPr>
              <a:t>Depresia</a:t>
            </a:r>
          </a:p>
          <a:p>
            <a:pPr marL="971533" lvl="1" indent="-285750">
              <a:buFont typeface="Wingdings" pitchFamily="2" charset="2"/>
              <a:buChar char="è"/>
            </a:pPr>
            <a:r>
              <a:rPr lang="ro-RO" sz="1800" dirty="0"/>
              <a:t>dorință scăzută</a:t>
            </a:r>
          </a:p>
          <a:p>
            <a:endParaRPr lang="en-US" dirty="0"/>
          </a:p>
          <a:p>
            <a:r>
              <a:rPr lang="ro-RO" sz="2000" dirty="0"/>
              <a:t xml:space="preserve"> </a:t>
            </a:r>
            <a:r>
              <a:rPr lang="ro-RO" sz="2000" b="1" dirty="0">
                <a:solidFill>
                  <a:schemeClr val="accent3"/>
                </a:solidFill>
              </a:rPr>
              <a:t>Anxietatea</a:t>
            </a:r>
          </a:p>
          <a:p>
            <a:pPr marL="971533" lvl="1" indent="-285750">
              <a:buFont typeface="Wingdings" pitchFamily="2" charset="2"/>
              <a:buChar char="è"/>
            </a:pPr>
            <a:r>
              <a:rPr lang="ro-RO" sz="1800" dirty="0"/>
              <a:t>inhibiție și evitare</a:t>
            </a:r>
          </a:p>
          <a:p>
            <a:endParaRPr lang="en-US" dirty="0"/>
          </a:p>
          <a:p>
            <a:r>
              <a:rPr lang="ro-RO" sz="2000" b="1" dirty="0">
                <a:solidFill>
                  <a:schemeClr val="accent3"/>
                </a:solidFill>
              </a:rPr>
              <a:t>Singurătatea</a:t>
            </a:r>
          </a:p>
          <a:p>
            <a:pPr marL="971533" lvl="1" indent="-285750">
              <a:buFont typeface="Wingdings" pitchFamily="2" charset="2"/>
              <a:buChar char="è"/>
            </a:pPr>
            <a:r>
              <a:rPr lang="ro-RO" sz="1800" dirty="0"/>
              <a:t>motivație scăzută pentru intimitate</a:t>
            </a:r>
          </a:p>
          <a:p>
            <a:endParaRPr lang="en-US" dirty="0"/>
          </a:p>
          <a:p>
            <a:r>
              <a:rPr lang="ro-RO" sz="2000" b="1" dirty="0">
                <a:solidFill>
                  <a:schemeClr val="accent3"/>
                </a:solidFill>
              </a:rPr>
              <a:t>Doliul</a:t>
            </a:r>
          </a:p>
          <a:p>
            <a:pPr marL="971533" lvl="1" indent="-285750">
              <a:buFont typeface="Wingdings" pitchFamily="2" charset="2"/>
              <a:buChar char="è"/>
            </a:pPr>
            <a:r>
              <a:rPr lang="ro-RO" sz="1800" dirty="0"/>
              <a:t>retragere emoțională</a:t>
            </a:r>
          </a:p>
          <a:p>
            <a:endParaRPr lang="en-US" dirty="0"/>
          </a:p>
          <a:p>
            <a:endParaRPr lang="en-US" dirty="0"/>
          </a:p>
        </p:txBody>
      </p:sp>
      <p:pic>
        <p:nvPicPr>
          <p:cNvPr id="3" name="Picture 2" descr="An old person sitting on a bench&#10;&#10;AI-generated content may be incorrect.">
            <a:extLst>
              <a:ext uri="{FF2B5EF4-FFF2-40B4-BE49-F238E27FC236}">
                <a16:creationId xmlns:a16="http://schemas.microsoft.com/office/drawing/2014/main" id="{B1E94F4F-A7BD-D79F-EA87-B28CB99A5F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3797" y="1169140"/>
            <a:ext cx="4240104" cy="5199495"/>
          </a:xfrm>
          <a:prstGeom prst="rect">
            <a:avLst/>
          </a:prstGeom>
        </p:spPr>
      </p:pic>
    </p:spTree>
    <p:extLst>
      <p:ext uri="{BB962C8B-B14F-4D97-AF65-F5344CB8AC3E}">
        <p14:creationId xmlns:p14="http://schemas.microsoft.com/office/powerpoint/2010/main" val="357810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7">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 calcmode="lin" valueType="num">
                                      <p:cBhvr additive="base">
                                        <p:cTn id="17" dur="500"/>
                                        <p:tgtEl>
                                          <p:spTgt spid="7">
                                            <p:txEl>
                                              <p:pRg st="3" end="3"/>
                                            </p:txEl>
                                          </p:spTgt>
                                        </p:tgtEl>
                                        <p:attrNameLst>
                                          <p:attrName>ppt_y</p:attrName>
                                        </p:attrNameLst>
                                      </p:cBhvr>
                                      <p:tavLst>
                                        <p:tav tm="0">
                                          <p:val>
                                            <p:strVal val="#ppt_y+#ppt_h*1.125000"/>
                                          </p:val>
                                        </p:tav>
                                        <p:tav tm="100000">
                                          <p:val>
                                            <p:strVal val="#ppt_y"/>
                                          </p:val>
                                        </p:tav>
                                      </p:tavLst>
                                    </p:anim>
                                    <p:animEffect transition="in" filter="wipe(up)">
                                      <p:cBhvr>
                                        <p:cTn id="18" dur="500"/>
                                        <p:tgtEl>
                                          <p:spTgt spid="7">
                                            <p:txEl>
                                              <p:pRg st="3" end="3"/>
                                            </p:txEl>
                                          </p:spTgt>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 calcmode="lin" valueType="num">
                                      <p:cBhvr additive="base">
                                        <p:cTn id="21" dur="500"/>
                                        <p:tgtEl>
                                          <p:spTgt spid="7">
                                            <p:txEl>
                                              <p:pRg st="4" end="4"/>
                                            </p:txEl>
                                          </p:spTgt>
                                        </p:tgtEl>
                                        <p:attrNameLst>
                                          <p:attrName>ppt_y</p:attrName>
                                        </p:attrNameLst>
                                      </p:cBhvr>
                                      <p:tavLst>
                                        <p:tav tm="0">
                                          <p:val>
                                            <p:strVal val="#ppt_y+#ppt_h*1.125000"/>
                                          </p:val>
                                        </p:tav>
                                        <p:tav tm="100000">
                                          <p:val>
                                            <p:strVal val="#ppt_y"/>
                                          </p:val>
                                        </p:tav>
                                      </p:tavLst>
                                    </p:anim>
                                    <p:animEffect transition="in" filter="wipe(up)">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 calcmode="lin" valueType="num">
                                      <p:cBhvr additive="base">
                                        <p:cTn id="27" dur="500"/>
                                        <p:tgtEl>
                                          <p:spTgt spid="7">
                                            <p:txEl>
                                              <p:pRg st="6" end="6"/>
                                            </p:txEl>
                                          </p:spTgt>
                                        </p:tgtEl>
                                        <p:attrNameLst>
                                          <p:attrName>ppt_y</p:attrName>
                                        </p:attrNameLst>
                                      </p:cBhvr>
                                      <p:tavLst>
                                        <p:tav tm="0">
                                          <p:val>
                                            <p:strVal val="#ppt_y+#ppt_h*1.125000"/>
                                          </p:val>
                                        </p:tav>
                                        <p:tav tm="100000">
                                          <p:val>
                                            <p:strVal val="#ppt_y"/>
                                          </p:val>
                                        </p:tav>
                                      </p:tavLst>
                                    </p:anim>
                                    <p:animEffect transition="in" filter="wipe(up)">
                                      <p:cBhvr>
                                        <p:cTn id="28" dur="500"/>
                                        <p:tgtEl>
                                          <p:spTgt spid="7">
                                            <p:txEl>
                                              <p:pRg st="6" end="6"/>
                                            </p:txEl>
                                          </p:spTgt>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anim calcmode="lin" valueType="num">
                                      <p:cBhvr additive="base">
                                        <p:cTn id="31" dur="500"/>
                                        <p:tgtEl>
                                          <p:spTgt spid="7">
                                            <p:txEl>
                                              <p:pRg st="7" end="7"/>
                                            </p:txEl>
                                          </p:spTgt>
                                        </p:tgtEl>
                                        <p:attrNameLst>
                                          <p:attrName>ppt_y</p:attrName>
                                        </p:attrNameLst>
                                      </p:cBhvr>
                                      <p:tavLst>
                                        <p:tav tm="0">
                                          <p:val>
                                            <p:strVal val="#ppt_y+#ppt_h*1.125000"/>
                                          </p:val>
                                        </p:tav>
                                        <p:tav tm="100000">
                                          <p:val>
                                            <p:strVal val="#ppt_y"/>
                                          </p:val>
                                        </p:tav>
                                      </p:tavLst>
                                    </p:anim>
                                    <p:animEffect transition="in" filter="wipe(up)">
                                      <p:cBhvr>
                                        <p:cTn id="32" dur="500"/>
                                        <p:tgtEl>
                                          <p:spTgt spid="7">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7">
                                            <p:txEl>
                                              <p:pRg st="9" end="9"/>
                                            </p:txEl>
                                          </p:spTgt>
                                        </p:tgtEl>
                                        <p:attrNameLst>
                                          <p:attrName>style.visibility</p:attrName>
                                        </p:attrNameLst>
                                      </p:cBhvr>
                                      <p:to>
                                        <p:strVal val="visible"/>
                                      </p:to>
                                    </p:set>
                                    <p:anim calcmode="lin" valueType="num">
                                      <p:cBhvr additive="base">
                                        <p:cTn id="37" dur="500"/>
                                        <p:tgtEl>
                                          <p:spTgt spid="7">
                                            <p:txEl>
                                              <p:pRg st="9" end="9"/>
                                            </p:txEl>
                                          </p:spTgt>
                                        </p:tgtEl>
                                        <p:attrNameLst>
                                          <p:attrName>ppt_y</p:attrName>
                                        </p:attrNameLst>
                                      </p:cBhvr>
                                      <p:tavLst>
                                        <p:tav tm="0">
                                          <p:val>
                                            <p:strVal val="#ppt_y+#ppt_h*1.125000"/>
                                          </p:val>
                                        </p:tav>
                                        <p:tav tm="100000">
                                          <p:val>
                                            <p:strVal val="#ppt_y"/>
                                          </p:val>
                                        </p:tav>
                                      </p:tavLst>
                                    </p:anim>
                                    <p:animEffect transition="in" filter="wipe(up)">
                                      <p:cBhvr>
                                        <p:cTn id="38" dur="500"/>
                                        <p:tgtEl>
                                          <p:spTgt spid="7">
                                            <p:txEl>
                                              <p:pRg st="9" end="9"/>
                                            </p:txEl>
                                          </p:spTgt>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7">
                                            <p:txEl>
                                              <p:pRg st="10" end="10"/>
                                            </p:txEl>
                                          </p:spTgt>
                                        </p:tgtEl>
                                        <p:attrNameLst>
                                          <p:attrName>style.visibility</p:attrName>
                                        </p:attrNameLst>
                                      </p:cBhvr>
                                      <p:to>
                                        <p:strVal val="visible"/>
                                      </p:to>
                                    </p:set>
                                    <p:anim calcmode="lin" valueType="num">
                                      <p:cBhvr additive="base">
                                        <p:cTn id="41" dur="500"/>
                                        <p:tgtEl>
                                          <p:spTgt spid="7">
                                            <p:txEl>
                                              <p:pRg st="10" end="10"/>
                                            </p:txEl>
                                          </p:spTgt>
                                        </p:tgtEl>
                                        <p:attrNameLst>
                                          <p:attrName>ppt_y</p:attrName>
                                        </p:attrNameLst>
                                      </p:cBhvr>
                                      <p:tavLst>
                                        <p:tav tm="0">
                                          <p:val>
                                            <p:strVal val="#ppt_y+#ppt_h*1.125000"/>
                                          </p:val>
                                        </p:tav>
                                        <p:tav tm="100000">
                                          <p:val>
                                            <p:strVal val="#ppt_y"/>
                                          </p:val>
                                        </p:tav>
                                      </p:tavLst>
                                    </p:anim>
                                    <p:animEffect transition="in" filter="wipe(up)">
                                      <p:cBhvr>
                                        <p:cTn id="42" dur="5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DEBF5-22DF-E126-DD23-08A3507ABC2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F255C05D-6D19-C200-FF3F-B5746DC4BF05}"/>
              </a:ext>
            </a:extLst>
          </p:cNvPr>
          <p:cNvSpPr>
            <a:spLocks noGrp="1"/>
          </p:cNvSpPr>
          <p:nvPr>
            <p:ph type="title"/>
          </p:nvPr>
        </p:nvSpPr>
        <p:spPr/>
        <p:txBody>
          <a:bodyPr lIns="91440"/>
          <a:lstStyle/>
          <a:p>
            <a:r>
              <a:rPr lang="ro-RO" dirty="0"/>
              <a:t>Imaginea corporală și relațiile</a:t>
            </a:r>
            <a:endParaRPr lang="el-GR" dirty="0"/>
          </a:p>
        </p:txBody>
      </p:sp>
      <p:sp>
        <p:nvSpPr>
          <p:cNvPr id="7" name="Content Placeholder 6">
            <a:extLst>
              <a:ext uri="{FF2B5EF4-FFF2-40B4-BE49-F238E27FC236}">
                <a16:creationId xmlns:a16="http://schemas.microsoft.com/office/drawing/2014/main" id="{3F3EA63C-6B37-6728-5AE8-4D8F27A88CB7}"/>
              </a:ext>
            </a:extLst>
          </p:cNvPr>
          <p:cNvSpPr>
            <a:spLocks noGrp="1"/>
          </p:cNvSpPr>
          <p:nvPr>
            <p:ph sz="quarter" idx="12"/>
          </p:nvPr>
        </p:nvSpPr>
        <p:spPr>
          <a:xfrm>
            <a:off x="1194163" y="1489890"/>
            <a:ext cx="9803674" cy="4858657"/>
          </a:xfrm>
        </p:spPr>
        <p:txBody>
          <a:bodyPr/>
          <a:lstStyle/>
          <a:p>
            <a:r>
              <a:rPr lang="ro-RO" sz="2000" b="1" dirty="0">
                <a:solidFill>
                  <a:schemeClr val="accent3"/>
                </a:solidFill>
              </a:rPr>
              <a:t>Schimbări ale imaginii corporale</a:t>
            </a:r>
          </a:p>
          <a:p>
            <a:pPr marL="971533" lvl="1" indent="-285750">
              <a:buFont typeface="Wingdings" pitchFamily="2" charset="2"/>
              <a:buChar char="è"/>
            </a:pPr>
            <a:r>
              <a:rPr lang="ro-RO" sz="1800" dirty="0"/>
              <a:t>atractivitatea percepută</a:t>
            </a:r>
          </a:p>
          <a:p>
            <a:endParaRPr lang="en-US" dirty="0"/>
          </a:p>
          <a:p>
            <a:r>
              <a:rPr lang="ro-RO" sz="2000" b="1" dirty="0">
                <a:solidFill>
                  <a:schemeClr val="accent3"/>
                </a:solidFill>
              </a:rPr>
              <a:t>Calitatea relației</a:t>
            </a:r>
          </a:p>
          <a:p>
            <a:pPr marL="971533" lvl="1" indent="-285750">
              <a:buFont typeface="Wingdings" pitchFamily="2" charset="2"/>
              <a:buChar char="è"/>
            </a:pPr>
            <a:r>
              <a:rPr lang="ro-RO" sz="1800" dirty="0"/>
              <a:t>siguranța emoțională</a:t>
            </a:r>
          </a:p>
          <a:p>
            <a:endParaRPr lang="en-US" dirty="0"/>
          </a:p>
          <a:p>
            <a:r>
              <a:rPr lang="ro-RO" sz="2000" b="1" dirty="0">
                <a:solidFill>
                  <a:schemeClr val="accent3"/>
                </a:solidFill>
              </a:rPr>
              <a:t>Roluri în schimbare (îngrijire, boală)</a:t>
            </a:r>
          </a:p>
          <a:p>
            <a:pPr marL="971533" lvl="1" indent="-285750">
              <a:buFont typeface="Wingdings" pitchFamily="2" charset="2"/>
              <a:buChar char="è"/>
            </a:pPr>
            <a:r>
              <a:rPr lang="ro-RO" sz="1800" dirty="0"/>
              <a:t>redefinirea intimității</a:t>
            </a:r>
          </a:p>
          <a:p>
            <a:endParaRPr lang="en-US" dirty="0"/>
          </a:p>
          <a:p>
            <a:r>
              <a:rPr lang="ro-RO" sz="2000" b="1" dirty="0">
                <a:solidFill>
                  <a:schemeClr val="accent3"/>
                </a:solidFill>
              </a:rPr>
              <a:t>Nevoia de comunicare</a:t>
            </a:r>
          </a:p>
          <a:p>
            <a:pPr marL="971533" lvl="1" indent="-285750">
              <a:buFont typeface="Wingdings" pitchFamily="2" charset="2"/>
              <a:buChar char="è"/>
            </a:pPr>
            <a:r>
              <a:rPr lang="ro-RO" sz="1800" dirty="0"/>
              <a:t>adaptarea intimității</a:t>
            </a:r>
          </a:p>
          <a:p>
            <a:endParaRPr lang="en-US" dirty="0"/>
          </a:p>
          <a:p>
            <a:endParaRPr lang="en-US" dirty="0"/>
          </a:p>
        </p:txBody>
      </p:sp>
      <p:pic>
        <p:nvPicPr>
          <p:cNvPr id="3" name="Picture 2" descr="A person sitting on a table&#10;&#10;AI-generated content may be incorrect.">
            <a:extLst>
              <a:ext uri="{FF2B5EF4-FFF2-40B4-BE49-F238E27FC236}">
                <a16:creationId xmlns:a16="http://schemas.microsoft.com/office/drawing/2014/main" id="{8776D7DA-1CFD-D369-EE87-D1EACBD9A4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4395" y="1084217"/>
            <a:ext cx="4513442" cy="5094514"/>
          </a:xfrm>
          <a:prstGeom prst="rect">
            <a:avLst/>
          </a:prstGeom>
        </p:spPr>
      </p:pic>
    </p:spTree>
    <p:extLst>
      <p:ext uri="{BB962C8B-B14F-4D97-AF65-F5344CB8AC3E}">
        <p14:creationId xmlns:p14="http://schemas.microsoft.com/office/powerpoint/2010/main" val="373795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7">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 calcmode="lin" valueType="num">
                                      <p:cBhvr additive="base">
                                        <p:cTn id="17" dur="500"/>
                                        <p:tgtEl>
                                          <p:spTgt spid="7">
                                            <p:txEl>
                                              <p:pRg st="3" end="3"/>
                                            </p:txEl>
                                          </p:spTgt>
                                        </p:tgtEl>
                                        <p:attrNameLst>
                                          <p:attrName>ppt_y</p:attrName>
                                        </p:attrNameLst>
                                      </p:cBhvr>
                                      <p:tavLst>
                                        <p:tav tm="0">
                                          <p:val>
                                            <p:strVal val="#ppt_y+#ppt_h*1.125000"/>
                                          </p:val>
                                        </p:tav>
                                        <p:tav tm="100000">
                                          <p:val>
                                            <p:strVal val="#ppt_y"/>
                                          </p:val>
                                        </p:tav>
                                      </p:tavLst>
                                    </p:anim>
                                    <p:animEffect transition="in" filter="wipe(up)">
                                      <p:cBhvr>
                                        <p:cTn id="18" dur="500"/>
                                        <p:tgtEl>
                                          <p:spTgt spid="7">
                                            <p:txEl>
                                              <p:pRg st="3" end="3"/>
                                            </p:txEl>
                                          </p:spTgt>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 calcmode="lin" valueType="num">
                                      <p:cBhvr additive="base">
                                        <p:cTn id="21" dur="500"/>
                                        <p:tgtEl>
                                          <p:spTgt spid="7">
                                            <p:txEl>
                                              <p:pRg st="4" end="4"/>
                                            </p:txEl>
                                          </p:spTgt>
                                        </p:tgtEl>
                                        <p:attrNameLst>
                                          <p:attrName>ppt_y</p:attrName>
                                        </p:attrNameLst>
                                      </p:cBhvr>
                                      <p:tavLst>
                                        <p:tav tm="0">
                                          <p:val>
                                            <p:strVal val="#ppt_y+#ppt_h*1.125000"/>
                                          </p:val>
                                        </p:tav>
                                        <p:tav tm="100000">
                                          <p:val>
                                            <p:strVal val="#ppt_y"/>
                                          </p:val>
                                        </p:tav>
                                      </p:tavLst>
                                    </p:anim>
                                    <p:animEffect transition="in" filter="wipe(up)">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 calcmode="lin" valueType="num">
                                      <p:cBhvr additive="base">
                                        <p:cTn id="27" dur="500"/>
                                        <p:tgtEl>
                                          <p:spTgt spid="7">
                                            <p:txEl>
                                              <p:pRg st="6" end="6"/>
                                            </p:txEl>
                                          </p:spTgt>
                                        </p:tgtEl>
                                        <p:attrNameLst>
                                          <p:attrName>ppt_y</p:attrName>
                                        </p:attrNameLst>
                                      </p:cBhvr>
                                      <p:tavLst>
                                        <p:tav tm="0">
                                          <p:val>
                                            <p:strVal val="#ppt_y+#ppt_h*1.125000"/>
                                          </p:val>
                                        </p:tav>
                                        <p:tav tm="100000">
                                          <p:val>
                                            <p:strVal val="#ppt_y"/>
                                          </p:val>
                                        </p:tav>
                                      </p:tavLst>
                                    </p:anim>
                                    <p:animEffect transition="in" filter="wipe(up)">
                                      <p:cBhvr>
                                        <p:cTn id="28" dur="500"/>
                                        <p:tgtEl>
                                          <p:spTgt spid="7">
                                            <p:txEl>
                                              <p:pRg st="6" end="6"/>
                                            </p:txEl>
                                          </p:spTgt>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anim calcmode="lin" valueType="num">
                                      <p:cBhvr additive="base">
                                        <p:cTn id="31" dur="500"/>
                                        <p:tgtEl>
                                          <p:spTgt spid="7">
                                            <p:txEl>
                                              <p:pRg st="7" end="7"/>
                                            </p:txEl>
                                          </p:spTgt>
                                        </p:tgtEl>
                                        <p:attrNameLst>
                                          <p:attrName>ppt_y</p:attrName>
                                        </p:attrNameLst>
                                      </p:cBhvr>
                                      <p:tavLst>
                                        <p:tav tm="0">
                                          <p:val>
                                            <p:strVal val="#ppt_y+#ppt_h*1.125000"/>
                                          </p:val>
                                        </p:tav>
                                        <p:tav tm="100000">
                                          <p:val>
                                            <p:strVal val="#ppt_y"/>
                                          </p:val>
                                        </p:tav>
                                      </p:tavLst>
                                    </p:anim>
                                    <p:animEffect transition="in" filter="wipe(up)">
                                      <p:cBhvr>
                                        <p:cTn id="32" dur="500"/>
                                        <p:tgtEl>
                                          <p:spTgt spid="7">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7">
                                            <p:txEl>
                                              <p:pRg st="9" end="9"/>
                                            </p:txEl>
                                          </p:spTgt>
                                        </p:tgtEl>
                                        <p:attrNameLst>
                                          <p:attrName>style.visibility</p:attrName>
                                        </p:attrNameLst>
                                      </p:cBhvr>
                                      <p:to>
                                        <p:strVal val="visible"/>
                                      </p:to>
                                    </p:set>
                                    <p:anim calcmode="lin" valueType="num">
                                      <p:cBhvr additive="base">
                                        <p:cTn id="37" dur="500"/>
                                        <p:tgtEl>
                                          <p:spTgt spid="7">
                                            <p:txEl>
                                              <p:pRg st="9" end="9"/>
                                            </p:txEl>
                                          </p:spTgt>
                                        </p:tgtEl>
                                        <p:attrNameLst>
                                          <p:attrName>ppt_y</p:attrName>
                                        </p:attrNameLst>
                                      </p:cBhvr>
                                      <p:tavLst>
                                        <p:tav tm="0">
                                          <p:val>
                                            <p:strVal val="#ppt_y+#ppt_h*1.125000"/>
                                          </p:val>
                                        </p:tav>
                                        <p:tav tm="100000">
                                          <p:val>
                                            <p:strVal val="#ppt_y"/>
                                          </p:val>
                                        </p:tav>
                                      </p:tavLst>
                                    </p:anim>
                                    <p:animEffect transition="in" filter="wipe(up)">
                                      <p:cBhvr>
                                        <p:cTn id="38" dur="500"/>
                                        <p:tgtEl>
                                          <p:spTgt spid="7">
                                            <p:txEl>
                                              <p:pRg st="9" end="9"/>
                                            </p:txEl>
                                          </p:spTgt>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7">
                                            <p:txEl>
                                              <p:pRg st="10" end="10"/>
                                            </p:txEl>
                                          </p:spTgt>
                                        </p:tgtEl>
                                        <p:attrNameLst>
                                          <p:attrName>style.visibility</p:attrName>
                                        </p:attrNameLst>
                                      </p:cBhvr>
                                      <p:to>
                                        <p:strVal val="visible"/>
                                      </p:to>
                                    </p:set>
                                    <p:anim calcmode="lin" valueType="num">
                                      <p:cBhvr additive="base">
                                        <p:cTn id="41" dur="500"/>
                                        <p:tgtEl>
                                          <p:spTgt spid="7">
                                            <p:txEl>
                                              <p:pRg st="10" end="10"/>
                                            </p:txEl>
                                          </p:spTgt>
                                        </p:tgtEl>
                                        <p:attrNameLst>
                                          <p:attrName>ppt_y</p:attrName>
                                        </p:attrNameLst>
                                      </p:cBhvr>
                                      <p:tavLst>
                                        <p:tav tm="0">
                                          <p:val>
                                            <p:strVal val="#ppt_y+#ppt_h*1.125000"/>
                                          </p:val>
                                        </p:tav>
                                        <p:tav tm="100000">
                                          <p:val>
                                            <p:strVal val="#ppt_y"/>
                                          </p:val>
                                        </p:tav>
                                      </p:tavLst>
                                    </p:anim>
                                    <p:animEffect transition="in" filter="wipe(up)">
                                      <p:cBhvr>
                                        <p:cTn id="42" dur="5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ACEB0-A137-85C0-AC8F-B18C7647C8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216484-0EE1-9550-69BE-059936967234}"/>
              </a:ext>
            </a:extLst>
          </p:cNvPr>
          <p:cNvSpPr>
            <a:spLocks noGrp="1"/>
          </p:cNvSpPr>
          <p:nvPr>
            <p:ph type="ctrTitle"/>
          </p:nvPr>
        </p:nvSpPr>
        <p:spPr/>
        <p:txBody>
          <a:bodyPr/>
          <a:lstStyle/>
          <a:p>
            <a:endParaRPr lang="en-US" dirty="0"/>
          </a:p>
        </p:txBody>
      </p:sp>
      <p:pic>
        <p:nvPicPr>
          <p:cNvPr id="7" name="Graphic 6" descr="Warning with solid fill">
            <a:extLst>
              <a:ext uri="{FF2B5EF4-FFF2-40B4-BE49-F238E27FC236}">
                <a16:creationId xmlns:a16="http://schemas.microsoft.com/office/drawing/2014/main" id="{9E0E7E77-92A1-9AF1-1356-E5E749700CB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8800" y="2971800"/>
            <a:ext cx="1245326" cy="1245326"/>
          </a:xfrm>
          <a:prstGeom prst="rect">
            <a:avLst/>
          </a:prstGeom>
        </p:spPr>
      </p:pic>
    </p:spTree>
    <p:extLst>
      <p:ext uri="{BB962C8B-B14F-4D97-AF65-F5344CB8AC3E}">
        <p14:creationId xmlns:p14="http://schemas.microsoft.com/office/powerpoint/2010/main" val="132742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6DDE3-83CB-D293-1BB6-8CF554A4FE5B}"/>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0BF4E9D2-18F9-3D55-3362-3A6857A93B2F}"/>
              </a:ext>
            </a:extLst>
          </p:cNvPr>
          <p:cNvSpPr>
            <a:spLocks noGrp="1"/>
          </p:cNvSpPr>
          <p:nvPr>
            <p:ph type="title"/>
          </p:nvPr>
        </p:nvSpPr>
        <p:spPr/>
        <p:txBody>
          <a:bodyPr lIns="91440"/>
          <a:lstStyle/>
          <a:p>
            <a:r>
              <a:rPr lang="ro-RO" dirty="0"/>
              <a:t>Riscuri pentru sănătatea sexuală la vârste înaintate</a:t>
            </a:r>
            <a:endParaRPr lang="el-GR" dirty="0"/>
          </a:p>
        </p:txBody>
      </p:sp>
      <p:sp>
        <p:nvSpPr>
          <p:cNvPr id="7" name="Content Placeholder 6">
            <a:extLst>
              <a:ext uri="{FF2B5EF4-FFF2-40B4-BE49-F238E27FC236}">
                <a16:creationId xmlns:a16="http://schemas.microsoft.com/office/drawing/2014/main" id="{1FE92E9F-DF87-41C7-2382-7B7184504948}"/>
              </a:ext>
            </a:extLst>
          </p:cNvPr>
          <p:cNvSpPr>
            <a:spLocks noGrp="1"/>
          </p:cNvSpPr>
          <p:nvPr>
            <p:ph sz="quarter" idx="12"/>
          </p:nvPr>
        </p:nvSpPr>
        <p:spPr>
          <a:xfrm>
            <a:off x="3277688" y="1226784"/>
            <a:ext cx="5636623" cy="1685109"/>
          </a:xfrm>
        </p:spPr>
        <p:txBody>
          <a:bodyPr/>
          <a:lstStyle/>
          <a:p>
            <a:endParaRPr lang="en-US" dirty="0"/>
          </a:p>
          <a:p>
            <a:pPr marL="465138"/>
            <a:r>
              <a:rPr lang="ro-RO" dirty="0"/>
              <a:t>• Rate în creștere ale ITS în rândul adulților de peste 50 de ani</a:t>
            </a:r>
          </a:p>
          <a:p>
            <a:pPr marL="465138"/>
            <a:r>
              <a:rPr lang="ro-RO" dirty="0"/>
              <a:t>• Includere limitată în educația pentru sănătate sexuală</a:t>
            </a:r>
          </a:p>
          <a:p>
            <a:pPr marL="465138"/>
            <a:r>
              <a:rPr lang="ro-RO" dirty="0"/>
              <a:t>• Percepție mai redusă a riscului personal</a:t>
            </a:r>
          </a:p>
          <a:p>
            <a:pPr marL="465138"/>
            <a:r>
              <a:rPr lang="en-US" dirty="0"/>
              <a:t> </a:t>
            </a:r>
          </a:p>
          <a:p>
            <a:pPr marL="465138"/>
            <a:endParaRPr lang="en-US" dirty="0"/>
          </a:p>
          <a:p>
            <a:pPr marL="465138"/>
            <a:endParaRPr lang="en-US" dirty="0"/>
          </a:p>
          <a:p>
            <a:endParaRPr lang="en-US" dirty="0"/>
          </a:p>
          <a:p>
            <a:endParaRPr lang="en-US" dirty="0"/>
          </a:p>
        </p:txBody>
      </p:sp>
      <p:sp>
        <p:nvSpPr>
          <p:cNvPr id="2" name="TextBox 1">
            <a:extLst>
              <a:ext uri="{FF2B5EF4-FFF2-40B4-BE49-F238E27FC236}">
                <a16:creationId xmlns:a16="http://schemas.microsoft.com/office/drawing/2014/main" id="{0D6FB873-BF9F-D737-3BFE-3B4E60CDB3C9}"/>
              </a:ext>
            </a:extLst>
          </p:cNvPr>
          <p:cNvSpPr txBox="1"/>
          <p:nvPr/>
        </p:nvSpPr>
        <p:spPr>
          <a:xfrm>
            <a:off x="6070145" y="3645659"/>
            <a:ext cx="5516609" cy="1200329"/>
          </a:xfrm>
          <a:prstGeom prst="rect">
            <a:avLst/>
          </a:prstGeom>
          <a:noFill/>
          <a:ln w="38100">
            <a:solidFill>
              <a:schemeClr val="accent1"/>
            </a:solidFill>
          </a:ln>
        </p:spPr>
        <p:txBody>
          <a:bodyPr wrap="square" rtlCol="0">
            <a:spAutoFit/>
          </a:bodyPr>
          <a:lstStyle/>
          <a:p>
            <a:r>
              <a:rPr lang="ro-RO" dirty="0">
                <a:solidFill>
                  <a:schemeClr val="accent6"/>
                </a:solidFill>
              </a:rPr>
              <a:t>• Afecțiuni cronice (de ex., diabet, boli cardiovasculare)</a:t>
            </a:r>
          </a:p>
          <a:p>
            <a:r>
              <a:rPr lang="ro-RO" dirty="0">
                <a:solidFill>
                  <a:schemeClr val="accent6"/>
                </a:solidFill>
              </a:rPr>
              <a:t>• Procese de vindecare mai lente</a:t>
            </a:r>
          </a:p>
          <a:p>
            <a:r>
              <a:rPr lang="ro-RO" dirty="0">
                <a:solidFill>
                  <a:schemeClr val="accent6"/>
                </a:solidFill>
              </a:rPr>
              <a:t xml:space="preserve">	⇒ Impact mai mare al infecțiilor sau leziunilor</a:t>
            </a:r>
          </a:p>
        </p:txBody>
      </p:sp>
      <p:sp>
        <p:nvSpPr>
          <p:cNvPr id="3" name="TextBox 2">
            <a:extLst>
              <a:ext uri="{FF2B5EF4-FFF2-40B4-BE49-F238E27FC236}">
                <a16:creationId xmlns:a16="http://schemas.microsoft.com/office/drawing/2014/main" id="{7207C6DB-0DF0-D2CA-3343-7B5730DF565C}"/>
              </a:ext>
            </a:extLst>
          </p:cNvPr>
          <p:cNvSpPr txBox="1"/>
          <p:nvPr/>
        </p:nvSpPr>
        <p:spPr>
          <a:xfrm>
            <a:off x="605246" y="3645660"/>
            <a:ext cx="5107577" cy="1200329"/>
          </a:xfrm>
          <a:prstGeom prst="rect">
            <a:avLst/>
          </a:prstGeom>
          <a:noFill/>
          <a:ln w="38100">
            <a:solidFill>
              <a:schemeClr val="accent1"/>
            </a:solidFill>
          </a:ln>
        </p:spPr>
        <p:txBody>
          <a:bodyPr wrap="square" rtlCol="0">
            <a:spAutoFit/>
          </a:bodyPr>
          <a:lstStyle/>
          <a:p>
            <a:pPr marL="465138"/>
            <a:r>
              <a:rPr lang="ro-RO" dirty="0">
                <a:solidFill>
                  <a:schemeClr val="accent6"/>
                </a:solidFill>
              </a:rPr>
              <a:t>• Mucoase mai subțiri</a:t>
            </a:r>
          </a:p>
          <a:p>
            <a:pPr marL="465138"/>
            <a:r>
              <a:rPr lang="ro-RO" dirty="0">
                <a:solidFill>
                  <a:schemeClr val="accent6"/>
                </a:solidFill>
              </a:rPr>
              <a:t>• Lubrifiere redusă</a:t>
            </a:r>
          </a:p>
          <a:p>
            <a:pPr marL="465138"/>
            <a:r>
              <a:rPr lang="ro-RO" dirty="0">
                <a:solidFill>
                  <a:schemeClr val="accent6"/>
                </a:solidFill>
              </a:rPr>
              <a:t>• Răspuns imunitar modificat</a:t>
            </a:r>
          </a:p>
          <a:p>
            <a:pPr marL="465138"/>
            <a:r>
              <a:rPr lang="ro-RO" dirty="0">
                <a:solidFill>
                  <a:schemeClr val="accent6"/>
                </a:solidFill>
              </a:rPr>
              <a:t xml:space="preserve">	⇒ Susceptibilitate crescută la infecții</a:t>
            </a:r>
          </a:p>
        </p:txBody>
      </p:sp>
    </p:spTree>
    <p:extLst>
      <p:ext uri="{BB962C8B-B14F-4D97-AF65-F5344CB8AC3E}">
        <p14:creationId xmlns:p14="http://schemas.microsoft.com/office/powerpoint/2010/main" val="2503082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F8FDD-180E-CECC-62E5-DB1397C04998}"/>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868DBE5-F931-9C1F-F95B-CC35A5FACFAD}"/>
              </a:ext>
            </a:extLst>
          </p:cNvPr>
          <p:cNvSpPr>
            <a:spLocks noGrp="1"/>
          </p:cNvSpPr>
          <p:nvPr>
            <p:ph type="title"/>
          </p:nvPr>
        </p:nvSpPr>
        <p:spPr/>
        <p:txBody>
          <a:bodyPr lIns="91440"/>
          <a:lstStyle/>
          <a:p>
            <a:r>
              <a:rPr lang="ro-RO" dirty="0"/>
              <a:t>Protecția și rolul profesionistului</a:t>
            </a:r>
            <a:endParaRPr lang="el-GR" dirty="0"/>
          </a:p>
        </p:txBody>
      </p:sp>
      <p:sp>
        <p:nvSpPr>
          <p:cNvPr id="7" name="Content Placeholder 6">
            <a:extLst>
              <a:ext uri="{FF2B5EF4-FFF2-40B4-BE49-F238E27FC236}">
                <a16:creationId xmlns:a16="http://schemas.microsoft.com/office/drawing/2014/main" id="{D770AE26-625C-02BA-68D7-221863928794}"/>
              </a:ext>
            </a:extLst>
          </p:cNvPr>
          <p:cNvSpPr>
            <a:spLocks noGrp="1"/>
          </p:cNvSpPr>
          <p:nvPr>
            <p:ph sz="quarter" idx="12"/>
          </p:nvPr>
        </p:nvSpPr>
        <p:spPr>
          <a:xfrm>
            <a:off x="97971" y="889000"/>
            <a:ext cx="11944350" cy="5862865"/>
          </a:xfrm>
        </p:spPr>
        <p:txBody>
          <a:bodyPr/>
          <a:lstStyle/>
          <a:p>
            <a:pPr algn="ctr"/>
            <a:endParaRPr lang="en-US" dirty="0"/>
          </a:p>
          <a:p>
            <a:pPr algn="ctr"/>
            <a:endParaRPr lang="en-US" dirty="0"/>
          </a:p>
          <a:p>
            <a:pPr algn="ctr"/>
            <a:endParaRPr lang="en-US" dirty="0"/>
          </a:p>
          <a:p>
            <a:r>
              <a:rPr lang="ro-RO" sz="2400" dirty="0"/>
              <a:t xml:space="preserve">                  🗣  Dialog de rutină</a:t>
            </a:r>
          </a:p>
          <a:p>
            <a:r>
              <a:rPr lang="ro-RO" sz="2400" dirty="0"/>
              <a:t xml:space="preserve">                  🛡  Practici de sex protejat</a:t>
            </a:r>
          </a:p>
          <a:p>
            <a:r>
              <a:rPr lang="ro-RO" sz="2400" dirty="0"/>
              <a:t xml:space="preserve">                  🧪  Screening și prevenție</a:t>
            </a:r>
          </a:p>
          <a:p>
            <a:r>
              <a:rPr lang="ro-RO" sz="2400" dirty="0"/>
              <a:t xml:space="preserve">                  📖  Acces la informații</a:t>
            </a:r>
          </a:p>
          <a:p>
            <a:endParaRPr lang="en-US" dirty="0"/>
          </a:p>
          <a:p>
            <a:pPr algn="ctr"/>
            <a:endParaRPr lang="en-US" b="1" dirty="0">
              <a:solidFill>
                <a:schemeClr val="accent3"/>
              </a:solidFill>
            </a:endParaRPr>
          </a:p>
          <a:p>
            <a:pPr algn="ctr"/>
            <a:endParaRPr lang="en-US" b="1" dirty="0">
              <a:solidFill>
                <a:schemeClr val="accent3"/>
              </a:solidFill>
            </a:endParaRPr>
          </a:p>
          <a:p>
            <a:pPr algn="ctr"/>
            <a:endParaRPr lang="en-US" sz="2400" b="1" dirty="0">
              <a:solidFill>
                <a:schemeClr val="accent3"/>
              </a:solidFill>
            </a:endParaRPr>
          </a:p>
          <a:p>
            <a:pPr algn="ctr"/>
            <a:r>
              <a:rPr lang="ro-RO" sz="2400" b="1" dirty="0">
                <a:solidFill>
                  <a:schemeClr val="accent3"/>
                </a:solidFill>
              </a:rPr>
              <a:t>Abordarea sănătății sexuale sprijină demnitatea, autonomia și starea de bine la vârste înaintate.</a:t>
            </a:r>
          </a:p>
          <a:p>
            <a:endParaRPr lang="en-US" dirty="0"/>
          </a:p>
          <a:p>
            <a:endParaRPr lang="en-US" dirty="0"/>
          </a:p>
        </p:txBody>
      </p:sp>
      <p:pic>
        <p:nvPicPr>
          <p:cNvPr id="4" name="Picture 3" descr="A person and person holding hands&#10;&#10;AI-generated content may be incorrect.">
            <a:extLst>
              <a:ext uri="{FF2B5EF4-FFF2-40B4-BE49-F238E27FC236}">
                <a16:creationId xmlns:a16="http://schemas.microsoft.com/office/drawing/2014/main" id="{EDCC74E9-C560-A0AA-577D-F025374E99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580606"/>
            <a:ext cx="4826069" cy="3148149"/>
          </a:xfrm>
          <a:prstGeom prst="rect">
            <a:avLst/>
          </a:prstGeom>
        </p:spPr>
      </p:pic>
    </p:spTree>
    <p:extLst>
      <p:ext uri="{BB962C8B-B14F-4D97-AF65-F5344CB8AC3E}">
        <p14:creationId xmlns:p14="http://schemas.microsoft.com/office/powerpoint/2010/main" val="651127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431AE-ADC2-6804-8C9A-2F7804C5A2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6D4A07-6C04-EE6D-708E-7465974615CF}"/>
              </a:ext>
            </a:extLst>
          </p:cNvPr>
          <p:cNvSpPr>
            <a:spLocks noGrp="1"/>
          </p:cNvSpPr>
          <p:nvPr>
            <p:ph type="ctrTitle"/>
          </p:nvPr>
        </p:nvSpPr>
        <p:spPr/>
        <p:txBody>
          <a:bodyPr/>
          <a:lstStyle/>
          <a:p>
            <a:endParaRPr lang="en-US" dirty="0"/>
          </a:p>
        </p:txBody>
      </p:sp>
      <p:pic>
        <p:nvPicPr>
          <p:cNvPr id="4" name="Graphic 3" descr="Chat with solid fill">
            <a:extLst>
              <a:ext uri="{FF2B5EF4-FFF2-40B4-BE49-F238E27FC236}">
                <a16:creationId xmlns:a16="http://schemas.microsoft.com/office/drawing/2014/main" id="{6EC77273-3B8F-7181-BD9B-604CB05F1FE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55919" y="2774849"/>
            <a:ext cx="1571897" cy="1571897"/>
          </a:xfrm>
          <a:prstGeom prst="rect">
            <a:avLst/>
          </a:prstGeom>
        </p:spPr>
      </p:pic>
    </p:spTree>
    <p:extLst>
      <p:ext uri="{BB962C8B-B14F-4D97-AF65-F5344CB8AC3E}">
        <p14:creationId xmlns:p14="http://schemas.microsoft.com/office/powerpoint/2010/main" val="86250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ro-RO" dirty="0"/>
              <a:t>Comunicarea în serviciile de sănătate</a:t>
            </a:r>
            <a:endParaRPr lang="el-GR" dirty="0"/>
          </a:p>
        </p:txBody>
      </p:sp>
      <p:sp>
        <p:nvSpPr>
          <p:cNvPr id="6" name="Content Placeholder 5"/>
          <p:cNvSpPr>
            <a:spLocks noGrp="1"/>
          </p:cNvSpPr>
          <p:nvPr>
            <p:ph sz="quarter" idx="11"/>
          </p:nvPr>
        </p:nvSpPr>
        <p:spPr/>
        <p:txBody>
          <a:bodyPr/>
          <a:lstStyle/>
          <a:p>
            <a:pPr algn="ctr"/>
            <a:endParaRPr lang="en-US" sz="2000" b="1" dirty="0"/>
          </a:p>
          <a:p>
            <a:r>
              <a:rPr lang="ro-RO" sz="2000" b="1" dirty="0"/>
              <a:t>De ce discuțiile adesea nu au loc</a:t>
            </a:r>
          </a:p>
          <a:p>
            <a:endParaRPr lang="en-US" dirty="0"/>
          </a:p>
          <a:p>
            <a:endParaRPr lang="en-US" dirty="0"/>
          </a:p>
          <a:p>
            <a:endParaRPr lang="en-US" dirty="0"/>
          </a:p>
          <a:p>
            <a:r>
              <a:rPr lang="ro-RO" dirty="0"/>
              <a:t>• Disconfort sau jenă</a:t>
            </a:r>
          </a:p>
          <a:p>
            <a:r>
              <a:rPr lang="ro-RO" dirty="0"/>
              <a:t>• Presupunerea că vârstnicii sunt asexuali</a:t>
            </a:r>
          </a:p>
          <a:p>
            <a:r>
              <a:rPr lang="ro-RO" dirty="0"/>
              <a:t>• Lipsa de timp</a:t>
            </a:r>
          </a:p>
          <a:p>
            <a:r>
              <a:rPr lang="ro-RO" dirty="0"/>
              <a:t>• Nesiguranța privind limitele profesionale</a:t>
            </a:r>
          </a:p>
          <a:p>
            <a:endParaRPr lang="en-US" dirty="0"/>
          </a:p>
        </p:txBody>
      </p:sp>
      <p:sp>
        <p:nvSpPr>
          <p:cNvPr id="7" name="Content Placeholder 6"/>
          <p:cNvSpPr>
            <a:spLocks noGrp="1"/>
          </p:cNvSpPr>
          <p:nvPr>
            <p:ph sz="quarter" idx="12"/>
          </p:nvPr>
        </p:nvSpPr>
        <p:spPr/>
        <p:txBody>
          <a:bodyPr/>
          <a:lstStyle/>
          <a:p>
            <a:pPr algn="ctr"/>
            <a:endParaRPr lang="en-US" b="1" dirty="0"/>
          </a:p>
          <a:p>
            <a:r>
              <a:rPr lang="ro-RO" b="1" dirty="0"/>
              <a:t xml:space="preserve"> </a:t>
            </a:r>
            <a:r>
              <a:rPr lang="ro-RO" sz="2000" b="1" dirty="0"/>
              <a:t>Abordarea centrată pe persoană</a:t>
            </a:r>
          </a:p>
          <a:p>
            <a:endParaRPr lang="en-US" b="1" dirty="0"/>
          </a:p>
          <a:p>
            <a:endParaRPr lang="en-US" b="1" dirty="0"/>
          </a:p>
          <a:p>
            <a:endParaRPr lang="en-US" b="1" dirty="0"/>
          </a:p>
          <a:p>
            <a:r>
              <a:rPr lang="ro-RO" dirty="0"/>
              <a:t>• Sexualitatea recunoscută ca parte a calității vieții</a:t>
            </a:r>
          </a:p>
          <a:p>
            <a:r>
              <a:rPr lang="ro-RO" dirty="0"/>
              <a:t>• Respect pentru valori, preferințe și experiența de viață</a:t>
            </a:r>
          </a:p>
          <a:p>
            <a:r>
              <a:rPr lang="ro-RO" dirty="0"/>
              <a:t>• Luarea deciziilor în comun</a:t>
            </a:r>
          </a:p>
          <a:p>
            <a:r>
              <a:rPr lang="ro-RO" dirty="0"/>
              <a:t>• Atenție la nevoile emoționale, relaționale și fizice</a:t>
            </a:r>
          </a:p>
          <a:p>
            <a:endParaRPr lang="en-US" dirty="0"/>
          </a:p>
        </p:txBody>
      </p:sp>
    </p:spTree>
    <p:extLst>
      <p:ext uri="{BB962C8B-B14F-4D97-AF65-F5344CB8AC3E}">
        <p14:creationId xmlns:p14="http://schemas.microsoft.com/office/powerpoint/2010/main" val="1387695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543EF-E4DD-B5EB-660D-98F4AA35591B}"/>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E676A12-5DED-92C2-C31E-C8EF9A58A376}"/>
              </a:ext>
            </a:extLst>
          </p:cNvPr>
          <p:cNvSpPr>
            <a:spLocks noGrp="1"/>
          </p:cNvSpPr>
          <p:nvPr>
            <p:ph type="title"/>
          </p:nvPr>
        </p:nvSpPr>
        <p:spPr/>
        <p:txBody>
          <a:bodyPr lIns="91440"/>
          <a:lstStyle/>
          <a:p>
            <a:r>
              <a:rPr lang="ro-RO" dirty="0"/>
              <a:t>Principii pentru inițierea discuțiilor despre sexualitate (1)</a:t>
            </a:r>
            <a:endParaRPr lang="el-GR" dirty="0"/>
          </a:p>
        </p:txBody>
      </p:sp>
      <p:sp>
        <p:nvSpPr>
          <p:cNvPr id="7" name="Content Placeholder 6">
            <a:extLst>
              <a:ext uri="{FF2B5EF4-FFF2-40B4-BE49-F238E27FC236}">
                <a16:creationId xmlns:a16="http://schemas.microsoft.com/office/drawing/2014/main" id="{02595A6F-5E57-1548-10B8-84B01FA3C6CC}"/>
              </a:ext>
            </a:extLst>
          </p:cNvPr>
          <p:cNvSpPr>
            <a:spLocks noGrp="1"/>
          </p:cNvSpPr>
          <p:nvPr>
            <p:ph sz="quarter" idx="12"/>
          </p:nvPr>
        </p:nvSpPr>
        <p:spPr>
          <a:xfrm>
            <a:off x="97971" y="889000"/>
            <a:ext cx="11944350" cy="5862865"/>
          </a:xfrm>
        </p:spPr>
        <p:txBody>
          <a:bodyPr/>
          <a:lstStyle/>
          <a:p>
            <a:pPr algn="ctr"/>
            <a:endParaRPr lang="en-US" dirty="0"/>
          </a:p>
          <a:p>
            <a:pPr algn="ctr"/>
            <a:endParaRPr lang="en-US" dirty="0"/>
          </a:p>
          <a:p>
            <a:pPr algn="ctr"/>
            <a:endParaRPr lang="en-US" dirty="0"/>
          </a:p>
          <a:p>
            <a:endParaRPr lang="en-US" dirty="0"/>
          </a:p>
          <a:p>
            <a:pPr algn="ctr"/>
            <a:endParaRPr lang="en-US" b="1" dirty="0">
              <a:solidFill>
                <a:schemeClr val="accent3"/>
              </a:solidFill>
            </a:endParaRPr>
          </a:p>
          <a:p>
            <a:pPr algn="ctr"/>
            <a:endParaRPr lang="en-US" b="1" dirty="0">
              <a:solidFill>
                <a:schemeClr val="accent3"/>
              </a:solidFill>
            </a:endParaRPr>
          </a:p>
          <a:p>
            <a:endParaRPr lang="en-US" dirty="0"/>
          </a:p>
          <a:p>
            <a:endParaRPr lang="en-US" dirty="0"/>
          </a:p>
        </p:txBody>
      </p:sp>
      <p:graphicFrame>
        <p:nvGraphicFramePr>
          <p:cNvPr id="2" name="Table 1">
            <a:extLst>
              <a:ext uri="{FF2B5EF4-FFF2-40B4-BE49-F238E27FC236}">
                <a16:creationId xmlns:a16="http://schemas.microsoft.com/office/drawing/2014/main" id="{DCADB173-DBD4-BA05-CBB1-E65FFE73E531}"/>
              </a:ext>
            </a:extLst>
          </p:cNvPr>
          <p:cNvGraphicFramePr>
            <a:graphicFrameLocks noGrp="1"/>
          </p:cNvGraphicFramePr>
          <p:nvPr>
            <p:extLst>
              <p:ext uri="{D42A27DB-BD31-4B8C-83A1-F6EECF244321}">
                <p14:modId xmlns:p14="http://schemas.microsoft.com/office/powerpoint/2010/main" val="3915572780"/>
              </p:ext>
            </p:extLst>
          </p:nvPr>
        </p:nvGraphicFramePr>
        <p:xfrm>
          <a:off x="149679" y="889000"/>
          <a:ext cx="11892642" cy="5757461"/>
        </p:xfrm>
        <a:graphic>
          <a:graphicData uri="http://schemas.openxmlformats.org/drawingml/2006/table">
            <a:tbl>
              <a:tblPr firstRow="1" bandRow="1">
                <a:tableStyleId>{69CF1AB2-1976-4502-BF36-3FF5EA218861}</a:tableStyleId>
              </a:tblPr>
              <a:tblGrid>
                <a:gridCol w="3964214">
                  <a:extLst>
                    <a:ext uri="{9D8B030D-6E8A-4147-A177-3AD203B41FA5}">
                      <a16:colId xmlns:a16="http://schemas.microsoft.com/office/drawing/2014/main" val="510370141"/>
                    </a:ext>
                  </a:extLst>
                </a:gridCol>
                <a:gridCol w="3964214">
                  <a:extLst>
                    <a:ext uri="{9D8B030D-6E8A-4147-A177-3AD203B41FA5}">
                      <a16:colId xmlns:a16="http://schemas.microsoft.com/office/drawing/2014/main" val="368095336"/>
                    </a:ext>
                  </a:extLst>
                </a:gridCol>
                <a:gridCol w="3964214">
                  <a:extLst>
                    <a:ext uri="{9D8B030D-6E8A-4147-A177-3AD203B41FA5}">
                      <a16:colId xmlns:a16="http://schemas.microsoft.com/office/drawing/2014/main" val="3795248249"/>
                    </a:ext>
                  </a:extLst>
                </a:gridCol>
              </a:tblGrid>
              <a:tr h="2061811">
                <a:tc>
                  <a:txBody>
                    <a:bodyPr/>
                    <a:lstStyle/>
                    <a:p>
                      <a:pPr marL="0" marR="0" algn="ctr">
                        <a:lnSpc>
                          <a:spcPct val="107000"/>
                        </a:lnSpc>
                        <a:spcAft>
                          <a:spcPts val="800"/>
                        </a:spcAft>
                        <a:buNone/>
                      </a:pPr>
                      <a:endParaRPr lang="en-GB" sz="2000" b="1" dirty="0">
                        <a:solidFill>
                          <a:srgbClr val="252223"/>
                        </a:solidFill>
                        <a:effectLst/>
                      </a:endParaRPr>
                    </a:p>
                    <a:p>
                      <a:pPr marL="0" marR="0" algn="ctr">
                        <a:lnSpc>
                          <a:spcPct val="107000"/>
                        </a:lnSpc>
                        <a:spcAft>
                          <a:spcPts val="800"/>
                        </a:spcAft>
                        <a:buNone/>
                      </a:pPr>
                      <a:r>
                        <a:rPr lang="ro-RO" sz="2000" b="1" dirty="0">
                          <a:solidFill>
                            <a:srgbClr val="252223"/>
                          </a:solidFill>
                          <a:effectLst/>
                        </a:rPr>
                        <a:t>Normalizați subiectul</a:t>
                      </a:r>
                      <a:endParaRPr lang="en-US"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ro-RO" sz="1800" b="0" dirty="0">
                          <a:solidFill>
                            <a:srgbClr val="252223"/>
                          </a:solidFill>
                          <a:effectLst/>
                        </a:rPr>
                        <a:t>Prezentați sănătatea sexuală ca parte obișnuită și legitimă a stării generale de bine, reducând astfel stigmatizarea sau jena.</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ro-RO" sz="1800" b="0" dirty="0">
                          <a:solidFill>
                            <a:srgbClr val="252223"/>
                          </a:solidFill>
                          <a:effectLst/>
                        </a:rPr>
                        <a:t>„Îi întreb pe toți pacienții mei despre sănătatea sexuală, pentru că este o parte importantă a stării generale de bine.”</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5737159"/>
                  </a:ext>
                </a:extLst>
              </a:tr>
              <a:tr h="1847825">
                <a:tc>
                  <a:txBody>
                    <a:bodyPr/>
                    <a:lstStyle/>
                    <a:p>
                      <a:pPr marL="0" marR="0" algn="ctr">
                        <a:lnSpc>
                          <a:spcPct val="107000"/>
                        </a:lnSpc>
                        <a:spcAft>
                          <a:spcPts val="800"/>
                        </a:spcAft>
                        <a:buNone/>
                      </a:pPr>
                      <a:endParaRPr lang="en-GB" sz="2000" b="1" dirty="0">
                        <a:solidFill>
                          <a:srgbClr val="252223"/>
                        </a:solidFill>
                        <a:effectLst/>
                      </a:endParaRPr>
                    </a:p>
                    <a:p>
                      <a:pPr marL="0" marR="0" algn="ctr">
                        <a:lnSpc>
                          <a:spcPct val="107000"/>
                        </a:lnSpc>
                        <a:spcAft>
                          <a:spcPts val="800"/>
                        </a:spcAft>
                        <a:buNone/>
                      </a:pPr>
                      <a:r>
                        <a:rPr lang="ro-RO" sz="2000" b="1" dirty="0">
                          <a:solidFill>
                            <a:srgbClr val="252223"/>
                          </a:solidFill>
                          <a:effectLst/>
                        </a:rPr>
                        <a:t>Asigurați confortul și consimțământul</a:t>
                      </a:r>
                      <a:endParaRPr lang="en-US"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ro-RO" sz="1800" b="0" dirty="0">
                          <a:solidFill>
                            <a:srgbClr val="252223"/>
                          </a:solidFill>
                          <a:effectLst/>
                        </a:rPr>
                        <a:t>Creați un spațiu sigur, fără judecăți, și spuneți-i explicit pacientului că poate refuza sau sări peste întrebări.</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ro-RO" sz="1800" b="0" dirty="0">
                          <a:solidFill>
                            <a:srgbClr val="252223"/>
                          </a:solidFill>
                          <a:effectLst/>
                        </a:rPr>
                        <a:t>„Este o discuție confidențială și fără judecăți. Puteți sări peste orice întrebare sau vă puteți opri oricând.”</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78220600"/>
                  </a:ext>
                </a:extLst>
              </a:tr>
              <a:tr h="1847825">
                <a:tc>
                  <a:txBody>
                    <a:bodyPr/>
                    <a:lstStyle/>
                    <a:p>
                      <a:pPr marL="0" marR="0" algn="ctr">
                        <a:lnSpc>
                          <a:spcPct val="107000"/>
                        </a:lnSpc>
                        <a:spcAft>
                          <a:spcPts val="800"/>
                        </a:spcAft>
                        <a:buNone/>
                      </a:pPr>
                      <a:endParaRPr lang="en-GB" sz="2000" b="1" dirty="0">
                        <a:solidFill>
                          <a:srgbClr val="252223"/>
                        </a:solidFill>
                        <a:effectLst/>
                      </a:endParaRPr>
                    </a:p>
                    <a:p>
                      <a:pPr marL="0" marR="0" algn="ctr">
                        <a:lnSpc>
                          <a:spcPct val="107000"/>
                        </a:lnSpc>
                        <a:spcAft>
                          <a:spcPts val="800"/>
                        </a:spcAft>
                        <a:buNone/>
                      </a:pPr>
                      <a:r>
                        <a:rPr lang="ro-RO" sz="2000" b="1" dirty="0">
                          <a:solidFill>
                            <a:srgbClr val="252223"/>
                          </a:solidFill>
                          <a:effectLst/>
                        </a:rPr>
                        <a:t>Folosiți un limbaj deschis și incluziv</a:t>
                      </a:r>
                      <a:endParaRPr lang="en-US"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ro-RO" sz="1800" b="0" dirty="0">
                          <a:solidFill>
                            <a:srgbClr val="252223"/>
                          </a:solidFill>
                          <a:effectLst/>
                        </a:rPr>
                        <a:t>Evitați presupunerile despre orientare, parteneri sau identitate și invitați la dialog prin formulări neutre, deschise.</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ro-RO" sz="1800" b="0" dirty="0">
                          <a:solidFill>
                            <a:srgbClr val="252223"/>
                          </a:solidFill>
                          <a:effectLst/>
                        </a:rPr>
                        <a:t>„Există ceva legat de sexualitatea sau relațiile dumneavoastră intime despre care ați dori să vorbim?”</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8424965"/>
                  </a:ext>
                </a:extLst>
              </a:tr>
            </a:tbl>
          </a:graphicData>
        </a:graphic>
      </p:graphicFrame>
    </p:spTree>
    <p:extLst>
      <p:ext uri="{BB962C8B-B14F-4D97-AF65-F5344CB8AC3E}">
        <p14:creationId xmlns:p14="http://schemas.microsoft.com/office/powerpoint/2010/main" val="2601883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5D591-4646-6E62-647E-19F7DC5B4E68}"/>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1DDED592-EF9F-99F3-CBDA-D66578D97526}"/>
              </a:ext>
            </a:extLst>
          </p:cNvPr>
          <p:cNvSpPr>
            <a:spLocks noGrp="1"/>
          </p:cNvSpPr>
          <p:nvPr>
            <p:ph type="title"/>
          </p:nvPr>
        </p:nvSpPr>
        <p:spPr/>
        <p:txBody>
          <a:bodyPr lIns="91440"/>
          <a:lstStyle/>
          <a:p>
            <a:r>
              <a:rPr lang="ro-RO" dirty="0"/>
              <a:t>Principii pentru inițierea discuțiilor despre sexualitate (2)</a:t>
            </a:r>
            <a:endParaRPr lang="el-GR" dirty="0"/>
          </a:p>
        </p:txBody>
      </p:sp>
      <p:sp>
        <p:nvSpPr>
          <p:cNvPr id="7" name="Content Placeholder 6">
            <a:extLst>
              <a:ext uri="{FF2B5EF4-FFF2-40B4-BE49-F238E27FC236}">
                <a16:creationId xmlns:a16="http://schemas.microsoft.com/office/drawing/2014/main" id="{303D8965-7A22-C176-9150-2BB706A4595E}"/>
              </a:ext>
            </a:extLst>
          </p:cNvPr>
          <p:cNvSpPr>
            <a:spLocks noGrp="1"/>
          </p:cNvSpPr>
          <p:nvPr>
            <p:ph sz="quarter" idx="12"/>
          </p:nvPr>
        </p:nvSpPr>
        <p:spPr>
          <a:xfrm>
            <a:off x="97971" y="889000"/>
            <a:ext cx="11944350" cy="5862865"/>
          </a:xfrm>
        </p:spPr>
        <p:txBody>
          <a:bodyPr/>
          <a:lstStyle/>
          <a:p>
            <a:pPr algn="ctr"/>
            <a:endParaRPr lang="en-US" dirty="0"/>
          </a:p>
          <a:p>
            <a:pPr algn="ctr"/>
            <a:endParaRPr lang="en-US" dirty="0"/>
          </a:p>
          <a:p>
            <a:pPr algn="ctr"/>
            <a:endParaRPr lang="en-US" dirty="0"/>
          </a:p>
          <a:p>
            <a:endParaRPr lang="en-US" dirty="0"/>
          </a:p>
          <a:p>
            <a:pPr algn="ctr"/>
            <a:endParaRPr lang="en-US" b="1" dirty="0">
              <a:solidFill>
                <a:schemeClr val="accent3"/>
              </a:solidFill>
            </a:endParaRPr>
          </a:p>
          <a:p>
            <a:pPr algn="ctr"/>
            <a:endParaRPr lang="en-US" b="1" dirty="0">
              <a:solidFill>
                <a:schemeClr val="accent3"/>
              </a:solidFill>
            </a:endParaRPr>
          </a:p>
          <a:p>
            <a:pPr algn="ctr"/>
            <a:endParaRPr lang="en-US" sz="2400" b="1" dirty="0">
              <a:solidFill>
                <a:schemeClr val="accent3"/>
              </a:solidFill>
            </a:endParaRPr>
          </a:p>
          <a:p>
            <a:endParaRPr lang="en-US" dirty="0"/>
          </a:p>
          <a:p>
            <a:endParaRPr lang="en-US" dirty="0"/>
          </a:p>
        </p:txBody>
      </p:sp>
      <p:graphicFrame>
        <p:nvGraphicFramePr>
          <p:cNvPr id="3" name="Table 2">
            <a:extLst>
              <a:ext uri="{FF2B5EF4-FFF2-40B4-BE49-F238E27FC236}">
                <a16:creationId xmlns:a16="http://schemas.microsoft.com/office/drawing/2014/main" id="{31C51F0E-25B0-6616-57C2-25F640BCFB4E}"/>
              </a:ext>
            </a:extLst>
          </p:cNvPr>
          <p:cNvGraphicFramePr>
            <a:graphicFrameLocks noGrp="1"/>
          </p:cNvGraphicFramePr>
          <p:nvPr>
            <p:extLst>
              <p:ext uri="{D42A27DB-BD31-4B8C-83A1-F6EECF244321}">
                <p14:modId xmlns:p14="http://schemas.microsoft.com/office/powerpoint/2010/main" val="1481254610"/>
              </p:ext>
            </p:extLst>
          </p:nvPr>
        </p:nvGraphicFramePr>
        <p:xfrm>
          <a:off x="259307" y="889000"/>
          <a:ext cx="11783013" cy="5716515"/>
        </p:xfrm>
        <a:graphic>
          <a:graphicData uri="http://schemas.openxmlformats.org/drawingml/2006/table">
            <a:tbl>
              <a:tblPr firstRow="1" firstCol="1" bandRow="1">
                <a:tableStyleId>{69CF1AB2-1976-4502-BF36-3FF5EA218861}</a:tableStyleId>
              </a:tblPr>
              <a:tblGrid>
                <a:gridCol w="3927671">
                  <a:extLst>
                    <a:ext uri="{9D8B030D-6E8A-4147-A177-3AD203B41FA5}">
                      <a16:colId xmlns:a16="http://schemas.microsoft.com/office/drawing/2014/main" val="2436639442"/>
                    </a:ext>
                  </a:extLst>
                </a:gridCol>
                <a:gridCol w="3927671">
                  <a:extLst>
                    <a:ext uri="{9D8B030D-6E8A-4147-A177-3AD203B41FA5}">
                      <a16:colId xmlns:a16="http://schemas.microsoft.com/office/drawing/2014/main" val="51480279"/>
                    </a:ext>
                  </a:extLst>
                </a:gridCol>
                <a:gridCol w="3927671">
                  <a:extLst>
                    <a:ext uri="{9D8B030D-6E8A-4147-A177-3AD203B41FA5}">
                      <a16:colId xmlns:a16="http://schemas.microsoft.com/office/drawing/2014/main" val="3494455639"/>
                    </a:ext>
                  </a:extLst>
                </a:gridCol>
              </a:tblGrid>
              <a:tr h="2460713">
                <a:tc>
                  <a:txBody>
                    <a:bodyPr/>
                    <a:lstStyle/>
                    <a:p>
                      <a:pPr marL="0" marR="0" algn="ctr">
                        <a:lnSpc>
                          <a:spcPct val="107000"/>
                        </a:lnSpc>
                        <a:spcAft>
                          <a:spcPts val="800"/>
                        </a:spcAft>
                        <a:buNone/>
                      </a:pPr>
                      <a:endParaRPr lang="en-GB" sz="2000" dirty="0">
                        <a:solidFill>
                          <a:schemeClr val="tx1"/>
                        </a:solidFill>
                        <a:effectLst/>
                      </a:endParaRPr>
                    </a:p>
                    <a:p>
                      <a:pPr marL="0" marR="0" algn="ctr">
                        <a:lnSpc>
                          <a:spcPct val="107000"/>
                        </a:lnSpc>
                        <a:spcAft>
                          <a:spcPts val="800"/>
                        </a:spcAft>
                        <a:buNone/>
                      </a:pPr>
                      <a:r>
                        <a:rPr lang="ro-RO" sz="2000" dirty="0">
                          <a:solidFill>
                            <a:schemeClr val="tx1"/>
                          </a:solidFill>
                          <a:effectLst/>
                        </a:rPr>
                        <a:t>Începeți cu o abordare holistică</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ro-RO" sz="1800" b="0" dirty="0">
                          <a:solidFill>
                            <a:schemeClr val="tx1"/>
                          </a:solidFill>
                          <a:effectLst/>
                        </a:rPr>
                        <a:t>Introduceți sexualitatea în contextul mai larg al sănătății și al calității vieții înainte de a întreba detalii specifice.</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ro-RO" sz="1800" b="0" dirty="0">
                          <a:solidFill>
                            <a:schemeClr val="tx1"/>
                          </a:solidFill>
                          <a:effectLst/>
                        </a:rPr>
                        <a:t>„Uneori, schimbările de sănătate sau medicamentele pot afecta intimitatea sau starea de bine sexuală. A fost cazul și la dumneavoastră?”</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43405781"/>
                  </a:ext>
                </a:extLst>
              </a:tr>
              <a:tr h="1627901">
                <a:tc>
                  <a:txBody>
                    <a:bodyPr/>
                    <a:lstStyle/>
                    <a:p>
                      <a:pPr marL="0" marR="0" algn="ctr">
                        <a:lnSpc>
                          <a:spcPct val="107000"/>
                        </a:lnSpc>
                        <a:spcAft>
                          <a:spcPts val="800"/>
                        </a:spcAft>
                        <a:buNone/>
                      </a:pPr>
                      <a:endParaRPr lang="en-GB" sz="2000" dirty="0">
                        <a:solidFill>
                          <a:schemeClr val="tx1"/>
                        </a:solidFill>
                        <a:effectLst/>
                      </a:endParaRPr>
                    </a:p>
                    <a:p>
                      <a:pPr marL="0" marR="0" algn="ctr">
                        <a:lnSpc>
                          <a:spcPct val="107000"/>
                        </a:lnSpc>
                        <a:spcAft>
                          <a:spcPts val="800"/>
                        </a:spcAft>
                        <a:buNone/>
                      </a:pPr>
                      <a:r>
                        <a:rPr lang="ro-RO" sz="2000" dirty="0">
                          <a:solidFill>
                            <a:schemeClr val="tx1"/>
                          </a:solidFill>
                          <a:effectLst/>
                        </a:rPr>
                        <a:t>Afirmați sexualitatea ca parte a identității</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ro-RO" sz="1800" dirty="0">
                          <a:effectLst/>
                        </a:rPr>
                        <a:t>Recunoașteți că sexualitatea este o dimensiune importantă și legitimă a vieții unei persoane, indiferent de vârstă.</a:t>
                      </a:r>
                      <a:endParaRPr lang="en-US" sz="1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ro-RO" sz="1800">
                          <a:effectLst/>
                        </a:rPr>
                        <a:t>„Pentru mulți oameni, sexualitatea și intimitatea rămân părți importante ale vieții pe măsură ce înaintează în vârstă.”</a:t>
                      </a:r>
                      <a:endParaRPr lang="en-US" sz="18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24971794"/>
                  </a:ext>
                </a:extLst>
              </a:tr>
              <a:tr h="1627901">
                <a:tc>
                  <a:txBody>
                    <a:bodyPr/>
                    <a:lstStyle/>
                    <a:p>
                      <a:pPr marL="0" marR="0" algn="ctr">
                        <a:lnSpc>
                          <a:spcPct val="107000"/>
                        </a:lnSpc>
                        <a:spcAft>
                          <a:spcPts val="800"/>
                        </a:spcAft>
                        <a:buNone/>
                      </a:pPr>
                      <a:endParaRPr lang="en-GB" sz="2000" dirty="0">
                        <a:solidFill>
                          <a:schemeClr val="tx1"/>
                        </a:solidFill>
                        <a:effectLst/>
                      </a:endParaRPr>
                    </a:p>
                    <a:p>
                      <a:pPr marL="0" marR="0" algn="ctr">
                        <a:lnSpc>
                          <a:spcPct val="107000"/>
                        </a:lnSpc>
                        <a:spcAft>
                          <a:spcPts val="800"/>
                        </a:spcAft>
                        <a:buNone/>
                      </a:pPr>
                      <a:r>
                        <a:rPr lang="ro-RO" sz="2000" dirty="0">
                          <a:solidFill>
                            <a:schemeClr val="tx1"/>
                          </a:solidFill>
                          <a:effectLst/>
                        </a:rPr>
                        <a:t>Întrebați direct, dar cu delicatețe</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ro-RO" sz="1800">
                          <a:effectLst/>
                        </a:rPr>
                        <a:t>După ce s-a creat un climat de siguranță, explorați probleme specifice precum dorința, plăcerea, durerea sau schimbările din relație.</a:t>
                      </a:r>
                      <a:endParaRPr lang="en-US" sz="18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ro-RO" sz="1800" dirty="0">
                          <a:effectLst/>
                        </a:rPr>
                        <a:t>„Ați observat schimbări ale dorinței, confortului sau plăcerii pentru care ați dori sprijin?”</a:t>
                      </a:r>
                      <a:endParaRPr lang="en-US" sz="1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36461604"/>
                  </a:ext>
                </a:extLst>
              </a:tr>
            </a:tbl>
          </a:graphicData>
        </a:graphic>
      </p:graphicFrame>
    </p:spTree>
    <p:extLst>
      <p:ext uri="{BB962C8B-B14F-4D97-AF65-F5344CB8AC3E}">
        <p14:creationId xmlns:p14="http://schemas.microsoft.com/office/powerpoint/2010/main" val="2094896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A8C84-F8BC-A23E-6679-EE672F90D0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71A4BA-BF8E-1792-76DC-0F44E8437E6F}"/>
              </a:ext>
            </a:extLst>
          </p:cNvPr>
          <p:cNvSpPr>
            <a:spLocks noGrp="1"/>
          </p:cNvSpPr>
          <p:nvPr>
            <p:ph type="ctrTitle"/>
          </p:nvPr>
        </p:nvSpPr>
        <p:spPr/>
        <p:txBody>
          <a:bodyPr/>
          <a:lstStyle/>
          <a:p>
            <a:endParaRPr lang="en-US" dirty="0"/>
          </a:p>
        </p:txBody>
      </p:sp>
      <p:pic>
        <p:nvPicPr>
          <p:cNvPr id="5" name="Graphic 4" descr="Chevron arrows with solid fill">
            <a:extLst>
              <a:ext uri="{FF2B5EF4-FFF2-40B4-BE49-F238E27FC236}">
                <a16:creationId xmlns:a16="http://schemas.microsoft.com/office/drawing/2014/main" id="{334A4E33-39E1-B6F5-3737-04C620D37F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40679" y="2919626"/>
            <a:ext cx="1404257" cy="1404257"/>
          </a:xfrm>
          <a:prstGeom prst="rect">
            <a:avLst/>
          </a:prstGeom>
        </p:spPr>
      </p:pic>
    </p:spTree>
    <p:extLst>
      <p:ext uri="{BB962C8B-B14F-4D97-AF65-F5344CB8AC3E}">
        <p14:creationId xmlns:p14="http://schemas.microsoft.com/office/powerpoint/2010/main" val="3052783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75995-1190-E39C-021A-A75A1FFFCC7D}"/>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CE7CDD32-3DB0-84F7-17DA-02666395144E}"/>
              </a:ext>
            </a:extLst>
          </p:cNvPr>
          <p:cNvSpPr>
            <a:spLocks noGrp="1"/>
          </p:cNvSpPr>
          <p:nvPr>
            <p:ph type="title"/>
          </p:nvPr>
        </p:nvSpPr>
        <p:spPr/>
        <p:txBody>
          <a:bodyPr lIns="91440"/>
          <a:lstStyle/>
          <a:p>
            <a:r>
              <a:rPr lang="ro-RO" dirty="0"/>
              <a:t>Cadrul ciclului răspunsului sexual (1)</a:t>
            </a:r>
            <a:endParaRPr lang="el-GR" dirty="0"/>
          </a:p>
        </p:txBody>
      </p:sp>
      <p:sp>
        <p:nvSpPr>
          <p:cNvPr id="7" name="Content Placeholder 6">
            <a:extLst>
              <a:ext uri="{FF2B5EF4-FFF2-40B4-BE49-F238E27FC236}">
                <a16:creationId xmlns:a16="http://schemas.microsoft.com/office/drawing/2014/main" id="{ABC061A5-D236-BE4C-75C2-413AB9DB80F9}"/>
              </a:ext>
            </a:extLst>
          </p:cNvPr>
          <p:cNvSpPr>
            <a:spLocks noGrp="1"/>
          </p:cNvSpPr>
          <p:nvPr>
            <p:ph sz="quarter" idx="12"/>
          </p:nvPr>
        </p:nvSpPr>
        <p:spPr>
          <a:xfrm>
            <a:off x="97971" y="889000"/>
            <a:ext cx="11944350" cy="5862865"/>
          </a:xfrm>
        </p:spPr>
        <p:txBody>
          <a:bodyPr/>
          <a:lstStyle/>
          <a:p>
            <a:pPr algn="ctr"/>
            <a:endParaRPr lang="en-US" dirty="0"/>
          </a:p>
          <a:p>
            <a:pPr algn="ctr"/>
            <a:endParaRPr lang="en-US" dirty="0"/>
          </a:p>
          <a:p>
            <a:pPr algn="ctr"/>
            <a:endParaRPr lang="en-US" dirty="0"/>
          </a:p>
          <a:p>
            <a:endParaRPr lang="en-US" dirty="0"/>
          </a:p>
          <a:p>
            <a:endParaRPr lang="en-US" dirty="0"/>
          </a:p>
        </p:txBody>
      </p:sp>
      <p:graphicFrame>
        <p:nvGraphicFramePr>
          <p:cNvPr id="2" name="Diagram 1">
            <a:extLst>
              <a:ext uri="{FF2B5EF4-FFF2-40B4-BE49-F238E27FC236}">
                <a16:creationId xmlns:a16="http://schemas.microsoft.com/office/drawing/2014/main" id="{37C16D62-B50A-F793-7362-0FBF14C2ACB6}"/>
              </a:ext>
            </a:extLst>
          </p:cNvPr>
          <p:cNvGraphicFramePr/>
          <p:nvPr>
            <p:extLst>
              <p:ext uri="{D42A27DB-BD31-4B8C-83A1-F6EECF244321}">
                <p14:modId xmlns:p14="http://schemas.microsoft.com/office/powerpoint/2010/main" val="1989344670"/>
              </p:ext>
            </p:extLst>
          </p:nvPr>
        </p:nvGraphicFramePr>
        <p:xfrm>
          <a:off x="1371600" y="1071154"/>
          <a:ext cx="9444445" cy="56807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585438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05DE8-A203-6640-CE77-C2577D8D07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2F96D9-42C0-97ED-8A9E-7BC16199C215}"/>
              </a:ext>
            </a:extLst>
          </p:cNvPr>
          <p:cNvSpPr>
            <a:spLocks noGrp="1"/>
          </p:cNvSpPr>
          <p:nvPr>
            <p:ph type="title"/>
          </p:nvPr>
        </p:nvSpPr>
        <p:spPr/>
        <p:txBody>
          <a:bodyPr/>
          <a:lstStyle/>
          <a:p>
            <a:r>
              <a:rPr lang="ro-RO" dirty="0"/>
              <a:t>Cadrul ciclului răspunsului sexual (2)</a:t>
            </a:r>
          </a:p>
        </p:txBody>
      </p:sp>
      <p:sp>
        <p:nvSpPr>
          <p:cNvPr id="3" name="Text Placeholder 2">
            <a:extLst>
              <a:ext uri="{FF2B5EF4-FFF2-40B4-BE49-F238E27FC236}">
                <a16:creationId xmlns:a16="http://schemas.microsoft.com/office/drawing/2014/main" id="{F400C936-6F2D-BABA-D194-D760B092E28C}"/>
              </a:ext>
            </a:extLst>
          </p:cNvPr>
          <p:cNvSpPr>
            <a:spLocks noGrp="1"/>
          </p:cNvSpPr>
          <p:nvPr>
            <p:ph type="body" sz="quarter" idx="10"/>
          </p:nvPr>
        </p:nvSpPr>
        <p:spPr/>
        <p:txBody>
          <a:bodyPr/>
          <a:lstStyle/>
          <a:p>
            <a:r>
              <a:rPr lang="ro-RO" dirty="0"/>
              <a:t>Dorință</a:t>
            </a:r>
          </a:p>
        </p:txBody>
      </p:sp>
      <p:sp>
        <p:nvSpPr>
          <p:cNvPr id="11" name="TextBox 10">
            <a:extLst>
              <a:ext uri="{FF2B5EF4-FFF2-40B4-BE49-F238E27FC236}">
                <a16:creationId xmlns:a16="http://schemas.microsoft.com/office/drawing/2014/main" id="{307505BE-6327-61FA-7294-59FDCEF20CE0}"/>
              </a:ext>
            </a:extLst>
          </p:cNvPr>
          <p:cNvSpPr txBox="1"/>
          <p:nvPr/>
        </p:nvSpPr>
        <p:spPr>
          <a:xfrm>
            <a:off x="598716" y="1767241"/>
            <a:ext cx="4963885" cy="4401205"/>
          </a:xfrm>
          <a:prstGeom prst="rect">
            <a:avLst/>
          </a:prstGeom>
          <a:noFill/>
        </p:spPr>
        <p:txBody>
          <a:bodyPr wrap="square" rtlCol="0">
            <a:spAutoFit/>
          </a:bodyPr>
          <a:lstStyle/>
          <a:p>
            <a:pPr marL="342900" indent="-342900">
              <a:buClr>
                <a:schemeClr val="accent1"/>
              </a:buClr>
              <a:buFont typeface="System Font Regular"/>
              <a:buChar char="?"/>
            </a:pPr>
            <a:r>
              <a:rPr lang="ro-RO" sz="2000" b="1" dirty="0"/>
              <a:t>„Cât de importantă este pentru dumneavoastră în prezent intimitatea fizică sau afecțiunea?”</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ro-RO" sz="2000" b="1" dirty="0"/>
              <a:t>„Ați observat de-a lungul timpului schimbări ale interesului pentru activitatea sexuală sau pentru apropiere?”</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ro-RO" sz="2000" b="1" dirty="0"/>
              <a:t>„Uneori stresul, oboseala sau problemele de sănătate pot afecta dorința sexuală. V-a influențat ceva de acest fel?”</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ro-RO" sz="2000" b="1" dirty="0"/>
              <a:t>„Simțiți că apropierea emoțională de partener vă influențează interesul pentru intimitate?”</a:t>
            </a:r>
          </a:p>
        </p:txBody>
      </p:sp>
      <p:graphicFrame>
        <p:nvGraphicFramePr>
          <p:cNvPr id="4" name="Diagram 3">
            <a:extLst>
              <a:ext uri="{FF2B5EF4-FFF2-40B4-BE49-F238E27FC236}">
                <a16:creationId xmlns:a16="http://schemas.microsoft.com/office/drawing/2014/main" id="{67BC7F08-68E6-6C41-F88D-ADEB1DA50D40}"/>
              </a:ext>
            </a:extLst>
          </p:cNvPr>
          <p:cNvGraphicFramePr/>
          <p:nvPr>
            <p:extLst>
              <p:ext uri="{D42A27DB-BD31-4B8C-83A1-F6EECF244321}">
                <p14:modId xmlns:p14="http://schemas.microsoft.com/office/powerpoint/2010/main" val="477339622"/>
              </p:ext>
            </p:extLst>
          </p:nvPr>
        </p:nvGraphicFramePr>
        <p:xfrm>
          <a:off x="5562601" y="1767240"/>
          <a:ext cx="5800165" cy="44012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8374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875E7-60E0-1E9F-5B5F-EBA37E9A64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0F64C2-0D90-6CC7-2729-878BB36A5380}"/>
              </a:ext>
            </a:extLst>
          </p:cNvPr>
          <p:cNvSpPr>
            <a:spLocks noGrp="1"/>
          </p:cNvSpPr>
          <p:nvPr>
            <p:ph type="title"/>
          </p:nvPr>
        </p:nvSpPr>
        <p:spPr/>
        <p:txBody>
          <a:bodyPr/>
          <a:lstStyle/>
          <a:p>
            <a:r>
              <a:rPr lang="ro-RO" dirty="0"/>
              <a:t>Cadrul ciclului răspunsului sexual (3)</a:t>
            </a:r>
          </a:p>
        </p:txBody>
      </p:sp>
      <p:sp>
        <p:nvSpPr>
          <p:cNvPr id="3" name="Text Placeholder 2">
            <a:extLst>
              <a:ext uri="{FF2B5EF4-FFF2-40B4-BE49-F238E27FC236}">
                <a16:creationId xmlns:a16="http://schemas.microsoft.com/office/drawing/2014/main" id="{BFC3BC0B-8FA2-1369-9B24-CA74C474333D}"/>
              </a:ext>
            </a:extLst>
          </p:cNvPr>
          <p:cNvSpPr>
            <a:spLocks noGrp="1"/>
          </p:cNvSpPr>
          <p:nvPr>
            <p:ph type="body" sz="quarter" idx="10"/>
          </p:nvPr>
        </p:nvSpPr>
        <p:spPr/>
        <p:txBody>
          <a:bodyPr/>
          <a:lstStyle/>
          <a:p>
            <a:r>
              <a:rPr lang="ro-RO" dirty="0"/>
              <a:t>Dorință</a:t>
            </a:r>
          </a:p>
        </p:txBody>
      </p:sp>
      <p:sp>
        <p:nvSpPr>
          <p:cNvPr id="6" name="Content Placeholder 5">
            <a:extLst>
              <a:ext uri="{FF2B5EF4-FFF2-40B4-BE49-F238E27FC236}">
                <a16:creationId xmlns:a16="http://schemas.microsoft.com/office/drawing/2014/main" id="{417CDD48-677E-FFB7-EDDF-1068418CDC0C}"/>
              </a:ext>
            </a:extLst>
          </p:cNvPr>
          <p:cNvSpPr>
            <a:spLocks noGrp="1"/>
          </p:cNvSpPr>
          <p:nvPr>
            <p:ph sz="quarter" idx="12"/>
          </p:nvPr>
        </p:nvSpPr>
        <p:spPr>
          <a:xfrm>
            <a:off x="652182" y="1763342"/>
            <a:ext cx="10887635" cy="4783231"/>
          </a:xfrm>
        </p:spPr>
        <p:txBody>
          <a:bodyPr/>
          <a:lstStyle/>
          <a:p>
            <a:r>
              <a:rPr lang="ro-RO" sz="2000" b="1" dirty="0"/>
              <a:t xml:space="preserve">Factori de influență: </a:t>
            </a:r>
          </a:p>
          <a:p>
            <a:endParaRPr lang="en-US" sz="2000" b="1" dirty="0"/>
          </a:p>
          <a:p>
            <a:pPr marL="285750" indent="-285750">
              <a:buFontTx/>
              <a:buChar char="-"/>
            </a:pPr>
            <a:r>
              <a:rPr lang="ro-RO" sz="2000" dirty="0"/>
              <a:t>scăderea nivelului hormonal</a:t>
            </a:r>
          </a:p>
          <a:p>
            <a:pPr marL="285750" indent="-285750">
              <a:buFontTx/>
              <a:buChar char="-"/>
            </a:pPr>
            <a:r>
              <a:rPr lang="ro-RO" sz="2000" dirty="0"/>
              <a:t xml:space="preserve">depresie sau singurătate </a:t>
            </a:r>
          </a:p>
          <a:p>
            <a:pPr marL="285750" indent="-285750">
              <a:buFontTx/>
              <a:buChar char="-"/>
            </a:pPr>
            <a:r>
              <a:rPr lang="ro-RO" sz="2000" dirty="0"/>
              <a:t xml:space="preserve">calitatea relației </a:t>
            </a:r>
          </a:p>
          <a:p>
            <a:pPr marL="285750" indent="-285750">
              <a:buFontTx/>
              <a:buChar char="-"/>
            </a:pPr>
            <a:r>
              <a:rPr lang="ro-RO" sz="2000" dirty="0"/>
              <a:t>boli cronice, oboseală</a:t>
            </a:r>
          </a:p>
          <a:p>
            <a:pPr marL="285750" indent="-285750">
              <a:buFontTx/>
              <a:buChar char="-"/>
            </a:pPr>
            <a:r>
              <a:rPr lang="ro-RO" sz="2000" dirty="0"/>
              <a:t>convingeri ageiste internalizate despre sexualitate</a:t>
            </a:r>
            <a:endParaRPr lang="en-US" sz="2000" dirty="0"/>
          </a:p>
        </p:txBody>
      </p:sp>
      <p:pic>
        <p:nvPicPr>
          <p:cNvPr id="4" name="Picture 3">
            <a:extLst>
              <a:ext uri="{FF2B5EF4-FFF2-40B4-BE49-F238E27FC236}">
                <a16:creationId xmlns:a16="http://schemas.microsoft.com/office/drawing/2014/main" id="{CA7AC810-8FBA-A6EF-AED5-48653C62F798}"/>
              </a:ext>
            </a:extLst>
          </p:cNvPr>
          <p:cNvPicPr>
            <a:picLocks noChangeAspect="1"/>
          </p:cNvPicPr>
          <p:nvPr/>
        </p:nvPicPr>
        <p:blipFill>
          <a:blip r:embed="rId3"/>
          <a:stretch>
            <a:fillRect/>
          </a:stretch>
        </p:blipFill>
        <p:spPr>
          <a:xfrm>
            <a:off x="6649278" y="1618813"/>
            <a:ext cx="4721087" cy="3148927"/>
          </a:xfrm>
          <a:prstGeom prst="rect">
            <a:avLst/>
          </a:prstGeom>
        </p:spPr>
      </p:pic>
    </p:spTree>
    <p:extLst>
      <p:ext uri="{BB962C8B-B14F-4D97-AF65-F5344CB8AC3E}">
        <p14:creationId xmlns:p14="http://schemas.microsoft.com/office/powerpoint/2010/main" val="19535363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DD297-0472-AED8-2A81-7DF392A354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FF77B0-348E-1CAA-85E9-CF06EDF752C3}"/>
              </a:ext>
            </a:extLst>
          </p:cNvPr>
          <p:cNvSpPr>
            <a:spLocks noGrp="1"/>
          </p:cNvSpPr>
          <p:nvPr>
            <p:ph type="title"/>
          </p:nvPr>
        </p:nvSpPr>
        <p:spPr/>
        <p:txBody>
          <a:bodyPr/>
          <a:lstStyle/>
          <a:p>
            <a:r>
              <a:rPr lang="ro-RO" dirty="0"/>
              <a:t>Cadrul ciclului răspunsului sexual (4)</a:t>
            </a:r>
          </a:p>
        </p:txBody>
      </p:sp>
      <p:sp>
        <p:nvSpPr>
          <p:cNvPr id="3" name="Text Placeholder 2">
            <a:extLst>
              <a:ext uri="{FF2B5EF4-FFF2-40B4-BE49-F238E27FC236}">
                <a16:creationId xmlns:a16="http://schemas.microsoft.com/office/drawing/2014/main" id="{673A71FB-04D8-71EA-80FB-FBBE5281BAD8}"/>
              </a:ext>
            </a:extLst>
          </p:cNvPr>
          <p:cNvSpPr>
            <a:spLocks noGrp="1"/>
          </p:cNvSpPr>
          <p:nvPr>
            <p:ph type="body" sz="quarter" idx="10"/>
          </p:nvPr>
        </p:nvSpPr>
        <p:spPr/>
        <p:txBody>
          <a:bodyPr/>
          <a:lstStyle/>
          <a:p>
            <a:r>
              <a:rPr lang="ro-RO" dirty="0"/>
              <a:t>Excitație</a:t>
            </a:r>
          </a:p>
        </p:txBody>
      </p:sp>
      <p:sp>
        <p:nvSpPr>
          <p:cNvPr id="11" name="TextBox 10">
            <a:extLst>
              <a:ext uri="{FF2B5EF4-FFF2-40B4-BE49-F238E27FC236}">
                <a16:creationId xmlns:a16="http://schemas.microsoft.com/office/drawing/2014/main" id="{D7C11585-1774-2204-45D2-758FE2B8A72B}"/>
              </a:ext>
            </a:extLst>
          </p:cNvPr>
          <p:cNvSpPr txBox="1"/>
          <p:nvPr/>
        </p:nvSpPr>
        <p:spPr>
          <a:xfrm>
            <a:off x="598716" y="1767241"/>
            <a:ext cx="4963885" cy="4708981"/>
          </a:xfrm>
          <a:prstGeom prst="rect">
            <a:avLst/>
          </a:prstGeom>
          <a:noFill/>
        </p:spPr>
        <p:txBody>
          <a:bodyPr wrap="square" rtlCol="0">
            <a:spAutoFit/>
          </a:bodyPr>
          <a:lstStyle/>
          <a:p>
            <a:pPr marL="342900" indent="-342900">
              <a:buClr>
                <a:schemeClr val="accent1"/>
              </a:buClr>
              <a:buFont typeface="System Font Regular"/>
              <a:buChar char="?"/>
            </a:pPr>
            <a:r>
              <a:rPr lang="ro-RO" sz="2000" b="1" dirty="0"/>
              <a:t>„Unele femei au uscăciune vaginală sau disconfort în timpul intimității după menopauză. Ați observat acest lucru sau ați dori informații despre el?”</a:t>
            </a:r>
          </a:p>
          <a:p>
            <a:pPr marL="342900" indent="-342900">
              <a:buClr>
                <a:schemeClr val="accent1"/>
              </a:buClr>
              <a:buFont typeface="System Font Regular"/>
              <a:buChar char="?"/>
            </a:pPr>
            <a:r>
              <a:rPr lang="ro-RO" sz="2000" b="1" dirty="0"/>
              <a:t>„Unii oameni observă că erecțiile apar mai greu sau sunt mai puțin ferme decât înainte. Dacă vi se întâmplă, putem discuta despre posibilele cauze și opțiuni.”</a:t>
            </a:r>
          </a:p>
          <a:p>
            <a:pPr marL="342900" indent="-342900">
              <a:buClr>
                <a:schemeClr val="accent1"/>
              </a:buClr>
              <a:buFont typeface="System Font Regular"/>
              <a:buChar char="?"/>
            </a:pPr>
            <a:r>
              <a:rPr lang="ro-RO" sz="2000" b="1" dirty="0"/>
              <a:t>„Ați observat schimbări ale lubrifierii, erecției sau confortului fizic în timpul intimității?”</a:t>
            </a:r>
          </a:p>
          <a:p>
            <a:pPr marL="342900" indent="-342900">
              <a:buClr>
                <a:schemeClr val="accent1"/>
              </a:buClr>
              <a:buFont typeface="System Font Regular"/>
              <a:buChar char="?"/>
            </a:pPr>
            <a:r>
              <a:rPr lang="ro-RO" sz="2000" b="1" dirty="0"/>
              <a:t>„Dacă intimitatea a devenit inconfortabilă, putem vorbi despre modalități de a reduce durerea și de a crește confortul.”</a:t>
            </a:r>
          </a:p>
        </p:txBody>
      </p:sp>
      <p:graphicFrame>
        <p:nvGraphicFramePr>
          <p:cNvPr id="4" name="Diagram 3">
            <a:extLst>
              <a:ext uri="{FF2B5EF4-FFF2-40B4-BE49-F238E27FC236}">
                <a16:creationId xmlns:a16="http://schemas.microsoft.com/office/drawing/2014/main" id="{213AFE1C-CB38-7E58-40FC-6800B69039C7}"/>
              </a:ext>
            </a:extLst>
          </p:cNvPr>
          <p:cNvGraphicFramePr/>
          <p:nvPr>
            <p:extLst>
              <p:ext uri="{D42A27DB-BD31-4B8C-83A1-F6EECF244321}">
                <p14:modId xmlns:p14="http://schemas.microsoft.com/office/powerpoint/2010/main" val="1523794189"/>
              </p:ext>
            </p:extLst>
          </p:nvPr>
        </p:nvGraphicFramePr>
        <p:xfrm>
          <a:off x="4939553" y="1554021"/>
          <a:ext cx="7575177" cy="4922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06400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4A32D-2DC0-EBB3-2C52-E35F9D5604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1B306D-31E8-2557-E18C-8C95B555769B}"/>
              </a:ext>
            </a:extLst>
          </p:cNvPr>
          <p:cNvSpPr>
            <a:spLocks noGrp="1"/>
          </p:cNvSpPr>
          <p:nvPr>
            <p:ph type="title"/>
          </p:nvPr>
        </p:nvSpPr>
        <p:spPr/>
        <p:txBody>
          <a:bodyPr/>
          <a:lstStyle/>
          <a:p>
            <a:r>
              <a:rPr lang="ro-RO" dirty="0"/>
              <a:t>Cadrul ciclului răspunsului sexual (5)</a:t>
            </a:r>
          </a:p>
        </p:txBody>
      </p:sp>
      <p:sp>
        <p:nvSpPr>
          <p:cNvPr id="3" name="Text Placeholder 2">
            <a:extLst>
              <a:ext uri="{FF2B5EF4-FFF2-40B4-BE49-F238E27FC236}">
                <a16:creationId xmlns:a16="http://schemas.microsoft.com/office/drawing/2014/main" id="{F86B5BC0-CA27-99D4-75DA-03F6A6C0876D}"/>
              </a:ext>
            </a:extLst>
          </p:cNvPr>
          <p:cNvSpPr>
            <a:spLocks noGrp="1"/>
          </p:cNvSpPr>
          <p:nvPr>
            <p:ph type="body" sz="quarter" idx="10"/>
          </p:nvPr>
        </p:nvSpPr>
        <p:spPr/>
        <p:txBody>
          <a:bodyPr/>
          <a:lstStyle/>
          <a:p>
            <a:r>
              <a:rPr lang="ro-RO" dirty="0"/>
              <a:t>Excitație</a:t>
            </a:r>
          </a:p>
        </p:txBody>
      </p:sp>
      <p:sp>
        <p:nvSpPr>
          <p:cNvPr id="6" name="Content Placeholder 5">
            <a:extLst>
              <a:ext uri="{FF2B5EF4-FFF2-40B4-BE49-F238E27FC236}">
                <a16:creationId xmlns:a16="http://schemas.microsoft.com/office/drawing/2014/main" id="{3E02D873-916C-93D4-B174-A296C7D4D3BE}"/>
              </a:ext>
            </a:extLst>
          </p:cNvPr>
          <p:cNvSpPr>
            <a:spLocks noGrp="1"/>
          </p:cNvSpPr>
          <p:nvPr>
            <p:ph sz="quarter" idx="12"/>
          </p:nvPr>
        </p:nvSpPr>
        <p:spPr>
          <a:xfrm>
            <a:off x="605898" y="1684703"/>
            <a:ext cx="6245476" cy="4318625"/>
          </a:xfrm>
        </p:spPr>
        <p:txBody>
          <a:bodyPr/>
          <a:lstStyle/>
          <a:p>
            <a:r>
              <a:rPr lang="ro-RO" sz="2000" b="1" dirty="0"/>
              <a:t xml:space="preserve">Factori de influență: </a:t>
            </a:r>
          </a:p>
          <a:p>
            <a:endParaRPr lang="en-US" sz="2000" b="1" dirty="0"/>
          </a:p>
          <a:p>
            <a:pPr marL="285750" indent="-285750">
              <a:buFontTx/>
              <a:buChar char="-"/>
            </a:pPr>
            <a:r>
              <a:rPr lang="ro-RO" sz="2000" dirty="0"/>
              <a:t>afecțiuni vasculare și neurologice</a:t>
            </a:r>
          </a:p>
          <a:p>
            <a:pPr marL="285750" indent="-285750">
              <a:buFontTx/>
              <a:buChar char="-"/>
            </a:pPr>
            <a:r>
              <a:rPr lang="ro-RO" sz="2000" dirty="0"/>
              <a:t xml:space="preserve">uscăciune vaginală </a:t>
            </a:r>
          </a:p>
          <a:p>
            <a:pPr marL="285750" indent="-285750">
              <a:buFontTx/>
              <a:buChar char="-"/>
            </a:pPr>
            <a:r>
              <a:rPr lang="ro-RO" sz="2000" dirty="0"/>
              <a:t>dificultăți de erecție</a:t>
            </a:r>
          </a:p>
          <a:p>
            <a:pPr marL="285750" indent="-285750">
              <a:buFontTx/>
              <a:buChar char="-"/>
            </a:pPr>
            <a:r>
              <a:rPr lang="ro-RO" sz="2000" dirty="0"/>
              <a:t>efectele medicației</a:t>
            </a:r>
          </a:p>
          <a:p>
            <a:pPr marL="285750" indent="-285750">
              <a:buFontTx/>
              <a:buChar char="-"/>
            </a:pPr>
            <a:r>
              <a:rPr lang="ro-RO" sz="2000" dirty="0"/>
              <a:t>durere sau mobilitate redusă</a:t>
            </a:r>
          </a:p>
          <a:p>
            <a:pPr marL="285750" indent="-285750">
              <a:buFontTx/>
              <a:buChar char="-"/>
            </a:pPr>
            <a:r>
              <a:rPr lang="ro-RO" sz="2000" dirty="0"/>
              <a:t>anxietate sau imaginea corporală</a:t>
            </a:r>
            <a:endParaRPr lang="en-US" sz="2000" dirty="0"/>
          </a:p>
        </p:txBody>
      </p:sp>
      <p:pic>
        <p:nvPicPr>
          <p:cNvPr id="5" name="Picture 4">
            <a:extLst>
              <a:ext uri="{FF2B5EF4-FFF2-40B4-BE49-F238E27FC236}">
                <a16:creationId xmlns:a16="http://schemas.microsoft.com/office/drawing/2014/main" id="{A18F847E-20EA-DAF0-DADA-BA434EB7712B}"/>
              </a:ext>
            </a:extLst>
          </p:cNvPr>
          <p:cNvPicPr>
            <a:picLocks noChangeAspect="1"/>
          </p:cNvPicPr>
          <p:nvPr/>
        </p:nvPicPr>
        <p:blipFill>
          <a:blip r:embed="rId3"/>
          <a:stretch>
            <a:fillRect/>
          </a:stretch>
        </p:blipFill>
        <p:spPr>
          <a:xfrm>
            <a:off x="6070145" y="1684703"/>
            <a:ext cx="5410199" cy="3603276"/>
          </a:xfrm>
          <a:prstGeom prst="rect">
            <a:avLst/>
          </a:prstGeom>
        </p:spPr>
      </p:pic>
    </p:spTree>
    <p:extLst>
      <p:ext uri="{BB962C8B-B14F-4D97-AF65-F5344CB8AC3E}">
        <p14:creationId xmlns:p14="http://schemas.microsoft.com/office/powerpoint/2010/main" val="2470865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8F581-2DF1-B1D3-5B91-2EBB441234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126926-16F3-848C-A146-C363EC87BD36}"/>
              </a:ext>
            </a:extLst>
          </p:cNvPr>
          <p:cNvSpPr>
            <a:spLocks noGrp="1"/>
          </p:cNvSpPr>
          <p:nvPr>
            <p:ph type="title"/>
          </p:nvPr>
        </p:nvSpPr>
        <p:spPr/>
        <p:txBody>
          <a:bodyPr/>
          <a:lstStyle/>
          <a:p>
            <a:r>
              <a:rPr lang="ro-RO" dirty="0"/>
              <a:t>Cadrul ciclului răspunsului sexual (6)</a:t>
            </a:r>
          </a:p>
        </p:txBody>
      </p:sp>
      <p:sp>
        <p:nvSpPr>
          <p:cNvPr id="3" name="Text Placeholder 2">
            <a:extLst>
              <a:ext uri="{FF2B5EF4-FFF2-40B4-BE49-F238E27FC236}">
                <a16:creationId xmlns:a16="http://schemas.microsoft.com/office/drawing/2014/main" id="{2A7C1812-80CA-C00D-CA46-DEEDD8B24B75}"/>
              </a:ext>
            </a:extLst>
          </p:cNvPr>
          <p:cNvSpPr>
            <a:spLocks noGrp="1"/>
          </p:cNvSpPr>
          <p:nvPr>
            <p:ph type="body" sz="quarter" idx="10"/>
          </p:nvPr>
        </p:nvSpPr>
        <p:spPr/>
        <p:txBody>
          <a:bodyPr/>
          <a:lstStyle/>
          <a:p>
            <a:r>
              <a:rPr lang="ro-RO" dirty="0"/>
              <a:t>Platou</a:t>
            </a:r>
          </a:p>
        </p:txBody>
      </p:sp>
      <p:sp>
        <p:nvSpPr>
          <p:cNvPr id="11" name="TextBox 10">
            <a:extLst>
              <a:ext uri="{FF2B5EF4-FFF2-40B4-BE49-F238E27FC236}">
                <a16:creationId xmlns:a16="http://schemas.microsoft.com/office/drawing/2014/main" id="{62A0E551-2A6B-EE43-2061-4242BB152E33}"/>
              </a:ext>
            </a:extLst>
          </p:cNvPr>
          <p:cNvSpPr txBox="1"/>
          <p:nvPr/>
        </p:nvSpPr>
        <p:spPr>
          <a:xfrm>
            <a:off x="598716" y="1767241"/>
            <a:ext cx="4963885" cy="4708981"/>
          </a:xfrm>
          <a:prstGeom prst="rect">
            <a:avLst/>
          </a:prstGeom>
          <a:noFill/>
        </p:spPr>
        <p:txBody>
          <a:bodyPr wrap="square" rtlCol="0">
            <a:spAutoFit/>
          </a:bodyPr>
          <a:lstStyle/>
          <a:p>
            <a:pPr marL="342900" indent="-342900">
              <a:buClr>
                <a:schemeClr val="accent1"/>
              </a:buClr>
              <a:buFont typeface="System Font Regular"/>
              <a:buChar char="?"/>
            </a:pPr>
            <a:r>
              <a:rPr lang="ro-RO" sz="2000" b="1" dirty="0"/>
              <a:t>„Vă este uneori greu să mențineți excitația în timpul intimității?”</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ro-RO" sz="2000" b="1" dirty="0"/>
              <a:t>„Unii oameni au nevoie de mai mult timp sau stimulare pentru a se simți confortabil în timpul intimității. Vi se întâmplă și dumneavoastră?”</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ro-RO" sz="2000" b="1" dirty="0"/>
              <a:t>„Oboseala, problemele de sănătate sau factorii din mediu vă afectează capacitatea de a vă bucura de intimitate?”</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ro-RO" sz="2000" b="1" dirty="0"/>
              <a:t>„Lipsa spațiului privat sau condițiile de locuire vă îngreunează uneori intimitatea?”</a:t>
            </a:r>
          </a:p>
        </p:txBody>
      </p:sp>
      <p:graphicFrame>
        <p:nvGraphicFramePr>
          <p:cNvPr id="7" name="Diagram 6">
            <a:extLst>
              <a:ext uri="{FF2B5EF4-FFF2-40B4-BE49-F238E27FC236}">
                <a16:creationId xmlns:a16="http://schemas.microsoft.com/office/drawing/2014/main" id="{025585E4-EA24-3D6D-59B9-1C76F124EBA1}"/>
              </a:ext>
            </a:extLst>
          </p:cNvPr>
          <p:cNvGraphicFramePr/>
          <p:nvPr>
            <p:extLst>
              <p:ext uri="{D42A27DB-BD31-4B8C-83A1-F6EECF244321}">
                <p14:modId xmlns:p14="http://schemas.microsoft.com/office/powerpoint/2010/main" val="2092614622"/>
              </p:ext>
            </p:extLst>
          </p:nvPr>
        </p:nvGraphicFramePr>
        <p:xfrm>
          <a:off x="4598894" y="1305107"/>
          <a:ext cx="7808259" cy="4984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2606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BA023-C800-41D9-6FD7-5D5B4352CF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C5647B-0A1C-4A84-D9F6-F97E1F0D62F9}"/>
              </a:ext>
            </a:extLst>
          </p:cNvPr>
          <p:cNvSpPr>
            <a:spLocks noGrp="1"/>
          </p:cNvSpPr>
          <p:nvPr>
            <p:ph type="title"/>
          </p:nvPr>
        </p:nvSpPr>
        <p:spPr/>
        <p:txBody>
          <a:bodyPr/>
          <a:lstStyle/>
          <a:p>
            <a:r>
              <a:rPr lang="ro-RO" dirty="0"/>
              <a:t>Cadrul ciclului răspunsului sexual (7)</a:t>
            </a:r>
          </a:p>
        </p:txBody>
      </p:sp>
      <p:sp>
        <p:nvSpPr>
          <p:cNvPr id="3" name="Text Placeholder 2">
            <a:extLst>
              <a:ext uri="{FF2B5EF4-FFF2-40B4-BE49-F238E27FC236}">
                <a16:creationId xmlns:a16="http://schemas.microsoft.com/office/drawing/2014/main" id="{FE6D04DF-D52B-29A8-9633-9361314E3F3D}"/>
              </a:ext>
            </a:extLst>
          </p:cNvPr>
          <p:cNvSpPr>
            <a:spLocks noGrp="1"/>
          </p:cNvSpPr>
          <p:nvPr>
            <p:ph type="body" sz="quarter" idx="10"/>
          </p:nvPr>
        </p:nvSpPr>
        <p:spPr/>
        <p:txBody>
          <a:bodyPr/>
          <a:lstStyle/>
          <a:p>
            <a:r>
              <a:rPr lang="ro-RO" dirty="0"/>
              <a:t>Platou</a:t>
            </a:r>
          </a:p>
        </p:txBody>
      </p:sp>
      <p:sp>
        <p:nvSpPr>
          <p:cNvPr id="6" name="Content Placeholder 5">
            <a:extLst>
              <a:ext uri="{FF2B5EF4-FFF2-40B4-BE49-F238E27FC236}">
                <a16:creationId xmlns:a16="http://schemas.microsoft.com/office/drawing/2014/main" id="{CEC879EC-0F9B-E352-26A7-89044097C349}"/>
              </a:ext>
            </a:extLst>
          </p:cNvPr>
          <p:cNvSpPr>
            <a:spLocks noGrp="1"/>
          </p:cNvSpPr>
          <p:nvPr>
            <p:ph sz="quarter" idx="12"/>
          </p:nvPr>
        </p:nvSpPr>
        <p:spPr>
          <a:xfrm>
            <a:off x="644876" y="1858973"/>
            <a:ext cx="5094515" cy="4647845"/>
          </a:xfrm>
        </p:spPr>
        <p:txBody>
          <a:bodyPr/>
          <a:lstStyle/>
          <a:p>
            <a:r>
              <a:rPr lang="ro-RO" sz="2000" b="1" dirty="0"/>
              <a:t xml:space="preserve">Factori de influență: </a:t>
            </a:r>
          </a:p>
          <a:p>
            <a:endParaRPr lang="en-US" sz="2000" b="1" dirty="0"/>
          </a:p>
          <a:p>
            <a:pPr marL="285750" indent="-285750">
              <a:buFontTx/>
              <a:buChar char="-"/>
            </a:pPr>
            <a:r>
              <a:rPr lang="ro-RO" sz="2000" dirty="0"/>
              <a:t>rezistență fizică redusă, oboseală</a:t>
            </a:r>
          </a:p>
          <a:p>
            <a:pPr marL="285750" indent="-285750">
              <a:buFontTx/>
              <a:buChar char="-"/>
            </a:pPr>
            <a:r>
              <a:rPr lang="ro-RO" sz="2000" dirty="0"/>
              <a:t>limitări cardiovasculare</a:t>
            </a:r>
          </a:p>
          <a:p>
            <a:pPr marL="285750" indent="-285750">
              <a:buFontTx/>
              <a:buChar char="-"/>
            </a:pPr>
            <a:r>
              <a:rPr lang="ro-RO" sz="2000" dirty="0"/>
              <a:t>tensiuni în relație</a:t>
            </a:r>
          </a:p>
          <a:p>
            <a:pPr marL="285750" indent="-285750">
              <a:buFontTx/>
              <a:buChar char="-"/>
            </a:pPr>
            <a:r>
              <a:rPr lang="ro-RO" sz="2000" dirty="0"/>
              <a:t xml:space="preserve">lipsa spațiului privat în centrele de îngrijire </a:t>
            </a:r>
            <a:endParaRPr lang="en-US" sz="2000" b="1" dirty="0"/>
          </a:p>
        </p:txBody>
      </p:sp>
      <p:pic>
        <p:nvPicPr>
          <p:cNvPr id="7" name="Picture 6">
            <a:extLst>
              <a:ext uri="{FF2B5EF4-FFF2-40B4-BE49-F238E27FC236}">
                <a16:creationId xmlns:a16="http://schemas.microsoft.com/office/drawing/2014/main" id="{14AD6CC2-B1D0-534F-E5A1-B318197824E3}"/>
              </a:ext>
            </a:extLst>
          </p:cNvPr>
          <p:cNvPicPr>
            <a:picLocks noChangeAspect="1"/>
          </p:cNvPicPr>
          <p:nvPr/>
        </p:nvPicPr>
        <p:blipFill>
          <a:blip r:embed="rId3"/>
          <a:stretch>
            <a:fillRect/>
          </a:stretch>
        </p:blipFill>
        <p:spPr>
          <a:xfrm>
            <a:off x="7380264" y="1249465"/>
            <a:ext cx="3340746" cy="5011120"/>
          </a:xfrm>
          <a:prstGeom prst="rect">
            <a:avLst/>
          </a:prstGeom>
        </p:spPr>
      </p:pic>
    </p:spTree>
    <p:extLst>
      <p:ext uri="{BB962C8B-B14F-4D97-AF65-F5344CB8AC3E}">
        <p14:creationId xmlns:p14="http://schemas.microsoft.com/office/powerpoint/2010/main" val="13342981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6CA56-8FCC-F4AA-D113-9F9FF3CD27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2062D6-A2BA-F65A-E301-67FEF1293FEE}"/>
              </a:ext>
            </a:extLst>
          </p:cNvPr>
          <p:cNvSpPr>
            <a:spLocks noGrp="1"/>
          </p:cNvSpPr>
          <p:nvPr>
            <p:ph type="title"/>
          </p:nvPr>
        </p:nvSpPr>
        <p:spPr/>
        <p:txBody>
          <a:bodyPr/>
          <a:lstStyle/>
          <a:p>
            <a:r>
              <a:rPr lang="ro-RO" dirty="0"/>
              <a:t>Cadrul ciclului răspunsului sexual (8)</a:t>
            </a:r>
          </a:p>
        </p:txBody>
      </p:sp>
      <p:sp>
        <p:nvSpPr>
          <p:cNvPr id="3" name="Text Placeholder 2">
            <a:extLst>
              <a:ext uri="{FF2B5EF4-FFF2-40B4-BE49-F238E27FC236}">
                <a16:creationId xmlns:a16="http://schemas.microsoft.com/office/drawing/2014/main" id="{7CA2A20E-7402-2FBC-5F3D-F888A7731F1A}"/>
              </a:ext>
            </a:extLst>
          </p:cNvPr>
          <p:cNvSpPr>
            <a:spLocks noGrp="1"/>
          </p:cNvSpPr>
          <p:nvPr>
            <p:ph type="body" sz="quarter" idx="10"/>
          </p:nvPr>
        </p:nvSpPr>
        <p:spPr/>
        <p:txBody>
          <a:bodyPr/>
          <a:lstStyle/>
          <a:p>
            <a:r>
              <a:rPr lang="ro-RO" dirty="0"/>
              <a:t>Orgasm</a:t>
            </a:r>
          </a:p>
        </p:txBody>
      </p:sp>
      <p:sp>
        <p:nvSpPr>
          <p:cNvPr id="11" name="TextBox 10">
            <a:extLst>
              <a:ext uri="{FF2B5EF4-FFF2-40B4-BE49-F238E27FC236}">
                <a16:creationId xmlns:a16="http://schemas.microsoft.com/office/drawing/2014/main" id="{8BCB5603-C6E3-CEFA-1566-C3779EE015A9}"/>
              </a:ext>
            </a:extLst>
          </p:cNvPr>
          <p:cNvSpPr txBox="1"/>
          <p:nvPr/>
        </p:nvSpPr>
        <p:spPr>
          <a:xfrm>
            <a:off x="598716" y="1767241"/>
            <a:ext cx="4963885" cy="4708981"/>
          </a:xfrm>
          <a:prstGeom prst="rect">
            <a:avLst/>
          </a:prstGeom>
          <a:noFill/>
        </p:spPr>
        <p:txBody>
          <a:bodyPr wrap="square" rtlCol="0">
            <a:spAutoFit/>
          </a:bodyPr>
          <a:lstStyle/>
          <a:p>
            <a:pPr marL="342900" indent="-342900">
              <a:buClr>
                <a:schemeClr val="accent1"/>
              </a:buClr>
              <a:buFont typeface="System Font Regular"/>
              <a:buChar char="?"/>
            </a:pPr>
            <a:r>
              <a:rPr lang="ro-RO" sz="2000" b="1" dirty="0"/>
              <a:t>„Ați observat schimbări în ușurința cu care ajungeți la orgasm sau în intensitatea plăcerii sexuale?”</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ro-RO" sz="2000" b="1" dirty="0"/>
              <a:t>„Unele afecțiuni medicale sau medicamente pot influența orgasmul. Ați dori să discutăm dacă acest lucru s-ar putea aplica în cazul dumneavoastră?”</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ro-RO" sz="2000" b="1" dirty="0"/>
              <a:t>„Sunteți mulțumit(ă) de nivelul de plăcere pe care îl simțiți în timpul intimității?”</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ro-RO" sz="2000" b="1" dirty="0"/>
              <a:t>„Există dificultăți în timpul activității sexuale pentru care ați dori sprijin?”</a:t>
            </a:r>
          </a:p>
        </p:txBody>
      </p:sp>
      <p:graphicFrame>
        <p:nvGraphicFramePr>
          <p:cNvPr id="7" name="Diagram 6">
            <a:extLst>
              <a:ext uri="{FF2B5EF4-FFF2-40B4-BE49-F238E27FC236}">
                <a16:creationId xmlns:a16="http://schemas.microsoft.com/office/drawing/2014/main" id="{1DF5A7BB-18E9-E96D-D919-5956571EEBC3}"/>
              </a:ext>
            </a:extLst>
          </p:cNvPr>
          <p:cNvGraphicFramePr/>
          <p:nvPr>
            <p:extLst>
              <p:ext uri="{D42A27DB-BD31-4B8C-83A1-F6EECF244321}">
                <p14:modId xmlns:p14="http://schemas.microsoft.com/office/powerpoint/2010/main" val="117082985"/>
              </p:ext>
            </p:extLst>
          </p:nvPr>
        </p:nvGraphicFramePr>
        <p:xfrm>
          <a:off x="4455460" y="1472844"/>
          <a:ext cx="8453718" cy="4984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427835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B6DA7-E8AE-BE04-32BA-CB16D34A20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439558-7CBC-E821-A0E1-0FE3420F1559}"/>
              </a:ext>
            </a:extLst>
          </p:cNvPr>
          <p:cNvSpPr>
            <a:spLocks noGrp="1"/>
          </p:cNvSpPr>
          <p:nvPr>
            <p:ph type="title"/>
          </p:nvPr>
        </p:nvSpPr>
        <p:spPr/>
        <p:txBody>
          <a:bodyPr/>
          <a:lstStyle/>
          <a:p>
            <a:r>
              <a:rPr lang="ro-RO" dirty="0"/>
              <a:t>Cadrul ciclului răspunsului sexual (9)</a:t>
            </a:r>
          </a:p>
        </p:txBody>
      </p:sp>
      <p:sp>
        <p:nvSpPr>
          <p:cNvPr id="3" name="Text Placeholder 2">
            <a:extLst>
              <a:ext uri="{FF2B5EF4-FFF2-40B4-BE49-F238E27FC236}">
                <a16:creationId xmlns:a16="http://schemas.microsoft.com/office/drawing/2014/main" id="{39CA0781-BB67-B944-6DBC-31BD27B8BE2D}"/>
              </a:ext>
            </a:extLst>
          </p:cNvPr>
          <p:cNvSpPr>
            <a:spLocks noGrp="1"/>
          </p:cNvSpPr>
          <p:nvPr>
            <p:ph type="body" sz="quarter" idx="10"/>
          </p:nvPr>
        </p:nvSpPr>
        <p:spPr/>
        <p:txBody>
          <a:bodyPr/>
          <a:lstStyle/>
          <a:p>
            <a:r>
              <a:rPr lang="ro-RO" dirty="0"/>
              <a:t>Orgasm</a:t>
            </a:r>
          </a:p>
        </p:txBody>
      </p:sp>
      <p:sp>
        <p:nvSpPr>
          <p:cNvPr id="6" name="Content Placeholder 5">
            <a:extLst>
              <a:ext uri="{FF2B5EF4-FFF2-40B4-BE49-F238E27FC236}">
                <a16:creationId xmlns:a16="http://schemas.microsoft.com/office/drawing/2014/main" id="{23D15002-4D58-F661-D0BF-6231A62EB5C9}"/>
              </a:ext>
            </a:extLst>
          </p:cNvPr>
          <p:cNvSpPr>
            <a:spLocks noGrp="1"/>
          </p:cNvSpPr>
          <p:nvPr>
            <p:ph sz="quarter" idx="12"/>
          </p:nvPr>
        </p:nvSpPr>
        <p:spPr>
          <a:xfrm>
            <a:off x="687749" y="1763344"/>
            <a:ext cx="5094515" cy="4398917"/>
          </a:xfrm>
        </p:spPr>
        <p:txBody>
          <a:bodyPr/>
          <a:lstStyle/>
          <a:p>
            <a:r>
              <a:rPr lang="ro-RO" sz="2000" b="1" dirty="0"/>
              <a:t xml:space="preserve">Factori de influență: </a:t>
            </a:r>
          </a:p>
          <a:p>
            <a:endParaRPr lang="en-US" sz="2000" b="1" dirty="0"/>
          </a:p>
          <a:p>
            <a:pPr marL="285750" indent="-285750">
              <a:buFontTx/>
              <a:buChar char="-"/>
            </a:pPr>
            <a:r>
              <a:rPr lang="ro-RO" sz="2000" dirty="0"/>
              <a:t>diabet</a:t>
            </a:r>
          </a:p>
          <a:p>
            <a:pPr marL="285750" indent="-285750">
              <a:buFontTx/>
              <a:buChar char="-"/>
            </a:pPr>
            <a:r>
              <a:rPr lang="ro-RO" sz="2000" dirty="0"/>
              <a:t>afecțiuni neurologice</a:t>
            </a:r>
          </a:p>
          <a:p>
            <a:pPr marL="285750" indent="-285750">
              <a:buFontTx/>
              <a:buChar char="-"/>
            </a:pPr>
            <a:r>
              <a:rPr lang="ro-RO" sz="2000" dirty="0"/>
              <a:t>afecțiuni ale prostatei</a:t>
            </a:r>
          </a:p>
          <a:p>
            <a:pPr marL="285750" indent="-285750">
              <a:buFontTx/>
              <a:buChar char="-"/>
            </a:pPr>
            <a:r>
              <a:rPr lang="ro-RO" sz="2000" dirty="0"/>
              <a:t>schimbări hormonale</a:t>
            </a:r>
          </a:p>
          <a:p>
            <a:pPr marL="285750" indent="-285750">
              <a:buFontTx/>
              <a:buChar char="-"/>
            </a:pPr>
            <a:r>
              <a:rPr lang="ro-RO" sz="2000" dirty="0"/>
              <a:t>efecte secundare ale medicației</a:t>
            </a:r>
          </a:p>
          <a:p>
            <a:pPr marL="285750" indent="-285750">
              <a:buFontTx/>
              <a:buChar char="-"/>
            </a:pPr>
            <a:r>
              <a:rPr lang="ro-RO" sz="2000" dirty="0"/>
              <a:t xml:space="preserve">inhibiție psihologică </a:t>
            </a:r>
          </a:p>
          <a:p>
            <a:pPr marL="285750" indent="-285750">
              <a:buFontTx/>
              <a:buChar char="-"/>
            </a:pPr>
            <a:r>
              <a:rPr lang="ro-RO" sz="2000" dirty="0"/>
              <a:t>conexiune redusă în relație</a:t>
            </a:r>
            <a:endParaRPr lang="en-US" sz="2000" b="1" dirty="0"/>
          </a:p>
        </p:txBody>
      </p:sp>
      <p:pic>
        <p:nvPicPr>
          <p:cNvPr id="4" name="Picture 3">
            <a:extLst>
              <a:ext uri="{FF2B5EF4-FFF2-40B4-BE49-F238E27FC236}">
                <a16:creationId xmlns:a16="http://schemas.microsoft.com/office/drawing/2014/main" id="{3A499757-92DC-0B07-7DF9-CE113B9D4F74}"/>
              </a:ext>
            </a:extLst>
          </p:cNvPr>
          <p:cNvPicPr>
            <a:picLocks noChangeAspect="1"/>
          </p:cNvPicPr>
          <p:nvPr/>
        </p:nvPicPr>
        <p:blipFill>
          <a:blip r:embed="rId3"/>
          <a:stretch>
            <a:fillRect/>
          </a:stretch>
        </p:blipFill>
        <p:spPr>
          <a:xfrm>
            <a:off x="5681869" y="1590214"/>
            <a:ext cx="5513756" cy="3677571"/>
          </a:xfrm>
          <a:prstGeom prst="rect">
            <a:avLst/>
          </a:prstGeom>
        </p:spPr>
      </p:pic>
    </p:spTree>
    <p:extLst>
      <p:ext uri="{BB962C8B-B14F-4D97-AF65-F5344CB8AC3E}">
        <p14:creationId xmlns:p14="http://schemas.microsoft.com/office/powerpoint/2010/main" val="32034219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9DB4E-B000-4857-A26A-37DCB6F91B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EC8232-E3BE-380A-9A7F-580712A9444A}"/>
              </a:ext>
            </a:extLst>
          </p:cNvPr>
          <p:cNvSpPr>
            <a:spLocks noGrp="1"/>
          </p:cNvSpPr>
          <p:nvPr>
            <p:ph type="title"/>
          </p:nvPr>
        </p:nvSpPr>
        <p:spPr/>
        <p:txBody>
          <a:bodyPr/>
          <a:lstStyle/>
          <a:p>
            <a:r>
              <a:rPr lang="ro-RO" dirty="0"/>
              <a:t>Cadrul ciclului răspunsului sexual (10)</a:t>
            </a:r>
          </a:p>
        </p:txBody>
      </p:sp>
      <p:sp>
        <p:nvSpPr>
          <p:cNvPr id="3" name="Text Placeholder 2">
            <a:extLst>
              <a:ext uri="{FF2B5EF4-FFF2-40B4-BE49-F238E27FC236}">
                <a16:creationId xmlns:a16="http://schemas.microsoft.com/office/drawing/2014/main" id="{B3137D05-B975-3F9E-237F-514FA389C8AF}"/>
              </a:ext>
            </a:extLst>
          </p:cNvPr>
          <p:cNvSpPr>
            <a:spLocks noGrp="1"/>
          </p:cNvSpPr>
          <p:nvPr>
            <p:ph type="body" sz="quarter" idx="10"/>
          </p:nvPr>
        </p:nvSpPr>
        <p:spPr/>
        <p:txBody>
          <a:bodyPr/>
          <a:lstStyle/>
          <a:p>
            <a:r>
              <a:rPr lang="ro-RO" dirty="0"/>
              <a:t>Rezoluție</a:t>
            </a:r>
          </a:p>
        </p:txBody>
      </p:sp>
      <p:sp>
        <p:nvSpPr>
          <p:cNvPr id="11" name="TextBox 10">
            <a:extLst>
              <a:ext uri="{FF2B5EF4-FFF2-40B4-BE49-F238E27FC236}">
                <a16:creationId xmlns:a16="http://schemas.microsoft.com/office/drawing/2014/main" id="{4299B5D0-2334-97F0-DCC3-47DC5FE96CBA}"/>
              </a:ext>
            </a:extLst>
          </p:cNvPr>
          <p:cNvSpPr txBox="1"/>
          <p:nvPr/>
        </p:nvSpPr>
        <p:spPr>
          <a:xfrm>
            <a:off x="598716" y="1767241"/>
            <a:ext cx="4963885" cy="4401205"/>
          </a:xfrm>
          <a:prstGeom prst="rect">
            <a:avLst/>
          </a:prstGeom>
          <a:noFill/>
        </p:spPr>
        <p:txBody>
          <a:bodyPr wrap="square" rtlCol="0">
            <a:spAutoFit/>
          </a:bodyPr>
          <a:lstStyle/>
          <a:p>
            <a:pPr marL="342900" indent="-342900">
              <a:buClr>
                <a:schemeClr val="accent1"/>
              </a:buClr>
              <a:buFont typeface="System Font Regular"/>
              <a:buChar char="?"/>
            </a:pPr>
            <a:r>
              <a:rPr lang="ro-RO" sz="2000" b="1" dirty="0"/>
              <a:t>„După momentele de intimitate, vă simțiți de obicei relaxat(ă) și mulțumit(ă) emoțional?”</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ro-RO" sz="2000" b="1" dirty="0"/>
              <a:t>„Pierderea partenerului sau schimbările în viața de cuplu v-au afectat experiența intimității?”</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ro-RO" sz="2000" b="1" dirty="0"/>
              <a:t>„Aveți ocazii de contact afectuos, cum ar fi îmbrățișările sau apropierea?”</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ro-RO" sz="2000" b="1" dirty="0"/>
              <a:t>„În ce fel mediul în care trăiți acum sprijină sau limitează intimitatea?”</a:t>
            </a:r>
          </a:p>
        </p:txBody>
      </p:sp>
      <p:graphicFrame>
        <p:nvGraphicFramePr>
          <p:cNvPr id="7" name="Diagram 6">
            <a:extLst>
              <a:ext uri="{FF2B5EF4-FFF2-40B4-BE49-F238E27FC236}">
                <a16:creationId xmlns:a16="http://schemas.microsoft.com/office/drawing/2014/main" id="{FEEF7C15-D8E4-F674-5224-0CD287BE3959}"/>
              </a:ext>
            </a:extLst>
          </p:cNvPr>
          <p:cNvGraphicFramePr/>
          <p:nvPr>
            <p:extLst>
              <p:ext uri="{D42A27DB-BD31-4B8C-83A1-F6EECF244321}">
                <p14:modId xmlns:p14="http://schemas.microsoft.com/office/powerpoint/2010/main" val="3378448908"/>
              </p:ext>
            </p:extLst>
          </p:nvPr>
        </p:nvGraphicFramePr>
        <p:xfrm>
          <a:off x="4276166" y="1394644"/>
          <a:ext cx="8884023" cy="52891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3750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C11C2-CF16-D2DE-1CB3-71EB574691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B622B7-2C49-EFC3-DE78-7DDEF14AF52F}"/>
              </a:ext>
            </a:extLst>
          </p:cNvPr>
          <p:cNvSpPr>
            <a:spLocks noGrp="1"/>
          </p:cNvSpPr>
          <p:nvPr>
            <p:ph type="title"/>
          </p:nvPr>
        </p:nvSpPr>
        <p:spPr/>
        <p:txBody>
          <a:bodyPr/>
          <a:lstStyle/>
          <a:p>
            <a:r>
              <a:rPr lang="ro-RO" dirty="0"/>
              <a:t>Cadrul ciclului răspunsului sexual (11)</a:t>
            </a:r>
          </a:p>
        </p:txBody>
      </p:sp>
      <p:sp>
        <p:nvSpPr>
          <p:cNvPr id="3" name="Text Placeholder 2">
            <a:extLst>
              <a:ext uri="{FF2B5EF4-FFF2-40B4-BE49-F238E27FC236}">
                <a16:creationId xmlns:a16="http://schemas.microsoft.com/office/drawing/2014/main" id="{0E92EA45-E898-1820-31DD-E77B489EE408}"/>
              </a:ext>
            </a:extLst>
          </p:cNvPr>
          <p:cNvSpPr>
            <a:spLocks noGrp="1"/>
          </p:cNvSpPr>
          <p:nvPr>
            <p:ph type="body" sz="quarter" idx="10"/>
          </p:nvPr>
        </p:nvSpPr>
        <p:spPr/>
        <p:txBody>
          <a:bodyPr/>
          <a:lstStyle/>
          <a:p>
            <a:r>
              <a:rPr lang="ro-RO" dirty="0"/>
              <a:t>Rezoluție</a:t>
            </a:r>
          </a:p>
        </p:txBody>
      </p:sp>
      <p:sp>
        <p:nvSpPr>
          <p:cNvPr id="6" name="Content Placeholder 5">
            <a:extLst>
              <a:ext uri="{FF2B5EF4-FFF2-40B4-BE49-F238E27FC236}">
                <a16:creationId xmlns:a16="http://schemas.microsoft.com/office/drawing/2014/main" id="{101C9CC1-A4B1-AA7D-368E-04960CE9BE01}"/>
              </a:ext>
            </a:extLst>
          </p:cNvPr>
          <p:cNvSpPr>
            <a:spLocks noGrp="1"/>
          </p:cNvSpPr>
          <p:nvPr>
            <p:ph sz="quarter" idx="12"/>
          </p:nvPr>
        </p:nvSpPr>
        <p:spPr>
          <a:xfrm>
            <a:off x="569260" y="1821029"/>
            <a:ext cx="5094515" cy="4182299"/>
          </a:xfrm>
        </p:spPr>
        <p:txBody>
          <a:bodyPr/>
          <a:lstStyle/>
          <a:p>
            <a:r>
              <a:rPr lang="ro-RO" sz="2000" b="1" dirty="0"/>
              <a:t xml:space="preserve">Factori de influență: </a:t>
            </a:r>
          </a:p>
          <a:p>
            <a:endParaRPr lang="en-US" sz="2000" b="1" dirty="0"/>
          </a:p>
          <a:p>
            <a:pPr marL="285750" indent="-285750">
              <a:buFontTx/>
              <a:buChar char="-"/>
            </a:pPr>
            <a:r>
              <a:rPr lang="ro-RO" sz="2000" dirty="0"/>
              <a:t>starea de bine emoțională</a:t>
            </a:r>
          </a:p>
          <a:p>
            <a:pPr marL="285750" indent="-285750">
              <a:buFontTx/>
              <a:buChar char="-"/>
            </a:pPr>
            <a:r>
              <a:rPr lang="ro-RO" sz="2000" dirty="0"/>
              <a:t>companie sau doliu</a:t>
            </a:r>
          </a:p>
          <a:p>
            <a:pPr marL="285750" indent="-285750">
              <a:buFontTx/>
              <a:buChar char="-"/>
            </a:pPr>
            <a:r>
              <a:rPr lang="ro-RO" sz="2000" dirty="0"/>
              <a:t>schimbări cognitive care afectează intimitatea</a:t>
            </a:r>
          </a:p>
          <a:p>
            <a:pPr marL="285750" indent="-285750">
              <a:buFontTx/>
              <a:buChar char="-"/>
            </a:pPr>
            <a:r>
              <a:rPr lang="ro-RO" sz="2000" dirty="0"/>
              <a:t>oportunități de demnitate și contact afectuos în viața de zi cu zi</a:t>
            </a:r>
            <a:endParaRPr lang="en-US" sz="2000" b="1" dirty="0"/>
          </a:p>
        </p:txBody>
      </p:sp>
      <p:pic>
        <p:nvPicPr>
          <p:cNvPr id="4" name="Picture 3">
            <a:extLst>
              <a:ext uri="{FF2B5EF4-FFF2-40B4-BE49-F238E27FC236}">
                <a16:creationId xmlns:a16="http://schemas.microsoft.com/office/drawing/2014/main" id="{2BE4ABD9-133D-4835-B6F6-D6E05A991086}"/>
              </a:ext>
            </a:extLst>
          </p:cNvPr>
          <p:cNvPicPr>
            <a:picLocks noChangeAspect="1"/>
          </p:cNvPicPr>
          <p:nvPr/>
        </p:nvPicPr>
        <p:blipFill>
          <a:blip r:embed="rId3"/>
          <a:stretch>
            <a:fillRect/>
          </a:stretch>
        </p:blipFill>
        <p:spPr>
          <a:xfrm>
            <a:off x="5835374" y="1821028"/>
            <a:ext cx="5997908" cy="3373823"/>
          </a:xfrm>
          <a:prstGeom prst="rect">
            <a:avLst/>
          </a:prstGeom>
        </p:spPr>
      </p:pic>
    </p:spTree>
    <p:extLst>
      <p:ext uri="{BB962C8B-B14F-4D97-AF65-F5344CB8AC3E}">
        <p14:creationId xmlns:p14="http://schemas.microsoft.com/office/powerpoint/2010/main" val="12031119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288E3-C1E8-65F0-11FA-D7489607A6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3B96F4-7486-F444-4172-959BF2BC448A}"/>
              </a:ext>
            </a:extLst>
          </p:cNvPr>
          <p:cNvSpPr>
            <a:spLocks noGrp="1"/>
          </p:cNvSpPr>
          <p:nvPr>
            <p:ph type="title"/>
          </p:nvPr>
        </p:nvSpPr>
        <p:spPr/>
        <p:txBody>
          <a:bodyPr/>
          <a:lstStyle/>
          <a:p>
            <a:r>
              <a:rPr lang="ro-RO" dirty="0"/>
              <a:t>Probleme frecvente de sănătate sexuală</a:t>
            </a:r>
          </a:p>
        </p:txBody>
      </p:sp>
      <p:sp>
        <p:nvSpPr>
          <p:cNvPr id="3" name="Text Placeholder 2">
            <a:extLst>
              <a:ext uri="{FF2B5EF4-FFF2-40B4-BE49-F238E27FC236}">
                <a16:creationId xmlns:a16="http://schemas.microsoft.com/office/drawing/2014/main" id="{F8AF9C2D-F129-2B53-E4A1-5E32C96E6C78}"/>
              </a:ext>
            </a:extLst>
          </p:cNvPr>
          <p:cNvSpPr>
            <a:spLocks noGrp="1"/>
          </p:cNvSpPr>
          <p:nvPr>
            <p:ph type="body" sz="quarter" idx="10"/>
          </p:nvPr>
        </p:nvSpPr>
        <p:spPr/>
        <p:txBody>
          <a:bodyPr/>
          <a:lstStyle/>
          <a:p>
            <a:r>
              <a:rPr lang="ro-RO" dirty="0"/>
              <a:t>Exprimate de persoanele vârstnice (exemple)</a:t>
            </a:r>
          </a:p>
        </p:txBody>
      </p:sp>
      <p:sp>
        <p:nvSpPr>
          <p:cNvPr id="5" name="Content Placeholder 4">
            <a:extLst>
              <a:ext uri="{FF2B5EF4-FFF2-40B4-BE49-F238E27FC236}">
                <a16:creationId xmlns:a16="http://schemas.microsoft.com/office/drawing/2014/main" id="{766472FF-2FD0-3A77-62D3-B7031666B808}"/>
              </a:ext>
            </a:extLst>
          </p:cNvPr>
          <p:cNvSpPr>
            <a:spLocks noGrp="1"/>
          </p:cNvSpPr>
          <p:nvPr>
            <p:ph sz="quarter" idx="12"/>
          </p:nvPr>
        </p:nvSpPr>
        <p:spPr>
          <a:xfrm>
            <a:off x="97970" y="1405534"/>
            <a:ext cx="11944350" cy="5289179"/>
          </a:xfrm>
        </p:spPr>
        <p:txBody>
          <a:bodyPr/>
          <a:lstStyle/>
          <a:p>
            <a:pPr marL="285750" indent="-285750">
              <a:buFont typeface="Wingdings" pitchFamily="2" charset="2"/>
              <a:buChar char="v"/>
            </a:pPr>
            <a:r>
              <a:rPr lang="ro-RO" sz="2000" b="1" dirty="0"/>
              <a:t>„Nu mai simt dorință ca înainte. Este normal?”</a:t>
            </a:r>
          </a:p>
          <a:p>
            <a:pPr marL="927100" indent="-862013"/>
            <a:r>
              <a:rPr lang="ro-RO" sz="2000" b="1" dirty="0"/>
              <a:t xml:space="preserve">	- </a:t>
            </a:r>
            <a:r>
              <a:rPr lang="ro-RO" dirty="0"/>
              <a:t>Recunoașteți că schimbările dorinței sexuale sunt frecvente la vârste înaintate. Explorați posibilii factori care contribuie, precum dispoziția, oboseala, medicația sau dinamica relației. Dacă situația este supărătoare sau persistentă, sugerați discutarea ei cu un profesionist din domeniul sănătății, care poate evalua cauzele hormonale, psihologice sau medicale.</a:t>
            </a:r>
            <a:r>
              <a:rPr lang="ro-RO" sz="2400" dirty="0"/>
              <a:t xml:space="preserve"> </a:t>
            </a:r>
            <a:endParaRPr lang="en-US" sz="2400" b="1" dirty="0"/>
          </a:p>
          <a:p>
            <a:pPr marL="285750" indent="-285750">
              <a:buFont typeface="Wingdings" pitchFamily="2" charset="2"/>
              <a:buChar char="v"/>
            </a:pPr>
            <a:r>
              <a:rPr lang="ro-RO" sz="2000" b="1" dirty="0"/>
              <a:t>Uscăciune vaginală sau durere în timpul actului sexual</a:t>
            </a:r>
          </a:p>
          <a:p>
            <a:pPr marL="927100" indent="-911225"/>
            <a:r>
              <a:rPr lang="ro-RO" sz="2000" b="1" dirty="0"/>
              <a:t xml:space="preserve">	- </a:t>
            </a:r>
            <a:r>
              <a:rPr lang="ro-RO" dirty="0"/>
              <a:t>Explicați că uscăciunea vaginală după menopauză este frecventă. Încurajați persoana să consulte un medic ginecolog sau medicul de familie, care poate evalua cauzele posibile și poate discuta tratamente potrivite, precum lubrifianți, creme hidratante sau terapii hormonale.</a:t>
            </a:r>
            <a:r>
              <a:rPr lang="ro-RO" sz="2000" dirty="0"/>
              <a:t xml:space="preserve"> </a:t>
            </a:r>
            <a:endParaRPr lang="en-US" sz="2000" b="1" dirty="0"/>
          </a:p>
          <a:p>
            <a:pPr marL="285750" indent="-285750">
              <a:buFont typeface="Wingdings" pitchFamily="2" charset="2"/>
              <a:buChar char="v"/>
            </a:pPr>
            <a:r>
              <a:rPr lang="ro-RO" sz="2000" b="1" dirty="0"/>
              <a:t>Dificultăți de erecție</a:t>
            </a:r>
          </a:p>
          <a:p>
            <a:pPr marL="927100" indent="-927100"/>
            <a:r>
              <a:rPr lang="ro-RO" sz="2000" b="1" dirty="0"/>
              <a:t xml:space="preserve">	- </a:t>
            </a:r>
            <a:r>
              <a:rPr lang="ro-RO" dirty="0"/>
              <a:t>Recunoașteți că modificările erecției sunt frecvente odată cu înaintarea în vârstă, dar pot fi legate și de sănătatea cardiovasculară, diabet sau efectele medicației. Încurajați consultarea unui medic sau a unui urolog pentru o evaluare și un management adecvate.</a:t>
            </a:r>
            <a:r>
              <a:rPr lang="ro-RO" sz="2400" dirty="0"/>
              <a:t xml:space="preserve"> </a:t>
            </a:r>
            <a:endParaRPr lang="en-US" sz="2400" b="1" dirty="0"/>
          </a:p>
          <a:p>
            <a:pPr marL="285750" indent="-285750">
              <a:buFont typeface="Wingdings" pitchFamily="2" charset="2"/>
              <a:buChar char="v"/>
            </a:pPr>
            <a:r>
              <a:rPr lang="ro-RO" sz="2000" b="1" dirty="0"/>
              <a:t>Medicație care reduce excitația sau orgasmul</a:t>
            </a:r>
          </a:p>
          <a:p>
            <a:pPr marL="927100" indent="-927100"/>
            <a:r>
              <a:rPr lang="ro-RO" sz="2000" b="1" dirty="0"/>
              <a:t xml:space="preserve">	- </a:t>
            </a:r>
            <a:r>
              <a:rPr lang="ro-RO" dirty="0"/>
              <a:t>Recunoașteți că unele medicamente pot influența funcționarea sexuală. Încurajați persoana să discute acest lucru cu medicul care i le-a prescris, deoarece uneori sunt posibile ajustări sau alternative.</a:t>
            </a:r>
            <a:r>
              <a:rPr lang="ro-RO" sz="2000" dirty="0"/>
              <a:t xml:space="preserve"> </a:t>
            </a:r>
            <a:endParaRPr lang="en-US" sz="2000" b="1" dirty="0"/>
          </a:p>
          <a:p>
            <a:endParaRPr lang="en-US" sz="2000" b="1" dirty="0"/>
          </a:p>
        </p:txBody>
      </p:sp>
    </p:spTree>
    <p:extLst>
      <p:ext uri="{BB962C8B-B14F-4D97-AF65-F5344CB8AC3E}">
        <p14:creationId xmlns:p14="http://schemas.microsoft.com/office/powerpoint/2010/main" val="3744812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80689-4511-9C5F-10F2-6348972DF499}"/>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74B3474-501D-8CC6-1832-C4D9BC7AEAC6}"/>
              </a:ext>
            </a:extLst>
          </p:cNvPr>
          <p:cNvSpPr>
            <a:spLocks noGrp="1"/>
          </p:cNvSpPr>
          <p:nvPr>
            <p:ph type="title"/>
          </p:nvPr>
        </p:nvSpPr>
        <p:spPr/>
        <p:txBody>
          <a:bodyPr lIns="91440"/>
          <a:lstStyle/>
          <a:p>
            <a:r>
              <a:rPr lang="ro-RO" dirty="0"/>
              <a:t>Mesaje-cheie</a:t>
            </a:r>
            <a:endParaRPr lang="el-GR" dirty="0"/>
          </a:p>
        </p:txBody>
      </p:sp>
      <p:sp>
        <p:nvSpPr>
          <p:cNvPr id="7" name="Content Placeholder 6">
            <a:extLst>
              <a:ext uri="{FF2B5EF4-FFF2-40B4-BE49-F238E27FC236}">
                <a16:creationId xmlns:a16="http://schemas.microsoft.com/office/drawing/2014/main" id="{D15D4148-D884-FE78-D227-D8099E02D0BA}"/>
              </a:ext>
            </a:extLst>
          </p:cNvPr>
          <p:cNvSpPr>
            <a:spLocks noGrp="1"/>
          </p:cNvSpPr>
          <p:nvPr>
            <p:ph sz="quarter" idx="12"/>
          </p:nvPr>
        </p:nvSpPr>
        <p:spPr>
          <a:xfrm>
            <a:off x="97971" y="889000"/>
            <a:ext cx="11944350" cy="5862865"/>
          </a:xfrm>
        </p:spPr>
        <p:txBody>
          <a:bodyPr/>
          <a:lstStyle/>
          <a:p>
            <a:pPr algn="ctr"/>
            <a:r>
              <a:rPr lang="en-US" dirty="0"/>
              <a:t> </a:t>
            </a:r>
          </a:p>
          <a:p>
            <a:pPr algn="ctr"/>
            <a:endParaRPr lang="en-US" dirty="0"/>
          </a:p>
          <a:p>
            <a:pPr algn="ctr"/>
            <a:endParaRPr lang="en-US" dirty="0"/>
          </a:p>
          <a:p>
            <a:endParaRPr lang="en-US" dirty="0"/>
          </a:p>
          <a:p>
            <a:endParaRPr lang="en-US" dirty="0"/>
          </a:p>
          <a:p>
            <a:pPr marL="285750" indent="-285750">
              <a:buFont typeface="Wingdings" pitchFamily="2" charset="2"/>
              <a:buChar char="ü"/>
            </a:pPr>
            <a:r>
              <a:rPr lang="ro-RO" sz="2400" b="1" dirty="0">
                <a:solidFill>
                  <a:schemeClr val="accent3"/>
                </a:solidFill>
              </a:rPr>
              <a:t>Schimbările sexuale reflectă adesea starea de sănătate, medicația sau factori psihosociali, nu doar îmbătrânirea</a:t>
            </a:r>
          </a:p>
          <a:p>
            <a:pPr marL="285750" indent="-285750">
              <a:buFont typeface="Wingdings" pitchFamily="2" charset="2"/>
              <a:buChar char="ü"/>
            </a:pPr>
            <a:r>
              <a:rPr lang="ro-RO" sz="2400" b="1" dirty="0">
                <a:solidFill>
                  <a:schemeClr val="accent3"/>
                </a:solidFill>
              </a:rPr>
              <a:t>Starea de bine sexuală este multidimensională – biologică, psihologică și relațională</a:t>
            </a:r>
          </a:p>
          <a:p>
            <a:pPr marL="285750" indent="-285750">
              <a:buFont typeface="Wingdings" pitchFamily="2" charset="2"/>
              <a:buChar char="ü"/>
            </a:pPr>
            <a:r>
              <a:rPr lang="ro-RO" sz="2400" b="1" dirty="0">
                <a:solidFill>
                  <a:schemeClr val="accent3"/>
                </a:solidFill>
              </a:rPr>
              <a:t>Comunicarea deschisă, centrată pe persoană, permite abordarea nevoilor neîmplinite</a:t>
            </a:r>
          </a:p>
          <a:p>
            <a:pPr marL="285750" indent="-285750">
              <a:buFont typeface="Wingdings" pitchFamily="2" charset="2"/>
              <a:buChar char="ü"/>
            </a:pPr>
            <a:r>
              <a:rPr lang="ro-RO" sz="2400" b="1" dirty="0">
                <a:solidFill>
                  <a:schemeClr val="accent3"/>
                </a:solidFill>
              </a:rPr>
              <a:t>Cadrele structurate îi pot sprijini pe profesioniști să discute respectuos despre sexualitate</a:t>
            </a:r>
            <a:endParaRPr lang="en-US" dirty="0"/>
          </a:p>
        </p:txBody>
      </p:sp>
      <p:pic>
        <p:nvPicPr>
          <p:cNvPr id="3" name="Graphic 2" descr="Lightbulb with solid fill">
            <a:extLst>
              <a:ext uri="{FF2B5EF4-FFF2-40B4-BE49-F238E27FC236}">
                <a16:creationId xmlns:a16="http://schemas.microsoft.com/office/drawing/2014/main" id="{D671C601-BCB4-FFA2-14B9-90656233DAE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62516" y="1061113"/>
            <a:ext cx="1266968" cy="1266968"/>
          </a:xfrm>
          <a:prstGeom prst="rect">
            <a:avLst/>
          </a:prstGeom>
        </p:spPr>
      </p:pic>
    </p:spTree>
    <p:extLst>
      <p:ext uri="{BB962C8B-B14F-4D97-AF65-F5344CB8AC3E}">
        <p14:creationId xmlns:p14="http://schemas.microsoft.com/office/powerpoint/2010/main" val="30765754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06B94-6B14-4379-1E4B-65CDD7C1AC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674044-02B4-3ABD-D216-B145DF790031}"/>
              </a:ext>
            </a:extLst>
          </p:cNvPr>
          <p:cNvSpPr>
            <a:spLocks noGrp="1"/>
          </p:cNvSpPr>
          <p:nvPr>
            <p:ph type="title"/>
          </p:nvPr>
        </p:nvSpPr>
        <p:spPr/>
        <p:txBody>
          <a:bodyPr/>
          <a:lstStyle/>
          <a:p>
            <a:r>
              <a:rPr lang="ro-RO" dirty="0" err="1"/>
              <a:t xml:space="preserve">Instrumente AgeWise </a:t>
            </a:r>
          </a:p>
        </p:txBody>
      </p:sp>
      <p:sp>
        <p:nvSpPr>
          <p:cNvPr id="3" name="Text Placeholder 2">
            <a:extLst>
              <a:ext uri="{FF2B5EF4-FFF2-40B4-BE49-F238E27FC236}">
                <a16:creationId xmlns:a16="http://schemas.microsoft.com/office/drawing/2014/main" id="{004AD95D-E577-6F9B-C495-5AD196ED8E2C}"/>
              </a:ext>
            </a:extLst>
          </p:cNvPr>
          <p:cNvSpPr>
            <a:spLocks noGrp="1"/>
          </p:cNvSpPr>
          <p:nvPr>
            <p:ph type="body" sz="quarter" idx="10"/>
          </p:nvPr>
        </p:nvSpPr>
        <p:spPr/>
        <p:txBody>
          <a:bodyPr/>
          <a:lstStyle/>
          <a:p>
            <a:r>
              <a:rPr lang="ro-RO" dirty="0"/>
              <a:t xml:space="preserve">Studiu de caz </a:t>
            </a:r>
          </a:p>
        </p:txBody>
      </p:sp>
      <p:sp>
        <p:nvSpPr>
          <p:cNvPr id="5" name="Content Placeholder 4">
            <a:extLst>
              <a:ext uri="{FF2B5EF4-FFF2-40B4-BE49-F238E27FC236}">
                <a16:creationId xmlns:a16="http://schemas.microsoft.com/office/drawing/2014/main" id="{A785537B-A855-F9B4-82AA-9A31234A96A6}"/>
              </a:ext>
            </a:extLst>
          </p:cNvPr>
          <p:cNvSpPr>
            <a:spLocks noGrp="1"/>
          </p:cNvSpPr>
          <p:nvPr>
            <p:ph sz="quarter" idx="12"/>
          </p:nvPr>
        </p:nvSpPr>
        <p:spPr>
          <a:xfrm>
            <a:off x="97970" y="1405534"/>
            <a:ext cx="7403210" cy="5289179"/>
          </a:xfrm>
        </p:spPr>
        <p:txBody>
          <a:bodyPr/>
          <a:lstStyle/>
          <a:p>
            <a:br>
              <a:rPr lang="en-US" sz="2000" dirty="0"/>
            </a:br>
            <a:r>
              <a:rPr lang="ro-RO" sz="2000" dirty="0"/>
              <a:t xml:space="preserve">- </a:t>
            </a:r>
            <a:r>
              <a:rPr lang="ro-RO" sz="2000" b="1" dirty="0"/>
              <a:t>Lucrați în grupuri mici</a:t>
            </a:r>
            <a:endParaRPr lang="en-US" sz="2000" dirty="0"/>
          </a:p>
          <a:p>
            <a:r>
              <a:rPr lang="ro-RO" sz="2000" dirty="0"/>
              <a:t>- Fiecare grup analizează un scenariu de caz.</a:t>
            </a:r>
          </a:p>
          <a:p>
            <a:r>
              <a:rPr lang="ro-RO" sz="2000" dirty="0"/>
              <a:t>- Folosiți ciclul răspunsului sexual drept cadru de reflecție.</a:t>
            </a:r>
          </a:p>
          <a:p>
            <a:r>
              <a:rPr lang="ro-RO" sz="2000" dirty="0"/>
              <a:t xml:space="preserve">- Folosiți întrebările ghid: </a:t>
            </a:r>
          </a:p>
          <a:p>
            <a:pPr lvl="0"/>
            <a:br>
              <a:rPr lang="en-US" sz="2000" dirty="0"/>
            </a:br>
            <a:r>
              <a:rPr lang="ro-RO" sz="2000" dirty="0"/>
              <a:t>1. Ce etapă sau etape ale răspunsului sexual ar putea fi afectate?</a:t>
            </a:r>
            <a:br>
              <a:rPr lang="en-GB" sz="2000" dirty="0"/>
            </a:br>
            <a:r>
              <a:rPr lang="ro-RO" sz="2000" dirty="0"/>
              <a:t>(de ex., dorința, excitația/confortul, satisfacția, semnificația emoțională)</a:t>
            </a:r>
          </a:p>
          <a:p>
            <a:pPr lvl="0"/>
            <a:endParaRPr lang="en-US" sz="2000" dirty="0"/>
          </a:p>
          <a:p>
            <a:pPr lvl="0"/>
            <a:r>
              <a:rPr lang="ro-RO" sz="2000" dirty="0"/>
              <a:t>2. Ce factori ar putea contribui la această situație?</a:t>
            </a:r>
          </a:p>
          <a:p>
            <a:pPr lvl="0"/>
            <a:endParaRPr lang="en-US" sz="2000" dirty="0"/>
          </a:p>
          <a:p>
            <a:pPr lvl="0"/>
            <a:r>
              <a:rPr lang="ro-RO" sz="2000" dirty="0"/>
              <a:t>3. Care ar fi un răspuns profesional adecvat?</a:t>
            </a:r>
            <a:br>
              <a:rPr lang="en-GB" dirty="0"/>
            </a:br>
            <a:endParaRPr lang="en-US" dirty="0"/>
          </a:p>
          <a:p>
            <a:endParaRPr lang="en-US" sz="2000" dirty="0"/>
          </a:p>
        </p:txBody>
      </p:sp>
      <p:graphicFrame>
        <p:nvGraphicFramePr>
          <p:cNvPr id="4" name="Diagram 3">
            <a:extLst>
              <a:ext uri="{FF2B5EF4-FFF2-40B4-BE49-F238E27FC236}">
                <a16:creationId xmlns:a16="http://schemas.microsoft.com/office/drawing/2014/main" id="{271D90CE-4873-F7DA-9D02-480B19879357}"/>
              </a:ext>
            </a:extLst>
          </p:cNvPr>
          <p:cNvGraphicFramePr/>
          <p:nvPr>
            <p:extLst>
              <p:ext uri="{D42A27DB-BD31-4B8C-83A1-F6EECF244321}">
                <p14:modId xmlns:p14="http://schemas.microsoft.com/office/powerpoint/2010/main" val="1543071072"/>
              </p:ext>
            </p:extLst>
          </p:nvPr>
        </p:nvGraphicFramePr>
        <p:xfrm>
          <a:off x="6686358" y="1165990"/>
          <a:ext cx="6170786" cy="42864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010827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1EEEC-645E-69EF-F03E-C6695C2DDF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C8069F-14CB-B5D0-776F-6F2D30FBAB4E}"/>
              </a:ext>
            </a:extLst>
          </p:cNvPr>
          <p:cNvSpPr>
            <a:spLocks noGrp="1"/>
          </p:cNvSpPr>
          <p:nvPr>
            <p:ph type="title"/>
          </p:nvPr>
        </p:nvSpPr>
        <p:spPr/>
        <p:txBody>
          <a:bodyPr/>
          <a:lstStyle/>
          <a:p>
            <a:r>
              <a:rPr lang="ro-RO" dirty="0" err="1"/>
              <a:t xml:space="preserve">Instrumente AgeWise </a:t>
            </a:r>
          </a:p>
        </p:txBody>
      </p:sp>
      <p:sp>
        <p:nvSpPr>
          <p:cNvPr id="3" name="Text Placeholder 2">
            <a:extLst>
              <a:ext uri="{FF2B5EF4-FFF2-40B4-BE49-F238E27FC236}">
                <a16:creationId xmlns:a16="http://schemas.microsoft.com/office/drawing/2014/main" id="{A3425467-5EC8-0635-0374-8AA09BDD7E7F}"/>
              </a:ext>
            </a:extLst>
          </p:cNvPr>
          <p:cNvSpPr>
            <a:spLocks noGrp="1"/>
          </p:cNvSpPr>
          <p:nvPr>
            <p:ph type="body" sz="quarter" idx="10"/>
          </p:nvPr>
        </p:nvSpPr>
        <p:spPr/>
        <p:txBody>
          <a:bodyPr/>
          <a:lstStyle/>
          <a:p>
            <a:r>
              <a:rPr lang="ro-RO" dirty="0"/>
              <a:t>Joc de rol</a:t>
            </a:r>
          </a:p>
        </p:txBody>
      </p:sp>
      <p:sp>
        <p:nvSpPr>
          <p:cNvPr id="5" name="Content Placeholder 4">
            <a:extLst>
              <a:ext uri="{FF2B5EF4-FFF2-40B4-BE49-F238E27FC236}">
                <a16:creationId xmlns:a16="http://schemas.microsoft.com/office/drawing/2014/main" id="{28B1A8A1-0B5E-ABB7-71D7-F31C799735DA}"/>
              </a:ext>
            </a:extLst>
          </p:cNvPr>
          <p:cNvSpPr>
            <a:spLocks noGrp="1"/>
          </p:cNvSpPr>
          <p:nvPr>
            <p:ph sz="quarter" idx="12"/>
          </p:nvPr>
        </p:nvSpPr>
        <p:spPr>
          <a:xfrm>
            <a:off x="97970" y="1156064"/>
            <a:ext cx="7635684" cy="5538650"/>
          </a:xfrm>
        </p:spPr>
        <p:txBody>
          <a:bodyPr/>
          <a:lstStyle/>
          <a:p>
            <a:br>
              <a:rPr lang="en-US" sz="2000" dirty="0"/>
            </a:br>
            <a:r>
              <a:rPr lang="ro-RO" sz="2000" b="1" dirty="0"/>
              <a:t>Lucrați în perechi</a:t>
            </a:r>
          </a:p>
          <a:p>
            <a:endParaRPr lang="en-US" sz="2000" b="1" dirty="0"/>
          </a:p>
          <a:p>
            <a:r>
              <a:rPr lang="ro-RO" sz="2000" dirty="0"/>
              <a:t xml:space="preserve">Un participant = </a:t>
            </a:r>
            <a:r>
              <a:rPr lang="ro-RO" sz="2000" b="1" dirty="0"/>
              <a:t>persoana vârstnică</a:t>
            </a:r>
            <a:endParaRPr lang="en-US" sz="2000" dirty="0"/>
          </a:p>
          <a:p>
            <a:r>
              <a:rPr lang="ro-RO" sz="2000" dirty="0"/>
              <a:t xml:space="preserve">Un participant = </a:t>
            </a:r>
            <a:r>
              <a:rPr lang="ro-RO" sz="2000" b="1" dirty="0"/>
              <a:t>profesionistul</a:t>
            </a:r>
            <a:endParaRPr lang="en-US" sz="2000" dirty="0"/>
          </a:p>
          <a:p>
            <a:r>
              <a:rPr lang="ro-RO" sz="2000" dirty="0"/>
              <a:t xml:space="preserve">După prima rundă, </a:t>
            </a:r>
            <a:r>
              <a:rPr lang="ro-RO" sz="2000" b="1" dirty="0"/>
              <a:t>inversați rolurile</a:t>
            </a:r>
            <a:r>
              <a:rPr lang="ro-RO" sz="2000" dirty="0"/>
              <a:t>.</a:t>
            </a:r>
          </a:p>
          <a:p>
            <a:endParaRPr lang="en-US" sz="2000" dirty="0"/>
          </a:p>
          <a:p>
            <a:r>
              <a:rPr lang="ro-RO" sz="2000" b="1" dirty="0"/>
              <a:t>Pasul 1 – Răspundeți la îngrijorare</a:t>
            </a:r>
          </a:p>
          <a:p>
            <a:r>
              <a:rPr lang="ro-RO" sz="2000" dirty="0"/>
              <a:t>Persoana vârstnică prezintă situația. Profesionistul:</a:t>
            </a:r>
          </a:p>
          <a:p>
            <a:r>
              <a:rPr lang="ro-RO" sz="2000" dirty="0"/>
              <a:t>recunoaște îngrijorarea, normalizează subiectul, răspunde cu respect.</a:t>
            </a:r>
          </a:p>
          <a:p>
            <a:endParaRPr lang="en-US" sz="2000" dirty="0"/>
          </a:p>
          <a:p>
            <a:r>
              <a:rPr lang="ro-RO" sz="2000" b="1" dirty="0"/>
              <a:t>Pasul 2 – Explorați folosind ciclul răspunsului sexual</a:t>
            </a:r>
          </a:p>
          <a:p>
            <a:r>
              <a:rPr lang="ro-RO" sz="2000" dirty="0"/>
              <a:t>Puneți întrebări și identificați factorii de influență (sănătate, emoții, relație, mediu).</a:t>
            </a:r>
          </a:p>
          <a:p>
            <a:endParaRPr lang="en-US" sz="2000" dirty="0"/>
          </a:p>
        </p:txBody>
      </p:sp>
      <p:pic>
        <p:nvPicPr>
          <p:cNvPr id="8" name="Picture 7" descr="A person and person sitting at a table&#10;&#10;AI-generated content may be incorrect.">
            <a:extLst>
              <a:ext uri="{FF2B5EF4-FFF2-40B4-BE49-F238E27FC236}">
                <a16:creationId xmlns:a16="http://schemas.microsoft.com/office/drawing/2014/main" id="{7B7B8E56-2AB5-DA82-9DA2-A762B680FB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9982" y="1034955"/>
            <a:ext cx="3916218" cy="5538651"/>
          </a:xfrm>
          <a:prstGeom prst="rect">
            <a:avLst/>
          </a:prstGeom>
        </p:spPr>
      </p:pic>
    </p:spTree>
    <p:extLst>
      <p:ext uri="{BB962C8B-B14F-4D97-AF65-F5344CB8AC3E}">
        <p14:creationId xmlns:p14="http://schemas.microsoft.com/office/powerpoint/2010/main" val="41453125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793BC-0085-29FE-02C1-6EC17C184D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2399DC-210B-F3C3-3764-C11C62EEE557}"/>
              </a:ext>
            </a:extLst>
          </p:cNvPr>
          <p:cNvSpPr>
            <a:spLocks noGrp="1"/>
          </p:cNvSpPr>
          <p:nvPr>
            <p:ph type="title"/>
          </p:nvPr>
        </p:nvSpPr>
        <p:spPr/>
        <p:txBody>
          <a:bodyPr/>
          <a:lstStyle/>
          <a:p>
            <a:r>
              <a:rPr lang="ro-RO" dirty="0" err="1"/>
              <a:t xml:space="preserve">Instrumente AgeWise </a:t>
            </a:r>
          </a:p>
        </p:txBody>
      </p:sp>
      <p:sp>
        <p:nvSpPr>
          <p:cNvPr id="3" name="Text Placeholder 2">
            <a:extLst>
              <a:ext uri="{FF2B5EF4-FFF2-40B4-BE49-F238E27FC236}">
                <a16:creationId xmlns:a16="http://schemas.microsoft.com/office/drawing/2014/main" id="{1309B47A-9AFC-5AAF-803C-085BA4D71C4B}"/>
              </a:ext>
            </a:extLst>
          </p:cNvPr>
          <p:cNvSpPr>
            <a:spLocks noGrp="1"/>
          </p:cNvSpPr>
          <p:nvPr>
            <p:ph type="body" sz="quarter" idx="10"/>
          </p:nvPr>
        </p:nvSpPr>
        <p:spPr/>
        <p:txBody>
          <a:bodyPr/>
          <a:lstStyle/>
          <a:p>
            <a:r>
              <a:rPr lang="ro-RO" dirty="0"/>
              <a:t xml:space="preserve">Reflecție: starea de bine holistică  </a:t>
            </a:r>
          </a:p>
        </p:txBody>
      </p:sp>
      <p:sp>
        <p:nvSpPr>
          <p:cNvPr id="5" name="Content Placeholder 4">
            <a:extLst>
              <a:ext uri="{FF2B5EF4-FFF2-40B4-BE49-F238E27FC236}">
                <a16:creationId xmlns:a16="http://schemas.microsoft.com/office/drawing/2014/main" id="{07C0B329-1AB7-F3DE-EB5F-8FFE9F91B2B8}"/>
              </a:ext>
            </a:extLst>
          </p:cNvPr>
          <p:cNvSpPr>
            <a:spLocks noGrp="1"/>
          </p:cNvSpPr>
          <p:nvPr>
            <p:ph sz="quarter" idx="12"/>
          </p:nvPr>
        </p:nvSpPr>
        <p:spPr>
          <a:xfrm>
            <a:off x="97970" y="1405534"/>
            <a:ext cx="3572693" cy="5289179"/>
          </a:xfrm>
        </p:spPr>
        <p:txBody>
          <a:bodyPr/>
          <a:lstStyle/>
          <a:p>
            <a:br>
              <a:rPr lang="en-US" sz="2000" dirty="0"/>
            </a:br>
            <a:r>
              <a:rPr lang="ro-RO" sz="2000" dirty="0"/>
              <a:t>Reflectați asupra unei situații reale sau ipotetice care implică o persoană vârstnică.</a:t>
            </a:r>
          </a:p>
          <a:p>
            <a:br>
              <a:rPr lang="en-US" sz="2000" dirty="0"/>
            </a:br>
            <a:r>
              <a:rPr lang="ro-RO" sz="2000" dirty="0"/>
              <a:t>Folosiți fișa de lucru pentru a explora modul în care diferiți factori pot influența starea de bine sexuală.</a:t>
            </a:r>
          </a:p>
          <a:p>
            <a:br>
              <a:rPr lang="en-US" sz="2000" dirty="0"/>
            </a:br>
            <a:r>
              <a:rPr lang="ro-RO" sz="2000" b="1" dirty="0"/>
              <a:t>Luați în considerare cele patru dimensiuni:</a:t>
            </a:r>
          </a:p>
          <a:p>
            <a:endParaRPr lang="en-US" sz="2000" dirty="0"/>
          </a:p>
        </p:txBody>
      </p:sp>
      <p:graphicFrame>
        <p:nvGraphicFramePr>
          <p:cNvPr id="6" name="Diagram 5">
            <a:extLst>
              <a:ext uri="{FF2B5EF4-FFF2-40B4-BE49-F238E27FC236}">
                <a16:creationId xmlns:a16="http://schemas.microsoft.com/office/drawing/2014/main" id="{71783DBF-A97F-0F23-A3A7-96C121B2D89D}"/>
              </a:ext>
            </a:extLst>
          </p:cNvPr>
          <p:cNvGraphicFramePr/>
          <p:nvPr>
            <p:extLst>
              <p:ext uri="{D42A27DB-BD31-4B8C-83A1-F6EECF244321}">
                <p14:modId xmlns:p14="http://schemas.microsoft.com/office/powerpoint/2010/main" val="35001460"/>
              </p:ext>
            </p:extLst>
          </p:nvPr>
        </p:nvGraphicFramePr>
        <p:xfrm>
          <a:off x="3670662" y="1130103"/>
          <a:ext cx="8216537" cy="52891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015050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ro-RO" sz="2400" dirty="0"/>
              <a:t>Vă mulțumim!</a:t>
            </a:r>
            <a:endParaRPr lang="el-GR" sz="2400" dirty="0"/>
          </a:p>
        </p:txBody>
      </p:sp>
    </p:spTree>
    <p:extLst>
      <p:ext uri="{BB962C8B-B14F-4D97-AF65-F5344CB8AC3E}">
        <p14:creationId xmlns:p14="http://schemas.microsoft.com/office/powerpoint/2010/main" val="18541039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E0A6C00C77214D8209623C313996D0" ma:contentTypeVersion="14" ma:contentTypeDescription="Create a new document." ma:contentTypeScope="" ma:versionID="6886fbe726182a20e6de0fda11f62645">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a3128a1220f62418f93c714162685835"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4986C0-844D-4D57-9CAF-E67D6CD396DD}">
  <ds:schemaRefs>
    <ds:schemaRef ds:uri="http://schemas.microsoft.com/sharepoint/v3/contenttype/forms"/>
  </ds:schemaRefs>
</ds:datastoreItem>
</file>

<file path=customXml/itemProps2.xml><?xml version="1.0" encoding="utf-8"?>
<ds:datastoreItem xmlns:ds="http://schemas.openxmlformats.org/officeDocument/2006/customXml" ds:itemID="{874803D7-AC89-4F2F-AA66-341ACEC9063C}">
  <ds:schemaRefs>
    <ds:schemaRef ds:uri="http://schemas.microsoft.com/office/2006/metadata/properties"/>
    <ds:schemaRef ds:uri="http://schemas.microsoft.com/office/infopath/2007/PartnerControls"/>
    <ds:schemaRef ds:uri="d26a33d8-8496-4dd0-bdb4-e7001d843bba"/>
    <ds:schemaRef ds:uri="d3294b56-e90c-47f0-a901-cbc2fa92cece"/>
  </ds:schemaRefs>
</ds:datastoreItem>
</file>

<file path=customXml/itemProps3.xml><?xml version="1.0" encoding="utf-8"?>
<ds:datastoreItem xmlns:ds="http://schemas.openxmlformats.org/officeDocument/2006/customXml" ds:itemID="{03AD4B3A-9BCC-4474-A743-511F43636F38}"/>
</file>

<file path=docProps/app.xml><?xml version="1.0" encoding="utf-8"?>
<Properties xmlns="http://schemas.openxmlformats.org/officeDocument/2006/extended-properties" xmlns:vt="http://schemas.openxmlformats.org/officeDocument/2006/docPropsVTypes">
  <TotalTime>3409</TotalTime>
  <Words>3318</Words>
  <Application>Microsoft Macintosh PowerPoint</Application>
  <PresentationFormat>Widescreen</PresentationFormat>
  <Paragraphs>520</Paragraphs>
  <Slides>37</Slides>
  <Notes>34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37</vt:i4>
      </vt:variant>
    </vt:vector>
  </HeadingPairs>
  <TitlesOfParts>
    <vt:vector size="45" baseType="lpstr">
      <vt:lpstr>Arial</vt:lpstr>
      <vt:lpstr>Calibri</vt:lpstr>
      <vt:lpstr>Open Sans</vt:lpstr>
      <vt:lpstr>Symbol</vt:lpstr>
      <vt:lpstr>System Font Regular</vt:lpstr>
      <vt:lpstr>Wingdings</vt:lpstr>
      <vt:lpstr>CARDET Course template</vt:lpstr>
      <vt:lpstr>CARDET Course template - Cover page</vt:lpstr>
      <vt:lpstr>Module 5: Sexuality in the Third Age and Health Indicators  </vt:lpstr>
      <vt:lpstr>Module Overview</vt:lpstr>
      <vt:lpstr>Learning Objectives</vt:lpstr>
      <vt:lpstr>PowerPoint Presentation</vt:lpstr>
      <vt:lpstr>Medical and Physiological changes (1)</vt:lpstr>
      <vt:lpstr>Medical and physiological changes (2)</vt:lpstr>
      <vt:lpstr>Medical and physiological changes (3)</vt:lpstr>
      <vt:lpstr>Chronic Illness &amp; Medication (1)</vt:lpstr>
      <vt:lpstr>Chronic Illness &amp; Medication (2)</vt:lpstr>
      <vt:lpstr>PowerPoint Presentation</vt:lpstr>
      <vt:lpstr>Mental Health &amp; relational wellbeing</vt:lpstr>
      <vt:lpstr>Body Image &amp; relationships</vt:lpstr>
      <vt:lpstr>PowerPoint Presentation</vt:lpstr>
      <vt:lpstr>Sexual Health Risks in later life</vt:lpstr>
      <vt:lpstr>Protection and Professional Role</vt:lpstr>
      <vt:lpstr>PowerPoint Presentation</vt:lpstr>
      <vt:lpstr>Communication in healthcare settings</vt:lpstr>
      <vt:lpstr>Principles for initiating conversations about sexuality (1)</vt:lpstr>
      <vt:lpstr>Principles for initiating conversations about sexuality (2)</vt:lpstr>
      <vt:lpstr>PowerPoint Presentation</vt:lpstr>
      <vt:lpstr>The Sexual Response Cycle Framework (1)</vt:lpstr>
      <vt:lpstr>The Sexual Response Cycle Framework (2)</vt:lpstr>
      <vt:lpstr>The Sexual Response Cycle Framework (3)</vt:lpstr>
      <vt:lpstr>The Sexual Response Cycle Framework (4)</vt:lpstr>
      <vt:lpstr>The Sexual Response Cycle Framework (5)</vt:lpstr>
      <vt:lpstr>The Sexual Response Cycle Framework (6)</vt:lpstr>
      <vt:lpstr>The Sexual Response Cycle Framework (7)</vt:lpstr>
      <vt:lpstr>The Sexual Response Cycle Framework (8)</vt:lpstr>
      <vt:lpstr>The Sexual Response Cycle Framework (9)</vt:lpstr>
      <vt:lpstr>The Sexual Response Cycle Framework (10)</vt:lpstr>
      <vt:lpstr>The Sexual Response Cycle Framework (11)</vt:lpstr>
      <vt:lpstr>Common sexual health concerns</vt:lpstr>
      <vt:lpstr>Take-Home Messages</vt:lpstr>
      <vt:lpstr>AgeWise Toolkit </vt:lpstr>
      <vt:lpstr>AgeWise Toolkit </vt:lpstr>
      <vt:lpstr>AgeWise Toolkit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Ioana Teacoe</cp:lastModifiedBy>
  <cp:revision>168</cp:revision>
  <cp:lastPrinted>2018-07-25T11:23:29Z</cp:lastPrinted>
  <dcterms:created xsi:type="dcterms:W3CDTF">2014-07-11T09:12:14Z</dcterms:created>
  <dcterms:modified xsi:type="dcterms:W3CDTF">2026-04-19T12:09:16Z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ies>
</file>