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43"/>
  </p:notesMasterIdLst>
  <p:handoutMasterIdLst>
    <p:handoutMasterId r:id="rId44"/>
  </p:handoutMasterIdLst>
  <p:sldIdLst>
    <p:sldId id="256" r:id="rId6"/>
    <p:sldId id="263" r:id="rId7"/>
    <p:sldId id="303" r:id="rId8"/>
    <p:sldId id="268" r:id="rId9"/>
    <p:sldId id="270" r:id="rId10"/>
    <p:sldId id="271" r:id="rId11"/>
    <p:sldId id="287" r:id="rId12"/>
    <p:sldId id="264" r:id="rId13"/>
    <p:sldId id="272" r:id="rId14"/>
    <p:sldId id="278" r:id="rId15"/>
    <p:sldId id="275" r:id="rId16"/>
    <p:sldId id="276" r:id="rId17"/>
    <p:sldId id="274" r:id="rId18"/>
    <p:sldId id="277" r:id="rId19"/>
    <p:sldId id="281" r:id="rId20"/>
    <p:sldId id="279" r:id="rId21"/>
    <p:sldId id="265" r:id="rId22"/>
    <p:sldId id="282" r:id="rId23"/>
    <p:sldId id="283" r:id="rId24"/>
    <p:sldId id="280" r:id="rId25"/>
    <p:sldId id="285" r:id="rId26"/>
    <p:sldId id="288" r:id="rId27"/>
    <p:sldId id="298" r:id="rId28"/>
    <p:sldId id="289" r:id="rId29"/>
    <p:sldId id="299" r:id="rId30"/>
    <p:sldId id="300" r:id="rId31"/>
    <p:sldId id="291" r:id="rId32"/>
    <p:sldId id="301" r:id="rId33"/>
    <p:sldId id="292" r:id="rId34"/>
    <p:sldId id="293" r:id="rId35"/>
    <p:sldId id="302" r:id="rId36"/>
    <p:sldId id="294" r:id="rId37"/>
    <p:sldId id="286" r:id="rId38"/>
    <p:sldId id="295" r:id="rId39"/>
    <p:sldId id="297" r:id="rId40"/>
    <p:sldId id="296" r:id="rId41"/>
    <p:sldId id="262" r:id="rId42"/>
  </p:sldIdLst>
  <p:sldSz cx="12192000" cy="6858000"/>
  <p:notesSz cx="6858000" cy="9144000"/>
  <p:custDataLst>
    <p:tags r:id="rId4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055"/>
    <a:srgbClr val="FFFFFF"/>
    <a:srgbClr val="CAE6E8"/>
    <a:srgbClr val="1F4E83"/>
    <a:srgbClr val="1F4E79"/>
    <a:srgbClr val="F9F9F9"/>
    <a:srgbClr val="A2D2D6"/>
    <a:srgbClr val="00ADBB"/>
    <a:srgbClr val="DDEFBF"/>
    <a:srgbClr val="CBE6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1" autoAdjust="0"/>
    <p:restoredTop sz="74050" autoAdjust="0"/>
  </p:normalViewPr>
  <p:slideViewPr>
    <p:cSldViewPr snapToGrid="0">
      <p:cViewPr varScale="1">
        <p:scale>
          <a:sx n="38" d="100"/>
          <a:sy n="38" d="100"/>
        </p:scale>
        <p:origin x="77" y="47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gs" Target="tags/tag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Desejo</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Excitação</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Orgasmo</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Resolução</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a:solidFill>
          <a:schemeClr val="accent3">
            <a:lumMod val="20000"/>
            <a:lumOff val="80000"/>
          </a:schemeClr>
        </a:solidFill>
        <a:ln>
          <a:solidFill>
            <a:schemeClr val="accent1"/>
          </a:solidFill>
        </a:ln>
      </dgm:spPr>
      <dgm:t>
        <a:bodyPr/>
        <a:lstStyle/>
        <a:p>
          <a:r>
            <a:rPr lang="en-GB" dirty="0"/>
            <a:t>Desejo</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Excitação</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Orgasmo</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Resolução</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custScaleX="110640" custScaleY="86481" custRadScaleRad="103329" custRadScaleInc="17500">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Desejo</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a:solidFill>
          <a:schemeClr val="accent3">
            <a:lumMod val="20000"/>
            <a:lumOff val="80000"/>
          </a:schemeClr>
        </a:solidFill>
        <a:ln>
          <a:solidFill>
            <a:schemeClr val="accent1"/>
          </a:solidFill>
        </a:ln>
      </dgm:spPr>
      <dgm:t>
        <a:bodyPr/>
        <a:lstStyle/>
        <a:p>
          <a:r>
            <a:rPr lang="en-GB" dirty="0"/>
            <a:t>Excitação</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Orgasmo</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Resolução</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Desejo</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Excitação</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a:solidFill>
          <a:schemeClr val="accent3">
            <a:lumMod val="20000"/>
            <a:lumOff val="80000"/>
          </a:schemeClr>
        </a:solidFill>
        <a:ln>
          <a:solidFill>
            <a:schemeClr val="accent1"/>
          </a:solidFill>
        </a:ln>
      </dgm:spPr>
      <dgm:t>
        <a:bodyPr/>
        <a:lstStyle/>
        <a:p>
          <a:r>
            <a:rPr lang="en-GB" dirty="0"/>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Orgasmo</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Resolução</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Desejo</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Excitação</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a:solidFill>
          <a:schemeClr val="accent3">
            <a:lumMod val="20000"/>
            <a:lumOff val="80000"/>
          </a:schemeClr>
        </a:solidFill>
        <a:ln>
          <a:solidFill>
            <a:schemeClr val="accent1"/>
          </a:solidFill>
        </a:ln>
      </dgm:spPr>
      <dgm:t>
        <a:bodyPr/>
        <a:lstStyle/>
        <a:p>
          <a:r>
            <a:rPr lang="en-GB" dirty="0"/>
            <a:t>Orgasmo</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dgm:t>
        <a:bodyPr/>
        <a:lstStyle/>
        <a:p>
          <a:r>
            <a:rPr lang="en-US" dirty="0"/>
            <a:t>Resolução</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82DB35B-6931-4EC1-972C-35862A29BB13}" type="doc">
      <dgm:prSet loTypeId="urn:microsoft.com/office/officeart/2005/8/layout/cycle1" loCatId="" qsTypeId="urn:microsoft.com/office/officeart/2005/8/quickstyle/simple1" qsCatId="simple" csTypeId="urn:microsoft.com/office/officeart/2005/8/colors/accent3_2" csCatId="accent3" phldr="1"/>
      <dgm:spPr/>
      <dgm:t>
        <a:bodyPr/>
        <a:lstStyle/>
        <a:p>
          <a:endParaRPr lang="en-GB"/>
        </a:p>
      </dgm:t>
    </dgm:pt>
    <dgm:pt modelId="{559040B2-0DA3-4019-8D99-715D8F67E044}">
      <dgm:prSet phldrT="[Text]"/>
      <dgm:spPr/>
      <dgm:t>
        <a:bodyPr/>
        <a:lstStyle/>
        <a:p>
          <a:r>
            <a:rPr lang="en-GB" dirty="0"/>
            <a:t>Desejo</a:t>
          </a:r>
        </a:p>
      </dgm:t>
    </dgm:pt>
    <dgm:pt modelId="{5703CA24-E6CE-401F-BFA7-E7C4A114F187}" type="parTrans" cxnId="{656153F6-2D47-47EB-82CA-2DF4DE3C9931}">
      <dgm:prSet/>
      <dgm:spPr/>
      <dgm:t>
        <a:bodyPr/>
        <a:lstStyle/>
        <a:p>
          <a:endParaRPr lang="en-GB"/>
        </a:p>
      </dgm:t>
    </dgm:pt>
    <dgm:pt modelId="{0EDE43F5-FABC-4AB2-B8DB-645295E75AAD}" type="sibTrans" cxnId="{656153F6-2D47-47EB-82CA-2DF4DE3C9931}">
      <dgm:prSet/>
      <dgm:spPr/>
      <dgm:t>
        <a:bodyPr/>
        <a:lstStyle/>
        <a:p>
          <a:endParaRPr lang="en-GB"/>
        </a:p>
      </dgm:t>
    </dgm:pt>
    <dgm:pt modelId="{3582B7A7-F281-467A-84BF-3CB1B2932605}">
      <dgm:prSet phldrT="[Text]"/>
      <dgm:spPr/>
      <dgm:t>
        <a:bodyPr/>
        <a:lstStyle/>
        <a:p>
          <a:r>
            <a:rPr lang="en-GB"/>
            <a:t>Excitação</a:t>
          </a:r>
        </a:p>
      </dgm:t>
    </dgm:pt>
    <dgm:pt modelId="{96630E3A-E57A-4AED-806E-47350A99F5FE}" type="parTrans" cxnId="{FC59665B-0D28-4DA3-9CF9-867125FF0918}">
      <dgm:prSet/>
      <dgm:spPr/>
      <dgm:t>
        <a:bodyPr/>
        <a:lstStyle/>
        <a:p>
          <a:endParaRPr lang="en-GB"/>
        </a:p>
      </dgm:t>
    </dgm:pt>
    <dgm:pt modelId="{3260859D-D865-42DF-B900-88ECA7B4F80B}" type="sibTrans" cxnId="{FC59665B-0D28-4DA3-9CF9-867125FF0918}">
      <dgm:prSet/>
      <dgm:spPr/>
      <dgm:t>
        <a:bodyPr/>
        <a:lstStyle/>
        <a:p>
          <a:endParaRPr lang="en-GB"/>
        </a:p>
      </dgm:t>
    </dgm:pt>
    <dgm:pt modelId="{3B08A844-0352-4901-ADF7-A7DDCA0B259D}">
      <dgm:prSet phldrT="[Text]"/>
      <dgm:spPr/>
      <dgm:t>
        <a:bodyPr/>
        <a:lstStyle/>
        <a:p>
          <a:r>
            <a:rPr lang="en-GB"/>
            <a:t>Plateau</a:t>
          </a:r>
        </a:p>
      </dgm:t>
    </dgm:pt>
    <dgm:pt modelId="{14BC2ECF-160B-4A4B-999A-E7BD8EE84D3F}" type="parTrans" cxnId="{5E6CE04F-CEB9-451E-911D-34CA34812EFA}">
      <dgm:prSet/>
      <dgm:spPr/>
      <dgm:t>
        <a:bodyPr/>
        <a:lstStyle/>
        <a:p>
          <a:endParaRPr lang="en-GB"/>
        </a:p>
      </dgm:t>
    </dgm:pt>
    <dgm:pt modelId="{3BF0E3FB-F37B-4C13-828F-86D96A95A7A2}" type="sibTrans" cxnId="{5E6CE04F-CEB9-451E-911D-34CA34812EFA}">
      <dgm:prSet/>
      <dgm:spPr/>
      <dgm:t>
        <a:bodyPr/>
        <a:lstStyle/>
        <a:p>
          <a:endParaRPr lang="en-GB"/>
        </a:p>
      </dgm:t>
    </dgm:pt>
    <dgm:pt modelId="{44D0C9F6-4DE8-44AD-A293-108A787F44EB}">
      <dgm:prSet phldrT="[Text]"/>
      <dgm:spPr/>
      <dgm:t>
        <a:bodyPr/>
        <a:lstStyle/>
        <a:p>
          <a:r>
            <a:rPr lang="en-GB" dirty="0"/>
            <a:t>Orgasmo</a:t>
          </a:r>
        </a:p>
      </dgm:t>
    </dgm:pt>
    <dgm:pt modelId="{9143A42A-6512-448B-B0C7-5041D4A4CDFF}" type="parTrans" cxnId="{4C76C2D9-22BF-4D11-BB49-75CC07358C92}">
      <dgm:prSet/>
      <dgm:spPr/>
      <dgm:t>
        <a:bodyPr/>
        <a:lstStyle/>
        <a:p>
          <a:endParaRPr lang="en-GB"/>
        </a:p>
      </dgm:t>
    </dgm:pt>
    <dgm:pt modelId="{702EB8EB-8EA3-4E8F-B07D-333774A7DF0A}" type="sibTrans" cxnId="{4C76C2D9-22BF-4D11-BB49-75CC07358C92}">
      <dgm:prSet/>
      <dgm:spPr/>
      <dgm:t>
        <a:bodyPr/>
        <a:lstStyle/>
        <a:p>
          <a:endParaRPr lang="en-GB"/>
        </a:p>
      </dgm:t>
    </dgm:pt>
    <dgm:pt modelId="{5FCF591E-E063-9243-9A95-6C976502F457}">
      <dgm:prSet/>
      <dgm:spPr>
        <a:solidFill>
          <a:schemeClr val="accent3">
            <a:lumMod val="20000"/>
            <a:lumOff val="80000"/>
          </a:schemeClr>
        </a:solidFill>
        <a:ln>
          <a:solidFill>
            <a:schemeClr val="accent1"/>
          </a:solidFill>
        </a:ln>
      </dgm:spPr>
      <dgm:t>
        <a:bodyPr/>
        <a:lstStyle/>
        <a:p>
          <a:r>
            <a:rPr lang="en-US" dirty="0"/>
            <a:t>Resolução</a:t>
          </a:r>
        </a:p>
      </dgm:t>
    </dgm:pt>
    <dgm:pt modelId="{69D03CA4-B9D6-B84B-9B89-8105A7723AF2}" type="parTrans" cxnId="{6D8C4B61-5464-D640-A71E-B35A9D0D88ED}">
      <dgm:prSet/>
      <dgm:spPr/>
      <dgm:t>
        <a:bodyPr/>
        <a:lstStyle/>
        <a:p>
          <a:endParaRPr lang="en-US"/>
        </a:p>
      </dgm:t>
    </dgm:pt>
    <dgm:pt modelId="{B8235119-C0DB-484A-A2B7-88398FC2A2A5}" type="sibTrans" cxnId="{6D8C4B61-5464-D640-A71E-B35A9D0D88ED}">
      <dgm:prSet/>
      <dgm:spPr/>
      <dgm:t>
        <a:bodyPr/>
        <a:lstStyle/>
        <a:p>
          <a:endParaRPr lang="en-US"/>
        </a:p>
      </dgm:t>
    </dgm:pt>
    <dgm:pt modelId="{89D6F9AD-4963-534A-BB54-E5B1EA16226F}" type="pres">
      <dgm:prSet presAssocID="{682DB35B-6931-4EC1-972C-35862A29BB13}" presName="cycle" presStyleCnt="0">
        <dgm:presLayoutVars>
          <dgm:dir/>
          <dgm:resizeHandles val="exact"/>
        </dgm:presLayoutVars>
      </dgm:prSet>
      <dgm:spPr/>
    </dgm:pt>
    <dgm:pt modelId="{7F2C5693-DE22-9F43-87D8-1493E39851E6}" type="pres">
      <dgm:prSet presAssocID="{559040B2-0DA3-4019-8D99-715D8F67E044}" presName="dummy" presStyleCnt="0"/>
      <dgm:spPr/>
    </dgm:pt>
    <dgm:pt modelId="{C84DE461-3412-CF46-9AE4-BCB759CAC2B7}" type="pres">
      <dgm:prSet presAssocID="{559040B2-0DA3-4019-8D99-715D8F67E044}" presName="node" presStyleLbl="revTx" presStyleIdx="0" presStyleCnt="5">
        <dgm:presLayoutVars>
          <dgm:bulletEnabled val="1"/>
        </dgm:presLayoutVars>
      </dgm:prSet>
      <dgm:spPr/>
    </dgm:pt>
    <dgm:pt modelId="{F9ACBE03-0D18-5242-8908-560FC20488C9}" type="pres">
      <dgm:prSet presAssocID="{0EDE43F5-FABC-4AB2-B8DB-645295E75AAD}" presName="sibTrans" presStyleLbl="node1" presStyleIdx="0" presStyleCnt="5"/>
      <dgm:spPr/>
    </dgm:pt>
    <dgm:pt modelId="{44B46030-67CB-1341-B0C6-BBE400CA3839}" type="pres">
      <dgm:prSet presAssocID="{3582B7A7-F281-467A-84BF-3CB1B2932605}" presName="dummy" presStyleCnt="0"/>
      <dgm:spPr/>
    </dgm:pt>
    <dgm:pt modelId="{87D48AE3-BD76-194E-B4ED-418156CF53DD}" type="pres">
      <dgm:prSet presAssocID="{3582B7A7-F281-467A-84BF-3CB1B2932605}" presName="node" presStyleLbl="revTx" presStyleIdx="1" presStyleCnt="5">
        <dgm:presLayoutVars>
          <dgm:bulletEnabled val="1"/>
        </dgm:presLayoutVars>
      </dgm:prSet>
      <dgm:spPr/>
    </dgm:pt>
    <dgm:pt modelId="{4D1D9A41-BCCA-454A-B209-5184DF662B3F}" type="pres">
      <dgm:prSet presAssocID="{3260859D-D865-42DF-B900-88ECA7B4F80B}" presName="sibTrans" presStyleLbl="node1" presStyleIdx="1" presStyleCnt="5"/>
      <dgm:spPr/>
    </dgm:pt>
    <dgm:pt modelId="{BE18F07B-7B25-9A49-AB84-128EE26CE240}" type="pres">
      <dgm:prSet presAssocID="{3B08A844-0352-4901-ADF7-A7DDCA0B259D}" presName="dummy" presStyleCnt="0"/>
      <dgm:spPr/>
    </dgm:pt>
    <dgm:pt modelId="{CB489105-CA28-F644-BDC5-DDB03027D911}" type="pres">
      <dgm:prSet presAssocID="{3B08A844-0352-4901-ADF7-A7DDCA0B259D}" presName="node" presStyleLbl="revTx" presStyleIdx="2" presStyleCnt="5">
        <dgm:presLayoutVars>
          <dgm:bulletEnabled val="1"/>
        </dgm:presLayoutVars>
      </dgm:prSet>
      <dgm:spPr/>
    </dgm:pt>
    <dgm:pt modelId="{549425C1-3D35-694F-8CD8-F4F866C1EF51}" type="pres">
      <dgm:prSet presAssocID="{3BF0E3FB-F37B-4C13-828F-86D96A95A7A2}" presName="sibTrans" presStyleLbl="node1" presStyleIdx="2" presStyleCnt="5"/>
      <dgm:spPr/>
    </dgm:pt>
    <dgm:pt modelId="{AE1A70A3-0D8C-EE4F-BDB1-38C25CDF4A2B}" type="pres">
      <dgm:prSet presAssocID="{44D0C9F6-4DE8-44AD-A293-108A787F44EB}" presName="dummy" presStyleCnt="0"/>
      <dgm:spPr/>
    </dgm:pt>
    <dgm:pt modelId="{DBFEB366-ADAF-8549-BD32-B42D9256B465}" type="pres">
      <dgm:prSet presAssocID="{44D0C9F6-4DE8-44AD-A293-108A787F44EB}" presName="node" presStyleLbl="revTx" presStyleIdx="3" presStyleCnt="5">
        <dgm:presLayoutVars>
          <dgm:bulletEnabled val="1"/>
        </dgm:presLayoutVars>
      </dgm:prSet>
      <dgm:spPr/>
    </dgm:pt>
    <dgm:pt modelId="{662FEBFC-0FFC-2544-AFE4-8F3C0D8DBB0C}" type="pres">
      <dgm:prSet presAssocID="{702EB8EB-8EA3-4E8F-B07D-333774A7DF0A}" presName="sibTrans" presStyleLbl="node1" presStyleIdx="3" presStyleCnt="5"/>
      <dgm:spPr/>
    </dgm:pt>
    <dgm:pt modelId="{481F5C50-87B0-5249-AAA8-33DB775E2A17}" type="pres">
      <dgm:prSet presAssocID="{5FCF591E-E063-9243-9A95-6C976502F457}" presName="dummy" presStyleCnt="0"/>
      <dgm:spPr/>
    </dgm:pt>
    <dgm:pt modelId="{0C99DE3A-A8DC-B343-BDBC-CDBA9AB12557}" type="pres">
      <dgm:prSet presAssocID="{5FCF591E-E063-9243-9A95-6C976502F457}" presName="node" presStyleLbl="revTx" presStyleIdx="4" presStyleCnt="5">
        <dgm:presLayoutVars>
          <dgm:bulletEnabled val="1"/>
        </dgm:presLayoutVars>
      </dgm:prSet>
      <dgm:spPr/>
    </dgm:pt>
    <dgm:pt modelId="{5A426BE0-ED5F-8C46-A843-306E71FC1E5D}" type="pres">
      <dgm:prSet presAssocID="{B8235119-C0DB-484A-A2B7-88398FC2A2A5}" presName="sibTrans" presStyleLbl="node1" presStyleIdx="4" presStyleCnt="5"/>
      <dgm:spPr/>
    </dgm:pt>
  </dgm:ptLst>
  <dgm:cxnLst>
    <dgm:cxn modelId="{3E00AC0F-6E90-144B-B70F-D633714A93AC}" type="presOf" srcId="{0EDE43F5-FABC-4AB2-B8DB-645295E75AAD}" destId="{F9ACBE03-0D18-5242-8908-560FC20488C9}" srcOrd="0" destOrd="0" presId="urn:microsoft.com/office/officeart/2005/8/layout/cycle1"/>
    <dgm:cxn modelId="{6929F31E-411A-1B4A-B022-79C12B7D03BF}" type="presOf" srcId="{702EB8EB-8EA3-4E8F-B07D-333774A7DF0A}" destId="{662FEBFC-0FFC-2544-AFE4-8F3C0D8DBB0C}" srcOrd="0" destOrd="0" presId="urn:microsoft.com/office/officeart/2005/8/layout/cycle1"/>
    <dgm:cxn modelId="{D5BACD25-EB52-ED45-B0A1-BB306E6F4FEA}" type="presOf" srcId="{682DB35B-6931-4EC1-972C-35862A29BB13}" destId="{89D6F9AD-4963-534A-BB54-E5B1EA16226F}" srcOrd="0" destOrd="0" presId="urn:microsoft.com/office/officeart/2005/8/layout/cycle1"/>
    <dgm:cxn modelId="{B08D6529-2A9A-0647-B68F-F852C8D643CD}" type="presOf" srcId="{3582B7A7-F281-467A-84BF-3CB1B2932605}" destId="{87D48AE3-BD76-194E-B4ED-418156CF53DD}" srcOrd="0" destOrd="0" presId="urn:microsoft.com/office/officeart/2005/8/layout/cycle1"/>
    <dgm:cxn modelId="{94F7CB37-D520-CA47-9933-AF45B710CC0F}" type="presOf" srcId="{3BF0E3FB-F37B-4C13-828F-86D96A95A7A2}" destId="{549425C1-3D35-694F-8CD8-F4F866C1EF51}" srcOrd="0" destOrd="0" presId="urn:microsoft.com/office/officeart/2005/8/layout/cycle1"/>
    <dgm:cxn modelId="{FC59665B-0D28-4DA3-9CF9-867125FF0918}" srcId="{682DB35B-6931-4EC1-972C-35862A29BB13}" destId="{3582B7A7-F281-467A-84BF-3CB1B2932605}" srcOrd="1" destOrd="0" parTransId="{96630E3A-E57A-4AED-806E-47350A99F5FE}" sibTransId="{3260859D-D865-42DF-B900-88ECA7B4F80B}"/>
    <dgm:cxn modelId="{6D8C4B61-5464-D640-A71E-B35A9D0D88ED}" srcId="{682DB35B-6931-4EC1-972C-35862A29BB13}" destId="{5FCF591E-E063-9243-9A95-6C976502F457}" srcOrd="4" destOrd="0" parTransId="{69D03CA4-B9D6-B84B-9B89-8105A7723AF2}" sibTransId="{B8235119-C0DB-484A-A2B7-88398FC2A2A5}"/>
    <dgm:cxn modelId="{7489866C-83C8-5549-8092-03173E185044}" type="presOf" srcId="{5FCF591E-E063-9243-9A95-6C976502F457}" destId="{0C99DE3A-A8DC-B343-BDBC-CDBA9AB12557}" srcOrd="0" destOrd="0" presId="urn:microsoft.com/office/officeart/2005/8/layout/cycle1"/>
    <dgm:cxn modelId="{5E6CE04F-CEB9-451E-911D-34CA34812EFA}" srcId="{682DB35B-6931-4EC1-972C-35862A29BB13}" destId="{3B08A844-0352-4901-ADF7-A7DDCA0B259D}" srcOrd="2" destOrd="0" parTransId="{14BC2ECF-160B-4A4B-999A-E7BD8EE84D3F}" sibTransId="{3BF0E3FB-F37B-4C13-828F-86D96A95A7A2}"/>
    <dgm:cxn modelId="{F0A6E35A-C190-5B43-943B-EA7A79469B35}" type="presOf" srcId="{3260859D-D865-42DF-B900-88ECA7B4F80B}" destId="{4D1D9A41-BCCA-454A-B209-5184DF662B3F}" srcOrd="0" destOrd="0" presId="urn:microsoft.com/office/officeart/2005/8/layout/cycle1"/>
    <dgm:cxn modelId="{2D374698-DE02-6140-A307-BAB9B29CABA2}" type="presOf" srcId="{3B08A844-0352-4901-ADF7-A7DDCA0B259D}" destId="{CB489105-CA28-F644-BDC5-DDB03027D911}" srcOrd="0" destOrd="0" presId="urn:microsoft.com/office/officeart/2005/8/layout/cycle1"/>
    <dgm:cxn modelId="{EF4BFD9F-55E5-884A-BA59-7B60CBCED4CA}" type="presOf" srcId="{44D0C9F6-4DE8-44AD-A293-108A787F44EB}" destId="{DBFEB366-ADAF-8549-BD32-B42D9256B465}" srcOrd="0" destOrd="0" presId="urn:microsoft.com/office/officeart/2005/8/layout/cycle1"/>
    <dgm:cxn modelId="{4C76C2D9-22BF-4D11-BB49-75CC07358C92}" srcId="{682DB35B-6931-4EC1-972C-35862A29BB13}" destId="{44D0C9F6-4DE8-44AD-A293-108A787F44EB}" srcOrd="3" destOrd="0" parTransId="{9143A42A-6512-448B-B0C7-5041D4A4CDFF}" sibTransId="{702EB8EB-8EA3-4E8F-B07D-333774A7DF0A}"/>
    <dgm:cxn modelId="{91E9F4E3-20AA-1145-89A3-41670C1EBE42}" type="presOf" srcId="{B8235119-C0DB-484A-A2B7-88398FC2A2A5}" destId="{5A426BE0-ED5F-8C46-A843-306E71FC1E5D}" srcOrd="0" destOrd="0" presId="urn:microsoft.com/office/officeart/2005/8/layout/cycle1"/>
    <dgm:cxn modelId="{875AB1ED-721E-F149-907E-1363D2A0C65F}" type="presOf" srcId="{559040B2-0DA3-4019-8D99-715D8F67E044}" destId="{C84DE461-3412-CF46-9AE4-BCB759CAC2B7}" srcOrd="0" destOrd="0" presId="urn:microsoft.com/office/officeart/2005/8/layout/cycle1"/>
    <dgm:cxn modelId="{656153F6-2D47-47EB-82CA-2DF4DE3C9931}" srcId="{682DB35B-6931-4EC1-972C-35862A29BB13}" destId="{559040B2-0DA3-4019-8D99-715D8F67E044}" srcOrd="0" destOrd="0" parTransId="{5703CA24-E6CE-401F-BFA7-E7C4A114F187}" sibTransId="{0EDE43F5-FABC-4AB2-B8DB-645295E75AAD}"/>
    <dgm:cxn modelId="{967A40DB-BC28-E642-A4C2-AC25103098BF}" type="presParOf" srcId="{89D6F9AD-4963-534A-BB54-E5B1EA16226F}" destId="{7F2C5693-DE22-9F43-87D8-1493E39851E6}" srcOrd="0" destOrd="0" presId="urn:microsoft.com/office/officeart/2005/8/layout/cycle1"/>
    <dgm:cxn modelId="{1469D8A2-EDCD-C248-B3E0-3DC3460363A7}" type="presParOf" srcId="{89D6F9AD-4963-534A-BB54-E5B1EA16226F}" destId="{C84DE461-3412-CF46-9AE4-BCB759CAC2B7}" srcOrd="1" destOrd="0" presId="urn:microsoft.com/office/officeart/2005/8/layout/cycle1"/>
    <dgm:cxn modelId="{4A09C00A-065D-714F-9868-1A24ECAF2B46}" type="presParOf" srcId="{89D6F9AD-4963-534A-BB54-E5B1EA16226F}" destId="{F9ACBE03-0D18-5242-8908-560FC20488C9}" srcOrd="2" destOrd="0" presId="urn:microsoft.com/office/officeart/2005/8/layout/cycle1"/>
    <dgm:cxn modelId="{A9FB4C45-D165-9E44-8114-15A689E69667}" type="presParOf" srcId="{89D6F9AD-4963-534A-BB54-E5B1EA16226F}" destId="{44B46030-67CB-1341-B0C6-BBE400CA3839}" srcOrd="3" destOrd="0" presId="urn:microsoft.com/office/officeart/2005/8/layout/cycle1"/>
    <dgm:cxn modelId="{A24E9955-E0B7-FB4B-BFB1-F67D1DA5E03C}" type="presParOf" srcId="{89D6F9AD-4963-534A-BB54-E5B1EA16226F}" destId="{87D48AE3-BD76-194E-B4ED-418156CF53DD}" srcOrd="4" destOrd="0" presId="urn:microsoft.com/office/officeart/2005/8/layout/cycle1"/>
    <dgm:cxn modelId="{A711CB53-2C5C-F046-AF16-2B776BCBD87E}" type="presParOf" srcId="{89D6F9AD-4963-534A-BB54-E5B1EA16226F}" destId="{4D1D9A41-BCCA-454A-B209-5184DF662B3F}" srcOrd="5" destOrd="0" presId="urn:microsoft.com/office/officeart/2005/8/layout/cycle1"/>
    <dgm:cxn modelId="{39FF2C42-CFA1-E640-AD1C-5F2F0A25A9C6}" type="presParOf" srcId="{89D6F9AD-4963-534A-BB54-E5B1EA16226F}" destId="{BE18F07B-7B25-9A49-AB84-128EE26CE240}" srcOrd="6" destOrd="0" presId="urn:microsoft.com/office/officeart/2005/8/layout/cycle1"/>
    <dgm:cxn modelId="{8D7BC4D9-94AA-134B-9C43-B0ACFE424ADA}" type="presParOf" srcId="{89D6F9AD-4963-534A-BB54-E5B1EA16226F}" destId="{CB489105-CA28-F644-BDC5-DDB03027D911}" srcOrd="7" destOrd="0" presId="urn:microsoft.com/office/officeart/2005/8/layout/cycle1"/>
    <dgm:cxn modelId="{7A4F3E40-470C-E540-85E7-3BA7E26AA6A9}" type="presParOf" srcId="{89D6F9AD-4963-534A-BB54-E5B1EA16226F}" destId="{549425C1-3D35-694F-8CD8-F4F866C1EF51}" srcOrd="8" destOrd="0" presId="urn:microsoft.com/office/officeart/2005/8/layout/cycle1"/>
    <dgm:cxn modelId="{A177B0C2-9616-5E40-A172-CA262BE3CF3B}" type="presParOf" srcId="{89D6F9AD-4963-534A-BB54-E5B1EA16226F}" destId="{AE1A70A3-0D8C-EE4F-BDB1-38C25CDF4A2B}" srcOrd="9" destOrd="0" presId="urn:microsoft.com/office/officeart/2005/8/layout/cycle1"/>
    <dgm:cxn modelId="{31D08E1F-E102-6F49-84D2-04AB643A78AB}" type="presParOf" srcId="{89D6F9AD-4963-534A-BB54-E5B1EA16226F}" destId="{DBFEB366-ADAF-8549-BD32-B42D9256B465}" srcOrd="10" destOrd="0" presId="urn:microsoft.com/office/officeart/2005/8/layout/cycle1"/>
    <dgm:cxn modelId="{41F55BA2-3B55-D94A-AAA0-33AF3E3F0F7D}" type="presParOf" srcId="{89D6F9AD-4963-534A-BB54-E5B1EA16226F}" destId="{662FEBFC-0FFC-2544-AFE4-8F3C0D8DBB0C}" srcOrd="11" destOrd="0" presId="urn:microsoft.com/office/officeart/2005/8/layout/cycle1"/>
    <dgm:cxn modelId="{2B668120-5917-9643-BA33-49C659FFC32D}" type="presParOf" srcId="{89D6F9AD-4963-534A-BB54-E5B1EA16226F}" destId="{481F5C50-87B0-5249-AAA8-33DB775E2A17}" srcOrd="12" destOrd="0" presId="urn:microsoft.com/office/officeart/2005/8/layout/cycle1"/>
    <dgm:cxn modelId="{BA0ABFF9-E398-5140-B567-4A4E932052FE}" type="presParOf" srcId="{89D6F9AD-4963-534A-BB54-E5B1EA16226F}" destId="{0C99DE3A-A8DC-B343-BDBC-CDBA9AB12557}" srcOrd="13" destOrd="0" presId="urn:microsoft.com/office/officeart/2005/8/layout/cycle1"/>
    <dgm:cxn modelId="{E60EF35E-9CD8-2C4D-9534-1C4F46DF959C}" type="presParOf" srcId="{89D6F9AD-4963-534A-BB54-E5B1EA16226F}" destId="{5A426BE0-ED5F-8C46-A843-306E71FC1E5D}"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887AD4B-9BDD-FB4D-8390-B6A70E277B7D}" type="doc">
      <dgm:prSet loTypeId="urn:microsoft.com/office/officeart/2005/8/layout/cycle2" loCatId="" qsTypeId="urn:microsoft.com/office/officeart/2005/8/quickstyle/simple3" qsCatId="simple" csTypeId="urn:microsoft.com/office/officeart/2005/8/colors/colorful4" csCatId="colorful" phldr="1"/>
      <dgm:spPr/>
      <dgm:t>
        <a:bodyPr/>
        <a:lstStyle/>
        <a:p>
          <a:endParaRPr lang="en-US"/>
        </a:p>
      </dgm:t>
    </dgm:pt>
    <dgm:pt modelId="{46704906-515E-AE41-A14A-E23055F4C7D9}">
      <dgm:prSet phldrT="[Text]" custT="1"/>
      <dgm:spPr/>
      <dgm:t>
        <a:bodyPr/>
        <a:lstStyle/>
        <a:p>
          <a:r>
            <a:rPr lang="en-US" sz="1800" b="1" dirty="0"/>
            <a:t>Desejo</a:t>
          </a:r>
        </a:p>
      </dgm:t>
    </dgm:pt>
    <dgm:pt modelId="{644839D3-B1ED-B047-A859-0D6E07227923}" type="parTrans" cxnId="{3A09B56E-B40E-4047-A6E8-435EB710C59D}">
      <dgm:prSet/>
      <dgm:spPr/>
      <dgm:t>
        <a:bodyPr/>
        <a:lstStyle/>
        <a:p>
          <a:endParaRPr lang="en-US"/>
        </a:p>
      </dgm:t>
    </dgm:pt>
    <dgm:pt modelId="{86A808CA-55EF-734C-9CBC-FBE657B8FEFD}" type="sibTrans" cxnId="{3A09B56E-B40E-4047-A6E8-435EB710C59D}">
      <dgm:prSet/>
      <dgm:spPr/>
      <dgm:t>
        <a:bodyPr/>
        <a:lstStyle/>
        <a:p>
          <a:endParaRPr lang="en-US"/>
        </a:p>
      </dgm:t>
    </dgm:pt>
    <dgm:pt modelId="{992FC2D9-C10E-C041-8175-10605B9DC73D}">
      <dgm:prSet phldrT="[Text]" custT="1"/>
      <dgm:spPr/>
      <dgm:t>
        <a:bodyPr/>
        <a:lstStyle/>
        <a:p>
          <a:r>
            <a:rPr lang="en-US" sz="1600" b="1" dirty="0"/>
            <a:t>Excitação</a:t>
          </a:r>
        </a:p>
      </dgm:t>
    </dgm:pt>
    <dgm:pt modelId="{55958E5C-03FE-F740-B1EC-2EE8C9482437}" type="parTrans" cxnId="{341E5476-3516-7747-9E88-36763CB2C076}">
      <dgm:prSet/>
      <dgm:spPr/>
      <dgm:t>
        <a:bodyPr/>
        <a:lstStyle/>
        <a:p>
          <a:endParaRPr lang="en-US"/>
        </a:p>
      </dgm:t>
    </dgm:pt>
    <dgm:pt modelId="{C5618AAD-ADC3-6A47-98EB-6DD0C16AFC4B}" type="sibTrans" cxnId="{341E5476-3516-7747-9E88-36763CB2C076}">
      <dgm:prSet/>
      <dgm:spPr/>
      <dgm:t>
        <a:bodyPr/>
        <a:lstStyle/>
        <a:p>
          <a:endParaRPr lang="en-US"/>
        </a:p>
      </dgm:t>
    </dgm:pt>
    <dgm:pt modelId="{D0B56837-BBA9-B641-9E68-1E773B583706}">
      <dgm:prSet phldrT="[Text]" custT="1"/>
      <dgm:spPr/>
      <dgm:t>
        <a:bodyPr/>
        <a:lstStyle/>
        <a:p>
          <a:r>
            <a:rPr lang="en-US" sz="1800" b="1" dirty="0"/>
            <a:t>Plateau</a:t>
          </a:r>
        </a:p>
      </dgm:t>
    </dgm:pt>
    <dgm:pt modelId="{EFBF90AF-C542-8C4B-97B7-4863B94B10AC}" type="parTrans" cxnId="{7DF8FB73-CCC7-FA4F-B606-EA23ECBFAA43}">
      <dgm:prSet/>
      <dgm:spPr/>
      <dgm:t>
        <a:bodyPr/>
        <a:lstStyle/>
        <a:p>
          <a:endParaRPr lang="en-US"/>
        </a:p>
      </dgm:t>
    </dgm:pt>
    <dgm:pt modelId="{1701CC41-B460-3B4C-A40E-8E0C7191561C}" type="sibTrans" cxnId="{7DF8FB73-CCC7-FA4F-B606-EA23ECBFAA43}">
      <dgm:prSet/>
      <dgm:spPr/>
      <dgm:t>
        <a:bodyPr/>
        <a:lstStyle/>
        <a:p>
          <a:endParaRPr lang="en-US"/>
        </a:p>
      </dgm:t>
    </dgm:pt>
    <dgm:pt modelId="{B4101C21-05FD-9C41-B2F2-AA9DEF30A032}">
      <dgm:prSet phldrT="[Text]" custT="1"/>
      <dgm:spPr/>
      <dgm:t>
        <a:bodyPr/>
        <a:lstStyle/>
        <a:p>
          <a:r>
            <a:rPr lang="en-US" sz="1800" b="1" dirty="0"/>
            <a:t>Orgasmo</a:t>
          </a:r>
        </a:p>
      </dgm:t>
    </dgm:pt>
    <dgm:pt modelId="{A779E58D-2C2C-AA40-A32A-60D62A041141}" type="parTrans" cxnId="{4BCE83D7-B7BE-0942-AAA0-483CE68FCBCE}">
      <dgm:prSet/>
      <dgm:spPr/>
      <dgm:t>
        <a:bodyPr/>
        <a:lstStyle/>
        <a:p>
          <a:endParaRPr lang="en-US"/>
        </a:p>
      </dgm:t>
    </dgm:pt>
    <dgm:pt modelId="{B1D7727C-4539-7A4D-A3A7-22485C8B677E}" type="sibTrans" cxnId="{4BCE83D7-B7BE-0942-AAA0-483CE68FCBCE}">
      <dgm:prSet/>
      <dgm:spPr/>
      <dgm:t>
        <a:bodyPr/>
        <a:lstStyle/>
        <a:p>
          <a:endParaRPr lang="en-US"/>
        </a:p>
      </dgm:t>
    </dgm:pt>
    <dgm:pt modelId="{473DAF81-78D7-1E41-B6E6-85B96130C39A}">
      <dgm:prSet phldrT="[Text]" custT="1"/>
      <dgm:spPr/>
      <dgm:t>
        <a:bodyPr/>
        <a:lstStyle/>
        <a:p>
          <a:r>
            <a:rPr lang="en-US" sz="1700" b="1" dirty="0"/>
            <a:t>Resolução</a:t>
          </a:r>
        </a:p>
      </dgm:t>
    </dgm:pt>
    <dgm:pt modelId="{3A64FA21-9CCC-964F-8514-0C6CCB9B5BA5}" type="parTrans" cxnId="{21DBAD89-A0EC-0D44-8E33-AC1884FB424F}">
      <dgm:prSet/>
      <dgm:spPr/>
      <dgm:t>
        <a:bodyPr/>
        <a:lstStyle/>
        <a:p>
          <a:endParaRPr lang="en-US"/>
        </a:p>
      </dgm:t>
    </dgm:pt>
    <dgm:pt modelId="{77C3E823-45D3-AA4A-8001-1B2E0B24FA66}" type="sibTrans" cxnId="{21DBAD89-A0EC-0D44-8E33-AC1884FB424F}">
      <dgm:prSet/>
      <dgm:spPr/>
      <dgm:t>
        <a:bodyPr/>
        <a:lstStyle/>
        <a:p>
          <a:endParaRPr lang="en-US"/>
        </a:p>
      </dgm:t>
    </dgm:pt>
    <dgm:pt modelId="{CE8301CF-85FD-F44D-93FC-69822297BB7B}" type="pres">
      <dgm:prSet presAssocID="{B887AD4B-9BDD-FB4D-8390-B6A70E277B7D}" presName="cycle" presStyleCnt="0">
        <dgm:presLayoutVars>
          <dgm:dir/>
          <dgm:resizeHandles val="exact"/>
        </dgm:presLayoutVars>
      </dgm:prSet>
      <dgm:spPr/>
    </dgm:pt>
    <dgm:pt modelId="{C93332D0-309E-D24E-B77E-BDF13BF5BF24}" type="pres">
      <dgm:prSet presAssocID="{46704906-515E-AE41-A14A-E23055F4C7D9}" presName="node" presStyleLbl="node1" presStyleIdx="0" presStyleCnt="5">
        <dgm:presLayoutVars>
          <dgm:bulletEnabled val="1"/>
        </dgm:presLayoutVars>
      </dgm:prSet>
      <dgm:spPr/>
    </dgm:pt>
    <dgm:pt modelId="{A96504B7-6EF3-864F-952E-7A52E38FDE27}" type="pres">
      <dgm:prSet presAssocID="{86A808CA-55EF-734C-9CBC-FBE657B8FEFD}" presName="sibTrans" presStyleLbl="sibTrans2D1" presStyleIdx="0" presStyleCnt="5"/>
      <dgm:spPr/>
    </dgm:pt>
    <dgm:pt modelId="{65446B36-829F-8546-A9DA-D9E1B678E65A}" type="pres">
      <dgm:prSet presAssocID="{86A808CA-55EF-734C-9CBC-FBE657B8FEFD}" presName="connectorText" presStyleLbl="sibTrans2D1" presStyleIdx="0" presStyleCnt="5"/>
      <dgm:spPr/>
    </dgm:pt>
    <dgm:pt modelId="{E24132E6-F02B-444F-A25B-840E782F288C}" type="pres">
      <dgm:prSet presAssocID="{992FC2D9-C10E-C041-8175-10605B9DC73D}" presName="node" presStyleLbl="node1" presStyleIdx="1" presStyleCnt="5">
        <dgm:presLayoutVars>
          <dgm:bulletEnabled val="1"/>
        </dgm:presLayoutVars>
      </dgm:prSet>
      <dgm:spPr/>
    </dgm:pt>
    <dgm:pt modelId="{B24EFD5A-ECB2-B144-9ECC-56966F084FD4}" type="pres">
      <dgm:prSet presAssocID="{C5618AAD-ADC3-6A47-98EB-6DD0C16AFC4B}" presName="sibTrans" presStyleLbl="sibTrans2D1" presStyleIdx="1" presStyleCnt="5"/>
      <dgm:spPr/>
    </dgm:pt>
    <dgm:pt modelId="{DE9B6AFD-31BA-B14B-8CF8-F78C28F09573}" type="pres">
      <dgm:prSet presAssocID="{C5618AAD-ADC3-6A47-98EB-6DD0C16AFC4B}" presName="connectorText" presStyleLbl="sibTrans2D1" presStyleIdx="1" presStyleCnt="5"/>
      <dgm:spPr/>
    </dgm:pt>
    <dgm:pt modelId="{0E8BA3A3-23A1-1B48-B04B-A256FEA2CDFD}" type="pres">
      <dgm:prSet presAssocID="{D0B56837-BBA9-B641-9E68-1E773B583706}" presName="node" presStyleLbl="node1" presStyleIdx="2" presStyleCnt="5">
        <dgm:presLayoutVars>
          <dgm:bulletEnabled val="1"/>
        </dgm:presLayoutVars>
      </dgm:prSet>
      <dgm:spPr/>
    </dgm:pt>
    <dgm:pt modelId="{C8128AA9-1596-E74D-AE74-1F2B9859D95A}" type="pres">
      <dgm:prSet presAssocID="{1701CC41-B460-3B4C-A40E-8E0C7191561C}" presName="sibTrans" presStyleLbl="sibTrans2D1" presStyleIdx="2" presStyleCnt="5"/>
      <dgm:spPr/>
    </dgm:pt>
    <dgm:pt modelId="{1D0209A0-7E79-004A-9970-83853206DFB2}" type="pres">
      <dgm:prSet presAssocID="{1701CC41-B460-3B4C-A40E-8E0C7191561C}" presName="connectorText" presStyleLbl="sibTrans2D1" presStyleIdx="2" presStyleCnt="5"/>
      <dgm:spPr/>
    </dgm:pt>
    <dgm:pt modelId="{8D4FC952-683D-EB47-807A-49AD6EF96971}" type="pres">
      <dgm:prSet presAssocID="{B4101C21-05FD-9C41-B2F2-AA9DEF30A032}" presName="node" presStyleLbl="node1" presStyleIdx="3" presStyleCnt="5">
        <dgm:presLayoutVars>
          <dgm:bulletEnabled val="1"/>
        </dgm:presLayoutVars>
      </dgm:prSet>
      <dgm:spPr/>
    </dgm:pt>
    <dgm:pt modelId="{433D01CB-C91E-F147-A70F-403B1D00B732}" type="pres">
      <dgm:prSet presAssocID="{B1D7727C-4539-7A4D-A3A7-22485C8B677E}" presName="sibTrans" presStyleLbl="sibTrans2D1" presStyleIdx="3" presStyleCnt="5"/>
      <dgm:spPr/>
    </dgm:pt>
    <dgm:pt modelId="{131E4202-5DE3-D44F-9B2F-50A577375436}" type="pres">
      <dgm:prSet presAssocID="{B1D7727C-4539-7A4D-A3A7-22485C8B677E}" presName="connectorText" presStyleLbl="sibTrans2D1" presStyleIdx="3" presStyleCnt="5"/>
      <dgm:spPr/>
    </dgm:pt>
    <dgm:pt modelId="{52ED677A-D570-CD4A-A6B2-80AB3F5EE9F9}" type="pres">
      <dgm:prSet presAssocID="{473DAF81-78D7-1E41-B6E6-85B96130C39A}" presName="node" presStyleLbl="node1" presStyleIdx="4" presStyleCnt="5" custScaleX="111666">
        <dgm:presLayoutVars>
          <dgm:bulletEnabled val="1"/>
        </dgm:presLayoutVars>
      </dgm:prSet>
      <dgm:spPr/>
    </dgm:pt>
    <dgm:pt modelId="{A7589970-0530-764E-80CF-500959DC257C}" type="pres">
      <dgm:prSet presAssocID="{77C3E823-45D3-AA4A-8001-1B2E0B24FA66}" presName="sibTrans" presStyleLbl="sibTrans2D1" presStyleIdx="4" presStyleCnt="5"/>
      <dgm:spPr/>
    </dgm:pt>
    <dgm:pt modelId="{C1930B20-F8FF-8447-9ECB-31400D00162E}" type="pres">
      <dgm:prSet presAssocID="{77C3E823-45D3-AA4A-8001-1B2E0B24FA66}" presName="connectorText" presStyleLbl="sibTrans2D1" presStyleIdx="4" presStyleCnt="5"/>
      <dgm:spPr/>
    </dgm:pt>
  </dgm:ptLst>
  <dgm:cxnLst>
    <dgm:cxn modelId="{09E26F18-FB6D-F94B-838E-348C408C6C20}" type="presOf" srcId="{473DAF81-78D7-1E41-B6E6-85B96130C39A}" destId="{52ED677A-D570-CD4A-A6B2-80AB3F5EE9F9}" srcOrd="0" destOrd="0" presId="urn:microsoft.com/office/officeart/2005/8/layout/cycle2"/>
    <dgm:cxn modelId="{B451AF24-9FCE-B046-A957-7409BB6C6F63}" type="presOf" srcId="{992FC2D9-C10E-C041-8175-10605B9DC73D}" destId="{E24132E6-F02B-444F-A25B-840E782F288C}" srcOrd="0" destOrd="0" presId="urn:microsoft.com/office/officeart/2005/8/layout/cycle2"/>
    <dgm:cxn modelId="{E86B1027-3D09-704E-831B-F0C7891C8223}" type="presOf" srcId="{B1D7727C-4539-7A4D-A3A7-22485C8B677E}" destId="{131E4202-5DE3-D44F-9B2F-50A577375436}" srcOrd="1" destOrd="0" presId="urn:microsoft.com/office/officeart/2005/8/layout/cycle2"/>
    <dgm:cxn modelId="{E837425B-FA25-B240-9112-F41F34938106}" type="presOf" srcId="{77C3E823-45D3-AA4A-8001-1B2E0B24FA66}" destId="{C1930B20-F8FF-8447-9ECB-31400D00162E}" srcOrd="1" destOrd="0" presId="urn:microsoft.com/office/officeart/2005/8/layout/cycle2"/>
    <dgm:cxn modelId="{98BEC643-EC76-4846-8763-5CA45110AAF5}" type="presOf" srcId="{86A808CA-55EF-734C-9CBC-FBE657B8FEFD}" destId="{65446B36-829F-8546-A9DA-D9E1B678E65A}" srcOrd="1" destOrd="0" presId="urn:microsoft.com/office/officeart/2005/8/layout/cycle2"/>
    <dgm:cxn modelId="{3A09B56E-B40E-4047-A6E8-435EB710C59D}" srcId="{B887AD4B-9BDD-FB4D-8390-B6A70E277B7D}" destId="{46704906-515E-AE41-A14A-E23055F4C7D9}" srcOrd="0" destOrd="0" parTransId="{644839D3-B1ED-B047-A859-0D6E07227923}" sibTransId="{86A808CA-55EF-734C-9CBC-FBE657B8FEFD}"/>
    <dgm:cxn modelId="{C3861C50-8807-8D4B-9117-09D4C87C4AD8}" type="presOf" srcId="{C5618AAD-ADC3-6A47-98EB-6DD0C16AFC4B}" destId="{DE9B6AFD-31BA-B14B-8CF8-F78C28F09573}" srcOrd="1" destOrd="0" presId="urn:microsoft.com/office/officeart/2005/8/layout/cycle2"/>
    <dgm:cxn modelId="{7DF8FB73-CCC7-FA4F-B606-EA23ECBFAA43}" srcId="{B887AD4B-9BDD-FB4D-8390-B6A70E277B7D}" destId="{D0B56837-BBA9-B641-9E68-1E773B583706}" srcOrd="2" destOrd="0" parTransId="{EFBF90AF-C542-8C4B-97B7-4863B94B10AC}" sibTransId="{1701CC41-B460-3B4C-A40E-8E0C7191561C}"/>
    <dgm:cxn modelId="{341E5476-3516-7747-9E88-36763CB2C076}" srcId="{B887AD4B-9BDD-FB4D-8390-B6A70E277B7D}" destId="{992FC2D9-C10E-C041-8175-10605B9DC73D}" srcOrd="1" destOrd="0" parTransId="{55958E5C-03FE-F740-B1EC-2EE8C9482437}" sibTransId="{C5618AAD-ADC3-6A47-98EB-6DD0C16AFC4B}"/>
    <dgm:cxn modelId="{1DE65876-60F3-0744-A316-A8F30B34571B}" type="presOf" srcId="{B4101C21-05FD-9C41-B2F2-AA9DEF30A032}" destId="{8D4FC952-683D-EB47-807A-49AD6EF96971}" srcOrd="0" destOrd="0" presId="urn:microsoft.com/office/officeart/2005/8/layout/cycle2"/>
    <dgm:cxn modelId="{15130B58-927B-FF45-923C-CDF960AB50E2}" type="presOf" srcId="{86A808CA-55EF-734C-9CBC-FBE657B8FEFD}" destId="{A96504B7-6EF3-864F-952E-7A52E38FDE27}" srcOrd="0" destOrd="0" presId="urn:microsoft.com/office/officeart/2005/8/layout/cycle2"/>
    <dgm:cxn modelId="{21DBAD89-A0EC-0D44-8E33-AC1884FB424F}" srcId="{B887AD4B-9BDD-FB4D-8390-B6A70E277B7D}" destId="{473DAF81-78D7-1E41-B6E6-85B96130C39A}" srcOrd="4" destOrd="0" parTransId="{3A64FA21-9CCC-964F-8514-0C6CCB9B5BA5}" sibTransId="{77C3E823-45D3-AA4A-8001-1B2E0B24FA66}"/>
    <dgm:cxn modelId="{3A78D79C-C23C-E74E-BF3E-0F45EC479056}" type="presOf" srcId="{B1D7727C-4539-7A4D-A3A7-22485C8B677E}" destId="{433D01CB-C91E-F147-A70F-403B1D00B732}" srcOrd="0" destOrd="0" presId="urn:microsoft.com/office/officeart/2005/8/layout/cycle2"/>
    <dgm:cxn modelId="{78A21B9F-F921-B84D-A8B6-DCF1A2379CB7}" type="presOf" srcId="{1701CC41-B460-3B4C-A40E-8E0C7191561C}" destId="{C8128AA9-1596-E74D-AE74-1F2B9859D95A}" srcOrd="0" destOrd="0" presId="urn:microsoft.com/office/officeart/2005/8/layout/cycle2"/>
    <dgm:cxn modelId="{5DA3D4A5-9000-C344-B6A2-F1B72B03FF1C}" type="presOf" srcId="{D0B56837-BBA9-B641-9E68-1E773B583706}" destId="{0E8BA3A3-23A1-1B48-B04B-A256FEA2CDFD}" srcOrd="0" destOrd="0" presId="urn:microsoft.com/office/officeart/2005/8/layout/cycle2"/>
    <dgm:cxn modelId="{BD411CAE-A8E2-A540-9760-DAADBE2BD88C}" type="presOf" srcId="{1701CC41-B460-3B4C-A40E-8E0C7191561C}" destId="{1D0209A0-7E79-004A-9970-83853206DFB2}" srcOrd="1" destOrd="0" presId="urn:microsoft.com/office/officeart/2005/8/layout/cycle2"/>
    <dgm:cxn modelId="{516DCAB6-7581-A445-B54D-49B6E2FCAC72}" type="presOf" srcId="{B887AD4B-9BDD-FB4D-8390-B6A70E277B7D}" destId="{CE8301CF-85FD-F44D-93FC-69822297BB7B}" srcOrd="0" destOrd="0" presId="urn:microsoft.com/office/officeart/2005/8/layout/cycle2"/>
    <dgm:cxn modelId="{751BB2C8-1F35-4140-A843-0D2C8B7E368B}" type="presOf" srcId="{46704906-515E-AE41-A14A-E23055F4C7D9}" destId="{C93332D0-309E-D24E-B77E-BDF13BF5BF24}" srcOrd="0" destOrd="0" presId="urn:microsoft.com/office/officeart/2005/8/layout/cycle2"/>
    <dgm:cxn modelId="{4CB582D5-B02B-B54D-8398-93AA46974D49}" type="presOf" srcId="{C5618AAD-ADC3-6A47-98EB-6DD0C16AFC4B}" destId="{B24EFD5A-ECB2-B144-9ECC-56966F084FD4}" srcOrd="0" destOrd="0" presId="urn:microsoft.com/office/officeart/2005/8/layout/cycle2"/>
    <dgm:cxn modelId="{4BCE83D7-B7BE-0942-AAA0-483CE68FCBCE}" srcId="{B887AD4B-9BDD-FB4D-8390-B6A70E277B7D}" destId="{B4101C21-05FD-9C41-B2F2-AA9DEF30A032}" srcOrd="3" destOrd="0" parTransId="{A779E58D-2C2C-AA40-A32A-60D62A041141}" sibTransId="{B1D7727C-4539-7A4D-A3A7-22485C8B677E}"/>
    <dgm:cxn modelId="{73A85BEC-0558-D942-A14D-7FE526F5F191}" type="presOf" srcId="{77C3E823-45D3-AA4A-8001-1B2E0B24FA66}" destId="{A7589970-0530-764E-80CF-500959DC257C}" srcOrd="0" destOrd="0" presId="urn:microsoft.com/office/officeart/2005/8/layout/cycle2"/>
    <dgm:cxn modelId="{0D988596-98C0-5047-8AB6-D5E0C6724689}" type="presParOf" srcId="{CE8301CF-85FD-F44D-93FC-69822297BB7B}" destId="{C93332D0-309E-D24E-B77E-BDF13BF5BF24}" srcOrd="0" destOrd="0" presId="urn:microsoft.com/office/officeart/2005/8/layout/cycle2"/>
    <dgm:cxn modelId="{58C30F50-15EB-2E46-AE7C-AC2EA39ED416}" type="presParOf" srcId="{CE8301CF-85FD-F44D-93FC-69822297BB7B}" destId="{A96504B7-6EF3-864F-952E-7A52E38FDE27}" srcOrd="1" destOrd="0" presId="urn:microsoft.com/office/officeart/2005/8/layout/cycle2"/>
    <dgm:cxn modelId="{3ADDF083-5DFB-A346-8A98-DA820CB38ADB}" type="presParOf" srcId="{A96504B7-6EF3-864F-952E-7A52E38FDE27}" destId="{65446B36-829F-8546-A9DA-D9E1B678E65A}" srcOrd="0" destOrd="0" presId="urn:microsoft.com/office/officeart/2005/8/layout/cycle2"/>
    <dgm:cxn modelId="{C5C08F2D-204E-2540-8C5F-215EA52AC1FD}" type="presParOf" srcId="{CE8301CF-85FD-F44D-93FC-69822297BB7B}" destId="{E24132E6-F02B-444F-A25B-840E782F288C}" srcOrd="2" destOrd="0" presId="urn:microsoft.com/office/officeart/2005/8/layout/cycle2"/>
    <dgm:cxn modelId="{69FA91D0-E953-E048-A0A9-88345B47AC00}" type="presParOf" srcId="{CE8301CF-85FD-F44D-93FC-69822297BB7B}" destId="{B24EFD5A-ECB2-B144-9ECC-56966F084FD4}" srcOrd="3" destOrd="0" presId="urn:microsoft.com/office/officeart/2005/8/layout/cycle2"/>
    <dgm:cxn modelId="{3EB980DC-059A-E842-B8F0-A61DA54AA928}" type="presParOf" srcId="{B24EFD5A-ECB2-B144-9ECC-56966F084FD4}" destId="{DE9B6AFD-31BA-B14B-8CF8-F78C28F09573}" srcOrd="0" destOrd="0" presId="urn:microsoft.com/office/officeart/2005/8/layout/cycle2"/>
    <dgm:cxn modelId="{E2B6C8B6-B51B-2245-B3BB-3863CBA5C0F0}" type="presParOf" srcId="{CE8301CF-85FD-F44D-93FC-69822297BB7B}" destId="{0E8BA3A3-23A1-1B48-B04B-A256FEA2CDFD}" srcOrd="4" destOrd="0" presId="urn:microsoft.com/office/officeart/2005/8/layout/cycle2"/>
    <dgm:cxn modelId="{022E18C9-E381-E443-B9E1-4FB984EFD888}" type="presParOf" srcId="{CE8301CF-85FD-F44D-93FC-69822297BB7B}" destId="{C8128AA9-1596-E74D-AE74-1F2B9859D95A}" srcOrd="5" destOrd="0" presId="urn:microsoft.com/office/officeart/2005/8/layout/cycle2"/>
    <dgm:cxn modelId="{FAA009E6-9F20-AF49-89ED-DDC95B039FD3}" type="presParOf" srcId="{C8128AA9-1596-E74D-AE74-1F2B9859D95A}" destId="{1D0209A0-7E79-004A-9970-83853206DFB2}" srcOrd="0" destOrd="0" presId="urn:microsoft.com/office/officeart/2005/8/layout/cycle2"/>
    <dgm:cxn modelId="{5C07CBA1-2B2E-5C46-94B9-65290FC70F0D}" type="presParOf" srcId="{CE8301CF-85FD-F44D-93FC-69822297BB7B}" destId="{8D4FC952-683D-EB47-807A-49AD6EF96971}" srcOrd="6" destOrd="0" presId="urn:microsoft.com/office/officeart/2005/8/layout/cycle2"/>
    <dgm:cxn modelId="{A60CA661-52E5-FC4B-B575-B90BF34584E5}" type="presParOf" srcId="{CE8301CF-85FD-F44D-93FC-69822297BB7B}" destId="{433D01CB-C91E-F147-A70F-403B1D00B732}" srcOrd="7" destOrd="0" presId="urn:microsoft.com/office/officeart/2005/8/layout/cycle2"/>
    <dgm:cxn modelId="{9ED0D838-36C8-1B48-B204-BA4FDB9E8BE6}" type="presParOf" srcId="{433D01CB-C91E-F147-A70F-403B1D00B732}" destId="{131E4202-5DE3-D44F-9B2F-50A577375436}" srcOrd="0" destOrd="0" presId="urn:microsoft.com/office/officeart/2005/8/layout/cycle2"/>
    <dgm:cxn modelId="{69863BBB-3584-4D4D-96F1-D0E76BE3CEEF}" type="presParOf" srcId="{CE8301CF-85FD-F44D-93FC-69822297BB7B}" destId="{52ED677A-D570-CD4A-A6B2-80AB3F5EE9F9}" srcOrd="8" destOrd="0" presId="urn:microsoft.com/office/officeart/2005/8/layout/cycle2"/>
    <dgm:cxn modelId="{CA9DE471-85DE-1D4F-A7C5-5DC16CAFFAE2}" type="presParOf" srcId="{CE8301CF-85FD-F44D-93FC-69822297BB7B}" destId="{A7589970-0530-764E-80CF-500959DC257C}" srcOrd="9" destOrd="0" presId="urn:microsoft.com/office/officeart/2005/8/layout/cycle2"/>
    <dgm:cxn modelId="{B587F04D-40FE-684C-93E1-65960BEA9804}" type="presParOf" srcId="{A7589970-0530-764E-80CF-500959DC257C}" destId="{C1930B20-F8FF-8447-9ECB-31400D00162E}"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B7E6403-1E1A-B347-B1EB-5DF60A7FA0DE}" type="doc">
      <dgm:prSet loTypeId="urn:microsoft.com/office/officeart/2005/8/layout/cycle4" loCatId="" qsTypeId="urn:microsoft.com/office/officeart/2005/8/quickstyle/simple3" qsCatId="simple" csTypeId="urn:microsoft.com/office/officeart/2005/8/colors/colorful2" csCatId="colorful" phldr="1"/>
      <dgm:spPr/>
      <dgm:t>
        <a:bodyPr/>
        <a:lstStyle/>
        <a:p>
          <a:endParaRPr lang="en-US"/>
        </a:p>
      </dgm:t>
    </dgm:pt>
    <dgm:pt modelId="{A23EB5F9-2E78-EC41-BC56-1E1DAA5D1049}">
      <dgm:prSet phldrT="[Text]" custT="1"/>
      <dgm:spPr/>
      <dgm:t>
        <a:bodyPr/>
        <a:lstStyle/>
        <a:p>
          <a:pPr>
            <a:buNone/>
          </a:pPr>
          <a:r>
            <a:rPr lang="en-US" sz="1500" b="1" dirty="0"/>
            <a:t>Biologia/Saúde</a:t>
          </a:r>
        </a:p>
      </dgm:t>
    </dgm:pt>
    <dgm:pt modelId="{38F010D0-7DC0-CF4F-9577-EEADA4E7C10E}" type="parTrans" cxnId="{065BA4BF-BF9D-E049-9BF1-9398689D1683}">
      <dgm:prSet/>
      <dgm:spPr/>
      <dgm:t>
        <a:bodyPr/>
        <a:lstStyle/>
        <a:p>
          <a:endParaRPr lang="en-US"/>
        </a:p>
      </dgm:t>
    </dgm:pt>
    <dgm:pt modelId="{40271BB9-F7F4-BA42-B3E1-F76BC0E793A4}" type="sibTrans" cxnId="{065BA4BF-BF9D-E049-9BF1-9398689D1683}">
      <dgm:prSet/>
      <dgm:spPr/>
      <dgm:t>
        <a:bodyPr/>
        <a:lstStyle/>
        <a:p>
          <a:endParaRPr lang="en-US"/>
        </a:p>
      </dgm:t>
    </dgm:pt>
    <dgm:pt modelId="{D6A682F2-6816-404F-BBDE-C86EFB109419}">
      <dgm:prSet phldrT="[Text]" custT="1"/>
      <dgm:spPr/>
      <dgm:t>
        <a:bodyPr/>
        <a:lstStyle/>
        <a:p>
          <a:r>
            <a:rPr lang="en-US" sz="1600" b="1" dirty="0"/>
            <a:t>Psicológico</a:t>
          </a:r>
        </a:p>
      </dgm:t>
    </dgm:pt>
    <dgm:pt modelId="{E7DB96AC-966B-A344-8F6F-8660ACE5914C}" type="parTrans" cxnId="{D5BFA301-D14F-0B4C-865F-5F0D7A284F68}">
      <dgm:prSet/>
      <dgm:spPr/>
      <dgm:t>
        <a:bodyPr/>
        <a:lstStyle/>
        <a:p>
          <a:endParaRPr lang="en-US"/>
        </a:p>
      </dgm:t>
    </dgm:pt>
    <dgm:pt modelId="{80071087-39D9-3F4B-BBC8-09FC4FA658EF}" type="sibTrans" cxnId="{D5BFA301-D14F-0B4C-865F-5F0D7A284F68}">
      <dgm:prSet/>
      <dgm:spPr/>
      <dgm:t>
        <a:bodyPr/>
        <a:lstStyle/>
        <a:p>
          <a:endParaRPr lang="en-US"/>
        </a:p>
      </dgm:t>
    </dgm:pt>
    <dgm:pt modelId="{78683F52-46AF-5C4D-8F26-F99876E5F256}">
      <dgm:prSet phldrT="[Text]" custT="1"/>
      <dgm:spPr/>
      <dgm:t>
        <a:bodyPr/>
        <a:lstStyle/>
        <a:p>
          <a:pPr algn="l"/>
          <a:r>
            <a:rPr lang="en-US" sz="1400" b="1" dirty="0"/>
            <a:t>Estado de espírito</a:t>
          </a:r>
        </a:p>
      </dgm:t>
    </dgm:pt>
    <dgm:pt modelId="{ACB7A5F0-7B31-6C49-90F4-D3D2E240D44D}" type="parTrans" cxnId="{FEF812F9-4E79-234D-AD22-244FEA450346}">
      <dgm:prSet/>
      <dgm:spPr/>
      <dgm:t>
        <a:bodyPr/>
        <a:lstStyle/>
        <a:p>
          <a:endParaRPr lang="en-US"/>
        </a:p>
      </dgm:t>
    </dgm:pt>
    <dgm:pt modelId="{2C9C64A2-AC6D-BA49-8DCE-EDC293D0E642}" type="sibTrans" cxnId="{FEF812F9-4E79-234D-AD22-244FEA450346}">
      <dgm:prSet/>
      <dgm:spPr/>
      <dgm:t>
        <a:bodyPr/>
        <a:lstStyle/>
        <a:p>
          <a:endParaRPr lang="en-US"/>
        </a:p>
      </dgm:t>
    </dgm:pt>
    <dgm:pt modelId="{A13641BF-6A6F-5A4F-B780-7548EDFABFC8}">
      <dgm:prSet phldrT="[Text]" custT="1"/>
      <dgm:spPr/>
      <dgm:t>
        <a:bodyPr/>
        <a:lstStyle/>
        <a:p>
          <a:r>
            <a:rPr lang="en-US" sz="1600" b="1" dirty="0"/>
            <a:t>Relacional</a:t>
          </a:r>
        </a:p>
      </dgm:t>
    </dgm:pt>
    <dgm:pt modelId="{9E3BD303-519D-DA4C-B1DD-757DAC0D5269}" type="parTrans" cxnId="{CD368EAD-CBA3-4B48-8CED-061908DAA61B}">
      <dgm:prSet/>
      <dgm:spPr/>
      <dgm:t>
        <a:bodyPr/>
        <a:lstStyle/>
        <a:p>
          <a:endParaRPr lang="en-US"/>
        </a:p>
      </dgm:t>
    </dgm:pt>
    <dgm:pt modelId="{0B00A879-75C6-344C-BCDF-9C2E5B1B5B5A}" type="sibTrans" cxnId="{CD368EAD-CBA3-4B48-8CED-061908DAA61B}">
      <dgm:prSet/>
      <dgm:spPr/>
      <dgm:t>
        <a:bodyPr/>
        <a:lstStyle/>
        <a:p>
          <a:endParaRPr lang="en-US"/>
        </a:p>
      </dgm:t>
    </dgm:pt>
    <dgm:pt modelId="{DA1D5874-8DE9-0848-8783-8932C290EACA}">
      <dgm:prSet phldrT="[Text]"/>
      <dgm:spPr/>
      <dgm:t>
        <a:bodyPr/>
        <a:lstStyle/>
        <a:p>
          <a:r>
            <a:rPr lang="en-US" b="1" dirty="0"/>
            <a:t>Comunicação</a:t>
          </a:r>
        </a:p>
      </dgm:t>
    </dgm:pt>
    <dgm:pt modelId="{072EA19F-6416-574C-B546-7D4194AFA311}" type="parTrans" cxnId="{2C388C14-87D5-0243-827F-C410C39AD2AA}">
      <dgm:prSet/>
      <dgm:spPr/>
      <dgm:t>
        <a:bodyPr/>
        <a:lstStyle/>
        <a:p>
          <a:endParaRPr lang="en-US"/>
        </a:p>
      </dgm:t>
    </dgm:pt>
    <dgm:pt modelId="{F58A80CB-4E9A-444F-969D-6D3FE303494A}" type="sibTrans" cxnId="{2C388C14-87D5-0243-827F-C410C39AD2AA}">
      <dgm:prSet/>
      <dgm:spPr/>
      <dgm:t>
        <a:bodyPr/>
        <a:lstStyle/>
        <a:p>
          <a:endParaRPr lang="en-US"/>
        </a:p>
      </dgm:t>
    </dgm:pt>
    <dgm:pt modelId="{0ADBD46C-36FA-F14D-A37D-C6507B15361E}">
      <dgm:prSet phldrT="[Text]" custT="1"/>
      <dgm:spPr/>
      <dgm:t>
        <a:bodyPr/>
        <a:lstStyle/>
        <a:p>
          <a:r>
            <a:rPr lang="en-US" sz="1400" b="1" dirty="0"/>
            <a:t>Social/Ambiental</a:t>
          </a:r>
        </a:p>
      </dgm:t>
    </dgm:pt>
    <dgm:pt modelId="{A4C08CA1-6709-C54E-BC2D-B7A5BA34FB62}" type="parTrans" cxnId="{8DA59C31-A28B-E84A-BA00-7DECBED60059}">
      <dgm:prSet/>
      <dgm:spPr/>
      <dgm:t>
        <a:bodyPr/>
        <a:lstStyle/>
        <a:p>
          <a:endParaRPr lang="en-US"/>
        </a:p>
      </dgm:t>
    </dgm:pt>
    <dgm:pt modelId="{B255C7D4-81A9-1241-A973-74164D931955}" type="sibTrans" cxnId="{8DA59C31-A28B-E84A-BA00-7DECBED60059}">
      <dgm:prSet/>
      <dgm:spPr/>
      <dgm:t>
        <a:bodyPr/>
        <a:lstStyle/>
        <a:p>
          <a:endParaRPr lang="en-US"/>
        </a:p>
      </dgm:t>
    </dgm:pt>
    <dgm:pt modelId="{3A7C28F1-CF07-E94E-AE6B-FE726C4F0BA4}">
      <dgm:prSet phldrT="[Text]"/>
      <dgm:spPr/>
      <dgm:t>
        <a:bodyPr/>
        <a:lstStyle/>
        <a:p>
          <a:r>
            <a:rPr lang="en-US" b="1" dirty="0" err="1"/>
            <a:t>Atitudes</a:t>
          </a:r>
          <a:r>
            <a:rPr lang="en-US" b="1" dirty="0"/>
            <a:t> culturais</a:t>
          </a:r>
        </a:p>
      </dgm:t>
    </dgm:pt>
    <dgm:pt modelId="{2433678A-0739-114A-B7F2-E9253F9321E3}" type="parTrans" cxnId="{C16543BC-D9BB-174C-9C9C-CA1290C6888A}">
      <dgm:prSet/>
      <dgm:spPr/>
      <dgm:t>
        <a:bodyPr/>
        <a:lstStyle/>
        <a:p>
          <a:endParaRPr lang="en-US"/>
        </a:p>
      </dgm:t>
    </dgm:pt>
    <dgm:pt modelId="{FDE4CFE7-8E29-A441-842E-A7318AEB435A}" type="sibTrans" cxnId="{C16543BC-D9BB-174C-9C9C-CA1290C6888A}">
      <dgm:prSet/>
      <dgm:spPr/>
      <dgm:t>
        <a:bodyPr/>
        <a:lstStyle/>
        <a:p>
          <a:endParaRPr lang="en-US"/>
        </a:p>
      </dgm:t>
    </dgm:pt>
    <dgm:pt modelId="{586B5636-743E-5E48-A7E1-8460C185AEA6}">
      <dgm:prSet phldrT="[Text]" custT="1"/>
      <dgm:spPr/>
      <dgm:t>
        <a:bodyPr/>
        <a:lstStyle/>
        <a:p>
          <a:pPr algn="l"/>
          <a:r>
            <a:rPr lang="en-US" sz="1400" b="1" dirty="0"/>
            <a:t>Ansiedade</a:t>
          </a:r>
        </a:p>
      </dgm:t>
    </dgm:pt>
    <dgm:pt modelId="{6C03939E-96B4-6340-948F-ABAF2644CE6C}" type="parTrans" cxnId="{E6EE403E-AC99-2C47-B4E0-3FD1CEBAF006}">
      <dgm:prSet/>
      <dgm:spPr/>
      <dgm:t>
        <a:bodyPr/>
        <a:lstStyle/>
        <a:p>
          <a:endParaRPr lang="en-US"/>
        </a:p>
      </dgm:t>
    </dgm:pt>
    <dgm:pt modelId="{6E2E7B7C-89E3-2140-A8AB-0901731A774A}" type="sibTrans" cxnId="{E6EE403E-AC99-2C47-B4E0-3FD1CEBAF006}">
      <dgm:prSet/>
      <dgm:spPr/>
      <dgm:t>
        <a:bodyPr/>
        <a:lstStyle/>
        <a:p>
          <a:endParaRPr lang="en-US"/>
        </a:p>
      </dgm:t>
    </dgm:pt>
    <dgm:pt modelId="{EDC70F10-0137-684B-861D-481B257ADF5C}">
      <dgm:prSet phldrT="[Text]" custT="1"/>
      <dgm:spPr/>
      <dgm:t>
        <a:bodyPr/>
        <a:lstStyle/>
        <a:p>
          <a:pPr algn="l"/>
          <a:r>
            <a:rPr lang="en-US" sz="1400" b="1" dirty="0"/>
            <a:t>imagem corporal</a:t>
          </a:r>
        </a:p>
      </dgm:t>
    </dgm:pt>
    <dgm:pt modelId="{2BEAD5DA-C5C8-8545-AACC-1D3CE9FB961C}" type="parTrans" cxnId="{D9EFF078-67E2-FF44-8F2D-F4AEDC8F4B70}">
      <dgm:prSet/>
      <dgm:spPr/>
      <dgm:t>
        <a:bodyPr/>
        <a:lstStyle/>
        <a:p>
          <a:endParaRPr lang="en-US"/>
        </a:p>
      </dgm:t>
    </dgm:pt>
    <dgm:pt modelId="{5BD656B8-5807-484C-8DD8-7F2D65A30E86}" type="sibTrans" cxnId="{D9EFF078-67E2-FF44-8F2D-F4AEDC8F4B70}">
      <dgm:prSet/>
      <dgm:spPr/>
      <dgm:t>
        <a:bodyPr/>
        <a:lstStyle/>
        <a:p>
          <a:endParaRPr lang="en-US"/>
        </a:p>
      </dgm:t>
    </dgm:pt>
    <dgm:pt modelId="{1C15DEEC-E63E-484F-AB05-7054121B3423}">
      <dgm:prSet phldrT="[Text]" custT="1"/>
      <dgm:spPr/>
      <dgm:t>
        <a:bodyPr/>
        <a:lstStyle/>
        <a:p>
          <a:pPr>
            <a:buFont typeface="Arial" panose="020B0604020202020204" pitchFamily="34" charset="0"/>
            <a:buChar char="•"/>
          </a:pPr>
          <a:r>
            <a:rPr lang="en-US" sz="1400" b="1" dirty="0"/>
            <a:t>doença crónica</a:t>
          </a:r>
        </a:p>
      </dgm:t>
    </dgm:pt>
    <dgm:pt modelId="{47389DF0-E94C-5942-901C-DEE1DBADC1CB}" type="parTrans" cxnId="{0B51A552-4055-8B40-A34F-8BC7A0CA8893}">
      <dgm:prSet/>
      <dgm:spPr/>
      <dgm:t>
        <a:bodyPr/>
        <a:lstStyle/>
        <a:p>
          <a:endParaRPr lang="en-US"/>
        </a:p>
      </dgm:t>
    </dgm:pt>
    <dgm:pt modelId="{619AA6DD-1FD4-9346-96B9-F6DF86E892E4}" type="sibTrans" cxnId="{0B51A552-4055-8B40-A34F-8BC7A0CA8893}">
      <dgm:prSet/>
      <dgm:spPr/>
      <dgm:t>
        <a:bodyPr/>
        <a:lstStyle/>
        <a:p>
          <a:endParaRPr lang="en-US"/>
        </a:p>
      </dgm:t>
    </dgm:pt>
    <dgm:pt modelId="{F5AC17D3-F21F-CD43-83D3-26B9BA425842}">
      <dgm:prSet phldrT="[Text]" custT="1"/>
      <dgm:spPr/>
      <dgm:t>
        <a:bodyPr/>
        <a:lstStyle/>
        <a:p>
          <a:pPr>
            <a:buFont typeface="Arial" panose="020B0604020202020204" pitchFamily="34" charset="0"/>
            <a:buChar char="•"/>
          </a:pPr>
          <a:r>
            <a:rPr lang="en-US" sz="1400" b="1" dirty="0"/>
            <a:t>medicação</a:t>
          </a:r>
        </a:p>
      </dgm:t>
    </dgm:pt>
    <dgm:pt modelId="{DA6D4421-6D97-F04B-846C-1A9235F00CC6}" type="parTrans" cxnId="{51ECFCC4-FE7B-D547-BD97-D7C4AD2EE100}">
      <dgm:prSet/>
      <dgm:spPr/>
      <dgm:t>
        <a:bodyPr/>
        <a:lstStyle/>
        <a:p>
          <a:endParaRPr lang="en-US"/>
        </a:p>
      </dgm:t>
    </dgm:pt>
    <dgm:pt modelId="{DF193976-EA73-4C4B-A658-58F80EA2B8B0}" type="sibTrans" cxnId="{51ECFCC4-FE7B-D547-BD97-D7C4AD2EE100}">
      <dgm:prSet/>
      <dgm:spPr/>
      <dgm:t>
        <a:bodyPr/>
        <a:lstStyle/>
        <a:p>
          <a:endParaRPr lang="en-US"/>
        </a:p>
      </dgm:t>
    </dgm:pt>
    <dgm:pt modelId="{1AA9E2A8-F97E-5C4A-B692-CB2324450295}">
      <dgm:prSet phldrT="[Text]" custT="1"/>
      <dgm:spPr/>
      <dgm:t>
        <a:bodyPr/>
        <a:lstStyle/>
        <a:p>
          <a:pPr>
            <a:buFont typeface="Arial" panose="020B0604020202020204" pitchFamily="34" charset="0"/>
            <a:buChar char="•"/>
          </a:pPr>
          <a:r>
            <a:rPr lang="en-US" sz="1400" b="1" dirty="0"/>
            <a:t>alterações hormonais</a:t>
          </a:r>
        </a:p>
      </dgm:t>
    </dgm:pt>
    <dgm:pt modelId="{E96ED972-4504-1A49-857B-8E030DB0EC44}" type="parTrans" cxnId="{5DC6AAA8-987C-9A42-BCA6-A6DE547E0D60}">
      <dgm:prSet/>
      <dgm:spPr/>
      <dgm:t>
        <a:bodyPr/>
        <a:lstStyle/>
        <a:p>
          <a:endParaRPr lang="en-US"/>
        </a:p>
      </dgm:t>
    </dgm:pt>
    <dgm:pt modelId="{4B8423F6-CD20-D54C-8CFA-B87AF2652C87}" type="sibTrans" cxnId="{5DC6AAA8-987C-9A42-BCA6-A6DE547E0D60}">
      <dgm:prSet/>
      <dgm:spPr/>
      <dgm:t>
        <a:bodyPr/>
        <a:lstStyle/>
        <a:p>
          <a:endParaRPr lang="en-US"/>
        </a:p>
      </dgm:t>
    </dgm:pt>
    <dgm:pt modelId="{8E3C9139-9D12-8149-8A96-67812F3BE3CD}">
      <dgm:prSet phldrT="[Text]" custT="1"/>
      <dgm:spPr/>
      <dgm:t>
        <a:bodyPr/>
        <a:lstStyle/>
        <a:p>
          <a:pPr>
            <a:buFont typeface="Arial" panose="020B0604020202020204" pitchFamily="34" charset="0"/>
            <a:buChar char="•"/>
          </a:pPr>
          <a:r>
            <a:rPr lang="en-US" sz="1400" b="1" dirty="0"/>
            <a:t>dor</a:t>
          </a:r>
        </a:p>
      </dgm:t>
    </dgm:pt>
    <dgm:pt modelId="{62DD73BE-3276-974A-8651-E5AAEEBFBC3C}" type="parTrans" cxnId="{04E4BE08-78E1-A44E-B35D-6C48A4155746}">
      <dgm:prSet/>
      <dgm:spPr/>
      <dgm:t>
        <a:bodyPr/>
        <a:lstStyle/>
        <a:p>
          <a:endParaRPr lang="en-US"/>
        </a:p>
      </dgm:t>
    </dgm:pt>
    <dgm:pt modelId="{AE847F65-C5B0-B948-85CE-226211C56F37}" type="sibTrans" cxnId="{04E4BE08-78E1-A44E-B35D-6C48A4155746}">
      <dgm:prSet/>
      <dgm:spPr/>
      <dgm:t>
        <a:bodyPr/>
        <a:lstStyle/>
        <a:p>
          <a:endParaRPr lang="en-US"/>
        </a:p>
      </dgm:t>
    </dgm:pt>
    <dgm:pt modelId="{114ECB32-DF3F-8741-AD1D-BB9D6D580A44}">
      <dgm:prSet phldrT="[Text]" custT="1"/>
      <dgm:spPr/>
      <dgm:t>
        <a:bodyPr/>
        <a:lstStyle/>
        <a:p>
          <a:pPr algn="l"/>
          <a:r>
            <a:rPr lang="en-US" sz="1400" b="1" dirty="0"/>
            <a:t>autoestima</a:t>
          </a:r>
        </a:p>
      </dgm:t>
    </dgm:pt>
    <dgm:pt modelId="{6D74AE36-CF0B-3341-BF3B-1EAC43ED5DF3}" type="parTrans" cxnId="{79C6524E-B657-424D-9B1B-328EB280305A}">
      <dgm:prSet/>
      <dgm:spPr/>
      <dgm:t>
        <a:bodyPr/>
        <a:lstStyle/>
        <a:p>
          <a:endParaRPr lang="en-US"/>
        </a:p>
      </dgm:t>
    </dgm:pt>
    <dgm:pt modelId="{B1A52422-A891-8B45-A252-540D7DB6D058}" type="sibTrans" cxnId="{79C6524E-B657-424D-9B1B-328EB280305A}">
      <dgm:prSet/>
      <dgm:spPr/>
      <dgm:t>
        <a:bodyPr/>
        <a:lstStyle/>
        <a:p>
          <a:endParaRPr lang="en-US"/>
        </a:p>
      </dgm:t>
    </dgm:pt>
    <dgm:pt modelId="{18E9B512-FAEA-DB4F-9FE2-B0CFAABCA0FC}">
      <dgm:prSet phldrT="[Text]" custT="1"/>
      <dgm:spPr/>
      <dgm:t>
        <a:bodyPr/>
        <a:lstStyle/>
        <a:p>
          <a:pPr algn="l"/>
          <a:r>
            <a:rPr lang="en-US" sz="1400" b="1" dirty="0"/>
            <a:t>solidão</a:t>
          </a:r>
        </a:p>
      </dgm:t>
    </dgm:pt>
    <dgm:pt modelId="{A6B141FB-D7F3-E449-87F4-C6B10E71F0F6}" type="parTrans" cxnId="{230C5B63-3707-F14B-AAD6-715C20B0A2DB}">
      <dgm:prSet/>
      <dgm:spPr/>
      <dgm:t>
        <a:bodyPr/>
        <a:lstStyle/>
        <a:p>
          <a:endParaRPr lang="en-US"/>
        </a:p>
      </dgm:t>
    </dgm:pt>
    <dgm:pt modelId="{90D9FB7A-104D-774B-B8EA-C7ED26EE6990}" type="sibTrans" cxnId="{230C5B63-3707-F14B-AAD6-715C20B0A2DB}">
      <dgm:prSet/>
      <dgm:spPr/>
      <dgm:t>
        <a:bodyPr/>
        <a:lstStyle/>
        <a:p>
          <a:endParaRPr lang="en-US"/>
        </a:p>
      </dgm:t>
    </dgm:pt>
    <dgm:pt modelId="{BB75C747-FB6C-7F48-B6A9-6C814C29A574}">
      <dgm:prSet phldrT="[Text]"/>
      <dgm:spPr/>
      <dgm:t>
        <a:bodyPr/>
        <a:lstStyle/>
        <a:p>
          <a:r>
            <a:rPr lang="en-US" b="1" dirty="0"/>
            <a:t>perda</a:t>
          </a:r>
        </a:p>
      </dgm:t>
    </dgm:pt>
    <dgm:pt modelId="{E3B16211-BA8D-384D-A27A-99916171ED1D}" type="parTrans" cxnId="{97361CB3-FAA4-5E47-91B1-5A336DDEA327}">
      <dgm:prSet/>
      <dgm:spPr/>
      <dgm:t>
        <a:bodyPr/>
        <a:lstStyle/>
        <a:p>
          <a:endParaRPr lang="en-US"/>
        </a:p>
      </dgm:t>
    </dgm:pt>
    <dgm:pt modelId="{B4432A94-5704-C540-90BE-06D9E3EBDA61}" type="sibTrans" cxnId="{97361CB3-FAA4-5E47-91B1-5A336DDEA327}">
      <dgm:prSet/>
      <dgm:spPr/>
      <dgm:t>
        <a:bodyPr/>
        <a:lstStyle/>
        <a:p>
          <a:endParaRPr lang="en-US"/>
        </a:p>
      </dgm:t>
    </dgm:pt>
    <dgm:pt modelId="{B6EFF5E9-A6D0-4443-8039-8E03599CBAF7}">
      <dgm:prSet phldrT="[Text]"/>
      <dgm:spPr/>
      <dgm:t>
        <a:bodyPr/>
        <a:lstStyle/>
        <a:p>
          <a:r>
            <a:rPr lang="en-US" b="1" dirty="0"/>
            <a:t>papel de cuidador</a:t>
          </a:r>
        </a:p>
      </dgm:t>
    </dgm:pt>
    <dgm:pt modelId="{213BFDBF-2DB9-964D-8E5F-67D00C1CF753}" type="parTrans" cxnId="{DE62AABD-0CE2-6E42-AE6E-ACD3B4DD3B1D}">
      <dgm:prSet/>
      <dgm:spPr/>
      <dgm:t>
        <a:bodyPr/>
        <a:lstStyle/>
        <a:p>
          <a:endParaRPr lang="en-US"/>
        </a:p>
      </dgm:t>
    </dgm:pt>
    <dgm:pt modelId="{0F027141-AA0D-9A4F-852D-2279FD85426B}" type="sibTrans" cxnId="{DE62AABD-0CE2-6E42-AE6E-ACD3B4DD3B1D}">
      <dgm:prSet/>
      <dgm:spPr/>
      <dgm:t>
        <a:bodyPr/>
        <a:lstStyle/>
        <a:p>
          <a:endParaRPr lang="en-US"/>
        </a:p>
      </dgm:t>
    </dgm:pt>
    <dgm:pt modelId="{F5A45C53-713E-1E48-BBA3-5BAA41FC25C0}">
      <dgm:prSet phldrT="[Text]"/>
      <dgm:spPr/>
      <dgm:t>
        <a:bodyPr/>
        <a:lstStyle/>
        <a:p>
          <a:r>
            <a:rPr lang="en-US" b="1" dirty="0"/>
            <a:t>proximidade emocional</a:t>
          </a:r>
        </a:p>
      </dgm:t>
    </dgm:pt>
    <dgm:pt modelId="{D8E3750E-1C2E-1C42-8136-41E2E1E0085A}" type="parTrans" cxnId="{4E72844C-9732-1B4D-8C77-9C4185D4B7FC}">
      <dgm:prSet/>
      <dgm:spPr/>
      <dgm:t>
        <a:bodyPr/>
        <a:lstStyle/>
        <a:p>
          <a:endParaRPr lang="en-US"/>
        </a:p>
      </dgm:t>
    </dgm:pt>
    <dgm:pt modelId="{07645FCB-1244-684F-AF90-38F358E5DBD1}" type="sibTrans" cxnId="{4E72844C-9732-1B4D-8C77-9C4185D4B7FC}">
      <dgm:prSet/>
      <dgm:spPr/>
      <dgm:t>
        <a:bodyPr/>
        <a:lstStyle/>
        <a:p>
          <a:endParaRPr lang="en-US"/>
        </a:p>
      </dgm:t>
    </dgm:pt>
    <dgm:pt modelId="{78AB8108-6EE0-284B-9360-98DC00060D51}">
      <dgm:prSet phldrT="[Text]"/>
      <dgm:spPr/>
      <dgm:t>
        <a:bodyPr/>
        <a:lstStyle/>
        <a:p>
          <a:r>
            <a:rPr lang="en-US" b="1" dirty="0"/>
            <a:t>regras institucionais</a:t>
          </a:r>
        </a:p>
      </dgm:t>
    </dgm:pt>
    <dgm:pt modelId="{E11EE0BA-5227-5B4A-9A7B-50AE76C12164}" type="parTrans" cxnId="{9FBA57C6-E349-A642-BE00-330C71785C19}">
      <dgm:prSet/>
      <dgm:spPr/>
      <dgm:t>
        <a:bodyPr/>
        <a:lstStyle/>
        <a:p>
          <a:endParaRPr lang="en-US"/>
        </a:p>
      </dgm:t>
    </dgm:pt>
    <dgm:pt modelId="{D6AED633-EFC7-B941-8573-DF8ED1AF4C7A}" type="sibTrans" cxnId="{9FBA57C6-E349-A642-BE00-330C71785C19}">
      <dgm:prSet/>
      <dgm:spPr/>
      <dgm:t>
        <a:bodyPr/>
        <a:lstStyle/>
        <a:p>
          <a:endParaRPr lang="en-US"/>
        </a:p>
      </dgm:t>
    </dgm:pt>
    <dgm:pt modelId="{058CD8FC-EBFC-5241-86E1-249AD9620CBA}">
      <dgm:prSet phldrT="[Text]"/>
      <dgm:spPr/>
      <dgm:t>
        <a:bodyPr/>
        <a:lstStyle/>
        <a:p>
          <a:r>
            <a:rPr lang="en-US" b="1" dirty="0"/>
            <a:t>privacidade</a:t>
          </a:r>
        </a:p>
      </dgm:t>
    </dgm:pt>
    <dgm:pt modelId="{2ACF412A-821B-FC44-BCB7-4F8FBFC92C11}" type="parTrans" cxnId="{FC54A69E-6FCD-1A4F-A303-F1BA0184BA00}">
      <dgm:prSet/>
      <dgm:spPr/>
      <dgm:t>
        <a:bodyPr/>
        <a:lstStyle/>
        <a:p>
          <a:endParaRPr lang="en-US"/>
        </a:p>
      </dgm:t>
    </dgm:pt>
    <dgm:pt modelId="{36D1F8DD-AFF1-9743-8853-F5ECF63B446D}" type="sibTrans" cxnId="{FC54A69E-6FCD-1A4F-A303-F1BA0184BA00}">
      <dgm:prSet/>
      <dgm:spPr/>
      <dgm:t>
        <a:bodyPr/>
        <a:lstStyle/>
        <a:p>
          <a:endParaRPr lang="en-US"/>
        </a:p>
      </dgm:t>
    </dgm:pt>
    <dgm:pt modelId="{4B4BE3E1-6DF7-3B47-A681-7B88ECA578C3}">
      <dgm:prSet phldrT="[Text]"/>
      <dgm:spPr/>
      <dgm:t>
        <a:bodyPr/>
        <a:lstStyle/>
        <a:p>
          <a:r>
            <a:rPr lang="en-US" b="1" dirty="0"/>
            <a:t>estigma</a:t>
          </a:r>
        </a:p>
      </dgm:t>
    </dgm:pt>
    <dgm:pt modelId="{A44FF208-0424-3C42-BB01-44A3FE8511CF}" type="parTrans" cxnId="{750FEA91-93DD-244F-A004-972760CF5F78}">
      <dgm:prSet/>
      <dgm:spPr/>
      <dgm:t>
        <a:bodyPr/>
        <a:lstStyle/>
        <a:p>
          <a:endParaRPr lang="en-US"/>
        </a:p>
      </dgm:t>
    </dgm:pt>
    <dgm:pt modelId="{4D117CF7-9EA7-EE4C-B650-F0DB7CC0E555}" type="sibTrans" cxnId="{750FEA91-93DD-244F-A004-972760CF5F78}">
      <dgm:prSet/>
      <dgm:spPr/>
      <dgm:t>
        <a:bodyPr/>
        <a:lstStyle/>
        <a:p>
          <a:endParaRPr lang="en-US"/>
        </a:p>
      </dgm:t>
    </dgm:pt>
    <dgm:pt modelId="{97E2EC2A-9033-6740-808C-7B733A37C6E5}" type="pres">
      <dgm:prSet presAssocID="{9B7E6403-1E1A-B347-B1EB-5DF60A7FA0DE}" presName="cycleMatrixDiagram" presStyleCnt="0">
        <dgm:presLayoutVars>
          <dgm:chMax val="1"/>
          <dgm:dir/>
          <dgm:animLvl val="lvl"/>
          <dgm:resizeHandles val="exact"/>
        </dgm:presLayoutVars>
      </dgm:prSet>
      <dgm:spPr/>
    </dgm:pt>
    <dgm:pt modelId="{4A90D6E4-CD6D-2940-B200-854689BA20BB}" type="pres">
      <dgm:prSet presAssocID="{9B7E6403-1E1A-B347-B1EB-5DF60A7FA0DE}" presName="children" presStyleCnt="0"/>
      <dgm:spPr/>
    </dgm:pt>
    <dgm:pt modelId="{36B1A6C2-FAE3-7748-9B71-935FFD40AEC4}" type="pres">
      <dgm:prSet presAssocID="{9B7E6403-1E1A-B347-B1EB-5DF60A7FA0DE}" presName="child1group" presStyleCnt="0"/>
      <dgm:spPr/>
    </dgm:pt>
    <dgm:pt modelId="{B955E231-829A-0F45-BF90-30148B94FB82}" type="pres">
      <dgm:prSet presAssocID="{9B7E6403-1E1A-B347-B1EB-5DF60A7FA0DE}" presName="child1" presStyleLbl="bgAcc1" presStyleIdx="0" presStyleCnt="4"/>
      <dgm:spPr/>
    </dgm:pt>
    <dgm:pt modelId="{630C75AB-32D4-F648-84ED-8587FA01879F}" type="pres">
      <dgm:prSet presAssocID="{9B7E6403-1E1A-B347-B1EB-5DF60A7FA0DE}" presName="child1Text" presStyleLbl="bgAcc1" presStyleIdx="0" presStyleCnt="4">
        <dgm:presLayoutVars>
          <dgm:bulletEnabled val="1"/>
        </dgm:presLayoutVars>
      </dgm:prSet>
      <dgm:spPr/>
    </dgm:pt>
    <dgm:pt modelId="{B58B9954-BF6C-D143-B220-C8D1B00A6222}" type="pres">
      <dgm:prSet presAssocID="{9B7E6403-1E1A-B347-B1EB-5DF60A7FA0DE}" presName="child2group" presStyleCnt="0"/>
      <dgm:spPr/>
    </dgm:pt>
    <dgm:pt modelId="{C6DF168F-E597-4B4A-B71E-C806E76E6CB3}" type="pres">
      <dgm:prSet presAssocID="{9B7E6403-1E1A-B347-B1EB-5DF60A7FA0DE}" presName="child2" presStyleLbl="bgAcc1" presStyleIdx="1" presStyleCnt="4"/>
      <dgm:spPr/>
    </dgm:pt>
    <dgm:pt modelId="{20DD2789-3D78-B34F-9573-240C87501930}" type="pres">
      <dgm:prSet presAssocID="{9B7E6403-1E1A-B347-B1EB-5DF60A7FA0DE}" presName="child2Text" presStyleLbl="bgAcc1" presStyleIdx="1" presStyleCnt="4">
        <dgm:presLayoutVars>
          <dgm:bulletEnabled val="1"/>
        </dgm:presLayoutVars>
      </dgm:prSet>
      <dgm:spPr/>
    </dgm:pt>
    <dgm:pt modelId="{0B35E55D-566D-9F4E-981E-0A9E133E9376}" type="pres">
      <dgm:prSet presAssocID="{9B7E6403-1E1A-B347-B1EB-5DF60A7FA0DE}" presName="child3group" presStyleCnt="0"/>
      <dgm:spPr/>
    </dgm:pt>
    <dgm:pt modelId="{2378AEDF-C3C9-3343-B942-9D976426AA5F}" type="pres">
      <dgm:prSet presAssocID="{9B7E6403-1E1A-B347-B1EB-5DF60A7FA0DE}" presName="child3" presStyleLbl="bgAcc1" presStyleIdx="2" presStyleCnt="4"/>
      <dgm:spPr/>
    </dgm:pt>
    <dgm:pt modelId="{06259E66-4E50-F149-B772-69DCA4E9DE72}" type="pres">
      <dgm:prSet presAssocID="{9B7E6403-1E1A-B347-B1EB-5DF60A7FA0DE}" presName="child3Text" presStyleLbl="bgAcc1" presStyleIdx="2" presStyleCnt="4">
        <dgm:presLayoutVars>
          <dgm:bulletEnabled val="1"/>
        </dgm:presLayoutVars>
      </dgm:prSet>
      <dgm:spPr/>
    </dgm:pt>
    <dgm:pt modelId="{3273D29C-7ABA-134A-AADA-916A60E08B61}" type="pres">
      <dgm:prSet presAssocID="{9B7E6403-1E1A-B347-B1EB-5DF60A7FA0DE}" presName="child4group" presStyleCnt="0"/>
      <dgm:spPr/>
    </dgm:pt>
    <dgm:pt modelId="{9813E597-FDB6-1042-A7DE-4FE9D9433D99}" type="pres">
      <dgm:prSet presAssocID="{9B7E6403-1E1A-B347-B1EB-5DF60A7FA0DE}" presName="child4" presStyleLbl="bgAcc1" presStyleIdx="3" presStyleCnt="4"/>
      <dgm:spPr/>
    </dgm:pt>
    <dgm:pt modelId="{FCBA439B-71D2-D140-A59E-FD47C6BEBB2C}" type="pres">
      <dgm:prSet presAssocID="{9B7E6403-1E1A-B347-B1EB-5DF60A7FA0DE}" presName="child4Text" presStyleLbl="bgAcc1" presStyleIdx="3" presStyleCnt="4">
        <dgm:presLayoutVars>
          <dgm:bulletEnabled val="1"/>
        </dgm:presLayoutVars>
      </dgm:prSet>
      <dgm:spPr/>
    </dgm:pt>
    <dgm:pt modelId="{55A8AA36-09F8-2245-BEF1-F82B80D79D89}" type="pres">
      <dgm:prSet presAssocID="{9B7E6403-1E1A-B347-B1EB-5DF60A7FA0DE}" presName="childPlaceholder" presStyleCnt="0"/>
      <dgm:spPr/>
    </dgm:pt>
    <dgm:pt modelId="{E2ABF8BF-C80C-2C42-A5E1-94F19B1AF69D}" type="pres">
      <dgm:prSet presAssocID="{9B7E6403-1E1A-B347-B1EB-5DF60A7FA0DE}" presName="circle" presStyleCnt="0"/>
      <dgm:spPr/>
    </dgm:pt>
    <dgm:pt modelId="{10EDF1F2-6D8E-B04D-85FE-580663A54E9B}" type="pres">
      <dgm:prSet presAssocID="{9B7E6403-1E1A-B347-B1EB-5DF60A7FA0DE}" presName="quadrant1" presStyleLbl="node1" presStyleIdx="0" presStyleCnt="4">
        <dgm:presLayoutVars>
          <dgm:chMax val="1"/>
          <dgm:bulletEnabled val="1"/>
        </dgm:presLayoutVars>
      </dgm:prSet>
      <dgm:spPr/>
    </dgm:pt>
    <dgm:pt modelId="{C7909E54-A626-7C4C-8E95-C8D517DCC8FF}" type="pres">
      <dgm:prSet presAssocID="{9B7E6403-1E1A-B347-B1EB-5DF60A7FA0DE}" presName="quadrant2" presStyleLbl="node1" presStyleIdx="1" presStyleCnt="4">
        <dgm:presLayoutVars>
          <dgm:chMax val="1"/>
          <dgm:bulletEnabled val="1"/>
        </dgm:presLayoutVars>
      </dgm:prSet>
      <dgm:spPr/>
    </dgm:pt>
    <dgm:pt modelId="{631BD102-1461-624F-9B3A-5DE05D842848}" type="pres">
      <dgm:prSet presAssocID="{9B7E6403-1E1A-B347-B1EB-5DF60A7FA0DE}" presName="quadrant3" presStyleLbl="node1" presStyleIdx="2" presStyleCnt="4">
        <dgm:presLayoutVars>
          <dgm:chMax val="1"/>
          <dgm:bulletEnabled val="1"/>
        </dgm:presLayoutVars>
      </dgm:prSet>
      <dgm:spPr/>
    </dgm:pt>
    <dgm:pt modelId="{EF00EDA8-E48C-2245-B238-7C2149A06A41}" type="pres">
      <dgm:prSet presAssocID="{9B7E6403-1E1A-B347-B1EB-5DF60A7FA0DE}" presName="quadrant4" presStyleLbl="node1" presStyleIdx="3" presStyleCnt="4">
        <dgm:presLayoutVars>
          <dgm:chMax val="1"/>
          <dgm:bulletEnabled val="1"/>
        </dgm:presLayoutVars>
      </dgm:prSet>
      <dgm:spPr/>
    </dgm:pt>
    <dgm:pt modelId="{D168016C-2111-1142-B168-EB474DA45CE6}" type="pres">
      <dgm:prSet presAssocID="{9B7E6403-1E1A-B347-B1EB-5DF60A7FA0DE}" presName="quadrantPlaceholder" presStyleCnt="0"/>
      <dgm:spPr/>
    </dgm:pt>
    <dgm:pt modelId="{157393EF-4540-2249-9ED7-2228D0912B45}" type="pres">
      <dgm:prSet presAssocID="{9B7E6403-1E1A-B347-B1EB-5DF60A7FA0DE}" presName="center1" presStyleLbl="fgShp" presStyleIdx="0" presStyleCnt="2"/>
      <dgm:spPr/>
    </dgm:pt>
    <dgm:pt modelId="{8115E191-F97B-0744-9750-0EFDFFF8E95F}" type="pres">
      <dgm:prSet presAssocID="{9B7E6403-1E1A-B347-B1EB-5DF60A7FA0DE}" presName="center2" presStyleLbl="fgShp" presStyleIdx="1" presStyleCnt="2"/>
      <dgm:spPr/>
    </dgm:pt>
  </dgm:ptLst>
  <dgm:cxnLst>
    <dgm:cxn modelId="{D5BFA301-D14F-0B4C-865F-5F0D7A284F68}" srcId="{9B7E6403-1E1A-B347-B1EB-5DF60A7FA0DE}" destId="{D6A682F2-6816-404F-BBDE-C86EFB109419}" srcOrd="1" destOrd="0" parTransId="{E7DB96AC-966B-A344-8F6F-8660ACE5914C}" sibTransId="{80071087-39D9-3F4B-BBC8-09FC4FA658EF}"/>
    <dgm:cxn modelId="{04E4BE08-78E1-A44E-B35D-6C48A4155746}" srcId="{A23EB5F9-2E78-EC41-BC56-1E1DAA5D1049}" destId="{8E3C9139-9D12-8149-8A96-67812F3BE3CD}" srcOrd="3" destOrd="0" parTransId="{62DD73BE-3276-974A-8651-E5AAEEBFBC3C}" sibTransId="{AE847F65-C5B0-B948-85CE-226211C56F37}"/>
    <dgm:cxn modelId="{221E4C0C-8D41-3C4C-A1B3-F44A283023E6}" type="presOf" srcId="{F5A45C53-713E-1E48-BBA3-5BAA41FC25C0}" destId="{06259E66-4E50-F149-B772-69DCA4E9DE72}" srcOrd="1" destOrd="3" presId="urn:microsoft.com/office/officeart/2005/8/layout/cycle4"/>
    <dgm:cxn modelId="{2C388C14-87D5-0243-827F-C410C39AD2AA}" srcId="{A13641BF-6A6F-5A4F-B780-7548EDFABFC8}" destId="{DA1D5874-8DE9-0848-8783-8932C290EACA}" srcOrd="0" destOrd="0" parTransId="{072EA19F-6416-574C-B546-7D4194AFA311}" sibTransId="{F58A80CB-4E9A-444F-969D-6D3FE303494A}"/>
    <dgm:cxn modelId="{54182C16-6EF0-6F47-8BBE-2F542FE43D8D}" type="presOf" srcId="{A23EB5F9-2E78-EC41-BC56-1E1DAA5D1049}" destId="{10EDF1F2-6D8E-B04D-85FE-580663A54E9B}" srcOrd="0" destOrd="0" presId="urn:microsoft.com/office/officeart/2005/8/layout/cycle4"/>
    <dgm:cxn modelId="{CF48CA24-E5AD-B443-B71A-8552ADC430D6}" type="presOf" srcId="{1C15DEEC-E63E-484F-AB05-7054121B3423}" destId="{630C75AB-32D4-F648-84ED-8587FA01879F}" srcOrd="1" destOrd="0" presId="urn:microsoft.com/office/officeart/2005/8/layout/cycle4"/>
    <dgm:cxn modelId="{C6CEBD26-A3BA-6F48-8044-9E0D75ABEC63}" type="presOf" srcId="{9B7E6403-1E1A-B347-B1EB-5DF60A7FA0DE}" destId="{97E2EC2A-9033-6740-808C-7B733A37C6E5}" srcOrd="0" destOrd="0" presId="urn:microsoft.com/office/officeart/2005/8/layout/cycle4"/>
    <dgm:cxn modelId="{8DA59C31-A28B-E84A-BA00-7DECBED60059}" srcId="{9B7E6403-1E1A-B347-B1EB-5DF60A7FA0DE}" destId="{0ADBD46C-36FA-F14D-A37D-C6507B15361E}" srcOrd="3" destOrd="0" parTransId="{A4C08CA1-6709-C54E-BC2D-B7A5BA34FB62}" sibTransId="{B255C7D4-81A9-1241-A973-74164D931955}"/>
    <dgm:cxn modelId="{D09FF437-523F-FE4E-8FCA-6DDE47675B52}" type="presOf" srcId="{EDC70F10-0137-684B-861D-481B257ADF5C}" destId="{C6DF168F-E597-4B4A-B71E-C806E76E6CB3}" srcOrd="0" destOrd="2" presId="urn:microsoft.com/office/officeart/2005/8/layout/cycle4"/>
    <dgm:cxn modelId="{C4A92E3B-2EC7-0847-8FBE-B870ABB5118B}" type="presOf" srcId="{1AA9E2A8-F97E-5C4A-B692-CB2324450295}" destId="{B955E231-829A-0F45-BF90-30148B94FB82}" srcOrd="0" destOrd="2" presId="urn:microsoft.com/office/officeart/2005/8/layout/cycle4"/>
    <dgm:cxn modelId="{E6EE403E-AC99-2C47-B4E0-3FD1CEBAF006}" srcId="{D6A682F2-6816-404F-BBDE-C86EFB109419}" destId="{586B5636-743E-5E48-A7E1-8460C185AEA6}" srcOrd="1" destOrd="0" parTransId="{6C03939E-96B4-6340-948F-ABAF2644CE6C}" sibTransId="{6E2E7B7C-89E3-2140-A8AB-0901731A774A}"/>
    <dgm:cxn modelId="{230C5B63-3707-F14B-AAD6-715C20B0A2DB}" srcId="{D6A682F2-6816-404F-BBDE-C86EFB109419}" destId="{18E9B512-FAEA-DB4F-9FE2-B0CFAABCA0FC}" srcOrd="4" destOrd="0" parTransId="{A6B141FB-D7F3-E449-87F4-C6B10E71F0F6}" sibTransId="{90D9FB7A-104D-774B-B8EA-C7ED26EE6990}"/>
    <dgm:cxn modelId="{D68DEB64-49DA-EC47-AF57-3D17C792DA26}" type="presOf" srcId="{0ADBD46C-36FA-F14D-A37D-C6507B15361E}" destId="{EF00EDA8-E48C-2245-B238-7C2149A06A41}" srcOrd="0" destOrd="0" presId="urn:microsoft.com/office/officeart/2005/8/layout/cycle4"/>
    <dgm:cxn modelId="{7C2B2365-0ABC-A345-B9EF-42F9E71E6A35}" type="presOf" srcId="{114ECB32-DF3F-8741-AD1D-BB9D6D580A44}" destId="{20DD2789-3D78-B34F-9573-240C87501930}" srcOrd="1" destOrd="3" presId="urn:microsoft.com/office/officeart/2005/8/layout/cycle4"/>
    <dgm:cxn modelId="{26474345-3027-7D48-A3B4-158A3F9A0962}" type="presOf" srcId="{1AA9E2A8-F97E-5C4A-B692-CB2324450295}" destId="{630C75AB-32D4-F648-84ED-8587FA01879F}" srcOrd="1" destOrd="2" presId="urn:microsoft.com/office/officeart/2005/8/layout/cycle4"/>
    <dgm:cxn modelId="{5271C548-E542-A54A-9F85-A47B472FB4FB}" type="presOf" srcId="{BB75C747-FB6C-7F48-B6A9-6C814C29A574}" destId="{06259E66-4E50-F149-B772-69DCA4E9DE72}" srcOrd="1" destOrd="1" presId="urn:microsoft.com/office/officeart/2005/8/layout/cycle4"/>
    <dgm:cxn modelId="{65942A49-11AC-5B40-9C2E-256ADE5C6710}" type="presOf" srcId="{586B5636-743E-5E48-A7E1-8460C185AEA6}" destId="{20DD2789-3D78-B34F-9573-240C87501930}" srcOrd="1" destOrd="1" presId="urn:microsoft.com/office/officeart/2005/8/layout/cycle4"/>
    <dgm:cxn modelId="{6BC8304C-2467-3941-85BD-6BEFAA2D2FEC}" type="presOf" srcId="{78AB8108-6EE0-284B-9360-98DC00060D51}" destId="{9813E597-FDB6-1042-A7DE-4FE9D9433D99}" srcOrd="0" destOrd="1" presId="urn:microsoft.com/office/officeart/2005/8/layout/cycle4"/>
    <dgm:cxn modelId="{4E72844C-9732-1B4D-8C77-9C4185D4B7FC}" srcId="{A13641BF-6A6F-5A4F-B780-7548EDFABFC8}" destId="{F5A45C53-713E-1E48-BBA3-5BAA41FC25C0}" srcOrd="3" destOrd="0" parTransId="{D8E3750E-1C2E-1C42-8136-41E2E1E0085A}" sibTransId="{07645FCB-1244-684F-AF90-38F358E5DBD1}"/>
    <dgm:cxn modelId="{4EE3D16D-9830-9F40-9023-19E6A09A6A35}" type="presOf" srcId="{D6A682F2-6816-404F-BBDE-C86EFB109419}" destId="{C7909E54-A626-7C4C-8E95-C8D517DCC8FF}" srcOrd="0" destOrd="0" presId="urn:microsoft.com/office/officeart/2005/8/layout/cycle4"/>
    <dgm:cxn modelId="{79C6524E-B657-424D-9B1B-328EB280305A}" srcId="{D6A682F2-6816-404F-BBDE-C86EFB109419}" destId="{114ECB32-DF3F-8741-AD1D-BB9D6D580A44}" srcOrd="3" destOrd="0" parTransId="{6D74AE36-CF0B-3341-BF3B-1EAC43ED5DF3}" sibTransId="{B1A52422-A891-8B45-A252-540D7DB6D058}"/>
    <dgm:cxn modelId="{B0D4974F-1971-8F4F-BC2B-CC3EAB82AA0D}" type="presOf" srcId="{F5AC17D3-F21F-CD43-83D3-26B9BA425842}" destId="{B955E231-829A-0F45-BF90-30148B94FB82}" srcOrd="0" destOrd="1" presId="urn:microsoft.com/office/officeart/2005/8/layout/cycle4"/>
    <dgm:cxn modelId="{D2462171-DA4C-6444-95B5-9F94447E077D}" type="presOf" srcId="{78683F52-46AF-5C4D-8F26-F99876E5F256}" destId="{C6DF168F-E597-4B4A-B71E-C806E76E6CB3}" srcOrd="0" destOrd="0" presId="urn:microsoft.com/office/officeart/2005/8/layout/cycle4"/>
    <dgm:cxn modelId="{29A24F52-0AF9-894B-BF6B-971FF4ED693C}" type="presOf" srcId="{8E3C9139-9D12-8149-8A96-67812F3BE3CD}" destId="{B955E231-829A-0F45-BF90-30148B94FB82}" srcOrd="0" destOrd="3" presId="urn:microsoft.com/office/officeart/2005/8/layout/cycle4"/>
    <dgm:cxn modelId="{0B51A552-4055-8B40-A34F-8BC7A0CA8893}" srcId="{A23EB5F9-2E78-EC41-BC56-1E1DAA5D1049}" destId="{1C15DEEC-E63E-484F-AB05-7054121B3423}" srcOrd="0" destOrd="0" parTransId="{47389DF0-E94C-5942-901C-DEE1DBADC1CB}" sibTransId="{619AA6DD-1FD4-9346-96B9-F6DF86E892E4}"/>
    <dgm:cxn modelId="{D9EFF078-67E2-FF44-8F2D-F4AEDC8F4B70}" srcId="{D6A682F2-6816-404F-BBDE-C86EFB109419}" destId="{EDC70F10-0137-684B-861D-481B257ADF5C}" srcOrd="2" destOrd="0" parTransId="{2BEAD5DA-C5C8-8545-AACC-1D3CE9FB961C}" sibTransId="{5BD656B8-5807-484C-8DD8-7F2D65A30E86}"/>
    <dgm:cxn modelId="{777AD459-EA27-9443-8377-D399F03A9BF9}" type="presOf" srcId="{4B4BE3E1-6DF7-3B47-A681-7B88ECA578C3}" destId="{FCBA439B-71D2-D140-A59E-FD47C6BEBB2C}" srcOrd="1" destOrd="3" presId="urn:microsoft.com/office/officeart/2005/8/layout/cycle4"/>
    <dgm:cxn modelId="{20775B82-6D78-1546-921B-3DA18EB6F350}" type="presOf" srcId="{F5A45C53-713E-1E48-BBA3-5BAA41FC25C0}" destId="{2378AEDF-C3C9-3343-B942-9D976426AA5F}" srcOrd="0" destOrd="3" presId="urn:microsoft.com/office/officeart/2005/8/layout/cycle4"/>
    <dgm:cxn modelId="{F2F53C84-A64E-5E40-BA92-1C30100AEC4C}" type="presOf" srcId="{DA1D5874-8DE9-0848-8783-8932C290EACA}" destId="{06259E66-4E50-F149-B772-69DCA4E9DE72}" srcOrd="1" destOrd="0" presId="urn:microsoft.com/office/officeart/2005/8/layout/cycle4"/>
    <dgm:cxn modelId="{85DB7786-93CC-704D-BE21-AF168044CB9E}" type="presOf" srcId="{4B4BE3E1-6DF7-3B47-A681-7B88ECA578C3}" destId="{9813E597-FDB6-1042-A7DE-4FE9D9433D99}" srcOrd="0" destOrd="3" presId="urn:microsoft.com/office/officeart/2005/8/layout/cycle4"/>
    <dgm:cxn modelId="{9BA3EF88-3430-EF40-978A-9B7F87BB4009}" type="presOf" srcId="{058CD8FC-EBFC-5241-86E1-249AD9620CBA}" destId="{FCBA439B-71D2-D140-A59E-FD47C6BEBB2C}" srcOrd="1" destOrd="2" presId="urn:microsoft.com/office/officeart/2005/8/layout/cycle4"/>
    <dgm:cxn modelId="{750FEA91-93DD-244F-A004-972760CF5F78}" srcId="{0ADBD46C-36FA-F14D-A37D-C6507B15361E}" destId="{4B4BE3E1-6DF7-3B47-A681-7B88ECA578C3}" srcOrd="3" destOrd="0" parTransId="{A44FF208-0424-3C42-BB01-44A3FE8511CF}" sibTransId="{4D117CF7-9EA7-EE4C-B650-F0DB7CC0E555}"/>
    <dgm:cxn modelId="{56519D98-7122-174A-855B-56D2DD0DA7C8}" type="presOf" srcId="{EDC70F10-0137-684B-861D-481B257ADF5C}" destId="{20DD2789-3D78-B34F-9573-240C87501930}" srcOrd="1" destOrd="2" presId="urn:microsoft.com/office/officeart/2005/8/layout/cycle4"/>
    <dgm:cxn modelId="{A5804599-6802-5A47-A4B6-FC5518340C1D}" type="presOf" srcId="{114ECB32-DF3F-8741-AD1D-BB9D6D580A44}" destId="{C6DF168F-E597-4B4A-B71E-C806E76E6CB3}" srcOrd="0" destOrd="3" presId="urn:microsoft.com/office/officeart/2005/8/layout/cycle4"/>
    <dgm:cxn modelId="{9FE4709A-8EB8-AF4B-9E32-83FB39747ED3}" type="presOf" srcId="{8E3C9139-9D12-8149-8A96-67812F3BE3CD}" destId="{630C75AB-32D4-F648-84ED-8587FA01879F}" srcOrd="1" destOrd="3" presId="urn:microsoft.com/office/officeart/2005/8/layout/cycle4"/>
    <dgm:cxn modelId="{FC54A69E-6FCD-1A4F-A303-F1BA0184BA00}" srcId="{0ADBD46C-36FA-F14D-A37D-C6507B15361E}" destId="{058CD8FC-EBFC-5241-86E1-249AD9620CBA}" srcOrd="2" destOrd="0" parTransId="{2ACF412A-821B-FC44-BCB7-4F8FBFC92C11}" sibTransId="{36D1F8DD-AFF1-9743-8853-F5ECF63B446D}"/>
    <dgm:cxn modelId="{6132B0A1-585D-A242-BF93-E7E6B7F6A93B}" type="presOf" srcId="{BB75C747-FB6C-7F48-B6A9-6C814C29A574}" destId="{2378AEDF-C3C9-3343-B942-9D976426AA5F}" srcOrd="0" destOrd="1" presId="urn:microsoft.com/office/officeart/2005/8/layout/cycle4"/>
    <dgm:cxn modelId="{01D717A6-DE05-1F40-B916-7777193FD2C1}" type="presOf" srcId="{B6EFF5E9-A6D0-4443-8039-8E03599CBAF7}" destId="{2378AEDF-C3C9-3343-B942-9D976426AA5F}" srcOrd="0" destOrd="2" presId="urn:microsoft.com/office/officeart/2005/8/layout/cycle4"/>
    <dgm:cxn modelId="{5DC6AAA8-987C-9A42-BCA6-A6DE547E0D60}" srcId="{A23EB5F9-2E78-EC41-BC56-1E1DAA5D1049}" destId="{1AA9E2A8-F97E-5C4A-B692-CB2324450295}" srcOrd="2" destOrd="0" parTransId="{E96ED972-4504-1A49-857B-8E030DB0EC44}" sibTransId="{4B8423F6-CD20-D54C-8CFA-B87AF2652C87}"/>
    <dgm:cxn modelId="{CD368EAD-CBA3-4B48-8CED-061908DAA61B}" srcId="{9B7E6403-1E1A-B347-B1EB-5DF60A7FA0DE}" destId="{A13641BF-6A6F-5A4F-B780-7548EDFABFC8}" srcOrd="2" destOrd="0" parTransId="{9E3BD303-519D-DA4C-B1DD-757DAC0D5269}" sibTransId="{0B00A879-75C6-344C-BCDF-9C2E5B1B5B5A}"/>
    <dgm:cxn modelId="{7196DDB2-7FDA-4E46-9069-950DD958F824}" type="presOf" srcId="{18E9B512-FAEA-DB4F-9FE2-B0CFAABCA0FC}" destId="{C6DF168F-E597-4B4A-B71E-C806E76E6CB3}" srcOrd="0" destOrd="4" presId="urn:microsoft.com/office/officeart/2005/8/layout/cycle4"/>
    <dgm:cxn modelId="{97361CB3-FAA4-5E47-91B1-5A336DDEA327}" srcId="{A13641BF-6A6F-5A4F-B780-7548EDFABFC8}" destId="{BB75C747-FB6C-7F48-B6A9-6C814C29A574}" srcOrd="1" destOrd="0" parTransId="{E3B16211-BA8D-384D-A27A-99916171ED1D}" sibTransId="{B4432A94-5704-C540-90BE-06D9E3EBDA61}"/>
    <dgm:cxn modelId="{283789B3-89C2-D14B-8C9D-9A4FC0AA3990}" type="presOf" srcId="{A13641BF-6A6F-5A4F-B780-7548EDFABFC8}" destId="{631BD102-1461-624F-9B3A-5DE05D842848}" srcOrd="0" destOrd="0" presId="urn:microsoft.com/office/officeart/2005/8/layout/cycle4"/>
    <dgm:cxn modelId="{7B5807BC-57CF-5044-AD1F-3AB72C570596}" type="presOf" srcId="{3A7C28F1-CF07-E94E-AE6B-FE726C4F0BA4}" destId="{FCBA439B-71D2-D140-A59E-FD47C6BEBB2C}" srcOrd="1" destOrd="0" presId="urn:microsoft.com/office/officeart/2005/8/layout/cycle4"/>
    <dgm:cxn modelId="{C16543BC-D9BB-174C-9C9C-CA1290C6888A}" srcId="{0ADBD46C-36FA-F14D-A37D-C6507B15361E}" destId="{3A7C28F1-CF07-E94E-AE6B-FE726C4F0BA4}" srcOrd="0" destOrd="0" parTransId="{2433678A-0739-114A-B7F2-E9253F9321E3}" sibTransId="{FDE4CFE7-8E29-A441-842E-A7318AEB435A}"/>
    <dgm:cxn modelId="{A8BC95BC-67B1-344C-8BB3-5E598F14AF1F}" type="presOf" srcId="{DA1D5874-8DE9-0848-8783-8932C290EACA}" destId="{2378AEDF-C3C9-3343-B942-9D976426AA5F}" srcOrd="0" destOrd="0" presId="urn:microsoft.com/office/officeart/2005/8/layout/cycle4"/>
    <dgm:cxn modelId="{DE62AABD-0CE2-6E42-AE6E-ACD3B4DD3B1D}" srcId="{A13641BF-6A6F-5A4F-B780-7548EDFABFC8}" destId="{B6EFF5E9-A6D0-4443-8039-8E03599CBAF7}" srcOrd="2" destOrd="0" parTransId="{213BFDBF-2DB9-964D-8E5F-67D00C1CF753}" sibTransId="{0F027141-AA0D-9A4F-852D-2279FD85426B}"/>
    <dgm:cxn modelId="{73B582BE-1992-A04F-B458-A9CE3AA83AC6}" type="presOf" srcId="{586B5636-743E-5E48-A7E1-8460C185AEA6}" destId="{C6DF168F-E597-4B4A-B71E-C806E76E6CB3}" srcOrd="0" destOrd="1" presId="urn:microsoft.com/office/officeart/2005/8/layout/cycle4"/>
    <dgm:cxn modelId="{065BA4BF-BF9D-E049-9BF1-9398689D1683}" srcId="{9B7E6403-1E1A-B347-B1EB-5DF60A7FA0DE}" destId="{A23EB5F9-2E78-EC41-BC56-1E1DAA5D1049}" srcOrd="0" destOrd="0" parTransId="{38F010D0-7DC0-CF4F-9577-EEADA4E7C10E}" sibTransId="{40271BB9-F7F4-BA42-B3E1-F76BC0E793A4}"/>
    <dgm:cxn modelId="{4E8591C3-9C22-E040-BDE4-080344268325}" type="presOf" srcId="{1C15DEEC-E63E-484F-AB05-7054121B3423}" destId="{B955E231-829A-0F45-BF90-30148B94FB82}" srcOrd="0" destOrd="0" presId="urn:microsoft.com/office/officeart/2005/8/layout/cycle4"/>
    <dgm:cxn modelId="{51ECFCC4-FE7B-D547-BD97-D7C4AD2EE100}" srcId="{A23EB5F9-2E78-EC41-BC56-1E1DAA5D1049}" destId="{F5AC17D3-F21F-CD43-83D3-26B9BA425842}" srcOrd="1" destOrd="0" parTransId="{DA6D4421-6D97-F04B-846C-1A9235F00CC6}" sibTransId="{DF193976-EA73-4C4B-A658-58F80EA2B8B0}"/>
    <dgm:cxn modelId="{9FBA57C6-E349-A642-BE00-330C71785C19}" srcId="{0ADBD46C-36FA-F14D-A37D-C6507B15361E}" destId="{78AB8108-6EE0-284B-9360-98DC00060D51}" srcOrd="1" destOrd="0" parTransId="{E11EE0BA-5227-5B4A-9A7B-50AE76C12164}" sibTransId="{D6AED633-EFC7-B941-8573-DF8ED1AF4C7A}"/>
    <dgm:cxn modelId="{A920FACE-72B3-EC41-A283-AF89674174C7}" type="presOf" srcId="{3A7C28F1-CF07-E94E-AE6B-FE726C4F0BA4}" destId="{9813E597-FDB6-1042-A7DE-4FE9D9433D99}" srcOrd="0" destOrd="0" presId="urn:microsoft.com/office/officeart/2005/8/layout/cycle4"/>
    <dgm:cxn modelId="{BA62BAD9-FD41-9645-B818-0980DFC9D25B}" type="presOf" srcId="{78683F52-46AF-5C4D-8F26-F99876E5F256}" destId="{20DD2789-3D78-B34F-9573-240C87501930}" srcOrd="1" destOrd="0" presId="urn:microsoft.com/office/officeart/2005/8/layout/cycle4"/>
    <dgm:cxn modelId="{3D8EE1E7-AE2B-8747-B0CC-B5181D2067EA}" type="presOf" srcId="{78AB8108-6EE0-284B-9360-98DC00060D51}" destId="{FCBA439B-71D2-D140-A59E-FD47C6BEBB2C}" srcOrd="1" destOrd="1" presId="urn:microsoft.com/office/officeart/2005/8/layout/cycle4"/>
    <dgm:cxn modelId="{1BC030EB-DE98-4849-A187-5B5B49722427}" type="presOf" srcId="{058CD8FC-EBFC-5241-86E1-249AD9620CBA}" destId="{9813E597-FDB6-1042-A7DE-4FE9D9433D99}" srcOrd="0" destOrd="2" presId="urn:microsoft.com/office/officeart/2005/8/layout/cycle4"/>
    <dgm:cxn modelId="{C65761ED-FDA4-D647-94A4-1EB668347210}" type="presOf" srcId="{B6EFF5E9-A6D0-4443-8039-8E03599CBAF7}" destId="{06259E66-4E50-F149-B772-69DCA4E9DE72}" srcOrd="1" destOrd="2" presId="urn:microsoft.com/office/officeart/2005/8/layout/cycle4"/>
    <dgm:cxn modelId="{63906DEF-C667-3946-B52B-AC6916660778}" type="presOf" srcId="{18E9B512-FAEA-DB4F-9FE2-B0CFAABCA0FC}" destId="{20DD2789-3D78-B34F-9573-240C87501930}" srcOrd="1" destOrd="4" presId="urn:microsoft.com/office/officeart/2005/8/layout/cycle4"/>
    <dgm:cxn modelId="{95EFD4F8-8716-CE4E-9193-13292FB1B841}" type="presOf" srcId="{F5AC17D3-F21F-CD43-83D3-26B9BA425842}" destId="{630C75AB-32D4-F648-84ED-8587FA01879F}" srcOrd="1" destOrd="1" presId="urn:microsoft.com/office/officeart/2005/8/layout/cycle4"/>
    <dgm:cxn modelId="{FEF812F9-4E79-234D-AD22-244FEA450346}" srcId="{D6A682F2-6816-404F-BBDE-C86EFB109419}" destId="{78683F52-46AF-5C4D-8F26-F99876E5F256}" srcOrd="0" destOrd="0" parTransId="{ACB7A5F0-7B31-6C49-90F4-D3D2E240D44D}" sibTransId="{2C9C64A2-AC6D-BA49-8DCE-EDC293D0E642}"/>
    <dgm:cxn modelId="{7398BF0D-743D-394C-841C-C065FCFE9641}" type="presParOf" srcId="{97E2EC2A-9033-6740-808C-7B733A37C6E5}" destId="{4A90D6E4-CD6D-2940-B200-854689BA20BB}" srcOrd="0" destOrd="0" presId="urn:microsoft.com/office/officeart/2005/8/layout/cycle4"/>
    <dgm:cxn modelId="{697613BB-C1D5-2449-B831-89D41723D534}" type="presParOf" srcId="{4A90D6E4-CD6D-2940-B200-854689BA20BB}" destId="{36B1A6C2-FAE3-7748-9B71-935FFD40AEC4}" srcOrd="0" destOrd="0" presId="urn:microsoft.com/office/officeart/2005/8/layout/cycle4"/>
    <dgm:cxn modelId="{AA49BECE-E584-DA48-B333-42532358EEF1}" type="presParOf" srcId="{36B1A6C2-FAE3-7748-9B71-935FFD40AEC4}" destId="{B955E231-829A-0F45-BF90-30148B94FB82}" srcOrd="0" destOrd="0" presId="urn:microsoft.com/office/officeart/2005/8/layout/cycle4"/>
    <dgm:cxn modelId="{7793C284-FDA1-574B-9568-BB844C5FBDA4}" type="presParOf" srcId="{36B1A6C2-FAE3-7748-9B71-935FFD40AEC4}" destId="{630C75AB-32D4-F648-84ED-8587FA01879F}" srcOrd="1" destOrd="0" presId="urn:microsoft.com/office/officeart/2005/8/layout/cycle4"/>
    <dgm:cxn modelId="{55645922-0291-C548-93C0-73D266F82AC1}" type="presParOf" srcId="{4A90D6E4-CD6D-2940-B200-854689BA20BB}" destId="{B58B9954-BF6C-D143-B220-C8D1B00A6222}" srcOrd="1" destOrd="0" presId="urn:microsoft.com/office/officeart/2005/8/layout/cycle4"/>
    <dgm:cxn modelId="{A0DFAB6E-AFCF-A249-9E00-848694199C88}" type="presParOf" srcId="{B58B9954-BF6C-D143-B220-C8D1B00A6222}" destId="{C6DF168F-E597-4B4A-B71E-C806E76E6CB3}" srcOrd="0" destOrd="0" presId="urn:microsoft.com/office/officeart/2005/8/layout/cycle4"/>
    <dgm:cxn modelId="{175657C3-3E93-0A47-92C5-0EAE99274926}" type="presParOf" srcId="{B58B9954-BF6C-D143-B220-C8D1B00A6222}" destId="{20DD2789-3D78-B34F-9573-240C87501930}" srcOrd="1" destOrd="0" presId="urn:microsoft.com/office/officeart/2005/8/layout/cycle4"/>
    <dgm:cxn modelId="{B0F55AB7-8AA1-424C-96A4-6D900D58595B}" type="presParOf" srcId="{4A90D6E4-CD6D-2940-B200-854689BA20BB}" destId="{0B35E55D-566D-9F4E-981E-0A9E133E9376}" srcOrd="2" destOrd="0" presId="urn:microsoft.com/office/officeart/2005/8/layout/cycle4"/>
    <dgm:cxn modelId="{B36F8710-7AE2-3E40-8A6F-88788B7BE7B1}" type="presParOf" srcId="{0B35E55D-566D-9F4E-981E-0A9E133E9376}" destId="{2378AEDF-C3C9-3343-B942-9D976426AA5F}" srcOrd="0" destOrd="0" presId="urn:microsoft.com/office/officeart/2005/8/layout/cycle4"/>
    <dgm:cxn modelId="{464C74E2-8FAE-A04A-803D-9DDBA2014743}" type="presParOf" srcId="{0B35E55D-566D-9F4E-981E-0A9E133E9376}" destId="{06259E66-4E50-F149-B772-69DCA4E9DE72}" srcOrd="1" destOrd="0" presId="urn:microsoft.com/office/officeart/2005/8/layout/cycle4"/>
    <dgm:cxn modelId="{8F0C8FF9-F3E8-554D-B6D3-AC5455190476}" type="presParOf" srcId="{4A90D6E4-CD6D-2940-B200-854689BA20BB}" destId="{3273D29C-7ABA-134A-AADA-916A60E08B61}" srcOrd="3" destOrd="0" presId="urn:microsoft.com/office/officeart/2005/8/layout/cycle4"/>
    <dgm:cxn modelId="{B9AF2A05-6046-8245-924C-31318877B049}" type="presParOf" srcId="{3273D29C-7ABA-134A-AADA-916A60E08B61}" destId="{9813E597-FDB6-1042-A7DE-4FE9D9433D99}" srcOrd="0" destOrd="0" presId="urn:microsoft.com/office/officeart/2005/8/layout/cycle4"/>
    <dgm:cxn modelId="{CEE2912E-B664-8346-840E-FECDA5534B5B}" type="presParOf" srcId="{3273D29C-7ABA-134A-AADA-916A60E08B61}" destId="{FCBA439B-71D2-D140-A59E-FD47C6BEBB2C}" srcOrd="1" destOrd="0" presId="urn:microsoft.com/office/officeart/2005/8/layout/cycle4"/>
    <dgm:cxn modelId="{85CC8F52-FAC0-DB4C-B704-7717EA8ECC65}" type="presParOf" srcId="{4A90D6E4-CD6D-2940-B200-854689BA20BB}" destId="{55A8AA36-09F8-2245-BEF1-F82B80D79D89}" srcOrd="4" destOrd="0" presId="urn:microsoft.com/office/officeart/2005/8/layout/cycle4"/>
    <dgm:cxn modelId="{BF2AEA51-B810-5E4D-9033-52FBC397B208}" type="presParOf" srcId="{97E2EC2A-9033-6740-808C-7B733A37C6E5}" destId="{E2ABF8BF-C80C-2C42-A5E1-94F19B1AF69D}" srcOrd="1" destOrd="0" presId="urn:microsoft.com/office/officeart/2005/8/layout/cycle4"/>
    <dgm:cxn modelId="{7CA4CF54-2CC2-7844-ADFD-35A971FB5E96}" type="presParOf" srcId="{E2ABF8BF-C80C-2C42-A5E1-94F19B1AF69D}" destId="{10EDF1F2-6D8E-B04D-85FE-580663A54E9B}" srcOrd="0" destOrd="0" presId="urn:microsoft.com/office/officeart/2005/8/layout/cycle4"/>
    <dgm:cxn modelId="{6FF3FB53-026B-FC48-BF1D-ABAF3BA090FC}" type="presParOf" srcId="{E2ABF8BF-C80C-2C42-A5E1-94F19B1AF69D}" destId="{C7909E54-A626-7C4C-8E95-C8D517DCC8FF}" srcOrd="1" destOrd="0" presId="urn:microsoft.com/office/officeart/2005/8/layout/cycle4"/>
    <dgm:cxn modelId="{5A7E1869-C300-1843-BF82-97A04FA84071}" type="presParOf" srcId="{E2ABF8BF-C80C-2C42-A5E1-94F19B1AF69D}" destId="{631BD102-1461-624F-9B3A-5DE05D842848}" srcOrd="2" destOrd="0" presId="urn:microsoft.com/office/officeart/2005/8/layout/cycle4"/>
    <dgm:cxn modelId="{6E0DEDA3-6A8D-E044-B1A5-DCD2151D38D3}" type="presParOf" srcId="{E2ABF8BF-C80C-2C42-A5E1-94F19B1AF69D}" destId="{EF00EDA8-E48C-2245-B238-7C2149A06A41}" srcOrd="3" destOrd="0" presId="urn:microsoft.com/office/officeart/2005/8/layout/cycle4"/>
    <dgm:cxn modelId="{EED7F23B-8D39-6B4E-84CB-8D5330E546E3}" type="presParOf" srcId="{E2ABF8BF-C80C-2C42-A5E1-94F19B1AF69D}" destId="{D168016C-2111-1142-B168-EB474DA45CE6}" srcOrd="4" destOrd="0" presId="urn:microsoft.com/office/officeart/2005/8/layout/cycle4"/>
    <dgm:cxn modelId="{721B3E96-53A2-B94A-ABA4-FDB913AA40B6}" type="presParOf" srcId="{97E2EC2A-9033-6740-808C-7B733A37C6E5}" destId="{157393EF-4540-2249-9ED7-2228D0912B45}" srcOrd="2" destOrd="0" presId="urn:microsoft.com/office/officeart/2005/8/layout/cycle4"/>
    <dgm:cxn modelId="{CD3172DC-ACD0-A646-B35F-1ECDA7677B1B}" type="presParOf" srcId="{97E2EC2A-9033-6740-808C-7B733A37C6E5}" destId="{8115E191-F97B-0744-9750-0EFDFFF8E95F}"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5393829" y="40806"/>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GB" sz="2500" kern="1200" dirty="0"/>
            <a:t>Desejo</a:t>
          </a:r>
        </a:p>
      </dsp:txBody>
      <dsp:txXfrm>
        <a:off x="5393829" y="40806"/>
        <a:ext cx="1406521" cy="1406521"/>
      </dsp:txXfrm>
    </dsp:sp>
    <dsp:sp modelId="{F9ACBE03-0D18-5242-8908-560FC20488C9}">
      <dsp:nvSpPr>
        <dsp:cNvPr id="0" name=""/>
        <dsp:cNvSpPr/>
      </dsp:nvSpPr>
      <dsp:spPr>
        <a:xfrm>
          <a:off x="2086030" y="217"/>
          <a:ext cx="5272383" cy="5272383"/>
        </a:xfrm>
        <a:prstGeom prst="circularArrow">
          <a:avLst>
            <a:gd name="adj1" fmla="val 5202"/>
            <a:gd name="adj2" fmla="val 336050"/>
            <a:gd name="adj3" fmla="val 21292683"/>
            <a:gd name="adj4" fmla="val 19766729"/>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6243544" y="2655959"/>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GB" sz="2500" kern="1200"/>
            <a:t>Excitação</a:t>
          </a:r>
        </a:p>
      </dsp:txBody>
      <dsp:txXfrm>
        <a:off x="6243544" y="2655959"/>
        <a:ext cx="1406521" cy="1406521"/>
      </dsp:txXfrm>
    </dsp:sp>
    <dsp:sp modelId="{4D1D9A41-BCCA-454A-B209-5184DF662B3F}">
      <dsp:nvSpPr>
        <dsp:cNvPr id="0" name=""/>
        <dsp:cNvSpPr/>
      </dsp:nvSpPr>
      <dsp:spPr>
        <a:xfrm>
          <a:off x="2086030" y="217"/>
          <a:ext cx="5272383" cy="5272383"/>
        </a:xfrm>
        <a:prstGeom prst="circularArrow">
          <a:avLst>
            <a:gd name="adj1" fmla="val 5202"/>
            <a:gd name="adj2" fmla="val 336050"/>
            <a:gd name="adj3" fmla="val 4014118"/>
            <a:gd name="adj4" fmla="val 2253965"/>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4018961" y="4272213"/>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GB" sz="2500" kern="1200"/>
            <a:t>Plateau</a:t>
          </a:r>
        </a:p>
      </dsp:txBody>
      <dsp:txXfrm>
        <a:off x="4018961" y="4272213"/>
        <a:ext cx="1406521" cy="1406521"/>
      </dsp:txXfrm>
    </dsp:sp>
    <dsp:sp modelId="{549425C1-3D35-694F-8CD8-F4F866C1EF51}">
      <dsp:nvSpPr>
        <dsp:cNvPr id="0" name=""/>
        <dsp:cNvSpPr/>
      </dsp:nvSpPr>
      <dsp:spPr>
        <a:xfrm>
          <a:off x="2086030" y="217"/>
          <a:ext cx="5272383" cy="5272383"/>
        </a:xfrm>
        <a:prstGeom prst="circularArrow">
          <a:avLst>
            <a:gd name="adj1" fmla="val 5202"/>
            <a:gd name="adj2" fmla="val 336050"/>
            <a:gd name="adj3" fmla="val 8209985"/>
            <a:gd name="adj4" fmla="val 6449831"/>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794379" y="2655959"/>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GB" sz="2500" kern="1200" dirty="0"/>
            <a:t>Orgasmo</a:t>
          </a:r>
        </a:p>
      </dsp:txBody>
      <dsp:txXfrm>
        <a:off x="1794379" y="2655959"/>
        <a:ext cx="1406521" cy="1406521"/>
      </dsp:txXfrm>
    </dsp:sp>
    <dsp:sp modelId="{662FEBFC-0FFC-2544-AFE4-8F3C0D8DBB0C}">
      <dsp:nvSpPr>
        <dsp:cNvPr id="0" name=""/>
        <dsp:cNvSpPr/>
      </dsp:nvSpPr>
      <dsp:spPr>
        <a:xfrm>
          <a:off x="2086030" y="217"/>
          <a:ext cx="5272383" cy="5272383"/>
        </a:xfrm>
        <a:prstGeom prst="circularArrow">
          <a:avLst>
            <a:gd name="adj1" fmla="val 5202"/>
            <a:gd name="adj2" fmla="val 336050"/>
            <a:gd name="adj3" fmla="val 12297221"/>
            <a:gd name="adj4" fmla="val 10771267"/>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644094" y="40806"/>
          <a:ext cx="1406521" cy="1406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Resolução</a:t>
          </a:r>
        </a:p>
      </dsp:txBody>
      <dsp:txXfrm>
        <a:off x="2644094" y="40806"/>
        <a:ext cx="1406521" cy="1406521"/>
      </dsp:txXfrm>
    </dsp:sp>
    <dsp:sp modelId="{5A426BE0-ED5F-8C46-A843-306E71FC1E5D}">
      <dsp:nvSpPr>
        <dsp:cNvPr id="0" name=""/>
        <dsp:cNvSpPr/>
      </dsp:nvSpPr>
      <dsp:spPr>
        <a:xfrm>
          <a:off x="2086030" y="217"/>
          <a:ext cx="5272383" cy="5272383"/>
        </a:xfrm>
        <a:prstGeom prst="circularArrow">
          <a:avLst>
            <a:gd name="adj1" fmla="val 5202"/>
            <a:gd name="adj2" fmla="val 336050"/>
            <a:gd name="adj3" fmla="val 16865109"/>
            <a:gd name="adj4" fmla="val 15198841"/>
            <a:gd name="adj5" fmla="val 606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3506140" y="141815"/>
          <a:ext cx="1204810" cy="941732"/>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GB" sz="1900" kern="1200" dirty="0"/>
            <a:t>Desejo</a:t>
          </a:r>
        </a:p>
      </dsp:txBody>
      <dsp:txXfrm>
        <a:off x="3506140" y="141815"/>
        <a:ext cx="1204810" cy="941732"/>
      </dsp:txXfrm>
    </dsp:sp>
    <dsp:sp modelId="{F9ACBE03-0D18-5242-8908-560FC20488C9}">
      <dsp:nvSpPr>
        <dsp:cNvPr id="0" name=""/>
        <dsp:cNvSpPr/>
      </dsp:nvSpPr>
      <dsp:spPr>
        <a:xfrm>
          <a:off x="862737" y="-114254"/>
          <a:ext cx="4083959" cy="4083959"/>
        </a:xfrm>
        <a:prstGeom prst="circularArrow">
          <a:avLst>
            <a:gd name="adj1" fmla="val 5199"/>
            <a:gd name="adj2" fmla="val 335864"/>
            <a:gd name="adj3" fmla="val 21511805"/>
            <a:gd name="adj4" fmla="val 1993390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4078865" y="205815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GB" sz="1900" kern="1200"/>
            <a:t>Excitação</a:t>
          </a:r>
        </a:p>
      </dsp:txBody>
      <dsp:txXfrm>
        <a:off x="4078865" y="2058151"/>
        <a:ext cx="1088946" cy="1088946"/>
      </dsp:txXfrm>
    </dsp:sp>
    <dsp:sp modelId="{4D1D9A41-BCCA-454A-B209-5184DF662B3F}">
      <dsp:nvSpPr>
        <dsp:cNvPr id="0" name=""/>
        <dsp:cNvSpPr/>
      </dsp:nvSpPr>
      <dsp:spPr>
        <a:xfrm>
          <a:off x="858102" y="725"/>
          <a:ext cx="4083959" cy="4083959"/>
        </a:xfrm>
        <a:prstGeom prst="circularArrow">
          <a:avLst>
            <a:gd name="adj1" fmla="val 5199"/>
            <a:gd name="adj2" fmla="val 335864"/>
            <a:gd name="adj3" fmla="val 4014907"/>
            <a:gd name="adj4" fmla="val 225324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2355609" y="331017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GB" sz="1900" kern="1200"/>
            <a:t>Plateau</a:t>
          </a:r>
        </a:p>
      </dsp:txBody>
      <dsp:txXfrm>
        <a:off x="2355609" y="3310171"/>
        <a:ext cx="1088946" cy="1088946"/>
      </dsp:txXfrm>
    </dsp:sp>
    <dsp:sp modelId="{549425C1-3D35-694F-8CD8-F4F866C1EF51}">
      <dsp:nvSpPr>
        <dsp:cNvPr id="0" name=""/>
        <dsp:cNvSpPr/>
      </dsp:nvSpPr>
      <dsp:spPr>
        <a:xfrm>
          <a:off x="858102" y="725"/>
          <a:ext cx="4083959" cy="4083959"/>
        </a:xfrm>
        <a:prstGeom prst="circularArrow">
          <a:avLst>
            <a:gd name="adj1" fmla="val 5199"/>
            <a:gd name="adj2" fmla="val 335864"/>
            <a:gd name="adj3" fmla="val 8210895"/>
            <a:gd name="adj4" fmla="val 6449230"/>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632352" y="205815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GB" sz="1900" kern="1200" dirty="0"/>
            <a:t>Orgasmo</a:t>
          </a:r>
        </a:p>
      </dsp:txBody>
      <dsp:txXfrm>
        <a:off x="632352" y="2058151"/>
        <a:ext cx="1088946" cy="1088946"/>
      </dsp:txXfrm>
    </dsp:sp>
    <dsp:sp modelId="{662FEBFC-0FFC-2544-AFE4-8F3C0D8DBB0C}">
      <dsp:nvSpPr>
        <dsp:cNvPr id="0" name=""/>
        <dsp:cNvSpPr/>
      </dsp:nvSpPr>
      <dsp:spPr>
        <a:xfrm>
          <a:off x="858102" y="725"/>
          <a:ext cx="4083959" cy="4083959"/>
        </a:xfrm>
        <a:prstGeom prst="circularArrow">
          <a:avLst>
            <a:gd name="adj1" fmla="val 5199"/>
            <a:gd name="adj2" fmla="val 335864"/>
            <a:gd name="adj3" fmla="val 12298074"/>
            <a:gd name="adj4" fmla="val 10770693"/>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1290577" y="32341"/>
          <a:ext cx="1088946" cy="1088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kern="1200" dirty="0"/>
            <a:t>Resolução</a:t>
          </a:r>
        </a:p>
      </dsp:txBody>
      <dsp:txXfrm>
        <a:off x="1290577" y="32341"/>
        <a:ext cx="1088946" cy="1088946"/>
      </dsp:txXfrm>
    </dsp:sp>
    <dsp:sp modelId="{5A426BE0-ED5F-8C46-A843-306E71FC1E5D}">
      <dsp:nvSpPr>
        <dsp:cNvPr id="0" name=""/>
        <dsp:cNvSpPr/>
      </dsp:nvSpPr>
      <dsp:spPr>
        <a:xfrm>
          <a:off x="955699" y="-31592"/>
          <a:ext cx="4083959" cy="4083959"/>
        </a:xfrm>
        <a:prstGeom prst="circularArrow">
          <a:avLst>
            <a:gd name="adj1" fmla="val 5199"/>
            <a:gd name="adj2" fmla="val 335864"/>
            <a:gd name="adj3" fmla="val 16841959"/>
            <a:gd name="adj4" fmla="val 15003160"/>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370934" y="35819"/>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Desejo</a:t>
          </a:r>
        </a:p>
      </dsp:txBody>
      <dsp:txXfrm>
        <a:off x="4370934" y="35819"/>
        <a:ext cx="1216910" cy="1216910"/>
      </dsp:txXfrm>
    </dsp:sp>
    <dsp:sp modelId="{F9ACBE03-0D18-5242-8908-560FC20488C9}">
      <dsp:nvSpPr>
        <dsp:cNvPr id="0" name=""/>
        <dsp:cNvSpPr/>
      </dsp:nvSpPr>
      <dsp:spPr>
        <a:xfrm>
          <a:off x="1502902" y="-37"/>
          <a:ext cx="4569371" cy="4569371"/>
        </a:xfrm>
        <a:prstGeom prst="circularArrow">
          <a:avLst>
            <a:gd name="adj1" fmla="val 5193"/>
            <a:gd name="adj2" fmla="val 335408"/>
            <a:gd name="adj3" fmla="val 21295300"/>
            <a:gd name="adj4" fmla="val 19764435"/>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107507" y="2302760"/>
          <a:ext cx="1216910" cy="1216910"/>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Excitação</a:t>
          </a:r>
        </a:p>
      </dsp:txBody>
      <dsp:txXfrm>
        <a:off x="5107507" y="2302760"/>
        <a:ext cx="1216910" cy="1216910"/>
      </dsp:txXfrm>
    </dsp:sp>
    <dsp:sp modelId="{4D1D9A41-BCCA-454A-B209-5184DF662B3F}">
      <dsp:nvSpPr>
        <dsp:cNvPr id="0" name=""/>
        <dsp:cNvSpPr/>
      </dsp:nvSpPr>
      <dsp:spPr>
        <a:xfrm>
          <a:off x="1502902" y="-37"/>
          <a:ext cx="4569371" cy="4569371"/>
        </a:xfrm>
        <a:prstGeom prst="circularArrow">
          <a:avLst>
            <a:gd name="adj1" fmla="val 5193"/>
            <a:gd name="adj2" fmla="val 335408"/>
            <a:gd name="adj3" fmla="val 4016831"/>
            <a:gd name="adj4" fmla="val 2251474"/>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179133" y="3703806"/>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a:t>Plateau</a:t>
          </a:r>
        </a:p>
      </dsp:txBody>
      <dsp:txXfrm>
        <a:off x="3179133" y="3703806"/>
        <a:ext cx="1216910" cy="1216910"/>
      </dsp:txXfrm>
    </dsp:sp>
    <dsp:sp modelId="{549425C1-3D35-694F-8CD8-F4F866C1EF51}">
      <dsp:nvSpPr>
        <dsp:cNvPr id="0" name=""/>
        <dsp:cNvSpPr/>
      </dsp:nvSpPr>
      <dsp:spPr>
        <a:xfrm>
          <a:off x="1502902" y="-37"/>
          <a:ext cx="4569371" cy="4569371"/>
        </a:xfrm>
        <a:prstGeom prst="circularArrow">
          <a:avLst>
            <a:gd name="adj1" fmla="val 5193"/>
            <a:gd name="adj2" fmla="val 335408"/>
            <a:gd name="adj3" fmla="val 8213118"/>
            <a:gd name="adj4" fmla="val 6447761"/>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250758" y="2302760"/>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Orgasmo</a:t>
          </a:r>
        </a:p>
      </dsp:txBody>
      <dsp:txXfrm>
        <a:off x="1250758" y="2302760"/>
        <a:ext cx="1216910" cy="1216910"/>
      </dsp:txXfrm>
    </dsp:sp>
    <dsp:sp modelId="{662FEBFC-0FFC-2544-AFE4-8F3C0D8DBB0C}">
      <dsp:nvSpPr>
        <dsp:cNvPr id="0" name=""/>
        <dsp:cNvSpPr/>
      </dsp:nvSpPr>
      <dsp:spPr>
        <a:xfrm>
          <a:off x="1502902" y="-37"/>
          <a:ext cx="4569371" cy="4569371"/>
        </a:xfrm>
        <a:prstGeom prst="circularArrow">
          <a:avLst>
            <a:gd name="adj1" fmla="val 5193"/>
            <a:gd name="adj2" fmla="val 335408"/>
            <a:gd name="adj3" fmla="val 12300157"/>
            <a:gd name="adj4" fmla="val 10769292"/>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1987331" y="35819"/>
          <a:ext cx="1216910" cy="1216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Resolução</a:t>
          </a:r>
        </a:p>
      </dsp:txBody>
      <dsp:txXfrm>
        <a:off x="1987331" y="35819"/>
        <a:ext cx="1216910" cy="1216910"/>
      </dsp:txXfrm>
    </dsp:sp>
    <dsp:sp modelId="{5A426BE0-ED5F-8C46-A843-306E71FC1E5D}">
      <dsp:nvSpPr>
        <dsp:cNvPr id="0" name=""/>
        <dsp:cNvSpPr/>
      </dsp:nvSpPr>
      <dsp:spPr>
        <a:xfrm>
          <a:off x="1502902" y="-37"/>
          <a:ext cx="4569371" cy="4569371"/>
        </a:xfrm>
        <a:prstGeom prst="circularArrow">
          <a:avLst>
            <a:gd name="adj1" fmla="val 5193"/>
            <a:gd name="adj2" fmla="val 335408"/>
            <a:gd name="adj3" fmla="val 16867813"/>
            <a:gd name="adj4" fmla="val 15196779"/>
            <a:gd name="adj5" fmla="val 6059"/>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493799" y="36364"/>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Desejo</a:t>
          </a:r>
        </a:p>
      </dsp:txBody>
      <dsp:txXfrm>
        <a:off x="4493799" y="36364"/>
        <a:ext cx="1233384" cy="1233384"/>
      </dsp:txXfrm>
    </dsp:sp>
    <dsp:sp modelId="{F9ACBE03-0D18-5242-8908-560FC20488C9}">
      <dsp:nvSpPr>
        <dsp:cNvPr id="0" name=""/>
        <dsp:cNvSpPr/>
      </dsp:nvSpPr>
      <dsp:spPr>
        <a:xfrm>
          <a:off x="1591191" y="533"/>
          <a:ext cx="4625876" cy="4625876"/>
        </a:xfrm>
        <a:prstGeom prst="circularArrow">
          <a:avLst>
            <a:gd name="adj1" fmla="val 5199"/>
            <a:gd name="adj2" fmla="val 335846"/>
            <a:gd name="adj3" fmla="val 21293517"/>
            <a:gd name="adj4" fmla="val 19765998"/>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239371" y="2331000"/>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a:t>Excitação</a:t>
          </a:r>
        </a:p>
      </dsp:txBody>
      <dsp:txXfrm>
        <a:off x="5239371" y="2331000"/>
        <a:ext cx="1233384" cy="1233384"/>
      </dsp:txXfrm>
    </dsp:sp>
    <dsp:sp modelId="{4D1D9A41-BCCA-454A-B209-5184DF662B3F}">
      <dsp:nvSpPr>
        <dsp:cNvPr id="0" name=""/>
        <dsp:cNvSpPr/>
      </dsp:nvSpPr>
      <dsp:spPr>
        <a:xfrm>
          <a:off x="1591191" y="533"/>
          <a:ext cx="4625876" cy="4625876"/>
        </a:xfrm>
        <a:prstGeom prst="circularArrow">
          <a:avLst>
            <a:gd name="adj1" fmla="val 5199"/>
            <a:gd name="adj2" fmla="val 335846"/>
            <a:gd name="adj3" fmla="val 4014983"/>
            <a:gd name="adj4" fmla="val 225317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287437" y="3749164"/>
          <a:ext cx="1233384" cy="1233384"/>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Plateau</a:t>
          </a:r>
        </a:p>
      </dsp:txBody>
      <dsp:txXfrm>
        <a:off x="3287437" y="3749164"/>
        <a:ext cx="1233384" cy="1233384"/>
      </dsp:txXfrm>
    </dsp:sp>
    <dsp:sp modelId="{549425C1-3D35-694F-8CD8-F4F866C1EF51}">
      <dsp:nvSpPr>
        <dsp:cNvPr id="0" name=""/>
        <dsp:cNvSpPr/>
      </dsp:nvSpPr>
      <dsp:spPr>
        <a:xfrm>
          <a:off x="1591191" y="533"/>
          <a:ext cx="4625876" cy="4625876"/>
        </a:xfrm>
        <a:prstGeom prst="circularArrow">
          <a:avLst>
            <a:gd name="adj1" fmla="val 5199"/>
            <a:gd name="adj2" fmla="val 335846"/>
            <a:gd name="adj3" fmla="val 8210984"/>
            <a:gd name="adj4" fmla="val 6449171"/>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335502" y="2331000"/>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Orgasmo</a:t>
          </a:r>
        </a:p>
      </dsp:txBody>
      <dsp:txXfrm>
        <a:off x="1335502" y="2331000"/>
        <a:ext cx="1233384" cy="1233384"/>
      </dsp:txXfrm>
    </dsp:sp>
    <dsp:sp modelId="{662FEBFC-0FFC-2544-AFE4-8F3C0D8DBB0C}">
      <dsp:nvSpPr>
        <dsp:cNvPr id="0" name=""/>
        <dsp:cNvSpPr/>
      </dsp:nvSpPr>
      <dsp:spPr>
        <a:xfrm>
          <a:off x="1591191" y="533"/>
          <a:ext cx="4625876" cy="4625876"/>
        </a:xfrm>
        <a:prstGeom prst="circularArrow">
          <a:avLst>
            <a:gd name="adj1" fmla="val 5199"/>
            <a:gd name="adj2" fmla="val 335846"/>
            <a:gd name="adj3" fmla="val 12298157"/>
            <a:gd name="adj4" fmla="val 10770637"/>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081075" y="36364"/>
          <a:ext cx="1233384" cy="1233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Resolução</a:t>
          </a:r>
        </a:p>
      </dsp:txBody>
      <dsp:txXfrm>
        <a:off x="2081075" y="36364"/>
        <a:ext cx="1233384" cy="1233384"/>
      </dsp:txXfrm>
    </dsp:sp>
    <dsp:sp modelId="{5A426BE0-ED5F-8C46-A843-306E71FC1E5D}">
      <dsp:nvSpPr>
        <dsp:cNvPr id="0" name=""/>
        <dsp:cNvSpPr/>
      </dsp:nvSpPr>
      <dsp:spPr>
        <a:xfrm>
          <a:off x="1591191" y="533"/>
          <a:ext cx="4625876" cy="4625876"/>
        </a:xfrm>
        <a:prstGeom prst="circularArrow">
          <a:avLst>
            <a:gd name="adj1" fmla="val 5199"/>
            <a:gd name="adj2" fmla="val 335846"/>
            <a:gd name="adj3" fmla="val 16865971"/>
            <a:gd name="adj4" fmla="val 15198184"/>
            <a:gd name="adj5" fmla="val 6066"/>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4816755" y="34951"/>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Desejo</a:t>
          </a:r>
        </a:p>
      </dsp:txBody>
      <dsp:txXfrm>
        <a:off x="4816755" y="34951"/>
        <a:ext cx="1234209" cy="1234209"/>
      </dsp:txXfrm>
    </dsp:sp>
    <dsp:sp modelId="{F9ACBE03-0D18-5242-8908-560FC20488C9}">
      <dsp:nvSpPr>
        <dsp:cNvPr id="0" name=""/>
        <dsp:cNvSpPr/>
      </dsp:nvSpPr>
      <dsp:spPr>
        <a:xfrm>
          <a:off x="1912658" y="-849"/>
          <a:ext cx="4628401" cy="4628401"/>
        </a:xfrm>
        <a:prstGeom prst="circularArrow">
          <a:avLst>
            <a:gd name="adj1" fmla="val 5200"/>
            <a:gd name="adj2" fmla="val 335892"/>
            <a:gd name="adj3" fmla="val 21293327"/>
            <a:gd name="adj4" fmla="val 19766164"/>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562723" y="2330804"/>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a:t>Excitação</a:t>
          </a:r>
        </a:p>
      </dsp:txBody>
      <dsp:txXfrm>
        <a:off x="5562723" y="2330804"/>
        <a:ext cx="1234209" cy="1234209"/>
      </dsp:txXfrm>
    </dsp:sp>
    <dsp:sp modelId="{4D1D9A41-BCCA-454A-B209-5184DF662B3F}">
      <dsp:nvSpPr>
        <dsp:cNvPr id="0" name=""/>
        <dsp:cNvSpPr/>
      </dsp:nvSpPr>
      <dsp:spPr>
        <a:xfrm>
          <a:off x="1912658" y="-849"/>
          <a:ext cx="4628401" cy="4628401"/>
        </a:xfrm>
        <a:prstGeom prst="circularArrow">
          <a:avLst>
            <a:gd name="adj1" fmla="val 5200"/>
            <a:gd name="adj2" fmla="val 335892"/>
            <a:gd name="adj3" fmla="val 4014786"/>
            <a:gd name="adj4" fmla="val 225335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609754" y="3749720"/>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a:t>Plateau</a:t>
          </a:r>
        </a:p>
      </dsp:txBody>
      <dsp:txXfrm>
        <a:off x="3609754" y="3749720"/>
        <a:ext cx="1234209" cy="1234209"/>
      </dsp:txXfrm>
    </dsp:sp>
    <dsp:sp modelId="{549425C1-3D35-694F-8CD8-F4F866C1EF51}">
      <dsp:nvSpPr>
        <dsp:cNvPr id="0" name=""/>
        <dsp:cNvSpPr/>
      </dsp:nvSpPr>
      <dsp:spPr>
        <a:xfrm>
          <a:off x="1912658" y="-849"/>
          <a:ext cx="4628401" cy="4628401"/>
        </a:xfrm>
        <a:prstGeom prst="circularArrow">
          <a:avLst>
            <a:gd name="adj1" fmla="val 5200"/>
            <a:gd name="adj2" fmla="val 335892"/>
            <a:gd name="adj3" fmla="val 8210757"/>
            <a:gd name="adj4" fmla="val 644932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656784" y="2330804"/>
          <a:ext cx="1234209" cy="1234209"/>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GB" sz="2200" kern="1200" dirty="0"/>
            <a:t>Orgasmo</a:t>
          </a:r>
        </a:p>
      </dsp:txBody>
      <dsp:txXfrm>
        <a:off x="1656784" y="2330804"/>
        <a:ext cx="1234209" cy="1234209"/>
      </dsp:txXfrm>
    </dsp:sp>
    <dsp:sp modelId="{662FEBFC-0FFC-2544-AFE4-8F3C0D8DBB0C}">
      <dsp:nvSpPr>
        <dsp:cNvPr id="0" name=""/>
        <dsp:cNvSpPr/>
      </dsp:nvSpPr>
      <dsp:spPr>
        <a:xfrm>
          <a:off x="1912658" y="-849"/>
          <a:ext cx="4628401" cy="4628401"/>
        </a:xfrm>
        <a:prstGeom prst="circularArrow">
          <a:avLst>
            <a:gd name="adj1" fmla="val 5200"/>
            <a:gd name="adj2" fmla="val 335892"/>
            <a:gd name="adj3" fmla="val 12297944"/>
            <a:gd name="adj4" fmla="val 10770781"/>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402752" y="34951"/>
          <a:ext cx="1234209" cy="12342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Resolução</a:t>
          </a:r>
        </a:p>
      </dsp:txBody>
      <dsp:txXfrm>
        <a:off x="2402752" y="34951"/>
        <a:ext cx="1234209" cy="1234209"/>
      </dsp:txXfrm>
    </dsp:sp>
    <dsp:sp modelId="{5A426BE0-ED5F-8C46-A843-306E71FC1E5D}">
      <dsp:nvSpPr>
        <dsp:cNvPr id="0" name=""/>
        <dsp:cNvSpPr/>
      </dsp:nvSpPr>
      <dsp:spPr>
        <a:xfrm>
          <a:off x="1912658" y="-849"/>
          <a:ext cx="4628401" cy="4628401"/>
        </a:xfrm>
        <a:prstGeom prst="circularArrow">
          <a:avLst>
            <a:gd name="adj1" fmla="val 5200"/>
            <a:gd name="adj2" fmla="val 335892"/>
            <a:gd name="adj3" fmla="val 16865775"/>
            <a:gd name="adj4" fmla="val 15198333"/>
            <a:gd name="adj5" fmla="val 6067"/>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DE461-3412-CF46-9AE4-BCB759CAC2B7}">
      <dsp:nvSpPr>
        <dsp:cNvPr id="0" name=""/>
        <dsp:cNvSpPr/>
      </dsp:nvSpPr>
      <dsp:spPr>
        <a:xfrm>
          <a:off x="5067986" y="39358"/>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Desejo</a:t>
          </a:r>
        </a:p>
      </dsp:txBody>
      <dsp:txXfrm>
        <a:off x="5067986" y="39358"/>
        <a:ext cx="1307877" cy="1307877"/>
      </dsp:txXfrm>
    </dsp:sp>
    <dsp:sp modelId="{F9ACBE03-0D18-5242-8908-560FC20488C9}">
      <dsp:nvSpPr>
        <dsp:cNvPr id="0" name=""/>
        <dsp:cNvSpPr/>
      </dsp:nvSpPr>
      <dsp:spPr>
        <a:xfrm>
          <a:off x="1988202" y="1139"/>
          <a:ext cx="4907617" cy="4907617"/>
        </a:xfrm>
        <a:prstGeom prst="circularArrow">
          <a:avLst>
            <a:gd name="adj1" fmla="val 5197"/>
            <a:gd name="adj2" fmla="val 335664"/>
            <a:gd name="adj3" fmla="val 21294256"/>
            <a:gd name="adj4" fmla="val 19765350"/>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D48AE3-BD76-194E-B4ED-418156CF53DD}">
      <dsp:nvSpPr>
        <dsp:cNvPr id="0" name=""/>
        <dsp:cNvSpPr/>
      </dsp:nvSpPr>
      <dsp:spPr>
        <a:xfrm>
          <a:off x="5859016" y="2473899"/>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a:t>Excitação</a:t>
          </a:r>
        </a:p>
      </dsp:txBody>
      <dsp:txXfrm>
        <a:off x="5859016" y="2473899"/>
        <a:ext cx="1307877" cy="1307877"/>
      </dsp:txXfrm>
    </dsp:sp>
    <dsp:sp modelId="{4D1D9A41-BCCA-454A-B209-5184DF662B3F}">
      <dsp:nvSpPr>
        <dsp:cNvPr id="0" name=""/>
        <dsp:cNvSpPr/>
      </dsp:nvSpPr>
      <dsp:spPr>
        <a:xfrm>
          <a:off x="1988202" y="1139"/>
          <a:ext cx="4907617" cy="4907617"/>
        </a:xfrm>
        <a:prstGeom prst="circularArrow">
          <a:avLst>
            <a:gd name="adj1" fmla="val 5197"/>
            <a:gd name="adj2" fmla="val 335664"/>
            <a:gd name="adj3" fmla="val 4015750"/>
            <a:gd name="adj4" fmla="val 2252467"/>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489105-CA28-F644-BDC5-DDB03027D911}">
      <dsp:nvSpPr>
        <dsp:cNvPr id="0" name=""/>
        <dsp:cNvSpPr/>
      </dsp:nvSpPr>
      <dsp:spPr>
        <a:xfrm>
          <a:off x="3788072" y="3978528"/>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a:t>Plateau</a:t>
          </a:r>
        </a:p>
      </dsp:txBody>
      <dsp:txXfrm>
        <a:off x="3788072" y="3978528"/>
        <a:ext cx="1307877" cy="1307877"/>
      </dsp:txXfrm>
    </dsp:sp>
    <dsp:sp modelId="{549425C1-3D35-694F-8CD8-F4F866C1EF51}">
      <dsp:nvSpPr>
        <dsp:cNvPr id="0" name=""/>
        <dsp:cNvSpPr/>
      </dsp:nvSpPr>
      <dsp:spPr>
        <a:xfrm>
          <a:off x="1988202" y="1139"/>
          <a:ext cx="4907617" cy="4907617"/>
        </a:xfrm>
        <a:prstGeom prst="circularArrow">
          <a:avLst>
            <a:gd name="adj1" fmla="val 5197"/>
            <a:gd name="adj2" fmla="val 335664"/>
            <a:gd name="adj3" fmla="val 8211869"/>
            <a:gd name="adj4" fmla="val 6448586"/>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FEB366-ADAF-8549-BD32-B42D9256B465}">
      <dsp:nvSpPr>
        <dsp:cNvPr id="0" name=""/>
        <dsp:cNvSpPr/>
      </dsp:nvSpPr>
      <dsp:spPr>
        <a:xfrm>
          <a:off x="1717128" y="2473899"/>
          <a:ext cx="1307877" cy="1307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dirty="0"/>
            <a:t>Orgasmo</a:t>
          </a:r>
        </a:p>
      </dsp:txBody>
      <dsp:txXfrm>
        <a:off x="1717128" y="2473899"/>
        <a:ext cx="1307877" cy="1307877"/>
      </dsp:txXfrm>
    </dsp:sp>
    <dsp:sp modelId="{662FEBFC-0FFC-2544-AFE4-8F3C0D8DBB0C}">
      <dsp:nvSpPr>
        <dsp:cNvPr id="0" name=""/>
        <dsp:cNvSpPr/>
      </dsp:nvSpPr>
      <dsp:spPr>
        <a:xfrm>
          <a:off x="1988202" y="1139"/>
          <a:ext cx="4907617" cy="4907617"/>
        </a:xfrm>
        <a:prstGeom prst="circularArrow">
          <a:avLst>
            <a:gd name="adj1" fmla="val 5197"/>
            <a:gd name="adj2" fmla="val 335664"/>
            <a:gd name="adj3" fmla="val 12298986"/>
            <a:gd name="adj4" fmla="val 10770080"/>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99DE3A-A8DC-B343-BDBC-CDBA9AB12557}">
      <dsp:nvSpPr>
        <dsp:cNvPr id="0" name=""/>
        <dsp:cNvSpPr/>
      </dsp:nvSpPr>
      <dsp:spPr>
        <a:xfrm>
          <a:off x="2508158" y="39358"/>
          <a:ext cx="1307877" cy="1307877"/>
        </a:xfrm>
        <a:prstGeom prst="rect">
          <a:avLst/>
        </a:prstGeom>
        <a:solidFill>
          <a:schemeClr val="accent3">
            <a:lumMod val="20000"/>
            <a:lumOff val="80000"/>
          </a:schemeClr>
        </a:solidFill>
        <a:ln>
          <a:solidFill>
            <a:schemeClr val="accent1"/>
          </a:solid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kern="1200" dirty="0"/>
            <a:t>Resolução</a:t>
          </a:r>
        </a:p>
      </dsp:txBody>
      <dsp:txXfrm>
        <a:off x="2508158" y="39358"/>
        <a:ext cx="1307877" cy="1307877"/>
      </dsp:txXfrm>
    </dsp:sp>
    <dsp:sp modelId="{5A426BE0-ED5F-8C46-A843-306E71FC1E5D}">
      <dsp:nvSpPr>
        <dsp:cNvPr id="0" name=""/>
        <dsp:cNvSpPr/>
      </dsp:nvSpPr>
      <dsp:spPr>
        <a:xfrm>
          <a:off x="1988202" y="1139"/>
          <a:ext cx="4907617" cy="4907617"/>
        </a:xfrm>
        <a:prstGeom prst="circularArrow">
          <a:avLst>
            <a:gd name="adj1" fmla="val 5197"/>
            <a:gd name="adj2" fmla="val 335664"/>
            <a:gd name="adj3" fmla="val 16866735"/>
            <a:gd name="adj4" fmla="val 15197601"/>
            <a:gd name="adj5" fmla="val 6063"/>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3332D0-309E-D24E-B77E-BDF13BF5BF24}">
      <dsp:nvSpPr>
        <dsp:cNvPr id="0" name=""/>
        <dsp:cNvSpPr/>
      </dsp:nvSpPr>
      <dsp:spPr>
        <a:xfrm>
          <a:off x="2476077" y="1035"/>
          <a:ext cx="1294117" cy="1294117"/>
        </a:xfrm>
        <a:prstGeom prst="ellipse">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Desejo</a:t>
          </a:r>
        </a:p>
      </dsp:txBody>
      <dsp:txXfrm>
        <a:off x="2665596" y="190554"/>
        <a:ext cx="915079" cy="915079"/>
      </dsp:txXfrm>
    </dsp:sp>
    <dsp:sp modelId="{A96504B7-6EF3-864F-952E-7A52E38FDE27}">
      <dsp:nvSpPr>
        <dsp:cNvPr id="0" name=""/>
        <dsp:cNvSpPr/>
      </dsp:nvSpPr>
      <dsp:spPr>
        <a:xfrm rot="2160000">
          <a:off x="3729294" y="995083"/>
          <a:ext cx="344017" cy="436764"/>
        </a:xfrm>
        <a:prstGeom prst="rightArrow">
          <a:avLst>
            <a:gd name="adj1" fmla="val 60000"/>
            <a:gd name="adj2" fmla="val 5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739149" y="1052105"/>
        <a:ext cx="240812" cy="262058"/>
      </dsp:txXfrm>
    </dsp:sp>
    <dsp:sp modelId="{E24132E6-F02B-444F-A25B-840E782F288C}">
      <dsp:nvSpPr>
        <dsp:cNvPr id="0" name=""/>
        <dsp:cNvSpPr/>
      </dsp:nvSpPr>
      <dsp:spPr>
        <a:xfrm>
          <a:off x="4048164" y="1143223"/>
          <a:ext cx="1294117" cy="1294117"/>
        </a:xfrm>
        <a:prstGeom prst="ellipse">
          <a:avLst/>
        </a:prstGeom>
        <a:gradFill rotWithShape="0">
          <a:gsLst>
            <a:gs pos="0">
              <a:schemeClr val="accent4">
                <a:hueOff val="-2120800"/>
                <a:satOff val="9933"/>
                <a:lumOff val="5441"/>
                <a:alphaOff val="0"/>
                <a:lumMod val="110000"/>
                <a:satMod val="105000"/>
                <a:tint val="67000"/>
              </a:schemeClr>
            </a:gs>
            <a:gs pos="50000">
              <a:schemeClr val="accent4">
                <a:hueOff val="-2120800"/>
                <a:satOff val="9933"/>
                <a:lumOff val="5441"/>
                <a:alphaOff val="0"/>
                <a:lumMod val="105000"/>
                <a:satMod val="103000"/>
                <a:tint val="73000"/>
              </a:schemeClr>
            </a:gs>
            <a:gs pos="100000">
              <a:schemeClr val="accent4">
                <a:hueOff val="-2120800"/>
                <a:satOff val="9933"/>
                <a:lumOff val="544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Excitação</a:t>
          </a:r>
        </a:p>
      </dsp:txBody>
      <dsp:txXfrm>
        <a:off x="4237683" y="1332742"/>
        <a:ext cx="915079" cy="915079"/>
      </dsp:txXfrm>
    </dsp:sp>
    <dsp:sp modelId="{B24EFD5A-ECB2-B144-9ECC-56966F084FD4}">
      <dsp:nvSpPr>
        <dsp:cNvPr id="0" name=""/>
        <dsp:cNvSpPr/>
      </dsp:nvSpPr>
      <dsp:spPr>
        <a:xfrm rot="6480000">
          <a:off x="4225981" y="2486690"/>
          <a:ext cx="344017" cy="436764"/>
        </a:xfrm>
        <a:prstGeom prst="rightArrow">
          <a:avLst>
            <a:gd name="adj1" fmla="val 60000"/>
            <a:gd name="adj2" fmla="val 50000"/>
          </a:avLst>
        </a:prstGeom>
        <a:gradFill rotWithShape="0">
          <a:gsLst>
            <a:gs pos="0">
              <a:schemeClr val="accent4">
                <a:hueOff val="-2120800"/>
                <a:satOff val="9933"/>
                <a:lumOff val="5441"/>
                <a:alphaOff val="0"/>
                <a:lumMod val="110000"/>
                <a:satMod val="105000"/>
                <a:tint val="67000"/>
              </a:schemeClr>
            </a:gs>
            <a:gs pos="50000">
              <a:schemeClr val="accent4">
                <a:hueOff val="-2120800"/>
                <a:satOff val="9933"/>
                <a:lumOff val="5441"/>
                <a:alphaOff val="0"/>
                <a:lumMod val="105000"/>
                <a:satMod val="103000"/>
                <a:tint val="73000"/>
              </a:schemeClr>
            </a:gs>
            <a:gs pos="100000">
              <a:schemeClr val="accent4">
                <a:hueOff val="-2120800"/>
                <a:satOff val="9933"/>
                <a:lumOff val="544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4293530" y="2524966"/>
        <a:ext cx="240812" cy="262058"/>
      </dsp:txXfrm>
    </dsp:sp>
    <dsp:sp modelId="{0E8BA3A3-23A1-1B48-B04B-A256FEA2CDFD}">
      <dsp:nvSpPr>
        <dsp:cNvPr id="0" name=""/>
        <dsp:cNvSpPr/>
      </dsp:nvSpPr>
      <dsp:spPr>
        <a:xfrm>
          <a:off x="3447680" y="2991323"/>
          <a:ext cx="1294117" cy="1294117"/>
        </a:xfrm>
        <a:prstGeom prst="ellipse">
          <a:avLst/>
        </a:prstGeom>
        <a:gradFill rotWithShape="0">
          <a:gsLst>
            <a:gs pos="0">
              <a:schemeClr val="accent4">
                <a:hueOff val="-4241600"/>
                <a:satOff val="19865"/>
                <a:lumOff val="10882"/>
                <a:alphaOff val="0"/>
                <a:lumMod val="110000"/>
                <a:satMod val="105000"/>
                <a:tint val="67000"/>
              </a:schemeClr>
            </a:gs>
            <a:gs pos="50000">
              <a:schemeClr val="accent4">
                <a:hueOff val="-4241600"/>
                <a:satOff val="19865"/>
                <a:lumOff val="10882"/>
                <a:alphaOff val="0"/>
                <a:lumMod val="105000"/>
                <a:satMod val="103000"/>
                <a:tint val="73000"/>
              </a:schemeClr>
            </a:gs>
            <a:gs pos="100000">
              <a:schemeClr val="accent4">
                <a:hueOff val="-4241600"/>
                <a:satOff val="19865"/>
                <a:lumOff val="1088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Plateau</a:t>
          </a:r>
        </a:p>
      </dsp:txBody>
      <dsp:txXfrm>
        <a:off x="3637199" y="3180842"/>
        <a:ext cx="915079" cy="915079"/>
      </dsp:txXfrm>
    </dsp:sp>
    <dsp:sp modelId="{C8128AA9-1596-E74D-AE74-1F2B9859D95A}">
      <dsp:nvSpPr>
        <dsp:cNvPr id="0" name=""/>
        <dsp:cNvSpPr/>
      </dsp:nvSpPr>
      <dsp:spPr>
        <a:xfrm rot="10800000">
          <a:off x="2960863" y="3419999"/>
          <a:ext cx="344017" cy="436764"/>
        </a:xfrm>
        <a:prstGeom prst="rightArrow">
          <a:avLst>
            <a:gd name="adj1" fmla="val 60000"/>
            <a:gd name="adj2" fmla="val 50000"/>
          </a:avLst>
        </a:prstGeom>
        <a:gradFill rotWithShape="0">
          <a:gsLst>
            <a:gs pos="0">
              <a:schemeClr val="accent4">
                <a:hueOff val="-4241600"/>
                <a:satOff val="19865"/>
                <a:lumOff val="10882"/>
                <a:alphaOff val="0"/>
                <a:lumMod val="110000"/>
                <a:satMod val="105000"/>
                <a:tint val="67000"/>
              </a:schemeClr>
            </a:gs>
            <a:gs pos="50000">
              <a:schemeClr val="accent4">
                <a:hueOff val="-4241600"/>
                <a:satOff val="19865"/>
                <a:lumOff val="10882"/>
                <a:alphaOff val="0"/>
                <a:lumMod val="105000"/>
                <a:satMod val="103000"/>
                <a:tint val="73000"/>
              </a:schemeClr>
            </a:gs>
            <a:gs pos="100000">
              <a:schemeClr val="accent4">
                <a:hueOff val="-4241600"/>
                <a:satOff val="19865"/>
                <a:lumOff val="10882"/>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3064068" y="3507352"/>
        <a:ext cx="240812" cy="262058"/>
      </dsp:txXfrm>
    </dsp:sp>
    <dsp:sp modelId="{8D4FC952-683D-EB47-807A-49AD6EF96971}">
      <dsp:nvSpPr>
        <dsp:cNvPr id="0" name=""/>
        <dsp:cNvSpPr/>
      </dsp:nvSpPr>
      <dsp:spPr>
        <a:xfrm>
          <a:off x="1504473" y="2991323"/>
          <a:ext cx="1294117" cy="1294117"/>
        </a:xfrm>
        <a:prstGeom prst="ellipse">
          <a:avLst/>
        </a:prstGeom>
        <a:gradFill rotWithShape="0">
          <a:gsLst>
            <a:gs pos="0">
              <a:schemeClr val="accent4">
                <a:hueOff val="-6362400"/>
                <a:satOff val="29798"/>
                <a:lumOff val="16323"/>
                <a:alphaOff val="0"/>
                <a:lumMod val="110000"/>
                <a:satMod val="105000"/>
                <a:tint val="67000"/>
              </a:schemeClr>
            </a:gs>
            <a:gs pos="50000">
              <a:schemeClr val="accent4">
                <a:hueOff val="-6362400"/>
                <a:satOff val="29798"/>
                <a:lumOff val="16323"/>
                <a:alphaOff val="0"/>
                <a:lumMod val="105000"/>
                <a:satMod val="103000"/>
                <a:tint val="73000"/>
              </a:schemeClr>
            </a:gs>
            <a:gs pos="100000">
              <a:schemeClr val="accent4">
                <a:hueOff val="-6362400"/>
                <a:satOff val="29798"/>
                <a:lumOff val="1632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dirty="0"/>
            <a:t>Orgasmo</a:t>
          </a:r>
        </a:p>
      </dsp:txBody>
      <dsp:txXfrm>
        <a:off x="1693992" y="3180842"/>
        <a:ext cx="915079" cy="915079"/>
      </dsp:txXfrm>
    </dsp:sp>
    <dsp:sp modelId="{433D01CB-C91E-F147-A70F-403B1D00B732}">
      <dsp:nvSpPr>
        <dsp:cNvPr id="0" name=""/>
        <dsp:cNvSpPr/>
      </dsp:nvSpPr>
      <dsp:spPr>
        <a:xfrm rot="15120000">
          <a:off x="1684865" y="2508072"/>
          <a:ext cx="340728" cy="436764"/>
        </a:xfrm>
        <a:prstGeom prst="rightArrow">
          <a:avLst>
            <a:gd name="adj1" fmla="val 60000"/>
            <a:gd name="adj2" fmla="val 50000"/>
          </a:avLst>
        </a:prstGeom>
        <a:gradFill rotWithShape="0">
          <a:gsLst>
            <a:gs pos="0">
              <a:schemeClr val="accent4">
                <a:hueOff val="-6362400"/>
                <a:satOff val="29798"/>
                <a:lumOff val="16323"/>
                <a:alphaOff val="0"/>
                <a:lumMod val="110000"/>
                <a:satMod val="105000"/>
                <a:tint val="67000"/>
              </a:schemeClr>
            </a:gs>
            <a:gs pos="50000">
              <a:schemeClr val="accent4">
                <a:hueOff val="-6362400"/>
                <a:satOff val="29798"/>
                <a:lumOff val="16323"/>
                <a:alphaOff val="0"/>
                <a:lumMod val="105000"/>
                <a:satMod val="103000"/>
                <a:tint val="73000"/>
              </a:schemeClr>
            </a:gs>
            <a:gs pos="100000">
              <a:schemeClr val="accent4">
                <a:hueOff val="-6362400"/>
                <a:satOff val="29798"/>
                <a:lumOff val="16323"/>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rot="10800000">
        <a:off x="1751768" y="2644033"/>
        <a:ext cx="238510" cy="262058"/>
      </dsp:txXfrm>
    </dsp:sp>
    <dsp:sp modelId="{52ED677A-D570-CD4A-A6B2-80AB3F5EE9F9}">
      <dsp:nvSpPr>
        <dsp:cNvPr id="0" name=""/>
        <dsp:cNvSpPr/>
      </dsp:nvSpPr>
      <dsp:spPr>
        <a:xfrm>
          <a:off x="828504" y="1143223"/>
          <a:ext cx="1445089" cy="1294117"/>
        </a:xfrm>
        <a:prstGeom prst="ellipse">
          <a:avLst/>
        </a:prstGeom>
        <a:gradFill rotWithShape="0">
          <a:gsLst>
            <a:gs pos="0">
              <a:schemeClr val="accent4">
                <a:hueOff val="-8483199"/>
                <a:satOff val="39731"/>
                <a:lumOff val="21764"/>
                <a:alphaOff val="0"/>
                <a:lumMod val="110000"/>
                <a:satMod val="105000"/>
                <a:tint val="67000"/>
              </a:schemeClr>
            </a:gs>
            <a:gs pos="50000">
              <a:schemeClr val="accent4">
                <a:hueOff val="-8483199"/>
                <a:satOff val="39731"/>
                <a:lumOff val="21764"/>
                <a:alphaOff val="0"/>
                <a:lumMod val="105000"/>
                <a:satMod val="103000"/>
                <a:tint val="73000"/>
              </a:schemeClr>
            </a:gs>
            <a:gs pos="100000">
              <a:schemeClr val="accent4">
                <a:hueOff val="-8483199"/>
                <a:satOff val="39731"/>
                <a:lumOff val="2176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US" sz="1700" b="1" kern="1200" dirty="0"/>
            <a:t>Resolução</a:t>
          </a:r>
        </a:p>
      </dsp:txBody>
      <dsp:txXfrm>
        <a:off x="1040132" y="1332742"/>
        <a:ext cx="1021833" cy="915079"/>
      </dsp:txXfrm>
    </dsp:sp>
    <dsp:sp modelId="{A7589970-0530-764E-80CF-500959DC257C}">
      <dsp:nvSpPr>
        <dsp:cNvPr id="0" name=""/>
        <dsp:cNvSpPr/>
      </dsp:nvSpPr>
      <dsp:spPr>
        <a:xfrm rot="19440000">
          <a:off x="2188907" y="992450"/>
          <a:ext cx="319368" cy="436764"/>
        </a:xfrm>
        <a:prstGeom prst="rightArrow">
          <a:avLst>
            <a:gd name="adj1" fmla="val 60000"/>
            <a:gd name="adj2" fmla="val 50000"/>
          </a:avLst>
        </a:prstGeom>
        <a:gradFill rotWithShape="0">
          <a:gsLst>
            <a:gs pos="0">
              <a:schemeClr val="accent4">
                <a:hueOff val="-8483199"/>
                <a:satOff val="39731"/>
                <a:lumOff val="21764"/>
                <a:alphaOff val="0"/>
                <a:lumMod val="110000"/>
                <a:satMod val="105000"/>
                <a:tint val="67000"/>
              </a:schemeClr>
            </a:gs>
            <a:gs pos="50000">
              <a:schemeClr val="accent4">
                <a:hueOff val="-8483199"/>
                <a:satOff val="39731"/>
                <a:lumOff val="21764"/>
                <a:alphaOff val="0"/>
                <a:lumMod val="105000"/>
                <a:satMod val="103000"/>
                <a:tint val="73000"/>
              </a:schemeClr>
            </a:gs>
            <a:gs pos="100000">
              <a:schemeClr val="accent4">
                <a:hueOff val="-8483199"/>
                <a:satOff val="39731"/>
                <a:lumOff val="21764"/>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198056" y="1107961"/>
        <a:ext cx="223558" cy="26205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78AEDF-C3C9-3343-B942-9D976426AA5F}">
      <dsp:nvSpPr>
        <dsp:cNvPr id="0" name=""/>
        <dsp:cNvSpPr/>
      </dsp:nvSpPr>
      <dsp:spPr>
        <a:xfrm>
          <a:off x="4933380" y="3596641"/>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064701"/>
              <a:satOff val="38996"/>
              <a:lumOff val="26536"/>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114300" lvl="1" indent="-114300" algn="l" defTabSz="577850">
            <a:lnSpc>
              <a:spcPct val="90000"/>
            </a:lnSpc>
            <a:spcBef>
              <a:spcPct val="0"/>
            </a:spcBef>
            <a:spcAft>
              <a:spcPct val="15000"/>
            </a:spcAft>
            <a:buChar char="•"/>
          </a:pPr>
          <a:r>
            <a:rPr lang="en-US" sz="1300" b="1" kern="1200" dirty="0"/>
            <a:t>Comunicação</a:t>
          </a:r>
        </a:p>
        <a:p>
          <a:pPr marL="114300" lvl="1" indent="-114300" algn="l" defTabSz="577850">
            <a:lnSpc>
              <a:spcPct val="90000"/>
            </a:lnSpc>
            <a:spcBef>
              <a:spcPct val="0"/>
            </a:spcBef>
            <a:spcAft>
              <a:spcPct val="15000"/>
            </a:spcAft>
            <a:buChar char="•"/>
          </a:pPr>
          <a:r>
            <a:rPr lang="en-US" sz="1300" b="1" kern="1200" dirty="0"/>
            <a:t>perda</a:t>
          </a:r>
        </a:p>
        <a:p>
          <a:pPr marL="114300" lvl="1" indent="-114300" algn="l" defTabSz="577850">
            <a:lnSpc>
              <a:spcPct val="90000"/>
            </a:lnSpc>
            <a:spcBef>
              <a:spcPct val="0"/>
            </a:spcBef>
            <a:spcAft>
              <a:spcPct val="15000"/>
            </a:spcAft>
            <a:buChar char="•"/>
          </a:pPr>
          <a:r>
            <a:rPr lang="en-US" sz="1300" b="1" kern="1200" dirty="0"/>
            <a:t>papel de cuidador</a:t>
          </a:r>
        </a:p>
        <a:p>
          <a:pPr marL="114300" lvl="1" indent="-114300" algn="l" defTabSz="577850">
            <a:lnSpc>
              <a:spcPct val="90000"/>
            </a:lnSpc>
            <a:spcBef>
              <a:spcPct val="0"/>
            </a:spcBef>
            <a:spcAft>
              <a:spcPct val="15000"/>
            </a:spcAft>
            <a:buChar char="•"/>
          </a:pPr>
          <a:r>
            <a:rPr lang="en-US" sz="1300" b="1" kern="1200" dirty="0"/>
            <a:t>proximidade emocional</a:t>
          </a:r>
        </a:p>
      </dsp:txBody>
      <dsp:txXfrm>
        <a:off x="5754416" y="4056955"/>
        <a:ext cx="1754637" cy="1195042"/>
      </dsp:txXfrm>
    </dsp:sp>
    <dsp:sp modelId="{9813E597-FDB6-1042-A7DE-4FE9D9433D99}">
      <dsp:nvSpPr>
        <dsp:cNvPr id="0" name=""/>
        <dsp:cNvSpPr/>
      </dsp:nvSpPr>
      <dsp:spPr>
        <a:xfrm>
          <a:off x="670302" y="3596641"/>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1597051"/>
              <a:satOff val="58494"/>
              <a:lumOff val="39804"/>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t" anchorCtr="0">
          <a:noAutofit/>
        </a:bodyPr>
        <a:lstStyle/>
        <a:p>
          <a:pPr marL="114300" lvl="1" indent="-114300" algn="l" defTabSz="577850">
            <a:lnSpc>
              <a:spcPct val="90000"/>
            </a:lnSpc>
            <a:spcBef>
              <a:spcPct val="0"/>
            </a:spcBef>
            <a:spcAft>
              <a:spcPct val="15000"/>
            </a:spcAft>
            <a:buChar char="•"/>
          </a:pPr>
          <a:r>
            <a:rPr lang="en-US" sz="1300" b="1" kern="1200" dirty="0" err="1"/>
            <a:t>Atitudes</a:t>
          </a:r>
          <a:r>
            <a:rPr lang="en-US" sz="1300" b="1" kern="1200" dirty="0"/>
            <a:t> culturais</a:t>
          </a:r>
        </a:p>
        <a:p>
          <a:pPr marL="114300" lvl="1" indent="-114300" algn="l" defTabSz="577850">
            <a:lnSpc>
              <a:spcPct val="90000"/>
            </a:lnSpc>
            <a:spcBef>
              <a:spcPct val="0"/>
            </a:spcBef>
            <a:spcAft>
              <a:spcPct val="15000"/>
            </a:spcAft>
            <a:buChar char="•"/>
          </a:pPr>
          <a:r>
            <a:rPr lang="en-US" sz="1300" b="1" kern="1200" dirty="0"/>
            <a:t>regras institucionais</a:t>
          </a:r>
        </a:p>
        <a:p>
          <a:pPr marL="114300" lvl="1" indent="-114300" algn="l" defTabSz="577850">
            <a:lnSpc>
              <a:spcPct val="90000"/>
            </a:lnSpc>
            <a:spcBef>
              <a:spcPct val="0"/>
            </a:spcBef>
            <a:spcAft>
              <a:spcPct val="15000"/>
            </a:spcAft>
            <a:buChar char="•"/>
          </a:pPr>
          <a:r>
            <a:rPr lang="en-US" sz="1300" b="1" kern="1200" dirty="0"/>
            <a:t>privacidade</a:t>
          </a:r>
        </a:p>
        <a:p>
          <a:pPr marL="114300" lvl="1" indent="-114300" algn="l" defTabSz="577850">
            <a:lnSpc>
              <a:spcPct val="90000"/>
            </a:lnSpc>
            <a:spcBef>
              <a:spcPct val="0"/>
            </a:spcBef>
            <a:spcAft>
              <a:spcPct val="15000"/>
            </a:spcAft>
            <a:buChar char="•"/>
          </a:pPr>
          <a:r>
            <a:rPr lang="en-US" sz="1300" b="1" kern="1200" dirty="0"/>
            <a:t>estigma</a:t>
          </a:r>
        </a:p>
      </dsp:txBody>
      <dsp:txXfrm>
        <a:off x="707482" y="4056955"/>
        <a:ext cx="1754637" cy="1195042"/>
      </dsp:txXfrm>
    </dsp:sp>
    <dsp:sp modelId="{C6DF168F-E597-4B4A-B71E-C806E76E6CB3}">
      <dsp:nvSpPr>
        <dsp:cNvPr id="0" name=""/>
        <dsp:cNvSpPr/>
      </dsp:nvSpPr>
      <dsp:spPr>
        <a:xfrm>
          <a:off x="4933380" y="0"/>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532350"/>
              <a:satOff val="19498"/>
              <a:lumOff val="1326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en-US" sz="1400" b="1" kern="1200" dirty="0"/>
            <a:t>Estado de espírito</a:t>
          </a:r>
        </a:p>
        <a:p>
          <a:pPr marL="114300" lvl="1" indent="-114300" algn="l" defTabSz="622300">
            <a:lnSpc>
              <a:spcPct val="90000"/>
            </a:lnSpc>
            <a:spcBef>
              <a:spcPct val="0"/>
            </a:spcBef>
            <a:spcAft>
              <a:spcPct val="15000"/>
            </a:spcAft>
            <a:buChar char="•"/>
          </a:pPr>
          <a:r>
            <a:rPr lang="en-US" sz="1400" b="1" kern="1200" dirty="0"/>
            <a:t>Ansiedade</a:t>
          </a:r>
        </a:p>
        <a:p>
          <a:pPr marL="114300" lvl="1" indent="-114300" algn="l" defTabSz="622300">
            <a:lnSpc>
              <a:spcPct val="90000"/>
            </a:lnSpc>
            <a:spcBef>
              <a:spcPct val="0"/>
            </a:spcBef>
            <a:spcAft>
              <a:spcPct val="15000"/>
            </a:spcAft>
            <a:buChar char="•"/>
          </a:pPr>
          <a:r>
            <a:rPr lang="en-US" sz="1400" b="1" kern="1200" dirty="0"/>
            <a:t>imagem corporal</a:t>
          </a:r>
        </a:p>
        <a:p>
          <a:pPr marL="114300" lvl="1" indent="-114300" algn="l" defTabSz="622300">
            <a:lnSpc>
              <a:spcPct val="90000"/>
            </a:lnSpc>
            <a:spcBef>
              <a:spcPct val="0"/>
            </a:spcBef>
            <a:spcAft>
              <a:spcPct val="15000"/>
            </a:spcAft>
            <a:buChar char="•"/>
          </a:pPr>
          <a:r>
            <a:rPr lang="en-US" sz="1400" b="1" kern="1200" dirty="0"/>
            <a:t>autoestima</a:t>
          </a:r>
        </a:p>
        <a:p>
          <a:pPr marL="114300" lvl="1" indent="-114300" algn="l" defTabSz="622300">
            <a:lnSpc>
              <a:spcPct val="90000"/>
            </a:lnSpc>
            <a:spcBef>
              <a:spcPct val="0"/>
            </a:spcBef>
            <a:spcAft>
              <a:spcPct val="15000"/>
            </a:spcAft>
            <a:buChar char="•"/>
          </a:pPr>
          <a:r>
            <a:rPr lang="en-US" sz="1400" b="1" kern="1200" dirty="0"/>
            <a:t>solidão</a:t>
          </a:r>
        </a:p>
      </dsp:txBody>
      <dsp:txXfrm>
        <a:off x="5754416" y="37180"/>
        <a:ext cx="1754637" cy="1195042"/>
      </dsp:txXfrm>
    </dsp:sp>
    <dsp:sp modelId="{B955E231-829A-0F45-BF90-30148B94FB82}">
      <dsp:nvSpPr>
        <dsp:cNvPr id="0" name=""/>
        <dsp:cNvSpPr/>
      </dsp:nvSpPr>
      <dsp:spPr>
        <a:xfrm>
          <a:off x="670302" y="0"/>
          <a:ext cx="2612853" cy="1692536"/>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doença crónica</a:t>
          </a:r>
        </a:p>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medicação</a:t>
          </a:r>
        </a:p>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alterações hormonais</a:t>
          </a:r>
        </a:p>
        <a:p>
          <a:pPr marL="114300" lvl="1" indent="-114300" algn="l" defTabSz="622300">
            <a:lnSpc>
              <a:spcPct val="90000"/>
            </a:lnSpc>
            <a:spcBef>
              <a:spcPct val="0"/>
            </a:spcBef>
            <a:spcAft>
              <a:spcPct val="15000"/>
            </a:spcAft>
            <a:buFont typeface="Arial" panose="020B0604020202020204" pitchFamily="34" charset="0"/>
            <a:buChar char="•"/>
          </a:pPr>
          <a:r>
            <a:rPr lang="en-US" sz="1400" b="1" kern="1200" dirty="0"/>
            <a:t>dor</a:t>
          </a:r>
        </a:p>
      </dsp:txBody>
      <dsp:txXfrm>
        <a:off x="707482" y="37180"/>
        <a:ext cx="1754637" cy="1195042"/>
      </dsp:txXfrm>
    </dsp:sp>
    <dsp:sp modelId="{10EDF1F2-6D8E-B04D-85FE-580663A54E9B}">
      <dsp:nvSpPr>
        <dsp:cNvPr id="0" name=""/>
        <dsp:cNvSpPr/>
      </dsp:nvSpPr>
      <dsp:spPr>
        <a:xfrm>
          <a:off x="1765162" y="301483"/>
          <a:ext cx="2290214" cy="2290214"/>
        </a:xfrm>
        <a:prstGeom prst="pieWedge">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b="1" kern="1200" dirty="0"/>
            <a:t>Biologia/Saúde</a:t>
          </a:r>
        </a:p>
      </dsp:txBody>
      <dsp:txXfrm>
        <a:off x="2435950" y="972271"/>
        <a:ext cx="1619426" cy="1619426"/>
      </dsp:txXfrm>
    </dsp:sp>
    <dsp:sp modelId="{C7909E54-A626-7C4C-8E95-C8D517DCC8FF}">
      <dsp:nvSpPr>
        <dsp:cNvPr id="0" name=""/>
        <dsp:cNvSpPr/>
      </dsp:nvSpPr>
      <dsp:spPr>
        <a:xfrm rot="5400000">
          <a:off x="4161160" y="301483"/>
          <a:ext cx="2290214" cy="2290214"/>
        </a:xfrm>
        <a:prstGeom prst="pieWedge">
          <a:avLst/>
        </a:prstGeom>
        <a:gradFill rotWithShape="0">
          <a:gsLst>
            <a:gs pos="0">
              <a:schemeClr val="accent2">
                <a:hueOff val="-532350"/>
                <a:satOff val="19498"/>
                <a:lumOff val="13268"/>
                <a:alphaOff val="0"/>
                <a:lumMod val="110000"/>
                <a:satMod val="105000"/>
                <a:tint val="67000"/>
              </a:schemeClr>
            </a:gs>
            <a:gs pos="50000">
              <a:schemeClr val="accent2">
                <a:hueOff val="-532350"/>
                <a:satOff val="19498"/>
                <a:lumOff val="13268"/>
                <a:alphaOff val="0"/>
                <a:lumMod val="105000"/>
                <a:satMod val="103000"/>
                <a:tint val="73000"/>
              </a:schemeClr>
            </a:gs>
            <a:gs pos="100000">
              <a:schemeClr val="accent2">
                <a:hueOff val="-532350"/>
                <a:satOff val="19498"/>
                <a:lumOff val="1326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Psicológico</a:t>
          </a:r>
        </a:p>
      </dsp:txBody>
      <dsp:txXfrm rot="-5400000">
        <a:off x="4161160" y="972271"/>
        <a:ext cx="1619426" cy="1619426"/>
      </dsp:txXfrm>
    </dsp:sp>
    <dsp:sp modelId="{631BD102-1461-624F-9B3A-5DE05D842848}">
      <dsp:nvSpPr>
        <dsp:cNvPr id="0" name=""/>
        <dsp:cNvSpPr/>
      </dsp:nvSpPr>
      <dsp:spPr>
        <a:xfrm rot="10800000">
          <a:off x="4161160" y="2697480"/>
          <a:ext cx="2290214" cy="2290214"/>
        </a:xfrm>
        <a:prstGeom prst="pieWedge">
          <a:avLst/>
        </a:prstGeom>
        <a:gradFill rotWithShape="0">
          <a:gsLst>
            <a:gs pos="0">
              <a:schemeClr val="accent2">
                <a:hueOff val="-1064701"/>
                <a:satOff val="38996"/>
                <a:lumOff val="26536"/>
                <a:alphaOff val="0"/>
                <a:lumMod val="110000"/>
                <a:satMod val="105000"/>
                <a:tint val="67000"/>
              </a:schemeClr>
            </a:gs>
            <a:gs pos="50000">
              <a:schemeClr val="accent2">
                <a:hueOff val="-1064701"/>
                <a:satOff val="38996"/>
                <a:lumOff val="26536"/>
                <a:alphaOff val="0"/>
                <a:lumMod val="105000"/>
                <a:satMod val="103000"/>
                <a:tint val="73000"/>
              </a:schemeClr>
            </a:gs>
            <a:gs pos="100000">
              <a:schemeClr val="accent2">
                <a:hueOff val="-1064701"/>
                <a:satOff val="38996"/>
                <a:lumOff val="2653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t>Relacional</a:t>
          </a:r>
        </a:p>
      </dsp:txBody>
      <dsp:txXfrm rot="10800000">
        <a:off x="4161160" y="2697480"/>
        <a:ext cx="1619426" cy="1619426"/>
      </dsp:txXfrm>
    </dsp:sp>
    <dsp:sp modelId="{EF00EDA8-E48C-2245-B238-7C2149A06A41}">
      <dsp:nvSpPr>
        <dsp:cNvPr id="0" name=""/>
        <dsp:cNvSpPr/>
      </dsp:nvSpPr>
      <dsp:spPr>
        <a:xfrm rot="16200000">
          <a:off x="1765162" y="2697480"/>
          <a:ext cx="2290214" cy="2290214"/>
        </a:xfrm>
        <a:prstGeom prst="pieWedge">
          <a:avLst/>
        </a:prstGeom>
        <a:gradFill rotWithShape="0">
          <a:gsLst>
            <a:gs pos="0">
              <a:schemeClr val="accent2">
                <a:hueOff val="-1597051"/>
                <a:satOff val="58494"/>
                <a:lumOff val="39804"/>
                <a:alphaOff val="0"/>
                <a:lumMod val="110000"/>
                <a:satMod val="105000"/>
                <a:tint val="67000"/>
              </a:schemeClr>
            </a:gs>
            <a:gs pos="50000">
              <a:schemeClr val="accent2">
                <a:hueOff val="-1597051"/>
                <a:satOff val="58494"/>
                <a:lumOff val="39804"/>
                <a:alphaOff val="0"/>
                <a:lumMod val="105000"/>
                <a:satMod val="103000"/>
                <a:tint val="73000"/>
              </a:schemeClr>
            </a:gs>
            <a:gs pos="100000">
              <a:schemeClr val="accent2">
                <a:hueOff val="-1597051"/>
                <a:satOff val="58494"/>
                <a:lumOff val="3980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b="1" kern="1200" dirty="0"/>
            <a:t>Social/Ambiental</a:t>
          </a:r>
        </a:p>
      </dsp:txBody>
      <dsp:txXfrm rot="5400000">
        <a:off x="2435950" y="2697480"/>
        <a:ext cx="1619426" cy="1619426"/>
      </dsp:txXfrm>
    </dsp:sp>
    <dsp:sp modelId="{157393EF-4540-2249-9ED7-2228D0912B45}">
      <dsp:nvSpPr>
        <dsp:cNvPr id="0" name=""/>
        <dsp:cNvSpPr/>
      </dsp:nvSpPr>
      <dsp:spPr>
        <a:xfrm>
          <a:off x="3712902" y="2168562"/>
          <a:ext cx="790732" cy="687593"/>
        </a:xfrm>
        <a:prstGeom prst="circularArrow">
          <a:avLst/>
        </a:prstGeom>
        <a:gradFill rotWithShape="0">
          <a:gsLst>
            <a:gs pos="0">
              <a:schemeClr val="accent2">
                <a:tint val="40000"/>
                <a:hueOff val="0"/>
                <a:satOff val="0"/>
                <a:lumOff val="0"/>
                <a:alphaOff val="0"/>
                <a:lumMod val="110000"/>
                <a:satMod val="105000"/>
                <a:tint val="67000"/>
              </a:schemeClr>
            </a:gs>
            <a:gs pos="50000">
              <a:schemeClr val="accent2">
                <a:tint val="40000"/>
                <a:hueOff val="0"/>
                <a:satOff val="0"/>
                <a:lumOff val="0"/>
                <a:alphaOff val="0"/>
                <a:lumMod val="105000"/>
                <a:satMod val="103000"/>
                <a:tint val="73000"/>
              </a:schemeClr>
            </a:gs>
            <a:gs pos="100000">
              <a:schemeClr val="accent2">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 modelId="{8115E191-F97B-0744-9750-0EFDFFF8E95F}">
      <dsp:nvSpPr>
        <dsp:cNvPr id="0" name=""/>
        <dsp:cNvSpPr/>
      </dsp:nvSpPr>
      <dsp:spPr>
        <a:xfrm rot="10800000">
          <a:off x="3712902" y="2433021"/>
          <a:ext cx="790732" cy="687593"/>
        </a:xfrm>
        <a:prstGeom prst="circularArrow">
          <a:avLst/>
        </a:prstGeom>
        <a:gradFill rotWithShape="0">
          <a:gsLst>
            <a:gs pos="0">
              <a:schemeClr val="accent2">
                <a:tint val="40000"/>
                <a:hueOff val="0"/>
                <a:satOff val="0"/>
                <a:lumOff val="0"/>
                <a:alphaOff val="0"/>
                <a:lumMod val="110000"/>
                <a:satMod val="105000"/>
                <a:tint val="67000"/>
              </a:schemeClr>
            </a:gs>
            <a:gs pos="50000">
              <a:schemeClr val="accent2">
                <a:tint val="40000"/>
                <a:hueOff val="0"/>
                <a:satOff val="0"/>
                <a:lumOff val="0"/>
                <a:alphaOff val="0"/>
                <a:lumMod val="105000"/>
                <a:satMod val="103000"/>
                <a:tint val="73000"/>
              </a:schemeClr>
            </a:gs>
            <a:gs pos="100000">
              <a:schemeClr val="accent2">
                <a:tint val="4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27/7/2026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‹nº›</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27/7/2026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Clique para editar os estilos de texto principais</a:t>
            </a:r>
          </a:p>
          <a:p>
            <a:pPr lvl="1"/>
            <a:r>
              <a:rPr lang="en-US"/>
              <a:t>Segundo nível</a:t>
            </a:r>
          </a:p>
          <a:p>
            <a:pPr lvl="2"/>
            <a:r>
              <a:rPr lang="en-US"/>
              <a:t>Terceiro nível</a:t>
            </a:r>
          </a:p>
          <a:p>
            <a:pPr lvl="3"/>
            <a:r>
              <a:rPr lang="en-US"/>
              <a:t>Quarto nível</a:t>
            </a:r>
          </a:p>
          <a:p>
            <a:pPr lvl="4"/>
            <a:r>
              <a:rPr lang="en-US"/>
              <a:t>Quinto nível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‹nº›</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002B8-4305-589D-C61A-D8A612D98D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4D3B51-F257-C3D4-2156-7F823FD55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EE0658-3FDC-7AE9-0C80-2BB93888B7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C75162-CA42-1459-8698-6BCF906FCF8C}"/>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263782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Começamos pela dimensão física do bem-estar sexual.</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4120692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 envelhecimento afeta vários sistemas do organismo, não apenas as hormonas reprodutivas</a:t>
            </a:r>
          </a:p>
          <a:p>
            <a:pPr marL="171450" indent="-171450">
              <a:buFontTx/>
              <a:buChar char="-"/>
            </a:pPr>
            <a:r>
              <a:rPr lang="en-US" dirty="0"/>
              <a:t>variabilidade entre indivíduos</a:t>
            </a:r>
          </a:p>
          <a:p>
            <a:pPr marL="171450" indent="-171450">
              <a:buFontTx/>
              <a:buChar char="-"/>
            </a:pPr>
            <a:r>
              <a:rPr lang="en-US" dirty="0"/>
              <a:t>adaptação, em vez de perda</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3021278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Já discutimos como o envelhecimento afeta o corpo como um todo.</a:t>
            </a:r>
          </a:p>
          <a:p>
            <a:r>
              <a:rPr lang="en-US" sz="1200" kern="1200" dirty="0">
                <a:solidFill>
                  <a:schemeClr val="tx1"/>
                </a:solidFill>
                <a:effectLst/>
                <a:latin typeface="+mn-lt"/>
                <a:ea typeface="+mn-ea"/>
                <a:cs typeface="+mn-cs"/>
              </a:rPr>
              <a:t>No entanto, algumas alterações fisiológicas variam consoante as características de género e os percursos de vida individuais.</a:t>
            </a:r>
          </a:p>
          <a:p>
            <a:r>
              <a:rPr lang="en-US" sz="1200" kern="1200" dirty="0">
                <a:solidFill>
                  <a:schemeClr val="tx1"/>
                </a:solidFill>
                <a:effectLst/>
                <a:latin typeface="+mn-lt"/>
                <a:ea typeface="+mn-ea"/>
                <a:cs typeface="+mn-cs"/>
              </a:rPr>
              <a:t>Este slide </a:t>
            </a:r>
            <a:r>
              <a:rPr lang="en-US" sz="1200" kern="1200" dirty="0" err="1">
                <a:solidFill>
                  <a:schemeClr val="tx1"/>
                </a:solidFill>
                <a:effectLst/>
                <a:latin typeface="+mn-lt"/>
                <a:ea typeface="+mn-ea"/>
                <a:cs typeface="+mn-cs"/>
              </a:rPr>
              <a:t>resume </a:t>
            </a:r>
            <a:r>
              <a:rPr lang="en-US" sz="1200" kern="1200" dirty="0">
                <a:solidFill>
                  <a:schemeClr val="tx1"/>
                </a:solidFill>
                <a:effectLst/>
                <a:latin typeface="+mn-lt"/>
                <a:ea typeface="+mn-ea"/>
                <a:cs typeface="+mn-cs"/>
              </a:rPr>
              <a:t>os padrões comuns observados no funcionamento sexual na terceira idade.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Estas adaptações fisiológicas raramente ocorrem isoladamente. Na terceira idade, as doenças crónicas e a medicação tornam-se frequentemente fatores de influência igualmente importantes.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6</a:t>
            </a:fld>
            <a:endParaRPr lang="el-GR"/>
          </a:p>
        </p:txBody>
      </p:sp>
    </p:spTree>
    <p:extLst>
      <p:ext uri="{BB962C8B-B14F-4D97-AF65-F5344CB8AC3E}">
        <p14:creationId xmlns:p14="http://schemas.microsoft.com/office/powerpoint/2010/main" val="325131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D9581-CFAB-5DBC-35C7-A78507A66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861894-B36D-8D17-3CB4-30A79F60D0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381B46-512C-41E2-F298-80D5AA74B64E}"/>
              </a:ext>
            </a:extLst>
          </p:cNvPr>
          <p:cNvSpPr>
            <a:spLocks noGrp="1"/>
          </p:cNvSpPr>
          <p:nvPr>
            <p:ph type="body" idx="1"/>
          </p:nvPr>
        </p:nvSpPr>
        <p:spPr/>
        <p:txBody>
          <a:bodyPr/>
          <a:lstStyle/>
          <a:p>
            <a:r>
              <a:rPr lang="en-US" dirty="0"/>
              <a:t>Este slide destaca algumas considerações específicas relativas à saúde sexual em adultos transgénero mais velhos.</a:t>
            </a:r>
          </a:p>
          <a:p>
            <a:r>
              <a:rPr lang="en-US" dirty="0"/>
              <a:t>- Em primeiro lugar, a investigação nesta área ainda é relativamente limitada. Grande parte das orientações clínicas existentes baseia-se em populações transgénero mais jovens, pelo que ainda sabemos relativamente pouco sobre como o envelhecimento a longo prazo interage com os tratamentos de afirmação de género.</a:t>
            </a:r>
          </a:p>
          <a:p>
            <a:r>
              <a:rPr lang="en-US" dirty="0"/>
              <a:t>- O que sabemos é que as trajetórias de saúde sexual podem ser altamente </a:t>
            </a:r>
            <a:r>
              <a:rPr lang="en-US" dirty="0" err="1"/>
              <a:t>individualizadas</a:t>
            </a:r>
            <a:r>
              <a:rPr lang="en-US" dirty="0"/>
              <a:t>. Por exemplo, a terapia hormonal de afirmação de género a longo prazo pode influenciar a resposta sexual de forma diferente, dependendo da pessoa. Os estudos disponíveis investigam principalmente os riscos para a saúde relacionados com doenças cardiovasculares, </a:t>
            </a:r>
            <a:r>
              <a:rPr lang="en-US" dirty="0" err="1"/>
              <a:t>trombembolismo </a:t>
            </a:r>
            <a:r>
              <a:rPr lang="en-US" dirty="0"/>
              <a:t>e riscos metabólicos (como efeito secundário do tratamento), e não a forma como isso afeta a sexualidade em si no uso a longo prazo. </a:t>
            </a:r>
          </a:p>
          <a:p>
            <a:r>
              <a:rPr lang="en-US" dirty="0"/>
              <a:t>- A terapia com estrogénio em indivíduos transfemininos está frequentemente associada a uma redução do desejo sexual ou a um menor número de ereções espontâneas, enquanto a terapia com testosterona em indivíduos transmasculinos pode aumentar o desejo sexual, mas, por vezes, conduzir a atrofia vaginal e desconforto durante a atividade sexual.</a:t>
            </a:r>
          </a:p>
          <a:p>
            <a:r>
              <a:rPr lang="en-US" dirty="0"/>
              <a:t>- O historial cirúrgico também pode desempenhar um papel importante. Alguns estudos indicam que entre cerca de 25 % e 75 % dos indivíduos transfemininos podem sofrer alguma forma de disfunção sexual após a vaginoplastia, e sintomas do pavimento pélvico, como a incontinência urinária ou o desconforto, também podem afetar o bem-estar sexual.</a:t>
            </a:r>
          </a:p>
          <a:p>
            <a:r>
              <a:rPr lang="en-US" dirty="0"/>
              <a:t>- Em geral, estas conclusões destacam a importância de compreender a saúde sexual em adultos mais velhos transgénero como um processo altamente individual que requer cuidados </a:t>
            </a:r>
            <a:r>
              <a:rPr lang="en-US" dirty="0" err="1"/>
              <a:t>personalizados</a:t>
            </a:r>
            <a:r>
              <a:rPr lang="en-US" dirty="0"/>
              <a:t>, respeitosos e informados.</a:t>
            </a:r>
          </a:p>
          <a:p>
            <a:endParaRPr lang="en-US" dirty="0"/>
          </a:p>
        </p:txBody>
      </p:sp>
      <p:sp>
        <p:nvSpPr>
          <p:cNvPr id="4" name="Slide Number Placeholder 3">
            <a:extLst>
              <a:ext uri="{FF2B5EF4-FFF2-40B4-BE49-F238E27FC236}">
                <a16:creationId xmlns:a16="http://schemas.microsoft.com/office/drawing/2014/main" id="{C2AAD9D9-6A27-5B65-8E01-BA21E511696A}"/>
              </a:ext>
            </a:extLst>
          </p:cNvPr>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4293786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relação entre as doenças crónicas e a sexualidade poderia, por si só, constituir um módulo de formação completo.</a:t>
            </a:r>
          </a:p>
          <a:p>
            <a:r>
              <a:rPr lang="en-US" sz="1200" kern="1200" dirty="0">
                <a:solidFill>
                  <a:schemeClr val="tx1"/>
                </a:solidFill>
                <a:effectLst/>
                <a:latin typeface="+mn-lt"/>
                <a:ea typeface="+mn-ea"/>
                <a:cs typeface="+mn-cs"/>
              </a:rPr>
              <a:t>Aqui, iremos analisar brevemente algumas doenças crónicas comuns e a forma como estas podem influenciar o bem-estar sexual, com o objetivo de proporcionar uma compreensão geral.</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3493068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própria doença crónica pode influenciar o funcionamento sexual, mas o tratamento também pode desempenhar um papel significativo.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 uso de medicamentos é um dos fatores mais </a:t>
            </a:r>
            <a:r>
              <a:rPr lang="en-US" sz="1200" kern="1200" dirty="0" err="1">
                <a:solidFill>
                  <a:schemeClr val="tx1"/>
                </a:solidFill>
                <a:effectLst/>
                <a:latin typeface="+mn-lt"/>
                <a:ea typeface="+mn-ea"/>
                <a:cs typeface="+mn-cs"/>
              </a:rPr>
              <a:t>subestimados </a:t>
            </a:r>
            <a:r>
              <a:rPr lang="en-US" sz="1200" kern="1200" dirty="0">
                <a:solidFill>
                  <a:schemeClr val="tx1"/>
                </a:solidFill>
                <a:effectLst/>
                <a:latin typeface="+mn-lt"/>
                <a:ea typeface="+mn-ea"/>
                <a:cs typeface="+mn-cs"/>
              </a:rPr>
              <a:t>que contribuem para as dificuldades sexuais na terceira idade.</a:t>
            </a: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4236242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8886C-0ADE-CC86-A79A-346A57326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5AB3C9-CADF-644D-96B7-DBB90AD8DF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40AE2C-E63C-27A0-B3CA-90FB47D140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Para além da saúde física, o bem-estar sexual na terceira idade é fortemente influenciado por fatores psicológicos e relacionais.</a:t>
            </a:r>
          </a:p>
          <a:p>
            <a:endParaRPr lang="en-US" dirty="0"/>
          </a:p>
        </p:txBody>
      </p:sp>
      <p:sp>
        <p:nvSpPr>
          <p:cNvPr id="4" name="Slide Number Placeholder 3">
            <a:extLst>
              <a:ext uri="{FF2B5EF4-FFF2-40B4-BE49-F238E27FC236}">
                <a16:creationId xmlns:a16="http://schemas.microsoft.com/office/drawing/2014/main" id="{8A838E8A-0944-C1FB-E3E4-E8C7C200C795}"/>
              </a:ext>
            </a:extLst>
          </p:cNvPr>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925329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AA2D5-552E-B95D-8363-C79FF9ED3C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2FD41-0C96-C9D9-FC43-9180AE4521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18DD17-73B7-B0D6-ED26-27DDFF2FFC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 bem-estar emocional influencia fortemente o interesse sexual e a intimidade na terceira idade, por vezes mais do que as condições de saúde física.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 A depressão reduz frequentemente a motivação, a energia e o interesse por atividades prazerosas, incluindo a intimidade. O afastamento sexual pode, por isso, refletir um sofrimento emocional, em vez do próprio envelhecimento.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A ansiedade pode gerar preocupações com o desempenho, medo de desconforto ou constrangimento, levando as pessoas a evitar a intimidade mesmo quando o desejo está presente.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A solidão afeta a ligação emocional e a autoestima, o que pode diminuir a motivação para procurar ou manter relações íntimas.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 Após a perda de um parceiro, a intimidade pode tornar-se emocionalmente complexa, envolvendo luto, culpa ou medo de estabelecer novas relações.</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A496972-9A6D-D311-F89A-4932106D718D}"/>
              </a:ext>
            </a:extLst>
          </p:cNvPr>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40071539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5934F-334D-E079-F498-FAAB5033A6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19AD72-E759-E491-6851-270A8F640B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F5F460-D516-21DC-4611-084C0E4211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Para além da saúde mental, a sexualidade na terceira idade é também moldada pela forma como os indivíduos percebem os seus corpos e pela forma como as relações evoluem ao longo do tempo.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kern="1200" dirty="0">
                <a:solidFill>
                  <a:schemeClr val="tx1"/>
                </a:solidFill>
                <a:effectLst/>
                <a:latin typeface="+mn-lt"/>
                <a:ea typeface="+mn-ea"/>
                <a:cs typeface="+mn-cs"/>
              </a:rPr>
              <a:t>As alterações físicas relacionadas com o envelhecimento ou com a doença podem influenciar a forma como os idosos percebem a sua atratividade e o seu sentimento de direito à intimidade. </a:t>
            </a:r>
            <a:r>
              <a:rPr lang="en-GB" sz="1200" kern="1200" dirty="0">
                <a:solidFill>
                  <a:schemeClr val="tx1"/>
                </a:solidFill>
                <a:effectLst/>
                <a:latin typeface="+mn-lt"/>
                <a:ea typeface="+mn-ea"/>
                <a:cs typeface="+mn-cs"/>
              </a:rPr>
              <a:t>Alterações corporais visíveis, limitações relacionadas com a doença e crenças internalizadas de discriminação com base na idade podem levar algumas pessoas a considerar a sexualidade como algo inadequado ou inatingível na terceira idade. </a:t>
            </a: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2. A confiança emocional e a comunicação tornam-se frequentemente mais importantes do que o desempenho físico para manter a intimidade na terceira idade.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A doença ou os papéis de prestação de cuidados podem alterar a dinâmica da relação, obrigando os casais a renegociar a forma como a intimidade é expressa.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 A comunicação aberta ajuda os parceiros a adaptarem-se às mudanças físicas ou emocionais e a manterem a ligação, apesar dos desafios de saúde.</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7754305-AD6F-5269-27E9-3B5F9F0FEC50}"/>
              </a:ext>
            </a:extLst>
          </p:cNvPr>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2696175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E4CEF-0137-CB52-D8AB-B2FCDFF264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4A028-DCDA-8E6B-5874-5A805C2595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C8F63-EB68-61D5-FB50-FAC85298E6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74F4A0-DD9F-C76E-CB92-15D6FC393980}"/>
              </a:ext>
            </a:extLst>
          </p:cNvPr>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1284516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5F550-367D-40D5-4C54-B2A096E24C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975B5-3990-51D3-3F76-EA12C686C4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BE8EC-E044-F628-AC38-5C42372F2B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atividade sexual continua frequentemente até à terceira idade, mas os idosos são muitas vezes excluídos dos </a:t>
            </a:r>
            <a:r>
              <a:rPr lang="en-US" sz="1200" kern="1200" dirty="0" err="1">
                <a:solidFill>
                  <a:schemeClr val="tx1"/>
                </a:solidFill>
                <a:effectLst/>
                <a:latin typeface="+mn-lt"/>
                <a:ea typeface="+mn-ea"/>
                <a:cs typeface="+mn-cs"/>
              </a:rPr>
              <a:t>programas</a:t>
            </a:r>
            <a:r>
              <a:rPr lang="en-US" sz="1200" kern="1200" dirty="0">
                <a:solidFill>
                  <a:schemeClr val="tx1"/>
                </a:solidFill>
                <a:effectLst/>
                <a:latin typeface="+mn-lt"/>
                <a:ea typeface="+mn-ea"/>
                <a:cs typeface="+mn-cs"/>
              </a:rPr>
              <a:t> de educação e prevenção em matéria de saúde sexual. Consequentemente, a consciência dos riscos e as práticas de proteção podem ser limitadas.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Esta secção não pretende ser uma lição sobre infeções sexualmente transmissíveis. Em vez disso, visa sensibilizar para o facto de que os riscos para a saúde sexual continuam a ser relevantes na terceira idade e não devem ser ignorados.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Os dados epidemiológicos revelam taxas crescentes de IST entre adultos com mais de 50 anos. Isto deve-se, em parte, ao facto de os idosos terem sido frequentemente excluídos da educação em saúde sexual e poderem subestimar o seu risco pessoal, o que leva a uma utilização menos consistente de meios de proteção.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O envelhecimento traz consigo alterações fisiológicas, tais como o afinamento dos tecidos mucosos, a redução da lubrificação e alterações na resposta imunitária. Estes fatores podem aumentar a suscetibilidade à infeção, caso ocorra exposição.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As doenças crónicas comuns na terceira idade, como a diabetes ou as doenças cardiovasculares, podem retardar os processos de cicatrização, o que significa que as infeções ou lesões podem ter um impacto maior.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B61D992C-5C58-E780-8FCF-77EB67CE86A3}"/>
              </a:ext>
            </a:extLst>
          </p:cNvPr>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4093352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6DFB1-DCC1-E8B8-311F-5822E9E860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159B5-2986-6925-9907-8224FEC0ED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613B30-4B0B-A340-D448-4A408DA00B96}"/>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As estratégias de proteção assentam, em grande medida, na </a:t>
            </a:r>
            <a:r>
              <a:rPr lang="en-US" sz="1200" kern="1200" dirty="0" err="1">
                <a:solidFill>
                  <a:schemeClr val="tx1"/>
                </a:solidFill>
                <a:effectLst/>
                <a:latin typeface="+mn-lt"/>
                <a:ea typeface="+mn-ea"/>
                <a:cs typeface="+mn-cs"/>
              </a:rPr>
              <a:t>normalização </a:t>
            </a:r>
            <a:r>
              <a:rPr lang="en-US" sz="1200" kern="1200" dirty="0">
                <a:solidFill>
                  <a:schemeClr val="tx1"/>
                </a:solidFill>
                <a:effectLst/>
                <a:latin typeface="+mn-lt"/>
                <a:ea typeface="+mn-ea"/>
                <a:cs typeface="+mn-cs"/>
              </a:rPr>
              <a:t>das conversas, na disponibilização de informação adequada à idade e na integração da saúde sexual nos cuidados de rotina.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O simples facto de </a:t>
            </a:r>
            <a:r>
              <a:rPr lang="en-US" sz="1200" kern="1200" dirty="0" err="1">
                <a:solidFill>
                  <a:schemeClr val="tx1"/>
                </a:solidFill>
                <a:effectLst/>
                <a:latin typeface="+mn-lt"/>
                <a:ea typeface="+mn-ea"/>
                <a:cs typeface="+mn-cs"/>
              </a:rPr>
              <a:t>normalizar </a:t>
            </a:r>
            <a:r>
              <a:rPr lang="en-US" sz="1200" kern="1200" dirty="0">
                <a:solidFill>
                  <a:schemeClr val="tx1"/>
                </a:solidFill>
                <a:effectLst/>
                <a:latin typeface="+mn-lt"/>
                <a:ea typeface="+mn-ea"/>
                <a:cs typeface="+mn-cs"/>
              </a:rPr>
              <a:t>as conversas sobre sexualidade permite que os idosos expressem preocupações que, de outra forma, poderiam ficar por abordar.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Fornecer informações adequadas à idade sobre proteção ajuda a reduzir o risco, respeitando simultaneamente a autonomia e as escolhas pessoais.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 inclusão de perguntas ou exames de rastreio sobre saúde sexual, quando relevante, ajuda a identificar precocemente as preocupações e a prevenir complicações.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Os idosos carecem frequentemente de informação específica sobre saúde sexual, pelo que os profissionais desempenham um papel importante na facilitação do acesso a recursos fiáveis.</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1C2D8EAB-5F2C-5E8F-F051-1CDA41E0DA32}"/>
              </a:ext>
            </a:extLst>
          </p:cNvPr>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1369872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83306-C38D-9117-E82E-0FF8B79357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4D00BA-1CCB-5254-D267-95395A923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B2941C-A97F-BBE0-6E64-479ADF418C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Depois de explorar as dimensões biológicas, psicológicas e relacionadas com a saúde da sexualidade na terceira idade, permanece uma questão importante: como é que os profissionais abordam estes temas na prática?</a:t>
            </a:r>
          </a:p>
          <a:p>
            <a:endParaRPr lang="en-US" dirty="0"/>
          </a:p>
        </p:txBody>
      </p:sp>
      <p:sp>
        <p:nvSpPr>
          <p:cNvPr id="4" name="Slide Number Placeholder 3">
            <a:extLst>
              <a:ext uri="{FF2B5EF4-FFF2-40B4-BE49-F238E27FC236}">
                <a16:creationId xmlns:a16="http://schemas.microsoft.com/office/drawing/2014/main" id="{D441CA8A-3B68-56D4-33F0-A95EF2D41EBF}"/>
              </a:ext>
            </a:extLst>
          </p:cNvPr>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1138320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 muitos contextos de cuidados de saúde, a sexualidade não é ignorada intencionalmente — muitas vezes, as conversas sobre o assunto não acontecem por razões compreensíveis.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 Tanto os profissionais como os idosos podem sentir-se desconfortáveis ao iniciar conversas sobre sexualidade, especialmente quando o tema tem sido tradicionalmente considerado privado ou sensível.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Por vezes, a sexualidade simplesmente não é abordada porque o envelhecimento é inconscientemente associado à falta de interesse ou atividade sexual.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O tempo limitado das consultas </a:t>
            </a:r>
            <a:r>
              <a:rPr lang="en-US" sz="1200" kern="1200" dirty="0" err="1">
                <a:solidFill>
                  <a:schemeClr val="tx1"/>
                </a:solidFill>
                <a:effectLst/>
                <a:latin typeface="+mn-lt"/>
                <a:ea typeface="+mn-ea"/>
                <a:cs typeface="+mn-cs"/>
              </a:rPr>
              <a:t>dá</a:t>
            </a:r>
            <a:r>
              <a:rPr lang="en-US" sz="1200" kern="1200" dirty="0">
                <a:solidFill>
                  <a:schemeClr val="tx1"/>
                </a:solidFill>
                <a:effectLst/>
                <a:latin typeface="+mn-lt"/>
                <a:ea typeface="+mn-ea"/>
                <a:cs typeface="+mn-cs"/>
              </a:rPr>
              <a:t> frequentemente </a:t>
            </a:r>
            <a:r>
              <a:rPr lang="en-US" sz="1200" kern="1200" dirty="0" err="1">
                <a:solidFill>
                  <a:schemeClr val="tx1"/>
                </a:solidFill>
                <a:effectLst/>
                <a:latin typeface="+mn-lt"/>
                <a:ea typeface="+mn-ea"/>
                <a:cs typeface="+mn-cs"/>
              </a:rPr>
              <a:t>prioridade a </a:t>
            </a:r>
            <a:r>
              <a:rPr lang="en-US" sz="1200" kern="1200" dirty="0">
                <a:solidFill>
                  <a:schemeClr val="tx1"/>
                </a:solidFill>
                <a:effectLst/>
                <a:latin typeface="+mn-lt"/>
                <a:ea typeface="+mn-ea"/>
                <a:cs typeface="+mn-cs"/>
              </a:rPr>
              <a:t>questões médicas urgentes, deixando temas como a intimidade por abordar.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Os profissionais podem hesitar porque não têm a certeza se discutir a sexualidade se enquadra nas suas funções ou porque temem causar desconforto.</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Uma abordagem </a:t>
            </a:r>
            <a:r>
              <a:rPr lang="en-US" sz="1200" kern="1200" dirty="0" err="1">
                <a:solidFill>
                  <a:schemeClr val="tx1"/>
                </a:solidFill>
                <a:effectLst/>
                <a:latin typeface="+mn-lt"/>
                <a:ea typeface="+mn-ea"/>
                <a:cs typeface="+mn-cs"/>
              </a:rPr>
              <a:t>centrada na pessoa </a:t>
            </a:r>
            <a:r>
              <a:rPr lang="en-US" sz="1200" kern="1200" dirty="0">
                <a:solidFill>
                  <a:schemeClr val="tx1"/>
                </a:solidFill>
                <a:effectLst/>
                <a:latin typeface="+mn-lt"/>
                <a:ea typeface="+mn-ea"/>
                <a:cs typeface="+mn-cs"/>
              </a:rPr>
              <a:t>significa </a:t>
            </a:r>
            <a:r>
              <a:rPr lang="en-US" sz="1200" kern="1200" dirty="0" err="1">
                <a:solidFill>
                  <a:schemeClr val="tx1"/>
                </a:solidFill>
                <a:effectLst/>
                <a:latin typeface="+mn-lt"/>
                <a:ea typeface="+mn-ea"/>
                <a:cs typeface="+mn-cs"/>
              </a:rPr>
              <a:t>reconhecer </a:t>
            </a:r>
            <a:r>
              <a:rPr lang="en-US" sz="1200" kern="1200" dirty="0">
                <a:solidFill>
                  <a:schemeClr val="tx1"/>
                </a:solidFill>
                <a:effectLst/>
                <a:latin typeface="+mn-lt"/>
                <a:ea typeface="+mn-ea"/>
                <a:cs typeface="+mn-cs"/>
              </a:rPr>
              <a:t>que a sexualidade continua a fazer parte do bem-estar e da qualidade de vida ao longo do envelhecimento. Em vez de tratar a sexualidade como algo irrelevante na terceira idade, os profissionais reconhecem-na como um aspeto normal da saúde, da dignidade e da identidade pessoal.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Na prática, os cuidados </a:t>
            </a:r>
            <a:r>
              <a:rPr lang="en-US" sz="1200" kern="1200" dirty="0" err="1">
                <a:solidFill>
                  <a:schemeClr val="tx1"/>
                </a:solidFill>
                <a:effectLst/>
                <a:latin typeface="+mn-lt"/>
                <a:ea typeface="+mn-ea"/>
                <a:cs typeface="+mn-cs"/>
              </a:rPr>
              <a:t>centrados na pessoa </a:t>
            </a:r>
            <a:r>
              <a:rPr lang="en-US" sz="1200" kern="1200" dirty="0">
                <a:solidFill>
                  <a:schemeClr val="tx1"/>
                </a:solidFill>
                <a:effectLst/>
                <a:latin typeface="+mn-lt"/>
                <a:ea typeface="+mn-ea"/>
                <a:cs typeface="+mn-cs"/>
              </a:rPr>
              <a:t>significam criar espaço para que a sexualidade seja discutida quando for importante para o indivíduo.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017443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3E8BE-FBF9-7108-25E2-8B1BC8A0A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54ED6-FF8D-792E-D858-7E336882B6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9B64F1-4CDB-0EA0-EB46-AA9C6023747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tabela </a:t>
            </a:r>
            <a:r>
              <a:rPr lang="en-US" sz="1200" kern="1200" dirty="0" err="1">
                <a:solidFill>
                  <a:schemeClr val="tx1"/>
                </a:solidFill>
                <a:effectLst/>
                <a:latin typeface="+mn-lt"/>
                <a:ea typeface="+mn-ea"/>
                <a:cs typeface="+mn-cs"/>
              </a:rPr>
              <a:t>resume </a:t>
            </a:r>
            <a:r>
              <a:rPr lang="en-US" sz="1200" kern="1200" dirty="0">
                <a:solidFill>
                  <a:schemeClr val="tx1"/>
                </a:solidFill>
                <a:effectLst/>
                <a:latin typeface="+mn-lt"/>
                <a:ea typeface="+mn-ea"/>
                <a:cs typeface="+mn-cs"/>
              </a:rPr>
              <a:t>abordagens práticas que podem contribuir para conversas respeitosas sobre a sexualidade na terceira idade.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Estes exemplos oferecem orientações sobre como os profissionais podem criar conversas seguras e inclusivas.</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EF490FC-CB2C-A43C-0CF7-658C57915D9E}"/>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2673252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1A5CC-FA08-CEB0-26A6-F99E55531C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CF12C-A0D7-9DD7-B915-95078EA265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948ADB-436B-2FE1-45E4-E37ACB083475}"/>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282C55C-A82C-CBBD-F3C9-466113E1F7E9}"/>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1667298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D53D3-53A8-A5D0-5E69-0F62540D16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59B67-AFAE-05D7-F831-21816EEEC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A00FFC-B46B-E100-050A-30F59C1B03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Agora que explorámos os fatores que influenciam a sexualidade na terceira idade, bem como os princípios gerais da comunicação, gostaria de apresentar um modelo que reúne estes aspetos.</a:t>
            </a:r>
          </a:p>
          <a:p>
            <a:endParaRPr lang="en-US" dirty="0"/>
          </a:p>
        </p:txBody>
      </p:sp>
      <p:sp>
        <p:nvSpPr>
          <p:cNvPr id="4" name="Slide Number Placeholder 3">
            <a:extLst>
              <a:ext uri="{FF2B5EF4-FFF2-40B4-BE49-F238E27FC236}">
                <a16:creationId xmlns:a16="http://schemas.microsoft.com/office/drawing/2014/main" id="{0F3C6F0D-0512-5825-A29B-58AD9181E52F}"/>
              </a:ext>
            </a:extLst>
          </p:cNvPr>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443232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BE949-59BF-1B19-5F2B-AD4C833845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55F06-4198-A11B-D122-00B84E174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07BE4B-E798-FE53-46DC-BE04B96ED1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 ciclo de resposta sexual oferece um quadro estruturado que pode ajudar a orientar as conversas sobre sexualidade com idosos. A utilização deste modelo permite-nos abordar a sexualidade passo a passo, ajudando a garantir que os aspetos físicos, emocionais e relacionais relevantes sejam tidos em conta durante as conversas com idosos.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Os profissionais podem ter em mente as fases do ciclo de resposta sexual como um guia prático — uma estrutura organizada — ao discutirem o bem-estar sexual, considerando cada fase sucessivamente e os fatores que a podem influenciar, de modo a evitar que informações importantes sobre a experiência da pessoa sejam ignoradas.</a:t>
            </a:r>
            <a:r>
              <a:rPr lang="en-US" b="1" dirty="0">
                <a:effectLst/>
              </a:rPr>
              <a:t> </a:t>
            </a: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F3688C0C-4F94-3D60-6D3C-C9B412B2D9C3}"/>
              </a:ext>
            </a:extLst>
          </p:cNvPr>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83135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B4AAA-7E32-8567-D4DB-1BF973434D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46992-E97B-BBCB-063B-6FAAD3D341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98B3AB-1A8A-EDFD-7633-61D67CDE744C}"/>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Gostaria de apresentar alguns exemplos de perguntas que um profissional pode utilizar para explorar o bem-estar sexual em pessoas idosas, tendo em conta cada fase do Modelo de Resposta Sexual. </a:t>
            </a:r>
          </a:p>
        </p:txBody>
      </p:sp>
      <p:sp>
        <p:nvSpPr>
          <p:cNvPr id="4" name="Slide Number Placeholder 3">
            <a:extLst>
              <a:ext uri="{FF2B5EF4-FFF2-40B4-BE49-F238E27FC236}">
                <a16:creationId xmlns:a16="http://schemas.microsoft.com/office/drawing/2014/main" id="{3C598AC5-749B-48A7-AC60-58D1C4C3CEF7}"/>
              </a:ext>
            </a:extLst>
          </p:cNvPr>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2165067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E619F-E8EA-D1DC-05F1-8B1FCF104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285FE3-BF3A-A2A5-2415-06608DB2CD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D824EB-8638-C67D-2BA0-4A19063B5F3C}"/>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Ao analisar esta questão, o profissional deve ter em conta estes fatores que a influenciam.</a:t>
            </a:r>
          </a:p>
          <a:p>
            <a:endParaRPr lang="en-US" dirty="0"/>
          </a:p>
        </p:txBody>
      </p:sp>
      <p:sp>
        <p:nvSpPr>
          <p:cNvPr id="4" name="Slide Number Placeholder 3">
            <a:extLst>
              <a:ext uri="{FF2B5EF4-FFF2-40B4-BE49-F238E27FC236}">
                <a16:creationId xmlns:a16="http://schemas.microsoft.com/office/drawing/2014/main" id="{43C3ED58-D0FE-02AA-8484-AFA173668772}"/>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1843390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BA538-7068-10E8-4A5B-52492FE58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66ED5A-3DCB-32D8-1505-4A7BD41A27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F498B-DDC5-3855-0C13-9AF178C40E5D}"/>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2587E096-6D13-4099-FFDE-B53C9245A1A3}"/>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100782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B07B4-582B-5329-15B2-8B27CE1678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7EDA55-6887-9338-7EF7-CC302A8896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212D4C-B377-2EB0-A08A-A9463D783919}"/>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D0493B9-1413-DE60-398A-D514BF2973AE}"/>
              </a:ext>
            </a:extLst>
          </p:cNvPr>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4238021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794A3-6134-2C9F-D1C9-5C572E3398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B1CA1-F090-FABC-F8CD-BE9CD37A23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9681F4-3333-B874-A5A2-4AB6A50A0232}"/>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ECEFFAF0-AD88-9E68-15FE-6DB55957F967}"/>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1269695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3E455-97AF-1DA1-113A-D05F6E8B8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72718-8B2A-340B-F2B4-FE7248213D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487BF-CCCF-48A6-43DA-20A6173CC9E9}"/>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0029855-5A66-01FD-274D-D41ACD1D0F96}"/>
              </a:ext>
            </a:extLst>
          </p:cNvPr>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21840751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D0D88-97B4-5D0A-29C7-9374766D6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0A94CF-394F-2E13-91A2-025114450E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07F115-9EAA-DC7C-ABA2-AEADC713B4E7}"/>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0B2032AD-107D-006F-83BC-358DDD6924A7}"/>
              </a:ext>
            </a:extLst>
          </p:cNvPr>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15178752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6B574-B9AB-20AC-1044-BBF10D770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C56544-B7B3-6E57-3601-7CA9349825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8DAB99-045A-91B4-EBD0-C9B62E203E08}"/>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ADF03CE4-4F17-3545-7B78-817F9795D7ED}"/>
              </a:ext>
            </a:extLst>
          </p:cNvPr>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37254528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3B573-2478-9FC0-218F-C9DE9D684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C973F-8806-5C9F-4645-248D2E3659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79F0D9-71DF-1B4C-CA30-05F826880A60}"/>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F196E14C-4565-B7D6-6C31-0D7EB8117F81}"/>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3305364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E7FD2-53C1-3946-FB43-A50844F53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25D83-69EB-6BCB-28CE-3D9BDA2AD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213774-DCC4-63D1-107B-A2FE63175E90}"/>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26B52F62-6C60-82C8-FB41-A8A2214AA5C5}"/>
              </a:ext>
            </a:extLst>
          </p:cNvPr>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13126555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9178B-E8E4-8EF9-16A5-ABD0DE7B27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0408E-9AB6-1A22-A146-F85F5B5666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A1CABC-0660-F4E4-3D61-14A9E7BEB9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Os idosos podem, por si próprios, levantar uma série de questões ou preocupações relacionadas com o bem-estar sexual. Embora os profissionais nem sempre sejam responsáveis por tratar diretamente estas questões, </a:t>
            </a:r>
            <a:r>
              <a:rPr lang="en-US" sz="1200" kern="1200" dirty="0" err="1">
                <a:solidFill>
                  <a:schemeClr val="tx1"/>
                </a:solidFill>
                <a:effectLst/>
                <a:latin typeface="+mn-lt"/>
                <a:ea typeface="+mn-ea"/>
                <a:cs typeface="+mn-cs"/>
              </a:rPr>
              <a:t>reconhecer </a:t>
            </a:r>
            <a:r>
              <a:rPr lang="en-US" sz="1200" kern="1200" dirty="0">
                <a:solidFill>
                  <a:schemeClr val="tx1"/>
                </a:solidFill>
                <a:effectLst/>
                <a:latin typeface="+mn-lt"/>
                <a:ea typeface="+mn-ea"/>
                <a:cs typeface="+mn-cs"/>
              </a:rPr>
              <a:t>as preocupações mais comuns e responder de forma solidária pode ajudar a orientar a prestação de informações adequadas, a transmitir tranquilidade ou a encaminhar os idosos para especialistas de saúde relevantes.</a:t>
            </a:r>
          </a:p>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a:extLst>
              <a:ext uri="{FF2B5EF4-FFF2-40B4-BE49-F238E27FC236}">
                <a16:creationId xmlns:a16="http://schemas.microsoft.com/office/drawing/2014/main" id="{3DE8F362-E9B9-DD77-912F-990ADF05AD95}"/>
              </a:ext>
            </a:extLst>
          </p:cNvPr>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21323971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96FBD-FEFB-CFFF-8419-6D583E3279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1BA59-5FF3-6FF0-DE5B-E75F0365A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195501-E51D-0094-FCA2-6B5BED5238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3685F988-97FC-879C-94D2-E8C223ACA1F7}"/>
              </a:ext>
            </a:extLst>
          </p:cNvPr>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21085721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801BA-DD7F-E420-2372-07B0D26771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CFCD2A-5DB2-5DAB-6FE8-7672306A8A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52F384-2370-C824-2B02-3218E195410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91439E3-BE14-339B-DDD4-C6B8DFAA145A}"/>
              </a:ext>
            </a:extLst>
          </p:cNvPr>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9461412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0700D-D8D1-1B8F-4F8F-5652BC8035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78046C-6523-F7FF-6E25-6B8EA10FB1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A05E67-8F67-FDEF-D205-3A2B2DC2E81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01E6265-3F01-A40A-6432-2976C8E56F4A}"/>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415673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EDDA9-C09C-8C2B-063B-CD72505A5E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27999F-522B-4F81-FCD8-77DE441DB9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9CA1C2-5899-F044-DBA3-8C6FC52E8F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057ABAB-039D-A2F9-2833-DE181CDCBF0B}"/>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42811996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O título do slide vai aqui</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Clique para editar o estilo do título principal</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 para editar os estilos de texto principais</a:t>
            </a:r>
          </a:p>
          <a:p>
            <a:pPr lvl="1"/>
            <a:r>
              <a:rPr lang="en-US"/>
              <a:t>Segundo nível</a:t>
            </a:r>
          </a:p>
          <a:p>
            <a:pPr lvl="2"/>
            <a:r>
              <a:rPr lang="en-US"/>
              <a:t>Terceiro nível</a:t>
            </a:r>
          </a:p>
          <a:p>
            <a:pPr lvl="3"/>
            <a:r>
              <a:rPr lang="en-US"/>
              <a:t>Quarto nível</a:t>
            </a:r>
          </a:p>
          <a:p>
            <a:pPr lvl="4"/>
            <a:r>
              <a:rPr lang="en-US"/>
              <a:t>Quinto nível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27/7/2026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‹nº›</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lstStyle/>
          <a:p>
            <a:r>
              <a:rPr lang="en-US" sz="2400" i="1" dirty="0"/>
              <a:t>Módulo 5: Sexualidade na Terceira Idade e Indicadores de Saúde </a:t>
            </a:r>
            <a:br>
              <a:rPr lang="en-US" dirty="0"/>
            </a:br>
            <a:endParaRPr lang="en-CY"/>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lstStyle/>
          <a:p>
            <a:r>
              <a:rPr lang="en-US" dirty="0"/>
              <a:t>Desenvolvido pela SRA (Ioana-Diana Teacoe)</a:t>
            </a:r>
            <a:endParaRPr lang="en-CY"/>
          </a:p>
        </p:txBody>
      </p:sp>
      <p:sp>
        <p:nvSpPr>
          <p:cNvPr id="5" name="CaixaDeTexto 4">
            <a:extLst>
              <a:ext uri="{FF2B5EF4-FFF2-40B4-BE49-F238E27FC236}">
                <a16:creationId xmlns:a16="http://schemas.microsoft.com/office/drawing/2014/main" id="{AA91F515-4C36-5F39-7655-19C6247C419E}"/>
              </a:ext>
            </a:extLst>
          </p:cNvPr>
          <p:cNvSpPr txBox="1"/>
          <p:nvPr/>
        </p:nvSpPr>
        <p:spPr>
          <a:xfrm>
            <a:off x="2305050" y="6210300"/>
            <a:ext cx="9486900" cy="577081"/>
          </a:xfrm>
          <a:prstGeom prst="rect">
            <a:avLst/>
          </a:prstGeom>
          <a:solidFill>
            <a:srgbClr val="FFFFFF"/>
          </a:solidFill>
        </p:spPr>
        <p:txBody>
          <a:bodyPr wrap="square" rtlCol="0">
            <a:spAutoFit/>
          </a:bodyPr>
          <a:lstStyle/>
          <a:p>
            <a:pPr algn="just"/>
            <a:r>
              <a:rPr lang="pt-PT" sz="1050" dirty="0"/>
              <a:t>Financiado pela União Europeia. Os pontos de vista e as opiniões expressas são as do(s) autor(</a:t>
            </a:r>
            <a:r>
              <a:rPr lang="pt-PT" sz="1050" dirty="0" err="1"/>
              <a:t>es</a:t>
            </a:r>
            <a:r>
              <a:rPr lang="pt-PT" sz="1050" dirty="0"/>
              <a:t>) e não refletem necessariamente a posição da União Europeia ou da Agência de Execução Europeia da Educação e da Cultura (EACEA). Nem a União Europeia nem a EACEA podem ser tidos como responsáveis por essas opiniões. </a:t>
            </a:r>
          </a:p>
          <a:p>
            <a:pPr algn="just"/>
            <a:r>
              <a:rPr lang="pt-PT" sz="1050" dirty="0"/>
              <a:t>Projeto Nº: 2024-1-DE02-KA220-ADU-000244060</a:t>
            </a:r>
          </a:p>
        </p:txBody>
      </p:sp>
      <p:sp>
        <p:nvSpPr>
          <p:cNvPr id="7" name="CaixaDeTexto 6">
            <a:extLst>
              <a:ext uri="{FF2B5EF4-FFF2-40B4-BE49-F238E27FC236}">
                <a16:creationId xmlns:a16="http://schemas.microsoft.com/office/drawing/2014/main" id="{9A33CAF7-22D5-EEE8-B251-F6651DB8AAD5}"/>
              </a:ext>
            </a:extLst>
          </p:cNvPr>
          <p:cNvSpPr txBox="1"/>
          <p:nvPr/>
        </p:nvSpPr>
        <p:spPr>
          <a:xfrm>
            <a:off x="238125" y="6057900"/>
            <a:ext cx="2066925" cy="646331"/>
          </a:xfrm>
          <a:prstGeom prst="rect">
            <a:avLst/>
          </a:prstGeom>
          <a:solidFill>
            <a:srgbClr val="FFFFFF"/>
          </a:solidFill>
        </p:spPr>
        <p:txBody>
          <a:bodyPr wrap="square" rtlCol="0">
            <a:spAutoFit/>
          </a:bodyPr>
          <a:lstStyle/>
          <a:p>
            <a:endParaRPr lang="pt-PT" dirty="0"/>
          </a:p>
        </p:txBody>
      </p:sp>
      <p:pic>
        <p:nvPicPr>
          <p:cNvPr id="9" name="Imagem 8">
            <a:extLst>
              <a:ext uri="{FF2B5EF4-FFF2-40B4-BE49-F238E27FC236}">
                <a16:creationId xmlns:a16="http://schemas.microsoft.com/office/drawing/2014/main" id="{EBBE6212-20B5-A8C4-70CE-5A813A73AED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n-US" dirty="0"/>
              <a:t>Visão geral do módulo</a:t>
            </a:r>
            <a:endParaRPr lang="el-GR" dirty="0"/>
          </a:p>
        </p:txBody>
      </p:sp>
      <p:graphicFrame>
        <p:nvGraphicFramePr>
          <p:cNvPr id="2" name="Content Placeholder 1">
            <a:extLst>
              <a:ext uri="{FF2B5EF4-FFF2-40B4-BE49-F238E27FC236}">
                <a16:creationId xmlns:a16="http://schemas.microsoft.com/office/drawing/2014/main" id="{A330FFB9-F85E-3CE6-71DE-16E8C1BAF2C6}"/>
              </a:ext>
            </a:extLst>
          </p:cNvPr>
          <p:cNvGraphicFramePr>
            <a:graphicFrameLocks noGrp="1"/>
          </p:cNvGraphicFramePr>
          <p:nvPr>
            <p:ph sz="quarter" idx="12"/>
            <p:extLst>
              <p:ext uri="{D42A27DB-BD31-4B8C-83A1-F6EECF244321}">
                <p14:modId xmlns:p14="http://schemas.microsoft.com/office/powerpoint/2010/main" val="967191929"/>
              </p:ext>
            </p:extLst>
          </p:nvPr>
        </p:nvGraphicFramePr>
        <p:xfrm>
          <a:off x="1181100" y="1823453"/>
          <a:ext cx="7267074" cy="3616908"/>
        </p:xfrm>
        <a:graphic>
          <a:graphicData uri="http://schemas.openxmlformats.org/drawingml/2006/table">
            <a:tbl>
              <a:tblPr firstRow="1" bandRow="1">
                <a:tableStyleId>{F5AB1C69-6EDB-4FF4-983F-18BD219EF322}</a:tableStyleId>
              </a:tblPr>
              <a:tblGrid>
                <a:gridCol w="7267074">
                  <a:extLst>
                    <a:ext uri="{9D8B030D-6E8A-4147-A177-3AD203B41FA5}">
                      <a16:colId xmlns:a16="http://schemas.microsoft.com/office/drawing/2014/main" val="2296220056"/>
                    </a:ext>
                  </a:extLst>
                </a:gridCol>
              </a:tblGrid>
              <a:tr h="1145192">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ctr" defTabSz="914377" rtl="0" eaLnBrk="1" fontAlgn="auto" latinLnBrk="0" hangingPunct="1">
                        <a:lnSpc>
                          <a:spcPct val="100000"/>
                        </a:lnSpc>
                        <a:spcBef>
                          <a:spcPts val="0"/>
                        </a:spcBef>
                        <a:spcAft>
                          <a:spcPts val="0"/>
                        </a:spcAft>
                        <a:buClrTx/>
                        <a:buSzTx/>
                        <a:buFontTx/>
                        <a:buNone/>
                        <a:tabLst/>
                        <a:defRPr/>
                      </a:pPr>
                      <a:r>
                        <a:rPr lang="en-US" b="1" dirty="0">
                          <a:solidFill>
                            <a:schemeClr val="tx1"/>
                          </a:solidFill>
                        </a:rPr>
                        <a:t>Este módulo explora a forma como o bem-estar sexual na terceira idade é influenciado por:</a:t>
                      </a:r>
                      <a:endParaRPr lang="en-US" dirty="0">
                        <a:solidFill>
                          <a:schemeClr val="tx1"/>
                        </a:solidFill>
                      </a:endParaRPr>
                    </a:p>
                    <a:p>
                      <a:endParaRPr lang="en-US" dirty="0"/>
                    </a:p>
                  </a:txBody>
                  <a:tcPr/>
                </a:tc>
                <a:extLst>
                  <a:ext uri="{0D108BD9-81ED-4DB2-BD59-A6C34878D82A}">
                    <a16:rowId xmlns:a16="http://schemas.microsoft.com/office/drawing/2014/main" val="450698463"/>
                  </a:ext>
                </a:extLst>
              </a:tr>
              <a:tr h="607047">
                <a:tc>
                  <a:txBody>
                    <a:bodyPr/>
                    <a:lstStyle/>
                    <a:p>
                      <a:r>
                        <a:rPr lang="en-US" dirty="0"/>
                        <a:t>Alterações biológicas</a:t>
                      </a:r>
                    </a:p>
                  </a:txBody>
                  <a:tcPr/>
                </a:tc>
                <a:extLst>
                  <a:ext uri="{0D108BD9-81ED-4DB2-BD59-A6C34878D82A}">
                    <a16:rowId xmlns:a16="http://schemas.microsoft.com/office/drawing/2014/main" val="2158553723"/>
                  </a:ext>
                </a:extLst>
              </a:tr>
              <a:tr h="607047">
                <a:tc>
                  <a:txBody>
                    <a:bodyPr/>
                    <a:lstStyle/>
                    <a:p>
                      <a:r>
                        <a:rPr lang="en-US" dirty="0"/>
                        <a:t>Condições de saúde e medicação</a:t>
                      </a:r>
                    </a:p>
                  </a:txBody>
                  <a:tcPr/>
                </a:tc>
                <a:extLst>
                  <a:ext uri="{0D108BD9-81ED-4DB2-BD59-A6C34878D82A}">
                    <a16:rowId xmlns:a16="http://schemas.microsoft.com/office/drawing/2014/main" val="4082978204"/>
                  </a:ext>
                </a:extLst>
              </a:tr>
              <a:tr h="607047">
                <a:tc>
                  <a:txBody>
                    <a:bodyPr/>
                    <a:lstStyle/>
                    <a:p>
                      <a:r>
                        <a:rPr lang="en-US" dirty="0"/>
                        <a:t>Bem-estar psicológico</a:t>
                      </a:r>
                    </a:p>
                  </a:txBody>
                  <a:tcPr/>
                </a:tc>
                <a:extLst>
                  <a:ext uri="{0D108BD9-81ED-4DB2-BD59-A6C34878D82A}">
                    <a16:rowId xmlns:a16="http://schemas.microsoft.com/office/drawing/2014/main" val="748986259"/>
                  </a:ext>
                </a:extLst>
              </a:tr>
              <a:tr h="607047">
                <a:tc>
                  <a:txBody>
                    <a:bodyPr/>
                    <a:lstStyle/>
                    <a:p>
                      <a:r>
                        <a:rPr lang="en-US" dirty="0"/>
                        <a:t>Comunicação profissional</a:t>
                      </a:r>
                    </a:p>
                  </a:txBody>
                  <a:tcPr/>
                </a:tc>
                <a:extLst>
                  <a:ext uri="{0D108BD9-81ED-4DB2-BD59-A6C34878D82A}">
                    <a16:rowId xmlns:a16="http://schemas.microsoft.com/office/drawing/2014/main" val="564396919"/>
                  </a:ext>
                </a:extLst>
              </a:tr>
            </a:tbl>
          </a:graphicData>
        </a:graphic>
      </p:graphicFrame>
      <p:pic>
        <p:nvPicPr>
          <p:cNvPr id="6" name="Graphic 5" descr="Questions with solid fill">
            <a:extLst>
              <a:ext uri="{FF2B5EF4-FFF2-40B4-BE49-F238E27FC236}">
                <a16:creationId xmlns:a16="http://schemas.microsoft.com/office/drawing/2014/main" id="{B4BDE608-C561-570B-F0CF-9143AD630D2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966200" y="2490872"/>
            <a:ext cx="2044700" cy="2044700"/>
          </a:xfrm>
          <a:prstGeom prst="rect">
            <a:avLst/>
          </a:prstGeom>
        </p:spPr>
      </p:pic>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05958-847A-95DC-99F7-2406B4E4FD7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F68157F-F085-A395-F4E3-0B5F0A92B2E1}"/>
              </a:ext>
            </a:extLst>
          </p:cNvPr>
          <p:cNvSpPr>
            <a:spLocks noGrp="1"/>
          </p:cNvSpPr>
          <p:nvPr>
            <p:ph type="title"/>
          </p:nvPr>
        </p:nvSpPr>
        <p:spPr/>
        <p:txBody>
          <a:bodyPr lIns="91440"/>
          <a:lstStyle/>
          <a:p>
            <a:r>
              <a:rPr lang="en-US" dirty="0"/>
              <a:t>Objetivos de aprendizagem</a:t>
            </a:r>
            <a:endParaRPr lang="el-GR" dirty="0"/>
          </a:p>
        </p:txBody>
      </p:sp>
      <p:sp>
        <p:nvSpPr>
          <p:cNvPr id="7" name="Content Placeholder 6">
            <a:extLst>
              <a:ext uri="{FF2B5EF4-FFF2-40B4-BE49-F238E27FC236}">
                <a16:creationId xmlns:a16="http://schemas.microsoft.com/office/drawing/2014/main" id="{7CDF0842-5A18-CE8A-8727-40A5274071E6}"/>
              </a:ext>
            </a:extLst>
          </p:cNvPr>
          <p:cNvSpPr>
            <a:spLocks noGrp="1"/>
          </p:cNvSpPr>
          <p:nvPr>
            <p:ph sz="quarter" idx="12"/>
          </p:nvPr>
        </p:nvSpPr>
        <p:spPr>
          <a:xfrm>
            <a:off x="518977" y="1332855"/>
            <a:ext cx="9029701" cy="5093546"/>
          </a:xfrm>
        </p:spPr>
        <p:txBody>
          <a:bodyPr/>
          <a:lstStyle/>
          <a:p>
            <a:pPr marL="285750" lvl="0" indent="-285750">
              <a:buClr>
                <a:schemeClr val="accent3"/>
              </a:buClr>
              <a:buFont typeface="Wingdings" pitchFamily="2" charset="2"/>
              <a:buChar char="ü"/>
            </a:pPr>
            <a:r>
              <a:rPr lang="en-US" sz="2400" dirty="0"/>
              <a:t>descrever os principais aspetos médicos, fisiológicos e psicossociais da sexualidade na terceira idade;</a:t>
            </a:r>
          </a:p>
          <a:p>
            <a:pPr marL="285750" lvl="0" indent="-285750">
              <a:buClr>
                <a:schemeClr val="accent3"/>
              </a:buClr>
              <a:buFont typeface="Wingdings" pitchFamily="2" charset="2"/>
              <a:buChar char="ü"/>
            </a:pPr>
            <a:r>
              <a:rPr lang="en-US" sz="2400" dirty="0"/>
              <a:t>identificar de que forma as doenças crónicas, a medicação e a saúde mental podem influenciar o bem-estar sexual;</a:t>
            </a:r>
          </a:p>
          <a:p>
            <a:pPr marL="285750" lvl="0" indent="-285750">
              <a:buClr>
                <a:schemeClr val="accent3"/>
              </a:buClr>
              <a:buFont typeface="Wingdings" pitchFamily="2" charset="2"/>
              <a:buChar char="ü"/>
            </a:pPr>
            <a:r>
              <a:rPr lang="en-US" sz="2400" dirty="0"/>
              <a:t>aplicar o modelo do ciclo de resposta sexual a cenários de casos na terceira idade;</a:t>
            </a:r>
          </a:p>
          <a:p>
            <a:pPr marL="285750" lvl="0" indent="-285750">
              <a:buClr>
                <a:schemeClr val="accent3"/>
              </a:buClr>
              <a:buFont typeface="Wingdings" pitchFamily="2" charset="2"/>
              <a:buChar char="ü"/>
            </a:pPr>
            <a:r>
              <a:rPr lang="en-US" sz="2400" dirty="0"/>
              <a:t>refletir sobre as dimensões relacionais, emocionais e éticas da intimidade no envelhecimento;</a:t>
            </a:r>
          </a:p>
          <a:p>
            <a:pPr marL="285750" lvl="0" indent="-285750">
              <a:buClr>
                <a:schemeClr val="accent3"/>
              </a:buClr>
              <a:buFont typeface="Wingdings" pitchFamily="2" charset="2"/>
              <a:buChar char="ü"/>
            </a:pPr>
            <a:r>
              <a:rPr lang="en-US" sz="2400" dirty="0"/>
              <a:t>demonstrar uma comunicação centrada na pessoa e respeitosa ao abordar questões relacionadas com a saúde sexual.</a:t>
            </a:r>
          </a:p>
          <a:p>
            <a:pPr marL="285750" lvl="0" indent="-285750">
              <a:buClr>
                <a:schemeClr val="accent3"/>
              </a:buClr>
              <a:buFont typeface="Wingdings" pitchFamily="2" charset="2"/>
              <a:buChar char="ü"/>
            </a:pPr>
            <a:endParaRPr lang="en-US" sz="2400" dirty="0"/>
          </a:p>
          <a:p>
            <a:pPr marL="285750" lvl="0" indent="-285750">
              <a:buClr>
                <a:schemeClr val="accent3"/>
              </a:buClr>
              <a:buFont typeface="Wingdings" pitchFamily="2" charset="2"/>
              <a:buChar char="ü"/>
            </a:pPr>
            <a:endParaRPr lang="en-US" sz="2400" dirty="0"/>
          </a:p>
          <a:p>
            <a:endParaRPr lang="en-US" dirty="0"/>
          </a:p>
        </p:txBody>
      </p:sp>
      <p:pic>
        <p:nvPicPr>
          <p:cNvPr id="3" name="Graphic 2" descr="Bullseye with solid fill">
            <a:extLst>
              <a:ext uri="{FF2B5EF4-FFF2-40B4-BE49-F238E27FC236}">
                <a16:creationId xmlns:a16="http://schemas.microsoft.com/office/drawing/2014/main" id="{207F503B-4475-9A41-15AC-DB8621C701B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39761" y="1146877"/>
            <a:ext cx="2096144" cy="2096144"/>
          </a:xfrm>
          <a:prstGeom prst="rect">
            <a:avLst/>
          </a:prstGeom>
        </p:spPr>
      </p:pic>
    </p:spTree>
    <p:extLst>
      <p:ext uri="{BB962C8B-B14F-4D97-AF65-F5344CB8AC3E}">
        <p14:creationId xmlns:p14="http://schemas.microsoft.com/office/powerpoint/2010/main" val="173469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pic>
        <p:nvPicPr>
          <p:cNvPr id="4" name="Graphic 3" descr="DNA with solid fill">
            <a:extLst>
              <a:ext uri="{FF2B5EF4-FFF2-40B4-BE49-F238E27FC236}">
                <a16:creationId xmlns:a16="http://schemas.microsoft.com/office/drawing/2014/main" id="{49335F2A-EBEA-95E1-AF40-DF09AEC31E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95901" y="3079648"/>
            <a:ext cx="1600197" cy="1600197"/>
          </a:xfrm>
          <a:prstGeom prst="rect">
            <a:avLst/>
          </a:prstGeom>
        </p:spPr>
      </p:pic>
    </p:spTree>
    <p:extLst>
      <p:ext uri="{BB962C8B-B14F-4D97-AF65-F5344CB8AC3E}">
        <p14:creationId xmlns:p14="http://schemas.microsoft.com/office/powerpoint/2010/main" val="1402781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31F8E-9040-56D8-7EAD-DFEE6F91807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4674749-AC37-FE46-61A8-4C666CAEA615}"/>
              </a:ext>
            </a:extLst>
          </p:cNvPr>
          <p:cNvSpPr>
            <a:spLocks noGrp="1"/>
          </p:cNvSpPr>
          <p:nvPr>
            <p:ph type="title"/>
          </p:nvPr>
        </p:nvSpPr>
        <p:spPr/>
        <p:txBody>
          <a:bodyPr lIns="91440"/>
          <a:lstStyle/>
          <a:p>
            <a:r>
              <a:rPr lang="en-US" dirty="0"/>
              <a:t>Alterações médicas e fisiológicas (1)</a:t>
            </a:r>
            <a:endParaRPr lang="el-GR" dirty="0"/>
          </a:p>
        </p:txBody>
      </p:sp>
      <p:sp>
        <p:nvSpPr>
          <p:cNvPr id="5" name="Content Placeholder 4">
            <a:extLst>
              <a:ext uri="{FF2B5EF4-FFF2-40B4-BE49-F238E27FC236}">
                <a16:creationId xmlns:a16="http://schemas.microsoft.com/office/drawing/2014/main" id="{DFFE1AE2-EDF9-060F-0B05-1385E411035B}"/>
              </a:ext>
            </a:extLst>
          </p:cNvPr>
          <p:cNvSpPr>
            <a:spLocks noGrp="1"/>
          </p:cNvSpPr>
          <p:nvPr>
            <p:ph sz="quarter" idx="12"/>
          </p:nvPr>
        </p:nvSpPr>
        <p:spPr/>
        <p:txBody>
          <a:bodyPr/>
          <a:lstStyle/>
          <a:p>
            <a:endParaRPr lang="en-US" b="1" i="1" dirty="0"/>
          </a:p>
          <a:p>
            <a:endParaRPr lang="en-US" dirty="0"/>
          </a:p>
        </p:txBody>
      </p:sp>
      <p:graphicFrame>
        <p:nvGraphicFramePr>
          <p:cNvPr id="3" name="Table 2">
            <a:extLst>
              <a:ext uri="{FF2B5EF4-FFF2-40B4-BE49-F238E27FC236}">
                <a16:creationId xmlns:a16="http://schemas.microsoft.com/office/drawing/2014/main" id="{092BC739-69D5-CAE0-9103-1EB15F59A5A1}"/>
              </a:ext>
            </a:extLst>
          </p:cNvPr>
          <p:cNvGraphicFramePr>
            <a:graphicFrameLocks noGrp="1"/>
          </p:cNvGraphicFramePr>
          <p:nvPr>
            <p:extLst>
              <p:ext uri="{D42A27DB-BD31-4B8C-83A1-F6EECF244321}">
                <p14:modId xmlns:p14="http://schemas.microsoft.com/office/powerpoint/2010/main" val="360834490"/>
              </p:ext>
            </p:extLst>
          </p:nvPr>
        </p:nvGraphicFramePr>
        <p:xfrm>
          <a:off x="2247900" y="1852535"/>
          <a:ext cx="9385300" cy="3826936"/>
        </p:xfrm>
        <a:graphic>
          <a:graphicData uri="http://schemas.openxmlformats.org/drawingml/2006/table">
            <a:tbl>
              <a:tblPr firstRow="1" bandRow="1">
                <a:tableStyleId>{2D5ABB26-0587-4C30-8999-92F81FD0307C}</a:tableStyleId>
              </a:tblPr>
              <a:tblGrid>
                <a:gridCol w="4692650">
                  <a:extLst>
                    <a:ext uri="{9D8B030D-6E8A-4147-A177-3AD203B41FA5}">
                      <a16:colId xmlns:a16="http://schemas.microsoft.com/office/drawing/2014/main" val="3029361049"/>
                    </a:ext>
                  </a:extLst>
                </a:gridCol>
                <a:gridCol w="4692650">
                  <a:extLst>
                    <a:ext uri="{9D8B030D-6E8A-4147-A177-3AD203B41FA5}">
                      <a16:colId xmlns:a16="http://schemas.microsoft.com/office/drawing/2014/main" val="3113526088"/>
                    </a:ext>
                  </a:extLst>
                </a:gridCol>
              </a:tblGrid>
              <a:tr h="956734">
                <a:tc>
                  <a:txBody>
                    <a:bodyPr/>
                    <a:lstStyle/>
                    <a:p>
                      <a:pPr algn="ctr"/>
                      <a:endParaRPr lang="en-US" dirty="0"/>
                    </a:p>
                    <a:p>
                      <a:pPr algn="l"/>
                      <a:r>
                        <a:rPr lang="en-US" b="0" dirty="0">
                          <a:solidFill>
                            <a:schemeClr val="tx1"/>
                          </a:solidFill>
                        </a:rPr>
                        <a:t>Sistema cardiovascular</a:t>
                      </a:r>
                    </a:p>
                  </a:txBody>
                  <a:tcPr/>
                </a:tc>
                <a:tc>
                  <a:txBody>
                    <a:bodyPr/>
                    <a:lstStyle/>
                    <a:p>
                      <a:endParaRPr lang="en-US" b="0" dirty="0">
                        <a:solidFill>
                          <a:schemeClr val="tx1"/>
                        </a:solidFill>
                      </a:endParaRPr>
                    </a:p>
                    <a:p>
                      <a:r>
                        <a:rPr lang="en-US" b="0" dirty="0">
                          <a:solidFill>
                            <a:schemeClr val="tx1"/>
                          </a:solidFill>
                        </a:rPr>
                        <a:t>-&gt; Fluxo sanguíneo e congestão</a:t>
                      </a:r>
                    </a:p>
                  </a:txBody>
                  <a:tcPr/>
                </a:tc>
                <a:extLst>
                  <a:ext uri="{0D108BD9-81ED-4DB2-BD59-A6C34878D82A}">
                    <a16:rowId xmlns:a16="http://schemas.microsoft.com/office/drawing/2014/main" val="1203275850"/>
                  </a:ext>
                </a:extLst>
              </a:tr>
              <a:tr h="956734">
                <a:tc>
                  <a:txBody>
                    <a:bodyPr/>
                    <a:lstStyle/>
                    <a:p>
                      <a:endParaRPr lang="en-US" dirty="0"/>
                    </a:p>
                    <a:p>
                      <a:r>
                        <a:rPr lang="en-US" dirty="0"/>
                        <a:t>Sistema neurológico</a:t>
                      </a:r>
                    </a:p>
                  </a:txBody>
                  <a:tcPr/>
                </a:tc>
                <a:tc>
                  <a:txBody>
                    <a:bodyPr/>
                    <a:lstStyle/>
                    <a:p>
                      <a:endParaRPr lang="en-US" dirty="0"/>
                    </a:p>
                    <a:p>
                      <a:r>
                        <a:rPr lang="en-US" dirty="0"/>
                        <a:t>-&gt; Excitação e sensação </a:t>
                      </a:r>
                    </a:p>
                  </a:txBody>
                  <a:tcPr/>
                </a:tc>
                <a:extLst>
                  <a:ext uri="{0D108BD9-81ED-4DB2-BD59-A6C34878D82A}">
                    <a16:rowId xmlns:a16="http://schemas.microsoft.com/office/drawing/2014/main" val="2542014048"/>
                  </a:ext>
                </a:extLst>
              </a:tr>
              <a:tr h="956734">
                <a:tc>
                  <a:txBody>
                    <a:bodyPr/>
                    <a:lstStyle/>
                    <a:p>
                      <a:endParaRPr lang="en-US" dirty="0"/>
                    </a:p>
                    <a:p>
                      <a:r>
                        <a:rPr lang="en-US" dirty="0"/>
                        <a:t>Sistema músculo-esquelético</a:t>
                      </a:r>
                    </a:p>
                  </a:txBody>
                  <a:tcPr/>
                </a:tc>
                <a:tc>
                  <a:txBody>
                    <a:bodyPr/>
                    <a:lstStyle/>
                    <a:p>
                      <a:endParaRPr lang="en-US" dirty="0"/>
                    </a:p>
                    <a:p>
                      <a:r>
                        <a:rPr lang="en-US" dirty="0"/>
                        <a:t>-&gt; Mobilidade e conforto</a:t>
                      </a:r>
                    </a:p>
                  </a:txBody>
                  <a:tcPr/>
                </a:tc>
                <a:extLst>
                  <a:ext uri="{0D108BD9-81ED-4DB2-BD59-A6C34878D82A}">
                    <a16:rowId xmlns:a16="http://schemas.microsoft.com/office/drawing/2014/main" val="2808105308"/>
                  </a:ext>
                </a:extLst>
              </a:tr>
              <a:tr h="956734">
                <a:tc>
                  <a:txBody>
                    <a:bodyPr/>
                    <a:lstStyle/>
                    <a:p>
                      <a:endParaRPr lang="en-US" dirty="0"/>
                    </a:p>
                    <a:p>
                      <a:r>
                        <a:rPr lang="en-US" dirty="0"/>
                        <a:t>Doença crónica</a:t>
                      </a:r>
                    </a:p>
                  </a:txBody>
                  <a:tcPr/>
                </a:tc>
                <a:tc>
                  <a:txBody>
                    <a:bodyPr/>
                    <a:lstStyle/>
                    <a:p>
                      <a:endParaRPr lang="en-US" dirty="0"/>
                    </a:p>
                    <a:p>
                      <a:r>
                        <a:rPr lang="en-US" dirty="0"/>
                        <a:t>-&gt; Doença e efeitos secundários da medicação</a:t>
                      </a:r>
                    </a:p>
                  </a:txBody>
                  <a:tcPr/>
                </a:tc>
                <a:extLst>
                  <a:ext uri="{0D108BD9-81ED-4DB2-BD59-A6C34878D82A}">
                    <a16:rowId xmlns:a16="http://schemas.microsoft.com/office/drawing/2014/main" val="3162387326"/>
                  </a:ext>
                </a:extLst>
              </a:tr>
            </a:tbl>
          </a:graphicData>
        </a:graphic>
      </p:graphicFrame>
      <p:pic>
        <p:nvPicPr>
          <p:cNvPr id="7" name="Graphic 6" descr="Heart organ with solid fill">
            <a:extLst>
              <a:ext uri="{FF2B5EF4-FFF2-40B4-BE49-F238E27FC236}">
                <a16:creationId xmlns:a16="http://schemas.microsoft.com/office/drawing/2014/main" id="{23EC0AAF-F918-4134-407C-9AD618CFA3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62500" y="1904555"/>
            <a:ext cx="841075" cy="841075"/>
          </a:xfrm>
          <a:prstGeom prst="rect">
            <a:avLst/>
          </a:prstGeom>
        </p:spPr>
      </p:pic>
      <p:pic>
        <p:nvPicPr>
          <p:cNvPr id="10" name="Graphic 9" descr="Brain in head with solid fill">
            <a:extLst>
              <a:ext uri="{FF2B5EF4-FFF2-40B4-BE49-F238E27FC236}">
                <a16:creationId xmlns:a16="http://schemas.microsoft.com/office/drawing/2014/main" id="{C52C6420-5080-1FBC-48E4-FD097591854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02037" y="2811847"/>
            <a:ext cx="762000" cy="762000"/>
          </a:xfrm>
          <a:prstGeom prst="rect">
            <a:avLst/>
          </a:prstGeom>
        </p:spPr>
      </p:pic>
      <p:pic>
        <p:nvPicPr>
          <p:cNvPr id="12" name="Graphic 11" descr="Muscular arm with solid fill">
            <a:extLst>
              <a:ext uri="{FF2B5EF4-FFF2-40B4-BE49-F238E27FC236}">
                <a16:creationId xmlns:a16="http://schemas.microsoft.com/office/drawing/2014/main" id="{2FC7C811-EF7A-B41D-B9B4-7BAC7AC7C61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762500" y="3816803"/>
            <a:ext cx="762000" cy="762000"/>
          </a:xfrm>
          <a:prstGeom prst="rect">
            <a:avLst/>
          </a:prstGeom>
        </p:spPr>
      </p:pic>
      <p:pic>
        <p:nvPicPr>
          <p:cNvPr id="14" name="Graphic 13" descr="Medical with solid fill">
            <a:extLst>
              <a:ext uri="{FF2B5EF4-FFF2-40B4-BE49-F238E27FC236}">
                <a16:creationId xmlns:a16="http://schemas.microsoft.com/office/drawing/2014/main" id="{95E2A52E-F3A2-2AE5-43EE-5ECAF74B56E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802037" y="4708599"/>
            <a:ext cx="841075" cy="841075"/>
          </a:xfrm>
          <a:prstGeom prst="rect">
            <a:avLst/>
          </a:prstGeom>
        </p:spPr>
      </p:pic>
    </p:spTree>
    <p:extLst>
      <p:ext uri="{BB962C8B-B14F-4D97-AF65-F5344CB8AC3E}">
        <p14:creationId xmlns:p14="http://schemas.microsoft.com/office/powerpoint/2010/main" val="2764282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5861C-C6EA-9B89-AEC7-67DBAE2A0CCE}"/>
              </a:ext>
            </a:extLst>
          </p:cNvPr>
          <p:cNvSpPr>
            <a:spLocks noGrp="1"/>
          </p:cNvSpPr>
          <p:nvPr>
            <p:ph type="title"/>
          </p:nvPr>
        </p:nvSpPr>
        <p:spPr/>
        <p:txBody>
          <a:bodyPr/>
          <a:lstStyle/>
          <a:p>
            <a:r>
              <a:rPr lang="en-US" dirty="0"/>
              <a:t>Alterações médicas e fisiológicas (2)</a:t>
            </a:r>
          </a:p>
        </p:txBody>
      </p:sp>
      <p:sp>
        <p:nvSpPr>
          <p:cNvPr id="3" name="Text Placeholder 2">
            <a:extLst>
              <a:ext uri="{FF2B5EF4-FFF2-40B4-BE49-F238E27FC236}">
                <a16:creationId xmlns:a16="http://schemas.microsoft.com/office/drawing/2014/main" id="{BE38AD55-C23B-86B5-F5A6-2333D7C73CC6}"/>
              </a:ext>
            </a:extLst>
          </p:cNvPr>
          <p:cNvSpPr>
            <a:spLocks noGrp="1"/>
          </p:cNvSpPr>
          <p:nvPr>
            <p:ph type="body" sz="quarter" idx="10"/>
          </p:nvPr>
        </p:nvSpPr>
        <p:spPr/>
        <p:txBody>
          <a:bodyPr/>
          <a:lstStyle/>
          <a:p>
            <a:r>
              <a:rPr lang="en-US" dirty="0"/>
              <a:t>Alterações específicas</a:t>
            </a:r>
          </a:p>
        </p:txBody>
      </p:sp>
      <p:graphicFrame>
        <p:nvGraphicFramePr>
          <p:cNvPr id="5" name="Content Placeholder 4">
            <a:extLst>
              <a:ext uri="{FF2B5EF4-FFF2-40B4-BE49-F238E27FC236}">
                <a16:creationId xmlns:a16="http://schemas.microsoft.com/office/drawing/2014/main" id="{7B11AD17-613B-A412-FD07-F2523122F177}"/>
              </a:ext>
            </a:extLst>
          </p:cNvPr>
          <p:cNvGraphicFramePr>
            <a:graphicFrameLocks noGrp="1"/>
          </p:cNvGraphicFramePr>
          <p:nvPr>
            <p:ph sz="quarter" idx="12"/>
            <p:extLst>
              <p:ext uri="{D42A27DB-BD31-4B8C-83A1-F6EECF244321}">
                <p14:modId xmlns:p14="http://schemas.microsoft.com/office/powerpoint/2010/main" val="419911290"/>
              </p:ext>
            </p:extLst>
          </p:nvPr>
        </p:nvGraphicFramePr>
        <p:xfrm>
          <a:off x="927100" y="1462685"/>
          <a:ext cx="10515600" cy="4989512"/>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3715006659"/>
                    </a:ext>
                  </a:extLst>
                </a:gridCol>
                <a:gridCol w="5257800">
                  <a:extLst>
                    <a:ext uri="{9D8B030D-6E8A-4147-A177-3AD203B41FA5}">
                      <a16:colId xmlns:a16="http://schemas.microsoft.com/office/drawing/2014/main" val="1386148724"/>
                    </a:ext>
                  </a:extLst>
                </a:gridCol>
              </a:tblGrid>
              <a:tr h="815464">
                <a:tc>
                  <a:txBody>
                    <a:bodyPr/>
                    <a:lstStyle/>
                    <a:p>
                      <a:pPr algn="ctr"/>
                      <a:r>
                        <a:rPr lang="en-US" dirty="0"/>
                        <a:t>Homens</a:t>
                      </a:r>
                    </a:p>
                  </a:txBody>
                  <a:tcPr/>
                </a:tc>
                <a:tc>
                  <a:txBody>
                    <a:bodyPr/>
                    <a:lstStyle/>
                    <a:p>
                      <a:pPr algn="ctr"/>
                      <a:r>
                        <a:rPr lang="en-US" dirty="0"/>
                        <a:t>Mulheres</a:t>
                      </a:r>
                    </a:p>
                  </a:txBody>
                  <a:tcPr/>
                </a:tc>
                <a:extLst>
                  <a:ext uri="{0D108BD9-81ED-4DB2-BD59-A6C34878D82A}">
                    <a16:rowId xmlns:a16="http://schemas.microsoft.com/office/drawing/2014/main" val="3908027156"/>
                  </a:ext>
                </a:extLst>
              </a:tr>
              <a:tr h="4174048">
                <a:tc>
                  <a:txBody>
                    <a:bodyPr/>
                    <a:lstStyle/>
                    <a:p>
                      <a:pPr marL="285750" indent="-285750">
                        <a:buFontTx/>
                        <a:buChar char="-"/>
                      </a:pPr>
                      <a:r>
                        <a:rPr lang="en-US" sz="1800" kern="1200" dirty="0">
                          <a:solidFill>
                            <a:schemeClr val="dk1"/>
                          </a:solidFill>
                          <a:effectLst/>
                          <a:latin typeface="+mn-lt"/>
                          <a:ea typeface="+mn-ea"/>
                          <a:cs typeface="+mn-cs"/>
                        </a:rPr>
                        <a:t>Os níveis de testosterona diminuem </a:t>
                      </a:r>
                    </a:p>
                    <a:p>
                      <a:pPr marL="285750" indent="-285750">
                        <a:buFontTx/>
                        <a:buChar char="-"/>
                      </a:pPr>
                      <a:r>
                        <a:rPr lang="en-US" dirty="0"/>
                        <a:t>Diminuição do fluxo sanguíneo</a:t>
                      </a:r>
                    </a:p>
                    <a:p>
                      <a:pPr marL="285750" indent="-285750">
                        <a:buFontTx/>
                        <a:buChar char="-"/>
                      </a:pPr>
                      <a:r>
                        <a:rPr lang="en-US" dirty="0"/>
                        <a:t>Retroalimentação sensorial atenuada</a:t>
                      </a:r>
                    </a:p>
                    <a:p>
                      <a:pPr marL="285750" indent="-285750">
                        <a:buFontTx/>
                        <a:buChar char="-"/>
                      </a:pPr>
                      <a:r>
                        <a:rPr lang="en-US" dirty="0"/>
                        <a:t>Alteração mínima na contagem de espermatozoides</a:t>
                      </a:r>
                    </a:p>
                    <a:p>
                      <a:pPr marL="285750" indent="-285750">
                        <a:buFontTx/>
                        <a:buChar char="-"/>
                      </a:pPr>
                      <a:endParaRPr lang="en-US" dirty="0"/>
                    </a:p>
                    <a:p>
                      <a:pPr marL="285750" indent="-285750">
                        <a:buFont typeface="Symbol" pitchFamily="2" charset="2"/>
                        <a:buChar char="Þ"/>
                      </a:pPr>
                      <a:r>
                        <a:rPr lang="en-US" dirty="0"/>
                        <a:t>necessidade de maior estimulação     </a:t>
                      </a:r>
                    </a:p>
                    <a:p>
                      <a:pPr marL="285750" indent="-285750">
                        <a:buFont typeface="Symbol" pitchFamily="2" charset="2"/>
                        <a:buChar char="Þ"/>
                      </a:pPr>
                      <a:r>
                        <a:rPr lang="en-US" dirty="0"/>
                        <a:t>Início mais lento da ereção</a:t>
                      </a:r>
                    </a:p>
                  </a:txBody>
                  <a:tcPr/>
                </a:tc>
                <a:tc>
                  <a:txBody>
                    <a:bodyPr/>
                    <a:lstStyle/>
                    <a:p>
                      <a:pPr marL="285750" indent="-285750">
                        <a:buFontTx/>
                        <a:buChar char="-"/>
                      </a:pPr>
                      <a:r>
                        <a:rPr lang="en-US" dirty="0"/>
                        <a:t>Menopausa</a:t>
                      </a:r>
                    </a:p>
                    <a:p>
                      <a:pPr marL="285750" indent="-285750">
                        <a:buFontTx/>
                        <a:buChar char="-"/>
                      </a:pPr>
                      <a:r>
                        <a:rPr lang="en-US" dirty="0"/>
                        <a:t>Diminuição dos níveis de estrogénio</a:t>
                      </a:r>
                    </a:p>
                    <a:p>
                      <a:pPr marL="285750" indent="-285750">
                        <a:buFontTx/>
                        <a:buChar char="-"/>
                      </a:pPr>
                      <a:r>
                        <a:rPr lang="en-US" dirty="0"/>
                        <a:t>Fluxo sanguíneo reduzido</a:t>
                      </a:r>
                    </a:p>
                    <a:p>
                      <a:pPr marL="285750" indent="-285750">
                        <a:buFontTx/>
                        <a:buChar char="-"/>
                      </a:pPr>
                      <a:endParaRPr lang="en-US" dirty="0"/>
                    </a:p>
                    <a:p>
                      <a:pPr marL="285750" indent="-285750">
                        <a:buFontTx/>
                        <a:buChar char="-"/>
                      </a:pPr>
                      <a:endParaRPr lang="en-US" dirty="0"/>
                    </a:p>
                    <a:p>
                      <a:pPr marL="285750" indent="-285750">
                        <a:buFont typeface="Symbol" pitchFamily="2" charset="2"/>
                        <a:buChar char="Þ"/>
                      </a:pPr>
                      <a:r>
                        <a:rPr lang="en-US" dirty="0"/>
                        <a:t>Secura vaginal</a:t>
                      </a:r>
                    </a:p>
                    <a:p>
                      <a:pPr marL="285750" indent="-285750">
                        <a:buFont typeface="Symbol" pitchFamily="2" charset="2"/>
                        <a:buChar char="Þ"/>
                      </a:pPr>
                      <a:r>
                        <a:rPr lang="en-US" dirty="0"/>
                        <a:t>Diminuição da elasticidade e da lubrificação</a:t>
                      </a:r>
                    </a:p>
                    <a:p>
                      <a:pPr marL="285750" indent="-285750">
                        <a:buFont typeface="Symbol" pitchFamily="2" charset="2"/>
                        <a:buChar char="Þ"/>
                      </a:pPr>
                      <a:r>
                        <a:rPr lang="en-US" dirty="0"/>
                        <a:t>Dor durante as relações sexuais</a:t>
                      </a:r>
                    </a:p>
                    <a:p>
                      <a:pPr marL="285750" indent="-285750">
                        <a:buFont typeface="Symbol" pitchFamily="2" charset="2"/>
                        <a:buChar char="Þ"/>
                      </a:pPr>
                      <a:endParaRPr lang="en-US" dirty="0"/>
                    </a:p>
                    <a:p>
                      <a:pPr marL="285750" indent="-285750">
                        <a:buFontTx/>
                        <a:buChar char="-"/>
                      </a:pPr>
                      <a:endParaRPr lang="en-US" dirty="0"/>
                    </a:p>
                    <a:p>
                      <a:endParaRPr lang="en-US" dirty="0"/>
                    </a:p>
                  </a:txBody>
                  <a:tcPr/>
                </a:tc>
                <a:extLst>
                  <a:ext uri="{0D108BD9-81ED-4DB2-BD59-A6C34878D82A}">
                    <a16:rowId xmlns:a16="http://schemas.microsoft.com/office/drawing/2014/main" val="3752045323"/>
                  </a:ext>
                </a:extLst>
              </a:tr>
            </a:tbl>
          </a:graphicData>
        </a:graphic>
      </p:graphicFrame>
    </p:spTree>
    <p:extLst>
      <p:ext uri="{BB962C8B-B14F-4D97-AF65-F5344CB8AC3E}">
        <p14:creationId xmlns:p14="http://schemas.microsoft.com/office/powerpoint/2010/main" val="52277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0235C-72BD-B112-1175-937370D156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533F1F-9198-7465-D5E8-FD2650A84C47}"/>
              </a:ext>
            </a:extLst>
          </p:cNvPr>
          <p:cNvSpPr>
            <a:spLocks noGrp="1"/>
          </p:cNvSpPr>
          <p:nvPr>
            <p:ph type="title"/>
          </p:nvPr>
        </p:nvSpPr>
        <p:spPr/>
        <p:txBody>
          <a:bodyPr/>
          <a:lstStyle/>
          <a:p>
            <a:r>
              <a:rPr lang="en-US" dirty="0"/>
              <a:t>Alterações médicas e fisiológicas (3)</a:t>
            </a:r>
          </a:p>
        </p:txBody>
      </p:sp>
      <p:sp>
        <p:nvSpPr>
          <p:cNvPr id="3" name="Text Placeholder 2">
            <a:extLst>
              <a:ext uri="{FF2B5EF4-FFF2-40B4-BE49-F238E27FC236}">
                <a16:creationId xmlns:a16="http://schemas.microsoft.com/office/drawing/2014/main" id="{D74AE6C1-DE96-F4C8-878A-FF5FBD1654F1}"/>
              </a:ext>
            </a:extLst>
          </p:cNvPr>
          <p:cNvSpPr>
            <a:spLocks noGrp="1"/>
          </p:cNvSpPr>
          <p:nvPr>
            <p:ph type="body" sz="quarter" idx="10"/>
          </p:nvPr>
        </p:nvSpPr>
        <p:spPr/>
        <p:txBody>
          <a:bodyPr/>
          <a:lstStyle/>
          <a:p>
            <a:r>
              <a:rPr lang="en-US" dirty="0"/>
              <a:t>Alterações específicas</a:t>
            </a:r>
          </a:p>
        </p:txBody>
      </p:sp>
      <p:graphicFrame>
        <p:nvGraphicFramePr>
          <p:cNvPr id="5" name="Content Placeholder 4">
            <a:extLst>
              <a:ext uri="{FF2B5EF4-FFF2-40B4-BE49-F238E27FC236}">
                <a16:creationId xmlns:a16="http://schemas.microsoft.com/office/drawing/2014/main" id="{F90D8E18-2383-C54C-49FF-6C38A0A26D04}"/>
              </a:ext>
            </a:extLst>
          </p:cNvPr>
          <p:cNvGraphicFramePr>
            <a:graphicFrameLocks noGrp="1"/>
          </p:cNvGraphicFramePr>
          <p:nvPr>
            <p:ph sz="quarter" idx="12"/>
            <p:extLst>
              <p:ext uri="{D42A27DB-BD31-4B8C-83A1-F6EECF244321}">
                <p14:modId xmlns:p14="http://schemas.microsoft.com/office/powerpoint/2010/main" val="2224401534"/>
              </p:ext>
            </p:extLst>
          </p:nvPr>
        </p:nvGraphicFramePr>
        <p:xfrm>
          <a:off x="774700" y="1462685"/>
          <a:ext cx="10642600" cy="4989512"/>
        </p:xfrm>
        <a:graphic>
          <a:graphicData uri="http://schemas.openxmlformats.org/drawingml/2006/table">
            <a:tbl>
              <a:tblPr firstRow="1" bandRow="1">
                <a:tableStyleId>{5C22544A-7EE6-4342-B048-85BDC9FD1C3A}</a:tableStyleId>
              </a:tblPr>
              <a:tblGrid>
                <a:gridCol w="10642600">
                  <a:extLst>
                    <a:ext uri="{9D8B030D-6E8A-4147-A177-3AD203B41FA5}">
                      <a16:colId xmlns:a16="http://schemas.microsoft.com/office/drawing/2014/main" val="3715006659"/>
                    </a:ext>
                  </a:extLst>
                </a:gridCol>
              </a:tblGrid>
              <a:tr h="815464">
                <a:tc>
                  <a:txBody>
                    <a:bodyPr/>
                    <a:lstStyle/>
                    <a:p>
                      <a:pPr algn="ctr"/>
                      <a:r>
                        <a:rPr lang="en-US" dirty="0"/>
                        <a:t>Idosos transgénero</a:t>
                      </a:r>
                    </a:p>
                  </a:txBody>
                  <a:tcPr/>
                </a:tc>
                <a:extLst>
                  <a:ext uri="{0D108BD9-81ED-4DB2-BD59-A6C34878D82A}">
                    <a16:rowId xmlns:a16="http://schemas.microsoft.com/office/drawing/2014/main" val="3908027156"/>
                  </a:ext>
                </a:extLst>
              </a:tr>
              <a:tr h="4174048">
                <a:tc>
                  <a:txBody>
                    <a:bodyPr/>
                    <a:lstStyle/>
                    <a:p>
                      <a:pPr marL="285750" indent="-285750">
                        <a:buFontTx/>
                        <a:buChar char="-"/>
                      </a:pPr>
                      <a:r>
                        <a:rPr lang="en-US" dirty="0"/>
                        <a:t>Trajetórias </a:t>
                      </a:r>
                      <a:r>
                        <a:rPr lang="en-US" dirty="0" err="1"/>
                        <a:t>individualizadas</a:t>
                      </a:r>
                    </a:p>
                    <a:p>
                      <a:pPr marL="285750" indent="-285750">
                        <a:buFontTx/>
                        <a:buChar char="-"/>
                      </a:pPr>
                      <a:r>
                        <a:rPr lang="en-US" dirty="0"/>
                        <a:t>Elevada variabilidade</a:t>
                      </a:r>
                    </a:p>
                    <a:p>
                      <a:pPr marL="285750" indent="-285750">
                        <a:buFontTx/>
                        <a:buChar char="-"/>
                      </a:pPr>
                      <a:r>
                        <a:rPr lang="en-US" dirty="0"/>
                        <a:t>Uso a longo prazo de hormonas de afirmação de género – investigação limitada</a:t>
                      </a:r>
                    </a:p>
                    <a:p>
                      <a:pPr marL="285750" indent="-285750">
                        <a:buFontTx/>
                        <a:buChar char="-"/>
                      </a:pPr>
                      <a:r>
                        <a:rPr lang="en-US" dirty="0"/>
                        <a:t>Intervenções cirúrgicas de afirmação de género</a:t>
                      </a:r>
                    </a:p>
                    <a:p>
                      <a:pPr marL="285750" indent="-285750">
                        <a:buFontTx/>
                        <a:buChar char="-"/>
                      </a:pPr>
                      <a:endParaRPr lang="en-US" dirty="0"/>
                    </a:p>
                    <a:p>
                      <a:pPr marL="0" indent="0">
                        <a:buFontTx/>
                        <a:buNone/>
                      </a:pPr>
                      <a:r>
                        <a:rPr lang="en-US" dirty="0"/>
                        <a:t>=&gt; resposta sexual, sensação, função</a:t>
                      </a:r>
                    </a:p>
                  </a:txBody>
                  <a:tcPr/>
                </a:tc>
                <a:extLst>
                  <a:ext uri="{0D108BD9-81ED-4DB2-BD59-A6C34878D82A}">
                    <a16:rowId xmlns:a16="http://schemas.microsoft.com/office/drawing/2014/main" val="3752045323"/>
                  </a:ext>
                </a:extLst>
              </a:tr>
            </a:tbl>
          </a:graphicData>
        </a:graphic>
      </p:graphicFrame>
    </p:spTree>
    <p:extLst>
      <p:ext uri="{BB962C8B-B14F-4D97-AF65-F5344CB8AC3E}">
        <p14:creationId xmlns:p14="http://schemas.microsoft.com/office/powerpoint/2010/main" val="2647131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en-US" dirty="0"/>
              <a:t>Doenças crónicas e medicação (1)</a:t>
            </a:r>
            <a:endParaRPr lang="el-GR" dirty="0"/>
          </a:p>
        </p:txBody>
      </p:sp>
      <p:sp>
        <p:nvSpPr>
          <p:cNvPr id="7" name="Content Placeholder 6"/>
          <p:cNvSpPr>
            <a:spLocks noGrp="1"/>
          </p:cNvSpPr>
          <p:nvPr>
            <p:ph sz="quarter" idx="12"/>
          </p:nvPr>
        </p:nvSpPr>
        <p:spPr>
          <a:xfrm>
            <a:off x="1231899" y="952500"/>
            <a:ext cx="9029701" cy="5799365"/>
          </a:xfrm>
        </p:spPr>
        <p:txBody>
          <a:bodyPr/>
          <a:lstStyle/>
          <a:p>
            <a:r>
              <a:rPr lang="en-US" sz="2000" b="1" dirty="0">
                <a:solidFill>
                  <a:schemeClr val="accent3"/>
                </a:solidFill>
              </a:rPr>
              <a:t>1. Doença cardiovascular </a:t>
            </a:r>
          </a:p>
          <a:p>
            <a:pPr marL="971533" lvl="1" indent="-285750">
              <a:buFont typeface="Wingdings" pitchFamily="2" charset="2"/>
              <a:buChar char="è"/>
            </a:pPr>
            <a:r>
              <a:rPr lang="en-US" sz="1800" dirty="0"/>
              <a:t>Redução do fluxo sanguíneo -&gt; diminuição da excitação ou </a:t>
            </a:r>
            <a:r>
              <a:rPr lang="en-US" sz="1800" dirty="0" err="1"/>
              <a:t>da capacidade</a:t>
            </a:r>
            <a:r>
              <a:rPr lang="en-US" sz="1800" dirty="0"/>
              <a:t> erétil</a:t>
            </a:r>
          </a:p>
          <a:p>
            <a:pPr marL="285750" indent="-285750">
              <a:buFont typeface="Wingdings" pitchFamily="2" charset="2"/>
              <a:buChar char="è"/>
            </a:pPr>
            <a:endParaRPr lang="en-US" dirty="0"/>
          </a:p>
          <a:p>
            <a:r>
              <a:rPr lang="en-US" sz="2000" b="1" dirty="0">
                <a:solidFill>
                  <a:schemeClr val="accent3"/>
                </a:solidFill>
              </a:rPr>
              <a:t>2. Diabetes</a:t>
            </a:r>
          </a:p>
          <a:p>
            <a:pPr marL="971533" lvl="1" indent="-285750">
              <a:buFont typeface="Wingdings" pitchFamily="2" charset="2"/>
              <a:buChar char="è"/>
            </a:pPr>
            <a:r>
              <a:rPr lang="en-US" sz="1800" dirty="0"/>
              <a:t>Neuropatia + danos vasculares -&gt; desejo, ereção, lubrificação</a:t>
            </a:r>
          </a:p>
          <a:p>
            <a:pPr marL="285750" indent="-285750">
              <a:buFont typeface="Wingdings" pitchFamily="2" charset="2"/>
              <a:buChar char="è"/>
            </a:pPr>
            <a:endParaRPr lang="en-US" dirty="0"/>
          </a:p>
          <a:p>
            <a:r>
              <a:rPr lang="en-US" sz="2000" b="1" dirty="0">
                <a:solidFill>
                  <a:schemeClr val="accent3"/>
                </a:solidFill>
              </a:rPr>
              <a:t>3. Doenças respiratórias</a:t>
            </a:r>
          </a:p>
          <a:p>
            <a:pPr marL="971533" lvl="1" indent="-285750">
              <a:buFont typeface="Wingdings" pitchFamily="2" charset="2"/>
              <a:buChar char="è"/>
            </a:pPr>
            <a:r>
              <a:rPr lang="en-US" sz="1800" dirty="0"/>
              <a:t>Fadiga + resistência reduzida </a:t>
            </a:r>
          </a:p>
          <a:p>
            <a:pPr marL="285750" indent="-285750">
              <a:buFont typeface="Wingdings" pitchFamily="2" charset="2"/>
              <a:buChar char="è"/>
            </a:pPr>
            <a:endParaRPr lang="en-US" dirty="0"/>
          </a:p>
          <a:p>
            <a:r>
              <a:rPr lang="en-US" sz="2000" b="1" dirty="0">
                <a:solidFill>
                  <a:schemeClr val="accent3"/>
                </a:solidFill>
              </a:rPr>
              <a:t>4. Doença musculoesquelética</a:t>
            </a:r>
          </a:p>
          <a:p>
            <a:pPr marL="971533" lvl="1" indent="-285750">
              <a:buFont typeface="Wingdings" pitchFamily="2" charset="2"/>
              <a:buChar char="è"/>
            </a:pPr>
            <a:r>
              <a:rPr lang="en-US" sz="1800" dirty="0"/>
              <a:t>Dor + rigidez</a:t>
            </a:r>
          </a:p>
          <a:p>
            <a:pPr marL="285750" indent="-285750">
              <a:buFont typeface="Wingdings" pitchFamily="2" charset="2"/>
              <a:buChar char="è"/>
            </a:pPr>
            <a:endParaRPr lang="en-US" dirty="0"/>
          </a:p>
          <a:p>
            <a:r>
              <a:rPr lang="en-US" sz="2000" b="1" dirty="0">
                <a:solidFill>
                  <a:schemeClr val="accent3"/>
                </a:solidFill>
              </a:rPr>
              <a:t>5. Cancro </a:t>
            </a:r>
          </a:p>
          <a:p>
            <a:pPr marL="971533" lvl="1" indent="-285750">
              <a:buFont typeface="Wingdings" pitchFamily="2" charset="2"/>
              <a:buChar char="è"/>
            </a:pPr>
            <a:r>
              <a:rPr lang="en-US" sz="1800" dirty="0"/>
              <a:t>Alterações hormonais + na imagem corporal -&gt; diminuição do interesse e da capacidade de resposta</a:t>
            </a:r>
          </a:p>
          <a:p>
            <a:endParaRPr lang="en-US" dirty="0"/>
          </a:p>
        </p:txBody>
      </p:sp>
    </p:spTree>
    <p:extLst>
      <p:ext uri="{BB962C8B-B14F-4D97-AF65-F5344CB8AC3E}">
        <p14:creationId xmlns:p14="http://schemas.microsoft.com/office/powerpoint/2010/main" val="318126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6" end="6"/>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p:tgtEl>
                                          <p:spTgt spid="7">
                                            <p:txEl>
                                              <p:pRg st="7" end="7"/>
                                            </p:txEl>
                                          </p:spTgt>
                                        </p:tgtEl>
                                        <p:attrNameLst>
                                          <p:attrName>ppt_y</p:attrName>
                                        </p:attrNameLst>
                                      </p:cBhvr>
                                      <p:tavLst>
                                        <p:tav tm="0">
                                          <p:val>
                                            <p:strVal val="#ppt_y+#ppt_h*1.125000"/>
                                          </p:val>
                                        </p:tav>
                                        <p:tav tm="100000">
                                          <p:val>
                                            <p:strVal val="#ppt_y"/>
                                          </p:val>
                                        </p:tav>
                                      </p:tavLst>
                                    </p:anim>
                                    <p:animEffect transition="in" filter="wipe(up)">
                                      <p:cBhvr>
                                        <p:cTn id="32" dur="500"/>
                                        <p:tgtEl>
                                          <p:spTgt spid="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9" end="9"/>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
                                            <p:txEl>
                                              <p:pRg st="10" end="10"/>
                                            </p:txEl>
                                          </p:spTgt>
                                        </p:tgtEl>
                                        <p:attrNameLst>
                                          <p:attrName>style.visibility</p:attrName>
                                        </p:attrNameLst>
                                      </p:cBhvr>
                                      <p:to>
                                        <p:strVal val="visible"/>
                                      </p:to>
                                    </p:set>
                                    <p:anim calcmode="lin" valueType="num">
                                      <p:cBhvr additive="base">
                                        <p:cTn id="41" dur="500"/>
                                        <p:tgtEl>
                                          <p:spTgt spid="7">
                                            <p:txEl>
                                              <p:pRg st="10" end="10"/>
                                            </p:txEl>
                                          </p:spTgt>
                                        </p:tgtEl>
                                        <p:attrNameLst>
                                          <p:attrName>ppt_y</p:attrName>
                                        </p:attrNameLst>
                                      </p:cBhvr>
                                      <p:tavLst>
                                        <p:tav tm="0">
                                          <p:val>
                                            <p:strVal val="#ppt_y+#ppt_h*1.125000"/>
                                          </p:val>
                                        </p:tav>
                                        <p:tav tm="100000">
                                          <p:val>
                                            <p:strVal val="#ppt_y"/>
                                          </p:val>
                                        </p:tav>
                                      </p:tavLst>
                                    </p:anim>
                                    <p:animEffect transition="in" filter="wipe(up)">
                                      <p:cBhvr>
                                        <p:cTn id="42" dur="500"/>
                                        <p:tgtEl>
                                          <p:spTgt spid="7">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7">
                                            <p:txEl>
                                              <p:pRg st="12" end="12"/>
                                            </p:txEl>
                                          </p:spTgt>
                                        </p:tgtEl>
                                        <p:attrNameLst>
                                          <p:attrName>style.visibility</p:attrName>
                                        </p:attrNameLst>
                                      </p:cBhvr>
                                      <p:to>
                                        <p:strVal val="visible"/>
                                      </p:to>
                                    </p:set>
                                    <p:anim calcmode="lin" valueType="num">
                                      <p:cBhvr additive="base">
                                        <p:cTn id="47" dur="500"/>
                                        <p:tgtEl>
                                          <p:spTgt spid="7">
                                            <p:txEl>
                                              <p:pRg st="12" end="12"/>
                                            </p:txEl>
                                          </p:spTgt>
                                        </p:tgtEl>
                                        <p:attrNameLst>
                                          <p:attrName>ppt_y</p:attrName>
                                        </p:attrNameLst>
                                      </p:cBhvr>
                                      <p:tavLst>
                                        <p:tav tm="0">
                                          <p:val>
                                            <p:strVal val="#ppt_y+#ppt_h*1.125000"/>
                                          </p:val>
                                        </p:tav>
                                        <p:tav tm="100000">
                                          <p:val>
                                            <p:strVal val="#ppt_y"/>
                                          </p:val>
                                        </p:tav>
                                      </p:tavLst>
                                    </p:anim>
                                    <p:animEffect transition="in" filter="wipe(up)">
                                      <p:cBhvr>
                                        <p:cTn id="48" dur="500"/>
                                        <p:tgtEl>
                                          <p:spTgt spid="7">
                                            <p:txEl>
                                              <p:pRg st="12" end="12"/>
                                            </p:txEl>
                                          </p:spTgt>
                                        </p:tgtEl>
                                      </p:cBhvr>
                                    </p:animEffect>
                                  </p:childTnLst>
                                </p:cTn>
                              </p:par>
                              <p:par>
                                <p:cTn id="49" presetID="12" presetClass="entr" presetSubtype="4" fill="hold" grpId="0" nodeType="withEffect">
                                  <p:stCondLst>
                                    <p:cond delay="0"/>
                                  </p:stCondLst>
                                  <p:childTnLst>
                                    <p:set>
                                      <p:cBhvr>
                                        <p:cTn id="50" dur="1" fill="hold">
                                          <p:stCondLst>
                                            <p:cond delay="0"/>
                                          </p:stCondLst>
                                        </p:cTn>
                                        <p:tgtEl>
                                          <p:spTgt spid="7">
                                            <p:txEl>
                                              <p:pRg st="13" end="13"/>
                                            </p:txEl>
                                          </p:spTgt>
                                        </p:tgtEl>
                                        <p:attrNameLst>
                                          <p:attrName>style.visibility</p:attrName>
                                        </p:attrNameLst>
                                      </p:cBhvr>
                                      <p:to>
                                        <p:strVal val="visible"/>
                                      </p:to>
                                    </p:set>
                                    <p:anim calcmode="lin" valueType="num">
                                      <p:cBhvr additive="base">
                                        <p:cTn id="51" dur="500"/>
                                        <p:tgtEl>
                                          <p:spTgt spid="7">
                                            <p:txEl>
                                              <p:pRg st="13" end="13"/>
                                            </p:txEl>
                                          </p:spTgt>
                                        </p:tgtEl>
                                        <p:attrNameLst>
                                          <p:attrName>ppt_y</p:attrName>
                                        </p:attrNameLst>
                                      </p:cBhvr>
                                      <p:tavLst>
                                        <p:tav tm="0">
                                          <p:val>
                                            <p:strVal val="#ppt_y+#ppt_h*1.125000"/>
                                          </p:val>
                                        </p:tav>
                                        <p:tav tm="100000">
                                          <p:val>
                                            <p:strVal val="#ppt_y"/>
                                          </p:val>
                                        </p:tav>
                                      </p:tavLst>
                                    </p:anim>
                                    <p:animEffect transition="in" filter="wipe(up)">
                                      <p:cBhvr>
                                        <p:cTn id="52" dur="500"/>
                                        <p:tgtEl>
                                          <p:spTgt spid="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9481C-78C9-10E0-6080-78F69B3F592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5FF71AAF-ADB4-6A1A-6D31-03179AEB3DA9}"/>
              </a:ext>
            </a:extLst>
          </p:cNvPr>
          <p:cNvSpPr>
            <a:spLocks noGrp="1"/>
          </p:cNvSpPr>
          <p:nvPr>
            <p:ph type="title"/>
          </p:nvPr>
        </p:nvSpPr>
        <p:spPr/>
        <p:txBody>
          <a:bodyPr lIns="91440"/>
          <a:lstStyle/>
          <a:p>
            <a:r>
              <a:rPr lang="en-US" dirty="0"/>
              <a:t>Doenças crónicas e medicação (2)</a:t>
            </a:r>
            <a:endParaRPr lang="el-GR" dirty="0"/>
          </a:p>
        </p:txBody>
      </p:sp>
      <p:sp>
        <p:nvSpPr>
          <p:cNvPr id="6" name="Text Placeholder 5">
            <a:extLst>
              <a:ext uri="{FF2B5EF4-FFF2-40B4-BE49-F238E27FC236}">
                <a16:creationId xmlns:a16="http://schemas.microsoft.com/office/drawing/2014/main" id="{9074AE85-8D6F-888A-E1E1-B28B0D8487B5}"/>
              </a:ext>
            </a:extLst>
          </p:cNvPr>
          <p:cNvSpPr>
            <a:spLocks noGrp="1"/>
          </p:cNvSpPr>
          <p:nvPr>
            <p:ph type="body" sz="quarter" idx="10"/>
          </p:nvPr>
        </p:nvSpPr>
        <p:spPr>
          <a:xfrm>
            <a:off x="97970" y="1016298"/>
            <a:ext cx="11944351" cy="550862"/>
          </a:xfrm>
        </p:spPr>
        <p:txBody>
          <a:bodyPr/>
          <a:lstStyle/>
          <a:p>
            <a:pPr algn="ctr"/>
            <a:r>
              <a:rPr lang="en-US" dirty="0"/>
              <a:t>As dificuldades sexuais nem sempre são causadas pelo envelhecimento ou por uma doença</a:t>
            </a:r>
          </a:p>
        </p:txBody>
      </p:sp>
      <p:graphicFrame>
        <p:nvGraphicFramePr>
          <p:cNvPr id="2" name="Content Placeholder 1">
            <a:extLst>
              <a:ext uri="{FF2B5EF4-FFF2-40B4-BE49-F238E27FC236}">
                <a16:creationId xmlns:a16="http://schemas.microsoft.com/office/drawing/2014/main" id="{9B2974CC-7F20-FB2C-E3C6-3F93174EC1E3}"/>
              </a:ext>
            </a:extLst>
          </p:cNvPr>
          <p:cNvGraphicFramePr>
            <a:graphicFrameLocks noGrp="1"/>
          </p:cNvGraphicFramePr>
          <p:nvPr>
            <p:ph sz="quarter" idx="12"/>
            <p:extLst>
              <p:ext uri="{D42A27DB-BD31-4B8C-83A1-F6EECF244321}">
                <p14:modId xmlns:p14="http://schemas.microsoft.com/office/powerpoint/2010/main" val="346642846"/>
              </p:ext>
            </p:extLst>
          </p:nvPr>
        </p:nvGraphicFramePr>
        <p:xfrm>
          <a:off x="1904544" y="2336800"/>
          <a:ext cx="9119056" cy="4191000"/>
        </p:xfrm>
        <a:graphic>
          <a:graphicData uri="http://schemas.openxmlformats.org/drawingml/2006/table">
            <a:tbl>
              <a:tblPr firstRow="1" bandRow="1">
                <a:tableStyleId>{2D5ABB26-0587-4C30-8999-92F81FD0307C}</a:tableStyleId>
              </a:tblPr>
              <a:tblGrid>
                <a:gridCol w="4559528">
                  <a:extLst>
                    <a:ext uri="{9D8B030D-6E8A-4147-A177-3AD203B41FA5}">
                      <a16:colId xmlns:a16="http://schemas.microsoft.com/office/drawing/2014/main" val="61704248"/>
                    </a:ext>
                  </a:extLst>
                </a:gridCol>
                <a:gridCol w="4559528">
                  <a:extLst>
                    <a:ext uri="{9D8B030D-6E8A-4147-A177-3AD203B41FA5}">
                      <a16:colId xmlns:a16="http://schemas.microsoft.com/office/drawing/2014/main" val="3311169139"/>
                    </a:ext>
                  </a:extLst>
                </a:gridCol>
              </a:tblGrid>
              <a:tr h="1004203">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Grupos de medicamentos comuns</a:t>
                      </a:r>
                    </a:p>
                    <a:p>
                      <a:pPr algn="l"/>
                      <a:endParaRPr lang="en-US" dirty="0">
                        <a:solidFill>
                          <a:schemeClr val="tx1"/>
                        </a:solidFill>
                      </a:endParaRPr>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en-US" b="1" dirty="0">
                        <a:solidFill>
                          <a:schemeClr val="tx1"/>
                        </a:solidFill>
                      </a:endParaRPr>
                    </a:p>
                    <a:p>
                      <a:pPr marL="0" marR="0" lvl="0" indent="0" algn="l" defTabSz="914377" rtl="0" eaLnBrk="1" fontAlgn="auto" latinLnBrk="0" hangingPunct="1">
                        <a:lnSpc>
                          <a:spcPct val="100000"/>
                        </a:lnSpc>
                        <a:spcBef>
                          <a:spcPts val="0"/>
                        </a:spcBef>
                        <a:spcAft>
                          <a:spcPts val="0"/>
                        </a:spcAft>
                        <a:buClrTx/>
                        <a:buSzTx/>
                        <a:buFontTx/>
                        <a:buNone/>
                        <a:tabLst/>
                        <a:defRPr/>
                      </a:pPr>
                      <a:r>
                        <a:rPr lang="en-US" sz="2000" b="1" dirty="0">
                          <a:solidFill>
                            <a:schemeClr val="tx1"/>
                          </a:solidFill>
                        </a:rPr>
                        <a:t>Possíveis efeitos secundários</a:t>
                      </a:r>
                    </a:p>
                    <a:p>
                      <a:pPr algn="l"/>
                      <a:endParaRPr lang="en-US" dirty="0">
                        <a:solidFill>
                          <a:schemeClr val="tx1"/>
                        </a:solidFill>
                      </a:endParaRPr>
                    </a:p>
                  </a:txBody>
                  <a:tcPr/>
                </a:tc>
                <a:extLst>
                  <a:ext uri="{0D108BD9-81ED-4DB2-BD59-A6C34878D82A}">
                    <a16:rowId xmlns:a16="http://schemas.microsoft.com/office/drawing/2014/main" val="3459383793"/>
                  </a:ext>
                </a:extLst>
              </a:tr>
              <a:tr h="3186797">
                <a:tc>
                  <a:txBody>
                    <a:bodyPr/>
                    <a:lstStyle/>
                    <a:p>
                      <a:r>
                        <a:rPr lang="en-US" sz="2000" dirty="0"/>
                        <a:t>• Anti-hipertensivos</a:t>
                      </a:r>
                    </a:p>
                    <a:p>
                      <a:r>
                        <a:rPr lang="en-US" sz="2000" dirty="0"/>
                        <a:t>• Antidepressivos</a:t>
                      </a:r>
                    </a:p>
                    <a:p>
                      <a:r>
                        <a:rPr lang="en-US" sz="2000" dirty="0"/>
                        <a:t>• Antipsicóticos</a:t>
                      </a:r>
                    </a:p>
                    <a:p>
                      <a:r>
                        <a:rPr lang="en-US" sz="2000" dirty="0"/>
                        <a:t>• Sedativos</a:t>
                      </a:r>
                    </a:p>
                    <a:p>
                      <a:r>
                        <a:rPr lang="en-US" sz="2000" dirty="0"/>
                        <a:t>• Terapias hormonais</a:t>
                      </a:r>
                    </a:p>
                    <a:p>
                      <a:endParaRPr lang="en-US" dirty="0"/>
                    </a:p>
                  </a:txBody>
                  <a:tcPr/>
                </a:tc>
                <a:tc>
                  <a:txBody>
                    <a:bodyPr/>
                    <a:lstStyle/>
                    <a:p>
                      <a:r>
                        <a:rPr lang="en-US" sz="2000" dirty="0"/>
                        <a:t>• Diminuição da libido</a:t>
                      </a:r>
                    </a:p>
                    <a:p>
                      <a:r>
                        <a:rPr lang="en-US" sz="2000" dirty="0"/>
                        <a:t>• Dificuldades de excitação</a:t>
                      </a:r>
                    </a:p>
                    <a:p>
                      <a:r>
                        <a:rPr lang="en-US" sz="2000" dirty="0"/>
                        <a:t>• Secura vaginal / alterações na ereção</a:t>
                      </a:r>
                    </a:p>
                    <a:p>
                      <a:r>
                        <a:rPr lang="en-US" sz="2000" dirty="0"/>
                        <a:t>• Orgasmo atrasado ou ausente</a:t>
                      </a:r>
                    </a:p>
                    <a:p>
                      <a:r>
                        <a:rPr lang="en-US" sz="2000" dirty="0"/>
                        <a:t>• Baixa energia</a:t>
                      </a:r>
                    </a:p>
                    <a:p>
                      <a:endParaRPr lang="en-US" dirty="0"/>
                    </a:p>
                  </a:txBody>
                  <a:tcPr/>
                </a:tc>
                <a:extLst>
                  <a:ext uri="{0D108BD9-81ED-4DB2-BD59-A6C34878D82A}">
                    <a16:rowId xmlns:a16="http://schemas.microsoft.com/office/drawing/2014/main" val="3290839608"/>
                  </a:ext>
                </a:extLst>
              </a:tr>
            </a:tbl>
          </a:graphicData>
        </a:graphic>
      </p:graphicFrame>
    </p:spTree>
    <p:extLst>
      <p:ext uri="{BB962C8B-B14F-4D97-AF65-F5344CB8AC3E}">
        <p14:creationId xmlns:p14="http://schemas.microsoft.com/office/powerpoint/2010/main" val="15992048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C17EC-0A22-8C60-A05F-D9ED6C33E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930FD-71D5-C9DD-6622-ED9C3CFEF21B}"/>
              </a:ext>
            </a:extLst>
          </p:cNvPr>
          <p:cNvSpPr>
            <a:spLocks noGrp="1"/>
          </p:cNvSpPr>
          <p:nvPr>
            <p:ph type="ctrTitle"/>
          </p:nvPr>
        </p:nvSpPr>
        <p:spPr/>
        <p:txBody>
          <a:bodyPr/>
          <a:lstStyle/>
          <a:p>
            <a:endParaRPr lang="en-US" dirty="0"/>
          </a:p>
        </p:txBody>
      </p:sp>
      <p:pic>
        <p:nvPicPr>
          <p:cNvPr id="5" name="Graphic 4" descr="Heart with solid fill">
            <a:extLst>
              <a:ext uri="{FF2B5EF4-FFF2-40B4-BE49-F238E27FC236}">
                <a16:creationId xmlns:a16="http://schemas.microsoft.com/office/drawing/2014/main" id="{73AC92CD-7CF9-08B8-EF61-FEBD872C5A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34000" y="2851046"/>
            <a:ext cx="1524000" cy="1524000"/>
          </a:xfrm>
          <a:prstGeom prst="rect">
            <a:avLst/>
          </a:prstGeom>
        </p:spPr>
      </p:pic>
    </p:spTree>
    <p:extLst>
      <p:ext uri="{BB962C8B-B14F-4D97-AF65-F5344CB8AC3E}">
        <p14:creationId xmlns:p14="http://schemas.microsoft.com/office/powerpoint/2010/main" val="1887359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867DB-9141-6333-8C1E-1DBBDF4E42B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F3120E21-5077-A698-0B58-DB3D7A4031E8}"/>
              </a:ext>
            </a:extLst>
          </p:cNvPr>
          <p:cNvSpPr>
            <a:spLocks noGrp="1"/>
          </p:cNvSpPr>
          <p:nvPr>
            <p:ph type="title"/>
          </p:nvPr>
        </p:nvSpPr>
        <p:spPr/>
        <p:txBody>
          <a:bodyPr lIns="91440"/>
          <a:lstStyle/>
          <a:p>
            <a:r>
              <a:rPr lang="en-US" dirty="0"/>
              <a:t>Saúde mental e bem-estar relacional</a:t>
            </a:r>
            <a:endParaRPr lang="el-GR" dirty="0"/>
          </a:p>
        </p:txBody>
      </p:sp>
      <p:sp>
        <p:nvSpPr>
          <p:cNvPr id="7" name="Content Placeholder 6">
            <a:extLst>
              <a:ext uri="{FF2B5EF4-FFF2-40B4-BE49-F238E27FC236}">
                <a16:creationId xmlns:a16="http://schemas.microsoft.com/office/drawing/2014/main" id="{E02731A8-3A46-ED9F-44A6-2D53B3C085A8}"/>
              </a:ext>
            </a:extLst>
          </p:cNvPr>
          <p:cNvSpPr>
            <a:spLocks noGrp="1"/>
          </p:cNvSpPr>
          <p:nvPr>
            <p:ph sz="quarter" idx="12"/>
          </p:nvPr>
        </p:nvSpPr>
        <p:spPr>
          <a:xfrm>
            <a:off x="1308099" y="1473201"/>
            <a:ext cx="8191501" cy="4587966"/>
          </a:xfrm>
        </p:spPr>
        <p:txBody>
          <a:bodyPr/>
          <a:lstStyle/>
          <a:p>
            <a:r>
              <a:rPr lang="en-US" sz="2000" b="1" dirty="0">
                <a:solidFill>
                  <a:schemeClr val="accent3"/>
                </a:solidFill>
              </a:rPr>
              <a:t>Depressão</a:t>
            </a:r>
          </a:p>
          <a:p>
            <a:pPr marL="971533" lvl="1" indent="-285750">
              <a:buFont typeface="Wingdings" pitchFamily="2" charset="2"/>
              <a:buChar char="è"/>
            </a:pPr>
            <a:r>
              <a:rPr lang="en-US" sz="1800" dirty="0"/>
              <a:t>diminuição do desejo</a:t>
            </a:r>
          </a:p>
          <a:p>
            <a:endParaRPr lang="en-US" dirty="0"/>
          </a:p>
          <a:p>
            <a:r>
              <a:rPr lang="en-US" sz="2000" dirty="0"/>
              <a:t> </a:t>
            </a:r>
            <a:r>
              <a:rPr lang="en-US" sz="2000" b="1" dirty="0">
                <a:solidFill>
                  <a:schemeClr val="accent3"/>
                </a:solidFill>
              </a:rPr>
              <a:t>Ansiedade</a:t>
            </a:r>
          </a:p>
          <a:p>
            <a:pPr marL="971533" lvl="1" indent="-285750">
              <a:buFont typeface="Wingdings" pitchFamily="2" charset="2"/>
              <a:buChar char="è"/>
            </a:pPr>
            <a:r>
              <a:rPr lang="en-US" sz="1800" dirty="0"/>
              <a:t>inibição e evasão</a:t>
            </a:r>
          </a:p>
          <a:p>
            <a:endParaRPr lang="en-US" dirty="0"/>
          </a:p>
          <a:p>
            <a:r>
              <a:rPr lang="en-US" sz="2000" b="1" dirty="0">
                <a:solidFill>
                  <a:schemeClr val="accent3"/>
                </a:solidFill>
              </a:rPr>
              <a:t>Solidão</a:t>
            </a:r>
          </a:p>
          <a:p>
            <a:pPr marL="971533" lvl="1" indent="-285750">
              <a:buFont typeface="Wingdings" pitchFamily="2" charset="2"/>
              <a:buChar char="è"/>
            </a:pPr>
            <a:r>
              <a:rPr lang="en-US" sz="1800" dirty="0"/>
              <a:t>motivação reduzida para a intimidade</a:t>
            </a:r>
          </a:p>
          <a:p>
            <a:endParaRPr lang="en-US" dirty="0"/>
          </a:p>
          <a:p>
            <a:r>
              <a:rPr lang="en-US" sz="2000" b="1" dirty="0">
                <a:solidFill>
                  <a:schemeClr val="accent3"/>
                </a:solidFill>
              </a:rPr>
              <a:t>Luto</a:t>
            </a:r>
          </a:p>
          <a:p>
            <a:pPr marL="971533" lvl="1" indent="-285750">
              <a:buFont typeface="Wingdings" pitchFamily="2" charset="2"/>
              <a:buChar char="è"/>
            </a:pPr>
            <a:r>
              <a:rPr lang="en-US" sz="1800" dirty="0"/>
              <a:t>isolamento emocional</a:t>
            </a:r>
          </a:p>
          <a:p>
            <a:endParaRPr lang="en-US" dirty="0"/>
          </a:p>
          <a:p>
            <a:endParaRPr lang="en-US" dirty="0"/>
          </a:p>
        </p:txBody>
      </p:sp>
      <p:pic>
        <p:nvPicPr>
          <p:cNvPr id="3" name="Picture 2" descr="An old person sitting on a bench&#10;&#10;AI-generated content may be incorrect.">
            <a:extLst>
              <a:ext uri="{FF2B5EF4-FFF2-40B4-BE49-F238E27FC236}">
                <a16:creationId xmlns:a16="http://schemas.microsoft.com/office/drawing/2014/main" id="{B1E94F4F-A7BD-D79F-EA87-B28CB99A5F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3797" y="1169140"/>
            <a:ext cx="4240104" cy="5199495"/>
          </a:xfrm>
          <a:prstGeom prst="rect">
            <a:avLst/>
          </a:prstGeom>
        </p:spPr>
      </p:pic>
    </p:spTree>
    <p:extLst>
      <p:ext uri="{BB962C8B-B14F-4D97-AF65-F5344CB8AC3E}">
        <p14:creationId xmlns:p14="http://schemas.microsoft.com/office/powerpoint/2010/main" val="357810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6" end="6"/>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p:tgtEl>
                                          <p:spTgt spid="7">
                                            <p:txEl>
                                              <p:pRg st="7" end="7"/>
                                            </p:txEl>
                                          </p:spTgt>
                                        </p:tgtEl>
                                        <p:attrNameLst>
                                          <p:attrName>ppt_y</p:attrName>
                                        </p:attrNameLst>
                                      </p:cBhvr>
                                      <p:tavLst>
                                        <p:tav tm="0">
                                          <p:val>
                                            <p:strVal val="#ppt_y+#ppt_h*1.125000"/>
                                          </p:val>
                                        </p:tav>
                                        <p:tav tm="100000">
                                          <p:val>
                                            <p:strVal val="#ppt_y"/>
                                          </p:val>
                                        </p:tav>
                                      </p:tavLst>
                                    </p:anim>
                                    <p:animEffect transition="in" filter="wipe(up)">
                                      <p:cBhvr>
                                        <p:cTn id="32" dur="500"/>
                                        <p:tgtEl>
                                          <p:spTgt spid="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9" end="9"/>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
                                            <p:txEl>
                                              <p:pRg st="10" end="10"/>
                                            </p:txEl>
                                          </p:spTgt>
                                        </p:tgtEl>
                                        <p:attrNameLst>
                                          <p:attrName>style.visibility</p:attrName>
                                        </p:attrNameLst>
                                      </p:cBhvr>
                                      <p:to>
                                        <p:strVal val="visible"/>
                                      </p:to>
                                    </p:set>
                                    <p:anim calcmode="lin" valueType="num">
                                      <p:cBhvr additive="base">
                                        <p:cTn id="41" dur="500"/>
                                        <p:tgtEl>
                                          <p:spTgt spid="7">
                                            <p:txEl>
                                              <p:pRg st="10" end="10"/>
                                            </p:txEl>
                                          </p:spTgt>
                                        </p:tgtEl>
                                        <p:attrNameLst>
                                          <p:attrName>ppt_y</p:attrName>
                                        </p:attrNameLst>
                                      </p:cBhvr>
                                      <p:tavLst>
                                        <p:tav tm="0">
                                          <p:val>
                                            <p:strVal val="#ppt_y+#ppt_h*1.125000"/>
                                          </p:val>
                                        </p:tav>
                                        <p:tav tm="100000">
                                          <p:val>
                                            <p:strVal val="#ppt_y"/>
                                          </p:val>
                                        </p:tav>
                                      </p:tavLst>
                                    </p:anim>
                                    <p:animEffect transition="in" filter="wipe(up)">
                                      <p:cBhvr>
                                        <p:cTn id="42"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DEBF5-22DF-E126-DD23-08A3507ABC2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F255C05D-6D19-C200-FF3F-B5746DC4BF05}"/>
              </a:ext>
            </a:extLst>
          </p:cNvPr>
          <p:cNvSpPr>
            <a:spLocks noGrp="1"/>
          </p:cNvSpPr>
          <p:nvPr>
            <p:ph type="title"/>
          </p:nvPr>
        </p:nvSpPr>
        <p:spPr/>
        <p:txBody>
          <a:bodyPr lIns="91440"/>
          <a:lstStyle/>
          <a:p>
            <a:r>
              <a:rPr lang="en-US" dirty="0"/>
              <a:t>Imagem corporal e relações</a:t>
            </a:r>
            <a:endParaRPr lang="el-GR" dirty="0"/>
          </a:p>
        </p:txBody>
      </p:sp>
      <p:sp>
        <p:nvSpPr>
          <p:cNvPr id="7" name="Content Placeholder 6">
            <a:extLst>
              <a:ext uri="{FF2B5EF4-FFF2-40B4-BE49-F238E27FC236}">
                <a16:creationId xmlns:a16="http://schemas.microsoft.com/office/drawing/2014/main" id="{3F3EA63C-6B37-6728-5AE8-4D8F27A88CB7}"/>
              </a:ext>
            </a:extLst>
          </p:cNvPr>
          <p:cNvSpPr>
            <a:spLocks noGrp="1"/>
          </p:cNvSpPr>
          <p:nvPr>
            <p:ph sz="quarter" idx="12"/>
          </p:nvPr>
        </p:nvSpPr>
        <p:spPr>
          <a:xfrm>
            <a:off x="1194163" y="1489890"/>
            <a:ext cx="9803674" cy="4858657"/>
          </a:xfrm>
        </p:spPr>
        <p:txBody>
          <a:bodyPr/>
          <a:lstStyle/>
          <a:p>
            <a:r>
              <a:rPr lang="en-US" sz="2000" b="1" dirty="0">
                <a:solidFill>
                  <a:schemeClr val="accent3"/>
                </a:solidFill>
              </a:rPr>
              <a:t>Alterações na imagem corporal</a:t>
            </a:r>
          </a:p>
          <a:p>
            <a:pPr marL="971533" lvl="1" indent="-285750">
              <a:buFont typeface="Wingdings" pitchFamily="2" charset="2"/>
              <a:buChar char="è"/>
            </a:pPr>
            <a:r>
              <a:rPr lang="en-US" sz="1800" dirty="0"/>
              <a:t>Atração percebida</a:t>
            </a:r>
          </a:p>
          <a:p>
            <a:endParaRPr lang="en-US" dirty="0"/>
          </a:p>
          <a:p>
            <a:r>
              <a:rPr lang="en-US" sz="2000" b="1" dirty="0">
                <a:solidFill>
                  <a:schemeClr val="accent3"/>
                </a:solidFill>
              </a:rPr>
              <a:t>Qualidade das relações</a:t>
            </a:r>
          </a:p>
          <a:p>
            <a:pPr marL="971533" lvl="1" indent="-285750">
              <a:buFont typeface="Wingdings" pitchFamily="2" charset="2"/>
              <a:buChar char="è"/>
            </a:pPr>
            <a:r>
              <a:rPr lang="en-US" sz="1800" dirty="0"/>
              <a:t>Segurança emocional</a:t>
            </a:r>
          </a:p>
          <a:p>
            <a:endParaRPr lang="en-US" dirty="0"/>
          </a:p>
          <a:p>
            <a:r>
              <a:rPr lang="en-US" sz="2000" b="1" dirty="0">
                <a:solidFill>
                  <a:schemeClr val="accent3"/>
                </a:solidFill>
              </a:rPr>
              <a:t>Mudança de papéis (cuidados, doença)</a:t>
            </a:r>
          </a:p>
          <a:p>
            <a:pPr marL="971533" lvl="1" indent="-285750">
              <a:buFont typeface="Wingdings" pitchFamily="2" charset="2"/>
              <a:buChar char="è"/>
            </a:pPr>
            <a:r>
              <a:rPr lang="en-US" sz="1800" dirty="0"/>
              <a:t>Redefinição da intimidade</a:t>
            </a:r>
          </a:p>
          <a:p>
            <a:endParaRPr lang="en-US" dirty="0"/>
          </a:p>
          <a:p>
            <a:r>
              <a:rPr lang="en-US" sz="2000" b="1" dirty="0">
                <a:solidFill>
                  <a:schemeClr val="accent3"/>
                </a:solidFill>
              </a:rPr>
              <a:t>Necessidade de comunicação</a:t>
            </a:r>
          </a:p>
          <a:p>
            <a:pPr marL="971533" lvl="1" indent="-285750">
              <a:buFont typeface="Wingdings" pitchFamily="2" charset="2"/>
              <a:buChar char="è"/>
            </a:pPr>
            <a:r>
              <a:rPr lang="en-US" sz="1800" dirty="0"/>
              <a:t>Adaptação da intimidade</a:t>
            </a:r>
          </a:p>
          <a:p>
            <a:endParaRPr lang="en-US" dirty="0"/>
          </a:p>
          <a:p>
            <a:endParaRPr lang="en-US" dirty="0"/>
          </a:p>
        </p:txBody>
      </p:sp>
      <p:pic>
        <p:nvPicPr>
          <p:cNvPr id="3" name="Picture 2" descr="A person sitting on a table&#10;&#10;AI-generated content may be incorrect.">
            <a:extLst>
              <a:ext uri="{FF2B5EF4-FFF2-40B4-BE49-F238E27FC236}">
                <a16:creationId xmlns:a16="http://schemas.microsoft.com/office/drawing/2014/main" id="{8776D7DA-1CFD-D369-EE87-D1EACBD9A4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4395" y="1084217"/>
            <a:ext cx="4513442" cy="5094514"/>
          </a:xfrm>
          <a:prstGeom prst="rect">
            <a:avLst/>
          </a:prstGeom>
        </p:spPr>
      </p:pic>
    </p:spTree>
    <p:extLst>
      <p:ext uri="{BB962C8B-B14F-4D97-AF65-F5344CB8AC3E}">
        <p14:creationId xmlns:p14="http://schemas.microsoft.com/office/powerpoint/2010/main" val="3737959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p:tgtEl>
                                          <p:spTgt spid="7">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7">
                                            <p:txEl>
                                              <p:pRg st="0" end="0"/>
                                            </p:txEl>
                                          </p:spTgt>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p:tgtEl>
                                          <p:spTgt spid="7">
                                            <p:txEl>
                                              <p:pRg st="1" end="1"/>
                                            </p:txEl>
                                          </p:spTgt>
                                        </p:tgtEl>
                                        <p:attrNameLst>
                                          <p:attrName>ppt_y</p:attrName>
                                        </p:attrNameLst>
                                      </p:cBhvr>
                                      <p:tavLst>
                                        <p:tav tm="0">
                                          <p:val>
                                            <p:strVal val="#ppt_y+#ppt_h*1.125000"/>
                                          </p:val>
                                        </p:tav>
                                        <p:tav tm="100000">
                                          <p:val>
                                            <p:strVal val="#ppt_y"/>
                                          </p:val>
                                        </p:tav>
                                      </p:tavLst>
                                    </p:anim>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 calcmode="lin" valueType="num">
                                      <p:cBhvr additive="base">
                                        <p:cTn id="17" dur="500"/>
                                        <p:tgtEl>
                                          <p:spTgt spid="7">
                                            <p:txEl>
                                              <p:pRg st="3" end="3"/>
                                            </p:txEl>
                                          </p:spTgt>
                                        </p:tgtEl>
                                        <p:attrNameLst>
                                          <p:attrName>ppt_y</p:attrName>
                                        </p:attrNameLst>
                                      </p:cBhvr>
                                      <p:tavLst>
                                        <p:tav tm="0">
                                          <p:val>
                                            <p:strVal val="#ppt_y+#ppt_h*1.125000"/>
                                          </p:val>
                                        </p:tav>
                                        <p:tav tm="100000">
                                          <p:val>
                                            <p:strVal val="#ppt_y"/>
                                          </p:val>
                                        </p:tav>
                                      </p:tavLst>
                                    </p:anim>
                                    <p:animEffect transition="in" filter="wipe(up)">
                                      <p:cBhvr>
                                        <p:cTn id="18" dur="500"/>
                                        <p:tgtEl>
                                          <p:spTgt spid="7">
                                            <p:txEl>
                                              <p:pRg st="3" end="3"/>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 calcmode="lin" valueType="num">
                                      <p:cBhvr additive="base">
                                        <p:cTn id="21" dur="500"/>
                                        <p:tgtEl>
                                          <p:spTgt spid="7">
                                            <p:txEl>
                                              <p:pRg st="4" end="4"/>
                                            </p:txEl>
                                          </p:spTgt>
                                        </p:tgtEl>
                                        <p:attrNameLst>
                                          <p:attrName>ppt_y</p:attrName>
                                        </p:attrNameLst>
                                      </p:cBhvr>
                                      <p:tavLst>
                                        <p:tav tm="0">
                                          <p:val>
                                            <p:strVal val="#ppt_y+#ppt_h*1.125000"/>
                                          </p:val>
                                        </p:tav>
                                        <p:tav tm="100000">
                                          <p:val>
                                            <p:strVal val="#ppt_y"/>
                                          </p:val>
                                        </p:tav>
                                      </p:tavLst>
                                    </p:anim>
                                    <p:animEffect transition="in" filter="wipe(up)">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 calcmode="lin" valueType="num">
                                      <p:cBhvr additive="base">
                                        <p:cTn id="27" dur="500"/>
                                        <p:tgtEl>
                                          <p:spTgt spid="7">
                                            <p:txEl>
                                              <p:pRg st="6" end="6"/>
                                            </p:txEl>
                                          </p:spTgt>
                                        </p:tgtEl>
                                        <p:attrNameLst>
                                          <p:attrName>ppt_y</p:attrName>
                                        </p:attrNameLst>
                                      </p:cBhvr>
                                      <p:tavLst>
                                        <p:tav tm="0">
                                          <p:val>
                                            <p:strVal val="#ppt_y+#ppt_h*1.125000"/>
                                          </p:val>
                                        </p:tav>
                                        <p:tav tm="100000">
                                          <p:val>
                                            <p:strVal val="#ppt_y"/>
                                          </p:val>
                                        </p:tav>
                                      </p:tavLst>
                                    </p:anim>
                                    <p:animEffect transition="in" filter="wipe(up)">
                                      <p:cBhvr>
                                        <p:cTn id="28" dur="500"/>
                                        <p:tgtEl>
                                          <p:spTgt spid="7">
                                            <p:txEl>
                                              <p:pRg st="6" end="6"/>
                                            </p:txEl>
                                          </p:spTgt>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anim calcmode="lin" valueType="num">
                                      <p:cBhvr additive="base">
                                        <p:cTn id="31" dur="500"/>
                                        <p:tgtEl>
                                          <p:spTgt spid="7">
                                            <p:txEl>
                                              <p:pRg st="7" end="7"/>
                                            </p:txEl>
                                          </p:spTgt>
                                        </p:tgtEl>
                                        <p:attrNameLst>
                                          <p:attrName>ppt_y</p:attrName>
                                        </p:attrNameLst>
                                      </p:cBhvr>
                                      <p:tavLst>
                                        <p:tav tm="0">
                                          <p:val>
                                            <p:strVal val="#ppt_y+#ppt_h*1.125000"/>
                                          </p:val>
                                        </p:tav>
                                        <p:tav tm="100000">
                                          <p:val>
                                            <p:strVal val="#ppt_y"/>
                                          </p:val>
                                        </p:tav>
                                      </p:tavLst>
                                    </p:anim>
                                    <p:animEffect transition="in" filter="wipe(up)">
                                      <p:cBhvr>
                                        <p:cTn id="32" dur="500"/>
                                        <p:tgtEl>
                                          <p:spTgt spid="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7">
                                            <p:txEl>
                                              <p:pRg st="9" end="9"/>
                                            </p:txEl>
                                          </p:spTgt>
                                        </p:tgtEl>
                                        <p:attrNameLst>
                                          <p:attrName>style.visibility</p:attrName>
                                        </p:attrNameLst>
                                      </p:cBhvr>
                                      <p:to>
                                        <p:strVal val="visible"/>
                                      </p:to>
                                    </p:set>
                                    <p:anim calcmode="lin" valueType="num">
                                      <p:cBhvr additive="base">
                                        <p:cTn id="37" dur="500"/>
                                        <p:tgtEl>
                                          <p:spTgt spid="7">
                                            <p:txEl>
                                              <p:pRg st="9" end="9"/>
                                            </p:txEl>
                                          </p:spTgt>
                                        </p:tgtEl>
                                        <p:attrNameLst>
                                          <p:attrName>ppt_y</p:attrName>
                                        </p:attrNameLst>
                                      </p:cBhvr>
                                      <p:tavLst>
                                        <p:tav tm="0">
                                          <p:val>
                                            <p:strVal val="#ppt_y+#ppt_h*1.125000"/>
                                          </p:val>
                                        </p:tav>
                                        <p:tav tm="100000">
                                          <p:val>
                                            <p:strVal val="#ppt_y"/>
                                          </p:val>
                                        </p:tav>
                                      </p:tavLst>
                                    </p:anim>
                                    <p:animEffect transition="in" filter="wipe(up)">
                                      <p:cBhvr>
                                        <p:cTn id="38" dur="500"/>
                                        <p:tgtEl>
                                          <p:spTgt spid="7">
                                            <p:txEl>
                                              <p:pRg st="9" end="9"/>
                                            </p:txEl>
                                          </p:spTgt>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7">
                                            <p:txEl>
                                              <p:pRg st="10" end="10"/>
                                            </p:txEl>
                                          </p:spTgt>
                                        </p:tgtEl>
                                        <p:attrNameLst>
                                          <p:attrName>style.visibility</p:attrName>
                                        </p:attrNameLst>
                                      </p:cBhvr>
                                      <p:to>
                                        <p:strVal val="visible"/>
                                      </p:to>
                                    </p:set>
                                    <p:anim calcmode="lin" valueType="num">
                                      <p:cBhvr additive="base">
                                        <p:cTn id="41" dur="500"/>
                                        <p:tgtEl>
                                          <p:spTgt spid="7">
                                            <p:txEl>
                                              <p:pRg st="10" end="10"/>
                                            </p:txEl>
                                          </p:spTgt>
                                        </p:tgtEl>
                                        <p:attrNameLst>
                                          <p:attrName>ppt_y</p:attrName>
                                        </p:attrNameLst>
                                      </p:cBhvr>
                                      <p:tavLst>
                                        <p:tav tm="0">
                                          <p:val>
                                            <p:strVal val="#ppt_y+#ppt_h*1.125000"/>
                                          </p:val>
                                        </p:tav>
                                        <p:tav tm="100000">
                                          <p:val>
                                            <p:strVal val="#ppt_y"/>
                                          </p:val>
                                        </p:tav>
                                      </p:tavLst>
                                    </p:anim>
                                    <p:animEffect transition="in" filter="wipe(up)">
                                      <p:cBhvr>
                                        <p:cTn id="42"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ACEB0-A137-85C0-AC8F-B18C7647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216484-0EE1-9550-69BE-059936967234}"/>
              </a:ext>
            </a:extLst>
          </p:cNvPr>
          <p:cNvSpPr>
            <a:spLocks noGrp="1"/>
          </p:cNvSpPr>
          <p:nvPr>
            <p:ph type="ctrTitle"/>
          </p:nvPr>
        </p:nvSpPr>
        <p:spPr/>
        <p:txBody>
          <a:bodyPr/>
          <a:lstStyle/>
          <a:p>
            <a:endParaRPr lang="en-US" dirty="0"/>
          </a:p>
        </p:txBody>
      </p:sp>
      <p:pic>
        <p:nvPicPr>
          <p:cNvPr id="7" name="Graphic 6" descr="Warning with solid fill">
            <a:extLst>
              <a:ext uri="{FF2B5EF4-FFF2-40B4-BE49-F238E27FC236}">
                <a16:creationId xmlns:a16="http://schemas.microsoft.com/office/drawing/2014/main" id="{9E0E7E77-92A1-9AF1-1356-E5E749700CB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8800" y="2971800"/>
            <a:ext cx="1245326" cy="1245326"/>
          </a:xfrm>
          <a:prstGeom prst="rect">
            <a:avLst/>
          </a:prstGeom>
        </p:spPr>
      </p:pic>
    </p:spTree>
    <p:extLst>
      <p:ext uri="{BB962C8B-B14F-4D97-AF65-F5344CB8AC3E}">
        <p14:creationId xmlns:p14="http://schemas.microsoft.com/office/powerpoint/2010/main" val="132742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6DDE3-83CB-D293-1BB6-8CF554A4FE5B}"/>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0BF4E9D2-18F9-3D55-3362-3A6857A93B2F}"/>
              </a:ext>
            </a:extLst>
          </p:cNvPr>
          <p:cNvSpPr>
            <a:spLocks noGrp="1"/>
          </p:cNvSpPr>
          <p:nvPr>
            <p:ph type="title"/>
          </p:nvPr>
        </p:nvSpPr>
        <p:spPr/>
        <p:txBody>
          <a:bodyPr lIns="91440"/>
          <a:lstStyle/>
          <a:p>
            <a:r>
              <a:rPr lang="en-US" dirty="0"/>
              <a:t>Riscos para a saúde sexual na terceira idade</a:t>
            </a:r>
            <a:endParaRPr lang="el-GR" dirty="0"/>
          </a:p>
        </p:txBody>
      </p:sp>
      <p:sp>
        <p:nvSpPr>
          <p:cNvPr id="7" name="Content Placeholder 6">
            <a:extLst>
              <a:ext uri="{FF2B5EF4-FFF2-40B4-BE49-F238E27FC236}">
                <a16:creationId xmlns:a16="http://schemas.microsoft.com/office/drawing/2014/main" id="{1FE92E9F-DF87-41C7-2382-7B7184504948}"/>
              </a:ext>
            </a:extLst>
          </p:cNvPr>
          <p:cNvSpPr>
            <a:spLocks noGrp="1"/>
          </p:cNvSpPr>
          <p:nvPr>
            <p:ph sz="quarter" idx="12"/>
          </p:nvPr>
        </p:nvSpPr>
        <p:spPr>
          <a:xfrm>
            <a:off x="3277688" y="1226784"/>
            <a:ext cx="5636623" cy="1685109"/>
          </a:xfrm>
        </p:spPr>
        <p:txBody>
          <a:bodyPr/>
          <a:lstStyle/>
          <a:p>
            <a:endParaRPr lang="en-US" dirty="0"/>
          </a:p>
          <a:p>
            <a:pPr marL="465138"/>
            <a:r>
              <a:rPr lang="en-US" dirty="0"/>
              <a:t>• Aumento das taxas de IST entre adultos com mais de 50 anos</a:t>
            </a:r>
          </a:p>
          <a:p>
            <a:pPr marL="465138"/>
            <a:r>
              <a:rPr lang="en-US" dirty="0"/>
              <a:t>• Inclusão limitada na educação em saúde sexual</a:t>
            </a:r>
          </a:p>
          <a:p>
            <a:pPr marL="465138"/>
            <a:r>
              <a:rPr lang="en-US" dirty="0"/>
              <a:t>• Menor perceção do risco pessoal</a:t>
            </a:r>
          </a:p>
          <a:p>
            <a:pPr marL="465138"/>
            <a:r>
              <a:rPr lang="en-US" dirty="0"/>
              <a:t> </a:t>
            </a:r>
          </a:p>
          <a:p>
            <a:pPr marL="465138"/>
            <a:endParaRPr lang="en-US" dirty="0"/>
          </a:p>
          <a:p>
            <a:pPr marL="465138"/>
            <a:endParaRPr lang="en-US" dirty="0"/>
          </a:p>
          <a:p>
            <a:endParaRPr lang="en-US" dirty="0"/>
          </a:p>
          <a:p>
            <a:endParaRPr lang="en-US" dirty="0"/>
          </a:p>
        </p:txBody>
      </p:sp>
      <p:sp>
        <p:nvSpPr>
          <p:cNvPr id="2" name="TextBox 1">
            <a:extLst>
              <a:ext uri="{FF2B5EF4-FFF2-40B4-BE49-F238E27FC236}">
                <a16:creationId xmlns:a16="http://schemas.microsoft.com/office/drawing/2014/main" id="{0D6FB873-BF9F-D737-3BFE-3B4E60CDB3C9}"/>
              </a:ext>
            </a:extLst>
          </p:cNvPr>
          <p:cNvSpPr txBox="1"/>
          <p:nvPr/>
        </p:nvSpPr>
        <p:spPr>
          <a:xfrm>
            <a:off x="6070145" y="3645659"/>
            <a:ext cx="5516609" cy="1200329"/>
          </a:xfrm>
          <a:prstGeom prst="rect">
            <a:avLst/>
          </a:prstGeom>
          <a:noFill/>
          <a:ln w="38100">
            <a:solidFill>
              <a:schemeClr val="accent1"/>
            </a:solidFill>
          </a:ln>
        </p:spPr>
        <p:txBody>
          <a:bodyPr wrap="square" rtlCol="0">
            <a:spAutoFit/>
          </a:bodyPr>
          <a:lstStyle/>
          <a:p>
            <a:r>
              <a:rPr lang="en-US" dirty="0">
                <a:solidFill>
                  <a:schemeClr val="accent6"/>
                </a:solidFill>
              </a:rPr>
              <a:t>• Doenças crónicas (por exemplo, diabetes, doenças cardiovasculares)</a:t>
            </a:r>
          </a:p>
          <a:p>
            <a:r>
              <a:rPr lang="en-US" dirty="0">
                <a:solidFill>
                  <a:schemeClr val="accent6"/>
                </a:solidFill>
              </a:rPr>
              <a:t>• Processos de cicatrização mais lentos</a:t>
            </a:r>
          </a:p>
          <a:p>
            <a:r>
              <a:rPr lang="en-US" dirty="0">
                <a:solidFill>
                  <a:schemeClr val="accent6"/>
                </a:solidFill>
              </a:rPr>
              <a:t>	⇒ Maior impacto da infeção ou lesão</a:t>
            </a:r>
          </a:p>
        </p:txBody>
      </p:sp>
      <p:sp>
        <p:nvSpPr>
          <p:cNvPr id="3" name="TextBox 2">
            <a:extLst>
              <a:ext uri="{FF2B5EF4-FFF2-40B4-BE49-F238E27FC236}">
                <a16:creationId xmlns:a16="http://schemas.microsoft.com/office/drawing/2014/main" id="{7207C6DB-0DF0-D2CA-3343-7B5730DF565C}"/>
              </a:ext>
            </a:extLst>
          </p:cNvPr>
          <p:cNvSpPr txBox="1"/>
          <p:nvPr/>
        </p:nvSpPr>
        <p:spPr>
          <a:xfrm>
            <a:off x="605246" y="3645660"/>
            <a:ext cx="5107577" cy="1200329"/>
          </a:xfrm>
          <a:prstGeom prst="rect">
            <a:avLst/>
          </a:prstGeom>
          <a:noFill/>
          <a:ln w="38100">
            <a:solidFill>
              <a:schemeClr val="accent1"/>
            </a:solidFill>
          </a:ln>
        </p:spPr>
        <p:txBody>
          <a:bodyPr wrap="square" rtlCol="0">
            <a:spAutoFit/>
          </a:bodyPr>
          <a:lstStyle/>
          <a:p>
            <a:pPr marL="465138"/>
            <a:r>
              <a:rPr lang="en-US" dirty="0">
                <a:solidFill>
                  <a:schemeClr val="accent6"/>
                </a:solidFill>
              </a:rPr>
              <a:t>• Tecidos mucosos mais finos</a:t>
            </a:r>
          </a:p>
          <a:p>
            <a:pPr marL="465138"/>
            <a:r>
              <a:rPr lang="en-US" dirty="0">
                <a:solidFill>
                  <a:schemeClr val="accent6"/>
                </a:solidFill>
              </a:rPr>
              <a:t>• Lubrificação reduzida</a:t>
            </a:r>
          </a:p>
          <a:p>
            <a:pPr marL="465138"/>
            <a:r>
              <a:rPr lang="en-US" dirty="0">
                <a:solidFill>
                  <a:schemeClr val="accent6"/>
                </a:solidFill>
              </a:rPr>
              <a:t>• Resposta imunitária alterada</a:t>
            </a:r>
          </a:p>
          <a:p>
            <a:pPr marL="465138"/>
            <a:r>
              <a:rPr lang="en-US" dirty="0">
                <a:solidFill>
                  <a:schemeClr val="accent6"/>
                </a:solidFill>
              </a:rPr>
              <a:t>	⇒ Maior suscetibilidade a infeções</a:t>
            </a:r>
          </a:p>
        </p:txBody>
      </p:sp>
    </p:spTree>
    <p:extLst>
      <p:ext uri="{BB962C8B-B14F-4D97-AF65-F5344CB8AC3E}">
        <p14:creationId xmlns:p14="http://schemas.microsoft.com/office/powerpoint/2010/main" val="2503082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F8FDD-180E-CECC-62E5-DB1397C0499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868DBE5-F931-9C1F-F95B-CC35A5FACFAD}"/>
              </a:ext>
            </a:extLst>
          </p:cNvPr>
          <p:cNvSpPr>
            <a:spLocks noGrp="1"/>
          </p:cNvSpPr>
          <p:nvPr>
            <p:ph type="title"/>
          </p:nvPr>
        </p:nvSpPr>
        <p:spPr/>
        <p:txBody>
          <a:bodyPr lIns="91440"/>
          <a:lstStyle/>
          <a:p>
            <a:r>
              <a:rPr lang="en-US" dirty="0"/>
              <a:t>Proteção e Função Profissional</a:t>
            </a:r>
            <a:endParaRPr lang="el-GR" dirty="0"/>
          </a:p>
        </p:txBody>
      </p:sp>
      <p:sp>
        <p:nvSpPr>
          <p:cNvPr id="7" name="Content Placeholder 6">
            <a:extLst>
              <a:ext uri="{FF2B5EF4-FFF2-40B4-BE49-F238E27FC236}">
                <a16:creationId xmlns:a16="http://schemas.microsoft.com/office/drawing/2014/main" id="{D770AE26-625C-02BA-68D7-221863928794}"/>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r>
              <a:rPr lang="en-US" sz="2400" dirty="0"/>
              <a:t>                  🗣  Diálogo de rotina</a:t>
            </a:r>
          </a:p>
          <a:p>
            <a:r>
              <a:rPr lang="en-US" sz="2400" dirty="0"/>
              <a:t>                  🛡  Práticas de sexo seguro</a:t>
            </a:r>
          </a:p>
          <a:p>
            <a:r>
              <a:rPr lang="en-US" sz="2400" dirty="0"/>
              <a:t>                  🧪  Rastreio e prevenção</a:t>
            </a:r>
          </a:p>
          <a:p>
            <a:r>
              <a:rPr lang="en-US" sz="2400" dirty="0"/>
              <a:t>                  📖  Acesso à informação</a:t>
            </a:r>
          </a:p>
          <a:p>
            <a:endParaRPr lang="en-US" dirty="0"/>
          </a:p>
          <a:p>
            <a:pPr algn="ctr"/>
            <a:endParaRPr lang="en-US" b="1" dirty="0">
              <a:solidFill>
                <a:schemeClr val="accent3"/>
              </a:solidFill>
            </a:endParaRPr>
          </a:p>
          <a:p>
            <a:pPr algn="ctr"/>
            <a:endParaRPr lang="en-US" b="1" dirty="0">
              <a:solidFill>
                <a:schemeClr val="accent3"/>
              </a:solidFill>
            </a:endParaRPr>
          </a:p>
          <a:p>
            <a:pPr algn="ctr"/>
            <a:endParaRPr lang="en-US" sz="2400" b="1" dirty="0">
              <a:solidFill>
                <a:schemeClr val="accent3"/>
              </a:solidFill>
            </a:endParaRPr>
          </a:p>
          <a:p>
            <a:pPr algn="ctr"/>
            <a:r>
              <a:rPr lang="en-US" sz="2400" b="1" dirty="0">
                <a:solidFill>
                  <a:schemeClr val="accent3"/>
                </a:solidFill>
              </a:rPr>
              <a:t>Abordar a saúde sexual promove a dignidade, a autonomia e o bem-estar na terceira idade.</a:t>
            </a:r>
          </a:p>
          <a:p>
            <a:endParaRPr lang="en-US" dirty="0"/>
          </a:p>
          <a:p>
            <a:endParaRPr lang="en-US" dirty="0"/>
          </a:p>
        </p:txBody>
      </p:sp>
      <p:pic>
        <p:nvPicPr>
          <p:cNvPr id="4" name="Picture 3" descr="A person and person holding hands&#10;&#10;AI-generated content may be incorrect.">
            <a:extLst>
              <a:ext uri="{FF2B5EF4-FFF2-40B4-BE49-F238E27FC236}">
                <a16:creationId xmlns:a16="http://schemas.microsoft.com/office/drawing/2014/main" id="{EDCC74E9-C560-A0AA-577D-F025374E99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580606"/>
            <a:ext cx="4826069" cy="3148149"/>
          </a:xfrm>
          <a:prstGeom prst="rect">
            <a:avLst/>
          </a:prstGeom>
        </p:spPr>
      </p:pic>
    </p:spTree>
    <p:extLst>
      <p:ext uri="{BB962C8B-B14F-4D97-AF65-F5344CB8AC3E}">
        <p14:creationId xmlns:p14="http://schemas.microsoft.com/office/powerpoint/2010/main" val="651127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431AE-ADC2-6804-8C9A-2F7804C5A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6D4A07-6C04-EE6D-708E-7465974615CF}"/>
              </a:ext>
            </a:extLst>
          </p:cNvPr>
          <p:cNvSpPr>
            <a:spLocks noGrp="1"/>
          </p:cNvSpPr>
          <p:nvPr>
            <p:ph type="ctrTitle"/>
          </p:nvPr>
        </p:nvSpPr>
        <p:spPr/>
        <p:txBody>
          <a:bodyPr/>
          <a:lstStyle/>
          <a:p>
            <a:endParaRPr lang="en-US" dirty="0"/>
          </a:p>
        </p:txBody>
      </p:sp>
      <p:pic>
        <p:nvPicPr>
          <p:cNvPr id="4" name="Graphic 3" descr="Chat with solid fill">
            <a:extLst>
              <a:ext uri="{FF2B5EF4-FFF2-40B4-BE49-F238E27FC236}">
                <a16:creationId xmlns:a16="http://schemas.microsoft.com/office/drawing/2014/main" id="{6EC77273-3B8F-7181-BD9B-604CB05F1FE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55919" y="2774849"/>
            <a:ext cx="1571897" cy="1571897"/>
          </a:xfrm>
          <a:prstGeom prst="rect">
            <a:avLst/>
          </a:prstGeom>
        </p:spPr>
      </p:pic>
    </p:spTree>
    <p:extLst>
      <p:ext uri="{BB962C8B-B14F-4D97-AF65-F5344CB8AC3E}">
        <p14:creationId xmlns:p14="http://schemas.microsoft.com/office/powerpoint/2010/main" val="86250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en-US" dirty="0"/>
              <a:t>A comunicação em contextos de cuidados de saúde</a:t>
            </a:r>
            <a:endParaRPr lang="el-GR" dirty="0"/>
          </a:p>
        </p:txBody>
      </p:sp>
      <p:sp>
        <p:nvSpPr>
          <p:cNvPr id="6" name="Content Placeholder 5"/>
          <p:cNvSpPr>
            <a:spLocks noGrp="1"/>
          </p:cNvSpPr>
          <p:nvPr>
            <p:ph sz="quarter" idx="11"/>
          </p:nvPr>
        </p:nvSpPr>
        <p:spPr/>
        <p:txBody>
          <a:bodyPr/>
          <a:lstStyle/>
          <a:p>
            <a:pPr algn="ctr"/>
            <a:endParaRPr lang="en-US" sz="2000" b="1" dirty="0"/>
          </a:p>
          <a:p>
            <a:r>
              <a:rPr lang="en-US" sz="2000" b="1" dirty="0"/>
              <a:t>Por que razão as conversas muitas vezes não acontecem</a:t>
            </a:r>
          </a:p>
          <a:p>
            <a:endParaRPr lang="en-US" dirty="0"/>
          </a:p>
          <a:p>
            <a:endParaRPr lang="en-US" dirty="0"/>
          </a:p>
          <a:p>
            <a:endParaRPr lang="en-US" dirty="0"/>
          </a:p>
          <a:p>
            <a:r>
              <a:rPr lang="en-US" dirty="0"/>
              <a:t>• Desconforto ou constrangimento</a:t>
            </a:r>
          </a:p>
          <a:p>
            <a:r>
              <a:rPr lang="en-US" dirty="0"/>
              <a:t>• Suposições de que os idosos são assexuados</a:t>
            </a:r>
          </a:p>
          <a:p>
            <a:r>
              <a:rPr lang="en-US" dirty="0"/>
              <a:t>• Limitações de tempo</a:t>
            </a:r>
          </a:p>
          <a:p>
            <a:r>
              <a:rPr lang="en-US" dirty="0"/>
              <a:t>• Incerteza quanto aos limites profissionais</a:t>
            </a:r>
          </a:p>
          <a:p>
            <a:endParaRPr lang="en-US" dirty="0"/>
          </a:p>
        </p:txBody>
      </p:sp>
      <p:sp>
        <p:nvSpPr>
          <p:cNvPr id="7" name="Content Placeholder 6"/>
          <p:cNvSpPr>
            <a:spLocks noGrp="1"/>
          </p:cNvSpPr>
          <p:nvPr>
            <p:ph sz="quarter" idx="12"/>
          </p:nvPr>
        </p:nvSpPr>
        <p:spPr/>
        <p:txBody>
          <a:bodyPr/>
          <a:lstStyle/>
          <a:p>
            <a:pPr algn="ctr"/>
            <a:endParaRPr lang="en-US" b="1" dirty="0"/>
          </a:p>
          <a:p>
            <a:r>
              <a:rPr lang="en-US" b="1" dirty="0"/>
              <a:t> </a:t>
            </a:r>
            <a:r>
              <a:rPr lang="en-US" sz="2000" b="1" dirty="0"/>
              <a:t>Abordagem </a:t>
            </a:r>
            <a:r>
              <a:rPr lang="en-US" sz="2000" b="1" dirty="0" err="1"/>
              <a:t>centrada na pessoa</a:t>
            </a:r>
          </a:p>
          <a:p>
            <a:endParaRPr lang="en-US" b="1" dirty="0"/>
          </a:p>
          <a:p>
            <a:endParaRPr lang="en-US" b="1" dirty="0"/>
          </a:p>
          <a:p>
            <a:endParaRPr lang="en-US" b="1" dirty="0"/>
          </a:p>
          <a:p>
            <a:r>
              <a:rPr lang="en-US" dirty="0"/>
              <a:t>• A sexualidade </a:t>
            </a:r>
            <a:r>
              <a:rPr lang="en-US" dirty="0" err="1"/>
              <a:t>é reconhecida </a:t>
            </a:r>
            <a:r>
              <a:rPr lang="en-US" dirty="0"/>
              <a:t>como parte da qualidade de vida</a:t>
            </a:r>
          </a:p>
          <a:p>
            <a:r>
              <a:rPr lang="en-US" dirty="0"/>
              <a:t>• Respeito pelos valores, preferências e experiências de vida</a:t>
            </a:r>
          </a:p>
          <a:p>
            <a:r>
              <a:rPr lang="en-US" dirty="0"/>
              <a:t>• Tomada de decisão partilhada</a:t>
            </a:r>
          </a:p>
          <a:p>
            <a:r>
              <a:rPr lang="en-US" dirty="0"/>
              <a:t>• Atenção às necessidades emocionais, relacionais e físicas</a:t>
            </a:r>
          </a:p>
          <a:p>
            <a:endParaRPr lang="en-US" dirty="0"/>
          </a:p>
        </p:txBody>
      </p:sp>
    </p:spTree>
    <p:extLst>
      <p:ext uri="{BB962C8B-B14F-4D97-AF65-F5344CB8AC3E}">
        <p14:creationId xmlns:p14="http://schemas.microsoft.com/office/powerpoint/2010/main" val="1387695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543EF-E4DD-B5EB-660D-98F4AA35591B}"/>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E676A12-5DED-92C2-C31E-C8EF9A58A376}"/>
              </a:ext>
            </a:extLst>
          </p:cNvPr>
          <p:cNvSpPr>
            <a:spLocks noGrp="1"/>
          </p:cNvSpPr>
          <p:nvPr>
            <p:ph type="title"/>
          </p:nvPr>
        </p:nvSpPr>
        <p:spPr/>
        <p:txBody>
          <a:bodyPr lIns="91440"/>
          <a:lstStyle/>
          <a:p>
            <a:r>
              <a:rPr lang="en-US" dirty="0"/>
              <a:t>Princípios para iniciar conversas sobre sexualidade (1)</a:t>
            </a:r>
            <a:endParaRPr lang="el-GR" dirty="0"/>
          </a:p>
        </p:txBody>
      </p:sp>
      <p:sp>
        <p:nvSpPr>
          <p:cNvPr id="7" name="Content Placeholder 6">
            <a:extLst>
              <a:ext uri="{FF2B5EF4-FFF2-40B4-BE49-F238E27FC236}">
                <a16:creationId xmlns:a16="http://schemas.microsoft.com/office/drawing/2014/main" id="{02595A6F-5E57-1548-10B8-84B01FA3C6CC}"/>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pPr algn="ctr"/>
            <a:endParaRPr lang="en-US" b="1" dirty="0">
              <a:solidFill>
                <a:schemeClr val="accent3"/>
              </a:solidFill>
            </a:endParaRPr>
          </a:p>
          <a:p>
            <a:pPr algn="ctr"/>
            <a:endParaRPr lang="en-US" b="1" dirty="0">
              <a:solidFill>
                <a:schemeClr val="accent3"/>
              </a:solidFill>
            </a:endParaRPr>
          </a:p>
          <a:p>
            <a:endParaRPr lang="en-US" dirty="0"/>
          </a:p>
          <a:p>
            <a:endParaRPr lang="en-US" dirty="0"/>
          </a:p>
        </p:txBody>
      </p:sp>
      <p:graphicFrame>
        <p:nvGraphicFramePr>
          <p:cNvPr id="2" name="Table 1">
            <a:extLst>
              <a:ext uri="{FF2B5EF4-FFF2-40B4-BE49-F238E27FC236}">
                <a16:creationId xmlns:a16="http://schemas.microsoft.com/office/drawing/2014/main" id="{DCADB173-DBD4-BA05-CBB1-E65FFE73E531}"/>
              </a:ext>
            </a:extLst>
          </p:cNvPr>
          <p:cNvGraphicFramePr>
            <a:graphicFrameLocks noGrp="1"/>
          </p:cNvGraphicFramePr>
          <p:nvPr>
            <p:extLst>
              <p:ext uri="{D42A27DB-BD31-4B8C-83A1-F6EECF244321}">
                <p14:modId xmlns:p14="http://schemas.microsoft.com/office/powerpoint/2010/main" val="3915572780"/>
              </p:ext>
            </p:extLst>
          </p:nvPr>
        </p:nvGraphicFramePr>
        <p:xfrm>
          <a:off x="149679" y="889000"/>
          <a:ext cx="11892642" cy="5757461"/>
        </p:xfrm>
        <a:graphic>
          <a:graphicData uri="http://schemas.openxmlformats.org/drawingml/2006/table">
            <a:tbl>
              <a:tblPr firstRow="1" bandRow="1">
                <a:tableStyleId>{69CF1AB2-1976-4502-BF36-3FF5EA218861}</a:tableStyleId>
              </a:tblPr>
              <a:tblGrid>
                <a:gridCol w="3964214">
                  <a:extLst>
                    <a:ext uri="{9D8B030D-6E8A-4147-A177-3AD203B41FA5}">
                      <a16:colId xmlns:a16="http://schemas.microsoft.com/office/drawing/2014/main" val="510370141"/>
                    </a:ext>
                  </a:extLst>
                </a:gridCol>
                <a:gridCol w="3964214">
                  <a:extLst>
                    <a:ext uri="{9D8B030D-6E8A-4147-A177-3AD203B41FA5}">
                      <a16:colId xmlns:a16="http://schemas.microsoft.com/office/drawing/2014/main" val="368095336"/>
                    </a:ext>
                  </a:extLst>
                </a:gridCol>
                <a:gridCol w="3964214">
                  <a:extLst>
                    <a:ext uri="{9D8B030D-6E8A-4147-A177-3AD203B41FA5}">
                      <a16:colId xmlns:a16="http://schemas.microsoft.com/office/drawing/2014/main" val="3795248249"/>
                    </a:ext>
                  </a:extLst>
                </a:gridCol>
              </a:tblGrid>
              <a:tr h="2061811">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en-GB" sz="2000" b="1" dirty="0">
                          <a:solidFill>
                            <a:srgbClr val="252223"/>
                          </a:solidFill>
                          <a:effectLst/>
                        </a:rPr>
                        <a:t>Normalizar o tema</a:t>
                      </a:r>
                      <a:endParaRPr lang="en-US"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Apresente a saúde sexual como uma parte rotineira e legítima do bem-estar geral, ajudando a reduzir o estigma ou o constrangimento.</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«Pergunto a todos os meus doentes sobre a saúde sexual, porque é uma parte importante do bem-estar geral.»</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05737159"/>
                  </a:ext>
                </a:extLst>
              </a:tr>
              <a:tr h="1847825">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en-GB" sz="2000" b="1" dirty="0">
                          <a:solidFill>
                            <a:srgbClr val="252223"/>
                          </a:solidFill>
                          <a:effectLst/>
                        </a:rPr>
                        <a:t>Garantir o conforto e o consentimento</a:t>
                      </a:r>
                      <a:endParaRPr lang="en-US"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Crie um espaço seguro e isento de julgamentos e dê explicitamente ao paciente a permissão para recusar ou saltar perguntas.</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«Esta é uma conversa confidencial e isenta de julgamentos. Pode saltar qualquer pergunta ou interromper a conversa a qualquer momento.»</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78220600"/>
                  </a:ext>
                </a:extLst>
              </a:tr>
              <a:tr h="1847825">
                <a:tc>
                  <a:txBody>
                    <a:bodyPr/>
                    <a:lstStyle/>
                    <a:p>
                      <a:pPr marL="0" marR="0" algn="ctr">
                        <a:lnSpc>
                          <a:spcPct val="107000"/>
                        </a:lnSpc>
                        <a:spcAft>
                          <a:spcPts val="800"/>
                        </a:spcAft>
                        <a:buNone/>
                      </a:pPr>
                      <a:endParaRPr lang="en-GB" sz="2000" b="1" dirty="0">
                        <a:solidFill>
                          <a:srgbClr val="252223"/>
                        </a:solidFill>
                        <a:effectLst/>
                      </a:endParaRPr>
                    </a:p>
                    <a:p>
                      <a:pPr marL="0" marR="0" algn="ctr">
                        <a:lnSpc>
                          <a:spcPct val="107000"/>
                        </a:lnSpc>
                        <a:spcAft>
                          <a:spcPts val="800"/>
                        </a:spcAft>
                        <a:buNone/>
                      </a:pPr>
                      <a:r>
                        <a:rPr lang="en-GB" sz="2000" b="1" dirty="0">
                          <a:solidFill>
                            <a:srgbClr val="252223"/>
                          </a:solidFill>
                          <a:effectLst/>
                        </a:rPr>
                        <a:t>Utilize uma linguagem aberta e inclusiva</a:t>
                      </a:r>
                      <a:endParaRPr lang="en-US"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Evite suposições sobre orientação, parceiros ou identidade e incentive a partilha através de formulações neutras e abertas.</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rgbClr val="252223"/>
                          </a:solidFill>
                          <a:effectLst/>
                        </a:rPr>
                        <a:t>«Há alguma coisa sobre a sua sexualidade ou relações íntimas de que gostaria de falar?»</a:t>
                      </a:r>
                      <a:endParaRPr lang="en-US" sz="18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8424965"/>
                  </a:ext>
                </a:extLst>
              </a:tr>
            </a:tbl>
          </a:graphicData>
        </a:graphic>
      </p:graphicFrame>
    </p:spTree>
    <p:extLst>
      <p:ext uri="{BB962C8B-B14F-4D97-AF65-F5344CB8AC3E}">
        <p14:creationId xmlns:p14="http://schemas.microsoft.com/office/powerpoint/2010/main" val="2601883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5D591-4646-6E62-647E-19F7DC5B4E6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1DDED592-EF9F-99F3-CBDA-D66578D97526}"/>
              </a:ext>
            </a:extLst>
          </p:cNvPr>
          <p:cNvSpPr>
            <a:spLocks noGrp="1"/>
          </p:cNvSpPr>
          <p:nvPr>
            <p:ph type="title"/>
          </p:nvPr>
        </p:nvSpPr>
        <p:spPr/>
        <p:txBody>
          <a:bodyPr lIns="91440"/>
          <a:lstStyle/>
          <a:p>
            <a:r>
              <a:rPr lang="en-US" dirty="0"/>
              <a:t>Princípios para iniciar conversas sobre sexualidade (2)</a:t>
            </a:r>
            <a:endParaRPr lang="el-GR" dirty="0"/>
          </a:p>
        </p:txBody>
      </p:sp>
      <p:sp>
        <p:nvSpPr>
          <p:cNvPr id="7" name="Content Placeholder 6">
            <a:extLst>
              <a:ext uri="{FF2B5EF4-FFF2-40B4-BE49-F238E27FC236}">
                <a16:creationId xmlns:a16="http://schemas.microsoft.com/office/drawing/2014/main" id="{303D8965-7A22-C176-9150-2BB706A4595E}"/>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pPr algn="ctr"/>
            <a:endParaRPr lang="en-US" b="1" dirty="0">
              <a:solidFill>
                <a:schemeClr val="accent3"/>
              </a:solidFill>
            </a:endParaRPr>
          </a:p>
          <a:p>
            <a:pPr algn="ctr"/>
            <a:endParaRPr lang="en-US" b="1" dirty="0">
              <a:solidFill>
                <a:schemeClr val="accent3"/>
              </a:solidFill>
            </a:endParaRPr>
          </a:p>
          <a:p>
            <a:pPr algn="ctr"/>
            <a:endParaRPr lang="en-US" sz="2400" b="1" dirty="0">
              <a:solidFill>
                <a:schemeClr val="accent3"/>
              </a:solidFill>
            </a:endParaRPr>
          </a:p>
          <a:p>
            <a:endParaRPr lang="en-US" dirty="0"/>
          </a:p>
          <a:p>
            <a:endParaRPr lang="en-US" dirty="0"/>
          </a:p>
        </p:txBody>
      </p:sp>
      <p:graphicFrame>
        <p:nvGraphicFramePr>
          <p:cNvPr id="3" name="Table 2">
            <a:extLst>
              <a:ext uri="{FF2B5EF4-FFF2-40B4-BE49-F238E27FC236}">
                <a16:creationId xmlns:a16="http://schemas.microsoft.com/office/drawing/2014/main" id="{31C51F0E-25B0-6616-57C2-25F640BCFB4E}"/>
              </a:ext>
            </a:extLst>
          </p:cNvPr>
          <p:cNvGraphicFramePr>
            <a:graphicFrameLocks noGrp="1"/>
          </p:cNvGraphicFramePr>
          <p:nvPr>
            <p:extLst>
              <p:ext uri="{D42A27DB-BD31-4B8C-83A1-F6EECF244321}">
                <p14:modId xmlns:p14="http://schemas.microsoft.com/office/powerpoint/2010/main" val="1481254610"/>
              </p:ext>
            </p:extLst>
          </p:nvPr>
        </p:nvGraphicFramePr>
        <p:xfrm>
          <a:off x="259307" y="889000"/>
          <a:ext cx="11783013" cy="5716515"/>
        </p:xfrm>
        <a:graphic>
          <a:graphicData uri="http://schemas.openxmlformats.org/drawingml/2006/table">
            <a:tbl>
              <a:tblPr firstRow="1" firstCol="1" bandRow="1">
                <a:tableStyleId>{69CF1AB2-1976-4502-BF36-3FF5EA218861}</a:tableStyleId>
              </a:tblPr>
              <a:tblGrid>
                <a:gridCol w="3927671">
                  <a:extLst>
                    <a:ext uri="{9D8B030D-6E8A-4147-A177-3AD203B41FA5}">
                      <a16:colId xmlns:a16="http://schemas.microsoft.com/office/drawing/2014/main" val="2436639442"/>
                    </a:ext>
                  </a:extLst>
                </a:gridCol>
                <a:gridCol w="3927671">
                  <a:extLst>
                    <a:ext uri="{9D8B030D-6E8A-4147-A177-3AD203B41FA5}">
                      <a16:colId xmlns:a16="http://schemas.microsoft.com/office/drawing/2014/main" val="51480279"/>
                    </a:ext>
                  </a:extLst>
                </a:gridCol>
                <a:gridCol w="3927671">
                  <a:extLst>
                    <a:ext uri="{9D8B030D-6E8A-4147-A177-3AD203B41FA5}">
                      <a16:colId xmlns:a16="http://schemas.microsoft.com/office/drawing/2014/main" val="3494455639"/>
                    </a:ext>
                  </a:extLst>
                </a:gridCol>
              </a:tblGrid>
              <a:tr h="2460713">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en-GB" sz="2000" dirty="0">
                          <a:solidFill>
                            <a:schemeClr val="tx1"/>
                          </a:solidFill>
                          <a:effectLst/>
                        </a:rPr>
                        <a:t>Comece por uma abordagem holística</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chemeClr val="tx1"/>
                          </a:solidFill>
                          <a:effectLst/>
                        </a:rPr>
                        <a:t>Apresente a sexualidade no contexto mais amplo da saúde e da qualidade de vida antes de perguntar detalhes específicos.</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b="0" dirty="0">
                          <a:solidFill>
                            <a:schemeClr val="tx1"/>
                          </a:solidFill>
                          <a:effectLst/>
                        </a:rPr>
                        <a:t>«Por vezes, alterações de saúde ou medicação podem afetar a intimidade ou o bem-estar sexual. Isso tem sido relevante para si?»</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43405781"/>
                  </a:ext>
                </a:extLst>
              </a:tr>
              <a:tr h="1627901">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en-GB" sz="2000" dirty="0">
                          <a:solidFill>
                            <a:schemeClr val="tx1"/>
                          </a:solidFill>
                          <a:effectLst/>
                        </a:rPr>
                        <a:t>Reconheça a sexualidade como parte da identidade</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dirty="0">
                          <a:effectLst/>
                        </a:rPr>
                        <a:t>Reconheça que a sexualidade é uma dimensão significativa e válida da vida de uma pessoa, independentemente da idade.</a:t>
                      </a:r>
                      <a:endParaRPr lang="en-US" sz="1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a:effectLst/>
                        </a:rPr>
                        <a:t>«A sexualidade e a intimidade continuam a ser aspetos importantes da vida para muitas pessoas à medida que envelhecem.»</a:t>
                      </a:r>
                      <a:endParaRPr lang="en-US" sz="18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24971794"/>
                  </a:ext>
                </a:extLst>
              </a:tr>
              <a:tr h="1627901">
                <a:tc>
                  <a:txBody>
                    <a:bodyPr/>
                    <a:lstStyle/>
                    <a:p>
                      <a:pPr marL="0" marR="0" algn="ctr">
                        <a:lnSpc>
                          <a:spcPct val="107000"/>
                        </a:lnSpc>
                        <a:spcAft>
                          <a:spcPts val="800"/>
                        </a:spcAft>
                        <a:buNone/>
                      </a:pPr>
                      <a:endParaRPr lang="en-GB" sz="2000" dirty="0">
                        <a:solidFill>
                          <a:schemeClr val="tx1"/>
                        </a:solidFill>
                        <a:effectLst/>
                      </a:endParaRPr>
                    </a:p>
                    <a:p>
                      <a:pPr marL="0" marR="0" algn="ctr">
                        <a:lnSpc>
                          <a:spcPct val="107000"/>
                        </a:lnSpc>
                        <a:spcAft>
                          <a:spcPts val="800"/>
                        </a:spcAft>
                        <a:buNone/>
                      </a:pPr>
                      <a:r>
                        <a:rPr lang="en-GB" sz="2000" dirty="0">
                          <a:solidFill>
                            <a:schemeClr val="tx1"/>
                          </a:solidFill>
                          <a:effectLst/>
                        </a:rPr>
                        <a:t>Pergunte de forma direta, mas com sensibilidade</a:t>
                      </a:r>
                      <a:endParaRPr lang="en-US"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a:effectLst/>
                        </a:rPr>
                        <a:t>Assim que se estabelecer um ambiente de segurança, explore preocupações específicas, tais como o desejo, o prazer, a dor ou as mudanças nas relações.</a:t>
                      </a:r>
                      <a:endParaRPr lang="en-US" sz="18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Aft>
                          <a:spcPts val="800"/>
                        </a:spcAft>
                        <a:buNone/>
                      </a:pPr>
                      <a:r>
                        <a:rPr lang="en-GB" sz="1800" dirty="0">
                          <a:effectLst/>
                        </a:rPr>
                        <a:t>«Notou alguma mudança no desejo, no conforto ou no prazer em relação à qual gostaria de receber apoio?»</a:t>
                      </a:r>
                      <a:endParaRPr lang="en-US" sz="1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6461604"/>
                  </a:ext>
                </a:extLst>
              </a:tr>
            </a:tbl>
          </a:graphicData>
        </a:graphic>
      </p:graphicFrame>
    </p:spTree>
    <p:extLst>
      <p:ext uri="{BB962C8B-B14F-4D97-AF65-F5344CB8AC3E}">
        <p14:creationId xmlns:p14="http://schemas.microsoft.com/office/powerpoint/2010/main" val="2094896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A8C84-F8BC-A23E-6679-EE672F90D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1A4BA-BF8E-1792-76DC-0F44E8437E6F}"/>
              </a:ext>
            </a:extLst>
          </p:cNvPr>
          <p:cNvSpPr>
            <a:spLocks noGrp="1"/>
          </p:cNvSpPr>
          <p:nvPr>
            <p:ph type="ctrTitle"/>
          </p:nvPr>
        </p:nvSpPr>
        <p:spPr/>
        <p:txBody>
          <a:bodyPr/>
          <a:lstStyle/>
          <a:p>
            <a:endParaRPr lang="en-US" dirty="0"/>
          </a:p>
        </p:txBody>
      </p:sp>
      <p:pic>
        <p:nvPicPr>
          <p:cNvPr id="5" name="Graphic 4" descr="Chevron arrows with solid fill">
            <a:extLst>
              <a:ext uri="{FF2B5EF4-FFF2-40B4-BE49-F238E27FC236}">
                <a16:creationId xmlns:a16="http://schemas.microsoft.com/office/drawing/2014/main" id="{334A4E33-39E1-B6F5-3737-04C620D37F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40679" y="2919626"/>
            <a:ext cx="1404257" cy="1404257"/>
          </a:xfrm>
          <a:prstGeom prst="rect">
            <a:avLst/>
          </a:prstGeom>
        </p:spPr>
      </p:pic>
    </p:spTree>
    <p:extLst>
      <p:ext uri="{BB962C8B-B14F-4D97-AF65-F5344CB8AC3E}">
        <p14:creationId xmlns:p14="http://schemas.microsoft.com/office/powerpoint/2010/main" val="3052783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75995-1190-E39C-021A-A75A1FFFCC7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CE7CDD32-3DB0-84F7-17DA-02666395144E}"/>
              </a:ext>
            </a:extLst>
          </p:cNvPr>
          <p:cNvSpPr>
            <a:spLocks noGrp="1"/>
          </p:cNvSpPr>
          <p:nvPr>
            <p:ph type="title"/>
          </p:nvPr>
        </p:nvSpPr>
        <p:spPr/>
        <p:txBody>
          <a:bodyPr lIns="91440"/>
          <a:lstStyle/>
          <a:p>
            <a:r>
              <a:rPr lang="en-US" dirty="0"/>
              <a:t>O Modelo do Ciclo de Resposta Sexual (1)</a:t>
            </a:r>
            <a:endParaRPr lang="el-GR" dirty="0"/>
          </a:p>
        </p:txBody>
      </p:sp>
      <p:sp>
        <p:nvSpPr>
          <p:cNvPr id="7" name="Content Placeholder 6">
            <a:extLst>
              <a:ext uri="{FF2B5EF4-FFF2-40B4-BE49-F238E27FC236}">
                <a16:creationId xmlns:a16="http://schemas.microsoft.com/office/drawing/2014/main" id="{ABC061A5-D236-BE4C-75C2-413AB9DB80F9}"/>
              </a:ext>
            </a:extLst>
          </p:cNvPr>
          <p:cNvSpPr>
            <a:spLocks noGrp="1"/>
          </p:cNvSpPr>
          <p:nvPr>
            <p:ph sz="quarter" idx="12"/>
          </p:nvPr>
        </p:nvSpPr>
        <p:spPr>
          <a:xfrm>
            <a:off x="97971" y="889000"/>
            <a:ext cx="11944350" cy="5862865"/>
          </a:xfrm>
        </p:spPr>
        <p:txBody>
          <a:bodyPr/>
          <a:lstStyle/>
          <a:p>
            <a:pPr algn="ctr"/>
            <a:endParaRPr lang="en-US" dirty="0"/>
          </a:p>
          <a:p>
            <a:pPr algn="ctr"/>
            <a:endParaRPr lang="en-US" dirty="0"/>
          </a:p>
          <a:p>
            <a:pPr algn="ctr"/>
            <a:endParaRPr lang="en-US" dirty="0"/>
          </a:p>
          <a:p>
            <a:endParaRPr lang="en-US" dirty="0"/>
          </a:p>
          <a:p>
            <a:endParaRPr lang="en-US" dirty="0"/>
          </a:p>
        </p:txBody>
      </p:sp>
      <p:graphicFrame>
        <p:nvGraphicFramePr>
          <p:cNvPr id="2" name="Diagram 1">
            <a:extLst>
              <a:ext uri="{FF2B5EF4-FFF2-40B4-BE49-F238E27FC236}">
                <a16:creationId xmlns:a16="http://schemas.microsoft.com/office/drawing/2014/main" id="{37C16D62-B50A-F793-7362-0FBF14C2ACB6}"/>
              </a:ext>
            </a:extLst>
          </p:cNvPr>
          <p:cNvGraphicFramePr/>
          <p:nvPr>
            <p:extLst>
              <p:ext uri="{D42A27DB-BD31-4B8C-83A1-F6EECF244321}">
                <p14:modId xmlns:p14="http://schemas.microsoft.com/office/powerpoint/2010/main" val="1989344670"/>
              </p:ext>
            </p:extLst>
          </p:nvPr>
        </p:nvGraphicFramePr>
        <p:xfrm>
          <a:off x="1371600" y="1071154"/>
          <a:ext cx="9444445" cy="56807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58543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05DE8-A203-6640-CE77-C2577D8D07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2F96D9-42C0-97ED-8A9E-7BC16199C215}"/>
              </a:ext>
            </a:extLst>
          </p:cNvPr>
          <p:cNvSpPr>
            <a:spLocks noGrp="1"/>
          </p:cNvSpPr>
          <p:nvPr>
            <p:ph type="title"/>
          </p:nvPr>
        </p:nvSpPr>
        <p:spPr/>
        <p:txBody>
          <a:bodyPr/>
          <a:lstStyle/>
          <a:p>
            <a:r>
              <a:rPr lang="en-US" dirty="0"/>
              <a:t>O Modelo do Ciclo de Resposta Sexual (2)</a:t>
            </a:r>
          </a:p>
        </p:txBody>
      </p:sp>
      <p:sp>
        <p:nvSpPr>
          <p:cNvPr id="3" name="Text Placeholder 2">
            <a:extLst>
              <a:ext uri="{FF2B5EF4-FFF2-40B4-BE49-F238E27FC236}">
                <a16:creationId xmlns:a16="http://schemas.microsoft.com/office/drawing/2014/main" id="{F400C936-6F2D-BABA-D194-D760B092E28C}"/>
              </a:ext>
            </a:extLst>
          </p:cNvPr>
          <p:cNvSpPr>
            <a:spLocks noGrp="1"/>
          </p:cNvSpPr>
          <p:nvPr>
            <p:ph type="body" sz="quarter" idx="10"/>
          </p:nvPr>
        </p:nvSpPr>
        <p:spPr/>
        <p:txBody>
          <a:bodyPr/>
          <a:lstStyle/>
          <a:p>
            <a:r>
              <a:rPr lang="en-US" dirty="0"/>
              <a:t>Desejo</a:t>
            </a:r>
          </a:p>
        </p:txBody>
      </p:sp>
      <p:sp>
        <p:nvSpPr>
          <p:cNvPr id="11" name="TextBox 10">
            <a:extLst>
              <a:ext uri="{FF2B5EF4-FFF2-40B4-BE49-F238E27FC236}">
                <a16:creationId xmlns:a16="http://schemas.microsoft.com/office/drawing/2014/main" id="{307505BE-6327-61FA-7294-59FDCEF20CE0}"/>
              </a:ext>
            </a:extLst>
          </p:cNvPr>
          <p:cNvSpPr txBox="1"/>
          <p:nvPr/>
        </p:nvSpPr>
        <p:spPr>
          <a:xfrm>
            <a:off x="598716" y="1767241"/>
            <a:ext cx="4963885" cy="4401205"/>
          </a:xfrm>
          <a:prstGeom prst="rect">
            <a:avLst/>
          </a:prstGeom>
          <a:noFill/>
        </p:spPr>
        <p:txBody>
          <a:bodyPr wrap="square" rtlCol="0">
            <a:spAutoFit/>
          </a:bodyPr>
          <a:lstStyle/>
          <a:p>
            <a:pPr marL="342900" indent="-342900">
              <a:buClr>
                <a:schemeClr val="accent1"/>
              </a:buClr>
              <a:buFont typeface="System Font Regular"/>
              <a:buChar char="?"/>
            </a:pPr>
            <a:r>
              <a:rPr lang="en-US" sz="2000" b="1" dirty="0"/>
              <a:t>«Qual é a importância da intimidade física ou do afeto na sua vida neste momento?»</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«Notou alguma mudança no seu interesse pela atividade sexual ou pela proximidade ao longo do tempo?»</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«Por vezes, o stress, a fadiga ou problemas de saúde podem afetar o desejo sexual. Alguma coisa deste tipo o(a) influenciou?»</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«Sente que a proximidade emocional com o seu parceiro influencia o seu interesse pela intimidade?»</a:t>
            </a:r>
          </a:p>
        </p:txBody>
      </p:sp>
      <p:graphicFrame>
        <p:nvGraphicFramePr>
          <p:cNvPr id="4" name="Diagram 3">
            <a:extLst>
              <a:ext uri="{FF2B5EF4-FFF2-40B4-BE49-F238E27FC236}">
                <a16:creationId xmlns:a16="http://schemas.microsoft.com/office/drawing/2014/main" id="{67BC7F08-68E6-6C41-F88D-ADEB1DA50D40}"/>
              </a:ext>
            </a:extLst>
          </p:cNvPr>
          <p:cNvGraphicFramePr/>
          <p:nvPr>
            <p:extLst>
              <p:ext uri="{D42A27DB-BD31-4B8C-83A1-F6EECF244321}">
                <p14:modId xmlns:p14="http://schemas.microsoft.com/office/powerpoint/2010/main" val="477339622"/>
              </p:ext>
            </p:extLst>
          </p:nvPr>
        </p:nvGraphicFramePr>
        <p:xfrm>
          <a:off x="5562601" y="1767240"/>
          <a:ext cx="5800165" cy="4401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8374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875E7-60E0-1E9F-5B5F-EBA37E9A64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0F64C2-0D90-6CC7-2729-878BB36A5380}"/>
              </a:ext>
            </a:extLst>
          </p:cNvPr>
          <p:cNvSpPr>
            <a:spLocks noGrp="1"/>
          </p:cNvSpPr>
          <p:nvPr>
            <p:ph type="title"/>
          </p:nvPr>
        </p:nvSpPr>
        <p:spPr/>
        <p:txBody>
          <a:bodyPr/>
          <a:lstStyle/>
          <a:p>
            <a:r>
              <a:rPr lang="en-US" dirty="0"/>
              <a:t>O Modelo do Ciclo de Resposta Sexual (3)</a:t>
            </a:r>
          </a:p>
        </p:txBody>
      </p:sp>
      <p:sp>
        <p:nvSpPr>
          <p:cNvPr id="3" name="Text Placeholder 2">
            <a:extLst>
              <a:ext uri="{FF2B5EF4-FFF2-40B4-BE49-F238E27FC236}">
                <a16:creationId xmlns:a16="http://schemas.microsoft.com/office/drawing/2014/main" id="{BFC3BC0B-8FA2-1369-9B24-CA74C474333D}"/>
              </a:ext>
            </a:extLst>
          </p:cNvPr>
          <p:cNvSpPr>
            <a:spLocks noGrp="1"/>
          </p:cNvSpPr>
          <p:nvPr>
            <p:ph type="body" sz="quarter" idx="10"/>
          </p:nvPr>
        </p:nvSpPr>
        <p:spPr/>
        <p:txBody>
          <a:bodyPr/>
          <a:lstStyle/>
          <a:p>
            <a:r>
              <a:rPr lang="en-US" dirty="0"/>
              <a:t>Desejo</a:t>
            </a:r>
          </a:p>
        </p:txBody>
      </p:sp>
      <p:sp>
        <p:nvSpPr>
          <p:cNvPr id="6" name="Content Placeholder 5">
            <a:extLst>
              <a:ext uri="{FF2B5EF4-FFF2-40B4-BE49-F238E27FC236}">
                <a16:creationId xmlns:a16="http://schemas.microsoft.com/office/drawing/2014/main" id="{417CDD48-677E-FFB7-EDDF-1068418CDC0C}"/>
              </a:ext>
            </a:extLst>
          </p:cNvPr>
          <p:cNvSpPr>
            <a:spLocks noGrp="1"/>
          </p:cNvSpPr>
          <p:nvPr>
            <p:ph sz="quarter" idx="12"/>
          </p:nvPr>
        </p:nvSpPr>
        <p:spPr>
          <a:xfrm>
            <a:off x="652182" y="1763342"/>
            <a:ext cx="10887635" cy="4783231"/>
          </a:xfrm>
        </p:spPr>
        <p:txBody>
          <a:bodyPr/>
          <a:lstStyle/>
          <a:p>
            <a:r>
              <a:rPr lang="en-US" sz="2000" b="1" dirty="0"/>
              <a:t>Fatores que influenciam: </a:t>
            </a:r>
          </a:p>
          <a:p>
            <a:endParaRPr lang="en-US" sz="2000" b="1" dirty="0"/>
          </a:p>
          <a:p>
            <a:pPr marL="285750" indent="-285750">
              <a:buFontTx/>
              <a:buChar char="-"/>
            </a:pPr>
            <a:r>
              <a:rPr lang="en-GB" sz="2000" dirty="0"/>
              <a:t>diminuição hormonal</a:t>
            </a:r>
          </a:p>
          <a:p>
            <a:pPr marL="285750" indent="-285750">
              <a:buFontTx/>
              <a:buChar char="-"/>
            </a:pPr>
            <a:r>
              <a:rPr lang="en-GB" sz="2000" dirty="0"/>
              <a:t>depressão ou solidão </a:t>
            </a:r>
          </a:p>
          <a:p>
            <a:pPr marL="285750" indent="-285750">
              <a:buFontTx/>
              <a:buChar char="-"/>
            </a:pPr>
            <a:r>
              <a:rPr lang="en-GB" sz="2000" dirty="0"/>
              <a:t>qualidade da relação </a:t>
            </a:r>
          </a:p>
          <a:p>
            <a:pPr marL="285750" indent="-285750">
              <a:buFontTx/>
              <a:buChar char="-"/>
            </a:pPr>
            <a:r>
              <a:rPr lang="en-GB" sz="2000" dirty="0"/>
              <a:t>doença crónica, fadiga</a:t>
            </a:r>
          </a:p>
          <a:p>
            <a:pPr marL="285750" indent="-285750">
              <a:buFontTx/>
              <a:buChar char="-"/>
            </a:pPr>
            <a:r>
              <a:rPr lang="en-GB" sz="2000" dirty="0"/>
              <a:t>crenças internalizadas de discriminação com base na idade em relação à sexualidade</a:t>
            </a:r>
            <a:endParaRPr lang="en-US" sz="2000" dirty="0"/>
          </a:p>
        </p:txBody>
      </p:sp>
      <p:pic>
        <p:nvPicPr>
          <p:cNvPr id="4" name="Picture 3">
            <a:extLst>
              <a:ext uri="{FF2B5EF4-FFF2-40B4-BE49-F238E27FC236}">
                <a16:creationId xmlns:a16="http://schemas.microsoft.com/office/drawing/2014/main" id="{CA7AC810-8FBA-A6EF-AED5-48653C62F798}"/>
              </a:ext>
            </a:extLst>
          </p:cNvPr>
          <p:cNvPicPr>
            <a:picLocks noChangeAspect="1"/>
          </p:cNvPicPr>
          <p:nvPr/>
        </p:nvPicPr>
        <p:blipFill>
          <a:blip r:embed="rId3"/>
          <a:stretch>
            <a:fillRect/>
          </a:stretch>
        </p:blipFill>
        <p:spPr>
          <a:xfrm>
            <a:off x="6649278" y="1618813"/>
            <a:ext cx="4721087" cy="3148927"/>
          </a:xfrm>
          <a:prstGeom prst="rect">
            <a:avLst/>
          </a:prstGeom>
        </p:spPr>
      </p:pic>
    </p:spTree>
    <p:extLst>
      <p:ext uri="{BB962C8B-B14F-4D97-AF65-F5344CB8AC3E}">
        <p14:creationId xmlns:p14="http://schemas.microsoft.com/office/powerpoint/2010/main" val="1953536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DD297-0472-AED8-2A81-7DF392A354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FF77B0-348E-1CAA-85E9-CF06EDF752C3}"/>
              </a:ext>
            </a:extLst>
          </p:cNvPr>
          <p:cNvSpPr>
            <a:spLocks noGrp="1"/>
          </p:cNvSpPr>
          <p:nvPr>
            <p:ph type="title"/>
          </p:nvPr>
        </p:nvSpPr>
        <p:spPr/>
        <p:txBody>
          <a:bodyPr/>
          <a:lstStyle/>
          <a:p>
            <a:r>
              <a:rPr lang="en-US" dirty="0"/>
              <a:t>O Modelo do Ciclo de Resposta Sexual (4)</a:t>
            </a:r>
          </a:p>
        </p:txBody>
      </p:sp>
      <p:sp>
        <p:nvSpPr>
          <p:cNvPr id="3" name="Text Placeholder 2">
            <a:extLst>
              <a:ext uri="{FF2B5EF4-FFF2-40B4-BE49-F238E27FC236}">
                <a16:creationId xmlns:a16="http://schemas.microsoft.com/office/drawing/2014/main" id="{673A71FB-04D8-71EA-80FB-FBBE5281BAD8}"/>
              </a:ext>
            </a:extLst>
          </p:cNvPr>
          <p:cNvSpPr>
            <a:spLocks noGrp="1"/>
          </p:cNvSpPr>
          <p:nvPr>
            <p:ph type="body" sz="quarter" idx="10"/>
          </p:nvPr>
        </p:nvSpPr>
        <p:spPr/>
        <p:txBody>
          <a:bodyPr/>
          <a:lstStyle/>
          <a:p>
            <a:r>
              <a:rPr lang="en-US" dirty="0"/>
              <a:t>Excitação</a:t>
            </a:r>
          </a:p>
        </p:txBody>
      </p:sp>
      <p:sp>
        <p:nvSpPr>
          <p:cNvPr id="11" name="TextBox 10">
            <a:extLst>
              <a:ext uri="{FF2B5EF4-FFF2-40B4-BE49-F238E27FC236}">
                <a16:creationId xmlns:a16="http://schemas.microsoft.com/office/drawing/2014/main" id="{D7C11585-1774-2204-45D2-758FE2B8A72B}"/>
              </a:ext>
            </a:extLst>
          </p:cNvPr>
          <p:cNvSpPr txBox="1"/>
          <p:nvPr/>
        </p:nvSpPr>
        <p:spPr>
          <a:xfrm>
            <a:off x="598716" y="1767241"/>
            <a:ext cx="5497284" cy="4708981"/>
          </a:xfrm>
          <a:prstGeom prst="rect">
            <a:avLst/>
          </a:prstGeom>
          <a:noFill/>
        </p:spPr>
        <p:txBody>
          <a:bodyPr wrap="square" rtlCol="0">
            <a:spAutoFit/>
          </a:bodyPr>
          <a:lstStyle/>
          <a:p>
            <a:pPr marL="342900" indent="-342900">
              <a:buClr>
                <a:schemeClr val="accent1"/>
              </a:buClr>
              <a:buFont typeface="System Font Regular"/>
              <a:buChar char="?"/>
            </a:pPr>
            <a:r>
              <a:rPr lang="en-US" sz="2000" b="1" dirty="0"/>
              <a:t>«Algumas mulheres sentem secura vaginal ou desconforto durante a intimidade após a menopausa. Já reparou nisso ou gostaria de obter mais informações sobre o assunto?»</a:t>
            </a:r>
          </a:p>
          <a:p>
            <a:pPr marL="342900" indent="-342900">
              <a:buClr>
                <a:schemeClr val="accent1"/>
              </a:buClr>
              <a:buFont typeface="System Font Regular"/>
              <a:buChar char="?"/>
            </a:pPr>
            <a:r>
              <a:rPr lang="en-US" sz="2000" b="1" dirty="0"/>
              <a:t>«Algumas pessoas sentem que as ereções demoram mais tempo a ocorrer ou são menos firmes do que antes. Se isto lhe está a acontecer, podemos discutir as possíveis causas e opções.»</a:t>
            </a:r>
          </a:p>
          <a:p>
            <a:pPr marL="342900" indent="-342900">
              <a:buClr>
                <a:schemeClr val="accent1"/>
              </a:buClr>
              <a:buFont typeface="System Font Regular"/>
              <a:buChar char="?"/>
            </a:pPr>
            <a:r>
              <a:rPr lang="en-US" sz="2000" b="1" dirty="0"/>
              <a:t>«Notou alguma alteração na lubrificação, na ereção ou no conforto físico durante a intimidade?»</a:t>
            </a:r>
          </a:p>
          <a:p>
            <a:pPr marL="342900" indent="-342900">
              <a:buClr>
                <a:schemeClr val="accent1"/>
              </a:buClr>
              <a:buFont typeface="System Font Regular"/>
              <a:buChar char="?"/>
            </a:pPr>
            <a:r>
              <a:rPr lang="en-US" sz="2000" b="1" dirty="0"/>
              <a:t>«Se a intimidade se tornou desconfortável, podemos falar sobre formas de reduzir a dor e aumentar o conforto.»</a:t>
            </a:r>
          </a:p>
        </p:txBody>
      </p:sp>
      <p:graphicFrame>
        <p:nvGraphicFramePr>
          <p:cNvPr id="4" name="Diagram 3">
            <a:extLst>
              <a:ext uri="{FF2B5EF4-FFF2-40B4-BE49-F238E27FC236}">
                <a16:creationId xmlns:a16="http://schemas.microsoft.com/office/drawing/2014/main" id="{213AFE1C-CB38-7E58-40FC-6800B69039C7}"/>
              </a:ext>
            </a:extLst>
          </p:cNvPr>
          <p:cNvGraphicFramePr/>
          <p:nvPr>
            <p:extLst>
              <p:ext uri="{D42A27DB-BD31-4B8C-83A1-F6EECF244321}">
                <p14:modId xmlns:p14="http://schemas.microsoft.com/office/powerpoint/2010/main" val="4206837171"/>
              </p:ext>
            </p:extLst>
          </p:nvPr>
        </p:nvGraphicFramePr>
        <p:xfrm>
          <a:off x="4939553" y="1594661"/>
          <a:ext cx="7575177" cy="4922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06400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4A32D-2DC0-EBB3-2C52-E35F9D5604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1B306D-31E8-2557-E18C-8C95B555769B}"/>
              </a:ext>
            </a:extLst>
          </p:cNvPr>
          <p:cNvSpPr>
            <a:spLocks noGrp="1"/>
          </p:cNvSpPr>
          <p:nvPr>
            <p:ph type="title"/>
          </p:nvPr>
        </p:nvSpPr>
        <p:spPr/>
        <p:txBody>
          <a:bodyPr/>
          <a:lstStyle/>
          <a:p>
            <a:r>
              <a:rPr lang="en-US" dirty="0"/>
              <a:t>O Modelo do Ciclo de Resposta Sexual (5)</a:t>
            </a:r>
          </a:p>
        </p:txBody>
      </p:sp>
      <p:sp>
        <p:nvSpPr>
          <p:cNvPr id="3" name="Text Placeholder 2">
            <a:extLst>
              <a:ext uri="{FF2B5EF4-FFF2-40B4-BE49-F238E27FC236}">
                <a16:creationId xmlns:a16="http://schemas.microsoft.com/office/drawing/2014/main" id="{F86B5BC0-CA27-99D4-75DA-03F6A6C0876D}"/>
              </a:ext>
            </a:extLst>
          </p:cNvPr>
          <p:cNvSpPr>
            <a:spLocks noGrp="1"/>
          </p:cNvSpPr>
          <p:nvPr>
            <p:ph type="body" sz="quarter" idx="10"/>
          </p:nvPr>
        </p:nvSpPr>
        <p:spPr/>
        <p:txBody>
          <a:bodyPr/>
          <a:lstStyle/>
          <a:p>
            <a:r>
              <a:rPr lang="en-US" dirty="0"/>
              <a:t>Excitação</a:t>
            </a:r>
          </a:p>
        </p:txBody>
      </p:sp>
      <p:sp>
        <p:nvSpPr>
          <p:cNvPr id="6" name="Content Placeholder 5">
            <a:extLst>
              <a:ext uri="{FF2B5EF4-FFF2-40B4-BE49-F238E27FC236}">
                <a16:creationId xmlns:a16="http://schemas.microsoft.com/office/drawing/2014/main" id="{3E02D873-916C-93D4-B174-A296C7D4D3BE}"/>
              </a:ext>
            </a:extLst>
          </p:cNvPr>
          <p:cNvSpPr>
            <a:spLocks noGrp="1"/>
          </p:cNvSpPr>
          <p:nvPr>
            <p:ph sz="quarter" idx="12"/>
          </p:nvPr>
        </p:nvSpPr>
        <p:spPr>
          <a:xfrm>
            <a:off x="605898" y="1684703"/>
            <a:ext cx="6245476" cy="4318625"/>
          </a:xfrm>
        </p:spPr>
        <p:txBody>
          <a:bodyPr/>
          <a:lstStyle/>
          <a:p>
            <a:r>
              <a:rPr lang="en-US" sz="2000" b="1" dirty="0"/>
              <a:t>Fatores que influenciam: </a:t>
            </a:r>
          </a:p>
          <a:p>
            <a:endParaRPr lang="en-US" sz="2000" b="1" dirty="0"/>
          </a:p>
          <a:p>
            <a:pPr marL="285750" indent="-285750">
              <a:buFontTx/>
              <a:buChar char="-"/>
            </a:pPr>
            <a:r>
              <a:rPr lang="en-GB" sz="2000" dirty="0"/>
              <a:t>condições vasculares e neurológicas</a:t>
            </a:r>
          </a:p>
          <a:p>
            <a:pPr marL="285750" indent="-285750">
              <a:buFontTx/>
              <a:buChar char="-"/>
            </a:pPr>
            <a:r>
              <a:rPr lang="en-GB" sz="2000" dirty="0"/>
              <a:t>secura vaginal </a:t>
            </a:r>
          </a:p>
          <a:p>
            <a:pPr marL="285750" indent="-285750">
              <a:buFontTx/>
              <a:buChar char="-"/>
            </a:pPr>
            <a:r>
              <a:rPr lang="en-GB" sz="2000" dirty="0"/>
              <a:t>dificuldades de ereção</a:t>
            </a:r>
          </a:p>
          <a:p>
            <a:pPr marL="285750" indent="-285750">
              <a:buFontTx/>
              <a:buChar char="-"/>
            </a:pPr>
            <a:r>
              <a:rPr lang="en-GB" sz="2000" dirty="0"/>
              <a:t>efeitos da medicação</a:t>
            </a:r>
          </a:p>
          <a:p>
            <a:pPr marL="285750" indent="-285750">
              <a:buFontTx/>
              <a:buChar char="-"/>
            </a:pPr>
            <a:r>
              <a:rPr lang="en-GB" sz="2000" dirty="0"/>
              <a:t>dor ou mobilidade reduzida</a:t>
            </a:r>
          </a:p>
          <a:p>
            <a:pPr marL="285750" indent="-285750">
              <a:buFontTx/>
              <a:buChar char="-"/>
            </a:pPr>
            <a:r>
              <a:rPr lang="en-GB" sz="2000" dirty="0"/>
              <a:t>ansiedade ou preocupações com a imagem corporal</a:t>
            </a:r>
            <a:endParaRPr lang="en-US" sz="2000" dirty="0"/>
          </a:p>
        </p:txBody>
      </p:sp>
      <p:pic>
        <p:nvPicPr>
          <p:cNvPr id="5" name="Picture 4">
            <a:extLst>
              <a:ext uri="{FF2B5EF4-FFF2-40B4-BE49-F238E27FC236}">
                <a16:creationId xmlns:a16="http://schemas.microsoft.com/office/drawing/2014/main" id="{A18F847E-20EA-DAF0-DADA-BA434EB7712B}"/>
              </a:ext>
            </a:extLst>
          </p:cNvPr>
          <p:cNvPicPr>
            <a:picLocks noChangeAspect="1"/>
          </p:cNvPicPr>
          <p:nvPr/>
        </p:nvPicPr>
        <p:blipFill>
          <a:blip r:embed="rId3"/>
          <a:stretch>
            <a:fillRect/>
          </a:stretch>
        </p:blipFill>
        <p:spPr>
          <a:xfrm>
            <a:off x="6070145" y="1684703"/>
            <a:ext cx="5410199" cy="3603276"/>
          </a:xfrm>
          <a:prstGeom prst="rect">
            <a:avLst/>
          </a:prstGeom>
        </p:spPr>
      </p:pic>
    </p:spTree>
    <p:extLst>
      <p:ext uri="{BB962C8B-B14F-4D97-AF65-F5344CB8AC3E}">
        <p14:creationId xmlns:p14="http://schemas.microsoft.com/office/powerpoint/2010/main" val="2470865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8F581-2DF1-B1D3-5B91-2EBB441234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26926-16F3-848C-A146-C363EC87BD36}"/>
              </a:ext>
            </a:extLst>
          </p:cNvPr>
          <p:cNvSpPr>
            <a:spLocks noGrp="1"/>
          </p:cNvSpPr>
          <p:nvPr>
            <p:ph type="title"/>
          </p:nvPr>
        </p:nvSpPr>
        <p:spPr/>
        <p:txBody>
          <a:bodyPr/>
          <a:lstStyle/>
          <a:p>
            <a:r>
              <a:rPr lang="en-US" dirty="0"/>
              <a:t>O Modelo do Ciclo de Resposta Sexual (6)</a:t>
            </a:r>
          </a:p>
        </p:txBody>
      </p:sp>
      <p:sp>
        <p:nvSpPr>
          <p:cNvPr id="3" name="Text Placeholder 2">
            <a:extLst>
              <a:ext uri="{FF2B5EF4-FFF2-40B4-BE49-F238E27FC236}">
                <a16:creationId xmlns:a16="http://schemas.microsoft.com/office/drawing/2014/main" id="{2A7C1812-80CA-C00D-CA46-DEEDD8B24B75}"/>
              </a:ext>
            </a:extLst>
          </p:cNvPr>
          <p:cNvSpPr>
            <a:spLocks noGrp="1"/>
          </p:cNvSpPr>
          <p:nvPr>
            <p:ph type="body" sz="quarter" idx="10"/>
          </p:nvPr>
        </p:nvSpPr>
        <p:spPr/>
        <p:txBody>
          <a:bodyPr/>
          <a:lstStyle/>
          <a:p>
            <a:r>
              <a:rPr lang="en-US" dirty="0"/>
              <a:t>Plateau</a:t>
            </a:r>
          </a:p>
        </p:txBody>
      </p:sp>
      <p:sp>
        <p:nvSpPr>
          <p:cNvPr id="11" name="TextBox 10">
            <a:extLst>
              <a:ext uri="{FF2B5EF4-FFF2-40B4-BE49-F238E27FC236}">
                <a16:creationId xmlns:a16="http://schemas.microsoft.com/office/drawing/2014/main" id="{62A0E551-2A6B-EE43-2061-4242BB152E33}"/>
              </a:ext>
            </a:extLst>
          </p:cNvPr>
          <p:cNvSpPr txBox="1"/>
          <p:nvPr/>
        </p:nvSpPr>
        <p:spPr>
          <a:xfrm>
            <a:off x="598716" y="1767241"/>
            <a:ext cx="4963885" cy="4708981"/>
          </a:xfrm>
          <a:prstGeom prst="rect">
            <a:avLst/>
          </a:prstGeom>
          <a:noFill/>
        </p:spPr>
        <p:txBody>
          <a:bodyPr wrap="square" rtlCol="0">
            <a:spAutoFit/>
          </a:bodyPr>
          <a:lstStyle/>
          <a:p>
            <a:pPr marL="342900" indent="-342900">
              <a:buClr>
                <a:schemeClr val="accent1"/>
              </a:buClr>
              <a:buFont typeface="System Font Regular"/>
              <a:buChar char="?"/>
            </a:pPr>
            <a:r>
              <a:rPr lang="en-US" sz="2000" b="1" dirty="0"/>
              <a:t>«Por vezes, tem dificuldade em manter a excitação durante a intimidade?»</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«Algumas pessoas dão por si a precisar de mais tempo ou de mais estimulação para se sentirem à vontade durante a intimidade. Tem sido essa a sua experiência?»</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«A fadiga, problemas de saúde ou fatores ambientais afetam a sua capacidade de desfrutar da intimidade?»</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«Existem situações em que a privacidade ou as condições de habitação tornam a intimidade mais difícil?»</a:t>
            </a:r>
          </a:p>
        </p:txBody>
      </p:sp>
      <p:graphicFrame>
        <p:nvGraphicFramePr>
          <p:cNvPr id="7" name="Diagram 6">
            <a:extLst>
              <a:ext uri="{FF2B5EF4-FFF2-40B4-BE49-F238E27FC236}">
                <a16:creationId xmlns:a16="http://schemas.microsoft.com/office/drawing/2014/main" id="{025585E4-EA24-3D6D-59B9-1C76F124EBA1}"/>
              </a:ext>
            </a:extLst>
          </p:cNvPr>
          <p:cNvGraphicFramePr/>
          <p:nvPr>
            <p:extLst>
              <p:ext uri="{D42A27DB-BD31-4B8C-83A1-F6EECF244321}">
                <p14:modId xmlns:p14="http://schemas.microsoft.com/office/powerpoint/2010/main" val="2092614622"/>
              </p:ext>
            </p:extLst>
          </p:nvPr>
        </p:nvGraphicFramePr>
        <p:xfrm>
          <a:off x="4598894" y="1305107"/>
          <a:ext cx="7808259" cy="4984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606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BA023-C800-41D9-6FD7-5D5B4352C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C5647B-0A1C-4A84-D9F6-F97E1F0D62F9}"/>
              </a:ext>
            </a:extLst>
          </p:cNvPr>
          <p:cNvSpPr>
            <a:spLocks noGrp="1"/>
          </p:cNvSpPr>
          <p:nvPr>
            <p:ph type="title"/>
          </p:nvPr>
        </p:nvSpPr>
        <p:spPr/>
        <p:txBody>
          <a:bodyPr/>
          <a:lstStyle/>
          <a:p>
            <a:r>
              <a:rPr lang="en-US" dirty="0"/>
              <a:t>O Modelo do Ciclo de Resposta Sexual (7)</a:t>
            </a:r>
          </a:p>
        </p:txBody>
      </p:sp>
      <p:sp>
        <p:nvSpPr>
          <p:cNvPr id="3" name="Text Placeholder 2">
            <a:extLst>
              <a:ext uri="{FF2B5EF4-FFF2-40B4-BE49-F238E27FC236}">
                <a16:creationId xmlns:a16="http://schemas.microsoft.com/office/drawing/2014/main" id="{FE6D04DF-D52B-29A8-9633-9361314E3F3D}"/>
              </a:ext>
            </a:extLst>
          </p:cNvPr>
          <p:cNvSpPr>
            <a:spLocks noGrp="1"/>
          </p:cNvSpPr>
          <p:nvPr>
            <p:ph type="body" sz="quarter" idx="10"/>
          </p:nvPr>
        </p:nvSpPr>
        <p:spPr/>
        <p:txBody>
          <a:bodyPr/>
          <a:lstStyle/>
          <a:p>
            <a:r>
              <a:rPr lang="en-US" dirty="0"/>
              <a:t>Plateau</a:t>
            </a:r>
          </a:p>
        </p:txBody>
      </p:sp>
      <p:sp>
        <p:nvSpPr>
          <p:cNvPr id="6" name="Content Placeholder 5">
            <a:extLst>
              <a:ext uri="{FF2B5EF4-FFF2-40B4-BE49-F238E27FC236}">
                <a16:creationId xmlns:a16="http://schemas.microsoft.com/office/drawing/2014/main" id="{CEC879EC-0F9B-E352-26A7-89044097C349}"/>
              </a:ext>
            </a:extLst>
          </p:cNvPr>
          <p:cNvSpPr>
            <a:spLocks noGrp="1"/>
          </p:cNvSpPr>
          <p:nvPr>
            <p:ph sz="quarter" idx="12"/>
          </p:nvPr>
        </p:nvSpPr>
        <p:spPr>
          <a:xfrm>
            <a:off x="644876" y="1858973"/>
            <a:ext cx="5094515" cy="4647845"/>
          </a:xfrm>
        </p:spPr>
        <p:txBody>
          <a:bodyPr/>
          <a:lstStyle/>
          <a:p>
            <a:r>
              <a:rPr lang="en-US" sz="2000" b="1" dirty="0"/>
              <a:t>Fatores que influenciam: </a:t>
            </a:r>
          </a:p>
          <a:p>
            <a:endParaRPr lang="en-US" sz="2000" b="1" dirty="0"/>
          </a:p>
          <a:p>
            <a:pPr marL="285750" indent="-285750">
              <a:buFontTx/>
              <a:buChar char="-"/>
            </a:pPr>
            <a:r>
              <a:rPr lang="en-GB" sz="2000" dirty="0"/>
              <a:t>redução da resistência física, fadiga</a:t>
            </a:r>
          </a:p>
          <a:p>
            <a:pPr marL="285750" indent="-285750">
              <a:buFontTx/>
              <a:buChar char="-"/>
            </a:pPr>
            <a:r>
              <a:rPr lang="en-GB" sz="2000" dirty="0"/>
              <a:t>limitações cardiovasculares</a:t>
            </a:r>
          </a:p>
          <a:p>
            <a:pPr marL="285750" indent="-285750">
              <a:buFontTx/>
              <a:buChar char="-"/>
            </a:pPr>
            <a:r>
              <a:rPr lang="en-GB" sz="2000" dirty="0"/>
              <a:t>tensão nas relações</a:t>
            </a:r>
          </a:p>
          <a:p>
            <a:pPr marL="285750" indent="-285750">
              <a:buFontTx/>
              <a:buChar char="-"/>
            </a:pPr>
            <a:r>
              <a:rPr lang="en-GB" sz="2000" dirty="0"/>
              <a:t>falta de privacidade nos ambientes de cuidados</a:t>
            </a:r>
            <a:r>
              <a:rPr lang="en-US" sz="2000" dirty="0"/>
              <a:t> </a:t>
            </a:r>
            <a:endParaRPr lang="en-US" sz="2000" b="1" dirty="0"/>
          </a:p>
        </p:txBody>
      </p:sp>
      <p:pic>
        <p:nvPicPr>
          <p:cNvPr id="7" name="Picture 6">
            <a:extLst>
              <a:ext uri="{FF2B5EF4-FFF2-40B4-BE49-F238E27FC236}">
                <a16:creationId xmlns:a16="http://schemas.microsoft.com/office/drawing/2014/main" id="{14AD6CC2-B1D0-534F-E5A1-B318197824E3}"/>
              </a:ext>
            </a:extLst>
          </p:cNvPr>
          <p:cNvPicPr>
            <a:picLocks noChangeAspect="1"/>
          </p:cNvPicPr>
          <p:nvPr/>
        </p:nvPicPr>
        <p:blipFill>
          <a:blip r:embed="rId3"/>
          <a:stretch>
            <a:fillRect/>
          </a:stretch>
        </p:blipFill>
        <p:spPr>
          <a:xfrm>
            <a:off x="7380264" y="1249465"/>
            <a:ext cx="3340746" cy="5011120"/>
          </a:xfrm>
          <a:prstGeom prst="rect">
            <a:avLst/>
          </a:prstGeom>
        </p:spPr>
      </p:pic>
    </p:spTree>
    <p:extLst>
      <p:ext uri="{BB962C8B-B14F-4D97-AF65-F5344CB8AC3E}">
        <p14:creationId xmlns:p14="http://schemas.microsoft.com/office/powerpoint/2010/main" val="1334298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6CA56-8FCC-F4AA-D113-9F9FF3CD27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2062D6-A2BA-F65A-E301-67FEF1293FEE}"/>
              </a:ext>
            </a:extLst>
          </p:cNvPr>
          <p:cNvSpPr>
            <a:spLocks noGrp="1"/>
          </p:cNvSpPr>
          <p:nvPr>
            <p:ph type="title"/>
          </p:nvPr>
        </p:nvSpPr>
        <p:spPr/>
        <p:txBody>
          <a:bodyPr/>
          <a:lstStyle/>
          <a:p>
            <a:r>
              <a:rPr lang="en-US" dirty="0"/>
              <a:t>O Modelo do Ciclo de Resposta Sexual (8)</a:t>
            </a:r>
          </a:p>
        </p:txBody>
      </p:sp>
      <p:sp>
        <p:nvSpPr>
          <p:cNvPr id="3" name="Text Placeholder 2">
            <a:extLst>
              <a:ext uri="{FF2B5EF4-FFF2-40B4-BE49-F238E27FC236}">
                <a16:creationId xmlns:a16="http://schemas.microsoft.com/office/drawing/2014/main" id="{7CA2A20E-7402-2FBC-5F3D-F888A7731F1A}"/>
              </a:ext>
            </a:extLst>
          </p:cNvPr>
          <p:cNvSpPr>
            <a:spLocks noGrp="1"/>
          </p:cNvSpPr>
          <p:nvPr>
            <p:ph type="body" sz="quarter" idx="10"/>
          </p:nvPr>
        </p:nvSpPr>
        <p:spPr/>
        <p:txBody>
          <a:bodyPr/>
          <a:lstStyle/>
          <a:p>
            <a:r>
              <a:rPr lang="en-US" dirty="0"/>
              <a:t>Orgasmo</a:t>
            </a:r>
          </a:p>
        </p:txBody>
      </p:sp>
      <p:sp>
        <p:nvSpPr>
          <p:cNvPr id="11" name="TextBox 10">
            <a:extLst>
              <a:ext uri="{FF2B5EF4-FFF2-40B4-BE49-F238E27FC236}">
                <a16:creationId xmlns:a16="http://schemas.microsoft.com/office/drawing/2014/main" id="{8BCB5603-C6E3-CEFA-1566-C3779EE015A9}"/>
              </a:ext>
            </a:extLst>
          </p:cNvPr>
          <p:cNvSpPr txBox="1"/>
          <p:nvPr/>
        </p:nvSpPr>
        <p:spPr>
          <a:xfrm>
            <a:off x="598716" y="1767241"/>
            <a:ext cx="4963885" cy="4708981"/>
          </a:xfrm>
          <a:prstGeom prst="rect">
            <a:avLst/>
          </a:prstGeom>
          <a:noFill/>
        </p:spPr>
        <p:txBody>
          <a:bodyPr wrap="square" rtlCol="0">
            <a:spAutoFit/>
          </a:bodyPr>
          <a:lstStyle/>
          <a:p>
            <a:pPr marL="342900" indent="-342900">
              <a:buClr>
                <a:schemeClr val="accent1"/>
              </a:buClr>
              <a:buFont typeface="System Font Regular"/>
              <a:buChar char="?"/>
            </a:pPr>
            <a:r>
              <a:rPr lang="en-US" sz="2000" b="1" dirty="0"/>
              <a:t>«Notou alguma alteração na facilidade com que atinge o orgasmo ou na intensidade do prazer sexual?»</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«Algumas condições médicas ou medicamentos podem influenciar o orgasmo. Gostaria de discutir se isto se pode aplicar ao seu caso?»</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«Sente-se satisfeito com o nível de prazer que experimenta durante a intimidade?»</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«Existem dificuldades durante a atividade sexual em relação às quais gostaria de receber apoio?»</a:t>
            </a:r>
          </a:p>
        </p:txBody>
      </p:sp>
      <p:graphicFrame>
        <p:nvGraphicFramePr>
          <p:cNvPr id="7" name="Diagram 6">
            <a:extLst>
              <a:ext uri="{FF2B5EF4-FFF2-40B4-BE49-F238E27FC236}">
                <a16:creationId xmlns:a16="http://schemas.microsoft.com/office/drawing/2014/main" id="{1DF5A7BB-18E9-E96D-D919-5956571EEBC3}"/>
              </a:ext>
            </a:extLst>
          </p:cNvPr>
          <p:cNvGraphicFramePr/>
          <p:nvPr>
            <p:extLst>
              <p:ext uri="{D42A27DB-BD31-4B8C-83A1-F6EECF244321}">
                <p14:modId xmlns:p14="http://schemas.microsoft.com/office/powerpoint/2010/main" val="117082985"/>
              </p:ext>
            </p:extLst>
          </p:nvPr>
        </p:nvGraphicFramePr>
        <p:xfrm>
          <a:off x="4455460" y="1472844"/>
          <a:ext cx="8453718" cy="4984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2783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B6DA7-E8AE-BE04-32BA-CB16D34A20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39558-7CBC-E821-A0E1-0FE3420F1559}"/>
              </a:ext>
            </a:extLst>
          </p:cNvPr>
          <p:cNvSpPr>
            <a:spLocks noGrp="1"/>
          </p:cNvSpPr>
          <p:nvPr>
            <p:ph type="title"/>
          </p:nvPr>
        </p:nvSpPr>
        <p:spPr/>
        <p:txBody>
          <a:bodyPr/>
          <a:lstStyle/>
          <a:p>
            <a:r>
              <a:rPr lang="en-US" dirty="0"/>
              <a:t>O Modelo do Ciclo de Resposta Sexual (9)</a:t>
            </a:r>
          </a:p>
        </p:txBody>
      </p:sp>
      <p:sp>
        <p:nvSpPr>
          <p:cNvPr id="3" name="Text Placeholder 2">
            <a:extLst>
              <a:ext uri="{FF2B5EF4-FFF2-40B4-BE49-F238E27FC236}">
                <a16:creationId xmlns:a16="http://schemas.microsoft.com/office/drawing/2014/main" id="{39CA0781-BB67-B944-6DBC-31BD27B8BE2D}"/>
              </a:ext>
            </a:extLst>
          </p:cNvPr>
          <p:cNvSpPr>
            <a:spLocks noGrp="1"/>
          </p:cNvSpPr>
          <p:nvPr>
            <p:ph type="body" sz="quarter" idx="10"/>
          </p:nvPr>
        </p:nvSpPr>
        <p:spPr/>
        <p:txBody>
          <a:bodyPr/>
          <a:lstStyle/>
          <a:p>
            <a:r>
              <a:rPr lang="en-US" dirty="0"/>
              <a:t>Orgasmo</a:t>
            </a:r>
          </a:p>
        </p:txBody>
      </p:sp>
      <p:sp>
        <p:nvSpPr>
          <p:cNvPr id="6" name="Content Placeholder 5">
            <a:extLst>
              <a:ext uri="{FF2B5EF4-FFF2-40B4-BE49-F238E27FC236}">
                <a16:creationId xmlns:a16="http://schemas.microsoft.com/office/drawing/2014/main" id="{23D15002-4D58-F661-D0BF-6231A62EB5C9}"/>
              </a:ext>
            </a:extLst>
          </p:cNvPr>
          <p:cNvSpPr>
            <a:spLocks noGrp="1"/>
          </p:cNvSpPr>
          <p:nvPr>
            <p:ph sz="quarter" idx="12"/>
          </p:nvPr>
        </p:nvSpPr>
        <p:spPr>
          <a:xfrm>
            <a:off x="687749" y="1763344"/>
            <a:ext cx="5094515" cy="4398917"/>
          </a:xfrm>
        </p:spPr>
        <p:txBody>
          <a:bodyPr/>
          <a:lstStyle/>
          <a:p>
            <a:r>
              <a:rPr lang="en-US" sz="2000" b="1" dirty="0"/>
              <a:t>Fatores que influenciam: </a:t>
            </a:r>
          </a:p>
          <a:p>
            <a:endParaRPr lang="en-US" sz="2000" b="1" dirty="0"/>
          </a:p>
          <a:p>
            <a:pPr marL="285750" indent="-285750">
              <a:buFontTx/>
              <a:buChar char="-"/>
            </a:pPr>
            <a:r>
              <a:rPr lang="en-GB" sz="2000" dirty="0"/>
              <a:t>diabetes</a:t>
            </a:r>
          </a:p>
          <a:p>
            <a:pPr marL="285750" indent="-285750">
              <a:buFontTx/>
              <a:buChar char="-"/>
            </a:pPr>
            <a:r>
              <a:rPr lang="en-GB" sz="2000" dirty="0"/>
              <a:t>doenças neurológicas</a:t>
            </a:r>
          </a:p>
          <a:p>
            <a:pPr marL="285750" indent="-285750">
              <a:buFontTx/>
              <a:buChar char="-"/>
            </a:pPr>
            <a:r>
              <a:rPr lang="en-GB" sz="2000" dirty="0"/>
              <a:t>problemas da próstata</a:t>
            </a:r>
          </a:p>
          <a:p>
            <a:pPr marL="285750" indent="-285750">
              <a:buFontTx/>
              <a:buChar char="-"/>
            </a:pPr>
            <a:r>
              <a:rPr lang="en-GB" sz="2000" dirty="0"/>
              <a:t>alterações hormonais</a:t>
            </a:r>
          </a:p>
          <a:p>
            <a:pPr marL="285750" indent="-285750">
              <a:buFontTx/>
              <a:buChar char="-"/>
            </a:pPr>
            <a:r>
              <a:rPr lang="en-GB" sz="2000" dirty="0"/>
              <a:t>efeitos secundários da medicação</a:t>
            </a:r>
          </a:p>
          <a:p>
            <a:pPr marL="285750" indent="-285750">
              <a:buFontTx/>
              <a:buChar char="-"/>
            </a:pPr>
            <a:r>
              <a:rPr lang="en-GB" sz="2000" dirty="0"/>
              <a:t>inibição psicológica </a:t>
            </a:r>
          </a:p>
          <a:p>
            <a:pPr marL="285750" indent="-285750">
              <a:buFontTx/>
              <a:buChar char="-"/>
            </a:pPr>
            <a:r>
              <a:rPr lang="en-GB" sz="2000" dirty="0"/>
              <a:t>redução da ligação relacional</a:t>
            </a:r>
            <a:endParaRPr lang="en-US" sz="2000" b="1" dirty="0"/>
          </a:p>
        </p:txBody>
      </p:sp>
      <p:pic>
        <p:nvPicPr>
          <p:cNvPr id="4" name="Picture 3">
            <a:extLst>
              <a:ext uri="{FF2B5EF4-FFF2-40B4-BE49-F238E27FC236}">
                <a16:creationId xmlns:a16="http://schemas.microsoft.com/office/drawing/2014/main" id="{3A499757-92DC-0B07-7DF9-CE113B9D4F74}"/>
              </a:ext>
            </a:extLst>
          </p:cNvPr>
          <p:cNvPicPr>
            <a:picLocks noChangeAspect="1"/>
          </p:cNvPicPr>
          <p:nvPr/>
        </p:nvPicPr>
        <p:blipFill>
          <a:blip r:embed="rId3"/>
          <a:stretch>
            <a:fillRect/>
          </a:stretch>
        </p:blipFill>
        <p:spPr>
          <a:xfrm>
            <a:off x="5681869" y="1590214"/>
            <a:ext cx="5513756" cy="3677571"/>
          </a:xfrm>
          <a:prstGeom prst="rect">
            <a:avLst/>
          </a:prstGeom>
        </p:spPr>
      </p:pic>
    </p:spTree>
    <p:extLst>
      <p:ext uri="{BB962C8B-B14F-4D97-AF65-F5344CB8AC3E}">
        <p14:creationId xmlns:p14="http://schemas.microsoft.com/office/powerpoint/2010/main" val="32034219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9DB4E-B000-4857-A26A-37DCB6F91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C8232-E3BE-380A-9A7F-580712A9444A}"/>
              </a:ext>
            </a:extLst>
          </p:cNvPr>
          <p:cNvSpPr>
            <a:spLocks noGrp="1"/>
          </p:cNvSpPr>
          <p:nvPr>
            <p:ph type="title"/>
          </p:nvPr>
        </p:nvSpPr>
        <p:spPr/>
        <p:txBody>
          <a:bodyPr/>
          <a:lstStyle/>
          <a:p>
            <a:r>
              <a:rPr lang="en-US" dirty="0"/>
              <a:t>O Modelo do Ciclo de Resposta Sexual (10)</a:t>
            </a:r>
          </a:p>
        </p:txBody>
      </p:sp>
      <p:sp>
        <p:nvSpPr>
          <p:cNvPr id="3" name="Text Placeholder 2">
            <a:extLst>
              <a:ext uri="{FF2B5EF4-FFF2-40B4-BE49-F238E27FC236}">
                <a16:creationId xmlns:a16="http://schemas.microsoft.com/office/drawing/2014/main" id="{B3137D05-B975-3F9E-237F-514FA389C8AF}"/>
              </a:ext>
            </a:extLst>
          </p:cNvPr>
          <p:cNvSpPr>
            <a:spLocks noGrp="1"/>
          </p:cNvSpPr>
          <p:nvPr>
            <p:ph type="body" sz="quarter" idx="10"/>
          </p:nvPr>
        </p:nvSpPr>
        <p:spPr/>
        <p:txBody>
          <a:bodyPr/>
          <a:lstStyle/>
          <a:p>
            <a:r>
              <a:rPr lang="en-US" dirty="0"/>
              <a:t>Conclusão</a:t>
            </a:r>
          </a:p>
        </p:txBody>
      </p:sp>
      <p:sp>
        <p:nvSpPr>
          <p:cNvPr id="11" name="TextBox 10">
            <a:extLst>
              <a:ext uri="{FF2B5EF4-FFF2-40B4-BE49-F238E27FC236}">
                <a16:creationId xmlns:a16="http://schemas.microsoft.com/office/drawing/2014/main" id="{4299B5D0-2334-97F0-DCC3-47DC5FE96CBA}"/>
              </a:ext>
            </a:extLst>
          </p:cNvPr>
          <p:cNvSpPr txBox="1"/>
          <p:nvPr/>
        </p:nvSpPr>
        <p:spPr>
          <a:xfrm>
            <a:off x="598716" y="1767241"/>
            <a:ext cx="4963885" cy="4401205"/>
          </a:xfrm>
          <a:prstGeom prst="rect">
            <a:avLst/>
          </a:prstGeom>
          <a:noFill/>
        </p:spPr>
        <p:txBody>
          <a:bodyPr wrap="square" rtlCol="0">
            <a:spAutoFit/>
          </a:bodyPr>
          <a:lstStyle/>
          <a:p>
            <a:pPr marL="342900" indent="-342900">
              <a:buClr>
                <a:schemeClr val="accent1"/>
              </a:buClr>
              <a:buFont typeface="System Font Regular"/>
              <a:buChar char="?"/>
            </a:pPr>
            <a:r>
              <a:rPr lang="en-US" sz="2000" b="1" dirty="0"/>
              <a:t>«Após momentos íntimos, costuma sentir-se relaxado e emocionalmente satisfeito?»</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«A perda de um parceiro ou mudanças nas relações afetaram a sua experiência de intimidade?»</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«Tem oportunidades para contacto afetuoso, como abraços ou proximidade?»</a:t>
            </a:r>
          </a:p>
          <a:p>
            <a:pPr marL="342900" indent="-342900">
              <a:buClr>
                <a:schemeClr val="accent1"/>
              </a:buClr>
              <a:buFont typeface="System Font Regular"/>
              <a:buChar char="?"/>
            </a:pPr>
            <a:endParaRPr lang="en-US" sz="2000" b="1" dirty="0"/>
          </a:p>
          <a:p>
            <a:pPr marL="342900" indent="-342900">
              <a:buClr>
                <a:schemeClr val="accent1"/>
              </a:buClr>
              <a:buFont typeface="System Font Regular"/>
              <a:buChar char="?"/>
            </a:pPr>
            <a:r>
              <a:rPr lang="en-US" sz="2000" b="1" dirty="0"/>
              <a:t>«Existem formas pelas quais o seu ambiente atual favorece ou limita a intimidade?»</a:t>
            </a:r>
          </a:p>
        </p:txBody>
      </p:sp>
      <p:graphicFrame>
        <p:nvGraphicFramePr>
          <p:cNvPr id="7" name="Diagram 6">
            <a:extLst>
              <a:ext uri="{FF2B5EF4-FFF2-40B4-BE49-F238E27FC236}">
                <a16:creationId xmlns:a16="http://schemas.microsoft.com/office/drawing/2014/main" id="{FEEF7C15-D8E4-F674-5224-0CD287BE3959}"/>
              </a:ext>
            </a:extLst>
          </p:cNvPr>
          <p:cNvGraphicFramePr/>
          <p:nvPr>
            <p:extLst>
              <p:ext uri="{D42A27DB-BD31-4B8C-83A1-F6EECF244321}">
                <p14:modId xmlns:p14="http://schemas.microsoft.com/office/powerpoint/2010/main" val="3378448908"/>
              </p:ext>
            </p:extLst>
          </p:nvPr>
        </p:nvGraphicFramePr>
        <p:xfrm>
          <a:off x="4276166" y="1394644"/>
          <a:ext cx="8884023" cy="5289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3750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C11C2-CF16-D2DE-1CB3-71EB574691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B622B7-2C49-EFC3-DE78-7DDEF14AF52F}"/>
              </a:ext>
            </a:extLst>
          </p:cNvPr>
          <p:cNvSpPr>
            <a:spLocks noGrp="1"/>
          </p:cNvSpPr>
          <p:nvPr>
            <p:ph type="title"/>
          </p:nvPr>
        </p:nvSpPr>
        <p:spPr/>
        <p:txBody>
          <a:bodyPr/>
          <a:lstStyle/>
          <a:p>
            <a:r>
              <a:rPr lang="en-US" dirty="0"/>
              <a:t>O Modelo do Ciclo de Resposta Sexual (11)</a:t>
            </a:r>
          </a:p>
        </p:txBody>
      </p:sp>
      <p:sp>
        <p:nvSpPr>
          <p:cNvPr id="3" name="Text Placeholder 2">
            <a:extLst>
              <a:ext uri="{FF2B5EF4-FFF2-40B4-BE49-F238E27FC236}">
                <a16:creationId xmlns:a16="http://schemas.microsoft.com/office/drawing/2014/main" id="{0E92EA45-E898-1820-31DD-E77B489EE408}"/>
              </a:ext>
            </a:extLst>
          </p:cNvPr>
          <p:cNvSpPr>
            <a:spLocks noGrp="1"/>
          </p:cNvSpPr>
          <p:nvPr>
            <p:ph type="body" sz="quarter" idx="10"/>
          </p:nvPr>
        </p:nvSpPr>
        <p:spPr/>
        <p:txBody>
          <a:bodyPr/>
          <a:lstStyle/>
          <a:p>
            <a:r>
              <a:rPr lang="en-US" dirty="0"/>
              <a:t>Resolução</a:t>
            </a:r>
          </a:p>
        </p:txBody>
      </p:sp>
      <p:sp>
        <p:nvSpPr>
          <p:cNvPr id="6" name="Content Placeholder 5">
            <a:extLst>
              <a:ext uri="{FF2B5EF4-FFF2-40B4-BE49-F238E27FC236}">
                <a16:creationId xmlns:a16="http://schemas.microsoft.com/office/drawing/2014/main" id="{101C9CC1-A4B1-AA7D-368E-04960CE9BE01}"/>
              </a:ext>
            </a:extLst>
          </p:cNvPr>
          <p:cNvSpPr>
            <a:spLocks noGrp="1"/>
          </p:cNvSpPr>
          <p:nvPr>
            <p:ph sz="quarter" idx="12"/>
          </p:nvPr>
        </p:nvSpPr>
        <p:spPr>
          <a:xfrm>
            <a:off x="569260" y="1821029"/>
            <a:ext cx="5094515" cy="4182299"/>
          </a:xfrm>
        </p:spPr>
        <p:txBody>
          <a:bodyPr/>
          <a:lstStyle/>
          <a:p>
            <a:r>
              <a:rPr lang="en-US" sz="2000" b="1" dirty="0"/>
              <a:t>Fatores influentes: </a:t>
            </a:r>
          </a:p>
          <a:p>
            <a:endParaRPr lang="en-US" sz="2000" b="1" dirty="0"/>
          </a:p>
          <a:p>
            <a:pPr marL="285750" indent="-285750">
              <a:buFontTx/>
              <a:buChar char="-"/>
            </a:pPr>
            <a:r>
              <a:rPr lang="en-GB" sz="2000" dirty="0"/>
              <a:t>bem-estar emocional</a:t>
            </a:r>
          </a:p>
          <a:p>
            <a:pPr marL="285750" indent="-285750">
              <a:buFontTx/>
              <a:buChar char="-"/>
            </a:pPr>
            <a:r>
              <a:rPr lang="en-GB" sz="2000" dirty="0"/>
              <a:t>companheirismo ou luto</a:t>
            </a:r>
          </a:p>
          <a:p>
            <a:pPr marL="285750" indent="-285750">
              <a:buFontTx/>
              <a:buChar char="-"/>
            </a:pPr>
            <a:r>
              <a:rPr lang="en-GB" sz="2000" dirty="0"/>
              <a:t>alterações cognitivas que afetam a intimidade</a:t>
            </a:r>
          </a:p>
          <a:p>
            <a:pPr marL="285750" indent="-285750">
              <a:buFontTx/>
              <a:buChar char="-"/>
            </a:pPr>
            <a:r>
              <a:rPr lang="en-GB" sz="2000" dirty="0"/>
              <a:t>oportunidades de dignidade e contacto afetuoso na vida quotidiana</a:t>
            </a:r>
            <a:endParaRPr lang="en-US" sz="2000" b="1" dirty="0"/>
          </a:p>
        </p:txBody>
      </p:sp>
      <p:pic>
        <p:nvPicPr>
          <p:cNvPr id="4" name="Picture 3">
            <a:extLst>
              <a:ext uri="{FF2B5EF4-FFF2-40B4-BE49-F238E27FC236}">
                <a16:creationId xmlns:a16="http://schemas.microsoft.com/office/drawing/2014/main" id="{2BE4ABD9-133D-4835-B6F6-D6E05A991086}"/>
              </a:ext>
            </a:extLst>
          </p:cNvPr>
          <p:cNvPicPr>
            <a:picLocks noChangeAspect="1"/>
          </p:cNvPicPr>
          <p:nvPr/>
        </p:nvPicPr>
        <p:blipFill>
          <a:blip r:embed="rId3"/>
          <a:stretch>
            <a:fillRect/>
          </a:stretch>
        </p:blipFill>
        <p:spPr>
          <a:xfrm>
            <a:off x="5835374" y="1821028"/>
            <a:ext cx="5997908" cy="3373823"/>
          </a:xfrm>
          <a:prstGeom prst="rect">
            <a:avLst/>
          </a:prstGeom>
        </p:spPr>
      </p:pic>
    </p:spTree>
    <p:extLst>
      <p:ext uri="{BB962C8B-B14F-4D97-AF65-F5344CB8AC3E}">
        <p14:creationId xmlns:p14="http://schemas.microsoft.com/office/powerpoint/2010/main" val="1203111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288E3-C1E8-65F0-11FA-D7489607A6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B96F4-7486-F444-4172-959BF2BC448A}"/>
              </a:ext>
            </a:extLst>
          </p:cNvPr>
          <p:cNvSpPr>
            <a:spLocks noGrp="1"/>
          </p:cNvSpPr>
          <p:nvPr>
            <p:ph type="title"/>
          </p:nvPr>
        </p:nvSpPr>
        <p:spPr/>
        <p:txBody>
          <a:bodyPr/>
          <a:lstStyle/>
          <a:p>
            <a:r>
              <a:rPr lang="en-US" dirty="0"/>
              <a:t>Preocupações comuns em matéria de saúde sexual</a:t>
            </a:r>
          </a:p>
        </p:txBody>
      </p:sp>
      <p:sp>
        <p:nvSpPr>
          <p:cNvPr id="3" name="Text Placeholder 2">
            <a:extLst>
              <a:ext uri="{FF2B5EF4-FFF2-40B4-BE49-F238E27FC236}">
                <a16:creationId xmlns:a16="http://schemas.microsoft.com/office/drawing/2014/main" id="{F8AF9C2D-F129-2B53-E4A1-5E32C96E6C78}"/>
              </a:ext>
            </a:extLst>
          </p:cNvPr>
          <p:cNvSpPr>
            <a:spLocks noGrp="1"/>
          </p:cNvSpPr>
          <p:nvPr>
            <p:ph type="body" sz="quarter" idx="10"/>
          </p:nvPr>
        </p:nvSpPr>
        <p:spPr>
          <a:xfrm>
            <a:off x="97970" y="797521"/>
            <a:ext cx="11944351" cy="550862"/>
          </a:xfrm>
        </p:spPr>
        <p:txBody>
          <a:bodyPr/>
          <a:lstStyle/>
          <a:p>
            <a:r>
              <a:rPr lang="en-US" dirty="0"/>
              <a:t>Expressas por idosos (exemplos)</a:t>
            </a:r>
          </a:p>
        </p:txBody>
      </p:sp>
      <p:sp>
        <p:nvSpPr>
          <p:cNvPr id="5" name="Content Placeholder 4">
            <a:extLst>
              <a:ext uri="{FF2B5EF4-FFF2-40B4-BE49-F238E27FC236}">
                <a16:creationId xmlns:a16="http://schemas.microsoft.com/office/drawing/2014/main" id="{766472FF-2FD0-3A77-62D3-B7031666B808}"/>
              </a:ext>
            </a:extLst>
          </p:cNvPr>
          <p:cNvSpPr>
            <a:spLocks noGrp="1"/>
          </p:cNvSpPr>
          <p:nvPr>
            <p:ph sz="quarter" idx="12"/>
          </p:nvPr>
        </p:nvSpPr>
        <p:spPr>
          <a:xfrm>
            <a:off x="97970" y="1254046"/>
            <a:ext cx="11944350" cy="5452466"/>
          </a:xfrm>
        </p:spPr>
        <p:txBody>
          <a:bodyPr/>
          <a:lstStyle/>
          <a:p>
            <a:pPr marL="285750" indent="-285750">
              <a:buFont typeface="Wingdings" pitchFamily="2" charset="2"/>
              <a:buChar char="v"/>
            </a:pPr>
            <a:r>
              <a:rPr lang="en-US" sz="2000" b="1" dirty="0"/>
              <a:t>«Já não sinto o desejo como antes. Isso é normal?»</a:t>
            </a:r>
          </a:p>
          <a:p>
            <a:pPr marL="927100" indent="-862013"/>
            <a:r>
              <a:rPr lang="en-US" sz="2000" b="1" dirty="0"/>
              <a:t>	- </a:t>
            </a:r>
            <a:r>
              <a:rPr lang="en-US" dirty="0"/>
              <a:t>Reconheça que as alterações no desejo sexual são comuns na terceira idade. Explore possíveis fatores que possam estar a contribuir para isso, tais como o estado de espírito, a fadiga, a medicação ou a dinâmica da relação. Se for motivo de angústia ou for persistente, sugira que se discuta o assunto com um profissional de saúde que possa avaliar causas hormonais, psicológicas ou médicas.</a:t>
            </a:r>
            <a:r>
              <a:rPr lang="en-US" sz="2400" dirty="0"/>
              <a:t> </a:t>
            </a:r>
            <a:endParaRPr lang="en-US" sz="2400" b="1" dirty="0"/>
          </a:p>
          <a:p>
            <a:pPr marL="285750" indent="-285750">
              <a:buFont typeface="Wingdings" pitchFamily="2" charset="2"/>
              <a:buChar char="v"/>
            </a:pPr>
            <a:r>
              <a:rPr lang="en-US" sz="2000" b="1" dirty="0"/>
              <a:t>Secura vaginal ou dor durante a relação sexual</a:t>
            </a:r>
          </a:p>
          <a:p>
            <a:pPr marL="927100" indent="-911225"/>
            <a:r>
              <a:rPr lang="en-US" sz="2000" b="1" dirty="0"/>
              <a:t>	- </a:t>
            </a:r>
            <a:r>
              <a:rPr lang="en-US" dirty="0"/>
              <a:t>Explique que a secura vaginal após a menopausa é comum. Incentive a pessoa a consultar um ginecologista ou um médico de cuidados primários que possa avaliar possíveis causas e discutir tratamentos adequados, tais como lubrificantes, hidratantes ou terapias hormonais.</a:t>
            </a:r>
            <a:r>
              <a:rPr lang="en-US" sz="2000" dirty="0"/>
              <a:t> </a:t>
            </a:r>
            <a:endParaRPr lang="en-US" sz="2000" b="1" dirty="0"/>
          </a:p>
          <a:p>
            <a:pPr marL="285750" indent="-285750">
              <a:buFont typeface="Wingdings" pitchFamily="2" charset="2"/>
              <a:buChar char="v"/>
            </a:pPr>
            <a:r>
              <a:rPr lang="en-US" sz="2000" b="1" dirty="0"/>
              <a:t>Dificuldades de ereção</a:t>
            </a:r>
          </a:p>
          <a:p>
            <a:pPr marL="927100" indent="-927100"/>
            <a:r>
              <a:rPr lang="en-US" sz="2000" b="1" dirty="0"/>
              <a:t>	- </a:t>
            </a:r>
            <a:r>
              <a:rPr lang="en-US" dirty="0"/>
              <a:t>Reconheça que as alterações na ereção são comuns com o envelhecimento, mas também podem estar relacionadas com a saúde cardiovascular, a diabetes ou os efeitos da medicação. Incentive a consulta com um médico ou urologista para uma avaliação e gestão adequadas.</a:t>
            </a:r>
            <a:r>
              <a:rPr lang="en-US" sz="2400" dirty="0"/>
              <a:t> </a:t>
            </a:r>
            <a:endParaRPr lang="en-US" sz="2400" b="1" dirty="0"/>
          </a:p>
          <a:p>
            <a:pPr marL="285750" indent="-285750">
              <a:buFont typeface="Wingdings" pitchFamily="2" charset="2"/>
              <a:buChar char="v"/>
            </a:pPr>
            <a:r>
              <a:rPr lang="en-US" sz="2000" b="1" dirty="0"/>
              <a:t>Medicamentos que reduzem a excitação ou o orgasmo</a:t>
            </a:r>
          </a:p>
          <a:p>
            <a:pPr marL="927100" indent="-927100"/>
            <a:r>
              <a:rPr lang="en-US" sz="2000" b="1" dirty="0"/>
              <a:t>	- </a:t>
            </a:r>
            <a:r>
              <a:rPr lang="en-US" dirty="0"/>
              <a:t>Reconheça que alguns medicamentos podem influenciar o funcionamento sexual. Incentive a pessoa a discutir este assunto com o médico que lhe prescreveu o medicamento, uma vez que, por vezes, podem ser possíveis ajustes ou alternativas.</a:t>
            </a:r>
            <a:r>
              <a:rPr lang="en-US" sz="2000" dirty="0"/>
              <a:t> </a:t>
            </a:r>
            <a:endParaRPr lang="en-US" sz="2000" b="1" dirty="0"/>
          </a:p>
          <a:p>
            <a:endParaRPr lang="en-US" sz="2000" b="1" dirty="0"/>
          </a:p>
        </p:txBody>
      </p:sp>
    </p:spTree>
    <p:extLst>
      <p:ext uri="{BB962C8B-B14F-4D97-AF65-F5344CB8AC3E}">
        <p14:creationId xmlns:p14="http://schemas.microsoft.com/office/powerpoint/2010/main" val="374481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80689-4511-9C5F-10F2-6348972DF49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74B3474-501D-8CC6-1832-C4D9BC7AEAC6}"/>
              </a:ext>
            </a:extLst>
          </p:cNvPr>
          <p:cNvSpPr>
            <a:spLocks noGrp="1"/>
          </p:cNvSpPr>
          <p:nvPr>
            <p:ph type="title"/>
          </p:nvPr>
        </p:nvSpPr>
        <p:spPr/>
        <p:txBody>
          <a:bodyPr lIns="91440"/>
          <a:lstStyle/>
          <a:p>
            <a:r>
              <a:rPr lang="en-US" dirty="0"/>
              <a:t>Conclusões principais</a:t>
            </a:r>
            <a:endParaRPr lang="el-GR" dirty="0"/>
          </a:p>
        </p:txBody>
      </p:sp>
      <p:sp>
        <p:nvSpPr>
          <p:cNvPr id="7" name="Content Placeholder 6">
            <a:extLst>
              <a:ext uri="{FF2B5EF4-FFF2-40B4-BE49-F238E27FC236}">
                <a16:creationId xmlns:a16="http://schemas.microsoft.com/office/drawing/2014/main" id="{D15D4148-D884-FE78-D227-D8099E02D0BA}"/>
              </a:ext>
            </a:extLst>
          </p:cNvPr>
          <p:cNvSpPr>
            <a:spLocks noGrp="1"/>
          </p:cNvSpPr>
          <p:nvPr>
            <p:ph sz="quarter" idx="12"/>
          </p:nvPr>
        </p:nvSpPr>
        <p:spPr>
          <a:xfrm>
            <a:off x="97971" y="889000"/>
            <a:ext cx="11944350" cy="5862865"/>
          </a:xfrm>
        </p:spPr>
        <p:txBody>
          <a:bodyPr/>
          <a:lstStyle/>
          <a:p>
            <a:pPr algn="ctr"/>
            <a:r>
              <a:rPr lang="en-US" dirty="0"/>
              <a:t> </a:t>
            </a:r>
          </a:p>
          <a:p>
            <a:pPr algn="ctr"/>
            <a:endParaRPr lang="en-US" dirty="0"/>
          </a:p>
          <a:p>
            <a:pPr algn="ctr"/>
            <a:endParaRPr lang="en-US" dirty="0"/>
          </a:p>
          <a:p>
            <a:endParaRPr lang="en-US" dirty="0"/>
          </a:p>
          <a:p>
            <a:endParaRPr lang="en-US" dirty="0"/>
          </a:p>
          <a:p>
            <a:pPr marL="285750" indent="-285750">
              <a:buFont typeface="Wingdings" pitchFamily="2" charset="2"/>
              <a:buChar char="ü"/>
            </a:pPr>
            <a:r>
              <a:rPr lang="en-US" sz="2400" b="1" dirty="0">
                <a:solidFill>
                  <a:schemeClr val="accent3"/>
                </a:solidFill>
              </a:rPr>
              <a:t>As alterações sexuais refletem frequentemente o estado de saúde, a medicação ou fatores psicossociais, e não apenas o envelhecimento</a:t>
            </a:r>
          </a:p>
          <a:p>
            <a:pPr marL="285750" indent="-285750">
              <a:buFont typeface="Wingdings" pitchFamily="2" charset="2"/>
              <a:buChar char="ü"/>
            </a:pPr>
            <a:r>
              <a:rPr lang="en-US" sz="2400" b="1" dirty="0">
                <a:solidFill>
                  <a:schemeClr val="accent3"/>
                </a:solidFill>
              </a:rPr>
              <a:t>O bem-estar sexual é multidimensional — biológico, psicológico e relacional</a:t>
            </a:r>
          </a:p>
          <a:p>
            <a:pPr marL="285750" indent="-285750">
              <a:buFont typeface="Wingdings" pitchFamily="2" charset="2"/>
              <a:buChar char="ü"/>
            </a:pPr>
            <a:r>
              <a:rPr lang="en-US" sz="2400" b="1" dirty="0">
                <a:solidFill>
                  <a:schemeClr val="accent3"/>
                </a:solidFill>
              </a:rPr>
              <a:t>Uma comunicação aberta e </a:t>
            </a:r>
            <a:r>
              <a:rPr lang="en-US" sz="2400" b="1" dirty="0" err="1">
                <a:solidFill>
                  <a:schemeClr val="accent3"/>
                </a:solidFill>
              </a:rPr>
              <a:t>centrada na pessoa </a:t>
            </a:r>
            <a:r>
              <a:rPr lang="en-US" sz="2400" b="1" dirty="0">
                <a:solidFill>
                  <a:schemeClr val="accent3"/>
                </a:solidFill>
              </a:rPr>
              <a:t>permite que as necessidades não satisfeitas sejam abordadas</a:t>
            </a:r>
          </a:p>
          <a:p>
            <a:pPr marL="285750" indent="-285750">
              <a:buFont typeface="Wingdings" pitchFamily="2" charset="2"/>
              <a:buChar char="ü"/>
            </a:pPr>
            <a:r>
              <a:rPr lang="en-US" sz="2400" b="1" dirty="0">
                <a:solidFill>
                  <a:schemeClr val="accent3"/>
                </a:solidFill>
              </a:rPr>
              <a:t>Estruturas organizacionais podem apoiar os profissionais na abordagem respeitosa da sexualidade</a:t>
            </a:r>
            <a:endParaRPr lang="en-US" dirty="0"/>
          </a:p>
        </p:txBody>
      </p:sp>
      <p:pic>
        <p:nvPicPr>
          <p:cNvPr id="3" name="Graphic 2" descr="Lightbulb with solid fill">
            <a:extLst>
              <a:ext uri="{FF2B5EF4-FFF2-40B4-BE49-F238E27FC236}">
                <a16:creationId xmlns:a16="http://schemas.microsoft.com/office/drawing/2014/main" id="{D671C601-BCB4-FFA2-14B9-90656233DA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62516" y="1061113"/>
            <a:ext cx="1266968" cy="1266968"/>
          </a:xfrm>
          <a:prstGeom prst="rect">
            <a:avLst/>
          </a:prstGeom>
        </p:spPr>
      </p:pic>
    </p:spTree>
    <p:extLst>
      <p:ext uri="{BB962C8B-B14F-4D97-AF65-F5344CB8AC3E}">
        <p14:creationId xmlns:p14="http://schemas.microsoft.com/office/powerpoint/2010/main" val="3076575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06B94-6B14-4379-1E4B-65CDD7C1AC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674044-02B4-3ABD-D216-B145DF790031}"/>
              </a:ext>
            </a:extLst>
          </p:cNvPr>
          <p:cNvSpPr>
            <a:spLocks noGrp="1"/>
          </p:cNvSpPr>
          <p:nvPr>
            <p:ph type="title"/>
          </p:nvPr>
        </p:nvSpPr>
        <p:spPr/>
        <p:txBody>
          <a:bodyPr/>
          <a:lstStyle/>
          <a:p>
            <a:r>
              <a:rPr lang="en-US" dirty="0"/>
              <a:t>Kit de Ferramentas </a:t>
            </a:r>
            <a:r>
              <a:rPr lang="en-US" dirty="0" err="1"/>
              <a:t>AgeWise</a:t>
            </a:r>
            <a:r>
              <a:rPr lang="en-US" dirty="0"/>
              <a:t> </a:t>
            </a:r>
          </a:p>
        </p:txBody>
      </p:sp>
      <p:sp>
        <p:nvSpPr>
          <p:cNvPr id="3" name="Text Placeholder 2">
            <a:extLst>
              <a:ext uri="{FF2B5EF4-FFF2-40B4-BE49-F238E27FC236}">
                <a16:creationId xmlns:a16="http://schemas.microsoft.com/office/drawing/2014/main" id="{004AD95D-E577-6F9B-C495-5AD196ED8E2C}"/>
              </a:ext>
            </a:extLst>
          </p:cNvPr>
          <p:cNvSpPr>
            <a:spLocks noGrp="1"/>
          </p:cNvSpPr>
          <p:nvPr>
            <p:ph type="body" sz="quarter" idx="10"/>
          </p:nvPr>
        </p:nvSpPr>
        <p:spPr/>
        <p:txBody>
          <a:bodyPr/>
          <a:lstStyle/>
          <a:p>
            <a:r>
              <a:rPr lang="en-US" dirty="0"/>
              <a:t>Estudo de caso </a:t>
            </a:r>
          </a:p>
        </p:txBody>
      </p:sp>
      <p:sp>
        <p:nvSpPr>
          <p:cNvPr id="5" name="Content Placeholder 4">
            <a:extLst>
              <a:ext uri="{FF2B5EF4-FFF2-40B4-BE49-F238E27FC236}">
                <a16:creationId xmlns:a16="http://schemas.microsoft.com/office/drawing/2014/main" id="{A785537B-A855-F9B4-82AA-9A31234A96A6}"/>
              </a:ext>
            </a:extLst>
          </p:cNvPr>
          <p:cNvSpPr>
            <a:spLocks noGrp="1"/>
          </p:cNvSpPr>
          <p:nvPr>
            <p:ph sz="quarter" idx="12"/>
          </p:nvPr>
        </p:nvSpPr>
        <p:spPr>
          <a:xfrm>
            <a:off x="97970" y="1405534"/>
            <a:ext cx="7403210" cy="5289179"/>
          </a:xfrm>
        </p:spPr>
        <p:txBody>
          <a:bodyPr/>
          <a:lstStyle/>
          <a:p>
            <a:br>
              <a:rPr lang="en-US" sz="2000" dirty="0"/>
            </a:br>
            <a:r>
              <a:rPr lang="en-US" sz="2000" dirty="0"/>
              <a:t>- </a:t>
            </a:r>
            <a:r>
              <a:rPr lang="en-US" sz="2000" b="1" dirty="0"/>
              <a:t>Trabalhem em pequenos grupos</a:t>
            </a:r>
            <a:endParaRPr lang="en-US" sz="2000" dirty="0"/>
          </a:p>
          <a:p>
            <a:r>
              <a:rPr lang="en-US" sz="2000" dirty="0"/>
              <a:t>- Cada grupo analisa um cenário de caso.</a:t>
            </a:r>
          </a:p>
          <a:p>
            <a:r>
              <a:rPr lang="en-US" sz="2000" dirty="0"/>
              <a:t>- Utilizar o Ciclo de Resposta Sexual como quadro de referência para a reflexão.</a:t>
            </a:r>
          </a:p>
          <a:p>
            <a:r>
              <a:rPr lang="en-US" sz="2000" dirty="0"/>
              <a:t>- Utilizar as perguntas orientadoras: </a:t>
            </a:r>
          </a:p>
          <a:p>
            <a:pPr lvl="0"/>
            <a:br>
              <a:rPr lang="en-US" sz="2000" dirty="0"/>
            </a:br>
            <a:r>
              <a:rPr lang="en-US" sz="2000" dirty="0"/>
              <a:t>1. </a:t>
            </a:r>
            <a:r>
              <a:rPr lang="en-GB" sz="2000" dirty="0"/>
              <a:t>Que fase ou fases da resposta sexual podem ser afetadas?</a:t>
            </a:r>
            <a:br>
              <a:rPr lang="en-GB" sz="2000" dirty="0"/>
            </a:br>
            <a:r>
              <a:rPr lang="en-GB" sz="2000" dirty="0"/>
              <a:t>(por exemplo, desejo, excitação/conforto, satisfação, significado emocional)</a:t>
            </a:r>
          </a:p>
          <a:p>
            <a:pPr lvl="0"/>
            <a:endParaRPr lang="en-US" sz="2000" dirty="0"/>
          </a:p>
          <a:p>
            <a:pPr lvl="0"/>
            <a:r>
              <a:rPr lang="en-GB" sz="2000" dirty="0"/>
              <a:t>2. Que fatores podem contribuir para a situação?</a:t>
            </a:r>
          </a:p>
          <a:p>
            <a:pPr lvl="0"/>
            <a:endParaRPr lang="en-US" sz="2000" dirty="0"/>
          </a:p>
          <a:p>
            <a:pPr lvl="0"/>
            <a:r>
              <a:rPr lang="en-GB" sz="2000" dirty="0"/>
              <a:t>3. Qual seria uma resposta profissional adequada?</a:t>
            </a:r>
            <a:br>
              <a:rPr lang="en-GB" dirty="0"/>
            </a:br>
            <a:endParaRPr lang="en-US" dirty="0"/>
          </a:p>
          <a:p>
            <a:endParaRPr lang="en-US" sz="2000" dirty="0"/>
          </a:p>
        </p:txBody>
      </p:sp>
      <p:graphicFrame>
        <p:nvGraphicFramePr>
          <p:cNvPr id="4" name="Diagram 3">
            <a:extLst>
              <a:ext uri="{FF2B5EF4-FFF2-40B4-BE49-F238E27FC236}">
                <a16:creationId xmlns:a16="http://schemas.microsoft.com/office/drawing/2014/main" id="{271D90CE-4873-F7DA-9D02-480B19879357}"/>
              </a:ext>
            </a:extLst>
          </p:cNvPr>
          <p:cNvGraphicFramePr/>
          <p:nvPr>
            <p:extLst>
              <p:ext uri="{D42A27DB-BD31-4B8C-83A1-F6EECF244321}">
                <p14:modId xmlns:p14="http://schemas.microsoft.com/office/powerpoint/2010/main" val="1337795693"/>
              </p:ext>
            </p:extLst>
          </p:nvPr>
        </p:nvGraphicFramePr>
        <p:xfrm>
          <a:off x="6686358" y="1165990"/>
          <a:ext cx="6170786" cy="4286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010827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1EEEC-645E-69EF-F03E-C6695C2DDF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C8069F-14CB-B5D0-776F-6F2D30FBAB4E}"/>
              </a:ext>
            </a:extLst>
          </p:cNvPr>
          <p:cNvSpPr>
            <a:spLocks noGrp="1"/>
          </p:cNvSpPr>
          <p:nvPr>
            <p:ph type="title"/>
          </p:nvPr>
        </p:nvSpPr>
        <p:spPr/>
        <p:txBody>
          <a:bodyPr/>
          <a:lstStyle/>
          <a:p>
            <a:r>
              <a:rPr lang="en-US" dirty="0"/>
              <a:t>Kit de Ferramentas </a:t>
            </a:r>
            <a:r>
              <a:rPr lang="en-US" dirty="0" err="1"/>
              <a:t>AgeWise</a:t>
            </a:r>
            <a:r>
              <a:rPr lang="en-US" dirty="0"/>
              <a:t> </a:t>
            </a:r>
          </a:p>
        </p:txBody>
      </p:sp>
      <p:sp>
        <p:nvSpPr>
          <p:cNvPr id="3" name="Text Placeholder 2">
            <a:extLst>
              <a:ext uri="{FF2B5EF4-FFF2-40B4-BE49-F238E27FC236}">
                <a16:creationId xmlns:a16="http://schemas.microsoft.com/office/drawing/2014/main" id="{A3425467-5EC8-0635-0374-8AA09BDD7E7F}"/>
              </a:ext>
            </a:extLst>
          </p:cNvPr>
          <p:cNvSpPr>
            <a:spLocks noGrp="1"/>
          </p:cNvSpPr>
          <p:nvPr>
            <p:ph type="body" sz="quarter" idx="10"/>
          </p:nvPr>
        </p:nvSpPr>
        <p:spPr/>
        <p:txBody>
          <a:bodyPr/>
          <a:lstStyle/>
          <a:p>
            <a:r>
              <a:rPr lang="en-US" dirty="0"/>
              <a:t>Dramatização</a:t>
            </a:r>
          </a:p>
        </p:txBody>
      </p:sp>
      <p:sp>
        <p:nvSpPr>
          <p:cNvPr id="5" name="Content Placeholder 4">
            <a:extLst>
              <a:ext uri="{FF2B5EF4-FFF2-40B4-BE49-F238E27FC236}">
                <a16:creationId xmlns:a16="http://schemas.microsoft.com/office/drawing/2014/main" id="{28B1A8A1-0B5E-ABB7-71D7-F31C799735DA}"/>
              </a:ext>
            </a:extLst>
          </p:cNvPr>
          <p:cNvSpPr>
            <a:spLocks noGrp="1"/>
          </p:cNvSpPr>
          <p:nvPr>
            <p:ph sz="quarter" idx="12"/>
          </p:nvPr>
        </p:nvSpPr>
        <p:spPr>
          <a:xfrm>
            <a:off x="97970" y="1156064"/>
            <a:ext cx="7635684" cy="5538650"/>
          </a:xfrm>
        </p:spPr>
        <p:txBody>
          <a:bodyPr/>
          <a:lstStyle/>
          <a:p>
            <a:br>
              <a:rPr lang="en-US" sz="2000" dirty="0"/>
            </a:br>
            <a:r>
              <a:rPr lang="en-US" sz="2000" b="1" dirty="0"/>
              <a:t>Trabalhem em pares</a:t>
            </a:r>
          </a:p>
          <a:p>
            <a:endParaRPr lang="en-US" sz="2000" b="1" dirty="0"/>
          </a:p>
          <a:p>
            <a:r>
              <a:rPr lang="en-US" sz="2000" dirty="0"/>
              <a:t>Um participante = </a:t>
            </a:r>
            <a:r>
              <a:rPr lang="en-US" sz="2000" b="1" dirty="0"/>
              <a:t>Idoso</a:t>
            </a:r>
            <a:endParaRPr lang="en-US" sz="2000" dirty="0"/>
          </a:p>
          <a:p>
            <a:r>
              <a:rPr lang="en-US" sz="2000" dirty="0"/>
              <a:t>Um participante = </a:t>
            </a:r>
            <a:r>
              <a:rPr lang="en-US" sz="2000" b="1" dirty="0"/>
              <a:t>Profissional</a:t>
            </a:r>
            <a:endParaRPr lang="en-US" sz="2000" dirty="0"/>
          </a:p>
          <a:p>
            <a:r>
              <a:rPr lang="en-US" sz="2000" dirty="0"/>
              <a:t>Após a primeira ronda, </a:t>
            </a:r>
            <a:r>
              <a:rPr lang="en-US" sz="2000" b="1" dirty="0"/>
              <a:t>troquem de papéis</a:t>
            </a:r>
            <a:r>
              <a:rPr lang="en-US" sz="2000" dirty="0"/>
              <a:t>.</a:t>
            </a:r>
          </a:p>
          <a:p>
            <a:endParaRPr lang="en-US" sz="2000" dirty="0"/>
          </a:p>
          <a:p>
            <a:r>
              <a:rPr lang="en-US" sz="2000" b="1" dirty="0"/>
              <a:t>Passo 1 – Responder à preocupação</a:t>
            </a:r>
          </a:p>
          <a:p>
            <a:r>
              <a:rPr lang="en-US" sz="2000" dirty="0"/>
              <a:t>O idoso apresenta a situação. O profissional:</a:t>
            </a:r>
          </a:p>
          <a:p>
            <a:r>
              <a:rPr lang="en-US" sz="2000" dirty="0"/>
              <a:t>reconhece a preocupação, </a:t>
            </a:r>
            <a:r>
              <a:rPr lang="en-US" sz="2000" dirty="0" err="1"/>
              <a:t>normaliza </a:t>
            </a:r>
            <a:r>
              <a:rPr lang="en-US" sz="2000" dirty="0"/>
              <a:t>o tema e responde com respeito.</a:t>
            </a:r>
          </a:p>
          <a:p>
            <a:endParaRPr lang="en-US" sz="2000" dirty="0"/>
          </a:p>
          <a:p>
            <a:r>
              <a:rPr lang="en-US" sz="2000" b="1" dirty="0"/>
              <a:t>Passo 2 – Explore utilizando o Ciclo de Resposta Sexual</a:t>
            </a:r>
          </a:p>
          <a:p>
            <a:r>
              <a:rPr lang="en-US" sz="2000" dirty="0"/>
              <a:t>Faça perguntas e identifique os fatores que influenciam (saúde, emoções, relação, ambiente).</a:t>
            </a:r>
          </a:p>
          <a:p>
            <a:endParaRPr lang="en-US" sz="2000" dirty="0"/>
          </a:p>
        </p:txBody>
      </p:sp>
      <p:pic>
        <p:nvPicPr>
          <p:cNvPr id="8" name="Picture 7" descr="A person and person sitting at a table&#10;&#10;AI-generated content may be incorrect.">
            <a:extLst>
              <a:ext uri="{FF2B5EF4-FFF2-40B4-BE49-F238E27FC236}">
                <a16:creationId xmlns:a16="http://schemas.microsoft.com/office/drawing/2014/main" id="{7B7B8E56-2AB5-DA82-9DA2-A762B680FB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9982" y="1034955"/>
            <a:ext cx="3916218" cy="5538651"/>
          </a:xfrm>
          <a:prstGeom prst="rect">
            <a:avLst/>
          </a:prstGeom>
        </p:spPr>
      </p:pic>
    </p:spTree>
    <p:extLst>
      <p:ext uri="{BB962C8B-B14F-4D97-AF65-F5344CB8AC3E}">
        <p14:creationId xmlns:p14="http://schemas.microsoft.com/office/powerpoint/2010/main" val="41453125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793BC-0085-29FE-02C1-6EC17C184D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2399DC-210B-F3C3-3764-C11C62EEE557}"/>
              </a:ext>
            </a:extLst>
          </p:cNvPr>
          <p:cNvSpPr>
            <a:spLocks noGrp="1"/>
          </p:cNvSpPr>
          <p:nvPr>
            <p:ph type="title"/>
          </p:nvPr>
        </p:nvSpPr>
        <p:spPr/>
        <p:txBody>
          <a:bodyPr/>
          <a:lstStyle/>
          <a:p>
            <a:r>
              <a:rPr lang="en-US" dirty="0"/>
              <a:t>Kit de Ferramentas </a:t>
            </a:r>
            <a:r>
              <a:rPr lang="en-US" dirty="0" err="1"/>
              <a:t>AgeWise</a:t>
            </a:r>
            <a:r>
              <a:rPr lang="en-US" dirty="0"/>
              <a:t> </a:t>
            </a:r>
          </a:p>
        </p:txBody>
      </p:sp>
      <p:sp>
        <p:nvSpPr>
          <p:cNvPr id="3" name="Text Placeholder 2">
            <a:extLst>
              <a:ext uri="{FF2B5EF4-FFF2-40B4-BE49-F238E27FC236}">
                <a16:creationId xmlns:a16="http://schemas.microsoft.com/office/drawing/2014/main" id="{1309B47A-9AFC-5AAF-803C-085BA4D71C4B}"/>
              </a:ext>
            </a:extLst>
          </p:cNvPr>
          <p:cNvSpPr>
            <a:spLocks noGrp="1"/>
          </p:cNvSpPr>
          <p:nvPr>
            <p:ph type="body" sz="quarter" idx="10"/>
          </p:nvPr>
        </p:nvSpPr>
        <p:spPr>
          <a:xfrm>
            <a:off x="97970" y="688381"/>
            <a:ext cx="11944351" cy="550862"/>
          </a:xfrm>
        </p:spPr>
        <p:txBody>
          <a:bodyPr/>
          <a:lstStyle/>
          <a:p>
            <a:r>
              <a:rPr lang="en-US" dirty="0"/>
              <a:t>Reflexão sobre o bem-estar holístico  </a:t>
            </a:r>
          </a:p>
        </p:txBody>
      </p:sp>
      <p:sp>
        <p:nvSpPr>
          <p:cNvPr id="5" name="Content Placeholder 4">
            <a:extLst>
              <a:ext uri="{FF2B5EF4-FFF2-40B4-BE49-F238E27FC236}">
                <a16:creationId xmlns:a16="http://schemas.microsoft.com/office/drawing/2014/main" id="{07C0B329-1AB7-F3DE-EB5F-8FFE9F91B2B8}"/>
              </a:ext>
            </a:extLst>
          </p:cNvPr>
          <p:cNvSpPr>
            <a:spLocks noGrp="1"/>
          </p:cNvSpPr>
          <p:nvPr>
            <p:ph sz="quarter" idx="12"/>
          </p:nvPr>
        </p:nvSpPr>
        <p:spPr>
          <a:xfrm>
            <a:off x="97970" y="1405534"/>
            <a:ext cx="3572693" cy="5289179"/>
          </a:xfrm>
        </p:spPr>
        <p:txBody>
          <a:bodyPr/>
          <a:lstStyle/>
          <a:p>
            <a:br>
              <a:rPr lang="en-US" sz="2000" dirty="0"/>
            </a:br>
            <a:r>
              <a:rPr lang="en-US" sz="2000" dirty="0"/>
              <a:t>Reflita sobre uma situação da vida real ou hipotética que envolva um idoso.</a:t>
            </a:r>
          </a:p>
          <a:p>
            <a:br>
              <a:rPr lang="en-US" sz="2000" dirty="0"/>
            </a:br>
            <a:r>
              <a:rPr lang="en-US" sz="2000" dirty="0"/>
              <a:t>Utilize a ficha de trabalho para explorar como diferentes fatores podem influenciar o bem-estar sexual.</a:t>
            </a:r>
          </a:p>
          <a:p>
            <a:br>
              <a:rPr lang="en-US" sz="2000" dirty="0"/>
            </a:br>
            <a:r>
              <a:rPr lang="en-US" sz="2000" b="1" dirty="0"/>
              <a:t>Considere as quatro dimensões:</a:t>
            </a:r>
          </a:p>
          <a:p>
            <a:endParaRPr lang="en-US" sz="2000" dirty="0"/>
          </a:p>
        </p:txBody>
      </p:sp>
      <p:graphicFrame>
        <p:nvGraphicFramePr>
          <p:cNvPr id="6" name="Diagram 5">
            <a:extLst>
              <a:ext uri="{FF2B5EF4-FFF2-40B4-BE49-F238E27FC236}">
                <a16:creationId xmlns:a16="http://schemas.microsoft.com/office/drawing/2014/main" id="{71783DBF-A97F-0F23-A3A7-96C121B2D89D}"/>
              </a:ext>
            </a:extLst>
          </p:cNvPr>
          <p:cNvGraphicFramePr/>
          <p:nvPr>
            <p:extLst>
              <p:ext uri="{D42A27DB-BD31-4B8C-83A1-F6EECF244321}">
                <p14:modId xmlns:p14="http://schemas.microsoft.com/office/powerpoint/2010/main" val="2064935530"/>
              </p:ext>
            </p:extLst>
          </p:nvPr>
        </p:nvGraphicFramePr>
        <p:xfrm>
          <a:off x="3670662" y="1130103"/>
          <a:ext cx="8216537" cy="52891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01505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400" dirty="0"/>
              <a:t>Obrigado!</a:t>
            </a:r>
            <a:endParaRPr lang="el-GR" sz="2400" dirty="0"/>
          </a:p>
        </p:txBody>
      </p:sp>
      <p:sp>
        <p:nvSpPr>
          <p:cNvPr id="4" name="CaixaDeTexto 3">
            <a:extLst>
              <a:ext uri="{FF2B5EF4-FFF2-40B4-BE49-F238E27FC236}">
                <a16:creationId xmlns:a16="http://schemas.microsoft.com/office/drawing/2014/main" id="{FC5B0653-3952-93B0-8FD7-D612A96F6EC4}"/>
              </a:ext>
            </a:extLst>
          </p:cNvPr>
          <p:cNvSpPr txBox="1"/>
          <p:nvPr/>
        </p:nvSpPr>
        <p:spPr>
          <a:xfrm>
            <a:off x="2305050" y="6210300"/>
            <a:ext cx="9486900" cy="577081"/>
          </a:xfrm>
          <a:prstGeom prst="rect">
            <a:avLst/>
          </a:prstGeom>
          <a:solidFill>
            <a:srgbClr val="FFFFFF"/>
          </a:solidFill>
        </p:spPr>
        <p:txBody>
          <a:bodyPr wrap="square" rtlCol="0">
            <a:spAutoFit/>
          </a:bodyPr>
          <a:lstStyle/>
          <a:p>
            <a:pPr algn="just"/>
            <a:r>
              <a:rPr lang="pt-PT" sz="1050" dirty="0"/>
              <a:t>Financiado pela União Europeia. Os pontos de vista e as opiniões expressas são as do(s) autor(</a:t>
            </a:r>
            <a:r>
              <a:rPr lang="pt-PT" sz="1050" dirty="0" err="1"/>
              <a:t>es</a:t>
            </a:r>
            <a:r>
              <a:rPr lang="pt-PT" sz="1050" dirty="0"/>
              <a:t>) e não refletem necessariamente a posição da União Europeia ou da Agência de Execução Europeia da Educação e da Cultura (EACEA). Nem a União Europeia nem a EACEA podem ser tidos como responsáveis por essas opiniões. </a:t>
            </a:r>
          </a:p>
          <a:p>
            <a:pPr algn="just"/>
            <a:r>
              <a:rPr lang="pt-PT" sz="1050" dirty="0"/>
              <a:t>Projeto Nº: 2024-1-DE02-KA220-ADU-000244060</a:t>
            </a:r>
          </a:p>
        </p:txBody>
      </p:sp>
      <p:sp>
        <p:nvSpPr>
          <p:cNvPr id="6" name="CaixaDeTexto 5">
            <a:extLst>
              <a:ext uri="{FF2B5EF4-FFF2-40B4-BE49-F238E27FC236}">
                <a16:creationId xmlns:a16="http://schemas.microsoft.com/office/drawing/2014/main" id="{AFB248A1-F84D-5971-6A15-C540CDC8B267}"/>
              </a:ext>
            </a:extLst>
          </p:cNvPr>
          <p:cNvSpPr txBox="1"/>
          <p:nvPr/>
        </p:nvSpPr>
        <p:spPr>
          <a:xfrm>
            <a:off x="238125" y="6057900"/>
            <a:ext cx="2066925" cy="646331"/>
          </a:xfrm>
          <a:prstGeom prst="rect">
            <a:avLst/>
          </a:prstGeom>
          <a:solidFill>
            <a:srgbClr val="FFFFFF"/>
          </a:solidFill>
        </p:spPr>
        <p:txBody>
          <a:bodyPr wrap="square" rtlCol="0">
            <a:spAutoFit/>
          </a:bodyPr>
          <a:lstStyle/>
          <a:p>
            <a:endParaRPr lang="pt-PT" dirty="0"/>
          </a:p>
        </p:txBody>
      </p:sp>
      <p:pic>
        <p:nvPicPr>
          <p:cNvPr id="8" name="Imagem 7">
            <a:extLst>
              <a:ext uri="{FF2B5EF4-FFF2-40B4-BE49-F238E27FC236}">
                <a16:creationId xmlns:a16="http://schemas.microsoft.com/office/drawing/2014/main" id="{6940C59A-BA5A-B203-17AC-C3AD6FAD1A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125" y="6240936"/>
            <a:ext cx="1966322" cy="463295"/>
          </a:xfrm>
          <a:prstGeom prst="rect">
            <a:avLst/>
          </a:prstGeom>
        </p:spPr>
      </p:pic>
    </p:spTree>
    <p:extLst>
      <p:ext uri="{BB962C8B-B14F-4D97-AF65-F5344CB8AC3E}">
        <p14:creationId xmlns:p14="http://schemas.microsoft.com/office/powerpoint/2010/main" val="18541039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4803D7-AC89-4F2F-AA66-341ACEC9063C}">
  <ds:schemaRefs>
    <ds:schemaRef ds:uri="http://schemas.microsoft.com/office/2006/metadata/properties"/>
    <ds:schemaRef ds:uri="http://schemas.microsoft.com/office/infopath/2007/PartnerControls"/>
    <ds:schemaRef ds:uri="d26a33d8-8496-4dd0-bdb4-e7001d843bba"/>
    <ds:schemaRef ds:uri="d3294b56-e90c-47f0-a901-cbc2fa92cece"/>
  </ds:schemaRefs>
</ds:datastoreItem>
</file>

<file path=customXml/itemProps2.xml><?xml version="1.0" encoding="utf-8"?>
<ds:datastoreItem xmlns:ds="http://schemas.openxmlformats.org/officeDocument/2006/customXml" ds:itemID="{6A20F0FA-1837-41D7-A263-95D4F69E807B}"/>
</file>

<file path=customXml/itemProps3.xml><?xml version="1.0" encoding="utf-8"?>
<ds:datastoreItem xmlns:ds="http://schemas.openxmlformats.org/officeDocument/2006/customXml" ds:itemID="{994986C0-844D-4D57-9CAF-E67D6CD396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3417</TotalTime>
  <Words>4114</Words>
  <Application>Microsoft Office PowerPoint</Application>
  <PresentationFormat>Ecrã Panorâmico</PresentationFormat>
  <Paragraphs>524</Paragraphs>
  <Slides>37</Slides>
  <Notes>34</Notes>
  <HiddenSlides>0</HiddenSlides>
  <MMClips>0</MMClips>
  <ScaleCrop>false</ScaleCrop>
  <HeadingPairs>
    <vt:vector size="6" baseType="variant">
      <vt:variant>
        <vt:lpstr>Tipos de letra usados</vt:lpstr>
      </vt:variant>
      <vt:variant>
        <vt:i4>6</vt:i4>
      </vt:variant>
      <vt:variant>
        <vt:lpstr>Tema</vt:lpstr>
      </vt:variant>
      <vt:variant>
        <vt:i4>2</vt:i4>
      </vt:variant>
      <vt:variant>
        <vt:lpstr>Títulos dos diapositivos</vt:lpstr>
      </vt:variant>
      <vt:variant>
        <vt:i4>37</vt:i4>
      </vt:variant>
    </vt:vector>
  </HeadingPairs>
  <TitlesOfParts>
    <vt:vector size="45" baseType="lpstr">
      <vt:lpstr>Arial</vt:lpstr>
      <vt:lpstr>Calibri</vt:lpstr>
      <vt:lpstr>Open Sans</vt:lpstr>
      <vt:lpstr>Symbol</vt:lpstr>
      <vt:lpstr>System Font Regular</vt:lpstr>
      <vt:lpstr>Wingdings</vt:lpstr>
      <vt:lpstr>CARDET Course template</vt:lpstr>
      <vt:lpstr>CARDET Course template - Cover page</vt:lpstr>
      <vt:lpstr>Módulo 5: Sexualidade na Terceira Idade e Indicadores de Saúde  </vt:lpstr>
      <vt:lpstr>Visão geral do módulo</vt:lpstr>
      <vt:lpstr>Objetivos de aprendizagem</vt:lpstr>
      <vt:lpstr>Apresentação do PowerPoint</vt:lpstr>
      <vt:lpstr>Alterações médicas e fisiológicas (1)</vt:lpstr>
      <vt:lpstr>Alterações médicas e fisiológicas (2)</vt:lpstr>
      <vt:lpstr>Alterações médicas e fisiológicas (3)</vt:lpstr>
      <vt:lpstr>Doenças crónicas e medicação (1)</vt:lpstr>
      <vt:lpstr>Doenças crónicas e medicação (2)</vt:lpstr>
      <vt:lpstr>Apresentação do PowerPoint</vt:lpstr>
      <vt:lpstr>Saúde mental e bem-estar relacional</vt:lpstr>
      <vt:lpstr>Imagem corporal e relações</vt:lpstr>
      <vt:lpstr>Apresentação do PowerPoint</vt:lpstr>
      <vt:lpstr>Riscos para a saúde sexual na terceira idade</vt:lpstr>
      <vt:lpstr>Proteção e Função Profissional</vt:lpstr>
      <vt:lpstr>Apresentação do PowerPoint</vt:lpstr>
      <vt:lpstr>A comunicação em contextos de cuidados de saúde</vt:lpstr>
      <vt:lpstr>Princípios para iniciar conversas sobre sexualidade (1)</vt:lpstr>
      <vt:lpstr>Princípios para iniciar conversas sobre sexualidade (2)</vt:lpstr>
      <vt:lpstr>Apresentação do PowerPoint</vt:lpstr>
      <vt:lpstr>O Modelo do Ciclo de Resposta Sexual (1)</vt:lpstr>
      <vt:lpstr>O Modelo do Ciclo de Resposta Sexual (2)</vt:lpstr>
      <vt:lpstr>O Modelo do Ciclo de Resposta Sexual (3)</vt:lpstr>
      <vt:lpstr>O Modelo do Ciclo de Resposta Sexual (4)</vt:lpstr>
      <vt:lpstr>O Modelo do Ciclo de Resposta Sexual (5)</vt:lpstr>
      <vt:lpstr>O Modelo do Ciclo de Resposta Sexual (6)</vt:lpstr>
      <vt:lpstr>O Modelo do Ciclo de Resposta Sexual (7)</vt:lpstr>
      <vt:lpstr>O Modelo do Ciclo de Resposta Sexual (8)</vt:lpstr>
      <vt:lpstr>O Modelo do Ciclo de Resposta Sexual (9)</vt:lpstr>
      <vt:lpstr>O Modelo do Ciclo de Resposta Sexual (10)</vt:lpstr>
      <vt:lpstr>O Modelo do Ciclo de Resposta Sexual (11)</vt:lpstr>
      <vt:lpstr>Preocupações comuns em matéria de saúde sexual</vt:lpstr>
      <vt:lpstr>Conclusões principais</vt:lpstr>
      <vt:lpstr>Kit de Ferramentas AgeWise </vt:lpstr>
      <vt:lpstr>Kit de Ferramentas AgeWise </vt:lpstr>
      <vt:lpstr>Kit de Ferramentas AgeWise </vt:lpstr>
      <vt:lpstr>Obrigado!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docId:F6C58BCBE55072527BF21526E2157DC9</cp:keywords>
  <cp:lastModifiedBy>Andreia Nunes - Proportional Message</cp:lastModifiedBy>
  <cp:revision>169</cp:revision>
  <cp:lastPrinted>2018-07-25T11:23:29Z</cp:lastPrinted>
  <dcterms:created xsi:type="dcterms:W3CDTF">2014-07-11T09:12:14Z</dcterms:created>
  <dcterms:modified xsi:type="dcterms:W3CDTF">2026-07-27T15:22:23Z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