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Lst>
  <p:notesMasterIdLst>
    <p:notesMasterId r:id="rId43"/>
  </p:notesMasterIdLst>
  <p:handoutMasterIdLst>
    <p:handoutMasterId r:id="rId44"/>
  </p:handoutMasterIdLst>
  <p:sldIdLst>
    <p:sldId id="256" r:id="rId6"/>
    <p:sldId id="263" r:id="rId7"/>
    <p:sldId id="303" r:id="rId8"/>
    <p:sldId id="268" r:id="rId9"/>
    <p:sldId id="270" r:id="rId10"/>
    <p:sldId id="271" r:id="rId11"/>
    <p:sldId id="287" r:id="rId12"/>
    <p:sldId id="264" r:id="rId13"/>
    <p:sldId id="272" r:id="rId14"/>
    <p:sldId id="278" r:id="rId15"/>
    <p:sldId id="275" r:id="rId16"/>
    <p:sldId id="276" r:id="rId17"/>
    <p:sldId id="274" r:id="rId18"/>
    <p:sldId id="277" r:id="rId19"/>
    <p:sldId id="281" r:id="rId20"/>
    <p:sldId id="279" r:id="rId21"/>
    <p:sldId id="265" r:id="rId22"/>
    <p:sldId id="282" r:id="rId23"/>
    <p:sldId id="283" r:id="rId24"/>
    <p:sldId id="280" r:id="rId25"/>
    <p:sldId id="285" r:id="rId26"/>
    <p:sldId id="288" r:id="rId27"/>
    <p:sldId id="298" r:id="rId28"/>
    <p:sldId id="289" r:id="rId29"/>
    <p:sldId id="299" r:id="rId30"/>
    <p:sldId id="300" r:id="rId31"/>
    <p:sldId id="291" r:id="rId32"/>
    <p:sldId id="301" r:id="rId33"/>
    <p:sldId id="292" r:id="rId34"/>
    <p:sldId id="293" r:id="rId35"/>
    <p:sldId id="302" r:id="rId36"/>
    <p:sldId id="294" r:id="rId37"/>
    <p:sldId id="286" r:id="rId38"/>
    <p:sldId id="295" r:id="rId39"/>
    <p:sldId id="297" r:id="rId40"/>
    <p:sldId id="296" r:id="rId41"/>
    <p:sldId id="262" r:id="rId42"/>
  </p:sldIdLst>
  <p:sldSz cx="12192000" cy="6858000"/>
  <p:notesSz cx="6858000" cy="9144000"/>
  <p:custDataLst>
    <p:tags r:id="rId45"/>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055"/>
    <a:srgbClr val="FFFFFF"/>
    <a:srgbClr val="CAE6E8"/>
    <a:srgbClr val="1F4E83"/>
    <a:srgbClr val="1F4E79"/>
    <a:srgbClr val="F9F9F9"/>
    <a:srgbClr val="A2D2D6"/>
    <a:srgbClr val="00ADBB"/>
    <a:srgbClr val="DDEFBF"/>
    <a:srgbClr val="CBE6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98" autoAdjust="0"/>
    <p:restoredTop sz="74211" autoAdjust="0"/>
  </p:normalViewPr>
  <p:slideViewPr>
    <p:cSldViewPr snapToGrid="0">
      <p:cViewPr varScale="1">
        <p:scale>
          <a:sx n="83" d="100"/>
          <a:sy n="83" d="100"/>
        </p:scale>
        <p:origin x="304" y="20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2DB35B-6931-4EC1-972C-35862A29BB13}" type="doc">
      <dgm:prSet loTypeId="urn:microsoft.com/office/officeart/2005/8/layout/cycle1" loCatId="" qsTypeId="urn:microsoft.com/office/officeart/2005/8/quickstyle/simple1" qsCatId="simple" csTypeId="urn:microsoft.com/office/officeart/2005/8/colors/accent3_2" csCatId="accent3" phldr="1"/>
      <dgm:spPr/>
      <dgm:t>
        <a:bodyPr/>
        <a:lstStyle/>
        <a:p>
          <a:endParaRPr lang="en-GB"/>
        </a:p>
      </dgm:t>
    </dgm:pt>
    <dgm:pt modelId="{559040B2-0DA3-4019-8D99-715D8F67E044}">
      <dgm:prSet phldrT="[Text]"/>
      <dgm:spPr/>
      <dgm:t>
        <a:bodyPr/>
        <a:lstStyle/>
        <a:p>
          <a:r>
            <a:rPr lang="en-GB" dirty="0"/>
            <a:t>Le désir</a:t>
          </a:r>
        </a:p>
      </dgm:t>
    </dgm:pt>
    <dgm:pt modelId="{5703CA24-E6CE-401F-BFA7-E7C4A114F187}" type="parTrans" cxnId="{656153F6-2D47-47EB-82CA-2DF4DE3C9931}">
      <dgm:prSet/>
      <dgm:spPr/>
      <dgm:t>
        <a:bodyPr/>
        <a:lstStyle/>
        <a:p>
          <a:endParaRPr lang="en-GB"/>
        </a:p>
      </dgm:t>
    </dgm:pt>
    <dgm:pt modelId="{0EDE43F5-FABC-4AB2-B8DB-645295E75AAD}" type="sibTrans" cxnId="{656153F6-2D47-47EB-82CA-2DF4DE3C9931}">
      <dgm:prSet/>
      <dgm:spPr/>
      <dgm:t>
        <a:bodyPr/>
        <a:lstStyle/>
        <a:p>
          <a:endParaRPr lang="en-GB"/>
        </a:p>
      </dgm:t>
    </dgm:pt>
    <dgm:pt modelId="{3582B7A7-F281-467A-84BF-3CB1B2932605}">
      <dgm:prSet phldrT="[Text]"/>
      <dgm:spPr/>
      <dgm:t>
        <a:bodyPr/>
        <a:lstStyle/>
        <a:p>
          <a:r>
            <a:rPr lang="en-GB"/>
            <a:t>Excitation</a:t>
          </a:r>
        </a:p>
      </dgm:t>
    </dgm:pt>
    <dgm:pt modelId="{96630E3A-E57A-4AED-806E-47350A99F5FE}" type="parTrans" cxnId="{FC59665B-0D28-4DA3-9CF9-867125FF0918}">
      <dgm:prSet/>
      <dgm:spPr/>
      <dgm:t>
        <a:bodyPr/>
        <a:lstStyle/>
        <a:p>
          <a:endParaRPr lang="en-GB"/>
        </a:p>
      </dgm:t>
    </dgm:pt>
    <dgm:pt modelId="{3260859D-D865-42DF-B900-88ECA7B4F80B}" type="sibTrans" cxnId="{FC59665B-0D28-4DA3-9CF9-867125FF0918}">
      <dgm:prSet/>
      <dgm:spPr/>
      <dgm:t>
        <a:bodyPr/>
        <a:lstStyle/>
        <a:p>
          <a:endParaRPr lang="en-GB"/>
        </a:p>
      </dgm:t>
    </dgm:pt>
    <dgm:pt modelId="{3B08A844-0352-4901-ADF7-A7DDCA0B259D}">
      <dgm:prSet phldrT="[Text]"/>
      <dgm:spPr/>
      <dgm:t>
        <a:bodyPr/>
        <a:lstStyle/>
        <a:p>
          <a:r>
            <a:rPr lang="en-GB"/>
            <a:t>Plateau</a:t>
          </a:r>
        </a:p>
      </dgm:t>
    </dgm:pt>
    <dgm:pt modelId="{14BC2ECF-160B-4A4B-999A-E7BD8EE84D3F}" type="parTrans" cxnId="{5E6CE04F-CEB9-451E-911D-34CA34812EFA}">
      <dgm:prSet/>
      <dgm:spPr/>
      <dgm:t>
        <a:bodyPr/>
        <a:lstStyle/>
        <a:p>
          <a:endParaRPr lang="en-GB"/>
        </a:p>
      </dgm:t>
    </dgm:pt>
    <dgm:pt modelId="{3BF0E3FB-F37B-4C13-828F-86D96A95A7A2}" type="sibTrans" cxnId="{5E6CE04F-CEB9-451E-911D-34CA34812EFA}">
      <dgm:prSet/>
      <dgm:spPr/>
      <dgm:t>
        <a:bodyPr/>
        <a:lstStyle/>
        <a:p>
          <a:endParaRPr lang="en-GB"/>
        </a:p>
      </dgm:t>
    </dgm:pt>
    <dgm:pt modelId="{44D0C9F6-4DE8-44AD-A293-108A787F44EB}">
      <dgm:prSet phldrT="[Text]"/>
      <dgm:spPr/>
      <dgm:t>
        <a:bodyPr/>
        <a:lstStyle/>
        <a:p>
          <a:r>
            <a:rPr lang="en-GB" dirty="0"/>
            <a:t>Orgasme</a:t>
          </a:r>
        </a:p>
      </dgm:t>
    </dgm:pt>
    <dgm:pt modelId="{9143A42A-6512-448B-B0C7-5041D4A4CDFF}" type="parTrans" cxnId="{4C76C2D9-22BF-4D11-BB49-75CC07358C92}">
      <dgm:prSet/>
      <dgm:spPr/>
      <dgm:t>
        <a:bodyPr/>
        <a:lstStyle/>
        <a:p>
          <a:endParaRPr lang="en-GB"/>
        </a:p>
      </dgm:t>
    </dgm:pt>
    <dgm:pt modelId="{702EB8EB-8EA3-4E8F-B07D-333774A7DF0A}" type="sibTrans" cxnId="{4C76C2D9-22BF-4D11-BB49-75CC07358C92}">
      <dgm:prSet/>
      <dgm:spPr/>
      <dgm:t>
        <a:bodyPr/>
        <a:lstStyle/>
        <a:p>
          <a:endParaRPr lang="en-GB"/>
        </a:p>
      </dgm:t>
    </dgm:pt>
    <dgm:pt modelId="{5FCF591E-E063-9243-9A95-6C976502F457}">
      <dgm:prSet/>
      <dgm:spPr/>
      <dgm:t>
        <a:bodyPr/>
        <a:lstStyle/>
        <a:p>
          <a:r>
            <a:rPr lang="en-US" dirty="0"/>
            <a:t>Résolution</a:t>
          </a:r>
        </a:p>
      </dgm:t>
    </dgm:pt>
    <dgm:pt modelId="{69D03CA4-B9D6-B84B-9B89-8105A7723AF2}" type="parTrans" cxnId="{6D8C4B61-5464-D640-A71E-B35A9D0D88ED}">
      <dgm:prSet/>
      <dgm:spPr/>
      <dgm:t>
        <a:bodyPr/>
        <a:lstStyle/>
        <a:p>
          <a:endParaRPr lang="en-US"/>
        </a:p>
      </dgm:t>
    </dgm:pt>
    <dgm:pt modelId="{B8235119-C0DB-484A-A2B7-88398FC2A2A5}" type="sibTrans" cxnId="{6D8C4B61-5464-D640-A71E-B35A9D0D88ED}">
      <dgm:prSet/>
      <dgm:spPr/>
      <dgm:t>
        <a:bodyPr/>
        <a:lstStyle/>
        <a:p>
          <a:endParaRPr lang="en-US"/>
        </a:p>
      </dgm:t>
    </dgm:pt>
    <dgm:pt modelId="{89D6F9AD-4963-534A-BB54-E5B1EA16226F}" type="pres">
      <dgm:prSet presAssocID="{682DB35B-6931-4EC1-972C-35862A29BB13}" presName="cycle" presStyleCnt="0">
        <dgm:presLayoutVars>
          <dgm:dir/>
          <dgm:resizeHandles val="exact"/>
        </dgm:presLayoutVars>
      </dgm:prSet>
      <dgm:spPr/>
    </dgm:pt>
    <dgm:pt modelId="{7F2C5693-DE22-9F43-87D8-1493E39851E6}" type="pres">
      <dgm:prSet presAssocID="{559040B2-0DA3-4019-8D99-715D8F67E044}" presName="dummy" presStyleCnt="0"/>
      <dgm:spPr/>
    </dgm:pt>
    <dgm:pt modelId="{C84DE461-3412-CF46-9AE4-BCB759CAC2B7}" type="pres">
      <dgm:prSet presAssocID="{559040B2-0DA3-4019-8D99-715D8F67E044}" presName="node" presStyleLbl="revTx" presStyleIdx="0" presStyleCnt="5">
        <dgm:presLayoutVars>
          <dgm:bulletEnabled val="1"/>
        </dgm:presLayoutVars>
      </dgm:prSet>
      <dgm:spPr/>
    </dgm:pt>
    <dgm:pt modelId="{F9ACBE03-0D18-5242-8908-560FC20488C9}" type="pres">
      <dgm:prSet presAssocID="{0EDE43F5-FABC-4AB2-B8DB-645295E75AAD}" presName="sibTrans" presStyleLbl="node1" presStyleIdx="0" presStyleCnt="5"/>
      <dgm:spPr/>
    </dgm:pt>
    <dgm:pt modelId="{44B46030-67CB-1341-B0C6-BBE400CA3839}" type="pres">
      <dgm:prSet presAssocID="{3582B7A7-F281-467A-84BF-3CB1B2932605}" presName="dummy" presStyleCnt="0"/>
      <dgm:spPr/>
    </dgm:pt>
    <dgm:pt modelId="{87D48AE3-BD76-194E-B4ED-418156CF53DD}" type="pres">
      <dgm:prSet presAssocID="{3582B7A7-F281-467A-84BF-3CB1B2932605}" presName="node" presStyleLbl="revTx" presStyleIdx="1" presStyleCnt="5">
        <dgm:presLayoutVars>
          <dgm:bulletEnabled val="1"/>
        </dgm:presLayoutVars>
      </dgm:prSet>
      <dgm:spPr/>
    </dgm:pt>
    <dgm:pt modelId="{4D1D9A41-BCCA-454A-B209-5184DF662B3F}" type="pres">
      <dgm:prSet presAssocID="{3260859D-D865-42DF-B900-88ECA7B4F80B}" presName="sibTrans" presStyleLbl="node1" presStyleIdx="1" presStyleCnt="5"/>
      <dgm:spPr/>
    </dgm:pt>
    <dgm:pt modelId="{BE18F07B-7B25-9A49-AB84-128EE26CE240}" type="pres">
      <dgm:prSet presAssocID="{3B08A844-0352-4901-ADF7-A7DDCA0B259D}" presName="dummy" presStyleCnt="0"/>
      <dgm:spPr/>
    </dgm:pt>
    <dgm:pt modelId="{CB489105-CA28-F644-BDC5-DDB03027D911}" type="pres">
      <dgm:prSet presAssocID="{3B08A844-0352-4901-ADF7-A7DDCA0B259D}" presName="node" presStyleLbl="revTx" presStyleIdx="2" presStyleCnt="5">
        <dgm:presLayoutVars>
          <dgm:bulletEnabled val="1"/>
        </dgm:presLayoutVars>
      </dgm:prSet>
      <dgm:spPr/>
    </dgm:pt>
    <dgm:pt modelId="{549425C1-3D35-694F-8CD8-F4F866C1EF51}" type="pres">
      <dgm:prSet presAssocID="{3BF0E3FB-F37B-4C13-828F-86D96A95A7A2}" presName="sibTrans" presStyleLbl="node1" presStyleIdx="2" presStyleCnt="5"/>
      <dgm:spPr/>
    </dgm:pt>
    <dgm:pt modelId="{AE1A70A3-0D8C-EE4F-BDB1-38C25CDF4A2B}" type="pres">
      <dgm:prSet presAssocID="{44D0C9F6-4DE8-44AD-A293-108A787F44EB}" presName="dummy" presStyleCnt="0"/>
      <dgm:spPr/>
    </dgm:pt>
    <dgm:pt modelId="{DBFEB366-ADAF-8549-BD32-B42D9256B465}" type="pres">
      <dgm:prSet presAssocID="{44D0C9F6-4DE8-44AD-A293-108A787F44EB}" presName="node" presStyleLbl="revTx" presStyleIdx="3" presStyleCnt="5">
        <dgm:presLayoutVars>
          <dgm:bulletEnabled val="1"/>
        </dgm:presLayoutVars>
      </dgm:prSet>
      <dgm:spPr/>
    </dgm:pt>
    <dgm:pt modelId="{662FEBFC-0FFC-2544-AFE4-8F3C0D8DBB0C}" type="pres">
      <dgm:prSet presAssocID="{702EB8EB-8EA3-4E8F-B07D-333774A7DF0A}" presName="sibTrans" presStyleLbl="node1" presStyleIdx="3" presStyleCnt="5"/>
      <dgm:spPr/>
    </dgm:pt>
    <dgm:pt modelId="{481F5C50-87B0-5249-AAA8-33DB775E2A17}" type="pres">
      <dgm:prSet presAssocID="{5FCF591E-E063-9243-9A95-6C976502F457}" presName="dummy" presStyleCnt="0"/>
      <dgm:spPr/>
    </dgm:pt>
    <dgm:pt modelId="{0C99DE3A-A8DC-B343-BDBC-CDBA9AB12557}" type="pres">
      <dgm:prSet presAssocID="{5FCF591E-E063-9243-9A95-6C976502F457}" presName="node" presStyleLbl="revTx" presStyleIdx="4" presStyleCnt="5">
        <dgm:presLayoutVars>
          <dgm:bulletEnabled val="1"/>
        </dgm:presLayoutVars>
      </dgm:prSet>
      <dgm:spPr/>
    </dgm:pt>
    <dgm:pt modelId="{5A426BE0-ED5F-8C46-A843-306E71FC1E5D}" type="pres">
      <dgm:prSet presAssocID="{B8235119-C0DB-484A-A2B7-88398FC2A2A5}" presName="sibTrans" presStyleLbl="node1" presStyleIdx="4" presStyleCnt="5"/>
      <dgm:spPr/>
    </dgm:pt>
  </dgm:ptLst>
  <dgm:cxnLst>
    <dgm:cxn modelId="{3E00AC0F-6E90-144B-B70F-D633714A93AC}" type="presOf" srcId="{0EDE43F5-FABC-4AB2-B8DB-645295E75AAD}" destId="{F9ACBE03-0D18-5242-8908-560FC20488C9}" srcOrd="0" destOrd="0" presId="urn:microsoft.com/office/officeart/2005/8/layout/cycle1"/>
    <dgm:cxn modelId="{6929F31E-411A-1B4A-B022-79C12B7D03BF}" type="presOf" srcId="{702EB8EB-8EA3-4E8F-B07D-333774A7DF0A}" destId="{662FEBFC-0FFC-2544-AFE4-8F3C0D8DBB0C}" srcOrd="0" destOrd="0" presId="urn:microsoft.com/office/officeart/2005/8/layout/cycle1"/>
    <dgm:cxn modelId="{D5BACD25-EB52-ED45-B0A1-BB306E6F4FEA}" type="presOf" srcId="{682DB35B-6931-4EC1-972C-35862A29BB13}" destId="{89D6F9AD-4963-534A-BB54-E5B1EA16226F}" srcOrd="0" destOrd="0" presId="urn:microsoft.com/office/officeart/2005/8/layout/cycle1"/>
    <dgm:cxn modelId="{B08D6529-2A9A-0647-B68F-F852C8D643CD}" type="presOf" srcId="{3582B7A7-F281-467A-84BF-3CB1B2932605}" destId="{87D48AE3-BD76-194E-B4ED-418156CF53DD}" srcOrd="0" destOrd="0" presId="urn:microsoft.com/office/officeart/2005/8/layout/cycle1"/>
    <dgm:cxn modelId="{94F7CB37-D520-CA47-9933-AF45B710CC0F}" type="presOf" srcId="{3BF0E3FB-F37B-4C13-828F-86D96A95A7A2}" destId="{549425C1-3D35-694F-8CD8-F4F866C1EF51}" srcOrd="0" destOrd="0" presId="urn:microsoft.com/office/officeart/2005/8/layout/cycle1"/>
    <dgm:cxn modelId="{5E6CE04F-CEB9-451E-911D-34CA34812EFA}" srcId="{682DB35B-6931-4EC1-972C-35862A29BB13}" destId="{3B08A844-0352-4901-ADF7-A7DDCA0B259D}" srcOrd="2" destOrd="0" parTransId="{14BC2ECF-160B-4A4B-999A-E7BD8EE84D3F}" sibTransId="{3BF0E3FB-F37B-4C13-828F-86D96A95A7A2}"/>
    <dgm:cxn modelId="{F0A6E35A-C190-5B43-943B-EA7A79469B35}" type="presOf" srcId="{3260859D-D865-42DF-B900-88ECA7B4F80B}" destId="{4D1D9A41-BCCA-454A-B209-5184DF662B3F}" srcOrd="0" destOrd="0" presId="urn:microsoft.com/office/officeart/2005/8/layout/cycle1"/>
    <dgm:cxn modelId="{FC59665B-0D28-4DA3-9CF9-867125FF0918}" srcId="{682DB35B-6931-4EC1-972C-35862A29BB13}" destId="{3582B7A7-F281-467A-84BF-3CB1B2932605}" srcOrd="1" destOrd="0" parTransId="{96630E3A-E57A-4AED-806E-47350A99F5FE}" sibTransId="{3260859D-D865-42DF-B900-88ECA7B4F80B}"/>
    <dgm:cxn modelId="{6D8C4B61-5464-D640-A71E-B35A9D0D88ED}" srcId="{682DB35B-6931-4EC1-972C-35862A29BB13}" destId="{5FCF591E-E063-9243-9A95-6C976502F457}" srcOrd="4" destOrd="0" parTransId="{69D03CA4-B9D6-B84B-9B89-8105A7723AF2}" sibTransId="{B8235119-C0DB-484A-A2B7-88398FC2A2A5}"/>
    <dgm:cxn modelId="{7489866C-83C8-5549-8092-03173E185044}" type="presOf" srcId="{5FCF591E-E063-9243-9A95-6C976502F457}" destId="{0C99DE3A-A8DC-B343-BDBC-CDBA9AB12557}" srcOrd="0" destOrd="0" presId="urn:microsoft.com/office/officeart/2005/8/layout/cycle1"/>
    <dgm:cxn modelId="{2D374698-DE02-6140-A307-BAB9B29CABA2}" type="presOf" srcId="{3B08A844-0352-4901-ADF7-A7DDCA0B259D}" destId="{CB489105-CA28-F644-BDC5-DDB03027D911}" srcOrd="0" destOrd="0" presId="urn:microsoft.com/office/officeart/2005/8/layout/cycle1"/>
    <dgm:cxn modelId="{EF4BFD9F-55E5-884A-BA59-7B60CBCED4CA}" type="presOf" srcId="{44D0C9F6-4DE8-44AD-A293-108A787F44EB}" destId="{DBFEB366-ADAF-8549-BD32-B42D9256B465}" srcOrd="0" destOrd="0" presId="urn:microsoft.com/office/officeart/2005/8/layout/cycle1"/>
    <dgm:cxn modelId="{4C76C2D9-22BF-4D11-BB49-75CC07358C92}" srcId="{682DB35B-6931-4EC1-972C-35862A29BB13}" destId="{44D0C9F6-4DE8-44AD-A293-108A787F44EB}" srcOrd="3" destOrd="0" parTransId="{9143A42A-6512-448B-B0C7-5041D4A4CDFF}" sibTransId="{702EB8EB-8EA3-4E8F-B07D-333774A7DF0A}"/>
    <dgm:cxn modelId="{91E9F4E3-20AA-1145-89A3-41670C1EBE42}" type="presOf" srcId="{B8235119-C0DB-484A-A2B7-88398FC2A2A5}" destId="{5A426BE0-ED5F-8C46-A843-306E71FC1E5D}" srcOrd="0" destOrd="0" presId="urn:microsoft.com/office/officeart/2005/8/layout/cycle1"/>
    <dgm:cxn modelId="{875AB1ED-721E-F149-907E-1363D2A0C65F}" type="presOf" srcId="{559040B2-0DA3-4019-8D99-715D8F67E044}" destId="{C84DE461-3412-CF46-9AE4-BCB759CAC2B7}" srcOrd="0" destOrd="0" presId="urn:microsoft.com/office/officeart/2005/8/layout/cycle1"/>
    <dgm:cxn modelId="{656153F6-2D47-47EB-82CA-2DF4DE3C9931}" srcId="{682DB35B-6931-4EC1-972C-35862A29BB13}" destId="{559040B2-0DA3-4019-8D99-715D8F67E044}" srcOrd="0" destOrd="0" parTransId="{5703CA24-E6CE-401F-BFA7-E7C4A114F187}" sibTransId="{0EDE43F5-FABC-4AB2-B8DB-645295E75AAD}"/>
    <dgm:cxn modelId="{967A40DB-BC28-E642-A4C2-AC25103098BF}" type="presParOf" srcId="{89D6F9AD-4963-534A-BB54-E5B1EA16226F}" destId="{7F2C5693-DE22-9F43-87D8-1493E39851E6}" srcOrd="0" destOrd="0" presId="urn:microsoft.com/office/officeart/2005/8/layout/cycle1"/>
    <dgm:cxn modelId="{1469D8A2-EDCD-C248-B3E0-3DC3460363A7}" type="presParOf" srcId="{89D6F9AD-4963-534A-BB54-E5B1EA16226F}" destId="{C84DE461-3412-CF46-9AE4-BCB759CAC2B7}" srcOrd="1" destOrd="0" presId="urn:microsoft.com/office/officeart/2005/8/layout/cycle1"/>
    <dgm:cxn modelId="{4A09C00A-065D-714F-9868-1A24ECAF2B46}" type="presParOf" srcId="{89D6F9AD-4963-534A-BB54-E5B1EA16226F}" destId="{F9ACBE03-0D18-5242-8908-560FC20488C9}" srcOrd="2" destOrd="0" presId="urn:microsoft.com/office/officeart/2005/8/layout/cycle1"/>
    <dgm:cxn modelId="{A9FB4C45-D165-9E44-8114-15A689E69667}" type="presParOf" srcId="{89D6F9AD-4963-534A-BB54-E5B1EA16226F}" destId="{44B46030-67CB-1341-B0C6-BBE400CA3839}" srcOrd="3" destOrd="0" presId="urn:microsoft.com/office/officeart/2005/8/layout/cycle1"/>
    <dgm:cxn modelId="{A24E9955-E0B7-FB4B-BFB1-F67D1DA5E03C}" type="presParOf" srcId="{89D6F9AD-4963-534A-BB54-E5B1EA16226F}" destId="{87D48AE3-BD76-194E-B4ED-418156CF53DD}" srcOrd="4" destOrd="0" presId="urn:microsoft.com/office/officeart/2005/8/layout/cycle1"/>
    <dgm:cxn modelId="{A711CB53-2C5C-F046-AF16-2B776BCBD87E}" type="presParOf" srcId="{89D6F9AD-4963-534A-BB54-E5B1EA16226F}" destId="{4D1D9A41-BCCA-454A-B209-5184DF662B3F}" srcOrd="5" destOrd="0" presId="urn:microsoft.com/office/officeart/2005/8/layout/cycle1"/>
    <dgm:cxn modelId="{39FF2C42-CFA1-E640-AD1C-5F2F0A25A9C6}" type="presParOf" srcId="{89D6F9AD-4963-534A-BB54-E5B1EA16226F}" destId="{BE18F07B-7B25-9A49-AB84-128EE26CE240}" srcOrd="6" destOrd="0" presId="urn:microsoft.com/office/officeart/2005/8/layout/cycle1"/>
    <dgm:cxn modelId="{8D7BC4D9-94AA-134B-9C43-B0ACFE424ADA}" type="presParOf" srcId="{89D6F9AD-4963-534A-BB54-E5B1EA16226F}" destId="{CB489105-CA28-F644-BDC5-DDB03027D911}" srcOrd="7" destOrd="0" presId="urn:microsoft.com/office/officeart/2005/8/layout/cycle1"/>
    <dgm:cxn modelId="{7A4F3E40-470C-E540-85E7-3BA7E26AA6A9}" type="presParOf" srcId="{89D6F9AD-4963-534A-BB54-E5B1EA16226F}" destId="{549425C1-3D35-694F-8CD8-F4F866C1EF51}" srcOrd="8" destOrd="0" presId="urn:microsoft.com/office/officeart/2005/8/layout/cycle1"/>
    <dgm:cxn modelId="{A177B0C2-9616-5E40-A172-CA262BE3CF3B}" type="presParOf" srcId="{89D6F9AD-4963-534A-BB54-E5B1EA16226F}" destId="{AE1A70A3-0D8C-EE4F-BDB1-38C25CDF4A2B}" srcOrd="9" destOrd="0" presId="urn:microsoft.com/office/officeart/2005/8/layout/cycle1"/>
    <dgm:cxn modelId="{31D08E1F-E102-6F49-84D2-04AB643A78AB}" type="presParOf" srcId="{89D6F9AD-4963-534A-BB54-E5B1EA16226F}" destId="{DBFEB366-ADAF-8549-BD32-B42D9256B465}" srcOrd="10" destOrd="0" presId="urn:microsoft.com/office/officeart/2005/8/layout/cycle1"/>
    <dgm:cxn modelId="{41F55BA2-3B55-D94A-AAA0-33AF3E3F0F7D}" type="presParOf" srcId="{89D6F9AD-4963-534A-BB54-E5B1EA16226F}" destId="{662FEBFC-0FFC-2544-AFE4-8F3C0D8DBB0C}" srcOrd="11" destOrd="0" presId="urn:microsoft.com/office/officeart/2005/8/layout/cycle1"/>
    <dgm:cxn modelId="{2B668120-5917-9643-BA33-49C659FFC32D}" type="presParOf" srcId="{89D6F9AD-4963-534A-BB54-E5B1EA16226F}" destId="{481F5C50-87B0-5249-AAA8-33DB775E2A17}" srcOrd="12" destOrd="0" presId="urn:microsoft.com/office/officeart/2005/8/layout/cycle1"/>
    <dgm:cxn modelId="{BA0ABFF9-E398-5140-B567-4A4E932052FE}" type="presParOf" srcId="{89D6F9AD-4963-534A-BB54-E5B1EA16226F}" destId="{0C99DE3A-A8DC-B343-BDBC-CDBA9AB12557}" srcOrd="13" destOrd="0" presId="urn:microsoft.com/office/officeart/2005/8/layout/cycle1"/>
    <dgm:cxn modelId="{E60EF35E-9CD8-2C4D-9534-1C4F46DF959C}" type="presParOf" srcId="{89D6F9AD-4963-534A-BB54-E5B1EA16226F}" destId="{5A426BE0-ED5F-8C46-A843-306E71FC1E5D}"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82DB35B-6931-4EC1-972C-35862A29BB13}" type="doc">
      <dgm:prSet loTypeId="urn:microsoft.com/office/officeart/2005/8/layout/cycle1" loCatId="" qsTypeId="urn:microsoft.com/office/officeart/2005/8/quickstyle/simple1" qsCatId="simple" csTypeId="urn:microsoft.com/office/officeart/2005/8/colors/accent3_2" csCatId="accent3" phldr="1"/>
      <dgm:spPr/>
      <dgm:t>
        <a:bodyPr/>
        <a:lstStyle/>
        <a:p>
          <a:endParaRPr lang="en-GB"/>
        </a:p>
      </dgm:t>
    </dgm:pt>
    <dgm:pt modelId="{559040B2-0DA3-4019-8D99-715D8F67E044}">
      <dgm:prSet phldrT="[Text]"/>
      <dgm:spPr>
        <a:solidFill>
          <a:schemeClr val="accent3">
            <a:lumMod val="20000"/>
            <a:lumOff val="80000"/>
          </a:schemeClr>
        </a:solidFill>
        <a:ln>
          <a:solidFill>
            <a:schemeClr val="accent1"/>
          </a:solidFill>
        </a:ln>
      </dgm:spPr>
      <dgm:t>
        <a:bodyPr/>
        <a:lstStyle/>
        <a:p>
          <a:r>
            <a:rPr lang="en-GB" dirty="0"/>
            <a:t>Désir</a:t>
          </a:r>
        </a:p>
      </dgm:t>
    </dgm:pt>
    <dgm:pt modelId="{5703CA24-E6CE-401F-BFA7-E7C4A114F187}" type="parTrans" cxnId="{656153F6-2D47-47EB-82CA-2DF4DE3C9931}">
      <dgm:prSet/>
      <dgm:spPr/>
      <dgm:t>
        <a:bodyPr/>
        <a:lstStyle/>
        <a:p>
          <a:endParaRPr lang="en-GB"/>
        </a:p>
      </dgm:t>
    </dgm:pt>
    <dgm:pt modelId="{0EDE43F5-FABC-4AB2-B8DB-645295E75AAD}" type="sibTrans" cxnId="{656153F6-2D47-47EB-82CA-2DF4DE3C9931}">
      <dgm:prSet/>
      <dgm:spPr/>
      <dgm:t>
        <a:bodyPr/>
        <a:lstStyle/>
        <a:p>
          <a:endParaRPr lang="en-GB"/>
        </a:p>
      </dgm:t>
    </dgm:pt>
    <dgm:pt modelId="{3582B7A7-F281-467A-84BF-3CB1B2932605}">
      <dgm:prSet phldrT="[Text]"/>
      <dgm:spPr/>
      <dgm:t>
        <a:bodyPr/>
        <a:lstStyle/>
        <a:p>
          <a:r>
            <a:rPr lang="en-GB"/>
            <a:t>Excitation</a:t>
          </a:r>
        </a:p>
      </dgm:t>
    </dgm:pt>
    <dgm:pt modelId="{96630E3A-E57A-4AED-806E-47350A99F5FE}" type="parTrans" cxnId="{FC59665B-0D28-4DA3-9CF9-867125FF0918}">
      <dgm:prSet/>
      <dgm:spPr/>
      <dgm:t>
        <a:bodyPr/>
        <a:lstStyle/>
        <a:p>
          <a:endParaRPr lang="en-GB"/>
        </a:p>
      </dgm:t>
    </dgm:pt>
    <dgm:pt modelId="{3260859D-D865-42DF-B900-88ECA7B4F80B}" type="sibTrans" cxnId="{FC59665B-0D28-4DA3-9CF9-867125FF0918}">
      <dgm:prSet/>
      <dgm:spPr/>
      <dgm:t>
        <a:bodyPr/>
        <a:lstStyle/>
        <a:p>
          <a:endParaRPr lang="en-GB"/>
        </a:p>
      </dgm:t>
    </dgm:pt>
    <dgm:pt modelId="{3B08A844-0352-4901-ADF7-A7DDCA0B259D}">
      <dgm:prSet phldrT="[Text]"/>
      <dgm:spPr/>
      <dgm:t>
        <a:bodyPr/>
        <a:lstStyle/>
        <a:p>
          <a:r>
            <a:rPr lang="en-GB"/>
            <a:t>Plateau</a:t>
          </a:r>
        </a:p>
      </dgm:t>
    </dgm:pt>
    <dgm:pt modelId="{14BC2ECF-160B-4A4B-999A-E7BD8EE84D3F}" type="parTrans" cxnId="{5E6CE04F-CEB9-451E-911D-34CA34812EFA}">
      <dgm:prSet/>
      <dgm:spPr/>
      <dgm:t>
        <a:bodyPr/>
        <a:lstStyle/>
        <a:p>
          <a:endParaRPr lang="en-GB"/>
        </a:p>
      </dgm:t>
    </dgm:pt>
    <dgm:pt modelId="{3BF0E3FB-F37B-4C13-828F-86D96A95A7A2}" type="sibTrans" cxnId="{5E6CE04F-CEB9-451E-911D-34CA34812EFA}">
      <dgm:prSet/>
      <dgm:spPr/>
      <dgm:t>
        <a:bodyPr/>
        <a:lstStyle/>
        <a:p>
          <a:endParaRPr lang="en-GB"/>
        </a:p>
      </dgm:t>
    </dgm:pt>
    <dgm:pt modelId="{44D0C9F6-4DE8-44AD-A293-108A787F44EB}">
      <dgm:prSet phldrT="[Text]"/>
      <dgm:spPr/>
      <dgm:t>
        <a:bodyPr/>
        <a:lstStyle/>
        <a:p>
          <a:r>
            <a:rPr lang="en-GB" dirty="0"/>
            <a:t>Orgasme</a:t>
          </a:r>
        </a:p>
      </dgm:t>
    </dgm:pt>
    <dgm:pt modelId="{9143A42A-6512-448B-B0C7-5041D4A4CDFF}" type="parTrans" cxnId="{4C76C2D9-22BF-4D11-BB49-75CC07358C92}">
      <dgm:prSet/>
      <dgm:spPr/>
      <dgm:t>
        <a:bodyPr/>
        <a:lstStyle/>
        <a:p>
          <a:endParaRPr lang="en-GB"/>
        </a:p>
      </dgm:t>
    </dgm:pt>
    <dgm:pt modelId="{702EB8EB-8EA3-4E8F-B07D-333774A7DF0A}" type="sibTrans" cxnId="{4C76C2D9-22BF-4D11-BB49-75CC07358C92}">
      <dgm:prSet/>
      <dgm:spPr/>
      <dgm:t>
        <a:bodyPr/>
        <a:lstStyle/>
        <a:p>
          <a:endParaRPr lang="en-GB"/>
        </a:p>
      </dgm:t>
    </dgm:pt>
    <dgm:pt modelId="{5FCF591E-E063-9243-9A95-6C976502F457}">
      <dgm:prSet/>
      <dgm:spPr/>
      <dgm:t>
        <a:bodyPr/>
        <a:lstStyle/>
        <a:p>
          <a:r>
            <a:rPr lang="en-US" dirty="0"/>
            <a:t>Résolution</a:t>
          </a:r>
        </a:p>
      </dgm:t>
    </dgm:pt>
    <dgm:pt modelId="{69D03CA4-B9D6-B84B-9B89-8105A7723AF2}" type="parTrans" cxnId="{6D8C4B61-5464-D640-A71E-B35A9D0D88ED}">
      <dgm:prSet/>
      <dgm:spPr/>
      <dgm:t>
        <a:bodyPr/>
        <a:lstStyle/>
        <a:p>
          <a:endParaRPr lang="en-US"/>
        </a:p>
      </dgm:t>
    </dgm:pt>
    <dgm:pt modelId="{B8235119-C0DB-484A-A2B7-88398FC2A2A5}" type="sibTrans" cxnId="{6D8C4B61-5464-D640-A71E-B35A9D0D88ED}">
      <dgm:prSet/>
      <dgm:spPr/>
      <dgm:t>
        <a:bodyPr/>
        <a:lstStyle/>
        <a:p>
          <a:endParaRPr lang="en-US"/>
        </a:p>
      </dgm:t>
    </dgm:pt>
    <dgm:pt modelId="{89D6F9AD-4963-534A-BB54-E5B1EA16226F}" type="pres">
      <dgm:prSet presAssocID="{682DB35B-6931-4EC1-972C-35862A29BB13}" presName="cycle" presStyleCnt="0">
        <dgm:presLayoutVars>
          <dgm:dir/>
          <dgm:resizeHandles val="exact"/>
        </dgm:presLayoutVars>
      </dgm:prSet>
      <dgm:spPr/>
    </dgm:pt>
    <dgm:pt modelId="{7F2C5693-DE22-9F43-87D8-1493E39851E6}" type="pres">
      <dgm:prSet presAssocID="{559040B2-0DA3-4019-8D99-715D8F67E044}" presName="dummy" presStyleCnt="0"/>
      <dgm:spPr/>
    </dgm:pt>
    <dgm:pt modelId="{C84DE461-3412-CF46-9AE4-BCB759CAC2B7}" type="pres">
      <dgm:prSet presAssocID="{559040B2-0DA3-4019-8D99-715D8F67E044}" presName="node" presStyleLbl="revTx" presStyleIdx="0" presStyleCnt="5" custScaleX="110640" custScaleY="86481" custRadScaleRad="103329" custRadScaleInc="17500">
        <dgm:presLayoutVars>
          <dgm:bulletEnabled val="1"/>
        </dgm:presLayoutVars>
      </dgm:prSet>
      <dgm:spPr/>
    </dgm:pt>
    <dgm:pt modelId="{F9ACBE03-0D18-5242-8908-560FC20488C9}" type="pres">
      <dgm:prSet presAssocID="{0EDE43F5-FABC-4AB2-B8DB-645295E75AAD}" presName="sibTrans" presStyleLbl="node1" presStyleIdx="0" presStyleCnt="5"/>
      <dgm:spPr/>
    </dgm:pt>
    <dgm:pt modelId="{44B46030-67CB-1341-B0C6-BBE400CA3839}" type="pres">
      <dgm:prSet presAssocID="{3582B7A7-F281-467A-84BF-3CB1B2932605}" presName="dummy" presStyleCnt="0"/>
      <dgm:spPr/>
    </dgm:pt>
    <dgm:pt modelId="{87D48AE3-BD76-194E-B4ED-418156CF53DD}" type="pres">
      <dgm:prSet presAssocID="{3582B7A7-F281-467A-84BF-3CB1B2932605}" presName="node" presStyleLbl="revTx" presStyleIdx="1" presStyleCnt="5">
        <dgm:presLayoutVars>
          <dgm:bulletEnabled val="1"/>
        </dgm:presLayoutVars>
      </dgm:prSet>
      <dgm:spPr/>
    </dgm:pt>
    <dgm:pt modelId="{4D1D9A41-BCCA-454A-B209-5184DF662B3F}" type="pres">
      <dgm:prSet presAssocID="{3260859D-D865-42DF-B900-88ECA7B4F80B}" presName="sibTrans" presStyleLbl="node1" presStyleIdx="1" presStyleCnt="5"/>
      <dgm:spPr/>
    </dgm:pt>
    <dgm:pt modelId="{BE18F07B-7B25-9A49-AB84-128EE26CE240}" type="pres">
      <dgm:prSet presAssocID="{3B08A844-0352-4901-ADF7-A7DDCA0B259D}" presName="dummy" presStyleCnt="0"/>
      <dgm:spPr/>
    </dgm:pt>
    <dgm:pt modelId="{CB489105-CA28-F644-BDC5-DDB03027D911}" type="pres">
      <dgm:prSet presAssocID="{3B08A844-0352-4901-ADF7-A7DDCA0B259D}" presName="node" presStyleLbl="revTx" presStyleIdx="2" presStyleCnt="5">
        <dgm:presLayoutVars>
          <dgm:bulletEnabled val="1"/>
        </dgm:presLayoutVars>
      </dgm:prSet>
      <dgm:spPr/>
    </dgm:pt>
    <dgm:pt modelId="{549425C1-3D35-694F-8CD8-F4F866C1EF51}" type="pres">
      <dgm:prSet presAssocID="{3BF0E3FB-F37B-4C13-828F-86D96A95A7A2}" presName="sibTrans" presStyleLbl="node1" presStyleIdx="2" presStyleCnt="5"/>
      <dgm:spPr/>
    </dgm:pt>
    <dgm:pt modelId="{AE1A70A3-0D8C-EE4F-BDB1-38C25CDF4A2B}" type="pres">
      <dgm:prSet presAssocID="{44D0C9F6-4DE8-44AD-A293-108A787F44EB}" presName="dummy" presStyleCnt="0"/>
      <dgm:spPr/>
    </dgm:pt>
    <dgm:pt modelId="{DBFEB366-ADAF-8549-BD32-B42D9256B465}" type="pres">
      <dgm:prSet presAssocID="{44D0C9F6-4DE8-44AD-A293-108A787F44EB}" presName="node" presStyleLbl="revTx" presStyleIdx="3" presStyleCnt="5">
        <dgm:presLayoutVars>
          <dgm:bulletEnabled val="1"/>
        </dgm:presLayoutVars>
      </dgm:prSet>
      <dgm:spPr/>
    </dgm:pt>
    <dgm:pt modelId="{662FEBFC-0FFC-2544-AFE4-8F3C0D8DBB0C}" type="pres">
      <dgm:prSet presAssocID="{702EB8EB-8EA3-4E8F-B07D-333774A7DF0A}" presName="sibTrans" presStyleLbl="node1" presStyleIdx="3" presStyleCnt="5"/>
      <dgm:spPr/>
    </dgm:pt>
    <dgm:pt modelId="{481F5C50-87B0-5249-AAA8-33DB775E2A17}" type="pres">
      <dgm:prSet presAssocID="{5FCF591E-E063-9243-9A95-6C976502F457}" presName="dummy" presStyleCnt="0"/>
      <dgm:spPr/>
    </dgm:pt>
    <dgm:pt modelId="{0C99DE3A-A8DC-B343-BDBC-CDBA9AB12557}" type="pres">
      <dgm:prSet presAssocID="{5FCF591E-E063-9243-9A95-6C976502F457}" presName="node" presStyleLbl="revTx" presStyleIdx="4" presStyleCnt="5">
        <dgm:presLayoutVars>
          <dgm:bulletEnabled val="1"/>
        </dgm:presLayoutVars>
      </dgm:prSet>
      <dgm:spPr/>
    </dgm:pt>
    <dgm:pt modelId="{5A426BE0-ED5F-8C46-A843-306E71FC1E5D}" type="pres">
      <dgm:prSet presAssocID="{B8235119-C0DB-484A-A2B7-88398FC2A2A5}" presName="sibTrans" presStyleLbl="node1" presStyleIdx="4" presStyleCnt="5"/>
      <dgm:spPr/>
    </dgm:pt>
  </dgm:ptLst>
  <dgm:cxnLst>
    <dgm:cxn modelId="{3E00AC0F-6E90-144B-B70F-D633714A93AC}" type="presOf" srcId="{0EDE43F5-FABC-4AB2-B8DB-645295E75AAD}" destId="{F9ACBE03-0D18-5242-8908-560FC20488C9}" srcOrd="0" destOrd="0" presId="urn:microsoft.com/office/officeart/2005/8/layout/cycle1"/>
    <dgm:cxn modelId="{6929F31E-411A-1B4A-B022-79C12B7D03BF}" type="presOf" srcId="{702EB8EB-8EA3-4E8F-B07D-333774A7DF0A}" destId="{662FEBFC-0FFC-2544-AFE4-8F3C0D8DBB0C}" srcOrd="0" destOrd="0" presId="urn:microsoft.com/office/officeart/2005/8/layout/cycle1"/>
    <dgm:cxn modelId="{D5BACD25-EB52-ED45-B0A1-BB306E6F4FEA}" type="presOf" srcId="{682DB35B-6931-4EC1-972C-35862A29BB13}" destId="{89D6F9AD-4963-534A-BB54-E5B1EA16226F}" srcOrd="0" destOrd="0" presId="urn:microsoft.com/office/officeart/2005/8/layout/cycle1"/>
    <dgm:cxn modelId="{B08D6529-2A9A-0647-B68F-F852C8D643CD}" type="presOf" srcId="{3582B7A7-F281-467A-84BF-3CB1B2932605}" destId="{87D48AE3-BD76-194E-B4ED-418156CF53DD}" srcOrd="0" destOrd="0" presId="urn:microsoft.com/office/officeart/2005/8/layout/cycle1"/>
    <dgm:cxn modelId="{94F7CB37-D520-CA47-9933-AF45B710CC0F}" type="presOf" srcId="{3BF0E3FB-F37B-4C13-828F-86D96A95A7A2}" destId="{549425C1-3D35-694F-8CD8-F4F866C1EF51}" srcOrd="0" destOrd="0" presId="urn:microsoft.com/office/officeart/2005/8/layout/cycle1"/>
    <dgm:cxn modelId="{5E6CE04F-CEB9-451E-911D-34CA34812EFA}" srcId="{682DB35B-6931-4EC1-972C-35862A29BB13}" destId="{3B08A844-0352-4901-ADF7-A7DDCA0B259D}" srcOrd="2" destOrd="0" parTransId="{14BC2ECF-160B-4A4B-999A-E7BD8EE84D3F}" sibTransId="{3BF0E3FB-F37B-4C13-828F-86D96A95A7A2}"/>
    <dgm:cxn modelId="{F0A6E35A-C190-5B43-943B-EA7A79469B35}" type="presOf" srcId="{3260859D-D865-42DF-B900-88ECA7B4F80B}" destId="{4D1D9A41-BCCA-454A-B209-5184DF662B3F}" srcOrd="0" destOrd="0" presId="urn:microsoft.com/office/officeart/2005/8/layout/cycle1"/>
    <dgm:cxn modelId="{FC59665B-0D28-4DA3-9CF9-867125FF0918}" srcId="{682DB35B-6931-4EC1-972C-35862A29BB13}" destId="{3582B7A7-F281-467A-84BF-3CB1B2932605}" srcOrd="1" destOrd="0" parTransId="{96630E3A-E57A-4AED-806E-47350A99F5FE}" sibTransId="{3260859D-D865-42DF-B900-88ECA7B4F80B}"/>
    <dgm:cxn modelId="{6D8C4B61-5464-D640-A71E-B35A9D0D88ED}" srcId="{682DB35B-6931-4EC1-972C-35862A29BB13}" destId="{5FCF591E-E063-9243-9A95-6C976502F457}" srcOrd="4" destOrd="0" parTransId="{69D03CA4-B9D6-B84B-9B89-8105A7723AF2}" sibTransId="{B8235119-C0DB-484A-A2B7-88398FC2A2A5}"/>
    <dgm:cxn modelId="{7489866C-83C8-5549-8092-03173E185044}" type="presOf" srcId="{5FCF591E-E063-9243-9A95-6C976502F457}" destId="{0C99DE3A-A8DC-B343-BDBC-CDBA9AB12557}" srcOrd="0" destOrd="0" presId="urn:microsoft.com/office/officeart/2005/8/layout/cycle1"/>
    <dgm:cxn modelId="{2D374698-DE02-6140-A307-BAB9B29CABA2}" type="presOf" srcId="{3B08A844-0352-4901-ADF7-A7DDCA0B259D}" destId="{CB489105-CA28-F644-BDC5-DDB03027D911}" srcOrd="0" destOrd="0" presId="urn:microsoft.com/office/officeart/2005/8/layout/cycle1"/>
    <dgm:cxn modelId="{EF4BFD9F-55E5-884A-BA59-7B60CBCED4CA}" type="presOf" srcId="{44D0C9F6-4DE8-44AD-A293-108A787F44EB}" destId="{DBFEB366-ADAF-8549-BD32-B42D9256B465}" srcOrd="0" destOrd="0" presId="urn:microsoft.com/office/officeart/2005/8/layout/cycle1"/>
    <dgm:cxn modelId="{4C76C2D9-22BF-4D11-BB49-75CC07358C92}" srcId="{682DB35B-6931-4EC1-972C-35862A29BB13}" destId="{44D0C9F6-4DE8-44AD-A293-108A787F44EB}" srcOrd="3" destOrd="0" parTransId="{9143A42A-6512-448B-B0C7-5041D4A4CDFF}" sibTransId="{702EB8EB-8EA3-4E8F-B07D-333774A7DF0A}"/>
    <dgm:cxn modelId="{91E9F4E3-20AA-1145-89A3-41670C1EBE42}" type="presOf" srcId="{B8235119-C0DB-484A-A2B7-88398FC2A2A5}" destId="{5A426BE0-ED5F-8C46-A843-306E71FC1E5D}" srcOrd="0" destOrd="0" presId="urn:microsoft.com/office/officeart/2005/8/layout/cycle1"/>
    <dgm:cxn modelId="{875AB1ED-721E-F149-907E-1363D2A0C65F}" type="presOf" srcId="{559040B2-0DA3-4019-8D99-715D8F67E044}" destId="{C84DE461-3412-CF46-9AE4-BCB759CAC2B7}" srcOrd="0" destOrd="0" presId="urn:microsoft.com/office/officeart/2005/8/layout/cycle1"/>
    <dgm:cxn modelId="{656153F6-2D47-47EB-82CA-2DF4DE3C9931}" srcId="{682DB35B-6931-4EC1-972C-35862A29BB13}" destId="{559040B2-0DA3-4019-8D99-715D8F67E044}" srcOrd="0" destOrd="0" parTransId="{5703CA24-E6CE-401F-BFA7-E7C4A114F187}" sibTransId="{0EDE43F5-FABC-4AB2-B8DB-645295E75AAD}"/>
    <dgm:cxn modelId="{967A40DB-BC28-E642-A4C2-AC25103098BF}" type="presParOf" srcId="{89D6F9AD-4963-534A-BB54-E5B1EA16226F}" destId="{7F2C5693-DE22-9F43-87D8-1493E39851E6}" srcOrd="0" destOrd="0" presId="urn:microsoft.com/office/officeart/2005/8/layout/cycle1"/>
    <dgm:cxn modelId="{1469D8A2-EDCD-C248-B3E0-3DC3460363A7}" type="presParOf" srcId="{89D6F9AD-4963-534A-BB54-E5B1EA16226F}" destId="{C84DE461-3412-CF46-9AE4-BCB759CAC2B7}" srcOrd="1" destOrd="0" presId="urn:microsoft.com/office/officeart/2005/8/layout/cycle1"/>
    <dgm:cxn modelId="{4A09C00A-065D-714F-9868-1A24ECAF2B46}" type="presParOf" srcId="{89D6F9AD-4963-534A-BB54-E5B1EA16226F}" destId="{F9ACBE03-0D18-5242-8908-560FC20488C9}" srcOrd="2" destOrd="0" presId="urn:microsoft.com/office/officeart/2005/8/layout/cycle1"/>
    <dgm:cxn modelId="{A9FB4C45-D165-9E44-8114-15A689E69667}" type="presParOf" srcId="{89D6F9AD-4963-534A-BB54-E5B1EA16226F}" destId="{44B46030-67CB-1341-B0C6-BBE400CA3839}" srcOrd="3" destOrd="0" presId="urn:microsoft.com/office/officeart/2005/8/layout/cycle1"/>
    <dgm:cxn modelId="{A24E9955-E0B7-FB4B-BFB1-F67D1DA5E03C}" type="presParOf" srcId="{89D6F9AD-4963-534A-BB54-E5B1EA16226F}" destId="{87D48AE3-BD76-194E-B4ED-418156CF53DD}" srcOrd="4" destOrd="0" presId="urn:microsoft.com/office/officeart/2005/8/layout/cycle1"/>
    <dgm:cxn modelId="{A711CB53-2C5C-F046-AF16-2B776BCBD87E}" type="presParOf" srcId="{89D6F9AD-4963-534A-BB54-E5B1EA16226F}" destId="{4D1D9A41-BCCA-454A-B209-5184DF662B3F}" srcOrd="5" destOrd="0" presId="urn:microsoft.com/office/officeart/2005/8/layout/cycle1"/>
    <dgm:cxn modelId="{39FF2C42-CFA1-E640-AD1C-5F2F0A25A9C6}" type="presParOf" srcId="{89D6F9AD-4963-534A-BB54-E5B1EA16226F}" destId="{BE18F07B-7B25-9A49-AB84-128EE26CE240}" srcOrd="6" destOrd="0" presId="urn:microsoft.com/office/officeart/2005/8/layout/cycle1"/>
    <dgm:cxn modelId="{8D7BC4D9-94AA-134B-9C43-B0ACFE424ADA}" type="presParOf" srcId="{89D6F9AD-4963-534A-BB54-E5B1EA16226F}" destId="{CB489105-CA28-F644-BDC5-DDB03027D911}" srcOrd="7" destOrd="0" presId="urn:microsoft.com/office/officeart/2005/8/layout/cycle1"/>
    <dgm:cxn modelId="{7A4F3E40-470C-E540-85E7-3BA7E26AA6A9}" type="presParOf" srcId="{89D6F9AD-4963-534A-BB54-E5B1EA16226F}" destId="{549425C1-3D35-694F-8CD8-F4F866C1EF51}" srcOrd="8" destOrd="0" presId="urn:microsoft.com/office/officeart/2005/8/layout/cycle1"/>
    <dgm:cxn modelId="{A177B0C2-9616-5E40-A172-CA262BE3CF3B}" type="presParOf" srcId="{89D6F9AD-4963-534A-BB54-E5B1EA16226F}" destId="{AE1A70A3-0D8C-EE4F-BDB1-38C25CDF4A2B}" srcOrd="9" destOrd="0" presId="urn:microsoft.com/office/officeart/2005/8/layout/cycle1"/>
    <dgm:cxn modelId="{31D08E1F-E102-6F49-84D2-04AB643A78AB}" type="presParOf" srcId="{89D6F9AD-4963-534A-BB54-E5B1EA16226F}" destId="{DBFEB366-ADAF-8549-BD32-B42D9256B465}" srcOrd="10" destOrd="0" presId="urn:microsoft.com/office/officeart/2005/8/layout/cycle1"/>
    <dgm:cxn modelId="{41F55BA2-3B55-D94A-AAA0-33AF3E3F0F7D}" type="presParOf" srcId="{89D6F9AD-4963-534A-BB54-E5B1EA16226F}" destId="{662FEBFC-0FFC-2544-AFE4-8F3C0D8DBB0C}" srcOrd="11" destOrd="0" presId="urn:microsoft.com/office/officeart/2005/8/layout/cycle1"/>
    <dgm:cxn modelId="{2B668120-5917-9643-BA33-49C659FFC32D}" type="presParOf" srcId="{89D6F9AD-4963-534A-BB54-E5B1EA16226F}" destId="{481F5C50-87B0-5249-AAA8-33DB775E2A17}" srcOrd="12" destOrd="0" presId="urn:microsoft.com/office/officeart/2005/8/layout/cycle1"/>
    <dgm:cxn modelId="{BA0ABFF9-E398-5140-B567-4A4E932052FE}" type="presParOf" srcId="{89D6F9AD-4963-534A-BB54-E5B1EA16226F}" destId="{0C99DE3A-A8DC-B343-BDBC-CDBA9AB12557}" srcOrd="13" destOrd="0" presId="urn:microsoft.com/office/officeart/2005/8/layout/cycle1"/>
    <dgm:cxn modelId="{E60EF35E-9CD8-2C4D-9534-1C4F46DF959C}" type="presParOf" srcId="{89D6F9AD-4963-534A-BB54-E5B1EA16226F}" destId="{5A426BE0-ED5F-8C46-A843-306E71FC1E5D}"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82DB35B-6931-4EC1-972C-35862A29BB13}" type="doc">
      <dgm:prSet loTypeId="urn:microsoft.com/office/officeart/2005/8/layout/cycle1" loCatId="" qsTypeId="urn:microsoft.com/office/officeart/2005/8/quickstyle/simple1" qsCatId="simple" csTypeId="urn:microsoft.com/office/officeart/2005/8/colors/accent3_2" csCatId="accent3" phldr="1"/>
      <dgm:spPr/>
      <dgm:t>
        <a:bodyPr/>
        <a:lstStyle/>
        <a:p>
          <a:endParaRPr lang="en-GB"/>
        </a:p>
      </dgm:t>
    </dgm:pt>
    <dgm:pt modelId="{559040B2-0DA3-4019-8D99-715D8F67E044}">
      <dgm:prSet phldrT="[Text]"/>
      <dgm:spPr/>
      <dgm:t>
        <a:bodyPr/>
        <a:lstStyle/>
        <a:p>
          <a:r>
            <a:rPr lang="en-GB" dirty="0"/>
            <a:t>Le désir</a:t>
          </a:r>
        </a:p>
      </dgm:t>
    </dgm:pt>
    <dgm:pt modelId="{5703CA24-E6CE-401F-BFA7-E7C4A114F187}" type="parTrans" cxnId="{656153F6-2D47-47EB-82CA-2DF4DE3C9931}">
      <dgm:prSet/>
      <dgm:spPr/>
      <dgm:t>
        <a:bodyPr/>
        <a:lstStyle/>
        <a:p>
          <a:endParaRPr lang="en-GB"/>
        </a:p>
      </dgm:t>
    </dgm:pt>
    <dgm:pt modelId="{0EDE43F5-FABC-4AB2-B8DB-645295E75AAD}" type="sibTrans" cxnId="{656153F6-2D47-47EB-82CA-2DF4DE3C9931}">
      <dgm:prSet/>
      <dgm:spPr/>
      <dgm:t>
        <a:bodyPr/>
        <a:lstStyle/>
        <a:p>
          <a:endParaRPr lang="en-GB"/>
        </a:p>
      </dgm:t>
    </dgm:pt>
    <dgm:pt modelId="{3582B7A7-F281-467A-84BF-3CB1B2932605}">
      <dgm:prSet phldrT="[Text]"/>
      <dgm:spPr>
        <a:solidFill>
          <a:schemeClr val="accent3">
            <a:lumMod val="20000"/>
            <a:lumOff val="80000"/>
          </a:schemeClr>
        </a:solidFill>
        <a:ln>
          <a:solidFill>
            <a:schemeClr val="accent1"/>
          </a:solidFill>
        </a:ln>
      </dgm:spPr>
      <dgm:t>
        <a:bodyPr/>
        <a:lstStyle/>
        <a:p>
          <a:r>
            <a:rPr lang="en-GB" dirty="0"/>
            <a:t>Excitation</a:t>
          </a:r>
        </a:p>
      </dgm:t>
    </dgm:pt>
    <dgm:pt modelId="{96630E3A-E57A-4AED-806E-47350A99F5FE}" type="parTrans" cxnId="{FC59665B-0D28-4DA3-9CF9-867125FF0918}">
      <dgm:prSet/>
      <dgm:spPr/>
      <dgm:t>
        <a:bodyPr/>
        <a:lstStyle/>
        <a:p>
          <a:endParaRPr lang="en-GB"/>
        </a:p>
      </dgm:t>
    </dgm:pt>
    <dgm:pt modelId="{3260859D-D865-42DF-B900-88ECA7B4F80B}" type="sibTrans" cxnId="{FC59665B-0D28-4DA3-9CF9-867125FF0918}">
      <dgm:prSet/>
      <dgm:spPr/>
      <dgm:t>
        <a:bodyPr/>
        <a:lstStyle/>
        <a:p>
          <a:endParaRPr lang="en-GB"/>
        </a:p>
      </dgm:t>
    </dgm:pt>
    <dgm:pt modelId="{3B08A844-0352-4901-ADF7-A7DDCA0B259D}">
      <dgm:prSet phldrT="[Text]"/>
      <dgm:spPr/>
      <dgm:t>
        <a:bodyPr/>
        <a:lstStyle/>
        <a:p>
          <a:r>
            <a:rPr lang="en-GB"/>
            <a:t>Plateau</a:t>
          </a:r>
        </a:p>
      </dgm:t>
    </dgm:pt>
    <dgm:pt modelId="{14BC2ECF-160B-4A4B-999A-E7BD8EE84D3F}" type="parTrans" cxnId="{5E6CE04F-CEB9-451E-911D-34CA34812EFA}">
      <dgm:prSet/>
      <dgm:spPr/>
      <dgm:t>
        <a:bodyPr/>
        <a:lstStyle/>
        <a:p>
          <a:endParaRPr lang="en-GB"/>
        </a:p>
      </dgm:t>
    </dgm:pt>
    <dgm:pt modelId="{3BF0E3FB-F37B-4C13-828F-86D96A95A7A2}" type="sibTrans" cxnId="{5E6CE04F-CEB9-451E-911D-34CA34812EFA}">
      <dgm:prSet/>
      <dgm:spPr/>
      <dgm:t>
        <a:bodyPr/>
        <a:lstStyle/>
        <a:p>
          <a:endParaRPr lang="en-GB"/>
        </a:p>
      </dgm:t>
    </dgm:pt>
    <dgm:pt modelId="{44D0C9F6-4DE8-44AD-A293-108A787F44EB}">
      <dgm:prSet phldrT="[Text]"/>
      <dgm:spPr/>
      <dgm:t>
        <a:bodyPr/>
        <a:lstStyle/>
        <a:p>
          <a:r>
            <a:rPr lang="en-GB" dirty="0"/>
            <a:t>Orgasme</a:t>
          </a:r>
        </a:p>
      </dgm:t>
    </dgm:pt>
    <dgm:pt modelId="{9143A42A-6512-448B-B0C7-5041D4A4CDFF}" type="parTrans" cxnId="{4C76C2D9-22BF-4D11-BB49-75CC07358C92}">
      <dgm:prSet/>
      <dgm:spPr/>
      <dgm:t>
        <a:bodyPr/>
        <a:lstStyle/>
        <a:p>
          <a:endParaRPr lang="en-GB"/>
        </a:p>
      </dgm:t>
    </dgm:pt>
    <dgm:pt modelId="{702EB8EB-8EA3-4E8F-B07D-333774A7DF0A}" type="sibTrans" cxnId="{4C76C2D9-22BF-4D11-BB49-75CC07358C92}">
      <dgm:prSet/>
      <dgm:spPr/>
      <dgm:t>
        <a:bodyPr/>
        <a:lstStyle/>
        <a:p>
          <a:endParaRPr lang="en-GB"/>
        </a:p>
      </dgm:t>
    </dgm:pt>
    <dgm:pt modelId="{5FCF591E-E063-9243-9A95-6C976502F457}">
      <dgm:prSet/>
      <dgm:spPr/>
      <dgm:t>
        <a:bodyPr/>
        <a:lstStyle/>
        <a:p>
          <a:r>
            <a:rPr lang="en-US" dirty="0"/>
            <a:t>Résolution</a:t>
          </a:r>
        </a:p>
      </dgm:t>
    </dgm:pt>
    <dgm:pt modelId="{69D03CA4-B9D6-B84B-9B89-8105A7723AF2}" type="parTrans" cxnId="{6D8C4B61-5464-D640-A71E-B35A9D0D88ED}">
      <dgm:prSet/>
      <dgm:spPr/>
      <dgm:t>
        <a:bodyPr/>
        <a:lstStyle/>
        <a:p>
          <a:endParaRPr lang="en-US"/>
        </a:p>
      </dgm:t>
    </dgm:pt>
    <dgm:pt modelId="{B8235119-C0DB-484A-A2B7-88398FC2A2A5}" type="sibTrans" cxnId="{6D8C4B61-5464-D640-A71E-B35A9D0D88ED}">
      <dgm:prSet/>
      <dgm:spPr/>
      <dgm:t>
        <a:bodyPr/>
        <a:lstStyle/>
        <a:p>
          <a:endParaRPr lang="en-US"/>
        </a:p>
      </dgm:t>
    </dgm:pt>
    <dgm:pt modelId="{89D6F9AD-4963-534A-BB54-E5B1EA16226F}" type="pres">
      <dgm:prSet presAssocID="{682DB35B-6931-4EC1-972C-35862A29BB13}" presName="cycle" presStyleCnt="0">
        <dgm:presLayoutVars>
          <dgm:dir/>
          <dgm:resizeHandles val="exact"/>
        </dgm:presLayoutVars>
      </dgm:prSet>
      <dgm:spPr/>
    </dgm:pt>
    <dgm:pt modelId="{7F2C5693-DE22-9F43-87D8-1493E39851E6}" type="pres">
      <dgm:prSet presAssocID="{559040B2-0DA3-4019-8D99-715D8F67E044}" presName="dummy" presStyleCnt="0"/>
      <dgm:spPr/>
    </dgm:pt>
    <dgm:pt modelId="{C84DE461-3412-CF46-9AE4-BCB759CAC2B7}" type="pres">
      <dgm:prSet presAssocID="{559040B2-0DA3-4019-8D99-715D8F67E044}" presName="node" presStyleLbl="revTx" presStyleIdx="0" presStyleCnt="5">
        <dgm:presLayoutVars>
          <dgm:bulletEnabled val="1"/>
        </dgm:presLayoutVars>
      </dgm:prSet>
      <dgm:spPr/>
    </dgm:pt>
    <dgm:pt modelId="{F9ACBE03-0D18-5242-8908-560FC20488C9}" type="pres">
      <dgm:prSet presAssocID="{0EDE43F5-FABC-4AB2-B8DB-645295E75AAD}" presName="sibTrans" presStyleLbl="node1" presStyleIdx="0" presStyleCnt="5"/>
      <dgm:spPr/>
    </dgm:pt>
    <dgm:pt modelId="{44B46030-67CB-1341-B0C6-BBE400CA3839}" type="pres">
      <dgm:prSet presAssocID="{3582B7A7-F281-467A-84BF-3CB1B2932605}" presName="dummy" presStyleCnt="0"/>
      <dgm:spPr/>
    </dgm:pt>
    <dgm:pt modelId="{87D48AE3-BD76-194E-B4ED-418156CF53DD}" type="pres">
      <dgm:prSet presAssocID="{3582B7A7-F281-467A-84BF-3CB1B2932605}" presName="node" presStyleLbl="revTx" presStyleIdx="1" presStyleCnt="5">
        <dgm:presLayoutVars>
          <dgm:bulletEnabled val="1"/>
        </dgm:presLayoutVars>
      </dgm:prSet>
      <dgm:spPr/>
    </dgm:pt>
    <dgm:pt modelId="{4D1D9A41-BCCA-454A-B209-5184DF662B3F}" type="pres">
      <dgm:prSet presAssocID="{3260859D-D865-42DF-B900-88ECA7B4F80B}" presName="sibTrans" presStyleLbl="node1" presStyleIdx="1" presStyleCnt="5"/>
      <dgm:spPr/>
    </dgm:pt>
    <dgm:pt modelId="{BE18F07B-7B25-9A49-AB84-128EE26CE240}" type="pres">
      <dgm:prSet presAssocID="{3B08A844-0352-4901-ADF7-A7DDCA0B259D}" presName="dummy" presStyleCnt="0"/>
      <dgm:spPr/>
    </dgm:pt>
    <dgm:pt modelId="{CB489105-CA28-F644-BDC5-DDB03027D911}" type="pres">
      <dgm:prSet presAssocID="{3B08A844-0352-4901-ADF7-A7DDCA0B259D}" presName="node" presStyleLbl="revTx" presStyleIdx="2" presStyleCnt="5">
        <dgm:presLayoutVars>
          <dgm:bulletEnabled val="1"/>
        </dgm:presLayoutVars>
      </dgm:prSet>
      <dgm:spPr/>
    </dgm:pt>
    <dgm:pt modelId="{549425C1-3D35-694F-8CD8-F4F866C1EF51}" type="pres">
      <dgm:prSet presAssocID="{3BF0E3FB-F37B-4C13-828F-86D96A95A7A2}" presName="sibTrans" presStyleLbl="node1" presStyleIdx="2" presStyleCnt="5"/>
      <dgm:spPr/>
    </dgm:pt>
    <dgm:pt modelId="{AE1A70A3-0D8C-EE4F-BDB1-38C25CDF4A2B}" type="pres">
      <dgm:prSet presAssocID="{44D0C9F6-4DE8-44AD-A293-108A787F44EB}" presName="dummy" presStyleCnt="0"/>
      <dgm:spPr/>
    </dgm:pt>
    <dgm:pt modelId="{DBFEB366-ADAF-8549-BD32-B42D9256B465}" type="pres">
      <dgm:prSet presAssocID="{44D0C9F6-4DE8-44AD-A293-108A787F44EB}" presName="node" presStyleLbl="revTx" presStyleIdx="3" presStyleCnt="5">
        <dgm:presLayoutVars>
          <dgm:bulletEnabled val="1"/>
        </dgm:presLayoutVars>
      </dgm:prSet>
      <dgm:spPr/>
    </dgm:pt>
    <dgm:pt modelId="{662FEBFC-0FFC-2544-AFE4-8F3C0D8DBB0C}" type="pres">
      <dgm:prSet presAssocID="{702EB8EB-8EA3-4E8F-B07D-333774A7DF0A}" presName="sibTrans" presStyleLbl="node1" presStyleIdx="3" presStyleCnt="5"/>
      <dgm:spPr/>
    </dgm:pt>
    <dgm:pt modelId="{481F5C50-87B0-5249-AAA8-33DB775E2A17}" type="pres">
      <dgm:prSet presAssocID="{5FCF591E-E063-9243-9A95-6C976502F457}" presName="dummy" presStyleCnt="0"/>
      <dgm:spPr/>
    </dgm:pt>
    <dgm:pt modelId="{0C99DE3A-A8DC-B343-BDBC-CDBA9AB12557}" type="pres">
      <dgm:prSet presAssocID="{5FCF591E-E063-9243-9A95-6C976502F457}" presName="node" presStyleLbl="revTx" presStyleIdx="4" presStyleCnt="5">
        <dgm:presLayoutVars>
          <dgm:bulletEnabled val="1"/>
        </dgm:presLayoutVars>
      </dgm:prSet>
      <dgm:spPr/>
    </dgm:pt>
    <dgm:pt modelId="{5A426BE0-ED5F-8C46-A843-306E71FC1E5D}" type="pres">
      <dgm:prSet presAssocID="{B8235119-C0DB-484A-A2B7-88398FC2A2A5}" presName="sibTrans" presStyleLbl="node1" presStyleIdx="4" presStyleCnt="5"/>
      <dgm:spPr/>
    </dgm:pt>
  </dgm:ptLst>
  <dgm:cxnLst>
    <dgm:cxn modelId="{3E00AC0F-6E90-144B-B70F-D633714A93AC}" type="presOf" srcId="{0EDE43F5-FABC-4AB2-B8DB-645295E75AAD}" destId="{F9ACBE03-0D18-5242-8908-560FC20488C9}" srcOrd="0" destOrd="0" presId="urn:microsoft.com/office/officeart/2005/8/layout/cycle1"/>
    <dgm:cxn modelId="{6929F31E-411A-1B4A-B022-79C12B7D03BF}" type="presOf" srcId="{702EB8EB-8EA3-4E8F-B07D-333774A7DF0A}" destId="{662FEBFC-0FFC-2544-AFE4-8F3C0D8DBB0C}" srcOrd="0" destOrd="0" presId="urn:microsoft.com/office/officeart/2005/8/layout/cycle1"/>
    <dgm:cxn modelId="{D5BACD25-EB52-ED45-B0A1-BB306E6F4FEA}" type="presOf" srcId="{682DB35B-6931-4EC1-972C-35862A29BB13}" destId="{89D6F9AD-4963-534A-BB54-E5B1EA16226F}" srcOrd="0" destOrd="0" presId="urn:microsoft.com/office/officeart/2005/8/layout/cycle1"/>
    <dgm:cxn modelId="{B08D6529-2A9A-0647-B68F-F852C8D643CD}" type="presOf" srcId="{3582B7A7-F281-467A-84BF-3CB1B2932605}" destId="{87D48AE3-BD76-194E-B4ED-418156CF53DD}" srcOrd="0" destOrd="0" presId="urn:microsoft.com/office/officeart/2005/8/layout/cycle1"/>
    <dgm:cxn modelId="{94F7CB37-D520-CA47-9933-AF45B710CC0F}" type="presOf" srcId="{3BF0E3FB-F37B-4C13-828F-86D96A95A7A2}" destId="{549425C1-3D35-694F-8CD8-F4F866C1EF51}" srcOrd="0" destOrd="0" presId="urn:microsoft.com/office/officeart/2005/8/layout/cycle1"/>
    <dgm:cxn modelId="{5E6CE04F-CEB9-451E-911D-34CA34812EFA}" srcId="{682DB35B-6931-4EC1-972C-35862A29BB13}" destId="{3B08A844-0352-4901-ADF7-A7DDCA0B259D}" srcOrd="2" destOrd="0" parTransId="{14BC2ECF-160B-4A4B-999A-E7BD8EE84D3F}" sibTransId="{3BF0E3FB-F37B-4C13-828F-86D96A95A7A2}"/>
    <dgm:cxn modelId="{F0A6E35A-C190-5B43-943B-EA7A79469B35}" type="presOf" srcId="{3260859D-D865-42DF-B900-88ECA7B4F80B}" destId="{4D1D9A41-BCCA-454A-B209-5184DF662B3F}" srcOrd="0" destOrd="0" presId="urn:microsoft.com/office/officeart/2005/8/layout/cycle1"/>
    <dgm:cxn modelId="{FC59665B-0D28-4DA3-9CF9-867125FF0918}" srcId="{682DB35B-6931-4EC1-972C-35862A29BB13}" destId="{3582B7A7-F281-467A-84BF-3CB1B2932605}" srcOrd="1" destOrd="0" parTransId="{96630E3A-E57A-4AED-806E-47350A99F5FE}" sibTransId="{3260859D-D865-42DF-B900-88ECA7B4F80B}"/>
    <dgm:cxn modelId="{6D8C4B61-5464-D640-A71E-B35A9D0D88ED}" srcId="{682DB35B-6931-4EC1-972C-35862A29BB13}" destId="{5FCF591E-E063-9243-9A95-6C976502F457}" srcOrd="4" destOrd="0" parTransId="{69D03CA4-B9D6-B84B-9B89-8105A7723AF2}" sibTransId="{B8235119-C0DB-484A-A2B7-88398FC2A2A5}"/>
    <dgm:cxn modelId="{7489866C-83C8-5549-8092-03173E185044}" type="presOf" srcId="{5FCF591E-E063-9243-9A95-6C976502F457}" destId="{0C99DE3A-A8DC-B343-BDBC-CDBA9AB12557}" srcOrd="0" destOrd="0" presId="urn:microsoft.com/office/officeart/2005/8/layout/cycle1"/>
    <dgm:cxn modelId="{2D374698-DE02-6140-A307-BAB9B29CABA2}" type="presOf" srcId="{3B08A844-0352-4901-ADF7-A7DDCA0B259D}" destId="{CB489105-CA28-F644-BDC5-DDB03027D911}" srcOrd="0" destOrd="0" presId="urn:microsoft.com/office/officeart/2005/8/layout/cycle1"/>
    <dgm:cxn modelId="{EF4BFD9F-55E5-884A-BA59-7B60CBCED4CA}" type="presOf" srcId="{44D0C9F6-4DE8-44AD-A293-108A787F44EB}" destId="{DBFEB366-ADAF-8549-BD32-B42D9256B465}" srcOrd="0" destOrd="0" presId="urn:microsoft.com/office/officeart/2005/8/layout/cycle1"/>
    <dgm:cxn modelId="{4C76C2D9-22BF-4D11-BB49-75CC07358C92}" srcId="{682DB35B-6931-4EC1-972C-35862A29BB13}" destId="{44D0C9F6-4DE8-44AD-A293-108A787F44EB}" srcOrd="3" destOrd="0" parTransId="{9143A42A-6512-448B-B0C7-5041D4A4CDFF}" sibTransId="{702EB8EB-8EA3-4E8F-B07D-333774A7DF0A}"/>
    <dgm:cxn modelId="{91E9F4E3-20AA-1145-89A3-41670C1EBE42}" type="presOf" srcId="{B8235119-C0DB-484A-A2B7-88398FC2A2A5}" destId="{5A426BE0-ED5F-8C46-A843-306E71FC1E5D}" srcOrd="0" destOrd="0" presId="urn:microsoft.com/office/officeart/2005/8/layout/cycle1"/>
    <dgm:cxn modelId="{875AB1ED-721E-F149-907E-1363D2A0C65F}" type="presOf" srcId="{559040B2-0DA3-4019-8D99-715D8F67E044}" destId="{C84DE461-3412-CF46-9AE4-BCB759CAC2B7}" srcOrd="0" destOrd="0" presId="urn:microsoft.com/office/officeart/2005/8/layout/cycle1"/>
    <dgm:cxn modelId="{656153F6-2D47-47EB-82CA-2DF4DE3C9931}" srcId="{682DB35B-6931-4EC1-972C-35862A29BB13}" destId="{559040B2-0DA3-4019-8D99-715D8F67E044}" srcOrd="0" destOrd="0" parTransId="{5703CA24-E6CE-401F-BFA7-E7C4A114F187}" sibTransId="{0EDE43F5-FABC-4AB2-B8DB-645295E75AAD}"/>
    <dgm:cxn modelId="{967A40DB-BC28-E642-A4C2-AC25103098BF}" type="presParOf" srcId="{89D6F9AD-4963-534A-BB54-E5B1EA16226F}" destId="{7F2C5693-DE22-9F43-87D8-1493E39851E6}" srcOrd="0" destOrd="0" presId="urn:microsoft.com/office/officeart/2005/8/layout/cycle1"/>
    <dgm:cxn modelId="{1469D8A2-EDCD-C248-B3E0-3DC3460363A7}" type="presParOf" srcId="{89D6F9AD-4963-534A-BB54-E5B1EA16226F}" destId="{C84DE461-3412-CF46-9AE4-BCB759CAC2B7}" srcOrd="1" destOrd="0" presId="urn:microsoft.com/office/officeart/2005/8/layout/cycle1"/>
    <dgm:cxn modelId="{4A09C00A-065D-714F-9868-1A24ECAF2B46}" type="presParOf" srcId="{89D6F9AD-4963-534A-BB54-E5B1EA16226F}" destId="{F9ACBE03-0D18-5242-8908-560FC20488C9}" srcOrd="2" destOrd="0" presId="urn:microsoft.com/office/officeart/2005/8/layout/cycle1"/>
    <dgm:cxn modelId="{A9FB4C45-D165-9E44-8114-15A689E69667}" type="presParOf" srcId="{89D6F9AD-4963-534A-BB54-E5B1EA16226F}" destId="{44B46030-67CB-1341-B0C6-BBE400CA3839}" srcOrd="3" destOrd="0" presId="urn:microsoft.com/office/officeart/2005/8/layout/cycle1"/>
    <dgm:cxn modelId="{A24E9955-E0B7-FB4B-BFB1-F67D1DA5E03C}" type="presParOf" srcId="{89D6F9AD-4963-534A-BB54-E5B1EA16226F}" destId="{87D48AE3-BD76-194E-B4ED-418156CF53DD}" srcOrd="4" destOrd="0" presId="urn:microsoft.com/office/officeart/2005/8/layout/cycle1"/>
    <dgm:cxn modelId="{A711CB53-2C5C-F046-AF16-2B776BCBD87E}" type="presParOf" srcId="{89D6F9AD-4963-534A-BB54-E5B1EA16226F}" destId="{4D1D9A41-BCCA-454A-B209-5184DF662B3F}" srcOrd="5" destOrd="0" presId="urn:microsoft.com/office/officeart/2005/8/layout/cycle1"/>
    <dgm:cxn modelId="{39FF2C42-CFA1-E640-AD1C-5F2F0A25A9C6}" type="presParOf" srcId="{89D6F9AD-4963-534A-BB54-E5B1EA16226F}" destId="{BE18F07B-7B25-9A49-AB84-128EE26CE240}" srcOrd="6" destOrd="0" presId="urn:microsoft.com/office/officeart/2005/8/layout/cycle1"/>
    <dgm:cxn modelId="{8D7BC4D9-94AA-134B-9C43-B0ACFE424ADA}" type="presParOf" srcId="{89D6F9AD-4963-534A-BB54-E5B1EA16226F}" destId="{CB489105-CA28-F644-BDC5-DDB03027D911}" srcOrd="7" destOrd="0" presId="urn:microsoft.com/office/officeart/2005/8/layout/cycle1"/>
    <dgm:cxn modelId="{7A4F3E40-470C-E540-85E7-3BA7E26AA6A9}" type="presParOf" srcId="{89D6F9AD-4963-534A-BB54-E5B1EA16226F}" destId="{549425C1-3D35-694F-8CD8-F4F866C1EF51}" srcOrd="8" destOrd="0" presId="urn:microsoft.com/office/officeart/2005/8/layout/cycle1"/>
    <dgm:cxn modelId="{A177B0C2-9616-5E40-A172-CA262BE3CF3B}" type="presParOf" srcId="{89D6F9AD-4963-534A-BB54-E5B1EA16226F}" destId="{AE1A70A3-0D8C-EE4F-BDB1-38C25CDF4A2B}" srcOrd="9" destOrd="0" presId="urn:microsoft.com/office/officeart/2005/8/layout/cycle1"/>
    <dgm:cxn modelId="{31D08E1F-E102-6F49-84D2-04AB643A78AB}" type="presParOf" srcId="{89D6F9AD-4963-534A-BB54-E5B1EA16226F}" destId="{DBFEB366-ADAF-8549-BD32-B42D9256B465}" srcOrd="10" destOrd="0" presId="urn:microsoft.com/office/officeart/2005/8/layout/cycle1"/>
    <dgm:cxn modelId="{41F55BA2-3B55-D94A-AAA0-33AF3E3F0F7D}" type="presParOf" srcId="{89D6F9AD-4963-534A-BB54-E5B1EA16226F}" destId="{662FEBFC-0FFC-2544-AFE4-8F3C0D8DBB0C}" srcOrd="11" destOrd="0" presId="urn:microsoft.com/office/officeart/2005/8/layout/cycle1"/>
    <dgm:cxn modelId="{2B668120-5917-9643-BA33-49C659FFC32D}" type="presParOf" srcId="{89D6F9AD-4963-534A-BB54-E5B1EA16226F}" destId="{481F5C50-87B0-5249-AAA8-33DB775E2A17}" srcOrd="12" destOrd="0" presId="urn:microsoft.com/office/officeart/2005/8/layout/cycle1"/>
    <dgm:cxn modelId="{BA0ABFF9-E398-5140-B567-4A4E932052FE}" type="presParOf" srcId="{89D6F9AD-4963-534A-BB54-E5B1EA16226F}" destId="{0C99DE3A-A8DC-B343-BDBC-CDBA9AB12557}" srcOrd="13" destOrd="0" presId="urn:microsoft.com/office/officeart/2005/8/layout/cycle1"/>
    <dgm:cxn modelId="{E60EF35E-9CD8-2C4D-9534-1C4F46DF959C}" type="presParOf" srcId="{89D6F9AD-4963-534A-BB54-E5B1EA16226F}" destId="{5A426BE0-ED5F-8C46-A843-306E71FC1E5D}"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82DB35B-6931-4EC1-972C-35862A29BB13}" type="doc">
      <dgm:prSet loTypeId="urn:microsoft.com/office/officeart/2005/8/layout/cycle1" loCatId="" qsTypeId="urn:microsoft.com/office/officeart/2005/8/quickstyle/simple1" qsCatId="simple" csTypeId="urn:microsoft.com/office/officeart/2005/8/colors/accent3_2" csCatId="accent3" phldr="1"/>
      <dgm:spPr/>
      <dgm:t>
        <a:bodyPr/>
        <a:lstStyle/>
        <a:p>
          <a:endParaRPr lang="en-GB"/>
        </a:p>
      </dgm:t>
    </dgm:pt>
    <dgm:pt modelId="{559040B2-0DA3-4019-8D99-715D8F67E044}">
      <dgm:prSet phldrT="[Text]"/>
      <dgm:spPr/>
      <dgm:t>
        <a:bodyPr/>
        <a:lstStyle/>
        <a:p>
          <a:r>
            <a:rPr lang="en-GB" dirty="0"/>
            <a:t>Le désir</a:t>
          </a:r>
        </a:p>
      </dgm:t>
    </dgm:pt>
    <dgm:pt modelId="{5703CA24-E6CE-401F-BFA7-E7C4A114F187}" type="parTrans" cxnId="{656153F6-2D47-47EB-82CA-2DF4DE3C9931}">
      <dgm:prSet/>
      <dgm:spPr/>
      <dgm:t>
        <a:bodyPr/>
        <a:lstStyle/>
        <a:p>
          <a:endParaRPr lang="en-GB"/>
        </a:p>
      </dgm:t>
    </dgm:pt>
    <dgm:pt modelId="{0EDE43F5-FABC-4AB2-B8DB-645295E75AAD}" type="sibTrans" cxnId="{656153F6-2D47-47EB-82CA-2DF4DE3C9931}">
      <dgm:prSet/>
      <dgm:spPr/>
      <dgm:t>
        <a:bodyPr/>
        <a:lstStyle/>
        <a:p>
          <a:endParaRPr lang="en-GB"/>
        </a:p>
      </dgm:t>
    </dgm:pt>
    <dgm:pt modelId="{3582B7A7-F281-467A-84BF-3CB1B2932605}">
      <dgm:prSet phldrT="[Text]"/>
      <dgm:spPr/>
      <dgm:t>
        <a:bodyPr/>
        <a:lstStyle/>
        <a:p>
          <a:r>
            <a:rPr lang="en-GB"/>
            <a:t>Excitation</a:t>
          </a:r>
        </a:p>
      </dgm:t>
    </dgm:pt>
    <dgm:pt modelId="{96630E3A-E57A-4AED-806E-47350A99F5FE}" type="parTrans" cxnId="{FC59665B-0D28-4DA3-9CF9-867125FF0918}">
      <dgm:prSet/>
      <dgm:spPr/>
      <dgm:t>
        <a:bodyPr/>
        <a:lstStyle/>
        <a:p>
          <a:endParaRPr lang="en-GB"/>
        </a:p>
      </dgm:t>
    </dgm:pt>
    <dgm:pt modelId="{3260859D-D865-42DF-B900-88ECA7B4F80B}" type="sibTrans" cxnId="{FC59665B-0D28-4DA3-9CF9-867125FF0918}">
      <dgm:prSet/>
      <dgm:spPr/>
      <dgm:t>
        <a:bodyPr/>
        <a:lstStyle/>
        <a:p>
          <a:endParaRPr lang="en-GB"/>
        </a:p>
      </dgm:t>
    </dgm:pt>
    <dgm:pt modelId="{3B08A844-0352-4901-ADF7-A7DDCA0B259D}">
      <dgm:prSet phldrT="[Text]"/>
      <dgm:spPr>
        <a:solidFill>
          <a:schemeClr val="accent3">
            <a:lumMod val="20000"/>
            <a:lumOff val="80000"/>
          </a:schemeClr>
        </a:solidFill>
        <a:ln>
          <a:solidFill>
            <a:schemeClr val="accent1"/>
          </a:solidFill>
        </a:ln>
      </dgm:spPr>
      <dgm:t>
        <a:bodyPr/>
        <a:lstStyle/>
        <a:p>
          <a:r>
            <a:rPr lang="en-GB" dirty="0"/>
            <a:t>Plateau</a:t>
          </a:r>
        </a:p>
      </dgm:t>
    </dgm:pt>
    <dgm:pt modelId="{14BC2ECF-160B-4A4B-999A-E7BD8EE84D3F}" type="parTrans" cxnId="{5E6CE04F-CEB9-451E-911D-34CA34812EFA}">
      <dgm:prSet/>
      <dgm:spPr/>
      <dgm:t>
        <a:bodyPr/>
        <a:lstStyle/>
        <a:p>
          <a:endParaRPr lang="en-GB"/>
        </a:p>
      </dgm:t>
    </dgm:pt>
    <dgm:pt modelId="{3BF0E3FB-F37B-4C13-828F-86D96A95A7A2}" type="sibTrans" cxnId="{5E6CE04F-CEB9-451E-911D-34CA34812EFA}">
      <dgm:prSet/>
      <dgm:spPr/>
      <dgm:t>
        <a:bodyPr/>
        <a:lstStyle/>
        <a:p>
          <a:endParaRPr lang="en-GB"/>
        </a:p>
      </dgm:t>
    </dgm:pt>
    <dgm:pt modelId="{44D0C9F6-4DE8-44AD-A293-108A787F44EB}">
      <dgm:prSet phldrT="[Text]"/>
      <dgm:spPr/>
      <dgm:t>
        <a:bodyPr/>
        <a:lstStyle/>
        <a:p>
          <a:r>
            <a:rPr lang="en-GB" dirty="0"/>
            <a:t>Orgasme</a:t>
          </a:r>
        </a:p>
      </dgm:t>
    </dgm:pt>
    <dgm:pt modelId="{9143A42A-6512-448B-B0C7-5041D4A4CDFF}" type="parTrans" cxnId="{4C76C2D9-22BF-4D11-BB49-75CC07358C92}">
      <dgm:prSet/>
      <dgm:spPr/>
      <dgm:t>
        <a:bodyPr/>
        <a:lstStyle/>
        <a:p>
          <a:endParaRPr lang="en-GB"/>
        </a:p>
      </dgm:t>
    </dgm:pt>
    <dgm:pt modelId="{702EB8EB-8EA3-4E8F-B07D-333774A7DF0A}" type="sibTrans" cxnId="{4C76C2D9-22BF-4D11-BB49-75CC07358C92}">
      <dgm:prSet/>
      <dgm:spPr/>
      <dgm:t>
        <a:bodyPr/>
        <a:lstStyle/>
        <a:p>
          <a:endParaRPr lang="en-GB"/>
        </a:p>
      </dgm:t>
    </dgm:pt>
    <dgm:pt modelId="{5FCF591E-E063-9243-9A95-6C976502F457}">
      <dgm:prSet/>
      <dgm:spPr/>
      <dgm:t>
        <a:bodyPr/>
        <a:lstStyle/>
        <a:p>
          <a:r>
            <a:rPr lang="en-US" dirty="0"/>
            <a:t>Résolution</a:t>
          </a:r>
        </a:p>
      </dgm:t>
    </dgm:pt>
    <dgm:pt modelId="{69D03CA4-B9D6-B84B-9B89-8105A7723AF2}" type="parTrans" cxnId="{6D8C4B61-5464-D640-A71E-B35A9D0D88ED}">
      <dgm:prSet/>
      <dgm:spPr/>
      <dgm:t>
        <a:bodyPr/>
        <a:lstStyle/>
        <a:p>
          <a:endParaRPr lang="en-US"/>
        </a:p>
      </dgm:t>
    </dgm:pt>
    <dgm:pt modelId="{B8235119-C0DB-484A-A2B7-88398FC2A2A5}" type="sibTrans" cxnId="{6D8C4B61-5464-D640-A71E-B35A9D0D88ED}">
      <dgm:prSet/>
      <dgm:spPr/>
      <dgm:t>
        <a:bodyPr/>
        <a:lstStyle/>
        <a:p>
          <a:endParaRPr lang="en-US"/>
        </a:p>
      </dgm:t>
    </dgm:pt>
    <dgm:pt modelId="{89D6F9AD-4963-534A-BB54-E5B1EA16226F}" type="pres">
      <dgm:prSet presAssocID="{682DB35B-6931-4EC1-972C-35862A29BB13}" presName="cycle" presStyleCnt="0">
        <dgm:presLayoutVars>
          <dgm:dir/>
          <dgm:resizeHandles val="exact"/>
        </dgm:presLayoutVars>
      </dgm:prSet>
      <dgm:spPr/>
    </dgm:pt>
    <dgm:pt modelId="{7F2C5693-DE22-9F43-87D8-1493E39851E6}" type="pres">
      <dgm:prSet presAssocID="{559040B2-0DA3-4019-8D99-715D8F67E044}" presName="dummy" presStyleCnt="0"/>
      <dgm:spPr/>
    </dgm:pt>
    <dgm:pt modelId="{C84DE461-3412-CF46-9AE4-BCB759CAC2B7}" type="pres">
      <dgm:prSet presAssocID="{559040B2-0DA3-4019-8D99-715D8F67E044}" presName="node" presStyleLbl="revTx" presStyleIdx="0" presStyleCnt="5">
        <dgm:presLayoutVars>
          <dgm:bulletEnabled val="1"/>
        </dgm:presLayoutVars>
      </dgm:prSet>
      <dgm:spPr/>
    </dgm:pt>
    <dgm:pt modelId="{F9ACBE03-0D18-5242-8908-560FC20488C9}" type="pres">
      <dgm:prSet presAssocID="{0EDE43F5-FABC-4AB2-B8DB-645295E75AAD}" presName="sibTrans" presStyleLbl="node1" presStyleIdx="0" presStyleCnt="5"/>
      <dgm:spPr/>
    </dgm:pt>
    <dgm:pt modelId="{44B46030-67CB-1341-B0C6-BBE400CA3839}" type="pres">
      <dgm:prSet presAssocID="{3582B7A7-F281-467A-84BF-3CB1B2932605}" presName="dummy" presStyleCnt="0"/>
      <dgm:spPr/>
    </dgm:pt>
    <dgm:pt modelId="{87D48AE3-BD76-194E-B4ED-418156CF53DD}" type="pres">
      <dgm:prSet presAssocID="{3582B7A7-F281-467A-84BF-3CB1B2932605}" presName="node" presStyleLbl="revTx" presStyleIdx="1" presStyleCnt="5">
        <dgm:presLayoutVars>
          <dgm:bulletEnabled val="1"/>
        </dgm:presLayoutVars>
      </dgm:prSet>
      <dgm:spPr/>
    </dgm:pt>
    <dgm:pt modelId="{4D1D9A41-BCCA-454A-B209-5184DF662B3F}" type="pres">
      <dgm:prSet presAssocID="{3260859D-D865-42DF-B900-88ECA7B4F80B}" presName="sibTrans" presStyleLbl="node1" presStyleIdx="1" presStyleCnt="5"/>
      <dgm:spPr/>
    </dgm:pt>
    <dgm:pt modelId="{BE18F07B-7B25-9A49-AB84-128EE26CE240}" type="pres">
      <dgm:prSet presAssocID="{3B08A844-0352-4901-ADF7-A7DDCA0B259D}" presName="dummy" presStyleCnt="0"/>
      <dgm:spPr/>
    </dgm:pt>
    <dgm:pt modelId="{CB489105-CA28-F644-BDC5-DDB03027D911}" type="pres">
      <dgm:prSet presAssocID="{3B08A844-0352-4901-ADF7-A7DDCA0B259D}" presName="node" presStyleLbl="revTx" presStyleIdx="2" presStyleCnt="5">
        <dgm:presLayoutVars>
          <dgm:bulletEnabled val="1"/>
        </dgm:presLayoutVars>
      </dgm:prSet>
      <dgm:spPr/>
    </dgm:pt>
    <dgm:pt modelId="{549425C1-3D35-694F-8CD8-F4F866C1EF51}" type="pres">
      <dgm:prSet presAssocID="{3BF0E3FB-F37B-4C13-828F-86D96A95A7A2}" presName="sibTrans" presStyleLbl="node1" presStyleIdx="2" presStyleCnt="5"/>
      <dgm:spPr/>
    </dgm:pt>
    <dgm:pt modelId="{AE1A70A3-0D8C-EE4F-BDB1-38C25CDF4A2B}" type="pres">
      <dgm:prSet presAssocID="{44D0C9F6-4DE8-44AD-A293-108A787F44EB}" presName="dummy" presStyleCnt="0"/>
      <dgm:spPr/>
    </dgm:pt>
    <dgm:pt modelId="{DBFEB366-ADAF-8549-BD32-B42D9256B465}" type="pres">
      <dgm:prSet presAssocID="{44D0C9F6-4DE8-44AD-A293-108A787F44EB}" presName="node" presStyleLbl="revTx" presStyleIdx="3" presStyleCnt="5">
        <dgm:presLayoutVars>
          <dgm:bulletEnabled val="1"/>
        </dgm:presLayoutVars>
      </dgm:prSet>
      <dgm:spPr/>
    </dgm:pt>
    <dgm:pt modelId="{662FEBFC-0FFC-2544-AFE4-8F3C0D8DBB0C}" type="pres">
      <dgm:prSet presAssocID="{702EB8EB-8EA3-4E8F-B07D-333774A7DF0A}" presName="sibTrans" presStyleLbl="node1" presStyleIdx="3" presStyleCnt="5"/>
      <dgm:spPr/>
    </dgm:pt>
    <dgm:pt modelId="{481F5C50-87B0-5249-AAA8-33DB775E2A17}" type="pres">
      <dgm:prSet presAssocID="{5FCF591E-E063-9243-9A95-6C976502F457}" presName="dummy" presStyleCnt="0"/>
      <dgm:spPr/>
    </dgm:pt>
    <dgm:pt modelId="{0C99DE3A-A8DC-B343-BDBC-CDBA9AB12557}" type="pres">
      <dgm:prSet presAssocID="{5FCF591E-E063-9243-9A95-6C976502F457}" presName="node" presStyleLbl="revTx" presStyleIdx="4" presStyleCnt="5">
        <dgm:presLayoutVars>
          <dgm:bulletEnabled val="1"/>
        </dgm:presLayoutVars>
      </dgm:prSet>
      <dgm:spPr/>
    </dgm:pt>
    <dgm:pt modelId="{5A426BE0-ED5F-8C46-A843-306E71FC1E5D}" type="pres">
      <dgm:prSet presAssocID="{B8235119-C0DB-484A-A2B7-88398FC2A2A5}" presName="sibTrans" presStyleLbl="node1" presStyleIdx="4" presStyleCnt="5"/>
      <dgm:spPr/>
    </dgm:pt>
  </dgm:ptLst>
  <dgm:cxnLst>
    <dgm:cxn modelId="{3E00AC0F-6E90-144B-B70F-D633714A93AC}" type="presOf" srcId="{0EDE43F5-FABC-4AB2-B8DB-645295E75AAD}" destId="{F9ACBE03-0D18-5242-8908-560FC20488C9}" srcOrd="0" destOrd="0" presId="urn:microsoft.com/office/officeart/2005/8/layout/cycle1"/>
    <dgm:cxn modelId="{6929F31E-411A-1B4A-B022-79C12B7D03BF}" type="presOf" srcId="{702EB8EB-8EA3-4E8F-B07D-333774A7DF0A}" destId="{662FEBFC-0FFC-2544-AFE4-8F3C0D8DBB0C}" srcOrd="0" destOrd="0" presId="urn:microsoft.com/office/officeart/2005/8/layout/cycle1"/>
    <dgm:cxn modelId="{D5BACD25-EB52-ED45-B0A1-BB306E6F4FEA}" type="presOf" srcId="{682DB35B-6931-4EC1-972C-35862A29BB13}" destId="{89D6F9AD-4963-534A-BB54-E5B1EA16226F}" srcOrd="0" destOrd="0" presId="urn:microsoft.com/office/officeart/2005/8/layout/cycle1"/>
    <dgm:cxn modelId="{B08D6529-2A9A-0647-B68F-F852C8D643CD}" type="presOf" srcId="{3582B7A7-F281-467A-84BF-3CB1B2932605}" destId="{87D48AE3-BD76-194E-B4ED-418156CF53DD}" srcOrd="0" destOrd="0" presId="urn:microsoft.com/office/officeart/2005/8/layout/cycle1"/>
    <dgm:cxn modelId="{94F7CB37-D520-CA47-9933-AF45B710CC0F}" type="presOf" srcId="{3BF0E3FB-F37B-4C13-828F-86D96A95A7A2}" destId="{549425C1-3D35-694F-8CD8-F4F866C1EF51}" srcOrd="0" destOrd="0" presId="urn:microsoft.com/office/officeart/2005/8/layout/cycle1"/>
    <dgm:cxn modelId="{5E6CE04F-CEB9-451E-911D-34CA34812EFA}" srcId="{682DB35B-6931-4EC1-972C-35862A29BB13}" destId="{3B08A844-0352-4901-ADF7-A7DDCA0B259D}" srcOrd="2" destOrd="0" parTransId="{14BC2ECF-160B-4A4B-999A-E7BD8EE84D3F}" sibTransId="{3BF0E3FB-F37B-4C13-828F-86D96A95A7A2}"/>
    <dgm:cxn modelId="{F0A6E35A-C190-5B43-943B-EA7A79469B35}" type="presOf" srcId="{3260859D-D865-42DF-B900-88ECA7B4F80B}" destId="{4D1D9A41-BCCA-454A-B209-5184DF662B3F}" srcOrd="0" destOrd="0" presId="urn:microsoft.com/office/officeart/2005/8/layout/cycle1"/>
    <dgm:cxn modelId="{FC59665B-0D28-4DA3-9CF9-867125FF0918}" srcId="{682DB35B-6931-4EC1-972C-35862A29BB13}" destId="{3582B7A7-F281-467A-84BF-3CB1B2932605}" srcOrd="1" destOrd="0" parTransId="{96630E3A-E57A-4AED-806E-47350A99F5FE}" sibTransId="{3260859D-D865-42DF-B900-88ECA7B4F80B}"/>
    <dgm:cxn modelId="{6D8C4B61-5464-D640-A71E-B35A9D0D88ED}" srcId="{682DB35B-6931-4EC1-972C-35862A29BB13}" destId="{5FCF591E-E063-9243-9A95-6C976502F457}" srcOrd="4" destOrd="0" parTransId="{69D03CA4-B9D6-B84B-9B89-8105A7723AF2}" sibTransId="{B8235119-C0DB-484A-A2B7-88398FC2A2A5}"/>
    <dgm:cxn modelId="{7489866C-83C8-5549-8092-03173E185044}" type="presOf" srcId="{5FCF591E-E063-9243-9A95-6C976502F457}" destId="{0C99DE3A-A8DC-B343-BDBC-CDBA9AB12557}" srcOrd="0" destOrd="0" presId="urn:microsoft.com/office/officeart/2005/8/layout/cycle1"/>
    <dgm:cxn modelId="{2D374698-DE02-6140-A307-BAB9B29CABA2}" type="presOf" srcId="{3B08A844-0352-4901-ADF7-A7DDCA0B259D}" destId="{CB489105-CA28-F644-BDC5-DDB03027D911}" srcOrd="0" destOrd="0" presId="urn:microsoft.com/office/officeart/2005/8/layout/cycle1"/>
    <dgm:cxn modelId="{EF4BFD9F-55E5-884A-BA59-7B60CBCED4CA}" type="presOf" srcId="{44D0C9F6-4DE8-44AD-A293-108A787F44EB}" destId="{DBFEB366-ADAF-8549-BD32-B42D9256B465}" srcOrd="0" destOrd="0" presId="urn:microsoft.com/office/officeart/2005/8/layout/cycle1"/>
    <dgm:cxn modelId="{4C76C2D9-22BF-4D11-BB49-75CC07358C92}" srcId="{682DB35B-6931-4EC1-972C-35862A29BB13}" destId="{44D0C9F6-4DE8-44AD-A293-108A787F44EB}" srcOrd="3" destOrd="0" parTransId="{9143A42A-6512-448B-B0C7-5041D4A4CDFF}" sibTransId="{702EB8EB-8EA3-4E8F-B07D-333774A7DF0A}"/>
    <dgm:cxn modelId="{91E9F4E3-20AA-1145-89A3-41670C1EBE42}" type="presOf" srcId="{B8235119-C0DB-484A-A2B7-88398FC2A2A5}" destId="{5A426BE0-ED5F-8C46-A843-306E71FC1E5D}" srcOrd="0" destOrd="0" presId="urn:microsoft.com/office/officeart/2005/8/layout/cycle1"/>
    <dgm:cxn modelId="{875AB1ED-721E-F149-907E-1363D2A0C65F}" type="presOf" srcId="{559040B2-0DA3-4019-8D99-715D8F67E044}" destId="{C84DE461-3412-CF46-9AE4-BCB759CAC2B7}" srcOrd="0" destOrd="0" presId="urn:microsoft.com/office/officeart/2005/8/layout/cycle1"/>
    <dgm:cxn modelId="{656153F6-2D47-47EB-82CA-2DF4DE3C9931}" srcId="{682DB35B-6931-4EC1-972C-35862A29BB13}" destId="{559040B2-0DA3-4019-8D99-715D8F67E044}" srcOrd="0" destOrd="0" parTransId="{5703CA24-E6CE-401F-BFA7-E7C4A114F187}" sibTransId="{0EDE43F5-FABC-4AB2-B8DB-645295E75AAD}"/>
    <dgm:cxn modelId="{967A40DB-BC28-E642-A4C2-AC25103098BF}" type="presParOf" srcId="{89D6F9AD-4963-534A-BB54-E5B1EA16226F}" destId="{7F2C5693-DE22-9F43-87D8-1493E39851E6}" srcOrd="0" destOrd="0" presId="urn:microsoft.com/office/officeart/2005/8/layout/cycle1"/>
    <dgm:cxn modelId="{1469D8A2-EDCD-C248-B3E0-3DC3460363A7}" type="presParOf" srcId="{89D6F9AD-4963-534A-BB54-E5B1EA16226F}" destId="{C84DE461-3412-CF46-9AE4-BCB759CAC2B7}" srcOrd="1" destOrd="0" presId="urn:microsoft.com/office/officeart/2005/8/layout/cycle1"/>
    <dgm:cxn modelId="{4A09C00A-065D-714F-9868-1A24ECAF2B46}" type="presParOf" srcId="{89D6F9AD-4963-534A-BB54-E5B1EA16226F}" destId="{F9ACBE03-0D18-5242-8908-560FC20488C9}" srcOrd="2" destOrd="0" presId="urn:microsoft.com/office/officeart/2005/8/layout/cycle1"/>
    <dgm:cxn modelId="{A9FB4C45-D165-9E44-8114-15A689E69667}" type="presParOf" srcId="{89D6F9AD-4963-534A-BB54-E5B1EA16226F}" destId="{44B46030-67CB-1341-B0C6-BBE400CA3839}" srcOrd="3" destOrd="0" presId="urn:microsoft.com/office/officeart/2005/8/layout/cycle1"/>
    <dgm:cxn modelId="{A24E9955-E0B7-FB4B-BFB1-F67D1DA5E03C}" type="presParOf" srcId="{89D6F9AD-4963-534A-BB54-E5B1EA16226F}" destId="{87D48AE3-BD76-194E-B4ED-418156CF53DD}" srcOrd="4" destOrd="0" presId="urn:microsoft.com/office/officeart/2005/8/layout/cycle1"/>
    <dgm:cxn modelId="{A711CB53-2C5C-F046-AF16-2B776BCBD87E}" type="presParOf" srcId="{89D6F9AD-4963-534A-BB54-E5B1EA16226F}" destId="{4D1D9A41-BCCA-454A-B209-5184DF662B3F}" srcOrd="5" destOrd="0" presId="urn:microsoft.com/office/officeart/2005/8/layout/cycle1"/>
    <dgm:cxn modelId="{39FF2C42-CFA1-E640-AD1C-5F2F0A25A9C6}" type="presParOf" srcId="{89D6F9AD-4963-534A-BB54-E5B1EA16226F}" destId="{BE18F07B-7B25-9A49-AB84-128EE26CE240}" srcOrd="6" destOrd="0" presId="urn:microsoft.com/office/officeart/2005/8/layout/cycle1"/>
    <dgm:cxn modelId="{8D7BC4D9-94AA-134B-9C43-B0ACFE424ADA}" type="presParOf" srcId="{89D6F9AD-4963-534A-BB54-E5B1EA16226F}" destId="{CB489105-CA28-F644-BDC5-DDB03027D911}" srcOrd="7" destOrd="0" presId="urn:microsoft.com/office/officeart/2005/8/layout/cycle1"/>
    <dgm:cxn modelId="{7A4F3E40-470C-E540-85E7-3BA7E26AA6A9}" type="presParOf" srcId="{89D6F9AD-4963-534A-BB54-E5B1EA16226F}" destId="{549425C1-3D35-694F-8CD8-F4F866C1EF51}" srcOrd="8" destOrd="0" presId="urn:microsoft.com/office/officeart/2005/8/layout/cycle1"/>
    <dgm:cxn modelId="{A177B0C2-9616-5E40-A172-CA262BE3CF3B}" type="presParOf" srcId="{89D6F9AD-4963-534A-BB54-E5B1EA16226F}" destId="{AE1A70A3-0D8C-EE4F-BDB1-38C25CDF4A2B}" srcOrd="9" destOrd="0" presId="urn:microsoft.com/office/officeart/2005/8/layout/cycle1"/>
    <dgm:cxn modelId="{31D08E1F-E102-6F49-84D2-04AB643A78AB}" type="presParOf" srcId="{89D6F9AD-4963-534A-BB54-E5B1EA16226F}" destId="{DBFEB366-ADAF-8549-BD32-B42D9256B465}" srcOrd="10" destOrd="0" presId="urn:microsoft.com/office/officeart/2005/8/layout/cycle1"/>
    <dgm:cxn modelId="{41F55BA2-3B55-D94A-AAA0-33AF3E3F0F7D}" type="presParOf" srcId="{89D6F9AD-4963-534A-BB54-E5B1EA16226F}" destId="{662FEBFC-0FFC-2544-AFE4-8F3C0D8DBB0C}" srcOrd="11" destOrd="0" presId="urn:microsoft.com/office/officeart/2005/8/layout/cycle1"/>
    <dgm:cxn modelId="{2B668120-5917-9643-BA33-49C659FFC32D}" type="presParOf" srcId="{89D6F9AD-4963-534A-BB54-E5B1EA16226F}" destId="{481F5C50-87B0-5249-AAA8-33DB775E2A17}" srcOrd="12" destOrd="0" presId="urn:microsoft.com/office/officeart/2005/8/layout/cycle1"/>
    <dgm:cxn modelId="{BA0ABFF9-E398-5140-B567-4A4E932052FE}" type="presParOf" srcId="{89D6F9AD-4963-534A-BB54-E5B1EA16226F}" destId="{0C99DE3A-A8DC-B343-BDBC-CDBA9AB12557}" srcOrd="13" destOrd="0" presId="urn:microsoft.com/office/officeart/2005/8/layout/cycle1"/>
    <dgm:cxn modelId="{E60EF35E-9CD8-2C4D-9534-1C4F46DF959C}" type="presParOf" srcId="{89D6F9AD-4963-534A-BB54-E5B1EA16226F}" destId="{5A426BE0-ED5F-8C46-A843-306E71FC1E5D}"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82DB35B-6931-4EC1-972C-35862A29BB13}" type="doc">
      <dgm:prSet loTypeId="urn:microsoft.com/office/officeart/2005/8/layout/cycle1" loCatId="" qsTypeId="urn:microsoft.com/office/officeart/2005/8/quickstyle/simple1" qsCatId="simple" csTypeId="urn:microsoft.com/office/officeart/2005/8/colors/accent3_2" csCatId="accent3" phldr="1"/>
      <dgm:spPr/>
      <dgm:t>
        <a:bodyPr/>
        <a:lstStyle/>
        <a:p>
          <a:endParaRPr lang="en-GB"/>
        </a:p>
      </dgm:t>
    </dgm:pt>
    <dgm:pt modelId="{559040B2-0DA3-4019-8D99-715D8F67E044}">
      <dgm:prSet phldrT="[Text]"/>
      <dgm:spPr/>
      <dgm:t>
        <a:bodyPr/>
        <a:lstStyle/>
        <a:p>
          <a:r>
            <a:rPr lang="en-GB" dirty="0"/>
            <a:t>Le désir</a:t>
          </a:r>
        </a:p>
      </dgm:t>
    </dgm:pt>
    <dgm:pt modelId="{5703CA24-E6CE-401F-BFA7-E7C4A114F187}" type="parTrans" cxnId="{656153F6-2D47-47EB-82CA-2DF4DE3C9931}">
      <dgm:prSet/>
      <dgm:spPr/>
      <dgm:t>
        <a:bodyPr/>
        <a:lstStyle/>
        <a:p>
          <a:endParaRPr lang="en-GB"/>
        </a:p>
      </dgm:t>
    </dgm:pt>
    <dgm:pt modelId="{0EDE43F5-FABC-4AB2-B8DB-645295E75AAD}" type="sibTrans" cxnId="{656153F6-2D47-47EB-82CA-2DF4DE3C9931}">
      <dgm:prSet/>
      <dgm:spPr/>
      <dgm:t>
        <a:bodyPr/>
        <a:lstStyle/>
        <a:p>
          <a:endParaRPr lang="en-GB"/>
        </a:p>
      </dgm:t>
    </dgm:pt>
    <dgm:pt modelId="{3582B7A7-F281-467A-84BF-3CB1B2932605}">
      <dgm:prSet phldrT="[Text]"/>
      <dgm:spPr/>
      <dgm:t>
        <a:bodyPr/>
        <a:lstStyle/>
        <a:p>
          <a:r>
            <a:rPr lang="en-GB"/>
            <a:t>Excitation</a:t>
          </a:r>
        </a:p>
      </dgm:t>
    </dgm:pt>
    <dgm:pt modelId="{96630E3A-E57A-4AED-806E-47350A99F5FE}" type="parTrans" cxnId="{FC59665B-0D28-4DA3-9CF9-867125FF0918}">
      <dgm:prSet/>
      <dgm:spPr/>
      <dgm:t>
        <a:bodyPr/>
        <a:lstStyle/>
        <a:p>
          <a:endParaRPr lang="en-GB"/>
        </a:p>
      </dgm:t>
    </dgm:pt>
    <dgm:pt modelId="{3260859D-D865-42DF-B900-88ECA7B4F80B}" type="sibTrans" cxnId="{FC59665B-0D28-4DA3-9CF9-867125FF0918}">
      <dgm:prSet/>
      <dgm:spPr/>
      <dgm:t>
        <a:bodyPr/>
        <a:lstStyle/>
        <a:p>
          <a:endParaRPr lang="en-GB"/>
        </a:p>
      </dgm:t>
    </dgm:pt>
    <dgm:pt modelId="{3B08A844-0352-4901-ADF7-A7DDCA0B259D}">
      <dgm:prSet phldrT="[Text]"/>
      <dgm:spPr/>
      <dgm:t>
        <a:bodyPr/>
        <a:lstStyle/>
        <a:p>
          <a:r>
            <a:rPr lang="en-GB"/>
            <a:t>Plateau</a:t>
          </a:r>
        </a:p>
      </dgm:t>
    </dgm:pt>
    <dgm:pt modelId="{14BC2ECF-160B-4A4B-999A-E7BD8EE84D3F}" type="parTrans" cxnId="{5E6CE04F-CEB9-451E-911D-34CA34812EFA}">
      <dgm:prSet/>
      <dgm:spPr/>
      <dgm:t>
        <a:bodyPr/>
        <a:lstStyle/>
        <a:p>
          <a:endParaRPr lang="en-GB"/>
        </a:p>
      </dgm:t>
    </dgm:pt>
    <dgm:pt modelId="{3BF0E3FB-F37B-4C13-828F-86D96A95A7A2}" type="sibTrans" cxnId="{5E6CE04F-CEB9-451E-911D-34CA34812EFA}">
      <dgm:prSet/>
      <dgm:spPr/>
      <dgm:t>
        <a:bodyPr/>
        <a:lstStyle/>
        <a:p>
          <a:endParaRPr lang="en-GB"/>
        </a:p>
      </dgm:t>
    </dgm:pt>
    <dgm:pt modelId="{44D0C9F6-4DE8-44AD-A293-108A787F44EB}">
      <dgm:prSet phldrT="[Text]"/>
      <dgm:spPr>
        <a:solidFill>
          <a:schemeClr val="accent3">
            <a:lumMod val="20000"/>
            <a:lumOff val="80000"/>
          </a:schemeClr>
        </a:solidFill>
        <a:ln>
          <a:solidFill>
            <a:schemeClr val="accent1"/>
          </a:solidFill>
        </a:ln>
      </dgm:spPr>
      <dgm:t>
        <a:bodyPr/>
        <a:lstStyle/>
        <a:p>
          <a:r>
            <a:rPr lang="en-GB" dirty="0"/>
            <a:t>Orgasme</a:t>
          </a:r>
        </a:p>
      </dgm:t>
    </dgm:pt>
    <dgm:pt modelId="{9143A42A-6512-448B-B0C7-5041D4A4CDFF}" type="parTrans" cxnId="{4C76C2D9-22BF-4D11-BB49-75CC07358C92}">
      <dgm:prSet/>
      <dgm:spPr/>
      <dgm:t>
        <a:bodyPr/>
        <a:lstStyle/>
        <a:p>
          <a:endParaRPr lang="en-GB"/>
        </a:p>
      </dgm:t>
    </dgm:pt>
    <dgm:pt modelId="{702EB8EB-8EA3-4E8F-B07D-333774A7DF0A}" type="sibTrans" cxnId="{4C76C2D9-22BF-4D11-BB49-75CC07358C92}">
      <dgm:prSet/>
      <dgm:spPr/>
      <dgm:t>
        <a:bodyPr/>
        <a:lstStyle/>
        <a:p>
          <a:endParaRPr lang="en-GB"/>
        </a:p>
      </dgm:t>
    </dgm:pt>
    <dgm:pt modelId="{5FCF591E-E063-9243-9A95-6C976502F457}">
      <dgm:prSet/>
      <dgm:spPr/>
      <dgm:t>
        <a:bodyPr/>
        <a:lstStyle/>
        <a:p>
          <a:r>
            <a:rPr lang="en-US" dirty="0"/>
            <a:t>Résolution</a:t>
          </a:r>
        </a:p>
      </dgm:t>
    </dgm:pt>
    <dgm:pt modelId="{69D03CA4-B9D6-B84B-9B89-8105A7723AF2}" type="parTrans" cxnId="{6D8C4B61-5464-D640-A71E-B35A9D0D88ED}">
      <dgm:prSet/>
      <dgm:spPr/>
      <dgm:t>
        <a:bodyPr/>
        <a:lstStyle/>
        <a:p>
          <a:endParaRPr lang="en-US"/>
        </a:p>
      </dgm:t>
    </dgm:pt>
    <dgm:pt modelId="{B8235119-C0DB-484A-A2B7-88398FC2A2A5}" type="sibTrans" cxnId="{6D8C4B61-5464-D640-A71E-B35A9D0D88ED}">
      <dgm:prSet/>
      <dgm:spPr/>
      <dgm:t>
        <a:bodyPr/>
        <a:lstStyle/>
        <a:p>
          <a:endParaRPr lang="en-US"/>
        </a:p>
      </dgm:t>
    </dgm:pt>
    <dgm:pt modelId="{89D6F9AD-4963-534A-BB54-E5B1EA16226F}" type="pres">
      <dgm:prSet presAssocID="{682DB35B-6931-4EC1-972C-35862A29BB13}" presName="cycle" presStyleCnt="0">
        <dgm:presLayoutVars>
          <dgm:dir/>
          <dgm:resizeHandles val="exact"/>
        </dgm:presLayoutVars>
      </dgm:prSet>
      <dgm:spPr/>
    </dgm:pt>
    <dgm:pt modelId="{7F2C5693-DE22-9F43-87D8-1493E39851E6}" type="pres">
      <dgm:prSet presAssocID="{559040B2-0DA3-4019-8D99-715D8F67E044}" presName="dummy" presStyleCnt="0"/>
      <dgm:spPr/>
    </dgm:pt>
    <dgm:pt modelId="{C84DE461-3412-CF46-9AE4-BCB759CAC2B7}" type="pres">
      <dgm:prSet presAssocID="{559040B2-0DA3-4019-8D99-715D8F67E044}" presName="node" presStyleLbl="revTx" presStyleIdx="0" presStyleCnt="5">
        <dgm:presLayoutVars>
          <dgm:bulletEnabled val="1"/>
        </dgm:presLayoutVars>
      </dgm:prSet>
      <dgm:spPr/>
    </dgm:pt>
    <dgm:pt modelId="{F9ACBE03-0D18-5242-8908-560FC20488C9}" type="pres">
      <dgm:prSet presAssocID="{0EDE43F5-FABC-4AB2-B8DB-645295E75AAD}" presName="sibTrans" presStyleLbl="node1" presStyleIdx="0" presStyleCnt="5"/>
      <dgm:spPr/>
    </dgm:pt>
    <dgm:pt modelId="{44B46030-67CB-1341-B0C6-BBE400CA3839}" type="pres">
      <dgm:prSet presAssocID="{3582B7A7-F281-467A-84BF-3CB1B2932605}" presName="dummy" presStyleCnt="0"/>
      <dgm:spPr/>
    </dgm:pt>
    <dgm:pt modelId="{87D48AE3-BD76-194E-B4ED-418156CF53DD}" type="pres">
      <dgm:prSet presAssocID="{3582B7A7-F281-467A-84BF-3CB1B2932605}" presName="node" presStyleLbl="revTx" presStyleIdx="1" presStyleCnt="5">
        <dgm:presLayoutVars>
          <dgm:bulletEnabled val="1"/>
        </dgm:presLayoutVars>
      </dgm:prSet>
      <dgm:spPr/>
    </dgm:pt>
    <dgm:pt modelId="{4D1D9A41-BCCA-454A-B209-5184DF662B3F}" type="pres">
      <dgm:prSet presAssocID="{3260859D-D865-42DF-B900-88ECA7B4F80B}" presName="sibTrans" presStyleLbl="node1" presStyleIdx="1" presStyleCnt="5"/>
      <dgm:spPr/>
    </dgm:pt>
    <dgm:pt modelId="{BE18F07B-7B25-9A49-AB84-128EE26CE240}" type="pres">
      <dgm:prSet presAssocID="{3B08A844-0352-4901-ADF7-A7DDCA0B259D}" presName="dummy" presStyleCnt="0"/>
      <dgm:spPr/>
    </dgm:pt>
    <dgm:pt modelId="{CB489105-CA28-F644-BDC5-DDB03027D911}" type="pres">
      <dgm:prSet presAssocID="{3B08A844-0352-4901-ADF7-A7DDCA0B259D}" presName="node" presStyleLbl="revTx" presStyleIdx="2" presStyleCnt="5">
        <dgm:presLayoutVars>
          <dgm:bulletEnabled val="1"/>
        </dgm:presLayoutVars>
      </dgm:prSet>
      <dgm:spPr/>
    </dgm:pt>
    <dgm:pt modelId="{549425C1-3D35-694F-8CD8-F4F866C1EF51}" type="pres">
      <dgm:prSet presAssocID="{3BF0E3FB-F37B-4C13-828F-86D96A95A7A2}" presName="sibTrans" presStyleLbl="node1" presStyleIdx="2" presStyleCnt="5"/>
      <dgm:spPr/>
    </dgm:pt>
    <dgm:pt modelId="{AE1A70A3-0D8C-EE4F-BDB1-38C25CDF4A2B}" type="pres">
      <dgm:prSet presAssocID="{44D0C9F6-4DE8-44AD-A293-108A787F44EB}" presName="dummy" presStyleCnt="0"/>
      <dgm:spPr/>
    </dgm:pt>
    <dgm:pt modelId="{DBFEB366-ADAF-8549-BD32-B42D9256B465}" type="pres">
      <dgm:prSet presAssocID="{44D0C9F6-4DE8-44AD-A293-108A787F44EB}" presName="node" presStyleLbl="revTx" presStyleIdx="3" presStyleCnt="5">
        <dgm:presLayoutVars>
          <dgm:bulletEnabled val="1"/>
        </dgm:presLayoutVars>
      </dgm:prSet>
      <dgm:spPr/>
    </dgm:pt>
    <dgm:pt modelId="{662FEBFC-0FFC-2544-AFE4-8F3C0D8DBB0C}" type="pres">
      <dgm:prSet presAssocID="{702EB8EB-8EA3-4E8F-B07D-333774A7DF0A}" presName="sibTrans" presStyleLbl="node1" presStyleIdx="3" presStyleCnt="5"/>
      <dgm:spPr/>
    </dgm:pt>
    <dgm:pt modelId="{481F5C50-87B0-5249-AAA8-33DB775E2A17}" type="pres">
      <dgm:prSet presAssocID="{5FCF591E-E063-9243-9A95-6C976502F457}" presName="dummy" presStyleCnt="0"/>
      <dgm:spPr/>
    </dgm:pt>
    <dgm:pt modelId="{0C99DE3A-A8DC-B343-BDBC-CDBA9AB12557}" type="pres">
      <dgm:prSet presAssocID="{5FCF591E-E063-9243-9A95-6C976502F457}" presName="node" presStyleLbl="revTx" presStyleIdx="4" presStyleCnt="5">
        <dgm:presLayoutVars>
          <dgm:bulletEnabled val="1"/>
        </dgm:presLayoutVars>
      </dgm:prSet>
      <dgm:spPr/>
    </dgm:pt>
    <dgm:pt modelId="{5A426BE0-ED5F-8C46-A843-306E71FC1E5D}" type="pres">
      <dgm:prSet presAssocID="{B8235119-C0DB-484A-A2B7-88398FC2A2A5}" presName="sibTrans" presStyleLbl="node1" presStyleIdx="4" presStyleCnt="5"/>
      <dgm:spPr/>
    </dgm:pt>
  </dgm:ptLst>
  <dgm:cxnLst>
    <dgm:cxn modelId="{3E00AC0F-6E90-144B-B70F-D633714A93AC}" type="presOf" srcId="{0EDE43F5-FABC-4AB2-B8DB-645295E75AAD}" destId="{F9ACBE03-0D18-5242-8908-560FC20488C9}" srcOrd="0" destOrd="0" presId="urn:microsoft.com/office/officeart/2005/8/layout/cycle1"/>
    <dgm:cxn modelId="{6929F31E-411A-1B4A-B022-79C12B7D03BF}" type="presOf" srcId="{702EB8EB-8EA3-4E8F-B07D-333774A7DF0A}" destId="{662FEBFC-0FFC-2544-AFE4-8F3C0D8DBB0C}" srcOrd="0" destOrd="0" presId="urn:microsoft.com/office/officeart/2005/8/layout/cycle1"/>
    <dgm:cxn modelId="{D5BACD25-EB52-ED45-B0A1-BB306E6F4FEA}" type="presOf" srcId="{682DB35B-6931-4EC1-972C-35862A29BB13}" destId="{89D6F9AD-4963-534A-BB54-E5B1EA16226F}" srcOrd="0" destOrd="0" presId="urn:microsoft.com/office/officeart/2005/8/layout/cycle1"/>
    <dgm:cxn modelId="{B08D6529-2A9A-0647-B68F-F852C8D643CD}" type="presOf" srcId="{3582B7A7-F281-467A-84BF-3CB1B2932605}" destId="{87D48AE3-BD76-194E-B4ED-418156CF53DD}" srcOrd="0" destOrd="0" presId="urn:microsoft.com/office/officeart/2005/8/layout/cycle1"/>
    <dgm:cxn modelId="{94F7CB37-D520-CA47-9933-AF45B710CC0F}" type="presOf" srcId="{3BF0E3FB-F37B-4C13-828F-86D96A95A7A2}" destId="{549425C1-3D35-694F-8CD8-F4F866C1EF51}" srcOrd="0" destOrd="0" presId="urn:microsoft.com/office/officeart/2005/8/layout/cycle1"/>
    <dgm:cxn modelId="{5E6CE04F-CEB9-451E-911D-34CA34812EFA}" srcId="{682DB35B-6931-4EC1-972C-35862A29BB13}" destId="{3B08A844-0352-4901-ADF7-A7DDCA0B259D}" srcOrd="2" destOrd="0" parTransId="{14BC2ECF-160B-4A4B-999A-E7BD8EE84D3F}" sibTransId="{3BF0E3FB-F37B-4C13-828F-86D96A95A7A2}"/>
    <dgm:cxn modelId="{F0A6E35A-C190-5B43-943B-EA7A79469B35}" type="presOf" srcId="{3260859D-D865-42DF-B900-88ECA7B4F80B}" destId="{4D1D9A41-BCCA-454A-B209-5184DF662B3F}" srcOrd="0" destOrd="0" presId="urn:microsoft.com/office/officeart/2005/8/layout/cycle1"/>
    <dgm:cxn modelId="{FC59665B-0D28-4DA3-9CF9-867125FF0918}" srcId="{682DB35B-6931-4EC1-972C-35862A29BB13}" destId="{3582B7A7-F281-467A-84BF-3CB1B2932605}" srcOrd="1" destOrd="0" parTransId="{96630E3A-E57A-4AED-806E-47350A99F5FE}" sibTransId="{3260859D-D865-42DF-B900-88ECA7B4F80B}"/>
    <dgm:cxn modelId="{6D8C4B61-5464-D640-A71E-B35A9D0D88ED}" srcId="{682DB35B-6931-4EC1-972C-35862A29BB13}" destId="{5FCF591E-E063-9243-9A95-6C976502F457}" srcOrd="4" destOrd="0" parTransId="{69D03CA4-B9D6-B84B-9B89-8105A7723AF2}" sibTransId="{B8235119-C0DB-484A-A2B7-88398FC2A2A5}"/>
    <dgm:cxn modelId="{7489866C-83C8-5549-8092-03173E185044}" type="presOf" srcId="{5FCF591E-E063-9243-9A95-6C976502F457}" destId="{0C99DE3A-A8DC-B343-BDBC-CDBA9AB12557}" srcOrd="0" destOrd="0" presId="urn:microsoft.com/office/officeart/2005/8/layout/cycle1"/>
    <dgm:cxn modelId="{2D374698-DE02-6140-A307-BAB9B29CABA2}" type="presOf" srcId="{3B08A844-0352-4901-ADF7-A7DDCA0B259D}" destId="{CB489105-CA28-F644-BDC5-DDB03027D911}" srcOrd="0" destOrd="0" presId="urn:microsoft.com/office/officeart/2005/8/layout/cycle1"/>
    <dgm:cxn modelId="{EF4BFD9F-55E5-884A-BA59-7B60CBCED4CA}" type="presOf" srcId="{44D0C9F6-4DE8-44AD-A293-108A787F44EB}" destId="{DBFEB366-ADAF-8549-BD32-B42D9256B465}" srcOrd="0" destOrd="0" presId="urn:microsoft.com/office/officeart/2005/8/layout/cycle1"/>
    <dgm:cxn modelId="{4C76C2D9-22BF-4D11-BB49-75CC07358C92}" srcId="{682DB35B-6931-4EC1-972C-35862A29BB13}" destId="{44D0C9F6-4DE8-44AD-A293-108A787F44EB}" srcOrd="3" destOrd="0" parTransId="{9143A42A-6512-448B-B0C7-5041D4A4CDFF}" sibTransId="{702EB8EB-8EA3-4E8F-B07D-333774A7DF0A}"/>
    <dgm:cxn modelId="{91E9F4E3-20AA-1145-89A3-41670C1EBE42}" type="presOf" srcId="{B8235119-C0DB-484A-A2B7-88398FC2A2A5}" destId="{5A426BE0-ED5F-8C46-A843-306E71FC1E5D}" srcOrd="0" destOrd="0" presId="urn:microsoft.com/office/officeart/2005/8/layout/cycle1"/>
    <dgm:cxn modelId="{875AB1ED-721E-F149-907E-1363D2A0C65F}" type="presOf" srcId="{559040B2-0DA3-4019-8D99-715D8F67E044}" destId="{C84DE461-3412-CF46-9AE4-BCB759CAC2B7}" srcOrd="0" destOrd="0" presId="urn:microsoft.com/office/officeart/2005/8/layout/cycle1"/>
    <dgm:cxn modelId="{656153F6-2D47-47EB-82CA-2DF4DE3C9931}" srcId="{682DB35B-6931-4EC1-972C-35862A29BB13}" destId="{559040B2-0DA3-4019-8D99-715D8F67E044}" srcOrd="0" destOrd="0" parTransId="{5703CA24-E6CE-401F-BFA7-E7C4A114F187}" sibTransId="{0EDE43F5-FABC-4AB2-B8DB-645295E75AAD}"/>
    <dgm:cxn modelId="{967A40DB-BC28-E642-A4C2-AC25103098BF}" type="presParOf" srcId="{89D6F9AD-4963-534A-BB54-E5B1EA16226F}" destId="{7F2C5693-DE22-9F43-87D8-1493E39851E6}" srcOrd="0" destOrd="0" presId="urn:microsoft.com/office/officeart/2005/8/layout/cycle1"/>
    <dgm:cxn modelId="{1469D8A2-EDCD-C248-B3E0-3DC3460363A7}" type="presParOf" srcId="{89D6F9AD-4963-534A-BB54-E5B1EA16226F}" destId="{C84DE461-3412-CF46-9AE4-BCB759CAC2B7}" srcOrd="1" destOrd="0" presId="urn:microsoft.com/office/officeart/2005/8/layout/cycle1"/>
    <dgm:cxn modelId="{4A09C00A-065D-714F-9868-1A24ECAF2B46}" type="presParOf" srcId="{89D6F9AD-4963-534A-BB54-E5B1EA16226F}" destId="{F9ACBE03-0D18-5242-8908-560FC20488C9}" srcOrd="2" destOrd="0" presId="urn:microsoft.com/office/officeart/2005/8/layout/cycle1"/>
    <dgm:cxn modelId="{A9FB4C45-D165-9E44-8114-15A689E69667}" type="presParOf" srcId="{89D6F9AD-4963-534A-BB54-E5B1EA16226F}" destId="{44B46030-67CB-1341-B0C6-BBE400CA3839}" srcOrd="3" destOrd="0" presId="urn:microsoft.com/office/officeart/2005/8/layout/cycle1"/>
    <dgm:cxn modelId="{A24E9955-E0B7-FB4B-BFB1-F67D1DA5E03C}" type="presParOf" srcId="{89D6F9AD-4963-534A-BB54-E5B1EA16226F}" destId="{87D48AE3-BD76-194E-B4ED-418156CF53DD}" srcOrd="4" destOrd="0" presId="urn:microsoft.com/office/officeart/2005/8/layout/cycle1"/>
    <dgm:cxn modelId="{A711CB53-2C5C-F046-AF16-2B776BCBD87E}" type="presParOf" srcId="{89D6F9AD-4963-534A-BB54-E5B1EA16226F}" destId="{4D1D9A41-BCCA-454A-B209-5184DF662B3F}" srcOrd="5" destOrd="0" presId="urn:microsoft.com/office/officeart/2005/8/layout/cycle1"/>
    <dgm:cxn modelId="{39FF2C42-CFA1-E640-AD1C-5F2F0A25A9C6}" type="presParOf" srcId="{89D6F9AD-4963-534A-BB54-E5B1EA16226F}" destId="{BE18F07B-7B25-9A49-AB84-128EE26CE240}" srcOrd="6" destOrd="0" presId="urn:microsoft.com/office/officeart/2005/8/layout/cycle1"/>
    <dgm:cxn modelId="{8D7BC4D9-94AA-134B-9C43-B0ACFE424ADA}" type="presParOf" srcId="{89D6F9AD-4963-534A-BB54-E5B1EA16226F}" destId="{CB489105-CA28-F644-BDC5-DDB03027D911}" srcOrd="7" destOrd="0" presId="urn:microsoft.com/office/officeart/2005/8/layout/cycle1"/>
    <dgm:cxn modelId="{7A4F3E40-470C-E540-85E7-3BA7E26AA6A9}" type="presParOf" srcId="{89D6F9AD-4963-534A-BB54-E5B1EA16226F}" destId="{549425C1-3D35-694F-8CD8-F4F866C1EF51}" srcOrd="8" destOrd="0" presId="urn:microsoft.com/office/officeart/2005/8/layout/cycle1"/>
    <dgm:cxn modelId="{A177B0C2-9616-5E40-A172-CA262BE3CF3B}" type="presParOf" srcId="{89D6F9AD-4963-534A-BB54-E5B1EA16226F}" destId="{AE1A70A3-0D8C-EE4F-BDB1-38C25CDF4A2B}" srcOrd="9" destOrd="0" presId="urn:microsoft.com/office/officeart/2005/8/layout/cycle1"/>
    <dgm:cxn modelId="{31D08E1F-E102-6F49-84D2-04AB643A78AB}" type="presParOf" srcId="{89D6F9AD-4963-534A-BB54-E5B1EA16226F}" destId="{DBFEB366-ADAF-8549-BD32-B42D9256B465}" srcOrd="10" destOrd="0" presId="urn:microsoft.com/office/officeart/2005/8/layout/cycle1"/>
    <dgm:cxn modelId="{41F55BA2-3B55-D94A-AAA0-33AF3E3F0F7D}" type="presParOf" srcId="{89D6F9AD-4963-534A-BB54-E5B1EA16226F}" destId="{662FEBFC-0FFC-2544-AFE4-8F3C0D8DBB0C}" srcOrd="11" destOrd="0" presId="urn:microsoft.com/office/officeart/2005/8/layout/cycle1"/>
    <dgm:cxn modelId="{2B668120-5917-9643-BA33-49C659FFC32D}" type="presParOf" srcId="{89D6F9AD-4963-534A-BB54-E5B1EA16226F}" destId="{481F5C50-87B0-5249-AAA8-33DB775E2A17}" srcOrd="12" destOrd="0" presId="urn:microsoft.com/office/officeart/2005/8/layout/cycle1"/>
    <dgm:cxn modelId="{BA0ABFF9-E398-5140-B567-4A4E932052FE}" type="presParOf" srcId="{89D6F9AD-4963-534A-BB54-E5B1EA16226F}" destId="{0C99DE3A-A8DC-B343-BDBC-CDBA9AB12557}" srcOrd="13" destOrd="0" presId="urn:microsoft.com/office/officeart/2005/8/layout/cycle1"/>
    <dgm:cxn modelId="{E60EF35E-9CD8-2C4D-9534-1C4F46DF959C}" type="presParOf" srcId="{89D6F9AD-4963-534A-BB54-E5B1EA16226F}" destId="{5A426BE0-ED5F-8C46-A843-306E71FC1E5D}"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82DB35B-6931-4EC1-972C-35862A29BB13}" type="doc">
      <dgm:prSet loTypeId="urn:microsoft.com/office/officeart/2005/8/layout/cycle1" loCatId="" qsTypeId="urn:microsoft.com/office/officeart/2005/8/quickstyle/simple1" qsCatId="simple" csTypeId="urn:microsoft.com/office/officeart/2005/8/colors/accent3_2" csCatId="accent3" phldr="1"/>
      <dgm:spPr/>
      <dgm:t>
        <a:bodyPr/>
        <a:lstStyle/>
        <a:p>
          <a:endParaRPr lang="en-GB"/>
        </a:p>
      </dgm:t>
    </dgm:pt>
    <dgm:pt modelId="{559040B2-0DA3-4019-8D99-715D8F67E044}">
      <dgm:prSet phldrT="[Text]"/>
      <dgm:spPr/>
      <dgm:t>
        <a:bodyPr/>
        <a:lstStyle/>
        <a:p>
          <a:r>
            <a:rPr lang="en-GB" dirty="0"/>
            <a:t>Le désir</a:t>
          </a:r>
        </a:p>
      </dgm:t>
    </dgm:pt>
    <dgm:pt modelId="{5703CA24-E6CE-401F-BFA7-E7C4A114F187}" type="parTrans" cxnId="{656153F6-2D47-47EB-82CA-2DF4DE3C9931}">
      <dgm:prSet/>
      <dgm:spPr/>
      <dgm:t>
        <a:bodyPr/>
        <a:lstStyle/>
        <a:p>
          <a:endParaRPr lang="en-GB"/>
        </a:p>
      </dgm:t>
    </dgm:pt>
    <dgm:pt modelId="{0EDE43F5-FABC-4AB2-B8DB-645295E75AAD}" type="sibTrans" cxnId="{656153F6-2D47-47EB-82CA-2DF4DE3C9931}">
      <dgm:prSet/>
      <dgm:spPr/>
      <dgm:t>
        <a:bodyPr/>
        <a:lstStyle/>
        <a:p>
          <a:endParaRPr lang="en-GB"/>
        </a:p>
      </dgm:t>
    </dgm:pt>
    <dgm:pt modelId="{3582B7A7-F281-467A-84BF-3CB1B2932605}">
      <dgm:prSet phldrT="[Text]"/>
      <dgm:spPr/>
      <dgm:t>
        <a:bodyPr/>
        <a:lstStyle/>
        <a:p>
          <a:r>
            <a:rPr lang="en-GB"/>
            <a:t>Excitation</a:t>
          </a:r>
        </a:p>
      </dgm:t>
    </dgm:pt>
    <dgm:pt modelId="{96630E3A-E57A-4AED-806E-47350A99F5FE}" type="parTrans" cxnId="{FC59665B-0D28-4DA3-9CF9-867125FF0918}">
      <dgm:prSet/>
      <dgm:spPr/>
      <dgm:t>
        <a:bodyPr/>
        <a:lstStyle/>
        <a:p>
          <a:endParaRPr lang="en-GB"/>
        </a:p>
      </dgm:t>
    </dgm:pt>
    <dgm:pt modelId="{3260859D-D865-42DF-B900-88ECA7B4F80B}" type="sibTrans" cxnId="{FC59665B-0D28-4DA3-9CF9-867125FF0918}">
      <dgm:prSet/>
      <dgm:spPr/>
      <dgm:t>
        <a:bodyPr/>
        <a:lstStyle/>
        <a:p>
          <a:endParaRPr lang="en-GB"/>
        </a:p>
      </dgm:t>
    </dgm:pt>
    <dgm:pt modelId="{3B08A844-0352-4901-ADF7-A7DDCA0B259D}">
      <dgm:prSet phldrT="[Text]"/>
      <dgm:spPr/>
      <dgm:t>
        <a:bodyPr/>
        <a:lstStyle/>
        <a:p>
          <a:r>
            <a:rPr lang="en-GB"/>
            <a:t>Plateau</a:t>
          </a:r>
        </a:p>
      </dgm:t>
    </dgm:pt>
    <dgm:pt modelId="{14BC2ECF-160B-4A4B-999A-E7BD8EE84D3F}" type="parTrans" cxnId="{5E6CE04F-CEB9-451E-911D-34CA34812EFA}">
      <dgm:prSet/>
      <dgm:spPr/>
      <dgm:t>
        <a:bodyPr/>
        <a:lstStyle/>
        <a:p>
          <a:endParaRPr lang="en-GB"/>
        </a:p>
      </dgm:t>
    </dgm:pt>
    <dgm:pt modelId="{3BF0E3FB-F37B-4C13-828F-86D96A95A7A2}" type="sibTrans" cxnId="{5E6CE04F-CEB9-451E-911D-34CA34812EFA}">
      <dgm:prSet/>
      <dgm:spPr/>
      <dgm:t>
        <a:bodyPr/>
        <a:lstStyle/>
        <a:p>
          <a:endParaRPr lang="en-GB"/>
        </a:p>
      </dgm:t>
    </dgm:pt>
    <dgm:pt modelId="{44D0C9F6-4DE8-44AD-A293-108A787F44EB}">
      <dgm:prSet phldrT="[Text]"/>
      <dgm:spPr/>
      <dgm:t>
        <a:bodyPr/>
        <a:lstStyle/>
        <a:p>
          <a:r>
            <a:rPr lang="en-GB" dirty="0"/>
            <a:t>Orgasme</a:t>
          </a:r>
        </a:p>
      </dgm:t>
    </dgm:pt>
    <dgm:pt modelId="{9143A42A-6512-448B-B0C7-5041D4A4CDFF}" type="parTrans" cxnId="{4C76C2D9-22BF-4D11-BB49-75CC07358C92}">
      <dgm:prSet/>
      <dgm:spPr/>
      <dgm:t>
        <a:bodyPr/>
        <a:lstStyle/>
        <a:p>
          <a:endParaRPr lang="en-GB"/>
        </a:p>
      </dgm:t>
    </dgm:pt>
    <dgm:pt modelId="{702EB8EB-8EA3-4E8F-B07D-333774A7DF0A}" type="sibTrans" cxnId="{4C76C2D9-22BF-4D11-BB49-75CC07358C92}">
      <dgm:prSet/>
      <dgm:spPr/>
      <dgm:t>
        <a:bodyPr/>
        <a:lstStyle/>
        <a:p>
          <a:endParaRPr lang="en-GB"/>
        </a:p>
      </dgm:t>
    </dgm:pt>
    <dgm:pt modelId="{5FCF591E-E063-9243-9A95-6C976502F457}">
      <dgm:prSet/>
      <dgm:spPr>
        <a:solidFill>
          <a:schemeClr val="accent3">
            <a:lumMod val="20000"/>
            <a:lumOff val="80000"/>
          </a:schemeClr>
        </a:solidFill>
        <a:ln>
          <a:solidFill>
            <a:schemeClr val="accent1"/>
          </a:solidFill>
        </a:ln>
      </dgm:spPr>
      <dgm:t>
        <a:bodyPr/>
        <a:lstStyle/>
        <a:p>
          <a:r>
            <a:rPr lang="en-US" dirty="0"/>
            <a:t>Résolution</a:t>
          </a:r>
        </a:p>
      </dgm:t>
    </dgm:pt>
    <dgm:pt modelId="{69D03CA4-B9D6-B84B-9B89-8105A7723AF2}" type="parTrans" cxnId="{6D8C4B61-5464-D640-A71E-B35A9D0D88ED}">
      <dgm:prSet/>
      <dgm:spPr/>
      <dgm:t>
        <a:bodyPr/>
        <a:lstStyle/>
        <a:p>
          <a:endParaRPr lang="en-US"/>
        </a:p>
      </dgm:t>
    </dgm:pt>
    <dgm:pt modelId="{B8235119-C0DB-484A-A2B7-88398FC2A2A5}" type="sibTrans" cxnId="{6D8C4B61-5464-D640-A71E-B35A9D0D88ED}">
      <dgm:prSet/>
      <dgm:spPr/>
      <dgm:t>
        <a:bodyPr/>
        <a:lstStyle/>
        <a:p>
          <a:endParaRPr lang="en-US"/>
        </a:p>
      </dgm:t>
    </dgm:pt>
    <dgm:pt modelId="{89D6F9AD-4963-534A-BB54-E5B1EA16226F}" type="pres">
      <dgm:prSet presAssocID="{682DB35B-6931-4EC1-972C-35862A29BB13}" presName="cycle" presStyleCnt="0">
        <dgm:presLayoutVars>
          <dgm:dir/>
          <dgm:resizeHandles val="exact"/>
        </dgm:presLayoutVars>
      </dgm:prSet>
      <dgm:spPr/>
    </dgm:pt>
    <dgm:pt modelId="{7F2C5693-DE22-9F43-87D8-1493E39851E6}" type="pres">
      <dgm:prSet presAssocID="{559040B2-0DA3-4019-8D99-715D8F67E044}" presName="dummy" presStyleCnt="0"/>
      <dgm:spPr/>
    </dgm:pt>
    <dgm:pt modelId="{C84DE461-3412-CF46-9AE4-BCB759CAC2B7}" type="pres">
      <dgm:prSet presAssocID="{559040B2-0DA3-4019-8D99-715D8F67E044}" presName="node" presStyleLbl="revTx" presStyleIdx="0" presStyleCnt="5">
        <dgm:presLayoutVars>
          <dgm:bulletEnabled val="1"/>
        </dgm:presLayoutVars>
      </dgm:prSet>
      <dgm:spPr/>
    </dgm:pt>
    <dgm:pt modelId="{F9ACBE03-0D18-5242-8908-560FC20488C9}" type="pres">
      <dgm:prSet presAssocID="{0EDE43F5-FABC-4AB2-B8DB-645295E75AAD}" presName="sibTrans" presStyleLbl="node1" presStyleIdx="0" presStyleCnt="5"/>
      <dgm:spPr/>
    </dgm:pt>
    <dgm:pt modelId="{44B46030-67CB-1341-B0C6-BBE400CA3839}" type="pres">
      <dgm:prSet presAssocID="{3582B7A7-F281-467A-84BF-3CB1B2932605}" presName="dummy" presStyleCnt="0"/>
      <dgm:spPr/>
    </dgm:pt>
    <dgm:pt modelId="{87D48AE3-BD76-194E-B4ED-418156CF53DD}" type="pres">
      <dgm:prSet presAssocID="{3582B7A7-F281-467A-84BF-3CB1B2932605}" presName="node" presStyleLbl="revTx" presStyleIdx="1" presStyleCnt="5">
        <dgm:presLayoutVars>
          <dgm:bulletEnabled val="1"/>
        </dgm:presLayoutVars>
      </dgm:prSet>
      <dgm:spPr/>
    </dgm:pt>
    <dgm:pt modelId="{4D1D9A41-BCCA-454A-B209-5184DF662B3F}" type="pres">
      <dgm:prSet presAssocID="{3260859D-D865-42DF-B900-88ECA7B4F80B}" presName="sibTrans" presStyleLbl="node1" presStyleIdx="1" presStyleCnt="5"/>
      <dgm:spPr/>
    </dgm:pt>
    <dgm:pt modelId="{BE18F07B-7B25-9A49-AB84-128EE26CE240}" type="pres">
      <dgm:prSet presAssocID="{3B08A844-0352-4901-ADF7-A7DDCA0B259D}" presName="dummy" presStyleCnt="0"/>
      <dgm:spPr/>
    </dgm:pt>
    <dgm:pt modelId="{CB489105-CA28-F644-BDC5-DDB03027D911}" type="pres">
      <dgm:prSet presAssocID="{3B08A844-0352-4901-ADF7-A7DDCA0B259D}" presName="node" presStyleLbl="revTx" presStyleIdx="2" presStyleCnt="5">
        <dgm:presLayoutVars>
          <dgm:bulletEnabled val="1"/>
        </dgm:presLayoutVars>
      </dgm:prSet>
      <dgm:spPr/>
    </dgm:pt>
    <dgm:pt modelId="{549425C1-3D35-694F-8CD8-F4F866C1EF51}" type="pres">
      <dgm:prSet presAssocID="{3BF0E3FB-F37B-4C13-828F-86D96A95A7A2}" presName="sibTrans" presStyleLbl="node1" presStyleIdx="2" presStyleCnt="5"/>
      <dgm:spPr/>
    </dgm:pt>
    <dgm:pt modelId="{AE1A70A3-0D8C-EE4F-BDB1-38C25CDF4A2B}" type="pres">
      <dgm:prSet presAssocID="{44D0C9F6-4DE8-44AD-A293-108A787F44EB}" presName="dummy" presStyleCnt="0"/>
      <dgm:spPr/>
    </dgm:pt>
    <dgm:pt modelId="{DBFEB366-ADAF-8549-BD32-B42D9256B465}" type="pres">
      <dgm:prSet presAssocID="{44D0C9F6-4DE8-44AD-A293-108A787F44EB}" presName="node" presStyleLbl="revTx" presStyleIdx="3" presStyleCnt="5">
        <dgm:presLayoutVars>
          <dgm:bulletEnabled val="1"/>
        </dgm:presLayoutVars>
      </dgm:prSet>
      <dgm:spPr/>
    </dgm:pt>
    <dgm:pt modelId="{662FEBFC-0FFC-2544-AFE4-8F3C0D8DBB0C}" type="pres">
      <dgm:prSet presAssocID="{702EB8EB-8EA3-4E8F-B07D-333774A7DF0A}" presName="sibTrans" presStyleLbl="node1" presStyleIdx="3" presStyleCnt="5"/>
      <dgm:spPr/>
    </dgm:pt>
    <dgm:pt modelId="{481F5C50-87B0-5249-AAA8-33DB775E2A17}" type="pres">
      <dgm:prSet presAssocID="{5FCF591E-E063-9243-9A95-6C976502F457}" presName="dummy" presStyleCnt="0"/>
      <dgm:spPr/>
    </dgm:pt>
    <dgm:pt modelId="{0C99DE3A-A8DC-B343-BDBC-CDBA9AB12557}" type="pres">
      <dgm:prSet presAssocID="{5FCF591E-E063-9243-9A95-6C976502F457}" presName="node" presStyleLbl="revTx" presStyleIdx="4" presStyleCnt="5">
        <dgm:presLayoutVars>
          <dgm:bulletEnabled val="1"/>
        </dgm:presLayoutVars>
      </dgm:prSet>
      <dgm:spPr/>
    </dgm:pt>
    <dgm:pt modelId="{5A426BE0-ED5F-8C46-A843-306E71FC1E5D}" type="pres">
      <dgm:prSet presAssocID="{B8235119-C0DB-484A-A2B7-88398FC2A2A5}" presName="sibTrans" presStyleLbl="node1" presStyleIdx="4" presStyleCnt="5"/>
      <dgm:spPr/>
    </dgm:pt>
  </dgm:ptLst>
  <dgm:cxnLst>
    <dgm:cxn modelId="{3E00AC0F-6E90-144B-B70F-D633714A93AC}" type="presOf" srcId="{0EDE43F5-FABC-4AB2-B8DB-645295E75AAD}" destId="{F9ACBE03-0D18-5242-8908-560FC20488C9}" srcOrd="0" destOrd="0" presId="urn:microsoft.com/office/officeart/2005/8/layout/cycle1"/>
    <dgm:cxn modelId="{6929F31E-411A-1B4A-B022-79C12B7D03BF}" type="presOf" srcId="{702EB8EB-8EA3-4E8F-B07D-333774A7DF0A}" destId="{662FEBFC-0FFC-2544-AFE4-8F3C0D8DBB0C}" srcOrd="0" destOrd="0" presId="urn:microsoft.com/office/officeart/2005/8/layout/cycle1"/>
    <dgm:cxn modelId="{D5BACD25-EB52-ED45-B0A1-BB306E6F4FEA}" type="presOf" srcId="{682DB35B-6931-4EC1-972C-35862A29BB13}" destId="{89D6F9AD-4963-534A-BB54-E5B1EA16226F}" srcOrd="0" destOrd="0" presId="urn:microsoft.com/office/officeart/2005/8/layout/cycle1"/>
    <dgm:cxn modelId="{B08D6529-2A9A-0647-B68F-F852C8D643CD}" type="presOf" srcId="{3582B7A7-F281-467A-84BF-3CB1B2932605}" destId="{87D48AE3-BD76-194E-B4ED-418156CF53DD}" srcOrd="0" destOrd="0" presId="urn:microsoft.com/office/officeart/2005/8/layout/cycle1"/>
    <dgm:cxn modelId="{94F7CB37-D520-CA47-9933-AF45B710CC0F}" type="presOf" srcId="{3BF0E3FB-F37B-4C13-828F-86D96A95A7A2}" destId="{549425C1-3D35-694F-8CD8-F4F866C1EF51}" srcOrd="0" destOrd="0" presId="urn:microsoft.com/office/officeart/2005/8/layout/cycle1"/>
    <dgm:cxn modelId="{5E6CE04F-CEB9-451E-911D-34CA34812EFA}" srcId="{682DB35B-6931-4EC1-972C-35862A29BB13}" destId="{3B08A844-0352-4901-ADF7-A7DDCA0B259D}" srcOrd="2" destOrd="0" parTransId="{14BC2ECF-160B-4A4B-999A-E7BD8EE84D3F}" sibTransId="{3BF0E3FB-F37B-4C13-828F-86D96A95A7A2}"/>
    <dgm:cxn modelId="{F0A6E35A-C190-5B43-943B-EA7A79469B35}" type="presOf" srcId="{3260859D-D865-42DF-B900-88ECA7B4F80B}" destId="{4D1D9A41-BCCA-454A-B209-5184DF662B3F}" srcOrd="0" destOrd="0" presId="urn:microsoft.com/office/officeart/2005/8/layout/cycle1"/>
    <dgm:cxn modelId="{FC59665B-0D28-4DA3-9CF9-867125FF0918}" srcId="{682DB35B-6931-4EC1-972C-35862A29BB13}" destId="{3582B7A7-F281-467A-84BF-3CB1B2932605}" srcOrd="1" destOrd="0" parTransId="{96630E3A-E57A-4AED-806E-47350A99F5FE}" sibTransId="{3260859D-D865-42DF-B900-88ECA7B4F80B}"/>
    <dgm:cxn modelId="{6D8C4B61-5464-D640-A71E-B35A9D0D88ED}" srcId="{682DB35B-6931-4EC1-972C-35862A29BB13}" destId="{5FCF591E-E063-9243-9A95-6C976502F457}" srcOrd="4" destOrd="0" parTransId="{69D03CA4-B9D6-B84B-9B89-8105A7723AF2}" sibTransId="{B8235119-C0DB-484A-A2B7-88398FC2A2A5}"/>
    <dgm:cxn modelId="{7489866C-83C8-5549-8092-03173E185044}" type="presOf" srcId="{5FCF591E-E063-9243-9A95-6C976502F457}" destId="{0C99DE3A-A8DC-B343-BDBC-CDBA9AB12557}" srcOrd="0" destOrd="0" presId="urn:microsoft.com/office/officeart/2005/8/layout/cycle1"/>
    <dgm:cxn modelId="{2D374698-DE02-6140-A307-BAB9B29CABA2}" type="presOf" srcId="{3B08A844-0352-4901-ADF7-A7DDCA0B259D}" destId="{CB489105-CA28-F644-BDC5-DDB03027D911}" srcOrd="0" destOrd="0" presId="urn:microsoft.com/office/officeart/2005/8/layout/cycle1"/>
    <dgm:cxn modelId="{EF4BFD9F-55E5-884A-BA59-7B60CBCED4CA}" type="presOf" srcId="{44D0C9F6-4DE8-44AD-A293-108A787F44EB}" destId="{DBFEB366-ADAF-8549-BD32-B42D9256B465}" srcOrd="0" destOrd="0" presId="urn:microsoft.com/office/officeart/2005/8/layout/cycle1"/>
    <dgm:cxn modelId="{4C76C2D9-22BF-4D11-BB49-75CC07358C92}" srcId="{682DB35B-6931-4EC1-972C-35862A29BB13}" destId="{44D0C9F6-4DE8-44AD-A293-108A787F44EB}" srcOrd="3" destOrd="0" parTransId="{9143A42A-6512-448B-B0C7-5041D4A4CDFF}" sibTransId="{702EB8EB-8EA3-4E8F-B07D-333774A7DF0A}"/>
    <dgm:cxn modelId="{91E9F4E3-20AA-1145-89A3-41670C1EBE42}" type="presOf" srcId="{B8235119-C0DB-484A-A2B7-88398FC2A2A5}" destId="{5A426BE0-ED5F-8C46-A843-306E71FC1E5D}" srcOrd="0" destOrd="0" presId="urn:microsoft.com/office/officeart/2005/8/layout/cycle1"/>
    <dgm:cxn modelId="{875AB1ED-721E-F149-907E-1363D2A0C65F}" type="presOf" srcId="{559040B2-0DA3-4019-8D99-715D8F67E044}" destId="{C84DE461-3412-CF46-9AE4-BCB759CAC2B7}" srcOrd="0" destOrd="0" presId="urn:microsoft.com/office/officeart/2005/8/layout/cycle1"/>
    <dgm:cxn modelId="{656153F6-2D47-47EB-82CA-2DF4DE3C9931}" srcId="{682DB35B-6931-4EC1-972C-35862A29BB13}" destId="{559040B2-0DA3-4019-8D99-715D8F67E044}" srcOrd="0" destOrd="0" parTransId="{5703CA24-E6CE-401F-BFA7-E7C4A114F187}" sibTransId="{0EDE43F5-FABC-4AB2-B8DB-645295E75AAD}"/>
    <dgm:cxn modelId="{967A40DB-BC28-E642-A4C2-AC25103098BF}" type="presParOf" srcId="{89D6F9AD-4963-534A-BB54-E5B1EA16226F}" destId="{7F2C5693-DE22-9F43-87D8-1493E39851E6}" srcOrd="0" destOrd="0" presId="urn:microsoft.com/office/officeart/2005/8/layout/cycle1"/>
    <dgm:cxn modelId="{1469D8A2-EDCD-C248-B3E0-3DC3460363A7}" type="presParOf" srcId="{89D6F9AD-4963-534A-BB54-E5B1EA16226F}" destId="{C84DE461-3412-CF46-9AE4-BCB759CAC2B7}" srcOrd="1" destOrd="0" presId="urn:microsoft.com/office/officeart/2005/8/layout/cycle1"/>
    <dgm:cxn modelId="{4A09C00A-065D-714F-9868-1A24ECAF2B46}" type="presParOf" srcId="{89D6F9AD-4963-534A-BB54-E5B1EA16226F}" destId="{F9ACBE03-0D18-5242-8908-560FC20488C9}" srcOrd="2" destOrd="0" presId="urn:microsoft.com/office/officeart/2005/8/layout/cycle1"/>
    <dgm:cxn modelId="{A9FB4C45-D165-9E44-8114-15A689E69667}" type="presParOf" srcId="{89D6F9AD-4963-534A-BB54-E5B1EA16226F}" destId="{44B46030-67CB-1341-B0C6-BBE400CA3839}" srcOrd="3" destOrd="0" presId="urn:microsoft.com/office/officeart/2005/8/layout/cycle1"/>
    <dgm:cxn modelId="{A24E9955-E0B7-FB4B-BFB1-F67D1DA5E03C}" type="presParOf" srcId="{89D6F9AD-4963-534A-BB54-E5B1EA16226F}" destId="{87D48AE3-BD76-194E-B4ED-418156CF53DD}" srcOrd="4" destOrd="0" presId="urn:microsoft.com/office/officeart/2005/8/layout/cycle1"/>
    <dgm:cxn modelId="{A711CB53-2C5C-F046-AF16-2B776BCBD87E}" type="presParOf" srcId="{89D6F9AD-4963-534A-BB54-E5B1EA16226F}" destId="{4D1D9A41-BCCA-454A-B209-5184DF662B3F}" srcOrd="5" destOrd="0" presId="urn:microsoft.com/office/officeart/2005/8/layout/cycle1"/>
    <dgm:cxn modelId="{39FF2C42-CFA1-E640-AD1C-5F2F0A25A9C6}" type="presParOf" srcId="{89D6F9AD-4963-534A-BB54-E5B1EA16226F}" destId="{BE18F07B-7B25-9A49-AB84-128EE26CE240}" srcOrd="6" destOrd="0" presId="urn:microsoft.com/office/officeart/2005/8/layout/cycle1"/>
    <dgm:cxn modelId="{8D7BC4D9-94AA-134B-9C43-B0ACFE424ADA}" type="presParOf" srcId="{89D6F9AD-4963-534A-BB54-E5B1EA16226F}" destId="{CB489105-CA28-F644-BDC5-DDB03027D911}" srcOrd="7" destOrd="0" presId="urn:microsoft.com/office/officeart/2005/8/layout/cycle1"/>
    <dgm:cxn modelId="{7A4F3E40-470C-E540-85E7-3BA7E26AA6A9}" type="presParOf" srcId="{89D6F9AD-4963-534A-BB54-E5B1EA16226F}" destId="{549425C1-3D35-694F-8CD8-F4F866C1EF51}" srcOrd="8" destOrd="0" presId="urn:microsoft.com/office/officeart/2005/8/layout/cycle1"/>
    <dgm:cxn modelId="{A177B0C2-9616-5E40-A172-CA262BE3CF3B}" type="presParOf" srcId="{89D6F9AD-4963-534A-BB54-E5B1EA16226F}" destId="{AE1A70A3-0D8C-EE4F-BDB1-38C25CDF4A2B}" srcOrd="9" destOrd="0" presId="urn:microsoft.com/office/officeart/2005/8/layout/cycle1"/>
    <dgm:cxn modelId="{31D08E1F-E102-6F49-84D2-04AB643A78AB}" type="presParOf" srcId="{89D6F9AD-4963-534A-BB54-E5B1EA16226F}" destId="{DBFEB366-ADAF-8549-BD32-B42D9256B465}" srcOrd="10" destOrd="0" presId="urn:microsoft.com/office/officeart/2005/8/layout/cycle1"/>
    <dgm:cxn modelId="{41F55BA2-3B55-D94A-AAA0-33AF3E3F0F7D}" type="presParOf" srcId="{89D6F9AD-4963-534A-BB54-E5B1EA16226F}" destId="{662FEBFC-0FFC-2544-AFE4-8F3C0D8DBB0C}" srcOrd="11" destOrd="0" presId="urn:microsoft.com/office/officeart/2005/8/layout/cycle1"/>
    <dgm:cxn modelId="{2B668120-5917-9643-BA33-49C659FFC32D}" type="presParOf" srcId="{89D6F9AD-4963-534A-BB54-E5B1EA16226F}" destId="{481F5C50-87B0-5249-AAA8-33DB775E2A17}" srcOrd="12" destOrd="0" presId="urn:microsoft.com/office/officeart/2005/8/layout/cycle1"/>
    <dgm:cxn modelId="{BA0ABFF9-E398-5140-B567-4A4E932052FE}" type="presParOf" srcId="{89D6F9AD-4963-534A-BB54-E5B1EA16226F}" destId="{0C99DE3A-A8DC-B343-BDBC-CDBA9AB12557}" srcOrd="13" destOrd="0" presId="urn:microsoft.com/office/officeart/2005/8/layout/cycle1"/>
    <dgm:cxn modelId="{E60EF35E-9CD8-2C4D-9534-1C4F46DF959C}" type="presParOf" srcId="{89D6F9AD-4963-534A-BB54-E5B1EA16226F}" destId="{5A426BE0-ED5F-8C46-A843-306E71FC1E5D}"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887AD4B-9BDD-FB4D-8390-B6A70E277B7D}" type="doc">
      <dgm:prSet loTypeId="urn:microsoft.com/office/officeart/2005/8/layout/cycle2" loCatId="" qsTypeId="urn:microsoft.com/office/officeart/2005/8/quickstyle/simple3" qsCatId="simple" csTypeId="urn:microsoft.com/office/officeart/2005/8/colors/colorful4" csCatId="colorful" phldr="1"/>
      <dgm:spPr/>
      <dgm:t>
        <a:bodyPr/>
        <a:lstStyle/>
        <a:p>
          <a:endParaRPr lang="en-US"/>
        </a:p>
      </dgm:t>
    </dgm:pt>
    <dgm:pt modelId="{46704906-515E-AE41-A14A-E23055F4C7D9}">
      <dgm:prSet phldrT="[Text]" custT="1"/>
      <dgm:spPr/>
      <dgm:t>
        <a:bodyPr/>
        <a:lstStyle/>
        <a:p>
          <a:r>
            <a:rPr lang="en-US" sz="1800" b="1" dirty="0"/>
            <a:t>Le désir</a:t>
          </a:r>
        </a:p>
      </dgm:t>
    </dgm:pt>
    <dgm:pt modelId="{644839D3-B1ED-B047-A859-0D6E07227923}" type="parTrans" cxnId="{3A09B56E-B40E-4047-A6E8-435EB710C59D}">
      <dgm:prSet/>
      <dgm:spPr/>
      <dgm:t>
        <a:bodyPr/>
        <a:lstStyle/>
        <a:p>
          <a:endParaRPr lang="en-US"/>
        </a:p>
      </dgm:t>
    </dgm:pt>
    <dgm:pt modelId="{86A808CA-55EF-734C-9CBC-FBE657B8FEFD}" type="sibTrans" cxnId="{3A09B56E-B40E-4047-A6E8-435EB710C59D}">
      <dgm:prSet/>
      <dgm:spPr/>
      <dgm:t>
        <a:bodyPr/>
        <a:lstStyle/>
        <a:p>
          <a:endParaRPr lang="en-US"/>
        </a:p>
      </dgm:t>
    </dgm:pt>
    <dgm:pt modelId="{992FC2D9-C10E-C041-8175-10605B9DC73D}">
      <dgm:prSet phldrT="[Text]" custT="1"/>
      <dgm:spPr/>
      <dgm:t>
        <a:bodyPr/>
        <a:lstStyle/>
        <a:p>
          <a:r>
            <a:rPr lang="en-US" sz="1600" b="1" dirty="0"/>
            <a:t>Excitation</a:t>
          </a:r>
          <a:endParaRPr lang="en-US" sz="1800" b="1" dirty="0"/>
        </a:p>
      </dgm:t>
    </dgm:pt>
    <dgm:pt modelId="{55958E5C-03FE-F740-B1EC-2EE8C9482437}" type="parTrans" cxnId="{341E5476-3516-7747-9E88-36763CB2C076}">
      <dgm:prSet/>
      <dgm:spPr/>
      <dgm:t>
        <a:bodyPr/>
        <a:lstStyle/>
        <a:p>
          <a:endParaRPr lang="en-US"/>
        </a:p>
      </dgm:t>
    </dgm:pt>
    <dgm:pt modelId="{C5618AAD-ADC3-6A47-98EB-6DD0C16AFC4B}" type="sibTrans" cxnId="{341E5476-3516-7747-9E88-36763CB2C076}">
      <dgm:prSet/>
      <dgm:spPr/>
      <dgm:t>
        <a:bodyPr/>
        <a:lstStyle/>
        <a:p>
          <a:endParaRPr lang="en-US"/>
        </a:p>
      </dgm:t>
    </dgm:pt>
    <dgm:pt modelId="{D0B56837-BBA9-B641-9E68-1E773B583706}">
      <dgm:prSet phldrT="[Text]" custT="1"/>
      <dgm:spPr/>
      <dgm:t>
        <a:bodyPr/>
        <a:lstStyle/>
        <a:p>
          <a:r>
            <a:rPr lang="en-US" sz="1800" b="1" dirty="0"/>
            <a:t>Plateau</a:t>
          </a:r>
        </a:p>
      </dgm:t>
    </dgm:pt>
    <dgm:pt modelId="{EFBF90AF-C542-8C4B-97B7-4863B94B10AC}" type="parTrans" cxnId="{7DF8FB73-CCC7-FA4F-B606-EA23ECBFAA43}">
      <dgm:prSet/>
      <dgm:spPr/>
      <dgm:t>
        <a:bodyPr/>
        <a:lstStyle/>
        <a:p>
          <a:endParaRPr lang="en-US"/>
        </a:p>
      </dgm:t>
    </dgm:pt>
    <dgm:pt modelId="{1701CC41-B460-3B4C-A40E-8E0C7191561C}" type="sibTrans" cxnId="{7DF8FB73-CCC7-FA4F-B606-EA23ECBFAA43}">
      <dgm:prSet/>
      <dgm:spPr/>
      <dgm:t>
        <a:bodyPr/>
        <a:lstStyle/>
        <a:p>
          <a:endParaRPr lang="en-US"/>
        </a:p>
      </dgm:t>
    </dgm:pt>
    <dgm:pt modelId="{B4101C21-05FD-9C41-B2F2-AA9DEF30A032}">
      <dgm:prSet phldrT="[Text]" custT="1"/>
      <dgm:spPr/>
      <dgm:t>
        <a:bodyPr/>
        <a:lstStyle/>
        <a:p>
          <a:r>
            <a:rPr lang="en-US" sz="1800" b="1" dirty="0"/>
            <a:t>Orgasme</a:t>
          </a:r>
        </a:p>
      </dgm:t>
    </dgm:pt>
    <dgm:pt modelId="{A779E58D-2C2C-AA40-A32A-60D62A041141}" type="parTrans" cxnId="{4BCE83D7-B7BE-0942-AAA0-483CE68FCBCE}">
      <dgm:prSet/>
      <dgm:spPr/>
      <dgm:t>
        <a:bodyPr/>
        <a:lstStyle/>
        <a:p>
          <a:endParaRPr lang="en-US"/>
        </a:p>
      </dgm:t>
    </dgm:pt>
    <dgm:pt modelId="{B1D7727C-4539-7A4D-A3A7-22485C8B677E}" type="sibTrans" cxnId="{4BCE83D7-B7BE-0942-AAA0-483CE68FCBCE}">
      <dgm:prSet/>
      <dgm:spPr/>
      <dgm:t>
        <a:bodyPr/>
        <a:lstStyle/>
        <a:p>
          <a:endParaRPr lang="en-US"/>
        </a:p>
      </dgm:t>
    </dgm:pt>
    <dgm:pt modelId="{473DAF81-78D7-1E41-B6E6-85B96130C39A}">
      <dgm:prSet phldrT="[Text]" custT="1"/>
      <dgm:spPr/>
      <dgm:t>
        <a:bodyPr/>
        <a:lstStyle/>
        <a:p>
          <a:r>
            <a:rPr lang="en-US" sz="1700" b="1" dirty="0"/>
            <a:t>Résolution</a:t>
          </a:r>
        </a:p>
      </dgm:t>
    </dgm:pt>
    <dgm:pt modelId="{3A64FA21-9CCC-964F-8514-0C6CCB9B5BA5}" type="parTrans" cxnId="{21DBAD89-A0EC-0D44-8E33-AC1884FB424F}">
      <dgm:prSet/>
      <dgm:spPr/>
      <dgm:t>
        <a:bodyPr/>
        <a:lstStyle/>
        <a:p>
          <a:endParaRPr lang="en-US"/>
        </a:p>
      </dgm:t>
    </dgm:pt>
    <dgm:pt modelId="{77C3E823-45D3-AA4A-8001-1B2E0B24FA66}" type="sibTrans" cxnId="{21DBAD89-A0EC-0D44-8E33-AC1884FB424F}">
      <dgm:prSet/>
      <dgm:spPr/>
      <dgm:t>
        <a:bodyPr/>
        <a:lstStyle/>
        <a:p>
          <a:endParaRPr lang="en-US"/>
        </a:p>
      </dgm:t>
    </dgm:pt>
    <dgm:pt modelId="{CE8301CF-85FD-F44D-93FC-69822297BB7B}" type="pres">
      <dgm:prSet presAssocID="{B887AD4B-9BDD-FB4D-8390-B6A70E277B7D}" presName="cycle" presStyleCnt="0">
        <dgm:presLayoutVars>
          <dgm:dir/>
          <dgm:resizeHandles val="exact"/>
        </dgm:presLayoutVars>
      </dgm:prSet>
      <dgm:spPr/>
    </dgm:pt>
    <dgm:pt modelId="{C93332D0-309E-D24E-B77E-BDF13BF5BF24}" type="pres">
      <dgm:prSet presAssocID="{46704906-515E-AE41-A14A-E23055F4C7D9}" presName="node" presStyleLbl="node1" presStyleIdx="0" presStyleCnt="5">
        <dgm:presLayoutVars>
          <dgm:bulletEnabled val="1"/>
        </dgm:presLayoutVars>
      </dgm:prSet>
      <dgm:spPr/>
    </dgm:pt>
    <dgm:pt modelId="{A96504B7-6EF3-864F-952E-7A52E38FDE27}" type="pres">
      <dgm:prSet presAssocID="{86A808CA-55EF-734C-9CBC-FBE657B8FEFD}" presName="sibTrans" presStyleLbl="sibTrans2D1" presStyleIdx="0" presStyleCnt="5"/>
      <dgm:spPr/>
    </dgm:pt>
    <dgm:pt modelId="{65446B36-829F-8546-A9DA-D9E1B678E65A}" type="pres">
      <dgm:prSet presAssocID="{86A808CA-55EF-734C-9CBC-FBE657B8FEFD}" presName="connectorText" presStyleLbl="sibTrans2D1" presStyleIdx="0" presStyleCnt="5"/>
      <dgm:spPr/>
    </dgm:pt>
    <dgm:pt modelId="{E24132E6-F02B-444F-A25B-840E782F288C}" type="pres">
      <dgm:prSet presAssocID="{992FC2D9-C10E-C041-8175-10605B9DC73D}" presName="node" presStyleLbl="node1" presStyleIdx="1" presStyleCnt="5">
        <dgm:presLayoutVars>
          <dgm:bulletEnabled val="1"/>
        </dgm:presLayoutVars>
      </dgm:prSet>
      <dgm:spPr/>
    </dgm:pt>
    <dgm:pt modelId="{B24EFD5A-ECB2-B144-9ECC-56966F084FD4}" type="pres">
      <dgm:prSet presAssocID="{C5618AAD-ADC3-6A47-98EB-6DD0C16AFC4B}" presName="sibTrans" presStyleLbl="sibTrans2D1" presStyleIdx="1" presStyleCnt="5"/>
      <dgm:spPr/>
    </dgm:pt>
    <dgm:pt modelId="{DE9B6AFD-31BA-B14B-8CF8-F78C28F09573}" type="pres">
      <dgm:prSet presAssocID="{C5618AAD-ADC3-6A47-98EB-6DD0C16AFC4B}" presName="connectorText" presStyleLbl="sibTrans2D1" presStyleIdx="1" presStyleCnt="5"/>
      <dgm:spPr/>
    </dgm:pt>
    <dgm:pt modelId="{0E8BA3A3-23A1-1B48-B04B-A256FEA2CDFD}" type="pres">
      <dgm:prSet presAssocID="{D0B56837-BBA9-B641-9E68-1E773B583706}" presName="node" presStyleLbl="node1" presStyleIdx="2" presStyleCnt="5">
        <dgm:presLayoutVars>
          <dgm:bulletEnabled val="1"/>
        </dgm:presLayoutVars>
      </dgm:prSet>
      <dgm:spPr/>
    </dgm:pt>
    <dgm:pt modelId="{C8128AA9-1596-E74D-AE74-1F2B9859D95A}" type="pres">
      <dgm:prSet presAssocID="{1701CC41-B460-3B4C-A40E-8E0C7191561C}" presName="sibTrans" presStyleLbl="sibTrans2D1" presStyleIdx="2" presStyleCnt="5"/>
      <dgm:spPr/>
    </dgm:pt>
    <dgm:pt modelId="{1D0209A0-7E79-004A-9970-83853206DFB2}" type="pres">
      <dgm:prSet presAssocID="{1701CC41-B460-3B4C-A40E-8E0C7191561C}" presName="connectorText" presStyleLbl="sibTrans2D1" presStyleIdx="2" presStyleCnt="5"/>
      <dgm:spPr/>
    </dgm:pt>
    <dgm:pt modelId="{8D4FC952-683D-EB47-807A-49AD6EF96971}" type="pres">
      <dgm:prSet presAssocID="{B4101C21-05FD-9C41-B2F2-AA9DEF30A032}" presName="node" presStyleLbl="node1" presStyleIdx="3" presStyleCnt="5">
        <dgm:presLayoutVars>
          <dgm:bulletEnabled val="1"/>
        </dgm:presLayoutVars>
      </dgm:prSet>
      <dgm:spPr/>
    </dgm:pt>
    <dgm:pt modelId="{433D01CB-C91E-F147-A70F-403B1D00B732}" type="pres">
      <dgm:prSet presAssocID="{B1D7727C-4539-7A4D-A3A7-22485C8B677E}" presName="sibTrans" presStyleLbl="sibTrans2D1" presStyleIdx="3" presStyleCnt="5"/>
      <dgm:spPr/>
    </dgm:pt>
    <dgm:pt modelId="{131E4202-5DE3-D44F-9B2F-50A577375436}" type="pres">
      <dgm:prSet presAssocID="{B1D7727C-4539-7A4D-A3A7-22485C8B677E}" presName="connectorText" presStyleLbl="sibTrans2D1" presStyleIdx="3" presStyleCnt="5"/>
      <dgm:spPr/>
    </dgm:pt>
    <dgm:pt modelId="{52ED677A-D570-CD4A-A6B2-80AB3F5EE9F9}" type="pres">
      <dgm:prSet presAssocID="{473DAF81-78D7-1E41-B6E6-85B96130C39A}" presName="node" presStyleLbl="node1" presStyleIdx="4" presStyleCnt="5" custScaleX="111666">
        <dgm:presLayoutVars>
          <dgm:bulletEnabled val="1"/>
        </dgm:presLayoutVars>
      </dgm:prSet>
      <dgm:spPr/>
    </dgm:pt>
    <dgm:pt modelId="{A7589970-0530-764E-80CF-500959DC257C}" type="pres">
      <dgm:prSet presAssocID="{77C3E823-45D3-AA4A-8001-1B2E0B24FA66}" presName="sibTrans" presStyleLbl="sibTrans2D1" presStyleIdx="4" presStyleCnt="5"/>
      <dgm:spPr/>
    </dgm:pt>
    <dgm:pt modelId="{C1930B20-F8FF-8447-9ECB-31400D00162E}" type="pres">
      <dgm:prSet presAssocID="{77C3E823-45D3-AA4A-8001-1B2E0B24FA66}" presName="connectorText" presStyleLbl="sibTrans2D1" presStyleIdx="4" presStyleCnt="5"/>
      <dgm:spPr/>
    </dgm:pt>
  </dgm:ptLst>
  <dgm:cxnLst>
    <dgm:cxn modelId="{09E26F18-FB6D-F94B-838E-348C408C6C20}" type="presOf" srcId="{473DAF81-78D7-1E41-B6E6-85B96130C39A}" destId="{52ED677A-D570-CD4A-A6B2-80AB3F5EE9F9}" srcOrd="0" destOrd="0" presId="urn:microsoft.com/office/officeart/2005/8/layout/cycle2"/>
    <dgm:cxn modelId="{B451AF24-9FCE-B046-A957-7409BB6C6F63}" type="presOf" srcId="{992FC2D9-C10E-C041-8175-10605B9DC73D}" destId="{E24132E6-F02B-444F-A25B-840E782F288C}" srcOrd="0" destOrd="0" presId="urn:microsoft.com/office/officeart/2005/8/layout/cycle2"/>
    <dgm:cxn modelId="{E86B1027-3D09-704E-831B-F0C7891C8223}" type="presOf" srcId="{B1D7727C-4539-7A4D-A3A7-22485C8B677E}" destId="{131E4202-5DE3-D44F-9B2F-50A577375436}" srcOrd="1" destOrd="0" presId="urn:microsoft.com/office/officeart/2005/8/layout/cycle2"/>
    <dgm:cxn modelId="{98BEC643-EC76-4846-8763-5CA45110AAF5}" type="presOf" srcId="{86A808CA-55EF-734C-9CBC-FBE657B8FEFD}" destId="{65446B36-829F-8546-A9DA-D9E1B678E65A}" srcOrd="1" destOrd="0" presId="urn:microsoft.com/office/officeart/2005/8/layout/cycle2"/>
    <dgm:cxn modelId="{C3861C50-8807-8D4B-9117-09D4C87C4AD8}" type="presOf" srcId="{C5618AAD-ADC3-6A47-98EB-6DD0C16AFC4B}" destId="{DE9B6AFD-31BA-B14B-8CF8-F78C28F09573}" srcOrd="1" destOrd="0" presId="urn:microsoft.com/office/officeart/2005/8/layout/cycle2"/>
    <dgm:cxn modelId="{15130B58-927B-FF45-923C-CDF960AB50E2}" type="presOf" srcId="{86A808CA-55EF-734C-9CBC-FBE657B8FEFD}" destId="{A96504B7-6EF3-864F-952E-7A52E38FDE27}" srcOrd="0" destOrd="0" presId="urn:microsoft.com/office/officeart/2005/8/layout/cycle2"/>
    <dgm:cxn modelId="{E837425B-FA25-B240-9112-F41F34938106}" type="presOf" srcId="{77C3E823-45D3-AA4A-8001-1B2E0B24FA66}" destId="{C1930B20-F8FF-8447-9ECB-31400D00162E}" srcOrd="1" destOrd="0" presId="urn:microsoft.com/office/officeart/2005/8/layout/cycle2"/>
    <dgm:cxn modelId="{3A09B56E-B40E-4047-A6E8-435EB710C59D}" srcId="{B887AD4B-9BDD-FB4D-8390-B6A70E277B7D}" destId="{46704906-515E-AE41-A14A-E23055F4C7D9}" srcOrd="0" destOrd="0" parTransId="{644839D3-B1ED-B047-A859-0D6E07227923}" sibTransId="{86A808CA-55EF-734C-9CBC-FBE657B8FEFD}"/>
    <dgm:cxn modelId="{7DF8FB73-CCC7-FA4F-B606-EA23ECBFAA43}" srcId="{B887AD4B-9BDD-FB4D-8390-B6A70E277B7D}" destId="{D0B56837-BBA9-B641-9E68-1E773B583706}" srcOrd="2" destOrd="0" parTransId="{EFBF90AF-C542-8C4B-97B7-4863B94B10AC}" sibTransId="{1701CC41-B460-3B4C-A40E-8E0C7191561C}"/>
    <dgm:cxn modelId="{341E5476-3516-7747-9E88-36763CB2C076}" srcId="{B887AD4B-9BDD-FB4D-8390-B6A70E277B7D}" destId="{992FC2D9-C10E-C041-8175-10605B9DC73D}" srcOrd="1" destOrd="0" parTransId="{55958E5C-03FE-F740-B1EC-2EE8C9482437}" sibTransId="{C5618AAD-ADC3-6A47-98EB-6DD0C16AFC4B}"/>
    <dgm:cxn modelId="{1DE65876-60F3-0744-A316-A8F30B34571B}" type="presOf" srcId="{B4101C21-05FD-9C41-B2F2-AA9DEF30A032}" destId="{8D4FC952-683D-EB47-807A-49AD6EF96971}" srcOrd="0" destOrd="0" presId="urn:microsoft.com/office/officeart/2005/8/layout/cycle2"/>
    <dgm:cxn modelId="{21DBAD89-A0EC-0D44-8E33-AC1884FB424F}" srcId="{B887AD4B-9BDD-FB4D-8390-B6A70E277B7D}" destId="{473DAF81-78D7-1E41-B6E6-85B96130C39A}" srcOrd="4" destOrd="0" parTransId="{3A64FA21-9CCC-964F-8514-0C6CCB9B5BA5}" sibTransId="{77C3E823-45D3-AA4A-8001-1B2E0B24FA66}"/>
    <dgm:cxn modelId="{3A78D79C-C23C-E74E-BF3E-0F45EC479056}" type="presOf" srcId="{B1D7727C-4539-7A4D-A3A7-22485C8B677E}" destId="{433D01CB-C91E-F147-A70F-403B1D00B732}" srcOrd="0" destOrd="0" presId="urn:microsoft.com/office/officeart/2005/8/layout/cycle2"/>
    <dgm:cxn modelId="{78A21B9F-F921-B84D-A8B6-DCF1A2379CB7}" type="presOf" srcId="{1701CC41-B460-3B4C-A40E-8E0C7191561C}" destId="{C8128AA9-1596-E74D-AE74-1F2B9859D95A}" srcOrd="0" destOrd="0" presId="urn:microsoft.com/office/officeart/2005/8/layout/cycle2"/>
    <dgm:cxn modelId="{5DA3D4A5-9000-C344-B6A2-F1B72B03FF1C}" type="presOf" srcId="{D0B56837-BBA9-B641-9E68-1E773B583706}" destId="{0E8BA3A3-23A1-1B48-B04B-A256FEA2CDFD}" srcOrd="0" destOrd="0" presId="urn:microsoft.com/office/officeart/2005/8/layout/cycle2"/>
    <dgm:cxn modelId="{BD411CAE-A8E2-A540-9760-DAADBE2BD88C}" type="presOf" srcId="{1701CC41-B460-3B4C-A40E-8E0C7191561C}" destId="{1D0209A0-7E79-004A-9970-83853206DFB2}" srcOrd="1" destOrd="0" presId="urn:microsoft.com/office/officeart/2005/8/layout/cycle2"/>
    <dgm:cxn modelId="{516DCAB6-7581-A445-B54D-49B6E2FCAC72}" type="presOf" srcId="{B887AD4B-9BDD-FB4D-8390-B6A70E277B7D}" destId="{CE8301CF-85FD-F44D-93FC-69822297BB7B}" srcOrd="0" destOrd="0" presId="urn:microsoft.com/office/officeart/2005/8/layout/cycle2"/>
    <dgm:cxn modelId="{751BB2C8-1F35-4140-A843-0D2C8B7E368B}" type="presOf" srcId="{46704906-515E-AE41-A14A-E23055F4C7D9}" destId="{C93332D0-309E-D24E-B77E-BDF13BF5BF24}" srcOrd="0" destOrd="0" presId="urn:microsoft.com/office/officeart/2005/8/layout/cycle2"/>
    <dgm:cxn modelId="{4CB582D5-B02B-B54D-8398-93AA46974D49}" type="presOf" srcId="{C5618AAD-ADC3-6A47-98EB-6DD0C16AFC4B}" destId="{B24EFD5A-ECB2-B144-9ECC-56966F084FD4}" srcOrd="0" destOrd="0" presId="urn:microsoft.com/office/officeart/2005/8/layout/cycle2"/>
    <dgm:cxn modelId="{4BCE83D7-B7BE-0942-AAA0-483CE68FCBCE}" srcId="{B887AD4B-9BDD-FB4D-8390-B6A70E277B7D}" destId="{B4101C21-05FD-9C41-B2F2-AA9DEF30A032}" srcOrd="3" destOrd="0" parTransId="{A779E58D-2C2C-AA40-A32A-60D62A041141}" sibTransId="{B1D7727C-4539-7A4D-A3A7-22485C8B677E}"/>
    <dgm:cxn modelId="{73A85BEC-0558-D942-A14D-7FE526F5F191}" type="presOf" srcId="{77C3E823-45D3-AA4A-8001-1B2E0B24FA66}" destId="{A7589970-0530-764E-80CF-500959DC257C}" srcOrd="0" destOrd="0" presId="urn:microsoft.com/office/officeart/2005/8/layout/cycle2"/>
    <dgm:cxn modelId="{0D988596-98C0-5047-8AB6-D5E0C6724689}" type="presParOf" srcId="{CE8301CF-85FD-F44D-93FC-69822297BB7B}" destId="{C93332D0-309E-D24E-B77E-BDF13BF5BF24}" srcOrd="0" destOrd="0" presId="urn:microsoft.com/office/officeart/2005/8/layout/cycle2"/>
    <dgm:cxn modelId="{58C30F50-15EB-2E46-AE7C-AC2EA39ED416}" type="presParOf" srcId="{CE8301CF-85FD-F44D-93FC-69822297BB7B}" destId="{A96504B7-6EF3-864F-952E-7A52E38FDE27}" srcOrd="1" destOrd="0" presId="urn:microsoft.com/office/officeart/2005/8/layout/cycle2"/>
    <dgm:cxn modelId="{3ADDF083-5DFB-A346-8A98-DA820CB38ADB}" type="presParOf" srcId="{A96504B7-6EF3-864F-952E-7A52E38FDE27}" destId="{65446B36-829F-8546-A9DA-D9E1B678E65A}" srcOrd="0" destOrd="0" presId="urn:microsoft.com/office/officeart/2005/8/layout/cycle2"/>
    <dgm:cxn modelId="{C5C08F2D-204E-2540-8C5F-215EA52AC1FD}" type="presParOf" srcId="{CE8301CF-85FD-F44D-93FC-69822297BB7B}" destId="{E24132E6-F02B-444F-A25B-840E782F288C}" srcOrd="2" destOrd="0" presId="urn:microsoft.com/office/officeart/2005/8/layout/cycle2"/>
    <dgm:cxn modelId="{69FA91D0-E953-E048-A0A9-88345B47AC00}" type="presParOf" srcId="{CE8301CF-85FD-F44D-93FC-69822297BB7B}" destId="{B24EFD5A-ECB2-B144-9ECC-56966F084FD4}" srcOrd="3" destOrd="0" presId="urn:microsoft.com/office/officeart/2005/8/layout/cycle2"/>
    <dgm:cxn modelId="{3EB980DC-059A-E842-B8F0-A61DA54AA928}" type="presParOf" srcId="{B24EFD5A-ECB2-B144-9ECC-56966F084FD4}" destId="{DE9B6AFD-31BA-B14B-8CF8-F78C28F09573}" srcOrd="0" destOrd="0" presId="urn:microsoft.com/office/officeart/2005/8/layout/cycle2"/>
    <dgm:cxn modelId="{E2B6C8B6-B51B-2245-B3BB-3863CBA5C0F0}" type="presParOf" srcId="{CE8301CF-85FD-F44D-93FC-69822297BB7B}" destId="{0E8BA3A3-23A1-1B48-B04B-A256FEA2CDFD}" srcOrd="4" destOrd="0" presId="urn:microsoft.com/office/officeart/2005/8/layout/cycle2"/>
    <dgm:cxn modelId="{022E18C9-E381-E443-B9E1-4FB984EFD888}" type="presParOf" srcId="{CE8301CF-85FD-F44D-93FC-69822297BB7B}" destId="{C8128AA9-1596-E74D-AE74-1F2B9859D95A}" srcOrd="5" destOrd="0" presId="urn:microsoft.com/office/officeart/2005/8/layout/cycle2"/>
    <dgm:cxn modelId="{FAA009E6-9F20-AF49-89ED-DDC95B039FD3}" type="presParOf" srcId="{C8128AA9-1596-E74D-AE74-1F2B9859D95A}" destId="{1D0209A0-7E79-004A-9970-83853206DFB2}" srcOrd="0" destOrd="0" presId="urn:microsoft.com/office/officeart/2005/8/layout/cycle2"/>
    <dgm:cxn modelId="{5C07CBA1-2B2E-5C46-94B9-65290FC70F0D}" type="presParOf" srcId="{CE8301CF-85FD-F44D-93FC-69822297BB7B}" destId="{8D4FC952-683D-EB47-807A-49AD6EF96971}" srcOrd="6" destOrd="0" presId="urn:microsoft.com/office/officeart/2005/8/layout/cycle2"/>
    <dgm:cxn modelId="{A60CA661-52E5-FC4B-B575-B90BF34584E5}" type="presParOf" srcId="{CE8301CF-85FD-F44D-93FC-69822297BB7B}" destId="{433D01CB-C91E-F147-A70F-403B1D00B732}" srcOrd="7" destOrd="0" presId="urn:microsoft.com/office/officeart/2005/8/layout/cycle2"/>
    <dgm:cxn modelId="{9ED0D838-36C8-1B48-B204-BA4FDB9E8BE6}" type="presParOf" srcId="{433D01CB-C91E-F147-A70F-403B1D00B732}" destId="{131E4202-5DE3-D44F-9B2F-50A577375436}" srcOrd="0" destOrd="0" presId="urn:microsoft.com/office/officeart/2005/8/layout/cycle2"/>
    <dgm:cxn modelId="{69863BBB-3584-4D4D-96F1-D0E76BE3CEEF}" type="presParOf" srcId="{CE8301CF-85FD-F44D-93FC-69822297BB7B}" destId="{52ED677A-D570-CD4A-A6B2-80AB3F5EE9F9}" srcOrd="8" destOrd="0" presId="urn:microsoft.com/office/officeart/2005/8/layout/cycle2"/>
    <dgm:cxn modelId="{CA9DE471-85DE-1D4F-A7C5-5DC16CAFFAE2}" type="presParOf" srcId="{CE8301CF-85FD-F44D-93FC-69822297BB7B}" destId="{A7589970-0530-764E-80CF-500959DC257C}" srcOrd="9" destOrd="0" presId="urn:microsoft.com/office/officeart/2005/8/layout/cycle2"/>
    <dgm:cxn modelId="{B587F04D-40FE-684C-93E1-65960BEA9804}" type="presParOf" srcId="{A7589970-0530-764E-80CF-500959DC257C}" destId="{C1930B20-F8FF-8447-9ECB-31400D00162E}"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B7E6403-1E1A-B347-B1EB-5DF60A7FA0DE}" type="doc">
      <dgm:prSet loTypeId="urn:microsoft.com/office/officeart/2005/8/layout/cycle4" loCatId="" qsTypeId="urn:microsoft.com/office/officeart/2005/8/quickstyle/simple3" qsCatId="simple" csTypeId="urn:microsoft.com/office/officeart/2005/8/colors/colorful2" csCatId="colorful" phldr="1"/>
      <dgm:spPr/>
      <dgm:t>
        <a:bodyPr/>
        <a:lstStyle/>
        <a:p>
          <a:endParaRPr lang="en-US"/>
        </a:p>
      </dgm:t>
    </dgm:pt>
    <dgm:pt modelId="{A23EB5F9-2E78-EC41-BC56-1E1DAA5D1049}">
      <dgm:prSet phldrT="[Text]" custT="1"/>
      <dgm:spPr/>
      <dgm:t>
        <a:bodyPr/>
        <a:lstStyle/>
        <a:p>
          <a:pPr>
            <a:buNone/>
          </a:pPr>
          <a:r>
            <a:rPr lang="en-US" sz="1500" b="1" dirty="0"/>
            <a:t>Biologie/Santé</a:t>
          </a:r>
        </a:p>
      </dgm:t>
    </dgm:pt>
    <dgm:pt modelId="{38F010D0-7DC0-CF4F-9577-EEADA4E7C10E}" type="parTrans" cxnId="{065BA4BF-BF9D-E049-9BF1-9398689D1683}">
      <dgm:prSet/>
      <dgm:spPr/>
      <dgm:t>
        <a:bodyPr/>
        <a:lstStyle/>
        <a:p>
          <a:endParaRPr lang="en-US"/>
        </a:p>
      </dgm:t>
    </dgm:pt>
    <dgm:pt modelId="{40271BB9-F7F4-BA42-B3E1-F76BC0E793A4}" type="sibTrans" cxnId="{065BA4BF-BF9D-E049-9BF1-9398689D1683}">
      <dgm:prSet/>
      <dgm:spPr/>
      <dgm:t>
        <a:bodyPr/>
        <a:lstStyle/>
        <a:p>
          <a:endParaRPr lang="en-US"/>
        </a:p>
      </dgm:t>
    </dgm:pt>
    <dgm:pt modelId="{D6A682F2-6816-404F-BBDE-C86EFB109419}">
      <dgm:prSet phldrT="[Text]" custT="1"/>
      <dgm:spPr/>
      <dgm:t>
        <a:bodyPr/>
        <a:lstStyle/>
        <a:p>
          <a:r>
            <a:rPr lang="en-US" sz="1600" b="1" dirty="0"/>
            <a:t>Psychologique</a:t>
          </a:r>
        </a:p>
      </dgm:t>
    </dgm:pt>
    <dgm:pt modelId="{E7DB96AC-966B-A344-8F6F-8660ACE5914C}" type="parTrans" cxnId="{D5BFA301-D14F-0B4C-865F-5F0D7A284F68}">
      <dgm:prSet/>
      <dgm:spPr/>
      <dgm:t>
        <a:bodyPr/>
        <a:lstStyle/>
        <a:p>
          <a:endParaRPr lang="en-US"/>
        </a:p>
      </dgm:t>
    </dgm:pt>
    <dgm:pt modelId="{80071087-39D9-3F4B-BBC8-09FC4FA658EF}" type="sibTrans" cxnId="{D5BFA301-D14F-0B4C-865F-5F0D7A284F68}">
      <dgm:prSet/>
      <dgm:spPr/>
      <dgm:t>
        <a:bodyPr/>
        <a:lstStyle/>
        <a:p>
          <a:endParaRPr lang="en-US"/>
        </a:p>
      </dgm:t>
    </dgm:pt>
    <dgm:pt modelId="{78683F52-46AF-5C4D-8F26-F99876E5F256}">
      <dgm:prSet phldrT="[Text]" custT="1"/>
      <dgm:spPr/>
      <dgm:t>
        <a:bodyPr/>
        <a:lstStyle/>
        <a:p>
          <a:pPr algn="l"/>
          <a:r>
            <a:rPr lang="en-US" sz="1400" b="1" dirty="0"/>
            <a:t>Humeur</a:t>
          </a:r>
        </a:p>
      </dgm:t>
    </dgm:pt>
    <dgm:pt modelId="{ACB7A5F0-7B31-6C49-90F4-D3D2E240D44D}" type="parTrans" cxnId="{FEF812F9-4E79-234D-AD22-244FEA450346}">
      <dgm:prSet/>
      <dgm:spPr/>
      <dgm:t>
        <a:bodyPr/>
        <a:lstStyle/>
        <a:p>
          <a:endParaRPr lang="en-US"/>
        </a:p>
      </dgm:t>
    </dgm:pt>
    <dgm:pt modelId="{2C9C64A2-AC6D-BA49-8DCE-EDC293D0E642}" type="sibTrans" cxnId="{FEF812F9-4E79-234D-AD22-244FEA450346}">
      <dgm:prSet/>
      <dgm:spPr/>
      <dgm:t>
        <a:bodyPr/>
        <a:lstStyle/>
        <a:p>
          <a:endParaRPr lang="en-US"/>
        </a:p>
      </dgm:t>
    </dgm:pt>
    <dgm:pt modelId="{A13641BF-6A6F-5A4F-B780-7548EDFABFC8}">
      <dgm:prSet phldrT="[Text]" custT="1"/>
      <dgm:spPr/>
      <dgm:t>
        <a:bodyPr/>
        <a:lstStyle/>
        <a:p>
          <a:r>
            <a:rPr lang="en-US" sz="1600" b="1" dirty="0"/>
            <a:t>Relationnel</a:t>
          </a:r>
        </a:p>
      </dgm:t>
    </dgm:pt>
    <dgm:pt modelId="{9E3BD303-519D-DA4C-B1DD-757DAC0D5269}" type="parTrans" cxnId="{CD368EAD-CBA3-4B48-8CED-061908DAA61B}">
      <dgm:prSet/>
      <dgm:spPr/>
      <dgm:t>
        <a:bodyPr/>
        <a:lstStyle/>
        <a:p>
          <a:endParaRPr lang="en-US"/>
        </a:p>
      </dgm:t>
    </dgm:pt>
    <dgm:pt modelId="{0B00A879-75C6-344C-BCDF-9C2E5B1B5B5A}" type="sibTrans" cxnId="{CD368EAD-CBA3-4B48-8CED-061908DAA61B}">
      <dgm:prSet/>
      <dgm:spPr/>
      <dgm:t>
        <a:bodyPr/>
        <a:lstStyle/>
        <a:p>
          <a:endParaRPr lang="en-US"/>
        </a:p>
      </dgm:t>
    </dgm:pt>
    <dgm:pt modelId="{DA1D5874-8DE9-0848-8783-8932C290EACA}">
      <dgm:prSet phldrT="[Text]"/>
      <dgm:spPr/>
      <dgm:t>
        <a:bodyPr/>
        <a:lstStyle/>
        <a:p>
          <a:r>
            <a:rPr lang="en-US" b="1" dirty="0"/>
            <a:t>Communication</a:t>
          </a:r>
        </a:p>
      </dgm:t>
    </dgm:pt>
    <dgm:pt modelId="{072EA19F-6416-574C-B546-7D4194AFA311}" type="parTrans" cxnId="{2C388C14-87D5-0243-827F-C410C39AD2AA}">
      <dgm:prSet/>
      <dgm:spPr/>
      <dgm:t>
        <a:bodyPr/>
        <a:lstStyle/>
        <a:p>
          <a:endParaRPr lang="en-US"/>
        </a:p>
      </dgm:t>
    </dgm:pt>
    <dgm:pt modelId="{F58A80CB-4E9A-444F-969D-6D3FE303494A}" type="sibTrans" cxnId="{2C388C14-87D5-0243-827F-C410C39AD2AA}">
      <dgm:prSet/>
      <dgm:spPr/>
      <dgm:t>
        <a:bodyPr/>
        <a:lstStyle/>
        <a:p>
          <a:endParaRPr lang="en-US"/>
        </a:p>
      </dgm:t>
    </dgm:pt>
    <dgm:pt modelId="{0ADBD46C-36FA-F14D-A37D-C6507B15361E}">
      <dgm:prSet phldrT="[Text]" custT="1"/>
      <dgm:spPr/>
      <dgm:t>
        <a:bodyPr/>
        <a:lstStyle/>
        <a:p>
          <a:r>
            <a:rPr lang="en-US" sz="1600" b="1" dirty="0"/>
            <a:t>Social/Environnemental</a:t>
          </a:r>
        </a:p>
      </dgm:t>
    </dgm:pt>
    <dgm:pt modelId="{A4C08CA1-6709-C54E-BC2D-B7A5BA34FB62}" type="parTrans" cxnId="{8DA59C31-A28B-E84A-BA00-7DECBED60059}">
      <dgm:prSet/>
      <dgm:spPr/>
      <dgm:t>
        <a:bodyPr/>
        <a:lstStyle/>
        <a:p>
          <a:endParaRPr lang="en-US"/>
        </a:p>
      </dgm:t>
    </dgm:pt>
    <dgm:pt modelId="{B255C7D4-81A9-1241-A973-74164D931955}" type="sibTrans" cxnId="{8DA59C31-A28B-E84A-BA00-7DECBED60059}">
      <dgm:prSet/>
      <dgm:spPr/>
      <dgm:t>
        <a:bodyPr/>
        <a:lstStyle/>
        <a:p>
          <a:endParaRPr lang="en-US"/>
        </a:p>
      </dgm:t>
    </dgm:pt>
    <dgm:pt modelId="{3A7C28F1-CF07-E94E-AE6B-FE726C4F0BA4}">
      <dgm:prSet phldrT="[Text]"/>
      <dgm:spPr/>
      <dgm:t>
        <a:bodyPr/>
        <a:lstStyle/>
        <a:p>
          <a:r>
            <a:rPr lang="en-US" b="1" dirty="0" err="1"/>
            <a:t>Attitudes</a:t>
          </a:r>
          <a:r>
            <a:rPr lang="en-US" b="1" dirty="0"/>
            <a:t> culturelles</a:t>
          </a:r>
        </a:p>
      </dgm:t>
    </dgm:pt>
    <dgm:pt modelId="{2433678A-0739-114A-B7F2-E9253F9321E3}" type="parTrans" cxnId="{C16543BC-D9BB-174C-9C9C-CA1290C6888A}">
      <dgm:prSet/>
      <dgm:spPr/>
      <dgm:t>
        <a:bodyPr/>
        <a:lstStyle/>
        <a:p>
          <a:endParaRPr lang="en-US"/>
        </a:p>
      </dgm:t>
    </dgm:pt>
    <dgm:pt modelId="{FDE4CFE7-8E29-A441-842E-A7318AEB435A}" type="sibTrans" cxnId="{C16543BC-D9BB-174C-9C9C-CA1290C6888A}">
      <dgm:prSet/>
      <dgm:spPr/>
      <dgm:t>
        <a:bodyPr/>
        <a:lstStyle/>
        <a:p>
          <a:endParaRPr lang="en-US"/>
        </a:p>
      </dgm:t>
    </dgm:pt>
    <dgm:pt modelId="{586B5636-743E-5E48-A7E1-8460C185AEA6}">
      <dgm:prSet phldrT="[Text]" custT="1"/>
      <dgm:spPr/>
      <dgm:t>
        <a:bodyPr/>
        <a:lstStyle/>
        <a:p>
          <a:pPr algn="l"/>
          <a:r>
            <a:rPr lang="en-US" sz="1400" b="1" dirty="0"/>
            <a:t>Anxiété</a:t>
          </a:r>
        </a:p>
      </dgm:t>
    </dgm:pt>
    <dgm:pt modelId="{6C03939E-96B4-6340-948F-ABAF2644CE6C}" type="parTrans" cxnId="{E6EE403E-AC99-2C47-B4E0-3FD1CEBAF006}">
      <dgm:prSet/>
      <dgm:spPr/>
      <dgm:t>
        <a:bodyPr/>
        <a:lstStyle/>
        <a:p>
          <a:endParaRPr lang="en-US"/>
        </a:p>
      </dgm:t>
    </dgm:pt>
    <dgm:pt modelId="{6E2E7B7C-89E3-2140-A8AB-0901731A774A}" type="sibTrans" cxnId="{E6EE403E-AC99-2C47-B4E0-3FD1CEBAF006}">
      <dgm:prSet/>
      <dgm:spPr/>
      <dgm:t>
        <a:bodyPr/>
        <a:lstStyle/>
        <a:p>
          <a:endParaRPr lang="en-US"/>
        </a:p>
      </dgm:t>
    </dgm:pt>
    <dgm:pt modelId="{EDC70F10-0137-684B-861D-481B257ADF5C}">
      <dgm:prSet phldrT="[Text]" custT="1"/>
      <dgm:spPr/>
      <dgm:t>
        <a:bodyPr/>
        <a:lstStyle/>
        <a:p>
          <a:pPr algn="l"/>
          <a:r>
            <a:rPr lang="en-US" sz="1400" b="1" dirty="0"/>
            <a:t>image corporelle</a:t>
          </a:r>
        </a:p>
      </dgm:t>
    </dgm:pt>
    <dgm:pt modelId="{2BEAD5DA-C5C8-8545-AACC-1D3CE9FB961C}" type="parTrans" cxnId="{D9EFF078-67E2-FF44-8F2D-F4AEDC8F4B70}">
      <dgm:prSet/>
      <dgm:spPr/>
      <dgm:t>
        <a:bodyPr/>
        <a:lstStyle/>
        <a:p>
          <a:endParaRPr lang="en-US"/>
        </a:p>
      </dgm:t>
    </dgm:pt>
    <dgm:pt modelId="{5BD656B8-5807-484C-8DD8-7F2D65A30E86}" type="sibTrans" cxnId="{D9EFF078-67E2-FF44-8F2D-F4AEDC8F4B70}">
      <dgm:prSet/>
      <dgm:spPr/>
      <dgm:t>
        <a:bodyPr/>
        <a:lstStyle/>
        <a:p>
          <a:endParaRPr lang="en-US"/>
        </a:p>
      </dgm:t>
    </dgm:pt>
    <dgm:pt modelId="{1C15DEEC-E63E-484F-AB05-7054121B3423}">
      <dgm:prSet phldrT="[Text]" custT="1"/>
      <dgm:spPr/>
      <dgm:t>
        <a:bodyPr/>
        <a:lstStyle/>
        <a:p>
          <a:pPr>
            <a:buFont typeface="Arial" panose="020B0604020202020204" pitchFamily="34" charset="0"/>
            <a:buChar char="•"/>
          </a:pPr>
          <a:r>
            <a:rPr lang="en-US" sz="1400" b="1" dirty="0"/>
            <a:t>maladie chronique</a:t>
          </a:r>
        </a:p>
      </dgm:t>
    </dgm:pt>
    <dgm:pt modelId="{47389DF0-E94C-5942-901C-DEE1DBADC1CB}" type="parTrans" cxnId="{0B51A552-4055-8B40-A34F-8BC7A0CA8893}">
      <dgm:prSet/>
      <dgm:spPr/>
      <dgm:t>
        <a:bodyPr/>
        <a:lstStyle/>
        <a:p>
          <a:endParaRPr lang="en-US"/>
        </a:p>
      </dgm:t>
    </dgm:pt>
    <dgm:pt modelId="{619AA6DD-1FD4-9346-96B9-F6DF86E892E4}" type="sibTrans" cxnId="{0B51A552-4055-8B40-A34F-8BC7A0CA8893}">
      <dgm:prSet/>
      <dgm:spPr/>
      <dgm:t>
        <a:bodyPr/>
        <a:lstStyle/>
        <a:p>
          <a:endParaRPr lang="en-US"/>
        </a:p>
      </dgm:t>
    </dgm:pt>
    <dgm:pt modelId="{F5AC17D3-F21F-CD43-83D3-26B9BA425842}">
      <dgm:prSet phldrT="[Text]" custT="1"/>
      <dgm:spPr/>
      <dgm:t>
        <a:bodyPr/>
        <a:lstStyle/>
        <a:p>
          <a:pPr>
            <a:buFont typeface="Arial" panose="020B0604020202020204" pitchFamily="34" charset="0"/>
            <a:buChar char="•"/>
          </a:pPr>
          <a:r>
            <a:rPr lang="en-US" sz="1400" b="1" dirty="0"/>
            <a:t>médicaments</a:t>
          </a:r>
        </a:p>
      </dgm:t>
    </dgm:pt>
    <dgm:pt modelId="{DA6D4421-6D97-F04B-846C-1A9235F00CC6}" type="parTrans" cxnId="{51ECFCC4-FE7B-D547-BD97-D7C4AD2EE100}">
      <dgm:prSet/>
      <dgm:spPr/>
      <dgm:t>
        <a:bodyPr/>
        <a:lstStyle/>
        <a:p>
          <a:endParaRPr lang="en-US"/>
        </a:p>
      </dgm:t>
    </dgm:pt>
    <dgm:pt modelId="{DF193976-EA73-4C4B-A658-58F80EA2B8B0}" type="sibTrans" cxnId="{51ECFCC4-FE7B-D547-BD97-D7C4AD2EE100}">
      <dgm:prSet/>
      <dgm:spPr/>
      <dgm:t>
        <a:bodyPr/>
        <a:lstStyle/>
        <a:p>
          <a:endParaRPr lang="en-US"/>
        </a:p>
      </dgm:t>
    </dgm:pt>
    <dgm:pt modelId="{1AA9E2A8-F97E-5C4A-B692-CB2324450295}">
      <dgm:prSet phldrT="[Text]" custT="1"/>
      <dgm:spPr/>
      <dgm:t>
        <a:bodyPr/>
        <a:lstStyle/>
        <a:p>
          <a:pPr>
            <a:buFont typeface="Arial" panose="020B0604020202020204" pitchFamily="34" charset="0"/>
            <a:buChar char="•"/>
          </a:pPr>
          <a:r>
            <a:rPr lang="en-US" sz="1400" b="1" dirty="0"/>
            <a:t>changements hormonaux</a:t>
          </a:r>
        </a:p>
      </dgm:t>
    </dgm:pt>
    <dgm:pt modelId="{E96ED972-4504-1A49-857B-8E030DB0EC44}" type="parTrans" cxnId="{5DC6AAA8-987C-9A42-BCA6-A6DE547E0D60}">
      <dgm:prSet/>
      <dgm:spPr/>
      <dgm:t>
        <a:bodyPr/>
        <a:lstStyle/>
        <a:p>
          <a:endParaRPr lang="en-US"/>
        </a:p>
      </dgm:t>
    </dgm:pt>
    <dgm:pt modelId="{4B8423F6-CD20-D54C-8CFA-B87AF2652C87}" type="sibTrans" cxnId="{5DC6AAA8-987C-9A42-BCA6-A6DE547E0D60}">
      <dgm:prSet/>
      <dgm:spPr/>
      <dgm:t>
        <a:bodyPr/>
        <a:lstStyle/>
        <a:p>
          <a:endParaRPr lang="en-US"/>
        </a:p>
      </dgm:t>
    </dgm:pt>
    <dgm:pt modelId="{8E3C9139-9D12-8149-8A96-67812F3BE3CD}">
      <dgm:prSet phldrT="[Text]" custT="1"/>
      <dgm:spPr/>
      <dgm:t>
        <a:bodyPr/>
        <a:lstStyle/>
        <a:p>
          <a:pPr>
            <a:buFont typeface="Arial" panose="020B0604020202020204" pitchFamily="34" charset="0"/>
            <a:buChar char="•"/>
          </a:pPr>
          <a:r>
            <a:rPr lang="en-US" sz="1400" b="1" dirty="0"/>
            <a:t>douleur</a:t>
          </a:r>
        </a:p>
      </dgm:t>
    </dgm:pt>
    <dgm:pt modelId="{62DD73BE-3276-974A-8651-E5AAEEBFBC3C}" type="parTrans" cxnId="{04E4BE08-78E1-A44E-B35D-6C48A4155746}">
      <dgm:prSet/>
      <dgm:spPr/>
      <dgm:t>
        <a:bodyPr/>
        <a:lstStyle/>
        <a:p>
          <a:endParaRPr lang="en-US"/>
        </a:p>
      </dgm:t>
    </dgm:pt>
    <dgm:pt modelId="{AE847F65-C5B0-B948-85CE-226211C56F37}" type="sibTrans" cxnId="{04E4BE08-78E1-A44E-B35D-6C48A4155746}">
      <dgm:prSet/>
      <dgm:spPr/>
      <dgm:t>
        <a:bodyPr/>
        <a:lstStyle/>
        <a:p>
          <a:endParaRPr lang="en-US"/>
        </a:p>
      </dgm:t>
    </dgm:pt>
    <dgm:pt modelId="{114ECB32-DF3F-8741-AD1D-BB9D6D580A44}">
      <dgm:prSet phldrT="[Text]" custT="1"/>
      <dgm:spPr/>
      <dgm:t>
        <a:bodyPr/>
        <a:lstStyle/>
        <a:p>
          <a:pPr algn="l"/>
          <a:r>
            <a:rPr lang="en-US" sz="1400" b="1" dirty="0"/>
            <a:t>estime de soi</a:t>
          </a:r>
        </a:p>
      </dgm:t>
    </dgm:pt>
    <dgm:pt modelId="{6D74AE36-CF0B-3341-BF3B-1EAC43ED5DF3}" type="parTrans" cxnId="{79C6524E-B657-424D-9B1B-328EB280305A}">
      <dgm:prSet/>
      <dgm:spPr/>
      <dgm:t>
        <a:bodyPr/>
        <a:lstStyle/>
        <a:p>
          <a:endParaRPr lang="en-US"/>
        </a:p>
      </dgm:t>
    </dgm:pt>
    <dgm:pt modelId="{B1A52422-A891-8B45-A252-540D7DB6D058}" type="sibTrans" cxnId="{79C6524E-B657-424D-9B1B-328EB280305A}">
      <dgm:prSet/>
      <dgm:spPr/>
      <dgm:t>
        <a:bodyPr/>
        <a:lstStyle/>
        <a:p>
          <a:endParaRPr lang="en-US"/>
        </a:p>
      </dgm:t>
    </dgm:pt>
    <dgm:pt modelId="{18E9B512-FAEA-DB4F-9FE2-B0CFAABCA0FC}">
      <dgm:prSet phldrT="[Text]" custT="1"/>
      <dgm:spPr/>
      <dgm:t>
        <a:bodyPr/>
        <a:lstStyle/>
        <a:p>
          <a:pPr algn="l"/>
          <a:r>
            <a:rPr lang="en-US" sz="1400" b="1" dirty="0"/>
            <a:t>solitude</a:t>
          </a:r>
        </a:p>
      </dgm:t>
    </dgm:pt>
    <dgm:pt modelId="{A6B141FB-D7F3-E449-87F4-C6B10E71F0F6}" type="parTrans" cxnId="{230C5B63-3707-F14B-AAD6-715C20B0A2DB}">
      <dgm:prSet/>
      <dgm:spPr/>
      <dgm:t>
        <a:bodyPr/>
        <a:lstStyle/>
        <a:p>
          <a:endParaRPr lang="en-US"/>
        </a:p>
      </dgm:t>
    </dgm:pt>
    <dgm:pt modelId="{90D9FB7A-104D-774B-B8EA-C7ED26EE6990}" type="sibTrans" cxnId="{230C5B63-3707-F14B-AAD6-715C20B0A2DB}">
      <dgm:prSet/>
      <dgm:spPr/>
      <dgm:t>
        <a:bodyPr/>
        <a:lstStyle/>
        <a:p>
          <a:endParaRPr lang="en-US"/>
        </a:p>
      </dgm:t>
    </dgm:pt>
    <dgm:pt modelId="{BB75C747-FB6C-7F48-B6A9-6C814C29A574}">
      <dgm:prSet phldrT="[Text]"/>
      <dgm:spPr/>
      <dgm:t>
        <a:bodyPr/>
        <a:lstStyle/>
        <a:p>
          <a:r>
            <a:rPr lang="en-US" b="1" dirty="0"/>
            <a:t>perte</a:t>
          </a:r>
        </a:p>
      </dgm:t>
    </dgm:pt>
    <dgm:pt modelId="{E3B16211-BA8D-384D-A27A-99916171ED1D}" type="parTrans" cxnId="{97361CB3-FAA4-5E47-91B1-5A336DDEA327}">
      <dgm:prSet/>
      <dgm:spPr/>
      <dgm:t>
        <a:bodyPr/>
        <a:lstStyle/>
        <a:p>
          <a:endParaRPr lang="en-US"/>
        </a:p>
      </dgm:t>
    </dgm:pt>
    <dgm:pt modelId="{B4432A94-5704-C540-90BE-06D9E3EBDA61}" type="sibTrans" cxnId="{97361CB3-FAA4-5E47-91B1-5A336DDEA327}">
      <dgm:prSet/>
      <dgm:spPr/>
      <dgm:t>
        <a:bodyPr/>
        <a:lstStyle/>
        <a:p>
          <a:endParaRPr lang="en-US"/>
        </a:p>
      </dgm:t>
    </dgm:pt>
    <dgm:pt modelId="{B6EFF5E9-A6D0-4443-8039-8E03599CBAF7}">
      <dgm:prSet phldrT="[Text]"/>
      <dgm:spPr/>
      <dgm:t>
        <a:bodyPr/>
        <a:lstStyle/>
        <a:p>
          <a:r>
            <a:rPr lang="en-US" b="1" dirty="0"/>
            <a:t>rôle d'aidant</a:t>
          </a:r>
        </a:p>
      </dgm:t>
    </dgm:pt>
    <dgm:pt modelId="{213BFDBF-2DB9-964D-8E5F-67D00C1CF753}" type="parTrans" cxnId="{DE62AABD-0CE2-6E42-AE6E-ACD3B4DD3B1D}">
      <dgm:prSet/>
      <dgm:spPr/>
      <dgm:t>
        <a:bodyPr/>
        <a:lstStyle/>
        <a:p>
          <a:endParaRPr lang="en-US"/>
        </a:p>
      </dgm:t>
    </dgm:pt>
    <dgm:pt modelId="{0F027141-AA0D-9A4F-852D-2279FD85426B}" type="sibTrans" cxnId="{DE62AABD-0CE2-6E42-AE6E-ACD3B4DD3B1D}">
      <dgm:prSet/>
      <dgm:spPr/>
      <dgm:t>
        <a:bodyPr/>
        <a:lstStyle/>
        <a:p>
          <a:endParaRPr lang="en-US"/>
        </a:p>
      </dgm:t>
    </dgm:pt>
    <dgm:pt modelId="{F5A45C53-713E-1E48-BBA3-5BAA41FC25C0}">
      <dgm:prSet phldrT="[Text]"/>
      <dgm:spPr/>
      <dgm:t>
        <a:bodyPr/>
        <a:lstStyle/>
        <a:p>
          <a:r>
            <a:rPr lang="en-US" b="1" dirty="0"/>
            <a:t>proximité affective</a:t>
          </a:r>
        </a:p>
      </dgm:t>
    </dgm:pt>
    <dgm:pt modelId="{D8E3750E-1C2E-1C42-8136-41E2E1E0085A}" type="parTrans" cxnId="{4E72844C-9732-1B4D-8C77-9C4185D4B7FC}">
      <dgm:prSet/>
      <dgm:spPr/>
      <dgm:t>
        <a:bodyPr/>
        <a:lstStyle/>
        <a:p>
          <a:endParaRPr lang="en-US"/>
        </a:p>
      </dgm:t>
    </dgm:pt>
    <dgm:pt modelId="{07645FCB-1244-684F-AF90-38F358E5DBD1}" type="sibTrans" cxnId="{4E72844C-9732-1B4D-8C77-9C4185D4B7FC}">
      <dgm:prSet/>
      <dgm:spPr/>
      <dgm:t>
        <a:bodyPr/>
        <a:lstStyle/>
        <a:p>
          <a:endParaRPr lang="en-US"/>
        </a:p>
      </dgm:t>
    </dgm:pt>
    <dgm:pt modelId="{78AB8108-6EE0-284B-9360-98DC00060D51}">
      <dgm:prSet phldrT="[Text]"/>
      <dgm:spPr/>
      <dgm:t>
        <a:bodyPr/>
        <a:lstStyle/>
        <a:p>
          <a:r>
            <a:rPr lang="en-US" b="1" dirty="0"/>
            <a:t>règles institutionnelles</a:t>
          </a:r>
        </a:p>
      </dgm:t>
    </dgm:pt>
    <dgm:pt modelId="{E11EE0BA-5227-5B4A-9A7B-50AE76C12164}" type="parTrans" cxnId="{9FBA57C6-E349-A642-BE00-330C71785C19}">
      <dgm:prSet/>
      <dgm:spPr/>
      <dgm:t>
        <a:bodyPr/>
        <a:lstStyle/>
        <a:p>
          <a:endParaRPr lang="en-US"/>
        </a:p>
      </dgm:t>
    </dgm:pt>
    <dgm:pt modelId="{D6AED633-EFC7-B941-8573-DF8ED1AF4C7A}" type="sibTrans" cxnId="{9FBA57C6-E349-A642-BE00-330C71785C19}">
      <dgm:prSet/>
      <dgm:spPr/>
      <dgm:t>
        <a:bodyPr/>
        <a:lstStyle/>
        <a:p>
          <a:endParaRPr lang="en-US"/>
        </a:p>
      </dgm:t>
    </dgm:pt>
    <dgm:pt modelId="{058CD8FC-EBFC-5241-86E1-249AD9620CBA}">
      <dgm:prSet phldrT="[Text]"/>
      <dgm:spPr/>
      <dgm:t>
        <a:bodyPr/>
        <a:lstStyle/>
        <a:p>
          <a:r>
            <a:rPr lang="en-US" b="1" dirty="0"/>
            <a:t>vie privée</a:t>
          </a:r>
        </a:p>
      </dgm:t>
    </dgm:pt>
    <dgm:pt modelId="{2ACF412A-821B-FC44-BCB7-4F8FBFC92C11}" type="parTrans" cxnId="{FC54A69E-6FCD-1A4F-A303-F1BA0184BA00}">
      <dgm:prSet/>
      <dgm:spPr/>
      <dgm:t>
        <a:bodyPr/>
        <a:lstStyle/>
        <a:p>
          <a:endParaRPr lang="en-US"/>
        </a:p>
      </dgm:t>
    </dgm:pt>
    <dgm:pt modelId="{36D1F8DD-AFF1-9743-8853-F5ECF63B446D}" type="sibTrans" cxnId="{FC54A69E-6FCD-1A4F-A303-F1BA0184BA00}">
      <dgm:prSet/>
      <dgm:spPr/>
      <dgm:t>
        <a:bodyPr/>
        <a:lstStyle/>
        <a:p>
          <a:endParaRPr lang="en-US"/>
        </a:p>
      </dgm:t>
    </dgm:pt>
    <dgm:pt modelId="{4B4BE3E1-6DF7-3B47-A681-7B88ECA578C3}">
      <dgm:prSet phldrT="[Text]"/>
      <dgm:spPr/>
      <dgm:t>
        <a:bodyPr/>
        <a:lstStyle/>
        <a:p>
          <a:r>
            <a:rPr lang="en-US" b="1" dirty="0"/>
            <a:t>stigmatisation</a:t>
          </a:r>
        </a:p>
      </dgm:t>
    </dgm:pt>
    <dgm:pt modelId="{A44FF208-0424-3C42-BB01-44A3FE8511CF}" type="parTrans" cxnId="{750FEA91-93DD-244F-A004-972760CF5F78}">
      <dgm:prSet/>
      <dgm:spPr/>
      <dgm:t>
        <a:bodyPr/>
        <a:lstStyle/>
        <a:p>
          <a:endParaRPr lang="en-US"/>
        </a:p>
      </dgm:t>
    </dgm:pt>
    <dgm:pt modelId="{4D117CF7-9EA7-EE4C-B650-F0DB7CC0E555}" type="sibTrans" cxnId="{750FEA91-93DD-244F-A004-972760CF5F78}">
      <dgm:prSet/>
      <dgm:spPr/>
      <dgm:t>
        <a:bodyPr/>
        <a:lstStyle/>
        <a:p>
          <a:endParaRPr lang="en-US"/>
        </a:p>
      </dgm:t>
    </dgm:pt>
    <dgm:pt modelId="{97E2EC2A-9033-6740-808C-7B733A37C6E5}" type="pres">
      <dgm:prSet presAssocID="{9B7E6403-1E1A-B347-B1EB-5DF60A7FA0DE}" presName="cycleMatrixDiagram" presStyleCnt="0">
        <dgm:presLayoutVars>
          <dgm:chMax val="1"/>
          <dgm:dir/>
          <dgm:animLvl val="lvl"/>
          <dgm:resizeHandles val="exact"/>
        </dgm:presLayoutVars>
      </dgm:prSet>
      <dgm:spPr/>
    </dgm:pt>
    <dgm:pt modelId="{4A90D6E4-CD6D-2940-B200-854689BA20BB}" type="pres">
      <dgm:prSet presAssocID="{9B7E6403-1E1A-B347-B1EB-5DF60A7FA0DE}" presName="children" presStyleCnt="0"/>
      <dgm:spPr/>
    </dgm:pt>
    <dgm:pt modelId="{36B1A6C2-FAE3-7748-9B71-935FFD40AEC4}" type="pres">
      <dgm:prSet presAssocID="{9B7E6403-1E1A-B347-B1EB-5DF60A7FA0DE}" presName="child1group" presStyleCnt="0"/>
      <dgm:spPr/>
    </dgm:pt>
    <dgm:pt modelId="{B955E231-829A-0F45-BF90-30148B94FB82}" type="pres">
      <dgm:prSet presAssocID="{9B7E6403-1E1A-B347-B1EB-5DF60A7FA0DE}" presName="child1" presStyleLbl="bgAcc1" presStyleIdx="0" presStyleCnt="4"/>
      <dgm:spPr/>
    </dgm:pt>
    <dgm:pt modelId="{630C75AB-32D4-F648-84ED-8587FA01879F}" type="pres">
      <dgm:prSet presAssocID="{9B7E6403-1E1A-B347-B1EB-5DF60A7FA0DE}" presName="child1Text" presStyleLbl="bgAcc1" presStyleIdx="0" presStyleCnt="4">
        <dgm:presLayoutVars>
          <dgm:bulletEnabled val="1"/>
        </dgm:presLayoutVars>
      </dgm:prSet>
      <dgm:spPr/>
    </dgm:pt>
    <dgm:pt modelId="{B58B9954-BF6C-D143-B220-C8D1B00A6222}" type="pres">
      <dgm:prSet presAssocID="{9B7E6403-1E1A-B347-B1EB-5DF60A7FA0DE}" presName="child2group" presStyleCnt="0"/>
      <dgm:spPr/>
    </dgm:pt>
    <dgm:pt modelId="{C6DF168F-E597-4B4A-B71E-C806E76E6CB3}" type="pres">
      <dgm:prSet presAssocID="{9B7E6403-1E1A-B347-B1EB-5DF60A7FA0DE}" presName="child2" presStyleLbl="bgAcc1" presStyleIdx="1" presStyleCnt="4"/>
      <dgm:spPr/>
    </dgm:pt>
    <dgm:pt modelId="{20DD2789-3D78-B34F-9573-240C87501930}" type="pres">
      <dgm:prSet presAssocID="{9B7E6403-1E1A-B347-B1EB-5DF60A7FA0DE}" presName="child2Text" presStyleLbl="bgAcc1" presStyleIdx="1" presStyleCnt="4">
        <dgm:presLayoutVars>
          <dgm:bulletEnabled val="1"/>
        </dgm:presLayoutVars>
      </dgm:prSet>
      <dgm:spPr/>
    </dgm:pt>
    <dgm:pt modelId="{0B35E55D-566D-9F4E-981E-0A9E133E9376}" type="pres">
      <dgm:prSet presAssocID="{9B7E6403-1E1A-B347-B1EB-5DF60A7FA0DE}" presName="child3group" presStyleCnt="0"/>
      <dgm:spPr/>
    </dgm:pt>
    <dgm:pt modelId="{2378AEDF-C3C9-3343-B942-9D976426AA5F}" type="pres">
      <dgm:prSet presAssocID="{9B7E6403-1E1A-B347-B1EB-5DF60A7FA0DE}" presName="child3" presStyleLbl="bgAcc1" presStyleIdx="2" presStyleCnt="4"/>
      <dgm:spPr/>
    </dgm:pt>
    <dgm:pt modelId="{06259E66-4E50-F149-B772-69DCA4E9DE72}" type="pres">
      <dgm:prSet presAssocID="{9B7E6403-1E1A-B347-B1EB-5DF60A7FA0DE}" presName="child3Text" presStyleLbl="bgAcc1" presStyleIdx="2" presStyleCnt="4">
        <dgm:presLayoutVars>
          <dgm:bulletEnabled val="1"/>
        </dgm:presLayoutVars>
      </dgm:prSet>
      <dgm:spPr/>
    </dgm:pt>
    <dgm:pt modelId="{3273D29C-7ABA-134A-AADA-916A60E08B61}" type="pres">
      <dgm:prSet presAssocID="{9B7E6403-1E1A-B347-B1EB-5DF60A7FA0DE}" presName="child4group" presStyleCnt="0"/>
      <dgm:spPr/>
    </dgm:pt>
    <dgm:pt modelId="{9813E597-FDB6-1042-A7DE-4FE9D9433D99}" type="pres">
      <dgm:prSet presAssocID="{9B7E6403-1E1A-B347-B1EB-5DF60A7FA0DE}" presName="child4" presStyleLbl="bgAcc1" presStyleIdx="3" presStyleCnt="4"/>
      <dgm:spPr/>
    </dgm:pt>
    <dgm:pt modelId="{FCBA439B-71D2-D140-A59E-FD47C6BEBB2C}" type="pres">
      <dgm:prSet presAssocID="{9B7E6403-1E1A-B347-B1EB-5DF60A7FA0DE}" presName="child4Text" presStyleLbl="bgAcc1" presStyleIdx="3" presStyleCnt="4">
        <dgm:presLayoutVars>
          <dgm:bulletEnabled val="1"/>
        </dgm:presLayoutVars>
      </dgm:prSet>
      <dgm:spPr/>
    </dgm:pt>
    <dgm:pt modelId="{55A8AA36-09F8-2245-BEF1-F82B80D79D89}" type="pres">
      <dgm:prSet presAssocID="{9B7E6403-1E1A-B347-B1EB-5DF60A7FA0DE}" presName="childPlaceholder" presStyleCnt="0"/>
      <dgm:spPr/>
    </dgm:pt>
    <dgm:pt modelId="{E2ABF8BF-C80C-2C42-A5E1-94F19B1AF69D}" type="pres">
      <dgm:prSet presAssocID="{9B7E6403-1E1A-B347-B1EB-5DF60A7FA0DE}" presName="circle" presStyleCnt="0"/>
      <dgm:spPr/>
    </dgm:pt>
    <dgm:pt modelId="{10EDF1F2-6D8E-B04D-85FE-580663A54E9B}" type="pres">
      <dgm:prSet presAssocID="{9B7E6403-1E1A-B347-B1EB-5DF60A7FA0DE}" presName="quadrant1" presStyleLbl="node1" presStyleIdx="0" presStyleCnt="4">
        <dgm:presLayoutVars>
          <dgm:chMax val="1"/>
          <dgm:bulletEnabled val="1"/>
        </dgm:presLayoutVars>
      </dgm:prSet>
      <dgm:spPr/>
    </dgm:pt>
    <dgm:pt modelId="{C7909E54-A626-7C4C-8E95-C8D517DCC8FF}" type="pres">
      <dgm:prSet presAssocID="{9B7E6403-1E1A-B347-B1EB-5DF60A7FA0DE}" presName="quadrant2" presStyleLbl="node1" presStyleIdx="1" presStyleCnt="4">
        <dgm:presLayoutVars>
          <dgm:chMax val="1"/>
          <dgm:bulletEnabled val="1"/>
        </dgm:presLayoutVars>
      </dgm:prSet>
      <dgm:spPr/>
    </dgm:pt>
    <dgm:pt modelId="{631BD102-1461-624F-9B3A-5DE05D842848}" type="pres">
      <dgm:prSet presAssocID="{9B7E6403-1E1A-B347-B1EB-5DF60A7FA0DE}" presName="quadrant3" presStyleLbl="node1" presStyleIdx="2" presStyleCnt="4">
        <dgm:presLayoutVars>
          <dgm:chMax val="1"/>
          <dgm:bulletEnabled val="1"/>
        </dgm:presLayoutVars>
      </dgm:prSet>
      <dgm:spPr/>
    </dgm:pt>
    <dgm:pt modelId="{EF00EDA8-E48C-2245-B238-7C2149A06A41}" type="pres">
      <dgm:prSet presAssocID="{9B7E6403-1E1A-B347-B1EB-5DF60A7FA0DE}" presName="quadrant4" presStyleLbl="node1" presStyleIdx="3" presStyleCnt="4">
        <dgm:presLayoutVars>
          <dgm:chMax val="1"/>
          <dgm:bulletEnabled val="1"/>
        </dgm:presLayoutVars>
      </dgm:prSet>
      <dgm:spPr/>
    </dgm:pt>
    <dgm:pt modelId="{D168016C-2111-1142-B168-EB474DA45CE6}" type="pres">
      <dgm:prSet presAssocID="{9B7E6403-1E1A-B347-B1EB-5DF60A7FA0DE}" presName="quadrantPlaceholder" presStyleCnt="0"/>
      <dgm:spPr/>
    </dgm:pt>
    <dgm:pt modelId="{157393EF-4540-2249-9ED7-2228D0912B45}" type="pres">
      <dgm:prSet presAssocID="{9B7E6403-1E1A-B347-B1EB-5DF60A7FA0DE}" presName="center1" presStyleLbl="fgShp" presStyleIdx="0" presStyleCnt="2"/>
      <dgm:spPr/>
    </dgm:pt>
    <dgm:pt modelId="{8115E191-F97B-0744-9750-0EFDFFF8E95F}" type="pres">
      <dgm:prSet presAssocID="{9B7E6403-1E1A-B347-B1EB-5DF60A7FA0DE}" presName="center2" presStyleLbl="fgShp" presStyleIdx="1" presStyleCnt="2"/>
      <dgm:spPr/>
    </dgm:pt>
  </dgm:ptLst>
  <dgm:cxnLst>
    <dgm:cxn modelId="{D5BFA301-D14F-0B4C-865F-5F0D7A284F68}" srcId="{9B7E6403-1E1A-B347-B1EB-5DF60A7FA0DE}" destId="{D6A682F2-6816-404F-BBDE-C86EFB109419}" srcOrd="1" destOrd="0" parTransId="{E7DB96AC-966B-A344-8F6F-8660ACE5914C}" sibTransId="{80071087-39D9-3F4B-BBC8-09FC4FA658EF}"/>
    <dgm:cxn modelId="{04E4BE08-78E1-A44E-B35D-6C48A4155746}" srcId="{A23EB5F9-2E78-EC41-BC56-1E1DAA5D1049}" destId="{8E3C9139-9D12-8149-8A96-67812F3BE3CD}" srcOrd="3" destOrd="0" parTransId="{62DD73BE-3276-974A-8651-E5AAEEBFBC3C}" sibTransId="{AE847F65-C5B0-B948-85CE-226211C56F37}"/>
    <dgm:cxn modelId="{221E4C0C-8D41-3C4C-A1B3-F44A283023E6}" type="presOf" srcId="{F5A45C53-713E-1E48-BBA3-5BAA41FC25C0}" destId="{06259E66-4E50-F149-B772-69DCA4E9DE72}" srcOrd="1" destOrd="3" presId="urn:microsoft.com/office/officeart/2005/8/layout/cycle4"/>
    <dgm:cxn modelId="{2C388C14-87D5-0243-827F-C410C39AD2AA}" srcId="{A13641BF-6A6F-5A4F-B780-7548EDFABFC8}" destId="{DA1D5874-8DE9-0848-8783-8932C290EACA}" srcOrd="0" destOrd="0" parTransId="{072EA19F-6416-574C-B546-7D4194AFA311}" sibTransId="{F58A80CB-4E9A-444F-969D-6D3FE303494A}"/>
    <dgm:cxn modelId="{54182C16-6EF0-6F47-8BBE-2F542FE43D8D}" type="presOf" srcId="{A23EB5F9-2E78-EC41-BC56-1E1DAA5D1049}" destId="{10EDF1F2-6D8E-B04D-85FE-580663A54E9B}" srcOrd="0" destOrd="0" presId="urn:microsoft.com/office/officeart/2005/8/layout/cycle4"/>
    <dgm:cxn modelId="{CF48CA24-E5AD-B443-B71A-8552ADC430D6}" type="presOf" srcId="{1C15DEEC-E63E-484F-AB05-7054121B3423}" destId="{630C75AB-32D4-F648-84ED-8587FA01879F}" srcOrd="1" destOrd="0" presId="urn:microsoft.com/office/officeart/2005/8/layout/cycle4"/>
    <dgm:cxn modelId="{C6CEBD26-A3BA-6F48-8044-9E0D75ABEC63}" type="presOf" srcId="{9B7E6403-1E1A-B347-B1EB-5DF60A7FA0DE}" destId="{97E2EC2A-9033-6740-808C-7B733A37C6E5}" srcOrd="0" destOrd="0" presId="urn:microsoft.com/office/officeart/2005/8/layout/cycle4"/>
    <dgm:cxn modelId="{8DA59C31-A28B-E84A-BA00-7DECBED60059}" srcId="{9B7E6403-1E1A-B347-B1EB-5DF60A7FA0DE}" destId="{0ADBD46C-36FA-F14D-A37D-C6507B15361E}" srcOrd="3" destOrd="0" parTransId="{A4C08CA1-6709-C54E-BC2D-B7A5BA34FB62}" sibTransId="{B255C7D4-81A9-1241-A973-74164D931955}"/>
    <dgm:cxn modelId="{D09FF437-523F-FE4E-8FCA-6DDE47675B52}" type="presOf" srcId="{EDC70F10-0137-684B-861D-481B257ADF5C}" destId="{C6DF168F-E597-4B4A-B71E-C806E76E6CB3}" srcOrd="0" destOrd="2" presId="urn:microsoft.com/office/officeart/2005/8/layout/cycle4"/>
    <dgm:cxn modelId="{C4A92E3B-2EC7-0847-8FBE-B870ABB5118B}" type="presOf" srcId="{1AA9E2A8-F97E-5C4A-B692-CB2324450295}" destId="{B955E231-829A-0F45-BF90-30148B94FB82}" srcOrd="0" destOrd="2" presId="urn:microsoft.com/office/officeart/2005/8/layout/cycle4"/>
    <dgm:cxn modelId="{E6EE403E-AC99-2C47-B4E0-3FD1CEBAF006}" srcId="{D6A682F2-6816-404F-BBDE-C86EFB109419}" destId="{586B5636-743E-5E48-A7E1-8460C185AEA6}" srcOrd="1" destOrd="0" parTransId="{6C03939E-96B4-6340-948F-ABAF2644CE6C}" sibTransId="{6E2E7B7C-89E3-2140-A8AB-0901731A774A}"/>
    <dgm:cxn modelId="{26474345-3027-7D48-A3B4-158A3F9A0962}" type="presOf" srcId="{1AA9E2A8-F97E-5C4A-B692-CB2324450295}" destId="{630C75AB-32D4-F648-84ED-8587FA01879F}" srcOrd="1" destOrd="2" presId="urn:microsoft.com/office/officeart/2005/8/layout/cycle4"/>
    <dgm:cxn modelId="{5271C548-E542-A54A-9F85-A47B472FB4FB}" type="presOf" srcId="{BB75C747-FB6C-7F48-B6A9-6C814C29A574}" destId="{06259E66-4E50-F149-B772-69DCA4E9DE72}" srcOrd="1" destOrd="1" presId="urn:microsoft.com/office/officeart/2005/8/layout/cycle4"/>
    <dgm:cxn modelId="{65942A49-11AC-5B40-9C2E-256ADE5C6710}" type="presOf" srcId="{586B5636-743E-5E48-A7E1-8460C185AEA6}" destId="{20DD2789-3D78-B34F-9573-240C87501930}" srcOrd="1" destOrd="1" presId="urn:microsoft.com/office/officeart/2005/8/layout/cycle4"/>
    <dgm:cxn modelId="{6BC8304C-2467-3941-85BD-6BEFAA2D2FEC}" type="presOf" srcId="{78AB8108-6EE0-284B-9360-98DC00060D51}" destId="{9813E597-FDB6-1042-A7DE-4FE9D9433D99}" srcOrd="0" destOrd="1" presId="urn:microsoft.com/office/officeart/2005/8/layout/cycle4"/>
    <dgm:cxn modelId="{4E72844C-9732-1B4D-8C77-9C4185D4B7FC}" srcId="{A13641BF-6A6F-5A4F-B780-7548EDFABFC8}" destId="{F5A45C53-713E-1E48-BBA3-5BAA41FC25C0}" srcOrd="3" destOrd="0" parTransId="{D8E3750E-1C2E-1C42-8136-41E2E1E0085A}" sibTransId="{07645FCB-1244-684F-AF90-38F358E5DBD1}"/>
    <dgm:cxn modelId="{79C6524E-B657-424D-9B1B-328EB280305A}" srcId="{D6A682F2-6816-404F-BBDE-C86EFB109419}" destId="{114ECB32-DF3F-8741-AD1D-BB9D6D580A44}" srcOrd="3" destOrd="0" parTransId="{6D74AE36-CF0B-3341-BF3B-1EAC43ED5DF3}" sibTransId="{B1A52422-A891-8B45-A252-540D7DB6D058}"/>
    <dgm:cxn modelId="{B0D4974F-1971-8F4F-BC2B-CC3EAB82AA0D}" type="presOf" srcId="{F5AC17D3-F21F-CD43-83D3-26B9BA425842}" destId="{B955E231-829A-0F45-BF90-30148B94FB82}" srcOrd="0" destOrd="1" presId="urn:microsoft.com/office/officeart/2005/8/layout/cycle4"/>
    <dgm:cxn modelId="{29A24F52-0AF9-894B-BF6B-971FF4ED693C}" type="presOf" srcId="{8E3C9139-9D12-8149-8A96-67812F3BE3CD}" destId="{B955E231-829A-0F45-BF90-30148B94FB82}" srcOrd="0" destOrd="3" presId="urn:microsoft.com/office/officeart/2005/8/layout/cycle4"/>
    <dgm:cxn modelId="{0B51A552-4055-8B40-A34F-8BC7A0CA8893}" srcId="{A23EB5F9-2E78-EC41-BC56-1E1DAA5D1049}" destId="{1C15DEEC-E63E-484F-AB05-7054121B3423}" srcOrd="0" destOrd="0" parTransId="{47389DF0-E94C-5942-901C-DEE1DBADC1CB}" sibTransId="{619AA6DD-1FD4-9346-96B9-F6DF86E892E4}"/>
    <dgm:cxn modelId="{777AD459-EA27-9443-8377-D399F03A9BF9}" type="presOf" srcId="{4B4BE3E1-6DF7-3B47-A681-7B88ECA578C3}" destId="{FCBA439B-71D2-D140-A59E-FD47C6BEBB2C}" srcOrd="1" destOrd="3" presId="urn:microsoft.com/office/officeart/2005/8/layout/cycle4"/>
    <dgm:cxn modelId="{230C5B63-3707-F14B-AAD6-715C20B0A2DB}" srcId="{D6A682F2-6816-404F-BBDE-C86EFB109419}" destId="{18E9B512-FAEA-DB4F-9FE2-B0CFAABCA0FC}" srcOrd="4" destOrd="0" parTransId="{A6B141FB-D7F3-E449-87F4-C6B10E71F0F6}" sibTransId="{90D9FB7A-104D-774B-B8EA-C7ED26EE6990}"/>
    <dgm:cxn modelId="{D68DEB64-49DA-EC47-AF57-3D17C792DA26}" type="presOf" srcId="{0ADBD46C-36FA-F14D-A37D-C6507B15361E}" destId="{EF00EDA8-E48C-2245-B238-7C2149A06A41}" srcOrd="0" destOrd="0" presId="urn:microsoft.com/office/officeart/2005/8/layout/cycle4"/>
    <dgm:cxn modelId="{7C2B2365-0ABC-A345-B9EF-42F9E71E6A35}" type="presOf" srcId="{114ECB32-DF3F-8741-AD1D-BB9D6D580A44}" destId="{20DD2789-3D78-B34F-9573-240C87501930}" srcOrd="1" destOrd="3" presId="urn:microsoft.com/office/officeart/2005/8/layout/cycle4"/>
    <dgm:cxn modelId="{4EE3D16D-9830-9F40-9023-19E6A09A6A35}" type="presOf" srcId="{D6A682F2-6816-404F-BBDE-C86EFB109419}" destId="{C7909E54-A626-7C4C-8E95-C8D517DCC8FF}" srcOrd="0" destOrd="0" presId="urn:microsoft.com/office/officeart/2005/8/layout/cycle4"/>
    <dgm:cxn modelId="{D2462171-DA4C-6444-95B5-9F94447E077D}" type="presOf" srcId="{78683F52-46AF-5C4D-8F26-F99876E5F256}" destId="{C6DF168F-E597-4B4A-B71E-C806E76E6CB3}" srcOrd="0" destOrd="0" presId="urn:microsoft.com/office/officeart/2005/8/layout/cycle4"/>
    <dgm:cxn modelId="{D9EFF078-67E2-FF44-8F2D-F4AEDC8F4B70}" srcId="{D6A682F2-6816-404F-BBDE-C86EFB109419}" destId="{EDC70F10-0137-684B-861D-481B257ADF5C}" srcOrd="2" destOrd="0" parTransId="{2BEAD5DA-C5C8-8545-AACC-1D3CE9FB961C}" sibTransId="{5BD656B8-5807-484C-8DD8-7F2D65A30E86}"/>
    <dgm:cxn modelId="{20775B82-6D78-1546-921B-3DA18EB6F350}" type="presOf" srcId="{F5A45C53-713E-1E48-BBA3-5BAA41FC25C0}" destId="{2378AEDF-C3C9-3343-B942-9D976426AA5F}" srcOrd="0" destOrd="3" presId="urn:microsoft.com/office/officeart/2005/8/layout/cycle4"/>
    <dgm:cxn modelId="{F2F53C84-A64E-5E40-BA92-1C30100AEC4C}" type="presOf" srcId="{DA1D5874-8DE9-0848-8783-8932C290EACA}" destId="{06259E66-4E50-F149-B772-69DCA4E9DE72}" srcOrd="1" destOrd="0" presId="urn:microsoft.com/office/officeart/2005/8/layout/cycle4"/>
    <dgm:cxn modelId="{85DB7786-93CC-704D-BE21-AF168044CB9E}" type="presOf" srcId="{4B4BE3E1-6DF7-3B47-A681-7B88ECA578C3}" destId="{9813E597-FDB6-1042-A7DE-4FE9D9433D99}" srcOrd="0" destOrd="3" presId="urn:microsoft.com/office/officeart/2005/8/layout/cycle4"/>
    <dgm:cxn modelId="{9BA3EF88-3430-EF40-978A-9B7F87BB4009}" type="presOf" srcId="{058CD8FC-EBFC-5241-86E1-249AD9620CBA}" destId="{FCBA439B-71D2-D140-A59E-FD47C6BEBB2C}" srcOrd="1" destOrd="2" presId="urn:microsoft.com/office/officeart/2005/8/layout/cycle4"/>
    <dgm:cxn modelId="{750FEA91-93DD-244F-A004-972760CF5F78}" srcId="{0ADBD46C-36FA-F14D-A37D-C6507B15361E}" destId="{4B4BE3E1-6DF7-3B47-A681-7B88ECA578C3}" srcOrd="3" destOrd="0" parTransId="{A44FF208-0424-3C42-BB01-44A3FE8511CF}" sibTransId="{4D117CF7-9EA7-EE4C-B650-F0DB7CC0E555}"/>
    <dgm:cxn modelId="{56519D98-7122-174A-855B-56D2DD0DA7C8}" type="presOf" srcId="{EDC70F10-0137-684B-861D-481B257ADF5C}" destId="{20DD2789-3D78-B34F-9573-240C87501930}" srcOrd="1" destOrd="2" presId="urn:microsoft.com/office/officeart/2005/8/layout/cycle4"/>
    <dgm:cxn modelId="{A5804599-6802-5A47-A4B6-FC5518340C1D}" type="presOf" srcId="{114ECB32-DF3F-8741-AD1D-BB9D6D580A44}" destId="{C6DF168F-E597-4B4A-B71E-C806E76E6CB3}" srcOrd="0" destOrd="3" presId="urn:microsoft.com/office/officeart/2005/8/layout/cycle4"/>
    <dgm:cxn modelId="{9FE4709A-8EB8-AF4B-9E32-83FB39747ED3}" type="presOf" srcId="{8E3C9139-9D12-8149-8A96-67812F3BE3CD}" destId="{630C75AB-32D4-F648-84ED-8587FA01879F}" srcOrd="1" destOrd="3" presId="urn:microsoft.com/office/officeart/2005/8/layout/cycle4"/>
    <dgm:cxn modelId="{FC54A69E-6FCD-1A4F-A303-F1BA0184BA00}" srcId="{0ADBD46C-36FA-F14D-A37D-C6507B15361E}" destId="{058CD8FC-EBFC-5241-86E1-249AD9620CBA}" srcOrd="2" destOrd="0" parTransId="{2ACF412A-821B-FC44-BCB7-4F8FBFC92C11}" sibTransId="{36D1F8DD-AFF1-9743-8853-F5ECF63B446D}"/>
    <dgm:cxn modelId="{6132B0A1-585D-A242-BF93-E7E6B7F6A93B}" type="presOf" srcId="{BB75C747-FB6C-7F48-B6A9-6C814C29A574}" destId="{2378AEDF-C3C9-3343-B942-9D976426AA5F}" srcOrd="0" destOrd="1" presId="urn:microsoft.com/office/officeart/2005/8/layout/cycle4"/>
    <dgm:cxn modelId="{01D717A6-DE05-1F40-B916-7777193FD2C1}" type="presOf" srcId="{B6EFF5E9-A6D0-4443-8039-8E03599CBAF7}" destId="{2378AEDF-C3C9-3343-B942-9D976426AA5F}" srcOrd="0" destOrd="2" presId="urn:microsoft.com/office/officeart/2005/8/layout/cycle4"/>
    <dgm:cxn modelId="{5DC6AAA8-987C-9A42-BCA6-A6DE547E0D60}" srcId="{A23EB5F9-2E78-EC41-BC56-1E1DAA5D1049}" destId="{1AA9E2A8-F97E-5C4A-B692-CB2324450295}" srcOrd="2" destOrd="0" parTransId="{E96ED972-4504-1A49-857B-8E030DB0EC44}" sibTransId="{4B8423F6-CD20-D54C-8CFA-B87AF2652C87}"/>
    <dgm:cxn modelId="{CD368EAD-CBA3-4B48-8CED-061908DAA61B}" srcId="{9B7E6403-1E1A-B347-B1EB-5DF60A7FA0DE}" destId="{A13641BF-6A6F-5A4F-B780-7548EDFABFC8}" srcOrd="2" destOrd="0" parTransId="{9E3BD303-519D-DA4C-B1DD-757DAC0D5269}" sibTransId="{0B00A879-75C6-344C-BCDF-9C2E5B1B5B5A}"/>
    <dgm:cxn modelId="{7196DDB2-7FDA-4E46-9069-950DD958F824}" type="presOf" srcId="{18E9B512-FAEA-DB4F-9FE2-B0CFAABCA0FC}" destId="{C6DF168F-E597-4B4A-B71E-C806E76E6CB3}" srcOrd="0" destOrd="4" presId="urn:microsoft.com/office/officeart/2005/8/layout/cycle4"/>
    <dgm:cxn modelId="{97361CB3-FAA4-5E47-91B1-5A336DDEA327}" srcId="{A13641BF-6A6F-5A4F-B780-7548EDFABFC8}" destId="{BB75C747-FB6C-7F48-B6A9-6C814C29A574}" srcOrd="1" destOrd="0" parTransId="{E3B16211-BA8D-384D-A27A-99916171ED1D}" sibTransId="{B4432A94-5704-C540-90BE-06D9E3EBDA61}"/>
    <dgm:cxn modelId="{283789B3-89C2-D14B-8C9D-9A4FC0AA3990}" type="presOf" srcId="{A13641BF-6A6F-5A4F-B780-7548EDFABFC8}" destId="{631BD102-1461-624F-9B3A-5DE05D842848}" srcOrd="0" destOrd="0" presId="urn:microsoft.com/office/officeart/2005/8/layout/cycle4"/>
    <dgm:cxn modelId="{7B5807BC-57CF-5044-AD1F-3AB72C570596}" type="presOf" srcId="{3A7C28F1-CF07-E94E-AE6B-FE726C4F0BA4}" destId="{FCBA439B-71D2-D140-A59E-FD47C6BEBB2C}" srcOrd="1" destOrd="0" presId="urn:microsoft.com/office/officeart/2005/8/layout/cycle4"/>
    <dgm:cxn modelId="{C16543BC-D9BB-174C-9C9C-CA1290C6888A}" srcId="{0ADBD46C-36FA-F14D-A37D-C6507B15361E}" destId="{3A7C28F1-CF07-E94E-AE6B-FE726C4F0BA4}" srcOrd="0" destOrd="0" parTransId="{2433678A-0739-114A-B7F2-E9253F9321E3}" sibTransId="{FDE4CFE7-8E29-A441-842E-A7318AEB435A}"/>
    <dgm:cxn modelId="{A8BC95BC-67B1-344C-8BB3-5E598F14AF1F}" type="presOf" srcId="{DA1D5874-8DE9-0848-8783-8932C290EACA}" destId="{2378AEDF-C3C9-3343-B942-9D976426AA5F}" srcOrd="0" destOrd="0" presId="urn:microsoft.com/office/officeart/2005/8/layout/cycle4"/>
    <dgm:cxn modelId="{DE62AABD-0CE2-6E42-AE6E-ACD3B4DD3B1D}" srcId="{A13641BF-6A6F-5A4F-B780-7548EDFABFC8}" destId="{B6EFF5E9-A6D0-4443-8039-8E03599CBAF7}" srcOrd="2" destOrd="0" parTransId="{213BFDBF-2DB9-964D-8E5F-67D00C1CF753}" sibTransId="{0F027141-AA0D-9A4F-852D-2279FD85426B}"/>
    <dgm:cxn modelId="{73B582BE-1992-A04F-B458-A9CE3AA83AC6}" type="presOf" srcId="{586B5636-743E-5E48-A7E1-8460C185AEA6}" destId="{C6DF168F-E597-4B4A-B71E-C806E76E6CB3}" srcOrd="0" destOrd="1" presId="urn:microsoft.com/office/officeart/2005/8/layout/cycle4"/>
    <dgm:cxn modelId="{065BA4BF-BF9D-E049-9BF1-9398689D1683}" srcId="{9B7E6403-1E1A-B347-B1EB-5DF60A7FA0DE}" destId="{A23EB5F9-2E78-EC41-BC56-1E1DAA5D1049}" srcOrd="0" destOrd="0" parTransId="{38F010D0-7DC0-CF4F-9577-EEADA4E7C10E}" sibTransId="{40271BB9-F7F4-BA42-B3E1-F76BC0E793A4}"/>
    <dgm:cxn modelId="{4E8591C3-9C22-E040-BDE4-080344268325}" type="presOf" srcId="{1C15DEEC-E63E-484F-AB05-7054121B3423}" destId="{B955E231-829A-0F45-BF90-30148B94FB82}" srcOrd="0" destOrd="0" presId="urn:microsoft.com/office/officeart/2005/8/layout/cycle4"/>
    <dgm:cxn modelId="{51ECFCC4-FE7B-D547-BD97-D7C4AD2EE100}" srcId="{A23EB5F9-2E78-EC41-BC56-1E1DAA5D1049}" destId="{F5AC17D3-F21F-CD43-83D3-26B9BA425842}" srcOrd="1" destOrd="0" parTransId="{DA6D4421-6D97-F04B-846C-1A9235F00CC6}" sibTransId="{DF193976-EA73-4C4B-A658-58F80EA2B8B0}"/>
    <dgm:cxn modelId="{9FBA57C6-E349-A642-BE00-330C71785C19}" srcId="{0ADBD46C-36FA-F14D-A37D-C6507B15361E}" destId="{78AB8108-6EE0-284B-9360-98DC00060D51}" srcOrd="1" destOrd="0" parTransId="{E11EE0BA-5227-5B4A-9A7B-50AE76C12164}" sibTransId="{D6AED633-EFC7-B941-8573-DF8ED1AF4C7A}"/>
    <dgm:cxn modelId="{A920FACE-72B3-EC41-A283-AF89674174C7}" type="presOf" srcId="{3A7C28F1-CF07-E94E-AE6B-FE726C4F0BA4}" destId="{9813E597-FDB6-1042-A7DE-4FE9D9433D99}" srcOrd="0" destOrd="0" presId="urn:microsoft.com/office/officeart/2005/8/layout/cycle4"/>
    <dgm:cxn modelId="{BA62BAD9-FD41-9645-B818-0980DFC9D25B}" type="presOf" srcId="{78683F52-46AF-5C4D-8F26-F99876E5F256}" destId="{20DD2789-3D78-B34F-9573-240C87501930}" srcOrd="1" destOrd="0" presId="urn:microsoft.com/office/officeart/2005/8/layout/cycle4"/>
    <dgm:cxn modelId="{3D8EE1E7-AE2B-8747-B0CC-B5181D2067EA}" type="presOf" srcId="{78AB8108-6EE0-284B-9360-98DC00060D51}" destId="{FCBA439B-71D2-D140-A59E-FD47C6BEBB2C}" srcOrd="1" destOrd="1" presId="urn:microsoft.com/office/officeart/2005/8/layout/cycle4"/>
    <dgm:cxn modelId="{1BC030EB-DE98-4849-A187-5B5B49722427}" type="presOf" srcId="{058CD8FC-EBFC-5241-86E1-249AD9620CBA}" destId="{9813E597-FDB6-1042-A7DE-4FE9D9433D99}" srcOrd="0" destOrd="2" presId="urn:microsoft.com/office/officeart/2005/8/layout/cycle4"/>
    <dgm:cxn modelId="{C65761ED-FDA4-D647-94A4-1EB668347210}" type="presOf" srcId="{B6EFF5E9-A6D0-4443-8039-8E03599CBAF7}" destId="{06259E66-4E50-F149-B772-69DCA4E9DE72}" srcOrd="1" destOrd="2" presId="urn:microsoft.com/office/officeart/2005/8/layout/cycle4"/>
    <dgm:cxn modelId="{63906DEF-C667-3946-B52B-AC6916660778}" type="presOf" srcId="{18E9B512-FAEA-DB4F-9FE2-B0CFAABCA0FC}" destId="{20DD2789-3D78-B34F-9573-240C87501930}" srcOrd="1" destOrd="4" presId="urn:microsoft.com/office/officeart/2005/8/layout/cycle4"/>
    <dgm:cxn modelId="{95EFD4F8-8716-CE4E-9193-13292FB1B841}" type="presOf" srcId="{F5AC17D3-F21F-CD43-83D3-26B9BA425842}" destId="{630C75AB-32D4-F648-84ED-8587FA01879F}" srcOrd="1" destOrd="1" presId="urn:microsoft.com/office/officeart/2005/8/layout/cycle4"/>
    <dgm:cxn modelId="{FEF812F9-4E79-234D-AD22-244FEA450346}" srcId="{D6A682F2-6816-404F-BBDE-C86EFB109419}" destId="{78683F52-46AF-5C4D-8F26-F99876E5F256}" srcOrd="0" destOrd="0" parTransId="{ACB7A5F0-7B31-6C49-90F4-D3D2E240D44D}" sibTransId="{2C9C64A2-AC6D-BA49-8DCE-EDC293D0E642}"/>
    <dgm:cxn modelId="{7398BF0D-743D-394C-841C-C065FCFE9641}" type="presParOf" srcId="{97E2EC2A-9033-6740-808C-7B733A37C6E5}" destId="{4A90D6E4-CD6D-2940-B200-854689BA20BB}" srcOrd="0" destOrd="0" presId="urn:microsoft.com/office/officeart/2005/8/layout/cycle4"/>
    <dgm:cxn modelId="{697613BB-C1D5-2449-B831-89D41723D534}" type="presParOf" srcId="{4A90D6E4-CD6D-2940-B200-854689BA20BB}" destId="{36B1A6C2-FAE3-7748-9B71-935FFD40AEC4}" srcOrd="0" destOrd="0" presId="urn:microsoft.com/office/officeart/2005/8/layout/cycle4"/>
    <dgm:cxn modelId="{AA49BECE-E584-DA48-B333-42532358EEF1}" type="presParOf" srcId="{36B1A6C2-FAE3-7748-9B71-935FFD40AEC4}" destId="{B955E231-829A-0F45-BF90-30148B94FB82}" srcOrd="0" destOrd="0" presId="urn:microsoft.com/office/officeart/2005/8/layout/cycle4"/>
    <dgm:cxn modelId="{7793C284-FDA1-574B-9568-BB844C5FBDA4}" type="presParOf" srcId="{36B1A6C2-FAE3-7748-9B71-935FFD40AEC4}" destId="{630C75AB-32D4-F648-84ED-8587FA01879F}" srcOrd="1" destOrd="0" presId="urn:microsoft.com/office/officeart/2005/8/layout/cycle4"/>
    <dgm:cxn modelId="{55645922-0291-C548-93C0-73D266F82AC1}" type="presParOf" srcId="{4A90D6E4-CD6D-2940-B200-854689BA20BB}" destId="{B58B9954-BF6C-D143-B220-C8D1B00A6222}" srcOrd="1" destOrd="0" presId="urn:microsoft.com/office/officeart/2005/8/layout/cycle4"/>
    <dgm:cxn modelId="{A0DFAB6E-AFCF-A249-9E00-848694199C88}" type="presParOf" srcId="{B58B9954-BF6C-D143-B220-C8D1B00A6222}" destId="{C6DF168F-E597-4B4A-B71E-C806E76E6CB3}" srcOrd="0" destOrd="0" presId="urn:microsoft.com/office/officeart/2005/8/layout/cycle4"/>
    <dgm:cxn modelId="{175657C3-3E93-0A47-92C5-0EAE99274926}" type="presParOf" srcId="{B58B9954-BF6C-D143-B220-C8D1B00A6222}" destId="{20DD2789-3D78-B34F-9573-240C87501930}" srcOrd="1" destOrd="0" presId="urn:microsoft.com/office/officeart/2005/8/layout/cycle4"/>
    <dgm:cxn modelId="{B0F55AB7-8AA1-424C-96A4-6D900D58595B}" type="presParOf" srcId="{4A90D6E4-CD6D-2940-B200-854689BA20BB}" destId="{0B35E55D-566D-9F4E-981E-0A9E133E9376}" srcOrd="2" destOrd="0" presId="urn:microsoft.com/office/officeart/2005/8/layout/cycle4"/>
    <dgm:cxn modelId="{B36F8710-7AE2-3E40-8A6F-88788B7BE7B1}" type="presParOf" srcId="{0B35E55D-566D-9F4E-981E-0A9E133E9376}" destId="{2378AEDF-C3C9-3343-B942-9D976426AA5F}" srcOrd="0" destOrd="0" presId="urn:microsoft.com/office/officeart/2005/8/layout/cycle4"/>
    <dgm:cxn modelId="{464C74E2-8FAE-A04A-803D-9DDBA2014743}" type="presParOf" srcId="{0B35E55D-566D-9F4E-981E-0A9E133E9376}" destId="{06259E66-4E50-F149-B772-69DCA4E9DE72}" srcOrd="1" destOrd="0" presId="urn:microsoft.com/office/officeart/2005/8/layout/cycle4"/>
    <dgm:cxn modelId="{8F0C8FF9-F3E8-554D-B6D3-AC5455190476}" type="presParOf" srcId="{4A90D6E4-CD6D-2940-B200-854689BA20BB}" destId="{3273D29C-7ABA-134A-AADA-916A60E08B61}" srcOrd="3" destOrd="0" presId="urn:microsoft.com/office/officeart/2005/8/layout/cycle4"/>
    <dgm:cxn modelId="{B9AF2A05-6046-8245-924C-31318877B049}" type="presParOf" srcId="{3273D29C-7ABA-134A-AADA-916A60E08B61}" destId="{9813E597-FDB6-1042-A7DE-4FE9D9433D99}" srcOrd="0" destOrd="0" presId="urn:microsoft.com/office/officeart/2005/8/layout/cycle4"/>
    <dgm:cxn modelId="{CEE2912E-B664-8346-840E-FECDA5534B5B}" type="presParOf" srcId="{3273D29C-7ABA-134A-AADA-916A60E08B61}" destId="{FCBA439B-71D2-D140-A59E-FD47C6BEBB2C}" srcOrd="1" destOrd="0" presId="urn:microsoft.com/office/officeart/2005/8/layout/cycle4"/>
    <dgm:cxn modelId="{85CC8F52-FAC0-DB4C-B704-7717EA8ECC65}" type="presParOf" srcId="{4A90D6E4-CD6D-2940-B200-854689BA20BB}" destId="{55A8AA36-09F8-2245-BEF1-F82B80D79D89}" srcOrd="4" destOrd="0" presId="urn:microsoft.com/office/officeart/2005/8/layout/cycle4"/>
    <dgm:cxn modelId="{BF2AEA51-B810-5E4D-9033-52FBC397B208}" type="presParOf" srcId="{97E2EC2A-9033-6740-808C-7B733A37C6E5}" destId="{E2ABF8BF-C80C-2C42-A5E1-94F19B1AF69D}" srcOrd="1" destOrd="0" presId="urn:microsoft.com/office/officeart/2005/8/layout/cycle4"/>
    <dgm:cxn modelId="{7CA4CF54-2CC2-7844-ADFD-35A971FB5E96}" type="presParOf" srcId="{E2ABF8BF-C80C-2C42-A5E1-94F19B1AF69D}" destId="{10EDF1F2-6D8E-B04D-85FE-580663A54E9B}" srcOrd="0" destOrd="0" presId="urn:microsoft.com/office/officeart/2005/8/layout/cycle4"/>
    <dgm:cxn modelId="{6FF3FB53-026B-FC48-BF1D-ABAF3BA090FC}" type="presParOf" srcId="{E2ABF8BF-C80C-2C42-A5E1-94F19B1AF69D}" destId="{C7909E54-A626-7C4C-8E95-C8D517DCC8FF}" srcOrd="1" destOrd="0" presId="urn:microsoft.com/office/officeart/2005/8/layout/cycle4"/>
    <dgm:cxn modelId="{5A7E1869-C300-1843-BF82-97A04FA84071}" type="presParOf" srcId="{E2ABF8BF-C80C-2C42-A5E1-94F19B1AF69D}" destId="{631BD102-1461-624F-9B3A-5DE05D842848}" srcOrd="2" destOrd="0" presId="urn:microsoft.com/office/officeart/2005/8/layout/cycle4"/>
    <dgm:cxn modelId="{6E0DEDA3-6A8D-E044-B1A5-DCD2151D38D3}" type="presParOf" srcId="{E2ABF8BF-C80C-2C42-A5E1-94F19B1AF69D}" destId="{EF00EDA8-E48C-2245-B238-7C2149A06A41}" srcOrd="3" destOrd="0" presId="urn:microsoft.com/office/officeart/2005/8/layout/cycle4"/>
    <dgm:cxn modelId="{EED7F23B-8D39-6B4E-84CB-8D5330E546E3}" type="presParOf" srcId="{E2ABF8BF-C80C-2C42-A5E1-94F19B1AF69D}" destId="{D168016C-2111-1142-B168-EB474DA45CE6}" srcOrd="4" destOrd="0" presId="urn:microsoft.com/office/officeart/2005/8/layout/cycle4"/>
    <dgm:cxn modelId="{721B3E96-53A2-B94A-ABA4-FDB913AA40B6}" type="presParOf" srcId="{97E2EC2A-9033-6740-808C-7B733A37C6E5}" destId="{157393EF-4540-2249-9ED7-2228D0912B45}" srcOrd="2" destOrd="0" presId="urn:microsoft.com/office/officeart/2005/8/layout/cycle4"/>
    <dgm:cxn modelId="{CD3172DC-ACD0-A646-B35F-1ECDA7677B1B}" type="presParOf" srcId="{97E2EC2A-9033-6740-808C-7B733A37C6E5}" destId="{8115E191-F97B-0744-9750-0EFDFFF8E95F}"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DE461-3412-CF46-9AE4-BCB759CAC2B7}">
      <dsp:nvSpPr>
        <dsp:cNvPr id="0" name=""/>
        <dsp:cNvSpPr/>
      </dsp:nvSpPr>
      <dsp:spPr>
        <a:xfrm>
          <a:off x="5393829" y="40806"/>
          <a:ext cx="1406521" cy="1406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t>Le désir</a:t>
          </a:r>
        </a:p>
      </dsp:txBody>
      <dsp:txXfrm>
        <a:off x="5393829" y="40806"/>
        <a:ext cx="1406521" cy="1406521"/>
      </dsp:txXfrm>
    </dsp:sp>
    <dsp:sp modelId="{F9ACBE03-0D18-5242-8908-560FC20488C9}">
      <dsp:nvSpPr>
        <dsp:cNvPr id="0" name=""/>
        <dsp:cNvSpPr/>
      </dsp:nvSpPr>
      <dsp:spPr>
        <a:xfrm>
          <a:off x="2086030" y="217"/>
          <a:ext cx="5272383" cy="5272383"/>
        </a:xfrm>
        <a:prstGeom prst="circularArrow">
          <a:avLst>
            <a:gd name="adj1" fmla="val 5202"/>
            <a:gd name="adj2" fmla="val 336050"/>
            <a:gd name="adj3" fmla="val 21292683"/>
            <a:gd name="adj4" fmla="val 19766729"/>
            <a:gd name="adj5" fmla="val 606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8AE3-BD76-194E-B4ED-418156CF53DD}">
      <dsp:nvSpPr>
        <dsp:cNvPr id="0" name=""/>
        <dsp:cNvSpPr/>
      </dsp:nvSpPr>
      <dsp:spPr>
        <a:xfrm>
          <a:off x="6243544" y="2655959"/>
          <a:ext cx="1406521" cy="1406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a:t>Excitation</a:t>
          </a:r>
        </a:p>
      </dsp:txBody>
      <dsp:txXfrm>
        <a:off x="6243544" y="2655959"/>
        <a:ext cx="1406521" cy="1406521"/>
      </dsp:txXfrm>
    </dsp:sp>
    <dsp:sp modelId="{4D1D9A41-BCCA-454A-B209-5184DF662B3F}">
      <dsp:nvSpPr>
        <dsp:cNvPr id="0" name=""/>
        <dsp:cNvSpPr/>
      </dsp:nvSpPr>
      <dsp:spPr>
        <a:xfrm>
          <a:off x="2086030" y="217"/>
          <a:ext cx="5272383" cy="5272383"/>
        </a:xfrm>
        <a:prstGeom prst="circularArrow">
          <a:avLst>
            <a:gd name="adj1" fmla="val 5202"/>
            <a:gd name="adj2" fmla="val 336050"/>
            <a:gd name="adj3" fmla="val 4014118"/>
            <a:gd name="adj4" fmla="val 2253965"/>
            <a:gd name="adj5" fmla="val 606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89105-CA28-F644-BDC5-DDB03027D911}">
      <dsp:nvSpPr>
        <dsp:cNvPr id="0" name=""/>
        <dsp:cNvSpPr/>
      </dsp:nvSpPr>
      <dsp:spPr>
        <a:xfrm>
          <a:off x="4018961" y="4272213"/>
          <a:ext cx="1406521" cy="1406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a:t>Plateau</a:t>
          </a:r>
        </a:p>
      </dsp:txBody>
      <dsp:txXfrm>
        <a:off x="4018961" y="4272213"/>
        <a:ext cx="1406521" cy="1406521"/>
      </dsp:txXfrm>
    </dsp:sp>
    <dsp:sp modelId="{549425C1-3D35-694F-8CD8-F4F866C1EF51}">
      <dsp:nvSpPr>
        <dsp:cNvPr id="0" name=""/>
        <dsp:cNvSpPr/>
      </dsp:nvSpPr>
      <dsp:spPr>
        <a:xfrm>
          <a:off x="2086030" y="217"/>
          <a:ext cx="5272383" cy="5272383"/>
        </a:xfrm>
        <a:prstGeom prst="circularArrow">
          <a:avLst>
            <a:gd name="adj1" fmla="val 5202"/>
            <a:gd name="adj2" fmla="val 336050"/>
            <a:gd name="adj3" fmla="val 8209985"/>
            <a:gd name="adj4" fmla="val 6449831"/>
            <a:gd name="adj5" fmla="val 606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EB366-ADAF-8549-BD32-B42D9256B465}">
      <dsp:nvSpPr>
        <dsp:cNvPr id="0" name=""/>
        <dsp:cNvSpPr/>
      </dsp:nvSpPr>
      <dsp:spPr>
        <a:xfrm>
          <a:off x="1794379" y="2655959"/>
          <a:ext cx="1406521" cy="1406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t>Orgasme</a:t>
          </a:r>
        </a:p>
      </dsp:txBody>
      <dsp:txXfrm>
        <a:off x="1794379" y="2655959"/>
        <a:ext cx="1406521" cy="1406521"/>
      </dsp:txXfrm>
    </dsp:sp>
    <dsp:sp modelId="{662FEBFC-0FFC-2544-AFE4-8F3C0D8DBB0C}">
      <dsp:nvSpPr>
        <dsp:cNvPr id="0" name=""/>
        <dsp:cNvSpPr/>
      </dsp:nvSpPr>
      <dsp:spPr>
        <a:xfrm>
          <a:off x="2086030" y="217"/>
          <a:ext cx="5272383" cy="5272383"/>
        </a:xfrm>
        <a:prstGeom prst="circularArrow">
          <a:avLst>
            <a:gd name="adj1" fmla="val 5202"/>
            <a:gd name="adj2" fmla="val 336050"/>
            <a:gd name="adj3" fmla="val 12297221"/>
            <a:gd name="adj4" fmla="val 10771267"/>
            <a:gd name="adj5" fmla="val 606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9DE3A-A8DC-B343-BDBC-CDBA9AB12557}">
      <dsp:nvSpPr>
        <dsp:cNvPr id="0" name=""/>
        <dsp:cNvSpPr/>
      </dsp:nvSpPr>
      <dsp:spPr>
        <a:xfrm>
          <a:off x="2644094" y="40806"/>
          <a:ext cx="1406521" cy="1406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Résolution</a:t>
          </a:r>
        </a:p>
      </dsp:txBody>
      <dsp:txXfrm>
        <a:off x="2644094" y="40806"/>
        <a:ext cx="1406521" cy="1406521"/>
      </dsp:txXfrm>
    </dsp:sp>
    <dsp:sp modelId="{5A426BE0-ED5F-8C46-A843-306E71FC1E5D}">
      <dsp:nvSpPr>
        <dsp:cNvPr id="0" name=""/>
        <dsp:cNvSpPr/>
      </dsp:nvSpPr>
      <dsp:spPr>
        <a:xfrm>
          <a:off x="2086030" y="217"/>
          <a:ext cx="5272383" cy="5272383"/>
        </a:xfrm>
        <a:prstGeom prst="circularArrow">
          <a:avLst>
            <a:gd name="adj1" fmla="val 5202"/>
            <a:gd name="adj2" fmla="val 336050"/>
            <a:gd name="adj3" fmla="val 16865109"/>
            <a:gd name="adj4" fmla="val 15198841"/>
            <a:gd name="adj5" fmla="val 606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DE461-3412-CF46-9AE4-BCB759CAC2B7}">
      <dsp:nvSpPr>
        <dsp:cNvPr id="0" name=""/>
        <dsp:cNvSpPr/>
      </dsp:nvSpPr>
      <dsp:spPr>
        <a:xfrm>
          <a:off x="3506140" y="141815"/>
          <a:ext cx="1204810" cy="941732"/>
        </a:xfrm>
        <a:prstGeom prst="rect">
          <a:avLst/>
        </a:prstGeom>
        <a:solidFill>
          <a:schemeClr val="accent3">
            <a:lumMod val="20000"/>
            <a:lumOff val="80000"/>
          </a:schemeClr>
        </a:solidFill>
        <a:ln>
          <a:solidFill>
            <a:schemeClr val="accent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dirty="0"/>
            <a:t>Désir</a:t>
          </a:r>
        </a:p>
      </dsp:txBody>
      <dsp:txXfrm>
        <a:off x="3506140" y="141815"/>
        <a:ext cx="1204810" cy="941732"/>
      </dsp:txXfrm>
    </dsp:sp>
    <dsp:sp modelId="{F9ACBE03-0D18-5242-8908-560FC20488C9}">
      <dsp:nvSpPr>
        <dsp:cNvPr id="0" name=""/>
        <dsp:cNvSpPr/>
      </dsp:nvSpPr>
      <dsp:spPr>
        <a:xfrm>
          <a:off x="862737" y="-114254"/>
          <a:ext cx="4083959" cy="4083959"/>
        </a:xfrm>
        <a:prstGeom prst="circularArrow">
          <a:avLst>
            <a:gd name="adj1" fmla="val 5199"/>
            <a:gd name="adj2" fmla="val 335864"/>
            <a:gd name="adj3" fmla="val 21511805"/>
            <a:gd name="adj4" fmla="val 19933901"/>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8AE3-BD76-194E-B4ED-418156CF53DD}">
      <dsp:nvSpPr>
        <dsp:cNvPr id="0" name=""/>
        <dsp:cNvSpPr/>
      </dsp:nvSpPr>
      <dsp:spPr>
        <a:xfrm>
          <a:off x="4078865" y="2058151"/>
          <a:ext cx="1088946" cy="1088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a:t>Excitation</a:t>
          </a:r>
        </a:p>
      </dsp:txBody>
      <dsp:txXfrm>
        <a:off x="4078865" y="2058151"/>
        <a:ext cx="1088946" cy="1088946"/>
      </dsp:txXfrm>
    </dsp:sp>
    <dsp:sp modelId="{4D1D9A41-BCCA-454A-B209-5184DF662B3F}">
      <dsp:nvSpPr>
        <dsp:cNvPr id="0" name=""/>
        <dsp:cNvSpPr/>
      </dsp:nvSpPr>
      <dsp:spPr>
        <a:xfrm>
          <a:off x="858102" y="725"/>
          <a:ext cx="4083959" cy="4083959"/>
        </a:xfrm>
        <a:prstGeom prst="circularArrow">
          <a:avLst>
            <a:gd name="adj1" fmla="val 5199"/>
            <a:gd name="adj2" fmla="val 335864"/>
            <a:gd name="adj3" fmla="val 4014907"/>
            <a:gd name="adj4" fmla="val 2253241"/>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89105-CA28-F644-BDC5-DDB03027D911}">
      <dsp:nvSpPr>
        <dsp:cNvPr id="0" name=""/>
        <dsp:cNvSpPr/>
      </dsp:nvSpPr>
      <dsp:spPr>
        <a:xfrm>
          <a:off x="2355609" y="3310171"/>
          <a:ext cx="1088946" cy="1088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a:t>Plateau</a:t>
          </a:r>
        </a:p>
      </dsp:txBody>
      <dsp:txXfrm>
        <a:off x="2355609" y="3310171"/>
        <a:ext cx="1088946" cy="1088946"/>
      </dsp:txXfrm>
    </dsp:sp>
    <dsp:sp modelId="{549425C1-3D35-694F-8CD8-F4F866C1EF51}">
      <dsp:nvSpPr>
        <dsp:cNvPr id="0" name=""/>
        <dsp:cNvSpPr/>
      </dsp:nvSpPr>
      <dsp:spPr>
        <a:xfrm>
          <a:off x="858102" y="725"/>
          <a:ext cx="4083959" cy="4083959"/>
        </a:xfrm>
        <a:prstGeom prst="circularArrow">
          <a:avLst>
            <a:gd name="adj1" fmla="val 5199"/>
            <a:gd name="adj2" fmla="val 335864"/>
            <a:gd name="adj3" fmla="val 8210895"/>
            <a:gd name="adj4" fmla="val 6449230"/>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EB366-ADAF-8549-BD32-B42D9256B465}">
      <dsp:nvSpPr>
        <dsp:cNvPr id="0" name=""/>
        <dsp:cNvSpPr/>
      </dsp:nvSpPr>
      <dsp:spPr>
        <a:xfrm>
          <a:off x="632352" y="2058151"/>
          <a:ext cx="1088946" cy="1088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dirty="0"/>
            <a:t>Orgasme</a:t>
          </a:r>
        </a:p>
      </dsp:txBody>
      <dsp:txXfrm>
        <a:off x="632352" y="2058151"/>
        <a:ext cx="1088946" cy="1088946"/>
      </dsp:txXfrm>
    </dsp:sp>
    <dsp:sp modelId="{662FEBFC-0FFC-2544-AFE4-8F3C0D8DBB0C}">
      <dsp:nvSpPr>
        <dsp:cNvPr id="0" name=""/>
        <dsp:cNvSpPr/>
      </dsp:nvSpPr>
      <dsp:spPr>
        <a:xfrm>
          <a:off x="858102" y="725"/>
          <a:ext cx="4083959" cy="4083959"/>
        </a:xfrm>
        <a:prstGeom prst="circularArrow">
          <a:avLst>
            <a:gd name="adj1" fmla="val 5199"/>
            <a:gd name="adj2" fmla="val 335864"/>
            <a:gd name="adj3" fmla="val 12298074"/>
            <a:gd name="adj4" fmla="val 10770693"/>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9DE3A-A8DC-B343-BDBC-CDBA9AB12557}">
      <dsp:nvSpPr>
        <dsp:cNvPr id="0" name=""/>
        <dsp:cNvSpPr/>
      </dsp:nvSpPr>
      <dsp:spPr>
        <a:xfrm>
          <a:off x="1290577" y="32341"/>
          <a:ext cx="1088946" cy="1088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Résolution</a:t>
          </a:r>
        </a:p>
      </dsp:txBody>
      <dsp:txXfrm>
        <a:off x="1290577" y="32341"/>
        <a:ext cx="1088946" cy="1088946"/>
      </dsp:txXfrm>
    </dsp:sp>
    <dsp:sp modelId="{5A426BE0-ED5F-8C46-A843-306E71FC1E5D}">
      <dsp:nvSpPr>
        <dsp:cNvPr id="0" name=""/>
        <dsp:cNvSpPr/>
      </dsp:nvSpPr>
      <dsp:spPr>
        <a:xfrm>
          <a:off x="955699" y="-31592"/>
          <a:ext cx="4083959" cy="4083959"/>
        </a:xfrm>
        <a:prstGeom prst="circularArrow">
          <a:avLst>
            <a:gd name="adj1" fmla="val 5199"/>
            <a:gd name="adj2" fmla="val 335864"/>
            <a:gd name="adj3" fmla="val 16841959"/>
            <a:gd name="adj4" fmla="val 15003160"/>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DE461-3412-CF46-9AE4-BCB759CAC2B7}">
      <dsp:nvSpPr>
        <dsp:cNvPr id="0" name=""/>
        <dsp:cNvSpPr/>
      </dsp:nvSpPr>
      <dsp:spPr>
        <a:xfrm>
          <a:off x="4370934" y="35819"/>
          <a:ext cx="1216910" cy="1216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dirty="0"/>
            <a:t>Le désir</a:t>
          </a:r>
        </a:p>
      </dsp:txBody>
      <dsp:txXfrm>
        <a:off x="4370934" y="35819"/>
        <a:ext cx="1216910" cy="1216910"/>
      </dsp:txXfrm>
    </dsp:sp>
    <dsp:sp modelId="{F9ACBE03-0D18-5242-8908-560FC20488C9}">
      <dsp:nvSpPr>
        <dsp:cNvPr id="0" name=""/>
        <dsp:cNvSpPr/>
      </dsp:nvSpPr>
      <dsp:spPr>
        <a:xfrm>
          <a:off x="1502902" y="-37"/>
          <a:ext cx="4569371" cy="4569371"/>
        </a:xfrm>
        <a:prstGeom prst="circularArrow">
          <a:avLst>
            <a:gd name="adj1" fmla="val 5193"/>
            <a:gd name="adj2" fmla="val 335408"/>
            <a:gd name="adj3" fmla="val 21295300"/>
            <a:gd name="adj4" fmla="val 19764435"/>
            <a:gd name="adj5" fmla="val 605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8AE3-BD76-194E-B4ED-418156CF53DD}">
      <dsp:nvSpPr>
        <dsp:cNvPr id="0" name=""/>
        <dsp:cNvSpPr/>
      </dsp:nvSpPr>
      <dsp:spPr>
        <a:xfrm>
          <a:off x="5107507" y="2302760"/>
          <a:ext cx="1216910" cy="1216910"/>
        </a:xfrm>
        <a:prstGeom prst="rect">
          <a:avLst/>
        </a:prstGeom>
        <a:solidFill>
          <a:schemeClr val="accent3">
            <a:lumMod val="20000"/>
            <a:lumOff val="80000"/>
          </a:schemeClr>
        </a:solidFill>
        <a:ln>
          <a:solidFill>
            <a:schemeClr val="accent1"/>
          </a:solid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dirty="0"/>
            <a:t>Excitation</a:t>
          </a:r>
        </a:p>
      </dsp:txBody>
      <dsp:txXfrm>
        <a:off x="5107507" y="2302760"/>
        <a:ext cx="1216910" cy="1216910"/>
      </dsp:txXfrm>
    </dsp:sp>
    <dsp:sp modelId="{4D1D9A41-BCCA-454A-B209-5184DF662B3F}">
      <dsp:nvSpPr>
        <dsp:cNvPr id="0" name=""/>
        <dsp:cNvSpPr/>
      </dsp:nvSpPr>
      <dsp:spPr>
        <a:xfrm>
          <a:off x="1502902" y="-37"/>
          <a:ext cx="4569371" cy="4569371"/>
        </a:xfrm>
        <a:prstGeom prst="circularArrow">
          <a:avLst>
            <a:gd name="adj1" fmla="val 5193"/>
            <a:gd name="adj2" fmla="val 335408"/>
            <a:gd name="adj3" fmla="val 4016831"/>
            <a:gd name="adj4" fmla="val 2251474"/>
            <a:gd name="adj5" fmla="val 605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89105-CA28-F644-BDC5-DDB03027D911}">
      <dsp:nvSpPr>
        <dsp:cNvPr id="0" name=""/>
        <dsp:cNvSpPr/>
      </dsp:nvSpPr>
      <dsp:spPr>
        <a:xfrm>
          <a:off x="3179133" y="3703806"/>
          <a:ext cx="1216910" cy="1216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a:t>Plateau</a:t>
          </a:r>
        </a:p>
      </dsp:txBody>
      <dsp:txXfrm>
        <a:off x="3179133" y="3703806"/>
        <a:ext cx="1216910" cy="1216910"/>
      </dsp:txXfrm>
    </dsp:sp>
    <dsp:sp modelId="{549425C1-3D35-694F-8CD8-F4F866C1EF51}">
      <dsp:nvSpPr>
        <dsp:cNvPr id="0" name=""/>
        <dsp:cNvSpPr/>
      </dsp:nvSpPr>
      <dsp:spPr>
        <a:xfrm>
          <a:off x="1502902" y="-37"/>
          <a:ext cx="4569371" cy="4569371"/>
        </a:xfrm>
        <a:prstGeom prst="circularArrow">
          <a:avLst>
            <a:gd name="adj1" fmla="val 5193"/>
            <a:gd name="adj2" fmla="val 335408"/>
            <a:gd name="adj3" fmla="val 8213118"/>
            <a:gd name="adj4" fmla="val 6447761"/>
            <a:gd name="adj5" fmla="val 605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EB366-ADAF-8549-BD32-B42D9256B465}">
      <dsp:nvSpPr>
        <dsp:cNvPr id="0" name=""/>
        <dsp:cNvSpPr/>
      </dsp:nvSpPr>
      <dsp:spPr>
        <a:xfrm>
          <a:off x="1250758" y="2302760"/>
          <a:ext cx="1216910" cy="1216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dirty="0"/>
            <a:t>Orgasme</a:t>
          </a:r>
        </a:p>
      </dsp:txBody>
      <dsp:txXfrm>
        <a:off x="1250758" y="2302760"/>
        <a:ext cx="1216910" cy="1216910"/>
      </dsp:txXfrm>
    </dsp:sp>
    <dsp:sp modelId="{662FEBFC-0FFC-2544-AFE4-8F3C0D8DBB0C}">
      <dsp:nvSpPr>
        <dsp:cNvPr id="0" name=""/>
        <dsp:cNvSpPr/>
      </dsp:nvSpPr>
      <dsp:spPr>
        <a:xfrm>
          <a:off x="1502902" y="-37"/>
          <a:ext cx="4569371" cy="4569371"/>
        </a:xfrm>
        <a:prstGeom prst="circularArrow">
          <a:avLst>
            <a:gd name="adj1" fmla="val 5193"/>
            <a:gd name="adj2" fmla="val 335408"/>
            <a:gd name="adj3" fmla="val 12300157"/>
            <a:gd name="adj4" fmla="val 10769292"/>
            <a:gd name="adj5" fmla="val 605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9DE3A-A8DC-B343-BDBC-CDBA9AB12557}">
      <dsp:nvSpPr>
        <dsp:cNvPr id="0" name=""/>
        <dsp:cNvSpPr/>
      </dsp:nvSpPr>
      <dsp:spPr>
        <a:xfrm>
          <a:off x="1987331" y="35819"/>
          <a:ext cx="1216910" cy="1216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dirty="0"/>
            <a:t>Résolution</a:t>
          </a:r>
        </a:p>
      </dsp:txBody>
      <dsp:txXfrm>
        <a:off x="1987331" y="35819"/>
        <a:ext cx="1216910" cy="1216910"/>
      </dsp:txXfrm>
    </dsp:sp>
    <dsp:sp modelId="{5A426BE0-ED5F-8C46-A843-306E71FC1E5D}">
      <dsp:nvSpPr>
        <dsp:cNvPr id="0" name=""/>
        <dsp:cNvSpPr/>
      </dsp:nvSpPr>
      <dsp:spPr>
        <a:xfrm>
          <a:off x="1502902" y="-37"/>
          <a:ext cx="4569371" cy="4569371"/>
        </a:xfrm>
        <a:prstGeom prst="circularArrow">
          <a:avLst>
            <a:gd name="adj1" fmla="val 5193"/>
            <a:gd name="adj2" fmla="val 335408"/>
            <a:gd name="adj3" fmla="val 16867813"/>
            <a:gd name="adj4" fmla="val 15196779"/>
            <a:gd name="adj5" fmla="val 605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DE461-3412-CF46-9AE4-BCB759CAC2B7}">
      <dsp:nvSpPr>
        <dsp:cNvPr id="0" name=""/>
        <dsp:cNvSpPr/>
      </dsp:nvSpPr>
      <dsp:spPr>
        <a:xfrm>
          <a:off x="4493799" y="36364"/>
          <a:ext cx="1233384" cy="1233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dirty="0"/>
            <a:t>Le désir</a:t>
          </a:r>
        </a:p>
      </dsp:txBody>
      <dsp:txXfrm>
        <a:off x="4493799" y="36364"/>
        <a:ext cx="1233384" cy="1233384"/>
      </dsp:txXfrm>
    </dsp:sp>
    <dsp:sp modelId="{F9ACBE03-0D18-5242-8908-560FC20488C9}">
      <dsp:nvSpPr>
        <dsp:cNvPr id="0" name=""/>
        <dsp:cNvSpPr/>
      </dsp:nvSpPr>
      <dsp:spPr>
        <a:xfrm>
          <a:off x="1591191" y="533"/>
          <a:ext cx="4625876" cy="4625876"/>
        </a:xfrm>
        <a:prstGeom prst="circularArrow">
          <a:avLst>
            <a:gd name="adj1" fmla="val 5199"/>
            <a:gd name="adj2" fmla="val 335846"/>
            <a:gd name="adj3" fmla="val 21293517"/>
            <a:gd name="adj4" fmla="val 19765998"/>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8AE3-BD76-194E-B4ED-418156CF53DD}">
      <dsp:nvSpPr>
        <dsp:cNvPr id="0" name=""/>
        <dsp:cNvSpPr/>
      </dsp:nvSpPr>
      <dsp:spPr>
        <a:xfrm>
          <a:off x="5239371" y="2331000"/>
          <a:ext cx="1233384" cy="1233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a:t>Excitation</a:t>
          </a:r>
        </a:p>
      </dsp:txBody>
      <dsp:txXfrm>
        <a:off x="5239371" y="2331000"/>
        <a:ext cx="1233384" cy="1233384"/>
      </dsp:txXfrm>
    </dsp:sp>
    <dsp:sp modelId="{4D1D9A41-BCCA-454A-B209-5184DF662B3F}">
      <dsp:nvSpPr>
        <dsp:cNvPr id="0" name=""/>
        <dsp:cNvSpPr/>
      </dsp:nvSpPr>
      <dsp:spPr>
        <a:xfrm>
          <a:off x="1591191" y="533"/>
          <a:ext cx="4625876" cy="4625876"/>
        </a:xfrm>
        <a:prstGeom prst="circularArrow">
          <a:avLst>
            <a:gd name="adj1" fmla="val 5199"/>
            <a:gd name="adj2" fmla="val 335846"/>
            <a:gd name="adj3" fmla="val 4014983"/>
            <a:gd name="adj4" fmla="val 2253171"/>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89105-CA28-F644-BDC5-DDB03027D911}">
      <dsp:nvSpPr>
        <dsp:cNvPr id="0" name=""/>
        <dsp:cNvSpPr/>
      </dsp:nvSpPr>
      <dsp:spPr>
        <a:xfrm>
          <a:off x="3287437" y="3749164"/>
          <a:ext cx="1233384" cy="1233384"/>
        </a:xfrm>
        <a:prstGeom prst="rect">
          <a:avLst/>
        </a:prstGeom>
        <a:solidFill>
          <a:schemeClr val="accent3">
            <a:lumMod val="20000"/>
            <a:lumOff val="80000"/>
          </a:schemeClr>
        </a:solidFill>
        <a:ln>
          <a:solidFill>
            <a:schemeClr val="accent1"/>
          </a:solid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dirty="0"/>
            <a:t>Plateau</a:t>
          </a:r>
        </a:p>
      </dsp:txBody>
      <dsp:txXfrm>
        <a:off x="3287437" y="3749164"/>
        <a:ext cx="1233384" cy="1233384"/>
      </dsp:txXfrm>
    </dsp:sp>
    <dsp:sp modelId="{549425C1-3D35-694F-8CD8-F4F866C1EF51}">
      <dsp:nvSpPr>
        <dsp:cNvPr id="0" name=""/>
        <dsp:cNvSpPr/>
      </dsp:nvSpPr>
      <dsp:spPr>
        <a:xfrm>
          <a:off x="1591191" y="533"/>
          <a:ext cx="4625876" cy="4625876"/>
        </a:xfrm>
        <a:prstGeom prst="circularArrow">
          <a:avLst>
            <a:gd name="adj1" fmla="val 5199"/>
            <a:gd name="adj2" fmla="val 335846"/>
            <a:gd name="adj3" fmla="val 8210984"/>
            <a:gd name="adj4" fmla="val 6449171"/>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EB366-ADAF-8549-BD32-B42D9256B465}">
      <dsp:nvSpPr>
        <dsp:cNvPr id="0" name=""/>
        <dsp:cNvSpPr/>
      </dsp:nvSpPr>
      <dsp:spPr>
        <a:xfrm>
          <a:off x="1335502" y="2331000"/>
          <a:ext cx="1233384" cy="1233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dirty="0"/>
            <a:t>Orgasme</a:t>
          </a:r>
        </a:p>
      </dsp:txBody>
      <dsp:txXfrm>
        <a:off x="1335502" y="2331000"/>
        <a:ext cx="1233384" cy="1233384"/>
      </dsp:txXfrm>
    </dsp:sp>
    <dsp:sp modelId="{662FEBFC-0FFC-2544-AFE4-8F3C0D8DBB0C}">
      <dsp:nvSpPr>
        <dsp:cNvPr id="0" name=""/>
        <dsp:cNvSpPr/>
      </dsp:nvSpPr>
      <dsp:spPr>
        <a:xfrm>
          <a:off x="1591191" y="533"/>
          <a:ext cx="4625876" cy="4625876"/>
        </a:xfrm>
        <a:prstGeom prst="circularArrow">
          <a:avLst>
            <a:gd name="adj1" fmla="val 5199"/>
            <a:gd name="adj2" fmla="val 335846"/>
            <a:gd name="adj3" fmla="val 12298157"/>
            <a:gd name="adj4" fmla="val 10770637"/>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9DE3A-A8DC-B343-BDBC-CDBA9AB12557}">
      <dsp:nvSpPr>
        <dsp:cNvPr id="0" name=""/>
        <dsp:cNvSpPr/>
      </dsp:nvSpPr>
      <dsp:spPr>
        <a:xfrm>
          <a:off x="2081075" y="36364"/>
          <a:ext cx="1233384" cy="1233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dirty="0"/>
            <a:t>Résolution</a:t>
          </a:r>
        </a:p>
      </dsp:txBody>
      <dsp:txXfrm>
        <a:off x="2081075" y="36364"/>
        <a:ext cx="1233384" cy="1233384"/>
      </dsp:txXfrm>
    </dsp:sp>
    <dsp:sp modelId="{5A426BE0-ED5F-8C46-A843-306E71FC1E5D}">
      <dsp:nvSpPr>
        <dsp:cNvPr id="0" name=""/>
        <dsp:cNvSpPr/>
      </dsp:nvSpPr>
      <dsp:spPr>
        <a:xfrm>
          <a:off x="1591191" y="533"/>
          <a:ext cx="4625876" cy="4625876"/>
        </a:xfrm>
        <a:prstGeom prst="circularArrow">
          <a:avLst>
            <a:gd name="adj1" fmla="val 5199"/>
            <a:gd name="adj2" fmla="val 335846"/>
            <a:gd name="adj3" fmla="val 16865971"/>
            <a:gd name="adj4" fmla="val 15198184"/>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DE461-3412-CF46-9AE4-BCB759CAC2B7}">
      <dsp:nvSpPr>
        <dsp:cNvPr id="0" name=""/>
        <dsp:cNvSpPr/>
      </dsp:nvSpPr>
      <dsp:spPr>
        <a:xfrm>
          <a:off x="4816755" y="34951"/>
          <a:ext cx="1234209" cy="1234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dirty="0"/>
            <a:t>Le désir</a:t>
          </a:r>
        </a:p>
      </dsp:txBody>
      <dsp:txXfrm>
        <a:off x="4816755" y="34951"/>
        <a:ext cx="1234209" cy="1234209"/>
      </dsp:txXfrm>
    </dsp:sp>
    <dsp:sp modelId="{F9ACBE03-0D18-5242-8908-560FC20488C9}">
      <dsp:nvSpPr>
        <dsp:cNvPr id="0" name=""/>
        <dsp:cNvSpPr/>
      </dsp:nvSpPr>
      <dsp:spPr>
        <a:xfrm>
          <a:off x="1912658" y="-849"/>
          <a:ext cx="4628401" cy="4628401"/>
        </a:xfrm>
        <a:prstGeom prst="circularArrow">
          <a:avLst>
            <a:gd name="adj1" fmla="val 5200"/>
            <a:gd name="adj2" fmla="val 335892"/>
            <a:gd name="adj3" fmla="val 21293327"/>
            <a:gd name="adj4" fmla="val 19766164"/>
            <a:gd name="adj5" fmla="val 6067"/>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8AE3-BD76-194E-B4ED-418156CF53DD}">
      <dsp:nvSpPr>
        <dsp:cNvPr id="0" name=""/>
        <dsp:cNvSpPr/>
      </dsp:nvSpPr>
      <dsp:spPr>
        <a:xfrm>
          <a:off x="5562723" y="2330804"/>
          <a:ext cx="1234209" cy="1234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a:t>Excitation</a:t>
          </a:r>
        </a:p>
      </dsp:txBody>
      <dsp:txXfrm>
        <a:off x="5562723" y="2330804"/>
        <a:ext cx="1234209" cy="1234209"/>
      </dsp:txXfrm>
    </dsp:sp>
    <dsp:sp modelId="{4D1D9A41-BCCA-454A-B209-5184DF662B3F}">
      <dsp:nvSpPr>
        <dsp:cNvPr id="0" name=""/>
        <dsp:cNvSpPr/>
      </dsp:nvSpPr>
      <dsp:spPr>
        <a:xfrm>
          <a:off x="1912658" y="-849"/>
          <a:ext cx="4628401" cy="4628401"/>
        </a:xfrm>
        <a:prstGeom prst="circularArrow">
          <a:avLst>
            <a:gd name="adj1" fmla="val 5200"/>
            <a:gd name="adj2" fmla="val 335892"/>
            <a:gd name="adj3" fmla="val 4014786"/>
            <a:gd name="adj4" fmla="val 2253351"/>
            <a:gd name="adj5" fmla="val 6067"/>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89105-CA28-F644-BDC5-DDB03027D911}">
      <dsp:nvSpPr>
        <dsp:cNvPr id="0" name=""/>
        <dsp:cNvSpPr/>
      </dsp:nvSpPr>
      <dsp:spPr>
        <a:xfrm>
          <a:off x="3609754" y="3749720"/>
          <a:ext cx="1234209" cy="1234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a:t>Plateau</a:t>
          </a:r>
        </a:p>
      </dsp:txBody>
      <dsp:txXfrm>
        <a:off x="3609754" y="3749720"/>
        <a:ext cx="1234209" cy="1234209"/>
      </dsp:txXfrm>
    </dsp:sp>
    <dsp:sp modelId="{549425C1-3D35-694F-8CD8-F4F866C1EF51}">
      <dsp:nvSpPr>
        <dsp:cNvPr id="0" name=""/>
        <dsp:cNvSpPr/>
      </dsp:nvSpPr>
      <dsp:spPr>
        <a:xfrm>
          <a:off x="1912658" y="-849"/>
          <a:ext cx="4628401" cy="4628401"/>
        </a:xfrm>
        <a:prstGeom prst="circularArrow">
          <a:avLst>
            <a:gd name="adj1" fmla="val 5200"/>
            <a:gd name="adj2" fmla="val 335892"/>
            <a:gd name="adj3" fmla="val 8210757"/>
            <a:gd name="adj4" fmla="val 6449321"/>
            <a:gd name="adj5" fmla="val 6067"/>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EB366-ADAF-8549-BD32-B42D9256B465}">
      <dsp:nvSpPr>
        <dsp:cNvPr id="0" name=""/>
        <dsp:cNvSpPr/>
      </dsp:nvSpPr>
      <dsp:spPr>
        <a:xfrm>
          <a:off x="1656784" y="2330804"/>
          <a:ext cx="1234209" cy="1234209"/>
        </a:xfrm>
        <a:prstGeom prst="rect">
          <a:avLst/>
        </a:prstGeom>
        <a:solidFill>
          <a:schemeClr val="accent3">
            <a:lumMod val="20000"/>
            <a:lumOff val="80000"/>
          </a:schemeClr>
        </a:solidFill>
        <a:ln>
          <a:solidFill>
            <a:schemeClr val="accent1"/>
          </a:solid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dirty="0"/>
            <a:t>Orgasme</a:t>
          </a:r>
        </a:p>
      </dsp:txBody>
      <dsp:txXfrm>
        <a:off x="1656784" y="2330804"/>
        <a:ext cx="1234209" cy="1234209"/>
      </dsp:txXfrm>
    </dsp:sp>
    <dsp:sp modelId="{662FEBFC-0FFC-2544-AFE4-8F3C0D8DBB0C}">
      <dsp:nvSpPr>
        <dsp:cNvPr id="0" name=""/>
        <dsp:cNvSpPr/>
      </dsp:nvSpPr>
      <dsp:spPr>
        <a:xfrm>
          <a:off x="1912658" y="-849"/>
          <a:ext cx="4628401" cy="4628401"/>
        </a:xfrm>
        <a:prstGeom prst="circularArrow">
          <a:avLst>
            <a:gd name="adj1" fmla="val 5200"/>
            <a:gd name="adj2" fmla="val 335892"/>
            <a:gd name="adj3" fmla="val 12297944"/>
            <a:gd name="adj4" fmla="val 10770781"/>
            <a:gd name="adj5" fmla="val 6067"/>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9DE3A-A8DC-B343-BDBC-CDBA9AB12557}">
      <dsp:nvSpPr>
        <dsp:cNvPr id="0" name=""/>
        <dsp:cNvSpPr/>
      </dsp:nvSpPr>
      <dsp:spPr>
        <a:xfrm>
          <a:off x="2402752" y="34951"/>
          <a:ext cx="1234209" cy="1234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dirty="0"/>
            <a:t>Résolution</a:t>
          </a:r>
        </a:p>
      </dsp:txBody>
      <dsp:txXfrm>
        <a:off x="2402752" y="34951"/>
        <a:ext cx="1234209" cy="1234209"/>
      </dsp:txXfrm>
    </dsp:sp>
    <dsp:sp modelId="{5A426BE0-ED5F-8C46-A843-306E71FC1E5D}">
      <dsp:nvSpPr>
        <dsp:cNvPr id="0" name=""/>
        <dsp:cNvSpPr/>
      </dsp:nvSpPr>
      <dsp:spPr>
        <a:xfrm>
          <a:off x="1912658" y="-849"/>
          <a:ext cx="4628401" cy="4628401"/>
        </a:xfrm>
        <a:prstGeom prst="circularArrow">
          <a:avLst>
            <a:gd name="adj1" fmla="val 5200"/>
            <a:gd name="adj2" fmla="val 335892"/>
            <a:gd name="adj3" fmla="val 16865775"/>
            <a:gd name="adj4" fmla="val 15198333"/>
            <a:gd name="adj5" fmla="val 6067"/>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DE461-3412-CF46-9AE4-BCB759CAC2B7}">
      <dsp:nvSpPr>
        <dsp:cNvPr id="0" name=""/>
        <dsp:cNvSpPr/>
      </dsp:nvSpPr>
      <dsp:spPr>
        <a:xfrm>
          <a:off x="5067986" y="39358"/>
          <a:ext cx="1307877" cy="1307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dirty="0"/>
            <a:t>Le désir</a:t>
          </a:r>
        </a:p>
      </dsp:txBody>
      <dsp:txXfrm>
        <a:off x="5067986" y="39358"/>
        <a:ext cx="1307877" cy="1307877"/>
      </dsp:txXfrm>
    </dsp:sp>
    <dsp:sp modelId="{F9ACBE03-0D18-5242-8908-560FC20488C9}">
      <dsp:nvSpPr>
        <dsp:cNvPr id="0" name=""/>
        <dsp:cNvSpPr/>
      </dsp:nvSpPr>
      <dsp:spPr>
        <a:xfrm>
          <a:off x="1988202" y="1139"/>
          <a:ext cx="4907617" cy="4907617"/>
        </a:xfrm>
        <a:prstGeom prst="circularArrow">
          <a:avLst>
            <a:gd name="adj1" fmla="val 5197"/>
            <a:gd name="adj2" fmla="val 335664"/>
            <a:gd name="adj3" fmla="val 21294256"/>
            <a:gd name="adj4" fmla="val 19765350"/>
            <a:gd name="adj5" fmla="val 6063"/>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8AE3-BD76-194E-B4ED-418156CF53DD}">
      <dsp:nvSpPr>
        <dsp:cNvPr id="0" name=""/>
        <dsp:cNvSpPr/>
      </dsp:nvSpPr>
      <dsp:spPr>
        <a:xfrm>
          <a:off x="5859016" y="2473899"/>
          <a:ext cx="1307877" cy="1307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a:t>Excitation</a:t>
          </a:r>
        </a:p>
      </dsp:txBody>
      <dsp:txXfrm>
        <a:off x="5859016" y="2473899"/>
        <a:ext cx="1307877" cy="1307877"/>
      </dsp:txXfrm>
    </dsp:sp>
    <dsp:sp modelId="{4D1D9A41-BCCA-454A-B209-5184DF662B3F}">
      <dsp:nvSpPr>
        <dsp:cNvPr id="0" name=""/>
        <dsp:cNvSpPr/>
      </dsp:nvSpPr>
      <dsp:spPr>
        <a:xfrm>
          <a:off x="1988202" y="1139"/>
          <a:ext cx="4907617" cy="4907617"/>
        </a:xfrm>
        <a:prstGeom prst="circularArrow">
          <a:avLst>
            <a:gd name="adj1" fmla="val 5197"/>
            <a:gd name="adj2" fmla="val 335664"/>
            <a:gd name="adj3" fmla="val 4015750"/>
            <a:gd name="adj4" fmla="val 2252467"/>
            <a:gd name="adj5" fmla="val 6063"/>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89105-CA28-F644-BDC5-DDB03027D911}">
      <dsp:nvSpPr>
        <dsp:cNvPr id="0" name=""/>
        <dsp:cNvSpPr/>
      </dsp:nvSpPr>
      <dsp:spPr>
        <a:xfrm>
          <a:off x="3788072" y="3978528"/>
          <a:ext cx="1307877" cy="1307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a:t>Plateau</a:t>
          </a:r>
        </a:p>
      </dsp:txBody>
      <dsp:txXfrm>
        <a:off x="3788072" y="3978528"/>
        <a:ext cx="1307877" cy="1307877"/>
      </dsp:txXfrm>
    </dsp:sp>
    <dsp:sp modelId="{549425C1-3D35-694F-8CD8-F4F866C1EF51}">
      <dsp:nvSpPr>
        <dsp:cNvPr id="0" name=""/>
        <dsp:cNvSpPr/>
      </dsp:nvSpPr>
      <dsp:spPr>
        <a:xfrm>
          <a:off x="1988202" y="1139"/>
          <a:ext cx="4907617" cy="4907617"/>
        </a:xfrm>
        <a:prstGeom prst="circularArrow">
          <a:avLst>
            <a:gd name="adj1" fmla="val 5197"/>
            <a:gd name="adj2" fmla="val 335664"/>
            <a:gd name="adj3" fmla="val 8211869"/>
            <a:gd name="adj4" fmla="val 6448586"/>
            <a:gd name="adj5" fmla="val 6063"/>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EB366-ADAF-8549-BD32-B42D9256B465}">
      <dsp:nvSpPr>
        <dsp:cNvPr id="0" name=""/>
        <dsp:cNvSpPr/>
      </dsp:nvSpPr>
      <dsp:spPr>
        <a:xfrm>
          <a:off x="1717128" y="2473899"/>
          <a:ext cx="1307877" cy="1307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dirty="0"/>
            <a:t>Orgasme</a:t>
          </a:r>
        </a:p>
      </dsp:txBody>
      <dsp:txXfrm>
        <a:off x="1717128" y="2473899"/>
        <a:ext cx="1307877" cy="1307877"/>
      </dsp:txXfrm>
    </dsp:sp>
    <dsp:sp modelId="{662FEBFC-0FFC-2544-AFE4-8F3C0D8DBB0C}">
      <dsp:nvSpPr>
        <dsp:cNvPr id="0" name=""/>
        <dsp:cNvSpPr/>
      </dsp:nvSpPr>
      <dsp:spPr>
        <a:xfrm>
          <a:off x="1988202" y="1139"/>
          <a:ext cx="4907617" cy="4907617"/>
        </a:xfrm>
        <a:prstGeom prst="circularArrow">
          <a:avLst>
            <a:gd name="adj1" fmla="val 5197"/>
            <a:gd name="adj2" fmla="val 335664"/>
            <a:gd name="adj3" fmla="val 12298986"/>
            <a:gd name="adj4" fmla="val 10770080"/>
            <a:gd name="adj5" fmla="val 6063"/>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9DE3A-A8DC-B343-BDBC-CDBA9AB12557}">
      <dsp:nvSpPr>
        <dsp:cNvPr id="0" name=""/>
        <dsp:cNvSpPr/>
      </dsp:nvSpPr>
      <dsp:spPr>
        <a:xfrm>
          <a:off x="2508158" y="39358"/>
          <a:ext cx="1307877" cy="1307877"/>
        </a:xfrm>
        <a:prstGeom prst="rect">
          <a:avLst/>
        </a:prstGeom>
        <a:solidFill>
          <a:schemeClr val="accent3">
            <a:lumMod val="20000"/>
            <a:lumOff val="80000"/>
          </a:schemeClr>
        </a:solidFill>
        <a:ln>
          <a:solidFill>
            <a:schemeClr val="accent1"/>
          </a:solid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Résolution</a:t>
          </a:r>
        </a:p>
      </dsp:txBody>
      <dsp:txXfrm>
        <a:off x="2508158" y="39358"/>
        <a:ext cx="1307877" cy="1307877"/>
      </dsp:txXfrm>
    </dsp:sp>
    <dsp:sp modelId="{5A426BE0-ED5F-8C46-A843-306E71FC1E5D}">
      <dsp:nvSpPr>
        <dsp:cNvPr id="0" name=""/>
        <dsp:cNvSpPr/>
      </dsp:nvSpPr>
      <dsp:spPr>
        <a:xfrm>
          <a:off x="1988202" y="1139"/>
          <a:ext cx="4907617" cy="4907617"/>
        </a:xfrm>
        <a:prstGeom prst="circularArrow">
          <a:avLst>
            <a:gd name="adj1" fmla="val 5197"/>
            <a:gd name="adj2" fmla="val 335664"/>
            <a:gd name="adj3" fmla="val 16866735"/>
            <a:gd name="adj4" fmla="val 15197601"/>
            <a:gd name="adj5" fmla="val 6063"/>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3332D0-309E-D24E-B77E-BDF13BF5BF24}">
      <dsp:nvSpPr>
        <dsp:cNvPr id="0" name=""/>
        <dsp:cNvSpPr/>
      </dsp:nvSpPr>
      <dsp:spPr>
        <a:xfrm>
          <a:off x="2476077" y="1035"/>
          <a:ext cx="1294117" cy="1294117"/>
        </a:xfrm>
        <a:prstGeom prst="ellipse">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t>Le désir</a:t>
          </a:r>
        </a:p>
      </dsp:txBody>
      <dsp:txXfrm>
        <a:off x="2665596" y="190554"/>
        <a:ext cx="915079" cy="915079"/>
      </dsp:txXfrm>
    </dsp:sp>
    <dsp:sp modelId="{A96504B7-6EF3-864F-952E-7A52E38FDE27}">
      <dsp:nvSpPr>
        <dsp:cNvPr id="0" name=""/>
        <dsp:cNvSpPr/>
      </dsp:nvSpPr>
      <dsp:spPr>
        <a:xfrm rot="2160000">
          <a:off x="3729294" y="995083"/>
          <a:ext cx="344017" cy="436764"/>
        </a:xfrm>
        <a:prstGeom prst="rightArrow">
          <a:avLst>
            <a:gd name="adj1" fmla="val 60000"/>
            <a:gd name="adj2" fmla="val 5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3739149" y="1052105"/>
        <a:ext cx="240812" cy="262058"/>
      </dsp:txXfrm>
    </dsp:sp>
    <dsp:sp modelId="{E24132E6-F02B-444F-A25B-840E782F288C}">
      <dsp:nvSpPr>
        <dsp:cNvPr id="0" name=""/>
        <dsp:cNvSpPr/>
      </dsp:nvSpPr>
      <dsp:spPr>
        <a:xfrm>
          <a:off x="4048164" y="1143223"/>
          <a:ext cx="1294117" cy="1294117"/>
        </a:xfrm>
        <a:prstGeom prst="ellipse">
          <a:avLst/>
        </a:prstGeom>
        <a:gradFill rotWithShape="0">
          <a:gsLst>
            <a:gs pos="0">
              <a:schemeClr val="accent4">
                <a:hueOff val="-2120800"/>
                <a:satOff val="9933"/>
                <a:lumOff val="5441"/>
                <a:alphaOff val="0"/>
                <a:lumMod val="110000"/>
                <a:satMod val="105000"/>
                <a:tint val="67000"/>
              </a:schemeClr>
            </a:gs>
            <a:gs pos="50000">
              <a:schemeClr val="accent4">
                <a:hueOff val="-2120800"/>
                <a:satOff val="9933"/>
                <a:lumOff val="5441"/>
                <a:alphaOff val="0"/>
                <a:lumMod val="105000"/>
                <a:satMod val="103000"/>
                <a:tint val="73000"/>
              </a:schemeClr>
            </a:gs>
            <a:gs pos="100000">
              <a:schemeClr val="accent4">
                <a:hueOff val="-2120800"/>
                <a:satOff val="9933"/>
                <a:lumOff val="544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t>Excitation</a:t>
          </a:r>
          <a:endParaRPr lang="en-US" sz="1800" b="1" kern="1200" dirty="0"/>
        </a:p>
      </dsp:txBody>
      <dsp:txXfrm>
        <a:off x="4237683" y="1332742"/>
        <a:ext cx="915079" cy="915079"/>
      </dsp:txXfrm>
    </dsp:sp>
    <dsp:sp modelId="{B24EFD5A-ECB2-B144-9ECC-56966F084FD4}">
      <dsp:nvSpPr>
        <dsp:cNvPr id="0" name=""/>
        <dsp:cNvSpPr/>
      </dsp:nvSpPr>
      <dsp:spPr>
        <a:xfrm rot="6480000">
          <a:off x="4225981" y="2486690"/>
          <a:ext cx="344017" cy="436764"/>
        </a:xfrm>
        <a:prstGeom prst="rightArrow">
          <a:avLst>
            <a:gd name="adj1" fmla="val 60000"/>
            <a:gd name="adj2" fmla="val 50000"/>
          </a:avLst>
        </a:prstGeom>
        <a:gradFill rotWithShape="0">
          <a:gsLst>
            <a:gs pos="0">
              <a:schemeClr val="accent4">
                <a:hueOff val="-2120800"/>
                <a:satOff val="9933"/>
                <a:lumOff val="5441"/>
                <a:alphaOff val="0"/>
                <a:lumMod val="110000"/>
                <a:satMod val="105000"/>
                <a:tint val="67000"/>
              </a:schemeClr>
            </a:gs>
            <a:gs pos="50000">
              <a:schemeClr val="accent4">
                <a:hueOff val="-2120800"/>
                <a:satOff val="9933"/>
                <a:lumOff val="5441"/>
                <a:alphaOff val="0"/>
                <a:lumMod val="105000"/>
                <a:satMod val="103000"/>
                <a:tint val="73000"/>
              </a:schemeClr>
            </a:gs>
            <a:gs pos="100000">
              <a:schemeClr val="accent4">
                <a:hueOff val="-2120800"/>
                <a:satOff val="9933"/>
                <a:lumOff val="5441"/>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rot="10800000">
        <a:off x="4293530" y="2524966"/>
        <a:ext cx="240812" cy="262058"/>
      </dsp:txXfrm>
    </dsp:sp>
    <dsp:sp modelId="{0E8BA3A3-23A1-1B48-B04B-A256FEA2CDFD}">
      <dsp:nvSpPr>
        <dsp:cNvPr id="0" name=""/>
        <dsp:cNvSpPr/>
      </dsp:nvSpPr>
      <dsp:spPr>
        <a:xfrm>
          <a:off x="3447680" y="2991323"/>
          <a:ext cx="1294117" cy="1294117"/>
        </a:xfrm>
        <a:prstGeom prst="ellipse">
          <a:avLst/>
        </a:prstGeom>
        <a:gradFill rotWithShape="0">
          <a:gsLst>
            <a:gs pos="0">
              <a:schemeClr val="accent4">
                <a:hueOff val="-4241600"/>
                <a:satOff val="19865"/>
                <a:lumOff val="10882"/>
                <a:alphaOff val="0"/>
                <a:lumMod val="110000"/>
                <a:satMod val="105000"/>
                <a:tint val="67000"/>
              </a:schemeClr>
            </a:gs>
            <a:gs pos="50000">
              <a:schemeClr val="accent4">
                <a:hueOff val="-4241600"/>
                <a:satOff val="19865"/>
                <a:lumOff val="10882"/>
                <a:alphaOff val="0"/>
                <a:lumMod val="105000"/>
                <a:satMod val="103000"/>
                <a:tint val="73000"/>
              </a:schemeClr>
            </a:gs>
            <a:gs pos="100000">
              <a:schemeClr val="accent4">
                <a:hueOff val="-4241600"/>
                <a:satOff val="19865"/>
                <a:lumOff val="1088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t>Plateau</a:t>
          </a:r>
        </a:p>
      </dsp:txBody>
      <dsp:txXfrm>
        <a:off x="3637199" y="3180842"/>
        <a:ext cx="915079" cy="915079"/>
      </dsp:txXfrm>
    </dsp:sp>
    <dsp:sp modelId="{C8128AA9-1596-E74D-AE74-1F2B9859D95A}">
      <dsp:nvSpPr>
        <dsp:cNvPr id="0" name=""/>
        <dsp:cNvSpPr/>
      </dsp:nvSpPr>
      <dsp:spPr>
        <a:xfrm rot="10800000">
          <a:off x="2960863" y="3419999"/>
          <a:ext cx="344017" cy="436764"/>
        </a:xfrm>
        <a:prstGeom prst="rightArrow">
          <a:avLst>
            <a:gd name="adj1" fmla="val 60000"/>
            <a:gd name="adj2" fmla="val 50000"/>
          </a:avLst>
        </a:prstGeom>
        <a:gradFill rotWithShape="0">
          <a:gsLst>
            <a:gs pos="0">
              <a:schemeClr val="accent4">
                <a:hueOff val="-4241600"/>
                <a:satOff val="19865"/>
                <a:lumOff val="10882"/>
                <a:alphaOff val="0"/>
                <a:lumMod val="110000"/>
                <a:satMod val="105000"/>
                <a:tint val="67000"/>
              </a:schemeClr>
            </a:gs>
            <a:gs pos="50000">
              <a:schemeClr val="accent4">
                <a:hueOff val="-4241600"/>
                <a:satOff val="19865"/>
                <a:lumOff val="10882"/>
                <a:alphaOff val="0"/>
                <a:lumMod val="105000"/>
                <a:satMod val="103000"/>
                <a:tint val="73000"/>
              </a:schemeClr>
            </a:gs>
            <a:gs pos="100000">
              <a:schemeClr val="accent4">
                <a:hueOff val="-4241600"/>
                <a:satOff val="19865"/>
                <a:lumOff val="10882"/>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rot="10800000">
        <a:off x="3064068" y="3507352"/>
        <a:ext cx="240812" cy="262058"/>
      </dsp:txXfrm>
    </dsp:sp>
    <dsp:sp modelId="{8D4FC952-683D-EB47-807A-49AD6EF96971}">
      <dsp:nvSpPr>
        <dsp:cNvPr id="0" name=""/>
        <dsp:cNvSpPr/>
      </dsp:nvSpPr>
      <dsp:spPr>
        <a:xfrm>
          <a:off x="1504473" y="2991323"/>
          <a:ext cx="1294117" cy="1294117"/>
        </a:xfrm>
        <a:prstGeom prst="ellipse">
          <a:avLst/>
        </a:prstGeom>
        <a:gradFill rotWithShape="0">
          <a:gsLst>
            <a:gs pos="0">
              <a:schemeClr val="accent4">
                <a:hueOff val="-6362400"/>
                <a:satOff val="29798"/>
                <a:lumOff val="16323"/>
                <a:alphaOff val="0"/>
                <a:lumMod val="110000"/>
                <a:satMod val="105000"/>
                <a:tint val="67000"/>
              </a:schemeClr>
            </a:gs>
            <a:gs pos="50000">
              <a:schemeClr val="accent4">
                <a:hueOff val="-6362400"/>
                <a:satOff val="29798"/>
                <a:lumOff val="16323"/>
                <a:alphaOff val="0"/>
                <a:lumMod val="105000"/>
                <a:satMod val="103000"/>
                <a:tint val="73000"/>
              </a:schemeClr>
            </a:gs>
            <a:gs pos="100000">
              <a:schemeClr val="accent4">
                <a:hueOff val="-6362400"/>
                <a:satOff val="29798"/>
                <a:lumOff val="1632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t>Orgasme</a:t>
          </a:r>
        </a:p>
      </dsp:txBody>
      <dsp:txXfrm>
        <a:off x="1693992" y="3180842"/>
        <a:ext cx="915079" cy="915079"/>
      </dsp:txXfrm>
    </dsp:sp>
    <dsp:sp modelId="{433D01CB-C91E-F147-A70F-403B1D00B732}">
      <dsp:nvSpPr>
        <dsp:cNvPr id="0" name=""/>
        <dsp:cNvSpPr/>
      </dsp:nvSpPr>
      <dsp:spPr>
        <a:xfrm rot="15120000">
          <a:off x="1684865" y="2508072"/>
          <a:ext cx="340728" cy="436764"/>
        </a:xfrm>
        <a:prstGeom prst="rightArrow">
          <a:avLst>
            <a:gd name="adj1" fmla="val 60000"/>
            <a:gd name="adj2" fmla="val 50000"/>
          </a:avLst>
        </a:prstGeom>
        <a:gradFill rotWithShape="0">
          <a:gsLst>
            <a:gs pos="0">
              <a:schemeClr val="accent4">
                <a:hueOff val="-6362400"/>
                <a:satOff val="29798"/>
                <a:lumOff val="16323"/>
                <a:alphaOff val="0"/>
                <a:lumMod val="110000"/>
                <a:satMod val="105000"/>
                <a:tint val="67000"/>
              </a:schemeClr>
            </a:gs>
            <a:gs pos="50000">
              <a:schemeClr val="accent4">
                <a:hueOff val="-6362400"/>
                <a:satOff val="29798"/>
                <a:lumOff val="16323"/>
                <a:alphaOff val="0"/>
                <a:lumMod val="105000"/>
                <a:satMod val="103000"/>
                <a:tint val="73000"/>
              </a:schemeClr>
            </a:gs>
            <a:gs pos="100000">
              <a:schemeClr val="accent4">
                <a:hueOff val="-6362400"/>
                <a:satOff val="29798"/>
                <a:lumOff val="16323"/>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rot="10800000">
        <a:off x="1751768" y="2644033"/>
        <a:ext cx="238510" cy="262058"/>
      </dsp:txXfrm>
    </dsp:sp>
    <dsp:sp modelId="{52ED677A-D570-CD4A-A6B2-80AB3F5EE9F9}">
      <dsp:nvSpPr>
        <dsp:cNvPr id="0" name=""/>
        <dsp:cNvSpPr/>
      </dsp:nvSpPr>
      <dsp:spPr>
        <a:xfrm>
          <a:off x="828504" y="1143223"/>
          <a:ext cx="1445089" cy="1294117"/>
        </a:xfrm>
        <a:prstGeom prst="ellipse">
          <a:avLst/>
        </a:prstGeom>
        <a:gradFill rotWithShape="0">
          <a:gsLst>
            <a:gs pos="0">
              <a:schemeClr val="accent4">
                <a:hueOff val="-8483199"/>
                <a:satOff val="39731"/>
                <a:lumOff val="21764"/>
                <a:alphaOff val="0"/>
                <a:lumMod val="110000"/>
                <a:satMod val="105000"/>
                <a:tint val="67000"/>
              </a:schemeClr>
            </a:gs>
            <a:gs pos="50000">
              <a:schemeClr val="accent4">
                <a:hueOff val="-8483199"/>
                <a:satOff val="39731"/>
                <a:lumOff val="21764"/>
                <a:alphaOff val="0"/>
                <a:lumMod val="105000"/>
                <a:satMod val="103000"/>
                <a:tint val="73000"/>
              </a:schemeClr>
            </a:gs>
            <a:gs pos="100000">
              <a:schemeClr val="accent4">
                <a:hueOff val="-8483199"/>
                <a:satOff val="39731"/>
                <a:lumOff val="2176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b="1" kern="1200" dirty="0"/>
            <a:t>Résolution</a:t>
          </a:r>
        </a:p>
      </dsp:txBody>
      <dsp:txXfrm>
        <a:off x="1040132" y="1332742"/>
        <a:ext cx="1021833" cy="915079"/>
      </dsp:txXfrm>
    </dsp:sp>
    <dsp:sp modelId="{A7589970-0530-764E-80CF-500959DC257C}">
      <dsp:nvSpPr>
        <dsp:cNvPr id="0" name=""/>
        <dsp:cNvSpPr/>
      </dsp:nvSpPr>
      <dsp:spPr>
        <a:xfrm rot="19440000">
          <a:off x="2188907" y="992450"/>
          <a:ext cx="319368" cy="436764"/>
        </a:xfrm>
        <a:prstGeom prst="rightArrow">
          <a:avLst>
            <a:gd name="adj1" fmla="val 60000"/>
            <a:gd name="adj2" fmla="val 50000"/>
          </a:avLst>
        </a:prstGeom>
        <a:gradFill rotWithShape="0">
          <a:gsLst>
            <a:gs pos="0">
              <a:schemeClr val="accent4">
                <a:hueOff val="-8483199"/>
                <a:satOff val="39731"/>
                <a:lumOff val="21764"/>
                <a:alphaOff val="0"/>
                <a:lumMod val="110000"/>
                <a:satMod val="105000"/>
                <a:tint val="67000"/>
              </a:schemeClr>
            </a:gs>
            <a:gs pos="50000">
              <a:schemeClr val="accent4">
                <a:hueOff val="-8483199"/>
                <a:satOff val="39731"/>
                <a:lumOff val="21764"/>
                <a:alphaOff val="0"/>
                <a:lumMod val="105000"/>
                <a:satMod val="103000"/>
                <a:tint val="73000"/>
              </a:schemeClr>
            </a:gs>
            <a:gs pos="100000">
              <a:schemeClr val="accent4">
                <a:hueOff val="-8483199"/>
                <a:satOff val="39731"/>
                <a:lumOff val="21764"/>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2198056" y="1107961"/>
        <a:ext cx="223558" cy="26205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78AEDF-C3C9-3343-B942-9D976426AA5F}">
      <dsp:nvSpPr>
        <dsp:cNvPr id="0" name=""/>
        <dsp:cNvSpPr/>
      </dsp:nvSpPr>
      <dsp:spPr>
        <a:xfrm>
          <a:off x="4933380" y="3596641"/>
          <a:ext cx="2612853" cy="1692536"/>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1064699"/>
              <a:satOff val="38996"/>
              <a:lumOff val="26536"/>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t" anchorCtr="0">
          <a:noAutofit/>
        </a:bodyPr>
        <a:lstStyle/>
        <a:p>
          <a:pPr marL="114300" lvl="1" indent="-114300" algn="l" defTabSz="577850">
            <a:lnSpc>
              <a:spcPct val="90000"/>
            </a:lnSpc>
            <a:spcBef>
              <a:spcPct val="0"/>
            </a:spcBef>
            <a:spcAft>
              <a:spcPct val="15000"/>
            </a:spcAft>
            <a:buChar char="•"/>
          </a:pPr>
          <a:r>
            <a:rPr lang="en-US" sz="1300" b="1" kern="1200" dirty="0"/>
            <a:t>Communication</a:t>
          </a:r>
        </a:p>
        <a:p>
          <a:pPr marL="114300" lvl="1" indent="-114300" algn="l" defTabSz="577850">
            <a:lnSpc>
              <a:spcPct val="90000"/>
            </a:lnSpc>
            <a:spcBef>
              <a:spcPct val="0"/>
            </a:spcBef>
            <a:spcAft>
              <a:spcPct val="15000"/>
            </a:spcAft>
            <a:buChar char="•"/>
          </a:pPr>
          <a:r>
            <a:rPr lang="en-US" sz="1300" b="1" kern="1200" dirty="0"/>
            <a:t>perte</a:t>
          </a:r>
        </a:p>
        <a:p>
          <a:pPr marL="114300" lvl="1" indent="-114300" algn="l" defTabSz="577850">
            <a:lnSpc>
              <a:spcPct val="90000"/>
            </a:lnSpc>
            <a:spcBef>
              <a:spcPct val="0"/>
            </a:spcBef>
            <a:spcAft>
              <a:spcPct val="15000"/>
            </a:spcAft>
            <a:buChar char="•"/>
          </a:pPr>
          <a:r>
            <a:rPr lang="en-US" sz="1300" b="1" kern="1200" dirty="0"/>
            <a:t>rôle d'aidant</a:t>
          </a:r>
        </a:p>
        <a:p>
          <a:pPr marL="114300" lvl="1" indent="-114300" algn="l" defTabSz="577850">
            <a:lnSpc>
              <a:spcPct val="90000"/>
            </a:lnSpc>
            <a:spcBef>
              <a:spcPct val="0"/>
            </a:spcBef>
            <a:spcAft>
              <a:spcPct val="15000"/>
            </a:spcAft>
            <a:buChar char="•"/>
          </a:pPr>
          <a:r>
            <a:rPr lang="en-US" sz="1300" b="1" kern="1200" dirty="0"/>
            <a:t>proximité affective</a:t>
          </a:r>
        </a:p>
      </dsp:txBody>
      <dsp:txXfrm>
        <a:off x="5754416" y="4056955"/>
        <a:ext cx="1754637" cy="1195042"/>
      </dsp:txXfrm>
    </dsp:sp>
    <dsp:sp modelId="{9813E597-FDB6-1042-A7DE-4FE9D9433D99}">
      <dsp:nvSpPr>
        <dsp:cNvPr id="0" name=""/>
        <dsp:cNvSpPr/>
      </dsp:nvSpPr>
      <dsp:spPr>
        <a:xfrm>
          <a:off x="670302" y="3596641"/>
          <a:ext cx="2612853" cy="1692536"/>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1597048"/>
              <a:satOff val="58494"/>
              <a:lumOff val="39804"/>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t" anchorCtr="0">
          <a:noAutofit/>
        </a:bodyPr>
        <a:lstStyle/>
        <a:p>
          <a:pPr marL="114300" lvl="1" indent="-114300" algn="l" defTabSz="577850">
            <a:lnSpc>
              <a:spcPct val="90000"/>
            </a:lnSpc>
            <a:spcBef>
              <a:spcPct val="0"/>
            </a:spcBef>
            <a:spcAft>
              <a:spcPct val="15000"/>
            </a:spcAft>
            <a:buChar char="•"/>
          </a:pPr>
          <a:r>
            <a:rPr lang="en-US" sz="1300" b="1" kern="1200" dirty="0" err="1"/>
            <a:t>Attitudes</a:t>
          </a:r>
          <a:r>
            <a:rPr lang="en-US" sz="1300" b="1" kern="1200" dirty="0"/>
            <a:t> culturelles</a:t>
          </a:r>
        </a:p>
        <a:p>
          <a:pPr marL="114300" lvl="1" indent="-114300" algn="l" defTabSz="577850">
            <a:lnSpc>
              <a:spcPct val="90000"/>
            </a:lnSpc>
            <a:spcBef>
              <a:spcPct val="0"/>
            </a:spcBef>
            <a:spcAft>
              <a:spcPct val="15000"/>
            </a:spcAft>
            <a:buChar char="•"/>
          </a:pPr>
          <a:r>
            <a:rPr lang="en-US" sz="1300" b="1" kern="1200" dirty="0"/>
            <a:t>règles institutionnelles</a:t>
          </a:r>
        </a:p>
        <a:p>
          <a:pPr marL="114300" lvl="1" indent="-114300" algn="l" defTabSz="577850">
            <a:lnSpc>
              <a:spcPct val="90000"/>
            </a:lnSpc>
            <a:spcBef>
              <a:spcPct val="0"/>
            </a:spcBef>
            <a:spcAft>
              <a:spcPct val="15000"/>
            </a:spcAft>
            <a:buChar char="•"/>
          </a:pPr>
          <a:r>
            <a:rPr lang="en-US" sz="1300" b="1" kern="1200" dirty="0"/>
            <a:t>vie privée</a:t>
          </a:r>
        </a:p>
        <a:p>
          <a:pPr marL="114300" lvl="1" indent="-114300" algn="l" defTabSz="577850">
            <a:lnSpc>
              <a:spcPct val="90000"/>
            </a:lnSpc>
            <a:spcBef>
              <a:spcPct val="0"/>
            </a:spcBef>
            <a:spcAft>
              <a:spcPct val="15000"/>
            </a:spcAft>
            <a:buChar char="•"/>
          </a:pPr>
          <a:r>
            <a:rPr lang="en-US" sz="1300" b="1" kern="1200" dirty="0"/>
            <a:t>stigmatisation</a:t>
          </a:r>
        </a:p>
      </dsp:txBody>
      <dsp:txXfrm>
        <a:off x="707482" y="4056955"/>
        <a:ext cx="1754637" cy="1195042"/>
      </dsp:txXfrm>
    </dsp:sp>
    <dsp:sp modelId="{C6DF168F-E597-4B4A-B71E-C806E76E6CB3}">
      <dsp:nvSpPr>
        <dsp:cNvPr id="0" name=""/>
        <dsp:cNvSpPr/>
      </dsp:nvSpPr>
      <dsp:spPr>
        <a:xfrm>
          <a:off x="4933380" y="0"/>
          <a:ext cx="2612853" cy="1692536"/>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532349"/>
              <a:satOff val="19498"/>
              <a:lumOff val="1326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en-US" sz="1400" b="1" kern="1200" dirty="0"/>
            <a:t>Humeur</a:t>
          </a:r>
        </a:p>
        <a:p>
          <a:pPr marL="114300" lvl="1" indent="-114300" algn="l" defTabSz="622300">
            <a:lnSpc>
              <a:spcPct val="90000"/>
            </a:lnSpc>
            <a:spcBef>
              <a:spcPct val="0"/>
            </a:spcBef>
            <a:spcAft>
              <a:spcPct val="15000"/>
            </a:spcAft>
            <a:buChar char="•"/>
          </a:pPr>
          <a:r>
            <a:rPr lang="en-US" sz="1400" b="1" kern="1200" dirty="0"/>
            <a:t>Anxiété</a:t>
          </a:r>
        </a:p>
        <a:p>
          <a:pPr marL="114300" lvl="1" indent="-114300" algn="l" defTabSz="622300">
            <a:lnSpc>
              <a:spcPct val="90000"/>
            </a:lnSpc>
            <a:spcBef>
              <a:spcPct val="0"/>
            </a:spcBef>
            <a:spcAft>
              <a:spcPct val="15000"/>
            </a:spcAft>
            <a:buChar char="•"/>
          </a:pPr>
          <a:r>
            <a:rPr lang="en-US" sz="1400" b="1" kern="1200" dirty="0"/>
            <a:t>image corporelle</a:t>
          </a:r>
        </a:p>
        <a:p>
          <a:pPr marL="114300" lvl="1" indent="-114300" algn="l" defTabSz="622300">
            <a:lnSpc>
              <a:spcPct val="90000"/>
            </a:lnSpc>
            <a:spcBef>
              <a:spcPct val="0"/>
            </a:spcBef>
            <a:spcAft>
              <a:spcPct val="15000"/>
            </a:spcAft>
            <a:buChar char="•"/>
          </a:pPr>
          <a:r>
            <a:rPr lang="en-US" sz="1400" b="1" kern="1200" dirty="0"/>
            <a:t>estime de soi</a:t>
          </a:r>
        </a:p>
        <a:p>
          <a:pPr marL="114300" lvl="1" indent="-114300" algn="l" defTabSz="622300">
            <a:lnSpc>
              <a:spcPct val="90000"/>
            </a:lnSpc>
            <a:spcBef>
              <a:spcPct val="0"/>
            </a:spcBef>
            <a:spcAft>
              <a:spcPct val="15000"/>
            </a:spcAft>
            <a:buChar char="•"/>
          </a:pPr>
          <a:r>
            <a:rPr lang="en-US" sz="1400" b="1" kern="1200" dirty="0"/>
            <a:t>solitude</a:t>
          </a:r>
        </a:p>
      </dsp:txBody>
      <dsp:txXfrm>
        <a:off x="5754416" y="37180"/>
        <a:ext cx="1754637" cy="1195042"/>
      </dsp:txXfrm>
    </dsp:sp>
    <dsp:sp modelId="{B955E231-829A-0F45-BF90-30148B94FB82}">
      <dsp:nvSpPr>
        <dsp:cNvPr id="0" name=""/>
        <dsp:cNvSpPr/>
      </dsp:nvSpPr>
      <dsp:spPr>
        <a:xfrm>
          <a:off x="670302" y="0"/>
          <a:ext cx="2612853" cy="1692536"/>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Font typeface="Arial" panose="020B0604020202020204" pitchFamily="34" charset="0"/>
            <a:buChar char="•"/>
          </a:pPr>
          <a:r>
            <a:rPr lang="en-US" sz="1400" b="1" kern="1200" dirty="0"/>
            <a:t>maladie chronique</a:t>
          </a:r>
        </a:p>
        <a:p>
          <a:pPr marL="114300" lvl="1" indent="-114300" algn="l" defTabSz="622300">
            <a:lnSpc>
              <a:spcPct val="90000"/>
            </a:lnSpc>
            <a:spcBef>
              <a:spcPct val="0"/>
            </a:spcBef>
            <a:spcAft>
              <a:spcPct val="15000"/>
            </a:spcAft>
            <a:buFont typeface="Arial" panose="020B0604020202020204" pitchFamily="34" charset="0"/>
            <a:buChar char="•"/>
          </a:pPr>
          <a:r>
            <a:rPr lang="en-US" sz="1400" b="1" kern="1200" dirty="0"/>
            <a:t>médicaments</a:t>
          </a:r>
        </a:p>
        <a:p>
          <a:pPr marL="114300" lvl="1" indent="-114300" algn="l" defTabSz="622300">
            <a:lnSpc>
              <a:spcPct val="90000"/>
            </a:lnSpc>
            <a:spcBef>
              <a:spcPct val="0"/>
            </a:spcBef>
            <a:spcAft>
              <a:spcPct val="15000"/>
            </a:spcAft>
            <a:buFont typeface="Arial" panose="020B0604020202020204" pitchFamily="34" charset="0"/>
            <a:buChar char="•"/>
          </a:pPr>
          <a:r>
            <a:rPr lang="en-US" sz="1400" b="1" kern="1200" dirty="0"/>
            <a:t>changements hormonaux</a:t>
          </a:r>
        </a:p>
        <a:p>
          <a:pPr marL="114300" lvl="1" indent="-114300" algn="l" defTabSz="622300">
            <a:lnSpc>
              <a:spcPct val="90000"/>
            </a:lnSpc>
            <a:spcBef>
              <a:spcPct val="0"/>
            </a:spcBef>
            <a:spcAft>
              <a:spcPct val="15000"/>
            </a:spcAft>
            <a:buFont typeface="Arial" panose="020B0604020202020204" pitchFamily="34" charset="0"/>
            <a:buChar char="•"/>
          </a:pPr>
          <a:r>
            <a:rPr lang="en-US" sz="1400" b="1" kern="1200" dirty="0"/>
            <a:t>douleur</a:t>
          </a:r>
        </a:p>
      </dsp:txBody>
      <dsp:txXfrm>
        <a:off x="707482" y="37180"/>
        <a:ext cx="1754637" cy="1195042"/>
      </dsp:txXfrm>
    </dsp:sp>
    <dsp:sp modelId="{10EDF1F2-6D8E-B04D-85FE-580663A54E9B}">
      <dsp:nvSpPr>
        <dsp:cNvPr id="0" name=""/>
        <dsp:cNvSpPr/>
      </dsp:nvSpPr>
      <dsp:spPr>
        <a:xfrm>
          <a:off x="1765162" y="301483"/>
          <a:ext cx="2290214" cy="2290214"/>
        </a:xfrm>
        <a:prstGeom prst="pieWedge">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b="1" kern="1200" dirty="0"/>
            <a:t>Biologie/Santé</a:t>
          </a:r>
        </a:p>
      </dsp:txBody>
      <dsp:txXfrm>
        <a:off x="2435950" y="972271"/>
        <a:ext cx="1619426" cy="1619426"/>
      </dsp:txXfrm>
    </dsp:sp>
    <dsp:sp modelId="{C7909E54-A626-7C4C-8E95-C8D517DCC8FF}">
      <dsp:nvSpPr>
        <dsp:cNvPr id="0" name=""/>
        <dsp:cNvSpPr/>
      </dsp:nvSpPr>
      <dsp:spPr>
        <a:xfrm rot="5400000">
          <a:off x="4161160" y="301483"/>
          <a:ext cx="2290214" cy="2290214"/>
        </a:xfrm>
        <a:prstGeom prst="pieWedge">
          <a:avLst/>
        </a:prstGeom>
        <a:gradFill rotWithShape="0">
          <a:gsLst>
            <a:gs pos="0">
              <a:schemeClr val="accent2">
                <a:hueOff val="-532349"/>
                <a:satOff val="19498"/>
                <a:lumOff val="13268"/>
                <a:alphaOff val="0"/>
                <a:lumMod val="110000"/>
                <a:satMod val="105000"/>
                <a:tint val="67000"/>
              </a:schemeClr>
            </a:gs>
            <a:gs pos="50000">
              <a:schemeClr val="accent2">
                <a:hueOff val="-532349"/>
                <a:satOff val="19498"/>
                <a:lumOff val="13268"/>
                <a:alphaOff val="0"/>
                <a:lumMod val="105000"/>
                <a:satMod val="103000"/>
                <a:tint val="73000"/>
              </a:schemeClr>
            </a:gs>
            <a:gs pos="100000">
              <a:schemeClr val="accent2">
                <a:hueOff val="-532349"/>
                <a:satOff val="19498"/>
                <a:lumOff val="1326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t>Psychologique</a:t>
          </a:r>
        </a:p>
      </dsp:txBody>
      <dsp:txXfrm rot="-5400000">
        <a:off x="4161160" y="972271"/>
        <a:ext cx="1619426" cy="1619426"/>
      </dsp:txXfrm>
    </dsp:sp>
    <dsp:sp modelId="{631BD102-1461-624F-9B3A-5DE05D842848}">
      <dsp:nvSpPr>
        <dsp:cNvPr id="0" name=""/>
        <dsp:cNvSpPr/>
      </dsp:nvSpPr>
      <dsp:spPr>
        <a:xfrm rot="10800000">
          <a:off x="4161160" y="2697480"/>
          <a:ext cx="2290214" cy="2290214"/>
        </a:xfrm>
        <a:prstGeom prst="pieWedge">
          <a:avLst/>
        </a:prstGeom>
        <a:gradFill rotWithShape="0">
          <a:gsLst>
            <a:gs pos="0">
              <a:schemeClr val="accent2">
                <a:hueOff val="-1064699"/>
                <a:satOff val="38996"/>
                <a:lumOff val="26536"/>
                <a:alphaOff val="0"/>
                <a:lumMod val="110000"/>
                <a:satMod val="105000"/>
                <a:tint val="67000"/>
              </a:schemeClr>
            </a:gs>
            <a:gs pos="50000">
              <a:schemeClr val="accent2">
                <a:hueOff val="-1064699"/>
                <a:satOff val="38996"/>
                <a:lumOff val="26536"/>
                <a:alphaOff val="0"/>
                <a:lumMod val="105000"/>
                <a:satMod val="103000"/>
                <a:tint val="73000"/>
              </a:schemeClr>
            </a:gs>
            <a:gs pos="100000">
              <a:schemeClr val="accent2">
                <a:hueOff val="-1064699"/>
                <a:satOff val="38996"/>
                <a:lumOff val="2653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t>Relationnel</a:t>
          </a:r>
        </a:p>
      </dsp:txBody>
      <dsp:txXfrm rot="10800000">
        <a:off x="4161160" y="2697480"/>
        <a:ext cx="1619426" cy="1619426"/>
      </dsp:txXfrm>
    </dsp:sp>
    <dsp:sp modelId="{EF00EDA8-E48C-2245-B238-7C2149A06A41}">
      <dsp:nvSpPr>
        <dsp:cNvPr id="0" name=""/>
        <dsp:cNvSpPr/>
      </dsp:nvSpPr>
      <dsp:spPr>
        <a:xfrm rot="16200000">
          <a:off x="1765162" y="2697480"/>
          <a:ext cx="2290214" cy="2290214"/>
        </a:xfrm>
        <a:prstGeom prst="pieWedge">
          <a:avLst/>
        </a:prstGeom>
        <a:gradFill rotWithShape="0">
          <a:gsLst>
            <a:gs pos="0">
              <a:schemeClr val="accent2">
                <a:hueOff val="-1597048"/>
                <a:satOff val="58494"/>
                <a:lumOff val="39804"/>
                <a:alphaOff val="0"/>
                <a:lumMod val="110000"/>
                <a:satMod val="105000"/>
                <a:tint val="67000"/>
              </a:schemeClr>
            </a:gs>
            <a:gs pos="50000">
              <a:schemeClr val="accent2">
                <a:hueOff val="-1597048"/>
                <a:satOff val="58494"/>
                <a:lumOff val="39804"/>
                <a:alphaOff val="0"/>
                <a:lumMod val="105000"/>
                <a:satMod val="103000"/>
                <a:tint val="73000"/>
              </a:schemeClr>
            </a:gs>
            <a:gs pos="100000">
              <a:schemeClr val="accent2">
                <a:hueOff val="-1597048"/>
                <a:satOff val="58494"/>
                <a:lumOff val="3980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t>Social/Environnemental</a:t>
          </a:r>
        </a:p>
      </dsp:txBody>
      <dsp:txXfrm rot="5400000">
        <a:off x="2435950" y="2697480"/>
        <a:ext cx="1619426" cy="1619426"/>
      </dsp:txXfrm>
    </dsp:sp>
    <dsp:sp modelId="{157393EF-4540-2249-9ED7-2228D0912B45}">
      <dsp:nvSpPr>
        <dsp:cNvPr id="0" name=""/>
        <dsp:cNvSpPr/>
      </dsp:nvSpPr>
      <dsp:spPr>
        <a:xfrm>
          <a:off x="3712902" y="2168562"/>
          <a:ext cx="790732" cy="687593"/>
        </a:xfrm>
        <a:prstGeom prst="circularArrow">
          <a:avLst/>
        </a:prstGeom>
        <a:gradFill rotWithShape="0">
          <a:gsLst>
            <a:gs pos="0">
              <a:schemeClr val="accent2">
                <a:tint val="40000"/>
                <a:hueOff val="0"/>
                <a:satOff val="0"/>
                <a:lumOff val="0"/>
                <a:alphaOff val="0"/>
                <a:lumMod val="110000"/>
                <a:satMod val="105000"/>
                <a:tint val="67000"/>
              </a:schemeClr>
            </a:gs>
            <a:gs pos="50000">
              <a:schemeClr val="accent2">
                <a:tint val="40000"/>
                <a:hueOff val="0"/>
                <a:satOff val="0"/>
                <a:lumOff val="0"/>
                <a:alphaOff val="0"/>
                <a:lumMod val="105000"/>
                <a:satMod val="103000"/>
                <a:tint val="73000"/>
              </a:schemeClr>
            </a:gs>
            <a:gs pos="100000">
              <a:schemeClr val="accent2">
                <a:tint val="40000"/>
                <a:hueOff val="0"/>
                <a:satOff val="0"/>
                <a:lumOff val="0"/>
                <a:alphaOff val="0"/>
                <a:lumMod val="105000"/>
                <a:satMod val="109000"/>
                <a:tint val="81000"/>
              </a:schemeClr>
            </a:gs>
          </a:gsLst>
          <a:lin ang="5400000" scaled="0"/>
        </a:gradFill>
        <a:ln w="6350" cap="flat" cmpd="sng" algn="ctr">
          <a:solidFill>
            <a:schemeClr val="lt1">
              <a:hueOff val="0"/>
              <a:satOff val="0"/>
              <a:lumOff val="0"/>
              <a:alphaOff val="0"/>
            </a:schemeClr>
          </a:solidFill>
          <a:prstDash val="solid"/>
          <a:miter lim="800000"/>
        </a:ln>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sp>
    <dsp:sp modelId="{8115E191-F97B-0744-9750-0EFDFFF8E95F}">
      <dsp:nvSpPr>
        <dsp:cNvPr id="0" name=""/>
        <dsp:cNvSpPr/>
      </dsp:nvSpPr>
      <dsp:spPr>
        <a:xfrm rot="10800000">
          <a:off x="3712902" y="2433021"/>
          <a:ext cx="790732" cy="687593"/>
        </a:xfrm>
        <a:prstGeom prst="circularArrow">
          <a:avLst/>
        </a:prstGeom>
        <a:gradFill rotWithShape="0">
          <a:gsLst>
            <a:gs pos="0">
              <a:schemeClr val="accent2">
                <a:tint val="40000"/>
                <a:hueOff val="0"/>
                <a:satOff val="0"/>
                <a:lumOff val="0"/>
                <a:alphaOff val="0"/>
                <a:lumMod val="110000"/>
                <a:satMod val="105000"/>
                <a:tint val="67000"/>
              </a:schemeClr>
            </a:gs>
            <a:gs pos="50000">
              <a:schemeClr val="accent2">
                <a:tint val="40000"/>
                <a:hueOff val="0"/>
                <a:satOff val="0"/>
                <a:lumOff val="0"/>
                <a:alphaOff val="0"/>
                <a:lumMod val="105000"/>
                <a:satMod val="103000"/>
                <a:tint val="73000"/>
              </a:schemeClr>
            </a:gs>
            <a:gs pos="100000">
              <a:schemeClr val="accent2">
                <a:tint val="40000"/>
                <a:hueOff val="0"/>
                <a:satOff val="0"/>
                <a:lumOff val="0"/>
                <a:alphaOff val="0"/>
                <a:lumMod val="105000"/>
                <a:satMod val="109000"/>
                <a:tint val="81000"/>
              </a:schemeClr>
            </a:gs>
          </a:gsLst>
          <a:lin ang="5400000" scaled="0"/>
        </a:gradFill>
        <a:ln w="6350" cap="flat" cmpd="sng" algn="ctr">
          <a:solidFill>
            <a:schemeClr val="lt1">
              <a:hueOff val="0"/>
              <a:satOff val="0"/>
              <a:lumOff val="0"/>
              <a:alphaOff val="0"/>
            </a:schemeClr>
          </a:solidFill>
          <a:prstDash val="solid"/>
          <a:miter lim="800000"/>
        </a:ln>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13/8/26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‹N°›</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13/8/26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Cliquez pour modifier les styles de texte principaux</a:t>
            </a:r>
          </a:p>
          <a:p>
            <a:pPr lvl="1"/>
            <a:r>
              <a:rPr lang="en-US"/>
              <a:t>Deuxième niveau</a:t>
            </a:r>
          </a:p>
          <a:p>
            <a:pPr lvl="2"/>
            <a:r>
              <a:rPr lang="en-US"/>
              <a:t>Troisième niveau</a:t>
            </a:r>
          </a:p>
          <a:p>
            <a:pPr lvl="3"/>
            <a:r>
              <a:rPr lang="en-US"/>
              <a:t>Quatrième niveau</a:t>
            </a:r>
          </a:p>
          <a:p>
            <a:pPr lvl="4"/>
            <a:r>
              <a:rPr lang="en-US"/>
              <a:t>Cinquième niveau</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‹N°›</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002B8-4305-589D-C61A-D8A612D98D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4D3B51-F257-C3D4-2156-7F823FD550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EE0658-3FDC-7AE9-0C80-2BB93888B78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C75162-CA42-1459-8698-6BCF906FCF8C}"/>
              </a:ext>
            </a:extLst>
          </p:cNvPr>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263782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Commençons par la dimension physique du bien-être sexuel.</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4</a:t>
            </a:fld>
            <a:endParaRPr lang="el-GR"/>
          </a:p>
        </p:txBody>
      </p:sp>
    </p:spTree>
    <p:extLst>
      <p:ext uri="{BB962C8B-B14F-4D97-AF65-F5344CB8AC3E}">
        <p14:creationId xmlns:p14="http://schemas.microsoft.com/office/powerpoint/2010/main" val="4120692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le vieillissement affecte plusieurs systèmes de l'organisme, et pas seulement les hormones de la reproduction</a:t>
            </a:r>
          </a:p>
          <a:p>
            <a:pPr marL="171450" indent="-171450">
              <a:buFontTx/>
              <a:buChar char="-"/>
            </a:pPr>
            <a:r>
              <a:rPr lang="en-US" dirty="0"/>
              <a:t>variabilité interindividuelle</a:t>
            </a:r>
          </a:p>
          <a:p>
            <a:pPr marL="171450" indent="-171450">
              <a:buFontTx/>
              <a:buChar char="-"/>
            </a:pPr>
            <a:r>
              <a:rPr lang="en-US" dirty="0"/>
              <a:t>adaptation plutôt que perte</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5</a:t>
            </a:fld>
            <a:endParaRPr lang="el-GR"/>
          </a:p>
        </p:txBody>
      </p:sp>
    </p:spTree>
    <p:extLst>
      <p:ext uri="{BB962C8B-B14F-4D97-AF65-F5344CB8AC3E}">
        <p14:creationId xmlns:p14="http://schemas.microsoft.com/office/powerpoint/2010/main" val="30212787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Nous avons abordé la manière dont le vieillissement affecte l'organisme dans son ensemble.</a:t>
            </a:r>
          </a:p>
          <a:p>
            <a:r>
              <a:rPr lang="en-US" sz="1200" kern="1200" dirty="0">
                <a:solidFill>
                  <a:schemeClr val="tx1"/>
                </a:solidFill>
                <a:effectLst/>
                <a:latin typeface="+mn-lt"/>
                <a:ea typeface="+mn-ea"/>
                <a:cs typeface="+mn-cs"/>
              </a:rPr>
              <a:t>Cependant, certains changements physiologiques varient en fonction des caractéristiques sexuelles et du parcours de vie de chacun.</a:t>
            </a:r>
          </a:p>
          <a:p>
            <a:r>
              <a:rPr lang="en-US" sz="1200" kern="1200" dirty="0">
                <a:solidFill>
                  <a:schemeClr val="tx1"/>
                </a:solidFill>
                <a:effectLst/>
                <a:latin typeface="+mn-lt"/>
                <a:ea typeface="+mn-ea"/>
                <a:cs typeface="+mn-cs"/>
              </a:rPr>
              <a:t>Cette diapositive </a:t>
            </a:r>
            <a:r>
              <a:rPr lang="en-US" sz="1200" kern="1200" dirty="0" err="1">
                <a:solidFill>
                  <a:schemeClr val="tx1"/>
                </a:solidFill>
                <a:effectLst/>
                <a:latin typeface="+mn-lt"/>
                <a:ea typeface="+mn-ea"/>
                <a:cs typeface="+mn-cs"/>
              </a:rPr>
              <a:t>résume </a:t>
            </a:r>
            <a:r>
              <a:rPr lang="en-US" sz="1200" kern="1200" dirty="0">
                <a:solidFill>
                  <a:schemeClr val="tx1"/>
                </a:solidFill>
                <a:effectLst/>
                <a:latin typeface="+mn-lt"/>
                <a:ea typeface="+mn-ea"/>
                <a:cs typeface="+mn-cs"/>
              </a:rPr>
              <a:t>les tendances couramment observées en matière de fonctionnement sexuel chez les personnes âgées.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Ces adaptations physiologiques se produisent rarement de manière isolée. À un âge avancé, les maladies chroniques et la prise de médicaments deviennent souvent des facteurs d'influence tout aussi importants.</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6</a:t>
            </a:fld>
            <a:endParaRPr lang="el-GR"/>
          </a:p>
        </p:txBody>
      </p:sp>
    </p:spTree>
    <p:extLst>
      <p:ext uri="{BB962C8B-B14F-4D97-AF65-F5344CB8AC3E}">
        <p14:creationId xmlns:p14="http://schemas.microsoft.com/office/powerpoint/2010/main" val="3251313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D9581-CFAB-5DBC-35C7-A78507A667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861894-B36D-8D17-3CB4-30A79F60D0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381B46-512C-41E2-F298-80D5AA74B64E}"/>
              </a:ext>
            </a:extLst>
          </p:cNvPr>
          <p:cNvSpPr>
            <a:spLocks noGrp="1"/>
          </p:cNvSpPr>
          <p:nvPr>
            <p:ph type="body" idx="1"/>
          </p:nvPr>
        </p:nvSpPr>
        <p:spPr/>
        <p:txBody>
          <a:bodyPr/>
          <a:lstStyle/>
          <a:p>
            <a:r>
              <a:rPr lang="en-US" dirty="0"/>
              <a:t>Cette diapositive met en évidence certaines considérations spécifiques concernant la santé sexuelle chez les adultes transgenres âgés.</a:t>
            </a:r>
          </a:p>
          <a:p>
            <a:r>
              <a:rPr lang="en-US" dirty="0"/>
              <a:t>- Tout d’abord, la recherche dans ce domaine reste relativement limitée. La plupart des recommandations cliniques existantes s’appuient sur des populations transgenres plus jeunes ; nous en savons donc encore relativement peu sur l’interaction entre le vieillissement à long terme et les traitements d’affirmation de genre.</a:t>
            </a:r>
          </a:p>
          <a:p>
            <a:r>
              <a:rPr lang="en-US" dirty="0"/>
              <a:t>- Ce que nous savons, c’est que l’évolution de la santé sexuelle peut être très </a:t>
            </a:r>
            <a:r>
              <a:rPr lang="en-US" dirty="0" err="1"/>
              <a:t>individuelle</a:t>
            </a:r>
            <a:r>
              <a:rPr lang="en-US" dirty="0"/>
              <a:t>. Par exemple, un traitement hormonal de confirmation de genre à long terme peut influencer la réponse sexuelle de manière différente selon les personnes. Les études disponibles examinent principalement les risques pour la santé liés aux maladies cardiovasculaires, à </a:t>
            </a:r>
            <a:r>
              <a:rPr lang="en-US" dirty="0" err="1"/>
              <a:t>la thromboembolie </a:t>
            </a:r>
            <a:r>
              <a:rPr lang="en-US" dirty="0"/>
              <a:t>et aux troubles métaboliques (en tant qu’effets secondaires d’un traitement), et non la manière dont cela affecte la sexualité en soi lors d’une utilisation à long terme. </a:t>
            </a:r>
          </a:p>
          <a:p>
            <a:r>
              <a:rPr lang="en-US" dirty="0"/>
              <a:t>- Le traitement aux œstrogènes chez les personnes transféminines est souvent associé à une baisse de la libido ou à une diminution des érections spontanées, tandis que le traitement à la testostérone chez les personnes transmasculines peut augmenter la libido mais entraîne parfois une atrophie vaginale et une gêne lors des rapports sexuels.</a:t>
            </a:r>
          </a:p>
          <a:p>
            <a:r>
              <a:rPr lang="en-US" dirty="0"/>
              <a:t>- Les antécédents chirurgicaux peuvent également jouer un rôle. Certaines études indiquent qu’entre environ 25 % et 75 % des personnes transféminines peuvent présenter une forme de dysfonctionnement sexuel après une vaginoplastie, et que des symptômes liés au plancher pelvien, tels que l’incontinence urinaire ou une gêne, peuvent également affecter le bien-être sexuel.</a:t>
            </a:r>
          </a:p>
          <a:p>
            <a:r>
              <a:rPr lang="en-US" dirty="0"/>
              <a:t>- Dans l’ensemble, ces résultats soulignent l’importance de considérer la santé sexuelle des personnes transgenres âgées comme un processus hautement individuel qui nécessite des soins </a:t>
            </a:r>
            <a:r>
              <a:rPr lang="en-US" dirty="0" err="1"/>
              <a:t>personnalisés</a:t>
            </a:r>
            <a:r>
              <a:rPr lang="en-US" dirty="0"/>
              <a:t>, respectueux et éclairés.</a:t>
            </a:r>
          </a:p>
          <a:p>
            <a:endParaRPr lang="en-US" dirty="0"/>
          </a:p>
        </p:txBody>
      </p:sp>
      <p:sp>
        <p:nvSpPr>
          <p:cNvPr id="4" name="Slide Number Placeholder 3">
            <a:extLst>
              <a:ext uri="{FF2B5EF4-FFF2-40B4-BE49-F238E27FC236}">
                <a16:creationId xmlns:a16="http://schemas.microsoft.com/office/drawing/2014/main" id="{C2AAD9D9-6A27-5B65-8E01-BA21E511696A}"/>
              </a:ext>
            </a:extLst>
          </p:cNvPr>
          <p:cNvSpPr>
            <a:spLocks noGrp="1"/>
          </p:cNvSpPr>
          <p:nvPr>
            <p:ph type="sldNum" sz="quarter" idx="5"/>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4293786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La relation entre les maladies chroniques et la sexualité pourrait faire l'objet d'un module de formation à part entière.</a:t>
            </a:r>
          </a:p>
          <a:p>
            <a:r>
              <a:rPr lang="en-US" sz="1200" kern="1200" dirty="0">
                <a:solidFill>
                  <a:schemeClr val="tx1"/>
                </a:solidFill>
                <a:effectLst/>
                <a:latin typeface="+mn-lt"/>
                <a:ea typeface="+mn-ea"/>
                <a:cs typeface="+mn-cs"/>
              </a:rPr>
              <a:t>Nous allons ici passer brièvement en revue certaines maladies chroniques courantes et leur influence potentielle sur le bien-être sexuel, afin d'en donner une vision d'ensemble.</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8</a:t>
            </a:fld>
            <a:endParaRPr lang="el-GR"/>
          </a:p>
        </p:txBody>
      </p:sp>
    </p:spTree>
    <p:extLst>
      <p:ext uri="{BB962C8B-B14F-4D97-AF65-F5344CB8AC3E}">
        <p14:creationId xmlns:p14="http://schemas.microsoft.com/office/powerpoint/2010/main" val="3493068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Une maladie chronique peut en soi avoir une incidence sur la fonction sexuelle, mais le traitement peut également jouer un rôle important.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La prise de médicaments est l'un des facteurs les plus </a:t>
            </a:r>
            <a:r>
              <a:rPr lang="en-US" sz="1200" kern="1200" dirty="0" err="1">
                <a:solidFill>
                  <a:schemeClr val="tx1"/>
                </a:solidFill>
                <a:effectLst/>
                <a:latin typeface="+mn-lt"/>
                <a:ea typeface="+mn-ea"/>
                <a:cs typeface="+mn-cs"/>
              </a:rPr>
              <a:t>sous-estimés </a:t>
            </a:r>
            <a:r>
              <a:rPr lang="en-US" sz="1200" kern="1200" dirty="0">
                <a:solidFill>
                  <a:schemeClr val="tx1"/>
                </a:solidFill>
                <a:effectLst/>
                <a:latin typeface="+mn-lt"/>
                <a:ea typeface="+mn-ea"/>
                <a:cs typeface="+mn-cs"/>
              </a:rPr>
              <a:t>contribuant aux difficultés sexuelles chez les personnes âgées.</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9</a:t>
            </a:fld>
            <a:endParaRPr lang="el-GR"/>
          </a:p>
        </p:txBody>
      </p:sp>
    </p:spTree>
    <p:extLst>
      <p:ext uri="{BB962C8B-B14F-4D97-AF65-F5344CB8AC3E}">
        <p14:creationId xmlns:p14="http://schemas.microsoft.com/office/powerpoint/2010/main" val="4236242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8886C-0ADE-CC86-A79A-346A573268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5AB3C9-CADF-644D-96B7-DBB90AD8DF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40AE2C-E63C-27A0-B3CA-90FB47D140E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Au-delà de la santé physique, le bien-être sexuel chez les personnes âgées est fortement influencé par des facteurs psychologiques et relationnels.</a:t>
            </a:r>
          </a:p>
          <a:p>
            <a:endParaRPr lang="en-US" dirty="0"/>
          </a:p>
        </p:txBody>
      </p:sp>
      <p:sp>
        <p:nvSpPr>
          <p:cNvPr id="4" name="Slide Number Placeholder 3">
            <a:extLst>
              <a:ext uri="{FF2B5EF4-FFF2-40B4-BE49-F238E27FC236}">
                <a16:creationId xmlns:a16="http://schemas.microsoft.com/office/drawing/2014/main" id="{8A838E8A-0944-C1FB-E3E4-E8C7C200C795}"/>
              </a:ext>
            </a:extLst>
          </p:cNvPr>
          <p:cNvSpPr>
            <a:spLocks noGrp="1"/>
          </p:cNvSpPr>
          <p:nvPr>
            <p:ph type="sldNum" sz="quarter" idx="5"/>
          </p:nvPr>
        </p:nvSpPr>
        <p:spPr/>
        <p:txBody>
          <a:bodyPr/>
          <a:lstStyle/>
          <a:p>
            <a:fld id="{C6CF91B0-25AB-4DFA-B184-293DD156034C}" type="slidenum">
              <a:rPr lang="el-GR" smtClean="0"/>
              <a:t>10</a:t>
            </a:fld>
            <a:endParaRPr lang="el-GR"/>
          </a:p>
        </p:txBody>
      </p:sp>
    </p:spTree>
    <p:extLst>
      <p:ext uri="{BB962C8B-B14F-4D97-AF65-F5344CB8AC3E}">
        <p14:creationId xmlns:p14="http://schemas.microsoft.com/office/powerpoint/2010/main" val="9253290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AA2D5-552E-B95D-8363-C79FF9ED3C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C2FD41-0C96-C9D9-FC43-9180AE4521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18DD17-73B7-B0D6-ED26-27DDFF2FFCC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 bien-être émotionnel influence fortement le désir sexuel et l'intimité à un âge avancé, parfois davantage que l'état de santé physique.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1. La dépression réduit souvent la motivation, l’énergie et l’intérêt pour les activités agréables, y compris l’intimité. Le retrait sexuel peut donc refléter une détresse émotionnelle plutôt que le vieillissement lui-même.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2. L’anxiété peut susciter des craintes liées à la performance, la peur de l’inconfort ou de l’embarras, ce qui conduit les personnes à éviter l’intimité même lorsqu’elles en ont envie.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3. La solitude affecte le lien émotionnel et l’estime de soi, ce qui peut diminuer la motivation à rechercher ou à entretenir des relations intimes.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4. Après la perte d’un partenaire, l’intimité peut devenir émotionnellement complexe, impliquant un travail de deuil, de la culpabilité ou la peur de nouer de nouvelles relations.</a:t>
            </a: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FA496972-9A6D-D311-F89A-4932106D718D}"/>
              </a:ext>
            </a:extLst>
          </p:cNvPr>
          <p:cNvSpPr>
            <a:spLocks noGrp="1"/>
          </p:cNvSpPr>
          <p:nvPr>
            <p:ph type="sldNum" sz="quarter" idx="5"/>
          </p:nvPr>
        </p:nvSpPr>
        <p:spPr/>
        <p:txBody>
          <a:bodyPr/>
          <a:lstStyle/>
          <a:p>
            <a:fld id="{C6CF91B0-25AB-4DFA-B184-293DD156034C}" type="slidenum">
              <a:rPr lang="el-GR" smtClean="0"/>
              <a:t>11</a:t>
            </a:fld>
            <a:endParaRPr lang="el-GR"/>
          </a:p>
        </p:txBody>
      </p:sp>
    </p:spTree>
    <p:extLst>
      <p:ext uri="{BB962C8B-B14F-4D97-AF65-F5344CB8AC3E}">
        <p14:creationId xmlns:p14="http://schemas.microsoft.com/office/powerpoint/2010/main" val="40071539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5934F-334D-E079-F498-FAAB5033A6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19AD72-E759-E491-6851-270A8F640B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F5F460-D516-21DC-4611-084C0E42112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Au-delà de la santé mentale, la sexualité chez les personnes âgées est également influencée par la façon dont les individus perçoivent leur corps et par l’évolution de leurs relations au fil du temps.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kern="1200" dirty="0">
                <a:solidFill>
                  <a:schemeClr val="tx1"/>
                </a:solidFill>
                <a:effectLst/>
                <a:latin typeface="+mn-lt"/>
                <a:ea typeface="+mn-ea"/>
                <a:cs typeface="+mn-cs"/>
              </a:rPr>
              <a:t>Les changements physiques liés au vieillissement ou à la maladie peuvent influencer la façon dont les personnes âgées perçoivent leur attractivité et leur droit à l’intimité. </a:t>
            </a:r>
            <a:r>
              <a:rPr lang="en-GB" sz="1200" kern="1200" dirty="0">
                <a:solidFill>
                  <a:schemeClr val="tx1"/>
                </a:solidFill>
                <a:effectLst/>
                <a:latin typeface="+mn-lt"/>
                <a:ea typeface="+mn-ea"/>
                <a:cs typeface="+mn-cs"/>
              </a:rPr>
              <a:t>Les changements corporels visibles, les limitations liées à la maladie et les préjugés âgistes intériorisés peuvent amener certaines personnes à considérer la sexualité comme inappropriée ou inaccessible à un âge avancé. </a:t>
            </a:r>
            <a:endParaRPr lang="en-US" sz="1200"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2. La confiance émotionnelle et la communication deviennent souvent plus importantes que les performances physiques pour entretenir l’intimité à un âge avancé.</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3. La maladie ou les rôles d’aidant peuvent modifier la dynamique du couple, obligeant les partenaires à redéfinir la manière dont l’intimité s’exprime.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4. Une communication ouverte aide les partenaires à s’adapter aux changements physiques ou émotionnels et à maintenir le lien malgré les difficultés de santé.</a:t>
            </a: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D7754305-AD6F-5269-27E9-3B5F9F0FEC50}"/>
              </a:ext>
            </a:extLst>
          </p:cNvPr>
          <p:cNvSpPr>
            <a:spLocks noGrp="1"/>
          </p:cNvSpPr>
          <p:nvPr>
            <p:ph type="sldNum" sz="quarter" idx="5"/>
          </p:nvPr>
        </p:nvSpPr>
        <p:spPr/>
        <p:txBody>
          <a:bodyPr/>
          <a:lstStyle/>
          <a:p>
            <a:fld id="{C6CF91B0-25AB-4DFA-B184-293DD156034C}" type="slidenum">
              <a:rPr lang="el-GR" smtClean="0"/>
              <a:t>12</a:t>
            </a:fld>
            <a:endParaRPr lang="el-GR"/>
          </a:p>
        </p:txBody>
      </p:sp>
    </p:spTree>
    <p:extLst>
      <p:ext uri="{BB962C8B-B14F-4D97-AF65-F5344CB8AC3E}">
        <p14:creationId xmlns:p14="http://schemas.microsoft.com/office/powerpoint/2010/main" val="2696175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E4CEF-0137-CB52-D8AB-B2FCDFF264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E4A028-DCDA-8E6B-5874-5A805C2595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2C8F63-EB68-61D5-FB50-FAC85298E6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274F4A0-DD9F-C76E-CB92-15D6FC393980}"/>
              </a:ext>
            </a:extLst>
          </p:cNvPr>
          <p:cNvSpPr>
            <a:spLocks noGrp="1"/>
          </p:cNvSpPr>
          <p:nvPr>
            <p:ph type="sldNum" sz="quarter" idx="5"/>
          </p:nvPr>
        </p:nvSpPr>
        <p:spPr/>
        <p:txBody>
          <a:bodyPr/>
          <a:lstStyle/>
          <a:p>
            <a:fld id="{C6CF91B0-25AB-4DFA-B184-293DD156034C}" type="slidenum">
              <a:rPr lang="el-GR" smtClean="0"/>
              <a:t>13</a:t>
            </a:fld>
            <a:endParaRPr lang="el-GR"/>
          </a:p>
        </p:txBody>
      </p:sp>
    </p:spTree>
    <p:extLst>
      <p:ext uri="{BB962C8B-B14F-4D97-AF65-F5344CB8AC3E}">
        <p14:creationId xmlns:p14="http://schemas.microsoft.com/office/powerpoint/2010/main" val="12845164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5F550-367D-40D5-4C54-B2A096E24C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2975B5-3990-51D3-3F76-EA12C686C4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2BE8EC-E044-F628-AC38-5C42372F2B3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L'activité sexuelle se poursuit souvent jusqu'à un âge avancé, mais les personnes âgées sont fréquemment exclues des </a:t>
            </a:r>
            <a:r>
              <a:rPr lang="en-US" sz="1200" kern="1200" dirty="0" err="1">
                <a:solidFill>
                  <a:schemeClr val="tx1"/>
                </a:solidFill>
                <a:effectLst/>
                <a:latin typeface="+mn-lt"/>
                <a:ea typeface="+mn-ea"/>
                <a:cs typeface="+mn-cs"/>
              </a:rPr>
              <a:t>programmes</a:t>
            </a:r>
            <a:r>
              <a:rPr lang="en-US" sz="1200" kern="1200" dirty="0">
                <a:solidFill>
                  <a:schemeClr val="tx1"/>
                </a:solidFill>
                <a:effectLst/>
                <a:latin typeface="+mn-lt"/>
                <a:ea typeface="+mn-ea"/>
                <a:cs typeface="+mn-cs"/>
              </a:rPr>
              <a:t> d'éducation à la santé sexuelle et de prévention. De ce fait, la prise de conscience des risques et les pratiques de protection peuvent être limitées.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Cette section n’a pas pour but de servir de cours sur les infections sexuellement transmissibles. Elle vise plutôt à sensibiliser au fait que les risques liés à la santé sexuelle restent d’actualité à un âge avancé et ne doivent pas être négligés.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 Les données épidémiologiques montrent une augmentation des taux d’IST chez les adultes de plus de 50 ans. Cela s’explique en partie par le fait que les personnes âgées ont souvent été exclues de l’éducation à la santé sexuelle et peuvent sous-estimer leur risque personnel, ce qui conduit à un recours moins systématique aux moyens de protection.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 Le vieillissement s’accompagne de changements physiologiques tels qu’un amincissement des muqueuses, une diminution de la lubrification et des modifications de la réponse immunitaire. Ces facteurs peuvent accroître la vulnérabilité aux infections en cas d’exposition.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 Les maladies chroniques courantes chez les personnes âgées, telles que le diabète ou les maladies cardiovasculaires, peuvent ralentir les processus de guérison, ce qui signifie que les infections ou les blessures peuvent avoir des conséquences plus graves.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B61D992C-5C58-E780-8FCF-77EB67CE86A3}"/>
              </a:ext>
            </a:extLst>
          </p:cNvPr>
          <p:cNvSpPr>
            <a:spLocks noGrp="1"/>
          </p:cNvSpPr>
          <p:nvPr>
            <p:ph type="sldNum" sz="quarter" idx="5"/>
          </p:nvPr>
        </p:nvSpPr>
        <p:spPr/>
        <p:txBody>
          <a:bodyPr/>
          <a:lstStyle/>
          <a:p>
            <a:fld id="{C6CF91B0-25AB-4DFA-B184-293DD156034C}" type="slidenum">
              <a:rPr lang="el-GR" smtClean="0"/>
              <a:t>14</a:t>
            </a:fld>
            <a:endParaRPr lang="el-GR"/>
          </a:p>
        </p:txBody>
      </p:sp>
    </p:spTree>
    <p:extLst>
      <p:ext uri="{BB962C8B-B14F-4D97-AF65-F5344CB8AC3E}">
        <p14:creationId xmlns:p14="http://schemas.microsoft.com/office/powerpoint/2010/main" val="40933527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6DFB1-DCC1-E8B8-311F-5822E9E860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2159B5-2986-6925-9907-8224FEC0ED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613B30-4B0B-A340-D448-4A408DA00B96}"/>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Les stratégies de prévention reposent en grande partie sur </a:t>
            </a:r>
            <a:r>
              <a:rPr lang="en-US" sz="1200" kern="1200" dirty="0" err="1">
                <a:solidFill>
                  <a:schemeClr val="tx1"/>
                </a:solidFill>
                <a:effectLst/>
                <a:latin typeface="+mn-lt"/>
                <a:ea typeface="+mn-ea"/>
                <a:cs typeface="+mn-cs"/>
              </a:rPr>
              <a:t>la banalisation </a:t>
            </a:r>
            <a:r>
              <a:rPr lang="en-US" sz="1200" kern="1200" dirty="0">
                <a:solidFill>
                  <a:schemeClr val="tx1"/>
                </a:solidFill>
                <a:effectLst/>
                <a:latin typeface="+mn-lt"/>
                <a:ea typeface="+mn-ea"/>
                <a:cs typeface="+mn-cs"/>
              </a:rPr>
              <a:t>des discussions, la diffusion d'informations adaptées à l'âge et l'intégration de la santé sexuelle dans les soins courants.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Le simple fait de </a:t>
            </a:r>
            <a:r>
              <a:rPr lang="en-US" sz="1200" kern="1200" dirty="0" err="1">
                <a:solidFill>
                  <a:schemeClr val="tx1"/>
                </a:solidFill>
                <a:effectLst/>
                <a:latin typeface="+mn-lt"/>
                <a:ea typeface="+mn-ea"/>
                <a:cs typeface="+mn-cs"/>
              </a:rPr>
              <a:t>normaliser </a:t>
            </a:r>
            <a:r>
              <a:rPr lang="en-US" sz="1200" kern="1200" dirty="0">
                <a:solidFill>
                  <a:schemeClr val="tx1"/>
                </a:solidFill>
                <a:effectLst/>
                <a:latin typeface="+mn-lt"/>
                <a:ea typeface="+mn-ea"/>
                <a:cs typeface="+mn-cs"/>
              </a:rPr>
              <a:t>les discussions sur la sexualité permet aux personnes âgées d’exprimer des préoccupations qui, sans cela, risqueraient de rester sans réponse.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Fournir des informations adaptées à l’âge sur la protection contribue à réduire les risques tout en respectant l’autonomie et les choix personnels.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L'intégration de questions ou de dépistages liés à la santé sexuelle, lorsque cela s'avère pertinent, permet d'identifier précocement les problèmes et de prévenir les complications.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Les personnes âgées manquent souvent d’informations ciblées sur la santé sexuelle ; les professionnels jouent donc un rôle important pour faciliter l’accès à des ressources fiables.</a:t>
            </a: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1C2D8EAB-5F2C-5E8F-F051-1CDA41E0DA32}"/>
              </a:ext>
            </a:extLst>
          </p:cNvPr>
          <p:cNvSpPr>
            <a:spLocks noGrp="1"/>
          </p:cNvSpPr>
          <p:nvPr>
            <p:ph type="sldNum" sz="quarter" idx="5"/>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1369872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83306-C38D-9117-E82E-0FF8B79357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4D00BA-1CCB-5254-D267-95395A9236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B2941C-A97F-BBE0-6E64-479ADF418CC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Après avoir exploré les dimensions biologiques, psychologiques et sanitaires de la sexualité chez les personnes âgées, une question importante se pose : comment les professionnels abordent-ils ces sujets dans la pratique ?</a:t>
            </a:r>
          </a:p>
          <a:p>
            <a:endParaRPr lang="en-US" dirty="0"/>
          </a:p>
        </p:txBody>
      </p:sp>
      <p:sp>
        <p:nvSpPr>
          <p:cNvPr id="4" name="Slide Number Placeholder 3">
            <a:extLst>
              <a:ext uri="{FF2B5EF4-FFF2-40B4-BE49-F238E27FC236}">
                <a16:creationId xmlns:a16="http://schemas.microsoft.com/office/drawing/2014/main" id="{D441CA8A-3B68-56D4-33F0-A95EF2D41EBF}"/>
              </a:ext>
            </a:extLst>
          </p:cNvPr>
          <p:cNvSpPr>
            <a:spLocks noGrp="1"/>
          </p:cNvSpPr>
          <p:nvPr>
            <p:ph type="sldNum" sz="quarter" idx="5"/>
          </p:nvPr>
        </p:nvSpPr>
        <p:spPr/>
        <p:txBody>
          <a:bodyPr/>
          <a:lstStyle/>
          <a:p>
            <a:fld id="{C6CF91B0-25AB-4DFA-B184-293DD156034C}" type="slidenum">
              <a:rPr lang="el-GR" smtClean="0"/>
              <a:t>16</a:t>
            </a:fld>
            <a:endParaRPr lang="el-GR"/>
          </a:p>
        </p:txBody>
      </p:sp>
    </p:spTree>
    <p:extLst>
      <p:ext uri="{BB962C8B-B14F-4D97-AF65-F5344CB8AC3E}">
        <p14:creationId xmlns:p14="http://schemas.microsoft.com/office/powerpoint/2010/main" val="11383209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Dans de nombreux établissements de santé, la sexualité n’est pas ignorée intentionnellement — les discussions n’ont souvent pas lieu pour des raisons compréhensibles.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 Tant les professionnels que les personnes âgées peuvent se sentir mal à l'aise à l'idée d'aborder le sujet de la sexualité, en particulier lorsque celui-ci a traditionnellement été considéré comme privé ou sensible.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Parfois, la sexualité n’est tout simplement pas abordée parce que le vieillissement est inconsciemment associé à un manque d’intérêt ou d’activité sexuelle.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Le temps de consultation limité </a:t>
            </a:r>
            <a:r>
              <a:rPr lang="en-US" sz="1200" kern="1200" dirty="0" err="1">
                <a:solidFill>
                  <a:schemeClr val="tx1"/>
                </a:solidFill>
                <a:effectLst/>
                <a:latin typeface="+mn-lt"/>
                <a:ea typeface="+mn-ea"/>
                <a:cs typeface="+mn-cs"/>
              </a:rPr>
              <a:t>conduit</a:t>
            </a:r>
            <a:r>
              <a:rPr lang="en-US" sz="1200" kern="1200" dirty="0">
                <a:solidFill>
                  <a:schemeClr val="tx1"/>
                </a:solidFill>
                <a:effectLst/>
                <a:latin typeface="+mn-lt"/>
                <a:ea typeface="+mn-ea"/>
                <a:cs typeface="+mn-cs"/>
              </a:rPr>
              <a:t> souvent </a:t>
            </a:r>
            <a:r>
              <a:rPr lang="en-US" sz="1200" kern="1200" dirty="0" err="1">
                <a:solidFill>
                  <a:schemeClr val="tx1"/>
                </a:solidFill>
                <a:effectLst/>
                <a:latin typeface="+mn-lt"/>
                <a:ea typeface="+mn-ea"/>
                <a:cs typeface="+mn-cs"/>
              </a:rPr>
              <a:t>à donner la priorité </a:t>
            </a:r>
            <a:r>
              <a:rPr lang="en-US" sz="1200" kern="1200" dirty="0">
                <a:solidFill>
                  <a:schemeClr val="tx1"/>
                </a:solidFill>
                <a:effectLst/>
                <a:latin typeface="+mn-lt"/>
                <a:ea typeface="+mn-ea"/>
                <a:cs typeface="+mn-cs"/>
              </a:rPr>
              <a:t>aux problèmes médicaux urgents, laissant de côté des sujets tels que l’intimité.</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Les professionnels peuvent hésiter parce qu’ils ne savent pas si aborder la sexualité relève de leur rôle ou parce qu’ils craignent de mettre la personne mal à l’aise.</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Une approche </a:t>
            </a:r>
            <a:r>
              <a:rPr lang="en-US" sz="1200" kern="1200" dirty="0" err="1">
                <a:solidFill>
                  <a:schemeClr val="tx1"/>
                </a:solidFill>
                <a:effectLst/>
                <a:latin typeface="+mn-lt"/>
                <a:ea typeface="+mn-ea"/>
                <a:cs typeface="+mn-cs"/>
              </a:rPr>
              <a:t>centrée sur la personne </a:t>
            </a:r>
            <a:r>
              <a:rPr lang="en-US" sz="1200" kern="1200" dirty="0">
                <a:solidFill>
                  <a:schemeClr val="tx1"/>
                </a:solidFill>
                <a:effectLst/>
                <a:latin typeface="+mn-lt"/>
                <a:ea typeface="+mn-ea"/>
                <a:cs typeface="+mn-cs"/>
              </a:rPr>
              <a:t>consiste à </a:t>
            </a:r>
            <a:r>
              <a:rPr lang="en-US" sz="1200" kern="1200" dirty="0" err="1">
                <a:solidFill>
                  <a:schemeClr val="tx1"/>
                </a:solidFill>
                <a:effectLst/>
                <a:latin typeface="+mn-lt"/>
                <a:ea typeface="+mn-ea"/>
                <a:cs typeface="+mn-cs"/>
              </a:rPr>
              <a:t>reconnaître </a:t>
            </a:r>
            <a:r>
              <a:rPr lang="en-US" sz="1200" kern="1200" dirty="0">
                <a:solidFill>
                  <a:schemeClr val="tx1"/>
                </a:solidFill>
                <a:effectLst/>
                <a:latin typeface="+mn-lt"/>
                <a:ea typeface="+mn-ea"/>
                <a:cs typeface="+mn-cs"/>
              </a:rPr>
              <a:t>que la sexualité fait partie intégrante du bien-être et de la qualité de vie tout au long du vieillissement. Plutôt que de considérer la sexualité comme un sujet sans importance à un âge avancé, les professionnels la reconnaissent comme un aspect normal de la santé, de la dignité et de l’identité personnelle.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Dans la pratique, les soins </a:t>
            </a:r>
            <a:r>
              <a:rPr lang="en-US" sz="1200" kern="1200" dirty="0" err="1">
                <a:solidFill>
                  <a:schemeClr val="tx1"/>
                </a:solidFill>
                <a:effectLst/>
                <a:latin typeface="+mn-lt"/>
                <a:ea typeface="+mn-ea"/>
                <a:cs typeface="+mn-cs"/>
              </a:rPr>
              <a:t>centrés sur la personne </a:t>
            </a:r>
            <a:r>
              <a:rPr lang="en-US" sz="1200" kern="1200" dirty="0">
                <a:solidFill>
                  <a:schemeClr val="tx1"/>
                </a:solidFill>
                <a:effectLst/>
                <a:latin typeface="+mn-lt"/>
                <a:ea typeface="+mn-ea"/>
                <a:cs typeface="+mn-cs"/>
              </a:rPr>
              <a:t>consistent à créer un espace permettant d’aborder la sexualité lorsque cela revêt de l’importance pour la personne concernée.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10174436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3E8BE-FBF9-7108-25E2-8B1BC8A0A1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454ED6-FF8D-792E-D858-7E336882B6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9B64F1-4CDB-0EA0-EB46-AA9C6023747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 tableau ci-dessous </a:t>
            </a:r>
            <a:r>
              <a:rPr lang="en-US" sz="1200" kern="1200" dirty="0" err="1">
                <a:solidFill>
                  <a:schemeClr val="tx1"/>
                </a:solidFill>
                <a:effectLst/>
                <a:latin typeface="+mn-lt"/>
                <a:ea typeface="+mn-ea"/>
                <a:cs typeface="+mn-cs"/>
              </a:rPr>
              <a:t>présente </a:t>
            </a:r>
            <a:r>
              <a:rPr lang="en-US" sz="1200" kern="1200" dirty="0">
                <a:solidFill>
                  <a:schemeClr val="tx1"/>
                </a:solidFill>
                <a:effectLst/>
                <a:latin typeface="+mn-lt"/>
                <a:ea typeface="+mn-ea"/>
                <a:cs typeface="+mn-cs"/>
              </a:rPr>
              <a:t>des approches concrètes susceptibles de favoriser des échanges respectueux sur la sexualité chez les personnes âgées.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Ces exemples fournissent des conseils sur la manière dont les professionnels peuvent instaurer des échanges sécurisants et inclusifs.</a:t>
            </a: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3EF490FC-CB2C-A43C-0CF7-658C57915D9E}"/>
              </a:ext>
            </a:extLst>
          </p:cNvPr>
          <p:cNvSpPr>
            <a:spLocks noGrp="1"/>
          </p:cNvSpPr>
          <p:nvPr>
            <p:ph type="sldNum" sz="quarter" idx="5"/>
          </p:nvPr>
        </p:nvSpPr>
        <p:spPr/>
        <p:txBody>
          <a:bodyPr/>
          <a:lstStyle/>
          <a:p>
            <a:fld id="{C6CF91B0-25AB-4DFA-B184-293DD156034C}" type="slidenum">
              <a:rPr lang="el-GR" smtClean="0"/>
              <a:t>18</a:t>
            </a:fld>
            <a:endParaRPr lang="el-GR"/>
          </a:p>
        </p:txBody>
      </p:sp>
    </p:spTree>
    <p:extLst>
      <p:ext uri="{BB962C8B-B14F-4D97-AF65-F5344CB8AC3E}">
        <p14:creationId xmlns:p14="http://schemas.microsoft.com/office/powerpoint/2010/main" val="26732528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1A5CC-FA08-CEB0-26A6-F99E55531C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4CF12C-A0D7-9DD7-B915-95078EA265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948ADB-436B-2FE1-45E4-E37ACB083475}"/>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3282C55C-A82C-CBBD-F3C9-466113E1F7E9}"/>
              </a:ext>
            </a:extLst>
          </p:cNvPr>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16672989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D53D3-53A8-A5D0-5E69-0F62540D16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259B67-AFAE-05D7-F831-21816EEEC2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A00FFC-B46B-E100-050A-30F59C1B03C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Maintenant que nous avons examiné les facteurs influençant la sexualité à un âge avancé, ainsi que les principes généraux de communication, j'aimerais vous présenter un modèle qui rassemble ces différents aspects.</a:t>
            </a:r>
          </a:p>
          <a:p>
            <a:endParaRPr lang="en-US" dirty="0"/>
          </a:p>
        </p:txBody>
      </p:sp>
      <p:sp>
        <p:nvSpPr>
          <p:cNvPr id="4" name="Slide Number Placeholder 3">
            <a:extLst>
              <a:ext uri="{FF2B5EF4-FFF2-40B4-BE49-F238E27FC236}">
                <a16:creationId xmlns:a16="http://schemas.microsoft.com/office/drawing/2014/main" id="{0F3C6F0D-0512-5825-A29B-58AD9181E52F}"/>
              </a:ext>
            </a:extLst>
          </p:cNvPr>
          <p:cNvSpPr>
            <a:spLocks noGrp="1"/>
          </p:cNvSpPr>
          <p:nvPr>
            <p:ph type="sldNum" sz="quarter" idx="5"/>
          </p:nvPr>
        </p:nvSpPr>
        <p:spPr/>
        <p:txBody>
          <a:bodyPr/>
          <a:lstStyle/>
          <a:p>
            <a:fld id="{C6CF91B0-25AB-4DFA-B184-293DD156034C}" type="slidenum">
              <a:rPr lang="el-GR" smtClean="0"/>
              <a:t>20</a:t>
            </a:fld>
            <a:endParaRPr lang="el-GR"/>
          </a:p>
        </p:txBody>
      </p:sp>
    </p:spTree>
    <p:extLst>
      <p:ext uri="{BB962C8B-B14F-4D97-AF65-F5344CB8AC3E}">
        <p14:creationId xmlns:p14="http://schemas.microsoft.com/office/powerpoint/2010/main" val="4432322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BE949-59BF-1B19-5F2B-AD4C833845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855F06-4198-A11B-D122-00B84E1741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07BE4B-E798-FE53-46DC-BE04B96ED10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 cycle de la réponse sexuelle offre un cadre structuré pouvant aider à orienter les conversations sur la sexualité avec les personnes âgées. L’utilisation de ce modèle nous permet d’aborder la sexualité étape par étape, ce qui contribue à garantir que les aspects physiques, émotionnels et relationnels pertinents soient pris en compte lors des conversations avec les personnes âgées.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Les professionnels peuvent garder à l’esprit les étapes du cycle de réponse sexuelle comme guide pratique – un cadre structuré – lorsqu’ils abordent le bien-être sexuel, en examinant chaque étape tour à tour ainsi que les facteurs susceptibles de l’influencer, afin d’éviter de passer à côté d’informations importantes concernant l’expérience de la personne.</a:t>
            </a:r>
            <a:r>
              <a:rPr lang="en-US" b="1" dirty="0">
                <a:effectLst/>
              </a:rPr>
              <a:t> </a:t>
            </a: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F3688C0C-4F94-3D60-6D3C-C9B412B2D9C3}"/>
              </a:ext>
            </a:extLst>
          </p:cNvPr>
          <p:cNvSpPr>
            <a:spLocks noGrp="1"/>
          </p:cNvSpPr>
          <p:nvPr>
            <p:ph type="sldNum" sz="quarter" idx="5"/>
          </p:nvPr>
        </p:nvSpPr>
        <p:spPr/>
        <p:txBody>
          <a:bodyPr/>
          <a:lstStyle/>
          <a:p>
            <a:fld id="{C6CF91B0-25AB-4DFA-B184-293DD156034C}" type="slidenum">
              <a:rPr lang="el-GR" smtClean="0"/>
              <a:t>21</a:t>
            </a:fld>
            <a:endParaRPr lang="el-GR"/>
          </a:p>
        </p:txBody>
      </p:sp>
    </p:spTree>
    <p:extLst>
      <p:ext uri="{BB962C8B-B14F-4D97-AF65-F5344CB8AC3E}">
        <p14:creationId xmlns:p14="http://schemas.microsoft.com/office/powerpoint/2010/main" val="3831357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B4AAA-7E32-8567-D4DB-1BF973434D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746992-E97B-BBCB-063B-6FAAD3D341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98B3AB-1A8A-EDFD-7633-61D67CDE744C}"/>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Je souhaite donner quelques exemples de questions qu’un professionnel peut poser pour évaluer le bien-être sexuel des personnes âgées, en tenant compte de chaque étape du modèle de réponse sexuelle. </a:t>
            </a:r>
          </a:p>
        </p:txBody>
      </p:sp>
      <p:sp>
        <p:nvSpPr>
          <p:cNvPr id="4" name="Slide Number Placeholder 3">
            <a:extLst>
              <a:ext uri="{FF2B5EF4-FFF2-40B4-BE49-F238E27FC236}">
                <a16:creationId xmlns:a16="http://schemas.microsoft.com/office/drawing/2014/main" id="{3C598AC5-749B-48A7-AC60-58D1C4C3CEF7}"/>
              </a:ext>
            </a:extLst>
          </p:cNvPr>
          <p:cNvSpPr>
            <a:spLocks noGrp="1"/>
          </p:cNvSpPr>
          <p:nvPr>
            <p:ph type="sldNum" sz="quarter" idx="5"/>
          </p:nvPr>
        </p:nvSpPr>
        <p:spPr/>
        <p:txBody>
          <a:bodyPr/>
          <a:lstStyle/>
          <a:p>
            <a:fld id="{C6CF91B0-25AB-4DFA-B184-293DD156034C}" type="slidenum">
              <a:rPr lang="el-GR" smtClean="0"/>
              <a:t>22</a:t>
            </a:fld>
            <a:endParaRPr lang="el-GR"/>
          </a:p>
        </p:txBody>
      </p:sp>
    </p:spTree>
    <p:extLst>
      <p:ext uri="{BB962C8B-B14F-4D97-AF65-F5344CB8AC3E}">
        <p14:creationId xmlns:p14="http://schemas.microsoft.com/office/powerpoint/2010/main" val="21650670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E619F-E8EA-D1DC-05F1-8B1FCF1043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285FE3-BF3A-A2A5-2415-06608DB2CD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D824EB-8638-C67D-2BA0-4A19063B5F3C}"/>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Lorsqu'il examine cette question, le professionnel doit tenir compte de ces facteurs d'influence.</a:t>
            </a:r>
          </a:p>
          <a:p>
            <a:endParaRPr lang="en-US" dirty="0"/>
          </a:p>
        </p:txBody>
      </p:sp>
      <p:sp>
        <p:nvSpPr>
          <p:cNvPr id="4" name="Slide Number Placeholder 3">
            <a:extLst>
              <a:ext uri="{FF2B5EF4-FFF2-40B4-BE49-F238E27FC236}">
                <a16:creationId xmlns:a16="http://schemas.microsoft.com/office/drawing/2014/main" id="{43C3ED58-D0FE-02AA-8484-AFA173668772}"/>
              </a:ext>
            </a:extLst>
          </p:cNvPr>
          <p:cNvSpPr>
            <a:spLocks noGrp="1"/>
          </p:cNvSpPr>
          <p:nvPr>
            <p:ph type="sldNum" sz="quarter" idx="5"/>
          </p:nvPr>
        </p:nvSpPr>
        <p:spPr/>
        <p:txBody>
          <a:bodyPr/>
          <a:lstStyle/>
          <a:p>
            <a:fld id="{C6CF91B0-25AB-4DFA-B184-293DD156034C}" type="slidenum">
              <a:rPr lang="el-GR" smtClean="0"/>
              <a:t>23</a:t>
            </a:fld>
            <a:endParaRPr lang="el-GR"/>
          </a:p>
        </p:txBody>
      </p:sp>
    </p:spTree>
    <p:extLst>
      <p:ext uri="{BB962C8B-B14F-4D97-AF65-F5344CB8AC3E}">
        <p14:creationId xmlns:p14="http://schemas.microsoft.com/office/powerpoint/2010/main" val="18433909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BA538-7068-10E8-4A5B-52492FE58C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66ED5A-3DCB-32D8-1505-4A7BD41A27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EF498B-DDC5-3855-0C13-9AF178C40E5D}"/>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2587E096-6D13-4099-FFDE-B53C9245A1A3}"/>
              </a:ext>
            </a:extLst>
          </p:cNvPr>
          <p:cNvSpPr>
            <a:spLocks noGrp="1"/>
          </p:cNvSpPr>
          <p:nvPr>
            <p:ph type="sldNum" sz="quarter" idx="5"/>
          </p:nvPr>
        </p:nvSpPr>
        <p:spPr/>
        <p:txBody>
          <a:bodyPr/>
          <a:lstStyle/>
          <a:p>
            <a:fld id="{C6CF91B0-25AB-4DFA-B184-293DD156034C}" type="slidenum">
              <a:rPr lang="el-GR" smtClean="0"/>
              <a:t>24</a:t>
            </a:fld>
            <a:endParaRPr lang="el-GR"/>
          </a:p>
        </p:txBody>
      </p:sp>
    </p:spTree>
    <p:extLst>
      <p:ext uri="{BB962C8B-B14F-4D97-AF65-F5344CB8AC3E}">
        <p14:creationId xmlns:p14="http://schemas.microsoft.com/office/powerpoint/2010/main" val="100782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B07B4-582B-5329-15B2-8B27CE1678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7EDA55-6887-9338-7EF7-CC302A8896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212D4C-B377-2EB0-A08A-A9463D783919}"/>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DD0493B9-1413-DE60-398A-D514BF2973AE}"/>
              </a:ext>
            </a:extLst>
          </p:cNvPr>
          <p:cNvSpPr>
            <a:spLocks noGrp="1"/>
          </p:cNvSpPr>
          <p:nvPr>
            <p:ph type="sldNum" sz="quarter" idx="5"/>
          </p:nvPr>
        </p:nvSpPr>
        <p:spPr/>
        <p:txBody>
          <a:bodyPr/>
          <a:lstStyle/>
          <a:p>
            <a:fld id="{C6CF91B0-25AB-4DFA-B184-293DD156034C}" type="slidenum">
              <a:rPr lang="el-GR" smtClean="0"/>
              <a:t>25</a:t>
            </a:fld>
            <a:endParaRPr lang="el-GR"/>
          </a:p>
        </p:txBody>
      </p:sp>
    </p:spTree>
    <p:extLst>
      <p:ext uri="{BB962C8B-B14F-4D97-AF65-F5344CB8AC3E}">
        <p14:creationId xmlns:p14="http://schemas.microsoft.com/office/powerpoint/2010/main" val="42380217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794A3-6134-2C9F-D1C9-5C572E3398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FB1CA1-F090-FABC-F8CD-BE9CD37A23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9681F4-3333-B874-A5A2-4AB6A50A0232}"/>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ECEFFAF0-AD88-9E68-15FE-6DB55957F967}"/>
              </a:ext>
            </a:extLst>
          </p:cNvPr>
          <p:cNvSpPr>
            <a:spLocks noGrp="1"/>
          </p:cNvSpPr>
          <p:nvPr>
            <p:ph type="sldNum" sz="quarter" idx="5"/>
          </p:nvPr>
        </p:nvSpPr>
        <p:spPr/>
        <p:txBody>
          <a:bodyPr/>
          <a:lstStyle/>
          <a:p>
            <a:fld id="{C6CF91B0-25AB-4DFA-B184-293DD156034C}" type="slidenum">
              <a:rPr lang="el-GR" smtClean="0"/>
              <a:t>26</a:t>
            </a:fld>
            <a:endParaRPr lang="el-GR"/>
          </a:p>
        </p:txBody>
      </p:sp>
    </p:spTree>
    <p:extLst>
      <p:ext uri="{BB962C8B-B14F-4D97-AF65-F5344CB8AC3E}">
        <p14:creationId xmlns:p14="http://schemas.microsoft.com/office/powerpoint/2010/main" val="12696956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3E455-97AF-1DA1-113A-D05F6E8B8C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972718-8B2A-340B-F2B4-FE7248213D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7487BF-CCCF-48A6-43DA-20A6173CC9E9}"/>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D0029855-5A66-01FD-274D-D41ACD1D0F96}"/>
              </a:ext>
            </a:extLst>
          </p:cNvPr>
          <p:cNvSpPr>
            <a:spLocks noGrp="1"/>
          </p:cNvSpPr>
          <p:nvPr>
            <p:ph type="sldNum" sz="quarter" idx="5"/>
          </p:nvPr>
        </p:nvSpPr>
        <p:spPr/>
        <p:txBody>
          <a:bodyPr/>
          <a:lstStyle/>
          <a:p>
            <a:fld id="{C6CF91B0-25AB-4DFA-B184-293DD156034C}" type="slidenum">
              <a:rPr lang="el-GR" smtClean="0"/>
              <a:t>27</a:t>
            </a:fld>
            <a:endParaRPr lang="el-GR"/>
          </a:p>
        </p:txBody>
      </p:sp>
    </p:spTree>
    <p:extLst>
      <p:ext uri="{BB962C8B-B14F-4D97-AF65-F5344CB8AC3E}">
        <p14:creationId xmlns:p14="http://schemas.microsoft.com/office/powerpoint/2010/main" val="21840751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D0D88-97B4-5D0A-29C7-9374766D6C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0A94CF-394F-2E13-91A2-025114450E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07F115-9EAA-DC7C-ABA2-AEADC713B4E7}"/>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0B2032AD-107D-006F-83BC-358DDD6924A7}"/>
              </a:ext>
            </a:extLst>
          </p:cNvPr>
          <p:cNvSpPr>
            <a:spLocks noGrp="1"/>
          </p:cNvSpPr>
          <p:nvPr>
            <p:ph type="sldNum" sz="quarter" idx="5"/>
          </p:nvPr>
        </p:nvSpPr>
        <p:spPr/>
        <p:txBody>
          <a:bodyPr/>
          <a:lstStyle/>
          <a:p>
            <a:fld id="{C6CF91B0-25AB-4DFA-B184-293DD156034C}" type="slidenum">
              <a:rPr lang="el-GR" smtClean="0"/>
              <a:t>28</a:t>
            </a:fld>
            <a:endParaRPr lang="el-GR"/>
          </a:p>
        </p:txBody>
      </p:sp>
    </p:spTree>
    <p:extLst>
      <p:ext uri="{BB962C8B-B14F-4D97-AF65-F5344CB8AC3E}">
        <p14:creationId xmlns:p14="http://schemas.microsoft.com/office/powerpoint/2010/main" val="15178752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6B574-B9AB-20AC-1044-BBF10D770A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C56544-B7B3-6E57-3601-7CA9349825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8DAB99-045A-91B4-EBD0-C9B62E203E08}"/>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ADF03CE4-4F17-3545-7B78-817F9795D7ED}"/>
              </a:ext>
            </a:extLst>
          </p:cNvPr>
          <p:cNvSpPr>
            <a:spLocks noGrp="1"/>
          </p:cNvSpPr>
          <p:nvPr>
            <p:ph type="sldNum" sz="quarter" idx="5"/>
          </p:nvPr>
        </p:nvSpPr>
        <p:spPr/>
        <p:txBody>
          <a:bodyPr/>
          <a:lstStyle/>
          <a:p>
            <a:fld id="{C6CF91B0-25AB-4DFA-B184-293DD156034C}" type="slidenum">
              <a:rPr lang="el-GR" smtClean="0"/>
              <a:t>29</a:t>
            </a:fld>
            <a:endParaRPr lang="el-GR"/>
          </a:p>
        </p:txBody>
      </p:sp>
    </p:spTree>
    <p:extLst>
      <p:ext uri="{BB962C8B-B14F-4D97-AF65-F5344CB8AC3E}">
        <p14:creationId xmlns:p14="http://schemas.microsoft.com/office/powerpoint/2010/main" val="37254528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3B573-2478-9FC0-218F-C9DE9D684D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5C973F-8806-5C9F-4645-248D2E3659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79F0D9-71DF-1B4C-CA30-05F826880A60}"/>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a:extLst>
              <a:ext uri="{FF2B5EF4-FFF2-40B4-BE49-F238E27FC236}">
                <a16:creationId xmlns:a16="http://schemas.microsoft.com/office/drawing/2014/main" id="{F196E14C-4565-B7D6-6C31-0D7EB8117F81}"/>
              </a:ext>
            </a:extLst>
          </p:cNvPr>
          <p:cNvSpPr>
            <a:spLocks noGrp="1"/>
          </p:cNvSpPr>
          <p:nvPr>
            <p:ph type="sldNum" sz="quarter" idx="5"/>
          </p:nvPr>
        </p:nvSpPr>
        <p:spPr/>
        <p:txBody>
          <a:bodyPr/>
          <a:lstStyle/>
          <a:p>
            <a:fld id="{C6CF91B0-25AB-4DFA-B184-293DD156034C}" type="slidenum">
              <a:rPr lang="el-GR" smtClean="0"/>
              <a:t>30</a:t>
            </a:fld>
            <a:endParaRPr lang="el-GR"/>
          </a:p>
        </p:txBody>
      </p:sp>
    </p:spTree>
    <p:extLst>
      <p:ext uri="{BB962C8B-B14F-4D97-AF65-F5344CB8AC3E}">
        <p14:creationId xmlns:p14="http://schemas.microsoft.com/office/powerpoint/2010/main" val="33053647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E7FD2-53C1-3946-FB43-A50844F53F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425D83-69EB-6BCB-28CE-3D9BDA2ADA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213774-DCC4-63D1-107B-A2FE63175E90}"/>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a:extLst>
              <a:ext uri="{FF2B5EF4-FFF2-40B4-BE49-F238E27FC236}">
                <a16:creationId xmlns:a16="http://schemas.microsoft.com/office/drawing/2014/main" id="{26B52F62-6C60-82C8-FB41-A8A2214AA5C5}"/>
              </a:ext>
            </a:extLst>
          </p:cNvPr>
          <p:cNvSpPr>
            <a:spLocks noGrp="1"/>
          </p:cNvSpPr>
          <p:nvPr>
            <p:ph type="sldNum" sz="quarter" idx="5"/>
          </p:nvPr>
        </p:nvSpPr>
        <p:spPr/>
        <p:txBody>
          <a:bodyPr/>
          <a:lstStyle/>
          <a:p>
            <a:fld id="{C6CF91B0-25AB-4DFA-B184-293DD156034C}" type="slidenum">
              <a:rPr lang="el-GR" smtClean="0"/>
              <a:t>31</a:t>
            </a:fld>
            <a:endParaRPr lang="el-GR"/>
          </a:p>
        </p:txBody>
      </p:sp>
    </p:spTree>
    <p:extLst>
      <p:ext uri="{BB962C8B-B14F-4D97-AF65-F5344CB8AC3E}">
        <p14:creationId xmlns:p14="http://schemas.microsoft.com/office/powerpoint/2010/main" val="13126555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9178B-E8E4-8EF9-16A5-ABD0DE7B27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40408E-9AB6-1A22-A146-F85F5B5666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A1CABC-0660-F4E4-3D61-14A9E7BEB9E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Les personnes âgées peuvent elles-mêmes soulever diverses questions ou préoccupations liées au bien-être sexuel. Même si les professionnels ne sont pas toujours chargés de traiter directement ces problèmes, </a:t>
            </a:r>
            <a:r>
              <a:rPr lang="en-US" sz="1200" kern="1200" dirty="0" err="1">
                <a:solidFill>
                  <a:schemeClr val="tx1"/>
                </a:solidFill>
                <a:effectLst/>
                <a:latin typeface="+mn-lt"/>
                <a:ea typeface="+mn-ea"/>
                <a:cs typeface="+mn-cs"/>
              </a:rPr>
              <a:t>le fait d’identifier </a:t>
            </a:r>
            <a:r>
              <a:rPr lang="en-US" sz="1200" kern="1200" dirty="0">
                <a:solidFill>
                  <a:schemeClr val="tx1"/>
                </a:solidFill>
                <a:effectLst/>
                <a:latin typeface="+mn-lt"/>
                <a:ea typeface="+mn-ea"/>
                <a:cs typeface="+mn-cs"/>
              </a:rPr>
              <a:t>les préoccupations courantes et d’y répondre de manière bienveillante peut permettre de fournir les informations appropriées, de rassurer les personnes concernées ou de les orienter vers des spécialistes de santé compétents.</a:t>
            </a:r>
          </a:p>
          <a:p>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a:extLst>
              <a:ext uri="{FF2B5EF4-FFF2-40B4-BE49-F238E27FC236}">
                <a16:creationId xmlns:a16="http://schemas.microsoft.com/office/drawing/2014/main" id="{3DE8F362-E9B9-DD77-912F-990ADF05AD95}"/>
              </a:ext>
            </a:extLst>
          </p:cNvPr>
          <p:cNvSpPr>
            <a:spLocks noGrp="1"/>
          </p:cNvSpPr>
          <p:nvPr>
            <p:ph type="sldNum" sz="quarter" idx="5"/>
          </p:nvPr>
        </p:nvSpPr>
        <p:spPr/>
        <p:txBody>
          <a:bodyPr/>
          <a:lstStyle/>
          <a:p>
            <a:fld id="{C6CF91B0-25AB-4DFA-B184-293DD156034C}" type="slidenum">
              <a:rPr lang="el-GR" smtClean="0"/>
              <a:t>32</a:t>
            </a:fld>
            <a:endParaRPr lang="el-GR"/>
          </a:p>
        </p:txBody>
      </p:sp>
    </p:spTree>
    <p:extLst>
      <p:ext uri="{BB962C8B-B14F-4D97-AF65-F5344CB8AC3E}">
        <p14:creationId xmlns:p14="http://schemas.microsoft.com/office/powerpoint/2010/main" val="21323971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96FBD-FEFB-CFFF-8419-6D583E3279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51BA59-5FF3-6FF0-DE5B-E75F0365AC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195501-E51D-0094-FCA2-6B5BED52387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3685F988-97FC-879C-94D2-E8C223ACA1F7}"/>
              </a:ext>
            </a:extLst>
          </p:cNvPr>
          <p:cNvSpPr>
            <a:spLocks noGrp="1"/>
          </p:cNvSpPr>
          <p:nvPr>
            <p:ph type="sldNum" sz="quarter" idx="5"/>
          </p:nvPr>
        </p:nvSpPr>
        <p:spPr/>
        <p:txBody>
          <a:bodyPr/>
          <a:lstStyle/>
          <a:p>
            <a:fld id="{C6CF91B0-25AB-4DFA-B184-293DD156034C}" type="slidenum">
              <a:rPr lang="el-GR" smtClean="0"/>
              <a:t>33</a:t>
            </a:fld>
            <a:endParaRPr lang="el-GR"/>
          </a:p>
        </p:txBody>
      </p:sp>
    </p:spTree>
    <p:extLst>
      <p:ext uri="{BB962C8B-B14F-4D97-AF65-F5344CB8AC3E}">
        <p14:creationId xmlns:p14="http://schemas.microsoft.com/office/powerpoint/2010/main" val="21085721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801BA-DD7F-E420-2372-07B0D26771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CFCD2A-5DB2-5DAB-6FE8-7672306A8A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52F384-2370-C824-2B02-3218E195410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B91439E3-BE14-339B-DDD4-C6B8DFAA145A}"/>
              </a:ext>
            </a:extLst>
          </p:cNvPr>
          <p:cNvSpPr>
            <a:spLocks noGrp="1"/>
          </p:cNvSpPr>
          <p:nvPr>
            <p:ph type="sldNum" sz="quarter" idx="5"/>
          </p:nvPr>
        </p:nvSpPr>
        <p:spPr/>
        <p:txBody>
          <a:bodyPr/>
          <a:lstStyle/>
          <a:p>
            <a:fld id="{C6CF91B0-25AB-4DFA-B184-293DD156034C}" type="slidenum">
              <a:rPr lang="el-GR" smtClean="0"/>
              <a:t>34</a:t>
            </a:fld>
            <a:endParaRPr lang="el-GR"/>
          </a:p>
        </p:txBody>
      </p:sp>
    </p:spTree>
    <p:extLst>
      <p:ext uri="{BB962C8B-B14F-4D97-AF65-F5344CB8AC3E}">
        <p14:creationId xmlns:p14="http://schemas.microsoft.com/office/powerpoint/2010/main" val="9461412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0700D-D8D1-1B8F-4F8F-5652BC8035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78046C-6523-F7FF-6E25-6B8EA10FB1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A05E67-8F67-FDEF-D205-3A2B2DC2E81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B01E6265-3F01-A40A-6432-2976C8E56F4A}"/>
              </a:ext>
            </a:extLst>
          </p:cNvPr>
          <p:cNvSpPr>
            <a:spLocks noGrp="1"/>
          </p:cNvSpPr>
          <p:nvPr>
            <p:ph type="sldNum" sz="quarter" idx="5"/>
          </p:nvPr>
        </p:nvSpPr>
        <p:spPr/>
        <p:txBody>
          <a:bodyPr/>
          <a:lstStyle/>
          <a:p>
            <a:fld id="{C6CF91B0-25AB-4DFA-B184-293DD156034C}" type="slidenum">
              <a:rPr lang="el-GR" smtClean="0"/>
              <a:t>35</a:t>
            </a:fld>
            <a:endParaRPr lang="el-GR"/>
          </a:p>
        </p:txBody>
      </p:sp>
    </p:spTree>
    <p:extLst>
      <p:ext uri="{BB962C8B-B14F-4D97-AF65-F5344CB8AC3E}">
        <p14:creationId xmlns:p14="http://schemas.microsoft.com/office/powerpoint/2010/main" val="415673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EDDA9-C09C-8C2B-063B-CD72505A5E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27999F-522B-4F81-FCD8-77DE441DB9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9CA1C2-5899-F044-DBA3-8C6FC52E8F3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7057ABAB-039D-A2F9-2833-DE181CDCBF0B}"/>
              </a:ext>
            </a:extLst>
          </p:cNvPr>
          <p:cNvSpPr>
            <a:spLocks noGrp="1"/>
          </p:cNvSpPr>
          <p:nvPr>
            <p:ph type="sldNum" sz="quarter" idx="5"/>
          </p:nvPr>
        </p:nvSpPr>
        <p:spPr/>
        <p:txBody>
          <a:bodyPr/>
          <a:lstStyle/>
          <a:p>
            <a:fld id="{C6CF91B0-25AB-4DFA-B184-293DD156034C}" type="slidenum">
              <a:rPr lang="el-GR" smtClean="0"/>
              <a:t>36</a:t>
            </a:fld>
            <a:endParaRPr lang="el-GR"/>
          </a:p>
        </p:txBody>
      </p:sp>
    </p:spTree>
    <p:extLst>
      <p:ext uri="{BB962C8B-B14F-4D97-AF65-F5344CB8AC3E}">
        <p14:creationId xmlns:p14="http://schemas.microsoft.com/office/powerpoint/2010/main" val="42811996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216985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392876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extLst>
      <p:ext uri="{BB962C8B-B14F-4D97-AF65-F5344CB8AC3E}">
        <p14:creationId xmlns:p14="http://schemas.microsoft.com/office/powerpoint/2010/main" val="153670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1C672A2-D26B-3834-7C30-2ED14ED1C6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7" name="Picture 6">
            <a:extLst>
              <a:ext uri="{FF2B5EF4-FFF2-40B4-BE49-F238E27FC236}">
                <a16:creationId xmlns:a16="http://schemas.microsoft.com/office/drawing/2014/main" id="{3D828EC0-BF20-49B3-A8DE-833F728958E9}"/>
              </a:ext>
            </a:extLst>
          </p:cNvPr>
          <p:cNvPicPr>
            <a:picLocks noChangeAspect="1"/>
          </p:cNvPicPr>
          <p:nvPr userDrawn="1"/>
        </p:nvPicPr>
        <p:blipFill>
          <a:blip r:embed="rId3"/>
          <a:stretch>
            <a:fillRect/>
          </a:stretch>
        </p:blipFill>
        <p:spPr>
          <a:xfrm>
            <a:off x="310897" y="6212262"/>
            <a:ext cx="1886787" cy="401872"/>
          </a:xfrm>
          <a:prstGeom prst="rect">
            <a:avLst/>
          </a:prstGeom>
        </p:spPr>
      </p:pic>
      <p:pic>
        <p:nvPicPr>
          <p:cNvPr id="9" name="Picture 8">
            <a:extLst>
              <a:ext uri="{FF2B5EF4-FFF2-40B4-BE49-F238E27FC236}">
                <a16:creationId xmlns:a16="http://schemas.microsoft.com/office/drawing/2014/main" id="{0CA16813-24A7-8005-8F28-7C493D60148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Tree>
    <p:extLst>
      <p:ext uri="{BB962C8B-B14F-4D97-AF65-F5344CB8AC3E}">
        <p14:creationId xmlns:p14="http://schemas.microsoft.com/office/powerpoint/2010/main" val="5470203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FFDEAA-4C09-D661-B25F-AC452411C2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4" name="Picture 3">
            <a:extLst>
              <a:ext uri="{FF2B5EF4-FFF2-40B4-BE49-F238E27FC236}">
                <a16:creationId xmlns:a16="http://schemas.microsoft.com/office/drawing/2014/main" id="{BDDCD6EF-8BAC-4952-C0E4-2EF4ACDC3F96}"/>
              </a:ext>
            </a:extLst>
          </p:cNvPr>
          <p:cNvPicPr>
            <a:picLocks noChangeAspect="1"/>
          </p:cNvPicPr>
          <p:nvPr userDrawn="1"/>
        </p:nvPicPr>
        <p:blipFill>
          <a:blip r:embed="rId3"/>
          <a:stretch>
            <a:fillRect/>
          </a:stretch>
        </p:blipFill>
        <p:spPr>
          <a:xfrm>
            <a:off x="310897" y="6212262"/>
            <a:ext cx="1886787" cy="401872"/>
          </a:xfrm>
          <a:prstGeom prst="rect">
            <a:avLst/>
          </a:prstGeom>
        </p:spPr>
      </p:pic>
      <p:sp>
        <p:nvSpPr>
          <p:cNvPr id="7" name="TextBox 6">
            <a:extLst>
              <a:ext uri="{FF2B5EF4-FFF2-40B4-BE49-F238E27FC236}">
                <a16:creationId xmlns:a16="http://schemas.microsoft.com/office/drawing/2014/main" id="{65D8CF01-DE24-506A-D172-15A990CD197C}"/>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pic>
        <p:nvPicPr>
          <p:cNvPr id="13" name="Picture 12">
            <a:extLst>
              <a:ext uri="{FF2B5EF4-FFF2-40B4-BE49-F238E27FC236}">
                <a16:creationId xmlns:a16="http://schemas.microsoft.com/office/drawing/2014/main" id="{B49325E3-9BBA-A801-2A0B-2CDE800B7AA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Tree>
    <p:extLst>
      <p:ext uri="{BB962C8B-B14F-4D97-AF65-F5344CB8AC3E}">
        <p14:creationId xmlns:p14="http://schemas.microsoft.com/office/powerpoint/2010/main" val="2944581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EFD929F-6A11-03BE-03E5-1B1D514FCDCC}"/>
              </a:ext>
            </a:extLst>
          </p:cNvPr>
          <p:cNvPicPr>
            <a:picLocks noChangeAspect="1"/>
          </p:cNvPicPr>
          <p:nvPr userDrawn="1"/>
        </p:nvPicPr>
        <p:blipFill>
          <a:blip r:embed="rId2"/>
          <a:stretch>
            <a:fillRect/>
          </a:stretch>
        </p:blipFill>
        <p:spPr>
          <a:xfrm>
            <a:off x="310897" y="6212262"/>
            <a:ext cx="1886787" cy="401872"/>
          </a:xfrm>
          <a:prstGeom prst="rect">
            <a:avLst/>
          </a:prstGeom>
        </p:spPr>
      </p:pic>
      <p:sp>
        <p:nvSpPr>
          <p:cNvPr id="4" name="TextBox 3">
            <a:extLst>
              <a:ext uri="{FF2B5EF4-FFF2-40B4-BE49-F238E27FC236}">
                <a16:creationId xmlns:a16="http://schemas.microsoft.com/office/drawing/2014/main" id="{D45CB7C3-85A9-ABC1-2636-1824E800A698}"/>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Tree>
    <p:extLst>
      <p:ext uri="{BB962C8B-B14F-4D97-AF65-F5344CB8AC3E}">
        <p14:creationId xmlns:p14="http://schemas.microsoft.com/office/powerpoint/2010/main" val="184822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90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Le titre de la diapositive va ici</a:t>
            </a:r>
            <a:endParaRPr lang="el-GR" dirty="0"/>
          </a:p>
        </p:txBody>
      </p:sp>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Lst>
  <p:txStyles>
    <p:title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Cliquez ici pour modifier le style de titre du modèle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Cliquez pour modifier les styles de texte principaux</a:t>
            </a:r>
          </a:p>
          <a:p>
            <a:pPr lvl="1"/>
            <a:r>
              <a:rPr lang="en-US"/>
              <a:t>Deuxième niveau</a:t>
            </a:r>
          </a:p>
          <a:p>
            <a:pPr lvl="2"/>
            <a:r>
              <a:rPr lang="en-US"/>
              <a:t>Troisième niveau</a:t>
            </a:r>
          </a:p>
          <a:p>
            <a:pPr lvl="3"/>
            <a:r>
              <a:rPr lang="en-US"/>
              <a:t>Quatrième niveau</a:t>
            </a:r>
          </a:p>
          <a:p>
            <a:pPr lvl="4"/>
            <a:r>
              <a:rPr lang="en-US"/>
              <a:t>Cinquième niveau</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337E3F-619A-4FE2-911C-A15E83A2AF93}" type="datetimeFigureOut">
              <a:rPr lang="el-GR" smtClean="0"/>
              <a:t>13/8/26</a:t>
            </a:fld>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‹N°›</a:t>
            </a:fld>
            <a:endParaRPr lang="el-GR"/>
          </a:p>
        </p:txBody>
      </p:sp>
    </p:spTree>
    <p:extLst>
      <p:ext uri="{BB962C8B-B14F-4D97-AF65-F5344CB8AC3E}">
        <p14:creationId xmlns:p14="http://schemas.microsoft.com/office/powerpoint/2010/main" val="569144641"/>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87" r:id="rId3"/>
    <p:sldLayoutId id="2147483688" r:id="rId4"/>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11.svg"/></Relationships>
</file>

<file path=ppt/slides/_rels/slide5.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21.sv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25.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28.sv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30.svg"/></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7.svg"/></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90EA3-B5A9-B1E8-C2DF-9EE276BBF240}"/>
              </a:ext>
            </a:extLst>
          </p:cNvPr>
          <p:cNvSpPr>
            <a:spLocks noGrp="1"/>
          </p:cNvSpPr>
          <p:nvPr>
            <p:ph type="ctrTitle"/>
          </p:nvPr>
        </p:nvSpPr>
        <p:spPr/>
        <p:txBody>
          <a:bodyPr/>
          <a:lstStyle/>
          <a:p>
            <a:r>
              <a:rPr lang="en-US" sz="2400" i="1" dirty="0"/>
              <a:t>Module 5 : La sexualité chez les personnes âgées et les indicateurs de santé </a:t>
            </a:r>
            <a:br>
              <a:rPr lang="en-US" dirty="0"/>
            </a:br>
            <a:endParaRPr lang="en-CY"/>
          </a:p>
        </p:txBody>
      </p:sp>
      <p:sp>
        <p:nvSpPr>
          <p:cNvPr id="3" name="Subtitle 2">
            <a:extLst>
              <a:ext uri="{FF2B5EF4-FFF2-40B4-BE49-F238E27FC236}">
                <a16:creationId xmlns:a16="http://schemas.microsoft.com/office/drawing/2014/main" id="{077FB08D-68F0-ED39-45CA-2644332A0072}"/>
              </a:ext>
            </a:extLst>
          </p:cNvPr>
          <p:cNvSpPr>
            <a:spLocks noGrp="1"/>
          </p:cNvSpPr>
          <p:nvPr>
            <p:ph type="subTitle" idx="1"/>
          </p:nvPr>
        </p:nvSpPr>
        <p:spPr/>
        <p:txBody>
          <a:bodyPr/>
          <a:lstStyle/>
          <a:p>
            <a:r>
              <a:rPr lang="en-US" dirty="0"/>
              <a:t>Élaboré par la SRA (Ioana-Diana Teacoe)</a:t>
            </a:r>
            <a:endParaRPr lang="en-CY"/>
          </a:p>
        </p:txBody>
      </p:sp>
    </p:spTree>
    <p:extLst>
      <p:ext uri="{BB962C8B-B14F-4D97-AF65-F5344CB8AC3E}">
        <p14:creationId xmlns:p14="http://schemas.microsoft.com/office/powerpoint/2010/main" val="120343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r>
              <a:rPr lang="en-US" dirty="0"/>
              <a:t>Présentation du module</a:t>
            </a:r>
            <a:endParaRPr lang="el-GR" dirty="0"/>
          </a:p>
        </p:txBody>
      </p:sp>
      <p:graphicFrame>
        <p:nvGraphicFramePr>
          <p:cNvPr id="2" name="Content Placeholder 1">
            <a:extLst>
              <a:ext uri="{FF2B5EF4-FFF2-40B4-BE49-F238E27FC236}">
                <a16:creationId xmlns:a16="http://schemas.microsoft.com/office/drawing/2014/main" id="{A330FFB9-F85E-3CE6-71DE-16E8C1BAF2C6}"/>
              </a:ext>
            </a:extLst>
          </p:cNvPr>
          <p:cNvGraphicFramePr>
            <a:graphicFrameLocks noGrp="1"/>
          </p:cNvGraphicFramePr>
          <p:nvPr>
            <p:ph sz="quarter" idx="12"/>
            <p:extLst>
              <p:ext uri="{D42A27DB-BD31-4B8C-83A1-F6EECF244321}">
                <p14:modId xmlns:p14="http://schemas.microsoft.com/office/powerpoint/2010/main" val="967191929"/>
              </p:ext>
            </p:extLst>
          </p:nvPr>
        </p:nvGraphicFramePr>
        <p:xfrm>
          <a:off x="1181100" y="1823453"/>
          <a:ext cx="7267074" cy="3616908"/>
        </p:xfrm>
        <a:graphic>
          <a:graphicData uri="http://schemas.openxmlformats.org/drawingml/2006/table">
            <a:tbl>
              <a:tblPr firstRow="1" bandRow="1">
                <a:tableStyleId>{F5AB1C69-6EDB-4FF4-983F-18BD219EF322}</a:tableStyleId>
              </a:tblPr>
              <a:tblGrid>
                <a:gridCol w="7267074">
                  <a:extLst>
                    <a:ext uri="{9D8B030D-6E8A-4147-A177-3AD203B41FA5}">
                      <a16:colId xmlns:a16="http://schemas.microsoft.com/office/drawing/2014/main" val="2296220056"/>
                    </a:ext>
                  </a:extLst>
                </a:gridCol>
              </a:tblGrid>
              <a:tr h="1145192">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lang="en-US" b="1" dirty="0">
                        <a:solidFill>
                          <a:schemeClr val="tx1"/>
                        </a:solidFill>
                      </a:endParaRPr>
                    </a:p>
                    <a:p>
                      <a:pPr marL="0" marR="0" lvl="0" indent="0" algn="ctr" defTabSz="914377" rtl="0" eaLnBrk="1" fontAlgn="auto" latinLnBrk="0" hangingPunct="1">
                        <a:lnSpc>
                          <a:spcPct val="100000"/>
                        </a:lnSpc>
                        <a:spcBef>
                          <a:spcPts val="0"/>
                        </a:spcBef>
                        <a:spcAft>
                          <a:spcPts val="0"/>
                        </a:spcAft>
                        <a:buClrTx/>
                        <a:buSzTx/>
                        <a:buFontTx/>
                        <a:buNone/>
                        <a:tabLst/>
                        <a:defRPr/>
                      </a:pPr>
                      <a:r>
                        <a:rPr lang="en-US" b="1" dirty="0">
                          <a:solidFill>
                            <a:schemeClr val="tx1"/>
                          </a:solidFill>
                        </a:rPr>
                        <a:t>Ce module examine comment le bien-être sexuel chez les personnes âgées est influencé par :</a:t>
                      </a:r>
                      <a:endParaRPr lang="en-US" dirty="0">
                        <a:solidFill>
                          <a:schemeClr val="tx1"/>
                        </a:solidFill>
                      </a:endParaRPr>
                    </a:p>
                    <a:p>
                      <a:endParaRPr lang="en-US" dirty="0"/>
                    </a:p>
                  </a:txBody>
                  <a:tcPr/>
                </a:tc>
                <a:extLst>
                  <a:ext uri="{0D108BD9-81ED-4DB2-BD59-A6C34878D82A}">
                    <a16:rowId xmlns:a16="http://schemas.microsoft.com/office/drawing/2014/main" val="450698463"/>
                  </a:ext>
                </a:extLst>
              </a:tr>
              <a:tr h="607047">
                <a:tc>
                  <a:txBody>
                    <a:bodyPr/>
                    <a:lstStyle/>
                    <a:p>
                      <a:r>
                        <a:rPr lang="en-US" dirty="0"/>
                        <a:t>Changements biologiques</a:t>
                      </a:r>
                    </a:p>
                  </a:txBody>
                  <a:tcPr/>
                </a:tc>
                <a:extLst>
                  <a:ext uri="{0D108BD9-81ED-4DB2-BD59-A6C34878D82A}">
                    <a16:rowId xmlns:a16="http://schemas.microsoft.com/office/drawing/2014/main" val="2158553723"/>
                  </a:ext>
                </a:extLst>
              </a:tr>
              <a:tr h="607047">
                <a:tc>
                  <a:txBody>
                    <a:bodyPr/>
                    <a:lstStyle/>
                    <a:p>
                      <a:r>
                        <a:rPr lang="en-US" dirty="0"/>
                        <a:t>des problèmes de santé et des traitements médicamenteux</a:t>
                      </a:r>
                    </a:p>
                  </a:txBody>
                  <a:tcPr/>
                </a:tc>
                <a:extLst>
                  <a:ext uri="{0D108BD9-81ED-4DB2-BD59-A6C34878D82A}">
                    <a16:rowId xmlns:a16="http://schemas.microsoft.com/office/drawing/2014/main" val="4082978204"/>
                  </a:ext>
                </a:extLst>
              </a:tr>
              <a:tr h="607047">
                <a:tc>
                  <a:txBody>
                    <a:bodyPr/>
                    <a:lstStyle/>
                    <a:p>
                      <a:r>
                        <a:rPr lang="en-US" dirty="0"/>
                        <a:t>Le bien-être psychologique</a:t>
                      </a:r>
                    </a:p>
                  </a:txBody>
                  <a:tcPr/>
                </a:tc>
                <a:extLst>
                  <a:ext uri="{0D108BD9-81ED-4DB2-BD59-A6C34878D82A}">
                    <a16:rowId xmlns:a16="http://schemas.microsoft.com/office/drawing/2014/main" val="748986259"/>
                  </a:ext>
                </a:extLst>
              </a:tr>
              <a:tr h="607047">
                <a:tc>
                  <a:txBody>
                    <a:bodyPr/>
                    <a:lstStyle/>
                    <a:p>
                      <a:r>
                        <a:rPr lang="en-US" dirty="0"/>
                        <a:t>La communication avec les professionnels</a:t>
                      </a:r>
                    </a:p>
                  </a:txBody>
                  <a:tcPr/>
                </a:tc>
                <a:extLst>
                  <a:ext uri="{0D108BD9-81ED-4DB2-BD59-A6C34878D82A}">
                    <a16:rowId xmlns:a16="http://schemas.microsoft.com/office/drawing/2014/main" val="564396919"/>
                  </a:ext>
                </a:extLst>
              </a:tr>
            </a:tbl>
          </a:graphicData>
        </a:graphic>
      </p:graphicFrame>
      <p:pic>
        <p:nvPicPr>
          <p:cNvPr id="6" name="Graphic 5" descr="Questions with solid fill">
            <a:extLst>
              <a:ext uri="{FF2B5EF4-FFF2-40B4-BE49-F238E27FC236}">
                <a16:creationId xmlns:a16="http://schemas.microsoft.com/office/drawing/2014/main" id="{B4BDE608-C561-570B-F0CF-9143AD630D2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966200" y="2490872"/>
            <a:ext cx="2044700" cy="2044700"/>
          </a:xfrm>
          <a:prstGeom prst="rect">
            <a:avLst/>
          </a:prstGeom>
        </p:spPr>
      </p:pic>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05958-847A-95DC-99F7-2406B4E4FD78}"/>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F68157F-F085-A395-F4E3-0B5F0A92B2E1}"/>
              </a:ext>
            </a:extLst>
          </p:cNvPr>
          <p:cNvSpPr>
            <a:spLocks noGrp="1"/>
          </p:cNvSpPr>
          <p:nvPr>
            <p:ph type="title"/>
          </p:nvPr>
        </p:nvSpPr>
        <p:spPr/>
        <p:txBody>
          <a:bodyPr lIns="91440"/>
          <a:lstStyle/>
          <a:p>
            <a:r>
              <a:rPr lang="en-US" dirty="0"/>
              <a:t>Objectifs pédagogiques</a:t>
            </a:r>
            <a:endParaRPr lang="el-GR" dirty="0"/>
          </a:p>
        </p:txBody>
      </p:sp>
      <p:sp>
        <p:nvSpPr>
          <p:cNvPr id="7" name="Content Placeholder 6">
            <a:extLst>
              <a:ext uri="{FF2B5EF4-FFF2-40B4-BE49-F238E27FC236}">
                <a16:creationId xmlns:a16="http://schemas.microsoft.com/office/drawing/2014/main" id="{7CDF0842-5A18-CE8A-8727-40A5274071E6}"/>
              </a:ext>
            </a:extLst>
          </p:cNvPr>
          <p:cNvSpPr>
            <a:spLocks noGrp="1"/>
          </p:cNvSpPr>
          <p:nvPr>
            <p:ph sz="quarter" idx="12"/>
          </p:nvPr>
        </p:nvSpPr>
        <p:spPr>
          <a:xfrm>
            <a:off x="518977" y="1332855"/>
            <a:ext cx="9029701" cy="5093546"/>
          </a:xfrm>
        </p:spPr>
        <p:txBody>
          <a:bodyPr/>
          <a:lstStyle/>
          <a:p>
            <a:pPr marL="285750" lvl="0" indent="-285750">
              <a:buClr>
                <a:schemeClr val="accent3"/>
              </a:buClr>
              <a:buFont typeface="Wingdings" pitchFamily="2" charset="2"/>
              <a:buChar char="ü"/>
            </a:pPr>
            <a:r>
              <a:rPr lang="en-US" sz="2400" dirty="0"/>
              <a:t>décrire les principaux aspects médicaux, physiologiques et psychosociaux de la sexualité chez les personnes âgées ;</a:t>
            </a:r>
          </a:p>
          <a:p>
            <a:pPr marL="285750" lvl="0" indent="-285750">
              <a:buClr>
                <a:schemeClr val="accent3"/>
              </a:buClr>
              <a:buFont typeface="Wingdings" pitchFamily="2" charset="2"/>
              <a:buChar char="ü"/>
            </a:pPr>
            <a:r>
              <a:rPr lang="en-US" sz="2400" dirty="0"/>
              <a:t>identifier comment les maladies chroniques, les traitements médicamenteux et la santé mentale peuvent influencer le bien-être sexuel ;</a:t>
            </a:r>
          </a:p>
          <a:p>
            <a:pPr marL="285750" lvl="0" indent="-285750">
              <a:buClr>
                <a:schemeClr val="accent3"/>
              </a:buClr>
              <a:buFont typeface="Wingdings" pitchFamily="2" charset="2"/>
              <a:buChar char="ü"/>
            </a:pPr>
            <a:r>
              <a:rPr lang="en-US" sz="2400" dirty="0"/>
              <a:t>appliquer le modèle du cycle de la réponse sexuelle à des cas concrets concernant les personnes âgées ;</a:t>
            </a:r>
          </a:p>
          <a:p>
            <a:pPr marL="285750" lvl="0" indent="-285750">
              <a:buClr>
                <a:schemeClr val="accent3"/>
              </a:buClr>
              <a:buFont typeface="Wingdings" pitchFamily="2" charset="2"/>
              <a:buChar char="ü"/>
            </a:pPr>
            <a:r>
              <a:rPr lang="en-US" sz="2400" dirty="0"/>
              <a:t>réfléchir aux dimensions relationnelles, émotionnelles et éthiques de l’intimité chez les personnes âgées ;</a:t>
            </a:r>
          </a:p>
          <a:p>
            <a:pPr marL="285750" lvl="0" indent="-285750">
              <a:buClr>
                <a:schemeClr val="accent3"/>
              </a:buClr>
              <a:buFont typeface="Wingdings" pitchFamily="2" charset="2"/>
              <a:buChar char="ü"/>
            </a:pPr>
            <a:r>
              <a:rPr lang="en-US" sz="2400" dirty="0"/>
              <a:t>faire preuve d’une communication centrée sur la personne et respectueuse lors de l’abord des préoccupations liées à la santé sexuelle.</a:t>
            </a:r>
          </a:p>
          <a:p>
            <a:pPr marL="285750" lvl="0" indent="-285750">
              <a:buClr>
                <a:schemeClr val="accent3"/>
              </a:buClr>
              <a:buFont typeface="Wingdings" pitchFamily="2" charset="2"/>
              <a:buChar char="ü"/>
            </a:pPr>
            <a:endParaRPr lang="en-US" sz="2400" dirty="0"/>
          </a:p>
          <a:p>
            <a:pPr marL="285750" lvl="0" indent="-285750">
              <a:buClr>
                <a:schemeClr val="accent3"/>
              </a:buClr>
              <a:buFont typeface="Wingdings" pitchFamily="2" charset="2"/>
              <a:buChar char="ü"/>
            </a:pPr>
            <a:endParaRPr lang="en-US" sz="2400" dirty="0"/>
          </a:p>
          <a:p>
            <a:endParaRPr lang="en-US" dirty="0"/>
          </a:p>
        </p:txBody>
      </p:sp>
      <p:pic>
        <p:nvPicPr>
          <p:cNvPr id="3" name="Graphic 2" descr="Bullseye with solid fill">
            <a:extLst>
              <a:ext uri="{FF2B5EF4-FFF2-40B4-BE49-F238E27FC236}">
                <a16:creationId xmlns:a16="http://schemas.microsoft.com/office/drawing/2014/main" id="{207F503B-4475-9A41-15AC-DB8621C701B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39761" y="1146877"/>
            <a:ext cx="2096144" cy="2096144"/>
          </a:xfrm>
          <a:prstGeom prst="rect">
            <a:avLst/>
          </a:prstGeom>
        </p:spPr>
      </p:pic>
    </p:spTree>
    <p:extLst>
      <p:ext uri="{BB962C8B-B14F-4D97-AF65-F5344CB8AC3E}">
        <p14:creationId xmlns:p14="http://schemas.microsoft.com/office/powerpoint/2010/main" val="173469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pic>
        <p:nvPicPr>
          <p:cNvPr id="4" name="Graphic 3" descr="DNA with solid fill">
            <a:extLst>
              <a:ext uri="{FF2B5EF4-FFF2-40B4-BE49-F238E27FC236}">
                <a16:creationId xmlns:a16="http://schemas.microsoft.com/office/drawing/2014/main" id="{49335F2A-EBEA-95E1-AF40-DF09AEC31E0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95901" y="3079648"/>
            <a:ext cx="1600197" cy="1600197"/>
          </a:xfrm>
          <a:prstGeom prst="rect">
            <a:avLst/>
          </a:prstGeom>
        </p:spPr>
      </p:pic>
    </p:spTree>
    <p:extLst>
      <p:ext uri="{BB962C8B-B14F-4D97-AF65-F5344CB8AC3E}">
        <p14:creationId xmlns:p14="http://schemas.microsoft.com/office/powerpoint/2010/main" val="1402781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31F8E-9040-56D8-7EAD-DFEE6F91807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4674749-AC37-FE46-61A8-4C666CAEA615}"/>
              </a:ext>
            </a:extLst>
          </p:cNvPr>
          <p:cNvSpPr>
            <a:spLocks noGrp="1"/>
          </p:cNvSpPr>
          <p:nvPr>
            <p:ph type="title"/>
          </p:nvPr>
        </p:nvSpPr>
        <p:spPr/>
        <p:txBody>
          <a:bodyPr lIns="91440"/>
          <a:lstStyle/>
          <a:p>
            <a:r>
              <a:rPr lang="en-US" dirty="0"/>
              <a:t>Changements médicaux et physiologiques (1)</a:t>
            </a:r>
            <a:endParaRPr lang="el-GR" dirty="0"/>
          </a:p>
        </p:txBody>
      </p:sp>
      <p:sp>
        <p:nvSpPr>
          <p:cNvPr id="5" name="Content Placeholder 4">
            <a:extLst>
              <a:ext uri="{FF2B5EF4-FFF2-40B4-BE49-F238E27FC236}">
                <a16:creationId xmlns:a16="http://schemas.microsoft.com/office/drawing/2014/main" id="{DFFE1AE2-EDF9-060F-0B05-1385E411035B}"/>
              </a:ext>
            </a:extLst>
          </p:cNvPr>
          <p:cNvSpPr>
            <a:spLocks noGrp="1"/>
          </p:cNvSpPr>
          <p:nvPr>
            <p:ph sz="quarter" idx="12"/>
          </p:nvPr>
        </p:nvSpPr>
        <p:spPr/>
        <p:txBody>
          <a:bodyPr/>
          <a:lstStyle/>
          <a:p>
            <a:endParaRPr lang="en-US" b="1" i="1" dirty="0"/>
          </a:p>
          <a:p>
            <a:endParaRPr lang="en-US" dirty="0"/>
          </a:p>
        </p:txBody>
      </p:sp>
      <p:graphicFrame>
        <p:nvGraphicFramePr>
          <p:cNvPr id="3" name="Table 2">
            <a:extLst>
              <a:ext uri="{FF2B5EF4-FFF2-40B4-BE49-F238E27FC236}">
                <a16:creationId xmlns:a16="http://schemas.microsoft.com/office/drawing/2014/main" id="{092BC739-69D5-CAE0-9103-1EB15F59A5A1}"/>
              </a:ext>
            </a:extLst>
          </p:cNvPr>
          <p:cNvGraphicFramePr>
            <a:graphicFrameLocks noGrp="1"/>
          </p:cNvGraphicFramePr>
          <p:nvPr>
            <p:extLst>
              <p:ext uri="{D42A27DB-BD31-4B8C-83A1-F6EECF244321}">
                <p14:modId xmlns:p14="http://schemas.microsoft.com/office/powerpoint/2010/main" val="360834490"/>
              </p:ext>
            </p:extLst>
          </p:nvPr>
        </p:nvGraphicFramePr>
        <p:xfrm>
          <a:off x="2247900" y="1852535"/>
          <a:ext cx="9385300" cy="3826936"/>
        </p:xfrm>
        <a:graphic>
          <a:graphicData uri="http://schemas.openxmlformats.org/drawingml/2006/table">
            <a:tbl>
              <a:tblPr firstRow="1" bandRow="1">
                <a:tableStyleId>{2D5ABB26-0587-4C30-8999-92F81FD0307C}</a:tableStyleId>
              </a:tblPr>
              <a:tblGrid>
                <a:gridCol w="4692650">
                  <a:extLst>
                    <a:ext uri="{9D8B030D-6E8A-4147-A177-3AD203B41FA5}">
                      <a16:colId xmlns:a16="http://schemas.microsoft.com/office/drawing/2014/main" val="3029361049"/>
                    </a:ext>
                  </a:extLst>
                </a:gridCol>
                <a:gridCol w="4692650">
                  <a:extLst>
                    <a:ext uri="{9D8B030D-6E8A-4147-A177-3AD203B41FA5}">
                      <a16:colId xmlns:a16="http://schemas.microsoft.com/office/drawing/2014/main" val="3113526088"/>
                    </a:ext>
                  </a:extLst>
                </a:gridCol>
              </a:tblGrid>
              <a:tr h="956734">
                <a:tc>
                  <a:txBody>
                    <a:bodyPr/>
                    <a:lstStyle/>
                    <a:p>
                      <a:pPr algn="ctr"/>
                      <a:endParaRPr lang="en-US" dirty="0"/>
                    </a:p>
                    <a:p>
                      <a:pPr algn="l"/>
                      <a:r>
                        <a:rPr lang="en-US" b="0" dirty="0">
                          <a:solidFill>
                            <a:schemeClr val="tx1"/>
                          </a:solidFill>
                        </a:rPr>
                        <a:t>Système cardiovasculaire</a:t>
                      </a:r>
                    </a:p>
                  </a:txBody>
                  <a:tcPr/>
                </a:tc>
                <a:tc>
                  <a:txBody>
                    <a:bodyPr/>
                    <a:lstStyle/>
                    <a:p>
                      <a:endParaRPr lang="en-US" b="0" dirty="0">
                        <a:solidFill>
                          <a:schemeClr val="tx1"/>
                        </a:solidFill>
                      </a:endParaRPr>
                    </a:p>
                    <a:p>
                      <a:r>
                        <a:rPr lang="en-US" b="0" dirty="0">
                          <a:solidFill>
                            <a:schemeClr val="tx1"/>
                          </a:solidFill>
                        </a:rPr>
                        <a:t>-&gt; Circulation sanguine et engorgement</a:t>
                      </a:r>
                    </a:p>
                  </a:txBody>
                  <a:tcPr/>
                </a:tc>
                <a:extLst>
                  <a:ext uri="{0D108BD9-81ED-4DB2-BD59-A6C34878D82A}">
                    <a16:rowId xmlns:a16="http://schemas.microsoft.com/office/drawing/2014/main" val="1203275850"/>
                  </a:ext>
                </a:extLst>
              </a:tr>
              <a:tr h="956734">
                <a:tc>
                  <a:txBody>
                    <a:bodyPr/>
                    <a:lstStyle/>
                    <a:p>
                      <a:endParaRPr lang="en-US" dirty="0"/>
                    </a:p>
                    <a:p>
                      <a:r>
                        <a:rPr lang="en-US" dirty="0"/>
                        <a:t>Système neurologique</a:t>
                      </a:r>
                    </a:p>
                  </a:txBody>
                  <a:tcPr/>
                </a:tc>
                <a:tc>
                  <a:txBody>
                    <a:bodyPr/>
                    <a:lstStyle/>
                    <a:p>
                      <a:endParaRPr lang="en-US" dirty="0"/>
                    </a:p>
                    <a:p>
                      <a:r>
                        <a:rPr lang="en-US" dirty="0"/>
                        <a:t>-&gt; Éveil et sensations </a:t>
                      </a:r>
                    </a:p>
                  </a:txBody>
                  <a:tcPr/>
                </a:tc>
                <a:extLst>
                  <a:ext uri="{0D108BD9-81ED-4DB2-BD59-A6C34878D82A}">
                    <a16:rowId xmlns:a16="http://schemas.microsoft.com/office/drawing/2014/main" val="2542014048"/>
                  </a:ext>
                </a:extLst>
              </a:tr>
              <a:tr h="956734">
                <a:tc>
                  <a:txBody>
                    <a:bodyPr/>
                    <a:lstStyle/>
                    <a:p>
                      <a:endParaRPr lang="en-US" dirty="0"/>
                    </a:p>
                    <a:p>
                      <a:r>
                        <a:rPr lang="en-US" dirty="0"/>
                        <a:t>Système musculo-squelettique</a:t>
                      </a:r>
                    </a:p>
                  </a:txBody>
                  <a:tcPr/>
                </a:tc>
                <a:tc>
                  <a:txBody>
                    <a:bodyPr/>
                    <a:lstStyle/>
                    <a:p>
                      <a:endParaRPr lang="en-US" dirty="0"/>
                    </a:p>
                    <a:p>
                      <a:r>
                        <a:rPr lang="en-US" dirty="0"/>
                        <a:t>-&gt; Mobilité et confort</a:t>
                      </a:r>
                    </a:p>
                  </a:txBody>
                  <a:tcPr/>
                </a:tc>
                <a:extLst>
                  <a:ext uri="{0D108BD9-81ED-4DB2-BD59-A6C34878D82A}">
                    <a16:rowId xmlns:a16="http://schemas.microsoft.com/office/drawing/2014/main" val="2808105308"/>
                  </a:ext>
                </a:extLst>
              </a:tr>
              <a:tr h="956734">
                <a:tc>
                  <a:txBody>
                    <a:bodyPr/>
                    <a:lstStyle/>
                    <a:p>
                      <a:endParaRPr lang="en-US" dirty="0"/>
                    </a:p>
                    <a:p>
                      <a:r>
                        <a:rPr lang="en-US" dirty="0"/>
                        <a:t>Maladie chronique</a:t>
                      </a:r>
                    </a:p>
                  </a:txBody>
                  <a:tcPr/>
                </a:tc>
                <a:tc>
                  <a:txBody>
                    <a:bodyPr/>
                    <a:lstStyle/>
                    <a:p>
                      <a:endParaRPr lang="en-US" dirty="0"/>
                    </a:p>
                    <a:p>
                      <a:r>
                        <a:rPr lang="en-US" dirty="0"/>
                        <a:t>-&gt; Maladie et effets secondaires des médicaments</a:t>
                      </a:r>
                    </a:p>
                  </a:txBody>
                  <a:tcPr/>
                </a:tc>
                <a:extLst>
                  <a:ext uri="{0D108BD9-81ED-4DB2-BD59-A6C34878D82A}">
                    <a16:rowId xmlns:a16="http://schemas.microsoft.com/office/drawing/2014/main" val="3162387326"/>
                  </a:ext>
                </a:extLst>
              </a:tr>
            </a:tbl>
          </a:graphicData>
        </a:graphic>
      </p:graphicFrame>
      <p:pic>
        <p:nvPicPr>
          <p:cNvPr id="7" name="Graphic 6" descr="Heart organ with solid fill">
            <a:extLst>
              <a:ext uri="{FF2B5EF4-FFF2-40B4-BE49-F238E27FC236}">
                <a16:creationId xmlns:a16="http://schemas.microsoft.com/office/drawing/2014/main" id="{23EC0AAF-F918-4134-407C-9AD618CFA3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99406" y="1904555"/>
            <a:ext cx="841075" cy="841075"/>
          </a:xfrm>
          <a:prstGeom prst="rect">
            <a:avLst/>
          </a:prstGeom>
        </p:spPr>
      </p:pic>
      <p:pic>
        <p:nvPicPr>
          <p:cNvPr id="10" name="Graphic 9" descr="Brain in head with solid fill">
            <a:extLst>
              <a:ext uri="{FF2B5EF4-FFF2-40B4-BE49-F238E27FC236}">
                <a16:creationId xmlns:a16="http://schemas.microsoft.com/office/drawing/2014/main" id="{C52C6420-5080-1FBC-48E4-FD097591854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38943" y="2811847"/>
            <a:ext cx="762000" cy="762000"/>
          </a:xfrm>
          <a:prstGeom prst="rect">
            <a:avLst/>
          </a:prstGeom>
        </p:spPr>
      </p:pic>
      <p:pic>
        <p:nvPicPr>
          <p:cNvPr id="12" name="Graphic 11" descr="Muscular arm with solid fill">
            <a:extLst>
              <a:ext uri="{FF2B5EF4-FFF2-40B4-BE49-F238E27FC236}">
                <a16:creationId xmlns:a16="http://schemas.microsoft.com/office/drawing/2014/main" id="{2FC7C811-EF7A-B41D-B9B4-7BAC7AC7C61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599406" y="3816803"/>
            <a:ext cx="762000" cy="762000"/>
          </a:xfrm>
          <a:prstGeom prst="rect">
            <a:avLst/>
          </a:prstGeom>
        </p:spPr>
      </p:pic>
      <p:pic>
        <p:nvPicPr>
          <p:cNvPr id="14" name="Graphic 13" descr="Medical with solid fill">
            <a:extLst>
              <a:ext uri="{FF2B5EF4-FFF2-40B4-BE49-F238E27FC236}">
                <a16:creationId xmlns:a16="http://schemas.microsoft.com/office/drawing/2014/main" id="{95E2A52E-F3A2-2AE5-43EE-5ECAF74B56E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638943" y="4708599"/>
            <a:ext cx="841075" cy="841075"/>
          </a:xfrm>
          <a:prstGeom prst="rect">
            <a:avLst/>
          </a:prstGeom>
        </p:spPr>
      </p:pic>
    </p:spTree>
    <p:extLst>
      <p:ext uri="{BB962C8B-B14F-4D97-AF65-F5344CB8AC3E}">
        <p14:creationId xmlns:p14="http://schemas.microsoft.com/office/powerpoint/2010/main" val="2764282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5861C-C6EA-9B89-AEC7-67DBAE2A0CCE}"/>
              </a:ext>
            </a:extLst>
          </p:cNvPr>
          <p:cNvSpPr>
            <a:spLocks noGrp="1"/>
          </p:cNvSpPr>
          <p:nvPr>
            <p:ph type="title"/>
          </p:nvPr>
        </p:nvSpPr>
        <p:spPr/>
        <p:txBody>
          <a:bodyPr/>
          <a:lstStyle/>
          <a:p>
            <a:r>
              <a:rPr lang="en-US" dirty="0"/>
              <a:t>Changements médicaux et physiologiques (2)</a:t>
            </a:r>
          </a:p>
        </p:txBody>
      </p:sp>
      <p:sp>
        <p:nvSpPr>
          <p:cNvPr id="3" name="Text Placeholder 2">
            <a:extLst>
              <a:ext uri="{FF2B5EF4-FFF2-40B4-BE49-F238E27FC236}">
                <a16:creationId xmlns:a16="http://schemas.microsoft.com/office/drawing/2014/main" id="{BE38AD55-C23B-86B5-F5A6-2333D7C73CC6}"/>
              </a:ext>
            </a:extLst>
          </p:cNvPr>
          <p:cNvSpPr>
            <a:spLocks noGrp="1"/>
          </p:cNvSpPr>
          <p:nvPr>
            <p:ph type="body" sz="quarter" idx="10"/>
          </p:nvPr>
        </p:nvSpPr>
        <p:spPr/>
        <p:txBody>
          <a:bodyPr/>
          <a:lstStyle/>
          <a:p>
            <a:r>
              <a:rPr lang="en-US" dirty="0"/>
              <a:t>Changements spécifiques</a:t>
            </a:r>
          </a:p>
        </p:txBody>
      </p:sp>
      <p:graphicFrame>
        <p:nvGraphicFramePr>
          <p:cNvPr id="5" name="Content Placeholder 4">
            <a:extLst>
              <a:ext uri="{FF2B5EF4-FFF2-40B4-BE49-F238E27FC236}">
                <a16:creationId xmlns:a16="http://schemas.microsoft.com/office/drawing/2014/main" id="{7B11AD17-613B-A412-FD07-F2523122F177}"/>
              </a:ext>
            </a:extLst>
          </p:cNvPr>
          <p:cNvGraphicFramePr>
            <a:graphicFrameLocks noGrp="1"/>
          </p:cNvGraphicFramePr>
          <p:nvPr>
            <p:ph sz="quarter" idx="12"/>
            <p:extLst>
              <p:ext uri="{D42A27DB-BD31-4B8C-83A1-F6EECF244321}">
                <p14:modId xmlns:p14="http://schemas.microsoft.com/office/powerpoint/2010/main" val="419911290"/>
              </p:ext>
            </p:extLst>
          </p:nvPr>
        </p:nvGraphicFramePr>
        <p:xfrm>
          <a:off x="927100" y="1462685"/>
          <a:ext cx="10515600" cy="4989512"/>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3715006659"/>
                    </a:ext>
                  </a:extLst>
                </a:gridCol>
                <a:gridCol w="5257800">
                  <a:extLst>
                    <a:ext uri="{9D8B030D-6E8A-4147-A177-3AD203B41FA5}">
                      <a16:colId xmlns:a16="http://schemas.microsoft.com/office/drawing/2014/main" val="1386148724"/>
                    </a:ext>
                  </a:extLst>
                </a:gridCol>
              </a:tblGrid>
              <a:tr h="815464">
                <a:tc>
                  <a:txBody>
                    <a:bodyPr/>
                    <a:lstStyle/>
                    <a:p>
                      <a:pPr algn="ctr"/>
                      <a:r>
                        <a:rPr lang="en-US" dirty="0"/>
                        <a:t>Hommes</a:t>
                      </a:r>
                    </a:p>
                  </a:txBody>
                  <a:tcPr/>
                </a:tc>
                <a:tc>
                  <a:txBody>
                    <a:bodyPr/>
                    <a:lstStyle/>
                    <a:p>
                      <a:pPr algn="ctr"/>
                      <a:r>
                        <a:rPr lang="en-US" dirty="0"/>
                        <a:t>Femmes</a:t>
                      </a:r>
                    </a:p>
                  </a:txBody>
                  <a:tcPr/>
                </a:tc>
                <a:extLst>
                  <a:ext uri="{0D108BD9-81ED-4DB2-BD59-A6C34878D82A}">
                    <a16:rowId xmlns:a16="http://schemas.microsoft.com/office/drawing/2014/main" val="3908027156"/>
                  </a:ext>
                </a:extLst>
              </a:tr>
              <a:tr h="4174048">
                <a:tc>
                  <a:txBody>
                    <a:bodyPr/>
                    <a:lstStyle/>
                    <a:p>
                      <a:pPr marL="285750" indent="-285750">
                        <a:buFontTx/>
                        <a:buChar char="-"/>
                      </a:pPr>
                      <a:r>
                        <a:rPr lang="en-US" sz="1800" kern="1200" dirty="0">
                          <a:solidFill>
                            <a:schemeClr val="dk1"/>
                          </a:solidFill>
                          <a:effectLst/>
                          <a:latin typeface="+mn-lt"/>
                          <a:ea typeface="+mn-ea"/>
                          <a:cs typeface="+mn-cs"/>
                        </a:rPr>
                        <a:t>Baisse du taux de testostérone </a:t>
                      </a:r>
                    </a:p>
                    <a:p>
                      <a:pPr marL="285750" indent="-285750">
                        <a:buFontTx/>
                        <a:buChar char="-"/>
                      </a:pPr>
                      <a:r>
                        <a:rPr lang="en-US" dirty="0"/>
                        <a:t>Diminution du débit sanguin</a:t>
                      </a:r>
                    </a:p>
                    <a:p>
                      <a:pPr marL="285750" indent="-285750">
                        <a:buFontTx/>
                        <a:buChar char="-"/>
                      </a:pPr>
                      <a:r>
                        <a:rPr lang="en-US" dirty="0"/>
                        <a:t>Atténuation du retour sensoriel</a:t>
                      </a:r>
                    </a:p>
                    <a:p>
                      <a:pPr marL="285750" indent="-285750">
                        <a:buFontTx/>
                        <a:buChar char="-"/>
                      </a:pPr>
                      <a:r>
                        <a:rPr lang="en-US" dirty="0"/>
                        <a:t>Variation minime du nombre de spermatozoïdes</a:t>
                      </a:r>
                    </a:p>
                    <a:p>
                      <a:pPr marL="285750" indent="-285750">
                        <a:buFontTx/>
                        <a:buChar char="-"/>
                      </a:pPr>
                      <a:endParaRPr lang="en-US" dirty="0"/>
                    </a:p>
                    <a:p>
                      <a:pPr marL="285750" indent="-285750">
                        <a:buFont typeface="Symbol" pitchFamily="2" charset="2"/>
                        <a:buChar char="Þ"/>
                      </a:pPr>
                      <a:r>
                        <a:rPr lang="en-US" dirty="0"/>
                        <a:t>Besoin d’une stimulation plus importante     </a:t>
                      </a:r>
                    </a:p>
                    <a:p>
                      <a:pPr marL="285750" indent="-285750">
                        <a:buFont typeface="Symbol" pitchFamily="2" charset="2"/>
                        <a:buChar char="Þ"/>
                      </a:pPr>
                      <a:r>
                        <a:rPr lang="en-US" dirty="0"/>
                        <a:t>Apparition plus lente de l'érection</a:t>
                      </a:r>
                    </a:p>
                  </a:txBody>
                  <a:tcPr/>
                </a:tc>
                <a:tc>
                  <a:txBody>
                    <a:bodyPr/>
                    <a:lstStyle/>
                    <a:p>
                      <a:pPr marL="285750" indent="-285750">
                        <a:buFontTx/>
                        <a:buChar char="-"/>
                      </a:pPr>
                      <a:r>
                        <a:rPr lang="en-US" dirty="0"/>
                        <a:t>Ménopause</a:t>
                      </a:r>
                    </a:p>
                    <a:p>
                      <a:pPr marL="285750" indent="-285750">
                        <a:buFontTx/>
                        <a:buChar char="-"/>
                      </a:pPr>
                      <a:r>
                        <a:rPr lang="en-US" dirty="0"/>
                        <a:t>Baisse du taux d’œstrogènes</a:t>
                      </a:r>
                    </a:p>
                    <a:p>
                      <a:pPr marL="285750" indent="-285750">
                        <a:buFontTx/>
                        <a:buChar char="-"/>
                      </a:pPr>
                      <a:r>
                        <a:rPr lang="en-US" dirty="0"/>
                        <a:t>Diminution du flux sanguin</a:t>
                      </a:r>
                    </a:p>
                    <a:p>
                      <a:pPr marL="285750" indent="-285750">
                        <a:buFontTx/>
                        <a:buChar char="-"/>
                      </a:pPr>
                      <a:endParaRPr lang="en-US" dirty="0"/>
                    </a:p>
                    <a:p>
                      <a:pPr marL="285750" indent="-285750">
                        <a:buFontTx/>
                        <a:buChar char="-"/>
                      </a:pPr>
                      <a:endParaRPr lang="en-US" dirty="0"/>
                    </a:p>
                    <a:p>
                      <a:pPr marL="285750" indent="-285750">
                        <a:buFont typeface="Symbol" pitchFamily="2" charset="2"/>
                        <a:buChar char="Þ"/>
                      </a:pPr>
                      <a:r>
                        <a:rPr lang="en-US" dirty="0"/>
                        <a:t>Sécheresse vaginale</a:t>
                      </a:r>
                    </a:p>
                    <a:p>
                      <a:pPr marL="285750" indent="-285750">
                        <a:buFont typeface="Symbol" pitchFamily="2" charset="2"/>
                        <a:buChar char="Þ"/>
                      </a:pPr>
                      <a:r>
                        <a:rPr lang="en-US" dirty="0"/>
                        <a:t>Diminution de l'élasticité et de la lubrification</a:t>
                      </a:r>
                    </a:p>
                    <a:p>
                      <a:pPr marL="285750" indent="-285750">
                        <a:buFont typeface="Symbol" pitchFamily="2" charset="2"/>
                        <a:buChar char="Þ"/>
                      </a:pPr>
                      <a:r>
                        <a:rPr lang="en-US" dirty="0"/>
                        <a:t>douleurs pendant les rapports sexuels</a:t>
                      </a:r>
                    </a:p>
                    <a:p>
                      <a:pPr marL="285750" indent="-285750">
                        <a:buFont typeface="Symbol" pitchFamily="2" charset="2"/>
                        <a:buChar char="Þ"/>
                      </a:pPr>
                      <a:endParaRPr lang="en-US" dirty="0"/>
                    </a:p>
                    <a:p>
                      <a:pPr marL="285750" indent="-285750">
                        <a:buFontTx/>
                        <a:buChar char="-"/>
                      </a:pPr>
                      <a:endParaRPr lang="en-US" dirty="0"/>
                    </a:p>
                    <a:p>
                      <a:endParaRPr lang="en-US" dirty="0"/>
                    </a:p>
                  </a:txBody>
                  <a:tcPr/>
                </a:tc>
                <a:extLst>
                  <a:ext uri="{0D108BD9-81ED-4DB2-BD59-A6C34878D82A}">
                    <a16:rowId xmlns:a16="http://schemas.microsoft.com/office/drawing/2014/main" val="3752045323"/>
                  </a:ext>
                </a:extLst>
              </a:tr>
            </a:tbl>
          </a:graphicData>
        </a:graphic>
      </p:graphicFrame>
    </p:spTree>
    <p:extLst>
      <p:ext uri="{BB962C8B-B14F-4D97-AF65-F5344CB8AC3E}">
        <p14:creationId xmlns:p14="http://schemas.microsoft.com/office/powerpoint/2010/main" val="522778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0235C-72BD-B112-1175-937370D156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533F1F-9198-7465-D5E8-FD2650A84C47}"/>
              </a:ext>
            </a:extLst>
          </p:cNvPr>
          <p:cNvSpPr>
            <a:spLocks noGrp="1"/>
          </p:cNvSpPr>
          <p:nvPr>
            <p:ph type="title"/>
          </p:nvPr>
        </p:nvSpPr>
        <p:spPr/>
        <p:txBody>
          <a:bodyPr/>
          <a:lstStyle/>
          <a:p>
            <a:r>
              <a:rPr lang="en-US" dirty="0"/>
              <a:t>Changements médicaux et physiologiques (3)</a:t>
            </a:r>
          </a:p>
        </p:txBody>
      </p:sp>
      <p:sp>
        <p:nvSpPr>
          <p:cNvPr id="3" name="Text Placeholder 2">
            <a:extLst>
              <a:ext uri="{FF2B5EF4-FFF2-40B4-BE49-F238E27FC236}">
                <a16:creationId xmlns:a16="http://schemas.microsoft.com/office/drawing/2014/main" id="{D74AE6C1-DE96-F4C8-878A-FF5FBD1654F1}"/>
              </a:ext>
            </a:extLst>
          </p:cNvPr>
          <p:cNvSpPr>
            <a:spLocks noGrp="1"/>
          </p:cNvSpPr>
          <p:nvPr>
            <p:ph type="body" sz="quarter" idx="10"/>
          </p:nvPr>
        </p:nvSpPr>
        <p:spPr/>
        <p:txBody>
          <a:bodyPr/>
          <a:lstStyle/>
          <a:p>
            <a:r>
              <a:rPr lang="en-US" dirty="0"/>
              <a:t>Changements spécifiques</a:t>
            </a:r>
          </a:p>
        </p:txBody>
      </p:sp>
      <p:graphicFrame>
        <p:nvGraphicFramePr>
          <p:cNvPr id="5" name="Content Placeholder 4">
            <a:extLst>
              <a:ext uri="{FF2B5EF4-FFF2-40B4-BE49-F238E27FC236}">
                <a16:creationId xmlns:a16="http://schemas.microsoft.com/office/drawing/2014/main" id="{F90D8E18-2383-C54C-49FF-6C38A0A26D04}"/>
              </a:ext>
            </a:extLst>
          </p:cNvPr>
          <p:cNvGraphicFramePr>
            <a:graphicFrameLocks noGrp="1"/>
          </p:cNvGraphicFramePr>
          <p:nvPr>
            <p:ph sz="quarter" idx="12"/>
            <p:extLst>
              <p:ext uri="{D42A27DB-BD31-4B8C-83A1-F6EECF244321}">
                <p14:modId xmlns:p14="http://schemas.microsoft.com/office/powerpoint/2010/main" val="2224401534"/>
              </p:ext>
            </p:extLst>
          </p:nvPr>
        </p:nvGraphicFramePr>
        <p:xfrm>
          <a:off x="774700" y="1462685"/>
          <a:ext cx="10642600" cy="4989512"/>
        </p:xfrm>
        <a:graphic>
          <a:graphicData uri="http://schemas.openxmlformats.org/drawingml/2006/table">
            <a:tbl>
              <a:tblPr firstRow="1" bandRow="1">
                <a:tableStyleId>{5C22544A-7EE6-4342-B048-85BDC9FD1C3A}</a:tableStyleId>
              </a:tblPr>
              <a:tblGrid>
                <a:gridCol w="10642600">
                  <a:extLst>
                    <a:ext uri="{9D8B030D-6E8A-4147-A177-3AD203B41FA5}">
                      <a16:colId xmlns:a16="http://schemas.microsoft.com/office/drawing/2014/main" val="3715006659"/>
                    </a:ext>
                  </a:extLst>
                </a:gridCol>
              </a:tblGrid>
              <a:tr h="815464">
                <a:tc>
                  <a:txBody>
                    <a:bodyPr/>
                    <a:lstStyle/>
                    <a:p>
                      <a:pPr algn="ctr"/>
                      <a:r>
                        <a:rPr lang="en-US" dirty="0"/>
                        <a:t>Personnes âgées transgenres</a:t>
                      </a:r>
                    </a:p>
                  </a:txBody>
                  <a:tcPr/>
                </a:tc>
                <a:extLst>
                  <a:ext uri="{0D108BD9-81ED-4DB2-BD59-A6C34878D82A}">
                    <a16:rowId xmlns:a16="http://schemas.microsoft.com/office/drawing/2014/main" val="3908027156"/>
                  </a:ext>
                </a:extLst>
              </a:tr>
              <a:tr h="4174048">
                <a:tc>
                  <a:txBody>
                    <a:bodyPr/>
                    <a:lstStyle/>
                    <a:p>
                      <a:pPr marL="285750" indent="-285750">
                        <a:buFontTx/>
                        <a:buChar char="-"/>
                      </a:pPr>
                      <a:r>
                        <a:rPr lang="en-US" dirty="0"/>
                        <a:t>Parcours </a:t>
                      </a:r>
                      <a:r>
                        <a:rPr lang="en-US" dirty="0" err="1"/>
                        <a:t>individualisés</a:t>
                      </a:r>
                    </a:p>
                    <a:p>
                      <a:pPr marL="285750" indent="-285750">
                        <a:buFontTx/>
                        <a:buChar char="-"/>
                      </a:pPr>
                      <a:r>
                        <a:rPr lang="en-US" dirty="0"/>
                        <a:t>Grande variabilité</a:t>
                      </a:r>
                    </a:p>
                    <a:p>
                      <a:pPr marL="285750" indent="-285750">
                        <a:buFontTx/>
                        <a:buChar char="-"/>
                      </a:pPr>
                      <a:r>
                        <a:rPr lang="en-US" dirty="0"/>
                        <a:t>Traitement hormonal à long terme visant à affirmer l’identité de genre – recherches limitées</a:t>
                      </a:r>
                    </a:p>
                    <a:p>
                      <a:pPr marL="285750" indent="-285750">
                        <a:buFontTx/>
                        <a:buChar char="-"/>
                      </a:pPr>
                      <a:r>
                        <a:rPr lang="en-US" dirty="0"/>
                        <a:t>Interventions chirurgicales d’affirmation de genre</a:t>
                      </a:r>
                    </a:p>
                    <a:p>
                      <a:pPr marL="285750" indent="-285750">
                        <a:buFontTx/>
                        <a:buChar char="-"/>
                      </a:pPr>
                      <a:endParaRPr lang="en-US" dirty="0"/>
                    </a:p>
                    <a:p>
                      <a:pPr marL="0" indent="0">
                        <a:buFontTx/>
                        <a:buNone/>
                      </a:pPr>
                      <a:r>
                        <a:rPr lang="en-US" dirty="0"/>
                        <a:t>=&gt; réponse sexuelle, sensations, fonction</a:t>
                      </a:r>
                    </a:p>
                  </a:txBody>
                  <a:tcPr/>
                </a:tc>
                <a:extLst>
                  <a:ext uri="{0D108BD9-81ED-4DB2-BD59-A6C34878D82A}">
                    <a16:rowId xmlns:a16="http://schemas.microsoft.com/office/drawing/2014/main" val="3752045323"/>
                  </a:ext>
                </a:extLst>
              </a:tr>
            </a:tbl>
          </a:graphicData>
        </a:graphic>
      </p:graphicFrame>
    </p:spTree>
    <p:extLst>
      <p:ext uri="{BB962C8B-B14F-4D97-AF65-F5344CB8AC3E}">
        <p14:creationId xmlns:p14="http://schemas.microsoft.com/office/powerpoint/2010/main" val="2647131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en-US" dirty="0"/>
              <a:t>Maladies chroniques et traitements médicamenteux (1)</a:t>
            </a:r>
            <a:endParaRPr lang="el-GR" dirty="0"/>
          </a:p>
        </p:txBody>
      </p:sp>
      <p:sp>
        <p:nvSpPr>
          <p:cNvPr id="7" name="Content Placeholder 6"/>
          <p:cNvSpPr>
            <a:spLocks noGrp="1"/>
          </p:cNvSpPr>
          <p:nvPr>
            <p:ph sz="quarter" idx="12"/>
          </p:nvPr>
        </p:nvSpPr>
        <p:spPr>
          <a:xfrm>
            <a:off x="1231899" y="952500"/>
            <a:ext cx="9029701" cy="5799365"/>
          </a:xfrm>
        </p:spPr>
        <p:txBody>
          <a:bodyPr/>
          <a:lstStyle/>
          <a:p>
            <a:r>
              <a:rPr lang="en-US" sz="2000" b="1" dirty="0">
                <a:solidFill>
                  <a:schemeClr val="accent3"/>
                </a:solidFill>
              </a:rPr>
              <a:t>1. Maladies cardiovasculaires </a:t>
            </a:r>
          </a:p>
          <a:p>
            <a:pPr marL="971533" lvl="1" indent="-285750">
              <a:buFont typeface="Wingdings" pitchFamily="2" charset="2"/>
              <a:buChar char="è"/>
            </a:pPr>
            <a:r>
              <a:rPr lang="en-US" sz="1800" dirty="0"/>
              <a:t>Diminution du débit sanguin -&gt; baisse de la libido ou </a:t>
            </a:r>
            <a:r>
              <a:rPr lang="en-US" sz="1800" dirty="0" err="1"/>
              <a:t>des capacités</a:t>
            </a:r>
            <a:r>
              <a:rPr lang="en-US" sz="1800" dirty="0"/>
              <a:t> érectiles</a:t>
            </a:r>
          </a:p>
          <a:p>
            <a:pPr marL="285750" indent="-285750">
              <a:buFont typeface="Wingdings" pitchFamily="2" charset="2"/>
              <a:buChar char="è"/>
            </a:pPr>
            <a:endParaRPr lang="en-US" dirty="0"/>
          </a:p>
          <a:p>
            <a:r>
              <a:rPr lang="en-US" sz="2000" b="1" dirty="0">
                <a:solidFill>
                  <a:schemeClr val="accent3"/>
                </a:solidFill>
              </a:rPr>
              <a:t>2. Diabète</a:t>
            </a:r>
          </a:p>
          <a:p>
            <a:pPr marL="971533" lvl="1" indent="-285750">
              <a:buFont typeface="Wingdings" pitchFamily="2" charset="2"/>
              <a:buChar char="è"/>
            </a:pPr>
            <a:r>
              <a:rPr lang="en-US" sz="1800" dirty="0"/>
              <a:t>Neuropathie + lésions vasculaires → désir, érection, lubrification</a:t>
            </a:r>
          </a:p>
          <a:p>
            <a:pPr marL="285750" indent="-285750">
              <a:buFont typeface="Wingdings" pitchFamily="2" charset="2"/>
              <a:buChar char="è"/>
            </a:pPr>
            <a:endParaRPr lang="en-US" dirty="0"/>
          </a:p>
          <a:p>
            <a:r>
              <a:rPr lang="en-US" sz="2000" b="1" dirty="0">
                <a:solidFill>
                  <a:schemeClr val="accent3"/>
                </a:solidFill>
              </a:rPr>
              <a:t>3. Troubles respiratoires</a:t>
            </a:r>
          </a:p>
          <a:p>
            <a:pPr marL="971533" lvl="1" indent="-285750">
              <a:buFont typeface="Wingdings" pitchFamily="2" charset="2"/>
              <a:buChar char="è"/>
            </a:pPr>
            <a:r>
              <a:rPr lang="en-US" sz="1800" dirty="0"/>
              <a:t>Fatigue + endurance réduite </a:t>
            </a:r>
          </a:p>
          <a:p>
            <a:pPr marL="285750" indent="-285750">
              <a:buFont typeface="Wingdings" pitchFamily="2" charset="2"/>
              <a:buChar char="è"/>
            </a:pPr>
            <a:endParaRPr lang="en-US" dirty="0"/>
          </a:p>
          <a:p>
            <a:r>
              <a:rPr lang="en-US" sz="2000" b="1" dirty="0">
                <a:solidFill>
                  <a:schemeClr val="accent3"/>
                </a:solidFill>
              </a:rPr>
              <a:t>4. Affections musculo-squelettiques</a:t>
            </a:r>
          </a:p>
          <a:p>
            <a:pPr marL="971533" lvl="1" indent="-285750">
              <a:buFont typeface="Wingdings" pitchFamily="2" charset="2"/>
              <a:buChar char="è"/>
            </a:pPr>
            <a:r>
              <a:rPr lang="en-US" sz="1800" dirty="0"/>
              <a:t>Douleur + raideur</a:t>
            </a:r>
          </a:p>
          <a:p>
            <a:pPr marL="285750" indent="-285750">
              <a:buFont typeface="Wingdings" pitchFamily="2" charset="2"/>
              <a:buChar char="è"/>
            </a:pPr>
            <a:endParaRPr lang="en-US" dirty="0"/>
          </a:p>
          <a:p>
            <a:r>
              <a:rPr lang="en-US" sz="2000" b="1" dirty="0">
                <a:solidFill>
                  <a:schemeClr val="accent3"/>
                </a:solidFill>
              </a:rPr>
              <a:t>5. Cancer </a:t>
            </a:r>
          </a:p>
          <a:p>
            <a:pPr marL="971533" lvl="1" indent="-285750">
              <a:buFont typeface="Wingdings" pitchFamily="2" charset="2"/>
              <a:buChar char="è"/>
            </a:pPr>
            <a:r>
              <a:rPr lang="en-US" sz="1800" dirty="0"/>
              <a:t>Changements hormonaux + altération de l'image corporelle -&gt; baisse d'intérêt et de réactivité</a:t>
            </a:r>
          </a:p>
          <a:p>
            <a:endParaRPr lang="en-US" dirty="0"/>
          </a:p>
        </p:txBody>
      </p:sp>
    </p:spTree>
    <p:extLst>
      <p:ext uri="{BB962C8B-B14F-4D97-AF65-F5344CB8AC3E}">
        <p14:creationId xmlns:p14="http://schemas.microsoft.com/office/powerpoint/2010/main" val="3181268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p:tgtEl>
                                          <p:spTgt spid="7">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7">
                                            <p:txEl>
                                              <p:pRg st="0" end="0"/>
                                            </p:txEl>
                                          </p:spTgt>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p:tgtEl>
                                          <p:spTgt spid="7">
                                            <p:txEl>
                                              <p:pRg st="1" end="1"/>
                                            </p:txEl>
                                          </p:spTgt>
                                        </p:tgtEl>
                                        <p:attrNameLst>
                                          <p:attrName>ppt_y</p:attrName>
                                        </p:attrNameLst>
                                      </p:cBhvr>
                                      <p:tavLst>
                                        <p:tav tm="0">
                                          <p:val>
                                            <p:strVal val="#ppt_y+#ppt_h*1.125000"/>
                                          </p:val>
                                        </p:tav>
                                        <p:tav tm="100000">
                                          <p:val>
                                            <p:strVal val="#ppt_y"/>
                                          </p:val>
                                        </p:tav>
                                      </p:tavLst>
                                    </p:anim>
                                    <p:animEffect transition="in" filter="wipe(up)">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 calcmode="lin" valueType="num">
                                      <p:cBhvr additive="base">
                                        <p:cTn id="17" dur="500"/>
                                        <p:tgtEl>
                                          <p:spTgt spid="7">
                                            <p:txEl>
                                              <p:pRg st="3" end="3"/>
                                            </p:txEl>
                                          </p:spTgt>
                                        </p:tgtEl>
                                        <p:attrNameLst>
                                          <p:attrName>ppt_y</p:attrName>
                                        </p:attrNameLst>
                                      </p:cBhvr>
                                      <p:tavLst>
                                        <p:tav tm="0">
                                          <p:val>
                                            <p:strVal val="#ppt_y+#ppt_h*1.125000"/>
                                          </p:val>
                                        </p:tav>
                                        <p:tav tm="100000">
                                          <p:val>
                                            <p:strVal val="#ppt_y"/>
                                          </p:val>
                                        </p:tav>
                                      </p:tavLst>
                                    </p:anim>
                                    <p:animEffect transition="in" filter="wipe(up)">
                                      <p:cBhvr>
                                        <p:cTn id="18" dur="500"/>
                                        <p:tgtEl>
                                          <p:spTgt spid="7">
                                            <p:txEl>
                                              <p:pRg st="3" end="3"/>
                                            </p:txEl>
                                          </p:spTgt>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 calcmode="lin" valueType="num">
                                      <p:cBhvr additive="base">
                                        <p:cTn id="21" dur="500"/>
                                        <p:tgtEl>
                                          <p:spTgt spid="7">
                                            <p:txEl>
                                              <p:pRg st="4" end="4"/>
                                            </p:txEl>
                                          </p:spTgt>
                                        </p:tgtEl>
                                        <p:attrNameLst>
                                          <p:attrName>ppt_y</p:attrName>
                                        </p:attrNameLst>
                                      </p:cBhvr>
                                      <p:tavLst>
                                        <p:tav tm="0">
                                          <p:val>
                                            <p:strVal val="#ppt_y+#ppt_h*1.125000"/>
                                          </p:val>
                                        </p:tav>
                                        <p:tav tm="100000">
                                          <p:val>
                                            <p:strVal val="#ppt_y"/>
                                          </p:val>
                                        </p:tav>
                                      </p:tavLst>
                                    </p:anim>
                                    <p:animEffect transition="in" filter="wipe(up)">
                                      <p:cBhvr>
                                        <p:cTn id="22" dur="5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anim calcmode="lin" valueType="num">
                                      <p:cBhvr additive="base">
                                        <p:cTn id="27" dur="500"/>
                                        <p:tgtEl>
                                          <p:spTgt spid="7">
                                            <p:txEl>
                                              <p:pRg st="6" end="6"/>
                                            </p:txEl>
                                          </p:spTgt>
                                        </p:tgtEl>
                                        <p:attrNameLst>
                                          <p:attrName>ppt_y</p:attrName>
                                        </p:attrNameLst>
                                      </p:cBhvr>
                                      <p:tavLst>
                                        <p:tav tm="0">
                                          <p:val>
                                            <p:strVal val="#ppt_y+#ppt_h*1.125000"/>
                                          </p:val>
                                        </p:tav>
                                        <p:tav tm="100000">
                                          <p:val>
                                            <p:strVal val="#ppt_y"/>
                                          </p:val>
                                        </p:tav>
                                      </p:tavLst>
                                    </p:anim>
                                    <p:animEffect transition="in" filter="wipe(up)">
                                      <p:cBhvr>
                                        <p:cTn id="28" dur="500"/>
                                        <p:tgtEl>
                                          <p:spTgt spid="7">
                                            <p:txEl>
                                              <p:pRg st="6" end="6"/>
                                            </p:txEl>
                                          </p:spTgt>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anim calcmode="lin" valueType="num">
                                      <p:cBhvr additive="base">
                                        <p:cTn id="31" dur="500"/>
                                        <p:tgtEl>
                                          <p:spTgt spid="7">
                                            <p:txEl>
                                              <p:pRg st="7" end="7"/>
                                            </p:txEl>
                                          </p:spTgt>
                                        </p:tgtEl>
                                        <p:attrNameLst>
                                          <p:attrName>ppt_y</p:attrName>
                                        </p:attrNameLst>
                                      </p:cBhvr>
                                      <p:tavLst>
                                        <p:tav tm="0">
                                          <p:val>
                                            <p:strVal val="#ppt_y+#ppt_h*1.125000"/>
                                          </p:val>
                                        </p:tav>
                                        <p:tav tm="100000">
                                          <p:val>
                                            <p:strVal val="#ppt_y"/>
                                          </p:val>
                                        </p:tav>
                                      </p:tavLst>
                                    </p:anim>
                                    <p:animEffect transition="in" filter="wipe(up)">
                                      <p:cBhvr>
                                        <p:cTn id="32" dur="500"/>
                                        <p:tgtEl>
                                          <p:spTgt spid="7">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7">
                                            <p:txEl>
                                              <p:pRg st="9" end="9"/>
                                            </p:txEl>
                                          </p:spTgt>
                                        </p:tgtEl>
                                        <p:attrNameLst>
                                          <p:attrName>style.visibility</p:attrName>
                                        </p:attrNameLst>
                                      </p:cBhvr>
                                      <p:to>
                                        <p:strVal val="visible"/>
                                      </p:to>
                                    </p:set>
                                    <p:anim calcmode="lin" valueType="num">
                                      <p:cBhvr additive="base">
                                        <p:cTn id="37" dur="500"/>
                                        <p:tgtEl>
                                          <p:spTgt spid="7">
                                            <p:txEl>
                                              <p:pRg st="9" end="9"/>
                                            </p:txEl>
                                          </p:spTgt>
                                        </p:tgtEl>
                                        <p:attrNameLst>
                                          <p:attrName>ppt_y</p:attrName>
                                        </p:attrNameLst>
                                      </p:cBhvr>
                                      <p:tavLst>
                                        <p:tav tm="0">
                                          <p:val>
                                            <p:strVal val="#ppt_y+#ppt_h*1.125000"/>
                                          </p:val>
                                        </p:tav>
                                        <p:tav tm="100000">
                                          <p:val>
                                            <p:strVal val="#ppt_y"/>
                                          </p:val>
                                        </p:tav>
                                      </p:tavLst>
                                    </p:anim>
                                    <p:animEffect transition="in" filter="wipe(up)">
                                      <p:cBhvr>
                                        <p:cTn id="38" dur="500"/>
                                        <p:tgtEl>
                                          <p:spTgt spid="7">
                                            <p:txEl>
                                              <p:pRg st="9" end="9"/>
                                            </p:txEl>
                                          </p:spTgt>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7">
                                            <p:txEl>
                                              <p:pRg st="10" end="10"/>
                                            </p:txEl>
                                          </p:spTgt>
                                        </p:tgtEl>
                                        <p:attrNameLst>
                                          <p:attrName>style.visibility</p:attrName>
                                        </p:attrNameLst>
                                      </p:cBhvr>
                                      <p:to>
                                        <p:strVal val="visible"/>
                                      </p:to>
                                    </p:set>
                                    <p:anim calcmode="lin" valueType="num">
                                      <p:cBhvr additive="base">
                                        <p:cTn id="41" dur="500"/>
                                        <p:tgtEl>
                                          <p:spTgt spid="7">
                                            <p:txEl>
                                              <p:pRg st="10" end="10"/>
                                            </p:txEl>
                                          </p:spTgt>
                                        </p:tgtEl>
                                        <p:attrNameLst>
                                          <p:attrName>ppt_y</p:attrName>
                                        </p:attrNameLst>
                                      </p:cBhvr>
                                      <p:tavLst>
                                        <p:tav tm="0">
                                          <p:val>
                                            <p:strVal val="#ppt_y+#ppt_h*1.125000"/>
                                          </p:val>
                                        </p:tav>
                                        <p:tav tm="100000">
                                          <p:val>
                                            <p:strVal val="#ppt_y"/>
                                          </p:val>
                                        </p:tav>
                                      </p:tavLst>
                                    </p:anim>
                                    <p:animEffect transition="in" filter="wipe(up)">
                                      <p:cBhvr>
                                        <p:cTn id="42" dur="500"/>
                                        <p:tgtEl>
                                          <p:spTgt spid="7">
                                            <p:txEl>
                                              <p:pRg st="10" end="1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7">
                                            <p:txEl>
                                              <p:pRg st="12" end="12"/>
                                            </p:txEl>
                                          </p:spTgt>
                                        </p:tgtEl>
                                        <p:attrNameLst>
                                          <p:attrName>style.visibility</p:attrName>
                                        </p:attrNameLst>
                                      </p:cBhvr>
                                      <p:to>
                                        <p:strVal val="visible"/>
                                      </p:to>
                                    </p:set>
                                    <p:anim calcmode="lin" valueType="num">
                                      <p:cBhvr additive="base">
                                        <p:cTn id="47" dur="500"/>
                                        <p:tgtEl>
                                          <p:spTgt spid="7">
                                            <p:txEl>
                                              <p:pRg st="12" end="12"/>
                                            </p:txEl>
                                          </p:spTgt>
                                        </p:tgtEl>
                                        <p:attrNameLst>
                                          <p:attrName>ppt_y</p:attrName>
                                        </p:attrNameLst>
                                      </p:cBhvr>
                                      <p:tavLst>
                                        <p:tav tm="0">
                                          <p:val>
                                            <p:strVal val="#ppt_y+#ppt_h*1.125000"/>
                                          </p:val>
                                        </p:tav>
                                        <p:tav tm="100000">
                                          <p:val>
                                            <p:strVal val="#ppt_y"/>
                                          </p:val>
                                        </p:tav>
                                      </p:tavLst>
                                    </p:anim>
                                    <p:animEffect transition="in" filter="wipe(up)">
                                      <p:cBhvr>
                                        <p:cTn id="48" dur="500"/>
                                        <p:tgtEl>
                                          <p:spTgt spid="7">
                                            <p:txEl>
                                              <p:pRg st="12" end="12"/>
                                            </p:txEl>
                                          </p:spTgt>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7">
                                            <p:txEl>
                                              <p:pRg st="13" end="13"/>
                                            </p:txEl>
                                          </p:spTgt>
                                        </p:tgtEl>
                                        <p:attrNameLst>
                                          <p:attrName>style.visibility</p:attrName>
                                        </p:attrNameLst>
                                      </p:cBhvr>
                                      <p:to>
                                        <p:strVal val="visible"/>
                                      </p:to>
                                    </p:set>
                                    <p:anim calcmode="lin" valueType="num">
                                      <p:cBhvr additive="base">
                                        <p:cTn id="51" dur="500"/>
                                        <p:tgtEl>
                                          <p:spTgt spid="7">
                                            <p:txEl>
                                              <p:pRg st="13" end="13"/>
                                            </p:txEl>
                                          </p:spTgt>
                                        </p:tgtEl>
                                        <p:attrNameLst>
                                          <p:attrName>ppt_y</p:attrName>
                                        </p:attrNameLst>
                                      </p:cBhvr>
                                      <p:tavLst>
                                        <p:tav tm="0">
                                          <p:val>
                                            <p:strVal val="#ppt_y+#ppt_h*1.125000"/>
                                          </p:val>
                                        </p:tav>
                                        <p:tav tm="100000">
                                          <p:val>
                                            <p:strVal val="#ppt_y"/>
                                          </p:val>
                                        </p:tav>
                                      </p:tavLst>
                                    </p:anim>
                                    <p:animEffect transition="in" filter="wipe(up)">
                                      <p:cBhvr>
                                        <p:cTn id="52" dur="500"/>
                                        <p:tgtEl>
                                          <p:spTgt spid="7">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9481C-78C9-10E0-6080-78F69B3F5925}"/>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5FF71AAF-ADB4-6A1A-6D31-03179AEB3DA9}"/>
              </a:ext>
            </a:extLst>
          </p:cNvPr>
          <p:cNvSpPr>
            <a:spLocks noGrp="1"/>
          </p:cNvSpPr>
          <p:nvPr>
            <p:ph type="title"/>
          </p:nvPr>
        </p:nvSpPr>
        <p:spPr/>
        <p:txBody>
          <a:bodyPr lIns="91440"/>
          <a:lstStyle/>
          <a:p>
            <a:r>
              <a:rPr lang="en-US" dirty="0"/>
              <a:t>Maladies chroniques et traitements médicamenteux (2)</a:t>
            </a:r>
            <a:endParaRPr lang="el-GR" dirty="0"/>
          </a:p>
        </p:txBody>
      </p:sp>
      <p:sp>
        <p:nvSpPr>
          <p:cNvPr id="6" name="Text Placeholder 5">
            <a:extLst>
              <a:ext uri="{FF2B5EF4-FFF2-40B4-BE49-F238E27FC236}">
                <a16:creationId xmlns:a16="http://schemas.microsoft.com/office/drawing/2014/main" id="{9074AE85-8D6F-888A-E1E1-B28B0D8487B5}"/>
              </a:ext>
            </a:extLst>
          </p:cNvPr>
          <p:cNvSpPr>
            <a:spLocks noGrp="1"/>
          </p:cNvSpPr>
          <p:nvPr>
            <p:ph type="body" sz="quarter" idx="10"/>
          </p:nvPr>
        </p:nvSpPr>
        <p:spPr>
          <a:xfrm>
            <a:off x="97970" y="1016298"/>
            <a:ext cx="11944351" cy="550862"/>
          </a:xfrm>
        </p:spPr>
        <p:txBody>
          <a:bodyPr/>
          <a:lstStyle/>
          <a:p>
            <a:pPr algn="ctr"/>
            <a:r>
              <a:rPr lang="en-US" dirty="0"/>
              <a:t>Les troubles sexuels ne sont pas toujours dus au vieillissement ou à la maladie</a:t>
            </a:r>
          </a:p>
        </p:txBody>
      </p:sp>
      <p:graphicFrame>
        <p:nvGraphicFramePr>
          <p:cNvPr id="2" name="Content Placeholder 1">
            <a:extLst>
              <a:ext uri="{FF2B5EF4-FFF2-40B4-BE49-F238E27FC236}">
                <a16:creationId xmlns:a16="http://schemas.microsoft.com/office/drawing/2014/main" id="{9B2974CC-7F20-FB2C-E3C6-3F93174EC1E3}"/>
              </a:ext>
            </a:extLst>
          </p:cNvPr>
          <p:cNvGraphicFramePr>
            <a:graphicFrameLocks noGrp="1"/>
          </p:cNvGraphicFramePr>
          <p:nvPr>
            <p:ph sz="quarter" idx="12"/>
            <p:extLst>
              <p:ext uri="{D42A27DB-BD31-4B8C-83A1-F6EECF244321}">
                <p14:modId xmlns:p14="http://schemas.microsoft.com/office/powerpoint/2010/main" val="1441131590"/>
              </p:ext>
            </p:extLst>
          </p:nvPr>
        </p:nvGraphicFramePr>
        <p:xfrm>
          <a:off x="1889046" y="2073329"/>
          <a:ext cx="9119056" cy="4191000"/>
        </p:xfrm>
        <a:graphic>
          <a:graphicData uri="http://schemas.openxmlformats.org/drawingml/2006/table">
            <a:tbl>
              <a:tblPr firstRow="1" bandRow="1">
                <a:tableStyleId>{2D5ABB26-0587-4C30-8999-92F81FD0307C}</a:tableStyleId>
              </a:tblPr>
              <a:tblGrid>
                <a:gridCol w="4559528">
                  <a:extLst>
                    <a:ext uri="{9D8B030D-6E8A-4147-A177-3AD203B41FA5}">
                      <a16:colId xmlns:a16="http://schemas.microsoft.com/office/drawing/2014/main" val="61704248"/>
                    </a:ext>
                  </a:extLst>
                </a:gridCol>
                <a:gridCol w="4559528">
                  <a:extLst>
                    <a:ext uri="{9D8B030D-6E8A-4147-A177-3AD203B41FA5}">
                      <a16:colId xmlns:a16="http://schemas.microsoft.com/office/drawing/2014/main" val="3311169139"/>
                    </a:ext>
                  </a:extLst>
                </a:gridCol>
              </a:tblGrid>
              <a:tr h="1004203">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US" b="1" dirty="0">
                        <a:solidFill>
                          <a:schemeClr val="tx1"/>
                        </a:solidFill>
                      </a:endParaRPr>
                    </a:p>
                    <a:p>
                      <a:pPr marL="0" marR="0" lvl="0" indent="0" algn="l" defTabSz="914377" rtl="0" eaLnBrk="1" fontAlgn="auto" latinLnBrk="0" hangingPunct="1">
                        <a:lnSpc>
                          <a:spcPct val="100000"/>
                        </a:lnSpc>
                        <a:spcBef>
                          <a:spcPts val="0"/>
                        </a:spcBef>
                        <a:spcAft>
                          <a:spcPts val="0"/>
                        </a:spcAft>
                        <a:buClrTx/>
                        <a:buSzTx/>
                        <a:buFontTx/>
                        <a:buNone/>
                        <a:tabLst/>
                        <a:defRPr/>
                      </a:pPr>
                      <a:r>
                        <a:rPr lang="en-US" sz="2000" b="1" dirty="0">
                          <a:solidFill>
                            <a:schemeClr val="tx1"/>
                          </a:solidFill>
                        </a:rPr>
                        <a:t>Grandes catégories de médicaments</a:t>
                      </a:r>
                    </a:p>
                    <a:p>
                      <a:pPr algn="l"/>
                      <a:endParaRPr lang="en-US" dirty="0">
                        <a:solidFill>
                          <a:schemeClr val="tx1"/>
                        </a:solidFill>
                      </a:endParaRP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US" b="1" dirty="0">
                        <a:solidFill>
                          <a:schemeClr val="tx1"/>
                        </a:solidFill>
                      </a:endParaRPr>
                    </a:p>
                    <a:p>
                      <a:pPr marL="0" marR="0" lvl="0" indent="0" algn="l" defTabSz="914377" rtl="0" eaLnBrk="1" fontAlgn="auto" latinLnBrk="0" hangingPunct="1">
                        <a:lnSpc>
                          <a:spcPct val="100000"/>
                        </a:lnSpc>
                        <a:spcBef>
                          <a:spcPts val="0"/>
                        </a:spcBef>
                        <a:spcAft>
                          <a:spcPts val="0"/>
                        </a:spcAft>
                        <a:buClrTx/>
                        <a:buSzTx/>
                        <a:buFontTx/>
                        <a:buNone/>
                        <a:tabLst/>
                        <a:defRPr/>
                      </a:pPr>
                      <a:r>
                        <a:rPr lang="en-US" sz="2000" b="1" dirty="0">
                          <a:solidFill>
                            <a:schemeClr val="tx1"/>
                          </a:solidFill>
                        </a:rPr>
                        <a:t>Effets secondaires possibles</a:t>
                      </a:r>
                    </a:p>
                    <a:p>
                      <a:pPr algn="l"/>
                      <a:endParaRPr lang="en-US" dirty="0">
                        <a:solidFill>
                          <a:schemeClr val="tx1"/>
                        </a:solidFill>
                      </a:endParaRPr>
                    </a:p>
                  </a:txBody>
                  <a:tcPr/>
                </a:tc>
                <a:extLst>
                  <a:ext uri="{0D108BD9-81ED-4DB2-BD59-A6C34878D82A}">
                    <a16:rowId xmlns:a16="http://schemas.microsoft.com/office/drawing/2014/main" val="3459383793"/>
                  </a:ext>
                </a:extLst>
              </a:tr>
              <a:tr h="3186797">
                <a:tc>
                  <a:txBody>
                    <a:bodyPr/>
                    <a:lstStyle/>
                    <a:p>
                      <a:r>
                        <a:rPr lang="en-US" sz="2000" dirty="0"/>
                        <a:t>• Antihypertenseurs</a:t>
                      </a:r>
                    </a:p>
                    <a:p>
                      <a:r>
                        <a:rPr lang="en-US" sz="2000" dirty="0"/>
                        <a:t>• Antidépresseurs</a:t>
                      </a:r>
                    </a:p>
                    <a:p>
                      <a:r>
                        <a:rPr lang="en-US" sz="2000" dirty="0"/>
                        <a:t>• Antipsychotiques</a:t>
                      </a:r>
                    </a:p>
                    <a:p>
                      <a:r>
                        <a:rPr lang="en-US" sz="2000" dirty="0"/>
                        <a:t>• Sédatifs</a:t>
                      </a:r>
                    </a:p>
                    <a:p>
                      <a:r>
                        <a:rPr lang="en-US" sz="2000" dirty="0"/>
                        <a:t>• Traitements hormonaux</a:t>
                      </a:r>
                    </a:p>
                    <a:p>
                      <a:endParaRPr lang="en-US" dirty="0"/>
                    </a:p>
                  </a:txBody>
                  <a:tcPr/>
                </a:tc>
                <a:tc>
                  <a:txBody>
                    <a:bodyPr/>
                    <a:lstStyle/>
                    <a:p>
                      <a:r>
                        <a:rPr lang="en-US" sz="2000" dirty="0"/>
                        <a:t>• Baisse de la libido</a:t>
                      </a:r>
                    </a:p>
                    <a:p>
                      <a:r>
                        <a:rPr lang="en-US" sz="2000" dirty="0"/>
                        <a:t>• Difficultés d'excitation</a:t>
                      </a:r>
                    </a:p>
                    <a:p>
                      <a:r>
                        <a:rPr lang="en-US" sz="2000" dirty="0"/>
                        <a:t>• Sécheresse vaginale / troubles de l'érection</a:t>
                      </a:r>
                    </a:p>
                    <a:p>
                      <a:r>
                        <a:rPr lang="en-US" sz="2000" dirty="0"/>
                        <a:t>• Orgasme retardé ou absent</a:t>
                      </a:r>
                    </a:p>
                    <a:p>
                      <a:r>
                        <a:rPr lang="en-US" sz="2000" dirty="0"/>
                        <a:t>• Baisse d'énergie</a:t>
                      </a:r>
                    </a:p>
                    <a:p>
                      <a:endParaRPr lang="en-US" dirty="0"/>
                    </a:p>
                  </a:txBody>
                  <a:tcPr/>
                </a:tc>
                <a:extLst>
                  <a:ext uri="{0D108BD9-81ED-4DB2-BD59-A6C34878D82A}">
                    <a16:rowId xmlns:a16="http://schemas.microsoft.com/office/drawing/2014/main" val="3290839608"/>
                  </a:ext>
                </a:extLst>
              </a:tr>
            </a:tbl>
          </a:graphicData>
        </a:graphic>
      </p:graphicFrame>
    </p:spTree>
    <p:extLst>
      <p:ext uri="{BB962C8B-B14F-4D97-AF65-F5344CB8AC3E}">
        <p14:creationId xmlns:p14="http://schemas.microsoft.com/office/powerpoint/2010/main" val="1599204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C17EC-0A22-8C60-A05F-D9ED6C33E8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2930FD-71D5-C9DD-6622-ED9C3CFEF21B}"/>
              </a:ext>
            </a:extLst>
          </p:cNvPr>
          <p:cNvSpPr>
            <a:spLocks noGrp="1"/>
          </p:cNvSpPr>
          <p:nvPr>
            <p:ph type="ctrTitle"/>
          </p:nvPr>
        </p:nvSpPr>
        <p:spPr/>
        <p:txBody>
          <a:bodyPr/>
          <a:lstStyle/>
          <a:p>
            <a:endParaRPr lang="en-US" dirty="0"/>
          </a:p>
        </p:txBody>
      </p:sp>
      <p:pic>
        <p:nvPicPr>
          <p:cNvPr id="5" name="Graphic 4" descr="Heart with solid fill">
            <a:extLst>
              <a:ext uri="{FF2B5EF4-FFF2-40B4-BE49-F238E27FC236}">
                <a16:creationId xmlns:a16="http://schemas.microsoft.com/office/drawing/2014/main" id="{73AC92CD-7CF9-08B8-EF61-FEBD872C5A3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34000" y="2851046"/>
            <a:ext cx="1524000" cy="1524000"/>
          </a:xfrm>
          <a:prstGeom prst="rect">
            <a:avLst/>
          </a:prstGeom>
        </p:spPr>
      </p:pic>
    </p:spTree>
    <p:extLst>
      <p:ext uri="{BB962C8B-B14F-4D97-AF65-F5344CB8AC3E}">
        <p14:creationId xmlns:p14="http://schemas.microsoft.com/office/powerpoint/2010/main" val="1887359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867DB-9141-6333-8C1E-1DBBDF4E42B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F3120E21-5077-A698-0B58-DB3D7A4031E8}"/>
              </a:ext>
            </a:extLst>
          </p:cNvPr>
          <p:cNvSpPr>
            <a:spLocks noGrp="1"/>
          </p:cNvSpPr>
          <p:nvPr>
            <p:ph type="title"/>
          </p:nvPr>
        </p:nvSpPr>
        <p:spPr/>
        <p:txBody>
          <a:bodyPr lIns="91440"/>
          <a:lstStyle/>
          <a:p>
            <a:r>
              <a:rPr lang="en-US" dirty="0"/>
              <a:t>Santé mentale et bien-être relationnel</a:t>
            </a:r>
            <a:endParaRPr lang="el-GR" dirty="0"/>
          </a:p>
        </p:txBody>
      </p:sp>
      <p:sp>
        <p:nvSpPr>
          <p:cNvPr id="7" name="Content Placeholder 6">
            <a:extLst>
              <a:ext uri="{FF2B5EF4-FFF2-40B4-BE49-F238E27FC236}">
                <a16:creationId xmlns:a16="http://schemas.microsoft.com/office/drawing/2014/main" id="{E02731A8-3A46-ED9F-44A6-2D53B3C085A8}"/>
              </a:ext>
            </a:extLst>
          </p:cNvPr>
          <p:cNvSpPr>
            <a:spLocks noGrp="1"/>
          </p:cNvSpPr>
          <p:nvPr>
            <p:ph sz="quarter" idx="12"/>
          </p:nvPr>
        </p:nvSpPr>
        <p:spPr>
          <a:xfrm>
            <a:off x="1308099" y="1473201"/>
            <a:ext cx="8191501" cy="4587966"/>
          </a:xfrm>
        </p:spPr>
        <p:txBody>
          <a:bodyPr/>
          <a:lstStyle/>
          <a:p>
            <a:r>
              <a:rPr lang="en-US" sz="2000" b="1" dirty="0">
                <a:solidFill>
                  <a:schemeClr val="accent3"/>
                </a:solidFill>
              </a:rPr>
              <a:t>Dépression</a:t>
            </a:r>
          </a:p>
          <a:p>
            <a:pPr marL="971533" lvl="1" indent="-285750">
              <a:buFont typeface="Wingdings" pitchFamily="2" charset="2"/>
              <a:buChar char="è"/>
            </a:pPr>
            <a:r>
              <a:rPr lang="en-US" sz="1800" dirty="0"/>
              <a:t>baisse de la libido</a:t>
            </a:r>
          </a:p>
          <a:p>
            <a:endParaRPr lang="en-US" dirty="0"/>
          </a:p>
          <a:p>
            <a:r>
              <a:rPr lang="en-US" sz="2000" dirty="0"/>
              <a:t> </a:t>
            </a:r>
            <a:r>
              <a:rPr lang="en-US" sz="2000" b="1" dirty="0">
                <a:solidFill>
                  <a:schemeClr val="accent3"/>
                </a:solidFill>
              </a:rPr>
              <a:t>Anxiété</a:t>
            </a:r>
          </a:p>
          <a:p>
            <a:pPr marL="971533" lvl="1" indent="-285750">
              <a:buFont typeface="Wingdings" pitchFamily="2" charset="2"/>
              <a:buChar char="è"/>
            </a:pPr>
            <a:r>
              <a:rPr lang="en-US" sz="1800" dirty="0"/>
              <a:t>Inhibition et évitement</a:t>
            </a:r>
          </a:p>
          <a:p>
            <a:endParaRPr lang="en-US" dirty="0"/>
          </a:p>
          <a:p>
            <a:r>
              <a:rPr lang="en-US" sz="2000" b="1" dirty="0">
                <a:solidFill>
                  <a:schemeClr val="accent3"/>
                </a:solidFill>
              </a:rPr>
              <a:t>Solitude</a:t>
            </a:r>
          </a:p>
          <a:p>
            <a:pPr marL="971533" lvl="1" indent="-285750">
              <a:buFont typeface="Wingdings" pitchFamily="2" charset="2"/>
              <a:buChar char="è"/>
            </a:pPr>
            <a:r>
              <a:rPr lang="en-US" sz="1800" dirty="0"/>
              <a:t>baisse de la motivation à l'intimité</a:t>
            </a:r>
          </a:p>
          <a:p>
            <a:endParaRPr lang="en-US" dirty="0"/>
          </a:p>
          <a:p>
            <a:r>
              <a:rPr lang="en-US" sz="2000" b="1" dirty="0">
                <a:solidFill>
                  <a:schemeClr val="accent3"/>
                </a:solidFill>
              </a:rPr>
              <a:t>Deuil</a:t>
            </a:r>
          </a:p>
          <a:p>
            <a:pPr marL="971533" lvl="1" indent="-285750">
              <a:buFont typeface="Wingdings" pitchFamily="2" charset="2"/>
              <a:buChar char="è"/>
            </a:pPr>
            <a:r>
              <a:rPr lang="en-US" sz="1800" dirty="0"/>
              <a:t>retrait émotionnel</a:t>
            </a:r>
          </a:p>
          <a:p>
            <a:endParaRPr lang="en-US" dirty="0"/>
          </a:p>
          <a:p>
            <a:endParaRPr lang="en-US" dirty="0"/>
          </a:p>
        </p:txBody>
      </p:sp>
      <p:pic>
        <p:nvPicPr>
          <p:cNvPr id="3" name="Picture 2" descr="An old person sitting on a bench&#10;&#10;AI-generated content may be incorrect.">
            <a:extLst>
              <a:ext uri="{FF2B5EF4-FFF2-40B4-BE49-F238E27FC236}">
                <a16:creationId xmlns:a16="http://schemas.microsoft.com/office/drawing/2014/main" id="{B1E94F4F-A7BD-D79F-EA87-B28CB99A5F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3797" y="1169140"/>
            <a:ext cx="4240104" cy="5199495"/>
          </a:xfrm>
          <a:prstGeom prst="rect">
            <a:avLst/>
          </a:prstGeom>
        </p:spPr>
      </p:pic>
    </p:spTree>
    <p:extLst>
      <p:ext uri="{BB962C8B-B14F-4D97-AF65-F5344CB8AC3E}">
        <p14:creationId xmlns:p14="http://schemas.microsoft.com/office/powerpoint/2010/main" val="3578100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p:tgtEl>
                                          <p:spTgt spid="7">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7">
                                            <p:txEl>
                                              <p:pRg st="0" end="0"/>
                                            </p:txEl>
                                          </p:spTgt>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p:tgtEl>
                                          <p:spTgt spid="7">
                                            <p:txEl>
                                              <p:pRg st="1" end="1"/>
                                            </p:txEl>
                                          </p:spTgt>
                                        </p:tgtEl>
                                        <p:attrNameLst>
                                          <p:attrName>ppt_y</p:attrName>
                                        </p:attrNameLst>
                                      </p:cBhvr>
                                      <p:tavLst>
                                        <p:tav tm="0">
                                          <p:val>
                                            <p:strVal val="#ppt_y+#ppt_h*1.125000"/>
                                          </p:val>
                                        </p:tav>
                                        <p:tav tm="100000">
                                          <p:val>
                                            <p:strVal val="#ppt_y"/>
                                          </p:val>
                                        </p:tav>
                                      </p:tavLst>
                                    </p:anim>
                                    <p:animEffect transition="in" filter="wipe(up)">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 calcmode="lin" valueType="num">
                                      <p:cBhvr additive="base">
                                        <p:cTn id="17" dur="500"/>
                                        <p:tgtEl>
                                          <p:spTgt spid="7">
                                            <p:txEl>
                                              <p:pRg st="3" end="3"/>
                                            </p:txEl>
                                          </p:spTgt>
                                        </p:tgtEl>
                                        <p:attrNameLst>
                                          <p:attrName>ppt_y</p:attrName>
                                        </p:attrNameLst>
                                      </p:cBhvr>
                                      <p:tavLst>
                                        <p:tav tm="0">
                                          <p:val>
                                            <p:strVal val="#ppt_y+#ppt_h*1.125000"/>
                                          </p:val>
                                        </p:tav>
                                        <p:tav tm="100000">
                                          <p:val>
                                            <p:strVal val="#ppt_y"/>
                                          </p:val>
                                        </p:tav>
                                      </p:tavLst>
                                    </p:anim>
                                    <p:animEffect transition="in" filter="wipe(up)">
                                      <p:cBhvr>
                                        <p:cTn id="18" dur="500"/>
                                        <p:tgtEl>
                                          <p:spTgt spid="7">
                                            <p:txEl>
                                              <p:pRg st="3" end="3"/>
                                            </p:txEl>
                                          </p:spTgt>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 calcmode="lin" valueType="num">
                                      <p:cBhvr additive="base">
                                        <p:cTn id="21" dur="500"/>
                                        <p:tgtEl>
                                          <p:spTgt spid="7">
                                            <p:txEl>
                                              <p:pRg st="4" end="4"/>
                                            </p:txEl>
                                          </p:spTgt>
                                        </p:tgtEl>
                                        <p:attrNameLst>
                                          <p:attrName>ppt_y</p:attrName>
                                        </p:attrNameLst>
                                      </p:cBhvr>
                                      <p:tavLst>
                                        <p:tav tm="0">
                                          <p:val>
                                            <p:strVal val="#ppt_y+#ppt_h*1.125000"/>
                                          </p:val>
                                        </p:tav>
                                        <p:tav tm="100000">
                                          <p:val>
                                            <p:strVal val="#ppt_y"/>
                                          </p:val>
                                        </p:tav>
                                      </p:tavLst>
                                    </p:anim>
                                    <p:animEffect transition="in" filter="wipe(up)">
                                      <p:cBhvr>
                                        <p:cTn id="22" dur="5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anim calcmode="lin" valueType="num">
                                      <p:cBhvr additive="base">
                                        <p:cTn id="27" dur="500"/>
                                        <p:tgtEl>
                                          <p:spTgt spid="7">
                                            <p:txEl>
                                              <p:pRg st="6" end="6"/>
                                            </p:txEl>
                                          </p:spTgt>
                                        </p:tgtEl>
                                        <p:attrNameLst>
                                          <p:attrName>ppt_y</p:attrName>
                                        </p:attrNameLst>
                                      </p:cBhvr>
                                      <p:tavLst>
                                        <p:tav tm="0">
                                          <p:val>
                                            <p:strVal val="#ppt_y+#ppt_h*1.125000"/>
                                          </p:val>
                                        </p:tav>
                                        <p:tav tm="100000">
                                          <p:val>
                                            <p:strVal val="#ppt_y"/>
                                          </p:val>
                                        </p:tav>
                                      </p:tavLst>
                                    </p:anim>
                                    <p:animEffect transition="in" filter="wipe(up)">
                                      <p:cBhvr>
                                        <p:cTn id="28" dur="500"/>
                                        <p:tgtEl>
                                          <p:spTgt spid="7">
                                            <p:txEl>
                                              <p:pRg st="6" end="6"/>
                                            </p:txEl>
                                          </p:spTgt>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anim calcmode="lin" valueType="num">
                                      <p:cBhvr additive="base">
                                        <p:cTn id="31" dur="500"/>
                                        <p:tgtEl>
                                          <p:spTgt spid="7">
                                            <p:txEl>
                                              <p:pRg st="7" end="7"/>
                                            </p:txEl>
                                          </p:spTgt>
                                        </p:tgtEl>
                                        <p:attrNameLst>
                                          <p:attrName>ppt_y</p:attrName>
                                        </p:attrNameLst>
                                      </p:cBhvr>
                                      <p:tavLst>
                                        <p:tav tm="0">
                                          <p:val>
                                            <p:strVal val="#ppt_y+#ppt_h*1.125000"/>
                                          </p:val>
                                        </p:tav>
                                        <p:tav tm="100000">
                                          <p:val>
                                            <p:strVal val="#ppt_y"/>
                                          </p:val>
                                        </p:tav>
                                      </p:tavLst>
                                    </p:anim>
                                    <p:animEffect transition="in" filter="wipe(up)">
                                      <p:cBhvr>
                                        <p:cTn id="32" dur="500"/>
                                        <p:tgtEl>
                                          <p:spTgt spid="7">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7">
                                            <p:txEl>
                                              <p:pRg st="9" end="9"/>
                                            </p:txEl>
                                          </p:spTgt>
                                        </p:tgtEl>
                                        <p:attrNameLst>
                                          <p:attrName>style.visibility</p:attrName>
                                        </p:attrNameLst>
                                      </p:cBhvr>
                                      <p:to>
                                        <p:strVal val="visible"/>
                                      </p:to>
                                    </p:set>
                                    <p:anim calcmode="lin" valueType="num">
                                      <p:cBhvr additive="base">
                                        <p:cTn id="37" dur="500"/>
                                        <p:tgtEl>
                                          <p:spTgt spid="7">
                                            <p:txEl>
                                              <p:pRg st="9" end="9"/>
                                            </p:txEl>
                                          </p:spTgt>
                                        </p:tgtEl>
                                        <p:attrNameLst>
                                          <p:attrName>ppt_y</p:attrName>
                                        </p:attrNameLst>
                                      </p:cBhvr>
                                      <p:tavLst>
                                        <p:tav tm="0">
                                          <p:val>
                                            <p:strVal val="#ppt_y+#ppt_h*1.125000"/>
                                          </p:val>
                                        </p:tav>
                                        <p:tav tm="100000">
                                          <p:val>
                                            <p:strVal val="#ppt_y"/>
                                          </p:val>
                                        </p:tav>
                                      </p:tavLst>
                                    </p:anim>
                                    <p:animEffect transition="in" filter="wipe(up)">
                                      <p:cBhvr>
                                        <p:cTn id="38" dur="500"/>
                                        <p:tgtEl>
                                          <p:spTgt spid="7">
                                            <p:txEl>
                                              <p:pRg st="9" end="9"/>
                                            </p:txEl>
                                          </p:spTgt>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7">
                                            <p:txEl>
                                              <p:pRg st="10" end="10"/>
                                            </p:txEl>
                                          </p:spTgt>
                                        </p:tgtEl>
                                        <p:attrNameLst>
                                          <p:attrName>style.visibility</p:attrName>
                                        </p:attrNameLst>
                                      </p:cBhvr>
                                      <p:to>
                                        <p:strVal val="visible"/>
                                      </p:to>
                                    </p:set>
                                    <p:anim calcmode="lin" valueType="num">
                                      <p:cBhvr additive="base">
                                        <p:cTn id="41" dur="500"/>
                                        <p:tgtEl>
                                          <p:spTgt spid="7">
                                            <p:txEl>
                                              <p:pRg st="10" end="10"/>
                                            </p:txEl>
                                          </p:spTgt>
                                        </p:tgtEl>
                                        <p:attrNameLst>
                                          <p:attrName>ppt_y</p:attrName>
                                        </p:attrNameLst>
                                      </p:cBhvr>
                                      <p:tavLst>
                                        <p:tav tm="0">
                                          <p:val>
                                            <p:strVal val="#ppt_y+#ppt_h*1.125000"/>
                                          </p:val>
                                        </p:tav>
                                        <p:tav tm="100000">
                                          <p:val>
                                            <p:strVal val="#ppt_y"/>
                                          </p:val>
                                        </p:tav>
                                      </p:tavLst>
                                    </p:anim>
                                    <p:animEffect transition="in" filter="wipe(up)">
                                      <p:cBhvr>
                                        <p:cTn id="42" dur="500"/>
                                        <p:tgtEl>
                                          <p:spTgt spid="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DEBF5-22DF-E126-DD23-08A3507ABC21}"/>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F255C05D-6D19-C200-FF3F-B5746DC4BF05}"/>
              </a:ext>
            </a:extLst>
          </p:cNvPr>
          <p:cNvSpPr>
            <a:spLocks noGrp="1"/>
          </p:cNvSpPr>
          <p:nvPr>
            <p:ph type="title"/>
          </p:nvPr>
        </p:nvSpPr>
        <p:spPr/>
        <p:txBody>
          <a:bodyPr lIns="91440"/>
          <a:lstStyle/>
          <a:p>
            <a:r>
              <a:rPr lang="en-US" dirty="0"/>
              <a:t>Image corporelle et relations</a:t>
            </a:r>
            <a:endParaRPr lang="el-GR" dirty="0"/>
          </a:p>
        </p:txBody>
      </p:sp>
      <p:sp>
        <p:nvSpPr>
          <p:cNvPr id="7" name="Content Placeholder 6">
            <a:extLst>
              <a:ext uri="{FF2B5EF4-FFF2-40B4-BE49-F238E27FC236}">
                <a16:creationId xmlns:a16="http://schemas.microsoft.com/office/drawing/2014/main" id="{3F3EA63C-6B37-6728-5AE8-4D8F27A88CB7}"/>
              </a:ext>
            </a:extLst>
          </p:cNvPr>
          <p:cNvSpPr>
            <a:spLocks noGrp="1"/>
          </p:cNvSpPr>
          <p:nvPr>
            <p:ph sz="quarter" idx="12"/>
          </p:nvPr>
        </p:nvSpPr>
        <p:spPr>
          <a:xfrm>
            <a:off x="1194163" y="1489890"/>
            <a:ext cx="9803674" cy="4858657"/>
          </a:xfrm>
        </p:spPr>
        <p:txBody>
          <a:bodyPr/>
          <a:lstStyle/>
          <a:p>
            <a:r>
              <a:rPr lang="en-US" sz="2000" b="1" dirty="0">
                <a:solidFill>
                  <a:schemeClr val="accent3"/>
                </a:solidFill>
              </a:rPr>
              <a:t>Évolution de l'image corporelle</a:t>
            </a:r>
          </a:p>
          <a:p>
            <a:pPr marL="971533" lvl="1" indent="-285750">
              <a:buFont typeface="Wingdings" pitchFamily="2" charset="2"/>
              <a:buChar char="è"/>
            </a:pPr>
            <a:r>
              <a:rPr lang="en-US" sz="1800" dirty="0"/>
              <a:t>Attrait perçu</a:t>
            </a:r>
          </a:p>
          <a:p>
            <a:endParaRPr lang="en-US" dirty="0"/>
          </a:p>
          <a:p>
            <a:r>
              <a:rPr lang="en-US" sz="2000" b="1" dirty="0">
                <a:solidFill>
                  <a:schemeClr val="accent3"/>
                </a:solidFill>
              </a:rPr>
              <a:t>Qualité des relations</a:t>
            </a:r>
          </a:p>
          <a:p>
            <a:pPr marL="971533" lvl="1" indent="-285750">
              <a:buFont typeface="Wingdings" pitchFamily="2" charset="2"/>
              <a:buChar char="è"/>
            </a:pPr>
            <a:r>
              <a:rPr lang="en-US" sz="1800" dirty="0"/>
              <a:t>Sécurité émotionnelle</a:t>
            </a:r>
          </a:p>
          <a:p>
            <a:endParaRPr lang="en-US" dirty="0"/>
          </a:p>
          <a:p>
            <a:r>
              <a:rPr lang="en-US" sz="2000" b="1" dirty="0">
                <a:solidFill>
                  <a:schemeClr val="accent3"/>
                </a:solidFill>
              </a:rPr>
              <a:t>Évolution des rôles (prise en charge, maladie)</a:t>
            </a:r>
          </a:p>
          <a:p>
            <a:pPr marL="971533" lvl="1" indent="-285750">
              <a:buFont typeface="Wingdings" pitchFamily="2" charset="2"/>
              <a:buChar char="è"/>
            </a:pPr>
            <a:r>
              <a:rPr lang="en-US" sz="1800" dirty="0"/>
              <a:t>Redéfinition de l’intimité</a:t>
            </a:r>
          </a:p>
          <a:p>
            <a:endParaRPr lang="en-US" dirty="0"/>
          </a:p>
          <a:p>
            <a:r>
              <a:rPr lang="en-US" sz="2000" b="1" dirty="0">
                <a:solidFill>
                  <a:schemeClr val="accent3"/>
                </a:solidFill>
              </a:rPr>
              <a:t>Besoin de communication</a:t>
            </a:r>
          </a:p>
          <a:p>
            <a:pPr marL="971533" lvl="1" indent="-285750">
              <a:buFont typeface="Wingdings" pitchFamily="2" charset="2"/>
              <a:buChar char="è"/>
            </a:pPr>
            <a:r>
              <a:rPr lang="en-US" sz="1800" dirty="0"/>
              <a:t>Adaptation de l'intimité</a:t>
            </a:r>
          </a:p>
          <a:p>
            <a:endParaRPr lang="en-US" dirty="0"/>
          </a:p>
          <a:p>
            <a:endParaRPr lang="en-US" dirty="0"/>
          </a:p>
        </p:txBody>
      </p:sp>
      <p:pic>
        <p:nvPicPr>
          <p:cNvPr id="3" name="Picture 2" descr="A person sitting on a table&#10;&#10;AI-generated content may be incorrect.">
            <a:extLst>
              <a:ext uri="{FF2B5EF4-FFF2-40B4-BE49-F238E27FC236}">
                <a16:creationId xmlns:a16="http://schemas.microsoft.com/office/drawing/2014/main" id="{8776D7DA-1CFD-D369-EE87-D1EACBD9A4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4395" y="1084217"/>
            <a:ext cx="4513442" cy="5094514"/>
          </a:xfrm>
          <a:prstGeom prst="rect">
            <a:avLst/>
          </a:prstGeom>
        </p:spPr>
      </p:pic>
    </p:spTree>
    <p:extLst>
      <p:ext uri="{BB962C8B-B14F-4D97-AF65-F5344CB8AC3E}">
        <p14:creationId xmlns:p14="http://schemas.microsoft.com/office/powerpoint/2010/main" val="3737959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p:tgtEl>
                                          <p:spTgt spid="7">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7">
                                            <p:txEl>
                                              <p:pRg st="0" end="0"/>
                                            </p:txEl>
                                          </p:spTgt>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p:tgtEl>
                                          <p:spTgt spid="7">
                                            <p:txEl>
                                              <p:pRg st="1" end="1"/>
                                            </p:txEl>
                                          </p:spTgt>
                                        </p:tgtEl>
                                        <p:attrNameLst>
                                          <p:attrName>ppt_y</p:attrName>
                                        </p:attrNameLst>
                                      </p:cBhvr>
                                      <p:tavLst>
                                        <p:tav tm="0">
                                          <p:val>
                                            <p:strVal val="#ppt_y+#ppt_h*1.125000"/>
                                          </p:val>
                                        </p:tav>
                                        <p:tav tm="100000">
                                          <p:val>
                                            <p:strVal val="#ppt_y"/>
                                          </p:val>
                                        </p:tav>
                                      </p:tavLst>
                                    </p:anim>
                                    <p:animEffect transition="in" filter="wipe(up)">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 calcmode="lin" valueType="num">
                                      <p:cBhvr additive="base">
                                        <p:cTn id="17" dur="500"/>
                                        <p:tgtEl>
                                          <p:spTgt spid="7">
                                            <p:txEl>
                                              <p:pRg st="3" end="3"/>
                                            </p:txEl>
                                          </p:spTgt>
                                        </p:tgtEl>
                                        <p:attrNameLst>
                                          <p:attrName>ppt_y</p:attrName>
                                        </p:attrNameLst>
                                      </p:cBhvr>
                                      <p:tavLst>
                                        <p:tav tm="0">
                                          <p:val>
                                            <p:strVal val="#ppt_y+#ppt_h*1.125000"/>
                                          </p:val>
                                        </p:tav>
                                        <p:tav tm="100000">
                                          <p:val>
                                            <p:strVal val="#ppt_y"/>
                                          </p:val>
                                        </p:tav>
                                      </p:tavLst>
                                    </p:anim>
                                    <p:animEffect transition="in" filter="wipe(up)">
                                      <p:cBhvr>
                                        <p:cTn id="18" dur="500"/>
                                        <p:tgtEl>
                                          <p:spTgt spid="7">
                                            <p:txEl>
                                              <p:pRg st="3" end="3"/>
                                            </p:txEl>
                                          </p:spTgt>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 calcmode="lin" valueType="num">
                                      <p:cBhvr additive="base">
                                        <p:cTn id="21" dur="500"/>
                                        <p:tgtEl>
                                          <p:spTgt spid="7">
                                            <p:txEl>
                                              <p:pRg st="4" end="4"/>
                                            </p:txEl>
                                          </p:spTgt>
                                        </p:tgtEl>
                                        <p:attrNameLst>
                                          <p:attrName>ppt_y</p:attrName>
                                        </p:attrNameLst>
                                      </p:cBhvr>
                                      <p:tavLst>
                                        <p:tav tm="0">
                                          <p:val>
                                            <p:strVal val="#ppt_y+#ppt_h*1.125000"/>
                                          </p:val>
                                        </p:tav>
                                        <p:tav tm="100000">
                                          <p:val>
                                            <p:strVal val="#ppt_y"/>
                                          </p:val>
                                        </p:tav>
                                      </p:tavLst>
                                    </p:anim>
                                    <p:animEffect transition="in" filter="wipe(up)">
                                      <p:cBhvr>
                                        <p:cTn id="22" dur="5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anim calcmode="lin" valueType="num">
                                      <p:cBhvr additive="base">
                                        <p:cTn id="27" dur="500"/>
                                        <p:tgtEl>
                                          <p:spTgt spid="7">
                                            <p:txEl>
                                              <p:pRg st="6" end="6"/>
                                            </p:txEl>
                                          </p:spTgt>
                                        </p:tgtEl>
                                        <p:attrNameLst>
                                          <p:attrName>ppt_y</p:attrName>
                                        </p:attrNameLst>
                                      </p:cBhvr>
                                      <p:tavLst>
                                        <p:tav tm="0">
                                          <p:val>
                                            <p:strVal val="#ppt_y+#ppt_h*1.125000"/>
                                          </p:val>
                                        </p:tav>
                                        <p:tav tm="100000">
                                          <p:val>
                                            <p:strVal val="#ppt_y"/>
                                          </p:val>
                                        </p:tav>
                                      </p:tavLst>
                                    </p:anim>
                                    <p:animEffect transition="in" filter="wipe(up)">
                                      <p:cBhvr>
                                        <p:cTn id="28" dur="500"/>
                                        <p:tgtEl>
                                          <p:spTgt spid="7">
                                            <p:txEl>
                                              <p:pRg st="6" end="6"/>
                                            </p:txEl>
                                          </p:spTgt>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anim calcmode="lin" valueType="num">
                                      <p:cBhvr additive="base">
                                        <p:cTn id="31" dur="500"/>
                                        <p:tgtEl>
                                          <p:spTgt spid="7">
                                            <p:txEl>
                                              <p:pRg st="7" end="7"/>
                                            </p:txEl>
                                          </p:spTgt>
                                        </p:tgtEl>
                                        <p:attrNameLst>
                                          <p:attrName>ppt_y</p:attrName>
                                        </p:attrNameLst>
                                      </p:cBhvr>
                                      <p:tavLst>
                                        <p:tav tm="0">
                                          <p:val>
                                            <p:strVal val="#ppt_y+#ppt_h*1.125000"/>
                                          </p:val>
                                        </p:tav>
                                        <p:tav tm="100000">
                                          <p:val>
                                            <p:strVal val="#ppt_y"/>
                                          </p:val>
                                        </p:tav>
                                      </p:tavLst>
                                    </p:anim>
                                    <p:animEffect transition="in" filter="wipe(up)">
                                      <p:cBhvr>
                                        <p:cTn id="32" dur="500"/>
                                        <p:tgtEl>
                                          <p:spTgt spid="7">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7">
                                            <p:txEl>
                                              <p:pRg st="9" end="9"/>
                                            </p:txEl>
                                          </p:spTgt>
                                        </p:tgtEl>
                                        <p:attrNameLst>
                                          <p:attrName>style.visibility</p:attrName>
                                        </p:attrNameLst>
                                      </p:cBhvr>
                                      <p:to>
                                        <p:strVal val="visible"/>
                                      </p:to>
                                    </p:set>
                                    <p:anim calcmode="lin" valueType="num">
                                      <p:cBhvr additive="base">
                                        <p:cTn id="37" dur="500"/>
                                        <p:tgtEl>
                                          <p:spTgt spid="7">
                                            <p:txEl>
                                              <p:pRg st="9" end="9"/>
                                            </p:txEl>
                                          </p:spTgt>
                                        </p:tgtEl>
                                        <p:attrNameLst>
                                          <p:attrName>ppt_y</p:attrName>
                                        </p:attrNameLst>
                                      </p:cBhvr>
                                      <p:tavLst>
                                        <p:tav tm="0">
                                          <p:val>
                                            <p:strVal val="#ppt_y+#ppt_h*1.125000"/>
                                          </p:val>
                                        </p:tav>
                                        <p:tav tm="100000">
                                          <p:val>
                                            <p:strVal val="#ppt_y"/>
                                          </p:val>
                                        </p:tav>
                                      </p:tavLst>
                                    </p:anim>
                                    <p:animEffect transition="in" filter="wipe(up)">
                                      <p:cBhvr>
                                        <p:cTn id="38" dur="500"/>
                                        <p:tgtEl>
                                          <p:spTgt spid="7">
                                            <p:txEl>
                                              <p:pRg st="9" end="9"/>
                                            </p:txEl>
                                          </p:spTgt>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7">
                                            <p:txEl>
                                              <p:pRg st="10" end="10"/>
                                            </p:txEl>
                                          </p:spTgt>
                                        </p:tgtEl>
                                        <p:attrNameLst>
                                          <p:attrName>style.visibility</p:attrName>
                                        </p:attrNameLst>
                                      </p:cBhvr>
                                      <p:to>
                                        <p:strVal val="visible"/>
                                      </p:to>
                                    </p:set>
                                    <p:anim calcmode="lin" valueType="num">
                                      <p:cBhvr additive="base">
                                        <p:cTn id="41" dur="500"/>
                                        <p:tgtEl>
                                          <p:spTgt spid="7">
                                            <p:txEl>
                                              <p:pRg st="10" end="10"/>
                                            </p:txEl>
                                          </p:spTgt>
                                        </p:tgtEl>
                                        <p:attrNameLst>
                                          <p:attrName>ppt_y</p:attrName>
                                        </p:attrNameLst>
                                      </p:cBhvr>
                                      <p:tavLst>
                                        <p:tav tm="0">
                                          <p:val>
                                            <p:strVal val="#ppt_y+#ppt_h*1.125000"/>
                                          </p:val>
                                        </p:tav>
                                        <p:tav tm="100000">
                                          <p:val>
                                            <p:strVal val="#ppt_y"/>
                                          </p:val>
                                        </p:tav>
                                      </p:tavLst>
                                    </p:anim>
                                    <p:animEffect transition="in" filter="wipe(up)">
                                      <p:cBhvr>
                                        <p:cTn id="42" dur="500"/>
                                        <p:tgtEl>
                                          <p:spTgt spid="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ACEB0-A137-85C0-AC8F-B18C7647C8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216484-0EE1-9550-69BE-059936967234}"/>
              </a:ext>
            </a:extLst>
          </p:cNvPr>
          <p:cNvSpPr>
            <a:spLocks noGrp="1"/>
          </p:cNvSpPr>
          <p:nvPr>
            <p:ph type="ctrTitle"/>
          </p:nvPr>
        </p:nvSpPr>
        <p:spPr/>
        <p:txBody>
          <a:bodyPr/>
          <a:lstStyle/>
          <a:p>
            <a:endParaRPr lang="en-US" dirty="0"/>
          </a:p>
        </p:txBody>
      </p:sp>
      <p:pic>
        <p:nvPicPr>
          <p:cNvPr id="7" name="Graphic 6" descr="Warning with solid fill">
            <a:extLst>
              <a:ext uri="{FF2B5EF4-FFF2-40B4-BE49-F238E27FC236}">
                <a16:creationId xmlns:a16="http://schemas.microsoft.com/office/drawing/2014/main" id="{9E0E7E77-92A1-9AF1-1356-E5E749700CB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38800" y="2971800"/>
            <a:ext cx="1245326" cy="1245326"/>
          </a:xfrm>
          <a:prstGeom prst="rect">
            <a:avLst/>
          </a:prstGeom>
        </p:spPr>
      </p:pic>
    </p:spTree>
    <p:extLst>
      <p:ext uri="{BB962C8B-B14F-4D97-AF65-F5344CB8AC3E}">
        <p14:creationId xmlns:p14="http://schemas.microsoft.com/office/powerpoint/2010/main" val="1327429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6DDE3-83CB-D293-1BB6-8CF554A4FE5B}"/>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0BF4E9D2-18F9-3D55-3362-3A6857A93B2F}"/>
              </a:ext>
            </a:extLst>
          </p:cNvPr>
          <p:cNvSpPr>
            <a:spLocks noGrp="1"/>
          </p:cNvSpPr>
          <p:nvPr>
            <p:ph type="title"/>
          </p:nvPr>
        </p:nvSpPr>
        <p:spPr/>
        <p:txBody>
          <a:bodyPr lIns="91440"/>
          <a:lstStyle/>
          <a:p>
            <a:r>
              <a:rPr lang="en-US" dirty="0"/>
              <a:t>Risques liés à la santé sexuelle chez les personnes âgées</a:t>
            </a:r>
            <a:endParaRPr lang="el-GR" dirty="0"/>
          </a:p>
        </p:txBody>
      </p:sp>
      <p:sp>
        <p:nvSpPr>
          <p:cNvPr id="7" name="Content Placeholder 6">
            <a:extLst>
              <a:ext uri="{FF2B5EF4-FFF2-40B4-BE49-F238E27FC236}">
                <a16:creationId xmlns:a16="http://schemas.microsoft.com/office/drawing/2014/main" id="{1FE92E9F-DF87-41C7-2382-7B7184504948}"/>
              </a:ext>
            </a:extLst>
          </p:cNvPr>
          <p:cNvSpPr>
            <a:spLocks noGrp="1"/>
          </p:cNvSpPr>
          <p:nvPr>
            <p:ph sz="quarter" idx="12"/>
          </p:nvPr>
        </p:nvSpPr>
        <p:spPr>
          <a:xfrm>
            <a:off x="3277688" y="1226784"/>
            <a:ext cx="5636623" cy="1685109"/>
          </a:xfrm>
        </p:spPr>
        <p:txBody>
          <a:bodyPr/>
          <a:lstStyle/>
          <a:p>
            <a:endParaRPr lang="en-US" dirty="0"/>
          </a:p>
          <a:p>
            <a:pPr marL="465138"/>
            <a:r>
              <a:rPr lang="en-US" dirty="0"/>
              <a:t>• Augmentation des taux d'IST chez les adultes de plus de 50 ans</a:t>
            </a:r>
          </a:p>
          <a:p>
            <a:pPr marL="465138"/>
            <a:r>
              <a:rPr lang="en-US" dirty="0"/>
              <a:t>• Une prise en compte limitée dans l’éducation à la santé sexuelle</a:t>
            </a:r>
          </a:p>
          <a:p>
            <a:pPr marL="465138"/>
            <a:r>
              <a:rPr lang="en-US" dirty="0"/>
              <a:t>• Perception moindre du risque personnel</a:t>
            </a:r>
          </a:p>
          <a:p>
            <a:pPr marL="465138"/>
            <a:r>
              <a:rPr lang="en-US" dirty="0"/>
              <a:t> </a:t>
            </a:r>
          </a:p>
          <a:p>
            <a:pPr marL="465138"/>
            <a:endParaRPr lang="en-US" dirty="0"/>
          </a:p>
          <a:p>
            <a:pPr marL="465138"/>
            <a:endParaRPr lang="en-US" dirty="0"/>
          </a:p>
          <a:p>
            <a:endParaRPr lang="en-US" dirty="0"/>
          </a:p>
          <a:p>
            <a:endParaRPr lang="en-US" dirty="0"/>
          </a:p>
        </p:txBody>
      </p:sp>
      <p:sp>
        <p:nvSpPr>
          <p:cNvPr id="2" name="TextBox 1">
            <a:extLst>
              <a:ext uri="{FF2B5EF4-FFF2-40B4-BE49-F238E27FC236}">
                <a16:creationId xmlns:a16="http://schemas.microsoft.com/office/drawing/2014/main" id="{0D6FB873-BF9F-D737-3BFE-3B4E60CDB3C9}"/>
              </a:ext>
            </a:extLst>
          </p:cNvPr>
          <p:cNvSpPr txBox="1"/>
          <p:nvPr/>
        </p:nvSpPr>
        <p:spPr>
          <a:xfrm>
            <a:off x="6070145" y="3645659"/>
            <a:ext cx="5516609" cy="1477328"/>
          </a:xfrm>
          <a:prstGeom prst="rect">
            <a:avLst/>
          </a:prstGeom>
          <a:noFill/>
          <a:ln w="38100">
            <a:solidFill>
              <a:schemeClr val="accent1"/>
            </a:solidFill>
          </a:ln>
        </p:spPr>
        <p:txBody>
          <a:bodyPr wrap="square" rtlCol="0">
            <a:spAutoFit/>
          </a:bodyPr>
          <a:lstStyle/>
          <a:p>
            <a:r>
              <a:rPr lang="en-US" dirty="0">
                <a:solidFill>
                  <a:schemeClr val="accent6"/>
                </a:solidFill>
              </a:rPr>
              <a:t>• Maladies chroniques (par exemple, diabète, maladies cardiovasculaires)</a:t>
            </a:r>
          </a:p>
          <a:p>
            <a:r>
              <a:rPr lang="en-US" dirty="0">
                <a:solidFill>
                  <a:schemeClr val="accent6"/>
                </a:solidFill>
              </a:rPr>
              <a:t>• Ralentissement des processus de guérison</a:t>
            </a:r>
          </a:p>
          <a:p>
            <a:r>
              <a:rPr lang="en-US" dirty="0">
                <a:solidFill>
                  <a:schemeClr val="accent6"/>
                </a:solidFill>
              </a:rPr>
              <a:t>	⇒ Impact plus important d’une infection </a:t>
            </a:r>
            <a:r>
              <a:rPr lang="en-US" dirty="0" err="1">
                <a:solidFill>
                  <a:schemeClr val="accent6"/>
                </a:solidFill>
              </a:rPr>
              <a:t>ou</a:t>
            </a:r>
            <a:endParaRPr lang="en-US" dirty="0">
              <a:solidFill>
                <a:schemeClr val="accent6"/>
              </a:solidFill>
            </a:endParaRPr>
          </a:p>
          <a:p>
            <a:r>
              <a:rPr lang="en-US" dirty="0">
                <a:solidFill>
                  <a:schemeClr val="accent6"/>
                </a:solidFill>
              </a:rPr>
              <a:t> d’une blessure</a:t>
            </a:r>
          </a:p>
        </p:txBody>
      </p:sp>
      <p:sp>
        <p:nvSpPr>
          <p:cNvPr id="3" name="TextBox 2">
            <a:extLst>
              <a:ext uri="{FF2B5EF4-FFF2-40B4-BE49-F238E27FC236}">
                <a16:creationId xmlns:a16="http://schemas.microsoft.com/office/drawing/2014/main" id="{7207C6DB-0DF0-D2CA-3343-7B5730DF565C}"/>
              </a:ext>
            </a:extLst>
          </p:cNvPr>
          <p:cNvSpPr txBox="1"/>
          <p:nvPr/>
        </p:nvSpPr>
        <p:spPr>
          <a:xfrm>
            <a:off x="605246" y="3645660"/>
            <a:ext cx="5107577" cy="1477328"/>
          </a:xfrm>
          <a:prstGeom prst="rect">
            <a:avLst/>
          </a:prstGeom>
          <a:noFill/>
          <a:ln w="38100">
            <a:solidFill>
              <a:schemeClr val="accent1"/>
            </a:solidFill>
          </a:ln>
        </p:spPr>
        <p:txBody>
          <a:bodyPr wrap="square" rtlCol="0">
            <a:spAutoFit/>
          </a:bodyPr>
          <a:lstStyle/>
          <a:p>
            <a:pPr marL="465138"/>
            <a:r>
              <a:rPr lang="en-US" dirty="0">
                <a:solidFill>
                  <a:schemeClr val="accent6"/>
                </a:solidFill>
              </a:rPr>
              <a:t>• Tissus muqueux plus fins</a:t>
            </a:r>
          </a:p>
          <a:p>
            <a:pPr marL="465138"/>
            <a:r>
              <a:rPr lang="en-US" dirty="0">
                <a:solidFill>
                  <a:schemeClr val="accent6"/>
                </a:solidFill>
              </a:rPr>
              <a:t>• Lubrification réduite</a:t>
            </a:r>
          </a:p>
          <a:p>
            <a:pPr marL="465138"/>
            <a:r>
              <a:rPr lang="en-US" dirty="0">
                <a:solidFill>
                  <a:schemeClr val="accent6"/>
                </a:solidFill>
              </a:rPr>
              <a:t>• Réponse immunitaire altérée</a:t>
            </a:r>
          </a:p>
          <a:p>
            <a:pPr marL="465138"/>
            <a:r>
              <a:rPr lang="en-US" dirty="0">
                <a:solidFill>
                  <a:schemeClr val="accent6"/>
                </a:solidFill>
              </a:rPr>
              <a:t>	⇒ Vulnérabilité accrue aux infections</a:t>
            </a:r>
          </a:p>
          <a:p>
            <a:pPr marL="465138"/>
            <a:endParaRPr lang="en-US" dirty="0">
              <a:solidFill>
                <a:schemeClr val="accent6"/>
              </a:solidFill>
            </a:endParaRPr>
          </a:p>
        </p:txBody>
      </p:sp>
    </p:spTree>
    <p:extLst>
      <p:ext uri="{BB962C8B-B14F-4D97-AF65-F5344CB8AC3E}">
        <p14:creationId xmlns:p14="http://schemas.microsoft.com/office/powerpoint/2010/main" val="2503082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F8FDD-180E-CECC-62E5-DB1397C04998}"/>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9868DBE5-F931-9C1F-F95B-CC35A5FACFAD}"/>
              </a:ext>
            </a:extLst>
          </p:cNvPr>
          <p:cNvSpPr>
            <a:spLocks noGrp="1"/>
          </p:cNvSpPr>
          <p:nvPr>
            <p:ph type="title"/>
          </p:nvPr>
        </p:nvSpPr>
        <p:spPr/>
        <p:txBody>
          <a:bodyPr lIns="91440"/>
          <a:lstStyle/>
          <a:p>
            <a:r>
              <a:rPr lang="en-US" dirty="0"/>
              <a:t>Protection et rôle professionnel</a:t>
            </a:r>
            <a:endParaRPr lang="el-GR" dirty="0"/>
          </a:p>
        </p:txBody>
      </p:sp>
      <p:sp>
        <p:nvSpPr>
          <p:cNvPr id="7" name="Content Placeholder 6">
            <a:extLst>
              <a:ext uri="{FF2B5EF4-FFF2-40B4-BE49-F238E27FC236}">
                <a16:creationId xmlns:a16="http://schemas.microsoft.com/office/drawing/2014/main" id="{D770AE26-625C-02BA-68D7-221863928794}"/>
              </a:ext>
            </a:extLst>
          </p:cNvPr>
          <p:cNvSpPr>
            <a:spLocks noGrp="1"/>
          </p:cNvSpPr>
          <p:nvPr>
            <p:ph sz="quarter" idx="12"/>
          </p:nvPr>
        </p:nvSpPr>
        <p:spPr>
          <a:xfrm>
            <a:off x="97971" y="889000"/>
            <a:ext cx="11944350" cy="5862865"/>
          </a:xfrm>
        </p:spPr>
        <p:txBody>
          <a:bodyPr/>
          <a:lstStyle/>
          <a:p>
            <a:pPr algn="ctr"/>
            <a:endParaRPr lang="en-US" dirty="0"/>
          </a:p>
          <a:p>
            <a:pPr algn="ctr"/>
            <a:endParaRPr lang="en-US" dirty="0"/>
          </a:p>
          <a:p>
            <a:pPr algn="ctr"/>
            <a:endParaRPr lang="en-US" dirty="0"/>
          </a:p>
          <a:p>
            <a:r>
              <a:rPr lang="en-US" sz="2400" dirty="0"/>
              <a:t>                  🗣  Dialogue régulier</a:t>
            </a:r>
          </a:p>
          <a:p>
            <a:r>
              <a:rPr lang="en-US" sz="2400" dirty="0"/>
              <a:t>                  🛡  Pratiques sexuelles sans risque</a:t>
            </a:r>
          </a:p>
          <a:p>
            <a:r>
              <a:rPr lang="en-US" sz="2400" dirty="0"/>
              <a:t>                  🧪  Dépistage et prévention</a:t>
            </a:r>
          </a:p>
          <a:p>
            <a:r>
              <a:rPr lang="en-US" sz="2400" dirty="0"/>
              <a:t>                  📖  Accès à l'information</a:t>
            </a:r>
          </a:p>
          <a:p>
            <a:endParaRPr lang="en-US" dirty="0"/>
          </a:p>
          <a:p>
            <a:pPr algn="ctr"/>
            <a:endParaRPr lang="en-US" b="1" dirty="0">
              <a:solidFill>
                <a:schemeClr val="accent3"/>
              </a:solidFill>
            </a:endParaRPr>
          </a:p>
          <a:p>
            <a:pPr algn="ctr"/>
            <a:endParaRPr lang="en-US" b="1" dirty="0">
              <a:solidFill>
                <a:schemeClr val="accent3"/>
              </a:solidFill>
            </a:endParaRPr>
          </a:p>
          <a:p>
            <a:pPr algn="ctr"/>
            <a:endParaRPr lang="en-US" sz="2400" b="1" dirty="0">
              <a:solidFill>
                <a:schemeClr val="accent3"/>
              </a:solidFill>
            </a:endParaRPr>
          </a:p>
          <a:p>
            <a:pPr algn="ctr"/>
            <a:r>
              <a:rPr lang="en-US" sz="2400" b="1" dirty="0">
                <a:solidFill>
                  <a:schemeClr val="accent3"/>
                </a:solidFill>
              </a:rPr>
              <a:t>Prendre en charge la santé sexuelle favorise la dignité, l’autonomie et le bien-être chez les personnes âgées.</a:t>
            </a:r>
          </a:p>
          <a:p>
            <a:endParaRPr lang="en-US" dirty="0"/>
          </a:p>
          <a:p>
            <a:endParaRPr lang="en-US" dirty="0"/>
          </a:p>
        </p:txBody>
      </p:sp>
      <p:pic>
        <p:nvPicPr>
          <p:cNvPr id="4" name="Picture 3" descr="A person and person holding hands&#10;&#10;AI-generated content may be incorrect.">
            <a:extLst>
              <a:ext uri="{FF2B5EF4-FFF2-40B4-BE49-F238E27FC236}">
                <a16:creationId xmlns:a16="http://schemas.microsoft.com/office/drawing/2014/main" id="{EDCC74E9-C560-A0AA-577D-F025374E99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580606"/>
            <a:ext cx="4826069" cy="3148149"/>
          </a:xfrm>
          <a:prstGeom prst="rect">
            <a:avLst/>
          </a:prstGeom>
        </p:spPr>
      </p:pic>
    </p:spTree>
    <p:extLst>
      <p:ext uri="{BB962C8B-B14F-4D97-AF65-F5344CB8AC3E}">
        <p14:creationId xmlns:p14="http://schemas.microsoft.com/office/powerpoint/2010/main" val="651127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431AE-ADC2-6804-8C9A-2F7804C5A2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6D4A07-6C04-EE6D-708E-7465974615CF}"/>
              </a:ext>
            </a:extLst>
          </p:cNvPr>
          <p:cNvSpPr>
            <a:spLocks noGrp="1"/>
          </p:cNvSpPr>
          <p:nvPr>
            <p:ph type="ctrTitle"/>
          </p:nvPr>
        </p:nvSpPr>
        <p:spPr/>
        <p:txBody>
          <a:bodyPr/>
          <a:lstStyle/>
          <a:p>
            <a:endParaRPr lang="en-US" dirty="0"/>
          </a:p>
        </p:txBody>
      </p:sp>
      <p:pic>
        <p:nvPicPr>
          <p:cNvPr id="4" name="Graphic 3" descr="Chat with solid fill">
            <a:extLst>
              <a:ext uri="{FF2B5EF4-FFF2-40B4-BE49-F238E27FC236}">
                <a16:creationId xmlns:a16="http://schemas.microsoft.com/office/drawing/2014/main" id="{6EC77273-3B8F-7181-BD9B-604CB05F1FE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55919" y="2774849"/>
            <a:ext cx="1571897" cy="1571897"/>
          </a:xfrm>
          <a:prstGeom prst="rect">
            <a:avLst/>
          </a:prstGeom>
        </p:spPr>
      </p:pic>
    </p:spTree>
    <p:extLst>
      <p:ext uri="{BB962C8B-B14F-4D97-AF65-F5344CB8AC3E}">
        <p14:creationId xmlns:p14="http://schemas.microsoft.com/office/powerpoint/2010/main" val="862505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en-US" dirty="0"/>
              <a:t>La communication dans les établissements de santé</a:t>
            </a:r>
            <a:endParaRPr lang="el-GR" dirty="0"/>
          </a:p>
        </p:txBody>
      </p:sp>
      <p:sp>
        <p:nvSpPr>
          <p:cNvPr id="6" name="Content Placeholder 5"/>
          <p:cNvSpPr>
            <a:spLocks noGrp="1"/>
          </p:cNvSpPr>
          <p:nvPr>
            <p:ph sz="quarter" idx="11"/>
          </p:nvPr>
        </p:nvSpPr>
        <p:spPr>
          <a:xfrm>
            <a:off x="149679" y="873580"/>
            <a:ext cx="5859236" cy="5902778"/>
          </a:xfrm>
        </p:spPr>
        <p:txBody>
          <a:bodyPr/>
          <a:lstStyle/>
          <a:p>
            <a:pPr algn="ctr"/>
            <a:endParaRPr lang="en-US" sz="2000" b="1" dirty="0"/>
          </a:p>
          <a:p>
            <a:r>
              <a:rPr lang="en-US" sz="2000" b="1" dirty="0"/>
              <a:t>Pourquoi les conversations ont-elles souvent du mal à s'engager ?</a:t>
            </a:r>
          </a:p>
          <a:p>
            <a:endParaRPr lang="en-US" dirty="0"/>
          </a:p>
          <a:p>
            <a:endParaRPr lang="en-US" dirty="0"/>
          </a:p>
          <a:p>
            <a:endParaRPr lang="en-US" dirty="0"/>
          </a:p>
          <a:p>
            <a:r>
              <a:rPr lang="en-US" dirty="0"/>
              <a:t>• Gêne ou embarras</a:t>
            </a:r>
          </a:p>
          <a:p>
            <a:r>
              <a:rPr lang="en-US" dirty="0"/>
              <a:t>• L’idée reçue selon laquelle les personnes âgées seraient asexuées</a:t>
            </a:r>
          </a:p>
          <a:p>
            <a:r>
              <a:rPr lang="en-US" dirty="0"/>
              <a:t>• Manque de temps</a:t>
            </a:r>
          </a:p>
          <a:p>
            <a:r>
              <a:rPr lang="en-US" dirty="0"/>
              <a:t>• Incertitude quant aux limites professionnelles</a:t>
            </a:r>
          </a:p>
          <a:p>
            <a:endParaRPr lang="en-US" dirty="0"/>
          </a:p>
        </p:txBody>
      </p:sp>
      <p:sp>
        <p:nvSpPr>
          <p:cNvPr id="7" name="Content Placeholder 6"/>
          <p:cNvSpPr>
            <a:spLocks noGrp="1"/>
          </p:cNvSpPr>
          <p:nvPr>
            <p:ph sz="quarter" idx="12"/>
          </p:nvPr>
        </p:nvSpPr>
        <p:spPr>
          <a:xfrm>
            <a:off x="6131377" y="873580"/>
            <a:ext cx="5859236" cy="5902778"/>
          </a:xfrm>
        </p:spPr>
        <p:txBody>
          <a:bodyPr/>
          <a:lstStyle/>
          <a:p>
            <a:pPr algn="ctr"/>
            <a:endParaRPr lang="en-US" b="1" dirty="0"/>
          </a:p>
          <a:p>
            <a:r>
              <a:rPr lang="en-US" b="1" dirty="0"/>
              <a:t> </a:t>
            </a:r>
            <a:r>
              <a:rPr lang="en-US" sz="2000" b="1" dirty="0"/>
              <a:t>Approche </a:t>
            </a:r>
            <a:r>
              <a:rPr lang="en-US" sz="2000" b="1" dirty="0" err="1"/>
              <a:t>centrée sur la personne</a:t>
            </a:r>
          </a:p>
          <a:p>
            <a:endParaRPr lang="en-US" b="1" dirty="0"/>
          </a:p>
          <a:p>
            <a:endParaRPr lang="en-US" b="1" dirty="0"/>
          </a:p>
          <a:p>
            <a:endParaRPr lang="en-US" b="1" dirty="0"/>
          </a:p>
          <a:p>
            <a:r>
              <a:rPr lang="en-US" dirty="0"/>
              <a:t>• La sexualité </a:t>
            </a:r>
            <a:r>
              <a:rPr lang="en-US" dirty="0" err="1"/>
              <a:t>est reconnue </a:t>
            </a:r>
            <a:r>
              <a:rPr lang="en-US" dirty="0"/>
              <a:t>comme faisant partie intégrante de la qualité de vie</a:t>
            </a:r>
          </a:p>
          <a:p>
            <a:r>
              <a:rPr lang="en-US" dirty="0"/>
              <a:t>• Respect des valeurs, des préférences et de l’expérience vécue</a:t>
            </a:r>
          </a:p>
          <a:p>
            <a:r>
              <a:rPr lang="en-US" dirty="0"/>
              <a:t>• Prise de décision partagée</a:t>
            </a:r>
          </a:p>
          <a:p>
            <a:r>
              <a:rPr lang="en-US" dirty="0"/>
              <a:t>• Attention portée aux besoins émotionnels, relationnels et physiques</a:t>
            </a:r>
          </a:p>
          <a:p>
            <a:endParaRPr lang="en-US" dirty="0"/>
          </a:p>
        </p:txBody>
      </p:sp>
    </p:spTree>
    <p:extLst>
      <p:ext uri="{BB962C8B-B14F-4D97-AF65-F5344CB8AC3E}">
        <p14:creationId xmlns:p14="http://schemas.microsoft.com/office/powerpoint/2010/main" val="1387695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543EF-E4DD-B5EB-660D-98F4AA35591B}"/>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2E676A12-5DED-92C2-C31E-C8EF9A58A376}"/>
              </a:ext>
            </a:extLst>
          </p:cNvPr>
          <p:cNvSpPr>
            <a:spLocks noGrp="1"/>
          </p:cNvSpPr>
          <p:nvPr>
            <p:ph type="title"/>
          </p:nvPr>
        </p:nvSpPr>
        <p:spPr/>
        <p:txBody>
          <a:bodyPr lIns="91440"/>
          <a:lstStyle/>
          <a:p>
            <a:r>
              <a:rPr lang="en-US" dirty="0"/>
              <a:t>Principes pour aborder le sujet de la sexualité (1)</a:t>
            </a:r>
            <a:endParaRPr lang="el-GR" dirty="0"/>
          </a:p>
        </p:txBody>
      </p:sp>
      <p:sp>
        <p:nvSpPr>
          <p:cNvPr id="7" name="Content Placeholder 6">
            <a:extLst>
              <a:ext uri="{FF2B5EF4-FFF2-40B4-BE49-F238E27FC236}">
                <a16:creationId xmlns:a16="http://schemas.microsoft.com/office/drawing/2014/main" id="{02595A6F-5E57-1548-10B8-84B01FA3C6CC}"/>
              </a:ext>
            </a:extLst>
          </p:cNvPr>
          <p:cNvSpPr>
            <a:spLocks noGrp="1"/>
          </p:cNvSpPr>
          <p:nvPr>
            <p:ph sz="quarter" idx="12"/>
          </p:nvPr>
        </p:nvSpPr>
        <p:spPr>
          <a:xfrm>
            <a:off x="97971" y="889000"/>
            <a:ext cx="11944350" cy="5862865"/>
          </a:xfrm>
        </p:spPr>
        <p:txBody>
          <a:bodyPr/>
          <a:lstStyle/>
          <a:p>
            <a:pPr algn="ctr"/>
            <a:endParaRPr lang="en-US" dirty="0"/>
          </a:p>
          <a:p>
            <a:pPr algn="ctr"/>
            <a:endParaRPr lang="en-US" dirty="0"/>
          </a:p>
          <a:p>
            <a:pPr algn="ctr"/>
            <a:endParaRPr lang="en-US" dirty="0"/>
          </a:p>
          <a:p>
            <a:endParaRPr lang="en-US" dirty="0"/>
          </a:p>
          <a:p>
            <a:pPr algn="ctr"/>
            <a:endParaRPr lang="en-US" b="1" dirty="0">
              <a:solidFill>
                <a:schemeClr val="accent3"/>
              </a:solidFill>
            </a:endParaRPr>
          </a:p>
          <a:p>
            <a:pPr algn="ctr"/>
            <a:endParaRPr lang="en-US" b="1" dirty="0">
              <a:solidFill>
                <a:schemeClr val="accent3"/>
              </a:solidFill>
            </a:endParaRPr>
          </a:p>
          <a:p>
            <a:endParaRPr lang="en-US" dirty="0"/>
          </a:p>
          <a:p>
            <a:endParaRPr lang="en-US" dirty="0"/>
          </a:p>
        </p:txBody>
      </p:sp>
      <p:graphicFrame>
        <p:nvGraphicFramePr>
          <p:cNvPr id="2" name="Table 1">
            <a:extLst>
              <a:ext uri="{FF2B5EF4-FFF2-40B4-BE49-F238E27FC236}">
                <a16:creationId xmlns:a16="http://schemas.microsoft.com/office/drawing/2014/main" id="{DCADB173-DBD4-BA05-CBB1-E65FFE73E531}"/>
              </a:ext>
            </a:extLst>
          </p:cNvPr>
          <p:cNvGraphicFramePr>
            <a:graphicFrameLocks noGrp="1"/>
          </p:cNvGraphicFramePr>
          <p:nvPr>
            <p:extLst>
              <p:ext uri="{D42A27DB-BD31-4B8C-83A1-F6EECF244321}">
                <p14:modId xmlns:p14="http://schemas.microsoft.com/office/powerpoint/2010/main" val="3915572780"/>
              </p:ext>
            </p:extLst>
          </p:nvPr>
        </p:nvGraphicFramePr>
        <p:xfrm>
          <a:off x="149679" y="889000"/>
          <a:ext cx="11892642" cy="5757461"/>
        </p:xfrm>
        <a:graphic>
          <a:graphicData uri="http://schemas.openxmlformats.org/drawingml/2006/table">
            <a:tbl>
              <a:tblPr firstRow="1" bandRow="1">
                <a:tableStyleId>{69CF1AB2-1976-4502-BF36-3FF5EA218861}</a:tableStyleId>
              </a:tblPr>
              <a:tblGrid>
                <a:gridCol w="3964214">
                  <a:extLst>
                    <a:ext uri="{9D8B030D-6E8A-4147-A177-3AD203B41FA5}">
                      <a16:colId xmlns:a16="http://schemas.microsoft.com/office/drawing/2014/main" val="510370141"/>
                    </a:ext>
                  </a:extLst>
                </a:gridCol>
                <a:gridCol w="3964214">
                  <a:extLst>
                    <a:ext uri="{9D8B030D-6E8A-4147-A177-3AD203B41FA5}">
                      <a16:colId xmlns:a16="http://schemas.microsoft.com/office/drawing/2014/main" val="368095336"/>
                    </a:ext>
                  </a:extLst>
                </a:gridCol>
                <a:gridCol w="3964214">
                  <a:extLst>
                    <a:ext uri="{9D8B030D-6E8A-4147-A177-3AD203B41FA5}">
                      <a16:colId xmlns:a16="http://schemas.microsoft.com/office/drawing/2014/main" val="3795248249"/>
                    </a:ext>
                  </a:extLst>
                </a:gridCol>
              </a:tblGrid>
              <a:tr h="2061811">
                <a:tc>
                  <a:txBody>
                    <a:bodyPr/>
                    <a:lstStyle/>
                    <a:p>
                      <a:pPr marL="0" marR="0" algn="ctr">
                        <a:lnSpc>
                          <a:spcPct val="107000"/>
                        </a:lnSpc>
                        <a:spcAft>
                          <a:spcPts val="800"/>
                        </a:spcAft>
                        <a:buNone/>
                      </a:pPr>
                      <a:endParaRPr lang="en-GB" sz="2000" b="1" dirty="0">
                        <a:solidFill>
                          <a:srgbClr val="252223"/>
                        </a:solidFill>
                        <a:effectLst/>
                      </a:endParaRPr>
                    </a:p>
                    <a:p>
                      <a:pPr marL="0" marR="0" algn="ctr">
                        <a:lnSpc>
                          <a:spcPct val="107000"/>
                        </a:lnSpc>
                        <a:spcAft>
                          <a:spcPts val="800"/>
                        </a:spcAft>
                        <a:buNone/>
                      </a:pPr>
                      <a:r>
                        <a:rPr lang="en-GB" sz="2000" b="1" dirty="0">
                          <a:solidFill>
                            <a:srgbClr val="252223"/>
                          </a:solidFill>
                          <a:effectLst/>
                        </a:rPr>
                        <a:t>Normaliser le sujet</a:t>
                      </a:r>
                      <a:endParaRPr lang="en-US"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rgbClr val="252223"/>
                          </a:solidFill>
                          <a:effectLst/>
                        </a:rPr>
                        <a:t>Présenter la santé sexuelle comme un aspect courant et légitime du bien-être général, afin de contribuer à réduire la stigmatisation ou la gêne.</a:t>
                      </a:r>
                      <a:endParaRPr lang="en-US" sz="18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rgbClr val="252223"/>
                          </a:solidFill>
                          <a:effectLst/>
                        </a:rPr>
                        <a:t>« Je pose des questions sur la santé sexuelle à tous mes patients, car c’est un aspect important du bien-être général. »</a:t>
                      </a:r>
                      <a:endParaRPr lang="en-US" sz="18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05737159"/>
                  </a:ext>
                </a:extLst>
              </a:tr>
              <a:tr h="1847825">
                <a:tc>
                  <a:txBody>
                    <a:bodyPr/>
                    <a:lstStyle/>
                    <a:p>
                      <a:pPr marL="0" marR="0" algn="ctr">
                        <a:lnSpc>
                          <a:spcPct val="107000"/>
                        </a:lnSpc>
                        <a:spcAft>
                          <a:spcPts val="800"/>
                        </a:spcAft>
                        <a:buNone/>
                      </a:pPr>
                      <a:endParaRPr lang="en-GB" sz="2000" b="1" dirty="0">
                        <a:solidFill>
                          <a:srgbClr val="252223"/>
                        </a:solidFill>
                        <a:effectLst/>
                      </a:endParaRPr>
                    </a:p>
                    <a:p>
                      <a:pPr marL="0" marR="0" algn="ctr">
                        <a:lnSpc>
                          <a:spcPct val="107000"/>
                        </a:lnSpc>
                        <a:spcAft>
                          <a:spcPts val="800"/>
                        </a:spcAft>
                        <a:buNone/>
                      </a:pPr>
                      <a:r>
                        <a:rPr lang="en-GB" sz="2000" b="1" dirty="0">
                          <a:solidFill>
                            <a:srgbClr val="252223"/>
                          </a:solidFill>
                          <a:effectLst/>
                        </a:rPr>
                        <a:t>Veiller au confort et au consentement</a:t>
                      </a:r>
                      <a:endParaRPr lang="en-US"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rgbClr val="252223"/>
                          </a:solidFill>
                          <a:effectLst/>
                        </a:rPr>
                        <a:t>Créez un espace sûr et sans jugement, et autorisez explicitement le patient à refuser de répondre ou à passer certaines questions.</a:t>
                      </a:r>
                      <a:endParaRPr lang="en-US" sz="18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rgbClr val="252223"/>
                          </a:solidFill>
                          <a:effectLst/>
                        </a:rPr>
                        <a:t>« Cette conversation est confidentielle et sans jugement. Vous pouvez sauter n’importe quelle question ou vous arrêter à tout moment. »</a:t>
                      </a:r>
                      <a:endParaRPr lang="en-US" sz="18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78220600"/>
                  </a:ext>
                </a:extLst>
              </a:tr>
              <a:tr h="1847825">
                <a:tc>
                  <a:txBody>
                    <a:bodyPr/>
                    <a:lstStyle/>
                    <a:p>
                      <a:pPr marL="0" marR="0" algn="ctr">
                        <a:lnSpc>
                          <a:spcPct val="107000"/>
                        </a:lnSpc>
                        <a:spcAft>
                          <a:spcPts val="800"/>
                        </a:spcAft>
                        <a:buNone/>
                      </a:pPr>
                      <a:endParaRPr lang="en-GB" sz="2000" b="1" dirty="0">
                        <a:solidFill>
                          <a:srgbClr val="252223"/>
                        </a:solidFill>
                        <a:effectLst/>
                      </a:endParaRPr>
                    </a:p>
                    <a:p>
                      <a:pPr marL="0" marR="0" algn="ctr">
                        <a:lnSpc>
                          <a:spcPct val="107000"/>
                        </a:lnSpc>
                        <a:spcAft>
                          <a:spcPts val="800"/>
                        </a:spcAft>
                        <a:buNone/>
                      </a:pPr>
                      <a:r>
                        <a:rPr lang="en-GB" sz="2000" b="1" dirty="0">
                          <a:solidFill>
                            <a:srgbClr val="252223"/>
                          </a:solidFill>
                          <a:effectLst/>
                        </a:rPr>
                        <a:t>Utilisez un langage ouvert et inclusif</a:t>
                      </a:r>
                      <a:endParaRPr lang="en-US"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rgbClr val="252223"/>
                          </a:solidFill>
                          <a:effectLst/>
                        </a:rPr>
                        <a:t>Évitez les suppositions concernant l’orientation sexuelle, les partenaires ou l’identité, et encouragez le partage en utilisant une formulation neutre et ouverte.</a:t>
                      </a:r>
                      <a:endParaRPr lang="en-US" sz="18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rgbClr val="252223"/>
                          </a:solidFill>
                          <a:effectLst/>
                        </a:rPr>
                        <a:t>« Y a-t-il quelque chose concernant votre sexualité ou vos relations intimes dont vous aimeriez parler ? »</a:t>
                      </a:r>
                      <a:endParaRPr lang="en-US" sz="18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88424965"/>
                  </a:ext>
                </a:extLst>
              </a:tr>
            </a:tbl>
          </a:graphicData>
        </a:graphic>
      </p:graphicFrame>
    </p:spTree>
    <p:extLst>
      <p:ext uri="{BB962C8B-B14F-4D97-AF65-F5344CB8AC3E}">
        <p14:creationId xmlns:p14="http://schemas.microsoft.com/office/powerpoint/2010/main" val="26018832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5D591-4646-6E62-647E-19F7DC5B4E68}"/>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1DDED592-EF9F-99F3-CBDA-D66578D97526}"/>
              </a:ext>
            </a:extLst>
          </p:cNvPr>
          <p:cNvSpPr>
            <a:spLocks noGrp="1"/>
          </p:cNvSpPr>
          <p:nvPr>
            <p:ph type="title"/>
          </p:nvPr>
        </p:nvSpPr>
        <p:spPr/>
        <p:txBody>
          <a:bodyPr lIns="91440"/>
          <a:lstStyle/>
          <a:p>
            <a:r>
              <a:rPr lang="en-US" dirty="0"/>
              <a:t>Principes pour aborder le sujet de la sexualité (2)</a:t>
            </a:r>
            <a:endParaRPr lang="el-GR" dirty="0"/>
          </a:p>
        </p:txBody>
      </p:sp>
      <p:sp>
        <p:nvSpPr>
          <p:cNvPr id="7" name="Content Placeholder 6">
            <a:extLst>
              <a:ext uri="{FF2B5EF4-FFF2-40B4-BE49-F238E27FC236}">
                <a16:creationId xmlns:a16="http://schemas.microsoft.com/office/drawing/2014/main" id="{303D8965-7A22-C176-9150-2BB706A4595E}"/>
              </a:ext>
            </a:extLst>
          </p:cNvPr>
          <p:cNvSpPr>
            <a:spLocks noGrp="1"/>
          </p:cNvSpPr>
          <p:nvPr>
            <p:ph sz="quarter" idx="12"/>
          </p:nvPr>
        </p:nvSpPr>
        <p:spPr>
          <a:xfrm>
            <a:off x="97971" y="889000"/>
            <a:ext cx="11944350" cy="5862865"/>
          </a:xfrm>
        </p:spPr>
        <p:txBody>
          <a:bodyPr/>
          <a:lstStyle/>
          <a:p>
            <a:pPr algn="ctr"/>
            <a:endParaRPr lang="en-US" dirty="0"/>
          </a:p>
          <a:p>
            <a:pPr algn="ctr"/>
            <a:endParaRPr lang="en-US" dirty="0"/>
          </a:p>
          <a:p>
            <a:pPr algn="ctr"/>
            <a:endParaRPr lang="en-US" dirty="0"/>
          </a:p>
          <a:p>
            <a:endParaRPr lang="en-US" dirty="0"/>
          </a:p>
          <a:p>
            <a:pPr algn="ctr"/>
            <a:endParaRPr lang="en-US" b="1" dirty="0">
              <a:solidFill>
                <a:schemeClr val="accent3"/>
              </a:solidFill>
            </a:endParaRPr>
          </a:p>
          <a:p>
            <a:pPr algn="ctr"/>
            <a:endParaRPr lang="en-US" b="1" dirty="0">
              <a:solidFill>
                <a:schemeClr val="accent3"/>
              </a:solidFill>
            </a:endParaRPr>
          </a:p>
          <a:p>
            <a:pPr algn="ctr"/>
            <a:endParaRPr lang="en-US" sz="2400" b="1" dirty="0">
              <a:solidFill>
                <a:schemeClr val="accent3"/>
              </a:solidFill>
            </a:endParaRPr>
          </a:p>
          <a:p>
            <a:endParaRPr lang="en-US" dirty="0"/>
          </a:p>
          <a:p>
            <a:endParaRPr lang="en-US" dirty="0"/>
          </a:p>
        </p:txBody>
      </p:sp>
      <p:graphicFrame>
        <p:nvGraphicFramePr>
          <p:cNvPr id="3" name="Table 2">
            <a:extLst>
              <a:ext uri="{FF2B5EF4-FFF2-40B4-BE49-F238E27FC236}">
                <a16:creationId xmlns:a16="http://schemas.microsoft.com/office/drawing/2014/main" id="{31C51F0E-25B0-6616-57C2-25F640BCFB4E}"/>
              </a:ext>
            </a:extLst>
          </p:cNvPr>
          <p:cNvGraphicFramePr>
            <a:graphicFrameLocks noGrp="1"/>
          </p:cNvGraphicFramePr>
          <p:nvPr>
            <p:extLst>
              <p:ext uri="{D42A27DB-BD31-4B8C-83A1-F6EECF244321}">
                <p14:modId xmlns:p14="http://schemas.microsoft.com/office/powerpoint/2010/main" val="1481254610"/>
              </p:ext>
            </p:extLst>
          </p:nvPr>
        </p:nvGraphicFramePr>
        <p:xfrm>
          <a:off x="259307" y="889000"/>
          <a:ext cx="11783013" cy="5716515"/>
        </p:xfrm>
        <a:graphic>
          <a:graphicData uri="http://schemas.openxmlformats.org/drawingml/2006/table">
            <a:tbl>
              <a:tblPr firstRow="1" firstCol="1" bandRow="1">
                <a:tableStyleId>{69CF1AB2-1976-4502-BF36-3FF5EA218861}</a:tableStyleId>
              </a:tblPr>
              <a:tblGrid>
                <a:gridCol w="3927671">
                  <a:extLst>
                    <a:ext uri="{9D8B030D-6E8A-4147-A177-3AD203B41FA5}">
                      <a16:colId xmlns:a16="http://schemas.microsoft.com/office/drawing/2014/main" val="2436639442"/>
                    </a:ext>
                  </a:extLst>
                </a:gridCol>
                <a:gridCol w="3927671">
                  <a:extLst>
                    <a:ext uri="{9D8B030D-6E8A-4147-A177-3AD203B41FA5}">
                      <a16:colId xmlns:a16="http://schemas.microsoft.com/office/drawing/2014/main" val="51480279"/>
                    </a:ext>
                  </a:extLst>
                </a:gridCol>
                <a:gridCol w="3927671">
                  <a:extLst>
                    <a:ext uri="{9D8B030D-6E8A-4147-A177-3AD203B41FA5}">
                      <a16:colId xmlns:a16="http://schemas.microsoft.com/office/drawing/2014/main" val="3494455639"/>
                    </a:ext>
                  </a:extLst>
                </a:gridCol>
              </a:tblGrid>
              <a:tr h="2460713">
                <a:tc>
                  <a:txBody>
                    <a:bodyPr/>
                    <a:lstStyle/>
                    <a:p>
                      <a:pPr marL="0" marR="0" algn="ctr">
                        <a:lnSpc>
                          <a:spcPct val="107000"/>
                        </a:lnSpc>
                        <a:spcAft>
                          <a:spcPts val="800"/>
                        </a:spcAft>
                        <a:buNone/>
                      </a:pPr>
                      <a:endParaRPr lang="en-GB" sz="2000" dirty="0">
                        <a:solidFill>
                          <a:schemeClr val="tx1"/>
                        </a:solidFill>
                        <a:effectLst/>
                      </a:endParaRPr>
                    </a:p>
                    <a:p>
                      <a:pPr marL="0" marR="0" algn="ctr">
                        <a:lnSpc>
                          <a:spcPct val="107000"/>
                        </a:lnSpc>
                        <a:spcAft>
                          <a:spcPts val="800"/>
                        </a:spcAft>
                        <a:buNone/>
                      </a:pPr>
                      <a:r>
                        <a:rPr lang="en-GB" sz="2000" dirty="0">
                          <a:solidFill>
                            <a:schemeClr val="tx1"/>
                          </a:solidFill>
                          <a:effectLst/>
                        </a:rPr>
                        <a:t>Commencez par une approche globale</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chemeClr val="tx1"/>
                          </a:solidFill>
                          <a:effectLst/>
                        </a:rPr>
                        <a:t>Abordez la sexualité dans le contexte plus large de la santé et de la qualité de vie avant d’entrer dans les détails.</a:t>
                      </a:r>
                      <a:endPar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chemeClr val="tx1"/>
                          </a:solidFill>
                          <a:effectLst/>
                        </a:rPr>
                        <a:t>« Il arrive parfois que des changements de santé ou la prise de médicaments aient une incidence sur l’intimité ou le bien-être sexuel. Cela vous a-t-il déjà concerné ? »</a:t>
                      </a:r>
                      <a:endPar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43405781"/>
                  </a:ext>
                </a:extLst>
              </a:tr>
              <a:tr h="1627901">
                <a:tc>
                  <a:txBody>
                    <a:bodyPr/>
                    <a:lstStyle/>
                    <a:p>
                      <a:pPr marL="0" marR="0" algn="ctr">
                        <a:lnSpc>
                          <a:spcPct val="107000"/>
                        </a:lnSpc>
                        <a:spcAft>
                          <a:spcPts val="800"/>
                        </a:spcAft>
                        <a:buNone/>
                      </a:pPr>
                      <a:endParaRPr lang="en-GB" sz="2000" dirty="0">
                        <a:solidFill>
                          <a:schemeClr val="tx1"/>
                        </a:solidFill>
                        <a:effectLst/>
                      </a:endParaRPr>
                    </a:p>
                    <a:p>
                      <a:pPr marL="0" marR="0" algn="ctr">
                        <a:lnSpc>
                          <a:spcPct val="107000"/>
                        </a:lnSpc>
                        <a:spcAft>
                          <a:spcPts val="800"/>
                        </a:spcAft>
                        <a:buNone/>
                      </a:pPr>
                      <a:r>
                        <a:rPr lang="en-GB" sz="2000" dirty="0">
                          <a:solidFill>
                            <a:schemeClr val="tx1"/>
                          </a:solidFill>
                          <a:effectLst/>
                        </a:rPr>
                        <a:t>Reconnaissez que la sexualité fait partie intégrante de l’identité</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dirty="0">
                          <a:effectLst/>
                        </a:rPr>
                        <a:t>Reconnaissez que la sexualité est une dimension significative et légitime de la vie d’une personne, quel que soit son âge.</a:t>
                      </a:r>
                      <a:endParaRPr lang="en-US" sz="1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a:effectLst/>
                        </a:rPr>
                        <a:t>« La sexualité et l’intimité restent des aspects importants de la vie pour de nombreuses personnes à mesure qu’elles vieillissent. »</a:t>
                      </a:r>
                      <a:endParaRPr lang="en-US" sz="18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24971794"/>
                  </a:ext>
                </a:extLst>
              </a:tr>
              <a:tr h="1627901">
                <a:tc>
                  <a:txBody>
                    <a:bodyPr/>
                    <a:lstStyle/>
                    <a:p>
                      <a:pPr marL="0" marR="0" algn="ctr">
                        <a:lnSpc>
                          <a:spcPct val="107000"/>
                        </a:lnSpc>
                        <a:spcAft>
                          <a:spcPts val="800"/>
                        </a:spcAft>
                        <a:buNone/>
                      </a:pPr>
                      <a:endParaRPr lang="en-GB" sz="2000" dirty="0">
                        <a:solidFill>
                          <a:schemeClr val="tx1"/>
                        </a:solidFill>
                        <a:effectLst/>
                      </a:endParaRPr>
                    </a:p>
                    <a:p>
                      <a:pPr marL="0" marR="0" algn="ctr">
                        <a:lnSpc>
                          <a:spcPct val="107000"/>
                        </a:lnSpc>
                        <a:spcAft>
                          <a:spcPts val="800"/>
                        </a:spcAft>
                        <a:buNone/>
                      </a:pPr>
                      <a:r>
                        <a:rPr lang="en-GB" sz="2000" dirty="0">
                          <a:solidFill>
                            <a:schemeClr val="tx1"/>
                          </a:solidFill>
                          <a:effectLst/>
                        </a:rPr>
                        <a:t>Posez des questions directes, mais avec tact</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a:effectLst/>
                        </a:rPr>
                        <a:t>Une fois le climat de confiance établi, aborde des préoccupations spécifiques telles que le désir, le plaisir, la douleur ou les changements relationnels.</a:t>
                      </a:r>
                      <a:endParaRPr lang="en-US" sz="18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dirty="0">
                          <a:effectLst/>
                        </a:rPr>
                        <a:t>« Avez-vous remarqué des changements au niveau du désir, du confort ou du plaisir pour lesquels vous aimeriez bénéficier d’un accompagnement ? »</a:t>
                      </a:r>
                      <a:endParaRPr lang="en-US" sz="1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36461604"/>
                  </a:ext>
                </a:extLst>
              </a:tr>
            </a:tbl>
          </a:graphicData>
        </a:graphic>
      </p:graphicFrame>
    </p:spTree>
    <p:extLst>
      <p:ext uri="{BB962C8B-B14F-4D97-AF65-F5344CB8AC3E}">
        <p14:creationId xmlns:p14="http://schemas.microsoft.com/office/powerpoint/2010/main" val="20948966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A8C84-F8BC-A23E-6679-EE672F90D0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71A4BA-BF8E-1792-76DC-0F44E8437E6F}"/>
              </a:ext>
            </a:extLst>
          </p:cNvPr>
          <p:cNvSpPr>
            <a:spLocks noGrp="1"/>
          </p:cNvSpPr>
          <p:nvPr>
            <p:ph type="ctrTitle"/>
          </p:nvPr>
        </p:nvSpPr>
        <p:spPr/>
        <p:txBody>
          <a:bodyPr/>
          <a:lstStyle/>
          <a:p>
            <a:endParaRPr lang="en-US" dirty="0"/>
          </a:p>
        </p:txBody>
      </p:sp>
      <p:pic>
        <p:nvPicPr>
          <p:cNvPr id="5" name="Graphic 4" descr="Chevron arrows with solid fill">
            <a:extLst>
              <a:ext uri="{FF2B5EF4-FFF2-40B4-BE49-F238E27FC236}">
                <a16:creationId xmlns:a16="http://schemas.microsoft.com/office/drawing/2014/main" id="{334A4E33-39E1-B6F5-3737-04C620D37FC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40679" y="2919626"/>
            <a:ext cx="1404257" cy="1404257"/>
          </a:xfrm>
          <a:prstGeom prst="rect">
            <a:avLst/>
          </a:prstGeom>
        </p:spPr>
      </p:pic>
    </p:spTree>
    <p:extLst>
      <p:ext uri="{BB962C8B-B14F-4D97-AF65-F5344CB8AC3E}">
        <p14:creationId xmlns:p14="http://schemas.microsoft.com/office/powerpoint/2010/main" val="30527834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75995-1190-E39C-021A-A75A1FFFCC7D}"/>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CE7CDD32-3DB0-84F7-17DA-02666395144E}"/>
              </a:ext>
            </a:extLst>
          </p:cNvPr>
          <p:cNvSpPr>
            <a:spLocks noGrp="1"/>
          </p:cNvSpPr>
          <p:nvPr>
            <p:ph type="title"/>
          </p:nvPr>
        </p:nvSpPr>
        <p:spPr/>
        <p:txBody>
          <a:bodyPr lIns="91440"/>
          <a:lstStyle/>
          <a:p>
            <a:r>
              <a:rPr lang="en-US" dirty="0"/>
              <a:t>Le modèle du cycle de la réponse sexuelle (1)</a:t>
            </a:r>
            <a:endParaRPr lang="el-GR" dirty="0"/>
          </a:p>
        </p:txBody>
      </p:sp>
      <p:sp>
        <p:nvSpPr>
          <p:cNvPr id="7" name="Content Placeholder 6">
            <a:extLst>
              <a:ext uri="{FF2B5EF4-FFF2-40B4-BE49-F238E27FC236}">
                <a16:creationId xmlns:a16="http://schemas.microsoft.com/office/drawing/2014/main" id="{ABC061A5-D236-BE4C-75C2-413AB9DB80F9}"/>
              </a:ext>
            </a:extLst>
          </p:cNvPr>
          <p:cNvSpPr>
            <a:spLocks noGrp="1"/>
          </p:cNvSpPr>
          <p:nvPr>
            <p:ph sz="quarter" idx="12"/>
          </p:nvPr>
        </p:nvSpPr>
        <p:spPr>
          <a:xfrm>
            <a:off x="97971" y="889000"/>
            <a:ext cx="11944350" cy="5862865"/>
          </a:xfrm>
        </p:spPr>
        <p:txBody>
          <a:bodyPr/>
          <a:lstStyle/>
          <a:p>
            <a:pPr algn="ctr"/>
            <a:endParaRPr lang="en-US" dirty="0"/>
          </a:p>
          <a:p>
            <a:pPr algn="ctr"/>
            <a:endParaRPr lang="en-US" dirty="0"/>
          </a:p>
          <a:p>
            <a:pPr algn="ctr"/>
            <a:endParaRPr lang="en-US" dirty="0"/>
          </a:p>
          <a:p>
            <a:endParaRPr lang="en-US" dirty="0"/>
          </a:p>
          <a:p>
            <a:endParaRPr lang="en-US" dirty="0"/>
          </a:p>
        </p:txBody>
      </p:sp>
      <p:graphicFrame>
        <p:nvGraphicFramePr>
          <p:cNvPr id="2" name="Diagram 1">
            <a:extLst>
              <a:ext uri="{FF2B5EF4-FFF2-40B4-BE49-F238E27FC236}">
                <a16:creationId xmlns:a16="http://schemas.microsoft.com/office/drawing/2014/main" id="{37C16D62-B50A-F793-7362-0FBF14C2ACB6}"/>
              </a:ext>
            </a:extLst>
          </p:cNvPr>
          <p:cNvGraphicFramePr/>
          <p:nvPr>
            <p:extLst>
              <p:ext uri="{D42A27DB-BD31-4B8C-83A1-F6EECF244321}">
                <p14:modId xmlns:p14="http://schemas.microsoft.com/office/powerpoint/2010/main" val="1989344670"/>
              </p:ext>
            </p:extLst>
          </p:nvPr>
        </p:nvGraphicFramePr>
        <p:xfrm>
          <a:off x="1371600" y="1071154"/>
          <a:ext cx="9444445" cy="56807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585438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05DE8-A203-6640-CE77-C2577D8D07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2F96D9-42C0-97ED-8A9E-7BC16199C215}"/>
              </a:ext>
            </a:extLst>
          </p:cNvPr>
          <p:cNvSpPr>
            <a:spLocks noGrp="1"/>
          </p:cNvSpPr>
          <p:nvPr>
            <p:ph type="title"/>
          </p:nvPr>
        </p:nvSpPr>
        <p:spPr/>
        <p:txBody>
          <a:bodyPr/>
          <a:lstStyle/>
          <a:p>
            <a:r>
              <a:rPr lang="en-US" dirty="0"/>
              <a:t>Le modèle du cycle de la réponse sexuelle (2)</a:t>
            </a:r>
          </a:p>
        </p:txBody>
      </p:sp>
      <p:sp>
        <p:nvSpPr>
          <p:cNvPr id="3" name="Text Placeholder 2">
            <a:extLst>
              <a:ext uri="{FF2B5EF4-FFF2-40B4-BE49-F238E27FC236}">
                <a16:creationId xmlns:a16="http://schemas.microsoft.com/office/drawing/2014/main" id="{F400C936-6F2D-BABA-D194-D760B092E28C}"/>
              </a:ext>
            </a:extLst>
          </p:cNvPr>
          <p:cNvSpPr>
            <a:spLocks noGrp="1"/>
          </p:cNvSpPr>
          <p:nvPr>
            <p:ph type="body" sz="quarter" idx="10"/>
          </p:nvPr>
        </p:nvSpPr>
        <p:spPr/>
        <p:txBody>
          <a:bodyPr/>
          <a:lstStyle/>
          <a:p>
            <a:r>
              <a:rPr lang="en-US" dirty="0"/>
              <a:t>Le désir</a:t>
            </a:r>
          </a:p>
        </p:txBody>
      </p:sp>
      <p:sp>
        <p:nvSpPr>
          <p:cNvPr id="11" name="TextBox 10">
            <a:extLst>
              <a:ext uri="{FF2B5EF4-FFF2-40B4-BE49-F238E27FC236}">
                <a16:creationId xmlns:a16="http://schemas.microsoft.com/office/drawing/2014/main" id="{307505BE-6327-61FA-7294-59FDCEF20CE0}"/>
              </a:ext>
            </a:extLst>
          </p:cNvPr>
          <p:cNvSpPr txBox="1"/>
          <p:nvPr/>
        </p:nvSpPr>
        <p:spPr>
          <a:xfrm>
            <a:off x="598716" y="1767241"/>
            <a:ext cx="4963885" cy="4401205"/>
          </a:xfrm>
          <a:prstGeom prst="rect">
            <a:avLst/>
          </a:prstGeom>
          <a:noFill/>
        </p:spPr>
        <p:txBody>
          <a:bodyPr wrap="square" rtlCol="0">
            <a:spAutoFit/>
          </a:bodyPr>
          <a:lstStyle/>
          <a:p>
            <a:pPr marL="342900" indent="-342900">
              <a:buClr>
                <a:schemeClr val="accent1"/>
              </a:buClr>
              <a:buFont typeface="System Font Regular"/>
              <a:buChar char="?"/>
            </a:pPr>
            <a:r>
              <a:rPr lang="en-US" sz="2000" b="1" dirty="0"/>
              <a:t>« Quelle importance revêtent pour vous, en ce moment, l’intimité physique ou les marques d’affection dans votre vie ? »</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 Avez-vous remarqué des changements dans votre intérêt pour l'activité sexuelle ou la proximité au fil du temps ? »</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 Parfois, le stress, la fatigue ou certains problèmes de santé peuvent affecter le désir sexuel. Avez-vous été influencé(e) par ce genre de facteurs ? »</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 Avez-vous l’impression que la proximité émotionnelle avec votre partenaire influence votre intérêt pour l’intimité ? »</a:t>
            </a:r>
          </a:p>
        </p:txBody>
      </p:sp>
      <p:graphicFrame>
        <p:nvGraphicFramePr>
          <p:cNvPr id="4" name="Diagram 3">
            <a:extLst>
              <a:ext uri="{FF2B5EF4-FFF2-40B4-BE49-F238E27FC236}">
                <a16:creationId xmlns:a16="http://schemas.microsoft.com/office/drawing/2014/main" id="{67BC7F08-68E6-6C41-F88D-ADEB1DA50D40}"/>
              </a:ext>
            </a:extLst>
          </p:cNvPr>
          <p:cNvGraphicFramePr/>
          <p:nvPr>
            <p:extLst>
              <p:ext uri="{D42A27DB-BD31-4B8C-83A1-F6EECF244321}">
                <p14:modId xmlns:p14="http://schemas.microsoft.com/office/powerpoint/2010/main" val="477339622"/>
              </p:ext>
            </p:extLst>
          </p:nvPr>
        </p:nvGraphicFramePr>
        <p:xfrm>
          <a:off x="5562601" y="1767240"/>
          <a:ext cx="5800165" cy="44012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383746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875E7-60E0-1E9F-5B5F-EBA37E9A64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0F64C2-0D90-6CC7-2729-878BB36A5380}"/>
              </a:ext>
            </a:extLst>
          </p:cNvPr>
          <p:cNvSpPr>
            <a:spLocks noGrp="1"/>
          </p:cNvSpPr>
          <p:nvPr>
            <p:ph type="title"/>
          </p:nvPr>
        </p:nvSpPr>
        <p:spPr/>
        <p:txBody>
          <a:bodyPr/>
          <a:lstStyle/>
          <a:p>
            <a:r>
              <a:rPr lang="en-US" dirty="0"/>
              <a:t>Le modèle du cycle de la réponse sexuelle (3)</a:t>
            </a:r>
          </a:p>
        </p:txBody>
      </p:sp>
      <p:sp>
        <p:nvSpPr>
          <p:cNvPr id="3" name="Text Placeholder 2">
            <a:extLst>
              <a:ext uri="{FF2B5EF4-FFF2-40B4-BE49-F238E27FC236}">
                <a16:creationId xmlns:a16="http://schemas.microsoft.com/office/drawing/2014/main" id="{BFC3BC0B-8FA2-1369-9B24-CA74C474333D}"/>
              </a:ext>
            </a:extLst>
          </p:cNvPr>
          <p:cNvSpPr>
            <a:spLocks noGrp="1"/>
          </p:cNvSpPr>
          <p:nvPr>
            <p:ph type="body" sz="quarter" idx="10"/>
          </p:nvPr>
        </p:nvSpPr>
        <p:spPr/>
        <p:txBody>
          <a:bodyPr/>
          <a:lstStyle/>
          <a:p>
            <a:r>
              <a:rPr lang="en-US" dirty="0"/>
              <a:t>Le désir</a:t>
            </a:r>
          </a:p>
        </p:txBody>
      </p:sp>
      <p:sp>
        <p:nvSpPr>
          <p:cNvPr id="6" name="Content Placeholder 5">
            <a:extLst>
              <a:ext uri="{FF2B5EF4-FFF2-40B4-BE49-F238E27FC236}">
                <a16:creationId xmlns:a16="http://schemas.microsoft.com/office/drawing/2014/main" id="{417CDD48-677E-FFB7-EDDF-1068418CDC0C}"/>
              </a:ext>
            </a:extLst>
          </p:cNvPr>
          <p:cNvSpPr>
            <a:spLocks noGrp="1"/>
          </p:cNvSpPr>
          <p:nvPr>
            <p:ph sz="quarter" idx="12"/>
          </p:nvPr>
        </p:nvSpPr>
        <p:spPr>
          <a:xfrm>
            <a:off x="652182" y="1763342"/>
            <a:ext cx="10887635" cy="4783231"/>
          </a:xfrm>
        </p:spPr>
        <p:txBody>
          <a:bodyPr/>
          <a:lstStyle/>
          <a:p>
            <a:r>
              <a:rPr lang="en-US" sz="2800" b="1" dirty="0"/>
              <a:t>Facteurs influents : </a:t>
            </a:r>
          </a:p>
          <a:p>
            <a:endParaRPr lang="en-US" sz="2800" b="1" dirty="0"/>
          </a:p>
          <a:p>
            <a:pPr marL="285750" indent="-285750">
              <a:buFontTx/>
              <a:buChar char="-"/>
            </a:pPr>
            <a:r>
              <a:rPr lang="en-GB" sz="2800" dirty="0"/>
              <a:t>baisse hormonale</a:t>
            </a:r>
          </a:p>
          <a:p>
            <a:pPr marL="285750" indent="-285750">
              <a:buFontTx/>
              <a:buChar char="-"/>
            </a:pPr>
            <a:r>
              <a:rPr lang="en-GB" sz="2800" dirty="0"/>
              <a:t>dépression ou solitude </a:t>
            </a:r>
          </a:p>
          <a:p>
            <a:pPr marL="285750" indent="-285750">
              <a:buFontTx/>
              <a:buChar char="-"/>
            </a:pPr>
            <a:r>
              <a:rPr lang="en-GB" sz="2800" dirty="0"/>
              <a:t>qualité de la relation </a:t>
            </a:r>
          </a:p>
          <a:p>
            <a:pPr marL="285750" indent="-285750">
              <a:buFontTx/>
              <a:buChar char="-"/>
            </a:pPr>
            <a:r>
              <a:rPr lang="en-GB" sz="2800" dirty="0"/>
              <a:t>maladie chronique, fatigue</a:t>
            </a:r>
          </a:p>
          <a:p>
            <a:pPr marL="285750" indent="-285750">
              <a:buFontTx/>
              <a:buChar char="-"/>
            </a:pPr>
            <a:r>
              <a:rPr lang="en-GB" sz="2800" dirty="0"/>
              <a:t>croyances intériorisées liées à l'âgisme concernant la sexualité</a:t>
            </a:r>
            <a:endParaRPr lang="en-US" sz="2800" dirty="0"/>
          </a:p>
        </p:txBody>
      </p:sp>
      <p:pic>
        <p:nvPicPr>
          <p:cNvPr id="4" name="Picture 3">
            <a:extLst>
              <a:ext uri="{FF2B5EF4-FFF2-40B4-BE49-F238E27FC236}">
                <a16:creationId xmlns:a16="http://schemas.microsoft.com/office/drawing/2014/main" id="{CA7AC810-8FBA-A6EF-AED5-48653C62F798}"/>
              </a:ext>
            </a:extLst>
          </p:cNvPr>
          <p:cNvPicPr>
            <a:picLocks noChangeAspect="1"/>
          </p:cNvPicPr>
          <p:nvPr/>
        </p:nvPicPr>
        <p:blipFill>
          <a:blip r:embed="rId3"/>
          <a:stretch>
            <a:fillRect/>
          </a:stretch>
        </p:blipFill>
        <p:spPr>
          <a:xfrm>
            <a:off x="6818730" y="1405534"/>
            <a:ext cx="4721087" cy="3148927"/>
          </a:xfrm>
          <a:prstGeom prst="rect">
            <a:avLst/>
          </a:prstGeom>
        </p:spPr>
      </p:pic>
    </p:spTree>
    <p:extLst>
      <p:ext uri="{BB962C8B-B14F-4D97-AF65-F5344CB8AC3E}">
        <p14:creationId xmlns:p14="http://schemas.microsoft.com/office/powerpoint/2010/main" val="19535363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DD297-0472-AED8-2A81-7DF392A354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FF77B0-348E-1CAA-85E9-CF06EDF752C3}"/>
              </a:ext>
            </a:extLst>
          </p:cNvPr>
          <p:cNvSpPr>
            <a:spLocks noGrp="1"/>
          </p:cNvSpPr>
          <p:nvPr>
            <p:ph type="title"/>
          </p:nvPr>
        </p:nvSpPr>
        <p:spPr/>
        <p:txBody>
          <a:bodyPr/>
          <a:lstStyle/>
          <a:p>
            <a:r>
              <a:rPr lang="en-US" dirty="0"/>
              <a:t>Le modèle du cycle de la réponse sexuelle (4)</a:t>
            </a:r>
          </a:p>
        </p:txBody>
      </p:sp>
      <p:sp>
        <p:nvSpPr>
          <p:cNvPr id="3" name="Text Placeholder 2">
            <a:extLst>
              <a:ext uri="{FF2B5EF4-FFF2-40B4-BE49-F238E27FC236}">
                <a16:creationId xmlns:a16="http://schemas.microsoft.com/office/drawing/2014/main" id="{673A71FB-04D8-71EA-80FB-FBBE5281BAD8}"/>
              </a:ext>
            </a:extLst>
          </p:cNvPr>
          <p:cNvSpPr>
            <a:spLocks noGrp="1"/>
          </p:cNvSpPr>
          <p:nvPr>
            <p:ph type="body" sz="quarter" idx="10"/>
          </p:nvPr>
        </p:nvSpPr>
        <p:spPr/>
        <p:txBody>
          <a:bodyPr/>
          <a:lstStyle/>
          <a:p>
            <a:r>
              <a:rPr lang="en-US" dirty="0"/>
              <a:t>Excitation</a:t>
            </a:r>
          </a:p>
        </p:txBody>
      </p:sp>
      <p:sp>
        <p:nvSpPr>
          <p:cNvPr id="11" name="TextBox 10">
            <a:extLst>
              <a:ext uri="{FF2B5EF4-FFF2-40B4-BE49-F238E27FC236}">
                <a16:creationId xmlns:a16="http://schemas.microsoft.com/office/drawing/2014/main" id="{D7C11585-1774-2204-45D2-758FE2B8A72B}"/>
              </a:ext>
            </a:extLst>
          </p:cNvPr>
          <p:cNvSpPr txBox="1"/>
          <p:nvPr/>
        </p:nvSpPr>
        <p:spPr>
          <a:xfrm>
            <a:off x="598716" y="1767241"/>
            <a:ext cx="4963885" cy="4801314"/>
          </a:xfrm>
          <a:prstGeom prst="rect">
            <a:avLst/>
          </a:prstGeom>
          <a:noFill/>
        </p:spPr>
        <p:txBody>
          <a:bodyPr wrap="square" rtlCol="0">
            <a:spAutoFit/>
          </a:bodyPr>
          <a:lstStyle/>
          <a:p>
            <a:pPr marL="342900" indent="-342900">
              <a:buClr>
                <a:schemeClr val="accent1"/>
              </a:buClr>
              <a:buFont typeface="System Font Regular"/>
              <a:buChar char="?"/>
            </a:pPr>
            <a:r>
              <a:rPr lang="en-US" b="1" dirty="0"/>
              <a:t>« Certaines femmes souffrent de sécheresse vaginale ou d’inconfort lors des rapports intimes après la ménopause. Avez-vous remarqué ce phénomène ou souhaitez-vous obtenir des informations à ce sujet ? »</a:t>
            </a:r>
          </a:p>
          <a:p>
            <a:pPr marL="342900" indent="-342900">
              <a:buClr>
                <a:schemeClr val="accent1"/>
              </a:buClr>
              <a:buFont typeface="System Font Regular"/>
              <a:buChar char="?"/>
            </a:pPr>
            <a:r>
              <a:rPr lang="en-US" b="1" dirty="0"/>
              <a:t>« Certaines personnes constatent que les érections mettent plus de temps à se produire ou sont moins fermes qu’auparavant. Si c’est votre cas, nous pouvons discuter des causes possibles et des solutions envisageables. »</a:t>
            </a:r>
          </a:p>
          <a:p>
            <a:pPr marL="342900" indent="-342900">
              <a:buClr>
                <a:schemeClr val="accent1"/>
              </a:buClr>
              <a:buFont typeface="System Font Regular"/>
              <a:buChar char="?"/>
            </a:pPr>
            <a:r>
              <a:rPr lang="en-US" b="1" dirty="0"/>
              <a:t>« Avez-vous remarqué des changements au niveau de la lubrification, de l’érection ou du confort physique lors des rapports intimes ? »</a:t>
            </a:r>
          </a:p>
          <a:p>
            <a:pPr marL="342900" indent="-342900">
              <a:buClr>
                <a:schemeClr val="accent1"/>
              </a:buClr>
              <a:buFont typeface="System Font Regular"/>
              <a:buChar char="?"/>
            </a:pPr>
            <a:r>
              <a:rPr lang="en-US" b="1" dirty="0"/>
              <a:t>« Si les rapports intimes sont devenus inconfortables, nous pouvons discuter des moyens de réduire la douleur et d’améliorer votre confort. »</a:t>
            </a:r>
          </a:p>
        </p:txBody>
      </p:sp>
      <p:graphicFrame>
        <p:nvGraphicFramePr>
          <p:cNvPr id="4" name="Diagram 3">
            <a:extLst>
              <a:ext uri="{FF2B5EF4-FFF2-40B4-BE49-F238E27FC236}">
                <a16:creationId xmlns:a16="http://schemas.microsoft.com/office/drawing/2014/main" id="{213AFE1C-CB38-7E58-40FC-6800B69039C7}"/>
              </a:ext>
            </a:extLst>
          </p:cNvPr>
          <p:cNvGraphicFramePr/>
          <p:nvPr>
            <p:extLst>
              <p:ext uri="{D42A27DB-BD31-4B8C-83A1-F6EECF244321}">
                <p14:modId xmlns:p14="http://schemas.microsoft.com/office/powerpoint/2010/main" val="1523794189"/>
              </p:ext>
            </p:extLst>
          </p:nvPr>
        </p:nvGraphicFramePr>
        <p:xfrm>
          <a:off x="4939553" y="1554021"/>
          <a:ext cx="7575177" cy="49222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606400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4A32D-2DC0-EBB3-2C52-E35F9D5604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1B306D-31E8-2557-E18C-8C95B555769B}"/>
              </a:ext>
            </a:extLst>
          </p:cNvPr>
          <p:cNvSpPr>
            <a:spLocks noGrp="1"/>
          </p:cNvSpPr>
          <p:nvPr>
            <p:ph type="title"/>
          </p:nvPr>
        </p:nvSpPr>
        <p:spPr/>
        <p:txBody>
          <a:bodyPr/>
          <a:lstStyle/>
          <a:p>
            <a:r>
              <a:rPr lang="en-US" dirty="0"/>
              <a:t>Le modèle du cycle de la réponse sexuelle (5)</a:t>
            </a:r>
          </a:p>
        </p:txBody>
      </p:sp>
      <p:sp>
        <p:nvSpPr>
          <p:cNvPr id="3" name="Text Placeholder 2">
            <a:extLst>
              <a:ext uri="{FF2B5EF4-FFF2-40B4-BE49-F238E27FC236}">
                <a16:creationId xmlns:a16="http://schemas.microsoft.com/office/drawing/2014/main" id="{F86B5BC0-CA27-99D4-75DA-03F6A6C0876D}"/>
              </a:ext>
            </a:extLst>
          </p:cNvPr>
          <p:cNvSpPr>
            <a:spLocks noGrp="1"/>
          </p:cNvSpPr>
          <p:nvPr>
            <p:ph type="body" sz="quarter" idx="10"/>
          </p:nvPr>
        </p:nvSpPr>
        <p:spPr/>
        <p:txBody>
          <a:bodyPr/>
          <a:lstStyle/>
          <a:p>
            <a:r>
              <a:rPr lang="en-US" dirty="0"/>
              <a:t>Excitation</a:t>
            </a:r>
          </a:p>
        </p:txBody>
      </p:sp>
      <p:sp>
        <p:nvSpPr>
          <p:cNvPr id="6" name="Content Placeholder 5">
            <a:extLst>
              <a:ext uri="{FF2B5EF4-FFF2-40B4-BE49-F238E27FC236}">
                <a16:creationId xmlns:a16="http://schemas.microsoft.com/office/drawing/2014/main" id="{3E02D873-916C-93D4-B174-A296C7D4D3BE}"/>
              </a:ext>
            </a:extLst>
          </p:cNvPr>
          <p:cNvSpPr>
            <a:spLocks noGrp="1"/>
          </p:cNvSpPr>
          <p:nvPr>
            <p:ph sz="quarter" idx="12"/>
          </p:nvPr>
        </p:nvSpPr>
        <p:spPr>
          <a:xfrm>
            <a:off x="605898" y="1684703"/>
            <a:ext cx="6245476" cy="4318625"/>
          </a:xfrm>
        </p:spPr>
        <p:txBody>
          <a:bodyPr/>
          <a:lstStyle/>
          <a:p>
            <a:r>
              <a:rPr lang="en-US" sz="2000" b="1" dirty="0"/>
              <a:t>Facteurs influents : </a:t>
            </a:r>
          </a:p>
          <a:p>
            <a:endParaRPr lang="en-US" sz="2000" b="1" dirty="0"/>
          </a:p>
          <a:p>
            <a:pPr marL="285750" indent="-285750">
              <a:buFontTx/>
              <a:buChar char="-"/>
            </a:pPr>
            <a:r>
              <a:rPr lang="en-GB" sz="2000" dirty="0"/>
              <a:t>troubles vasculaires et neurologiques</a:t>
            </a:r>
          </a:p>
          <a:p>
            <a:pPr marL="285750" indent="-285750">
              <a:buFontTx/>
              <a:buChar char="-"/>
            </a:pPr>
            <a:r>
              <a:rPr lang="en-GB" sz="2000" dirty="0"/>
              <a:t>sécheresse vaginale </a:t>
            </a:r>
          </a:p>
          <a:p>
            <a:pPr marL="285750" indent="-285750">
              <a:buFontTx/>
              <a:buChar char="-"/>
            </a:pPr>
            <a:r>
              <a:rPr lang="en-GB" sz="2000" dirty="0"/>
              <a:t>problèmes d'érection</a:t>
            </a:r>
          </a:p>
          <a:p>
            <a:pPr marL="285750" indent="-285750">
              <a:buFontTx/>
              <a:buChar char="-"/>
            </a:pPr>
            <a:r>
              <a:rPr lang="en-GB" sz="2000" dirty="0"/>
              <a:t>effets des médicaments</a:t>
            </a:r>
          </a:p>
          <a:p>
            <a:pPr marL="285750" indent="-285750">
              <a:buFontTx/>
              <a:buChar char="-"/>
            </a:pPr>
            <a:r>
              <a:rPr lang="en-GB" sz="2000" dirty="0"/>
              <a:t>douleur ou mobilité réduite</a:t>
            </a:r>
          </a:p>
          <a:p>
            <a:pPr marL="285750" indent="-285750">
              <a:buFontTx/>
              <a:buChar char="-"/>
            </a:pPr>
            <a:r>
              <a:rPr lang="en-GB" sz="2000" dirty="0"/>
              <a:t>anxiété ou problèmes liés à l'image corporelle</a:t>
            </a:r>
            <a:endParaRPr lang="en-US" sz="2000" dirty="0"/>
          </a:p>
        </p:txBody>
      </p:sp>
      <p:pic>
        <p:nvPicPr>
          <p:cNvPr id="5" name="Picture 4">
            <a:extLst>
              <a:ext uri="{FF2B5EF4-FFF2-40B4-BE49-F238E27FC236}">
                <a16:creationId xmlns:a16="http://schemas.microsoft.com/office/drawing/2014/main" id="{A18F847E-20EA-DAF0-DADA-BA434EB7712B}"/>
              </a:ext>
            </a:extLst>
          </p:cNvPr>
          <p:cNvPicPr>
            <a:picLocks noChangeAspect="1"/>
          </p:cNvPicPr>
          <p:nvPr/>
        </p:nvPicPr>
        <p:blipFill>
          <a:blip r:embed="rId3"/>
          <a:stretch>
            <a:fillRect/>
          </a:stretch>
        </p:blipFill>
        <p:spPr>
          <a:xfrm>
            <a:off x="6070145" y="1684703"/>
            <a:ext cx="5410199" cy="3603276"/>
          </a:xfrm>
          <a:prstGeom prst="rect">
            <a:avLst/>
          </a:prstGeom>
        </p:spPr>
      </p:pic>
    </p:spTree>
    <p:extLst>
      <p:ext uri="{BB962C8B-B14F-4D97-AF65-F5344CB8AC3E}">
        <p14:creationId xmlns:p14="http://schemas.microsoft.com/office/powerpoint/2010/main" val="2470865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8F581-2DF1-B1D3-5B91-2EBB441234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126926-16F3-848C-A146-C363EC87BD36}"/>
              </a:ext>
            </a:extLst>
          </p:cNvPr>
          <p:cNvSpPr>
            <a:spLocks noGrp="1"/>
          </p:cNvSpPr>
          <p:nvPr>
            <p:ph type="title"/>
          </p:nvPr>
        </p:nvSpPr>
        <p:spPr/>
        <p:txBody>
          <a:bodyPr/>
          <a:lstStyle/>
          <a:p>
            <a:r>
              <a:rPr lang="en-US" dirty="0"/>
              <a:t>Le modèle du cycle de la réponse sexuelle (6)</a:t>
            </a:r>
          </a:p>
        </p:txBody>
      </p:sp>
      <p:sp>
        <p:nvSpPr>
          <p:cNvPr id="3" name="Text Placeholder 2">
            <a:extLst>
              <a:ext uri="{FF2B5EF4-FFF2-40B4-BE49-F238E27FC236}">
                <a16:creationId xmlns:a16="http://schemas.microsoft.com/office/drawing/2014/main" id="{2A7C1812-80CA-C00D-CA46-DEEDD8B24B75}"/>
              </a:ext>
            </a:extLst>
          </p:cNvPr>
          <p:cNvSpPr>
            <a:spLocks noGrp="1"/>
          </p:cNvSpPr>
          <p:nvPr>
            <p:ph type="body" sz="quarter" idx="10"/>
          </p:nvPr>
        </p:nvSpPr>
        <p:spPr/>
        <p:txBody>
          <a:bodyPr/>
          <a:lstStyle/>
          <a:p>
            <a:r>
              <a:rPr lang="en-US" dirty="0"/>
              <a:t>Plateau</a:t>
            </a:r>
          </a:p>
        </p:txBody>
      </p:sp>
      <p:sp>
        <p:nvSpPr>
          <p:cNvPr id="11" name="TextBox 10">
            <a:extLst>
              <a:ext uri="{FF2B5EF4-FFF2-40B4-BE49-F238E27FC236}">
                <a16:creationId xmlns:a16="http://schemas.microsoft.com/office/drawing/2014/main" id="{62A0E551-2A6B-EE43-2061-4242BB152E33}"/>
              </a:ext>
            </a:extLst>
          </p:cNvPr>
          <p:cNvSpPr txBox="1"/>
          <p:nvPr/>
        </p:nvSpPr>
        <p:spPr>
          <a:xfrm>
            <a:off x="598716" y="1767241"/>
            <a:ext cx="4963885" cy="4524315"/>
          </a:xfrm>
          <a:prstGeom prst="rect">
            <a:avLst/>
          </a:prstGeom>
          <a:noFill/>
        </p:spPr>
        <p:txBody>
          <a:bodyPr wrap="square" rtlCol="0">
            <a:spAutoFit/>
          </a:bodyPr>
          <a:lstStyle/>
          <a:p>
            <a:pPr marL="342900" indent="-342900">
              <a:buClr>
                <a:schemeClr val="accent1"/>
              </a:buClr>
              <a:buFont typeface="System Font Regular"/>
              <a:buChar char="?"/>
            </a:pPr>
            <a:r>
              <a:rPr lang="en-US" b="1" dirty="0"/>
              <a:t>« Avez-vous parfois du mal à maintenir votre excitation pendant les rapports intimes ? »</a:t>
            </a:r>
          </a:p>
          <a:p>
            <a:pPr marL="342900" indent="-342900">
              <a:buClr>
                <a:schemeClr val="accent1"/>
              </a:buClr>
              <a:buFont typeface="System Font Regular"/>
              <a:buChar char="?"/>
            </a:pPr>
            <a:endParaRPr lang="en-US" b="1" dirty="0"/>
          </a:p>
          <a:p>
            <a:pPr marL="342900" indent="-342900">
              <a:buClr>
                <a:schemeClr val="accent1"/>
              </a:buClr>
              <a:buFont typeface="System Font Regular"/>
              <a:buChar char="?"/>
            </a:pPr>
            <a:r>
              <a:rPr lang="en-US" b="1" dirty="0"/>
              <a:t>« Certaines personnes remarquent qu’elles ont besoin de plus de temps ou de stimulation pour se sentir à l’aise pendant les rapports intimes. Est-ce que cela vous est déjà arrivé ? »</a:t>
            </a:r>
          </a:p>
          <a:p>
            <a:pPr marL="342900" indent="-342900">
              <a:buClr>
                <a:schemeClr val="accent1"/>
              </a:buClr>
              <a:buFont typeface="System Font Regular"/>
              <a:buChar char="?"/>
            </a:pPr>
            <a:endParaRPr lang="en-US" b="1" dirty="0"/>
          </a:p>
          <a:p>
            <a:pPr marL="342900" indent="-342900">
              <a:buClr>
                <a:schemeClr val="accent1"/>
              </a:buClr>
              <a:buFont typeface="System Font Regular"/>
              <a:buChar char="?"/>
            </a:pPr>
            <a:r>
              <a:rPr lang="en-US" b="1" dirty="0"/>
              <a:t>« La fatigue, des problèmes de santé ou des facteurs environnementaux affectent-ils votre capacité à profiter de vos moments d’intimité ? »</a:t>
            </a:r>
          </a:p>
          <a:p>
            <a:pPr marL="342900" indent="-342900">
              <a:buClr>
                <a:schemeClr val="accent1"/>
              </a:buClr>
              <a:buFont typeface="System Font Regular"/>
              <a:buChar char="?"/>
            </a:pPr>
            <a:endParaRPr lang="en-US" b="1" dirty="0"/>
          </a:p>
          <a:p>
            <a:pPr marL="342900" indent="-342900">
              <a:buClr>
                <a:schemeClr val="accent1"/>
              </a:buClr>
              <a:buFont typeface="System Font Regular"/>
              <a:buChar char="?"/>
            </a:pPr>
            <a:r>
              <a:rPr lang="en-US" b="1" dirty="0"/>
              <a:t>« Y a-t-il des situations où l’intimité est rendue plus difficile par des questions d’intimité ou de conditions de vie ? »</a:t>
            </a:r>
          </a:p>
        </p:txBody>
      </p:sp>
      <p:graphicFrame>
        <p:nvGraphicFramePr>
          <p:cNvPr id="7" name="Diagram 6">
            <a:extLst>
              <a:ext uri="{FF2B5EF4-FFF2-40B4-BE49-F238E27FC236}">
                <a16:creationId xmlns:a16="http://schemas.microsoft.com/office/drawing/2014/main" id="{025585E4-EA24-3D6D-59B9-1C76F124EBA1}"/>
              </a:ext>
            </a:extLst>
          </p:cNvPr>
          <p:cNvGraphicFramePr/>
          <p:nvPr>
            <p:extLst>
              <p:ext uri="{D42A27DB-BD31-4B8C-83A1-F6EECF244321}">
                <p14:modId xmlns:p14="http://schemas.microsoft.com/office/powerpoint/2010/main" val="2092614622"/>
              </p:ext>
            </p:extLst>
          </p:nvPr>
        </p:nvGraphicFramePr>
        <p:xfrm>
          <a:off x="4598894" y="1305107"/>
          <a:ext cx="7808259" cy="4984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26069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BA023-C800-41D9-6FD7-5D5B4352CF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C5647B-0A1C-4A84-D9F6-F97E1F0D62F9}"/>
              </a:ext>
            </a:extLst>
          </p:cNvPr>
          <p:cNvSpPr>
            <a:spLocks noGrp="1"/>
          </p:cNvSpPr>
          <p:nvPr>
            <p:ph type="title"/>
          </p:nvPr>
        </p:nvSpPr>
        <p:spPr/>
        <p:txBody>
          <a:bodyPr/>
          <a:lstStyle/>
          <a:p>
            <a:r>
              <a:rPr lang="en-US" dirty="0"/>
              <a:t>Le modèle du cycle de la réponse sexuelle (7)</a:t>
            </a:r>
          </a:p>
        </p:txBody>
      </p:sp>
      <p:sp>
        <p:nvSpPr>
          <p:cNvPr id="3" name="Text Placeholder 2">
            <a:extLst>
              <a:ext uri="{FF2B5EF4-FFF2-40B4-BE49-F238E27FC236}">
                <a16:creationId xmlns:a16="http://schemas.microsoft.com/office/drawing/2014/main" id="{FE6D04DF-D52B-29A8-9633-9361314E3F3D}"/>
              </a:ext>
            </a:extLst>
          </p:cNvPr>
          <p:cNvSpPr>
            <a:spLocks noGrp="1"/>
          </p:cNvSpPr>
          <p:nvPr>
            <p:ph type="body" sz="quarter" idx="10"/>
          </p:nvPr>
        </p:nvSpPr>
        <p:spPr/>
        <p:txBody>
          <a:bodyPr/>
          <a:lstStyle/>
          <a:p>
            <a:r>
              <a:rPr lang="en-US" dirty="0"/>
              <a:t>Plateau</a:t>
            </a:r>
          </a:p>
        </p:txBody>
      </p:sp>
      <p:sp>
        <p:nvSpPr>
          <p:cNvPr id="6" name="Content Placeholder 5">
            <a:extLst>
              <a:ext uri="{FF2B5EF4-FFF2-40B4-BE49-F238E27FC236}">
                <a16:creationId xmlns:a16="http://schemas.microsoft.com/office/drawing/2014/main" id="{CEC879EC-0F9B-E352-26A7-89044097C349}"/>
              </a:ext>
            </a:extLst>
          </p:cNvPr>
          <p:cNvSpPr>
            <a:spLocks noGrp="1"/>
          </p:cNvSpPr>
          <p:nvPr>
            <p:ph sz="quarter" idx="12"/>
          </p:nvPr>
        </p:nvSpPr>
        <p:spPr>
          <a:xfrm>
            <a:off x="644876" y="1858973"/>
            <a:ext cx="5094515" cy="4647845"/>
          </a:xfrm>
        </p:spPr>
        <p:txBody>
          <a:bodyPr/>
          <a:lstStyle/>
          <a:p>
            <a:r>
              <a:rPr lang="en-US" sz="2000" b="1" dirty="0"/>
              <a:t>Facteurs influents : </a:t>
            </a:r>
          </a:p>
          <a:p>
            <a:endParaRPr lang="en-US" sz="2000" b="1" dirty="0"/>
          </a:p>
          <a:p>
            <a:pPr marL="285750" indent="-285750">
              <a:buFontTx/>
              <a:buChar char="-"/>
            </a:pPr>
            <a:r>
              <a:rPr lang="en-GB" sz="2000" dirty="0"/>
              <a:t>baisse de l'endurance physique, fatigue</a:t>
            </a:r>
          </a:p>
          <a:p>
            <a:pPr marL="285750" indent="-285750">
              <a:buFontTx/>
              <a:buChar char="-"/>
            </a:pPr>
            <a:r>
              <a:rPr lang="en-GB" sz="2000" dirty="0"/>
              <a:t>limitations cardiovasculaires</a:t>
            </a:r>
          </a:p>
          <a:p>
            <a:pPr marL="285750" indent="-285750">
              <a:buFontTx/>
              <a:buChar char="-"/>
            </a:pPr>
            <a:r>
              <a:rPr lang="en-GB" sz="2000" dirty="0"/>
              <a:t>tensions relationnelles</a:t>
            </a:r>
          </a:p>
          <a:p>
            <a:pPr marL="285750" indent="-285750">
              <a:buFontTx/>
              <a:buChar char="-"/>
            </a:pPr>
            <a:r>
              <a:rPr lang="en-GB" sz="2000" dirty="0"/>
              <a:t>manque d'intimité dans les environnements de soins</a:t>
            </a:r>
            <a:r>
              <a:rPr lang="en-US" sz="2000" dirty="0"/>
              <a:t> </a:t>
            </a:r>
            <a:endParaRPr lang="en-US" sz="2000" b="1" dirty="0"/>
          </a:p>
        </p:txBody>
      </p:sp>
      <p:pic>
        <p:nvPicPr>
          <p:cNvPr id="7" name="Picture 6">
            <a:extLst>
              <a:ext uri="{FF2B5EF4-FFF2-40B4-BE49-F238E27FC236}">
                <a16:creationId xmlns:a16="http://schemas.microsoft.com/office/drawing/2014/main" id="{14AD6CC2-B1D0-534F-E5A1-B318197824E3}"/>
              </a:ext>
            </a:extLst>
          </p:cNvPr>
          <p:cNvPicPr>
            <a:picLocks noChangeAspect="1"/>
          </p:cNvPicPr>
          <p:nvPr/>
        </p:nvPicPr>
        <p:blipFill>
          <a:blip r:embed="rId3"/>
          <a:stretch>
            <a:fillRect/>
          </a:stretch>
        </p:blipFill>
        <p:spPr>
          <a:xfrm>
            <a:off x="7380264" y="1249465"/>
            <a:ext cx="3340746" cy="5011120"/>
          </a:xfrm>
          <a:prstGeom prst="rect">
            <a:avLst/>
          </a:prstGeom>
        </p:spPr>
      </p:pic>
    </p:spTree>
    <p:extLst>
      <p:ext uri="{BB962C8B-B14F-4D97-AF65-F5344CB8AC3E}">
        <p14:creationId xmlns:p14="http://schemas.microsoft.com/office/powerpoint/2010/main" val="13342981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6CA56-8FCC-F4AA-D113-9F9FF3CD27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2062D6-A2BA-F65A-E301-67FEF1293FEE}"/>
              </a:ext>
            </a:extLst>
          </p:cNvPr>
          <p:cNvSpPr>
            <a:spLocks noGrp="1"/>
          </p:cNvSpPr>
          <p:nvPr>
            <p:ph type="title"/>
          </p:nvPr>
        </p:nvSpPr>
        <p:spPr/>
        <p:txBody>
          <a:bodyPr/>
          <a:lstStyle/>
          <a:p>
            <a:r>
              <a:rPr lang="en-US" dirty="0"/>
              <a:t>Le modèle du cycle de la réponse sexuelle (8)</a:t>
            </a:r>
          </a:p>
        </p:txBody>
      </p:sp>
      <p:sp>
        <p:nvSpPr>
          <p:cNvPr id="3" name="Text Placeholder 2">
            <a:extLst>
              <a:ext uri="{FF2B5EF4-FFF2-40B4-BE49-F238E27FC236}">
                <a16:creationId xmlns:a16="http://schemas.microsoft.com/office/drawing/2014/main" id="{7CA2A20E-7402-2FBC-5F3D-F888A7731F1A}"/>
              </a:ext>
            </a:extLst>
          </p:cNvPr>
          <p:cNvSpPr>
            <a:spLocks noGrp="1"/>
          </p:cNvSpPr>
          <p:nvPr>
            <p:ph type="body" sz="quarter" idx="10"/>
          </p:nvPr>
        </p:nvSpPr>
        <p:spPr/>
        <p:txBody>
          <a:bodyPr/>
          <a:lstStyle/>
          <a:p>
            <a:r>
              <a:rPr lang="en-US" dirty="0"/>
              <a:t>L'orgasme</a:t>
            </a:r>
          </a:p>
        </p:txBody>
      </p:sp>
      <p:sp>
        <p:nvSpPr>
          <p:cNvPr id="11" name="TextBox 10">
            <a:extLst>
              <a:ext uri="{FF2B5EF4-FFF2-40B4-BE49-F238E27FC236}">
                <a16:creationId xmlns:a16="http://schemas.microsoft.com/office/drawing/2014/main" id="{8BCB5603-C6E3-CEFA-1566-C3779EE015A9}"/>
              </a:ext>
            </a:extLst>
          </p:cNvPr>
          <p:cNvSpPr txBox="1"/>
          <p:nvPr/>
        </p:nvSpPr>
        <p:spPr>
          <a:xfrm>
            <a:off x="598716" y="1767241"/>
            <a:ext cx="4963885" cy="4524315"/>
          </a:xfrm>
          <a:prstGeom prst="rect">
            <a:avLst/>
          </a:prstGeom>
          <a:noFill/>
        </p:spPr>
        <p:txBody>
          <a:bodyPr wrap="square" rtlCol="0">
            <a:spAutoFit/>
          </a:bodyPr>
          <a:lstStyle/>
          <a:p>
            <a:pPr marL="342900" indent="-342900">
              <a:buClr>
                <a:schemeClr val="accent1"/>
              </a:buClr>
              <a:buFont typeface="System Font Regular"/>
              <a:buChar char="?"/>
            </a:pPr>
            <a:r>
              <a:rPr lang="en-US" b="1" dirty="0"/>
              <a:t>« Avez-vous remarqué des changements dans la facilité avec laquelle vous atteignez l’orgasme ou dans l’intensité du plaisir sexuel ? »</a:t>
            </a:r>
          </a:p>
          <a:p>
            <a:pPr marL="342900" indent="-342900">
              <a:buClr>
                <a:schemeClr val="accent1"/>
              </a:buClr>
              <a:buFont typeface="System Font Regular"/>
              <a:buChar char="?"/>
            </a:pPr>
            <a:endParaRPr lang="en-US" b="1" dirty="0"/>
          </a:p>
          <a:p>
            <a:pPr marL="342900" indent="-342900">
              <a:buClr>
                <a:schemeClr val="accent1"/>
              </a:buClr>
              <a:buFont typeface="System Font Regular"/>
              <a:buChar char="?"/>
            </a:pPr>
            <a:r>
              <a:rPr lang="en-US" b="1" dirty="0"/>
              <a:t>« Certaines pathologies ou certains médicaments peuvent avoir une incidence sur l’orgasme. Souhaitez-vous discuter pour savoir si cela pourrait être votre cas ? »</a:t>
            </a:r>
          </a:p>
          <a:p>
            <a:pPr marL="342900" indent="-342900">
              <a:buClr>
                <a:schemeClr val="accent1"/>
              </a:buClr>
              <a:buFont typeface="System Font Regular"/>
              <a:buChar char="?"/>
            </a:pPr>
            <a:endParaRPr lang="en-US" b="1" dirty="0"/>
          </a:p>
          <a:p>
            <a:pPr marL="342900" indent="-342900">
              <a:buClr>
                <a:schemeClr val="accent1"/>
              </a:buClr>
              <a:buFont typeface="System Font Regular"/>
              <a:buChar char="?"/>
            </a:pPr>
            <a:r>
              <a:rPr lang="en-US" b="1" dirty="0"/>
              <a:t>« Êtes-vous satisfait(e) du niveau de plaisir que vous ressentez lors de vos rapports intimes ? »</a:t>
            </a:r>
          </a:p>
          <a:p>
            <a:pPr marL="342900" indent="-342900">
              <a:buClr>
                <a:schemeClr val="accent1"/>
              </a:buClr>
              <a:buFont typeface="System Font Regular"/>
              <a:buChar char="?"/>
            </a:pPr>
            <a:endParaRPr lang="en-US" b="1" dirty="0"/>
          </a:p>
          <a:p>
            <a:pPr marL="342900" indent="-342900">
              <a:buClr>
                <a:schemeClr val="accent1"/>
              </a:buClr>
              <a:buFont typeface="System Font Regular"/>
              <a:buChar char="?"/>
            </a:pPr>
            <a:r>
              <a:rPr lang="en-US" b="1" dirty="0"/>
              <a:t>« Rencontrez-vous des difficultés lors de vos rapports sexuels pour lesquelles vous aimeriez bénéficier d’un accompagnement ? »</a:t>
            </a:r>
          </a:p>
        </p:txBody>
      </p:sp>
      <p:graphicFrame>
        <p:nvGraphicFramePr>
          <p:cNvPr id="7" name="Diagram 6">
            <a:extLst>
              <a:ext uri="{FF2B5EF4-FFF2-40B4-BE49-F238E27FC236}">
                <a16:creationId xmlns:a16="http://schemas.microsoft.com/office/drawing/2014/main" id="{1DF5A7BB-18E9-E96D-D919-5956571EEBC3}"/>
              </a:ext>
            </a:extLst>
          </p:cNvPr>
          <p:cNvGraphicFramePr/>
          <p:nvPr>
            <p:extLst>
              <p:ext uri="{D42A27DB-BD31-4B8C-83A1-F6EECF244321}">
                <p14:modId xmlns:p14="http://schemas.microsoft.com/office/powerpoint/2010/main" val="117082985"/>
              </p:ext>
            </p:extLst>
          </p:nvPr>
        </p:nvGraphicFramePr>
        <p:xfrm>
          <a:off x="4455460" y="1472844"/>
          <a:ext cx="8453718" cy="4984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427835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B6DA7-E8AE-BE04-32BA-CB16D34A20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439558-7CBC-E821-A0E1-0FE3420F1559}"/>
              </a:ext>
            </a:extLst>
          </p:cNvPr>
          <p:cNvSpPr>
            <a:spLocks noGrp="1"/>
          </p:cNvSpPr>
          <p:nvPr>
            <p:ph type="title"/>
          </p:nvPr>
        </p:nvSpPr>
        <p:spPr/>
        <p:txBody>
          <a:bodyPr/>
          <a:lstStyle/>
          <a:p>
            <a:r>
              <a:rPr lang="en-US" dirty="0"/>
              <a:t>Le modèle du cycle de la réponse sexuelle (9)</a:t>
            </a:r>
          </a:p>
        </p:txBody>
      </p:sp>
      <p:sp>
        <p:nvSpPr>
          <p:cNvPr id="3" name="Text Placeholder 2">
            <a:extLst>
              <a:ext uri="{FF2B5EF4-FFF2-40B4-BE49-F238E27FC236}">
                <a16:creationId xmlns:a16="http://schemas.microsoft.com/office/drawing/2014/main" id="{39CA0781-BB67-B944-6DBC-31BD27B8BE2D}"/>
              </a:ext>
            </a:extLst>
          </p:cNvPr>
          <p:cNvSpPr>
            <a:spLocks noGrp="1"/>
          </p:cNvSpPr>
          <p:nvPr>
            <p:ph type="body" sz="quarter" idx="10"/>
          </p:nvPr>
        </p:nvSpPr>
        <p:spPr/>
        <p:txBody>
          <a:bodyPr/>
          <a:lstStyle/>
          <a:p>
            <a:r>
              <a:rPr lang="en-US" dirty="0"/>
              <a:t>L'orgasme</a:t>
            </a:r>
          </a:p>
        </p:txBody>
      </p:sp>
      <p:sp>
        <p:nvSpPr>
          <p:cNvPr id="6" name="Content Placeholder 5">
            <a:extLst>
              <a:ext uri="{FF2B5EF4-FFF2-40B4-BE49-F238E27FC236}">
                <a16:creationId xmlns:a16="http://schemas.microsoft.com/office/drawing/2014/main" id="{23D15002-4D58-F661-D0BF-6231A62EB5C9}"/>
              </a:ext>
            </a:extLst>
          </p:cNvPr>
          <p:cNvSpPr>
            <a:spLocks noGrp="1"/>
          </p:cNvSpPr>
          <p:nvPr>
            <p:ph sz="quarter" idx="12"/>
          </p:nvPr>
        </p:nvSpPr>
        <p:spPr>
          <a:xfrm>
            <a:off x="687749" y="1763344"/>
            <a:ext cx="5094515" cy="4398917"/>
          </a:xfrm>
        </p:spPr>
        <p:txBody>
          <a:bodyPr/>
          <a:lstStyle/>
          <a:p>
            <a:r>
              <a:rPr lang="en-US" sz="2000" b="1" dirty="0"/>
              <a:t>Facteurs influents : </a:t>
            </a:r>
          </a:p>
          <a:p>
            <a:endParaRPr lang="en-US" sz="2000" b="1" dirty="0"/>
          </a:p>
          <a:p>
            <a:pPr marL="285750" indent="-285750">
              <a:buFontTx/>
              <a:buChar char="-"/>
            </a:pPr>
            <a:r>
              <a:rPr lang="en-GB" sz="2000" dirty="0"/>
              <a:t>diabète</a:t>
            </a:r>
          </a:p>
          <a:p>
            <a:pPr marL="285750" indent="-285750">
              <a:buFontTx/>
              <a:buChar char="-"/>
            </a:pPr>
            <a:r>
              <a:rPr lang="en-GB" sz="2000" dirty="0"/>
              <a:t>troubles neurologiques</a:t>
            </a:r>
          </a:p>
          <a:p>
            <a:pPr marL="285750" indent="-285750">
              <a:buFontTx/>
              <a:buChar char="-"/>
            </a:pPr>
            <a:r>
              <a:rPr lang="en-GB" sz="2000" dirty="0"/>
              <a:t>affections de la prostate</a:t>
            </a:r>
          </a:p>
          <a:p>
            <a:pPr marL="285750" indent="-285750">
              <a:buFontTx/>
              <a:buChar char="-"/>
            </a:pPr>
            <a:r>
              <a:rPr lang="en-GB" sz="2000" dirty="0"/>
              <a:t>changements hormonaux</a:t>
            </a:r>
          </a:p>
          <a:p>
            <a:pPr marL="285750" indent="-285750">
              <a:buFontTx/>
              <a:buChar char="-"/>
            </a:pPr>
            <a:r>
              <a:rPr lang="en-GB" sz="2000" dirty="0"/>
              <a:t>effets secondaires des médicaments</a:t>
            </a:r>
          </a:p>
          <a:p>
            <a:pPr marL="285750" indent="-285750">
              <a:buFontTx/>
              <a:buChar char="-"/>
            </a:pPr>
            <a:r>
              <a:rPr lang="en-GB" sz="2000" dirty="0"/>
              <a:t>inhibition psychologique </a:t>
            </a:r>
          </a:p>
          <a:p>
            <a:pPr marL="285750" indent="-285750">
              <a:buFontTx/>
              <a:buChar char="-"/>
            </a:pPr>
            <a:r>
              <a:rPr lang="en-GB" sz="2000" dirty="0"/>
              <a:t>diminution des liens relationnels</a:t>
            </a:r>
            <a:endParaRPr lang="en-US" sz="2000" b="1" dirty="0"/>
          </a:p>
        </p:txBody>
      </p:sp>
      <p:pic>
        <p:nvPicPr>
          <p:cNvPr id="4" name="Picture 3">
            <a:extLst>
              <a:ext uri="{FF2B5EF4-FFF2-40B4-BE49-F238E27FC236}">
                <a16:creationId xmlns:a16="http://schemas.microsoft.com/office/drawing/2014/main" id="{3A499757-92DC-0B07-7DF9-CE113B9D4F74}"/>
              </a:ext>
            </a:extLst>
          </p:cNvPr>
          <p:cNvPicPr>
            <a:picLocks noChangeAspect="1"/>
          </p:cNvPicPr>
          <p:nvPr/>
        </p:nvPicPr>
        <p:blipFill>
          <a:blip r:embed="rId3"/>
          <a:stretch>
            <a:fillRect/>
          </a:stretch>
        </p:blipFill>
        <p:spPr>
          <a:xfrm>
            <a:off x="5666371" y="1763344"/>
            <a:ext cx="5513756" cy="3677571"/>
          </a:xfrm>
          <a:prstGeom prst="rect">
            <a:avLst/>
          </a:prstGeom>
        </p:spPr>
      </p:pic>
    </p:spTree>
    <p:extLst>
      <p:ext uri="{BB962C8B-B14F-4D97-AF65-F5344CB8AC3E}">
        <p14:creationId xmlns:p14="http://schemas.microsoft.com/office/powerpoint/2010/main" val="32034219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9DB4E-B000-4857-A26A-37DCB6F91B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EC8232-E3BE-380A-9A7F-580712A9444A}"/>
              </a:ext>
            </a:extLst>
          </p:cNvPr>
          <p:cNvSpPr>
            <a:spLocks noGrp="1"/>
          </p:cNvSpPr>
          <p:nvPr>
            <p:ph type="title"/>
          </p:nvPr>
        </p:nvSpPr>
        <p:spPr/>
        <p:txBody>
          <a:bodyPr/>
          <a:lstStyle/>
          <a:p>
            <a:r>
              <a:rPr lang="en-US" dirty="0"/>
              <a:t>Le modèle du cycle de la réponse sexuelle (10)</a:t>
            </a:r>
          </a:p>
        </p:txBody>
      </p:sp>
      <p:sp>
        <p:nvSpPr>
          <p:cNvPr id="3" name="Text Placeholder 2">
            <a:extLst>
              <a:ext uri="{FF2B5EF4-FFF2-40B4-BE49-F238E27FC236}">
                <a16:creationId xmlns:a16="http://schemas.microsoft.com/office/drawing/2014/main" id="{B3137D05-B975-3F9E-237F-514FA389C8AF}"/>
              </a:ext>
            </a:extLst>
          </p:cNvPr>
          <p:cNvSpPr>
            <a:spLocks noGrp="1"/>
          </p:cNvSpPr>
          <p:nvPr>
            <p:ph type="body" sz="quarter" idx="10"/>
          </p:nvPr>
        </p:nvSpPr>
        <p:spPr/>
        <p:txBody>
          <a:bodyPr/>
          <a:lstStyle/>
          <a:p>
            <a:r>
              <a:rPr lang="en-US" dirty="0"/>
              <a:t>Conclusion</a:t>
            </a:r>
          </a:p>
        </p:txBody>
      </p:sp>
      <p:sp>
        <p:nvSpPr>
          <p:cNvPr id="11" name="TextBox 10">
            <a:extLst>
              <a:ext uri="{FF2B5EF4-FFF2-40B4-BE49-F238E27FC236}">
                <a16:creationId xmlns:a16="http://schemas.microsoft.com/office/drawing/2014/main" id="{4299B5D0-2334-97F0-DCC3-47DC5FE96CBA}"/>
              </a:ext>
            </a:extLst>
          </p:cNvPr>
          <p:cNvSpPr txBox="1"/>
          <p:nvPr/>
        </p:nvSpPr>
        <p:spPr>
          <a:xfrm>
            <a:off x="598716" y="1767241"/>
            <a:ext cx="4963885" cy="4401205"/>
          </a:xfrm>
          <a:prstGeom prst="rect">
            <a:avLst/>
          </a:prstGeom>
          <a:noFill/>
        </p:spPr>
        <p:txBody>
          <a:bodyPr wrap="square" rtlCol="0">
            <a:spAutoFit/>
          </a:bodyPr>
          <a:lstStyle/>
          <a:p>
            <a:pPr marL="342900" indent="-342900">
              <a:buClr>
                <a:schemeClr val="accent1"/>
              </a:buClr>
              <a:buFont typeface="System Font Regular"/>
              <a:buChar char="?"/>
            </a:pPr>
            <a:r>
              <a:rPr lang="en-US" sz="2000" b="1" dirty="0"/>
              <a:t>« Après des moments d’intimité, vous sentez-vous généralement détendu(e) et épanoui(e) sur le plan émotionnel ? »</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 La perte d’un partenaire ou des changements dans votre vie de couple ont-ils affecté votre expérience de l’intimité ? »</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 Avez-vous l’occasion d’avoir des contacts affectueux, tels que des câlins ou des moments de proximité ? »</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 Votre environnement actuel favorise-t-il ou limite-t-il l’intimité d’une manière ou d’une autre ? »</a:t>
            </a:r>
          </a:p>
        </p:txBody>
      </p:sp>
      <p:graphicFrame>
        <p:nvGraphicFramePr>
          <p:cNvPr id="7" name="Diagram 6">
            <a:extLst>
              <a:ext uri="{FF2B5EF4-FFF2-40B4-BE49-F238E27FC236}">
                <a16:creationId xmlns:a16="http://schemas.microsoft.com/office/drawing/2014/main" id="{FEEF7C15-D8E4-F674-5224-0CD287BE3959}"/>
              </a:ext>
            </a:extLst>
          </p:cNvPr>
          <p:cNvGraphicFramePr/>
          <p:nvPr>
            <p:extLst>
              <p:ext uri="{D42A27DB-BD31-4B8C-83A1-F6EECF244321}">
                <p14:modId xmlns:p14="http://schemas.microsoft.com/office/powerpoint/2010/main" val="3378448908"/>
              </p:ext>
            </p:extLst>
          </p:nvPr>
        </p:nvGraphicFramePr>
        <p:xfrm>
          <a:off x="4276166" y="1394644"/>
          <a:ext cx="8884023" cy="52891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737504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C11C2-CF16-D2DE-1CB3-71EB574691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B622B7-2C49-EFC3-DE78-7DDEF14AF52F}"/>
              </a:ext>
            </a:extLst>
          </p:cNvPr>
          <p:cNvSpPr>
            <a:spLocks noGrp="1"/>
          </p:cNvSpPr>
          <p:nvPr>
            <p:ph type="title"/>
          </p:nvPr>
        </p:nvSpPr>
        <p:spPr/>
        <p:txBody>
          <a:bodyPr/>
          <a:lstStyle/>
          <a:p>
            <a:r>
              <a:rPr lang="en-US" dirty="0"/>
              <a:t>Le modèle du cycle de la réponse sexuelle (11)</a:t>
            </a:r>
          </a:p>
        </p:txBody>
      </p:sp>
      <p:sp>
        <p:nvSpPr>
          <p:cNvPr id="3" name="Text Placeholder 2">
            <a:extLst>
              <a:ext uri="{FF2B5EF4-FFF2-40B4-BE49-F238E27FC236}">
                <a16:creationId xmlns:a16="http://schemas.microsoft.com/office/drawing/2014/main" id="{0E92EA45-E898-1820-31DD-E77B489EE408}"/>
              </a:ext>
            </a:extLst>
          </p:cNvPr>
          <p:cNvSpPr>
            <a:spLocks noGrp="1"/>
          </p:cNvSpPr>
          <p:nvPr>
            <p:ph type="body" sz="quarter" idx="10"/>
          </p:nvPr>
        </p:nvSpPr>
        <p:spPr/>
        <p:txBody>
          <a:bodyPr/>
          <a:lstStyle/>
          <a:p>
            <a:r>
              <a:rPr lang="en-US" dirty="0"/>
              <a:t>Résolution</a:t>
            </a:r>
          </a:p>
        </p:txBody>
      </p:sp>
      <p:sp>
        <p:nvSpPr>
          <p:cNvPr id="6" name="Content Placeholder 5">
            <a:extLst>
              <a:ext uri="{FF2B5EF4-FFF2-40B4-BE49-F238E27FC236}">
                <a16:creationId xmlns:a16="http://schemas.microsoft.com/office/drawing/2014/main" id="{101C9CC1-A4B1-AA7D-368E-04960CE9BE01}"/>
              </a:ext>
            </a:extLst>
          </p:cNvPr>
          <p:cNvSpPr>
            <a:spLocks noGrp="1"/>
          </p:cNvSpPr>
          <p:nvPr>
            <p:ph sz="quarter" idx="12"/>
          </p:nvPr>
        </p:nvSpPr>
        <p:spPr>
          <a:xfrm>
            <a:off x="569260" y="1821029"/>
            <a:ext cx="5094515" cy="4182299"/>
          </a:xfrm>
        </p:spPr>
        <p:txBody>
          <a:bodyPr/>
          <a:lstStyle/>
          <a:p>
            <a:r>
              <a:rPr lang="en-US" sz="2000" b="1" dirty="0"/>
              <a:t>Facteurs d’influence : </a:t>
            </a:r>
          </a:p>
          <a:p>
            <a:endParaRPr lang="en-US" sz="2000" b="1" dirty="0"/>
          </a:p>
          <a:p>
            <a:pPr marL="285750" indent="-285750">
              <a:buFontTx/>
              <a:buChar char="-"/>
            </a:pPr>
            <a:r>
              <a:rPr lang="en-GB" sz="2000" dirty="0"/>
              <a:t>bien-être émotionnel</a:t>
            </a:r>
          </a:p>
          <a:p>
            <a:pPr marL="285750" indent="-285750">
              <a:buFontTx/>
              <a:buChar char="-"/>
            </a:pPr>
            <a:r>
              <a:rPr lang="en-GB" sz="2000" dirty="0"/>
              <a:t>la vie de couple ou le deuil</a:t>
            </a:r>
          </a:p>
          <a:p>
            <a:pPr marL="285750" indent="-285750">
              <a:buFontTx/>
              <a:buChar char="-"/>
            </a:pPr>
            <a:r>
              <a:rPr lang="en-GB" sz="2000" dirty="0"/>
              <a:t>changements cognitifs affectant l'intimité</a:t>
            </a:r>
          </a:p>
          <a:p>
            <a:pPr marL="285750" indent="-285750">
              <a:buFontTx/>
              <a:buChar char="-"/>
            </a:pPr>
            <a:r>
              <a:rPr lang="en-GB" sz="2000" dirty="0"/>
              <a:t>possibilités de contacts affectueux et respectueux de la dignité au quotidien</a:t>
            </a:r>
            <a:endParaRPr lang="en-US" sz="2000" b="1" dirty="0"/>
          </a:p>
        </p:txBody>
      </p:sp>
      <p:pic>
        <p:nvPicPr>
          <p:cNvPr id="4" name="Picture 3">
            <a:extLst>
              <a:ext uri="{FF2B5EF4-FFF2-40B4-BE49-F238E27FC236}">
                <a16:creationId xmlns:a16="http://schemas.microsoft.com/office/drawing/2014/main" id="{2BE4ABD9-133D-4835-B6F6-D6E05A991086}"/>
              </a:ext>
            </a:extLst>
          </p:cNvPr>
          <p:cNvPicPr>
            <a:picLocks noChangeAspect="1"/>
          </p:cNvPicPr>
          <p:nvPr/>
        </p:nvPicPr>
        <p:blipFill>
          <a:blip r:embed="rId3"/>
          <a:stretch>
            <a:fillRect/>
          </a:stretch>
        </p:blipFill>
        <p:spPr>
          <a:xfrm>
            <a:off x="5835374" y="1742088"/>
            <a:ext cx="5997908" cy="3373823"/>
          </a:xfrm>
          <a:prstGeom prst="rect">
            <a:avLst/>
          </a:prstGeom>
        </p:spPr>
      </p:pic>
    </p:spTree>
    <p:extLst>
      <p:ext uri="{BB962C8B-B14F-4D97-AF65-F5344CB8AC3E}">
        <p14:creationId xmlns:p14="http://schemas.microsoft.com/office/powerpoint/2010/main" val="12031119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288E3-C1E8-65F0-11FA-D7489607A6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3B96F4-7486-F444-4172-959BF2BC448A}"/>
              </a:ext>
            </a:extLst>
          </p:cNvPr>
          <p:cNvSpPr>
            <a:spLocks noGrp="1"/>
          </p:cNvSpPr>
          <p:nvPr>
            <p:ph type="title"/>
          </p:nvPr>
        </p:nvSpPr>
        <p:spPr/>
        <p:txBody>
          <a:bodyPr/>
          <a:lstStyle/>
          <a:p>
            <a:r>
              <a:rPr lang="en-US" dirty="0"/>
              <a:t>Problèmes courants liés à la santé sexuelle</a:t>
            </a:r>
          </a:p>
        </p:txBody>
      </p:sp>
      <p:sp>
        <p:nvSpPr>
          <p:cNvPr id="3" name="Text Placeholder 2">
            <a:extLst>
              <a:ext uri="{FF2B5EF4-FFF2-40B4-BE49-F238E27FC236}">
                <a16:creationId xmlns:a16="http://schemas.microsoft.com/office/drawing/2014/main" id="{F8AF9C2D-F129-2B53-E4A1-5E32C96E6C78}"/>
              </a:ext>
            </a:extLst>
          </p:cNvPr>
          <p:cNvSpPr>
            <a:spLocks noGrp="1"/>
          </p:cNvSpPr>
          <p:nvPr>
            <p:ph type="body" sz="quarter" idx="10"/>
          </p:nvPr>
        </p:nvSpPr>
        <p:spPr/>
        <p:txBody>
          <a:bodyPr/>
          <a:lstStyle/>
          <a:p>
            <a:r>
              <a:rPr lang="en-US" dirty="0"/>
              <a:t>Exprimées par les personnes âgées (exemples)</a:t>
            </a:r>
          </a:p>
        </p:txBody>
      </p:sp>
      <p:sp>
        <p:nvSpPr>
          <p:cNvPr id="5" name="Content Placeholder 4">
            <a:extLst>
              <a:ext uri="{FF2B5EF4-FFF2-40B4-BE49-F238E27FC236}">
                <a16:creationId xmlns:a16="http://schemas.microsoft.com/office/drawing/2014/main" id="{766472FF-2FD0-3A77-62D3-B7031666B808}"/>
              </a:ext>
            </a:extLst>
          </p:cNvPr>
          <p:cNvSpPr>
            <a:spLocks noGrp="1"/>
          </p:cNvSpPr>
          <p:nvPr>
            <p:ph sz="quarter" idx="12"/>
          </p:nvPr>
        </p:nvSpPr>
        <p:spPr>
          <a:xfrm>
            <a:off x="97970" y="1405534"/>
            <a:ext cx="11944350" cy="5289179"/>
          </a:xfrm>
        </p:spPr>
        <p:txBody>
          <a:bodyPr/>
          <a:lstStyle/>
          <a:p>
            <a:pPr marL="285750" indent="-285750">
              <a:buFont typeface="Wingdings" pitchFamily="2" charset="2"/>
              <a:buChar char="v"/>
            </a:pPr>
            <a:r>
              <a:rPr lang="en-US" sz="2000" b="1" dirty="0"/>
              <a:t>« Je n’ai plus le même désir qu’avant. Est-ce normal ? »</a:t>
            </a:r>
          </a:p>
          <a:p>
            <a:pPr marL="927100" indent="-862013"/>
            <a:r>
              <a:rPr lang="en-US" sz="2000" b="1" dirty="0"/>
              <a:t>	- </a:t>
            </a:r>
            <a:r>
              <a:rPr lang="en-US" dirty="0"/>
              <a:t>Reconnaissez que les changements dans le désir sexuel sont courants à un âge avancé. Explorez les facteurs pouvant y contribuer, tels que l’humeur, la fatigue, les médicaments ou la dynamique du couple. Si ce problème est source de détresse ou persiste, suggérez d’en discuter avec un professionnel de santé qui pourra évaluer les causes hormonales, psychologiques ou médicales.</a:t>
            </a:r>
            <a:r>
              <a:rPr lang="en-US" sz="2400" dirty="0"/>
              <a:t> </a:t>
            </a:r>
            <a:endParaRPr lang="en-US" sz="2400" b="1" dirty="0"/>
          </a:p>
          <a:p>
            <a:pPr marL="285750" indent="-285750">
              <a:buFont typeface="Wingdings" pitchFamily="2" charset="2"/>
              <a:buChar char="v"/>
            </a:pPr>
            <a:r>
              <a:rPr lang="en-US" sz="2000" b="1" dirty="0"/>
              <a:t>Sécheresse vaginale ou douleurs pendant les rapports sexuels</a:t>
            </a:r>
          </a:p>
          <a:p>
            <a:pPr marL="927100" indent="-911225"/>
            <a:r>
              <a:rPr lang="en-US" sz="2000" b="1" dirty="0"/>
              <a:t>	- </a:t>
            </a:r>
            <a:r>
              <a:rPr lang="en-US" dirty="0"/>
              <a:t>Expliquez que la sécheresse vaginale après la ménopause est courante. Encouragez la personne à consulter un gynécologue ou un médecin généraliste qui pourra évaluer les causes possibles et discuter des traitements appropriés, tels que les lubrifiants, les crèmes hydratantes ou les traitements hormonaux.</a:t>
            </a:r>
            <a:r>
              <a:rPr lang="en-US" sz="2000" dirty="0"/>
              <a:t> </a:t>
            </a:r>
            <a:endParaRPr lang="en-US" sz="2000" b="1" dirty="0"/>
          </a:p>
          <a:p>
            <a:pPr marL="285750" indent="-285750">
              <a:buFont typeface="Wingdings" pitchFamily="2" charset="2"/>
              <a:buChar char="v"/>
            </a:pPr>
            <a:r>
              <a:rPr lang="en-US" sz="2000" b="1" dirty="0"/>
              <a:t>Problèmes d’érection</a:t>
            </a:r>
          </a:p>
          <a:p>
            <a:pPr marL="927100" indent="-927100"/>
            <a:r>
              <a:rPr lang="en-US" sz="2000" b="1" dirty="0"/>
              <a:t>	- </a:t>
            </a:r>
            <a:r>
              <a:rPr lang="en-US" dirty="0"/>
              <a:t>Reconnaissez que les changements au niveau de l’érection sont fréquents avec l’âge, mais qu’ils peuvent également être liés à la santé cardiovasculaire, au diabète ou aux effets des médicaments. Encouragez la personne à consulter un médecin ou un urologue pour une évaluation et une prise en charge adaptées.</a:t>
            </a:r>
            <a:r>
              <a:rPr lang="en-US" sz="2400" dirty="0"/>
              <a:t> </a:t>
            </a:r>
            <a:endParaRPr lang="en-US" sz="2400" b="1" dirty="0"/>
          </a:p>
          <a:p>
            <a:pPr marL="285750" indent="-285750">
              <a:buFont typeface="Wingdings" pitchFamily="2" charset="2"/>
              <a:buChar char="v"/>
            </a:pPr>
            <a:r>
              <a:rPr lang="en-US" sz="2000" b="1" dirty="0"/>
              <a:t>Médicaments réduisant l’excitation ou l’orgasme</a:t>
            </a:r>
          </a:p>
          <a:p>
            <a:pPr marL="927100" indent="-927100"/>
            <a:r>
              <a:rPr lang="en-US" sz="2000" b="1" dirty="0"/>
              <a:t>	- </a:t>
            </a:r>
            <a:r>
              <a:rPr lang="en-US" dirty="0"/>
              <a:t>Reconnaissez que certains médicaments peuvent influencer le fonctionnement sexuel. Encouragez la personne à en discuter avec le médecin prescripteur, car des ajustements ou des alternatives sont parfois possibles.</a:t>
            </a:r>
            <a:r>
              <a:rPr lang="en-US" sz="2000" dirty="0"/>
              <a:t> </a:t>
            </a:r>
            <a:endParaRPr lang="en-US" sz="2000" b="1" dirty="0"/>
          </a:p>
          <a:p>
            <a:endParaRPr lang="en-US" sz="2000" b="1" dirty="0"/>
          </a:p>
        </p:txBody>
      </p:sp>
    </p:spTree>
    <p:extLst>
      <p:ext uri="{BB962C8B-B14F-4D97-AF65-F5344CB8AC3E}">
        <p14:creationId xmlns:p14="http://schemas.microsoft.com/office/powerpoint/2010/main" val="3744812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80689-4511-9C5F-10F2-6348972DF499}"/>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274B3474-501D-8CC6-1832-C4D9BC7AEAC6}"/>
              </a:ext>
            </a:extLst>
          </p:cNvPr>
          <p:cNvSpPr>
            <a:spLocks noGrp="1"/>
          </p:cNvSpPr>
          <p:nvPr>
            <p:ph type="title"/>
          </p:nvPr>
        </p:nvSpPr>
        <p:spPr/>
        <p:txBody>
          <a:bodyPr lIns="91440"/>
          <a:lstStyle/>
          <a:p>
            <a:r>
              <a:rPr lang="en-US" dirty="0"/>
              <a:t>Points à retenir</a:t>
            </a:r>
            <a:endParaRPr lang="el-GR" dirty="0"/>
          </a:p>
        </p:txBody>
      </p:sp>
      <p:sp>
        <p:nvSpPr>
          <p:cNvPr id="7" name="Content Placeholder 6">
            <a:extLst>
              <a:ext uri="{FF2B5EF4-FFF2-40B4-BE49-F238E27FC236}">
                <a16:creationId xmlns:a16="http://schemas.microsoft.com/office/drawing/2014/main" id="{D15D4148-D884-FE78-D227-D8099E02D0BA}"/>
              </a:ext>
            </a:extLst>
          </p:cNvPr>
          <p:cNvSpPr>
            <a:spLocks noGrp="1"/>
          </p:cNvSpPr>
          <p:nvPr>
            <p:ph sz="quarter" idx="12"/>
          </p:nvPr>
        </p:nvSpPr>
        <p:spPr>
          <a:xfrm>
            <a:off x="97971" y="889000"/>
            <a:ext cx="11944350" cy="5862865"/>
          </a:xfrm>
        </p:spPr>
        <p:txBody>
          <a:bodyPr/>
          <a:lstStyle/>
          <a:p>
            <a:pPr algn="ctr"/>
            <a:r>
              <a:rPr lang="en-US" dirty="0"/>
              <a:t> </a:t>
            </a:r>
          </a:p>
          <a:p>
            <a:pPr algn="ctr"/>
            <a:endParaRPr lang="en-US" dirty="0"/>
          </a:p>
          <a:p>
            <a:pPr algn="ctr"/>
            <a:endParaRPr lang="en-US" dirty="0"/>
          </a:p>
          <a:p>
            <a:endParaRPr lang="en-US" dirty="0"/>
          </a:p>
          <a:p>
            <a:endParaRPr lang="en-US" dirty="0"/>
          </a:p>
          <a:p>
            <a:pPr marL="285750" indent="-285750">
              <a:buFont typeface="Wingdings" pitchFamily="2" charset="2"/>
              <a:buChar char="ü"/>
            </a:pPr>
            <a:r>
              <a:rPr lang="en-US" sz="2400" b="1" dirty="0">
                <a:solidFill>
                  <a:schemeClr val="accent3"/>
                </a:solidFill>
              </a:rPr>
              <a:t>Les changements sexuels reflètent souvent l'état de santé, la prise de médicaments ou des facteurs psychosociaux plutôt que le seul vieillissement</a:t>
            </a:r>
          </a:p>
          <a:p>
            <a:pPr marL="285750" indent="-285750">
              <a:buFont typeface="Wingdings" pitchFamily="2" charset="2"/>
              <a:buChar char="ü"/>
            </a:pPr>
            <a:r>
              <a:rPr lang="en-US" sz="2400" b="1" dirty="0">
                <a:solidFill>
                  <a:schemeClr val="accent3"/>
                </a:solidFill>
              </a:rPr>
              <a:t>Le bien-être sexuel est multidimensionnel : il comporte des aspects biologiques, psychologiques et relationnels</a:t>
            </a:r>
          </a:p>
          <a:p>
            <a:pPr marL="285750" indent="-285750">
              <a:buFont typeface="Wingdings" pitchFamily="2" charset="2"/>
              <a:buChar char="ü"/>
            </a:pPr>
            <a:r>
              <a:rPr lang="en-US" sz="2400" b="1" dirty="0">
                <a:solidFill>
                  <a:schemeClr val="accent3"/>
                </a:solidFill>
              </a:rPr>
              <a:t>Une communication ouverte et </a:t>
            </a:r>
            <a:r>
              <a:rPr lang="en-US" sz="2400" b="1" dirty="0" err="1">
                <a:solidFill>
                  <a:schemeClr val="accent3"/>
                </a:solidFill>
              </a:rPr>
              <a:t>centrée sur la personne </a:t>
            </a:r>
            <a:r>
              <a:rPr lang="en-US" sz="2400" b="1" dirty="0">
                <a:solidFill>
                  <a:schemeClr val="accent3"/>
                </a:solidFill>
              </a:rPr>
              <a:t>permet de répondre aux besoins non satisfaits</a:t>
            </a:r>
          </a:p>
          <a:p>
            <a:pPr marL="285750" indent="-285750">
              <a:buFont typeface="Wingdings" pitchFamily="2" charset="2"/>
              <a:buChar char="ü"/>
            </a:pPr>
            <a:r>
              <a:rPr lang="en-US" sz="2400" b="1" dirty="0">
                <a:solidFill>
                  <a:schemeClr val="accent3"/>
                </a:solidFill>
              </a:rPr>
              <a:t>Des cadres structurés peuvent aider les professionnels à aborder la sexualité avec respect</a:t>
            </a:r>
            <a:endParaRPr lang="en-US" dirty="0"/>
          </a:p>
        </p:txBody>
      </p:sp>
      <p:pic>
        <p:nvPicPr>
          <p:cNvPr id="3" name="Graphic 2" descr="Lightbulb with solid fill">
            <a:extLst>
              <a:ext uri="{FF2B5EF4-FFF2-40B4-BE49-F238E27FC236}">
                <a16:creationId xmlns:a16="http://schemas.microsoft.com/office/drawing/2014/main" id="{D671C601-BCB4-FFA2-14B9-90656233DAE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62516" y="1061113"/>
            <a:ext cx="1266968" cy="1266968"/>
          </a:xfrm>
          <a:prstGeom prst="rect">
            <a:avLst/>
          </a:prstGeom>
        </p:spPr>
      </p:pic>
    </p:spTree>
    <p:extLst>
      <p:ext uri="{BB962C8B-B14F-4D97-AF65-F5344CB8AC3E}">
        <p14:creationId xmlns:p14="http://schemas.microsoft.com/office/powerpoint/2010/main" val="30765754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06B94-6B14-4379-1E4B-65CDD7C1AC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674044-02B4-3ABD-D216-B145DF790031}"/>
              </a:ext>
            </a:extLst>
          </p:cNvPr>
          <p:cNvSpPr>
            <a:spLocks noGrp="1"/>
          </p:cNvSpPr>
          <p:nvPr>
            <p:ph type="title"/>
          </p:nvPr>
        </p:nvSpPr>
        <p:spPr/>
        <p:txBody>
          <a:bodyPr/>
          <a:lstStyle/>
          <a:p>
            <a:r>
              <a:rPr lang="en-US" dirty="0"/>
              <a:t>Boîte à outils </a:t>
            </a:r>
            <a:r>
              <a:rPr lang="en-US" dirty="0" err="1"/>
              <a:t>AgeWise</a:t>
            </a:r>
            <a:r>
              <a:rPr lang="en-US" dirty="0"/>
              <a:t> </a:t>
            </a:r>
          </a:p>
        </p:txBody>
      </p:sp>
      <p:sp>
        <p:nvSpPr>
          <p:cNvPr id="3" name="Text Placeholder 2">
            <a:extLst>
              <a:ext uri="{FF2B5EF4-FFF2-40B4-BE49-F238E27FC236}">
                <a16:creationId xmlns:a16="http://schemas.microsoft.com/office/drawing/2014/main" id="{004AD95D-E577-6F9B-C495-5AD196ED8E2C}"/>
              </a:ext>
            </a:extLst>
          </p:cNvPr>
          <p:cNvSpPr>
            <a:spLocks noGrp="1"/>
          </p:cNvSpPr>
          <p:nvPr>
            <p:ph type="body" sz="quarter" idx="10"/>
          </p:nvPr>
        </p:nvSpPr>
        <p:spPr/>
        <p:txBody>
          <a:bodyPr/>
          <a:lstStyle/>
          <a:p>
            <a:r>
              <a:rPr lang="en-US" dirty="0"/>
              <a:t>Étude de cas </a:t>
            </a:r>
          </a:p>
        </p:txBody>
      </p:sp>
      <p:sp>
        <p:nvSpPr>
          <p:cNvPr id="5" name="Content Placeholder 4">
            <a:extLst>
              <a:ext uri="{FF2B5EF4-FFF2-40B4-BE49-F238E27FC236}">
                <a16:creationId xmlns:a16="http://schemas.microsoft.com/office/drawing/2014/main" id="{A785537B-A855-F9B4-82AA-9A31234A96A6}"/>
              </a:ext>
            </a:extLst>
          </p:cNvPr>
          <p:cNvSpPr>
            <a:spLocks noGrp="1"/>
          </p:cNvSpPr>
          <p:nvPr>
            <p:ph sz="quarter" idx="12"/>
          </p:nvPr>
        </p:nvSpPr>
        <p:spPr>
          <a:xfrm>
            <a:off x="97970" y="1405534"/>
            <a:ext cx="7403210" cy="5289179"/>
          </a:xfrm>
        </p:spPr>
        <p:txBody>
          <a:bodyPr/>
          <a:lstStyle/>
          <a:p>
            <a:br>
              <a:rPr lang="en-US" sz="2000" dirty="0"/>
            </a:br>
            <a:r>
              <a:rPr lang="en-US" sz="2000" dirty="0"/>
              <a:t>- </a:t>
            </a:r>
            <a:r>
              <a:rPr lang="en-US" sz="2000" b="1" dirty="0"/>
              <a:t>Travail en petits groupes</a:t>
            </a:r>
            <a:endParaRPr lang="en-US" sz="2000" dirty="0"/>
          </a:p>
          <a:p>
            <a:r>
              <a:rPr lang="en-US" sz="2000" dirty="0"/>
              <a:t>- Chaque groupe analyse un scénario.</a:t>
            </a:r>
          </a:p>
          <a:p>
            <a:r>
              <a:rPr lang="en-US" sz="2000" dirty="0"/>
              <a:t>- Utilisez le cycle de la réponse sexuelle comme cadre de réflexion.</a:t>
            </a:r>
          </a:p>
          <a:p>
            <a:r>
              <a:rPr lang="en-US" sz="2000" dirty="0"/>
              <a:t>- Utilisez les questions guides suivantes : </a:t>
            </a:r>
          </a:p>
          <a:p>
            <a:pPr lvl="0"/>
            <a:br>
              <a:rPr lang="en-US" sz="2000" dirty="0"/>
            </a:br>
            <a:r>
              <a:rPr lang="en-US" sz="2000" dirty="0"/>
              <a:t>1. </a:t>
            </a:r>
            <a:r>
              <a:rPr lang="en-GB" sz="2000" dirty="0"/>
              <a:t>Quelle(s) phase(s) de la réponse sexuelle peut-elle (peuvent-elles) être affectée(s) ?</a:t>
            </a:r>
            <a:br>
              <a:rPr lang="en-GB" sz="2000" dirty="0"/>
            </a:br>
            <a:r>
              <a:rPr lang="en-GB" sz="2000" dirty="0"/>
              <a:t>(par exemple, le désir, l'excitation/le bien-être, la satisfaction, la dimension émotionnelle)</a:t>
            </a:r>
          </a:p>
          <a:p>
            <a:pPr lvl="0"/>
            <a:endParaRPr lang="en-US" sz="2000" dirty="0"/>
          </a:p>
          <a:p>
            <a:pPr lvl="0"/>
            <a:r>
              <a:rPr lang="en-GB" sz="2000" dirty="0"/>
              <a:t>2. Quels facteurs peuvent contribuer à cette situation ?</a:t>
            </a:r>
          </a:p>
          <a:p>
            <a:pPr lvl="0"/>
            <a:endParaRPr lang="en-US" sz="2000" dirty="0"/>
          </a:p>
          <a:p>
            <a:pPr lvl="0"/>
            <a:r>
              <a:rPr lang="en-GB" sz="2000" dirty="0"/>
              <a:t>3. Quelle serait une réponse professionnelle appropriée ?</a:t>
            </a:r>
            <a:br>
              <a:rPr lang="en-GB" dirty="0"/>
            </a:br>
            <a:endParaRPr lang="en-US" dirty="0"/>
          </a:p>
          <a:p>
            <a:endParaRPr lang="en-US" sz="2000" dirty="0"/>
          </a:p>
        </p:txBody>
      </p:sp>
      <p:graphicFrame>
        <p:nvGraphicFramePr>
          <p:cNvPr id="4" name="Diagram 3">
            <a:extLst>
              <a:ext uri="{FF2B5EF4-FFF2-40B4-BE49-F238E27FC236}">
                <a16:creationId xmlns:a16="http://schemas.microsoft.com/office/drawing/2014/main" id="{271D90CE-4873-F7DA-9D02-480B19879357}"/>
              </a:ext>
            </a:extLst>
          </p:cNvPr>
          <p:cNvGraphicFramePr/>
          <p:nvPr>
            <p:extLst>
              <p:ext uri="{D42A27DB-BD31-4B8C-83A1-F6EECF244321}">
                <p14:modId xmlns:p14="http://schemas.microsoft.com/office/powerpoint/2010/main" val="2098877895"/>
              </p:ext>
            </p:extLst>
          </p:nvPr>
        </p:nvGraphicFramePr>
        <p:xfrm>
          <a:off x="6686358" y="1165990"/>
          <a:ext cx="6170786" cy="42864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010827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1EEEC-645E-69EF-F03E-C6695C2DDF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C8069F-14CB-B5D0-776F-6F2D30FBAB4E}"/>
              </a:ext>
            </a:extLst>
          </p:cNvPr>
          <p:cNvSpPr>
            <a:spLocks noGrp="1"/>
          </p:cNvSpPr>
          <p:nvPr>
            <p:ph type="title"/>
          </p:nvPr>
        </p:nvSpPr>
        <p:spPr/>
        <p:txBody>
          <a:bodyPr/>
          <a:lstStyle/>
          <a:p>
            <a:r>
              <a:rPr lang="en-US" dirty="0"/>
              <a:t>Boîte à outils </a:t>
            </a:r>
            <a:r>
              <a:rPr lang="en-US" dirty="0" err="1"/>
              <a:t>AgeWise</a:t>
            </a:r>
            <a:r>
              <a:rPr lang="en-US" dirty="0"/>
              <a:t> </a:t>
            </a:r>
          </a:p>
        </p:txBody>
      </p:sp>
      <p:sp>
        <p:nvSpPr>
          <p:cNvPr id="3" name="Text Placeholder 2">
            <a:extLst>
              <a:ext uri="{FF2B5EF4-FFF2-40B4-BE49-F238E27FC236}">
                <a16:creationId xmlns:a16="http://schemas.microsoft.com/office/drawing/2014/main" id="{A3425467-5EC8-0635-0374-8AA09BDD7E7F}"/>
              </a:ext>
            </a:extLst>
          </p:cNvPr>
          <p:cNvSpPr>
            <a:spLocks noGrp="1"/>
          </p:cNvSpPr>
          <p:nvPr>
            <p:ph type="body" sz="quarter" idx="10"/>
          </p:nvPr>
        </p:nvSpPr>
        <p:spPr/>
        <p:txBody>
          <a:bodyPr/>
          <a:lstStyle/>
          <a:p>
            <a:r>
              <a:rPr lang="en-US" dirty="0"/>
              <a:t>Jeu de rôle</a:t>
            </a:r>
          </a:p>
        </p:txBody>
      </p:sp>
      <p:sp>
        <p:nvSpPr>
          <p:cNvPr id="5" name="Content Placeholder 4">
            <a:extLst>
              <a:ext uri="{FF2B5EF4-FFF2-40B4-BE49-F238E27FC236}">
                <a16:creationId xmlns:a16="http://schemas.microsoft.com/office/drawing/2014/main" id="{28B1A8A1-0B5E-ABB7-71D7-F31C799735DA}"/>
              </a:ext>
            </a:extLst>
          </p:cNvPr>
          <p:cNvSpPr>
            <a:spLocks noGrp="1"/>
          </p:cNvSpPr>
          <p:nvPr>
            <p:ph sz="quarter" idx="12"/>
          </p:nvPr>
        </p:nvSpPr>
        <p:spPr>
          <a:xfrm>
            <a:off x="97970" y="1156064"/>
            <a:ext cx="7635684" cy="5538650"/>
          </a:xfrm>
        </p:spPr>
        <p:txBody>
          <a:bodyPr/>
          <a:lstStyle/>
          <a:p>
            <a:br>
              <a:rPr lang="en-US" sz="2000" dirty="0"/>
            </a:br>
            <a:r>
              <a:rPr lang="en-US" sz="2000" b="1" dirty="0"/>
              <a:t>Travailler par deux</a:t>
            </a:r>
          </a:p>
          <a:p>
            <a:endParaRPr lang="en-US" sz="2000" b="1" dirty="0"/>
          </a:p>
          <a:p>
            <a:r>
              <a:rPr lang="en-US" sz="2000" dirty="0"/>
              <a:t>Un participant = </a:t>
            </a:r>
            <a:r>
              <a:rPr lang="en-US" sz="2000" b="1" dirty="0"/>
              <a:t>une personne âgée</a:t>
            </a:r>
            <a:endParaRPr lang="en-US" sz="2000" dirty="0"/>
          </a:p>
          <a:p>
            <a:r>
              <a:rPr lang="en-US" sz="2000" dirty="0"/>
              <a:t>Un participant = </a:t>
            </a:r>
            <a:r>
              <a:rPr lang="en-US" sz="2000" b="1" dirty="0"/>
              <a:t>professionnel</a:t>
            </a:r>
            <a:endParaRPr lang="en-US" sz="2000" dirty="0"/>
          </a:p>
          <a:p>
            <a:r>
              <a:rPr lang="en-US" sz="2000" dirty="0"/>
              <a:t>Après le premier tour, </a:t>
            </a:r>
            <a:r>
              <a:rPr lang="en-US" sz="2000" b="1" dirty="0"/>
              <a:t>inversez les rôles</a:t>
            </a:r>
            <a:r>
              <a:rPr lang="en-US" sz="2000" dirty="0"/>
              <a:t>.</a:t>
            </a:r>
          </a:p>
          <a:p>
            <a:endParaRPr lang="en-US" sz="2000" dirty="0"/>
          </a:p>
          <a:p>
            <a:r>
              <a:rPr lang="en-US" sz="2000" b="1" dirty="0"/>
              <a:t>Étape 1 – Répondre à la préoccupation</a:t>
            </a:r>
          </a:p>
          <a:p>
            <a:r>
              <a:rPr lang="en-US" sz="2000" dirty="0"/>
              <a:t>La personne âgée présente la situation. Le professionnel :</a:t>
            </a:r>
          </a:p>
          <a:p>
            <a:r>
              <a:rPr lang="en-US" sz="2000" dirty="0"/>
              <a:t>prend acte de la préoccupation, </a:t>
            </a:r>
            <a:r>
              <a:rPr lang="en-US" sz="2000" dirty="0" err="1"/>
              <a:t>banalise </a:t>
            </a:r>
            <a:r>
              <a:rPr lang="en-US" sz="2000" dirty="0"/>
              <a:t>le sujet, répond avec respect.</a:t>
            </a:r>
          </a:p>
          <a:p>
            <a:endParaRPr lang="en-US" sz="2000" dirty="0"/>
          </a:p>
          <a:p>
            <a:r>
              <a:rPr lang="en-US" sz="2000" b="1" dirty="0"/>
              <a:t>Étape 2 – Explorer la situation à l’aide du cycle de réponse sexuelle</a:t>
            </a:r>
          </a:p>
          <a:p>
            <a:r>
              <a:rPr lang="en-US" sz="2000" dirty="0"/>
              <a:t>Posez des questions et identifiez les facteurs influents (santé, émotions, relation, environnement).</a:t>
            </a:r>
          </a:p>
          <a:p>
            <a:endParaRPr lang="en-US" sz="2000" dirty="0"/>
          </a:p>
        </p:txBody>
      </p:sp>
      <p:pic>
        <p:nvPicPr>
          <p:cNvPr id="8" name="Picture 7" descr="A person and person sitting at a table&#10;&#10;AI-generated content may be incorrect.">
            <a:extLst>
              <a:ext uri="{FF2B5EF4-FFF2-40B4-BE49-F238E27FC236}">
                <a16:creationId xmlns:a16="http://schemas.microsoft.com/office/drawing/2014/main" id="{7B7B8E56-2AB5-DA82-9DA2-A762B680FB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9982" y="1034955"/>
            <a:ext cx="3916218" cy="5538651"/>
          </a:xfrm>
          <a:prstGeom prst="rect">
            <a:avLst/>
          </a:prstGeom>
        </p:spPr>
      </p:pic>
    </p:spTree>
    <p:extLst>
      <p:ext uri="{BB962C8B-B14F-4D97-AF65-F5344CB8AC3E}">
        <p14:creationId xmlns:p14="http://schemas.microsoft.com/office/powerpoint/2010/main" val="41453125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793BC-0085-29FE-02C1-6EC17C184D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2399DC-210B-F3C3-3764-C11C62EEE557}"/>
              </a:ext>
            </a:extLst>
          </p:cNvPr>
          <p:cNvSpPr>
            <a:spLocks noGrp="1"/>
          </p:cNvSpPr>
          <p:nvPr>
            <p:ph type="title"/>
          </p:nvPr>
        </p:nvSpPr>
        <p:spPr/>
        <p:txBody>
          <a:bodyPr/>
          <a:lstStyle/>
          <a:p>
            <a:r>
              <a:rPr lang="en-US" dirty="0"/>
              <a:t>Boîte à outils </a:t>
            </a:r>
            <a:r>
              <a:rPr lang="en-US" dirty="0" err="1"/>
              <a:t>AgeWise</a:t>
            </a:r>
            <a:r>
              <a:rPr lang="en-US" dirty="0"/>
              <a:t> </a:t>
            </a:r>
          </a:p>
        </p:txBody>
      </p:sp>
      <p:sp>
        <p:nvSpPr>
          <p:cNvPr id="3" name="Text Placeholder 2">
            <a:extLst>
              <a:ext uri="{FF2B5EF4-FFF2-40B4-BE49-F238E27FC236}">
                <a16:creationId xmlns:a16="http://schemas.microsoft.com/office/drawing/2014/main" id="{1309B47A-9AFC-5AAF-803C-085BA4D71C4B}"/>
              </a:ext>
            </a:extLst>
          </p:cNvPr>
          <p:cNvSpPr>
            <a:spLocks noGrp="1"/>
          </p:cNvSpPr>
          <p:nvPr>
            <p:ph type="body" sz="quarter" idx="10"/>
          </p:nvPr>
        </p:nvSpPr>
        <p:spPr/>
        <p:txBody>
          <a:bodyPr/>
          <a:lstStyle/>
          <a:p>
            <a:r>
              <a:rPr lang="en-US" dirty="0"/>
              <a:t>Réflexion sur le bien-être global  </a:t>
            </a:r>
          </a:p>
        </p:txBody>
      </p:sp>
      <p:sp>
        <p:nvSpPr>
          <p:cNvPr id="5" name="Content Placeholder 4">
            <a:extLst>
              <a:ext uri="{FF2B5EF4-FFF2-40B4-BE49-F238E27FC236}">
                <a16:creationId xmlns:a16="http://schemas.microsoft.com/office/drawing/2014/main" id="{07C0B329-1AB7-F3DE-EB5F-8FFE9F91B2B8}"/>
              </a:ext>
            </a:extLst>
          </p:cNvPr>
          <p:cNvSpPr>
            <a:spLocks noGrp="1"/>
          </p:cNvSpPr>
          <p:nvPr>
            <p:ph sz="quarter" idx="12"/>
          </p:nvPr>
        </p:nvSpPr>
        <p:spPr>
          <a:xfrm>
            <a:off x="97970" y="1405534"/>
            <a:ext cx="3572693" cy="5289179"/>
          </a:xfrm>
        </p:spPr>
        <p:txBody>
          <a:bodyPr/>
          <a:lstStyle/>
          <a:p>
            <a:br>
              <a:rPr lang="en-US" sz="2000" dirty="0"/>
            </a:br>
            <a:r>
              <a:rPr lang="en-US" sz="2000" dirty="0"/>
              <a:t>Réfléchissez à une situation réelle ou hypothétique impliquant une personne âgée.</a:t>
            </a:r>
          </a:p>
          <a:p>
            <a:br>
              <a:rPr lang="en-US" sz="2000" dirty="0"/>
            </a:br>
            <a:r>
              <a:rPr lang="en-US" sz="2000" dirty="0"/>
              <a:t>Utilisez la fiche de travail pour explorer comment différents facteurs peuvent influencer le bien-être sexuel.</a:t>
            </a:r>
          </a:p>
          <a:p>
            <a:br>
              <a:rPr lang="en-US" sz="2000" dirty="0"/>
            </a:br>
            <a:r>
              <a:rPr lang="en-US" sz="2000" b="1" dirty="0"/>
              <a:t>Prenez en compte les quatre dimensions suivantes :</a:t>
            </a:r>
          </a:p>
          <a:p>
            <a:endParaRPr lang="en-US" sz="2000" dirty="0"/>
          </a:p>
        </p:txBody>
      </p:sp>
      <p:graphicFrame>
        <p:nvGraphicFramePr>
          <p:cNvPr id="6" name="Diagram 5">
            <a:extLst>
              <a:ext uri="{FF2B5EF4-FFF2-40B4-BE49-F238E27FC236}">
                <a16:creationId xmlns:a16="http://schemas.microsoft.com/office/drawing/2014/main" id="{71783DBF-A97F-0F23-A3A7-96C121B2D89D}"/>
              </a:ext>
            </a:extLst>
          </p:cNvPr>
          <p:cNvGraphicFramePr/>
          <p:nvPr>
            <p:extLst>
              <p:ext uri="{D42A27DB-BD31-4B8C-83A1-F6EECF244321}">
                <p14:modId xmlns:p14="http://schemas.microsoft.com/office/powerpoint/2010/main" val="35001460"/>
              </p:ext>
            </p:extLst>
          </p:nvPr>
        </p:nvGraphicFramePr>
        <p:xfrm>
          <a:off x="3670662" y="1130103"/>
          <a:ext cx="8216537" cy="52891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015050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400" dirty="0"/>
              <a:t>Merci !</a:t>
            </a:r>
            <a:endParaRPr lang="el-GR" sz="2400" dirty="0"/>
          </a:p>
        </p:txBody>
      </p:sp>
    </p:spTree>
    <p:extLst>
      <p:ext uri="{BB962C8B-B14F-4D97-AF65-F5344CB8AC3E}">
        <p14:creationId xmlns:p14="http://schemas.microsoft.com/office/powerpoint/2010/main" val="185410395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6EE0A6C00C77214D8209623C313996D0" ma:contentTypeVersion="14" ma:contentTypeDescription="Ein neues Dokument erstellen." ma:contentTypeScope="" ma:versionID="ee2fc3b4fe5f9d97eb0fd85ecf374dda">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3c38a056eb196ad395679a14beb6de12"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Bildmarkierungen"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Props1.xml><?xml version="1.0" encoding="utf-8"?>
<ds:datastoreItem xmlns:ds="http://schemas.openxmlformats.org/officeDocument/2006/customXml" ds:itemID="{D34C503A-4B28-45ED-B350-268C7B76F4EE}"/>
</file>

<file path=customXml/itemProps2.xml><?xml version="1.0" encoding="utf-8"?>
<ds:datastoreItem xmlns:ds="http://schemas.openxmlformats.org/officeDocument/2006/customXml" ds:itemID="{994986C0-844D-4D57-9CAF-E67D6CD396DD}">
  <ds:schemaRefs>
    <ds:schemaRef ds:uri="http://schemas.microsoft.com/sharepoint/v3/contenttype/forms"/>
  </ds:schemaRefs>
</ds:datastoreItem>
</file>

<file path=customXml/itemProps3.xml><?xml version="1.0" encoding="utf-8"?>
<ds:datastoreItem xmlns:ds="http://schemas.openxmlformats.org/officeDocument/2006/customXml" ds:itemID="{874803D7-AC89-4F2F-AA66-341ACEC9063C}">
  <ds:schemaRefs>
    <ds:schemaRef ds:uri="http://schemas.microsoft.com/office/2006/metadata/properties"/>
    <ds:schemaRef ds:uri="http://schemas.microsoft.com/office/infopath/2007/PartnerControls"/>
    <ds:schemaRef ds:uri="d26a33d8-8496-4dd0-bdb4-e7001d843bba"/>
    <ds:schemaRef ds:uri="d3294b56-e90c-47f0-a901-cbc2fa92cece"/>
  </ds:schemaRefs>
</ds:datastoreItem>
</file>

<file path=docProps/app.xml><?xml version="1.0" encoding="utf-8"?>
<Properties xmlns="http://schemas.openxmlformats.org/officeDocument/2006/extended-properties" xmlns:vt="http://schemas.openxmlformats.org/officeDocument/2006/docPropsVTypes">
  <TotalTime>3411</TotalTime>
  <Words>4236</Words>
  <Application>Microsoft Macintosh PowerPoint</Application>
  <PresentationFormat>Grand écran</PresentationFormat>
  <Paragraphs>521</Paragraphs>
  <Slides>37</Slides>
  <Notes>34</Notes>
  <HiddenSlides>0</HiddenSlides>
  <MMClips>0</MMClips>
  <ScaleCrop>false</ScaleCrop>
  <HeadingPairs>
    <vt:vector size="6" baseType="variant">
      <vt:variant>
        <vt:lpstr>Polices utilisées</vt:lpstr>
      </vt:variant>
      <vt:variant>
        <vt:i4>6</vt:i4>
      </vt:variant>
      <vt:variant>
        <vt:lpstr>Thème</vt:lpstr>
      </vt:variant>
      <vt:variant>
        <vt:i4>2</vt:i4>
      </vt:variant>
      <vt:variant>
        <vt:lpstr>Titres des diapositives</vt:lpstr>
      </vt:variant>
      <vt:variant>
        <vt:i4>37</vt:i4>
      </vt:variant>
    </vt:vector>
  </HeadingPairs>
  <TitlesOfParts>
    <vt:vector size="45" baseType="lpstr">
      <vt:lpstr>Arial</vt:lpstr>
      <vt:lpstr>Calibri</vt:lpstr>
      <vt:lpstr>Open Sans</vt:lpstr>
      <vt:lpstr>Symbol</vt:lpstr>
      <vt:lpstr>System Font Regular</vt:lpstr>
      <vt:lpstr>Wingdings</vt:lpstr>
      <vt:lpstr>CARDET Course template</vt:lpstr>
      <vt:lpstr>CARDET Course template - Cover page</vt:lpstr>
      <vt:lpstr>Module 5 : La sexualité chez les personnes âgées et les indicateurs de santé  </vt:lpstr>
      <vt:lpstr>Présentation du module</vt:lpstr>
      <vt:lpstr>Objectifs pédagogiques</vt:lpstr>
      <vt:lpstr>Présentation PowerPoint</vt:lpstr>
      <vt:lpstr>Changements médicaux et physiologiques (1)</vt:lpstr>
      <vt:lpstr>Changements médicaux et physiologiques (2)</vt:lpstr>
      <vt:lpstr>Changements médicaux et physiologiques (3)</vt:lpstr>
      <vt:lpstr>Maladies chroniques et traitements médicamenteux (1)</vt:lpstr>
      <vt:lpstr>Maladies chroniques et traitements médicamenteux (2)</vt:lpstr>
      <vt:lpstr>Présentation PowerPoint</vt:lpstr>
      <vt:lpstr>Santé mentale et bien-être relationnel</vt:lpstr>
      <vt:lpstr>Image corporelle et relations</vt:lpstr>
      <vt:lpstr>Présentation PowerPoint</vt:lpstr>
      <vt:lpstr>Risques liés à la santé sexuelle chez les personnes âgées</vt:lpstr>
      <vt:lpstr>Protection et rôle professionnel</vt:lpstr>
      <vt:lpstr>Présentation PowerPoint</vt:lpstr>
      <vt:lpstr>La communication dans les établissements de santé</vt:lpstr>
      <vt:lpstr>Principes pour aborder le sujet de la sexualité (1)</vt:lpstr>
      <vt:lpstr>Principes pour aborder le sujet de la sexualité (2)</vt:lpstr>
      <vt:lpstr>Présentation PowerPoint</vt:lpstr>
      <vt:lpstr>Le modèle du cycle de la réponse sexuelle (1)</vt:lpstr>
      <vt:lpstr>Le modèle du cycle de la réponse sexuelle (2)</vt:lpstr>
      <vt:lpstr>Le modèle du cycle de la réponse sexuelle (3)</vt:lpstr>
      <vt:lpstr>Le modèle du cycle de la réponse sexuelle (4)</vt:lpstr>
      <vt:lpstr>Le modèle du cycle de la réponse sexuelle (5)</vt:lpstr>
      <vt:lpstr>Le modèle du cycle de la réponse sexuelle (6)</vt:lpstr>
      <vt:lpstr>Le modèle du cycle de la réponse sexuelle (7)</vt:lpstr>
      <vt:lpstr>Le modèle du cycle de la réponse sexuelle (8)</vt:lpstr>
      <vt:lpstr>Le modèle du cycle de la réponse sexuelle (9)</vt:lpstr>
      <vt:lpstr>Le modèle du cycle de la réponse sexuelle (10)</vt:lpstr>
      <vt:lpstr>Le modèle du cycle de la réponse sexuelle (11)</vt:lpstr>
      <vt:lpstr>Problèmes courants liés à la santé sexuelle</vt:lpstr>
      <vt:lpstr>Points à retenir</vt:lpstr>
      <vt:lpstr>Boîte à outils AgeWise </vt:lpstr>
      <vt:lpstr>Boîte à outils AgeWise </vt:lpstr>
      <vt:lpstr>Boîte à outils AgeWise </vt:lpstr>
      <vt:lpstr>Merci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keywords>, docId:9CE2CA6AA6B8025801C1CF0E6EB5C1DF</cp:keywords>
  <cp:lastModifiedBy>Lionel BUREAU</cp:lastModifiedBy>
  <cp:revision>169</cp:revision>
  <cp:lastPrinted>2018-07-25T11:23:29Z</cp:lastPrinted>
  <dcterms:created xsi:type="dcterms:W3CDTF">2014-07-11T09:12:14Z</dcterms:created>
  <dcterms:modified xsi:type="dcterms:W3CDTF">2026-08-13T13:51:53Z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y fmtid="{D5CDD505-2E9C-101B-9397-08002B2CF9AE}" pid="3" name="MediaServiceImageTags">
    <vt:lpwstr/>
  </property>
</Properties>
</file>