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43"/>
  </p:notesMasterIdLst>
  <p:handoutMasterIdLst>
    <p:handoutMasterId r:id="rId44"/>
  </p:handoutMasterIdLst>
  <p:sldIdLst>
    <p:sldId id="256" r:id="rId6"/>
    <p:sldId id="263" r:id="rId7"/>
    <p:sldId id="303" r:id="rId8"/>
    <p:sldId id="268" r:id="rId9"/>
    <p:sldId id="270" r:id="rId10"/>
    <p:sldId id="271" r:id="rId11"/>
    <p:sldId id="287" r:id="rId12"/>
    <p:sldId id="264" r:id="rId13"/>
    <p:sldId id="272" r:id="rId14"/>
    <p:sldId id="278" r:id="rId15"/>
    <p:sldId id="275" r:id="rId16"/>
    <p:sldId id="276" r:id="rId17"/>
    <p:sldId id="274" r:id="rId18"/>
    <p:sldId id="277" r:id="rId19"/>
    <p:sldId id="281" r:id="rId20"/>
    <p:sldId id="279" r:id="rId21"/>
    <p:sldId id="265" r:id="rId22"/>
    <p:sldId id="282" r:id="rId23"/>
    <p:sldId id="283" r:id="rId24"/>
    <p:sldId id="280" r:id="rId25"/>
    <p:sldId id="285" r:id="rId26"/>
    <p:sldId id="288" r:id="rId27"/>
    <p:sldId id="298" r:id="rId28"/>
    <p:sldId id="289" r:id="rId29"/>
    <p:sldId id="299" r:id="rId30"/>
    <p:sldId id="300" r:id="rId31"/>
    <p:sldId id="291" r:id="rId32"/>
    <p:sldId id="301" r:id="rId33"/>
    <p:sldId id="292" r:id="rId34"/>
    <p:sldId id="293" r:id="rId35"/>
    <p:sldId id="302" r:id="rId36"/>
    <p:sldId id="294" r:id="rId37"/>
    <p:sldId id="286" r:id="rId38"/>
    <p:sldId id="295" r:id="rId39"/>
    <p:sldId id="297" r:id="rId40"/>
    <p:sldId id="296" r:id="rId41"/>
    <p:sldId id="262" r:id="rId42"/>
  </p:sldIdLst>
  <p:sldSz cx="12192000" cy="6858000"/>
  <p:notesSz cx="6858000" cy="9144000"/>
  <p:custDataLst>
    <p:tags r:id="rId4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055"/>
    <a:srgbClr val="FFFFFF"/>
    <a:srgbClr val="CAE6E8"/>
    <a:srgbClr val="1F4E83"/>
    <a:srgbClr val="1F4E79"/>
    <a:srgbClr val="F9F9F9"/>
    <a:srgbClr val="A2D2D6"/>
    <a:srgbClr val="00ADBB"/>
    <a:srgbClr val="DDEFBF"/>
    <a:srgbClr val="CBE6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74207" autoAdjust="0"/>
  </p:normalViewPr>
  <p:slideViewPr>
    <p:cSldViewPr snapToGrid="0">
      <p:cViewPr varScale="1">
        <p:scale>
          <a:sx n="83" d="100"/>
          <a:sy n="83" d="100"/>
        </p:scale>
        <p:origin x="1704" y="19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Desire</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Arousal</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Resolution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a:solidFill>
          <a:schemeClr val="accent3">
            <a:lumMod val="20000"/>
            <a:lumOff val="80000"/>
          </a:schemeClr>
        </a:solidFill>
        <a:ln>
          <a:solidFill>
            <a:schemeClr val="accent1"/>
          </a:solidFill>
        </a:ln>
      </dgm:spPr>
      <dgm:t>
        <a:bodyPr/>
        <a:lstStyle/>
        <a:p>
          <a:r>
            <a:rPr lang="en-GB" dirty="0"/>
            <a:t>Desire</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Arousal</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Resolution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custScaleX="110640" custScaleY="86481" custRadScaleRad="103329" custRadScaleInc="17500">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Desire</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a:solidFill>
          <a:schemeClr val="accent3">
            <a:lumMod val="20000"/>
            <a:lumOff val="80000"/>
          </a:schemeClr>
        </a:solidFill>
        <a:ln>
          <a:solidFill>
            <a:schemeClr val="accent1"/>
          </a:solidFill>
        </a:ln>
      </dgm:spPr>
      <dgm:t>
        <a:bodyPr/>
        <a:lstStyle/>
        <a:p>
          <a:r>
            <a:rPr lang="en-GB" dirty="0"/>
            <a:t>Arousal</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Resolution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Desire</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Arousal</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a:solidFill>
          <a:schemeClr val="accent3">
            <a:lumMod val="20000"/>
            <a:lumOff val="80000"/>
          </a:schemeClr>
        </a:solidFill>
        <a:ln>
          <a:solidFill>
            <a:schemeClr val="accent1"/>
          </a:solidFill>
        </a:ln>
      </dgm:spPr>
      <dgm:t>
        <a:bodyPr/>
        <a:lstStyle/>
        <a:p>
          <a:r>
            <a:rPr lang="en-GB" dirty="0"/>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Resolution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Desire</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Arousal</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a:solidFill>
          <a:schemeClr val="accent3">
            <a:lumMod val="20000"/>
            <a:lumOff val="80000"/>
          </a:schemeClr>
        </a:solidFill>
        <a:ln>
          <a:solidFill>
            <a:schemeClr val="accent1"/>
          </a:solidFill>
        </a:ln>
      </dgm:spPr>
      <dgm:t>
        <a:bodyPr/>
        <a:lstStyle/>
        <a:p>
          <a:r>
            <a:rPr lang="en-GB"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Resolution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Desire</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Arousal</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a:solidFill>
          <a:schemeClr val="accent3">
            <a:lumMod val="20000"/>
            <a:lumOff val="80000"/>
          </a:schemeClr>
        </a:solidFill>
        <a:ln>
          <a:solidFill>
            <a:schemeClr val="accent1"/>
          </a:solidFill>
        </a:ln>
      </dgm:spPr>
      <dgm:t>
        <a:bodyPr/>
        <a:lstStyle/>
        <a:p>
          <a:r>
            <a:rPr lang="en-US" dirty="0"/>
            <a:t>Resolution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87AD4B-9BDD-FB4D-8390-B6A70E277B7D}" type="doc">
      <dgm:prSet loTypeId="urn:microsoft.com/office/officeart/2005/8/layout/cycle2" loCatId="" qsTypeId="urn:microsoft.com/office/officeart/2005/8/quickstyle/simple3" qsCatId="simple" csTypeId="urn:microsoft.com/office/officeart/2005/8/colors/colorful4" csCatId="colorful" phldr="1"/>
      <dgm:spPr/>
      <dgm:t>
        <a:bodyPr/>
        <a:lstStyle/>
        <a:p>
          <a:endParaRPr lang="en-US"/>
        </a:p>
      </dgm:t>
    </dgm:pt>
    <dgm:pt modelId="{46704906-515E-AE41-A14A-E23055F4C7D9}">
      <dgm:prSet phldrT="[Text]" custT="1"/>
      <dgm:spPr/>
      <dgm:t>
        <a:bodyPr/>
        <a:lstStyle/>
        <a:p>
          <a:r>
            <a:rPr lang="en-US" sz="1800" b="1" dirty="0"/>
            <a:t>Desire</a:t>
          </a:r>
        </a:p>
      </dgm:t>
    </dgm:pt>
    <dgm:pt modelId="{644839D3-B1ED-B047-A859-0D6E07227923}" type="parTrans" cxnId="{3A09B56E-B40E-4047-A6E8-435EB710C59D}">
      <dgm:prSet/>
      <dgm:spPr/>
      <dgm:t>
        <a:bodyPr/>
        <a:lstStyle/>
        <a:p>
          <a:endParaRPr lang="en-US"/>
        </a:p>
      </dgm:t>
    </dgm:pt>
    <dgm:pt modelId="{86A808CA-55EF-734C-9CBC-FBE657B8FEFD}" type="sibTrans" cxnId="{3A09B56E-B40E-4047-A6E8-435EB710C59D}">
      <dgm:prSet/>
      <dgm:spPr/>
      <dgm:t>
        <a:bodyPr/>
        <a:lstStyle/>
        <a:p>
          <a:endParaRPr lang="en-US"/>
        </a:p>
      </dgm:t>
    </dgm:pt>
    <dgm:pt modelId="{992FC2D9-C10E-C041-8175-10605B9DC73D}">
      <dgm:prSet phldrT="[Text]" custT="1"/>
      <dgm:spPr/>
      <dgm:t>
        <a:bodyPr/>
        <a:lstStyle/>
        <a:p>
          <a:r>
            <a:rPr lang="en-US" sz="1800" b="1" dirty="0"/>
            <a:t>Arousal</a:t>
          </a:r>
        </a:p>
      </dgm:t>
    </dgm:pt>
    <dgm:pt modelId="{55958E5C-03FE-F740-B1EC-2EE8C9482437}" type="parTrans" cxnId="{341E5476-3516-7747-9E88-36763CB2C076}">
      <dgm:prSet/>
      <dgm:spPr/>
      <dgm:t>
        <a:bodyPr/>
        <a:lstStyle/>
        <a:p>
          <a:endParaRPr lang="en-US"/>
        </a:p>
      </dgm:t>
    </dgm:pt>
    <dgm:pt modelId="{C5618AAD-ADC3-6A47-98EB-6DD0C16AFC4B}" type="sibTrans" cxnId="{341E5476-3516-7747-9E88-36763CB2C076}">
      <dgm:prSet/>
      <dgm:spPr/>
      <dgm:t>
        <a:bodyPr/>
        <a:lstStyle/>
        <a:p>
          <a:endParaRPr lang="en-US"/>
        </a:p>
      </dgm:t>
    </dgm:pt>
    <dgm:pt modelId="{D0B56837-BBA9-B641-9E68-1E773B583706}">
      <dgm:prSet phldrT="[Text]" custT="1"/>
      <dgm:spPr/>
      <dgm:t>
        <a:bodyPr/>
        <a:lstStyle/>
        <a:p>
          <a:r>
            <a:rPr lang="en-US" sz="1800" b="1" dirty="0"/>
            <a:t>Plateau</a:t>
          </a:r>
        </a:p>
      </dgm:t>
    </dgm:pt>
    <dgm:pt modelId="{EFBF90AF-C542-8C4B-97B7-4863B94B10AC}" type="parTrans" cxnId="{7DF8FB73-CCC7-FA4F-B606-EA23ECBFAA43}">
      <dgm:prSet/>
      <dgm:spPr/>
      <dgm:t>
        <a:bodyPr/>
        <a:lstStyle/>
        <a:p>
          <a:endParaRPr lang="en-US"/>
        </a:p>
      </dgm:t>
    </dgm:pt>
    <dgm:pt modelId="{1701CC41-B460-3B4C-A40E-8E0C7191561C}" type="sibTrans" cxnId="{7DF8FB73-CCC7-FA4F-B606-EA23ECBFAA43}">
      <dgm:prSet/>
      <dgm:spPr/>
      <dgm:t>
        <a:bodyPr/>
        <a:lstStyle/>
        <a:p>
          <a:endParaRPr lang="en-US"/>
        </a:p>
      </dgm:t>
    </dgm:pt>
    <dgm:pt modelId="{B4101C21-05FD-9C41-B2F2-AA9DEF30A032}">
      <dgm:prSet phldrT="[Text]" custT="1"/>
      <dgm:spPr/>
      <dgm:t>
        <a:bodyPr/>
        <a:lstStyle/>
        <a:p>
          <a:r>
            <a:rPr lang="en-US" sz="1800" b="1" dirty="0"/>
            <a:t>Orgasm</a:t>
          </a:r>
        </a:p>
      </dgm:t>
    </dgm:pt>
    <dgm:pt modelId="{A779E58D-2C2C-AA40-A32A-60D62A041141}" type="parTrans" cxnId="{4BCE83D7-B7BE-0942-AAA0-483CE68FCBCE}">
      <dgm:prSet/>
      <dgm:spPr/>
      <dgm:t>
        <a:bodyPr/>
        <a:lstStyle/>
        <a:p>
          <a:endParaRPr lang="en-US"/>
        </a:p>
      </dgm:t>
    </dgm:pt>
    <dgm:pt modelId="{B1D7727C-4539-7A4D-A3A7-22485C8B677E}" type="sibTrans" cxnId="{4BCE83D7-B7BE-0942-AAA0-483CE68FCBCE}">
      <dgm:prSet/>
      <dgm:spPr/>
      <dgm:t>
        <a:bodyPr/>
        <a:lstStyle/>
        <a:p>
          <a:endParaRPr lang="en-US"/>
        </a:p>
      </dgm:t>
    </dgm:pt>
    <dgm:pt modelId="{473DAF81-78D7-1E41-B6E6-85B96130C39A}">
      <dgm:prSet phldrT="[Text]" custT="1"/>
      <dgm:spPr/>
      <dgm:t>
        <a:bodyPr/>
        <a:lstStyle/>
        <a:p>
          <a:r>
            <a:rPr lang="en-US" sz="1700" b="1" dirty="0"/>
            <a:t>Resolution</a:t>
          </a:r>
        </a:p>
      </dgm:t>
    </dgm:pt>
    <dgm:pt modelId="{3A64FA21-9CCC-964F-8514-0C6CCB9B5BA5}" type="parTrans" cxnId="{21DBAD89-A0EC-0D44-8E33-AC1884FB424F}">
      <dgm:prSet/>
      <dgm:spPr/>
      <dgm:t>
        <a:bodyPr/>
        <a:lstStyle/>
        <a:p>
          <a:endParaRPr lang="en-US"/>
        </a:p>
      </dgm:t>
    </dgm:pt>
    <dgm:pt modelId="{77C3E823-45D3-AA4A-8001-1B2E0B24FA66}" type="sibTrans" cxnId="{21DBAD89-A0EC-0D44-8E33-AC1884FB424F}">
      <dgm:prSet/>
      <dgm:spPr/>
      <dgm:t>
        <a:bodyPr/>
        <a:lstStyle/>
        <a:p>
          <a:endParaRPr lang="en-US"/>
        </a:p>
      </dgm:t>
    </dgm:pt>
    <dgm:pt modelId="{CE8301CF-85FD-F44D-93FC-69822297BB7B}" type="pres">
      <dgm:prSet presAssocID="{B887AD4B-9BDD-FB4D-8390-B6A70E277B7D}" presName="cycle" presStyleCnt="0">
        <dgm:presLayoutVars>
          <dgm:dir/>
          <dgm:resizeHandles val="exact"/>
        </dgm:presLayoutVars>
      </dgm:prSet>
      <dgm:spPr/>
    </dgm:pt>
    <dgm:pt modelId="{C93332D0-309E-D24E-B77E-BDF13BF5BF24}" type="pres">
      <dgm:prSet presAssocID="{46704906-515E-AE41-A14A-E23055F4C7D9}" presName="node" presStyleLbl="node1" presStyleIdx="0" presStyleCnt="5">
        <dgm:presLayoutVars>
          <dgm:bulletEnabled val="1"/>
        </dgm:presLayoutVars>
      </dgm:prSet>
      <dgm:spPr/>
    </dgm:pt>
    <dgm:pt modelId="{A96504B7-6EF3-864F-952E-7A52E38FDE27}" type="pres">
      <dgm:prSet presAssocID="{86A808CA-55EF-734C-9CBC-FBE657B8FEFD}" presName="sibTrans" presStyleLbl="sibTrans2D1" presStyleIdx="0" presStyleCnt="5"/>
      <dgm:spPr/>
    </dgm:pt>
    <dgm:pt modelId="{65446B36-829F-8546-A9DA-D9E1B678E65A}" type="pres">
      <dgm:prSet presAssocID="{86A808CA-55EF-734C-9CBC-FBE657B8FEFD}" presName="connectorText" presStyleLbl="sibTrans2D1" presStyleIdx="0" presStyleCnt="5"/>
      <dgm:spPr/>
    </dgm:pt>
    <dgm:pt modelId="{E24132E6-F02B-444F-A25B-840E782F288C}" type="pres">
      <dgm:prSet presAssocID="{992FC2D9-C10E-C041-8175-10605B9DC73D}" presName="node" presStyleLbl="node1" presStyleIdx="1" presStyleCnt="5">
        <dgm:presLayoutVars>
          <dgm:bulletEnabled val="1"/>
        </dgm:presLayoutVars>
      </dgm:prSet>
      <dgm:spPr/>
    </dgm:pt>
    <dgm:pt modelId="{B24EFD5A-ECB2-B144-9ECC-56966F084FD4}" type="pres">
      <dgm:prSet presAssocID="{C5618AAD-ADC3-6A47-98EB-6DD0C16AFC4B}" presName="sibTrans" presStyleLbl="sibTrans2D1" presStyleIdx="1" presStyleCnt="5"/>
      <dgm:spPr/>
    </dgm:pt>
    <dgm:pt modelId="{DE9B6AFD-31BA-B14B-8CF8-F78C28F09573}" type="pres">
      <dgm:prSet presAssocID="{C5618AAD-ADC3-6A47-98EB-6DD0C16AFC4B}" presName="connectorText" presStyleLbl="sibTrans2D1" presStyleIdx="1" presStyleCnt="5"/>
      <dgm:spPr/>
    </dgm:pt>
    <dgm:pt modelId="{0E8BA3A3-23A1-1B48-B04B-A256FEA2CDFD}" type="pres">
      <dgm:prSet presAssocID="{D0B56837-BBA9-B641-9E68-1E773B583706}" presName="node" presStyleLbl="node1" presStyleIdx="2" presStyleCnt="5">
        <dgm:presLayoutVars>
          <dgm:bulletEnabled val="1"/>
        </dgm:presLayoutVars>
      </dgm:prSet>
      <dgm:spPr/>
    </dgm:pt>
    <dgm:pt modelId="{C8128AA9-1596-E74D-AE74-1F2B9859D95A}" type="pres">
      <dgm:prSet presAssocID="{1701CC41-B460-3B4C-A40E-8E0C7191561C}" presName="sibTrans" presStyleLbl="sibTrans2D1" presStyleIdx="2" presStyleCnt="5"/>
      <dgm:spPr/>
    </dgm:pt>
    <dgm:pt modelId="{1D0209A0-7E79-004A-9970-83853206DFB2}" type="pres">
      <dgm:prSet presAssocID="{1701CC41-B460-3B4C-A40E-8E0C7191561C}" presName="connectorText" presStyleLbl="sibTrans2D1" presStyleIdx="2" presStyleCnt="5"/>
      <dgm:spPr/>
    </dgm:pt>
    <dgm:pt modelId="{8D4FC952-683D-EB47-807A-49AD6EF96971}" type="pres">
      <dgm:prSet presAssocID="{B4101C21-05FD-9C41-B2F2-AA9DEF30A032}" presName="node" presStyleLbl="node1" presStyleIdx="3" presStyleCnt="5">
        <dgm:presLayoutVars>
          <dgm:bulletEnabled val="1"/>
        </dgm:presLayoutVars>
      </dgm:prSet>
      <dgm:spPr/>
    </dgm:pt>
    <dgm:pt modelId="{433D01CB-C91E-F147-A70F-403B1D00B732}" type="pres">
      <dgm:prSet presAssocID="{B1D7727C-4539-7A4D-A3A7-22485C8B677E}" presName="sibTrans" presStyleLbl="sibTrans2D1" presStyleIdx="3" presStyleCnt="5"/>
      <dgm:spPr/>
    </dgm:pt>
    <dgm:pt modelId="{131E4202-5DE3-D44F-9B2F-50A577375436}" type="pres">
      <dgm:prSet presAssocID="{B1D7727C-4539-7A4D-A3A7-22485C8B677E}" presName="connectorText" presStyleLbl="sibTrans2D1" presStyleIdx="3" presStyleCnt="5"/>
      <dgm:spPr/>
    </dgm:pt>
    <dgm:pt modelId="{52ED677A-D570-CD4A-A6B2-80AB3F5EE9F9}" type="pres">
      <dgm:prSet presAssocID="{473DAF81-78D7-1E41-B6E6-85B96130C39A}" presName="node" presStyleLbl="node1" presStyleIdx="4" presStyleCnt="5" custScaleX="111666">
        <dgm:presLayoutVars>
          <dgm:bulletEnabled val="1"/>
        </dgm:presLayoutVars>
      </dgm:prSet>
      <dgm:spPr/>
    </dgm:pt>
    <dgm:pt modelId="{A7589970-0530-764E-80CF-500959DC257C}" type="pres">
      <dgm:prSet presAssocID="{77C3E823-45D3-AA4A-8001-1B2E0B24FA66}" presName="sibTrans" presStyleLbl="sibTrans2D1" presStyleIdx="4" presStyleCnt="5"/>
      <dgm:spPr/>
    </dgm:pt>
    <dgm:pt modelId="{C1930B20-F8FF-8447-9ECB-31400D00162E}" type="pres">
      <dgm:prSet presAssocID="{77C3E823-45D3-AA4A-8001-1B2E0B24FA66}" presName="connectorText" presStyleLbl="sibTrans2D1" presStyleIdx="4" presStyleCnt="5"/>
      <dgm:spPr/>
    </dgm:pt>
  </dgm:ptLst>
  <dgm:cxnLst>
    <dgm:cxn modelId="{09E26F18-FB6D-F94B-838E-348C408C6C20}" type="presOf" srcId="{473DAF81-78D7-1E41-B6E6-85B96130C39A}" destId="{52ED677A-D570-CD4A-A6B2-80AB3F5EE9F9}" srcOrd="0" destOrd="0" presId="urn:microsoft.com/office/officeart/2005/8/layout/cycle2"/>
    <dgm:cxn modelId="{B451AF24-9FCE-B046-A957-7409BB6C6F63}" type="presOf" srcId="{992FC2D9-C10E-C041-8175-10605B9DC73D}" destId="{E24132E6-F02B-444F-A25B-840E782F288C}" srcOrd="0" destOrd="0" presId="urn:microsoft.com/office/officeart/2005/8/layout/cycle2"/>
    <dgm:cxn modelId="{E86B1027-3D09-704E-831B-F0C7891C8223}" type="presOf" srcId="{B1D7727C-4539-7A4D-A3A7-22485C8B677E}" destId="{131E4202-5DE3-D44F-9B2F-50A577375436}" srcOrd="1" destOrd="0" presId="urn:microsoft.com/office/officeart/2005/8/layout/cycle2"/>
    <dgm:cxn modelId="{98BEC643-EC76-4846-8763-5CA45110AAF5}" type="presOf" srcId="{86A808CA-55EF-734C-9CBC-FBE657B8FEFD}" destId="{65446B36-829F-8546-A9DA-D9E1B678E65A}" srcOrd="1" destOrd="0" presId="urn:microsoft.com/office/officeart/2005/8/layout/cycle2"/>
    <dgm:cxn modelId="{C3861C50-8807-8D4B-9117-09D4C87C4AD8}" type="presOf" srcId="{C5618AAD-ADC3-6A47-98EB-6DD0C16AFC4B}" destId="{DE9B6AFD-31BA-B14B-8CF8-F78C28F09573}" srcOrd="1" destOrd="0" presId="urn:microsoft.com/office/officeart/2005/8/layout/cycle2"/>
    <dgm:cxn modelId="{15130B58-927B-FF45-923C-CDF960AB50E2}" type="presOf" srcId="{86A808CA-55EF-734C-9CBC-FBE657B8FEFD}" destId="{A96504B7-6EF3-864F-952E-7A52E38FDE27}" srcOrd="0" destOrd="0" presId="urn:microsoft.com/office/officeart/2005/8/layout/cycle2"/>
    <dgm:cxn modelId="{E837425B-FA25-B240-9112-F41F34938106}" type="presOf" srcId="{77C3E823-45D3-AA4A-8001-1B2E0B24FA66}" destId="{C1930B20-F8FF-8447-9ECB-31400D00162E}" srcOrd="1" destOrd="0" presId="urn:microsoft.com/office/officeart/2005/8/layout/cycle2"/>
    <dgm:cxn modelId="{3A09B56E-B40E-4047-A6E8-435EB710C59D}" srcId="{B887AD4B-9BDD-FB4D-8390-B6A70E277B7D}" destId="{46704906-515E-AE41-A14A-E23055F4C7D9}" srcOrd="0" destOrd="0" parTransId="{644839D3-B1ED-B047-A859-0D6E07227923}" sibTransId="{86A808CA-55EF-734C-9CBC-FBE657B8FEFD}"/>
    <dgm:cxn modelId="{7DF8FB73-CCC7-FA4F-B606-EA23ECBFAA43}" srcId="{B887AD4B-9BDD-FB4D-8390-B6A70E277B7D}" destId="{D0B56837-BBA9-B641-9E68-1E773B583706}" srcOrd="2" destOrd="0" parTransId="{EFBF90AF-C542-8C4B-97B7-4863B94B10AC}" sibTransId="{1701CC41-B460-3B4C-A40E-8E0C7191561C}"/>
    <dgm:cxn modelId="{341E5476-3516-7747-9E88-36763CB2C076}" srcId="{B887AD4B-9BDD-FB4D-8390-B6A70E277B7D}" destId="{992FC2D9-C10E-C041-8175-10605B9DC73D}" srcOrd="1" destOrd="0" parTransId="{55958E5C-03FE-F740-B1EC-2EE8C9482437}" sibTransId="{C5618AAD-ADC3-6A47-98EB-6DD0C16AFC4B}"/>
    <dgm:cxn modelId="{1DE65876-60F3-0744-A316-A8F30B34571B}" type="presOf" srcId="{B4101C21-05FD-9C41-B2F2-AA9DEF30A032}" destId="{8D4FC952-683D-EB47-807A-49AD6EF96971}" srcOrd="0" destOrd="0" presId="urn:microsoft.com/office/officeart/2005/8/layout/cycle2"/>
    <dgm:cxn modelId="{21DBAD89-A0EC-0D44-8E33-AC1884FB424F}" srcId="{B887AD4B-9BDD-FB4D-8390-B6A70E277B7D}" destId="{473DAF81-78D7-1E41-B6E6-85B96130C39A}" srcOrd="4" destOrd="0" parTransId="{3A64FA21-9CCC-964F-8514-0C6CCB9B5BA5}" sibTransId="{77C3E823-45D3-AA4A-8001-1B2E0B24FA66}"/>
    <dgm:cxn modelId="{3A78D79C-C23C-E74E-BF3E-0F45EC479056}" type="presOf" srcId="{B1D7727C-4539-7A4D-A3A7-22485C8B677E}" destId="{433D01CB-C91E-F147-A70F-403B1D00B732}" srcOrd="0" destOrd="0" presId="urn:microsoft.com/office/officeart/2005/8/layout/cycle2"/>
    <dgm:cxn modelId="{78A21B9F-F921-B84D-A8B6-DCF1A2379CB7}" type="presOf" srcId="{1701CC41-B460-3B4C-A40E-8E0C7191561C}" destId="{C8128AA9-1596-E74D-AE74-1F2B9859D95A}" srcOrd="0" destOrd="0" presId="urn:microsoft.com/office/officeart/2005/8/layout/cycle2"/>
    <dgm:cxn modelId="{5DA3D4A5-9000-C344-B6A2-F1B72B03FF1C}" type="presOf" srcId="{D0B56837-BBA9-B641-9E68-1E773B583706}" destId="{0E8BA3A3-23A1-1B48-B04B-A256FEA2CDFD}" srcOrd="0" destOrd="0" presId="urn:microsoft.com/office/officeart/2005/8/layout/cycle2"/>
    <dgm:cxn modelId="{BD411CAE-A8E2-A540-9760-DAADBE2BD88C}" type="presOf" srcId="{1701CC41-B460-3B4C-A40E-8E0C7191561C}" destId="{1D0209A0-7E79-004A-9970-83853206DFB2}" srcOrd="1" destOrd="0" presId="urn:microsoft.com/office/officeart/2005/8/layout/cycle2"/>
    <dgm:cxn modelId="{516DCAB6-7581-A445-B54D-49B6E2FCAC72}" type="presOf" srcId="{B887AD4B-9BDD-FB4D-8390-B6A70E277B7D}" destId="{CE8301CF-85FD-F44D-93FC-69822297BB7B}" srcOrd="0" destOrd="0" presId="urn:microsoft.com/office/officeart/2005/8/layout/cycle2"/>
    <dgm:cxn modelId="{751BB2C8-1F35-4140-A843-0D2C8B7E368B}" type="presOf" srcId="{46704906-515E-AE41-A14A-E23055F4C7D9}" destId="{C93332D0-309E-D24E-B77E-BDF13BF5BF24}" srcOrd="0" destOrd="0" presId="urn:microsoft.com/office/officeart/2005/8/layout/cycle2"/>
    <dgm:cxn modelId="{4CB582D5-B02B-B54D-8398-93AA46974D49}" type="presOf" srcId="{C5618AAD-ADC3-6A47-98EB-6DD0C16AFC4B}" destId="{B24EFD5A-ECB2-B144-9ECC-56966F084FD4}" srcOrd="0" destOrd="0" presId="urn:microsoft.com/office/officeart/2005/8/layout/cycle2"/>
    <dgm:cxn modelId="{4BCE83D7-B7BE-0942-AAA0-483CE68FCBCE}" srcId="{B887AD4B-9BDD-FB4D-8390-B6A70E277B7D}" destId="{B4101C21-05FD-9C41-B2F2-AA9DEF30A032}" srcOrd="3" destOrd="0" parTransId="{A779E58D-2C2C-AA40-A32A-60D62A041141}" sibTransId="{B1D7727C-4539-7A4D-A3A7-22485C8B677E}"/>
    <dgm:cxn modelId="{73A85BEC-0558-D942-A14D-7FE526F5F191}" type="presOf" srcId="{77C3E823-45D3-AA4A-8001-1B2E0B24FA66}" destId="{A7589970-0530-764E-80CF-500959DC257C}" srcOrd="0" destOrd="0" presId="urn:microsoft.com/office/officeart/2005/8/layout/cycle2"/>
    <dgm:cxn modelId="{0D988596-98C0-5047-8AB6-D5E0C6724689}" type="presParOf" srcId="{CE8301CF-85FD-F44D-93FC-69822297BB7B}" destId="{C93332D0-309E-D24E-B77E-BDF13BF5BF24}" srcOrd="0" destOrd="0" presId="urn:microsoft.com/office/officeart/2005/8/layout/cycle2"/>
    <dgm:cxn modelId="{58C30F50-15EB-2E46-AE7C-AC2EA39ED416}" type="presParOf" srcId="{CE8301CF-85FD-F44D-93FC-69822297BB7B}" destId="{A96504B7-6EF3-864F-952E-7A52E38FDE27}" srcOrd="1" destOrd="0" presId="urn:microsoft.com/office/officeart/2005/8/layout/cycle2"/>
    <dgm:cxn modelId="{3ADDF083-5DFB-A346-8A98-DA820CB38ADB}" type="presParOf" srcId="{A96504B7-6EF3-864F-952E-7A52E38FDE27}" destId="{65446B36-829F-8546-A9DA-D9E1B678E65A}" srcOrd="0" destOrd="0" presId="urn:microsoft.com/office/officeart/2005/8/layout/cycle2"/>
    <dgm:cxn modelId="{C5C08F2D-204E-2540-8C5F-215EA52AC1FD}" type="presParOf" srcId="{CE8301CF-85FD-F44D-93FC-69822297BB7B}" destId="{E24132E6-F02B-444F-A25B-840E782F288C}" srcOrd="2" destOrd="0" presId="urn:microsoft.com/office/officeart/2005/8/layout/cycle2"/>
    <dgm:cxn modelId="{69FA91D0-E953-E048-A0A9-88345B47AC00}" type="presParOf" srcId="{CE8301CF-85FD-F44D-93FC-69822297BB7B}" destId="{B24EFD5A-ECB2-B144-9ECC-56966F084FD4}" srcOrd="3" destOrd="0" presId="urn:microsoft.com/office/officeart/2005/8/layout/cycle2"/>
    <dgm:cxn modelId="{3EB980DC-059A-E842-B8F0-A61DA54AA928}" type="presParOf" srcId="{B24EFD5A-ECB2-B144-9ECC-56966F084FD4}" destId="{DE9B6AFD-31BA-B14B-8CF8-F78C28F09573}" srcOrd="0" destOrd="0" presId="urn:microsoft.com/office/officeart/2005/8/layout/cycle2"/>
    <dgm:cxn modelId="{E2B6C8B6-B51B-2245-B3BB-3863CBA5C0F0}" type="presParOf" srcId="{CE8301CF-85FD-F44D-93FC-69822297BB7B}" destId="{0E8BA3A3-23A1-1B48-B04B-A256FEA2CDFD}" srcOrd="4" destOrd="0" presId="urn:microsoft.com/office/officeart/2005/8/layout/cycle2"/>
    <dgm:cxn modelId="{022E18C9-E381-E443-B9E1-4FB984EFD888}" type="presParOf" srcId="{CE8301CF-85FD-F44D-93FC-69822297BB7B}" destId="{C8128AA9-1596-E74D-AE74-1F2B9859D95A}" srcOrd="5" destOrd="0" presId="urn:microsoft.com/office/officeart/2005/8/layout/cycle2"/>
    <dgm:cxn modelId="{FAA009E6-9F20-AF49-89ED-DDC95B039FD3}" type="presParOf" srcId="{C8128AA9-1596-E74D-AE74-1F2B9859D95A}" destId="{1D0209A0-7E79-004A-9970-83853206DFB2}" srcOrd="0" destOrd="0" presId="urn:microsoft.com/office/officeart/2005/8/layout/cycle2"/>
    <dgm:cxn modelId="{5C07CBA1-2B2E-5C46-94B9-65290FC70F0D}" type="presParOf" srcId="{CE8301CF-85FD-F44D-93FC-69822297BB7B}" destId="{8D4FC952-683D-EB47-807A-49AD6EF96971}" srcOrd="6" destOrd="0" presId="urn:microsoft.com/office/officeart/2005/8/layout/cycle2"/>
    <dgm:cxn modelId="{A60CA661-52E5-FC4B-B575-B90BF34584E5}" type="presParOf" srcId="{CE8301CF-85FD-F44D-93FC-69822297BB7B}" destId="{433D01CB-C91E-F147-A70F-403B1D00B732}" srcOrd="7" destOrd="0" presId="urn:microsoft.com/office/officeart/2005/8/layout/cycle2"/>
    <dgm:cxn modelId="{9ED0D838-36C8-1B48-B204-BA4FDB9E8BE6}" type="presParOf" srcId="{433D01CB-C91E-F147-A70F-403B1D00B732}" destId="{131E4202-5DE3-D44F-9B2F-50A577375436}" srcOrd="0" destOrd="0" presId="urn:microsoft.com/office/officeart/2005/8/layout/cycle2"/>
    <dgm:cxn modelId="{69863BBB-3584-4D4D-96F1-D0E76BE3CEEF}" type="presParOf" srcId="{CE8301CF-85FD-F44D-93FC-69822297BB7B}" destId="{52ED677A-D570-CD4A-A6B2-80AB3F5EE9F9}" srcOrd="8" destOrd="0" presId="urn:microsoft.com/office/officeart/2005/8/layout/cycle2"/>
    <dgm:cxn modelId="{CA9DE471-85DE-1D4F-A7C5-5DC16CAFFAE2}" type="presParOf" srcId="{CE8301CF-85FD-F44D-93FC-69822297BB7B}" destId="{A7589970-0530-764E-80CF-500959DC257C}" srcOrd="9" destOrd="0" presId="urn:microsoft.com/office/officeart/2005/8/layout/cycle2"/>
    <dgm:cxn modelId="{B587F04D-40FE-684C-93E1-65960BEA9804}" type="presParOf" srcId="{A7589970-0530-764E-80CF-500959DC257C}" destId="{C1930B20-F8FF-8447-9ECB-31400D00162E}"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B7E6403-1E1A-B347-B1EB-5DF60A7FA0DE}" type="doc">
      <dgm:prSet loTypeId="urn:microsoft.com/office/officeart/2005/8/layout/cycle4" loCatId="" qsTypeId="urn:microsoft.com/office/officeart/2005/8/quickstyle/simple3" qsCatId="simple" csTypeId="urn:microsoft.com/office/officeart/2005/8/colors/colorful2" csCatId="colorful" phldr="1"/>
      <dgm:spPr/>
      <dgm:t>
        <a:bodyPr/>
        <a:lstStyle/>
        <a:p>
          <a:endParaRPr lang="en-US"/>
        </a:p>
      </dgm:t>
    </dgm:pt>
    <dgm:pt modelId="{A23EB5F9-2E78-EC41-BC56-1E1DAA5D1049}">
      <dgm:prSet phldrT="[Text]" custT="1"/>
      <dgm:spPr/>
      <dgm:t>
        <a:bodyPr/>
        <a:lstStyle/>
        <a:p>
          <a:pPr>
            <a:buNone/>
          </a:pPr>
          <a:r>
            <a:rPr lang="en-US" sz="1500" b="1" dirty="0"/>
            <a:t>Biological/Health</a:t>
          </a:r>
        </a:p>
      </dgm:t>
    </dgm:pt>
    <dgm:pt modelId="{38F010D0-7DC0-CF4F-9577-EEADA4E7C10E}" type="parTrans" cxnId="{065BA4BF-BF9D-E049-9BF1-9398689D1683}">
      <dgm:prSet/>
      <dgm:spPr/>
      <dgm:t>
        <a:bodyPr/>
        <a:lstStyle/>
        <a:p>
          <a:endParaRPr lang="en-US"/>
        </a:p>
      </dgm:t>
    </dgm:pt>
    <dgm:pt modelId="{40271BB9-F7F4-BA42-B3E1-F76BC0E793A4}" type="sibTrans" cxnId="{065BA4BF-BF9D-E049-9BF1-9398689D1683}">
      <dgm:prSet/>
      <dgm:spPr/>
      <dgm:t>
        <a:bodyPr/>
        <a:lstStyle/>
        <a:p>
          <a:endParaRPr lang="en-US"/>
        </a:p>
      </dgm:t>
    </dgm:pt>
    <dgm:pt modelId="{D6A682F2-6816-404F-BBDE-C86EFB109419}">
      <dgm:prSet phldrT="[Text]" custT="1"/>
      <dgm:spPr/>
      <dgm:t>
        <a:bodyPr/>
        <a:lstStyle/>
        <a:p>
          <a:r>
            <a:rPr lang="en-US" sz="1600" b="1" dirty="0"/>
            <a:t>Psychological</a:t>
          </a:r>
        </a:p>
      </dgm:t>
    </dgm:pt>
    <dgm:pt modelId="{E7DB96AC-966B-A344-8F6F-8660ACE5914C}" type="parTrans" cxnId="{D5BFA301-D14F-0B4C-865F-5F0D7A284F68}">
      <dgm:prSet/>
      <dgm:spPr/>
      <dgm:t>
        <a:bodyPr/>
        <a:lstStyle/>
        <a:p>
          <a:endParaRPr lang="en-US"/>
        </a:p>
      </dgm:t>
    </dgm:pt>
    <dgm:pt modelId="{80071087-39D9-3F4B-BBC8-09FC4FA658EF}" type="sibTrans" cxnId="{D5BFA301-D14F-0B4C-865F-5F0D7A284F68}">
      <dgm:prSet/>
      <dgm:spPr/>
      <dgm:t>
        <a:bodyPr/>
        <a:lstStyle/>
        <a:p>
          <a:endParaRPr lang="en-US"/>
        </a:p>
      </dgm:t>
    </dgm:pt>
    <dgm:pt modelId="{78683F52-46AF-5C4D-8F26-F99876E5F256}">
      <dgm:prSet phldrT="[Text]" custT="1"/>
      <dgm:spPr/>
      <dgm:t>
        <a:bodyPr/>
        <a:lstStyle/>
        <a:p>
          <a:pPr algn="l"/>
          <a:r>
            <a:rPr lang="en-US" sz="1400" b="1" dirty="0"/>
            <a:t>mood</a:t>
          </a:r>
        </a:p>
      </dgm:t>
    </dgm:pt>
    <dgm:pt modelId="{ACB7A5F0-7B31-6C49-90F4-D3D2E240D44D}" type="parTrans" cxnId="{FEF812F9-4E79-234D-AD22-244FEA450346}">
      <dgm:prSet/>
      <dgm:spPr/>
      <dgm:t>
        <a:bodyPr/>
        <a:lstStyle/>
        <a:p>
          <a:endParaRPr lang="en-US"/>
        </a:p>
      </dgm:t>
    </dgm:pt>
    <dgm:pt modelId="{2C9C64A2-AC6D-BA49-8DCE-EDC293D0E642}" type="sibTrans" cxnId="{FEF812F9-4E79-234D-AD22-244FEA450346}">
      <dgm:prSet/>
      <dgm:spPr/>
      <dgm:t>
        <a:bodyPr/>
        <a:lstStyle/>
        <a:p>
          <a:endParaRPr lang="en-US"/>
        </a:p>
      </dgm:t>
    </dgm:pt>
    <dgm:pt modelId="{A13641BF-6A6F-5A4F-B780-7548EDFABFC8}">
      <dgm:prSet phldrT="[Text]" custT="1"/>
      <dgm:spPr/>
      <dgm:t>
        <a:bodyPr/>
        <a:lstStyle/>
        <a:p>
          <a:r>
            <a:rPr lang="en-US" sz="1600" b="1" dirty="0"/>
            <a:t>Relational</a:t>
          </a:r>
        </a:p>
      </dgm:t>
    </dgm:pt>
    <dgm:pt modelId="{9E3BD303-519D-DA4C-B1DD-757DAC0D5269}" type="parTrans" cxnId="{CD368EAD-CBA3-4B48-8CED-061908DAA61B}">
      <dgm:prSet/>
      <dgm:spPr/>
      <dgm:t>
        <a:bodyPr/>
        <a:lstStyle/>
        <a:p>
          <a:endParaRPr lang="en-US"/>
        </a:p>
      </dgm:t>
    </dgm:pt>
    <dgm:pt modelId="{0B00A879-75C6-344C-BCDF-9C2E5B1B5B5A}" type="sibTrans" cxnId="{CD368EAD-CBA3-4B48-8CED-061908DAA61B}">
      <dgm:prSet/>
      <dgm:spPr/>
      <dgm:t>
        <a:bodyPr/>
        <a:lstStyle/>
        <a:p>
          <a:endParaRPr lang="en-US"/>
        </a:p>
      </dgm:t>
    </dgm:pt>
    <dgm:pt modelId="{DA1D5874-8DE9-0848-8783-8932C290EACA}">
      <dgm:prSet phldrT="[Text]"/>
      <dgm:spPr/>
      <dgm:t>
        <a:bodyPr/>
        <a:lstStyle/>
        <a:p>
          <a:r>
            <a:rPr lang="en-US" b="1" dirty="0"/>
            <a:t>communication</a:t>
          </a:r>
        </a:p>
      </dgm:t>
    </dgm:pt>
    <dgm:pt modelId="{072EA19F-6416-574C-B546-7D4194AFA311}" type="parTrans" cxnId="{2C388C14-87D5-0243-827F-C410C39AD2AA}">
      <dgm:prSet/>
      <dgm:spPr/>
      <dgm:t>
        <a:bodyPr/>
        <a:lstStyle/>
        <a:p>
          <a:endParaRPr lang="en-US"/>
        </a:p>
      </dgm:t>
    </dgm:pt>
    <dgm:pt modelId="{F58A80CB-4E9A-444F-969D-6D3FE303494A}" type="sibTrans" cxnId="{2C388C14-87D5-0243-827F-C410C39AD2AA}">
      <dgm:prSet/>
      <dgm:spPr/>
      <dgm:t>
        <a:bodyPr/>
        <a:lstStyle/>
        <a:p>
          <a:endParaRPr lang="en-US"/>
        </a:p>
      </dgm:t>
    </dgm:pt>
    <dgm:pt modelId="{0ADBD46C-36FA-F14D-A37D-C6507B15361E}">
      <dgm:prSet phldrT="[Text]" custT="1"/>
      <dgm:spPr/>
      <dgm:t>
        <a:bodyPr/>
        <a:lstStyle/>
        <a:p>
          <a:r>
            <a:rPr lang="en-US" sz="1600" b="1" dirty="0"/>
            <a:t>Social/Environmental</a:t>
          </a:r>
        </a:p>
      </dgm:t>
    </dgm:pt>
    <dgm:pt modelId="{A4C08CA1-6709-C54E-BC2D-B7A5BA34FB62}" type="parTrans" cxnId="{8DA59C31-A28B-E84A-BA00-7DECBED60059}">
      <dgm:prSet/>
      <dgm:spPr/>
      <dgm:t>
        <a:bodyPr/>
        <a:lstStyle/>
        <a:p>
          <a:endParaRPr lang="en-US"/>
        </a:p>
      </dgm:t>
    </dgm:pt>
    <dgm:pt modelId="{B255C7D4-81A9-1241-A973-74164D931955}" type="sibTrans" cxnId="{8DA59C31-A28B-E84A-BA00-7DECBED60059}">
      <dgm:prSet/>
      <dgm:spPr/>
      <dgm:t>
        <a:bodyPr/>
        <a:lstStyle/>
        <a:p>
          <a:endParaRPr lang="en-US"/>
        </a:p>
      </dgm:t>
    </dgm:pt>
    <dgm:pt modelId="{3A7C28F1-CF07-E94E-AE6B-FE726C4F0BA4}">
      <dgm:prSet phldrT="[Text]"/>
      <dgm:spPr/>
      <dgm:t>
        <a:bodyPr/>
        <a:lstStyle/>
        <a:p>
          <a:r>
            <a:rPr lang="en-US" b="1" dirty="0"/>
            <a:t>cultural </a:t>
          </a:r>
          <a:r>
            <a:rPr lang="en-US" b="1" dirty="0" err="1"/>
            <a:t>attiudes</a:t>
          </a:r>
          <a:endParaRPr lang="en-US" b="1" dirty="0"/>
        </a:p>
      </dgm:t>
    </dgm:pt>
    <dgm:pt modelId="{2433678A-0739-114A-B7F2-E9253F9321E3}" type="parTrans" cxnId="{C16543BC-D9BB-174C-9C9C-CA1290C6888A}">
      <dgm:prSet/>
      <dgm:spPr/>
      <dgm:t>
        <a:bodyPr/>
        <a:lstStyle/>
        <a:p>
          <a:endParaRPr lang="en-US"/>
        </a:p>
      </dgm:t>
    </dgm:pt>
    <dgm:pt modelId="{FDE4CFE7-8E29-A441-842E-A7318AEB435A}" type="sibTrans" cxnId="{C16543BC-D9BB-174C-9C9C-CA1290C6888A}">
      <dgm:prSet/>
      <dgm:spPr/>
      <dgm:t>
        <a:bodyPr/>
        <a:lstStyle/>
        <a:p>
          <a:endParaRPr lang="en-US"/>
        </a:p>
      </dgm:t>
    </dgm:pt>
    <dgm:pt modelId="{586B5636-743E-5E48-A7E1-8460C185AEA6}">
      <dgm:prSet phldrT="[Text]" custT="1"/>
      <dgm:spPr/>
      <dgm:t>
        <a:bodyPr/>
        <a:lstStyle/>
        <a:p>
          <a:pPr algn="l"/>
          <a:r>
            <a:rPr lang="en-US" sz="1400" b="1" dirty="0"/>
            <a:t>anxiety</a:t>
          </a:r>
        </a:p>
      </dgm:t>
    </dgm:pt>
    <dgm:pt modelId="{6C03939E-96B4-6340-948F-ABAF2644CE6C}" type="parTrans" cxnId="{E6EE403E-AC99-2C47-B4E0-3FD1CEBAF006}">
      <dgm:prSet/>
      <dgm:spPr/>
      <dgm:t>
        <a:bodyPr/>
        <a:lstStyle/>
        <a:p>
          <a:endParaRPr lang="en-US"/>
        </a:p>
      </dgm:t>
    </dgm:pt>
    <dgm:pt modelId="{6E2E7B7C-89E3-2140-A8AB-0901731A774A}" type="sibTrans" cxnId="{E6EE403E-AC99-2C47-B4E0-3FD1CEBAF006}">
      <dgm:prSet/>
      <dgm:spPr/>
      <dgm:t>
        <a:bodyPr/>
        <a:lstStyle/>
        <a:p>
          <a:endParaRPr lang="en-US"/>
        </a:p>
      </dgm:t>
    </dgm:pt>
    <dgm:pt modelId="{EDC70F10-0137-684B-861D-481B257ADF5C}">
      <dgm:prSet phldrT="[Text]" custT="1"/>
      <dgm:spPr/>
      <dgm:t>
        <a:bodyPr/>
        <a:lstStyle/>
        <a:p>
          <a:pPr algn="l"/>
          <a:r>
            <a:rPr lang="en-US" sz="1400" b="1" dirty="0"/>
            <a:t>body image</a:t>
          </a:r>
        </a:p>
      </dgm:t>
    </dgm:pt>
    <dgm:pt modelId="{2BEAD5DA-C5C8-8545-AACC-1D3CE9FB961C}" type="parTrans" cxnId="{D9EFF078-67E2-FF44-8F2D-F4AEDC8F4B70}">
      <dgm:prSet/>
      <dgm:spPr/>
      <dgm:t>
        <a:bodyPr/>
        <a:lstStyle/>
        <a:p>
          <a:endParaRPr lang="en-US"/>
        </a:p>
      </dgm:t>
    </dgm:pt>
    <dgm:pt modelId="{5BD656B8-5807-484C-8DD8-7F2D65A30E86}" type="sibTrans" cxnId="{D9EFF078-67E2-FF44-8F2D-F4AEDC8F4B70}">
      <dgm:prSet/>
      <dgm:spPr/>
      <dgm:t>
        <a:bodyPr/>
        <a:lstStyle/>
        <a:p>
          <a:endParaRPr lang="en-US"/>
        </a:p>
      </dgm:t>
    </dgm:pt>
    <dgm:pt modelId="{1C15DEEC-E63E-484F-AB05-7054121B3423}">
      <dgm:prSet phldrT="[Text]" custT="1"/>
      <dgm:spPr/>
      <dgm:t>
        <a:bodyPr/>
        <a:lstStyle/>
        <a:p>
          <a:pPr>
            <a:buFont typeface="Arial" panose="020B0604020202020204" pitchFamily="34" charset="0"/>
            <a:buChar char="•"/>
          </a:pPr>
          <a:r>
            <a:rPr lang="en-US" sz="1400" b="1" dirty="0"/>
            <a:t>chronic illness</a:t>
          </a:r>
        </a:p>
      </dgm:t>
    </dgm:pt>
    <dgm:pt modelId="{47389DF0-E94C-5942-901C-DEE1DBADC1CB}" type="parTrans" cxnId="{0B51A552-4055-8B40-A34F-8BC7A0CA8893}">
      <dgm:prSet/>
      <dgm:spPr/>
      <dgm:t>
        <a:bodyPr/>
        <a:lstStyle/>
        <a:p>
          <a:endParaRPr lang="en-US"/>
        </a:p>
      </dgm:t>
    </dgm:pt>
    <dgm:pt modelId="{619AA6DD-1FD4-9346-96B9-F6DF86E892E4}" type="sibTrans" cxnId="{0B51A552-4055-8B40-A34F-8BC7A0CA8893}">
      <dgm:prSet/>
      <dgm:spPr/>
      <dgm:t>
        <a:bodyPr/>
        <a:lstStyle/>
        <a:p>
          <a:endParaRPr lang="en-US"/>
        </a:p>
      </dgm:t>
    </dgm:pt>
    <dgm:pt modelId="{F5AC17D3-F21F-CD43-83D3-26B9BA425842}">
      <dgm:prSet phldrT="[Text]" custT="1"/>
      <dgm:spPr/>
      <dgm:t>
        <a:bodyPr/>
        <a:lstStyle/>
        <a:p>
          <a:pPr>
            <a:buFont typeface="Arial" panose="020B0604020202020204" pitchFamily="34" charset="0"/>
            <a:buChar char="•"/>
          </a:pPr>
          <a:r>
            <a:rPr lang="en-US" sz="1400" b="1" dirty="0"/>
            <a:t>medication</a:t>
          </a:r>
        </a:p>
      </dgm:t>
    </dgm:pt>
    <dgm:pt modelId="{DA6D4421-6D97-F04B-846C-1A9235F00CC6}" type="parTrans" cxnId="{51ECFCC4-FE7B-D547-BD97-D7C4AD2EE100}">
      <dgm:prSet/>
      <dgm:spPr/>
      <dgm:t>
        <a:bodyPr/>
        <a:lstStyle/>
        <a:p>
          <a:endParaRPr lang="en-US"/>
        </a:p>
      </dgm:t>
    </dgm:pt>
    <dgm:pt modelId="{DF193976-EA73-4C4B-A658-58F80EA2B8B0}" type="sibTrans" cxnId="{51ECFCC4-FE7B-D547-BD97-D7C4AD2EE100}">
      <dgm:prSet/>
      <dgm:spPr/>
      <dgm:t>
        <a:bodyPr/>
        <a:lstStyle/>
        <a:p>
          <a:endParaRPr lang="en-US"/>
        </a:p>
      </dgm:t>
    </dgm:pt>
    <dgm:pt modelId="{1AA9E2A8-F97E-5C4A-B692-CB2324450295}">
      <dgm:prSet phldrT="[Text]" custT="1"/>
      <dgm:spPr/>
      <dgm:t>
        <a:bodyPr/>
        <a:lstStyle/>
        <a:p>
          <a:pPr>
            <a:buFont typeface="Arial" panose="020B0604020202020204" pitchFamily="34" charset="0"/>
            <a:buChar char="•"/>
          </a:pPr>
          <a:r>
            <a:rPr lang="en-US" sz="1400" b="1" dirty="0"/>
            <a:t>hormonal changes</a:t>
          </a:r>
        </a:p>
      </dgm:t>
    </dgm:pt>
    <dgm:pt modelId="{E96ED972-4504-1A49-857B-8E030DB0EC44}" type="parTrans" cxnId="{5DC6AAA8-987C-9A42-BCA6-A6DE547E0D60}">
      <dgm:prSet/>
      <dgm:spPr/>
      <dgm:t>
        <a:bodyPr/>
        <a:lstStyle/>
        <a:p>
          <a:endParaRPr lang="en-US"/>
        </a:p>
      </dgm:t>
    </dgm:pt>
    <dgm:pt modelId="{4B8423F6-CD20-D54C-8CFA-B87AF2652C87}" type="sibTrans" cxnId="{5DC6AAA8-987C-9A42-BCA6-A6DE547E0D60}">
      <dgm:prSet/>
      <dgm:spPr/>
      <dgm:t>
        <a:bodyPr/>
        <a:lstStyle/>
        <a:p>
          <a:endParaRPr lang="en-US"/>
        </a:p>
      </dgm:t>
    </dgm:pt>
    <dgm:pt modelId="{8E3C9139-9D12-8149-8A96-67812F3BE3CD}">
      <dgm:prSet phldrT="[Text]" custT="1"/>
      <dgm:spPr/>
      <dgm:t>
        <a:bodyPr/>
        <a:lstStyle/>
        <a:p>
          <a:pPr>
            <a:buFont typeface="Arial" panose="020B0604020202020204" pitchFamily="34" charset="0"/>
            <a:buChar char="•"/>
          </a:pPr>
          <a:r>
            <a:rPr lang="en-US" sz="1400" b="1" dirty="0"/>
            <a:t>pain</a:t>
          </a:r>
        </a:p>
      </dgm:t>
    </dgm:pt>
    <dgm:pt modelId="{62DD73BE-3276-974A-8651-E5AAEEBFBC3C}" type="parTrans" cxnId="{04E4BE08-78E1-A44E-B35D-6C48A4155746}">
      <dgm:prSet/>
      <dgm:spPr/>
      <dgm:t>
        <a:bodyPr/>
        <a:lstStyle/>
        <a:p>
          <a:endParaRPr lang="en-US"/>
        </a:p>
      </dgm:t>
    </dgm:pt>
    <dgm:pt modelId="{AE847F65-C5B0-B948-85CE-226211C56F37}" type="sibTrans" cxnId="{04E4BE08-78E1-A44E-B35D-6C48A4155746}">
      <dgm:prSet/>
      <dgm:spPr/>
      <dgm:t>
        <a:bodyPr/>
        <a:lstStyle/>
        <a:p>
          <a:endParaRPr lang="en-US"/>
        </a:p>
      </dgm:t>
    </dgm:pt>
    <dgm:pt modelId="{114ECB32-DF3F-8741-AD1D-BB9D6D580A44}">
      <dgm:prSet phldrT="[Text]" custT="1"/>
      <dgm:spPr/>
      <dgm:t>
        <a:bodyPr/>
        <a:lstStyle/>
        <a:p>
          <a:pPr algn="l"/>
          <a:r>
            <a:rPr lang="en-US" sz="1400" b="1" dirty="0"/>
            <a:t>self-esteem</a:t>
          </a:r>
        </a:p>
      </dgm:t>
    </dgm:pt>
    <dgm:pt modelId="{6D74AE36-CF0B-3341-BF3B-1EAC43ED5DF3}" type="parTrans" cxnId="{79C6524E-B657-424D-9B1B-328EB280305A}">
      <dgm:prSet/>
      <dgm:spPr/>
      <dgm:t>
        <a:bodyPr/>
        <a:lstStyle/>
        <a:p>
          <a:endParaRPr lang="en-US"/>
        </a:p>
      </dgm:t>
    </dgm:pt>
    <dgm:pt modelId="{B1A52422-A891-8B45-A252-540D7DB6D058}" type="sibTrans" cxnId="{79C6524E-B657-424D-9B1B-328EB280305A}">
      <dgm:prSet/>
      <dgm:spPr/>
      <dgm:t>
        <a:bodyPr/>
        <a:lstStyle/>
        <a:p>
          <a:endParaRPr lang="en-US"/>
        </a:p>
      </dgm:t>
    </dgm:pt>
    <dgm:pt modelId="{18E9B512-FAEA-DB4F-9FE2-B0CFAABCA0FC}">
      <dgm:prSet phldrT="[Text]" custT="1"/>
      <dgm:spPr/>
      <dgm:t>
        <a:bodyPr/>
        <a:lstStyle/>
        <a:p>
          <a:pPr algn="l"/>
          <a:r>
            <a:rPr lang="en-US" sz="1400" b="1" dirty="0"/>
            <a:t>loneliness</a:t>
          </a:r>
        </a:p>
      </dgm:t>
    </dgm:pt>
    <dgm:pt modelId="{A6B141FB-D7F3-E449-87F4-C6B10E71F0F6}" type="parTrans" cxnId="{230C5B63-3707-F14B-AAD6-715C20B0A2DB}">
      <dgm:prSet/>
      <dgm:spPr/>
      <dgm:t>
        <a:bodyPr/>
        <a:lstStyle/>
        <a:p>
          <a:endParaRPr lang="en-US"/>
        </a:p>
      </dgm:t>
    </dgm:pt>
    <dgm:pt modelId="{90D9FB7A-104D-774B-B8EA-C7ED26EE6990}" type="sibTrans" cxnId="{230C5B63-3707-F14B-AAD6-715C20B0A2DB}">
      <dgm:prSet/>
      <dgm:spPr/>
      <dgm:t>
        <a:bodyPr/>
        <a:lstStyle/>
        <a:p>
          <a:endParaRPr lang="en-US"/>
        </a:p>
      </dgm:t>
    </dgm:pt>
    <dgm:pt modelId="{BB75C747-FB6C-7F48-B6A9-6C814C29A574}">
      <dgm:prSet phldrT="[Text]"/>
      <dgm:spPr/>
      <dgm:t>
        <a:bodyPr/>
        <a:lstStyle/>
        <a:p>
          <a:r>
            <a:rPr lang="en-US" b="1" dirty="0"/>
            <a:t>loss</a:t>
          </a:r>
        </a:p>
      </dgm:t>
    </dgm:pt>
    <dgm:pt modelId="{E3B16211-BA8D-384D-A27A-99916171ED1D}" type="parTrans" cxnId="{97361CB3-FAA4-5E47-91B1-5A336DDEA327}">
      <dgm:prSet/>
      <dgm:spPr/>
      <dgm:t>
        <a:bodyPr/>
        <a:lstStyle/>
        <a:p>
          <a:endParaRPr lang="en-US"/>
        </a:p>
      </dgm:t>
    </dgm:pt>
    <dgm:pt modelId="{B4432A94-5704-C540-90BE-06D9E3EBDA61}" type="sibTrans" cxnId="{97361CB3-FAA4-5E47-91B1-5A336DDEA327}">
      <dgm:prSet/>
      <dgm:spPr/>
      <dgm:t>
        <a:bodyPr/>
        <a:lstStyle/>
        <a:p>
          <a:endParaRPr lang="en-US"/>
        </a:p>
      </dgm:t>
    </dgm:pt>
    <dgm:pt modelId="{B6EFF5E9-A6D0-4443-8039-8E03599CBAF7}">
      <dgm:prSet phldrT="[Text]"/>
      <dgm:spPr/>
      <dgm:t>
        <a:bodyPr/>
        <a:lstStyle/>
        <a:p>
          <a:r>
            <a:rPr lang="en-US" b="1" dirty="0"/>
            <a:t>caregiver role</a:t>
          </a:r>
        </a:p>
      </dgm:t>
    </dgm:pt>
    <dgm:pt modelId="{213BFDBF-2DB9-964D-8E5F-67D00C1CF753}" type="parTrans" cxnId="{DE62AABD-0CE2-6E42-AE6E-ACD3B4DD3B1D}">
      <dgm:prSet/>
      <dgm:spPr/>
      <dgm:t>
        <a:bodyPr/>
        <a:lstStyle/>
        <a:p>
          <a:endParaRPr lang="en-US"/>
        </a:p>
      </dgm:t>
    </dgm:pt>
    <dgm:pt modelId="{0F027141-AA0D-9A4F-852D-2279FD85426B}" type="sibTrans" cxnId="{DE62AABD-0CE2-6E42-AE6E-ACD3B4DD3B1D}">
      <dgm:prSet/>
      <dgm:spPr/>
      <dgm:t>
        <a:bodyPr/>
        <a:lstStyle/>
        <a:p>
          <a:endParaRPr lang="en-US"/>
        </a:p>
      </dgm:t>
    </dgm:pt>
    <dgm:pt modelId="{F5A45C53-713E-1E48-BBA3-5BAA41FC25C0}">
      <dgm:prSet phldrT="[Text]"/>
      <dgm:spPr/>
      <dgm:t>
        <a:bodyPr/>
        <a:lstStyle/>
        <a:p>
          <a:r>
            <a:rPr lang="en-US" b="1" dirty="0"/>
            <a:t>emotional closeness</a:t>
          </a:r>
        </a:p>
      </dgm:t>
    </dgm:pt>
    <dgm:pt modelId="{D8E3750E-1C2E-1C42-8136-41E2E1E0085A}" type="parTrans" cxnId="{4E72844C-9732-1B4D-8C77-9C4185D4B7FC}">
      <dgm:prSet/>
      <dgm:spPr/>
      <dgm:t>
        <a:bodyPr/>
        <a:lstStyle/>
        <a:p>
          <a:endParaRPr lang="en-US"/>
        </a:p>
      </dgm:t>
    </dgm:pt>
    <dgm:pt modelId="{07645FCB-1244-684F-AF90-38F358E5DBD1}" type="sibTrans" cxnId="{4E72844C-9732-1B4D-8C77-9C4185D4B7FC}">
      <dgm:prSet/>
      <dgm:spPr/>
      <dgm:t>
        <a:bodyPr/>
        <a:lstStyle/>
        <a:p>
          <a:endParaRPr lang="en-US"/>
        </a:p>
      </dgm:t>
    </dgm:pt>
    <dgm:pt modelId="{78AB8108-6EE0-284B-9360-98DC00060D51}">
      <dgm:prSet phldrT="[Text]"/>
      <dgm:spPr/>
      <dgm:t>
        <a:bodyPr/>
        <a:lstStyle/>
        <a:p>
          <a:r>
            <a:rPr lang="en-US" b="1" dirty="0"/>
            <a:t>institutional rules</a:t>
          </a:r>
        </a:p>
      </dgm:t>
    </dgm:pt>
    <dgm:pt modelId="{E11EE0BA-5227-5B4A-9A7B-50AE76C12164}" type="parTrans" cxnId="{9FBA57C6-E349-A642-BE00-330C71785C19}">
      <dgm:prSet/>
      <dgm:spPr/>
      <dgm:t>
        <a:bodyPr/>
        <a:lstStyle/>
        <a:p>
          <a:endParaRPr lang="en-US"/>
        </a:p>
      </dgm:t>
    </dgm:pt>
    <dgm:pt modelId="{D6AED633-EFC7-B941-8573-DF8ED1AF4C7A}" type="sibTrans" cxnId="{9FBA57C6-E349-A642-BE00-330C71785C19}">
      <dgm:prSet/>
      <dgm:spPr/>
      <dgm:t>
        <a:bodyPr/>
        <a:lstStyle/>
        <a:p>
          <a:endParaRPr lang="en-US"/>
        </a:p>
      </dgm:t>
    </dgm:pt>
    <dgm:pt modelId="{058CD8FC-EBFC-5241-86E1-249AD9620CBA}">
      <dgm:prSet phldrT="[Text]"/>
      <dgm:spPr/>
      <dgm:t>
        <a:bodyPr/>
        <a:lstStyle/>
        <a:p>
          <a:r>
            <a:rPr lang="en-US" b="1" dirty="0"/>
            <a:t>privacy</a:t>
          </a:r>
        </a:p>
      </dgm:t>
    </dgm:pt>
    <dgm:pt modelId="{2ACF412A-821B-FC44-BCB7-4F8FBFC92C11}" type="parTrans" cxnId="{FC54A69E-6FCD-1A4F-A303-F1BA0184BA00}">
      <dgm:prSet/>
      <dgm:spPr/>
      <dgm:t>
        <a:bodyPr/>
        <a:lstStyle/>
        <a:p>
          <a:endParaRPr lang="en-US"/>
        </a:p>
      </dgm:t>
    </dgm:pt>
    <dgm:pt modelId="{36D1F8DD-AFF1-9743-8853-F5ECF63B446D}" type="sibTrans" cxnId="{FC54A69E-6FCD-1A4F-A303-F1BA0184BA00}">
      <dgm:prSet/>
      <dgm:spPr/>
      <dgm:t>
        <a:bodyPr/>
        <a:lstStyle/>
        <a:p>
          <a:endParaRPr lang="en-US"/>
        </a:p>
      </dgm:t>
    </dgm:pt>
    <dgm:pt modelId="{4B4BE3E1-6DF7-3B47-A681-7B88ECA578C3}">
      <dgm:prSet phldrT="[Text]"/>
      <dgm:spPr/>
      <dgm:t>
        <a:bodyPr/>
        <a:lstStyle/>
        <a:p>
          <a:r>
            <a:rPr lang="en-US" b="1" dirty="0"/>
            <a:t>stigma</a:t>
          </a:r>
        </a:p>
      </dgm:t>
    </dgm:pt>
    <dgm:pt modelId="{A44FF208-0424-3C42-BB01-44A3FE8511CF}" type="parTrans" cxnId="{750FEA91-93DD-244F-A004-972760CF5F78}">
      <dgm:prSet/>
      <dgm:spPr/>
      <dgm:t>
        <a:bodyPr/>
        <a:lstStyle/>
        <a:p>
          <a:endParaRPr lang="en-US"/>
        </a:p>
      </dgm:t>
    </dgm:pt>
    <dgm:pt modelId="{4D117CF7-9EA7-EE4C-B650-F0DB7CC0E555}" type="sibTrans" cxnId="{750FEA91-93DD-244F-A004-972760CF5F78}">
      <dgm:prSet/>
      <dgm:spPr/>
      <dgm:t>
        <a:bodyPr/>
        <a:lstStyle/>
        <a:p>
          <a:endParaRPr lang="en-US"/>
        </a:p>
      </dgm:t>
    </dgm:pt>
    <dgm:pt modelId="{97E2EC2A-9033-6740-808C-7B733A37C6E5}" type="pres">
      <dgm:prSet presAssocID="{9B7E6403-1E1A-B347-B1EB-5DF60A7FA0DE}" presName="cycleMatrixDiagram" presStyleCnt="0">
        <dgm:presLayoutVars>
          <dgm:chMax val="1"/>
          <dgm:dir/>
          <dgm:animLvl val="lvl"/>
          <dgm:resizeHandles val="exact"/>
        </dgm:presLayoutVars>
      </dgm:prSet>
      <dgm:spPr/>
    </dgm:pt>
    <dgm:pt modelId="{4A90D6E4-CD6D-2940-B200-854689BA20BB}" type="pres">
      <dgm:prSet presAssocID="{9B7E6403-1E1A-B347-B1EB-5DF60A7FA0DE}" presName="children" presStyleCnt="0"/>
      <dgm:spPr/>
    </dgm:pt>
    <dgm:pt modelId="{36B1A6C2-FAE3-7748-9B71-935FFD40AEC4}" type="pres">
      <dgm:prSet presAssocID="{9B7E6403-1E1A-B347-B1EB-5DF60A7FA0DE}" presName="child1group" presStyleCnt="0"/>
      <dgm:spPr/>
    </dgm:pt>
    <dgm:pt modelId="{B955E231-829A-0F45-BF90-30148B94FB82}" type="pres">
      <dgm:prSet presAssocID="{9B7E6403-1E1A-B347-B1EB-5DF60A7FA0DE}" presName="child1" presStyleLbl="bgAcc1" presStyleIdx="0" presStyleCnt="4"/>
      <dgm:spPr/>
    </dgm:pt>
    <dgm:pt modelId="{630C75AB-32D4-F648-84ED-8587FA01879F}" type="pres">
      <dgm:prSet presAssocID="{9B7E6403-1E1A-B347-B1EB-5DF60A7FA0DE}" presName="child1Text" presStyleLbl="bgAcc1" presStyleIdx="0" presStyleCnt="4">
        <dgm:presLayoutVars>
          <dgm:bulletEnabled val="1"/>
        </dgm:presLayoutVars>
      </dgm:prSet>
      <dgm:spPr/>
    </dgm:pt>
    <dgm:pt modelId="{B58B9954-BF6C-D143-B220-C8D1B00A6222}" type="pres">
      <dgm:prSet presAssocID="{9B7E6403-1E1A-B347-B1EB-5DF60A7FA0DE}" presName="child2group" presStyleCnt="0"/>
      <dgm:spPr/>
    </dgm:pt>
    <dgm:pt modelId="{C6DF168F-E597-4B4A-B71E-C806E76E6CB3}" type="pres">
      <dgm:prSet presAssocID="{9B7E6403-1E1A-B347-B1EB-5DF60A7FA0DE}" presName="child2" presStyleLbl="bgAcc1" presStyleIdx="1" presStyleCnt="4"/>
      <dgm:spPr/>
    </dgm:pt>
    <dgm:pt modelId="{20DD2789-3D78-B34F-9573-240C87501930}" type="pres">
      <dgm:prSet presAssocID="{9B7E6403-1E1A-B347-B1EB-5DF60A7FA0DE}" presName="child2Text" presStyleLbl="bgAcc1" presStyleIdx="1" presStyleCnt="4">
        <dgm:presLayoutVars>
          <dgm:bulletEnabled val="1"/>
        </dgm:presLayoutVars>
      </dgm:prSet>
      <dgm:spPr/>
    </dgm:pt>
    <dgm:pt modelId="{0B35E55D-566D-9F4E-981E-0A9E133E9376}" type="pres">
      <dgm:prSet presAssocID="{9B7E6403-1E1A-B347-B1EB-5DF60A7FA0DE}" presName="child3group" presStyleCnt="0"/>
      <dgm:spPr/>
    </dgm:pt>
    <dgm:pt modelId="{2378AEDF-C3C9-3343-B942-9D976426AA5F}" type="pres">
      <dgm:prSet presAssocID="{9B7E6403-1E1A-B347-B1EB-5DF60A7FA0DE}" presName="child3" presStyleLbl="bgAcc1" presStyleIdx="2" presStyleCnt="4"/>
      <dgm:spPr/>
    </dgm:pt>
    <dgm:pt modelId="{06259E66-4E50-F149-B772-69DCA4E9DE72}" type="pres">
      <dgm:prSet presAssocID="{9B7E6403-1E1A-B347-B1EB-5DF60A7FA0DE}" presName="child3Text" presStyleLbl="bgAcc1" presStyleIdx="2" presStyleCnt="4">
        <dgm:presLayoutVars>
          <dgm:bulletEnabled val="1"/>
        </dgm:presLayoutVars>
      </dgm:prSet>
      <dgm:spPr/>
    </dgm:pt>
    <dgm:pt modelId="{3273D29C-7ABA-134A-AADA-916A60E08B61}" type="pres">
      <dgm:prSet presAssocID="{9B7E6403-1E1A-B347-B1EB-5DF60A7FA0DE}" presName="child4group" presStyleCnt="0"/>
      <dgm:spPr/>
    </dgm:pt>
    <dgm:pt modelId="{9813E597-FDB6-1042-A7DE-4FE9D9433D99}" type="pres">
      <dgm:prSet presAssocID="{9B7E6403-1E1A-B347-B1EB-5DF60A7FA0DE}" presName="child4" presStyleLbl="bgAcc1" presStyleIdx="3" presStyleCnt="4"/>
      <dgm:spPr/>
    </dgm:pt>
    <dgm:pt modelId="{FCBA439B-71D2-D140-A59E-FD47C6BEBB2C}" type="pres">
      <dgm:prSet presAssocID="{9B7E6403-1E1A-B347-B1EB-5DF60A7FA0DE}" presName="child4Text" presStyleLbl="bgAcc1" presStyleIdx="3" presStyleCnt="4">
        <dgm:presLayoutVars>
          <dgm:bulletEnabled val="1"/>
        </dgm:presLayoutVars>
      </dgm:prSet>
      <dgm:spPr/>
    </dgm:pt>
    <dgm:pt modelId="{55A8AA36-09F8-2245-BEF1-F82B80D79D89}" type="pres">
      <dgm:prSet presAssocID="{9B7E6403-1E1A-B347-B1EB-5DF60A7FA0DE}" presName="childPlaceholder" presStyleCnt="0"/>
      <dgm:spPr/>
    </dgm:pt>
    <dgm:pt modelId="{E2ABF8BF-C80C-2C42-A5E1-94F19B1AF69D}" type="pres">
      <dgm:prSet presAssocID="{9B7E6403-1E1A-B347-B1EB-5DF60A7FA0DE}" presName="circle" presStyleCnt="0"/>
      <dgm:spPr/>
    </dgm:pt>
    <dgm:pt modelId="{10EDF1F2-6D8E-B04D-85FE-580663A54E9B}" type="pres">
      <dgm:prSet presAssocID="{9B7E6403-1E1A-B347-B1EB-5DF60A7FA0DE}" presName="quadrant1" presStyleLbl="node1" presStyleIdx="0" presStyleCnt="4">
        <dgm:presLayoutVars>
          <dgm:chMax val="1"/>
          <dgm:bulletEnabled val="1"/>
        </dgm:presLayoutVars>
      </dgm:prSet>
      <dgm:spPr/>
    </dgm:pt>
    <dgm:pt modelId="{C7909E54-A626-7C4C-8E95-C8D517DCC8FF}" type="pres">
      <dgm:prSet presAssocID="{9B7E6403-1E1A-B347-B1EB-5DF60A7FA0DE}" presName="quadrant2" presStyleLbl="node1" presStyleIdx="1" presStyleCnt="4">
        <dgm:presLayoutVars>
          <dgm:chMax val="1"/>
          <dgm:bulletEnabled val="1"/>
        </dgm:presLayoutVars>
      </dgm:prSet>
      <dgm:spPr/>
    </dgm:pt>
    <dgm:pt modelId="{631BD102-1461-624F-9B3A-5DE05D842848}" type="pres">
      <dgm:prSet presAssocID="{9B7E6403-1E1A-B347-B1EB-5DF60A7FA0DE}" presName="quadrant3" presStyleLbl="node1" presStyleIdx="2" presStyleCnt="4">
        <dgm:presLayoutVars>
          <dgm:chMax val="1"/>
          <dgm:bulletEnabled val="1"/>
        </dgm:presLayoutVars>
      </dgm:prSet>
      <dgm:spPr/>
    </dgm:pt>
    <dgm:pt modelId="{EF00EDA8-E48C-2245-B238-7C2149A06A41}" type="pres">
      <dgm:prSet presAssocID="{9B7E6403-1E1A-B347-B1EB-5DF60A7FA0DE}" presName="quadrant4" presStyleLbl="node1" presStyleIdx="3" presStyleCnt="4">
        <dgm:presLayoutVars>
          <dgm:chMax val="1"/>
          <dgm:bulletEnabled val="1"/>
        </dgm:presLayoutVars>
      </dgm:prSet>
      <dgm:spPr/>
    </dgm:pt>
    <dgm:pt modelId="{D168016C-2111-1142-B168-EB474DA45CE6}" type="pres">
      <dgm:prSet presAssocID="{9B7E6403-1E1A-B347-B1EB-5DF60A7FA0DE}" presName="quadrantPlaceholder" presStyleCnt="0"/>
      <dgm:spPr/>
    </dgm:pt>
    <dgm:pt modelId="{157393EF-4540-2249-9ED7-2228D0912B45}" type="pres">
      <dgm:prSet presAssocID="{9B7E6403-1E1A-B347-B1EB-5DF60A7FA0DE}" presName="center1" presStyleLbl="fgShp" presStyleIdx="0" presStyleCnt="2"/>
      <dgm:spPr/>
    </dgm:pt>
    <dgm:pt modelId="{8115E191-F97B-0744-9750-0EFDFFF8E95F}" type="pres">
      <dgm:prSet presAssocID="{9B7E6403-1E1A-B347-B1EB-5DF60A7FA0DE}" presName="center2" presStyleLbl="fgShp" presStyleIdx="1" presStyleCnt="2"/>
      <dgm:spPr/>
    </dgm:pt>
  </dgm:ptLst>
  <dgm:cxnLst>
    <dgm:cxn modelId="{D5BFA301-D14F-0B4C-865F-5F0D7A284F68}" srcId="{9B7E6403-1E1A-B347-B1EB-5DF60A7FA0DE}" destId="{D6A682F2-6816-404F-BBDE-C86EFB109419}" srcOrd="1" destOrd="0" parTransId="{E7DB96AC-966B-A344-8F6F-8660ACE5914C}" sibTransId="{80071087-39D9-3F4B-BBC8-09FC4FA658EF}"/>
    <dgm:cxn modelId="{04E4BE08-78E1-A44E-B35D-6C48A4155746}" srcId="{A23EB5F9-2E78-EC41-BC56-1E1DAA5D1049}" destId="{8E3C9139-9D12-8149-8A96-67812F3BE3CD}" srcOrd="3" destOrd="0" parTransId="{62DD73BE-3276-974A-8651-E5AAEEBFBC3C}" sibTransId="{AE847F65-C5B0-B948-85CE-226211C56F37}"/>
    <dgm:cxn modelId="{221E4C0C-8D41-3C4C-A1B3-F44A283023E6}" type="presOf" srcId="{F5A45C53-713E-1E48-BBA3-5BAA41FC25C0}" destId="{06259E66-4E50-F149-B772-69DCA4E9DE72}" srcOrd="1" destOrd="3" presId="urn:microsoft.com/office/officeart/2005/8/layout/cycle4"/>
    <dgm:cxn modelId="{2C388C14-87D5-0243-827F-C410C39AD2AA}" srcId="{A13641BF-6A6F-5A4F-B780-7548EDFABFC8}" destId="{DA1D5874-8DE9-0848-8783-8932C290EACA}" srcOrd="0" destOrd="0" parTransId="{072EA19F-6416-574C-B546-7D4194AFA311}" sibTransId="{F58A80CB-4E9A-444F-969D-6D3FE303494A}"/>
    <dgm:cxn modelId="{54182C16-6EF0-6F47-8BBE-2F542FE43D8D}" type="presOf" srcId="{A23EB5F9-2E78-EC41-BC56-1E1DAA5D1049}" destId="{10EDF1F2-6D8E-B04D-85FE-580663A54E9B}" srcOrd="0" destOrd="0" presId="urn:microsoft.com/office/officeart/2005/8/layout/cycle4"/>
    <dgm:cxn modelId="{CF48CA24-E5AD-B443-B71A-8552ADC430D6}" type="presOf" srcId="{1C15DEEC-E63E-484F-AB05-7054121B3423}" destId="{630C75AB-32D4-F648-84ED-8587FA01879F}" srcOrd="1" destOrd="0" presId="urn:microsoft.com/office/officeart/2005/8/layout/cycle4"/>
    <dgm:cxn modelId="{C6CEBD26-A3BA-6F48-8044-9E0D75ABEC63}" type="presOf" srcId="{9B7E6403-1E1A-B347-B1EB-5DF60A7FA0DE}" destId="{97E2EC2A-9033-6740-808C-7B733A37C6E5}" srcOrd="0" destOrd="0" presId="urn:microsoft.com/office/officeart/2005/8/layout/cycle4"/>
    <dgm:cxn modelId="{8DA59C31-A28B-E84A-BA00-7DECBED60059}" srcId="{9B7E6403-1E1A-B347-B1EB-5DF60A7FA0DE}" destId="{0ADBD46C-36FA-F14D-A37D-C6507B15361E}" srcOrd="3" destOrd="0" parTransId="{A4C08CA1-6709-C54E-BC2D-B7A5BA34FB62}" sibTransId="{B255C7D4-81A9-1241-A973-74164D931955}"/>
    <dgm:cxn modelId="{D09FF437-523F-FE4E-8FCA-6DDE47675B52}" type="presOf" srcId="{EDC70F10-0137-684B-861D-481B257ADF5C}" destId="{C6DF168F-E597-4B4A-B71E-C806E76E6CB3}" srcOrd="0" destOrd="2" presId="urn:microsoft.com/office/officeart/2005/8/layout/cycle4"/>
    <dgm:cxn modelId="{C4A92E3B-2EC7-0847-8FBE-B870ABB5118B}" type="presOf" srcId="{1AA9E2A8-F97E-5C4A-B692-CB2324450295}" destId="{B955E231-829A-0F45-BF90-30148B94FB82}" srcOrd="0" destOrd="2" presId="urn:microsoft.com/office/officeart/2005/8/layout/cycle4"/>
    <dgm:cxn modelId="{E6EE403E-AC99-2C47-B4E0-3FD1CEBAF006}" srcId="{D6A682F2-6816-404F-BBDE-C86EFB109419}" destId="{586B5636-743E-5E48-A7E1-8460C185AEA6}" srcOrd="1" destOrd="0" parTransId="{6C03939E-96B4-6340-948F-ABAF2644CE6C}" sibTransId="{6E2E7B7C-89E3-2140-A8AB-0901731A774A}"/>
    <dgm:cxn modelId="{26474345-3027-7D48-A3B4-158A3F9A0962}" type="presOf" srcId="{1AA9E2A8-F97E-5C4A-B692-CB2324450295}" destId="{630C75AB-32D4-F648-84ED-8587FA01879F}" srcOrd="1" destOrd="2" presId="urn:microsoft.com/office/officeart/2005/8/layout/cycle4"/>
    <dgm:cxn modelId="{5271C548-E542-A54A-9F85-A47B472FB4FB}" type="presOf" srcId="{BB75C747-FB6C-7F48-B6A9-6C814C29A574}" destId="{06259E66-4E50-F149-B772-69DCA4E9DE72}" srcOrd="1" destOrd="1" presId="urn:microsoft.com/office/officeart/2005/8/layout/cycle4"/>
    <dgm:cxn modelId="{65942A49-11AC-5B40-9C2E-256ADE5C6710}" type="presOf" srcId="{586B5636-743E-5E48-A7E1-8460C185AEA6}" destId="{20DD2789-3D78-B34F-9573-240C87501930}" srcOrd="1" destOrd="1" presId="urn:microsoft.com/office/officeart/2005/8/layout/cycle4"/>
    <dgm:cxn modelId="{6BC8304C-2467-3941-85BD-6BEFAA2D2FEC}" type="presOf" srcId="{78AB8108-6EE0-284B-9360-98DC00060D51}" destId="{9813E597-FDB6-1042-A7DE-4FE9D9433D99}" srcOrd="0" destOrd="1" presId="urn:microsoft.com/office/officeart/2005/8/layout/cycle4"/>
    <dgm:cxn modelId="{4E72844C-9732-1B4D-8C77-9C4185D4B7FC}" srcId="{A13641BF-6A6F-5A4F-B780-7548EDFABFC8}" destId="{F5A45C53-713E-1E48-BBA3-5BAA41FC25C0}" srcOrd="3" destOrd="0" parTransId="{D8E3750E-1C2E-1C42-8136-41E2E1E0085A}" sibTransId="{07645FCB-1244-684F-AF90-38F358E5DBD1}"/>
    <dgm:cxn modelId="{79C6524E-B657-424D-9B1B-328EB280305A}" srcId="{D6A682F2-6816-404F-BBDE-C86EFB109419}" destId="{114ECB32-DF3F-8741-AD1D-BB9D6D580A44}" srcOrd="3" destOrd="0" parTransId="{6D74AE36-CF0B-3341-BF3B-1EAC43ED5DF3}" sibTransId="{B1A52422-A891-8B45-A252-540D7DB6D058}"/>
    <dgm:cxn modelId="{B0D4974F-1971-8F4F-BC2B-CC3EAB82AA0D}" type="presOf" srcId="{F5AC17D3-F21F-CD43-83D3-26B9BA425842}" destId="{B955E231-829A-0F45-BF90-30148B94FB82}" srcOrd="0" destOrd="1" presId="urn:microsoft.com/office/officeart/2005/8/layout/cycle4"/>
    <dgm:cxn modelId="{29A24F52-0AF9-894B-BF6B-971FF4ED693C}" type="presOf" srcId="{8E3C9139-9D12-8149-8A96-67812F3BE3CD}" destId="{B955E231-829A-0F45-BF90-30148B94FB82}" srcOrd="0" destOrd="3" presId="urn:microsoft.com/office/officeart/2005/8/layout/cycle4"/>
    <dgm:cxn modelId="{0B51A552-4055-8B40-A34F-8BC7A0CA8893}" srcId="{A23EB5F9-2E78-EC41-BC56-1E1DAA5D1049}" destId="{1C15DEEC-E63E-484F-AB05-7054121B3423}" srcOrd="0" destOrd="0" parTransId="{47389DF0-E94C-5942-901C-DEE1DBADC1CB}" sibTransId="{619AA6DD-1FD4-9346-96B9-F6DF86E892E4}"/>
    <dgm:cxn modelId="{777AD459-EA27-9443-8377-D399F03A9BF9}" type="presOf" srcId="{4B4BE3E1-6DF7-3B47-A681-7B88ECA578C3}" destId="{FCBA439B-71D2-D140-A59E-FD47C6BEBB2C}" srcOrd="1" destOrd="3" presId="urn:microsoft.com/office/officeart/2005/8/layout/cycle4"/>
    <dgm:cxn modelId="{230C5B63-3707-F14B-AAD6-715C20B0A2DB}" srcId="{D6A682F2-6816-404F-BBDE-C86EFB109419}" destId="{18E9B512-FAEA-DB4F-9FE2-B0CFAABCA0FC}" srcOrd="4" destOrd="0" parTransId="{A6B141FB-D7F3-E449-87F4-C6B10E71F0F6}" sibTransId="{90D9FB7A-104D-774B-B8EA-C7ED26EE6990}"/>
    <dgm:cxn modelId="{D68DEB64-49DA-EC47-AF57-3D17C792DA26}" type="presOf" srcId="{0ADBD46C-36FA-F14D-A37D-C6507B15361E}" destId="{EF00EDA8-E48C-2245-B238-7C2149A06A41}" srcOrd="0" destOrd="0" presId="urn:microsoft.com/office/officeart/2005/8/layout/cycle4"/>
    <dgm:cxn modelId="{7C2B2365-0ABC-A345-B9EF-42F9E71E6A35}" type="presOf" srcId="{114ECB32-DF3F-8741-AD1D-BB9D6D580A44}" destId="{20DD2789-3D78-B34F-9573-240C87501930}" srcOrd="1" destOrd="3" presId="urn:microsoft.com/office/officeart/2005/8/layout/cycle4"/>
    <dgm:cxn modelId="{4EE3D16D-9830-9F40-9023-19E6A09A6A35}" type="presOf" srcId="{D6A682F2-6816-404F-BBDE-C86EFB109419}" destId="{C7909E54-A626-7C4C-8E95-C8D517DCC8FF}" srcOrd="0" destOrd="0" presId="urn:microsoft.com/office/officeart/2005/8/layout/cycle4"/>
    <dgm:cxn modelId="{D2462171-DA4C-6444-95B5-9F94447E077D}" type="presOf" srcId="{78683F52-46AF-5C4D-8F26-F99876E5F256}" destId="{C6DF168F-E597-4B4A-B71E-C806E76E6CB3}" srcOrd="0" destOrd="0" presId="urn:microsoft.com/office/officeart/2005/8/layout/cycle4"/>
    <dgm:cxn modelId="{D9EFF078-67E2-FF44-8F2D-F4AEDC8F4B70}" srcId="{D6A682F2-6816-404F-BBDE-C86EFB109419}" destId="{EDC70F10-0137-684B-861D-481B257ADF5C}" srcOrd="2" destOrd="0" parTransId="{2BEAD5DA-C5C8-8545-AACC-1D3CE9FB961C}" sibTransId="{5BD656B8-5807-484C-8DD8-7F2D65A30E86}"/>
    <dgm:cxn modelId="{20775B82-6D78-1546-921B-3DA18EB6F350}" type="presOf" srcId="{F5A45C53-713E-1E48-BBA3-5BAA41FC25C0}" destId="{2378AEDF-C3C9-3343-B942-9D976426AA5F}" srcOrd="0" destOrd="3" presId="urn:microsoft.com/office/officeart/2005/8/layout/cycle4"/>
    <dgm:cxn modelId="{F2F53C84-A64E-5E40-BA92-1C30100AEC4C}" type="presOf" srcId="{DA1D5874-8DE9-0848-8783-8932C290EACA}" destId="{06259E66-4E50-F149-B772-69DCA4E9DE72}" srcOrd="1" destOrd="0" presId="urn:microsoft.com/office/officeart/2005/8/layout/cycle4"/>
    <dgm:cxn modelId="{85DB7786-93CC-704D-BE21-AF168044CB9E}" type="presOf" srcId="{4B4BE3E1-6DF7-3B47-A681-7B88ECA578C3}" destId="{9813E597-FDB6-1042-A7DE-4FE9D9433D99}" srcOrd="0" destOrd="3" presId="urn:microsoft.com/office/officeart/2005/8/layout/cycle4"/>
    <dgm:cxn modelId="{9BA3EF88-3430-EF40-978A-9B7F87BB4009}" type="presOf" srcId="{058CD8FC-EBFC-5241-86E1-249AD9620CBA}" destId="{FCBA439B-71D2-D140-A59E-FD47C6BEBB2C}" srcOrd="1" destOrd="2" presId="urn:microsoft.com/office/officeart/2005/8/layout/cycle4"/>
    <dgm:cxn modelId="{750FEA91-93DD-244F-A004-972760CF5F78}" srcId="{0ADBD46C-36FA-F14D-A37D-C6507B15361E}" destId="{4B4BE3E1-6DF7-3B47-A681-7B88ECA578C3}" srcOrd="3" destOrd="0" parTransId="{A44FF208-0424-3C42-BB01-44A3FE8511CF}" sibTransId="{4D117CF7-9EA7-EE4C-B650-F0DB7CC0E555}"/>
    <dgm:cxn modelId="{56519D98-7122-174A-855B-56D2DD0DA7C8}" type="presOf" srcId="{EDC70F10-0137-684B-861D-481B257ADF5C}" destId="{20DD2789-3D78-B34F-9573-240C87501930}" srcOrd="1" destOrd="2" presId="urn:microsoft.com/office/officeart/2005/8/layout/cycle4"/>
    <dgm:cxn modelId="{A5804599-6802-5A47-A4B6-FC5518340C1D}" type="presOf" srcId="{114ECB32-DF3F-8741-AD1D-BB9D6D580A44}" destId="{C6DF168F-E597-4B4A-B71E-C806E76E6CB3}" srcOrd="0" destOrd="3" presId="urn:microsoft.com/office/officeart/2005/8/layout/cycle4"/>
    <dgm:cxn modelId="{9FE4709A-8EB8-AF4B-9E32-83FB39747ED3}" type="presOf" srcId="{8E3C9139-9D12-8149-8A96-67812F3BE3CD}" destId="{630C75AB-32D4-F648-84ED-8587FA01879F}" srcOrd="1" destOrd="3" presId="urn:microsoft.com/office/officeart/2005/8/layout/cycle4"/>
    <dgm:cxn modelId="{FC54A69E-6FCD-1A4F-A303-F1BA0184BA00}" srcId="{0ADBD46C-36FA-F14D-A37D-C6507B15361E}" destId="{058CD8FC-EBFC-5241-86E1-249AD9620CBA}" srcOrd="2" destOrd="0" parTransId="{2ACF412A-821B-FC44-BCB7-4F8FBFC92C11}" sibTransId="{36D1F8DD-AFF1-9743-8853-F5ECF63B446D}"/>
    <dgm:cxn modelId="{6132B0A1-585D-A242-BF93-E7E6B7F6A93B}" type="presOf" srcId="{BB75C747-FB6C-7F48-B6A9-6C814C29A574}" destId="{2378AEDF-C3C9-3343-B942-9D976426AA5F}" srcOrd="0" destOrd="1" presId="urn:microsoft.com/office/officeart/2005/8/layout/cycle4"/>
    <dgm:cxn modelId="{01D717A6-DE05-1F40-B916-7777193FD2C1}" type="presOf" srcId="{B6EFF5E9-A6D0-4443-8039-8E03599CBAF7}" destId="{2378AEDF-C3C9-3343-B942-9D976426AA5F}" srcOrd="0" destOrd="2" presId="urn:microsoft.com/office/officeart/2005/8/layout/cycle4"/>
    <dgm:cxn modelId="{5DC6AAA8-987C-9A42-BCA6-A6DE547E0D60}" srcId="{A23EB5F9-2E78-EC41-BC56-1E1DAA5D1049}" destId="{1AA9E2A8-F97E-5C4A-B692-CB2324450295}" srcOrd="2" destOrd="0" parTransId="{E96ED972-4504-1A49-857B-8E030DB0EC44}" sibTransId="{4B8423F6-CD20-D54C-8CFA-B87AF2652C87}"/>
    <dgm:cxn modelId="{CD368EAD-CBA3-4B48-8CED-061908DAA61B}" srcId="{9B7E6403-1E1A-B347-B1EB-5DF60A7FA0DE}" destId="{A13641BF-6A6F-5A4F-B780-7548EDFABFC8}" srcOrd="2" destOrd="0" parTransId="{9E3BD303-519D-DA4C-B1DD-757DAC0D5269}" sibTransId="{0B00A879-75C6-344C-BCDF-9C2E5B1B5B5A}"/>
    <dgm:cxn modelId="{7196DDB2-7FDA-4E46-9069-950DD958F824}" type="presOf" srcId="{18E9B512-FAEA-DB4F-9FE2-B0CFAABCA0FC}" destId="{C6DF168F-E597-4B4A-B71E-C806E76E6CB3}" srcOrd="0" destOrd="4" presId="urn:microsoft.com/office/officeart/2005/8/layout/cycle4"/>
    <dgm:cxn modelId="{97361CB3-FAA4-5E47-91B1-5A336DDEA327}" srcId="{A13641BF-6A6F-5A4F-B780-7548EDFABFC8}" destId="{BB75C747-FB6C-7F48-B6A9-6C814C29A574}" srcOrd="1" destOrd="0" parTransId="{E3B16211-BA8D-384D-A27A-99916171ED1D}" sibTransId="{B4432A94-5704-C540-90BE-06D9E3EBDA61}"/>
    <dgm:cxn modelId="{283789B3-89C2-D14B-8C9D-9A4FC0AA3990}" type="presOf" srcId="{A13641BF-6A6F-5A4F-B780-7548EDFABFC8}" destId="{631BD102-1461-624F-9B3A-5DE05D842848}" srcOrd="0" destOrd="0" presId="urn:microsoft.com/office/officeart/2005/8/layout/cycle4"/>
    <dgm:cxn modelId="{7B5807BC-57CF-5044-AD1F-3AB72C570596}" type="presOf" srcId="{3A7C28F1-CF07-E94E-AE6B-FE726C4F0BA4}" destId="{FCBA439B-71D2-D140-A59E-FD47C6BEBB2C}" srcOrd="1" destOrd="0" presId="urn:microsoft.com/office/officeart/2005/8/layout/cycle4"/>
    <dgm:cxn modelId="{C16543BC-D9BB-174C-9C9C-CA1290C6888A}" srcId="{0ADBD46C-36FA-F14D-A37D-C6507B15361E}" destId="{3A7C28F1-CF07-E94E-AE6B-FE726C4F0BA4}" srcOrd="0" destOrd="0" parTransId="{2433678A-0739-114A-B7F2-E9253F9321E3}" sibTransId="{FDE4CFE7-8E29-A441-842E-A7318AEB435A}"/>
    <dgm:cxn modelId="{A8BC95BC-67B1-344C-8BB3-5E598F14AF1F}" type="presOf" srcId="{DA1D5874-8DE9-0848-8783-8932C290EACA}" destId="{2378AEDF-C3C9-3343-B942-9D976426AA5F}" srcOrd="0" destOrd="0" presId="urn:microsoft.com/office/officeart/2005/8/layout/cycle4"/>
    <dgm:cxn modelId="{DE62AABD-0CE2-6E42-AE6E-ACD3B4DD3B1D}" srcId="{A13641BF-6A6F-5A4F-B780-7548EDFABFC8}" destId="{B6EFF5E9-A6D0-4443-8039-8E03599CBAF7}" srcOrd="2" destOrd="0" parTransId="{213BFDBF-2DB9-964D-8E5F-67D00C1CF753}" sibTransId="{0F027141-AA0D-9A4F-852D-2279FD85426B}"/>
    <dgm:cxn modelId="{73B582BE-1992-A04F-B458-A9CE3AA83AC6}" type="presOf" srcId="{586B5636-743E-5E48-A7E1-8460C185AEA6}" destId="{C6DF168F-E597-4B4A-B71E-C806E76E6CB3}" srcOrd="0" destOrd="1" presId="urn:microsoft.com/office/officeart/2005/8/layout/cycle4"/>
    <dgm:cxn modelId="{065BA4BF-BF9D-E049-9BF1-9398689D1683}" srcId="{9B7E6403-1E1A-B347-B1EB-5DF60A7FA0DE}" destId="{A23EB5F9-2E78-EC41-BC56-1E1DAA5D1049}" srcOrd="0" destOrd="0" parTransId="{38F010D0-7DC0-CF4F-9577-EEADA4E7C10E}" sibTransId="{40271BB9-F7F4-BA42-B3E1-F76BC0E793A4}"/>
    <dgm:cxn modelId="{4E8591C3-9C22-E040-BDE4-080344268325}" type="presOf" srcId="{1C15DEEC-E63E-484F-AB05-7054121B3423}" destId="{B955E231-829A-0F45-BF90-30148B94FB82}" srcOrd="0" destOrd="0" presId="urn:microsoft.com/office/officeart/2005/8/layout/cycle4"/>
    <dgm:cxn modelId="{51ECFCC4-FE7B-D547-BD97-D7C4AD2EE100}" srcId="{A23EB5F9-2E78-EC41-BC56-1E1DAA5D1049}" destId="{F5AC17D3-F21F-CD43-83D3-26B9BA425842}" srcOrd="1" destOrd="0" parTransId="{DA6D4421-6D97-F04B-846C-1A9235F00CC6}" sibTransId="{DF193976-EA73-4C4B-A658-58F80EA2B8B0}"/>
    <dgm:cxn modelId="{9FBA57C6-E349-A642-BE00-330C71785C19}" srcId="{0ADBD46C-36FA-F14D-A37D-C6507B15361E}" destId="{78AB8108-6EE0-284B-9360-98DC00060D51}" srcOrd="1" destOrd="0" parTransId="{E11EE0BA-5227-5B4A-9A7B-50AE76C12164}" sibTransId="{D6AED633-EFC7-B941-8573-DF8ED1AF4C7A}"/>
    <dgm:cxn modelId="{A920FACE-72B3-EC41-A283-AF89674174C7}" type="presOf" srcId="{3A7C28F1-CF07-E94E-AE6B-FE726C4F0BA4}" destId="{9813E597-FDB6-1042-A7DE-4FE9D9433D99}" srcOrd="0" destOrd="0" presId="urn:microsoft.com/office/officeart/2005/8/layout/cycle4"/>
    <dgm:cxn modelId="{BA62BAD9-FD41-9645-B818-0980DFC9D25B}" type="presOf" srcId="{78683F52-46AF-5C4D-8F26-F99876E5F256}" destId="{20DD2789-3D78-B34F-9573-240C87501930}" srcOrd="1" destOrd="0" presId="urn:microsoft.com/office/officeart/2005/8/layout/cycle4"/>
    <dgm:cxn modelId="{3D8EE1E7-AE2B-8747-B0CC-B5181D2067EA}" type="presOf" srcId="{78AB8108-6EE0-284B-9360-98DC00060D51}" destId="{FCBA439B-71D2-D140-A59E-FD47C6BEBB2C}" srcOrd="1" destOrd="1" presId="urn:microsoft.com/office/officeart/2005/8/layout/cycle4"/>
    <dgm:cxn modelId="{1BC030EB-DE98-4849-A187-5B5B49722427}" type="presOf" srcId="{058CD8FC-EBFC-5241-86E1-249AD9620CBA}" destId="{9813E597-FDB6-1042-A7DE-4FE9D9433D99}" srcOrd="0" destOrd="2" presId="urn:microsoft.com/office/officeart/2005/8/layout/cycle4"/>
    <dgm:cxn modelId="{C65761ED-FDA4-D647-94A4-1EB668347210}" type="presOf" srcId="{B6EFF5E9-A6D0-4443-8039-8E03599CBAF7}" destId="{06259E66-4E50-F149-B772-69DCA4E9DE72}" srcOrd="1" destOrd="2" presId="urn:microsoft.com/office/officeart/2005/8/layout/cycle4"/>
    <dgm:cxn modelId="{63906DEF-C667-3946-B52B-AC6916660778}" type="presOf" srcId="{18E9B512-FAEA-DB4F-9FE2-B0CFAABCA0FC}" destId="{20DD2789-3D78-B34F-9573-240C87501930}" srcOrd="1" destOrd="4" presId="urn:microsoft.com/office/officeart/2005/8/layout/cycle4"/>
    <dgm:cxn modelId="{95EFD4F8-8716-CE4E-9193-13292FB1B841}" type="presOf" srcId="{F5AC17D3-F21F-CD43-83D3-26B9BA425842}" destId="{630C75AB-32D4-F648-84ED-8587FA01879F}" srcOrd="1" destOrd="1" presId="urn:microsoft.com/office/officeart/2005/8/layout/cycle4"/>
    <dgm:cxn modelId="{FEF812F9-4E79-234D-AD22-244FEA450346}" srcId="{D6A682F2-6816-404F-BBDE-C86EFB109419}" destId="{78683F52-46AF-5C4D-8F26-F99876E5F256}" srcOrd="0" destOrd="0" parTransId="{ACB7A5F0-7B31-6C49-90F4-D3D2E240D44D}" sibTransId="{2C9C64A2-AC6D-BA49-8DCE-EDC293D0E642}"/>
    <dgm:cxn modelId="{7398BF0D-743D-394C-841C-C065FCFE9641}" type="presParOf" srcId="{97E2EC2A-9033-6740-808C-7B733A37C6E5}" destId="{4A90D6E4-CD6D-2940-B200-854689BA20BB}" srcOrd="0" destOrd="0" presId="urn:microsoft.com/office/officeart/2005/8/layout/cycle4"/>
    <dgm:cxn modelId="{697613BB-C1D5-2449-B831-89D41723D534}" type="presParOf" srcId="{4A90D6E4-CD6D-2940-B200-854689BA20BB}" destId="{36B1A6C2-FAE3-7748-9B71-935FFD40AEC4}" srcOrd="0" destOrd="0" presId="urn:microsoft.com/office/officeart/2005/8/layout/cycle4"/>
    <dgm:cxn modelId="{AA49BECE-E584-DA48-B333-42532358EEF1}" type="presParOf" srcId="{36B1A6C2-FAE3-7748-9B71-935FFD40AEC4}" destId="{B955E231-829A-0F45-BF90-30148B94FB82}" srcOrd="0" destOrd="0" presId="urn:microsoft.com/office/officeart/2005/8/layout/cycle4"/>
    <dgm:cxn modelId="{7793C284-FDA1-574B-9568-BB844C5FBDA4}" type="presParOf" srcId="{36B1A6C2-FAE3-7748-9B71-935FFD40AEC4}" destId="{630C75AB-32D4-F648-84ED-8587FA01879F}" srcOrd="1" destOrd="0" presId="urn:microsoft.com/office/officeart/2005/8/layout/cycle4"/>
    <dgm:cxn modelId="{55645922-0291-C548-93C0-73D266F82AC1}" type="presParOf" srcId="{4A90D6E4-CD6D-2940-B200-854689BA20BB}" destId="{B58B9954-BF6C-D143-B220-C8D1B00A6222}" srcOrd="1" destOrd="0" presId="urn:microsoft.com/office/officeart/2005/8/layout/cycle4"/>
    <dgm:cxn modelId="{A0DFAB6E-AFCF-A249-9E00-848694199C88}" type="presParOf" srcId="{B58B9954-BF6C-D143-B220-C8D1B00A6222}" destId="{C6DF168F-E597-4B4A-B71E-C806E76E6CB3}" srcOrd="0" destOrd="0" presId="urn:microsoft.com/office/officeart/2005/8/layout/cycle4"/>
    <dgm:cxn modelId="{175657C3-3E93-0A47-92C5-0EAE99274926}" type="presParOf" srcId="{B58B9954-BF6C-D143-B220-C8D1B00A6222}" destId="{20DD2789-3D78-B34F-9573-240C87501930}" srcOrd="1" destOrd="0" presId="urn:microsoft.com/office/officeart/2005/8/layout/cycle4"/>
    <dgm:cxn modelId="{B0F55AB7-8AA1-424C-96A4-6D900D58595B}" type="presParOf" srcId="{4A90D6E4-CD6D-2940-B200-854689BA20BB}" destId="{0B35E55D-566D-9F4E-981E-0A9E133E9376}" srcOrd="2" destOrd="0" presId="urn:microsoft.com/office/officeart/2005/8/layout/cycle4"/>
    <dgm:cxn modelId="{B36F8710-7AE2-3E40-8A6F-88788B7BE7B1}" type="presParOf" srcId="{0B35E55D-566D-9F4E-981E-0A9E133E9376}" destId="{2378AEDF-C3C9-3343-B942-9D976426AA5F}" srcOrd="0" destOrd="0" presId="urn:microsoft.com/office/officeart/2005/8/layout/cycle4"/>
    <dgm:cxn modelId="{464C74E2-8FAE-A04A-803D-9DDBA2014743}" type="presParOf" srcId="{0B35E55D-566D-9F4E-981E-0A9E133E9376}" destId="{06259E66-4E50-F149-B772-69DCA4E9DE72}" srcOrd="1" destOrd="0" presId="urn:microsoft.com/office/officeart/2005/8/layout/cycle4"/>
    <dgm:cxn modelId="{8F0C8FF9-F3E8-554D-B6D3-AC5455190476}" type="presParOf" srcId="{4A90D6E4-CD6D-2940-B200-854689BA20BB}" destId="{3273D29C-7ABA-134A-AADA-916A60E08B61}" srcOrd="3" destOrd="0" presId="urn:microsoft.com/office/officeart/2005/8/layout/cycle4"/>
    <dgm:cxn modelId="{B9AF2A05-6046-8245-924C-31318877B049}" type="presParOf" srcId="{3273D29C-7ABA-134A-AADA-916A60E08B61}" destId="{9813E597-FDB6-1042-A7DE-4FE9D9433D99}" srcOrd="0" destOrd="0" presId="urn:microsoft.com/office/officeart/2005/8/layout/cycle4"/>
    <dgm:cxn modelId="{CEE2912E-B664-8346-840E-FECDA5534B5B}" type="presParOf" srcId="{3273D29C-7ABA-134A-AADA-916A60E08B61}" destId="{FCBA439B-71D2-D140-A59E-FD47C6BEBB2C}" srcOrd="1" destOrd="0" presId="urn:microsoft.com/office/officeart/2005/8/layout/cycle4"/>
    <dgm:cxn modelId="{85CC8F52-FAC0-DB4C-B704-7717EA8ECC65}" type="presParOf" srcId="{4A90D6E4-CD6D-2940-B200-854689BA20BB}" destId="{55A8AA36-09F8-2245-BEF1-F82B80D79D89}" srcOrd="4" destOrd="0" presId="urn:microsoft.com/office/officeart/2005/8/layout/cycle4"/>
    <dgm:cxn modelId="{BF2AEA51-B810-5E4D-9033-52FBC397B208}" type="presParOf" srcId="{97E2EC2A-9033-6740-808C-7B733A37C6E5}" destId="{E2ABF8BF-C80C-2C42-A5E1-94F19B1AF69D}" srcOrd="1" destOrd="0" presId="urn:microsoft.com/office/officeart/2005/8/layout/cycle4"/>
    <dgm:cxn modelId="{7CA4CF54-2CC2-7844-ADFD-35A971FB5E96}" type="presParOf" srcId="{E2ABF8BF-C80C-2C42-A5E1-94F19B1AF69D}" destId="{10EDF1F2-6D8E-B04D-85FE-580663A54E9B}" srcOrd="0" destOrd="0" presId="urn:microsoft.com/office/officeart/2005/8/layout/cycle4"/>
    <dgm:cxn modelId="{6FF3FB53-026B-FC48-BF1D-ABAF3BA090FC}" type="presParOf" srcId="{E2ABF8BF-C80C-2C42-A5E1-94F19B1AF69D}" destId="{C7909E54-A626-7C4C-8E95-C8D517DCC8FF}" srcOrd="1" destOrd="0" presId="urn:microsoft.com/office/officeart/2005/8/layout/cycle4"/>
    <dgm:cxn modelId="{5A7E1869-C300-1843-BF82-97A04FA84071}" type="presParOf" srcId="{E2ABF8BF-C80C-2C42-A5E1-94F19B1AF69D}" destId="{631BD102-1461-624F-9B3A-5DE05D842848}" srcOrd="2" destOrd="0" presId="urn:microsoft.com/office/officeart/2005/8/layout/cycle4"/>
    <dgm:cxn modelId="{6E0DEDA3-6A8D-E044-B1A5-DCD2151D38D3}" type="presParOf" srcId="{E2ABF8BF-C80C-2C42-A5E1-94F19B1AF69D}" destId="{EF00EDA8-E48C-2245-B238-7C2149A06A41}" srcOrd="3" destOrd="0" presId="urn:microsoft.com/office/officeart/2005/8/layout/cycle4"/>
    <dgm:cxn modelId="{EED7F23B-8D39-6B4E-84CB-8D5330E546E3}" type="presParOf" srcId="{E2ABF8BF-C80C-2C42-A5E1-94F19B1AF69D}" destId="{D168016C-2111-1142-B168-EB474DA45CE6}" srcOrd="4" destOrd="0" presId="urn:microsoft.com/office/officeart/2005/8/layout/cycle4"/>
    <dgm:cxn modelId="{721B3E96-53A2-B94A-ABA4-FDB913AA40B6}" type="presParOf" srcId="{97E2EC2A-9033-6740-808C-7B733A37C6E5}" destId="{157393EF-4540-2249-9ED7-2228D0912B45}" srcOrd="2" destOrd="0" presId="urn:microsoft.com/office/officeart/2005/8/layout/cycle4"/>
    <dgm:cxn modelId="{CD3172DC-ACD0-A646-B35F-1ECDA7677B1B}" type="presParOf" srcId="{97E2EC2A-9033-6740-808C-7B733A37C6E5}" destId="{8115E191-F97B-0744-9750-0EFDFFF8E95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5393829" y="40806"/>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Desire</a:t>
          </a:r>
        </a:p>
      </dsp:txBody>
      <dsp:txXfrm>
        <a:off x="5393829" y="40806"/>
        <a:ext cx="1406521" cy="1406521"/>
      </dsp:txXfrm>
    </dsp:sp>
    <dsp:sp modelId="{F9ACBE03-0D18-5242-8908-560FC20488C9}">
      <dsp:nvSpPr>
        <dsp:cNvPr id="0" name=""/>
        <dsp:cNvSpPr/>
      </dsp:nvSpPr>
      <dsp:spPr>
        <a:xfrm>
          <a:off x="2086030" y="217"/>
          <a:ext cx="5272383" cy="5272383"/>
        </a:xfrm>
        <a:prstGeom prst="circularArrow">
          <a:avLst>
            <a:gd name="adj1" fmla="val 5202"/>
            <a:gd name="adj2" fmla="val 336050"/>
            <a:gd name="adj3" fmla="val 21292683"/>
            <a:gd name="adj4" fmla="val 19766729"/>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6243544" y="2655959"/>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a:t>Arousal</a:t>
          </a:r>
        </a:p>
      </dsp:txBody>
      <dsp:txXfrm>
        <a:off x="6243544" y="2655959"/>
        <a:ext cx="1406521" cy="1406521"/>
      </dsp:txXfrm>
    </dsp:sp>
    <dsp:sp modelId="{4D1D9A41-BCCA-454A-B209-5184DF662B3F}">
      <dsp:nvSpPr>
        <dsp:cNvPr id="0" name=""/>
        <dsp:cNvSpPr/>
      </dsp:nvSpPr>
      <dsp:spPr>
        <a:xfrm>
          <a:off x="2086030" y="217"/>
          <a:ext cx="5272383" cy="5272383"/>
        </a:xfrm>
        <a:prstGeom prst="circularArrow">
          <a:avLst>
            <a:gd name="adj1" fmla="val 5202"/>
            <a:gd name="adj2" fmla="val 336050"/>
            <a:gd name="adj3" fmla="val 4014118"/>
            <a:gd name="adj4" fmla="val 2253965"/>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4018961" y="4272213"/>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a:t>Plateau</a:t>
          </a:r>
        </a:p>
      </dsp:txBody>
      <dsp:txXfrm>
        <a:off x="4018961" y="4272213"/>
        <a:ext cx="1406521" cy="1406521"/>
      </dsp:txXfrm>
    </dsp:sp>
    <dsp:sp modelId="{549425C1-3D35-694F-8CD8-F4F866C1EF51}">
      <dsp:nvSpPr>
        <dsp:cNvPr id="0" name=""/>
        <dsp:cNvSpPr/>
      </dsp:nvSpPr>
      <dsp:spPr>
        <a:xfrm>
          <a:off x="2086030" y="217"/>
          <a:ext cx="5272383" cy="5272383"/>
        </a:xfrm>
        <a:prstGeom prst="circularArrow">
          <a:avLst>
            <a:gd name="adj1" fmla="val 5202"/>
            <a:gd name="adj2" fmla="val 336050"/>
            <a:gd name="adj3" fmla="val 8209985"/>
            <a:gd name="adj4" fmla="val 6449831"/>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794379" y="2655959"/>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Orgasm</a:t>
          </a:r>
        </a:p>
      </dsp:txBody>
      <dsp:txXfrm>
        <a:off x="1794379" y="2655959"/>
        <a:ext cx="1406521" cy="1406521"/>
      </dsp:txXfrm>
    </dsp:sp>
    <dsp:sp modelId="{662FEBFC-0FFC-2544-AFE4-8F3C0D8DBB0C}">
      <dsp:nvSpPr>
        <dsp:cNvPr id="0" name=""/>
        <dsp:cNvSpPr/>
      </dsp:nvSpPr>
      <dsp:spPr>
        <a:xfrm>
          <a:off x="2086030" y="217"/>
          <a:ext cx="5272383" cy="5272383"/>
        </a:xfrm>
        <a:prstGeom prst="circularArrow">
          <a:avLst>
            <a:gd name="adj1" fmla="val 5202"/>
            <a:gd name="adj2" fmla="val 336050"/>
            <a:gd name="adj3" fmla="val 12297221"/>
            <a:gd name="adj4" fmla="val 10771267"/>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644094" y="40806"/>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Resolution</a:t>
          </a:r>
        </a:p>
      </dsp:txBody>
      <dsp:txXfrm>
        <a:off x="2644094" y="40806"/>
        <a:ext cx="1406521" cy="1406521"/>
      </dsp:txXfrm>
    </dsp:sp>
    <dsp:sp modelId="{5A426BE0-ED5F-8C46-A843-306E71FC1E5D}">
      <dsp:nvSpPr>
        <dsp:cNvPr id="0" name=""/>
        <dsp:cNvSpPr/>
      </dsp:nvSpPr>
      <dsp:spPr>
        <a:xfrm>
          <a:off x="2086030" y="217"/>
          <a:ext cx="5272383" cy="5272383"/>
        </a:xfrm>
        <a:prstGeom prst="circularArrow">
          <a:avLst>
            <a:gd name="adj1" fmla="val 5202"/>
            <a:gd name="adj2" fmla="val 336050"/>
            <a:gd name="adj3" fmla="val 16865109"/>
            <a:gd name="adj4" fmla="val 15198841"/>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3506140" y="141815"/>
          <a:ext cx="1204810" cy="941732"/>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Desire</a:t>
          </a:r>
        </a:p>
      </dsp:txBody>
      <dsp:txXfrm>
        <a:off x="3506140" y="141815"/>
        <a:ext cx="1204810" cy="941732"/>
      </dsp:txXfrm>
    </dsp:sp>
    <dsp:sp modelId="{F9ACBE03-0D18-5242-8908-560FC20488C9}">
      <dsp:nvSpPr>
        <dsp:cNvPr id="0" name=""/>
        <dsp:cNvSpPr/>
      </dsp:nvSpPr>
      <dsp:spPr>
        <a:xfrm>
          <a:off x="862737" y="-114254"/>
          <a:ext cx="4083959" cy="4083959"/>
        </a:xfrm>
        <a:prstGeom prst="circularArrow">
          <a:avLst>
            <a:gd name="adj1" fmla="val 5199"/>
            <a:gd name="adj2" fmla="val 335864"/>
            <a:gd name="adj3" fmla="val 21511805"/>
            <a:gd name="adj4" fmla="val 1993390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4078865" y="205815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a:t>Arousal</a:t>
          </a:r>
        </a:p>
      </dsp:txBody>
      <dsp:txXfrm>
        <a:off x="4078865" y="2058151"/>
        <a:ext cx="1088946" cy="1088946"/>
      </dsp:txXfrm>
    </dsp:sp>
    <dsp:sp modelId="{4D1D9A41-BCCA-454A-B209-5184DF662B3F}">
      <dsp:nvSpPr>
        <dsp:cNvPr id="0" name=""/>
        <dsp:cNvSpPr/>
      </dsp:nvSpPr>
      <dsp:spPr>
        <a:xfrm>
          <a:off x="858102" y="725"/>
          <a:ext cx="4083959" cy="4083959"/>
        </a:xfrm>
        <a:prstGeom prst="circularArrow">
          <a:avLst>
            <a:gd name="adj1" fmla="val 5199"/>
            <a:gd name="adj2" fmla="val 335864"/>
            <a:gd name="adj3" fmla="val 4014907"/>
            <a:gd name="adj4" fmla="val 225324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2355609" y="331017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a:t>Plateau</a:t>
          </a:r>
        </a:p>
      </dsp:txBody>
      <dsp:txXfrm>
        <a:off x="2355609" y="3310171"/>
        <a:ext cx="1088946" cy="1088946"/>
      </dsp:txXfrm>
    </dsp:sp>
    <dsp:sp modelId="{549425C1-3D35-694F-8CD8-F4F866C1EF51}">
      <dsp:nvSpPr>
        <dsp:cNvPr id="0" name=""/>
        <dsp:cNvSpPr/>
      </dsp:nvSpPr>
      <dsp:spPr>
        <a:xfrm>
          <a:off x="858102" y="725"/>
          <a:ext cx="4083959" cy="4083959"/>
        </a:xfrm>
        <a:prstGeom prst="circularArrow">
          <a:avLst>
            <a:gd name="adj1" fmla="val 5199"/>
            <a:gd name="adj2" fmla="val 335864"/>
            <a:gd name="adj3" fmla="val 8210895"/>
            <a:gd name="adj4" fmla="val 6449230"/>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632352" y="205815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Orgasm</a:t>
          </a:r>
        </a:p>
      </dsp:txBody>
      <dsp:txXfrm>
        <a:off x="632352" y="2058151"/>
        <a:ext cx="1088946" cy="1088946"/>
      </dsp:txXfrm>
    </dsp:sp>
    <dsp:sp modelId="{662FEBFC-0FFC-2544-AFE4-8F3C0D8DBB0C}">
      <dsp:nvSpPr>
        <dsp:cNvPr id="0" name=""/>
        <dsp:cNvSpPr/>
      </dsp:nvSpPr>
      <dsp:spPr>
        <a:xfrm>
          <a:off x="858102" y="725"/>
          <a:ext cx="4083959" cy="4083959"/>
        </a:xfrm>
        <a:prstGeom prst="circularArrow">
          <a:avLst>
            <a:gd name="adj1" fmla="val 5199"/>
            <a:gd name="adj2" fmla="val 335864"/>
            <a:gd name="adj3" fmla="val 12298074"/>
            <a:gd name="adj4" fmla="val 10770693"/>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1290577" y="3234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Resolution</a:t>
          </a:r>
        </a:p>
      </dsp:txBody>
      <dsp:txXfrm>
        <a:off x="1290577" y="32341"/>
        <a:ext cx="1088946" cy="1088946"/>
      </dsp:txXfrm>
    </dsp:sp>
    <dsp:sp modelId="{5A426BE0-ED5F-8C46-A843-306E71FC1E5D}">
      <dsp:nvSpPr>
        <dsp:cNvPr id="0" name=""/>
        <dsp:cNvSpPr/>
      </dsp:nvSpPr>
      <dsp:spPr>
        <a:xfrm>
          <a:off x="955699" y="-31592"/>
          <a:ext cx="4083959" cy="4083959"/>
        </a:xfrm>
        <a:prstGeom prst="circularArrow">
          <a:avLst>
            <a:gd name="adj1" fmla="val 5199"/>
            <a:gd name="adj2" fmla="val 335864"/>
            <a:gd name="adj3" fmla="val 16841959"/>
            <a:gd name="adj4" fmla="val 15003160"/>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370934" y="35819"/>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Desire</a:t>
          </a:r>
        </a:p>
      </dsp:txBody>
      <dsp:txXfrm>
        <a:off x="4370934" y="35819"/>
        <a:ext cx="1216910" cy="1216910"/>
      </dsp:txXfrm>
    </dsp:sp>
    <dsp:sp modelId="{F9ACBE03-0D18-5242-8908-560FC20488C9}">
      <dsp:nvSpPr>
        <dsp:cNvPr id="0" name=""/>
        <dsp:cNvSpPr/>
      </dsp:nvSpPr>
      <dsp:spPr>
        <a:xfrm>
          <a:off x="1502902" y="-37"/>
          <a:ext cx="4569371" cy="4569371"/>
        </a:xfrm>
        <a:prstGeom prst="circularArrow">
          <a:avLst>
            <a:gd name="adj1" fmla="val 5193"/>
            <a:gd name="adj2" fmla="val 335408"/>
            <a:gd name="adj3" fmla="val 21295300"/>
            <a:gd name="adj4" fmla="val 19764435"/>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107507" y="2302760"/>
          <a:ext cx="1216910" cy="1216910"/>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Arousal</a:t>
          </a:r>
        </a:p>
      </dsp:txBody>
      <dsp:txXfrm>
        <a:off x="5107507" y="2302760"/>
        <a:ext cx="1216910" cy="1216910"/>
      </dsp:txXfrm>
    </dsp:sp>
    <dsp:sp modelId="{4D1D9A41-BCCA-454A-B209-5184DF662B3F}">
      <dsp:nvSpPr>
        <dsp:cNvPr id="0" name=""/>
        <dsp:cNvSpPr/>
      </dsp:nvSpPr>
      <dsp:spPr>
        <a:xfrm>
          <a:off x="1502902" y="-37"/>
          <a:ext cx="4569371" cy="4569371"/>
        </a:xfrm>
        <a:prstGeom prst="circularArrow">
          <a:avLst>
            <a:gd name="adj1" fmla="val 5193"/>
            <a:gd name="adj2" fmla="val 335408"/>
            <a:gd name="adj3" fmla="val 4016831"/>
            <a:gd name="adj4" fmla="val 2251474"/>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179133" y="3703806"/>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a:t>Plateau</a:t>
          </a:r>
        </a:p>
      </dsp:txBody>
      <dsp:txXfrm>
        <a:off x="3179133" y="3703806"/>
        <a:ext cx="1216910" cy="1216910"/>
      </dsp:txXfrm>
    </dsp:sp>
    <dsp:sp modelId="{549425C1-3D35-694F-8CD8-F4F866C1EF51}">
      <dsp:nvSpPr>
        <dsp:cNvPr id="0" name=""/>
        <dsp:cNvSpPr/>
      </dsp:nvSpPr>
      <dsp:spPr>
        <a:xfrm>
          <a:off x="1502902" y="-37"/>
          <a:ext cx="4569371" cy="4569371"/>
        </a:xfrm>
        <a:prstGeom prst="circularArrow">
          <a:avLst>
            <a:gd name="adj1" fmla="val 5193"/>
            <a:gd name="adj2" fmla="val 335408"/>
            <a:gd name="adj3" fmla="val 8213118"/>
            <a:gd name="adj4" fmla="val 6447761"/>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250758" y="2302760"/>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Orgasm</a:t>
          </a:r>
        </a:p>
      </dsp:txBody>
      <dsp:txXfrm>
        <a:off x="1250758" y="2302760"/>
        <a:ext cx="1216910" cy="1216910"/>
      </dsp:txXfrm>
    </dsp:sp>
    <dsp:sp modelId="{662FEBFC-0FFC-2544-AFE4-8F3C0D8DBB0C}">
      <dsp:nvSpPr>
        <dsp:cNvPr id="0" name=""/>
        <dsp:cNvSpPr/>
      </dsp:nvSpPr>
      <dsp:spPr>
        <a:xfrm>
          <a:off x="1502902" y="-37"/>
          <a:ext cx="4569371" cy="4569371"/>
        </a:xfrm>
        <a:prstGeom prst="circularArrow">
          <a:avLst>
            <a:gd name="adj1" fmla="val 5193"/>
            <a:gd name="adj2" fmla="val 335408"/>
            <a:gd name="adj3" fmla="val 12300157"/>
            <a:gd name="adj4" fmla="val 10769292"/>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1987331" y="35819"/>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Resolution</a:t>
          </a:r>
        </a:p>
      </dsp:txBody>
      <dsp:txXfrm>
        <a:off x="1987331" y="35819"/>
        <a:ext cx="1216910" cy="1216910"/>
      </dsp:txXfrm>
    </dsp:sp>
    <dsp:sp modelId="{5A426BE0-ED5F-8C46-A843-306E71FC1E5D}">
      <dsp:nvSpPr>
        <dsp:cNvPr id="0" name=""/>
        <dsp:cNvSpPr/>
      </dsp:nvSpPr>
      <dsp:spPr>
        <a:xfrm>
          <a:off x="1502902" y="-37"/>
          <a:ext cx="4569371" cy="4569371"/>
        </a:xfrm>
        <a:prstGeom prst="circularArrow">
          <a:avLst>
            <a:gd name="adj1" fmla="val 5193"/>
            <a:gd name="adj2" fmla="val 335408"/>
            <a:gd name="adj3" fmla="val 16867813"/>
            <a:gd name="adj4" fmla="val 15196779"/>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493799" y="36364"/>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Desire</a:t>
          </a:r>
        </a:p>
      </dsp:txBody>
      <dsp:txXfrm>
        <a:off x="4493799" y="36364"/>
        <a:ext cx="1233384" cy="1233384"/>
      </dsp:txXfrm>
    </dsp:sp>
    <dsp:sp modelId="{F9ACBE03-0D18-5242-8908-560FC20488C9}">
      <dsp:nvSpPr>
        <dsp:cNvPr id="0" name=""/>
        <dsp:cNvSpPr/>
      </dsp:nvSpPr>
      <dsp:spPr>
        <a:xfrm>
          <a:off x="1591191" y="533"/>
          <a:ext cx="4625876" cy="4625876"/>
        </a:xfrm>
        <a:prstGeom prst="circularArrow">
          <a:avLst>
            <a:gd name="adj1" fmla="val 5199"/>
            <a:gd name="adj2" fmla="val 335846"/>
            <a:gd name="adj3" fmla="val 21293517"/>
            <a:gd name="adj4" fmla="val 19765998"/>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239371" y="2331000"/>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a:t>Arousal</a:t>
          </a:r>
        </a:p>
      </dsp:txBody>
      <dsp:txXfrm>
        <a:off x="5239371" y="2331000"/>
        <a:ext cx="1233384" cy="1233384"/>
      </dsp:txXfrm>
    </dsp:sp>
    <dsp:sp modelId="{4D1D9A41-BCCA-454A-B209-5184DF662B3F}">
      <dsp:nvSpPr>
        <dsp:cNvPr id="0" name=""/>
        <dsp:cNvSpPr/>
      </dsp:nvSpPr>
      <dsp:spPr>
        <a:xfrm>
          <a:off x="1591191" y="533"/>
          <a:ext cx="4625876" cy="4625876"/>
        </a:xfrm>
        <a:prstGeom prst="circularArrow">
          <a:avLst>
            <a:gd name="adj1" fmla="val 5199"/>
            <a:gd name="adj2" fmla="val 335846"/>
            <a:gd name="adj3" fmla="val 4014983"/>
            <a:gd name="adj4" fmla="val 225317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287437" y="3749164"/>
          <a:ext cx="1233384" cy="1233384"/>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Plateau</a:t>
          </a:r>
        </a:p>
      </dsp:txBody>
      <dsp:txXfrm>
        <a:off x="3287437" y="3749164"/>
        <a:ext cx="1233384" cy="1233384"/>
      </dsp:txXfrm>
    </dsp:sp>
    <dsp:sp modelId="{549425C1-3D35-694F-8CD8-F4F866C1EF51}">
      <dsp:nvSpPr>
        <dsp:cNvPr id="0" name=""/>
        <dsp:cNvSpPr/>
      </dsp:nvSpPr>
      <dsp:spPr>
        <a:xfrm>
          <a:off x="1591191" y="533"/>
          <a:ext cx="4625876" cy="4625876"/>
        </a:xfrm>
        <a:prstGeom prst="circularArrow">
          <a:avLst>
            <a:gd name="adj1" fmla="val 5199"/>
            <a:gd name="adj2" fmla="val 335846"/>
            <a:gd name="adj3" fmla="val 8210984"/>
            <a:gd name="adj4" fmla="val 644917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335502" y="2331000"/>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Orgasm</a:t>
          </a:r>
        </a:p>
      </dsp:txBody>
      <dsp:txXfrm>
        <a:off x="1335502" y="2331000"/>
        <a:ext cx="1233384" cy="1233384"/>
      </dsp:txXfrm>
    </dsp:sp>
    <dsp:sp modelId="{662FEBFC-0FFC-2544-AFE4-8F3C0D8DBB0C}">
      <dsp:nvSpPr>
        <dsp:cNvPr id="0" name=""/>
        <dsp:cNvSpPr/>
      </dsp:nvSpPr>
      <dsp:spPr>
        <a:xfrm>
          <a:off x="1591191" y="533"/>
          <a:ext cx="4625876" cy="4625876"/>
        </a:xfrm>
        <a:prstGeom prst="circularArrow">
          <a:avLst>
            <a:gd name="adj1" fmla="val 5199"/>
            <a:gd name="adj2" fmla="val 335846"/>
            <a:gd name="adj3" fmla="val 12298157"/>
            <a:gd name="adj4" fmla="val 10770637"/>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081075" y="36364"/>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Resolution</a:t>
          </a:r>
        </a:p>
      </dsp:txBody>
      <dsp:txXfrm>
        <a:off x="2081075" y="36364"/>
        <a:ext cx="1233384" cy="1233384"/>
      </dsp:txXfrm>
    </dsp:sp>
    <dsp:sp modelId="{5A426BE0-ED5F-8C46-A843-306E71FC1E5D}">
      <dsp:nvSpPr>
        <dsp:cNvPr id="0" name=""/>
        <dsp:cNvSpPr/>
      </dsp:nvSpPr>
      <dsp:spPr>
        <a:xfrm>
          <a:off x="1591191" y="533"/>
          <a:ext cx="4625876" cy="4625876"/>
        </a:xfrm>
        <a:prstGeom prst="circularArrow">
          <a:avLst>
            <a:gd name="adj1" fmla="val 5199"/>
            <a:gd name="adj2" fmla="val 335846"/>
            <a:gd name="adj3" fmla="val 16865971"/>
            <a:gd name="adj4" fmla="val 15198184"/>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816755" y="34951"/>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Desire</a:t>
          </a:r>
        </a:p>
      </dsp:txBody>
      <dsp:txXfrm>
        <a:off x="4816755" y="34951"/>
        <a:ext cx="1234209" cy="1234209"/>
      </dsp:txXfrm>
    </dsp:sp>
    <dsp:sp modelId="{F9ACBE03-0D18-5242-8908-560FC20488C9}">
      <dsp:nvSpPr>
        <dsp:cNvPr id="0" name=""/>
        <dsp:cNvSpPr/>
      </dsp:nvSpPr>
      <dsp:spPr>
        <a:xfrm>
          <a:off x="1912658" y="-849"/>
          <a:ext cx="4628401" cy="4628401"/>
        </a:xfrm>
        <a:prstGeom prst="circularArrow">
          <a:avLst>
            <a:gd name="adj1" fmla="val 5200"/>
            <a:gd name="adj2" fmla="val 335892"/>
            <a:gd name="adj3" fmla="val 21293327"/>
            <a:gd name="adj4" fmla="val 19766164"/>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562723" y="2330804"/>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a:t>Arousal</a:t>
          </a:r>
        </a:p>
      </dsp:txBody>
      <dsp:txXfrm>
        <a:off x="5562723" y="2330804"/>
        <a:ext cx="1234209" cy="1234209"/>
      </dsp:txXfrm>
    </dsp:sp>
    <dsp:sp modelId="{4D1D9A41-BCCA-454A-B209-5184DF662B3F}">
      <dsp:nvSpPr>
        <dsp:cNvPr id="0" name=""/>
        <dsp:cNvSpPr/>
      </dsp:nvSpPr>
      <dsp:spPr>
        <a:xfrm>
          <a:off x="1912658" y="-849"/>
          <a:ext cx="4628401" cy="4628401"/>
        </a:xfrm>
        <a:prstGeom prst="circularArrow">
          <a:avLst>
            <a:gd name="adj1" fmla="val 5200"/>
            <a:gd name="adj2" fmla="val 335892"/>
            <a:gd name="adj3" fmla="val 4014786"/>
            <a:gd name="adj4" fmla="val 225335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609754" y="3749720"/>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a:t>Plateau</a:t>
          </a:r>
        </a:p>
      </dsp:txBody>
      <dsp:txXfrm>
        <a:off x="3609754" y="3749720"/>
        <a:ext cx="1234209" cy="1234209"/>
      </dsp:txXfrm>
    </dsp:sp>
    <dsp:sp modelId="{549425C1-3D35-694F-8CD8-F4F866C1EF51}">
      <dsp:nvSpPr>
        <dsp:cNvPr id="0" name=""/>
        <dsp:cNvSpPr/>
      </dsp:nvSpPr>
      <dsp:spPr>
        <a:xfrm>
          <a:off x="1912658" y="-849"/>
          <a:ext cx="4628401" cy="4628401"/>
        </a:xfrm>
        <a:prstGeom prst="circularArrow">
          <a:avLst>
            <a:gd name="adj1" fmla="val 5200"/>
            <a:gd name="adj2" fmla="val 335892"/>
            <a:gd name="adj3" fmla="val 8210757"/>
            <a:gd name="adj4" fmla="val 644932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656784" y="2330804"/>
          <a:ext cx="1234209" cy="1234209"/>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Orgasm</a:t>
          </a:r>
        </a:p>
      </dsp:txBody>
      <dsp:txXfrm>
        <a:off x="1656784" y="2330804"/>
        <a:ext cx="1234209" cy="1234209"/>
      </dsp:txXfrm>
    </dsp:sp>
    <dsp:sp modelId="{662FEBFC-0FFC-2544-AFE4-8F3C0D8DBB0C}">
      <dsp:nvSpPr>
        <dsp:cNvPr id="0" name=""/>
        <dsp:cNvSpPr/>
      </dsp:nvSpPr>
      <dsp:spPr>
        <a:xfrm>
          <a:off x="1912658" y="-849"/>
          <a:ext cx="4628401" cy="4628401"/>
        </a:xfrm>
        <a:prstGeom prst="circularArrow">
          <a:avLst>
            <a:gd name="adj1" fmla="val 5200"/>
            <a:gd name="adj2" fmla="val 335892"/>
            <a:gd name="adj3" fmla="val 12297944"/>
            <a:gd name="adj4" fmla="val 1077078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402752" y="34951"/>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Resolution</a:t>
          </a:r>
        </a:p>
      </dsp:txBody>
      <dsp:txXfrm>
        <a:off x="2402752" y="34951"/>
        <a:ext cx="1234209" cy="1234209"/>
      </dsp:txXfrm>
    </dsp:sp>
    <dsp:sp modelId="{5A426BE0-ED5F-8C46-A843-306E71FC1E5D}">
      <dsp:nvSpPr>
        <dsp:cNvPr id="0" name=""/>
        <dsp:cNvSpPr/>
      </dsp:nvSpPr>
      <dsp:spPr>
        <a:xfrm>
          <a:off x="1912658" y="-849"/>
          <a:ext cx="4628401" cy="4628401"/>
        </a:xfrm>
        <a:prstGeom prst="circularArrow">
          <a:avLst>
            <a:gd name="adj1" fmla="val 5200"/>
            <a:gd name="adj2" fmla="val 335892"/>
            <a:gd name="adj3" fmla="val 16865775"/>
            <a:gd name="adj4" fmla="val 15198333"/>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5067986" y="39358"/>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Desire</a:t>
          </a:r>
        </a:p>
      </dsp:txBody>
      <dsp:txXfrm>
        <a:off x="5067986" y="39358"/>
        <a:ext cx="1307877" cy="1307877"/>
      </dsp:txXfrm>
    </dsp:sp>
    <dsp:sp modelId="{F9ACBE03-0D18-5242-8908-560FC20488C9}">
      <dsp:nvSpPr>
        <dsp:cNvPr id="0" name=""/>
        <dsp:cNvSpPr/>
      </dsp:nvSpPr>
      <dsp:spPr>
        <a:xfrm>
          <a:off x="1988202" y="1139"/>
          <a:ext cx="4907617" cy="4907617"/>
        </a:xfrm>
        <a:prstGeom prst="circularArrow">
          <a:avLst>
            <a:gd name="adj1" fmla="val 5197"/>
            <a:gd name="adj2" fmla="val 335664"/>
            <a:gd name="adj3" fmla="val 21294256"/>
            <a:gd name="adj4" fmla="val 19765350"/>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859016" y="2473899"/>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a:t>Arousal</a:t>
          </a:r>
        </a:p>
      </dsp:txBody>
      <dsp:txXfrm>
        <a:off x="5859016" y="2473899"/>
        <a:ext cx="1307877" cy="1307877"/>
      </dsp:txXfrm>
    </dsp:sp>
    <dsp:sp modelId="{4D1D9A41-BCCA-454A-B209-5184DF662B3F}">
      <dsp:nvSpPr>
        <dsp:cNvPr id="0" name=""/>
        <dsp:cNvSpPr/>
      </dsp:nvSpPr>
      <dsp:spPr>
        <a:xfrm>
          <a:off x="1988202" y="1139"/>
          <a:ext cx="4907617" cy="4907617"/>
        </a:xfrm>
        <a:prstGeom prst="circularArrow">
          <a:avLst>
            <a:gd name="adj1" fmla="val 5197"/>
            <a:gd name="adj2" fmla="val 335664"/>
            <a:gd name="adj3" fmla="val 4015750"/>
            <a:gd name="adj4" fmla="val 2252467"/>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788072" y="3978528"/>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a:t>Plateau</a:t>
          </a:r>
        </a:p>
      </dsp:txBody>
      <dsp:txXfrm>
        <a:off x="3788072" y="3978528"/>
        <a:ext cx="1307877" cy="1307877"/>
      </dsp:txXfrm>
    </dsp:sp>
    <dsp:sp modelId="{549425C1-3D35-694F-8CD8-F4F866C1EF51}">
      <dsp:nvSpPr>
        <dsp:cNvPr id="0" name=""/>
        <dsp:cNvSpPr/>
      </dsp:nvSpPr>
      <dsp:spPr>
        <a:xfrm>
          <a:off x="1988202" y="1139"/>
          <a:ext cx="4907617" cy="4907617"/>
        </a:xfrm>
        <a:prstGeom prst="circularArrow">
          <a:avLst>
            <a:gd name="adj1" fmla="val 5197"/>
            <a:gd name="adj2" fmla="val 335664"/>
            <a:gd name="adj3" fmla="val 8211869"/>
            <a:gd name="adj4" fmla="val 6448586"/>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717128" y="2473899"/>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Orgasm</a:t>
          </a:r>
        </a:p>
      </dsp:txBody>
      <dsp:txXfrm>
        <a:off x="1717128" y="2473899"/>
        <a:ext cx="1307877" cy="1307877"/>
      </dsp:txXfrm>
    </dsp:sp>
    <dsp:sp modelId="{662FEBFC-0FFC-2544-AFE4-8F3C0D8DBB0C}">
      <dsp:nvSpPr>
        <dsp:cNvPr id="0" name=""/>
        <dsp:cNvSpPr/>
      </dsp:nvSpPr>
      <dsp:spPr>
        <a:xfrm>
          <a:off x="1988202" y="1139"/>
          <a:ext cx="4907617" cy="4907617"/>
        </a:xfrm>
        <a:prstGeom prst="circularArrow">
          <a:avLst>
            <a:gd name="adj1" fmla="val 5197"/>
            <a:gd name="adj2" fmla="val 335664"/>
            <a:gd name="adj3" fmla="val 12298986"/>
            <a:gd name="adj4" fmla="val 10770080"/>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508158" y="39358"/>
          <a:ext cx="1307877" cy="1307877"/>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Resolution</a:t>
          </a:r>
        </a:p>
      </dsp:txBody>
      <dsp:txXfrm>
        <a:off x="2508158" y="39358"/>
        <a:ext cx="1307877" cy="1307877"/>
      </dsp:txXfrm>
    </dsp:sp>
    <dsp:sp modelId="{5A426BE0-ED5F-8C46-A843-306E71FC1E5D}">
      <dsp:nvSpPr>
        <dsp:cNvPr id="0" name=""/>
        <dsp:cNvSpPr/>
      </dsp:nvSpPr>
      <dsp:spPr>
        <a:xfrm>
          <a:off x="1988202" y="1139"/>
          <a:ext cx="4907617" cy="4907617"/>
        </a:xfrm>
        <a:prstGeom prst="circularArrow">
          <a:avLst>
            <a:gd name="adj1" fmla="val 5197"/>
            <a:gd name="adj2" fmla="val 335664"/>
            <a:gd name="adj3" fmla="val 16866735"/>
            <a:gd name="adj4" fmla="val 15197601"/>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332D0-309E-D24E-B77E-BDF13BF5BF24}">
      <dsp:nvSpPr>
        <dsp:cNvPr id="0" name=""/>
        <dsp:cNvSpPr/>
      </dsp:nvSpPr>
      <dsp:spPr>
        <a:xfrm>
          <a:off x="2476077" y="1035"/>
          <a:ext cx="1294117" cy="1294117"/>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Desire</a:t>
          </a:r>
        </a:p>
      </dsp:txBody>
      <dsp:txXfrm>
        <a:off x="2665596" y="190554"/>
        <a:ext cx="915079" cy="915079"/>
      </dsp:txXfrm>
    </dsp:sp>
    <dsp:sp modelId="{A96504B7-6EF3-864F-952E-7A52E38FDE27}">
      <dsp:nvSpPr>
        <dsp:cNvPr id="0" name=""/>
        <dsp:cNvSpPr/>
      </dsp:nvSpPr>
      <dsp:spPr>
        <a:xfrm rot="2160000">
          <a:off x="3729294" y="995083"/>
          <a:ext cx="344017" cy="436764"/>
        </a:xfrm>
        <a:prstGeom prst="rightArrow">
          <a:avLst>
            <a:gd name="adj1" fmla="val 60000"/>
            <a:gd name="adj2" fmla="val 5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739149" y="1052105"/>
        <a:ext cx="240812" cy="262058"/>
      </dsp:txXfrm>
    </dsp:sp>
    <dsp:sp modelId="{E24132E6-F02B-444F-A25B-840E782F288C}">
      <dsp:nvSpPr>
        <dsp:cNvPr id="0" name=""/>
        <dsp:cNvSpPr/>
      </dsp:nvSpPr>
      <dsp:spPr>
        <a:xfrm>
          <a:off x="4048164" y="1143223"/>
          <a:ext cx="1294117" cy="1294117"/>
        </a:xfrm>
        <a:prstGeom prst="ellipse">
          <a:avLst/>
        </a:prstGeom>
        <a:gradFill rotWithShape="0">
          <a:gsLst>
            <a:gs pos="0">
              <a:schemeClr val="accent4">
                <a:hueOff val="-2120800"/>
                <a:satOff val="9933"/>
                <a:lumOff val="5441"/>
                <a:alphaOff val="0"/>
                <a:lumMod val="110000"/>
                <a:satMod val="105000"/>
                <a:tint val="67000"/>
              </a:schemeClr>
            </a:gs>
            <a:gs pos="50000">
              <a:schemeClr val="accent4">
                <a:hueOff val="-2120800"/>
                <a:satOff val="9933"/>
                <a:lumOff val="5441"/>
                <a:alphaOff val="0"/>
                <a:lumMod val="105000"/>
                <a:satMod val="103000"/>
                <a:tint val="73000"/>
              </a:schemeClr>
            </a:gs>
            <a:gs pos="100000">
              <a:schemeClr val="accent4">
                <a:hueOff val="-2120800"/>
                <a:satOff val="9933"/>
                <a:lumOff val="544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Arousal</a:t>
          </a:r>
        </a:p>
      </dsp:txBody>
      <dsp:txXfrm>
        <a:off x="4237683" y="1332742"/>
        <a:ext cx="915079" cy="915079"/>
      </dsp:txXfrm>
    </dsp:sp>
    <dsp:sp modelId="{B24EFD5A-ECB2-B144-9ECC-56966F084FD4}">
      <dsp:nvSpPr>
        <dsp:cNvPr id="0" name=""/>
        <dsp:cNvSpPr/>
      </dsp:nvSpPr>
      <dsp:spPr>
        <a:xfrm rot="6480000">
          <a:off x="4225981" y="2486690"/>
          <a:ext cx="344017" cy="436764"/>
        </a:xfrm>
        <a:prstGeom prst="rightArrow">
          <a:avLst>
            <a:gd name="adj1" fmla="val 60000"/>
            <a:gd name="adj2" fmla="val 50000"/>
          </a:avLst>
        </a:prstGeom>
        <a:gradFill rotWithShape="0">
          <a:gsLst>
            <a:gs pos="0">
              <a:schemeClr val="accent4">
                <a:hueOff val="-2120800"/>
                <a:satOff val="9933"/>
                <a:lumOff val="5441"/>
                <a:alphaOff val="0"/>
                <a:lumMod val="110000"/>
                <a:satMod val="105000"/>
                <a:tint val="67000"/>
              </a:schemeClr>
            </a:gs>
            <a:gs pos="50000">
              <a:schemeClr val="accent4">
                <a:hueOff val="-2120800"/>
                <a:satOff val="9933"/>
                <a:lumOff val="5441"/>
                <a:alphaOff val="0"/>
                <a:lumMod val="105000"/>
                <a:satMod val="103000"/>
                <a:tint val="73000"/>
              </a:schemeClr>
            </a:gs>
            <a:gs pos="100000">
              <a:schemeClr val="accent4">
                <a:hueOff val="-2120800"/>
                <a:satOff val="9933"/>
                <a:lumOff val="544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4293530" y="2524966"/>
        <a:ext cx="240812" cy="262058"/>
      </dsp:txXfrm>
    </dsp:sp>
    <dsp:sp modelId="{0E8BA3A3-23A1-1B48-B04B-A256FEA2CDFD}">
      <dsp:nvSpPr>
        <dsp:cNvPr id="0" name=""/>
        <dsp:cNvSpPr/>
      </dsp:nvSpPr>
      <dsp:spPr>
        <a:xfrm>
          <a:off x="3447680" y="2991323"/>
          <a:ext cx="1294117" cy="1294117"/>
        </a:xfrm>
        <a:prstGeom prst="ellipse">
          <a:avLst/>
        </a:prstGeom>
        <a:gradFill rotWithShape="0">
          <a:gsLst>
            <a:gs pos="0">
              <a:schemeClr val="accent4">
                <a:hueOff val="-4241600"/>
                <a:satOff val="19865"/>
                <a:lumOff val="10882"/>
                <a:alphaOff val="0"/>
                <a:lumMod val="110000"/>
                <a:satMod val="105000"/>
                <a:tint val="67000"/>
              </a:schemeClr>
            </a:gs>
            <a:gs pos="50000">
              <a:schemeClr val="accent4">
                <a:hueOff val="-4241600"/>
                <a:satOff val="19865"/>
                <a:lumOff val="10882"/>
                <a:alphaOff val="0"/>
                <a:lumMod val="105000"/>
                <a:satMod val="103000"/>
                <a:tint val="73000"/>
              </a:schemeClr>
            </a:gs>
            <a:gs pos="100000">
              <a:schemeClr val="accent4">
                <a:hueOff val="-4241600"/>
                <a:satOff val="19865"/>
                <a:lumOff val="1088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Plateau</a:t>
          </a:r>
        </a:p>
      </dsp:txBody>
      <dsp:txXfrm>
        <a:off x="3637199" y="3180842"/>
        <a:ext cx="915079" cy="915079"/>
      </dsp:txXfrm>
    </dsp:sp>
    <dsp:sp modelId="{C8128AA9-1596-E74D-AE74-1F2B9859D95A}">
      <dsp:nvSpPr>
        <dsp:cNvPr id="0" name=""/>
        <dsp:cNvSpPr/>
      </dsp:nvSpPr>
      <dsp:spPr>
        <a:xfrm rot="10800000">
          <a:off x="2960863" y="3419999"/>
          <a:ext cx="344017" cy="436764"/>
        </a:xfrm>
        <a:prstGeom prst="rightArrow">
          <a:avLst>
            <a:gd name="adj1" fmla="val 60000"/>
            <a:gd name="adj2" fmla="val 50000"/>
          </a:avLst>
        </a:prstGeom>
        <a:gradFill rotWithShape="0">
          <a:gsLst>
            <a:gs pos="0">
              <a:schemeClr val="accent4">
                <a:hueOff val="-4241600"/>
                <a:satOff val="19865"/>
                <a:lumOff val="10882"/>
                <a:alphaOff val="0"/>
                <a:lumMod val="110000"/>
                <a:satMod val="105000"/>
                <a:tint val="67000"/>
              </a:schemeClr>
            </a:gs>
            <a:gs pos="50000">
              <a:schemeClr val="accent4">
                <a:hueOff val="-4241600"/>
                <a:satOff val="19865"/>
                <a:lumOff val="10882"/>
                <a:alphaOff val="0"/>
                <a:lumMod val="105000"/>
                <a:satMod val="103000"/>
                <a:tint val="73000"/>
              </a:schemeClr>
            </a:gs>
            <a:gs pos="100000">
              <a:schemeClr val="accent4">
                <a:hueOff val="-4241600"/>
                <a:satOff val="19865"/>
                <a:lumOff val="1088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3064068" y="3507352"/>
        <a:ext cx="240812" cy="262058"/>
      </dsp:txXfrm>
    </dsp:sp>
    <dsp:sp modelId="{8D4FC952-683D-EB47-807A-49AD6EF96971}">
      <dsp:nvSpPr>
        <dsp:cNvPr id="0" name=""/>
        <dsp:cNvSpPr/>
      </dsp:nvSpPr>
      <dsp:spPr>
        <a:xfrm>
          <a:off x="1504473" y="2991323"/>
          <a:ext cx="1294117" cy="1294117"/>
        </a:xfrm>
        <a:prstGeom prst="ellipse">
          <a:avLst/>
        </a:prstGeom>
        <a:gradFill rotWithShape="0">
          <a:gsLst>
            <a:gs pos="0">
              <a:schemeClr val="accent4">
                <a:hueOff val="-6362400"/>
                <a:satOff val="29798"/>
                <a:lumOff val="16323"/>
                <a:alphaOff val="0"/>
                <a:lumMod val="110000"/>
                <a:satMod val="105000"/>
                <a:tint val="67000"/>
              </a:schemeClr>
            </a:gs>
            <a:gs pos="50000">
              <a:schemeClr val="accent4">
                <a:hueOff val="-6362400"/>
                <a:satOff val="29798"/>
                <a:lumOff val="16323"/>
                <a:alphaOff val="0"/>
                <a:lumMod val="105000"/>
                <a:satMod val="103000"/>
                <a:tint val="73000"/>
              </a:schemeClr>
            </a:gs>
            <a:gs pos="100000">
              <a:schemeClr val="accent4">
                <a:hueOff val="-6362400"/>
                <a:satOff val="29798"/>
                <a:lumOff val="1632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Orgasm</a:t>
          </a:r>
        </a:p>
      </dsp:txBody>
      <dsp:txXfrm>
        <a:off x="1693992" y="3180842"/>
        <a:ext cx="915079" cy="915079"/>
      </dsp:txXfrm>
    </dsp:sp>
    <dsp:sp modelId="{433D01CB-C91E-F147-A70F-403B1D00B732}">
      <dsp:nvSpPr>
        <dsp:cNvPr id="0" name=""/>
        <dsp:cNvSpPr/>
      </dsp:nvSpPr>
      <dsp:spPr>
        <a:xfrm rot="15120000">
          <a:off x="1684865" y="2508072"/>
          <a:ext cx="340728" cy="436764"/>
        </a:xfrm>
        <a:prstGeom prst="rightArrow">
          <a:avLst>
            <a:gd name="adj1" fmla="val 60000"/>
            <a:gd name="adj2" fmla="val 50000"/>
          </a:avLst>
        </a:prstGeom>
        <a:gradFill rotWithShape="0">
          <a:gsLst>
            <a:gs pos="0">
              <a:schemeClr val="accent4">
                <a:hueOff val="-6362400"/>
                <a:satOff val="29798"/>
                <a:lumOff val="16323"/>
                <a:alphaOff val="0"/>
                <a:lumMod val="110000"/>
                <a:satMod val="105000"/>
                <a:tint val="67000"/>
              </a:schemeClr>
            </a:gs>
            <a:gs pos="50000">
              <a:schemeClr val="accent4">
                <a:hueOff val="-6362400"/>
                <a:satOff val="29798"/>
                <a:lumOff val="16323"/>
                <a:alphaOff val="0"/>
                <a:lumMod val="105000"/>
                <a:satMod val="103000"/>
                <a:tint val="73000"/>
              </a:schemeClr>
            </a:gs>
            <a:gs pos="100000">
              <a:schemeClr val="accent4">
                <a:hueOff val="-6362400"/>
                <a:satOff val="29798"/>
                <a:lumOff val="1632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1751768" y="2644033"/>
        <a:ext cx="238510" cy="262058"/>
      </dsp:txXfrm>
    </dsp:sp>
    <dsp:sp modelId="{52ED677A-D570-CD4A-A6B2-80AB3F5EE9F9}">
      <dsp:nvSpPr>
        <dsp:cNvPr id="0" name=""/>
        <dsp:cNvSpPr/>
      </dsp:nvSpPr>
      <dsp:spPr>
        <a:xfrm>
          <a:off x="828504" y="1143223"/>
          <a:ext cx="1445089" cy="1294117"/>
        </a:xfrm>
        <a:prstGeom prst="ellipse">
          <a:avLst/>
        </a:prstGeom>
        <a:gradFill rotWithShape="0">
          <a:gsLst>
            <a:gs pos="0">
              <a:schemeClr val="accent4">
                <a:hueOff val="-8483199"/>
                <a:satOff val="39731"/>
                <a:lumOff val="21764"/>
                <a:alphaOff val="0"/>
                <a:lumMod val="110000"/>
                <a:satMod val="105000"/>
                <a:tint val="67000"/>
              </a:schemeClr>
            </a:gs>
            <a:gs pos="50000">
              <a:schemeClr val="accent4">
                <a:hueOff val="-8483199"/>
                <a:satOff val="39731"/>
                <a:lumOff val="21764"/>
                <a:alphaOff val="0"/>
                <a:lumMod val="105000"/>
                <a:satMod val="103000"/>
                <a:tint val="73000"/>
              </a:schemeClr>
            </a:gs>
            <a:gs pos="100000">
              <a:schemeClr val="accent4">
                <a:hueOff val="-8483199"/>
                <a:satOff val="39731"/>
                <a:lumOff val="2176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t>Resolution</a:t>
          </a:r>
        </a:p>
      </dsp:txBody>
      <dsp:txXfrm>
        <a:off x="1040132" y="1332742"/>
        <a:ext cx="1021833" cy="915079"/>
      </dsp:txXfrm>
    </dsp:sp>
    <dsp:sp modelId="{A7589970-0530-764E-80CF-500959DC257C}">
      <dsp:nvSpPr>
        <dsp:cNvPr id="0" name=""/>
        <dsp:cNvSpPr/>
      </dsp:nvSpPr>
      <dsp:spPr>
        <a:xfrm rot="19440000">
          <a:off x="2188907" y="992450"/>
          <a:ext cx="319368" cy="436764"/>
        </a:xfrm>
        <a:prstGeom prst="rightArrow">
          <a:avLst>
            <a:gd name="adj1" fmla="val 60000"/>
            <a:gd name="adj2" fmla="val 50000"/>
          </a:avLst>
        </a:prstGeom>
        <a:gradFill rotWithShape="0">
          <a:gsLst>
            <a:gs pos="0">
              <a:schemeClr val="accent4">
                <a:hueOff val="-8483199"/>
                <a:satOff val="39731"/>
                <a:lumOff val="21764"/>
                <a:alphaOff val="0"/>
                <a:lumMod val="110000"/>
                <a:satMod val="105000"/>
                <a:tint val="67000"/>
              </a:schemeClr>
            </a:gs>
            <a:gs pos="50000">
              <a:schemeClr val="accent4">
                <a:hueOff val="-8483199"/>
                <a:satOff val="39731"/>
                <a:lumOff val="21764"/>
                <a:alphaOff val="0"/>
                <a:lumMod val="105000"/>
                <a:satMod val="103000"/>
                <a:tint val="73000"/>
              </a:schemeClr>
            </a:gs>
            <a:gs pos="100000">
              <a:schemeClr val="accent4">
                <a:hueOff val="-8483199"/>
                <a:satOff val="39731"/>
                <a:lumOff val="21764"/>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198056" y="1107961"/>
        <a:ext cx="223558" cy="2620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8AEDF-C3C9-3343-B942-9D976426AA5F}">
      <dsp:nvSpPr>
        <dsp:cNvPr id="0" name=""/>
        <dsp:cNvSpPr/>
      </dsp:nvSpPr>
      <dsp:spPr>
        <a:xfrm>
          <a:off x="4933380" y="3596641"/>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064699"/>
              <a:satOff val="38996"/>
              <a:lumOff val="2653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communication</a:t>
          </a:r>
        </a:p>
        <a:p>
          <a:pPr marL="114300" lvl="1" indent="-114300" algn="l" defTabSz="622300">
            <a:lnSpc>
              <a:spcPct val="90000"/>
            </a:lnSpc>
            <a:spcBef>
              <a:spcPct val="0"/>
            </a:spcBef>
            <a:spcAft>
              <a:spcPct val="15000"/>
            </a:spcAft>
            <a:buChar char="•"/>
          </a:pPr>
          <a:r>
            <a:rPr lang="en-US" sz="1400" b="1" kern="1200" dirty="0"/>
            <a:t>loss</a:t>
          </a:r>
        </a:p>
        <a:p>
          <a:pPr marL="114300" lvl="1" indent="-114300" algn="l" defTabSz="622300">
            <a:lnSpc>
              <a:spcPct val="90000"/>
            </a:lnSpc>
            <a:spcBef>
              <a:spcPct val="0"/>
            </a:spcBef>
            <a:spcAft>
              <a:spcPct val="15000"/>
            </a:spcAft>
            <a:buChar char="•"/>
          </a:pPr>
          <a:r>
            <a:rPr lang="en-US" sz="1400" b="1" kern="1200" dirty="0"/>
            <a:t>caregiver role</a:t>
          </a:r>
        </a:p>
        <a:p>
          <a:pPr marL="114300" lvl="1" indent="-114300" algn="l" defTabSz="622300">
            <a:lnSpc>
              <a:spcPct val="90000"/>
            </a:lnSpc>
            <a:spcBef>
              <a:spcPct val="0"/>
            </a:spcBef>
            <a:spcAft>
              <a:spcPct val="15000"/>
            </a:spcAft>
            <a:buChar char="•"/>
          </a:pPr>
          <a:r>
            <a:rPr lang="en-US" sz="1400" b="1" kern="1200" dirty="0"/>
            <a:t>emotional closeness</a:t>
          </a:r>
        </a:p>
      </dsp:txBody>
      <dsp:txXfrm>
        <a:off x="5754416" y="4056955"/>
        <a:ext cx="1754637" cy="1195042"/>
      </dsp:txXfrm>
    </dsp:sp>
    <dsp:sp modelId="{9813E597-FDB6-1042-A7DE-4FE9D9433D99}">
      <dsp:nvSpPr>
        <dsp:cNvPr id="0" name=""/>
        <dsp:cNvSpPr/>
      </dsp:nvSpPr>
      <dsp:spPr>
        <a:xfrm>
          <a:off x="670302" y="3596641"/>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597048"/>
              <a:satOff val="58494"/>
              <a:lumOff val="3980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cultural </a:t>
          </a:r>
          <a:r>
            <a:rPr lang="en-US" sz="1400" b="1" kern="1200" dirty="0" err="1"/>
            <a:t>attiudes</a:t>
          </a:r>
          <a:endParaRPr lang="en-US" sz="1400" b="1" kern="1200" dirty="0"/>
        </a:p>
        <a:p>
          <a:pPr marL="114300" lvl="1" indent="-114300" algn="l" defTabSz="622300">
            <a:lnSpc>
              <a:spcPct val="90000"/>
            </a:lnSpc>
            <a:spcBef>
              <a:spcPct val="0"/>
            </a:spcBef>
            <a:spcAft>
              <a:spcPct val="15000"/>
            </a:spcAft>
            <a:buChar char="•"/>
          </a:pPr>
          <a:r>
            <a:rPr lang="en-US" sz="1400" b="1" kern="1200" dirty="0"/>
            <a:t>institutional rules</a:t>
          </a:r>
        </a:p>
        <a:p>
          <a:pPr marL="114300" lvl="1" indent="-114300" algn="l" defTabSz="622300">
            <a:lnSpc>
              <a:spcPct val="90000"/>
            </a:lnSpc>
            <a:spcBef>
              <a:spcPct val="0"/>
            </a:spcBef>
            <a:spcAft>
              <a:spcPct val="15000"/>
            </a:spcAft>
            <a:buChar char="•"/>
          </a:pPr>
          <a:r>
            <a:rPr lang="en-US" sz="1400" b="1" kern="1200" dirty="0"/>
            <a:t>privacy</a:t>
          </a:r>
        </a:p>
        <a:p>
          <a:pPr marL="114300" lvl="1" indent="-114300" algn="l" defTabSz="622300">
            <a:lnSpc>
              <a:spcPct val="90000"/>
            </a:lnSpc>
            <a:spcBef>
              <a:spcPct val="0"/>
            </a:spcBef>
            <a:spcAft>
              <a:spcPct val="15000"/>
            </a:spcAft>
            <a:buChar char="•"/>
          </a:pPr>
          <a:r>
            <a:rPr lang="en-US" sz="1400" b="1" kern="1200" dirty="0"/>
            <a:t>stigma</a:t>
          </a:r>
        </a:p>
      </dsp:txBody>
      <dsp:txXfrm>
        <a:off x="707482" y="4056955"/>
        <a:ext cx="1754637" cy="1195042"/>
      </dsp:txXfrm>
    </dsp:sp>
    <dsp:sp modelId="{C6DF168F-E597-4B4A-B71E-C806E76E6CB3}">
      <dsp:nvSpPr>
        <dsp:cNvPr id="0" name=""/>
        <dsp:cNvSpPr/>
      </dsp:nvSpPr>
      <dsp:spPr>
        <a:xfrm>
          <a:off x="4933380" y="0"/>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532349"/>
              <a:satOff val="19498"/>
              <a:lumOff val="1326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mood</a:t>
          </a:r>
        </a:p>
        <a:p>
          <a:pPr marL="114300" lvl="1" indent="-114300" algn="l" defTabSz="622300">
            <a:lnSpc>
              <a:spcPct val="90000"/>
            </a:lnSpc>
            <a:spcBef>
              <a:spcPct val="0"/>
            </a:spcBef>
            <a:spcAft>
              <a:spcPct val="15000"/>
            </a:spcAft>
            <a:buChar char="•"/>
          </a:pPr>
          <a:r>
            <a:rPr lang="en-US" sz="1400" b="1" kern="1200" dirty="0"/>
            <a:t>anxiety</a:t>
          </a:r>
        </a:p>
        <a:p>
          <a:pPr marL="114300" lvl="1" indent="-114300" algn="l" defTabSz="622300">
            <a:lnSpc>
              <a:spcPct val="90000"/>
            </a:lnSpc>
            <a:spcBef>
              <a:spcPct val="0"/>
            </a:spcBef>
            <a:spcAft>
              <a:spcPct val="15000"/>
            </a:spcAft>
            <a:buChar char="•"/>
          </a:pPr>
          <a:r>
            <a:rPr lang="en-US" sz="1400" b="1" kern="1200" dirty="0"/>
            <a:t>body image</a:t>
          </a:r>
        </a:p>
        <a:p>
          <a:pPr marL="114300" lvl="1" indent="-114300" algn="l" defTabSz="622300">
            <a:lnSpc>
              <a:spcPct val="90000"/>
            </a:lnSpc>
            <a:spcBef>
              <a:spcPct val="0"/>
            </a:spcBef>
            <a:spcAft>
              <a:spcPct val="15000"/>
            </a:spcAft>
            <a:buChar char="•"/>
          </a:pPr>
          <a:r>
            <a:rPr lang="en-US" sz="1400" b="1" kern="1200" dirty="0"/>
            <a:t>self-esteem</a:t>
          </a:r>
        </a:p>
        <a:p>
          <a:pPr marL="114300" lvl="1" indent="-114300" algn="l" defTabSz="622300">
            <a:lnSpc>
              <a:spcPct val="90000"/>
            </a:lnSpc>
            <a:spcBef>
              <a:spcPct val="0"/>
            </a:spcBef>
            <a:spcAft>
              <a:spcPct val="15000"/>
            </a:spcAft>
            <a:buChar char="•"/>
          </a:pPr>
          <a:r>
            <a:rPr lang="en-US" sz="1400" b="1" kern="1200" dirty="0"/>
            <a:t>loneliness</a:t>
          </a:r>
        </a:p>
      </dsp:txBody>
      <dsp:txXfrm>
        <a:off x="5754416" y="37180"/>
        <a:ext cx="1754637" cy="1195042"/>
      </dsp:txXfrm>
    </dsp:sp>
    <dsp:sp modelId="{B955E231-829A-0F45-BF90-30148B94FB82}">
      <dsp:nvSpPr>
        <dsp:cNvPr id="0" name=""/>
        <dsp:cNvSpPr/>
      </dsp:nvSpPr>
      <dsp:spPr>
        <a:xfrm>
          <a:off x="670302" y="0"/>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chronic illness</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medication</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hormonal changes</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pain</a:t>
          </a:r>
        </a:p>
      </dsp:txBody>
      <dsp:txXfrm>
        <a:off x="707482" y="37180"/>
        <a:ext cx="1754637" cy="1195042"/>
      </dsp:txXfrm>
    </dsp:sp>
    <dsp:sp modelId="{10EDF1F2-6D8E-B04D-85FE-580663A54E9B}">
      <dsp:nvSpPr>
        <dsp:cNvPr id="0" name=""/>
        <dsp:cNvSpPr/>
      </dsp:nvSpPr>
      <dsp:spPr>
        <a:xfrm>
          <a:off x="1765162" y="301483"/>
          <a:ext cx="2290214" cy="2290214"/>
        </a:xfrm>
        <a:prstGeom prst="pieWedg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Biological/Health</a:t>
          </a:r>
        </a:p>
      </dsp:txBody>
      <dsp:txXfrm>
        <a:off x="2435950" y="972271"/>
        <a:ext cx="1619426" cy="1619426"/>
      </dsp:txXfrm>
    </dsp:sp>
    <dsp:sp modelId="{C7909E54-A626-7C4C-8E95-C8D517DCC8FF}">
      <dsp:nvSpPr>
        <dsp:cNvPr id="0" name=""/>
        <dsp:cNvSpPr/>
      </dsp:nvSpPr>
      <dsp:spPr>
        <a:xfrm rot="5400000">
          <a:off x="4161160" y="301483"/>
          <a:ext cx="2290214" cy="2290214"/>
        </a:xfrm>
        <a:prstGeom prst="pieWedge">
          <a:avLst/>
        </a:prstGeom>
        <a:gradFill rotWithShape="0">
          <a:gsLst>
            <a:gs pos="0">
              <a:schemeClr val="accent2">
                <a:hueOff val="-532349"/>
                <a:satOff val="19498"/>
                <a:lumOff val="13268"/>
                <a:alphaOff val="0"/>
                <a:lumMod val="110000"/>
                <a:satMod val="105000"/>
                <a:tint val="67000"/>
              </a:schemeClr>
            </a:gs>
            <a:gs pos="50000">
              <a:schemeClr val="accent2">
                <a:hueOff val="-532349"/>
                <a:satOff val="19498"/>
                <a:lumOff val="13268"/>
                <a:alphaOff val="0"/>
                <a:lumMod val="105000"/>
                <a:satMod val="103000"/>
                <a:tint val="73000"/>
              </a:schemeClr>
            </a:gs>
            <a:gs pos="100000">
              <a:schemeClr val="accent2">
                <a:hueOff val="-532349"/>
                <a:satOff val="19498"/>
                <a:lumOff val="1326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Psychological</a:t>
          </a:r>
        </a:p>
      </dsp:txBody>
      <dsp:txXfrm rot="-5400000">
        <a:off x="4161160" y="972271"/>
        <a:ext cx="1619426" cy="1619426"/>
      </dsp:txXfrm>
    </dsp:sp>
    <dsp:sp modelId="{631BD102-1461-624F-9B3A-5DE05D842848}">
      <dsp:nvSpPr>
        <dsp:cNvPr id="0" name=""/>
        <dsp:cNvSpPr/>
      </dsp:nvSpPr>
      <dsp:spPr>
        <a:xfrm rot="10800000">
          <a:off x="4161160" y="2697480"/>
          <a:ext cx="2290214" cy="2290214"/>
        </a:xfrm>
        <a:prstGeom prst="pieWedge">
          <a:avLst/>
        </a:prstGeom>
        <a:gradFill rotWithShape="0">
          <a:gsLst>
            <a:gs pos="0">
              <a:schemeClr val="accent2">
                <a:hueOff val="-1064699"/>
                <a:satOff val="38996"/>
                <a:lumOff val="26536"/>
                <a:alphaOff val="0"/>
                <a:lumMod val="110000"/>
                <a:satMod val="105000"/>
                <a:tint val="67000"/>
              </a:schemeClr>
            </a:gs>
            <a:gs pos="50000">
              <a:schemeClr val="accent2">
                <a:hueOff val="-1064699"/>
                <a:satOff val="38996"/>
                <a:lumOff val="26536"/>
                <a:alphaOff val="0"/>
                <a:lumMod val="105000"/>
                <a:satMod val="103000"/>
                <a:tint val="73000"/>
              </a:schemeClr>
            </a:gs>
            <a:gs pos="100000">
              <a:schemeClr val="accent2">
                <a:hueOff val="-1064699"/>
                <a:satOff val="38996"/>
                <a:lumOff val="2653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Relational</a:t>
          </a:r>
        </a:p>
      </dsp:txBody>
      <dsp:txXfrm rot="10800000">
        <a:off x="4161160" y="2697480"/>
        <a:ext cx="1619426" cy="1619426"/>
      </dsp:txXfrm>
    </dsp:sp>
    <dsp:sp modelId="{EF00EDA8-E48C-2245-B238-7C2149A06A41}">
      <dsp:nvSpPr>
        <dsp:cNvPr id="0" name=""/>
        <dsp:cNvSpPr/>
      </dsp:nvSpPr>
      <dsp:spPr>
        <a:xfrm rot="16200000">
          <a:off x="1765162" y="2697480"/>
          <a:ext cx="2290214" cy="2290214"/>
        </a:xfrm>
        <a:prstGeom prst="pieWedge">
          <a:avLst/>
        </a:prstGeom>
        <a:gradFill rotWithShape="0">
          <a:gsLst>
            <a:gs pos="0">
              <a:schemeClr val="accent2">
                <a:hueOff val="-1597048"/>
                <a:satOff val="58494"/>
                <a:lumOff val="39804"/>
                <a:alphaOff val="0"/>
                <a:lumMod val="110000"/>
                <a:satMod val="105000"/>
                <a:tint val="67000"/>
              </a:schemeClr>
            </a:gs>
            <a:gs pos="50000">
              <a:schemeClr val="accent2">
                <a:hueOff val="-1597048"/>
                <a:satOff val="58494"/>
                <a:lumOff val="39804"/>
                <a:alphaOff val="0"/>
                <a:lumMod val="105000"/>
                <a:satMod val="103000"/>
                <a:tint val="73000"/>
              </a:schemeClr>
            </a:gs>
            <a:gs pos="100000">
              <a:schemeClr val="accent2">
                <a:hueOff val="-1597048"/>
                <a:satOff val="58494"/>
                <a:lumOff val="39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Social/Environmental</a:t>
          </a:r>
        </a:p>
      </dsp:txBody>
      <dsp:txXfrm rot="5400000">
        <a:off x="2435950" y="2697480"/>
        <a:ext cx="1619426" cy="1619426"/>
      </dsp:txXfrm>
    </dsp:sp>
    <dsp:sp modelId="{157393EF-4540-2249-9ED7-2228D0912B45}">
      <dsp:nvSpPr>
        <dsp:cNvPr id="0" name=""/>
        <dsp:cNvSpPr/>
      </dsp:nvSpPr>
      <dsp:spPr>
        <a:xfrm>
          <a:off x="3712902" y="2168562"/>
          <a:ext cx="790732" cy="687593"/>
        </a:xfrm>
        <a:prstGeom prst="circularArrow">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8115E191-F97B-0744-9750-0EFDFFF8E95F}">
      <dsp:nvSpPr>
        <dsp:cNvPr id="0" name=""/>
        <dsp:cNvSpPr/>
      </dsp:nvSpPr>
      <dsp:spPr>
        <a:xfrm rot="10800000">
          <a:off x="3712902" y="2433021"/>
          <a:ext cx="790732" cy="687593"/>
        </a:xfrm>
        <a:prstGeom prst="circularArrow">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19/4/26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19/4/26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002B8-4305-589D-C61A-D8A612D98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D3B51-F257-C3D4-2156-7F823FD55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E0658-3FDC-7AE9-0C80-2BB93888B7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C75162-CA42-1459-8698-6BCF906FCF8C}"/>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63782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begin with the physical dimension of sexual wellbeing.</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4120692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ageing affects multiple body systems, not only reproductive hormones</a:t>
            </a:r>
          </a:p>
          <a:p>
            <a:pPr marL="171450" indent="-171450">
              <a:buFontTx/>
              <a:buChar char="-"/>
            </a:pPr>
            <a:r>
              <a:rPr lang="en-US" dirty="0"/>
              <a:t>variability between individuals</a:t>
            </a:r>
          </a:p>
          <a:p>
            <a:pPr marL="171450" indent="-171450">
              <a:buFontTx/>
              <a:buChar char="-"/>
            </a:pPr>
            <a:r>
              <a:rPr lang="en-US" dirty="0"/>
              <a:t>adaptation rather than loss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3021278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have discussed how ageing affects the body as a whole.</a:t>
            </a:r>
          </a:p>
          <a:p>
            <a:r>
              <a:rPr lang="en-US" sz="1200" kern="1200" dirty="0">
                <a:solidFill>
                  <a:schemeClr val="tx1"/>
                </a:solidFill>
                <a:effectLst/>
                <a:latin typeface="+mn-lt"/>
                <a:ea typeface="+mn-ea"/>
                <a:cs typeface="+mn-cs"/>
              </a:rPr>
              <a:t>However, some physiological changes differ depending on sex characteristics and individual life trajectories.</a:t>
            </a:r>
          </a:p>
          <a:p>
            <a:r>
              <a:rPr lang="en-US" sz="1200" kern="1200" dirty="0">
                <a:solidFill>
                  <a:schemeClr val="tx1"/>
                </a:solidFill>
                <a:effectLst/>
                <a:latin typeface="+mn-lt"/>
                <a:ea typeface="+mn-ea"/>
                <a:cs typeface="+mn-cs"/>
              </a:rPr>
              <a:t>This slide </a:t>
            </a:r>
            <a:r>
              <a:rPr lang="en-US" sz="1200" kern="1200" dirty="0" err="1">
                <a:solidFill>
                  <a:schemeClr val="tx1"/>
                </a:solidFill>
                <a:effectLst/>
                <a:latin typeface="+mn-lt"/>
                <a:ea typeface="+mn-ea"/>
                <a:cs typeface="+mn-cs"/>
              </a:rPr>
              <a:t>summarises</a:t>
            </a:r>
            <a:r>
              <a:rPr lang="en-US" sz="1200" kern="1200" dirty="0">
                <a:solidFill>
                  <a:schemeClr val="tx1"/>
                </a:solidFill>
                <a:effectLst/>
                <a:latin typeface="+mn-lt"/>
                <a:ea typeface="+mn-ea"/>
                <a:cs typeface="+mn-cs"/>
              </a:rPr>
              <a:t> common patterns observed in later-life sexual functioning.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physiological adaptations rarely occur in isolation. In later life, chronic illness and medication often become equally important influencing factors.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325131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D9581-CFAB-5DBC-35C7-A78507A66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61894-B36D-8D17-3CB4-30A79F60D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381B46-512C-41E2-F298-80D5AA74B64E}"/>
              </a:ext>
            </a:extLst>
          </p:cNvPr>
          <p:cNvSpPr>
            <a:spLocks noGrp="1"/>
          </p:cNvSpPr>
          <p:nvPr>
            <p:ph type="body" idx="1"/>
          </p:nvPr>
        </p:nvSpPr>
        <p:spPr/>
        <p:txBody>
          <a:bodyPr/>
          <a:lstStyle/>
          <a:p>
            <a:r>
              <a:rPr lang="en-US" dirty="0"/>
              <a:t>This slide highlights some specific considerations regarding sexual health in older transgender adults.</a:t>
            </a:r>
          </a:p>
          <a:p>
            <a:r>
              <a:rPr lang="en-US" dirty="0"/>
              <a:t>- First, research in this area is still relatively limited. Much of the existing clinical guidance is based on younger transgender populations, so we still know relatively little about how long-term ageing interacts with gender-affirming treatments.</a:t>
            </a:r>
          </a:p>
          <a:p>
            <a:r>
              <a:rPr lang="en-US" dirty="0"/>
              <a:t>-What we do know is that sexual health trajectories can be highly </a:t>
            </a:r>
            <a:r>
              <a:rPr lang="en-US" dirty="0" err="1"/>
              <a:t>individualised</a:t>
            </a:r>
            <a:r>
              <a:rPr lang="en-US" dirty="0"/>
              <a:t>. For example, long-term gender-affirming hormone therapy may influence sexual response differently depending on the person. The studies available are investigating mostly how the health risk for cardiovascular disease, </a:t>
            </a:r>
            <a:r>
              <a:rPr lang="en-US" dirty="0" err="1"/>
              <a:t>trombembolism</a:t>
            </a:r>
            <a:r>
              <a:rPr lang="en-US" dirty="0"/>
              <a:t>, metabolic risks (as side effect of a treatment), not how this affects sexuality per se in long term use. </a:t>
            </a:r>
          </a:p>
          <a:p>
            <a:r>
              <a:rPr lang="en-US" dirty="0"/>
              <a:t>- Estrogen therapy in transfeminine individuals is often associated with reduced sexual desire or fewer spontaneous erections, while testosterone therapy in transmasculine individuals may increase sexual desire but sometimes lead to vaginal atrophy and discomfort during sexual activity.</a:t>
            </a:r>
          </a:p>
          <a:p>
            <a:r>
              <a:rPr lang="en-US" dirty="0"/>
              <a:t>- Surgical history may also play a role. Some studies report that between about 25% and 75% of transfeminine individuals may experience some form of sexual dysfunction after vaginoplasty, and pelvic floor symptoms such as urinary incontinence or discomfort can also affect sexual wellbeing.</a:t>
            </a:r>
          </a:p>
          <a:p>
            <a:r>
              <a:rPr lang="en-US" dirty="0"/>
              <a:t>- Overall, these findings highlight the importance of understanding sexual health in transgender older adults as a highly individual process that requires </a:t>
            </a:r>
            <a:r>
              <a:rPr lang="en-US" dirty="0" err="1"/>
              <a:t>personalised</a:t>
            </a:r>
            <a:r>
              <a:rPr lang="en-US" dirty="0"/>
              <a:t>, respectful and informed care.</a:t>
            </a:r>
          </a:p>
          <a:p>
            <a:endParaRPr lang="en-US" dirty="0"/>
          </a:p>
        </p:txBody>
      </p:sp>
      <p:sp>
        <p:nvSpPr>
          <p:cNvPr id="4" name="Slide Number Placeholder 3">
            <a:extLst>
              <a:ext uri="{FF2B5EF4-FFF2-40B4-BE49-F238E27FC236}">
                <a16:creationId xmlns:a16="http://schemas.microsoft.com/office/drawing/2014/main" id="{C2AAD9D9-6A27-5B65-8E01-BA21E511696A}"/>
              </a:ext>
            </a:extLst>
          </p:cNvPr>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4293786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relationship between chronic illness and sexuality could represent an entire training module on its own.</a:t>
            </a:r>
          </a:p>
          <a:p>
            <a:r>
              <a:rPr lang="en-US" sz="1200" kern="1200" dirty="0">
                <a:solidFill>
                  <a:schemeClr val="tx1"/>
                </a:solidFill>
                <a:effectLst/>
                <a:latin typeface="+mn-lt"/>
                <a:ea typeface="+mn-ea"/>
                <a:cs typeface="+mn-cs"/>
              </a:rPr>
              <a:t>Here, we will briefly review some common chronic conditions and how they may influence sexual wellbeing, in order to build a general understanding.</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493068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Chronic illness itself can influence sexual functioning, but treatment can also play a significant role.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Medication use is one of the most under-</a:t>
            </a:r>
            <a:r>
              <a:rPr lang="en-US" sz="1200" kern="1200" dirty="0" err="1">
                <a:solidFill>
                  <a:schemeClr val="tx1"/>
                </a:solidFill>
                <a:effectLst/>
                <a:latin typeface="+mn-lt"/>
                <a:ea typeface="+mn-ea"/>
                <a:cs typeface="+mn-cs"/>
              </a:rPr>
              <a:t>recognised</a:t>
            </a:r>
            <a:r>
              <a:rPr lang="en-US" sz="1200" kern="1200" dirty="0">
                <a:solidFill>
                  <a:schemeClr val="tx1"/>
                </a:solidFill>
                <a:effectLst/>
                <a:latin typeface="+mn-lt"/>
                <a:ea typeface="+mn-ea"/>
                <a:cs typeface="+mn-cs"/>
              </a:rPr>
              <a:t> contributors to sexual difficulties in later life.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4236242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8886C-0ADE-CC86-A79A-346A57326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5AB3C9-CADF-644D-96B7-DBB90AD8D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0AE2C-E63C-27A0-B3CA-90FB47D140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Beyond physical health, sexual wellbeing in later life is strongly shaped by psychological and relational factors.</a:t>
            </a:r>
          </a:p>
          <a:p>
            <a:endParaRPr lang="en-US" dirty="0"/>
          </a:p>
        </p:txBody>
      </p:sp>
      <p:sp>
        <p:nvSpPr>
          <p:cNvPr id="4" name="Slide Number Placeholder 3">
            <a:extLst>
              <a:ext uri="{FF2B5EF4-FFF2-40B4-BE49-F238E27FC236}">
                <a16:creationId xmlns:a16="http://schemas.microsoft.com/office/drawing/2014/main" id="{8A838E8A-0944-C1FB-E3E4-E8C7C200C795}"/>
              </a:ext>
            </a:extLst>
          </p:cNvPr>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925329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AA2D5-552E-B95D-8363-C79FF9ED3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2FD41-0C96-C9D9-FC43-9180AE452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18DD17-73B7-B0D6-ED26-27DDFF2FFC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Emotional wellbeing strongly influences sexual interest and intimacy in later life, sometimes more than physical health conditions.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Depression often reduces motivation, energy and interest in pleasurable activities, including intimacy. Sexual withdrawal may therefore reflect emotional distress rather than ageing itself.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Anxiety can create performance concerns, fear of discomfort or embarrassment, leading individuals to avoid intimacy even when desire is present.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Loneliness affects emotional connection and self-worth, which may decrease motivation to seek or maintain intimate relationships.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After the loss of a partner, intimacy may become emotionally complex, involving grief, guilt or fear of forming new relationships.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A496972-9A6D-D311-F89A-4932106D718D}"/>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4007153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5934F-334D-E079-F498-FAAB5033A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9AD72-E759-E491-6851-270A8F640B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5F460-D516-21DC-4611-084C0E4211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Beyond mental health, sexuality in later life is also shaped by how individuals perceive their bodies and how relationships evolve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Physical changes related to ageing or illness may influence how older adults perceive their attractiveness and their sense of entitlement to intimacy. </a:t>
            </a:r>
            <a:r>
              <a:rPr lang="en-GB" sz="1200" kern="1200" dirty="0">
                <a:solidFill>
                  <a:schemeClr val="tx1"/>
                </a:solidFill>
                <a:effectLst/>
                <a:latin typeface="+mn-lt"/>
                <a:ea typeface="+mn-ea"/>
                <a:cs typeface="+mn-cs"/>
              </a:rPr>
              <a:t>Visible bodily changes, illness-related limitations and internalised ageist beliefs may lead some individuals to view sexuality as inappropriate or unattainable in later life. </a:t>
            </a: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Emotional trust and communication often become more important than physical performance in sustaining intimacy in later 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Illness or caregiving roles may change relationship dynamics, requiring couples to renegotiate how intimacy is expressed.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Open communication helps partners adapt to physical or emotional changes and maintain connection despite health challenges.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7754305-AD6F-5269-27E9-3B5F9F0FEC50}"/>
              </a:ext>
            </a:extLst>
          </p:cNvPr>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2696175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E4CEF-0137-CB52-D8AB-B2FCDFF26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A028-DCDA-8E6B-5874-5A805C2595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C8F63-EB68-61D5-FB50-FAC85298E6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74F4A0-DD9F-C76E-CB92-15D6FC393980}"/>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284516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5F550-367D-40D5-4C54-B2A096E24C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975B5-3990-51D3-3F76-EA12C686C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BE8EC-E044-F628-AC38-5C42372F2B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Sexual activity often continues into later life, yet older adults are frequently excluded from sexual health education and prevention </a:t>
            </a:r>
            <a:r>
              <a:rPr lang="en-US" sz="1200" kern="1200" dirty="0" err="1">
                <a:solidFill>
                  <a:schemeClr val="tx1"/>
                </a:solidFill>
                <a:effectLst/>
                <a:latin typeface="+mn-lt"/>
                <a:ea typeface="+mn-ea"/>
                <a:cs typeface="+mn-cs"/>
              </a:rPr>
              <a:t>programmes</a:t>
            </a:r>
            <a:r>
              <a:rPr lang="en-US" sz="1200" kern="1200" dirty="0">
                <a:solidFill>
                  <a:schemeClr val="tx1"/>
                </a:solidFill>
                <a:effectLst/>
                <a:latin typeface="+mn-lt"/>
                <a:ea typeface="+mn-ea"/>
                <a:cs typeface="+mn-cs"/>
              </a:rPr>
              <a:t>. As a result, risk awareness and protective practices may be limited.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section is not intended as a lesson on sexually transmitted infections. Rather, it aims to raise awareness that sexual health risks remain relevant in later life and should not be overlooked.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Epidemiological data show increasing STI rates among adults over 50. This is partly because older adults were often excluded from sexual health education and may underestimate their personal risk, leading to less consistent use of protection.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Ageing brings physiological changes such as thinner mucosal tissues, reduced lubrication and changes in immune response. These factors can increase susceptibility to infection once exposure occurs.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Chronic conditions common in later life, such as diabetes or cardiovascular disease, may slow healing processes, meaning infections or injuries can have a greater 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B61D992C-5C58-E780-8FCF-77EB67CE86A3}"/>
              </a:ext>
            </a:extLst>
          </p:cNvPr>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4093352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6DFB1-DCC1-E8B8-311F-5822E9E86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159B5-2986-6925-9907-8224FEC0E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13B30-4B0B-A340-D448-4A408DA00B9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Protective strategies rely largely on </a:t>
            </a:r>
            <a:r>
              <a:rPr lang="en-US" sz="1200" kern="1200" dirty="0" err="1">
                <a:solidFill>
                  <a:schemeClr val="tx1"/>
                </a:solidFill>
                <a:effectLst/>
                <a:latin typeface="+mn-lt"/>
                <a:ea typeface="+mn-ea"/>
                <a:cs typeface="+mn-cs"/>
              </a:rPr>
              <a:t>normalising</a:t>
            </a:r>
            <a:r>
              <a:rPr lang="en-US" sz="1200" kern="1200" dirty="0">
                <a:solidFill>
                  <a:schemeClr val="tx1"/>
                </a:solidFill>
                <a:effectLst/>
                <a:latin typeface="+mn-lt"/>
                <a:ea typeface="+mn-ea"/>
                <a:cs typeface="+mn-cs"/>
              </a:rPr>
              <a:t> conversations, providing age-appropriate information and integrating sexual health into routine care.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Simply </a:t>
            </a:r>
            <a:r>
              <a:rPr lang="en-US" sz="1200" kern="1200" dirty="0" err="1">
                <a:solidFill>
                  <a:schemeClr val="tx1"/>
                </a:solidFill>
                <a:effectLst/>
                <a:latin typeface="+mn-lt"/>
                <a:ea typeface="+mn-ea"/>
                <a:cs typeface="+mn-cs"/>
              </a:rPr>
              <a:t>normalising</a:t>
            </a:r>
            <a:r>
              <a:rPr lang="en-US" sz="1200" kern="1200" dirty="0">
                <a:solidFill>
                  <a:schemeClr val="tx1"/>
                </a:solidFill>
                <a:effectLst/>
                <a:latin typeface="+mn-lt"/>
                <a:ea typeface="+mn-ea"/>
                <a:cs typeface="+mn-cs"/>
              </a:rPr>
              <a:t> conversations about sexuality allows older adults to express concerns that might otherwise remain unaddressed.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Providing age-appropriate information about protection helps reduce risk while respecting autonomy and personal choice.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Including sexual health questions or screening when relevant helps identify concerns early and prevent complications.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Older adults often lack targeted sexual health information, so professionals play an important role in facilitating access to reliable resources.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1C2D8EAB-5F2C-5E8F-F051-1CDA41E0DA32}"/>
              </a:ext>
            </a:extLst>
          </p:cNvPr>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1369872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83306-C38D-9117-E82E-0FF8B79357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D00BA-1CCB-5254-D267-95395A923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B2941C-A97F-BBE0-6E64-479ADF418C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exploring the biological, psychological and health-related dimensions of sexuality in later life, an important question remains: how do professionals address these topics in practice?</a:t>
            </a:r>
          </a:p>
          <a:p>
            <a:endParaRPr lang="en-US" dirty="0"/>
          </a:p>
        </p:txBody>
      </p:sp>
      <p:sp>
        <p:nvSpPr>
          <p:cNvPr id="4" name="Slide Number Placeholder 3">
            <a:extLst>
              <a:ext uri="{FF2B5EF4-FFF2-40B4-BE49-F238E27FC236}">
                <a16:creationId xmlns:a16="http://schemas.microsoft.com/office/drawing/2014/main" id="{D441CA8A-3B68-56D4-33F0-A95EF2D41EBF}"/>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113832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many healthcare settings, sexuality is not ignored intentionally — conversations often do not happen for understandable reasons.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Both professionals and older adults may feel uncomfortable initiating discussions about sexuality, particularly when the topic has traditionally been considered private or sensitive.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Sometimes sexuality is simply not addressed because ageing is unconsciously associated with a lack of sexual interest or activity.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Limited consultation time often </a:t>
            </a:r>
            <a:r>
              <a:rPr lang="en-US" sz="1200" kern="1200" dirty="0" err="1">
                <a:solidFill>
                  <a:schemeClr val="tx1"/>
                </a:solidFill>
                <a:effectLst/>
                <a:latin typeface="+mn-lt"/>
                <a:ea typeface="+mn-ea"/>
                <a:cs typeface="+mn-cs"/>
              </a:rPr>
              <a:t>prioritises</a:t>
            </a:r>
            <a:r>
              <a:rPr lang="en-US" sz="1200" kern="1200" dirty="0">
                <a:solidFill>
                  <a:schemeClr val="tx1"/>
                </a:solidFill>
                <a:effectLst/>
                <a:latin typeface="+mn-lt"/>
                <a:ea typeface="+mn-ea"/>
                <a:cs typeface="+mn-cs"/>
              </a:rPr>
              <a:t> urgent medical concerns, leaving topics such as intimacy unexplored.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Professionals may hesitate because they are unsure whether discussing sexuality falls within their role or fear causing discomfort.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person-</a:t>
            </a:r>
            <a:r>
              <a:rPr lang="en-US" sz="1200" kern="1200" dirty="0" err="1">
                <a:solidFill>
                  <a:schemeClr val="tx1"/>
                </a:solidFill>
                <a:effectLst/>
                <a:latin typeface="+mn-lt"/>
                <a:ea typeface="+mn-ea"/>
                <a:cs typeface="+mn-cs"/>
              </a:rPr>
              <a:t>centred</a:t>
            </a:r>
            <a:r>
              <a:rPr lang="en-US" sz="1200" kern="1200" dirty="0">
                <a:solidFill>
                  <a:schemeClr val="tx1"/>
                </a:solidFill>
                <a:effectLst/>
                <a:latin typeface="+mn-lt"/>
                <a:ea typeface="+mn-ea"/>
                <a:cs typeface="+mn-cs"/>
              </a:rPr>
              <a:t> approach means </a:t>
            </a:r>
            <a:r>
              <a:rPr lang="en-US" sz="1200" kern="1200" dirty="0" err="1">
                <a:solidFill>
                  <a:schemeClr val="tx1"/>
                </a:solidFill>
                <a:effectLst/>
                <a:latin typeface="+mn-lt"/>
                <a:ea typeface="+mn-ea"/>
                <a:cs typeface="+mn-cs"/>
              </a:rPr>
              <a:t>recognising</a:t>
            </a:r>
            <a:r>
              <a:rPr lang="en-US" sz="1200" kern="1200" dirty="0">
                <a:solidFill>
                  <a:schemeClr val="tx1"/>
                </a:solidFill>
                <a:effectLst/>
                <a:latin typeface="+mn-lt"/>
                <a:ea typeface="+mn-ea"/>
                <a:cs typeface="+mn-cs"/>
              </a:rPr>
              <a:t> that sexuality remains part of wellbeing and quality of life throughout ageing. Rather than treating sexuality as irrelevant in later life, professionals acknowledge it as a normal aspect of health, dignity and personal identity.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practice, person-</a:t>
            </a:r>
            <a:r>
              <a:rPr lang="en-US" sz="1200" kern="1200" dirty="0" err="1">
                <a:solidFill>
                  <a:schemeClr val="tx1"/>
                </a:solidFill>
                <a:effectLst/>
                <a:latin typeface="+mn-lt"/>
                <a:ea typeface="+mn-ea"/>
                <a:cs typeface="+mn-cs"/>
              </a:rPr>
              <a:t>centred</a:t>
            </a:r>
            <a:r>
              <a:rPr lang="en-US" sz="1200" kern="1200" dirty="0">
                <a:solidFill>
                  <a:schemeClr val="tx1"/>
                </a:solidFill>
                <a:effectLst/>
                <a:latin typeface="+mn-lt"/>
                <a:ea typeface="+mn-ea"/>
                <a:cs typeface="+mn-cs"/>
              </a:rPr>
              <a:t> care means creating space for sexuality to be discussed when it matters to the individual.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017443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3E8BE-FBF9-7108-25E2-8B1BC8A0A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54ED6-FF8D-792E-D858-7E336882B6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9B64F1-4CDB-0EA0-EB46-AA9C6023747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table </a:t>
            </a:r>
            <a:r>
              <a:rPr lang="en-US" sz="1200" kern="1200" dirty="0" err="1">
                <a:solidFill>
                  <a:schemeClr val="tx1"/>
                </a:solidFill>
                <a:effectLst/>
                <a:latin typeface="+mn-lt"/>
                <a:ea typeface="+mn-ea"/>
                <a:cs typeface="+mn-cs"/>
              </a:rPr>
              <a:t>summarises</a:t>
            </a:r>
            <a:r>
              <a:rPr lang="en-US" sz="1200" kern="1200" dirty="0">
                <a:solidFill>
                  <a:schemeClr val="tx1"/>
                </a:solidFill>
                <a:effectLst/>
                <a:latin typeface="+mn-lt"/>
                <a:ea typeface="+mn-ea"/>
                <a:cs typeface="+mn-cs"/>
              </a:rPr>
              <a:t> practical approaches that can support respectful conversations about sexuality in later 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examples offer guidance on how professionals can create safe and inclusive conversations.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EF490FC-CB2C-A43C-0CF7-658C57915D9E}"/>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2673252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A5CC-FA08-CEB0-26A6-F99E55531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CF12C-A0D7-9DD7-B915-95078EA26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48ADB-436B-2FE1-45E4-E37ACB083475}"/>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282C55C-A82C-CBBD-F3C9-466113E1F7E9}"/>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667298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D53D3-53A8-A5D0-5E69-0F62540D1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59B67-AFAE-05D7-F831-21816EEEC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00FFC-B46B-E100-050A-30F59C1B03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that we have explored the factors influencing sexuality in later life, as well as general communication principles, I would like to introduce a model that brings these aspects together.</a:t>
            </a:r>
          </a:p>
          <a:p>
            <a:endParaRPr lang="en-US" dirty="0"/>
          </a:p>
        </p:txBody>
      </p:sp>
      <p:sp>
        <p:nvSpPr>
          <p:cNvPr id="4" name="Slide Number Placeholder 3">
            <a:extLst>
              <a:ext uri="{FF2B5EF4-FFF2-40B4-BE49-F238E27FC236}">
                <a16:creationId xmlns:a16="http://schemas.microsoft.com/office/drawing/2014/main" id="{0F3C6F0D-0512-5825-A29B-58AD9181E52F}"/>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443232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BE949-59BF-1B19-5F2B-AD4C83384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55F06-4198-A11B-D122-00B84E174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7BE4B-E798-FE53-46DC-BE04B96ED1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sexual response cycle offers a structured framework that can help guide conversations about sexuality with older adults. Using this model allows us to approach sexuality step by step, helping ensure that relevant physical, emotional and relational aspects are considered during conversations with older adults.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Professionals may keep the stages of the sexual response cycle in mind as a practical guide – a structured framework - when discussing sexual wellbeing, considering each stage in turn and the factors that may influence it in order to avoid overlooking important information about the person’s experience.</a:t>
            </a:r>
            <a:r>
              <a:rPr lang="en-US" b="1" dirty="0">
                <a:effectLst/>
              </a:rPr>
              <a:t> </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3688C0C-4F94-3D60-6D3C-C9B412B2D9C3}"/>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83135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B4AAA-7E32-8567-D4DB-1BF973434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46992-E97B-BBCB-063B-6FAAD3D34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8B3AB-1A8A-EDFD-7633-61D67CDE744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 wish to give some examples of questions a professional can use to explore sexual wellbeing in older persons, keeping in mind each stage of Sexual Response Framework. </a:t>
            </a:r>
          </a:p>
        </p:txBody>
      </p:sp>
      <p:sp>
        <p:nvSpPr>
          <p:cNvPr id="4" name="Slide Number Placeholder 3">
            <a:extLst>
              <a:ext uri="{FF2B5EF4-FFF2-40B4-BE49-F238E27FC236}">
                <a16:creationId xmlns:a16="http://schemas.microsoft.com/office/drawing/2014/main" id="{3C598AC5-749B-48A7-AC60-58D1C4C3CEF7}"/>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165067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E619F-E8EA-D1DC-05F1-8B1FCF104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85FE3-BF3A-A2A5-2415-06608DB2CD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D824EB-8638-C67D-2BA0-4A19063B5F3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While exploring this, the professional must be aware of these influencing factors.</a:t>
            </a:r>
          </a:p>
          <a:p>
            <a:endParaRPr lang="en-US" dirty="0"/>
          </a:p>
        </p:txBody>
      </p:sp>
      <p:sp>
        <p:nvSpPr>
          <p:cNvPr id="4" name="Slide Number Placeholder 3">
            <a:extLst>
              <a:ext uri="{FF2B5EF4-FFF2-40B4-BE49-F238E27FC236}">
                <a16:creationId xmlns:a16="http://schemas.microsoft.com/office/drawing/2014/main" id="{43C3ED58-D0FE-02AA-8484-AFA173668772}"/>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1843390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BA538-7068-10E8-4A5B-52492FE58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6ED5A-3DCB-32D8-1505-4A7BD41A27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F498B-DDC5-3855-0C13-9AF178C40E5D}"/>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2587E096-6D13-4099-FFDE-B53C9245A1A3}"/>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10078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B07B4-582B-5329-15B2-8B27CE167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EDA55-6887-9338-7EF7-CC302A889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12D4C-B377-2EB0-A08A-A9463D783919}"/>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D0493B9-1413-DE60-398A-D514BF2973AE}"/>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4238021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794A3-6134-2C9F-D1C9-5C572E339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B1CA1-F090-FABC-F8CD-BE9CD37A2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681F4-3333-B874-A5A2-4AB6A50A0232}"/>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ECEFFAF0-AD88-9E68-15FE-6DB55957F967}"/>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269695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3E455-97AF-1DA1-113A-D05F6E8B8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72718-8B2A-340B-F2B4-FE7248213D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487BF-CCCF-48A6-43DA-20A6173CC9E9}"/>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0029855-5A66-01FD-274D-D41ACD1D0F96}"/>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2184075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0D88-97B4-5D0A-29C7-9374766D6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A94CF-394F-2E13-91A2-025114450E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7F115-9EAA-DC7C-ABA2-AEADC713B4E7}"/>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0B2032AD-107D-006F-83BC-358DDD6924A7}"/>
              </a:ext>
            </a:extLst>
          </p:cNvPr>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1517875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6B574-B9AB-20AC-1044-BBF10D770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56544-B7B3-6E57-3601-7CA9349825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DAB99-045A-91B4-EBD0-C9B62E203E08}"/>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DF03CE4-4F17-3545-7B78-817F9795D7ED}"/>
              </a:ext>
            </a:extLst>
          </p:cNvPr>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3725452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B573-2478-9FC0-218F-C9DE9D684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C973F-8806-5C9F-4645-248D2E365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79F0D9-71DF-1B4C-CA30-05F826880A6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F196E14C-4565-B7D6-6C31-0D7EB8117F81}"/>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3305364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E7FD2-53C1-3946-FB43-A50844F53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25D83-69EB-6BCB-28CE-3D9BDA2AD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213774-DCC4-63D1-107B-A2FE63175E9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26B52F62-6C60-82C8-FB41-A8A2214AA5C5}"/>
              </a:ext>
            </a:extLst>
          </p:cNvPr>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13126555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178B-E8E4-8EF9-16A5-ABD0DE7B27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0408E-9AB6-1A22-A146-F85F5B566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1CABC-0660-F4E4-3D61-14A9E7BEB9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Older adults may raise a variety of questions or concerns themselves related to sexual wellbeing. While professionals may not always be responsible for treating these issues directly, </a:t>
            </a:r>
            <a:r>
              <a:rPr lang="en-US" sz="1200" kern="1200" dirty="0" err="1">
                <a:solidFill>
                  <a:schemeClr val="tx1"/>
                </a:solidFill>
                <a:effectLst/>
                <a:latin typeface="+mn-lt"/>
                <a:ea typeface="+mn-ea"/>
                <a:cs typeface="+mn-cs"/>
              </a:rPr>
              <a:t>recognising</a:t>
            </a:r>
            <a:r>
              <a:rPr lang="en-US" sz="1200" kern="1200" dirty="0">
                <a:solidFill>
                  <a:schemeClr val="tx1"/>
                </a:solidFill>
                <a:effectLst/>
                <a:latin typeface="+mn-lt"/>
                <a:ea typeface="+mn-ea"/>
                <a:cs typeface="+mn-cs"/>
              </a:rPr>
              <a:t> common concerns and responding in a supportive manner can help guide appropriate information, reassurance or referral to relevant healthcare specialists.</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3DE8F362-E9B9-DD77-912F-990ADF05AD95}"/>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2132397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96FBD-FEFB-CFFF-8419-6D583E327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1BA59-5FF3-6FF0-DE5B-E75F0365A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195501-E51D-0094-FCA2-6B5BED5238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685F988-97FC-879C-94D2-E8C223ACA1F7}"/>
              </a:ext>
            </a:extLst>
          </p:cNvPr>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2108572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801BA-DD7F-E420-2372-07B0D2677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FCD2A-5DB2-5DAB-6FE8-7672306A8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2F384-2370-C824-2B02-3218E19541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91439E3-BE14-339B-DDD4-C6B8DFAA145A}"/>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946141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0700D-D8D1-1B8F-4F8F-5652BC803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8046C-6523-F7FF-6E25-6B8EA10FB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A05E67-8F67-FDEF-D205-3A2B2DC2E8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01E6265-3F01-A40A-6432-2976C8E56F4A}"/>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415673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EDDA9-C09C-8C2B-063B-CD72505A5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7999F-522B-4F81-FCD8-77DE441DB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CA1C2-5899-F044-DBA3-8C6FC52E8F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057ABAB-039D-A2F9-2833-DE181CDCBF0B}"/>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281199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19/4/26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en-US" sz="2400" i="1" dirty="0"/>
              <a:t>Module 5: Sexuality in the Third Age and Health Indicators </a:t>
            </a:r>
            <a:br>
              <a:rPr lang="en-US" dirty="0"/>
            </a:br>
            <a:endParaRPr lang="en-CY"/>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lstStyle/>
          <a:p>
            <a:r>
              <a:rPr lang="en-US" dirty="0"/>
              <a:t>Developed by SRA (Ioana-Diana Teacoe)</a:t>
            </a:r>
            <a:endParaRPr lang="en-CY"/>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dirty="0"/>
              <a:t>Module Overview</a:t>
            </a:r>
            <a:endParaRPr lang="el-GR" dirty="0"/>
          </a:p>
        </p:txBody>
      </p:sp>
      <p:graphicFrame>
        <p:nvGraphicFramePr>
          <p:cNvPr id="2" name="Content Placeholder 1">
            <a:extLst>
              <a:ext uri="{FF2B5EF4-FFF2-40B4-BE49-F238E27FC236}">
                <a16:creationId xmlns:a16="http://schemas.microsoft.com/office/drawing/2014/main" id="{A330FFB9-F85E-3CE6-71DE-16E8C1BAF2C6}"/>
              </a:ext>
            </a:extLst>
          </p:cNvPr>
          <p:cNvGraphicFramePr>
            <a:graphicFrameLocks noGrp="1"/>
          </p:cNvGraphicFramePr>
          <p:nvPr>
            <p:ph sz="quarter" idx="12"/>
            <p:extLst>
              <p:ext uri="{D42A27DB-BD31-4B8C-83A1-F6EECF244321}">
                <p14:modId xmlns:p14="http://schemas.microsoft.com/office/powerpoint/2010/main" val="967191929"/>
              </p:ext>
            </p:extLst>
          </p:nvPr>
        </p:nvGraphicFramePr>
        <p:xfrm>
          <a:off x="1181100" y="1823453"/>
          <a:ext cx="7267074" cy="3573380"/>
        </p:xfrm>
        <a:graphic>
          <a:graphicData uri="http://schemas.openxmlformats.org/drawingml/2006/table">
            <a:tbl>
              <a:tblPr firstRow="1" bandRow="1">
                <a:tableStyleId>{F5AB1C69-6EDB-4FF4-983F-18BD219EF322}</a:tableStyleId>
              </a:tblPr>
              <a:tblGrid>
                <a:gridCol w="7267074">
                  <a:extLst>
                    <a:ext uri="{9D8B030D-6E8A-4147-A177-3AD203B41FA5}">
                      <a16:colId xmlns:a16="http://schemas.microsoft.com/office/drawing/2014/main" val="2296220056"/>
                    </a:ext>
                  </a:extLst>
                </a:gridCol>
              </a:tblGrid>
              <a:tr h="1145192">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ctr" defTabSz="914377" rtl="0" eaLnBrk="1" fontAlgn="auto" latinLnBrk="0" hangingPunct="1">
                        <a:lnSpc>
                          <a:spcPct val="100000"/>
                        </a:lnSpc>
                        <a:spcBef>
                          <a:spcPts val="0"/>
                        </a:spcBef>
                        <a:spcAft>
                          <a:spcPts val="0"/>
                        </a:spcAft>
                        <a:buClrTx/>
                        <a:buSzTx/>
                        <a:buFontTx/>
                        <a:buNone/>
                        <a:tabLst/>
                        <a:defRPr/>
                      </a:pPr>
                      <a:r>
                        <a:rPr lang="en-US" b="1" dirty="0">
                          <a:solidFill>
                            <a:schemeClr val="tx1"/>
                          </a:solidFill>
                        </a:rPr>
                        <a:t>This module explores how sexual wellbeing in later life is shaped by:</a:t>
                      </a:r>
                      <a:endParaRPr lang="en-US" dirty="0">
                        <a:solidFill>
                          <a:schemeClr val="tx1"/>
                        </a:solidFill>
                      </a:endParaRPr>
                    </a:p>
                    <a:p>
                      <a:endParaRPr lang="en-US" dirty="0"/>
                    </a:p>
                  </a:txBody>
                  <a:tcPr/>
                </a:tc>
                <a:extLst>
                  <a:ext uri="{0D108BD9-81ED-4DB2-BD59-A6C34878D82A}">
                    <a16:rowId xmlns:a16="http://schemas.microsoft.com/office/drawing/2014/main" val="450698463"/>
                  </a:ext>
                </a:extLst>
              </a:tr>
              <a:tr h="607047">
                <a:tc>
                  <a:txBody>
                    <a:bodyPr/>
                    <a:lstStyle/>
                    <a:p>
                      <a:r>
                        <a:rPr lang="en-US" dirty="0"/>
                        <a:t>Biological changes</a:t>
                      </a:r>
                    </a:p>
                  </a:txBody>
                  <a:tcPr/>
                </a:tc>
                <a:extLst>
                  <a:ext uri="{0D108BD9-81ED-4DB2-BD59-A6C34878D82A}">
                    <a16:rowId xmlns:a16="http://schemas.microsoft.com/office/drawing/2014/main" val="2158553723"/>
                  </a:ext>
                </a:extLst>
              </a:tr>
              <a:tr h="607047">
                <a:tc>
                  <a:txBody>
                    <a:bodyPr/>
                    <a:lstStyle/>
                    <a:p>
                      <a:r>
                        <a:rPr lang="en-US" dirty="0"/>
                        <a:t>Health Conditions and Medication</a:t>
                      </a:r>
                    </a:p>
                  </a:txBody>
                  <a:tcPr/>
                </a:tc>
                <a:extLst>
                  <a:ext uri="{0D108BD9-81ED-4DB2-BD59-A6C34878D82A}">
                    <a16:rowId xmlns:a16="http://schemas.microsoft.com/office/drawing/2014/main" val="4082978204"/>
                  </a:ext>
                </a:extLst>
              </a:tr>
              <a:tr h="607047">
                <a:tc>
                  <a:txBody>
                    <a:bodyPr/>
                    <a:lstStyle/>
                    <a:p>
                      <a:r>
                        <a:rPr lang="en-US" dirty="0"/>
                        <a:t>Psychological wellbeing</a:t>
                      </a:r>
                    </a:p>
                  </a:txBody>
                  <a:tcPr/>
                </a:tc>
                <a:extLst>
                  <a:ext uri="{0D108BD9-81ED-4DB2-BD59-A6C34878D82A}">
                    <a16:rowId xmlns:a16="http://schemas.microsoft.com/office/drawing/2014/main" val="748986259"/>
                  </a:ext>
                </a:extLst>
              </a:tr>
              <a:tr h="607047">
                <a:tc>
                  <a:txBody>
                    <a:bodyPr/>
                    <a:lstStyle/>
                    <a:p>
                      <a:r>
                        <a:rPr lang="en-US" dirty="0"/>
                        <a:t>Professional Communication</a:t>
                      </a:r>
                    </a:p>
                  </a:txBody>
                  <a:tcPr/>
                </a:tc>
                <a:extLst>
                  <a:ext uri="{0D108BD9-81ED-4DB2-BD59-A6C34878D82A}">
                    <a16:rowId xmlns:a16="http://schemas.microsoft.com/office/drawing/2014/main" val="564396919"/>
                  </a:ext>
                </a:extLst>
              </a:tr>
            </a:tbl>
          </a:graphicData>
        </a:graphic>
      </p:graphicFrame>
      <p:pic>
        <p:nvPicPr>
          <p:cNvPr id="6" name="Graphic 5" descr="Questions with solid fill">
            <a:extLst>
              <a:ext uri="{FF2B5EF4-FFF2-40B4-BE49-F238E27FC236}">
                <a16:creationId xmlns:a16="http://schemas.microsoft.com/office/drawing/2014/main" id="{B4BDE608-C561-570B-F0CF-9143AD630D2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66200" y="2490872"/>
            <a:ext cx="2044700" cy="2044700"/>
          </a:xfrm>
          <a:prstGeom prst="rect">
            <a:avLst/>
          </a:pr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05958-847A-95DC-99F7-2406B4E4FD7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F68157F-F085-A395-F4E3-0B5F0A92B2E1}"/>
              </a:ext>
            </a:extLst>
          </p:cNvPr>
          <p:cNvSpPr>
            <a:spLocks noGrp="1"/>
          </p:cNvSpPr>
          <p:nvPr>
            <p:ph type="title"/>
          </p:nvPr>
        </p:nvSpPr>
        <p:spPr/>
        <p:txBody>
          <a:bodyPr lIns="91440"/>
          <a:lstStyle/>
          <a:p>
            <a:r>
              <a:rPr lang="en-US" dirty="0"/>
              <a:t>Learning Objectives</a:t>
            </a:r>
            <a:endParaRPr lang="el-GR" dirty="0"/>
          </a:p>
        </p:txBody>
      </p:sp>
      <p:sp>
        <p:nvSpPr>
          <p:cNvPr id="7" name="Content Placeholder 6">
            <a:extLst>
              <a:ext uri="{FF2B5EF4-FFF2-40B4-BE49-F238E27FC236}">
                <a16:creationId xmlns:a16="http://schemas.microsoft.com/office/drawing/2014/main" id="{7CDF0842-5A18-CE8A-8727-40A5274071E6}"/>
              </a:ext>
            </a:extLst>
          </p:cNvPr>
          <p:cNvSpPr>
            <a:spLocks noGrp="1"/>
          </p:cNvSpPr>
          <p:nvPr>
            <p:ph sz="quarter" idx="12"/>
          </p:nvPr>
        </p:nvSpPr>
        <p:spPr>
          <a:xfrm>
            <a:off x="518977" y="1332855"/>
            <a:ext cx="9029701" cy="5093546"/>
          </a:xfrm>
        </p:spPr>
        <p:txBody>
          <a:bodyPr/>
          <a:lstStyle/>
          <a:p>
            <a:pPr marL="285750" lvl="0" indent="-285750">
              <a:buClr>
                <a:schemeClr val="accent3"/>
              </a:buClr>
              <a:buFont typeface="Wingdings" pitchFamily="2" charset="2"/>
              <a:buChar char="ü"/>
            </a:pPr>
            <a:r>
              <a:rPr lang="en-US" sz="2400" dirty="0"/>
              <a:t>describe key medical, physiological and psychosocial aspects of sexuality in later life;</a:t>
            </a:r>
          </a:p>
          <a:p>
            <a:pPr marL="285750" lvl="0" indent="-285750">
              <a:buClr>
                <a:schemeClr val="accent3"/>
              </a:buClr>
              <a:buFont typeface="Wingdings" pitchFamily="2" charset="2"/>
              <a:buChar char="ü"/>
            </a:pPr>
            <a:r>
              <a:rPr lang="en-US" sz="2400" dirty="0"/>
              <a:t>identify how chronic illness, medication and mental health may influence sexual wellbeing;</a:t>
            </a:r>
          </a:p>
          <a:p>
            <a:pPr marL="285750" lvl="0" indent="-285750">
              <a:buClr>
                <a:schemeClr val="accent3"/>
              </a:buClr>
              <a:buFont typeface="Wingdings" pitchFamily="2" charset="2"/>
              <a:buChar char="ü"/>
            </a:pPr>
            <a:r>
              <a:rPr lang="en-US" sz="2400" dirty="0"/>
              <a:t>apply the sexual response cycle framework to later-life case scenarios;</a:t>
            </a:r>
          </a:p>
          <a:p>
            <a:pPr marL="285750" lvl="0" indent="-285750">
              <a:buClr>
                <a:schemeClr val="accent3"/>
              </a:buClr>
              <a:buFont typeface="Wingdings" pitchFamily="2" charset="2"/>
              <a:buChar char="ü"/>
            </a:pPr>
            <a:r>
              <a:rPr lang="en-US" sz="2400" dirty="0"/>
              <a:t>reflect on relational, emotional and ethical dimensions of intimacy in ageing;</a:t>
            </a:r>
          </a:p>
          <a:p>
            <a:pPr marL="285750" lvl="0" indent="-285750">
              <a:buClr>
                <a:schemeClr val="accent3"/>
              </a:buClr>
              <a:buFont typeface="Wingdings" pitchFamily="2" charset="2"/>
              <a:buChar char="ü"/>
            </a:pPr>
            <a:r>
              <a:rPr lang="en-US" sz="2400" dirty="0"/>
              <a:t>demonstrate person-centred and respectful communication when addressing sexual health concerns.</a:t>
            </a:r>
          </a:p>
          <a:p>
            <a:pPr marL="285750" lvl="0" indent="-285750">
              <a:buClr>
                <a:schemeClr val="accent3"/>
              </a:buClr>
              <a:buFont typeface="Wingdings" pitchFamily="2" charset="2"/>
              <a:buChar char="ü"/>
            </a:pPr>
            <a:endParaRPr lang="en-US" sz="2400" dirty="0"/>
          </a:p>
          <a:p>
            <a:pPr marL="285750" lvl="0" indent="-285750">
              <a:buClr>
                <a:schemeClr val="accent3"/>
              </a:buClr>
              <a:buFont typeface="Wingdings" pitchFamily="2" charset="2"/>
              <a:buChar char="ü"/>
            </a:pPr>
            <a:endParaRPr lang="en-US" sz="2400" dirty="0"/>
          </a:p>
          <a:p>
            <a:endParaRPr lang="en-US" dirty="0"/>
          </a:p>
        </p:txBody>
      </p:sp>
      <p:pic>
        <p:nvPicPr>
          <p:cNvPr id="3" name="Graphic 2" descr="Bullseye with solid fill">
            <a:extLst>
              <a:ext uri="{FF2B5EF4-FFF2-40B4-BE49-F238E27FC236}">
                <a16:creationId xmlns:a16="http://schemas.microsoft.com/office/drawing/2014/main" id="{207F503B-4475-9A41-15AC-DB8621C701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39761" y="1146877"/>
            <a:ext cx="2096144" cy="2096144"/>
          </a:xfrm>
          <a:prstGeom prst="rect">
            <a:avLst/>
          </a:prstGeom>
        </p:spPr>
      </p:pic>
    </p:spTree>
    <p:extLst>
      <p:ext uri="{BB962C8B-B14F-4D97-AF65-F5344CB8AC3E}">
        <p14:creationId xmlns:p14="http://schemas.microsoft.com/office/powerpoint/2010/main" val="173469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pic>
        <p:nvPicPr>
          <p:cNvPr id="4" name="Graphic 3" descr="DNA with solid fill">
            <a:extLst>
              <a:ext uri="{FF2B5EF4-FFF2-40B4-BE49-F238E27FC236}">
                <a16:creationId xmlns:a16="http://schemas.microsoft.com/office/drawing/2014/main" id="{49335F2A-EBEA-95E1-AF40-DF09AEC31E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5901" y="3079648"/>
            <a:ext cx="1600197" cy="1600197"/>
          </a:xfrm>
          <a:prstGeom prst="rect">
            <a:avLst/>
          </a:prstGeom>
        </p:spPr>
      </p:pic>
    </p:spTree>
    <p:extLst>
      <p:ext uri="{BB962C8B-B14F-4D97-AF65-F5344CB8AC3E}">
        <p14:creationId xmlns:p14="http://schemas.microsoft.com/office/powerpoint/2010/main" val="1402781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31F8E-9040-56D8-7EAD-DFEE6F9180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674749-AC37-FE46-61A8-4C666CAEA615}"/>
              </a:ext>
            </a:extLst>
          </p:cNvPr>
          <p:cNvSpPr>
            <a:spLocks noGrp="1"/>
          </p:cNvSpPr>
          <p:nvPr>
            <p:ph type="title"/>
          </p:nvPr>
        </p:nvSpPr>
        <p:spPr/>
        <p:txBody>
          <a:bodyPr lIns="91440"/>
          <a:lstStyle/>
          <a:p>
            <a:r>
              <a:rPr lang="en-US" dirty="0"/>
              <a:t>Medical and Physiological changes (1)</a:t>
            </a:r>
            <a:endParaRPr lang="el-GR" dirty="0"/>
          </a:p>
        </p:txBody>
      </p:sp>
      <p:sp>
        <p:nvSpPr>
          <p:cNvPr id="5" name="Content Placeholder 4">
            <a:extLst>
              <a:ext uri="{FF2B5EF4-FFF2-40B4-BE49-F238E27FC236}">
                <a16:creationId xmlns:a16="http://schemas.microsoft.com/office/drawing/2014/main" id="{DFFE1AE2-EDF9-060F-0B05-1385E411035B}"/>
              </a:ext>
            </a:extLst>
          </p:cNvPr>
          <p:cNvSpPr>
            <a:spLocks noGrp="1"/>
          </p:cNvSpPr>
          <p:nvPr>
            <p:ph sz="quarter" idx="12"/>
          </p:nvPr>
        </p:nvSpPr>
        <p:spPr/>
        <p:txBody>
          <a:bodyPr/>
          <a:lstStyle/>
          <a:p>
            <a:endParaRPr lang="en-US" b="1" i="1" dirty="0"/>
          </a:p>
          <a:p>
            <a:endParaRPr lang="en-US" dirty="0"/>
          </a:p>
        </p:txBody>
      </p:sp>
      <p:graphicFrame>
        <p:nvGraphicFramePr>
          <p:cNvPr id="3" name="Table 2">
            <a:extLst>
              <a:ext uri="{FF2B5EF4-FFF2-40B4-BE49-F238E27FC236}">
                <a16:creationId xmlns:a16="http://schemas.microsoft.com/office/drawing/2014/main" id="{092BC739-69D5-CAE0-9103-1EB15F59A5A1}"/>
              </a:ext>
            </a:extLst>
          </p:cNvPr>
          <p:cNvGraphicFramePr>
            <a:graphicFrameLocks noGrp="1"/>
          </p:cNvGraphicFramePr>
          <p:nvPr>
            <p:extLst>
              <p:ext uri="{D42A27DB-BD31-4B8C-83A1-F6EECF244321}">
                <p14:modId xmlns:p14="http://schemas.microsoft.com/office/powerpoint/2010/main" val="360834490"/>
              </p:ext>
            </p:extLst>
          </p:nvPr>
        </p:nvGraphicFramePr>
        <p:xfrm>
          <a:off x="2247900" y="1852535"/>
          <a:ext cx="9385300" cy="3826936"/>
        </p:xfrm>
        <a:graphic>
          <a:graphicData uri="http://schemas.openxmlformats.org/drawingml/2006/table">
            <a:tbl>
              <a:tblPr firstRow="1" bandRow="1">
                <a:tableStyleId>{2D5ABB26-0587-4C30-8999-92F81FD0307C}</a:tableStyleId>
              </a:tblPr>
              <a:tblGrid>
                <a:gridCol w="4692650">
                  <a:extLst>
                    <a:ext uri="{9D8B030D-6E8A-4147-A177-3AD203B41FA5}">
                      <a16:colId xmlns:a16="http://schemas.microsoft.com/office/drawing/2014/main" val="3029361049"/>
                    </a:ext>
                  </a:extLst>
                </a:gridCol>
                <a:gridCol w="4692650">
                  <a:extLst>
                    <a:ext uri="{9D8B030D-6E8A-4147-A177-3AD203B41FA5}">
                      <a16:colId xmlns:a16="http://schemas.microsoft.com/office/drawing/2014/main" val="3113526088"/>
                    </a:ext>
                  </a:extLst>
                </a:gridCol>
              </a:tblGrid>
              <a:tr h="956734">
                <a:tc>
                  <a:txBody>
                    <a:bodyPr/>
                    <a:lstStyle/>
                    <a:p>
                      <a:pPr algn="ctr"/>
                      <a:endParaRPr lang="en-US" dirty="0"/>
                    </a:p>
                    <a:p>
                      <a:pPr algn="l"/>
                      <a:r>
                        <a:rPr lang="en-US" b="0" dirty="0">
                          <a:solidFill>
                            <a:schemeClr val="tx1"/>
                          </a:solidFill>
                        </a:rPr>
                        <a:t>Cardiovascular system</a:t>
                      </a:r>
                    </a:p>
                  </a:txBody>
                  <a:tcPr/>
                </a:tc>
                <a:tc>
                  <a:txBody>
                    <a:bodyPr/>
                    <a:lstStyle/>
                    <a:p>
                      <a:endParaRPr lang="en-US" b="0" dirty="0">
                        <a:solidFill>
                          <a:schemeClr val="tx1"/>
                        </a:solidFill>
                      </a:endParaRPr>
                    </a:p>
                    <a:p>
                      <a:r>
                        <a:rPr lang="en-US" b="0" dirty="0">
                          <a:solidFill>
                            <a:schemeClr val="tx1"/>
                          </a:solidFill>
                        </a:rPr>
                        <a:t>-&gt; Blood flow and engorgement</a:t>
                      </a:r>
                    </a:p>
                  </a:txBody>
                  <a:tcPr/>
                </a:tc>
                <a:extLst>
                  <a:ext uri="{0D108BD9-81ED-4DB2-BD59-A6C34878D82A}">
                    <a16:rowId xmlns:a16="http://schemas.microsoft.com/office/drawing/2014/main" val="1203275850"/>
                  </a:ext>
                </a:extLst>
              </a:tr>
              <a:tr h="956734">
                <a:tc>
                  <a:txBody>
                    <a:bodyPr/>
                    <a:lstStyle/>
                    <a:p>
                      <a:endParaRPr lang="en-US" dirty="0"/>
                    </a:p>
                    <a:p>
                      <a:r>
                        <a:rPr lang="en-US" dirty="0"/>
                        <a:t>Neurological system</a:t>
                      </a:r>
                    </a:p>
                  </a:txBody>
                  <a:tcPr/>
                </a:tc>
                <a:tc>
                  <a:txBody>
                    <a:bodyPr/>
                    <a:lstStyle/>
                    <a:p>
                      <a:endParaRPr lang="en-US" dirty="0"/>
                    </a:p>
                    <a:p>
                      <a:r>
                        <a:rPr lang="en-US" dirty="0"/>
                        <a:t>-&gt; Arousal and sensation </a:t>
                      </a:r>
                    </a:p>
                  </a:txBody>
                  <a:tcPr/>
                </a:tc>
                <a:extLst>
                  <a:ext uri="{0D108BD9-81ED-4DB2-BD59-A6C34878D82A}">
                    <a16:rowId xmlns:a16="http://schemas.microsoft.com/office/drawing/2014/main" val="2542014048"/>
                  </a:ext>
                </a:extLst>
              </a:tr>
              <a:tr h="956734">
                <a:tc>
                  <a:txBody>
                    <a:bodyPr/>
                    <a:lstStyle/>
                    <a:p>
                      <a:endParaRPr lang="en-US" dirty="0"/>
                    </a:p>
                    <a:p>
                      <a:r>
                        <a:rPr lang="en-US" dirty="0"/>
                        <a:t>Musculoskeletal system</a:t>
                      </a:r>
                    </a:p>
                  </a:txBody>
                  <a:tcPr/>
                </a:tc>
                <a:tc>
                  <a:txBody>
                    <a:bodyPr/>
                    <a:lstStyle/>
                    <a:p>
                      <a:endParaRPr lang="en-US" dirty="0"/>
                    </a:p>
                    <a:p>
                      <a:r>
                        <a:rPr lang="en-US" dirty="0"/>
                        <a:t>-&gt; Mobility and comfort</a:t>
                      </a:r>
                    </a:p>
                  </a:txBody>
                  <a:tcPr/>
                </a:tc>
                <a:extLst>
                  <a:ext uri="{0D108BD9-81ED-4DB2-BD59-A6C34878D82A}">
                    <a16:rowId xmlns:a16="http://schemas.microsoft.com/office/drawing/2014/main" val="2808105308"/>
                  </a:ext>
                </a:extLst>
              </a:tr>
              <a:tr h="956734">
                <a:tc>
                  <a:txBody>
                    <a:bodyPr/>
                    <a:lstStyle/>
                    <a:p>
                      <a:endParaRPr lang="en-US" dirty="0"/>
                    </a:p>
                    <a:p>
                      <a:r>
                        <a:rPr lang="en-US" dirty="0"/>
                        <a:t>Chronic illness</a:t>
                      </a:r>
                    </a:p>
                  </a:txBody>
                  <a:tcPr/>
                </a:tc>
                <a:tc>
                  <a:txBody>
                    <a:bodyPr/>
                    <a:lstStyle/>
                    <a:p>
                      <a:endParaRPr lang="en-US" dirty="0"/>
                    </a:p>
                    <a:p>
                      <a:r>
                        <a:rPr lang="en-US" dirty="0"/>
                        <a:t>-&gt; Disease and medication side effects</a:t>
                      </a:r>
                    </a:p>
                  </a:txBody>
                  <a:tcPr/>
                </a:tc>
                <a:extLst>
                  <a:ext uri="{0D108BD9-81ED-4DB2-BD59-A6C34878D82A}">
                    <a16:rowId xmlns:a16="http://schemas.microsoft.com/office/drawing/2014/main" val="3162387326"/>
                  </a:ext>
                </a:extLst>
              </a:tr>
            </a:tbl>
          </a:graphicData>
        </a:graphic>
      </p:graphicFrame>
      <p:pic>
        <p:nvPicPr>
          <p:cNvPr id="7" name="Graphic 6" descr="Heart organ with solid fill">
            <a:extLst>
              <a:ext uri="{FF2B5EF4-FFF2-40B4-BE49-F238E27FC236}">
                <a16:creationId xmlns:a16="http://schemas.microsoft.com/office/drawing/2014/main" id="{23EC0AAF-F918-4134-407C-9AD618CFA3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62500" y="1904555"/>
            <a:ext cx="841075" cy="841075"/>
          </a:xfrm>
          <a:prstGeom prst="rect">
            <a:avLst/>
          </a:prstGeom>
        </p:spPr>
      </p:pic>
      <p:pic>
        <p:nvPicPr>
          <p:cNvPr id="10" name="Graphic 9" descr="Brain in head with solid fill">
            <a:extLst>
              <a:ext uri="{FF2B5EF4-FFF2-40B4-BE49-F238E27FC236}">
                <a16:creationId xmlns:a16="http://schemas.microsoft.com/office/drawing/2014/main" id="{C52C6420-5080-1FBC-48E4-FD09759185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2037" y="2811847"/>
            <a:ext cx="762000" cy="762000"/>
          </a:xfrm>
          <a:prstGeom prst="rect">
            <a:avLst/>
          </a:prstGeom>
        </p:spPr>
      </p:pic>
      <p:pic>
        <p:nvPicPr>
          <p:cNvPr id="12" name="Graphic 11" descr="Muscular arm with solid fill">
            <a:extLst>
              <a:ext uri="{FF2B5EF4-FFF2-40B4-BE49-F238E27FC236}">
                <a16:creationId xmlns:a16="http://schemas.microsoft.com/office/drawing/2014/main" id="{2FC7C811-EF7A-B41D-B9B4-7BAC7AC7C61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62500" y="3816803"/>
            <a:ext cx="762000" cy="762000"/>
          </a:xfrm>
          <a:prstGeom prst="rect">
            <a:avLst/>
          </a:prstGeom>
        </p:spPr>
      </p:pic>
      <p:pic>
        <p:nvPicPr>
          <p:cNvPr id="14" name="Graphic 13" descr="Medical with solid fill">
            <a:extLst>
              <a:ext uri="{FF2B5EF4-FFF2-40B4-BE49-F238E27FC236}">
                <a16:creationId xmlns:a16="http://schemas.microsoft.com/office/drawing/2014/main" id="{95E2A52E-F3A2-2AE5-43EE-5ECAF74B56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02037" y="4708599"/>
            <a:ext cx="841075" cy="841075"/>
          </a:xfrm>
          <a:prstGeom prst="rect">
            <a:avLst/>
          </a:prstGeom>
        </p:spPr>
      </p:pic>
    </p:spTree>
    <p:extLst>
      <p:ext uri="{BB962C8B-B14F-4D97-AF65-F5344CB8AC3E}">
        <p14:creationId xmlns:p14="http://schemas.microsoft.com/office/powerpoint/2010/main" val="276428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5861C-C6EA-9B89-AEC7-67DBAE2A0CCE}"/>
              </a:ext>
            </a:extLst>
          </p:cNvPr>
          <p:cNvSpPr>
            <a:spLocks noGrp="1"/>
          </p:cNvSpPr>
          <p:nvPr>
            <p:ph type="title"/>
          </p:nvPr>
        </p:nvSpPr>
        <p:spPr/>
        <p:txBody>
          <a:bodyPr/>
          <a:lstStyle/>
          <a:p>
            <a:r>
              <a:rPr lang="en-US" dirty="0"/>
              <a:t>Medical and physiological changes (2)</a:t>
            </a:r>
          </a:p>
        </p:txBody>
      </p:sp>
      <p:sp>
        <p:nvSpPr>
          <p:cNvPr id="3" name="Text Placeholder 2">
            <a:extLst>
              <a:ext uri="{FF2B5EF4-FFF2-40B4-BE49-F238E27FC236}">
                <a16:creationId xmlns:a16="http://schemas.microsoft.com/office/drawing/2014/main" id="{BE38AD55-C23B-86B5-F5A6-2333D7C73CC6}"/>
              </a:ext>
            </a:extLst>
          </p:cNvPr>
          <p:cNvSpPr>
            <a:spLocks noGrp="1"/>
          </p:cNvSpPr>
          <p:nvPr>
            <p:ph type="body" sz="quarter" idx="10"/>
          </p:nvPr>
        </p:nvSpPr>
        <p:spPr/>
        <p:txBody>
          <a:bodyPr/>
          <a:lstStyle/>
          <a:p>
            <a:r>
              <a:rPr lang="en-US" dirty="0"/>
              <a:t>Specific changes</a:t>
            </a:r>
          </a:p>
        </p:txBody>
      </p:sp>
      <p:graphicFrame>
        <p:nvGraphicFramePr>
          <p:cNvPr id="5" name="Content Placeholder 4">
            <a:extLst>
              <a:ext uri="{FF2B5EF4-FFF2-40B4-BE49-F238E27FC236}">
                <a16:creationId xmlns:a16="http://schemas.microsoft.com/office/drawing/2014/main" id="{7B11AD17-613B-A412-FD07-F2523122F177}"/>
              </a:ext>
            </a:extLst>
          </p:cNvPr>
          <p:cNvGraphicFramePr>
            <a:graphicFrameLocks noGrp="1"/>
          </p:cNvGraphicFramePr>
          <p:nvPr>
            <p:ph sz="quarter" idx="12"/>
            <p:extLst>
              <p:ext uri="{D42A27DB-BD31-4B8C-83A1-F6EECF244321}">
                <p14:modId xmlns:p14="http://schemas.microsoft.com/office/powerpoint/2010/main" val="419911290"/>
              </p:ext>
            </p:extLst>
          </p:nvPr>
        </p:nvGraphicFramePr>
        <p:xfrm>
          <a:off x="927100" y="1462685"/>
          <a:ext cx="10515600" cy="4989512"/>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715006659"/>
                    </a:ext>
                  </a:extLst>
                </a:gridCol>
                <a:gridCol w="5257800">
                  <a:extLst>
                    <a:ext uri="{9D8B030D-6E8A-4147-A177-3AD203B41FA5}">
                      <a16:colId xmlns:a16="http://schemas.microsoft.com/office/drawing/2014/main" val="1386148724"/>
                    </a:ext>
                  </a:extLst>
                </a:gridCol>
              </a:tblGrid>
              <a:tr h="815464">
                <a:tc>
                  <a:txBody>
                    <a:bodyPr/>
                    <a:lstStyle/>
                    <a:p>
                      <a:pPr algn="ctr"/>
                      <a:r>
                        <a:rPr lang="en-US" dirty="0"/>
                        <a:t>Men</a:t>
                      </a:r>
                    </a:p>
                  </a:txBody>
                  <a:tcPr/>
                </a:tc>
                <a:tc>
                  <a:txBody>
                    <a:bodyPr/>
                    <a:lstStyle/>
                    <a:p>
                      <a:pPr algn="ctr"/>
                      <a:r>
                        <a:rPr lang="en-US" dirty="0"/>
                        <a:t>Women</a:t>
                      </a:r>
                    </a:p>
                  </a:txBody>
                  <a:tcPr/>
                </a:tc>
                <a:extLst>
                  <a:ext uri="{0D108BD9-81ED-4DB2-BD59-A6C34878D82A}">
                    <a16:rowId xmlns:a16="http://schemas.microsoft.com/office/drawing/2014/main" val="3908027156"/>
                  </a:ext>
                </a:extLst>
              </a:tr>
              <a:tr h="4174048">
                <a:tc>
                  <a:txBody>
                    <a:bodyPr/>
                    <a:lstStyle/>
                    <a:p>
                      <a:pPr marL="285750" indent="-285750">
                        <a:buFontTx/>
                        <a:buChar char="-"/>
                      </a:pPr>
                      <a:r>
                        <a:rPr lang="en-US" sz="1800" kern="1200" dirty="0">
                          <a:solidFill>
                            <a:schemeClr val="dk1"/>
                          </a:solidFill>
                          <a:effectLst/>
                          <a:latin typeface="+mn-lt"/>
                          <a:ea typeface="+mn-ea"/>
                          <a:cs typeface="+mn-cs"/>
                        </a:rPr>
                        <a:t>Testosterone levels decline </a:t>
                      </a:r>
                    </a:p>
                    <a:p>
                      <a:pPr marL="285750" indent="-285750">
                        <a:buFontTx/>
                        <a:buChar char="-"/>
                      </a:pPr>
                      <a:r>
                        <a:rPr lang="en-US" dirty="0"/>
                        <a:t>Decreased blood flow</a:t>
                      </a:r>
                    </a:p>
                    <a:p>
                      <a:pPr marL="285750" indent="-285750">
                        <a:buFontTx/>
                        <a:buChar char="-"/>
                      </a:pPr>
                      <a:r>
                        <a:rPr lang="en-US" dirty="0"/>
                        <a:t>Attenuated sensory feedback</a:t>
                      </a:r>
                    </a:p>
                    <a:p>
                      <a:pPr marL="285750" indent="-285750">
                        <a:buFontTx/>
                        <a:buChar char="-"/>
                      </a:pPr>
                      <a:r>
                        <a:rPr lang="en-US" dirty="0"/>
                        <a:t>Minimal change to sperm count</a:t>
                      </a:r>
                    </a:p>
                    <a:p>
                      <a:pPr marL="285750" indent="-285750">
                        <a:buFontTx/>
                        <a:buChar char="-"/>
                      </a:pPr>
                      <a:endParaRPr lang="en-US" dirty="0"/>
                    </a:p>
                    <a:p>
                      <a:pPr marL="285750" indent="-285750">
                        <a:buFont typeface="Symbol" pitchFamily="2" charset="2"/>
                        <a:buChar char="Þ"/>
                      </a:pPr>
                      <a:r>
                        <a:rPr lang="en-US" dirty="0"/>
                        <a:t>need for more stimulation     </a:t>
                      </a:r>
                    </a:p>
                    <a:p>
                      <a:pPr marL="285750" indent="-285750">
                        <a:buFont typeface="Symbol" pitchFamily="2" charset="2"/>
                        <a:buChar char="Þ"/>
                      </a:pPr>
                      <a:r>
                        <a:rPr lang="en-US" dirty="0"/>
                        <a:t>slower erection onset</a:t>
                      </a:r>
                    </a:p>
                  </a:txBody>
                  <a:tcPr/>
                </a:tc>
                <a:tc>
                  <a:txBody>
                    <a:bodyPr/>
                    <a:lstStyle/>
                    <a:p>
                      <a:pPr marL="285750" indent="-285750">
                        <a:buFontTx/>
                        <a:buChar char="-"/>
                      </a:pPr>
                      <a:r>
                        <a:rPr lang="en-US" dirty="0"/>
                        <a:t>Menopause</a:t>
                      </a:r>
                    </a:p>
                    <a:p>
                      <a:pPr marL="285750" indent="-285750">
                        <a:buFontTx/>
                        <a:buChar char="-"/>
                      </a:pPr>
                      <a:r>
                        <a:rPr lang="en-US" dirty="0"/>
                        <a:t>Estrogen levels decline</a:t>
                      </a:r>
                    </a:p>
                    <a:p>
                      <a:pPr marL="285750" indent="-285750">
                        <a:buFontTx/>
                        <a:buChar char="-"/>
                      </a:pPr>
                      <a:r>
                        <a:rPr lang="en-US" dirty="0"/>
                        <a:t>Reduced blood flow</a:t>
                      </a:r>
                    </a:p>
                    <a:p>
                      <a:pPr marL="285750" indent="-285750">
                        <a:buFontTx/>
                        <a:buChar char="-"/>
                      </a:pPr>
                      <a:endParaRPr lang="en-US" dirty="0"/>
                    </a:p>
                    <a:p>
                      <a:pPr marL="285750" indent="-285750">
                        <a:buFontTx/>
                        <a:buChar char="-"/>
                      </a:pPr>
                      <a:endParaRPr lang="en-US" dirty="0"/>
                    </a:p>
                    <a:p>
                      <a:pPr marL="285750" indent="-285750">
                        <a:buFont typeface="Symbol" pitchFamily="2" charset="2"/>
                        <a:buChar char="Þ"/>
                      </a:pPr>
                      <a:r>
                        <a:rPr lang="en-US" dirty="0"/>
                        <a:t>vaginal dryness</a:t>
                      </a:r>
                    </a:p>
                    <a:p>
                      <a:pPr marL="285750" indent="-285750">
                        <a:buFont typeface="Symbol" pitchFamily="2" charset="2"/>
                        <a:buChar char="Þ"/>
                      </a:pPr>
                      <a:r>
                        <a:rPr lang="en-US" dirty="0"/>
                        <a:t>decreased elasticity and lubrication</a:t>
                      </a:r>
                    </a:p>
                    <a:p>
                      <a:pPr marL="285750" indent="-285750">
                        <a:buFont typeface="Symbol" pitchFamily="2" charset="2"/>
                        <a:buChar char="Þ"/>
                      </a:pPr>
                      <a:r>
                        <a:rPr lang="en-US" dirty="0"/>
                        <a:t>pain during intercourse</a:t>
                      </a:r>
                    </a:p>
                    <a:p>
                      <a:pPr marL="285750" indent="-285750">
                        <a:buFont typeface="Symbol" pitchFamily="2" charset="2"/>
                        <a:buChar char="Þ"/>
                      </a:pPr>
                      <a:endParaRPr lang="en-US" dirty="0"/>
                    </a:p>
                    <a:p>
                      <a:pPr marL="285750" indent="-285750">
                        <a:buFontTx/>
                        <a:buChar char="-"/>
                      </a:pPr>
                      <a:endParaRPr lang="en-US" dirty="0"/>
                    </a:p>
                    <a:p>
                      <a:endParaRPr lang="en-US" dirty="0"/>
                    </a:p>
                  </a:txBody>
                  <a:tcPr/>
                </a:tc>
                <a:extLst>
                  <a:ext uri="{0D108BD9-81ED-4DB2-BD59-A6C34878D82A}">
                    <a16:rowId xmlns:a16="http://schemas.microsoft.com/office/drawing/2014/main" val="3752045323"/>
                  </a:ext>
                </a:extLst>
              </a:tr>
            </a:tbl>
          </a:graphicData>
        </a:graphic>
      </p:graphicFrame>
    </p:spTree>
    <p:extLst>
      <p:ext uri="{BB962C8B-B14F-4D97-AF65-F5344CB8AC3E}">
        <p14:creationId xmlns:p14="http://schemas.microsoft.com/office/powerpoint/2010/main" val="52277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0235C-72BD-B112-1175-937370D15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33F1F-9198-7465-D5E8-FD2650A84C47}"/>
              </a:ext>
            </a:extLst>
          </p:cNvPr>
          <p:cNvSpPr>
            <a:spLocks noGrp="1"/>
          </p:cNvSpPr>
          <p:nvPr>
            <p:ph type="title"/>
          </p:nvPr>
        </p:nvSpPr>
        <p:spPr/>
        <p:txBody>
          <a:bodyPr/>
          <a:lstStyle/>
          <a:p>
            <a:r>
              <a:rPr lang="en-US" dirty="0"/>
              <a:t>Medical and physiological changes (3)</a:t>
            </a:r>
          </a:p>
        </p:txBody>
      </p:sp>
      <p:sp>
        <p:nvSpPr>
          <p:cNvPr id="3" name="Text Placeholder 2">
            <a:extLst>
              <a:ext uri="{FF2B5EF4-FFF2-40B4-BE49-F238E27FC236}">
                <a16:creationId xmlns:a16="http://schemas.microsoft.com/office/drawing/2014/main" id="{D74AE6C1-DE96-F4C8-878A-FF5FBD1654F1}"/>
              </a:ext>
            </a:extLst>
          </p:cNvPr>
          <p:cNvSpPr>
            <a:spLocks noGrp="1"/>
          </p:cNvSpPr>
          <p:nvPr>
            <p:ph type="body" sz="quarter" idx="10"/>
          </p:nvPr>
        </p:nvSpPr>
        <p:spPr/>
        <p:txBody>
          <a:bodyPr/>
          <a:lstStyle/>
          <a:p>
            <a:r>
              <a:rPr lang="en-US" dirty="0"/>
              <a:t>Specific changes</a:t>
            </a:r>
          </a:p>
        </p:txBody>
      </p:sp>
      <p:graphicFrame>
        <p:nvGraphicFramePr>
          <p:cNvPr id="5" name="Content Placeholder 4">
            <a:extLst>
              <a:ext uri="{FF2B5EF4-FFF2-40B4-BE49-F238E27FC236}">
                <a16:creationId xmlns:a16="http://schemas.microsoft.com/office/drawing/2014/main" id="{F90D8E18-2383-C54C-49FF-6C38A0A26D04}"/>
              </a:ext>
            </a:extLst>
          </p:cNvPr>
          <p:cNvGraphicFramePr>
            <a:graphicFrameLocks noGrp="1"/>
          </p:cNvGraphicFramePr>
          <p:nvPr>
            <p:ph sz="quarter" idx="12"/>
            <p:extLst>
              <p:ext uri="{D42A27DB-BD31-4B8C-83A1-F6EECF244321}">
                <p14:modId xmlns:p14="http://schemas.microsoft.com/office/powerpoint/2010/main" val="2224401534"/>
              </p:ext>
            </p:extLst>
          </p:nvPr>
        </p:nvGraphicFramePr>
        <p:xfrm>
          <a:off x="774700" y="1462685"/>
          <a:ext cx="10642600" cy="4989512"/>
        </p:xfrm>
        <a:graphic>
          <a:graphicData uri="http://schemas.openxmlformats.org/drawingml/2006/table">
            <a:tbl>
              <a:tblPr firstRow="1" bandRow="1">
                <a:tableStyleId>{5C22544A-7EE6-4342-B048-85BDC9FD1C3A}</a:tableStyleId>
              </a:tblPr>
              <a:tblGrid>
                <a:gridCol w="10642600">
                  <a:extLst>
                    <a:ext uri="{9D8B030D-6E8A-4147-A177-3AD203B41FA5}">
                      <a16:colId xmlns:a16="http://schemas.microsoft.com/office/drawing/2014/main" val="3715006659"/>
                    </a:ext>
                  </a:extLst>
                </a:gridCol>
              </a:tblGrid>
              <a:tr h="815464">
                <a:tc>
                  <a:txBody>
                    <a:bodyPr/>
                    <a:lstStyle/>
                    <a:p>
                      <a:pPr algn="ctr"/>
                      <a:r>
                        <a:rPr lang="en-US" dirty="0"/>
                        <a:t>Transgender older adults</a:t>
                      </a:r>
                    </a:p>
                  </a:txBody>
                  <a:tcPr/>
                </a:tc>
                <a:extLst>
                  <a:ext uri="{0D108BD9-81ED-4DB2-BD59-A6C34878D82A}">
                    <a16:rowId xmlns:a16="http://schemas.microsoft.com/office/drawing/2014/main" val="3908027156"/>
                  </a:ext>
                </a:extLst>
              </a:tr>
              <a:tr h="4174048">
                <a:tc>
                  <a:txBody>
                    <a:bodyPr/>
                    <a:lstStyle/>
                    <a:p>
                      <a:pPr marL="285750" indent="-285750">
                        <a:buFontTx/>
                        <a:buChar char="-"/>
                      </a:pPr>
                      <a:r>
                        <a:rPr lang="en-US" dirty="0" err="1"/>
                        <a:t>Individualised</a:t>
                      </a:r>
                      <a:r>
                        <a:rPr lang="en-US" dirty="0"/>
                        <a:t> trajectories</a:t>
                      </a:r>
                    </a:p>
                    <a:p>
                      <a:pPr marL="285750" indent="-285750">
                        <a:buFontTx/>
                        <a:buChar char="-"/>
                      </a:pPr>
                      <a:r>
                        <a:rPr lang="en-US" dirty="0"/>
                        <a:t>High variability</a:t>
                      </a:r>
                    </a:p>
                    <a:p>
                      <a:pPr marL="285750" indent="-285750">
                        <a:buFontTx/>
                        <a:buChar char="-"/>
                      </a:pPr>
                      <a:r>
                        <a:rPr lang="en-US" dirty="0"/>
                        <a:t>Long term gender-affirming hormone use – limited research</a:t>
                      </a:r>
                    </a:p>
                    <a:p>
                      <a:pPr marL="285750" indent="-285750">
                        <a:buFontTx/>
                        <a:buChar char="-"/>
                      </a:pPr>
                      <a:r>
                        <a:rPr lang="en-US" dirty="0"/>
                        <a:t>Gender affirming surgical procedures</a:t>
                      </a:r>
                    </a:p>
                    <a:p>
                      <a:pPr marL="285750" indent="-285750">
                        <a:buFontTx/>
                        <a:buChar char="-"/>
                      </a:pPr>
                      <a:endParaRPr lang="en-US" dirty="0"/>
                    </a:p>
                    <a:p>
                      <a:pPr marL="0" indent="0">
                        <a:buFontTx/>
                        <a:buNone/>
                      </a:pPr>
                      <a:r>
                        <a:rPr lang="en-US" dirty="0"/>
                        <a:t>=&gt; sexual response, sensation, function</a:t>
                      </a:r>
                    </a:p>
                  </a:txBody>
                  <a:tcPr/>
                </a:tc>
                <a:extLst>
                  <a:ext uri="{0D108BD9-81ED-4DB2-BD59-A6C34878D82A}">
                    <a16:rowId xmlns:a16="http://schemas.microsoft.com/office/drawing/2014/main" val="3752045323"/>
                  </a:ext>
                </a:extLst>
              </a:tr>
            </a:tbl>
          </a:graphicData>
        </a:graphic>
      </p:graphicFrame>
    </p:spTree>
    <p:extLst>
      <p:ext uri="{BB962C8B-B14F-4D97-AF65-F5344CB8AC3E}">
        <p14:creationId xmlns:p14="http://schemas.microsoft.com/office/powerpoint/2010/main" val="264713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dirty="0"/>
              <a:t>Chronic Illness &amp; Medication (1)</a:t>
            </a:r>
            <a:endParaRPr lang="el-GR" dirty="0"/>
          </a:p>
        </p:txBody>
      </p:sp>
      <p:sp>
        <p:nvSpPr>
          <p:cNvPr id="7" name="Content Placeholder 6"/>
          <p:cNvSpPr>
            <a:spLocks noGrp="1"/>
          </p:cNvSpPr>
          <p:nvPr>
            <p:ph sz="quarter" idx="12"/>
          </p:nvPr>
        </p:nvSpPr>
        <p:spPr>
          <a:xfrm>
            <a:off x="1231899" y="952500"/>
            <a:ext cx="9029701" cy="5799365"/>
          </a:xfrm>
        </p:spPr>
        <p:txBody>
          <a:bodyPr/>
          <a:lstStyle/>
          <a:p>
            <a:r>
              <a:rPr lang="en-US" sz="2000" b="1" dirty="0">
                <a:solidFill>
                  <a:schemeClr val="accent3"/>
                </a:solidFill>
              </a:rPr>
              <a:t>1. Cardiovascular disease </a:t>
            </a:r>
          </a:p>
          <a:p>
            <a:pPr marL="971533" lvl="1" indent="-285750">
              <a:buFont typeface="Wingdings" pitchFamily="2" charset="2"/>
              <a:buChar char="è"/>
            </a:pPr>
            <a:r>
              <a:rPr lang="en-US" sz="1800" dirty="0"/>
              <a:t>Reduced blood flow -&gt; reduced arousal or erectile </a:t>
            </a:r>
            <a:r>
              <a:rPr lang="en-US" sz="1800" dirty="0" err="1"/>
              <a:t>capcity</a:t>
            </a:r>
            <a:endParaRPr lang="en-US" sz="1800" dirty="0"/>
          </a:p>
          <a:p>
            <a:pPr marL="285750" indent="-285750">
              <a:buFont typeface="Wingdings" pitchFamily="2" charset="2"/>
              <a:buChar char="è"/>
            </a:pPr>
            <a:endParaRPr lang="en-US" dirty="0"/>
          </a:p>
          <a:p>
            <a:r>
              <a:rPr lang="en-US" sz="2000" b="1" dirty="0">
                <a:solidFill>
                  <a:schemeClr val="accent3"/>
                </a:solidFill>
              </a:rPr>
              <a:t>2. Diabetes</a:t>
            </a:r>
          </a:p>
          <a:p>
            <a:pPr marL="971533" lvl="1" indent="-285750">
              <a:buFont typeface="Wingdings" pitchFamily="2" charset="2"/>
              <a:buChar char="è"/>
            </a:pPr>
            <a:r>
              <a:rPr lang="en-US" sz="1800" dirty="0"/>
              <a:t>Neuropathy + vascular damage -&gt; desire, erection, lubrication</a:t>
            </a:r>
          </a:p>
          <a:p>
            <a:pPr marL="285750" indent="-285750">
              <a:buFont typeface="Wingdings" pitchFamily="2" charset="2"/>
              <a:buChar char="è"/>
            </a:pPr>
            <a:endParaRPr lang="en-US" dirty="0"/>
          </a:p>
          <a:p>
            <a:r>
              <a:rPr lang="en-US" sz="2000" b="1" dirty="0">
                <a:solidFill>
                  <a:schemeClr val="accent3"/>
                </a:solidFill>
              </a:rPr>
              <a:t>3. Respiratory disorders</a:t>
            </a:r>
          </a:p>
          <a:p>
            <a:pPr marL="971533" lvl="1" indent="-285750">
              <a:buFont typeface="Wingdings" pitchFamily="2" charset="2"/>
              <a:buChar char="è"/>
            </a:pPr>
            <a:r>
              <a:rPr lang="en-US" sz="1800" dirty="0"/>
              <a:t>Fatigue + reduced endurance </a:t>
            </a:r>
          </a:p>
          <a:p>
            <a:pPr marL="285750" indent="-285750">
              <a:buFont typeface="Wingdings" pitchFamily="2" charset="2"/>
              <a:buChar char="è"/>
            </a:pPr>
            <a:endParaRPr lang="en-US" dirty="0"/>
          </a:p>
          <a:p>
            <a:r>
              <a:rPr lang="en-US" sz="2000" b="1" dirty="0">
                <a:solidFill>
                  <a:schemeClr val="accent3"/>
                </a:solidFill>
              </a:rPr>
              <a:t>4. Musculoskeletal disease</a:t>
            </a:r>
          </a:p>
          <a:p>
            <a:pPr marL="971533" lvl="1" indent="-285750">
              <a:buFont typeface="Wingdings" pitchFamily="2" charset="2"/>
              <a:buChar char="è"/>
            </a:pPr>
            <a:r>
              <a:rPr lang="en-US" sz="1800" dirty="0"/>
              <a:t>Pain + stiffness</a:t>
            </a:r>
          </a:p>
          <a:p>
            <a:pPr marL="285750" indent="-285750">
              <a:buFont typeface="Wingdings" pitchFamily="2" charset="2"/>
              <a:buChar char="è"/>
            </a:pPr>
            <a:endParaRPr lang="en-US" dirty="0"/>
          </a:p>
          <a:p>
            <a:r>
              <a:rPr lang="en-US" sz="2000" b="1" dirty="0">
                <a:solidFill>
                  <a:schemeClr val="accent3"/>
                </a:solidFill>
              </a:rPr>
              <a:t>5. Cancer </a:t>
            </a:r>
          </a:p>
          <a:p>
            <a:pPr marL="971533" lvl="1" indent="-285750">
              <a:buFont typeface="Wingdings" pitchFamily="2" charset="2"/>
              <a:buChar char="è"/>
            </a:pPr>
            <a:r>
              <a:rPr lang="en-US" sz="1800" dirty="0"/>
              <a:t>Hormonal + body image changes -&gt; reduced interest and responsiveness</a:t>
            </a:r>
          </a:p>
          <a:p>
            <a:endParaRPr lang="en-US" dirty="0"/>
          </a:p>
        </p:txBody>
      </p:sp>
    </p:spTree>
    <p:extLst>
      <p:ext uri="{BB962C8B-B14F-4D97-AF65-F5344CB8AC3E}">
        <p14:creationId xmlns:p14="http://schemas.microsoft.com/office/powerpoint/2010/main" val="318126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7">
                                            <p:txEl>
                                              <p:pRg st="12" end="12"/>
                                            </p:txEl>
                                          </p:spTgt>
                                        </p:tgtEl>
                                        <p:attrNameLst>
                                          <p:attrName>style.visibility</p:attrName>
                                        </p:attrNameLst>
                                      </p:cBhvr>
                                      <p:to>
                                        <p:strVal val="visible"/>
                                      </p:to>
                                    </p:set>
                                    <p:anim calcmode="lin" valueType="num">
                                      <p:cBhvr additive="base">
                                        <p:cTn id="47" dur="500"/>
                                        <p:tgtEl>
                                          <p:spTgt spid="7">
                                            <p:txEl>
                                              <p:pRg st="12" end="12"/>
                                            </p:txEl>
                                          </p:spTgt>
                                        </p:tgtEl>
                                        <p:attrNameLst>
                                          <p:attrName>ppt_y</p:attrName>
                                        </p:attrNameLst>
                                      </p:cBhvr>
                                      <p:tavLst>
                                        <p:tav tm="0">
                                          <p:val>
                                            <p:strVal val="#ppt_y+#ppt_h*1.125000"/>
                                          </p:val>
                                        </p:tav>
                                        <p:tav tm="100000">
                                          <p:val>
                                            <p:strVal val="#ppt_y"/>
                                          </p:val>
                                        </p:tav>
                                      </p:tavLst>
                                    </p:anim>
                                    <p:animEffect transition="in" filter="wipe(up)">
                                      <p:cBhvr>
                                        <p:cTn id="48" dur="500"/>
                                        <p:tgtEl>
                                          <p:spTgt spid="7">
                                            <p:txEl>
                                              <p:pRg st="12" end="12"/>
                                            </p:txEl>
                                          </p:spTgt>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7">
                                            <p:txEl>
                                              <p:pRg st="13" end="13"/>
                                            </p:txEl>
                                          </p:spTgt>
                                        </p:tgtEl>
                                        <p:attrNameLst>
                                          <p:attrName>style.visibility</p:attrName>
                                        </p:attrNameLst>
                                      </p:cBhvr>
                                      <p:to>
                                        <p:strVal val="visible"/>
                                      </p:to>
                                    </p:set>
                                    <p:anim calcmode="lin" valueType="num">
                                      <p:cBhvr additive="base">
                                        <p:cTn id="51" dur="500"/>
                                        <p:tgtEl>
                                          <p:spTgt spid="7">
                                            <p:txEl>
                                              <p:pRg st="13" end="13"/>
                                            </p:txEl>
                                          </p:spTgt>
                                        </p:tgtEl>
                                        <p:attrNameLst>
                                          <p:attrName>ppt_y</p:attrName>
                                        </p:attrNameLst>
                                      </p:cBhvr>
                                      <p:tavLst>
                                        <p:tav tm="0">
                                          <p:val>
                                            <p:strVal val="#ppt_y+#ppt_h*1.125000"/>
                                          </p:val>
                                        </p:tav>
                                        <p:tav tm="100000">
                                          <p:val>
                                            <p:strVal val="#ppt_y"/>
                                          </p:val>
                                        </p:tav>
                                      </p:tavLst>
                                    </p:anim>
                                    <p:animEffect transition="in" filter="wipe(up)">
                                      <p:cBhvr>
                                        <p:cTn id="52" dur="500"/>
                                        <p:tgtEl>
                                          <p:spTgt spid="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9481C-78C9-10E0-6080-78F69B3F592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5FF71AAF-ADB4-6A1A-6D31-03179AEB3DA9}"/>
              </a:ext>
            </a:extLst>
          </p:cNvPr>
          <p:cNvSpPr>
            <a:spLocks noGrp="1"/>
          </p:cNvSpPr>
          <p:nvPr>
            <p:ph type="title"/>
          </p:nvPr>
        </p:nvSpPr>
        <p:spPr/>
        <p:txBody>
          <a:bodyPr lIns="91440"/>
          <a:lstStyle/>
          <a:p>
            <a:r>
              <a:rPr lang="en-US" dirty="0"/>
              <a:t>Chronic Illness &amp; Medication (2)</a:t>
            </a:r>
            <a:endParaRPr lang="el-GR" dirty="0"/>
          </a:p>
        </p:txBody>
      </p:sp>
      <p:sp>
        <p:nvSpPr>
          <p:cNvPr id="6" name="Text Placeholder 5">
            <a:extLst>
              <a:ext uri="{FF2B5EF4-FFF2-40B4-BE49-F238E27FC236}">
                <a16:creationId xmlns:a16="http://schemas.microsoft.com/office/drawing/2014/main" id="{9074AE85-8D6F-888A-E1E1-B28B0D8487B5}"/>
              </a:ext>
            </a:extLst>
          </p:cNvPr>
          <p:cNvSpPr>
            <a:spLocks noGrp="1"/>
          </p:cNvSpPr>
          <p:nvPr>
            <p:ph type="body" sz="quarter" idx="10"/>
          </p:nvPr>
        </p:nvSpPr>
        <p:spPr>
          <a:xfrm>
            <a:off x="97970" y="1016298"/>
            <a:ext cx="11944351" cy="550862"/>
          </a:xfrm>
        </p:spPr>
        <p:txBody>
          <a:bodyPr/>
          <a:lstStyle/>
          <a:p>
            <a:pPr algn="ctr"/>
            <a:r>
              <a:rPr lang="en-US" dirty="0"/>
              <a:t>Sexual difficulties are not always caused by ageing or disease</a:t>
            </a:r>
          </a:p>
        </p:txBody>
      </p:sp>
      <p:graphicFrame>
        <p:nvGraphicFramePr>
          <p:cNvPr id="2" name="Content Placeholder 1">
            <a:extLst>
              <a:ext uri="{FF2B5EF4-FFF2-40B4-BE49-F238E27FC236}">
                <a16:creationId xmlns:a16="http://schemas.microsoft.com/office/drawing/2014/main" id="{9B2974CC-7F20-FB2C-E3C6-3F93174EC1E3}"/>
              </a:ext>
            </a:extLst>
          </p:cNvPr>
          <p:cNvGraphicFramePr>
            <a:graphicFrameLocks noGrp="1"/>
          </p:cNvGraphicFramePr>
          <p:nvPr>
            <p:ph sz="quarter" idx="12"/>
            <p:extLst>
              <p:ext uri="{D42A27DB-BD31-4B8C-83A1-F6EECF244321}">
                <p14:modId xmlns:p14="http://schemas.microsoft.com/office/powerpoint/2010/main" val="346642846"/>
              </p:ext>
            </p:extLst>
          </p:nvPr>
        </p:nvGraphicFramePr>
        <p:xfrm>
          <a:off x="1904544" y="2336800"/>
          <a:ext cx="9119056" cy="4191000"/>
        </p:xfrm>
        <a:graphic>
          <a:graphicData uri="http://schemas.openxmlformats.org/drawingml/2006/table">
            <a:tbl>
              <a:tblPr firstRow="1" bandRow="1">
                <a:tableStyleId>{2D5ABB26-0587-4C30-8999-92F81FD0307C}</a:tableStyleId>
              </a:tblPr>
              <a:tblGrid>
                <a:gridCol w="4559528">
                  <a:extLst>
                    <a:ext uri="{9D8B030D-6E8A-4147-A177-3AD203B41FA5}">
                      <a16:colId xmlns:a16="http://schemas.microsoft.com/office/drawing/2014/main" val="61704248"/>
                    </a:ext>
                  </a:extLst>
                </a:gridCol>
                <a:gridCol w="4559528">
                  <a:extLst>
                    <a:ext uri="{9D8B030D-6E8A-4147-A177-3AD203B41FA5}">
                      <a16:colId xmlns:a16="http://schemas.microsoft.com/office/drawing/2014/main" val="3311169139"/>
                    </a:ext>
                  </a:extLst>
                </a:gridCol>
              </a:tblGrid>
              <a:tr h="1004203">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Common medication groups</a:t>
                      </a:r>
                    </a:p>
                    <a:p>
                      <a:pPr algn="l"/>
                      <a:endParaRPr lang="en-US" dirty="0">
                        <a:solidFill>
                          <a:schemeClr val="tx1"/>
                        </a:solidFill>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Possible side effects</a:t>
                      </a:r>
                    </a:p>
                    <a:p>
                      <a:pPr algn="l"/>
                      <a:endParaRPr lang="en-US" dirty="0">
                        <a:solidFill>
                          <a:schemeClr val="tx1"/>
                        </a:solidFill>
                      </a:endParaRPr>
                    </a:p>
                  </a:txBody>
                  <a:tcPr/>
                </a:tc>
                <a:extLst>
                  <a:ext uri="{0D108BD9-81ED-4DB2-BD59-A6C34878D82A}">
                    <a16:rowId xmlns:a16="http://schemas.microsoft.com/office/drawing/2014/main" val="3459383793"/>
                  </a:ext>
                </a:extLst>
              </a:tr>
              <a:tr h="3186797">
                <a:tc>
                  <a:txBody>
                    <a:bodyPr/>
                    <a:lstStyle/>
                    <a:p>
                      <a:r>
                        <a:rPr lang="en-US" sz="2000" dirty="0"/>
                        <a:t>• Antihypertensives</a:t>
                      </a:r>
                    </a:p>
                    <a:p>
                      <a:r>
                        <a:rPr lang="en-US" sz="2000" dirty="0"/>
                        <a:t>• Antidepressants</a:t>
                      </a:r>
                    </a:p>
                    <a:p>
                      <a:r>
                        <a:rPr lang="en-US" sz="2000" dirty="0"/>
                        <a:t>• Antipsychotics</a:t>
                      </a:r>
                    </a:p>
                    <a:p>
                      <a:r>
                        <a:rPr lang="en-US" sz="2000" dirty="0"/>
                        <a:t>• Sedatives</a:t>
                      </a:r>
                    </a:p>
                    <a:p>
                      <a:r>
                        <a:rPr lang="en-US" sz="2000" dirty="0"/>
                        <a:t>• Hormonal therapies</a:t>
                      </a:r>
                    </a:p>
                    <a:p>
                      <a:endParaRPr lang="en-US" dirty="0"/>
                    </a:p>
                  </a:txBody>
                  <a:tcPr/>
                </a:tc>
                <a:tc>
                  <a:txBody>
                    <a:bodyPr/>
                    <a:lstStyle/>
                    <a:p>
                      <a:r>
                        <a:rPr lang="en-US" sz="2000" dirty="0"/>
                        <a:t>• Reduced libido</a:t>
                      </a:r>
                    </a:p>
                    <a:p>
                      <a:r>
                        <a:rPr lang="en-US" sz="2000" dirty="0"/>
                        <a:t>• Arousal difficulties</a:t>
                      </a:r>
                    </a:p>
                    <a:p>
                      <a:r>
                        <a:rPr lang="en-US" sz="2000" dirty="0"/>
                        <a:t>• Vaginal dryness / erectile changes</a:t>
                      </a:r>
                    </a:p>
                    <a:p>
                      <a:r>
                        <a:rPr lang="en-US" sz="2000" dirty="0"/>
                        <a:t>• Delayed or absent orgasm</a:t>
                      </a:r>
                    </a:p>
                    <a:p>
                      <a:r>
                        <a:rPr lang="en-US" sz="2000" dirty="0"/>
                        <a:t>• Reduced energy</a:t>
                      </a:r>
                    </a:p>
                    <a:p>
                      <a:endParaRPr lang="en-US" dirty="0"/>
                    </a:p>
                  </a:txBody>
                  <a:tcPr/>
                </a:tc>
                <a:extLst>
                  <a:ext uri="{0D108BD9-81ED-4DB2-BD59-A6C34878D82A}">
                    <a16:rowId xmlns:a16="http://schemas.microsoft.com/office/drawing/2014/main" val="3290839608"/>
                  </a:ext>
                </a:extLst>
              </a:tr>
            </a:tbl>
          </a:graphicData>
        </a:graphic>
      </p:graphicFrame>
    </p:spTree>
    <p:extLst>
      <p:ext uri="{BB962C8B-B14F-4D97-AF65-F5344CB8AC3E}">
        <p14:creationId xmlns:p14="http://schemas.microsoft.com/office/powerpoint/2010/main" val="159920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C17EC-0A22-8C60-A05F-D9ED6C33E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930FD-71D5-C9DD-6622-ED9C3CFEF21B}"/>
              </a:ext>
            </a:extLst>
          </p:cNvPr>
          <p:cNvSpPr>
            <a:spLocks noGrp="1"/>
          </p:cNvSpPr>
          <p:nvPr>
            <p:ph type="ctrTitle"/>
          </p:nvPr>
        </p:nvSpPr>
        <p:spPr/>
        <p:txBody>
          <a:bodyPr/>
          <a:lstStyle/>
          <a:p>
            <a:endParaRPr lang="en-US" dirty="0"/>
          </a:p>
        </p:txBody>
      </p:sp>
      <p:pic>
        <p:nvPicPr>
          <p:cNvPr id="5" name="Graphic 4" descr="Heart with solid fill">
            <a:extLst>
              <a:ext uri="{FF2B5EF4-FFF2-40B4-BE49-F238E27FC236}">
                <a16:creationId xmlns:a16="http://schemas.microsoft.com/office/drawing/2014/main" id="{73AC92CD-7CF9-08B8-EF61-FEBD872C5A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34000" y="2851046"/>
            <a:ext cx="1524000" cy="1524000"/>
          </a:xfrm>
          <a:prstGeom prst="rect">
            <a:avLst/>
          </a:prstGeom>
        </p:spPr>
      </p:pic>
    </p:spTree>
    <p:extLst>
      <p:ext uri="{BB962C8B-B14F-4D97-AF65-F5344CB8AC3E}">
        <p14:creationId xmlns:p14="http://schemas.microsoft.com/office/powerpoint/2010/main" val="188735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867DB-9141-6333-8C1E-1DBBDF4E42B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F3120E21-5077-A698-0B58-DB3D7A4031E8}"/>
              </a:ext>
            </a:extLst>
          </p:cNvPr>
          <p:cNvSpPr>
            <a:spLocks noGrp="1"/>
          </p:cNvSpPr>
          <p:nvPr>
            <p:ph type="title"/>
          </p:nvPr>
        </p:nvSpPr>
        <p:spPr/>
        <p:txBody>
          <a:bodyPr lIns="91440"/>
          <a:lstStyle/>
          <a:p>
            <a:r>
              <a:rPr lang="en-US" dirty="0"/>
              <a:t>Mental Health &amp; relational wellbeing</a:t>
            </a:r>
            <a:endParaRPr lang="el-GR" dirty="0"/>
          </a:p>
        </p:txBody>
      </p:sp>
      <p:sp>
        <p:nvSpPr>
          <p:cNvPr id="7" name="Content Placeholder 6">
            <a:extLst>
              <a:ext uri="{FF2B5EF4-FFF2-40B4-BE49-F238E27FC236}">
                <a16:creationId xmlns:a16="http://schemas.microsoft.com/office/drawing/2014/main" id="{E02731A8-3A46-ED9F-44A6-2D53B3C085A8}"/>
              </a:ext>
            </a:extLst>
          </p:cNvPr>
          <p:cNvSpPr>
            <a:spLocks noGrp="1"/>
          </p:cNvSpPr>
          <p:nvPr>
            <p:ph sz="quarter" idx="12"/>
          </p:nvPr>
        </p:nvSpPr>
        <p:spPr>
          <a:xfrm>
            <a:off x="1308099" y="1473201"/>
            <a:ext cx="8191501" cy="4587966"/>
          </a:xfrm>
        </p:spPr>
        <p:txBody>
          <a:bodyPr/>
          <a:lstStyle/>
          <a:p>
            <a:r>
              <a:rPr lang="en-US" sz="2000" b="1" dirty="0">
                <a:solidFill>
                  <a:schemeClr val="accent3"/>
                </a:solidFill>
              </a:rPr>
              <a:t>Depression</a:t>
            </a:r>
          </a:p>
          <a:p>
            <a:pPr marL="971533" lvl="1" indent="-285750">
              <a:buFont typeface="Wingdings" pitchFamily="2" charset="2"/>
              <a:buChar char="è"/>
            </a:pPr>
            <a:r>
              <a:rPr lang="en-US" sz="1800" dirty="0"/>
              <a:t>reduced desire</a:t>
            </a:r>
          </a:p>
          <a:p>
            <a:endParaRPr lang="en-US" dirty="0"/>
          </a:p>
          <a:p>
            <a:r>
              <a:rPr lang="en-US" sz="2000" dirty="0"/>
              <a:t> </a:t>
            </a:r>
            <a:r>
              <a:rPr lang="en-US" sz="2000" b="1" dirty="0">
                <a:solidFill>
                  <a:schemeClr val="accent3"/>
                </a:solidFill>
              </a:rPr>
              <a:t>Anxiety</a:t>
            </a:r>
          </a:p>
          <a:p>
            <a:pPr marL="971533" lvl="1" indent="-285750">
              <a:buFont typeface="Wingdings" pitchFamily="2" charset="2"/>
              <a:buChar char="è"/>
            </a:pPr>
            <a:r>
              <a:rPr lang="en-US" sz="1800" dirty="0"/>
              <a:t>inhibition &amp; avoidance</a:t>
            </a:r>
          </a:p>
          <a:p>
            <a:endParaRPr lang="en-US" dirty="0"/>
          </a:p>
          <a:p>
            <a:r>
              <a:rPr lang="en-US" sz="2000" b="1" dirty="0">
                <a:solidFill>
                  <a:schemeClr val="accent3"/>
                </a:solidFill>
              </a:rPr>
              <a:t>Loneliness</a:t>
            </a:r>
          </a:p>
          <a:p>
            <a:pPr marL="971533" lvl="1" indent="-285750">
              <a:buFont typeface="Wingdings" pitchFamily="2" charset="2"/>
              <a:buChar char="è"/>
            </a:pPr>
            <a:r>
              <a:rPr lang="en-US" sz="1800" dirty="0"/>
              <a:t>reduced intimacy motivation</a:t>
            </a:r>
          </a:p>
          <a:p>
            <a:endParaRPr lang="en-US" dirty="0"/>
          </a:p>
          <a:p>
            <a:r>
              <a:rPr lang="en-US" sz="2000" b="1" dirty="0">
                <a:solidFill>
                  <a:schemeClr val="accent3"/>
                </a:solidFill>
              </a:rPr>
              <a:t>Bereavement</a:t>
            </a:r>
          </a:p>
          <a:p>
            <a:pPr marL="971533" lvl="1" indent="-285750">
              <a:buFont typeface="Wingdings" pitchFamily="2" charset="2"/>
              <a:buChar char="è"/>
            </a:pPr>
            <a:r>
              <a:rPr lang="en-US" sz="1800" dirty="0"/>
              <a:t>emotional withdrawal</a:t>
            </a:r>
          </a:p>
          <a:p>
            <a:endParaRPr lang="en-US" dirty="0"/>
          </a:p>
          <a:p>
            <a:endParaRPr lang="en-US" dirty="0"/>
          </a:p>
        </p:txBody>
      </p:sp>
      <p:pic>
        <p:nvPicPr>
          <p:cNvPr id="3" name="Picture 2" descr="An old person sitting on a bench&#10;&#10;AI-generated content may be incorrect.">
            <a:extLst>
              <a:ext uri="{FF2B5EF4-FFF2-40B4-BE49-F238E27FC236}">
                <a16:creationId xmlns:a16="http://schemas.microsoft.com/office/drawing/2014/main" id="{B1E94F4F-A7BD-D79F-EA87-B28CB99A5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3797" y="1169140"/>
            <a:ext cx="4240104" cy="5199495"/>
          </a:xfrm>
          <a:prstGeom prst="rect">
            <a:avLst/>
          </a:prstGeom>
        </p:spPr>
      </p:pic>
    </p:spTree>
    <p:extLst>
      <p:ext uri="{BB962C8B-B14F-4D97-AF65-F5344CB8AC3E}">
        <p14:creationId xmlns:p14="http://schemas.microsoft.com/office/powerpoint/2010/main" val="357810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DEBF5-22DF-E126-DD23-08A3507ABC2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F255C05D-6D19-C200-FF3F-B5746DC4BF05}"/>
              </a:ext>
            </a:extLst>
          </p:cNvPr>
          <p:cNvSpPr>
            <a:spLocks noGrp="1"/>
          </p:cNvSpPr>
          <p:nvPr>
            <p:ph type="title"/>
          </p:nvPr>
        </p:nvSpPr>
        <p:spPr/>
        <p:txBody>
          <a:bodyPr lIns="91440"/>
          <a:lstStyle/>
          <a:p>
            <a:r>
              <a:rPr lang="en-US" dirty="0"/>
              <a:t>Body Image &amp; relationships</a:t>
            </a:r>
            <a:endParaRPr lang="el-GR" dirty="0"/>
          </a:p>
        </p:txBody>
      </p:sp>
      <p:sp>
        <p:nvSpPr>
          <p:cNvPr id="7" name="Content Placeholder 6">
            <a:extLst>
              <a:ext uri="{FF2B5EF4-FFF2-40B4-BE49-F238E27FC236}">
                <a16:creationId xmlns:a16="http://schemas.microsoft.com/office/drawing/2014/main" id="{3F3EA63C-6B37-6728-5AE8-4D8F27A88CB7}"/>
              </a:ext>
            </a:extLst>
          </p:cNvPr>
          <p:cNvSpPr>
            <a:spLocks noGrp="1"/>
          </p:cNvSpPr>
          <p:nvPr>
            <p:ph sz="quarter" idx="12"/>
          </p:nvPr>
        </p:nvSpPr>
        <p:spPr>
          <a:xfrm>
            <a:off x="1194163" y="1489890"/>
            <a:ext cx="9803674" cy="4858657"/>
          </a:xfrm>
        </p:spPr>
        <p:txBody>
          <a:bodyPr/>
          <a:lstStyle/>
          <a:p>
            <a:r>
              <a:rPr lang="en-US" sz="2000" b="1" dirty="0">
                <a:solidFill>
                  <a:schemeClr val="accent3"/>
                </a:solidFill>
              </a:rPr>
              <a:t>Body image changes</a:t>
            </a:r>
          </a:p>
          <a:p>
            <a:pPr marL="971533" lvl="1" indent="-285750">
              <a:buFont typeface="Wingdings" pitchFamily="2" charset="2"/>
              <a:buChar char="è"/>
            </a:pPr>
            <a:r>
              <a:rPr lang="en-US" sz="1800" dirty="0"/>
              <a:t>perceived attractiveness</a:t>
            </a:r>
          </a:p>
          <a:p>
            <a:endParaRPr lang="en-US" dirty="0"/>
          </a:p>
          <a:p>
            <a:r>
              <a:rPr lang="en-US" sz="2000" b="1" dirty="0">
                <a:solidFill>
                  <a:schemeClr val="accent3"/>
                </a:solidFill>
              </a:rPr>
              <a:t>Relationship quality</a:t>
            </a:r>
          </a:p>
          <a:p>
            <a:pPr marL="971533" lvl="1" indent="-285750">
              <a:buFont typeface="Wingdings" pitchFamily="2" charset="2"/>
              <a:buChar char="è"/>
            </a:pPr>
            <a:r>
              <a:rPr lang="en-US" sz="1800" dirty="0"/>
              <a:t>emotional safety</a:t>
            </a:r>
          </a:p>
          <a:p>
            <a:endParaRPr lang="en-US" dirty="0"/>
          </a:p>
          <a:p>
            <a:r>
              <a:rPr lang="en-US" sz="2000" b="1" dirty="0">
                <a:solidFill>
                  <a:schemeClr val="accent3"/>
                </a:solidFill>
              </a:rPr>
              <a:t>Changing roles (caregiving, illness)</a:t>
            </a:r>
          </a:p>
          <a:p>
            <a:pPr marL="971533" lvl="1" indent="-285750">
              <a:buFont typeface="Wingdings" pitchFamily="2" charset="2"/>
              <a:buChar char="è"/>
            </a:pPr>
            <a:r>
              <a:rPr lang="en-US" sz="1800" dirty="0"/>
              <a:t>intimacy redefinition</a:t>
            </a:r>
          </a:p>
          <a:p>
            <a:endParaRPr lang="en-US" dirty="0"/>
          </a:p>
          <a:p>
            <a:r>
              <a:rPr lang="en-US" sz="2000" b="1" dirty="0">
                <a:solidFill>
                  <a:schemeClr val="accent3"/>
                </a:solidFill>
              </a:rPr>
              <a:t>Need for communication</a:t>
            </a:r>
          </a:p>
          <a:p>
            <a:pPr marL="971533" lvl="1" indent="-285750">
              <a:buFont typeface="Wingdings" pitchFamily="2" charset="2"/>
              <a:buChar char="è"/>
            </a:pPr>
            <a:r>
              <a:rPr lang="en-US" sz="1800" dirty="0"/>
              <a:t>adaptation of intimacy</a:t>
            </a:r>
          </a:p>
          <a:p>
            <a:endParaRPr lang="en-US" dirty="0"/>
          </a:p>
          <a:p>
            <a:endParaRPr lang="en-US" dirty="0"/>
          </a:p>
        </p:txBody>
      </p:sp>
      <p:pic>
        <p:nvPicPr>
          <p:cNvPr id="3" name="Picture 2" descr="A person sitting on a table&#10;&#10;AI-generated content may be incorrect.">
            <a:extLst>
              <a:ext uri="{FF2B5EF4-FFF2-40B4-BE49-F238E27FC236}">
                <a16:creationId xmlns:a16="http://schemas.microsoft.com/office/drawing/2014/main" id="{8776D7DA-1CFD-D369-EE87-D1EACBD9A4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4395" y="1084217"/>
            <a:ext cx="4513442" cy="5094514"/>
          </a:xfrm>
          <a:prstGeom prst="rect">
            <a:avLst/>
          </a:prstGeom>
        </p:spPr>
      </p:pic>
    </p:spTree>
    <p:extLst>
      <p:ext uri="{BB962C8B-B14F-4D97-AF65-F5344CB8AC3E}">
        <p14:creationId xmlns:p14="http://schemas.microsoft.com/office/powerpoint/2010/main" val="373795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ACEB0-A137-85C0-AC8F-B18C7647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216484-0EE1-9550-69BE-059936967234}"/>
              </a:ext>
            </a:extLst>
          </p:cNvPr>
          <p:cNvSpPr>
            <a:spLocks noGrp="1"/>
          </p:cNvSpPr>
          <p:nvPr>
            <p:ph type="ctrTitle"/>
          </p:nvPr>
        </p:nvSpPr>
        <p:spPr/>
        <p:txBody>
          <a:bodyPr/>
          <a:lstStyle/>
          <a:p>
            <a:endParaRPr lang="en-US" dirty="0"/>
          </a:p>
        </p:txBody>
      </p:sp>
      <p:pic>
        <p:nvPicPr>
          <p:cNvPr id="7" name="Graphic 6" descr="Warning with solid fill">
            <a:extLst>
              <a:ext uri="{FF2B5EF4-FFF2-40B4-BE49-F238E27FC236}">
                <a16:creationId xmlns:a16="http://schemas.microsoft.com/office/drawing/2014/main" id="{9E0E7E77-92A1-9AF1-1356-E5E749700C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2971800"/>
            <a:ext cx="1245326" cy="1245326"/>
          </a:xfrm>
          <a:prstGeom prst="rect">
            <a:avLst/>
          </a:prstGeom>
        </p:spPr>
      </p:pic>
    </p:spTree>
    <p:extLst>
      <p:ext uri="{BB962C8B-B14F-4D97-AF65-F5344CB8AC3E}">
        <p14:creationId xmlns:p14="http://schemas.microsoft.com/office/powerpoint/2010/main" val="13274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6DDE3-83CB-D293-1BB6-8CF554A4FE5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0BF4E9D2-18F9-3D55-3362-3A6857A93B2F}"/>
              </a:ext>
            </a:extLst>
          </p:cNvPr>
          <p:cNvSpPr>
            <a:spLocks noGrp="1"/>
          </p:cNvSpPr>
          <p:nvPr>
            <p:ph type="title"/>
          </p:nvPr>
        </p:nvSpPr>
        <p:spPr/>
        <p:txBody>
          <a:bodyPr lIns="91440"/>
          <a:lstStyle/>
          <a:p>
            <a:r>
              <a:rPr lang="en-US" dirty="0"/>
              <a:t>Sexual Health Risks in later life</a:t>
            </a:r>
            <a:endParaRPr lang="el-GR" dirty="0"/>
          </a:p>
        </p:txBody>
      </p:sp>
      <p:sp>
        <p:nvSpPr>
          <p:cNvPr id="7" name="Content Placeholder 6">
            <a:extLst>
              <a:ext uri="{FF2B5EF4-FFF2-40B4-BE49-F238E27FC236}">
                <a16:creationId xmlns:a16="http://schemas.microsoft.com/office/drawing/2014/main" id="{1FE92E9F-DF87-41C7-2382-7B7184504948}"/>
              </a:ext>
            </a:extLst>
          </p:cNvPr>
          <p:cNvSpPr>
            <a:spLocks noGrp="1"/>
          </p:cNvSpPr>
          <p:nvPr>
            <p:ph sz="quarter" idx="12"/>
          </p:nvPr>
        </p:nvSpPr>
        <p:spPr>
          <a:xfrm>
            <a:off x="3277688" y="1226784"/>
            <a:ext cx="5636623" cy="1685109"/>
          </a:xfrm>
        </p:spPr>
        <p:txBody>
          <a:bodyPr/>
          <a:lstStyle/>
          <a:p>
            <a:endParaRPr lang="en-US" dirty="0"/>
          </a:p>
          <a:p>
            <a:pPr marL="465138"/>
            <a:r>
              <a:rPr lang="en-US" dirty="0"/>
              <a:t>• Increasing STI rates among adults 50+</a:t>
            </a:r>
          </a:p>
          <a:p>
            <a:pPr marL="465138"/>
            <a:r>
              <a:rPr lang="en-US" dirty="0"/>
              <a:t>• Limited inclusion in sexual health education</a:t>
            </a:r>
          </a:p>
          <a:p>
            <a:pPr marL="465138"/>
            <a:r>
              <a:rPr lang="en-US" dirty="0"/>
              <a:t>• Lower perceived personal risk</a:t>
            </a:r>
          </a:p>
          <a:p>
            <a:pPr marL="465138"/>
            <a:r>
              <a:rPr lang="en-US" dirty="0"/>
              <a:t> </a:t>
            </a:r>
          </a:p>
          <a:p>
            <a:pPr marL="465138"/>
            <a:endParaRPr lang="en-US" dirty="0"/>
          </a:p>
          <a:p>
            <a:pPr marL="465138"/>
            <a:endParaRPr lang="en-US" dirty="0"/>
          </a:p>
          <a:p>
            <a:endParaRPr lang="en-US" dirty="0"/>
          </a:p>
          <a:p>
            <a:endParaRPr lang="en-US" dirty="0"/>
          </a:p>
        </p:txBody>
      </p:sp>
      <p:sp>
        <p:nvSpPr>
          <p:cNvPr id="2" name="TextBox 1">
            <a:extLst>
              <a:ext uri="{FF2B5EF4-FFF2-40B4-BE49-F238E27FC236}">
                <a16:creationId xmlns:a16="http://schemas.microsoft.com/office/drawing/2014/main" id="{0D6FB873-BF9F-D737-3BFE-3B4E60CDB3C9}"/>
              </a:ext>
            </a:extLst>
          </p:cNvPr>
          <p:cNvSpPr txBox="1"/>
          <p:nvPr/>
        </p:nvSpPr>
        <p:spPr>
          <a:xfrm>
            <a:off x="6070145" y="3645659"/>
            <a:ext cx="5516609" cy="1200329"/>
          </a:xfrm>
          <a:prstGeom prst="rect">
            <a:avLst/>
          </a:prstGeom>
          <a:noFill/>
          <a:ln w="38100">
            <a:solidFill>
              <a:schemeClr val="accent1"/>
            </a:solidFill>
          </a:ln>
        </p:spPr>
        <p:txBody>
          <a:bodyPr wrap="square" rtlCol="0">
            <a:spAutoFit/>
          </a:bodyPr>
          <a:lstStyle/>
          <a:p>
            <a:r>
              <a:rPr lang="en-US" dirty="0">
                <a:solidFill>
                  <a:schemeClr val="accent6"/>
                </a:solidFill>
              </a:rPr>
              <a:t>• Chronic conditions (e.g., diabetes, cardiovascular disease)</a:t>
            </a:r>
          </a:p>
          <a:p>
            <a:r>
              <a:rPr lang="en-US" dirty="0">
                <a:solidFill>
                  <a:schemeClr val="accent6"/>
                </a:solidFill>
              </a:rPr>
              <a:t>• Slower healing processes</a:t>
            </a:r>
          </a:p>
          <a:p>
            <a:r>
              <a:rPr lang="en-US" dirty="0">
                <a:solidFill>
                  <a:schemeClr val="accent6"/>
                </a:solidFill>
              </a:rPr>
              <a:t>	⇒ Greater impact of infection or injury</a:t>
            </a:r>
          </a:p>
        </p:txBody>
      </p:sp>
      <p:sp>
        <p:nvSpPr>
          <p:cNvPr id="3" name="TextBox 2">
            <a:extLst>
              <a:ext uri="{FF2B5EF4-FFF2-40B4-BE49-F238E27FC236}">
                <a16:creationId xmlns:a16="http://schemas.microsoft.com/office/drawing/2014/main" id="{7207C6DB-0DF0-D2CA-3343-7B5730DF565C}"/>
              </a:ext>
            </a:extLst>
          </p:cNvPr>
          <p:cNvSpPr txBox="1"/>
          <p:nvPr/>
        </p:nvSpPr>
        <p:spPr>
          <a:xfrm>
            <a:off x="605246" y="3645660"/>
            <a:ext cx="5107577" cy="1200329"/>
          </a:xfrm>
          <a:prstGeom prst="rect">
            <a:avLst/>
          </a:prstGeom>
          <a:noFill/>
          <a:ln w="38100">
            <a:solidFill>
              <a:schemeClr val="accent1"/>
            </a:solidFill>
          </a:ln>
        </p:spPr>
        <p:txBody>
          <a:bodyPr wrap="square" rtlCol="0">
            <a:spAutoFit/>
          </a:bodyPr>
          <a:lstStyle/>
          <a:p>
            <a:pPr marL="465138"/>
            <a:r>
              <a:rPr lang="en-US" dirty="0">
                <a:solidFill>
                  <a:schemeClr val="accent6"/>
                </a:solidFill>
              </a:rPr>
              <a:t>• Thinner mucosal tissues</a:t>
            </a:r>
          </a:p>
          <a:p>
            <a:pPr marL="465138"/>
            <a:r>
              <a:rPr lang="en-US" dirty="0">
                <a:solidFill>
                  <a:schemeClr val="accent6"/>
                </a:solidFill>
              </a:rPr>
              <a:t>• Reduced lubrication</a:t>
            </a:r>
          </a:p>
          <a:p>
            <a:pPr marL="465138"/>
            <a:r>
              <a:rPr lang="en-US" dirty="0">
                <a:solidFill>
                  <a:schemeClr val="accent6"/>
                </a:solidFill>
              </a:rPr>
              <a:t>• Altered immune response</a:t>
            </a:r>
          </a:p>
          <a:p>
            <a:pPr marL="465138"/>
            <a:r>
              <a:rPr lang="en-US" dirty="0">
                <a:solidFill>
                  <a:schemeClr val="accent6"/>
                </a:solidFill>
              </a:rPr>
              <a:t>	⇒ Increased susceptibility to infection</a:t>
            </a:r>
          </a:p>
        </p:txBody>
      </p:sp>
    </p:spTree>
    <p:extLst>
      <p:ext uri="{BB962C8B-B14F-4D97-AF65-F5344CB8AC3E}">
        <p14:creationId xmlns:p14="http://schemas.microsoft.com/office/powerpoint/2010/main" val="2503082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F8FDD-180E-CECC-62E5-DB1397C0499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868DBE5-F931-9C1F-F95B-CC35A5FACFAD}"/>
              </a:ext>
            </a:extLst>
          </p:cNvPr>
          <p:cNvSpPr>
            <a:spLocks noGrp="1"/>
          </p:cNvSpPr>
          <p:nvPr>
            <p:ph type="title"/>
          </p:nvPr>
        </p:nvSpPr>
        <p:spPr/>
        <p:txBody>
          <a:bodyPr lIns="91440"/>
          <a:lstStyle/>
          <a:p>
            <a:r>
              <a:rPr lang="en-US" dirty="0"/>
              <a:t>Protection and Professional Role</a:t>
            </a:r>
            <a:endParaRPr lang="el-GR" dirty="0"/>
          </a:p>
        </p:txBody>
      </p:sp>
      <p:sp>
        <p:nvSpPr>
          <p:cNvPr id="7" name="Content Placeholder 6">
            <a:extLst>
              <a:ext uri="{FF2B5EF4-FFF2-40B4-BE49-F238E27FC236}">
                <a16:creationId xmlns:a16="http://schemas.microsoft.com/office/drawing/2014/main" id="{D770AE26-625C-02BA-68D7-221863928794}"/>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r>
              <a:rPr lang="en-US" sz="2400" dirty="0"/>
              <a:t>                  🗣  Routine dialogue</a:t>
            </a:r>
          </a:p>
          <a:p>
            <a:r>
              <a:rPr lang="en-US" sz="2400" dirty="0"/>
              <a:t>                  🛡  Safer-sex practices</a:t>
            </a:r>
          </a:p>
          <a:p>
            <a:r>
              <a:rPr lang="en-US" sz="2400" dirty="0"/>
              <a:t>                  🧪  Screening &amp; prevention</a:t>
            </a:r>
          </a:p>
          <a:p>
            <a:r>
              <a:rPr lang="en-US" sz="2400" dirty="0"/>
              <a:t>                  📖  Access to information</a:t>
            </a:r>
          </a:p>
          <a:p>
            <a:endParaRPr lang="en-US" dirty="0"/>
          </a:p>
          <a:p>
            <a:pPr algn="ctr"/>
            <a:endParaRPr lang="en-US" b="1" dirty="0">
              <a:solidFill>
                <a:schemeClr val="accent3"/>
              </a:solidFill>
            </a:endParaRPr>
          </a:p>
          <a:p>
            <a:pPr algn="ctr"/>
            <a:endParaRPr lang="en-US" b="1" dirty="0">
              <a:solidFill>
                <a:schemeClr val="accent3"/>
              </a:solidFill>
            </a:endParaRPr>
          </a:p>
          <a:p>
            <a:pPr algn="ctr"/>
            <a:endParaRPr lang="en-US" sz="2400" b="1" dirty="0">
              <a:solidFill>
                <a:schemeClr val="accent3"/>
              </a:solidFill>
            </a:endParaRPr>
          </a:p>
          <a:p>
            <a:pPr algn="ctr"/>
            <a:r>
              <a:rPr lang="en-US" sz="2400" b="1" dirty="0">
                <a:solidFill>
                  <a:schemeClr val="accent3"/>
                </a:solidFill>
              </a:rPr>
              <a:t>Addressing sexual health supports dignity, autonomy and wellbeing in later life.</a:t>
            </a:r>
          </a:p>
          <a:p>
            <a:endParaRPr lang="en-US" dirty="0"/>
          </a:p>
          <a:p>
            <a:endParaRPr lang="en-US" dirty="0"/>
          </a:p>
        </p:txBody>
      </p:sp>
      <p:pic>
        <p:nvPicPr>
          <p:cNvPr id="4" name="Picture 3" descr="A person and person holding hands&#10;&#10;AI-generated content may be incorrect.">
            <a:extLst>
              <a:ext uri="{FF2B5EF4-FFF2-40B4-BE49-F238E27FC236}">
                <a16:creationId xmlns:a16="http://schemas.microsoft.com/office/drawing/2014/main" id="{EDCC74E9-C560-A0AA-577D-F025374E9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80606"/>
            <a:ext cx="4826069" cy="3148149"/>
          </a:xfrm>
          <a:prstGeom prst="rect">
            <a:avLst/>
          </a:prstGeom>
        </p:spPr>
      </p:pic>
    </p:spTree>
    <p:extLst>
      <p:ext uri="{BB962C8B-B14F-4D97-AF65-F5344CB8AC3E}">
        <p14:creationId xmlns:p14="http://schemas.microsoft.com/office/powerpoint/2010/main" val="651127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431AE-ADC2-6804-8C9A-2F7804C5A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D4A07-6C04-EE6D-708E-7465974615CF}"/>
              </a:ext>
            </a:extLst>
          </p:cNvPr>
          <p:cNvSpPr>
            <a:spLocks noGrp="1"/>
          </p:cNvSpPr>
          <p:nvPr>
            <p:ph type="ctrTitle"/>
          </p:nvPr>
        </p:nvSpPr>
        <p:spPr/>
        <p:txBody>
          <a:bodyPr/>
          <a:lstStyle/>
          <a:p>
            <a:endParaRPr lang="en-US" dirty="0"/>
          </a:p>
        </p:txBody>
      </p:sp>
      <p:pic>
        <p:nvPicPr>
          <p:cNvPr id="4" name="Graphic 3" descr="Chat with solid fill">
            <a:extLst>
              <a:ext uri="{FF2B5EF4-FFF2-40B4-BE49-F238E27FC236}">
                <a16:creationId xmlns:a16="http://schemas.microsoft.com/office/drawing/2014/main" id="{6EC77273-3B8F-7181-BD9B-604CB05F1F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55919" y="2774849"/>
            <a:ext cx="1571897" cy="1571897"/>
          </a:xfrm>
          <a:prstGeom prst="rect">
            <a:avLst/>
          </a:prstGeom>
        </p:spPr>
      </p:pic>
    </p:spTree>
    <p:extLst>
      <p:ext uri="{BB962C8B-B14F-4D97-AF65-F5344CB8AC3E}">
        <p14:creationId xmlns:p14="http://schemas.microsoft.com/office/powerpoint/2010/main" val="86250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dirty="0"/>
              <a:t>Communication in healthcare settings</a:t>
            </a:r>
            <a:endParaRPr lang="el-GR" dirty="0"/>
          </a:p>
        </p:txBody>
      </p:sp>
      <p:sp>
        <p:nvSpPr>
          <p:cNvPr id="6" name="Content Placeholder 5"/>
          <p:cNvSpPr>
            <a:spLocks noGrp="1"/>
          </p:cNvSpPr>
          <p:nvPr>
            <p:ph sz="quarter" idx="11"/>
          </p:nvPr>
        </p:nvSpPr>
        <p:spPr/>
        <p:txBody>
          <a:bodyPr/>
          <a:lstStyle/>
          <a:p>
            <a:pPr algn="ctr"/>
            <a:endParaRPr lang="en-US" sz="2000" b="1" dirty="0"/>
          </a:p>
          <a:p>
            <a:r>
              <a:rPr lang="en-US" sz="2000" b="1" dirty="0"/>
              <a:t>Why conversations often do not happen</a:t>
            </a:r>
          </a:p>
          <a:p>
            <a:endParaRPr lang="en-US" dirty="0"/>
          </a:p>
          <a:p>
            <a:endParaRPr lang="en-US" dirty="0"/>
          </a:p>
          <a:p>
            <a:endParaRPr lang="en-US" dirty="0"/>
          </a:p>
          <a:p>
            <a:r>
              <a:rPr lang="en-US" dirty="0"/>
              <a:t>• Discomfort or embarrassment</a:t>
            </a:r>
          </a:p>
          <a:p>
            <a:r>
              <a:rPr lang="en-US" dirty="0"/>
              <a:t>• Assumptions that older adults are asexual</a:t>
            </a:r>
          </a:p>
          <a:p>
            <a:r>
              <a:rPr lang="en-US" dirty="0"/>
              <a:t>• Time constraints</a:t>
            </a:r>
          </a:p>
          <a:p>
            <a:r>
              <a:rPr lang="en-US" dirty="0"/>
              <a:t>• Uncertainty about professional boundaries</a:t>
            </a:r>
          </a:p>
          <a:p>
            <a:endParaRPr lang="en-US" dirty="0"/>
          </a:p>
        </p:txBody>
      </p:sp>
      <p:sp>
        <p:nvSpPr>
          <p:cNvPr id="7" name="Content Placeholder 6"/>
          <p:cNvSpPr>
            <a:spLocks noGrp="1"/>
          </p:cNvSpPr>
          <p:nvPr>
            <p:ph sz="quarter" idx="12"/>
          </p:nvPr>
        </p:nvSpPr>
        <p:spPr/>
        <p:txBody>
          <a:bodyPr/>
          <a:lstStyle/>
          <a:p>
            <a:pPr algn="ctr"/>
            <a:endParaRPr lang="en-US" b="1" dirty="0"/>
          </a:p>
          <a:p>
            <a:r>
              <a:rPr lang="en-US" b="1" dirty="0"/>
              <a:t> </a:t>
            </a:r>
            <a:r>
              <a:rPr lang="en-US" sz="2000" b="1" dirty="0"/>
              <a:t>Person-</a:t>
            </a:r>
            <a:r>
              <a:rPr lang="en-US" sz="2000" b="1" dirty="0" err="1"/>
              <a:t>centred</a:t>
            </a:r>
            <a:r>
              <a:rPr lang="en-US" sz="2000" b="1" dirty="0"/>
              <a:t> approach</a:t>
            </a:r>
          </a:p>
          <a:p>
            <a:endParaRPr lang="en-US" b="1" dirty="0"/>
          </a:p>
          <a:p>
            <a:endParaRPr lang="en-US" b="1" dirty="0"/>
          </a:p>
          <a:p>
            <a:endParaRPr lang="en-US" b="1" dirty="0"/>
          </a:p>
          <a:p>
            <a:r>
              <a:rPr lang="en-US" dirty="0"/>
              <a:t>• Sexuality </a:t>
            </a:r>
            <a:r>
              <a:rPr lang="en-US" dirty="0" err="1"/>
              <a:t>recognised</a:t>
            </a:r>
            <a:r>
              <a:rPr lang="en-US" dirty="0"/>
              <a:t> as part of quality of life</a:t>
            </a:r>
          </a:p>
          <a:p>
            <a:r>
              <a:rPr lang="en-US" dirty="0"/>
              <a:t>• Respect for values, preferences and lived experience</a:t>
            </a:r>
          </a:p>
          <a:p>
            <a:r>
              <a:rPr lang="en-US" dirty="0"/>
              <a:t>• Shared decision-making</a:t>
            </a:r>
          </a:p>
          <a:p>
            <a:r>
              <a:rPr lang="en-US" dirty="0"/>
              <a:t>• Attention to emotional, relational and physical needs</a:t>
            </a:r>
          </a:p>
          <a:p>
            <a:endParaRPr lang="en-US" dirty="0"/>
          </a:p>
        </p:txBody>
      </p:sp>
    </p:spTree>
    <p:extLst>
      <p:ext uri="{BB962C8B-B14F-4D97-AF65-F5344CB8AC3E}">
        <p14:creationId xmlns:p14="http://schemas.microsoft.com/office/powerpoint/2010/main" val="1387695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543EF-E4DD-B5EB-660D-98F4AA35591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E676A12-5DED-92C2-C31E-C8EF9A58A376}"/>
              </a:ext>
            </a:extLst>
          </p:cNvPr>
          <p:cNvSpPr>
            <a:spLocks noGrp="1"/>
          </p:cNvSpPr>
          <p:nvPr>
            <p:ph type="title"/>
          </p:nvPr>
        </p:nvSpPr>
        <p:spPr/>
        <p:txBody>
          <a:bodyPr lIns="91440"/>
          <a:lstStyle/>
          <a:p>
            <a:r>
              <a:rPr lang="en-US" dirty="0"/>
              <a:t>Principles for initiating conversations about sexuality (1)</a:t>
            </a:r>
            <a:endParaRPr lang="el-GR" dirty="0"/>
          </a:p>
        </p:txBody>
      </p:sp>
      <p:sp>
        <p:nvSpPr>
          <p:cNvPr id="7" name="Content Placeholder 6">
            <a:extLst>
              <a:ext uri="{FF2B5EF4-FFF2-40B4-BE49-F238E27FC236}">
                <a16:creationId xmlns:a16="http://schemas.microsoft.com/office/drawing/2014/main" id="{02595A6F-5E57-1548-10B8-84B01FA3C6CC}"/>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pPr algn="ctr"/>
            <a:endParaRPr lang="en-US" b="1" dirty="0">
              <a:solidFill>
                <a:schemeClr val="accent3"/>
              </a:solidFill>
            </a:endParaRPr>
          </a:p>
          <a:p>
            <a:pPr algn="ctr"/>
            <a:endParaRPr lang="en-US" b="1" dirty="0">
              <a:solidFill>
                <a:schemeClr val="accent3"/>
              </a:solidFill>
            </a:endParaRPr>
          </a:p>
          <a:p>
            <a:endParaRPr lang="en-US" dirty="0"/>
          </a:p>
          <a:p>
            <a:endParaRPr lang="en-US" dirty="0"/>
          </a:p>
        </p:txBody>
      </p:sp>
      <p:graphicFrame>
        <p:nvGraphicFramePr>
          <p:cNvPr id="2" name="Table 1">
            <a:extLst>
              <a:ext uri="{FF2B5EF4-FFF2-40B4-BE49-F238E27FC236}">
                <a16:creationId xmlns:a16="http://schemas.microsoft.com/office/drawing/2014/main" id="{DCADB173-DBD4-BA05-CBB1-E65FFE73E531}"/>
              </a:ext>
            </a:extLst>
          </p:cNvPr>
          <p:cNvGraphicFramePr>
            <a:graphicFrameLocks noGrp="1"/>
          </p:cNvGraphicFramePr>
          <p:nvPr>
            <p:extLst>
              <p:ext uri="{D42A27DB-BD31-4B8C-83A1-F6EECF244321}">
                <p14:modId xmlns:p14="http://schemas.microsoft.com/office/powerpoint/2010/main" val="3915572780"/>
              </p:ext>
            </p:extLst>
          </p:nvPr>
        </p:nvGraphicFramePr>
        <p:xfrm>
          <a:off x="149679" y="889000"/>
          <a:ext cx="11892642" cy="5757461"/>
        </p:xfrm>
        <a:graphic>
          <a:graphicData uri="http://schemas.openxmlformats.org/drawingml/2006/table">
            <a:tbl>
              <a:tblPr firstRow="1" bandRow="1">
                <a:tableStyleId>{69CF1AB2-1976-4502-BF36-3FF5EA218861}</a:tableStyleId>
              </a:tblPr>
              <a:tblGrid>
                <a:gridCol w="3964214">
                  <a:extLst>
                    <a:ext uri="{9D8B030D-6E8A-4147-A177-3AD203B41FA5}">
                      <a16:colId xmlns:a16="http://schemas.microsoft.com/office/drawing/2014/main" val="510370141"/>
                    </a:ext>
                  </a:extLst>
                </a:gridCol>
                <a:gridCol w="3964214">
                  <a:extLst>
                    <a:ext uri="{9D8B030D-6E8A-4147-A177-3AD203B41FA5}">
                      <a16:colId xmlns:a16="http://schemas.microsoft.com/office/drawing/2014/main" val="368095336"/>
                    </a:ext>
                  </a:extLst>
                </a:gridCol>
                <a:gridCol w="3964214">
                  <a:extLst>
                    <a:ext uri="{9D8B030D-6E8A-4147-A177-3AD203B41FA5}">
                      <a16:colId xmlns:a16="http://schemas.microsoft.com/office/drawing/2014/main" val="3795248249"/>
                    </a:ext>
                  </a:extLst>
                </a:gridCol>
              </a:tblGrid>
              <a:tr h="2061811">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Normalise the topic</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Present sexual health as a routine and legitimate part of overall wellbeing, helping reduce stigma or embarrassment.</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“I ask all my patients about sexual health because it is an important part of overall wellbeing.”</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5737159"/>
                  </a:ext>
                </a:extLst>
              </a:tr>
              <a:tr h="1847825">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Ensure comfort and consent</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Create a safe, judgment-free space and explicitly give the patient permission to decline or skip questions.</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“This is a confidential and judgment-free conversation. You can skip any question or stop at any time.”</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8220600"/>
                  </a:ext>
                </a:extLst>
              </a:tr>
              <a:tr h="1847825">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Use open, inclusive language</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Avoid assumptions about orientation, partners or identity and invite sharing through neutral, open-ended wording.</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“Is there anything about your sexuality or intimate relationships you would like to talk about?”</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8424965"/>
                  </a:ext>
                </a:extLst>
              </a:tr>
            </a:tbl>
          </a:graphicData>
        </a:graphic>
      </p:graphicFrame>
    </p:spTree>
    <p:extLst>
      <p:ext uri="{BB962C8B-B14F-4D97-AF65-F5344CB8AC3E}">
        <p14:creationId xmlns:p14="http://schemas.microsoft.com/office/powerpoint/2010/main" val="2601883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D591-4646-6E62-647E-19F7DC5B4E6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DDED592-EF9F-99F3-CBDA-D66578D97526}"/>
              </a:ext>
            </a:extLst>
          </p:cNvPr>
          <p:cNvSpPr>
            <a:spLocks noGrp="1"/>
          </p:cNvSpPr>
          <p:nvPr>
            <p:ph type="title"/>
          </p:nvPr>
        </p:nvSpPr>
        <p:spPr/>
        <p:txBody>
          <a:bodyPr lIns="91440"/>
          <a:lstStyle/>
          <a:p>
            <a:r>
              <a:rPr lang="en-US" dirty="0"/>
              <a:t>Principles for initiating conversations about sexuality (2)</a:t>
            </a:r>
            <a:endParaRPr lang="el-GR" dirty="0"/>
          </a:p>
        </p:txBody>
      </p:sp>
      <p:sp>
        <p:nvSpPr>
          <p:cNvPr id="7" name="Content Placeholder 6">
            <a:extLst>
              <a:ext uri="{FF2B5EF4-FFF2-40B4-BE49-F238E27FC236}">
                <a16:creationId xmlns:a16="http://schemas.microsoft.com/office/drawing/2014/main" id="{303D8965-7A22-C176-9150-2BB706A4595E}"/>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pPr algn="ctr"/>
            <a:endParaRPr lang="en-US" b="1" dirty="0">
              <a:solidFill>
                <a:schemeClr val="accent3"/>
              </a:solidFill>
            </a:endParaRPr>
          </a:p>
          <a:p>
            <a:pPr algn="ctr"/>
            <a:endParaRPr lang="en-US" b="1" dirty="0">
              <a:solidFill>
                <a:schemeClr val="accent3"/>
              </a:solidFill>
            </a:endParaRPr>
          </a:p>
          <a:p>
            <a:pPr algn="ctr"/>
            <a:endParaRPr lang="en-US" sz="2400" b="1" dirty="0">
              <a:solidFill>
                <a:schemeClr val="accent3"/>
              </a:solidFill>
            </a:endParaRPr>
          </a:p>
          <a:p>
            <a:endParaRPr lang="en-US" dirty="0"/>
          </a:p>
          <a:p>
            <a:endParaRPr lang="en-US" dirty="0"/>
          </a:p>
        </p:txBody>
      </p:sp>
      <p:graphicFrame>
        <p:nvGraphicFramePr>
          <p:cNvPr id="3" name="Table 2">
            <a:extLst>
              <a:ext uri="{FF2B5EF4-FFF2-40B4-BE49-F238E27FC236}">
                <a16:creationId xmlns:a16="http://schemas.microsoft.com/office/drawing/2014/main" id="{31C51F0E-25B0-6616-57C2-25F640BCFB4E}"/>
              </a:ext>
            </a:extLst>
          </p:cNvPr>
          <p:cNvGraphicFramePr>
            <a:graphicFrameLocks noGrp="1"/>
          </p:cNvGraphicFramePr>
          <p:nvPr>
            <p:extLst>
              <p:ext uri="{D42A27DB-BD31-4B8C-83A1-F6EECF244321}">
                <p14:modId xmlns:p14="http://schemas.microsoft.com/office/powerpoint/2010/main" val="1481254610"/>
              </p:ext>
            </p:extLst>
          </p:nvPr>
        </p:nvGraphicFramePr>
        <p:xfrm>
          <a:off x="259307" y="889000"/>
          <a:ext cx="11783013" cy="5716515"/>
        </p:xfrm>
        <a:graphic>
          <a:graphicData uri="http://schemas.openxmlformats.org/drawingml/2006/table">
            <a:tbl>
              <a:tblPr firstRow="1" firstCol="1" bandRow="1">
                <a:tableStyleId>{69CF1AB2-1976-4502-BF36-3FF5EA218861}</a:tableStyleId>
              </a:tblPr>
              <a:tblGrid>
                <a:gridCol w="3927671">
                  <a:extLst>
                    <a:ext uri="{9D8B030D-6E8A-4147-A177-3AD203B41FA5}">
                      <a16:colId xmlns:a16="http://schemas.microsoft.com/office/drawing/2014/main" val="2436639442"/>
                    </a:ext>
                  </a:extLst>
                </a:gridCol>
                <a:gridCol w="3927671">
                  <a:extLst>
                    <a:ext uri="{9D8B030D-6E8A-4147-A177-3AD203B41FA5}">
                      <a16:colId xmlns:a16="http://schemas.microsoft.com/office/drawing/2014/main" val="51480279"/>
                    </a:ext>
                  </a:extLst>
                </a:gridCol>
                <a:gridCol w="3927671">
                  <a:extLst>
                    <a:ext uri="{9D8B030D-6E8A-4147-A177-3AD203B41FA5}">
                      <a16:colId xmlns:a16="http://schemas.microsoft.com/office/drawing/2014/main" val="3494455639"/>
                    </a:ext>
                  </a:extLst>
                </a:gridCol>
              </a:tblGrid>
              <a:tr h="2460713">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Start with a holistic framing</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chemeClr val="tx1"/>
                          </a:solidFill>
                          <a:effectLst/>
                        </a:rPr>
                        <a:t>Introduce sexuality within the broader context of health and quality of life before asking specific details.</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chemeClr val="tx1"/>
                          </a:solidFill>
                          <a:effectLst/>
                        </a:rPr>
                        <a:t>“Sometimes health changes or medications can affect intimacy or sexual wellbeing. Has this been relevant for you?”</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3405781"/>
                  </a:ext>
                </a:extLst>
              </a:tr>
              <a:tr h="1627901">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Affirm sexuality as part of identity</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dirty="0">
                          <a:effectLst/>
                        </a:rPr>
                        <a:t>Acknowledge that sexuality is a meaningful and valid dimension of a person’s life, regardless of age.</a:t>
                      </a:r>
                      <a:endParaRPr lang="en-US" sz="1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a:effectLst/>
                        </a:rPr>
                        <a:t>“Sexuality and intimacy remain important parts of life for many people as they grow older.”</a:t>
                      </a:r>
                      <a:endParaRPr lang="en-US" sz="18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4971794"/>
                  </a:ext>
                </a:extLst>
              </a:tr>
              <a:tr h="1627901">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Ask directly but sensitively</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a:effectLst/>
                        </a:rPr>
                        <a:t>Once safety is established, explore specific concerns such as desire, pleasure, pain or relational changes.</a:t>
                      </a:r>
                      <a:endParaRPr lang="en-US" sz="18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dirty="0">
                          <a:effectLst/>
                        </a:rPr>
                        <a:t>“Have you noticed any changes in desire, comfort, or pleasure that you would like support with?”</a:t>
                      </a:r>
                      <a:endParaRPr lang="en-US" sz="1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6461604"/>
                  </a:ext>
                </a:extLst>
              </a:tr>
            </a:tbl>
          </a:graphicData>
        </a:graphic>
      </p:graphicFrame>
    </p:spTree>
    <p:extLst>
      <p:ext uri="{BB962C8B-B14F-4D97-AF65-F5344CB8AC3E}">
        <p14:creationId xmlns:p14="http://schemas.microsoft.com/office/powerpoint/2010/main" val="2094896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A8C84-F8BC-A23E-6679-EE672F90D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1A4BA-BF8E-1792-76DC-0F44E8437E6F}"/>
              </a:ext>
            </a:extLst>
          </p:cNvPr>
          <p:cNvSpPr>
            <a:spLocks noGrp="1"/>
          </p:cNvSpPr>
          <p:nvPr>
            <p:ph type="ctrTitle"/>
          </p:nvPr>
        </p:nvSpPr>
        <p:spPr/>
        <p:txBody>
          <a:bodyPr/>
          <a:lstStyle/>
          <a:p>
            <a:endParaRPr lang="en-US" dirty="0"/>
          </a:p>
        </p:txBody>
      </p:sp>
      <p:pic>
        <p:nvPicPr>
          <p:cNvPr id="5" name="Graphic 4" descr="Chevron arrows with solid fill">
            <a:extLst>
              <a:ext uri="{FF2B5EF4-FFF2-40B4-BE49-F238E27FC236}">
                <a16:creationId xmlns:a16="http://schemas.microsoft.com/office/drawing/2014/main" id="{334A4E33-39E1-B6F5-3737-04C620D37F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40679" y="2919626"/>
            <a:ext cx="1404257" cy="1404257"/>
          </a:xfrm>
          <a:prstGeom prst="rect">
            <a:avLst/>
          </a:prstGeom>
        </p:spPr>
      </p:pic>
    </p:spTree>
    <p:extLst>
      <p:ext uri="{BB962C8B-B14F-4D97-AF65-F5344CB8AC3E}">
        <p14:creationId xmlns:p14="http://schemas.microsoft.com/office/powerpoint/2010/main" val="3052783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75995-1190-E39C-021A-A75A1FFFCC7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CE7CDD32-3DB0-84F7-17DA-02666395144E}"/>
              </a:ext>
            </a:extLst>
          </p:cNvPr>
          <p:cNvSpPr>
            <a:spLocks noGrp="1"/>
          </p:cNvSpPr>
          <p:nvPr>
            <p:ph type="title"/>
          </p:nvPr>
        </p:nvSpPr>
        <p:spPr/>
        <p:txBody>
          <a:bodyPr lIns="91440"/>
          <a:lstStyle/>
          <a:p>
            <a:r>
              <a:rPr lang="en-US" dirty="0"/>
              <a:t>The Sexual Response Cycle Framework (1)</a:t>
            </a:r>
            <a:endParaRPr lang="el-GR" dirty="0"/>
          </a:p>
        </p:txBody>
      </p:sp>
      <p:sp>
        <p:nvSpPr>
          <p:cNvPr id="7" name="Content Placeholder 6">
            <a:extLst>
              <a:ext uri="{FF2B5EF4-FFF2-40B4-BE49-F238E27FC236}">
                <a16:creationId xmlns:a16="http://schemas.microsoft.com/office/drawing/2014/main" id="{ABC061A5-D236-BE4C-75C2-413AB9DB80F9}"/>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endParaRPr lang="en-US" dirty="0"/>
          </a:p>
        </p:txBody>
      </p:sp>
      <p:graphicFrame>
        <p:nvGraphicFramePr>
          <p:cNvPr id="2" name="Diagram 1">
            <a:extLst>
              <a:ext uri="{FF2B5EF4-FFF2-40B4-BE49-F238E27FC236}">
                <a16:creationId xmlns:a16="http://schemas.microsoft.com/office/drawing/2014/main" id="{37C16D62-B50A-F793-7362-0FBF14C2ACB6}"/>
              </a:ext>
            </a:extLst>
          </p:cNvPr>
          <p:cNvGraphicFramePr/>
          <p:nvPr>
            <p:extLst>
              <p:ext uri="{D42A27DB-BD31-4B8C-83A1-F6EECF244321}">
                <p14:modId xmlns:p14="http://schemas.microsoft.com/office/powerpoint/2010/main" val="1989344670"/>
              </p:ext>
            </p:extLst>
          </p:nvPr>
        </p:nvGraphicFramePr>
        <p:xfrm>
          <a:off x="1371600" y="1071154"/>
          <a:ext cx="9444445" cy="5680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8543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5DE8-A203-6640-CE77-C2577D8D0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F96D9-42C0-97ED-8A9E-7BC16199C215}"/>
              </a:ext>
            </a:extLst>
          </p:cNvPr>
          <p:cNvSpPr>
            <a:spLocks noGrp="1"/>
          </p:cNvSpPr>
          <p:nvPr>
            <p:ph type="title"/>
          </p:nvPr>
        </p:nvSpPr>
        <p:spPr/>
        <p:txBody>
          <a:bodyPr/>
          <a:lstStyle/>
          <a:p>
            <a:r>
              <a:rPr lang="en-US" dirty="0"/>
              <a:t>The Sexual Response Cycle Framework (2)</a:t>
            </a:r>
          </a:p>
        </p:txBody>
      </p:sp>
      <p:sp>
        <p:nvSpPr>
          <p:cNvPr id="3" name="Text Placeholder 2">
            <a:extLst>
              <a:ext uri="{FF2B5EF4-FFF2-40B4-BE49-F238E27FC236}">
                <a16:creationId xmlns:a16="http://schemas.microsoft.com/office/drawing/2014/main" id="{F400C936-6F2D-BABA-D194-D760B092E28C}"/>
              </a:ext>
            </a:extLst>
          </p:cNvPr>
          <p:cNvSpPr>
            <a:spLocks noGrp="1"/>
          </p:cNvSpPr>
          <p:nvPr>
            <p:ph type="body" sz="quarter" idx="10"/>
          </p:nvPr>
        </p:nvSpPr>
        <p:spPr/>
        <p:txBody>
          <a:bodyPr/>
          <a:lstStyle/>
          <a:p>
            <a:r>
              <a:rPr lang="en-US" dirty="0"/>
              <a:t>Desire</a:t>
            </a:r>
          </a:p>
        </p:txBody>
      </p:sp>
      <p:sp>
        <p:nvSpPr>
          <p:cNvPr id="11" name="TextBox 10">
            <a:extLst>
              <a:ext uri="{FF2B5EF4-FFF2-40B4-BE49-F238E27FC236}">
                <a16:creationId xmlns:a16="http://schemas.microsoft.com/office/drawing/2014/main" id="{307505BE-6327-61FA-7294-59FDCEF20CE0}"/>
              </a:ext>
            </a:extLst>
          </p:cNvPr>
          <p:cNvSpPr txBox="1"/>
          <p:nvPr/>
        </p:nvSpPr>
        <p:spPr>
          <a:xfrm>
            <a:off x="598716" y="1767241"/>
            <a:ext cx="4963885" cy="4401205"/>
          </a:xfrm>
          <a:prstGeom prst="rect">
            <a:avLst/>
          </a:prstGeom>
          <a:noFill/>
        </p:spPr>
        <p:txBody>
          <a:bodyPr wrap="square" rtlCol="0">
            <a:spAutoFit/>
          </a:bodyPr>
          <a:lstStyle/>
          <a:p>
            <a:pPr marL="342900" indent="-342900">
              <a:buClr>
                <a:schemeClr val="accent1"/>
              </a:buClr>
              <a:buFont typeface="System Font Regular"/>
              <a:buChar char="?"/>
            </a:pPr>
            <a:r>
              <a:rPr lang="en-US" sz="2000" b="1" dirty="0"/>
              <a:t>“How important is physical intimacy or affection in your life at the moment?”</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“Have you noticed any changes in your interest in sexual activity or closeness over time?”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“Sometimes stress, fatigue or health conditions can affect sexual desire. Has anything like this influenced you?”</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“Do you feel that emotional closeness with your partner influences your interest in intimacy?”</a:t>
            </a:r>
          </a:p>
        </p:txBody>
      </p:sp>
      <p:graphicFrame>
        <p:nvGraphicFramePr>
          <p:cNvPr id="4" name="Diagram 3">
            <a:extLst>
              <a:ext uri="{FF2B5EF4-FFF2-40B4-BE49-F238E27FC236}">
                <a16:creationId xmlns:a16="http://schemas.microsoft.com/office/drawing/2014/main" id="{67BC7F08-68E6-6C41-F88D-ADEB1DA50D40}"/>
              </a:ext>
            </a:extLst>
          </p:cNvPr>
          <p:cNvGraphicFramePr/>
          <p:nvPr>
            <p:extLst>
              <p:ext uri="{D42A27DB-BD31-4B8C-83A1-F6EECF244321}">
                <p14:modId xmlns:p14="http://schemas.microsoft.com/office/powerpoint/2010/main" val="477339622"/>
              </p:ext>
            </p:extLst>
          </p:nvPr>
        </p:nvGraphicFramePr>
        <p:xfrm>
          <a:off x="5562601" y="1767240"/>
          <a:ext cx="5800165" cy="440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8374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875E7-60E0-1E9F-5B5F-EBA37E9A64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0F64C2-0D90-6CC7-2729-878BB36A5380}"/>
              </a:ext>
            </a:extLst>
          </p:cNvPr>
          <p:cNvSpPr>
            <a:spLocks noGrp="1"/>
          </p:cNvSpPr>
          <p:nvPr>
            <p:ph type="title"/>
          </p:nvPr>
        </p:nvSpPr>
        <p:spPr/>
        <p:txBody>
          <a:bodyPr/>
          <a:lstStyle/>
          <a:p>
            <a:r>
              <a:rPr lang="en-US" dirty="0"/>
              <a:t>The Sexual Response Cycle Framework (3)</a:t>
            </a:r>
          </a:p>
        </p:txBody>
      </p:sp>
      <p:sp>
        <p:nvSpPr>
          <p:cNvPr id="3" name="Text Placeholder 2">
            <a:extLst>
              <a:ext uri="{FF2B5EF4-FFF2-40B4-BE49-F238E27FC236}">
                <a16:creationId xmlns:a16="http://schemas.microsoft.com/office/drawing/2014/main" id="{BFC3BC0B-8FA2-1369-9B24-CA74C474333D}"/>
              </a:ext>
            </a:extLst>
          </p:cNvPr>
          <p:cNvSpPr>
            <a:spLocks noGrp="1"/>
          </p:cNvSpPr>
          <p:nvPr>
            <p:ph type="body" sz="quarter" idx="10"/>
          </p:nvPr>
        </p:nvSpPr>
        <p:spPr/>
        <p:txBody>
          <a:bodyPr/>
          <a:lstStyle/>
          <a:p>
            <a:r>
              <a:rPr lang="en-US" dirty="0"/>
              <a:t>Desire</a:t>
            </a:r>
          </a:p>
        </p:txBody>
      </p:sp>
      <p:sp>
        <p:nvSpPr>
          <p:cNvPr id="6" name="Content Placeholder 5">
            <a:extLst>
              <a:ext uri="{FF2B5EF4-FFF2-40B4-BE49-F238E27FC236}">
                <a16:creationId xmlns:a16="http://schemas.microsoft.com/office/drawing/2014/main" id="{417CDD48-677E-FFB7-EDDF-1068418CDC0C}"/>
              </a:ext>
            </a:extLst>
          </p:cNvPr>
          <p:cNvSpPr>
            <a:spLocks noGrp="1"/>
          </p:cNvSpPr>
          <p:nvPr>
            <p:ph sz="quarter" idx="12"/>
          </p:nvPr>
        </p:nvSpPr>
        <p:spPr>
          <a:xfrm>
            <a:off x="652182" y="1763342"/>
            <a:ext cx="10887635" cy="4783231"/>
          </a:xfrm>
        </p:spPr>
        <p:txBody>
          <a:bodyPr/>
          <a:lstStyle/>
          <a:p>
            <a:r>
              <a:rPr lang="en-US" sz="2000" b="1" dirty="0"/>
              <a:t>Influencing factors: </a:t>
            </a:r>
          </a:p>
          <a:p>
            <a:endParaRPr lang="en-US" sz="2000" b="1" dirty="0"/>
          </a:p>
          <a:p>
            <a:pPr marL="285750" indent="-285750">
              <a:buFontTx/>
              <a:buChar char="-"/>
            </a:pPr>
            <a:r>
              <a:rPr lang="en-GB" sz="2000" dirty="0"/>
              <a:t>hormonal decline</a:t>
            </a:r>
          </a:p>
          <a:p>
            <a:pPr marL="285750" indent="-285750">
              <a:buFontTx/>
              <a:buChar char="-"/>
            </a:pPr>
            <a:r>
              <a:rPr lang="en-GB" sz="2000" dirty="0"/>
              <a:t>depression or loneliness </a:t>
            </a:r>
          </a:p>
          <a:p>
            <a:pPr marL="285750" indent="-285750">
              <a:buFontTx/>
              <a:buChar char="-"/>
            </a:pPr>
            <a:r>
              <a:rPr lang="en-GB" sz="2000" dirty="0"/>
              <a:t>relationship quality </a:t>
            </a:r>
          </a:p>
          <a:p>
            <a:pPr marL="285750" indent="-285750">
              <a:buFontTx/>
              <a:buChar char="-"/>
            </a:pPr>
            <a:r>
              <a:rPr lang="en-GB" sz="2000" dirty="0"/>
              <a:t>chronic illness, fatigue</a:t>
            </a:r>
          </a:p>
          <a:p>
            <a:pPr marL="285750" indent="-285750">
              <a:buFontTx/>
              <a:buChar char="-"/>
            </a:pPr>
            <a:r>
              <a:rPr lang="en-GB" sz="2000" dirty="0"/>
              <a:t>internalised ageist beliefs about sexuality</a:t>
            </a:r>
            <a:endParaRPr lang="en-US" sz="2000" dirty="0"/>
          </a:p>
        </p:txBody>
      </p:sp>
      <p:pic>
        <p:nvPicPr>
          <p:cNvPr id="4" name="Picture 3">
            <a:extLst>
              <a:ext uri="{FF2B5EF4-FFF2-40B4-BE49-F238E27FC236}">
                <a16:creationId xmlns:a16="http://schemas.microsoft.com/office/drawing/2014/main" id="{CA7AC810-8FBA-A6EF-AED5-48653C62F798}"/>
              </a:ext>
            </a:extLst>
          </p:cNvPr>
          <p:cNvPicPr>
            <a:picLocks noChangeAspect="1"/>
          </p:cNvPicPr>
          <p:nvPr/>
        </p:nvPicPr>
        <p:blipFill>
          <a:blip r:embed="rId3"/>
          <a:stretch>
            <a:fillRect/>
          </a:stretch>
        </p:blipFill>
        <p:spPr>
          <a:xfrm>
            <a:off x="6649278" y="1618813"/>
            <a:ext cx="4721087" cy="3148927"/>
          </a:xfrm>
          <a:prstGeom prst="rect">
            <a:avLst/>
          </a:prstGeom>
        </p:spPr>
      </p:pic>
    </p:spTree>
    <p:extLst>
      <p:ext uri="{BB962C8B-B14F-4D97-AF65-F5344CB8AC3E}">
        <p14:creationId xmlns:p14="http://schemas.microsoft.com/office/powerpoint/2010/main" val="1953536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DD297-0472-AED8-2A81-7DF392A35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FF77B0-348E-1CAA-85E9-CF06EDF752C3}"/>
              </a:ext>
            </a:extLst>
          </p:cNvPr>
          <p:cNvSpPr>
            <a:spLocks noGrp="1"/>
          </p:cNvSpPr>
          <p:nvPr>
            <p:ph type="title"/>
          </p:nvPr>
        </p:nvSpPr>
        <p:spPr/>
        <p:txBody>
          <a:bodyPr/>
          <a:lstStyle/>
          <a:p>
            <a:r>
              <a:rPr lang="en-US" dirty="0"/>
              <a:t>The Sexual Response Cycle Framework (4)</a:t>
            </a:r>
          </a:p>
        </p:txBody>
      </p:sp>
      <p:sp>
        <p:nvSpPr>
          <p:cNvPr id="3" name="Text Placeholder 2">
            <a:extLst>
              <a:ext uri="{FF2B5EF4-FFF2-40B4-BE49-F238E27FC236}">
                <a16:creationId xmlns:a16="http://schemas.microsoft.com/office/drawing/2014/main" id="{673A71FB-04D8-71EA-80FB-FBBE5281BAD8}"/>
              </a:ext>
            </a:extLst>
          </p:cNvPr>
          <p:cNvSpPr>
            <a:spLocks noGrp="1"/>
          </p:cNvSpPr>
          <p:nvPr>
            <p:ph type="body" sz="quarter" idx="10"/>
          </p:nvPr>
        </p:nvSpPr>
        <p:spPr/>
        <p:txBody>
          <a:bodyPr/>
          <a:lstStyle/>
          <a:p>
            <a:r>
              <a:rPr lang="en-US" dirty="0"/>
              <a:t>Arousal</a:t>
            </a:r>
          </a:p>
        </p:txBody>
      </p:sp>
      <p:sp>
        <p:nvSpPr>
          <p:cNvPr id="11" name="TextBox 10">
            <a:extLst>
              <a:ext uri="{FF2B5EF4-FFF2-40B4-BE49-F238E27FC236}">
                <a16:creationId xmlns:a16="http://schemas.microsoft.com/office/drawing/2014/main" id="{D7C11585-1774-2204-45D2-758FE2B8A72B}"/>
              </a:ext>
            </a:extLst>
          </p:cNvPr>
          <p:cNvSpPr txBox="1"/>
          <p:nvPr/>
        </p:nvSpPr>
        <p:spPr>
          <a:xfrm>
            <a:off x="598716" y="1767241"/>
            <a:ext cx="4963885" cy="4708981"/>
          </a:xfrm>
          <a:prstGeom prst="rect">
            <a:avLst/>
          </a:prstGeom>
          <a:noFill/>
        </p:spPr>
        <p:txBody>
          <a:bodyPr wrap="square" rtlCol="0">
            <a:spAutoFit/>
          </a:bodyPr>
          <a:lstStyle/>
          <a:p>
            <a:pPr marL="342900" indent="-342900">
              <a:buClr>
                <a:schemeClr val="accent1"/>
              </a:buClr>
              <a:buFont typeface="System Font Regular"/>
              <a:buChar char="?"/>
            </a:pPr>
            <a:r>
              <a:rPr lang="en-US" sz="2000" b="1" dirty="0"/>
              <a:t>“Some women experience vaginal dryness or discomfort during intimacy after menopause. Has this been something you’ve noticed or would like information about?”</a:t>
            </a:r>
          </a:p>
          <a:p>
            <a:pPr marL="342900" indent="-342900">
              <a:buClr>
                <a:schemeClr val="accent1"/>
              </a:buClr>
              <a:buFont typeface="System Font Regular"/>
              <a:buChar char="?"/>
            </a:pPr>
            <a:r>
              <a:rPr lang="en-US" sz="2000" b="1" dirty="0"/>
              <a:t>“Some people find that erections take longer or are less firm than before. If this is happening to you, we can discuss possible causes and options.”</a:t>
            </a:r>
          </a:p>
          <a:p>
            <a:pPr marL="342900" indent="-342900">
              <a:buClr>
                <a:schemeClr val="accent1"/>
              </a:buClr>
              <a:buFont typeface="System Font Regular"/>
              <a:buChar char="?"/>
            </a:pPr>
            <a:r>
              <a:rPr lang="en-US" sz="2000" b="1" dirty="0"/>
              <a:t>“Have you noticed any changes in lubrication, erection or physical comfort during intimacy?”</a:t>
            </a:r>
          </a:p>
          <a:p>
            <a:pPr marL="342900" indent="-342900">
              <a:buClr>
                <a:schemeClr val="accent1"/>
              </a:buClr>
              <a:buFont typeface="System Font Regular"/>
              <a:buChar char="?"/>
            </a:pPr>
            <a:r>
              <a:rPr lang="en-US" sz="2000" b="1" dirty="0"/>
              <a:t>“If intimacy has become uncomfortable, we can talk about ways to reduce pain and increase comfort.”</a:t>
            </a:r>
          </a:p>
        </p:txBody>
      </p:sp>
      <p:graphicFrame>
        <p:nvGraphicFramePr>
          <p:cNvPr id="4" name="Diagram 3">
            <a:extLst>
              <a:ext uri="{FF2B5EF4-FFF2-40B4-BE49-F238E27FC236}">
                <a16:creationId xmlns:a16="http://schemas.microsoft.com/office/drawing/2014/main" id="{213AFE1C-CB38-7E58-40FC-6800B69039C7}"/>
              </a:ext>
            </a:extLst>
          </p:cNvPr>
          <p:cNvGraphicFramePr/>
          <p:nvPr>
            <p:extLst>
              <p:ext uri="{D42A27DB-BD31-4B8C-83A1-F6EECF244321}">
                <p14:modId xmlns:p14="http://schemas.microsoft.com/office/powerpoint/2010/main" val="1523794189"/>
              </p:ext>
            </p:extLst>
          </p:nvPr>
        </p:nvGraphicFramePr>
        <p:xfrm>
          <a:off x="4939553" y="1554021"/>
          <a:ext cx="7575177" cy="4922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0640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4A32D-2DC0-EBB3-2C52-E35F9D560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B306D-31E8-2557-E18C-8C95B555769B}"/>
              </a:ext>
            </a:extLst>
          </p:cNvPr>
          <p:cNvSpPr>
            <a:spLocks noGrp="1"/>
          </p:cNvSpPr>
          <p:nvPr>
            <p:ph type="title"/>
          </p:nvPr>
        </p:nvSpPr>
        <p:spPr/>
        <p:txBody>
          <a:bodyPr/>
          <a:lstStyle/>
          <a:p>
            <a:r>
              <a:rPr lang="en-US" dirty="0"/>
              <a:t>The Sexual Response Cycle Framework (5)</a:t>
            </a:r>
          </a:p>
        </p:txBody>
      </p:sp>
      <p:sp>
        <p:nvSpPr>
          <p:cNvPr id="3" name="Text Placeholder 2">
            <a:extLst>
              <a:ext uri="{FF2B5EF4-FFF2-40B4-BE49-F238E27FC236}">
                <a16:creationId xmlns:a16="http://schemas.microsoft.com/office/drawing/2014/main" id="{F86B5BC0-CA27-99D4-75DA-03F6A6C0876D}"/>
              </a:ext>
            </a:extLst>
          </p:cNvPr>
          <p:cNvSpPr>
            <a:spLocks noGrp="1"/>
          </p:cNvSpPr>
          <p:nvPr>
            <p:ph type="body" sz="quarter" idx="10"/>
          </p:nvPr>
        </p:nvSpPr>
        <p:spPr/>
        <p:txBody>
          <a:bodyPr/>
          <a:lstStyle/>
          <a:p>
            <a:r>
              <a:rPr lang="en-US" dirty="0"/>
              <a:t>Arousal</a:t>
            </a:r>
          </a:p>
        </p:txBody>
      </p:sp>
      <p:sp>
        <p:nvSpPr>
          <p:cNvPr id="6" name="Content Placeholder 5">
            <a:extLst>
              <a:ext uri="{FF2B5EF4-FFF2-40B4-BE49-F238E27FC236}">
                <a16:creationId xmlns:a16="http://schemas.microsoft.com/office/drawing/2014/main" id="{3E02D873-916C-93D4-B174-A296C7D4D3BE}"/>
              </a:ext>
            </a:extLst>
          </p:cNvPr>
          <p:cNvSpPr>
            <a:spLocks noGrp="1"/>
          </p:cNvSpPr>
          <p:nvPr>
            <p:ph sz="quarter" idx="12"/>
          </p:nvPr>
        </p:nvSpPr>
        <p:spPr>
          <a:xfrm>
            <a:off x="605898" y="1684703"/>
            <a:ext cx="6245476" cy="4318625"/>
          </a:xfrm>
        </p:spPr>
        <p:txBody>
          <a:bodyPr/>
          <a:lstStyle/>
          <a:p>
            <a:r>
              <a:rPr lang="en-US" sz="2000" b="1" dirty="0"/>
              <a:t>Influencing factors: </a:t>
            </a:r>
          </a:p>
          <a:p>
            <a:endParaRPr lang="en-US" sz="2000" b="1" dirty="0"/>
          </a:p>
          <a:p>
            <a:pPr marL="285750" indent="-285750">
              <a:buFontTx/>
              <a:buChar char="-"/>
            </a:pPr>
            <a:r>
              <a:rPr lang="en-GB" sz="2000" dirty="0"/>
              <a:t>vascular and neurological conditions</a:t>
            </a:r>
          </a:p>
          <a:p>
            <a:pPr marL="285750" indent="-285750">
              <a:buFontTx/>
              <a:buChar char="-"/>
            </a:pPr>
            <a:r>
              <a:rPr lang="en-GB" sz="2000" dirty="0"/>
              <a:t>vaginal dryness </a:t>
            </a:r>
          </a:p>
          <a:p>
            <a:pPr marL="285750" indent="-285750">
              <a:buFontTx/>
              <a:buChar char="-"/>
            </a:pPr>
            <a:r>
              <a:rPr lang="en-GB" sz="2000" dirty="0"/>
              <a:t>erectile difficulties</a:t>
            </a:r>
          </a:p>
          <a:p>
            <a:pPr marL="285750" indent="-285750">
              <a:buFontTx/>
              <a:buChar char="-"/>
            </a:pPr>
            <a:r>
              <a:rPr lang="en-GB" sz="2000" dirty="0"/>
              <a:t>medication effects</a:t>
            </a:r>
          </a:p>
          <a:p>
            <a:pPr marL="285750" indent="-285750">
              <a:buFontTx/>
              <a:buChar char="-"/>
            </a:pPr>
            <a:r>
              <a:rPr lang="en-GB" sz="2000" dirty="0"/>
              <a:t>pain or reduced mobility</a:t>
            </a:r>
          </a:p>
          <a:p>
            <a:pPr marL="285750" indent="-285750">
              <a:buFontTx/>
              <a:buChar char="-"/>
            </a:pPr>
            <a:r>
              <a:rPr lang="en-GB" sz="2000" dirty="0"/>
              <a:t>anxiety or body-image concerns</a:t>
            </a:r>
            <a:endParaRPr lang="en-US" sz="2000" dirty="0"/>
          </a:p>
        </p:txBody>
      </p:sp>
      <p:pic>
        <p:nvPicPr>
          <p:cNvPr id="5" name="Picture 4">
            <a:extLst>
              <a:ext uri="{FF2B5EF4-FFF2-40B4-BE49-F238E27FC236}">
                <a16:creationId xmlns:a16="http://schemas.microsoft.com/office/drawing/2014/main" id="{A18F847E-20EA-DAF0-DADA-BA434EB7712B}"/>
              </a:ext>
            </a:extLst>
          </p:cNvPr>
          <p:cNvPicPr>
            <a:picLocks noChangeAspect="1"/>
          </p:cNvPicPr>
          <p:nvPr/>
        </p:nvPicPr>
        <p:blipFill>
          <a:blip r:embed="rId3"/>
          <a:stretch>
            <a:fillRect/>
          </a:stretch>
        </p:blipFill>
        <p:spPr>
          <a:xfrm>
            <a:off x="6070145" y="1684703"/>
            <a:ext cx="5410199" cy="3603276"/>
          </a:xfrm>
          <a:prstGeom prst="rect">
            <a:avLst/>
          </a:prstGeom>
        </p:spPr>
      </p:pic>
    </p:spTree>
    <p:extLst>
      <p:ext uri="{BB962C8B-B14F-4D97-AF65-F5344CB8AC3E}">
        <p14:creationId xmlns:p14="http://schemas.microsoft.com/office/powerpoint/2010/main" val="2470865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8F581-2DF1-B1D3-5B91-2EBB441234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26926-16F3-848C-A146-C363EC87BD36}"/>
              </a:ext>
            </a:extLst>
          </p:cNvPr>
          <p:cNvSpPr>
            <a:spLocks noGrp="1"/>
          </p:cNvSpPr>
          <p:nvPr>
            <p:ph type="title"/>
          </p:nvPr>
        </p:nvSpPr>
        <p:spPr/>
        <p:txBody>
          <a:bodyPr/>
          <a:lstStyle/>
          <a:p>
            <a:r>
              <a:rPr lang="en-US" dirty="0"/>
              <a:t>The Sexual Response Cycle Framework (6)</a:t>
            </a:r>
          </a:p>
        </p:txBody>
      </p:sp>
      <p:sp>
        <p:nvSpPr>
          <p:cNvPr id="3" name="Text Placeholder 2">
            <a:extLst>
              <a:ext uri="{FF2B5EF4-FFF2-40B4-BE49-F238E27FC236}">
                <a16:creationId xmlns:a16="http://schemas.microsoft.com/office/drawing/2014/main" id="{2A7C1812-80CA-C00D-CA46-DEEDD8B24B75}"/>
              </a:ext>
            </a:extLst>
          </p:cNvPr>
          <p:cNvSpPr>
            <a:spLocks noGrp="1"/>
          </p:cNvSpPr>
          <p:nvPr>
            <p:ph type="body" sz="quarter" idx="10"/>
          </p:nvPr>
        </p:nvSpPr>
        <p:spPr/>
        <p:txBody>
          <a:bodyPr/>
          <a:lstStyle/>
          <a:p>
            <a:r>
              <a:rPr lang="en-US" dirty="0"/>
              <a:t>Plateau</a:t>
            </a:r>
          </a:p>
        </p:txBody>
      </p:sp>
      <p:sp>
        <p:nvSpPr>
          <p:cNvPr id="11" name="TextBox 10">
            <a:extLst>
              <a:ext uri="{FF2B5EF4-FFF2-40B4-BE49-F238E27FC236}">
                <a16:creationId xmlns:a16="http://schemas.microsoft.com/office/drawing/2014/main" id="{62A0E551-2A6B-EE43-2061-4242BB152E33}"/>
              </a:ext>
            </a:extLst>
          </p:cNvPr>
          <p:cNvSpPr txBox="1"/>
          <p:nvPr/>
        </p:nvSpPr>
        <p:spPr>
          <a:xfrm>
            <a:off x="598716" y="1767241"/>
            <a:ext cx="4963885" cy="4708981"/>
          </a:xfrm>
          <a:prstGeom prst="rect">
            <a:avLst/>
          </a:prstGeom>
          <a:noFill/>
        </p:spPr>
        <p:txBody>
          <a:bodyPr wrap="square" rtlCol="0">
            <a:spAutoFit/>
          </a:bodyPr>
          <a:lstStyle/>
          <a:p>
            <a:pPr marL="342900" indent="-342900">
              <a:buClr>
                <a:schemeClr val="accent1"/>
              </a:buClr>
              <a:buFont typeface="System Font Regular"/>
              <a:buChar char="?"/>
            </a:pPr>
            <a:r>
              <a:rPr lang="en-US" sz="2000" b="1" dirty="0"/>
              <a:t>“Do you sometimes find it difficult to maintain arousal during intimacy?”</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“Some people notice that they need more time or stimulation to stay comfortable during intimacy. Has that been your experience?”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“Do fatigue, health conditions or environmental factors affect your ability to enjoy intimacy?”</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“Are there situations where privacy or living arrangements make intimacy more difficult?”</a:t>
            </a:r>
          </a:p>
        </p:txBody>
      </p:sp>
      <p:graphicFrame>
        <p:nvGraphicFramePr>
          <p:cNvPr id="7" name="Diagram 6">
            <a:extLst>
              <a:ext uri="{FF2B5EF4-FFF2-40B4-BE49-F238E27FC236}">
                <a16:creationId xmlns:a16="http://schemas.microsoft.com/office/drawing/2014/main" id="{025585E4-EA24-3D6D-59B9-1C76F124EBA1}"/>
              </a:ext>
            </a:extLst>
          </p:cNvPr>
          <p:cNvGraphicFramePr/>
          <p:nvPr>
            <p:extLst>
              <p:ext uri="{D42A27DB-BD31-4B8C-83A1-F6EECF244321}">
                <p14:modId xmlns:p14="http://schemas.microsoft.com/office/powerpoint/2010/main" val="2092614622"/>
              </p:ext>
            </p:extLst>
          </p:nvPr>
        </p:nvGraphicFramePr>
        <p:xfrm>
          <a:off x="4598894" y="1305107"/>
          <a:ext cx="7808259" cy="4984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606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BA023-C800-41D9-6FD7-5D5B4352C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5647B-0A1C-4A84-D9F6-F97E1F0D62F9}"/>
              </a:ext>
            </a:extLst>
          </p:cNvPr>
          <p:cNvSpPr>
            <a:spLocks noGrp="1"/>
          </p:cNvSpPr>
          <p:nvPr>
            <p:ph type="title"/>
          </p:nvPr>
        </p:nvSpPr>
        <p:spPr/>
        <p:txBody>
          <a:bodyPr/>
          <a:lstStyle/>
          <a:p>
            <a:r>
              <a:rPr lang="en-US" dirty="0"/>
              <a:t>The Sexual Response Cycle Framework (7)</a:t>
            </a:r>
          </a:p>
        </p:txBody>
      </p:sp>
      <p:sp>
        <p:nvSpPr>
          <p:cNvPr id="3" name="Text Placeholder 2">
            <a:extLst>
              <a:ext uri="{FF2B5EF4-FFF2-40B4-BE49-F238E27FC236}">
                <a16:creationId xmlns:a16="http://schemas.microsoft.com/office/drawing/2014/main" id="{FE6D04DF-D52B-29A8-9633-9361314E3F3D}"/>
              </a:ext>
            </a:extLst>
          </p:cNvPr>
          <p:cNvSpPr>
            <a:spLocks noGrp="1"/>
          </p:cNvSpPr>
          <p:nvPr>
            <p:ph type="body" sz="quarter" idx="10"/>
          </p:nvPr>
        </p:nvSpPr>
        <p:spPr/>
        <p:txBody>
          <a:bodyPr/>
          <a:lstStyle/>
          <a:p>
            <a:r>
              <a:rPr lang="en-US" dirty="0"/>
              <a:t>Plateau</a:t>
            </a:r>
          </a:p>
        </p:txBody>
      </p:sp>
      <p:sp>
        <p:nvSpPr>
          <p:cNvPr id="6" name="Content Placeholder 5">
            <a:extLst>
              <a:ext uri="{FF2B5EF4-FFF2-40B4-BE49-F238E27FC236}">
                <a16:creationId xmlns:a16="http://schemas.microsoft.com/office/drawing/2014/main" id="{CEC879EC-0F9B-E352-26A7-89044097C349}"/>
              </a:ext>
            </a:extLst>
          </p:cNvPr>
          <p:cNvSpPr>
            <a:spLocks noGrp="1"/>
          </p:cNvSpPr>
          <p:nvPr>
            <p:ph sz="quarter" idx="12"/>
          </p:nvPr>
        </p:nvSpPr>
        <p:spPr>
          <a:xfrm>
            <a:off x="644876" y="1858973"/>
            <a:ext cx="5094515" cy="4647845"/>
          </a:xfrm>
        </p:spPr>
        <p:txBody>
          <a:bodyPr/>
          <a:lstStyle/>
          <a:p>
            <a:r>
              <a:rPr lang="en-US" sz="2000" b="1" dirty="0"/>
              <a:t>Influencing factors: </a:t>
            </a:r>
          </a:p>
          <a:p>
            <a:endParaRPr lang="en-US" sz="2000" b="1" dirty="0"/>
          </a:p>
          <a:p>
            <a:pPr marL="285750" indent="-285750">
              <a:buFontTx/>
              <a:buChar char="-"/>
            </a:pPr>
            <a:r>
              <a:rPr lang="en-GB" sz="2000" dirty="0"/>
              <a:t>reduced physical stamina, fatigue</a:t>
            </a:r>
          </a:p>
          <a:p>
            <a:pPr marL="285750" indent="-285750">
              <a:buFontTx/>
              <a:buChar char="-"/>
            </a:pPr>
            <a:r>
              <a:rPr lang="en-GB" sz="2000" dirty="0"/>
              <a:t>cardiovascular limitations</a:t>
            </a:r>
          </a:p>
          <a:p>
            <a:pPr marL="285750" indent="-285750">
              <a:buFontTx/>
              <a:buChar char="-"/>
            </a:pPr>
            <a:r>
              <a:rPr lang="en-GB" sz="2000" dirty="0"/>
              <a:t>relational tension</a:t>
            </a:r>
          </a:p>
          <a:p>
            <a:pPr marL="285750" indent="-285750">
              <a:buFontTx/>
              <a:buChar char="-"/>
            </a:pPr>
            <a:r>
              <a:rPr lang="en-GB" sz="2000" dirty="0"/>
              <a:t>lack of privacy in care environments</a:t>
            </a:r>
            <a:r>
              <a:rPr lang="en-US" sz="2000" dirty="0"/>
              <a:t> </a:t>
            </a:r>
            <a:endParaRPr lang="en-US" sz="2000" b="1" dirty="0"/>
          </a:p>
        </p:txBody>
      </p:sp>
      <p:pic>
        <p:nvPicPr>
          <p:cNvPr id="7" name="Picture 6">
            <a:extLst>
              <a:ext uri="{FF2B5EF4-FFF2-40B4-BE49-F238E27FC236}">
                <a16:creationId xmlns:a16="http://schemas.microsoft.com/office/drawing/2014/main" id="{14AD6CC2-B1D0-534F-E5A1-B318197824E3}"/>
              </a:ext>
            </a:extLst>
          </p:cNvPr>
          <p:cNvPicPr>
            <a:picLocks noChangeAspect="1"/>
          </p:cNvPicPr>
          <p:nvPr/>
        </p:nvPicPr>
        <p:blipFill>
          <a:blip r:embed="rId3"/>
          <a:stretch>
            <a:fillRect/>
          </a:stretch>
        </p:blipFill>
        <p:spPr>
          <a:xfrm>
            <a:off x="7380264" y="1249465"/>
            <a:ext cx="3340746" cy="5011120"/>
          </a:xfrm>
          <a:prstGeom prst="rect">
            <a:avLst/>
          </a:prstGeom>
        </p:spPr>
      </p:pic>
    </p:spTree>
    <p:extLst>
      <p:ext uri="{BB962C8B-B14F-4D97-AF65-F5344CB8AC3E}">
        <p14:creationId xmlns:p14="http://schemas.microsoft.com/office/powerpoint/2010/main" val="1334298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6CA56-8FCC-F4AA-D113-9F9FF3CD2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062D6-A2BA-F65A-E301-67FEF1293FEE}"/>
              </a:ext>
            </a:extLst>
          </p:cNvPr>
          <p:cNvSpPr>
            <a:spLocks noGrp="1"/>
          </p:cNvSpPr>
          <p:nvPr>
            <p:ph type="title"/>
          </p:nvPr>
        </p:nvSpPr>
        <p:spPr/>
        <p:txBody>
          <a:bodyPr/>
          <a:lstStyle/>
          <a:p>
            <a:r>
              <a:rPr lang="en-US" dirty="0"/>
              <a:t>The Sexual Response Cycle Framework (8)</a:t>
            </a:r>
          </a:p>
        </p:txBody>
      </p:sp>
      <p:sp>
        <p:nvSpPr>
          <p:cNvPr id="3" name="Text Placeholder 2">
            <a:extLst>
              <a:ext uri="{FF2B5EF4-FFF2-40B4-BE49-F238E27FC236}">
                <a16:creationId xmlns:a16="http://schemas.microsoft.com/office/drawing/2014/main" id="{7CA2A20E-7402-2FBC-5F3D-F888A7731F1A}"/>
              </a:ext>
            </a:extLst>
          </p:cNvPr>
          <p:cNvSpPr>
            <a:spLocks noGrp="1"/>
          </p:cNvSpPr>
          <p:nvPr>
            <p:ph type="body" sz="quarter" idx="10"/>
          </p:nvPr>
        </p:nvSpPr>
        <p:spPr/>
        <p:txBody>
          <a:bodyPr/>
          <a:lstStyle/>
          <a:p>
            <a:r>
              <a:rPr lang="en-US" dirty="0"/>
              <a:t>Orgasm</a:t>
            </a:r>
          </a:p>
        </p:txBody>
      </p:sp>
      <p:sp>
        <p:nvSpPr>
          <p:cNvPr id="11" name="TextBox 10">
            <a:extLst>
              <a:ext uri="{FF2B5EF4-FFF2-40B4-BE49-F238E27FC236}">
                <a16:creationId xmlns:a16="http://schemas.microsoft.com/office/drawing/2014/main" id="{8BCB5603-C6E3-CEFA-1566-C3779EE015A9}"/>
              </a:ext>
            </a:extLst>
          </p:cNvPr>
          <p:cNvSpPr txBox="1"/>
          <p:nvPr/>
        </p:nvSpPr>
        <p:spPr>
          <a:xfrm>
            <a:off x="598716" y="1767241"/>
            <a:ext cx="4963885" cy="4708981"/>
          </a:xfrm>
          <a:prstGeom prst="rect">
            <a:avLst/>
          </a:prstGeom>
          <a:noFill/>
        </p:spPr>
        <p:txBody>
          <a:bodyPr wrap="square" rtlCol="0">
            <a:spAutoFit/>
          </a:bodyPr>
          <a:lstStyle/>
          <a:p>
            <a:pPr marL="342900" indent="-342900">
              <a:buClr>
                <a:schemeClr val="accent1"/>
              </a:buClr>
              <a:buFont typeface="System Font Regular"/>
              <a:buChar char="?"/>
            </a:pPr>
            <a:r>
              <a:rPr lang="en-US" sz="2000" b="1" dirty="0"/>
              <a:t>“Have you noticed any changes in how easily you reach orgasm or in the intensity of sexual pleasure?”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“Some medical conditions or medications can influence orgasm. Would you like to discuss whether this might apply to you?”</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“Do you feel satisfied with the level of pleasure you experience during intimacy?”</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“Are there any difficulties during sexual activity that you would like support with?”</a:t>
            </a:r>
          </a:p>
        </p:txBody>
      </p:sp>
      <p:graphicFrame>
        <p:nvGraphicFramePr>
          <p:cNvPr id="7" name="Diagram 6">
            <a:extLst>
              <a:ext uri="{FF2B5EF4-FFF2-40B4-BE49-F238E27FC236}">
                <a16:creationId xmlns:a16="http://schemas.microsoft.com/office/drawing/2014/main" id="{1DF5A7BB-18E9-E96D-D919-5956571EEBC3}"/>
              </a:ext>
            </a:extLst>
          </p:cNvPr>
          <p:cNvGraphicFramePr/>
          <p:nvPr>
            <p:extLst>
              <p:ext uri="{D42A27DB-BD31-4B8C-83A1-F6EECF244321}">
                <p14:modId xmlns:p14="http://schemas.microsoft.com/office/powerpoint/2010/main" val="117082985"/>
              </p:ext>
            </p:extLst>
          </p:nvPr>
        </p:nvGraphicFramePr>
        <p:xfrm>
          <a:off x="4455460" y="1472844"/>
          <a:ext cx="8453718" cy="4984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2783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B6DA7-E8AE-BE04-32BA-CB16D34A2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39558-7CBC-E821-A0E1-0FE3420F1559}"/>
              </a:ext>
            </a:extLst>
          </p:cNvPr>
          <p:cNvSpPr>
            <a:spLocks noGrp="1"/>
          </p:cNvSpPr>
          <p:nvPr>
            <p:ph type="title"/>
          </p:nvPr>
        </p:nvSpPr>
        <p:spPr/>
        <p:txBody>
          <a:bodyPr/>
          <a:lstStyle/>
          <a:p>
            <a:r>
              <a:rPr lang="en-US" dirty="0"/>
              <a:t>The Sexual Response Cycle Framework (9)</a:t>
            </a:r>
          </a:p>
        </p:txBody>
      </p:sp>
      <p:sp>
        <p:nvSpPr>
          <p:cNvPr id="3" name="Text Placeholder 2">
            <a:extLst>
              <a:ext uri="{FF2B5EF4-FFF2-40B4-BE49-F238E27FC236}">
                <a16:creationId xmlns:a16="http://schemas.microsoft.com/office/drawing/2014/main" id="{39CA0781-BB67-B944-6DBC-31BD27B8BE2D}"/>
              </a:ext>
            </a:extLst>
          </p:cNvPr>
          <p:cNvSpPr>
            <a:spLocks noGrp="1"/>
          </p:cNvSpPr>
          <p:nvPr>
            <p:ph type="body" sz="quarter" idx="10"/>
          </p:nvPr>
        </p:nvSpPr>
        <p:spPr/>
        <p:txBody>
          <a:bodyPr/>
          <a:lstStyle/>
          <a:p>
            <a:r>
              <a:rPr lang="en-US" dirty="0"/>
              <a:t>Orgasm</a:t>
            </a:r>
          </a:p>
        </p:txBody>
      </p:sp>
      <p:sp>
        <p:nvSpPr>
          <p:cNvPr id="6" name="Content Placeholder 5">
            <a:extLst>
              <a:ext uri="{FF2B5EF4-FFF2-40B4-BE49-F238E27FC236}">
                <a16:creationId xmlns:a16="http://schemas.microsoft.com/office/drawing/2014/main" id="{23D15002-4D58-F661-D0BF-6231A62EB5C9}"/>
              </a:ext>
            </a:extLst>
          </p:cNvPr>
          <p:cNvSpPr>
            <a:spLocks noGrp="1"/>
          </p:cNvSpPr>
          <p:nvPr>
            <p:ph sz="quarter" idx="12"/>
          </p:nvPr>
        </p:nvSpPr>
        <p:spPr>
          <a:xfrm>
            <a:off x="687749" y="1763344"/>
            <a:ext cx="5094515" cy="4398917"/>
          </a:xfrm>
        </p:spPr>
        <p:txBody>
          <a:bodyPr/>
          <a:lstStyle/>
          <a:p>
            <a:r>
              <a:rPr lang="en-US" sz="2000" b="1" dirty="0"/>
              <a:t>Influencing factors: </a:t>
            </a:r>
          </a:p>
          <a:p>
            <a:endParaRPr lang="en-US" sz="2000" b="1" dirty="0"/>
          </a:p>
          <a:p>
            <a:pPr marL="285750" indent="-285750">
              <a:buFontTx/>
              <a:buChar char="-"/>
            </a:pPr>
            <a:r>
              <a:rPr lang="en-GB" sz="2000" dirty="0"/>
              <a:t>diabetes</a:t>
            </a:r>
          </a:p>
          <a:p>
            <a:pPr marL="285750" indent="-285750">
              <a:buFontTx/>
              <a:buChar char="-"/>
            </a:pPr>
            <a:r>
              <a:rPr lang="en-GB" sz="2000" dirty="0"/>
              <a:t>neurological conditions</a:t>
            </a:r>
          </a:p>
          <a:p>
            <a:pPr marL="285750" indent="-285750">
              <a:buFontTx/>
              <a:buChar char="-"/>
            </a:pPr>
            <a:r>
              <a:rPr lang="en-GB" sz="2000" dirty="0"/>
              <a:t>prostate conditions</a:t>
            </a:r>
          </a:p>
          <a:p>
            <a:pPr marL="285750" indent="-285750">
              <a:buFontTx/>
              <a:buChar char="-"/>
            </a:pPr>
            <a:r>
              <a:rPr lang="en-GB" sz="2000" dirty="0"/>
              <a:t>hormonal changes</a:t>
            </a:r>
          </a:p>
          <a:p>
            <a:pPr marL="285750" indent="-285750">
              <a:buFontTx/>
              <a:buChar char="-"/>
            </a:pPr>
            <a:r>
              <a:rPr lang="en-GB" sz="2000" dirty="0"/>
              <a:t>medication side effects</a:t>
            </a:r>
          </a:p>
          <a:p>
            <a:pPr marL="285750" indent="-285750">
              <a:buFontTx/>
              <a:buChar char="-"/>
            </a:pPr>
            <a:r>
              <a:rPr lang="en-GB" sz="2000" dirty="0"/>
              <a:t>psychological inhibition </a:t>
            </a:r>
          </a:p>
          <a:p>
            <a:pPr marL="285750" indent="-285750">
              <a:buFontTx/>
              <a:buChar char="-"/>
            </a:pPr>
            <a:r>
              <a:rPr lang="en-GB" sz="2000" dirty="0"/>
              <a:t>reduced relational connection</a:t>
            </a:r>
            <a:endParaRPr lang="en-US" sz="2000" b="1" dirty="0"/>
          </a:p>
        </p:txBody>
      </p:sp>
      <p:pic>
        <p:nvPicPr>
          <p:cNvPr id="4" name="Picture 3">
            <a:extLst>
              <a:ext uri="{FF2B5EF4-FFF2-40B4-BE49-F238E27FC236}">
                <a16:creationId xmlns:a16="http://schemas.microsoft.com/office/drawing/2014/main" id="{3A499757-92DC-0B07-7DF9-CE113B9D4F74}"/>
              </a:ext>
            </a:extLst>
          </p:cNvPr>
          <p:cNvPicPr>
            <a:picLocks noChangeAspect="1"/>
          </p:cNvPicPr>
          <p:nvPr/>
        </p:nvPicPr>
        <p:blipFill>
          <a:blip r:embed="rId3"/>
          <a:stretch>
            <a:fillRect/>
          </a:stretch>
        </p:blipFill>
        <p:spPr>
          <a:xfrm>
            <a:off x="5681869" y="1590214"/>
            <a:ext cx="5513756" cy="3677571"/>
          </a:xfrm>
          <a:prstGeom prst="rect">
            <a:avLst/>
          </a:prstGeom>
        </p:spPr>
      </p:pic>
    </p:spTree>
    <p:extLst>
      <p:ext uri="{BB962C8B-B14F-4D97-AF65-F5344CB8AC3E}">
        <p14:creationId xmlns:p14="http://schemas.microsoft.com/office/powerpoint/2010/main" val="3203421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9DB4E-B000-4857-A26A-37DCB6F91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C8232-E3BE-380A-9A7F-580712A9444A}"/>
              </a:ext>
            </a:extLst>
          </p:cNvPr>
          <p:cNvSpPr>
            <a:spLocks noGrp="1"/>
          </p:cNvSpPr>
          <p:nvPr>
            <p:ph type="title"/>
          </p:nvPr>
        </p:nvSpPr>
        <p:spPr/>
        <p:txBody>
          <a:bodyPr/>
          <a:lstStyle/>
          <a:p>
            <a:r>
              <a:rPr lang="en-US" dirty="0"/>
              <a:t>The Sexual Response Cycle Framework (10)</a:t>
            </a:r>
          </a:p>
        </p:txBody>
      </p:sp>
      <p:sp>
        <p:nvSpPr>
          <p:cNvPr id="3" name="Text Placeholder 2">
            <a:extLst>
              <a:ext uri="{FF2B5EF4-FFF2-40B4-BE49-F238E27FC236}">
                <a16:creationId xmlns:a16="http://schemas.microsoft.com/office/drawing/2014/main" id="{B3137D05-B975-3F9E-237F-514FA389C8AF}"/>
              </a:ext>
            </a:extLst>
          </p:cNvPr>
          <p:cNvSpPr>
            <a:spLocks noGrp="1"/>
          </p:cNvSpPr>
          <p:nvPr>
            <p:ph type="body" sz="quarter" idx="10"/>
          </p:nvPr>
        </p:nvSpPr>
        <p:spPr/>
        <p:txBody>
          <a:bodyPr/>
          <a:lstStyle/>
          <a:p>
            <a:r>
              <a:rPr lang="en-US" dirty="0"/>
              <a:t>Resolution</a:t>
            </a:r>
          </a:p>
        </p:txBody>
      </p:sp>
      <p:sp>
        <p:nvSpPr>
          <p:cNvPr id="11" name="TextBox 10">
            <a:extLst>
              <a:ext uri="{FF2B5EF4-FFF2-40B4-BE49-F238E27FC236}">
                <a16:creationId xmlns:a16="http://schemas.microsoft.com/office/drawing/2014/main" id="{4299B5D0-2334-97F0-DCC3-47DC5FE96CBA}"/>
              </a:ext>
            </a:extLst>
          </p:cNvPr>
          <p:cNvSpPr txBox="1"/>
          <p:nvPr/>
        </p:nvSpPr>
        <p:spPr>
          <a:xfrm>
            <a:off x="598716" y="1767241"/>
            <a:ext cx="4963885" cy="4401205"/>
          </a:xfrm>
          <a:prstGeom prst="rect">
            <a:avLst/>
          </a:prstGeom>
          <a:noFill/>
        </p:spPr>
        <p:txBody>
          <a:bodyPr wrap="square" rtlCol="0">
            <a:spAutoFit/>
          </a:bodyPr>
          <a:lstStyle/>
          <a:p>
            <a:pPr marL="342900" indent="-342900">
              <a:buClr>
                <a:schemeClr val="accent1"/>
              </a:buClr>
              <a:buFont typeface="System Font Regular"/>
              <a:buChar char="?"/>
            </a:pPr>
            <a:r>
              <a:rPr lang="en-US" sz="2000" b="1" dirty="0"/>
              <a:t>“After intimate moments, do you usually feel relaxed and emotionally satisfied?”</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“Has the loss of a partner or changes in companionship affected your experience of intimacy?”</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“Do you have opportunities for affectionate contact, such as hugging or closeness?”</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“Are there ways in which your current environment supports or limits intimacy?”</a:t>
            </a:r>
          </a:p>
        </p:txBody>
      </p:sp>
      <p:graphicFrame>
        <p:nvGraphicFramePr>
          <p:cNvPr id="7" name="Diagram 6">
            <a:extLst>
              <a:ext uri="{FF2B5EF4-FFF2-40B4-BE49-F238E27FC236}">
                <a16:creationId xmlns:a16="http://schemas.microsoft.com/office/drawing/2014/main" id="{FEEF7C15-D8E4-F674-5224-0CD287BE3959}"/>
              </a:ext>
            </a:extLst>
          </p:cNvPr>
          <p:cNvGraphicFramePr/>
          <p:nvPr>
            <p:extLst>
              <p:ext uri="{D42A27DB-BD31-4B8C-83A1-F6EECF244321}">
                <p14:modId xmlns:p14="http://schemas.microsoft.com/office/powerpoint/2010/main" val="3378448908"/>
              </p:ext>
            </p:extLst>
          </p:nvPr>
        </p:nvGraphicFramePr>
        <p:xfrm>
          <a:off x="4276166" y="1394644"/>
          <a:ext cx="8884023" cy="5289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3750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C11C2-CF16-D2DE-1CB3-71EB57469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622B7-2C49-EFC3-DE78-7DDEF14AF52F}"/>
              </a:ext>
            </a:extLst>
          </p:cNvPr>
          <p:cNvSpPr>
            <a:spLocks noGrp="1"/>
          </p:cNvSpPr>
          <p:nvPr>
            <p:ph type="title"/>
          </p:nvPr>
        </p:nvSpPr>
        <p:spPr/>
        <p:txBody>
          <a:bodyPr/>
          <a:lstStyle/>
          <a:p>
            <a:r>
              <a:rPr lang="en-US" dirty="0"/>
              <a:t>The Sexual Response Cycle Framework (11)</a:t>
            </a:r>
          </a:p>
        </p:txBody>
      </p:sp>
      <p:sp>
        <p:nvSpPr>
          <p:cNvPr id="3" name="Text Placeholder 2">
            <a:extLst>
              <a:ext uri="{FF2B5EF4-FFF2-40B4-BE49-F238E27FC236}">
                <a16:creationId xmlns:a16="http://schemas.microsoft.com/office/drawing/2014/main" id="{0E92EA45-E898-1820-31DD-E77B489EE408}"/>
              </a:ext>
            </a:extLst>
          </p:cNvPr>
          <p:cNvSpPr>
            <a:spLocks noGrp="1"/>
          </p:cNvSpPr>
          <p:nvPr>
            <p:ph type="body" sz="quarter" idx="10"/>
          </p:nvPr>
        </p:nvSpPr>
        <p:spPr/>
        <p:txBody>
          <a:bodyPr/>
          <a:lstStyle/>
          <a:p>
            <a:r>
              <a:rPr lang="en-US" dirty="0"/>
              <a:t>Resolution</a:t>
            </a:r>
          </a:p>
        </p:txBody>
      </p:sp>
      <p:sp>
        <p:nvSpPr>
          <p:cNvPr id="6" name="Content Placeholder 5">
            <a:extLst>
              <a:ext uri="{FF2B5EF4-FFF2-40B4-BE49-F238E27FC236}">
                <a16:creationId xmlns:a16="http://schemas.microsoft.com/office/drawing/2014/main" id="{101C9CC1-A4B1-AA7D-368E-04960CE9BE01}"/>
              </a:ext>
            </a:extLst>
          </p:cNvPr>
          <p:cNvSpPr>
            <a:spLocks noGrp="1"/>
          </p:cNvSpPr>
          <p:nvPr>
            <p:ph sz="quarter" idx="12"/>
          </p:nvPr>
        </p:nvSpPr>
        <p:spPr>
          <a:xfrm>
            <a:off x="569260" y="1821029"/>
            <a:ext cx="5094515" cy="4182299"/>
          </a:xfrm>
        </p:spPr>
        <p:txBody>
          <a:bodyPr/>
          <a:lstStyle/>
          <a:p>
            <a:r>
              <a:rPr lang="en-US" sz="2000" b="1" dirty="0"/>
              <a:t>Influencing factors: </a:t>
            </a:r>
          </a:p>
          <a:p>
            <a:endParaRPr lang="en-US" sz="2000" b="1" dirty="0"/>
          </a:p>
          <a:p>
            <a:pPr marL="285750" indent="-285750">
              <a:buFontTx/>
              <a:buChar char="-"/>
            </a:pPr>
            <a:r>
              <a:rPr lang="en-GB" sz="2000" dirty="0"/>
              <a:t>emotional wellbeing</a:t>
            </a:r>
          </a:p>
          <a:p>
            <a:pPr marL="285750" indent="-285750">
              <a:buFontTx/>
              <a:buChar char="-"/>
            </a:pPr>
            <a:r>
              <a:rPr lang="en-GB" sz="2000" dirty="0"/>
              <a:t>companionship or bereavement</a:t>
            </a:r>
          </a:p>
          <a:p>
            <a:pPr marL="285750" indent="-285750">
              <a:buFontTx/>
              <a:buChar char="-"/>
            </a:pPr>
            <a:r>
              <a:rPr lang="en-GB" sz="2000" dirty="0"/>
              <a:t>cognitive changes affecting intimacy</a:t>
            </a:r>
          </a:p>
          <a:p>
            <a:pPr marL="285750" indent="-285750">
              <a:buFontTx/>
              <a:buChar char="-"/>
            </a:pPr>
            <a:r>
              <a:rPr lang="en-GB" sz="2000" dirty="0"/>
              <a:t>opportunities for dignity and affectionate contact in daily life</a:t>
            </a:r>
            <a:endParaRPr lang="en-US" sz="2000" b="1" dirty="0"/>
          </a:p>
        </p:txBody>
      </p:sp>
      <p:pic>
        <p:nvPicPr>
          <p:cNvPr id="4" name="Picture 3">
            <a:extLst>
              <a:ext uri="{FF2B5EF4-FFF2-40B4-BE49-F238E27FC236}">
                <a16:creationId xmlns:a16="http://schemas.microsoft.com/office/drawing/2014/main" id="{2BE4ABD9-133D-4835-B6F6-D6E05A991086}"/>
              </a:ext>
            </a:extLst>
          </p:cNvPr>
          <p:cNvPicPr>
            <a:picLocks noChangeAspect="1"/>
          </p:cNvPicPr>
          <p:nvPr/>
        </p:nvPicPr>
        <p:blipFill>
          <a:blip r:embed="rId3"/>
          <a:stretch>
            <a:fillRect/>
          </a:stretch>
        </p:blipFill>
        <p:spPr>
          <a:xfrm>
            <a:off x="5835374" y="1821028"/>
            <a:ext cx="5997908" cy="3373823"/>
          </a:xfrm>
          <a:prstGeom prst="rect">
            <a:avLst/>
          </a:prstGeom>
        </p:spPr>
      </p:pic>
    </p:spTree>
    <p:extLst>
      <p:ext uri="{BB962C8B-B14F-4D97-AF65-F5344CB8AC3E}">
        <p14:creationId xmlns:p14="http://schemas.microsoft.com/office/powerpoint/2010/main" val="1203111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288E3-C1E8-65F0-11FA-D7489607A6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B96F4-7486-F444-4172-959BF2BC448A}"/>
              </a:ext>
            </a:extLst>
          </p:cNvPr>
          <p:cNvSpPr>
            <a:spLocks noGrp="1"/>
          </p:cNvSpPr>
          <p:nvPr>
            <p:ph type="title"/>
          </p:nvPr>
        </p:nvSpPr>
        <p:spPr/>
        <p:txBody>
          <a:bodyPr/>
          <a:lstStyle/>
          <a:p>
            <a:r>
              <a:rPr lang="en-US" dirty="0"/>
              <a:t>Common sexual health concerns</a:t>
            </a:r>
          </a:p>
        </p:txBody>
      </p:sp>
      <p:sp>
        <p:nvSpPr>
          <p:cNvPr id="3" name="Text Placeholder 2">
            <a:extLst>
              <a:ext uri="{FF2B5EF4-FFF2-40B4-BE49-F238E27FC236}">
                <a16:creationId xmlns:a16="http://schemas.microsoft.com/office/drawing/2014/main" id="{F8AF9C2D-F129-2B53-E4A1-5E32C96E6C78}"/>
              </a:ext>
            </a:extLst>
          </p:cNvPr>
          <p:cNvSpPr>
            <a:spLocks noGrp="1"/>
          </p:cNvSpPr>
          <p:nvPr>
            <p:ph type="body" sz="quarter" idx="10"/>
          </p:nvPr>
        </p:nvSpPr>
        <p:spPr/>
        <p:txBody>
          <a:bodyPr/>
          <a:lstStyle/>
          <a:p>
            <a:r>
              <a:rPr lang="en-US" dirty="0"/>
              <a:t>Expressed by older adults (examples)</a:t>
            </a:r>
          </a:p>
        </p:txBody>
      </p:sp>
      <p:sp>
        <p:nvSpPr>
          <p:cNvPr id="5" name="Content Placeholder 4">
            <a:extLst>
              <a:ext uri="{FF2B5EF4-FFF2-40B4-BE49-F238E27FC236}">
                <a16:creationId xmlns:a16="http://schemas.microsoft.com/office/drawing/2014/main" id="{766472FF-2FD0-3A77-62D3-B7031666B808}"/>
              </a:ext>
            </a:extLst>
          </p:cNvPr>
          <p:cNvSpPr>
            <a:spLocks noGrp="1"/>
          </p:cNvSpPr>
          <p:nvPr>
            <p:ph sz="quarter" idx="12"/>
          </p:nvPr>
        </p:nvSpPr>
        <p:spPr>
          <a:xfrm>
            <a:off x="97970" y="1405534"/>
            <a:ext cx="11944350" cy="5289179"/>
          </a:xfrm>
        </p:spPr>
        <p:txBody>
          <a:bodyPr/>
          <a:lstStyle/>
          <a:p>
            <a:pPr marL="285750" indent="-285750">
              <a:buFont typeface="Wingdings" pitchFamily="2" charset="2"/>
              <a:buChar char="v"/>
            </a:pPr>
            <a:r>
              <a:rPr lang="en-US" sz="2000" b="1" dirty="0"/>
              <a:t>“I don’t feel desire like I used to. Is that normal?”</a:t>
            </a:r>
          </a:p>
          <a:p>
            <a:pPr marL="927100" indent="-862013"/>
            <a:r>
              <a:rPr lang="en-US" sz="2000" b="1" dirty="0"/>
              <a:t>	- </a:t>
            </a:r>
            <a:r>
              <a:rPr lang="en-US" dirty="0"/>
              <a:t>Acknowledge that changes in sexual desire are common in later life. Explore possible contributing factors such as mood, fatigue, medication or relationship dynamics. If distressing or persistent, suggest discussing the issue with a healthcare professional who can assess hormonal, psychological or medical causes.</a:t>
            </a:r>
            <a:r>
              <a:rPr lang="en-US" sz="2400" dirty="0"/>
              <a:t> </a:t>
            </a:r>
            <a:endParaRPr lang="en-US" sz="2400" b="1" dirty="0"/>
          </a:p>
          <a:p>
            <a:pPr marL="285750" indent="-285750">
              <a:buFont typeface="Wingdings" pitchFamily="2" charset="2"/>
              <a:buChar char="v"/>
            </a:pPr>
            <a:r>
              <a:rPr lang="en-US" sz="2000" b="1" dirty="0"/>
              <a:t>Vaginal dryness or pain during intercourse</a:t>
            </a:r>
          </a:p>
          <a:p>
            <a:pPr marL="927100" indent="-911225"/>
            <a:r>
              <a:rPr lang="en-US" sz="2000" b="1" dirty="0"/>
              <a:t>	- </a:t>
            </a:r>
            <a:r>
              <a:rPr lang="en-US" dirty="0"/>
              <a:t>Explain that vaginal dryness after menopause is common. Encourage the person to consult a gynaecologist or primary care physician who can assess possible causes and discuss appropriate treatments such as lubricants, moisturisers or hormonal therapies.</a:t>
            </a:r>
            <a:r>
              <a:rPr lang="en-US" sz="2000" dirty="0"/>
              <a:t> </a:t>
            </a:r>
            <a:endParaRPr lang="en-US" sz="2000" b="1" dirty="0"/>
          </a:p>
          <a:p>
            <a:pPr marL="285750" indent="-285750">
              <a:buFont typeface="Wingdings" pitchFamily="2" charset="2"/>
              <a:buChar char="v"/>
            </a:pPr>
            <a:r>
              <a:rPr lang="en-US" sz="2000" b="1" dirty="0"/>
              <a:t>Erectile difficulties</a:t>
            </a:r>
          </a:p>
          <a:p>
            <a:pPr marL="927100" indent="-927100"/>
            <a:r>
              <a:rPr lang="en-US" sz="2000" b="1" dirty="0"/>
              <a:t>	- </a:t>
            </a:r>
            <a:r>
              <a:rPr lang="en-US" dirty="0"/>
              <a:t>Acknowledge that erection changes are common with ageing but may also relate to cardiovascular health, diabetes or medication effects. Encourage consultation with a physician or urologist for proper assessment and management.</a:t>
            </a:r>
            <a:r>
              <a:rPr lang="en-US" sz="2400" dirty="0"/>
              <a:t> </a:t>
            </a:r>
            <a:endParaRPr lang="en-US" sz="2400" b="1" dirty="0"/>
          </a:p>
          <a:p>
            <a:pPr marL="285750" indent="-285750">
              <a:buFont typeface="Wingdings" pitchFamily="2" charset="2"/>
              <a:buChar char="v"/>
            </a:pPr>
            <a:r>
              <a:rPr lang="en-US" sz="2000" b="1" dirty="0"/>
              <a:t>Medication reducing arousal or orgasm</a:t>
            </a:r>
          </a:p>
          <a:p>
            <a:pPr marL="927100" indent="-927100"/>
            <a:r>
              <a:rPr lang="en-US" sz="2000" b="1" dirty="0"/>
              <a:t>	- </a:t>
            </a:r>
            <a:r>
              <a:rPr lang="en-US" dirty="0"/>
              <a:t>Acknowledge that some medications can influence sexual functioning. Encourage the person to discuss this with their prescribing physician, as adjustments or alternatives may sometimes be possible.</a:t>
            </a:r>
            <a:r>
              <a:rPr lang="en-US" sz="2000" dirty="0"/>
              <a:t> </a:t>
            </a:r>
            <a:endParaRPr lang="en-US" sz="2000" b="1" dirty="0"/>
          </a:p>
          <a:p>
            <a:endParaRPr lang="en-US" sz="2000" b="1" dirty="0"/>
          </a:p>
        </p:txBody>
      </p:sp>
    </p:spTree>
    <p:extLst>
      <p:ext uri="{BB962C8B-B14F-4D97-AF65-F5344CB8AC3E}">
        <p14:creationId xmlns:p14="http://schemas.microsoft.com/office/powerpoint/2010/main" val="374481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80689-4511-9C5F-10F2-6348972DF49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74B3474-501D-8CC6-1832-C4D9BC7AEAC6}"/>
              </a:ext>
            </a:extLst>
          </p:cNvPr>
          <p:cNvSpPr>
            <a:spLocks noGrp="1"/>
          </p:cNvSpPr>
          <p:nvPr>
            <p:ph type="title"/>
          </p:nvPr>
        </p:nvSpPr>
        <p:spPr/>
        <p:txBody>
          <a:bodyPr lIns="91440"/>
          <a:lstStyle/>
          <a:p>
            <a:r>
              <a:rPr lang="en-US" dirty="0"/>
              <a:t>Take-Home Messages</a:t>
            </a:r>
            <a:endParaRPr lang="el-GR" dirty="0"/>
          </a:p>
        </p:txBody>
      </p:sp>
      <p:sp>
        <p:nvSpPr>
          <p:cNvPr id="7" name="Content Placeholder 6">
            <a:extLst>
              <a:ext uri="{FF2B5EF4-FFF2-40B4-BE49-F238E27FC236}">
                <a16:creationId xmlns:a16="http://schemas.microsoft.com/office/drawing/2014/main" id="{D15D4148-D884-FE78-D227-D8099E02D0BA}"/>
              </a:ext>
            </a:extLst>
          </p:cNvPr>
          <p:cNvSpPr>
            <a:spLocks noGrp="1"/>
          </p:cNvSpPr>
          <p:nvPr>
            <p:ph sz="quarter" idx="12"/>
          </p:nvPr>
        </p:nvSpPr>
        <p:spPr>
          <a:xfrm>
            <a:off x="97971" y="889000"/>
            <a:ext cx="11944350" cy="5862865"/>
          </a:xfrm>
        </p:spPr>
        <p:txBody>
          <a:bodyPr/>
          <a:lstStyle/>
          <a:p>
            <a:pPr algn="ctr"/>
            <a:r>
              <a:rPr lang="en-US" dirty="0"/>
              <a:t> </a:t>
            </a:r>
          </a:p>
          <a:p>
            <a:pPr algn="ctr"/>
            <a:endParaRPr lang="en-US" dirty="0"/>
          </a:p>
          <a:p>
            <a:pPr algn="ctr"/>
            <a:endParaRPr lang="en-US" dirty="0"/>
          </a:p>
          <a:p>
            <a:endParaRPr lang="en-US" dirty="0"/>
          </a:p>
          <a:p>
            <a:endParaRPr lang="en-US" dirty="0"/>
          </a:p>
          <a:p>
            <a:pPr marL="285750" indent="-285750">
              <a:buFont typeface="Wingdings" pitchFamily="2" charset="2"/>
              <a:buChar char="ü"/>
            </a:pPr>
            <a:r>
              <a:rPr lang="en-US" sz="2400" b="1" dirty="0">
                <a:solidFill>
                  <a:schemeClr val="accent3"/>
                </a:solidFill>
              </a:rPr>
              <a:t>Sexual changes often reflect health status, medication or psychosocial factors rather than ageing alone</a:t>
            </a:r>
          </a:p>
          <a:p>
            <a:pPr marL="285750" indent="-285750">
              <a:buFont typeface="Wingdings" pitchFamily="2" charset="2"/>
              <a:buChar char="ü"/>
            </a:pPr>
            <a:r>
              <a:rPr lang="en-US" sz="2400" b="1" dirty="0">
                <a:solidFill>
                  <a:schemeClr val="accent3"/>
                </a:solidFill>
              </a:rPr>
              <a:t>Sexual wellbeing is multidimensional — biological, psychological and relational</a:t>
            </a:r>
          </a:p>
          <a:p>
            <a:pPr marL="285750" indent="-285750">
              <a:buFont typeface="Wingdings" pitchFamily="2" charset="2"/>
              <a:buChar char="ü"/>
            </a:pPr>
            <a:r>
              <a:rPr lang="en-US" sz="2400" b="1" dirty="0">
                <a:solidFill>
                  <a:schemeClr val="accent3"/>
                </a:solidFill>
              </a:rPr>
              <a:t>Open, person-</a:t>
            </a:r>
            <a:r>
              <a:rPr lang="en-US" sz="2400" b="1" dirty="0" err="1">
                <a:solidFill>
                  <a:schemeClr val="accent3"/>
                </a:solidFill>
              </a:rPr>
              <a:t>centred</a:t>
            </a:r>
            <a:r>
              <a:rPr lang="en-US" sz="2400" b="1" dirty="0">
                <a:solidFill>
                  <a:schemeClr val="accent3"/>
                </a:solidFill>
              </a:rPr>
              <a:t> communication enables unmet needs to be addressed</a:t>
            </a:r>
          </a:p>
          <a:p>
            <a:pPr marL="285750" indent="-285750">
              <a:buFont typeface="Wingdings" pitchFamily="2" charset="2"/>
              <a:buChar char="ü"/>
            </a:pPr>
            <a:r>
              <a:rPr lang="en-US" sz="2400" b="1" dirty="0">
                <a:solidFill>
                  <a:schemeClr val="accent3"/>
                </a:solidFill>
              </a:rPr>
              <a:t>Structured frameworks can support professionals in discussing sexuality respectfully</a:t>
            </a:r>
            <a:endParaRPr lang="en-US" dirty="0"/>
          </a:p>
        </p:txBody>
      </p:sp>
      <p:pic>
        <p:nvPicPr>
          <p:cNvPr id="3" name="Graphic 2" descr="Lightbulb with solid fill">
            <a:extLst>
              <a:ext uri="{FF2B5EF4-FFF2-40B4-BE49-F238E27FC236}">
                <a16:creationId xmlns:a16="http://schemas.microsoft.com/office/drawing/2014/main" id="{D671C601-BCB4-FFA2-14B9-90656233DA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62516" y="1061113"/>
            <a:ext cx="1266968" cy="1266968"/>
          </a:xfrm>
          <a:prstGeom prst="rect">
            <a:avLst/>
          </a:prstGeom>
        </p:spPr>
      </p:pic>
    </p:spTree>
    <p:extLst>
      <p:ext uri="{BB962C8B-B14F-4D97-AF65-F5344CB8AC3E}">
        <p14:creationId xmlns:p14="http://schemas.microsoft.com/office/powerpoint/2010/main" val="3076575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06B94-6B14-4379-1E4B-65CDD7C1A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74044-02B4-3ABD-D216-B145DF790031}"/>
              </a:ext>
            </a:extLst>
          </p:cNvPr>
          <p:cNvSpPr>
            <a:spLocks noGrp="1"/>
          </p:cNvSpPr>
          <p:nvPr>
            <p:ph type="title"/>
          </p:nvPr>
        </p:nvSpPr>
        <p:spPr/>
        <p:txBody>
          <a:bodyPr/>
          <a:lstStyle/>
          <a:p>
            <a:r>
              <a:rPr lang="en-US" dirty="0" err="1"/>
              <a:t>AgeWise</a:t>
            </a:r>
            <a:r>
              <a:rPr lang="en-US" dirty="0"/>
              <a:t> Toolkit </a:t>
            </a:r>
          </a:p>
        </p:txBody>
      </p:sp>
      <p:sp>
        <p:nvSpPr>
          <p:cNvPr id="3" name="Text Placeholder 2">
            <a:extLst>
              <a:ext uri="{FF2B5EF4-FFF2-40B4-BE49-F238E27FC236}">
                <a16:creationId xmlns:a16="http://schemas.microsoft.com/office/drawing/2014/main" id="{004AD95D-E577-6F9B-C495-5AD196ED8E2C}"/>
              </a:ext>
            </a:extLst>
          </p:cNvPr>
          <p:cNvSpPr>
            <a:spLocks noGrp="1"/>
          </p:cNvSpPr>
          <p:nvPr>
            <p:ph type="body" sz="quarter" idx="10"/>
          </p:nvPr>
        </p:nvSpPr>
        <p:spPr/>
        <p:txBody>
          <a:bodyPr/>
          <a:lstStyle/>
          <a:p>
            <a:r>
              <a:rPr lang="en-US" dirty="0"/>
              <a:t>Case Study </a:t>
            </a:r>
          </a:p>
        </p:txBody>
      </p:sp>
      <p:sp>
        <p:nvSpPr>
          <p:cNvPr id="5" name="Content Placeholder 4">
            <a:extLst>
              <a:ext uri="{FF2B5EF4-FFF2-40B4-BE49-F238E27FC236}">
                <a16:creationId xmlns:a16="http://schemas.microsoft.com/office/drawing/2014/main" id="{A785537B-A855-F9B4-82AA-9A31234A96A6}"/>
              </a:ext>
            </a:extLst>
          </p:cNvPr>
          <p:cNvSpPr>
            <a:spLocks noGrp="1"/>
          </p:cNvSpPr>
          <p:nvPr>
            <p:ph sz="quarter" idx="12"/>
          </p:nvPr>
        </p:nvSpPr>
        <p:spPr>
          <a:xfrm>
            <a:off x="97970" y="1405534"/>
            <a:ext cx="7403210" cy="5289179"/>
          </a:xfrm>
        </p:spPr>
        <p:txBody>
          <a:bodyPr/>
          <a:lstStyle/>
          <a:p>
            <a:br>
              <a:rPr lang="en-US" sz="2000" dirty="0"/>
            </a:br>
            <a:r>
              <a:rPr lang="en-US" sz="2000" dirty="0"/>
              <a:t>- </a:t>
            </a:r>
            <a:r>
              <a:rPr lang="en-US" sz="2000" b="1" dirty="0"/>
              <a:t>Work in small groups</a:t>
            </a:r>
            <a:endParaRPr lang="en-US" sz="2000" dirty="0"/>
          </a:p>
          <a:p>
            <a:r>
              <a:rPr lang="en-US" sz="2000" dirty="0"/>
              <a:t>- Each group analyses one case scenario.</a:t>
            </a:r>
          </a:p>
          <a:p>
            <a:r>
              <a:rPr lang="en-US" sz="2000" dirty="0"/>
              <a:t>- Use the Sexual Response Cycle as a framework for reflection.</a:t>
            </a:r>
          </a:p>
          <a:p>
            <a:r>
              <a:rPr lang="en-US" sz="2000" dirty="0"/>
              <a:t>- Use the Guiding questions: </a:t>
            </a:r>
          </a:p>
          <a:p>
            <a:pPr lvl="0"/>
            <a:br>
              <a:rPr lang="en-US" sz="2000" dirty="0"/>
            </a:br>
            <a:r>
              <a:rPr lang="en-US" sz="2000" dirty="0"/>
              <a:t>1. </a:t>
            </a:r>
            <a:r>
              <a:rPr lang="en-GB" sz="2000" dirty="0"/>
              <a:t>Which phase or phases of sexual response may be affected?</a:t>
            </a:r>
            <a:br>
              <a:rPr lang="en-GB" sz="2000" dirty="0"/>
            </a:br>
            <a:r>
              <a:rPr lang="en-GB" sz="2000" dirty="0"/>
              <a:t>(e.g., desire, arousal/comfort, satisfaction, emotional meaning)</a:t>
            </a:r>
          </a:p>
          <a:p>
            <a:pPr lvl="0"/>
            <a:endParaRPr lang="en-US" sz="2000" dirty="0"/>
          </a:p>
          <a:p>
            <a:pPr lvl="0"/>
            <a:r>
              <a:rPr lang="en-GB" sz="2000" dirty="0"/>
              <a:t>2. What factors may contribute to the situation?</a:t>
            </a:r>
          </a:p>
          <a:p>
            <a:pPr lvl="0"/>
            <a:endParaRPr lang="en-US" sz="2000" dirty="0"/>
          </a:p>
          <a:p>
            <a:pPr lvl="0"/>
            <a:r>
              <a:rPr lang="en-GB" sz="2000" dirty="0"/>
              <a:t>3. What would be an appropriate professional response?</a:t>
            </a:r>
            <a:br>
              <a:rPr lang="en-GB" dirty="0"/>
            </a:br>
            <a:endParaRPr lang="en-US" dirty="0"/>
          </a:p>
          <a:p>
            <a:endParaRPr lang="en-US" sz="2000" dirty="0"/>
          </a:p>
        </p:txBody>
      </p:sp>
      <p:graphicFrame>
        <p:nvGraphicFramePr>
          <p:cNvPr id="4" name="Diagram 3">
            <a:extLst>
              <a:ext uri="{FF2B5EF4-FFF2-40B4-BE49-F238E27FC236}">
                <a16:creationId xmlns:a16="http://schemas.microsoft.com/office/drawing/2014/main" id="{271D90CE-4873-F7DA-9D02-480B19879357}"/>
              </a:ext>
            </a:extLst>
          </p:cNvPr>
          <p:cNvGraphicFramePr/>
          <p:nvPr>
            <p:extLst>
              <p:ext uri="{D42A27DB-BD31-4B8C-83A1-F6EECF244321}">
                <p14:modId xmlns:p14="http://schemas.microsoft.com/office/powerpoint/2010/main" val="1543071072"/>
              </p:ext>
            </p:extLst>
          </p:nvPr>
        </p:nvGraphicFramePr>
        <p:xfrm>
          <a:off x="6686358" y="1165990"/>
          <a:ext cx="6170786" cy="4286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1082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1EEEC-645E-69EF-F03E-C6695C2DDF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8069F-14CB-B5D0-776F-6F2D30FBAB4E}"/>
              </a:ext>
            </a:extLst>
          </p:cNvPr>
          <p:cNvSpPr>
            <a:spLocks noGrp="1"/>
          </p:cNvSpPr>
          <p:nvPr>
            <p:ph type="title"/>
          </p:nvPr>
        </p:nvSpPr>
        <p:spPr/>
        <p:txBody>
          <a:bodyPr/>
          <a:lstStyle/>
          <a:p>
            <a:r>
              <a:rPr lang="en-US" dirty="0" err="1"/>
              <a:t>AgeWise</a:t>
            </a:r>
            <a:r>
              <a:rPr lang="en-US" dirty="0"/>
              <a:t> Toolkit </a:t>
            </a:r>
          </a:p>
        </p:txBody>
      </p:sp>
      <p:sp>
        <p:nvSpPr>
          <p:cNvPr id="3" name="Text Placeholder 2">
            <a:extLst>
              <a:ext uri="{FF2B5EF4-FFF2-40B4-BE49-F238E27FC236}">
                <a16:creationId xmlns:a16="http://schemas.microsoft.com/office/drawing/2014/main" id="{A3425467-5EC8-0635-0374-8AA09BDD7E7F}"/>
              </a:ext>
            </a:extLst>
          </p:cNvPr>
          <p:cNvSpPr>
            <a:spLocks noGrp="1"/>
          </p:cNvSpPr>
          <p:nvPr>
            <p:ph type="body" sz="quarter" idx="10"/>
          </p:nvPr>
        </p:nvSpPr>
        <p:spPr/>
        <p:txBody>
          <a:bodyPr/>
          <a:lstStyle/>
          <a:p>
            <a:r>
              <a:rPr lang="en-US" dirty="0"/>
              <a:t>Role Play</a:t>
            </a:r>
          </a:p>
        </p:txBody>
      </p:sp>
      <p:sp>
        <p:nvSpPr>
          <p:cNvPr id="5" name="Content Placeholder 4">
            <a:extLst>
              <a:ext uri="{FF2B5EF4-FFF2-40B4-BE49-F238E27FC236}">
                <a16:creationId xmlns:a16="http://schemas.microsoft.com/office/drawing/2014/main" id="{28B1A8A1-0B5E-ABB7-71D7-F31C799735DA}"/>
              </a:ext>
            </a:extLst>
          </p:cNvPr>
          <p:cNvSpPr>
            <a:spLocks noGrp="1"/>
          </p:cNvSpPr>
          <p:nvPr>
            <p:ph sz="quarter" idx="12"/>
          </p:nvPr>
        </p:nvSpPr>
        <p:spPr>
          <a:xfrm>
            <a:off x="97970" y="1156064"/>
            <a:ext cx="7635684" cy="5538650"/>
          </a:xfrm>
        </p:spPr>
        <p:txBody>
          <a:bodyPr/>
          <a:lstStyle/>
          <a:p>
            <a:br>
              <a:rPr lang="en-US" sz="2000" dirty="0"/>
            </a:br>
            <a:r>
              <a:rPr lang="en-US" sz="2000" b="1" dirty="0"/>
              <a:t>Work in pairs</a:t>
            </a:r>
          </a:p>
          <a:p>
            <a:endParaRPr lang="en-US" sz="2000" b="1" dirty="0"/>
          </a:p>
          <a:p>
            <a:r>
              <a:rPr lang="en-US" sz="2000" dirty="0"/>
              <a:t>One participant = </a:t>
            </a:r>
            <a:r>
              <a:rPr lang="en-US" sz="2000" b="1" dirty="0"/>
              <a:t>Older adult</a:t>
            </a:r>
            <a:endParaRPr lang="en-US" sz="2000" dirty="0"/>
          </a:p>
          <a:p>
            <a:r>
              <a:rPr lang="en-US" sz="2000" dirty="0"/>
              <a:t>One participant = </a:t>
            </a:r>
            <a:r>
              <a:rPr lang="en-US" sz="2000" b="1" dirty="0"/>
              <a:t>Professional</a:t>
            </a:r>
            <a:endParaRPr lang="en-US" sz="2000" dirty="0"/>
          </a:p>
          <a:p>
            <a:r>
              <a:rPr lang="en-US" sz="2000" dirty="0"/>
              <a:t>After the first round, </a:t>
            </a:r>
            <a:r>
              <a:rPr lang="en-US" sz="2000" b="1" dirty="0"/>
              <a:t>switch roles</a:t>
            </a:r>
            <a:r>
              <a:rPr lang="en-US" sz="2000" dirty="0"/>
              <a:t>.</a:t>
            </a:r>
          </a:p>
          <a:p>
            <a:endParaRPr lang="en-US" sz="2000" dirty="0"/>
          </a:p>
          <a:p>
            <a:r>
              <a:rPr lang="en-US" sz="2000" b="1" dirty="0"/>
              <a:t>Step 1 – Respond to the concern</a:t>
            </a:r>
          </a:p>
          <a:p>
            <a:r>
              <a:rPr lang="en-US" sz="2000" dirty="0"/>
              <a:t>The older adult introduces the situation. The professional:</a:t>
            </a:r>
          </a:p>
          <a:p>
            <a:r>
              <a:rPr lang="en-US" sz="2000" dirty="0"/>
              <a:t>acknowledges the concern, </a:t>
            </a:r>
            <a:r>
              <a:rPr lang="en-US" sz="2000" dirty="0" err="1"/>
              <a:t>normalises</a:t>
            </a:r>
            <a:r>
              <a:rPr lang="en-US" sz="2000" dirty="0"/>
              <a:t> the topic, responds respectfully.</a:t>
            </a:r>
          </a:p>
          <a:p>
            <a:endParaRPr lang="en-US" sz="2000" dirty="0"/>
          </a:p>
          <a:p>
            <a:r>
              <a:rPr lang="en-US" sz="2000" b="1" dirty="0"/>
              <a:t>Step 2 – Explore using the Sexual Response Cycle</a:t>
            </a:r>
          </a:p>
          <a:p>
            <a:r>
              <a:rPr lang="en-US" sz="2000" dirty="0"/>
              <a:t>Ask questions &amp; identify influencing factors (health, emotions, relationship, environment).</a:t>
            </a:r>
          </a:p>
          <a:p>
            <a:endParaRPr lang="en-US" sz="2000" dirty="0"/>
          </a:p>
        </p:txBody>
      </p:sp>
      <p:pic>
        <p:nvPicPr>
          <p:cNvPr id="8" name="Picture 7" descr="A person and person sitting at a table&#10;&#10;AI-generated content may be incorrect.">
            <a:extLst>
              <a:ext uri="{FF2B5EF4-FFF2-40B4-BE49-F238E27FC236}">
                <a16:creationId xmlns:a16="http://schemas.microsoft.com/office/drawing/2014/main" id="{7B7B8E56-2AB5-DA82-9DA2-A762B680FB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9982" y="1034955"/>
            <a:ext cx="3916218" cy="5538651"/>
          </a:xfrm>
          <a:prstGeom prst="rect">
            <a:avLst/>
          </a:prstGeom>
        </p:spPr>
      </p:pic>
    </p:spTree>
    <p:extLst>
      <p:ext uri="{BB962C8B-B14F-4D97-AF65-F5344CB8AC3E}">
        <p14:creationId xmlns:p14="http://schemas.microsoft.com/office/powerpoint/2010/main" val="4145312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793BC-0085-29FE-02C1-6EC17C184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2399DC-210B-F3C3-3764-C11C62EEE557}"/>
              </a:ext>
            </a:extLst>
          </p:cNvPr>
          <p:cNvSpPr>
            <a:spLocks noGrp="1"/>
          </p:cNvSpPr>
          <p:nvPr>
            <p:ph type="title"/>
          </p:nvPr>
        </p:nvSpPr>
        <p:spPr/>
        <p:txBody>
          <a:bodyPr/>
          <a:lstStyle/>
          <a:p>
            <a:r>
              <a:rPr lang="en-US" dirty="0" err="1"/>
              <a:t>AgeWise</a:t>
            </a:r>
            <a:r>
              <a:rPr lang="en-US" dirty="0"/>
              <a:t> Toolkit </a:t>
            </a:r>
          </a:p>
        </p:txBody>
      </p:sp>
      <p:sp>
        <p:nvSpPr>
          <p:cNvPr id="3" name="Text Placeholder 2">
            <a:extLst>
              <a:ext uri="{FF2B5EF4-FFF2-40B4-BE49-F238E27FC236}">
                <a16:creationId xmlns:a16="http://schemas.microsoft.com/office/drawing/2014/main" id="{1309B47A-9AFC-5AAF-803C-085BA4D71C4B}"/>
              </a:ext>
            </a:extLst>
          </p:cNvPr>
          <p:cNvSpPr>
            <a:spLocks noGrp="1"/>
          </p:cNvSpPr>
          <p:nvPr>
            <p:ph type="body" sz="quarter" idx="10"/>
          </p:nvPr>
        </p:nvSpPr>
        <p:spPr/>
        <p:txBody>
          <a:bodyPr/>
          <a:lstStyle/>
          <a:p>
            <a:r>
              <a:rPr lang="en-US" dirty="0"/>
              <a:t>Holistic Wellbeing Reflection  </a:t>
            </a:r>
          </a:p>
        </p:txBody>
      </p:sp>
      <p:sp>
        <p:nvSpPr>
          <p:cNvPr id="5" name="Content Placeholder 4">
            <a:extLst>
              <a:ext uri="{FF2B5EF4-FFF2-40B4-BE49-F238E27FC236}">
                <a16:creationId xmlns:a16="http://schemas.microsoft.com/office/drawing/2014/main" id="{07C0B329-1AB7-F3DE-EB5F-8FFE9F91B2B8}"/>
              </a:ext>
            </a:extLst>
          </p:cNvPr>
          <p:cNvSpPr>
            <a:spLocks noGrp="1"/>
          </p:cNvSpPr>
          <p:nvPr>
            <p:ph sz="quarter" idx="12"/>
          </p:nvPr>
        </p:nvSpPr>
        <p:spPr>
          <a:xfrm>
            <a:off x="97970" y="1405534"/>
            <a:ext cx="3572693" cy="5289179"/>
          </a:xfrm>
        </p:spPr>
        <p:txBody>
          <a:bodyPr/>
          <a:lstStyle/>
          <a:p>
            <a:br>
              <a:rPr lang="en-US" sz="2000" dirty="0"/>
            </a:br>
            <a:r>
              <a:rPr lang="en-US" sz="2000" dirty="0"/>
              <a:t>Reflect on real-life or one hypothetical situation involving an older adult.</a:t>
            </a:r>
          </a:p>
          <a:p>
            <a:br>
              <a:rPr lang="en-US" sz="2000" dirty="0"/>
            </a:br>
            <a:r>
              <a:rPr lang="en-US" sz="2000" dirty="0"/>
              <a:t>Use the worksheet to explore how different factors may influence sexual wellbeing.</a:t>
            </a:r>
          </a:p>
          <a:p>
            <a:br>
              <a:rPr lang="en-US" sz="2000" dirty="0"/>
            </a:br>
            <a:r>
              <a:rPr lang="en-US" sz="2000" b="1" dirty="0"/>
              <a:t>Consider the four dimensions:</a:t>
            </a:r>
          </a:p>
          <a:p>
            <a:endParaRPr lang="en-US" sz="2000" dirty="0"/>
          </a:p>
        </p:txBody>
      </p:sp>
      <p:graphicFrame>
        <p:nvGraphicFramePr>
          <p:cNvPr id="6" name="Diagram 5">
            <a:extLst>
              <a:ext uri="{FF2B5EF4-FFF2-40B4-BE49-F238E27FC236}">
                <a16:creationId xmlns:a16="http://schemas.microsoft.com/office/drawing/2014/main" id="{71783DBF-A97F-0F23-A3A7-96C121B2D89D}"/>
              </a:ext>
            </a:extLst>
          </p:cNvPr>
          <p:cNvGraphicFramePr/>
          <p:nvPr>
            <p:extLst>
              <p:ext uri="{D42A27DB-BD31-4B8C-83A1-F6EECF244321}">
                <p14:modId xmlns:p14="http://schemas.microsoft.com/office/powerpoint/2010/main" val="35001460"/>
              </p:ext>
            </p:extLst>
          </p:nvPr>
        </p:nvGraphicFramePr>
        <p:xfrm>
          <a:off x="3670662" y="1130103"/>
          <a:ext cx="8216537" cy="5289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1505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dirty="0"/>
              <a:t>Thank you!</a:t>
            </a:r>
            <a:endParaRPr lang="el-GR" sz="2400" dirty="0"/>
          </a:p>
        </p:txBody>
      </p:sp>
    </p:spTree>
    <p:extLst>
      <p:ext uri="{BB962C8B-B14F-4D97-AF65-F5344CB8AC3E}">
        <p14:creationId xmlns:p14="http://schemas.microsoft.com/office/powerpoint/2010/main" val="1854103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2.xml><?xml version="1.0" encoding="utf-8"?>
<ds:datastoreItem xmlns:ds="http://schemas.openxmlformats.org/officeDocument/2006/customXml" ds:itemID="{874803D7-AC89-4F2F-AA66-341ACEC9063C}">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customXml/itemProps3.xml><?xml version="1.0" encoding="utf-8"?>
<ds:datastoreItem xmlns:ds="http://schemas.openxmlformats.org/officeDocument/2006/customXml" ds:itemID="{03AD4B3A-9BCC-4474-A743-511F43636F38}"/>
</file>

<file path=docProps/app.xml><?xml version="1.0" encoding="utf-8"?>
<Properties xmlns="http://schemas.openxmlformats.org/officeDocument/2006/extended-properties" xmlns:vt="http://schemas.openxmlformats.org/officeDocument/2006/docPropsVTypes">
  <TotalTime>3409</TotalTime>
  <Words>3318</Words>
  <Application>Microsoft Macintosh PowerPoint</Application>
  <PresentationFormat>Widescreen</PresentationFormat>
  <Paragraphs>520</Paragraphs>
  <Slides>37</Slides>
  <Notes>34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37</vt:i4>
      </vt:variant>
    </vt:vector>
  </HeadingPairs>
  <TitlesOfParts>
    <vt:vector size="45" baseType="lpstr">
      <vt:lpstr>Arial</vt:lpstr>
      <vt:lpstr>Calibri</vt:lpstr>
      <vt:lpstr>Open Sans</vt:lpstr>
      <vt:lpstr>Symbol</vt:lpstr>
      <vt:lpstr>System Font Regular</vt:lpstr>
      <vt:lpstr>Wingdings</vt:lpstr>
      <vt:lpstr>CARDET Course template</vt:lpstr>
      <vt:lpstr>CARDET Course template - Cover page</vt:lpstr>
      <vt:lpstr>Module 5: Sexuality in the Third Age and Health Indicators  </vt:lpstr>
      <vt:lpstr>Module Overview</vt:lpstr>
      <vt:lpstr>Learning Objectives</vt:lpstr>
      <vt:lpstr>PowerPoint Presentation</vt:lpstr>
      <vt:lpstr>Medical and Physiological changes (1)</vt:lpstr>
      <vt:lpstr>Medical and physiological changes (2)</vt:lpstr>
      <vt:lpstr>Medical and physiological changes (3)</vt:lpstr>
      <vt:lpstr>Chronic Illness &amp; Medication (1)</vt:lpstr>
      <vt:lpstr>Chronic Illness &amp; Medication (2)</vt:lpstr>
      <vt:lpstr>PowerPoint Presentation</vt:lpstr>
      <vt:lpstr>Mental Health &amp; relational wellbeing</vt:lpstr>
      <vt:lpstr>Body Image &amp; relationships</vt:lpstr>
      <vt:lpstr>PowerPoint Presentation</vt:lpstr>
      <vt:lpstr>Sexual Health Risks in later life</vt:lpstr>
      <vt:lpstr>Protection and Professional Role</vt:lpstr>
      <vt:lpstr>PowerPoint Presentation</vt:lpstr>
      <vt:lpstr>Communication in healthcare settings</vt:lpstr>
      <vt:lpstr>Principles for initiating conversations about sexuality (1)</vt:lpstr>
      <vt:lpstr>Principles for initiating conversations about sexuality (2)</vt:lpstr>
      <vt:lpstr>PowerPoint Presentation</vt:lpstr>
      <vt:lpstr>The Sexual Response Cycle Framework (1)</vt:lpstr>
      <vt:lpstr>The Sexual Response Cycle Framework (2)</vt:lpstr>
      <vt:lpstr>The Sexual Response Cycle Framework (3)</vt:lpstr>
      <vt:lpstr>The Sexual Response Cycle Framework (4)</vt:lpstr>
      <vt:lpstr>The Sexual Response Cycle Framework (5)</vt:lpstr>
      <vt:lpstr>The Sexual Response Cycle Framework (6)</vt:lpstr>
      <vt:lpstr>The Sexual Response Cycle Framework (7)</vt:lpstr>
      <vt:lpstr>The Sexual Response Cycle Framework (8)</vt:lpstr>
      <vt:lpstr>The Sexual Response Cycle Framework (9)</vt:lpstr>
      <vt:lpstr>The Sexual Response Cycle Framework (10)</vt:lpstr>
      <vt:lpstr>The Sexual Response Cycle Framework (11)</vt:lpstr>
      <vt:lpstr>Common sexual health concerns</vt:lpstr>
      <vt:lpstr>Take-Home Messages</vt:lpstr>
      <vt:lpstr>AgeWise Toolkit </vt:lpstr>
      <vt:lpstr>AgeWise Toolkit </vt:lpstr>
      <vt:lpstr>AgeWise Toolkit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Ioana Teacoe</cp:lastModifiedBy>
  <cp:revision>168</cp:revision>
  <cp:lastPrinted>2018-07-25T11:23:29Z</cp:lastPrinted>
  <dcterms:created xsi:type="dcterms:W3CDTF">2014-07-11T09:12:14Z</dcterms:created>
  <dcterms:modified xsi:type="dcterms:W3CDTF">2026-04-19T12:09:16Z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