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3"/>
  </p:notesMasterIdLst>
  <p:handoutMasterIdLst>
    <p:handoutMasterId r:id="rId44"/>
  </p:handoutMasterIdLst>
  <p:sldIdLst>
    <p:sldId id="256" r:id="rId6"/>
    <p:sldId id="263" r:id="rId7"/>
    <p:sldId id="303" r:id="rId8"/>
    <p:sldId id="268" r:id="rId9"/>
    <p:sldId id="270" r:id="rId10"/>
    <p:sldId id="271" r:id="rId11"/>
    <p:sldId id="287" r:id="rId12"/>
    <p:sldId id="264" r:id="rId13"/>
    <p:sldId id="272" r:id="rId14"/>
    <p:sldId id="278" r:id="rId15"/>
    <p:sldId id="275" r:id="rId16"/>
    <p:sldId id="276" r:id="rId17"/>
    <p:sldId id="274" r:id="rId18"/>
    <p:sldId id="277" r:id="rId19"/>
    <p:sldId id="281" r:id="rId20"/>
    <p:sldId id="279" r:id="rId21"/>
    <p:sldId id="265" r:id="rId22"/>
    <p:sldId id="282" r:id="rId23"/>
    <p:sldId id="283" r:id="rId24"/>
    <p:sldId id="280" r:id="rId25"/>
    <p:sldId id="285" r:id="rId26"/>
    <p:sldId id="288" r:id="rId27"/>
    <p:sldId id="298" r:id="rId28"/>
    <p:sldId id="289" r:id="rId29"/>
    <p:sldId id="299" r:id="rId30"/>
    <p:sldId id="300" r:id="rId31"/>
    <p:sldId id="291" r:id="rId32"/>
    <p:sldId id="301" r:id="rId33"/>
    <p:sldId id="292" r:id="rId34"/>
    <p:sldId id="293" r:id="rId35"/>
    <p:sldId id="302" r:id="rId36"/>
    <p:sldId id="294" r:id="rId37"/>
    <p:sldId id="286" r:id="rId38"/>
    <p:sldId id="295" r:id="rId39"/>
    <p:sldId id="297" r:id="rId40"/>
    <p:sldId id="296" r:id="rId41"/>
    <p:sldId id="262"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55"/>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autoAdjust="0"/>
    <p:restoredTop sz="87687" autoAdjust="0"/>
  </p:normalViewPr>
  <p:slideViewPr>
    <p:cSldViewPr snapToGrid="0">
      <p:cViewPr varScale="1">
        <p:scale>
          <a:sx n="99" d="100"/>
          <a:sy n="99" d="100"/>
        </p:scale>
        <p:origin x="918"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Επιθυμία</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Διέγερση</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l-GR" dirty="0"/>
            <a:t>Φάση ‘Υφεσης</a:t>
          </a:r>
          <a:endParaRPr lang="en-US" dirty="0"/>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3582B7A7-F281-467A-84BF-3CB1B2932605}">
      <dgm:prSet phldrT="[Text]"/>
      <dgm:spPr/>
      <dgm:t>
        <a:bodyPr/>
        <a:lstStyle/>
        <a:p>
          <a:r>
            <a:rPr lang="en-GB" dirty="0" err="1"/>
            <a:t>Διέγερση</a:t>
          </a:r>
          <a:endParaRPr lang="en-GB" dirty="0"/>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Αποκατάσταση</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559040B2-0DA3-4019-8D99-715D8F67E044}">
      <dgm:prSet phldrT="[Text]"/>
      <dgm:spPr>
        <a:solidFill>
          <a:schemeClr val="accent3">
            <a:lumMod val="20000"/>
            <a:lumOff val="80000"/>
          </a:schemeClr>
        </a:solidFill>
        <a:ln>
          <a:solidFill>
            <a:schemeClr val="accent1"/>
          </a:solidFill>
        </a:ln>
      </dgm:spPr>
      <dgm:t>
        <a:bodyPr/>
        <a:lstStyle/>
        <a:p>
          <a:r>
            <a:rPr lang="en-GB" dirty="0"/>
            <a:t>Επιθυμία</a:t>
          </a:r>
        </a:p>
      </dgm:t>
    </dgm:pt>
    <dgm:pt modelId="{0EDE43F5-FABC-4AB2-B8DB-645295E75AAD}" type="sibTrans" cxnId="{656153F6-2D47-47EB-82CA-2DF4DE3C9931}">
      <dgm:prSet/>
      <dgm:spPr/>
      <dgm:t>
        <a:bodyPr/>
        <a:lstStyle/>
        <a:p>
          <a:endParaRPr lang="en-GB"/>
        </a:p>
      </dgm:t>
    </dgm:pt>
    <dgm:pt modelId="{5703CA24-E6CE-401F-BFA7-E7C4A114F187}" type="parTrans" cxnId="{656153F6-2D47-47EB-82CA-2DF4DE3C9931}">
      <dgm:prSet/>
      <dgm:spPr/>
      <dgm:t>
        <a:bodyPr/>
        <a:lstStyle/>
        <a:p>
          <a:endParaRPr lang="en-GB"/>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custScaleX="110640" custScaleY="86481" custRadScaleRad="103329" custRadScaleInc="17500">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Επιθυμία</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a:solidFill>
          <a:schemeClr val="accent3">
            <a:lumMod val="20000"/>
            <a:lumOff val="80000"/>
          </a:schemeClr>
        </a:solidFill>
        <a:ln>
          <a:solidFill>
            <a:schemeClr val="accent1"/>
          </a:solidFill>
        </a:ln>
      </dgm:spPr>
      <dgm:t>
        <a:bodyPr/>
        <a:lstStyle/>
        <a:p>
          <a:r>
            <a:rPr lang="en-GB" dirty="0"/>
            <a:t>Διέγερση</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Αποκατάσταση</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Επιθυμία</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Διέγερση</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a:solidFill>
          <a:schemeClr val="accent3">
            <a:lumMod val="20000"/>
            <a:lumOff val="80000"/>
          </a:schemeClr>
        </a:solidFill>
        <a:ln>
          <a:solidFill>
            <a:schemeClr val="accent1"/>
          </a:solidFill>
        </a:ln>
      </dgm:spPr>
      <dgm:t>
        <a:bodyPr/>
        <a:lstStyle/>
        <a:p>
          <a:r>
            <a:rPr lang="en-GB" dirty="0"/>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Αποκατάσταση</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Επιθυμία</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Διέγερση</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a:solidFill>
          <a:schemeClr val="accent3">
            <a:lumMod val="20000"/>
            <a:lumOff val="80000"/>
          </a:schemeClr>
        </a:solidFill>
        <a:ln>
          <a:solidFill>
            <a:schemeClr val="accent1"/>
          </a:solidFill>
        </a:ln>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Αποκατάσταση</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Επιθυμία</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Διέγερση</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Πλατό</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Οργασμός</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a:solidFill>
          <a:schemeClr val="accent3">
            <a:lumMod val="20000"/>
            <a:lumOff val="80000"/>
          </a:schemeClr>
        </a:solidFill>
        <a:ln>
          <a:solidFill>
            <a:schemeClr val="accent1"/>
          </a:solidFill>
        </a:ln>
      </dgm:spPr>
      <dgm:t>
        <a:bodyPr/>
        <a:lstStyle/>
        <a:p>
          <a:r>
            <a:rPr lang="en-US" dirty="0"/>
            <a:t>Αποκατάσταση</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87AD4B-9BDD-FB4D-8390-B6A70E277B7D}" type="doc">
      <dgm:prSet loTypeId="urn:microsoft.com/office/officeart/2005/8/layout/cycle2" loCatId="" qsTypeId="urn:microsoft.com/office/officeart/2005/8/quickstyle/simple3" qsCatId="simple" csTypeId="urn:microsoft.com/office/officeart/2005/8/colors/colorful4" csCatId="colorful" phldr="1"/>
      <dgm:spPr/>
      <dgm:t>
        <a:bodyPr/>
        <a:lstStyle/>
        <a:p>
          <a:endParaRPr lang="en-US"/>
        </a:p>
      </dgm:t>
    </dgm:pt>
    <dgm:pt modelId="{46704906-515E-AE41-A14A-E23055F4C7D9}">
      <dgm:prSet phldrT="[Text]" custT="1"/>
      <dgm:spPr/>
      <dgm:t>
        <a:bodyPr/>
        <a:lstStyle/>
        <a:p>
          <a:r>
            <a:rPr lang="en-US" sz="1800" b="1" dirty="0"/>
            <a:t>Επιθυμία</a:t>
          </a:r>
        </a:p>
      </dgm:t>
    </dgm:pt>
    <dgm:pt modelId="{644839D3-B1ED-B047-A859-0D6E07227923}" type="parTrans" cxnId="{3A09B56E-B40E-4047-A6E8-435EB710C59D}">
      <dgm:prSet/>
      <dgm:spPr/>
      <dgm:t>
        <a:bodyPr/>
        <a:lstStyle/>
        <a:p>
          <a:endParaRPr lang="en-US"/>
        </a:p>
      </dgm:t>
    </dgm:pt>
    <dgm:pt modelId="{86A808CA-55EF-734C-9CBC-FBE657B8FEFD}" type="sibTrans" cxnId="{3A09B56E-B40E-4047-A6E8-435EB710C59D}">
      <dgm:prSet/>
      <dgm:spPr/>
      <dgm:t>
        <a:bodyPr/>
        <a:lstStyle/>
        <a:p>
          <a:endParaRPr lang="en-US"/>
        </a:p>
      </dgm:t>
    </dgm:pt>
    <dgm:pt modelId="{992FC2D9-C10E-C041-8175-10605B9DC73D}">
      <dgm:prSet phldrT="[Text]" custT="1"/>
      <dgm:spPr/>
      <dgm:t>
        <a:bodyPr/>
        <a:lstStyle/>
        <a:p>
          <a:r>
            <a:rPr lang="en-US" sz="1800" b="1" dirty="0"/>
            <a:t>Διέγερση</a:t>
          </a:r>
        </a:p>
      </dgm:t>
    </dgm:pt>
    <dgm:pt modelId="{55958E5C-03FE-F740-B1EC-2EE8C9482437}" type="parTrans" cxnId="{341E5476-3516-7747-9E88-36763CB2C076}">
      <dgm:prSet/>
      <dgm:spPr/>
      <dgm:t>
        <a:bodyPr/>
        <a:lstStyle/>
        <a:p>
          <a:endParaRPr lang="en-US"/>
        </a:p>
      </dgm:t>
    </dgm:pt>
    <dgm:pt modelId="{C5618AAD-ADC3-6A47-98EB-6DD0C16AFC4B}" type="sibTrans" cxnId="{341E5476-3516-7747-9E88-36763CB2C076}">
      <dgm:prSet/>
      <dgm:spPr/>
      <dgm:t>
        <a:bodyPr/>
        <a:lstStyle/>
        <a:p>
          <a:endParaRPr lang="en-US"/>
        </a:p>
      </dgm:t>
    </dgm:pt>
    <dgm:pt modelId="{D0B56837-BBA9-B641-9E68-1E773B583706}">
      <dgm:prSet phldrT="[Text]" custT="1"/>
      <dgm:spPr/>
      <dgm:t>
        <a:bodyPr/>
        <a:lstStyle/>
        <a:p>
          <a:r>
            <a:rPr lang="en-US" sz="1800" b="1" dirty="0"/>
            <a:t>Πλατό</a:t>
          </a:r>
        </a:p>
      </dgm:t>
    </dgm:pt>
    <dgm:pt modelId="{EFBF90AF-C542-8C4B-97B7-4863B94B10AC}" type="parTrans" cxnId="{7DF8FB73-CCC7-FA4F-B606-EA23ECBFAA43}">
      <dgm:prSet/>
      <dgm:spPr/>
      <dgm:t>
        <a:bodyPr/>
        <a:lstStyle/>
        <a:p>
          <a:endParaRPr lang="en-US"/>
        </a:p>
      </dgm:t>
    </dgm:pt>
    <dgm:pt modelId="{1701CC41-B460-3B4C-A40E-8E0C7191561C}" type="sibTrans" cxnId="{7DF8FB73-CCC7-FA4F-B606-EA23ECBFAA43}">
      <dgm:prSet/>
      <dgm:spPr/>
      <dgm:t>
        <a:bodyPr/>
        <a:lstStyle/>
        <a:p>
          <a:endParaRPr lang="en-US"/>
        </a:p>
      </dgm:t>
    </dgm:pt>
    <dgm:pt modelId="{B4101C21-05FD-9C41-B2F2-AA9DEF30A032}">
      <dgm:prSet phldrT="[Text]" custT="1"/>
      <dgm:spPr/>
      <dgm:t>
        <a:bodyPr/>
        <a:lstStyle/>
        <a:p>
          <a:r>
            <a:rPr lang="en-US" sz="1800" b="1" dirty="0"/>
            <a:t>Οργασμός</a:t>
          </a:r>
        </a:p>
      </dgm:t>
    </dgm:pt>
    <dgm:pt modelId="{A779E58D-2C2C-AA40-A32A-60D62A041141}" type="parTrans" cxnId="{4BCE83D7-B7BE-0942-AAA0-483CE68FCBCE}">
      <dgm:prSet/>
      <dgm:spPr/>
      <dgm:t>
        <a:bodyPr/>
        <a:lstStyle/>
        <a:p>
          <a:endParaRPr lang="en-US"/>
        </a:p>
      </dgm:t>
    </dgm:pt>
    <dgm:pt modelId="{B1D7727C-4539-7A4D-A3A7-22485C8B677E}" type="sibTrans" cxnId="{4BCE83D7-B7BE-0942-AAA0-483CE68FCBCE}">
      <dgm:prSet/>
      <dgm:spPr/>
      <dgm:t>
        <a:bodyPr/>
        <a:lstStyle/>
        <a:p>
          <a:endParaRPr lang="en-US"/>
        </a:p>
      </dgm:t>
    </dgm:pt>
    <dgm:pt modelId="{473DAF81-78D7-1E41-B6E6-85B96130C39A}">
      <dgm:prSet phldrT="[Text]" custT="1"/>
      <dgm:spPr/>
      <dgm:t>
        <a:bodyPr/>
        <a:lstStyle/>
        <a:p>
          <a:r>
            <a:rPr lang="en-US" sz="1700" b="1" dirty="0"/>
            <a:t>Αποκατάσταση</a:t>
          </a:r>
        </a:p>
      </dgm:t>
    </dgm:pt>
    <dgm:pt modelId="{3A64FA21-9CCC-964F-8514-0C6CCB9B5BA5}" type="parTrans" cxnId="{21DBAD89-A0EC-0D44-8E33-AC1884FB424F}">
      <dgm:prSet/>
      <dgm:spPr/>
      <dgm:t>
        <a:bodyPr/>
        <a:lstStyle/>
        <a:p>
          <a:endParaRPr lang="en-US"/>
        </a:p>
      </dgm:t>
    </dgm:pt>
    <dgm:pt modelId="{77C3E823-45D3-AA4A-8001-1B2E0B24FA66}" type="sibTrans" cxnId="{21DBAD89-A0EC-0D44-8E33-AC1884FB424F}">
      <dgm:prSet/>
      <dgm:spPr/>
      <dgm:t>
        <a:bodyPr/>
        <a:lstStyle/>
        <a:p>
          <a:endParaRPr lang="en-US"/>
        </a:p>
      </dgm:t>
    </dgm:pt>
    <dgm:pt modelId="{CE8301CF-85FD-F44D-93FC-69822297BB7B}" type="pres">
      <dgm:prSet presAssocID="{B887AD4B-9BDD-FB4D-8390-B6A70E277B7D}" presName="cycle" presStyleCnt="0">
        <dgm:presLayoutVars>
          <dgm:dir/>
          <dgm:resizeHandles val="exact"/>
        </dgm:presLayoutVars>
      </dgm:prSet>
      <dgm:spPr/>
    </dgm:pt>
    <dgm:pt modelId="{C93332D0-309E-D24E-B77E-BDF13BF5BF24}" type="pres">
      <dgm:prSet presAssocID="{46704906-515E-AE41-A14A-E23055F4C7D9}" presName="node" presStyleLbl="node1" presStyleIdx="0" presStyleCnt="5">
        <dgm:presLayoutVars>
          <dgm:bulletEnabled val="1"/>
        </dgm:presLayoutVars>
      </dgm:prSet>
      <dgm:spPr/>
    </dgm:pt>
    <dgm:pt modelId="{A96504B7-6EF3-864F-952E-7A52E38FDE27}" type="pres">
      <dgm:prSet presAssocID="{86A808CA-55EF-734C-9CBC-FBE657B8FEFD}" presName="sibTrans" presStyleLbl="sibTrans2D1" presStyleIdx="0" presStyleCnt="5"/>
      <dgm:spPr/>
    </dgm:pt>
    <dgm:pt modelId="{65446B36-829F-8546-A9DA-D9E1B678E65A}" type="pres">
      <dgm:prSet presAssocID="{86A808CA-55EF-734C-9CBC-FBE657B8FEFD}" presName="connectorText" presStyleLbl="sibTrans2D1" presStyleIdx="0" presStyleCnt="5"/>
      <dgm:spPr/>
    </dgm:pt>
    <dgm:pt modelId="{E24132E6-F02B-444F-A25B-840E782F288C}" type="pres">
      <dgm:prSet presAssocID="{992FC2D9-C10E-C041-8175-10605B9DC73D}" presName="node" presStyleLbl="node1" presStyleIdx="1" presStyleCnt="5">
        <dgm:presLayoutVars>
          <dgm:bulletEnabled val="1"/>
        </dgm:presLayoutVars>
      </dgm:prSet>
      <dgm:spPr/>
    </dgm:pt>
    <dgm:pt modelId="{B24EFD5A-ECB2-B144-9ECC-56966F084FD4}" type="pres">
      <dgm:prSet presAssocID="{C5618AAD-ADC3-6A47-98EB-6DD0C16AFC4B}" presName="sibTrans" presStyleLbl="sibTrans2D1" presStyleIdx="1" presStyleCnt="5"/>
      <dgm:spPr/>
    </dgm:pt>
    <dgm:pt modelId="{DE9B6AFD-31BA-B14B-8CF8-F78C28F09573}" type="pres">
      <dgm:prSet presAssocID="{C5618AAD-ADC3-6A47-98EB-6DD0C16AFC4B}" presName="connectorText" presStyleLbl="sibTrans2D1" presStyleIdx="1" presStyleCnt="5"/>
      <dgm:spPr/>
    </dgm:pt>
    <dgm:pt modelId="{0E8BA3A3-23A1-1B48-B04B-A256FEA2CDFD}" type="pres">
      <dgm:prSet presAssocID="{D0B56837-BBA9-B641-9E68-1E773B583706}" presName="node" presStyleLbl="node1" presStyleIdx="2" presStyleCnt="5">
        <dgm:presLayoutVars>
          <dgm:bulletEnabled val="1"/>
        </dgm:presLayoutVars>
      </dgm:prSet>
      <dgm:spPr/>
    </dgm:pt>
    <dgm:pt modelId="{C8128AA9-1596-E74D-AE74-1F2B9859D95A}" type="pres">
      <dgm:prSet presAssocID="{1701CC41-B460-3B4C-A40E-8E0C7191561C}" presName="sibTrans" presStyleLbl="sibTrans2D1" presStyleIdx="2" presStyleCnt="5"/>
      <dgm:spPr/>
    </dgm:pt>
    <dgm:pt modelId="{1D0209A0-7E79-004A-9970-83853206DFB2}" type="pres">
      <dgm:prSet presAssocID="{1701CC41-B460-3B4C-A40E-8E0C7191561C}" presName="connectorText" presStyleLbl="sibTrans2D1" presStyleIdx="2" presStyleCnt="5"/>
      <dgm:spPr/>
    </dgm:pt>
    <dgm:pt modelId="{8D4FC952-683D-EB47-807A-49AD6EF96971}" type="pres">
      <dgm:prSet presAssocID="{B4101C21-05FD-9C41-B2F2-AA9DEF30A032}" presName="node" presStyleLbl="node1" presStyleIdx="3" presStyleCnt="5">
        <dgm:presLayoutVars>
          <dgm:bulletEnabled val="1"/>
        </dgm:presLayoutVars>
      </dgm:prSet>
      <dgm:spPr/>
    </dgm:pt>
    <dgm:pt modelId="{433D01CB-C91E-F147-A70F-403B1D00B732}" type="pres">
      <dgm:prSet presAssocID="{B1D7727C-4539-7A4D-A3A7-22485C8B677E}" presName="sibTrans" presStyleLbl="sibTrans2D1" presStyleIdx="3" presStyleCnt="5"/>
      <dgm:spPr/>
    </dgm:pt>
    <dgm:pt modelId="{131E4202-5DE3-D44F-9B2F-50A577375436}" type="pres">
      <dgm:prSet presAssocID="{B1D7727C-4539-7A4D-A3A7-22485C8B677E}" presName="connectorText" presStyleLbl="sibTrans2D1" presStyleIdx="3" presStyleCnt="5"/>
      <dgm:spPr/>
    </dgm:pt>
    <dgm:pt modelId="{52ED677A-D570-CD4A-A6B2-80AB3F5EE9F9}" type="pres">
      <dgm:prSet presAssocID="{473DAF81-78D7-1E41-B6E6-85B96130C39A}" presName="node" presStyleLbl="node1" presStyleIdx="4" presStyleCnt="5" custScaleX="111666">
        <dgm:presLayoutVars>
          <dgm:bulletEnabled val="1"/>
        </dgm:presLayoutVars>
      </dgm:prSet>
      <dgm:spPr/>
    </dgm:pt>
    <dgm:pt modelId="{A7589970-0530-764E-80CF-500959DC257C}" type="pres">
      <dgm:prSet presAssocID="{77C3E823-45D3-AA4A-8001-1B2E0B24FA66}" presName="sibTrans" presStyleLbl="sibTrans2D1" presStyleIdx="4" presStyleCnt="5"/>
      <dgm:spPr/>
    </dgm:pt>
    <dgm:pt modelId="{C1930B20-F8FF-8447-9ECB-31400D00162E}" type="pres">
      <dgm:prSet presAssocID="{77C3E823-45D3-AA4A-8001-1B2E0B24FA66}" presName="connectorText" presStyleLbl="sibTrans2D1" presStyleIdx="4" presStyleCnt="5"/>
      <dgm:spPr/>
    </dgm:pt>
  </dgm:ptLst>
  <dgm:cxnLst>
    <dgm:cxn modelId="{09E26F18-FB6D-F94B-838E-348C408C6C20}" type="presOf" srcId="{473DAF81-78D7-1E41-B6E6-85B96130C39A}" destId="{52ED677A-D570-CD4A-A6B2-80AB3F5EE9F9}" srcOrd="0" destOrd="0" presId="urn:microsoft.com/office/officeart/2005/8/layout/cycle2"/>
    <dgm:cxn modelId="{B451AF24-9FCE-B046-A957-7409BB6C6F63}" type="presOf" srcId="{992FC2D9-C10E-C041-8175-10605B9DC73D}" destId="{E24132E6-F02B-444F-A25B-840E782F288C}" srcOrd="0" destOrd="0" presId="urn:microsoft.com/office/officeart/2005/8/layout/cycle2"/>
    <dgm:cxn modelId="{E86B1027-3D09-704E-831B-F0C7891C8223}" type="presOf" srcId="{B1D7727C-4539-7A4D-A3A7-22485C8B677E}" destId="{131E4202-5DE3-D44F-9B2F-50A577375436}" srcOrd="1" destOrd="0" presId="urn:microsoft.com/office/officeart/2005/8/layout/cycle2"/>
    <dgm:cxn modelId="{E837425B-FA25-B240-9112-F41F34938106}" type="presOf" srcId="{77C3E823-45D3-AA4A-8001-1B2E0B24FA66}" destId="{C1930B20-F8FF-8447-9ECB-31400D00162E}" srcOrd="1" destOrd="0" presId="urn:microsoft.com/office/officeart/2005/8/layout/cycle2"/>
    <dgm:cxn modelId="{98BEC643-EC76-4846-8763-5CA45110AAF5}" type="presOf" srcId="{86A808CA-55EF-734C-9CBC-FBE657B8FEFD}" destId="{65446B36-829F-8546-A9DA-D9E1B678E65A}" srcOrd="1" destOrd="0" presId="urn:microsoft.com/office/officeart/2005/8/layout/cycle2"/>
    <dgm:cxn modelId="{3A09B56E-B40E-4047-A6E8-435EB710C59D}" srcId="{B887AD4B-9BDD-FB4D-8390-B6A70E277B7D}" destId="{46704906-515E-AE41-A14A-E23055F4C7D9}" srcOrd="0" destOrd="0" parTransId="{644839D3-B1ED-B047-A859-0D6E07227923}" sibTransId="{86A808CA-55EF-734C-9CBC-FBE657B8FEFD}"/>
    <dgm:cxn modelId="{C3861C50-8807-8D4B-9117-09D4C87C4AD8}" type="presOf" srcId="{C5618AAD-ADC3-6A47-98EB-6DD0C16AFC4B}" destId="{DE9B6AFD-31BA-B14B-8CF8-F78C28F09573}" srcOrd="1" destOrd="0" presId="urn:microsoft.com/office/officeart/2005/8/layout/cycle2"/>
    <dgm:cxn modelId="{7DF8FB73-CCC7-FA4F-B606-EA23ECBFAA43}" srcId="{B887AD4B-9BDD-FB4D-8390-B6A70E277B7D}" destId="{D0B56837-BBA9-B641-9E68-1E773B583706}" srcOrd="2" destOrd="0" parTransId="{EFBF90AF-C542-8C4B-97B7-4863B94B10AC}" sibTransId="{1701CC41-B460-3B4C-A40E-8E0C7191561C}"/>
    <dgm:cxn modelId="{341E5476-3516-7747-9E88-36763CB2C076}" srcId="{B887AD4B-9BDD-FB4D-8390-B6A70E277B7D}" destId="{992FC2D9-C10E-C041-8175-10605B9DC73D}" srcOrd="1" destOrd="0" parTransId="{55958E5C-03FE-F740-B1EC-2EE8C9482437}" sibTransId="{C5618AAD-ADC3-6A47-98EB-6DD0C16AFC4B}"/>
    <dgm:cxn modelId="{1DE65876-60F3-0744-A316-A8F30B34571B}" type="presOf" srcId="{B4101C21-05FD-9C41-B2F2-AA9DEF30A032}" destId="{8D4FC952-683D-EB47-807A-49AD6EF96971}" srcOrd="0" destOrd="0" presId="urn:microsoft.com/office/officeart/2005/8/layout/cycle2"/>
    <dgm:cxn modelId="{15130B58-927B-FF45-923C-CDF960AB50E2}" type="presOf" srcId="{86A808CA-55EF-734C-9CBC-FBE657B8FEFD}" destId="{A96504B7-6EF3-864F-952E-7A52E38FDE27}" srcOrd="0" destOrd="0" presId="urn:microsoft.com/office/officeart/2005/8/layout/cycle2"/>
    <dgm:cxn modelId="{21DBAD89-A0EC-0D44-8E33-AC1884FB424F}" srcId="{B887AD4B-9BDD-FB4D-8390-B6A70E277B7D}" destId="{473DAF81-78D7-1E41-B6E6-85B96130C39A}" srcOrd="4" destOrd="0" parTransId="{3A64FA21-9CCC-964F-8514-0C6CCB9B5BA5}" sibTransId="{77C3E823-45D3-AA4A-8001-1B2E0B24FA66}"/>
    <dgm:cxn modelId="{3A78D79C-C23C-E74E-BF3E-0F45EC479056}" type="presOf" srcId="{B1D7727C-4539-7A4D-A3A7-22485C8B677E}" destId="{433D01CB-C91E-F147-A70F-403B1D00B732}" srcOrd="0" destOrd="0" presId="urn:microsoft.com/office/officeart/2005/8/layout/cycle2"/>
    <dgm:cxn modelId="{78A21B9F-F921-B84D-A8B6-DCF1A2379CB7}" type="presOf" srcId="{1701CC41-B460-3B4C-A40E-8E0C7191561C}" destId="{C8128AA9-1596-E74D-AE74-1F2B9859D95A}" srcOrd="0" destOrd="0" presId="urn:microsoft.com/office/officeart/2005/8/layout/cycle2"/>
    <dgm:cxn modelId="{5DA3D4A5-9000-C344-B6A2-F1B72B03FF1C}" type="presOf" srcId="{D0B56837-BBA9-B641-9E68-1E773B583706}" destId="{0E8BA3A3-23A1-1B48-B04B-A256FEA2CDFD}" srcOrd="0" destOrd="0" presId="urn:microsoft.com/office/officeart/2005/8/layout/cycle2"/>
    <dgm:cxn modelId="{BD411CAE-A8E2-A540-9760-DAADBE2BD88C}" type="presOf" srcId="{1701CC41-B460-3B4C-A40E-8E0C7191561C}" destId="{1D0209A0-7E79-004A-9970-83853206DFB2}" srcOrd="1" destOrd="0" presId="urn:microsoft.com/office/officeart/2005/8/layout/cycle2"/>
    <dgm:cxn modelId="{516DCAB6-7581-A445-B54D-49B6E2FCAC72}" type="presOf" srcId="{B887AD4B-9BDD-FB4D-8390-B6A70E277B7D}" destId="{CE8301CF-85FD-F44D-93FC-69822297BB7B}" srcOrd="0" destOrd="0" presId="urn:microsoft.com/office/officeart/2005/8/layout/cycle2"/>
    <dgm:cxn modelId="{751BB2C8-1F35-4140-A843-0D2C8B7E368B}" type="presOf" srcId="{46704906-515E-AE41-A14A-E23055F4C7D9}" destId="{C93332D0-309E-D24E-B77E-BDF13BF5BF24}" srcOrd="0" destOrd="0" presId="urn:microsoft.com/office/officeart/2005/8/layout/cycle2"/>
    <dgm:cxn modelId="{4CB582D5-B02B-B54D-8398-93AA46974D49}" type="presOf" srcId="{C5618AAD-ADC3-6A47-98EB-6DD0C16AFC4B}" destId="{B24EFD5A-ECB2-B144-9ECC-56966F084FD4}" srcOrd="0" destOrd="0" presId="urn:microsoft.com/office/officeart/2005/8/layout/cycle2"/>
    <dgm:cxn modelId="{4BCE83D7-B7BE-0942-AAA0-483CE68FCBCE}" srcId="{B887AD4B-9BDD-FB4D-8390-B6A70E277B7D}" destId="{B4101C21-05FD-9C41-B2F2-AA9DEF30A032}" srcOrd="3" destOrd="0" parTransId="{A779E58D-2C2C-AA40-A32A-60D62A041141}" sibTransId="{B1D7727C-4539-7A4D-A3A7-22485C8B677E}"/>
    <dgm:cxn modelId="{73A85BEC-0558-D942-A14D-7FE526F5F191}" type="presOf" srcId="{77C3E823-45D3-AA4A-8001-1B2E0B24FA66}" destId="{A7589970-0530-764E-80CF-500959DC257C}" srcOrd="0" destOrd="0" presId="urn:microsoft.com/office/officeart/2005/8/layout/cycle2"/>
    <dgm:cxn modelId="{0D988596-98C0-5047-8AB6-D5E0C6724689}" type="presParOf" srcId="{CE8301CF-85FD-F44D-93FC-69822297BB7B}" destId="{C93332D0-309E-D24E-B77E-BDF13BF5BF24}" srcOrd="0" destOrd="0" presId="urn:microsoft.com/office/officeart/2005/8/layout/cycle2"/>
    <dgm:cxn modelId="{58C30F50-15EB-2E46-AE7C-AC2EA39ED416}" type="presParOf" srcId="{CE8301CF-85FD-F44D-93FC-69822297BB7B}" destId="{A96504B7-6EF3-864F-952E-7A52E38FDE27}" srcOrd="1" destOrd="0" presId="urn:microsoft.com/office/officeart/2005/8/layout/cycle2"/>
    <dgm:cxn modelId="{3ADDF083-5DFB-A346-8A98-DA820CB38ADB}" type="presParOf" srcId="{A96504B7-6EF3-864F-952E-7A52E38FDE27}" destId="{65446B36-829F-8546-A9DA-D9E1B678E65A}" srcOrd="0" destOrd="0" presId="urn:microsoft.com/office/officeart/2005/8/layout/cycle2"/>
    <dgm:cxn modelId="{C5C08F2D-204E-2540-8C5F-215EA52AC1FD}" type="presParOf" srcId="{CE8301CF-85FD-F44D-93FC-69822297BB7B}" destId="{E24132E6-F02B-444F-A25B-840E782F288C}" srcOrd="2" destOrd="0" presId="urn:microsoft.com/office/officeart/2005/8/layout/cycle2"/>
    <dgm:cxn modelId="{69FA91D0-E953-E048-A0A9-88345B47AC00}" type="presParOf" srcId="{CE8301CF-85FD-F44D-93FC-69822297BB7B}" destId="{B24EFD5A-ECB2-B144-9ECC-56966F084FD4}" srcOrd="3" destOrd="0" presId="urn:microsoft.com/office/officeart/2005/8/layout/cycle2"/>
    <dgm:cxn modelId="{3EB980DC-059A-E842-B8F0-A61DA54AA928}" type="presParOf" srcId="{B24EFD5A-ECB2-B144-9ECC-56966F084FD4}" destId="{DE9B6AFD-31BA-B14B-8CF8-F78C28F09573}" srcOrd="0" destOrd="0" presId="urn:microsoft.com/office/officeart/2005/8/layout/cycle2"/>
    <dgm:cxn modelId="{E2B6C8B6-B51B-2245-B3BB-3863CBA5C0F0}" type="presParOf" srcId="{CE8301CF-85FD-F44D-93FC-69822297BB7B}" destId="{0E8BA3A3-23A1-1B48-B04B-A256FEA2CDFD}" srcOrd="4" destOrd="0" presId="urn:microsoft.com/office/officeart/2005/8/layout/cycle2"/>
    <dgm:cxn modelId="{022E18C9-E381-E443-B9E1-4FB984EFD888}" type="presParOf" srcId="{CE8301CF-85FD-F44D-93FC-69822297BB7B}" destId="{C8128AA9-1596-E74D-AE74-1F2B9859D95A}" srcOrd="5" destOrd="0" presId="urn:microsoft.com/office/officeart/2005/8/layout/cycle2"/>
    <dgm:cxn modelId="{FAA009E6-9F20-AF49-89ED-DDC95B039FD3}" type="presParOf" srcId="{C8128AA9-1596-E74D-AE74-1F2B9859D95A}" destId="{1D0209A0-7E79-004A-9970-83853206DFB2}" srcOrd="0" destOrd="0" presId="urn:microsoft.com/office/officeart/2005/8/layout/cycle2"/>
    <dgm:cxn modelId="{5C07CBA1-2B2E-5C46-94B9-65290FC70F0D}" type="presParOf" srcId="{CE8301CF-85FD-F44D-93FC-69822297BB7B}" destId="{8D4FC952-683D-EB47-807A-49AD6EF96971}" srcOrd="6" destOrd="0" presId="urn:microsoft.com/office/officeart/2005/8/layout/cycle2"/>
    <dgm:cxn modelId="{A60CA661-52E5-FC4B-B575-B90BF34584E5}" type="presParOf" srcId="{CE8301CF-85FD-F44D-93FC-69822297BB7B}" destId="{433D01CB-C91E-F147-A70F-403B1D00B732}" srcOrd="7" destOrd="0" presId="urn:microsoft.com/office/officeart/2005/8/layout/cycle2"/>
    <dgm:cxn modelId="{9ED0D838-36C8-1B48-B204-BA4FDB9E8BE6}" type="presParOf" srcId="{433D01CB-C91E-F147-A70F-403B1D00B732}" destId="{131E4202-5DE3-D44F-9B2F-50A577375436}" srcOrd="0" destOrd="0" presId="urn:microsoft.com/office/officeart/2005/8/layout/cycle2"/>
    <dgm:cxn modelId="{69863BBB-3584-4D4D-96F1-D0E76BE3CEEF}" type="presParOf" srcId="{CE8301CF-85FD-F44D-93FC-69822297BB7B}" destId="{52ED677A-D570-CD4A-A6B2-80AB3F5EE9F9}" srcOrd="8" destOrd="0" presId="urn:microsoft.com/office/officeart/2005/8/layout/cycle2"/>
    <dgm:cxn modelId="{CA9DE471-85DE-1D4F-A7C5-5DC16CAFFAE2}" type="presParOf" srcId="{CE8301CF-85FD-F44D-93FC-69822297BB7B}" destId="{A7589970-0530-764E-80CF-500959DC257C}" srcOrd="9" destOrd="0" presId="urn:microsoft.com/office/officeart/2005/8/layout/cycle2"/>
    <dgm:cxn modelId="{B587F04D-40FE-684C-93E1-65960BEA9804}" type="presParOf" srcId="{A7589970-0530-764E-80CF-500959DC257C}" destId="{C1930B20-F8FF-8447-9ECB-31400D00162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7E6403-1E1A-B347-B1EB-5DF60A7FA0DE}" type="doc">
      <dgm:prSet loTypeId="urn:microsoft.com/office/officeart/2005/8/layout/cycle4" loCatId="" qsTypeId="urn:microsoft.com/office/officeart/2005/8/quickstyle/simple3" qsCatId="simple" csTypeId="urn:microsoft.com/office/officeart/2005/8/colors/colorful2" csCatId="colorful" phldr="1"/>
      <dgm:spPr/>
      <dgm:t>
        <a:bodyPr/>
        <a:lstStyle/>
        <a:p>
          <a:endParaRPr lang="en-US"/>
        </a:p>
      </dgm:t>
    </dgm:pt>
    <dgm:pt modelId="{A23EB5F9-2E78-EC41-BC56-1E1DAA5D1049}">
      <dgm:prSet phldrT="[Text]" custT="1"/>
      <dgm:spPr/>
      <dgm:t>
        <a:bodyPr/>
        <a:lstStyle/>
        <a:p>
          <a:pPr>
            <a:buNone/>
          </a:pPr>
          <a:r>
            <a:rPr lang="en-US" sz="1500" b="1" dirty="0"/>
            <a:t>Βιολογία/Υγεία</a:t>
          </a:r>
        </a:p>
      </dgm:t>
    </dgm:pt>
    <dgm:pt modelId="{38F010D0-7DC0-CF4F-9577-EEADA4E7C10E}" type="parTrans" cxnId="{065BA4BF-BF9D-E049-9BF1-9398689D1683}">
      <dgm:prSet/>
      <dgm:spPr/>
      <dgm:t>
        <a:bodyPr/>
        <a:lstStyle/>
        <a:p>
          <a:endParaRPr lang="en-US"/>
        </a:p>
      </dgm:t>
    </dgm:pt>
    <dgm:pt modelId="{40271BB9-F7F4-BA42-B3E1-F76BC0E793A4}" type="sibTrans" cxnId="{065BA4BF-BF9D-E049-9BF1-9398689D1683}">
      <dgm:prSet/>
      <dgm:spPr/>
      <dgm:t>
        <a:bodyPr/>
        <a:lstStyle/>
        <a:p>
          <a:endParaRPr lang="en-US"/>
        </a:p>
      </dgm:t>
    </dgm:pt>
    <dgm:pt modelId="{D6A682F2-6816-404F-BBDE-C86EFB109419}">
      <dgm:prSet phldrT="[Text]" custT="1"/>
      <dgm:spPr/>
      <dgm:t>
        <a:bodyPr/>
        <a:lstStyle/>
        <a:p>
          <a:r>
            <a:rPr lang="en-US" sz="1600" b="1" dirty="0"/>
            <a:t>Ψυχολογικά</a:t>
          </a:r>
        </a:p>
      </dgm:t>
    </dgm:pt>
    <dgm:pt modelId="{E7DB96AC-966B-A344-8F6F-8660ACE5914C}" type="parTrans" cxnId="{D5BFA301-D14F-0B4C-865F-5F0D7A284F68}">
      <dgm:prSet/>
      <dgm:spPr/>
      <dgm:t>
        <a:bodyPr/>
        <a:lstStyle/>
        <a:p>
          <a:endParaRPr lang="en-US"/>
        </a:p>
      </dgm:t>
    </dgm:pt>
    <dgm:pt modelId="{80071087-39D9-3F4B-BBC8-09FC4FA658EF}" type="sibTrans" cxnId="{D5BFA301-D14F-0B4C-865F-5F0D7A284F68}">
      <dgm:prSet/>
      <dgm:spPr/>
      <dgm:t>
        <a:bodyPr/>
        <a:lstStyle/>
        <a:p>
          <a:endParaRPr lang="en-US"/>
        </a:p>
      </dgm:t>
    </dgm:pt>
    <dgm:pt modelId="{78683F52-46AF-5C4D-8F26-F99876E5F256}">
      <dgm:prSet phldrT="[Text]" custT="1"/>
      <dgm:spPr/>
      <dgm:t>
        <a:bodyPr/>
        <a:lstStyle/>
        <a:p>
          <a:pPr algn="l"/>
          <a:r>
            <a:rPr lang="en-US" sz="1400" b="1" dirty="0"/>
            <a:t>Διάθεση</a:t>
          </a:r>
        </a:p>
      </dgm:t>
    </dgm:pt>
    <dgm:pt modelId="{ACB7A5F0-7B31-6C49-90F4-D3D2E240D44D}" type="parTrans" cxnId="{FEF812F9-4E79-234D-AD22-244FEA450346}">
      <dgm:prSet/>
      <dgm:spPr/>
      <dgm:t>
        <a:bodyPr/>
        <a:lstStyle/>
        <a:p>
          <a:endParaRPr lang="en-US"/>
        </a:p>
      </dgm:t>
    </dgm:pt>
    <dgm:pt modelId="{2C9C64A2-AC6D-BA49-8DCE-EDC293D0E642}" type="sibTrans" cxnId="{FEF812F9-4E79-234D-AD22-244FEA450346}">
      <dgm:prSet/>
      <dgm:spPr/>
      <dgm:t>
        <a:bodyPr/>
        <a:lstStyle/>
        <a:p>
          <a:endParaRPr lang="en-US"/>
        </a:p>
      </dgm:t>
    </dgm:pt>
    <dgm:pt modelId="{A13641BF-6A6F-5A4F-B780-7548EDFABFC8}">
      <dgm:prSet phldrT="[Text]" custT="1"/>
      <dgm:spPr/>
      <dgm:t>
        <a:bodyPr/>
        <a:lstStyle/>
        <a:p>
          <a:r>
            <a:rPr lang="en-US" sz="1600" b="1" dirty="0"/>
            <a:t>Σχέσεις</a:t>
          </a:r>
        </a:p>
      </dgm:t>
    </dgm:pt>
    <dgm:pt modelId="{9E3BD303-519D-DA4C-B1DD-757DAC0D5269}" type="parTrans" cxnId="{CD368EAD-CBA3-4B48-8CED-061908DAA61B}">
      <dgm:prSet/>
      <dgm:spPr/>
      <dgm:t>
        <a:bodyPr/>
        <a:lstStyle/>
        <a:p>
          <a:endParaRPr lang="en-US"/>
        </a:p>
      </dgm:t>
    </dgm:pt>
    <dgm:pt modelId="{0B00A879-75C6-344C-BCDF-9C2E5B1B5B5A}" type="sibTrans" cxnId="{CD368EAD-CBA3-4B48-8CED-061908DAA61B}">
      <dgm:prSet/>
      <dgm:spPr/>
      <dgm:t>
        <a:bodyPr/>
        <a:lstStyle/>
        <a:p>
          <a:endParaRPr lang="en-US"/>
        </a:p>
      </dgm:t>
    </dgm:pt>
    <dgm:pt modelId="{DA1D5874-8DE9-0848-8783-8932C290EACA}">
      <dgm:prSet phldrT="[Text]"/>
      <dgm:spPr/>
      <dgm:t>
        <a:bodyPr/>
        <a:lstStyle/>
        <a:p>
          <a:r>
            <a:rPr lang="en-US" b="1" dirty="0"/>
            <a:t>Επικοινωνία</a:t>
          </a:r>
        </a:p>
      </dgm:t>
    </dgm:pt>
    <dgm:pt modelId="{072EA19F-6416-574C-B546-7D4194AFA311}" type="parTrans" cxnId="{2C388C14-87D5-0243-827F-C410C39AD2AA}">
      <dgm:prSet/>
      <dgm:spPr/>
      <dgm:t>
        <a:bodyPr/>
        <a:lstStyle/>
        <a:p>
          <a:endParaRPr lang="en-US"/>
        </a:p>
      </dgm:t>
    </dgm:pt>
    <dgm:pt modelId="{F58A80CB-4E9A-444F-969D-6D3FE303494A}" type="sibTrans" cxnId="{2C388C14-87D5-0243-827F-C410C39AD2AA}">
      <dgm:prSet/>
      <dgm:spPr/>
      <dgm:t>
        <a:bodyPr/>
        <a:lstStyle/>
        <a:p>
          <a:endParaRPr lang="en-US"/>
        </a:p>
      </dgm:t>
    </dgm:pt>
    <dgm:pt modelId="{0ADBD46C-36FA-F14D-A37D-C6507B15361E}">
      <dgm:prSet phldrT="[Text]" custT="1"/>
      <dgm:spPr/>
      <dgm:t>
        <a:bodyPr/>
        <a:lstStyle/>
        <a:p>
          <a:r>
            <a:rPr lang="en-US" sz="1600" b="1" dirty="0"/>
            <a:t>Κοινωνικά/Περιβαλλοντικά</a:t>
          </a:r>
        </a:p>
      </dgm:t>
    </dgm:pt>
    <dgm:pt modelId="{A4C08CA1-6709-C54E-BC2D-B7A5BA34FB62}" type="parTrans" cxnId="{8DA59C31-A28B-E84A-BA00-7DECBED60059}">
      <dgm:prSet/>
      <dgm:spPr/>
      <dgm:t>
        <a:bodyPr/>
        <a:lstStyle/>
        <a:p>
          <a:endParaRPr lang="en-US"/>
        </a:p>
      </dgm:t>
    </dgm:pt>
    <dgm:pt modelId="{B255C7D4-81A9-1241-A973-74164D931955}" type="sibTrans" cxnId="{8DA59C31-A28B-E84A-BA00-7DECBED60059}">
      <dgm:prSet/>
      <dgm:spPr/>
      <dgm:t>
        <a:bodyPr/>
        <a:lstStyle/>
        <a:p>
          <a:endParaRPr lang="en-US"/>
        </a:p>
      </dgm:t>
    </dgm:pt>
    <dgm:pt modelId="{3A7C28F1-CF07-E94E-AE6B-FE726C4F0BA4}">
      <dgm:prSet phldrT="[Text]"/>
      <dgm:spPr/>
      <dgm:t>
        <a:bodyPr/>
        <a:lstStyle/>
        <a:p>
          <a:r>
            <a:rPr lang="en-US" b="1" dirty="0"/>
            <a:t>πολιτισμικές </a:t>
          </a:r>
          <a:r>
            <a:rPr lang="en-US" b="1" dirty="0" err="1"/>
            <a:t>στάσεις</a:t>
          </a:r>
          <a:endParaRPr lang="en-US" b="1" dirty="0"/>
        </a:p>
      </dgm:t>
    </dgm:pt>
    <dgm:pt modelId="{2433678A-0739-114A-B7F2-E9253F9321E3}" type="parTrans" cxnId="{C16543BC-D9BB-174C-9C9C-CA1290C6888A}">
      <dgm:prSet/>
      <dgm:spPr/>
      <dgm:t>
        <a:bodyPr/>
        <a:lstStyle/>
        <a:p>
          <a:endParaRPr lang="en-US"/>
        </a:p>
      </dgm:t>
    </dgm:pt>
    <dgm:pt modelId="{FDE4CFE7-8E29-A441-842E-A7318AEB435A}" type="sibTrans" cxnId="{C16543BC-D9BB-174C-9C9C-CA1290C6888A}">
      <dgm:prSet/>
      <dgm:spPr/>
      <dgm:t>
        <a:bodyPr/>
        <a:lstStyle/>
        <a:p>
          <a:endParaRPr lang="en-US"/>
        </a:p>
      </dgm:t>
    </dgm:pt>
    <dgm:pt modelId="{586B5636-743E-5E48-A7E1-8460C185AEA6}">
      <dgm:prSet phldrT="[Text]" custT="1"/>
      <dgm:spPr/>
      <dgm:t>
        <a:bodyPr/>
        <a:lstStyle/>
        <a:p>
          <a:pPr algn="l"/>
          <a:r>
            <a:rPr lang="en-US" sz="1400" b="1" dirty="0"/>
            <a:t>άγχος</a:t>
          </a:r>
        </a:p>
      </dgm:t>
    </dgm:pt>
    <dgm:pt modelId="{6C03939E-96B4-6340-948F-ABAF2644CE6C}" type="parTrans" cxnId="{E6EE403E-AC99-2C47-B4E0-3FD1CEBAF006}">
      <dgm:prSet/>
      <dgm:spPr/>
      <dgm:t>
        <a:bodyPr/>
        <a:lstStyle/>
        <a:p>
          <a:endParaRPr lang="en-US"/>
        </a:p>
      </dgm:t>
    </dgm:pt>
    <dgm:pt modelId="{6E2E7B7C-89E3-2140-A8AB-0901731A774A}" type="sibTrans" cxnId="{E6EE403E-AC99-2C47-B4E0-3FD1CEBAF006}">
      <dgm:prSet/>
      <dgm:spPr/>
      <dgm:t>
        <a:bodyPr/>
        <a:lstStyle/>
        <a:p>
          <a:endParaRPr lang="en-US"/>
        </a:p>
      </dgm:t>
    </dgm:pt>
    <dgm:pt modelId="{EDC70F10-0137-684B-861D-481B257ADF5C}">
      <dgm:prSet phldrT="[Text]" custT="1"/>
      <dgm:spPr/>
      <dgm:t>
        <a:bodyPr/>
        <a:lstStyle/>
        <a:p>
          <a:pPr algn="l"/>
          <a:r>
            <a:rPr lang="en-US" sz="1400" b="1" dirty="0"/>
            <a:t>εικόνα σώματος</a:t>
          </a:r>
        </a:p>
      </dgm:t>
    </dgm:pt>
    <dgm:pt modelId="{2BEAD5DA-C5C8-8545-AACC-1D3CE9FB961C}" type="parTrans" cxnId="{D9EFF078-67E2-FF44-8F2D-F4AEDC8F4B70}">
      <dgm:prSet/>
      <dgm:spPr/>
      <dgm:t>
        <a:bodyPr/>
        <a:lstStyle/>
        <a:p>
          <a:endParaRPr lang="en-US"/>
        </a:p>
      </dgm:t>
    </dgm:pt>
    <dgm:pt modelId="{5BD656B8-5807-484C-8DD8-7F2D65A30E86}" type="sibTrans" cxnId="{D9EFF078-67E2-FF44-8F2D-F4AEDC8F4B70}">
      <dgm:prSet/>
      <dgm:spPr/>
      <dgm:t>
        <a:bodyPr/>
        <a:lstStyle/>
        <a:p>
          <a:endParaRPr lang="en-US"/>
        </a:p>
      </dgm:t>
    </dgm:pt>
    <dgm:pt modelId="{1C15DEEC-E63E-484F-AB05-7054121B3423}">
      <dgm:prSet phldrT="[Text]" custT="1"/>
      <dgm:spPr/>
      <dgm:t>
        <a:bodyPr/>
        <a:lstStyle/>
        <a:p>
          <a:pPr>
            <a:buFont typeface="Arial" panose="020B0604020202020204" pitchFamily="34" charset="0"/>
            <a:buChar char="•"/>
          </a:pPr>
          <a:r>
            <a:rPr lang="en-US" sz="1400" b="1" dirty="0"/>
            <a:t>χρόνια ασθένεια</a:t>
          </a:r>
        </a:p>
      </dgm:t>
    </dgm:pt>
    <dgm:pt modelId="{47389DF0-E94C-5942-901C-DEE1DBADC1CB}" type="parTrans" cxnId="{0B51A552-4055-8B40-A34F-8BC7A0CA8893}">
      <dgm:prSet/>
      <dgm:spPr/>
      <dgm:t>
        <a:bodyPr/>
        <a:lstStyle/>
        <a:p>
          <a:endParaRPr lang="en-US"/>
        </a:p>
      </dgm:t>
    </dgm:pt>
    <dgm:pt modelId="{619AA6DD-1FD4-9346-96B9-F6DF86E892E4}" type="sibTrans" cxnId="{0B51A552-4055-8B40-A34F-8BC7A0CA8893}">
      <dgm:prSet/>
      <dgm:spPr/>
      <dgm:t>
        <a:bodyPr/>
        <a:lstStyle/>
        <a:p>
          <a:endParaRPr lang="en-US"/>
        </a:p>
      </dgm:t>
    </dgm:pt>
    <dgm:pt modelId="{F5AC17D3-F21F-CD43-83D3-26B9BA425842}">
      <dgm:prSet phldrT="[Text]" custT="1"/>
      <dgm:spPr/>
      <dgm:t>
        <a:bodyPr/>
        <a:lstStyle/>
        <a:p>
          <a:pPr>
            <a:buFont typeface="Arial" panose="020B0604020202020204" pitchFamily="34" charset="0"/>
            <a:buChar char="•"/>
          </a:pPr>
          <a:r>
            <a:rPr lang="en-US" sz="1400" b="1" dirty="0"/>
            <a:t>φαρμακευτική αγωγή</a:t>
          </a:r>
        </a:p>
      </dgm:t>
    </dgm:pt>
    <dgm:pt modelId="{DA6D4421-6D97-F04B-846C-1A9235F00CC6}" type="parTrans" cxnId="{51ECFCC4-FE7B-D547-BD97-D7C4AD2EE100}">
      <dgm:prSet/>
      <dgm:spPr/>
      <dgm:t>
        <a:bodyPr/>
        <a:lstStyle/>
        <a:p>
          <a:endParaRPr lang="en-US"/>
        </a:p>
      </dgm:t>
    </dgm:pt>
    <dgm:pt modelId="{DF193976-EA73-4C4B-A658-58F80EA2B8B0}" type="sibTrans" cxnId="{51ECFCC4-FE7B-D547-BD97-D7C4AD2EE100}">
      <dgm:prSet/>
      <dgm:spPr/>
      <dgm:t>
        <a:bodyPr/>
        <a:lstStyle/>
        <a:p>
          <a:endParaRPr lang="en-US"/>
        </a:p>
      </dgm:t>
    </dgm:pt>
    <dgm:pt modelId="{1AA9E2A8-F97E-5C4A-B692-CB2324450295}">
      <dgm:prSet phldrT="[Text]" custT="1"/>
      <dgm:spPr/>
      <dgm:t>
        <a:bodyPr/>
        <a:lstStyle/>
        <a:p>
          <a:pPr>
            <a:buFont typeface="Arial" panose="020B0604020202020204" pitchFamily="34" charset="0"/>
            <a:buChar char="•"/>
          </a:pPr>
          <a:r>
            <a:rPr lang="en-US" sz="1400" b="1" dirty="0"/>
            <a:t>ορμονικές αλλαγές</a:t>
          </a:r>
        </a:p>
      </dgm:t>
    </dgm:pt>
    <dgm:pt modelId="{E96ED972-4504-1A49-857B-8E030DB0EC44}" type="parTrans" cxnId="{5DC6AAA8-987C-9A42-BCA6-A6DE547E0D60}">
      <dgm:prSet/>
      <dgm:spPr/>
      <dgm:t>
        <a:bodyPr/>
        <a:lstStyle/>
        <a:p>
          <a:endParaRPr lang="en-US"/>
        </a:p>
      </dgm:t>
    </dgm:pt>
    <dgm:pt modelId="{4B8423F6-CD20-D54C-8CFA-B87AF2652C87}" type="sibTrans" cxnId="{5DC6AAA8-987C-9A42-BCA6-A6DE547E0D60}">
      <dgm:prSet/>
      <dgm:spPr/>
      <dgm:t>
        <a:bodyPr/>
        <a:lstStyle/>
        <a:p>
          <a:endParaRPr lang="en-US"/>
        </a:p>
      </dgm:t>
    </dgm:pt>
    <dgm:pt modelId="{8E3C9139-9D12-8149-8A96-67812F3BE3CD}">
      <dgm:prSet phldrT="[Text]" custT="1"/>
      <dgm:spPr/>
      <dgm:t>
        <a:bodyPr/>
        <a:lstStyle/>
        <a:p>
          <a:pPr>
            <a:buFont typeface="Arial" panose="020B0604020202020204" pitchFamily="34" charset="0"/>
            <a:buChar char="•"/>
          </a:pPr>
          <a:r>
            <a:rPr lang="en-US" sz="1400" b="1" dirty="0"/>
            <a:t>πόνος</a:t>
          </a:r>
        </a:p>
      </dgm:t>
    </dgm:pt>
    <dgm:pt modelId="{62DD73BE-3276-974A-8651-E5AAEEBFBC3C}" type="parTrans" cxnId="{04E4BE08-78E1-A44E-B35D-6C48A4155746}">
      <dgm:prSet/>
      <dgm:spPr/>
      <dgm:t>
        <a:bodyPr/>
        <a:lstStyle/>
        <a:p>
          <a:endParaRPr lang="en-US"/>
        </a:p>
      </dgm:t>
    </dgm:pt>
    <dgm:pt modelId="{AE847F65-C5B0-B948-85CE-226211C56F37}" type="sibTrans" cxnId="{04E4BE08-78E1-A44E-B35D-6C48A4155746}">
      <dgm:prSet/>
      <dgm:spPr/>
      <dgm:t>
        <a:bodyPr/>
        <a:lstStyle/>
        <a:p>
          <a:endParaRPr lang="en-US"/>
        </a:p>
      </dgm:t>
    </dgm:pt>
    <dgm:pt modelId="{114ECB32-DF3F-8741-AD1D-BB9D6D580A44}">
      <dgm:prSet phldrT="[Text]" custT="1"/>
      <dgm:spPr/>
      <dgm:t>
        <a:bodyPr/>
        <a:lstStyle/>
        <a:p>
          <a:pPr algn="l"/>
          <a:r>
            <a:rPr lang="en-US" sz="1400" b="1" dirty="0"/>
            <a:t>αυτοεκτίμηση</a:t>
          </a:r>
        </a:p>
      </dgm:t>
    </dgm:pt>
    <dgm:pt modelId="{6D74AE36-CF0B-3341-BF3B-1EAC43ED5DF3}" type="parTrans" cxnId="{79C6524E-B657-424D-9B1B-328EB280305A}">
      <dgm:prSet/>
      <dgm:spPr/>
      <dgm:t>
        <a:bodyPr/>
        <a:lstStyle/>
        <a:p>
          <a:endParaRPr lang="en-US"/>
        </a:p>
      </dgm:t>
    </dgm:pt>
    <dgm:pt modelId="{B1A52422-A891-8B45-A252-540D7DB6D058}" type="sibTrans" cxnId="{79C6524E-B657-424D-9B1B-328EB280305A}">
      <dgm:prSet/>
      <dgm:spPr/>
      <dgm:t>
        <a:bodyPr/>
        <a:lstStyle/>
        <a:p>
          <a:endParaRPr lang="en-US"/>
        </a:p>
      </dgm:t>
    </dgm:pt>
    <dgm:pt modelId="{18E9B512-FAEA-DB4F-9FE2-B0CFAABCA0FC}">
      <dgm:prSet phldrT="[Text]" custT="1"/>
      <dgm:spPr/>
      <dgm:t>
        <a:bodyPr/>
        <a:lstStyle/>
        <a:p>
          <a:pPr algn="l"/>
          <a:r>
            <a:rPr lang="en-US" sz="1400" b="1" dirty="0"/>
            <a:t>μοναξιά</a:t>
          </a:r>
        </a:p>
      </dgm:t>
    </dgm:pt>
    <dgm:pt modelId="{A6B141FB-D7F3-E449-87F4-C6B10E71F0F6}" type="parTrans" cxnId="{230C5B63-3707-F14B-AAD6-715C20B0A2DB}">
      <dgm:prSet/>
      <dgm:spPr/>
      <dgm:t>
        <a:bodyPr/>
        <a:lstStyle/>
        <a:p>
          <a:endParaRPr lang="en-US"/>
        </a:p>
      </dgm:t>
    </dgm:pt>
    <dgm:pt modelId="{90D9FB7A-104D-774B-B8EA-C7ED26EE6990}" type="sibTrans" cxnId="{230C5B63-3707-F14B-AAD6-715C20B0A2DB}">
      <dgm:prSet/>
      <dgm:spPr/>
      <dgm:t>
        <a:bodyPr/>
        <a:lstStyle/>
        <a:p>
          <a:endParaRPr lang="en-US"/>
        </a:p>
      </dgm:t>
    </dgm:pt>
    <dgm:pt modelId="{BB75C747-FB6C-7F48-B6A9-6C814C29A574}">
      <dgm:prSet phldrT="[Text]"/>
      <dgm:spPr/>
      <dgm:t>
        <a:bodyPr/>
        <a:lstStyle/>
        <a:p>
          <a:r>
            <a:rPr lang="en-US" b="1" dirty="0"/>
            <a:t>απώλεια</a:t>
          </a:r>
        </a:p>
      </dgm:t>
    </dgm:pt>
    <dgm:pt modelId="{E3B16211-BA8D-384D-A27A-99916171ED1D}" type="parTrans" cxnId="{97361CB3-FAA4-5E47-91B1-5A336DDEA327}">
      <dgm:prSet/>
      <dgm:spPr/>
      <dgm:t>
        <a:bodyPr/>
        <a:lstStyle/>
        <a:p>
          <a:endParaRPr lang="en-US"/>
        </a:p>
      </dgm:t>
    </dgm:pt>
    <dgm:pt modelId="{B4432A94-5704-C540-90BE-06D9E3EBDA61}" type="sibTrans" cxnId="{97361CB3-FAA4-5E47-91B1-5A336DDEA327}">
      <dgm:prSet/>
      <dgm:spPr/>
      <dgm:t>
        <a:bodyPr/>
        <a:lstStyle/>
        <a:p>
          <a:endParaRPr lang="en-US"/>
        </a:p>
      </dgm:t>
    </dgm:pt>
    <dgm:pt modelId="{B6EFF5E9-A6D0-4443-8039-8E03599CBAF7}">
      <dgm:prSet phldrT="[Text]"/>
      <dgm:spPr/>
      <dgm:t>
        <a:bodyPr/>
        <a:lstStyle/>
        <a:p>
          <a:r>
            <a:rPr lang="en-US" b="1" dirty="0"/>
            <a:t>ρόλος φροντιστή</a:t>
          </a:r>
        </a:p>
      </dgm:t>
    </dgm:pt>
    <dgm:pt modelId="{213BFDBF-2DB9-964D-8E5F-67D00C1CF753}" type="parTrans" cxnId="{DE62AABD-0CE2-6E42-AE6E-ACD3B4DD3B1D}">
      <dgm:prSet/>
      <dgm:spPr/>
      <dgm:t>
        <a:bodyPr/>
        <a:lstStyle/>
        <a:p>
          <a:endParaRPr lang="en-US"/>
        </a:p>
      </dgm:t>
    </dgm:pt>
    <dgm:pt modelId="{0F027141-AA0D-9A4F-852D-2279FD85426B}" type="sibTrans" cxnId="{DE62AABD-0CE2-6E42-AE6E-ACD3B4DD3B1D}">
      <dgm:prSet/>
      <dgm:spPr/>
      <dgm:t>
        <a:bodyPr/>
        <a:lstStyle/>
        <a:p>
          <a:endParaRPr lang="en-US"/>
        </a:p>
      </dgm:t>
    </dgm:pt>
    <dgm:pt modelId="{F5A45C53-713E-1E48-BBA3-5BAA41FC25C0}">
      <dgm:prSet phldrT="[Text]"/>
      <dgm:spPr/>
      <dgm:t>
        <a:bodyPr/>
        <a:lstStyle/>
        <a:p>
          <a:r>
            <a:rPr lang="en-US" b="1" dirty="0"/>
            <a:t>συναισθηματική εγγύτητα</a:t>
          </a:r>
        </a:p>
      </dgm:t>
    </dgm:pt>
    <dgm:pt modelId="{D8E3750E-1C2E-1C42-8136-41E2E1E0085A}" type="parTrans" cxnId="{4E72844C-9732-1B4D-8C77-9C4185D4B7FC}">
      <dgm:prSet/>
      <dgm:spPr/>
      <dgm:t>
        <a:bodyPr/>
        <a:lstStyle/>
        <a:p>
          <a:endParaRPr lang="en-US"/>
        </a:p>
      </dgm:t>
    </dgm:pt>
    <dgm:pt modelId="{07645FCB-1244-684F-AF90-38F358E5DBD1}" type="sibTrans" cxnId="{4E72844C-9732-1B4D-8C77-9C4185D4B7FC}">
      <dgm:prSet/>
      <dgm:spPr/>
      <dgm:t>
        <a:bodyPr/>
        <a:lstStyle/>
        <a:p>
          <a:endParaRPr lang="en-US"/>
        </a:p>
      </dgm:t>
    </dgm:pt>
    <dgm:pt modelId="{78AB8108-6EE0-284B-9360-98DC00060D51}">
      <dgm:prSet phldrT="[Text]"/>
      <dgm:spPr/>
      <dgm:t>
        <a:bodyPr/>
        <a:lstStyle/>
        <a:p>
          <a:r>
            <a:rPr lang="en-US" b="1" dirty="0"/>
            <a:t>κανόνες του ιδρύματος</a:t>
          </a:r>
        </a:p>
      </dgm:t>
    </dgm:pt>
    <dgm:pt modelId="{E11EE0BA-5227-5B4A-9A7B-50AE76C12164}" type="parTrans" cxnId="{9FBA57C6-E349-A642-BE00-330C71785C19}">
      <dgm:prSet/>
      <dgm:spPr/>
      <dgm:t>
        <a:bodyPr/>
        <a:lstStyle/>
        <a:p>
          <a:endParaRPr lang="en-US"/>
        </a:p>
      </dgm:t>
    </dgm:pt>
    <dgm:pt modelId="{D6AED633-EFC7-B941-8573-DF8ED1AF4C7A}" type="sibTrans" cxnId="{9FBA57C6-E349-A642-BE00-330C71785C19}">
      <dgm:prSet/>
      <dgm:spPr/>
      <dgm:t>
        <a:bodyPr/>
        <a:lstStyle/>
        <a:p>
          <a:endParaRPr lang="en-US"/>
        </a:p>
      </dgm:t>
    </dgm:pt>
    <dgm:pt modelId="{058CD8FC-EBFC-5241-86E1-249AD9620CBA}">
      <dgm:prSet phldrT="[Text]"/>
      <dgm:spPr/>
      <dgm:t>
        <a:bodyPr/>
        <a:lstStyle/>
        <a:p>
          <a:r>
            <a:rPr lang="en-US" b="1" dirty="0"/>
            <a:t>ιδιωτικότητα</a:t>
          </a:r>
        </a:p>
      </dgm:t>
    </dgm:pt>
    <dgm:pt modelId="{2ACF412A-821B-FC44-BCB7-4F8FBFC92C11}" type="parTrans" cxnId="{FC54A69E-6FCD-1A4F-A303-F1BA0184BA00}">
      <dgm:prSet/>
      <dgm:spPr/>
      <dgm:t>
        <a:bodyPr/>
        <a:lstStyle/>
        <a:p>
          <a:endParaRPr lang="en-US"/>
        </a:p>
      </dgm:t>
    </dgm:pt>
    <dgm:pt modelId="{36D1F8DD-AFF1-9743-8853-F5ECF63B446D}" type="sibTrans" cxnId="{FC54A69E-6FCD-1A4F-A303-F1BA0184BA00}">
      <dgm:prSet/>
      <dgm:spPr/>
      <dgm:t>
        <a:bodyPr/>
        <a:lstStyle/>
        <a:p>
          <a:endParaRPr lang="en-US"/>
        </a:p>
      </dgm:t>
    </dgm:pt>
    <dgm:pt modelId="{4B4BE3E1-6DF7-3B47-A681-7B88ECA578C3}">
      <dgm:prSet phldrT="[Text]"/>
      <dgm:spPr/>
      <dgm:t>
        <a:bodyPr/>
        <a:lstStyle/>
        <a:p>
          <a:r>
            <a:rPr lang="en-US" b="1" dirty="0"/>
            <a:t>στίγμα</a:t>
          </a:r>
        </a:p>
      </dgm:t>
    </dgm:pt>
    <dgm:pt modelId="{A44FF208-0424-3C42-BB01-44A3FE8511CF}" type="parTrans" cxnId="{750FEA91-93DD-244F-A004-972760CF5F78}">
      <dgm:prSet/>
      <dgm:spPr/>
      <dgm:t>
        <a:bodyPr/>
        <a:lstStyle/>
        <a:p>
          <a:endParaRPr lang="en-US"/>
        </a:p>
      </dgm:t>
    </dgm:pt>
    <dgm:pt modelId="{4D117CF7-9EA7-EE4C-B650-F0DB7CC0E555}" type="sibTrans" cxnId="{750FEA91-93DD-244F-A004-972760CF5F78}">
      <dgm:prSet/>
      <dgm:spPr/>
      <dgm:t>
        <a:bodyPr/>
        <a:lstStyle/>
        <a:p>
          <a:endParaRPr lang="en-US"/>
        </a:p>
      </dgm:t>
    </dgm:pt>
    <dgm:pt modelId="{97E2EC2A-9033-6740-808C-7B733A37C6E5}" type="pres">
      <dgm:prSet presAssocID="{9B7E6403-1E1A-B347-B1EB-5DF60A7FA0DE}" presName="cycleMatrixDiagram" presStyleCnt="0">
        <dgm:presLayoutVars>
          <dgm:chMax val="1"/>
          <dgm:dir/>
          <dgm:animLvl val="lvl"/>
          <dgm:resizeHandles val="exact"/>
        </dgm:presLayoutVars>
      </dgm:prSet>
      <dgm:spPr/>
    </dgm:pt>
    <dgm:pt modelId="{4A90D6E4-CD6D-2940-B200-854689BA20BB}" type="pres">
      <dgm:prSet presAssocID="{9B7E6403-1E1A-B347-B1EB-5DF60A7FA0DE}" presName="children" presStyleCnt="0"/>
      <dgm:spPr/>
    </dgm:pt>
    <dgm:pt modelId="{36B1A6C2-FAE3-7748-9B71-935FFD40AEC4}" type="pres">
      <dgm:prSet presAssocID="{9B7E6403-1E1A-B347-B1EB-5DF60A7FA0DE}" presName="child1group" presStyleCnt="0"/>
      <dgm:spPr/>
    </dgm:pt>
    <dgm:pt modelId="{B955E231-829A-0F45-BF90-30148B94FB82}" type="pres">
      <dgm:prSet presAssocID="{9B7E6403-1E1A-B347-B1EB-5DF60A7FA0DE}" presName="child1" presStyleLbl="bgAcc1" presStyleIdx="0" presStyleCnt="4"/>
      <dgm:spPr/>
    </dgm:pt>
    <dgm:pt modelId="{630C75AB-32D4-F648-84ED-8587FA01879F}" type="pres">
      <dgm:prSet presAssocID="{9B7E6403-1E1A-B347-B1EB-5DF60A7FA0DE}" presName="child1Text" presStyleLbl="bgAcc1" presStyleIdx="0" presStyleCnt="4">
        <dgm:presLayoutVars>
          <dgm:bulletEnabled val="1"/>
        </dgm:presLayoutVars>
      </dgm:prSet>
      <dgm:spPr/>
    </dgm:pt>
    <dgm:pt modelId="{B58B9954-BF6C-D143-B220-C8D1B00A6222}" type="pres">
      <dgm:prSet presAssocID="{9B7E6403-1E1A-B347-B1EB-5DF60A7FA0DE}" presName="child2group" presStyleCnt="0"/>
      <dgm:spPr/>
    </dgm:pt>
    <dgm:pt modelId="{C6DF168F-E597-4B4A-B71E-C806E76E6CB3}" type="pres">
      <dgm:prSet presAssocID="{9B7E6403-1E1A-B347-B1EB-5DF60A7FA0DE}" presName="child2" presStyleLbl="bgAcc1" presStyleIdx="1" presStyleCnt="4"/>
      <dgm:spPr/>
    </dgm:pt>
    <dgm:pt modelId="{20DD2789-3D78-B34F-9573-240C87501930}" type="pres">
      <dgm:prSet presAssocID="{9B7E6403-1E1A-B347-B1EB-5DF60A7FA0DE}" presName="child2Text" presStyleLbl="bgAcc1" presStyleIdx="1" presStyleCnt="4">
        <dgm:presLayoutVars>
          <dgm:bulletEnabled val="1"/>
        </dgm:presLayoutVars>
      </dgm:prSet>
      <dgm:spPr/>
    </dgm:pt>
    <dgm:pt modelId="{0B35E55D-566D-9F4E-981E-0A9E133E9376}" type="pres">
      <dgm:prSet presAssocID="{9B7E6403-1E1A-B347-B1EB-5DF60A7FA0DE}" presName="child3group" presStyleCnt="0"/>
      <dgm:spPr/>
    </dgm:pt>
    <dgm:pt modelId="{2378AEDF-C3C9-3343-B942-9D976426AA5F}" type="pres">
      <dgm:prSet presAssocID="{9B7E6403-1E1A-B347-B1EB-5DF60A7FA0DE}" presName="child3" presStyleLbl="bgAcc1" presStyleIdx="2" presStyleCnt="4"/>
      <dgm:spPr/>
    </dgm:pt>
    <dgm:pt modelId="{06259E66-4E50-F149-B772-69DCA4E9DE72}" type="pres">
      <dgm:prSet presAssocID="{9B7E6403-1E1A-B347-B1EB-5DF60A7FA0DE}" presName="child3Text" presStyleLbl="bgAcc1" presStyleIdx="2" presStyleCnt="4">
        <dgm:presLayoutVars>
          <dgm:bulletEnabled val="1"/>
        </dgm:presLayoutVars>
      </dgm:prSet>
      <dgm:spPr/>
    </dgm:pt>
    <dgm:pt modelId="{3273D29C-7ABA-134A-AADA-916A60E08B61}" type="pres">
      <dgm:prSet presAssocID="{9B7E6403-1E1A-B347-B1EB-5DF60A7FA0DE}" presName="child4group" presStyleCnt="0"/>
      <dgm:spPr/>
    </dgm:pt>
    <dgm:pt modelId="{9813E597-FDB6-1042-A7DE-4FE9D9433D99}" type="pres">
      <dgm:prSet presAssocID="{9B7E6403-1E1A-B347-B1EB-5DF60A7FA0DE}" presName="child4" presStyleLbl="bgAcc1" presStyleIdx="3" presStyleCnt="4"/>
      <dgm:spPr/>
    </dgm:pt>
    <dgm:pt modelId="{FCBA439B-71D2-D140-A59E-FD47C6BEBB2C}" type="pres">
      <dgm:prSet presAssocID="{9B7E6403-1E1A-B347-B1EB-5DF60A7FA0DE}" presName="child4Text" presStyleLbl="bgAcc1" presStyleIdx="3" presStyleCnt="4">
        <dgm:presLayoutVars>
          <dgm:bulletEnabled val="1"/>
        </dgm:presLayoutVars>
      </dgm:prSet>
      <dgm:spPr/>
    </dgm:pt>
    <dgm:pt modelId="{55A8AA36-09F8-2245-BEF1-F82B80D79D89}" type="pres">
      <dgm:prSet presAssocID="{9B7E6403-1E1A-B347-B1EB-5DF60A7FA0DE}" presName="childPlaceholder" presStyleCnt="0"/>
      <dgm:spPr/>
    </dgm:pt>
    <dgm:pt modelId="{E2ABF8BF-C80C-2C42-A5E1-94F19B1AF69D}" type="pres">
      <dgm:prSet presAssocID="{9B7E6403-1E1A-B347-B1EB-5DF60A7FA0DE}" presName="circle" presStyleCnt="0"/>
      <dgm:spPr/>
    </dgm:pt>
    <dgm:pt modelId="{10EDF1F2-6D8E-B04D-85FE-580663A54E9B}" type="pres">
      <dgm:prSet presAssocID="{9B7E6403-1E1A-B347-B1EB-5DF60A7FA0DE}" presName="quadrant1" presStyleLbl="node1" presStyleIdx="0" presStyleCnt="4">
        <dgm:presLayoutVars>
          <dgm:chMax val="1"/>
          <dgm:bulletEnabled val="1"/>
        </dgm:presLayoutVars>
      </dgm:prSet>
      <dgm:spPr/>
    </dgm:pt>
    <dgm:pt modelId="{C7909E54-A626-7C4C-8E95-C8D517DCC8FF}" type="pres">
      <dgm:prSet presAssocID="{9B7E6403-1E1A-B347-B1EB-5DF60A7FA0DE}" presName="quadrant2" presStyleLbl="node1" presStyleIdx="1" presStyleCnt="4">
        <dgm:presLayoutVars>
          <dgm:chMax val="1"/>
          <dgm:bulletEnabled val="1"/>
        </dgm:presLayoutVars>
      </dgm:prSet>
      <dgm:spPr/>
    </dgm:pt>
    <dgm:pt modelId="{631BD102-1461-624F-9B3A-5DE05D842848}" type="pres">
      <dgm:prSet presAssocID="{9B7E6403-1E1A-B347-B1EB-5DF60A7FA0DE}" presName="quadrant3" presStyleLbl="node1" presStyleIdx="2" presStyleCnt="4">
        <dgm:presLayoutVars>
          <dgm:chMax val="1"/>
          <dgm:bulletEnabled val="1"/>
        </dgm:presLayoutVars>
      </dgm:prSet>
      <dgm:spPr/>
    </dgm:pt>
    <dgm:pt modelId="{EF00EDA8-E48C-2245-B238-7C2149A06A41}" type="pres">
      <dgm:prSet presAssocID="{9B7E6403-1E1A-B347-B1EB-5DF60A7FA0DE}" presName="quadrant4" presStyleLbl="node1" presStyleIdx="3" presStyleCnt="4">
        <dgm:presLayoutVars>
          <dgm:chMax val="1"/>
          <dgm:bulletEnabled val="1"/>
        </dgm:presLayoutVars>
      </dgm:prSet>
      <dgm:spPr/>
    </dgm:pt>
    <dgm:pt modelId="{D168016C-2111-1142-B168-EB474DA45CE6}" type="pres">
      <dgm:prSet presAssocID="{9B7E6403-1E1A-B347-B1EB-5DF60A7FA0DE}" presName="quadrantPlaceholder" presStyleCnt="0"/>
      <dgm:spPr/>
    </dgm:pt>
    <dgm:pt modelId="{157393EF-4540-2249-9ED7-2228D0912B45}" type="pres">
      <dgm:prSet presAssocID="{9B7E6403-1E1A-B347-B1EB-5DF60A7FA0DE}" presName="center1" presStyleLbl="fgShp" presStyleIdx="0" presStyleCnt="2"/>
      <dgm:spPr/>
    </dgm:pt>
    <dgm:pt modelId="{8115E191-F97B-0744-9750-0EFDFFF8E95F}" type="pres">
      <dgm:prSet presAssocID="{9B7E6403-1E1A-B347-B1EB-5DF60A7FA0DE}" presName="center2" presStyleLbl="fgShp" presStyleIdx="1" presStyleCnt="2"/>
      <dgm:spPr/>
    </dgm:pt>
  </dgm:ptLst>
  <dgm:cxnLst>
    <dgm:cxn modelId="{D5BFA301-D14F-0B4C-865F-5F0D7A284F68}" srcId="{9B7E6403-1E1A-B347-B1EB-5DF60A7FA0DE}" destId="{D6A682F2-6816-404F-BBDE-C86EFB109419}" srcOrd="1" destOrd="0" parTransId="{E7DB96AC-966B-A344-8F6F-8660ACE5914C}" sibTransId="{80071087-39D9-3F4B-BBC8-09FC4FA658EF}"/>
    <dgm:cxn modelId="{04E4BE08-78E1-A44E-B35D-6C48A4155746}" srcId="{A23EB5F9-2E78-EC41-BC56-1E1DAA5D1049}" destId="{8E3C9139-9D12-8149-8A96-67812F3BE3CD}" srcOrd="3" destOrd="0" parTransId="{62DD73BE-3276-974A-8651-E5AAEEBFBC3C}" sibTransId="{AE847F65-C5B0-B948-85CE-226211C56F37}"/>
    <dgm:cxn modelId="{221E4C0C-8D41-3C4C-A1B3-F44A283023E6}" type="presOf" srcId="{F5A45C53-713E-1E48-BBA3-5BAA41FC25C0}" destId="{06259E66-4E50-F149-B772-69DCA4E9DE72}" srcOrd="1" destOrd="3" presId="urn:microsoft.com/office/officeart/2005/8/layout/cycle4"/>
    <dgm:cxn modelId="{2C388C14-87D5-0243-827F-C410C39AD2AA}" srcId="{A13641BF-6A6F-5A4F-B780-7548EDFABFC8}" destId="{DA1D5874-8DE9-0848-8783-8932C290EACA}" srcOrd="0" destOrd="0" parTransId="{072EA19F-6416-574C-B546-7D4194AFA311}" sibTransId="{F58A80CB-4E9A-444F-969D-6D3FE303494A}"/>
    <dgm:cxn modelId="{54182C16-6EF0-6F47-8BBE-2F542FE43D8D}" type="presOf" srcId="{A23EB5F9-2E78-EC41-BC56-1E1DAA5D1049}" destId="{10EDF1F2-6D8E-B04D-85FE-580663A54E9B}" srcOrd="0" destOrd="0" presId="urn:microsoft.com/office/officeart/2005/8/layout/cycle4"/>
    <dgm:cxn modelId="{CF48CA24-E5AD-B443-B71A-8552ADC430D6}" type="presOf" srcId="{1C15DEEC-E63E-484F-AB05-7054121B3423}" destId="{630C75AB-32D4-F648-84ED-8587FA01879F}" srcOrd="1" destOrd="0" presId="urn:microsoft.com/office/officeart/2005/8/layout/cycle4"/>
    <dgm:cxn modelId="{C6CEBD26-A3BA-6F48-8044-9E0D75ABEC63}" type="presOf" srcId="{9B7E6403-1E1A-B347-B1EB-5DF60A7FA0DE}" destId="{97E2EC2A-9033-6740-808C-7B733A37C6E5}" srcOrd="0" destOrd="0" presId="urn:microsoft.com/office/officeart/2005/8/layout/cycle4"/>
    <dgm:cxn modelId="{8DA59C31-A28B-E84A-BA00-7DECBED60059}" srcId="{9B7E6403-1E1A-B347-B1EB-5DF60A7FA0DE}" destId="{0ADBD46C-36FA-F14D-A37D-C6507B15361E}" srcOrd="3" destOrd="0" parTransId="{A4C08CA1-6709-C54E-BC2D-B7A5BA34FB62}" sibTransId="{B255C7D4-81A9-1241-A973-74164D931955}"/>
    <dgm:cxn modelId="{D09FF437-523F-FE4E-8FCA-6DDE47675B52}" type="presOf" srcId="{EDC70F10-0137-684B-861D-481B257ADF5C}" destId="{C6DF168F-E597-4B4A-B71E-C806E76E6CB3}" srcOrd="0" destOrd="2" presId="urn:microsoft.com/office/officeart/2005/8/layout/cycle4"/>
    <dgm:cxn modelId="{C4A92E3B-2EC7-0847-8FBE-B870ABB5118B}" type="presOf" srcId="{1AA9E2A8-F97E-5C4A-B692-CB2324450295}" destId="{B955E231-829A-0F45-BF90-30148B94FB82}" srcOrd="0" destOrd="2" presId="urn:microsoft.com/office/officeart/2005/8/layout/cycle4"/>
    <dgm:cxn modelId="{E6EE403E-AC99-2C47-B4E0-3FD1CEBAF006}" srcId="{D6A682F2-6816-404F-BBDE-C86EFB109419}" destId="{586B5636-743E-5E48-A7E1-8460C185AEA6}" srcOrd="1" destOrd="0" parTransId="{6C03939E-96B4-6340-948F-ABAF2644CE6C}" sibTransId="{6E2E7B7C-89E3-2140-A8AB-0901731A774A}"/>
    <dgm:cxn modelId="{230C5B63-3707-F14B-AAD6-715C20B0A2DB}" srcId="{D6A682F2-6816-404F-BBDE-C86EFB109419}" destId="{18E9B512-FAEA-DB4F-9FE2-B0CFAABCA0FC}" srcOrd="4" destOrd="0" parTransId="{A6B141FB-D7F3-E449-87F4-C6B10E71F0F6}" sibTransId="{90D9FB7A-104D-774B-B8EA-C7ED26EE6990}"/>
    <dgm:cxn modelId="{D68DEB64-49DA-EC47-AF57-3D17C792DA26}" type="presOf" srcId="{0ADBD46C-36FA-F14D-A37D-C6507B15361E}" destId="{EF00EDA8-E48C-2245-B238-7C2149A06A41}" srcOrd="0" destOrd="0" presId="urn:microsoft.com/office/officeart/2005/8/layout/cycle4"/>
    <dgm:cxn modelId="{7C2B2365-0ABC-A345-B9EF-42F9E71E6A35}" type="presOf" srcId="{114ECB32-DF3F-8741-AD1D-BB9D6D580A44}" destId="{20DD2789-3D78-B34F-9573-240C87501930}" srcOrd="1" destOrd="3" presId="urn:microsoft.com/office/officeart/2005/8/layout/cycle4"/>
    <dgm:cxn modelId="{26474345-3027-7D48-A3B4-158A3F9A0962}" type="presOf" srcId="{1AA9E2A8-F97E-5C4A-B692-CB2324450295}" destId="{630C75AB-32D4-F648-84ED-8587FA01879F}" srcOrd="1" destOrd="2" presId="urn:microsoft.com/office/officeart/2005/8/layout/cycle4"/>
    <dgm:cxn modelId="{5271C548-E542-A54A-9F85-A47B472FB4FB}" type="presOf" srcId="{BB75C747-FB6C-7F48-B6A9-6C814C29A574}" destId="{06259E66-4E50-F149-B772-69DCA4E9DE72}" srcOrd="1" destOrd="1" presId="urn:microsoft.com/office/officeart/2005/8/layout/cycle4"/>
    <dgm:cxn modelId="{65942A49-11AC-5B40-9C2E-256ADE5C6710}" type="presOf" srcId="{586B5636-743E-5E48-A7E1-8460C185AEA6}" destId="{20DD2789-3D78-B34F-9573-240C87501930}" srcOrd="1" destOrd="1" presId="urn:microsoft.com/office/officeart/2005/8/layout/cycle4"/>
    <dgm:cxn modelId="{6BC8304C-2467-3941-85BD-6BEFAA2D2FEC}" type="presOf" srcId="{78AB8108-6EE0-284B-9360-98DC00060D51}" destId="{9813E597-FDB6-1042-A7DE-4FE9D9433D99}" srcOrd="0" destOrd="1" presId="urn:microsoft.com/office/officeart/2005/8/layout/cycle4"/>
    <dgm:cxn modelId="{4E72844C-9732-1B4D-8C77-9C4185D4B7FC}" srcId="{A13641BF-6A6F-5A4F-B780-7548EDFABFC8}" destId="{F5A45C53-713E-1E48-BBA3-5BAA41FC25C0}" srcOrd="3" destOrd="0" parTransId="{D8E3750E-1C2E-1C42-8136-41E2E1E0085A}" sibTransId="{07645FCB-1244-684F-AF90-38F358E5DBD1}"/>
    <dgm:cxn modelId="{4EE3D16D-9830-9F40-9023-19E6A09A6A35}" type="presOf" srcId="{D6A682F2-6816-404F-BBDE-C86EFB109419}" destId="{C7909E54-A626-7C4C-8E95-C8D517DCC8FF}" srcOrd="0" destOrd="0" presId="urn:microsoft.com/office/officeart/2005/8/layout/cycle4"/>
    <dgm:cxn modelId="{79C6524E-B657-424D-9B1B-328EB280305A}" srcId="{D6A682F2-6816-404F-BBDE-C86EFB109419}" destId="{114ECB32-DF3F-8741-AD1D-BB9D6D580A44}" srcOrd="3" destOrd="0" parTransId="{6D74AE36-CF0B-3341-BF3B-1EAC43ED5DF3}" sibTransId="{B1A52422-A891-8B45-A252-540D7DB6D058}"/>
    <dgm:cxn modelId="{B0D4974F-1971-8F4F-BC2B-CC3EAB82AA0D}" type="presOf" srcId="{F5AC17D3-F21F-CD43-83D3-26B9BA425842}" destId="{B955E231-829A-0F45-BF90-30148B94FB82}" srcOrd="0" destOrd="1" presId="urn:microsoft.com/office/officeart/2005/8/layout/cycle4"/>
    <dgm:cxn modelId="{D2462171-DA4C-6444-95B5-9F94447E077D}" type="presOf" srcId="{78683F52-46AF-5C4D-8F26-F99876E5F256}" destId="{C6DF168F-E597-4B4A-B71E-C806E76E6CB3}" srcOrd="0" destOrd="0" presId="urn:microsoft.com/office/officeart/2005/8/layout/cycle4"/>
    <dgm:cxn modelId="{29A24F52-0AF9-894B-BF6B-971FF4ED693C}" type="presOf" srcId="{8E3C9139-9D12-8149-8A96-67812F3BE3CD}" destId="{B955E231-829A-0F45-BF90-30148B94FB82}" srcOrd="0" destOrd="3" presId="urn:microsoft.com/office/officeart/2005/8/layout/cycle4"/>
    <dgm:cxn modelId="{0B51A552-4055-8B40-A34F-8BC7A0CA8893}" srcId="{A23EB5F9-2E78-EC41-BC56-1E1DAA5D1049}" destId="{1C15DEEC-E63E-484F-AB05-7054121B3423}" srcOrd="0" destOrd="0" parTransId="{47389DF0-E94C-5942-901C-DEE1DBADC1CB}" sibTransId="{619AA6DD-1FD4-9346-96B9-F6DF86E892E4}"/>
    <dgm:cxn modelId="{D9EFF078-67E2-FF44-8F2D-F4AEDC8F4B70}" srcId="{D6A682F2-6816-404F-BBDE-C86EFB109419}" destId="{EDC70F10-0137-684B-861D-481B257ADF5C}" srcOrd="2" destOrd="0" parTransId="{2BEAD5DA-C5C8-8545-AACC-1D3CE9FB961C}" sibTransId="{5BD656B8-5807-484C-8DD8-7F2D65A30E86}"/>
    <dgm:cxn modelId="{777AD459-EA27-9443-8377-D399F03A9BF9}" type="presOf" srcId="{4B4BE3E1-6DF7-3B47-A681-7B88ECA578C3}" destId="{FCBA439B-71D2-D140-A59E-FD47C6BEBB2C}" srcOrd="1" destOrd="3" presId="urn:microsoft.com/office/officeart/2005/8/layout/cycle4"/>
    <dgm:cxn modelId="{20775B82-6D78-1546-921B-3DA18EB6F350}" type="presOf" srcId="{F5A45C53-713E-1E48-BBA3-5BAA41FC25C0}" destId="{2378AEDF-C3C9-3343-B942-9D976426AA5F}" srcOrd="0" destOrd="3" presId="urn:microsoft.com/office/officeart/2005/8/layout/cycle4"/>
    <dgm:cxn modelId="{F2F53C84-A64E-5E40-BA92-1C30100AEC4C}" type="presOf" srcId="{DA1D5874-8DE9-0848-8783-8932C290EACA}" destId="{06259E66-4E50-F149-B772-69DCA4E9DE72}" srcOrd="1" destOrd="0" presId="urn:microsoft.com/office/officeart/2005/8/layout/cycle4"/>
    <dgm:cxn modelId="{85DB7786-93CC-704D-BE21-AF168044CB9E}" type="presOf" srcId="{4B4BE3E1-6DF7-3B47-A681-7B88ECA578C3}" destId="{9813E597-FDB6-1042-A7DE-4FE9D9433D99}" srcOrd="0" destOrd="3" presId="urn:microsoft.com/office/officeart/2005/8/layout/cycle4"/>
    <dgm:cxn modelId="{9BA3EF88-3430-EF40-978A-9B7F87BB4009}" type="presOf" srcId="{058CD8FC-EBFC-5241-86E1-249AD9620CBA}" destId="{FCBA439B-71D2-D140-A59E-FD47C6BEBB2C}" srcOrd="1" destOrd="2" presId="urn:microsoft.com/office/officeart/2005/8/layout/cycle4"/>
    <dgm:cxn modelId="{750FEA91-93DD-244F-A004-972760CF5F78}" srcId="{0ADBD46C-36FA-F14D-A37D-C6507B15361E}" destId="{4B4BE3E1-6DF7-3B47-A681-7B88ECA578C3}" srcOrd="3" destOrd="0" parTransId="{A44FF208-0424-3C42-BB01-44A3FE8511CF}" sibTransId="{4D117CF7-9EA7-EE4C-B650-F0DB7CC0E555}"/>
    <dgm:cxn modelId="{56519D98-7122-174A-855B-56D2DD0DA7C8}" type="presOf" srcId="{EDC70F10-0137-684B-861D-481B257ADF5C}" destId="{20DD2789-3D78-B34F-9573-240C87501930}" srcOrd="1" destOrd="2" presId="urn:microsoft.com/office/officeart/2005/8/layout/cycle4"/>
    <dgm:cxn modelId="{A5804599-6802-5A47-A4B6-FC5518340C1D}" type="presOf" srcId="{114ECB32-DF3F-8741-AD1D-BB9D6D580A44}" destId="{C6DF168F-E597-4B4A-B71E-C806E76E6CB3}" srcOrd="0" destOrd="3" presId="urn:microsoft.com/office/officeart/2005/8/layout/cycle4"/>
    <dgm:cxn modelId="{9FE4709A-8EB8-AF4B-9E32-83FB39747ED3}" type="presOf" srcId="{8E3C9139-9D12-8149-8A96-67812F3BE3CD}" destId="{630C75AB-32D4-F648-84ED-8587FA01879F}" srcOrd="1" destOrd="3" presId="urn:microsoft.com/office/officeart/2005/8/layout/cycle4"/>
    <dgm:cxn modelId="{FC54A69E-6FCD-1A4F-A303-F1BA0184BA00}" srcId="{0ADBD46C-36FA-F14D-A37D-C6507B15361E}" destId="{058CD8FC-EBFC-5241-86E1-249AD9620CBA}" srcOrd="2" destOrd="0" parTransId="{2ACF412A-821B-FC44-BCB7-4F8FBFC92C11}" sibTransId="{36D1F8DD-AFF1-9743-8853-F5ECF63B446D}"/>
    <dgm:cxn modelId="{6132B0A1-585D-A242-BF93-E7E6B7F6A93B}" type="presOf" srcId="{BB75C747-FB6C-7F48-B6A9-6C814C29A574}" destId="{2378AEDF-C3C9-3343-B942-9D976426AA5F}" srcOrd="0" destOrd="1" presId="urn:microsoft.com/office/officeart/2005/8/layout/cycle4"/>
    <dgm:cxn modelId="{01D717A6-DE05-1F40-B916-7777193FD2C1}" type="presOf" srcId="{B6EFF5E9-A6D0-4443-8039-8E03599CBAF7}" destId="{2378AEDF-C3C9-3343-B942-9D976426AA5F}" srcOrd="0" destOrd="2" presId="urn:microsoft.com/office/officeart/2005/8/layout/cycle4"/>
    <dgm:cxn modelId="{5DC6AAA8-987C-9A42-BCA6-A6DE547E0D60}" srcId="{A23EB5F9-2E78-EC41-BC56-1E1DAA5D1049}" destId="{1AA9E2A8-F97E-5C4A-B692-CB2324450295}" srcOrd="2" destOrd="0" parTransId="{E96ED972-4504-1A49-857B-8E030DB0EC44}" sibTransId="{4B8423F6-CD20-D54C-8CFA-B87AF2652C87}"/>
    <dgm:cxn modelId="{CD368EAD-CBA3-4B48-8CED-061908DAA61B}" srcId="{9B7E6403-1E1A-B347-B1EB-5DF60A7FA0DE}" destId="{A13641BF-6A6F-5A4F-B780-7548EDFABFC8}" srcOrd="2" destOrd="0" parTransId="{9E3BD303-519D-DA4C-B1DD-757DAC0D5269}" sibTransId="{0B00A879-75C6-344C-BCDF-9C2E5B1B5B5A}"/>
    <dgm:cxn modelId="{7196DDB2-7FDA-4E46-9069-950DD958F824}" type="presOf" srcId="{18E9B512-FAEA-DB4F-9FE2-B0CFAABCA0FC}" destId="{C6DF168F-E597-4B4A-B71E-C806E76E6CB3}" srcOrd="0" destOrd="4" presId="urn:microsoft.com/office/officeart/2005/8/layout/cycle4"/>
    <dgm:cxn modelId="{97361CB3-FAA4-5E47-91B1-5A336DDEA327}" srcId="{A13641BF-6A6F-5A4F-B780-7548EDFABFC8}" destId="{BB75C747-FB6C-7F48-B6A9-6C814C29A574}" srcOrd="1" destOrd="0" parTransId="{E3B16211-BA8D-384D-A27A-99916171ED1D}" sibTransId="{B4432A94-5704-C540-90BE-06D9E3EBDA61}"/>
    <dgm:cxn modelId="{283789B3-89C2-D14B-8C9D-9A4FC0AA3990}" type="presOf" srcId="{A13641BF-6A6F-5A4F-B780-7548EDFABFC8}" destId="{631BD102-1461-624F-9B3A-5DE05D842848}" srcOrd="0" destOrd="0" presId="urn:microsoft.com/office/officeart/2005/8/layout/cycle4"/>
    <dgm:cxn modelId="{7B5807BC-57CF-5044-AD1F-3AB72C570596}" type="presOf" srcId="{3A7C28F1-CF07-E94E-AE6B-FE726C4F0BA4}" destId="{FCBA439B-71D2-D140-A59E-FD47C6BEBB2C}" srcOrd="1" destOrd="0" presId="urn:microsoft.com/office/officeart/2005/8/layout/cycle4"/>
    <dgm:cxn modelId="{C16543BC-D9BB-174C-9C9C-CA1290C6888A}" srcId="{0ADBD46C-36FA-F14D-A37D-C6507B15361E}" destId="{3A7C28F1-CF07-E94E-AE6B-FE726C4F0BA4}" srcOrd="0" destOrd="0" parTransId="{2433678A-0739-114A-B7F2-E9253F9321E3}" sibTransId="{FDE4CFE7-8E29-A441-842E-A7318AEB435A}"/>
    <dgm:cxn modelId="{A8BC95BC-67B1-344C-8BB3-5E598F14AF1F}" type="presOf" srcId="{DA1D5874-8DE9-0848-8783-8932C290EACA}" destId="{2378AEDF-C3C9-3343-B942-9D976426AA5F}" srcOrd="0" destOrd="0" presId="urn:microsoft.com/office/officeart/2005/8/layout/cycle4"/>
    <dgm:cxn modelId="{DE62AABD-0CE2-6E42-AE6E-ACD3B4DD3B1D}" srcId="{A13641BF-6A6F-5A4F-B780-7548EDFABFC8}" destId="{B6EFF5E9-A6D0-4443-8039-8E03599CBAF7}" srcOrd="2" destOrd="0" parTransId="{213BFDBF-2DB9-964D-8E5F-67D00C1CF753}" sibTransId="{0F027141-AA0D-9A4F-852D-2279FD85426B}"/>
    <dgm:cxn modelId="{73B582BE-1992-A04F-B458-A9CE3AA83AC6}" type="presOf" srcId="{586B5636-743E-5E48-A7E1-8460C185AEA6}" destId="{C6DF168F-E597-4B4A-B71E-C806E76E6CB3}" srcOrd="0" destOrd="1" presId="urn:microsoft.com/office/officeart/2005/8/layout/cycle4"/>
    <dgm:cxn modelId="{065BA4BF-BF9D-E049-9BF1-9398689D1683}" srcId="{9B7E6403-1E1A-B347-B1EB-5DF60A7FA0DE}" destId="{A23EB5F9-2E78-EC41-BC56-1E1DAA5D1049}" srcOrd="0" destOrd="0" parTransId="{38F010D0-7DC0-CF4F-9577-EEADA4E7C10E}" sibTransId="{40271BB9-F7F4-BA42-B3E1-F76BC0E793A4}"/>
    <dgm:cxn modelId="{4E8591C3-9C22-E040-BDE4-080344268325}" type="presOf" srcId="{1C15DEEC-E63E-484F-AB05-7054121B3423}" destId="{B955E231-829A-0F45-BF90-30148B94FB82}" srcOrd="0" destOrd="0" presId="urn:microsoft.com/office/officeart/2005/8/layout/cycle4"/>
    <dgm:cxn modelId="{51ECFCC4-FE7B-D547-BD97-D7C4AD2EE100}" srcId="{A23EB5F9-2E78-EC41-BC56-1E1DAA5D1049}" destId="{F5AC17D3-F21F-CD43-83D3-26B9BA425842}" srcOrd="1" destOrd="0" parTransId="{DA6D4421-6D97-F04B-846C-1A9235F00CC6}" sibTransId="{DF193976-EA73-4C4B-A658-58F80EA2B8B0}"/>
    <dgm:cxn modelId="{9FBA57C6-E349-A642-BE00-330C71785C19}" srcId="{0ADBD46C-36FA-F14D-A37D-C6507B15361E}" destId="{78AB8108-6EE0-284B-9360-98DC00060D51}" srcOrd="1" destOrd="0" parTransId="{E11EE0BA-5227-5B4A-9A7B-50AE76C12164}" sibTransId="{D6AED633-EFC7-B941-8573-DF8ED1AF4C7A}"/>
    <dgm:cxn modelId="{A920FACE-72B3-EC41-A283-AF89674174C7}" type="presOf" srcId="{3A7C28F1-CF07-E94E-AE6B-FE726C4F0BA4}" destId="{9813E597-FDB6-1042-A7DE-4FE9D9433D99}" srcOrd="0" destOrd="0" presId="urn:microsoft.com/office/officeart/2005/8/layout/cycle4"/>
    <dgm:cxn modelId="{BA62BAD9-FD41-9645-B818-0980DFC9D25B}" type="presOf" srcId="{78683F52-46AF-5C4D-8F26-F99876E5F256}" destId="{20DD2789-3D78-B34F-9573-240C87501930}" srcOrd="1" destOrd="0" presId="urn:microsoft.com/office/officeart/2005/8/layout/cycle4"/>
    <dgm:cxn modelId="{3D8EE1E7-AE2B-8747-B0CC-B5181D2067EA}" type="presOf" srcId="{78AB8108-6EE0-284B-9360-98DC00060D51}" destId="{FCBA439B-71D2-D140-A59E-FD47C6BEBB2C}" srcOrd="1" destOrd="1" presId="urn:microsoft.com/office/officeart/2005/8/layout/cycle4"/>
    <dgm:cxn modelId="{1BC030EB-DE98-4849-A187-5B5B49722427}" type="presOf" srcId="{058CD8FC-EBFC-5241-86E1-249AD9620CBA}" destId="{9813E597-FDB6-1042-A7DE-4FE9D9433D99}" srcOrd="0" destOrd="2" presId="urn:microsoft.com/office/officeart/2005/8/layout/cycle4"/>
    <dgm:cxn modelId="{C65761ED-FDA4-D647-94A4-1EB668347210}" type="presOf" srcId="{B6EFF5E9-A6D0-4443-8039-8E03599CBAF7}" destId="{06259E66-4E50-F149-B772-69DCA4E9DE72}" srcOrd="1" destOrd="2" presId="urn:microsoft.com/office/officeart/2005/8/layout/cycle4"/>
    <dgm:cxn modelId="{63906DEF-C667-3946-B52B-AC6916660778}" type="presOf" srcId="{18E9B512-FAEA-DB4F-9FE2-B0CFAABCA0FC}" destId="{20DD2789-3D78-B34F-9573-240C87501930}" srcOrd="1" destOrd="4" presId="urn:microsoft.com/office/officeart/2005/8/layout/cycle4"/>
    <dgm:cxn modelId="{95EFD4F8-8716-CE4E-9193-13292FB1B841}" type="presOf" srcId="{F5AC17D3-F21F-CD43-83D3-26B9BA425842}" destId="{630C75AB-32D4-F648-84ED-8587FA01879F}" srcOrd="1" destOrd="1" presId="urn:microsoft.com/office/officeart/2005/8/layout/cycle4"/>
    <dgm:cxn modelId="{FEF812F9-4E79-234D-AD22-244FEA450346}" srcId="{D6A682F2-6816-404F-BBDE-C86EFB109419}" destId="{78683F52-46AF-5C4D-8F26-F99876E5F256}" srcOrd="0" destOrd="0" parTransId="{ACB7A5F0-7B31-6C49-90F4-D3D2E240D44D}" sibTransId="{2C9C64A2-AC6D-BA49-8DCE-EDC293D0E642}"/>
    <dgm:cxn modelId="{7398BF0D-743D-394C-841C-C065FCFE9641}" type="presParOf" srcId="{97E2EC2A-9033-6740-808C-7B733A37C6E5}" destId="{4A90D6E4-CD6D-2940-B200-854689BA20BB}" srcOrd="0" destOrd="0" presId="urn:microsoft.com/office/officeart/2005/8/layout/cycle4"/>
    <dgm:cxn modelId="{697613BB-C1D5-2449-B831-89D41723D534}" type="presParOf" srcId="{4A90D6E4-CD6D-2940-B200-854689BA20BB}" destId="{36B1A6C2-FAE3-7748-9B71-935FFD40AEC4}" srcOrd="0" destOrd="0" presId="urn:microsoft.com/office/officeart/2005/8/layout/cycle4"/>
    <dgm:cxn modelId="{AA49BECE-E584-DA48-B333-42532358EEF1}" type="presParOf" srcId="{36B1A6C2-FAE3-7748-9B71-935FFD40AEC4}" destId="{B955E231-829A-0F45-BF90-30148B94FB82}" srcOrd="0" destOrd="0" presId="urn:microsoft.com/office/officeart/2005/8/layout/cycle4"/>
    <dgm:cxn modelId="{7793C284-FDA1-574B-9568-BB844C5FBDA4}" type="presParOf" srcId="{36B1A6C2-FAE3-7748-9B71-935FFD40AEC4}" destId="{630C75AB-32D4-F648-84ED-8587FA01879F}" srcOrd="1" destOrd="0" presId="urn:microsoft.com/office/officeart/2005/8/layout/cycle4"/>
    <dgm:cxn modelId="{55645922-0291-C548-93C0-73D266F82AC1}" type="presParOf" srcId="{4A90D6E4-CD6D-2940-B200-854689BA20BB}" destId="{B58B9954-BF6C-D143-B220-C8D1B00A6222}" srcOrd="1" destOrd="0" presId="urn:microsoft.com/office/officeart/2005/8/layout/cycle4"/>
    <dgm:cxn modelId="{A0DFAB6E-AFCF-A249-9E00-848694199C88}" type="presParOf" srcId="{B58B9954-BF6C-D143-B220-C8D1B00A6222}" destId="{C6DF168F-E597-4B4A-B71E-C806E76E6CB3}" srcOrd="0" destOrd="0" presId="urn:microsoft.com/office/officeart/2005/8/layout/cycle4"/>
    <dgm:cxn modelId="{175657C3-3E93-0A47-92C5-0EAE99274926}" type="presParOf" srcId="{B58B9954-BF6C-D143-B220-C8D1B00A6222}" destId="{20DD2789-3D78-B34F-9573-240C87501930}" srcOrd="1" destOrd="0" presId="urn:microsoft.com/office/officeart/2005/8/layout/cycle4"/>
    <dgm:cxn modelId="{B0F55AB7-8AA1-424C-96A4-6D900D58595B}" type="presParOf" srcId="{4A90D6E4-CD6D-2940-B200-854689BA20BB}" destId="{0B35E55D-566D-9F4E-981E-0A9E133E9376}" srcOrd="2" destOrd="0" presId="urn:microsoft.com/office/officeart/2005/8/layout/cycle4"/>
    <dgm:cxn modelId="{B36F8710-7AE2-3E40-8A6F-88788B7BE7B1}" type="presParOf" srcId="{0B35E55D-566D-9F4E-981E-0A9E133E9376}" destId="{2378AEDF-C3C9-3343-B942-9D976426AA5F}" srcOrd="0" destOrd="0" presId="urn:microsoft.com/office/officeart/2005/8/layout/cycle4"/>
    <dgm:cxn modelId="{464C74E2-8FAE-A04A-803D-9DDBA2014743}" type="presParOf" srcId="{0B35E55D-566D-9F4E-981E-0A9E133E9376}" destId="{06259E66-4E50-F149-B772-69DCA4E9DE72}" srcOrd="1" destOrd="0" presId="urn:microsoft.com/office/officeart/2005/8/layout/cycle4"/>
    <dgm:cxn modelId="{8F0C8FF9-F3E8-554D-B6D3-AC5455190476}" type="presParOf" srcId="{4A90D6E4-CD6D-2940-B200-854689BA20BB}" destId="{3273D29C-7ABA-134A-AADA-916A60E08B61}" srcOrd="3" destOrd="0" presId="urn:microsoft.com/office/officeart/2005/8/layout/cycle4"/>
    <dgm:cxn modelId="{B9AF2A05-6046-8245-924C-31318877B049}" type="presParOf" srcId="{3273D29C-7ABA-134A-AADA-916A60E08B61}" destId="{9813E597-FDB6-1042-A7DE-4FE9D9433D99}" srcOrd="0" destOrd="0" presId="urn:microsoft.com/office/officeart/2005/8/layout/cycle4"/>
    <dgm:cxn modelId="{CEE2912E-B664-8346-840E-FECDA5534B5B}" type="presParOf" srcId="{3273D29C-7ABA-134A-AADA-916A60E08B61}" destId="{FCBA439B-71D2-D140-A59E-FD47C6BEBB2C}" srcOrd="1" destOrd="0" presId="urn:microsoft.com/office/officeart/2005/8/layout/cycle4"/>
    <dgm:cxn modelId="{85CC8F52-FAC0-DB4C-B704-7717EA8ECC65}" type="presParOf" srcId="{4A90D6E4-CD6D-2940-B200-854689BA20BB}" destId="{55A8AA36-09F8-2245-BEF1-F82B80D79D89}" srcOrd="4" destOrd="0" presId="urn:microsoft.com/office/officeart/2005/8/layout/cycle4"/>
    <dgm:cxn modelId="{BF2AEA51-B810-5E4D-9033-52FBC397B208}" type="presParOf" srcId="{97E2EC2A-9033-6740-808C-7B733A37C6E5}" destId="{E2ABF8BF-C80C-2C42-A5E1-94F19B1AF69D}" srcOrd="1" destOrd="0" presId="urn:microsoft.com/office/officeart/2005/8/layout/cycle4"/>
    <dgm:cxn modelId="{7CA4CF54-2CC2-7844-ADFD-35A971FB5E96}" type="presParOf" srcId="{E2ABF8BF-C80C-2C42-A5E1-94F19B1AF69D}" destId="{10EDF1F2-6D8E-B04D-85FE-580663A54E9B}" srcOrd="0" destOrd="0" presId="urn:microsoft.com/office/officeart/2005/8/layout/cycle4"/>
    <dgm:cxn modelId="{6FF3FB53-026B-FC48-BF1D-ABAF3BA090FC}" type="presParOf" srcId="{E2ABF8BF-C80C-2C42-A5E1-94F19B1AF69D}" destId="{C7909E54-A626-7C4C-8E95-C8D517DCC8FF}" srcOrd="1" destOrd="0" presId="urn:microsoft.com/office/officeart/2005/8/layout/cycle4"/>
    <dgm:cxn modelId="{5A7E1869-C300-1843-BF82-97A04FA84071}" type="presParOf" srcId="{E2ABF8BF-C80C-2C42-A5E1-94F19B1AF69D}" destId="{631BD102-1461-624F-9B3A-5DE05D842848}" srcOrd="2" destOrd="0" presId="urn:microsoft.com/office/officeart/2005/8/layout/cycle4"/>
    <dgm:cxn modelId="{6E0DEDA3-6A8D-E044-B1A5-DCD2151D38D3}" type="presParOf" srcId="{E2ABF8BF-C80C-2C42-A5E1-94F19B1AF69D}" destId="{EF00EDA8-E48C-2245-B238-7C2149A06A41}" srcOrd="3" destOrd="0" presId="urn:microsoft.com/office/officeart/2005/8/layout/cycle4"/>
    <dgm:cxn modelId="{EED7F23B-8D39-6B4E-84CB-8D5330E546E3}" type="presParOf" srcId="{E2ABF8BF-C80C-2C42-A5E1-94F19B1AF69D}" destId="{D168016C-2111-1142-B168-EB474DA45CE6}" srcOrd="4" destOrd="0" presId="urn:microsoft.com/office/officeart/2005/8/layout/cycle4"/>
    <dgm:cxn modelId="{721B3E96-53A2-B94A-ABA4-FDB913AA40B6}" type="presParOf" srcId="{97E2EC2A-9033-6740-808C-7B733A37C6E5}" destId="{157393EF-4540-2249-9ED7-2228D0912B45}" srcOrd="2" destOrd="0" presId="urn:microsoft.com/office/officeart/2005/8/layout/cycle4"/>
    <dgm:cxn modelId="{CD3172DC-ACD0-A646-B35F-1ECDA7677B1B}" type="presParOf" srcId="{97E2EC2A-9033-6740-808C-7B733A37C6E5}" destId="{8115E191-F97B-0744-9750-0EFDFFF8E95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393829"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dirty="0"/>
            <a:t>Επιθυμία</a:t>
          </a:r>
        </a:p>
      </dsp:txBody>
      <dsp:txXfrm>
        <a:off x="5393829" y="40806"/>
        <a:ext cx="1406521" cy="1406521"/>
      </dsp:txXfrm>
    </dsp:sp>
    <dsp:sp modelId="{F9ACBE03-0D18-5242-8908-560FC20488C9}">
      <dsp:nvSpPr>
        <dsp:cNvPr id="0" name=""/>
        <dsp:cNvSpPr/>
      </dsp:nvSpPr>
      <dsp:spPr>
        <a:xfrm>
          <a:off x="2086030" y="217"/>
          <a:ext cx="5272383" cy="5272383"/>
        </a:xfrm>
        <a:prstGeom prst="circularArrow">
          <a:avLst>
            <a:gd name="adj1" fmla="val 5202"/>
            <a:gd name="adj2" fmla="val 336050"/>
            <a:gd name="adj3" fmla="val 21292683"/>
            <a:gd name="adj4" fmla="val 19766729"/>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6243544"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t>Διέγερση</a:t>
          </a:r>
        </a:p>
      </dsp:txBody>
      <dsp:txXfrm>
        <a:off x="6243544" y="2655959"/>
        <a:ext cx="1406521" cy="1406521"/>
      </dsp:txXfrm>
    </dsp:sp>
    <dsp:sp modelId="{4D1D9A41-BCCA-454A-B209-5184DF662B3F}">
      <dsp:nvSpPr>
        <dsp:cNvPr id="0" name=""/>
        <dsp:cNvSpPr/>
      </dsp:nvSpPr>
      <dsp:spPr>
        <a:xfrm>
          <a:off x="2086030" y="217"/>
          <a:ext cx="5272383" cy="5272383"/>
        </a:xfrm>
        <a:prstGeom prst="circularArrow">
          <a:avLst>
            <a:gd name="adj1" fmla="val 5202"/>
            <a:gd name="adj2" fmla="val 336050"/>
            <a:gd name="adj3" fmla="val 4014118"/>
            <a:gd name="adj4" fmla="val 2253965"/>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4018961" y="4272213"/>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t>Πλατό</a:t>
          </a:r>
        </a:p>
      </dsp:txBody>
      <dsp:txXfrm>
        <a:off x="4018961" y="4272213"/>
        <a:ext cx="1406521" cy="1406521"/>
      </dsp:txXfrm>
    </dsp:sp>
    <dsp:sp modelId="{549425C1-3D35-694F-8CD8-F4F866C1EF51}">
      <dsp:nvSpPr>
        <dsp:cNvPr id="0" name=""/>
        <dsp:cNvSpPr/>
      </dsp:nvSpPr>
      <dsp:spPr>
        <a:xfrm>
          <a:off x="2086030" y="217"/>
          <a:ext cx="5272383" cy="5272383"/>
        </a:xfrm>
        <a:prstGeom prst="circularArrow">
          <a:avLst>
            <a:gd name="adj1" fmla="val 5202"/>
            <a:gd name="adj2" fmla="val 336050"/>
            <a:gd name="adj3" fmla="val 8209985"/>
            <a:gd name="adj4" fmla="val 644983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94379"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dirty="0"/>
            <a:t>Οργασμός</a:t>
          </a:r>
        </a:p>
      </dsp:txBody>
      <dsp:txXfrm>
        <a:off x="1794379" y="2655959"/>
        <a:ext cx="1406521" cy="1406521"/>
      </dsp:txXfrm>
    </dsp:sp>
    <dsp:sp modelId="{662FEBFC-0FFC-2544-AFE4-8F3C0D8DBB0C}">
      <dsp:nvSpPr>
        <dsp:cNvPr id="0" name=""/>
        <dsp:cNvSpPr/>
      </dsp:nvSpPr>
      <dsp:spPr>
        <a:xfrm>
          <a:off x="2086030" y="217"/>
          <a:ext cx="5272383" cy="5272383"/>
        </a:xfrm>
        <a:prstGeom prst="circularArrow">
          <a:avLst>
            <a:gd name="adj1" fmla="val 5202"/>
            <a:gd name="adj2" fmla="val 336050"/>
            <a:gd name="adj3" fmla="val 12297221"/>
            <a:gd name="adj4" fmla="val 10771267"/>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644094"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l-GR" sz="2500" kern="1200" dirty="0"/>
            <a:t>Φάση ‘Υφεσης</a:t>
          </a:r>
          <a:endParaRPr lang="en-US" sz="2500" kern="1200" dirty="0"/>
        </a:p>
      </dsp:txBody>
      <dsp:txXfrm>
        <a:off x="2644094" y="40806"/>
        <a:ext cx="1406521" cy="1406521"/>
      </dsp:txXfrm>
    </dsp:sp>
    <dsp:sp modelId="{5A426BE0-ED5F-8C46-A843-306E71FC1E5D}">
      <dsp:nvSpPr>
        <dsp:cNvPr id="0" name=""/>
        <dsp:cNvSpPr/>
      </dsp:nvSpPr>
      <dsp:spPr>
        <a:xfrm>
          <a:off x="2086030" y="217"/>
          <a:ext cx="5272383" cy="5272383"/>
        </a:xfrm>
        <a:prstGeom prst="circularArrow">
          <a:avLst>
            <a:gd name="adj1" fmla="val 5202"/>
            <a:gd name="adj2" fmla="val 336050"/>
            <a:gd name="adj3" fmla="val 16865109"/>
            <a:gd name="adj4" fmla="val 1519884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3506140" y="141815"/>
          <a:ext cx="1204810" cy="941732"/>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t>Επιθυμία</a:t>
          </a:r>
        </a:p>
      </dsp:txBody>
      <dsp:txXfrm>
        <a:off x="3506140" y="141815"/>
        <a:ext cx="1204810" cy="941732"/>
      </dsp:txXfrm>
    </dsp:sp>
    <dsp:sp modelId="{F9ACBE03-0D18-5242-8908-560FC20488C9}">
      <dsp:nvSpPr>
        <dsp:cNvPr id="0" name=""/>
        <dsp:cNvSpPr/>
      </dsp:nvSpPr>
      <dsp:spPr>
        <a:xfrm>
          <a:off x="862737" y="-114254"/>
          <a:ext cx="4083959" cy="4083959"/>
        </a:xfrm>
        <a:prstGeom prst="circularArrow">
          <a:avLst>
            <a:gd name="adj1" fmla="val 5199"/>
            <a:gd name="adj2" fmla="val 335864"/>
            <a:gd name="adj3" fmla="val 21511805"/>
            <a:gd name="adj4" fmla="val 1993390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4078865"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err="1"/>
            <a:t>Διέγερση</a:t>
          </a:r>
          <a:endParaRPr lang="en-GB" sz="1300" kern="1200" dirty="0"/>
        </a:p>
      </dsp:txBody>
      <dsp:txXfrm>
        <a:off x="4078865" y="2058151"/>
        <a:ext cx="1088946" cy="1088946"/>
      </dsp:txXfrm>
    </dsp:sp>
    <dsp:sp modelId="{4D1D9A41-BCCA-454A-B209-5184DF662B3F}">
      <dsp:nvSpPr>
        <dsp:cNvPr id="0" name=""/>
        <dsp:cNvSpPr/>
      </dsp:nvSpPr>
      <dsp:spPr>
        <a:xfrm>
          <a:off x="858102" y="725"/>
          <a:ext cx="4083959" cy="4083959"/>
        </a:xfrm>
        <a:prstGeom prst="circularArrow">
          <a:avLst>
            <a:gd name="adj1" fmla="val 5199"/>
            <a:gd name="adj2" fmla="val 335864"/>
            <a:gd name="adj3" fmla="val 4014907"/>
            <a:gd name="adj4" fmla="val 225324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2355609" y="331017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Πλατό</a:t>
          </a:r>
        </a:p>
      </dsp:txBody>
      <dsp:txXfrm>
        <a:off x="2355609" y="3310171"/>
        <a:ext cx="1088946" cy="1088946"/>
      </dsp:txXfrm>
    </dsp:sp>
    <dsp:sp modelId="{549425C1-3D35-694F-8CD8-F4F866C1EF51}">
      <dsp:nvSpPr>
        <dsp:cNvPr id="0" name=""/>
        <dsp:cNvSpPr/>
      </dsp:nvSpPr>
      <dsp:spPr>
        <a:xfrm>
          <a:off x="858102" y="725"/>
          <a:ext cx="4083959" cy="4083959"/>
        </a:xfrm>
        <a:prstGeom prst="circularArrow">
          <a:avLst>
            <a:gd name="adj1" fmla="val 5199"/>
            <a:gd name="adj2" fmla="val 335864"/>
            <a:gd name="adj3" fmla="val 8210895"/>
            <a:gd name="adj4" fmla="val 644923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632352"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t>Οργασμός</a:t>
          </a:r>
        </a:p>
      </dsp:txBody>
      <dsp:txXfrm>
        <a:off x="632352" y="2058151"/>
        <a:ext cx="1088946" cy="1088946"/>
      </dsp:txXfrm>
    </dsp:sp>
    <dsp:sp modelId="{662FEBFC-0FFC-2544-AFE4-8F3C0D8DBB0C}">
      <dsp:nvSpPr>
        <dsp:cNvPr id="0" name=""/>
        <dsp:cNvSpPr/>
      </dsp:nvSpPr>
      <dsp:spPr>
        <a:xfrm>
          <a:off x="858102" y="725"/>
          <a:ext cx="4083959" cy="4083959"/>
        </a:xfrm>
        <a:prstGeom prst="circularArrow">
          <a:avLst>
            <a:gd name="adj1" fmla="val 5199"/>
            <a:gd name="adj2" fmla="val 335864"/>
            <a:gd name="adj3" fmla="val 12298074"/>
            <a:gd name="adj4" fmla="val 10770693"/>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290577" y="3234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Αποκατάσταση</a:t>
          </a:r>
        </a:p>
      </dsp:txBody>
      <dsp:txXfrm>
        <a:off x="1290577" y="32341"/>
        <a:ext cx="1088946" cy="1088946"/>
      </dsp:txXfrm>
    </dsp:sp>
    <dsp:sp modelId="{5A426BE0-ED5F-8C46-A843-306E71FC1E5D}">
      <dsp:nvSpPr>
        <dsp:cNvPr id="0" name=""/>
        <dsp:cNvSpPr/>
      </dsp:nvSpPr>
      <dsp:spPr>
        <a:xfrm>
          <a:off x="955699" y="-31592"/>
          <a:ext cx="4083959" cy="4083959"/>
        </a:xfrm>
        <a:prstGeom prst="circularArrow">
          <a:avLst>
            <a:gd name="adj1" fmla="val 5199"/>
            <a:gd name="adj2" fmla="val 335864"/>
            <a:gd name="adj3" fmla="val 16841959"/>
            <a:gd name="adj4" fmla="val 1500316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370934"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Επιθυμία</a:t>
          </a:r>
        </a:p>
      </dsp:txBody>
      <dsp:txXfrm>
        <a:off x="4370934" y="35819"/>
        <a:ext cx="1216910" cy="1216910"/>
      </dsp:txXfrm>
    </dsp:sp>
    <dsp:sp modelId="{F9ACBE03-0D18-5242-8908-560FC20488C9}">
      <dsp:nvSpPr>
        <dsp:cNvPr id="0" name=""/>
        <dsp:cNvSpPr/>
      </dsp:nvSpPr>
      <dsp:spPr>
        <a:xfrm>
          <a:off x="1502902" y="-37"/>
          <a:ext cx="4569371" cy="4569371"/>
        </a:xfrm>
        <a:prstGeom prst="circularArrow">
          <a:avLst>
            <a:gd name="adj1" fmla="val 5193"/>
            <a:gd name="adj2" fmla="val 335408"/>
            <a:gd name="adj3" fmla="val 21295300"/>
            <a:gd name="adj4" fmla="val 19764435"/>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107507" y="2302760"/>
          <a:ext cx="1216910" cy="1216910"/>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Διέγερση</a:t>
          </a:r>
        </a:p>
      </dsp:txBody>
      <dsp:txXfrm>
        <a:off x="5107507" y="2302760"/>
        <a:ext cx="1216910" cy="1216910"/>
      </dsp:txXfrm>
    </dsp:sp>
    <dsp:sp modelId="{4D1D9A41-BCCA-454A-B209-5184DF662B3F}">
      <dsp:nvSpPr>
        <dsp:cNvPr id="0" name=""/>
        <dsp:cNvSpPr/>
      </dsp:nvSpPr>
      <dsp:spPr>
        <a:xfrm>
          <a:off x="1502902" y="-37"/>
          <a:ext cx="4569371" cy="4569371"/>
        </a:xfrm>
        <a:prstGeom prst="circularArrow">
          <a:avLst>
            <a:gd name="adj1" fmla="val 5193"/>
            <a:gd name="adj2" fmla="val 335408"/>
            <a:gd name="adj3" fmla="val 4016831"/>
            <a:gd name="adj4" fmla="val 2251474"/>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179133" y="3703806"/>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Πλατό</a:t>
          </a:r>
        </a:p>
      </dsp:txBody>
      <dsp:txXfrm>
        <a:off x="3179133" y="3703806"/>
        <a:ext cx="1216910" cy="1216910"/>
      </dsp:txXfrm>
    </dsp:sp>
    <dsp:sp modelId="{549425C1-3D35-694F-8CD8-F4F866C1EF51}">
      <dsp:nvSpPr>
        <dsp:cNvPr id="0" name=""/>
        <dsp:cNvSpPr/>
      </dsp:nvSpPr>
      <dsp:spPr>
        <a:xfrm>
          <a:off x="1502902" y="-37"/>
          <a:ext cx="4569371" cy="4569371"/>
        </a:xfrm>
        <a:prstGeom prst="circularArrow">
          <a:avLst>
            <a:gd name="adj1" fmla="val 5193"/>
            <a:gd name="adj2" fmla="val 335408"/>
            <a:gd name="adj3" fmla="val 8213118"/>
            <a:gd name="adj4" fmla="val 6447761"/>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250758" y="2302760"/>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Οργασμός</a:t>
          </a:r>
        </a:p>
      </dsp:txBody>
      <dsp:txXfrm>
        <a:off x="1250758" y="2302760"/>
        <a:ext cx="1216910" cy="1216910"/>
      </dsp:txXfrm>
    </dsp:sp>
    <dsp:sp modelId="{662FEBFC-0FFC-2544-AFE4-8F3C0D8DBB0C}">
      <dsp:nvSpPr>
        <dsp:cNvPr id="0" name=""/>
        <dsp:cNvSpPr/>
      </dsp:nvSpPr>
      <dsp:spPr>
        <a:xfrm>
          <a:off x="1502902" y="-37"/>
          <a:ext cx="4569371" cy="4569371"/>
        </a:xfrm>
        <a:prstGeom prst="circularArrow">
          <a:avLst>
            <a:gd name="adj1" fmla="val 5193"/>
            <a:gd name="adj2" fmla="val 335408"/>
            <a:gd name="adj3" fmla="val 12300157"/>
            <a:gd name="adj4" fmla="val 10769292"/>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987331"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Αποκατάσταση</a:t>
          </a:r>
        </a:p>
      </dsp:txBody>
      <dsp:txXfrm>
        <a:off x="1987331" y="35819"/>
        <a:ext cx="1216910" cy="1216910"/>
      </dsp:txXfrm>
    </dsp:sp>
    <dsp:sp modelId="{5A426BE0-ED5F-8C46-A843-306E71FC1E5D}">
      <dsp:nvSpPr>
        <dsp:cNvPr id="0" name=""/>
        <dsp:cNvSpPr/>
      </dsp:nvSpPr>
      <dsp:spPr>
        <a:xfrm>
          <a:off x="1502902" y="-37"/>
          <a:ext cx="4569371" cy="4569371"/>
        </a:xfrm>
        <a:prstGeom prst="circularArrow">
          <a:avLst>
            <a:gd name="adj1" fmla="val 5193"/>
            <a:gd name="adj2" fmla="val 335408"/>
            <a:gd name="adj3" fmla="val 16867813"/>
            <a:gd name="adj4" fmla="val 15196779"/>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493799"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Επιθυμία</a:t>
          </a:r>
        </a:p>
      </dsp:txBody>
      <dsp:txXfrm>
        <a:off x="4493799" y="36364"/>
        <a:ext cx="1233384" cy="1233384"/>
      </dsp:txXfrm>
    </dsp:sp>
    <dsp:sp modelId="{F9ACBE03-0D18-5242-8908-560FC20488C9}">
      <dsp:nvSpPr>
        <dsp:cNvPr id="0" name=""/>
        <dsp:cNvSpPr/>
      </dsp:nvSpPr>
      <dsp:spPr>
        <a:xfrm>
          <a:off x="1591191" y="533"/>
          <a:ext cx="4625876" cy="4625876"/>
        </a:xfrm>
        <a:prstGeom prst="circularArrow">
          <a:avLst>
            <a:gd name="adj1" fmla="val 5199"/>
            <a:gd name="adj2" fmla="val 335846"/>
            <a:gd name="adj3" fmla="val 21293517"/>
            <a:gd name="adj4" fmla="val 19765998"/>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239371"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Διέγερση</a:t>
          </a:r>
        </a:p>
      </dsp:txBody>
      <dsp:txXfrm>
        <a:off x="5239371" y="2331000"/>
        <a:ext cx="1233384" cy="1233384"/>
      </dsp:txXfrm>
    </dsp:sp>
    <dsp:sp modelId="{4D1D9A41-BCCA-454A-B209-5184DF662B3F}">
      <dsp:nvSpPr>
        <dsp:cNvPr id="0" name=""/>
        <dsp:cNvSpPr/>
      </dsp:nvSpPr>
      <dsp:spPr>
        <a:xfrm>
          <a:off x="1591191" y="533"/>
          <a:ext cx="4625876" cy="4625876"/>
        </a:xfrm>
        <a:prstGeom prst="circularArrow">
          <a:avLst>
            <a:gd name="adj1" fmla="val 5199"/>
            <a:gd name="adj2" fmla="val 335846"/>
            <a:gd name="adj3" fmla="val 4014983"/>
            <a:gd name="adj4" fmla="val 2253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287437" y="3749164"/>
          <a:ext cx="1233384" cy="1233384"/>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Πλατό</a:t>
          </a:r>
        </a:p>
      </dsp:txBody>
      <dsp:txXfrm>
        <a:off x="3287437" y="3749164"/>
        <a:ext cx="1233384" cy="1233384"/>
      </dsp:txXfrm>
    </dsp:sp>
    <dsp:sp modelId="{549425C1-3D35-694F-8CD8-F4F866C1EF51}">
      <dsp:nvSpPr>
        <dsp:cNvPr id="0" name=""/>
        <dsp:cNvSpPr/>
      </dsp:nvSpPr>
      <dsp:spPr>
        <a:xfrm>
          <a:off x="1591191" y="533"/>
          <a:ext cx="4625876" cy="4625876"/>
        </a:xfrm>
        <a:prstGeom prst="circularArrow">
          <a:avLst>
            <a:gd name="adj1" fmla="val 5199"/>
            <a:gd name="adj2" fmla="val 335846"/>
            <a:gd name="adj3" fmla="val 8210984"/>
            <a:gd name="adj4" fmla="val 6449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335502"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Οργασμός</a:t>
          </a:r>
        </a:p>
      </dsp:txBody>
      <dsp:txXfrm>
        <a:off x="1335502" y="2331000"/>
        <a:ext cx="1233384" cy="1233384"/>
      </dsp:txXfrm>
    </dsp:sp>
    <dsp:sp modelId="{662FEBFC-0FFC-2544-AFE4-8F3C0D8DBB0C}">
      <dsp:nvSpPr>
        <dsp:cNvPr id="0" name=""/>
        <dsp:cNvSpPr/>
      </dsp:nvSpPr>
      <dsp:spPr>
        <a:xfrm>
          <a:off x="1591191" y="533"/>
          <a:ext cx="4625876" cy="4625876"/>
        </a:xfrm>
        <a:prstGeom prst="circularArrow">
          <a:avLst>
            <a:gd name="adj1" fmla="val 5199"/>
            <a:gd name="adj2" fmla="val 335846"/>
            <a:gd name="adj3" fmla="val 12298157"/>
            <a:gd name="adj4" fmla="val 10770637"/>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081075"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Αποκατάσταση</a:t>
          </a:r>
        </a:p>
      </dsp:txBody>
      <dsp:txXfrm>
        <a:off x="2081075" y="36364"/>
        <a:ext cx="1233384" cy="1233384"/>
      </dsp:txXfrm>
    </dsp:sp>
    <dsp:sp modelId="{5A426BE0-ED5F-8C46-A843-306E71FC1E5D}">
      <dsp:nvSpPr>
        <dsp:cNvPr id="0" name=""/>
        <dsp:cNvSpPr/>
      </dsp:nvSpPr>
      <dsp:spPr>
        <a:xfrm>
          <a:off x="1591191" y="533"/>
          <a:ext cx="4625876" cy="4625876"/>
        </a:xfrm>
        <a:prstGeom prst="circularArrow">
          <a:avLst>
            <a:gd name="adj1" fmla="val 5199"/>
            <a:gd name="adj2" fmla="val 335846"/>
            <a:gd name="adj3" fmla="val 16865971"/>
            <a:gd name="adj4" fmla="val 15198184"/>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816755"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Επιθυμία</a:t>
          </a:r>
        </a:p>
      </dsp:txBody>
      <dsp:txXfrm>
        <a:off x="4816755" y="34951"/>
        <a:ext cx="1234209" cy="1234209"/>
      </dsp:txXfrm>
    </dsp:sp>
    <dsp:sp modelId="{F9ACBE03-0D18-5242-8908-560FC20488C9}">
      <dsp:nvSpPr>
        <dsp:cNvPr id="0" name=""/>
        <dsp:cNvSpPr/>
      </dsp:nvSpPr>
      <dsp:spPr>
        <a:xfrm>
          <a:off x="1912658" y="-849"/>
          <a:ext cx="4628401" cy="4628401"/>
        </a:xfrm>
        <a:prstGeom prst="circularArrow">
          <a:avLst>
            <a:gd name="adj1" fmla="val 5200"/>
            <a:gd name="adj2" fmla="val 335892"/>
            <a:gd name="adj3" fmla="val 21293327"/>
            <a:gd name="adj4" fmla="val 19766164"/>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562723" y="2330804"/>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Διέγερση</a:t>
          </a:r>
        </a:p>
      </dsp:txBody>
      <dsp:txXfrm>
        <a:off x="5562723" y="2330804"/>
        <a:ext cx="1234209" cy="1234209"/>
      </dsp:txXfrm>
    </dsp:sp>
    <dsp:sp modelId="{4D1D9A41-BCCA-454A-B209-5184DF662B3F}">
      <dsp:nvSpPr>
        <dsp:cNvPr id="0" name=""/>
        <dsp:cNvSpPr/>
      </dsp:nvSpPr>
      <dsp:spPr>
        <a:xfrm>
          <a:off x="1912658" y="-849"/>
          <a:ext cx="4628401" cy="4628401"/>
        </a:xfrm>
        <a:prstGeom prst="circularArrow">
          <a:avLst>
            <a:gd name="adj1" fmla="val 5200"/>
            <a:gd name="adj2" fmla="val 335892"/>
            <a:gd name="adj3" fmla="val 4014786"/>
            <a:gd name="adj4" fmla="val 225335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609754" y="3749720"/>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a:t>Πλατό</a:t>
          </a:r>
        </a:p>
      </dsp:txBody>
      <dsp:txXfrm>
        <a:off x="3609754" y="3749720"/>
        <a:ext cx="1234209" cy="1234209"/>
      </dsp:txXfrm>
    </dsp:sp>
    <dsp:sp modelId="{549425C1-3D35-694F-8CD8-F4F866C1EF51}">
      <dsp:nvSpPr>
        <dsp:cNvPr id="0" name=""/>
        <dsp:cNvSpPr/>
      </dsp:nvSpPr>
      <dsp:spPr>
        <a:xfrm>
          <a:off x="1912658" y="-849"/>
          <a:ext cx="4628401" cy="4628401"/>
        </a:xfrm>
        <a:prstGeom prst="circularArrow">
          <a:avLst>
            <a:gd name="adj1" fmla="val 5200"/>
            <a:gd name="adj2" fmla="val 335892"/>
            <a:gd name="adj3" fmla="val 8210757"/>
            <a:gd name="adj4" fmla="val 644932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656784" y="2330804"/>
          <a:ext cx="1234209" cy="1234209"/>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GB" sz="1500" kern="1200" dirty="0"/>
            <a:t>Οργασμός</a:t>
          </a:r>
        </a:p>
      </dsp:txBody>
      <dsp:txXfrm>
        <a:off x="1656784" y="2330804"/>
        <a:ext cx="1234209" cy="1234209"/>
      </dsp:txXfrm>
    </dsp:sp>
    <dsp:sp modelId="{662FEBFC-0FFC-2544-AFE4-8F3C0D8DBB0C}">
      <dsp:nvSpPr>
        <dsp:cNvPr id="0" name=""/>
        <dsp:cNvSpPr/>
      </dsp:nvSpPr>
      <dsp:spPr>
        <a:xfrm>
          <a:off x="1912658" y="-849"/>
          <a:ext cx="4628401" cy="4628401"/>
        </a:xfrm>
        <a:prstGeom prst="circularArrow">
          <a:avLst>
            <a:gd name="adj1" fmla="val 5200"/>
            <a:gd name="adj2" fmla="val 335892"/>
            <a:gd name="adj3" fmla="val 12297944"/>
            <a:gd name="adj4" fmla="val 1077078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402752"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Αποκατάσταση</a:t>
          </a:r>
        </a:p>
      </dsp:txBody>
      <dsp:txXfrm>
        <a:off x="2402752" y="34951"/>
        <a:ext cx="1234209" cy="1234209"/>
      </dsp:txXfrm>
    </dsp:sp>
    <dsp:sp modelId="{5A426BE0-ED5F-8C46-A843-306E71FC1E5D}">
      <dsp:nvSpPr>
        <dsp:cNvPr id="0" name=""/>
        <dsp:cNvSpPr/>
      </dsp:nvSpPr>
      <dsp:spPr>
        <a:xfrm>
          <a:off x="1912658" y="-849"/>
          <a:ext cx="4628401" cy="4628401"/>
        </a:xfrm>
        <a:prstGeom prst="circularArrow">
          <a:avLst>
            <a:gd name="adj1" fmla="val 5200"/>
            <a:gd name="adj2" fmla="val 335892"/>
            <a:gd name="adj3" fmla="val 16865775"/>
            <a:gd name="adj4" fmla="val 15198333"/>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067986" y="3935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Επιθυμία</a:t>
          </a:r>
        </a:p>
      </dsp:txBody>
      <dsp:txXfrm>
        <a:off x="5067986" y="39358"/>
        <a:ext cx="1307877" cy="1307877"/>
      </dsp:txXfrm>
    </dsp:sp>
    <dsp:sp modelId="{F9ACBE03-0D18-5242-8908-560FC20488C9}">
      <dsp:nvSpPr>
        <dsp:cNvPr id="0" name=""/>
        <dsp:cNvSpPr/>
      </dsp:nvSpPr>
      <dsp:spPr>
        <a:xfrm>
          <a:off x="1988202" y="1139"/>
          <a:ext cx="4907617" cy="4907617"/>
        </a:xfrm>
        <a:prstGeom prst="circularArrow">
          <a:avLst>
            <a:gd name="adj1" fmla="val 5197"/>
            <a:gd name="adj2" fmla="val 335664"/>
            <a:gd name="adj3" fmla="val 21294256"/>
            <a:gd name="adj4" fmla="val 1976535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859016"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Διέγερση</a:t>
          </a:r>
        </a:p>
      </dsp:txBody>
      <dsp:txXfrm>
        <a:off x="5859016" y="2473899"/>
        <a:ext cx="1307877" cy="1307877"/>
      </dsp:txXfrm>
    </dsp:sp>
    <dsp:sp modelId="{4D1D9A41-BCCA-454A-B209-5184DF662B3F}">
      <dsp:nvSpPr>
        <dsp:cNvPr id="0" name=""/>
        <dsp:cNvSpPr/>
      </dsp:nvSpPr>
      <dsp:spPr>
        <a:xfrm>
          <a:off x="1988202" y="1139"/>
          <a:ext cx="4907617" cy="4907617"/>
        </a:xfrm>
        <a:prstGeom prst="circularArrow">
          <a:avLst>
            <a:gd name="adj1" fmla="val 5197"/>
            <a:gd name="adj2" fmla="val 335664"/>
            <a:gd name="adj3" fmla="val 4015750"/>
            <a:gd name="adj4" fmla="val 2252467"/>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788072" y="397852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Πλατό</a:t>
          </a:r>
        </a:p>
      </dsp:txBody>
      <dsp:txXfrm>
        <a:off x="3788072" y="3978528"/>
        <a:ext cx="1307877" cy="1307877"/>
      </dsp:txXfrm>
    </dsp:sp>
    <dsp:sp modelId="{549425C1-3D35-694F-8CD8-F4F866C1EF51}">
      <dsp:nvSpPr>
        <dsp:cNvPr id="0" name=""/>
        <dsp:cNvSpPr/>
      </dsp:nvSpPr>
      <dsp:spPr>
        <a:xfrm>
          <a:off x="1988202" y="1139"/>
          <a:ext cx="4907617" cy="4907617"/>
        </a:xfrm>
        <a:prstGeom prst="circularArrow">
          <a:avLst>
            <a:gd name="adj1" fmla="val 5197"/>
            <a:gd name="adj2" fmla="val 335664"/>
            <a:gd name="adj3" fmla="val 8211869"/>
            <a:gd name="adj4" fmla="val 6448586"/>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17128"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Οργασμός</a:t>
          </a:r>
        </a:p>
      </dsp:txBody>
      <dsp:txXfrm>
        <a:off x="1717128" y="2473899"/>
        <a:ext cx="1307877" cy="1307877"/>
      </dsp:txXfrm>
    </dsp:sp>
    <dsp:sp modelId="{662FEBFC-0FFC-2544-AFE4-8F3C0D8DBB0C}">
      <dsp:nvSpPr>
        <dsp:cNvPr id="0" name=""/>
        <dsp:cNvSpPr/>
      </dsp:nvSpPr>
      <dsp:spPr>
        <a:xfrm>
          <a:off x="1988202" y="1139"/>
          <a:ext cx="4907617" cy="4907617"/>
        </a:xfrm>
        <a:prstGeom prst="circularArrow">
          <a:avLst>
            <a:gd name="adj1" fmla="val 5197"/>
            <a:gd name="adj2" fmla="val 335664"/>
            <a:gd name="adj3" fmla="val 12298986"/>
            <a:gd name="adj4" fmla="val 1077008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508158" y="39358"/>
          <a:ext cx="1307877" cy="1307877"/>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Αποκατάσταση</a:t>
          </a:r>
        </a:p>
      </dsp:txBody>
      <dsp:txXfrm>
        <a:off x="2508158" y="39358"/>
        <a:ext cx="1307877" cy="1307877"/>
      </dsp:txXfrm>
    </dsp:sp>
    <dsp:sp modelId="{5A426BE0-ED5F-8C46-A843-306E71FC1E5D}">
      <dsp:nvSpPr>
        <dsp:cNvPr id="0" name=""/>
        <dsp:cNvSpPr/>
      </dsp:nvSpPr>
      <dsp:spPr>
        <a:xfrm>
          <a:off x="1988202" y="1139"/>
          <a:ext cx="4907617" cy="4907617"/>
        </a:xfrm>
        <a:prstGeom prst="circularArrow">
          <a:avLst>
            <a:gd name="adj1" fmla="val 5197"/>
            <a:gd name="adj2" fmla="val 335664"/>
            <a:gd name="adj3" fmla="val 16866735"/>
            <a:gd name="adj4" fmla="val 15197601"/>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32D0-309E-D24E-B77E-BDF13BF5BF24}">
      <dsp:nvSpPr>
        <dsp:cNvPr id="0" name=""/>
        <dsp:cNvSpPr/>
      </dsp:nvSpPr>
      <dsp:spPr>
        <a:xfrm>
          <a:off x="2476077" y="1035"/>
          <a:ext cx="1294117" cy="1294117"/>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Επιθυμία</a:t>
          </a:r>
        </a:p>
      </dsp:txBody>
      <dsp:txXfrm>
        <a:off x="2665596" y="190554"/>
        <a:ext cx="915079" cy="915079"/>
      </dsp:txXfrm>
    </dsp:sp>
    <dsp:sp modelId="{A96504B7-6EF3-864F-952E-7A52E38FDE27}">
      <dsp:nvSpPr>
        <dsp:cNvPr id="0" name=""/>
        <dsp:cNvSpPr/>
      </dsp:nvSpPr>
      <dsp:spPr>
        <a:xfrm rot="2160000">
          <a:off x="3729294" y="995083"/>
          <a:ext cx="344017" cy="436764"/>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39149" y="1052105"/>
        <a:ext cx="240812" cy="262058"/>
      </dsp:txXfrm>
    </dsp:sp>
    <dsp:sp modelId="{E24132E6-F02B-444F-A25B-840E782F288C}">
      <dsp:nvSpPr>
        <dsp:cNvPr id="0" name=""/>
        <dsp:cNvSpPr/>
      </dsp:nvSpPr>
      <dsp:spPr>
        <a:xfrm>
          <a:off x="4048164" y="1143223"/>
          <a:ext cx="1294117" cy="1294117"/>
        </a:xfrm>
        <a:prstGeom prst="ellipse">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Διέγερση</a:t>
          </a:r>
        </a:p>
      </dsp:txBody>
      <dsp:txXfrm>
        <a:off x="4237683" y="1332742"/>
        <a:ext cx="915079" cy="915079"/>
      </dsp:txXfrm>
    </dsp:sp>
    <dsp:sp modelId="{B24EFD5A-ECB2-B144-9ECC-56966F084FD4}">
      <dsp:nvSpPr>
        <dsp:cNvPr id="0" name=""/>
        <dsp:cNvSpPr/>
      </dsp:nvSpPr>
      <dsp:spPr>
        <a:xfrm rot="6480000">
          <a:off x="4225981" y="2486690"/>
          <a:ext cx="344017" cy="436764"/>
        </a:xfrm>
        <a:prstGeom prst="rightArrow">
          <a:avLst>
            <a:gd name="adj1" fmla="val 60000"/>
            <a:gd name="adj2" fmla="val 50000"/>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293530" y="2524966"/>
        <a:ext cx="240812" cy="262058"/>
      </dsp:txXfrm>
    </dsp:sp>
    <dsp:sp modelId="{0E8BA3A3-23A1-1B48-B04B-A256FEA2CDFD}">
      <dsp:nvSpPr>
        <dsp:cNvPr id="0" name=""/>
        <dsp:cNvSpPr/>
      </dsp:nvSpPr>
      <dsp:spPr>
        <a:xfrm>
          <a:off x="3447680" y="2991323"/>
          <a:ext cx="1294117" cy="1294117"/>
        </a:xfrm>
        <a:prstGeom prst="ellipse">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Πλατό</a:t>
          </a:r>
        </a:p>
      </dsp:txBody>
      <dsp:txXfrm>
        <a:off x="3637199" y="3180842"/>
        <a:ext cx="915079" cy="915079"/>
      </dsp:txXfrm>
    </dsp:sp>
    <dsp:sp modelId="{C8128AA9-1596-E74D-AE74-1F2B9859D95A}">
      <dsp:nvSpPr>
        <dsp:cNvPr id="0" name=""/>
        <dsp:cNvSpPr/>
      </dsp:nvSpPr>
      <dsp:spPr>
        <a:xfrm rot="10800000">
          <a:off x="2960863" y="3419999"/>
          <a:ext cx="344017" cy="436764"/>
        </a:xfrm>
        <a:prstGeom prst="rightArrow">
          <a:avLst>
            <a:gd name="adj1" fmla="val 60000"/>
            <a:gd name="adj2" fmla="val 50000"/>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064068" y="3507352"/>
        <a:ext cx="240812" cy="262058"/>
      </dsp:txXfrm>
    </dsp:sp>
    <dsp:sp modelId="{8D4FC952-683D-EB47-807A-49AD6EF96971}">
      <dsp:nvSpPr>
        <dsp:cNvPr id="0" name=""/>
        <dsp:cNvSpPr/>
      </dsp:nvSpPr>
      <dsp:spPr>
        <a:xfrm>
          <a:off x="1504473" y="2991323"/>
          <a:ext cx="1294117" cy="1294117"/>
        </a:xfrm>
        <a:prstGeom prst="ellipse">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Οργασμός</a:t>
          </a:r>
        </a:p>
      </dsp:txBody>
      <dsp:txXfrm>
        <a:off x="1693992" y="3180842"/>
        <a:ext cx="915079" cy="915079"/>
      </dsp:txXfrm>
    </dsp:sp>
    <dsp:sp modelId="{433D01CB-C91E-F147-A70F-403B1D00B732}">
      <dsp:nvSpPr>
        <dsp:cNvPr id="0" name=""/>
        <dsp:cNvSpPr/>
      </dsp:nvSpPr>
      <dsp:spPr>
        <a:xfrm rot="15120000">
          <a:off x="1684865" y="2508072"/>
          <a:ext cx="340728" cy="436764"/>
        </a:xfrm>
        <a:prstGeom prst="rightArrow">
          <a:avLst>
            <a:gd name="adj1" fmla="val 60000"/>
            <a:gd name="adj2" fmla="val 50000"/>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51768" y="2644033"/>
        <a:ext cx="238510" cy="262058"/>
      </dsp:txXfrm>
    </dsp:sp>
    <dsp:sp modelId="{52ED677A-D570-CD4A-A6B2-80AB3F5EE9F9}">
      <dsp:nvSpPr>
        <dsp:cNvPr id="0" name=""/>
        <dsp:cNvSpPr/>
      </dsp:nvSpPr>
      <dsp:spPr>
        <a:xfrm>
          <a:off x="828504" y="1143223"/>
          <a:ext cx="1445089" cy="1294117"/>
        </a:xfrm>
        <a:prstGeom prst="ellipse">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Αποκατάσταση</a:t>
          </a:r>
        </a:p>
      </dsp:txBody>
      <dsp:txXfrm>
        <a:off x="1040132" y="1332742"/>
        <a:ext cx="1021833" cy="915079"/>
      </dsp:txXfrm>
    </dsp:sp>
    <dsp:sp modelId="{A7589970-0530-764E-80CF-500959DC257C}">
      <dsp:nvSpPr>
        <dsp:cNvPr id="0" name=""/>
        <dsp:cNvSpPr/>
      </dsp:nvSpPr>
      <dsp:spPr>
        <a:xfrm rot="19440000">
          <a:off x="2188907" y="992450"/>
          <a:ext cx="319368" cy="436764"/>
        </a:xfrm>
        <a:prstGeom prst="rightArrow">
          <a:avLst>
            <a:gd name="adj1" fmla="val 60000"/>
            <a:gd name="adj2" fmla="val 50000"/>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98056" y="1107961"/>
        <a:ext cx="223558" cy="2620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8AEDF-C3C9-3343-B942-9D976426AA5F}">
      <dsp:nvSpPr>
        <dsp:cNvPr id="0" name=""/>
        <dsp:cNvSpPr/>
      </dsp:nvSpPr>
      <dsp:spPr>
        <a:xfrm>
          <a:off x="4933380"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64701"/>
              <a:satOff val="38996"/>
              <a:lumOff val="2653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a:t>Επικοινωνία</a:t>
          </a:r>
        </a:p>
        <a:p>
          <a:pPr marL="114300" lvl="1" indent="-114300" algn="l" defTabSz="577850">
            <a:lnSpc>
              <a:spcPct val="90000"/>
            </a:lnSpc>
            <a:spcBef>
              <a:spcPct val="0"/>
            </a:spcBef>
            <a:spcAft>
              <a:spcPct val="15000"/>
            </a:spcAft>
            <a:buChar char="•"/>
          </a:pPr>
          <a:r>
            <a:rPr lang="en-US" sz="1300" b="1" kern="1200" dirty="0"/>
            <a:t>απώλεια</a:t>
          </a:r>
        </a:p>
        <a:p>
          <a:pPr marL="114300" lvl="1" indent="-114300" algn="l" defTabSz="577850">
            <a:lnSpc>
              <a:spcPct val="90000"/>
            </a:lnSpc>
            <a:spcBef>
              <a:spcPct val="0"/>
            </a:spcBef>
            <a:spcAft>
              <a:spcPct val="15000"/>
            </a:spcAft>
            <a:buChar char="•"/>
          </a:pPr>
          <a:r>
            <a:rPr lang="en-US" sz="1300" b="1" kern="1200" dirty="0"/>
            <a:t>ρόλος φροντιστή</a:t>
          </a:r>
        </a:p>
        <a:p>
          <a:pPr marL="114300" lvl="1" indent="-114300" algn="l" defTabSz="577850">
            <a:lnSpc>
              <a:spcPct val="90000"/>
            </a:lnSpc>
            <a:spcBef>
              <a:spcPct val="0"/>
            </a:spcBef>
            <a:spcAft>
              <a:spcPct val="15000"/>
            </a:spcAft>
            <a:buChar char="•"/>
          </a:pPr>
          <a:r>
            <a:rPr lang="en-US" sz="1300" b="1" kern="1200" dirty="0"/>
            <a:t>συναισθηματική εγγύτητα</a:t>
          </a:r>
        </a:p>
      </dsp:txBody>
      <dsp:txXfrm>
        <a:off x="5754416" y="4056955"/>
        <a:ext cx="1754637" cy="1195042"/>
      </dsp:txXfrm>
    </dsp:sp>
    <dsp:sp modelId="{9813E597-FDB6-1042-A7DE-4FE9D9433D99}">
      <dsp:nvSpPr>
        <dsp:cNvPr id="0" name=""/>
        <dsp:cNvSpPr/>
      </dsp:nvSpPr>
      <dsp:spPr>
        <a:xfrm>
          <a:off x="670302"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597051"/>
              <a:satOff val="58494"/>
              <a:lumOff val="3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a:t>πολιτισμικές </a:t>
          </a:r>
          <a:r>
            <a:rPr lang="en-US" sz="1300" b="1" kern="1200" dirty="0" err="1"/>
            <a:t>στάσεις</a:t>
          </a:r>
          <a:endParaRPr lang="en-US" sz="1300" b="1" kern="1200" dirty="0"/>
        </a:p>
        <a:p>
          <a:pPr marL="114300" lvl="1" indent="-114300" algn="l" defTabSz="577850">
            <a:lnSpc>
              <a:spcPct val="90000"/>
            </a:lnSpc>
            <a:spcBef>
              <a:spcPct val="0"/>
            </a:spcBef>
            <a:spcAft>
              <a:spcPct val="15000"/>
            </a:spcAft>
            <a:buChar char="•"/>
          </a:pPr>
          <a:r>
            <a:rPr lang="en-US" sz="1300" b="1" kern="1200" dirty="0"/>
            <a:t>κανόνες του ιδρύματος</a:t>
          </a:r>
        </a:p>
        <a:p>
          <a:pPr marL="114300" lvl="1" indent="-114300" algn="l" defTabSz="577850">
            <a:lnSpc>
              <a:spcPct val="90000"/>
            </a:lnSpc>
            <a:spcBef>
              <a:spcPct val="0"/>
            </a:spcBef>
            <a:spcAft>
              <a:spcPct val="15000"/>
            </a:spcAft>
            <a:buChar char="•"/>
          </a:pPr>
          <a:r>
            <a:rPr lang="en-US" sz="1300" b="1" kern="1200" dirty="0"/>
            <a:t>ιδιωτικότητα</a:t>
          </a:r>
        </a:p>
        <a:p>
          <a:pPr marL="114300" lvl="1" indent="-114300" algn="l" defTabSz="577850">
            <a:lnSpc>
              <a:spcPct val="90000"/>
            </a:lnSpc>
            <a:spcBef>
              <a:spcPct val="0"/>
            </a:spcBef>
            <a:spcAft>
              <a:spcPct val="15000"/>
            </a:spcAft>
            <a:buChar char="•"/>
          </a:pPr>
          <a:r>
            <a:rPr lang="en-US" sz="1300" b="1" kern="1200" dirty="0"/>
            <a:t>στίγμα</a:t>
          </a:r>
        </a:p>
      </dsp:txBody>
      <dsp:txXfrm>
        <a:off x="707482" y="4056955"/>
        <a:ext cx="1754637" cy="1195042"/>
      </dsp:txXfrm>
    </dsp:sp>
    <dsp:sp modelId="{C6DF168F-E597-4B4A-B71E-C806E76E6CB3}">
      <dsp:nvSpPr>
        <dsp:cNvPr id="0" name=""/>
        <dsp:cNvSpPr/>
      </dsp:nvSpPr>
      <dsp:spPr>
        <a:xfrm>
          <a:off x="4933380"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32350"/>
              <a:satOff val="19498"/>
              <a:lumOff val="132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Διάθεση</a:t>
          </a:r>
        </a:p>
        <a:p>
          <a:pPr marL="114300" lvl="1" indent="-114300" algn="l" defTabSz="622300">
            <a:lnSpc>
              <a:spcPct val="90000"/>
            </a:lnSpc>
            <a:spcBef>
              <a:spcPct val="0"/>
            </a:spcBef>
            <a:spcAft>
              <a:spcPct val="15000"/>
            </a:spcAft>
            <a:buChar char="•"/>
          </a:pPr>
          <a:r>
            <a:rPr lang="en-US" sz="1400" b="1" kern="1200" dirty="0"/>
            <a:t>άγχος</a:t>
          </a:r>
        </a:p>
        <a:p>
          <a:pPr marL="114300" lvl="1" indent="-114300" algn="l" defTabSz="622300">
            <a:lnSpc>
              <a:spcPct val="90000"/>
            </a:lnSpc>
            <a:spcBef>
              <a:spcPct val="0"/>
            </a:spcBef>
            <a:spcAft>
              <a:spcPct val="15000"/>
            </a:spcAft>
            <a:buChar char="•"/>
          </a:pPr>
          <a:r>
            <a:rPr lang="en-US" sz="1400" b="1" kern="1200" dirty="0"/>
            <a:t>εικόνα σώματος</a:t>
          </a:r>
        </a:p>
        <a:p>
          <a:pPr marL="114300" lvl="1" indent="-114300" algn="l" defTabSz="622300">
            <a:lnSpc>
              <a:spcPct val="90000"/>
            </a:lnSpc>
            <a:spcBef>
              <a:spcPct val="0"/>
            </a:spcBef>
            <a:spcAft>
              <a:spcPct val="15000"/>
            </a:spcAft>
            <a:buChar char="•"/>
          </a:pPr>
          <a:r>
            <a:rPr lang="en-US" sz="1400" b="1" kern="1200" dirty="0"/>
            <a:t>αυτοεκτίμηση</a:t>
          </a:r>
        </a:p>
        <a:p>
          <a:pPr marL="114300" lvl="1" indent="-114300" algn="l" defTabSz="622300">
            <a:lnSpc>
              <a:spcPct val="90000"/>
            </a:lnSpc>
            <a:spcBef>
              <a:spcPct val="0"/>
            </a:spcBef>
            <a:spcAft>
              <a:spcPct val="15000"/>
            </a:spcAft>
            <a:buChar char="•"/>
          </a:pPr>
          <a:r>
            <a:rPr lang="en-US" sz="1400" b="1" kern="1200" dirty="0"/>
            <a:t>μοναξιά</a:t>
          </a:r>
        </a:p>
      </dsp:txBody>
      <dsp:txXfrm>
        <a:off x="5754416" y="37180"/>
        <a:ext cx="1754637" cy="1195042"/>
      </dsp:txXfrm>
    </dsp:sp>
    <dsp:sp modelId="{B955E231-829A-0F45-BF90-30148B94FB82}">
      <dsp:nvSpPr>
        <dsp:cNvPr id="0" name=""/>
        <dsp:cNvSpPr/>
      </dsp:nvSpPr>
      <dsp:spPr>
        <a:xfrm>
          <a:off x="670302"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χρόνια ασθένεια</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φαρμακευτική αγωγή</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ορμονικές αλλαγές</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πόνος</a:t>
          </a:r>
        </a:p>
      </dsp:txBody>
      <dsp:txXfrm>
        <a:off x="707482" y="37180"/>
        <a:ext cx="1754637" cy="1195042"/>
      </dsp:txXfrm>
    </dsp:sp>
    <dsp:sp modelId="{10EDF1F2-6D8E-B04D-85FE-580663A54E9B}">
      <dsp:nvSpPr>
        <dsp:cNvPr id="0" name=""/>
        <dsp:cNvSpPr/>
      </dsp:nvSpPr>
      <dsp:spPr>
        <a:xfrm>
          <a:off x="1765162" y="301483"/>
          <a:ext cx="2290214" cy="2290214"/>
        </a:xfrm>
        <a:prstGeom prst="pieWedg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Βιολογία/Υγεία</a:t>
          </a:r>
        </a:p>
      </dsp:txBody>
      <dsp:txXfrm>
        <a:off x="2435950" y="972271"/>
        <a:ext cx="1619426" cy="1619426"/>
      </dsp:txXfrm>
    </dsp:sp>
    <dsp:sp modelId="{C7909E54-A626-7C4C-8E95-C8D517DCC8FF}">
      <dsp:nvSpPr>
        <dsp:cNvPr id="0" name=""/>
        <dsp:cNvSpPr/>
      </dsp:nvSpPr>
      <dsp:spPr>
        <a:xfrm rot="5400000">
          <a:off x="4161160" y="301483"/>
          <a:ext cx="2290214" cy="2290214"/>
        </a:xfrm>
        <a:prstGeom prst="pieWedge">
          <a:avLst/>
        </a:prstGeom>
        <a:gradFill rotWithShape="0">
          <a:gsLst>
            <a:gs pos="0">
              <a:schemeClr val="accent2">
                <a:hueOff val="-532350"/>
                <a:satOff val="19498"/>
                <a:lumOff val="13268"/>
                <a:alphaOff val="0"/>
                <a:lumMod val="110000"/>
                <a:satMod val="105000"/>
                <a:tint val="67000"/>
              </a:schemeClr>
            </a:gs>
            <a:gs pos="50000">
              <a:schemeClr val="accent2">
                <a:hueOff val="-532350"/>
                <a:satOff val="19498"/>
                <a:lumOff val="13268"/>
                <a:alphaOff val="0"/>
                <a:lumMod val="105000"/>
                <a:satMod val="103000"/>
                <a:tint val="73000"/>
              </a:schemeClr>
            </a:gs>
            <a:gs pos="100000">
              <a:schemeClr val="accent2">
                <a:hueOff val="-532350"/>
                <a:satOff val="19498"/>
                <a:lumOff val="132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Ψυχολογικά</a:t>
          </a:r>
        </a:p>
      </dsp:txBody>
      <dsp:txXfrm rot="-5400000">
        <a:off x="4161160" y="972271"/>
        <a:ext cx="1619426" cy="1619426"/>
      </dsp:txXfrm>
    </dsp:sp>
    <dsp:sp modelId="{631BD102-1461-624F-9B3A-5DE05D842848}">
      <dsp:nvSpPr>
        <dsp:cNvPr id="0" name=""/>
        <dsp:cNvSpPr/>
      </dsp:nvSpPr>
      <dsp:spPr>
        <a:xfrm rot="10800000">
          <a:off x="4161160" y="2697480"/>
          <a:ext cx="2290214" cy="2290214"/>
        </a:xfrm>
        <a:prstGeom prst="pieWedge">
          <a:avLst/>
        </a:prstGeom>
        <a:gradFill rotWithShape="0">
          <a:gsLst>
            <a:gs pos="0">
              <a:schemeClr val="accent2">
                <a:hueOff val="-1064701"/>
                <a:satOff val="38996"/>
                <a:lumOff val="26536"/>
                <a:alphaOff val="0"/>
                <a:lumMod val="110000"/>
                <a:satMod val="105000"/>
                <a:tint val="67000"/>
              </a:schemeClr>
            </a:gs>
            <a:gs pos="50000">
              <a:schemeClr val="accent2">
                <a:hueOff val="-1064701"/>
                <a:satOff val="38996"/>
                <a:lumOff val="26536"/>
                <a:alphaOff val="0"/>
                <a:lumMod val="105000"/>
                <a:satMod val="103000"/>
                <a:tint val="73000"/>
              </a:schemeClr>
            </a:gs>
            <a:gs pos="100000">
              <a:schemeClr val="accent2">
                <a:hueOff val="-1064701"/>
                <a:satOff val="38996"/>
                <a:lumOff val="2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Σχέσεις</a:t>
          </a:r>
        </a:p>
      </dsp:txBody>
      <dsp:txXfrm rot="10800000">
        <a:off x="4161160" y="2697480"/>
        <a:ext cx="1619426" cy="1619426"/>
      </dsp:txXfrm>
    </dsp:sp>
    <dsp:sp modelId="{EF00EDA8-E48C-2245-B238-7C2149A06A41}">
      <dsp:nvSpPr>
        <dsp:cNvPr id="0" name=""/>
        <dsp:cNvSpPr/>
      </dsp:nvSpPr>
      <dsp:spPr>
        <a:xfrm rot="16200000">
          <a:off x="1765162" y="2697480"/>
          <a:ext cx="2290214" cy="2290214"/>
        </a:xfrm>
        <a:prstGeom prst="pieWedge">
          <a:avLst/>
        </a:prstGeom>
        <a:gradFill rotWithShape="0">
          <a:gsLst>
            <a:gs pos="0">
              <a:schemeClr val="accent2">
                <a:hueOff val="-1597051"/>
                <a:satOff val="58494"/>
                <a:lumOff val="39804"/>
                <a:alphaOff val="0"/>
                <a:lumMod val="110000"/>
                <a:satMod val="105000"/>
                <a:tint val="67000"/>
              </a:schemeClr>
            </a:gs>
            <a:gs pos="50000">
              <a:schemeClr val="accent2">
                <a:hueOff val="-1597051"/>
                <a:satOff val="58494"/>
                <a:lumOff val="39804"/>
                <a:alphaOff val="0"/>
                <a:lumMod val="105000"/>
                <a:satMod val="103000"/>
                <a:tint val="73000"/>
              </a:schemeClr>
            </a:gs>
            <a:gs pos="100000">
              <a:schemeClr val="accent2">
                <a:hueOff val="-1597051"/>
                <a:satOff val="58494"/>
                <a:lumOff val="3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Κοινωνικά/Περιβαλλοντικά</a:t>
          </a:r>
        </a:p>
      </dsp:txBody>
      <dsp:txXfrm rot="5400000">
        <a:off x="2435950" y="2697480"/>
        <a:ext cx="1619426" cy="1619426"/>
      </dsp:txXfrm>
    </dsp:sp>
    <dsp:sp modelId="{157393EF-4540-2249-9ED7-2228D0912B45}">
      <dsp:nvSpPr>
        <dsp:cNvPr id="0" name=""/>
        <dsp:cNvSpPr/>
      </dsp:nvSpPr>
      <dsp:spPr>
        <a:xfrm>
          <a:off x="3712902" y="2168562"/>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115E191-F97B-0744-9750-0EFDFFF8E95F}">
      <dsp:nvSpPr>
        <dsp:cNvPr id="0" name=""/>
        <dsp:cNvSpPr/>
      </dsp:nvSpPr>
      <dsp:spPr>
        <a:xfrm rot="10800000">
          <a:off x="3712902" y="2433021"/>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Κάντε κλικ για να επεξεργαστείτε τα κύρια στυλ κειμένου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02B8-4305-589D-C61A-D8A612D9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3B51-F257-C3D4-2156-7F823FD55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0658-3FDC-7AE9-0C80-2BB93888B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75162-CA42-1459-8698-6BCF906FCF8C}"/>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378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Θα ξεκινήσουμε με τη σωματική διάσταση της σεξουαλικής ευεξίας.</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412069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η γήρανση επηρεάζει πολλά συστήματα του οργανισμού, όχι μόνο τις αναπαραγωγικές ορμόνες</a:t>
            </a:r>
          </a:p>
          <a:p>
            <a:pPr marL="171450" indent="-171450">
              <a:buFontTx/>
              <a:buChar char="-"/>
            </a:pPr>
            <a:r>
              <a:rPr lang="en-US" dirty="0"/>
              <a:t>διακύμανση μεταξύ των ατόμων</a:t>
            </a:r>
          </a:p>
          <a:p>
            <a:pPr marL="171450" indent="-171450">
              <a:buFontTx/>
              <a:buChar char="-"/>
            </a:pPr>
            <a:r>
              <a:rPr lang="el-GR" dirty="0"/>
              <a:t>προσαρμογή και όχι απαραίτητα απώλεια»</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302127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Έχουμε εξετάσει πώς η γήρανση επηρεάζει τον οργανισμό στο σύνολό του.</a:t>
            </a:r>
          </a:p>
          <a:p>
            <a:r>
              <a:rPr lang="en-US" sz="1200" kern="1200" dirty="0">
                <a:solidFill>
                  <a:schemeClr val="tx1"/>
                </a:solidFill>
                <a:effectLst/>
                <a:latin typeface="+mn-lt"/>
                <a:ea typeface="+mn-ea"/>
                <a:cs typeface="+mn-cs"/>
              </a:rPr>
              <a:t>Ωστόσο, ορισμένες φυσιολογικές αλλαγές διαφέρουν ανάλογα με τα χαρακτηριστικά του φύλου και την πορεία της ζωής του κάθε ατόμου.</a:t>
            </a:r>
          </a:p>
          <a:p>
            <a:r>
              <a:rPr lang="en-US" sz="1200" kern="1200" dirty="0">
                <a:solidFill>
                  <a:schemeClr val="tx1"/>
                </a:solidFill>
                <a:effectLst/>
                <a:latin typeface="+mn-lt"/>
                <a:ea typeface="+mn-ea"/>
                <a:cs typeface="+mn-cs"/>
              </a:rPr>
              <a:t>Αυτή η διαφάνεια </a:t>
            </a:r>
            <a:r>
              <a:rPr lang="en-US" sz="1200" kern="1200" dirty="0" err="1">
                <a:solidFill>
                  <a:schemeClr val="tx1"/>
                </a:solidFill>
                <a:effectLst/>
                <a:latin typeface="+mn-lt"/>
                <a:ea typeface="+mn-ea"/>
                <a:cs typeface="+mn-cs"/>
              </a:rPr>
              <a:t>συνοψίζει </a:t>
            </a:r>
            <a:r>
              <a:rPr lang="en-US" sz="1200" kern="1200" dirty="0">
                <a:solidFill>
                  <a:schemeClr val="tx1"/>
                </a:solidFill>
                <a:effectLst/>
                <a:latin typeface="+mn-lt"/>
                <a:ea typeface="+mn-ea"/>
                <a:cs typeface="+mn-cs"/>
              </a:rPr>
              <a:t>τα κοινά πρότυπα που παρατηρούνται στη σεξουαλική λειτουργία κατά τα τελευταία χρόνια της ζωής.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Αυτές οι φυσιολογικές προσαρμογές σπάνια εμφανίζονται μεμονωμένα. Στα τελευταία χρόνια της ζωής, οι χρόνιες ασθένειες και η φαρμακευτική αγωγή συχνά αποτελούν εξίσου σημαντικούς παράγοντες που επηρεάζουν τη σεξουαλική λειτουργία.</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2513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9581-CFAB-5DBC-35C7-A78507A6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894-B36D-8D17-3CB4-30A79F60D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81B46-512C-41E2-F298-80D5AA74B64E}"/>
              </a:ext>
            </a:extLst>
          </p:cNvPr>
          <p:cNvSpPr>
            <a:spLocks noGrp="1"/>
          </p:cNvSpPr>
          <p:nvPr>
            <p:ph type="body" idx="1"/>
          </p:nvPr>
        </p:nvSpPr>
        <p:spPr/>
        <p:txBody>
          <a:bodyPr/>
          <a:lstStyle/>
          <a:p>
            <a:r>
              <a:rPr lang="en-US" dirty="0"/>
              <a:t>Αυτή η διαφάνεια επισημαίνει ορισμένα συγκεκριμένα ζητήματα που αφορούν τη σεξουαλική υγεία των ηλικιωμένων τραν</a:t>
            </a:r>
            <a:r>
              <a:rPr lang="el-GR" dirty="0"/>
              <a:t>ς</a:t>
            </a:r>
            <a:r>
              <a:rPr lang="el-GR" baseline="0" dirty="0"/>
              <a:t> </a:t>
            </a:r>
            <a:r>
              <a:rPr lang="el-GR" dirty="0"/>
              <a:t>ατόμων</a:t>
            </a:r>
            <a:r>
              <a:rPr lang="en-US" dirty="0"/>
              <a:t>.</a:t>
            </a:r>
          </a:p>
          <a:p>
            <a:r>
              <a:rPr lang="en-US" dirty="0"/>
              <a:t>- Πρώτον, η έρευνα σε αυτόν τον τομέα παραμένει σχετικά περιορισμένη. Μεγάλο μέρος των υφιστάμενων κλινικών κατευθυντήριων γραμμών βασίζεται σε νεότερες τρανσέξουαλ ομάδες πληθυσμού, οπότε γνωρίζουμε ακόμα σχετικά λίγα για το πώς η μακροχρόνια γήρανση αλληλεπιδρά με τις θεραπείες επιβεβαίωσης φύλου.</a:t>
            </a:r>
          </a:p>
          <a:p>
            <a:r>
              <a:rPr lang="en-US" dirty="0"/>
              <a:t>- Αυτό που γνωρίζουμε είναι ότι η πορεία της σεξουαλικής υγείας μπορεί να είναι εξαιρετικά </a:t>
            </a:r>
            <a:r>
              <a:rPr lang="en-US" dirty="0" err="1"/>
              <a:t>εξατομικευμένη</a:t>
            </a:r>
            <a:r>
              <a:rPr lang="en-US" dirty="0"/>
              <a:t>. Για παράδειγμα, η μακροχρόνια ορμονική θεραπεία επιβεβαίωσης φύλου μπορεί να επηρεάζει τη σεξουαλική απόκριση με διαφορετικό τρόπο ανάλογα με το άτομο. Οι διαθέσιμες μελέτες διερευνούν κυρίως τους κινδύνους για καρδιαγγειακές παθήσεις, </a:t>
            </a:r>
            <a:r>
              <a:rPr lang="en-US" dirty="0" err="1"/>
              <a:t>θρομβοεμβολή </a:t>
            </a:r>
            <a:r>
              <a:rPr lang="en-US" dirty="0"/>
              <a:t>και μεταβολικούς κινδύνους (ως παρενέργεια της θεραπείας), και όχι τον τρόπο με τον οποίο αυτό επηρεάζει τη σεξουαλικότητα καθεαυτή κατά τη μακροχρόνια χρήση. </a:t>
            </a:r>
          </a:p>
          <a:p>
            <a:r>
              <a:rPr lang="en-US" dirty="0"/>
              <a:t>- Η θεραπεία με οιστρογόνα σε τραν</a:t>
            </a:r>
            <a:r>
              <a:rPr lang="el-GR" dirty="0"/>
              <a:t>ς</a:t>
            </a:r>
            <a:r>
              <a:rPr lang="el-GR" baseline="0" dirty="0"/>
              <a:t> </a:t>
            </a:r>
            <a:r>
              <a:rPr lang="en-US" dirty="0" err="1"/>
              <a:t>γυν</a:t>
            </a:r>
            <a:r>
              <a:rPr lang="en-US" dirty="0"/>
              <a:t>αίκα άτομα συχνά συνδέεται με μειωμένη σεξουαλική επιθυμία ή λιγότερες αυθόρμητες στύσεις, ενώ η θεραπεία με τεστοστερόνη σε τραν</a:t>
            </a:r>
            <a:r>
              <a:rPr lang="el-GR" dirty="0"/>
              <a:t>ς</a:t>
            </a:r>
            <a:r>
              <a:rPr lang="el-GR" baseline="0" dirty="0"/>
              <a:t> </a:t>
            </a:r>
            <a:r>
              <a:rPr lang="el-GR" dirty="0"/>
              <a:t> </a:t>
            </a:r>
            <a:r>
              <a:rPr lang="en-US" dirty="0"/>
              <a:t>άνδρες μπορεί να αυξήσει τη σεξουαλική επιθυμία, αλλά μερικές φορές να οδηγήσει σε κολπική ατροφία και δυσφορία κατά τη σεξουαλική δραστηριότητα.</a:t>
            </a:r>
          </a:p>
          <a:p>
            <a:r>
              <a:rPr lang="en-US" dirty="0"/>
              <a:t>- Το χειρουργικό ιστορικό μπορεί επίσης να διαδραματίσει κάποιο ρόλο. Ορισμένες μελέτες αναφέρουν ότι περίπου το 25% έως 75% των τρανσγυναικών ατόμων ενδέχεται να παρουσιάσουν κάποια μορφή σεξουαλικής δυσλειτουργίας μετά από κολποπλαστική, ενώ συμπτώματα του πυελικού εδάφους, όπως η ακράτεια ούρων ή η δυσφορία, μπορούν επίσης να επηρεάσουν τη σεξουαλική ευεξία.</a:t>
            </a:r>
          </a:p>
          <a:p>
            <a:r>
              <a:rPr lang="en-US" dirty="0"/>
              <a:t>- Συνολικά, τα ευρήματα αυτά υπογραμμίζουν τη σημασία της κατανόησης της σεξουαλικής υγείας των ηλικιωμένων τρανσέξουαλ ως μιας εξαιρετικά ατομικής διαδικασίας που απαιτεί </a:t>
            </a:r>
            <a:r>
              <a:rPr lang="en-US" dirty="0" err="1"/>
              <a:t>εξατομικευμένη</a:t>
            </a:r>
            <a:r>
              <a:rPr lang="en-US" dirty="0"/>
              <a:t>, σεβαστή και τεκμηριωμένη φροντίδα.</a:t>
            </a:r>
          </a:p>
          <a:p>
            <a:endParaRPr lang="en-US" dirty="0"/>
          </a:p>
        </p:txBody>
      </p:sp>
      <p:sp>
        <p:nvSpPr>
          <p:cNvPr id="4" name="Slide Number Placeholder 3">
            <a:extLst>
              <a:ext uri="{FF2B5EF4-FFF2-40B4-BE49-F238E27FC236}">
                <a16:creationId xmlns:a16="http://schemas.microsoft.com/office/drawing/2014/main" id="{C2AAD9D9-6A27-5B65-8E01-BA21E511696A}"/>
              </a:ext>
            </a:extLst>
          </p:cNvPr>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429378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Η σχέση μεταξύ χρόνιων παθήσεων και σεξουαλικότητας θα μπορούσε να αποτελέσει από μόνη της ένα ολόκληρο εκπαιδευτικό πρόγραμμα.</a:t>
            </a:r>
          </a:p>
          <a:p>
            <a:r>
              <a:rPr lang="en-US" sz="1200" kern="1200" dirty="0">
                <a:solidFill>
                  <a:schemeClr val="tx1"/>
                </a:solidFill>
                <a:effectLst/>
                <a:latin typeface="+mn-lt"/>
                <a:ea typeface="+mn-ea"/>
                <a:cs typeface="+mn-cs"/>
              </a:rPr>
              <a:t>Εδώ, θα εξετάσουμε εν συντομία ορισμένες συχνές χρόνιες παθήσεις και τον τρόπο με τον οποίο μπορεί να επηρεάζουν τη σεξουαλική ευεξία, προκειμένου να αποκτήσουμε μια γενική εικόνα.</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49306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Η ίδια η χρόνια ασθένεια μπορεί να επηρεάσει τη σεξουαλική λειτουργία, αλλά και η θεραπεία μπορεί να διαδραματίσει σημαντικό ρόλο.</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Η χρήση φαρμάκων αποτελεί έναν από τους λιγότερο </a:t>
            </a:r>
            <a:r>
              <a:rPr lang="en-US" sz="1200" kern="1200" dirty="0" err="1">
                <a:solidFill>
                  <a:schemeClr val="tx1"/>
                </a:solidFill>
                <a:effectLst/>
                <a:latin typeface="+mn-lt"/>
                <a:ea typeface="+mn-ea"/>
                <a:cs typeface="+mn-cs"/>
              </a:rPr>
              <a:t>αναγνωρισμένους </a:t>
            </a:r>
            <a:r>
              <a:rPr lang="en-US" sz="1200" kern="1200" dirty="0">
                <a:solidFill>
                  <a:schemeClr val="tx1"/>
                </a:solidFill>
                <a:effectLst/>
                <a:latin typeface="+mn-lt"/>
                <a:ea typeface="+mn-ea"/>
                <a:cs typeface="+mn-cs"/>
              </a:rPr>
              <a:t>παράγοντες που συμβάλλουν στις σεξουαλικές δυσκολίες στην τρίτη ηλικία.</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423624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86C-0ADE-CC86-A79A-346A5732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AB3C9-CADF-644D-96B7-DBB90AD8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AE2C-E63C-27A0-B3CA-90FB47D140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Πέρα από τη σωματική υγεία, η σεξουαλική ευεξία στην τρίτη ηλικία επηρεάζεται σε μεγάλο βαθμό από ψυχολογικούς και διαπροσωπικούς παράγοντες.</a:t>
            </a:r>
          </a:p>
          <a:p>
            <a:endParaRPr lang="en-US" dirty="0"/>
          </a:p>
        </p:txBody>
      </p:sp>
      <p:sp>
        <p:nvSpPr>
          <p:cNvPr id="4" name="Slide Number Placeholder 3">
            <a:extLst>
              <a:ext uri="{FF2B5EF4-FFF2-40B4-BE49-F238E27FC236}">
                <a16:creationId xmlns:a16="http://schemas.microsoft.com/office/drawing/2014/main" id="{8A838E8A-0944-C1FB-E3E4-E8C7C200C795}"/>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92532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2D5-552E-B95D-8363-C79FF9ED3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FD41-0C96-C9D9-FC43-9180AE452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8DD17-73B7-B0D6-ED26-27DDFF2FFC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Η συναισθηματική ευεξία επηρεάζει σημαντικά το σεξουαλικό ενδιαφέρον και την οικειότητα </a:t>
            </a:r>
            <a:r>
              <a:rPr lang="el-GR" dirty="0"/>
              <a:t>στην τρίτη ηλικία</a:t>
            </a:r>
            <a:r>
              <a:rPr lang="en-US" sz="1200" kern="1200" dirty="0">
                <a:solidFill>
                  <a:schemeClr val="tx1"/>
                </a:solidFill>
                <a:effectLst/>
                <a:latin typeface="+mn-lt"/>
                <a:ea typeface="+mn-ea"/>
                <a:cs typeface="+mn-cs"/>
              </a:rPr>
              <a:t>, μερικές φορές περισσότερο από τις σωματικές παθήσεις.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Η κατάθλιψη συχνά μειώνει την κινητοποίηση, την ενέργεια και το ενδιαφέρον για δραστηριότητες που προσφέρουν ευχαρίστηση, συμπεριλαμβανομένης της οικειότητας. Η σεξουαλική αποχή μπορεί, επομένως, να αντανακλά συναισθηματική δυσφορία και όχι την ίδια τη γήρανση.</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Το άγχος μπορεί να προκαλέσει ανησυχίες σχετικά με την απόδοση, φόβο για δυσφορία ή αμηχανία, οδηγώντας τα άτομα να αποφεύγουν την οικειότητα ακόμη και όταν υπάρχει επιθυμία.</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Η μοναξιά επηρεάζει τη συναισθηματική σύνδεση και την αυτοεκτίμηση, γεγονός που μπορεί να μειώσει την επιθυμία για αναζήτηση ή διατήρηση στενών σχέσεων.</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Μετά την απώλεια ενός συντρόφου, η οικειότητα μπορεί να γίνει συναισθηματικά περίπλοκη, συνοδευόμενη από θλίψη, ενοχή ή φόβο για τη δημιουργία νέων σχέσεων.</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A496972-9A6D-D311-F89A-4932106D718D}"/>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007153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34F-334D-E079-F498-FAAB5033A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9AD72-E759-E491-6851-270A8F640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5F460-D516-21DC-4611-084C0E4211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Πέρα από την ψυχική υγεία, η σεξουαλικότητα στην τρίτη ηλικία διαμορφώνεται επίσης από τον τρόπο με τον οποίο τα άτομα αντιλαμβάνονται το σώμα τους και από την εξέλιξη των σχέσεών τους με την πάροδο του χρόνου.</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Οι σωματικές αλλαγές που σχετίζονται με τη γήρανση ή την ασθένεια ενδέχεται να επηρεάσουν τον τρόπο με τον οποίο οι ηλικιωμένοι αντιλαμβάνονται την ελκυστικότητά τους και την αίσθηση ότι δικαιούνται να έχουν στενές σχέσεις. </a:t>
            </a:r>
            <a:r>
              <a:rPr lang="en-GB" sz="1200" kern="1200" dirty="0">
                <a:solidFill>
                  <a:schemeClr val="tx1"/>
                </a:solidFill>
                <a:effectLst/>
                <a:latin typeface="+mn-lt"/>
                <a:ea typeface="+mn-ea"/>
                <a:cs typeface="+mn-cs"/>
              </a:rPr>
              <a:t>Οι ορατές σωματικές αλλαγές, οι περιορισμοί που σχετίζονται με την ασθένεια και οι εσωτερικευμένες ηλικιακές προκαταλήψεις μπορεί να οδηγήσουν ορισμένα άτομα να θεωρούν τη σεξουαλικότητα ως ακατάλληλη ή απρόσιτη στην τρίτη ηλικία.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Η συναισθηματική εμπιστοσύνη και η επικοινωνία συχνά αποκτούν μεγαλύτερη σημασία από τη σωματική απόδοση για τη διατήρηση της οικειότητας στην τρίτη ηλικία.</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Η ασθένεια ή οι ρόλοι φροντίδας μπορεί να αλλάξουν τη δυναμική της σχέσης, απαιτώντας από τα ζευγάρια να επαναδιαπραγματευτούν τον τρόπο έκφρασης της οικειότητας.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Η ανοιχτή επικοινωνία βοηθά τους συντρόφους να προσαρμοστούν στις σωματικές ή συναισθηματικές αλλαγές και να διατηρήσουν τη σύνδεση παρά τις προκλήσεις που θέτει η υγεία.</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7754305-AD6F-5269-27E9-3B5F9F0FEC50}"/>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269617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4CEF-0137-CB52-D8AB-B2FCDFF26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A028-DCDA-8E6B-5874-5A805C259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C8F63-EB68-61D5-FB50-FAC85298E6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4F4A0-DD9F-C76E-CB92-15D6FC393980}"/>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28451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F550-367D-40D5-4C54-B2A096E24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75B5-3990-51D3-3F76-EA12C686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BE8EC-E044-F628-AC38-5C42372F2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Η σεξουαλική δραστηριότητα συχνά συνεχίζεται και στην τρίτη ηλικία, ωστόσο οι ηλικιωμένοι συχνά αποκλείονται από </a:t>
            </a:r>
            <a:r>
              <a:rPr lang="en-US" sz="1200" kern="1200" dirty="0" err="1">
                <a:solidFill>
                  <a:schemeClr val="tx1"/>
                </a:solidFill>
                <a:effectLst/>
                <a:latin typeface="+mn-lt"/>
                <a:ea typeface="+mn-ea"/>
                <a:cs typeface="+mn-cs"/>
              </a:rPr>
              <a:t>τα προγράμματα</a:t>
            </a:r>
            <a:r>
              <a:rPr lang="en-US" sz="1200" kern="1200" dirty="0">
                <a:solidFill>
                  <a:schemeClr val="tx1"/>
                </a:solidFill>
                <a:effectLst/>
                <a:latin typeface="+mn-lt"/>
                <a:ea typeface="+mn-ea"/>
                <a:cs typeface="+mn-cs"/>
              </a:rPr>
              <a:t> εκπαίδευσης και πρόληψης στον τομέα της σεξουαλικής υγείας. Ως αποτέλεσμα, η ευαισθητοποίηση σχετικά με τους κινδύνους και οι πρακτικές προστασίας ενδέχεται να είναι περιορισμένες.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Αυτή η ενότητα δεν προορίζεται ως μάθημα σχετικά με τις σεξουαλικά μεταδιδόμενες λοιμώξεις. Αντίθετα, στοχεύει στην ευαισθητοποίηση του κοινού ότι οι κίνδυνοι για τη σεξουαλική υγεία παραμένουν σημαντικοί και στην τρίτη ηλικία και δεν πρέπει να αγνοούνται.</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Τα επιδημιολογικά στοιχεία δείχνουν αύξηση των ποσοστών σεξουαλικά μεταδιδόμενων λοιμώξεων μεταξύ των ενηλίκων άνω των 50 ετών. Αυτό οφείλεται εν μέρει στο γεγονός ότι οι ηλικιωμένοι συχνά αποκλείονταν από την εκπαίδευση σε θέματα σεξουαλικής υγείας και ενδέχεται να υποτιμούν τον προσωπικό τους κίνδυνο, γεγονός που οδηγεί σε λιγότερο συνεπή χρήση μέσων προστασίας.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Η γήρανση συνεπάγεται φυσιολογικές αλλαγές, όπως λεπτότερους βλεννογόνους ιστούς, μειωμένη λίπανση και αλλαγές στην ανοσολογική απόκριση. Αυτοί οι παράγοντες μπορούν να αυξήσουν την ευπάθεια σε λοίμωξη σε περίπτωση έκθεσης.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Οι χρόνιες παθήσεις που είναι συχνές στην τρίτη ηλικία, όπως ο διαβήτης ή οι καρδιαγγειακές παθήσεις, ενδέχεται να επιβραδύνουν τις διαδικασίες επούλωσης, πράγμα που σημαίνει ότι οι λοιμώξεις ή οι τραυματισμοί μπορεί να έχουν σοβαρότερες επιπτώσεις.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992C-5C58-E780-8FCF-77EB67CE86A3}"/>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09335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DFB1-DCC1-E8B8-311F-5822E9E86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159B5-2986-6925-9907-8224FEC0E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13B30-4B0B-A340-D448-4A408DA00B9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Οι στρατηγικές προστασίας βασίζονται σε μεγάλο βαθμό στην </a:t>
            </a:r>
            <a:r>
              <a:rPr lang="en-US" sz="1200" kern="1200" dirty="0" err="1">
                <a:solidFill>
                  <a:schemeClr val="tx1"/>
                </a:solidFill>
                <a:effectLst/>
                <a:latin typeface="+mn-lt"/>
                <a:ea typeface="+mn-ea"/>
                <a:cs typeface="+mn-cs"/>
              </a:rPr>
              <a:t>κανονικοποίηση </a:t>
            </a:r>
            <a:r>
              <a:rPr lang="en-US" sz="1200" kern="1200" dirty="0">
                <a:solidFill>
                  <a:schemeClr val="tx1"/>
                </a:solidFill>
                <a:effectLst/>
                <a:latin typeface="+mn-lt"/>
                <a:ea typeface="+mn-ea"/>
                <a:cs typeface="+mn-cs"/>
              </a:rPr>
              <a:t>των συζητήσεων, στην παροχή πληροφοριών κατάλληλων για την ηλικία και στην ενσωμάτωση της σεξουαλικής υγείας στη συνήθη φροντίδα.</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Η</a:t>
            </a:r>
            <a:r>
              <a:rPr lang="en-US" sz="1200" kern="1200" dirty="0">
                <a:solidFill>
                  <a:schemeClr val="tx1"/>
                </a:solidFill>
                <a:effectLst/>
                <a:latin typeface="+mn-lt"/>
                <a:ea typeface="+mn-ea"/>
                <a:cs typeface="+mn-cs"/>
              </a:rPr>
              <a:t> απλή </a:t>
            </a:r>
            <a:r>
              <a:rPr lang="en-US" sz="1200" kern="1200" dirty="0" err="1">
                <a:solidFill>
                  <a:schemeClr val="tx1"/>
                </a:solidFill>
                <a:effectLst/>
                <a:latin typeface="+mn-lt"/>
                <a:ea typeface="+mn-ea"/>
                <a:cs typeface="+mn-cs"/>
              </a:rPr>
              <a:t>ομαλοποίηση </a:t>
            </a:r>
            <a:r>
              <a:rPr lang="en-US" sz="1200" kern="1200" dirty="0">
                <a:solidFill>
                  <a:schemeClr val="tx1"/>
                </a:solidFill>
                <a:effectLst/>
                <a:latin typeface="+mn-lt"/>
                <a:ea typeface="+mn-ea"/>
                <a:cs typeface="+mn-cs"/>
              </a:rPr>
              <a:t>των συζητήσεων σχετικά με τη σεξουαλικότητα επιτρέπει στους ηλικιωμένους να εκφράσουν ανησυχίες που, διαφορετικά, ενδέχεται να παραμείνουν ανεξετάστες.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Η παροχή πληροφοριών κατάλληλων για την ηλικία σχετικά με την προστασία συμβάλλει στη μείωση του κινδύνου, ενώ ταυτόχρονα σέβεται την αυτονομία και την προσωπική επιλογή.</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Η ενσωμάτωση ερωτήσεων ή εξετάσεων σχετικά με τη σεξουαλική υγεία, όταν αυτό είναι σκόπιμο, συμβάλλει στον έγκαιρο εντοπισμό προβλημάτων και στην πρόληψη επιπλοκών.</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Οι ηλικιωμένοι συχνά στερούνται στοχευμένων πληροφοριών σχετικά με τη σεξουαλική υγεία, οπότε οι επαγγελματίες διαδραματίζουν σημαντικό ρόλο στη διευκόλυνση της πρόσβασης σε αξιόπιστες πηγές.</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C2D8EAB-5F2C-5E8F-F051-1CDA41E0DA3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1369872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3306-C38D-9117-E82E-0FF8B793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D00BA-1CCB-5254-D267-95395A92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2941C-A97F-BBE0-6E64-479ADF418C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Αφού εξετάσαμε τις βιολογικές, ψυχολογικές και υγειονομικές πτυχές της σεξουαλικότητας στην τρίτη ηλικία, παραμένει ένα σημαντικό ερώτημα: πώς αντιμετωπίζουν οι επαγγελματίες αυτά τα θέματα στην πράξη;</a:t>
            </a:r>
          </a:p>
          <a:p>
            <a:endParaRPr lang="en-US" dirty="0"/>
          </a:p>
        </p:txBody>
      </p:sp>
      <p:sp>
        <p:nvSpPr>
          <p:cNvPr id="4" name="Slide Number Placeholder 3">
            <a:extLst>
              <a:ext uri="{FF2B5EF4-FFF2-40B4-BE49-F238E27FC236}">
                <a16:creationId xmlns:a16="http://schemas.microsoft.com/office/drawing/2014/main" id="{D441CA8A-3B68-56D4-33F0-A95EF2D41EBF}"/>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113832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Σε πολλά περιβάλλοντα υγειονομικής περίθαλψης, η σεξουαλικότητα δεν αγνοείται σκόπιμα — συχνά, οι συζητήσεις δεν πραγματοποιούνται για κατανοητούς λόγους.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Τόσο οι επαγγελματίες όσο και οι ηλικιωμένοι ενδέχεται να αισθάνονται άβολα να ξεκινήσουν συζητήσεις σχετικά με τη σεξουαλικότητα, ιδίως όταν το θέμα αυτό θεωρείται παραδοσιακά ιδιωτικό ή ευαίσθητο.</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Μερικές φορές η σεξουαλικότητα απλώς δεν θίγεται επειδή η γήρανση συνδέεται ασυνείδητα με την έλλειψη σεξουαλικού ενδιαφέροντος ή δραστηριότητας.</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Ο περιορισμένος χρόνος της επίσκεψης συχνά </a:t>
            </a:r>
            <a:r>
              <a:rPr lang="en-US" sz="1200" kern="1200" dirty="0" err="1">
                <a:solidFill>
                  <a:schemeClr val="tx1"/>
                </a:solidFill>
                <a:effectLst/>
                <a:latin typeface="+mn-lt"/>
                <a:ea typeface="+mn-ea"/>
                <a:cs typeface="+mn-cs"/>
              </a:rPr>
              <a:t>δίνει προτεραιότητα σε </a:t>
            </a:r>
            <a:r>
              <a:rPr lang="en-US" sz="1200" kern="1200" dirty="0">
                <a:solidFill>
                  <a:schemeClr val="tx1"/>
                </a:solidFill>
                <a:effectLst/>
                <a:latin typeface="+mn-lt"/>
                <a:ea typeface="+mn-ea"/>
                <a:cs typeface="+mn-cs"/>
              </a:rPr>
              <a:t>επείγοντα ιατρικά ζητήματα, αφήνοντας θέματα όπως η σεξουαλική οικειότητα ανεξερεύνητα.</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Οι επαγγελματίες μπορεί να διστάζουν επειδή δεν είναι σίγουροι αν η συζήτηση για τη σεξουαλικότητα εμπίπτει στο ρόλο τους ή επειδή φοβούνται να προκαλέσουν αμηχανία.</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Μια προσέγγιση </a:t>
            </a:r>
            <a:r>
              <a:rPr lang="en-US" sz="1200" kern="1200" dirty="0" err="1">
                <a:solidFill>
                  <a:schemeClr val="tx1"/>
                </a:solidFill>
                <a:effectLst/>
                <a:latin typeface="+mn-lt"/>
                <a:ea typeface="+mn-ea"/>
                <a:cs typeface="+mn-cs"/>
              </a:rPr>
              <a:t>επικεντρωμένη στο άτομο </a:t>
            </a:r>
            <a:r>
              <a:rPr lang="en-US" sz="1200" kern="1200" dirty="0">
                <a:solidFill>
                  <a:schemeClr val="tx1"/>
                </a:solidFill>
                <a:effectLst/>
                <a:latin typeface="+mn-lt"/>
                <a:ea typeface="+mn-ea"/>
                <a:cs typeface="+mn-cs"/>
              </a:rPr>
              <a:t>σημαίνει </a:t>
            </a:r>
            <a:r>
              <a:rPr lang="en-US" sz="1200" kern="1200" dirty="0" err="1">
                <a:solidFill>
                  <a:schemeClr val="tx1"/>
                </a:solidFill>
                <a:effectLst/>
                <a:latin typeface="+mn-lt"/>
                <a:ea typeface="+mn-ea"/>
                <a:cs typeface="+mn-cs"/>
              </a:rPr>
              <a:t>την αναγνώριση </a:t>
            </a:r>
            <a:r>
              <a:rPr lang="en-US" sz="1200" kern="1200" dirty="0">
                <a:solidFill>
                  <a:schemeClr val="tx1"/>
                </a:solidFill>
                <a:effectLst/>
                <a:latin typeface="+mn-lt"/>
                <a:ea typeface="+mn-ea"/>
                <a:cs typeface="+mn-cs"/>
              </a:rPr>
              <a:t>ότι η σεξουαλικότητα παραμένει μέρος της ευημερίας και της ποιότητας ζωής καθ’ όλη τη διάρκεια της γήρανσης. Αντί να αντιμετωπίζουν τη σεξουαλικότητα ως άσχετη στην τρίτη ηλικία, οι επαγγελματίες την αναγνωρίζουν ως μια φυσιολογική πτυχή της υγείας, της αξιοπρέπειας και της προσωπικής ταυτότητας.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Στην πράξη, η φροντίδα </a:t>
            </a:r>
            <a:r>
              <a:rPr lang="en-US" sz="1200" kern="1200" dirty="0" err="1">
                <a:solidFill>
                  <a:schemeClr val="tx1"/>
                </a:solidFill>
                <a:effectLst/>
                <a:latin typeface="+mn-lt"/>
                <a:ea typeface="+mn-ea"/>
                <a:cs typeface="+mn-cs"/>
              </a:rPr>
              <a:t>με επίκεντρο τον άνθρωπο </a:t>
            </a:r>
            <a:r>
              <a:rPr lang="en-US" sz="1200" kern="1200" dirty="0">
                <a:solidFill>
                  <a:schemeClr val="tx1"/>
                </a:solidFill>
                <a:effectLst/>
                <a:latin typeface="+mn-lt"/>
                <a:ea typeface="+mn-ea"/>
                <a:cs typeface="+mn-cs"/>
              </a:rPr>
              <a:t>σημαίνει τη δημιουργία χώρου για τη συζήτηση της σεξουαλικότητας όταν αυτό έχει σημασία για το άτομο.</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017443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E8BE-FBF9-7108-25E2-8B1BC8A0A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54ED6-FF8D-792E-D858-7E336882B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B64F1-4CDB-0EA0-EB46-AA9C60237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Ο πίνακας </a:t>
            </a:r>
            <a:r>
              <a:rPr lang="en-US" sz="1200" kern="1200" dirty="0" err="1">
                <a:solidFill>
                  <a:schemeClr val="tx1"/>
                </a:solidFill>
                <a:effectLst/>
                <a:latin typeface="+mn-lt"/>
                <a:ea typeface="+mn-ea"/>
                <a:cs typeface="+mn-cs"/>
              </a:rPr>
              <a:t>συνοψίζει </a:t>
            </a:r>
            <a:r>
              <a:rPr lang="en-US" sz="1200" kern="1200" dirty="0">
                <a:solidFill>
                  <a:schemeClr val="tx1"/>
                </a:solidFill>
                <a:effectLst/>
                <a:latin typeface="+mn-lt"/>
                <a:ea typeface="+mn-ea"/>
                <a:cs typeface="+mn-cs"/>
              </a:rPr>
              <a:t>πρακτικές προσεγγίσεις που μπορούν να συμβάλουν στη διεξαγωγή διαλόγων με σεβασμό σχετικά με τη σεξουαλικότητα στην τρίτη ηλικία.</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Τα παραδείγματα αυτά παρέχουν καθοδήγηση σχετικά με τον τρόπο με τον οποίο οι επαγγελματίες μπορούν να δημιουργήσουν ένα ασφαλές και χωρίς αποκλεισμούς κλίμα συζήτησης.</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EF490FC-CB2C-A43C-0CF7-658C57915D9E}"/>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673252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A5CC-FA08-CEB0-26A6-F99E5553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F12C-A0D7-9DD7-B915-95078EA26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48ADB-436B-2FE1-45E4-E37ACB08347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282C55C-A82C-CBBD-F3C9-466113E1F7E9}"/>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6729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53D3-53A8-A5D0-5E69-0F62540D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59B67-AFAE-05D7-F831-21816EEE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0FFC-B46B-E100-050A-30F59C1B0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Τώρα που εξετάσαμε τους παράγοντες που επηρεάζουν τη σεξουαλικότητα στην τρίτη ηλικία, καθώς και τις γενικές αρχές επικοινωνίας, θα ήθελα να παρουσιάσω ένα μοντέλο που συνδυάζει αυτές τις πτυχές.</a:t>
            </a:r>
          </a:p>
          <a:p>
            <a:endParaRPr lang="en-US" dirty="0"/>
          </a:p>
        </p:txBody>
      </p:sp>
      <p:sp>
        <p:nvSpPr>
          <p:cNvPr id="4" name="Slide Number Placeholder 3">
            <a:extLst>
              <a:ext uri="{FF2B5EF4-FFF2-40B4-BE49-F238E27FC236}">
                <a16:creationId xmlns:a16="http://schemas.microsoft.com/office/drawing/2014/main" id="{0F3C6F0D-0512-5825-A29B-58AD9181E52F}"/>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4323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E949-59BF-1B19-5F2B-AD4C83384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55F06-4198-A11B-D122-00B84E174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BE4B-E798-FE53-46DC-BE04B96ED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Ο κύκλος της σεξουαλικής απόκρισης προσφέρει ένα δομημένο πλαίσιο που μπορεί να βοηθήσει στην καθοδήγηση των συζητήσεων σχετικά με τη σεξουαλικότητα με τους ηλικιωμένους. Η χρήση αυτού του μοντέλου μας επιτρέπει να προσεγγίζουμε τη σεξουαλικότητα βήμα προς βήμα, συμβάλλοντας έτσι ώστε να λαμβάνονται υπόψη οι σχετικές σωματικές, συναισθηματικές και διαπροσωπικές πτυχές κατά τη διάρκεια των συζητήσεων με τους ηλικιωμένους.</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Οι επαγγελματίες μπορούν να έχουν κατά νου τα στάδια του κύκλου της σεξουαλικής απόκρισης ως πρακτικό οδηγό – ένα δομημένο πλαίσιο – όταν συζητούν για τη σεξουαλική ευημερία, εξετάζοντας κάθε στάδιο ξεχωριστά και τους παράγοντες που μπορεί να το επηρεάζουν, προκειμένου να αποφευχθεί η παράβλεψη σημαντικών πληροφοριών σχετικά με την εμπειρία του ατόμου.</a:t>
            </a:r>
            <a:r>
              <a:rPr lang="en-US" b="1" dirty="0">
                <a:effectLst/>
              </a:rPr>
              <a:t>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3688C0C-4F94-3D60-6D3C-C9B412B2D9C3}"/>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83135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4AAA-7E32-8567-D4DB-1BF97343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6992-E97B-BBCB-063B-6FAAD3D34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8B3AB-1A8A-EDFD-7633-61D67CDE744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Θα ήθελα να παραθέσω μερικά παραδείγματα ερωτήσεων που μπορεί να χρησιμοποιήσει ένας επαγγελματίας για να διερευνήσει τη σεξουαλική ευεξία των ηλικιωμένων, λαμβάνοντας υπόψη κάθε στάδιο του Πλαισίου Σεξουαλικής Αντίδρασης. </a:t>
            </a:r>
          </a:p>
        </p:txBody>
      </p:sp>
      <p:sp>
        <p:nvSpPr>
          <p:cNvPr id="4" name="Slide Number Placeholder 3">
            <a:extLst>
              <a:ext uri="{FF2B5EF4-FFF2-40B4-BE49-F238E27FC236}">
                <a16:creationId xmlns:a16="http://schemas.microsoft.com/office/drawing/2014/main" id="{3C598AC5-749B-48A7-AC60-58D1C4C3CEF7}"/>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16506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619F-E8EA-D1DC-05F1-8B1FCF10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85FE3-BF3A-A2A5-2415-06608DB2C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824EB-8638-C67D-2BA0-4A19063B5F3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Κατά την εξέταση αυτού του θέματος, ο επαγγελματίας πρέπει να έχει υπόψη του αυτούς τους παράγοντες που επηρεάζουν την κατάσταση.</a:t>
            </a:r>
          </a:p>
          <a:p>
            <a:endParaRPr lang="en-US" dirty="0"/>
          </a:p>
        </p:txBody>
      </p:sp>
      <p:sp>
        <p:nvSpPr>
          <p:cNvPr id="4" name="Slide Number Placeholder 3">
            <a:extLst>
              <a:ext uri="{FF2B5EF4-FFF2-40B4-BE49-F238E27FC236}">
                <a16:creationId xmlns:a16="http://schemas.microsoft.com/office/drawing/2014/main" id="{43C3ED58-D0FE-02AA-8484-AFA173668772}"/>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84339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A538-7068-10E8-4A5B-52492FE5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6ED5A-3DCB-32D8-1505-4A7BD41A2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98B-DDC5-3855-0C13-9AF178C40E5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587E096-6D13-4099-FFDE-B53C9245A1A3}"/>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007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07B4-582B-5329-15B2-8B27CE167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DA55-6887-9338-7EF7-CC302A88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2D4C-B377-2EB0-A08A-A9463D78391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D0493B9-1413-DE60-398A-D514BF2973AE}"/>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23802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94A3-6134-2C9F-D1C9-5C572E339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1CA1-F090-FABC-F8CD-BE9CD37A2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681F4-3333-B874-A5A2-4AB6A50A023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CEFFAF0-AD88-9E68-15FE-6DB55957F967}"/>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6969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E455-97AF-1DA1-113A-D05F6E8B8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72718-8B2A-340B-F2B4-FE7248213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87BF-CCCF-48A6-43DA-20A6173CC9E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0029855-5A66-01FD-274D-D41ACD1D0F96}"/>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18407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0D88-97B4-5D0A-29C7-9374766D6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A94CF-394F-2E13-91A2-025114450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F115-9EAA-DC7C-ABA2-AEADC713B4E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B2032AD-107D-006F-83BC-358DDD6924A7}"/>
              </a:ext>
            </a:extLst>
          </p:cNvPr>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151787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B574-B9AB-20AC-1044-BBF10D7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56544-B7B3-6E57-3601-7CA93498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DAB99-045A-91B4-EBD0-C9B62E203E08}"/>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DF03CE4-4F17-3545-7B78-817F9795D7ED}"/>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3725452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73-2478-9FC0-218F-C9DE9D68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973F-8806-5C9F-4645-248D2E365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9F0D9-71DF-1B4C-CA30-05F826880A6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F196E14C-4565-B7D6-6C31-0D7EB8117F81}"/>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330536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7FD2-53C1-3946-FB43-A50844F5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5D83-69EB-6BCB-28CE-3D9BDA2AD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13774-DCC4-63D1-107B-A2FE63175E9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26B52F62-6C60-82C8-FB41-A8A2214AA5C5}"/>
              </a:ext>
            </a:extLst>
          </p:cNvPr>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131265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178B-E8E4-8EF9-16A5-ABD0DE7B2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408E-9AB6-1A22-A146-F85F5B56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1CABC-0660-F4E4-3D61-14A9E7BEB9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Οι ηλικιωμένοι ενδέχεται να εκφράσουν οι ίδιοι διάφορα ερωτήματα ή ανησυχίες σχετικά με τη σεξουαλική τους ευεξία. Αν και οι επαγγελματίες δεν είναι πάντα υπεύθυνοι για την άμεση αντιμετώπιση αυτών των ζητημάτων, </a:t>
            </a:r>
            <a:r>
              <a:rPr lang="en-US" sz="1200" kern="1200" dirty="0" err="1">
                <a:solidFill>
                  <a:schemeClr val="tx1"/>
                </a:solidFill>
                <a:effectLst/>
                <a:latin typeface="+mn-lt"/>
                <a:ea typeface="+mn-ea"/>
                <a:cs typeface="+mn-cs"/>
              </a:rPr>
              <a:t>η αναγνώριση </a:t>
            </a:r>
            <a:r>
              <a:rPr lang="en-US" sz="1200" kern="1200" dirty="0">
                <a:solidFill>
                  <a:schemeClr val="tx1"/>
                </a:solidFill>
                <a:effectLst/>
                <a:latin typeface="+mn-lt"/>
                <a:ea typeface="+mn-ea"/>
                <a:cs typeface="+mn-cs"/>
              </a:rPr>
              <a:t>των συνήθων ανησυχιών και η υποστηρικτική ανταπόκριση μπορούν να συμβάλουν στην παροχή κατάλληλων πληροφοριών, στην καθησύχαση ή στην παραπομπή σε αρμόδιους ειδικούς υγείας.</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3DE8F362-E9B9-DD77-912F-990ADF05AD95}"/>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13239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6FBD-FEFB-CFFF-8419-6D583E327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BA59-5FF3-6FF0-DE5B-E75F0365A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95501-E51D-0094-FCA2-6B5BED523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685F988-97FC-879C-94D2-E8C223ACA1F7}"/>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210857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01BA-DD7F-E420-2372-07B0D2677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FCD2A-5DB2-5DAB-6FE8-7672306A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F384-2370-C824-2B02-3218E1954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1439E3-BE14-339B-DDD4-C6B8DFAA145A}"/>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946141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700D-D8D1-1B8F-4F8F-5652BC803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8046C-6523-F7FF-6E25-6B8EA10F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05E67-8F67-FDEF-D205-3A2B2DC2E8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01E6265-3F01-A40A-6432-2976C8E56F4A}"/>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41567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DA9-C09C-8C2B-063B-CD72505A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999F-522B-4F81-FCD8-77DE441DB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A1C2-5899-F044-DBA3-8C6FC52E8F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057ABAB-039D-A2F9-2833-DE181CDCBF0B}"/>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2811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C64440A1-3050-25BF-E066-D58E6A08C1EF}"/>
              </a:ext>
            </a:extLst>
          </p:cNvPr>
          <p:cNvSpPr txBox="1"/>
          <p:nvPr userDrawn="1"/>
        </p:nvSpPr>
        <p:spPr>
          <a:xfrm>
            <a:off x="2766974" y="6209461"/>
            <a:ext cx="8256159" cy="895350"/>
          </a:xfrm>
          <a:prstGeom prst="rect">
            <a:avLst/>
          </a:prstGeom>
          <a:noFill/>
          <a:ln>
            <a:noFill/>
          </a:ln>
        </p:spPr>
        <p:txBody>
          <a:bodyPr wrap="square" rtlCol="0">
            <a:noAutofit/>
          </a:body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039A416F-27BF-BBB7-47E7-AB4C316A7FC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2396" y="6280627"/>
            <a:ext cx="2004247" cy="37650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6" name="TextBox 10">
            <a:extLst>
              <a:ext uri="{FF2B5EF4-FFF2-40B4-BE49-F238E27FC236}">
                <a16:creationId xmlns:a16="http://schemas.microsoft.com/office/drawing/2014/main" id="{078848EF-4453-3609-C38F-3ECB813752C1}"/>
              </a:ext>
            </a:extLst>
          </p:cNvPr>
          <p:cNvSpPr txBox="1"/>
          <p:nvPr userDrawn="1"/>
        </p:nvSpPr>
        <p:spPr>
          <a:xfrm>
            <a:off x="2766974" y="6209461"/>
            <a:ext cx="8256159" cy="895350"/>
          </a:xfrm>
          <a:prstGeom prst="rect">
            <a:avLst/>
          </a:prstGeom>
          <a:noFill/>
          <a:ln>
            <a:noFill/>
          </a:ln>
        </p:spPr>
        <p:txBody>
          <a:bodyPr wrap="square" rtlCol="0">
            <a:noAutofit/>
          </a:body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8" name="Picture 7">
            <a:extLst>
              <a:ext uri="{FF2B5EF4-FFF2-40B4-BE49-F238E27FC236}">
                <a16:creationId xmlns:a16="http://schemas.microsoft.com/office/drawing/2014/main" id="{AD55A1CF-58DF-A61D-4C96-D3CB7DEF68D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2396" y="6280627"/>
            <a:ext cx="2004247" cy="376509"/>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377E42F4-37FA-5A85-03CB-DE516BD63A5F}"/>
              </a:ext>
            </a:extLst>
          </p:cNvPr>
          <p:cNvSpPr txBox="1"/>
          <p:nvPr userDrawn="1"/>
        </p:nvSpPr>
        <p:spPr>
          <a:xfrm>
            <a:off x="2766974" y="6209461"/>
            <a:ext cx="8256159" cy="895350"/>
          </a:xfrm>
          <a:prstGeom prst="rect">
            <a:avLst/>
          </a:prstGeom>
          <a:noFill/>
          <a:ln>
            <a:noFill/>
          </a:ln>
        </p:spPr>
        <p:txBody>
          <a:bodyPr wrap="square" rtlCol="0">
            <a:noAutofit/>
          </a:body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D5FA304F-E0C0-7624-4D9B-1FEB889810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396" y="6280627"/>
            <a:ext cx="2004247" cy="376509"/>
          </a:xfrm>
          <a:prstGeom prst="rect">
            <a:avLst/>
          </a:prstGeom>
        </p:spPr>
      </p:pic>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Εδώ μπαίνει ο τίτλος της διαφάνειας</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Κάντε κλικ για να επεξεργαστείτε το στυλ τίτλου «Master»</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14/8/2026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sz="2400" dirty="0"/>
              <a:t>Εγχειρίδιο AgeWise</a:t>
            </a:r>
            <a:endParaRPr lang="en-CY" sz="2400"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lstStyle/>
          <a:p>
            <a:r>
              <a:rPr lang="en-US" sz="1800" i="0" dirty="0" err="1"/>
              <a:t>Ενότητ</a:t>
            </a:r>
            <a:r>
              <a:rPr lang="en-US" sz="1800" i="0" dirty="0"/>
              <a:t>α 5: </a:t>
            </a:r>
            <a:r>
              <a:rPr lang="el-GR" sz="1800" i="0" dirty="0"/>
              <a:t>Η σεξουαλικότητα στην τρίτη ηλικία και οι παράγοντες υγείας</a:t>
            </a:r>
            <a:br>
              <a:rPr lang="en-US" sz="1800" i="0" dirty="0"/>
            </a:br>
            <a:endParaRPr lang="el-GR" sz="1800" i="0" dirty="0"/>
          </a:p>
          <a:p>
            <a:r>
              <a:rPr lang="en-US" dirty="0" err="1"/>
              <a:t>Αν</a:t>
            </a:r>
            <a:r>
              <a:rPr lang="en-US" dirty="0"/>
              <a:t>απτύχθηκε από την Ioana-Diana Teacoe</a:t>
            </a:r>
            <a:r>
              <a:rPr lang="el-GR" dirty="0"/>
              <a:t>- </a:t>
            </a:r>
            <a:r>
              <a:rPr lang="en-US" dirty="0"/>
              <a:t>SRA</a:t>
            </a:r>
            <a:endParaRPr lang="en-CY"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dirty="0"/>
              <a:t>Επισκόπηση της ενότητας</a:t>
            </a:r>
            <a:endParaRPr lang="el-GR" dirty="0"/>
          </a:p>
        </p:txBody>
      </p:sp>
      <p:graphicFrame>
        <p:nvGraphicFramePr>
          <p:cNvPr id="2" name="Content Placeholder 1">
            <a:extLst>
              <a:ext uri="{FF2B5EF4-FFF2-40B4-BE49-F238E27FC236}">
                <a16:creationId xmlns:a16="http://schemas.microsoft.com/office/drawing/2014/main" id="{A330FFB9-F85E-3CE6-71DE-16E8C1BAF2C6}"/>
              </a:ext>
            </a:extLst>
          </p:cNvPr>
          <p:cNvGraphicFramePr>
            <a:graphicFrameLocks noGrp="1"/>
          </p:cNvGraphicFramePr>
          <p:nvPr>
            <p:ph sz="quarter" idx="12"/>
            <p:extLst>
              <p:ext uri="{D42A27DB-BD31-4B8C-83A1-F6EECF244321}">
                <p14:modId xmlns:p14="http://schemas.microsoft.com/office/powerpoint/2010/main" val="967191929"/>
              </p:ext>
            </p:extLst>
          </p:nvPr>
        </p:nvGraphicFramePr>
        <p:xfrm>
          <a:off x="1181100" y="1823453"/>
          <a:ext cx="7267074" cy="3616908"/>
        </p:xfrm>
        <a:graphic>
          <a:graphicData uri="http://schemas.openxmlformats.org/drawingml/2006/table">
            <a:tbl>
              <a:tblPr firstRow="1" bandRow="1">
                <a:tableStyleId>{F5AB1C69-6EDB-4FF4-983F-18BD219EF322}</a:tableStyleId>
              </a:tblPr>
              <a:tblGrid>
                <a:gridCol w="7267074">
                  <a:extLst>
                    <a:ext uri="{9D8B030D-6E8A-4147-A177-3AD203B41FA5}">
                      <a16:colId xmlns:a16="http://schemas.microsoft.com/office/drawing/2014/main" val="2296220056"/>
                    </a:ext>
                  </a:extLst>
                </a:gridCol>
              </a:tblGrid>
              <a:tr h="114519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1"/>
                          </a:solidFill>
                        </a:rPr>
                        <a:t>Αυτή η ενότητα διερευνά πώς η σεξουαλική ευεξία στην τρίτη ηλικία διαμορφώνεται από:</a:t>
                      </a:r>
                      <a:endParaRPr lang="en-US" dirty="0">
                        <a:solidFill>
                          <a:schemeClr val="tx1"/>
                        </a:solidFill>
                      </a:endParaRPr>
                    </a:p>
                    <a:p>
                      <a:endParaRPr lang="en-US" dirty="0"/>
                    </a:p>
                  </a:txBody>
                  <a:tcPr/>
                </a:tc>
                <a:extLst>
                  <a:ext uri="{0D108BD9-81ED-4DB2-BD59-A6C34878D82A}">
                    <a16:rowId xmlns:a16="http://schemas.microsoft.com/office/drawing/2014/main" val="450698463"/>
                  </a:ext>
                </a:extLst>
              </a:tr>
              <a:tr h="607047">
                <a:tc>
                  <a:txBody>
                    <a:bodyPr/>
                    <a:lstStyle/>
                    <a:p>
                      <a:r>
                        <a:rPr lang="en-US" dirty="0"/>
                        <a:t>Βιολογικές αλλαγές</a:t>
                      </a:r>
                    </a:p>
                  </a:txBody>
                  <a:tcPr/>
                </a:tc>
                <a:extLst>
                  <a:ext uri="{0D108BD9-81ED-4DB2-BD59-A6C34878D82A}">
                    <a16:rowId xmlns:a16="http://schemas.microsoft.com/office/drawing/2014/main" val="2158553723"/>
                  </a:ext>
                </a:extLst>
              </a:tr>
              <a:tr h="607047">
                <a:tc>
                  <a:txBody>
                    <a:bodyPr/>
                    <a:lstStyle/>
                    <a:p>
                      <a:r>
                        <a:rPr lang="en-US" dirty="0"/>
                        <a:t>Προβλήματα υγείας και φαρμακευτική αγωγή</a:t>
                      </a:r>
                    </a:p>
                  </a:txBody>
                  <a:tcPr/>
                </a:tc>
                <a:extLst>
                  <a:ext uri="{0D108BD9-81ED-4DB2-BD59-A6C34878D82A}">
                    <a16:rowId xmlns:a16="http://schemas.microsoft.com/office/drawing/2014/main" val="4082978204"/>
                  </a:ext>
                </a:extLst>
              </a:tr>
              <a:tr h="607047">
                <a:tc>
                  <a:txBody>
                    <a:bodyPr/>
                    <a:lstStyle/>
                    <a:p>
                      <a:r>
                        <a:rPr lang="en-US" dirty="0"/>
                        <a:t>Ψυχολογική ευεξία</a:t>
                      </a:r>
                    </a:p>
                  </a:txBody>
                  <a:tcPr/>
                </a:tc>
                <a:extLst>
                  <a:ext uri="{0D108BD9-81ED-4DB2-BD59-A6C34878D82A}">
                    <a16:rowId xmlns:a16="http://schemas.microsoft.com/office/drawing/2014/main" val="748986259"/>
                  </a:ext>
                </a:extLst>
              </a:tr>
              <a:tr h="607047">
                <a:tc>
                  <a:txBody>
                    <a:bodyPr/>
                    <a:lstStyle/>
                    <a:p>
                      <a:r>
                        <a:rPr lang="en-US" dirty="0"/>
                        <a:t>Επαγγελματική επικοινωνία</a:t>
                      </a:r>
                    </a:p>
                  </a:txBody>
                  <a:tcPr/>
                </a:tc>
                <a:extLst>
                  <a:ext uri="{0D108BD9-81ED-4DB2-BD59-A6C34878D82A}">
                    <a16:rowId xmlns:a16="http://schemas.microsoft.com/office/drawing/2014/main" val="564396919"/>
                  </a:ext>
                </a:extLst>
              </a:tr>
            </a:tbl>
          </a:graphicData>
        </a:graphic>
      </p:graphicFrame>
      <p:pic>
        <p:nvPicPr>
          <p:cNvPr id="6" name="Graphic 5" descr="Questions with solid fill">
            <a:extLst>
              <a:ext uri="{FF2B5EF4-FFF2-40B4-BE49-F238E27FC236}">
                <a16:creationId xmlns:a16="http://schemas.microsoft.com/office/drawing/2014/main" id="{B4BDE608-C561-570B-F0CF-9143AD630D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66200" y="2490872"/>
            <a:ext cx="2044700" cy="2044700"/>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5958-847A-95DC-99F7-2406B4E4FD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68157F-F085-A395-F4E3-0B5F0A92B2E1}"/>
              </a:ext>
            </a:extLst>
          </p:cNvPr>
          <p:cNvSpPr>
            <a:spLocks noGrp="1"/>
          </p:cNvSpPr>
          <p:nvPr>
            <p:ph type="title"/>
          </p:nvPr>
        </p:nvSpPr>
        <p:spPr/>
        <p:txBody>
          <a:bodyPr lIns="91440"/>
          <a:lstStyle/>
          <a:p>
            <a:r>
              <a:rPr lang="en-US" dirty="0"/>
              <a:t>Μαθησιακοί στόχοι</a:t>
            </a:r>
            <a:endParaRPr lang="el-GR" dirty="0"/>
          </a:p>
        </p:txBody>
      </p:sp>
      <p:sp>
        <p:nvSpPr>
          <p:cNvPr id="7" name="Content Placeholder 6">
            <a:extLst>
              <a:ext uri="{FF2B5EF4-FFF2-40B4-BE49-F238E27FC236}">
                <a16:creationId xmlns:a16="http://schemas.microsoft.com/office/drawing/2014/main" id="{7CDF0842-5A18-CE8A-8727-40A5274071E6}"/>
              </a:ext>
            </a:extLst>
          </p:cNvPr>
          <p:cNvSpPr>
            <a:spLocks noGrp="1"/>
          </p:cNvSpPr>
          <p:nvPr>
            <p:ph sz="quarter" idx="12"/>
          </p:nvPr>
        </p:nvSpPr>
        <p:spPr>
          <a:xfrm>
            <a:off x="518977" y="1332855"/>
            <a:ext cx="9029701" cy="5093546"/>
          </a:xfrm>
        </p:spPr>
        <p:txBody>
          <a:bodyPr/>
          <a:lstStyle/>
          <a:p>
            <a:pPr marL="285750" lvl="0" indent="-285750">
              <a:buClr>
                <a:schemeClr val="accent3"/>
              </a:buClr>
              <a:buFont typeface="Wingdings" pitchFamily="2" charset="2"/>
              <a:buChar char="ü"/>
            </a:pPr>
            <a:r>
              <a:rPr lang="en-US" sz="2400" dirty="0"/>
              <a:t>να περιγράψουν βασικές ιατρικές, φυσιολογικές και ψυχοκοινωνικές πτυχές της σεξουαλικότητας στην τρίτη ηλικία·</a:t>
            </a:r>
          </a:p>
          <a:p>
            <a:pPr marL="285750" lvl="0" indent="-285750">
              <a:buClr>
                <a:schemeClr val="accent3"/>
              </a:buClr>
              <a:buFont typeface="Wingdings" pitchFamily="2" charset="2"/>
              <a:buChar char="ü"/>
            </a:pPr>
            <a:r>
              <a:rPr lang="en-US" sz="2400" dirty="0"/>
              <a:t>να προσδιορίσουν πώς οι χρόνιες ασθένειες, η φαρμακευτική αγωγή και η ψυχική υγεία μπορούν να επηρεάσουν τη σεξουαλική ευεξία·</a:t>
            </a:r>
          </a:p>
          <a:p>
            <a:pPr marL="285750" lvl="0" indent="-285750">
              <a:buClr>
                <a:schemeClr val="accent3"/>
              </a:buClr>
              <a:buFont typeface="Wingdings" pitchFamily="2" charset="2"/>
              <a:buChar char="ü"/>
            </a:pPr>
            <a:r>
              <a:rPr lang="en-US" sz="2400" dirty="0"/>
              <a:t>να εφαρμόζουν το πλαίσιο του κύκλου της σεξουαλικής απόκρισης σε σενάρια περιπτώσεων της τρίτης ηλικίας·</a:t>
            </a:r>
          </a:p>
          <a:p>
            <a:pPr marL="285750" lvl="0" indent="-285750">
              <a:buClr>
                <a:schemeClr val="accent3"/>
              </a:buClr>
              <a:buFont typeface="Wingdings" pitchFamily="2" charset="2"/>
              <a:buChar char="ü"/>
            </a:pPr>
            <a:r>
              <a:rPr lang="en-US" sz="2400" dirty="0"/>
              <a:t>να ανα</a:t>
            </a:r>
            <a:r>
              <a:rPr lang="en-US" sz="2400" dirty="0" err="1"/>
              <a:t>στοχ</a:t>
            </a:r>
            <a:r>
              <a:rPr lang="en-US" sz="2400" dirty="0"/>
              <a:t>αστούν </a:t>
            </a:r>
            <a:r>
              <a:rPr lang="el-GR" sz="2400" dirty="0"/>
              <a:t>πάνω στις </a:t>
            </a:r>
            <a:r>
              <a:rPr lang="en-US" sz="2400" dirty="0" err="1"/>
              <a:t>δι</a:t>
            </a:r>
            <a:r>
              <a:rPr lang="en-US" sz="2400" dirty="0"/>
              <a:t>απροσωπικές, συναισθηματικές και ηθικές διαστάσεις της οικειότητας κατά τη γήρανση·</a:t>
            </a:r>
          </a:p>
          <a:p>
            <a:pPr marL="285750" lvl="0" indent="-285750">
              <a:buClr>
                <a:schemeClr val="accent3"/>
              </a:buClr>
              <a:buFont typeface="Wingdings" pitchFamily="2" charset="2"/>
              <a:buChar char="ü"/>
            </a:pPr>
            <a:r>
              <a:rPr lang="en-US" sz="2400" dirty="0"/>
              <a:t>να επιδεικνύουν επικοινωνία με επίκεντρο το άτομο</a:t>
            </a:r>
            <a:r>
              <a:rPr lang="el-GR" sz="2400" dirty="0"/>
              <a:t>, με </a:t>
            </a:r>
            <a:r>
              <a:rPr lang="en-US" sz="2400" dirty="0" err="1"/>
              <a:t>σε</a:t>
            </a:r>
            <a:r>
              <a:rPr lang="en-US" sz="2400" dirty="0"/>
              <a:t>βασμό κατά την αντιμετώπιση ζητημάτων σεξουαλικής υγείας.</a:t>
            </a:r>
          </a:p>
          <a:p>
            <a:pPr marL="285750" lvl="0" indent="-285750">
              <a:buClr>
                <a:schemeClr val="accent3"/>
              </a:buClr>
              <a:buFont typeface="Wingdings" pitchFamily="2" charset="2"/>
              <a:buChar char="ü"/>
            </a:pPr>
            <a:endParaRPr lang="en-US" sz="2400" dirty="0"/>
          </a:p>
          <a:p>
            <a:pPr marL="285750" lvl="0" indent="-285750">
              <a:buClr>
                <a:schemeClr val="accent3"/>
              </a:buClr>
              <a:buFont typeface="Wingdings" pitchFamily="2" charset="2"/>
              <a:buChar char="ü"/>
            </a:pPr>
            <a:endParaRPr lang="en-US" sz="2400" dirty="0"/>
          </a:p>
          <a:p>
            <a:endParaRPr lang="en-US" dirty="0"/>
          </a:p>
        </p:txBody>
      </p:sp>
      <p:pic>
        <p:nvPicPr>
          <p:cNvPr id="3" name="Graphic 2" descr="Bullseye with solid fill">
            <a:extLst>
              <a:ext uri="{FF2B5EF4-FFF2-40B4-BE49-F238E27FC236}">
                <a16:creationId xmlns:a16="http://schemas.microsoft.com/office/drawing/2014/main" id="{207F503B-4475-9A41-15AC-DB8621C701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39761" y="1146877"/>
            <a:ext cx="2096144" cy="2096144"/>
          </a:xfrm>
          <a:prstGeom prst="rect">
            <a:avLst/>
          </a:prstGeom>
        </p:spPr>
      </p:pic>
    </p:spTree>
    <p:extLst>
      <p:ext uri="{BB962C8B-B14F-4D97-AF65-F5344CB8AC3E}">
        <p14:creationId xmlns:p14="http://schemas.microsoft.com/office/powerpoint/2010/main" val="1734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NA with solid fill">
            <a:extLst>
              <a:ext uri="{FF2B5EF4-FFF2-40B4-BE49-F238E27FC236}">
                <a16:creationId xmlns:a16="http://schemas.microsoft.com/office/drawing/2014/main" id="{49335F2A-EBEA-95E1-AF40-DF09AEC31E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95901" y="3079648"/>
            <a:ext cx="1600197" cy="1600197"/>
          </a:xfrm>
          <a:prstGeom prst="rect">
            <a:avLst/>
          </a:prstGeom>
        </p:spPr>
      </p:pic>
    </p:spTree>
    <p:extLst>
      <p:ext uri="{BB962C8B-B14F-4D97-AF65-F5344CB8AC3E}">
        <p14:creationId xmlns:p14="http://schemas.microsoft.com/office/powerpoint/2010/main" val="140278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1F8E-9040-56D8-7EAD-DFEE6F9180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74749-AC37-FE46-61A8-4C666CAEA615}"/>
              </a:ext>
            </a:extLst>
          </p:cNvPr>
          <p:cNvSpPr>
            <a:spLocks noGrp="1"/>
          </p:cNvSpPr>
          <p:nvPr>
            <p:ph type="title"/>
          </p:nvPr>
        </p:nvSpPr>
        <p:spPr/>
        <p:txBody>
          <a:bodyPr lIns="91440"/>
          <a:lstStyle/>
          <a:p>
            <a:r>
              <a:rPr lang="en-US" dirty="0"/>
              <a:t>Ιατρικές και φυσιολογικές αλλαγές (1)</a:t>
            </a:r>
            <a:endParaRPr lang="el-GR" dirty="0"/>
          </a:p>
        </p:txBody>
      </p:sp>
      <p:sp>
        <p:nvSpPr>
          <p:cNvPr id="5" name="Content Placeholder 4">
            <a:extLst>
              <a:ext uri="{FF2B5EF4-FFF2-40B4-BE49-F238E27FC236}">
                <a16:creationId xmlns:a16="http://schemas.microsoft.com/office/drawing/2014/main" id="{DFFE1AE2-EDF9-060F-0B05-1385E411035B}"/>
              </a:ext>
            </a:extLst>
          </p:cNvPr>
          <p:cNvSpPr>
            <a:spLocks noGrp="1"/>
          </p:cNvSpPr>
          <p:nvPr>
            <p:ph sz="quarter" idx="12"/>
          </p:nvPr>
        </p:nvSpPr>
        <p:spPr/>
        <p:txBody>
          <a:bodyPr/>
          <a:lstStyle/>
          <a:p>
            <a:endParaRPr lang="en-US" b="1" i="1" dirty="0"/>
          </a:p>
          <a:p>
            <a:endParaRPr lang="en-US" dirty="0"/>
          </a:p>
        </p:txBody>
      </p:sp>
      <p:graphicFrame>
        <p:nvGraphicFramePr>
          <p:cNvPr id="3" name="Table 2">
            <a:extLst>
              <a:ext uri="{FF2B5EF4-FFF2-40B4-BE49-F238E27FC236}">
                <a16:creationId xmlns:a16="http://schemas.microsoft.com/office/drawing/2014/main" id="{092BC739-69D5-CAE0-9103-1EB15F59A5A1}"/>
              </a:ext>
            </a:extLst>
          </p:cNvPr>
          <p:cNvGraphicFramePr>
            <a:graphicFrameLocks noGrp="1"/>
          </p:cNvGraphicFramePr>
          <p:nvPr>
            <p:extLst>
              <p:ext uri="{D42A27DB-BD31-4B8C-83A1-F6EECF244321}">
                <p14:modId xmlns:p14="http://schemas.microsoft.com/office/powerpoint/2010/main" val="1860196368"/>
              </p:ext>
            </p:extLst>
          </p:nvPr>
        </p:nvGraphicFramePr>
        <p:xfrm>
          <a:off x="2247900" y="1852535"/>
          <a:ext cx="9385300" cy="3826936"/>
        </p:xfrm>
        <a:graphic>
          <a:graphicData uri="http://schemas.openxmlformats.org/drawingml/2006/table">
            <a:tbl>
              <a:tblPr firstRow="1" bandRow="1">
                <a:tableStyleId>{2D5ABB26-0587-4C30-8999-92F81FD0307C}</a:tableStyleId>
              </a:tblPr>
              <a:tblGrid>
                <a:gridCol w="4692650">
                  <a:extLst>
                    <a:ext uri="{9D8B030D-6E8A-4147-A177-3AD203B41FA5}">
                      <a16:colId xmlns:a16="http://schemas.microsoft.com/office/drawing/2014/main" val="3029361049"/>
                    </a:ext>
                  </a:extLst>
                </a:gridCol>
                <a:gridCol w="4692650">
                  <a:extLst>
                    <a:ext uri="{9D8B030D-6E8A-4147-A177-3AD203B41FA5}">
                      <a16:colId xmlns:a16="http://schemas.microsoft.com/office/drawing/2014/main" val="3113526088"/>
                    </a:ext>
                  </a:extLst>
                </a:gridCol>
              </a:tblGrid>
              <a:tr h="956734">
                <a:tc>
                  <a:txBody>
                    <a:bodyPr/>
                    <a:lstStyle/>
                    <a:p>
                      <a:pPr algn="ctr"/>
                      <a:endParaRPr lang="en-US" dirty="0"/>
                    </a:p>
                    <a:p>
                      <a:pPr algn="l"/>
                      <a:r>
                        <a:rPr lang="en-US" b="0" dirty="0">
                          <a:solidFill>
                            <a:schemeClr val="tx1"/>
                          </a:solidFill>
                        </a:rPr>
                        <a:t>Καρδιαγγειακό σύστημα</a:t>
                      </a:r>
                    </a:p>
                  </a:txBody>
                  <a:tcPr/>
                </a:tc>
                <a:tc>
                  <a:txBody>
                    <a:bodyPr/>
                    <a:lstStyle/>
                    <a:p>
                      <a:endParaRPr lang="en-US" b="0" dirty="0">
                        <a:solidFill>
                          <a:schemeClr val="tx1"/>
                        </a:solidFill>
                      </a:endParaRPr>
                    </a:p>
                    <a:p>
                      <a:r>
                        <a:rPr lang="en-US" b="0" dirty="0">
                          <a:solidFill>
                            <a:schemeClr val="tx1"/>
                          </a:solidFill>
                        </a:rPr>
                        <a:t>-&gt; </a:t>
                      </a:r>
                      <a:r>
                        <a:rPr lang="el-GR" dirty="0"/>
                        <a:t>Ροή και κυκλοφορία του αίματος</a:t>
                      </a:r>
                      <a:endParaRPr lang="en-US" b="0" dirty="0">
                        <a:solidFill>
                          <a:schemeClr val="tx1"/>
                        </a:solidFill>
                      </a:endParaRPr>
                    </a:p>
                  </a:txBody>
                  <a:tcPr/>
                </a:tc>
                <a:extLst>
                  <a:ext uri="{0D108BD9-81ED-4DB2-BD59-A6C34878D82A}">
                    <a16:rowId xmlns:a16="http://schemas.microsoft.com/office/drawing/2014/main" val="1203275850"/>
                  </a:ext>
                </a:extLst>
              </a:tr>
              <a:tr h="956734">
                <a:tc>
                  <a:txBody>
                    <a:bodyPr/>
                    <a:lstStyle/>
                    <a:p>
                      <a:endParaRPr lang="en-US" dirty="0"/>
                    </a:p>
                    <a:p>
                      <a:r>
                        <a:rPr lang="en-US" dirty="0"/>
                        <a:t>Νευρολογικό σύστημα</a:t>
                      </a:r>
                    </a:p>
                  </a:txBody>
                  <a:tcPr/>
                </a:tc>
                <a:tc>
                  <a:txBody>
                    <a:bodyPr/>
                    <a:lstStyle/>
                    <a:p>
                      <a:endParaRPr lang="en-US" dirty="0"/>
                    </a:p>
                    <a:p>
                      <a:r>
                        <a:rPr lang="en-US" dirty="0"/>
                        <a:t>-&gt; Διέγερση και αίσθηση </a:t>
                      </a:r>
                    </a:p>
                  </a:txBody>
                  <a:tcPr/>
                </a:tc>
                <a:extLst>
                  <a:ext uri="{0D108BD9-81ED-4DB2-BD59-A6C34878D82A}">
                    <a16:rowId xmlns:a16="http://schemas.microsoft.com/office/drawing/2014/main" val="2542014048"/>
                  </a:ext>
                </a:extLst>
              </a:tr>
              <a:tr h="956734">
                <a:tc>
                  <a:txBody>
                    <a:bodyPr/>
                    <a:lstStyle/>
                    <a:p>
                      <a:endParaRPr lang="en-US" dirty="0"/>
                    </a:p>
                    <a:p>
                      <a:r>
                        <a:rPr lang="en-US" dirty="0"/>
                        <a:t>Μυοσκελετικό σύστημα</a:t>
                      </a:r>
                    </a:p>
                  </a:txBody>
                  <a:tcPr/>
                </a:tc>
                <a:tc>
                  <a:txBody>
                    <a:bodyPr/>
                    <a:lstStyle/>
                    <a:p>
                      <a:endParaRPr lang="en-US" dirty="0"/>
                    </a:p>
                    <a:p>
                      <a:r>
                        <a:rPr lang="en-US" dirty="0"/>
                        <a:t>-&gt; Κινητικότητα και άνεση</a:t>
                      </a:r>
                    </a:p>
                  </a:txBody>
                  <a:tcPr/>
                </a:tc>
                <a:extLst>
                  <a:ext uri="{0D108BD9-81ED-4DB2-BD59-A6C34878D82A}">
                    <a16:rowId xmlns:a16="http://schemas.microsoft.com/office/drawing/2014/main" val="2808105308"/>
                  </a:ext>
                </a:extLst>
              </a:tr>
              <a:tr h="956734">
                <a:tc>
                  <a:txBody>
                    <a:bodyPr/>
                    <a:lstStyle/>
                    <a:p>
                      <a:endParaRPr lang="en-US" dirty="0"/>
                    </a:p>
                    <a:p>
                      <a:r>
                        <a:rPr lang="en-US" dirty="0"/>
                        <a:t>Χρόνιες παθήσεις</a:t>
                      </a:r>
                    </a:p>
                  </a:txBody>
                  <a:tcPr/>
                </a:tc>
                <a:tc>
                  <a:txBody>
                    <a:bodyPr/>
                    <a:lstStyle/>
                    <a:p>
                      <a:endParaRPr lang="en-US" dirty="0"/>
                    </a:p>
                    <a:p>
                      <a:r>
                        <a:rPr lang="en-US" dirty="0"/>
                        <a:t>-&gt; </a:t>
                      </a:r>
                      <a:r>
                        <a:rPr lang="el-GR" dirty="0"/>
                        <a:t>Χρόνιες παθήσεις και παρενέργειες φαρμάκων</a:t>
                      </a:r>
                      <a:endParaRPr lang="en-US" dirty="0"/>
                    </a:p>
                  </a:txBody>
                  <a:tcPr/>
                </a:tc>
                <a:extLst>
                  <a:ext uri="{0D108BD9-81ED-4DB2-BD59-A6C34878D82A}">
                    <a16:rowId xmlns:a16="http://schemas.microsoft.com/office/drawing/2014/main" val="3162387326"/>
                  </a:ext>
                </a:extLst>
              </a:tr>
            </a:tbl>
          </a:graphicData>
        </a:graphic>
      </p:graphicFrame>
      <p:pic>
        <p:nvPicPr>
          <p:cNvPr id="7" name="Graphic 6" descr="Heart organ with solid fill">
            <a:extLst>
              <a:ext uri="{FF2B5EF4-FFF2-40B4-BE49-F238E27FC236}">
                <a16:creationId xmlns:a16="http://schemas.microsoft.com/office/drawing/2014/main" id="{23EC0AAF-F918-4134-407C-9AD618CFA3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500" y="1904555"/>
            <a:ext cx="841075" cy="841075"/>
          </a:xfrm>
          <a:prstGeom prst="rect">
            <a:avLst/>
          </a:prstGeom>
        </p:spPr>
      </p:pic>
      <p:pic>
        <p:nvPicPr>
          <p:cNvPr id="10" name="Graphic 9" descr="Brain in head with solid fill">
            <a:extLst>
              <a:ext uri="{FF2B5EF4-FFF2-40B4-BE49-F238E27FC236}">
                <a16:creationId xmlns:a16="http://schemas.microsoft.com/office/drawing/2014/main" id="{C52C6420-5080-1FBC-48E4-FD097591854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2037" y="2811847"/>
            <a:ext cx="762000" cy="762000"/>
          </a:xfrm>
          <a:prstGeom prst="rect">
            <a:avLst/>
          </a:prstGeom>
        </p:spPr>
      </p:pic>
      <p:pic>
        <p:nvPicPr>
          <p:cNvPr id="12" name="Graphic 11" descr="Muscular arm with solid fill">
            <a:extLst>
              <a:ext uri="{FF2B5EF4-FFF2-40B4-BE49-F238E27FC236}">
                <a16:creationId xmlns:a16="http://schemas.microsoft.com/office/drawing/2014/main" id="{2FC7C811-EF7A-B41D-B9B4-7BAC7AC7C6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62500" y="3816803"/>
            <a:ext cx="762000" cy="762000"/>
          </a:xfrm>
          <a:prstGeom prst="rect">
            <a:avLst/>
          </a:prstGeom>
        </p:spPr>
      </p:pic>
      <p:pic>
        <p:nvPicPr>
          <p:cNvPr id="14" name="Graphic 13" descr="Medical with solid fill">
            <a:extLst>
              <a:ext uri="{FF2B5EF4-FFF2-40B4-BE49-F238E27FC236}">
                <a16:creationId xmlns:a16="http://schemas.microsoft.com/office/drawing/2014/main" id="{95E2A52E-F3A2-2AE5-43EE-5ECAF74B56E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2037" y="4708599"/>
            <a:ext cx="841075" cy="841075"/>
          </a:xfrm>
          <a:prstGeom prst="rect">
            <a:avLst/>
          </a:prstGeom>
        </p:spPr>
      </p:pic>
    </p:spTree>
    <p:extLst>
      <p:ext uri="{BB962C8B-B14F-4D97-AF65-F5344CB8AC3E}">
        <p14:creationId xmlns:p14="http://schemas.microsoft.com/office/powerpoint/2010/main" val="27642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861C-C6EA-9B89-AEC7-67DBAE2A0CCE}"/>
              </a:ext>
            </a:extLst>
          </p:cNvPr>
          <p:cNvSpPr>
            <a:spLocks noGrp="1"/>
          </p:cNvSpPr>
          <p:nvPr>
            <p:ph type="title"/>
          </p:nvPr>
        </p:nvSpPr>
        <p:spPr/>
        <p:txBody>
          <a:bodyPr/>
          <a:lstStyle/>
          <a:p>
            <a:r>
              <a:rPr lang="en-US" dirty="0"/>
              <a:t>Ιατρικές και φυσιολογικές αλλαγές (2)</a:t>
            </a:r>
          </a:p>
        </p:txBody>
      </p:sp>
      <p:sp>
        <p:nvSpPr>
          <p:cNvPr id="3" name="Text Placeholder 2">
            <a:extLst>
              <a:ext uri="{FF2B5EF4-FFF2-40B4-BE49-F238E27FC236}">
                <a16:creationId xmlns:a16="http://schemas.microsoft.com/office/drawing/2014/main" id="{BE38AD55-C23B-86B5-F5A6-2333D7C73CC6}"/>
              </a:ext>
            </a:extLst>
          </p:cNvPr>
          <p:cNvSpPr>
            <a:spLocks noGrp="1"/>
          </p:cNvSpPr>
          <p:nvPr>
            <p:ph type="body" sz="quarter" idx="10"/>
          </p:nvPr>
        </p:nvSpPr>
        <p:spPr/>
        <p:txBody>
          <a:bodyPr/>
          <a:lstStyle/>
          <a:p>
            <a:r>
              <a:rPr lang="en-US" dirty="0"/>
              <a:t>Συγκεκριμένες αλλαγές</a:t>
            </a:r>
          </a:p>
        </p:txBody>
      </p:sp>
      <p:graphicFrame>
        <p:nvGraphicFramePr>
          <p:cNvPr id="5" name="Content Placeholder 4">
            <a:extLst>
              <a:ext uri="{FF2B5EF4-FFF2-40B4-BE49-F238E27FC236}">
                <a16:creationId xmlns:a16="http://schemas.microsoft.com/office/drawing/2014/main" id="{7B11AD17-613B-A412-FD07-F2523122F177}"/>
              </a:ext>
            </a:extLst>
          </p:cNvPr>
          <p:cNvGraphicFramePr>
            <a:graphicFrameLocks noGrp="1"/>
          </p:cNvGraphicFramePr>
          <p:nvPr>
            <p:ph sz="quarter" idx="12"/>
            <p:extLst>
              <p:ext uri="{D42A27DB-BD31-4B8C-83A1-F6EECF244321}">
                <p14:modId xmlns:p14="http://schemas.microsoft.com/office/powerpoint/2010/main" val="378023029"/>
              </p:ext>
            </p:extLst>
          </p:nvPr>
        </p:nvGraphicFramePr>
        <p:xfrm>
          <a:off x="927100" y="1462685"/>
          <a:ext cx="10515600" cy="498951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15006659"/>
                    </a:ext>
                  </a:extLst>
                </a:gridCol>
                <a:gridCol w="5257800">
                  <a:extLst>
                    <a:ext uri="{9D8B030D-6E8A-4147-A177-3AD203B41FA5}">
                      <a16:colId xmlns:a16="http://schemas.microsoft.com/office/drawing/2014/main" val="1386148724"/>
                    </a:ext>
                  </a:extLst>
                </a:gridCol>
              </a:tblGrid>
              <a:tr h="815464">
                <a:tc>
                  <a:txBody>
                    <a:bodyPr/>
                    <a:lstStyle/>
                    <a:p>
                      <a:pPr algn="ctr"/>
                      <a:r>
                        <a:rPr lang="en-US" dirty="0"/>
                        <a:t>Άνδρες</a:t>
                      </a:r>
                    </a:p>
                  </a:txBody>
                  <a:tcPr/>
                </a:tc>
                <a:tc>
                  <a:txBody>
                    <a:bodyPr/>
                    <a:lstStyle/>
                    <a:p>
                      <a:pPr algn="ctr"/>
                      <a:r>
                        <a:rPr lang="en-US" dirty="0"/>
                        <a:t>Γυναίκες</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sz="1800" kern="1200" dirty="0">
                          <a:solidFill>
                            <a:schemeClr val="dk1"/>
                          </a:solidFill>
                          <a:effectLst/>
                          <a:latin typeface="+mn-lt"/>
                          <a:ea typeface="+mn-ea"/>
                          <a:cs typeface="+mn-cs"/>
                        </a:rPr>
                        <a:t>Μείωση των επιπέδων τεστοστερόνης </a:t>
                      </a:r>
                    </a:p>
                    <a:p>
                      <a:pPr marL="285750" indent="-285750">
                        <a:buFontTx/>
                        <a:buChar char="-"/>
                      </a:pPr>
                      <a:r>
                        <a:rPr lang="en-US" dirty="0"/>
                        <a:t>Μειωμένη ροή αίματος</a:t>
                      </a:r>
                    </a:p>
                    <a:p>
                      <a:pPr marL="285750" indent="-285750">
                        <a:buFontTx/>
                        <a:buChar char="-"/>
                      </a:pPr>
                      <a:r>
                        <a:rPr lang="en-US" dirty="0"/>
                        <a:t>Εξασθενημένη αισθητηριακή ανάδραση</a:t>
                      </a:r>
                    </a:p>
                    <a:p>
                      <a:pPr marL="285750" indent="-285750">
                        <a:buFontTx/>
                        <a:buChar char="-"/>
                      </a:pPr>
                      <a:r>
                        <a:rPr lang="en-US" dirty="0"/>
                        <a:t>Ελάχιστη μεταβολή στον αριθμό των σπερματοζωαρίων</a:t>
                      </a:r>
                    </a:p>
                    <a:p>
                      <a:pPr marL="285750" indent="-285750">
                        <a:buFontTx/>
                        <a:buChar char="-"/>
                      </a:pPr>
                      <a:endParaRPr lang="en-US" dirty="0"/>
                    </a:p>
                    <a:p>
                      <a:pPr marL="285750" indent="-285750">
                        <a:buFont typeface="Symbol" pitchFamily="2" charset="2"/>
                        <a:buChar char="Þ"/>
                      </a:pPr>
                      <a:r>
                        <a:rPr lang="en-US" dirty="0"/>
                        <a:t>Ανάγκη για περισσότερη διέγερση     </a:t>
                      </a:r>
                    </a:p>
                    <a:p>
                      <a:pPr marL="285750" indent="-285750">
                        <a:buFont typeface="Symbol" pitchFamily="2" charset="2"/>
                        <a:buChar char="Þ"/>
                      </a:pPr>
                      <a:r>
                        <a:rPr lang="el-GR" dirty="0"/>
                        <a:t>Βραδύτερη επίτευξη στύσης</a:t>
                      </a:r>
                      <a:endParaRPr lang="en-US" dirty="0"/>
                    </a:p>
                  </a:txBody>
                  <a:tcPr/>
                </a:tc>
                <a:tc>
                  <a:txBody>
                    <a:bodyPr/>
                    <a:lstStyle/>
                    <a:p>
                      <a:pPr marL="285750" indent="-285750">
                        <a:buFontTx/>
                        <a:buChar char="-"/>
                      </a:pPr>
                      <a:r>
                        <a:rPr lang="en-US" dirty="0"/>
                        <a:t>Εμμηνόπαυση</a:t>
                      </a:r>
                    </a:p>
                    <a:p>
                      <a:pPr marL="285750" indent="-285750">
                        <a:buFontTx/>
                        <a:buChar char="-"/>
                      </a:pPr>
                      <a:r>
                        <a:rPr lang="en-US" dirty="0"/>
                        <a:t>Μείωση των επιπέδων οιστρογόνων</a:t>
                      </a:r>
                    </a:p>
                    <a:p>
                      <a:pPr marL="285750" indent="-285750">
                        <a:buFontTx/>
                        <a:buChar char="-"/>
                      </a:pPr>
                      <a:r>
                        <a:rPr lang="en-US" dirty="0"/>
                        <a:t>Μειωμένη ροή αίματος</a:t>
                      </a:r>
                    </a:p>
                    <a:p>
                      <a:pPr marL="285750" indent="-285750">
                        <a:buFontTx/>
                        <a:buChar char="-"/>
                      </a:pPr>
                      <a:endParaRPr lang="en-US" dirty="0"/>
                    </a:p>
                    <a:p>
                      <a:pPr marL="285750" indent="-285750">
                        <a:buFontTx/>
                        <a:buChar char="-"/>
                      </a:pPr>
                      <a:endParaRPr lang="en-US" dirty="0"/>
                    </a:p>
                    <a:p>
                      <a:pPr marL="285750" indent="-285750">
                        <a:buFont typeface="Symbol" pitchFamily="2" charset="2"/>
                        <a:buChar char="Þ"/>
                      </a:pPr>
                      <a:r>
                        <a:rPr lang="el-GR" dirty="0"/>
                        <a:t>Κ</a:t>
                      </a:r>
                      <a:r>
                        <a:rPr lang="en-US" dirty="0" err="1"/>
                        <a:t>ολ</a:t>
                      </a:r>
                      <a:r>
                        <a:rPr lang="en-US" dirty="0"/>
                        <a:t>πική ξηρότητα</a:t>
                      </a:r>
                    </a:p>
                    <a:p>
                      <a:pPr marL="285750" indent="-285750">
                        <a:buFont typeface="Symbol" pitchFamily="2" charset="2"/>
                        <a:buChar char="Þ"/>
                      </a:pPr>
                      <a:r>
                        <a:rPr lang="en-US" dirty="0"/>
                        <a:t>Μειωμένη ελαστικότητα και λίπανση</a:t>
                      </a:r>
                    </a:p>
                    <a:p>
                      <a:pPr marL="285750" indent="-285750">
                        <a:buFont typeface="Symbol" pitchFamily="2" charset="2"/>
                        <a:buChar char="Þ"/>
                      </a:pPr>
                      <a:r>
                        <a:rPr lang="el-GR" dirty="0"/>
                        <a:t>Π</a:t>
                      </a:r>
                      <a:r>
                        <a:rPr lang="en-US" dirty="0" err="1"/>
                        <a:t>όνος</a:t>
                      </a:r>
                      <a:r>
                        <a:rPr lang="en-US" dirty="0"/>
                        <a:t> κατά τη σεξουαλική επαφή</a:t>
                      </a:r>
                    </a:p>
                    <a:p>
                      <a:pPr marL="285750" indent="-285750">
                        <a:buFont typeface="Symbol" pitchFamily="2" charset="2"/>
                        <a:buChar char="Þ"/>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522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35C-72BD-B112-1175-937370D15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3F1F-9198-7465-D5E8-FD2650A84C47}"/>
              </a:ext>
            </a:extLst>
          </p:cNvPr>
          <p:cNvSpPr>
            <a:spLocks noGrp="1"/>
          </p:cNvSpPr>
          <p:nvPr>
            <p:ph type="title"/>
          </p:nvPr>
        </p:nvSpPr>
        <p:spPr/>
        <p:txBody>
          <a:bodyPr/>
          <a:lstStyle/>
          <a:p>
            <a:r>
              <a:rPr lang="en-US" dirty="0"/>
              <a:t>Ιατρικές και φυσιολογικές αλλαγές (3)</a:t>
            </a:r>
          </a:p>
        </p:txBody>
      </p:sp>
      <p:sp>
        <p:nvSpPr>
          <p:cNvPr id="3" name="Text Placeholder 2">
            <a:extLst>
              <a:ext uri="{FF2B5EF4-FFF2-40B4-BE49-F238E27FC236}">
                <a16:creationId xmlns:a16="http://schemas.microsoft.com/office/drawing/2014/main" id="{D74AE6C1-DE96-F4C8-878A-FF5FBD1654F1}"/>
              </a:ext>
            </a:extLst>
          </p:cNvPr>
          <p:cNvSpPr>
            <a:spLocks noGrp="1"/>
          </p:cNvSpPr>
          <p:nvPr>
            <p:ph type="body" sz="quarter" idx="10"/>
          </p:nvPr>
        </p:nvSpPr>
        <p:spPr/>
        <p:txBody>
          <a:bodyPr/>
          <a:lstStyle/>
          <a:p>
            <a:r>
              <a:rPr lang="en-US" dirty="0"/>
              <a:t>Συγκεκριμένες αλλαγές</a:t>
            </a:r>
          </a:p>
        </p:txBody>
      </p:sp>
      <p:graphicFrame>
        <p:nvGraphicFramePr>
          <p:cNvPr id="5" name="Content Placeholder 4">
            <a:extLst>
              <a:ext uri="{FF2B5EF4-FFF2-40B4-BE49-F238E27FC236}">
                <a16:creationId xmlns:a16="http://schemas.microsoft.com/office/drawing/2014/main" id="{F90D8E18-2383-C54C-49FF-6C38A0A26D04}"/>
              </a:ext>
            </a:extLst>
          </p:cNvPr>
          <p:cNvGraphicFramePr>
            <a:graphicFrameLocks noGrp="1"/>
          </p:cNvGraphicFramePr>
          <p:nvPr>
            <p:ph sz="quarter" idx="12"/>
            <p:extLst>
              <p:ext uri="{D42A27DB-BD31-4B8C-83A1-F6EECF244321}">
                <p14:modId xmlns:p14="http://schemas.microsoft.com/office/powerpoint/2010/main" val="452135593"/>
              </p:ext>
            </p:extLst>
          </p:nvPr>
        </p:nvGraphicFramePr>
        <p:xfrm>
          <a:off x="774700" y="1462685"/>
          <a:ext cx="10642600" cy="4989512"/>
        </p:xfrm>
        <a:graphic>
          <a:graphicData uri="http://schemas.openxmlformats.org/drawingml/2006/table">
            <a:tbl>
              <a:tblPr firstRow="1" bandRow="1">
                <a:tableStyleId>{5C22544A-7EE6-4342-B048-85BDC9FD1C3A}</a:tableStyleId>
              </a:tblPr>
              <a:tblGrid>
                <a:gridCol w="10642600">
                  <a:extLst>
                    <a:ext uri="{9D8B030D-6E8A-4147-A177-3AD203B41FA5}">
                      <a16:colId xmlns:a16="http://schemas.microsoft.com/office/drawing/2014/main" val="3715006659"/>
                    </a:ext>
                  </a:extLst>
                </a:gridCol>
              </a:tblGrid>
              <a:tr h="815464">
                <a:tc>
                  <a:txBody>
                    <a:bodyPr/>
                    <a:lstStyle/>
                    <a:p>
                      <a:pPr algn="ctr"/>
                      <a:r>
                        <a:rPr lang="el-GR" dirty="0"/>
                        <a:t>Ηλικιωμένα τρανς άτομα</a:t>
                      </a:r>
                      <a:endParaRPr lang="en-US" dirty="0"/>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dirty="0" err="1"/>
                        <a:t>Εξατομικευμένες </a:t>
                      </a:r>
                      <a:r>
                        <a:rPr lang="en-US" dirty="0"/>
                        <a:t>πορείες</a:t>
                      </a:r>
                    </a:p>
                    <a:p>
                      <a:pPr marL="285750" indent="-285750">
                        <a:buFontTx/>
                        <a:buChar char="-"/>
                      </a:pPr>
                      <a:r>
                        <a:rPr lang="en-US" dirty="0"/>
                        <a:t>Μεγάλη μεταβλητότητα</a:t>
                      </a:r>
                    </a:p>
                    <a:p>
                      <a:pPr marL="285750" indent="-285750">
                        <a:buFontTx/>
                        <a:buChar char="-"/>
                      </a:pPr>
                      <a:r>
                        <a:rPr lang="el-GR" dirty="0"/>
                        <a:t>Μακροχρόνια ορμονοθεραπεία επιβεβαίωσης φύλου</a:t>
                      </a:r>
                      <a:r>
                        <a:rPr lang="en-US" dirty="0"/>
                        <a:t>– περιορισμένη έρευνα</a:t>
                      </a:r>
                    </a:p>
                    <a:p>
                      <a:pPr marL="285750" indent="-285750">
                        <a:buFontTx/>
                        <a:buChar char="-"/>
                      </a:pPr>
                      <a:r>
                        <a:rPr lang="en-US" dirty="0"/>
                        <a:t>Χειρουργικές επεμβάσεις επιβεβαίωσης φύλου</a:t>
                      </a:r>
                    </a:p>
                    <a:p>
                      <a:pPr marL="285750" indent="-285750">
                        <a:buFontTx/>
                        <a:buChar char="-"/>
                      </a:pPr>
                      <a:endParaRPr lang="en-US" dirty="0"/>
                    </a:p>
                    <a:p>
                      <a:pPr marL="0" indent="0">
                        <a:buFontTx/>
                        <a:buNone/>
                      </a:pPr>
                      <a:r>
                        <a:rPr lang="en-US" dirty="0"/>
                        <a:t>=&gt; σεξουαλική απόκριση, αίσθηση, λειτουργία</a:t>
                      </a:r>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26471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Χρόνιες ασθένειες και φαρμακευτική αγωγή (1)</a:t>
            </a:r>
            <a:endParaRPr lang="el-GR" dirty="0"/>
          </a:p>
        </p:txBody>
      </p:sp>
      <p:sp>
        <p:nvSpPr>
          <p:cNvPr id="7" name="Content Placeholder 6"/>
          <p:cNvSpPr>
            <a:spLocks noGrp="1"/>
          </p:cNvSpPr>
          <p:nvPr>
            <p:ph sz="quarter" idx="12"/>
          </p:nvPr>
        </p:nvSpPr>
        <p:spPr>
          <a:xfrm>
            <a:off x="1231899" y="952500"/>
            <a:ext cx="9029701" cy="5799365"/>
          </a:xfrm>
        </p:spPr>
        <p:txBody>
          <a:bodyPr/>
          <a:lstStyle/>
          <a:p>
            <a:r>
              <a:rPr lang="en-US" sz="2000" b="1" dirty="0">
                <a:solidFill>
                  <a:schemeClr val="accent3"/>
                </a:solidFill>
              </a:rPr>
              <a:t>1. Καρδιαγγειακές παθήσεις </a:t>
            </a:r>
          </a:p>
          <a:p>
            <a:pPr marL="971533" lvl="1" indent="-285750">
              <a:buFont typeface="Wingdings" pitchFamily="2" charset="2"/>
              <a:buChar char="è"/>
            </a:pPr>
            <a:r>
              <a:rPr lang="en-US" sz="1800" dirty="0"/>
              <a:t>Μειωμένη ροή αίματος -&gt; μειωμένη σεξουαλική διέγερση ή στυτική</a:t>
            </a:r>
            <a:r>
              <a:rPr lang="en-US" sz="1800" dirty="0" err="1"/>
              <a:t> ικανότητα</a:t>
            </a:r>
            <a:endParaRPr lang="en-US" sz="1800" dirty="0"/>
          </a:p>
          <a:p>
            <a:pPr marL="285750" indent="-285750">
              <a:buFont typeface="Wingdings" pitchFamily="2" charset="2"/>
              <a:buChar char="è"/>
            </a:pPr>
            <a:endParaRPr lang="en-US" dirty="0"/>
          </a:p>
          <a:p>
            <a:r>
              <a:rPr lang="en-US" sz="2000" b="1" dirty="0">
                <a:solidFill>
                  <a:schemeClr val="accent3"/>
                </a:solidFill>
              </a:rPr>
              <a:t>2. Διαβήτης</a:t>
            </a:r>
          </a:p>
          <a:p>
            <a:pPr marL="971533" lvl="1" indent="-285750">
              <a:buFont typeface="Wingdings" pitchFamily="2" charset="2"/>
              <a:buChar char="è"/>
            </a:pPr>
            <a:r>
              <a:rPr lang="en-US" sz="1800" dirty="0"/>
              <a:t>Νευροπάθεια + αγγειακή βλάβη -&gt; </a:t>
            </a:r>
            <a:r>
              <a:rPr lang="el-GR" sz="1800" dirty="0"/>
              <a:t>μειωμένη σεξουαλική επιθυμία, δυσκολίες στη στύση και μειωμένη λίπανση</a:t>
            </a:r>
            <a:endParaRPr lang="en-US" dirty="0"/>
          </a:p>
          <a:p>
            <a:r>
              <a:rPr lang="en-US" sz="2000" b="1" dirty="0">
                <a:solidFill>
                  <a:schemeClr val="accent3"/>
                </a:solidFill>
              </a:rPr>
              <a:t>3. Αναπνευστικές διαταραχές</a:t>
            </a:r>
          </a:p>
          <a:p>
            <a:pPr marL="971533" lvl="1" indent="-285750">
              <a:buFont typeface="Wingdings" pitchFamily="2" charset="2"/>
              <a:buChar char="è"/>
            </a:pPr>
            <a:r>
              <a:rPr lang="en-US" sz="1800" dirty="0"/>
              <a:t>Κόπωση + μειωμένη αντοχή </a:t>
            </a:r>
          </a:p>
          <a:p>
            <a:pPr marL="285750" indent="-285750">
              <a:buFont typeface="Wingdings" pitchFamily="2" charset="2"/>
              <a:buChar char="è"/>
            </a:pPr>
            <a:endParaRPr lang="en-US" dirty="0"/>
          </a:p>
          <a:p>
            <a:r>
              <a:rPr lang="en-US" sz="2000" b="1" dirty="0">
                <a:solidFill>
                  <a:schemeClr val="accent3"/>
                </a:solidFill>
              </a:rPr>
              <a:t>4. Μυοσκελετικές παθήσεις</a:t>
            </a:r>
          </a:p>
          <a:p>
            <a:pPr marL="971533" lvl="1" indent="-285750">
              <a:buFont typeface="Wingdings" pitchFamily="2" charset="2"/>
              <a:buChar char="è"/>
            </a:pPr>
            <a:r>
              <a:rPr lang="en-US" sz="1800" dirty="0"/>
              <a:t>Πόνος + δυσκαμψία</a:t>
            </a:r>
          </a:p>
          <a:p>
            <a:pPr marL="285750" indent="-285750">
              <a:buFont typeface="Wingdings" pitchFamily="2" charset="2"/>
              <a:buChar char="è"/>
            </a:pPr>
            <a:endParaRPr lang="en-US" dirty="0"/>
          </a:p>
          <a:p>
            <a:r>
              <a:rPr lang="en-US" sz="2000" b="1" dirty="0">
                <a:solidFill>
                  <a:schemeClr val="accent3"/>
                </a:solidFill>
              </a:rPr>
              <a:t>5. Καρκίνος </a:t>
            </a:r>
          </a:p>
          <a:p>
            <a:pPr marL="971533" lvl="1" indent="-285750">
              <a:buFont typeface="Wingdings" pitchFamily="2" charset="2"/>
              <a:buChar char="è"/>
            </a:pPr>
            <a:r>
              <a:rPr lang="el-GR" sz="1800" dirty="0"/>
              <a:t>Ορμονικές αλλαγές + αλλαγές στην εικόνα σώματος</a:t>
            </a:r>
            <a:r>
              <a:rPr lang="en-US" sz="1800" dirty="0"/>
              <a:t>-&gt; μειωμένο ενδιαφέρον και ανταπόκριση</a:t>
            </a:r>
          </a:p>
          <a:p>
            <a:endParaRPr lang="en-US" dirty="0"/>
          </a:p>
        </p:txBody>
      </p:sp>
    </p:spTree>
    <p:extLst>
      <p:ext uri="{BB962C8B-B14F-4D97-AF65-F5344CB8AC3E}">
        <p14:creationId xmlns:p14="http://schemas.microsoft.com/office/powerpoint/2010/main" val="31812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 calcmode="lin" valueType="num">
                                      <p:cBhvr additive="base">
                                        <p:cTn id="27" dur="500"/>
                                        <p:tgtEl>
                                          <p:spTgt spid="7">
                                            <p:txEl>
                                              <p:pRg st="5" end="5"/>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5" end="5"/>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 calcmode="lin" valueType="num">
                                      <p:cBhvr additive="base">
                                        <p:cTn id="31"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anim calcmode="lin" valueType="num">
                                      <p:cBhvr additive="base">
                                        <p:cTn id="37" dur="500"/>
                                        <p:tgtEl>
                                          <p:spTgt spid="7">
                                            <p:txEl>
                                              <p:pRg st="8" end="8"/>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8" end="8"/>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9" end="9"/>
                                            </p:txEl>
                                          </p:spTgt>
                                        </p:tgtEl>
                                        <p:attrNameLst>
                                          <p:attrName>style.visibility</p:attrName>
                                        </p:attrNameLst>
                                      </p:cBhvr>
                                      <p:to>
                                        <p:strVal val="visible"/>
                                      </p:to>
                                    </p:set>
                                    <p:anim calcmode="lin" valueType="num">
                                      <p:cBhvr additive="base">
                                        <p:cTn id="41"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anim calcmode="lin" valueType="num">
                                      <p:cBhvr additive="base">
                                        <p:cTn id="47" dur="500"/>
                                        <p:tgtEl>
                                          <p:spTgt spid="7">
                                            <p:txEl>
                                              <p:pRg st="11" end="11"/>
                                            </p:txEl>
                                          </p:spTgt>
                                        </p:tgtEl>
                                        <p:attrNameLst>
                                          <p:attrName>ppt_y</p:attrName>
                                        </p:attrNameLst>
                                      </p:cBhvr>
                                      <p:tavLst>
                                        <p:tav tm="0">
                                          <p:val>
                                            <p:strVal val="#ppt_y+#ppt_h*1.125000"/>
                                          </p:val>
                                        </p:tav>
                                        <p:tav tm="100000">
                                          <p:val>
                                            <p:strVal val="#ppt_y"/>
                                          </p:val>
                                        </p:tav>
                                      </p:tavLst>
                                    </p:anim>
                                    <p:animEffect transition="in" filter="wipe(up)">
                                      <p:cBhvr>
                                        <p:cTn id="48" dur="500"/>
                                        <p:tgtEl>
                                          <p:spTgt spid="7">
                                            <p:txEl>
                                              <p:pRg st="11" end="11"/>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
                                            <p:txEl>
                                              <p:pRg st="12" end="12"/>
                                            </p:txEl>
                                          </p:spTgt>
                                        </p:tgtEl>
                                        <p:attrNameLst>
                                          <p:attrName>style.visibility</p:attrName>
                                        </p:attrNameLst>
                                      </p:cBhvr>
                                      <p:to>
                                        <p:strVal val="visible"/>
                                      </p:to>
                                    </p:set>
                                    <p:anim calcmode="lin" valueType="num">
                                      <p:cBhvr additive="base">
                                        <p:cTn id="51" dur="500"/>
                                        <p:tgtEl>
                                          <p:spTgt spid="7">
                                            <p:txEl>
                                              <p:pRg st="12" end="12"/>
                                            </p:txEl>
                                          </p:spTgt>
                                        </p:tgtEl>
                                        <p:attrNameLst>
                                          <p:attrName>ppt_y</p:attrName>
                                        </p:attrNameLst>
                                      </p:cBhvr>
                                      <p:tavLst>
                                        <p:tav tm="0">
                                          <p:val>
                                            <p:strVal val="#ppt_y+#ppt_h*1.125000"/>
                                          </p:val>
                                        </p:tav>
                                        <p:tav tm="100000">
                                          <p:val>
                                            <p:strVal val="#ppt_y"/>
                                          </p:val>
                                        </p:tav>
                                      </p:tavLst>
                                    </p:anim>
                                    <p:animEffect transition="in" filter="wipe(up)">
                                      <p:cBhvr>
                                        <p:cTn id="52"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481C-78C9-10E0-6080-78F69B3F59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FF71AAF-ADB4-6A1A-6D31-03179AEB3DA9}"/>
              </a:ext>
            </a:extLst>
          </p:cNvPr>
          <p:cNvSpPr>
            <a:spLocks noGrp="1"/>
          </p:cNvSpPr>
          <p:nvPr>
            <p:ph type="title"/>
          </p:nvPr>
        </p:nvSpPr>
        <p:spPr/>
        <p:txBody>
          <a:bodyPr lIns="91440"/>
          <a:lstStyle/>
          <a:p>
            <a:r>
              <a:rPr lang="en-US" dirty="0"/>
              <a:t>Χρόνιες ασθένειες και φαρμακευτική αγωγή (2)</a:t>
            </a:r>
            <a:endParaRPr lang="el-GR" dirty="0"/>
          </a:p>
        </p:txBody>
      </p:sp>
      <p:sp>
        <p:nvSpPr>
          <p:cNvPr id="6" name="Text Placeholder 5">
            <a:extLst>
              <a:ext uri="{FF2B5EF4-FFF2-40B4-BE49-F238E27FC236}">
                <a16:creationId xmlns:a16="http://schemas.microsoft.com/office/drawing/2014/main" id="{9074AE85-8D6F-888A-E1E1-B28B0D8487B5}"/>
              </a:ext>
            </a:extLst>
          </p:cNvPr>
          <p:cNvSpPr>
            <a:spLocks noGrp="1"/>
          </p:cNvSpPr>
          <p:nvPr>
            <p:ph type="body" sz="quarter" idx="10"/>
          </p:nvPr>
        </p:nvSpPr>
        <p:spPr>
          <a:xfrm>
            <a:off x="97970" y="1016298"/>
            <a:ext cx="11944351" cy="550862"/>
          </a:xfrm>
        </p:spPr>
        <p:txBody>
          <a:bodyPr/>
          <a:lstStyle/>
          <a:p>
            <a:pPr algn="ctr"/>
            <a:r>
              <a:rPr lang="en-US" dirty="0"/>
              <a:t>Οι σεξουαλικές δυσκολίες δεν οφείλονται πάντα στη γήρανση ή σε κάποια ασθένεια</a:t>
            </a:r>
          </a:p>
        </p:txBody>
      </p:sp>
      <p:graphicFrame>
        <p:nvGraphicFramePr>
          <p:cNvPr id="2" name="Content Placeholder 1">
            <a:extLst>
              <a:ext uri="{FF2B5EF4-FFF2-40B4-BE49-F238E27FC236}">
                <a16:creationId xmlns:a16="http://schemas.microsoft.com/office/drawing/2014/main" id="{9B2974CC-7F20-FB2C-E3C6-3F93174EC1E3}"/>
              </a:ext>
            </a:extLst>
          </p:cNvPr>
          <p:cNvGraphicFramePr>
            <a:graphicFrameLocks noGrp="1"/>
          </p:cNvGraphicFramePr>
          <p:nvPr>
            <p:ph sz="quarter" idx="12"/>
            <p:extLst>
              <p:ext uri="{D42A27DB-BD31-4B8C-83A1-F6EECF244321}">
                <p14:modId xmlns:p14="http://schemas.microsoft.com/office/powerpoint/2010/main" val="2195560395"/>
              </p:ext>
            </p:extLst>
          </p:nvPr>
        </p:nvGraphicFramePr>
        <p:xfrm>
          <a:off x="1904544" y="2336800"/>
          <a:ext cx="9119056" cy="4191000"/>
        </p:xfrm>
        <a:graphic>
          <a:graphicData uri="http://schemas.openxmlformats.org/drawingml/2006/table">
            <a:tbl>
              <a:tblPr firstRow="1" bandRow="1">
                <a:tableStyleId>{2D5ABB26-0587-4C30-8999-92F81FD0307C}</a:tableStyleId>
              </a:tblPr>
              <a:tblGrid>
                <a:gridCol w="4559528">
                  <a:extLst>
                    <a:ext uri="{9D8B030D-6E8A-4147-A177-3AD203B41FA5}">
                      <a16:colId xmlns:a16="http://schemas.microsoft.com/office/drawing/2014/main" val="61704248"/>
                    </a:ext>
                  </a:extLst>
                </a:gridCol>
                <a:gridCol w="4559528">
                  <a:extLst>
                    <a:ext uri="{9D8B030D-6E8A-4147-A177-3AD203B41FA5}">
                      <a16:colId xmlns:a16="http://schemas.microsoft.com/office/drawing/2014/main" val="3311169139"/>
                    </a:ext>
                  </a:extLst>
                </a:gridCol>
              </a:tblGrid>
              <a:tr h="100420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Συνηθισμένες κατηγορίες φαρμάκων</a:t>
                      </a:r>
                    </a:p>
                    <a:p>
                      <a:pPr algn="l"/>
                      <a:endParaRPr lang="en-US" dirty="0">
                        <a:solidFill>
                          <a:schemeClr val="tx1"/>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Πιθανές παρενέργειες</a:t>
                      </a:r>
                    </a:p>
                    <a:p>
                      <a:pPr algn="l"/>
                      <a:endParaRPr lang="en-US" dirty="0">
                        <a:solidFill>
                          <a:schemeClr val="tx1"/>
                        </a:solidFill>
                      </a:endParaRPr>
                    </a:p>
                  </a:txBody>
                  <a:tcPr/>
                </a:tc>
                <a:extLst>
                  <a:ext uri="{0D108BD9-81ED-4DB2-BD59-A6C34878D82A}">
                    <a16:rowId xmlns:a16="http://schemas.microsoft.com/office/drawing/2014/main" val="3459383793"/>
                  </a:ext>
                </a:extLst>
              </a:tr>
              <a:tr h="3186797">
                <a:tc>
                  <a:txBody>
                    <a:bodyPr/>
                    <a:lstStyle/>
                    <a:p>
                      <a:r>
                        <a:rPr lang="en-US" sz="2000" dirty="0"/>
                        <a:t>• Αντιυπερτασικά</a:t>
                      </a:r>
                    </a:p>
                    <a:p>
                      <a:r>
                        <a:rPr lang="en-US" sz="2000" dirty="0"/>
                        <a:t>• Αντικαταθλιπτικά</a:t>
                      </a:r>
                    </a:p>
                    <a:p>
                      <a:r>
                        <a:rPr lang="en-US" sz="2000" dirty="0"/>
                        <a:t>• Αντιψυχωσικά</a:t>
                      </a:r>
                    </a:p>
                    <a:p>
                      <a:r>
                        <a:rPr lang="en-US" sz="2000" dirty="0"/>
                        <a:t>• Ηρεμιστικά</a:t>
                      </a:r>
                    </a:p>
                    <a:p>
                      <a:r>
                        <a:rPr lang="en-US" sz="2000" dirty="0"/>
                        <a:t>• Ορμονικές θεραπείες</a:t>
                      </a:r>
                    </a:p>
                    <a:p>
                      <a:endParaRPr lang="en-US" dirty="0"/>
                    </a:p>
                  </a:txBody>
                  <a:tcPr/>
                </a:tc>
                <a:tc>
                  <a:txBody>
                    <a:bodyPr/>
                    <a:lstStyle/>
                    <a:p>
                      <a:r>
                        <a:rPr lang="en-US" sz="2000" dirty="0"/>
                        <a:t>• Μειωμένη λίμπιντο</a:t>
                      </a:r>
                    </a:p>
                    <a:p>
                      <a:r>
                        <a:rPr lang="en-US" sz="2000" dirty="0"/>
                        <a:t>• Δυσκολίες στη σεξουαλική διέγερση</a:t>
                      </a:r>
                    </a:p>
                    <a:p>
                      <a:r>
                        <a:rPr lang="en-US" sz="2000" dirty="0"/>
                        <a:t>• Κολπική ξηρότητα / αλλαγές στη στύση</a:t>
                      </a:r>
                    </a:p>
                    <a:p>
                      <a:r>
                        <a:rPr lang="en-US" sz="2000" dirty="0"/>
                        <a:t>• </a:t>
                      </a:r>
                      <a:r>
                        <a:rPr lang="el-GR" sz="2000" dirty="0"/>
                        <a:t>Καθυστερημένος οργασμός ή απουσία οργασμού</a:t>
                      </a:r>
                      <a:endParaRPr lang="en-US" sz="2000" dirty="0"/>
                    </a:p>
                    <a:p>
                      <a:r>
                        <a:rPr lang="en-US" sz="2000" dirty="0"/>
                        <a:t>• Μειωμένη ενέργεια</a:t>
                      </a:r>
                    </a:p>
                    <a:p>
                      <a:endParaRPr lang="en-US" dirty="0"/>
                    </a:p>
                  </a:txBody>
                  <a:tcPr/>
                </a:tc>
                <a:extLst>
                  <a:ext uri="{0D108BD9-81ED-4DB2-BD59-A6C34878D82A}">
                    <a16:rowId xmlns:a16="http://schemas.microsoft.com/office/drawing/2014/main" val="3290839608"/>
                  </a:ext>
                </a:extLst>
              </a:tr>
            </a:tbl>
          </a:graphicData>
        </a:graphic>
      </p:graphicFrame>
    </p:spTree>
    <p:extLst>
      <p:ext uri="{BB962C8B-B14F-4D97-AF65-F5344CB8AC3E}">
        <p14:creationId xmlns:p14="http://schemas.microsoft.com/office/powerpoint/2010/main" val="159920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17EC-0A22-8C60-A05F-D9ED6C33E8BD}"/>
            </a:ext>
          </a:extLst>
        </p:cNvPr>
        <p:cNvGrpSpPr/>
        <p:nvPr/>
      </p:nvGrpSpPr>
      <p:grpSpPr>
        <a:xfrm>
          <a:off x="0" y="0"/>
          <a:ext cx="0" cy="0"/>
          <a:chOff x="0" y="0"/>
          <a:chExt cx="0" cy="0"/>
        </a:xfrm>
      </p:grpSpPr>
      <p:pic>
        <p:nvPicPr>
          <p:cNvPr id="5" name="Graphic 4" descr="Heart with solid fill">
            <a:extLst>
              <a:ext uri="{FF2B5EF4-FFF2-40B4-BE49-F238E27FC236}">
                <a16:creationId xmlns:a16="http://schemas.microsoft.com/office/drawing/2014/main" id="{73AC92CD-7CF9-08B8-EF61-FEBD872C5A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34000" y="2851046"/>
            <a:ext cx="1524000" cy="1524000"/>
          </a:xfrm>
          <a:prstGeom prst="rect">
            <a:avLst/>
          </a:prstGeom>
        </p:spPr>
      </p:pic>
    </p:spTree>
    <p:extLst>
      <p:ext uri="{BB962C8B-B14F-4D97-AF65-F5344CB8AC3E}">
        <p14:creationId xmlns:p14="http://schemas.microsoft.com/office/powerpoint/2010/main" val="188735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67DB-9141-6333-8C1E-1DBBDF4E42B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3120E21-5077-A698-0B58-DB3D7A4031E8}"/>
              </a:ext>
            </a:extLst>
          </p:cNvPr>
          <p:cNvSpPr>
            <a:spLocks noGrp="1"/>
          </p:cNvSpPr>
          <p:nvPr>
            <p:ph type="title"/>
          </p:nvPr>
        </p:nvSpPr>
        <p:spPr/>
        <p:txBody>
          <a:bodyPr lIns="91440"/>
          <a:lstStyle/>
          <a:p>
            <a:r>
              <a:rPr lang="el-GR" dirty="0"/>
              <a:t>Ψυχική υγεία και ευεξία στις διαπροσωπικές σχέσεις</a:t>
            </a:r>
          </a:p>
        </p:txBody>
      </p:sp>
      <p:sp>
        <p:nvSpPr>
          <p:cNvPr id="7" name="Content Placeholder 6">
            <a:extLst>
              <a:ext uri="{FF2B5EF4-FFF2-40B4-BE49-F238E27FC236}">
                <a16:creationId xmlns:a16="http://schemas.microsoft.com/office/drawing/2014/main" id="{E02731A8-3A46-ED9F-44A6-2D53B3C085A8}"/>
              </a:ext>
            </a:extLst>
          </p:cNvPr>
          <p:cNvSpPr>
            <a:spLocks noGrp="1"/>
          </p:cNvSpPr>
          <p:nvPr>
            <p:ph sz="quarter" idx="12"/>
          </p:nvPr>
        </p:nvSpPr>
        <p:spPr>
          <a:xfrm>
            <a:off x="1308099" y="1473201"/>
            <a:ext cx="8191501" cy="4587966"/>
          </a:xfrm>
        </p:spPr>
        <p:txBody>
          <a:bodyPr/>
          <a:lstStyle/>
          <a:p>
            <a:r>
              <a:rPr lang="en-US" sz="2000" b="1" dirty="0">
                <a:solidFill>
                  <a:schemeClr val="accent3"/>
                </a:solidFill>
              </a:rPr>
              <a:t>Κατάθλιψη</a:t>
            </a:r>
          </a:p>
          <a:p>
            <a:pPr marL="971533" lvl="1" indent="-285750">
              <a:buFont typeface="Wingdings" pitchFamily="2" charset="2"/>
              <a:buChar char="è"/>
            </a:pPr>
            <a:r>
              <a:rPr lang="en-US" sz="1800" dirty="0"/>
              <a:t>Μειωμένη σεξουαλική επιθυμία</a:t>
            </a:r>
          </a:p>
          <a:p>
            <a:endParaRPr lang="en-US" dirty="0"/>
          </a:p>
          <a:p>
            <a:r>
              <a:rPr lang="en-US" sz="2000" dirty="0"/>
              <a:t> </a:t>
            </a:r>
            <a:r>
              <a:rPr lang="en-US" sz="2000" b="1" dirty="0">
                <a:solidFill>
                  <a:schemeClr val="accent3"/>
                </a:solidFill>
              </a:rPr>
              <a:t>Άγχος</a:t>
            </a:r>
          </a:p>
          <a:p>
            <a:pPr marL="971533" lvl="1" indent="-285750">
              <a:buFont typeface="Wingdings" pitchFamily="2" charset="2"/>
              <a:buChar char="è"/>
            </a:pPr>
            <a:r>
              <a:rPr lang="en-US" sz="1800" dirty="0"/>
              <a:t>Αναστολή και αποφυγή</a:t>
            </a:r>
          </a:p>
          <a:p>
            <a:endParaRPr lang="en-US" dirty="0"/>
          </a:p>
          <a:p>
            <a:r>
              <a:rPr lang="en-US" sz="2000" b="1" dirty="0">
                <a:solidFill>
                  <a:schemeClr val="accent3"/>
                </a:solidFill>
              </a:rPr>
              <a:t>Μοναξιά</a:t>
            </a:r>
          </a:p>
          <a:p>
            <a:pPr marL="971533" lvl="1" indent="-285750">
              <a:buFont typeface="Wingdings" pitchFamily="2" charset="2"/>
              <a:buChar char="è"/>
            </a:pPr>
            <a:r>
              <a:rPr lang="en-US" sz="1800" dirty="0"/>
              <a:t>Μειωμένη επιθυμία για οικειότητα</a:t>
            </a:r>
          </a:p>
          <a:p>
            <a:endParaRPr lang="en-US" dirty="0"/>
          </a:p>
          <a:p>
            <a:r>
              <a:rPr lang="en-US" sz="2000" b="1" dirty="0">
                <a:solidFill>
                  <a:schemeClr val="accent3"/>
                </a:solidFill>
              </a:rPr>
              <a:t>Πένθος</a:t>
            </a:r>
          </a:p>
          <a:p>
            <a:pPr marL="971533" lvl="1" indent="-285750">
              <a:buFont typeface="Wingdings" pitchFamily="2" charset="2"/>
              <a:buChar char="è"/>
            </a:pPr>
            <a:r>
              <a:rPr lang="en-US" sz="1800" dirty="0"/>
              <a:t>συναισθηματική απόσυρση</a:t>
            </a:r>
          </a:p>
          <a:p>
            <a:endParaRPr lang="en-US" dirty="0"/>
          </a:p>
          <a:p>
            <a:endParaRPr lang="en-US" dirty="0"/>
          </a:p>
        </p:txBody>
      </p:sp>
      <p:pic>
        <p:nvPicPr>
          <p:cNvPr id="3" name="Picture 2" descr="An old person sitting on a bench&#10;&#10;AI-generated content may be incorrect.">
            <a:extLst>
              <a:ext uri="{FF2B5EF4-FFF2-40B4-BE49-F238E27FC236}">
                <a16:creationId xmlns:a16="http://schemas.microsoft.com/office/drawing/2014/main" id="{B1E94F4F-A7BD-D79F-EA87-B28CB99A5F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3797" y="1169140"/>
            <a:ext cx="4240104" cy="5199495"/>
          </a:xfrm>
          <a:prstGeom prst="rect">
            <a:avLst/>
          </a:prstGeom>
        </p:spPr>
      </p:pic>
    </p:spTree>
    <p:extLst>
      <p:ext uri="{BB962C8B-B14F-4D97-AF65-F5344CB8AC3E}">
        <p14:creationId xmlns:p14="http://schemas.microsoft.com/office/powerpoint/2010/main" val="35781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EBF5-22DF-E126-DD23-08A3507ABC2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255C05D-6D19-C200-FF3F-B5746DC4BF05}"/>
              </a:ext>
            </a:extLst>
          </p:cNvPr>
          <p:cNvSpPr>
            <a:spLocks noGrp="1"/>
          </p:cNvSpPr>
          <p:nvPr>
            <p:ph type="title"/>
          </p:nvPr>
        </p:nvSpPr>
        <p:spPr/>
        <p:txBody>
          <a:bodyPr lIns="91440"/>
          <a:lstStyle/>
          <a:p>
            <a:r>
              <a:rPr lang="en-US" dirty="0"/>
              <a:t>Εικόνα σώματος και σχέσεις</a:t>
            </a:r>
            <a:endParaRPr lang="el-GR" dirty="0"/>
          </a:p>
        </p:txBody>
      </p:sp>
      <p:sp>
        <p:nvSpPr>
          <p:cNvPr id="7" name="Content Placeholder 6">
            <a:extLst>
              <a:ext uri="{FF2B5EF4-FFF2-40B4-BE49-F238E27FC236}">
                <a16:creationId xmlns:a16="http://schemas.microsoft.com/office/drawing/2014/main" id="{3F3EA63C-6B37-6728-5AE8-4D8F27A88CB7}"/>
              </a:ext>
            </a:extLst>
          </p:cNvPr>
          <p:cNvSpPr>
            <a:spLocks noGrp="1"/>
          </p:cNvSpPr>
          <p:nvPr>
            <p:ph sz="quarter" idx="12"/>
          </p:nvPr>
        </p:nvSpPr>
        <p:spPr>
          <a:xfrm>
            <a:off x="1194163" y="1489890"/>
            <a:ext cx="9803674" cy="4858657"/>
          </a:xfrm>
        </p:spPr>
        <p:txBody>
          <a:bodyPr/>
          <a:lstStyle/>
          <a:p>
            <a:r>
              <a:rPr lang="en-US" sz="2000" b="1" dirty="0">
                <a:solidFill>
                  <a:schemeClr val="accent3"/>
                </a:solidFill>
              </a:rPr>
              <a:t>Αλλαγές στην εικόνα του σώματος</a:t>
            </a:r>
          </a:p>
          <a:p>
            <a:pPr marL="971533" lvl="1" indent="-285750">
              <a:buFont typeface="Wingdings" pitchFamily="2" charset="2"/>
              <a:buChar char="è"/>
            </a:pPr>
            <a:r>
              <a:rPr lang="el-GR" sz="1800" dirty="0"/>
              <a:t>Αντίληψη της προσωπικής ελκυστικότητας</a:t>
            </a:r>
            <a:endParaRPr lang="en-US" dirty="0"/>
          </a:p>
          <a:p>
            <a:r>
              <a:rPr lang="en-US" sz="2000" b="1" dirty="0">
                <a:solidFill>
                  <a:schemeClr val="accent3"/>
                </a:solidFill>
              </a:rPr>
              <a:t>Ποιότητα σχέσεων</a:t>
            </a:r>
          </a:p>
          <a:p>
            <a:pPr marL="971533" lvl="1" indent="-285750">
              <a:buFont typeface="Wingdings" pitchFamily="2" charset="2"/>
              <a:buChar char="è"/>
            </a:pPr>
            <a:r>
              <a:rPr lang="en-US" sz="1800" dirty="0"/>
              <a:t>Συναισθηματική ασφάλεια</a:t>
            </a:r>
          </a:p>
          <a:p>
            <a:endParaRPr lang="en-US" dirty="0"/>
          </a:p>
          <a:p>
            <a:r>
              <a:rPr lang="el-GR" sz="2000" b="1" dirty="0">
                <a:solidFill>
                  <a:schemeClr val="accent3"/>
                </a:solidFill>
              </a:rPr>
              <a:t>Αλλαγές στους ρόλους (φροντίδα, ασθένεια)</a:t>
            </a:r>
            <a:endParaRPr lang="en-US" sz="2000" b="1" dirty="0">
              <a:solidFill>
                <a:schemeClr val="accent3"/>
              </a:solidFill>
            </a:endParaRPr>
          </a:p>
          <a:p>
            <a:pPr marL="971533" lvl="1" indent="-285750">
              <a:buFont typeface="Wingdings" pitchFamily="2" charset="2"/>
              <a:buChar char="è"/>
            </a:pPr>
            <a:r>
              <a:rPr lang="en-US" sz="1800" dirty="0"/>
              <a:t>Επαναπ</a:t>
            </a:r>
            <a:r>
              <a:rPr lang="en-US" sz="1800" dirty="0" err="1"/>
              <a:t>ροσδιορισμός</a:t>
            </a:r>
            <a:r>
              <a:rPr lang="en-US" sz="1800" dirty="0"/>
              <a:t> </a:t>
            </a:r>
            <a:r>
              <a:rPr lang="en-US" sz="1800" dirty="0" err="1"/>
              <a:t>της</a:t>
            </a:r>
            <a:r>
              <a:rPr lang="en-US" sz="1800" dirty="0"/>
              <a:t> </a:t>
            </a:r>
            <a:r>
              <a:rPr lang="en-US" sz="1800" dirty="0" err="1"/>
              <a:t>οικειότητ</a:t>
            </a:r>
            <a:r>
              <a:rPr lang="en-US" sz="1800" dirty="0"/>
              <a:t>ας</a:t>
            </a:r>
          </a:p>
          <a:p>
            <a:endParaRPr lang="en-US" dirty="0"/>
          </a:p>
          <a:p>
            <a:r>
              <a:rPr lang="en-US" sz="2000" b="1" dirty="0">
                <a:solidFill>
                  <a:schemeClr val="accent3"/>
                </a:solidFill>
              </a:rPr>
              <a:t>Ανάγκη για επικοινωνία</a:t>
            </a:r>
          </a:p>
          <a:p>
            <a:pPr marL="971533" lvl="1" indent="-285750">
              <a:buFont typeface="Wingdings" pitchFamily="2" charset="2"/>
              <a:buChar char="è"/>
            </a:pPr>
            <a:r>
              <a:rPr lang="en-US" sz="1800" dirty="0"/>
              <a:t>Προσαρμογή της οικειότητας</a:t>
            </a:r>
          </a:p>
          <a:p>
            <a:endParaRPr lang="en-US" dirty="0"/>
          </a:p>
          <a:p>
            <a:endParaRPr lang="en-US" dirty="0"/>
          </a:p>
        </p:txBody>
      </p:sp>
      <p:pic>
        <p:nvPicPr>
          <p:cNvPr id="3" name="Picture 2" descr="A person sitting on a table&#10;&#10;AI-generated content may be incorrect.">
            <a:extLst>
              <a:ext uri="{FF2B5EF4-FFF2-40B4-BE49-F238E27FC236}">
                <a16:creationId xmlns:a16="http://schemas.microsoft.com/office/drawing/2014/main" id="{8776D7DA-1CFD-D369-EE87-D1EACBD9A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4395" y="1084217"/>
            <a:ext cx="4513442" cy="5094514"/>
          </a:xfrm>
          <a:prstGeom prst="rect">
            <a:avLst/>
          </a:prstGeom>
        </p:spPr>
      </p:pic>
    </p:spTree>
    <p:extLst>
      <p:ext uri="{BB962C8B-B14F-4D97-AF65-F5344CB8AC3E}">
        <p14:creationId xmlns:p14="http://schemas.microsoft.com/office/powerpoint/2010/main" val="373795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p:tgtEl>
                                          <p:spTgt spid="7">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7">
                                            <p:txEl>
                                              <p:pRg st="2" end="2"/>
                                            </p:txEl>
                                          </p:spTgt>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 calcmode="lin" valueType="num">
                                      <p:cBhvr additive="base">
                                        <p:cTn id="23" dur="500"/>
                                        <p:tgtEl>
                                          <p:spTgt spid="7">
                                            <p:txEl>
                                              <p:pRg st="5" end="5"/>
                                            </p:txEl>
                                          </p:spTgt>
                                        </p:tgtEl>
                                        <p:attrNameLst>
                                          <p:attrName>ppt_y</p:attrName>
                                        </p:attrNameLst>
                                      </p:cBhvr>
                                      <p:tavLst>
                                        <p:tav tm="0">
                                          <p:val>
                                            <p:strVal val="#ppt_y+#ppt_h*1.125000"/>
                                          </p:val>
                                        </p:tav>
                                        <p:tav tm="100000">
                                          <p:val>
                                            <p:strVal val="#ppt_y"/>
                                          </p:val>
                                        </p:tav>
                                      </p:tavLst>
                                    </p:anim>
                                    <p:animEffect transition="in" filter="wipe(up)">
                                      <p:cBhvr>
                                        <p:cTn id="24" dur="500"/>
                                        <p:tgtEl>
                                          <p:spTgt spid="7">
                                            <p:txEl>
                                              <p:pRg st="5" end="5"/>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 calcmode="lin" valueType="num">
                                      <p:cBhvr additive="base">
                                        <p:cTn id="33" dur="500"/>
                                        <p:tgtEl>
                                          <p:spTgt spid="7">
                                            <p:txEl>
                                              <p:pRg st="8" end="8"/>
                                            </p:txEl>
                                          </p:spTgt>
                                        </p:tgtEl>
                                        <p:attrNameLst>
                                          <p:attrName>ppt_y</p:attrName>
                                        </p:attrNameLst>
                                      </p:cBhvr>
                                      <p:tavLst>
                                        <p:tav tm="0">
                                          <p:val>
                                            <p:strVal val="#ppt_y+#ppt_h*1.125000"/>
                                          </p:val>
                                        </p:tav>
                                        <p:tav tm="100000">
                                          <p:val>
                                            <p:strVal val="#ppt_y"/>
                                          </p:val>
                                        </p:tav>
                                      </p:tavLst>
                                    </p:anim>
                                    <p:animEffect transition="in" filter="wipe(up)">
                                      <p:cBhvr>
                                        <p:cTn id="34" dur="500"/>
                                        <p:tgtEl>
                                          <p:spTgt spid="7">
                                            <p:txEl>
                                              <p:pRg st="8" end="8"/>
                                            </p:txEl>
                                          </p:spTgt>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ACEB0-A137-85C0-AC8F-B18C7647C8A8}"/>
            </a:ext>
          </a:extLst>
        </p:cNvPr>
        <p:cNvGrpSpPr/>
        <p:nvPr/>
      </p:nvGrpSpPr>
      <p:grpSpPr>
        <a:xfrm>
          <a:off x="0" y="0"/>
          <a:ext cx="0" cy="0"/>
          <a:chOff x="0" y="0"/>
          <a:chExt cx="0" cy="0"/>
        </a:xfrm>
      </p:grpSpPr>
      <p:pic>
        <p:nvPicPr>
          <p:cNvPr id="7" name="Graphic 6" descr="Warning with solid fill">
            <a:extLst>
              <a:ext uri="{FF2B5EF4-FFF2-40B4-BE49-F238E27FC236}">
                <a16:creationId xmlns:a16="http://schemas.microsoft.com/office/drawing/2014/main" id="{9E0E7E77-92A1-9AF1-1356-E5E749700C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2971800"/>
            <a:ext cx="1245326" cy="1245326"/>
          </a:xfrm>
          <a:prstGeom prst="rect">
            <a:avLst/>
          </a:prstGeom>
        </p:spPr>
      </p:pic>
    </p:spTree>
    <p:extLst>
      <p:ext uri="{BB962C8B-B14F-4D97-AF65-F5344CB8AC3E}">
        <p14:creationId xmlns:p14="http://schemas.microsoft.com/office/powerpoint/2010/main" val="13274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DDE3-83CB-D293-1BB6-8CF554A4FE5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BF4E9D2-18F9-3D55-3362-3A6857A93B2F}"/>
              </a:ext>
            </a:extLst>
          </p:cNvPr>
          <p:cNvSpPr>
            <a:spLocks noGrp="1"/>
          </p:cNvSpPr>
          <p:nvPr>
            <p:ph type="title"/>
          </p:nvPr>
        </p:nvSpPr>
        <p:spPr/>
        <p:txBody>
          <a:bodyPr lIns="91440"/>
          <a:lstStyle/>
          <a:p>
            <a:r>
              <a:rPr lang="en-US" dirty="0"/>
              <a:t>Κίνδυνοι για τη σεξουαλική υγεία στην τρίτη ηλικία</a:t>
            </a:r>
            <a:endParaRPr lang="el-GR" dirty="0"/>
          </a:p>
        </p:txBody>
      </p:sp>
      <p:sp>
        <p:nvSpPr>
          <p:cNvPr id="7" name="Content Placeholder 6">
            <a:extLst>
              <a:ext uri="{FF2B5EF4-FFF2-40B4-BE49-F238E27FC236}">
                <a16:creationId xmlns:a16="http://schemas.microsoft.com/office/drawing/2014/main" id="{1FE92E9F-DF87-41C7-2382-7B7184504948}"/>
              </a:ext>
            </a:extLst>
          </p:cNvPr>
          <p:cNvSpPr>
            <a:spLocks noGrp="1"/>
          </p:cNvSpPr>
          <p:nvPr>
            <p:ph sz="quarter" idx="12"/>
          </p:nvPr>
        </p:nvSpPr>
        <p:spPr>
          <a:xfrm>
            <a:off x="3277688" y="1226784"/>
            <a:ext cx="5636623" cy="1685109"/>
          </a:xfrm>
        </p:spPr>
        <p:txBody>
          <a:bodyPr/>
          <a:lstStyle/>
          <a:p>
            <a:endParaRPr lang="en-US" dirty="0"/>
          </a:p>
          <a:p>
            <a:pPr marL="465138"/>
            <a:r>
              <a:rPr lang="en-US" dirty="0"/>
              <a:t>• Αύξηση των ποσοστών σεξουαλικά μεταδιδόμενων λοιμώξεων μεταξύ των ενηλίκων άνω των 50 ετών</a:t>
            </a:r>
          </a:p>
          <a:p>
            <a:pPr marL="465138"/>
            <a:r>
              <a:rPr lang="en-US" dirty="0"/>
              <a:t>• Περιορισμένη συμμετοχή στην εκπαίδευση για τη σεξουαλική υγεία</a:t>
            </a:r>
          </a:p>
          <a:p>
            <a:pPr marL="465138"/>
            <a:r>
              <a:rPr lang="en-US" dirty="0"/>
              <a:t>• Χαμηλότερη αντίληψη του προσωπικού κινδύνου</a:t>
            </a:r>
          </a:p>
          <a:p>
            <a:pPr marL="465138"/>
            <a:r>
              <a:rPr lang="en-US" dirty="0"/>
              <a:t> </a:t>
            </a:r>
          </a:p>
          <a:p>
            <a:pPr marL="465138"/>
            <a:endParaRPr lang="en-US" dirty="0"/>
          </a:p>
          <a:p>
            <a:pPr marL="465138"/>
            <a:endParaRPr lang="en-US" dirty="0"/>
          </a:p>
          <a:p>
            <a:endParaRPr lang="en-US" dirty="0"/>
          </a:p>
          <a:p>
            <a:endParaRPr lang="en-US" dirty="0"/>
          </a:p>
        </p:txBody>
      </p:sp>
      <p:sp>
        <p:nvSpPr>
          <p:cNvPr id="2" name="TextBox 1">
            <a:extLst>
              <a:ext uri="{FF2B5EF4-FFF2-40B4-BE49-F238E27FC236}">
                <a16:creationId xmlns:a16="http://schemas.microsoft.com/office/drawing/2014/main" id="{0D6FB873-BF9F-D737-3BFE-3B4E60CDB3C9}"/>
              </a:ext>
            </a:extLst>
          </p:cNvPr>
          <p:cNvSpPr txBox="1"/>
          <p:nvPr/>
        </p:nvSpPr>
        <p:spPr>
          <a:xfrm>
            <a:off x="6070145" y="3645659"/>
            <a:ext cx="5516609" cy="1077218"/>
          </a:xfrm>
          <a:prstGeom prst="rect">
            <a:avLst/>
          </a:prstGeom>
          <a:noFill/>
          <a:ln w="38100">
            <a:solidFill>
              <a:schemeClr val="accent1"/>
            </a:solidFill>
          </a:ln>
        </p:spPr>
        <p:txBody>
          <a:bodyPr wrap="square" rtlCol="0">
            <a:spAutoFit/>
          </a:bodyPr>
          <a:lstStyle/>
          <a:p>
            <a:r>
              <a:rPr lang="en-US" sz="1600" dirty="0">
                <a:solidFill>
                  <a:schemeClr val="accent6"/>
                </a:solidFill>
              </a:rPr>
              <a:t>• Χρόνιες παθήσεις (π.χ. διαβήτης, καρδιαγγειακές παθήσεις)</a:t>
            </a:r>
          </a:p>
          <a:p>
            <a:r>
              <a:rPr lang="en-US" sz="1600" dirty="0">
                <a:solidFill>
                  <a:schemeClr val="accent6"/>
                </a:solidFill>
              </a:rPr>
              <a:t>• Βραδύτερες διαδικασίες επούλωσης</a:t>
            </a:r>
          </a:p>
          <a:p>
            <a:r>
              <a:rPr lang="en-US" sz="1600" dirty="0">
                <a:solidFill>
                  <a:schemeClr val="accent6"/>
                </a:solidFill>
              </a:rPr>
              <a:t>	⇒ </a:t>
            </a:r>
            <a:r>
              <a:rPr lang="el-GR" sz="1600" dirty="0"/>
              <a:t>Σοβαρότερες επιπτώσεις από λοιμώξεις ή τραυματισμούς</a:t>
            </a:r>
            <a:endParaRPr lang="en-US" sz="1600" dirty="0">
              <a:solidFill>
                <a:schemeClr val="accent6"/>
              </a:solidFill>
            </a:endParaRPr>
          </a:p>
        </p:txBody>
      </p:sp>
      <p:sp>
        <p:nvSpPr>
          <p:cNvPr id="3" name="TextBox 2">
            <a:extLst>
              <a:ext uri="{FF2B5EF4-FFF2-40B4-BE49-F238E27FC236}">
                <a16:creationId xmlns:a16="http://schemas.microsoft.com/office/drawing/2014/main" id="{7207C6DB-0DF0-D2CA-3343-7B5730DF565C}"/>
              </a:ext>
            </a:extLst>
          </p:cNvPr>
          <p:cNvSpPr txBox="1"/>
          <p:nvPr/>
        </p:nvSpPr>
        <p:spPr>
          <a:xfrm>
            <a:off x="605246" y="3645660"/>
            <a:ext cx="5107577" cy="1107996"/>
          </a:xfrm>
          <a:prstGeom prst="rect">
            <a:avLst/>
          </a:prstGeom>
          <a:noFill/>
          <a:ln w="38100">
            <a:solidFill>
              <a:schemeClr val="accent1"/>
            </a:solidFill>
          </a:ln>
        </p:spPr>
        <p:txBody>
          <a:bodyPr wrap="square" rtlCol="0">
            <a:spAutoFit/>
          </a:bodyPr>
          <a:lstStyle/>
          <a:p>
            <a:pPr marL="465138"/>
            <a:r>
              <a:rPr lang="en-US" sz="1600" dirty="0">
                <a:solidFill>
                  <a:schemeClr val="accent6"/>
                </a:solidFill>
              </a:rPr>
              <a:t>• Λεπτότεροι βλεννογόνοι ιστοί</a:t>
            </a:r>
          </a:p>
          <a:p>
            <a:pPr marL="465138"/>
            <a:r>
              <a:rPr lang="en-US" sz="1600" dirty="0">
                <a:solidFill>
                  <a:schemeClr val="accent6"/>
                </a:solidFill>
              </a:rPr>
              <a:t>• Μειωμένη λίπανση</a:t>
            </a:r>
          </a:p>
          <a:p>
            <a:pPr marL="465138"/>
            <a:r>
              <a:rPr lang="en-US" sz="1600" dirty="0">
                <a:solidFill>
                  <a:schemeClr val="accent6"/>
                </a:solidFill>
              </a:rPr>
              <a:t>• </a:t>
            </a:r>
            <a:r>
              <a:rPr lang="el-GR" sz="1600" dirty="0"/>
              <a:t>Μεταβολές στην ανοσολογική απόκριση</a:t>
            </a:r>
            <a:r>
              <a:rPr lang="en-US" sz="1600" dirty="0">
                <a:solidFill>
                  <a:schemeClr val="accent6"/>
                </a:solidFill>
              </a:rPr>
              <a:t>	⇒ Αυξημένη ευαισθησία στις λοιμώξεις</a:t>
            </a:r>
          </a:p>
        </p:txBody>
      </p:sp>
    </p:spTree>
    <p:extLst>
      <p:ext uri="{BB962C8B-B14F-4D97-AF65-F5344CB8AC3E}">
        <p14:creationId xmlns:p14="http://schemas.microsoft.com/office/powerpoint/2010/main" val="25030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8FDD-180E-CECC-62E5-DB1397C0499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868DBE5-F931-9C1F-F95B-CC35A5FACFAD}"/>
              </a:ext>
            </a:extLst>
          </p:cNvPr>
          <p:cNvSpPr>
            <a:spLocks noGrp="1"/>
          </p:cNvSpPr>
          <p:nvPr>
            <p:ph type="title"/>
          </p:nvPr>
        </p:nvSpPr>
        <p:spPr/>
        <p:txBody>
          <a:bodyPr lIns="91440"/>
          <a:lstStyle/>
          <a:p>
            <a:r>
              <a:rPr lang="en-US" dirty="0"/>
              <a:t>Προστασία και επαγγελματικός ρόλος</a:t>
            </a:r>
            <a:endParaRPr lang="el-GR" dirty="0"/>
          </a:p>
        </p:txBody>
      </p:sp>
      <p:sp>
        <p:nvSpPr>
          <p:cNvPr id="7" name="Content Placeholder 6">
            <a:extLst>
              <a:ext uri="{FF2B5EF4-FFF2-40B4-BE49-F238E27FC236}">
                <a16:creationId xmlns:a16="http://schemas.microsoft.com/office/drawing/2014/main" id="{D770AE26-625C-02BA-68D7-221863928794}"/>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r>
              <a:rPr lang="en-US" sz="2400" dirty="0"/>
              <a:t>                  🗣  Τακτικός διάλογος</a:t>
            </a:r>
          </a:p>
          <a:p>
            <a:r>
              <a:rPr lang="en-US" sz="2400" dirty="0"/>
              <a:t>                  🛡  </a:t>
            </a:r>
            <a:r>
              <a:rPr lang="el-GR" sz="2400" dirty="0"/>
              <a:t>Πρακτικές ασφαλέστερου σεξ</a:t>
            </a:r>
          </a:p>
          <a:p>
            <a:r>
              <a:rPr lang="en-US" sz="2400" dirty="0"/>
              <a:t>                  🧪  Διαγνωστικός έλεγχος και πρόληψη</a:t>
            </a:r>
          </a:p>
          <a:p>
            <a:r>
              <a:rPr lang="en-US" sz="2400" dirty="0"/>
              <a:t>                  📖  Πρόσβαση σε πληροφορίες</a:t>
            </a:r>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pPr algn="ctr"/>
            <a:r>
              <a:rPr lang="en-US" sz="2400" b="1" dirty="0">
                <a:solidFill>
                  <a:schemeClr val="accent3"/>
                </a:solidFill>
              </a:rPr>
              <a:t>Η αντιμετώπιση των θεμάτων σεξουαλικής υγείας προάγει την αξιοπρέπεια, την αυτονομία και την ευημερία στην τρίτη ηλικία.</a:t>
            </a:r>
          </a:p>
          <a:p>
            <a:endParaRPr lang="en-US" dirty="0"/>
          </a:p>
          <a:p>
            <a:endParaRPr lang="en-US" dirty="0"/>
          </a:p>
        </p:txBody>
      </p:sp>
      <p:pic>
        <p:nvPicPr>
          <p:cNvPr id="4" name="Picture 3" descr="A person and person holding hands&#10;&#10;AI-generated content may be incorrect.">
            <a:extLst>
              <a:ext uri="{FF2B5EF4-FFF2-40B4-BE49-F238E27FC236}">
                <a16:creationId xmlns:a16="http://schemas.microsoft.com/office/drawing/2014/main" id="{EDCC74E9-C560-A0AA-577D-F025374E99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9646" y="1453015"/>
            <a:ext cx="4826069" cy="3148149"/>
          </a:xfrm>
          <a:prstGeom prst="rect">
            <a:avLst/>
          </a:prstGeom>
        </p:spPr>
      </p:pic>
    </p:spTree>
    <p:extLst>
      <p:ext uri="{BB962C8B-B14F-4D97-AF65-F5344CB8AC3E}">
        <p14:creationId xmlns:p14="http://schemas.microsoft.com/office/powerpoint/2010/main" val="6511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31AE-ADC2-6804-8C9A-2F7804C5A2C4}"/>
            </a:ext>
          </a:extLst>
        </p:cNvPr>
        <p:cNvGrpSpPr/>
        <p:nvPr/>
      </p:nvGrpSpPr>
      <p:grpSpPr>
        <a:xfrm>
          <a:off x="0" y="0"/>
          <a:ext cx="0" cy="0"/>
          <a:chOff x="0" y="0"/>
          <a:chExt cx="0" cy="0"/>
        </a:xfrm>
      </p:grpSpPr>
      <p:pic>
        <p:nvPicPr>
          <p:cNvPr id="4" name="Graphic 3" descr="Chat with solid fill">
            <a:extLst>
              <a:ext uri="{FF2B5EF4-FFF2-40B4-BE49-F238E27FC236}">
                <a16:creationId xmlns:a16="http://schemas.microsoft.com/office/drawing/2014/main" id="{6EC77273-3B8F-7181-BD9B-604CB05F1F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55919" y="2774849"/>
            <a:ext cx="1571897" cy="1571897"/>
          </a:xfrm>
          <a:prstGeom prst="rect">
            <a:avLst/>
          </a:prstGeom>
        </p:spPr>
      </p:pic>
    </p:spTree>
    <p:extLst>
      <p:ext uri="{BB962C8B-B14F-4D97-AF65-F5344CB8AC3E}">
        <p14:creationId xmlns:p14="http://schemas.microsoft.com/office/powerpoint/2010/main" val="862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Η επικοινωνία στους χώρους υγειονομικής περίθαλψης</a:t>
            </a:r>
            <a:endParaRPr lang="el-GR" dirty="0"/>
          </a:p>
        </p:txBody>
      </p:sp>
      <p:sp>
        <p:nvSpPr>
          <p:cNvPr id="6" name="Content Placeholder 5"/>
          <p:cNvSpPr>
            <a:spLocks noGrp="1"/>
          </p:cNvSpPr>
          <p:nvPr>
            <p:ph sz="quarter" idx="11"/>
          </p:nvPr>
        </p:nvSpPr>
        <p:spPr/>
        <p:txBody>
          <a:bodyPr/>
          <a:lstStyle/>
          <a:p>
            <a:pPr algn="ctr"/>
            <a:endParaRPr lang="en-US" sz="2000" b="1" dirty="0"/>
          </a:p>
          <a:p>
            <a:r>
              <a:rPr lang="en-US" sz="2000" b="1" dirty="0"/>
              <a:t>Γιατί συχνά δεν γίνονται συζητήσεις</a:t>
            </a:r>
          </a:p>
          <a:p>
            <a:endParaRPr lang="en-US" dirty="0"/>
          </a:p>
          <a:p>
            <a:endParaRPr lang="en-US" dirty="0"/>
          </a:p>
          <a:p>
            <a:endParaRPr lang="en-US" dirty="0"/>
          </a:p>
          <a:p>
            <a:r>
              <a:rPr lang="en-US" dirty="0"/>
              <a:t>• Αμηχανία ή ντροπή</a:t>
            </a:r>
          </a:p>
          <a:p>
            <a:r>
              <a:rPr lang="en-US" dirty="0"/>
              <a:t>• </a:t>
            </a:r>
            <a:r>
              <a:rPr lang="el-GR" dirty="0"/>
              <a:t>Η αντίληψη ότι οι ηλικιωμένοι είναι ασεξουαλικοί</a:t>
            </a:r>
          </a:p>
          <a:p>
            <a:r>
              <a:rPr lang="en-US" dirty="0"/>
              <a:t>• Χρονικοί περιορισμοί</a:t>
            </a:r>
          </a:p>
          <a:p>
            <a:r>
              <a:rPr lang="en-US" dirty="0"/>
              <a:t>• Αβεβαιότητα σχετικά με τα επαγγελματικά όρια</a:t>
            </a:r>
          </a:p>
          <a:p>
            <a:endParaRPr lang="en-US" dirty="0"/>
          </a:p>
        </p:txBody>
      </p:sp>
      <p:sp>
        <p:nvSpPr>
          <p:cNvPr id="7" name="Content Placeholder 6"/>
          <p:cNvSpPr>
            <a:spLocks noGrp="1"/>
          </p:cNvSpPr>
          <p:nvPr>
            <p:ph sz="quarter" idx="12"/>
          </p:nvPr>
        </p:nvSpPr>
        <p:spPr/>
        <p:txBody>
          <a:bodyPr/>
          <a:lstStyle/>
          <a:p>
            <a:pPr algn="ctr"/>
            <a:endParaRPr lang="en-US" b="1" dirty="0"/>
          </a:p>
          <a:p>
            <a:r>
              <a:rPr lang="en-US" b="1" dirty="0"/>
              <a:t> </a:t>
            </a:r>
            <a:r>
              <a:rPr lang="en-US" sz="2000" b="1" dirty="0"/>
              <a:t>Προσέγγιση </a:t>
            </a:r>
            <a:r>
              <a:rPr lang="en-US" sz="2000" b="1" dirty="0" err="1"/>
              <a:t>με επίκεντρο το άτομο</a:t>
            </a:r>
          </a:p>
          <a:p>
            <a:endParaRPr lang="en-US" b="1" dirty="0"/>
          </a:p>
          <a:p>
            <a:endParaRPr lang="en-US" b="1" dirty="0"/>
          </a:p>
          <a:p>
            <a:endParaRPr lang="en-US" b="1" dirty="0"/>
          </a:p>
          <a:p>
            <a:r>
              <a:rPr lang="en-US" dirty="0"/>
              <a:t>• Η σεξουαλικότητα </a:t>
            </a:r>
            <a:r>
              <a:rPr lang="en-US" dirty="0" err="1"/>
              <a:t>αναγνωρίζεται </a:t>
            </a:r>
            <a:r>
              <a:rPr lang="en-US" dirty="0"/>
              <a:t>ως μέρος της ποιότητας ζωής</a:t>
            </a:r>
          </a:p>
          <a:p>
            <a:r>
              <a:rPr lang="en-US" dirty="0"/>
              <a:t>• Σεβασμός στις αξίες, τις προτιμήσεις και τις εμπειρίες της ζωής</a:t>
            </a:r>
          </a:p>
          <a:p>
            <a:r>
              <a:rPr lang="en-US" dirty="0"/>
              <a:t>• Από κοινού λήψη αποφάσεων</a:t>
            </a:r>
          </a:p>
          <a:p>
            <a:r>
              <a:rPr lang="en-US" dirty="0"/>
              <a:t>• Προσοχή στις συναισθηματικές, διαπροσωπικές και σωματικές ανάγκες</a:t>
            </a:r>
          </a:p>
          <a:p>
            <a:endParaRPr lang="en-US" dirty="0"/>
          </a:p>
        </p:txBody>
      </p:sp>
    </p:spTree>
    <p:extLst>
      <p:ext uri="{BB962C8B-B14F-4D97-AF65-F5344CB8AC3E}">
        <p14:creationId xmlns:p14="http://schemas.microsoft.com/office/powerpoint/2010/main" val="13876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543EF-E4DD-B5EB-660D-98F4AA35591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E676A12-5DED-92C2-C31E-C8EF9A58A376}"/>
              </a:ext>
            </a:extLst>
          </p:cNvPr>
          <p:cNvSpPr>
            <a:spLocks noGrp="1"/>
          </p:cNvSpPr>
          <p:nvPr>
            <p:ph type="title"/>
          </p:nvPr>
        </p:nvSpPr>
        <p:spPr/>
        <p:txBody>
          <a:bodyPr lIns="91440"/>
          <a:lstStyle/>
          <a:p>
            <a:r>
              <a:rPr lang="en-US" sz="3200" dirty="0"/>
              <a:t>Αρχές για την έναρξη συζητήσεων σχετικά με τη σεξουαλικότητα (1)</a:t>
            </a:r>
            <a:endParaRPr lang="el-GR" sz="3200" dirty="0"/>
          </a:p>
        </p:txBody>
      </p:sp>
      <p:sp>
        <p:nvSpPr>
          <p:cNvPr id="7" name="Content Placeholder 6">
            <a:extLst>
              <a:ext uri="{FF2B5EF4-FFF2-40B4-BE49-F238E27FC236}">
                <a16:creationId xmlns:a16="http://schemas.microsoft.com/office/drawing/2014/main" id="{02595A6F-5E57-1548-10B8-84B01FA3C6CC}"/>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endParaRPr lang="en-US" dirty="0"/>
          </a:p>
          <a:p>
            <a:endParaRPr lang="en-US" dirty="0"/>
          </a:p>
        </p:txBody>
      </p:sp>
      <p:graphicFrame>
        <p:nvGraphicFramePr>
          <p:cNvPr id="2" name="Table 1">
            <a:extLst>
              <a:ext uri="{FF2B5EF4-FFF2-40B4-BE49-F238E27FC236}">
                <a16:creationId xmlns:a16="http://schemas.microsoft.com/office/drawing/2014/main" id="{DCADB173-DBD4-BA05-CBB1-E65FFE73E531}"/>
              </a:ext>
            </a:extLst>
          </p:cNvPr>
          <p:cNvGraphicFramePr>
            <a:graphicFrameLocks noGrp="1"/>
          </p:cNvGraphicFramePr>
          <p:nvPr>
            <p:extLst>
              <p:ext uri="{D42A27DB-BD31-4B8C-83A1-F6EECF244321}">
                <p14:modId xmlns:p14="http://schemas.microsoft.com/office/powerpoint/2010/main" val="248702042"/>
              </p:ext>
            </p:extLst>
          </p:nvPr>
        </p:nvGraphicFramePr>
        <p:xfrm>
          <a:off x="149679" y="889000"/>
          <a:ext cx="11892642" cy="5757461"/>
        </p:xfrm>
        <a:graphic>
          <a:graphicData uri="http://schemas.openxmlformats.org/drawingml/2006/table">
            <a:tbl>
              <a:tblPr firstRow="1" bandRow="1">
                <a:tableStyleId>{69CF1AB2-1976-4502-BF36-3FF5EA218861}</a:tableStyleId>
              </a:tblPr>
              <a:tblGrid>
                <a:gridCol w="3964214">
                  <a:extLst>
                    <a:ext uri="{9D8B030D-6E8A-4147-A177-3AD203B41FA5}">
                      <a16:colId xmlns:a16="http://schemas.microsoft.com/office/drawing/2014/main" val="510370141"/>
                    </a:ext>
                  </a:extLst>
                </a:gridCol>
                <a:gridCol w="3964214">
                  <a:extLst>
                    <a:ext uri="{9D8B030D-6E8A-4147-A177-3AD203B41FA5}">
                      <a16:colId xmlns:a16="http://schemas.microsoft.com/office/drawing/2014/main" val="368095336"/>
                    </a:ext>
                  </a:extLst>
                </a:gridCol>
                <a:gridCol w="3964214">
                  <a:extLst>
                    <a:ext uri="{9D8B030D-6E8A-4147-A177-3AD203B41FA5}">
                      <a16:colId xmlns:a16="http://schemas.microsoft.com/office/drawing/2014/main" val="3795248249"/>
                    </a:ext>
                  </a:extLst>
                </a:gridCol>
              </a:tblGrid>
              <a:tr h="2061811">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Κανονικοποιήστε το θέμα</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Παρουσιάστε τη σεξουαλική υγεία ως ένα συνηθισμένο και νόμιμο μέρος της συνολικής ευεξίας, συμβάλλοντας έτσι στη μείωση του στίγματος ή της αμηχανίας.</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a:t>
                      </a:r>
                      <a:r>
                        <a:rPr lang="el-GR" b="0" dirty="0"/>
                        <a:t>Ρωτώ όλους τους ασθενείς μου </a:t>
                      </a:r>
                      <a:r>
                        <a:rPr lang="en-GB" sz="1800" b="0" dirty="0" err="1">
                          <a:solidFill>
                            <a:srgbClr val="252223"/>
                          </a:solidFill>
                          <a:effectLst/>
                        </a:rPr>
                        <a:t>γι</a:t>
                      </a:r>
                      <a:r>
                        <a:rPr lang="en-GB" sz="1800" b="0" dirty="0">
                          <a:solidFill>
                            <a:srgbClr val="252223"/>
                          </a:solidFill>
                          <a:effectLst/>
                        </a:rPr>
                        <a:t>α τη σεξουαλική υγεία, επειδή αποτελεί σημαντικό μέρος της συνολικής ευεξίας.»</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737159"/>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Εξασφαλίστε άνεση και συναίνεση</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Δημιουργήστε ένα ασφαλές περιβάλλον χωρίς κριτική και δώστε ρητά στον ασθενή την άδεια να αρνηθεί ή να παραλείψει ερωτήσεις.</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a:t>
                      </a:r>
                      <a:r>
                        <a:rPr lang="el-GR" dirty="0"/>
                        <a:t>Πρόκειται για μια εμπιστευτική συζήτηση χωρίς επικριτική διάθεση.</a:t>
                      </a:r>
                      <a:r>
                        <a:rPr lang="el-GR" baseline="0" dirty="0"/>
                        <a:t> </a:t>
                      </a:r>
                      <a:r>
                        <a:rPr lang="en-GB" sz="1800" b="0" dirty="0">
                          <a:solidFill>
                            <a:srgbClr val="252223"/>
                          </a:solidFill>
                          <a:effectLst/>
                        </a:rPr>
                        <a:t>Μπ</a:t>
                      </a:r>
                      <a:r>
                        <a:rPr lang="en-GB" sz="1800" b="0" dirty="0" err="1">
                          <a:solidFill>
                            <a:srgbClr val="252223"/>
                          </a:solidFill>
                          <a:effectLst/>
                        </a:rPr>
                        <a:t>ορείτε</a:t>
                      </a:r>
                      <a:r>
                        <a:rPr lang="en-GB" sz="1800" b="0" dirty="0">
                          <a:solidFill>
                            <a:srgbClr val="252223"/>
                          </a:solidFill>
                          <a:effectLst/>
                        </a:rPr>
                        <a:t> να παραλείψετε οποιαδήποτε ερώτηση ή να σταματήσετε ανά πάσα στιγμή.»</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20600"/>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l-GR" sz="2000" b="1" dirty="0"/>
                        <a:t>Χρησιμοποιήστε ανοιχτή και συμπεριληπτική γλώσσα</a:t>
                      </a:r>
                      <a:endParaRPr lang="en-US"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Αποφύγετε τις υποθέσεις σχετικά με τον σεξουαλικό προσανατολισμό, τους συντρόφους ή την ταυτότητα και </a:t>
                      </a:r>
                      <a:r>
                        <a:rPr lang="el-GR" dirty="0"/>
                        <a:t>ενθαρρύνετε τον ανοιχτό διάλογο </a:t>
                      </a:r>
                      <a:r>
                        <a:rPr lang="en-GB" sz="1800" b="0" dirty="0" err="1">
                          <a:solidFill>
                            <a:srgbClr val="252223"/>
                          </a:solidFill>
                          <a:effectLst/>
                        </a:rPr>
                        <a:t>χρησιμο</a:t>
                      </a:r>
                      <a:r>
                        <a:rPr lang="en-GB" sz="1800" b="0" dirty="0">
                          <a:solidFill>
                            <a:srgbClr val="252223"/>
                          </a:solidFill>
                          <a:effectLst/>
                        </a:rPr>
                        <a:t>ποιώντας ουδέτερη, ανοιχτή διατύπωση.</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«Υπάρχει κάτι σχετικά με τη σεξουαλικότητά σας ή τις ερωτικές σας σχέσεις για το οποίο θα θέλατε να μιλήσετε;»</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24965"/>
                  </a:ext>
                </a:extLst>
              </a:tr>
            </a:tbl>
          </a:graphicData>
        </a:graphic>
      </p:graphicFrame>
    </p:spTree>
    <p:extLst>
      <p:ext uri="{BB962C8B-B14F-4D97-AF65-F5344CB8AC3E}">
        <p14:creationId xmlns:p14="http://schemas.microsoft.com/office/powerpoint/2010/main" val="260188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D591-4646-6E62-647E-19F7DC5B4E6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DDED592-EF9F-99F3-CBDA-D66578D97526}"/>
              </a:ext>
            </a:extLst>
          </p:cNvPr>
          <p:cNvSpPr>
            <a:spLocks noGrp="1"/>
          </p:cNvSpPr>
          <p:nvPr>
            <p:ph type="title"/>
          </p:nvPr>
        </p:nvSpPr>
        <p:spPr/>
        <p:txBody>
          <a:bodyPr lIns="91440"/>
          <a:lstStyle/>
          <a:p>
            <a:r>
              <a:rPr lang="en-US" sz="3200" dirty="0"/>
              <a:t>Αρχές για την έναρξη συζητήσεων σχετικά με τη σεξουαλικότητα (2)</a:t>
            </a:r>
            <a:endParaRPr lang="el-GR" sz="3200" dirty="0"/>
          </a:p>
        </p:txBody>
      </p:sp>
      <p:sp>
        <p:nvSpPr>
          <p:cNvPr id="7" name="Content Placeholder 6">
            <a:extLst>
              <a:ext uri="{FF2B5EF4-FFF2-40B4-BE49-F238E27FC236}">
                <a16:creationId xmlns:a16="http://schemas.microsoft.com/office/drawing/2014/main" id="{303D8965-7A22-C176-9150-2BB706A4595E}"/>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endParaRPr lang="en-US" dirty="0"/>
          </a:p>
          <a:p>
            <a:endParaRPr lang="en-US" dirty="0"/>
          </a:p>
        </p:txBody>
      </p:sp>
      <p:graphicFrame>
        <p:nvGraphicFramePr>
          <p:cNvPr id="3" name="Table 2">
            <a:extLst>
              <a:ext uri="{FF2B5EF4-FFF2-40B4-BE49-F238E27FC236}">
                <a16:creationId xmlns:a16="http://schemas.microsoft.com/office/drawing/2014/main" id="{31C51F0E-25B0-6616-57C2-25F640BCFB4E}"/>
              </a:ext>
            </a:extLst>
          </p:cNvPr>
          <p:cNvGraphicFramePr>
            <a:graphicFrameLocks noGrp="1"/>
          </p:cNvGraphicFramePr>
          <p:nvPr>
            <p:extLst>
              <p:ext uri="{D42A27DB-BD31-4B8C-83A1-F6EECF244321}">
                <p14:modId xmlns:p14="http://schemas.microsoft.com/office/powerpoint/2010/main" val="193320632"/>
              </p:ext>
            </p:extLst>
          </p:nvPr>
        </p:nvGraphicFramePr>
        <p:xfrm>
          <a:off x="259307" y="889000"/>
          <a:ext cx="11783013" cy="5716515"/>
        </p:xfrm>
        <a:graphic>
          <a:graphicData uri="http://schemas.openxmlformats.org/drawingml/2006/table">
            <a:tbl>
              <a:tblPr firstRow="1" firstCol="1" bandRow="1">
                <a:tableStyleId>{69CF1AB2-1976-4502-BF36-3FF5EA218861}</a:tableStyleId>
              </a:tblPr>
              <a:tblGrid>
                <a:gridCol w="3927671">
                  <a:extLst>
                    <a:ext uri="{9D8B030D-6E8A-4147-A177-3AD203B41FA5}">
                      <a16:colId xmlns:a16="http://schemas.microsoft.com/office/drawing/2014/main" val="2436639442"/>
                    </a:ext>
                  </a:extLst>
                </a:gridCol>
                <a:gridCol w="3927671">
                  <a:extLst>
                    <a:ext uri="{9D8B030D-6E8A-4147-A177-3AD203B41FA5}">
                      <a16:colId xmlns:a16="http://schemas.microsoft.com/office/drawing/2014/main" val="51480279"/>
                    </a:ext>
                  </a:extLst>
                </a:gridCol>
                <a:gridCol w="3927671">
                  <a:extLst>
                    <a:ext uri="{9D8B030D-6E8A-4147-A177-3AD203B41FA5}">
                      <a16:colId xmlns:a16="http://schemas.microsoft.com/office/drawing/2014/main" val="3494455639"/>
                    </a:ext>
                  </a:extLst>
                </a:gridCol>
              </a:tblGrid>
              <a:tr h="2460713">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Ξεκινήστε με μια ολιστική προσέγγιση</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Εισάγετε το θέμα της σεξουαλικότητας στο ευρύτερο πλαίσιο της υγείας και της ποιότητας ζωής πριν ρωτήσετε για συγκεκριμένες λεπτομέρειες.</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«Μερικές φορές οι αλλαγές στην υγεία ή τα φάρμακα μπορούν να επηρεάσουν την οικειότητα ή τη σεξουαλική ευεξία. Έχει συμβεί κάτι τέτοιο στη δική σας περίπτωση;»</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405781"/>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l-GR" sz="2000" dirty="0"/>
                        <a:t>Αναγνωρίστε τη σεξουαλικότητα ως μέρος της προσωπικής ταυτότητας</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Αναγνωρίστε ότι η σεξουαλικότητα αποτελεί μια σημαντική και έγκυρη διάσταση της ζωής ενός ατόμου, ανεξαρτήτως ηλικίας.</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«Η σεξουαλικότητα και η οικειότητα παραμένουν σημαντικά στοιχεία της ζωής για πολλούς ανθρώπους καθώς μεγαλώνουν.»</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4971794"/>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Ρωτήστε άμεσα, αλλά με ευαισθησία</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Μόλις δημιουργηθεί ένα κλίμα ασφάλειας, διερευνήστε συγκεκριμένα ζητήματα, όπως η σεξουαλική επιθυμία, η ευχαρίστηση, ο πόνος ή οι αλλαγές στις σχέσεις.</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«Έχετε παρατηρήσει κάποιες αλλαγές στη σεξουαλική επιθυμία, την άνεση ή την ευχαρίστηση για τις οποίες θα θέλατε υποστήριξη;»</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461604"/>
                  </a:ext>
                </a:extLst>
              </a:tr>
            </a:tbl>
          </a:graphicData>
        </a:graphic>
      </p:graphicFrame>
    </p:spTree>
    <p:extLst>
      <p:ext uri="{BB962C8B-B14F-4D97-AF65-F5344CB8AC3E}">
        <p14:creationId xmlns:p14="http://schemas.microsoft.com/office/powerpoint/2010/main" val="20948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8C84-F8BC-A23E-6679-EE672F90D0D0}"/>
            </a:ext>
          </a:extLst>
        </p:cNvPr>
        <p:cNvGrpSpPr/>
        <p:nvPr/>
      </p:nvGrpSpPr>
      <p:grpSpPr>
        <a:xfrm>
          <a:off x="0" y="0"/>
          <a:ext cx="0" cy="0"/>
          <a:chOff x="0" y="0"/>
          <a:chExt cx="0" cy="0"/>
        </a:xfrm>
      </p:grpSpPr>
      <p:pic>
        <p:nvPicPr>
          <p:cNvPr id="5" name="Graphic 4" descr="Chevron arrows with solid fill">
            <a:extLst>
              <a:ext uri="{FF2B5EF4-FFF2-40B4-BE49-F238E27FC236}">
                <a16:creationId xmlns:a16="http://schemas.microsoft.com/office/drawing/2014/main" id="{334A4E33-39E1-B6F5-3737-04C620D37F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40679" y="2919626"/>
            <a:ext cx="1404257" cy="1404257"/>
          </a:xfrm>
          <a:prstGeom prst="rect">
            <a:avLst/>
          </a:prstGeom>
        </p:spPr>
      </p:pic>
    </p:spTree>
    <p:extLst>
      <p:ext uri="{BB962C8B-B14F-4D97-AF65-F5344CB8AC3E}">
        <p14:creationId xmlns:p14="http://schemas.microsoft.com/office/powerpoint/2010/main" val="305278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995-1190-E39C-021A-A75A1FFFCC7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CE7CDD32-3DB0-84F7-17DA-02666395144E}"/>
              </a:ext>
            </a:extLst>
          </p:cNvPr>
          <p:cNvSpPr>
            <a:spLocks noGrp="1"/>
          </p:cNvSpPr>
          <p:nvPr>
            <p:ph type="title"/>
          </p:nvPr>
        </p:nvSpPr>
        <p:spPr/>
        <p:txBody>
          <a:bodyPr lIns="91440"/>
          <a:lstStyle/>
          <a:p>
            <a:r>
              <a:rPr lang="en-US" dirty="0"/>
              <a:t>Το πλαίσιο του κύκλου της σεξουαλικής απόκρισης (1)</a:t>
            </a:r>
            <a:endParaRPr lang="el-GR" dirty="0"/>
          </a:p>
        </p:txBody>
      </p:sp>
      <p:sp>
        <p:nvSpPr>
          <p:cNvPr id="7" name="Content Placeholder 6">
            <a:extLst>
              <a:ext uri="{FF2B5EF4-FFF2-40B4-BE49-F238E27FC236}">
                <a16:creationId xmlns:a16="http://schemas.microsoft.com/office/drawing/2014/main" id="{ABC061A5-D236-BE4C-75C2-413AB9DB80F9}"/>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37C16D62-B50A-F793-7362-0FBF14C2ACB6}"/>
              </a:ext>
            </a:extLst>
          </p:cNvPr>
          <p:cNvGraphicFramePr/>
          <p:nvPr>
            <p:extLst>
              <p:ext uri="{D42A27DB-BD31-4B8C-83A1-F6EECF244321}">
                <p14:modId xmlns:p14="http://schemas.microsoft.com/office/powerpoint/2010/main" val="943754429"/>
              </p:ext>
            </p:extLst>
          </p:nvPr>
        </p:nvGraphicFramePr>
        <p:xfrm>
          <a:off x="1371600" y="1071154"/>
          <a:ext cx="9444445" cy="5680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543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5DE8-A203-6640-CE77-C2577D8D0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F96D9-42C0-97ED-8A9E-7BC16199C215}"/>
              </a:ext>
            </a:extLst>
          </p:cNvPr>
          <p:cNvSpPr>
            <a:spLocks noGrp="1"/>
          </p:cNvSpPr>
          <p:nvPr>
            <p:ph type="title"/>
          </p:nvPr>
        </p:nvSpPr>
        <p:spPr/>
        <p:txBody>
          <a:bodyPr/>
          <a:lstStyle/>
          <a:p>
            <a:r>
              <a:rPr lang="en-US" dirty="0"/>
              <a:t>Το πλαίσιο του κύκλου της σεξουαλικής απόκρισης (2)</a:t>
            </a:r>
          </a:p>
        </p:txBody>
      </p:sp>
      <p:sp>
        <p:nvSpPr>
          <p:cNvPr id="3" name="Text Placeholder 2">
            <a:extLst>
              <a:ext uri="{FF2B5EF4-FFF2-40B4-BE49-F238E27FC236}">
                <a16:creationId xmlns:a16="http://schemas.microsoft.com/office/drawing/2014/main" id="{F400C936-6F2D-BABA-D194-D760B092E28C}"/>
              </a:ext>
            </a:extLst>
          </p:cNvPr>
          <p:cNvSpPr>
            <a:spLocks noGrp="1"/>
          </p:cNvSpPr>
          <p:nvPr>
            <p:ph type="body" sz="quarter" idx="10"/>
          </p:nvPr>
        </p:nvSpPr>
        <p:spPr/>
        <p:txBody>
          <a:bodyPr/>
          <a:lstStyle/>
          <a:p>
            <a:r>
              <a:rPr lang="en-US" dirty="0"/>
              <a:t>Επιθυμία</a:t>
            </a:r>
          </a:p>
        </p:txBody>
      </p:sp>
      <p:sp>
        <p:nvSpPr>
          <p:cNvPr id="11" name="TextBox 10">
            <a:extLst>
              <a:ext uri="{FF2B5EF4-FFF2-40B4-BE49-F238E27FC236}">
                <a16:creationId xmlns:a16="http://schemas.microsoft.com/office/drawing/2014/main" id="{307505BE-6327-61FA-7294-59FDCEF20CE0}"/>
              </a:ext>
            </a:extLst>
          </p:cNvPr>
          <p:cNvSpPr txBox="1"/>
          <p:nvPr/>
        </p:nvSpPr>
        <p:spPr>
          <a:xfrm>
            <a:off x="598716" y="1767241"/>
            <a:ext cx="4963885" cy="4832092"/>
          </a:xfrm>
          <a:prstGeom prst="rect">
            <a:avLst/>
          </a:prstGeom>
          <a:noFill/>
        </p:spPr>
        <p:txBody>
          <a:bodyPr wrap="square" rtlCol="0">
            <a:spAutoFit/>
          </a:bodyPr>
          <a:lstStyle/>
          <a:p>
            <a:pPr marL="342900" indent="-342900">
              <a:buClr>
                <a:schemeClr val="accent1"/>
              </a:buClr>
              <a:buFont typeface="System Font Regular"/>
              <a:buChar char="?"/>
            </a:pPr>
            <a:r>
              <a:rPr lang="en-US" b="1" dirty="0"/>
              <a:t>«Πόσο σημαντική είναι η σωματική οικειότητα ή η στοργή στη ζωή σας αυτή τη στιγμή;»</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«Έχετε παρατηρήσει κάποιες αλλαγές στο ενδιαφέρον σας για τη σεξουαλική δραστηριότητα ή την οικειότητα με την πάροδο του χρόνου;»</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«Μερικές φορές το άγχος, η κόπωση ή τα προβλήματα υγείας μπορούν να επηρεάσουν τη σεξουαλική επιθυμία. Σας έχει επηρεάσει κάτι τέτοιο;»</a:t>
            </a:r>
          </a:p>
          <a:p>
            <a:pPr marL="342900" indent="-342900">
              <a:buClr>
                <a:schemeClr val="accent1"/>
              </a:buClr>
              <a:buFont typeface="System Font Regular"/>
              <a:buChar char="?"/>
            </a:pPr>
            <a:endParaRPr lang="en-US" b="1" dirty="0"/>
          </a:p>
          <a:p>
            <a:pPr marL="342900" indent="-342900">
              <a:buClr>
                <a:schemeClr val="accent1"/>
              </a:buClr>
              <a:buFont typeface="System Font Regular"/>
              <a:buChar char="?"/>
            </a:pPr>
            <a:r>
              <a:rPr lang="en-US" b="1" dirty="0"/>
              <a:t>«Πιστεύετε ότι η συναισθηματική οικειότητα με τον σύντροφό σας επηρεάζει το ενδιαφέρον σας για την οικειότητα;»</a:t>
            </a:r>
          </a:p>
        </p:txBody>
      </p:sp>
      <p:graphicFrame>
        <p:nvGraphicFramePr>
          <p:cNvPr id="4" name="Diagram 3">
            <a:extLst>
              <a:ext uri="{FF2B5EF4-FFF2-40B4-BE49-F238E27FC236}">
                <a16:creationId xmlns:a16="http://schemas.microsoft.com/office/drawing/2014/main" id="{67BC7F08-68E6-6C41-F88D-ADEB1DA50D40}"/>
              </a:ext>
            </a:extLst>
          </p:cNvPr>
          <p:cNvGraphicFramePr/>
          <p:nvPr>
            <p:extLst>
              <p:ext uri="{D42A27DB-BD31-4B8C-83A1-F6EECF244321}">
                <p14:modId xmlns:p14="http://schemas.microsoft.com/office/powerpoint/2010/main" val="788072344"/>
              </p:ext>
            </p:extLst>
          </p:nvPr>
        </p:nvGraphicFramePr>
        <p:xfrm>
          <a:off x="5562601" y="1767240"/>
          <a:ext cx="580016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37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75E7-60E0-1E9F-5B5F-EBA37E9A6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F64C2-0D90-6CC7-2729-878BB36A5380}"/>
              </a:ext>
            </a:extLst>
          </p:cNvPr>
          <p:cNvSpPr>
            <a:spLocks noGrp="1"/>
          </p:cNvSpPr>
          <p:nvPr>
            <p:ph type="title"/>
          </p:nvPr>
        </p:nvSpPr>
        <p:spPr/>
        <p:txBody>
          <a:bodyPr/>
          <a:lstStyle/>
          <a:p>
            <a:r>
              <a:rPr lang="en-US" dirty="0"/>
              <a:t>Το πλαίσιο του κύκλου της σεξουαλικής απόκρισης (3)</a:t>
            </a:r>
          </a:p>
        </p:txBody>
      </p:sp>
      <p:sp>
        <p:nvSpPr>
          <p:cNvPr id="3" name="Text Placeholder 2">
            <a:extLst>
              <a:ext uri="{FF2B5EF4-FFF2-40B4-BE49-F238E27FC236}">
                <a16:creationId xmlns:a16="http://schemas.microsoft.com/office/drawing/2014/main" id="{BFC3BC0B-8FA2-1369-9B24-CA74C474333D}"/>
              </a:ext>
            </a:extLst>
          </p:cNvPr>
          <p:cNvSpPr>
            <a:spLocks noGrp="1"/>
          </p:cNvSpPr>
          <p:nvPr>
            <p:ph type="body" sz="quarter" idx="10"/>
          </p:nvPr>
        </p:nvSpPr>
        <p:spPr/>
        <p:txBody>
          <a:bodyPr/>
          <a:lstStyle/>
          <a:p>
            <a:r>
              <a:rPr lang="en-US" dirty="0"/>
              <a:t>Επιθυμία</a:t>
            </a:r>
          </a:p>
        </p:txBody>
      </p:sp>
      <p:sp>
        <p:nvSpPr>
          <p:cNvPr id="6" name="Content Placeholder 5">
            <a:extLst>
              <a:ext uri="{FF2B5EF4-FFF2-40B4-BE49-F238E27FC236}">
                <a16:creationId xmlns:a16="http://schemas.microsoft.com/office/drawing/2014/main" id="{417CDD48-677E-FFB7-EDDF-1068418CDC0C}"/>
              </a:ext>
            </a:extLst>
          </p:cNvPr>
          <p:cNvSpPr>
            <a:spLocks noGrp="1"/>
          </p:cNvSpPr>
          <p:nvPr>
            <p:ph sz="quarter" idx="12"/>
          </p:nvPr>
        </p:nvSpPr>
        <p:spPr>
          <a:xfrm>
            <a:off x="652182" y="1763342"/>
            <a:ext cx="10887635" cy="4783231"/>
          </a:xfrm>
        </p:spPr>
        <p:txBody>
          <a:bodyPr/>
          <a:lstStyle/>
          <a:p>
            <a:r>
              <a:rPr lang="en-US" sz="2000" b="1" dirty="0"/>
              <a:t>Παράγοντες που επηρεάζουν: </a:t>
            </a:r>
          </a:p>
          <a:p>
            <a:endParaRPr lang="en-US" sz="2000" b="1" dirty="0"/>
          </a:p>
          <a:p>
            <a:pPr marL="285750" indent="-285750">
              <a:buFontTx/>
              <a:buChar char="-"/>
            </a:pPr>
            <a:r>
              <a:rPr lang="el-GR" sz="2000" dirty="0"/>
              <a:t>μείωση των επιπέδων των ορμονών</a:t>
            </a:r>
          </a:p>
          <a:p>
            <a:pPr marL="285750" indent="-285750">
              <a:buFontTx/>
              <a:buChar char="-"/>
            </a:pPr>
            <a:r>
              <a:rPr lang="en-GB" sz="2000" dirty="0"/>
              <a:t>κα</a:t>
            </a:r>
            <a:r>
              <a:rPr lang="en-GB" sz="2000" dirty="0" err="1"/>
              <a:t>τάθλιψη</a:t>
            </a:r>
            <a:r>
              <a:rPr lang="en-GB" sz="2000" dirty="0"/>
              <a:t> ή μοναξιά </a:t>
            </a:r>
          </a:p>
          <a:p>
            <a:pPr marL="285750" indent="-285750">
              <a:buFontTx/>
              <a:buChar char="-"/>
            </a:pPr>
            <a:r>
              <a:rPr lang="en-GB" sz="2000" dirty="0"/>
              <a:t>ποιότητα της σχέσης </a:t>
            </a:r>
          </a:p>
          <a:p>
            <a:pPr marL="285750" indent="-285750">
              <a:buFontTx/>
              <a:buChar char="-"/>
            </a:pPr>
            <a:r>
              <a:rPr lang="en-GB" sz="2000" dirty="0"/>
              <a:t>χρόνια ασθένεια, κόπωση</a:t>
            </a:r>
          </a:p>
          <a:p>
            <a:pPr marL="285750" indent="-285750">
              <a:buFontTx/>
              <a:buChar char="-"/>
            </a:pPr>
            <a:r>
              <a:rPr lang="en-GB" sz="2000" dirty="0"/>
              <a:t>εσωτερικευμένες ηλικιακές προκαταλήψεις σχετικά με τη σεξουαλικότητα</a:t>
            </a:r>
            <a:endParaRPr lang="en-US" sz="2000" dirty="0"/>
          </a:p>
        </p:txBody>
      </p:sp>
      <p:pic>
        <p:nvPicPr>
          <p:cNvPr id="4" name="Picture 3">
            <a:extLst>
              <a:ext uri="{FF2B5EF4-FFF2-40B4-BE49-F238E27FC236}">
                <a16:creationId xmlns:a16="http://schemas.microsoft.com/office/drawing/2014/main" id="{CA7AC810-8FBA-A6EF-AED5-48653C62F798}"/>
              </a:ext>
            </a:extLst>
          </p:cNvPr>
          <p:cNvPicPr>
            <a:picLocks noChangeAspect="1"/>
          </p:cNvPicPr>
          <p:nvPr/>
        </p:nvPicPr>
        <p:blipFill>
          <a:blip r:embed="rId3"/>
          <a:stretch>
            <a:fillRect/>
          </a:stretch>
        </p:blipFill>
        <p:spPr>
          <a:xfrm>
            <a:off x="6649278" y="1618813"/>
            <a:ext cx="4721087" cy="3148927"/>
          </a:xfrm>
          <a:prstGeom prst="rect">
            <a:avLst/>
          </a:prstGeom>
        </p:spPr>
      </p:pic>
    </p:spTree>
    <p:extLst>
      <p:ext uri="{BB962C8B-B14F-4D97-AF65-F5344CB8AC3E}">
        <p14:creationId xmlns:p14="http://schemas.microsoft.com/office/powerpoint/2010/main" val="195353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D297-0472-AED8-2A81-7DF392A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F77B0-348E-1CAA-85E9-CF06EDF752C3}"/>
              </a:ext>
            </a:extLst>
          </p:cNvPr>
          <p:cNvSpPr>
            <a:spLocks noGrp="1"/>
          </p:cNvSpPr>
          <p:nvPr>
            <p:ph type="title"/>
          </p:nvPr>
        </p:nvSpPr>
        <p:spPr/>
        <p:txBody>
          <a:bodyPr/>
          <a:lstStyle/>
          <a:p>
            <a:r>
              <a:rPr lang="en-US" dirty="0"/>
              <a:t>Το πλαίσιο του κύκλου της σεξουαλικής απόκρισης (4)</a:t>
            </a:r>
          </a:p>
        </p:txBody>
      </p:sp>
      <p:sp>
        <p:nvSpPr>
          <p:cNvPr id="3" name="Text Placeholder 2">
            <a:extLst>
              <a:ext uri="{FF2B5EF4-FFF2-40B4-BE49-F238E27FC236}">
                <a16:creationId xmlns:a16="http://schemas.microsoft.com/office/drawing/2014/main" id="{673A71FB-04D8-71EA-80FB-FBBE5281BAD8}"/>
              </a:ext>
            </a:extLst>
          </p:cNvPr>
          <p:cNvSpPr>
            <a:spLocks noGrp="1"/>
          </p:cNvSpPr>
          <p:nvPr>
            <p:ph type="body" sz="quarter" idx="10"/>
          </p:nvPr>
        </p:nvSpPr>
        <p:spPr/>
        <p:txBody>
          <a:bodyPr/>
          <a:lstStyle/>
          <a:p>
            <a:r>
              <a:rPr lang="en-US" dirty="0"/>
              <a:t>Διέγερση</a:t>
            </a:r>
          </a:p>
        </p:txBody>
      </p:sp>
      <p:sp>
        <p:nvSpPr>
          <p:cNvPr id="11" name="TextBox 10">
            <a:extLst>
              <a:ext uri="{FF2B5EF4-FFF2-40B4-BE49-F238E27FC236}">
                <a16:creationId xmlns:a16="http://schemas.microsoft.com/office/drawing/2014/main" id="{D7C11585-1774-2204-45D2-758FE2B8A72B}"/>
              </a:ext>
            </a:extLst>
          </p:cNvPr>
          <p:cNvSpPr txBox="1"/>
          <p:nvPr/>
        </p:nvSpPr>
        <p:spPr>
          <a:xfrm>
            <a:off x="556185" y="1462685"/>
            <a:ext cx="4963885" cy="5355312"/>
          </a:xfrm>
          <a:prstGeom prst="rect">
            <a:avLst/>
          </a:prstGeom>
          <a:noFill/>
        </p:spPr>
        <p:txBody>
          <a:bodyPr wrap="square" rtlCol="0">
            <a:spAutoFit/>
          </a:bodyPr>
          <a:lstStyle/>
          <a:p>
            <a:pPr marL="342900" indent="-342900">
              <a:buClr>
                <a:schemeClr val="accent1"/>
              </a:buClr>
              <a:buFont typeface="System Font Regular"/>
              <a:buChar char="?"/>
            </a:pPr>
            <a:r>
              <a:rPr lang="en-US" b="1" dirty="0"/>
              <a:t>«Ορισμένες γυναίκες αντιμετωπίζουν κολπική ξηρότητα ή δυσφορία κατά τη διάρκεια της σεξουαλικής επαφής μετά την εμμηνόπαυση. Έχετε παρατηρήσει κάτι τέτοιο ή θα θέλατε να μάθετε περισσότερα σχετικά;»</a:t>
            </a:r>
          </a:p>
          <a:p>
            <a:pPr marL="342900" indent="-342900">
              <a:buClr>
                <a:schemeClr val="accent1"/>
              </a:buClr>
              <a:buFont typeface="System Font Regular"/>
              <a:buChar char="?"/>
            </a:pPr>
            <a:r>
              <a:rPr lang="en-US" b="1" dirty="0"/>
              <a:t>«Μερικοί άνδρες </a:t>
            </a:r>
            <a:r>
              <a:rPr lang="en-US" b="1" dirty="0" err="1"/>
              <a:t>δι</a:t>
            </a:r>
            <a:r>
              <a:rPr lang="en-US" b="1" dirty="0"/>
              <a:t>απιστώνουν ότι</a:t>
            </a:r>
            <a:r>
              <a:rPr lang="el-GR" b="1" dirty="0"/>
              <a:t> χρειάζονται περισσότερο χρόνο για να επιτύχουν στύση </a:t>
            </a:r>
            <a:r>
              <a:rPr lang="en-US" b="1" dirty="0"/>
              <a:t>ή είναι λιγότερο σταθερή από ό,τι στο παρελθόν. Αν αυτό συμβαίνει και σε εσάς, μπορούμε να συζητήσουμε τις πιθανές αιτίες και </a:t>
            </a:r>
            <a:r>
              <a:rPr lang="el-GR" b="1" dirty="0"/>
              <a:t>τις διαθέσιμες επιλογές αντιμετώπισης</a:t>
            </a:r>
            <a:r>
              <a:rPr lang="en-US" b="1" dirty="0"/>
              <a:t>.»</a:t>
            </a:r>
          </a:p>
          <a:p>
            <a:pPr marL="342900" indent="-342900">
              <a:buClr>
                <a:schemeClr val="accent1"/>
              </a:buClr>
              <a:buFont typeface="System Font Regular"/>
              <a:buChar char="?"/>
            </a:pPr>
            <a:r>
              <a:rPr lang="en-US" b="1" dirty="0"/>
              <a:t>«Έχετε παρατηρήσει κάποιες αλλαγές στη λίπανση, στη στύση ή στη σωματική άνεση κατά τη διάρκεια της σεξουαλικής επαφής;»</a:t>
            </a:r>
          </a:p>
          <a:p>
            <a:pPr marL="342900" indent="-342900">
              <a:buClr>
                <a:schemeClr val="accent1"/>
              </a:buClr>
              <a:buFont typeface="System Font Regular"/>
              <a:buChar char="?"/>
            </a:pPr>
            <a:r>
              <a:rPr lang="en-US" b="1" dirty="0"/>
              <a:t>«Αν η σεξουαλική επαφή έχει γίνει δυσάρεστη, μπορούμε να συζητήσουμε τρόπους για να μειώσουμε τον πόνο και να αυξήσουμε την άνεση.»</a:t>
            </a:r>
          </a:p>
        </p:txBody>
      </p:sp>
      <p:graphicFrame>
        <p:nvGraphicFramePr>
          <p:cNvPr id="4" name="Diagram 3">
            <a:extLst>
              <a:ext uri="{FF2B5EF4-FFF2-40B4-BE49-F238E27FC236}">
                <a16:creationId xmlns:a16="http://schemas.microsoft.com/office/drawing/2014/main" id="{213AFE1C-CB38-7E58-40FC-6800B69039C7}"/>
              </a:ext>
            </a:extLst>
          </p:cNvPr>
          <p:cNvGraphicFramePr/>
          <p:nvPr>
            <p:extLst>
              <p:ext uri="{D42A27DB-BD31-4B8C-83A1-F6EECF244321}">
                <p14:modId xmlns:p14="http://schemas.microsoft.com/office/powerpoint/2010/main" val="1523794189"/>
              </p:ext>
            </p:extLst>
          </p:nvPr>
        </p:nvGraphicFramePr>
        <p:xfrm>
          <a:off x="4939553" y="1554021"/>
          <a:ext cx="7575177" cy="492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A32D-2DC0-EBB3-2C52-E35F9D560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B306D-31E8-2557-E18C-8C95B555769B}"/>
              </a:ext>
            </a:extLst>
          </p:cNvPr>
          <p:cNvSpPr>
            <a:spLocks noGrp="1"/>
          </p:cNvSpPr>
          <p:nvPr>
            <p:ph type="title"/>
          </p:nvPr>
        </p:nvSpPr>
        <p:spPr/>
        <p:txBody>
          <a:bodyPr/>
          <a:lstStyle/>
          <a:p>
            <a:r>
              <a:rPr lang="en-US" dirty="0"/>
              <a:t>Το πλαίσιο του κύκλου της σεξουαλικής απόκρισης (5)</a:t>
            </a:r>
          </a:p>
        </p:txBody>
      </p:sp>
      <p:sp>
        <p:nvSpPr>
          <p:cNvPr id="3" name="Text Placeholder 2">
            <a:extLst>
              <a:ext uri="{FF2B5EF4-FFF2-40B4-BE49-F238E27FC236}">
                <a16:creationId xmlns:a16="http://schemas.microsoft.com/office/drawing/2014/main" id="{F86B5BC0-CA27-99D4-75DA-03F6A6C0876D}"/>
              </a:ext>
            </a:extLst>
          </p:cNvPr>
          <p:cNvSpPr>
            <a:spLocks noGrp="1"/>
          </p:cNvSpPr>
          <p:nvPr>
            <p:ph type="body" sz="quarter" idx="10"/>
          </p:nvPr>
        </p:nvSpPr>
        <p:spPr/>
        <p:txBody>
          <a:bodyPr/>
          <a:lstStyle/>
          <a:p>
            <a:r>
              <a:rPr lang="en-US" dirty="0"/>
              <a:t>Διέγερση</a:t>
            </a:r>
          </a:p>
        </p:txBody>
      </p:sp>
      <p:sp>
        <p:nvSpPr>
          <p:cNvPr id="6" name="Content Placeholder 5">
            <a:extLst>
              <a:ext uri="{FF2B5EF4-FFF2-40B4-BE49-F238E27FC236}">
                <a16:creationId xmlns:a16="http://schemas.microsoft.com/office/drawing/2014/main" id="{3E02D873-916C-93D4-B174-A296C7D4D3BE}"/>
              </a:ext>
            </a:extLst>
          </p:cNvPr>
          <p:cNvSpPr>
            <a:spLocks noGrp="1"/>
          </p:cNvSpPr>
          <p:nvPr>
            <p:ph sz="quarter" idx="12"/>
          </p:nvPr>
        </p:nvSpPr>
        <p:spPr>
          <a:xfrm>
            <a:off x="605898" y="1684703"/>
            <a:ext cx="6245476" cy="4318625"/>
          </a:xfrm>
        </p:spPr>
        <p:txBody>
          <a:bodyPr/>
          <a:lstStyle/>
          <a:p>
            <a:r>
              <a:rPr lang="en-US" sz="2000" b="1" dirty="0"/>
              <a:t>Παράγοντες που επηρεάζουν: </a:t>
            </a:r>
          </a:p>
          <a:p>
            <a:endParaRPr lang="en-US" sz="2000" b="1" dirty="0"/>
          </a:p>
          <a:p>
            <a:pPr marL="285750" indent="-285750">
              <a:buFontTx/>
              <a:buChar char="-"/>
            </a:pPr>
            <a:r>
              <a:rPr lang="en-GB" sz="2000" dirty="0"/>
              <a:t>αγγειακές και νευρολογικές παθήσεις</a:t>
            </a:r>
          </a:p>
          <a:p>
            <a:pPr marL="285750" indent="-285750">
              <a:buFontTx/>
              <a:buChar char="-"/>
            </a:pPr>
            <a:r>
              <a:rPr lang="en-GB" sz="2000" dirty="0"/>
              <a:t>κολπική ξηρότητα </a:t>
            </a:r>
          </a:p>
          <a:p>
            <a:pPr marL="285750" indent="-285750">
              <a:buFontTx/>
              <a:buChar char="-"/>
            </a:pPr>
            <a:r>
              <a:rPr lang="en-GB" sz="2000" dirty="0"/>
              <a:t>δυσκολίες στύσης</a:t>
            </a:r>
          </a:p>
          <a:p>
            <a:pPr marL="285750" indent="-285750">
              <a:buFontTx/>
              <a:buChar char="-"/>
            </a:pPr>
            <a:r>
              <a:rPr lang="en-GB" sz="2000" dirty="0"/>
              <a:t>παρενέργειες φαρμάκων</a:t>
            </a:r>
          </a:p>
          <a:p>
            <a:pPr marL="285750" indent="-285750">
              <a:buFontTx/>
              <a:buChar char="-"/>
            </a:pPr>
            <a:r>
              <a:rPr lang="en-GB" sz="2000" dirty="0"/>
              <a:t>πόνος ή μειωμένη κινητικότητα</a:t>
            </a:r>
          </a:p>
          <a:p>
            <a:pPr marL="285750" indent="-285750">
              <a:buFontTx/>
              <a:buChar char="-"/>
            </a:pPr>
            <a:r>
              <a:rPr lang="en-GB" sz="2000" dirty="0"/>
              <a:t>άγχος ή ανησυχίες σχετικά με την εικόνα του σώματος</a:t>
            </a:r>
            <a:endParaRPr lang="en-US" sz="2000" dirty="0"/>
          </a:p>
        </p:txBody>
      </p:sp>
      <p:pic>
        <p:nvPicPr>
          <p:cNvPr id="5" name="Picture 4">
            <a:extLst>
              <a:ext uri="{FF2B5EF4-FFF2-40B4-BE49-F238E27FC236}">
                <a16:creationId xmlns:a16="http://schemas.microsoft.com/office/drawing/2014/main" id="{A18F847E-20EA-DAF0-DADA-BA434EB7712B}"/>
              </a:ext>
            </a:extLst>
          </p:cNvPr>
          <p:cNvPicPr>
            <a:picLocks noChangeAspect="1"/>
          </p:cNvPicPr>
          <p:nvPr/>
        </p:nvPicPr>
        <p:blipFill>
          <a:blip r:embed="rId3"/>
          <a:stretch>
            <a:fillRect/>
          </a:stretch>
        </p:blipFill>
        <p:spPr>
          <a:xfrm>
            <a:off x="6070145" y="1684703"/>
            <a:ext cx="5410199" cy="3603276"/>
          </a:xfrm>
          <a:prstGeom prst="rect">
            <a:avLst/>
          </a:prstGeom>
        </p:spPr>
      </p:pic>
    </p:spTree>
    <p:extLst>
      <p:ext uri="{BB962C8B-B14F-4D97-AF65-F5344CB8AC3E}">
        <p14:creationId xmlns:p14="http://schemas.microsoft.com/office/powerpoint/2010/main" val="24708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581-2DF1-B1D3-5B91-2EBB44123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6926-16F3-848C-A146-C363EC87BD36}"/>
              </a:ext>
            </a:extLst>
          </p:cNvPr>
          <p:cNvSpPr>
            <a:spLocks noGrp="1"/>
          </p:cNvSpPr>
          <p:nvPr>
            <p:ph type="title"/>
          </p:nvPr>
        </p:nvSpPr>
        <p:spPr/>
        <p:txBody>
          <a:bodyPr/>
          <a:lstStyle/>
          <a:p>
            <a:r>
              <a:rPr lang="en-US" dirty="0"/>
              <a:t>Το πλαίσιο του κύκλου της σεξουαλικής απόκρισης (6)</a:t>
            </a:r>
          </a:p>
        </p:txBody>
      </p:sp>
      <p:sp>
        <p:nvSpPr>
          <p:cNvPr id="3" name="Text Placeholder 2">
            <a:extLst>
              <a:ext uri="{FF2B5EF4-FFF2-40B4-BE49-F238E27FC236}">
                <a16:creationId xmlns:a16="http://schemas.microsoft.com/office/drawing/2014/main" id="{2A7C1812-80CA-C00D-CA46-DEEDD8B24B75}"/>
              </a:ext>
            </a:extLst>
          </p:cNvPr>
          <p:cNvSpPr>
            <a:spLocks noGrp="1"/>
          </p:cNvSpPr>
          <p:nvPr>
            <p:ph type="body" sz="quarter" idx="10"/>
          </p:nvPr>
        </p:nvSpPr>
        <p:spPr/>
        <p:txBody>
          <a:bodyPr/>
          <a:lstStyle/>
          <a:p>
            <a:r>
              <a:rPr lang="en-US" dirty="0"/>
              <a:t>Πλατό</a:t>
            </a:r>
          </a:p>
        </p:txBody>
      </p:sp>
      <p:sp>
        <p:nvSpPr>
          <p:cNvPr id="11" name="TextBox 10">
            <a:extLst>
              <a:ext uri="{FF2B5EF4-FFF2-40B4-BE49-F238E27FC236}">
                <a16:creationId xmlns:a16="http://schemas.microsoft.com/office/drawing/2014/main" id="{62A0E551-2A6B-EE43-2061-4242BB152E33}"/>
              </a:ext>
            </a:extLst>
          </p:cNvPr>
          <p:cNvSpPr txBox="1"/>
          <p:nvPr/>
        </p:nvSpPr>
        <p:spPr>
          <a:xfrm>
            <a:off x="976668" y="1074509"/>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«Σας είναι μερικές φορές δύσκολο να διατηρήσετε τη σεξουαλική διέγερση κατά τη διάρκεια της σεξουαλικής επαφής;»</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«Μερικοί άνθρωποι παρατηρούν ότι χρειάζονται περισσότερο χρόνο ή διέγερση για να αισθάνονται άνετα κατά τη διάρκεια της σεξουαλικής επαφής. Έχετε βιώσει κάτι τέτοιο;»</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«Η κόπωση, τα προβλήματα υγείας ή οι περιβαλλοντικοί παράγοντες επηρεάζουν την ικανότητά σας να απολαμβάνετε την οικειότητα;»</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«Υπάρχουν καταστάσεις όπου η ιδιωτικότητα ή οι συνθήκες διαβίωσης δυσκολεύουν την οικειότητα;»</a:t>
            </a:r>
          </a:p>
        </p:txBody>
      </p:sp>
      <p:graphicFrame>
        <p:nvGraphicFramePr>
          <p:cNvPr id="7" name="Diagram 6">
            <a:extLst>
              <a:ext uri="{FF2B5EF4-FFF2-40B4-BE49-F238E27FC236}">
                <a16:creationId xmlns:a16="http://schemas.microsoft.com/office/drawing/2014/main" id="{025585E4-EA24-3D6D-59B9-1C76F124EBA1}"/>
              </a:ext>
            </a:extLst>
          </p:cNvPr>
          <p:cNvGraphicFramePr/>
          <p:nvPr>
            <p:extLst>
              <p:ext uri="{D42A27DB-BD31-4B8C-83A1-F6EECF244321}">
                <p14:modId xmlns:p14="http://schemas.microsoft.com/office/powerpoint/2010/main" val="2092614622"/>
              </p:ext>
            </p:extLst>
          </p:nvPr>
        </p:nvGraphicFramePr>
        <p:xfrm>
          <a:off x="4598894" y="1305107"/>
          <a:ext cx="7808259"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0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A023-C800-41D9-6FD7-5D5B4352C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5647B-0A1C-4A84-D9F6-F97E1F0D62F9}"/>
              </a:ext>
            </a:extLst>
          </p:cNvPr>
          <p:cNvSpPr>
            <a:spLocks noGrp="1"/>
          </p:cNvSpPr>
          <p:nvPr>
            <p:ph type="title"/>
          </p:nvPr>
        </p:nvSpPr>
        <p:spPr/>
        <p:txBody>
          <a:bodyPr/>
          <a:lstStyle/>
          <a:p>
            <a:r>
              <a:rPr lang="en-US" dirty="0"/>
              <a:t>Το πλαίσιο του κύκλου της σεξουαλικής απόκρισης (7)</a:t>
            </a:r>
          </a:p>
        </p:txBody>
      </p:sp>
      <p:sp>
        <p:nvSpPr>
          <p:cNvPr id="3" name="Text Placeholder 2">
            <a:extLst>
              <a:ext uri="{FF2B5EF4-FFF2-40B4-BE49-F238E27FC236}">
                <a16:creationId xmlns:a16="http://schemas.microsoft.com/office/drawing/2014/main" id="{FE6D04DF-D52B-29A8-9633-9361314E3F3D}"/>
              </a:ext>
            </a:extLst>
          </p:cNvPr>
          <p:cNvSpPr>
            <a:spLocks noGrp="1"/>
          </p:cNvSpPr>
          <p:nvPr>
            <p:ph type="body" sz="quarter" idx="10"/>
          </p:nvPr>
        </p:nvSpPr>
        <p:spPr/>
        <p:txBody>
          <a:bodyPr/>
          <a:lstStyle/>
          <a:p>
            <a:r>
              <a:rPr lang="en-US" dirty="0"/>
              <a:t>Πλατό</a:t>
            </a:r>
          </a:p>
        </p:txBody>
      </p:sp>
      <p:sp>
        <p:nvSpPr>
          <p:cNvPr id="6" name="Content Placeholder 5">
            <a:extLst>
              <a:ext uri="{FF2B5EF4-FFF2-40B4-BE49-F238E27FC236}">
                <a16:creationId xmlns:a16="http://schemas.microsoft.com/office/drawing/2014/main" id="{CEC879EC-0F9B-E352-26A7-89044097C349}"/>
              </a:ext>
            </a:extLst>
          </p:cNvPr>
          <p:cNvSpPr>
            <a:spLocks noGrp="1"/>
          </p:cNvSpPr>
          <p:nvPr>
            <p:ph sz="quarter" idx="12"/>
          </p:nvPr>
        </p:nvSpPr>
        <p:spPr>
          <a:xfrm>
            <a:off x="644876" y="1858973"/>
            <a:ext cx="5094515" cy="4647845"/>
          </a:xfrm>
        </p:spPr>
        <p:txBody>
          <a:bodyPr/>
          <a:lstStyle/>
          <a:p>
            <a:r>
              <a:rPr lang="en-US" sz="2000" b="1" dirty="0"/>
              <a:t>Παράγοντες που επηρεάζουν: </a:t>
            </a:r>
          </a:p>
          <a:p>
            <a:endParaRPr lang="en-US" sz="2000" b="1" dirty="0"/>
          </a:p>
          <a:p>
            <a:pPr marL="285750" indent="-285750">
              <a:buFontTx/>
              <a:buChar char="-"/>
            </a:pPr>
            <a:r>
              <a:rPr lang="el-GR" sz="2000" dirty="0"/>
              <a:t>μειωμένη σωματική αντοχή</a:t>
            </a:r>
          </a:p>
          <a:p>
            <a:pPr marL="285750" indent="-285750">
              <a:buFontTx/>
              <a:buChar char="-"/>
            </a:pPr>
            <a:r>
              <a:rPr lang="en-GB" sz="2000" dirty="0"/>
              <a:t>κα</a:t>
            </a:r>
            <a:r>
              <a:rPr lang="en-GB" sz="2000" dirty="0" err="1"/>
              <a:t>ρδι</a:t>
            </a:r>
            <a:r>
              <a:rPr lang="en-GB" sz="2000" dirty="0"/>
              <a:t>αγγειακοί περιορισμοί</a:t>
            </a:r>
          </a:p>
          <a:p>
            <a:pPr marL="285750" indent="-285750">
              <a:buFontTx/>
              <a:buChar char="-"/>
            </a:pPr>
            <a:r>
              <a:rPr lang="en-GB" sz="2000" dirty="0"/>
              <a:t>εντάσεις στις σχέσεις</a:t>
            </a:r>
          </a:p>
          <a:p>
            <a:pPr marL="285750" indent="-285750">
              <a:buFontTx/>
              <a:buChar char="-"/>
            </a:pPr>
            <a:r>
              <a:rPr lang="en-GB" sz="2000" dirty="0"/>
              <a:t>έλλειψη ιδιωτικότητας στα περιβάλλοντα φροντίδας</a:t>
            </a:r>
            <a:r>
              <a:rPr lang="en-US" sz="2000" dirty="0"/>
              <a:t> </a:t>
            </a:r>
            <a:endParaRPr lang="en-US" sz="2000" b="1" dirty="0"/>
          </a:p>
        </p:txBody>
      </p:sp>
      <p:pic>
        <p:nvPicPr>
          <p:cNvPr id="7" name="Picture 6">
            <a:extLst>
              <a:ext uri="{FF2B5EF4-FFF2-40B4-BE49-F238E27FC236}">
                <a16:creationId xmlns:a16="http://schemas.microsoft.com/office/drawing/2014/main" id="{14AD6CC2-B1D0-534F-E5A1-B318197824E3}"/>
              </a:ext>
            </a:extLst>
          </p:cNvPr>
          <p:cNvPicPr>
            <a:picLocks noChangeAspect="1"/>
          </p:cNvPicPr>
          <p:nvPr/>
        </p:nvPicPr>
        <p:blipFill>
          <a:blip r:embed="rId3"/>
          <a:stretch>
            <a:fillRect/>
          </a:stretch>
        </p:blipFill>
        <p:spPr>
          <a:xfrm>
            <a:off x="7380264" y="1249465"/>
            <a:ext cx="3340746" cy="5011120"/>
          </a:xfrm>
          <a:prstGeom prst="rect">
            <a:avLst/>
          </a:prstGeom>
        </p:spPr>
      </p:pic>
    </p:spTree>
    <p:extLst>
      <p:ext uri="{BB962C8B-B14F-4D97-AF65-F5344CB8AC3E}">
        <p14:creationId xmlns:p14="http://schemas.microsoft.com/office/powerpoint/2010/main" val="1334298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CA56-8FCC-F4AA-D113-9F9FF3CD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062D6-A2BA-F65A-E301-67FEF1293FEE}"/>
              </a:ext>
            </a:extLst>
          </p:cNvPr>
          <p:cNvSpPr>
            <a:spLocks noGrp="1"/>
          </p:cNvSpPr>
          <p:nvPr>
            <p:ph type="title"/>
          </p:nvPr>
        </p:nvSpPr>
        <p:spPr/>
        <p:txBody>
          <a:bodyPr/>
          <a:lstStyle/>
          <a:p>
            <a:r>
              <a:rPr lang="en-US" dirty="0"/>
              <a:t>Το πλαίσιο του κύκλου της σεξουαλικής απόκρισης (8)</a:t>
            </a:r>
          </a:p>
        </p:txBody>
      </p:sp>
      <p:sp>
        <p:nvSpPr>
          <p:cNvPr id="3" name="Text Placeholder 2">
            <a:extLst>
              <a:ext uri="{FF2B5EF4-FFF2-40B4-BE49-F238E27FC236}">
                <a16:creationId xmlns:a16="http://schemas.microsoft.com/office/drawing/2014/main" id="{7CA2A20E-7402-2FBC-5F3D-F888A7731F1A}"/>
              </a:ext>
            </a:extLst>
          </p:cNvPr>
          <p:cNvSpPr>
            <a:spLocks noGrp="1"/>
          </p:cNvSpPr>
          <p:nvPr>
            <p:ph type="body" sz="quarter" idx="10"/>
          </p:nvPr>
        </p:nvSpPr>
        <p:spPr/>
        <p:txBody>
          <a:bodyPr/>
          <a:lstStyle/>
          <a:p>
            <a:r>
              <a:rPr lang="en-US" dirty="0"/>
              <a:t>Οργασμός</a:t>
            </a:r>
          </a:p>
        </p:txBody>
      </p:sp>
      <p:sp>
        <p:nvSpPr>
          <p:cNvPr id="11" name="TextBox 10">
            <a:extLst>
              <a:ext uri="{FF2B5EF4-FFF2-40B4-BE49-F238E27FC236}">
                <a16:creationId xmlns:a16="http://schemas.microsoft.com/office/drawing/2014/main" id="{8BCB5603-C6E3-CEFA-1566-C3779EE015A9}"/>
              </a:ext>
            </a:extLst>
          </p:cNvPr>
          <p:cNvSpPr txBox="1"/>
          <p:nvPr/>
        </p:nvSpPr>
        <p:spPr>
          <a:xfrm>
            <a:off x="610908" y="1405534"/>
            <a:ext cx="4963885" cy="563231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«Έχετε παρατηρήσει κάποιες αλλαγές στο πόσο εύκολα φτάνετε στον οργασμό ή στην ένταση της σεξουαλικής ευχαρίστησης;»</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«Ορισμένες ιατρικές παθήσεις ή φάρμακα μπορούν να επηρεάσουν τον οργασμό. Θα θέλατε να συζητήσουμε αν αυτό ισχύει στην περίπτωσή σας;»</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t>
            </a:r>
            <a:r>
              <a:rPr lang="el-GR" sz="2000" b="1" dirty="0"/>
              <a:t>Νιώθετε ικανοποιημένοι/ες </a:t>
            </a:r>
            <a:r>
              <a:rPr lang="en-US" sz="2000" b="1" dirty="0" err="1"/>
              <a:t>με</a:t>
            </a:r>
            <a:r>
              <a:rPr lang="en-US" sz="2000" b="1" dirty="0"/>
              <a:t> το επίπεδο της ευχαρίστησης που βιώνετε κατά τη διάρκεια της σεξουαλικής επαφής;»</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«Υπάρχουν δυσκολίες κατά τη διάρκεια της σεξουαλικής δραστηριότητας για τις οποίες θα θέλατε υποστήριξη;»</a:t>
            </a:r>
          </a:p>
        </p:txBody>
      </p:sp>
      <p:graphicFrame>
        <p:nvGraphicFramePr>
          <p:cNvPr id="7" name="Diagram 6">
            <a:extLst>
              <a:ext uri="{FF2B5EF4-FFF2-40B4-BE49-F238E27FC236}">
                <a16:creationId xmlns:a16="http://schemas.microsoft.com/office/drawing/2014/main" id="{1DF5A7BB-18E9-E96D-D919-5956571EEBC3}"/>
              </a:ext>
            </a:extLst>
          </p:cNvPr>
          <p:cNvGraphicFramePr/>
          <p:nvPr>
            <p:extLst>
              <p:ext uri="{D42A27DB-BD31-4B8C-83A1-F6EECF244321}">
                <p14:modId xmlns:p14="http://schemas.microsoft.com/office/powerpoint/2010/main" val="117082985"/>
              </p:ext>
            </p:extLst>
          </p:nvPr>
        </p:nvGraphicFramePr>
        <p:xfrm>
          <a:off x="4455460" y="1472844"/>
          <a:ext cx="8453718"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783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DA7-E8AE-BE04-32BA-CB16D34A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39558-7CBC-E821-A0E1-0FE3420F1559}"/>
              </a:ext>
            </a:extLst>
          </p:cNvPr>
          <p:cNvSpPr>
            <a:spLocks noGrp="1"/>
          </p:cNvSpPr>
          <p:nvPr>
            <p:ph type="title"/>
          </p:nvPr>
        </p:nvSpPr>
        <p:spPr/>
        <p:txBody>
          <a:bodyPr/>
          <a:lstStyle/>
          <a:p>
            <a:r>
              <a:rPr lang="en-US" dirty="0"/>
              <a:t>Το πλαίσιο του κύκλου της σεξουαλικής απόκρισης (9)</a:t>
            </a:r>
          </a:p>
        </p:txBody>
      </p:sp>
      <p:sp>
        <p:nvSpPr>
          <p:cNvPr id="3" name="Text Placeholder 2">
            <a:extLst>
              <a:ext uri="{FF2B5EF4-FFF2-40B4-BE49-F238E27FC236}">
                <a16:creationId xmlns:a16="http://schemas.microsoft.com/office/drawing/2014/main" id="{39CA0781-BB67-B944-6DBC-31BD27B8BE2D}"/>
              </a:ext>
            </a:extLst>
          </p:cNvPr>
          <p:cNvSpPr>
            <a:spLocks noGrp="1"/>
          </p:cNvSpPr>
          <p:nvPr>
            <p:ph type="body" sz="quarter" idx="10"/>
          </p:nvPr>
        </p:nvSpPr>
        <p:spPr/>
        <p:txBody>
          <a:bodyPr/>
          <a:lstStyle/>
          <a:p>
            <a:r>
              <a:rPr lang="en-US" dirty="0"/>
              <a:t>Οργασμός</a:t>
            </a:r>
          </a:p>
        </p:txBody>
      </p:sp>
      <p:sp>
        <p:nvSpPr>
          <p:cNvPr id="6" name="Content Placeholder 5">
            <a:extLst>
              <a:ext uri="{FF2B5EF4-FFF2-40B4-BE49-F238E27FC236}">
                <a16:creationId xmlns:a16="http://schemas.microsoft.com/office/drawing/2014/main" id="{23D15002-4D58-F661-D0BF-6231A62EB5C9}"/>
              </a:ext>
            </a:extLst>
          </p:cNvPr>
          <p:cNvSpPr>
            <a:spLocks noGrp="1"/>
          </p:cNvSpPr>
          <p:nvPr>
            <p:ph sz="quarter" idx="12"/>
          </p:nvPr>
        </p:nvSpPr>
        <p:spPr>
          <a:xfrm>
            <a:off x="687749" y="1763344"/>
            <a:ext cx="5094515" cy="4398917"/>
          </a:xfrm>
        </p:spPr>
        <p:txBody>
          <a:bodyPr/>
          <a:lstStyle/>
          <a:p>
            <a:r>
              <a:rPr lang="en-US" sz="2000" b="1" dirty="0"/>
              <a:t>Παράγοντες που επηρεάζουν: </a:t>
            </a:r>
          </a:p>
          <a:p>
            <a:endParaRPr lang="en-US" sz="2000" b="1" dirty="0"/>
          </a:p>
          <a:p>
            <a:pPr marL="285750" indent="-285750">
              <a:buFontTx/>
              <a:buChar char="-"/>
            </a:pPr>
            <a:r>
              <a:rPr lang="en-GB" sz="2000" dirty="0"/>
              <a:t>διαβήτης</a:t>
            </a:r>
          </a:p>
          <a:p>
            <a:pPr marL="285750" indent="-285750">
              <a:buFontTx/>
              <a:buChar char="-"/>
            </a:pPr>
            <a:r>
              <a:rPr lang="en-GB" sz="2000" dirty="0"/>
              <a:t>νευρολογικές παθήσεις</a:t>
            </a:r>
          </a:p>
          <a:p>
            <a:pPr marL="285750" indent="-285750">
              <a:buFontTx/>
              <a:buChar char="-"/>
            </a:pPr>
            <a:r>
              <a:rPr lang="en-GB" sz="2000" dirty="0"/>
              <a:t>παθήσεις του προστάτη</a:t>
            </a:r>
          </a:p>
          <a:p>
            <a:pPr marL="285750" indent="-285750">
              <a:buFontTx/>
              <a:buChar char="-"/>
            </a:pPr>
            <a:r>
              <a:rPr lang="en-GB" sz="2000" dirty="0"/>
              <a:t>ορμονικές αλλαγές</a:t>
            </a:r>
          </a:p>
          <a:p>
            <a:pPr marL="285750" indent="-285750">
              <a:buFontTx/>
              <a:buChar char="-"/>
            </a:pPr>
            <a:r>
              <a:rPr lang="en-GB" sz="2000" dirty="0"/>
              <a:t>παρενέργειες φαρμάκων</a:t>
            </a:r>
          </a:p>
          <a:p>
            <a:pPr marL="285750" indent="-285750">
              <a:buFontTx/>
              <a:buChar char="-"/>
            </a:pPr>
            <a:r>
              <a:rPr lang="en-GB" sz="2000" dirty="0"/>
              <a:t>ψυχολογική αναστολή </a:t>
            </a:r>
          </a:p>
          <a:p>
            <a:pPr marL="285750" indent="-285750">
              <a:buFontTx/>
              <a:buChar char="-"/>
            </a:pPr>
            <a:r>
              <a:rPr lang="en-GB" sz="2000" dirty="0"/>
              <a:t>μειωμένη συναισθηματική σύνδεση</a:t>
            </a:r>
            <a:endParaRPr lang="en-US" sz="2000" b="1" dirty="0"/>
          </a:p>
        </p:txBody>
      </p:sp>
      <p:pic>
        <p:nvPicPr>
          <p:cNvPr id="4" name="Picture 3">
            <a:extLst>
              <a:ext uri="{FF2B5EF4-FFF2-40B4-BE49-F238E27FC236}">
                <a16:creationId xmlns:a16="http://schemas.microsoft.com/office/drawing/2014/main" id="{3A499757-92DC-0B07-7DF9-CE113B9D4F74}"/>
              </a:ext>
            </a:extLst>
          </p:cNvPr>
          <p:cNvPicPr>
            <a:picLocks noChangeAspect="1"/>
          </p:cNvPicPr>
          <p:nvPr/>
        </p:nvPicPr>
        <p:blipFill>
          <a:blip r:embed="rId3"/>
          <a:stretch>
            <a:fillRect/>
          </a:stretch>
        </p:blipFill>
        <p:spPr>
          <a:xfrm>
            <a:off x="5681869" y="1590214"/>
            <a:ext cx="5513756" cy="3677571"/>
          </a:xfrm>
          <a:prstGeom prst="rect">
            <a:avLst/>
          </a:prstGeom>
        </p:spPr>
      </p:pic>
    </p:spTree>
    <p:extLst>
      <p:ext uri="{BB962C8B-B14F-4D97-AF65-F5344CB8AC3E}">
        <p14:creationId xmlns:p14="http://schemas.microsoft.com/office/powerpoint/2010/main" val="320342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4E-B000-4857-A26A-37DCB6F91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8232-E3BE-380A-9A7F-580712A9444A}"/>
              </a:ext>
            </a:extLst>
          </p:cNvPr>
          <p:cNvSpPr>
            <a:spLocks noGrp="1"/>
          </p:cNvSpPr>
          <p:nvPr>
            <p:ph type="title"/>
          </p:nvPr>
        </p:nvSpPr>
        <p:spPr/>
        <p:txBody>
          <a:bodyPr/>
          <a:lstStyle/>
          <a:p>
            <a:r>
              <a:rPr lang="en-US" dirty="0"/>
              <a:t>Το πλαίσιο του κύκλου της σεξουαλικής απόκρισης (10)</a:t>
            </a:r>
          </a:p>
        </p:txBody>
      </p:sp>
      <p:sp>
        <p:nvSpPr>
          <p:cNvPr id="3" name="Text Placeholder 2">
            <a:extLst>
              <a:ext uri="{FF2B5EF4-FFF2-40B4-BE49-F238E27FC236}">
                <a16:creationId xmlns:a16="http://schemas.microsoft.com/office/drawing/2014/main" id="{B3137D05-B975-3F9E-237F-514FA389C8AF}"/>
              </a:ext>
            </a:extLst>
          </p:cNvPr>
          <p:cNvSpPr>
            <a:spLocks noGrp="1"/>
          </p:cNvSpPr>
          <p:nvPr>
            <p:ph type="body" sz="quarter" idx="10"/>
          </p:nvPr>
        </p:nvSpPr>
        <p:spPr/>
        <p:txBody>
          <a:bodyPr/>
          <a:lstStyle/>
          <a:p>
            <a:r>
              <a:rPr lang="el-GR" dirty="0"/>
              <a:t>Φάση ύφεσης</a:t>
            </a:r>
            <a:endParaRPr lang="en-US" dirty="0"/>
          </a:p>
        </p:txBody>
      </p:sp>
      <p:sp>
        <p:nvSpPr>
          <p:cNvPr id="11" name="TextBox 10">
            <a:extLst>
              <a:ext uri="{FF2B5EF4-FFF2-40B4-BE49-F238E27FC236}">
                <a16:creationId xmlns:a16="http://schemas.microsoft.com/office/drawing/2014/main" id="{4299B5D0-2334-97F0-DCC3-47DC5FE96CBA}"/>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«Μετά από στιγμές οικειότητας, νιώθετε συνήθως χαλαροί και συναισθηματικά ικανοποιημένοι;»</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«Η απώλεια ενός συντρόφου ή οι αλλαγές στις σχέσεις σας έχουν επηρεάσει την εμπειρία σας όσον αφορά την οικειότητα;»</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«Έχετε ευκαιρίες για τρυφερή επαφή, όπως αγκαλιές ή σωματική εγγύτητα;»</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«Υπάρχουν τρόποι με τους οποίους το τρέχον περιβάλλον σας υποστηρίζει ή περιορίζει την οικειότητα;»</a:t>
            </a:r>
          </a:p>
        </p:txBody>
      </p:sp>
      <p:graphicFrame>
        <p:nvGraphicFramePr>
          <p:cNvPr id="7" name="Diagram 6">
            <a:extLst>
              <a:ext uri="{FF2B5EF4-FFF2-40B4-BE49-F238E27FC236}">
                <a16:creationId xmlns:a16="http://schemas.microsoft.com/office/drawing/2014/main" id="{FEEF7C15-D8E4-F674-5224-0CD287BE3959}"/>
              </a:ext>
            </a:extLst>
          </p:cNvPr>
          <p:cNvGraphicFramePr/>
          <p:nvPr>
            <p:extLst>
              <p:ext uri="{D42A27DB-BD31-4B8C-83A1-F6EECF244321}">
                <p14:modId xmlns:p14="http://schemas.microsoft.com/office/powerpoint/2010/main" val="3378448908"/>
              </p:ext>
            </p:extLst>
          </p:nvPr>
        </p:nvGraphicFramePr>
        <p:xfrm>
          <a:off x="4276166" y="1394644"/>
          <a:ext cx="8884023" cy="528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75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C2-CF16-D2DE-1CB3-71EB5746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622B7-2C49-EFC3-DE78-7DDEF14AF52F}"/>
              </a:ext>
            </a:extLst>
          </p:cNvPr>
          <p:cNvSpPr>
            <a:spLocks noGrp="1"/>
          </p:cNvSpPr>
          <p:nvPr>
            <p:ph type="title"/>
          </p:nvPr>
        </p:nvSpPr>
        <p:spPr/>
        <p:txBody>
          <a:bodyPr/>
          <a:lstStyle/>
          <a:p>
            <a:r>
              <a:rPr lang="en-US" dirty="0"/>
              <a:t>Το πλαίσιο του κύκλου της σεξουαλικής απόκρισης (11)</a:t>
            </a:r>
          </a:p>
        </p:txBody>
      </p:sp>
      <p:sp>
        <p:nvSpPr>
          <p:cNvPr id="3" name="Text Placeholder 2">
            <a:extLst>
              <a:ext uri="{FF2B5EF4-FFF2-40B4-BE49-F238E27FC236}">
                <a16:creationId xmlns:a16="http://schemas.microsoft.com/office/drawing/2014/main" id="{0E92EA45-E898-1820-31DD-E77B489EE408}"/>
              </a:ext>
            </a:extLst>
          </p:cNvPr>
          <p:cNvSpPr>
            <a:spLocks noGrp="1"/>
          </p:cNvSpPr>
          <p:nvPr>
            <p:ph type="body" sz="quarter" idx="10"/>
          </p:nvPr>
        </p:nvSpPr>
        <p:spPr/>
        <p:txBody>
          <a:bodyPr/>
          <a:lstStyle/>
          <a:p>
            <a:r>
              <a:rPr lang="el-GR" dirty="0"/>
              <a:t>Αποκατάσταση</a:t>
            </a:r>
            <a:endParaRPr lang="en-US" dirty="0"/>
          </a:p>
        </p:txBody>
      </p:sp>
      <p:sp>
        <p:nvSpPr>
          <p:cNvPr id="6" name="Content Placeholder 5">
            <a:extLst>
              <a:ext uri="{FF2B5EF4-FFF2-40B4-BE49-F238E27FC236}">
                <a16:creationId xmlns:a16="http://schemas.microsoft.com/office/drawing/2014/main" id="{101C9CC1-A4B1-AA7D-368E-04960CE9BE01}"/>
              </a:ext>
            </a:extLst>
          </p:cNvPr>
          <p:cNvSpPr>
            <a:spLocks noGrp="1"/>
          </p:cNvSpPr>
          <p:nvPr>
            <p:ph sz="quarter" idx="12"/>
          </p:nvPr>
        </p:nvSpPr>
        <p:spPr>
          <a:xfrm>
            <a:off x="569260" y="1821029"/>
            <a:ext cx="5094515" cy="4182299"/>
          </a:xfrm>
        </p:spPr>
        <p:txBody>
          <a:bodyPr/>
          <a:lstStyle/>
          <a:p>
            <a:r>
              <a:rPr lang="en-US" sz="2000" b="1" dirty="0"/>
              <a:t>Παράγοντες που επηρεάζουν: </a:t>
            </a:r>
          </a:p>
          <a:p>
            <a:endParaRPr lang="en-US" sz="2000" b="1" dirty="0"/>
          </a:p>
          <a:p>
            <a:pPr marL="285750" indent="-285750">
              <a:buFontTx/>
              <a:buChar char="-"/>
            </a:pPr>
            <a:r>
              <a:rPr lang="en-GB" sz="2000" dirty="0"/>
              <a:t>συναισθηματική ευεξία</a:t>
            </a:r>
          </a:p>
          <a:p>
            <a:pPr marL="285750" indent="-285750">
              <a:buFontTx/>
              <a:buChar char="-"/>
            </a:pPr>
            <a:r>
              <a:rPr lang="en-GB" sz="2000" dirty="0"/>
              <a:t>συντροφικότητα ή απώλεια αγαπημένου προσώπου</a:t>
            </a:r>
          </a:p>
          <a:p>
            <a:pPr marL="285750" indent="-285750">
              <a:buFontTx/>
              <a:buChar char="-"/>
            </a:pPr>
            <a:r>
              <a:rPr lang="en-GB" sz="2000" dirty="0"/>
              <a:t>γνωστικές αλλαγές που επηρεάζουν την οικειότητα</a:t>
            </a:r>
          </a:p>
          <a:p>
            <a:pPr marL="285750" indent="-285750">
              <a:buFontTx/>
              <a:buChar char="-"/>
            </a:pPr>
            <a:r>
              <a:rPr lang="el-GR" sz="2000" dirty="0"/>
              <a:t>ευκαιρίες για ιδιωτικότητα και τρυφερή επαφή</a:t>
            </a:r>
            <a:endParaRPr lang="en-US" sz="2000" b="1" dirty="0"/>
          </a:p>
        </p:txBody>
      </p:sp>
      <p:pic>
        <p:nvPicPr>
          <p:cNvPr id="4" name="Picture 3">
            <a:extLst>
              <a:ext uri="{FF2B5EF4-FFF2-40B4-BE49-F238E27FC236}">
                <a16:creationId xmlns:a16="http://schemas.microsoft.com/office/drawing/2014/main" id="{2BE4ABD9-133D-4835-B6F6-D6E05A991086}"/>
              </a:ext>
            </a:extLst>
          </p:cNvPr>
          <p:cNvPicPr>
            <a:picLocks noChangeAspect="1"/>
          </p:cNvPicPr>
          <p:nvPr/>
        </p:nvPicPr>
        <p:blipFill>
          <a:blip r:embed="rId3"/>
          <a:stretch>
            <a:fillRect/>
          </a:stretch>
        </p:blipFill>
        <p:spPr>
          <a:xfrm>
            <a:off x="5835374" y="1821028"/>
            <a:ext cx="5997908" cy="3373823"/>
          </a:xfrm>
          <a:prstGeom prst="rect">
            <a:avLst/>
          </a:prstGeom>
        </p:spPr>
      </p:pic>
    </p:spTree>
    <p:extLst>
      <p:ext uri="{BB962C8B-B14F-4D97-AF65-F5344CB8AC3E}">
        <p14:creationId xmlns:p14="http://schemas.microsoft.com/office/powerpoint/2010/main" val="120311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88E3-C1E8-65F0-11FA-D7489607A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B96F4-7486-F444-4172-959BF2BC448A}"/>
              </a:ext>
            </a:extLst>
          </p:cNvPr>
          <p:cNvSpPr>
            <a:spLocks noGrp="1"/>
          </p:cNvSpPr>
          <p:nvPr>
            <p:ph type="title"/>
          </p:nvPr>
        </p:nvSpPr>
        <p:spPr/>
        <p:txBody>
          <a:bodyPr/>
          <a:lstStyle/>
          <a:p>
            <a:r>
              <a:rPr lang="en-US" dirty="0"/>
              <a:t>Συνηθισμένα ζητήματα σεξουαλικής υγείας</a:t>
            </a:r>
          </a:p>
        </p:txBody>
      </p:sp>
      <p:sp>
        <p:nvSpPr>
          <p:cNvPr id="3" name="Text Placeholder 2">
            <a:extLst>
              <a:ext uri="{FF2B5EF4-FFF2-40B4-BE49-F238E27FC236}">
                <a16:creationId xmlns:a16="http://schemas.microsoft.com/office/drawing/2014/main" id="{F8AF9C2D-F129-2B53-E4A1-5E32C96E6C78}"/>
              </a:ext>
            </a:extLst>
          </p:cNvPr>
          <p:cNvSpPr>
            <a:spLocks noGrp="1"/>
          </p:cNvSpPr>
          <p:nvPr>
            <p:ph type="body" sz="quarter" idx="10"/>
          </p:nvPr>
        </p:nvSpPr>
        <p:spPr>
          <a:xfrm>
            <a:off x="97969" y="770177"/>
            <a:ext cx="11944351" cy="550862"/>
          </a:xfrm>
        </p:spPr>
        <p:txBody>
          <a:bodyPr/>
          <a:lstStyle/>
          <a:p>
            <a:r>
              <a:rPr lang="en-US" dirty="0"/>
              <a:t>Που εκφράζουν οι ηλικιωμένοι (παραδείγματα)</a:t>
            </a:r>
          </a:p>
        </p:txBody>
      </p:sp>
      <p:sp>
        <p:nvSpPr>
          <p:cNvPr id="5" name="Content Placeholder 4">
            <a:extLst>
              <a:ext uri="{FF2B5EF4-FFF2-40B4-BE49-F238E27FC236}">
                <a16:creationId xmlns:a16="http://schemas.microsoft.com/office/drawing/2014/main" id="{766472FF-2FD0-3A77-62D3-B7031666B808}"/>
              </a:ext>
            </a:extLst>
          </p:cNvPr>
          <p:cNvSpPr>
            <a:spLocks noGrp="1"/>
          </p:cNvSpPr>
          <p:nvPr>
            <p:ph sz="quarter" idx="12"/>
          </p:nvPr>
        </p:nvSpPr>
        <p:spPr>
          <a:xfrm>
            <a:off x="97970" y="1198270"/>
            <a:ext cx="11944350" cy="5289179"/>
          </a:xfrm>
        </p:spPr>
        <p:txBody>
          <a:bodyPr/>
          <a:lstStyle/>
          <a:p>
            <a:pPr marL="285750" indent="-285750">
              <a:buFont typeface="Wingdings" pitchFamily="2" charset="2"/>
              <a:buChar char="v"/>
            </a:pPr>
            <a:r>
              <a:rPr lang="en-US" b="1" dirty="0"/>
              <a:t>«Δεν νιώθω την ίδια σεξουαλική επιθυμία όπως παλιά. Είναι φυσιολογικό αυτό;»</a:t>
            </a:r>
          </a:p>
          <a:p>
            <a:pPr marL="927100" indent="-862013"/>
            <a:r>
              <a:rPr lang="en-US" b="1" dirty="0"/>
              <a:t>	- </a:t>
            </a:r>
            <a:r>
              <a:rPr lang="en-US" sz="1600" dirty="0"/>
              <a:t>Αναγνωρίστε ότι οι αλλαγές στη σεξουαλική επιθυμία είναι συνηθισμένες στην τρίτη ηλικία. Εξετάστε πιθανούς παράγοντες που μπορεί να συμβάλλουν σε αυτό, όπως η διάθεση, η κόπωση, η φαρμακευτική αγωγή ή η δυναμική της σχέσης. Εάν το πρόβλημα είναι οδυνηρό ή επίμονο, προτείνετε να συζητήσουν το θέμα με έναν επαγγελματία υγείας, ο οποίος θα μπορεί να αξιολογήσει ορμονικές, ψυχολογικές ή ιατρικές αιτίες.</a:t>
            </a:r>
            <a:r>
              <a:rPr lang="en-US" sz="2000" dirty="0"/>
              <a:t> </a:t>
            </a:r>
            <a:endParaRPr lang="en-US" sz="2000" b="1" dirty="0"/>
          </a:p>
          <a:p>
            <a:pPr marL="285750" indent="-285750">
              <a:buFont typeface="Wingdings" pitchFamily="2" charset="2"/>
              <a:buChar char="v"/>
            </a:pPr>
            <a:r>
              <a:rPr lang="en-US" b="1" dirty="0"/>
              <a:t>Κολπική ξηρότητα ή πόνος κατά τη σεξουαλική επαφή</a:t>
            </a:r>
          </a:p>
          <a:p>
            <a:pPr marL="927100" indent="-911225"/>
            <a:r>
              <a:rPr lang="en-US" b="1" dirty="0"/>
              <a:t>	- </a:t>
            </a:r>
            <a:r>
              <a:rPr lang="en-US" sz="1600" dirty="0"/>
              <a:t>Εξηγήστε ότι η κολπική ξηρότητα μετά την εμμηνόπαυση είναι συνηθισμένη. Ενθαρρύνετε το άτομο να συμβουλευτεί γυναικολόγο ή γιατρό πρωτοβάθμιας περίθαλψης, ο οποίος θα μπορεί να αξιολογήσει πιθανές αιτίες και να συζητήσει κατάλληλες θεραπείες, όπως λιπαντικά, ενυδατικά ή ορμονικές θεραπείες.</a:t>
            </a:r>
            <a:r>
              <a:rPr lang="en-US" dirty="0"/>
              <a:t> </a:t>
            </a:r>
            <a:endParaRPr lang="en-US" b="1" dirty="0"/>
          </a:p>
          <a:p>
            <a:pPr marL="285750" indent="-285750">
              <a:buFont typeface="Wingdings" pitchFamily="2" charset="2"/>
              <a:buChar char="v"/>
            </a:pPr>
            <a:r>
              <a:rPr lang="en-US" b="1" dirty="0"/>
              <a:t>Δυσκολίες στη στύση</a:t>
            </a:r>
          </a:p>
          <a:p>
            <a:pPr marL="927100" indent="-927100"/>
            <a:r>
              <a:rPr lang="en-US" b="1" dirty="0"/>
              <a:t>	- </a:t>
            </a:r>
            <a:r>
              <a:rPr lang="en-US" sz="1600" dirty="0"/>
              <a:t>Αναγνωρίστε ότι οι αλλαγές στη στύση είναι συχνές με την γήρανση, αλλά μπορεί επίσης να σχετίζονται με την καρδιαγγειακή υγεία, τον διαβήτη ή τις επιδράσεις των φαρμάκων. Ενθαρρύνετε τη συμβουλή ενός γιατρού ή ουρολόγου για σωστή αξιολόγηση και διαχείριση.</a:t>
            </a:r>
            <a:r>
              <a:rPr lang="en-US" sz="2000" dirty="0"/>
              <a:t> </a:t>
            </a:r>
            <a:endParaRPr lang="en-US" sz="2000" b="1" dirty="0"/>
          </a:p>
          <a:p>
            <a:pPr marL="285750" indent="-285750">
              <a:buFont typeface="Wingdings" pitchFamily="2" charset="2"/>
              <a:buChar char="v"/>
            </a:pPr>
            <a:r>
              <a:rPr lang="en-US" b="1" dirty="0"/>
              <a:t>Φάρμακα που μειώνουν τη σεξουαλική διέγερση ή τον οργασμό</a:t>
            </a:r>
          </a:p>
          <a:p>
            <a:pPr marL="927100" indent="-927100"/>
            <a:r>
              <a:rPr lang="en-US" b="1" dirty="0"/>
              <a:t>	- </a:t>
            </a:r>
            <a:r>
              <a:rPr lang="en-US" sz="1600" dirty="0"/>
              <a:t>Αναγνωρίστε ότι ορισμένα φάρμακα μπορούν να επηρεάσουν τη σεξουαλική λειτουργία. Ενθαρρύνετε το άτομο να το συζητήσει με τον ιατρό που του τα έχει συνταγογραφήσει, καθώς μερικές φορές ενδέχεται να είναι δυνατές προσαρμογές ή εναλλακτικές λύσεις.</a:t>
            </a:r>
            <a:r>
              <a:rPr lang="en-US" dirty="0"/>
              <a:t> </a:t>
            </a:r>
            <a:endParaRPr lang="en-US" b="1" dirty="0"/>
          </a:p>
          <a:p>
            <a:endParaRPr lang="en-US" b="1" dirty="0"/>
          </a:p>
        </p:txBody>
      </p:sp>
    </p:spTree>
    <p:extLst>
      <p:ext uri="{BB962C8B-B14F-4D97-AF65-F5344CB8AC3E}">
        <p14:creationId xmlns:p14="http://schemas.microsoft.com/office/powerpoint/2010/main" val="37448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0689-4511-9C5F-10F2-6348972DF49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74B3474-501D-8CC6-1832-C4D9BC7AEAC6}"/>
              </a:ext>
            </a:extLst>
          </p:cNvPr>
          <p:cNvSpPr>
            <a:spLocks noGrp="1"/>
          </p:cNvSpPr>
          <p:nvPr>
            <p:ph type="title"/>
          </p:nvPr>
        </p:nvSpPr>
        <p:spPr/>
        <p:txBody>
          <a:bodyPr lIns="91440"/>
          <a:lstStyle/>
          <a:p>
            <a:r>
              <a:rPr lang="en-US" dirty="0"/>
              <a:t>Σημαντικά συμπεράσματα</a:t>
            </a:r>
            <a:endParaRPr lang="el-GR" dirty="0"/>
          </a:p>
        </p:txBody>
      </p:sp>
      <p:sp>
        <p:nvSpPr>
          <p:cNvPr id="7" name="Content Placeholder 6">
            <a:extLst>
              <a:ext uri="{FF2B5EF4-FFF2-40B4-BE49-F238E27FC236}">
                <a16:creationId xmlns:a16="http://schemas.microsoft.com/office/drawing/2014/main" id="{D15D4148-D884-FE78-D227-D8099E02D0BA}"/>
              </a:ext>
            </a:extLst>
          </p:cNvPr>
          <p:cNvSpPr>
            <a:spLocks noGrp="1"/>
          </p:cNvSpPr>
          <p:nvPr>
            <p:ph sz="quarter" idx="12"/>
          </p:nvPr>
        </p:nvSpPr>
        <p:spPr>
          <a:xfrm>
            <a:off x="97971" y="889000"/>
            <a:ext cx="11944350" cy="5862865"/>
          </a:xfrm>
        </p:spPr>
        <p:txBody>
          <a:bodyPr/>
          <a:lstStyle/>
          <a:p>
            <a:pPr algn="ctr"/>
            <a:r>
              <a:rPr lang="en-US" dirty="0"/>
              <a:t> </a:t>
            </a:r>
          </a:p>
          <a:p>
            <a:pPr algn="ctr"/>
            <a:endParaRPr lang="en-US" dirty="0"/>
          </a:p>
          <a:p>
            <a:pPr algn="ctr"/>
            <a:endParaRPr lang="en-US" dirty="0"/>
          </a:p>
          <a:p>
            <a:endParaRPr lang="en-US" dirty="0"/>
          </a:p>
          <a:p>
            <a:endParaRPr lang="en-US" dirty="0"/>
          </a:p>
          <a:p>
            <a:pPr marL="285750" indent="-285750">
              <a:buFont typeface="Wingdings" pitchFamily="2" charset="2"/>
              <a:buChar char="ü"/>
            </a:pPr>
            <a:r>
              <a:rPr lang="en-US" sz="2400" b="1" dirty="0">
                <a:solidFill>
                  <a:schemeClr val="accent3"/>
                </a:solidFill>
              </a:rPr>
              <a:t>Οι σεξουαλικές αλλαγές συχνά αντανακλούν</a:t>
            </a:r>
            <a:r>
              <a:rPr lang="el-GR" sz="2400" b="1" dirty="0">
                <a:solidFill>
                  <a:schemeClr val="accent3"/>
                </a:solidFill>
              </a:rPr>
              <a:t> την κατάσταση της υγείας του ατόμου</a:t>
            </a:r>
            <a:r>
              <a:rPr lang="en-US" sz="2400" b="1" dirty="0">
                <a:solidFill>
                  <a:schemeClr val="accent3"/>
                </a:solidFill>
              </a:rPr>
              <a:t>, τη φαρμακευτική αγωγή ή ψυχοκοινωνικούς παράγοντες και όχι μόνο τη γήρανση</a:t>
            </a:r>
          </a:p>
          <a:p>
            <a:pPr marL="285750" indent="-285750">
              <a:buFont typeface="Wingdings" pitchFamily="2" charset="2"/>
              <a:buChar char="ü"/>
            </a:pPr>
            <a:r>
              <a:rPr lang="en-US" sz="2400" b="1" dirty="0">
                <a:solidFill>
                  <a:schemeClr val="accent3"/>
                </a:solidFill>
              </a:rPr>
              <a:t>Η σεξουαλική ευεξία είναι πολυδιάστατη — βιολογική, ψυχολογική και σχεσιακή</a:t>
            </a:r>
          </a:p>
          <a:p>
            <a:pPr marL="285750" indent="-285750">
              <a:buFont typeface="Wingdings" pitchFamily="2" charset="2"/>
              <a:buChar char="ü"/>
            </a:pPr>
            <a:r>
              <a:rPr lang="en-US" sz="2400" b="1" dirty="0">
                <a:solidFill>
                  <a:schemeClr val="accent3"/>
                </a:solidFill>
              </a:rPr>
              <a:t>Η ανοιχτή, α</a:t>
            </a:r>
            <a:r>
              <a:rPr lang="en-US" sz="2400" b="1" dirty="0" err="1">
                <a:solidFill>
                  <a:schemeClr val="accent3"/>
                </a:solidFill>
              </a:rPr>
              <a:t>νθρω</a:t>
            </a:r>
            <a:r>
              <a:rPr lang="en-US" sz="2400" b="1" dirty="0">
                <a:solidFill>
                  <a:schemeClr val="accent3"/>
                </a:solidFill>
              </a:rPr>
              <a:t>ποκεντρική επικοινωνία επιτρέπει </a:t>
            </a:r>
            <a:r>
              <a:rPr lang="el-GR" sz="2400" b="1" dirty="0">
                <a:solidFill>
                  <a:schemeClr val="accent3"/>
                </a:solidFill>
              </a:rPr>
              <a:t>τον εντοπισμό και την αντιμετώπιση αναγκών που δεν έχουν καλυφθεί</a:t>
            </a:r>
          </a:p>
          <a:p>
            <a:pPr marL="285750" indent="-285750">
              <a:buFont typeface="Wingdings" pitchFamily="2" charset="2"/>
              <a:buChar char="ü"/>
            </a:pPr>
            <a:r>
              <a:rPr lang="en-US" sz="2400" b="1" dirty="0">
                <a:solidFill>
                  <a:schemeClr val="accent3"/>
                </a:solidFill>
              </a:rPr>
              <a:t>Τα δομημένα πλαίσια μπορούν να υποστηρίξουν τους επαγγελματίες στη συζήτηση της σεξουαλικότητας με σεβασμό</a:t>
            </a:r>
            <a:endParaRPr lang="en-US" dirty="0"/>
          </a:p>
        </p:txBody>
      </p:sp>
      <p:pic>
        <p:nvPicPr>
          <p:cNvPr id="3" name="Graphic 2" descr="Lightbulb with solid fill">
            <a:extLst>
              <a:ext uri="{FF2B5EF4-FFF2-40B4-BE49-F238E27FC236}">
                <a16:creationId xmlns:a16="http://schemas.microsoft.com/office/drawing/2014/main" id="{D671C601-BCB4-FFA2-14B9-90656233DA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2516" y="1061113"/>
            <a:ext cx="1266968" cy="1266968"/>
          </a:xfrm>
          <a:prstGeom prst="rect">
            <a:avLst/>
          </a:prstGeom>
        </p:spPr>
      </p:pic>
    </p:spTree>
    <p:extLst>
      <p:ext uri="{BB962C8B-B14F-4D97-AF65-F5344CB8AC3E}">
        <p14:creationId xmlns:p14="http://schemas.microsoft.com/office/powerpoint/2010/main" val="3076575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6B94-6B14-4379-1E4B-65CDD7C1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74044-02B4-3ABD-D216-B145DF790031}"/>
              </a:ext>
            </a:extLst>
          </p:cNvPr>
          <p:cNvSpPr>
            <a:spLocks noGrp="1"/>
          </p:cNvSpPr>
          <p:nvPr>
            <p:ph type="title"/>
          </p:nvPr>
        </p:nvSpPr>
        <p:spPr/>
        <p:txBody>
          <a:bodyPr/>
          <a:lstStyle/>
          <a:p>
            <a:r>
              <a:rPr lang="en-US" dirty="0"/>
              <a:t>Εργαλειοθήκη </a:t>
            </a:r>
            <a:r>
              <a:rPr lang="en-US" dirty="0" err="1"/>
              <a:t>AgeWise</a:t>
            </a:r>
            <a:r>
              <a:rPr lang="en-US" dirty="0"/>
              <a:t> </a:t>
            </a:r>
          </a:p>
        </p:txBody>
      </p:sp>
      <p:sp>
        <p:nvSpPr>
          <p:cNvPr id="3" name="Text Placeholder 2">
            <a:extLst>
              <a:ext uri="{FF2B5EF4-FFF2-40B4-BE49-F238E27FC236}">
                <a16:creationId xmlns:a16="http://schemas.microsoft.com/office/drawing/2014/main" id="{004AD95D-E577-6F9B-C495-5AD196ED8E2C}"/>
              </a:ext>
            </a:extLst>
          </p:cNvPr>
          <p:cNvSpPr>
            <a:spLocks noGrp="1"/>
          </p:cNvSpPr>
          <p:nvPr>
            <p:ph type="body" sz="quarter" idx="10"/>
          </p:nvPr>
        </p:nvSpPr>
        <p:spPr/>
        <p:txBody>
          <a:bodyPr/>
          <a:lstStyle/>
          <a:p>
            <a:r>
              <a:rPr lang="en-US" dirty="0"/>
              <a:t>Μελέτη περίπτωσης </a:t>
            </a:r>
          </a:p>
        </p:txBody>
      </p:sp>
      <p:sp>
        <p:nvSpPr>
          <p:cNvPr id="5" name="Content Placeholder 4">
            <a:extLst>
              <a:ext uri="{FF2B5EF4-FFF2-40B4-BE49-F238E27FC236}">
                <a16:creationId xmlns:a16="http://schemas.microsoft.com/office/drawing/2014/main" id="{A785537B-A855-F9B4-82AA-9A31234A96A6}"/>
              </a:ext>
            </a:extLst>
          </p:cNvPr>
          <p:cNvSpPr>
            <a:spLocks noGrp="1"/>
          </p:cNvSpPr>
          <p:nvPr>
            <p:ph sz="quarter" idx="12"/>
          </p:nvPr>
        </p:nvSpPr>
        <p:spPr>
          <a:xfrm>
            <a:off x="97970" y="1405534"/>
            <a:ext cx="7403210" cy="5289179"/>
          </a:xfrm>
        </p:spPr>
        <p:txBody>
          <a:bodyPr/>
          <a:lstStyle/>
          <a:p>
            <a:br>
              <a:rPr lang="en-US" sz="2000" dirty="0"/>
            </a:br>
            <a:r>
              <a:rPr lang="en-US" sz="2000" dirty="0"/>
              <a:t>- </a:t>
            </a:r>
            <a:r>
              <a:rPr lang="en-US" sz="2000" b="1" dirty="0"/>
              <a:t>Εργασία σε μικρές ομάδες</a:t>
            </a:r>
            <a:endParaRPr lang="en-US" sz="2000" dirty="0"/>
          </a:p>
          <a:p>
            <a:r>
              <a:rPr lang="en-US" sz="2000" dirty="0"/>
              <a:t>- Κάθε ομάδα αναλύει ένα σενάριο περίπτωσης.</a:t>
            </a:r>
          </a:p>
          <a:p>
            <a:r>
              <a:rPr lang="en-US" sz="2000" dirty="0"/>
              <a:t>- Χρησιμοποιήστε τον Κύκλο Σεξουαλικής Αντίδρασης ως πλαίσιο για την ανάλυση.</a:t>
            </a:r>
          </a:p>
          <a:p>
            <a:r>
              <a:rPr lang="en-US" sz="2000" dirty="0"/>
              <a:t>- Χρησιμοποιήστε τις καθοδηγητικές ερωτήσεις: </a:t>
            </a:r>
          </a:p>
          <a:p>
            <a:pPr lvl="0"/>
            <a:br>
              <a:rPr lang="en-US" sz="2000" dirty="0"/>
            </a:br>
            <a:r>
              <a:rPr lang="en-US" sz="2000" dirty="0"/>
              <a:t>1. </a:t>
            </a:r>
            <a:r>
              <a:rPr lang="en-GB" sz="2000" dirty="0"/>
              <a:t>Ποια φάση ή φάσεις της σεξουαλικής απόκρισης ενδέχεται να επηρεαστούν;</a:t>
            </a:r>
            <a:br>
              <a:rPr lang="en-GB" sz="2000" dirty="0"/>
            </a:br>
            <a:r>
              <a:rPr lang="en-GB" sz="2000" dirty="0"/>
              <a:t>(π.χ. επιθυμία, διέγερση/άνεση, ικανοποίηση, συναισθηματική σημασία)</a:t>
            </a:r>
          </a:p>
          <a:p>
            <a:pPr lvl="0"/>
            <a:endParaRPr lang="en-US" sz="2000" dirty="0"/>
          </a:p>
          <a:p>
            <a:pPr lvl="0"/>
            <a:r>
              <a:rPr lang="en-GB" sz="2000" dirty="0"/>
              <a:t>2. Ποιοι παράγοντες ενδέχεται να συμβάλλουν στην κατάσταση;</a:t>
            </a:r>
          </a:p>
          <a:p>
            <a:pPr lvl="0"/>
            <a:endParaRPr lang="en-US" sz="2000" dirty="0"/>
          </a:p>
          <a:p>
            <a:pPr lvl="0"/>
            <a:r>
              <a:rPr lang="en-GB" sz="2000" dirty="0"/>
              <a:t>3. Ποια θα ήταν η κατάλληλη επαγγελματική αντίδραση;</a:t>
            </a:r>
            <a:br>
              <a:rPr lang="en-GB" dirty="0"/>
            </a:br>
            <a:endParaRPr lang="en-US" dirty="0"/>
          </a:p>
          <a:p>
            <a:endParaRPr lang="en-US" sz="2000" dirty="0"/>
          </a:p>
        </p:txBody>
      </p:sp>
      <p:graphicFrame>
        <p:nvGraphicFramePr>
          <p:cNvPr id="4" name="Diagram 3">
            <a:extLst>
              <a:ext uri="{FF2B5EF4-FFF2-40B4-BE49-F238E27FC236}">
                <a16:creationId xmlns:a16="http://schemas.microsoft.com/office/drawing/2014/main" id="{271D90CE-4873-F7DA-9D02-480B19879357}"/>
              </a:ext>
            </a:extLst>
          </p:cNvPr>
          <p:cNvGraphicFramePr/>
          <p:nvPr>
            <p:extLst>
              <p:ext uri="{D42A27DB-BD31-4B8C-83A1-F6EECF244321}">
                <p14:modId xmlns:p14="http://schemas.microsoft.com/office/powerpoint/2010/main" val="1543071072"/>
              </p:ext>
            </p:extLst>
          </p:nvPr>
        </p:nvGraphicFramePr>
        <p:xfrm>
          <a:off x="6686358" y="1165990"/>
          <a:ext cx="6170786" cy="428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1082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EEEC-645E-69EF-F03E-C6695C2DD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8069F-14CB-B5D0-776F-6F2D30FBAB4E}"/>
              </a:ext>
            </a:extLst>
          </p:cNvPr>
          <p:cNvSpPr>
            <a:spLocks noGrp="1"/>
          </p:cNvSpPr>
          <p:nvPr>
            <p:ph type="title"/>
          </p:nvPr>
        </p:nvSpPr>
        <p:spPr/>
        <p:txBody>
          <a:bodyPr/>
          <a:lstStyle/>
          <a:p>
            <a:r>
              <a:rPr lang="en-US" dirty="0"/>
              <a:t>Εργαλειοθήκη </a:t>
            </a:r>
            <a:r>
              <a:rPr lang="en-US" dirty="0" err="1"/>
              <a:t>AgeWise</a:t>
            </a:r>
            <a:r>
              <a:rPr lang="en-US" dirty="0"/>
              <a:t> </a:t>
            </a:r>
          </a:p>
        </p:txBody>
      </p:sp>
      <p:sp>
        <p:nvSpPr>
          <p:cNvPr id="3" name="Text Placeholder 2">
            <a:extLst>
              <a:ext uri="{FF2B5EF4-FFF2-40B4-BE49-F238E27FC236}">
                <a16:creationId xmlns:a16="http://schemas.microsoft.com/office/drawing/2014/main" id="{A3425467-5EC8-0635-0374-8AA09BDD7E7F}"/>
              </a:ext>
            </a:extLst>
          </p:cNvPr>
          <p:cNvSpPr>
            <a:spLocks noGrp="1"/>
          </p:cNvSpPr>
          <p:nvPr>
            <p:ph type="body" sz="quarter" idx="10"/>
          </p:nvPr>
        </p:nvSpPr>
        <p:spPr/>
        <p:txBody>
          <a:bodyPr/>
          <a:lstStyle/>
          <a:p>
            <a:r>
              <a:rPr lang="en-US" dirty="0"/>
              <a:t>Παιχνίδι ρόλων</a:t>
            </a:r>
          </a:p>
        </p:txBody>
      </p:sp>
      <p:sp>
        <p:nvSpPr>
          <p:cNvPr id="5" name="Content Placeholder 4">
            <a:extLst>
              <a:ext uri="{FF2B5EF4-FFF2-40B4-BE49-F238E27FC236}">
                <a16:creationId xmlns:a16="http://schemas.microsoft.com/office/drawing/2014/main" id="{28B1A8A1-0B5E-ABB7-71D7-F31C799735DA}"/>
              </a:ext>
            </a:extLst>
          </p:cNvPr>
          <p:cNvSpPr>
            <a:spLocks noGrp="1"/>
          </p:cNvSpPr>
          <p:nvPr>
            <p:ph sz="quarter" idx="12"/>
          </p:nvPr>
        </p:nvSpPr>
        <p:spPr>
          <a:xfrm>
            <a:off x="97970" y="1156064"/>
            <a:ext cx="7635684" cy="5538650"/>
          </a:xfrm>
        </p:spPr>
        <p:txBody>
          <a:bodyPr/>
          <a:lstStyle/>
          <a:p>
            <a:br>
              <a:rPr lang="en-US" sz="2000" dirty="0"/>
            </a:br>
            <a:r>
              <a:rPr lang="en-US" sz="2000" b="1" dirty="0"/>
              <a:t>Εργαστείτε σε </a:t>
            </a:r>
            <a:r>
              <a:rPr lang="en-US" sz="2000" b="1" dirty="0" err="1"/>
              <a:t>ζεύγη</a:t>
            </a:r>
            <a:endParaRPr lang="en-US" sz="2000" b="1" dirty="0"/>
          </a:p>
          <a:p>
            <a:r>
              <a:rPr lang="en-US" sz="2000" dirty="0"/>
              <a:t>Ένας συμμετέχων = </a:t>
            </a:r>
            <a:r>
              <a:rPr lang="en-US" sz="2000" b="1" dirty="0"/>
              <a:t>Ηλικιωμένος</a:t>
            </a:r>
            <a:endParaRPr lang="en-US" sz="2000" dirty="0"/>
          </a:p>
          <a:p>
            <a:r>
              <a:rPr lang="en-US" sz="2000" dirty="0"/>
              <a:t>Ένας συμμετέχων = </a:t>
            </a:r>
            <a:r>
              <a:rPr lang="en-US" sz="2000" b="1" dirty="0"/>
              <a:t>Επαγγελματίας</a:t>
            </a:r>
            <a:endParaRPr lang="en-US" sz="2000" dirty="0"/>
          </a:p>
          <a:p>
            <a:r>
              <a:rPr lang="en-US" sz="2000" dirty="0"/>
              <a:t>Μετά τον πρώτο γύρο, </a:t>
            </a:r>
            <a:r>
              <a:rPr lang="en-US" sz="2000" b="1" dirty="0"/>
              <a:t>αλλάξτε ρόλους</a:t>
            </a:r>
            <a:r>
              <a:rPr lang="en-US" sz="2000" dirty="0"/>
              <a:t>.</a:t>
            </a:r>
          </a:p>
          <a:p>
            <a:endParaRPr lang="en-US" sz="2000" dirty="0"/>
          </a:p>
          <a:p>
            <a:r>
              <a:rPr lang="en-US" sz="2000" b="1" dirty="0"/>
              <a:t>Βήμα 1 – Ανταπόκριση στο ζήτημα</a:t>
            </a:r>
          </a:p>
          <a:p>
            <a:r>
              <a:rPr lang="en-US" sz="2000" dirty="0"/>
              <a:t>Ο ηλικιωμένος παρουσιάζει την κατάσταση. Ο επαγγελματίας:</a:t>
            </a:r>
          </a:p>
          <a:p>
            <a:r>
              <a:rPr lang="en-US" sz="2000" dirty="0"/>
              <a:t>αναγνωρίζει το πρόβλημα, το </a:t>
            </a:r>
            <a:r>
              <a:rPr lang="en-US" sz="2000" dirty="0" err="1"/>
              <a:t>αντιμετωπίζει ως </a:t>
            </a:r>
            <a:r>
              <a:rPr lang="en-US" sz="2000" dirty="0"/>
              <a:t>φυσιολογικό και απαντά με σεβασμό.</a:t>
            </a:r>
          </a:p>
          <a:p>
            <a:endParaRPr lang="en-US" sz="2000" dirty="0"/>
          </a:p>
          <a:p>
            <a:r>
              <a:rPr lang="en-US" sz="2000" b="1" dirty="0"/>
              <a:t>Βήμα 2 – Εξερευνήστε χρησιμοποιώντας τον Κύκλο Σεξουαλικής Απόκρισης</a:t>
            </a:r>
          </a:p>
          <a:p>
            <a:r>
              <a:rPr lang="en-US" sz="2000" dirty="0"/>
              <a:t>Κάντε ερωτήσεις και εντοπίστε τους παράγοντες που επηρεάζουν (υγεία, συναισθήματα, σχέση, περιβάλλον).</a:t>
            </a:r>
          </a:p>
          <a:p>
            <a:endParaRPr lang="en-US" sz="2000" dirty="0"/>
          </a:p>
        </p:txBody>
      </p:sp>
      <p:pic>
        <p:nvPicPr>
          <p:cNvPr id="8" name="Picture 7" descr="A person and person sitting at a table&#10;&#10;AI-generated content may be incorrect.">
            <a:extLst>
              <a:ext uri="{FF2B5EF4-FFF2-40B4-BE49-F238E27FC236}">
                <a16:creationId xmlns:a16="http://schemas.microsoft.com/office/drawing/2014/main" id="{7B7B8E56-2AB5-DA82-9DA2-A762B680FB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9982" y="1034955"/>
            <a:ext cx="3916218" cy="5538651"/>
          </a:xfrm>
          <a:prstGeom prst="rect">
            <a:avLst/>
          </a:prstGeom>
        </p:spPr>
      </p:pic>
    </p:spTree>
    <p:extLst>
      <p:ext uri="{BB962C8B-B14F-4D97-AF65-F5344CB8AC3E}">
        <p14:creationId xmlns:p14="http://schemas.microsoft.com/office/powerpoint/2010/main" val="414531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93BC-0085-29FE-02C1-6EC17C184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99DC-210B-F3C3-3764-C11C62EEE557}"/>
              </a:ext>
            </a:extLst>
          </p:cNvPr>
          <p:cNvSpPr>
            <a:spLocks noGrp="1"/>
          </p:cNvSpPr>
          <p:nvPr>
            <p:ph type="title"/>
          </p:nvPr>
        </p:nvSpPr>
        <p:spPr/>
        <p:txBody>
          <a:bodyPr/>
          <a:lstStyle/>
          <a:p>
            <a:r>
              <a:rPr lang="en-US" dirty="0"/>
              <a:t>Εργαλειοθήκη </a:t>
            </a:r>
            <a:r>
              <a:rPr lang="en-US" dirty="0" err="1"/>
              <a:t>AgeWise</a:t>
            </a:r>
            <a:r>
              <a:rPr lang="en-US" dirty="0"/>
              <a:t> </a:t>
            </a:r>
          </a:p>
        </p:txBody>
      </p:sp>
      <p:sp>
        <p:nvSpPr>
          <p:cNvPr id="3" name="Text Placeholder 2">
            <a:extLst>
              <a:ext uri="{FF2B5EF4-FFF2-40B4-BE49-F238E27FC236}">
                <a16:creationId xmlns:a16="http://schemas.microsoft.com/office/drawing/2014/main" id="{1309B47A-9AFC-5AAF-803C-085BA4D71C4B}"/>
              </a:ext>
            </a:extLst>
          </p:cNvPr>
          <p:cNvSpPr>
            <a:spLocks noGrp="1"/>
          </p:cNvSpPr>
          <p:nvPr>
            <p:ph type="body" sz="quarter" idx="10"/>
          </p:nvPr>
        </p:nvSpPr>
        <p:spPr/>
        <p:txBody>
          <a:bodyPr/>
          <a:lstStyle/>
          <a:p>
            <a:r>
              <a:rPr lang="en-US" dirty="0"/>
              <a:t>Σκέψεις για την ολιστική ευεξία  </a:t>
            </a:r>
          </a:p>
        </p:txBody>
      </p:sp>
      <p:sp>
        <p:nvSpPr>
          <p:cNvPr id="5" name="Content Placeholder 4">
            <a:extLst>
              <a:ext uri="{FF2B5EF4-FFF2-40B4-BE49-F238E27FC236}">
                <a16:creationId xmlns:a16="http://schemas.microsoft.com/office/drawing/2014/main" id="{07C0B329-1AB7-F3DE-EB5F-8FFE9F91B2B8}"/>
              </a:ext>
            </a:extLst>
          </p:cNvPr>
          <p:cNvSpPr>
            <a:spLocks noGrp="1"/>
          </p:cNvSpPr>
          <p:nvPr>
            <p:ph sz="quarter" idx="12"/>
          </p:nvPr>
        </p:nvSpPr>
        <p:spPr>
          <a:xfrm>
            <a:off x="97970" y="1405534"/>
            <a:ext cx="3572693" cy="5289179"/>
          </a:xfrm>
        </p:spPr>
        <p:txBody>
          <a:bodyPr/>
          <a:lstStyle/>
          <a:p>
            <a:br>
              <a:rPr lang="en-US" sz="2000" dirty="0"/>
            </a:br>
            <a:r>
              <a:rPr lang="en-US" sz="2000" dirty="0"/>
              <a:t>Σκεφτείτε μια πραγματική ή μια υποθετική κατάσταση που αφορά έναν ηλικιωμένο.</a:t>
            </a:r>
          </a:p>
          <a:p>
            <a:br>
              <a:rPr lang="en-US" sz="2000" dirty="0"/>
            </a:br>
            <a:r>
              <a:rPr lang="en-US" sz="2000" dirty="0"/>
              <a:t>Χρησιμοποιήστε το φύλλο εργασίας για να διερευνήσετε πώς διάφοροι παράγοντες μπορεί να επηρεάζουν τη σεξουαλική ευεξία.</a:t>
            </a:r>
          </a:p>
          <a:p>
            <a:br>
              <a:rPr lang="en-US" sz="2000" dirty="0"/>
            </a:br>
            <a:r>
              <a:rPr lang="en-US" sz="2000" b="1" dirty="0"/>
              <a:t>Εξετάστε τις τέσσερις διαστάσεις:</a:t>
            </a:r>
          </a:p>
          <a:p>
            <a:endParaRPr lang="en-US" sz="2000" dirty="0"/>
          </a:p>
        </p:txBody>
      </p:sp>
      <p:graphicFrame>
        <p:nvGraphicFramePr>
          <p:cNvPr id="6" name="Diagram 5">
            <a:extLst>
              <a:ext uri="{FF2B5EF4-FFF2-40B4-BE49-F238E27FC236}">
                <a16:creationId xmlns:a16="http://schemas.microsoft.com/office/drawing/2014/main" id="{71783DBF-A97F-0F23-A3A7-96C121B2D89D}"/>
              </a:ext>
            </a:extLst>
          </p:cNvPr>
          <p:cNvGraphicFramePr/>
          <p:nvPr>
            <p:extLst>
              <p:ext uri="{D42A27DB-BD31-4B8C-83A1-F6EECF244321}">
                <p14:modId xmlns:p14="http://schemas.microsoft.com/office/powerpoint/2010/main" val="35001460"/>
              </p:ext>
            </p:extLst>
          </p:nvPr>
        </p:nvGraphicFramePr>
        <p:xfrm>
          <a:off x="3670662" y="1130103"/>
          <a:ext cx="8216537" cy="5289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50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a:t>Ευχαριστώ!</a:t>
            </a:r>
            <a:endParaRPr lang="el-GR" sz="24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03AD4B3A-9BCC-4474-A743-511F43636F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3.xml><?xml version="1.0" encoding="utf-8"?>
<ds:datastoreItem xmlns:ds="http://schemas.openxmlformats.org/officeDocument/2006/customXml" ds:itemID="{874803D7-AC89-4F2F-AA66-341ACEC9063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3426</TotalTime>
  <Words>3998</Words>
  <Application>Microsoft Office PowerPoint</Application>
  <PresentationFormat>Widescreen</PresentationFormat>
  <Paragraphs>517</Paragraphs>
  <Slides>37</Slides>
  <Notes>34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Arial</vt:lpstr>
      <vt:lpstr>Calibri</vt:lpstr>
      <vt:lpstr>Open Sans</vt:lpstr>
      <vt:lpstr>Symbol</vt:lpstr>
      <vt:lpstr>System Font Regular</vt:lpstr>
      <vt:lpstr>Times New Roman</vt:lpstr>
      <vt:lpstr>Wingdings</vt:lpstr>
      <vt:lpstr>CARDET Course template</vt:lpstr>
      <vt:lpstr>CARDET Course template - Cover page</vt:lpstr>
      <vt:lpstr>Εγχειρίδιο AgeWise</vt:lpstr>
      <vt:lpstr>Επισκόπηση της ενότητας</vt:lpstr>
      <vt:lpstr>Μαθησιακοί στόχοι</vt:lpstr>
      <vt:lpstr>PowerPoint Presentation</vt:lpstr>
      <vt:lpstr>Ιατρικές και φυσιολογικές αλλαγές (1)</vt:lpstr>
      <vt:lpstr>Ιατρικές και φυσιολογικές αλλαγές (2)</vt:lpstr>
      <vt:lpstr>Ιατρικές και φυσιολογικές αλλαγές (3)</vt:lpstr>
      <vt:lpstr>Χρόνιες ασθένειες και φαρμακευτική αγωγή (1)</vt:lpstr>
      <vt:lpstr>Χρόνιες ασθένειες και φαρμακευτική αγωγή (2)</vt:lpstr>
      <vt:lpstr>PowerPoint Presentation</vt:lpstr>
      <vt:lpstr>Ψυχική υγεία και ευεξία στις διαπροσωπικές σχέσεις</vt:lpstr>
      <vt:lpstr>Εικόνα σώματος και σχέσεις</vt:lpstr>
      <vt:lpstr>PowerPoint Presentation</vt:lpstr>
      <vt:lpstr>Κίνδυνοι για τη σεξουαλική υγεία στην τρίτη ηλικία</vt:lpstr>
      <vt:lpstr>Προστασία και επαγγελματικός ρόλος</vt:lpstr>
      <vt:lpstr>PowerPoint Presentation</vt:lpstr>
      <vt:lpstr>Η επικοινωνία στους χώρους υγειονομικής περίθαλψης</vt:lpstr>
      <vt:lpstr>Αρχές για την έναρξη συζητήσεων σχετικά με τη σεξουαλικότητα (1)</vt:lpstr>
      <vt:lpstr>Αρχές για την έναρξη συζητήσεων σχετικά με τη σεξουαλικότητα (2)</vt:lpstr>
      <vt:lpstr>PowerPoint Presentation</vt:lpstr>
      <vt:lpstr>Το πλαίσιο του κύκλου της σεξουαλικής απόκρισης (1)</vt:lpstr>
      <vt:lpstr>Το πλαίσιο του κύκλου της σεξουαλικής απόκρισης (2)</vt:lpstr>
      <vt:lpstr>Το πλαίσιο του κύκλου της σεξουαλικής απόκρισης (3)</vt:lpstr>
      <vt:lpstr>Το πλαίσιο του κύκλου της σεξουαλικής απόκρισης (4)</vt:lpstr>
      <vt:lpstr>Το πλαίσιο του κύκλου της σεξουαλικής απόκρισης (5)</vt:lpstr>
      <vt:lpstr>Το πλαίσιο του κύκλου της σεξουαλικής απόκρισης (6)</vt:lpstr>
      <vt:lpstr>Το πλαίσιο του κύκλου της σεξουαλικής απόκρισης (7)</vt:lpstr>
      <vt:lpstr>Το πλαίσιο του κύκλου της σεξουαλικής απόκρισης (8)</vt:lpstr>
      <vt:lpstr>Το πλαίσιο του κύκλου της σεξουαλικής απόκρισης (9)</vt:lpstr>
      <vt:lpstr>Το πλαίσιο του κύκλου της σεξουαλικής απόκρισης (10)</vt:lpstr>
      <vt:lpstr>Το πλαίσιο του κύκλου της σεξουαλικής απόκρισης (11)</vt:lpstr>
      <vt:lpstr>Συνηθισμένα ζητήματα σεξουαλικής υγείας</vt:lpstr>
      <vt:lpstr>Σημαντικά συμπεράσματα</vt:lpstr>
      <vt:lpstr>Εργαλειοθήκη AgeWise </vt:lpstr>
      <vt:lpstr>Εργαλειοθήκη AgeWise </vt:lpstr>
      <vt:lpstr>Εργαλειοθήκη AgeWise </vt:lpstr>
      <vt:lpstr>Ευχαριστώ!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docId:CF1D3168D210703DE7C36AC5AFB9C05F</cp:keywords>
  <cp:lastModifiedBy>Foteini Sokratous</cp:lastModifiedBy>
  <cp:revision>173</cp:revision>
  <cp:lastPrinted>2018-07-25T11:23:29Z</cp:lastPrinted>
  <dcterms:created xsi:type="dcterms:W3CDTF">2014-07-11T09:12:14Z</dcterms:created>
  <dcterms:modified xsi:type="dcterms:W3CDTF">2026-08-14T10:03:25Z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