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docProps/app.xml" ContentType="application/vnd.openxmlformats-officedocument.extended-properties+xml"/>
  <Override PartName="/ppt/slides/slide25.xml" ContentType="application/vnd.openxmlformats-officedocument.presentationml.slide+xml"/>
  <Override PartName="/ppt/slides/slide18.xml" ContentType="application/vnd.openxmlformats-officedocument.presentationml.slide+xml"/>
  <Override PartName="/docProps/core.xml" ContentType="application/vnd.openxmlformats-package.core-properties+xml"/>
  <Override PartName="/ppt/slides/slide33.xml" ContentType="application/vnd.openxmlformats-officedocument.presentationml.slide+xml"/>
  <Override PartName="/ppt/notesSlides/notesSlide29.xml" ContentType="application/vnd.openxmlformats-officedocument.presentationml.notesSlide+xml"/>
  <Override PartName="/ppt/slides/slide24.xml" ContentType="application/vnd.openxmlformats-officedocument.presentationml.slide+xml"/>
  <Override PartName="/ppt/notesSlides/notesSlide31.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notesSlides/notesSlide32.xml" ContentType="application/vnd.openxmlformats-officedocument.presentationml.notesSlide+xml"/>
  <Override PartName="/ppt/presentation.xml" ContentType="application/vnd.openxmlformats-officedocument.presentationml.presentation.main+xml"/>
  <Override PartName="/ppt/slides/slide29.xml" ContentType="application/vnd.openxmlformats-officedocument.presentationml.slide+xml"/>
  <Override PartName="/ppt/notesMasters/notesMaster1.xml" ContentType="application/vnd.openxmlformats-officedocument.presentationml.notesMaster+xml"/>
  <Override PartName="/ppt/notesSlides/notesSlide3.xml" ContentType="application/vnd.openxmlformats-officedocument.presentationml.notesSlide+xml"/>
  <Override PartName="/ppt/slides/slide5.xml" ContentType="application/vnd.openxmlformats-officedocument.presentationml.slide+xml"/>
  <Override PartName="/ppt/slides/slide34.xml" ContentType="application/vnd.openxmlformats-officedocument.presentationml.slide+xml"/>
  <Override PartName="/ppt/viewProps.xml" ContentType="application/vnd.openxmlformats-officedocument.presentationml.viewProps+xml"/>
  <Override PartName="/ppt/notesSlides/notesSlide17.xml" ContentType="application/vnd.openxmlformats-officedocument.presentationml.notesSlide+xml"/>
  <Override PartName="/ppt/notesSlides/notesSlide13.xml" ContentType="application/vnd.openxmlformats-officedocument.presentationml.notesSlide+xml"/>
  <Override PartName="/ppt/slides/slide30.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slides/slide36.xml" ContentType="application/vnd.openxmlformats-officedocument.presentationml.slide+xml"/>
  <Override PartName="/ppt/slides/slide31.xml" ContentType="application/vnd.openxmlformats-officedocument.presentationml.slide+xml"/>
  <Override PartName="/ppt/notesSlides/notesSlide14.xml" ContentType="application/vnd.openxmlformats-officedocument.presentationml.notesSlide+xml"/>
  <Override PartName="/ppt/slides/slide32.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8.xml" ContentType="application/vnd.openxmlformats-officedocument.presentationml.slideLayout+xml"/>
  <Override PartName="/ppt/presProps.xml" ContentType="application/vnd.openxmlformats-officedocument.presentationml.presProp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37.xml" ContentType="application/vnd.openxmlformats-officedocument.presentationml.slide+xml"/>
  <Override PartName="/ppt/slides/slide16.xml" ContentType="application/vnd.openxmlformats-officedocument.presentationml.slide+xml"/>
  <Override PartName="/ppt/slides/slide27.xml" ContentType="application/vnd.openxmlformats-officedocument.presentationml.slide+xml"/>
  <Override PartName="/ppt/theme/theme1.xml" ContentType="application/vnd.openxmlformats-officedocument.them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2.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3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9"/>
  </p:notesMasterIdLst>
  <p:sldIdLst>
    <p:sldId id="257" r:id="rId2"/>
    <p:sldId id="259" r:id="rId3"/>
    <p:sldId id="261" r:id="rId4"/>
    <p:sldId id="263" r:id="rId5"/>
    <p:sldId id="265" r:id="rId6"/>
    <p:sldId id="267" r:id="rId7"/>
    <p:sldId id="269" r:id="rId8"/>
    <p:sldId id="271" r:id="rId9"/>
    <p:sldId id="273" r:id="rId10"/>
    <p:sldId id="274" r:id="rId11"/>
    <p:sldId id="277" r:id="rId12"/>
    <p:sldId id="279" r:id="rId13"/>
    <p:sldId id="281" r:id="rId14"/>
    <p:sldId id="283" r:id="rId15"/>
    <p:sldId id="285" r:id="rId16"/>
    <p:sldId id="286" r:id="rId17"/>
    <p:sldId id="289" r:id="rId18"/>
    <p:sldId id="291" r:id="rId19"/>
    <p:sldId id="293" r:id="rId20"/>
    <p:sldId id="294" r:id="rId21"/>
    <p:sldId id="297" r:id="rId22"/>
    <p:sldId id="299" r:id="rId23"/>
    <p:sldId id="301" r:id="rId24"/>
    <p:sldId id="303" r:id="rId25"/>
    <p:sldId id="305" r:id="rId26"/>
    <p:sldId id="307" r:id="rId27"/>
    <p:sldId id="309" r:id="rId28"/>
    <p:sldId id="311" r:id="rId29"/>
    <p:sldId id="313" r:id="rId30"/>
    <p:sldId id="315" r:id="rId31"/>
    <p:sldId id="317" r:id="rId32"/>
    <p:sldId id="319" r:id="rId33"/>
    <p:sldId id="321" r:id="rId34"/>
    <p:sldId id="323" r:id="rId35"/>
    <p:sldId id="325" r:id="rId36"/>
    <p:sldId id="327" r:id="rId37"/>
    <p:sldId id="329" r:id="rId38"/>
  </p:sldIdLst>
  <p:sldSz cx="18288000" cy="10287000"/>
  <p:notesSz cx="6858000" cy="9144000"/>
  <p:embeddedFontLst>
    <p:embeddedFont>
      <p:font typeface="Calibri (MS)" panose="020B0604020202020204" charset="0"/>
      <p:regular r:id="rId40"/>
    </p:embeddedFont>
    <p:embeddedFont>
      <p:font typeface="Calibri (MS) Bold" panose="020B0604020202020204" charset="0"/>
      <p:regular r:id="rId41"/>
    </p:embeddedFont>
    <p:embeddedFont>
      <p:font typeface="Calibri (MS) Bold Italics" panose="020B0604020202020204" charset="0"/>
      <p:regular r:id="rId42"/>
    </p:embeddedFont>
    <p:embeddedFont>
      <p:font typeface="Calibri (MS) Italics" panose="020B0604020202020204"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7B74B0-C1D8-43C1-887A-C9711675DF1D}" v="1" dt="2026-08-12T15:02:52.1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50"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52"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9E844448-0876-4EA3-B4E6-0AEA932F8A96}"/>
    <pc:docChg chg="custSel modSld">
      <pc:chgData name="Karina Hossfeld" userId="be0b8066-ccf7-44d3-8c74-dc3048a57faa" providerId="ADAL" clId="{9E844448-0876-4EA3-B4E6-0AEA932F8A96}" dt="2026-08-12T15:09:32.527" v="169" actId="20577"/>
      <pc:docMkLst>
        <pc:docMk/>
      </pc:docMkLst>
      <pc:sldChg chg="modSp mod">
        <pc:chgData name="Karina Hossfeld" userId="be0b8066-ccf7-44d3-8c74-dc3048a57faa" providerId="ADAL" clId="{9E844448-0876-4EA3-B4E6-0AEA932F8A96}" dt="2026-08-12T14:50:14.913" v="34" actId="20577"/>
        <pc:sldMkLst>
          <pc:docMk/>
          <pc:sldMk cId="0" sldId="257"/>
        </pc:sldMkLst>
        <pc:spChg chg="mod">
          <ac:chgData name="Karina Hossfeld" userId="be0b8066-ccf7-44d3-8c74-dc3048a57faa" providerId="ADAL" clId="{9E844448-0876-4EA3-B4E6-0AEA932F8A96}" dt="2026-08-12T14:50:14.913" v="34" actId="20577"/>
          <ac:spMkLst>
            <pc:docMk/>
            <pc:sldMk cId="0" sldId="257"/>
            <ac:spMk id="18" creationId="{00000000-0000-0000-0000-000000000000}"/>
          </ac:spMkLst>
        </pc:spChg>
        <pc:grpChg chg="mod">
          <ac:chgData name="Karina Hossfeld" userId="be0b8066-ccf7-44d3-8c74-dc3048a57faa" providerId="ADAL" clId="{9E844448-0876-4EA3-B4E6-0AEA932F8A96}" dt="2026-08-12T14:49:47.060" v="0" actId="1076"/>
          <ac:grpSpMkLst>
            <pc:docMk/>
            <pc:sldMk cId="0" sldId="257"/>
            <ac:grpSpMk id="9" creationId="{00000000-0000-0000-0000-000000000000}"/>
          </ac:grpSpMkLst>
        </pc:grpChg>
      </pc:sldChg>
      <pc:sldChg chg="addSp mod">
        <pc:chgData name="Karina Hossfeld" userId="be0b8066-ccf7-44d3-8c74-dc3048a57faa" providerId="ADAL" clId="{9E844448-0876-4EA3-B4E6-0AEA932F8A96}" dt="2026-08-12T14:51:22.865" v="36" actId="22"/>
        <pc:sldMkLst>
          <pc:docMk/>
          <pc:sldMk cId="0" sldId="259"/>
        </pc:sldMkLst>
        <pc:spChg chg="add">
          <ac:chgData name="Karina Hossfeld" userId="be0b8066-ccf7-44d3-8c74-dc3048a57faa" providerId="ADAL" clId="{9E844448-0876-4EA3-B4E6-0AEA932F8A96}" dt="2026-08-12T14:51:22.865" v="36" actId="22"/>
          <ac:spMkLst>
            <pc:docMk/>
            <pc:sldMk cId="0" sldId="259"/>
            <ac:spMk id="9" creationId="{96F009C9-9413-44B7-E1AD-ABE6A7EB7BDB}"/>
          </ac:spMkLst>
        </pc:spChg>
      </pc:sldChg>
      <pc:sldChg chg="addSp modSp mod">
        <pc:chgData name="Karina Hossfeld" userId="be0b8066-ccf7-44d3-8c74-dc3048a57faa" providerId="ADAL" clId="{9E844448-0876-4EA3-B4E6-0AEA932F8A96}" dt="2026-08-12T15:01:48.047" v="133" actId="20577"/>
        <pc:sldMkLst>
          <pc:docMk/>
          <pc:sldMk cId="0" sldId="261"/>
        </pc:sldMkLst>
        <pc:spChg chg="mod">
          <ac:chgData name="Karina Hossfeld" userId="be0b8066-ccf7-44d3-8c74-dc3048a57faa" providerId="ADAL" clId="{9E844448-0876-4EA3-B4E6-0AEA932F8A96}" dt="2026-08-12T15:01:48.047" v="133" actId="20577"/>
          <ac:spMkLst>
            <pc:docMk/>
            <pc:sldMk cId="0" sldId="261"/>
            <ac:spMk id="7" creationId="{00000000-0000-0000-0000-000000000000}"/>
          </ac:spMkLst>
        </pc:spChg>
        <pc:spChg chg="add mod">
          <ac:chgData name="Karina Hossfeld" userId="be0b8066-ccf7-44d3-8c74-dc3048a57faa" providerId="ADAL" clId="{9E844448-0876-4EA3-B4E6-0AEA932F8A96}" dt="2026-08-12T15:01:27.766" v="98" actId="1076"/>
          <ac:spMkLst>
            <pc:docMk/>
            <pc:sldMk cId="0" sldId="261"/>
            <ac:spMk id="9" creationId="{17235660-8753-FF18-27EC-0670A646B3AA}"/>
          </ac:spMkLst>
        </pc:spChg>
      </pc:sldChg>
      <pc:sldChg chg="addSp mod">
        <pc:chgData name="Karina Hossfeld" userId="be0b8066-ccf7-44d3-8c74-dc3048a57faa" providerId="ADAL" clId="{9E844448-0876-4EA3-B4E6-0AEA932F8A96}" dt="2026-08-12T14:51:34.428" v="38" actId="22"/>
        <pc:sldMkLst>
          <pc:docMk/>
          <pc:sldMk cId="0" sldId="265"/>
        </pc:sldMkLst>
        <pc:spChg chg="add">
          <ac:chgData name="Karina Hossfeld" userId="be0b8066-ccf7-44d3-8c74-dc3048a57faa" providerId="ADAL" clId="{9E844448-0876-4EA3-B4E6-0AEA932F8A96}" dt="2026-08-12T14:51:34.428" v="38" actId="22"/>
          <ac:spMkLst>
            <pc:docMk/>
            <pc:sldMk cId="0" sldId="265"/>
            <ac:spMk id="9" creationId="{44854889-454F-A0C4-BF79-2AD6FD6D8E52}"/>
          </ac:spMkLst>
        </pc:spChg>
      </pc:sldChg>
      <pc:sldChg chg="addSp modSp mod">
        <pc:chgData name="Karina Hossfeld" userId="be0b8066-ccf7-44d3-8c74-dc3048a57faa" providerId="ADAL" clId="{9E844448-0876-4EA3-B4E6-0AEA932F8A96}" dt="2026-08-12T15:02:55.866" v="136" actId="108"/>
        <pc:sldMkLst>
          <pc:docMk/>
          <pc:sldMk cId="0" sldId="267"/>
        </pc:sldMkLst>
        <pc:spChg chg="add mod">
          <ac:chgData name="Karina Hossfeld" userId="be0b8066-ccf7-44d3-8c74-dc3048a57faa" providerId="ADAL" clId="{9E844448-0876-4EA3-B4E6-0AEA932F8A96}" dt="2026-08-12T14:52:01.838" v="41" actId="1076"/>
          <ac:spMkLst>
            <pc:docMk/>
            <pc:sldMk cId="0" sldId="267"/>
            <ac:spMk id="12" creationId="{FA52B262-47BC-0DD1-7F51-E60196E596E7}"/>
          </ac:spMkLst>
        </pc:spChg>
        <pc:graphicFrameChg chg="mod modGraphic">
          <ac:chgData name="Karina Hossfeld" userId="be0b8066-ccf7-44d3-8c74-dc3048a57faa" providerId="ADAL" clId="{9E844448-0876-4EA3-B4E6-0AEA932F8A96}" dt="2026-08-12T15:02:55.866" v="136" actId="108"/>
          <ac:graphicFrameMkLst>
            <pc:docMk/>
            <pc:sldMk cId="0" sldId="267"/>
            <ac:graphicFrameMk id="10" creationId="{00000000-0000-0000-0000-000000000000}"/>
          </ac:graphicFrameMkLst>
        </pc:graphicFrameChg>
      </pc:sldChg>
      <pc:sldChg chg="addSp modSp mod">
        <pc:chgData name="Karina Hossfeld" userId="be0b8066-ccf7-44d3-8c74-dc3048a57faa" providerId="ADAL" clId="{9E844448-0876-4EA3-B4E6-0AEA932F8A96}" dt="2026-08-12T15:03:08.181" v="137" actId="207"/>
        <pc:sldMkLst>
          <pc:docMk/>
          <pc:sldMk cId="0" sldId="269"/>
        </pc:sldMkLst>
        <pc:spChg chg="add mod">
          <ac:chgData name="Karina Hossfeld" userId="be0b8066-ccf7-44d3-8c74-dc3048a57faa" providerId="ADAL" clId="{9E844448-0876-4EA3-B4E6-0AEA932F8A96}" dt="2026-08-12T14:52:22.981" v="44" actId="1076"/>
          <ac:spMkLst>
            <pc:docMk/>
            <pc:sldMk cId="0" sldId="269"/>
            <ac:spMk id="12" creationId="{927960C5-7A88-C4E9-522C-0DACB86B657D}"/>
          </ac:spMkLst>
        </pc:spChg>
        <pc:graphicFrameChg chg="modGraphic">
          <ac:chgData name="Karina Hossfeld" userId="be0b8066-ccf7-44d3-8c74-dc3048a57faa" providerId="ADAL" clId="{9E844448-0876-4EA3-B4E6-0AEA932F8A96}" dt="2026-08-12T15:03:08.181" v="137" actId="207"/>
          <ac:graphicFrameMkLst>
            <pc:docMk/>
            <pc:sldMk cId="0" sldId="269"/>
            <ac:graphicFrameMk id="10" creationId="{00000000-0000-0000-0000-000000000000}"/>
          </ac:graphicFrameMkLst>
        </pc:graphicFrameChg>
      </pc:sldChg>
      <pc:sldChg chg="addSp modSp mod">
        <pc:chgData name="Karina Hossfeld" userId="be0b8066-ccf7-44d3-8c74-dc3048a57faa" providerId="ADAL" clId="{9E844448-0876-4EA3-B4E6-0AEA932F8A96}" dt="2026-08-12T15:03:16.548" v="138" actId="1076"/>
        <pc:sldMkLst>
          <pc:docMk/>
          <pc:sldMk cId="0" sldId="271"/>
        </pc:sldMkLst>
        <pc:spChg chg="mod">
          <ac:chgData name="Karina Hossfeld" userId="be0b8066-ccf7-44d3-8c74-dc3048a57faa" providerId="ADAL" clId="{9E844448-0876-4EA3-B4E6-0AEA932F8A96}" dt="2026-08-12T15:03:16.548" v="138" actId="1076"/>
          <ac:spMkLst>
            <pc:docMk/>
            <pc:sldMk cId="0" sldId="271"/>
            <ac:spMk id="7" creationId="{00000000-0000-0000-0000-000000000000}"/>
          </ac:spMkLst>
        </pc:spChg>
        <pc:spChg chg="add">
          <ac:chgData name="Karina Hossfeld" userId="be0b8066-ccf7-44d3-8c74-dc3048a57faa" providerId="ADAL" clId="{9E844448-0876-4EA3-B4E6-0AEA932F8A96}" dt="2026-08-12T14:52:26.312" v="45" actId="22"/>
          <ac:spMkLst>
            <pc:docMk/>
            <pc:sldMk cId="0" sldId="271"/>
            <ac:spMk id="9" creationId="{47C04AB6-5F50-113B-1BD7-AA88196E3DD2}"/>
          </ac:spMkLst>
        </pc:spChg>
      </pc:sldChg>
      <pc:sldChg chg="addSp modSp mod">
        <pc:chgData name="Karina Hossfeld" userId="be0b8066-ccf7-44d3-8c74-dc3048a57faa" providerId="ADAL" clId="{9E844448-0876-4EA3-B4E6-0AEA932F8A96}" dt="2026-08-12T15:03:32.491" v="140" actId="1076"/>
        <pc:sldMkLst>
          <pc:docMk/>
          <pc:sldMk cId="0" sldId="273"/>
        </pc:sldMkLst>
        <pc:spChg chg="add mod">
          <ac:chgData name="Karina Hossfeld" userId="be0b8066-ccf7-44d3-8c74-dc3048a57faa" providerId="ADAL" clId="{9E844448-0876-4EA3-B4E6-0AEA932F8A96}" dt="2026-08-12T15:03:32.491" v="140" actId="1076"/>
          <ac:spMkLst>
            <pc:docMk/>
            <pc:sldMk cId="0" sldId="273"/>
            <ac:spMk id="12" creationId="{F1CEE5A8-2954-1FB5-923A-C59839FDED53}"/>
          </ac:spMkLst>
        </pc:spChg>
        <pc:graphicFrameChg chg="mod modGraphic">
          <ac:chgData name="Karina Hossfeld" userId="be0b8066-ccf7-44d3-8c74-dc3048a57faa" providerId="ADAL" clId="{9E844448-0876-4EA3-B4E6-0AEA932F8A96}" dt="2026-08-12T15:03:27.072" v="139" actId="1076"/>
          <ac:graphicFrameMkLst>
            <pc:docMk/>
            <pc:sldMk cId="0" sldId="273"/>
            <ac:graphicFrameMk id="10" creationId="{00000000-0000-0000-0000-000000000000}"/>
          </ac:graphicFrameMkLst>
        </pc:graphicFrameChg>
      </pc:sldChg>
      <pc:sldChg chg="addSp modSp mod">
        <pc:chgData name="Karina Hossfeld" userId="be0b8066-ccf7-44d3-8c74-dc3048a57faa" providerId="ADAL" clId="{9E844448-0876-4EA3-B4E6-0AEA932F8A96}" dt="2026-08-12T15:03:51.277" v="142" actId="1076"/>
        <pc:sldMkLst>
          <pc:docMk/>
          <pc:sldMk cId="0" sldId="277"/>
        </pc:sldMkLst>
        <pc:spChg chg="add mod">
          <ac:chgData name="Karina Hossfeld" userId="be0b8066-ccf7-44d3-8c74-dc3048a57faa" providerId="ADAL" clId="{9E844448-0876-4EA3-B4E6-0AEA932F8A96}" dt="2026-08-12T15:03:51.277" v="142" actId="1076"/>
          <ac:spMkLst>
            <pc:docMk/>
            <pc:sldMk cId="0" sldId="277"/>
            <ac:spMk id="11" creationId="{9E741738-63A7-0A34-6358-AA4C17AF75D8}"/>
          </ac:spMkLst>
        </pc:spChg>
        <pc:grpChg chg="mod">
          <ac:chgData name="Karina Hossfeld" userId="be0b8066-ccf7-44d3-8c74-dc3048a57faa" providerId="ADAL" clId="{9E844448-0876-4EA3-B4E6-0AEA932F8A96}" dt="2026-08-12T14:52:59.961" v="50" actId="14100"/>
          <ac:grpSpMkLst>
            <pc:docMk/>
            <pc:sldMk cId="0" sldId="277"/>
            <ac:grpSpMk id="8" creationId="{00000000-0000-0000-0000-000000000000}"/>
          </ac:grpSpMkLst>
        </pc:grpChg>
      </pc:sldChg>
      <pc:sldChg chg="addSp modSp mod">
        <pc:chgData name="Karina Hossfeld" userId="be0b8066-ccf7-44d3-8c74-dc3048a57faa" providerId="ADAL" clId="{9E844448-0876-4EA3-B4E6-0AEA932F8A96}" dt="2026-08-12T14:53:27.298" v="53" actId="1076"/>
        <pc:sldMkLst>
          <pc:docMk/>
          <pc:sldMk cId="0" sldId="279"/>
        </pc:sldMkLst>
        <pc:spChg chg="add mod">
          <ac:chgData name="Karina Hossfeld" userId="be0b8066-ccf7-44d3-8c74-dc3048a57faa" providerId="ADAL" clId="{9E844448-0876-4EA3-B4E6-0AEA932F8A96}" dt="2026-08-12T14:53:27.298" v="53" actId="1076"/>
          <ac:spMkLst>
            <pc:docMk/>
            <pc:sldMk cId="0" sldId="279"/>
            <ac:spMk id="11" creationId="{B0E18CB6-7CF0-B3A0-95B8-42351E160B1B}"/>
          </ac:spMkLst>
        </pc:spChg>
        <pc:grpChg chg="mod">
          <ac:chgData name="Karina Hossfeld" userId="be0b8066-ccf7-44d3-8c74-dc3048a57faa" providerId="ADAL" clId="{9E844448-0876-4EA3-B4E6-0AEA932F8A96}" dt="2026-08-12T14:53:07.375" v="51" actId="14100"/>
          <ac:grpSpMkLst>
            <pc:docMk/>
            <pc:sldMk cId="0" sldId="279"/>
            <ac:grpSpMk id="8" creationId="{00000000-0000-0000-0000-000000000000}"/>
          </ac:grpSpMkLst>
        </pc:grpChg>
      </pc:sldChg>
      <pc:sldChg chg="addSp mod">
        <pc:chgData name="Karina Hossfeld" userId="be0b8066-ccf7-44d3-8c74-dc3048a57faa" providerId="ADAL" clId="{9E844448-0876-4EA3-B4E6-0AEA932F8A96}" dt="2026-08-12T14:53:34.827" v="54" actId="22"/>
        <pc:sldMkLst>
          <pc:docMk/>
          <pc:sldMk cId="0" sldId="283"/>
        </pc:sldMkLst>
        <pc:spChg chg="add">
          <ac:chgData name="Karina Hossfeld" userId="be0b8066-ccf7-44d3-8c74-dc3048a57faa" providerId="ADAL" clId="{9E844448-0876-4EA3-B4E6-0AEA932F8A96}" dt="2026-08-12T14:53:34.827" v="54" actId="22"/>
          <ac:spMkLst>
            <pc:docMk/>
            <pc:sldMk cId="0" sldId="283"/>
            <ac:spMk id="15" creationId="{7AD0A408-6713-EF02-4386-550E97F3A002}"/>
          </ac:spMkLst>
        </pc:spChg>
      </pc:sldChg>
      <pc:sldChg chg="addSp modSp mod">
        <pc:chgData name="Karina Hossfeld" userId="be0b8066-ccf7-44d3-8c74-dc3048a57faa" providerId="ADAL" clId="{9E844448-0876-4EA3-B4E6-0AEA932F8A96}" dt="2026-08-12T15:04:38.951" v="145" actId="1076"/>
        <pc:sldMkLst>
          <pc:docMk/>
          <pc:sldMk cId="0" sldId="289"/>
        </pc:sldMkLst>
        <pc:spChg chg="mod">
          <ac:chgData name="Karina Hossfeld" userId="be0b8066-ccf7-44d3-8c74-dc3048a57faa" providerId="ADAL" clId="{9E844448-0876-4EA3-B4E6-0AEA932F8A96}" dt="2026-08-12T15:04:25.431" v="143" actId="1076"/>
          <ac:spMkLst>
            <pc:docMk/>
            <pc:sldMk cId="0" sldId="289"/>
            <ac:spMk id="7" creationId="{00000000-0000-0000-0000-000000000000}"/>
          </ac:spMkLst>
        </pc:spChg>
        <pc:spChg chg="mod">
          <ac:chgData name="Karina Hossfeld" userId="be0b8066-ccf7-44d3-8c74-dc3048a57faa" providerId="ADAL" clId="{9E844448-0876-4EA3-B4E6-0AEA932F8A96}" dt="2026-08-12T15:04:31.894" v="144" actId="1076"/>
          <ac:spMkLst>
            <pc:docMk/>
            <pc:sldMk cId="0" sldId="289"/>
            <ac:spMk id="8" creationId="{00000000-0000-0000-0000-000000000000}"/>
          </ac:spMkLst>
        </pc:spChg>
        <pc:spChg chg="add mod">
          <ac:chgData name="Karina Hossfeld" userId="be0b8066-ccf7-44d3-8c74-dc3048a57faa" providerId="ADAL" clId="{9E844448-0876-4EA3-B4E6-0AEA932F8A96}" dt="2026-08-12T15:04:38.951" v="145" actId="1076"/>
          <ac:spMkLst>
            <pc:docMk/>
            <pc:sldMk cId="0" sldId="289"/>
            <ac:spMk id="10" creationId="{3FBC209E-47B4-B023-F66A-774FB9482065}"/>
          </ac:spMkLst>
        </pc:spChg>
      </pc:sldChg>
      <pc:sldChg chg="addSp modSp mod">
        <pc:chgData name="Karina Hossfeld" userId="be0b8066-ccf7-44d3-8c74-dc3048a57faa" providerId="ADAL" clId="{9E844448-0876-4EA3-B4E6-0AEA932F8A96}" dt="2026-08-12T15:05:52.238" v="148" actId="255"/>
        <pc:sldMkLst>
          <pc:docMk/>
          <pc:sldMk cId="0" sldId="297"/>
        </pc:sldMkLst>
        <pc:spChg chg="add mod">
          <ac:chgData name="Karina Hossfeld" userId="be0b8066-ccf7-44d3-8c74-dc3048a57faa" providerId="ADAL" clId="{9E844448-0876-4EA3-B4E6-0AEA932F8A96}" dt="2026-08-12T15:05:52.238" v="148" actId="255"/>
          <ac:spMkLst>
            <pc:docMk/>
            <pc:sldMk cId="0" sldId="297"/>
            <ac:spMk id="33" creationId="{A5B585B9-79AB-6932-E4C5-2B27920B4E83}"/>
          </ac:spMkLst>
        </pc:spChg>
        <pc:grpChg chg="mod">
          <ac:chgData name="Karina Hossfeld" userId="be0b8066-ccf7-44d3-8c74-dc3048a57faa" providerId="ADAL" clId="{9E844448-0876-4EA3-B4E6-0AEA932F8A96}" dt="2026-08-12T15:05:39.500" v="147" actId="14100"/>
          <ac:grpSpMkLst>
            <pc:docMk/>
            <pc:sldMk cId="0" sldId="297"/>
            <ac:grpSpMk id="30" creationId="{00000000-0000-0000-0000-000000000000}"/>
          </ac:grpSpMkLst>
        </pc:grpChg>
      </pc:sldChg>
      <pc:sldChg chg="addSp modSp mod">
        <pc:chgData name="Karina Hossfeld" userId="be0b8066-ccf7-44d3-8c74-dc3048a57faa" providerId="ADAL" clId="{9E844448-0876-4EA3-B4E6-0AEA932F8A96}" dt="2026-08-12T14:54:11.106" v="59" actId="1076"/>
        <pc:sldMkLst>
          <pc:docMk/>
          <pc:sldMk cId="0" sldId="299"/>
        </pc:sldMkLst>
        <pc:spChg chg="add mod">
          <ac:chgData name="Karina Hossfeld" userId="be0b8066-ccf7-44d3-8c74-dc3048a57faa" providerId="ADAL" clId="{9E844448-0876-4EA3-B4E6-0AEA932F8A96}" dt="2026-08-12T14:54:11.106" v="59" actId="1076"/>
          <ac:spMkLst>
            <pc:docMk/>
            <pc:sldMk cId="0" sldId="299"/>
            <ac:spMk id="39" creationId="{5CCCA70A-4453-95BC-BE0B-11DC304C6FDC}"/>
          </ac:spMkLst>
        </pc:spChg>
      </pc:sldChg>
      <pc:sldChg chg="addSp modSp mod">
        <pc:chgData name="Karina Hossfeld" userId="be0b8066-ccf7-44d3-8c74-dc3048a57faa" providerId="ADAL" clId="{9E844448-0876-4EA3-B4E6-0AEA932F8A96}" dt="2026-08-12T15:06:24.894" v="150" actId="1076"/>
        <pc:sldMkLst>
          <pc:docMk/>
          <pc:sldMk cId="0" sldId="301"/>
        </pc:sldMkLst>
        <pc:spChg chg="mod">
          <ac:chgData name="Karina Hossfeld" userId="be0b8066-ccf7-44d3-8c74-dc3048a57faa" providerId="ADAL" clId="{9E844448-0876-4EA3-B4E6-0AEA932F8A96}" dt="2026-08-12T14:54:19.219" v="60" actId="14100"/>
          <ac:spMkLst>
            <pc:docMk/>
            <pc:sldMk cId="0" sldId="301"/>
            <ac:spMk id="10" creationId="{00000000-0000-0000-0000-000000000000}"/>
          </ac:spMkLst>
        </pc:spChg>
        <pc:spChg chg="add mod">
          <ac:chgData name="Karina Hossfeld" userId="be0b8066-ccf7-44d3-8c74-dc3048a57faa" providerId="ADAL" clId="{9E844448-0876-4EA3-B4E6-0AEA932F8A96}" dt="2026-08-12T15:06:24.894" v="150" actId="1076"/>
          <ac:spMkLst>
            <pc:docMk/>
            <pc:sldMk cId="0" sldId="301"/>
            <ac:spMk id="14" creationId="{1E9702F7-726B-B83D-8A34-23343F4145EE}"/>
          </ac:spMkLst>
        </pc:spChg>
      </pc:sldChg>
      <pc:sldChg chg="addSp modSp mod">
        <pc:chgData name="Karina Hossfeld" userId="be0b8066-ccf7-44d3-8c74-dc3048a57faa" providerId="ADAL" clId="{9E844448-0876-4EA3-B4E6-0AEA932F8A96}" dt="2026-08-12T15:06:39.773" v="151" actId="1076"/>
        <pc:sldMkLst>
          <pc:docMk/>
          <pc:sldMk cId="0" sldId="303"/>
        </pc:sldMkLst>
        <pc:spChg chg="add mod">
          <ac:chgData name="Karina Hossfeld" userId="be0b8066-ccf7-44d3-8c74-dc3048a57faa" providerId="ADAL" clId="{9E844448-0876-4EA3-B4E6-0AEA932F8A96}" dt="2026-08-12T15:06:39.773" v="151" actId="1076"/>
          <ac:spMkLst>
            <pc:docMk/>
            <pc:sldMk cId="0" sldId="303"/>
            <ac:spMk id="39" creationId="{0A24F9AC-727D-30CA-D2EE-98DBB4E83CC6}"/>
          </ac:spMkLst>
        </pc:spChg>
      </pc:sldChg>
      <pc:sldChg chg="addSp modSp mod">
        <pc:chgData name="Karina Hossfeld" userId="be0b8066-ccf7-44d3-8c74-dc3048a57faa" providerId="ADAL" clId="{9E844448-0876-4EA3-B4E6-0AEA932F8A96}" dt="2026-08-12T15:07:05.139" v="154" actId="14100"/>
        <pc:sldMkLst>
          <pc:docMk/>
          <pc:sldMk cId="0" sldId="305"/>
        </pc:sldMkLst>
        <pc:spChg chg="mod">
          <ac:chgData name="Karina Hossfeld" userId="be0b8066-ccf7-44d3-8c74-dc3048a57faa" providerId="ADAL" clId="{9E844448-0876-4EA3-B4E6-0AEA932F8A96}" dt="2026-08-12T15:07:05.139" v="154" actId="14100"/>
          <ac:spMkLst>
            <pc:docMk/>
            <pc:sldMk cId="0" sldId="305"/>
            <ac:spMk id="10" creationId="{00000000-0000-0000-0000-000000000000}"/>
          </ac:spMkLst>
        </pc:spChg>
        <pc:spChg chg="add mod">
          <ac:chgData name="Karina Hossfeld" userId="be0b8066-ccf7-44d3-8c74-dc3048a57faa" providerId="ADAL" clId="{9E844448-0876-4EA3-B4E6-0AEA932F8A96}" dt="2026-08-12T15:06:52.057" v="153" actId="1076"/>
          <ac:spMkLst>
            <pc:docMk/>
            <pc:sldMk cId="0" sldId="305"/>
            <ac:spMk id="14" creationId="{D4397E6A-5441-6C58-E119-5E6E8068AB37}"/>
          </ac:spMkLst>
        </pc:spChg>
      </pc:sldChg>
      <pc:sldChg chg="addSp modSp mod">
        <pc:chgData name="Karina Hossfeld" userId="be0b8066-ccf7-44d3-8c74-dc3048a57faa" providerId="ADAL" clId="{9E844448-0876-4EA3-B4E6-0AEA932F8A96}" dt="2026-08-12T14:55:07.054" v="67" actId="1076"/>
        <pc:sldMkLst>
          <pc:docMk/>
          <pc:sldMk cId="0" sldId="307"/>
        </pc:sldMkLst>
        <pc:spChg chg="add mod">
          <ac:chgData name="Karina Hossfeld" userId="be0b8066-ccf7-44d3-8c74-dc3048a57faa" providerId="ADAL" clId="{9E844448-0876-4EA3-B4E6-0AEA932F8A96}" dt="2026-08-12T14:55:07.054" v="67" actId="1076"/>
          <ac:spMkLst>
            <pc:docMk/>
            <pc:sldMk cId="0" sldId="307"/>
            <ac:spMk id="39" creationId="{7281B46F-CC20-CC43-583D-2E4F2720B5F9}"/>
          </ac:spMkLst>
        </pc:spChg>
      </pc:sldChg>
      <pc:sldChg chg="addSp modSp mod">
        <pc:chgData name="Karina Hossfeld" userId="be0b8066-ccf7-44d3-8c74-dc3048a57faa" providerId="ADAL" clId="{9E844448-0876-4EA3-B4E6-0AEA932F8A96}" dt="2026-08-12T14:55:25.605" v="69" actId="1076"/>
        <pc:sldMkLst>
          <pc:docMk/>
          <pc:sldMk cId="0" sldId="309"/>
        </pc:sldMkLst>
        <pc:spChg chg="add mod">
          <ac:chgData name="Karina Hossfeld" userId="be0b8066-ccf7-44d3-8c74-dc3048a57faa" providerId="ADAL" clId="{9E844448-0876-4EA3-B4E6-0AEA932F8A96}" dt="2026-08-12T14:55:25.605" v="69" actId="1076"/>
          <ac:spMkLst>
            <pc:docMk/>
            <pc:sldMk cId="0" sldId="309"/>
            <ac:spMk id="14" creationId="{EA78EE61-242F-4721-56A3-B6E41ECF2965}"/>
          </ac:spMkLst>
        </pc:spChg>
      </pc:sldChg>
      <pc:sldChg chg="addSp modSp mod">
        <pc:chgData name="Karina Hossfeld" userId="be0b8066-ccf7-44d3-8c74-dc3048a57faa" providerId="ADAL" clId="{9E844448-0876-4EA3-B4E6-0AEA932F8A96}" dt="2026-08-12T14:58:24.057" v="71" actId="1076"/>
        <pc:sldMkLst>
          <pc:docMk/>
          <pc:sldMk cId="0" sldId="311"/>
        </pc:sldMkLst>
        <pc:spChg chg="add mod">
          <ac:chgData name="Karina Hossfeld" userId="be0b8066-ccf7-44d3-8c74-dc3048a57faa" providerId="ADAL" clId="{9E844448-0876-4EA3-B4E6-0AEA932F8A96}" dt="2026-08-12T14:58:24.057" v="71" actId="1076"/>
          <ac:spMkLst>
            <pc:docMk/>
            <pc:sldMk cId="0" sldId="311"/>
            <ac:spMk id="39" creationId="{50245163-74B1-4B41-E79A-11AD96B4B822}"/>
          </ac:spMkLst>
        </pc:spChg>
      </pc:sldChg>
      <pc:sldChg chg="addSp modSp mod">
        <pc:chgData name="Karina Hossfeld" userId="be0b8066-ccf7-44d3-8c74-dc3048a57faa" providerId="ADAL" clId="{9E844448-0876-4EA3-B4E6-0AEA932F8A96}" dt="2026-08-12T14:58:34.065" v="73" actId="1076"/>
        <pc:sldMkLst>
          <pc:docMk/>
          <pc:sldMk cId="0" sldId="313"/>
        </pc:sldMkLst>
        <pc:spChg chg="add mod">
          <ac:chgData name="Karina Hossfeld" userId="be0b8066-ccf7-44d3-8c74-dc3048a57faa" providerId="ADAL" clId="{9E844448-0876-4EA3-B4E6-0AEA932F8A96}" dt="2026-08-12T14:58:34.065" v="73" actId="1076"/>
          <ac:spMkLst>
            <pc:docMk/>
            <pc:sldMk cId="0" sldId="313"/>
            <ac:spMk id="14" creationId="{13657AFD-21C2-F7D5-B6CC-06F03C8F03B2}"/>
          </ac:spMkLst>
        </pc:spChg>
      </pc:sldChg>
      <pc:sldChg chg="addSp modSp mod">
        <pc:chgData name="Karina Hossfeld" userId="be0b8066-ccf7-44d3-8c74-dc3048a57faa" providerId="ADAL" clId="{9E844448-0876-4EA3-B4E6-0AEA932F8A96}" dt="2026-08-12T14:58:45.541" v="75" actId="1076"/>
        <pc:sldMkLst>
          <pc:docMk/>
          <pc:sldMk cId="0" sldId="315"/>
        </pc:sldMkLst>
        <pc:spChg chg="add mod">
          <ac:chgData name="Karina Hossfeld" userId="be0b8066-ccf7-44d3-8c74-dc3048a57faa" providerId="ADAL" clId="{9E844448-0876-4EA3-B4E6-0AEA932F8A96}" dt="2026-08-12T14:58:45.541" v="75" actId="1076"/>
          <ac:spMkLst>
            <pc:docMk/>
            <pc:sldMk cId="0" sldId="315"/>
            <ac:spMk id="39" creationId="{67ABC064-7BCE-F17C-F539-CCA816C0FFE4}"/>
          </ac:spMkLst>
        </pc:spChg>
      </pc:sldChg>
      <pc:sldChg chg="addSp modSp mod">
        <pc:chgData name="Karina Hossfeld" userId="be0b8066-ccf7-44d3-8c74-dc3048a57faa" providerId="ADAL" clId="{9E844448-0876-4EA3-B4E6-0AEA932F8A96}" dt="2026-08-12T14:58:53.296" v="77" actId="1076"/>
        <pc:sldMkLst>
          <pc:docMk/>
          <pc:sldMk cId="0" sldId="317"/>
        </pc:sldMkLst>
        <pc:spChg chg="add mod">
          <ac:chgData name="Karina Hossfeld" userId="be0b8066-ccf7-44d3-8c74-dc3048a57faa" providerId="ADAL" clId="{9E844448-0876-4EA3-B4E6-0AEA932F8A96}" dt="2026-08-12T14:58:53.296" v="77" actId="1076"/>
          <ac:spMkLst>
            <pc:docMk/>
            <pc:sldMk cId="0" sldId="317"/>
            <ac:spMk id="14" creationId="{09ADCC91-B2BF-4367-995D-E97D7DC3458C}"/>
          </ac:spMkLst>
        </pc:spChg>
      </pc:sldChg>
      <pc:sldChg chg="addSp modSp mod">
        <pc:chgData name="Karina Hossfeld" userId="be0b8066-ccf7-44d3-8c74-dc3048a57faa" providerId="ADAL" clId="{9E844448-0876-4EA3-B4E6-0AEA932F8A96}" dt="2026-08-12T14:59:07.224" v="79" actId="1076"/>
        <pc:sldMkLst>
          <pc:docMk/>
          <pc:sldMk cId="0" sldId="319"/>
        </pc:sldMkLst>
        <pc:spChg chg="add mod">
          <ac:chgData name="Karina Hossfeld" userId="be0b8066-ccf7-44d3-8c74-dc3048a57faa" providerId="ADAL" clId="{9E844448-0876-4EA3-B4E6-0AEA932F8A96}" dt="2026-08-12T14:59:07.224" v="79" actId="1076"/>
          <ac:spMkLst>
            <pc:docMk/>
            <pc:sldMk cId="0" sldId="319"/>
            <ac:spMk id="12" creationId="{066B4AB8-7F1B-6903-AD46-B1DE18C5F00F}"/>
          </ac:spMkLst>
        </pc:spChg>
      </pc:sldChg>
      <pc:sldChg chg="addSp modSp mod">
        <pc:chgData name="Karina Hossfeld" userId="be0b8066-ccf7-44d3-8c74-dc3048a57faa" providerId="ADAL" clId="{9E844448-0876-4EA3-B4E6-0AEA932F8A96}" dt="2026-08-12T15:08:19.985" v="156" actId="948"/>
        <pc:sldMkLst>
          <pc:docMk/>
          <pc:sldMk cId="0" sldId="321"/>
        </pc:sldMkLst>
        <pc:spChg chg="mod">
          <ac:chgData name="Karina Hossfeld" userId="be0b8066-ccf7-44d3-8c74-dc3048a57faa" providerId="ADAL" clId="{9E844448-0876-4EA3-B4E6-0AEA932F8A96}" dt="2026-08-12T15:08:19.985" v="156" actId="948"/>
          <ac:spMkLst>
            <pc:docMk/>
            <pc:sldMk cId="0" sldId="321"/>
            <ac:spMk id="7" creationId="{00000000-0000-0000-0000-000000000000}"/>
          </ac:spMkLst>
        </pc:spChg>
        <pc:spChg chg="add mod">
          <ac:chgData name="Karina Hossfeld" userId="be0b8066-ccf7-44d3-8c74-dc3048a57faa" providerId="ADAL" clId="{9E844448-0876-4EA3-B4E6-0AEA932F8A96}" dt="2026-08-12T14:59:15.037" v="81" actId="1076"/>
          <ac:spMkLst>
            <pc:docMk/>
            <pc:sldMk cId="0" sldId="321"/>
            <ac:spMk id="9" creationId="{814975F0-180B-E1B3-2688-70D357B1633C}"/>
          </ac:spMkLst>
        </pc:spChg>
      </pc:sldChg>
      <pc:sldChg chg="addSp modSp mod">
        <pc:chgData name="Karina Hossfeld" userId="be0b8066-ccf7-44d3-8c74-dc3048a57faa" providerId="ADAL" clId="{9E844448-0876-4EA3-B4E6-0AEA932F8A96}" dt="2026-08-12T15:08:35.711" v="157" actId="20577"/>
        <pc:sldMkLst>
          <pc:docMk/>
          <pc:sldMk cId="0" sldId="323"/>
        </pc:sldMkLst>
        <pc:spChg chg="mod">
          <ac:chgData name="Karina Hossfeld" userId="be0b8066-ccf7-44d3-8c74-dc3048a57faa" providerId="ADAL" clId="{9E844448-0876-4EA3-B4E6-0AEA932F8A96}" dt="2026-08-12T15:08:35.711" v="157" actId="20577"/>
          <ac:spMkLst>
            <pc:docMk/>
            <pc:sldMk cId="0" sldId="323"/>
            <ac:spMk id="10" creationId="{00000000-0000-0000-0000-000000000000}"/>
          </ac:spMkLst>
        </pc:spChg>
        <pc:spChg chg="add mod">
          <ac:chgData name="Karina Hossfeld" userId="be0b8066-ccf7-44d3-8c74-dc3048a57faa" providerId="ADAL" clId="{9E844448-0876-4EA3-B4E6-0AEA932F8A96}" dt="2026-08-12T14:59:47.566" v="87" actId="1076"/>
          <ac:spMkLst>
            <pc:docMk/>
            <pc:sldMk cId="0" sldId="323"/>
            <ac:spMk id="57" creationId="{249C657D-C1DC-1AC9-CE98-E082A29A4CE0}"/>
          </ac:spMkLst>
        </pc:spChg>
      </pc:sldChg>
      <pc:sldChg chg="addSp modSp mod">
        <pc:chgData name="Karina Hossfeld" userId="be0b8066-ccf7-44d3-8c74-dc3048a57faa" providerId="ADAL" clId="{9E844448-0876-4EA3-B4E6-0AEA932F8A96}" dt="2026-08-12T15:09:32.527" v="169" actId="20577"/>
        <pc:sldMkLst>
          <pc:docMk/>
          <pc:sldMk cId="0" sldId="325"/>
        </pc:sldMkLst>
        <pc:spChg chg="mod">
          <ac:chgData name="Karina Hossfeld" userId="be0b8066-ccf7-44d3-8c74-dc3048a57faa" providerId="ADAL" clId="{9E844448-0876-4EA3-B4E6-0AEA932F8A96}" dt="2026-08-12T15:09:32.527" v="169" actId="20577"/>
          <ac:spMkLst>
            <pc:docMk/>
            <pc:sldMk cId="0" sldId="325"/>
            <ac:spMk id="10" creationId="{00000000-0000-0000-0000-000000000000}"/>
          </ac:spMkLst>
        </pc:spChg>
        <pc:spChg chg="add mod">
          <ac:chgData name="Karina Hossfeld" userId="be0b8066-ccf7-44d3-8c74-dc3048a57faa" providerId="ADAL" clId="{9E844448-0876-4EA3-B4E6-0AEA932F8A96}" dt="2026-08-12T15:00:03.949" v="90" actId="14100"/>
          <ac:spMkLst>
            <pc:docMk/>
            <pc:sldMk cId="0" sldId="325"/>
            <ac:spMk id="14" creationId="{F746C0C1-ED9C-9630-98A7-50BA0CB5C9F0}"/>
          </ac:spMkLst>
        </pc:spChg>
      </pc:sldChg>
      <pc:sldChg chg="addSp modSp mod">
        <pc:chgData name="Karina Hossfeld" userId="be0b8066-ccf7-44d3-8c74-dc3048a57faa" providerId="ADAL" clId="{9E844448-0876-4EA3-B4E6-0AEA932F8A96}" dt="2026-08-12T15:00:25.230" v="95" actId="1076"/>
        <pc:sldMkLst>
          <pc:docMk/>
          <pc:sldMk cId="0" sldId="327"/>
        </pc:sldMkLst>
        <pc:spChg chg="add mod">
          <ac:chgData name="Karina Hossfeld" userId="be0b8066-ccf7-44d3-8c74-dc3048a57faa" providerId="ADAL" clId="{9E844448-0876-4EA3-B4E6-0AEA932F8A96}" dt="2026-08-12T15:00:25.230" v="95" actId="1076"/>
          <ac:spMkLst>
            <pc:docMk/>
            <pc:sldMk cId="0" sldId="327"/>
            <ac:spMk id="56" creationId="{8563D794-7D92-392B-5C5E-57AD22434E8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12.08.2026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Wir beginnen mit der körperlichen Dimension des sexuellen Wohlbefindens.</a:t>
            </a:r>
          </a:p>
          <a:p>
            <a:endParaRPr lang="en-US"/>
          </a:p>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Altern beeinflusst mehrere Körpersysteme, nicht nur die Fortpflanzungshormone; individuelle Unterschiede zeigen sich eher als Anpassung denn als Verlust.</a:t>
            </a:r>
          </a:p>
          <a:p>
            <a:endParaRPr lang="en-US"/>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Wir haben bereits besprochen, wie sich das Altern auf den Körper als Ganzes auswirkt.</a:t>
            </a:r>
          </a:p>
          <a:p>
            <a:endParaRPr lang="en-US"/>
          </a:p>
          <a:p>
            <a:r>
              <a:rPr lang="en-US"/>
              <a:t>Einige physiologische Veränderungen unterscheiden sich jedoch je nach Geschlecht und individuellem Lebensverlauf.</a:t>
            </a:r>
          </a:p>
          <a:p>
            <a:endParaRPr lang="en-US"/>
          </a:p>
          <a:p>
            <a:r>
              <a:rPr lang="en-US"/>
              <a:t>Diese Folie fasst häufige Muster der sexuellen Funktion im höheren Lebensalter zusammen.</a:t>
            </a:r>
          </a:p>
          <a:p>
            <a:endParaRPr lang="en-US"/>
          </a:p>
          <a:p>
            <a:r>
              <a:rPr lang="en-US"/>
              <a:t>Diese physiologischen Anpassungen treten selten isoliert auf. Im höheren Lebensalter spielen chronische Erkrankungen und Medikamente oft eine ebenso wichtige Rolle.</a:t>
            </a:r>
          </a:p>
          <a:p>
            <a:endParaRPr lang="en-US"/>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Diese Folie beleuchtet einige spezifische Aspekte der sexuellen Gesundheit älterer Transgender-Personen.</a:t>
            </a:r>
          </a:p>
          <a:p>
            <a:endParaRPr lang="en-US"/>
          </a:p>
          <a:p>
            <a:r>
              <a:rPr lang="en-US"/>
              <a:t>– Erstens ist die Forschung in diesem Bereich noch relativ begrenzt. Viele der bestehenden klinischen Leitlinien basieren auf Daten jüngerer Transgender-Populationen, daher wissen wir noch relativ wenig darüber, wie sich das langfristige Altern auf geschlechtsangleichende Behandlungen auswirkt.</a:t>
            </a:r>
          </a:p>
          <a:p>
            <a:endParaRPr lang="en-US"/>
          </a:p>
          <a:p>
            <a:r>
              <a:rPr lang="en-US"/>
              <a:t>– Wir wissen jedoch, dass die Entwicklung der sexuellen Gesundheit sehr individuell sein kann. Beispielsweise kann eine langfristige geschlechtsangleichende Hormontherapie die sexuelle Reaktion je nach Person unterschiedlich beeinflussen. Die verfügbaren Studien untersuchen hauptsächlich das Gesundheitsrisiko für Herz-Kreislauf-Erkrankungen, Thromboembolien und metabolische Risiken (als Nebenwirkung der Behandlung), nicht aber die Auswirkungen auf die Sexualität an sich bei langfristiger Anwendung.</a:t>
            </a:r>
          </a:p>
          <a:p>
            <a:endParaRPr lang="en-US"/>
          </a:p>
          <a:p>
            <a:r>
              <a:rPr lang="en-US"/>
              <a:t>– Eine Östrogentherapie bei transfemininen Personen ist häufig mit vermindertem sexuellem Verlangen oder weniger spontanen Erektionen verbunden, während eine Testosterontherapie bei transmaskulinen Personen zwar das sexuelle Verlangen steigern, aber manchmal zu vaginaler Atrophie und Beschwerden beim Geschlechtsverkehr führen kann.</a:t>
            </a:r>
          </a:p>
          <a:p>
            <a:endParaRPr lang="en-US"/>
          </a:p>
          <a:p>
            <a:r>
              <a:rPr lang="en-US"/>
              <a:t>– Auch eine vorangegangene Operation kann eine Rolle spielen. Einige Studien berichten, dass etwa 25 % bis 75 % der transfemininen Personen nach einer Vaginoplastik an einer Form von sexueller Dysfunktion leiden können. Auch Beckenbodenbeschwerden wie Harninkontinenz oder Schmerzen können das sexuelle Wohlbefinden beeinträchtigen.</a:t>
            </a:r>
          </a:p>
          <a:p>
            <a:endParaRPr lang="en-US"/>
          </a:p>
          <a:p>
            <a:r>
              <a:rPr lang="en-US"/>
              <a:t>Insgesamt unterstreichen diese Ergebnisse, wie wichtig es ist, die sexuelle Gesundheit älterer transgeschlechtlicher Erwachsener als einen sehr individuellen Prozess zu verstehen, der eine personalisierte, respektvolle und fundierte Betreuung erfordert.</a:t>
            </a:r>
          </a:p>
          <a:p>
            <a:endParaRPr lang="en-US"/>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Der Zusammenhang zwischen chronischen Erkrankungen und Sexualität könnte ein eigenes Schulungsmodul füllen.</a:t>
            </a:r>
          </a:p>
          <a:p>
            <a:r>
              <a:rPr lang="en-US"/>
              <a:t>Hier werden wir einige häufige chronische Erkrankungen und deren Auswirkungen auf das sexuelle Wohlbefinden kurz betrachten, um ein allgemeines Verständnis zu schaffen.</a:t>
            </a:r>
          </a:p>
          <a:p>
            <a:endParaRPr lang="en-US"/>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Chronische Erkrankungen selbst können die Sexualfunktion beeinträchtigen, aber auch die Behandlung spielt eine wichtige Rolle.</a:t>
            </a:r>
          </a:p>
          <a:p>
            <a:r>
              <a:rPr lang="en-US"/>
              <a:t>Medikamenteneinnahme ist einer der am meisten unterschätzten Faktoren für sexuelle Probleme im späteren Leben.</a:t>
            </a:r>
          </a:p>
          <a:p>
            <a:endParaRPr lang="en-US"/>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Beyond physical health, sexual wellbeing in later life is strongly shaped by psychological and relational factors.</a:t>
            </a:r>
          </a:p>
          <a:p>
            <a:endParaRPr lang="en-US"/>
          </a:p>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Emotionales Wohlbefinden beeinflusst das sexuelle Interesse und die Intimität im späteren Leben stark, manchmal sogar stärker als körperliche Erkrankungen.</a:t>
            </a:r>
          </a:p>
          <a:p>
            <a:endParaRPr lang="en-US"/>
          </a:p>
          <a:p>
            <a:r>
              <a:rPr lang="en-US"/>
              <a:t>1. Depressionen verringern häufig Motivation, Energie und Interesse an angenehmen Aktivitäten, einschließlich Intimität. Sexueller Rückzug kann daher eher auf emotionalen Stress als auf den Alterungsprozess selbst zurückzuführen sein.</a:t>
            </a:r>
          </a:p>
          <a:p>
            <a:endParaRPr lang="en-US"/>
          </a:p>
          <a:p>
            <a:r>
              <a:rPr lang="en-US"/>
              <a:t>2. Angstzustände können Leistungsängste, die Furcht vor Unbehagen oder Peinlichkeit hervorrufen und dazu führen, dass Menschen Intimität vermeiden, selbst wenn das Verlangen vorhanden ist.</a:t>
            </a:r>
          </a:p>
          <a:p>
            <a:endParaRPr lang="en-US"/>
          </a:p>
          <a:p>
            <a:r>
              <a:rPr lang="en-US"/>
              <a:t>3. Einsamkeit beeinträchtigt die emotionale Bindung und das Selbstwertgefühl, was die Motivation, intime Beziehungen einzugehen oder zu pflegen, verringern kann.</a:t>
            </a:r>
          </a:p>
          <a:p>
            <a:endParaRPr lang="en-US"/>
          </a:p>
          <a:p>
            <a:r>
              <a:rPr lang="en-US"/>
              <a:t>4. Nach dem Verlust eines Partners kann Intimität emotional komplex werden und Trauer, Schuldgefühle oder die Angst vor neuen Beziehungen beinhalten.</a:t>
            </a:r>
          </a:p>
          <a:p>
            <a:endParaRPr lang="en-US"/>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Neben der psychischen Gesundheit wird Sexualität im Alter auch davon geprägt, wie Menschen ihren Körper wahrnehmen und wie sich Beziehungen im Laufe der Zeit entwickeln.</a:t>
            </a:r>
          </a:p>
          <a:p>
            <a:endParaRPr lang="en-US"/>
          </a:p>
          <a:p>
            <a:r>
              <a:rPr lang="en-US"/>
              <a:t>Körperliche Veränderungen im Zusammenhang mit Alterung oder Krankheit können beeinflussen, wie ältere Erwachsene ihre Attraktivität und ihr Recht auf Intimität wahrnehmen. Sichtbare körperliche Veränderungen, krankheitsbedingte Einschränkungen und verinnerlichte altersdiskriminierende Überzeugungen können dazu führen, dass manche Menschen Sexualität im Alter als unangemessen oder unerreichbar betrachten.</a:t>
            </a:r>
          </a:p>
          <a:p>
            <a:endParaRPr lang="en-US"/>
          </a:p>
          <a:p>
            <a:r>
              <a:rPr lang="en-US"/>
              <a:t>2. Emotionales Vertrauen und Kommunikation gewinnen im Alter oft an Bedeutung für den Erhalt von Intimität, während körperliche Leistungsfähigkeit an Bedeutung gewinnt.</a:t>
            </a:r>
          </a:p>
          <a:p>
            <a:endParaRPr lang="en-US"/>
          </a:p>
          <a:p>
            <a:r>
              <a:rPr lang="en-US"/>
              <a:t>3. Krankheit oder die Übernahme von Pflegeverantwortung können die Beziehungsdynamik verändern und Paare dazu zwingen, die Art und Weise des Ausdrucks von Intimität neu zu verhandeln.</a:t>
            </a:r>
          </a:p>
          <a:p>
            <a:endParaRPr lang="en-US"/>
          </a:p>
          <a:p>
            <a:r>
              <a:rPr lang="en-US"/>
              <a:t>4. Offene Kommunikation hilft Partnern, sich an körperliche oder emotionale Veränderungen anzupassen und trotz gesundheitlicher Herausforderungen die Verbindung aufrechtzuerhalten.</a:t>
            </a:r>
          </a:p>
          <a:p>
            <a:endParaRPr lang="en-US"/>
          </a:p>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Sexuelle Aktivität setzt sich oft bis ins höhere Alter fort, dennoch werden ältere Erwachsene häufig von Aufklärungs- und Präventionsprogrammen zur sexuellen Gesundheit ausgeschlossen. Infolgedessen sind Risikobewusstsein und Schutzmaßnahmen möglicherweise eingeschränkt.</a:t>
            </a:r>
          </a:p>
          <a:p>
            <a:endParaRPr lang="en-US"/>
          </a:p>
          <a:p>
            <a:r>
              <a:rPr lang="en-US"/>
              <a:t>Dieser Abschnitt ist nicht als Lektion über sexuell übertragbare Infektionen gedacht. Vielmehr soll er das Bewusstsein dafür schärfen, dass sexuelle Gesundheitsrisiken auch im höheren Alter relevant bleiben und nicht vernachlässigt werden sollten.</a:t>
            </a:r>
          </a:p>
          <a:p>
            <a:endParaRPr lang="en-US"/>
          </a:p>
          <a:p>
            <a:r>
              <a:rPr lang="en-US"/>
              <a:t>- Epidemiologische Daten zeigen steigende STI-Raten bei Erwachsenen über 50. Dies liegt unter anderem daran, dass ältere Erwachsene oft von Aufklärungs- und Präventionsprogrammen ausgeschlossen waren und ihr persönliches Risiko möglicherweise unterschätzen, was zu einer weniger konsequenten Anwendung von Schutzmaßnahmen führt.</a:t>
            </a:r>
          </a:p>
          <a:p>
            <a:endParaRPr lang="en-US"/>
          </a:p>
          <a:p>
            <a:r>
              <a:rPr lang="en-US"/>
              <a:t>- Mit dem Alter gehen physiologische Veränderungen einher, wie z. B. dünneres Schleimhautgewebe, verminderte Lubrikation und Veränderungen der Immunantwort. Diese Faktoren können die Anfälligkeit für Infektionen nach einer Exposition erhöhen.</a:t>
            </a:r>
          </a:p>
          <a:p>
            <a:endParaRPr lang="en-US"/>
          </a:p>
          <a:p>
            <a:r>
              <a:rPr lang="en-US"/>
              <a:t>- Chronische Erkrankungen, die im höheren Alter häufig auftreten, wie Diabetes oder Herz-Kreislauf-Erkrankungen, können Heilungsprozesse verlangsamen, wodurch Infektionen oder Verletzungen schwerwiegendere Folgen haben können.</a:t>
            </a:r>
          </a:p>
          <a:p>
            <a:endParaRPr lang="en-US"/>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Schutzstrategien beruhen im Wesentlichen darauf, Gespräche über Sexualität zu normalisieren, altersgerechte Informationen bereitzustellen und sexuelle Gesundheit in die Routineversorgung zu integrieren.</a:t>
            </a:r>
          </a:p>
          <a:p>
            <a:endParaRPr lang="en-US"/>
          </a:p>
          <a:p>
            <a:r>
              <a:rPr lang="en-US"/>
              <a:t>– Allein die Normalisierung von Gesprächen über Sexualität ermöglicht es älteren Erwachsenen, Bedenken zu äußern, die sonst möglicherweise unbeachtet blieben.</a:t>
            </a:r>
          </a:p>
          <a:p>
            <a:endParaRPr lang="en-US"/>
          </a:p>
          <a:p>
            <a:r>
              <a:rPr lang="en-US"/>
              <a:t>– Die Bereitstellung altersgerechter Informationen zum Schutz vor Verhütung trägt dazu bei, Risiken zu reduzieren und gleichzeitig die Autonomie und die persönliche Entscheidung zu respektieren.</a:t>
            </a:r>
          </a:p>
          <a:p>
            <a:endParaRPr lang="en-US"/>
          </a:p>
          <a:p>
            <a:r>
              <a:rPr lang="en-US"/>
              <a:t>– Die Einbeziehung von Fragen zur sexuellen Gesundheit oder gegebenenfalls Screenings hilft, Probleme frühzeitig zu erkennen und Komplikationen vorzubeugen.</a:t>
            </a:r>
          </a:p>
          <a:p>
            <a:endParaRPr lang="en-US"/>
          </a:p>
          <a:p>
            <a:r>
              <a:rPr lang="en-US"/>
              <a:t>– Älteren Erwachsenen fehlen häufig gezielte Informationen zur sexuellen Gesundheit. Daher spielen Fachkräfte eine wichtige Rolle dabei, den Zugang zu verlässlichen Informationsquellen zu erleichtern.</a:t>
            </a:r>
          </a:p>
          <a:p>
            <a:endParaRPr lang="en-US"/>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After exploring the biological, psychological and health-related dimensions of sexuality in later life, an important question remains: how do professionals address these topics in practice?</a:t>
            </a:r>
          </a:p>
          <a:p>
            <a:endParaRPr lang="en-US"/>
          </a:p>
          <a:p>
            <a:r>
              <a:rPr lang="en-US"/>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vielen Gesundheitseinrichtungen wird Sexualität nicht absichtlich ignoriert – Gespräche darüber finden aus nachvollziehbaren Gründen oft nicht statt.</a:t>
            </a:r>
          </a:p>
          <a:p>
            <a:endParaRPr lang="en-US"/>
          </a:p>
          <a:p>
            <a:r>
              <a:rPr lang="en-US"/>
              <a:t>Sowohl Fachkräfte als auch ältere Menschen fühlen sich möglicherweise unwohl dabei, Gespräche über Sexualität anzustoßen, insbesondere wenn das Thema traditionell als privat oder sensibel gilt.</a:t>
            </a:r>
          </a:p>
          <a:p>
            <a:endParaRPr lang="en-US"/>
          </a:p>
          <a:p>
            <a:r>
              <a:rPr lang="en-US"/>
              <a:t>Manchmal wird Sexualität einfach nicht thematisiert, weil Altern unbewusst mit einem Mangel an sexuellem Interesse oder Aktivität verbunden wird.</a:t>
            </a:r>
          </a:p>
          <a:p>
            <a:r>
              <a:rPr lang="en-US"/>
              <a:t>Die begrenzte Beratungszeit priorisiert oft dringende medizinische Anliegen, sodass Themen wie Intimität unbeantwortet bleiben.</a:t>
            </a:r>
          </a:p>
          <a:p>
            <a:r>
              <a:rPr lang="en-US"/>
              <a:t>Fachkräfte zögern möglicherweise, weil sie sich unsicher sind, ob die Besprechung von Sexualität in ihren Aufgabenbereich fällt, oder weil sie befürchten, Unbehagen auszulösen.</a:t>
            </a:r>
          </a:p>
          <a:p>
            <a:endParaRPr lang="en-US"/>
          </a:p>
          <a:p>
            <a:r>
              <a:rPr lang="en-US"/>
              <a:t>Ein personenzentrierter Ansatz bedeutet anzuerkennen, dass Sexualität auch im Alter Teil des Wohlbefindens und der Lebensqualität bleibt. Anstatt Sexualität im Alter als irrelevant zu betrachten, erkennen Fachkräfte sie als normalen Aspekt von Gesundheit, Würde und persönlicher Identität an.</a:t>
            </a:r>
          </a:p>
          <a:p>
            <a:r>
              <a:rPr lang="en-US"/>
              <a:t>In der Praxis bedeutet personenzentrierte Pflege, Raum für Gespräche über Sexualität zu schaffen, wenn es dem Einzelnen wichtig ist.</a:t>
            </a:r>
          </a:p>
          <a:p>
            <a:endParaRPr lang="en-US"/>
          </a:p>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Die Tabelle fasst praktische Ansätze zusammen, die respektvolle Gespräche über Sexualität im späteren Lebensabschnitt unterstützen können.</a:t>
            </a:r>
          </a:p>
          <a:p>
            <a:endParaRPr lang="en-US"/>
          </a:p>
          <a:p>
            <a:r>
              <a:rPr lang="en-US"/>
              <a:t>Diese Beispiele bieten Hilfestellung, wie Fachkräfte sichere und inklusive Gespräche gestalten können.</a:t>
            </a:r>
          </a:p>
          <a:p>
            <a:endParaRPr lang="en-US"/>
          </a:p>
          <a:p>
            <a:r>
              <a:rPr lang="en-US"/>
              <a:t>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that we have explored the factors influencing sexuality in later life, as well as general communication principles, I would like to introduce a model that brings these aspects together.</a:t>
            </a:r>
          </a:p>
          <a:p>
            <a:endParaRPr lang="en-US"/>
          </a:p>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Der sexuelle Reaktionszyklus bietet einen strukturierten Rahmen, der Gespräche über Sexualität mit älteren Erwachsenen leiten kann. Mithilfe dieses Modells lässt sich Sexualität schrittweise angehen, wodurch sichergestellt wird, dass relevante körperliche, emotionale und beziehungsbezogene Aspekte in Gesprächen mit älteren Erwachsenen berücksichtigt werden. Fachkräfte können die Phasen des sexuellen Reaktionszyklus als praktischen Leitfaden – einen strukturierten Rahmen – im Hinterkopf behalten, wenn sie über sexuelles Wohlbefinden sprechen. Dabei sollten sie jede Phase einzeln betrachten und die Faktoren, die sie beeinflussen können, um keine wichtigen Informationen über die Erfahrungen der Person zu übersehen.</a:t>
            </a:r>
          </a:p>
          <a:p>
            <a:endParaRPr lang="en-US"/>
          </a:p>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Ich möchte einige Beispiele für Fragen geben, die Fachkräfte nutzen können, um das sexuelle Wohlbefinden älterer Menschen zu untersuchen und dabei die einzelnen Phasen des Sexual Response Framework zu berücksichtigen.</a:t>
            </a:r>
          </a:p>
          <a:p>
            <a:endParaRPr lang="en-US"/>
          </a:p>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Bei der Untersuchung dieses Themas muss der Fachmann diese Einflussfaktoren berücksichtigen.</a:t>
            </a:r>
          </a:p>
          <a:p>
            <a:endParaRPr lang="en-US"/>
          </a:p>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Ältere Erwachsene können selbst verschiedene Fragen oder Bedenken im Zusammenhang mit ihrer sexuellen Gesundheit äußern. Auch wenn Fachkräfte nicht immer direkt für die Behandlung dieser Probleme zuständig sind, kann das Erkennen häufiger Bedenken und eine unterstützende Reaktion dazu beitragen, die richtigen Informationen, Beruhigung oder die Weiterleitung an entsprechende Fachärzte zu ermöglichen.</a:t>
            </a:r>
          </a:p>
          <a:p>
            <a:endParaRPr lang="en-US"/>
          </a:p>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sv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3276400"/>
            <a:ext cx="466344" cy="1996783"/>
            <a:chOff x="0" y="0"/>
            <a:chExt cx="621792" cy="2662377"/>
          </a:xfrm>
        </p:grpSpPr>
        <p:sp>
          <p:nvSpPr>
            <p:cNvPr id="3" name="Freeform 3"/>
            <p:cNvSpPr/>
            <p:nvPr/>
          </p:nvSpPr>
          <p:spPr>
            <a:xfrm>
              <a:off x="0" y="0"/>
              <a:ext cx="621792" cy="2662428"/>
            </a:xfrm>
            <a:custGeom>
              <a:avLst/>
              <a:gdLst/>
              <a:ahLst/>
              <a:cxnLst/>
              <a:rect l="l" t="t" r="r" b="b"/>
              <a:pathLst>
                <a:path w="621792" h="2662428">
                  <a:moveTo>
                    <a:pt x="0" y="0"/>
                  </a:moveTo>
                  <a:lnTo>
                    <a:pt x="621792" y="0"/>
                  </a:lnTo>
                  <a:lnTo>
                    <a:pt x="621792" y="2662428"/>
                  </a:lnTo>
                  <a:lnTo>
                    <a:pt x="0" y="2662428"/>
                  </a:lnTo>
                  <a:close/>
                </a:path>
              </a:pathLst>
            </a:custGeom>
            <a:solidFill>
              <a:srgbClr val="D33FB2"/>
            </a:solidFill>
          </p:spPr>
          <p:txBody>
            <a:bodyPr/>
            <a:lstStyle/>
            <a:p>
              <a:endParaRPr lang="de-DE"/>
            </a:p>
          </p:txBody>
        </p:sp>
      </p:grpSp>
      <p:sp>
        <p:nvSpPr>
          <p:cNvPr id="4" name="TextBox 4"/>
          <p:cNvSpPr txBox="1"/>
          <p:nvPr/>
        </p:nvSpPr>
        <p:spPr>
          <a:xfrm>
            <a:off x="3670078" y="9338177"/>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grpSp>
        <p:nvGrpSpPr>
          <p:cNvPr id="5" name="Group 5"/>
          <p:cNvGrpSpPr/>
          <p:nvPr/>
        </p:nvGrpSpPr>
        <p:grpSpPr>
          <a:xfrm rot="5400000">
            <a:off x="-761133" y="6210110"/>
            <a:ext cx="1996783" cy="474526"/>
            <a:chOff x="0" y="0"/>
            <a:chExt cx="2662377" cy="632701"/>
          </a:xfrm>
        </p:grpSpPr>
        <p:sp>
          <p:nvSpPr>
            <p:cNvPr id="6" name="Freeform 6"/>
            <p:cNvSpPr/>
            <p:nvPr/>
          </p:nvSpPr>
          <p:spPr>
            <a:xfrm>
              <a:off x="0" y="0"/>
              <a:ext cx="2662428" cy="632714"/>
            </a:xfrm>
            <a:custGeom>
              <a:avLst/>
              <a:gdLst/>
              <a:ahLst/>
              <a:cxnLst/>
              <a:rect l="l" t="t" r="r" b="b"/>
              <a:pathLst>
                <a:path w="2662428" h="632714">
                  <a:moveTo>
                    <a:pt x="0" y="632714"/>
                  </a:moveTo>
                  <a:lnTo>
                    <a:pt x="2662428" y="632714"/>
                  </a:lnTo>
                  <a:lnTo>
                    <a:pt x="2662428" y="0"/>
                  </a:lnTo>
                  <a:lnTo>
                    <a:pt x="0" y="0"/>
                  </a:lnTo>
                  <a:close/>
                </a:path>
              </a:pathLst>
            </a:custGeom>
            <a:solidFill>
              <a:srgbClr val="633EB1"/>
            </a:solidFill>
          </p:spPr>
          <p:txBody>
            <a:bodyPr/>
            <a:lstStyle/>
            <a:p>
              <a:endParaRPr lang="de-DE"/>
            </a:p>
          </p:txBody>
        </p:sp>
      </p:grpSp>
      <p:grpSp>
        <p:nvGrpSpPr>
          <p:cNvPr id="7" name="Group 7"/>
          <p:cNvGrpSpPr/>
          <p:nvPr/>
        </p:nvGrpSpPr>
        <p:grpSpPr>
          <a:xfrm>
            <a:off x="466344" y="515607"/>
            <a:ext cx="6529969" cy="1250309"/>
            <a:chOff x="0" y="0"/>
            <a:chExt cx="8706625" cy="1667078"/>
          </a:xfrm>
        </p:grpSpPr>
        <p:sp>
          <p:nvSpPr>
            <p:cNvPr id="8" name="Freeform 8"/>
            <p:cNvSpPr/>
            <p:nvPr/>
          </p:nvSpPr>
          <p:spPr>
            <a:xfrm>
              <a:off x="0" y="0"/>
              <a:ext cx="8706612" cy="1667129"/>
            </a:xfrm>
            <a:custGeom>
              <a:avLst/>
              <a:gdLst/>
              <a:ahLst/>
              <a:cxnLst/>
              <a:rect l="l" t="t" r="r" b="b"/>
              <a:pathLst>
                <a:path w="8706612" h="1667129">
                  <a:moveTo>
                    <a:pt x="0" y="0"/>
                  </a:moveTo>
                  <a:lnTo>
                    <a:pt x="8706612" y="0"/>
                  </a:lnTo>
                  <a:lnTo>
                    <a:pt x="8706612" y="1667129"/>
                  </a:lnTo>
                  <a:lnTo>
                    <a:pt x="0" y="1667129"/>
                  </a:lnTo>
                  <a:lnTo>
                    <a:pt x="0" y="0"/>
                  </a:lnTo>
                  <a:close/>
                </a:path>
              </a:pathLst>
            </a:custGeom>
            <a:blipFill>
              <a:blip r:embed="rId2"/>
              <a:stretch>
                <a:fillRect t="-90" b="-86"/>
              </a:stretch>
            </a:blipFill>
          </p:spPr>
          <p:txBody>
            <a:bodyPr/>
            <a:lstStyle/>
            <a:p>
              <a:endParaRPr lang="de-DE"/>
            </a:p>
          </p:txBody>
        </p:sp>
      </p:grpSp>
      <p:grpSp>
        <p:nvGrpSpPr>
          <p:cNvPr id="9" name="Group 9"/>
          <p:cNvGrpSpPr/>
          <p:nvPr/>
        </p:nvGrpSpPr>
        <p:grpSpPr>
          <a:xfrm>
            <a:off x="449138" y="9251084"/>
            <a:ext cx="2830182" cy="602809"/>
            <a:chOff x="0" y="0"/>
            <a:chExt cx="3773576" cy="803745"/>
          </a:xfrm>
        </p:grpSpPr>
        <p:sp>
          <p:nvSpPr>
            <p:cNvPr id="10" name="Freeform 10"/>
            <p:cNvSpPr/>
            <p:nvPr/>
          </p:nvSpPr>
          <p:spPr>
            <a:xfrm>
              <a:off x="0" y="0"/>
              <a:ext cx="3773551" cy="803783"/>
            </a:xfrm>
            <a:custGeom>
              <a:avLst/>
              <a:gdLst/>
              <a:ahLst/>
              <a:cxnLst/>
              <a:rect l="l" t="t" r="r" b="b"/>
              <a:pathLst>
                <a:path w="3773551" h="803783">
                  <a:moveTo>
                    <a:pt x="0" y="0"/>
                  </a:moveTo>
                  <a:lnTo>
                    <a:pt x="3773551" y="0"/>
                  </a:lnTo>
                  <a:lnTo>
                    <a:pt x="3773551" y="803783"/>
                  </a:lnTo>
                  <a:lnTo>
                    <a:pt x="0" y="803783"/>
                  </a:lnTo>
                  <a:lnTo>
                    <a:pt x="0" y="0"/>
                  </a:lnTo>
                  <a:close/>
                </a:path>
              </a:pathLst>
            </a:custGeom>
            <a:blipFill>
              <a:blip r:embed="rId3"/>
              <a:stretch>
                <a:fillRect t="-41480" b="-41475"/>
              </a:stretch>
            </a:blipFill>
          </p:spPr>
          <p:txBody>
            <a:bodyPr/>
            <a:lstStyle/>
            <a:p>
              <a:endParaRPr lang="de-DE"/>
            </a:p>
          </p:txBody>
        </p:sp>
      </p:grpSp>
      <p:grpSp>
        <p:nvGrpSpPr>
          <p:cNvPr id="11" name="Group 11"/>
          <p:cNvGrpSpPr/>
          <p:nvPr/>
        </p:nvGrpSpPr>
        <p:grpSpPr>
          <a:xfrm>
            <a:off x="10934319" y="76648"/>
            <a:ext cx="6751691" cy="9543145"/>
            <a:chOff x="0" y="0"/>
            <a:chExt cx="9002255" cy="12724194"/>
          </a:xfrm>
        </p:grpSpPr>
        <p:sp>
          <p:nvSpPr>
            <p:cNvPr id="12" name="Freeform 12"/>
            <p:cNvSpPr/>
            <p:nvPr/>
          </p:nvSpPr>
          <p:spPr>
            <a:xfrm>
              <a:off x="0" y="0"/>
              <a:ext cx="9002268" cy="12724257"/>
            </a:xfrm>
            <a:custGeom>
              <a:avLst/>
              <a:gdLst/>
              <a:ahLst/>
              <a:cxnLst/>
              <a:rect l="l" t="t" r="r" b="b"/>
              <a:pathLst>
                <a:path w="9002268" h="12724257">
                  <a:moveTo>
                    <a:pt x="0" y="0"/>
                  </a:moveTo>
                  <a:lnTo>
                    <a:pt x="9002268" y="0"/>
                  </a:lnTo>
                  <a:lnTo>
                    <a:pt x="9002268" y="12724257"/>
                  </a:lnTo>
                  <a:lnTo>
                    <a:pt x="0" y="12724257"/>
                  </a:lnTo>
                  <a:lnTo>
                    <a:pt x="0" y="0"/>
                  </a:lnTo>
                  <a:close/>
                </a:path>
              </a:pathLst>
            </a:custGeom>
            <a:blipFill>
              <a:blip r:embed="rId4"/>
              <a:stretch>
                <a:fillRect l="-2" r="-2"/>
              </a:stretch>
            </a:blipFill>
          </p:spPr>
          <p:txBody>
            <a:bodyPr/>
            <a:lstStyle/>
            <a:p>
              <a:endParaRPr lang="de-DE"/>
            </a:p>
          </p:txBody>
        </p:sp>
      </p:grpSp>
      <p:grpSp>
        <p:nvGrpSpPr>
          <p:cNvPr id="13" name="Group 13"/>
          <p:cNvGrpSpPr/>
          <p:nvPr/>
        </p:nvGrpSpPr>
        <p:grpSpPr>
          <a:xfrm>
            <a:off x="562089" y="3276400"/>
            <a:ext cx="10372230" cy="2001098"/>
            <a:chOff x="0" y="0"/>
            <a:chExt cx="13829640" cy="2668130"/>
          </a:xfrm>
        </p:grpSpPr>
        <p:sp>
          <p:nvSpPr>
            <p:cNvPr id="14" name="Freeform 14"/>
            <p:cNvSpPr/>
            <p:nvPr/>
          </p:nvSpPr>
          <p:spPr>
            <a:xfrm>
              <a:off x="0" y="0"/>
              <a:ext cx="13829643" cy="2668130"/>
            </a:xfrm>
            <a:custGeom>
              <a:avLst/>
              <a:gdLst/>
              <a:ahLst/>
              <a:cxnLst/>
              <a:rect l="l" t="t" r="r" b="b"/>
              <a:pathLst>
                <a:path w="13829643" h="2668130">
                  <a:moveTo>
                    <a:pt x="0" y="0"/>
                  </a:moveTo>
                  <a:lnTo>
                    <a:pt x="13829643" y="0"/>
                  </a:lnTo>
                  <a:lnTo>
                    <a:pt x="13829643" y="2668130"/>
                  </a:lnTo>
                  <a:lnTo>
                    <a:pt x="0" y="2668130"/>
                  </a:lnTo>
                  <a:close/>
                </a:path>
              </a:pathLst>
            </a:custGeom>
            <a:blipFill>
              <a:blip r:embed="rId3">
                <a:alphaModFix amt="0"/>
              </a:blip>
              <a:stretch>
                <a:fillRect t="-50996" b="-50996"/>
              </a:stretch>
            </a:blipFill>
          </p:spPr>
          <p:txBody>
            <a:bodyPr/>
            <a:lstStyle/>
            <a:p>
              <a:endParaRPr lang="de-DE"/>
            </a:p>
          </p:txBody>
        </p:sp>
        <p:sp>
          <p:nvSpPr>
            <p:cNvPr id="15" name="TextBox 15"/>
            <p:cNvSpPr txBox="1"/>
            <p:nvPr/>
          </p:nvSpPr>
          <p:spPr>
            <a:xfrm>
              <a:off x="0" y="-19050"/>
              <a:ext cx="13829640" cy="2687180"/>
            </a:xfrm>
            <a:prstGeom prst="rect">
              <a:avLst/>
            </a:prstGeom>
          </p:spPr>
          <p:txBody>
            <a:bodyPr lIns="0" tIns="0" rIns="0" bIns="0" rtlCol="0" anchor="ctr"/>
            <a:lstStyle/>
            <a:p>
              <a:pPr marL="0" lvl="0" indent="0" algn="l">
                <a:lnSpc>
                  <a:spcPts val="3888"/>
                </a:lnSpc>
              </a:pPr>
              <a:r>
                <a:rPr lang="en-US" sz="3600" b="1" i="1">
                  <a:solidFill>
                    <a:srgbClr val="633EB1"/>
                  </a:solidFill>
                  <a:latin typeface="Calibri (MS) Bold Italics"/>
                  <a:ea typeface="Calibri (MS) Bold Italics"/>
                  <a:cs typeface="Calibri (MS) Bold Italics"/>
                  <a:sym typeface="Calibri (MS) Bold Italics"/>
                </a:rPr>
                <a:t>Modul 5: Sexualität im dritten Lebensalter und Gesundheitsindikatoren </a:t>
              </a:r>
            </a:p>
          </p:txBody>
        </p:sp>
      </p:grpSp>
      <p:grpSp>
        <p:nvGrpSpPr>
          <p:cNvPr id="16" name="Group 16"/>
          <p:cNvGrpSpPr/>
          <p:nvPr/>
        </p:nvGrpSpPr>
        <p:grpSpPr>
          <a:xfrm>
            <a:off x="601990" y="5477742"/>
            <a:ext cx="10339588" cy="1939245"/>
            <a:chOff x="0" y="0"/>
            <a:chExt cx="13786117" cy="2585660"/>
          </a:xfrm>
        </p:grpSpPr>
        <p:sp>
          <p:nvSpPr>
            <p:cNvPr id="17" name="Freeform 17"/>
            <p:cNvSpPr/>
            <p:nvPr/>
          </p:nvSpPr>
          <p:spPr>
            <a:xfrm>
              <a:off x="0" y="0"/>
              <a:ext cx="13786114" cy="2585663"/>
            </a:xfrm>
            <a:custGeom>
              <a:avLst/>
              <a:gdLst/>
              <a:ahLst/>
              <a:cxnLst/>
              <a:rect l="l" t="t" r="r" b="b"/>
              <a:pathLst>
                <a:path w="13786114" h="2585663">
                  <a:moveTo>
                    <a:pt x="0" y="0"/>
                  </a:moveTo>
                  <a:lnTo>
                    <a:pt x="13786114" y="0"/>
                  </a:lnTo>
                  <a:lnTo>
                    <a:pt x="13786114" y="2585663"/>
                  </a:lnTo>
                  <a:lnTo>
                    <a:pt x="0" y="2585663"/>
                  </a:lnTo>
                  <a:close/>
                </a:path>
              </a:pathLst>
            </a:custGeom>
            <a:blipFill>
              <a:blip r:embed="rId3">
                <a:alphaModFix amt="0"/>
              </a:blip>
              <a:stretch>
                <a:fillRect t="-53889" b="-53889"/>
              </a:stretch>
            </a:blipFill>
          </p:spPr>
          <p:txBody>
            <a:bodyPr/>
            <a:lstStyle/>
            <a:p>
              <a:endParaRPr lang="de-DE"/>
            </a:p>
          </p:txBody>
        </p:sp>
        <p:sp>
          <p:nvSpPr>
            <p:cNvPr id="18" name="TextBox 18"/>
            <p:cNvSpPr txBox="1"/>
            <p:nvPr/>
          </p:nvSpPr>
          <p:spPr>
            <a:xfrm>
              <a:off x="0" y="-9525"/>
              <a:ext cx="13786117" cy="2595185"/>
            </a:xfrm>
            <a:prstGeom prst="rect">
              <a:avLst/>
            </a:prstGeom>
          </p:spPr>
          <p:txBody>
            <a:bodyPr lIns="0" tIns="0" rIns="0" bIns="0" rtlCol="0" anchor="ctr"/>
            <a:lstStyle/>
            <a:p>
              <a:pPr marL="0" lvl="0" indent="0" algn="l">
                <a:lnSpc>
                  <a:spcPts val="2592"/>
                </a:lnSpc>
              </a:pPr>
              <a:r>
                <a:rPr lang="en-US" sz="2400" i="1" dirty="0" err="1">
                  <a:solidFill>
                    <a:srgbClr val="252223"/>
                  </a:solidFill>
                  <a:latin typeface="Calibri (MS) Italics"/>
                  <a:ea typeface="Calibri (MS) Italics"/>
                  <a:cs typeface="Calibri (MS) Italics"/>
                  <a:sym typeface="Calibri (MS) Italics"/>
                </a:rPr>
                <a:t>Entwickelt</a:t>
              </a:r>
              <a:r>
                <a:rPr lang="en-US" sz="2400" i="1" dirty="0">
                  <a:solidFill>
                    <a:srgbClr val="252223"/>
                  </a:solidFill>
                  <a:latin typeface="Calibri (MS) Italics"/>
                  <a:ea typeface="Calibri (MS) Italics"/>
                  <a:cs typeface="Calibri (MS) Italics"/>
                  <a:sym typeface="Calibri (MS) Italics"/>
                </a:rPr>
                <a:t> von SRA- </a:t>
              </a:r>
              <a:r>
                <a:rPr lang="en-US" sz="2400" i="1" dirty="0" err="1">
                  <a:solidFill>
                    <a:srgbClr val="252223"/>
                  </a:solidFill>
                  <a:latin typeface="Calibri (MS) Italics"/>
                  <a:ea typeface="Calibri (MS) Italics"/>
                  <a:cs typeface="Calibri (MS) Italics"/>
                  <a:sym typeface="Calibri (MS) Italics"/>
                </a:rPr>
                <a:t>Rumänische</a:t>
              </a:r>
              <a:r>
                <a:rPr lang="en-US" sz="2400" i="1" dirty="0">
                  <a:solidFill>
                    <a:srgbClr val="252223"/>
                  </a:solidFill>
                  <a:latin typeface="Calibri (MS) Italics"/>
                  <a:ea typeface="Calibri (MS) Italics"/>
                  <a:cs typeface="Calibri (MS) Italics"/>
                  <a:sym typeface="Calibri (MS) Italics"/>
                </a:rPr>
                <a:t> </a:t>
              </a:r>
              <a:r>
                <a:rPr lang="en-US" sz="2400" i="1" dirty="0" err="1">
                  <a:solidFill>
                    <a:srgbClr val="252223"/>
                  </a:solidFill>
                  <a:latin typeface="Calibri (MS) Italics"/>
                  <a:ea typeface="Calibri (MS) Italics"/>
                  <a:cs typeface="Calibri (MS) Italics"/>
                  <a:sym typeface="Calibri (MS) Italics"/>
                </a:rPr>
                <a:t>Alzheimergesellschaft</a:t>
              </a:r>
              <a:r>
                <a:rPr lang="en-US" sz="2400" i="1" dirty="0">
                  <a:solidFill>
                    <a:srgbClr val="252223"/>
                  </a:solidFill>
                  <a:latin typeface="Calibri (MS) Italics"/>
                  <a:ea typeface="Calibri (MS) Italics"/>
                  <a:cs typeface="Calibri (MS) Italics"/>
                  <a:sym typeface="Calibri (MS) Italics"/>
                </a:rPr>
                <a:t> (Ioana-Diana Teacoe)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2">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Modulübersicht</a:t>
              </a:r>
            </a:p>
          </p:txBody>
        </p:sp>
      </p:grpSp>
      <p:graphicFrame>
        <p:nvGraphicFramePr>
          <p:cNvPr id="7" name="Table 7"/>
          <p:cNvGraphicFramePr>
            <a:graphicFrameLocks noGrp="1"/>
          </p:cNvGraphicFramePr>
          <p:nvPr/>
        </p:nvGraphicFramePr>
        <p:xfrm>
          <a:off x="1771650" y="2735180"/>
          <a:ext cx="10896600" cy="5562351"/>
        </p:xfrm>
        <a:graphic>
          <a:graphicData uri="http://schemas.openxmlformats.org/drawingml/2006/table">
            <a:tbl>
              <a:tblPr/>
              <a:tblGrid>
                <a:gridCol w="10896600">
                  <a:extLst>
                    <a:ext uri="{9D8B030D-6E8A-4147-A177-3AD203B41FA5}">
                      <a16:colId xmlns:a16="http://schemas.microsoft.com/office/drawing/2014/main" val="20000"/>
                    </a:ext>
                  </a:extLst>
                </a:gridCol>
              </a:tblGrid>
              <a:tr h="1963831">
                <a:tc>
                  <a:txBody>
                    <a:bodyPr/>
                    <a:lstStyle/>
                    <a:p>
                      <a:pPr marL="0" lvl="0" indent="0" algn="ctr">
                        <a:lnSpc>
                          <a:spcPts val="3240"/>
                        </a:lnSpc>
                        <a:spcBef>
                          <a:spcPct val="0"/>
                        </a:spcBef>
                        <a:defRPr/>
                      </a:pPr>
                      <a:endParaRPr lang="en-US" sz="1100"/>
                    </a:p>
                    <a:p>
                      <a:pPr marL="0" lvl="0" indent="0" algn="ctr">
                        <a:lnSpc>
                          <a:spcPts val="3240"/>
                        </a:lnSpc>
                        <a:spcBef>
                          <a:spcPct val="0"/>
                        </a:spcBef>
                      </a:pPr>
                      <a:r>
                        <a:rPr lang="en-US" sz="2700" b="1" u="none" strike="noStrike">
                          <a:solidFill>
                            <a:srgbClr val="252223"/>
                          </a:solidFill>
                          <a:latin typeface="Calibri (MS) Bold"/>
                          <a:ea typeface="Calibri (MS) Bold"/>
                          <a:cs typeface="Calibri (MS) Bold"/>
                          <a:sym typeface="Calibri (MS) Bold"/>
                        </a:rPr>
                        <a:t>Dieses Modul untersucht, wie das sexuelle Wohlbefinden im späteren Lebensalter durch folgende Faktoren beeinflusst wird:</a:t>
                      </a:r>
                    </a:p>
                    <a:p>
                      <a:pPr marL="0" lvl="0" indent="0" algn="l">
                        <a:lnSpc>
                          <a:spcPts val="3240"/>
                        </a:lnSpc>
                        <a:spcBef>
                          <a:spcPct val="0"/>
                        </a:spcBef>
                      </a:pPr>
                      <a:endParaRPr lang="en-US" sz="2700" b="1" u="none" strike="noStrike">
                        <a:solidFill>
                          <a:srgbClr val="252223"/>
                        </a:solidFill>
                        <a:latin typeface="Calibri (MS) Bold"/>
                        <a:ea typeface="Calibri (MS) Bold"/>
                        <a:cs typeface="Calibri (MS) Bold"/>
                        <a:sym typeface="Calibri (MS) Bold"/>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3FB2"/>
                    </a:solidFill>
                  </a:tcPr>
                </a:tc>
                <a:extLst>
                  <a:ext uri="{0D108BD9-81ED-4DB2-BD59-A6C34878D82A}">
                    <a16:rowId xmlns:a16="http://schemas.microsoft.com/office/drawing/2014/main" val="10000"/>
                  </a:ext>
                </a:extLst>
              </a:tr>
              <a:tr h="899630">
                <a:tc>
                  <a:txBody>
                    <a:bodyPr/>
                    <a:lstStyle/>
                    <a:p>
                      <a:pPr marL="0" lvl="0" indent="0" algn="l">
                        <a:lnSpc>
                          <a:spcPts val="3240"/>
                        </a:lnSpc>
                        <a:spcBef>
                          <a:spcPct val="0"/>
                        </a:spcBef>
                        <a:defRPr/>
                      </a:pPr>
                      <a:r>
                        <a:rPr lang="en-US" sz="2700" u="none" strike="noStrike">
                          <a:solidFill>
                            <a:srgbClr val="252223"/>
                          </a:solidFill>
                          <a:latin typeface="Calibri (MS)"/>
                          <a:ea typeface="Calibri (MS)"/>
                          <a:cs typeface="Calibri (MS)"/>
                          <a:sym typeface="Calibri (MS)"/>
                        </a:rPr>
                        <a:t>Biologische Veränderungen</a:t>
                      </a:r>
                      <a:endParaRPr lang="en-US" sz="1100"/>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CEE4"/>
                    </a:solidFill>
                  </a:tcPr>
                </a:tc>
                <a:extLst>
                  <a:ext uri="{0D108BD9-81ED-4DB2-BD59-A6C34878D82A}">
                    <a16:rowId xmlns:a16="http://schemas.microsoft.com/office/drawing/2014/main" val="10001"/>
                  </a:ext>
                </a:extLst>
              </a:tr>
              <a:tr h="899630">
                <a:tc>
                  <a:txBody>
                    <a:bodyPr/>
                    <a:lstStyle/>
                    <a:p>
                      <a:pPr marL="0" lvl="0" indent="0" algn="l">
                        <a:lnSpc>
                          <a:spcPts val="3240"/>
                        </a:lnSpc>
                        <a:spcBef>
                          <a:spcPct val="0"/>
                        </a:spcBef>
                        <a:defRPr/>
                      </a:pPr>
                      <a:r>
                        <a:rPr lang="en-US" sz="2700" u="none" strike="noStrike">
                          <a:solidFill>
                            <a:srgbClr val="252223"/>
                          </a:solidFill>
                          <a:latin typeface="Calibri (MS)"/>
                          <a:ea typeface="Calibri (MS)"/>
                          <a:cs typeface="Calibri (MS)"/>
                          <a:sym typeface="Calibri (MS)"/>
                        </a:rPr>
                        <a:t>Gesundheitszustände und Medikamente</a:t>
                      </a:r>
                      <a:endParaRPr lang="en-US" sz="1100"/>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7E8F2"/>
                    </a:solidFill>
                  </a:tcPr>
                </a:tc>
                <a:extLst>
                  <a:ext uri="{0D108BD9-81ED-4DB2-BD59-A6C34878D82A}">
                    <a16:rowId xmlns:a16="http://schemas.microsoft.com/office/drawing/2014/main" val="10002"/>
                  </a:ext>
                </a:extLst>
              </a:tr>
              <a:tr h="899630">
                <a:tc>
                  <a:txBody>
                    <a:bodyPr/>
                    <a:lstStyle/>
                    <a:p>
                      <a:pPr marL="0" lvl="0" indent="0" algn="l">
                        <a:lnSpc>
                          <a:spcPts val="3240"/>
                        </a:lnSpc>
                        <a:spcBef>
                          <a:spcPct val="0"/>
                        </a:spcBef>
                        <a:defRPr/>
                      </a:pPr>
                      <a:r>
                        <a:rPr lang="en-US" sz="2700" u="none" strike="noStrike">
                          <a:solidFill>
                            <a:srgbClr val="252223"/>
                          </a:solidFill>
                          <a:latin typeface="Calibri (MS)"/>
                          <a:ea typeface="Calibri (MS)"/>
                          <a:cs typeface="Calibri (MS)"/>
                          <a:sym typeface="Calibri (MS)"/>
                        </a:rPr>
                        <a:t>Psychisches Wohlbefinden</a:t>
                      </a:r>
                      <a:endParaRPr lang="en-US" sz="1100"/>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CEE4"/>
                    </a:solidFill>
                  </a:tcPr>
                </a:tc>
                <a:extLst>
                  <a:ext uri="{0D108BD9-81ED-4DB2-BD59-A6C34878D82A}">
                    <a16:rowId xmlns:a16="http://schemas.microsoft.com/office/drawing/2014/main" val="10003"/>
                  </a:ext>
                </a:extLst>
              </a:tr>
              <a:tr h="899630">
                <a:tc>
                  <a:txBody>
                    <a:bodyPr/>
                    <a:lstStyle/>
                    <a:p>
                      <a:pPr marL="0" lvl="0" indent="0" algn="l">
                        <a:lnSpc>
                          <a:spcPts val="3240"/>
                        </a:lnSpc>
                        <a:spcBef>
                          <a:spcPct val="0"/>
                        </a:spcBef>
                        <a:defRPr/>
                      </a:pPr>
                      <a:r>
                        <a:rPr lang="en-US" sz="2700" u="none" strike="noStrike">
                          <a:solidFill>
                            <a:srgbClr val="252223"/>
                          </a:solidFill>
                          <a:latin typeface="Calibri (MS)"/>
                          <a:ea typeface="Calibri (MS)"/>
                          <a:cs typeface="Calibri (MS)"/>
                          <a:sym typeface="Calibri (MS)"/>
                        </a:rPr>
                        <a:t>Professionelle Kommunikation</a:t>
                      </a:r>
                      <a:endParaRPr lang="en-US" sz="1100"/>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7E8F2"/>
                    </a:solidFill>
                  </a:tcPr>
                </a:tc>
                <a:extLst>
                  <a:ext uri="{0D108BD9-81ED-4DB2-BD59-A6C34878D82A}">
                    <a16:rowId xmlns:a16="http://schemas.microsoft.com/office/drawing/2014/main" val="10004"/>
                  </a:ext>
                </a:extLst>
              </a:tr>
            </a:tbl>
          </a:graphicData>
        </a:graphic>
      </p:graphicFrame>
      <p:sp>
        <p:nvSpPr>
          <p:cNvPr id="9" name="TextBox 4">
            <a:extLst>
              <a:ext uri="{FF2B5EF4-FFF2-40B4-BE49-F238E27FC236}">
                <a16:creationId xmlns:a16="http://schemas.microsoft.com/office/drawing/2014/main" id="{96F009C9-9413-44B7-E1AD-ABE6A7EB7BDB}"/>
              </a:ext>
            </a:extLst>
          </p:cNvPr>
          <p:cNvSpPr txBox="1"/>
          <p:nvPr/>
        </p:nvSpPr>
        <p:spPr>
          <a:xfrm>
            <a:off x="3670078" y="9338177"/>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Lernziele</a:t>
              </a:r>
            </a:p>
          </p:txBody>
        </p:sp>
      </p:grpSp>
      <p:sp>
        <p:nvSpPr>
          <p:cNvPr id="7" name="TextBox 7"/>
          <p:cNvSpPr txBox="1"/>
          <p:nvPr/>
        </p:nvSpPr>
        <p:spPr>
          <a:xfrm>
            <a:off x="869909" y="2025948"/>
            <a:ext cx="13361670" cy="7001917"/>
          </a:xfrm>
          <a:prstGeom prst="rect">
            <a:avLst/>
          </a:prstGeom>
        </p:spPr>
        <p:txBody>
          <a:bodyPr lIns="0" tIns="0" rIns="0" bIns="0" rtlCol="0" anchor="t">
            <a:spAutoFit/>
          </a:bodyPr>
          <a:lstStyle/>
          <a:p>
            <a:pPr marL="651510" lvl="1" indent="-325755" algn="l">
              <a:lnSpc>
                <a:spcPts val="4200"/>
              </a:lnSpc>
              <a:buFont typeface="Arial"/>
              <a:buChar char="•"/>
            </a:pPr>
            <a:r>
              <a:rPr lang="en-US" sz="3600" dirty="0">
                <a:solidFill>
                  <a:srgbClr val="424244"/>
                </a:solidFill>
                <a:latin typeface="Calibri (MS)"/>
                <a:ea typeface="Calibri (MS)"/>
                <a:cs typeface="Calibri (MS)"/>
                <a:sym typeface="Calibri (MS)"/>
              </a:rPr>
              <a:t>die </a:t>
            </a:r>
            <a:r>
              <a:rPr lang="en-US" sz="3600" dirty="0" err="1">
                <a:solidFill>
                  <a:srgbClr val="424244"/>
                </a:solidFill>
                <a:latin typeface="Calibri (MS)"/>
                <a:ea typeface="Calibri (MS)"/>
                <a:cs typeface="Calibri (MS)"/>
                <a:sym typeface="Calibri (MS)"/>
              </a:rPr>
              <a:t>wichtigsten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medizinischen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physiologischen</a:t>
            </a:r>
            <a:r>
              <a:rPr lang="en-US" sz="3600" dirty="0">
                <a:solidFill>
                  <a:srgbClr val="424244"/>
                </a:solidFill>
                <a:latin typeface="Calibri (MS)"/>
                <a:ea typeface="Calibri (MS)"/>
                <a:cs typeface="Calibri (MS)"/>
                <a:sym typeface="Calibri (MS)"/>
              </a:rPr>
              <a:t> und </a:t>
            </a:r>
            <a:r>
              <a:rPr lang="en-US" sz="3600" dirty="0" err="1">
                <a:solidFill>
                  <a:srgbClr val="424244"/>
                </a:solidFill>
                <a:latin typeface="Calibri (MS)"/>
                <a:ea typeface="Calibri (MS)"/>
                <a:cs typeface="Calibri (MS)"/>
                <a:sym typeface="Calibri (MS)"/>
              </a:rPr>
              <a:t>psychosozialen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Aspekte</a:t>
            </a:r>
            <a:r>
              <a:rPr lang="en-US" sz="3600" dirty="0">
                <a:solidFill>
                  <a:srgbClr val="424244"/>
                </a:solidFill>
                <a:latin typeface="Calibri (MS)"/>
                <a:ea typeface="Calibri (MS)"/>
                <a:cs typeface="Calibri (MS)"/>
                <a:sym typeface="Calibri (MS)"/>
              </a:rPr>
              <a:t> der Sexualität </a:t>
            </a:r>
            <a:r>
              <a:rPr lang="en-US" sz="3600" dirty="0" err="1">
                <a:solidFill>
                  <a:srgbClr val="424244"/>
                </a:solidFill>
                <a:latin typeface="Calibri (MS)"/>
                <a:ea typeface="Calibri (MS)"/>
                <a:cs typeface="Calibri (MS)"/>
                <a:sym typeface="Calibri (MS)"/>
              </a:rPr>
              <a:t>im</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späteren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Lebensabschnitt</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beschreiben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können</a:t>
            </a:r>
            <a:r>
              <a:rPr lang="en-US" sz="3600" dirty="0">
                <a:solidFill>
                  <a:srgbClr val="424244"/>
                </a:solidFill>
                <a:latin typeface="Calibri (MS)"/>
                <a:ea typeface="Calibri (MS)"/>
                <a:cs typeface="Calibri (MS)"/>
                <a:sym typeface="Calibri (MS)"/>
              </a:rPr>
              <a:t>;</a:t>
            </a:r>
          </a:p>
          <a:p>
            <a:pPr marL="651510" lvl="1" indent="-325755" algn="l">
              <a:lnSpc>
                <a:spcPts val="4200"/>
              </a:lnSpc>
              <a:buFont typeface="Arial"/>
              <a:buChar char="•"/>
            </a:pPr>
            <a:r>
              <a:rPr lang="en-US" sz="3600" dirty="0" err="1">
                <a:solidFill>
                  <a:srgbClr val="424244"/>
                </a:solidFill>
                <a:latin typeface="Calibri (MS)"/>
                <a:ea typeface="Calibri (MS)"/>
                <a:cs typeface="Calibri (MS)"/>
                <a:sym typeface="Calibri (MS)"/>
              </a:rPr>
              <a:t>ermitteln</a:t>
            </a:r>
            <a:r>
              <a:rPr lang="en-US" sz="3600" dirty="0">
                <a:solidFill>
                  <a:srgbClr val="424244"/>
                </a:solidFill>
                <a:latin typeface="Calibri (MS)"/>
                <a:ea typeface="Calibri (MS)"/>
                <a:cs typeface="Calibri (MS)"/>
                <a:sym typeface="Calibri (MS)"/>
              </a:rPr>
              <a:t>, wie </a:t>
            </a:r>
            <a:r>
              <a:rPr lang="en-US" sz="3600" dirty="0" err="1">
                <a:solidFill>
                  <a:srgbClr val="424244"/>
                </a:solidFill>
                <a:latin typeface="Calibri (MS)"/>
                <a:ea typeface="Calibri (MS)"/>
                <a:cs typeface="Calibri (MS)"/>
                <a:sym typeface="Calibri (MS)"/>
              </a:rPr>
              <a:t>chronische</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Krankheiten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Medikamente</a:t>
            </a:r>
            <a:r>
              <a:rPr lang="en-US" sz="3600" dirty="0">
                <a:solidFill>
                  <a:srgbClr val="424244"/>
                </a:solidFill>
                <a:latin typeface="Calibri (MS)"/>
                <a:ea typeface="Calibri (MS)"/>
                <a:cs typeface="Calibri (MS)"/>
                <a:sym typeface="Calibri (MS)"/>
              </a:rPr>
              <a:t> und </a:t>
            </a:r>
            <a:r>
              <a:rPr lang="en-US" sz="3600" dirty="0" err="1">
                <a:solidFill>
                  <a:srgbClr val="424244"/>
                </a:solidFill>
                <a:latin typeface="Calibri (MS)"/>
                <a:ea typeface="Calibri (MS)"/>
                <a:cs typeface="Calibri (MS)"/>
                <a:sym typeface="Calibri (MS)"/>
              </a:rPr>
              <a:t>psychische</a:t>
            </a:r>
            <a:r>
              <a:rPr lang="en-US" sz="3600" dirty="0">
                <a:solidFill>
                  <a:srgbClr val="424244"/>
                </a:solidFill>
                <a:latin typeface="Calibri (MS)"/>
                <a:ea typeface="Calibri (MS)"/>
                <a:cs typeface="Calibri (MS)"/>
                <a:sym typeface="Calibri (MS)"/>
              </a:rPr>
              <a:t> Gesundheit das </a:t>
            </a:r>
            <a:r>
              <a:rPr lang="en-US" sz="3600" dirty="0" err="1">
                <a:solidFill>
                  <a:srgbClr val="424244"/>
                </a:solidFill>
                <a:latin typeface="Calibri (MS)"/>
                <a:ea typeface="Calibri (MS)"/>
                <a:cs typeface="Calibri (MS)"/>
                <a:sym typeface="Calibri (MS)"/>
              </a:rPr>
              <a:t>sexuelle</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Wohlbefinden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beeinflussen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können</a:t>
            </a:r>
            <a:r>
              <a:rPr lang="en-US" sz="3600" dirty="0">
                <a:solidFill>
                  <a:srgbClr val="424244"/>
                </a:solidFill>
                <a:latin typeface="Calibri (MS)"/>
                <a:ea typeface="Calibri (MS)"/>
                <a:cs typeface="Calibri (MS)"/>
                <a:sym typeface="Calibri (MS)"/>
              </a:rPr>
              <a:t>;</a:t>
            </a:r>
          </a:p>
          <a:p>
            <a:pPr marL="651510" lvl="1" indent="-325755" algn="l">
              <a:lnSpc>
                <a:spcPts val="4200"/>
              </a:lnSpc>
              <a:buFont typeface="Arial"/>
              <a:buChar char="•"/>
            </a:pPr>
            <a:r>
              <a:rPr lang="en-US" sz="3600" dirty="0" err="1">
                <a:solidFill>
                  <a:srgbClr val="424244"/>
                </a:solidFill>
                <a:latin typeface="Calibri (MS)"/>
                <a:ea typeface="Calibri (MS)"/>
                <a:cs typeface="Calibri (MS)"/>
                <a:sym typeface="Calibri (MS)"/>
              </a:rPr>
              <a:t>Anwendung</a:t>
            </a:r>
            <a:r>
              <a:rPr lang="en-US" sz="3600" dirty="0">
                <a:solidFill>
                  <a:srgbClr val="424244"/>
                </a:solidFill>
                <a:latin typeface="Calibri (MS)"/>
                <a:ea typeface="Calibri (MS)"/>
                <a:cs typeface="Calibri (MS)"/>
                <a:sym typeface="Calibri (MS)"/>
              </a:rPr>
              <a:t> des </a:t>
            </a:r>
            <a:r>
              <a:rPr lang="en-US" sz="3600" dirty="0" err="1">
                <a:solidFill>
                  <a:srgbClr val="424244"/>
                </a:solidFill>
                <a:latin typeface="Calibri (MS)"/>
                <a:ea typeface="Calibri (MS)"/>
                <a:cs typeface="Calibri (MS)"/>
                <a:sym typeface="Calibri (MS)"/>
              </a:rPr>
              <a:t>Rahmenmodells</a:t>
            </a:r>
            <a:r>
              <a:rPr lang="en-US" sz="3600" dirty="0">
                <a:solidFill>
                  <a:srgbClr val="424244"/>
                </a:solidFill>
                <a:latin typeface="Calibri (MS)"/>
                <a:ea typeface="Calibri (MS)"/>
                <a:cs typeface="Calibri (MS)"/>
                <a:sym typeface="Calibri (MS)"/>
              </a:rPr>
              <a:t> des </a:t>
            </a:r>
            <a:r>
              <a:rPr lang="en-US" sz="3600" dirty="0" err="1">
                <a:solidFill>
                  <a:srgbClr val="424244"/>
                </a:solidFill>
                <a:latin typeface="Calibri (MS)"/>
                <a:ea typeface="Calibri (MS)"/>
                <a:cs typeface="Calibri (MS)"/>
                <a:sym typeface="Calibri (MS)"/>
              </a:rPr>
              <a:t>sexuellen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Reaktionszyklus</a:t>
            </a:r>
            <a:r>
              <a:rPr lang="en-US" sz="3600" dirty="0">
                <a:solidFill>
                  <a:srgbClr val="424244"/>
                </a:solidFill>
                <a:latin typeface="Calibri (MS)"/>
                <a:ea typeface="Calibri (MS)"/>
                <a:cs typeface="Calibri (MS)"/>
                <a:sym typeface="Calibri (MS)"/>
              </a:rPr>
              <a:t> auf </a:t>
            </a:r>
            <a:r>
              <a:rPr lang="en-US" sz="3600" dirty="0" err="1">
                <a:solidFill>
                  <a:srgbClr val="424244"/>
                </a:solidFill>
                <a:latin typeface="Calibri (MS)"/>
                <a:ea typeface="Calibri (MS)"/>
                <a:cs typeface="Calibri (MS)"/>
                <a:sym typeface="Calibri (MS)"/>
              </a:rPr>
              <a:t>Fallbeispiele</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im</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höheren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Lebensalter</a:t>
            </a:r>
            <a:r>
              <a:rPr lang="en-US" sz="3600" dirty="0">
                <a:solidFill>
                  <a:srgbClr val="424244"/>
                </a:solidFill>
                <a:latin typeface="Calibri (MS)"/>
                <a:ea typeface="Calibri (MS)"/>
                <a:cs typeface="Calibri (MS)"/>
                <a:sym typeface="Calibri (MS)"/>
              </a:rPr>
              <a:t>;</a:t>
            </a:r>
          </a:p>
          <a:p>
            <a:pPr marL="651510" lvl="1" indent="-325755" algn="l">
              <a:lnSpc>
                <a:spcPts val="4200"/>
              </a:lnSpc>
              <a:buFont typeface="Arial"/>
              <a:buChar char="•"/>
            </a:pPr>
            <a:r>
              <a:rPr lang="en-US" sz="3600" dirty="0">
                <a:solidFill>
                  <a:srgbClr val="424244"/>
                </a:solidFill>
                <a:latin typeface="Calibri (MS)"/>
                <a:ea typeface="Calibri (MS)"/>
                <a:cs typeface="Calibri (MS)"/>
                <a:sym typeface="Calibri (MS)"/>
              </a:rPr>
              <a:t>über die </a:t>
            </a:r>
            <a:r>
              <a:rPr lang="en-US" sz="3600" dirty="0" err="1">
                <a:solidFill>
                  <a:srgbClr val="424244"/>
                </a:solidFill>
                <a:latin typeface="Calibri (MS)"/>
                <a:ea typeface="Calibri (MS)"/>
                <a:cs typeface="Calibri (MS)"/>
                <a:sym typeface="Calibri (MS)"/>
              </a:rPr>
              <a:t>relationalen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emotionalen</a:t>
            </a:r>
            <a:r>
              <a:rPr lang="en-US" sz="3600" dirty="0">
                <a:solidFill>
                  <a:srgbClr val="424244"/>
                </a:solidFill>
                <a:latin typeface="Calibri (MS)"/>
                <a:ea typeface="Calibri (MS)"/>
                <a:cs typeface="Calibri (MS)"/>
                <a:sym typeface="Calibri (MS)"/>
              </a:rPr>
              <a:t> und </a:t>
            </a:r>
            <a:r>
              <a:rPr lang="en-US" sz="3600" dirty="0" err="1">
                <a:solidFill>
                  <a:srgbClr val="424244"/>
                </a:solidFill>
                <a:latin typeface="Calibri (MS)"/>
                <a:ea typeface="Calibri (MS)"/>
                <a:cs typeface="Calibri (MS)"/>
                <a:sym typeface="Calibri (MS)"/>
              </a:rPr>
              <a:t>ethischen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Dimensionen</a:t>
            </a:r>
            <a:r>
              <a:rPr lang="en-US" sz="3600" dirty="0">
                <a:solidFill>
                  <a:srgbClr val="424244"/>
                </a:solidFill>
                <a:latin typeface="Calibri (MS)"/>
                <a:ea typeface="Calibri (MS)"/>
                <a:cs typeface="Calibri (MS)"/>
                <a:sym typeface="Calibri (MS)"/>
              </a:rPr>
              <a:t> von </a:t>
            </a:r>
            <a:r>
              <a:rPr lang="en-US" sz="3600" dirty="0" err="1">
                <a:solidFill>
                  <a:srgbClr val="424244"/>
                </a:solidFill>
                <a:latin typeface="Calibri (MS)"/>
                <a:ea typeface="Calibri (MS)"/>
                <a:cs typeface="Calibri (MS)"/>
                <a:sym typeface="Calibri (MS)"/>
              </a:rPr>
              <a:t>Intimität</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im</a:t>
            </a:r>
            <a:r>
              <a:rPr lang="en-US" sz="3600" dirty="0">
                <a:solidFill>
                  <a:srgbClr val="424244"/>
                </a:solidFill>
                <a:latin typeface="Calibri (MS)"/>
                <a:ea typeface="Calibri (MS)"/>
                <a:cs typeface="Calibri (MS)"/>
                <a:sym typeface="Calibri (MS)"/>
              </a:rPr>
              <a:t> Alter </a:t>
            </a:r>
            <a:r>
              <a:rPr lang="en-US" sz="3600" dirty="0" err="1">
                <a:solidFill>
                  <a:srgbClr val="424244"/>
                </a:solidFill>
                <a:latin typeface="Calibri (MS)"/>
                <a:ea typeface="Calibri (MS)"/>
                <a:cs typeface="Calibri (MS)"/>
                <a:sym typeface="Calibri (MS)"/>
              </a:rPr>
              <a:t>nachdenken</a:t>
            </a:r>
            <a:r>
              <a:rPr lang="en-US" sz="3600" dirty="0">
                <a:solidFill>
                  <a:srgbClr val="424244"/>
                </a:solidFill>
                <a:latin typeface="Calibri (MS)"/>
                <a:ea typeface="Calibri (MS)"/>
                <a:cs typeface="Calibri (MS)"/>
                <a:sym typeface="Calibri (MS)"/>
              </a:rPr>
              <a:t>;</a:t>
            </a:r>
          </a:p>
          <a:p>
            <a:pPr marL="651510" lvl="1" indent="-325755" algn="l">
              <a:lnSpc>
                <a:spcPts val="4200"/>
              </a:lnSpc>
              <a:buFont typeface="Arial"/>
              <a:buChar char="•"/>
            </a:pPr>
            <a:r>
              <a:rPr lang="en-US" sz="3600" dirty="0">
                <a:solidFill>
                  <a:srgbClr val="424244"/>
                </a:solidFill>
                <a:latin typeface="Calibri (MS)"/>
                <a:ea typeface="Calibri (MS)"/>
                <a:cs typeface="Calibri (MS)"/>
                <a:sym typeface="Calibri (MS)"/>
              </a:rPr>
              <a:t>bei der </a:t>
            </a:r>
            <a:r>
              <a:rPr lang="en-US" sz="3600" dirty="0" err="1">
                <a:solidFill>
                  <a:srgbClr val="424244"/>
                </a:solidFill>
                <a:latin typeface="Calibri (MS)"/>
                <a:ea typeface="Calibri (MS)"/>
                <a:cs typeface="Calibri (MS)"/>
                <a:sym typeface="Calibri (MS)"/>
              </a:rPr>
              <a:t>Behandlung</a:t>
            </a:r>
            <a:r>
              <a:rPr lang="en-US" sz="3600" dirty="0">
                <a:solidFill>
                  <a:srgbClr val="424244"/>
                </a:solidFill>
                <a:latin typeface="Calibri (MS)"/>
                <a:ea typeface="Calibri (MS)"/>
                <a:cs typeface="Calibri (MS)"/>
                <a:sym typeface="Calibri (MS)"/>
              </a:rPr>
              <a:t> von </a:t>
            </a:r>
            <a:r>
              <a:rPr lang="en-US" sz="3600" dirty="0" err="1">
                <a:solidFill>
                  <a:srgbClr val="424244"/>
                </a:solidFill>
                <a:latin typeface="Calibri (MS)"/>
                <a:ea typeface="Calibri (MS)"/>
                <a:cs typeface="Calibri (MS)"/>
                <a:sym typeface="Calibri (MS)"/>
              </a:rPr>
              <a:t>Fragen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zur</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sexuellen</a:t>
            </a:r>
            <a:r>
              <a:rPr lang="en-US" sz="3600" dirty="0">
                <a:solidFill>
                  <a:srgbClr val="424244"/>
                </a:solidFill>
                <a:latin typeface="Calibri (MS)"/>
                <a:ea typeface="Calibri (MS)"/>
                <a:cs typeface="Calibri (MS)"/>
                <a:sym typeface="Calibri (MS)"/>
              </a:rPr>
              <a:t> Gesundheit </a:t>
            </a:r>
            <a:r>
              <a:rPr lang="en-US" sz="3600" dirty="0" err="1">
                <a:solidFill>
                  <a:srgbClr val="424244"/>
                </a:solidFill>
                <a:latin typeface="Calibri (MS)"/>
                <a:ea typeface="Calibri (MS)"/>
                <a:cs typeface="Calibri (MS)"/>
                <a:sym typeface="Calibri (MS)"/>
              </a:rPr>
              <a:t>sollte</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eine</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personenzentrierte</a:t>
            </a:r>
            <a:r>
              <a:rPr lang="en-US" sz="3600" dirty="0">
                <a:solidFill>
                  <a:srgbClr val="424244"/>
                </a:solidFill>
                <a:latin typeface="Calibri (MS)"/>
                <a:ea typeface="Calibri (MS)"/>
                <a:cs typeface="Calibri (MS)"/>
                <a:sym typeface="Calibri (MS)"/>
              </a:rPr>
              <a:t> und </a:t>
            </a:r>
            <a:r>
              <a:rPr lang="en-US" sz="3600" dirty="0" err="1">
                <a:solidFill>
                  <a:srgbClr val="424244"/>
                </a:solidFill>
                <a:latin typeface="Calibri (MS)"/>
                <a:ea typeface="Calibri (MS)"/>
                <a:cs typeface="Calibri (MS)"/>
                <a:sym typeface="Calibri (MS)"/>
              </a:rPr>
              <a:t>respektvolle</a:t>
            </a:r>
            <a:r>
              <a:rPr lang="en-US" sz="3600" dirty="0">
                <a:solidFill>
                  <a:srgbClr val="424244"/>
                </a:solidFill>
                <a:latin typeface="Calibri (MS)"/>
                <a:ea typeface="Calibri (MS)"/>
                <a:cs typeface="Calibri (MS)"/>
                <a:sym typeface="Calibri (MS)"/>
              </a:rPr>
              <a:t> Kommunikation </a:t>
            </a:r>
            <a:r>
              <a:rPr lang="en-US" sz="3600" dirty="0" err="1">
                <a:solidFill>
                  <a:srgbClr val="424244"/>
                </a:solidFill>
                <a:latin typeface="Calibri (MS)"/>
                <a:ea typeface="Calibri (MS)"/>
                <a:cs typeface="Calibri (MS)"/>
                <a:sym typeface="Calibri (MS)"/>
              </a:rPr>
              <a:t>demonstriert</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werden</a:t>
            </a:r>
            <a:r>
              <a:rPr lang="en-US" sz="3600" dirty="0">
                <a:solidFill>
                  <a:srgbClr val="424244"/>
                </a:solidFill>
                <a:latin typeface="Calibri (MS)"/>
                <a:ea typeface="Calibri (MS)"/>
                <a:cs typeface="Calibri (MS)"/>
                <a:sym typeface="Calibri (MS)"/>
              </a:rPr>
              <a:t>.</a:t>
            </a:r>
          </a:p>
        </p:txBody>
      </p:sp>
      <p:sp>
        <p:nvSpPr>
          <p:cNvPr id="9" name="TextBox 4">
            <a:extLst>
              <a:ext uri="{FF2B5EF4-FFF2-40B4-BE49-F238E27FC236}">
                <a16:creationId xmlns:a16="http://schemas.microsoft.com/office/drawing/2014/main" id="{17235660-8753-FF18-27EC-0670A646B3AA}"/>
              </a:ext>
            </a:extLst>
          </p:cNvPr>
          <p:cNvSpPr txBox="1"/>
          <p:nvPr/>
        </p:nvSpPr>
        <p:spPr>
          <a:xfrm>
            <a:off x="1371600" y="9243817"/>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633EB1"/>
            </a:solidFill>
          </p:spPr>
          <p:txBody>
            <a:bodyPr/>
            <a:lstStyle/>
            <a:p>
              <a:endParaRPr lang="de-DE"/>
            </a:p>
          </p:txBody>
        </p:sp>
      </p:grpSp>
      <p:grpSp>
        <p:nvGrpSpPr>
          <p:cNvPr id="4" name="Group 4"/>
          <p:cNvGrpSpPr/>
          <p:nvPr/>
        </p:nvGrpSpPr>
        <p:grpSpPr>
          <a:xfrm rot="-10800000">
            <a:off x="3259064" y="4162273"/>
            <a:ext cx="11759146" cy="68580"/>
            <a:chOff x="0" y="0"/>
            <a:chExt cx="15678861" cy="91440"/>
          </a:xfrm>
        </p:grpSpPr>
        <p:sp>
          <p:nvSpPr>
            <p:cNvPr id="5" name="Freeform 5"/>
            <p:cNvSpPr/>
            <p:nvPr/>
          </p:nvSpPr>
          <p:spPr>
            <a:xfrm>
              <a:off x="0" y="0"/>
              <a:ext cx="15678913" cy="91440"/>
            </a:xfrm>
            <a:custGeom>
              <a:avLst/>
              <a:gdLst/>
              <a:ahLst/>
              <a:cxnLst/>
              <a:rect l="l" t="t" r="r" b="b"/>
              <a:pathLst>
                <a:path w="15678913" h="91440">
                  <a:moveTo>
                    <a:pt x="0" y="91440"/>
                  </a:moveTo>
                  <a:lnTo>
                    <a:pt x="15678913" y="91440"/>
                  </a:lnTo>
                  <a:lnTo>
                    <a:pt x="15678913" y="0"/>
                  </a:lnTo>
                  <a:lnTo>
                    <a:pt x="0" y="0"/>
                  </a:lnTo>
                  <a:close/>
                </a:path>
              </a:pathLst>
            </a:custGeom>
            <a:solidFill>
              <a:srgbClr val="F2F2F2"/>
            </a:solidFill>
          </p:spPr>
          <p:txBody>
            <a:bodyPr/>
            <a:lstStyle/>
            <a:p>
              <a:endParaRPr lang="de-DE"/>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Medizinische und physiologische Veränderungen (1)</a:t>
              </a:r>
            </a:p>
          </p:txBody>
        </p:sp>
      </p:grpSp>
      <p:graphicFrame>
        <p:nvGraphicFramePr>
          <p:cNvPr id="7" name="Table 7"/>
          <p:cNvGraphicFramePr>
            <a:graphicFrameLocks noGrp="1"/>
          </p:cNvGraphicFramePr>
          <p:nvPr/>
        </p:nvGraphicFramePr>
        <p:xfrm>
          <a:off x="3371850" y="2778802"/>
          <a:ext cx="14058900" cy="5840014"/>
        </p:xfrm>
        <a:graphic>
          <a:graphicData uri="http://schemas.openxmlformats.org/drawingml/2006/table">
            <a:tbl>
              <a:tblPr/>
              <a:tblGrid>
                <a:gridCol w="7029450">
                  <a:extLst>
                    <a:ext uri="{9D8B030D-6E8A-4147-A177-3AD203B41FA5}">
                      <a16:colId xmlns:a16="http://schemas.microsoft.com/office/drawing/2014/main" val="20000"/>
                    </a:ext>
                  </a:extLst>
                </a:gridCol>
                <a:gridCol w="7029450">
                  <a:extLst>
                    <a:ext uri="{9D8B030D-6E8A-4147-A177-3AD203B41FA5}">
                      <a16:colId xmlns:a16="http://schemas.microsoft.com/office/drawing/2014/main" val="20001"/>
                    </a:ext>
                  </a:extLst>
                </a:gridCol>
              </a:tblGrid>
              <a:tr h="1428724">
                <a:tc>
                  <a:txBody>
                    <a:bodyPr/>
                    <a:lstStyle/>
                    <a:p>
                      <a:pPr marL="0" lvl="0" indent="0" algn="ctr">
                        <a:lnSpc>
                          <a:spcPts val="3240"/>
                        </a:lnSpc>
                        <a:spcBef>
                          <a:spcPct val="0"/>
                        </a:spcBef>
                        <a:defRPr/>
                      </a:pPr>
                      <a:endParaRPr lang="en-US" sz="1100"/>
                    </a:p>
                    <a:p>
                      <a:pPr marL="0" lvl="0" indent="0" algn="l">
                        <a:lnSpc>
                          <a:spcPts val="3240"/>
                        </a:lnSpc>
                        <a:spcBef>
                          <a:spcPct val="0"/>
                        </a:spcBef>
                      </a:pPr>
                      <a:r>
                        <a:rPr lang="en-US" sz="2700" u="none" strike="noStrike">
                          <a:solidFill>
                            <a:srgbClr val="252223"/>
                          </a:solidFill>
                          <a:latin typeface="Calibri (MS)"/>
                          <a:ea typeface="Calibri (MS)"/>
                          <a:cs typeface="Calibri (MS)"/>
                          <a:sym typeface="Calibri (MS)"/>
                        </a:rPr>
                        <a:t>Herz-Kreislauf-System</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marL="0" lvl="0" indent="0" algn="l">
                        <a:lnSpc>
                          <a:spcPts val="3240"/>
                        </a:lnSpc>
                        <a:spcBef>
                          <a:spcPct val="0"/>
                        </a:spcBef>
                        <a:defRPr/>
                      </a:pPr>
                      <a:endParaRPr lang="en-US" sz="1100"/>
                    </a:p>
                    <a:p>
                      <a:pPr marL="0" lvl="0" indent="0" algn="l">
                        <a:lnSpc>
                          <a:spcPts val="3240"/>
                        </a:lnSpc>
                        <a:spcBef>
                          <a:spcPct val="0"/>
                        </a:spcBef>
                      </a:pPr>
                      <a:r>
                        <a:rPr lang="en-US" sz="2700" u="none" strike="noStrike">
                          <a:solidFill>
                            <a:srgbClr val="252223"/>
                          </a:solidFill>
                          <a:latin typeface="Calibri (MS)"/>
                          <a:ea typeface="Calibri (MS)"/>
                          <a:cs typeface="Calibri (MS)"/>
                          <a:sym typeface="Calibri (MS)"/>
                        </a:rPr>
                        <a:t>-&gt; Blutfluss und Stauung</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28724">
                <a:tc>
                  <a:txBody>
                    <a:bodyPr/>
                    <a:lstStyle/>
                    <a:p>
                      <a:pPr marL="0" lvl="0" indent="0" algn="l">
                        <a:lnSpc>
                          <a:spcPts val="3240"/>
                        </a:lnSpc>
                        <a:spcBef>
                          <a:spcPct val="0"/>
                        </a:spcBef>
                        <a:defRPr/>
                      </a:pPr>
                      <a:endParaRPr lang="en-US" sz="1100"/>
                    </a:p>
                    <a:p>
                      <a:pPr marL="0" lvl="0" indent="0" algn="l">
                        <a:lnSpc>
                          <a:spcPts val="3240"/>
                        </a:lnSpc>
                        <a:spcBef>
                          <a:spcPct val="0"/>
                        </a:spcBef>
                      </a:pPr>
                      <a:r>
                        <a:rPr lang="en-US" sz="2700" u="none" strike="noStrike">
                          <a:solidFill>
                            <a:srgbClr val="252223"/>
                          </a:solidFill>
                          <a:latin typeface="Calibri (MS)"/>
                          <a:ea typeface="Calibri (MS)"/>
                          <a:cs typeface="Calibri (MS)"/>
                          <a:sym typeface="Calibri (MS)"/>
                        </a:rPr>
                        <a:t>Neurologisches System</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marL="0" lvl="0" indent="0" algn="l">
                        <a:lnSpc>
                          <a:spcPts val="3240"/>
                        </a:lnSpc>
                        <a:spcBef>
                          <a:spcPct val="0"/>
                        </a:spcBef>
                        <a:defRPr/>
                      </a:pPr>
                      <a:endParaRPr lang="en-US" sz="1100"/>
                    </a:p>
                    <a:p>
                      <a:pPr marL="0" lvl="0" indent="0" algn="l">
                        <a:lnSpc>
                          <a:spcPts val="3240"/>
                        </a:lnSpc>
                        <a:spcBef>
                          <a:spcPct val="0"/>
                        </a:spcBef>
                      </a:pPr>
                      <a:r>
                        <a:rPr lang="en-US" sz="2700" u="none" strike="noStrike">
                          <a:solidFill>
                            <a:srgbClr val="252223"/>
                          </a:solidFill>
                          <a:latin typeface="Calibri (MS)"/>
                          <a:ea typeface="Calibri (MS)"/>
                          <a:cs typeface="Calibri (MS)"/>
                          <a:sym typeface="Calibri (MS)"/>
                        </a:rPr>
                        <a:t>-&gt; Erregung und Empfindung </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28724">
                <a:tc>
                  <a:txBody>
                    <a:bodyPr/>
                    <a:lstStyle/>
                    <a:p>
                      <a:pPr marL="0" lvl="0" indent="0" algn="l">
                        <a:lnSpc>
                          <a:spcPts val="3240"/>
                        </a:lnSpc>
                        <a:spcBef>
                          <a:spcPct val="0"/>
                        </a:spcBef>
                        <a:defRPr/>
                      </a:pPr>
                      <a:endParaRPr lang="en-US" sz="1100"/>
                    </a:p>
                    <a:p>
                      <a:pPr marL="0" lvl="0" indent="0" algn="l">
                        <a:lnSpc>
                          <a:spcPts val="3240"/>
                        </a:lnSpc>
                        <a:spcBef>
                          <a:spcPct val="0"/>
                        </a:spcBef>
                      </a:pPr>
                      <a:r>
                        <a:rPr lang="en-US" sz="2700" u="none" strike="noStrike">
                          <a:solidFill>
                            <a:srgbClr val="252223"/>
                          </a:solidFill>
                          <a:latin typeface="Calibri (MS)"/>
                          <a:ea typeface="Calibri (MS)"/>
                          <a:cs typeface="Calibri (MS)"/>
                          <a:sym typeface="Calibri (MS)"/>
                        </a:rPr>
                        <a:t>Bewegungsapparat</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marL="0" lvl="0" indent="0" algn="l">
                        <a:lnSpc>
                          <a:spcPts val="3240"/>
                        </a:lnSpc>
                        <a:spcBef>
                          <a:spcPct val="0"/>
                        </a:spcBef>
                        <a:defRPr/>
                      </a:pPr>
                      <a:endParaRPr lang="en-US" sz="1100"/>
                    </a:p>
                    <a:p>
                      <a:pPr marL="0" lvl="0" indent="0" algn="l">
                        <a:lnSpc>
                          <a:spcPts val="3240"/>
                        </a:lnSpc>
                        <a:spcBef>
                          <a:spcPct val="0"/>
                        </a:spcBef>
                      </a:pPr>
                      <a:r>
                        <a:rPr lang="en-US" sz="2700" u="none" strike="noStrike">
                          <a:solidFill>
                            <a:srgbClr val="252223"/>
                          </a:solidFill>
                          <a:latin typeface="Calibri (MS)"/>
                          <a:ea typeface="Calibri (MS)"/>
                          <a:cs typeface="Calibri (MS)"/>
                          <a:sym typeface="Calibri (MS)"/>
                        </a:rPr>
                        <a:t>-&gt; Mobilität und Komfort</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53842">
                <a:tc>
                  <a:txBody>
                    <a:bodyPr/>
                    <a:lstStyle/>
                    <a:p>
                      <a:pPr marL="0" lvl="0" indent="0" algn="l">
                        <a:lnSpc>
                          <a:spcPts val="3240"/>
                        </a:lnSpc>
                        <a:spcBef>
                          <a:spcPct val="0"/>
                        </a:spcBef>
                        <a:defRPr/>
                      </a:pPr>
                      <a:endParaRPr lang="en-US" sz="1100"/>
                    </a:p>
                    <a:p>
                      <a:pPr marL="0" lvl="0" indent="0" algn="l">
                        <a:lnSpc>
                          <a:spcPts val="3240"/>
                        </a:lnSpc>
                        <a:spcBef>
                          <a:spcPct val="0"/>
                        </a:spcBef>
                      </a:pPr>
                      <a:r>
                        <a:rPr lang="en-US" sz="2700" u="none" strike="noStrike">
                          <a:solidFill>
                            <a:srgbClr val="252223"/>
                          </a:solidFill>
                          <a:latin typeface="Calibri (MS)"/>
                          <a:ea typeface="Calibri (MS)"/>
                          <a:cs typeface="Calibri (MS)"/>
                          <a:sym typeface="Calibri (MS)"/>
                        </a:rPr>
                        <a:t>Chronische Krankheit</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marL="0" lvl="0" indent="0" algn="l">
                        <a:lnSpc>
                          <a:spcPts val="3240"/>
                        </a:lnSpc>
                        <a:spcBef>
                          <a:spcPct val="0"/>
                        </a:spcBef>
                        <a:defRPr/>
                      </a:pPr>
                      <a:endParaRPr lang="en-US" sz="1100"/>
                    </a:p>
                    <a:p>
                      <a:pPr marL="0" lvl="0" indent="0" algn="l">
                        <a:lnSpc>
                          <a:spcPts val="3240"/>
                        </a:lnSpc>
                        <a:spcBef>
                          <a:spcPct val="0"/>
                        </a:spcBef>
                      </a:pPr>
                      <a:r>
                        <a:rPr lang="en-US" sz="2700" u="none" strike="noStrike">
                          <a:solidFill>
                            <a:srgbClr val="252223"/>
                          </a:solidFill>
                          <a:latin typeface="Calibri (MS)"/>
                          <a:ea typeface="Calibri (MS)"/>
                          <a:cs typeface="Calibri (MS)"/>
                          <a:sym typeface="Calibri (MS)"/>
                        </a:rPr>
                        <a:t>-&gt; Krankheits- und Medikamentennebenwirkungen</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TextBox 4">
            <a:extLst>
              <a:ext uri="{FF2B5EF4-FFF2-40B4-BE49-F238E27FC236}">
                <a16:creationId xmlns:a16="http://schemas.microsoft.com/office/drawing/2014/main" id="{44854889-454F-A0C4-BF79-2AD6FD6D8E52}"/>
              </a:ext>
            </a:extLst>
          </p:cNvPr>
          <p:cNvSpPr txBox="1"/>
          <p:nvPr/>
        </p:nvSpPr>
        <p:spPr>
          <a:xfrm>
            <a:off x="3670078" y="9338177"/>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Medizinische und physiologische Veränderungen (2)</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Spezifische Änderungen</a:t>
              </a:r>
            </a:p>
          </p:txBody>
        </p:sp>
      </p:grpSp>
      <p:graphicFrame>
        <p:nvGraphicFramePr>
          <p:cNvPr id="10" name="Table 10"/>
          <p:cNvGraphicFramePr>
            <a:graphicFrameLocks noGrp="1"/>
          </p:cNvGraphicFramePr>
          <p:nvPr>
            <p:extLst>
              <p:ext uri="{D42A27DB-BD31-4B8C-83A1-F6EECF244321}">
                <p14:modId xmlns:p14="http://schemas.microsoft.com/office/powerpoint/2010/main" val="3372751048"/>
              </p:ext>
            </p:extLst>
          </p:nvPr>
        </p:nvGraphicFramePr>
        <p:xfrm>
          <a:off x="1390650" y="2194028"/>
          <a:ext cx="15773400" cy="6825251"/>
        </p:xfrm>
        <a:graphic>
          <a:graphicData uri="http://schemas.openxmlformats.org/drawingml/2006/table">
            <a:tbl>
              <a:tblPr/>
              <a:tblGrid>
                <a:gridCol w="7886700">
                  <a:extLst>
                    <a:ext uri="{9D8B030D-6E8A-4147-A177-3AD203B41FA5}">
                      <a16:colId xmlns:a16="http://schemas.microsoft.com/office/drawing/2014/main" val="20000"/>
                    </a:ext>
                  </a:extLst>
                </a:gridCol>
                <a:gridCol w="7886700">
                  <a:extLst>
                    <a:ext uri="{9D8B030D-6E8A-4147-A177-3AD203B41FA5}">
                      <a16:colId xmlns:a16="http://schemas.microsoft.com/office/drawing/2014/main" val="20001"/>
                    </a:ext>
                  </a:extLst>
                </a:gridCol>
              </a:tblGrid>
              <a:tr h="1115489">
                <a:tc>
                  <a:txBody>
                    <a:bodyPr/>
                    <a:lstStyle/>
                    <a:p>
                      <a:pPr marL="0" lvl="0" indent="0" algn="ctr">
                        <a:lnSpc>
                          <a:spcPts val="3240"/>
                        </a:lnSpc>
                        <a:spcBef>
                          <a:spcPct val="0"/>
                        </a:spcBef>
                        <a:defRPr/>
                      </a:pPr>
                      <a:r>
                        <a:rPr lang="en-US" sz="2700" b="1" u="none" strike="noStrike" dirty="0" err="1">
                          <a:solidFill>
                            <a:schemeClr val="bg1"/>
                          </a:solidFill>
                          <a:latin typeface="Calibri (MS) Bold"/>
                          <a:ea typeface="Calibri (MS) Bold"/>
                          <a:cs typeface="Calibri (MS) Bold"/>
                          <a:sym typeface="Calibri (MS) Bold"/>
                        </a:rPr>
                        <a:t>Männer</a:t>
                      </a:r>
                      <a:endParaRPr lang="en-US" sz="1100" dirty="0">
                        <a:solidFill>
                          <a:schemeClr val="bg1"/>
                        </a:solidFill>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633EB1"/>
                    </a:solidFill>
                  </a:tcPr>
                </a:tc>
                <a:tc>
                  <a:txBody>
                    <a:bodyPr/>
                    <a:lstStyle/>
                    <a:p>
                      <a:pPr marL="0" lvl="0" indent="0" algn="ctr" defTabSz="914400" rtl="0" eaLnBrk="1" latinLnBrk="0" hangingPunct="1">
                        <a:lnSpc>
                          <a:spcPts val="3240"/>
                        </a:lnSpc>
                        <a:spcBef>
                          <a:spcPct val="0"/>
                        </a:spcBef>
                        <a:defRPr/>
                      </a:pPr>
                      <a:r>
                        <a:rPr lang="en-US" sz="2700" b="1" u="none" strike="noStrike" kern="1200" dirty="0">
                          <a:solidFill>
                            <a:schemeClr val="bg1"/>
                          </a:solidFill>
                          <a:latin typeface="Calibri (MS) Bold"/>
                          <a:ea typeface="Calibri (MS) Bold"/>
                          <a:cs typeface="Calibri (MS) Bold"/>
                          <a:sym typeface="Calibri (MS) Bold"/>
                        </a:rPr>
                        <a:t>Frauen</a:t>
                      </a:r>
                      <a:endParaRPr lang="en-US" sz="2700" b="1" u="none" strike="noStrike" kern="1200" dirty="0">
                        <a:solidFill>
                          <a:schemeClr val="bg1"/>
                        </a:solidFill>
                        <a:latin typeface="Calibri (MS) Bold"/>
                        <a:cs typeface="Calibri (MS) Bold"/>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633EB1"/>
                    </a:solidFill>
                  </a:tcPr>
                </a:tc>
                <a:extLst>
                  <a:ext uri="{0D108BD9-81ED-4DB2-BD59-A6C34878D82A}">
                    <a16:rowId xmlns:a16="http://schemas.microsoft.com/office/drawing/2014/main" val="10000"/>
                  </a:ext>
                </a:extLst>
              </a:tr>
              <a:tr h="5709762">
                <a:tc>
                  <a:txBody>
                    <a:bodyPr/>
                    <a:lstStyle/>
                    <a:p>
                      <a:pPr marL="488632" lvl="1" indent="-244316" algn="l">
                        <a:lnSpc>
                          <a:spcPts val="3240"/>
                        </a:lnSpc>
                        <a:spcBef>
                          <a:spcPct val="0"/>
                        </a:spcBef>
                        <a:buFont typeface="Arial"/>
                        <a:buChar char="•"/>
                        <a:defRPr/>
                      </a:pPr>
                      <a:r>
                        <a:rPr lang="en-US" sz="2700" u="none" strike="noStrike" dirty="0">
                          <a:solidFill>
                            <a:srgbClr val="252223"/>
                          </a:solidFill>
                          <a:latin typeface="Calibri (MS)"/>
                          <a:ea typeface="Calibri (MS)"/>
                          <a:cs typeface="Calibri (MS)"/>
                          <a:sym typeface="Calibri (MS)"/>
                        </a:rPr>
                        <a:t>Der </a:t>
                      </a:r>
                      <a:r>
                        <a:rPr lang="en-US" sz="2700" u="none" strike="noStrike" dirty="0" err="1">
                          <a:solidFill>
                            <a:srgbClr val="252223"/>
                          </a:solidFill>
                          <a:latin typeface="Calibri (MS)"/>
                          <a:ea typeface="Calibri (MS)"/>
                          <a:cs typeface="Calibri (MS)"/>
                          <a:sym typeface="Calibri (MS)"/>
                        </a:rPr>
                        <a:t>Testosteronspiegel</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sinkt</a:t>
                      </a:r>
                      <a:r>
                        <a:rPr lang="en-US" sz="2700" u="none" strike="noStrike" dirty="0">
                          <a:solidFill>
                            <a:srgbClr val="252223"/>
                          </a:solidFill>
                          <a:latin typeface="Calibri (MS)"/>
                          <a:ea typeface="Calibri (MS)"/>
                          <a:cs typeface="Calibri (MS)"/>
                          <a:sym typeface="Calibri (MS)"/>
                        </a:rPr>
                        <a:t> </a:t>
                      </a:r>
                      <a:endParaRPr lang="en-US" sz="1100" dirty="0"/>
                    </a:p>
                    <a:p>
                      <a:pPr marL="488632" lvl="1" indent="-244316" algn="l">
                        <a:lnSpc>
                          <a:spcPts val="3240"/>
                        </a:lnSpc>
                        <a:spcBef>
                          <a:spcPct val="0"/>
                        </a:spcBef>
                        <a:buFont typeface="Arial"/>
                        <a:buChar char="•"/>
                      </a:pPr>
                      <a:r>
                        <a:rPr lang="en-US" sz="2700" u="none" strike="noStrike" dirty="0">
                          <a:solidFill>
                            <a:srgbClr val="252223"/>
                          </a:solidFill>
                          <a:latin typeface="Calibri (MS)"/>
                          <a:ea typeface="Calibri (MS)"/>
                          <a:cs typeface="Calibri (MS)"/>
                          <a:sym typeface="Calibri (MS)"/>
                        </a:rPr>
                        <a:t>Verminderte </a:t>
                      </a:r>
                      <a:r>
                        <a:rPr lang="en-US" sz="2700" u="none" strike="noStrike" dirty="0" err="1">
                          <a:solidFill>
                            <a:srgbClr val="252223"/>
                          </a:solidFill>
                          <a:latin typeface="Calibri (MS)"/>
                          <a:ea typeface="Calibri (MS)"/>
                          <a:cs typeface="Calibri (MS)"/>
                          <a:sym typeface="Calibri (MS)"/>
                        </a:rPr>
                        <a:t>Durchblutung</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Abgeschwächte</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sensorische</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Rückmeldung</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Minimale</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Veränderung</a:t>
                      </a:r>
                      <a:r>
                        <a:rPr lang="en-US" sz="2700" u="none" strike="noStrike" dirty="0">
                          <a:solidFill>
                            <a:srgbClr val="252223"/>
                          </a:solidFill>
                          <a:latin typeface="Calibri (MS)"/>
                          <a:ea typeface="Calibri (MS)"/>
                          <a:cs typeface="Calibri (MS)"/>
                          <a:sym typeface="Calibri (MS)"/>
                        </a:rPr>
                        <a:t> der </a:t>
                      </a:r>
                      <a:r>
                        <a:rPr lang="en-US" sz="2700" u="none" strike="noStrike" dirty="0" err="1">
                          <a:solidFill>
                            <a:srgbClr val="252223"/>
                          </a:solidFill>
                          <a:latin typeface="Calibri (MS)"/>
                          <a:ea typeface="Calibri (MS)"/>
                          <a:cs typeface="Calibri (MS)"/>
                          <a:sym typeface="Calibri (MS)"/>
                        </a:rPr>
                        <a:t>Spermienzahl</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pP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Bedarf</a:t>
                      </a:r>
                      <a:r>
                        <a:rPr lang="en-US" sz="2700" u="none" strike="noStrike" dirty="0">
                          <a:solidFill>
                            <a:srgbClr val="252223"/>
                          </a:solidFill>
                          <a:latin typeface="Calibri (MS)"/>
                          <a:ea typeface="Calibri (MS)"/>
                          <a:cs typeface="Calibri (MS)"/>
                          <a:sym typeface="Calibri (MS)"/>
                        </a:rPr>
                        <a:t> an </a:t>
                      </a:r>
                      <a:r>
                        <a:rPr lang="en-US" sz="2700" u="none" strike="noStrike" dirty="0" err="1">
                          <a:solidFill>
                            <a:srgbClr val="252223"/>
                          </a:solidFill>
                          <a:latin typeface="Calibri (MS)"/>
                          <a:ea typeface="Calibri (MS)"/>
                          <a:cs typeface="Calibri (MS)"/>
                          <a:sym typeface="Calibri (MS)"/>
                        </a:rPr>
                        <a:t>mehr</a:t>
                      </a:r>
                      <a:r>
                        <a:rPr lang="en-US" sz="2700" u="none" strike="noStrike" dirty="0">
                          <a:solidFill>
                            <a:srgbClr val="252223"/>
                          </a:solidFill>
                          <a:latin typeface="Calibri (MS)"/>
                          <a:ea typeface="Calibri (MS)"/>
                          <a:cs typeface="Calibri (MS)"/>
                          <a:sym typeface="Calibri (MS)"/>
                        </a:rPr>
                        <a:t> Stimulation     </a:t>
                      </a: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langsamerer</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Erektionsbeginn</a:t>
                      </a:r>
                      <a:endParaRPr lang="en-US" sz="2700" u="none" strike="noStrike" dirty="0">
                        <a:solidFill>
                          <a:srgbClr val="252223"/>
                        </a:solidFill>
                        <a:latin typeface="Calibri (MS)"/>
                        <a:ea typeface="Calibri (MS)"/>
                        <a:cs typeface="Calibri (MS)"/>
                        <a:sym typeface="Calibri (MS)"/>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CEE4"/>
                    </a:solidFill>
                  </a:tcPr>
                </a:tc>
                <a:tc>
                  <a:txBody>
                    <a:bodyPr/>
                    <a:lstStyle/>
                    <a:p>
                      <a:pPr marL="488632" lvl="1" indent="-244316" algn="l">
                        <a:lnSpc>
                          <a:spcPts val="3240"/>
                        </a:lnSpc>
                        <a:spcBef>
                          <a:spcPct val="0"/>
                        </a:spcBef>
                        <a:buFont typeface="Arial"/>
                        <a:buChar char="•"/>
                        <a:defRPr/>
                      </a:pPr>
                      <a:r>
                        <a:rPr lang="en-US" sz="2700" u="none" strike="noStrike" dirty="0">
                          <a:solidFill>
                            <a:srgbClr val="252223"/>
                          </a:solidFill>
                          <a:latin typeface="Calibri (MS)"/>
                          <a:ea typeface="Calibri (MS)"/>
                          <a:cs typeface="Calibri (MS)"/>
                          <a:sym typeface="Calibri (MS)"/>
                        </a:rPr>
                        <a:t>Menopause</a:t>
                      </a:r>
                      <a:endParaRPr lang="en-US" sz="1100" dirty="0"/>
                    </a:p>
                    <a:p>
                      <a:pPr marL="488632" lvl="1" indent="-244316" algn="l">
                        <a:lnSpc>
                          <a:spcPts val="3240"/>
                        </a:lnSpc>
                        <a:spcBef>
                          <a:spcPct val="0"/>
                        </a:spcBef>
                        <a:buFont typeface="Arial"/>
                        <a:buChar char="•"/>
                      </a:pPr>
                      <a:r>
                        <a:rPr lang="en-US" sz="2700" u="none" strike="noStrike" dirty="0">
                          <a:solidFill>
                            <a:srgbClr val="252223"/>
                          </a:solidFill>
                          <a:latin typeface="Calibri (MS)"/>
                          <a:ea typeface="Calibri (MS)"/>
                          <a:cs typeface="Calibri (MS)"/>
                          <a:sym typeface="Calibri (MS)"/>
                        </a:rPr>
                        <a:t>Der </a:t>
                      </a:r>
                      <a:r>
                        <a:rPr lang="en-US" sz="2700" u="none" strike="noStrike" dirty="0" err="1">
                          <a:solidFill>
                            <a:srgbClr val="252223"/>
                          </a:solidFill>
                          <a:latin typeface="Calibri (MS)"/>
                          <a:ea typeface="Calibri (MS)"/>
                          <a:cs typeface="Calibri (MS)"/>
                          <a:sym typeface="Calibri (MS)"/>
                        </a:rPr>
                        <a:t>Östrogenspiegel</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sinkt</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buFont typeface="Arial"/>
                        <a:buChar char="•"/>
                      </a:pPr>
                      <a:r>
                        <a:rPr lang="en-US" sz="2700" u="none" strike="noStrike" dirty="0">
                          <a:solidFill>
                            <a:srgbClr val="252223"/>
                          </a:solidFill>
                          <a:latin typeface="Calibri (MS)"/>
                          <a:ea typeface="Calibri (MS)"/>
                          <a:cs typeface="Calibri (MS)"/>
                          <a:sym typeface="Calibri (MS)"/>
                        </a:rPr>
                        <a:t>Verminderte </a:t>
                      </a:r>
                      <a:r>
                        <a:rPr lang="en-US" sz="2700" u="none" strike="noStrike" dirty="0" err="1">
                          <a:solidFill>
                            <a:srgbClr val="252223"/>
                          </a:solidFill>
                          <a:latin typeface="Calibri (MS)"/>
                          <a:ea typeface="Calibri (MS)"/>
                          <a:cs typeface="Calibri (MS)"/>
                          <a:sym typeface="Calibri (MS)"/>
                        </a:rPr>
                        <a:t>Durchblutung</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pP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pP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Scheidentrockenheit</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verminderte</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Elastizität</a:t>
                      </a:r>
                      <a:r>
                        <a:rPr lang="en-US" sz="2700" u="none" strike="noStrike" dirty="0">
                          <a:solidFill>
                            <a:srgbClr val="252223"/>
                          </a:solidFill>
                          <a:latin typeface="Calibri (MS)"/>
                          <a:ea typeface="Calibri (MS)"/>
                          <a:cs typeface="Calibri (MS)"/>
                          <a:sym typeface="Calibri (MS)"/>
                        </a:rPr>
                        <a:t> und </a:t>
                      </a:r>
                      <a:r>
                        <a:rPr lang="en-US" sz="2700" u="none" strike="noStrike" dirty="0" err="1">
                          <a:solidFill>
                            <a:srgbClr val="252223"/>
                          </a:solidFill>
                          <a:latin typeface="Calibri (MS)"/>
                          <a:ea typeface="Calibri (MS)"/>
                          <a:cs typeface="Calibri (MS)"/>
                          <a:sym typeface="Calibri (MS)"/>
                        </a:rPr>
                        <a:t>Schmierung</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Schmerzen</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beim</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Geschlechtsverkehr</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pP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pP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pPr>
                      <a:endParaRPr lang="en-US" sz="2700" u="none" strike="noStrike" dirty="0">
                        <a:solidFill>
                          <a:srgbClr val="252223"/>
                        </a:solidFill>
                        <a:latin typeface="Calibri (MS)"/>
                        <a:ea typeface="Calibri (MS)"/>
                        <a:cs typeface="Calibri (MS)"/>
                        <a:sym typeface="Calibri (MS)"/>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CEE4"/>
                    </a:solidFill>
                  </a:tcPr>
                </a:tc>
                <a:extLst>
                  <a:ext uri="{0D108BD9-81ED-4DB2-BD59-A6C34878D82A}">
                    <a16:rowId xmlns:a16="http://schemas.microsoft.com/office/drawing/2014/main" val="10001"/>
                  </a:ext>
                </a:extLst>
              </a:tr>
            </a:tbl>
          </a:graphicData>
        </a:graphic>
      </p:graphicFrame>
      <p:sp>
        <p:nvSpPr>
          <p:cNvPr id="12" name="TextBox 4">
            <a:extLst>
              <a:ext uri="{FF2B5EF4-FFF2-40B4-BE49-F238E27FC236}">
                <a16:creationId xmlns:a16="http://schemas.microsoft.com/office/drawing/2014/main" id="{FA52B262-47BC-0DD1-7F51-E60196E596E7}"/>
              </a:ext>
            </a:extLst>
          </p:cNvPr>
          <p:cNvSpPr txBox="1"/>
          <p:nvPr/>
        </p:nvSpPr>
        <p:spPr>
          <a:xfrm>
            <a:off x="2743200" y="933450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Medizinische und physiologische Veränderungen (3)</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Spezifische Änderungen</a:t>
              </a:r>
            </a:p>
          </p:txBody>
        </p:sp>
      </p:grpSp>
      <p:graphicFrame>
        <p:nvGraphicFramePr>
          <p:cNvPr id="10" name="Table 10"/>
          <p:cNvGraphicFramePr>
            <a:graphicFrameLocks noGrp="1"/>
          </p:cNvGraphicFramePr>
          <p:nvPr>
            <p:extLst>
              <p:ext uri="{D42A27DB-BD31-4B8C-83A1-F6EECF244321}">
                <p14:modId xmlns:p14="http://schemas.microsoft.com/office/powerpoint/2010/main" val="2729651167"/>
              </p:ext>
            </p:extLst>
          </p:nvPr>
        </p:nvGraphicFramePr>
        <p:xfrm>
          <a:off x="1162050" y="2194028"/>
          <a:ext cx="15963900" cy="6810964"/>
        </p:xfrm>
        <a:graphic>
          <a:graphicData uri="http://schemas.openxmlformats.org/drawingml/2006/table">
            <a:tbl>
              <a:tblPr/>
              <a:tblGrid>
                <a:gridCol w="15963900">
                  <a:extLst>
                    <a:ext uri="{9D8B030D-6E8A-4147-A177-3AD203B41FA5}">
                      <a16:colId xmlns:a16="http://schemas.microsoft.com/office/drawing/2014/main" val="20000"/>
                    </a:ext>
                  </a:extLst>
                </a:gridCol>
              </a:tblGrid>
              <a:tr h="1113154">
                <a:tc>
                  <a:txBody>
                    <a:bodyPr/>
                    <a:lstStyle/>
                    <a:p>
                      <a:pPr marL="0" lvl="0" indent="0" algn="ctr">
                        <a:lnSpc>
                          <a:spcPts val="3240"/>
                        </a:lnSpc>
                        <a:spcBef>
                          <a:spcPct val="0"/>
                        </a:spcBef>
                        <a:defRPr/>
                      </a:pPr>
                      <a:r>
                        <a:rPr lang="en-US" sz="2700" b="1" u="none" strike="noStrike" dirty="0">
                          <a:solidFill>
                            <a:schemeClr val="bg1"/>
                          </a:solidFill>
                          <a:latin typeface="Calibri (MS) Bold"/>
                          <a:ea typeface="Calibri (MS) Bold"/>
                          <a:cs typeface="Calibri (MS) Bold"/>
                          <a:sym typeface="Calibri (MS) Bold"/>
                        </a:rPr>
                        <a:t>Transgender </a:t>
                      </a:r>
                      <a:r>
                        <a:rPr lang="en-US" sz="2700" b="1" u="none" strike="noStrike" dirty="0" err="1">
                          <a:solidFill>
                            <a:schemeClr val="bg1"/>
                          </a:solidFill>
                          <a:latin typeface="Calibri (MS) Bold"/>
                          <a:ea typeface="Calibri (MS) Bold"/>
                          <a:cs typeface="Calibri (MS) Bold"/>
                          <a:sym typeface="Calibri (MS) Bold"/>
                        </a:rPr>
                        <a:t>ältere</a:t>
                      </a:r>
                      <a:r>
                        <a:rPr lang="en-US" sz="2700" b="1" u="none" strike="noStrike" dirty="0">
                          <a:solidFill>
                            <a:schemeClr val="bg1"/>
                          </a:solidFill>
                          <a:latin typeface="Calibri (MS) Bold"/>
                          <a:ea typeface="Calibri (MS) Bold"/>
                          <a:cs typeface="Calibri (MS) Bold"/>
                          <a:sym typeface="Calibri (MS) Bold"/>
                        </a:rPr>
                        <a:t> </a:t>
                      </a:r>
                      <a:r>
                        <a:rPr lang="en-US" sz="2700" b="1" u="none" strike="noStrike" dirty="0" err="1">
                          <a:solidFill>
                            <a:schemeClr val="bg1"/>
                          </a:solidFill>
                          <a:latin typeface="Calibri (MS) Bold"/>
                          <a:ea typeface="Calibri (MS) Bold"/>
                          <a:cs typeface="Calibri (MS) Bold"/>
                          <a:sym typeface="Calibri (MS) Bold"/>
                        </a:rPr>
                        <a:t>Erwachsene</a:t>
                      </a:r>
                      <a:endParaRPr lang="en-US" sz="1100" dirty="0">
                        <a:solidFill>
                          <a:schemeClr val="bg1"/>
                        </a:solidFill>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633EB1"/>
                    </a:solidFill>
                  </a:tcPr>
                </a:tc>
                <a:extLst>
                  <a:ext uri="{0D108BD9-81ED-4DB2-BD59-A6C34878D82A}">
                    <a16:rowId xmlns:a16="http://schemas.microsoft.com/office/drawing/2014/main" val="10000"/>
                  </a:ext>
                </a:extLst>
              </a:tr>
              <a:tr h="5697810">
                <a:tc>
                  <a:txBody>
                    <a:bodyPr/>
                    <a:lstStyle/>
                    <a:p>
                      <a:pPr marL="488632" lvl="1" indent="-244316" algn="l">
                        <a:lnSpc>
                          <a:spcPts val="3240"/>
                        </a:lnSpc>
                        <a:spcBef>
                          <a:spcPct val="0"/>
                        </a:spcBef>
                        <a:buFont typeface="Arial"/>
                        <a:buChar char="•"/>
                        <a:defRPr/>
                      </a:pPr>
                      <a:r>
                        <a:rPr lang="en-US" sz="2700" u="none" strike="noStrike" dirty="0" err="1">
                          <a:solidFill>
                            <a:srgbClr val="252223"/>
                          </a:solidFill>
                          <a:latin typeface="Calibri (MS)"/>
                          <a:ea typeface="Calibri (MS)"/>
                          <a:cs typeface="Calibri (MS)"/>
                          <a:sym typeface="Calibri (MS)"/>
                        </a:rPr>
                        <a:t>Individuelle</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Verläufe</a:t>
                      </a:r>
                      <a:endParaRPr lang="en-US" sz="1100" dirty="0"/>
                    </a:p>
                    <a:p>
                      <a:pPr marL="488632" lvl="1" indent="-244316" algn="l">
                        <a:lnSpc>
                          <a:spcPts val="3240"/>
                        </a:lnSpc>
                        <a:spcBef>
                          <a:spcPct val="0"/>
                        </a:spcBef>
                        <a:buFont typeface="Arial"/>
                        <a:buChar char="•"/>
                      </a:pPr>
                      <a:r>
                        <a:rPr lang="en-US" sz="2700" u="none" strike="noStrike" dirty="0">
                          <a:solidFill>
                            <a:srgbClr val="252223"/>
                          </a:solidFill>
                          <a:latin typeface="Calibri (MS)"/>
                          <a:ea typeface="Calibri (MS)"/>
                          <a:cs typeface="Calibri (MS)"/>
                          <a:sym typeface="Calibri (MS)"/>
                        </a:rPr>
                        <a:t>Hohe </a:t>
                      </a:r>
                      <a:r>
                        <a:rPr lang="en-US" sz="2700" u="none" strike="noStrike" dirty="0" err="1">
                          <a:solidFill>
                            <a:srgbClr val="252223"/>
                          </a:solidFill>
                          <a:latin typeface="Calibri (MS)"/>
                          <a:ea typeface="Calibri (MS)"/>
                          <a:cs typeface="Calibri (MS)"/>
                          <a:sym typeface="Calibri (MS)"/>
                        </a:rPr>
                        <a:t>Variabilität</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Langfristige</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Anwendung</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geschlechtsangleichender</a:t>
                      </a:r>
                      <a:r>
                        <a:rPr lang="en-US" sz="2700" u="none" strike="noStrike" dirty="0">
                          <a:solidFill>
                            <a:srgbClr val="252223"/>
                          </a:solidFill>
                          <a:latin typeface="Calibri (MS)"/>
                          <a:ea typeface="Calibri (MS)"/>
                          <a:cs typeface="Calibri (MS)"/>
                          <a:sym typeface="Calibri (MS)"/>
                        </a:rPr>
                        <a:t> Hormone – </a:t>
                      </a:r>
                      <a:r>
                        <a:rPr lang="en-US" sz="2700" u="none" strike="noStrike" dirty="0" err="1">
                          <a:solidFill>
                            <a:srgbClr val="252223"/>
                          </a:solidFill>
                          <a:latin typeface="Calibri (MS)"/>
                          <a:ea typeface="Calibri (MS)"/>
                          <a:cs typeface="Calibri (MS)"/>
                          <a:sym typeface="Calibri (MS)"/>
                        </a:rPr>
                        <a:t>begrenzte</a:t>
                      </a:r>
                      <a:r>
                        <a:rPr lang="en-US" sz="2700" u="none" strike="noStrike" dirty="0">
                          <a:solidFill>
                            <a:srgbClr val="252223"/>
                          </a:solidFill>
                          <a:latin typeface="Calibri (MS)"/>
                          <a:ea typeface="Calibri (MS)"/>
                          <a:cs typeface="Calibri (MS)"/>
                          <a:sym typeface="Calibri (MS)"/>
                        </a:rPr>
                        <a:t> Forschung</a:t>
                      </a:r>
                    </a:p>
                    <a:p>
                      <a:pPr marL="488632" lvl="1" indent="-244316" algn="l">
                        <a:lnSpc>
                          <a:spcPts val="3240"/>
                        </a:lnSpc>
                        <a:spcBef>
                          <a:spcPct val="0"/>
                        </a:spcBef>
                        <a:buFont typeface="Arial"/>
                        <a:buChar char="•"/>
                      </a:pPr>
                      <a:r>
                        <a:rPr lang="en-US" sz="2700" u="none" strike="noStrike" dirty="0" err="1">
                          <a:solidFill>
                            <a:srgbClr val="252223"/>
                          </a:solidFill>
                          <a:latin typeface="Calibri (MS)"/>
                          <a:ea typeface="Calibri (MS)"/>
                          <a:cs typeface="Calibri (MS)"/>
                          <a:sym typeface="Calibri (MS)"/>
                        </a:rPr>
                        <a:t>Geschlechtsangleichende</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chirurgische</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Eingriffe</a:t>
                      </a: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pPr>
                      <a:endParaRPr lang="en-US" sz="2700" u="none" strike="noStrike" dirty="0">
                        <a:solidFill>
                          <a:srgbClr val="252223"/>
                        </a:solidFill>
                        <a:latin typeface="Calibri (MS)"/>
                        <a:ea typeface="Calibri (MS)"/>
                        <a:cs typeface="Calibri (MS)"/>
                        <a:sym typeface="Calibri (MS)"/>
                      </a:endParaRPr>
                    </a:p>
                    <a:p>
                      <a:pPr marL="488632" lvl="1" indent="-244316" algn="l">
                        <a:lnSpc>
                          <a:spcPts val="3240"/>
                        </a:lnSpc>
                        <a:spcBef>
                          <a:spcPct val="0"/>
                        </a:spcBef>
                      </a:pPr>
                      <a:r>
                        <a:rPr lang="en-US" sz="2700" u="none" strike="noStrike" dirty="0">
                          <a:solidFill>
                            <a:srgbClr val="252223"/>
                          </a:solidFill>
                          <a:latin typeface="Calibri (MS)"/>
                          <a:ea typeface="Calibri (MS)"/>
                          <a:cs typeface="Calibri (MS)"/>
                          <a:sym typeface="Calibri (MS)"/>
                        </a:rPr>
                        <a:t>=&gt; </a:t>
                      </a:r>
                      <a:r>
                        <a:rPr lang="en-US" sz="2700" u="none" strike="noStrike" dirty="0" err="1">
                          <a:solidFill>
                            <a:srgbClr val="252223"/>
                          </a:solidFill>
                          <a:latin typeface="Calibri (MS)"/>
                          <a:ea typeface="Calibri (MS)"/>
                          <a:cs typeface="Calibri (MS)"/>
                          <a:sym typeface="Calibri (MS)"/>
                        </a:rPr>
                        <a:t>sexuelle</a:t>
                      </a:r>
                      <a:r>
                        <a:rPr lang="en-US" sz="2700" u="none" strike="noStrike" dirty="0">
                          <a:solidFill>
                            <a:srgbClr val="252223"/>
                          </a:solidFill>
                          <a:latin typeface="Calibri (MS)"/>
                          <a:ea typeface="Calibri (MS)"/>
                          <a:cs typeface="Calibri (MS)"/>
                          <a:sym typeface="Calibri (MS)"/>
                        </a:rPr>
                        <a:t> Reaktion, </a:t>
                      </a:r>
                      <a:r>
                        <a:rPr lang="en-US" sz="2700" u="none" strike="noStrike" dirty="0" err="1">
                          <a:solidFill>
                            <a:srgbClr val="252223"/>
                          </a:solidFill>
                          <a:latin typeface="Calibri (MS)"/>
                          <a:ea typeface="Calibri (MS)"/>
                          <a:cs typeface="Calibri (MS)"/>
                          <a:sym typeface="Calibri (MS)"/>
                        </a:rPr>
                        <a:t>Empfindung</a:t>
                      </a:r>
                      <a:r>
                        <a:rPr lang="en-US" sz="2700" u="none" strike="noStrike" dirty="0">
                          <a:solidFill>
                            <a:srgbClr val="252223"/>
                          </a:solidFill>
                          <a:latin typeface="Calibri (MS)"/>
                          <a:ea typeface="Calibri (MS)"/>
                          <a:cs typeface="Calibri (MS)"/>
                          <a:sym typeface="Calibri (MS)"/>
                        </a:rPr>
                        <a:t>, </a:t>
                      </a:r>
                      <a:r>
                        <a:rPr lang="en-US" sz="2700" u="none" strike="noStrike" dirty="0" err="1">
                          <a:solidFill>
                            <a:srgbClr val="252223"/>
                          </a:solidFill>
                          <a:latin typeface="Calibri (MS)"/>
                          <a:ea typeface="Calibri (MS)"/>
                          <a:cs typeface="Calibri (MS)"/>
                          <a:sym typeface="Calibri (MS)"/>
                        </a:rPr>
                        <a:t>Funktion</a:t>
                      </a:r>
                      <a:endParaRPr lang="en-US" sz="2700" u="none" strike="noStrike" dirty="0">
                        <a:solidFill>
                          <a:srgbClr val="252223"/>
                        </a:solidFill>
                        <a:latin typeface="Calibri (MS)"/>
                        <a:ea typeface="Calibri (MS)"/>
                        <a:cs typeface="Calibri (MS)"/>
                        <a:sym typeface="Calibri (MS)"/>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CEE4"/>
                    </a:solidFill>
                  </a:tcPr>
                </a:tc>
                <a:extLst>
                  <a:ext uri="{0D108BD9-81ED-4DB2-BD59-A6C34878D82A}">
                    <a16:rowId xmlns:a16="http://schemas.microsoft.com/office/drawing/2014/main" val="10001"/>
                  </a:ext>
                </a:extLst>
              </a:tr>
            </a:tbl>
          </a:graphicData>
        </a:graphic>
      </p:graphicFrame>
      <p:sp>
        <p:nvSpPr>
          <p:cNvPr id="12" name="TextBox 4">
            <a:extLst>
              <a:ext uri="{FF2B5EF4-FFF2-40B4-BE49-F238E27FC236}">
                <a16:creationId xmlns:a16="http://schemas.microsoft.com/office/drawing/2014/main" id="{927960C5-7A88-C4E9-522C-0DACB86B657D}"/>
              </a:ext>
            </a:extLst>
          </p:cNvPr>
          <p:cNvSpPr txBox="1"/>
          <p:nvPr/>
        </p:nvSpPr>
        <p:spPr>
          <a:xfrm>
            <a:off x="2286000" y="925830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Chronische Krankheit &amp; Medikamente (1)</a:t>
              </a:r>
            </a:p>
          </p:txBody>
        </p:sp>
      </p:grpSp>
      <p:sp>
        <p:nvSpPr>
          <p:cNvPr id="7" name="TextBox 7"/>
          <p:cNvSpPr txBox="1"/>
          <p:nvPr/>
        </p:nvSpPr>
        <p:spPr>
          <a:xfrm>
            <a:off x="1905000" y="2019300"/>
            <a:ext cx="13361670" cy="5739384"/>
          </a:xfrm>
          <a:prstGeom prst="rect">
            <a:avLst/>
          </a:prstGeom>
        </p:spPr>
        <p:txBody>
          <a:bodyPr lIns="0" tIns="0" rIns="0" bIns="0" rtlCol="0" anchor="t">
            <a:spAutoFit/>
          </a:bodyPr>
          <a:lstStyle/>
          <a:p>
            <a:pPr marL="0" lvl="0" indent="0" algn="l">
              <a:lnSpc>
                <a:spcPts val="3240"/>
              </a:lnSpc>
            </a:pPr>
            <a:r>
              <a:rPr lang="en-US" sz="3000" b="1" dirty="0">
                <a:solidFill>
                  <a:srgbClr val="D33FB2"/>
                </a:solidFill>
                <a:latin typeface="Calibri (MS) Bold"/>
                <a:ea typeface="Calibri (MS) Bold"/>
                <a:cs typeface="Calibri (MS) Bold"/>
                <a:sym typeface="Calibri (MS) Bold"/>
              </a:rPr>
              <a:t>1. Herz-</a:t>
            </a:r>
            <a:r>
              <a:rPr lang="en-US" sz="3000" b="1" dirty="0" err="1">
                <a:solidFill>
                  <a:srgbClr val="D33FB2"/>
                </a:solidFill>
                <a:latin typeface="Calibri (MS) Bold"/>
                <a:ea typeface="Calibri (MS) Bold"/>
                <a:cs typeface="Calibri (MS) Bold"/>
                <a:sym typeface="Calibri (MS) Bold"/>
              </a:rPr>
              <a:t>Kreislauf</a:t>
            </a:r>
            <a:r>
              <a:rPr lang="en-US" sz="3000" b="1" dirty="0">
                <a:solidFill>
                  <a:srgbClr val="D33FB2"/>
                </a:solidFill>
                <a:latin typeface="Calibri (MS) Bold"/>
                <a:ea typeface="Calibri (MS) Bold"/>
                <a:cs typeface="Calibri (MS) Bold"/>
                <a:sym typeface="Calibri (MS) Bold"/>
              </a:rPr>
              <a:t>-</a:t>
            </a:r>
            <a:r>
              <a:rPr lang="en-US" sz="3000" b="1" dirty="0" err="1">
                <a:solidFill>
                  <a:srgbClr val="D33FB2"/>
                </a:solidFill>
                <a:latin typeface="Calibri (MS) Bold"/>
                <a:ea typeface="Calibri (MS) Bold"/>
                <a:cs typeface="Calibri (MS) Bold"/>
                <a:sym typeface="Calibri (MS) Bold"/>
              </a:rPr>
              <a:t>Erkrankungen</a:t>
            </a:r>
            <a:r>
              <a:rPr lang="en-US" sz="3000" b="1" dirty="0">
                <a:solidFill>
                  <a:srgbClr val="D33FB2"/>
                </a:solidFill>
                <a:latin typeface="Calibri (MS) Bold"/>
                <a:ea typeface="Calibri (MS) Bold"/>
                <a:cs typeface="Calibri (MS) Bold"/>
                <a:sym typeface="Calibri (MS) Bold"/>
              </a:rPr>
              <a:t> </a:t>
            </a:r>
          </a:p>
          <a:p>
            <a:pPr marL="1517308" lvl="2" indent="-505769" algn="l">
              <a:lnSpc>
                <a:spcPts val="2916"/>
              </a:lnSpc>
              <a:buFont typeface="Arial"/>
              <a:buChar char="⚬"/>
            </a:pPr>
            <a:r>
              <a:rPr lang="en-US" sz="2700" b="1" dirty="0">
                <a:solidFill>
                  <a:srgbClr val="252223"/>
                </a:solidFill>
                <a:latin typeface="Calibri (MS) Bold"/>
                <a:ea typeface="Calibri (MS) Bold"/>
                <a:cs typeface="Calibri (MS) Bold"/>
                <a:sym typeface="Calibri (MS) Bold"/>
              </a:rPr>
              <a:t>Verminderte </a:t>
            </a:r>
            <a:r>
              <a:rPr lang="en-US" sz="2700" b="1" dirty="0" err="1">
                <a:solidFill>
                  <a:srgbClr val="252223"/>
                </a:solidFill>
                <a:latin typeface="Calibri (MS) Bold"/>
                <a:ea typeface="Calibri (MS) Bold"/>
                <a:cs typeface="Calibri (MS) Bold"/>
                <a:sym typeface="Calibri (MS) Bold"/>
              </a:rPr>
              <a:t>Durchblutung</a:t>
            </a:r>
            <a:r>
              <a:rPr lang="en-US" sz="2700" b="1" dirty="0">
                <a:solidFill>
                  <a:srgbClr val="252223"/>
                </a:solidFill>
                <a:latin typeface="Calibri (MS) Bold"/>
                <a:ea typeface="Calibri (MS) Bold"/>
                <a:cs typeface="Calibri (MS) Bold"/>
                <a:sym typeface="Calibri (MS) Bold"/>
              </a:rPr>
              <a:t> -&gt; </a:t>
            </a:r>
            <a:r>
              <a:rPr lang="en-US" sz="2700" b="1" dirty="0" err="1">
                <a:solidFill>
                  <a:srgbClr val="252223"/>
                </a:solidFill>
                <a:latin typeface="Calibri (MS) Bold"/>
                <a:ea typeface="Calibri (MS) Bold"/>
                <a:cs typeface="Calibri (MS) Bold"/>
                <a:sym typeface="Calibri (MS) Bold"/>
              </a:rPr>
              <a:t>verminderte</a:t>
            </a:r>
            <a:r>
              <a:rPr lang="en-US" sz="2700" b="1" dirty="0">
                <a:solidFill>
                  <a:srgbClr val="252223"/>
                </a:solidFill>
                <a:latin typeface="Calibri (MS) Bold"/>
                <a:ea typeface="Calibri (MS) Bold"/>
                <a:cs typeface="Calibri (MS) Bold"/>
                <a:sym typeface="Calibri (MS) Bold"/>
              </a:rPr>
              <a:t> </a:t>
            </a:r>
            <a:r>
              <a:rPr lang="en-US" sz="2700" b="1" dirty="0" err="1">
                <a:solidFill>
                  <a:srgbClr val="252223"/>
                </a:solidFill>
                <a:latin typeface="Calibri (MS) Bold"/>
                <a:ea typeface="Calibri (MS) Bold"/>
                <a:cs typeface="Calibri (MS) Bold"/>
                <a:sym typeface="Calibri (MS) Bold"/>
              </a:rPr>
              <a:t>Erregung</a:t>
            </a:r>
            <a:r>
              <a:rPr lang="en-US" sz="2700" b="1" dirty="0">
                <a:solidFill>
                  <a:srgbClr val="252223"/>
                </a:solidFill>
                <a:latin typeface="Calibri (MS) Bold"/>
                <a:ea typeface="Calibri (MS) Bold"/>
                <a:cs typeface="Calibri (MS) Bold"/>
                <a:sym typeface="Calibri (MS) Bold"/>
              </a:rPr>
              <a:t> oder </a:t>
            </a:r>
            <a:r>
              <a:rPr lang="en-US" sz="2700" b="1" dirty="0" err="1">
                <a:solidFill>
                  <a:srgbClr val="252223"/>
                </a:solidFill>
                <a:latin typeface="Calibri (MS) Bold"/>
                <a:ea typeface="Calibri (MS) Bold"/>
                <a:cs typeface="Calibri (MS) Bold"/>
                <a:sym typeface="Calibri (MS) Bold"/>
              </a:rPr>
              <a:t>Erektionsfähigkeit</a:t>
            </a:r>
            <a:endParaRPr lang="en-US" sz="2700" b="1" dirty="0">
              <a:solidFill>
                <a:srgbClr val="252223"/>
              </a:solidFill>
              <a:latin typeface="Calibri (MS) Bold"/>
              <a:ea typeface="Calibri (MS) Bold"/>
              <a:cs typeface="Calibri (MS) Bold"/>
              <a:sym typeface="Calibri (MS) Bold"/>
            </a:endParaRPr>
          </a:p>
          <a:p>
            <a:pPr marL="0" lvl="0" indent="0" algn="l">
              <a:lnSpc>
                <a:spcPts val="2916"/>
              </a:lnSpc>
            </a:pPr>
            <a:endParaRPr lang="en-US" sz="2700" b="1" dirty="0">
              <a:solidFill>
                <a:srgbClr val="252223"/>
              </a:solidFill>
              <a:latin typeface="Calibri (MS) Bold"/>
              <a:ea typeface="Calibri (MS) Bold"/>
              <a:cs typeface="Calibri (MS) Bold"/>
              <a:sym typeface="Calibri (MS) Bold"/>
            </a:endParaRPr>
          </a:p>
          <a:p>
            <a:pPr marL="1685898" lvl="2" indent="-561966" algn="l">
              <a:lnSpc>
                <a:spcPts val="3240"/>
              </a:lnSpc>
            </a:pPr>
            <a:r>
              <a:rPr lang="en-US" sz="3000" b="1" dirty="0">
                <a:solidFill>
                  <a:srgbClr val="D33FB2"/>
                </a:solidFill>
                <a:latin typeface="Calibri (MS) Bold"/>
                <a:ea typeface="Calibri (MS) Bold"/>
                <a:cs typeface="Calibri (MS) Bold"/>
                <a:sym typeface="Calibri (MS) Bold"/>
              </a:rPr>
              <a:t>2. Diabetes</a:t>
            </a:r>
          </a:p>
          <a:p>
            <a:pPr marL="1517308" lvl="2" indent="-505769" algn="l">
              <a:lnSpc>
                <a:spcPts val="2916"/>
              </a:lnSpc>
              <a:buFont typeface="Arial"/>
              <a:buChar char="⚬"/>
            </a:pPr>
            <a:r>
              <a:rPr lang="en-US" sz="2700" b="1" dirty="0" err="1">
                <a:solidFill>
                  <a:srgbClr val="252223"/>
                </a:solidFill>
                <a:latin typeface="Calibri (MS) Bold"/>
                <a:ea typeface="Calibri (MS) Bold"/>
                <a:cs typeface="Calibri (MS) Bold"/>
                <a:sym typeface="Calibri (MS) Bold"/>
              </a:rPr>
              <a:t>Neuropathie</a:t>
            </a:r>
            <a:r>
              <a:rPr lang="en-US" sz="2700" b="1" dirty="0">
                <a:solidFill>
                  <a:srgbClr val="252223"/>
                </a:solidFill>
                <a:latin typeface="Calibri (MS) Bold"/>
                <a:ea typeface="Calibri (MS) Bold"/>
                <a:cs typeface="Calibri (MS) Bold"/>
                <a:sym typeface="Calibri (MS) Bold"/>
              </a:rPr>
              <a:t> + </a:t>
            </a:r>
            <a:r>
              <a:rPr lang="en-US" sz="2700" b="1" dirty="0" err="1">
                <a:solidFill>
                  <a:srgbClr val="252223"/>
                </a:solidFill>
                <a:latin typeface="Calibri (MS) Bold"/>
                <a:ea typeface="Calibri (MS) Bold"/>
                <a:cs typeface="Calibri (MS) Bold"/>
                <a:sym typeface="Calibri (MS) Bold"/>
              </a:rPr>
              <a:t>Gefäßschädigung</a:t>
            </a:r>
            <a:r>
              <a:rPr lang="en-US" sz="2700" b="1" dirty="0">
                <a:solidFill>
                  <a:srgbClr val="252223"/>
                </a:solidFill>
                <a:latin typeface="Calibri (MS) Bold"/>
                <a:ea typeface="Calibri (MS) Bold"/>
                <a:cs typeface="Calibri (MS) Bold"/>
                <a:sym typeface="Calibri (MS) Bold"/>
              </a:rPr>
              <a:t> -&gt; Lust, </a:t>
            </a:r>
            <a:r>
              <a:rPr lang="en-US" sz="2700" b="1" dirty="0" err="1">
                <a:solidFill>
                  <a:srgbClr val="252223"/>
                </a:solidFill>
                <a:latin typeface="Calibri (MS) Bold"/>
                <a:ea typeface="Calibri (MS) Bold"/>
                <a:cs typeface="Calibri (MS) Bold"/>
                <a:sym typeface="Calibri (MS) Bold"/>
              </a:rPr>
              <a:t>Erektion</a:t>
            </a:r>
            <a:r>
              <a:rPr lang="en-US" sz="2700" b="1" dirty="0">
                <a:solidFill>
                  <a:srgbClr val="252223"/>
                </a:solidFill>
                <a:latin typeface="Calibri (MS) Bold"/>
                <a:ea typeface="Calibri (MS) Bold"/>
                <a:cs typeface="Calibri (MS) Bold"/>
                <a:sym typeface="Calibri (MS) Bold"/>
              </a:rPr>
              <a:t>, </a:t>
            </a:r>
            <a:r>
              <a:rPr lang="en-US" sz="2700" b="1" dirty="0" err="1">
                <a:solidFill>
                  <a:srgbClr val="252223"/>
                </a:solidFill>
                <a:latin typeface="Calibri (MS) Bold"/>
                <a:ea typeface="Calibri (MS) Bold"/>
                <a:cs typeface="Calibri (MS) Bold"/>
                <a:sym typeface="Calibri (MS) Bold"/>
              </a:rPr>
              <a:t>Lubrikation</a:t>
            </a:r>
            <a:endParaRPr lang="en-US" sz="2700" b="1" dirty="0">
              <a:solidFill>
                <a:srgbClr val="252223"/>
              </a:solidFill>
              <a:latin typeface="Calibri (MS) Bold"/>
              <a:ea typeface="Calibri (MS) Bold"/>
              <a:cs typeface="Calibri (MS) Bold"/>
              <a:sym typeface="Calibri (MS) Bold"/>
            </a:endParaRPr>
          </a:p>
          <a:p>
            <a:pPr marL="0" lvl="0" indent="0" algn="l">
              <a:lnSpc>
                <a:spcPts val="2916"/>
              </a:lnSpc>
            </a:pPr>
            <a:endParaRPr lang="en-US" sz="2700" b="1" dirty="0">
              <a:solidFill>
                <a:srgbClr val="252223"/>
              </a:solidFill>
              <a:latin typeface="Calibri (MS) Bold"/>
              <a:ea typeface="Calibri (MS) Bold"/>
              <a:cs typeface="Calibri (MS) Bold"/>
              <a:sym typeface="Calibri (MS) Bold"/>
            </a:endParaRPr>
          </a:p>
          <a:p>
            <a:pPr marL="1685898" lvl="2" indent="-561966" algn="l">
              <a:lnSpc>
                <a:spcPts val="3240"/>
              </a:lnSpc>
            </a:pPr>
            <a:r>
              <a:rPr lang="en-US" sz="3000" b="1" dirty="0">
                <a:solidFill>
                  <a:srgbClr val="D33FB2"/>
                </a:solidFill>
                <a:latin typeface="Calibri (MS) Bold"/>
                <a:ea typeface="Calibri (MS) Bold"/>
                <a:cs typeface="Calibri (MS) Bold"/>
                <a:sym typeface="Calibri (MS) Bold"/>
              </a:rPr>
              <a:t>3. </a:t>
            </a:r>
            <a:r>
              <a:rPr lang="en-US" sz="3000" b="1" dirty="0" err="1">
                <a:solidFill>
                  <a:srgbClr val="D33FB2"/>
                </a:solidFill>
                <a:latin typeface="Calibri (MS) Bold"/>
                <a:ea typeface="Calibri (MS) Bold"/>
                <a:cs typeface="Calibri (MS) Bold"/>
                <a:sym typeface="Calibri (MS) Bold"/>
              </a:rPr>
              <a:t>Atemwegserkrankungen</a:t>
            </a:r>
            <a:endParaRPr lang="en-US" sz="3000" b="1" dirty="0">
              <a:solidFill>
                <a:srgbClr val="D33FB2"/>
              </a:solidFill>
              <a:latin typeface="Calibri (MS) Bold"/>
              <a:ea typeface="Calibri (MS) Bold"/>
              <a:cs typeface="Calibri (MS) Bold"/>
              <a:sym typeface="Calibri (MS) Bold"/>
            </a:endParaRPr>
          </a:p>
          <a:p>
            <a:pPr marL="1517308" lvl="2" indent="-505769" algn="l">
              <a:lnSpc>
                <a:spcPts val="2916"/>
              </a:lnSpc>
              <a:buFont typeface="Arial"/>
              <a:buChar char="⚬"/>
            </a:pPr>
            <a:r>
              <a:rPr lang="en-US" sz="2700" b="1" dirty="0" err="1">
                <a:solidFill>
                  <a:srgbClr val="252223"/>
                </a:solidFill>
                <a:latin typeface="Calibri (MS) Bold"/>
                <a:ea typeface="Calibri (MS) Bold"/>
                <a:cs typeface="Calibri (MS) Bold"/>
                <a:sym typeface="Calibri (MS) Bold"/>
              </a:rPr>
              <a:t>Erschöpfung</a:t>
            </a:r>
            <a:r>
              <a:rPr lang="en-US" sz="2700" b="1" dirty="0">
                <a:solidFill>
                  <a:srgbClr val="252223"/>
                </a:solidFill>
                <a:latin typeface="Calibri (MS) Bold"/>
                <a:ea typeface="Calibri (MS) Bold"/>
                <a:cs typeface="Calibri (MS) Bold"/>
                <a:sym typeface="Calibri (MS) Bold"/>
              </a:rPr>
              <a:t> und </a:t>
            </a:r>
            <a:r>
              <a:rPr lang="en-US" sz="2700" b="1" dirty="0" err="1">
                <a:solidFill>
                  <a:srgbClr val="252223"/>
                </a:solidFill>
                <a:latin typeface="Calibri (MS) Bold"/>
                <a:ea typeface="Calibri (MS) Bold"/>
                <a:cs typeface="Calibri (MS) Bold"/>
                <a:sym typeface="Calibri (MS) Bold"/>
              </a:rPr>
              <a:t>verminderte</a:t>
            </a:r>
            <a:r>
              <a:rPr lang="en-US" sz="2700" b="1" dirty="0">
                <a:solidFill>
                  <a:srgbClr val="252223"/>
                </a:solidFill>
                <a:latin typeface="Calibri (MS) Bold"/>
                <a:ea typeface="Calibri (MS) Bold"/>
                <a:cs typeface="Calibri (MS) Bold"/>
                <a:sym typeface="Calibri (MS) Bold"/>
              </a:rPr>
              <a:t> </a:t>
            </a:r>
            <a:r>
              <a:rPr lang="en-US" sz="2700" b="1" dirty="0" err="1">
                <a:solidFill>
                  <a:srgbClr val="252223"/>
                </a:solidFill>
                <a:latin typeface="Calibri (MS) Bold"/>
                <a:ea typeface="Calibri (MS) Bold"/>
                <a:cs typeface="Calibri (MS) Bold"/>
                <a:sym typeface="Calibri (MS) Bold"/>
              </a:rPr>
              <a:t>Ausdauer</a:t>
            </a:r>
            <a:r>
              <a:rPr lang="en-US" sz="2700" b="1" dirty="0">
                <a:solidFill>
                  <a:srgbClr val="252223"/>
                </a:solidFill>
                <a:latin typeface="Calibri (MS) Bold"/>
                <a:ea typeface="Calibri (MS) Bold"/>
                <a:cs typeface="Calibri (MS) Bold"/>
                <a:sym typeface="Calibri (MS) Bold"/>
              </a:rPr>
              <a:t> </a:t>
            </a:r>
          </a:p>
          <a:p>
            <a:pPr marL="0" lvl="0" indent="0" algn="l">
              <a:lnSpc>
                <a:spcPts val="2916"/>
              </a:lnSpc>
            </a:pPr>
            <a:endParaRPr lang="en-US" sz="2700" b="1" dirty="0">
              <a:solidFill>
                <a:srgbClr val="252223"/>
              </a:solidFill>
              <a:latin typeface="Calibri (MS) Bold"/>
              <a:ea typeface="Calibri (MS) Bold"/>
              <a:cs typeface="Calibri (MS) Bold"/>
              <a:sym typeface="Calibri (MS) Bold"/>
            </a:endParaRPr>
          </a:p>
          <a:p>
            <a:pPr marL="1685898" lvl="2" indent="-561966" algn="l">
              <a:lnSpc>
                <a:spcPts val="3240"/>
              </a:lnSpc>
            </a:pPr>
            <a:r>
              <a:rPr lang="en-US" sz="3000" b="1" dirty="0">
                <a:solidFill>
                  <a:srgbClr val="D33FB2"/>
                </a:solidFill>
                <a:latin typeface="Calibri (MS) Bold"/>
                <a:ea typeface="Calibri (MS) Bold"/>
                <a:cs typeface="Calibri (MS) Bold"/>
                <a:sym typeface="Calibri (MS) Bold"/>
              </a:rPr>
              <a:t>4. </a:t>
            </a:r>
            <a:r>
              <a:rPr lang="en-US" sz="3000" b="1" dirty="0" err="1">
                <a:solidFill>
                  <a:srgbClr val="D33FB2"/>
                </a:solidFill>
                <a:latin typeface="Calibri (MS) Bold"/>
                <a:ea typeface="Calibri (MS) Bold"/>
                <a:cs typeface="Calibri (MS) Bold"/>
                <a:sym typeface="Calibri (MS) Bold"/>
              </a:rPr>
              <a:t>Erkrankungen</a:t>
            </a:r>
            <a:r>
              <a:rPr lang="en-US" sz="3000" b="1" dirty="0">
                <a:solidFill>
                  <a:srgbClr val="D33FB2"/>
                </a:solidFill>
                <a:latin typeface="Calibri (MS) Bold"/>
                <a:ea typeface="Calibri (MS) Bold"/>
                <a:cs typeface="Calibri (MS) Bold"/>
                <a:sym typeface="Calibri (MS) Bold"/>
              </a:rPr>
              <a:t> des </a:t>
            </a:r>
            <a:r>
              <a:rPr lang="en-US" sz="3000" b="1" dirty="0" err="1">
                <a:solidFill>
                  <a:srgbClr val="D33FB2"/>
                </a:solidFill>
                <a:latin typeface="Calibri (MS) Bold"/>
                <a:ea typeface="Calibri (MS) Bold"/>
                <a:cs typeface="Calibri (MS) Bold"/>
                <a:sym typeface="Calibri (MS) Bold"/>
              </a:rPr>
              <a:t>Bewegungsapparates</a:t>
            </a:r>
            <a:endParaRPr lang="en-US" sz="3000" b="1" dirty="0">
              <a:solidFill>
                <a:srgbClr val="D33FB2"/>
              </a:solidFill>
              <a:latin typeface="Calibri (MS) Bold"/>
              <a:ea typeface="Calibri (MS) Bold"/>
              <a:cs typeface="Calibri (MS) Bold"/>
              <a:sym typeface="Calibri (MS) Bold"/>
            </a:endParaRPr>
          </a:p>
          <a:p>
            <a:pPr marL="1517308" lvl="2" indent="-505769" algn="l">
              <a:lnSpc>
                <a:spcPts val="2916"/>
              </a:lnSpc>
              <a:buFont typeface="Arial"/>
              <a:buChar char="⚬"/>
            </a:pPr>
            <a:r>
              <a:rPr lang="en-US" sz="2700" b="1" dirty="0" err="1">
                <a:solidFill>
                  <a:srgbClr val="252223"/>
                </a:solidFill>
                <a:latin typeface="Calibri (MS) Bold"/>
                <a:ea typeface="Calibri (MS) Bold"/>
                <a:cs typeface="Calibri (MS) Bold"/>
                <a:sym typeface="Calibri (MS) Bold"/>
              </a:rPr>
              <a:t>Schmerzen</a:t>
            </a:r>
            <a:r>
              <a:rPr lang="en-US" sz="2700" b="1" dirty="0">
                <a:solidFill>
                  <a:srgbClr val="252223"/>
                </a:solidFill>
                <a:latin typeface="Calibri (MS) Bold"/>
                <a:ea typeface="Calibri (MS) Bold"/>
                <a:cs typeface="Calibri (MS) Bold"/>
                <a:sym typeface="Calibri (MS) Bold"/>
              </a:rPr>
              <a:t> + </a:t>
            </a:r>
            <a:r>
              <a:rPr lang="en-US" sz="2700" b="1" dirty="0" err="1">
                <a:solidFill>
                  <a:srgbClr val="252223"/>
                </a:solidFill>
                <a:latin typeface="Calibri (MS) Bold"/>
                <a:ea typeface="Calibri (MS) Bold"/>
                <a:cs typeface="Calibri (MS) Bold"/>
                <a:sym typeface="Calibri (MS) Bold"/>
              </a:rPr>
              <a:t>Steifheit</a:t>
            </a:r>
            <a:endParaRPr lang="en-US" sz="2700" b="1" dirty="0">
              <a:solidFill>
                <a:srgbClr val="252223"/>
              </a:solidFill>
              <a:latin typeface="Calibri (MS) Bold"/>
              <a:ea typeface="Calibri (MS) Bold"/>
              <a:cs typeface="Calibri (MS) Bold"/>
              <a:sym typeface="Calibri (MS) Bold"/>
            </a:endParaRPr>
          </a:p>
          <a:p>
            <a:pPr marL="0" lvl="0" indent="0" algn="l">
              <a:lnSpc>
                <a:spcPts val="2916"/>
              </a:lnSpc>
            </a:pPr>
            <a:endParaRPr lang="en-US" sz="2700" b="1" dirty="0">
              <a:solidFill>
                <a:srgbClr val="252223"/>
              </a:solidFill>
              <a:latin typeface="Calibri (MS) Bold"/>
              <a:ea typeface="Calibri (MS) Bold"/>
              <a:cs typeface="Calibri (MS) Bold"/>
              <a:sym typeface="Calibri (MS) Bold"/>
            </a:endParaRPr>
          </a:p>
          <a:p>
            <a:pPr marL="1685898" lvl="2" indent="-561966" algn="l">
              <a:lnSpc>
                <a:spcPts val="3240"/>
              </a:lnSpc>
            </a:pPr>
            <a:r>
              <a:rPr lang="en-US" sz="3000" b="1" dirty="0">
                <a:solidFill>
                  <a:srgbClr val="D33FB2"/>
                </a:solidFill>
                <a:latin typeface="Calibri (MS) Bold"/>
                <a:ea typeface="Calibri (MS) Bold"/>
                <a:cs typeface="Calibri (MS) Bold"/>
                <a:sym typeface="Calibri (MS) Bold"/>
              </a:rPr>
              <a:t>5. Krebs </a:t>
            </a:r>
          </a:p>
          <a:p>
            <a:pPr marL="1517308" lvl="2" indent="-505769" algn="l">
              <a:lnSpc>
                <a:spcPts val="2916"/>
              </a:lnSpc>
              <a:buFont typeface="Arial"/>
              <a:buChar char="⚬"/>
            </a:pPr>
            <a:r>
              <a:rPr lang="en-US" sz="2700" b="1" dirty="0" err="1">
                <a:solidFill>
                  <a:srgbClr val="252223"/>
                </a:solidFill>
                <a:latin typeface="Calibri (MS) Bold"/>
                <a:ea typeface="Calibri (MS) Bold"/>
                <a:cs typeface="Calibri (MS) Bold"/>
                <a:sym typeface="Calibri (MS) Bold"/>
              </a:rPr>
              <a:t>Hormonelle</a:t>
            </a:r>
            <a:r>
              <a:rPr lang="en-US" sz="2700" b="1" dirty="0">
                <a:solidFill>
                  <a:srgbClr val="252223"/>
                </a:solidFill>
                <a:latin typeface="Calibri (MS) Bold"/>
                <a:ea typeface="Calibri (MS) Bold"/>
                <a:cs typeface="Calibri (MS) Bold"/>
                <a:sym typeface="Calibri (MS) Bold"/>
              </a:rPr>
              <a:t> </a:t>
            </a:r>
            <a:r>
              <a:rPr lang="en-US" sz="2700" b="1" dirty="0" err="1">
                <a:solidFill>
                  <a:srgbClr val="252223"/>
                </a:solidFill>
                <a:latin typeface="Calibri (MS) Bold"/>
                <a:ea typeface="Calibri (MS) Bold"/>
                <a:cs typeface="Calibri (MS) Bold"/>
                <a:sym typeface="Calibri (MS) Bold"/>
              </a:rPr>
              <a:t>Veränderungen</a:t>
            </a:r>
            <a:r>
              <a:rPr lang="en-US" sz="2700" b="1" dirty="0">
                <a:solidFill>
                  <a:srgbClr val="252223"/>
                </a:solidFill>
                <a:latin typeface="Calibri (MS) Bold"/>
                <a:ea typeface="Calibri (MS) Bold"/>
                <a:cs typeface="Calibri (MS) Bold"/>
                <a:sym typeface="Calibri (MS) Bold"/>
              </a:rPr>
              <a:t> und </a:t>
            </a:r>
            <a:r>
              <a:rPr lang="en-US" sz="2700" b="1" dirty="0" err="1">
                <a:solidFill>
                  <a:srgbClr val="252223"/>
                </a:solidFill>
                <a:latin typeface="Calibri (MS) Bold"/>
                <a:ea typeface="Calibri (MS) Bold"/>
                <a:cs typeface="Calibri (MS) Bold"/>
                <a:sym typeface="Calibri (MS) Bold"/>
              </a:rPr>
              <a:t>Veränderungen</a:t>
            </a:r>
            <a:r>
              <a:rPr lang="en-US" sz="2700" b="1" dirty="0">
                <a:solidFill>
                  <a:srgbClr val="252223"/>
                </a:solidFill>
                <a:latin typeface="Calibri (MS) Bold"/>
                <a:ea typeface="Calibri (MS) Bold"/>
                <a:cs typeface="Calibri (MS) Bold"/>
                <a:sym typeface="Calibri (MS) Bold"/>
              </a:rPr>
              <a:t> des </a:t>
            </a:r>
            <a:r>
              <a:rPr lang="en-US" sz="2700" b="1" dirty="0" err="1">
                <a:solidFill>
                  <a:srgbClr val="252223"/>
                </a:solidFill>
                <a:latin typeface="Calibri (MS) Bold"/>
                <a:ea typeface="Calibri (MS) Bold"/>
                <a:cs typeface="Calibri (MS) Bold"/>
                <a:sym typeface="Calibri (MS) Bold"/>
              </a:rPr>
              <a:t>Körperbildes</a:t>
            </a:r>
            <a:r>
              <a:rPr lang="en-US" sz="2700" b="1" dirty="0">
                <a:solidFill>
                  <a:srgbClr val="252223"/>
                </a:solidFill>
                <a:latin typeface="Calibri (MS) Bold"/>
                <a:ea typeface="Calibri (MS) Bold"/>
                <a:cs typeface="Calibri (MS) Bold"/>
                <a:sym typeface="Calibri (MS) Bold"/>
              </a:rPr>
              <a:t> -&gt; </a:t>
            </a:r>
            <a:r>
              <a:rPr lang="en-US" sz="2700" b="1" dirty="0" err="1">
                <a:solidFill>
                  <a:srgbClr val="252223"/>
                </a:solidFill>
                <a:latin typeface="Calibri (MS) Bold"/>
                <a:ea typeface="Calibri (MS) Bold"/>
                <a:cs typeface="Calibri (MS) Bold"/>
                <a:sym typeface="Calibri (MS) Bold"/>
              </a:rPr>
              <a:t>vermindertes</a:t>
            </a:r>
            <a:r>
              <a:rPr lang="en-US" sz="2700" b="1" dirty="0">
                <a:solidFill>
                  <a:srgbClr val="252223"/>
                </a:solidFill>
                <a:latin typeface="Calibri (MS) Bold"/>
                <a:ea typeface="Calibri (MS) Bold"/>
                <a:cs typeface="Calibri (MS) Bold"/>
                <a:sym typeface="Calibri (MS) Bold"/>
              </a:rPr>
              <a:t> Interesse und </a:t>
            </a:r>
            <a:r>
              <a:rPr lang="en-US" sz="2700" b="1" dirty="0" err="1">
                <a:solidFill>
                  <a:srgbClr val="252223"/>
                </a:solidFill>
                <a:latin typeface="Calibri (MS) Bold"/>
                <a:ea typeface="Calibri (MS) Bold"/>
                <a:cs typeface="Calibri (MS) Bold"/>
                <a:sym typeface="Calibri (MS) Bold"/>
              </a:rPr>
              <a:t>geringere</a:t>
            </a:r>
            <a:r>
              <a:rPr lang="en-US" sz="2700" b="1" dirty="0">
                <a:solidFill>
                  <a:srgbClr val="252223"/>
                </a:solidFill>
                <a:latin typeface="Calibri (MS) Bold"/>
                <a:ea typeface="Calibri (MS) Bold"/>
                <a:cs typeface="Calibri (MS) Bold"/>
                <a:sym typeface="Calibri (MS) Bold"/>
              </a:rPr>
              <a:t> </a:t>
            </a:r>
            <a:r>
              <a:rPr lang="en-US" sz="2700" b="1" dirty="0" err="1">
                <a:solidFill>
                  <a:srgbClr val="252223"/>
                </a:solidFill>
                <a:latin typeface="Calibri (MS) Bold"/>
                <a:ea typeface="Calibri (MS) Bold"/>
                <a:cs typeface="Calibri (MS) Bold"/>
                <a:sym typeface="Calibri (MS) Bold"/>
              </a:rPr>
              <a:t>Reaktionsfähigkeit</a:t>
            </a:r>
            <a:endParaRPr lang="en-US" sz="2700" b="1" dirty="0">
              <a:solidFill>
                <a:srgbClr val="252223"/>
              </a:solidFill>
              <a:latin typeface="Calibri (MS) Bold"/>
              <a:ea typeface="Calibri (MS) Bold"/>
              <a:cs typeface="Calibri (MS) Bold"/>
              <a:sym typeface="Calibri (MS) Bold"/>
            </a:endParaRPr>
          </a:p>
        </p:txBody>
      </p:sp>
      <p:sp>
        <p:nvSpPr>
          <p:cNvPr id="9" name="TextBox 4">
            <a:extLst>
              <a:ext uri="{FF2B5EF4-FFF2-40B4-BE49-F238E27FC236}">
                <a16:creationId xmlns:a16="http://schemas.microsoft.com/office/drawing/2014/main" id="{47C04AB6-5F50-113B-1BD7-AA88196E3DD2}"/>
              </a:ext>
            </a:extLst>
          </p:cNvPr>
          <p:cNvSpPr txBox="1"/>
          <p:nvPr/>
        </p:nvSpPr>
        <p:spPr>
          <a:xfrm>
            <a:off x="3670078" y="9338177"/>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Chronische Krankheit &amp; Medikamente (2)</a:t>
              </a:r>
            </a:p>
          </p:txBody>
        </p:sp>
      </p:grpSp>
      <p:grpSp>
        <p:nvGrpSpPr>
          <p:cNvPr id="7" name="Group 7"/>
          <p:cNvGrpSpPr/>
          <p:nvPr/>
        </p:nvGrpSpPr>
        <p:grpSpPr>
          <a:xfrm>
            <a:off x="146952" y="152444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ctr">
                <a:lnSpc>
                  <a:spcPts val="3888"/>
                </a:lnSpc>
              </a:pPr>
              <a:r>
                <a:rPr lang="en-US" sz="3600" b="1">
                  <a:solidFill>
                    <a:srgbClr val="D33FB2"/>
                  </a:solidFill>
                  <a:latin typeface="Calibri (MS) Bold"/>
                  <a:ea typeface="Calibri (MS) Bold"/>
                  <a:cs typeface="Calibri (MS) Bold"/>
                  <a:sym typeface="Calibri (MS) Bold"/>
                </a:rPr>
                <a:t>Sexuelle Schwierigkeiten werden nicht immer durch Alterung oder Krankheit verursacht.</a:t>
              </a:r>
            </a:p>
          </p:txBody>
        </p:sp>
      </p:grpSp>
      <p:graphicFrame>
        <p:nvGraphicFramePr>
          <p:cNvPr id="10" name="Table 10"/>
          <p:cNvGraphicFramePr>
            <a:graphicFrameLocks noGrp="1"/>
          </p:cNvGraphicFramePr>
          <p:nvPr>
            <p:extLst>
              <p:ext uri="{D42A27DB-BD31-4B8C-83A1-F6EECF244321}">
                <p14:modId xmlns:p14="http://schemas.microsoft.com/office/powerpoint/2010/main" val="535971322"/>
              </p:ext>
            </p:extLst>
          </p:nvPr>
        </p:nvGraphicFramePr>
        <p:xfrm>
          <a:off x="2266264" y="2781300"/>
          <a:ext cx="13677900" cy="5616519"/>
        </p:xfrm>
        <a:graphic>
          <a:graphicData uri="http://schemas.openxmlformats.org/drawingml/2006/table">
            <a:tbl>
              <a:tblPr/>
              <a:tblGrid>
                <a:gridCol w="6838950">
                  <a:extLst>
                    <a:ext uri="{9D8B030D-6E8A-4147-A177-3AD203B41FA5}">
                      <a16:colId xmlns:a16="http://schemas.microsoft.com/office/drawing/2014/main" val="20000"/>
                    </a:ext>
                  </a:extLst>
                </a:gridCol>
                <a:gridCol w="6838950">
                  <a:extLst>
                    <a:ext uri="{9D8B030D-6E8A-4147-A177-3AD203B41FA5}">
                      <a16:colId xmlns:a16="http://schemas.microsoft.com/office/drawing/2014/main" val="20001"/>
                    </a:ext>
                  </a:extLst>
                </a:gridCol>
              </a:tblGrid>
              <a:tr h="1462461">
                <a:tc>
                  <a:txBody>
                    <a:bodyPr/>
                    <a:lstStyle/>
                    <a:p>
                      <a:pPr marL="0" lvl="0" indent="0" algn="l">
                        <a:lnSpc>
                          <a:spcPts val="3600"/>
                        </a:lnSpc>
                        <a:spcBef>
                          <a:spcPct val="0"/>
                        </a:spcBef>
                        <a:defRPr/>
                      </a:pPr>
                      <a:endParaRPr lang="en-US" sz="1100" dirty="0"/>
                    </a:p>
                    <a:p>
                      <a:pPr marL="0" lvl="0" indent="0" algn="l">
                        <a:lnSpc>
                          <a:spcPts val="3600"/>
                        </a:lnSpc>
                        <a:spcBef>
                          <a:spcPct val="0"/>
                        </a:spcBef>
                      </a:pPr>
                      <a:r>
                        <a:rPr lang="en-US" sz="3000" b="1" u="none" strike="noStrike" dirty="0" err="1">
                          <a:solidFill>
                            <a:srgbClr val="252223"/>
                          </a:solidFill>
                          <a:latin typeface="Calibri (MS) Bold"/>
                          <a:ea typeface="Calibri (MS) Bold"/>
                          <a:cs typeface="Calibri (MS) Bold"/>
                          <a:sym typeface="Calibri (MS) Bold"/>
                        </a:rPr>
                        <a:t>Häufige</a:t>
                      </a:r>
                      <a:r>
                        <a:rPr lang="en-US" sz="3000" b="1" u="none" strike="noStrike" dirty="0">
                          <a:solidFill>
                            <a:srgbClr val="252223"/>
                          </a:solidFill>
                          <a:latin typeface="Calibri (MS) Bold"/>
                          <a:ea typeface="Calibri (MS) Bold"/>
                          <a:cs typeface="Calibri (MS) Bold"/>
                          <a:sym typeface="Calibri (MS) Bold"/>
                        </a:rPr>
                        <a:t> </a:t>
                      </a:r>
                      <a:r>
                        <a:rPr lang="en-US" sz="3000" b="1" u="none" strike="noStrike" dirty="0" err="1">
                          <a:solidFill>
                            <a:srgbClr val="252223"/>
                          </a:solidFill>
                          <a:latin typeface="Calibri (MS) Bold"/>
                          <a:ea typeface="Calibri (MS) Bold"/>
                          <a:cs typeface="Calibri (MS) Bold"/>
                          <a:sym typeface="Calibri (MS) Bold"/>
                        </a:rPr>
                        <a:t>Medikamentengruppen</a:t>
                      </a:r>
                      <a:endParaRPr lang="en-US" sz="3000" b="1" u="none" strike="noStrike" dirty="0">
                        <a:solidFill>
                          <a:srgbClr val="252223"/>
                        </a:solidFill>
                        <a:latin typeface="Calibri (MS) Bold"/>
                        <a:ea typeface="Calibri (MS) Bold"/>
                        <a:cs typeface="Calibri (MS) Bold"/>
                        <a:sym typeface="Calibri (MS) Bold"/>
                      </a:endParaRPr>
                    </a:p>
                    <a:p>
                      <a:pPr marL="0" lvl="0" indent="0" algn="l">
                        <a:lnSpc>
                          <a:spcPts val="3600"/>
                        </a:lnSpc>
                        <a:spcBef>
                          <a:spcPct val="0"/>
                        </a:spcBef>
                      </a:pPr>
                      <a:endParaRPr lang="en-US" sz="3000" b="1" u="none" strike="noStrike" dirty="0">
                        <a:solidFill>
                          <a:srgbClr val="252223"/>
                        </a:solidFill>
                        <a:latin typeface="Calibri (MS) Bold"/>
                        <a:ea typeface="Calibri (MS) Bold"/>
                        <a:cs typeface="Calibri (MS) Bold"/>
                        <a:sym typeface="Calibri (MS) Bold"/>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marL="0" lvl="0" indent="0" algn="l">
                        <a:lnSpc>
                          <a:spcPts val="3600"/>
                        </a:lnSpc>
                        <a:spcBef>
                          <a:spcPct val="0"/>
                        </a:spcBef>
                        <a:defRPr/>
                      </a:pPr>
                      <a:endParaRPr lang="en-US" sz="1100"/>
                    </a:p>
                    <a:p>
                      <a:pPr marL="0" lvl="0" indent="0" algn="l">
                        <a:lnSpc>
                          <a:spcPts val="3600"/>
                        </a:lnSpc>
                        <a:spcBef>
                          <a:spcPct val="0"/>
                        </a:spcBef>
                      </a:pPr>
                      <a:r>
                        <a:rPr lang="en-US" sz="3000" b="1" u="none" strike="noStrike">
                          <a:solidFill>
                            <a:srgbClr val="252223"/>
                          </a:solidFill>
                          <a:latin typeface="Calibri (MS) Bold"/>
                          <a:ea typeface="Calibri (MS) Bold"/>
                          <a:cs typeface="Calibri (MS) Bold"/>
                          <a:sym typeface="Calibri (MS) Bold"/>
                        </a:rPr>
                        <a:t>Mögliche Nebenwirkungen</a:t>
                      </a:r>
                    </a:p>
                    <a:p>
                      <a:pPr marL="0" lvl="0" indent="0" algn="l">
                        <a:lnSpc>
                          <a:spcPts val="3600"/>
                        </a:lnSpc>
                        <a:spcBef>
                          <a:spcPct val="0"/>
                        </a:spcBef>
                      </a:pPr>
                      <a:endParaRPr lang="en-US" sz="3000" b="1" u="none" strike="noStrike">
                        <a:solidFill>
                          <a:srgbClr val="252223"/>
                        </a:solidFill>
                        <a:latin typeface="Calibri (MS) Bold"/>
                        <a:ea typeface="Calibri (MS) Bold"/>
                        <a:cs typeface="Calibri (MS) Bold"/>
                        <a:sym typeface="Calibri (MS) Bold"/>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062039">
                <a:tc>
                  <a:txBody>
                    <a:bodyPr/>
                    <a:lstStyle/>
                    <a:p>
                      <a:pPr marL="0" lvl="0" indent="0" algn="l">
                        <a:lnSpc>
                          <a:spcPts val="3600"/>
                        </a:lnSpc>
                        <a:spcBef>
                          <a:spcPct val="0"/>
                        </a:spcBef>
                        <a:defRPr/>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Antihypertensiva</a:t>
                      </a:r>
                      <a:endParaRPr lang="en-US" sz="1100" dirty="0"/>
                    </a:p>
                    <a:p>
                      <a:pPr marL="0" lvl="0" indent="0" algn="l">
                        <a:lnSpc>
                          <a:spcPts val="3600"/>
                        </a:lnSpc>
                        <a:spcBef>
                          <a:spcPct val="0"/>
                        </a:spcBef>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Antidepressiva</a:t>
                      </a:r>
                      <a:endParaRPr lang="en-US" sz="3000" u="none" strike="noStrike" dirty="0">
                        <a:solidFill>
                          <a:srgbClr val="252223"/>
                        </a:solidFill>
                        <a:latin typeface="Calibri (MS)"/>
                        <a:ea typeface="Calibri (MS)"/>
                        <a:cs typeface="Calibri (MS)"/>
                        <a:sym typeface="Calibri (MS)"/>
                      </a:endParaRPr>
                    </a:p>
                    <a:p>
                      <a:pPr marL="0" lvl="0" indent="0" algn="l">
                        <a:lnSpc>
                          <a:spcPts val="3600"/>
                        </a:lnSpc>
                        <a:spcBef>
                          <a:spcPct val="0"/>
                        </a:spcBef>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Antipsychotika</a:t>
                      </a:r>
                      <a:endParaRPr lang="en-US" sz="3000" u="none" strike="noStrike" dirty="0">
                        <a:solidFill>
                          <a:srgbClr val="252223"/>
                        </a:solidFill>
                        <a:latin typeface="Calibri (MS)"/>
                        <a:ea typeface="Calibri (MS)"/>
                        <a:cs typeface="Calibri (MS)"/>
                        <a:sym typeface="Calibri (MS)"/>
                      </a:endParaRPr>
                    </a:p>
                    <a:p>
                      <a:pPr marL="0" lvl="0" indent="0" algn="l">
                        <a:lnSpc>
                          <a:spcPts val="3600"/>
                        </a:lnSpc>
                        <a:spcBef>
                          <a:spcPct val="0"/>
                        </a:spcBef>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Beruhigungsmittel</a:t>
                      </a:r>
                      <a:endParaRPr lang="en-US" sz="3000" u="none" strike="noStrike" dirty="0">
                        <a:solidFill>
                          <a:srgbClr val="252223"/>
                        </a:solidFill>
                        <a:latin typeface="Calibri (MS)"/>
                        <a:ea typeface="Calibri (MS)"/>
                        <a:cs typeface="Calibri (MS)"/>
                        <a:sym typeface="Calibri (MS)"/>
                      </a:endParaRPr>
                    </a:p>
                    <a:p>
                      <a:pPr marL="0" lvl="0" indent="0" algn="l">
                        <a:lnSpc>
                          <a:spcPts val="3600"/>
                        </a:lnSpc>
                        <a:spcBef>
                          <a:spcPct val="0"/>
                        </a:spcBef>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Hormontherapien</a:t>
                      </a:r>
                      <a:endParaRPr lang="en-US" sz="3000" u="none" strike="noStrike" dirty="0">
                        <a:solidFill>
                          <a:srgbClr val="252223"/>
                        </a:solidFill>
                        <a:latin typeface="Calibri (MS)"/>
                        <a:ea typeface="Calibri (MS)"/>
                        <a:cs typeface="Calibri (MS)"/>
                        <a:sym typeface="Calibri (MS)"/>
                      </a:endParaRPr>
                    </a:p>
                    <a:p>
                      <a:pPr marL="0" lvl="0" indent="0" algn="l">
                        <a:lnSpc>
                          <a:spcPts val="3600"/>
                        </a:lnSpc>
                        <a:spcBef>
                          <a:spcPct val="0"/>
                        </a:spcBef>
                      </a:pPr>
                      <a:endParaRPr lang="en-US" sz="3000" u="none" strike="noStrike" dirty="0">
                        <a:solidFill>
                          <a:srgbClr val="252223"/>
                        </a:solidFill>
                        <a:latin typeface="Calibri (MS)"/>
                        <a:ea typeface="Calibri (MS)"/>
                        <a:cs typeface="Calibri (MS)"/>
                        <a:sym typeface="Calibri (MS)"/>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marL="0" lvl="0" indent="0" algn="l">
                        <a:lnSpc>
                          <a:spcPts val="3600"/>
                        </a:lnSpc>
                        <a:spcBef>
                          <a:spcPct val="0"/>
                        </a:spcBef>
                        <a:defRPr/>
                      </a:pPr>
                      <a:r>
                        <a:rPr lang="en-US" sz="3000" u="none" strike="noStrike" dirty="0">
                          <a:solidFill>
                            <a:srgbClr val="252223"/>
                          </a:solidFill>
                          <a:latin typeface="Calibri (MS)"/>
                          <a:ea typeface="Calibri (MS)"/>
                          <a:cs typeface="Calibri (MS)"/>
                          <a:sym typeface="Calibri (MS)"/>
                        </a:rPr>
                        <a:t>• Verminderte Libido</a:t>
                      </a:r>
                      <a:endParaRPr lang="en-US" sz="1100" dirty="0"/>
                    </a:p>
                    <a:p>
                      <a:pPr marL="0" lvl="0" indent="0" algn="l">
                        <a:lnSpc>
                          <a:spcPts val="3600"/>
                        </a:lnSpc>
                        <a:spcBef>
                          <a:spcPct val="0"/>
                        </a:spcBef>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Schwierigkeiten</a:t>
                      </a:r>
                      <a:r>
                        <a:rPr lang="en-US" sz="3000" u="none" strike="noStrike" dirty="0">
                          <a:solidFill>
                            <a:srgbClr val="252223"/>
                          </a:solidFill>
                          <a:latin typeface="Calibri (MS)"/>
                          <a:ea typeface="Calibri (MS)"/>
                          <a:cs typeface="Calibri (MS)"/>
                          <a:sym typeface="Calibri (MS)"/>
                        </a:rPr>
                        <a:t> bei der </a:t>
                      </a:r>
                      <a:r>
                        <a:rPr lang="en-US" sz="3000" u="none" strike="noStrike" dirty="0" err="1">
                          <a:solidFill>
                            <a:srgbClr val="252223"/>
                          </a:solidFill>
                          <a:latin typeface="Calibri (MS)"/>
                          <a:ea typeface="Calibri (MS)"/>
                          <a:cs typeface="Calibri (MS)"/>
                          <a:sym typeface="Calibri (MS)"/>
                        </a:rPr>
                        <a:t>Erregung</a:t>
                      </a:r>
                      <a:endParaRPr lang="en-US" sz="3000" u="none" strike="noStrike" dirty="0">
                        <a:solidFill>
                          <a:srgbClr val="252223"/>
                        </a:solidFill>
                        <a:latin typeface="Calibri (MS)"/>
                        <a:ea typeface="Calibri (MS)"/>
                        <a:cs typeface="Calibri (MS)"/>
                        <a:sym typeface="Calibri (MS)"/>
                      </a:endParaRPr>
                    </a:p>
                    <a:p>
                      <a:pPr marL="0" lvl="0" indent="0" algn="l">
                        <a:lnSpc>
                          <a:spcPts val="3600"/>
                        </a:lnSpc>
                        <a:spcBef>
                          <a:spcPct val="0"/>
                        </a:spcBef>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Scheidentrockenheit</a:t>
                      </a:r>
                      <a:r>
                        <a:rPr lang="en-US" sz="3000" u="none" strike="noStrike" dirty="0">
                          <a:solidFill>
                            <a:srgbClr val="252223"/>
                          </a:solidFill>
                          <a:latin typeface="Calibri (MS)"/>
                          <a:ea typeface="Calibri (MS)"/>
                          <a:cs typeface="Calibri (MS)"/>
                          <a:sym typeface="Calibri (MS)"/>
                        </a:rPr>
                        <a:t> / </a:t>
                      </a:r>
                      <a:r>
                        <a:rPr lang="en-US" sz="3000" u="none" strike="noStrike" dirty="0" err="1">
                          <a:solidFill>
                            <a:srgbClr val="252223"/>
                          </a:solidFill>
                          <a:latin typeface="Calibri (MS)"/>
                          <a:ea typeface="Calibri (MS)"/>
                          <a:cs typeface="Calibri (MS)"/>
                          <a:sym typeface="Calibri (MS)"/>
                        </a:rPr>
                        <a:t>Erektionsstörungen</a:t>
                      </a:r>
                      <a:endParaRPr lang="en-US" sz="3000" u="none" strike="noStrike" dirty="0">
                        <a:solidFill>
                          <a:srgbClr val="252223"/>
                        </a:solidFill>
                        <a:latin typeface="Calibri (MS)"/>
                        <a:ea typeface="Calibri (MS)"/>
                        <a:cs typeface="Calibri (MS)"/>
                        <a:sym typeface="Calibri (MS)"/>
                      </a:endParaRPr>
                    </a:p>
                    <a:p>
                      <a:pPr marL="0" lvl="0" indent="0" algn="l">
                        <a:lnSpc>
                          <a:spcPts val="3600"/>
                        </a:lnSpc>
                        <a:spcBef>
                          <a:spcPct val="0"/>
                        </a:spcBef>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Verzögerter</a:t>
                      </a:r>
                      <a:r>
                        <a:rPr lang="en-US" sz="3000" u="none" strike="noStrike" dirty="0">
                          <a:solidFill>
                            <a:srgbClr val="252223"/>
                          </a:solidFill>
                          <a:latin typeface="Calibri (MS)"/>
                          <a:ea typeface="Calibri (MS)"/>
                          <a:cs typeface="Calibri (MS)"/>
                          <a:sym typeface="Calibri (MS)"/>
                        </a:rPr>
                        <a:t> oder </a:t>
                      </a:r>
                      <a:r>
                        <a:rPr lang="en-US" sz="3000" u="none" strike="noStrike" dirty="0" err="1">
                          <a:solidFill>
                            <a:srgbClr val="252223"/>
                          </a:solidFill>
                          <a:latin typeface="Calibri (MS)"/>
                          <a:ea typeface="Calibri (MS)"/>
                          <a:cs typeface="Calibri (MS)"/>
                          <a:sym typeface="Calibri (MS)"/>
                        </a:rPr>
                        <a:t>ausbleibender</a:t>
                      </a: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Orgasmus</a:t>
                      </a:r>
                      <a:endParaRPr lang="en-US" sz="3000" u="none" strike="noStrike" dirty="0">
                        <a:solidFill>
                          <a:srgbClr val="252223"/>
                        </a:solidFill>
                        <a:latin typeface="Calibri (MS)"/>
                        <a:ea typeface="Calibri (MS)"/>
                        <a:cs typeface="Calibri (MS)"/>
                        <a:sym typeface="Calibri (MS)"/>
                      </a:endParaRPr>
                    </a:p>
                    <a:p>
                      <a:pPr marL="0" lvl="0" indent="0" algn="l">
                        <a:lnSpc>
                          <a:spcPts val="3600"/>
                        </a:lnSpc>
                        <a:spcBef>
                          <a:spcPct val="0"/>
                        </a:spcBef>
                      </a:pP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Reduzierter</a:t>
                      </a:r>
                      <a:r>
                        <a:rPr lang="en-US" sz="3000" u="none" strike="noStrike" dirty="0">
                          <a:solidFill>
                            <a:srgbClr val="252223"/>
                          </a:solidFill>
                          <a:latin typeface="Calibri (MS)"/>
                          <a:ea typeface="Calibri (MS)"/>
                          <a:cs typeface="Calibri (MS)"/>
                          <a:sym typeface="Calibri (MS)"/>
                        </a:rPr>
                        <a:t> </a:t>
                      </a:r>
                      <a:r>
                        <a:rPr lang="en-US" sz="3000" u="none" strike="noStrike" dirty="0" err="1">
                          <a:solidFill>
                            <a:srgbClr val="252223"/>
                          </a:solidFill>
                          <a:latin typeface="Calibri (MS)"/>
                          <a:ea typeface="Calibri (MS)"/>
                          <a:cs typeface="Calibri (MS)"/>
                          <a:sym typeface="Calibri (MS)"/>
                        </a:rPr>
                        <a:t>Energieverbrauch</a:t>
                      </a:r>
                      <a:endParaRPr lang="en-US" sz="3000" u="none" strike="noStrike" dirty="0">
                        <a:solidFill>
                          <a:srgbClr val="252223"/>
                        </a:solidFill>
                        <a:latin typeface="Calibri (MS)"/>
                        <a:ea typeface="Calibri (MS)"/>
                        <a:cs typeface="Calibri (MS)"/>
                        <a:sym typeface="Calibri (MS)"/>
                      </a:endParaRPr>
                    </a:p>
                    <a:p>
                      <a:pPr marL="0" lvl="0" indent="0" algn="l">
                        <a:lnSpc>
                          <a:spcPts val="3600"/>
                        </a:lnSpc>
                        <a:spcBef>
                          <a:spcPct val="0"/>
                        </a:spcBef>
                      </a:pPr>
                      <a:endParaRPr lang="en-US" sz="3000" u="none" strike="noStrike" dirty="0">
                        <a:solidFill>
                          <a:srgbClr val="252223"/>
                        </a:solidFill>
                        <a:latin typeface="Calibri (MS)"/>
                        <a:ea typeface="Calibri (MS)"/>
                        <a:cs typeface="Calibri (MS)"/>
                        <a:sym typeface="Calibri (MS)"/>
                      </a:endParaRP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2" name="TextBox 4">
            <a:extLst>
              <a:ext uri="{FF2B5EF4-FFF2-40B4-BE49-F238E27FC236}">
                <a16:creationId xmlns:a16="http://schemas.microsoft.com/office/drawing/2014/main" id="{F1CEE5A8-2954-1FB5-923A-C59839FDED53}"/>
              </a:ext>
            </a:extLst>
          </p:cNvPr>
          <p:cNvSpPr txBox="1"/>
          <p:nvPr/>
        </p:nvSpPr>
        <p:spPr>
          <a:xfrm>
            <a:off x="2113931" y="918210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633EB1"/>
            </a:solidFill>
          </p:spPr>
          <p:txBody>
            <a:bodyPr/>
            <a:lstStyle/>
            <a:p>
              <a:endParaRPr lang="de-DE"/>
            </a:p>
          </p:txBody>
        </p:sp>
      </p:grpSp>
      <p:grpSp>
        <p:nvGrpSpPr>
          <p:cNvPr id="4" name="Group 4"/>
          <p:cNvGrpSpPr/>
          <p:nvPr/>
        </p:nvGrpSpPr>
        <p:grpSpPr>
          <a:xfrm rot="-10800000">
            <a:off x="3259064" y="4162273"/>
            <a:ext cx="11759146" cy="68580"/>
            <a:chOff x="0" y="0"/>
            <a:chExt cx="15678861" cy="91440"/>
          </a:xfrm>
        </p:grpSpPr>
        <p:sp>
          <p:nvSpPr>
            <p:cNvPr id="5" name="Freeform 5"/>
            <p:cNvSpPr/>
            <p:nvPr/>
          </p:nvSpPr>
          <p:spPr>
            <a:xfrm>
              <a:off x="0" y="0"/>
              <a:ext cx="15678913" cy="91440"/>
            </a:xfrm>
            <a:custGeom>
              <a:avLst/>
              <a:gdLst/>
              <a:ahLst/>
              <a:cxnLst/>
              <a:rect l="l" t="t" r="r" b="b"/>
              <a:pathLst>
                <a:path w="15678913" h="91440">
                  <a:moveTo>
                    <a:pt x="0" y="91440"/>
                  </a:moveTo>
                  <a:lnTo>
                    <a:pt x="15678913" y="91440"/>
                  </a:lnTo>
                  <a:lnTo>
                    <a:pt x="15678913" y="0"/>
                  </a:lnTo>
                  <a:lnTo>
                    <a:pt x="0" y="0"/>
                  </a:lnTo>
                  <a:close/>
                </a:path>
              </a:pathLst>
            </a:custGeom>
            <a:solidFill>
              <a:srgbClr val="F2F2F2"/>
            </a:solidFill>
          </p:spPr>
          <p:txBody>
            <a:bodyPr/>
            <a:lstStyle/>
            <a:p>
              <a:endParaRPr lang="de-DE"/>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Psychische Gesundheit und Beziehungswohlbefinden</a:t>
              </a:r>
            </a:p>
          </p:txBody>
        </p:sp>
      </p:grpSp>
      <p:sp>
        <p:nvSpPr>
          <p:cNvPr id="7" name="TextBox 7"/>
          <p:cNvSpPr txBox="1"/>
          <p:nvPr/>
        </p:nvSpPr>
        <p:spPr>
          <a:xfrm>
            <a:off x="2053590" y="2226945"/>
            <a:ext cx="12104370" cy="4243959"/>
          </a:xfrm>
          <a:prstGeom prst="rect">
            <a:avLst/>
          </a:prstGeom>
        </p:spPr>
        <p:txBody>
          <a:bodyPr lIns="0" tIns="0" rIns="0" bIns="0" rtlCol="0" anchor="t">
            <a:spAutoFit/>
          </a:bodyPr>
          <a:lstStyle/>
          <a:p>
            <a:pPr marL="0" lvl="0" indent="0" algn="l">
              <a:lnSpc>
                <a:spcPts val="3240"/>
              </a:lnSpc>
            </a:pPr>
            <a:r>
              <a:rPr lang="en-US" sz="3000" b="1">
                <a:solidFill>
                  <a:srgbClr val="D33FB2"/>
                </a:solidFill>
                <a:latin typeface="Calibri (MS) Bold"/>
                <a:ea typeface="Calibri (MS) Bold"/>
                <a:cs typeface="Calibri (MS) Bold"/>
                <a:sym typeface="Calibri (MS) Bold"/>
              </a:rPr>
              <a:t>Depression</a:t>
            </a:r>
          </a:p>
          <a:p>
            <a:pPr marL="1517308" lvl="2" indent="-505769" algn="l">
              <a:lnSpc>
                <a:spcPts val="2916"/>
              </a:lnSpc>
              <a:buFont typeface="Arial"/>
              <a:buChar char="⚬"/>
            </a:pPr>
            <a:r>
              <a:rPr lang="en-US" sz="2700" b="1">
                <a:solidFill>
                  <a:srgbClr val="252223"/>
                </a:solidFill>
                <a:latin typeface="Calibri (MS) Bold"/>
                <a:ea typeface="Calibri (MS) Bold"/>
                <a:cs typeface="Calibri (MS) Bold"/>
                <a:sym typeface="Calibri (MS) Bold"/>
              </a:rPr>
              <a:t>vermindertes Verlangen</a:t>
            </a:r>
          </a:p>
          <a:p>
            <a:pPr marL="0" lvl="0" indent="0" algn="l">
              <a:lnSpc>
                <a:spcPts val="2916"/>
              </a:lnSpc>
            </a:pPr>
            <a:endParaRPr lang="en-US" sz="2700" b="1">
              <a:solidFill>
                <a:srgbClr val="252223"/>
              </a:solidFill>
              <a:latin typeface="Calibri (MS) Bold"/>
              <a:ea typeface="Calibri (MS) Bold"/>
              <a:cs typeface="Calibri (MS) Bold"/>
              <a:sym typeface="Calibri (MS) Bold"/>
            </a:endParaRPr>
          </a:p>
          <a:p>
            <a:pPr marL="1685898" lvl="2" indent="-561966" algn="l">
              <a:lnSpc>
                <a:spcPts val="3240"/>
              </a:lnSpc>
            </a:pPr>
            <a:r>
              <a:rPr lang="en-US" sz="3000" b="1">
                <a:solidFill>
                  <a:srgbClr val="424244"/>
                </a:solidFill>
                <a:latin typeface="Calibri (MS) Bold"/>
                <a:ea typeface="Calibri (MS) Bold"/>
                <a:cs typeface="Calibri (MS) Bold"/>
                <a:sym typeface="Calibri (MS) Bold"/>
              </a:rPr>
              <a:t> Angst</a:t>
            </a:r>
          </a:p>
          <a:p>
            <a:pPr marL="1517308" lvl="2" indent="-505769" algn="l">
              <a:lnSpc>
                <a:spcPts val="2916"/>
              </a:lnSpc>
              <a:buFont typeface="Arial"/>
              <a:buChar char="⚬"/>
            </a:pPr>
            <a:r>
              <a:rPr lang="en-US" sz="2700" b="1">
                <a:solidFill>
                  <a:srgbClr val="252223"/>
                </a:solidFill>
                <a:latin typeface="Calibri (MS) Bold"/>
                <a:ea typeface="Calibri (MS) Bold"/>
                <a:cs typeface="Calibri (MS) Bold"/>
                <a:sym typeface="Calibri (MS) Bold"/>
              </a:rPr>
              <a:t>Hemmung und Vermeidung</a:t>
            </a:r>
          </a:p>
          <a:p>
            <a:pPr marL="0" lvl="0" indent="0" algn="l">
              <a:lnSpc>
                <a:spcPts val="2916"/>
              </a:lnSpc>
            </a:pPr>
            <a:endParaRPr lang="en-US" sz="2700" b="1">
              <a:solidFill>
                <a:srgbClr val="252223"/>
              </a:solidFill>
              <a:latin typeface="Calibri (MS) Bold"/>
              <a:ea typeface="Calibri (MS) Bold"/>
              <a:cs typeface="Calibri (MS) Bold"/>
              <a:sym typeface="Calibri (MS) Bold"/>
            </a:endParaRPr>
          </a:p>
          <a:p>
            <a:pPr marL="1685898" lvl="2" indent="-561966" algn="l">
              <a:lnSpc>
                <a:spcPts val="3240"/>
              </a:lnSpc>
            </a:pPr>
            <a:r>
              <a:rPr lang="en-US" sz="3000" b="1">
                <a:solidFill>
                  <a:srgbClr val="D33FB2"/>
                </a:solidFill>
                <a:latin typeface="Calibri (MS) Bold"/>
                <a:ea typeface="Calibri (MS) Bold"/>
                <a:cs typeface="Calibri (MS) Bold"/>
                <a:sym typeface="Calibri (MS) Bold"/>
              </a:rPr>
              <a:t>Einsamkeit</a:t>
            </a:r>
          </a:p>
          <a:p>
            <a:pPr marL="1517308" lvl="2" indent="-505769" algn="l">
              <a:lnSpc>
                <a:spcPts val="2916"/>
              </a:lnSpc>
              <a:buFont typeface="Arial"/>
              <a:buChar char="⚬"/>
            </a:pPr>
            <a:r>
              <a:rPr lang="en-US" sz="2700" b="1">
                <a:solidFill>
                  <a:srgbClr val="252223"/>
                </a:solidFill>
                <a:latin typeface="Calibri (MS) Bold"/>
                <a:ea typeface="Calibri (MS) Bold"/>
                <a:cs typeface="Calibri (MS) Bold"/>
                <a:sym typeface="Calibri (MS) Bold"/>
              </a:rPr>
              <a:t>verminderte Intimitätsmotivation</a:t>
            </a:r>
          </a:p>
          <a:p>
            <a:pPr marL="0" lvl="0" indent="0" algn="l">
              <a:lnSpc>
                <a:spcPts val="2916"/>
              </a:lnSpc>
            </a:pPr>
            <a:endParaRPr lang="en-US" sz="2700" b="1">
              <a:solidFill>
                <a:srgbClr val="252223"/>
              </a:solidFill>
              <a:latin typeface="Calibri (MS) Bold"/>
              <a:ea typeface="Calibri (MS) Bold"/>
              <a:cs typeface="Calibri (MS) Bold"/>
              <a:sym typeface="Calibri (MS) Bold"/>
            </a:endParaRPr>
          </a:p>
          <a:p>
            <a:pPr marL="1685898" lvl="2" indent="-561966" algn="l">
              <a:lnSpc>
                <a:spcPts val="3240"/>
              </a:lnSpc>
            </a:pPr>
            <a:r>
              <a:rPr lang="en-US" sz="3000" b="1">
                <a:solidFill>
                  <a:srgbClr val="D33FB2"/>
                </a:solidFill>
                <a:latin typeface="Calibri (MS) Bold"/>
                <a:ea typeface="Calibri (MS) Bold"/>
                <a:cs typeface="Calibri (MS) Bold"/>
                <a:sym typeface="Calibri (MS) Bold"/>
              </a:rPr>
              <a:t>Trauer</a:t>
            </a:r>
          </a:p>
          <a:p>
            <a:pPr marL="1517308" lvl="2" indent="-505769" algn="l">
              <a:lnSpc>
                <a:spcPts val="2916"/>
              </a:lnSpc>
              <a:buFont typeface="Arial"/>
              <a:buChar char="⚬"/>
            </a:pPr>
            <a:r>
              <a:rPr lang="en-US" sz="2700" b="1">
                <a:solidFill>
                  <a:srgbClr val="252223"/>
                </a:solidFill>
                <a:latin typeface="Calibri (MS) Bold"/>
                <a:ea typeface="Calibri (MS) Bold"/>
                <a:cs typeface="Calibri (MS) Bold"/>
                <a:sym typeface="Calibri (MS) Bold"/>
              </a:rPr>
              <a:t>emotionaler Rückzug</a:t>
            </a:r>
          </a:p>
        </p:txBody>
      </p:sp>
      <p:grpSp>
        <p:nvGrpSpPr>
          <p:cNvPr id="8" name="Group 8"/>
          <p:cNvGrpSpPr/>
          <p:nvPr/>
        </p:nvGrpSpPr>
        <p:grpSpPr>
          <a:xfrm>
            <a:off x="10287000" y="1753715"/>
            <a:ext cx="6038850" cy="6971186"/>
            <a:chOff x="0" y="0"/>
            <a:chExt cx="8480209" cy="10398989"/>
          </a:xfrm>
        </p:grpSpPr>
        <p:sp>
          <p:nvSpPr>
            <p:cNvPr id="9" name="Freeform 9" descr="Eine ältere Person sitzt auf einer Bank.  KI-generierte Inhalte können fehlerhaft sein."/>
            <p:cNvSpPr/>
            <p:nvPr/>
          </p:nvSpPr>
          <p:spPr>
            <a:xfrm>
              <a:off x="0" y="0"/>
              <a:ext cx="8480171" cy="10399014"/>
            </a:xfrm>
            <a:custGeom>
              <a:avLst/>
              <a:gdLst/>
              <a:ahLst/>
              <a:cxnLst/>
              <a:rect l="l" t="t" r="r" b="b"/>
              <a:pathLst>
                <a:path w="8480171" h="10399014">
                  <a:moveTo>
                    <a:pt x="0" y="0"/>
                  </a:moveTo>
                  <a:lnTo>
                    <a:pt x="8480171" y="0"/>
                  </a:lnTo>
                  <a:lnTo>
                    <a:pt x="8480171" y="10399014"/>
                  </a:lnTo>
                  <a:lnTo>
                    <a:pt x="0" y="10399014"/>
                  </a:lnTo>
                  <a:lnTo>
                    <a:pt x="0" y="0"/>
                  </a:lnTo>
                  <a:close/>
                </a:path>
              </a:pathLst>
            </a:custGeom>
            <a:blipFill>
              <a:blip r:embed="rId4"/>
              <a:stretch>
                <a:fillRect/>
              </a:stretch>
            </a:blipFill>
          </p:spPr>
          <p:txBody>
            <a:bodyPr/>
            <a:lstStyle/>
            <a:p>
              <a:endParaRPr lang="de-DE"/>
            </a:p>
          </p:txBody>
        </p:sp>
      </p:grpSp>
      <p:sp>
        <p:nvSpPr>
          <p:cNvPr id="11" name="TextBox 4">
            <a:extLst>
              <a:ext uri="{FF2B5EF4-FFF2-40B4-BE49-F238E27FC236}">
                <a16:creationId xmlns:a16="http://schemas.microsoft.com/office/drawing/2014/main" id="{9E741738-63A7-0A34-6358-AA4C17AF75D8}"/>
              </a:ext>
            </a:extLst>
          </p:cNvPr>
          <p:cNvSpPr txBox="1"/>
          <p:nvPr/>
        </p:nvSpPr>
        <p:spPr>
          <a:xfrm>
            <a:off x="762000" y="8648700"/>
            <a:ext cx="8763000" cy="814454"/>
          </a:xfrm>
          <a:prstGeom prst="rect">
            <a:avLst/>
          </a:prstGeom>
        </p:spPr>
        <p:txBody>
          <a:bodyPr wrap="square"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Körperbild und Beziehungen</a:t>
              </a:r>
            </a:p>
          </p:txBody>
        </p:sp>
      </p:grpSp>
      <p:sp>
        <p:nvSpPr>
          <p:cNvPr id="7" name="TextBox 7"/>
          <p:cNvSpPr txBox="1"/>
          <p:nvPr/>
        </p:nvSpPr>
        <p:spPr>
          <a:xfrm>
            <a:off x="1882683" y="2251977"/>
            <a:ext cx="14522634" cy="4386834"/>
          </a:xfrm>
          <a:prstGeom prst="rect">
            <a:avLst/>
          </a:prstGeom>
        </p:spPr>
        <p:txBody>
          <a:bodyPr lIns="0" tIns="0" rIns="0" bIns="0" rtlCol="0" anchor="t">
            <a:spAutoFit/>
          </a:bodyPr>
          <a:lstStyle/>
          <a:p>
            <a:pPr marL="0" lvl="0" indent="0" algn="l">
              <a:lnSpc>
                <a:spcPts val="3240"/>
              </a:lnSpc>
            </a:pPr>
            <a:r>
              <a:rPr lang="en-US" sz="3000" b="1">
                <a:solidFill>
                  <a:srgbClr val="D33FB2"/>
                </a:solidFill>
                <a:latin typeface="Calibri (MS) Bold"/>
                <a:ea typeface="Calibri (MS) Bold"/>
                <a:cs typeface="Calibri (MS) Bold"/>
                <a:sym typeface="Calibri (MS) Bold"/>
              </a:rPr>
              <a:t>Veränderungen des Körperbildes</a:t>
            </a:r>
          </a:p>
          <a:p>
            <a:pPr marL="1517308" lvl="2" indent="-505769" algn="l">
              <a:lnSpc>
                <a:spcPts val="2916"/>
              </a:lnSpc>
              <a:buFont typeface="Arial"/>
              <a:buChar char="⚬"/>
            </a:pPr>
            <a:r>
              <a:rPr lang="en-US" sz="2700" b="1">
                <a:solidFill>
                  <a:srgbClr val="252223"/>
                </a:solidFill>
                <a:latin typeface="Calibri (MS) Bold"/>
                <a:ea typeface="Calibri (MS) Bold"/>
                <a:cs typeface="Calibri (MS) Bold"/>
                <a:sym typeface="Calibri (MS) Bold"/>
              </a:rPr>
              <a:t>wahrgenommene Attraktivität</a:t>
            </a:r>
          </a:p>
          <a:p>
            <a:pPr marL="0" lvl="0" indent="0" algn="l">
              <a:lnSpc>
                <a:spcPts val="3240"/>
              </a:lnSpc>
            </a:pPr>
            <a:endParaRPr lang="en-US" sz="2700" b="1">
              <a:solidFill>
                <a:srgbClr val="252223"/>
              </a:solidFill>
              <a:latin typeface="Calibri (MS) Bold"/>
              <a:ea typeface="Calibri (MS) Bold"/>
              <a:cs typeface="Calibri (MS) Bold"/>
              <a:sym typeface="Calibri (MS) Bold"/>
            </a:endParaRPr>
          </a:p>
          <a:p>
            <a:pPr marL="1685898" lvl="2" indent="-561966" algn="l">
              <a:lnSpc>
                <a:spcPts val="3240"/>
              </a:lnSpc>
            </a:pPr>
            <a:r>
              <a:rPr lang="en-US" sz="3000" b="1">
                <a:solidFill>
                  <a:srgbClr val="D33FB2"/>
                </a:solidFill>
                <a:latin typeface="Calibri (MS) Bold"/>
                <a:ea typeface="Calibri (MS) Bold"/>
                <a:cs typeface="Calibri (MS) Bold"/>
                <a:sym typeface="Calibri (MS) Bold"/>
              </a:rPr>
              <a:t>Beziehungsqualität</a:t>
            </a:r>
          </a:p>
          <a:p>
            <a:pPr marL="1517308" lvl="2" indent="-505769" algn="l">
              <a:lnSpc>
                <a:spcPts val="2916"/>
              </a:lnSpc>
              <a:buFont typeface="Arial"/>
              <a:buChar char="⚬"/>
            </a:pPr>
            <a:r>
              <a:rPr lang="en-US" sz="2700" b="1">
                <a:solidFill>
                  <a:srgbClr val="252223"/>
                </a:solidFill>
                <a:latin typeface="Calibri (MS) Bold"/>
                <a:ea typeface="Calibri (MS) Bold"/>
                <a:cs typeface="Calibri (MS) Bold"/>
                <a:sym typeface="Calibri (MS) Bold"/>
              </a:rPr>
              <a:t>emotionale Sicherheit</a:t>
            </a:r>
          </a:p>
          <a:p>
            <a:pPr marL="0" lvl="0" indent="0" algn="l">
              <a:lnSpc>
                <a:spcPts val="3240"/>
              </a:lnSpc>
            </a:pPr>
            <a:endParaRPr lang="en-US" sz="2700" b="1">
              <a:solidFill>
                <a:srgbClr val="252223"/>
              </a:solidFill>
              <a:latin typeface="Calibri (MS) Bold"/>
              <a:ea typeface="Calibri (MS) Bold"/>
              <a:cs typeface="Calibri (MS) Bold"/>
              <a:sym typeface="Calibri (MS) Bold"/>
            </a:endParaRPr>
          </a:p>
          <a:p>
            <a:pPr marL="1685898" lvl="2" indent="-561966" algn="l">
              <a:lnSpc>
                <a:spcPts val="3240"/>
              </a:lnSpc>
            </a:pPr>
            <a:r>
              <a:rPr lang="en-US" sz="3000" b="1">
                <a:solidFill>
                  <a:srgbClr val="D33FB2"/>
                </a:solidFill>
                <a:latin typeface="Calibri (MS) Bold"/>
                <a:ea typeface="Calibri (MS) Bold"/>
                <a:cs typeface="Calibri (MS) Bold"/>
                <a:sym typeface="Calibri (MS) Bold"/>
              </a:rPr>
              <a:t>Veränderte Rollen (Pflege, Krankheit)</a:t>
            </a:r>
          </a:p>
          <a:p>
            <a:pPr marL="1517308" lvl="2" indent="-505769" algn="l">
              <a:lnSpc>
                <a:spcPts val="2916"/>
              </a:lnSpc>
              <a:buFont typeface="Arial"/>
              <a:buChar char="⚬"/>
            </a:pPr>
            <a:r>
              <a:rPr lang="en-US" sz="2700" b="1">
                <a:solidFill>
                  <a:srgbClr val="252223"/>
                </a:solidFill>
                <a:latin typeface="Calibri (MS) Bold"/>
                <a:ea typeface="Calibri (MS) Bold"/>
                <a:cs typeface="Calibri (MS) Bold"/>
                <a:sym typeface="Calibri (MS) Bold"/>
              </a:rPr>
              <a:t>Neudefinition von Intimität</a:t>
            </a:r>
          </a:p>
          <a:p>
            <a:pPr marL="0" lvl="0" indent="0" algn="l">
              <a:lnSpc>
                <a:spcPts val="3240"/>
              </a:lnSpc>
            </a:pPr>
            <a:endParaRPr lang="en-US" sz="2700" b="1">
              <a:solidFill>
                <a:srgbClr val="252223"/>
              </a:solidFill>
              <a:latin typeface="Calibri (MS) Bold"/>
              <a:ea typeface="Calibri (MS) Bold"/>
              <a:cs typeface="Calibri (MS) Bold"/>
              <a:sym typeface="Calibri (MS) Bold"/>
            </a:endParaRPr>
          </a:p>
          <a:p>
            <a:pPr marL="1685898" lvl="2" indent="-561966" algn="l">
              <a:lnSpc>
                <a:spcPts val="3240"/>
              </a:lnSpc>
            </a:pPr>
            <a:r>
              <a:rPr lang="en-US" sz="3000" b="1">
                <a:solidFill>
                  <a:srgbClr val="D33FB2"/>
                </a:solidFill>
                <a:latin typeface="Calibri (MS) Bold"/>
                <a:ea typeface="Calibri (MS) Bold"/>
                <a:cs typeface="Calibri (MS) Bold"/>
                <a:sym typeface="Calibri (MS) Bold"/>
              </a:rPr>
              <a:t>Kommunikationsbedarf</a:t>
            </a:r>
          </a:p>
          <a:p>
            <a:pPr marL="1517308" lvl="2" indent="-505769" algn="l">
              <a:lnSpc>
                <a:spcPts val="2916"/>
              </a:lnSpc>
              <a:buFont typeface="Arial"/>
              <a:buChar char="⚬"/>
            </a:pPr>
            <a:r>
              <a:rPr lang="en-US" sz="2700" b="1">
                <a:solidFill>
                  <a:srgbClr val="252223"/>
                </a:solidFill>
                <a:latin typeface="Calibri (MS) Bold"/>
                <a:ea typeface="Calibri (MS) Bold"/>
                <a:cs typeface="Calibri (MS) Bold"/>
                <a:sym typeface="Calibri (MS) Bold"/>
              </a:rPr>
              <a:t>Anpassung der Intimität</a:t>
            </a:r>
          </a:p>
        </p:txBody>
      </p:sp>
      <p:grpSp>
        <p:nvGrpSpPr>
          <p:cNvPr id="8" name="Group 8"/>
          <p:cNvGrpSpPr/>
          <p:nvPr/>
        </p:nvGrpSpPr>
        <p:grpSpPr>
          <a:xfrm>
            <a:off x="10210799" y="1626327"/>
            <a:ext cx="6285957" cy="6717573"/>
            <a:chOff x="0" y="0"/>
            <a:chExt cx="9026881" cy="10189032"/>
          </a:xfrm>
        </p:grpSpPr>
        <p:sp>
          <p:nvSpPr>
            <p:cNvPr id="9" name="Freeform 9" descr="Eine Person sitzt auf einem Tisch.  KI-generierte Inhalte können fehlerhaft sein."/>
            <p:cNvSpPr/>
            <p:nvPr/>
          </p:nvSpPr>
          <p:spPr>
            <a:xfrm>
              <a:off x="0" y="0"/>
              <a:ext cx="9026906" cy="10189083"/>
            </a:xfrm>
            <a:custGeom>
              <a:avLst/>
              <a:gdLst/>
              <a:ahLst/>
              <a:cxnLst/>
              <a:rect l="l" t="t" r="r" b="b"/>
              <a:pathLst>
                <a:path w="9026906" h="10189083">
                  <a:moveTo>
                    <a:pt x="0" y="0"/>
                  </a:moveTo>
                  <a:lnTo>
                    <a:pt x="9026906" y="0"/>
                  </a:lnTo>
                  <a:lnTo>
                    <a:pt x="9026906" y="10189083"/>
                  </a:lnTo>
                  <a:lnTo>
                    <a:pt x="0" y="10189083"/>
                  </a:lnTo>
                  <a:lnTo>
                    <a:pt x="0" y="0"/>
                  </a:lnTo>
                  <a:close/>
                </a:path>
              </a:pathLst>
            </a:custGeom>
            <a:blipFill>
              <a:blip r:embed="rId4"/>
              <a:stretch>
                <a:fillRect/>
              </a:stretch>
            </a:blipFill>
          </p:spPr>
          <p:txBody>
            <a:bodyPr/>
            <a:lstStyle/>
            <a:p>
              <a:endParaRPr lang="de-DE"/>
            </a:p>
          </p:txBody>
        </p:sp>
      </p:grpSp>
      <p:sp>
        <p:nvSpPr>
          <p:cNvPr id="11" name="TextBox 4">
            <a:extLst>
              <a:ext uri="{FF2B5EF4-FFF2-40B4-BE49-F238E27FC236}">
                <a16:creationId xmlns:a16="http://schemas.microsoft.com/office/drawing/2014/main" id="{B0E18CB6-7CF0-B3A0-95B8-42351E160B1B}"/>
              </a:ext>
            </a:extLst>
          </p:cNvPr>
          <p:cNvSpPr txBox="1"/>
          <p:nvPr/>
        </p:nvSpPr>
        <p:spPr>
          <a:xfrm>
            <a:off x="1371600" y="9324524"/>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633EB1"/>
            </a:solidFill>
          </p:spPr>
          <p:txBody>
            <a:bodyPr/>
            <a:lstStyle/>
            <a:p>
              <a:endParaRPr lang="de-DE"/>
            </a:p>
          </p:txBody>
        </p:sp>
      </p:grpSp>
      <p:grpSp>
        <p:nvGrpSpPr>
          <p:cNvPr id="4" name="Group 4"/>
          <p:cNvGrpSpPr/>
          <p:nvPr/>
        </p:nvGrpSpPr>
        <p:grpSpPr>
          <a:xfrm rot="-10800000">
            <a:off x="3259064" y="4162273"/>
            <a:ext cx="11759146" cy="68580"/>
            <a:chOff x="0" y="0"/>
            <a:chExt cx="15678861" cy="91440"/>
          </a:xfrm>
        </p:grpSpPr>
        <p:sp>
          <p:nvSpPr>
            <p:cNvPr id="5" name="Freeform 5"/>
            <p:cNvSpPr/>
            <p:nvPr/>
          </p:nvSpPr>
          <p:spPr>
            <a:xfrm>
              <a:off x="0" y="0"/>
              <a:ext cx="15678913" cy="91440"/>
            </a:xfrm>
            <a:custGeom>
              <a:avLst/>
              <a:gdLst/>
              <a:ahLst/>
              <a:cxnLst/>
              <a:rect l="l" t="t" r="r" b="b"/>
              <a:pathLst>
                <a:path w="15678913" h="91440">
                  <a:moveTo>
                    <a:pt x="0" y="91440"/>
                  </a:moveTo>
                  <a:lnTo>
                    <a:pt x="15678913" y="91440"/>
                  </a:lnTo>
                  <a:lnTo>
                    <a:pt x="15678913" y="0"/>
                  </a:lnTo>
                  <a:lnTo>
                    <a:pt x="0" y="0"/>
                  </a:lnTo>
                  <a:close/>
                </a:path>
              </a:pathLst>
            </a:custGeom>
            <a:solidFill>
              <a:srgbClr val="F2F2F2"/>
            </a:solidFill>
          </p:spPr>
          <p:txBody>
            <a:bodyPr/>
            <a:lstStyle/>
            <a:p>
              <a:endParaRPr lang="de-DE"/>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Sexuelle Gesundheitsrisiken im späteren Leben</a:t>
              </a:r>
            </a:p>
          </p:txBody>
        </p:sp>
      </p:grpSp>
      <p:sp>
        <p:nvSpPr>
          <p:cNvPr id="7" name="TextBox 7"/>
          <p:cNvSpPr txBox="1"/>
          <p:nvPr/>
        </p:nvSpPr>
        <p:spPr>
          <a:xfrm>
            <a:off x="5007969" y="1857318"/>
            <a:ext cx="8272053" cy="1517523"/>
          </a:xfrm>
          <a:prstGeom prst="rect">
            <a:avLst/>
          </a:prstGeom>
        </p:spPr>
        <p:txBody>
          <a:bodyPr lIns="0" tIns="0" rIns="0" bIns="0" rtlCol="0" anchor="t">
            <a:spAutoFit/>
          </a:bodyPr>
          <a:lstStyle/>
          <a:p>
            <a:pPr marL="0" lvl="0" indent="0" algn="l">
              <a:lnSpc>
                <a:spcPts val="2916"/>
              </a:lnSpc>
            </a:pPr>
            <a:endParaRPr/>
          </a:p>
          <a:p>
            <a:pPr marL="0" lvl="0" indent="0" algn="l">
              <a:lnSpc>
                <a:spcPts val="2916"/>
              </a:lnSpc>
            </a:pPr>
            <a:r>
              <a:rPr lang="en-US" sz="2700">
                <a:solidFill>
                  <a:srgbClr val="424244"/>
                </a:solidFill>
                <a:latin typeface="Calibri (MS)"/>
                <a:ea typeface="Calibri (MS)"/>
                <a:cs typeface="Calibri (MS)"/>
                <a:sym typeface="Calibri (MS)"/>
              </a:rPr>
              <a:t>• Zunehmende STI-Raten bei Erwachsenen ab 50 Jahren</a:t>
            </a:r>
          </a:p>
          <a:p>
            <a:pPr marL="0" lvl="0" indent="0" algn="l">
              <a:lnSpc>
                <a:spcPts val="2916"/>
              </a:lnSpc>
            </a:pPr>
            <a:r>
              <a:rPr lang="en-US" sz="2700">
                <a:solidFill>
                  <a:srgbClr val="424244"/>
                </a:solidFill>
                <a:latin typeface="Calibri (MS)"/>
                <a:ea typeface="Calibri (MS)"/>
                <a:cs typeface="Calibri (MS)"/>
                <a:sym typeface="Calibri (MS)"/>
              </a:rPr>
              <a:t>• Begrenzte Einbeziehung in die Sexualaufklärung</a:t>
            </a:r>
          </a:p>
          <a:p>
            <a:pPr marL="0" lvl="0" indent="0" algn="l">
              <a:lnSpc>
                <a:spcPts val="2916"/>
              </a:lnSpc>
            </a:pPr>
            <a:r>
              <a:rPr lang="en-US" sz="2700">
                <a:solidFill>
                  <a:srgbClr val="424244"/>
                </a:solidFill>
                <a:latin typeface="Calibri (MS)"/>
                <a:ea typeface="Calibri (MS)"/>
                <a:cs typeface="Calibri (MS)"/>
                <a:sym typeface="Calibri (MS)"/>
              </a:rPr>
              <a:t>• Geringeres wahrgenommenes persönliches Risiko</a:t>
            </a:r>
          </a:p>
        </p:txBody>
      </p:sp>
      <p:grpSp>
        <p:nvGrpSpPr>
          <p:cNvPr id="8" name="Group 8"/>
          <p:cNvGrpSpPr/>
          <p:nvPr/>
        </p:nvGrpSpPr>
        <p:grpSpPr>
          <a:xfrm>
            <a:off x="9076639" y="5439918"/>
            <a:ext cx="8332060" cy="1961908"/>
            <a:chOff x="0" y="0"/>
            <a:chExt cx="11109414" cy="2615878"/>
          </a:xfrm>
        </p:grpSpPr>
        <p:sp>
          <p:nvSpPr>
            <p:cNvPr id="9" name="Freeform 9"/>
            <p:cNvSpPr/>
            <p:nvPr/>
          </p:nvSpPr>
          <p:spPr>
            <a:xfrm>
              <a:off x="0" y="0"/>
              <a:ext cx="11109452" cy="2615903"/>
            </a:xfrm>
            <a:custGeom>
              <a:avLst/>
              <a:gdLst/>
              <a:ahLst/>
              <a:cxnLst/>
              <a:rect l="l" t="t" r="r" b="b"/>
              <a:pathLst>
                <a:path w="11109452" h="2615903">
                  <a:moveTo>
                    <a:pt x="0" y="0"/>
                  </a:moveTo>
                  <a:lnTo>
                    <a:pt x="11109452" y="0"/>
                  </a:lnTo>
                  <a:lnTo>
                    <a:pt x="11109452" y="2615903"/>
                  </a:lnTo>
                  <a:lnTo>
                    <a:pt x="0" y="2615903"/>
                  </a:lnTo>
                  <a:close/>
                </a:path>
              </a:pathLst>
            </a:custGeom>
            <a:blipFill>
              <a:blip r:embed="rId3">
                <a:alphaModFix amt="0"/>
              </a:blip>
              <a:stretch>
                <a:fillRect t="-35408" b="-30092"/>
              </a:stretch>
            </a:blipFill>
            <a:ln w="57150" cap="sq">
              <a:solidFill>
                <a:srgbClr val="633EB1"/>
              </a:solidFill>
              <a:prstDash val="solid"/>
              <a:miter/>
            </a:ln>
          </p:spPr>
          <p:txBody>
            <a:bodyPr/>
            <a:lstStyle/>
            <a:p>
              <a:endParaRPr lang="de-DE"/>
            </a:p>
          </p:txBody>
        </p:sp>
        <p:sp>
          <p:nvSpPr>
            <p:cNvPr id="10" name="TextBox 10"/>
            <p:cNvSpPr txBox="1"/>
            <p:nvPr/>
          </p:nvSpPr>
          <p:spPr>
            <a:xfrm>
              <a:off x="0" y="-57150"/>
              <a:ext cx="11109414" cy="2673028"/>
            </a:xfrm>
            <a:prstGeom prst="rect">
              <a:avLst/>
            </a:prstGeom>
          </p:spPr>
          <p:txBody>
            <a:bodyPr lIns="50800" tIns="50800" rIns="50800" bIns="50800" rtlCol="0" anchor="t"/>
            <a:lstStyle/>
            <a:p>
              <a:pPr marL="0" lvl="0" indent="0" algn="l">
                <a:lnSpc>
                  <a:spcPts val="3240"/>
                </a:lnSpc>
              </a:pPr>
              <a:r>
                <a:rPr lang="en-US" sz="2700">
                  <a:solidFill>
                    <a:srgbClr val="424244"/>
                  </a:solidFill>
                  <a:latin typeface="Calibri (MS)"/>
                  <a:ea typeface="Calibri (MS)"/>
                  <a:cs typeface="Calibri (MS)"/>
                  <a:sym typeface="Calibri (MS)"/>
                </a:rPr>
                <a:t>• Chronische Erkrankungen (z. B. Diabetes, Herz-Kreislauf-Erkrankungen)</a:t>
              </a:r>
            </a:p>
            <a:p>
              <a:pPr marL="0" lvl="0" indent="0" algn="l">
                <a:lnSpc>
                  <a:spcPts val="3240"/>
                </a:lnSpc>
              </a:pPr>
              <a:r>
                <a:rPr lang="en-US" sz="2700">
                  <a:solidFill>
                    <a:srgbClr val="424244"/>
                  </a:solidFill>
                  <a:latin typeface="Calibri (MS)"/>
                  <a:ea typeface="Calibri (MS)"/>
                  <a:cs typeface="Calibri (MS)"/>
                  <a:sym typeface="Calibri (MS)"/>
                </a:rPr>
                <a:t>• Langsamere Heilungsprozesse ⇒ Stärkere Auswirkungen von Infektionen oder Verletzungen</a:t>
              </a:r>
            </a:p>
          </p:txBody>
        </p:sp>
      </p:grpSp>
      <p:grpSp>
        <p:nvGrpSpPr>
          <p:cNvPr id="11" name="Group 11"/>
          <p:cNvGrpSpPr/>
          <p:nvPr/>
        </p:nvGrpSpPr>
        <p:grpSpPr>
          <a:xfrm>
            <a:off x="879291" y="5439918"/>
            <a:ext cx="7718517" cy="1961908"/>
            <a:chOff x="0" y="0"/>
            <a:chExt cx="10291356" cy="2615878"/>
          </a:xfrm>
        </p:grpSpPr>
        <p:sp>
          <p:nvSpPr>
            <p:cNvPr id="12" name="Freeform 12"/>
            <p:cNvSpPr/>
            <p:nvPr/>
          </p:nvSpPr>
          <p:spPr>
            <a:xfrm>
              <a:off x="0" y="0"/>
              <a:ext cx="10291318" cy="2615903"/>
            </a:xfrm>
            <a:custGeom>
              <a:avLst/>
              <a:gdLst/>
              <a:ahLst/>
              <a:cxnLst/>
              <a:rect l="l" t="t" r="r" b="b"/>
              <a:pathLst>
                <a:path w="10291318" h="2615903">
                  <a:moveTo>
                    <a:pt x="0" y="0"/>
                  </a:moveTo>
                  <a:lnTo>
                    <a:pt x="10291318" y="0"/>
                  </a:lnTo>
                  <a:lnTo>
                    <a:pt x="10291318" y="2615903"/>
                  </a:lnTo>
                  <a:lnTo>
                    <a:pt x="0" y="2615903"/>
                  </a:lnTo>
                  <a:close/>
                </a:path>
              </a:pathLst>
            </a:custGeom>
            <a:blipFill>
              <a:blip r:embed="rId3">
                <a:alphaModFix amt="0"/>
              </a:blip>
              <a:stretch>
                <a:fillRect t="-29314" b="-23999"/>
              </a:stretch>
            </a:blipFill>
            <a:ln w="57150" cap="sq">
              <a:solidFill>
                <a:srgbClr val="633EB1"/>
              </a:solidFill>
              <a:prstDash val="solid"/>
              <a:miter/>
            </a:ln>
          </p:spPr>
          <p:txBody>
            <a:bodyPr/>
            <a:lstStyle/>
            <a:p>
              <a:endParaRPr lang="de-DE"/>
            </a:p>
          </p:txBody>
        </p:sp>
        <p:sp>
          <p:nvSpPr>
            <p:cNvPr id="13" name="TextBox 13"/>
            <p:cNvSpPr txBox="1"/>
            <p:nvPr/>
          </p:nvSpPr>
          <p:spPr>
            <a:xfrm>
              <a:off x="0" y="-57150"/>
              <a:ext cx="10291356" cy="2673028"/>
            </a:xfrm>
            <a:prstGeom prst="rect">
              <a:avLst/>
            </a:prstGeom>
          </p:spPr>
          <p:txBody>
            <a:bodyPr lIns="50800" tIns="50800" rIns="50800" bIns="50800" rtlCol="0" anchor="t"/>
            <a:lstStyle/>
            <a:p>
              <a:pPr marL="0" lvl="0" indent="0" algn="l">
                <a:lnSpc>
                  <a:spcPts val="3240"/>
                </a:lnSpc>
              </a:pPr>
              <a:r>
                <a:rPr lang="en-US" sz="2700">
                  <a:solidFill>
                    <a:srgbClr val="424244"/>
                  </a:solidFill>
                  <a:latin typeface="Calibri (MS)"/>
                  <a:ea typeface="Calibri (MS)"/>
                  <a:cs typeface="Calibri (MS)"/>
                  <a:sym typeface="Calibri (MS)"/>
                </a:rPr>
                <a:t>• Dünneres Schleimhautgewebe</a:t>
              </a:r>
            </a:p>
            <a:p>
              <a:pPr marL="0" lvl="0" indent="0" algn="l">
                <a:lnSpc>
                  <a:spcPts val="3240"/>
                </a:lnSpc>
              </a:pPr>
              <a:r>
                <a:rPr lang="en-US" sz="2700">
                  <a:solidFill>
                    <a:srgbClr val="424244"/>
                  </a:solidFill>
                  <a:latin typeface="Calibri (MS)"/>
                  <a:ea typeface="Calibri (MS)"/>
                  <a:cs typeface="Calibri (MS)"/>
                  <a:sym typeface="Calibri (MS)"/>
                </a:rPr>
                <a:t>• Reduzierte Schmierung</a:t>
              </a:r>
            </a:p>
            <a:p>
              <a:pPr marL="0" lvl="0" indent="0" algn="l">
                <a:lnSpc>
                  <a:spcPts val="3240"/>
                </a:lnSpc>
              </a:pPr>
              <a:r>
                <a:rPr lang="en-US" sz="2700">
                  <a:solidFill>
                    <a:srgbClr val="424244"/>
                  </a:solidFill>
                  <a:latin typeface="Calibri (MS)"/>
                  <a:ea typeface="Calibri (MS)"/>
                  <a:cs typeface="Calibri (MS)"/>
                  <a:sym typeface="Calibri (MS)"/>
                </a:rPr>
                <a:t>• Veränderte Immunantwort ⇒ Erhöhte Anfälligkeit für Infektionen</a:t>
              </a:r>
            </a:p>
          </p:txBody>
        </p:sp>
      </p:grpSp>
      <p:sp>
        <p:nvSpPr>
          <p:cNvPr id="15" name="TextBox 4">
            <a:extLst>
              <a:ext uri="{FF2B5EF4-FFF2-40B4-BE49-F238E27FC236}">
                <a16:creationId xmlns:a16="http://schemas.microsoft.com/office/drawing/2014/main" id="{7AD0A408-6713-EF02-4386-550E97F3A002}"/>
              </a:ext>
            </a:extLst>
          </p:cNvPr>
          <p:cNvSpPr txBox="1"/>
          <p:nvPr/>
        </p:nvSpPr>
        <p:spPr>
          <a:xfrm>
            <a:off x="3670078" y="9338177"/>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Schutz- und Berufsrolle</a:t>
              </a:r>
            </a:p>
          </p:txBody>
        </p:sp>
      </p:grpSp>
      <p:sp>
        <p:nvSpPr>
          <p:cNvPr id="7" name="TextBox 7"/>
          <p:cNvSpPr txBox="1"/>
          <p:nvPr/>
        </p:nvSpPr>
        <p:spPr>
          <a:xfrm>
            <a:off x="238401" y="1360170"/>
            <a:ext cx="17733645" cy="5417439"/>
          </a:xfrm>
          <a:prstGeom prst="rect">
            <a:avLst/>
          </a:prstGeom>
        </p:spPr>
        <p:txBody>
          <a:bodyPr lIns="0" tIns="0" rIns="0" bIns="0" rtlCol="0" anchor="t">
            <a:spAutoFit/>
          </a:bodyPr>
          <a:lstStyle/>
          <a:p>
            <a:pPr marL="0" lvl="0" indent="0" algn="ctr">
              <a:lnSpc>
                <a:spcPts val="3888"/>
              </a:lnSpc>
            </a:pPr>
            <a:endParaRPr/>
          </a:p>
          <a:p>
            <a:pPr marL="0" lvl="0" indent="0" algn="ctr">
              <a:lnSpc>
                <a:spcPts val="3888"/>
              </a:lnSpc>
            </a:pPr>
            <a:endParaRPr/>
          </a:p>
          <a:p>
            <a:pPr marL="0" lvl="0" indent="0" algn="ctr">
              <a:lnSpc>
                <a:spcPts val="3888"/>
              </a:lnSpc>
            </a:pPr>
            <a:endParaRPr/>
          </a:p>
          <a:p>
            <a:pPr marL="0" lvl="0" indent="0" algn="l">
              <a:lnSpc>
                <a:spcPts val="3888"/>
              </a:lnSpc>
            </a:pPr>
            <a:r>
              <a:rPr lang="en-US" sz="3600">
                <a:solidFill>
                  <a:srgbClr val="424244"/>
                </a:solidFill>
                <a:latin typeface="Calibri (MS)"/>
                <a:ea typeface="Calibri (MS)"/>
                <a:cs typeface="Calibri (MS)"/>
                <a:sym typeface="Calibri (MS)"/>
              </a:rPr>
              <a:t>                  🗣 Regelmäßiger Dialog 🛡 Safer-Sex-Praktiken 🧪 Screening &amp; Prävention 📖 Zugang zu Informationen</a:t>
            </a:r>
          </a:p>
          <a:p>
            <a:pPr marL="0" lvl="0" indent="0" algn="l">
              <a:lnSpc>
                <a:spcPts val="3888"/>
              </a:lnSpc>
            </a:pPr>
            <a:endParaRPr lang="en-US" sz="3600">
              <a:solidFill>
                <a:srgbClr val="424244"/>
              </a:solidFill>
              <a:latin typeface="Calibri (MS)"/>
              <a:ea typeface="Calibri (MS)"/>
              <a:cs typeface="Calibri (MS)"/>
              <a:sym typeface="Calibri (MS)"/>
            </a:endParaRPr>
          </a:p>
          <a:p>
            <a:pPr marL="0" lvl="0" indent="0" algn="l">
              <a:lnSpc>
                <a:spcPts val="3888"/>
              </a:lnSpc>
            </a:pPr>
            <a:endParaRPr lang="en-US" sz="3600">
              <a:solidFill>
                <a:srgbClr val="424244"/>
              </a:solidFill>
              <a:latin typeface="Calibri (MS)"/>
              <a:ea typeface="Calibri (MS)"/>
              <a:cs typeface="Calibri (MS)"/>
              <a:sym typeface="Calibri (MS)"/>
            </a:endParaRPr>
          </a:p>
          <a:p>
            <a:pPr marL="0" lvl="0" indent="0" algn="l">
              <a:lnSpc>
                <a:spcPts val="3888"/>
              </a:lnSpc>
            </a:pPr>
            <a:endParaRPr lang="en-US" sz="3600">
              <a:solidFill>
                <a:srgbClr val="424244"/>
              </a:solidFill>
              <a:latin typeface="Calibri (MS)"/>
              <a:ea typeface="Calibri (MS)"/>
              <a:cs typeface="Calibri (MS)"/>
              <a:sym typeface="Calibri (MS)"/>
            </a:endParaRPr>
          </a:p>
          <a:p>
            <a:pPr marL="0" lvl="0" indent="0" algn="l">
              <a:lnSpc>
                <a:spcPts val="3888"/>
              </a:lnSpc>
            </a:pPr>
            <a:endParaRPr lang="en-US" sz="3600">
              <a:solidFill>
                <a:srgbClr val="424244"/>
              </a:solidFill>
              <a:latin typeface="Calibri (MS)"/>
              <a:ea typeface="Calibri (MS)"/>
              <a:cs typeface="Calibri (MS)"/>
              <a:sym typeface="Calibri (MS)"/>
            </a:endParaRPr>
          </a:p>
          <a:p>
            <a:pPr marL="0" lvl="0" indent="0" algn="l">
              <a:lnSpc>
                <a:spcPts val="3888"/>
              </a:lnSpc>
            </a:pPr>
            <a:r>
              <a:rPr lang="en-US" sz="3600">
                <a:solidFill>
                  <a:srgbClr val="424244"/>
                </a:solidFill>
                <a:latin typeface="Calibri (MS)"/>
                <a:ea typeface="Calibri (MS)"/>
                <a:cs typeface="Calibri (MS)"/>
                <a:sym typeface="Calibri (MS)"/>
              </a:rPr>
              <a:t>Die Auseinandersetzung mit sexueller Gesundheit fördert Würde, Autonomie und Wohlbefinden im späteren Leben.</a:t>
            </a:r>
          </a:p>
        </p:txBody>
      </p:sp>
      <p:grpSp>
        <p:nvGrpSpPr>
          <p:cNvPr id="8" name="Group 8"/>
          <p:cNvGrpSpPr/>
          <p:nvPr/>
        </p:nvGrpSpPr>
        <p:grpSpPr>
          <a:xfrm>
            <a:off x="9144000" y="2370906"/>
            <a:ext cx="7239105" cy="4722219"/>
            <a:chOff x="0" y="0"/>
            <a:chExt cx="9652140" cy="6296292"/>
          </a:xfrm>
        </p:grpSpPr>
        <p:sp>
          <p:nvSpPr>
            <p:cNvPr id="9" name="Freeform 9" descr="Zwei Personen halten Händchen.  KI-generierte Inhalte können fehlerhaft sein."/>
            <p:cNvSpPr/>
            <p:nvPr/>
          </p:nvSpPr>
          <p:spPr>
            <a:xfrm>
              <a:off x="0" y="0"/>
              <a:ext cx="9652127" cy="6296279"/>
            </a:xfrm>
            <a:custGeom>
              <a:avLst/>
              <a:gdLst/>
              <a:ahLst/>
              <a:cxnLst/>
              <a:rect l="l" t="t" r="r" b="b"/>
              <a:pathLst>
                <a:path w="9652127" h="6296279">
                  <a:moveTo>
                    <a:pt x="0" y="0"/>
                  </a:moveTo>
                  <a:lnTo>
                    <a:pt x="9652127" y="0"/>
                  </a:lnTo>
                  <a:lnTo>
                    <a:pt x="9652127" y="6296279"/>
                  </a:lnTo>
                  <a:lnTo>
                    <a:pt x="0" y="6296279"/>
                  </a:lnTo>
                  <a:lnTo>
                    <a:pt x="0" y="0"/>
                  </a:lnTo>
                  <a:close/>
                </a:path>
              </a:pathLst>
            </a:custGeom>
            <a:blipFill>
              <a:blip r:embed="rId4"/>
              <a:stretch>
                <a:fillRect/>
              </a:stretch>
            </a:blipFill>
          </p:spPr>
          <p:txBody>
            <a:bodyPr/>
            <a:lstStyle/>
            <a:p>
              <a:endParaRPr lang="de-DE"/>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633EB1"/>
            </a:solidFill>
          </p:spPr>
          <p:txBody>
            <a:bodyPr/>
            <a:lstStyle/>
            <a:p>
              <a:endParaRPr lang="de-DE"/>
            </a:p>
          </p:txBody>
        </p:sp>
      </p:grpSp>
      <p:grpSp>
        <p:nvGrpSpPr>
          <p:cNvPr id="4" name="Group 4"/>
          <p:cNvGrpSpPr/>
          <p:nvPr/>
        </p:nvGrpSpPr>
        <p:grpSpPr>
          <a:xfrm rot="-10800000">
            <a:off x="3259064" y="4162273"/>
            <a:ext cx="11759146" cy="68580"/>
            <a:chOff x="0" y="0"/>
            <a:chExt cx="15678861" cy="91440"/>
          </a:xfrm>
        </p:grpSpPr>
        <p:sp>
          <p:nvSpPr>
            <p:cNvPr id="5" name="Freeform 5"/>
            <p:cNvSpPr/>
            <p:nvPr/>
          </p:nvSpPr>
          <p:spPr>
            <a:xfrm>
              <a:off x="0" y="0"/>
              <a:ext cx="15678913" cy="91440"/>
            </a:xfrm>
            <a:custGeom>
              <a:avLst/>
              <a:gdLst/>
              <a:ahLst/>
              <a:cxnLst/>
              <a:rect l="l" t="t" r="r" b="b"/>
              <a:pathLst>
                <a:path w="15678913" h="91440">
                  <a:moveTo>
                    <a:pt x="0" y="91440"/>
                  </a:moveTo>
                  <a:lnTo>
                    <a:pt x="15678913" y="91440"/>
                  </a:lnTo>
                  <a:lnTo>
                    <a:pt x="15678913" y="0"/>
                  </a:lnTo>
                  <a:lnTo>
                    <a:pt x="0" y="0"/>
                  </a:lnTo>
                  <a:close/>
                </a:path>
              </a:pathLst>
            </a:custGeom>
            <a:solidFill>
              <a:srgbClr val="F2F2F2"/>
            </a:solidFill>
          </p:spPr>
          <p:txBody>
            <a:bodyPr/>
            <a:lstStyle/>
            <a:p>
              <a:endParaRPr lang="de-DE"/>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Kommunikation im Gesundheitswesen</a:t>
              </a:r>
            </a:p>
          </p:txBody>
        </p:sp>
      </p:grpSp>
      <p:sp>
        <p:nvSpPr>
          <p:cNvPr id="7" name="TextBox 7"/>
          <p:cNvSpPr txBox="1"/>
          <p:nvPr/>
        </p:nvSpPr>
        <p:spPr>
          <a:xfrm>
            <a:off x="1143000" y="1864267"/>
            <a:ext cx="8683533" cy="3374898"/>
          </a:xfrm>
          <a:prstGeom prst="rect">
            <a:avLst/>
          </a:prstGeom>
        </p:spPr>
        <p:txBody>
          <a:bodyPr lIns="0" tIns="0" rIns="0" bIns="0" rtlCol="0" anchor="t">
            <a:spAutoFit/>
          </a:bodyPr>
          <a:lstStyle/>
          <a:p>
            <a:pPr marL="0" lvl="0" indent="0" algn="ctr">
              <a:lnSpc>
                <a:spcPts val="2916"/>
              </a:lnSpc>
            </a:pPr>
            <a:endParaRPr dirty="0"/>
          </a:p>
          <a:p>
            <a:pPr marL="0" lvl="0" indent="0" algn="l">
              <a:lnSpc>
                <a:spcPts val="3240"/>
              </a:lnSpc>
            </a:pPr>
            <a:r>
              <a:rPr lang="en-US" sz="3000" b="1" dirty="0" err="1">
                <a:solidFill>
                  <a:srgbClr val="424244"/>
                </a:solidFill>
                <a:latin typeface="Calibri (MS) Bold"/>
                <a:ea typeface="Calibri (MS) Bold"/>
                <a:cs typeface="Calibri (MS) Bold"/>
                <a:sym typeface="Calibri (MS) Bold"/>
              </a:rPr>
              <a:t>Warum</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Gespräche</a:t>
            </a:r>
            <a:r>
              <a:rPr lang="en-US" sz="3000" b="1" dirty="0">
                <a:solidFill>
                  <a:srgbClr val="424244"/>
                </a:solidFill>
                <a:latin typeface="Calibri (MS) Bold"/>
                <a:ea typeface="Calibri (MS) Bold"/>
                <a:cs typeface="Calibri (MS) Bold"/>
                <a:sym typeface="Calibri (MS) Bold"/>
              </a:rPr>
              <a:t> oft nicht </a:t>
            </a:r>
            <a:r>
              <a:rPr lang="en-US" sz="3000" b="1" dirty="0" err="1">
                <a:solidFill>
                  <a:srgbClr val="424244"/>
                </a:solidFill>
                <a:latin typeface="Calibri (MS) Bold"/>
                <a:ea typeface="Calibri (MS) Bold"/>
                <a:cs typeface="Calibri (MS) Bold"/>
                <a:sym typeface="Calibri (MS) Bold"/>
              </a:rPr>
              <a:t>stattfinden</a:t>
            </a:r>
            <a:endParaRPr lang="en-US" sz="3000" b="1" dirty="0">
              <a:solidFill>
                <a:srgbClr val="424244"/>
              </a:solidFill>
              <a:latin typeface="Calibri (MS) Bold"/>
              <a:ea typeface="Calibri (MS) Bold"/>
              <a:cs typeface="Calibri (MS) Bold"/>
              <a:sym typeface="Calibri (MS) Bold"/>
            </a:endParaRPr>
          </a:p>
          <a:p>
            <a:pPr marL="0" lvl="0" indent="0" algn="l">
              <a:lnSpc>
                <a:spcPts val="2916"/>
              </a:lnSpc>
            </a:pPr>
            <a:endParaRPr lang="en-US" sz="3000" b="1" dirty="0">
              <a:solidFill>
                <a:srgbClr val="424244"/>
              </a:solidFill>
              <a:latin typeface="Calibri (MS) Bold"/>
              <a:ea typeface="Calibri (MS) Bold"/>
              <a:cs typeface="Calibri (MS) Bold"/>
              <a:sym typeface="Calibri (MS) Bold"/>
            </a:endParaRPr>
          </a:p>
          <a:p>
            <a:pPr marL="0" lvl="0" indent="0" algn="l">
              <a:lnSpc>
                <a:spcPts val="2916"/>
              </a:lnSpc>
            </a:pPr>
            <a:endParaRPr lang="en-US" sz="3000" b="1" dirty="0">
              <a:solidFill>
                <a:srgbClr val="424244"/>
              </a:solidFill>
              <a:latin typeface="Calibri (MS) Bold"/>
              <a:ea typeface="Calibri (MS) Bold"/>
              <a:cs typeface="Calibri (MS) Bold"/>
              <a:sym typeface="Calibri (MS) Bold"/>
            </a:endParaRPr>
          </a:p>
          <a:p>
            <a:pPr marL="0" lvl="0" indent="0" algn="l">
              <a:lnSpc>
                <a:spcPts val="2916"/>
              </a:lnSpc>
            </a:pPr>
            <a:endParaRPr lang="en-US" sz="3000" b="1" dirty="0">
              <a:solidFill>
                <a:srgbClr val="424244"/>
              </a:solidFill>
              <a:latin typeface="Calibri (MS) Bold"/>
              <a:ea typeface="Calibri (MS) Bold"/>
              <a:cs typeface="Calibri (MS) Bold"/>
              <a:sym typeface="Calibri (MS) Bold"/>
            </a:endParaRPr>
          </a:p>
          <a:p>
            <a:pPr marL="0" lvl="0" indent="0" algn="l">
              <a:lnSpc>
                <a:spcPts val="2916"/>
              </a:lnSpc>
            </a:pPr>
            <a:r>
              <a:rPr lang="en-US" sz="2700" b="1" dirty="0">
                <a:solidFill>
                  <a:srgbClr val="424244"/>
                </a:solidFill>
                <a:latin typeface="Calibri (MS) Bold"/>
                <a:ea typeface="Calibri (MS) Bold"/>
                <a:cs typeface="Calibri (MS) Bold"/>
                <a:sym typeface="Calibri (MS) Bold"/>
              </a:rPr>
              <a:t>• Unbehagen oder </a:t>
            </a:r>
            <a:r>
              <a:rPr lang="en-US" sz="2700" b="1" dirty="0" err="1">
                <a:solidFill>
                  <a:srgbClr val="424244"/>
                </a:solidFill>
                <a:latin typeface="Calibri (MS) Bold"/>
                <a:ea typeface="Calibri (MS) Bold"/>
                <a:cs typeface="Calibri (MS) Bold"/>
                <a:sym typeface="Calibri (MS) Bold"/>
              </a:rPr>
              <a:t>Verlegenheit</a:t>
            </a:r>
            <a:endParaRPr lang="en-US" sz="2700" b="1" dirty="0">
              <a:solidFill>
                <a:srgbClr val="424244"/>
              </a:solidFill>
              <a:latin typeface="Calibri (MS) Bold"/>
              <a:ea typeface="Calibri (MS) Bold"/>
              <a:cs typeface="Calibri (MS) Bold"/>
              <a:sym typeface="Calibri (MS) Bold"/>
            </a:endParaRPr>
          </a:p>
          <a:p>
            <a:pPr marL="0" lvl="0" indent="0" algn="l">
              <a:lnSpc>
                <a:spcPts val="2916"/>
              </a:lnSpc>
            </a:pP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Annahmen</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dass</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ältere</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Erwachsene</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asexuell</a:t>
            </a:r>
            <a:r>
              <a:rPr lang="en-US" sz="2700" b="1" dirty="0">
                <a:solidFill>
                  <a:srgbClr val="424244"/>
                </a:solidFill>
                <a:latin typeface="Calibri (MS) Bold"/>
                <a:ea typeface="Calibri (MS) Bold"/>
                <a:cs typeface="Calibri (MS) Bold"/>
                <a:sym typeface="Calibri (MS) Bold"/>
              </a:rPr>
              <a:t> sind</a:t>
            </a:r>
          </a:p>
          <a:p>
            <a:pPr marL="0" lvl="0" indent="0" algn="l">
              <a:lnSpc>
                <a:spcPts val="2916"/>
              </a:lnSpc>
            </a:pP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Zeitliche</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Beschränkungen</a:t>
            </a:r>
            <a:endParaRPr lang="en-US" sz="2700" b="1" dirty="0">
              <a:solidFill>
                <a:srgbClr val="424244"/>
              </a:solidFill>
              <a:latin typeface="Calibri (MS) Bold"/>
              <a:ea typeface="Calibri (MS) Bold"/>
              <a:cs typeface="Calibri (MS) Bold"/>
              <a:sym typeface="Calibri (MS) Bold"/>
            </a:endParaRPr>
          </a:p>
          <a:p>
            <a:pPr marL="0" lvl="0" indent="0" algn="l">
              <a:lnSpc>
                <a:spcPts val="2916"/>
              </a:lnSpc>
            </a:pP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Unsicherheit</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bezüglich</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beruflicher</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Grenzen</a:t>
            </a:r>
            <a:endParaRPr lang="en-US" sz="2700" b="1" dirty="0">
              <a:solidFill>
                <a:srgbClr val="424244"/>
              </a:solidFill>
              <a:latin typeface="Calibri (MS) Bold"/>
              <a:ea typeface="Calibri (MS) Bold"/>
              <a:cs typeface="Calibri (MS) Bold"/>
              <a:sym typeface="Calibri (MS) Bold"/>
            </a:endParaRPr>
          </a:p>
        </p:txBody>
      </p:sp>
      <p:sp>
        <p:nvSpPr>
          <p:cNvPr id="8" name="TextBox 8"/>
          <p:cNvSpPr txBox="1"/>
          <p:nvPr/>
        </p:nvSpPr>
        <p:spPr>
          <a:xfrm>
            <a:off x="8686800" y="1782951"/>
            <a:ext cx="8683533" cy="3736848"/>
          </a:xfrm>
          <a:prstGeom prst="rect">
            <a:avLst/>
          </a:prstGeom>
        </p:spPr>
        <p:txBody>
          <a:bodyPr lIns="0" tIns="0" rIns="0" bIns="0" rtlCol="0" anchor="t">
            <a:spAutoFit/>
          </a:bodyPr>
          <a:lstStyle/>
          <a:p>
            <a:pPr marL="0" lvl="0" indent="0" algn="ctr">
              <a:lnSpc>
                <a:spcPts val="2916"/>
              </a:lnSpc>
            </a:pPr>
            <a:endParaRPr dirty="0"/>
          </a:p>
          <a:p>
            <a:pPr marL="0" lvl="0" indent="0" algn="l">
              <a:lnSpc>
                <a:spcPts val="3240"/>
              </a:lnSpc>
            </a:pP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Personenzentrierter</a:t>
            </a:r>
            <a:r>
              <a:rPr lang="en-US" sz="3000" b="1" dirty="0">
                <a:solidFill>
                  <a:srgbClr val="424244"/>
                </a:solidFill>
                <a:latin typeface="Calibri (MS) Bold"/>
                <a:ea typeface="Calibri (MS) Bold"/>
                <a:cs typeface="Calibri (MS) Bold"/>
                <a:sym typeface="Calibri (MS) Bold"/>
              </a:rPr>
              <a:t> Ansatz</a:t>
            </a:r>
          </a:p>
          <a:p>
            <a:pPr marL="0" lvl="0" indent="0" algn="l">
              <a:lnSpc>
                <a:spcPts val="2916"/>
              </a:lnSpc>
            </a:pPr>
            <a:endParaRPr lang="en-US" sz="3000" b="1" dirty="0">
              <a:solidFill>
                <a:srgbClr val="424244"/>
              </a:solidFill>
              <a:latin typeface="Calibri (MS) Bold"/>
              <a:ea typeface="Calibri (MS) Bold"/>
              <a:cs typeface="Calibri (MS) Bold"/>
              <a:sym typeface="Calibri (MS) Bold"/>
            </a:endParaRPr>
          </a:p>
          <a:p>
            <a:pPr marL="0" lvl="0" indent="0" algn="l">
              <a:lnSpc>
                <a:spcPts val="2916"/>
              </a:lnSpc>
            </a:pPr>
            <a:endParaRPr lang="en-US" sz="3000" b="1" dirty="0">
              <a:solidFill>
                <a:srgbClr val="424244"/>
              </a:solidFill>
              <a:latin typeface="Calibri (MS) Bold"/>
              <a:ea typeface="Calibri (MS) Bold"/>
              <a:cs typeface="Calibri (MS) Bold"/>
              <a:sym typeface="Calibri (MS) Bold"/>
            </a:endParaRPr>
          </a:p>
          <a:p>
            <a:pPr marL="0" lvl="0" indent="0" algn="l">
              <a:lnSpc>
                <a:spcPts val="2916"/>
              </a:lnSpc>
            </a:pPr>
            <a:endParaRPr lang="en-US" sz="3000" b="1" dirty="0">
              <a:solidFill>
                <a:srgbClr val="424244"/>
              </a:solidFill>
              <a:latin typeface="Calibri (MS) Bold"/>
              <a:ea typeface="Calibri (MS) Bold"/>
              <a:cs typeface="Calibri (MS) Bold"/>
              <a:sym typeface="Calibri (MS) Bold"/>
            </a:endParaRPr>
          </a:p>
          <a:p>
            <a:pPr marL="0" lvl="0" indent="0" algn="l">
              <a:lnSpc>
                <a:spcPts val="2916"/>
              </a:lnSpc>
            </a:pPr>
            <a:r>
              <a:rPr lang="en-US" sz="2700" b="1" dirty="0">
                <a:solidFill>
                  <a:srgbClr val="424244"/>
                </a:solidFill>
                <a:latin typeface="Calibri (MS) Bold"/>
                <a:ea typeface="Calibri (MS) Bold"/>
                <a:cs typeface="Calibri (MS) Bold"/>
                <a:sym typeface="Calibri (MS) Bold"/>
              </a:rPr>
              <a:t>• Sexualität </a:t>
            </a:r>
            <a:r>
              <a:rPr lang="en-US" sz="2700" b="1" dirty="0" err="1">
                <a:solidFill>
                  <a:srgbClr val="424244"/>
                </a:solidFill>
                <a:latin typeface="Calibri (MS) Bold"/>
                <a:ea typeface="Calibri (MS) Bold"/>
                <a:cs typeface="Calibri (MS) Bold"/>
                <a:sym typeface="Calibri (MS) Bold"/>
              </a:rPr>
              <a:t>wird</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als</a:t>
            </a:r>
            <a:r>
              <a:rPr lang="en-US" sz="2700" b="1" dirty="0">
                <a:solidFill>
                  <a:srgbClr val="424244"/>
                </a:solidFill>
                <a:latin typeface="Calibri (MS) Bold"/>
                <a:ea typeface="Calibri (MS) Bold"/>
                <a:cs typeface="Calibri (MS) Bold"/>
                <a:sym typeface="Calibri (MS) Bold"/>
              </a:rPr>
              <a:t> Teil der </a:t>
            </a:r>
            <a:r>
              <a:rPr lang="en-US" sz="2700" b="1" dirty="0" err="1">
                <a:solidFill>
                  <a:srgbClr val="424244"/>
                </a:solidFill>
                <a:latin typeface="Calibri (MS) Bold"/>
                <a:ea typeface="Calibri (MS) Bold"/>
                <a:cs typeface="Calibri (MS) Bold"/>
                <a:sym typeface="Calibri (MS) Bold"/>
              </a:rPr>
              <a:t>Lebensqualität</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anerkannt</a:t>
            </a:r>
            <a:endParaRPr lang="en-US" sz="2700" b="1" dirty="0">
              <a:solidFill>
                <a:srgbClr val="424244"/>
              </a:solidFill>
              <a:latin typeface="Calibri (MS) Bold"/>
              <a:ea typeface="Calibri (MS) Bold"/>
              <a:cs typeface="Calibri (MS) Bold"/>
              <a:sym typeface="Calibri (MS) Bold"/>
            </a:endParaRPr>
          </a:p>
          <a:p>
            <a:pPr marL="0" lvl="0" indent="0" algn="l">
              <a:lnSpc>
                <a:spcPts val="2916"/>
              </a:lnSpc>
            </a:pPr>
            <a:r>
              <a:rPr lang="en-US" sz="2700" b="1" dirty="0">
                <a:solidFill>
                  <a:srgbClr val="424244"/>
                </a:solidFill>
                <a:latin typeface="Calibri (MS) Bold"/>
                <a:ea typeface="Calibri (MS) Bold"/>
                <a:cs typeface="Calibri (MS) Bold"/>
                <a:sym typeface="Calibri (MS) Bold"/>
              </a:rPr>
              <a:t>• Achtung vor </a:t>
            </a:r>
            <a:r>
              <a:rPr lang="en-US" sz="2700" b="1" dirty="0" err="1">
                <a:solidFill>
                  <a:srgbClr val="424244"/>
                </a:solidFill>
                <a:latin typeface="Calibri (MS) Bold"/>
                <a:ea typeface="Calibri (MS) Bold"/>
                <a:cs typeface="Calibri (MS) Bold"/>
                <a:sym typeface="Calibri (MS) Bold"/>
              </a:rPr>
              <a:t>Werten</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Vorlieben</a:t>
            </a:r>
            <a:r>
              <a:rPr lang="en-US" sz="2700" b="1" dirty="0">
                <a:solidFill>
                  <a:srgbClr val="424244"/>
                </a:solidFill>
                <a:latin typeface="Calibri (MS) Bold"/>
                <a:ea typeface="Calibri (MS) Bold"/>
                <a:cs typeface="Calibri (MS) Bold"/>
                <a:sym typeface="Calibri (MS) Bold"/>
              </a:rPr>
              <a:t> und </a:t>
            </a:r>
            <a:r>
              <a:rPr lang="en-US" sz="2700" b="1" dirty="0" err="1">
                <a:solidFill>
                  <a:srgbClr val="424244"/>
                </a:solidFill>
                <a:latin typeface="Calibri (MS) Bold"/>
                <a:ea typeface="Calibri (MS) Bold"/>
                <a:cs typeface="Calibri (MS) Bold"/>
                <a:sym typeface="Calibri (MS) Bold"/>
              </a:rPr>
              <a:t>gelebten</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Erfahrungen</a:t>
            </a:r>
            <a:endParaRPr lang="en-US" sz="2700" b="1" dirty="0">
              <a:solidFill>
                <a:srgbClr val="424244"/>
              </a:solidFill>
              <a:latin typeface="Calibri (MS) Bold"/>
              <a:ea typeface="Calibri (MS) Bold"/>
              <a:cs typeface="Calibri (MS) Bold"/>
              <a:sym typeface="Calibri (MS) Bold"/>
            </a:endParaRPr>
          </a:p>
          <a:p>
            <a:pPr marL="0" lvl="0" indent="0" algn="l">
              <a:lnSpc>
                <a:spcPts val="2916"/>
              </a:lnSpc>
            </a:pP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Gemeinsame</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Entscheidungsfindung</a:t>
            </a:r>
            <a:endParaRPr lang="en-US" sz="2700" b="1" dirty="0">
              <a:solidFill>
                <a:srgbClr val="424244"/>
              </a:solidFill>
              <a:latin typeface="Calibri (MS) Bold"/>
              <a:ea typeface="Calibri (MS) Bold"/>
              <a:cs typeface="Calibri (MS) Bold"/>
              <a:sym typeface="Calibri (MS) Bold"/>
            </a:endParaRPr>
          </a:p>
          <a:p>
            <a:pPr marL="0" lvl="0" indent="0" algn="l">
              <a:lnSpc>
                <a:spcPts val="2916"/>
              </a:lnSpc>
            </a:pP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Berücksichtigung</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emotionaler</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beziehungsbezogener</a:t>
            </a:r>
            <a:r>
              <a:rPr lang="en-US" sz="2700" b="1" dirty="0">
                <a:solidFill>
                  <a:srgbClr val="424244"/>
                </a:solidFill>
                <a:latin typeface="Calibri (MS) Bold"/>
                <a:ea typeface="Calibri (MS) Bold"/>
                <a:cs typeface="Calibri (MS) Bold"/>
                <a:sym typeface="Calibri (MS) Bold"/>
              </a:rPr>
              <a:t> und </a:t>
            </a:r>
            <a:r>
              <a:rPr lang="en-US" sz="2700" b="1" dirty="0" err="1">
                <a:solidFill>
                  <a:srgbClr val="424244"/>
                </a:solidFill>
                <a:latin typeface="Calibri (MS) Bold"/>
                <a:ea typeface="Calibri (MS) Bold"/>
                <a:cs typeface="Calibri (MS) Bold"/>
                <a:sym typeface="Calibri (MS) Bold"/>
              </a:rPr>
              <a:t>körperlicher</a:t>
            </a:r>
            <a:r>
              <a:rPr lang="en-US" sz="2700" b="1" dirty="0">
                <a:solidFill>
                  <a:srgbClr val="424244"/>
                </a:solidFill>
                <a:latin typeface="Calibri (MS) Bold"/>
                <a:ea typeface="Calibri (MS) Bold"/>
                <a:cs typeface="Calibri (MS) Bold"/>
                <a:sym typeface="Calibri (MS) Bold"/>
              </a:rPr>
              <a:t> </a:t>
            </a:r>
            <a:r>
              <a:rPr lang="en-US" sz="2700" b="1" dirty="0" err="1">
                <a:solidFill>
                  <a:srgbClr val="424244"/>
                </a:solidFill>
                <a:latin typeface="Calibri (MS) Bold"/>
                <a:ea typeface="Calibri (MS) Bold"/>
                <a:cs typeface="Calibri (MS) Bold"/>
                <a:sym typeface="Calibri (MS) Bold"/>
              </a:rPr>
              <a:t>Bedürfnisse</a:t>
            </a:r>
            <a:endParaRPr lang="en-US" sz="2700" b="1" dirty="0">
              <a:solidFill>
                <a:srgbClr val="424244"/>
              </a:solidFill>
              <a:latin typeface="Calibri (MS) Bold"/>
              <a:ea typeface="Calibri (MS) Bold"/>
              <a:cs typeface="Calibri (MS) Bold"/>
              <a:sym typeface="Calibri (MS) Bold"/>
            </a:endParaRPr>
          </a:p>
        </p:txBody>
      </p:sp>
      <p:sp>
        <p:nvSpPr>
          <p:cNvPr id="10" name="TextBox 4">
            <a:extLst>
              <a:ext uri="{FF2B5EF4-FFF2-40B4-BE49-F238E27FC236}">
                <a16:creationId xmlns:a16="http://schemas.microsoft.com/office/drawing/2014/main" id="{3FBC209E-47B4-B023-F66A-774FB9482065}"/>
              </a:ext>
            </a:extLst>
          </p:cNvPr>
          <p:cNvSpPr txBox="1"/>
          <p:nvPr/>
        </p:nvSpPr>
        <p:spPr>
          <a:xfrm>
            <a:off x="1447800" y="910590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073818"/>
            <a:chOff x="0" y="0"/>
            <a:chExt cx="23888700" cy="1431758"/>
          </a:xfrm>
        </p:grpSpPr>
        <p:sp>
          <p:nvSpPr>
            <p:cNvPr id="5" name="Freeform 5"/>
            <p:cNvSpPr/>
            <p:nvPr/>
          </p:nvSpPr>
          <p:spPr>
            <a:xfrm>
              <a:off x="0" y="0"/>
              <a:ext cx="23888702" cy="1431756"/>
            </a:xfrm>
            <a:custGeom>
              <a:avLst/>
              <a:gdLst/>
              <a:ahLst/>
              <a:cxnLst/>
              <a:rect l="l" t="t" r="r" b="b"/>
              <a:pathLst>
                <a:path w="23888702" h="1431756">
                  <a:moveTo>
                    <a:pt x="0" y="0"/>
                  </a:moveTo>
                  <a:lnTo>
                    <a:pt x="23888702" y="0"/>
                  </a:lnTo>
                  <a:lnTo>
                    <a:pt x="23888702" y="1431756"/>
                  </a:lnTo>
                  <a:lnTo>
                    <a:pt x="0" y="1431756"/>
                  </a:lnTo>
                  <a:close/>
                </a:path>
              </a:pathLst>
            </a:custGeom>
            <a:blipFill>
              <a:blip r:embed="rId3">
                <a:alphaModFix amt="0"/>
              </a:blip>
              <a:stretch>
                <a:fillRect t="-275105" b="-275105"/>
              </a:stretch>
            </a:blipFill>
          </p:spPr>
          <p:txBody>
            <a:bodyPr/>
            <a:lstStyle/>
            <a:p>
              <a:endParaRPr lang="de-DE"/>
            </a:p>
          </p:txBody>
        </p:sp>
        <p:sp>
          <p:nvSpPr>
            <p:cNvPr id="6" name="TextBox 6"/>
            <p:cNvSpPr txBox="1"/>
            <p:nvPr/>
          </p:nvSpPr>
          <p:spPr>
            <a:xfrm>
              <a:off x="0" y="-47625"/>
              <a:ext cx="23888700" cy="1479383"/>
            </a:xfrm>
            <a:prstGeom prst="rect">
              <a:avLst/>
            </a:prstGeom>
          </p:spPr>
          <p:txBody>
            <a:bodyPr lIns="0" tIns="0" rIns="0" bIns="0" rtlCol="0" anchor="ctr"/>
            <a:lstStyle/>
            <a:p>
              <a:pPr marL="0" lvl="0" indent="0" algn="l">
                <a:lnSpc>
                  <a:spcPts val="5771"/>
                </a:lnSpc>
              </a:pPr>
              <a:r>
                <a:rPr lang="en-US" sz="5343">
                  <a:solidFill>
                    <a:srgbClr val="F2F2F2"/>
                  </a:solidFill>
                  <a:latin typeface="Calibri (MS)"/>
                  <a:ea typeface="Calibri (MS)"/>
                  <a:cs typeface="Calibri (MS)"/>
                  <a:sym typeface="Calibri (MS)"/>
                </a:rPr>
                <a:t>Grundsätze für die Einleitung von Gesprächen über Sexualität (1)</a:t>
              </a:r>
            </a:p>
          </p:txBody>
        </p:sp>
      </p:grpSp>
      <p:graphicFrame>
        <p:nvGraphicFramePr>
          <p:cNvPr id="7" name="Table 7"/>
          <p:cNvGraphicFramePr>
            <a:graphicFrameLocks noGrp="1"/>
          </p:cNvGraphicFramePr>
          <p:nvPr/>
        </p:nvGraphicFramePr>
        <p:xfrm>
          <a:off x="224518" y="1333500"/>
          <a:ext cx="17830800" cy="8610600"/>
        </p:xfrm>
        <a:graphic>
          <a:graphicData uri="http://schemas.openxmlformats.org/drawingml/2006/table">
            <a:tbl>
              <a:tblPr/>
              <a:tblGrid>
                <a:gridCol w="594360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gridCol w="5943600">
                  <a:extLst>
                    <a:ext uri="{9D8B030D-6E8A-4147-A177-3AD203B41FA5}">
                      <a16:colId xmlns:a16="http://schemas.microsoft.com/office/drawing/2014/main" val="20002"/>
                    </a:ext>
                  </a:extLst>
                </a:gridCol>
              </a:tblGrid>
              <a:tr h="3083552">
                <a:tc>
                  <a:txBody>
                    <a:bodyPr/>
                    <a:lstStyle/>
                    <a:p>
                      <a:pPr marL="0" lvl="0" indent="0" algn="ctr">
                        <a:lnSpc>
                          <a:spcPts val="3852"/>
                        </a:lnSpc>
                        <a:spcBef>
                          <a:spcPct val="0"/>
                        </a:spcBef>
                        <a:defRPr/>
                      </a:pPr>
                      <a:endParaRPr lang="en-US" sz="1100"/>
                    </a:p>
                    <a:p>
                      <a:pPr marL="0" lvl="0" indent="0" algn="ctr">
                        <a:lnSpc>
                          <a:spcPts val="3852"/>
                        </a:lnSpc>
                        <a:spcBef>
                          <a:spcPct val="0"/>
                        </a:spcBef>
                      </a:pPr>
                      <a:r>
                        <a:rPr lang="en-US" sz="3000" b="1" u="none" strike="noStrike">
                          <a:solidFill>
                            <a:srgbClr val="252223"/>
                          </a:solidFill>
                          <a:latin typeface="Calibri (MS) Bold"/>
                          <a:ea typeface="Calibri (MS) Bold"/>
                          <a:cs typeface="Calibri (MS) Bold"/>
                          <a:sym typeface="Calibri (MS) Bold"/>
                        </a:rPr>
                        <a:t>Das Thema normalisieren</a:t>
                      </a:r>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Sexuelle Gesundheit als routinemäßigen und legitimen Bestandteil des allgemeinen Wohlbefindens darstellen und so dazu beitragen, Stigmatisierung und Scham abzubauen.</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„Ich frage alle meine Patienten nach ihrer sexuellen Gesundheit, weil sie ein wichtiger Bestandteil des allgemeinen Wohlbefindens ist.“</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extLst>
                  <a:ext uri="{0D108BD9-81ED-4DB2-BD59-A6C34878D82A}">
                    <a16:rowId xmlns:a16="http://schemas.microsoft.com/office/drawing/2014/main" val="10000"/>
                  </a:ext>
                </a:extLst>
              </a:tr>
              <a:tr h="2763524">
                <a:tc>
                  <a:txBody>
                    <a:bodyPr/>
                    <a:lstStyle/>
                    <a:p>
                      <a:pPr marL="0" lvl="0" indent="0" algn="ctr">
                        <a:lnSpc>
                          <a:spcPts val="3852"/>
                        </a:lnSpc>
                        <a:spcBef>
                          <a:spcPct val="0"/>
                        </a:spcBef>
                        <a:defRPr/>
                      </a:pPr>
                      <a:endParaRPr lang="en-US" sz="1100"/>
                    </a:p>
                    <a:p>
                      <a:pPr marL="0" lvl="0" indent="0" algn="ctr">
                        <a:lnSpc>
                          <a:spcPts val="3852"/>
                        </a:lnSpc>
                        <a:spcBef>
                          <a:spcPct val="0"/>
                        </a:spcBef>
                      </a:pPr>
                      <a:r>
                        <a:rPr lang="en-US" sz="3000" b="1" u="none" strike="noStrike">
                          <a:solidFill>
                            <a:srgbClr val="252223"/>
                          </a:solidFill>
                          <a:latin typeface="Calibri (MS) Bold"/>
                          <a:ea typeface="Calibri (MS) Bold"/>
                          <a:cs typeface="Calibri (MS) Bold"/>
                          <a:sym typeface="Calibri (MS) Bold"/>
                        </a:rPr>
                        <a:t>Für Komfort und Zustimmung sorgen</a:t>
                      </a:r>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CEE4"/>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Schaffen Sie eine sichere, urteilsfreie Atmosphäre und geben Sie dem Patienten ausdrücklich die Erlaubnis, Fragen abzulehnen oder zu überspringen.</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CEE4"/>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„Dies ist ein vertrauliches und wertfreies Gespräch. Sie können jede Frage überspringen oder jederzeit aufhören.“</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CEE4"/>
                    </a:solidFill>
                  </a:tcPr>
                </a:tc>
                <a:extLst>
                  <a:ext uri="{0D108BD9-81ED-4DB2-BD59-A6C34878D82A}">
                    <a16:rowId xmlns:a16="http://schemas.microsoft.com/office/drawing/2014/main" val="10001"/>
                  </a:ext>
                </a:extLst>
              </a:tr>
              <a:tr h="2763524">
                <a:tc>
                  <a:txBody>
                    <a:bodyPr/>
                    <a:lstStyle/>
                    <a:p>
                      <a:pPr marL="0" lvl="0" indent="0" algn="ctr">
                        <a:lnSpc>
                          <a:spcPts val="3852"/>
                        </a:lnSpc>
                        <a:spcBef>
                          <a:spcPct val="0"/>
                        </a:spcBef>
                        <a:defRPr/>
                      </a:pPr>
                      <a:endParaRPr lang="en-US" sz="1100"/>
                    </a:p>
                    <a:p>
                      <a:pPr marL="0" lvl="0" indent="0" algn="ctr">
                        <a:lnSpc>
                          <a:spcPts val="3852"/>
                        </a:lnSpc>
                        <a:spcBef>
                          <a:spcPct val="0"/>
                        </a:spcBef>
                      </a:pPr>
                      <a:r>
                        <a:rPr lang="en-US" sz="3000" b="1" u="none" strike="noStrike">
                          <a:solidFill>
                            <a:srgbClr val="252223"/>
                          </a:solidFill>
                          <a:latin typeface="Calibri (MS) Bold"/>
                          <a:ea typeface="Calibri (MS) Bold"/>
                          <a:cs typeface="Calibri (MS) Bold"/>
                          <a:sym typeface="Calibri (MS) Bold"/>
                        </a:rPr>
                        <a:t>Verwenden Sie eine offene, inklusive Sprache.</a:t>
                      </a:r>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Vermeiden Sie Annahmen über sexuelle Orientierung, Partner oder Identität und laden Sie zum Austausch durch neutrale, offene Formulierungen ein.</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Gibt es etwas in Bezug auf Ihre Sexualität oder Ihre intimen Beziehungen, worüber Sie gerne sprechen möchten?</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073818"/>
            <a:chOff x="0" y="0"/>
            <a:chExt cx="23888700" cy="1431758"/>
          </a:xfrm>
        </p:grpSpPr>
        <p:sp>
          <p:nvSpPr>
            <p:cNvPr id="5" name="Freeform 5"/>
            <p:cNvSpPr/>
            <p:nvPr/>
          </p:nvSpPr>
          <p:spPr>
            <a:xfrm>
              <a:off x="0" y="0"/>
              <a:ext cx="23888702" cy="1431756"/>
            </a:xfrm>
            <a:custGeom>
              <a:avLst/>
              <a:gdLst/>
              <a:ahLst/>
              <a:cxnLst/>
              <a:rect l="l" t="t" r="r" b="b"/>
              <a:pathLst>
                <a:path w="23888702" h="1431756">
                  <a:moveTo>
                    <a:pt x="0" y="0"/>
                  </a:moveTo>
                  <a:lnTo>
                    <a:pt x="23888702" y="0"/>
                  </a:lnTo>
                  <a:lnTo>
                    <a:pt x="23888702" y="1431756"/>
                  </a:lnTo>
                  <a:lnTo>
                    <a:pt x="0" y="1431756"/>
                  </a:lnTo>
                  <a:close/>
                </a:path>
              </a:pathLst>
            </a:custGeom>
            <a:blipFill>
              <a:blip r:embed="rId3">
                <a:alphaModFix amt="0"/>
              </a:blip>
              <a:stretch>
                <a:fillRect t="-275105" b="-275105"/>
              </a:stretch>
            </a:blipFill>
          </p:spPr>
          <p:txBody>
            <a:bodyPr/>
            <a:lstStyle/>
            <a:p>
              <a:endParaRPr lang="de-DE"/>
            </a:p>
          </p:txBody>
        </p:sp>
        <p:sp>
          <p:nvSpPr>
            <p:cNvPr id="6" name="TextBox 6"/>
            <p:cNvSpPr txBox="1"/>
            <p:nvPr/>
          </p:nvSpPr>
          <p:spPr>
            <a:xfrm>
              <a:off x="0" y="-47625"/>
              <a:ext cx="23888700" cy="1479383"/>
            </a:xfrm>
            <a:prstGeom prst="rect">
              <a:avLst/>
            </a:prstGeom>
          </p:spPr>
          <p:txBody>
            <a:bodyPr lIns="0" tIns="0" rIns="0" bIns="0" rtlCol="0" anchor="ctr"/>
            <a:lstStyle/>
            <a:p>
              <a:pPr marL="0" lvl="0" indent="0" algn="l">
                <a:lnSpc>
                  <a:spcPts val="5771"/>
                </a:lnSpc>
              </a:pPr>
              <a:r>
                <a:rPr lang="en-US" sz="5343">
                  <a:solidFill>
                    <a:srgbClr val="F2F2F2"/>
                  </a:solidFill>
                  <a:latin typeface="Calibri (MS)"/>
                  <a:ea typeface="Calibri (MS)"/>
                  <a:cs typeface="Calibri (MS)"/>
                  <a:sym typeface="Calibri (MS)"/>
                </a:rPr>
                <a:t>Grundsätze für die Einleitung von Gesprächen über Sexualität (2)</a:t>
              </a:r>
            </a:p>
          </p:txBody>
        </p:sp>
      </p:grpSp>
      <p:graphicFrame>
        <p:nvGraphicFramePr>
          <p:cNvPr id="7" name="Table 7"/>
          <p:cNvGraphicFramePr>
            <a:graphicFrameLocks noGrp="1"/>
          </p:cNvGraphicFramePr>
          <p:nvPr/>
        </p:nvGraphicFramePr>
        <p:xfrm>
          <a:off x="388960" y="1333500"/>
          <a:ext cx="17659350" cy="8553449"/>
        </p:xfrm>
        <a:graphic>
          <a:graphicData uri="http://schemas.openxmlformats.org/drawingml/2006/table">
            <a:tbl>
              <a:tblPr/>
              <a:tblGrid>
                <a:gridCol w="5886450">
                  <a:extLst>
                    <a:ext uri="{9D8B030D-6E8A-4147-A177-3AD203B41FA5}">
                      <a16:colId xmlns:a16="http://schemas.microsoft.com/office/drawing/2014/main" val="20000"/>
                    </a:ext>
                  </a:extLst>
                </a:gridCol>
                <a:gridCol w="5886450">
                  <a:extLst>
                    <a:ext uri="{9D8B030D-6E8A-4147-A177-3AD203B41FA5}">
                      <a16:colId xmlns:a16="http://schemas.microsoft.com/office/drawing/2014/main" val="20001"/>
                    </a:ext>
                  </a:extLst>
                </a:gridCol>
                <a:gridCol w="5886450">
                  <a:extLst>
                    <a:ext uri="{9D8B030D-6E8A-4147-A177-3AD203B41FA5}">
                      <a16:colId xmlns:a16="http://schemas.microsoft.com/office/drawing/2014/main" val="20002"/>
                    </a:ext>
                  </a:extLst>
                </a:gridCol>
              </a:tblGrid>
              <a:tr h="3681891">
                <a:tc>
                  <a:txBody>
                    <a:bodyPr/>
                    <a:lstStyle/>
                    <a:p>
                      <a:pPr marL="0" lvl="0" indent="0" algn="ctr">
                        <a:lnSpc>
                          <a:spcPts val="3852"/>
                        </a:lnSpc>
                        <a:spcBef>
                          <a:spcPct val="0"/>
                        </a:spcBef>
                        <a:defRPr/>
                      </a:pPr>
                      <a:endParaRPr lang="en-US" sz="1100"/>
                    </a:p>
                    <a:p>
                      <a:pPr marL="0" lvl="0" indent="0" algn="ctr">
                        <a:lnSpc>
                          <a:spcPts val="3852"/>
                        </a:lnSpc>
                        <a:spcBef>
                          <a:spcPct val="0"/>
                        </a:spcBef>
                      </a:pPr>
                      <a:r>
                        <a:rPr lang="en-US" sz="3000" b="1" u="none" strike="noStrike">
                          <a:solidFill>
                            <a:srgbClr val="252223"/>
                          </a:solidFill>
                          <a:latin typeface="Calibri (MS) Bold"/>
                          <a:ea typeface="Calibri (MS) Bold"/>
                          <a:cs typeface="Calibri (MS) Bold"/>
                          <a:sym typeface="Calibri (MS) Bold"/>
                        </a:rPr>
                        <a:t>Beginnen Sie mit einer ganzheitlichen Betrachtungsweise</a:t>
                      </a:r>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Das Thema Sexualität sollte zunächst im breiteren Kontext von Gesundheit und Lebensqualität angesprochen werden, bevor nach konkreten Details gefragt wird.</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„Manchmal können gesundheitliche Veränderungen oder Medikamente die Intimität oder das sexuelle Wohlbefinden beeinträchtigen. War das auch für Sie relevant?“</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extLst>
                  <a:ext uri="{0D108BD9-81ED-4DB2-BD59-A6C34878D82A}">
                    <a16:rowId xmlns:a16="http://schemas.microsoft.com/office/drawing/2014/main" val="10000"/>
                  </a:ext>
                </a:extLst>
              </a:tr>
              <a:tr h="2435779">
                <a:tc>
                  <a:txBody>
                    <a:bodyPr/>
                    <a:lstStyle/>
                    <a:p>
                      <a:pPr marL="0" lvl="0" indent="0" algn="ctr">
                        <a:lnSpc>
                          <a:spcPts val="3852"/>
                        </a:lnSpc>
                        <a:spcBef>
                          <a:spcPct val="0"/>
                        </a:spcBef>
                        <a:defRPr/>
                      </a:pPr>
                      <a:endParaRPr lang="en-US" sz="1100"/>
                    </a:p>
                    <a:p>
                      <a:pPr marL="0" lvl="0" indent="0" algn="ctr">
                        <a:lnSpc>
                          <a:spcPts val="3852"/>
                        </a:lnSpc>
                        <a:spcBef>
                          <a:spcPct val="0"/>
                        </a:spcBef>
                      </a:pPr>
                      <a:r>
                        <a:rPr lang="en-US" sz="3000" b="1" u="none" strike="noStrike">
                          <a:solidFill>
                            <a:srgbClr val="252223"/>
                          </a:solidFill>
                          <a:latin typeface="Calibri (MS) Bold"/>
                          <a:ea typeface="Calibri (MS) Bold"/>
                          <a:cs typeface="Calibri (MS) Bold"/>
                          <a:sym typeface="Calibri (MS) Bold"/>
                        </a:rPr>
                        <a:t>Sexualität als Teil der Identität bekräftigen</a:t>
                      </a:r>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Erkennen Sie an, dass Sexualität eine bedeutsame und legitime Dimension im Leben eines Menschen ist, unabhängig vom Alter.</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CEE4"/>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„Sexualität und Intimität bleiben auch im Alter für viele Menschen wichtige Bestandteile des Lebens.“</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3CEE4"/>
                    </a:solidFill>
                  </a:tcPr>
                </a:tc>
                <a:extLst>
                  <a:ext uri="{0D108BD9-81ED-4DB2-BD59-A6C34878D82A}">
                    <a16:rowId xmlns:a16="http://schemas.microsoft.com/office/drawing/2014/main" val="10001"/>
                  </a:ext>
                </a:extLst>
              </a:tr>
              <a:tr h="2435779">
                <a:tc>
                  <a:txBody>
                    <a:bodyPr/>
                    <a:lstStyle/>
                    <a:p>
                      <a:pPr marL="0" lvl="0" indent="0" algn="ctr">
                        <a:lnSpc>
                          <a:spcPts val="3852"/>
                        </a:lnSpc>
                        <a:spcBef>
                          <a:spcPct val="0"/>
                        </a:spcBef>
                        <a:defRPr/>
                      </a:pPr>
                      <a:endParaRPr lang="en-US" sz="1100"/>
                    </a:p>
                    <a:p>
                      <a:pPr marL="0" lvl="0" indent="0" algn="ctr">
                        <a:lnSpc>
                          <a:spcPts val="3852"/>
                        </a:lnSpc>
                        <a:spcBef>
                          <a:spcPct val="0"/>
                        </a:spcBef>
                      </a:pPr>
                      <a:r>
                        <a:rPr lang="en-US" sz="3000" b="1" u="none" strike="noStrike">
                          <a:solidFill>
                            <a:srgbClr val="252223"/>
                          </a:solidFill>
                          <a:latin typeface="Calibri (MS) Bold"/>
                          <a:ea typeface="Calibri (MS) Bold"/>
                          <a:cs typeface="Calibri (MS) Bold"/>
                          <a:sym typeface="Calibri (MS) Bold"/>
                        </a:rPr>
                        <a:t>Direkt, aber einfühlsam fragen</a:t>
                      </a:r>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Sobald Sicherheit gewährleistet ist, können Sie konkrete Anliegen wie Verlangen, Lust, Schmerz oder Beziehungsveränderungen untersuchen.</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tc>
                  <a:txBody>
                    <a:bodyPr/>
                    <a:lstStyle/>
                    <a:p>
                      <a:pPr marL="0" lvl="0" indent="0" algn="just">
                        <a:lnSpc>
                          <a:spcPts val="3466"/>
                        </a:lnSpc>
                        <a:spcBef>
                          <a:spcPct val="0"/>
                        </a:spcBef>
                        <a:defRPr/>
                      </a:pPr>
                      <a:r>
                        <a:rPr lang="en-US" sz="2700" u="none" strike="noStrike">
                          <a:solidFill>
                            <a:srgbClr val="252223"/>
                          </a:solidFill>
                          <a:latin typeface="Calibri (MS)"/>
                          <a:ea typeface="Calibri (MS)"/>
                          <a:cs typeface="Calibri (MS)"/>
                          <a:sym typeface="Calibri (MS)"/>
                        </a:rPr>
                        <a:t>„Haben Sie Veränderungen in Bezug auf Ihre Bedürfnisse, Ihr Wohlbefinden oder Ihr Vergnügen bemerkt, bei denen Sie Unterstützung benötigen?“</a:t>
                      </a:r>
                      <a:endParaRPr lang="en-US" sz="1100"/>
                    </a:p>
                  </a:txBody>
                  <a:tcPr marL="68580" marR="68580" marT="68580" marB="6858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AE8F2"/>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633EB1"/>
            </a:solidFill>
          </p:spPr>
          <p:txBody>
            <a:bodyPr/>
            <a:lstStyle/>
            <a:p>
              <a:endParaRPr lang="de-DE"/>
            </a:p>
          </p:txBody>
        </p:sp>
      </p:grpSp>
      <p:grpSp>
        <p:nvGrpSpPr>
          <p:cNvPr id="4" name="Group 4"/>
          <p:cNvGrpSpPr/>
          <p:nvPr/>
        </p:nvGrpSpPr>
        <p:grpSpPr>
          <a:xfrm rot="-10800000">
            <a:off x="3259064" y="4162273"/>
            <a:ext cx="11759146" cy="68580"/>
            <a:chOff x="0" y="0"/>
            <a:chExt cx="15678861" cy="91440"/>
          </a:xfrm>
        </p:grpSpPr>
        <p:sp>
          <p:nvSpPr>
            <p:cNvPr id="5" name="Freeform 5"/>
            <p:cNvSpPr/>
            <p:nvPr/>
          </p:nvSpPr>
          <p:spPr>
            <a:xfrm>
              <a:off x="0" y="0"/>
              <a:ext cx="15678913" cy="91440"/>
            </a:xfrm>
            <a:custGeom>
              <a:avLst/>
              <a:gdLst/>
              <a:ahLst/>
              <a:cxnLst/>
              <a:rect l="l" t="t" r="r" b="b"/>
              <a:pathLst>
                <a:path w="15678913" h="91440">
                  <a:moveTo>
                    <a:pt x="0" y="91440"/>
                  </a:moveTo>
                  <a:lnTo>
                    <a:pt x="15678913" y="91440"/>
                  </a:lnTo>
                  <a:lnTo>
                    <a:pt x="15678913" y="0"/>
                  </a:lnTo>
                  <a:lnTo>
                    <a:pt x="0" y="0"/>
                  </a:lnTo>
                  <a:close/>
                </a:path>
              </a:pathLst>
            </a:custGeom>
            <a:solidFill>
              <a:srgbClr val="F2F2F2"/>
            </a:solidFill>
          </p:spPr>
          <p:txBody>
            <a:bodyPr/>
            <a:lstStyle/>
            <a:p>
              <a:endParaRPr lang="de-DE"/>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Das Rahmenmodell des sexuellen Reaktionszyklus (1)</a:t>
              </a:r>
            </a:p>
          </p:txBody>
        </p:sp>
      </p:grpSp>
      <p:grpSp>
        <p:nvGrpSpPr>
          <p:cNvPr id="7" name="Group 7"/>
          <p:cNvGrpSpPr/>
          <p:nvPr/>
        </p:nvGrpSpPr>
        <p:grpSpPr>
          <a:xfrm>
            <a:off x="10143382" y="1663179"/>
            <a:ext cx="2119303" cy="2119306"/>
            <a:chOff x="0" y="0"/>
            <a:chExt cx="2825737" cy="2825742"/>
          </a:xfrm>
        </p:grpSpPr>
        <p:sp>
          <p:nvSpPr>
            <p:cNvPr id="8" name="Freeform 8"/>
            <p:cNvSpPr/>
            <p:nvPr/>
          </p:nvSpPr>
          <p:spPr>
            <a:xfrm>
              <a:off x="0" y="0"/>
              <a:ext cx="2825742" cy="2825747"/>
            </a:xfrm>
            <a:custGeom>
              <a:avLst/>
              <a:gdLst/>
              <a:ahLst/>
              <a:cxnLst/>
              <a:rect l="l" t="t" r="r" b="b"/>
              <a:pathLst>
                <a:path w="2825742" h="2825747">
                  <a:moveTo>
                    <a:pt x="0" y="0"/>
                  </a:moveTo>
                  <a:lnTo>
                    <a:pt x="2825742" y="0"/>
                  </a:lnTo>
                  <a:lnTo>
                    <a:pt x="2825742" y="2825747"/>
                  </a:lnTo>
                  <a:lnTo>
                    <a:pt x="0" y="2825747"/>
                  </a:lnTo>
                  <a:close/>
                </a:path>
              </a:pathLst>
            </a:custGeom>
            <a:blipFill>
              <a:blip r:embed="rId3">
                <a:alphaModFix amt="0"/>
              </a:blip>
              <a:stretch>
                <a:fillRect l="-78303" r="-78303"/>
              </a:stretch>
            </a:blipFill>
          </p:spPr>
          <p:txBody>
            <a:bodyPr/>
            <a:lstStyle/>
            <a:p>
              <a:endParaRPr lang="de-DE"/>
            </a:p>
          </p:txBody>
        </p:sp>
        <p:sp>
          <p:nvSpPr>
            <p:cNvPr id="9" name="TextBox 9"/>
            <p:cNvSpPr txBox="1"/>
            <p:nvPr/>
          </p:nvSpPr>
          <p:spPr>
            <a:xfrm>
              <a:off x="0" y="-19050"/>
              <a:ext cx="2825737" cy="2844792"/>
            </a:xfrm>
            <a:prstGeom prst="rect">
              <a:avLst/>
            </a:prstGeom>
          </p:spPr>
          <p:txBody>
            <a:bodyPr lIns="0" tIns="0" rIns="0" bIns="0" rtlCol="0" anchor="ctr"/>
            <a:lstStyle/>
            <a:p>
              <a:pPr marL="0" lvl="0" indent="0" algn="ctr">
                <a:lnSpc>
                  <a:spcPts val="3888"/>
                </a:lnSpc>
              </a:pPr>
              <a:r>
                <a:rPr lang="en-US" sz="3600">
                  <a:solidFill>
                    <a:srgbClr val="252223"/>
                  </a:solidFill>
                  <a:latin typeface="Calibri (MS)"/>
                  <a:ea typeface="Calibri (MS)"/>
                  <a:cs typeface="Calibri (MS)"/>
                  <a:sym typeface="Calibri (MS)"/>
                </a:rPr>
                <a:t>Wunsch</a:t>
              </a:r>
            </a:p>
          </p:txBody>
        </p:sp>
      </p:grpSp>
      <p:grpSp>
        <p:nvGrpSpPr>
          <p:cNvPr id="10" name="Group 10"/>
          <p:cNvGrpSpPr/>
          <p:nvPr/>
        </p:nvGrpSpPr>
        <p:grpSpPr>
          <a:xfrm>
            <a:off x="5176923" y="1597533"/>
            <a:ext cx="7927629" cy="7927629"/>
            <a:chOff x="0" y="0"/>
            <a:chExt cx="10570172" cy="10570172"/>
          </a:xfrm>
        </p:grpSpPr>
        <p:sp>
          <p:nvSpPr>
            <p:cNvPr id="11" name="Freeform 11"/>
            <p:cNvSpPr/>
            <p:nvPr/>
          </p:nvSpPr>
          <p:spPr>
            <a:xfrm>
              <a:off x="9047226" y="2784729"/>
              <a:ext cx="1504442" cy="2539238"/>
            </a:xfrm>
            <a:custGeom>
              <a:avLst/>
              <a:gdLst/>
              <a:ahLst/>
              <a:cxnLst/>
              <a:rect l="l" t="t" r="r" b="b"/>
              <a:pathLst>
                <a:path w="1504442" h="2539238">
                  <a:moveTo>
                    <a:pt x="473456" y="0"/>
                  </a:moveTo>
                  <a:cubicBezTo>
                    <a:pt x="849502" y="637159"/>
                    <a:pt x="1077087" y="1350899"/>
                    <a:pt x="1139062" y="2088134"/>
                  </a:cubicBezTo>
                  <a:lnTo>
                    <a:pt x="1504442" y="2091182"/>
                  </a:lnTo>
                  <a:lnTo>
                    <a:pt x="881380" y="2539238"/>
                  </a:lnTo>
                  <a:lnTo>
                    <a:pt x="221487" y="2080514"/>
                  </a:lnTo>
                  <a:lnTo>
                    <a:pt x="586612" y="2083562"/>
                  </a:lnTo>
                  <a:cubicBezTo>
                    <a:pt x="525525" y="1446530"/>
                    <a:pt x="325247" y="830707"/>
                    <a:pt x="0" y="279654"/>
                  </a:cubicBezTo>
                  <a:close/>
                </a:path>
              </a:pathLst>
            </a:custGeom>
            <a:solidFill>
              <a:srgbClr val="D33FB2"/>
            </a:solidFill>
            <a:ln w="19050" cap="sq">
              <a:solidFill>
                <a:srgbClr val="D1D1D1"/>
              </a:solidFill>
              <a:prstDash val="solid"/>
              <a:miter/>
            </a:ln>
          </p:spPr>
          <p:txBody>
            <a:bodyPr/>
            <a:lstStyle/>
            <a:p>
              <a:endParaRPr lang="de-DE"/>
            </a:p>
          </p:txBody>
        </p:sp>
      </p:grpSp>
      <p:grpSp>
        <p:nvGrpSpPr>
          <p:cNvPr id="12" name="Group 12"/>
          <p:cNvGrpSpPr/>
          <p:nvPr/>
        </p:nvGrpSpPr>
        <p:grpSpPr>
          <a:xfrm>
            <a:off x="11417951" y="5585908"/>
            <a:ext cx="2119303" cy="2119307"/>
            <a:chOff x="0" y="0"/>
            <a:chExt cx="2825737" cy="2825742"/>
          </a:xfrm>
        </p:grpSpPr>
        <p:sp>
          <p:nvSpPr>
            <p:cNvPr id="13" name="Freeform 13"/>
            <p:cNvSpPr/>
            <p:nvPr/>
          </p:nvSpPr>
          <p:spPr>
            <a:xfrm>
              <a:off x="0" y="0"/>
              <a:ext cx="2825742" cy="2825747"/>
            </a:xfrm>
            <a:custGeom>
              <a:avLst/>
              <a:gdLst/>
              <a:ahLst/>
              <a:cxnLst/>
              <a:rect l="l" t="t" r="r" b="b"/>
              <a:pathLst>
                <a:path w="2825742" h="2825747">
                  <a:moveTo>
                    <a:pt x="0" y="0"/>
                  </a:moveTo>
                  <a:lnTo>
                    <a:pt x="2825742" y="0"/>
                  </a:lnTo>
                  <a:lnTo>
                    <a:pt x="2825742" y="2825747"/>
                  </a:lnTo>
                  <a:lnTo>
                    <a:pt x="0" y="2825747"/>
                  </a:lnTo>
                  <a:close/>
                </a:path>
              </a:pathLst>
            </a:custGeom>
            <a:blipFill>
              <a:blip r:embed="rId3">
                <a:alphaModFix amt="0"/>
              </a:blip>
              <a:stretch>
                <a:fillRect l="-78303" r="-78303"/>
              </a:stretch>
            </a:blipFill>
          </p:spPr>
          <p:txBody>
            <a:bodyPr/>
            <a:lstStyle/>
            <a:p>
              <a:endParaRPr lang="de-DE"/>
            </a:p>
          </p:txBody>
        </p:sp>
        <p:sp>
          <p:nvSpPr>
            <p:cNvPr id="14" name="TextBox 14"/>
            <p:cNvSpPr txBox="1"/>
            <p:nvPr/>
          </p:nvSpPr>
          <p:spPr>
            <a:xfrm>
              <a:off x="0" y="-19050"/>
              <a:ext cx="2825737" cy="2844792"/>
            </a:xfrm>
            <a:prstGeom prst="rect">
              <a:avLst/>
            </a:prstGeom>
          </p:spPr>
          <p:txBody>
            <a:bodyPr lIns="0" tIns="0" rIns="0" bIns="0" rtlCol="0" anchor="ctr"/>
            <a:lstStyle/>
            <a:p>
              <a:pPr marL="0" lvl="0" indent="0" algn="ctr">
                <a:lnSpc>
                  <a:spcPts val="3888"/>
                </a:lnSpc>
              </a:pPr>
              <a:r>
                <a:rPr lang="en-US" sz="3600">
                  <a:solidFill>
                    <a:srgbClr val="252223"/>
                  </a:solidFill>
                  <a:latin typeface="Calibri (MS)"/>
                  <a:ea typeface="Calibri (MS)"/>
                  <a:cs typeface="Calibri (MS)"/>
                  <a:sym typeface="Calibri (MS)"/>
                </a:rPr>
                <a:t>Erregung</a:t>
              </a:r>
            </a:p>
          </p:txBody>
        </p:sp>
      </p:grpSp>
      <p:grpSp>
        <p:nvGrpSpPr>
          <p:cNvPr id="15" name="Group 15"/>
          <p:cNvGrpSpPr/>
          <p:nvPr/>
        </p:nvGrpSpPr>
        <p:grpSpPr>
          <a:xfrm>
            <a:off x="5176923" y="1597533"/>
            <a:ext cx="7927629" cy="7927629"/>
            <a:chOff x="0" y="0"/>
            <a:chExt cx="10570172" cy="10570172"/>
          </a:xfrm>
        </p:grpSpPr>
        <p:sp>
          <p:nvSpPr>
            <p:cNvPr id="16" name="Freeform 16"/>
            <p:cNvSpPr/>
            <p:nvPr/>
          </p:nvSpPr>
          <p:spPr>
            <a:xfrm>
              <a:off x="6681216" y="7948549"/>
              <a:ext cx="2502535" cy="2219833"/>
            </a:xfrm>
            <a:custGeom>
              <a:avLst/>
              <a:gdLst/>
              <a:ahLst/>
              <a:cxnLst/>
              <a:rect l="l" t="t" r="r" b="b"/>
              <a:pathLst>
                <a:path w="2502535" h="2219833">
                  <a:moveTo>
                    <a:pt x="2502535" y="335280"/>
                  </a:moveTo>
                  <a:cubicBezTo>
                    <a:pt x="1982343" y="1011555"/>
                    <a:pt x="1295273" y="1540891"/>
                    <a:pt x="508635" y="1871345"/>
                  </a:cubicBezTo>
                  <a:lnTo>
                    <a:pt x="618490" y="2219833"/>
                  </a:lnTo>
                  <a:lnTo>
                    <a:pt x="0" y="1765427"/>
                  </a:lnTo>
                  <a:lnTo>
                    <a:pt x="232664" y="996061"/>
                  </a:lnTo>
                  <a:lnTo>
                    <a:pt x="342520" y="1344295"/>
                  </a:lnTo>
                  <a:cubicBezTo>
                    <a:pt x="1021842" y="1049528"/>
                    <a:pt x="1615186" y="586994"/>
                    <a:pt x="2066671" y="0"/>
                  </a:cubicBezTo>
                  <a:close/>
                </a:path>
              </a:pathLst>
            </a:custGeom>
            <a:solidFill>
              <a:srgbClr val="D33FB2"/>
            </a:solidFill>
            <a:ln w="19050" cap="sq">
              <a:solidFill>
                <a:srgbClr val="D1D1D1"/>
              </a:solidFill>
              <a:prstDash val="solid"/>
              <a:miter/>
            </a:ln>
          </p:spPr>
          <p:txBody>
            <a:bodyPr/>
            <a:lstStyle/>
            <a:p>
              <a:endParaRPr lang="de-DE"/>
            </a:p>
          </p:txBody>
        </p:sp>
      </p:grpSp>
      <p:grpSp>
        <p:nvGrpSpPr>
          <p:cNvPr id="17" name="Group 17"/>
          <p:cNvGrpSpPr/>
          <p:nvPr/>
        </p:nvGrpSpPr>
        <p:grpSpPr>
          <a:xfrm>
            <a:off x="8081077" y="8010287"/>
            <a:ext cx="2119303" cy="2119307"/>
            <a:chOff x="0" y="0"/>
            <a:chExt cx="2825737" cy="2825742"/>
          </a:xfrm>
        </p:grpSpPr>
        <p:sp>
          <p:nvSpPr>
            <p:cNvPr id="18" name="Freeform 18"/>
            <p:cNvSpPr/>
            <p:nvPr/>
          </p:nvSpPr>
          <p:spPr>
            <a:xfrm>
              <a:off x="0" y="0"/>
              <a:ext cx="2825742" cy="2825747"/>
            </a:xfrm>
            <a:custGeom>
              <a:avLst/>
              <a:gdLst/>
              <a:ahLst/>
              <a:cxnLst/>
              <a:rect l="l" t="t" r="r" b="b"/>
              <a:pathLst>
                <a:path w="2825742" h="2825747">
                  <a:moveTo>
                    <a:pt x="0" y="0"/>
                  </a:moveTo>
                  <a:lnTo>
                    <a:pt x="2825742" y="0"/>
                  </a:lnTo>
                  <a:lnTo>
                    <a:pt x="2825742" y="2825747"/>
                  </a:lnTo>
                  <a:lnTo>
                    <a:pt x="0" y="2825747"/>
                  </a:lnTo>
                  <a:close/>
                </a:path>
              </a:pathLst>
            </a:custGeom>
            <a:blipFill>
              <a:blip r:embed="rId3">
                <a:alphaModFix amt="0"/>
              </a:blip>
              <a:stretch>
                <a:fillRect l="-78303" r="-78303"/>
              </a:stretch>
            </a:blipFill>
          </p:spPr>
          <p:txBody>
            <a:bodyPr/>
            <a:lstStyle/>
            <a:p>
              <a:endParaRPr lang="de-DE"/>
            </a:p>
          </p:txBody>
        </p:sp>
        <p:sp>
          <p:nvSpPr>
            <p:cNvPr id="19" name="TextBox 19"/>
            <p:cNvSpPr txBox="1"/>
            <p:nvPr/>
          </p:nvSpPr>
          <p:spPr>
            <a:xfrm>
              <a:off x="0" y="-19050"/>
              <a:ext cx="2825737" cy="2844792"/>
            </a:xfrm>
            <a:prstGeom prst="rect">
              <a:avLst/>
            </a:prstGeom>
          </p:spPr>
          <p:txBody>
            <a:bodyPr lIns="0" tIns="0" rIns="0" bIns="0" rtlCol="0" anchor="ctr"/>
            <a:lstStyle/>
            <a:p>
              <a:pPr marL="0" lvl="0" indent="0" algn="ctr">
                <a:lnSpc>
                  <a:spcPts val="3888"/>
                </a:lnSpc>
              </a:pPr>
              <a:r>
                <a:rPr lang="en-US" sz="3600">
                  <a:solidFill>
                    <a:srgbClr val="252223"/>
                  </a:solidFill>
                  <a:latin typeface="Calibri (MS)"/>
                  <a:ea typeface="Calibri (MS)"/>
                  <a:cs typeface="Calibri (MS)"/>
                  <a:sym typeface="Calibri (MS)"/>
                </a:rPr>
                <a:t>Plateau</a:t>
              </a:r>
            </a:p>
          </p:txBody>
        </p:sp>
      </p:grpSp>
      <p:grpSp>
        <p:nvGrpSpPr>
          <p:cNvPr id="20" name="Group 20"/>
          <p:cNvGrpSpPr/>
          <p:nvPr/>
        </p:nvGrpSpPr>
        <p:grpSpPr>
          <a:xfrm>
            <a:off x="5176923" y="1597533"/>
            <a:ext cx="7927629" cy="7927629"/>
            <a:chOff x="0" y="0"/>
            <a:chExt cx="10570172" cy="10570172"/>
          </a:xfrm>
        </p:grpSpPr>
        <p:sp>
          <p:nvSpPr>
            <p:cNvPr id="21" name="Freeform 21"/>
            <p:cNvSpPr/>
            <p:nvPr/>
          </p:nvSpPr>
          <p:spPr>
            <a:xfrm>
              <a:off x="1389761" y="8070723"/>
              <a:ext cx="2581910" cy="1905254"/>
            </a:xfrm>
            <a:custGeom>
              <a:avLst/>
              <a:gdLst/>
              <a:ahLst/>
              <a:cxnLst/>
              <a:rect l="l" t="t" r="r" b="b"/>
              <a:pathLst>
                <a:path w="2581910" h="1905254">
                  <a:moveTo>
                    <a:pt x="2416556" y="1905254"/>
                  </a:moveTo>
                  <a:cubicBezTo>
                    <a:pt x="1602867" y="1648714"/>
                    <a:pt x="869823" y="1184910"/>
                    <a:pt x="289560" y="559435"/>
                  </a:cubicBezTo>
                  <a:lnTo>
                    <a:pt x="0" y="782193"/>
                  </a:lnTo>
                  <a:lnTo>
                    <a:pt x="214630" y="45339"/>
                  </a:lnTo>
                  <a:lnTo>
                    <a:pt x="1017016" y="0"/>
                  </a:lnTo>
                  <a:lnTo>
                    <a:pt x="727583" y="222631"/>
                  </a:lnTo>
                  <a:cubicBezTo>
                    <a:pt x="1237488" y="759587"/>
                    <a:pt x="1875663" y="1158113"/>
                    <a:pt x="2581910" y="1380871"/>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2" name="Group 22"/>
          <p:cNvGrpSpPr/>
          <p:nvPr/>
        </p:nvGrpSpPr>
        <p:grpSpPr>
          <a:xfrm>
            <a:off x="4744202" y="5585908"/>
            <a:ext cx="2119303" cy="2119307"/>
            <a:chOff x="0" y="0"/>
            <a:chExt cx="2825737" cy="2825742"/>
          </a:xfrm>
        </p:grpSpPr>
        <p:sp>
          <p:nvSpPr>
            <p:cNvPr id="23" name="Freeform 23"/>
            <p:cNvSpPr/>
            <p:nvPr/>
          </p:nvSpPr>
          <p:spPr>
            <a:xfrm>
              <a:off x="0" y="0"/>
              <a:ext cx="2825742" cy="2825747"/>
            </a:xfrm>
            <a:custGeom>
              <a:avLst/>
              <a:gdLst/>
              <a:ahLst/>
              <a:cxnLst/>
              <a:rect l="l" t="t" r="r" b="b"/>
              <a:pathLst>
                <a:path w="2825742" h="2825747">
                  <a:moveTo>
                    <a:pt x="0" y="0"/>
                  </a:moveTo>
                  <a:lnTo>
                    <a:pt x="2825742" y="0"/>
                  </a:lnTo>
                  <a:lnTo>
                    <a:pt x="2825742" y="2825747"/>
                  </a:lnTo>
                  <a:lnTo>
                    <a:pt x="0" y="2825747"/>
                  </a:lnTo>
                  <a:close/>
                </a:path>
              </a:pathLst>
            </a:custGeom>
            <a:blipFill>
              <a:blip r:embed="rId3">
                <a:alphaModFix amt="0"/>
              </a:blip>
              <a:stretch>
                <a:fillRect l="-78303" r="-78303"/>
              </a:stretch>
            </a:blipFill>
          </p:spPr>
          <p:txBody>
            <a:bodyPr/>
            <a:lstStyle/>
            <a:p>
              <a:endParaRPr lang="de-DE"/>
            </a:p>
          </p:txBody>
        </p:sp>
        <p:sp>
          <p:nvSpPr>
            <p:cNvPr id="24" name="TextBox 24"/>
            <p:cNvSpPr txBox="1"/>
            <p:nvPr/>
          </p:nvSpPr>
          <p:spPr>
            <a:xfrm>
              <a:off x="0" y="-19050"/>
              <a:ext cx="2825737" cy="2844792"/>
            </a:xfrm>
            <a:prstGeom prst="rect">
              <a:avLst/>
            </a:prstGeom>
          </p:spPr>
          <p:txBody>
            <a:bodyPr lIns="0" tIns="0" rIns="0" bIns="0" rtlCol="0" anchor="ctr"/>
            <a:lstStyle/>
            <a:p>
              <a:pPr marL="0" lvl="0" indent="0" algn="ctr">
                <a:lnSpc>
                  <a:spcPts val="3888"/>
                </a:lnSpc>
              </a:pPr>
              <a:r>
                <a:rPr lang="en-US" sz="3600">
                  <a:solidFill>
                    <a:srgbClr val="252223"/>
                  </a:solidFill>
                  <a:latin typeface="Calibri (MS)"/>
                  <a:ea typeface="Calibri (MS)"/>
                  <a:cs typeface="Calibri (MS)"/>
                  <a:sym typeface="Calibri (MS)"/>
                </a:rPr>
                <a:t>Orgasmus</a:t>
              </a:r>
            </a:p>
          </p:txBody>
        </p:sp>
      </p:grpSp>
      <p:grpSp>
        <p:nvGrpSpPr>
          <p:cNvPr id="25" name="Group 25"/>
          <p:cNvGrpSpPr/>
          <p:nvPr/>
        </p:nvGrpSpPr>
        <p:grpSpPr>
          <a:xfrm>
            <a:off x="5176923" y="1597533"/>
            <a:ext cx="7927629" cy="7927629"/>
            <a:chOff x="0" y="0"/>
            <a:chExt cx="10570172" cy="10570172"/>
          </a:xfrm>
        </p:grpSpPr>
        <p:sp>
          <p:nvSpPr>
            <p:cNvPr id="26" name="Freeform 26"/>
            <p:cNvSpPr/>
            <p:nvPr/>
          </p:nvSpPr>
          <p:spPr>
            <a:xfrm>
              <a:off x="366602" y="2924429"/>
              <a:ext cx="1260903" cy="2401824"/>
            </a:xfrm>
            <a:custGeom>
              <a:avLst/>
              <a:gdLst/>
              <a:ahLst/>
              <a:cxnLst/>
              <a:rect l="l" t="t" r="r" b="b"/>
              <a:pathLst>
                <a:path w="1260903" h="2401824">
                  <a:moveTo>
                    <a:pt x="174" y="2401824"/>
                  </a:moveTo>
                  <a:cubicBezTo>
                    <a:pt x="-6049" y="1662049"/>
                    <a:pt x="154733" y="930275"/>
                    <a:pt x="470582" y="261239"/>
                  </a:cubicBezTo>
                  <a:lnTo>
                    <a:pt x="156003" y="75438"/>
                  </a:lnTo>
                  <a:lnTo>
                    <a:pt x="919781" y="0"/>
                  </a:lnTo>
                  <a:lnTo>
                    <a:pt x="1260903" y="727710"/>
                  </a:lnTo>
                  <a:lnTo>
                    <a:pt x="946451" y="542036"/>
                  </a:lnTo>
                  <a:cubicBezTo>
                    <a:pt x="680005" y="1123950"/>
                    <a:pt x="544750" y="1757172"/>
                    <a:pt x="550084" y="2397125"/>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7" name="Group 27"/>
          <p:cNvGrpSpPr/>
          <p:nvPr/>
        </p:nvGrpSpPr>
        <p:grpSpPr>
          <a:xfrm>
            <a:off x="6018781" y="1663179"/>
            <a:ext cx="2119303" cy="2119306"/>
            <a:chOff x="0" y="0"/>
            <a:chExt cx="2825737" cy="2825742"/>
          </a:xfrm>
        </p:grpSpPr>
        <p:sp>
          <p:nvSpPr>
            <p:cNvPr id="28" name="Freeform 28"/>
            <p:cNvSpPr/>
            <p:nvPr/>
          </p:nvSpPr>
          <p:spPr>
            <a:xfrm>
              <a:off x="0" y="0"/>
              <a:ext cx="2825742" cy="2825747"/>
            </a:xfrm>
            <a:custGeom>
              <a:avLst/>
              <a:gdLst/>
              <a:ahLst/>
              <a:cxnLst/>
              <a:rect l="l" t="t" r="r" b="b"/>
              <a:pathLst>
                <a:path w="2825742" h="2825747">
                  <a:moveTo>
                    <a:pt x="0" y="0"/>
                  </a:moveTo>
                  <a:lnTo>
                    <a:pt x="2825742" y="0"/>
                  </a:lnTo>
                  <a:lnTo>
                    <a:pt x="2825742" y="2825747"/>
                  </a:lnTo>
                  <a:lnTo>
                    <a:pt x="0" y="2825747"/>
                  </a:lnTo>
                  <a:close/>
                </a:path>
              </a:pathLst>
            </a:custGeom>
            <a:blipFill>
              <a:blip r:embed="rId3">
                <a:alphaModFix amt="0"/>
              </a:blip>
              <a:stretch>
                <a:fillRect l="-78303" r="-78303"/>
              </a:stretch>
            </a:blipFill>
          </p:spPr>
          <p:txBody>
            <a:bodyPr/>
            <a:lstStyle/>
            <a:p>
              <a:endParaRPr lang="de-DE"/>
            </a:p>
          </p:txBody>
        </p:sp>
        <p:sp>
          <p:nvSpPr>
            <p:cNvPr id="29" name="TextBox 29"/>
            <p:cNvSpPr txBox="1"/>
            <p:nvPr/>
          </p:nvSpPr>
          <p:spPr>
            <a:xfrm>
              <a:off x="0" y="-19050"/>
              <a:ext cx="2825737" cy="2844792"/>
            </a:xfrm>
            <a:prstGeom prst="rect">
              <a:avLst/>
            </a:prstGeom>
          </p:spPr>
          <p:txBody>
            <a:bodyPr lIns="0" tIns="0" rIns="0" bIns="0" rtlCol="0" anchor="ctr"/>
            <a:lstStyle/>
            <a:p>
              <a:pPr marL="0" lvl="0" indent="0" algn="ctr">
                <a:lnSpc>
                  <a:spcPts val="3888"/>
                </a:lnSpc>
              </a:pPr>
              <a:r>
                <a:rPr lang="en-US" sz="3600">
                  <a:solidFill>
                    <a:srgbClr val="252223"/>
                  </a:solidFill>
                  <a:latin typeface="Calibri (MS)"/>
                  <a:ea typeface="Calibri (MS)"/>
                  <a:cs typeface="Calibri (MS)"/>
                  <a:sym typeface="Calibri (MS)"/>
                </a:rPr>
                <a:t>Auflösung</a:t>
              </a:r>
            </a:p>
          </p:txBody>
        </p:sp>
      </p:grpSp>
      <p:grpSp>
        <p:nvGrpSpPr>
          <p:cNvPr id="30" name="Group 30"/>
          <p:cNvGrpSpPr/>
          <p:nvPr/>
        </p:nvGrpSpPr>
        <p:grpSpPr>
          <a:xfrm>
            <a:off x="5105400" y="1708440"/>
            <a:ext cx="7999152" cy="7515380"/>
            <a:chOff x="0" y="0"/>
            <a:chExt cx="10570172" cy="10570172"/>
          </a:xfrm>
        </p:grpSpPr>
        <p:sp>
          <p:nvSpPr>
            <p:cNvPr id="31" name="Freeform 31"/>
            <p:cNvSpPr/>
            <p:nvPr/>
          </p:nvSpPr>
          <p:spPr>
            <a:xfrm>
              <a:off x="3872865" y="113665"/>
              <a:ext cx="2745486" cy="1228979"/>
            </a:xfrm>
            <a:custGeom>
              <a:avLst/>
              <a:gdLst/>
              <a:ahLst/>
              <a:cxnLst/>
              <a:rect l="l" t="t" r="r" b="b"/>
              <a:pathLst>
                <a:path w="2745486" h="1228979">
                  <a:moveTo>
                    <a:pt x="0" y="459994"/>
                  </a:moveTo>
                  <a:cubicBezTo>
                    <a:pt x="773684" y="228092"/>
                    <a:pt x="1592580" y="190246"/>
                    <a:pt x="2384298" y="349885"/>
                  </a:cubicBezTo>
                  <a:lnTo>
                    <a:pt x="2489200" y="0"/>
                  </a:lnTo>
                  <a:lnTo>
                    <a:pt x="2745486" y="723392"/>
                  </a:lnTo>
                  <a:lnTo>
                    <a:pt x="2120773" y="1228979"/>
                  </a:lnTo>
                  <a:lnTo>
                    <a:pt x="2225675" y="879221"/>
                  </a:lnTo>
                  <a:cubicBezTo>
                    <a:pt x="1537716" y="748792"/>
                    <a:pt x="828548" y="785749"/>
                    <a:pt x="157861" y="986790"/>
                  </a:cubicBezTo>
                  <a:close/>
                </a:path>
              </a:pathLst>
            </a:custGeom>
            <a:solidFill>
              <a:srgbClr val="D33FB2"/>
            </a:solidFill>
            <a:ln w="19050" cap="sq">
              <a:solidFill>
                <a:srgbClr val="D1D1D1"/>
              </a:solidFill>
              <a:prstDash val="solid"/>
              <a:miter/>
            </a:ln>
          </p:spPr>
          <p:txBody>
            <a:bodyPr/>
            <a:lstStyle/>
            <a:p>
              <a:endParaRPr lang="de-DE"/>
            </a:p>
          </p:txBody>
        </p:sp>
      </p:grpSp>
      <p:sp>
        <p:nvSpPr>
          <p:cNvPr id="33" name="TextBox 4">
            <a:extLst>
              <a:ext uri="{FF2B5EF4-FFF2-40B4-BE49-F238E27FC236}">
                <a16:creationId xmlns:a16="http://schemas.microsoft.com/office/drawing/2014/main" id="{A5B585B9-79AB-6932-E4C5-2B27920B4E83}"/>
              </a:ext>
            </a:extLst>
          </p:cNvPr>
          <p:cNvSpPr txBox="1"/>
          <p:nvPr/>
        </p:nvSpPr>
        <p:spPr>
          <a:xfrm>
            <a:off x="3110618" y="9589706"/>
            <a:ext cx="14060138" cy="399725"/>
          </a:xfrm>
          <a:prstGeom prst="rect">
            <a:avLst/>
          </a:prstGeom>
        </p:spPr>
        <p:txBody>
          <a:bodyPr lIns="0" tIns="0" rIns="0" bIns="0" rtlCol="0" anchor="t">
            <a:spAutoFit/>
          </a:bodyPr>
          <a:lstStyle/>
          <a:p>
            <a:pPr marL="0" lvl="0" indent="0" algn="l">
              <a:lnSpc>
                <a:spcPts val="1594"/>
              </a:lnSpc>
            </a:pPr>
            <a:r>
              <a:rPr lang="en-US" sz="1200" dirty="0" err="1">
                <a:solidFill>
                  <a:srgbClr val="26324B"/>
                </a:solidFill>
                <a:latin typeface="Calibri (MS)"/>
                <a:ea typeface="Calibri (MS)"/>
                <a:cs typeface="Calibri (MS)"/>
                <a:sym typeface="Calibri (MS)"/>
              </a:rPr>
              <a:t>Gefördert</a:t>
            </a:r>
            <a:r>
              <a:rPr lang="en-US" sz="1200" dirty="0">
                <a:solidFill>
                  <a:srgbClr val="26324B"/>
                </a:solidFill>
                <a:latin typeface="Calibri (MS)"/>
                <a:ea typeface="Calibri (MS)"/>
                <a:cs typeface="Calibri (MS)"/>
                <a:sym typeface="Calibri (MS)"/>
              </a:rPr>
              <a:t> von der </a:t>
            </a:r>
            <a:r>
              <a:rPr lang="en-US" sz="1200" dirty="0" err="1">
                <a:solidFill>
                  <a:srgbClr val="26324B"/>
                </a:solidFill>
                <a:latin typeface="Calibri (MS)"/>
                <a:ea typeface="Calibri (MS)"/>
                <a:cs typeface="Calibri (MS)"/>
                <a:sym typeface="Calibri (MS)"/>
              </a:rPr>
              <a:t>Europäischen</a:t>
            </a:r>
            <a:r>
              <a:rPr lang="en-US" sz="1200" dirty="0">
                <a:solidFill>
                  <a:srgbClr val="26324B"/>
                </a:solidFill>
                <a:latin typeface="Calibri (MS)"/>
                <a:ea typeface="Calibri (MS)"/>
                <a:cs typeface="Calibri (MS)"/>
                <a:sym typeface="Calibri (MS)"/>
              </a:rPr>
              <a:t> Union. Die </a:t>
            </a:r>
            <a:r>
              <a:rPr lang="en-US" sz="1200" dirty="0" err="1">
                <a:solidFill>
                  <a:srgbClr val="26324B"/>
                </a:solidFill>
                <a:latin typeface="Calibri (MS)"/>
                <a:ea typeface="Calibri (MS)"/>
                <a:cs typeface="Calibri (MS)"/>
                <a:sym typeface="Calibri (MS)"/>
              </a:rPr>
              <a:t>geäußerten</a:t>
            </a:r>
            <a:r>
              <a:rPr lang="en-US" sz="1200" dirty="0">
                <a:solidFill>
                  <a:srgbClr val="26324B"/>
                </a:solidFill>
                <a:latin typeface="Calibri (MS)"/>
                <a:ea typeface="Calibri (MS)"/>
                <a:cs typeface="Calibri (MS)"/>
                <a:sym typeface="Calibri (MS)"/>
              </a:rPr>
              <a:t> </a:t>
            </a:r>
            <a:r>
              <a:rPr lang="en-US" sz="1200" dirty="0" err="1">
                <a:solidFill>
                  <a:srgbClr val="26324B"/>
                </a:solidFill>
                <a:latin typeface="Calibri (MS)"/>
                <a:ea typeface="Calibri (MS)"/>
                <a:cs typeface="Calibri (MS)"/>
                <a:sym typeface="Calibri (MS)"/>
              </a:rPr>
              <a:t>Ansichten</a:t>
            </a:r>
            <a:r>
              <a:rPr lang="en-US" sz="1200" dirty="0">
                <a:solidFill>
                  <a:srgbClr val="26324B"/>
                </a:solidFill>
                <a:latin typeface="Calibri (MS)"/>
                <a:ea typeface="Calibri (MS)"/>
                <a:cs typeface="Calibri (MS)"/>
                <a:sym typeface="Calibri (MS)"/>
              </a:rPr>
              <a:t> und </a:t>
            </a:r>
            <a:r>
              <a:rPr lang="en-US" sz="1200" dirty="0" err="1">
                <a:solidFill>
                  <a:srgbClr val="26324B"/>
                </a:solidFill>
                <a:latin typeface="Calibri (MS)"/>
                <a:ea typeface="Calibri (MS)"/>
                <a:cs typeface="Calibri (MS)"/>
                <a:sym typeface="Calibri (MS)"/>
              </a:rPr>
              <a:t>Meinungen</a:t>
            </a:r>
            <a:r>
              <a:rPr lang="en-US" sz="1200" dirty="0">
                <a:solidFill>
                  <a:srgbClr val="26324B"/>
                </a:solidFill>
                <a:latin typeface="Calibri (MS)"/>
                <a:ea typeface="Calibri (MS)"/>
                <a:cs typeface="Calibri (MS)"/>
                <a:sym typeface="Calibri (MS)"/>
              </a:rPr>
              <a:t> sind </a:t>
            </a:r>
            <a:r>
              <a:rPr lang="en-US" sz="1200" dirty="0" err="1">
                <a:solidFill>
                  <a:srgbClr val="26324B"/>
                </a:solidFill>
                <a:latin typeface="Calibri (MS)"/>
                <a:ea typeface="Calibri (MS)"/>
                <a:cs typeface="Calibri (MS)"/>
                <a:sym typeface="Calibri (MS)"/>
              </a:rPr>
              <a:t>jedoch</a:t>
            </a:r>
            <a:r>
              <a:rPr lang="en-US" sz="1200" dirty="0">
                <a:solidFill>
                  <a:srgbClr val="26324B"/>
                </a:solidFill>
                <a:latin typeface="Calibri (MS)"/>
                <a:ea typeface="Calibri (MS)"/>
                <a:cs typeface="Calibri (MS)"/>
                <a:sym typeface="Calibri (MS)"/>
              </a:rPr>
              <a:t> </a:t>
            </a:r>
            <a:r>
              <a:rPr lang="en-US" sz="1200" dirty="0" err="1">
                <a:solidFill>
                  <a:srgbClr val="26324B"/>
                </a:solidFill>
                <a:latin typeface="Calibri (MS)"/>
                <a:ea typeface="Calibri (MS)"/>
                <a:cs typeface="Calibri (MS)"/>
                <a:sym typeface="Calibri (MS)"/>
              </a:rPr>
              <a:t>ausschließlich</a:t>
            </a:r>
            <a:r>
              <a:rPr lang="en-US" sz="1200" dirty="0">
                <a:solidFill>
                  <a:srgbClr val="26324B"/>
                </a:solidFill>
                <a:latin typeface="Calibri (MS)"/>
                <a:ea typeface="Calibri (MS)"/>
                <a:cs typeface="Calibri (MS)"/>
                <a:sym typeface="Calibri (MS)"/>
              </a:rPr>
              <a:t> die der </a:t>
            </a:r>
            <a:r>
              <a:rPr lang="en-US" sz="1200" dirty="0" err="1">
                <a:solidFill>
                  <a:srgbClr val="26324B"/>
                </a:solidFill>
                <a:latin typeface="Calibri (MS)"/>
                <a:ea typeface="Calibri (MS)"/>
                <a:cs typeface="Calibri (MS)"/>
                <a:sym typeface="Calibri (MS)"/>
              </a:rPr>
              <a:t>Autorin</a:t>
            </a:r>
            <a:r>
              <a:rPr lang="en-US" sz="1200" dirty="0">
                <a:solidFill>
                  <a:srgbClr val="26324B"/>
                </a:solidFill>
                <a:latin typeface="Calibri (MS)"/>
                <a:ea typeface="Calibri (MS)"/>
                <a:cs typeface="Calibri (MS)"/>
                <a:sym typeface="Calibri (MS)"/>
              </a:rPr>
              <a:t>/des </a:t>
            </a:r>
            <a:r>
              <a:rPr lang="en-US" sz="1200" dirty="0" err="1">
                <a:solidFill>
                  <a:srgbClr val="26324B"/>
                </a:solidFill>
                <a:latin typeface="Calibri (MS)"/>
                <a:ea typeface="Calibri (MS)"/>
                <a:cs typeface="Calibri (MS)"/>
                <a:sym typeface="Calibri (MS)"/>
              </a:rPr>
              <a:t>Autors</a:t>
            </a:r>
            <a:r>
              <a:rPr lang="en-US" sz="1200" dirty="0">
                <a:solidFill>
                  <a:srgbClr val="26324B"/>
                </a:solidFill>
                <a:latin typeface="Calibri (MS)"/>
                <a:ea typeface="Calibri (MS)"/>
                <a:cs typeface="Calibri (MS)"/>
                <a:sym typeface="Calibri (MS)"/>
              </a:rPr>
              <a:t> und </a:t>
            </a:r>
            <a:r>
              <a:rPr lang="en-US" sz="1200" dirty="0" err="1">
                <a:solidFill>
                  <a:srgbClr val="26324B"/>
                </a:solidFill>
                <a:latin typeface="Calibri (MS)"/>
                <a:ea typeface="Calibri (MS)"/>
                <a:cs typeface="Calibri (MS)"/>
                <a:sym typeface="Calibri (MS)"/>
              </a:rPr>
              <a:t>spiegeln</a:t>
            </a:r>
            <a:r>
              <a:rPr lang="en-US" sz="1200" dirty="0">
                <a:solidFill>
                  <a:srgbClr val="26324B"/>
                </a:solidFill>
                <a:latin typeface="Calibri (MS)"/>
                <a:ea typeface="Calibri (MS)"/>
                <a:cs typeface="Calibri (MS)"/>
                <a:sym typeface="Calibri (MS)"/>
              </a:rPr>
              <a:t> nicht </a:t>
            </a:r>
            <a:r>
              <a:rPr lang="en-US" sz="1200" dirty="0" err="1">
                <a:solidFill>
                  <a:srgbClr val="26324B"/>
                </a:solidFill>
                <a:latin typeface="Calibri (MS)"/>
                <a:ea typeface="Calibri (MS)"/>
                <a:cs typeface="Calibri (MS)"/>
                <a:sym typeface="Calibri (MS)"/>
              </a:rPr>
              <a:t>notwendigerweise</a:t>
            </a:r>
            <a:r>
              <a:rPr lang="en-US" sz="1200" dirty="0">
                <a:solidFill>
                  <a:srgbClr val="26324B"/>
                </a:solidFill>
                <a:latin typeface="Calibri (MS)"/>
                <a:ea typeface="Calibri (MS)"/>
                <a:cs typeface="Calibri (MS)"/>
                <a:sym typeface="Calibri (MS)"/>
              </a:rPr>
              <a:t> die der </a:t>
            </a:r>
            <a:r>
              <a:rPr lang="en-US" sz="1200" dirty="0" err="1">
                <a:solidFill>
                  <a:srgbClr val="26324B"/>
                </a:solidFill>
                <a:latin typeface="Calibri (MS)"/>
                <a:ea typeface="Calibri (MS)"/>
                <a:cs typeface="Calibri (MS)"/>
                <a:sym typeface="Calibri (MS)"/>
              </a:rPr>
              <a:t>Europäischen</a:t>
            </a:r>
            <a:r>
              <a:rPr lang="en-US" sz="1200" dirty="0">
                <a:solidFill>
                  <a:srgbClr val="26324B"/>
                </a:solidFill>
                <a:latin typeface="Calibri (MS)"/>
                <a:ea typeface="Calibri (MS)"/>
                <a:cs typeface="Calibri (MS)"/>
                <a:sym typeface="Calibri (MS)"/>
              </a:rPr>
              <a:t> Union oder der </a:t>
            </a:r>
            <a:r>
              <a:rPr lang="en-US" sz="1200" dirty="0" err="1">
                <a:solidFill>
                  <a:srgbClr val="26324B"/>
                </a:solidFill>
                <a:latin typeface="Calibri (MS)"/>
                <a:ea typeface="Calibri (MS)"/>
                <a:cs typeface="Calibri (MS)"/>
                <a:sym typeface="Calibri (MS)"/>
              </a:rPr>
              <a:t>Exekutivagentur</a:t>
            </a:r>
            <a:r>
              <a:rPr lang="en-US" sz="1200" dirty="0">
                <a:solidFill>
                  <a:srgbClr val="26324B"/>
                </a:solidFill>
                <a:latin typeface="Calibri (MS)"/>
                <a:ea typeface="Calibri (MS)"/>
                <a:cs typeface="Calibri (MS)"/>
                <a:sym typeface="Calibri (MS)"/>
              </a:rPr>
              <a:t> für </a:t>
            </a:r>
            <a:r>
              <a:rPr lang="en-US" sz="1200" dirty="0" err="1">
                <a:solidFill>
                  <a:srgbClr val="26324B"/>
                </a:solidFill>
                <a:latin typeface="Calibri (MS)"/>
                <a:ea typeface="Calibri (MS)"/>
                <a:cs typeface="Calibri (MS)"/>
                <a:sym typeface="Calibri (MS)"/>
              </a:rPr>
              <a:t>Bildung</a:t>
            </a:r>
            <a:r>
              <a:rPr lang="en-US" sz="1200" dirty="0">
                <a:solidFill>
                  <a:srgbClr val="26324B"/>
                </a:solidFill>
                <a:latin typeface="Calibri (MS)"/>
                <a:ea typeface="Calibri (MS)"/>
                <a:cs typeface="Calibri (MS)"/>
                <a:sym typeface="Calibri (MS)"/>
              </a:rPr>
              <a:t> und Kultur (EACEA) wider. Weder die </a:t>
            </a:r>
            <a:r>
              <a:rPr lang="en-US" sz="1200" dirty="0" err="1">
                <a:solidFill>
                  <a:srgbClr val="26324B"/>
                </a:solidFill>
                <a:latin typeface="Calibri (MS)"/>
                <a:ea typeface="Calibri (MS)"/>
                <a:cs typeface="Calibri (MS)"/>
                <a:sym typeface="Calibri (MS)"/>
              </a:rPr>
              <a:t>Europäische</a:t>
            </a:r>
            <a:r>
              <a:rPr lang="en-US" sz="1200" dirty="0">
                <a:solidFill>
                  <a:srgbClr val="26324B"/>
                </a:solidFill>
                <a:latin typeface="Calibri (MS)"/>
                <a:ea typeface="Calibri (MS)"/>
                <a:cs typeface="Calibri (MS)"/>
                <a:sym typeface="Calibri (MS)"/>
              </a:rPr>
              <a:t> Union </a:t>
            </a:r>
            <a:r>
              <a:rPr lang="en-US" sz="1200" dirty="0" err="1">
                <a:solidFill>
                  <a:srgbClr val="26324B"/>
                </a:solidFill>
                <a:latin typeface="Calibri (MS)"/>
                <a:ea typeface="Calibri (MS)"/>
                <a:cs typeface="Calibri (MS)"/>
                <a:sym typeface="Calibri (MS)"/>
              </a:rPr>
              <a:t>noch</a:t>
            </a:r>
            <a:r>
              <a:rPr lang="en-US" sz="1200" dirty="0">
                <a:solidFill>
                  <a:srgbClr val="26324B"/>
                </a:solidFill>
                <a:latin typeface="Calibri (MS)"/>
                <a:ea typeface="Calibri (MS)"/>
                <a:cs typeface="Calibri (MS)"/>
                <a:sym typeface="Calibri (MS)"/>
              </a:rPr>
              <a:t> die EACEA </a:t>
            </a:r>
            <a:r>
              <a:rPr lang="en-US" sz="1200" dirty="0" err="1">
                <a:solidFill>
                  <a:srgbClr val="26324B"/>
                </a:solidFill>
                <a:latin typeface="Calibri (MS)"/>
                <a:ea typeface="Calibri (MS)"/>
                <a:cs typeface="Calibri (MS)"/>
                <a:sym typeface="Calibri (MS)"/>
              </a:rPr>
              <a:t>übernehmen</a:t>
            </a:r>
            <a:r>
              <a:rPr lang="en-US" sz="1200" dirty="0">
                <a:solidFill>
                  <a:srgbClr val="26324B"/>
                </a:solidFill>
                <a:latin typeface="Calibri (MS)"/>
                <a:ea typeface="Calibri (MS)"/>
                <a:cs typeface="Calibri (MS)"/>
                <a:sym typeface="Calibri (MS)"/>
              </a:rPr>
              <a:t> </a:t>
            </a:r>
            <a:r>
              <a:rPr lang="en-US" sz="1200" dirty="0" err="1">
                <a:solidFill>
                  <a:srgbClr val="26324B"/>
                </a:solidFill>
                <a:latin typeface="Calibri (MS)"/>
                <a:ea typeface="Calibri (MS)"/>
                <a:cs typeface="Calibri (MS)"/>
                <a:sym typeface="Calibri (MS)"/>
              </a:rPr>
              <a:t>hierfür</a:t>
            </a:r>
            <a:r>
              <a:rPr lang="en-US" sz="1200" dirty="0">
                <a:solidFill>
                  <a:srgbClr val="26324B"/>
                </a:solidFill>
                <a:latin typeface="Calibri (MS)"/>
                <a:ea typeface="Calibri (MS)"/>
                <a:cs typeface="Calibri (MS)"/>
                <a:sym typeface="Calibri (MS)"/>
              </a:rPr>
              <a:t> die </a:t>
            </a:r>
            <a:r>
              <a:rPr lang="en-US" sz="1200" dirty="0" err="1">
                <a:solidFill>
                  <a:srgbClr val="26324B"/>
                </a:solidFill>
                <a:latin typeface="Calibri (MS)"/>
                <a:ea typeface="Calibri (MS)"/>
                <a:cs typeface="Calibri (MS)"/>
                <a:sym typeface="Calibri (MS)"/>
              </a:rPr>
              <a:t>Verantwortung</a:t>
            </a:r>
            <a:r>
              <a:rPr lang="en-US" sz="1200" dirty="0">
                <a:solidFill>
                  <a:srgbClr val="26324B"/>
                </a:solidFill>
                <a:latin typeface="Calibri (MS)"/>
                <a:ea typeface="Calibri (MS)"/>
                <a:cs typeface="Calibri (MS)"/>
                <a:sym typeface="Calibri (MS)"/>
              </a:rPr>
              <a:t>. </a:t>
            </a:r>
            <a:r>
              <a:rPr lang="en-US" sz="1200" dirty="0" err="1">
                <a:solidFill>
                  <a:srgbClr val="26324B"/>
                </a:solidFill>
                <a:latin typeface="Calibri (MS)"/>
                <a:ea typeface="Calibri (MS)"/>
                <a:cs typeface="Calibri (MS)"/>
                <a:sym typeface="Calibri (MS)"/>
              </a:rPr>
              <a:t>Projektnummer</a:t>
            </a:r>
            <a:r>
              <a:rPr lang="en-US" sz="1200"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Das Rahmenkonzept des sexuellen Reaktionszyklus (2)</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Wunsch</a:t>
              </a:r>
            </a:p>
          </p:txBody>
        </p:sp>
      </p:grpSp>
      <p:sp>
        <p:nvSpPr>
          <p:cNvPr id="10" name="TextBox 10"/>
          <p:cNvSpPr txBox="1"/>
          <p:nvPr/>
        </p:nvSpPr>
        <p:spPr>
          <a:xfrm>
            <a:off x="989514" y="2639435"/>
            <a:ext cx="7262946" cy="6486525"/>
          </a:xfrm>
          <a:prstGeom prst="rect">
            <a:avLst/>
          </a:prstGeom>
        </p:spPr>
        <p:txBody>
          <a:bodyPr lIns="0" tIns="0" rIns="0" bIns="0" rtlCol="0" anchor="t">
            <a:spAutoFit/>
          </a:bodyPr>
          <a:lstStyle/>
          <a:p>
            <a:pPr marL="519172" lvl="1" indent="-259586" algn="l">
              <a:lnSpc>
                <a:spcPts val="3442"/>
              </a:lnSpc>
              <a:buFont typeface="Arial"/>
              <a:buChar char="•"/>
            </a:pPr>
            <a:r>
              <a:rPr lang="en-US" sz="2868" b="1">
                <a:solidFill>
                  <a:srgbClr val="252223"/>
                </a:solidFill>
                <a:latin typeface="Calibri (MS) Bold"/>
                <a:ea typeface="Calibri (MS) Bold"/>
                <a:cs typeface="Calibri (MS) Bold"/>
                <a:sym typeface="Calibri (MS) Bold"/>
              </a:rPr>
              <a:t>„Wie wichtig sind körperliche Nähe oder Zuneigung in Ihrem Leben im Moment?“</a:t>
            </a:r>
          </a:p>
          <a:p>
            <a:pPr marL="0" lvl="0" indent="0" algn="l">
              <a:lnSpc>
                <a:spcPts val="3442"/>
              </a:lnSpc>
            </a:pPr>
            <a:endParaRPr lang="en-US" sz="2868" b="1">
              <a:solidFill>
                <a:srgbClr val="252223"/>
              </a:solidFill>
              <a:latin typeface="Calibri (MS) Bold"/>
              <a:ea typeface="Calibri (MS) Bold"/>
              <a:cs typeface="Calibri (MS) Bold"/>
              <a:sym typeface="Calibri (MS) Bold"/>
            </a:endParaRPr>
          </a:p>
          <a:p>
            <a:pPr marL="519172" lvl="1" indent="-259586" algn="l">
              <a:lnSpc>
                <a:spcPts val="3442"/>
              </a:lnSpc>
              <a:buFont typeface="Arial"/>
              <a:buChar char="•"/>
            </a:pPr>
            <a:r>
              <a:rPr lang="en-US" sz="2868" b="1">
                <a:solidFill>
                  <a:srgbClr val="252223"/>
                </a:solidFill>
                <a:latin typeface="Calibri (MS) Bold"/>
                <a:ea typeface="Calibri (MS) Bold"/>
                <a:cs typeface="Calibri (MS) Bold"/>
                <a:sym typeface="Calibri (MS) Bold"/>
              </a:rPr>
              <a:t>„Haben Sie im Laufe der Zeit Veränderungen in Ihrem Interesse an sexueller Aktivität oder Nähe bemerkt?“</a:t>
            </a:r>
          </a:p>
          <a:p>
            <a:pPr marL="0" lvl="0" indent="0" algn="l">
              <a:lnSpc>
                <a:spcPts val="3442"/>
              </a:lnSpc>
            </a:pPr>
            <a:endParaRPr lang="en-US" sz="2868" b="1">
              <a:solidFill>
                <a:srgbClr val="252223"/>
              </a:solidFill>
              <a:latin typeface="Calibri (MS) Bold"/>
              <a:ea typeface="Calibri (MS) Bold"/>
              <a:cs typeface="Calibri (MS) Bold"/>
              <a:sym typeface="Calibri (MS) Bold"/>
            </a:endParaRPr>
          </a:p>
          <a:p>
            <a:pPr marL="519172" lvl="1" indent="-259586" algn="l">
              <a:lnSpc>
                <a:spcPts val="3442"/>
              </a:lnSpc>
              <a:buFont typeface="Arial"/>
              <a:buChar char="•"/>
            </a:pPr>
            <a:r>
              <a:rPr lang="en-US" sz="2868" b="1">
                <a:solidFill>
                  <a:srgbClr val="252223"/>
                </a:solidFill>
                <a:latin typeface="Calibri (MS) Bold"/>
                <a:ea typeface="Calibri (MS) Bold"/>
                <a:cs typeface="Calibri (MS) Bold"/>
                <a:sym typeface="Calibri (MS) Bold"/>
              </a:rPr>
              <a:t>„Manchmal können Stress, Müdigkeit oder gesundheitliche Probleme das sexuelle Verlangen beeinträchtigen. Hat Sie etwas dergleichen beeinflusst?“</a:t>
            </a:r>
          </a:p>
          <a:p>
            <a:pPr marL="0" lvl="0" indent="0" algn="l">
              <a:lnSpc>
                <a:spcPts val="3442"/>
              </a:lnSpc>
            </a:pPr>
            <a:endParaRPr lang="en-US" sz="2868" b="1">
              <a:solidFill>
                <a:srgbClr val="252223"/>
              </a:solidFill>
              <a:latin typeface="Calibri (MS) Bold"/>
              <a:ea typeface="Calibri (MS) Bold"/>
              <a:cs typeface="Calibri (MS) Bold"/>
              <a:sym typeface="Calibri (MS) Bold"/>
            </a:endParaRPr>
          </a:p>
          <a:p>
            <a:pPr marL="519172" lvl="1" indent="-259586" algn="l">
              <a:lnSpc>
                <a:spcPts val="3442"/>
              </a:lnSpc>
              <a:buFont typeface="Arial"/>
              <a:buChar char="•"/>
            </a:pPr>
            <a:r>
              <a:rPr lang="en-US" sz="2868" b="1">
                <a:solidFill>
                  <a:srgbClr val="252223"/>
                </a:solidFill>
                <a:latin typeface="Calibri (MS) Bold"/>
                <a:ea typeface="Calibri (MS) Bold"/>
                <a:cs typeface="Calibri (MS) Bold"/>
                <a:sym typeface="Calibri (MS) Bold"/>
              </a:rPr>
              <a:t>„Haben Sie das Gefühl, dass die emotionale Nähe zu Ihrem Partner Ihr Interesse an Intimität beeinflusst?“</a:t>
            </a:r>
          </a:p>
        </p:txBody>
      </p:sp>
      <p:grpSp>
        <p:nvGrpSpPr>
          <p:cNvPr id="11" name="Group 11"/>
          <p:cNvGrpSpPr/>
          <p:nvPr/>
        </p:nvGrpSpPr>
        <p:grpSpPr>
          <a:xfrm>
            <a:off x="13598347" y="2858824"/>
            <a:ext cx="1816741" cy="1422121"/>
            <a:chOff x="0" y="0"/>
            <a:chExt cx="2422322" cy="1896161"/>
          </a:xfrm>
        </p:grpSpPr>
        <p:sp>
          <p:nvSpPr>
            <p:cNvPr id="12" name="Freeform 12"/>
            <p:cNvSpPr/>
            <p:nvPr/>
          </p:nvSpPr>
          <p:spPr>
            <a:xfrm>
              <a:off x="0" y="0"/>
              <a:ext cx="2422271" cy="1896110"/>
            </a:xfrm>
            <a:custGeom>
              <a:avLst/>
              <a:gdLst/>
              <a:ahLst/>
              <a:cxnLst/>
              <a:rect l="l" t="t" r="r" b="b"/>
              <a:pathLst>
                <a:path w="2422271" h="1896110">
                  <a:moveTo>
                    <a:pt x="0" y="0"/>
                  </a:moveTo>
                  <a:lnTo>
                    <a:pt x="2422271" y="0"/>
                  </a:lnTo>
                  <a:lnTo>
                    <a:pt x="2422271" y="1896110"/>
                  </a:lnTo>
                  <a:lnTo>
                    <a:pt x="0" y="1896110"/>
                  </a:lnTo>
                  <a:close/>
                </a:path>
              </a:pathLst>
            </a:custGeom>
            <a:solidFill>
              <a:srgbClr val="F6D9F0"/>
            </a:solidFill>
            <a:ln w="9525" cap="sq">
              <a:solidFill>
                <a:srgbClr val="633EB1"/>
              </a:solidFill>
              <a:prstDash val="solid"/>
              <a:miter/>
            </a:ln>
          </p:spPr>
          <p:txBody>
            <a:bodyPr/>
            <a:lstStyle/>
            <a:p>
              <a:endParaRPr lang="de-DE"/>
            </a:p>
          </p:txBody>
        </p:sp>
      </p:grpSp>
      <p:grpSp>
        <p:nvGrpSpPr>
          <p:cNvPr id="13" name="Group 13"/>
          <p:cNvGrpSpPr/>
          <p:nvPr/>
        </p:nvGrpSpPr>
        <p:grpSpPr>
          <a:xfrm>
            <a:off x="13598347" y="2858824"/>
            <a:ext cx="1816741" cy="1422123"/>
            <a:chOff x="0" y="0"/>
            <a:chExt cx="2422322" cy="1896164"/>
          </a:xfrm>
        </p:grpSpPr>
        <p:sp>
          <p:nvSpPr>
            <p:cNvPr id="14" name="Freeform 14"/>
            <p:cNvSpPr/>
            <p:nvPr/>
          </p:nvSpPr>
          <p:spPr>
            <a:xfrm>
              <a:off x="0" y="0"/>
              <a:ext cx="2422320" cy="1896167"/>
            </a:xfrm>
            <a:custGeom>
              <a:avLst/>
              <a:gdLst/>
              <a:ahLst/>
              <a:cxnLst/>
              <a:rect l="l" t="t" r="r" b="b"/>
              <a:pathLst>
                <a:path w="2422320" h="1896167">
                  <a:moveTo>
                    <a:pt x="0" y="0"/>
                  </a:moveTo>
                  <a:lnTo>
                    <a:pt x="2422320" y="0"/>
                  </a:lnTo>
                  <a:lnTo>
                    <a:pt x="2422320" y="1896167"/>
                  </a:lnTo>
                  <a:lnTo>
                    <a:pt x="0" y="1896167"/>
                  </a:lnTo>
                  <a:close/>
                </a:path>
              </a:pathLst>
            </a:custGeom>
            <a:blipFill>
              <a:blip r:embed="rId3">
                <a:alphaModFix amt="0"/>
              </a:blip>
              <a:stretch>
                <a:fillRect l="-50434" r="-50434"/>
              </a:stretch>
            </a:blipFill>
          </p:spPr>
          <p:txBody>
            <a:bodyPr/>
            <a:lstStyle/>
            <a:p>
              <a:endParaRPr lang="de-DE"/>
            </a:p>
          </p:txBody>
        </p:sp>
        <p:sp>
          <p:nvSpPr>
            <p:cNvPr id="15" name="TextBox 15"/>
            <p:cNvSpPr txBox="1"/>
            <p:nvPr/>
          </p:nvSpPr>
          <p:spPr>
            <a:xfrm>
              <a:off x="0" y="-28575"/>
              <a:ext cx="2422322" cy="1924739"/>
            </a:xfrm>
            <a:prstGeom prst="rect">
              <a:avLst/>
            </a:prstGeom>
          </p:spPr>
          <p:txBody>
            <a:bodyPr lIns="0" tIns="0" rIns="0" bIns="0" rtlCol="0" anchor="ctr"/>
            <a:lstStyle/>
            <a:p>
              <a:pPr marL="0" lvl="0" indent="0" algn="ctr">
                <a:lnSpc>
                  <a:spcPts val="2916"/>
                </a:lnSpc>
              </a:pPr>
              <a:r>
                <a:rPr lang="en-US" sz="2700">
                  <a:solidFill>
                    <a:srgbClr val="252223"/>
                  </a:solidFill>
                  <a:latin typeface="Calibri (MS)"/>
                  <a:ea typeface="Calibri (MS)"/>
                  <a:cs typeface="Calibri (MS)"/>
                  <a:sym typeface="Calibri (MS)"/>
                </a:rPr>
                <a:t>Wunsch</a:t>
              </a:r>
            </a:p>
          </p:txBody>
        </p:sp>
      </p:grpSp>
      <p:grpSp>
        <p:nvGrpSpPr>
          <p:cNvPr id="16" name="Group 16"/>
          <p:cNvGrpSpPr/>
          <p:nvPr/>
        </p:nvGrpSpPr>
        <p:grpSpPr>
          <a:xfrm>
            <a:off x="9628480" y="2469956"/>
            <a:ext cx="6144987" cy="6144987"/>
            <a:chOff x="0" y="0"/>
            <a:chExt cx="8193316" cy="8193316"/>
          </a:xfrm>
        </p:grpSpPr>
        <p:sp>
          <p:nvSpPr>
            <p:cNvPr id="17" name="Freeform 17"/>
            <p:cNvSpPr/>
            <p:nvPr/>
          </p:nvSpPr>
          <p:spPr>
            <a:xfrm>
              <a:off x="7093458" y="2320417"/>
              <a:ext cx="1097407" cy="2035429"/>
            </a:xfrm>
            <a:custGeom>
              <a:avLst/>
              <a:gdLst/>
              <a:ahLst/>
              <a:cxnLst/>
              <a:rect l="l" t="t" r="r" b="b"/>
              <a:pathLst>
                <a:path w="1097407" h="2035429">
                  <a:moveTo>
                    <a:pt x="376809" y="0"/>
                  </a:moveTo>
                  <a:cubicBezTo>
                    <a:pt x="653034" y="524637"/>
                    <a:pt x="803148" y="1106551"/>
                    <a:pt x="815086" y="1699387"/>
                  </a:cubicBezTo>
                  <a:lnTo>
                    <a:pt x="1097407" y="1719707"/>
                  </a:lnTo>
                  <a:lnTo>
                    <a:pt x="593598" y="2035429"/>
                  </a:lnTo>
                  <a:lnTo>
                    <a:pt x="106045" y="1648206"/>
                  </a:lnTo>
                  <a:lnTo>
                    <a:pt x="388240" y="1668526"/>
                  </a:lnTo>
                  <a:cubicBezTo>
                    <a:pt x="371856" y="1155446"/>
                    <a:pt x="239141" y="652653"/>
                    <a:pt x="0" y="198374"/>
                  </a:cubicBezTo>
                  <a:close/>
                </a:path>
              </a:pathLst>
            </a:custGeom>
            <a:solidFill>
              <a:srgbClr val="D33FB2"/>
            </a:solidFill>
            <a:ln w="19050" cap="sq">
              <a:solidFill>
                <a:srgbClr val="D1D1D1"/>
              </a:solidFill>
              <a:prstDash val="solid"/>
              <a:miter/>
            </a:ln>
          </p:spPr>
          <p:txBody>
            <a:bodyPr/>
            <a:lstStyle/>
            <a:p>
              <a:endParaRPr lang="de-DE"/>
            </a:p>
          </p:txBody>
        </p:sp>
      </p:grpSp>
      <p:grpSp>
        <p:nvGrpSpPr>
          <p:cNvPr id="18" name="Group 18"/>
          <p:cNvGrpSpPr/>
          <p:nvPr/>
        </p:nvGrpSpPr>
        <p:grpSpPr>
          <a:xfrm>
            <a:off x="14457436" y="5733326"/>
            <a:ext cx="1642948" cy="1642944"/>
            <a:chOff x="0" y="0"/>
            <a:chExt cx="2190598" cy="2190592"/>
          </a:xfrm>
        </p:grpSpPr>
        <p:sp>
          <p:nvSpPr>
            <p:cNvPr id="19" name="Freeform 19"/>
            <p:cNvSpPr/>
            <p:nvPr/>
          </p:nvSpPr>
          <p:spPr>
            <a:xfrm>
              <a:off x="0" y="0"/>
              <a:ext cx="2190592" cy="2190586"/>
            </a:xfrm>
            <a:custGeom>
              <a:avLst/>
              <a:gdLst/>
              <a:ahLst/>
              <a:cxnLst/>
              <a:rect l="l" t="t" r="r" b="b"/>
              <a:pathLst>
                <a:path w="2190592" h="2190586">
                  <a:moveTo>
                    <a:pt x="0" y="0"/>
                  </a:moveTo>
                  <a:lnTo>
                    <a:pt x="2190592" y="0"/>
                  </a:lnTo>
                  <a:lnTo>
                    <a:pt x="2190592" y="2190586"/>
                  </a:lnTo>
                  <a:lnTo>
                    <a:pt x="0" y="2190586"/>
                  </a:lnTo>
                  <a:close/>
                </a:path>
              </a:pathLst>
            </a:custGeom>
            <a:blipFill>
              <a:blip r:embed="rId3">
                <a:alphaModFix amt="0"/>
              </a:blip>
              <a:stretch>
                <a:fillRect l="-78303" r="-78304"/>
              </a:stretch>
            </a:blipFill>
          </p:spPr>
          <p:txBody>
            <a:bodyPr/>
            <a:lstStyle/>
            <a:p>
              <a:endParaRPr lang="de-DE"/>
            </a:p>
          </p:txBody>
        </p:sp>
        <p:sp>
          <p:nvSpPr>
            <p:cNvPr id="20" name="TextBox 20"/>
            <p:cNvSpPr txBox="1"/>
            <p:nvPr/>
          </p:nvSpPr>
          <p:spPr>
            <a:xfrm>
              <a:off x="0" y="-28575"/>
              <a:ext cx="2190598" cy="2219167"/>
            </a:xfrm>
            <a:prstGeom prst="rect">
              <a:avLst/>
            </a:prstGeom>
          </p:spPr>
          <p:txBody>
            <a:bodyPr lIns="0" tIns="0" rIns="0" bIns="0" rtlCol="0" anchor="ctr"/>
            <a:lstStyle/>
            <a:p>
              <a:pPr marL="0" lvl="0" indent="0" algn="ctr">
                <a:lnSpc>
                  <a:spcPts val="2916"/>
                </a:lnSpc>
              </a:pPr>
              <a:r>
                <a:rPr lang="en-US" sz="2700">
                  <a:solidFill>
                    <a:srgbClr val="252223"/>
                  </a:solidFill>
                  <a:latin typeface="Calibri (MS)"/>
                  <a:ea typeface="Calibri (MS)"/>
                  <a:cs typeface="Calibri (MS)"/>
                  <a:sym typeface="Calibri (MS)"/>
                </a:rPr>
                <a:t>Erregung</a:t>
              </a:r>
            </a:p>
          </p:txBody>
        </p:sp>
      </p:grpSp>
      <p:grpSp>
        <p:nvGrpSpPr>
          <p:cNvPr id="21" name="Group 21"/>
          <p:cNvGrpSpPr/>
          <p:nvPr/>
        </p:nvGrpSpPr>
        <p:grpSpPr>
          <a:xfrm>
            <a:off x="9621526" y="2642426"/>
            <a:ext cx="6144987" cy="6144987"/>
            <a:chOff x="0" y="0"/>
            <a:chExt cx="8193316" cy="8193316"/>
          </a:xfrm>
        </p:grpSpPr>
        <p:sp>
          <p:nvSpPr>
            <p:cNvPr id="22" name="Freeform 22"/>
            <p:cNvSpPr/>
            <p:nvPr/>
          </p:nvSpPr>
          <p:spPr>
            <a:xfrm>
              <a:off x="5178425" y="6160897"/>
              <a:ext cx="1940814" cy="1721231"/>
            </a:xfrm>
            <a:custGeom>
              <a:avLst/>
              <a:gdLst/>
              <a:ahLst/>
              <a:cxnLst/>
              <a:rect l="l" t="t" r="r" b="b"/>
              <a:pathLst>
                <a:path w="1940814" h="1721231">
                  <a:moveTo>
                    <a:pt x="1940814" y="259588"/>
                  </a:moveTo>
                  <a:cubicBezTo>
                    <a:pt x="1537335" y="784352"/>
                    <a:pt x="1004316" y="1195070"/>
                    <a:pt x="393954" y="1451229"/>
                  </a:cubicBezTo>
                  <a:lnTo>
                    <a:pt x="479044" y="1721231"/>
                  </a:lnTo>
                  <a:lnTo>
                    <a:pt x="0" y="1369060"/>
                  </a:lnTo>
                  <a:lnTo>
                    <a:pt x="180340" y="773176"/>
                  </a:lnTo>
                  <a:lnTo>
                    <a:pt x="265303" y="1043051"/>
                  </a:lnTo>
                  <a:cubicBezTo>
                    <a:pt x="792480" y="814451"/>
                    <a:pt x="1252855" y="455549"/>
                    <a:pt x="1603121" y="0"/>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3" name="Group 23"/>
          <p:cNvGrpSpPr/>
          <p:nvPr/>
        </p:nvGrpSpPr>
        <p:grpSpPr>
          <a:xfrm>
            <a:off x="11872551" y="7611351"/>
            <a:ext cx="1642948" cy="1642944"/>
            <a:chOff x="0" y="0"/>
            <a:chExt cx="2190598" cy="2190592"/>
          </a:xfrm>
        </p:grpSpPr>
        <p:sp>
          <p:nvSpPr>
            <p:cNvPr id="24" name="Freeform 24"/>
            <p:cNvSpPr/>
            <p:nvPr/>
          </p:nvSpPr>
          <p:spPr>
            <a:xfrm>
              <a:off x="0" y="0"/>
              <a:ext cx="2190592" cy="2190586"/>
            </a:xfrm>
            <a:custGeom>
              <a:avLst/>
              <a:gdLst/>
              <a:ahLst/>
              <a:cxnLst/>
              <a:rect l="l" t="t" r="r" b="b"/>
              <a:pathLst>
                <a:path w="2190592" h="2190586">
                  <a:moveTo>
                    <a:pt x="0" y="0"/>
                  </a:moveTo>
                  <a:lnTo>
                    <a:pt x="2190592" y="0"/>
                  </a:lnTo>
                  <a:lnTo>
                    <a:pt x="2190592" y="2190586"/>
                  </a:lnTo>
                  <a:lnTo>
                    <a:pt x="0" y="2190586"/>
                  </a:lnTo>
                  <a:close/>
                </a:path>
              </a:pathLst>
            </a:custGeom>
            <a:blipFill>
              <a:blip r:embed="rId3">
                <a:alphaModFix amt="0"/>
              </a:blip>
              <a:stretch>
                <a:fillRect l="-78303" r="-78304"/>
              </a:stretch>
            </a:blipFill>
          </p:spPr>
          <p:txBody>
            <a:bodyPr/>
            <a:lstStyle/>
            <a:p>
              <a:endParaRPr lang="de-DE"/>
            </a:p>
          </p:txBody>
        </p:sp>
        <p:sp>
          <p:nvSpPr>
            <p:cNvPr id="25" name="TextBox 25"/>
            <p:cNvSpPr txBox="1"/>
            <p:nvPr/>
          </p:nvSpPr>
          <p:spPr>
            <a:xfrm>
              <a:off x="0" y="-28575"/>
              <a:ext cx="2190598" cy="2219167"/>
            </a:xfrm>
            <a:prstGeom prst="rect">
              <a:avLst/>
            </a:prstGeom>
          </p:spPr>
          <p:txBody>
            <a:bodyPr lIns="0" tIns="0" rIns="0" bIns="0" rtlCol="0" anchor="ctr"/>
            <a:lstStyle/>
            <a:p>
              <a:pPr marL="0" lvl="0" indent="0" algn="ctr">
                <a:lnSpc>
                  <a:spcPts val="2916"/>
                </a:lnSpc>
              </a:pPr>
              <a:r>
                <a:rPr lang="en-US" sz="2700">
                  <a:solidFill>
                    <a:srgbClr val="252223"/>
                  </a:solidFill>
                  <a:latin typeface="Calibri (MS)"/>
                  <a:ea typeface="Calibri (MS)"/>
                  <a:cs typeface="Calibri (MS)"/>
                  <a:sym typeface="Calibri (MS)"/>
                </a:rPr>
                <a:t>Plateau</a:t>
              </a:r>
            </a:p>
          </p:txBody>
        </p:sp>
      </p:grpSp>
      <p:grpSp>
        <p:nvGrpSpPr>
          <p:cNvPr id="26" name="Group 26"/>
          <p:cNvGrpSpPr/>
          <p:nvPr/>
        </p:nvGrpSpPr>
        <p:grpSpPr>
          <a:xfrm>
            <a:off x="9621526" y="2642426"/>
            <a:ext cx="6144987" cy="6144987"/>
            <a:chOff x="0" y="0"/>
            <a:chExt cx="8193316" cy="8193316"/>
          </a:xfrm>
        </p:grpSpPr>
        <p:sp>
          <p:nvSpPr>
            <p:cNvPr id="27" name="Freeform 27"/>
            <p:cNvSpPr/>
            <p:nvPr/>
          </p:nvSpPr>
          <p:spPr>
            <a:xfrm>
              <a:off x="1076579" y="6255639"/>
              <a:ext cx="2002536" cy="1477391"/>
            </a:xfrm>
            <a:custGeom>
              <a:avLst/>
              <a:gdLst/>
              <a:ahLst/>
              <a:cxnLst/>
              <a:rect l="l" t="t" r="r" b="b"/>
              <a:pathLst>
                <a:path w="2002536" h="1477391">
                  <a:moveTo>
                    <a:pt x="1874393" y="1477391"/>
                  </a:moveTo>
                  <a:cubicBezTo>
                    <a:pt x="1243076" y="1278510"/>
                    <a:pt x="674370" y="918591"/>
                    <a:pt x="224282" y="433324"/>
                  </a:cubicBezTo>
                  <a:lnTo>
                    <a:pt x="0" y="605917"/>
                  </a:lnTo>
                  <a:lnTo>
                    <a:pt x="166370" y="35052"/>
                  </a:lnTo>
                  <a:lnTo>
                    <a:pt x="788035" y="0"/>
                  </a:lnTo>
                  <a:lnTo>
                    <a:pt x="563753" y="172466"/>
                  </a:lnTo>
                  <a:cubicBezTo>
                    <a:pt x="959358" y="589280"/>
                    <a:pt x="1454404" y="898525"/>
                    <a:pt x="2002536" y="1071118"/>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8" name="Group 28"/>
          <p:cNvGrpSpPr/>
          <p:nvPr/>
        </p:nvGrpSpPr>
        <p:grpSpPr>
          <a:xfrm>
            <a:off x="9287666" y="5733326"/>
            <a:ext cx="1642948" cy="1642944"/>
            <a:chOff x="0" y="0"/>
            <a:chExt cx="2190598" cy="2190592"/>
          </a:xfrm>
        </p:grpSpPr>
        <p:sp>
          <p:nvSpPr>
            <p:cNvPr id="29" name="Freeform 29"/>
            <p:cNvSpPr/>
            <p:nvPr/>
          </p:nvSpPr>
          <p:spPr>
            <a:xfrm>
              <a:off x="0" y="0"/>
              <a:ext cx="2190592" cy="2190586"/>
            </a:xfrm>
            <a:custGeom>
              <a:avLst/>
              <a:gdLst/>
              <a:ahLst/>
              <a:cxnLst/>
              <a:rect l="l" t="t" r="r" b="b"/>
              <a:pathLst>
                <a:path w="2190592" h="2190586">
                  <a:moveTo>
                    <a:pt x="0" y="0"/>
                  </a:moveTo>
                  <a:lnTo>
                    <a:pt x="2190592" y="0"/>
                  </a:lnTo>
                  <a:lnTo>
                    <a:pt x="2190592" y="2190586"/>
                  </a:lnTo>
                  <a:lnTo>
                    <a:pt x="0" y="2190586"/>
                  </a:lnTo>
                  <a:close/>
                </a:path>
              </a:pathLst>
            </a:custGeom>
            <a:blipFill>
              <a:blip r:embed="rId3">
                <a:alphaModFix amt="0"/>
              </a:blip>
              <a:stretch>
                <a:fillRect l="-78303" r="-78304"/>
              </a:stretch>
            </a:blipFill>
          </p:spPr>
          <p:txBody>
            <a:bodyPr/>
            <a:lstStyle/>
            <a:p>
              <a:endParaRPr lang="de-DE"/>
            </a:p>
          </p:txBody>
        </p:sp>
        <p:sp>
          <p:nvSpPr>
            <p:cNvPr id="30" name="TextBox 30"/>
            <p:cNvSpPr txBox="1"/>
            <p:nvPr/>
          </p:nvSpPr>
          <p:spPr>
            <a:xfrm>
              <a:off x="0" y="-28575"/>
              <a:ext cx="2190598" cy="2219167"/>
            </a:xfrm>
            <a:prstGeom prst="rect">
              <a:avLst/>
            </a:prstGeom>
          </p:spPr>
          <p:txBody>
            <a:bodyPr lIns="0" tIns="0" rIns="0" bIns="0" rtlCol="0" anchor="ctr"/>
            <a:lstStyle/>
            <a:p>
              <a:pPr marL="0" lvl="0" indent="0" algn="ctr">
                <a:lnSpc>
                  <a:spcPts val="2916"/>
                </a:lnSpc>
              </a:pPr>
              <a:r>
                <a:rPr lang="en-US" sz="2700">
                  <a:solidFill>
                    <a:srgbClr val="252223"/>
                  </a:solidFill>
                  <a:latin typeface="Calibri (MS)"/>
                  <a:ea typeface="Calibri (MS)"/>
                  <a:cs typeface="Calibri (MS)"/>
                  <a:sym typeface="Calibri (MS)"/>
                </a:rPr>
                <a:t>Orgasmus</a:t>
              </a:r>
            </a:p>
          </p:txBody>
        </p:sp>
      </p:grpSp>
      <p:grpSp>
        <p:nvGrpSpPr>
          <p:cNvPr id="31" name="Group 31"/>
          <p:cNvGrpSpPr/>
          <p:nvPr/>
        </p:nvGrpSpPr>
        <p:grpSpPr>
          <a:xfrm>
            <a:off x="9621526" y="2642426"/>
            <a:ext cx="6144987" cy="6144987"/>
            <a:chOff x="0" y="0"/>
            <a:chExt cx="8193316" cy="8193316"/>
          </a:xfrm>
        </p:grpSpPr>
        <p:sp>
          <p:nvSpPr>
            <p:cNvPr id="32" name="Freeform 32"/>
            <p:cNvSpPr/>
            <p:nvPr/>
          </p:nvSpPr>
          <p:spPr>
            <a:xfrm>
              <a:off x="283957" y="2266188"/>
              <a:ext cx="977407" cy="1862963"/>
            </a:xfrm>
            <a:custGeom>
              <a:avLst/>
              <a:gdLst/>
              <a:ahLst/>
              <a:cxnLst/>
              <a:rect l="l" t="t" r="r" b="b"/>
              <a:pathLst>
                <a:path w="977407" h="1862963">
                  <a:moveTo>
                    <a:pt x="142" y="1862963"/>
                  </a:moveTo>
                  <a:cubicBezTo>
                    <a:pt x="-4811" y="1288923"/>
                    <a:pt x="120030" y="721233"/>
                    <a:pt x="365140" y="202184"/>
                  </a:cubicBezTo>
                  <a:lnTo>
                    <a:pt x="121554" y="58293"/>
                  </a:lnTo>
                  <a:lnTo>
                    <a:pt x="713247" y="0"/>
                  </a:lnTo>
                  <a:lnTo>
                    <a:pt x="977407" y="563753"/>
                  </a:lnTo>
                  <a:lnTo>
                    <a:pt x="733821" y="419862"/>
                  </a:lnTo>
                  <a:cubicBezTo>
                    <a:pt x="526938" y="871347"/>
                    <a:pt x="421909" y="1362710"/>
                    <a:pt x="426227" y="1859280"/>
                  </a:cubicBezTo>
                  <a:close/>
                </a:path>
              </a:pathLst>
            </a:custGeom>
            <a:solidFill>
              <a:srgbClr val="D33FB2"/>
            </a:solidFill>
            <a:ln w="19050" cap="sq">
              <a:solidFill>
                <a:srgbClr val="D1D1D1"/>
              </a:solidFill>
              <a:prstDash val="solid"/>
              <a:miter/>
            </a:ln>
          </p:spPr>
          <p:txBody>
            <a:bodyPr/>
            <a:lstStyle/>
            <a:p>
              <a:endParaRPr lang="de-DE"/>
            </a:p>
          </p:txBody>
        </p:sp>
      </p:grpSp>
      <p:grpSp>
        <p:nvGrpSpPr>
          <p:cNvPr id="33" name="Group 33"/>
          <p:cNvGrpSpPr/>
          <p:nvPr/>
        </p:nvGrpSpPr>
        <p:grpSpPr>
          <a:xfrm>
            <a:off x="10275008" y="2694613"/>
            <a:ext cx="1642948" cy="1642944"/>
            <a:chOff x="0" y="0"/>
            <a:chExt cx="2190598" cy="2190592"/>
          </a:xfrm>
        </p:grpSpPr>
        <p:sp>
          <p:nvSpPr>
            <p:cNvPr id="34" name="Freeform 34"/>
            <p:cNvSpPr/>
            <p:nvPr/>
          </p:nvSpPr>
          <p:spPr>
            <a:xfrm>
              <a:off x="0" y="0"/>
              <a:ext cx="2190592" cy="2190586"/>
            </a:xfrm>
            <a:custGeom>
              <a:avLst/>
              <a:gdLst/>
              <a:ahLst/>
              <a:cxnLst/>
              <a:rect l="l" t="t" r="r" b="b"/>
              <a:pathLst>
                <a:path w="2190592" h="2190586">
                  <a:moveTo>
                    <a:pt x="0" y="0"/>
                  </a:moveTo>
                  <a:lnTo>
                    <a:pt x="2190592" y="0"/>
                  </a:lnTo>
                  <a:lnTo>
                    <a:pt x="2190592" y="2190586"/>
                  </a:lnTo>
                  <a:lnTo>
                    <a:pt x="0" y="2190586"/>
                  </a:lnTo>
                  <a:close/>
                </a:path>
              </a:pathLst>
            </a:custGeom>
            <a:blipFill>
              <a:blip r:embed="rId3">
                <a:alphaModFix amt="0"/>
              </a:blip>
              <a:stretch>
                <a:fillRect l="-78303" r="-78304"/>
              </a:stretch>
            </a:blipFill>
          </p:spPr>
          <p:txBody>
            <a:bodyPr/>
            <a:lstStyle/>
            <a:p>
              <a:endParaRPr lang="de-DE"/>
            </a:p>
          </p:txBody>
        </p:sp>
        <p:sp>
          <p:nvSpPr>
            <p:cNvPr id="35" name="TextBox 35"/>
            <p:cNvSpPr txBox="1"/>
            <p:nvPr/>
          </p:nvSpPr>
          <p:spPr>
            <a:xfrm>
              <a:off x="0" y="-28575"/>
              <a:ext cx="2190598" cy="2219167"/>
            </a:xfrm>
            <a:prstGeom prst="rect">
              <a:avLst/>
            </a:prstGeom>
          </p:spPr>
          <p:txBody>
            <a:bodyPr lIns="0" tIns="0" rIns="0" bIns="0" rtlCol="0" anchor="ctr"/>
            <a:lstStyle/>
            <a:p>
              <a:pPr marL="0" lvl="0" indent="0" algn="ctr">
                <a:lnSpc>
                  <a:spcPts val="2916"/>
                </a:lnSpc>
              </a:pPr>
              <a:r>
                <a:rPr lang="en-US" sz="2700">
                  <a:solidFill>
                    <a:srgbClr val="252223"/>
                  </a:solidFill>
                  <a:latin typeface="Calibri (MS)"/>
                  <a:ea typeface="Calibri (MS)"/>
                  <a:cs typeface="Calibri (MS)"/>
                  <a:sym typeface="Calibri (MS)"/>
                </a:rPr>
                <a:t>Auflösung</a:t>
              </a:r>
            </a:p>
          </p:txBody>
        </p:sp>
      </p:grpSp>
      <p:grpSp>
        <p:nvGrpSpPr>
          <p:cNvPr id="36" name="Group 36"/>
          <p:cNvGrpSpPr/>
          <p:nvPr/>
        </p:nvGrpSpPr>
        <p:grpSpPr>
          <a:xfrm>
            <a:off x="9767926" y="2593943"/>
            <a:ext cx="6144987" cy="6144987"/>
            <a:chOff x="0" y="0"/>
            <a:chExt cx="8193316" cy="8193316"/>
          </a:xfrm>
        </p:grpSpPr>
        <p:sp>
          <p:nvSpPr>
            <p:cNvPr id="37" name="Freeform 37"/>
            <p:cNvSpPr/>
            <p:nvPr/>
          </p:nvSpPr>
          <p:spPr>
            <a:xfrm>
              <a:off x="2795905" y="82550"/>
              <a:ext cx="2310765" cy="954024"/>
            </a:xfrm>
            <a:custGeom>
              <a:avLst/>
              <a:gdLst/>
              <a:ahLst/>
              <a:cxnLst/>
              <a:rect l="l" t="t" r="r" b="b"/>
              <a:pathLst>
                <a:path w="2310765" h="954024">
                  <a:moveTo>
                    <a:pt x="0" y="430149"/>
                  </a:moveTo>
                  <a:cubicBezTo>
                    <a:pt x="649478" y="194437"/>
                    <a:pt x="1350899" y="139700"/>
                    <a:pt x="2029079" y="271653"/>
                  </a:cubicBezTo>
                  <a:lnTo>
                    <a:pt x="2108454" y="0"/>
                  </a:lnTo>
                  <a:lnTo>
                    <a:pt x="2310765" y="559054"/>
                  </a:lnTo>
                  <a:lnTo>
                    <a:pt x="1829435" y="954024"/>
                  </a:lnTo>
                  <a:lnTo>
                    <a:pt x="1908810" y="682498"/>
                  </a:lnTo>
                  <a:cubicBezTo>
                    <a:pt x="1318260" y="574675"/>
                    <a:pt x="709549" y="625856"/>
                    <a:pt x="145161" y="830580"/>
                  </a:cubicBezTo>
                  <a:close/>
                </a:path>
              </a:pathLst>
            </a:custGeom>
            <a:solidFill>
              <a:srgbClr val="D33FB2"/>
            </a:solidFill>
            <a:ln w="19050" cap="sq">
              <a:solidFill>
                <a:srgbClr val="D1D1D1"/>
              </a:solidFill>
              <a:prstDash val="solid"/>
              <a:miter/>
            </a:ln>
          </p:spPr>
          <p:txBody>
            <a:bodyPr/>
            <a:lstStyle/>
            <a:p>
              <a:endParaRPr lang="de-DE"/>
            </a:p>
          </p:txBody>
        </p:sp>
      </p:grpSp>
      <p:sp>
        <p:nvSpPr>
          <p:cNvPr id="39" name="TextBox 4">
            <a:extLst>
              <a:ext uri="{FF2B5EF4-FFF2-40B4-BE49-F238E27FC236}">
                <a16:creationId xmlns:a16="http://schemas.microsoft.com/office/drawing/2014/main" id="{5CCCA70A-4453-95BC-BE0B-11DC304C6FDC}"/>
              </a:ext>
            </a:extLst>
          </p:cNvPr>
          <p:cNvSpPr txBox="1"/>
          <p:nvPr/>
        </p:nvSpPr>
        <p:spPr>
          <a:xfrm>
            <a:off x="1372118" y="944278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Rahmenkonzept des sexuellen Reaktionszyklus (3)</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Wunsch</a:t>
              </a:r>
            </a:p>
          </p:txBody>
        </p:sp>
      </p:grpSp>
      <p:sp>
        <p:nvSpPr>
          <p:cNvPr id="10" name="TextBox 10"/>
          <p:cNvSpPr txBox="1"/>
          <p:nvPr/>
        </p:nvSpPr>
        <p:spPr>
          <a:xfrm>
            <a:off x="1069715" y="2662161"/>
            <a:ext cx="8607685" cy="3282950"/>
          </a:xfrm>
          <a:prstGeom prst="rect">
            <a:avLst/>
          </a:prstGeom>
        </p:spPr>
        <p:txBody>
          <a:bodyPr wrap="square" lIns="0" tIns="0" rIns="0" bIns="0" rtlCol="0" anchor="t">
            <a:spAutoFit/>
          </a:bodyPr>
          <a:lstStyle/>
          <a:p>
            <a:pPr marL="0" lvl="0" indent="0" algn="l">
              <a:lnSpc>
                <a:spcPts val="3240"/>
              </a:lnSpc>
            </a:pPr>
            <a:r>
              <a:rPr lang="en-US" sz="3000" b="1" dirty="0" err="1">
                <a:solidFill>
                  <a:srgbClr val="424244"/>
                </a:solidFill>
                <a:latin typeface="Calibri (MS) Bold"/>
                <a:ea typeface="Calibri (MS) Bold"/>
                <a:cs typeface="Calibri (MS) Bold"/>
                <a:sym typeface="Calibri (MS) Bold"/>
              </a:rPr>
              <a:t>Einflussfaktoren</a:t>
            </a:r>
            <a:r>
              <a:rPr lang="en-US" sz="3000" b="1" dirty="0">
                <a:solidFill>
                  <a:srgbClr val="424244"/>
                </a:solidFill>
                <a:latin typeface="Calibri (MS) Bold"/>
                <a:ea typeface="Calibri (MS) Bold"/>
                <a:cs typeface="Calibri (MS) Bold"/>
                <a:sym typeface="Calibri (MS) Bold"/>
              </a:rPr>
              <a:t>: </a:t>
            </a:r>
          </a:p>
          <a:p>
            <a:pPr marL="0" lvl="0" indent="0" algn="l">
              <a:lnSpc>
                <a:spcPts val="3240"/>
              </a:lnSpc>
            </a:pPr>
            <a:endParaRPr lang="en-US" sz="3000" b="1" dirty="0">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hormoneller</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Rückgang</a:t>
            </a:r>
            <a:endParaRPr lang="en-US" sz="3000" b="1" dirty="0">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dirty="0">
                <a:solidFill>
                  <a:srgbClr val="424244"/>
                </a:solidFill>
                <a:latin typeface="Calibri (MS) Bold"/>
                <a:ea typeface="Calibri (MS) Bold"/>
                <a:cs typeface="Calibri (MS) Bold"/>
                <a:sym typeface="Calibri (MS) Bold"/>
              </a:rPr>
              <a:t>Depression oder </a:t>
            </a:r>
            <a:r>
              <a:rPr lang="en-US" sz="3000" b="1" dirty="0" err="1">
                <a:solidFill>
                  <a:srgbClr val="424244"/>
                </a:solidFill>
                <a:latin typeface="Calibri (MS) Bold"/>
                <a:ea typeface="Calibri (MS) Bold"/>
                <a:cs typeface="Calibri (MS) Bold"/>
                <a:sym typeface="Calibri (MS) Bold"/>
              </a:rPr>
              <a:t>Einsamkeit</a:t>
            </a:r>
            <a:r>
              <a:rPr lang="en-US" sz="3000" b="1" dirty="0">
                <a:solidFill>
                  <a:srgbClr val="424244"/>
                </a:solidFill>
                <a:latin typeface="Calibri (MS) Bold"/>
                <a:ea typeface="Calibri (MS) Bold"/>
                <a:cs typeface="Calibri (MS) Bold"/>
                <a:sym typeface="Calibri (MS) Bold"/>
              </a:rPr>
              <a:t> </a:t>
            </a: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Beziehungsqualität</a:t>
            </a:r>
            <a:r>
              <a:rPr lang="en-US" sz="3000" b="1" dirty="0">
                <a:solidFill>
                  <a:srgbClr val="424244"/>
                </a:solidFill>
                <a:latin typeface="Calibri (MS) Bold"/>
                <a:ea typeface="Calibri (MS) Bold"/>
                <a:cs typeface="Calibri (MS) Bold"/>
                <a:sym typeface="Calibri (MS) Bold"/>
              </a:rPr>
              <a:t> </a:t>
            </a: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chronische</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Krankheit</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Müdigkeit</a:t>
            </a:r>
            <a:endParaRPr lang="en-US" sz="3000" b="1" dirty="0">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verinnerlichte</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altersdiskriminierende</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Überzeugungen</a:t>
            </a:r>
            <a:r>
              <a:rPr lang="en-US" sz="3000" b="1" dirty="0">
                <a:solidFill>
                  <a:srgbClr val="424244"/>
                </a:solidFill>
                <a:latin typeface="Calibri (MS) Bold"/>
                <a:ea typeface="Calibri (MS) Bold"/>
                <a:cs typeface="Calibri (MS) Bold"/>
                <a:sym typeface="Calibri (MS) Bold"/>
              </a:rPr>
              <a:t> über Sexualität</a:t>
            </a:r>
          </a:p>
        </p:txBody>
      </p:sp>
      <p:grpSp>
        <p:nvGrpSpPr>
          <p:cNvPr id="11" name="Group 11"/>
          <p:cNvGrpSpPr/>
          <p:nvPr/>
        </p:nvGrpSpPr>
        <p:grpSpPr>
          <a:xfrm>
            <a:off x="9973913" y="2428218"/>
            <a:ext cx="7081628" cy="4723390"/>
            <a:chOff x="0" y="0"/>
            <a:chExt cx="9442171" cy="6297854"/>
          </a:xfrm>
        </p:grpSpPr>
        <p:sp>
          <p:nvSpPr>
            <p:cNvPr id="12" name="Freeform 12"/>
            <p:cNvSpPr/>
            <p:nvPr/>
          </p:nvSpPr>
          <p:spPr>
            <a:xfrm>
              <a:off x="0" y="0"/>
              <a:ext cx="9442196" cy="6297803"/>
            </a:xfrm>
            <a:custGeom>
              <a:avLst/>
              <a:gdLst/>
              <a:ahLst/>
              <a:cxnLst/>
              <a:rect l="l" t="t" r="r" b="b"/>
              <a:pathLst>
                <a:path w="9442196" h="6297803">
                  <a:moveTo>
                    <a:pt x="0" y="0"/>
                  </a:moveTo>
                  <a:lnTo>
                    <a:pt x="9442196" y="0"/>
                  </a:lnTo>
                  <a:lnTo>
                    <a:pt x="9442196" y="6297803"/>
                  </a:lnTo>
                  <a:lnTo>
                    <a:pt x="0" y="6297803"/>
                  </a:lnTo>
                  <a:lnTo>
                    <a:pt x="0" y="0"/>
                  </a:lnTo>
                  <a:close/>
                </a:path>
              </a:pathLst>
            </a:custGeom>
            <a:blipFill>
              <a:blip r:embed="rId4"/>
              <a:stretch>
                <a:fillRect/>
              </a:stretch>
            </a:blipFill>
          </p:spPr>
          <p:txBody>
            <a:bodyPr/>
            <a:lstStyle/>
            <a:p>
              <a:endParaRPr lang="de-DE"/>
            </a:p>
          </p:txBody>
        </p:sp>
      </p:grpSp>
      <p:sp>
        <p:nvSpPr>
          <p:cNvPr id="14" name="TextBox 4">
            <a:extLst>
              <a:ext uri="{FF2B5EF4-FFF2-40B4-BE49-F238E27FC236}">
                <a16:creationId xmlns:a16="http://schemas.microsoft.com/office/drawing/2014/main" id="{1E9702F7-726B-B83D-8A34-23343F4145EE}"/>
              </a:ext>
            </a:extLst>
          </p:cNvPr>
          <p:cNvSpPr txBox="1"/>
          <p:nvPr/>
        </p:nvSpPr>
        <p:spPr>
          <a:xfrm>
            <a:off x="381000" y="8612052"/>
            <a:ext cx="9040304" cy="814454"/>
          </a:xfrm>
          <a:prstGeom prst="rect">
            <a:avLst/>
          </a:prstGeom>
        </p:spPr>
        <p:txBody>
          <a:bodyPr wrap="square"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Rahmenkonzept des sexuellen Reaktionszyklus (4)</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Erregung</a:t>
              </a:r>
            </a:p>
          </p:txBody>
        </p:sp>
      </p:grpSp>
      <p:sp>
        <p:nvSpPr>
          <p:cNvPr id="10" name="TextBox 10"/>
          <p:cNvSpPr txBox="1"/>
          <p:nvPr/>
        </p:nvSpPr>
        <p:spPr>
          <a:xfrm>
            <a:off x="989514" y="2639435"/>
            <a:ext cx="7262946" cy="6915150"/>
          </a:xfrm>
          <a:prstGeom prst="rect">
            <a:avLst/>
          </a:prstGeom>
        </p:spPr>
        <p:txBody>
          <a:bodyPr lIns="0" tIns="0" rIns="0" bIns="0" rtlCol="0" anchor="t">
            <a:spAutoFit/>
          </a:bodyPr>
          <a:lstStyle/>
          <a:p>
            <a:pPr marL="458432" lvl="1" indent="-229216" algn="l">
              <a:lnSpc>
                <a:spcPts val="3039"/>
              </a:lnSpc>
              <a:buFont typeface="Arial"/>
              <a:buChar char="•"/>
            </a:pPr>
            <a:r>
              <a:rPr lang="en-US" sz="2533" b="1">
                <a:solidFill>
                  <a:srgbClr val="252223"/>
                </a:solidFill>
                <a:latin typeface="Calibri (MS) Bold"/>
                <a:ea typeface="Calibri (MS) Bold"/>
                <a:cs typeface="Calibri (MS) Bold"/>
                <a:sym typeface="Calibri (MS) Bold"/>
              </a:rPr>
              <a:t>„Manche Frauen verspüren nach den Wechseljahren Scheidentrockenheit oder Beschwerden beim Geschlechtsverkehr. Ist Ihnen das auch schon aufgefallen oder hätten Sie gerne mehr Informationen dazu?“</a:t>
            </a:r>
          </a:p>
          <a:p>
            <a:pPr marL="458432" lvl="1" indent="-229216" algn="l">
              <a:lnSpc>
                <a:spcPts val="3039"/>
              </a:lnSpc>
              <a:buFont typeface="Arial"/>
              <a:buChar char="•"/>
            </a:pPr>
            <a:r>
              <a:rPr lang="en-US" sz="2533" b="1">
                <a:solidFill>
                  <a:srgbClr val="252223"/>
                </a:solidFill>
                <a:latin typeface="Calibri (MS) Bold"/>
                <a:ea typeface="Calibri (MS) Bold"/>
                <a:cs typeface="Calibri (MS) Bold"/>
                <a:sym typeface="Calibri (MS) Bold"/>
              </a:rPr>
              <a:t>„Manche Männer stellen fest, dass die Erektion länger dauert oder weniger fest ist als früher. Wenn das bei Ihnen der Fall ist, können wir mögliche Ursachen und Behandlungsmöglichkeiten besprechen.“</a:t>
            </a:r>
          </a:p>
          <a:p>
            <a:pPr marL="458432" lvl="1" indent="-229216" algn="l">
              <a:lnSpc>
                <a:spcPts val="3039"/>
              </a:lnSpc>
              <a:buFont typeface="Arial"/>
              <a:buChar char="•"/>
            </a:pPr>
            <a:r>
              <a:rPr lang="en-US" sz="2533" b="1">
                <a:solidFill>
                  <a:srgbClr val="252223"/>
                </a:solidFill>
                <a:latin typeface="Calibri (MS) Bold"/>
                <a:ea typeface="Calibri (MS) Bold"/>
                <a:cs typeface="Calibri (MS) Bold"/>
                <a:sym typeface="Calibri (MS) Bold"/>
              </a:rPr>
              <a:t>„Haben Sie Veränderungen in Bezug auf Lubrikation, Erektion oder körperliches Wohlbefinden während des Geschlechtsverkehrs bemerkt?“</a:t>
            </a:r>
          </a:p>
          <a:p>
            <a:pPr marL="458432" lvl="1" indent="-229216" algn="l">
              <a:lnSpc>
                <a:spcPts val="3039"/>
              </a:lnSpc>
              <a:buFont typeface="Arial"/>
              <a:buChar char="•"/>
            </a:pPr>
            <a:r>
              <a:rPr lang="en-US" sz="2533" b="1">
                <a:solidFill>
                  <a:srgbClr val="252223"/>
                </a:solidFill>
                <a:latin typeface="Calibri (MS) Bold"/>
                <a:ea typeface="Calibri (MS) Bold"/>
                <a:cs typeface="Calibri (MS) Bold"/>
                <a:sym typeface="Calibri (MS) Bold"/>
              </a:rPr>
              <a:t>„Wenn Intimität unangenehm geworden ist, können wir darüber sprechen, wie wir den Schmerz lindern und das Wohlbefinden steigern können.“</a:t>
            </a:r>
          </a:p>
        </p:txBody>
      </p:sp>
      <p:grpSp>
        <p:nvGrpSpPr>
          <p:cNvPr id="11" name="Group 11"/>
          <p:cNvGrpSpPr/>
          <p:nvPr/>
        </p:nvGrpSpPr>
        <p:grpSpPr>
          <a:xfrm>
            <a:off x="13960964" y="2380002"/>
            <a:ext cx="1834886" cy="1834890"/>
            <a:chOff x="0" y="0"/>
            <a:chExt cx="2446515" cy="2446520"/>
          </a:xfrm>
        </p:grpSpPr>
        <p:sp>
          <p:nvSpPr>
            <p:cNvPr id="12" name="Freeform 12"/>
            <p:cNvSpPr/>
            <p:nvPr/>
          </p:nvSpPr>
          <p:spPr>
            <a:xfrm>
              <a:off x="0" y="0"/>
              <a:ext cx="2446520" cy="2446525"/>
            </a:xfrm>
            <a:custGeom>
              <a:avLst/>
              <a:gdLst/>
              <a:ahLst/>
              <a:cxnLst/>
              <a:rect l="l" t="t" r="r" b="b"/>
              <a:pathLst>
                <a:path w="2446520" h="2446525">
                  <a:moveTo>
                    <a:pt x="0" y="0"/>
                  </a:moveTo>
                  <a:lnTo>
                    <a:pt x="2446520" y="0"/>
                  </a:lnTo>
                  <a:lnTo>
                    <a:pt x="2446520" y="2446525"/>
                  </a:lnTo>
                  <a:lnTo>
                    <a:pt x="0" y="2446525"/>
                  </a:lnTo>
                  <a:close/>
                </a:path>
              </a:pathLst>
            </a:custGeom>
            <a:blipFill>
              <a:blip r:embed="rId3">
                <a:alphaModFix amt="0"/>
              </a:blip>
              <a:stretch>
                <a:fillRect l="-78303" r="-78303"/>
              </a:stretch>
            </a:blipFill>
          </p:spPr>
          <p:txBody>
            <a:bodyPr/>
            <a:lstStyle/>
            <a:p>
              <a:endParaRPr lang="de-DE"/>
            </a:p>
          </p:txBody>
        </p:sp>
        <p:sp>
          <p:nvSpPr>
            <p:cNvPr id="13" name="TextBox 13"/>
            <p:cNvSpPr txBox="1"/>
            <p:nvPr/>
          </p:nvSpPr>
          <p:spPr>
            <a:xfrm>
              <a:off x="0" y="-38100"/>
              <a:ext cx="2446515" cy="2484620"/>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Wunsch</a:t>
              </a:r>
            </a:p>
          </p:txBody>
        </p:sp>
      </p:grpSp>
      <p:grpSp>
        <p:nvGrpSpPr>
          <p:cNvPr id="14" name="Group 14"/>
          <p:cNvGrpSpPr/>
          <p:nvPr/>
        </p:nvGrpSpPr>
        <p:grpSpPr>
          <a:xfrm>
            <a:off x="9654159" y="2321452"/>
            <a:ext cx="6873107" cy="6873107"/>
            <a:chOff x="0" y="0"/>
            <a:chExt cx="9164142" cy="9164142"/>
          </a:xfrm>
        </p:grpSpPr>
        <p:sp>
          <p:nvSpPr>
            <p:cNvPr id="15" name="Freeform 15"/>
            <p:cNvSpPr/>
            <p:nvPr/>
          </p:nvSpPr>
          <p:spPr>
            <a:xfrm>
              <a:off x="7843520" y="2411603"/>
              <a:ext cx="1304798" cy="2206498"/>
            </a:xfrm>
            <a:custGeom>
              <a:avLst/>
              <a:gdLst/>
              <a:ahLst/>
              <a:cxnLst/>
              <a:rect l="l" t="t" r="r" b="b"/>
              <a:pathLst>
                <a:path w="1304798" h="2206498">
                  <a:moveTo>
                    <a:pt x="409702" y="0"/>
                  </a:moveTo>
                  <a:cubicBezTo>
                    <a:pt x="737235" y="553974"/>
                    <a:pt x="935101" y="1174877"/>
                    <a:pt x="988568" y="1816227"/>
                  </a:cubicBezTo>
                  <a:lnTo>
                    <a:pt x="1304798" y="1819021"/>
                  </a:lnTo>
                  <a:lnTo>
                    <a:pt x="765175" y="2206498"/>
                  </a:lnTo>
                  <a:lnTo>
                    <a:pt x="194310" y="1809115"/>
                  </a:lnTo>
                  <a:lnTo>
                    <a:pt x="510413" y="1811909"/>
                  </a:lnTo>
                  <a:cubicBezTo>
                    <a:pt x="457707" y="1257554"/>
                    <a:pt x="283464" y="721614"/>
                    <a:pt x="0" y="242189"/>
                  </a:cubicBezTo>
                  <a:close/>
                </a:path>
              </a:pathLst>
            </a:custGeom>
            <a:solidFill>
              <a:srgbClr val="D33FB2"/>
            </a:solidFill>
            <a:ln w="19050" cap="sq">
              <a:solidFill>
                <a:srgbClr val="D1D1D1"/>
              </a:solidFill>
              <a:prstDash val="solid"/>
              <a:miter/>
            </a:ln>
          </p:spPr>
          <p:txBody>
            <a:bodyPr/>
            <a:lstStyle/>
            <a:p>
              <a:endParaRPr lang="de-DE"/>
            </a:p>
          </p:txBody>
        </p:sp>
      </p:grpSp>
      <p:grpSp>
        <p:nvGrpSpPr>
          <p:cNvPr id="16" name="Group 16"/>
          <p:cNvGrpSpPr/>
          <p:nvPr/>
        </p:nvGrpSpPr>
        <p:grpSpPr>
          <a:xfrm>
            <a:off x="15065826" y="5780408"/>
            <a:ext cx="1834886" cy="1834886"/>
            <a:chOff x="0" y="0"/>
            <a:chExt cx="2446515" cy="2446515"/>
          </a:xfrm>
        </p:grpSpPr>
        <p:sp>
          <p:nvSpPr>
            <p:cNvPr id="17" name="Freeform 17"/>
            <p:cNvSpPr/>
            <p:nvPr/>
          </p:nvSpPr>
          <p:spPr>
            <a:xfrm>
              <a:off x="0" y="0"/>
              <a:ext cx="2446528" cy="2446528"/>
            </a:xfrm>
            <a:custGeom>
              <a:avLst/>
              <a:gdLst/>
              <a:ahLst/>
              <a:cxnLst/>
              <a:rect l="l" t="t" r="r" b="b"/>
              <a:pathLst>
                <a:path w="2446528" h="2446528">
                  <a:moveTo>
                    <a:pt x="0" y="0"/>
                  </a:moveTo>
                  <a:lnTo>
                    <a:pt x="2446528" y="0"/>
                  </a:lnTo>
                  <a:lnTo>
                    <a:pt x="2446528" y="2446528"/>
                  </a:lnTo>
                  <a:lnTo>
                    <a:pt x="0" y="2446528"/>
                  </a:lnTo>
                  <a:close/>
                </a:path>
              </a:pathLst>
            </a:custGeom>
            <a:solidFill>
              <a:srgbClr val="F6D9F0"/>
            </a:solidFill>
            <a:ln w="9525" cap="sq">
              <a:solidFill>
                <a:srgbClr val="633EB1"/>
              </a:solidFill>
              <a:prstDash val="solid"/>
              <a:miter/>
            </a:ln>
          </p:spPr>
          <p:txBody>
            <a:bodyPr/>
            <a:lstStyle/>
            <a:p>
              <a:endParaRPr lang="de-DE"/>
            </a:p>
          </p:txBody>
        </p:sp>
      </p:grpSp>
      <p:grpSp>
        <p:nvGrpSpPr>
          <p:cNvPr id="18" name="Group 18"/>
          <p:cNvGrpSpPr/>
          <p:nvPr/>
        </p:nvGrpSpPr>
        <p:grpSpPr>
          <a:xfrm>
            <a:off x="15065826" y="5780408"/>
            <a:ext cx="1834886" cy="1834890"/>
            <a:chOff x="0" y="0"/>
            <a:chExt cx="2446515" cy="2446520"/>
          </a:xfrm>
        </p:grpSpPr>
        <p:sp>
          <p:nvSpPr>
            <p:cNvPr id="19" name="Freeform 19"/>
            <p:cNvSpPr/>
            <p:nvPr/>
          </p:nvSpPr>
          <p:spPr>
            <a:xfrm>
              <a:off x="0" y="0"/>
              <a:ext cx="2446520" cy="2446525"/>
            </a:xfrm>
            <a:custGeom>
              <a:avLst/>
              <a:gdLst/>
              <a:ahLst/>
              <a:cxnLst/>
              <a:rect l="l" t="t" r="r" b="b"/>
              <a:pathLst>
                <a:path w="2446520" h="2446525">
                  <a:moveTo>
                    <a:pt x="0" y="0"/>
                  </a:moveTo>
                  <a:lnTo>
                    <a:pt x="2446520" y="0"/>
                  </a:lnTo>
                  <a:lnTo>
                    <a:pt x="2446520" y="2446525"/>
                  </a:lnTo>
                  <a:lnTo>
                    <a:pt x="0" y="2446525"/>
                  </a:lnTo>
                  <a:close/>
                </a:path>
              </a:pathLst>
            </a:custGeom>
            <a:blipFill>
              <a:blip r:embed="rId3">
                <a:alphaModFix amt="0"/>
              </a:blip>
              <a:stretch>
                <a:fillRect l="-78303" r="-78303"/>
              </a:stretch>
            </a:blipFill>
          </p:spPr>
          <p:txBody>
            <a:bodyPr/>
            <a:lstStyle/>
            <a:p>
              <a:endParaRPr lang="de-DE"/>
            </a:p>
          </p:txBody>
        </p:sp>
        <p:sp>
          <p:nvSpPr>
            <p:cNvPr id="20" name="TextBox 20"/>
            <p:cNvSpPr txBox="1"/>
            <p:nvPr/>
          </p:nvSpPr>
          <p:spPr>
            <a:xfrm>
              <a:off x="0" y="-38100"/>
              <a:ext cx="2446515" cy="2484620"/>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Erregung</a:t>
              </a:r>
            </a:p>
          </p:txBody>
        </p:sp>
      </p:grpSp>
      <p:grpSp>
        <p:nvGrpSpPr>
          <p:cNvPr id="21" name="Group 21"/>
          <p:cNvGrpSpPr/>
          <p:nvPr/>
        </p:nvGrpSpPr>
        <p:grpSpPr>
          <a:xfrm>
            <a:off x="9654159" y="2321452"/>
            <a:ext cx="6873107" cy="6873107"/>
            <a:chOff x="0" y="0"/>
            <a:chExt cx="9164142" cy="9164142"/>
          </a:xfrm>
        </p:grpSpPr>
        <p:sp>
          <p:nvSpPr>
            <p:cNvPr id="22" name="Freeform 22"/>
            <p:cNvSpPr/>
            <p:nvPr/>
          </p:nvSpPr>
          <p:spPr>
            <a:xfrm>
              <a:off x="5790438" y="6889750"/>
              <a:ext cx="2173986" cy="1927099"/>
            </a:xfrm>
            <a:custGeom>
              <a:avLst/>
              <a:gdLst/>
              <a:ahLst/>
              <a:cxnLst/>
              <a:rect l="l" t="t" r="r" b="b"/>
              <a:pathLst>
                <a:path w="2173986" h="1927099">
                  <a:moveTo>
                    <a:pt x="2173986" y="289941"/>
                  </a:moveTo>
                  <a:cubicBezTo>
                    <a:pt x="1722120" y="878332"/>
                    <a:pt x="1124458" y="1338707"/>
                    <a:pt x="440182" y="1625474"/>
                  </a:cubicBezTo>
                  <a:lnTo>
                    <a:pt x="535051" y="1927099"/>
                  </a:lnTo>
                  <a:lnTo>
                    <a:pt x="0" y="1533399"/>
                  </a:lnTo>
                  <a:lnTo>
                    <a:pt x="201803" y="867791"/>
                  </a:lnTo>
                  <a:lnTo>
                    <a:pt x="296672" y="1169289"/>
                  </a:lnTo>
                  <a:cubicBezTo>
                    <a:pt x="887857" y="913385"/>
                    <a:pt x="1404112" y="510922"/>
                    <a:pt x="1796542" y="0"/>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3" name="Group 23"/>
          <p:cNvGrpSpPr/>
          <p:nvPr/>
        </p:nvGrpSpPr>
        <p:grpSpPr>
          <a:xfrm>
            <a:off x="12173264" y="7881976"/>
            <a:ext cx="1834886" cy="1834890"/>
            <a:chOff x="0" y="0"/>
            <a:chExt cx="2446515" cy="2446520"/>
          </a:xfrm>
        </p:grpSpPr>
        <p:sp>
          <p:nvSpPr>
            <p:cNvPr id="24" name="Freeform 24"/>
            <p:cNvSpPr/>
            <p:nvPr/>
          </p:nvSpPr>
          <p:spPr>
            <a:xfrm>
              <a:off x="0" y="0"/>
              <a:ext cx="2446520" cy="2446525"/>
            </a:xfrm>
            <a:custGeom>
              <a:avLst/>
              <a:gdLst/>
              <a:ahLst/>
              <a:cxnLst/>
              <a:rect l="l" t="t" r="r" b="b"/>
              <a:pathLst>
                <a:path w="2446520" h="2446525">
                  <a:moveTo>
                    <a:pt x="0" y="0"/>
                  </a:moveTo>
                  <a:lnTo>
                    <a:pt x="2446520" y="0"/>
                  </a:lnTo>
                  <a:lnTo>
                    <a:pt x="2446520" y="2446525"/>
                  </a:lnTo>
                  <a:lnTo>
                    <a:pt x="0" y="2446525"/>
                  </a:lnTo>
                  <a:close/>
                </a:path>
              </a:pathLst>
            </a:custGeom>
            <a:blipFill>
              <a:blip r:embed="rId3">
                <a:alphaModFix amt="0"/>
              </a:blip>
              <a:stretch>
                <a:fillRect l="-78303" r="-78303"/>
              </a:stretch>
            </a:blipFill>
          </p:spPr>
          <p:txBody>
            <a:bodyPr/>
            <a:lstStyle/>
            <a:p>
              <a:endParaRPr lang="de-DE"/>
            </a:p>
          </p:txBody>
        </p:sp>
        <p:sp>
          <p:nvSpPr>
            <p:cNvPr id="25" name="TextBox 25"/>
            <p:cNvSpPr txBox="1"/>
            <p:nvPr/>
          </p:nvSpPr>
          <p:spPr>
            <a:xfrm>
              <a:off x="0" y="-38100"/>
              <a:ext cx="2446515" cy="2484620"/>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Plateau</a:t>
              </a:r>
            </a:p>
          </p:txBody>
        </p:sp>
      </p:grpSp>
      <p:grpSp>
        <p:nvGrpSpPr>
          <p:cNvPr id="26" name="Group 26"/>
          <p:cNvGrpSpPr/>
          <p:nvPr/>
        </p:nvGrpSpPr>
        <p:grpSpPr>
          <a:xfrm>
            <a:off x="9654159" y="2321452"/>
            <a:ext cx="6873107" cy="6873107"/>
            <a:chOff x="0" y="0"/>
            <a:chExt cx="9164142" cy="9164142"/>
          </a:xfrm>
        </p:grpSpPr>
        <p:sp>
          <p:nvSpPr>
            <p:cNvPr id="27" name="Freeform 27"/>
            <p:cNvSpPr/>
            <p:nvPr/>
          </p:nvSpPr>
          <p:spPr>
            <a:xfrm>
              <a:off x="1202182" y="6996049"/>
              <a:ext cx="2242947" cy="1654175"/>
            </a:xfrm>
            <a:custGeom>
              <a:avLst/>
              <a:gdLst/>
              <a:ahLst/>
              <a:cxnLst/>
              <a:rect l="l" t="t" r="r" b="b"/>
              <a:pathLst>
                <a:path w="2242947" h="1654175">
                  <a:moveTo>
                    <a:pt x="2100072" y="1654175"/>
                  </a:moveTo>
                  <a:cubicBezTo>
                    <a:pt x="1392301" y="1431544"/>
                    <a:pt x="754888" y="1028065"/>
                    <a:pt x="250825" y="483743"/>
                  </a:cubicBezTo>
                  <a:lnTo>
                    <a:pt x="0" y="676402"/>
                  </a:lnTo>
                  <a:lnTo>
                    <a:pt x="186309" y="38735"/>
                  </a:lnTo>
                  <a:lnTo>
                    <a:pt x="880745" y="0"/>
                  </a:lnTo>
                  <a:lnTo>
                    <a:pt x="630047" y="192532"/>
                  </a:lnTo>
                  <a:cubicBezTo>
                    <a:pt x="1073277" y="660146"/>
                    <a:pt x="1628394" y="1006983"/>
                    <a:pt x="2242947" y="1200277"/>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8" name="Group 28"/>
          <p:cNvGrpSpPr/>
          <p:nvPr/>
        </p:nvGrpSpPr>
        <p:grpSpPr>
          <a:xfrm>
            <a:off x="9280703" y="5780408"/>
            <a:ext cx="1834886" cy="1834890"/>
            <a:chOff x="0" y="0"/>
            <a:chExt cx="2446515" cy="2446520"/>
          </a:xfrm>
        </p:grpSpPr>
        <p:sp>
          <p:nvSpPr>
            <p:cNvPr id="29" name="Freeform 29"/>
            <p:cNvSpPr/>
            <p:nvPr/>
          </p:nvSpPr>
          <p:spPr>
            <a:xfrm>
              <a:off x="0" y="0"/>
              <a:ext cx="2446520" cy="2446525"/>
            </a:xfrm>
            <a:custGeom>
              <a:avLst/>
              <a:gdLst/>
              <a:ahLst/>
              <a:cxnLst/>
              <a:rect l="l" t="t" r="r" b="b"/>
              <a:pathLst>
                <a:path w="2446520" h="2446525">
                  <a:moveTo>
                    <a:pt x="0" y="0"/>
                  </a:moveTo>
                  <a:lnTo>
                    <a:pt x="2446520" y="0"/>
                  </a:lnTo>
                  <a:lnTo>
                    <a:pt x="2446520" y="2446525"/>
                  </a:lnTo>
                  <a:lnTo>
                    <a:pt x="0" y="2446525"/>
                  </a:lnTo>
                  <a:close/>
                </a:path>
              </a:pathLst>
            </a:custGeom>
            <a:blipFill>
              <a:blip r:embed="rId3">
                <a:alphaModFix amt="0"/>
              </a:blip>
              <a:stretch>
                <a:fillRect l="-78303" r="-78303"/>
              </a:stretch>
            </a:blipFill>
          </p:spPr>
          <p:txBody>
            <a:bodyPr/>
            <a:lstStyle/>
            <a:p>
              <a:endParaRPr lang="de-DE"/>
            </a:p>
          </p:txBody>
        </p:sp>
        <p:sp>
          <p:nvSpPr>
            <p:cNvPr id="30" name="TextBox 30"/>
            <p:cNvSpPr txBox="1"/>
            <p:nvPr/>
          </p:nvSpPr>
          <p:spPr>
            <a:xfrm>
              <a:off x="0" y="-38100"/>
              <a:ext cx="2446515" cy="2484620"/>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Orgasmus</a:t>
              </a:r>
            </a:p>
          </p:txBody>
        </p:sp>
      </p:grpSp>
      <p:grpSp>
        <p:nvGrpSpPr>
          <p:cNvPr id="31" name="Group 31"/>
          <p:cNvGrpSpPr/>
          <p:nvPr/>
        </p:nvGrpSpPr>
        <p:grpSpPr>
          <a:xfrm>
            <a:off x="9654159" y="2321452"/>
            <a:ext cx="6873107" cy="6873107"/>
            <a:chOff x="0" y="0"/>
            <a:chExt cx="9164142" cy="9164142"/>
          </a:xfrm>
        </p:grpSpPr>
        <p:sp>
          <p:nvSpPr>
            <p:cNvPr id="32" name="Freeform 32"/>
            <p:cNvSpPr/>
            <p:nvPr/>
          </p:nvSpPr>
          <p:spPr>
            <a:xfrm>
              <a:off x="317332" y="2532761"/>
              <a:ext cx="1093257" cy="2087372"/>
            </a:xfrm>
            <a:custGeom>
              <a:avLst/>
              <a:gdLst/>
              <a:ahLst/>
              <a:cxnLst/>
              <a:rect l="l" t="t" r="r" b="b"/>
              <a:pathLst>
                <a:path w="1093257" h="2087372">
                  <a:moveTo>
                    <a:pt x="168" y="2087372"/>
                  </a:moveTo>
                  <a:cubicBezTo>
                    <a:pt x="-5547" y="1443863"/>
                    <a:pt x="134407" y="807339"/>
                    <a:pt x="409616" y="225679"/>
                  </a:cubicBezTo>
                  <a:lnTo>
                    <a:pt x="137328" y="64770"/>
                  </a:lnTo>
                  <a:lnTo>
                    <a:pt x="798490" y="0"/>
                  </a:lnTo>
                  <a:lnTo>
                    <a:pt x="1093257" y="630047"/>
                  </a:lnTo>
                  <a:lnTo>
                    <a:pt x="821096" y="469138"/>
                  </a:lnTo>
                  <a:cubicBezTo>
                    <a:pt x="588813" y="975233"/>
                    <a:pt x="470957" y="1526413"/>
                    <a:pt x="475910" y="2083181"/>
                  </a:cubicBezTo>
                  <a:close/>
                </a:path>
              </a:pathLst>
            </a:custGeom>
            <a:solidFill>
              <a:srgbClr val="D33FB2"/>
            </a:solidFill>
            <a:ln w="19050" cap="sq">
              <a:solidFill>
                <a:srgbClr val="D1D1D1"/>
              </a:solidFill>
              <a:prstDash val="solid"/>
              <a:miter/>
            </a:ln>
          </p:spPr>
          <p:txBody>
            <a:bodyPr/>
            <a:lstStyle/>
            <a:p>
              <a:endParaRPr lang="de-DE"/>
            </a:p>
          </p:txBody>
        </p:sp>
      </p:grpSp>
      <p:grpSp>
        <p:nvGrpSpPr>
          <p:cNvPr id="33" name="Group 33"/>
          <p:cNvGrpSpPr/>
          <p:nvPr/>
        </p:nvGrpSpPr>
        <p:grpSpPr>
          <a:xfrm>
            <a:off x="10385565" y="2380002"/>
            <a:ext cx="1834886" cy="1834890"/>
            <a:chOff x="0" y="0"/>
            <a:chExt cx="2446515" cy="2446520"/>
          </a:xfrm>
        </p:grpSpPr>
        <p:sp>
          <p:nvSpPr>
            <p:cNvPr id="34" name="Freeform 34"/>
            <p:cNvSpPr/>
            <p:nvPr/>
          </p:nvSpPr>
          <p:spPr>
            <a:xfrm>
              <a:off x="0" y="0"/>
              <a:ext cx="2446520" cy="2446525"/>
            </a:xfrm>
            <a:custGeom>
              <a:avLst/>
              <a:gdLst/>
              <a:ahLst/>
              <a:cxnLst/>
              <a:rect l="l" t="t" r="r" b="b"/>
              <a:pathLst>
                <a:path w="2446520" h="2446525">
                  <a:moveTo>
                    <a:pt x="0" y="0"/>
                  </a:moveTo>
                  <a:lnTo>
                    <a:pt x="2446520" y="0"/>
                  </a:lnTo>
                  <a:lnTo>
                    <a:pt x="2446520" y="2446525"/>
                  </a:lnTo>
                  <a:lnTo>
                    <a:pt x="0" y="2446525"/>
                  </a:lnTo>
                  <a:close/>
                </a:path>
              </a:pathLst>
            </a:custGeom>
            <a:blipFill>
              <a:blip r:embed="rId3">
                <a:alphaModFix amt="0"/>
              </a:blip>
              <a:stretch>
                <a:fillRect l="-78303" r="-78303"/>
              </a:stretch>
            </a:blipFill>
          </p:spPr>
          <p:txBody>
            <a:bodyPr/>
            <a:lstStyle/>
            <a:p>
              <a:endParaRPr lang="de-DE"/>
            </a:p>
          </p:txBody>
        </p:sp>
        <p:sp>
          <p:nvSpPr>
            <p:cNvPr id="35" name="TextBox 35"/>
            <p:cNvSpPr txBox="1"/>
            <p:nvPr/>
          </p:nvSpPr>
          <p:spPr>
            <a:xfrm>
              <a:off x="0" y="-38100"/>
              <a:ext cx="2446515" cy="2484620"/>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Auflösung</a:t>
              </a:r>
            </a:p>
          </p:txBody>
        </p:sp>
      </p:grpSp>
      <p:grpSp>
        <p:nvGrpSpPr>
          <p:cNvPr id="36" name="Group 36"/>
          <p:cNvGrpSpPr/>
          <p:nvPr/>
        </p:nvGrpSpPr>
        <p:grpSpPr>
          <a:xfrm>
            <a:off x="9654159" y="2321452"/>
            <a:ext cx="6873107" cy="6873107"/>
            <a:chOff x="0" y="0"/>
            <a:chExt cx="9164142" cy="9164142"/>
          </a:xfrm>
        </p:grpSpPr>
        <p:sp>
          <p:nvSpPr>
            <p:cNvPr id="37" name="Freeform 37"/>
            <p:cNvSpPr/>
            <p:nvPr/>
          </p:nvSpPr>
          <p:spPr>
            <a:xfrm>
              <a:off x="3355086" y="99187"/>
              <a:ext cx="2385441" cy="1063498"/>
            </a:xfrm>
            <a:custGeom>
              <a:avLst/>
              <a:gdLst/>
              <a:ahLst/>
              <a:cxnLst/>
              <a:rect l="l" t="t" r="r" b="b"/>
              <a:pathLst>
                <a:path w="2385441" h="1063498">
                  <a:moveTo>
                    <a:pt x="0" y="398399"/>
                  </a:moveTo>
                  <a:cubicBezTo>
                    <a:pt x="672592" y="196342"/>
                    <a:pt x="1384681" y="163576"/>
                    <a:pt x="2073021" y="302895"/>
                  </a:cubicBezTo>
                  <a:lnTo>
                    <a:pt x="2163953" y="0"/>
                  </a:lnTo>
                  <a:lnTo>
                    <a:pt x="2385441" y="626237"/>
                  </a:lnTo>
                  <a:lnTo>
                    <a:pt x="1844548" y="1063498"/>
                  </a:lnTo>
                  <a:lnTo>
                    <a:pt x="1935480" y="760730"/>
                  </a:lnTo>
                  <a:cubicBezTo>
                    <a:pt x="1337183" y="646811"/>
                    <a:pt x="720217" y="678815"/>
                    <a:pt x="136906" y="854075"/>
                  </a:cubicBezTo>
                  <a:close/>
                </a:path>
              </a:pathLst>
            </a:custGeom>
            <a:solidFill>
              <a:srgbClr val="D33FB2"/>
            </a:solidFill>
            <a:ln w="19050" cap="sq">
              <a:solidFill>
                <a:srgbClr val="D1D1D1"/>
              </a:solidFill>
              <a:prstDash val="solid"/>
              <a:miter/>
            </a:ln>
          </p:spPr>
          <p:txBody>
            <a:bodyPr/>
            <a:lstStyle/>
            <a:p>
              <a:endParaRPr lang="de-DE"/>
            </a:p>
          </p:txBody>
        </p:sp>
      </p:grpSp>
      <p:sp>
        <p:nvSpPr>
          <p:cNvPr id="39" name="TextBox 4">
            <a:extLst>
              <a:ext uri="{FF2B5EF4-FFF2-40B4-BE49-F238E27FC236}">
                <a16:creationId xmlns:a16="http://schemas.microsoft.com/office/drawing/2014/main" id="{0A24F9AC-727D-30CA-D2EE-98DBB4E83CC6}"/>
              </a:ext>
            </a:extLst>
          </p:cNvPr>
          <p:cNvSpPr txBox="1"/>
          <p:nvPr/>
        </p:nvSpPr>
        <p:spPr>
          <a:xfrm>
            <a:off x="4085520" y="9480157"/>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Rahmenkonzept des sexuellen Reaktionszyklus (5)</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Erregung</a:t>
              </a:r>
            </a:p>
          </p:txBody>
        </p:sp>
      </p:grpSp>
      <p:sp>
        <p:nvSpPr>
          <p:cNvPr id="10" name="TextBox 10"/>
          <p:cNvSpPr txBox="1"/>
          <p:nvPr/>
        </p:nvSpPr>
        <p:spPr>
          <a:xfrm>
            <a:off x="1000287" y="2544204"/>
            <a:ext cx="7762713" cy="4103688"/>
          </a:xfrm>
          <a:prstGeom prst="rect">
            <a:avLst/>
          </a:prstGeom>
        </p:spPr>
        <p:txBody>
          <a:bodyPr wrap="square" lIns="0" tIns="0" rIns="0" bIns="0" rtlCol="0" anchor="t">
            <a:spAutoFit/>
          </a:bodyPr>
          <a:lstStyle/>
          <a:p>
            <a:pPr marL="0" lvl="0" indent="0" algn="l">
              <a:lnSpc>
                <a:spcPts val="3240"/>
              </a:lnSpc>
            </a:pPr>
            <a:r>
              <a:rPr lang="en-US" sz="3000" b="1" dirty="0" err="1">
                <a:solidFill>
                  <a:srgbClr val="424244"/>
                </a:solidFill>
                <a:latin typeface="Calibri (MS) Bold"/>
                <a:ea typeface="Calibri (MS) Bold"/>
                <a:cs typeface="Calibri (MS) Bold"/>
                <a:sym typeface="Calibri (MS) Bold"/>
              </a:rPr>
              <a:t>Einflussfaktoren</a:t>
            </a:r>
            <a:r>
              <a:rPr lang="en-US" sz="3000" b="1" dirty="0">
                <a:solidFill>
                  <a:srgbClr val="424244"/>
                </a:solidFill>
                <a:latin typeface="Calibri (MS) Bold"/>
                <a:ea typeface="Calibri (MS) Bold"/>
                <a:cs typeface="Calibri (MS) Bold"/>
                <a:sym typeface="Calibri (MS) Bold"/>
              </a:rPr>
              <a:t>: </a:t>
            </a:r>
          </a:p>
          <a:p>
            <a:pPr marL="0" lvl="0" indent="0" algn="l">
              <a:lnSpc>
                <a:spcPts val="3240"/>
              </a:lnSpc>
            </a:pPr>
            <a:endParaRPr lang="en-US" sz="3000" b="1" dirty="0">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Gefäß</a:t>
            </a:r>
            <a:r>
              <a:rPr lang="en-US" sz="3000" b="1" dirty="0">
                <a:solidFill>
                  <a:srgbClr val="424244"/>
                </a:solidFill>
                <a:latin typeface="Calibri (MS) Bold"/>
                <a:ea typeface="Calibri (MS) Bold"/>
                <a:cs typeface="Calibri (MS) Bold"/>
                <a:sym typeface="Calibri (MS) Bold"/>
              </a:rPr>
              <a:t>- und </a:t>
            </a:r>
            <a:r>
              <a:rPr lang="en-US" sz="3000" b="1" dirty="0" err="1">
                <a:solidFill>
                  <a:srgbClr val="424244"/>
                </a:solidFill>
                <a:latin typeface="Calibri (MS) Bold"/>
                <a:ea typeface="Calibri (MS) Bold"/>
                <a:cs typeface="Calibri (MS) Bold"/>
                <a:sym typeface="Calibri (MS) Bold"/>
              </a:rPr>
              <a:t>neurologische</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Erkrankungen</a:t>
            </a:r>
            <a:endParaRPr lang="en-US" sz="3000" b="1" dirty="0">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Scheidentrockenheit</a:t>
            </a:r>
            <a:r>
              <a:rPr lang="en-US" sz="3000" b="1" dirty="0">
                <a:solidFill>
                  <a:srgbClr val="424244"/>
                </a:solidFill>
                <a:latin typeface="Calibri (MS) Bold"/>
                <a:ea typeface="Calibri (MS) Bold"/>
                <a:cs typeface="Calibri (MS) Bold"/>
                <a:sym typeface="Calibri (MS) Bold"/>
              </a:rPr>
              <a:t> </a:t>
            </a: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Erektionsprobleme</a:t>
            </a:r>
            <a:endParaRPr lang="en-US" sz="3000" b="1" dirty="0">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Medikamentenwirkungen</a:t>
            </a:r>
            <a:endParaRPr lang="en-US" sz="3000" b="1" dirty="0">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Schmerzen</a:t>
            </a:r>
            <a:r>
              <a:rPr lang="en-US" sz="3000" b="1" dirty="0">
                <a:solidFill>
                  <a:srgbClr val="424244"/>
                </a:solidFill>
                <a:latin typeface="Calibri (MS) Bold"/>
                <a:ea typeface="Calibri (MS) Bold"/>
                <a:cs typeface="Calibri (MS) Bold"/>
                <a:sym typeface="Calibri (MS) Bold"/>
              </a:rPr>
              <a:t> oder </a:t>
            </a:r>
            <a:r>
              <a:rPr lang="en-US" sz="3000" b="1" dirty="0" err="1">
                <a:solidFill>
                  <a:srgbClr val="424244"/>
                </a:solidFill>
                <a:latin typeface="Calibri (MS) Bold"/>
                <a:ea typeface="Calibri (MS) Bold"/>
                <a:cs typeface="Calibri (MS) Bold"/>
                <a:sym typeface="Calibri (MS) Bold"/>
              </a:rPr>
              <a:t>eingeschränkte</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Beweglichkeit</a:t>
            </a:r>
            <a:endParaRPr lang="en-US" sz="3000" b="1" dirty="0">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dirty="0" err="1">
                <a:solidFill>
                  <a:srgbClr val="424244"/>
                </a:solidFill>
                <a:latin typeface="Calibri (MS) Bold"/>
                <a:ea typeface="Calibri (MS) Bold"/>
                <a:cs typeface="Calibri (MS) Bold"/>
                <a:sym typeface="Calibri (MS) Bold"/>
              </a:rPr>
              <a:t>Angstzustände</a:t>
            </a:r>
            <a:r>
              <a:rPr lang="en-US" sz="3000" b="1" dirty="0">
                <a:solidFill>
                  <a:srgbClr val="424244"/>
                </a:solidFill>
                <a:latin typeface="Calibri (MS) Bold"/>
                <a:ea typeface="Calibri (MS) Bold"/>
                <a:cs typeface="Calibri (MS) Bold"/>
                <a:sym typeface="Calibri (MS) Bold"/>
              </a:rPr>
              <a:t> oder </a:t>
            </a:r>
            <a:r>
              <a:rPr lang="en-US" sz="3000" b="1" dirty="0" err="1">
                <a:solidFill>
                  <a:srgbClr val="424244"/>
                </a:solidFill>
                <a:latin typeface="Calibri (MS) Bold"/>
                <a:ea typeface="Calibri (MS) Bold"/>
                <a:cs typeface="Calibri (MS) Bold"/>
                <a:sym typeface="Calibri (MS) Bold"/>
              </a:rPr>
              <a:t>Probleme</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mit</a:t>
            </a:r>
            <a:r>
              <a:rPr lang="en-US" sz="3000" b="1" dirty="0">
                <a:solidFill>
                  <a:srgbClr val="424244"/>
                </a:solidFill>
                <a:latin typeface="Calibri (MS) Bold"/>
                <a:ea typeface="Calibri (MS) Bold"/>
                <a:cs typeface="Calibri (MS) Bold"/>
                <a:sym typeface="Calibri (MS) Bold"/>
              </a:rPr>
              <a:t> dem </a:t>
            </a:r>
            <a:r>
              <a:rPr lang="en-US" sz="3000" b="1" dirty="0" err="1">
                <a:solidFill>
                  <a:srgbClr val="424244"/>
                </a:solidFill>
                <a:latin typeface="Calibri (MS) Bold"/>
                <a:ea typeface="Calibri (MS) Bold"/>
                <a:cs typeface="Calibri (MS) Bold"/>
                <a:sym typeface="Calibri (MS) Bold"/>
              </a:rPr>
              <a:t>Körperbild</a:t>
            </a:r>
            <a:endParaRPr lang="en-US" sz="3000" b="1" dirty="0">
              <a:solidFill>
                <a:srgbClr val="424244"/>
              </a:solidFill>
              <a:latin typeface="Calibri (MS) Bold"/>
              <a:ea typeface="Calibri (MS) Bold"/>
              <a:cs typeface="Calibri (MS) Bold"/>
              <a:sym typeface="Calibri (MS) Bold"/>
            </a:endParaRPr>
          </a:p>
        </p:txBody>
      </p:sp>
      <p:grpSp>
        <p:nvGrpSpPr>
          <p:cNvPr id="11" name="Group 11"/>
          <p:cNvGrpSpPr/>
          <p:nvPr/>
        </p:nvGrpSpPr>
        <p:grpSpPr>
          <a:xfrm>
            <a:off x="9105214" y="2527059"/>
            <a:ext cx="8115300" cy="5404914"/>
            <a:chOff x="0" y="0"/>
            <a:chExt cx="10820400" cy="7206552"/>
          </a:xfrm>
        </p:grpSpPr>
        <p:sp>
          <p:nvSpPr>
            <p:cNvPr id="12" name="Freeform 12"/>
            <p:cNvSpPr/>
            <p:nvPr/>
          </p:nvSpPr>
          <p:spPr>
            <a:xfrm>
              <a:off x="0" y="0"/>
              <a:ext cx="10820400" cy="7206615"/>
            </a:xfrm>
            <a:custGeom>
              <a:avLst/>
              <a:gdLst/>
              <a:ahLst/>
              <a:cxnLst/>
              <a:rect l="l" t="t" r="r" b="b"/>
              <a:pathLst>
                <a:path w="10820400" h="7206615">
                  <a:moveTo>
                    <a:pt x="0" y="0"/>
                  </a:moveTo>
                  <a:lnTo>
                    <a:pt x="10820400" y="0"/>
                  </a:lnTo>
                  <a:lnTo>
                    <a:pt x="10820400" y="7206615"/>
                  </a:lnTo>
                  <a:lnTo>
                    <a:pt x="0" y="7206615"/>
                  </a:lnTo>
                  <a:lnTo>
                    <a:pt x="0" y="0"/>
                  </a:lnTo>
                  <a:close/>
                </a:path>
              </a:pathLst>
            </a:custGeom>
            <a:blipFill>
              <a:blip r:embed="rId4"/>
              <a:stretch>
                <a:fillRect t="-36" b="-35"/>
              </a:stretch>
            </a:blipFill>
          </p:spPr>
          <p:txBody>
            <a:bodyPr/>
            <a:lstStyle/>
            <a:p>
              <a:endParaRPr lang="de-DE"/>
            </a:p>
          </p:txBody>
        </p:sp>
      </p:grpSp>
      <p:sp>
        <p:nvSpPr>
          <p:cNvPr id="14" name="TextBox 4">
            <a:extLst>
              <a:ext uri="{FF2B5EF4-FFF2-40B4-BE49-F238E27FC236}">
                <a16:creationId xmlns:a16="http://schemas.microsoft.com/office/drawing/2014/main" id="{D4397E6A-5441-6C58-E119-5E6E8068AB37}"/>
              </a:ext>
            </a:extLst>
          </p:cNvPr>
          <p:cNvSpPr txBox="1"/>
          <p:nvPr/>
        </p:nvSpPr>
        <p:spPr>
          <a:xfrm>
            <a:off x="504634" y="9032798"/>
            <a:ext cx="8598122" cy="814454"/>
          </a:xfrm>
          <a:prstGeom prst="rect">
            <a:avLst/>
          </a:prstGeom>
        </p:spPr>
        <p:txBody>
          <a:bodyPr wrap="square"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Das Rahmenkonzept des sexuellen Reaktionszyklus (6)</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Plateau</a:t>
              </a:r>
            </a:p>
          </p:txBody>
        </p:sp>
      </p:grpSp>
      <p:sp>
        <p:nvSpPr>
          <p:cNvPr id="10" name="TextBox 10"/>
          <p:cNvSpPr txBox="1"/>
          <p:nvPr/>
        </p:nvSpPr>
        <p:spPr>
          <a:xfrm>
            <a:off x="989514" y="2639435"/>
            <a:ext cx="7262946" cy="6915150"/>
          </a:xfrm>
          <a:prstGeom prst="rect">
            <a:avLst/>
          </a:prstGeom>
        </p:spPr>
        <p:txBody>
          <a:bodyPr lIns="0" tIns="0" rIns="0" bIns="0" rtlCol="0" anchor="t">
            <a:spAutoFit/>
          </a:bodyPr>
          <a:lstStyle/>
          <a:p>
            <a:pPr marL="515779" lvl="1" indent="-257889" algn="l">
              <a:lnSpc>
                <a:spcPts val="3419"/>
              </a:lnSpc>
              <a:buFont typeface="Arial"/>
              <a:buChar char="•"/>
            </a:pPr>
            <a:r>
              <a:rPr lang="en-US" sz="2850" b="1">
                <a:solidFill>
                  <a:srgbClr val="252223"/>
                </a:solidFill>
                <a:latin typeface="Calibri (MS) Bold"/>
                <a:ea typeface="Calibri (MS) Bold"/>
                <a:cs typeface="Calibri (MS) Bold"/>
                <a:sym typeface="Calibri (MS) Bold"/>
              </a:rPr>
              <a:t>„Fällt es Ihnen manchmal schwer, die Erregung während des Geschlechtsverkehrs aufrechtzuerhalten?“</a:t>
            </a:r>
          </a:p>
          <a:p>
            <a:pPr marL="0" lvl="0" indent="0" algn="l">
              <a:lnSpc>
                <a:spcPts val="3419"/>
              </a:lnSpc>
            </a:pPr>
            <a:endParaRPr lang="en-US" sz="2850" b="1">
              <a:solidFill>
                <a:srgbClr val="252223"/>
              </a:solidFill>
              <a:latin typeface="Calibri (MS) Bold"/>
              <a:ea typeface="Calibri (MS) Bold"/>
              <a:cs typeface="Calibri (MS) Bold"/>
              <a:sym typeface="Calibri (MS) Bold"/>
            </a:endParaRPr>
          </a:p>
          <a:p>
            <a:pPr marL="515779" lvl="1" indent="-257889" algn="l">
              <a:lnSpc>
                <a:spcPts val="3419"/>
              </a:lnSpc>
              <a:buFont typeface="Arial"/>
              <a:buChar char="•"/>
            </a:pPr>
            <a:r>
              <a:rPr lang="en-US" sz="2850" b="1">
                <a:solidFill>
                  <a:srgbClr val="252223"/>
                </a:solidFill>
                <a:latin typeface="Calibri (MS) Bold"/>
                <a:ea typeface="Calibri (MS) Bold"/>
                <a:cs typeface="Calibri (MS) Bold"/>
                <a:sym typeface="Calibri (MS) Bold"/>
              </a:rPr>
              <a:t>„Manche Menschen bemerken, dass sie mehr Zeit oder Stimulation benötigen, um sich während der Intimität wohlzufühlen. Haben Sie ähnliche Erfahrungen gemacht?“</a:t>
            </a:r>
          </a:p>
          <a:p>
            <a:pPr marL="0" lvl="0" indent="0" algn="l">
              <a:lnSpc>
                <a:spcPts val="3419"/>
              </a:lnSpc>
            </a:pPr>
            <a:endParaRPr lang="en-US" sz="2850" b="1">
              <a:solidFill>
                <a:srgbClr val="252223"/>
              </a:solidFill>
              <a:latin typeface="Calibri (MS) Bold"/>
              <a:ea typeface="Calibri (MS) Bold"/>
              <a:cs typeface="Calibri (MS) Bold"/>
              <a:sym typeface="Calibri (MS) Bold"/>
            </a:endParaRPr>
          </a:p>
          <a:p>
            <a:pPr marL="515779" lvl="1" indent="-257889" algn="l">
              <a:lnSpc>
                <a:spcPts val="3419"/>
              </a:lnSpc>
              <a:buFont typeface="Arial"/>
              <a:buChar char="•"/>
            </a:pPr>
            <a:r>
              <a:rPr lang="en-US" sz="2850" b="1">
                <a:solidFill>
                  <a:srgbClr val="252223"/>
                </a:solidFill>
                <a:latin typeface="Calibri (MS) Bold"/>
                <a:ea typeface="Calibri (MS) Bold"/>
                <a:cs typeface="Calibri (MS) Bold"/>
                <a:sym typeface="Calibri (MS) Bold"/>
              </a:rPr>
              <a:t>„Beeinträchtigen Müdigkeit, gesundheitliche Probleme oder Umweltfaktoren Ihre Fähigkeit, Intimität zu genießen?“</a:t>
            </a:r>
          </a:p>
          <a:p>
            <a:pPr marL="0" lvl="0" indent="0" algn="l">
              <a:lnSpc>
                <a:spcPts val="3419"/>
              </a:lnSpc>
            </a:pPr>
            <a:endParaRPr lang="en-US" sz="2850" b="1">
              <a:solidFill>
                <a:srgbClr val="252223"/>
              </a:solidFill>
              <a:latin typeface="Calibri (MS) Bold"/>
              <a:ea typeface="Calibri (MS) Bold"/>
              <a:cs typeface="Calibri (MS) Bold"/>
              <a:sym typeface="Calibri (MS) Bold"/>
            </a:endParaRPr>
          </a:p>
          <a:p>
            <a:pPr marL="515779" lvl="1" indent="-257889" algn="l">
              <a:lnSpc>
                <a:spcPts val="3419"/>
              </a:lnSpc>
              <a:buFont typeface="Arial"/>
              <a:buChar char="•"/>
            </a:pPr>
            <a:r>
              <a:rPr lang="en-US" sz="2850" b="1">
                <a:solidFill>
                  <a:srgbClr val="252223"/>
                </a:solidFill>
                <a:latin typeface="Calibri (MS) Bold"/>
                <a:ea typeface="Calibri (MS) Bold"/>
                <a:cs typeface="Calibri (MS) Bold"/>
                <a:sym typeface="Calibri (MS) Bold"/>
              </a:rPr>
              <a:t>Gibt es Situationen, in denen Privatsphäre oder Wohnverhältnisse Intimität erschweren?</a:t>
            </a:r>
          </a:p>
        </p:txBody>
      </p:sp>
      <p:grpSp>
        <p:nvGrpSpPr>
          <p:cNvPr id="11" name="Group 11"/>
          <p:cNvGrpSpPr/>
          <p:nvPr/>
        </p:nvGrpSpPr>
        <p:grpSpPr>
          <a:xfrm>
            <a:off x="13634276" y="2007441"/>
            <a:ext cx="1859604" cy="1859601"/>
            <a:chOff x="0" y="0"/>
            <a:chExt cx="2479472" cy="2479468"/>
          </a:xfrm>
        </p:grpSpPr>
        <p:sp>
          <p:nvSpPr>
            <p:cNvPr id="12" name="Freeform 12"/>
            <p:cNvSpPr/>
            <p:nvPr/>
          </p:nvSpPr>
          <p:spPr>
            <a:xfrm>
              <a:off x="0" y="0"/>
              <a:ext cx="2479468" cy="2479464"/>
            </a:xfrm>
            <a:custGeom>
              <a:avLst/>
              <a:gdLst/>
              <a:ahLst/>
              <a:cxnLst/>
              <a:rect l="l" t="t" r="r" b="b"/>
              <a:pathLst>
                <a:path w="2479468" h="2479464">
                  <a:moveTo>
                    <a:pt x="0" y="0"/>
                  </a:moveTo>
                  <a:lnTo>
                    <a:pt x="2479468" y="0"/>
                  </a:lnTo>
                  <a:lnTo>
                    <a:pt x="2479468" y="2479464"/>
                  </a:lnTo>
                  <a:lnTo>
                    <a:pt x="0" y="2479464"/>
                  </a:lnTo>
                  <a:close/>
                </a:path>
              </a:pathLst>
            </a:custGeom>
            <a:blipFill>
              <a:blip r:embed="rId3">
                <a:alphaModFix amt="0"/>
              </a:blip>
              <a:stretch>
                <a:fillRect l="-78303" r="-78303"/>
              </a:stretch>
            </a:blipFill>
          </p:spPr>
          <p:txBody>
            <a:bodyPr/>
            <a:lstStyle/>
            <a:p>
              <a:endParaRPr lang="de-DE"/>
            </a:p>
          </p:txBody>
        </p:sp>
        <p:sp>
          <p:nvSpPr>
            <p:cNvPr id="13" name="TextBox 13"/>
            <p:cNvSpPr txBox="1"/>
            <p:nvPr/>
          </p:nvSpPr>
          <p:spPr>
            <a:xfrm>
              <a:off x="0" y="-38100"/>
              <a:ext cx="2479472" cy="251756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Wunsch</a:t>
              </a:r>
            </a:p>
          </p:txBody>
        </p:sp>
      </p:grpSp>
      <p:grpSp>
        <p:nvGrpSpPr>
          <p:cNvPr id="14" name="Group 14"/>
          <p:cNvGrpSpPr/>
          <p:nvPr/>
        </p:nvGrpSpPr>
        <p:grpSpPr>
          <a:xfrm>
            <a:off x="9275607" y="1948939"/>
            <a:ext cx="6957860" cy="6957860"/>
            <a:chOff x="0" y="0"/>
            <a:chExt cx="9277147" cy="9277147"/>
          </a:xfrm>
        </p:grpSpPr>
        <p:sp>
          <p:nvSpPr>
            <p:cNvPr id="15" name="Freeform 15"/>
            <p:cNvSpPr/>
            <p:nvPr/>
          </p:nvSpPr>
          <p:spPr>
            <a:xfrm>
              <a:off x="7940421" y="2443226"/>
              <a:ext cx="1320673" cy="2230247"/>
            </a:xfrm>
            <a:custGeom>
              <a:avLst/>
              <a:gdLst/>
              <a:ahLst/>
              <a:cxnLst/>
              <a:rect l="l" t="t" r="r" b="b"/>
              <a:pathLst>
                <a:path w="1320673" h="2230247">
                  <a:moveTo>
                    <a:pt x="415290" y="0"/>
                  </a:moveTo>
                  <a:cubicBezTo>
                    <a:pt x="745871" y="559689"/>
                    <a:pt x="945769" y="1186815"/>
                    <a:pt x="1000125" y="1834515"/>
                  </a:cubicBezTo>
                  <a:lnTo>
                    <a:pt x="1320673" y="1837309"/>
                  </a:lnTo>
                  <a:lnTo>
                    <a:pt x="773938" y="2230247"/>
                  </a:lnTo>
                  <a:lnTo>
                    <a:pt x="195199" y="1827784"/>
                  </a:lnTo>
                  <a:lnTo>
                    <a:pt x="515493" y="1830578"/>
                  </a:lnTo>
                  <a:cubicBezTo>
                    <a:pt x="462026" y="1270762"/>
                    <a:pt x="286004" y="729615"/>
                    <a:pt x="0" y="245491"/>
                  </a:cubicBezTo>
                  <a:close/>
                </a:path>
              </a:pathLst>
            </a:custGeom>
            <a:solidFill>
              <a:srgbClr val="D33FB2"/>
            </a:solidFill>
            <a:ln w="19050" cap="sq">
              <a:solidFill>
                <a:srgbClr val="D1D1D1"/>
              </a:solidFill>
              <a:prstDash val="solid"/>
              <a:miter/>
            </a:ln>
          </p:spPr>
          <p:txBody>
            <a:bodyPr/>
            <a:lstStyle/>
            <a:p>
              <a:endParaRPr lang="de-DE"/>
            </a:p>
          </p:txBody>
        </p:sp>
      </p:grpSp>
      <p:grpSp>
        <p:nvGrpSpPr>
          <p:cNvPr id="16" name="Group 16"/>
          <p:cNvGrpSpPr/>
          <p:nvPr/>
        </p:nvGrpSpPr>
        <p:grpSpPr>
          <a:xfrm>
            <a:off x="14752634" y="5449395"/>
            <a:ext cx="1859604" cy="1859601"/>
            <a:chOff x="0" y="0"/>
            <a:chExt cx="2479472" cy="2479468"/>
          </a:xfrm>
        </p:grpSpPr>
        <p:sp>
          <p:nvSpPr>
            <p:cNvPr id="17" name="Freeform 17"/>
            <p:cNvSpPr/>
            <p:nvPr/>
          </p:nvSpPr>
          <p:spPr>
            <a:xfrm>
              <a:off x="0" y="0"/>
              <a:ext cx="2479468" cy="2479464"/>
            </a:xfrm>
            <a:custGeom>
              <a:avLst/>
              <a:gdLst/>
              <a:ahLst/>
              <a:cxnLst/>
              <a:rect l="l" t="t" r="r" b="b"/>
              <a:pathLst>
                <a:path w="2479468" h="2479464">
                  <a:moveTo>
                    <a:pt x="0" y="0"/>
                  </a:moveTo>
                  <a:lnTo>
                    <a:pt x="2479468" y="0"/>
                  </a:lnTo>
                  <a:lnTo>
                    <a:pt x="2479468" y="2479464"/>
                  </a:lnTo>
                  <a:lnTo>
                    <a:pt x="0" y="2479464"/>
                  </a:lnTo>
                  <a:close/>
                </a:path>
              </a:pathLst>
            </a:custGeom>
            <a:blipFill>
              <a:blip r:embed="rId3">
                <a:alphaModFix amt="0"/>
              </a:blip>
              <a:stretch>
                <a:fillRect l="-78303" r="-78303"/>
              </a:stretch>
            </a:blipFill>
          </p:spPr>
          <p:txBody>
            <a:bodyPr/>
            <a:lstStyle/>
            <a:p>
              <a:endParaRPr lang="de-DE"/>
            </a:p>
          </p:txBody>
        </p:sp>
        <p:sp>
          <p:nvSpPr>
            <p:cNvPr id="18" name="TextBox 18"/>
            <p:cNvSpPr txBox="1"/>
            <p:nvPr/>
          </p:nvSpPr>
          <p:spPr>
            <a:xfrm>
              <a:off x="0" y="-38100"/>
              <a:ext cx="2479472" cy="251756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Erregung</a:t>
              </a:r>
            </a:p>
          </p:txBody>
        </p:sp>
      </p:grpSp>
      <p:grpSp>
        <p:nvGrpSpPr>
          <p:cNvPr id="19" name="Group 19"/>
          <p:cNvGrpSpPr/>
          <p:nvPr/>
        </p:nvGrpSpPr>
        <p:grpSpPr>
          <a:xfrm>
            <a:off x="9275607" y="1948939"/>
            <a:ext cx="6957860" cy="6957860"/>
            <a:chOff x="0" y="0"/>
            <a:chExt cx="9277147" cy="9277147"/>
          </a:xfrm>
        </p:grpSpPr>
        <p:sp>
          <p:nvSpPr>
            <p:cNvPr id="20" name="Freeform 20"/>
            <p:cNvSpPr/>
            <p:nvPr/>
          </p:nvSpPr>
          <p:spPr>
            <a:xfrm>
              <a:off x="5863209" y="6975728"/>
              <a:ext cx="2197862" cy="1949069"/>
            </a:xfrm>
            <a:custGeom>
              <a:avLst/>
              <a:gdLst/>
              <a:ahLst/>
              <a:cxnLst/>
              <a:rect l="l" t="t" r="r" b="b"/>
              <a:pathLst>
                <a:path w="2197862" h="1949069">
                  <a:moveTo>
                    <a:pt x="2197862" y="294006"/>
                  </a:moveTo>
                  <a:cubicBezTo>
                    <a:pt x="1741043" y="888239"/>
                    <a:pt x="1137285" y="1353313"/>
                    <a:pt x="446151" y="1643381"/>
                  </a:cubicBezTo>
                  <a:lnTo>
                    <a:pt x="542417" y="1949070"/>
                  </a:lnTo>
                  <a:lnTo>
                    <a:pt x="0" y="1550290"/>
                  </a:lnTo>
                  <a:lnTo>
                    <a:pt x="204216" y="875539"/>
                  </a:lnTo>
                  <a:lnTo>
                    <a:pt x="300482" y="1181100"/>
                  </a:lnTo>
                  <a:cubicBezTo>
                    <a:pt x="897509" y="922274"/>
                    <a:pt x="1418844" y="515874"/>
                    <a:pt x="1815338" y="0"/>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1" name="Group 21"/>
          <p:cNvGrpSpPr/>
          <p:nvPr/>
        </p:nvGrpSpPr>
        <p:grpSpPr>
          <a:xfrm>
            <a:off x="11824735" y="7576642"/>
            <a:ext cx="1859604" cy="1859604"/>
            <a:chOff x="0" y="0"/>
            <a:chExt cx="2479472" cy="2479472"/>
          </a:xfrm>
        </p:grpSpPr>
        <p:sp>
          <p:nvSpPr>
            <p:cNvPr id="22" name="Freeform 22"/>
            <p:cNvSpPr/>
            <p:nvPr/>
          </p:nvSpPr>
          <p:spPr>
            <a:xfrm>
              <a:off x="0" y="0"/>
              <a:ext cx="2479421" cy="2479421"/>
            </a:xfrm>
            <a:custGeom>
              <a:avLst/>
              <a:gdLst/>
              <a:ahLst/>
              <a:cxnLst/>
              <a:rect l="l" t="t" r="r" b="b"/>
              <a:pathLst>
                <a:path w="2479421" h="2479421">
                  <a:moveTo>
                    <a:pt x="0" y="0"/>
                  </a:moveTo>
                  <a:lnTo>
                    <a:pt x="2479421" y="0"/>
                  </a:lnTo>
                  <a:lnTo>
                    <a:pt x="2479421" y="2479421"/>
                  </a:lnTo>
                  <a:lnTo>
                    <a:pt x="0" y="2479421"/>
                  </a:lnTo>
                  <a:close/>
                </a:path>
              </a:pathLst>
            </a:custGeom>
            <a:solidFill>
              <a:srgbClr val="F6D9F0"/>
            </a:solidFill>
            <a:ln w="9525" cap="sq">
              <a:solidFill>
                <a:srgbClr val="633EB1"/>
              </a:solidFill>
              <a:prstDash val="solid"/>
              <a:miter/>
            </a:ln>
          </p:spPr>
          <p:txBody>
            <a:bodyPr/>
            <a:lstStyle/>
            <a:p>
              <a:endParaRPr lang="de-DE"/>
            </a:p>
          </p:txBody>
        </p:sp>
      </p:grpSp>
      <p:grpSp>
        <p:nvGrpSpPr>
          <p:cNvPr id="23" name="Group 23"/>
          <p:cNvGrpSpPr/>
          <p:nvPr/>
        </p:nvGrpSpPr>
        <p:grpSpPr>
          <a:xfrm>
            <a:off x="11824735" y="7576642"/>
            <a:ext cx="1859604" cy="1859601"/>
            <a:chOff x="0" y="0"/>
            <a:chExt cx="2479472" cy="2479468"/>
          </a:xfrm>
        </p:grpSpPr>
        <p:sp>
          <p:nvSpPr>
            <p:cNvPr id="24" name="Freeform 24"/>
            <p:cNvSpPr/>
            <p:nvPr/>
          </p:nvSpPr>
          <p:spPr>
            <a:xfrm>
              <a:off x="0" y="0"/>
              <a:ext cx="2479468" cy="2479464"/>
            </a:xfrm>
            <a:custGeom>
              <a:avLst/>
              <a:gdLst/>
              <a:ahLst/>
              <a:cxnLst/>
              <a:rect l="l" t="t" r="r" b="b"/>
              <a:pathLst>
                <a:path w="2479468" h="2479464">
                  <a:moveTo>
                    <a:pt x="0" y="0"/>
                  </a:moveTo>
                  <a:lnTo>
                    <a:pt x="2479468" y="0"/>
                  </a:lnTo>
                  <a:lnTo>
                    <a:pt x="2479468" y="2479464"/>
                  </a:lnTo>
                  <a:lnTo>
                    <a:pt x="0" y="2479464"/>
                  </a:lnTo>
                  <a:close/>
                </a:path>
              </a:pathLst>
            </a:custGeom>
            <a:blipFill>
              <a:blip r:embed="rId3">
                <a:alphaModFix amt="0"/>
              </a:blip>
              <a:stretch>
                <a:fillRect l="-78303" r="-78303"/>
              </a:stretch>
            </a:blipFill>
          </p:spPr>
          <p:txBody>
            <a:bodyPr/>
            <a:lstStyle/>
            <a:p>
              <a:endParaRPr lang="de-DE"/>
            </a:p>
          </p:txBody>
        </p:sp>
        <p:sp>
          <p:nvSpPr>
            <p:cNvPr id="25" name="TextBox 25"/>
            <p:cNvSpPr txBox="1"/>
            <p:nvPr/>
          </p:nvSpPr>
          <p:spPr>
            <a:xfrm>
              <a:off x="0" y="-38100"/>
              <a:ext cx="2479472" cy="251756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Plateau</a:t>
              </a:r>
            </a:p>
          </p:txBody>
        </p:sp>
      </p:grpSp>
      <p:grpSp>
        <p:nvGrpSpPr>
          <p:cNvPr id="26" name="Group 26"/>
          <p:cNvGrpSpPr/>
          <p:nvPr/>
        </p:nvGrpSpPr>
        <p:grpSpPr>
          <a:xfrm>
            <a:off x="9275607" y="1948939"/>
            <a:ext cx="6957860" cy="6957860"/>
            <a:chOff x="0" y="0"/>
            <a:chExt cx="9277147" cy="9277147"/>
          </a:xfrm>
        </p:grpSpPr>
        <p:sp>
          <p:nvSpPr>
            <p:cNvPr id="27" name="Freeform 27"/>
            <p:cNvSpPr/>
            <p:nvPr/>
          </p:nvSpPr>
          <p:spPr>
            <a:xfrm>
              <a:off x="1218819" y="7083171"/>
              <a:ext cx="2267458" cy="1672844"/>
            </a:xfrm>
            <a:custGeom>
              <a:avLst/>
              <a:gdLst/>
              <a:ahLst/>
              <a:cxnLst/>
              <a:rect l="l" t="t" r="r" b="b"/>
              <a:pathLst>
                <a:path w="2267458" h="1672844">
                  <a:moveTo>
                    <a:pt x="2122551" y="1672844"/>
                  </a:moveTo>
                  <a:cubicBezTo>
                    <a:pt x="1407668" y="1447673"/>
                    <a:pt x="763651" y="1040130"/>
                    <a:pt x="254127" y="490474"/>
                  </a:cubicBezTo>
                  <a:lnTo>
                    <a:pt x="0" y="685927"/>
                  </a:lnTo>
                  <a:lnTo>
                    <a:pt x="188468" y="39624"/>
                  </a:lnTo>
                  <a:lnTo>
                    <a:pt x="892302" y="0"/>
                  </a:lnTo>
                  <a:lnTo>
                    <a:pt x="638302" y="195199"/>
                  </a:lnTo>
                  <a:cubicBezTo>
                    <a:pt x="1086231" y="667131"/>
                    <a:pt x="1646936" y="1017397"/>
                    <a:pt x="2267458" y="1212850"/>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8" name="Group 28"/>
          <p:cNvGrpSpPr/>
          <p:nvPr/>
        </p:nvGrpSpPr>
        <p:grpSpPr>
          <a:xfrm>
            <a:off x="8896836" y="5449395"/>
            <a:ext cx="1859604" cy="1859601"/>
            <a:chOff x="0" y="0"/>
            <a:chExt cx="2479472" cy="2479468"/>
          </a:xfrm>
        </p:grpSpPr>
        <p:sp>
          <p:nvSpPr>
            <p:cNvPr id="29" name="Freeform 29"/>
            <p:cNvSpPr/>
            <p:nvPr/>
          </p:nvSpPr>
          <p:spPr>
            <a:xfrm>
              <a:off x="0" y="0"/>
              <a:ext cx="2479468" cy="2479464"/>
            </a:xfrm>
            <a:custGeom>
              <a:avLst/>
              <a:gdLst/>
              <a:ahLst/>
              <a:cxnLst/>
              <a:rect l="l" t="t" r="r" b="b"/>
              <a:pathLst>
                <a:path w="2479468" h="2479464">
                  <a:moveTo>
                    <a:pt x="0" y="0"/>
                  </a:moveTo>
                  <a:lnTo>
                    <a:pt x="2479468" y="0"/>
                  </a:lnTo>
                  <a:lnTo>
                    <a:pt x="2479468" y="2479464"/>
                  </a:lnTo>
                  <a:lnTo>
                    <a:pt x="0" y="2479464"/>
                  </a:lnTo>
                  <a:close/>
                </a:path>
              </a:pathLst>
            </a:custGeom>
            <a:blipFill>
              <a:blip r:embed="rId3">
                <a:alphaModFix amt="0"/>
              </a:blip>
              <a:stretch>
                <a:fillRect l="-78303" r="-78303"/>
              </a:stretch>
            </a:blipFill>
          </p:spPr>
          <p:txBody>
            <a:bodyPr/>
            <a:lstStyle/>
            <a:p>
              <a:endParaRPr lang="de-DE"/>
            </a:p>
          </p:txBody>
        </p:sp>
        <p:sp>
          <p:nvSpPr>
            <p:cNvPr id="30" name="TextBox 30"/>
            <p:cNvSpPr txBox="1"/>
            <p:nvPr/>
          </p:nvSpPr>
          <p:spPr>
            <a:xfrm>
              <a:off x="0" y="-38100"/>
              <a:ext cx="2479472" cy="251756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Orgasmus</a:t>
              </a:r>
            </a:p>
          </p:txBody>
        </p:sp>
      </p:grpSp>
      <p:grpSp>
        <p:nvGrpSpPr>
          <p:cNvPr id="31" name="Group 31"/>
          <p:cNvGrpSpPr/>
          <p:nvPr/>
        </p:nvGrpSpPr>
        <p:grpSpPr>
          <a:xfrm>
            <a:off x="9275607" y="1948939"/>
            <a:ext cx="6957860" cy="6957860"/>
            <a:chOff x="0" y="0"/>
            <a:chExt cx="9277147" cy="9277147"/>
          </a:xfrm>
        </p:grpSpPr>
        <p:sp>
          <p:nvSpPr>
            <p:cNvPr id="32" name="Freeform 32"/>
            <p:cNvSpPr/>
            <p:nvPr/>
          </p:nvSpPr>
          <p:spPr>
            <a:xfrm>
              <a:off x="321532" y="2565781"/>
              <a:ext cx="1106584" cy="2109724"/>
            </a:xfrm>
            <a:custGeom>
              <a:avLst/>
              <a:gdLst/>
              <a:ahLst/>
              <a:cxnLst/>
              <a:rect l="l" t="t" r="r" b="b"/>
              <a:pathLst>
                <a:path w="1106584" h="2109724">
                  <a:moveTo>
                    <a:pt x="159" y="2109724"/>
                  </a:moveTo>
                  <a:cubicBezTo>
                    <a:pt x="-5429" y="1459738"/>
                    <a:pt x="135922" y="816864"/>
                    <a:pt x="413544" y="229108"/>
                  </a:cubicBezTo>
                  <a:lnTo>
                    <a:pt x="137573" y="66040"/>
                  </a:lnTo>
                  <a:lnTo>
                    <a:pt x="807498" y="0"/>
                  </a:lnTo>
                  <a:lnTo>
                    <a:pt x="1106583" y="638429"/>
                  </a:lnTo>
                  <a:lnTo>
                    <a:pt x="830739" y="475488"/>
                  </a:lnTo>
                  <a:cubicBezTo>
                    <a:pt x="596678" y="986790"/>
                    <a:pt x="477679" y="1543177"/>
                    <a:pt x="482505" y="2105533"/>
                  </a:cubicBezTo>
                  <a:close/>
                </a:path>
              </a:pathLst>
            </a:custGeom>
            <a:solidFill>
              <a:srgbClr val="D33FB2"/>
            </a:solidFill>
            <a:ln w="19050" cap="sq">
              <a:solidFill>
                <a:srgbClr val="D1D1D1"/>
              </a:solidFill>
              <a:prstDash val="solid"/>
              <a:miter/>
            </a:ln>
          </p:spPr>
          <p:txBody>
            <a:bodyPr/>
            <a:lstStyle/>
            <a:p>
              <a:endParaRPr lang="de-DE"/>
            </a:p>
          </p:txBody>
        </p:sp>
      </p:grpSp>
      <p:grpSp>
        <p:nvGrpSpPr>
          <p:cNvPr id="33" name="Group 33"/>
          <p:cNvGrpSpPr/>
          <p:nvPr/>
        </p:nvGrpSpPr>
        <p:grpSpPr>
          <a:xfrm>
            <a:off x="10015195" y="2007441"/>
            <a:ext cx="1859604" cy="1859601"/>
            <a:chOff x="0" y="0"/>
            <a:chExt cx="2479472" cy="2479468"/>
          </a:xfrm>
        </p:grpSpPr>
        <p:sp>
          <p:nvSpPr>
            <p:cNvPr id="34" name="Freeform 34"/>
            <p:cNvSpPr/>
            <p:nvPr/>
          </p:nvSpPr>
          <p:spPr>
            <a:xfrm>
              <a:off x="0" y="0"/>
              <a:ext cx="2479468" cy="2479464"/>
            </a:xfrm>
            <a:custGeom>
              <a:avLst/>
              <a:gdLst/>
              <a:ahLst/>
              <a:cxnLst/>
              <a:rect l="l" t="t" r="r" b="b"/>
              <a:pathLst>
                <a:path w="2479468" h="2479464">
                  <a:moveTo>
                    <a:pt x="0" y="0"/>
                  </a:moveTo>
                  <a:lnTo>
                    <a:pt x="2479468" y="0"/>
                  </a:lnTo>
                  <a:lnTo>
                    <a:pt x="2479468" y="2479464"/>
                  </a:lnTo>
                  <a:lnTo>
                    <a:pt x="0" y="2479464"/>
                  </a:lnTo>
                  <a:close/>
                </a:path>
              </a:pathLst>
            </a:custGeom>
            <a:blipFill>
              <a:blip r:embed="rId3">
                <a:alphaModFix amt="0"/>
              </a:blip>
              <a:stretch>
                <a:fillRect l="-78303" r="-78303"/>
              </a:stretch>
            </a:blipFill>
          </p:spPr>
          <p:txBody>
            <a:bodyPr/>
            <a:lstStyle/>
            <a:p>
              <a:endParaRPr lang="de-DE"/>
            </a:p>
          </p:txBody>
        </p:sp>
        <p:sp>
          <p:nvSpPr>
            <p:cNvPr id="35" name="TextBox 35"/>
            <p:cNvSpPr txBox="1"/>
            <p:nvPr/>
          </p:nvSpPr>
          <p:spPr>
            <a:xfrm>
              <a:off x="0" y="-38100"/>
              <a:ext cx="2479472" cy="251756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Auflösung</a:t>
              </a:r>
            </a:p>
          </p:txBody>
        </p:sp>
      </p:grpSp>
      <p:grpSp>
        <p:nvGrpSpPr>
          <p:cNvPr id="36" name="Group 36"/>
          <p:cNvGrpSpPr/>
          <p:nvPr/>
        </p:nvGrpSpPr>
        <p:grpSpPr>
          <a:xfrm>
            <a:off x="9275607" y="1948939"/>
            <a:ext cx="6957860" cy="6957860"/>
            <a:chOff x="0" y="0"/>
            <a:chExt cx="9277147" cy="9277147"/>
          </a:xfrm>
        </p:grpSpPr>
        <p:sp>
          <p:nvSpPr>
            <p:cNvPr id="37" name="Freeform 37"/>
            <p:cNvSpPr/>
            <p:nvPr/>
          </p:nvSpPr>
          <p:spPr>
            <a:xfrm>
              <a:off x="3398266" y="99949"/>
              <a:ext cx="2411349" cy="1078103"/>
            </a:xfrm>
            <a:custGeom>
              <a:avLst/>
              <a:gdLst/>
              <a:ahLst/>
              <a:cxnLst/>
              <a:rect l="l" t="t" r="r" b="b"/>
              <a:pathLst>
                <a:path w="2411349" h="1078103">
                  <a:moveTo>
                    <a:pt x="0" y="403606"/>
                  </a:moveTo>
                  <a:cubicBezTo>
                    <a:pt x="679577" y="199771"/>
                    <a:pt x="1399032" y="166497"/>
                    <a:pt x="2094611" y="306959"/>
                  </a:cubicBezTo>
                  <a:lnTo>
                    <a:pt x="2186686" y="0"/>
                  </a:lnTo>
                  <a:lnTo>
                    <a:pt x="2411349" y="634619"/>
                  </a:lnTo>
                  <a:lnTo>
                    <a:pt x="1863344" y="1078103"/>
                  </a:lnTo>
                  <a:lnTo>
                    <a:pt x="1955419" y="771271"/>
                  </a:lnTo>
                  <a:cubicBezTo>
                    <a:pt x="1351026" y="656590"/>
                    <a:pt x="727964" y="688975"/>
                    <a:pt x="138684" y="865759"/>
                  </a:cubicBezTo>
                  <a:close/>
                </a:path>
              </a:pathLst>
            </a:custGeom>
            <a:solidFill>
              <a:srgbClr val="D33FB2"/>
            </a:solidFill>
            <a:ln w="19050" cap="sq">
              <a:solidFill>
                <a:srgbClr val="D1D1D1"/>
              </a:solidFill>
              <a:prstDash val="solid"/>
              <a:miter/>
            </a:ln>
          </p:spPr>
          <p:txBody>
            <a:bodyPr/>
            <a:lstStyle/>
            <a:p>
              <a:endParaRPr lang="de-DE"/>
            </a:p>
          </p:txBody>
        </p:sp>
      </p:grpSp>
      <p:sp>
        <p:nvSpPr>
          <p:cNvPr id="39" name="TextBox 4">
            <a:extLst>
              <a:ext uri="{FF2B5EF4-FFF2-40B4-BE49-F238E27FC236}">
                <a16:creationId xmlns:a16="http://schemas.microsoft.com/office/drawing/2014/main" id="{7281B46F-CC20-CC43-583D-2E4F2720B5F9}"/>
              </a:ext>
            </a:extLst>
          </p:cNvPr>
          <p:cNvSpPr txBox="1"/>
          <p:nvPr/>
        </p:nvSpPr>
        <p:spPr>
          <a:xfrm>
            <a:off x="3726368" y="9586088"/>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Das Rahmenkonzept des sexuellen Reaktionszyklus (7)</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Plateau</a:t>
              </a:r>
            </a:p>
          </p:txBody>
        </p:sp>
      </p:grpSp>
      <p:sp>
        <p:nvSpPr>
          <p:cNvPr id="10" name="TextBox 10"/>
          <p:cNvSpPr txBox="1"/>
          <p:nvPr/>
        </p:nvSpPr>
        <p:spPr>
          <a:xfrm>
            <a:off x="1058751" y="2805608"/>
            <a:ext cx="7458894" cy="3350895"/>
          </a:xfrm>
          <a:prstGeom prst="rect">
            <a:avLst/>
          </a:prstGeom>
        </p:spPr>
        <p:txBody>
          <a:bodyPr lIns="0" tIns="0" rIns="0" bIns="0" rtlCol="0" anchor="t">
            <a:spAutoFit/>
          </a:bodyPr>
          <a:lstStyle/>
          <a:p>
            <a:pPr marL="0" lvl="0" indent="0" algn="l">
              <a:lnSpc>
                <a:spcPts val="3240"/>
              </a:lnSpc>
            </a:pPr>
            <a:r>
              <a:rPr lang="en-US" sz="3000" b="1">
                <a:solidFill>
                  <a:srgbClr val="424244"/>
                </a:solidFill>
                <a:latin typeface="Calibri (MS) Bold"/>
                <a:ea typeface="Calibri (MS) Bold"/>
                <a:cs typeface="Calibri (MS) Bold"/>
                <a:sym typeface="Calibri (MS) Bold"/>
              </a:rPr>
              <a:t>Einflussfaktoren: </a:t>
            </a:r>
          </a:p>
          <a:p>
            <a:pPr marL="0" lvl="0" indent="0" algn="l">
              <a:lnSpc>
                <a:spcPts val="3240"/>
              </a:lnSpc>
            </a:pPr>
            <a:endParaRPr lang="en-US" sz="3000" b="1">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verminderte körperliche Ausdauer, Müdigkeit</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kardiovaskuläre Einschränkungen</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Beziehungsspannung</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Mangelnde Privatsphäre in Pflegeeinrichtungen </a:t>
            </a:r>
          </a:p>
        </p:txBody>
      </p:sp>
      <p:grpSp>
        <p:nvGrpSpPr>
          <p:cNvPr id="11" name="Group 11"/>
          <p:cNvGrpSpPr/>
          <p:nvPr/>
        </p:nvGrpSpPr>
        <p:grpSpPr>
          <a:xfrm>
            <a:off x="11070393" y="1874196"/>
            <a:ext cx="5011122" cy="7516682"/>
            <a:chOff x="0" y="0"/>
            <a:chExt cx="6681495" cy="10022243"/>
          </a:xfrm>
        </p:grpSpPr>
        <p:sp>
          <p:nvSpPr>
            <p:cNvPr id="12" name="Freeform 12"/>
            <p:cNvSpPr/>
            <p:nvPr/>
          </p:nvSpPr>
          <p:spPr>
            <a:xfrm>
              <a:off x="0" y="0"/>
              <a:ext cx="6681470" cy="10022205"/>
            </a:xfrm>
            <a:custGeom>
              <a:avLst/>
              <a:gdLst/>
              <a:ahLst/>
              <a:cxnLst/>
              <a:rect l="l" t="t" r="r" b="b"/>
              <a:pathLst>
                <a:path w="6681470" h="10022205">
                  <a:moveTo>
                    <a:pt x="0" y="0"/>
                  </a:moveTo>
                  <a:lnTo>
                    <a:pt x="6681470" y="0"/>
                  </a:lnTo>
                  <a:lnTo>
                    <a:pt x="6681470" y="10022205"/>
                  </a:lnTo>
                  <a:lnTo>
                    <a:pt x="0" y="10022205"/>
                  </a:lnTo>
                  <a:lnTo>
                    <a:pt x="0" y="0"/>
                  </a:lnTo>
                  <a:close/>
                </a:path>
              </a:pathLst>
            </a:custGeom>
            <a:blipFill>
              <a:blip r:embed="rId4"/>
              <a:stretch>
                <a:fillRect/>
              </a:stretch>
            </a:blipFill>
          </p:spPr>
          <p:txBody>
            <a:bodyPr/>
            <a:lstStyle/>
            <a:p>
              <a:endParaRPr lang="de-DE"/>
            </a:p>
          </p:txBody>
        </p:sp>
      </p:grpSp>
      <p:sp>
        <p:nvSpPr>
          <p:cNvPr id="14" name="TextBox 4">
            <a:extLst>
              <a:ext uri="{FF2B5EF4-FFF2-40B4-BE49-F238E27FC236}">
                <a16:creationId xmlns:a16="http://schemas.microsoft.com/office/drawing/2014/main" id="{EA78EE61-242F-4721-56A3-B6E41ECF2965}"/>
              </a:ext>
            </a:extLst>
          </p:cNvPr>
          <p:cNvSpPr txBox="1"/>
          <p:nvPr/>
        </p:nvSpPr>
        <p:spPr>
          <a:xfrm>
            <a:off x="914400" y="9452292"/>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Das Rahmenkonzept des sexuellen Reaktionszyklus (8)</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Orgasmus</a:t>
              </a:r>
            </a:p>
          </p:txBody>
        </p:sp>
      </p:grpSp>
      <p:sp>
        <p:nvSpPr>
          <p:cNvPr id="10" name="TextBox 10"/>
          <p:cNvSpPr txBox="1"/>
          <p:nvPr/>
        </p:nvSpPr>
        <p:spPr>
          <a:xfrm>
            <a:off x="989514" y="2639435"/>
            <a:ext cx="7262946" cy="6915150"/>
          </a:xfrm>
          <a:prstGeom prst="rect">
            <a:avLst/>
          </a:prstGeom>
        </p:spPr>
        <p:txBody>
          <a:bodyPr lIns="0" tIns="0" rIns="0" bIns="0" rtlCol="0" anchor="t">
            <a:spAutoFit/>
          </a:bodyPr>
          <a:lstStyle/>
          <a:p>
            <a:pPr marL="515779" lvl="1" indent="-257889" algn="l">
              <a:lnSpc>
                <a:spcPts val="3419"/>
              </a:lnSpc>
              <a:buFont typeface="Arial"/>
              <a:buChar char="•"/>
            </a:pPr>
            <a:r>
              <a:rPr lang="en-US" sz="2850" b="1">
                <a:solidFill>
                  <a:srgbClr val="252223"/>
                </a:solidFill>
                <a:latin typeface="Calibri (MS) Bold"/>
                <a:ea typeface="Calibri (MS) Bold"/>
                <a:cs typeface="Calibri (MS) Bold"/>
                <a:sym typeface="Calibri (MS) Bold"/>
              </a:rPr>
              <a:t>„Haben Sie Veränderungen darin bemerkt, wie leicht Sie zum Orgasmus kommen oder wie intensiv das sexuelle Vergnügen ist?“</a:t>
            </a:r>
          </a:p>
          <a:p>
            <a:pPr marL="0" lvl="0" indent="0" algn="l">
              <a:lnSpc>
                <a:spcPts val="3419"/>
              </a:lnSpc>
            </a:pPr>
            <a:endParaRPr lang="en-US" sz="2850" b="1">
              <a:solidFill>
                <a:srgbClr val="252223"/>
              </a:solidFill>
              <a:latin typeface="Calibri (MS) Bold"/>
              <a:ea typeface="Calibri (MS) Bold"/>
              <a:cs typeface="Calibri (MS) Bold"/>
              <a:sym typeface="Calibri (MS) Bold"/>
            </a:endParaRPr>
          </a:p>
          <a:p>
            <a:pPr marL="515779" lvl="1" indent="-257889" algn="l">
              <a:lnSpc>
                <a:spcPts val="3419"/>
              </a:lnSpc>
              <a:buFont typeface="Arial"/>
              <a:buChar char="•"/>
            </a:pPr>
            <a:r>
              <a:rPr lang="en-US" sz="2850" b="1">
                <a:solidFill>
                  <a:srgbClr val="252223"/>
                </a:solidFill>
                <a:latin typeface="Calibri (MS) Bold"/>
                <a:ea typeface="Calibri (MS) Bold"/>
                <a:cs typeface="Calibri (MS) Bold"/>
                <a:sym typeface="Calibri (MS) Bold"/>
              </a:rPr>
              <a:t>„Bestimmte Erkrankungen oder Medikamente können den Orgasmus beeinflussen. Möchten Sie mit mir besprechen, ob dies auf Sie zutreffen könnte?“</a:t>
            </a:r>
          </a:p>
          <a:p>
            <a:pPr marL="0" lvl="0" indent="0" algn="l">
              <a:lnSpc>
                <a:spcPts val="3419"/>
              </a:lnSpc>
            </a:pPr>
            <a:endParaRPr lang="en-US" sz="2850" b="1">
              <a:solidFill>
                <a:srgbClr val="252223"/>
              </a:solidFill>
              <a:latin typeface="Calibri (MS) Bold"/>
              <a:ea typeface="Calibri (MS) Bold"/>
              <a:cs typeface="Calibri (MS) Bold"/>
              <a:sym typeface="Calibri (MS) Bold"/>
            </a:endParaRPr>
          </a:p>
          <a:p>
            <a:pPr marL="515779" lvl="1" indent="-257889" algn="l">
              <a:lnSpc>
                <a:spcPts val="3419"/>
              </a:lnSpc>
              <a:buFont typeface="Arial"/>
              <a:buChar char="•"/>
            </a:pPr>
            <a:r>
              <a:rPr lang="en-US" sz="2850" b="1">
                <a:solidFill>
                  <a:srgbClr val="252223"/>
                </a:solidFill>
                <a:latin typeface="Calibri (MS) Bold"/>
                <a:ea typeface="Calibri (MS) Bold"/>
                <a:cs typeface="Calibri (MS) Bold"/>
                <a:sym typeface="Calibri (MS) Bold"/>
              </a:rPr>
              <a:t>„Sind Sie mit dem Grad an Lust, den Sie beim Geschlechtsverkehr empfinden, zufrieden?“</a:t>
            </a:r>
          </a:p>
          <a:p>
            <a:pPr marL="0" lvl="0" indent="0" algn="l">
              <a:lnSpc>
                <a:spcPts val="3419"/>
              </a:lnSpc>
            </a:pPr>
            <a:endParaRPr lang="en-US" sz="2850" b="1">
              <a:solidFill>
                <a:srgbClr val="252223"/>
              </a:solidFill>
              <a:latin typeface="Calibri (MS) Bold"/>
              <a:ea typeface="Calibri (MS) Bold"/>
              <a:cs typeface="Calibri (MS) Bold"/>
              <a:sym typeface="Calibri (MS) Bold"/>
            </a:endParaRPr>
          </a:p>
          <a:p>
            <a:pPr marL="515779" lvl="1" indent="-257889" algn="l">
              <a:lnSpc>
                <a:spcPts val="3419"/>
              </a:lnSpc>
              <a:buFont typeface="Arial"/>
              <a:buChar char="•"/>
            </a:pPr>
            <a:r>
              <a:rPr lang="en-US" sz="2850" b="1">
                <a:solidFill>
                  <a:srgbClr val="252223"/>
                </a:solidFill>
                <a:latin typeface="Calibri (MS) Bold"/>
                <a:ea typeface="Calibri (MS) Bold"/>
                <a:cs typeface="Calibri (MS) Bold"/>
                <a:sym typeface="Calibri (MS) Bold"/>
              </a:rPr>
              <a:t>„Gibt es Schwierigkeiten beim Geschlechtsverkehr, bei denen Sie Unterstützung benötigen?“</a:t>
            </a:r>
          </a:p>
        </p:txBody>
      </p:sp>
      <p:grpSp>
        <p:nvGrpSpPr>
          <p:cNvPr id="11" name="Group 11"/>
          <p:cNvGrpSpPr/>
          <p:nvPr/>
        </p:nvGrpSpPr>
        <p:grpSpPr>
          <a:xfrm>
            <a:off x="13903557" y="2256930"/>
            <a:ext cx="1860842" cy="1860839"/>
            <a:chOff x="0" y="0"/>
            <a:chExt cx="2481123" cy="2481118"/>
          </a:xfrm>
        </p:grpSpPr>
        <p:sp>
          <p:nvSpPr>
            <p:cNvPr id="12" name="Freeform 12"/>
            <p:cNvSpPr/>
            <p:nvPr/>
          </p:nvSpPr>
          <p:spPr>
            <a:xfrm>
              <a:off x="0" y="0"/>
              <a:ext cx="2481118" cy="2481113"/>
            </a:xfrm>
            <a:custGeom>
              <a:avLst/>
              <a:gdLst/>
              <a:ahLst/>
              <a:cxnLst/>
              <a:rect l="l" t="t" r="r" b="b"/>
              <a:pathLst>
                <a:path w="2481118" h="2481113">
                  <a:moveTo>
                    <a:pt x="0" y="0"/>
                  </a:moveTo>
                  <a:lnTo>
                    <a:pt x="2481118" y="0"/>
                  </a:lnTo>
                  <a:lnTo>
                    <a:pt x="2481118" y="2481113"/>
                  </a:lnTo>
                  <a:lnTo>
                    <a:pt x="0" y="2481113"/>
                  </a:lnTo>
                  <a:close/>
                </a:path>
              </a:pathLst>
            </a:custGeom>
            <a:blipFill>
              <a:blip r:embed="rId3">
                <a:alphaModFix amt="0"/>
              </a:blip>
              <a:stretch>
                <a:fillRect l="-78303" r="-78303"/>
              </a:stretch>
            </a:blipFill>
          </p:spPr>
          <p:txBody>
            <a:bodyPr/>
            <a:lstStyle/>
            <a:p>
              <a:endParaRPr lang="de-DE"/>
            </a:p>
          </p:txBody>
        </p:sp>
        <p:sp>
          <p:nvSpPr>
            <p:cNvPr id="13" name="TextBox 13"/>
            <p:cNvSpPr txBox="1"/>
            <p:nvPr/>
          </p:nvSpPr>
          <p:spPr>
            <a:xfrm>
              <a:off x="0" y="-38100"/>
              <a:ext cx="2481123" cy="251921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Wunsch</a:t>
              </a:r>
            </a:p>
          </p:txBody>
        </p:sp>
      </p:grpSp>
      <p:grpSp>
        <p:nvGrpSpPr>
          <p:cNvPr id="14" name="Group 14"/>
          <p:cNvGrpSpPr/>
          <p:nvPr/>
        </p:nvGrpSpPr>
        <p:grpSpPr>
          <a:xfrm>
            <a:off x="9542650" y="2198465"/>
            <a:ext cx="6961651" cy="6961651"/>
            <a:chOff x="0" y="0"/>
            <a:chExt cx="9282201" cy="9282201"/>
          </a:xfrm>
        </p:grpSpPr>
        <p:sp>
          <p:nvSpPr>
            <p:cNvPr id="15" name="Freeform 15"/>
            <p:cNvSpPr/>
            <p:nvPr/>
          </p:nvSpPr>
          <p:spPr>
            <a:xfrm>
              <a:off x="7944485" y="2444750"/>
              <a:ext cx="1321435" cy="2231009"/>
            </a:xfrm>
            <a:custGeom>
              <a:avLst/>
              <a:gdLst/>
              <a:ahLst/>
              <a:cxnLst/>
              <a:rect l="l" t="t" r="r" b="b"/>
              <a:pathLst>
                <a:path w="1321435" h="2231009">
                  <a:moveTo>
                    <a:pt x="415798" y="0"/>
                  </a:moveTo>
                  <a:cubicBezTo>
                    <a:pt x="746379" y="559816"/>
                    <a:pt x="946404" y="1187196"/>
                    <a:pt x="1000760" y="1835150"/>
                  </a:cubicBezTo>
                  <a:lnTo>
                    <a:pt x="1321435" y="1837817"/>
                  </a:lnTo>
                  <a:lnTo>
                    <a:pt x="774318" y="2231009"/>
                  </a:lnTo>
                  <a:lnTo>
                    <a:pt x="195072" y="1828292"/>
                  </a:lnTo>
                  <a:lnTo>
                    <a:pt x="515620" y="1830959"/>
                  </a:lnTo>
                  <a:cubicBezTo>
                    <a:pt x="462026" y="1271016"/>
                    <a:pt x="286004" y="729742"/>
                    <a:pt x="0" y="245364"/>
                  </a:cubicBezTo>
                  <a:close/>
                </a:path>
              </a:pathLst>
            </a:custGeom>
            <a:solidFill>
              <a:srgbClr val="D33FB2"/>
            </a:solidFill>
            <a:ln w="19050" cap="sq">
              <a:solidFill>
                <a:srgbClr val="D1D1D1"/>
              </a:solidFill>
              <a:prstDash val="solid"/>
              <a:miter/>
            </a:ln>
          </p:spPr>
          <p:txBody>
            <a:bodyPr/>
            <a:lstStyle/>
            <a:p>
              <a:endParaRPr lang="de-DE"/>
            </a:p>
          </p:txBody>
        </p:sp>
      </p:grpSp>
      <p:grpSp>
        <p:nvGrpSpPr>
          <p:cNvPr id="16" name="Group 16"/>
          <p:cNvGrpSpPr/>
          <p:nvPr/>
        </p:nvGrpSpPr>
        <p:grpSpPr>
          <a:xfrm>
            <a:off x="15022516" y="5700712"/>
            <a:ext cx="1860842" cy="1860839"/>
            <a:chOff x="0" y="0"/>
            <a:chExt cx="2481123" cy="2481118"/>
          </a:xfrm>
        </p:grpSpPr>
        <p:sp>
          <p:nvSpPr>
            <p:cNvPr id="17" name="Freeform 17"/>
            <p:cNvSpPr/>
            <p:nvPr/>
          </p:nvSpPr>
          <p:spPr>
            <a:xfrm>
              <a:off x="0" y="0"/>
              <a:ext cx="2481118" cy="2481113"/>
            </a:xfrm>
            <a:custGeom>
              <a:avLst/>
              <a:gdLst/>
              <a:ahLst/>
              <a:cxnLst/>
              <a:rect l="l" t="t" r="r" b="b"/>
              <a:pathLst>
                <a:path w="2481118" h="2481113">
                  <a:moveTo>
                    <a:pt x="0" y="0"/>
                  </a:moveTo>
                  <a:lnTo>
                    <a:pt x="2481118" y="0"/>
                  </a:lnTo>
                  <a:lnTo>
                    <a:pt x="2481118" y="2481113"/>
                  </a:lnTo>
                  <a:lnTo>
                    <a:pt x="0" y="2481113"/>
                  </a:lnTo>
                  <a:close/>
                </a:path>
              </a:pathLst>
            </a:custGeom>
            <a:blipFill>
              <a:blip r:embed="rId3">
                <a:alphaModFix amt="0"/>
              </a:blip>
              <a:stretch>
                <a:fillRect l="-78303" r="-78303"/>
              </a:stretch>
            </a:blipFill>
          </p:spPr>
          <p:txBody>
            <a:bodyPr/>
            <a:lstStyle/>
            <a:p>
              <a:endParaRPr lang="de-DE"/>
            </a:p>
          </p:txBody>
        </p:sp>
        <p:sp>
          <p:nvSpPr>
            <p:cNvPr id="18" name="TextBox 18"/>
            <p:cNvSpPr txBox="1"/>
            <p:nvPr/>
          </p:nvSpPr>
          <p:spPr>
            <a:xfrm>
              <a:off x="0" y="-38100"/>
              <a:ext cx="2481123" cy="251921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Erregung</a:t>
              </a:r>
            </a:p>
          </p:txBody>
        </p:sp>
      </p:grpSp>
      <p:grpSp>
        <p:nvGrpSpPr>
          <p:cNvPr id="19" name="Group 19"/>
          <p:cNvGrpSpPr/>
          <p:nvPr/>
        </p:nvGrpSpPr>
        <p:grpSpPr>
          <a:xfrm>
            <a:off x="9542650" y="2198465"/>
            <a:ext cx="6961651" cy="6961651"/>
            <a:chOff x="0" y="0"/>
            <a:chExt cx="9282201" cy="9282201"/>
          </a:xfrm>
        </p:grpSpPr>
        <p:sp>
          <p:nvSpPr>
            <p:cNvPr id="20" name="Freeform 20"/>
            <p:cNvSpPr/>
            <p:nvPr/>
          </p:nvSpPr>
          <p:spPr>
            <a:xfrm>
              <a:off x="5866638" y="6979666"/>
              <a:ext cx="2198624" cy="1949958"/>
            </a:xfrm>
            <a:custGeom>
              <a:avLst/>
              <a:gdLst/>
              <a:ahLst/>
              <a:cxnLst/>
              <a:rect l="l" t="t" r="r" b="b"/>
              <a:pathLst>
                <a:path w="2198624" h="1949958">
                  <a:moveTo>
                    <a:pt x="2198624" y="294132"/>
                  </a:moveTo>
                  <a:cubicBezTo>
                    <a:pt x="1741551" y="888492"/>
                    <a:pt x="1137666" y="1353693"/>
                    <a:pt x="446405" y="1644015"/>
                  </a:cubicBezTo>
                  <a:lnTo>
                    <a:pt x="542798" y="1949958"/>
                  </a:lnTo>
                  <a:lnTo>
                    <a:pt x="0" y="1550924"/>
                  </a:lnTo>
                  <a:lnTo>
                    <a:pt x="204343" y="875665"/>
                  </a:lnTo>
                  <a:lnTo>
                    <a:pt x="300736" y="1181481"/>
                  </a:lnTo>
                  <a:cubicBezTo>
                    <a:pt x="897890" y="922528"/>
                    <a:pt x="1419352" y="516001"/>
                    <a:pt x="1816100" y="0"/>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1" name="Group 21"/>
          <p:cNvGrpSpPr/>
          <p:nvPr/>
        </p:nvGrpSpPr>
        <p:grpSpPr>
          <a:xfrm>
            <a:off x="12093054" y="7829083"/>
            <a:ext cx="1860842" cy="1860839"/>
            <a:chOff x="0" y="0"/>
            <a:chExt cx="2481123" cy="2481118"/>
          </a:xfrm>
        </p:grpSpPr>
        <p:sp>
          <p:nvSpPr>
            <p:cNvPr id="22" name="Freeform 22"/>
            <p:cNvSpPr/>
            <p:nvPr/>
          </p:nvSpPr>
          <p:spPr>
            <a:xfrm>
              <a:off x="0" y="0"/>
              <a:ext cx="2481118" cy="2481113"/>
            </a:xfrm>
            <a:custGeom>
              <a:avLst/>
              <a:gdLst/>
              <a:ahLst/>
              <a:cxnLst/>
              <a:rect l="l" t="t" r="r" b="b"/>
              <a:pathLst>
                <a:path w="2481118" h="2481113">
                  <a:moveTo>
                    <a:pt x="0" y="0"/>
                  </a:moveTo>
                  <a:lnTo>
                    <a:pt x="2481118" y="0"/>
                  </a:lnTo>
                  <a:lnTo>
                    <a:pt x="2481118" y="2481113"/>
                  </a:lnTo>
                  <a:lnTo>
                    <a:pt x="0" y="2481113"/>
                  </a:lnTo>
                  <a:close/>
                </a:path>
              </a:pathLst>
            </a:custGeom>
            <a:blipFill>
              <a:blip r:embed="rId3">
                <a:alphaModFix amt="0"/>
              </a:blip>
              <a:stretch>
                <a:fillRect l="-78303" r="-78303"/>
              </a:stretch>
            </a:blipFill>
          </p:spPr>
          <p:txBody>
            <a:bodyPr/>
            <a:lstStyle/>
            <a:p>
              <a:endParaRPr lang="de-DE"/>
            </a:p>
          </p:txBody>
        </p:sp>
        <p:sp>
          <p:nvSpPr>
            <p:cNvPr id="23" name="TextBox 23"/>
            <p:cNvSpPr txBox="1"/>
            <p:nvPr/>
          </p:nvSpPr>
          <p:spPr>
            <a:xfrm>
              <a:off x="0" y="-38100"/>
              <a:ext cx="2481123" cy="251921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Plateau</a:t>
              </a:r>
            </a:p>
          </p:txBody>
        </p:sp>
      </p:grpSp>
      <p:grpSp>
        <p:nvGrpSpPr>
          <p:cNvPr id="24" name="Group 24"/>
          <p:cNvGrpSpPr/>
          <p:nvPr/>
        </p:nvGrpSpPr>
        <p:grpSpPr>
          <a:xfrm>
            <a:off x="9542650" y="2198465"/>
            <a:ext cx="6961651" cy="6961651"/>
            <a:chOff x="0" y="0"/>
            <a:chExt cx="9282201" cy="9282201"/>
          </a:xfrm>
        </p:grpSpPr>
        <p:sp>
          <p:nvSpPr>
            <p:cNvPr id="25" name="Freeform 25"/>
            <p:cNvSpPr/>
            <p:nvPr/>
          </p:nvSpPr>
          <p:spPr>
            <a:xfrm>
              <a:off x="1219708" y="7086981"/>
              <a:ext cx="2268474" cy="1673733"/>
            </a:xfrm>
            <a:custGeom>
              <a:avLst/>
              <a:gdLst/>
              <a:ahLst/>
              <a:cxnLst/>
              <a:rect l="l" t="t" r="r" b="b"/>
              <a:pathLst>
                <a:path w="2268474" h="1673733">
                  <a:moveTo>
                    <a:pt x="2123313" y="1673733"/>
                  </a:moveTo>
                  <a:cubicBezTo>
                    <a:pt x="1408176" y="1448435"/>
                    <a:pt x="764032" y="1040765"/>
                    <a:pt x="254254" y="490982"/>
                  </a:cubicBezTo>
                  <a:lnTo>
                    <a:pt x="0" y="686562"/>
                  </a:lnTo>
                  <a:lnTo>
                    <a:pt x="188595" y="39751"/>
                  </a:lnTo>
                  <a:lnTo>
                    <a:pt x="892937" y="0"/>
                  </a:lnTo>
                  <a:lnTo>
                    <a:pt x="638810" y="195454"/>
                  </a:lnTo>
                  <a:cubicBezTo>
                    <a:pt x="1086866" y="667512"/>
                    <a:pt x="1647698" y="1017779"/>
                    <a:pt x="2268474" y="1213358"/>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6" name="Group 26"/>
          <p:cNvGrpSpPr/>
          <p:nvPr/>
        </p:nvGrpSpPr>
        <p:grpSpPr>
          <a:xfrm>
            <a:off x="9163602" y="5700712"/>
            <a:ext cx="1860842" cy="1860842"/>
            <a:chOff x="0" y="0"/>
            <a:chExt cx="2481123" cy="2481123"/>
          </a:xfrm>
        </p:grpSpPr>
        <p:sp>
          <p:nvSpPr>
            <p:cNvPr id="27" name="Freeform 27"/>
            <p:cNvSpPr/>
            <p:nvPr/>
          </p:nvSpPr>
          <p:spPr>
            <a:xfrm>
              <a:off x="0" y="0"/>
              <a:ext cx="2481072" cy="2481072"/>
            </a:xfrm>
            <a:custGeom>
              <a:avLst/>
              <a:gdLst/>
              <a:ahLst/>
              <a:cxnLst/>
              <a:rect l="l" t="t" r="r" b="b"/>
              <a:pathLst>
                <a:path w="2481072" h="2481072">
                  <a:moveTo>
                    <a:pt x="0" y="0"/>
                  </a:moveTo>
                  <a:lnTo>
                    <a:pt x="2481072" y="0"/>
                  </a:lnTo>
                  <a:lnTo>
                    <a:pt x="2481072" y="2481072"/>
                  </a:lnTo>
                  <a:lnTo>
                    <a:pt x="0" y="2481072"/>
                  </a:lnTo>
                  <a:close/>
                </a:path>
              </a:pathLst>
            </a:custGeom>
            <a:solidFill>
              <a:srgbClr val="F6D9F0"/>
            </a:solidFill>
            <a:ln w="9525" cap="sq">
              <a:solidFill>
                <a:srgbClr val="633EB1"/>
              </a:solidFill>
              <a:prstDash val="solid"/>
              <a:miter/>
            </a:ln>
          </p:spPr>
          <p:txBody>
            <a:bodyPr/>
            <a:lstStyle/>
            <a:p>
              <a:endParaRPr lang="de-DE"/>
            </a:p>
          </p:txBody>
        </p:sp>
      </p:grpSp>
      <p:grpSp>
        <p:nvGrpSpPr>
          <p:cNvPr id="28" name="Group 28"/>
          <p:cNvGrpSpPr/>
          <p:nvPr/>
        </p:nvGrpSpPr>
        <p:grpSpPr>
          <a:xfrm>
            <a:off x="9163602" y="5700712"/>
            <a:ext cx="1860842" cy="1860839"/>
            <a:chOff x="0" y="0"/>
            <a:chExt cx="2481123" cy="2481118"/>
          </a:xfrm>
        </p:grpSpPr>
        <p:sp>
          <p:nvSpPr>
            <p:cNvPr id="29" name="Freeform 29"/>
            <p:cNvSpPr/>
            <p:nvPr/>
          </p:nvSpPr>
          <p:spPr>
            <a:xfrm>
              <a:off x="0" y="0"/>
              <a:ext cx="2481118" cy="2481113"/>
            </a:xfrm>
            <a:custGeom>
              <a:avLst/>
              <a:gdLst/>
              <a:ahLst/>
              <a:cxnLst/>
              <a:rect l="l" t="t" r="r" b="b"/>
              <a:pathLst>
                <a:path w="2481118" h="2481113">
                  <a:moveTo>
                    <a:pt x="0" y="0"/>
                  </a:moveTo>
                  <a:lnTo>
                    <a:pt x="2481118" y="0"/>
                  </a:lnTo>
                  <a:lnTo>
                    <a:pt x="2481118" y="2481113"/>
                  </a:lnTo>
                  <a:lnTo>
                    <a:pt x="0" y="2481113"/>
                  </a:lnTo>
                  <a:close/>
                </a:path>
              </a:pathLst>
            </a:custGeom>
            <a:blipFill>
              <a:blip r:embed="rId3">
                <a:alphaModFix amt="0"/>
              </a:blip>
              <a:stretch>
                <a:fillRect l="-78303" r="-78303"/>
              </a:stretch>
            </a:blipFill>
          </p:spPr>
          <p:txBody>
            <a:bodyPr/>
            <a:lstStyle/>
            <a:p>
              <a:endParaRPr lang="de-DE"/>
            </a:p>
          </p:txBody>
        </p:sp>
        <p:sp>
          <p:nvSpPr>
            <p:cNvPr id="30" name="TextBox 30"/>
            <p:cNvSpPr txBox="1"/>
            <p:nvPr/>
          </p:nvSpPr>
          <p:spPr>
            <a:xfrm>
              <a:off x="0" y="-38100"/>
              <a:ext cx="2481123" cy="251921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Orgasmus</a:t>
              </a:r>
            </a:p>
          </p:txBody>
        </p:sp>
      </p:grpSp>
      <p:grpSp>
        <p:nvGrpSpPr>
          <p:cNvPr id="31" name="Group 31"/>
          <p:cNvGrpSpPr/>
          <p:nvPr/>
        </p:nvGrpSpPr>
        <p:grpSpPr>
          <a:xfrm>
            <a:off x="9542650" y="2198465"/>
            <a:ext cx="6961651" cy="6961651"/>
            <a:chOff x="0" y="0"/>
            <a:chExt cx="9282201" cy="9282201"/>
          </a:xfrm>
        </p:grpSpPr>
        <p:sp>
          <p:nvSpPr>
            <p:cNvPr id="32" name="Freeform 32"/>
            <p:cNvSpPr/>
            <p:nvPr/>
          </p:nvSpPr>
          <p:spPr>
            <a:xfrm>
              <a:off x="321786" y="2567432"/>
              <a:ext cx="1107219" cy="2110359"/>
            </a:xfrm>
            <a:custGeom>
              <a:avLst/>
              <a:gdLst/>
              <a:ahLst/>
              <a:cxnLst/>
              <a:rect l="l" t="t" r="r" b="b"/>
              <a:pathLst>
                <a:path w="1107219" h="2110359">
                  <a:moveTo>
                    <a:pt x="159" y="2110359"/>
                  </a:moveTo>
                  <a:cubicBezTo>
                    <a:pt x="-5429" y="1460119"/>
                    <a:pt x="135922" y="817118"/>
                    <a:pt x="413671" y="229108"/>
                  </a:cubicBezTo>
                  <a:lnTo>
                    <a:pt x="137446" y="66040"/>
                  </a:lnTo>
                  <a:lnTo>
                    <a:pt x="807879" y="0"/>
                  </a:lnTo>
                  <a:lnTo>
                    <a:pt x="1107218" y="638810"/>
                  </a:lnTo>
                  <a:lnTo>
                    <a:pt x="831120" y="475742"/>
                  </a:lnTo>
                  <a:cubicBezTo>
                    <a:pt x="596805" y="987171"/>
                    <a:pt x="477933" y="1543812"/>
                    <a:pt x="482632" y="2106168"/>
                  </a:cubicBezTo>
                  <a:close/>
                </a:path>
              </a:pathLst>
            </a:custGeom>
            <a:solidFill>
              <a:srgbClr val="D33FB2"/>
            </a:solidFill>
            <a:ln w="19050" cap="sq">
              <a:solidFill>
                <a:srgbClr val="D1D1D1"/>
              </a:solidFill>
              <a:prstDash val="solid"/>
              <a:miter/>
            </a:ln>
          </p:spPr>
          <p:txBody>
            <a:bodyPr/>
            <a:lstStyle/>
            <a:p>
              <a:endParaRPr lang="de-DE"/>
            </a:p>
          </p:txBody>
        </p:sp>
      </p:grpSp>
      <p:grpSp>
        <p:nvGrpSpPr>
          <p:cNvPr id="33" name="Group 33"/>
          <p:cNvGrpSpPr/>
          <p:nvPr/>
        </p:nvGrpSpPr>
        <p:grpSpPr>
          <a:xfrm>
            <a:off x="10282552" y="2256930"/>
            <a:ext cx="1860842" cy="1860839"/>
            <a:chOff x="0" y="0"/>
            <a:chExt cx="2481123" cy="2481118"/>
          </a:xfrm>
        </p:grpSpPr>
        <p:sp>
          <p:nvSpPr>
            <p:cNvPr id="34" name="Freeform 34"/>
            <p:cNvSpPr/>
            <p:nvPr/>
          </p:nvSpPr>
          <p:spPr>
            <a:xfrm>
              <a:off x="0" y="0"/>
              <a:ext cx="2481118" cy="2481113"/>
            </a:xfrm>
            <a:custGeom>
              <a:avLst/>
              <a:gdLst/>
              <a:ahLst/>
              <a:cxnLst/>
              <a:rect l="l" t="t" r="r" b="b"/>
              <a:pathLst>
                <a:path w="2481118" h="2481113">
                  <a:moveTo>
                    <a:pt x="0" y="0"/>
                  </a:moveTo>
                  <a:lnTo>
                    <a:pt x="2481118" y="0"/>
                  </a:lnTo>
                  <a:lnTo>
                    <a:pt x="2481118" y="2481113"/>
                  </a:lnTo>
                  <a:lnTo>
                    <a:pt x="0" y="2481113"/>
                  </a:lnTo>
                  <a:close/>
                </a:path>
              </a:pathLst>
            </a:custGeom>
            <a:blipFill>
              <a:blip r:embed="rId3">
                <a:alphaModFix amt="0"/>
              </a:blip>
              <a:stretch>
                <a:fillRect l="-78303" r="-78303"/>
              </a:stretch>
            </a:blipFill>
          </p:spPr>
          <p:txBody>
            <a:bodyPr/>
            <a:lstStyle/>
            <a:p>
              <a:endParaRPr lang="de-DE"/>
            </a:p>
          </p:txBody>
        </p:sp>
        <p:sp>
          <p:nvSpPr>
            <p:cNvPr id="35" name="TextBox 35"/>
            <p:cNvSpPr txBox="1"/>
            <p:nvPr/>
          </p:nvSpPr>
          <p:spPr>
            <a:xfrm>
              <a:off x="0" y="-38100"/>
              <a:ext cx="2481123" cy="2519218"/>
            </a:xfrm>
            <a:prstGeom prst="rect">
              <a:avLst/>
            </a:prstGeom>
          </p:spPr>
          <p:txBody>
            <a:bodyPr lIns="0" tIns="0" rIns="0" bIns="0" rtlCol="0" anchor="ctr"/>
            <a:lstStyle/>
            <a:p>
              <a:pPr marL="0" lvl="0" indent="0" algn="ctr">
                <a:lnSpc>
                  <a:spcPts val="3402"/>
                </a:lnSpc>
              </a:pPr>
              <a:r>
                <a:rPr lang="en-US" sz="3150">
                  <a:solidFill>
                    <a:srgbClr val="252223"/>
                  </a:solidFill>
                  <a:latin typeface="Calibri (MS)"/>
                  <a:ea typeface="Calibri (MS)"/>
                  <a:cs typeface="Calibri (MS)"/>
                  <a:sym typeface="Calibri (MS)"/>
                </a:rPr>
                <a:t>Auflösung</a:t>
              </a:r>
            </a:p>
          </p:txBody>
        </p:sp>
      </p:grpSp>
      <p:grpSp>
        <p:nvGrpSpPr>
          <p:cNvPr id="36" name="Group 36"/>
          <p:cNvGrpSpPr/>
          <p:nvPr/>
        </p:nvGrpSpPr>
        <p:grpSpPr>
          <a:xfrm>
            <a:off x="9542650" y="2198465"/>
            <a:ext cx="6961651" cy="6961651"/>
            <a:chOff x="0" y="0"/>
            <a:chExt cx="9282201" cy="9282201"/>
          </a:xfrm>
        </p:grpSpPr>
        <p:sp>
          <p:nvSpPr>
            <p:cNvPr id="37" name="Freeform 37"/>
            <p:cNvSpPr/>
            <p:nvPr/>
          </p:nvSpPr>
          <p:spPr>
            <a:xfrm>
              <a:off x="3400298" y="99949"/>
              <a:ext cx="2412238" cy="1078865"/>
            </a:xfrm>
            <a:custGeom>
              <a:avLst/>
              <a:gdLst/>
              <a:ahLst/>
              <a:cxnLst/>
              <a:rect l="l" t="t" r="r" b="b"/>
              <a:pathLst>
                <a:path w="2412238" h="1078865">
                  <a:moveTo>
                    <a:pt x="0" y="403860"/>
                  </a:moveTo>
                  <a:cubicBezTo>
                    <a:pt x="679831" y="200025"/>
                    <a:pt x="1399540" y="166751"/>
                    <a:pt x="2095246" y="307213"/>
                  </a:cubicBezTo>
                  <a:lnTo>
                    <a:pt x="2187321" y="0"/>
                  </a:lnTo>
                  <a:lnTo>
                    <a:pt x="2412238" y="635000"/>
                  </a:lnTo>
                  <a:lnTo>
                    <a:pt x="1863852" y="1078865"/>
                  </a:lnTo>
                  <a:lnTo>
                    <a:pt x="1955927" y="771779"/>
                  </a:lnTo>
                  <a:cubicBezTo>
                    <a:pt x="1351407" y="657098"/>
                    <a:pt x="728091" y="689483"/>
                    <a:pt x="138684" y="866267"/>
                  </a:cubicBezTo>
                  <a:close/>
                </a:path>
              </a:pathLst>
            </a:custGeom>
            <a:solidFill>
              <a:srgbClr val="D33FB2"/>
            </a:solidFill>
            <a:ln w="19050" cap="sq">
              <a:solidFill>
                <a:srgbClr val="D1D1D1"/>
              </a:solidFill>
              <a:prstDash val="solid"/>
              <a:miter/>
            </a:ln>
          </p:spPr>
          <p:txBody>
            <a:bodyPr/>
            <a:lstStyle/>
            <a:p>
              <a:endParaRPr lang="de-DE"/>
            </a:p>
          </p:txBody>
        </p:sp>
      </p:grpSp>
      <p:sp>
        <p:nvSpPr>
          <p:cNvPr id="39" name="TextBox 4">
            <a:extLst>
              <a:ext uri="{FF2B5EF4-FFF2-40B4-BE49-F238E27FC236}">
                <a16:creationId xmlns:a16="http://schemas.microsoft.com/office/drawing/2014/main" id="{50245163-74B1-4B41-E79A-11AD96B4B822}"/>
              </a:ext>
            </a:extLst>
          </p:cNvPr>
          <p:cNvSpPr txBox="1"/>
          <p:nvPr/>
        </p:nvSpPr>
        <p:spPr>
          <a:xfrm>
            <a:off x="4334104" y="9657093"/>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Das Rahmenkonzept des sexuellen Reaktionszyklus (9)</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Orgasmus</a:t>
              </a:r>
            </a:p>
          </p:txBody>
        </p:sp>
      </p:grpSp>
      <p:sp>
        <p:nvSpPr>
          <p:cNvPr id="10" name="TextBox 10"/>
          <p:cNvSpPr txBox="1"/>
          <p:nvPr/>
        </p:nvSpPr>
        <p:spPr>
          <a:xfrm>
            <a:off x="1123064" y="2662161"/>
            <a:ext cx="7458894" cy="3760470"/>
          </a:xfrm>
          <a:prstGeom prst="rect">
            <a:avLst/>
          </a:prstGeom>
        </p:spPr>
        <p:txBody>
          <a:bodyPr lIns="0" tIns="0" rIns="0" bIns="0" rtlCol="0" anchor="t">
            <a:spAutoFit/>
          </a:bodyPr>
          <a:lstStyle/>
          <a:p>
            <a:pPr marL="0" lvl="0" indent="0" algn="l">
              <a:lnSpc>
                <a:spcPts val="3240"/>
              </a:lnSpc>
            </a:pPr>
            <a:r>
              <a:rPr lang="en-US" sz="3000" b="1">
                <a:solidFill>
                  <a:srgbClr val="424244"/>
                </a:solidFill>
                <a:latin typeface="Calibri (MS) Bold"/>
                <a:ea typeface="Calibri (MS) Bold"/>
                <a:cs typeface="Calibri (MS) Bold"/>
                <a:sym typeface="Calibri (MS) Bold"/>
              </a:rPr>
              <a:t>Einflussfaktoren: </a:t>
            </a:r>
          </a:p>
          <a:p>
            <a:pPr marL="0" lvl="0" indent="0" algn="l">
              <a:lnSpc>
                <a:spcPts val="3240"/>
              </a:lnSpc>
            </a:pPr>
            <a:endParaRPr lang="en-US" sz="3000" b="1">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Diabetes</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neurologische Erkrankungen</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Prostataerkrankungen</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hormonelle Veränderungen</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Nebenwirkungen der Medikamente</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psychologische Hemmung </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reduzierte Beziehungsverbindungen</a:t>
            </a:r>
          </a:p>
        </p:txBody>
      </p:sp>
      <p:grpSp>
        <p:nvGrpSpPr>
          <p:cNvPr id="11" name="Group 11"/>
          <p:cNvGrpSpPr/>
          <p:nvPr/>
        </p:nvGrpSpPr>
        <p:grpSpPr>
          <a:xfrm>
            <a:off x="8522808" y="2385317"/>
            <a:ext cx="8270634" cy="5516356"/>
            <a:chOff x="0" y="0"/>
            <a:chExt cx="11027512" cy="7355142"/>
          </a:xfrm>
        </p:grpSpPr>
        <p:sp>
          <p:nvSpPr>
            <p:cNvPr id="12" name="Freeform 12"/>
            <p:cNvSpPr/>
            <p:nvPr/>
          </p:nvSpPr>
          <p:spPr>
            <a:xfrm>
              <a:off x="0" y="0"/>
              <a:ext cx="11027537" cy="7355205"/>
            </a:xfrm>
            <a:custGeom>
              <a:avLst/>
              <a:gdLst/>
              <a:ahLst/>
              <a:cxnLst/>
              <a:rect l="l" t="t" r="r" b="b"/>
              <a:pathLst>
                <a:path w="11027537" h="7355205">
                  <a:moveTo>
                    <a:pt x="0" y="0"/>
                  </a:moveTo>
                  <a:lnTo>
                    <a:pt x="11027537" y="0"/>
                  </a:lnTo>
                  <a:lnTo>
                    <a:pt x="11027537" y="7355205"/>
                  </a:lnTo>
                  <a:lnTo>
                    <a:pt x="0" y="7355205"/>
                  </a:lnTo>
                  <a:lnTo>
                    <a:pt x="0" y="0"/>
                  </a:lnTo>
                  <a:close/>
                </a:path>
              </a:pathLst>
            </a:custGeom>
            <a:blipFill>
              <a:blip r:embed="rId4"/>
              <a:stretch>
                <a:fillRect l="-23" r="-23"/>
              </a:stretch>
            </a:blipFill>
          </p:spPr>
          <p:txBody>
            <a:bodyPr/>
            <a:lstStyle/>
            <a:p>
              <a:endParaRPr lang="de-DE"/>
            </a:p>
          </p:txBody>
        </p:sp>
      </p:grpSp>
      <p:sp>
        <p:nvSpPr>
          <p:cNvPr id="14" name="TextBox 4">
            <a:extLst>
              <a:ext uri="{FF2B5EF4-FFF2-40B4-BE49-F238E27FC236}">
                <a16:creationId xmlns:a16="http://schemas.microsoft.com/office/drawing/2014/main" id="{13657AFD-21C2-F7D5-B6CC-06F03C8F03B2}"/>
              </a:ext>
            </a:extLst>
          </p:cNvPr>
          <p:cNvSpPr txBox="1"/>
          <p:nvPr/>
        </p:nvSpPr>
        <p:spPr>
          <a:xfrm>
            <a:off x="1150103" y="925830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Rahmenkonzept des sexuellen Reaktionszyklus (10)</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Auflösung</a:t>
              </a:r>
            </a:p>
          </p:txBody>
        </p:sp>
      </p:grpSp>
      <p:sp>
        <p:nvSpPr>
          <p:cNvPr id="10" name="TextBox 10"/>
          <p:cNvSpPr txBox="1"/>
          <p:nvPr/>
        </p:nvSpPr>
        <p:spPr>
          <a:xfrm>
            <a:off x="989514" y="2629910"/>
            <a:ext cx="7262946" cy="6200775"/>
          </a:xfrm>
          <a:prstGeom prst="rect">
            <a:avLst/>
          </a:prstGeom>
        </p:spPr>
        <p:txBody>
          <a:bodyPr lIns="0" tIns="0" rIns="0" bIns="0" rtlCol="0" anchor="t">
            <a:spAutoFit/>
          </a:bodyPr>
          <a:lstStyle/>
          <a:p>
            <a:pPr marL="529352" lvl="1" indent="-264676" algn="l">
              <a:lnSpc>
                <a:spcPts val="3510"/>
              </a:lnSpc>
              <a:buFont typeface="Arial"/>
              <a:buChar char="•"/>
            </a:pPr>
            <a:r>
              <a:rPr lang="en-US" sz="2925" b="1">
                <a:solidFill>
                  <a:srgbClr val="252223"/>
                </a:solidFill>
                <a:latin typeface="Calibri (MS) Bold"/>
                <a:ea typeface="Calibri (MS) Bold"/>
                <a:cs typeface="Calibri (MS) Bold"/>
                <a:sym typeface="Calibri (MS) Bold"/>
              </a:rPr>
              <a:t>„Fühlen Sie sich nach intimen Momenten in der Regel entspannt und emotional zufrieden?“</a:t>
            </a:r>
          </a:p>
          <a:p>
            <a:pPr marL="0" lvl="0" indent="0" algn="l">
              <a:lnSpc>
                <a:spcPts val="3510"/>
              </a:lnSpc>
            </a:pPr>
            <a:endParaRPr lang="en-US" sz="2925" b="1">
              <a:solidFill>
                <a:srgbClr val="252223"/>
              </a:solidFill>
              <a:latin typeface="Calibri (MS) Bold"/>
              <a:ea typeface="Calibri (MS) Bold"/>
              <a:cs typeface="Calibri (MS) Bold"/>
              <a:sym typeface="Calibri (MS) Bold"/>
            </a:endParaRPr>
          </a:p>
          <a:p>
            <a:pPr marL="529352" lvl="1" indent="-264676" algn="l">
              <a:lnSpc>
                <a:spcPts val="3510"/>
              </a:lnSpc>
              <a:buFont typeface="Arial"/>
              <a:buChar char="•"/>
            </a:pPr>
            <a:r>
              <a:rPr lang="en-US" sz="2925" b="1">
                <a:solidFill>
                  <a:srgbClr val="252223"/>
                </a:solidFill>
                <a:latin typeface="Calibri (MS) Bold"/>
                <a:ea typeface="Calibri (MS) Bold"/>
                <a:cs typeface="Calibri (MS) Bold"/>
                <a:sym typeface="Calibri (MS) Bold"/>
              </a:rPr>
              <a:t>„Hat der Verlust eines Partners oder Veränderungen im sozialen Umfeld Ihre Intimitätserfahrung beeinflusst?“</a:t>
            </a:r>
          </a:p>
          <a:p>
            <a:pPr marL="0" lvl="0" indent="0" algn="l">
              <a:lnSpc>
                <a:spcPts val="3510"/>
              </a:lnSpc>
            </a:pPr>
            <a:endParaRPr lang="en-US" sz="2925" b="1">
              <a:solidFill>
                <a:srgbClr val="252223"/>
              </a:solidFill>
              <a:latin typeface="Calibri (MS) Bold"/>
              <a:ea typeface="Calibri (MS) Bold"/>
              <a:cs typeface="Calibri (MS) Bold"/>
              <a:sym typeface="Calibri (MS) Bold"/>
            </a:endParaRPr>
          </a:p>
          <a:p>
            <a:pPr marL="529352" lvl="1" indent="-264676" algn="l">
              <a:lnSpc>
                <a:spcPts val="3510"/>
              </a:lnSpc>
              <a:buFont typeface="Arial"/>
              <a:buChar char="•"/>
            </a:pPr>
            <a:r>
              <a:rPr lang="en-US" sz="2925" b="1">
                <a:solidFill>
                  <a:srgbClr val="252223"/>
                </a:solidFill>
                <a:latin typeface="Calibri (MS) Bold"/>
                <a:ea typeface="Calibri (MS) Bold"/>
                <a:cs typeface="Calibri (MS) Bold"/>
                <a:sym typeface="Calibri (MS) Bold"/>
              </a:rPr>
              <a:t>„Haben Sie Möglichkeiten für liebevollen Kontakt, wie zum Beispiel Umarmungen oder Nähe?“</a:t>
            </a:r>
          </a:p>
          <a:p>
            <a:pPr marL="0" lvl="0" indent="0" algn="l">
              <a:lnSpc>
                <a:spcPts val="3510"/>
              </a:lnSpc>
            </a:pPr>
            <a:endParaRPr lang="en-US" sz="2925" b="1">
              <a:solidFill>
                <a:srgbClr val="252223"/>
              </a:solidFill>
              <a:latin typeface="Calibri (MS) Bold"/>
              <a:ea typeface="Calibri (MS) Bold"/>
              <a:cs typeface="Calibri (MS) Bold"/>
              <a:sym typeface="Calibri (MS) Bold"/>
            </a:endParaRPr>
          </a:p>
          <a:p>
            <a:pPr marL="529352" lvl="1" indent="-264676" algn="l">
              <a:lnSpc>
                <a:spcPts val="3510"/>
              </a:lnSpc>
              <a:buFont typeface="Arial"/>
              <a:buChar char="•"/>
            </a:pPr>
            <a:r>
              <a:rPr lang="en-US" sz="2925" b="1">
                <a:solidFill>
                  <a:srgbClr val="252223"/>
                </a:solidFill>
                <a:latin typeface="Calibri (MS) Bold"/>
                <a:ea typeface="Calibri (MS) Bold"/>
                <a:cs typeface="Calibri (MS) Bold"/>
                <a:sym typeface="Calibri (MS) Bold"/>
              </a:rPr>
              <a:t>Gibt es Bereiche in Ihrem aktuellen Umfeld, die Intimität fördern oder einschränken?</a:t>
            </a:r>
          </a:p>
        </p:txBody>
      </p:sp>
      <p:grpSp>
        <p:nvGrpSpPr>
          <p:cNvPr id="11" name="Group 11"/>
          <p:cNvGrpSpPr/>
          <p:nvPr/>
        </p:nvGrpSpPr>
        <p:grpSpPr>
          <a:xfrm>
            <a:off x="14011465" y="2146240"/>
            <a:ext cx="1971342" cy="1971340"/>
            <a:chOff x="0" y="0"/>
            <a:chExt cx="2628456" cy="2628454"/>
          </a:xfrm>
        </p:grpSpPr>
        <p:sp>
          <p:nvSpPr>
            <p:cNvPr id="12" name="Freeform 12"/>
            <p:cNvSpPr/>
            <p:nvPr/>
          </p:nvSpPr>
          <p:spPr>
            <a:xfrm>
              <a:off x="0" y="0"/>
              <a:ext cx="2628454" cy="2628453"/>
            </a:xfrm>
            <a:custGeom>
              <a:avLst/>
              <a:gdLst/>
              <a:ahLst/>
              <a:cxnLst/>
              <a:rect l="l" t="t" r="r" b="b"/>
              <a:pathLst>
                <a:path w="2628454" h="2628453">
                  <a:moveTo>
                    <a:pt x="0" y="0"/>
                  </a:moveTo>
                  <a:lnTo>
                    <a:pt x="2628454" y="0"/>
                  </a:lnTo>
                  <a:lnTo>
                    <a:pt x="2628454" y="2628453"/>
                  </a:lnTo>
                  <a:lnTo>
                    <a:pt x="0" y="2628453"/>
                  </a:lnTo>
                  <a:close/>
                </a:path>
              </a:pathLst>
            </a:custGeom>
            <a:blipFill>
              <a:blip r:embed="rId3">
                <a:alphaModFix amt="0"/>
              </a:blip>
              <a:stretch>
                <a:fillRect l="-78303" r="-78303"/>
              </a:stretch>
            </a:blipFill>
          </p:spPr>
          <p:txBody>
            <a:bodyPr/>
            <a:lstStyle/>
            <a:p>
              <a:endParaRPr lang="de-DE"/>
            </a:p>
          </p:txBody>
        </p:sp>
        <p:sp>
          <p:nvSpPr>
            <p:cNvPr id="13" name="TextBox 13"/>
            <p:cNvSpPr txBox="1"/>
            <p:nvPr/>
          </p:nvSpPr>
          <p:spPr>
            <a:xfrm>
              <a:off x="0" y="-28575"/>
              <a:ext cx="2628456" cy="2657029"/>
            </a:xfrm>
            <a:prstGeom prst="rect">
              <a:avLst/>
            </a:prstGeom>
          </p:spPr>
          <p:txBody>
            <a:bodyPr lIns="0" tIns="0" rIns="0" bIns="0" rtlCol="0" anchor="ctr"/>
            <a:lstStyle/>
            <a:p>
              <a:pPr marL="0" lvl="0" indent="0" algn="ctr">
                <a:lnSpc>
                  <a:spcPts val="3564"/>
                </a:lnSpc>
              </a:pPr>
              <a:r>
                <a:rPr lang="en-US" sz="3300">
                  <a:solidFill>
                    <a:srgbClr val="252223"/>
                  </a:solidFill>
                  <a:latin typeface="Calibri (MS)"/>
                  <a:ea typeface="Calibri (MS)"/>
                  <a:cs typeface="Calibri (MS)"/>
                  <a:sym typeface="Calibri (MS)"/>
                </a:rPr>
                <a:t>Wunsch</a:t>
              </a:r>
            </a:p>
          </p:txBody>
        </p:sp>
      </p:grpSp>
      <p:grpSp>
        <p:nvGrpSpPr>
          <p:cNvPr id="14" name="Group 14"/>
          <p:cNvGrpSpPr/>
          <p:nvPr/>
        </p:nvGrpSpPr>
        <p:grpSpPr>
          <a:xfrm>
            <a:off x="9387030" y="2084146"/>
            <a:ext cx="7380475" cy="7380475"/>
            <a:chOff x="0" y="0"/>
            <a:chExt cx="9840633" cy="9840633"/>
          </a:xfrm>
        </p:grpSpPr>
        <p:sp>
          <p:nvSpPr>
            <p:cNvPr id="15" name="Freeform 15"/>
            <p:cNvSpPr/>
            <p:nvPr/>
          </p:nvSpPr>
          <p:spPr>
            <a:xfrm>
              <a:off x="8422767" y="2590800"/>
              <a:ext cx="1400810" cy="2367153"/>
            </a:xfrm>
            <a:custGeom>
              <a:avLst/>
              <a:gdLst/>
              <a:ahLst/>
              <a:cxnLst/>
              <a:rect l="l" t="t" r="r" b="b"/>
              <a:pathLst>
                <a:path w="1400810" h="2367153">
                  <a:moveTo>
                    <a:pt x="440182" y="0"/>
                  </a:moveTo>
                  <a:cubicBezTo>
                    <a:pt x="791210" y="594233"/>
                    <a:pt x="1003554" y="1259967"/>
                    <a:pt x="1061085" y="1947799"/>
                  </a:cubicBezTo>
                  <a:lnTo>
                    <a:pt x="1400810" y="1950720"/>
                  </a:lnTo>
                  <a:lnTo>
                    <a:pt x="821182" y="2367153"/>
                  </a:lnTo>
                  <a:lnTo>
                    <a:pt x="207645" y="1940306"/>
                  </a:lnTo>
                  <a:lnTo>
                    <a:pt x="547243" y="1943227"/>
                  </a:lnTo>
                  <a:cubicBezTo>
                    <a:pt x="490601" y="1348867"/>
                    <a:pt x="303657" y="774192"/>
                    <a:pt x="0" y="260096"/>
                  </a:cubicBezTo>
                  <a:close/>
                </a:path>
              </a:pathLst>
            </a:custGeom>
            <a:solidFill>
              <a:srgbClr val="D33FB2"/>
            </a:solidFill>
            <a:ln w="19050" cap="sq">
              <a:solidFill>
                <a:srgbClr val="D1D1D1"/>
              </a:solidFill>
              <a:prstDash val="solid"/>
              <a:miter/>
            </a:ln>
          </p:spPr>
          <p:txBody>
            <a:bodyPr/>
            <a:lstStyle/>
            <a:p>
              <a:endParaRPr lang="de-DE"/>
            </a:p>
          </p:txBody>
        </p:sp>
      </p:grpSp>
      <p:grpSp>
        <p:nvGrpSpPr>
          <p:cNvPr id="16" name="Group 16"/>
          <p:cNvGrpSpPr/>
          <p:nvPr/>
        </p:nvGrpSpPr>
        <p:grpSpPr>
          <a:xfrm>
            <a:off x="15198014" y="5798048"/>
            <a:ext cx="1971342" cy="1971340"/>
            <a:chOff x="0" y="0"/>
            <a:chExt cx="2628456" cy="2628454"/>
          </a:xfrm>
        </p:grpSpPr>
        <p:sp>
          <p:nvSpPr>
            <p:cNvPr id="17" name="Freeform 17"/>
            <p:cNvSpPr/>
            <p:nvPr/>
          </p:nvSpPr>
          <p:spPr>
            <a:xfrm>
              <a:off x="0" y="0"/>
              <a:ext cx="2628454" cy="2628453"/>
            </a:xfrm>
            <a:custGeom>
              <a:avLst/>
              <a:gdLst/>
              <a:ahLst/>
              <a:cxnLst/>
              <a:rect l="l" t="t" r="r" b="b"/>
              <a:pathLst>
                <a:path w="2628454" h="2628453">
                  <a:moveTo>
                    <a:pt x="0" y="0"/>
                  </a:moveTo>
                  <a:lnTo>
                    <a:pt x="2628454" y="0"/>
                  </a:lnTo>
                  <a:lnTo>
                    <a:pt x="2628454" y="2628453"/>
                  </a:lnTo>
                  <a:lnTo>
                    <a:pt x="0" y="2628453"/>
                  </a:lnTo>
                  <a:close/>
                </a:path>
              </a:pathLst>
            </a:custGeom>
            <a:blipFill>
              <a:blip r:embed="rId3">
                <a:alphaModFix amt="0"/>
              </a:blip>
              <a:stretch>
                <a:fillRect l="-78303" r="-78303"/>
              </a:stretch>
            </a:blipFill>
          </p:spPr>
          <p:txBody>
            <a:bodyPr/>
            <a:lstStyle/>
            <a:p>
              <a:endParaRPr lang="de-DE"/>
            </a:p>
          </p:txBody>
        </p:sp>
        <p:sp>
          <p:nvSpPr>
            <p:cNvPr id="18" name="TextBox 18"/>
            <p:cNvSpPr txBox="1"/>
            <p:nvPr/>
          </p:nvSpPr>
          <p:spPr>
            <a:xfrm>
              <a:off x="0" y="-28575"/>
              <a:ext cx="2628456" cy="2657029"/>
            </a:xfrm>
            <a:prstGeom prst="rect">
              <a:avLst/>
            </a:prstGeom>
          </p:spPr>
          <p:txBody>
            <a:bodyPr lIns="0" tIns="0" rIns="0" bIns="0" rtlCol="0" anchor="ctr"/>
            <a:lstStyle/>
            <a:p>
              <a:pPr marL="0" lvl="0" indent="0" algn="ctr">
                <a:lnSpc>
                  <a:spcPts val="3564"/>
                </a:lnSpc>
              </a:pPr>
              <a:r>
                <a:rPr lang="en-US" sz="3300">
                  <a:solidFill>
                    <a:srgbClr val="252223"/>
                  </a:solidFill>
                  <a:latin typeface="Calibri (MS)"/>
                  <a:ea typeface="Calibri (MS)"/>
                  <a:cs typeface="Calibri (MS)"/>
                  <a:sym typeface="Calibri (MS)"/>
                </a:rPr>
                <a:t>Erregung</a:t>
              </a:r>
            </a:p>
          </p:txBody>
        </p:sp>
      </p:grpSp>
      <p:grpSp>
        <p:nvGrpSpPr>
          <p:cNvPr id="19" name="Group 19"/>
          <p:cNvGrpSpPr/>
          <p:nvPr/>
        </p:nvGrpSpPr>
        <p:grpSpPr>
          <a:xfrm>
            <a:off x="9387030" y="2084146"/>
            <a:ext cx="7380475" cy="7380475"/>
            <a:chOff x="0" y="0"/>
            <a:chExt cx="9840633" cy="9840633"/>
          </a:xfrm>
        </p:grpSpPr>
        <p:sp>
          <p:nvSpPr>
            <p:cNvPr id="20" name="Freeform 20"/>
            <p:cNvSpPr/>
            <p:nvPr/>
          </p:nvSpPr>
          <p:spPr>
            <a:xfrm>
              <a:off x="6218682" y="7399148"/>
              <a:ext cx="2332736" cy="2068195"/>
            </a:xfrm>
            <a:custGeom>
              <a:avLst/>
              <a:gdLst/>
              <a:ahLst/>
              <a:cxnLst/>
              <a:rect l="l" t="t" r="r" b="b"/>
              <a:pathLst>
                <a:path w="2332736" h="2068195">
                  <a:moveTo>
                    <a:pt x="2332736" y="311530"/>
                  </a:moveTo>
                  <a:cubicBezTo>
                    <a:pt x="1847850" y="942466"/>
                    <a:pt x="1206881" y="1436242"/>
                    <a:pt x="473075" y="1744090"/>
                  </a:cubicBezTo>
                  <a:lnTo>
                    <a:pt x="575057" y="2068194"/>
                  </a:lnTo>
                  <a:lnTo>
                    <a:pt x="0" y="1645284"/>
                  </a:lnTo>
                  <a:lnTo>
                    <a:pt x="216662" y="930020"/>
                  </a:lnTo>
                  <a:lnTo>
                    <a:pt x="318644" y="1253997"/>
                  </a:lnTo>
                  <a:cubicBezTo>
                    <a:pt x="952628" y="979424"/>
                    <a:pt x="1506094" y="547750"/>
                    <a:pt x="1927098" y="0"/>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1" name="Group 21"/>
          <p:cNvGrpSpPr/>
          <p:nvPr/>
        </p:nvGrpSpPr>
        <p:grpSpPr>
          <a:xfrm>
            <a:off x="12091597" y="8054997"/>
            <a:ext cx="1971342" cy="1971341"/>
            <a:chOff x="0" y="0"/>
            <a:chExt cx="2628456" cy="2628454"/>
          </a:xfrm>
        </p:grpSpPr>
        <p:sp>
          <p:nvSpPr>
            <p:cNvPr id="22" name="Freeform 22"/>
            <p:cNvSpPr/>
            <p:nvPr/>
          </p:nvSpPr>
          <p:spPr>
            <a:xfrm>
              <a:off x="0" y="0"/>
              <a:ext cx="2628454" cy="2628453"/>
            </a:xfrm>
            <a:custGeom>
              <a:avLst/>
              <a:gdLst/>
              <a:ahLst/>
              <a:cxnLst/>
              <a:rect l="l" t="t" r="r" b="b"/>
              <a:pathLst>
                <a:path w="2628454" h="2628453">
                  <a:moveTo>
                    <a:pt x="0" y="0"/>
                  </a:moveTo>
                  <a:lnTo>
                    <a:pt x="2628454" y="0"/>
                  </a:lnTo>
                  <a:lnTo>
                    <a:pt x="2628454" y="2628453"/>
                  </a:lnTo>
                  <a:lnTo>
                    <a:pt x="0" y="2628453"/>
                  </a:lnTo>
                  <a:close/>
                </a:path>
              </a:pathLst>
            </a:custGeom>
            <a:blipFill>
              <a:blip r:embed="rId3">
                <a:alphaModFix amt="0"/>
              </a:blip>
              <a:stretch>
                <a:fillRect l="-78303" r="-78303"/>
              </a:stretch>
            </a:blipFill>
          </p:spPr>
          <p:txBody>
            <a:bodyPr/>
            <a:lstStyle/>
            <a:p>
              <a:endParaRPr lang="de-DE"/>
            </a:p>
          </p:txBody>
        </p:sp>
        <p:sp>
          <p:nvSpPr>
            <p:cNvPr id="23" name="TextBox 23"/>
            <p:cNvSpPr txBox="1"/>
            <p:nvPr/>
          </p:nvSpPr>
          <p:spPr>
            <a:xfrm>
              <a:off x="0" y="-28575"/>
              <a:ext cx="2628456" cy="2657029"/>
            </a:xfrm>
            <a:prstGeom prst="rect">
              <a:avLst/>
            </a:prstGeom>
          </p:spPr>
          <p:txBody>
            <a:bodyPr lIns="0" tIns="0" rIns="0" bIns="0" rtlCol="0" anchor="ctr"/>
            <a:lstStyle/>
            <a:p>
              <a:pPr marL="0" lvl="0" indent="0" algn="ctr">
                <a:lnSpc>
                  <a:spcPts val="3564"/>
                </a:lnSpc>
              </a:pPr>
              <a:r>
                <a:rPr lang="en-US" sz="3300">
                  <a:solidFill>
                    <a:srgbClr val="252223"/>
                  </a:solidFill>
                  <a:latin typeface="Calibri (MS)"/>
                  <a:ea typeface="Calibri (MS)"/>
                  <a:cs typeface="Calibri (MS)"/>
                  <a:sym typeface="Calibri (MS)"/>
                </a:rPr>
                <a:t>Plateau</a:t>
              </a:r>
            </a:p>
          </p:txBody>
        </p:sp>
      </p:grpSp>
      <p:grpSp>
        <p:nvGrpSpPr>
          <p:cNvPr id="24" name="Group 24"/>
          <p:cNvGrpSpPr/>
          <p:nvPr/>
        </p:nvGrpSpPr>
        <p:grpSpPr>
          <a:xfrm>
            <a:off x="9387030" y="2084146"/>
            <a:ext cx="7380475" cy="7380475"/>
            <a:chOff x="0" y="0"/>
            <a:chExt cx="9840633" cy="9840633"/>
          </a:xfrm>
        </p:grpSpPr>
        <p:sp>
          <p:nvSpPr>
            <p:cNvPr id="25" name="Freeform 25"/>
            <p:cNvSpPr/>
            <p:nvPr/>
          </p:nvSpPr>
          <p:spPr>
            <a:xfrm>
              <a:off x="1292098" y="7512939"/>
              <a:ext cx="2406650" cy="1775333"/>
            </a:xfrm>
            <a:custGeom>
              <a:avLst/>
              <a:gdLst/>
              <a:ahLst/>
              <a:cxnLst/>
              <a:rect l="l" t="t" r="r" b="b"/>
              <a:pathLst>
                <a:path w="2406650" h="1775333">
                  <a:moveTo>
                    <a:pt x="2252980" y="1775333"/>
                  </a:moveTo>
                  <a:cubicBezTo>
                    <a:pt x="1493901" y="1536319"/>
                    <a:pt x="810260" y="1103757"/>
                    <a:pt x="269367" y="520065"/>
                  </a:cubicBezTo>
                  <a:lnTo>
                    <a:pt x="0" y="727075"/>
                  </a:lnTo>
                  <a:lnTo>
                    <a:pt x="199898" y="41910"/>
                  </a:lnTo>
                  <a:lnTo>
                    <a:pt x="946150" y="0"/>
                  </a:lnTo>
                  <a:lnTo>
                    <a:pt x="676910" y="206883"/>
                  </a:lnTo>
                  <a:cubicBezTo>
                    <a:pt x="1152398" y="708152"/>
                    <a:pt x="1747647" y="1080008"/>
                    <a:pt x="2406650" y="1287526"/>
                  </a:cubicBezTo>
                  <a:close/>
                </a:path>
              </a:pathLst>
            </a:custGeom>
            <a:solidFill>
              <a:srgbClr val="D33FB2"/>
            </a:solidFill>
            <a:ln w="19050" cap="sq">
              <a:solidFill>
                <a:srgbClr val="D1D1D1"/>
              </a:solidFill>
              <a:prstDash val="solid"/>
              <a:miter/>
            </a:ln>
          </p:spPr>
          <p:txBody>
            <a:bodyPr/>
            <a:lstStyle/>
            <a:p>
              <a:endParaRPr lang="de-DE"/>
            </a:p>
          </p:txBody>
        </p:sp>
      </p:grpSp>
      <p:grpSp>
        <p:nvGrpSpPr>
          <p:cNvPr id="26" name="Group 26"/>
          <p:cNvGrpSpPr/>
          <p:nvPr/>
        </p:nvGrpSpPr>
        <p:grpSpPr>
          <a:xfrm>
            <a:off x="8985180" y="5798048"/>
            <a:ext cx="1971342" cy="1971340"/>
            <a:chOff x="0" y="0"/>
            <a:chExt cx="2628456" cy="2628454"/>
          </a:xfrm>
        </p:grpSpPr>
        <p:sp>
          <p:nvSpPr>
            <p:cNvPr id="27" name="Freeform 27"/>
            <p:cNvSpPr/>
            <p:nvPr/>
          </p:nvSpPr>
          <p:spPr>
            <a:xfrm>
              <a:off x="0" y="0"/>
              <a:ext cx="2628454" cy="2628453"/>
            </a:xfrm>
            <a:custGeom>
              <a:avLst/>
              <a:gdLst/>
              <a:ahLst/>
              <a:cxnLst/>
              <a:rect l="l" t="t" r="r" b="b"/>
              <a:pathLst>
                <a:path w="2628454" h="2628453">
                  <a:moveTo>
                    <a:pt x="0" y="0"/>
                  </a:moveTo>
                  <a:lnTo>
                    <a:pt x="2628454" y="0"/>
                  </a:lnTo>
                  <a:lnTo>
                    <a:pt x="2628454" y="2628453"/>
                  </a:lnTo>
                  <a:lnTo>
                    <a:pt x="0" y="2628453"/>
                  </a:lnTo>
                  <a:close/>
                </a:path>
              </a:pathLst>
            </a:custGeom>
            <a:blipFill>
              <a:blip r:embed="rId3">
                <a:alphaModFix amt="0"/>
              </a:blip>
              <a:stretch>
                <a:fillRect l="-78303" r="-78303"/>
              </a:stretch>
            </a:blipFill>
          </p:spPr>
          <p:txBody>
            <a:bodyPr/>
            <a:lstStyle/>
            <a:p>
              <a:endParaRPr lang="de-DE"/>
            </a:p>
          </p:txBody>
        </p:sp>
        <p:sp>
          <p:nvSpPr>
            <p:cNvPr id="28" name="TextBox 28"/>
            <p:cNvSpPr txBox="1"/>
            <p:nvPr/>
          </p:nvSpPr>
          <p:spPr>
            <a:xfrm>
              <a:off x="0" y="-28575"/>
              <a:ext cx="2628456" cy="2657029"/>
            </a:xfrm>
            <a:prstGeom prst="rect">
              <a:avLst/>
            </a:prstGeom>
          </p:spPr>
          <p:txBody>
            <a:bodyPr lIns="0" tIns="0" rIns="0" bIns="0" rtlCol="0" anchor="ctr"/>
            <a:lstStyle/>
            <a:p>
              <a:pPr marL="0" lvl="0" indent="0" algn="ctr">
                <a:lnSpc>
                  <a:spcPts val="3564"/>
                </a:lnSpc>
              </a:pPr>
              <a:r>
                <a:rPr lang="en-US" sz="3300">
                  <a:solidFill>
                    <a:srgbClr val="252223"/>
                  </a:solidFill>
                  <a:latin typeface="Calibri (MS)"/>
                  <a:ea typeface="Calibri (MS)"/>
                  <a:cs typeface="Calibri (MS)"/>
                  <a:sym typeface="Calibri (MS)"/>
                </a:rPr>
                <a:t>Orgasmus</a:t>
              </a:r>
            </a:p>
          </p:txBody>
        </p:sp>
      </p:grpSp>
      <p:grpSp>
        <p:nvGrpSpPr>
          <p:cNvPr id="29" name="Group 29"/>
          <p:cNvGrpSpPr/>
          <p:nvPr/>
        </p:nvGrpSpPr>
        <p:grpSpPr>
          <a:xfrm>
            <a:off x="9387030" y="2084146"/>
            <a:ext cx="7380475" cy="7380475"/>
            <a:chOff x="0" y="0"/>
            <a:chExt cx="9840633" cy="9840633"/>
          </a:xfrm>
        </p:grpSpPr>
        <p:sp>
          <p:nvSpPr>
            <p:cNvPr id="30" name="Freeform 30"/>
            <p:cNvSpPr/>
            <p:nvPr/>
          </p:nvSpPr>
          <p:spPr>
            <a:xfrm>
              <a:off x="340951" y="2720848"/>
              <a:ext cx="1173905" cy="2239264"/>
            </a:xfrm>
            <a:custGeom>
              <a:avLst/>
              <a:gdLst/>
              <a:ahLst/>
              <a:cxnLst/>
              <a:rect l="l" t="t" r="r" b="b"/>
              <a:pathLst>
                <a:path w="1173905" h="2239264">
                  <a:moveTo>
                    <a:pt x="171" y="2239264"/>
                  </a:moveTo>
                  <a:cubicBezTo>
                    <a:pt x="-5798" y="1549146"/>
                    <a:pt x="144189" y="866648"/>
                    <a:pt x="439083" y="242570"/>
                  </a:cubicBezTo>
                  <a:lnTo>
                    <a:pt x="146602" y="69850"/>
                  </a:lnTo>
                  <a:lnTo>
                    <a:pt x="856913" y="0"/>
                  </a:lnTo>
                  <a:lnTo>
                    <a:pt x="1173905" y="676910"/>
                  </a:lnTo>
                  <a:lnTo>
                    <a:pt x="881551" y="504190"/>
                  </a:lnTo>
                  <a:cubicBezTo>
                    <a:pt x="632631" y="1046861"/>
                    <a:pt x="506393" y="1637792"/>
                    <a:pt x="511600" y="2234819"/>
                  </a:cubicBezTo>
                  <a:close/>
                </a:path>
              </a:pathLst>
            </a:custGeom>
            <a:solidFill>
              <a:srgbClr val="D33FB2"/>
            </a:solidFill>
            <a:ln w="19050" cap="sq">
              <a:solidFill>
                <a:srgbClr val="D1D1D1"/>
              </a:solidFill>
              <a:prstDash val="solid"/>
              <a:miter/>
            </a:ln>
          </p:spPr>
          <p:txBody>
            <a:bodyPr/>
            <a:lstStyle/>
            <a:p>
              <a:endParaRPr lang="de-DE"/>
            </a:p>
          </p:txBody>
        </p:sp>
      </p:grpSp>
      <p:grpSp>
        <p:nvGrpSpPr>
          <p:cNvPr id="31" name="Group 31"/>
          <p:cNvGrpSpPr/>
          <p:nvPr/>
        </p:nvGrpSpPr>
        <p:grpSpPr>
          <a:xfrm>
            <a:off x="10171719" y="2146240"/>
            <a:ext cx="1971342" cy="1971342"/>
            <a:chOff x="0" y="0"/>
            <a:chExt cx="2628456" cy="2628456"/>
          </a:xfrm>
        </p:grpSpPr>
        <p:sp>
          <p:nvSpPr>
            <p:cNvPr id="32" name="Freeform 32"/>
            <p:cNvSpPr/>
            <p:nvPr/>
          </p:nvSpPr>
          <p:spPr>
            <a:xfrm>
              <a:off x="0" y="0"/>
              <a:ext cx="2628392" cy="2628392"/>
            </a:xfrm>
            <a:custGeom>
              <a:avLst/>
              <a:gdLst/>
              <a:ahLst/>
              <a:cxnLst/>
              <a:rect l="l" t="t" r="r" b="b"/>
              <a:pathLst>
                <a:path w="2628392" h="2628392">
                  <a:moveTo>
                    <a:pt x="0" y="0"/>
                  </a:moveTo>
                  <a:lnTo>
                    <a:pt x="2628392" y="0"/>
                  </a:lnTo>
                  <a:lnTo>
                    <a:pt x="2628392" y="2628392"/>
                  </a:lnTo>
                  <a:lnTo>
                    <a:pt x="0" y="2628392"/>
                  </a:lnTo>
                  <a:close/>
                </a:path>
              </a:pathLst>
            </a:custGeom>
            <a:solidFill>
              <a:srgbClr val="F6D9F0"/>
            </a:solidFill>
            <a:ln w="9525" cap="sq">
              <a:solidFill>
                <a:srgbClr val="633EB1"/>
              </a:solidFill>
              <a:prstDash val="solid"/>
              <a:miter/>
            </a:ln>
          </p:spPr>
          <p:txBody>
            <a:bodyPr/>
            <a:lstStyle/>
            <a:p>
              <a:endParaRPr lang="de-DE"/>
            </a:p>
          </p:txBody>
        </p:sp>
      </p:grpSp>
      <p:grpSp>
        <p:nvGrpSpPr>
          <p:cNvPr id="33" name="Group 33"/>
          <p:cNvGrpSpPr/>
          <p:nvPr/>
        </p:nvGrpSpPr>
        <p:grpSpPr>
          <a:xfrm>
            <a:off x="10171719" y="2146240"/>
            <a:ext cx="1971342" cy="1971340"/>
            <a:chOff x="0" y="0"/>
            <a:chExt cx="2628456" cy="2628454"/>
          </a:xfrm>
        </p:grpSpPr>
        <p:sp>
          <p:nvSpPr>
            <p:cNvPr id="34" name="Freeform 34"/>
            <p:cNvSpPr/>
            <p:nvPr/>
          </p:nvSpPr>
          <p:spPr>
            <a:xfrm>
              <a:off x="0" y="0"/>
              <a:ext cx="2628454" cy="2628453"/>
            </a:xfrm>
            <a:custGeom>
              <a:avLst/>
              <a:gdLst/>
              <a:ahLst/>
              <a:cxnLst/>
              <a:rect l="l" t="t" r="r" b="b"/>
              <a:pathLst>
                <a:path w="2628454" h="2628453">
                  <a:moveTo>
                    <a:pt x="0" y="0"/>
                  </a:moveTo>
                  <a:lnTo>
                    <a:pt x="2628454" y="0"/>
                  </a:lnTo>
                  <a:lnTo>
                    <a:pt x="2628454" y="2628453"/>
                  </a:lnTo>
                  <a:lnTo>
                    <a:pt x="0" y="2628453"/>
                  </a:lnTo>
                  <a:close/>
                </a:path>
              </a:pathLst>
            </a:custGeom>
            <a:blipFill>
              <a:blip r:embed="rId3">
                <a:alphaModFix amt="0"/>
              </a:blip>
              <a:stretch>
                <a:fillRect l="-78303" r="-78303"/>
              </a:stretch>
            </a:blipFill>
          </p:spPr>
          <p:txBody>
            <a:bodyPr/>
            <a:lstStyle/>
            <a:p>
              <a:endParaRPr lang="de-DE"/>
            </a:p>
          </p:txBody>
        </p:sp>
        <p:sp>
          <p:nvSpPr>
            <p:cNvPr id="35" name="TextBox 35"/>
            <p:cNvSpPr txBox="1"/>
            <p:nvPr/>
          </p:nvSpPr>
          <p:spPr>
            <a:xfrm>
              <a:off x="0" y="-28575"/>
              <a:ext cx="2628456" cy="2657029"/>
            </a:xfrm>
            <a:prstGeom prst="rect">
              <a:avLst/>
            </a:prstGeom>
          </p:spPr>
          <p:txBody>
            <a:bodyPr lIns="0" tIns="0" rIns="0" bIns="0" rtlCol="0" anchor="ctr"/>
            <a:lstStyle/>
            <a:p>
              <a:pPr marL="0" lvl="0" indent="0" algn="ctr">
                <a:lnSpc>
                  <a:spcPts val="3564"/>
                </a:lnSpc>
              </a:pPr>
              <a:r>
                <a:rPr lang="en-US" sz="3300">
                  <a:solidFill>
                    <a:srgbClr val="252223"/>
                  </a:solidFill>
                  <a:latin typeface="Calibri (MS)"/>
                  <a:ea typeface="Calibri (MS)"/>
                  <a:cs typeface="Calibri (MS)"/>
                  <a:sym typeface="Calibri (MS)"/>
                </a:rPr>
                <a:t>Auflösung</a:t>
              </a:r>
            </a:p>
          </p:txBody>
        </p:sp>
      </p:grpSp>
      <p:grpSp>
        <p:nvGrpSpPr>
          <p:cNvPr id="36" name="Group 36"/>
          <p:cNvGrpSpPr/>
          <p:nvPr/>
        </p:nvGrpSpPr>
        <p:grpSpPr>
          <a:xfrm>
            <a:off x="9387030" y="2084146"/>
            <a:ext cx="7380475" cy="7380475"/>
            <a:chOff x="0" y="0"/>
            <a:chExt cx="9840633" cy="9840633"/>
          </a:xfrm>
        </p:grpSpPr>
        <p:sp>
          <p:nvSpPr>
            <p:cNvPr id="37" name="Freeform 37"/>
            <p:cNvSpPr/>
            <p:nvPr/>
          </p:nvSpPr>
          <p:spPr>
            <a:xfrm>
              <a:off x="3603879" y="106426"/>
              <a:ext cx="2559431" cy="1142746"/>
            </a:xfrm>
            <a:custGeom>
              <a:avLst/>
              <a:gdLst/>
              <a:ahLst/>
              <a:cxnLst/>
              <a:rect l="l" t="t" r="r" b="b"/>
              <a:pathLst>
                <a:path w="2559431" h="1142746">
                  <a:moveTo>
                    <a:pt x="0" y="427863"/>
                  </a:moveTo>
                  <a:cubicBezTo>
                    <a:pt x="721487" y="211328"/>
                    <a:pt x="1485265" y="176149"/>
                    <a:pt x="2223643" y="325374"/>
                  </a:cubicBezTo>
                  <a:lnTo>
                    <a:pt x="2321306" y="0"/>
                  </a:lnTo>
                  <a:lnTo>
                    <a:pt x="2559431" y="672719"/>
                  </a:lnTo>
                  <a:lnTo>
                    <a:pt x="1978279" y="1142746"/>
                  </a:lnTo>
                  <a:lnTo>
                    <a:pt x="2075942" y="817499"/>
                  </a:lnTo>
                  <a:cubicBezTo>
                    <a:pt x="1434211" y="695579"/>
                    <a:pt x="772668" y="729996"/>
                    <a:pt x="147066" y="917702"/>
                  </a:cubicBezTo>
                  <a:close/>
                </a:path>
              </a:pathLst>
            </a:custGeom>
            <a:solidFill>
              <a:srgbClr val="D33FB2"/>
            </a:solidFill>
            <a:ln w="19050" cap="sq">
              <a:solidFill>
                <a:srgbClr val="D1D1D1"/>
              </a:solidFill>
              <a:prstDash val="solid"/>
              <a:miter/>
            </a:ln>
          </p:spPr>
          <p:txBody>
            <a:bodyPr/>
            <a:lstStyle/>
            <a:p>
              <a:endParaRPr lang="de-DE"/>
            </a:p>
          </p:txBody>
        </p:sp>
      </p:grpSp>
      <p:sp>
        <p:nvSpPr>
          <p:cNvPr id="39" name="TextBox 4">
            <a:extLst>
              <a:ext uri="{FF2B5EF4-FFF2-40B4-BE49-F238E27FC236}">
                <a16:creationId xmlns:a16="http://schemas.microsoft.com/office/drawing/2014/main" id="{67ABC064-7BCE-F17C-F539-CCA816C0FFE4}"/>
              </a:ext>
            </a:extLst>
          </p:cNvPr>
          <p:cNvSpPr txBox="1"/>
          <p:nvPr/>
        </p:nvSpPr>
        <p:spPr>
          <a:xfrm>
            <a:off x="1371600" y="942515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Rahmenkonzept des sexuellen Reaktionszyklus (11)</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Auflösung</a:t>
              </a:r>
            </a:p>
          </p:txBody>
        </p:sp>
      </p:grpSp>
      <p:sp>
        <p:nvSpPr>
          <p:cNvPr id="10" name="TextBox 10"/>
          <p:cNvSpPr txBox="1"/>
          <p:nvPr/>
        </p:nvSpPr>
        <p:spPr>
          <a:xfrm>
            <a:off x="945328" y="2748686"/>
            <a:ext cx="7458894" cy="3350895"/>
          </a:xfrm>
          <a:prstGeom prst="rect">
            <a:avLst/>
          </a:prstGeom>
        </p:spPr>
        <p:txBody>
          <a:bodyPr lIns="0" tIns="0" rIns="0" bIns="0" rtlCol="0" anchor="t">
            <a:spAutoFit/>
          </a:bodyPr>
          <a:lstStyle/>
          <a:p>
            <a:pPr marL="0" lvl="0" indent="0" algn="l">
              <a:lnSpc>
                <a:spcPts val="3240"/>
              </a:lnSpc>
            </a:pPr>
            <a:r>
              <a:rPr lang="en-US" sz="3000" b="1">
                <a:solidFill>
                  <a:srgbClr val="424244"/>
                </a:solidFill>
                <a:latin typeface="Calibri (MS) Bold"/>
                <a:ea typeface="Calibri (MS) Bold"/>
                <a:cs typeface="Calibri (MS) Bold"/>
                <a:sym typeface="Calibri (MS) Bold"/>
              </a:rPr>
              <a:t>Einflussfaktoren: </a:t>
            </a:r>
          </a:p>
          <a:p>
            <a:pPr marL="0" lvl="0" indent="0" algn="l">
              <a:lnSpc>
                <a:spcPts val="3240"/>
              </a:lnSpc>
            </a:pPr>
            <a:endParaRPr lang="en-US" sz="3000" b="1">
              <a:solidFill>
                <a:srgbClr val="424244"/>
              </a:solidFill>
              <a:latin typeface="Calibri (MS) Bold"/>
              <a:ea typeface="Calibri (MS) Bold"/>
              <a:cs typeface="Calibri (MS) Bold"/>
              <a:sym typeface="Calibri (MS) Bold"/>
            </a:endParaRP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emotionales Wohlbefinden</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Begleitung oder Trauer</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kognitive Veränderungen, die die Intimität beeinflussen</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Möglichkeiten für Würde und liebevollen Kontakt im Alltag</a:t>
            </a:r>
          </a:p>
        </p:txBody>
      </p:sp>
      <p:grpSp>
        <p:nvGrpSpPr>
          <p:cNvPr id="11" name="Group 11"/>
          <p:cNvGrpSpPr/>
          <p:nvPr/>
        </p:nvGrpSpPr>
        <p:grpSpPr>
          <a:xfrm>
            <a:off x="8753065" y="2731541"/>
            <a:ext cx="8996858" cy="5060737"/>
            <a:chOff x="0" y="0"/>
            <a:chExt cx="11995810" cy="6747650"/>
          </a:xfrm>
        </p:grpSpPr>
        <p:sp>
          <p:nvSpPr>
            <p:cNvPr id="12" name="Freeform 12"/>
            <p:cNvSpPr/>
            <p:nvPr/>
          </p:nvSpPr>
          <p:spPr>
            <a:xfrm>
              <a:off x="0" y="0"/>
              <a:ext cx="11995785" cy="6747637"/>
            </a:xfrm>
            <a:custGeom>
              <a:avLst/>
              <a:gdLst/>
              <a:ahLst/>
              <a:cxnLst/>
              <a:rect l="l" t="t" r="r" b="b"/>
              <a:pathLst>
                <a:path w="11995785" h="6747637">
                  <a:moveTo>
                    <a:pt x="0" y="0"/>
                  </a:moveTo>
                  <a:lnTo>
                    <a:pt x="11995785" y="0"/>
                  </a:lnTo>
                  <a:lnTo>
                    <a:pt x="11995785" y="6747637"/>
                  </a:lnTo>
                  <a:lnTo>
                    <a:pt x="0" y="6747637"/>
                  </a:lnTo>
                  <a:lnTo>
                    <a:pt x="0" y="0"/>
                  </a:lnTo>
                  <a:close/>
                </a:path>
              </a:pathLst>
            </a:custGeom>
            <a:blipFill>
              <a:blip r:embed="rId4"/>
              <a:stretch>
                <a:fillRect/>
              </a:stretch>
            </a:blipFill>
          </p:spPr>
          <p:txBody>
            <a:bodyPr/>
            <a:lstStyle/>
            <a:p>
              <a:endParaRPr lang="de-DE"/>
            </a:p>
          </p:txBody>
        </p:sp>
      </p:grpSp>
      <p:sp>
        <p:nvSpPr>
          <p:cNvPr id="14" name="TextBox 4">
            <a:extLst>
              <a:ext uri="{FF2B5EF4-FFF2-40B4-BE49-F238E27FC236}">
                <a16:creationId xmlns:a16="http://schemas.microsoft.com/office/drawing/2014/main" id="{09ADCC91-B2BF-4367-995D-E97D7DC3458C}"/>
              </a:ext>
            </a:extLst>
          </p:cNvPr>
          <p:cNvSpPr txBox="1"/>
          <p:nvPr/>
        </p:nvSpPr>
        <p:spPr>
          <a:xfrm>
            <a:off x="1143000" y="925830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Häufige Probleme im Bereich der sexuellen Gesundheit</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Von älteren Erwachsenen geäußert (Beispiele)</a:t>
              </a:r>
            </a:p>
          </p:txBody>
        </p:sp>
      </p:grpSp>
      <p:sp>
        <p:nvSpPr>
          <p:cNvPr id="10" name="TextBox 10"/>
          <p:cNvSpPr txBox="1"/>
          <p:nvPr/>
        </p:nvSpPr>
        <p:spPr>
          <a:xfrm>
            <a:off x="238392" y="2125447"/>
            <a:ext cx="17733645" cy="6415659"/>
          </a:xfrm>
          <a:prstGeom prst="rect">
            <a:avLst/>
          </a:prstGeom>
        </p:spPr>
        <p:txBody>
          <a:bodyPr lIns="0" tIns="0" rIns="0" bIns="0" rtlCol="0" anchor="t">
            <a:spAutoFit/>
          </a:bodyPr>
          <a:lstStyle/>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„Ich verspüre nicht mehr das sexuelle Verlangen wie früher. Ist das normal?“</a:t>
            </a:r>
          </a:p>
          <a:p>
            <a:pPr marL="488632" lvl="1" indent="-244316" algn="l">
              <a:lnSpc>
                <a:spcPts val="2916"/>
              </a:lnSpc>
            </a:pPr>
            <a:r>
              <a:rPr lang="en-US" sz="2700" b="1">
                <a:solidFill>
                  <a:srgbClr val="424244"/>
                </a:solidFill>
                <a:latin typeface="Calibri (MS) Bold"/>
                <a:ea typeface="Calibri (MS) Bold"/>
                <a:cs typeface="Calibri (MS) Bold"/>
                <a:sym typeface="Calibri (MS) Bold"/>
              </a:rPr>
              <a:t>	Seien Sie sich bewusst, dass Veränderungen des sexuellen Verlangens im späteren Lebensabschnitt häufig vorkommen. Ergründen Sie mögliche Einflussfaktoren wie Stimmungslage, Müdigkeit, Medikamente oder Beziehungsdynamiken. Bei anhaltenden oder belastenden Beschwerden empfiehlt sich ein Gespräch mit einer medizinischen Fachkraft, die hormonelle, psychologische oder medizinische Ursachen abklären kann. </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Scheidentrockenheit oder Schmerzen beim Geschlechtsverkehr</a:t>
            </a:r>
          </a:p>
          <a:p>
            <a:pPr marL="488632" lvl="1" indent="-244316" algn="l">
              <a:lnSpc>
                <a:spcPts val="2916"/>
              </a:lnSpc>
            </a:pPr>
            <a:r>
              <a:rPr lang="en-US" sz="2700" b="1">
                <a:solidFill>
                  <a:srgbClr val="424244"/>
                </a:solidFill>
                <a:latin typeface="Calibri (MS) Bold"/>
                <a:ea typeface="Calibri (MS) Bold"/>
                <a:cs typeface="Calibri (MS) Bold"/>
                <a:sym typeface="Calibri (MS) Bold"/>
              </a:rPr>
              <a:t>	Erklären Sie, dass Scheidentrockenheit nach den Wechseljahren häufig vorkommt. Empfehlen Sie der Betroffenen, eine Gynäkologin oder Hausärztin aufzusuchen, die mögliche Ursachen abklären und geeignete Behandlungsmethoden wie Gleitmittel, Feuchtigkeitscremes oder Hormontherapien besprechen kann. </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Erektionsprobleme</a:t>
            </a:r>
          </a:p>
          <a:p>
            <a:pPr marL="488632" lvl="1" indent="-244316" algn="l">
              <a:lnSpc>
                <a:spcPts val="2916"/>
              </a:lnSpc>
            </a:pPr>
            <a:r>
              <a:rPr lang="en-US" sz="2700" b="1">
                <a:solidFill>
                  <a:srgbClr val="424244"/>
                </a:solidFill>
                <a:latin typeface="Calibri (MS) Bold"/>
                <a:ea typeface="Calibri (MS) Bold"/>
                <a:cs typeface="Calibri (MS) Bold"/>
                <a:sym typeface="Calibri (MS) Bold"/>
              </a:rPr>
              <a:t>	Beachten Sie, dass Erektionsveränderungen im Alter häufig vorkommen, aber auch mit Herz-Kreislauf-Erkrankungen, Diabetes oder Medikamenteneinnahme zusammenhängen können. Wir empfehlen Ihnen, einen Arzt oder Urologen aufzusuchen, um eine genaue Diagnose und Behandlung zu erhalten. </a:t>
            </a:r>
          </a:p>
          <a:p>
            <a:pPr marL="542925" lvl="1" indent="-271462" algn="l">
              <a:lnSpc>
                <a:spcPts val="3240"/>
              </a:lnSpc>
              <a:buFont typeface="Arial"/>
              <a:buChar char="•"/>
            </a:pPr>
            <a:r>
              <a:rPr lang="en-US" sz="3000" b="1">
                <a:solidFill>
                  <a:srgbClr val="424244"/>
                </a:solidFill>
                <a:latin typeface="Calibri (MS) Bold"/>
                <a:ea typeface="Calibri (MS) Bold"/>
                <a:cs typeface="Calibri (MS) Bold"/>
                <a:sym typeface="Calibri (MS) Bold"/>
              </a:rPr>
              <a:t>Medikamente, die die Erregung oder den Orgasmus verringern</a:t>
            </a:r>
          </a:p>
          <a:p>
            <a:pPr marL="488632" lvl="1" indent="-244316" algn="l">
              <a:lnSpc>
                <a:spcPts val="2916"/>
              </a:lnSpc>
            </a:pPr>
            <a:r>
              <a:rPr lang="en-US" sz="2700" b="1">
                <a:solidFill>
                  <a:srgbClr val="424244"/>
                </a:solidFill>
                <a:latin typeface="Calibri (MS) Bold"/>
                <a:ea typeface="Calibri (MS) Bold"/>
                <a:cs typeface="Calibri (MS) Bold"/>
                <a:sym typeface="Calibri (MS) Bold"/>
              </a:rPr>
              <a:t>	- Beachten Sie, dass manche Medikamente die Sexualfunktion beeinflussen können. Ermutigen Sie die betroffene Person, dies mit ihrem behandelnden Arzt zu besprechen, da gegebenenfalls Anpassungen oder Alternativen möglich sind. </a:t>
            </a:r>
          </a:p>
        </p:txBody>
      </p:sp>
      <p:sp>
        <p:nvSpPr>
          <p:cNvPr id="12" name="TextBox 4">
            <a:extLst>
              <a:ext uri="{FF2B5EF4-FFF2-40B4-BE49-F238E27FC236}">
                <a16:creationId xmlns:a16="http://schemas.microsoft.com/office/drawing/2014/main" id="{066B4AB8-7F1B-6903-AD46-B1DE18C5F00F}"/>
              </a:ext>
            </a:extLst>
          </p:cNvPr>
          <p:cNvSpPr txBox="1"/>
          <p:nvPr/>
        </p:nvSpPr>
        <p:spPr>
          <a:xfrm>
            <a:off x="762000" y="933450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Kernaussagen</a:t>
              </a:r>
            </a:p>
          </p:txBody>
        </p:sp>
      </p:grpSp>
      <p:sp>
        <p:nvSpPr>
          <p:cNvPr id="7" name="TextBox 7"/>
          <p:cNvSpPr txBox="1"/>
          <p:nvPr/>
        </p:nvSpPr>
        <p:spPr>
          <a:xfrm>
            <a:off x="1072377" y="1179960"/>
            <a:ext cx="16143246" cy="6668492"/>
          </a:xfrm>
          <a:prstGeom prst="rect">
            <a:avLst/>
          </a:prstGeom>
        </p:spPr>
        <p:txBody>
          <a:bodyPr wrap="square" lIns="0" tIns="0" rIns="0" bIns="0" rtlCol="0" anchor="t">
            <a:spAutoFit/>
          </a:bodyPr>
          <a:lstStyle/>
          <a:p>
            <a:pPr marL="0" lvl="0" indent="0" algn="ctr">
              <a:lnSpc>
                <a:spcPts val="2916"/>
              </a:lnSpc>
            </a:pPr>
            <a:endParaRPr dirty="0"/>
          </a:p>
          <a:p>
            <a:pPr marL="0" lvl="0" indent="0" algn="ctr">
              <a:lnSpc>
                <a:spcPts val="2916"/>
              </a:lnSpc>
            </a:pPr>
            <a:endParaRPr dirty="0"/>
          </a:p>
          <a:p>
            <a:pPr marL="0" lvl="0" indent="0" algn="ctr">
              <a:lnSpc>
                <a:spcPts val="2916"/>
              </a:lnSpc>
            </a:pPr>
            <a:endParaRPr dirty="0"/>
          </a:p>
          <a:p>
            <a:pPr marL="0" lvl="0" indent="0" algn="ctr">
              <a:lnSpc>
                <a:spcPts val="2916"/>
              </a:lnSpc>
            </a:pPr>
            <a:endParaRPr dirty="0"/>
          </a:p>
          <a:p>
            <a:pPr marL="0" lvl="0" indent="0" algn="ctr">
              <a:lnSpc>
                <a:spcPts val="2916"/>
              </a:lnSpc>
            </a:pPr>
            <a:endParaRPr dirty="0"/>
          </a:p>
          <a:p>
            <a:pPr marL="0" lvl="0" indent="0" algn="l">
              <a:lnSpc>
                <a:spcPts val="3888"/>
              </a:lnSpc>
            </a:pPr>
            <a:r>
              <a:rPr lang="en-US" sz="3600" dirty="0" err="1">
                <a:solidFill>
                  <a:srgbClr val="424244"/>
                </a:solidFill>
                <a:latin typeface="Calibri (MS)"/>
                <a:ea typeface="Calibri (MS)"/>
                <a:cs typeface="Calibri (MS)"/>
                <a:sym typeface="Calibri (MS)"/>
              </a:rPr>
              <a:t>Sexuelle</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Veränderungen</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spiegeln</a:t>
            </a:r>
            <a:r>
              <a:rPr lang="en-US" sz="3600" dirty="0">
                <a:solidFill>
                  <a:srgbClr val="424244"/>
                </a:solidFill>
                <a:latin typeface="Calibri (MS)"/>
                <a:ea typeface="Calibri (MS)"/>
                <a:cs typeface="Calibri (MS)"/>
                <a:sym typeface="Calibri (MS)"/>
              </a:rPr>
              <a:t> oft </a:t>
            </a:r>
            <a:r>
              <a:rPr lang="en-US" sz="3600" dirty="0" err="1">
                <a:solidFill>
                  <a:srgbClr val="424244"/>
                </a:solidFill>
                <a:latin typeface="Calibri (MS)"/>
                <a:ea typeface="Calibri (MS)"/>
                <a:cs typeface="Calibri (MS)"/>
                <a:sym typeface="Calibri (MS)"/>
              </a:rPr>
              <a:t>eher</a:t>
            </a:r>
            <a:r>
              <a:rPr lang="en-US" sz="3600" dirty="0">
                <a:solidFill>
                  <a:srgbClr val="424244"/>
                </a:solidFill>
                <a:latin typeface="Calibri (MS)"/>
                <a:ea typeface="Calibri (MS)"/>
                <a:cs typeface="Calibri (MS)"/>
                <a:sym typeface="Calibri (MS)"/>
              </a:rPr>
              <a:t> den </a:t>
            </a:r>
            <a:r>
              <a:rPr lang="en-US" sz="3600" dirty="0" err="1">
                <a:solidFill>
                  <a:srgbClr val="424244"/>
                </a:solidFill>
                <a:latin typeface="Calibri (MS)"/>
                <a:ea typeface="Calibri (MS)"/>
                <a:cs typeface="Calibri (MS)"/>
                <a:sym typeface="Calibri (MS)"/>
              </a:rPr>
              <a:t>Gesundheitszustand</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Medikamente</a:t>
            </a:r>
            <a:r>
              <a:rPr lang="en-US" sz="3600" dirty="0">
                <a:solidFill>
                  <a:srgbClr val="424244"/>
                </a:solidFill>
                <a:latin typeface="Calibri (MS)"/>
                <a:ea typeface="Calibri (MS)"/>
                <a:cs typeface="Calibri (MS)"/>
                <a:sym typeface="Calibri (MS)"/>
              </a:rPr>
              <a:t> oder </a:t>
            </a:r>
            <a:r>
              <a:rPr lang="en-US" sz="3600" dirty="0" err="1">
                <a:solidFill>
                  <a:srgbClr val="424244"/>
                </a:solidFill>
                <a:latin typeface="Calibri (MS)"/>
                <a:ea typeface="Calibri (MS)"/>
                <a:cs typeface="Calibri (MS)"/>
                <a:sym typeface="Calibri (MS)"/>
              </a:rPr>
              <a:t>psychosoziale</a:t>
            </a:r>
            <a:r>
              <a:rPr lang="en-US" sz="3600" dirty="0">
                <a:solidFill>
                  <a:srgbClr val="424244"/>
                </a:solidFill>
                <a:latin typeface="Calibri (MS)"/>
                <a:ea typeface="Calibri (MS)"/>
                <a:cs typeface="Calibri (MS)"/>
                <a:sym typeface="Calibri (MS)"/>
              </a:rPr>
              <a:t> </a:t>
            </a:r>
            <a:r>
              <a:rPr lang="en-US" sz="3600" dirty="0" err="1">
                <a:solidFill>
                  <a:srgbClr val="424244"/>
                </a:solidFill>
                <a:latin typeface="Calibri (MS)"/>
                <a:ea typeface="Calibri (MS)"/>
                <a:cs typeface="Calibri (MS)"/>
                <a:sym typeface="Calibri (MS)"/>
              </a:rPr>
              <a:t>Faktoren</a:t>
            </a:r>
            <a:r>
              <a:rPr lang="en-US" sz="3600" dirty="0">
                <a:solidFill>
                  <a:srgbClr val="424244"/>
                </a:solidFill>
                <a:latin typeface="Calibri (MS)"/>
                <a:ea typeface="Calibri (MS)"/>
                <a:cs typeface="Calibri (MS)"/>
                <a:sym typeface="Calibri (MS)"/>
              </a:rPr>
              <a:t> wider </a:t>
            </a:r>
            <a:r>
              <a:rPr lang="en-US" sz="3600" dirty="0" err="1">
                <a:solidFill>
                  <a:srgbClr val="424244"/>
                </a:solidFill>
                <a:latin typeface="Calibri (MS)"/>
                <a:ea typeface="Calibri (MS)"/>
                <a:cs typeface="Calibri (MS)"/>
                <a:sym typeface="Calibri (MS)"/>
              </a:rPr>
              <a:t>als</a:t>
            </a:r>
            <a:r>
              <a:rPr lang="en-US" sz="3600" dirty="0">
                <a:solidFill>
                  <a:srgbClr val="424244"/>
                </a:solidFill>
                <a:latin typeface="Calibri (MS)"/>
                <a:ea typeface="Calibri (MS)"/>
                <a:cs typeface="Calibri (MS)"/>
                <a:sym typeface="Calibri (MS)"/>
              </a:rPr>
              <a:t> das Altern </a:t>
            </a:r>
            <a:r>
              <a:rPr lang="en-US" sz="3600" dirty="0" err="1">
                <a:solidFill>
                  <a:srgbClr val="424244"/>
                </a:solidFill>
                <a:latin typeface="Calibri (MS)"/>
                <a:ea typeface="Calibri (MS)"/>
                <a:cs typeface="Calibri (MS)"/>
                <a:sym typeface="Calibri (MS)"/>
              </a:rPr>
              <a:t>allein</a:t>
            </a:r>
            <a:r>
              <a:rPr lang="en-US" sz="3600" dirty="0">
                <a:solidFill>
                  <a:srgbClr val="424244"/>
                </a:solidFill>
                <a:latin typeface="Calibri (MS)"/>
                <a:ea typeface="Calibri (MS)"/>
                <a:cs typeface="Calibri (MS)"/>
                <a:sym typeface="Calibri (MS)"/>
              </a:rPr>
              <a:t>.</a:t>
            </a:r>
          </a:p>
          <a:p>
            <a:pPr marL="0" lvl="0" indent="0" algn="l">
              <a:lnSpc>
                <a:spcPts val="3888"/>
              </a:lnSpc>
            </a:pPr>
            <a:endParaRPr lang="en-US" sz="3600" dirty="0">
              <a:solidFill>
                <a:srgbClr val="424244"/>
              </a:solidFill>
              <a:latin typeface="Calibri (MS)"/>
              <a:ea typeface="Calibri (MS)"/>
              <a:cs typeface="Calibri (MS)"/>
              <a:sym typeface="Calibri (MS)"/>
            </a:endParaRPr>
          </a:p>
          <a:p>
            <a:pPr marL="651510" lvl="1" indent="-325755" algn="l">
              <a:lnSpc>
                <a:spcPts val="4300"/>
              </a:lnSpc>
              <a:buFont typeface="Arial"/>
              <a:buChar char="•"/>
            </a:pPr>
            <a:r>
              <a:rPr lang="en-US" sz="3600" b="1" dirty="0" err="1">
                <a:solidFill>
                  <a:srgbClr val="D33FB2"/>
                </a:solidFill>
                <a:latin typeface="Calibri (MS) Bold"/>
                <a:ea typeface="Calibri (MS) Bold"/>
                <a:cs typeface="Calibri (MS) Bold"/>
                <a:sym typeface="Calibri (MS) Bold"/>
              </a:rPr>
              <a:t>Sexuelles</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Wohlbefinden</a:t>
            </a:r>
            <a:r>
              <a:rPr lang="en-US" sz="3600" b="1" dirty="0">
                <a:solidFill>
                  <a:srgbClr val="D33FB2"/>
                </a:solidFill>
                <a:latin typeface="Calibri (MS) Bold"/>
                <a:ea typeface="Calibri (MS) Bold"/>
                <a:cs typeface="Calibri (MS) Bold"/>
                <a:sym typeface="Calibri (MS) Bold"/>
              </a:rPr>
              <a:t> ist multidimensional – </a:t>
            </a:r>
            <a:r>
              <a:rPr lang="en-US" sz="3600" b="1" dirty="0" err="1">
                <a:solidFill>
                  <a:srgbClr val="D33FB2"/>
                </a:solidFill>
                <a:latin typeface="Calibri (MS) Bold"/>
                <a:ea typeface="Calibri (MS) Bold"/>
                <a:cs typeface="Calibri (MS) Bold"/>
                <a:sym typeface="Calibri (MS) Bold"/>
              </a:rPr>
              <a:t>biologisch</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psychologisch</a:t>
            </a:r>
            <a:r>
              <a:rPr lang="en-US" sz="3600" b="1" dirty="0">
                <a:solidFill>
                  <a:srgbClr val="D33FB2"/>
                </a:solidFill>
                <a:latin typeface="Calibri (MS) Bold"/>
                <a:ea typeface="Calibri (MS) Bold"/>
                <a:cs typeface="Calibri (MS) Bold"/>
                <a:sym typeface="Calibri (MS) Bold"/>
              </a:rPr>
              <a:t> und relational.</a:t>
            </a:r>
          </a:p>
          <a:p>
            <a:pPr marL="651510" lvl="1" indent="-325755" algn="l">
              <a:lnSpc>
                <a:spcPts val="4300"/>
              </a:lnSpc>
              <a:buFont typeface="Arial"/>
              <a:buChar char="•"/>
            </a:pPr>
            <a:r>
              <a:rPr lang="en-US" sz="3600" b="1" dirty="0" err="1">
                <a:solidFill>
                  <a:srgbClr val="D33FB2"/>
                </a:solidFill>
                <a:latin typeface="Calibri (MS) Bold"/>
                <a:ea typeface="Calibri (MS) Bold"/>
                <a:cs typeface="Calibri (MS) Bold"/>
                <a:sym typeface="Calibri (MS) Bold"/>
              </a:rPr>
              <a:t>Offene</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personenzentrierte</a:t>
            </a:r>
            <a:r>
              <a:rPr lang="en-US" sz="3600" b="1" dirty="0">
                <a:solidFill>
                  <a:srgbClr val="D33FB2"/>
                </a:solidFill>
                <a:latin typeface="Calibri (MS) Bold"/>
                <a:ea typeface="Calibri (MS) Bold"/>
                <a:cs typeface="Calibri (MS) Bold"/>
                <a:sym typeface="Calibri (MS) Bold"/>
              </a:rPr>
              <a:t> Kommunikation </a:t>
            </a:r>
            <a:r>
              <a:rPr lang="en-US" sz="3600" b="1" dirty="0" err="1">
                <a:solidFill>
                  <a:srgbClr val="D33FB2"/>
                </a:solidFill>
                <a:latin typeface="Calibri (MS) Bold"/>
                <a:ea typeface="Calibri (MS) Bold"/>
                <a:cs typeface="Calibri (MS) Bold"/>
                <a:sym typeface="Calibri (MS) Bold"/>
              </a:rPr>
              <a:t>ermöglicht</a:t>
            </a:r>
            <a:r>
              <a:rPr lang="en-US" sz="3600" b="1" dirty="0">
                <a:solidFill>
                  <a:srgbClr val="D33FB2"/>
                </a:solidFill>
                <a:latin typeface="Calibri (MS) Bold"/>
                <a:ea typeface="Calibri (MS) Bold"/>
                <a:cs typeface="Calibri (MS) Bold"/>
                <a:sym typeface="Calibri (MS) Bold"/>
              </a:rPr>
              <a:t> es, </a:t>
            </a:r>
            <a:r>
              <a:rPr lang="en-US" sz="3600" b="1" dirty="0" err="1">
                <a:solidFill>
                  <a:srgbClr val="D33FB2"/>
                </a:solidFill>
                <a:latin typeface="Calibri (MS) Bold"/>
                <a:ea typeface="Calibri (MS) Bold"/>
                <a:cs typeface="Calibri (MS) Bold"/>
                <a:sym typeface="Calibri (MS) Bold"/>
              </a:rPr>
              <a:t>unerfüllte</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Bedürfnisse</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anzugehen</a:t>
            </a:r>
            <a:r>
              <a:rPr lang="en-US" sz="3600" b="1" dirty="0">
                <a:solidFill>
                  <a:srgbClr val="D33FB2"/>
                </a:solidFill>
                <a:latin typeface="Calibri (MS) Bold"/>
                <a:ea typeface="Calibri (MS) Bold"/>
                <a:cs typeface="Calibri (MS) Bold"/>
                <a:sym typeface="Calibri (MS) Bold"/>
              </a:rPr>
              <a:t>.</a:t>
            </a:r>
          </a:p>
          <a:p>
            <a:pPr marL="651510" lvl="1" indent="-325755" algn="l">
              <a:lnSpc>
                <a:spcPts val="4300"/>
              </a:lnSpc>
              <a:buFont typeface="Arial"/>
              <a:buChar char="•"/>
            </a:pPr>
            <a:r>
              <a:rPr lang="en-US" sz="3600" b="1" dirty="0" err="1">
                <a:solidFill>
                  <a:srgbClr val="D33FB2"/>
                </a:solidFill>
                <a:latin typeface="Calibri (MS) Bold"/>
                <a:ea typeface="Calibri (MS) Bold"/>
                <a:cs typeface="Calibri (MS) Bold"/>
                <a:sym typeface="Calibri (MS) Bold"/>
              </a:rPr>
              <a:t>Strukturierte</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Rahmenbedingungen</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können</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Fachkräfte</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dabei</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unterstützen</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respektvoll</a:t>
            </a:r>
            <a:r>
              <a:rPr lang="en-US" sz="3600" b="1" dirty="0">
                <a:solidFill>
                  <a:srgbClr val="D33FB2"/>
                </a:solidFill>
                <a:latin typeface="Calibri (MS) Bold"/>
                <a:ea typeface="Calibri (MS) Bold"/>
                <a:cs typeface="Calibri (MS) Bold"/>
                <a:sym typeface="Calibri (MS) Bold"/>
              </a:rPr>
              <a:t> über Sexualität </a:t>
            </a:r>
            <a:r>
              <a:rPr lang="en-US" sz="3600" b="1" dirty="0" err="1">
                <a:solidFill>
                  <a:srgbClr val="D33FB2"/>
                </a:solidFill>
                <a:latin typeface="Calibri (MS) Bold"/>
                <a:ea typeface="Calibri (MS) Bold"/>
                <a:cs typeface="Calibri (MS) Bold"/>
                <a:sym typeface="Calibri (MS) Bold"/>
              </a:rPr>
              <a:t>zu</a:t>
            </a:r>
            <a:r>
              <a:rPr lang="en-US" sz="3600" b="1" dirty="0">
                <a:solidFill>
                  <a:srgbClr val="D33FB2"/>
                </a:solidFill>
                <a:latin typeface="Calibri (MS) Bold"/>
                <a:ea typeface="Calibri (MS) Bold"/>
                <a:cs typeface="Calibri (MS) Bold"/>
                <a:sym typeface="Calibri (MS) Bold"/>
              </a:rPr>
              <a:t> </a:t>
            </a:r>
            <a:r>
              <a:rPr lang="en-US" sz="3600" b="1" dirty="0" err="1">
                <a:solidFill>
                  <a:srgbClr val="D33FB2"/>
                </a:solidFill>
                <a:latin typeface="Calibri (MS) Bold"/>
                <a:ea typeface="Calibri (MS) Bold"/>
                <a:cs typeface="Calibri (MS) Bold"/>
                <a:sym typeface="Calibri (MS) Bold"/>
              </a:rPr>
              <a:t>sprechen</a:t>
            </a:r>
            <a:r>
              <a:rPr lang="en-US" sz="3600" b="1" dirty="0">
                <a:solidFill>
                  <a:srgbClr val="D33FB2"/>
                </a:solidFill>
                <a:latin typeface="Calibri (MS) Bold"/>
                <a:ea typeface="Calibri (MS) Bold"/>
                <a:cs typeface="Calibri (MS) Bold"/>
                <a:sym typeface="Calibri (MS) Bold"/>
              </a:rPr>
              <a:t>.</a:t>
            </a:r>
          </a:p>
        </p:txBody>
      </p:sp>
      <p:sp>
        <p:nvSpPr>
          <p:cNvPr id="9" name="TextBox 4">
            <a:extLst>
              <a:ext uri="{FF2B5EF4-FFF2-40B4-BE49-F238E27FC236}">
                <a16:creationId xmlns:a16="http://schemas.microsoft.com/office/drawing/2014/main" id="{814975F0-180B-E1B3-2688-70D357B1633C}"/>
              </a:ext>
            </a:extLst>
          </p:cNvPr>
          <p:cNvSpPr txBox="1"/>
          <p:nvPr/>
        </p:nvSpPr>
        <p:spPr>
          <a:xfrm>
            <a:off x="1143000" y="9258300"/>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AgeWise-Toolkit </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Fallstudie </a:t>
              </a:r>
            </a:p>
          </p:txBody>
        </p:sp>
      </p:grpSp>
      <p:sp>
        <p:nvSpPr>
          <p:cNvPr id="10" name="TextBox 10"/>
          <p:cNvSpPr txBox="1"/>
          <p:nvPr/>
        </p:nvSpPr>
        <p:spPr>
          <a:xfrm>
            <a:off x="1075539" y="2149811"/>
            <a:ext cx="10921937" cy="6217920"/>
          </a:xfrm>
          <a:prstGeom prst="rect">
            <a:avLst/>
          </a:prstGeom>
        </p:spPr>
        <p:txBody>
          <a:bodyPr lIns="0" tIns="0" rIns="0" bIns="0" rtlCol="0" anchor="t">
            <a:spAutoFit/>
          </a:bodyPr>
          <a:lstStyle/>
          <a:p>
            <a:pPr marL="0" lvl="0" indent="0" algn="l">
              <a:lnSpc>
                <a:spcPts val="3240"/>
              </a:lnSpc>
            </a:pPr>
            <a:endParaRPr dirty="0"/>
          </a:p>
          <a:p>
            <a:pPr marL="0" lvl="0" indent="0" algn="l">
              <a:lnSpc>
                <a:spcPts val="3240"/>
              </a:lnSpc>
            </a:pPr>
            <a:r>
              <a:rPr lang="en-US" sz="3000" dirty="0">
                <a:solidFill>
                  <a:srgbClr val="424244"/>
                </a:solidFill>
                <a:latin typeface="Calibri (MS)"/>
                <a:ea typeface="Calibri (MS)"/>
                <a:cs typeface="Calibri (MS)"/>
                <a:sym typeface="Calibri (MS)"/>
              </a:rPr>
              <a:t>- In </a:t>
            </a:r>
            <a:r>
              <a:rPr lang="en-US" sz="3000" dirty="0" err="1">
                <a:solidFill>
                  <a:srgbClr val="424244"/>
                </a:solidFill>
                <a:latin typeface="Calibri (MS)"/>
                <a:ea typeface="Calibri (MS)"/>
                <a:cs typeface="Calibri (MS)"/>
                <a:sym typeface="Calibri (MS)"/>
              </a:rPr>
              <a:t>kleinen</a:t>
            </a:r>
            <a:r>
              <a:rPr lang="en-US" sz="3000" dirty="0">
                <a:solidFill>
                  <a:srgbClr val="424244"/>
                </a:solidFill>
                <a:latin typeface="Calibri (MS)"/>
                <a:ea typeface="Calibri (MS)"/>
                <a:cs typeface="Calibri (MS)"/>
                <a:sym typeface="Calibri (MS)"/>
              </a:rPr>
              <a:t> Gruppen </a:t>
            </a:r>
            <a:r>
              <a:rPr lang="en-US" sz="3000" dirty="0" err="1">
                <a:solidFill>
                  <a:srgbClr val="424244"/>
                </a:solidFill>
                <a:latin typeface="Calibri (MS)"/>
                <a:ea typeface="Calibri (MS)"/>
                <a:cs typeface="Calibri (MS)"/>
                <a:sym typeface="Calibri (MS)"/>
              </a:rPr>
              <a:t>arbeiten</a:t>
            </a:r>
            <a:r>
              <a:rPr lang="en-US" sz="3000" dirty="0">
                <a:solidFill>
                  <a:srgbClr val="424244"/>
                </a:solidFill>
                <a:latin typeface="Calibri (MS)"/>
                <a:ea typeface="Calibri (MS)"/>
                <a:cs typeface="Calibri (MS)"/>
                <a:sym typeface="Calibri (MS)"/>
              </a:rPr>
              <a:t>.</a:t>
            </a:r>
          </a:p>
          <a:p>
            <a:pPr marL="0" lvl="0" indent="0" algn="l">
              <a:lnSpc>
                <a:spcPts val="3240"/>
              </a:lnSpc>
            </a:pP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Jede</a:t>
            </a:r>
            <a:r>
              <a:rPr lang="en-US" sz="3000" dirty="0">
                <a:solidFill>
                  <a:srgbClr val="424244"/>
                </a:solidFill>
                <a:latin typeface="Calibri (MS)"/>
                <a:ea typeface="Calibri (MS)"/>
                <a:cs typeface="Calibri (MS)"/>
                <a:sym typeface="Calibri (MS)"/>
              </a:rPr>
              <a:t> Gruppe </a:t>
            </a:r>
            <a:r>
              <a:rPr lang="en-US" sz="3000" dirty="0" err="1">
                <a:solidFill>
                  <a:srgbClr val="424244"/>
                </a:solidFill>
                <a:latin typeface="Calibri (MS)"/>
                <a:ea typeface="Calibri (MS)"/>
                <a:cs typeface="Calibri (MS)"/>
                <a:sym typeface="Calibri (MS)"/>
              </a:rPr>
              <a:t>analysiert</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einen</a:t>
            </a:r>
            <a:r>
              <a:rPr lang="en-US" sz="3000" dirty="0">
                <a:solidFill>
                  <a:srgbClr val="424244"/>
                </a:solidFill>
                <a:latin typeface="Calibri (MS)"/>
                <a:ea typeface="Calibri (MS)"/>
                <a:cs typeface="Calibri (MS)"/>
                <a:sym typeface="Calibri (MS)"/>
              </a:rPr>
              <a:t> Fall.</a:t>
            </a:r>
          </a:p>
          <a:p>
            <a:pPr marL="0" lvl="0" indent="0" algn="l">
              <a:lnSpc>
                <a:spcPts val="3240"/>
              </a:lnSpc>
            </a:pP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Nutzen</a:t>
            </a:r>
            <a:r>
              <a:rPr lang="en-US" sz="3000" dirty="0">
                <a:solidFill>
                  <a:srgbClr val="424244"/>
                </a:solidFill>
                <a:latin typeface="Calibri (MS)"/>
                <a:ea typeface="Calibri (MS)"/>
                <a:cs typeface="Calibri (MS)"/>
                <a:sym typeface="Calibri (MS)"/>
              </a:rPr>
              <a:t> Sie den </a:t>
            </a:r>
            <a:r>
              <a:rPr lang="en-US" sz="3000" dirty="0" err="1">
                <a:solidFill>
                  <a:srgbClr val="424244"/>
                </a:solidFill>
                <a:latin typeface="Calibri (MS)"/>
                <a:ea typeface="Calibri (MS)"/>
                <a:cs typeface="Calibri (MS)"/>
                <a:sym typeface="Calibri (MS)"/>
              </a:rPr>
              <a:t>sexuellen</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Reaktionszyklus</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als</a:t>
            </a:r>
            <a:r>
              <a:rPr lang="en-US" sz="3000" dirty="0">
                <a:solidFill>
                  <a:srgbClr val="424244"/>
                </a:solidFill>
                <a:latin typeface="Calibri (MS)"/>
                <a:ea typeface="Calibri (MS)"/>
                <a:cs typeface="Calibri (MS)"/>
                <a:sym typeface="Calibri (MS)"/>
              </a:rPr>
              <a:t> Rahmen für </a:t>
            </a:r>
            <a:r>
              <a:rPr lang="en-US" sz="3000" dirty="0" err="1">
                <a:solidFill>
                  <a:srgbClr val="424244"/>
                </a:solidFill>
                <a:latin typeface="Calibri (MS)"/>
                <a:ea typeface="Calibri (MS)"/>
                <a:cs typeface="Calibri (MS)"/>
                <a:sym typeface="Calibri (MS)"/>
              </a:rPr>
              <a:t>Reflexionen</a:t>
            </a:r>
            <a:r>
              <a:rPr lang="en-US" sz="3000" dirty="0">
                <a:solidFill>
                  <a:srgbClr val="424244"/>
                </a:solidFill>
                <a:latin typeface="Calibri (MS)"/>
                <a:ea typeface="Calibri (MS)"/>
                <a:cs typeface="Calibri (MS)"/>
                <a:sym typeface="Calibri (MS)"/>
              </a:rPr>
              <a:t>.</a:t>
            </a:r>
          </a:p>
          <a:p>
            <a:pPr marL="0" lvl="0" indent="0" algn="l">
              <a:lnSpc>
                <a:spcPts val="3240"/>
              </a:lnSpc>
            </a:pP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Nutzen</a:t>
            </a:r>
            <a:r>
              <a:rPr lang="en-US" sz="3000" dirty="0">
                <a:solidFill>
                  <a:srgbClr val="424244"/>
                </a:solidFill>
                <a:latin typeface="Calibri (MS)"/>
                <a:ea typeface="Calibri (MS)"/>
                <a:cs typeface="Calibri (MS)"/>
                <a:sym typeface="Calibri (MS)"/>
              </a:rPr>
              <a:t> Sie die </a:t>
            </a:r>
            <a:r>
              <a:rPr lang="en-US" sz="3000" dirty="0" err="1">
                <a:solidFill>
                  <a:srgbClr val="424244"/>
                </a:solidFill>
                <a:latin typeface="Calibri (MS)"/>
                <a:ea typeface="Calibri (MS)"/>
                <a:cs typeface="Calibri (MS)"/>
                <a:sym typeface="Calibri (MS)"/>
              </a:rPr>
              <a:t>Leitfragen</a:t>
            </a:r>
            <a:r>
              <a:rPr lang="en-US" sz="3000" dirty="0">
                <a:solidFill>
                  <a:srgbClr val="424244"/>
                </a:solidFill>
                <a:latin typeface="Calibri (MS)"/>
                <a:ea typeface="Calibri (MS)"/>
                <a:cs typeface="Calibri (MS)"/>
                <a:sym typeface="Calibri (MS)"/>
              </a:rPr>
              <a:t>: </a:t>
            </a:r>
          </a:p>
          <a:p>
            <a:pPr marL="0" lvl="0" indent="0" algn="l">
              <a:lnSpc>
                <a:spcPts val="3240"/>
              </a:lnSpc>
            </a:pPr>
            <a:endParaRPr lang="en-US" sz="3000" dirty="0">
              <a:solidFill>
                <a:srgbClr val="424244"/>
              </a:solidFill>
              <a:latin typeface="Calibri (MS)"/>
              <a:ea typeface="Calibri (MS)"/>
              <a:cs typeface="Calibri (MS)"/>
              <a:sym typeface="Calibri (MS)"/>
            </a:endParaRPr>
          </a:p>
          <a:p>
            <a:pPr marL="0" lvl="0" indent="0" algn="l">
              <a:lnSpc>
                <a:spcPts val="3240"/>
              </a:lnSpc>
            </a:pPr>
            <a:r>
              <a:rPr lang="en-US" sz="3000" dirty="0">
                <a:solidFill>
                  <a:srgbClr val="424244"/>
                </a:solidFill>
                <a:latin typeface="Calibri (MS)"/>
                <a:ea typeface="Calibri (MS)"/>
                <a:cs typeface="Calibri (MS)"/>
                <a:sym typeface="Calibri (MS)"/>
              </a:rPr>
              <a:t>1. Welche Phase oder </a:t>
            </a:r>
            <a:r>
              <a:rPr lang="en-US" sz="3000" dirty="0" err="1">
                <a:solidFill>
                  <a:srgbClr val="424244"/>
                </a:solidFill>
                <a:latin typeface="Calibri (MS)"/>
                <a:ea typeface="Calibri (MS)"/>
                <a:cs typeface="Calibri (MS)"/>
                <a:sym typeface="Calibri (MS)"/>
              </a:rPr>
              <a:t>Phasen</a:t>
            </a:r>
            <a:r>
              <a:rPr lang="en-US" sz="3000" dirty="0">
                <a:solidFill>
                  <a:srgbClr val="424244"/>
                </a:solidFill>
                <a:latin typeface="Calibri (MS)"/>
                <a:ea typeface="Calibri (MS)"/>
                <a:cs typeface="Calibri (MS)"/>
                <a:sym typeface="Calibri (MS)"/>
              </a:rPr>
              <a:t> der </a:t>
            </a:r>
            <a:r>
              <a:rPr lang="en-US" sz="3000" dirty="0" err="1">
                <a:solidFill>
                  <a:srgbClr val="424244"/>
                </a:solidFill>
                <a:latin typeface="Calibri (MS)"/>
                <a:ea typeface="Calibri (MS)"/>
                <a:cs typeface="Calibri (MS)"/>
                <a:sym typeface="Calibri (MS)"/>
              </a:rPr>
              <a:t>sexuellen</a:t>
            </a:r>
            <a:r>
              <a:rPr lang="en-US" sz="3000" dirty="0">
                <a:solidFill>
                  <a:srgbClr val="424244"/>
                </a:solidFill>
                <a:latin typeface="Calibri (MS)"/>
                <a:ea typeface="Calibri (MS)"/>
                <a:cs typeface="Calibri (MS)"/>
                <a:sym typeface="Calibri (MS)"/>
              </a:rPr>
              <a:t> Reaktion </a:t>
            </a:r>
            <a:r>
              <a:rPr lang="en-US" sz="3000" dirty="0" err="1">
                <a:solidFill>
                  <a:srgbClr val="424244"/>
                </a:solidFill>
                <a:latin typeface="Calibri (MS)"/>
                <a:ea typeface="Calibri (MS)"/>
                <a:cs typeface="Calibri (MS)"/>
                <a:sym typeface="Calibri (MS)"/>
              </a:rPr>
              <a:t>könnten</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betroffen</a:t>
            </a:r>
            <a:r>
              <a:rPr lang="en-US" sz="3000" dirty="0">
                <a:solidFill>
                  <a:srgbClr val="424244"/>
                </a:solidFill>
                <a:latin typeface="Calibri (MS)"/>
                <a:ea typeface="Calibri (MS)"/>
                <a:cs typeface="Calibri (MS)"/>
                <a:sym typeface="Calibri (MS)"/>
              </a:rPr>
              <a:t> sein?</a:t>
            </a:r>
          </a:p>
          <a:p>
            <a:pPr marL="0" lvl="0" indent="0" algn="l">
              <a:lnSpc>
                <a:spcPts val="3240"/>
              </a:lnSpc>
            </a:pPr>
            <a:r>
              <a:rPr lang="en-US" sz="3000" dirty="0">
                <a:solidFill>
                  <a:srgbClr val="424244"/>
                </a:solidFill>
                <a:latin typeface="Calibri (MS)"/>
                <a:ea typeface="Calibri (MS)"/>
                <a:cs typeface="Calibri (MS)"/>
                <a:sym typeface="Calibri (MS)"/>
              </a:rPr>
              <a:t>(z. B. </a:t>
            </a:r>
            <a:r>
              <a:rPr lang="en-US" sz="3000" dirty="0" err="1">
                <a:solidFill>
                  <a:srgbClr val="424244"/>
                </a:solidFill>
                <a:latin typeface="Calibri (MS)"/>
                <a:ea typeface="Calibri (MS)"/>
                <a:cs typeface="Calibri (MS)"/>
                <a:sym typeface="Calibri (MS)"/>
              </a:rPr>
              <a:t>Verlangen</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Erregung</a:t>
            </a:r>
            <a:r>
              <a:rPr lang="en-US" sz="3000" dirty="0">
                <a:solidFill>
                  <a:srgbClr val="424244"/>
                </a:solidFill>
                <a:latin typeface="Calibri (MS)"/>
                <a:ea typeface="Calibri (MS)"/>
                <a:cs typeface="Calibri (MS)"/>
                <a:sym typeface="Calibri (MS)"/>
              </a:rPr>
              <a:t>/</a:t>
            </a:r>
            <a:r>
              <a:rPr lang="en-US" sz="3000" dirty="0" err="1">
                <a:solidFill>
                  <a:srgbClr val="424244"/>
                </a:solidFill>
                <a:latin typeface="Calibri (MS)"/>
                <a:ea typeface="Calibri (MS)"/>
                <a:cs typeface="Calibri (MS)"/>
                <a:sym typeface="Calibri (MS)"/>
              </a:rPr>
              <a:t>Wohlbefinden</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Befriedigung</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emotionale</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Bedeutung</a:t>
            </a:r>
            <a:r>
              <a:rPr lang="en-US" sz="3000" dirty="0">
                <a:solidFill>
                  <a:srgbClr val="424244"/>
                </a:solidFill>
                <a:latin typeface="Calibri (MS)"/>
                <a:ea typeface="Calibri (MS)"/>
                <a:cs typeface="Calibri (MS)"/>
                <a:sym typeface="Calibri (MS)"/>
              </a:rPr>
              <a:t>)</a:t>
            </a:r>
          </a:p>
          <a:p>
            <a:pPr marL="0" lvl="0" indent="0" algn="l">
              <a:lnSpc>
                <a:spcPts val="3240"/>
              </a:lnSpc>
            </a:pPr>
            <a:endParaRPr lang="en-US" sz="3000" dirty="0">
              <a:solidFill>
                <a:srgbClr val="424244"/>
              </a:solidFill>
              <a:latin typeface="Calibri (MS)"/>
              <a:ea typeface="Calibri (MS)"/>
              <a:cs typeface="Calibri (MS)"/>
              <a:sym typeface="Calibri (MS)"/>
            </a:endParaRPr>
          </a:p>
          <a:p>
            <a:pPr marL="0" lvl="0" indent="0" algn="l">
              <a:lnSpc>
                <a:spcPts val="3240"/>
              </a:lnSpc>
            </a:pPr>
            <a:r>
              <a:rPr lang="en-US" sz="3000" dirty="0">
                <a:solidFill>
                  <a:srgbClr val="424244"/>
                </a:solidFill>
                <a:latin typeface="Calibri (MS)"/>
                <a:ea typeface="Calibri (MS)"/>
                <a:cs typeface="Calibri (MS)"/>
                <a:sym typeface="Calibri (MS)"/>
              </a:rPr>
              <a:t>2. Welche </a:t>
            </a:r>
            <a:r>
              <a:rPr lang="en-US" sz="3000" dirty="0" err="1">
                <a:solidFill>
                  <a:srgbClr val="424244"/>
                </a:solidFill>
                <a:latin typeface="Calibri (MS)"/>
                <a:ea typeface="Calibri (MS)"/>
                <a:cs typeface="Calibri (MS)"/>
                <a:sym typeface="Calibri (MS)"/>
              </a:rPr>
              <a:t>Faktoren</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könnten</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zu</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dieser</a:t>
            </a:r>
            <a:r>
              <a:rPr lang="en-US" sz="3000" dirty="0">
                <a:solidFill>
                  <a:srgbClr val="424244"/>
                </a:solidFill>
                <a:latin typeface="Calibri (MS)"/>
                <a:ea typeface="Calibri (MS)"/>
                <a:cs typeface="Calibri (MS)"/>
                <a:sym typeface="Calibri (MS)"/>
              </a:rPr>
              <a:t> Situation </a:t>
            </a:r>
            <a:r>
              <a:rPr lang="en-US" sz="3000" dirty="0" err="1">
                <a:solidFill>
                  <a:srgbClr val="424244"/>
                </a:solidFill>
                <a:latin typeface="Calibri (MS)"/>
                <a:ea typeface="Calibri (MS)"/>
                <a:cs typeface="Calibri (MS)"/>
                <a:sym typeface="Calibri (MS)"/>
              </a:rPr>
              <a:t>beitragen</a:t>
            </a:r>
            <a:r>
              <a:rPr lang="en-US" sz="3000" dirty="0">
                <a:solidFill>
                  <a:srgbClr val="424244"/>
                </a:solidFill>
                <a:latin typeface="Calibri (MS)"/>
                <a:ea typeface="Calibri (MS)"/>
                <a:cs typeface="Calibri (MS)"/>
                <a:sym typeface="Calibri (MS)"/>
              </a:rPr>
              <a:t>?</a:t>
            </a:r>
          </a:p>
          <a:p>
            <a:pPr marL="0" lvl="0" indent="0" algn="l">
              <a:lnSpc>
                <a:spcPts val="3240"/>
              </a:lnSpc>
            </a:pPr>
            <a:endParaRPr lang="en-US" sz="3000" dirty="0">
              <a:solidFill>
                <a:srgbClr val="424244"/>
              </a:solidFill>
              <a:latin typeface="Calibri (MS)"/>
              <a:ea typeface="Calibri (MS)"/>
              <a:cs typeface="Calibri (MS)"/>
              <a:sym typeface="Calibri (MS)"/>
            </a:endParaRPr>
          </a:p>
          <a:p>
            <a:pPr marL="0" lvl="0" indent="0" algn="l">
              <a:lnSpc>
                <a:spcPts val="3240"/>
              </a:lnSpc>
            </a:pPr>
            <a:r>
              <a:rPr lang="en-US" sz="3000" dirty="0">
                <a:solidFill>
                  <a:srgbClr val="424244"/>
                </a:solidFill>
                <a:latin typeface="Calibri (MS)"/>
                <a:ea typeface="Calibri (MS)"/>
                <a:cs typeface="Calibri (MS)"/>
                <a:sym typeface="Calibri (MS)"/>
              </a:rPr>
              <a:t>3. Wie </a:t>
            </a:r>
            <a:r>
              <a:rPr lang="en-US" sz="3000" dirty="0" err="1">
                <a:solidFill>
                  <a:srgbClr val="424244"/>
                </a:solidFill>
                <a:latin typeface="Calibri (MS)"/>
                <a:ea typeface="Calibri (MS)"/>
                <a:cs typeface="Calibri (MS)"/>
                <a:sym typeface="Calibri (MS)"/>
              </a:rPr>
              <a:t>wäre</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eine</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angemessene</a:t>
            </a:r>
            <a:r>
              <a:rPr lang="en-US" sz="3000" dirty="0">
                <a:solidFill>
                  <a:srgbClr val="424244"/>
                </a:solidFill>
                <a:latin typeface="Calibri (MS)"/>
                <a:ea typeface="Calibri (MS)"/>
                <a:cs typeface="Calibri (MS)"/>
                <a:sym typeface="Calibri (MS)"/>
              </a:rPr>
              <a:t> </a:t>
            </a:r>
            <a:r>
              <a:rPr lang="en-US" sz="3000" dirty="0" err="1">
                <a:solidFill>
                  <a:srgbClr val="424244"/>
                </a:solidFill>
                <a:latin typeface="Calibri (MS)"/>
                <a:ea typeface="Calibri (MS)"/>
                <a:cs typeface="Calibri (MS)"/>
                <a:sym typeface="Calibri (MS)"/>
              </a:rPr>
              <a:t>professionelle</a:t>
            </a:r>
            <a:r>
              <a:rPr lang="en-US" sz="3000" dirty="0">
                <a:solidFill>
                  <a:srgbClr val="424244"/>
                </a:solidFill>
                <a:latin typeface="Calibri (MS)"/>
                <a:ea typeface="Calibri (MS)"/>
                <a:cs typeface="Calibri (MS)"/>
                <a:sym typeface="Calibri (MS)"/>
              </a:rPr>
              <a:t> Reaktion?</a:t>
            </a:r>
          </a:p>
        </p:txBody>
      </p:sp>
      <p:grpSp>
        <p:nvGrpSpPr>
          <p:cNvPr id="11" name="Group 11"/>
          <p:cNvGrpSpPr/>
          <p:nvPr/>
        </p:nvGrpSpPr>
        <p:grpSpPr>
          <a:xfrm>
            <a:off x="13743651" y="1750533"/>
            <a:ext cx="1941176" cy="1941176"/>
            <a:chOff x="0" y="0"/>
            <a:chExt cx="2588235" cy="2588235"/>
          </a:xfrm>
        </p:grpSpPr>
        <p:sp>
          <p:nvSpPr>
            <p:cNvPr id="12" name="Freeform 12"/>
            <p:cNvSpPr/>
            <p:nvPr/>
          </p:nvSpPr>
          <p:spPr>
            <a:xfrm>
              <a:off x="0" y="0"/>
              <a:ext cx="2588260" cy="2588260"/>
            </a:xfrm>
            <a:custGeom>
              <a:avLst/>
              <a:gdLst/>
              <a:ahLst/>
              <a:cxnLst/>
              <a:rect l="l" t="t" r="r" b="b"/>
              <a:pathLst>
                <a:path w="2588260" h="2588260">
                  <a:moveTo>
                    <a:pt x="0" y="1294130"/>
                  </a:moveTo>
                  <a:cubicBezTo>
                    <a:pt x="0" y="579374"/>
                    <a:pt x="579374" y="0"/>
                    <a:pt x="1294130" y="0"/>
                  </a:cubicBezTo>
                  <a:cubicBezTo>
                    <a:pt x="2008886" y="0"/>
                    <a:pt x="2588260" y="579374"/>
                    <a:pt x="2588260" y="1294130"/>
                  </a:cubicBezTo>
                  <a:cubicBezTo>
                    <a:pt x="2588260" y="2008886"/>
                    <a:pt x="2008886" y="2588260"/>
                    <a:pt x="1294130" y="2588260"/>
                  </a:cubicBezTo>
                  <a:cubicBezTo>
                    <a:pt x="579374" y="2588260"/>
                    <a:pt x="0" y="2008886"/>
                    <a:pt x="0" y="1294130"/>
                  </a:cubicBezTo>
                  <a:close/>
                </a:path>
              </a:pathLst>
            </a:custGeom>
            <a:gradFill rotWithShape="1">
              <a:gsLst>
                <a:gs pos="0">
                  <a:srgbClr val="B3B3B4">
                    <a:alpha val="100000"/>
                  </a:srgbClr>
                </a:gs>
                <a:gs pos="50000">
                  <a:srgbClr val="9F9F9F">
                    <a:alpha val="100000"/>
                  </a:srgbClr>
                </a:gs>
                <a:gs pos="100000">
                  <a:srgbClr val="8C8C8C">
                    <a:alpha val="100000"/>
                  </a:srgbClr>
                </a:gs>
              </a:gsLst>
              <a:lin ang="5400000"/>
            </a:gradFill>
          </p:spPr>
          <p:txBody>
            <a:bodyPr/>
            <a:lstStyle/>
            <a:p>
              <a:endParaRPr lang="de-DE"/>
            </a:p>
          </p:txBody>
        </p:sp>
      </p:grpSp>
      <p:grpSp>
        <p:nvGrpSpPr>
          <p:cNvPr id="13" name="Group 13"/>
          <p:cNvGrpSpPr/>
          <p:nvPr/>
        </p:nvGrpSpPr>
        <p:grpSpPr>
          <a:xfrm>
            <a:off x="14023172" y="2030054"/>
            <a:ext cx="1382144" cy="1382144"/>
            <a:chOff x="0" y="0"/>
            <a:chExt cx="1842859" cy="1842859"/>
          </a:xfrm>
        </p:grpSpPr>
        <p:sp>
          <p:nvSpPr>
            <p:cNvPr id="14" name="Freeform 14"/>
            <p:cNvSpPr/>
            <p:nvPr/>
          </p:nvSpPr>
          <p:spPr>
            <a:xfrm>
              <a:off x="0" y="0"/>
              <a:ext cx="1842859" cy="1842859"/>
            </a:xfrm>
            <a:custGeom>
              <a:avLst/>
              <a:gdLst/>
              <a:ahLst/>
              <a:cxnLst/>
              <a:rect l="l" t="t" r="r" b="b"/>
              <a:pathLst>
                <a:path w="1842859" h="1842859">
                  <a:moveTo>
                    <a:pt x="0" y="0"/>
                  </a:moveTo>
                  <a:lnTo>
                    <a:pt x="1842859" y="0"/>
                  </a:lnTo>
                  <a:lnTo>
                    <a:pt x="1842859" y="1842859"/>
                  </a:lnTo>
                  <a:lnTo>
                    <a:pt x="0" y="18428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a:p>
          </p:txBody>
        </p:sp>
        <p:grpSp>
          <p:nvGrpSpPr>
            <p:cNvPr id="15" name="Group 15"/>
            <p:cNvGrpSpPr/>
            <p:nvPr/>
          </p:nvGrpSpPr>
          <p:grpSpPr>
            <a:xfrm>
              <a:off x="0" y="0"/>
              <a:ext cx="1842859" cy="1842858"/>
              <a:chOff x="0" y="0"/>
              <a:chExt cx="1842859" cy="1842858"/>
            </a:xfrm>
          </p:grpSpPr>
          <p:sp>
            <p:nvSpPr>
              <p:cNvPr id="16" name="Freeform 16"/>
              <p:cNvSpPr/>
              <p:nvPr/>
            </p:nvSpPr>
            <p:spPr>
              <a:xfrm>
                <a:off x="0" y="0"/>
                <a:ext cx="1842858" cy="1842857"/>
              </a:xfrm>
              <a:custGeom>
                <a:avLst/>
                <a:gdLst/>
                <a:ahLst/>
                <a:cxnLst/>
                <a:rect l="l" t="t" r="r" b="b"/>
                <a:pathLst>
                  <a:path w="1842858" h="1842857">
                    <a:moveTo>
                      <a:pt x="0" y="0"/>
                    </a:moveTo>
                    <a:lnTo>
                      <a:pt x="1842858" y="0"/>
                    </a:lnTo>
                    <a:lnTo>
                      <a:pt x="1842858" y="1842857"/>
                    </a:lnTo>
                    <a:lnTo>
                      <a:pt x="0" y="1842857"/>
                    </a:lnTo>
                    <a:close/>
                  </a:path>
                </a:pathLst>
              </a:custGeom>
              <a:blipFill>
                <a:blip r:embed="rId3">
                  <a:alphaModFix amt="0"/>
                </a:blip>
                <a:stretch>
                  <a:fillRect l="-78303" r="-78303"/>
                </a:stretch>
              </a:blipFill>
            </p:spPr>
            <p:txBody>
              <a:bodyPr/>
              <a:lstStyle/>
              <a:p>
                <a:endParaRPr lang="de-DE"/>
              </a:p>
            </p:txBody>
          </p:sp>
          <p:sp>
            <p:nvSpPr>
              <p:cNvPr id="17" name="TextBox 17"/>
              <p:cNvSpPr txBox="1"/>
              <p:nvPr/>
            </p:nvSpPr>
            <p:spPr>
              <a:xfrm>
                <a:off x="0" y="-28575"/>
                <a:ext cx="1842859" cy="1871433"/>
              </a:xfrm>
              <a:prstGeom prst="rect">
                <a:avLst/>
              </a:prstGeom>
            </p:spPr>
            <p:txBody>
              <a:bodyPr lIns="0" tIns="0" rIns="0" bIns="0" rtlCol="0" anchor="ctr"/>
              <a:lstStyle/>
              <a:p>
                <a:pPr marL="0" lvl="0" indent="0" algn="ctr">
                  <a:lnSpc>
                    <a:spcPts val="2916"/>
                  </a:lnSpc>
                </a:pPr>
                <a:r>
                  <a:rPr lang="en-US" sz="2700" b="1">
                    <a:solidFill>
                      <a:srgbClr val="252223"/>
                    </a:solidFill>
                    <a:latin typeface="Calibri (MS) Bold"/>
                    <a:ea typeface="Calibri (MS) Bold"/>
                    <a:cs typeface="Calibri (MS) Bold"/>
                    <a:sym typeface="Calibri (MS) Bold"/>
                  </a:rPr>
                  <a:t>Wunsch</a:t>
                </a:r>
              </a:p>
            </p:txBody>
          </p:sp>
        </p:grpSp>
      </p:grpSp>
      <p:grpSp>
        <p:nvGrpSpPr>
          <p:cNvPr id="18" name="Group 18"/>
          <p:cNvGrpSpPr/>
          <p:nvPr/>
        </p:nvGrpSpPr>
        <p:grpSpPr>
          <a:xfrm rot="2160000">
            <a:off x="15623476" y="3241605"/>
            <a:ext cx="516026" cy="655149"/>
            <a:chOff x="0" y="0"/>
            <a:chExt cx="688035" cy="873531"/>
          </a:xfrm>
        </p:grpSpPr>
        <p:sp>
          <p:nvSpPr>
            <p:cNvPr id="19" name="Freeform 19"/>
            <p:cNvSpPr/>
            <p:nvPr/>
          </p:nvSpPr>
          <p:spPr>
            <a:xfrm>
              <a:off x="0" y="0"/>
              <a:ext cx="688086" cy="873506"/>
            </a:xfrm>
            <a:custGeom>
              <a:avLst/>
              <a:gdLst/>
              <a:ahLst/>
              <a:cxnLst/>
              <a:rect l="l" t="t" r="r" b="b"/>
              <a:pathLst>
                <a:path w="688086" h="873506">
                  <a:moveTo>
                    <a:pt x="0" y="174752"/>
                  </a:moveTo>
                  <a:lnTo>
                    <a:pt x="344043" y="174752"/>
                  </a:lnTo>
                  <a:lnTo>
                    <a:pt x="344043" y="0"/>
                  </a:lnTo>
                  <a:lnTo>
                    <a:pt x="688086" y="436753"/>
                  </a:lnTo>
                  <a:lnTo>
                    <a:pt x="344043" y="873506"/>
                  </a:lnTo>
                  <a:lnTo>
                    <a:pt x="344043" y="698881"/>
                  </a:lnTo>
                  <a:lnTo>
                    <a:pt x="0" y="698881"/>
                  </a:lnTo>
                  <a:close/>
                </a:path>
              </a:pathLst>
            </a:custGeom>
            <a:gradFill rotWithShape="1">
              <a:gsLst>
                <a:gs pos="0">
                  <a:srgbClr val="B3B3B4">
                    <a:alpha val="100000"/>
                  </a:srgbClr>
                </a:gs>
                <a:gs pos="50000">
                  <a:srgbClr val="9F9F9F">
                    <a:alpha val="100000"/>
                  </a:srgbClr>
                </a:gs>
                <a:gs pos="100000">
                  <a:srgbClr val="8C8C8C">
                    <a:alpha val="100000"/>
                  </a:srgbClr>
                </a:gs>
              </a:gsLst>
              <a:lin ang="3240000"/>
            </a:gradFill>
          </p:spPr>
          <p:txBody>
            <a:bodyPr/>
            <a:lstStyle/>
            <a:p>
              <a:endParaRPr lang="de-DE"/>
            </a:p>
          </p:txBody>
        </p:sp>
      </p:grpSp>
      <p:grpSp>
        <p:nvGrpSpPr>
          <p:cNvPr id="20" name="Group 20"/>
          <p:cNvGrpSpPr/>
          <p:nvPr/>
        </p:nvGrpSpPr>
        <p:grpSpPr>
          <a:xfrm>
            <a:off x="16101784" y="3463823"/>
            <a:ext cx="1941176" cy="1941176"/>
            <a:chOff x="0" y="0"/>
            <a:chExt cx="2588235" cy="2588235"/>
          </a:xfrm>
        </p:grpSpPr>
        <p:sp>
          <p:nvSpPr>
            <p:cNvPr id="21" name="Freeform 21"/>
            <p:cNvSpPr/>
            <p:nvPr/>
          </p:nvSpPr>
          <p:spPr>
            <a:xfrm>
              <a:off x="0" y="0"/>
              <a:ext cx="2588260" cy="2588260"/>
            </a:xfrm>
            <a:custGeom>
              <a:avLst/>
              <a:gdLst/>
              <a:ahLst/>
              <a:cxnLst/>
              <a:rect l="l" t="t" r="r" b="b"/>
              <a:pathLst>
                <a:path w="2588260" h="2588260">
                  <a:moveTo>
                    <a:pt x="0" y="1294130"/>
                  </a:moveTo>
                  <a:cubicBezTo>
                    <a:pt x="0" y="579374"/>
                    <a:pt x="579374" y="0"/>
                    <a:pt x="1294130" y="0"/>
                  </a:cubicBezTo>
                  <a:cubicBezTo>
                    <a:pt x="2008886" y="0"/>
                    <a:pt x="2588260" y="579374"/>
                    <a:pt x="2588260" y="1294130"/>
                  </a:cubicBezTo>
                  <a:cubicBezTo>
                    <a:pt x="2588260" y="2008886"/>
                    <a:pt x="2008886" y="2588260"/>
                    <a:pt x="1294130" y="2588260"/>
                  </a:cubicBezTo>
                  <a:cubicBezTo>
                    <a:pt x="579374" y="2588260"/>
                    <a:pt x="0" y="2008886"/>
                    <a:pt x="0" y="1294130"/>
                  </a:cubicBezTo>
                  <a:close/>
                </a:path>
              </a:pathLst>
            </a:custGeom>
            <a:gradFill rotWithShape="1">
              <a:gsLst>
                <a:gs pos="0">
                  <a:srgbClr val="C3BBC8">
                    <a:alpha val="100000"/>
                  </a:srgbClr>
                </a:gs>
                <a:gs pos="50000">
                  <a:srgbClr val="AFA4B5">
                    <a:alpha val="100000"/>
                  </a:srgbClr>
                </a:gs>
                <a:gs pos="100000">
                  <a:srgbClr val="9D8FA4">
                    <a:alpha val="100000"/>
                  </a:srgbClr>
                </a:gs>
              </a:gsLst>
              <a:lin ang="5400000"/>
            </a:gradFill>
          </p:spPr>
          <p:txBody>
            <a:bodyPr/>
            <a:lstStyle/>
            <a:p>
              <a:endParaRPr lang="de-DE"/>
            </a:p>
          </p:txBody>
        </p:sp>
      </p:grpSp>
      <p:grpSp>
        <p:nvGrpSpPr>
          <p:cNvPr id="22" name="Group 22"/>
          <p:cNvGrpSpPr/>
          <p:nvPr/>
        </p:nvGrpSpPr>
        <p:grpSpPr>
          <a:xfrm>
            <a:off x="16381295" y="3743335"/>
            <a:ext cx="1382144" cy="1382144"/>
            <a:chOff x="0" y="0"/>
            <a:chExt cx="1842859" cy="1842859"/>
          </a:xfrm>
        </p:grpSpPr>
        <p:sp>
          <p:nvSpPr>
            <p:cNvPr id="23" name="Freeform 23"/>
            <p:cNvSpPr/>
            <p:nvPr/>
          </p:nvSpPr>
          <p:spPr>
            <a:xfrm>
              <a:off x="0" y="0"/>
              <a:ext cx="1842859" cy="1842859"/>
            </a:xfrm>
            <a:custGeom>
              <a:avLst/>
              <a:gdLst/>
              <a:ahLst/>
              <a:cxnLst/>
              <a:rect l="l" t="t" r="r" b="b"/>
              <a:pathLst>
                <a:path w="1842859" h="1842859">
                  <a:moveTo>
                    <a:pt x="0" y="0"/>
                  </a:moveTo>
                  <a:lnTo>
                    <a:pt x="1842859" y="0"/>
                  </a:lnTo>
                  <a:lnTo>
                    <a:pt x="1842859" y="1842859"/>
                  </a:lnTo>
                  <a:lnTo>
                    <a:pt x="0" y="18428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a:p>
          </p:txBody>
        </p:sp>
        <p:grpSp>
          <p:nvGrpSpPr>
            <p:cNvPr id="24" name="Group 24"/>
            <p:cNvGrpSpPr/>
            <p:nvPr/>
          </p:nvGrpSpPr>
          <p:grpSpPr>
            <a:xfrm>
              <a:off x="0" y="0"/>
              <a:ext cx="1842859" cy="1842858"/>
              <a:chOff x="0" y="0"/>
              <a:chExt cx="1842859" cy="1842858"/>
            </a:xfrm>
          </p:grpSpPr>
          <p:sp>
            <p:nvSpPr>
              <p:cNvPr id="25" name="Freeform 25"/>
              <p:cNvSpPr/>
              <p:nvPr/>
            </p:nvSpPr>
            <p:spPr>
              <a:xfrm>
                <a:off x="0" y="0"/>
                <a:ext cx="1842858" cy="1842857"/>
              </a:xfrm>
              <a:custGeom>
                <a:avLst/>
                <a:gdLst/>
                <a:ahLst/>
                <a:cxnLst/>
                <a:rect l="l" t="t" r="r" b="b"/>
                <a:pathLst>
                  <a:path w="1842858" h="1842857">
                    <a:moveTo>
                      <a:pt x="0" y="0"/>
                    </a:moveTo>
                    <a:lnTo>
                      <a:pt x="1842858" y="0"/>
                    </a:lnTo>
                    <a:lnTo>
                      <a:pt x="1842858" y="1842857"/>
                    </a:lnTo>
                    <a:lnTo>
                      <a:pt x="0" y="1842857"/>
                    </a:lnTo>
                    <a:close/>
                  </a:path>
                </a:pathLst>
              </a:custGeom>
              <a:blipFill>
                <a:blip r:embed="rId3">
                  <a:alphaModFix amt="0"/>
                </a:blip>
                <a:stretch>
                  <a:fillRect l="-78303" r="-78303"/>
                </a:stretch>
              </a:blipFill>
            </p:spPr>
            <p:txBody>
              <a:bodyPr/>
              <a:lstStyle/>
              <a:p>
                <a:endParaRPr lang="de-DE"/>
              </a:p>
            </p:txBody>
          </p:sp>
          <p:sp>
            <p:nvSpPr>
              <p:cNvPr id="26" name="TextBox 26"/>
              <p:cNvSpPr txBox="1"/>
              <p:nvPr/>
            </p:nvSpPr>
            <p:spPr>
              <a:xfrm>
                <a:off x="0" y="-28575"/>
                <a:ext cx="1842859" cy="1871433"/>
              </a:xfrm>
              <a:prstGeom prst="rect">
                <a:avLst/>
              </a:prstGeom>
            </p:spPr>
            <p:txBody>
              <a:bodyPr lIns="0" tIns="0" rIns="0" bIns="0" rtlCol="0" anchor="ctr"/>
              <a:lstStyle/>
              <a:p>
                <a:pPr marL="0" lvl="0" indent="0" algn="ctr">
                  <a:lnSpc>
                    <a:spcPts val="2916"/>
                  </a:lnSpc>
                </a:pPr>
                <a:r>
                  <a:rPr lang="en-US" sz="2700" b="1">
                    <a:solidFill>
                      <a:srgbClr val="252223"/>
                    </a:solidFill>
                    <a:latin typeface="Calibri (MS) Bold"/>
                    <a:ea typeface="Calibri (MS) Bold"/>
                    <a:cs typeface="Calibri (MS) Bold"/>
                    <a:sym typeface="Calibri (MS) Bold"/>
                  </a:rPr>
                  <a:t>Erregung</a:t>
                </a:r>
              </a:p>
            </p:txBody>
          </p:sp>
        </p:grpSp>
      </p:grpSp>
      <p:grpSp>
        <p:nvGrpSpPr>
          <p:cNvPr id="27" name="Group 27"/>
          <p:cNvGrpSpPr/>
          <p:nvPr/>
        </p:nvGrpSpPr>
        <p:grpSpPr>
          <a:xfrm rot="6480000">
            <a:off x="16368512" y="5479018"/>
            <a:ext cx="516026" cy="655149"/>
            <a:chOff x="0" y="0"/>
            <a:chExt cx="688035" cy="873531"/>
          </a:xfrm>
        </p:grpSpPr>
        <p:sp>
          <p:nvSpPr>
            <p:cNvPr id="28" name="Freeform 28"/>
            <p:cNvSpPr/>
            <p:nvPr/>
          </p:nvSpPr>
          <p:spPr>
            <a:xfrm>
              <a:off x="0" y="0"/>
              <a:ext cx="688086" cy="873506"/>
            </a:xfrm>
            <a:custGeom>
              <a:avLst/>
              <a:gdLst/>
              <a:ahLst/>
              <a:cxnLst/>
              <a:rect l="l" t="t" r="r" b="b"/>
              <a:pathLst>
                <a:path w="688086" h="873506">
                  <a:moveTo>
                    <a:pt x="0" y="174752"/>
                  </a:moveTo>
                  <a:lnTo>
                    <a:pt x="344043" y="174752"/>
                  </a:lnTo>
                  <a:lnTo>
                    <a:pt x="344043" y="0"/>
                  </a:lnTo>
                  <a:lnTo>
                    <a:pt x="688086" y="436753"/>
                  </a:lnTo>
                  <a:lnTo>
                    <a:pt x="344043" y="873506"/>
                  </a:lnTo>
                  <a:lnTo>
                    <a:pt x="344043" y="698881"/>
                  </a:lnTo>
                  <a:lnTo>
                    <a:pt x="0" y="698881"/>
                  </a:lnTo>
                  <a:close/>
                </a:path>
              </a:pathLst>
            </a:custGeom>
            <a:gradFill rotWithShape="1">
              <a:gsLst>
                <a:gs pos="0">
                  <a:srgbClr val="C3BBC8">
                    <a:alpha val="100000"/>
                  </a:srgbClr>
                </a:gs>
                <a:gs pos="50000">
                  <a:srgbClr val="AFA4B5">
                    <a:alpha val="100000"/>
                  </a:srgbClr>
                </a:gs>
                <a:gs pos="100000">
                  <a:srgbClr val="9D8FA4">
                    <a:alpha val="100000"/>
                  </a:srgbClr>
                </a:gs>
              </a:gsLst>
              <a:lin ang="20520000"/>
            </a:gradFill>
          </p:spPr>
          <p:txBody>
            <a:bodyPr/>
            <a:lstStyle/>
            <a:p>
              <a:endParaRPr lang="de-DE"/>
            </a:p>
          </p:txBody>
        </p:sp>
      </p:grpSp>
      <p:grpSp>
        <p:nvGrpSpPr>
          <p:cNvPr id="29" name="Group 29"/>
          <p:cNvGrpSpPr/>
          <p:nvPr/>
        </p:nvGrpSpPr>
        <p:grpSpPr>
          <a:xfrm>
            <a:off x="15201052" y="6235970"/>
            <a:ext cx="1941176" cy="1941176"/>
            <a:chOff x="0" y="0"/>
            <a:chExt cx="2588235" cy="2588235"/>
          </a:xfrm>
        </p:grpSpPr>
        <p:sp>
          <p:nvSpPr>
            <p:cNvPr id="30" name="Freeform 30"/>
            <p:cNvSpPr/>
            <p:nvPr/>
          </p:nvSpPr>
          <p:spPr>
            <a:xfrm>
              <a:off x="0" y="0"/>
              <a:ext cx="2588260" cy="2588260"/>
            </a:xfrm>
            <a:custGeom>
              <a:avLst/>
              <a:gdLst/>
              <a:ahLst/>
              <a:cxnLst/>
              <a:rect l="l" t="t" r="r" b="b"/>
              <a:pathLst>
                <a:path w="2588260" h="2588260">
                  <a:moveTo>
                    <a:pt x="0" y="1294130"/>
                  </a:moveTo>
                  <a:cubicBezTo>
                    <a:pt x="0" y="579374"/>
                    <a:pt x="579374" y="0"/>
                    <a:pt x="1294130" y="0"/>
                  </a:cubicBezTo>
                  <a:cubicBezTo>
                    <a:pt x="2008886" y="0"/>
                    <a:pt x="2588260" y="579374"/>
                    <a:pt x="2588260" y="1294130"/>
                  </a:cubicBezTo>
                  <a:cubicBezTo>
                    <a:pt x="2588260" y="2008886"/>
                    <a:pt x="2008886" y="2588260"/>
                    <a:pt x="1294130" y="2588260"/>
                  </a:cubicBezTo>
                  <a:cubicBezTo>
                    <a:pt x="579374" y="2588260"/>
                    <a:pt x="0" y="2008886"/>
                    <a:pt x="0" y="1294130"/>
                  </a:cubicBezTo>
                  <a:close/>
                </a:path>
              </a:pathLst>
            </a:custGeom>
            <a:gradFill rotWithShape="1">
              <a:gsLst>
                <a:gs pos="0">
                  <a:srgbClr val="D9C6D3">
                    <a:alpha val="100000"/>
                  </a:srgbClr>
                </a:gs>
                <a:gs pos="50000">
                  <a:srgbClr val="C8ADC0">
                    <a:alpha val="100000"/>
                  </a:srgbClr>
                </a:gs>
                <a:gs pos="100000">
                  <a:srgbClr val="B996AE">
                    <a:alpha val="100000"/>
                  </a:srgbClr>
                </a:gs>
              </a:gsLst>
              <a:lin ang="5400000"/>
            </a:gradFill>
          </p:spPr>
          <p:txBody>
            <a:bodyPr/>
            <a:lstStyle/>
            <a:p>
              <a:endParaRPr lang="de-DE"/>
            </a:p>
          </p:txBody>
        </p:sp>
      </p:grpSp>
      <p:grpSp>
        <p:nvGrpSpPr>
          <p:cNvPr id="31" name="Group 31"/>
          <p:cNvGrpSpPr/>
          <p:nvPr/>
        </p:nvGrpSpPr>
        <p:grpSpPr>
          <a:xfrm>
            <a:off x="15480573" y="6515481"/>
            <a:ext cx="1382144" cy="1382144"/>
            <a:chOff x="0" y="0"/>
            <a:chExt cx="1842859" cy="1842859"/>
          </a:xfrm>
        </p:grpSpPr>
        <p:sp>
          <p:nvSpPr>
            <p:cNvPr id="32" name="Freeform 32"/>
            <p:cNvSpPr/>
            <p:nvPr/>
          </p:nvSpPr>
          <p:spPr>
            <a:xfrm>
              <a:off x="0" y="0"/>
              <a:ext cx="1842859" cy="1842859"/>
            </a:xfrm>
            <a:custGeom>
              <a:avLst/>
              <a:gdLst/>
              <a:ahLst/>
              <a:cxnLst/>
              <a:rect l="l" t="t" r="r" b="b"/>
              <a:pathLst>
                <a:path w="1842859" h="1842859">
                  <a:moveTo>
                    <a:pt x="0" y="0"/>
                  </a:moveTo>
                  <a:lnTo>
                    <a:pt x="1842859" y="0"/>
                  </a:lnTo>
                  <a:lnTo>
                    <a:pt x="1842859" y="1842859"/>
                  </a:lnTo>
                  <a:lnTo>
                    <a:pt x="0" y="18428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a:p>
          </p:txBody>
        </p:sp>
        <p:grpSp>
          <p:nvGrpSpPr>
            <p:cNvPr id="33" name="Group 33"/>
            <p:cNvGrpSpPr/>
            <p:nvPr/>
          </p:nvGrpSpPr>
          <p:grpSpPr>
            <a:xfrm>
              <a:off x="0" y="0"/>
              <a:ext cx="1842859" cy="1842858"/>
              <a:chOff x="0" y="0"/>
              <a:chExt cx="1842859" cy="1842858"/>
            </a:xfrm>
          </p:grpSpPr>
          <p:sp>
            <p:nvSpPr>
              <p:cNvPr id="34" name="Freeform 34"/>
              <p:cNvSpPr/>
              <p:nvPr/>
            </p:nvSpPr>
            <p:spPr>
              <a:xfrm>
                <a:off x="0" y="0"/>
                <a:ext cx="1842858" cy="1842857"/>
              </a:xfrm>
              <a:custGeom>
                <a:avLst/>
                <a:gdLst/>
                <a:ahLst/>
                <a:cxnLst/>
                <a:rect l="l" t="t" r="r" b="b"/>
                <a:pathLst>
                  <a:path w="1842858" h="1842857">
                    <a:moveTo>
                      <a:pt x="0" y="0"/>
                    </a:moveTo>
                    <a:lnTo>
                      <a:pt x="1842858" y="0"/>
                    </a:lnTo>
                    <a:lnTo>
                      <a:pt x="1842858" y="1842857"/>
                    </a:lnTo>
                    <a:lnTo>
                      <a:pt x="0" y="1842857"/>
                    </a:lnTo>
                    <a:close/>
                  </a:path>
                </a:pathLst>
              </a:custGeom>
              <a:blipFill>
                <a:blip r:embed="rId3">
                  <a:alphaModFix amt="0"/>
                </a:blip>
                <a:stretch>
                  <a:fillRect l="-78303" r="-78303"/>
                </a:stretch>
              </a:blipFill>
            </p:spPr>
            <p:txBody>
              <a:bodyPr/>
              <a:lstStyle/>
              <a:p>
                <a:endParaRPr lang="de-DE"/>
              </a:p>
            </p:txBody>
          </p:sp>
          <p:sp>
            <p:nvSpPr>
              <p:cNvPr id="35" name="TextBox 35"/>
              <p:cNvSpPr txBox="1"/>
              <p:nvPr/>
            </p:nvSpPr>
            <p:spPr>
              <a:xfrm>
                <a:off x="0" y="-28575"/>
                <a:ext cx="1842859" cy="1871433"/>
              </a:xfrm>
              <a:prstGeom prst="rect">
                <a:avLst/>
              </a:prstGeom>
            </p:spPr>
            <p:txBody>
              <a:bodyPr lIns="0" tIns="0" rIns="0" bIns="0" rtlCol="0" anchor="ctr"/>
              <a:lstStyle/>
              <a:p>
                <a:pPr marL="0" lvl="0" indent="0" algn="ctr">
                  <a:lnSpc>
                    <a:spcPts val="2916"/>
                  </a:lnSpc>
                </a:pPr>
                <a:r>
                  <a:rPr lang="en-US" sz="2700" b="1">
                    <a:solidFill>
                      <a:srgbClr val="252223"/>
                    </a:solidFill>
                    <a:latin typeface="Calibri (MS) Bold"/>
                    <a:ea typeface="Calibri (MS) Bold"/>
                    <a:cs typeface="Calibri (MS) Bold"/>
                    <a:sym typeface="Calibri (MS) Bold"/>
                  </a:rPr>
                  <a:t>Plateau</a:t>
                </a:r>
              </a:p>
            </p:txBody>
          </p:sp>
        </p:grpSp>
      </p:grpSp>
      <p:grpSp>
        <p:nvGrpSpPr>
          <p:cNvPr id="36" name="Group 36"/>
          <p:cNvGrpSpPr/>
          <p:nvPr/>
        </p:nvGrpSpPr>
        <p:grpSpPr>
          <a:xfrm rot="-10800000">
            <a:off x="14470828" y="6878984"/>
            <a:ext cx="516026" cy="655149"/>
            <a:chOff x="0" y="0"/>
            <a:chExt cx="688035" cy="873531"/>
          </a:xfrm>
        </p:grpSpPr>
        <p:sp>
          <p:nvSpPr>
            <p:cNvPr id="37" name="Freeform 37"/>
            <p:cNvSpPr/>
            <p:nvPr/>
          </p:nvSpPr>
          <p:spPr>
            <a:xfrm>
              <a:off x="0" y="0"/>
              <a:ext cx="688086" cy="873506"/>
            </a:xfrm>
            <a:custGeom>
              <a:avLst/>
              <a:gdLst/>
              <a:ahLst/>
              <a:cxnLst/>
              <a:rect l="l" t="t" r="r" b="b"/>
              <a:pathLst>
                <a:path w="688086" h="873506">
                  <a:moveTo>
                    <a:pt x="0" y="174752"/>
                  </a:moveTo>
                  <a:lnTo>
                    <a:pt x="344043" y="174752"/>
                  </a:lnTo>
                  <a:lnTo>
                    <a:pt x="344043" y="0"/>
                  </a:lnTo>
                  <a:lnTo>
                    <a:pt x="688086" y="436753"/>
                  </a:lnTo>
                  <a:lnTo>
                    <a:pt x="344043" y="873506"/>
                  </a:lnTo>
                  <a:lnTo>
                    <a:pt x="344043" y="698881"/>
                  </a:lnTo>
                  <a:lnTo>
                    <a:pt x="0" y="698881"/>
                  </a:lnTo>
                  <a:close/>
                </a:path>
              </a:pathLst>
            </a:custGeom>
            <a:gradFill rotWithShape="1">
              <a:gsLst>
                <a:gs pos="0">
                  <a:srgbClr val="D9C6D3">
                    <a:alpha val="100000"/>
                  </a:srgbClr>
                </a:gs>
                <a:gs pos="50000">
                  <a:srgbClr val="C8ADC0">
                    <a:alpha val="100000"/>
                  </a:srgbClr>
                </a:gs>
                <a:gs pos="100000">
                  <a:srgbClr val="B996AE">
                    <a:alpha val="100000"/>
                  </a:srgbClr>
                </a:gs>
              </a:gsLst>
              <a:lin ang="16200000"/>
            </a:gradFill>
          </p:spPr>
          <p:txBody>
            <a:bodyPr/>
            <a:lstStyle/>
            <a:p>
              <a:endParaRPr lang="de-DE"/>
            </a:p>
          </p:txBody>
        </p:sp>
      </p:grpSp>
      <p:grpSp>
        <p:nvGrpSpPr>
          <p:cNvPr id="38" name="Group 38"/>
          <p:cNvGrpSpPr/>
          <p:nvPr/>
        </p:nvGrpSpPr>
        <p:grpSpPr>
          <a:xfrm>
            <a:off x="12286250" y="6235970"/>
            <a:ext cx="1941176" cy="1941176"/>
            <a:chOff x="0" y="0"/>
            <a:chExt cx="2588235" cy="2588235"/>
          </a:xfrm>
        </p:grpSpPr>
        <p:sp>
          <p:nvSpPr>
            <p:cNvPr id="39" name="Freeform 39"/>
            <p:cNvSpPr/>
            <p:nvPr/>
          </p:nvSpPr>
          <p:spPr>
            <a:xfrm>
              <a:off x="0" y="0"/>
              <a:ext cx="2588260" cy="2588260"/>
            </a:xfrm>
            <a:custGeom>
              <a:avLst/>
              <a:gdLst/>
              <a:ahLst/>
              <a:cxnLst/>
              <a:rect l="l" t="t" r="r" b="b"/>
              <a:pathLst>
                <a:path w="2588260" h="2588260">
                  <a:moveTo>
                    <a:pt x="0" y="1294130"/>
                  </a:moveTo>
                  <a:cubicBezTo>
                    <a:pt x="0" y="579374"/>
                    <a:pt x="579374" y="0"/>
                    <a:pt x="1294130" y="0"/>
                  </a:cubicBezTo>
                  <a:cubicBezTo>
                    <a:pt x="2008886" y="0"/>
                    <a:pt x="2588260" y="579374"/>
                    <a:pt x="2588260" y="1294130"/>
                  </a:cubicBezTo>
                  <a:cubicBezTo>
                    <a:pt x="2588260" y="2008886"/>
                    <a:pt x="2008886" y="2588260"/>
                    <a:pt x="1294130" y="2588260"/>
                  </a:cubicBezTo>
                  <a:cubicBezTo>
                    <a:pt x="579374" y="2588260"/>
                    <a:pt x="0" y="2008886"/>
                    <a:pt x="0" y="1294130"/>
                  </a:cubicBezTo>
                  <a:close/>
                </a:path>
              </a:pathLst>
            </a:custGeom>
            <a:gradFill rotWithShape="1">
              <a:gsLst>
                <a:gs pos="0">
                  <a:srgbClr val="E7D3D4">
                    <a:alpha val="100000"/>
                  </a:srgbClr>
                </a:gs>
                <a:gs pos="50000">
                  <a:srgbClr val="D9B8B9">
                    <a:alpha val="100000"/>
                  </a:srgbClr>
                </a:gs>
                <a:gs pos="100000">
                  <a:srgbClr val="CC9FA1">
                    <a:alpha val="100000"/>
                  </a:srgbClr>
                </a:gs>
              </a:gsLst>
              <a:lin ang="5400000"/>
            </a:gradFill>
          </p:spPr>
          <p:txBody>
            <a:bodyPr/>
            <a:lstStyle/>
            <a:p>
              <a:endParaRPr lang="de-DE"/>
            </a:p>
          </p:txBody>
        </p:sp>
      </p:grpSp>
      <p:grpSp>
        <p:nvGrpSpPr>
          <p:cNvPr id="40" name="Group 40"/>
          <p:cNvGrpSpPr/>
          <p:nvPr/>
        </p:nvGrpSpPr>
        <p:grpSpPr>
          <a:xfrm>
            <a:off x="12565761" y="6515481"/>
            <a:ext cx="1382144" cy="1382144"/>
            <a:chOff x="0" y="0"/>
            <a:chExt cx="1842859" cy="1842859"/>
          </a:xfrm>
        </p:grpSpPr>
        <p:sp>
          <p:nvSpPr>
            <p:cNvPr id="41" name="Freeform 41"/>
            <p:cNvSpPr/>
            <p:nvPr/>
          </p:nvSpPr>
          <p:spPr>
            <a:xfrm>
              <a:off x="0" y="0"/>
              <a:ext cx="1842859" cy="1842859"/>
            </a:xfrm>
            <a:custGeom>
              <a:avLst/>
              <a:gdLst/>
              <a:ahLst/>
              <a:cxnLst/>
              <a:rect l="l" t="t" r="r" b="b"/>
              <a:pathLst>
                <a:path w="1842859" h="1842859">
                  <a:moveTo>
                    <a:pt x="0" y="0"/>
                  </a:moveTo>
                  <a:lnTo>
                    <a:pt x="1842859" y="0"/>
                  </a:lnTo>
                  <a:lnTo>
                    <a:pt x="1842859" y="1842859"/>
                  </a:lnTo>
                  <a:lnTo>
                    <a:pt x="0" y="18428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a:p>
          </p:txBody>
        </p:sp>
        <p:grpSp>
          <p:nvGrpSpPr>
            <p:cNvPr id="42" name="Group 42"/>
            <p:cNvGrpSpPr/>
            <p:nvPr/>
          </p:nvGrpSpPr>
          <p:grpSpPr>
            <a:xfrm>
              <a:off x="0" y="0"/>
              <a:ext cx="1842859" cy="1842858"/>
              <a:chOff x="0" y="0"/>
              <a:chExt cx="1842859" cy="1842858"/>
            </a:xfrm>
          </p:grpSpPr>
          <p:sp>
            <p:nvSpPr>
              <p:cNvPr id="43" name="Freeform 43"/>
              <p:cNvSpPr/>
              <p:nvPr/>
            </p:nvSpPr>
            <p:spPr>
              <a:xfrm>
                <a:off x="0" y="0"/>
                <a:ext cx="1842858" cy="1842857"/>
              </a:xfrm>
              <a:custGeom>
                <a:avLst/>
                <a:gdLst/>
                <a:ahLst/>
                <a:cxnLst/>
                <a:rect l="l" t="t" r="r" b="b"/>
                <a:pathLst>
                  <a:path w="1842858" h="1842857">
                    <a:moveTo>
                      <a:pt x="0" y="0"/>
                    </a:moveTo>
                    <a:lnTo>
                      <a:pt x="1842858" y="0"/>
                    </a:lnTo>
                    <a:lnTo>
                      <a:pt x="1842858" y="1842857"/>
                    </a:lnTo>
                    <a:lnTo>
                      <a:pt x="0" y="1842857"/>
                    </a:lnTo>
                    <a:close/>
                  </a:path>
                </a:pathLst>
              </a:custGeom>
              <a:blipFill>
                <a:blip r:embed="rId3">
                  <a:alphaModFix amt="0"/>
                </a:blip>
                <a:stretch>
                  <a:fillRect l="-78303" r="-78303"/>
                </a:stretch>
              </a:blipFill>
            </p:spPr>
            <p:txBody>
              <a:bodyPr/>
              <a:lstStyle/>
              <a:p>
                <a:endParaRPr lang="de-DE"/>
              </a:p>
            </p:txBody>
          </p:sp>
          <p:sp>
            <p:nvSpPr>
              <p:cNvPr id="44" name="TextBox 44"/>
              <p:cNvSpPr txBox="1"/>
              <p:nvPr/>
            </p:nvSpPr>
            <p:spPr>
              <a:xfrm>
                <a:off x="0" y="-28575"/>
                <a:ext cx="1842859" cy="1871433"/>
              </a:xfrm>
              <a:prstGeom prst="rect">
                <a:avLst/>
              </a:prstGeom>
            </p:spPr>
            <p:txBody>
              <a:bodyPr lIns="0" tIns="0" rIns="0" bIns="0" rtlCol="0" anchor="ctr"/>
              <a:lstStyle/>
              <a:p>
                <a:pPr marL="0" lvl="0" indent="0" algn="ctr">
                  <a:lnSpc>
                    <a:spcPts val="2835"/>
                  </a:lnSpc>
                </a:pPr>
                <a:r>
                  <a:rPr lang="en-US" sz="2625" b="1">
                    <a:solidFill>
                      <a:srgbClr val="252223"/>
                    </a:solidFill>
                    <a:latin typeface="Calibri (MS) Bold"/>
                    <a:ea typeface="Calibri (MS) Bold"/>
                    <a:cs typeface="Calibri (MS) Bold"/>
                    <a:sym typeface="Calibri (MS) Bold"/>
                  </a:rPr>
                  <a:t>Orgasmus</a:t>
                </a:r>
              </a:p>
            </p:txBody>
          </p:sp>
        </p:grpSp>
      </p:grpSp>
      <p:grpSp>
        <p:nvGrpSpPr>
          <p:cNvPr id="45" name="Group 45"/>
          <p:cNvGrpSpPr/>
          <p:nvPr/>
        </p:nvGrpSpPr>
        <p:grpSpPr>
          <a:xfrm rot="-6480000">
            <a:off x="12556836" y="5511089"/>
            <a:ext cx="511092" cy="655149"/>
            <a:chOff x="0" y="0"/>
            <a:chExt cx="681457" cy="873531"/>
          </a:xfrm>
        </p:grpSpPr>
        <p:sp>
          <p:nvSpPr>
            <p:cNvPr id="46" name="Freeform 46"/>
            <p:cNvSpPr/>
            <p:nvPr/>
          </p:nvSpPr>
          <p:spPr>
            <a:xfrm>
              <a:off x="0" y="0"/>
              <a:ext cx="681482" cy="873506"/>
            </a:xfrm>
            <a:custGeom>
              <a:avLst/>
              <a:gdLst/>
              <a:ahLst/>
              <a:cxnLst/>
              <a:rect l="l" t="t" r="r" b="b"/>
              <a:pathLst>
                <a:path w="681482" h="873506">
                  <a:moveTo>
                    <a:pt x="0" y="174752"/>
                  </a:moveTo>
                  <a:lnTo>
                    <a:pt x="340741" y="174752"/>
                  </a:lnTo>
                  <a:lnTo>
                    <a:pt x="340741" y="0"/>
                  </a:lnTo>
                  <a:lnTo>
                    <a:pt x="681482" y="436753"/>
                  </a:lnTo>
                  <a:lnTo>
                    <a:pt x="340741" y="873506"/>
                  </a:lnTo>
                  <a:lnTo>
                    <a:pt x="340741" y="698881"/>
                  </a:lnTo>
                  <a:lnTo>
                    <a:pt x="0" y="698881"/>
                  </a:lnTo>
                  <a:close/>
                </a:path>
              </a:pathLst>
            </a:custGeom>
            <a:gradFill rotWithShape="1">
              <a:gsLst>
                <a:gs pos="0">
                  <a:srgbClr val="E7D3D4">
                    <a:alpha val="100000"/>
                  </a:srgbClr>
                </a:gs>
                <a:gs pos="50000">
                  <a:srgbClr val="D9B8B9">
                    <a:alpha val="100000"/>
                  </a:srgbClr>
                </a:gs>
                <a:gs pos="100000">
                  <a:srgbClr val="CC9FA1">
                    <a:alpha val="100000"/>
                  </a:srgbClr>
                </a:gs>
              </a:gsLst>
              <a:lin ang="11880000"/>
            </a:gradFill>
          </p:spPr>
          <p:txBody>
            <a:bodyPr/>
            <a:lstStyle/>
            <a:p>
              <a:endParaRPr lang="de-DE"/>
            </a:p>
          </p:txBody>
        </p:sp>
      </p:grpSp>
      <p:grpSp>
        <p:nvGrpSpPr>
          <p:cNvPr id="47" name="Group 47"/>
          <p:cNvGrpSpPr/>
          <p:nvPr/>
        </p:nvGrpSpPr>
        <p:grpSpPr>
          <a:xfrm>
            <a:off x="11272295" y="3463823"/>
            <a:ext cx="2167633" cy="1941176"/>
            <a:chOff x="0" y="0"/>
            <a:chExt cx="2890177" cy="2588235"/>
          </a:xfrm>
        </p:grpSpPr>
        <p:sp>
          <p:nvSpPr>
            <p:cNvPr id="48" name="Freeform 48"/>
            <p:cNvSpPr/>
            <p:nvPr/>
          </p:nvSpPr>
          <p:spPr>
            <a:xfrm>
              <a:off x="0" y="0"/>
              <a:ext cx="2890139" cy="2588260"/>
            </a:xfrm>
            <a:custGeom>
              <a:avLst/>
              <a:gdLst/>
              <a:ahLst/>
              <a:cxnLst/>
              <a:rect l="l" t="t" r="r" b="b"/>
              <a:pathLst>
                <a:path w="2890139" h="2588260">
                  <a:moveTo>
                    <a:pt x="0" y="1294130"/>
                  </a:moveTo>
                  <a:cubicBezTo>
                    <a:pt x="0" y="579374"/>
                    <a:pt x="646938" y="0"/>
                    <a:pt x="1445133" y="0"/>
                  </a:cubicBezTo>
                  <a:cubicBezTo>
                    <a:pt x="2243328" y="0"/>
                    <a:pt x="2890139" y="579374"/>
                    <a:pt x="2890139" y="1294130"/>
                  </a:cubicBezTo>
                  <a:cubicBezTo>
                    <a:pt x="2890139" y="2008886"/>
                    <a:pt x="2243201" y="2588260"/>
                    <a:pt x="1445133" y="2588260"/>
                  </a:cubicBezTo>
                  <a:cubicBezTo>
                    <a:pt x="647065" y="2588260"/>
                    <a:pt x="0" y="2008886"/>
                    <a:pt x="0" y="1294130"/>
                  </a:cubicBezTo>
                  <a:close/>
                </a:path>
              </a:pathLst>
            </a:custGeom>
            <a:gradFill rotWithShape="1">
              <a:gsLst>
                <a:gs pos="0">
                  <a:srgbClr val="F3EDCD">
                    <a:alpha val="100000"/>
                  </a:srgbClr>
                </a:gs>
                <a:gs pos="50000">
                  <a:srgbClr val="E7DA99">
                    <a:alpha val="100000"/>
                  </a:srgbClr>
                </a:gs>
                <a:gs pos="100000">
                  <a:srgbClr val="DBC969">
                    <a:alpha val="100000"/>
                  </a:srgbClr>
                </a:gs>
              </a:gsLst>
              <a:lin ang="5400000"/>
            </a:gradFill>
          </p:spPr>
          <p:txBody>
            <a:bodyPr/>
            <a:lstStyle/>
            <a:p>
              <a:endParaRPr lang="de-DE"/>
            </a:p>
          </p:txBody>
        </p:sp>
      </p:grpSp>
      <p:grpSp>
        <p:nvGrpSpPr>
          <p:cNvPr id="49" name="Group 49"/>
          <p:cNvGrpSpPr/>
          <p:nvPr/>
        </p:nvGrpSpPr>
        <p:grpSpPr>
          <a:xfrm>
            <a:off x="11584972" y="3743335"/>
            <a:ext cx="1542278" cy="1382144"/>
            <a:chOff x="0" y="0"/>
            <a:chExt cx="2056371" cy="1842859"/>
          </a:xfrm>
        </p:grpSpPr>
        <p:sp>
          <p:nvSpPr>
            <p:cNvPr id="50" name="Freeform 50"/>
            <p:cNvSpPr/>
            <p:nvPr/>
          </p:nvSpPr>
          <p:spPr>
            <a:xfrm>
              <a:off x="0" y="0"/>
              <a:ext cx="2056371" cy="1842859"/>
            </a:xfrm>
            <a:custGeom>
              <a:avLst/>
              <a:gdLst/>
              <a:ahLst/>
              <a:cxnLst/>
              <a:rect l="l" t="t" r="r" b="b"/>
              <a:pathLst>
                <a:path w="2056371" h="1842859">
                  <a:moveTo>
                    <a:pt x="0" y="0"/>
                  </a:moveTo>
                  <a:lnTo>
                    <a:pt x="2056371" y="0"/>
                  </a:lnTo>
                  <a:lnTo>
                    <a:pt x="2056371" y="1842859"/>
                  </a:lnTo>
                  <a:lnTo>
                    <a:pt x="0" y="18428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de-DE"/>
            </a:p>
          </p:txBody>
        </p:sp>
        <p:grpSp>
          <p:nvGrpSpPr>
            <p:cNvPr id="51" name="Group 51"/>
            <p:cNvGrpSpPr/>
            <p:nvPr/>
          </p:nvGrpSpPr>
          <p:grpSpPr>
            <a:xfrm>
              <a:off x="0" y="0"/>
              <a:ext cx="2056371" cy="1842858"/>
              <a:chOff x="0" y="0"/>
              <a:chExt cx="2056371" cy="1842858"/>
            </a:xfrm>
          </p:grpSpPr>
          <p:sp>
            <p:nvSpPr>
              <p:cNvPr id="52" name="Freeform 52"/>
              <p:cNvSpPr/>
              <p:nvPr/>
            </p:nvSpPr>
            <p:spPr>
              <a:xfrm>
                <a:off x="0" y="0"/>
                <a:ext cx="2056366" cy="1842857"/>
              </a:xfrm>
              <a:custGeom>
                <a:avLst/>
                <a:gdLst/>
                <a:ahLst/>
                <a:cxnLst/>
                <a:rect l="l" t="t" r="r" b="b"/>
                <a:pathLst>
                  <a:path w="2056366" h="1842857">
                    <a:moveTo>
                      <a:pt x="0" y="0"/>
                    </a:moveTo>
                    <a:lnTo>
                      <a:pt x="2056366" y="0"/>
                    </a:lnTo>
                    <a:lnTo>
                      <a:pt x="2056366" y="1842857"/>
                    </a:lnTo>
                    <a:lnTo>
                      <a:pt x="0" y="1842857"/>
                    </a:lnTo>
                    <a:close/>
                  </a:path>
                </a:pathLst>
              </a:custGeom>
              <a:blipFill>
                <a:blip r:embed="rId3">
                  <a:alphaModFix amt="0"/>
                </a:blip>
                <a:stretch>
                  <a:fillRect l="-64982" r="-64982"/>
                </a:stretch>
              </a:blipFill>
            </p:spPr>
            <p:txBody>
              <a:bodyPr/>
              <a:lstStyle/>
              <a:p>
                <a:endParaRPr lang="de-DE"/>
              </a:p>
            </p:txBody>
          </p:sp>
          <p:sp>
            <p:nvSpPr>
              <p:cNvPr id="53" name="TextBox 53"/>
              <p:cNvSpPr txBox="1"/>
              <p:nvPr/>
            </p:nvSpPr>
            <p:spPr>
              <a:xfrm>
                <a:off x="0" y="-19050"/>
                <a:ext cx="2056371" cy="1861908"/>
              </a:xfrm>
              <a:prstGeom prst="rect">
                <a:avLst/>
              </a:prstGeom>
            </p:spPr>
            <p:txBody>
              <a:bodyPr lIns="0" tIns="0" rIns="0" bIns="0" rtlCol="0" anchor="ctr"/>
              <a:lstStyle/>
              <a:p>
                <a:pPr marL="0" lvl="0" indent="0" algn="ctr">
                  <a:lnSpc>
                    <a:spcPts val="2754"/>
                  </a:lnSpc>
                </a:pPr>
                <a:r>
                  <a:rPr lang="en-US" sz="2550" b="1">
                    <a:solidFill>
                      <a:srgbClr val="252223"/>
                    </a:solidFill>
                    <a:latin typeface="Calibri (MS) Bold"/>
                    <a:ea typeface="Calibri (MS) Bold"/>
                    <a:cs typeface="Calibri (MS) Bold"/>
                    <a:sym typeface="Calibri (MS) Bold"/>
                  </a:rPr>
                  <a:t>Auflösung</a:t>
                </a:r>
              </a:p>
            </p:txBody>
          </p:sp>
        </p:grpSp>
      </p:grpSp>
      <p:grpSp>
        <p:nvGrpSpPr>
          <p:cNvPr id="54" name="Group 54"/>
          <p:cNvGrpSpPr/>
          <p:nvPr/>
        </p:nvGrpSpPr>
        <p:grpSpPr>
          <a:xfrm rot="-2160000">
            <a:off x="13312902" y="3237662"/>
            <a:ext cx="479050" cy="655149"/>
            <a:chOff x="0" y="0"/>
            <a:chExt cx="638734" cy="873531"/>
          </a:xfrm>
        </p:grpSpPr>
        <p:sp>
          <p:nvSpPr>
            <p:cNvPr id="55" name="Freeform 55"/>
            <p:cNvSpPr/>
            <p:nvPr/>
          </p:nvSpPr>
          <p:spPr>
            <a:xfrm>
              <a:off x="0" y="0"/>
              <a:ext cx="638683" cy="873506"/>
            </a:xfrm>
            <a:custGeom>
              <a:avLst/>
              <a:gdLst/>
              <a:ahLst/>
              <a:cxnLst/>
              <a:rect l="l" t="t" r="r" b="b"/>
              <a:pathLst>
                <a:path w="638683" h="873506">
                  <a:moveTo>
                    <a:pt x="0" y="174752"/>
                  </a:moveTo>
                  <a:lnTo>
                    <a:pt x="319405" y="174752"/>
                  </a:lnTo>
                  <a:lnTo>
                    <a:pt x="319405" y="0"/>
                  </a:lnTo>
                  <a:lnTo>
                    <a:pt x="638683" y="436753"/>
                  </a:lnTo>
                  <a:lnTo>
                    <a:pt x="319405" y="873506"/>
                  </a:lnTo>
                  <a:lnTo>
                    <a:pt x="319405" y="698881"/>
                  </a:lnTo>
                  <a:lnTo>
                    <a:pt x="0" y="698881"/>
                  </a:lnTo>
                  <a:close/>
                </a:path>
              </a:pathLst>
            </a:custGeom>
            <a:gradFill rotWithShape="1">
              <a:gsLst>
                <a:gs pos="0">
                  <a:srgbClr val="F3EDCD">
                    <a:alpha val="100000"/>
                  </a:srgbClr>
                </a:gs>
                <a:gs pos="50000">
                  <a:srgbClr val="E7DA99">
                    <a:alpha val="100000"/>
                  </a:srgbClr>
                </a:gs>
                <a:gs pos="100000">
                  <a:srgbClr val="DBC969">
                    <a:alpha val="100000"/>
                  </a:srgbClr>
                </a:gs>
              </a:gsLst>
              <a:lin ang="7560000"/>
            </a:gradFill>
          </p:spPr>
          <p:txBody>
            <a:bodyPr/>
            <a:lstStyle/>
            <a:p>
              <a:endParaRPr lang="de-DE"/>
            </a:p>
          </p:txBody>
        </p:sp>
      </p:grpSp>
      <p:sp>
        <p:nvSpPr>
          <p:cNvPr id="57" name="TextBox 4">
            <a:extLst>
              <a:ext uri="{FF2B5EF4-FFF2-40B4-BE49-F238E27FC236}">
                <a16:creationId xmlns:a16="http://schemas.microsoft.com/office/drawing/2014/main" id="{249C657D-C1DC-1AC9-CE98-E082A29A4CE0}"/>
              </a:ext>
            </a:extLst>
          </p:cNvPr>
          <p:cNvSpPr txBox="1"/>
          <p:nvPr/>
        </p:nvSpPr>
        <p:spPr>
          <a:xfrm>
            <a:off x="914426" y="9317979"/>
            <a:ext cx="14060138" cy="428625"/>
          </a:xfrm>
          <a:prstGeom prst="rect">
            <a:avLst/>
          </a:prstGeom>
        </p:spPr>
        <p:txBody>
          <a:bodyPr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AgeWise-Toolkit </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Rollenspiel</a:t>
              </a:r>
            </a:p>
          </p:txBody>
        </p:sp>
      </p:grpSp>
      <p:sp>
        <p:nvSpPr>
          <p:cNvPr id="10" name="TextBox 10"/>
          <p:cNvSpPr txBox="1"/>
          <p:nvPr/>
        </p:nvSpPr>
        <p:spPr>
          <a:xfrm>
            <a:off x="238392" y="1751238"/>
            <a:ext cx="11270647" cy="5808345"/>
          </a:xfrm>
          <a:prstGeom prst="rect">
            <a:avLst/>
          </a:prstGeom>
        </p:spPr>
        <p:txBody>
          <a:bodyPr lIns="0" tIns="0" rIns="0" bIns="0" rtlCol="0" anchor="t">
            <a:spAutoFit/>
          </a:bodyPr>
          <a:lstStyle/>
          <a:p>
            <a:pPr marL="0" lvl="0" indent="0" algn="l">
              <a:lnSpc>
                <a:spcPts val="3240"/>
              </a:lnSpc>
            </a:pPr>
            <a:endParaRPr dirty="0"/>
          </a:p>
          <a:p>
            <a:pPr marL="0" lvl="0" indent="0" algn="l">
              <a:lnSpc>
                <a:spcPts val="3240"/>
              </a:lnSpc>
            </a:pPr>
            <a:r>
              <a:rPr lang="en-US" sz="3000" b="1" dirty="0" err="1">
                <a:solidFill>
                  <a:srgbClr val="424244"/>
                </a:solidFill>
                <a:latin typeface="Calibri (MS) Bold"/>
                <a:ea typeface="Calibri (MS) Bold"/>
                <a:cs typeface="Calibri (MS) Bold"/>
                <a:sym typeface="Calibri (MS) Bold"/>
              </a:rPr>
              <a:t>Arbeitet</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zu</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zweit</a:t>
            </a:r>
            <a:r>
              <a:rPr lang="en-US" sz="3000" b="1" dirty="0">
                <a:solidFill>
                  <a:srgbClr val="424244"/>
                </a:solidFill>
                <a:latin typeface="Calibri (MS) Bold"/>
                <a:ea typeface="Calibri (MS) Bold"/>
                <a:cs typeface="Calibri (MS) Bold"/>
                <a:sym typeface="Calibri (MS) Bold"/>
              </a:rPr>
              <a:t>.</a:t>
            </a:r>
          </a:p>
          <a:p>
            <a:pPr marL="0" lvl="0" indent="0" algn="l">
              <a:lnSpc>
                <a:spcPts val="3240"/>
              </a:lnSpc>
            </a:pPr>
            <a:endParaRPr lang="en-US" sz="3000" b="1" dirty="0">
              <a:solidFill>
                <a:srgbClr val="424244"/>
              </a:solidFill>
              <a:latin typeface="Calibri (MS) Bold"/>
              <a:ea typeface="Calibri (MS) Bold"/>
              <a:cs typeface="Calibri (MS) Bold"/>
              <a:sym typeface="Calibri (MS) Bold"/>
            </a:endParaRPr>
          </a:p>
          <a:p>
            <a:pPr marL="0" lvl="0" indent="0" algn="l">
              <a:lnSpc>
                <a:spcPts val="3240"/>
              </a:lnSpc>
            </a:pPr>
            <a:r>
              <a:rPr lang="en-US" sz="3000" b="1" dirty="0">
                <a:solidFill>
                  <a:srgbClr val="424244"/>
                </a:solidFill>
                <a:latin typeface="Calibri (MS) Bold"/>
                <a:ea typeface="Calibri (MS) Bold"/>
                <a:cs typeface="Calibri (MS) Bold"/>
                <a:sym typeface="Calibri (MS) Bold"/>
              </a:rPr>
              <a:t>Ein/e </a:t>
            </a:r>
            <a:r>
              <a:rPr lang="en-US" sz="3000" b="1" dirty="0" err="1">
                <a:solidFill>
                  <a:srgbClr val="424244"/>
                </a:solidFill>
                <a:latin typeface="Calibri (MS) Bold"/>
                <a:ea typeface="Calibri (MS) Bold"/>
                <a:cs typeface="Calibri (MS) Bold"/>
                <a:sym typeface="Calibri (MS) Bold"/>
              </a:rPr>
              <a:t>Teilnehmer</a:t>
            </a:r>
            <a:r>
              <a:rPr lang="en-US" sz="3000" b="1" dirty="0">
                <a:solidFill>
                  <a:srgbClr val="424244"/>
                </a:solidFill>
                <a:latin typeface="Calibri (MS) Bold"/>
                <a:ea typeface="Calibri (MS) Bold"/>
                <a:cs typeface="Calibri (MS) Bold"/>
                <a:sym typeface="Calibri (MS) Bold"/>
              </a:rPr>
              <a:t>*in/ = </a:t>
            </a:r>
            <a:r>
              <a:rPr lang="en-US" sz="3000" b="1" dirty="0" err="1">
                <a:solidFill>
                  <a:srgbClr val="424244"/>
                </a:solidFill>
                <a:latin typeface="Calibri (MS) Bold"/>
                <a:ea typeface="Calibri (MS) Bold"/>
                <a:cs typeface="Calibri (MS) Bold"/>
                <a:sym typeface="Calibri (MS) Bold"/>
              </a:rPr>
              <a:t>Älterer</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Erwachsene</a:t>
            </a:r>
            <a:r>
              <a:rPr lang="en-US" sz="3000" b="1" dirty="0">
                <a:solidFill>
                  <a:srgbClr val="424244"/>
                </a:solidFill>
                <a:latin typeface="Calibri (MS) Bold"/>
                <a:ea typeface="Calibri (MS) Bold"/>
                <a:cs typeface="Calibri (MS) Bold"/>
                <a:sym typeface="Calibri (MS) Bold"/>
              </a:rPr>
              <a:t>*r, ein/e </a:t>
            </a:r>
            <a:r>
              <a:rPr lang="en-US" sz="3000" b="1" dirty="0" err="1">
                <a:solidFill>
                  <a:srgbClr val="424244"/>
                </a:solidFill>
                <a:latin typeface="Calibri (MS) Bold"/>
                <a:ea typeface="Calibri (MS) Bold"/>
                <a:cs typeface="Calibri (MS) Bold"/>
                <a:sym typeface="Calibri (MS) Bold"/>
              </a:rPr>
              <a:t>Teilnehmer</a:t>
            </a:r>
            <a:r>
              <a:rPr lang="en-US" sz="3000" b="1">
                <a:solidFill>
                  <a:srgbClr val="424244"/>
                </a:solidFill>
                <a:latin typeface="Calibri (MS) Bold"/>
                <a:ea typeface="Calibri (MS) Bold"/>
                <a:cs typeface="Calibri (MS) Bold"/>
                <a:sym typeface="Calibri (MS) Bold"/>
              </a:rPr>
              <a:t>*in </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Fachkraft</a:t>
            </a:r>
            <a:r>
              <a:rPr lang="en-US" sz="3000" b="1" dirty="0">
                <a:solidFill>
                  <a:srgbClr val="424244"/>
                </a:solidFill>
                <a:latin typeface="Calibri (MS) Bold"/>
                <a:ea typeface="Calibri (MS) Bold"/>
                <a:cs typeface="Calibri (MS) Bold"/>
                <a:sym typeface="Calibri (MS) Bold"/>
              </a:rPr>
              <a:t>. Nach der </a:t>
            </a:r>
            <a:r>
              <a:rPr lang="en-US" sz="3000" b="1" dirty="0" err="1">
                <a:solidFill>
                  <a:srgbClr val="424244"/>
                </a:solidFill>
                <a:latin typeface="Calibri (MS) Bold"/>
                <a:ea typeface="Calibri (MS) Bold"/>
                <a:cs typeface="Calibri (MS) Bold"/>
                <a:sym typeface="Calibri (MS) Bold"/>
              </a:rPr>
              <a:t>ersten</a:t>
            </a:r>
            <a:r>
              <a:rPr lang="en-US" sz="3000" b="1" dirty="0">
                <a:solidFill>
                  <a:srgbClr val="424244"/>
                </a:solidFill>
                <a:latin typeface="Calibri (MS) Bold"/>
                <a:ea typeface="Calibri (MS) Bold"/>
                <a:cs typeface="Calibri (MS) Bold"/>
                <a:sym typeface="Calibri (MS) Bold"/>
              </a:rPr>
              <a:t> Runde </a:t>
            </a:r>
            <a:r>
              <a:rPr lang="en-US" sz="3000" b="1" dirty="0" err="1">
                <a:solidFill>
                  <a:srgbClr val="424244"/>
                </a:solidFill>
                <a:latin typeface="Calibri (MS) Bold"/>
                <a:ea typeface="Calibri (MS) Bold"/>
                <a:cs typeface="Calibri (MS) Bold"/>
                <a:sym typeface="Calibri (MS) Bold"/>
              </a:rPr>
              <a:t>werden</a:t>
            </a:r>
            <a:r>
              <a:rPr lang="en-US" sz="3000" b="1" dirty="0">
                <a:solidFill>
                  <a:srgbClr val="424244"/>
                </a:solidFill>
                <a:latin typeface="Calibri (MS) Bold"/>
                <a:ea typeface="Calibri (MS) Bold"/>
                <a:cs typeface="Calibri (MS) Bold"/>
                <a:sym typeface="Calibri (MS) Bold"/>
              </a:rPr>
              <a:t> die Rollen </a:t>
            </a:r>
            <a:r>
              <a:rPr lang="en-US" sz="3000" b="1" dirty="0" err="1">
                <a:solidFill>
                  <a:srgbClr val="424244"/>
                </a:solidFill>
                <a:latin typeface="Calibri (MS) Bold"/>
                <a:ea typeface="Calibri (MS) Bold"/>
                <a:cs typeface="Calibri (MS) Bold"/>
                <a:sym typeface="Calibri (MS) Bold"/>
              </a:rPr>
              <a:t>getauscht</a:t>
            </a:r>
            <a:r>
              <a:rPr lang="en-US" sz="3000" b="1" dirty="0">
                <a:solidFill>
                  <a:srgbClr val="424244"/>
                </a:solidFill>
                <a:latin typeface="Calibri (MS) Bold"/>
                <a:ea typeface="Calibri (MS) Bold"/>
                <a:cs typeface="Calibri (MS) Bold"/>
                <a:sym typeface="Calibri (MS) Bold"/>
              </a:rPr>
              <a:t>.</a:t>
            </a:r>
          </a:p>
          <a:p>
            <a:pPr marL="0" lvl="0" indent="0" algn="l">
              <a:lnSpc>
                <a:spcPts val="3240"/>
              </a:lnSpc>
            </a:pPr>
            <a:endParaRPr lang="en-US" sz="3000" b="1" dirty="0">
              <a:solidFill>
                <a:srgbClr val="424244"/>
              </a:solidFill>
              <a:latin typeface="Calibri (MS) Bold"/>
              <a:ea typeface="Calibri (MS) Bold"/>
              <a:cs typeface="Calibri (MS) Bold"/>
              <a:sym typeface="Calibri (MS) Bold"/>
            </a:endParaRPr>
          </a:p>
          <a:p>
            <a:pPr marL="0" lvl="0" indent="0" algn="l">
              <a:lnSpc>
                <a:spcPts val="3240"/>
              </a:lnSpc>
            </a:pPr>
            <a:r>
              <a:rPr lang="en-US" sz="3000" b="1" dirty="0">
                <a:solidFill>
                  <a:srgbClr val="424244"/>
                </a:solidFill>
                <a:latin typeface="Calibri (MS) Bold"/>
                <a:ea typeface="Calibri (MS) Bold"/>
                <a:cs typeface="Calibri (MS) Bold"/>
                <a:sym typeface="Calibri (MS) Bold"/>
              </a:rPr>
              <a:t>Schritt 1 – Auf das </a:t>
            </a:r>
            <a:r>
              <a:rPr lang="en-US" sz="3000" b="1" dirty="0" err="1">
                <a:solidFill>
                  <a:srgbClr val="424244"/>
                </a:solidFill>
                <a:latin typeface="Calibri (MS) Bold"/>
                <a:ea typeface="Calibri (MS) Bold"/>
                <a:cs typeface="Calibri (MS) Bold"/>
                <a:sym typeface="Calibri (MS) Bold"/>
              </a:rPr>
              <a:t>Anliegen</a:t>
            </a:r>
            <a:r>
              <a:rPr lang="en-US" sz="3000" b="1" dirty="0">
                <a:solidFill>
                  <a:srgbClr val="424244"/>
                </a:solidFill>
                <a:latin typeface="Calibri (MS) Bold"/>
                <a:ea typeface="Calibri (MS) Bold"/>
                <a:cs typeface="Calibri (MS) Bold"/>
                <a:sym typeface="Calibri (MS) Bold"/>
              </a:rPr>
              <a:t> reagieren</a:t>
            </a:r>
          </a:p>
          <a:p>
            <a:pPr marL="0" lvl="0" indent="0" algn="l">
              <a:lnSpc>
                <a:spcPts val="3240"/>
              </a:lnSpc>
            </a:pPr>
            <a:r>
              <a:rPr lang="en-US" sz="3000" b="1" dirty="0">
                <a:solidFill>
                  <a:srgbClr val="424244"/>
                </a:solidFill>
                <a:latin typeface="Calibri (MS) Bold"/>
                <a:ea typeface="Calibri (MS) Bold"/>
                <a:cs typeface="Calibri (MS) Bold"/>
                <a:sym typeface="Calibri (MS) Bold"/>
              </a:rPr>
              <a:t>Die </a:t>
            </a:r>
            <a:r>
              <a:rPr lang="en-US" sz="3000" b="1" dirty="0" err="1">
                <a:solidFill>
                  <a:srgbClr val="424244"/>
                </a:solidFill>
                <a:latin typeface="Calibri (MS) Bold"/>
                <a:ea typeface="Calibri (MS) Bold"/>
                <a:cs typeface="Calibri (MS) Bold"/>
                <a:sym typeface="Calibri (MS) Bold"/>
              </a:rPr>
              <a:t>ältere</a:t>
            </a:r>
            <a:r>
              <a:rPr lang="en-US" sz="3000" b="1" dirty="0">
                <a:solidFill>
                  <a:srgbClr val="424244"/>
                </a:solidFill>
                <a:latin typeface="Calibri (MS) Bold"/>
                <a:ea typeface="Calibri (MS) Bold"/>
                <a:cs typeface="Calibri (MS) Bold"/>
                <a:sym typeface="Calibri (MS) Bold"/>
              </a:rPr>
              <a:t> Person </a:t>
            </a:r>
            <a:r>
              <a:rPr lang="en-US" sz="3000" b="1" dirty="0" err="1">
                <a:solidFill>
                  <a:srgbClr val="424244"/>
                </a:solidFill>
                <a:latin typeface="Calibri (MS) Bold"/>
                <a:ea typeface="Calibri (MS) Bold"/>
                <a:cs typeface="Calibri (MS) Bold"/>
                <a:sym typeface="Calibri (MS) Bold"/>
              </a:rPr>
              <a:t>schildert</a:t>
            </a:r>
            <a:r>
              <a:rPr lang="en-US" sz="3000" b="1" dirty="0">
                <a:solidFill>
                  <a:srgbClr val="424244"/>
                </a:solidFill>
                <a:latin typeface="Calibri (MS) Bold"/>
                <a:ea typeface="Calibri (MS) Bold"/>
                <a:cs typeface="Calibri (MS) Bold"/>
                <a:sym typeface="Calibri (MS) Bold"/>
              </a:rPr>
              <a:t> die Situation. Der/Die </a:t>
            </a:r>
            <a:r>
              <a:rPr lang="en-US" sz="3000" b="1" dirty="0" err="1">
                <a:solidFill>
                  <a:srgbClr val="424244"/>
                </a:solidFill>
                <a:latin typeface="Calibri (MS) Bold"/>
                <a:ea typeface="Calibri (MS) Bold"/>
                <a:cs typeface="Calibri (MS) Bold"/>
                <a:sym typeface="Calibri (MS) Bold"/>
              </a:rPr>
              <a:t>Profi</a:t>
            </a:r>
            <a:r>
              <a:rPr lang="en-US" sz="3000" b="1" dirty="0">
                <a:solidFill>
                  <a:srgbClr val="424244"/>
                </a:solidFill>
                <a:latin typeface="Calibri (MS) Bold"/>
                <a:ea typeface="Calibri (MS) Bold"/>
                <a:cs typeface="Calibri (MS) Bold"/>
                <a:sym typeface="Calibri (MS) Bold"/>
              </a:rPr>
              <a:t>:</a:t>
            </a:r>
          </a:p>
          <a:p>
            <a:pPr marL="0" lvl="0" indent="0" algn="l">
              <a:lnSpc>
                <a:spcPts val="3240"/>
              </a:lnSpc>
            </a:pPr>
            <a:r>
              <a:rPr lang="en-US" sz="3000" b="1" dirty="0" err="1">
                <a:solidFill>
                  <a:srgbClr val="424244"/>
                </a:solidFill>
                <a:latin typeface="Calibri (MS) Bold"/>
                <a:ea typeface="Calibri (MS) Bold"/>
                <a:cs typeface="Calibri (MS) Bold"/>
                <a:sym typeface="Calibri (MS) Bold"/>
              </a:rPr>
              <a:t>erkennt</a:t>
            </a:r>
            <a:r>
              <a:rPr lang="en-US" sz="3000" b="1" dirty="0">
                <a:solidFill>
                  <a:srgbClr val="424244"/>
                </a:solidFill>
                <a:latin typeface="Calibri (MS) Bold"/>
                <a:ea typeface="Calibri (MS) Bold"/>
                <a:cs typeface="Calibri (MS) Bold"/>
                <a:sym typeface="Calibri (MS) Bold"/>
              </a:rPr>
              <a:t> die </a:t>
            </a:r>
            <a:r>
              <a:rPr lang="en-US" sz="3000" b="1" dirty="0" err="1">
                <a:solidFill>
                  <a:srgbClr val="424244"/>
                </a:solidFill>
                <a:latin typeface="Calibri (MS) Bold"/>
                <a:ea typeface="Calibri (MS) Bold"/>
                <a:cs typeface="Calibri (MS) Bold"/>
                <a:sym typeface="Calibri (MS) Bold"/>
              </a:rPr>
              <a:t>Bedenken</a:t>
            </a:r>
            <a:r>
              <a:rPr lang="en-US" sz="3000" b="1" dirty="0">
                <a:solidFill>
                  <a:srgbClr val="424244"/>
                </a:solidFill>
                <a:latin typeface="Calibri (MS) Bold"/>
                <a:ea typeface="Calibri (MS) Bold"/>
                <a:cs typeface="Calibri (MS) Bold"/>
                <a:sym typeface="Calibri (MS) Bold"/>
              </a:rPr>
              <a:t> an, </a:t>
            </a:r>
            <a:r>
              <a:rPr lang="en-US" sz="3000" b="1" dirty="0" err="1">
                <a:solidFill>
                  <a:srgbClr val="424244"/>
                </a:solidFill>
                <a:latin typeface="Calibri (MS) Bold"/>
                <a:ea typeface="Calibri (MS) Bold"/>
                <a:cs typeface="Calibri (MS) Bold"/>
                <a:sym typeface="Calibri (MS) Bold"/>
              </a:rPr>
              <a:t>normalisiert</a:t>
            </a:r>
            <a:r>
              <a:rPr lang="en-US" sz="3000" b="1" dirty="0">
                <a:solidFill>
                  <a:srgbClr val="424244"/>
                </a:solidFill>
                <a:latin typeface="Calibri (MS) Bold"/>
                <a:ea typeface="Calibri (MS) Bold"/>
                <a:cs typeface="Calibri (MS) Bold"/>
                <a:sym typeface="Calibri (MS) Bold"/>
              </a:rPr>
              <a:t> das Thema und </a:t>
            </a:r>
            <a:r>
              <a:rPr lang="en-US" sz="3000" b="1" dirty="0" err="1">
                <a:solidFill>
                  <a:srgbClr val="424244"/>
                </a:solidFill>
                <a:latin typeface="Calibri (MS) Bold"/>
                <a:ea typeface="Calibri (MS) Bold"/>
                <a:cs typeface="Calibri (MS) Bold"/>
                <a:sym typeface="Calibri (MS) Bold"/>
              </a:rPr>
              <a:t>reagiert</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respektvoll</a:t>
            </a:r>
            <a:r>
              <a:rPr lang="en-US" sz="3000" b="1" dirty="0">
                <a:solidFill>
                  <a:srgbClr val="424244"/>
                </a:solidFill>
                <a:latin typeface="Calibri (MS) Bold"/>
                <a:ea typeface="Calibri (MS) Bold"/>
                <a:cs typeface="Calibri (MS) Bold"/>
                <a:sym typeface="Calibri (MS) Bold"/>
              </a:rPr>
              <a:t>.</a:t>
            </a:r>
          </a:p>
          <a:p>
            <a:pPr marL="0" lvl="0" indent="0" algn="l">
              <a:lnSpc>
                <a:spcPts val="3240"/>
              </a:lnSpc>
            </a:pPr>
            <a:endParaRPr lang="en-US" sz="3000" b="1" dirty="0">
              <a:solidFill>
                <a:srgbClr val="424244"/>
              </a:solidFill>
              <a:latin typeface="Calibri (MS) Bold"/>
              <a:ea typeface="Calibri (MS) Bold"/>
              <a:cs typeface="Calibri (MS) Bold"/>
              <a:sym typeface="Calibri (MS) Bold"/>
            </a:endParaRPr>
          </a:p>
          <a:p>
            <a:pPr marL="0" lvl="0" indent="0" algn="l">
              <a:lnSpc>
                <a:spcPts val="3240"/>
              </a:lnSpc>
            </a:pPr>
            <a:r>
              <a:rPr lang="en-US" sz="3000" b="1" dirty="0">
                <a:solidFill>
                  <a:srgbClr val="424244"/>
                </a:solidFill>
                <a:latin typeface="Calibri (MS) Bold"/>
                <a:ea typeface="Calibri (MS) Bold"/>
                <a:cs typeface="Calibri (MS) Bold"/>
                <a:sym typeface="Calibri (MS) Bold"/>
              </a:rPr>
              <a:t>Schritt 2 – Den </a:t>
            </a:r>
            <a:r>
              <a:rPr lang="en-US" sz="3000" b="1" dirty="0" err="1">
                <a:solidFill>
                  <a:srgbClr val="424244"/>
                </a:solidFill>
                <a:latin typeface="Calibri (MS) Bold"/>
                <a:ea typeface="Calibri (MS) Bold"/>
                <a:cs typeface="Calibri (MS) Bold"/>
                <a:sym typeface="Calibri (MS) Bold"/>
              </a:rPr>
              <a:t>sexuellen</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Reaktionszyklus</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erforschen</a:t>
            </a:r>
            <a:endParaRPr lang="en-US" sz="3000" b="1" dirty="0">
              <a:solidFill>
                <a:srgbClr val="424244"/>
              </a:solidFill>
              <a:latin typeface="Calibri (MS) Bold"/>
              <a:ea typeface="Calibri (MS) Bold"/>
              <a:cs typeface="Calibri (MS) Bold"/>
              <a:sym typeface="Calibri (MS) Bold"/>
            </a:endParaRPr>
          </a:p>
          <a:p>
            <a:pPr marL="0" lvl="0" indent="0" algn="l">
              <a:lnSpc>
                <a:spcPts val="3240"/>
              </a:lnSpc>
            </a:pPr>
            <a:r>
              <a:rPr lang="en-US" sz="3000" b="1" dirty="0">
                <a:solidFill>
                  <a:srgbClr val="424244"/>
                </a:solidFill>
                <a:latin typeface="Calibri (MS) Bold"/>
                <a:ea typeface="Calibri (MS) Bold"/>
                <a:cs typeface="Calibri (MS) Bold"/>
                <a:sym typeface="Calibri (MS) Bold"/>
              </a:rPr>
              <a:t>Stellen Sie </a:t>
            </a:r>
            <a:r>
              <a:rPr lang="en-US" sz="3000" b="1" dirty="0" err="1">
                <a:solidFill>
                  <a:srgbClr val="424244"/>
                </a:solidFill>
                <a:latin typeface="Calibri (MS) Bold"/>
                <a:ea typeface="Calibri (MS) Bold"/>
                <a:cs typeface="Calibri (MS) Bold"/>
                <a:sym typeface="Calibri (MS) Bold"/>
              </a:rPr>
              <a:t>Fragen</a:t>
            </a:r>
            <a:r>
              <a:rPr lang="en-US" sz="3000" b="1" dirty="0">
                <a:solidFill>
                  <a:srgbClr val="424244"/>
                </a:solidFill>
                <a:latin typeface="Calibri (MS) Bold"/>
                <a:ea typeface="Calibri (MS) Bold"/>
                <a:cs typeface="Calibri (MS) Bold"/>
                <a:sym typeface="Calibri (MS) Bold"/>
              </a:rPr>
              <a:t> und </a:t>
            </a:r>
            <a:r>
              <a:rPr lang="en-US" sz="3000" b="1" dirty="0" err="1">
                <a:solidFill>
                  <a:srgbClr val="424244"/>
                </a:solidFill>
                <a:latin typeface="Calibri (MS) Bold"/>
                <a:ea typeface="Calibri (MS) Bold"/>
                <a:cs typeface="Calibri (MS) Bold"/>
                <a:sym typeface="Calibri (MS) Bold"/>
              </a:rPr>
              <a:t>identifizieren</a:t>
            </a:r>
            <a:r>
              <a:rPr lang="en-US" sz="3000" b="1" dirty="0">
                <a:solidFill>
                  <a:srgbClr val="424244"/>
                </a:solidFill>
                <a:latin typeface="Calibri (MS) Bold"/>
                <a:ea typeface="Calibri (MS) Bold"/>
                <a:cs typeface="Calibri (MS) Bold"/>
                <a:sym typeface="Calibri (MS) Bold"/>
              </a:rPr>
              <a:t> Sie </a:t>
            </a:r>
            <a:r>
              <a:rPr lang="en-US" sz="3000" b="1" dirty="0" err="1">
                <a:solidFill>
                  <a:srgbClr val="424244"/>
                </a:solidFill>
                <a:latin typeface="Calibri (MS) Bold"/>
                <a:ea typeface="Calibri (MS) Bold"/>
                <a:cs typeface="Calibri (MS) Bold"/>
                <a:sym typeface="Calibri (MS) Bold"/>
              </a:rPr>
              <a:t>Einflussfaktoren</a:t>
            </a:r>
            <a:r>
              <a:rPr lang="en-US" sz="3000" b="1" dirty="0">
                <a:solidFill>
                  <a:srgbClr val="424244"/>
                </a:solidFill>
                <a:latin typeface="Calibri (MS) Bold"/>
                <a:ea typeface="Calibri (MS) Bold"/>
                <a:cs typeface="Calibri (MS) Bold"/>
                <a:sym typeface="Calibri (MS) Bold"/>
              </a:rPr>
              <a:t> (Gesundheit, </a:t>
            </a:r>
            <a:r>
              <a:rPr lang="en-US" sz="3000" b="1" dirty="0" err="1">
                <a:solidFill>
                  <a:srgbClr val="424244"/>
                </a:solidFill>
                <a:latin typeface="Calibri (MS) Bold"/>
                <a:ea typeface="Calibri (MS) Bold"/>
                <a:cs typeface="Calibri (MS) Bold"/>
                <a:sym typeface="Calibri (MS) Bold"/>
              </a:rPr>
              <a:t>Emotionen</a:t>
            </a:r>
            <a:r>
              <a:rPr lang="en-US" sz="3000" b="1" dirty="0">
                <a:solidFill>
                  <a:srgbClr val="424244"/>
                </a:solidFill>
                <a:latin typeface="Calibri (MS) Bold"/>
                <a:ea typeface="Calibri (MS) Bold"/>
                <a:cs typeface="Calibri (MS) Bold"/>
                <a:sym typeface="Calibri (MS) Bold"/>
              </a:rPr>
              <a:t>, </a:t>
            </a:r>
            <a:r>
              <a:rPr lang="en-US" sz="3000" b="1" dirty="0" err="1">
                <a:solidFill>
                  <a:srgbClr val="424244"/>
                </a:solidFill>
                <a:latin typeface="Calibri (MS) Bold"/>
                <a:ea typeface="Calibri (MS) Bold"/>
                <a:cs typeface="Calibri (MS) Bold"/>
                <a:sym typeface="Calibri (MS) Bold"/>
              </a:rPr>
              <a:t>Beziehungen</a:t>
            </a:r>
            <a:r>
              <a:rPr lang="en-US" sz="3000" b="1" dirty="0">
                <a:solidFill>
                  <a:srgbClr val="424244"/>
                </a:solidFill>
                <a:latin typeface="Calibri (MS) Bold"/>
                <a:ea typeface="Calibri (MS) Bold"/>
                <a:cs typeface="Calibri (MS) Bold"/>
                <a:sym typeface="Calibri (MS) Bold"/>
              </a:rPr>
              <a:t>, Umwelt).</a:t>
            </a:r>
          </a:p>
        </p:txBody>
      </p:sp>
      <p:grpSp>
        <p:nvGrpSpPr>
          <p:cNvPr id="11" name="Group 11"/>
          <p:cNvGrpSpPr/>
          <p:nvPr/>
        </p:nvGrpSpPr>
        <p:grpSpPr>
          <a:xfrm>
            <a:off x="11789969" y="1552432"/>
            <a:ext cx="5874325" cy="8307981"/>
            <a:chOff x="0" y="0"/>
            <a:chExt cx="7832433" cy="11077308"/>
          </a:xfrm>
        </p:grpSpPr>
        <p:sp>
          <p:nvSpPr>
            <p:cNvPr id="12" name="Freeform 12" descr="Zwei Personen sitzen an einem Tisch.  KI-generierte Inhalte können fehlerhaft sein."/>
            <p:cNvSpPr/>
            <p:nvPr/>
          </p:nvSpPr>
          <p:spPr>
            <a:xfrm>
              <a:off x="0" y="0"/>
              <a:ext cx="7832471" cy="11077321"/>
            </a:xfrm>
            <a:custGeom>
              <a:avLst/>
              <a:gdLst/>
              <a:ahLst/>
              <a:cxnLst/>
              <a:rect l="l" t="t" r="r" b="b"/>
              <a:pathLst>
                <a:path w="7832471" h="11077321">
                  <a:moveTo>
                    <a:pt x="0" y="0"/>
                  </a:moveTo>
                  <a:lnTo>
                    <a:pt x="7832471" y="0"/>
                  </a:lnTo>
                  <a:lnTo>
                    <a:pt x="7832471" y="11077321"/>
                  </a:lnTo>
                  <a:lnTo>
                    <a:pt x="0" y="11077321"/>
                  </a:lnTo>
                  <a:lnTo>
                    <a:pt x="0" y="0"/>
                  </a:lnTo>
                  <a:close/>
                </a:path>
              </a:pathLst>
            </a:custGeom>
            <a:blipFill>
              <a:blip r:embed="rId4"/>
              <a:stretch>
                <a:fillRect t="-11" b="-11"/>
              </a:stretch>
            </a:blipFill>
          </p:spPr>
          <p:txBody>
            <a:bodyPr/>
            <a:lstStyle/>
            <a:p>
              <a:endParaRPr lang="de-DE"/>
            </a:p>
          </p:txBody>
        </p:sp>
      </p:grpSp>
      <p:sp>
        <p:nvSpPr>
          <p:cNvPr id="14" name="TextBox 4">
            <a:extLst>
              <a:ext uri="{FF2B5EF4-FFF2-40B4-BE49-F238E27FC236}">
                <a16:creationId xmlns:a16="http://schemas.microsoft.com/office/drawing/2014/main" id="{F746C0C1-ED9C-9630-98A7-50BA0CB5C9F0}"/>
              </a:ext>
            </a:extLst>
          </p:cNvPr>
          <p:cNvSpPr txBox="1"/>
          <p:nvPr/>
        </p:nvSpPr>
        <p:spPr>
          <a:xfrm>
            <a:off x="533400" y="9182101"/>
            <a:ext cx="10857413" cy="609269"/>
          </a:xfrm>
          <a:prstGeom prst="rect">
            <a:avLst/>
          </a:prstGeom>
        </p:spPr>
        <p:txBody>
          <a:bodyPr wrap="square"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9525" y="-9525"/>
            <a:ext cx="18307050" cy="1215333"/>
            <a:chOff x="0" y="0"/>
            <a:chExt cx="24409400" cy="1620444"/>
          </a:xfrm>
        </p:grpSpPr>
        <p:sp>
          <p:nvSpPr>
            <p:cNvPr id="3" name="Freeform 3"/>
            <p:cNvSpPr/>
            <p:nvPr/>
          </p:nvSpPr>
          <p:spPr>
            <a:xfrm>
              <a:off x="0" y="0"/>
              <a:ext cx="24409400" cy="1620393"/>
            </a:xfrm>
            <a:custGeom>
              <a:avLst/>
              <a:gdLst/>
              <a:ahLst/>
              <a:cxnLst/>
              <a:rect l="l" t="t" r="r" b="b"/>
              <a:pathLst>
                <a:path w="24409400" h="1620393">
                  <a:moveTo>
                    <a:pt x="0" y="0"/>
                  </a:moveTo>
                  <a:lnTo>
                    <a:pt x="24409400" y="0"/>
                  </a:lnTo>
                  <a:lnTo>
                    <a:pt x="24409400" y="1620393"/>
                  </a:lnTo>
                  <a:lnTo>
                    <a:pt x="0" y="1620393"/>
                  </a:lnTo>
                  <a:close/>
                </a:path>
              </a:pathLst>
            </a:custGeom>
            <a:solidFill>
              <a:srgbClr val="633EB1"/>
            </a:solidFill>
            <a:ln w="19050" cap="sq">
              <a:solidFill>
                <a:srgbClr val="D1D1D1"/>
              </a:solidFill>
              <a:prstDash val="solid"/>
              <a:miter/>
            </a:ln>
          </p:spPr>
          <p:txBody>
            <a:bodyPr/>
            <a:lstStyle/>
            <a:p>
              <a:endParaRPr lang="de-DE"/>
            </a:p>
          </p:txBody>
        </p:sp>
      </p:grpSp>
      <p:grpSp>
        <p:nvGrpSpPr>
          <p:cNvPr id="4" name="Group 4"/>
          <p:cNvGrpSpPr/>
          <p:nvPr/>
        </p:nvGrpSpPr>
        <p:grpSpPr>
          <a:xfrm>
            <a:off x="146952" y="122463"/>
            <a:ext cx="17916525" cy="1148924"/>
            <a:chOff x="0" y="0"/>
            <a:chExt cx="23888700" cy="1531899"/>
          </a:xfrm>
        </p:grpSpPr>
        <p:sp>
          <p:nvSpPr>
            <p:cNvPr id="5" name="Freeform 5"/>
            <p:cNvSpPr/>
            <p:nvPr/>
          </p:nvSpPr>
          <p:spPr>
            <a:xfrm>
              <a:off x="0" y="0"/>
              <a:ext cx="23888702" cy="1531897"/>
            </a:xfrm>
            <a:custGeom>
              <a:avLst/>
              <a:gdLst/>
              <a:ahLst/>
              <a:cxnLst/>
              <a:rect l="l" t="t" r="r" b="b"/>
              <a:pathLst>
                <a:path w="23888702" h="1531897">
                  <a:moveTo>
                    <a:pt x="0" y="0"/>
                  </a:moveTo>
                  <a:lnTo>
                    <a:pt x="23888702" y="0"/>
                  </a:lnTo>
                  <a:lnTo>
                    <a:pt x="23888702" y="1531897"/>
                  </a:lnTo>
                  <a:lnTo>
                    <a:pt x="0" y="1531897"/>
                  </a:lnTo>
                  <a:close/>
                </a:path>
              </a:pathLst>
            </a:custGeom>
            <a:blipFill>
              <a:blip r:embed="rId3">
                <a:alphaModFix amt="0"/>
              </a:blip>
              <a:stretch>
                <a:fillRect t="-257121" b="-250585"/>
              </a:stretch>
            </a:blipFill>
          </p:spPr>
          <p:txBody>
            <a:bodyPr/>
            <a:lstStyle/>
            <a:p>
              <a:endParaRPr lang="de-DE"/>
            </a:p>
          </p:txBody>
        </p:sp>
        <p:sp>
          <p:nvSpPr>
            <p:cNvPr id="6" name="TextBox 6"/>
            <p:cNvSpPr txBox="1"/>
            <p:nvPr/>
          </p:nvSpPr>
          <p:spPr>
            <a:xfrm>
              <a:off x="0" y="-57150"/>
              <a:ext cx="23888700" cy="1589049"/>
            </a:xfrm>
            <a:prstGeom prst="rect">
              <a:avLst/>
            </a:prstGeom>
          </p:spPr>
          <p:txBody>
            <a:bodyPr lIns="0" tIns="0" rIns="0" bIns="0" rtlCol="0" anchor="ctr"/>
            <a:lstStyle/>
            <a:p>
              <a:pPr marL="0" lvl="0" indent="0" algn="l">
                <a:lnSpc>
                  <a:spcPts val="6156"/>
                </a:lnSpc>
              </a:pPr>
              <a:r>
                <a:rPr lang="en-US" sz="5700">
                  <a:solidFill>
                    <a:srgbClr val="F2F2F2"/>
                  </a:solidFill>
                  <a:latin typeface="Calibri (MS)"/>
                  <a:ea typeface="Calibri (MS)"/>
                  <a:cs typeface="Calibri (MS)"/>
                  <a:sym typeface="Calibri (MS)"/>
                </a:rPr>
                <a:t>AgeWise-Toolkit </a:t>
              </a:r>
            </a:p>
          </p:txBody>
        </p:sp>
      </p:grpSp>
      <p:grpSp>
        <p:nvGrpSpPr>
          <p:cNvPr id="7" name="Group 7"/>
          <p:cNvGrpSpPr/>
          <p:nvPr/>
        </p:nvGrpSpPr>
        <p:grpSpPr>
          <a:xfrm>
            <a:off x="146952" y="1282008"/>
            <a:ext cx="17916525" cy="826293"/>
            <a:chOff x="0" y="0"/>
            <a:chExt cx="23888700" cy="1101724"/>
          </a:xfrm>
        </p:grpSpPr>
        <p:sp>
          <p:nvSpPr>
            <p:cNvPr id="8" name="Freeform 8"/>
            <p:cNvSpPr/>
            <p:nvPr/>
          </p:nvSpPr>
          <p:spPr>
            <a:xfrm>
              <a:off x="0" y="0"/>
              <a:ext cx="23888702" cy="1101723"/>
            </a:xfrm>
            <a:custGeom>
              <a:avLst/>
              <a:gdLst/>
              <a:ahLst/>
              <a:cxnLst/>
              <a:rect l="l" t="t" r="r" b="b"/>
              <a:pathLst>
                <a:path w="23888702" h="1101723">
                  <a:moveTo>
                    <a:pt x="0" y="0"/>
                  </a:moveTo>
                  <a:lnTo>
                    <a:pt x="23888702" y="0"/>
                  </a:lnTo>
                  <a:lnTo>
                    <a:pt x="23888702" y="1101723"/>
                  </a:lnTo>
                  <a:lnTo>
                    <a:pt x="0" y="1101723"/>
                  </a:lnTo>
                  <a:close/>
                </a:path>
              </a:pathLst>
            </a:custGeom>
            <a:blipFill>
              <a:blip r:embed="rId3">
                <a:alphaModFix amt="0"/>
              </a:blip>
              <a:stretch>
                <a:fillRect t="-372494" b="-372494"/>
              </a:stretch>
            </a:blipFill>
          </p:spPr>
          <p:txBody>
            <a:bodyPr/>
            <a:lstStyle/>
            <a:p>
              <a:endParaRPr lang="de-DE"/>
            </a:p>
          </p:txBody>
        </p:sp>
        <p:sp>
          <p:nvSpPr>
            <p:cNvPr id="9" name="TextBox 9"/>
            <p:cNvSpPr txBox="1"/>
            <p:nvPr/>
          </p:nvSpPr>
          <p:spPr>
            <a:xfrm>
              <a:off x="0" y="-19050"/>
              <a:ext cx="23888700" cy="1120774"/>
            </a:xfrm>
            <a:prstGeom prst="rect">
              <a:avLst/>
            </a:prstGeom>
          </p:spPr>
          <p:txBody>
            <a:bodyPr lIns="0" tIns="0" rIns="0" bIns="0" rtlCol="0" anchor="ctr"/>
            <a:lstStyle/>
            <a:p>
              <a:pPr marL="0" lvl="0" indent="0" algn="just">
                <a:lnSpc>
                  <a:spcPts val="3888"/>
                </a:lnSpc>
              </a:pPr>
              <a:r>
                <a:rPr lang="en-US" sz="3600" b="1">
                  <a:solidFill>
                    <a:srgbClr val="D33FB2"/>
                  </a:solidFill>
                  <a:latin typeface="Calibri (MS) Bold"/>
                  <a:ea typeface="Calibri (MS) Bold"/>
                  <a:cs typeface="Calibri (MS) Bold"/>
                  <a:sym typeface="Calibri (MS) Bold"/>
                </a:rPr>
                <a:t>Reflexion über ganzheitliches Wohlbefinden  </a:t>
              </a:r>
            </a:p>
          </p:txBody>
        </p:sp>
      </p:grpSp>
      <p:sp>
        <p:nvSpPr>
          <p:cNvPr id="10" name="TextBox 10"/>
          <p:cNvSpPr txBox="1"/>
          <p:nvPr/>
        </p:nvSpPr>
        <p:spPr>
          <a:xfrm>
            <a:off x="238392" y="2125447"/>
            <a:ext cx="5176161" cy="5808345"/>
          </a:xfrm>
          <a:prstGeom prst="rect">
            <a:avLst/>
          </a:prstGeom>
        </p:spPr>
        <p:txBody>
          <a:bodyPr lIns="0" tIns="0" rIns="0" bIns="0" rtlCol="0" anchor="t">
            <a:spAutoFit/>
          </a:bodyPr>
          <a:lstStyle/>
          <a:p>
            <a:pPr marL="0" lvl="0" indent="0" algn="l">
              <a:lnSpc>
                <a:spcPts val="3240"/>
              </a:lnSpc>
            </a:pPr>
            <a:endParaRPr/>
          </a:p>
          <a:p>
            <a:pPr marL="0" lvl="0" indent="0" algn="l">
              <a:lnSpc>
                <a:spcPts val="3240"/>
              </a:lnSpc>
            </a:pPr>
            <a:r>
              <a:rPr lang="en-US" sz="3000">
                <a:solidFill>
                  <a:srgbClr val="424244"/>
                </a:solidFill>
                <a:latin typeface="Calibri (MS)"/>
                <a:ea typeface="Calibri (MS)"/>
                <a:cs typeface="Calibri (MS)"/>
                <a:sym typeface="Calibri (MS)"/>
              </a:rPr>
              <a:t>Denken Sie über eine reale oder eine hypothetische Situation mit einem älteren Erwachsenen nach.</a:t>
            </a:r>
          </a:p>
          <a:p>
            <a:pPr marL="0" lvl="0" indent="0" algn="l">
              <a:lnSpc>
                <a:spcPts val="3240"/>
              </a:lnSpc>
            </a:pPr>
            <a:endParaRPr lang="en-US" sz="3000">
              <a:solidFill>
                <a:srgbClr val="424244"/>
              </a:solidFill>
              <a:latin typeface="Calibri (MS)"/>
              <a:ea typeface="Calibri (MS)"/>
              <a:cs typeface="Calibri (MS)"/>
              <a:sym typeface="Calibri (MS)"/>
            </a:endParaRPr>
          </a:p>
          <a:p>
            <a:pPr marL="0" lvl="0" indent="0" algn="l">
              <a:lnSpc>
                <a:spcPts val="3240"/>
              </a:lnSpc>
            </a:pPr>
            <a:r>
              <a:rPr lang="en-US" sz="3000">
                <a:solidFill>
                  <a:srgbClr val="424244"/>
                </a:solidFill>
                <a:latin typeface="Calibri (MS)"/>
                <a:ea typeface="Calibri (MS)"/>
                <a:cs typeface="Calibri (MS)"/>
                <a:sym typeface="Calibri (MS)"/>
              </a:rPr>
              <a:t>Nutzen Sie das Arbeitsblatt, um zu erforschen, wie verschiedene Faktoren das sexuelle Wohlbefinden beeinflussen können.</a:t>
            </a:r>
          </a:p>
          <a:p>
            <a:pPr marL="0" lvl="0" indent="0" algn="l">
              <a:lnSpc>
                <a:spcPts val="3240"/>
              </a:lnSpc>
            </a:pPr>
            <a:endParaRPr lang="en-US" sz="3000">
              <a:solidFill>
                <a:srgbClr val="424244"/>
              </a:solidFill>
              <a:latin typeface="Calibri (MS)"/>
              <a:ea typeface="Calibri (MS)"/>
              <a:cs typeface="Calibri (MS)"/>
              <a:sym typeface="Calibri (MS)"/>
            </a:endParaRPr>
          </a:p>
          <a:p>
            <a:pPr marL="0" lvl="0" indent="0" algn="l">
              <a:lnSpc>
                <a:spcPts val="3240"/>
              </a:lnSpc>
            </a:pPr>
            <a:r>
              <a:rPr lang="en-US" sz="3000" b="1">
                <a:solidFill>
                  <a:srgbClr val="424244"/>
                </a:solidFill>
                <a:latin typeface="Calibri (MS) Bold"/>
                <a:ea typeface="Calibri (MS) Bold"/>
                <a:cs typeface="Calibri (MS) Bold"/>
                <a:sym typeface="Calibri (MS) Bold"/>
              </a:rPr>
              <a:t>Betrachten wir die vier Dimensionen:</a:t>
            </a:r>
          </a:p>
        </p:txBody>
      </p:sp>
      <p:grpSp>
        <p:nvGrpSpPr>
          <p:cNvPr id="11" name="Group 11"/>
          <p:cNvGrpSpPr/>
          <p:nvPr/>
        </p:nvGrpSpPr>
        <p:grpSpPr>
          <a:xfrm>
            <a:off x="12901298" y="7085352"/>
            <a:ext cx="3928805" cy="2548328"/>
            <a:chOff x="0" y="0"/>
            <a:chExt cx="5238407" cy="3397771"/>
          </a:xfrm>
        </p:grpSpPr>
        <p:sp>
          <p:nvSpPr>
            <p:cNvPr id="12" name="Freeform 12"/>
            <p:cNvSpPr/>
            <p:nvPr/>
          </p:nvSpPr>
          <p:spPr>
            <a:xfrm>
              <a:off x="0" y="0"/>
              <a:ext cx="5238369" cy="3397758"/>
            </a:xfrm>
            <a:custGeom>
              <a:avLst/>
              <a:gdLst/>
              <a:ahLst/>
              <a:cxnLst/>
              <a:rect l="l" t="t" r="r" b="b"/>
              <a:pathLst>
                <a:path w="5238369" h="3397758">
                  <a:moveTo>
                    <a:pt x="0" y="339725"/>
                  </a:moveTo>
                  <a:cubicBezTo>
                    <a:pt x="0" y="152146"/>
                    <a:pt x="152146" y="0"/>
                    <a:pt x="339725" y="0"/>
                  </a:cubicBezTo>
                  <a:lnTo>
                    <a:pt x="4898644" y="0"/>
                  </a:lnTo>
                  <a:cubicBezTo>
                    <a:pt x="5086350" y="0"/>
                    <a:pt x="5238369" y="152146"/>
                    <a:pt x="5238369" y="339725"/>
                  </a:cubicBezTo>
                  <a:lnTo>
                    <a:pt x="5238369" y="3058033"/>
                  </a:lnTo>
                  <a:cubicBezTo>
                    <a:pt x="5238369" y="3245739"/>
                    <a:pt x="5086223" y="3397758"/>
                    <a:pt x="4898644" y="3397758"/>
                  </a:cubicBezTo>
                  <a:lnTo>
                    <a:pt x="339725" y="3397758"/>
                  </a:lnTo>
                  <a:cubicBezTo>
                    <a:pt x="152146" y="3397758"/>
                    <a:pt x="0" y="3245612"/>
                    <a:pt x="0" y="3058033"/>
                  </a:cubicBezTo>
                  <a:close/>
                </a:path>
              </a:pathLst>
            </a:custGeom>
            <a:solidFill>
              <a:srgbClr val="D1D1D1">
                <a:alpha val="80784"/>
              </a:srgbClr>
            </a:solidFill>
            <a:ln w="9525" cap="sq">
              <a:solidFill>
                <a:srgbClr val="943B42"/>
              </a:solidFill>
              <a:prstDash val="solid"/>
              <a:miter/>
            </a:ln>
          </p:spPr>
          <p:txBody>
            <a:bodyPr/>
            <a:lstStyle/>
            <a:p>
              <a:endParaRPr lang="de-DE"/>
            </a:p>
          </p:txBody>
        </p:sp>
      </p:grpSp>
      <p:sp>
        <p:nvSpPr>
          <p:cNvPr id="13" name="TextBox 13"/>
          <p:cNvSpPr txBox="1"/>
          <p:nvPr/>
        </p:nvSpPr>
        <p:spPr>
          <a:xfrm>
            <a:off x="14201432" y="7815834"/>
            <a:ext cx="2504323" cy="1125093"/>
          </a:xfrm>
          <a:prstGeom prst="rect">
            <a:avLst/>
          </a:prstGeom>
        </p:spPr>
        <p:txBody>
          <a:bodyPr lIns="0" tIns="0" rIns="0" bIns="0" rtlCol="0" anchor="t">
            <a:spAutoFit/>
          </a:bodyPr>
          <a:lstStyle/>
          <a:p>
            <a:pPr marL="352901" lvl="2" indent="-117634" algn="l">
              <a:lnSpc>
                <a:spcPts val="2106"/>
              </a:lnSpc>
              <a:buFont typeface="Arial"/>
              <a:buChar char="⚬"/>
            </a:pPr>
            <a:r>
              <a:rPr lang="en-US" sz="1950" b="1">
                <a:solidFill>
                  <a:srgbClr val="252223"/>
                </a:solidFill>
                <a:latin typeface="Calibri (MS) Bold"/>
                <a:ea typeface="Calibri (MS) Bold"/>
                <a:cs typeface="Calibri (MS) Bold"/>
                <a:sym typeface="Calibri (MS) Bold"/>
              </a:rPr>
              <a:t>Kommunikation</a:t>
            </a:r>
          </a:p>
          <a:p>
            <a:pPr marL="352901" lvl="2" indent="-117634" algn="l">
              <a:lnSpc>
                <a:spcPts val="2106"/>
              </a:lnSpc>
              <a:buFont typeface="Arial"/>
              <a:buChar char="⚬"/>
            </a:pPr>
            <a:r>
              <a:rPr lang="en-US" sz="1950" b="1">
                <a:solidFill>
                  <a:srgbClr val="252223"/>
                </a:solidFill>
                <a:latin typeface="Calibri (MS) Bold"/>
                <a:ea typeface="Calibri (MS) Bold"/>
                <a:cs typeface="Calibri (MS) Bold"/>
                <a:sym typeface="Calibri (MS) Bold"/>
              </a:rPr>
              <a:t>Verlust</a:t>
            </a:r>
          </a:p>
          <a:p>
            <a:pPr marL="352901" lvl="2" indent="-117634" algn="l">
              <a:lnSpc>
                <a:spcPts val="2106"/>
              </a:lnSpc>
              <a:buFont typeface="Arial"/>
              <a:buChar char="⚬"/>
            </a:pPr>
            <a:r>
              <a:rPr lang="en-US" sz="1950" b="1">
                <a:solidFill>
                  <a:srgbClr val="252223"/>
                </a:solidFill>
                <a:latin typeface="Calibri (MS) Bold"/>
                <a:ea typeface="Calibri (MS) Bold"/>
                <a:cs typeface="Calibri (MS) Bold"/>
                <a:sym typeface="Calibri (MS) Bold"/>
              </a:rPr>
              <a:t>Pflegepersonenrolle</a:t>
            </a:r>
          </a:p>
          <a:p>
            <a:pPr marL="352901" lvl="2" indent="-117634" algn="l">
              <a:lnSpc>
                <a:spcPts val="2106"/>
              </a:lnSpc>
              <a:buFont typeface="Arial"/>
              <a:buChar char="⚬"/>
            </a:pPr>
            <a:r>
              <a:rPr lang="en-US" sz="1950" b="1">
                <a:solidFill>
                  <a:srgbClr val="252223"/>
                </a:solidFill>
                <a:latin typeface="Calibri (MS) Bold"/>
                <a:ea typeface="Calibri (MS) Bold"/>
                <a:cs typeface="Calibri (MS) Bold"/>
                <a:sym typeface="Calibri (MS) Bold"/>
              </a:rPr>
              <a:t>emotionale Nähe</a:t>
            </a:r>
          </a:p>
        </p:txBody>
      </p:sp>
      <p:grpSp>
        <p:nvGrpSpPr>
          <p:cNvPr id="14" name="Group 14"/>
          <p:cNvGrpSpPr/>
          <p:nvPr/>
        </p:nvGrpSpPr>
        <p:grpSpPr>
          <a:xfrm>
            <a:off x="6506680" y="7085352"/>
            <a:ext cx="3928805" cy="2548328"/>
            <a:chOff x="0" y="0"/>
            <a:chExt cx="5238407" cy="3397771"/>
          </a:xfrm>
        </p:grpSpPr>
        <p:sp>
          <p:nvSpPr>
            <p:cNvPr id="15" name="Freeform 15"/>
            <p:cNvSpPr/>
            <p:nvPr/>
          </p:nvSpPr>
          <p:spPr>
            <a:xfrm>
              <a:off x="0" y="0"/>
              <a:ext cx="5238369" cy="3397758"/>
            </a:xfrm>
            <a:custGeom>
              <a:avLst/>
              <a:gdLst/>
              <a:ahLst/>
              <a:cxnLst/>
              <a:rect l="l" t="t" r="r" b="b"/>
              <a:pathLst>
                <a:path w="5238369" h="3397758">
                  <a:moveTo>
                    <a:pt x="0" y="339725"/>
                  </a:moveTo>
                  <a:cubicBezTo>
                    <a:pt x="0" y="152146"/>
                    <a:pt x="152146" y="0"/>
                    <a:pt x="339725" y="0"/>
                  </a:cubicBezTo>
                  <a:lnTo>
                    <a:pt x="4898644" y="0"/>
                  </a:lnTo>
                  <a:cubicBezTo>
                    <a:pt x="5086350" y="0"/>
                    <a:pt x="5238369" y="152146"/>
                    <a:pt x="5238369" y="339725"/>
                  </a:cubicBezTo>
                  <a:lnTo>
                    <a:pt x="5238369" y="3058033"/>
                  </a:lnTo>
                  <a:cubicBezTo>
                    <a:pt x="5238369" y="3245739"/>
                    <a:pt x="5086223" y="3397758"/>
                    <a:pt x="4898644" y="3397758"/>
                  </a:cubicBezTo>
                  <a:lnTo>
                    <a:pt x="339725" y="3397758"/>
                  </a:lnTo>
                  <a:cubicBezTo>
                    <a:pt x="152146" y="3397758"/>
                    <a:pt x="0" y="3245612"/>
                    <a:pt x="0" y="3058033"/>
                  </a:cubicBezTo>
                  <a:close/>
                </a:path>
              </a:pathLst>
            </a:custGeom>
            <a:solidFill>
              <a:srgbClr val="D1D1D1">
                <a:alpha val="80784"/>
              </a:srgbClr>
            </a:solidFill>
            <a:ln w="9525" cap="sq">
              <a:solidFill>
                <a:srgbClr val="3FCCD3"/>
              </a:solidFill>
              <a:prstDash val="solid"/>
              <a:miter/>
            </a:ln>
          </p:spPr>
          <p:txBody>
            <a:bodyPr/>
            <a:lstStyle/>
            <a:p>
              <a:endParaRPr lang="de-DE"/>
            </a:p>
          </p:txBody>
        </p:sp>
      </p:grpSp>
      <p:sp>
        <p:nvSpPr>
          <p:cNvPr id="16" name="TextBox 16"/>
          <p:cNvSpPr txBox="1"/>
          <p:nvPr/>
        </p:nvSpPr>
        <p:spPr>
          <a:xfrm>
            <a:off x="6631029" y="7815834"/>
            <a:ext cx="2504323" cy="1659179"/>
          </a:xfrm>
          <a:prstGeom prst="rect">
            <a:avLst/>
          </a:prstGeom>
        </p:spPr>
        <p:txBody>
          <a:bodyPr lIns="0" tIns="0" rIns="0" bIns="0" rtlCol="0" anchor="t">
            <a:spAutoFit/>
          </a:bodyPr>
          <a:lstStyle/>
          <a:p>
            <a:pPr marL="361045" lvl="2" indent="-120348" algn="l">
              <a:lnSpc>
                <a:spcPts val="2154"/>
              </a:lnSpc>
              <a:buFont typeface="Arial"/>
              <a:buChar char="⚬"/>
            </a:pPr>
            <a:r>
              <a:rPr lang="en-US" sz="1995" b="1">
                <a:solidFill>
                  <a:srgbClr val="252223"/>
                </a:solidFill>
                <a:latin typeface="Calibri (MS) Bold"/>
                <a:ea typeface="Calibri (MS) Bold"/>
                <a:cs typeface="Calibri (MS) Bold"/>
                <a:sym typeface="Calibri (MS) Bold"/>
              </a:rPr>
              <a:t>kulturelle Einstellungen</a:t>
            </a:r>
          </a:p>
          <a:p>
            <a:pPr marL="361045" lvl="2" indent="-120348" algn="l">
              <a:lnSpc>
                <a:spcPts val="2154"/>
              </a:lnSpc>
              <a:buFont typeface="Arial"/>
              <a:buChar char="⚬"/>
            </a:pPr>
            <a:r>
              <a:rPr lang="en-US" sz="1995" b="1">
                <a:solidFill>
                  <a:srgbClr val="252223"/>
                </a:solidFill>
                <a:latin typeface="Calibri (MS) Bold"/>
                <a:ea typeface="Calibri (MS) Bold"/>
                <a:cs typeface="Calibri (MS) Bold"/>
                <a:sym typeface="Calibri (MS) Bold"/>
              </a:rPr>
              <a:t>institutionelle Regeln</a:t>
            </a:r>
          </a:p>
          <a:p>
            <a:pPr marL="361045" lvl="2" indent="-120348" algn="l">
              <a:lnSpc>
                <a:spcPts val="2154"/>
              </a:lnSpc>
              <a:buFont typeface="Arial"/>
              <a:buChar char="⚬"/>
            </a:pPr>
            <a:r>
              <a:rPr lang="en-US" sz="1995" b="1">
                <a:solidFill>
                  <a:srgbClr val="252223"/>
                </a:solidFill>
                <a:latin typeface="Calibri (MS) Bold"/>
                <a:ea typeface="Calibri (MS) Bold"/>
                <a:cs typeface="Calibri (MS) Bold"/>
                <a:sym typeface="Calibri (MS) Bold"/>
              </a:rPr>
              <a:t>Datenschutz</a:t>
            </a:r>
          </a:p>
          <a:p>
            <a:pPr marL="361045" lvl="2" indent="-120348" algn="l">
              <a:lnSpc>
                <a:spcPts val="2154"/>
              </a:lnSpc>
              <a:buFont typeface="Arial"/>
              <a:buChar char="⚬"/>
            </a:pPr>
            <a:r>
              <a:rPr lang="en-US" sz="1995" b="1">
                <a:solidFill>
                  <a:srgbClr val="252223"/>
                </a:solidFill>
                <a:latin typeface="Calibri (MS) Bold"/>
                <a:ea typeface="Calibri (MS) Bold"/>
                <a:cs typeface="Calibri (MS) Bold"/>
                <a:sym typeface="Calibri (MS) Bold"/>
              </a:rPr>
              <a:t>Stigma</a:t>
            </a:r>
          </a:p>
        </p:txBody>
      </p:sp>
      <p:grpSp>
        <p:nvGrpSpPr>
          <p:cNvPr id="17" name="Group 17"/>
          <p:cNvGrpSpPr/>
          <p:nvPr/>
        </p:nvGrpSpPr>
        <p:grpSpPr>
          <a:xfrm>
            <a:off x="12901298" y="1690392"/>
            <a:ext cx="3928805" cy="2548328"/>
            <a:chOff x="0" y="0"/>
            <a:chExt cx="5238407" cy="3397771"/>
          </a:xfrm>
        </p:grpSpPr>
        <p:sp>
          <p:nvSpPr>
            <p:cNvPr id="18" name="Freeform 18"/>
            <p:cNvSpPr/>
            <p:nvPr/>
          </p:nvSpPr>
          <p:spPr>
            <a:xfrm>
              <a:off x="0" y="0"/>
              <a:ext cx="5238369" cy="3397758"/>
            </a:xfrm>
            <a:custGeom>
              <a:avLst/>
              <a:gdLst/>
              <a:ahLst/>
              <a:cxnLst/>
              <a:rect l="l" t="t" r="r" b="b"/>
              <a:pathLst>
                <a:path w="5238369" h="3397758">
                  <a:moveTo>
                    <a:pt x="0" y="339725"/>
                  </a:moveTo>
                  <a:cubicBezTo>
                    <a:pt x="0" y="152146"/>
                    <a:pt x="152146" y="0"/>
                    <a:pt x="339725" y="0"/>
                  </a:cubicBezTo>
                  <a:lnTo>
                    <a:pt x="4898644" y="0"/>
                  </a:lnTo>
                  <a:cubicBezTo>
                    <a:pt x="5086350" y="0"/>
                    <a:pt x="5238369" y="152146"/>
                    <a:pt x="5238369" y="339725"/>
                  </a:cubicBezTo>
                  <a:lnTo>
                    <a:pt x="5238369" y="3058033"/>
                  </a:lnTo>
                  <a:cubicBezTo>
                    <a:pt x="5238369" y="3245739"/>
                    <a:pt x="5086223" y="3397758"/>
                    <a:pt x="4898644" y="3397758"/>
                  </a:cubicBezTo>
                  <a:lnTo>
                    <a:pt x="339725" y="3397758"/>
                  </a:lnTo>
                  <a:cubicBezTo>
                    <a:pt x="152146" y="3397758"/>
                    <a:pt x="0" y="3245612"/>
                    <a:pt x="0" y="3058033"/>
                  </a:cubicBezTo>
                  <a:close/>
                </a:path>
              </a:pathLst>
            </a:custGeom>
            <a:solidFill>
              <a:srgbClr val="D1D1D1">
                <a:alpha val="80784"/>
              </a:srgbClr>
            </a:solidFill>
            <a:ln w="9525" cap="sq">
              <a:solidFill>
                <a:srgbClr val="35564F"/>
              </a:solidFill>
              <a:prstDash val="solid"/>
              <a:miter/>
            </a:ln>
          </p:spPr>
          <p:txBody>
            <a:bodyPr/>
            <a:lstStyle/>
            <a:p>
              <a:endParaRPr lang="de-DE"/>
            </a:p>
          </p:txBody>
        </p:sp>
      </p:grpSp>
      <p:sp>
        <p:nvSpPr>
          <p:cNvPr id="19" name="TextBox 19"/>
          <p:cNvSpPr txBox="1"/>
          <p:nvPr/>
        </p:nvSpPr>
        <p:spPr>
          <a:xfrm>
            <a:off x="14186192" y="1780451"/>
            <a:ext cx="2534803" cy="1479804"/>
          </a:xfrm>
          <a:prstGeom prst="rect">
            <a:avLst/>
          </a:prstGeom>
        </p:spPr>
        <p:txBody>
          <a:bodyPr lIns="0" tIns="0" rIns="0" bIns="0" rtlCol="0" anchor="t">
            <a:spAutoFit/>
          </a:bodyPr>
          <a:lstStyle/>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Stimmung</a:t>
            </a:r>
          </a:p>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Angst</a:t>
            </a:r>
          </a:p>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Körperbild</a:t>
            </a:r>
          </a:p>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Selbstwertgefühl</a:t>
            </a:r>
          </a:p>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Einsamkeit</a:t>
            </a:r>
          </a:p>
        </p:txBody>
      </p:sp>
      <p:grpSp>
        <p:nvGrpSpPr>
          <p:cNvPr id="20" name="Group 20"/>
          <p:cNvGrpSpPr/>
          <p:nvPr/>
        </p:nvGrpSpPr>
        <p:grpSpPr>
          <a:xfrm>
            <a:off x="6506680" y="1690392"/>
            <a:ext cx="3928805" cy="2548328"/>
            <a:chOff x="0" y="0"/>
            <a:chExt cx="5238407" cy="3397771"/>
          </a:xfrm>
        </p:grpSpPr>
        <p:sp>
          <p:nvSpPr>
            <p:cNvPr id="21" name="Freeform 21"/>
            <p:cNvSpPr/>
            <p:nvPr/>
          </p:nvSpPr>
          <p:spPr>
            <a:xfrm>
              <a:off x="0" y="0"/>
              <a:ext cx="5238369" cy="3397758"/>
            </a:xfrm>
            <a:custGeom>
              <a:avLst/>
              <a:gdLst/>
              <a:ahLst/>
              <a:cxnLst/>
              <a:rect l="l" t="t" r="r" b="b"/>
              <a:pathLst>
                <a:path w="5238369" h="3397758">
                  <a:moveTo>
                    <a:pt x="0" y="339725"/>
                  </a:moveTo>
                  <a:cubicBezTo>
                    <a:pt x="0" y="152146"/>
                    <a:pt x="152146" y="0"/>
                    <a:pt x="339725" y="0"/>
                  </a:cubicBezTo>
                  <a:lnTo>
                    <a:pt x="4898644" y="0"/>
                  </a:lnTo>
                  <a:cubicBezTo>
                    <a:pt x="5086350" y="0"/>
                    <a:pt x="5238369" y="152146"/>
                    <a:pt x="5238369" y="339725"/>
                  </a:cubicBezTo>
                  <a:lnTo>
                    <a:pt x="5238369" y="3058033"/>
                  </a:lnTo>
                  <a:cubicBezTo>
                    <a:pt x="5238369" y="3245739"/>
                    <a:pt x="5086223" y="3397758"/>
                    <a:pt x="4898644" y="3397758"/>
                  </a:cubicBezTo>
                  <a:lnTo>
                    <a:pt x="339725" y="3397758"/>
                  </a:lnTo>
                  <a:cubicBezTo>
                    <a:pt x="152146" y="3397758"/>
                    <a:pt x="0" y="3245612"/>
                    <a:pt x="0" y="3058033"/>
                  </a:cubicBezTo>
                  <a:close/>
                </a:path>
              </a:pathLst>
            </a:custGeom>
            <a:solidFill>
              <a:srgbClr val="D1D1D1">
                <a:alpha val="80784"/>
              </a:srgbClr>
            </a:solidFill>
            <a:ln w="9525" cap="sq">
              <a:solidFill>
                <a:srgbClr val="252223"/>
              </a:solidFill>
              <a:prstDash val="solid"/>
              <a:miter/>
            </a:ln>
          </p:spPr>
          <p:txBody>
            <a:bodyPr/>
            <a:lstStyle/>
            <a:p>
              <a:endParaRPr lang="de-DE"/>
            </a:p>
          </p:txBody>
        </p:sp>
      </p:grpSp>
      <p:sp>
        <p:nvSpPr>
          <p:cNvPr id="22" name="TextBox 22"/>
          <p:cNvSpPr txBox="1"/>
          <p:nvPr/>
        </p:nvSpPr>
        <p:spPr>
          <a:xfrm>
            <a:off x="6615789" y="1780451"/>
            <a:ext cx="2534803" cy="1765554"/>
          </a:xfrm>
          <a:prstGeom prst="rect">
            <a:avLst/>
          </a:prstGeom>
        </p:spPr>
        <p:txBody>
          <a:bodyPr lIns="0" tIns="0" rIns="0" bIns="0" rtlCol="0" anchor="t">
            <a:spAutoFit/>
          </a:bodyPr>
          <a:lstStyle/>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chronische Krankheit</a:t>
            </a:r>
          </a:p>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Medikamente</a:t>
            </a:r>
          </a:p>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hormonelle Veränderungen</a:t>
            </a:r>
          </a:p>
          <a:p>
            <a:pPr marL="380048" lvl="2" indent="-126682" algn="l">
              <a:lnSpc>
                <a:spcPts val="2268"/>
              </a:lnSpc>
              <a:buFont typeface="Arial"/>
              <a:buChar char="⚬"/>
            </a:pPr>
            <a:r>
              <a:rPr lang="en-US" sz="2100" b="1">
                <a:solidFill>
                  <a:srgbClr val="252223"/>
                </a:solidFill>
                <a:latin typeface="Calibri (MS) Bold"/>
                <a:ea typeface="Calibri (MS) Bold"/>
                <a:cs typeface="Calibri (MS) Bold"/>
                <a:sym typeface="Calibri (MS) Bold"/>
              </a:rPr>
              <a:t>Schmerz</a:t>
            </a:r>
          </a:p>
        </p:txBody>
      </p:sp>
      <p:grpSp>
        <p:nvGrpSpPr>
          <p:cNvPr id="23" name="Group 23"/>
          <p:cNvGrpSpPr/>
          <p:nvPr/>
        </p:nvGrpSpPr>
        <p:grpSpPr>
          <a:xfrm>
            <a:off x="8153733" y="2147383"/>
            <a:ext cx="3435325" cy="3435325"/>
            <a:chOff x="0" y="0"/>
            <a:chExt cx="4580433" cy="4580433"/>
          </a:xfrm>
        </p:grpSpPr>
        <p:sp>
          <p:nvSpPr>
            <p:cNvPr id="24" name="Freeform 24"/>
            <p:cNvSpPr/>
            <p:nvPr/>
          </p:nvSpPr>
          <p:spPr>
            <a:xfrm>
              <a:off x="0" y="0"/>
              <a:ext cx="4580382" cy="4580382"/>
            </a:xfrm>
            <a:custGeom>
              <a:avLst/>
              <a:gdLst/>
              <a:ahLst/>
              <a:cxnLst/>
              <a:rect l="l" t="t" r="r" b="b"/>
              <a:pathLst>
                <a:path w="4580382" h="4580382">
                  <a:moveTo>
                    <a:pt x="0" y="4580382"/>
                  </a:moveTo>
                  <a:cubicBezTo>
                    <a:pt x="0" y="2050669"/>
                    <a:pt x="2050669" y="0"/>
                    <a:pt x="4580382" y="0"/>
                  </a:cubicBezTo>
                  <a:lnTo>
                    <a:pt x="4580382" y="4580382"/>
                  </a:lnTo>
                  <a:close/>
                </a:path>
              </a:pathLst>
            </a:custGeom>
            <a:gradFill rotWithShape="1">
              <a:gsLst>
                <a:gs pos="0">
                  <a:srgbClr val="AEAEAE">
                    <a:alpha val="100000"/>
                  </a:srgbClr>
                </a:gs>
                <a:gs pos="50000">
                  <a:srgbClr val="989898">
                    <a:alpha val="100000"/>
                  </a:srgbClr>
                </a:gs>
                <a:gs pos="100000">
                  <a:srgbClr val="838383">
                    <a:alpha val="100000"/>
                  </a:srgbClr>
                </a:gs>
              </a:gsLst>
              <a:lin ang="5400000"/>
            </a:gradFill>
          </p:spPr>
          <p:txBody>
            <a:bodyPr/>
            <a:lstStyle/>
            <a:p>
              <a:endParaRPr lang="de-DE"/>
            </a:p>
          </p:txBody>
        </p:sp>
      </p:grpSp>
      <p:grpSp>
        <p:nvGrpSpPr>
          <p:cNvPr id="25" name="Group 25"/>
          <p:cNvGrpSpPr/>
          <p:nvPr/>
        </p:nvGrpSpPr>
        <p:grpSpPr>
          <a:xfrm>
            <a:off x="9155154" y="3148803"/>
            <a:ext cx="2438667" cy="2438667"/>
            <a:chOff x="0" y="0"/>
            <a:chExt cx="3251556" cy="3251556"/>
          </a:xfrm>
        </p:grpSpPr>
        <p:sp>
          <p:nvSpPr>
            <p:cNvPr id="26" name="Freeform 26"/>
            <p:cNvSpPr/>
            <p:nvPr/>
          </p:nvSpPr>
          <p:spPr>
            <a:xfrm>
              <a:off x="0" y="0"/>
              <a:ext cx="3251556" cy="3251556"/>
            </a:xfrm>
            <a:custGeom>
              <a:avLst/>
              <a:gdLst/>
              <a:ahLst/>
              <a:cxnLst/>
              <a:rect l="l" t="t" r="r" b="b"/>
              <a:pathLst>
                <a:path w="3251556" h="3251556">
                  <a:moveTo>
                    <a:pt x="0" y="0"/>
                  </a:moveTo>
                  <a:lnTo>
                    <a:pt x="3251556" y="0"/>
                  </a:lnTo>
                  <a:lnTo>
                    <a:pt x="3251556" y="3251556"/>
                  </a:lnTo>
                  <a:lnTo>
                    <a:pt x="0" y="3251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a:p>
          </p:txBody>
        </p:sp>
        <p:grpSp>
          <p:nvGrpSpPr>
            <p:cNvPr id="27" name="Group 27"/>
            <p:cNvGrpSpPr/>
            <p:nvPr/>
          </p:nvGrpSpPr>
          <p:grpSpPr>
            <a:xfrm>
              <a:off x="0" y="0"/>
              <a:ext cx="3251556" cy="3251552"/>
              <a:chOff x="0" y="0"/>
              <a:chExt cx="3251556" cy="3251552"/>
            </a:xfrm>
          </p:grpSpPr>
          <p:sp>
            <p:nvSpPr>
              <p:cNvPr id="28" name="Freeform 28"/>
              <p:cNvSpPr/>
              <p:nvPr/>
            </p:nvSpPr>
            <p:spPr>
              <a:xfrm>
                <a:off x="0" y="0"/>
                <a:ext cx="3251552" cy="3251548"/>
              </a:xfrm>
              <a:custGeom>
                <a:avLst/>
                <a:gdLst/>
                <a:ahLst/>
                <a:cxnLst/>
                <a:rect l="l" t="t" r="r" b="b"/>
                <a:pathLst>
                  <a:path w="3251552" h="3251548">
                    <a:moveTo>
                      <a:pt x="0" y="0"/>
                    </a:moveTo>
                    <a:lnTo>
                      <a:pt x="3251552" y="0"/>
                    </a:lnTo>
                    <a:lnTo>
                      <a:pt x="3251552" y="3251548"/>
                    </a:lnTo>
                    <a:lnTo>
                      <a:pt x="0" y="3251548"/>
                    </a:lnTo>
                    <a:close/>
                  </a:path>
                </a:pathLst>
              </a:custGeom>
              <a:blipFill>
                <a:blip r:embed="rId3">
                  <a:alphaModFix amt="0"/>
                </a:blip>
                <a:stretch>
                  <a:fillRect l="-78303" r="-78303"/>
                </a:stretch>
              </a:blipFill>
            </p:spPr>
            <p:txBody>
              <a:bodyPr/>
              <a:lstStyle/>
              <a:p>
                <a:endParaRPr lang="de-DE"/>
              </a:p>
            </p:txBody>
          </p:sp>
          <p:sp>
            <p:nvSpPr>
              <p:cNvPr id="29" name="TextBox 29"/>
              <p:cNvSpPr txBox="1"/>
              <p:nvPr/>
            </p:nvSpPr>
            <p:spPr>
              <a:xfrm>
                <a:off x="0" y="-19050"/>
                <a:ext cx="3251556" cy="3270602"/>
              </a:xfrm>
              <a:prstGeom prst="rect">
                <a:avLst/>
              </a:prstGeom>
            </p:spPr>
            <p:txBody>
              <a:bodyPr lIns="0" tIns="0" rIns="0" bIns="0" rtlCol="0" anchor="ctr"/>
              <a:lstStyle/>
              <a:p>
                <a:pPr marL="0" lvl="0" indent="0" algn="ctr">
                  <a:lnSpc>
                    <a:spcPts val="2349"/>
                  </a:lnSpc>
                </a:pPr>
                <a:r>
                  <a:rPr lang="en-US" sz="2175" b="1">
                    <a:solidFill>
                      <a:srgbClr val="252223"/>
                    </a:solidFill>
                    <a:latin typeface="Calibri (MS) Bold"/>
                    <a:ea typeface="Calibri (MS) Bold"/>
                    <a:cs typeface="Calibri (MS) Bold"/>
                    <a:sym typeface="Calibri (MS) Bold"/>
                  </a:rPr>
                  <a:t>Biologie/Gesundheit</a:t>
                </a:r>
              </a:p>
            </p:txBody>
          </p:sp>
        </p:grpSp>
      </p:grpSp>
      <p:grpSp>
        <p:nvGrpSpPr>
          <p:cNvPr id="30" name="Group 30"/>
          <p:cNvGrpSpPr/>
          <p:nvPr/>
        </p:nvGrpSpPr>
        <p:grpSpPr>
          <a:xfrm rot="5400000">
            <a:off x="11747735" y="2147383"/>
            <a:ext cx="3435325" cy="3435325"/>
            <a:chOff x="0" y="0"/>
            <a:chExt cx="4580433" cy="4580433"/>
          </a:xfrm>
        </p:grpSpPr>
        <p:sp>
          <p:nvSpPr>
            <p:cNvPr id="31" name="Freeform 31"/>
            <p:cNvSpPr/>
            <p:nvPr/>
          </p:nvSpPr>
          <p:spPr>
            <a:xfrm>
              <a:off x="0" y="0"/>
              <a:ext cx="4580382" cy="4580382"/>
            </a:xfrm>
            <a:custGeom>
              <a:avLst/>
              <a:gdLst/>
              <a:ahLst/>
              <a:cxnLst/>
              <a:rect l="l" t="t" r="r" b="b"/>
              <a:pathLst>
                <a:path w="4580382" h="4580382">
                  <a:moveTo>
                    <a:pt x="0" y="4580382"/>
                  </a:moveTo>
                  <a:cubicBezTo>
                    <a:pt x="0" y="2050669"/>
                    <a:pt x="2050669" y="0"/>
                    <a:pt x="4580382" y="0"/>
                  </a:cubicBezTo>
                  <a:lnTo>
                    <a:pt x="4580382" y="4580382"/>
                  </a:lnTo>
                  <a:close/>
                </a:path>
              </a:pathLst>
            </a:custGeom>
            <a:gradFill rotWithShape="1">
              <a:gsLst>
                <a:gs pos="0">
                  <a:srgbClr val="C6D9D5">
                    <a:alpha val="100000"/>
                  </a:srgbClr>
                </a:gs>
                <a:gs pos="50000">
                  <a:srgbClr val="ACC8C2">
                    <a:alpha val="100000"/>
                  </a:srgbClr>
                </a:gs>
                <a:gs pos="100000">
                  <a:srgbClr val="93B7B0">
                    <a:alpha val="100000"/>
                  </a:srgbClr>
                </a:gs>
              </a:gsLst>
              <a:lin ang="0"/>
            </a:gradFill>
          </p:spPr>
          <p:txBody>
            <a:bodyPr/>
            <a:lstStyle/>
            <a:p>
              <a:endParaRPr lang="de-DE"/>
            </a:p>
          </p:txBody>
        </p:sp>
      </p:grpSp>
      <p:grpSp>
        <p:nvGrpSpPr>
          <p:cNvPr id="32" name="Group 32"/>
          <p:cNvGrpSpPr/>
          <p:nvPr/>
        </p:nvGrpSpPr>
        <p:grpSpPr>
          <a:xfrm>
            <a:off x="11742972" y="3148803"/>
            <a:ext cx="2438667" cy="2438667"/>
            <a:chOff x="0" y="0"/>
            <a:chExt cx="3251556" cy="3251556"/>
          </a:xfrm>
        </p:grpSpPr>
        <p:sp>
          <p:nvSpPr>
            <p:cNvPr id="33" name="Freeform 33"/>
            <p:cNvSpPr/>
            <p:nvPr/>
          </p:nvSpPr>
          <p:spPr>
            <a:xfrm>
              <a:off x="0" y="0"/>
              <a:ext cx="3251556" cy="3251556"/>
            </a:xfrm>
            <a:custGeom>
              <a:avLst/>
              <a:gdLst/>
              <a:ahLst/>
              <a:cxnLst/>
              <a:rect l="l" t="t" r="r" b="b"/>
              <a:pathLst>
                <a:path w="3251556" h="3251556">
                  <a:moveTo>
                    <a:pt x="0" y="0"/>
                  </a:moveTo>
                  <a:lnTo>
                    <a:pt x="3251556" y="0"/>
                  </a:lnTo>
                  <a:lnTo>
                    <a:pt x="3251556" y="3251556"/>
                  </a:lnTo>
                  <a:lnTo>
                    <a:pt x="0" y="3251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a:p>
          </p:txBody>
        </p:sp>
        <p:grpSp>
          <p:nvGrpSpPr>
            <p:cNvPr id="34" name="Group 34"/>
            <p:cNvGrpSpPr/>
            <p:nvPr/>
          </p:nvGrpSpPr>
          <p:grpSpPr>
            <a:xfrm>
              <a:off x="0" y="0"/>
              <a:ext cx="3251556" cy="3251552"/>
              <a:chOff x="0" y="0"/>
              <a:chExt cx="3251556" cy="3251552"/>
            </a:xfrm>
          </p:grpSpPr>
          <p:sp>
            <p:nvSpPr>
              <p:cNvPr id="35" name="Freeform 35"/>
              <p:cNvSpPr/>
              <p:nvPr/>
            </p:nvSpPr>
            <p:spPr>
              <a:xfrm>
                <a:off x="0" y="0"/>
                <a:ext cx="3251552" cy="3251548"/>
              </a:xfrm>
              <a:custGeom>
                <a:avLst/>
                <a:gdLst/>
                <a:ahLst/>
                <a:cxnLst/>
                <a:rect l="l" t="t" r="r" b="b"/>
                <a:pathLst>
                  <a:path w="3251552" h="3251548">
                    <a:moveTo>
                      <a:pt x="0" y="0"/>
                    </a:moveTo>
                    <a:lnTo>
                      <a:pt x="3251552" y="0"/>
                    </a:lnTo>
                    <a:lnTo>
                      <a:pt x="3251552" y="3251548"/>
                    </a:lnTo>
                    <a:lnTo>
                      <a:pt x="0" y="3251548"/>
                    </a:lnTo>
                    <a:close/>
                  </a:path>
                </a:pathLst>
              </a:custGeom>
              <a:blipFill>
                <a:blip r:embed="rId3">
                  <a:alphaModFix amt="0"/>
                </a:blip>
                <a:stretch>
                  <a:fillRect l="-78303" r="-78303"/>
                </a:stretch>
              </a:blipFill>
            </p:spPr>
            <p:txBody>
              <a:bodyPr/>
              <a:lstStyle/>
              <a:p>
                <a:endParaRPr lang="de-DE"/>
              </a:p>
            </p:txBody>
          </p:sp>
          <p:sp>
            <p:nvSpPr>
              <p:cNvPr id="36" name="TextBox 36"/>
              <p:cNvSpPr txBox="1"/>
              <p:nvPr/>
            </p:nvSpPr>
            <p:spPr>
              <a:xfrm>
                <a:off x="0" y="-9525"/>
                <a:ext cx="3251556" cy="3261077"/>
              </a:xfrm>
              <a:prstGeom prst="rect">
                <a:avLst/>
              </a:prstGeom>
            </p:spPr>
            <p:txBody>
              <a:bodyPr lIns="0" tIns="0" rIns="0" bIns="0" rtlCol="0" anchor="ctr"/>
              <a:lstStyle/>
              <a:p>
                <a:pPr marL="0" lvl="0" indent="0" algn="ctr">
                  <a:lnSpc>
                    <a:spcPts val="2592"/>
                  </a:lnSpc>
                </a:pPr>
                <a:r>
                  <a:rPr lang="en-US" sz="2400" b="1">
                    <a:solidFill>
                      <a:srgbClr val="252223"/>
                    </a:solidFill>
                    <a:latin typeface="Calibri (MS) Bold"/>
                    <a:ea typeface="Calibri (MS) Bold"/>
                    <a:cs typeface="Calibri (MS) Bold"/>
                    <a:sym typeface="Calibri (MS) Bold"/>
                  </a:rPr>
                  <a:t>Psychologische</a:t>
                </a:r>
              </a:p>
            </p:txBody>
          </p:sp>
        </p:grpSp>
      </p:grpSp>
      <p:grpSp>
        <p:nvGrpSpPr>
          <p:cNvPr id="37" name="Group 37"/>
          <p:cNvGrpSpPr/>
          <p:nvPr/>
        </p:nvGrpSpPr>
        <p:grpSpPr>
          <a:xfrm rot="-10800000">
            <a:off x="11747735" y="5741375"/>
            <a:ext cx="3435325" cy="3435325"/>
            <a:chOff x="0" y="0"/>
            <a:chExt cx="4580433" cy="4580433"/>
          </a:xfrm>
        </p:grpSpPr>
        <p:sp>
          <p:nvSpPr>
            <p:cNvPr id="38" name="Freeform 38"/>
            <p:cNvSpPr/>
            <p:nvPr/>
          </p:nvSpPr>
          <p:spPr>
            <a:xfrm>
              <a:off x="0" y="0"/>
              <a:ext cx="4580382" cy="4580382"/>
            </a:xfrm>
            <a:custGeom>
              <a:avLst/>
              <a:gdLst/>
              <a:ahLst/>
              <a:cxnLst/>
              <a:rect l="l" t="t" r="r" b="b"/>
              <a:pathLst>
                <a:path w="4580382" h="4580382">
                  <a:moveTo>
                    <a:pt x="0" y="4580382"/>
                  </a:moveTo>
                  <a:cubicBezTo>
                    <a:pt x="0" y="2050669"/>
                    <a:pt x="2050669" y="0"/>
                    <a:pt x="4580382" y="0"/>
                  </a:cubicBezTo>
                  <a:lnTo>
                    <a:pt x="4580382" y="4580382"/>
                  </a:lnTo>
                  <a:close/>
                </a:path>
              </a:pathLst>
            </a:custGeom>
            <a:gradFill rotWithShape="1">
              <a:gsLst>
                <a:gs pos="0">
                  <a:srgbClr val="F7ECED">
                    <a:alpha val="100000"/>
                  </a:srgbClr>
                </a:gs>
                <a:gs pos="50000">
                  <a:srgbClr val="EACED0">
                    <a:alpha val="100000"/>
                  </a:srgbClr>
                </a:gs>
                <a:gs pos="100000">
                  <a:srgbClr val="DDB0B4">
                    <a:alpha val="100000"/>
                  </a:srgbClr>
                </a:gs>
              </a:gsLst>
              <a:lin ang="16200000"/>
            </a:gradFill>
          </p:spPr>
          <p:txBody>
            <a:bodyPr/>
            <a:lstStyle/>
            <a:p>
              <a:endParaRPr lang="de-DE"/>
            </a:p>
          </p:txBody>
        </p:sp>
      </p:grpSp>
      <p:grpSp>
        <p:nvGrpSpPr>
          <p:cNvPr id="39" name="Group 39"/>
          <p:cNvGrpSpPr/>
          <p:nvPr/>
        </p:nvGrpSpPr>
        <p:grpSpPr>
          <a:xfrm>
            <a:off x="11742972" y="5736612"/>
            <a:ext cx="2438667" cy="2438667"/>
            <a:chOff x="0" y="0"/>
            <a:chExt cx="3251556" cy="3251556"/>
          </a:xfrm>
        </p:grpSpPr>
        <p:sp>
          <p:nvSpPr>
            <p:cNvPr id="40" name="Freeform 40"/>
            <p:cNvSpPr/>
            <p:nvPr/>
          </p:nvSpPr>
          <p:spPr>
            <a:xfrm>
              <a:off x="0" y="0"/>
              <a:ext cx="3251556" cy="3251556"/>
            </a:xfrm>
            <a:custGeom>
              <a:avLst/>
              <a:gdLst/>
              <a:ahLst/>
              <a:cxnLst/>
              <a:rect l="l" t="t" r="r" b="b"/>
              <a:pathLst>
                <a:path w="3251556" h="3251556">
                  <a:moveTo>
                    <a:pt x="0" y="0"/>
                  </a:moveTo>
                  <a:lnTo>
                    <a:pt x="3251556" y="0"/>
                  </a:lnTo>
                  <a:lnTo>
                    <a:pt x="3251556" y="3251556"/>
                  </a:lnTo>
                  <a:lnTo>
                    <a:pt x="0" y="3251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a:p>
          </p:txBody>
        </p:sp>
        <p:grpSp>
          <p:nvGrpSpPr>
            <p:cNvPr id="41" name="Group 41"/>
            <p:cNvGrpSpPr/>
            <p:nvPr/>
          </p:nvGrpSpPr>
          <p:grpSpPr>
            <a:xfrm>
              <a:off x="0" y="0"/>
              <a:ext cx="3251556" cy="3251552"/>
              <a:chOff x="0" y="0"/>
              <a:chExt cx="3251556" cy="3251552"/>
            </a:xfrm>
          </p:grpSpPr>
          <p:sp>
            <p:nvSpPr>
              <p:cNvPr id="42" name="Freeform 42"/>
              <p:cNvSpPr/>
              <p:nvPr/>
            </p:nvSpPr>
            <p:spPr>
              <a:xfrm>
                <a:off x="0" y="0"/>
                <a:ext cx="3251552" cy="3251548"/>
              </a:xfrm>
              <a:custGeom>
                <a:avLst/>
                <a:gdLst/>
                <a:ahLst/>
                <a:cxnLst/>
                <a:rect l="l" t="t" r="r" b="b"/>
                <a:pathLst>
                  <a:path w="3251552" h="3251548">
                    <a:moveTo>
                      <a:pt x="0" y="0"/>
                    </a:moveTo>
                    <a:lnTo>
                      <a:pt x="3251552" y="0"/>
                    </a:lnTo>
                    <a:lnTo>
                      <a:pt x="3251552" y="3251548"/>
                    </a:lnTo>
                    <a:lnTo>
                      <a:pt x="0" y="3251548"/>
                    </a:lnTo>
                    <a:close/>
                  </a:path>
                </a:pathLst>
              </a:custGeom>
              <a:blipFill>
                <a:blip r:embed="rId3">
                  <a:alphaModFix amt="0"/>
                </a:blip>
                <a:stretch>
                  <a:fillRect l="-78303" r="-78303"/>
                </a:stretch>
              </a:blipFill>
            </p:spPr>
            <p:txBody>
              <a:bodyPr/>
              <a:lstStyle/>
              <a:p>
                <a:endParaRPr lang="de-DE"/>
              </a:p>
            </p:txBody>
          </p:sp>
          <p:sp>
            <p:nvSpPr>
              <p:cNvPr id="43" name="TextBox 43"/>
              <p:cNvSpPr txBox="1"/>
              <p:nvPr/>
            </p:nvSpPr>
            <p:spPr>
              <a:xfrm>
                <a:off x="0" y="-19050"/>
                <a:ext cx="3251556" cy="3270602"/>
              </a:xfrm>
              <a:prstGeom prst="rect">
                <a:avLst/>
              </a:prstGeom>
            </p:spPr>
            <p:txBody>
              <a:bodyPr lIns="0" tIns="0" rIns="0" bIns="0" rtlCol="0" anchor="ctr"/>
              <a:lstStyle/>
              <a:p>
                <a:pPr marL="0" lvl="0" indent="0" algn="ctr">
                  <a:lnSpc>
                    <a:spcPts val="2349"/>
                  </a:lnSpc>
                </a:pPr>
                <a:r>
                  <a:rPr lang="en-US" sz="2175" b="1">
                    <a:solidFill>
                      <a:srgbClr val="252223"/>
                    </a:solidFill>
                    <a:latin typeface="Calibri (MS) Bold"/>
                    <a:ea typeface="Calibri (MS) Bold"/>
                    <a:cs typeface="Calibri (MS) Bold"/>
                    <a:sym typeface="Calibri (MS) Bold"/>
                  </a:rPr>
                  <a:t>Beziehungsorientiert</a:t>
                </a:r>
              </a:p>
            </p:txBody>
          </p:sp>
        </p:grpSp>
      </p:grpSp>
      <p:grpSp>
        <p:nvGrpSpPr>
          <p:cNvPr id="44" name="Group 44"/>
          <p:cNvGrpSpPr/>
          <p:nvPr/>
        </p:nvGrpSpPr>
        <p:grpSpPr>
          <a:xfrm rot="-5400000">
            <a:off x="8153733" y="5741375"/>
            <a:ext cx="3435325" cy="3435325"/>
            <a:chOff x="0" y="0"/>
            <a:chExt cx="4580433" cy="4580433"/>
          </a:xfrm>
        </p:grpSpPr>
        <p:sp>
          <p:nvSpPr>
            <p:cNvPr id="45" name="Freeform 45"/>
            <p:cNvSpPr/>
            <p:nvPr/>
          </p:nvSpPr>
          <p:spPr>
            <a:xfrm>
              <a:off x="0" y="0"/>
              <a:ext cx="4580382" cy="4580382"/>
            </a:xfrm>
            <a:custGeom>
              <a:avLst/>
              <a:gdLst/>
              <a:ahLst/>
              <a:cxnLst/>
              <a:rect l="l" t="t" r="r" b="b"/>
              <a:pathLst>
                <a:path w="4580382" h="4580382">
                  <a:moveTo>
                    <a:pt x="0" y="4580382"/>
                  </a:moveTo>
                  <a:cubicBezTo>
                    <a:pt x="0" y="2050669"/>
                    <a:pt x="2050669" y="0"/>
                    <a:pt x="4580382" y="0"/>
                  </a:cubicBezTo>
                  <a:lnTo>
                    <a:pt x="4580382" y="4580382"/>
                  </a:lnTo>
                  <a:close/>
                </a:path>
              </a:pathLst>
            </a:custGeom>
            <a:gradFill rotWithShape="1">
              <a:gsLst>
                <a:gs pos="0">
                  <a:srgbClr val="FFFFFF">
                    <a:alpha val="100000"/>
                  </a:srgbClr>
                </a:gs>
                <a:gs pos="50000">
                  <a:srgbClr val="FDFEFE">
                    <a:alpha val="100000"/>
                  </a:srgbClr>
                </a:gs>
                <a:gs pos="100000">
                  <a:srgbClr val="DBF4F6">
                    <a:alpha val="100000"/>
                  </a:srgbClr>
                </a:gs>
              </a:gsLst>
              <a:lin ang="10800000"/>
            </a:gradFill>
          </p:spPr>
          <p:txBody>
            <a:bodyPr/>
            <a:lstStyle/>
            <a:p>
              <a:endParaRPr lang="de-DE"/>
            </a:p>
          </p:txBody>
        </p:sp>
      </p:grpSp>
      <p:grpSp>
        <p:nvGrpSpPr>
          <p:cNvPr id="46" name="Group 46"/>
          <p:cNvGrpSpPr/>
          <p:nvPr/>
        </p:nvGrpSpPr>
        <p:grpSpPr>
          <a:xfrm>
            <a:off x="9155154" y="5736612"/>
            <a:ext cx="2438667" cy="2438667"/>
            <a:chOff x="0" y="0"/>
            <a:chExt cx="3251556" cy="3251556"/>
          </a:xfrm>
        </p:grpSpPr>
        <p:sp>
          <p:nvSpPr>
            <p:cNvPr id="47" name="Freeform 47"/>
            <p:cNvSpPr/>
            <p:nvPr/>
          </p:nvSpPr>
          <p:spPr>
            <a:xfrm>
              <a:off x="0" y="0"/>
              <a:ext cx="3251556" cy="3251556"/>
            </a:xfrm>
            <a:custGeom>
              <a:avLst/>
              <a:gdLst/>
              <a:ahLst/>
              <a:cxnLst/>
              <a:rect l="l" t="t" r="r" b="b"/>
              <a:pathLst>
                <a:path w="3251556" h="3251556">
                  <a:moveTo>
                    <a:pt x="0" y="0"/>
                  </a:moveTo>
                  <a:lnTo>
                    <a:pt x="3251556" y="0"/>
                  </a:lnTo>
                  <a:lnTo>
                    <a:pt x="3251556" y="3251556"/>
                  </a:lnTo>
                  <a:lnTo>
                    <a:pt x="0" y="3251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a:p>
          </p:txBody>
        </p:sp>
        <p:grpSp>
          <p:nvGrpSpPr>
            <p:cNvPr id="48" name="Group 48"/>
            <p:cNvGrpSpPr/>
            <p:nvPr/>
          </p:nvGrpSpPr>
          <p:grpSpPr>
            <a:xfrm>
              <a:off x="0" y="0"/>
              <a:ext cx="3251556" cy="3251552"/>
              <a:chOff x="0" y="0"/>
              <a:chExt cx="3251556" cy="3251552"/>
            </a:xfrm>
          </p:grpSpPr>
          <p:sp>
            <p:nvSpPr>
              <p:cNvPr id="49" name="Freeform 49"/>
              <p:cNvSpPr/>
              <p:nvPr/>
            </p:nvSpPr>
            <p:spPr>
              <a:xfrm>
                <a:off x="0" y="0"/>
                <a:ext cx="3251552" cy="3251548"/>
              </a:xfrm>
              <a:custGeom>
                <a:avLst/>
                <a:gdLst/>
                <a:ahLst/>
                <a:cxnLst/>
                <a:rect l="l" t="t" r="r" b="b"/>
                <a:pathLst>
                  <a:path w="3251552" h="3251548">
                    <a:moveTo>
                      <a:pt x="0" y="0"/>
                    </a:moveTo>
                    <a:lnTo>
                      <a:pt x="3251552" y="0"/>
                    </a:lnTo>
                    <a:lnTo>
                      <a:pt x="3251552" y="3251548"/>
                    </a:lnTo>
                    <a:lnTo>
                      <a:pt x="0" y="3251548"/>
                    </a:lnTo>
                    <a:close/>
                  </a:path>
                </a:pathLst>
              </a:custGeom>
              <a:blipFill>
                <a:blip r:embed="rId3">
                  <a:alphaModFix amt="0"/>
                </a:blip>
                <a:stretch>
                  <a:fillRect l="-78303" r="-78303"/>
                </a:stretch>
              </a:blipFill>
            </p:spPr>
            <p:txBody>
              <a:bodyPr/>
              <a:lstStyle/>
              <a:p>
                <a:endParaRPr lang="de-DE"/>
              </a:p>
            </p:txBody>
          </p:sp>
          <p:sp>
            <p:nvSpPr>
              <p:cNvPr id="50" name="TextBox 50"/>
              <p:cNvSpPr txBox="1"/>
              <p:nvPr/>
            </p:nvSpPr>
            <p:spPr>
              <a:xfrm>
                <a:off x="0" y="-19050"/>
                <a:ext cx="3251556" cy="3270602"/>
              </a:xfrm>
              <a:prstGeom prst="rect">
                <a:avLst/>
              </a:prstGeom>
            </p:spPr>
            <p:txBody>
              <a:bodyPr lIns="0" tIns="0" rIns="0" bIns="0" rtlCol="0" anchor="ctr"/>
              <a:lstStyle/>
              <a:p>
                <a:pPr marL="0" lvl="0" indent="0" algn="ctr">
                  <a:lnSpc>
                    <a:spcPts val="2268"/>
                  </a:lnSpc>
                </a:pPr>
                <a:r>
                  <a:rPr lang="en-US" sz="2100" b="1">
                    <a:solidFill>
                      <a:srgbClr val="252223"/>
                    </a:solidFill>
                    <a:latin typeface="Calibri (MS) Bold"/>
                    <a:ea typeface="Calibri (MS) Bold"/>
                    <a:cs typeface="Calibri (MS) Bold"/>
                    <a:sym typeface="Calibri (MS) Bold"/>
                  </a:rPr>
                  <a:t>Soziales/Ökologisches</a:t>
                </a:r>
              </a:p>
            </p:txBody>
          </p:sp>
        </p:grpSp>
      </p:grpSp>
      <p:grpSp>
        <p:nvGrpSpPr>
          <p:cNvPr id="51" name="Group 51"/>
          <p:cNvGrpSpPr/>
          <p:nvPr/>
        </p:nvGrpSpPr>
        <p:grpSpPr>
          <a:xfrm>
            <a:off x="11070584" y="4943237"/>
            <a:ext cx="1195626" cy="1040911"/>
            <a:chOff x="0" y="0"/>
            <a:chExt cx="1594168" cy="1387881"/>
          </a:xfrm>
        </p:grpSpPr>
        <p:sp>
          <p:nvSpPr>
            <p:cNvPr id="52" name="Freeform 52"/>
            <p:cNvSpPr/>
            <p:nvPr/>
          </p:nvSpPr>
          <p:spPr>
            <a:xfrm>
              <a:off x="86741" y="86620"/>
              <a:ext cx="1460119" cy="607308"/>
            </a:xfrm>
            <a:custGeom>
              <a:avLst/>
              <a:gdLst/>
              <a:ahLst/>
              <a:cxnLst/>
              <a:rect l="l" t="t" r="r" b="b"/>
              <a:pathLst>
                <a:path w="1460119" h="607308">
                  <a:moveTo>
                    <a:pt x="0" y="607308"/>
                  </a:moveTo>
                  <a:cubicBezTo>
                    <a:pt x="0" y="310890"/>
                    <a:pt x="250444" y="57779"/>
                    <a:pt x="592328" y="8503"/>
                  </a:cubicBezTo>
                  <a:cubicBezTo>
                    <a:pt x="934212" y="-40773"/>
                    <a:pt x="1267841" y="128264"/>
                    <a:pt x="1381506" y="408426"/>
                  </a:cubicBezTo>
                  <a:lnTo>
                    <a:pt x="1460119" y="408426"/>
                  </a:lnTo>
                  <a:lnTo>
                    <a:pt x="1334008" y="607308"/>
                  </a:lnTo>
                  <a:lnTo>
                    <a:pt x="1113155" y="408426"/>
                  </a:lnTo>
                  <a:lnTo>
                    <a:pt x="1187450" y="408426"/>
                  </a:lnTo>
                  <a:cubicBezTo>
                    <a:pt x="1073912" y="230626"/>
                    <a:pt x="824484" y="138551"/>
                    <a:pt x="583692" y="185795"/>
                  </a:cubicBezTo>
                  <a:cubicBezTo>
                    <a:pt x="342900" y="233039"/>
                    <a:pt x="173482" y="407156"/>
                    <a:pt x="173482" y="607308"/>
                  </a:cubicBezTo>
                  <a:close/>
                </a:path>
              </a:pathLst>
            </a:custGeom>
            <a:gradFill rotWithShape="1">
              <a:gsLst>
                <a:gs pos="0">
                  <a:srgbClr val="E1E1E1">
                    <a:alpha val="100000"/>
                  </a:srgbClr>
                </a:gs>
                <a:gs pos="50000">
                  <a:srgbClr val="D7D7D7">
                    <a:alpha val="100000"/>
                  </a:srgbClr>
                </a:gs>
                <a:gs pos="100000">
                  <a:srgbClr val="D7D7D7">
                    <a:alpha val="100000"/>
                  </a:srgbClr>
                </a:gs>
              </a:gsLst>
              <a:lin ang="5400000"/>
            </a:gradFill>
            <a:ln w="9525" cap="sq">
              <a:solidFill>
                <a:srgbClr val="D1D1D1"/>
              </a:solidFill>
              <a:prstDash val="solid"/>
              <a:miter/>
            </a:ln>
          </p:spPr>
          <p:txBody>
            <a:bodyPr/>
            <a:lstStyle/>
            <a:p>
              <a:endParaRPr lang="de-DE"/>
            </a:p>
          </p:txBody>
        </p:sp>
      </p:grpSp>
      <p:grpSp>
        <p:nvGrpSpPr>
          <p:cNvPr id="53" name="Group 53"/>
          <p:cNvGrpSpPr/>
          <p:nvPr/>
        </p:nvGrpSpPr>
        <p:grpSpPr>
          <a:xfrm rot="-10800000">
            <a:off x="11070584" y="5339925"/>
            <a:ext cx="1195626" cy="1040911"/>
            <a:chOff x="0" y="0"/>
            <a:chExt cx="1594168" cy="1387881"/>
          </a:xfrm>
        </p:grpSpPr>
        <p:sp>
          <p:nvSpPr>
            <p:cNvPr id="54" name="Freeform 54"/>
            <p:cNvSpPr/>
            <p:nvPr/>
          </p:nvSpPr>
          <p:spPr>
            <a:xfrm>
              <a:off x="86741" y="86620"/>
              <a:ext cx="1460119" cy="607308"/>
            </a:xfrm>
            <a:custGeom>
              <a:avLst/>
              <a:gdLst/>
              <a:ahLst/>
              <a:cxnLst/>
              <a:rect l="l" t="t" r="r" b="b"/>
              <a:pathLst>
                <a:path w="1460119" h="607308">
                  <a:moveTo>
                    <a:pt x="0" y="607308"/>
                  </a:moveTo>
                  <a:cubicBezTo>
                    <a:pt x="0" y="310890"/>
                    <a:pt x="250444" y="57779"/>
                    <a:pt x="592328" y="8503"/>
                  </a:cubicBezTo>
                  <a:cubicBezTo>
                    <a:pt x="934212" y="-40773"/>
                    <a:pt x="1267841" y="128264"/>
                    <a:pt x="1381506" y="408426"/>
                  </a:cubicBezTo>
                  <a:lnTo>
                    <a:pt x="1460119" y="408426"/>
                  </a:lnTo>
                  <a:lnTo>
                    <a:pt x="1334008" y="607308"/>
                  </a:lnTo>
                  <a:lnTo>
                    <a:pt x="1113155" y="408426"/>
                  </a:lnTo>
                  <a:lnTo>
                    <a:pt x="1187450" y="408426"/>
                  </a:lnTo>
                  <a:cubicBezTo>
                    <a:pt x="1073912" y="230626"/>
                    <a:pt x="824484" y="138551"/>
                    <a:pt x="583692" y="185795"/>
                  </a:cubicBezTo>
                  <a:cubicBezTo>
                    <a:pt x="342900" y="233039"/>
                    <a:pt x="173482" y="407156"/>
                    <a:pt x="173482" y="607308"/>
                  </a:cubicBezTo>
                  <a:close/>
                </a:path>
              </a:pathLst>
            </a:custGeom>
            <a:gradFill rotWithShape="1">
              <a:gsLst>
                <a:gs pos="0">
                  <a:srgbClr val="E1E1E1">
                    <a:alpha val="100000"/>
                  </a:srgbClr>
                </a:gs>
                <a:gs pos="50000">
                  <a:srgbClr val="D7D7D7">
                    <a:alpha val="100000"/>
                  </a:srgbClr>
                </a:gs>
                <a:gs pos="100000">
                  <a:srgbClr val="D7D7D7">
                    <a:alpha val="100000"/>
                  </a:srgbClr>
                </a:gs>
              </a:gsLst>
              <a:lin ang="16200000"/>
            </a:gradFill>
            <a:ln w="9525" cap="sq">
              <a:solidFill>
                <a:srgbClr val="D1D1D1"/>
              </a:solidFill>
              <a:prstDash val="solid"/>
              <a:miter/>
            </a:ln>
          </p:spPr>
          <p:txBody>
            <a:bodyPr/>
            <a:lstStyle/>
            <a:p>
              <a:endParaRPr lang="de-DE"/>
            </a:p>
          </p:txBody>
        </p:sp>
      </p:grpSp>
      <p:sp>
        <p:nvSpPr>
          <p:cNvPr id="56" name="TextBox 4">
            <a:extLst>
              <a:ext uri="{FF2B5EF4-FFF2-40B4-BE49-F238E27FC236}">
                <a16:creationId xmlns:a16="http://schemas.microsoft.com/office/drawing/2014/main" id="{8563D794-7D92-392B-5C5E-57AD22434E8B}"/>
              </a:ext>
            </a:extLst>
          </p:cNvPr>
          <p:cNvSpPr txBox="1"/>
          <p:nvPr/>
        </p:nvSpPr>
        <p:spPr>
          <a:xfrm>
            <a:off x="351739" y="8737318"/>
            <a:ext cx="5578178" cy="1224822"/>
          </a:xfrm>
          <a:prstGeom prst="rect">
            <a:avLst/>
          </a:prstGeom>
        </p:spPr>
        <p:txBody>
          <a:bodyPr wrap="square" lIns="0" tIns="0" rIns="0" bIns="0" rtlCol="0" anchor="t">
            <a:spAutoFit/>
          </a:bodyPr>
          <a:lstStyle/>
          <a:p>
            <a:pPr marL="0" lvl="0" indent="0" algn="l">
              <a:lnSpc>
                <a:spcPts val="1594"/>
              </a:lnSpc>
            </a:pPr>
            <a:r>
              <a:rPr lang="en-US" sz="1329" dirty="0" err="1">
                <a:solidFill>
                  <a:srgbClr val="26324B"/>
                </a:solidFill>
                <a:latin typeface="Calibri (MS)"/>
                <a:ea typeface="Calibri (MS)"/>
                <a:cs typeface="Calibri (MS)"/>
                <a:sym typeface="Calibri (MS)"/>
              </a:rPr>
              <a:t>Gefördert</a:t>
            </a:r>
            <a:r>
              <a:rPr lang="en-US" sz="1329" dirty="0">
                <a:solidFill>
                  <a:srgbClr val="26324B"/>
                </a:solidFill>
                <a:latin typeface="Calibri (MS)"/>
                <a:ea typeface="Calibri (MS)"/>
                <a:cs typeface="Calibri (MS)"/>
                <a:sym typeface="Calibri (MS)"/>
              </a:rPr>
              <a:t> von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Die </a:t>
            </a:r>
            <a:r>
              <a:rPr lang="en-US" sz="1329" dirty="0" err="1">
                <a:solidFill>
                  <a:srgbClr val="26324B"/>
                </a:solidFill>
                <a:latin typeface="Calibri (MS)"/>
                <a:ea typeface="Calibri (MS)"/>
                <a:cs typeface="Calibri (MS)"/>
                <a:sym typeface="Calibri (MS)"/>
              </a:rPr>
              <a:t>geäußerten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Ansichten</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Meinungen</a:t>
            </a:r>
            <a:r>
              <a:rPr lang="en-US" sz="1329" dirty="0">
                <a:solidFill>
                  <a:srgbClr val="26324B"/>
                </a:solidFill>
                <a:latin typeface="Calibri (MS)"/>
                <a:ea typeface="Calibri (MS)"/>
                <a:cs typeface="Calibri (MS)"/>
                <a:sym typeface="Calibri (MS)"/>
              </a:rPr>
              <a:t> sind </a:t>
            </a:r>
            <a:r>
              <a:rPr lang="en-US" sz="1329" dirty="0" err="1">
                <a:solidFill>
                  <a:srgbClr val="26324B"/>
                </a:solidFill>
                <a:latin typeface="Calibri (MS)"/>
                <a:ea typeface="Calibri (MS)"/>
                <a:cs typeface="Calibri (MS)"/>
                <a:sym typeface="Calibri (MS)"/>
              </a:rPr>
              <a:t>jedoch</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ausschließlich</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Autorin</a:t>
            </a:r>
            <a:r>
              <a:rPr lang="en-US" sz="1329" dirty="0">
                <a:solidFill>
                  <a:srgbClr val="26324B"/>
                </a:solidFill>
                <a:latin typeface="Calibri (MS)"/>
                <a:ea typeface="Calibri (MS)"/>
                <a:cs typeface="Calibri (MS)"/>
                <a:sym typeface="Calibri (MS)"/>
              </a:rPr>
              <a:t>/des </a:t>
            </a:r>
            <a:r>
              <a:rPr lang="en-US" sz="1329" dirty="0" err="1">
                <a:solidFill>
                  <a:srgbClr val="26324B"/>
                </a:solidFill>
                <a:latin typeface="Calibri (MS)"/>
                <a:ea typeface="Calibri (MS)"/>
                <a:cs typeface="Calibri (MS)"/>
                <a:sym typeface="Calibri (MS)"/>
              </a:rPr>
              <a:t>Autors</a:t>
            </a:r>
            <a:r>
              <a:rPr lang="en-US" sz="1329" dirty="0">
                <a:solidFill>
                  <a:srgbClr val="26324B"/>
                </a:solidFill>
                <a:latin typeface="Calibri (MS)"/>
                <a:ea typeface="Calibri (MS)"/>
                <a:cs typeface="Calibri (MS)"/>
                <a:sym typeface="Calibri (MS)"/>
              </a:rPr>
              <a:t> und </a:t>
            </a:r>
            <a:r>
              <a:rPr lang="en-US" sz="1329" dirty="0" err="1">
                <a:solidFill>
                  <a:srgbClr val="26324B"/>
                </a:solidFill>
                <a:latin typeface="Calibri (MS)"/>
                <a:ea typeface="Calibri (MS)"/>
                <a:cs typeface="Calibri (MS)"/>
                <a:sym typeface="Calibri (MS)"/>
              </a:rPr>
              <a:t>spiegeln</a:t>
            </a:r>
            <a:r>
              <a:rPr lang="en-US" sz="1329" dirty="0">
                <a:solidFill>
                  <a:srgbClr val="26324B"/>
                </a:solidFill>
                <a:latin typeface="Calibri (MS)"/>
                <a:ea typeface="Calibri (MS)"/>
                <a:cs typeface="Calibri (MS)"/>
                <a:sym typeface="Calibri (MS)"/>
              </a:rPr>
              <a:t> nicht </a:t>
            </a:r>
            <a:r>
              <a:rPr lang="en-US" sz="1329" dirty="0" err="1">
                <a:solidFill>
                  <a:srgbClr val="26324B"/>
                </a:solidFill>
                <a:latin typeface="Calibri (MS)"/>
                <a:ea typeface="Calibri (MS)"/>
                <a:cs typeface="Calibri (MS)"/>
                <a:sym typeface="Calibri (MS)"/>
              </a:rPr>
              <a:t>notwendigerweise</a:t>
            </a:r>
            <a:r>
              <a:rPr lang="en-US" sz="1329" dirty="0">
                <a:solidFill>
                  <a:srgbClr val="26324B"/>
                </a:solidFill>
                <a:latin typeface="Calibri (MS)"/>
                <a:ea typeface="Calibri (MS)"/>
                <a:cs typeface="Calibri (MS)"/>
                <a:sym typeface="Calibri (MS)"/>
              </a:rPr>
              <a:t> die der </a:t>
            </a:r>
            <a:r>
              <a:rPr lang="en-US" sz="1329" dirty="0" err="1">
                <a:solidFill>
                  <a:srgbClr val="26324B"/>
                </a:solidFill>
                <a:latin typeface="Calibri (MS)"/>
                <a:ea typeface="Calibri (MS)"/>
                <a:cs typeface="Calibri (MS)"/>
                <a:sym typeface="Calibri (MS)"/>
              </a:rPr>
              <a:t>Europäischen</a:t>
            </a:r>
            <a:r>
              <a:rPr lang="en-US" sz="1329" dirty="0">
                <a:solidFill>
                  <a:srgbClr val="26324B"/>
                </a:solidFill>
                <a:latin typeface="Calibri (MS)"/>
                <a:ea typeface="Calibri (MS)"/>
                <a:cs typeface="Calibri (MS)"/>
                <a:sym typeface="Calibri (MS)"/>
              </a:rPr>
              <a:t> Union oder der </a:t>
            </a:r>
            <a:r>
              <a:rPr lang="en-US" sz="1329" dirty="0" err="1">
                <a:solidFill>
                  <a:srgbClr val="26324B"/>
                </a:solidFill>
                <a:latin typeface="Calibri (MS)"/>
                <a:ea typeface="Calibri (MS)"/>
                <a:cs typeface="Calibri (MS)"/>
                <a:sym typeface="Calibri (MS)"/>
              </a:rPr>
              <a:t>Exekutivagentur</a:t>
            </a:r>
            <a:r>
              <a:rPr lang="en-US" sz="1329" dirty="0">
                <a:solidFill>
                  <a:srgbClr val="26324B"/>
                </a:solidFill>
                <a:latin typeface="Calibri (MS)"/>
                <a:ea typeface="Calibri (MS)"/>
                <a:cs typeface="Calibri (MS)"/>
                <a:sym typeface="Calibri (MS)"/>
              </a:rPr>
              <a:t> für </a:t>
            </a:r>
            <a:r>
              <a:rPr lang="en-US" sz="1329" dirty="0" err="1">
                <a:solidFill>
                  <a:srgbClr val="26324B"/>
                </a:solidFill>
                <a:latin typeface="Calibri (MS)"/>
                <a:ea typeface="Calibri (MS)"/>
                <a:cs typeface="Calibri (MS)"/>
                <a:sym typeface="Calibri (MS)"/>
              </a:rPr>
              <a:t>Bildung</a:t>
            </a:r>
            <a:r>
              <a:rPr lang="en-US" sz="1329" dirty="0">
                <a:solidFill>
                  <a:srgbClr val="26324B"/>
                </a:solidFill>
                <a:latin typeface="Calibri (MS)"/>
                <a:ea typeface="Calibri (MS)"/>
                <a:cs typeface="Calibri (MS)"/>
                <a:sym typeface="Calibri (MS)"/>
              </a:rPr>
              <a:t> und Kultur (EACEA) wider. Weder die </a:t>
            </a:r>
            <a:r>
              <a:rPr lang="en-US" sz="1329" dirty="0" err="1">
                <a:solidFill>
                  <a:srgbClr val="26324B"/>
                </a:solidFill>
                <a:latin typeface="Calibri (MS)"/>
                <a:ea typeface="Calibri (MS)"/>
                <a:cs typeface="Calibri (MS)"/>
                <a:sym typeface="Calibri (MS)"/>
              </a:rPr>
              <a:t>Europäische</a:t>
            </a:r>
            <a:r>
              <a:rPr lang="en-US" sz="1329" dirty="0">
                <a:solidFill>
                  <a:srgbClr val="26324B"/>
                </a:solidFill>
                <a:latin typeface="Calibri (MS)"/>
                <a:ea typeface="Calibri (MS)"/>
                <a:cs typeface="Calibri (MS)"/>
                <a:sym typeface="Calibri (MS)"/>
              </a:rPr>
              <a:t> Union </a:t>
            </a:r>
            <a:r>
              <a:rPr lang="en-US" sz="1329" dirty="0" err="1">
                <a:solidFill>
                  <a:srgbClr val="26324B"/>
                </a:solidFill>
                <a:latin typeface="Calibri (MS)"/>
                <a:ea typeface="Calibri (MS)"/>
                <a:cs typeface="Calibri (MS)"/>
                <a:sym typeface="Calibri (MS)"/>
              </a:rPr>
              <a:t>noch</a:t>
            </a:r>
            <a:r>
              <a:rPr lang="en-US" sz="1329" dirty="0">
                <a:solidFill>
                  <a:srgbClr val="26324B"/>
                </a:solidFill>
                <a:latin typeface="Calibri (MS)"/>
                <a:ea typeface="Calibri (MS)"/>
                <a:cs typeface="Calibri (MS)"/>
                <a:sym typeface="Calibri (MS)"/>
              </a:rPr>
              <a:t> die EACEA </a:t>
            </a:r>
            <a:r>
              <a:rPr lang="en-US" sz="1329" dirty="0" err="1">
                <a:solidFill>
                  <a:srgbClr val="26324B"/>
                </a:solidFill>
                <a:latin typeface="Calibri (MS)"/>
                <a:ea typeface="Calibri (MS)"/>
                <a:cs typeface="Calibri (MS)"/>
                <a:sym typeface="Calibri (MS)"/>
              </a:rPr>
              <a:t>übernehmen</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hierfür</a:t>
            </a:r>
            <a:r>
              <a:rPr lang="en-US" sz="1329" dirty="0">
                <a:solidFill>
                  <a:srgbClr val="26324B"/>
                </a:solidFill>
                <a:latin typeface="Calibri (MS)"/>
                <a:ea typeface="Calibri (MS)"/>
                <a:cs typeface="Calibri (MS)"/>
                <a:sym typeface="Calibri (MS)"/>
              </a:rPr>
              <a:t> die </a:t>
            </a:r>
            <a:r>
              <a:rPr lang="en-US" sz="1329" dirty="0" err="1">
                <a:solidFill>
                  <a:srgbClr val="26324B"/>
                </a:solidFill>
                <a:latin typeface="Calibri (MS)"/>
                <a:ea typeface="Calibri (MS)"/>
                <a:cs typeface="Calibri (MS)"/>
                <a:sym typeface="Calibri (MS)"/>
              </a:rPr>
              <a:t>Verantwortung</a:t>
            </a:r>
            <a:r>
              <a:rPr lang="en-US" sz="1329" dirty="0">
                <a:solidFill>
                  <a:srgbClr val="26324B"/>
                </a:solidFill>
                <a:latin typeface="Calibri (MS)"/>
                <a:ea typeface="Calibri (MS)"/>
                <a:cs typeface="Calibri (MS)"/>
                <a:sym typeface="Calibri (MS)"/>
              </a:rPr>
              <a:t>. </a:t>
            </a:r>
            <a:r>
              <a:rPr lang="en-US" sz="1329" dirty="0" err="1">
                <a:solidFill>
                  <a:srgbClr val="26324B"/>
                </a:solidFill>
                <a:latin typeface="Calibri (MS)"/>
                <a:ea typeface="Calibri (MS)"/>
                <a:cs typeface="Calibri (MS)"/>
                <a:sym typeface="Calibri (MS)"/>
              </a:rPr>
              <a:t>Projektnummer</a:t>
            </a:r>
            <a:r>
              <a:rPr lang="en-US" sz="1329" dirty="0">
                <a:solidFill>
                  <a:srgbClr val="26324B"/>
                </a:solidFill>
                <a:latin typeface="Calibri (MS)"/>
                <a:ea typeface="Calibri (MS)"/>
                <a:cs typeface="Calibri (MS)"/>
                <a:sym typeface="Calibri (MS)"/>
              </a:rPr>
              <a:t>: 2024-1-DE02-KA220-ADU-000244060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259064" y="4370461"/>
            <a:ext cx="11759146" cy="68580"/>
            <a:chOff x="0" y="0"/>
            <a:chExt cx="15678861" cy="91440"/>
          </a:xfrm>
        </p:grpSpPr>
        <p:sp>
          <p:nvSpPr>
            <p:cNvPr id="3" name="Freeform 3"/>
            <p:cNvSpPr/>
            <p:nvPr/>
          </p:nvSpPr>
          <p:spPr>
            <a:xfrm>
              <a:off x="0" y="0"/>
              <a:ext cx="15678913" cy="91440"/>
            </a:xfrm>
            <a:custGeom>
              <a:avLst/>
              <a:gdLst/>
              <a:ahLst/>
              <a:cxnLst/>
              <a:rect l="l" t="t" r="r" b="b"/>
              <a:pathLst>
                <a:path w="15678913" h="91440">
                  <a:moveTo>
                    <a:pt x="0" y="91440"/>
                  </a:moveTo>
                  <a:lnTo>
                    <a:pt x="15678913" y="91440"/>
                  </a:lnTo>
                  <a:lnTo>
                    <a:pt x="15678913" y="0"/>
                  </a:lnTo>
                  <a:lnTo>
                    <a:pt x="0" y="0"/>
                  </a:lnTo>
                  <a:close/>
                </a:path>
              </a:pathLst>
            </a:custGeom>
            <a:solidFill>
              <a:srgbClr val="633EB1"/>
            </a:solidFill>
          </p:spPr>
          <p:txBody>
            <a:bodyPr/>
            <a:lstStyle/>
            <a:p>
              <a:endParaRPr lang="de-DE"/>
            </a:p>
          </p:txBody>
        </p:sp>
      </p:grpSp>
      <p:grpSp>
        <p:nvGrpSpPr>
          <p:cNvPr id="4" name="Group 4"/>
          <p:cNvGrpSpPr/>
          <p:nvPr/>
        </p:nvGrpSpPr>
        <p:grpSpPr>
          <a:xfrm>
            <a:off x="466344" y="9318393"/>
            <a:ext cx="2830182" cy="602809"/>
            <a:chOff x="0" y="0"/>
            <a:chExt cx="3773576" cy="803745"/>
          </a:xfrm>
        </p:grpSpPr>
        <p:sp>
          <p:nvSpPr>
            <p:cNvPr id="5" name="Freeform 5"/>
            <p:cNvSpPr/>
            <p:nvPr/>
          </p:nvSpPr>
          <p:spPr>
            <a:xfrm>
              <a:off x="0" y="0"/>
              <a:ext cx="3773551" cy="803783"/>
            </a:xfrm>
            <a:custGeom>
              <a:avLst/>
              <a:gdLst/>
              <a:ahLst/>
              <a:cxnLst/>
              <a:rect l="l" t="t" r="r" b="b"/>
              <a:pathLst>
                <a:path w="3773551" h="803783">
                  <a:moveTo>
                    <a:pt x="0" y="0"/>
                  </a:moveTo>
                  <a:lnTo>
                    <a:pt x="3773551" y="0"/>
                  </a:lnTo>
                  <a:lnTo>
                    <a:pt x="3773551" y="803783"/>
                  </a:lnTo>
                  <a:lnTo>
                    <a:pt x="0" y="803783"/>
                  </a:lnTo>
                  <a:lnTo>
                    <a:pt x="0" y="0"/>
                  </a:lnTo>
                  <a:close/>
                </a:path>
              </a:pathLst>
            </a:custGeom>
            <a:blipFill>
              <a:blip r:embed="rId2"/>
              <a:stretch>
                <a:fillRect t="-41480" b="-41475"/>
              </a:stretch>
            </a:blipFill>
          </p:spPr>
          <p:txBody>
            <a:bodyPr/>
            <a:lstStyle/>
            <a:p>
              <a:endParaRPr lang="de-DE"/>
            </a:p>
          </p:txBody>
        </p:sp>
      </p:grpSp>
      <p:sp>
        <p:nvSpPr>
          <p:cNvPr id="6" name="TextBox 6"/>
          <p:cNvSpPr txBox="1"/>
          <p:nvPr/>
        </p:nvSpPr>
        <p:spPr>
          <a:xfrm>
            <a:off x="3670078" y="9338177"/>
            <a:ext cx="14060138" cy="428625"/>
          </a:xfrm>
          <a:prstGeom prst="rect">
            <a:avLst/>
          </a:prstGeom>
        </p:spPr>
        <p:txBody>
          <a:bodyPr lIns="0" tIns="0" rIns="0" bIns="0" rtlCol="0" anchor="t">
            <a:spAutoFit/>
          </a:bodyPr>
          <a:lstStyle/>
          <a:p>
            <a:pPr marL="0" lvl="0" indent="0" algn="l">
              <a:lnSpc>
                <a:spcPts val="1594"/>
              </a:lnSpc>
            </a:pPr>
            <a:r>
              <a:rPr lang="en-US" sz="1329">
                <a:solidFill>
                  <a:srgbClr val="26324B"/>
                </a:solidFill>
                <a:latin typeface="Calibri (MS)"/>
                <a:ea typeface="Calibri (MS)"/>
                <a:cs typeface="Calibri (MS)"/>
                <a:sym typeface="Calibri (MS)"/>
              </a:rPr>
              <a:t>Gefördert von der Europäischen Union. Die geäußerten Ansichten und Meinungen sind jedoch ausschließlich die der Autorin/des Autors und spiegeln nicht notwendigerweise die der Europäischen Union oder der Exekutivagentur für Bildung und Kultur (EACEA) wider. Weder die Europäische Union noch die EACEA übernehmen hierfür die Verantwortung. Projektnummer: 2024-1-DE02-KA220-ADU-000244060</a:t>
            </a:r>
          </a:p>
        </p:txBody>
      </p:sp>
      <p:grpSp>
        <p:nvGrpSpPr>
          <p:cNvPr id="7" name="Group 7"/>
          <p:cNvGrpSpPr/>
          <p:nvPr/>
        </p:nvGrpSpPr>
        <p:grpSpPr>
          <a:xfrm>
            <a:off x="3269799" y="4406303"/>
            <a:ext cx="11748411" cy="2400296"/>
            <a:chOff x="0" y="0"/>
            <a:chExt cx="15664548" cy="3200394"/>
          </a:xfrm>
        </p:grpSpPr>
        <p:sp>
          <p:nvSpPr>
            <p:cNvPr id="8" name="Freeform 8"/>
            <p:cNvSpPr/>
            <p:nvPr/>
          </p:nvSpPr>
          <p:spPr>
            <a:xfrm>
              <a:off x="0" y="0"/>
              <a:ext cx="15664542" cy="3200388"/>
            </a:xfrm>
            <a:custGeom>
              <a:avLst/>
              <a:gdLst/>
              <a:ahLst/>
              <a:cxnLst/>
              <a:rect l="l" t="t" r="r" b="b"/>
              <a:pathLst>
                <a:path w="15664542" h="3200388">
                  <a:moveTo>
                    <a:pt x="0" y="0"/>
                  </a:moveTo>
                  <a:lnTo>
                    <a:pt x="15664542" y="0"/>
                  </a:lnTo>
                  <a:lnTo>
                    <a:pt x="15664542" y="3200388"/>
                  </a:lnTo>
                  <a:lnTo>
                    <a:pt x="0" y="3200388"/>
                  </a:lnTo>
                  <a:close/>
                </a:path>
              </a:pathLst>
            </a:custGeom>
            <a:blipFill>
              <a:blip r:embed="rId2">
                <a:alphaModFix amt="0"/>
              </a:blip>
              <a:stretch>
                <a:fillRect t="-45370" b="-45371"/>
              </a:stretch>
            </a:blipFill>
          </p:spPr>
          <p:txBody>
            <a:bodyPr/>
            <a:lstStyle/>
            <a:p>
              <a:endParaRPr lang="de-DE"/>
            </a:p>
          </p:txBody>
        </p:sp>
        <p:sp>
          <p:nvSpPr>
            <p:cNvPr id="9" name="TextBox 9"/>
            <p:cNvSpPr txBox="1"/>
            <p:nvPr/>
          </p:nvSpPr>
          <p:spPr>
            <a:xfrm>
              <a:off x="0" y="-19050"/>
              <a:ext cx="15664548" cy="3219444"/>
            </a:xfrm>
            <a:prstGeom prst="rect">
              <a:avLst/>
            </a:prstGeom>
          </p:spPr>
          <p:txBody>
            <a:bodyPr lIns="0" tIns="0" rIns="0" bIns="0" rtlCol="0" anchor="ctr"/>
            <a:lstStyle/>
            <a:p>
              <a:pPr marL="0" lvl="0" indent="0" algn="ctr">
                <a:lnSpc>
                  <a:spcPts val="3888"/>
                </a:lnSpc>
              </a:pPr>
              <a:r>
                <a:rPr lang="en-US" sz="3600" b="1">
                  <a:solidFill>
                    <a:srgbClr val="633EB1"/>
                  </a:solidFill>
                  <a:latin typeface="Calibri (MS) Bold"/>
                  <a:ea typeface="Calibri (MS) Bold"/>
                  <a:cs typeface="Calibri (MS) Bold"/>
                  <a:sym typeface="Calibri (MS) Bold"/>
                </a:rPr>
                <a:t>Danke schön!</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814CF8B2-3568-4282-B54F-12EAE44318EA}"/>
</file>

<file path=customXml/itemProps2.xml><?xml version="1.0" encoding="utf-8"?>
<ds:datastoreItem xmlns:ds="http://schemas.openxmlformats.org/officeDocument/2006/customXml" ds:itemID="{9F47BDC3-D901-4490-BA8D-445FB96E3E74}"/>
</file>

<file path=customXml/itemProps3.xml><?xml version="1.0" encoding="utf-8"?>
<ds:datastoreItem xmlns:ds="http://schemas.openxmlformats.org/officeDocument/2006/customXml" ds:itemID="{E9E58FEE-63F6-41EE-97A8-99ACA89EC9CB}"/>
</file>

<file path=docProps/app.xml><?xml version="1.0" encoding="utf-8"?>
<Properties xmlns="http://schemas.openxmlformats.org/officeDocument/2006/extended-properties" xmlns:vt="http://schemas.openxmlformats.org/officeDocument/2006/docPropsVTypes">
  <TotalTime>0</TotalTime>
  <Words>5112</Words>
  <Application>Microsoft Office PowerPoint</Application>
  <PresentationFormat>Benutzerdefiniert</PresentationFormat>
  <Paragraphs>613</Paragraphs>
  <Slides>37</Slides>
  <Notes>34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37</vt:i4>
      </vt:variant>
    </vt:vector>
  </HeadingPairs>
  <TitlesOfParts>
    <vt:vector size="44" baseType="lpstr">
      <vt:lpstr>Calibri (MS)</vt:lpstr>
      <vt:lpstr>Calibri</vt:lpstr>
      <vt:lpstr>Calibri (MS) Italics</vt:lpstr>
      <vt:lpstr>Calibri (MS) Bold</vt:lpstr>
      <vt:lpstr>Calibri (MS) Bold Italics</vt:lpstr>
      <vt:lpstr>Arial</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AgeWise_Module5_EN.pptx</dc:title>
  <dc:creator>Karina Hossfeld</dc:creator>
  <cp:lastModifiedBy>Karina Hossfeld</cp:lastModifiedBy>
  <cp:revision>2</cp:revision>
  <dcterms:created xsi:type="dcterms:W3CDTF">2006-08-16T00:00:00Z</dcterms:created>
  <dcterms:modified xsi:type="dcterms:W3CDTF">2026-08-12T15:09:36Z</dcterms:modified>
  <dc:identifier>DAHSFrj4GqY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