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7"/>
  </p:notesMasterIdLst>
  <p:handoutMasterIdLst>
    <p:handoutMasterId r:id="rId38"/>
  </p:handoutMasterIdLst>
  <p:sldIdLst>
    <p:sldId id="269" r:id="rId6"/>
    <p:sldId id="263" r:id="rId7"/>
    <p:sldId id="257" r:id="rId8"/>
    <p:sldId id="308" r:id="rId9"/>
    <p:sldId id="315" r:id="rId10"/>
    <p:sldId id="317" r:id="rId11"/>
    <p:sldId id="316" r:id="rId12"/>
    <p:sldId id="275" r:id="rId13"/>
    <p:sldId id="310" r:id="rId14"/>
    <p:sldId id="318" r:id="rId15"/>
    <p:sldId id="334" r:id="rId16"/>
    <p:sldId id="319" r:id="rId17"/>
    <p:sldId id="320" r:id="rId18"/>
    <p:sldId id="322" r:id="rId19"/>
    <p:sldId id="323" r:id="rId20"/>
    <p:sldId id="324" r:id="rId21"/>
    <p:sldId id="325" r:id="rId22"/>
    <p:sldId id="326" r:id="rId23"/>
    <p:sldId id="327" r:id="rId24"/>
    <p:sldId id="329" r:id="rId25"/>
    <p:sldId id="328" r:id="rId26"/>
    <p:sldId id="330" r:id="rId27"/>
    <p:sldId id="331" r:id="rId28"/>
    <p:sldId id="332" r:id="rId29"/>
    <p:sldId id="333" r:id="rId30"/>
    <p:sldId id="335" r:id="rId31"/>
    <p:sldId id="336" r:id="rId32"/>
    <p:sldId id="337" r:id="rId33"/>
    <p:sldId id="338" r:id="rId34"/>
    <p:sldId id="268" r:id="rId35"/>
    <p:sldId id="339" r:id="rId36"/>
  </p:sldIdLst>
  <p:sldSz cx="12192000" cy="6858000"/>
  <p:notesSz cx="6858000" cy="9144000"/>
  <p:custDataLst>
    <p:tags r:id="rId3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71F88-98DE-4F64-A62B-9D911E3499B1}" v="149" dt="2026-03-30T11:32:49.1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81" autoAdjust="0"/>
    <p:restoredTop sz="87225" autoAdjust="0"/>
  </p:normalViewPr>
  <p:slideViewPr>
    <p:cSldViewPr snapToGrid="0">
      <p:cViewPr varScale="1">
        <p:scale>
          <a:sx n="56" d="100"/>
          <a:sy n="56" d="100"/>
        </p:scale>
        <p:origin x="184" y="108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delSld">
      <pc:chgData name="Karina Hossfeld" userId="be0b8066-ccf7-44d3-8c74-dc3048a57faa" providerId="ADAL" clId="{D8C974CB-349A-4BBB-8DBF-DB986E7368DE}" dt="2026-03-30T11:52:46.781" v="0" actId="47"/>
      <pc:docMkLst>
        <pc:docMk/>
      </pc:docMkLst>
      <pc:sldChg chg="del">
        <pc:chgData name="Karina Hossfeld" userId="be0b8066-ccf7-44d3-8c74-dc3048a57faa" providerId="ADAL" clId="{D8C974CB-349A-4BBB-8DBF-DB986E7368DE}" dt="2026-03-30T11:52:46.781" v="0" actId="47"/>
        <pc:sldMkLst>
          <pc:docMk/>
          <pc:sldMk cId="441004293"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28/9/26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28/9/26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1018753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575624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60542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hyperlink" Target="https://www.socialnet.de/lexikon/Soziale-Nor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474150"/>
          </a:xfrm>
        </p:spPr>
        <p:txBody>
          <a:bodyPr>
            <a:normAutofit fontScale="90000"/>
          </a:bodyPr>
          <a:lstStyle/>
          <a:p>
            <a:pPr algn="ctr"/>
            <a:r>
              <a:rPr lang="ro-RO" sz="4000" i="1" dirty="0"/>
              <a:t>Manualul AgeWise</a:t>
            </a:r>
            <a:br>
              <a:rPr lang="de-DE" sz="4000" i="1" dirty="0"/>
            </a:br>
            <a:r>
              <a:rPr lang="ro-RO" sz="4000" i="1" dirty="0"/>
              <a:t> </a:t>
            </a:r>
            <a:br>
              <a:rPr lang="de-DE" sz="4000" i="1" dirty="0"/>
            </a:br>
            <a:r>
              <a:rPr lang="ro-RO" sz="3100" i="1" dirty="0"/>
              <a:t>Modulul 4. Istoria normelor sociale privind genul și sexualitatea în Europa</a:t>
            </a: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646331"/>
          </a:xfrm>
          <a:prstGeom prst="rect">
            <a:avLst/>
          </a:prstGeom>
          <a:noFill/>
        </p:spPr>
        <p:txBody>
          <a:bodyPr wrap="square" rtlCol="0">
            <a:spAutoFit/>
          </a:bodyPr>
          <a:lstStyle/>
          <a:p>
            <a:r>
              <a:rPr lang="ro-RO" dirty="0"/>
              <a:t>Karina Hoßfeld - Association of Lower Saxony Educational Initiatives</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ro-RO" b="1" dirty="0"/>
              <a:t>Despre ce este vorba...</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3"/>
          <a:stretch>
            <a:fillRect/>
          </a:stretch>
        </p:blipFill>
        <p:spPr>
          <a:xfrm>
            <a:off x="2221125" y="837524"/>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60953" y="3446242"/>
            <a:ext cx="3642349"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4"/>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686695"/>
              <a:ext cx="2564524" cy="585620"/>
            </a:xfrm>
            <a:prstGeom prst="rect">
              <a:avLst/>
            </a:prstGeom>
            <a:noFill/>
          </p:spPr>
          <p:txBody>
            <a:bodyPr wrap="square" rtlCol="0">
              <a:spAutoFit/>
            </a:bodyPr>
            <a:lstStyle/>
            <a:p>
              <a:pPr algn="ctr"/>
              <a:r>
                <a:rPr lang="ro-RO" sz="2400" dirty="0"/>
                <a:t>Normele s-au format istoric</a:t>
              </a: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683518" y="3895582"/>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4"/>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093207" y="1229448"/>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4"/>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2903402" y="1925518"/>
              <a:ext cx="2687374" cy="728957"/>
            </a:xfrm>
            <a:prstGeom prst="rect">
              <a:avLst/>
            </a:prstGeom>
            <a:noFill/>
          </p:spPr>
          <p:txBody>
            <a:bodyPr wrap="square" rtlCol="0">
              <a:spAutoFit/>
            </a:bodyPr>
            <a:lstStyle/>
            <a:p>
              <a:pPr algn="ctr"/>
              <a:r>
                <a:rPr lang="ro-RO" sz="2400" dirty="0"/>
                <a:t>Imagini ale bătrâneții – vizibilitate și invizibilitate</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8334173" y="1569679"/>
            <a:ext cx="3485272" cy="1221863"/>
            <a:chOff x="8398278" y="1724310"/>
            <a:chExt cx="3145686"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4"/>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463757" y="1826728"/>
              <a:ext cx="3014727" cy="585620"/>
            </a:xfrm>
            <a:prstGeom prst="rect">
              <a:avLst/>
            </a:prstGeom>
            <a:noFill/>
          </p:spPr>
          <p:txBody>
            <a:bodyPr wrap="square" rtlCol="0">
              <a:spAutoFit/>
            </a:bodyPr>
            <a:lstStyle/>
            <a:p>
              <a:pPr algn="ctr"/>
              <a:r>
                <a:rPr lang="ro-RO" sz="2400" dirty="0"/>
                <a:t>Îndrumări pedagogice pentru practică</a:t>
              </a:r>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545142" y="3895582"/>
            <a:ext cx="3618937" cy="1200329"/>
          </a:xfrm>
          <a:prstGeom prst="rect">
            <a:avLst/>
          </a:prstGeom>
          <a:noFill/>
        </p:spPr>
        <p:txBody>
          <a:bodyPr wrap="square">
            <a:spAutoFit/>
          </a:bodyPr>
          <a:lstStyle/>
          <a:p>
            <a:pPr algn="ctr"/>
            <a:r>
              <a:rPr lang="ro-RO" sz="2400" dirty="0"/>
              <a:t>Factori care influențează percepțiile asupra îmbătrânirii</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fik 46">
            <a:extLst>
              <a:ext uri="{FF2B5EF4-FFF2-40B4-BE49-F238E27FC236}">
                <a16:creationId xmlns:a16="http://schemas.microsoft.com/office/drawing/2014/main" id="{0F9EC37F-344C-97DB-C00C-834677F41B7A}"/>
              </a:ext>
            </a:extLst>
          </p:cNvPr>
          <p:cNvPicPr>
            <a:picLocks noChangeAspect="1"/>
          </p:cNvPicPr>
          <p:nvPr/>
        </p:nvPicPr>
        <p:blipFill>
          <a:blip r:embed="rId2"/>
          <a:stretch>
            <a:fillRect/>
          </a:stretch>
        </p:blipFill>
        <p:spPr>
          <a:xfrm flipH="1">
            <a:off x="10695046" y="1179395"/>
            <a:ext cx="764414" cy="1887570"/>
          </a:xfrm>
          <a:prstGeom prst="rect">
            <a:avLst/>
          </a:prstGeom>
        </p:spPr>
      </p:pic>
      <p:sp>
        <p:nvSpPr>
          <p:cNvPr id="12" name="Freeform 12"/>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3"/>
            <a:stretch>
              <a:fillRect/>
            </a:stretch>
          </a:blipFill>
        </p:spPr>
        <p:txBody>
          <a:bodyPr/>
          <a:lstStyle/>
          <a:p>
            <a:endParaRPr lang="de-DE" sz="1200"/>
          </a:p>
        </p:txBody>
      </p:sp>
      <p:sp>
        <p:nvSpPr>
          <p:cNvPr id="15" name="Textfeld 14">
            <a:extLst>
              <a:ext uri="{FF2B5EF4-FFF2-40B4-BE49-F238E27FC236}">
                <a16:creationId xmlns:a16="http://schemas.microsoft.com/office/drawing/2014/main" id="{594A96DE-B9A8-8556-BDC0-21C672322335}"/>
              </a:ext>
            </a:extLst>
          </p:cNvPr>
          <p:cNvSpPr txBox="1"/>
          <p:nvPr/>
        </p:nvSpPr>
        <p:spPr>
          <a:xfrm>
            <a:off x="430923" y="146355"/>
            <a:ext cx="10888717" cy="646331"/>
          </a:xfrm>
          <a:prstGeom prst="rect">
            <a:avLst/>
          </a:prstGeom>
          <a:noFill/>
        </p:spPr>
        <p:txBody>
          <a:bodyPr wrap="square" rtlCol="0">
            <a:spAutoFit/>
          </a:bodyPr>
          <a:lstStyle/>
          <a:p>
            <a:r>
              <a:rPr lang="ro-RO" sz="3600" b="1" dirty="0">
                <a:solidFill>
                  <a:srgbClr val="FFFFFF"/>
                </a:solidFill>
              </a:rPr>
              <a:t>Pentru început: un mic exercițiu de poziționare…</a:t>
            </a:r>
          </a:p>
        </p:txBody>
      </p:sp>
      <p:pic>
        <p:nvPicPr>
          <p:cNvPr id="9" name="Grafik 8">
            <a:extLst>
              <a:ext uri="{FF2B5EF4-FFF2-40B4-BE49-F238E27FC236}">
                <a16:creationId xmlns:a16="http://schemas.microsoft.com/office/drawing/2014/main" id="{D2CDA524-CF15-72E2-F1C4-1426D58EA482}"/>
              </a:ext>
            </a:extLst>
          </p:cNvPr>
          <p:cNvPicPr>
            <a:picLocks noChangeAspect="1"/>
          </p:cNvPicPr>
          <p:nvPr/>
        </p:nvPicPr>
        <p:blipFill>
          <a:blip r:embed="rId4"/>
          <a:stretch>
            <a:fillRect/>
          </a:stretch>
        </p:blipFill>
        <p:spPr>
          <a:xfrm>
            <a:off x="228206" y="1835332"/>
            <a:ext cx="2000355" cy="2585854"/>
          </a:xfrm>
          <a:prstGeom prst="rect">
            <a:avLst/>
          </a:prstGeom>
        </p:spPr>
      </p:pic>
      <p:pic>
        <p:nvPicPr>
          <p:cNvPr id="14" name="Grafik 13">
            <a:extLst>
              <a:ext uri="{FF2B5EF4-FFF2-40B4-BE49-F238E27FC236}">
                <a16:creationId xmlns:a16="http://schemas.microsoft.com/office/drawing/2014/main" id="{3848414C-230C-4E0D-45F5-0D5CF417535C}"/>
              </a:ext>
            </a:extLst>
          </p:cNvPr>
          <p:cNvPicPr>
            <a:picLocks noChangeAspect="1"/>
          </p:cNvPicPr>
          <p:nvPr/>
        </p:nvPicPr>
        <p:blipFill>
          <a:blip r:embed="rId5"/>
          <a:stretch>
            <a:fillRect/>
          </a:stretch>
        </p:blipFill>
        <p:spPr>
          <a:xfrm>
            <a:off x="1568028" y="1668381"/>
            <a:ext cx="988678" cy="588499"/>
          </a:xfrm>
          <a:prstGeom prst="rect">
            <a:avLst/>
          </a:prstGeom>
        </p:spPr>
      </p:pic>
      <p:pic>
        <p:nvPicPr>
          <p:cNvPr id="16" name="Grafik 15">
            <a:extLst>
              <a:ext uri="{FF2B5EF4-FFF2-40B4-BE49-F238E27FC236}">
                <a16:creationId xmlns:a16="http://schemas.microsoft.com/office/drawing/2014/main" id="{0F8C122D-63B4-A182-3FF3-48BEB1CCAAC2}"/>
              </a:ext>
            </a:extLst>
          </p:cNvPr>
          <p:cNvPicPr>
            <a:picLocks noChangeAspect="1"/>
          </p:cNvPicPr>
          <p:nvPr/>
        </p:nvPicPr>
        <p:blipFill>
          <a:blip r:embed="rId5"/>
          <a:stretch>
            <a:fillRect/>
          </a:stretch>
        </p:blipFill>
        <p:spPr>
          <a:xfrm rot="1882639">
            <a:off x="2101672" y="1089698"/>
            <a:ext cx="882939" cy="525559"/>
          </a:xfrm>
          <a:prstGeom prst="rect">
            <a:avLst/>
          </a:prstGeom>
        </p:spPr>
      </p:pic>
      <p:pic>
        <p:nvPicPr>
          <p:cNvPr id="17" name="Grafik 16">
            <a:extLst>
              <a:ext uri="{FF2B5EF4-FFF2-40B4-BE49-F238E27FC236}">
                <a16:creationId xmlns:a16="http://schemas.microsoft.com/office/drawing/2014/main" id="{9E4028FC-4A94-AE94-8FDE-16A95E2F761E}"/>
              </a:ext>
            </a:extLst>
          </p:cNvPr>
          <p:cNvPicPr>
            <a:picLocks noChangeAspect="1"/>
          </p:cNvPicPr>
          <p:nvPr/>
        </p:nvPicPr>
        <p:blipFill>
          <a:blip r:embed="rId5"/>
          <a:stretch>
            <a:fillRect/>
          </a:stretch>
        </p:blipFill>
        <p:spPr>
          <a:xfrm rot="20146981">
            <a:off x="1434854" y="1168007"/>
            <a:ext cx="843516" cy="502093"/>
          </a:xfrm>
          <a:prstGeom prst="rect">
            <a:avLst/>
          </a:prstGeom>
        </p:spPr>
      </p:pic>
      <p:pic>
        <p:nvPicPr>
          <p:cNvPr id="18" name="Grafik 17">
            <a:extLst>
              <a:ext uri="{FF2B5EF4-FFF2-40B4-BE49-F238E27FC236}">
                <a16:creationId xmlns:a16="http://schemas.microsoft.com/office/drawing/2014/main" id="{B275FB01-677C-BE45-C10B-173EEF869795}"/>
              </a:ext>
            </a:extLst>
          </p:cNvPr>
          <p:cNvPicPr>
            <a:picLocks noChangeAspect="1"/>
          </p:cNvPicPr>
          <p:nvPr/>
        </p:nvPicPr>
        <p:blipFill>
          <a:blip r:embed="rId5"/>
          <a:stretch>
            <a:fillRect/>
          </a:stretch>
        </p:blipFill>
        <p:spPr>
          <a:xfrm rot="21447888" flipH="1">
            <a:off x="352943" y="1383576"/>
            <a:ext cx="832334" cy="533629"/>
          </a:xfrm>
          <a:prstGeom prst="rect">
            <a:avLst/>
          </a:prstGeom>
        </p:spPr>
      </p:pic>
      <p:pic>
        <p:nvPicPr>
          <p:cNvPr id="19" name="Grafik 18">
            <a:extLst>
              <a:ext uri="{FF2B5EF4-FFF2-40B4-BE49-F238E27FC236}">
                <a16:creationId xmlns:a16="http://schemas.microsoft.com/office/drawing/2014/main" id="{EA43E59F-D8A4-E7D7-00B0-4923F776906C}"/>
              </a:ext>
            </a:extLst>
          </p:cNvPr>
          <p:cNvPicPr>
            <a:picLocks noChangeAspect="1"/>
          </p:cNvPicPr>
          <p:nvPr/>
        </p:nvPicPr>
        <p:blipFill>
          <a:blip r:embed="rId5"/>
          <a:stretch>
            <a:fillRect/>
          </a:stretch>
        </p:blipFill>
        <p:spPr>
          <a:xfrm rot="18163571">
            <a:off x="937743" y="1093755"/>
            <a:ext cx="843516" cy="502093"/>
          </a:xfrm>
          <a:prstGeom prst="rect">
            <a:avLst/>
          </a:prstGeom>
        </p:spPr>
      </p:pic>
      <p:grpSp>
        <p:nvGrpSpPr>
          <p:cNvPr id="52" name="Gruppieren 51">
            <a:extLst>
              <a:ext uri="{FF2B5EF4-FFF2-40B4-BE49-F238E27FC236}">
                <a16:creationId xmlns:a16="http://schemas.microsoft.com/office/drawing/2014/main" id="{74F8A184-A9E1-A13E-8C45-3A01264A214D}"/>
              </a:ext>
            </a:extLst>
          </p:cNvPr>
          <p:cNvGrpSpPr/>
          <p:nvPr/>
        </p:nvGrpSpPr>
        <p:grpSpPr>
          <a:xfrm>
            <a:off x="2029411" y="4613472"/>
            <a:ext cx="2627649" cy="1293744"/>
            <a:chOff x="1931961" y="4818915"/>
            <a:chExt cx="2343477" cy="1009791"/>
          </a:xfrm>
        </p:grpSpPr>
        <p:pic>
          <p:nvPicPr>
            <p:cNvPr id="26" name="Grafik 25">
              <a:extLst>
                <a:ext uri="{FF2B5EF4-FFF2-40B4-BE49-F238E27FC236}">
                  <a16:creationId xmlns:a16="http://schemas.microsoft.com/office/drawing/2014/main" id="{0637CBE1-D8A0-9D36-3B3B-4A1B9EA06B20}"/>
                </a:ext>
              </a:extLst>
            </p:cNvPr>
            <p:cNvPicPr>
              <a:picLocks noChangeAspect="1"/>
            </p:cNvPicPr>
            <p:nvPr/>
          </p:nvPicPr>
          <p:blipFill>
            <a:blip r:embed="rId6"/>
            <a:stretch>
              <a:fillRect/>
            </a:stretch>
          </p:blipFill>
          <p:spPr>
            <a:xfrm rot="21366051">
              <a:off x="1931961" y="4818915"/>
              <a:ext cx="2343477" cy="1009791"/>
            </a:xfrm>
            <a:prstGeom prst="rect">
              <a:avLst/>
            </a:prstGeom>
            <a:noFill/>
          </p:spPr>
        </p:pic>
        <p:sp>
          <p:nvSpPr>
            <p:cNvPr id="29" name="Textfeld 28">
              <a:extLst>
                <a:ext uri="{FF2B5EF4-FFF2-40B4-BE49-F238E27FC236}">
                  <a16:creationId xmlns:a16="http://schemas.microsoft.com/office/drawing/2014/main" id="{9439E5EB-A34D-1C98-B178-59328694233C}"/>
                </a:ext>
              </a:extLst>
            </p:cNvPr>
            <p:cNvSpPr txBox="1"/>
            <p:nvPr/>
          </p:nvSpPr>
          <p:spPr>
            <a:xfrm rot="21014174">
              <a:off x="2252956" y="5143641"/>
              <a:ext cx="1888577" cy="360338"/>
            </a:xfrm>
            <a:prstGeom prst="rect">
              <a:avLst/>
            </a:prstGeom>
            <a:noFill/>
          </p:spPr>
          <p:txBody>
            <a:bodyPr wrap="square" rtlCol="0">
              <a:spAutoFit/>
            </a:bodyPr>
            <a:lstStyle/>
            <a:p>
              <a:r>
                <a:rPr lang="ro-RO" sz="2400" b="1" dirty="0"/>
                <a:t>Sunt de acord</a:t>
              </a:r>
              <a:endParaRPr lang="de-DE" sz="2400" b="1" dirty="0"/>
            </a:p>
          </p:txBody>
        </p:sp>
      </p:grpSp>
      <p:grpSp>
        <p:nvGrpSpPr>
          <p:cNvPr id="53" name="Gruppieren 52">
            <a:extLst>
              <a:ext uri="{FF2B5EF4-FFF2-40B4-BE49-F238E27FC236}">
                <a16:creationId xmlns:a16="http://schemas.microsoft.com/office/drawing/2014/main" id="{2F095021-5C39-DDFD-C20C-825D74B5F4FE}"/>
              </a:ext>
            </a:extLst>
          </p:cNvPr>
          <p:cNvGrpSpPr/>
          <p:nvPr/>
        </p:nvGrpSpPr>
        <p:grpSpPr>
          <a:xfrm>
            <a:off x="5177206" y="3244346"/>
            <a:ext cx="2820926" cy="1082180"/>
            <a:chOff x="5654654" y="3244346"/>
            <a:chExt cx="2343477" cy="1009791"/>
          </a:xfrm>
        </p:grpSpPr>
        <p:pic>
          <p:nvPicPr>
            <p:cNvPr id="28" name="Grafik 27">
              <a:extLst>
                <a:ext uri="{FF2B5EF4-FFF2-40B4-BE49-F238E27FC236}">
                  <a16:creationId xmlns:a16="http://schemas.microsoft.com/office/drawing/2014/main" id="{CAAC81BA-B890-B935-709C-6F6F98943E37}"/>
                </a:ext>
              </a:extLst>
            </p:cNvPr>
            <p:cNvPicPr>
              <a:picLocks noChangeAspect="1"/>
            </p:cNvPicPr>
            <p:nvPr/>
          </p:nvPicPr>
          <p:blipFill>
            <a:blip r:embed="rId6"/>
            <a:stretch>
              <a:fillRect/>
            </a:stretch>
          </p:blipFill>
          <p:spPr>
            <a:xfrm rot="21366051">
              <a:off x="5654654" y="3244346"/>
              <a:ext cx="2343477" cy="1009791"/>
            </a:xfrm>
            <a:prstGeom prst="rect">
              <a:avLst/>
            </a:prstGeom>
          </p:spPr>
        </p:pic>
        <p:sp>
          <p:nvSpPr>
            <p:cNvPr id="30" name="Textfeld 29">
              <a:extLst>
                <a:ext uri="{FF2B5EF4-FFF2-40B4-BE49-F238E27FC236}">
                  <a16:creationId xmlns:a16="http://schemas.microsoft.com/office/drawing/2014/main" id="{F26C67FD-5728-37BB-8924-CFB73DF8092A}"/>
                </a:ext>
              </a:extLst>
            </p:cNvPr>
            <p:cNvSpPr txBox="1"/>
            <p:nvPr/>
          </p:nvSpPr>
          <p:spPr>
            <a:xfrm rot="21014174">
              <a:off x="5992457" y="3414574"/>
              <a:ext cx="1971146" cy="775410"/>
            </a:xfrm>
            <a:prstGeom prst="rect">
              <a:avLst/>
            </a:prstGeom>
            <a:noFill/>
          </p:spPr>
          <p:txBody>
            <a:bodyPr wrap="square" rtlCol="0">
              <a:spAutoFit/>
            </a:bodyPr>
            <a:lstStyle/>
            <a:p>
              <a:r>
                <a:rPr lang="ro-RO" sz="2400" b="1" dirty="0" err="1"/>
                <a:t>Uneori sunt de acord</a:t>
              </a:r>
              <a:endParaRPr lang="de-DE" sz="2400" b="1" dirty="0"/>
            </a:p>
          </p:txBody>
        </p:sp>
      </p:grpSp>
      <p:grpSp>
        <p:nvGrpSpPr>
          <p:cNvPr id="54" name="Gruppieren 53">
            <a:extLst>
              <a:ext uri="{FF2B5EF4-FFF2-40B4-BE49-F238E27FC236}">
                <a16:creationId xmlns:a16="http://schemas.microsoft.com/office/drawing/2014/main" id="{6975E96C-2470-0263-782D-0789A8933218}"/>
              </a:ext>
            </a:extLst>
          </p:cNvPr>
          <p:cNvGrpSpPr/>
          <p:nvPr/>
        </p:nvGrpSpPr>
        <p:grpSpPr>
          <a:xfrm>
            <a:off x="9245126" y="2337653"/>
            <a:ext cx="2859415" cy="1453383"/>
            <a:chOff x="9588696" y="2337653"/>
            <a:chExt cx="2493808" cy="1009791"/>
          </a:xfrm>
        </p:grpSpPr>
        <p:pic>
          <p:nvPicPr>
            <p:cNvPr id="27" name="Grafik 26">
              <a:extLst>
                <a:ext uri="{FF2B5EF4-FFF2-40B4-BE49-F238E27FC236}">
                  <a16:creationId xmlns:a16="http://schemas.microsoft.com/office/drawing/2014/main" id="{AEC1FBE3-D67D-C467-2FCF-19B01419441C}"/>
                </a:ext>
              </a:extLst>
            </p:cNvPr>
            <p:cNvPicPr>
              <a:picLocks noChangeAspect="1"/>
            </p:cNvPicPr>
            <p:nvPr/>
          </p:nvPicPr>
          <p:blipFill>
            <a:blip r:embed="rId6"/>
            <a:stretch>
              <a:fillRect/>
            </a:stretch>
          </p:blipFill>
          <p:spPr>
            <a:xfrm rot="21366051">
              <a:off x="9588696" y="2337653"/>
              <a:ext cx="2343477" cy="1009791"/>
            </a:xfrm>
            <a:prstGeom prst="rect">
              <a:avLst/>
            </a:prstGeom>
          </p:spPr>
        </p:pic>
        <p:sp>
          <p:nvSpPr>
            <p:cNvPr id="31" name="Textfeld 30">
              <a:extLst>
                <a:ext uri="{FF2B5EF4-FFF2-40B4-BE49-F238E27FC236}">
                  <a16:creationId xmlns:a16="http://schemas.microsoft.com/office/drawing/2014/main" id="{836CC14B-A020-3BD9-3713-2BF3EE38776C}"/>
                </a:ext>
              </a:extLst>
            </p:cNvPr>
            <p:cNvSpPr txBox="1"/>
            <p:nvPr/>
          </p:nvSpPr>
          <p:spPr>
            <a:xfrm rot="21014174">
              <a:off x="10081506" y="2691668"/>
              <a:ext cx="2000998" cy="320759"/>
            </a:xfrm>
            <a:prstGeom prst="rect">
              <a:avLst/>
            </a:prstGeom>
            <a:noFill/>
          </p:spPr>
          <p:txBody>
            <a:bodyPr wrap="square" rtlCol="0">
              <a:spAutoFit/>
            </a:bodyPr>
            <a:lstStyle/>
            <a:p>
              <a:endParaRPr lang="de-DE" sz="2400" b="1" dirty="0"/>
            </a:p>
          </p:txBody>
        </p:sp>
      </p:grpSp>
      <p:pic>
        <p:nvPicPr>
          <p:cNvPr id="33" name="Grafik 32">
            <a:extLst>
              <a:ext uri="{FF2B5EF4-FFF2-40B4-BE49-F238E27FC236}">
                <a16:creationId xmlns:a16="http://schemas.microsoft.com/office/drawing/2014/main" id="{A7F7624F-E1F5-876E-C581-419BFC2C9DA4}"/>
              </a:ext>
            </a:extLst>
          </p:cNvPr>
          <p:cNvPicPr>
            <a:picLocks noChangeAspect="1"/>
          </p:cNvPicPr>
          <p:nvPr/>
        </p:nvPicPr>
        <p:blipFill>
          <a:blip r:embed="rId7"/>
          <a:stretch>
            <a:fillRect/>
          </a:stretch>
        </p:blipFill>
        <p:spPr>
          <a:xfrm>
            <a:off x="5177205" y="1693257"/>
            <a:ext cx="793136" cy="1732698"/>
          </a:xfrm>
          <a:prstGeom prst="rect">
            <a:avLst/>
          </a:prstGeom>
        </p:spPr>
      </p:pic>
      <p:pic>
        <p:nvPicPr>
          <p:cNvPr id="36" name="Grafik 35">
            <a:extLst>
              <a:ext uri="{FF2B5EF4-FFF2-40B4-BE49-F238E27FC236}">
                <a16:creationId xmlns:a16="http://schemas.microsoft.com/office/drawing/2014/main" id="{70D038E5-41A4-5A9B-EE95-4304D8DA4600}"/>
              </a:ext>
            </a:extLst>
          </p:cNvPr>
          <p:cNvPicPr>
            <a:picLocks noChangeAspect="1"/>
          </p:cNvPicPr>
          <p:nvPr/>
        </p:nvPicPr>
        <p:blipFill>
          <a:blip r:embed="rId8"/>
          <a:stretch>
            <a:fillRect/>
          </a:stretch>
        </p:blipFill>
        <p:spPr>
          <a:xfrm>
            <a:off x="2906884" y="2885459"/>
            <a:ext cx="1056855" cy="1942986"/>
          </a:xfrm>
          <a:prstGeom prst="rect">
            <a:avLst/>
          </a:prstGeom>
        </p:spPr>
      </p:pic>
      <p:pic>
        <p:nvPicPr>
          <p:cNvPr id="41" name="Grafik 40">
            <a:extLst>
              <a:ext uri="{FF2B5EF4-FFF2-40B4-BE49-F238E27FC236}">
                <a16:creationId xmlns:a16="http://schemas.microsoft.com/office/drawing/2014/main" id="{37EFE1CE-98E5-507D-6224-2A7121B9168A}"/>
              </a:ext>
            </a:extLst>
          </p:cNvPr>
          <p:cNvPicPr>
            <a:picLocks noChangeAspect="1"/>
          </p:cNvPicPr>
          <p:nvPr/>
        </p:nvPicPr>
        <p:blipFill>
          <a:blip r:embed="rId9"/>
          <a:stretch>
            <a:fillRect/>
          </a:stretch>
        </p:blipFill>
        <p:spPr>
          <a:xfrm flipH="1">
            <a:off x="2365521" y="2937290"/>
            <a:ext cx="893708" cy="1729978"/>
          </a:xfrm>
          <a:prstGeom prst="rect">
            <a:avLst/>
          </a:prstGeom>
        </p:spPr>
      </p:pic>
      <p:pic>
        <p:nvPicPr>
          <p:cNvPr id="43" name="Grafik 42">
            <a:extLst>
              <a:ext uri="{FF2B5EF4-FFF2-40B4-BE49-F238E27FC236}">
                <a16:creationId xmlns:a16="http://schemas.microsoft.com/office/drawing/2014/main" id="{3F53A86F-1D3E-1FE6-A554-486D48665DD8}"/>
              </a:ext>
            </a:extLst>
          </p:cNvPr>
          <p:cNvPicPr>
            <a:picLocks noChangeAspect="1"/>
          </p:cNvPicPr>
          <p:nvPr/>
        </p:nvPicPr>
        <p:blipFill>
          <a:blip r:embed="rId10"/>
          <a:stretch>
            <a:fillRect/>
          </a:stretch>
        </p:blipFill>
        <p:spPr>
          <a:xfrm>
            <a:off x="6062742" y="1460622"/>
            <a:ext cx="1362265" cy="1705213"/>
          </a:xfrm>
          <a:prstGeom prst="rect">
            <a:avLst/>
          </a:prstGeom>
        </p:spPr>
      </p:pic>
      <p:pic>
        <p:nvPicPr>
          <p:cNvPr id="45" name="Grafik 44">
            <a:extLst>
              <a:ext uri="{FF2B5EF4-FFF2-40B4-BE49-F238E27FC236}">
                <a16:creationId xmlns:a16="http://schemas.microsoft.com/office/drawing/2014/main" id="{35805611-F73E-EEB5-79FF-B8DFD943E4A3}"/>
              </a:ext>
            </a:extLst>
          </p:cNvPr>
          <p:cNvPicPr>
            <a:picLocks noChangeAspect="1"/>
          </p:cNvPicPr>
          <p:nvPr/>
        </p:nvPicPr>
        <p:blipFill>
          <a:blip r:embed="rId11"/>
          <a:stretch>
            <a:fillRect/>
          </a:stretch>
        </p:blipFill>
        <p:spPr>
          <a:xfrm>
            <a:off x="9135130" y="1144608"/>
            <a:ext cx="1362265" cy="1324160"/>
          </a:xfrm>
          <a:prstGeom prst="rect">
            <a:avLst/>
          </a:prstGeom>
        </p:spPr>
      </p:pic>
      <p:pic>
        <p:nvPicPr>
          <p:cNvPr id="51" name="Grafik 50">
            <a:extLst>
              <a:ext uri="{FF2B5EF4-FFF2-40B4-BE49-F238E27FC236}">
                <a16:creationId xmlns:a16="http://schemas.microsoft.com/office/drawing/2014/main" id="{0D405101-F240-808F-8795-373A40D75EC2}"/>
              </a:ext>
            </a:extLst>
          </p:cNvPr>
          <p:cNvPicPr>
            <a:picLocks noChangeAspect="1"/>
          </p:cNvPicPr>
          <p:nvPr/>
        </p:nvPicPr>
        <p:blipFill>
          <a:blip r:embed="rId12"/>
          <a:stretch>
            <a:fillRect/>
          </a:stretch>
        </p:blipFill>
        <p:spPr>
          <a:xfrm>
            <a:off x="8177447" y="1693257"/>
            <a:ext cx="1265468" cy="1858028"/>
          </a:xfrm>
          <a:prstGeom prst="rect">
            <a:avLst/>
          </a:prstGeom>
        </p:spPr>
      </p:pic>
      <p:sp>
        <p:nvSpPr>
          <p:cNvPr id="2" name="Rectangle 1">
            <a:extLst>
              <a:ext uri="{FF2B5EF4-FFF2-40B4-BE49-F238E27FC236}">
                <a16:creationId xmlns:a16="http://schemas.microsoft.com/office/drawing/2014/main" id="{2532DD00-2E97-9BFE-E272-1BF2A1B9D970}"/>
              </a:ext>
            </a:extLst>
          </p:cNvPr>
          <p:cNvSpPr>
            <a:spLocks noChangeArrowheads="1"/>
          </p:cNvSpPr>
          <p:nvPr/>
        </p:nvSpPr>
        <p:spPr bwMode="auto">
          <a:xfrm>
            <a:off x="9601800" y="2720288"/>
            <a:ext cx="20165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Nu sunt</a:t>
            </a:r>
            <a:endPar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deloc de acord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1146272648"/>
              </p:ext>
            </p:extLst>
          </p:nvPr>
        </p:nvGraphicFramePr>
        <p:xfrm>
          <a:off x="4120055" y="1630542"/>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lgn="l">
                        <a:lnSpc>
                          <a:spcPct val="107000"/>
                        </a:lnSpc>
                        <a:spcAft>
                          <a:spcPts val="800"/>
                        </a:spcAft>
                        <a:buFont typeface="+mj-lt"/>
                        <a:buAutoNum type="arabicPeriod"/>
                        <a:tabLst>
                          <a:tab pos="457200" algn="l"/>
                        </a:tabLst>
                      </a:pPr>
                      <a:r>
                        <a:rPr lang="ro-RO" sz="2400" dirty="0">
                          <a:solidFill>
                            <a:schemeClr val="bg1">
                              <a:lumMod val="10000"/>
                            </a:schemeClr>
                          </a:solidFill>
                          <a:effectLst/>
                        </a:rPr>
                        <a:t>Normele se formează și se schimbă istoric
Ceea ce considerăm „normal” astăzi era altfel în trecut – și se va schimba în continuare.
Propriile convingeri sunt modelate social
Iritarea și disconfortul au cauze culturale, nu deficiențe individuale.
Sexualitatea la vârste înaintate nu este un caz special
ci parte a dezvoltării identității pe tot parcursul vieții.</a:t>
                      </a:r>
                      <a:endParaRPr lang="de-DE" sz="2000" dirty="0">
                        <a:solidFill>
                          <a:schemeClr val="bg1">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221163" y="1381142"/>
            <a:ext cx="3636579" cy="4545724"/>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ro-RO" altLang="de-DE" sz="3800" b="1" dirty="0">
                <a:solidFill>
                  <a:schemeClr val="bg2"/>
                </a:solidFill>
                <a:ea typeface="Open Sans" panose="020B0606030504020204" pitchFamily="34" charset="0"/>
                <a:cs typeface="Open Sans" panose="020B0606030504020204" pitchFamily="34" charset="0"/>
              </a:rPr>
              <a:t>Înțelegere și beneficii</a:t>
            </a:r>
            <a:endParaRPr lang="de-DE" altLang="de-DE" sz="3800" b="1" dirty="0">
              <a:solidFill>
                <a:schemeClr val="bg2"/>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9266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ro-RO" b="1" dirty="0" err="1"/>
              <a:t>Obiective</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656649674"/>
              </p:ext>
            </p:extLst>
          </p:nvPr>
        </p:nvGraphicFramePr>
        <p:xfrm>
          <a:off x="4352643" y="1470690"/>
          <a:ext cx="7355881" cy="4810570"/>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ro-RO"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pot modera într-un mod mai sensibil la diversitate,
pot reflecta asupra propriilor norme implicite,
pot crea spații de învățare fără jenă,
pot înțelege mai bine conflictele dintre generații și pot sugera moduri de a le gestiona,
pot aborda mai profesionist apropierea, intimitatea și limitele,
precum și nevoile persoanelor vârstnice și
pot reflecta critic asupra regulilor instituționale și pot stimula transformări.</a:t>
                      </a:r>
                      <a:endPar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4" name="Textfeld 3">
            <a:extLst>
              <a:ext uri="{FF2B5EF4-FFF2-40B4-BE49-F238E27FC236}">
                <a16:creationId xmlns:a16="http://schemas.microsoft.com/office/drawing/2014/main" id="{43B1655B-8723-6671-E57D-28FF938AD7AC}"/>
              </a:ext>
            </a:extLst>
          </p:cNvPr>
          <p:cNvSpPr txBox="1"/>
          <p:nvPr/>
        </p:nvSpPr>
        <p:spPr>
          <a:xfrm>
            <a:off x="-154546" y="1414124"/>
            <a:ext cx="4020206" cy="1454950"/>
          </a:xfrm>
          <a:prstGeom prst="rect">
            <a:avLst/>
          </a:prstGeom>
          <a:noFill/>
        </p:spPr>
        <p:txBody>
          <a:bodyPr wrap="square">
            <a:spAutoFit/>
          </a:bodyPr>
          <a:lstStyle/>
          <a:p>
            <a:pPr marL="457200" algn="ctr">
              <a:lnSpc>
                <a:spcPct val="107000"/>
              </a:lnSpc>
              <a:spcAft>
                <a:spcPts val="800"/>
              </a:spcAft>
              <a:buNone/>
            </a:pPr>
            <a:r>
              <a:rPr lang="ro-RO" sz="2800" b="1" dirty="0">
                <a:solidFill>
                  <a:srgbClr val="252223"/>
                </a:solidFill>
                <a:latin typeface="Calibri" panose="020F0502020204030204" pitchFamily="34" charset="0"/>
                <a:ea typeface="Calibri" panose="020F0502020204030204" pitchFamily="34" charset="0"/>
                <a:cs typeface="Calibri" panose="020F0502020204030204" pitchFamily="34" charset="0"/>
              </a:rPr>
              <a:t>Formatorii și profesioniștii </a:t>
            </a:r>
            <a:r>
              <a:rPr lang="ro-RO"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beneficiază, pentru că:</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546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398095" y="1739937"/>
            <a:ext cx="6933351" cy="431400"/>
          </a:xfrm>
          <a:prstGeom prst="rect">
            <a:avLst/>
          </a:prstGeom>
        </p:spPr>
        <p:txBody>
          <a:bodyPr lIns="0" tIns="0" rIns="0" bIns="0" rtlCol="0" anchor="t">
            <a:spAutoFit/>
          </a:bodyPr>
          <a:lstStyle/>
          <a:p>
            <a:pPr algn="ctr">
              <a:lnSpc>
                <a:spcPts val="3518"/>
              </a:lnSpc>
            </a:pPr>
            <a:r>
              <a:rPr lang="ro-RO" sz="2800" b="1" dirty="0">
                <a:solidFill>
                  <a:srgbClr val="D33FB2"/>
                </a:solidFill>
                <a:latin typeface="Calibri" panose="020F0502020204030204" pitchFamily="34" charset="0"/>
                <a:cs typeface="Times New Roman" panose="02020603050405020304" pitchFamily="18" charset="0"/>
                <a:sym typeface="Pier Sans Light"/>
              </a:rPr>
              <a:t>Norme sociale</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94235" y="2390488"/>
            <a:ext cx="7325711" cy="2308324"/>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ro-RO" sz="2400" dirty="0"/>
              <a:t>Normele sociale sunt reguli și înțelegeri de bază 
care structurează comportamentul indivizilor într-o societate. 
Ele definesc ce este considerat adecvat, așteptat sau deviant și au atât un efect de reglementare, cât și unul de orientare.</a:t>
            </a:r>
            <a:endParaRPr lang="de-DE" sz="24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ro-RO" sz="3600" b="1" dirty="0" err="1">
                <a:solidFill>
                  <a:srgbClr val="FFFFFF"/>
                </a:solidFill>
              </a:rPr>
              <a:t>Cadrul teoretic</a:t>
            </a:r>
            <a:endParaRPr lang="de-DE" sz="3600" b="1" dirty="0">
              <a:solidFill>
                <a:srgbClr val="FFFFFF"/>
              </a:solidFill>
            </a:endParaRPr>
          </a:p>
        </p:txBody>
      </p:sp>
      <p:pic>
        <p:nvPicPr>
          <p:cNvPr id="9" name="Grafik 8" descr="Ein Bild, das Grafiken, Clipart, Design enthält.&#10;&#10;KI-generierte Inhalte können fehlerhaft sein.">
            <a:extLst>
              <a:ext uri="{FF2B5EF4-FFF2-40B4-BE49-F238E27FC236}">
                <a16:creationId xmlns:a16="http://schemas.microsoft.com/office/drawing/2014/main" id="{24D667B8-EB8D-8F64-D959-D8AC7562CF4F}"/>
              </a:ext>
            </a:extLst>
          </p:cNvPr>
          <p:cNvPicPr>
            <a:picLocks noChangeAspect="1"/>
          </p:cNvPicPr>
          <p:nvPr/>
        </p:nvPicPr>
        <p:blipFill>
          <a:blip r:embed="rId3"/>
          <a:stretch>
            <a:fillRect/>
          </a:stretch>
        </p:blipFill>
        <p:spPr>
          <a:xfrm>
            <a:off x="602185" y="2000666"/>
            <a:ext cx="2705478" cy="3067478"/>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AF858-94D0-931B-D2F4-20C21B102C0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8C42A52B-F352-7CE9-B7ED-24589C60A779}"/>
              </a:ext>
            </a:extLst>
          </p:cNvPr>
          <p:cNvSpPr txBox="1"/>
          <p:nvPr/>
        </p:nvSpPr>
        <p:spPr>
          <a:xfrm>
            <a:off x="3331073" y="1170728"/>
            <a:ext cx="6933351" cy="897682"/>
          </a:xfrm>
          <a:prstGeom prst="rect">
            <a:avLst/>
          </a:prstGeom>
        </p:spPr>
        <p:txBody>
          <a:bodyPr lIns="0" tIns="0" rIns="0" bIns="0" rtlCol="0" anchor="t">
            <a:spAutoFit/>
          </a:bodyPr>
          <a:lstStyle/>
          <a:p>
            <a:pPr>
              <a:lnSpc>
                <a:spcPts val="3518"/>
              </a:lnSpc>
            </a:pPr>
            <a:r>
              <a:rPr lang="ro-RO" sz="2800" b="1" dirty="0">
                <a:solidFill>
                  <a:srgbClr val="D33FB2"/>
                </a:solidFill>
                <a:latin typeface="Calibri" panose="020F0502020204030204" pitchFamily="34" charset="0"/>
                <a:cs typeface="Times New Roman" panose="02020603050405020304" pitchFamily="18" charset="0"/>
              </a:rPr>
              <a:t>Societățile premoderne: 
morală, religie și ordine socială</a:t>
            </a:r>
            <a:endParaRPr lang="en-US" sz="2800"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B9C12832-D1EC-41C9-7E3C-CF174A8384B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94BDACD8-A4B2-BE58-51F0-8BDC75F08F7F}"/>
              </a:ext>
            </a:extLst>
          </p:cNvPr>
          <p:cNvSpPr txBox="1"/>
          <p:nvPr/>
        </p:nvSpPr>
        <p:spPr>
          <a:xfrm>
            <a:off x="2962177" y="2285385"/>
            <a:ext cx="6600498" cy="3785652"/>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ro-RO" sz="2400" dirty="0"/>
              <a:t>Sexualitatea era integrată în sisteme de ordine religioasă și morală.
Era considerată în primul rând funcțională, pentru reproducere.
Bătrânețea era adesea asociată cu retragerea, înțelepciunea sau devotamentul spiritual. 
Sexualitatea la bătrânețe nu era atât invizibilă, cât descalificată moral. 
Totuși, în acea perioadă existau foarte puține persoane vârstnice sau foarte vârstnice</a:t>
            </a:r>
            <a:r>
              <a:rPr lang="ro-RO" sz="2400" dirty="0">
                <a:solidFill>
                  <a:srgbClr val="252223"/>
                </a:solidFill>
                <a:effectLst/>
                <a:latin typeface="Calibri" panose="020F0502020204030204" pitchFamily="34" charset="0"/>
                <a:ea typeface="Calibri" panose="020F0502020204030204" pitchFamily="34" charset="0"/>
              </a:rPr>
              <a:t>.</a:t>
            </a:r>
            <a:endParaRPr lang="de-DE" sz="2400" dirty="0"/>
          </a:p>
        </p:txBody>
      </p:sp>
      <p:sp>
        <p:nvSpPr>
          <p:cNvPr id="15" name="Textfeld 14">
            <a:extLst>
              <a:ext uri="{FF2B5EF4-FFF2-40B4-BE49-F238E27FC236}">
                <a16:creationId xmlns:a16="http://schemas.microsoft.com/office/drawing/2014/main" id="{5992DDFE-1AE1-2C76-9270-15E88E665960}"/>
              </a:ext>
            </a:extLst>
          </p:cNvPr>
          <p:cNvSpPr txBox="1"/>
          <p:nvPr/>
        </p:nvSpPr>
        <p:spPr>
          <a:xfrm>
            <a:off x="430924" y="146355"/>
            <a:ext cx="12192000" cy="461665"/>
          </a:xfrm>
          <a:prstGeom prst="rect">
            <a:avLst/>
          </a:prstGeom>
          <a:noFill/>
        </p:spPr>
        <p:txBody>
          <a:bodyPr wrap="square" rtlCol="0">
            <a:spAutoFit/>
          </a:bodyPr>
          <a:lstStyle/>
          <a:p>
            <a:r>
              <a:rPr lang="ro-RO" sz="2400" b="1" dirty="0">
                <a:solidFill>
                  <a:srgbClr val="FFFFFF"/>
                </a:solidFill>
              </a:rPr>
              <a:t>Cadrul teoretic: evoluția istorică a normelor sociale privind vârsta și sexualitatea</a:t>
            </a:r>
            <a:endParaRPr lang="de-DE" sz="2400" b="1" dirty="0">
              <a:solidFill>
                <a:srgbClr val="FFFFFF"/>
              </a:solidFill>
            </a:endParaRPr>
          </a:p>
        </p:txBody>
      </p:sp>
      <p:pic>
        <p:nvPicPr>
          <p:cNvPr id="3" name="Grafik 2" descr="Ein Bild, das Kinderkunst, Entwurf, Zeichnung enthält.&#10;&#10;KI-generierte Inhalte können fehlerhaft sein.">
            <a:extLst>
              <a:ext uri="{FF2B5EF4-FFF2-40B4-BE49-F238E27FC236}">
                <a16:creationId xmlns:a16="http://schemas.microsoft.com/office/drawing/2014/main" id="{0263FE65-2463-16B9-B345-0099B44572C7}"/>
              </a:ext>
            </a:extLst>
          </p:cNvPr>
          <p:cNvPicPr>
            <a:picLocks noChangeAspect="1"/>
          </p:cNvPicPr>
          <p:nvPr/>
        </p:nvPicPr>
        <p:blipFill>
          <a:blip r:embed="rId3"/>
          <a:stretch>
            <a:fillRect/>
          </a:stretch>
        </p:blipFill>
        <p:spPr>
          <a:xfrm>
            <a:off x="142675" y="3783724"/>
            <a:ext cx="2746159" cy="1818290"/>
          </a:xfrm>
          <a:prstGeom prst="rect">
            <a:avLst/>
          </a:prstGeom>
        </p:spPr>
      </p:pic>
      <p:pic>
        <p:nvPicPr>
          <p:cNvPr id="5" name="Grafik 4" descr="Ein Bild, das Zeichnung, Clipart, Darstellung, Menschliches Gesicht enthält.&#10;&#10;KI-generierte Inhalte können fehlerhaft sein.">
            <a:extLst>
              <a:ext uri="{FF2B5EF4-FFF2-40B4-BE49-F238E27FC236}">
                <a16:creationId xmlns:a16="http://schemas.microsoft.com/office/drawing/2014/main" id="{F364BB03-A8F7-ABEF-0551-9930329A5EE5}"/>
              </a:ext>
            </a:extLst>
          </p:cNvPr>
          <p:cNvPicPr>
            <a:picLocks noChangeAspect="1"/>
          </p:cNvPicPr>
          <p:nvPr/>
        </p:nvPicPr>
        <p:blipFill>
          <a:blip r:embed="rId4"/>
          <a:stretch>
            <a:fillRect/>
          </a:stretch>
        </p:blipFill>
        <p:spPr>
          <a:xfrm>
            <a:off x="9396247" y="2390488"/>
            <a:ext cx="2480027" cy="2847943"/>
          </a:xfrm>
          <a:prstGeom prst="rect">
            <a:avLst/>
          </a:prstGeom>
        </p:spPr>
      </p:pic>
    </p:spTree>
    <p:extLst>
      <p:ext uri="{BB962C8B-B14F-4D97-AF65-F5344CB8AC3E}">
        <p14:creationId xmlns:p14="http://schemas.microsoft.com/office/powerpoint/2010/main" val="118308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B5D6AD6-88FB-8A99-B408-ECE57621FD16}"/>
              </a:ext>
            </a:extLst>
          </p:cNvPr>
          <p:cNvSpPr>
            <a:spLocks noGrp="1"/>
          </p:cNvSpPr>
          <p:nvPr>
            <p:ph type="body" sz="quarter" idx="10"/>
          </p:nvPr>
        </p:nvSpPr>
        <p:spPr>
          <a:xfrm>
            <a:off x="3070953" y="1411479"/>
            <a:ext cx="8518535" cy="550862"/>
          </a:xfrm>
        </p:spPr>
        <p:txBody>
          <a:bodyPr/>
          <a:lstStyle/>
          <a:p>
            <a:pPr algn="l"/>
            <a:r>
              <a:rPr lang="ro-RO" sz="2800" dirty="0"/>
              <a:t>Perioada modernă timpurie: disciplinare și știință</a:t>
            </a:r>
            <a:endParaRPr lang="de-DE" sz="2800" dirty="0"/>
          </a:p>
        </p:txBody>
      </p:sp>
      <p:sp>
        <p:nvSpPr>
          <p:cNvPr id="4" name="Freeform 12">
            <a:extLst>
              <a:ext uri="{FF2B5EF4-FFF2-40B4-BE49-F238E27FC236}">
                <a16:creationId xmlns:a16="http://schemas.microsoft.com/office/drawing/2014/main" id="{F83643BD-7EB4-CA45-22C8-8AD36C3BA4E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8" name="Textfeld 7">
            <a:extLst>
              <a:ext uri="{FF2B5EF4-FFF2-40B4-BE49-F238E27FC236}">
                <a16:creationId xmlns:a16="http://schemas.microsoft.com/office/drawing/2014/main" id="{9A238471-8736-6B94-9A20-8E53872C7D10}"/>
              </a:ext>
            </a:extLst>
          </p:cNvPr>
          <p:cNvSpPr txBox="1"/>
          <p:nvPr/>
        </p:nvSpPr>
        <p:spPr>
          <a:xfrm>
            <a:off x="2781674" y="2259885"/>
            <a:ext cx="9359555" cy="4339650"/>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ro-RO" sz="2300" dirty="0">
                <a:solidFill>
                  <a:srgbClr val="252223"/>
                </a:solidFill>
                <a:ea typeface="Calibri" panose="020F0502020204030204" pitchFamily="34" charset="0"/>
              </a:rPr>
              <a:t>Creșterea controlului statului și al Bisericii asupra vieții conjugale. 
În jurul anului 1800: consolidarea perspectivei medicale asupra corpului și sexualității. 
„Medicalizarea” tot mai accentuată, care examina corpul – în special corpul feminin și cel „anormal” – ca obiect medical.
Postularea așa-numitului „model cu două sexe”: femeile și bărbații sunt opuși fundamental, pe baze biologice. 
Din acesta derivă rolurile sociale.
Abaterile nu mai erau considerate doar un păcat, ci erau tot mai des clasificate drept boală sau chiar infracțiune.</a:t>
            </a:r>
            <a:endParaRPr lang="de-DE" sz="2300" dirty="0"/>
          </a:p>
          <a:p>
            <a:endParaRPr lang="de-DE" sz="2300" dirty="0">
              <a:solidFill>
                <a:srgbClr val="252223"/>
              </a:solidFill>
              <a:effectLst/>
              <a:ea typeface="Calibri" panose="020F0502020204030204" pitchFamily="34" charset="0"/>
            </a:endParaRPr>
          </a:p>
          <a:p>
            <a:endParaRPr lang="de-DE" sz="2300" dirty="0"/>
          </a:p>
        </p:txBody>
      </p:sp>
      <p:sp>
        <p:nvSpPr>
          <p:cNvPr id="11" name="Titel 10">
            <a:extLst>
              <a:ext uri="{FF2B5EF4-FFF2-40B4-BE49-F238E27FC236}">
                <a16:creationId xmlns:a16="http://schemas.microsoft.com/office/drawing/2014/main" id="{5C1744B4-45F0-06C2-4C07-4C66AAD6AD80}"/>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ro-RO" sz="2400" b="1" dirty="0">
                <a:solidFill>
                  <a:srgbClr val="FFFFFF"/>
                </a:solidFill>
              </a:rPr>
              <a:t>Cadrul teoretic: evoluția istorică a normelor sociale privind vârsta și sexualitatea</a:t>
            </a:r>
            <a:endParaRPr lang="de-DE" sz="2400" b="1" dirty="0">
              <a:solidFill>
                <a:srgbClr val="FFFFFF"/>
              </a:solidFill>
            </a:endParaRPr>
          </a:p>
        </p:txBody>
      </p:sp>
      <p:pic>
        <p:nvPicPr>
          <p:cNvPr id="15" name="Grafik 14" descr="Ein Bild, das Entwurf, Kunst, Zeichnung, Schwarzweiß enthält.&#10;&#10;KI-generierte Inhalte können fehlerhaft sein.">
            <a:extLst>
              <a:ext uri="{FF2B5EF4-FFF2-40B4-BE49-F238E27FC236}">
                <a16:creationId xmlns:a16="http://schemas.microsoft.com/office/drawing/2014/main" id="{9C876F26-48A0-E304-B5B7-3EF7BB5E9B12}"/>
              </a:ext>
            </a:extLst>
          </p:cNvPr>
          <p:cNvPicPr>
            <a:picLocks noChangeAspect="1"/>
          </p:cNvPicPr>
          <p:nvPr/>
        </p:nvPicPr>
        <p:blipFill>
          <a:blip r:embed="rId3"/>
          <a:stretch>
            <a:fillRect/>
          </a:stretch>
        </p:blipFill>
        <p:spPr>
          <a:xfrm>
            <a:off x="346554" y="2259885"/>
            <a:ext cx="2201132" cy="3377965"/>
          </a:xfrm>
          <a:prstGeom prst="rect">
            <a:avLst/>
          </a:prstGeom>
        </p:spPr>
      </p:pic>
      <p:pic>
        <p:nvPicPr>
          <p:cNvPr id="13" name="Grafik 12" descr="Ein Bild, das Zeichnung, Entwurf, Clipart, Symbol enthält.&#10;&#10;KI-generierte Inhalte können fehlerhaft sein.">
            <a:extLst>
              <a:ext uri="{FF2B5EF4-FFF2-40B4-BE49-F238E27FC236}">
                <a16:creationId xmlns:a16="http://schemas.microsoft.com/office/drawing/2014/main" id="{95F819AB-46F0-8536-09A5-D270C3475B5A}"/>
              </a:ext>
            </a:extLst>
          </p:cNvPr>
          <p:cNvPicPr>
            <a:picLocks noChangeAspect="1"/>
          </p:cNvPicPr>
          <p:nvPr/>
        </p:nvPicPr>
        <p:blipFill>
          <a:blip r:embed="rId4"/>
          <a:stretch>
            <a:fillRect/>
          </a:stretch>
        </p:blipFill>
        <p:spPr>
          <a:xfrm>
            <a:off x="869769" y="3157093"/>
            <a:ext cx="990562" cy="1449588"/>
          </a:xfrm>
          <a:prstGeom prst="rect">
            <a:avLst/>
          </a:prstGeom>
        </p:spPr>
      </p:pic>
    </p:spTree>
    <p:extLst>
      <p:ext uri="{BB962C8B-B14F-4D97-AF65-F5344CB8AC3E}">
        <p14:creationId xmlns:p14="http://schemas.microsoft.com/office/powerpoint/2010/main" val="307145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AD841D2-987A-4438-438F-1E0662A34329}"/>
              </a:ext>
            </a:extLst>
          </p:cNvPr>
          <p:cNvSpPr txBox="1"/>
          <p:nvPr/>
        </p:nvSpPr>
        <p:spPr>
          <a:xfrm>
            <a:off x="2439438" y="1513975"/>
            <a:ext cx="8022999" cy="523220"/>
          </a:xfrm>
          <a:prstGeom prst="rect">
            <a:avLst/>
          </a:prstGeom>
          <a:noFill/>
        </p:spPr>
        <p:txBody>
          <a:bodyPr wrap="square">
            <a:spAutoFit/>
          </a:bodyPr>
          <a:lstStyle/>
          <a:p>
            <a:r>
              <a:rPr lang="ro-RO" sz="2800" b="1" dirty="0">
                <a:solidFill>
                  <a:srgbClr val="D33FB2"/>
                </a:solidFill>
                <a:latin typeface="Calibri" panose="020F0502020204030204" pitchFamily="34" charset="0"/>
                <a:ea typeface="Calibri" panose="020F0502020204030204" pitchFamily="34" charset="0"/>
              </a:rPr>
              <a:t>Modernitatea: normalizare medicală și științifică</a:t>
            </a:r>
            <a:endParaRPr lang="de-DE" sz="2800" dirty="0"/>
          </a:p>
        </p:txBody>
      </p:sp>
      <p:sp>
        <p:nvSpPr>
          <p:cNvPr id="6" name="Titel 10">
            <a:extLst>
              <a:ext uri="{FF2B5EF4-FFF2-40B4-BE49-F238E27FC236}">
                <a16:creationId xmlns:a16="http://schemas.microsoft.com/office/drawing/2014/main" id="{7FBCE237-3683-B5DE-6A79-5AB458FA2333}"/>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ro-RO" sz="2400" b="1" dirty="0">
                <a:solidFill>
                  <a:srgbClr val="FFFFFF"/>
                </a:solidFill>
              </a:rPr>
              <a:t>Cadrul teoretic: evoluția istorică a normelor sociale privind vârsta și sexualitatea</a:t>
            </a:r>
            <a:endParaRPr lang="de-DE" sz="2400" b="1" dirty="0">
              <a:solidFill>
                <a:srgbClr val="FFFFFF"/>
              </a:solidFill>
            </a:endParaRPr>
          </a:p>
        </p:txBody>
      </p:sp>
      <p:sp>
        <p:nvSpPr>
          <p:cNvPr id="9" name="Textfeld 8">
            <a:extLst>
              <a:ext uri="{FF2B5EF4-FFF2-40B4-BE49-F238E27FC236}">
                <a16:creationId xmlns:a16="http://schemas.microsoft.com/office/drawing/2014/main" id="{B3321BB5-8DAE-8BD5-69C3-F01F57190BE6}"/>
              </a:ext>
            </a:extLst>
          </p:cNvPr>
          <p:cNvSpPr txBox="1"/>
          <p:nvPr/>
        </p:nvSpPr>
        <p:spPr>
          <a:xfrm>
            <a:off x="2123090" y="2164406"/>
            <a:ext cx="9669518" cy="3631763"/>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ro-RO" sz="2300" dirty="0">
                <a:solidFill>
                  <a:srgbClr val="252223"/>
                </a:solidFill>
                <a:ea typeface="Calibri" panose="020F0502020204030204" pitchFamily="34" charset="0"/>
              </a:rPr>
              <a:t>Începând cu secolul al XVIII-lea: consolidarea ideii a două sexe clar separate, cu caracteristici „naturale”. 
Sexualitatea este privită din perspectivă medicală și biologică. 
În paralel: consolidarea perspectivei biologice asupra rolurilor și
a ideii unor etape de viață clar delimitate, cu funcții specifice. 
Bătrânețea era acum adesea privită ca o etapă a deficitului, marcată de declin fizic și pierderea funcțiilor. 
Sexualitatea la bătrânețe nu mai era condamnată în primul rând moral, ci patologizată ca nemaifiind „potrivită vârstei” sau tratată ca problemă medicală, pentru că era percepută ca nepotrivită pentru vârstnici.</a:t>
            </a:r>
            <a:endParaRPr lang="de-DE" sz="2300" dirty="0">
              <a:solidFill>
                <a:srgbClr val="252223"/>
              </a:solidFill>
              <a:ea typeface="Calibri" panose="020F0502020204030204" pitchFamily="34" charset="0"/>
            </a:endParaRPr>
          </a:p>
        </p:txBody>
      </p:sp>
      <p:pic>
        <p:nvPicPr>
          <p:cNvPr id="5" name="Grafik 4">
            <a:extLst>
              <a:ext uri="{FF2B5EF4-FFF2-40B4-BE49-F238E27FC236}">
                <a16:creationId xmlns:a16="http://schemas.microsoft.com/office/drawing/2014/main" id="{0F2F833A-13B2-245D-85C8-11A5B042C105}"/>
              </a:ext>
            </a:extLst>
          </p:cNvPr>
          <p:cNvPicPr>
            <a:picLocks noChangeAspect="1"/>
          </p:cNvPicPr>
          <p:nvPr/>
        </p:nvPicPr>
        <p:blipFill>
          <a:blip r:embed="rId3"/>
          <a:stretch>
            <a:fillRect/>
          </a:stretch>
        </p:blipFill>
        <p:spPr>
          <a:xfrm>
            <a:off x="399392" y="2497972"/>
            <a:ext cx="1723698" cy="3318117"/>
          </a:xfrm>
          <a:prstGeom prst="rect">
            <a:avLst/>
          </a:prstGeom>
        </p:spPr>
      </p:pic>
    </p:spTree>
    <p:extLst>
      <p:ext uri="{BB962C8B-B14F-4D97-AF65-F5344CB8AC3E}">
        <p14:creationId xmlns:p14="http://schemas.microsoft.com/office/powerpoint/2010/main" val="105480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C3FE0-BF6B-C1A3-A304-F32742C4E1DB}"/>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BF335666-6EDD-815A-2E78-F458B18C8D1D}"/>
              </a:ext>
            </a:extLst>
          </p:cNvPr>
          <p:cNvSpPr txBox="1"/>
          <p:nvPr/>
        </p:nvSpPr>
        <p:spPr>
          <a:xfrm>
            <a:off x="3657600" y="1320559"/>
            <a:ext cx="7145079" cy="954107"/>
          </a:xfrm>
          <a:prstGeom prst="rect">
            <a:avLst/>
          </a:prstGeom>
          <a:noFill/>
        </p:spPr>
        <p:txBody>
          <a:bodyPr wrap="square">
            <a:spAutoFit/>
          </a:bodyPr>
          <a:lstStyle/>
          <a:p>
            <a:r>
              <a:rPr lang="ro-RO" sz="2800" b="1" dirty="0">
                <a:solidFill>
                  <a:srgbClr val="D33FB2"/>
                </a:solidFill>
                <a:latin typeface="Calibri" panose="020F0502020204030204" pitchFamily="34" charset="0"/>
                <a:ea typeface="Calibri" panose="020F0502020204030204" pitchFamily="34" charset="0"/>
              </a:rPr>
              <a:t>Secolul al XIX-lea: burghezie, patologizare și identitate</a:t>
            </a:r>
            <a:endParaRPr lang="de-DE" sz="2800" dirty="0"/>
          </a:p>
        </p:txBody>
      </p:sp>
      <p:sp>
        <p:nvSpPr>
          <p:cNvPr id="6" name="Titel 10">
            <a:extLst>
              <a:ext uri="{FF2B5EF4-FFF2-40B4-BE49-F238E27FC236}">
                <a16:creationId xmlns:a16="http://schemas.microsoft.com/office/drawing/2014/main" id="{8BEF1883-C21F-B2A9-592E-BC2F5A0FFDF9}"/>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ro-RO" sz="2400" b="1" dirty="0">
                <a:solidFill>
                  <a:srgbClr val="FFFFFF"/>
                </a:solidFill>
              </a:rPr>
              <a:t>Cadrul teoretic: evoluția istorică a normelor sociale privind vârsta și sexualitatea</a:t>
            </a:r>
            <a:endParaRPr lang="de-DE" sz="2400" b="1" dirty="0">
              <a:solidFill>
                <a:srgbClr val="FFFFFF"/>
              </a:solidFill>
            </a:endParaRPr>
          </a:p>
        </p:txBody>
      </p:sp>
      <p:sp>
        <p:nvSpPr>
          <p:cNvPr id="4" name="Textfeld 3">
            <a:extLst>
              <a:ext uri="{FF2B5EF4-FFF2-40B4-BE49-F238E27FC236}">
                <a16:creationId xmlns:a16="http://schemas.microsoft.com/office/drawing/2014/main" id="{9F8A3EE9-FF67-B2F7-1C22-902E3B812FDA}"/>
              </a:ext>
            </a:extLst>
          </p:cNvPr>
          <p:cNvSpPr txBox="1"/>
          <p:nvPr/>
        </p:nvSpPr>
        <p:spPr>
          <a:xfrm>
            <a:off x="3285981" y="2393218"/>
            <a:ext cx="5262595" cy="1862048"/>
          </a:xfrm>
          <a:prstGeom prst="rect">
            <a:avLst/>
          </a:prstGeom>
          <a:noFill/>
        </p:spPr>
        <p:txBody>
          <a:bodyPr wrap="square">
            <a:spAutoFit/>
          </a:bodyPr>
          <a:lstStyle>
            <a:defPPr>
              <a:defRPr lang="el-GR"/>
            </a:defPPr>
            <a:lvl1pPr marL="342900" indent="-342900">
              <a:buClr>
                <a:schemeClr val="accent3"/>
              </a:buClr>
              <a:buFont typeface="Arial" panose="020B0604020202020204" pitchFamily="34" charset="0"/>
              <a:buChar char="•"/>
              <a:defRPr sz="2300">
                <a:solidFill>
                  <a:srgbClr val="252223"/>
                </a:solidFill>
                <a:ea typeface="Calibri" panose="020F0502020204030204" pitchFamily="34" charset="0"/>
              </a:defRPr>
            </a:lvl1pPr>
          </a:lstStyle>
          <a:p>
            <a:r>
              <a:rPr lang="ro-RO" dirty="0"/>
              <a:t>Societatea burgheză a ridicat familia nucleară la rang de ideal moral.
Fidelitatea sexuală în căsătorie a devenit normă. 
Separarea strictă a rolurilor de gen.</a:t>
            </a:r>
            <a:endParaRPr lang="de-DE" dirty="0"/>
          </a:p>
        </p:txBody>
      </p:sp>
      <p:pic>
        <p:nvPicPr>
          <p:cNvPr id="5" name="Grafik 4">
            <a:extLst>
              <a:ext uri="{FF2B5EF4-FFF2-40B4-BE49-F238E27FC236}">
                <a16:creationId xmlns:a16="http://schemas.microsoft.com/office/drawing/2014/main" id="{ACCF95D0-2FB1-CF3C-83C2-2340535E0066}"/>
              </a:ext>
            </a:extLst>
          </p:cNvPr>
          <p:cNvPicPr>
            <a:picLocks noChangeAspect="1"/>
          </p:cNvPicPr>
          <p:nvPr/>
        </p:nvPicPr>
        <p:blipFill>
          <a:blip r:embed="rId2"/>
          <a:stretch>
            <a:fillRect/>
          </a:stretch>
        </p:blipFill>
        <p:spPr>
          <a:xfrm>
            <a:off x="488364" y="1863116"/>
            <a:ext cx="2581635" cy="3429479"/>
          </a:xfrm>
          <a:prstGeom prst="rect">
            <a:avLst/>
          </a:prstGeom>
        </p:spPr>
      </p:pic>
      <p:pic>
        <p:nvPicPr>
          <p:cNvPr id="8" name="Grafik 7">
            <a:extLst>
              <a:ext uri="{FF2B5EF4-FFF2-40B4-BE49-F238E27FC236}">
                <a16:creationId xmlns:a16="http://schemas.microsoft.com/office/drawing/2014/main" id="{5D861781-F68E-492C-0807-B614F6E1C071}"/>
              </a:ext>
            </a:extLst>
          </p:cNvPr>
          <p:cNvPicPr>
            <a:picLocks noChangeAspect="1"/>
          </p:cNvPicPr>
          <p:nvPr/>
        </p:nvPicPr>
        <p:blipFill>
          <a:blip r:embed="rId3"/>
          <a:stretch>
            <a:fillRect/>
          </a:stretch>
        </p:blipFill>
        <p:spPr>
          <a:xfrm>
            <a:off x="8112642" y="3110221"/>
            <a:ext cx="3452771" cy="2514050"/>
          </a:xfrm>
          <a:prstGeom prst="rect">
            <a:avLst/>
          </a:prstGeom>
        </p:spPr>
      </p:pic>
    </p:spTree>
    <p:extLst>
      <p:ext uri="{BB962C8B-B14F-4D97-AF65-F5344CB8AC3E}">
        <p14:creationId xmlns:p14="http://schemas.microsoft.com/office/powerpoint/2010/main" val="240697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74B9B-A0FA-8A33-053B-5E0C394F8D85}"/>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51A9EFA-E767-33C1-8B11-12329267BDEE}"/>
              </a:ext>
            </a:extLst>
          </p:cNvPr>
          <p:cNvSpPr txBox="1"/>
          <p:nvPr/>
        </p:nvSpPr>
        <p:spPr>
          <a:xfrm>
            <a:off x="3795823" y="1210775"/>
            <a:ext cx="6889896" cy="954107"/>
          </a:xfrm>
          <a:prstGeom prst="rect">
            <a:avLst/>
          </a:prstGeom>
          <a:noFill/>
        </p:spPr>
        <p:txBody>
          <a:bodyPr wrap="square">
            <a:spAutoFit/>
          </a:bodyPr>
          <a:lstStyle/>
          <a:p>
            <a:r>
              <a:rPr lang="ro-RO" sz="2800" b="1" dirty="0">
                <a:solidFill>
                  <a:srgbClr val="D33FB2"/>
                </a:solidFill>
                <a:latin typeface="Calibri" panose="020F0502020204030204" pitchFamily="34" charset="0"/>
                <a:ea typeface="Calibri" panose="020F0502020204030204" pitchFamily="34" charset="0"/>
              </a:rPr>
              <a:t>Secolul al XIX-lea: burghezie, patologizare și identitate</a:t>
            </a:r>
            <a:endParaRPr lang="de-DE" sz="2800" dirty="0"/>
          </a:p>
        </p:txBody>
      </p:sp>
      <p:sp>
        <p:nvSpPr>
          <p:cNvPr id="6" name="Titel 10">
            <a:extLst>
              <a:ext uri="{FF2B5EF4-FFF2-40B4-BE49-F238E27FC236}">
                <a16:creationId xmlns:a16="http://schemas.microsoft.com/office/drawing/2014/main" id="{F862505A-54D2-74D9-8993-BFAE3DD0F088}"/>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ro-RO" sz="2400" b="1" dirty="0">
                <a:solidFill>
                  <a:srgbClr val="FFFFFF"/>
                </a:solidFill>
              </a:rPr>
              <a:t>Cadrul teoretic: evoluția istorică a normelor sociale privind vârsta și sexualitatea</a:t>
            </a:r>
            <a:endParaRPr lang="de-DE" sz="2400" b="1" dirty="0">
              <a:solidFill>
                <a:srgbClr val="FFFFFF"/>
              </a:solidFill>
            </a:endParaRPr>
          </a:p>
        </p:txBody>
      </p:sp>
      <p:sp>
        <p:nvSpPr>
          <p:cNvPr id="5" name="Textfeld 4">
            <a:extLst>
              <a:ext uri="{FF2B5EF4-FFF2-40B4-BE49-F238E27FC236}">
                <a16:creationId xmlns:a16="http://schemas.microsoft.com/office/drawing/2014/main" id="{D4C57578-778F-E5BC-0D93-22374EAF7C3D}"/>
              </a:ext>
            </a:extLst>
          </p:cNvPr>
          <p:cNvSpPr txBox="1"/>
          <p:nvPr/>
        </p:nvSpPr>
        <p:spPr>
          <a:xfrm>
            <a:off x="3519377" y="2169350"/>
            <a:ext cx="7893495" cy="347787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ro-RO" sz="2200" dirty="0"/>
              <a:t>Apariția sexologiei moderne și a unor termeni precum „homosexualitate” – inițial ca diagnostic medical. 
Pentru prima dată, dorința față de persoane de același sex era înțeleasă ca identitate stabilă, dar mai ales ca deviere sau degenerare.
Consecințele ambivalente ale categorizării: a permis vizibilitate și autodefinire, dar a dus și la stigmatizare, fiind asociată cu „boala”. 
Persoanele vizate au încercat să evite aceasta prin tentative de tratament fără succes, prescrise de unii psihiatri.</a:t>
            </a:r>
            <a:endParaRPr lang="de-DE" sz="2200" dirty="0"/>
          </a:p>
        </p:txBody>
      </p:sp>
      <p:pic>
        <p:nvPicPr>
          <p:cNvPr id="8" name="Grafik 7">
            <a:extLst>
              <a:ext uri="{FF2B5EF4-FFF2-40B4-BE49-F238E27FC236}">
                <a16:creationId xmlns:a16="http://schemas.microsoft.com/office/drawing/2014/main" id="{633A8D49-44A1-4464-A85C-F72C7244A225}"/>
              </a:ext>
            </a:extLst>
          </p:cNvPr>
          <p:cNvPicPr>
            <a:picLocks noChangeAspect="1"/>
          </p:cNvPicPr>
          <p:nvPr/>
        </p:nvPicPr>
        <p:blipFill>
          <a:blip r:embed="rId2"/>
          <a:stretch>
            <a:fillRect/>
          </a:stretch>
        </p:blipFill>
        <p:spPr>
          <a:xfrm>
            <a:off x="396356" y="2379953"/>
            <a:ext cx="3020332" cy="2098094"/>
          </a:xfrm>
          <a:prstGeom prst="rect">
            <a:avLst/>
          </a:prstGeom>
        </p:spPr>
      </p:pic>
    </p:spTree>
    <p:extLst>
      <p:ext uri="{BB962C8B-B14F-4D97-AF65-F5344CB8AC3E}">
        <p14:creationId xmlns:p14="http://schemas.microsoft.com/office/powerpoint/2010/main" val="192727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FB45-C952-64AB-DB24-1B0FE790E2C6}"/>
            </a:ext>
          </a:extLst>
        </p:cNvPr>
        <p:cNvGrpSpPr/>
        <p:nvPr/>
      </p:nvGrpSpPr>
      <p:grpSpPr>
        <a:xfrm>
          <a:off x="0" y="0"/>
          <a:ext cx="0" cy="0"/>
          <a:chOff x="0" y="0"/>
          <a:chExt cx="0" cy="0"/>
        </a:xfrm>
      </p:grpSpPr>
      <p:sp>
        <p:nvSpPr>
          <p:cNvPr id="6" name="Titel 10">
            <a:extLst>
              <a:ext uri="{FF2B5EF4-FFF2-40B4-BE49-F238E27FC236}">
                <a16:creationId xmlns:a16="http://schemas.microsoft.com/office/drawing/2014/main" id="{77A8BD06-45F5-861C-E04E-24939A10E914}"/>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ro-RO" sz="2400" b="1" dirty="0">
                <a:solidFill>
                  <a:srgbClr val="FFFFFF"/>
                </a:solidFill>
              </a:rPr>
              <a:t>Cadrul teoretic: evoluția istorică a normelor sociale privind vârsta și sexualitatea</a:t>
            </a:r>
            <a:endParaRPr lang="de-DE" sz="2400" b="1" dirty="0">
              <a:solidFill>
                <a:srgbClr val="FFFFFF"/>
              </a:solidFill>
            </a:endParaRPr>
          </a:p>
        </p:txBody>
      </p:sp>
      <p:sp>
        <p:nvSpPr>
          <p:cNvPr id="4" name="Textfeld 3">
            <a:extLst>
              <a:ext uri="{FF2B5EF4-FFF2-40B4-BE49-F238E27FC236}">
                <a16:creationId xmlns:a16="http://schemas.microsoft.com/office/drawing/2014/main" id="{03B4D412-20BE-0877-D40F-031DA736FC01}"/>
              </a:ext>
            </a:extLst>
          </p:cNvPr>
          <p:cNvSpPr txBox="1"/>
          <p:nvPr/>
        </p:nvSpPr>
        <p:spPr>
          <a:xfrm>
            <a:off x="1977156" y="932585"/>
            <a:ext cx="6117020" cy="523220"/>
          </a:xfrm>
          <a:prstGeom prst="rect">
            <a:avLst/>
          </a:prstGeom>
          <a:noFill/>
        </p:spPr>
        <p:txBody>
          <a:bodyPr wrap="square">
            <a:spAutoFit/>
          </a:bodyPr>
          <a:lstStyle/>
          <a:p>
            <a:pPr algn="ctr"/>
            <a:r>
              <a:rPr lang="ro-RO" sz="2800" b="1" dirty="0">
                <a:solidFill>
                  <a:srgbClr val="D33FB2"/>
                </a:solidFill>
                <a:latin typeface="Calibri" panose="020F0502020204030204" pitchFamily="34" charset="0"/>
                <a:ea typeface="Calibri" panose="020F0502020204030204" pitchFamily="34" charset="0"/>
              </a:rPr>
              <a:t>Secolul XX, plin de contraste</a:t>
            </a:r>
            <a:endParaRPr lang="de-DE" sz="2800" dirty="0"/>
          </a:p>
        </p:txBody>
      </p:sp>
      <p:sp>
        <p:nvSpPr>
          <p:cNvPr id="3" name="Textfeld 2">
            <a:extLst>
              <a:ext uri="{FF2B5EF4-FFF2-40B4-BE49-F238E27FC236}">
                <a16:creationId xmlns:a16="http://schemas.microsoft.com/office/drawing/2014/main" id="{FBDD7202-DD39-BD16-5C7B-CD5396A1E4B1}"/>
              </a:ext>
            </a:extLst>
          </p:cNvPr>
          <p:cNvSpPr txBox="1"/>
          <p:nvPr/>
        </p:nvSpPr>
        <p:spPr>
          <a:xfrm>
            <a:off x="2648607" y="1455805"/>
            <a:ext cx="9065659" cy="5032147"/>
          </a:xfrm>
          <a:prstGeom prst="rect">
            <a:avLst/>
          </a:prstGeom>
          <a:noFill/>
        </p:spPr>
        <p:txBody>
          <a:bodyPr wrap="square">
            <a:spAutoFit/>
          </a:bodyPr>
          <a:lstStyle/>
          <a:p>
            <a:pPr marL="285750" indent="-285750">
              <a:spcBef>
                <a:spcPts val="600"/>
              </a:spcBef>
              <a:buClr>
                <a:srgbClr val="C00000"/>
              </a:buClr>
              <a:buFont typeface="Arial" panose="020B0604020202020204" pitchFamily="34" charset="0"/>
              <a:buChar char="•"/>
            </a:pPr>
            <a:r>
              <a:rPr lang="ro-RO" sz="2200" dirty="0"/>
              <a:t>Industrializarea, urbanizarea și Primul Război Mondial: destrămarea modelelor tradiționale de roluri.
A apărut o subcultură gay/lesbiană distinctă.
Național-socialismul: sfârșitul acestei evoluții, consolidarea unor norme de gen și modele de roluri rigide. 
1935: înăsprirea § 175 pentru a facilita urmărirea penală a bărbaților homosexuali. 
Revoluția sexuală din anii 1960 și 1970: punerea în discuție a căsătoriei, a heteronormativității și a ordinii patriarhale de gen. 
Mișcările feministe au luptat pentru autodeterminare sexuală și egalitate.
Mișcările lesbiene, gay și, mai târziu, trans* și inter* au cerut recunoaștere socială. 
Genul și sexualitatea au fost tot mai mult înțelese ca construcții sociale, nu doar ca fapte biologice.</a:t>
            </a:r>
            <a:endParaRPr lang="de-DE" sz="2200" dirty="0"/>
          </a:p>
        </p:txBody>
      </p:sp>
      <p:pic>
        <p:nvPicPr>
          <p:cNvPr id="9" name="Grafik 8">
            <a:extLst>
              <a:ext uri="{FF2B5EF4-FFF2-40B4-BE49-F238E27FC236}">
                <a16:creationId xmlns:a16="http://schemas.microsoft.com/office/drawing/2014/main" id="{274C8E53-D6B4-CC49-FA5E-59231ECE8CF2}"/>
              </a:ext>
            </a:extLst>
          </p:cNvPr>
          <p:cNvPicPr>
            <a:picLocks noChangeAspect="1"/>
          </p:cNvPicPr>
          <p:nvPr/>
        </p:nvPicPr>
        <p:blipFill>
          <a:blip r:embed="rId2"/>
          <a:stretch>
            <a:fillRect/>
          </a:stretch>
        </p:blipFill>
        <p:spPr>
          <a:xfrm>
            <a:off x="477734" y="1945921"/>
            <a:ext cx="2114845" cy="3456274"/>
          </a:xfrm>
          <a:prstGeom prst="rect">
            <a:avLst/>
          </a:prstGeom>
        </p:spPr>
      </p:pic>
    </p:spTree>
    <p:extLst>
      <p:ext uri="{BB962C8B-B14F-4D97-AF65-F5344CB8AC3E}">
        <p14:creationId xmlns:p14="http://schemas.microsoft.com/office/powerpoint/2010/main" val="54989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BDFC-E2D4-DC24-CC85-F7A5BA220C0E}"/>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AD2108C6-C99B-4613-7C7C-01AC9D1B7082}"/>
              </a:ext>
            </a:extLst>
          </p:cNvPr>
          <p:cNvPicPr>
            <a:picLocks noChangeAspect="1"/>
          </p:cNvPicPr>
          <p:nvPr/>
        </p:nvPicPr>
        <p:blipFill>
          <a:blip r:embed="rId2"/>
          <a:stretch>
            <a:fillRect/>
          </a:stretch>
        </p:blipFill>
        <p:spPr>
          <a:xfrm>
            <a:off x="10032966" y="3234652"/>
            <a:ext cx="1829055" cy="1933845"/>
          </a:xfrm>
          <a:prstGeom prst="rect">
            <a:avLst/>
          </a:prstGeom>
        </p:spPr>
      </p:pic>
      <p:sp>
        <p:nvSpPr>
          <p:cNvPr id="6" name="Titel 10">
            <a:extLst>
              <a:ext uri="{FF2B5EF4-FFF2-40B4-BE49-F238E27FC236}">
                <a16:creationId xmlns:a16="http://schemas.microsoft.com/office/drawing/2014/main" id="{F8587978-968C-A084-BD23-5C1245FB3071}"/>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ro-RO" sz="2400" b="1" dirty="0">
                <a:solidFill>
                  <a:srgbClr val="FFFFFF"/>
                </a:solidFill>
              </a:rPr>
              <a:t>Cadrul teoretic: evoluția istorică a normelor sociale privind vârsta și sexualitatea</a:t>
            </a:r>
            <a:endParaRPr lang="de-DE" sz="2400" b="1" dirty="0">
              <a:solidFill>
                <a:srgbClr val="FFFFFF"/>
              </a:solidFill>
            </a:endParaRPr>
          </a:p>
        </p:txBody>
      </p:sp>
      <p:sp>
        <p:nvSpPr>
          <p:cNvPr id="3" name="Textfeld 2">
            <a:extLst>
              <a:ext uri="{FF2B5EF4-FFF2-40B4-BE49-F238E27FC236}">
                <a16:creationId xmlns:a16="http://schemas.microsoft.com/office/drawing/2014/main" id="{66B018A1-A3DA-BA41-3A0B-D6BF02859BBF}"/>
              </a:ext>
            </a:extLst>
          </p:cNvPr>
          <p:cNvSpPr txBox="1"/>
          <p:nvPr/>
        </p:nvSpPr>
        <p:spPr>
          <a:xfrm>
            <a:off x="3037490" y="1142325"/>
            <a:ext cx="6117020" cy="523220"/>
          </a:xfrm>
          <a:prstGeom prst="rect">
            <a:avLst/>
          </a:prstGeom>
          <a:noFill/>
        </p:spPr>
        <p:txBody>
          <a:bodyPr wrap="square">
            <a:spAutoFit/>
          </a:bodyPr>
          <a:lstStyle/>
          <a:p>
            <a:r>
              <a:rPr lang="ro-RO" sz="2800" b="1" dirty="0">
                <a:solidFill>
                  <a:srgbClr val="D33FB2"/>
                </a:solidFill>
                <a:latin typeface="Calibri" panose="020F0502020204030204" pitchFamily="34" charset="0"/>
                <a:ea typeface="Calibri" panose="020F0502020204030204" pitchFamily="34" charset="0"/>
              </a:rPr>
              <a:t>Prezentul: pluralizare și conflict</a:t>
            </a:r>
            <a:endParaRPr lang="de-DE" sz="2800" dirty="0"/>
          </a:p>
        </p:txBody>
      </p:sp>
      <p:sp>
        <p:nvSpPr>
          <p:cNvPr id="4" name="Textfeld 3">
            <a:extLst>
              <a:ext uri="{FF2B5EF4-FFF2-40B4-BE49-F238E27FC236}">
                <a16:creationId xmlns:a16="http://schemas.microsoft.com/office/drawing/2014/main" id="{76F68945-3D15-AF86-136E-A7E4D58531EE}"/>
              </a:ext>
            </a:extLst>
          </p:cNvPr>
          <p:cNvSpPr txBox="1"/>
          <p:nvPr/>
        </p:nvSpPr>
        <p:spPr>
          <a:xfrm>
            <a:off x="2746744" y="1857028"/>
            <a:ext cx="7963297" cy="4375429"/>
          </a:xfrm>
          <a:prstGeom prst="rect">
            <a:avLst/>
          </a:prstGeom>
          <a:noFill/>
        </p:spPr>
        <p:txBody>
          <a:bodyPr wrap="square">
            <a:spAutoFit/>
          </a:bodyPr>
          <a:lstStyle/>
          <a:p>
            <a:pPr marL="342900" indent="-342900">
              <a:lnSpc>
                <a:spcPct val="107000"/>
              </a:lnSpc>
              <a:spcAft>
                <a:spcPts val="800"/>
              </a:spcAft>
              <a:buClr>
                <a:srgbClr val="C00000"/>
              </a:buClr>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Calibri" panose="020F0502020204030204" pitchFamily="34" charset="0"/>
              </a:rPr>
              <a:t>Europa de azi: diversitatea modurilor de viață. 
Căsătoriile între persoane de același sex; în Germania, recunoașterea legală a persoanelor trans* din 2024. 
Dezbaterile despre genurile non-binare reflectă o schimbare profundă a normelor sociale.
În același timp, există contracurente: concepțiile pluraliste despre gen și sexualitate sunt contestate de mișcări religioase, conservatoare și naționaliste. 
Devine clar că normele nu sunt niciodată definitive, ci expresia unor lupte continue pentru putere și interpretare.</a:t>
            </a:r>
            <a:endParaRPr lang="de-DE" sz="20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86999571-598E-19A6-450C-71E6D0488296}"/>
              </a:ext>
            </a:extLst>
          </p:cNvPr>
          <p:cNvPicPr>
            <a:picLocks noChangeAspect="1"/>
          </p:cNvPicPr>
          <p:nvPr/>
        </p:nvPicPr>
        <p:blipFill>
          <a:blip r:embed="rId3"/>
          <a:stretch>
            <a:fillRect/>
          </a:stretch>
        </p:blipFill>
        <p:spPr>
          <a:xfrm>
            <a:off x="497992" y="1142325"/>
            <a:ext cx="1709180" cy="1918468"/>
          </a:xfrm>
          <a:prstGeom prst="rect">
            <a:avLst/>
          </a:prstGeom>
        </p:spPr>
      </p:pic>
      <p:pic>
        <p:nvPicPr>
          <p:cNvPr id="11" name="Grafik 10">
            <a:extLst>
              <a:ext uri="{FF2B5EF4-FFF2-40B4-BE49-F238E27FC236}">
                <a16:creationId xmlns:a16="http://schemas.microsoft.com/office/drawing/2014/main" id="{86C63B61-C9E0-C562-D5D0-35E357401BCE}"/>
              </a:ext>
            </a:extLst>
          </p:cNvPr>
          <p:cNvPicPr>
            <a:picLocks noChangeAspect="1"/>
          </p:cNvPicPr>
          <p:nvPr/>
        </p:nvPicPr>
        <p:blipFill>
          <a:blip r:embed="rId4"/>
          <a:stretch>
            <a:fillRect/>
          </a:stretch>
        </p:blipFill>
        <p:spPr>
          <a:xfrm>
            <a:off x="98425" y="3542675"/>
            <a:ext cx="2648320" cy="2476846"/>
          </a:xfrm>
          <a:prstGeom prst="rect">
            <a:avLst/>
          </a:prstGeom>
        </p:spPr>
      </p:pic>
    </p:spTree>
    <p:extLst>
      <p:ext uri="{BB962C8B-B14F-4D97-AF65-F5344CB8AC3E}">
        <p14:creationId xmlns:p14="http://schemas.microsoft.com/office/powerpoint/2010/main" val="175533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ro-RO" sz="2400" b="1" dirty="0"/>
              <a:t>Factori care influențează imaginile bătrâneții</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553716" y="1405534"/>
            <a:ext cx="11944351" cy="550862"/>
          </a:xfrm>
        </p:spPr>
        <p:txBody>
          <a:bodyPr/>
          <a:lstStyle/>
          <a:p>
            <a:r>
              <a:rPr lang="ro-RO" dirty="0"/>
              <a:t>Narațiuni culturale despre îmbătrânire și „ce se cuvine”</a:t>
            </a:r>
            <a:endParaRPr lang="de-DE" dirty="0"/>
          </a:p>
        </p:txBody>
      </p:sp>
      <p:sp>
        <p:nvSpPr>
          <p:cNvPr id="4" name="Inhaltsplatzhalter 3">
            <a:extLst>
              <a:ext uri="{FF2B5EF4-FFF2-40B4-BE49-F238E27FC236}">
                <a16:creationId xmlns:a16="http://schemas.microsoft.com/office/drawing/2014/main" id="{0397DC76-48A4-CC24-5CD0-64E764EF3A29}"/>
              </a:ext>
            </a:extLst>
          </p:cNvPr>
          <p:cNvSpPr>
            <a:spLocks noGrp="1"/>
          </p:cNvSpPr>
          <p:nvPr>
            <p:ph sz="quarter" idx="12"/>
          </p:nvPr>
        </p:nvSpPr>
        <p:spPr>
          <a:xfrm>
            <a:off x="5029198" y="2217533"/>
            <a:ext cx="6677491" cy="4032359"/>
          </a:xfrm>
          <a:solidFill>
            <a:srgbClr val="F9F3FF"/>
          </a:solidFill>
        </p:spPr>
        <p:txBody>
          <a:bodyPr/>
          <a:lstStyle/>
          <a:p>
            <a:r>
              <a:rPr lang="ro-RO" sz="2400" b="1" dirty="0" err="1"/>
              <a:t>Funcțiile narațiunilor culturale: </a:t>
            </a:r>
          </a:p>
          <a:p>
            <a:r>
              <a:rPr lang="ro-RO" sz="2200" dirty="0"/>
              <a:t>Transmiterea de informații, comunicare, construirea comunității, transmiterea cunoașterii sau pur și simplu divertisment.</a:t>
            </a:r>
          </a:p>
          <a:p>
            <a:pPr marL="342900" indent="-342900">
              <a:buClr>
                <a:srgbClr val="CC3300"/>
              </a:buClr>
              <a:buFont typeface="Arial" panose="020B0604020202020204" pitchFamily="34" charset="0"/>
              <a:buChar char="•"/>
            </a:pPr>
            <a:r>
              <a:rPr lang="ro-RO" sz="2200" dirty="0"/>
              <a:t>Ele structurează ideile sociale,
transmit așteptări implicite și 
definesc ce este considerat „normal” sau „deviant”.</a:t>
            </a:r>
            <a:endParaRPr lang="de-DE" sz="2200" dirty="0"/>
          </a:p>
          <a:p>
            <a:r>
              <a:rPr lang="ro-RO" sz="2200" dirty="0"/>
              <a:t>În privința bătrâneții, în societatea occidentală există narațiuni care asociază îmbătrânirea cu retragerea, odihna și reducerea nevoilor.</a:t>
            </a:r>
            <a:endParaRPr lang="de-DE" sz="2200" dirty="0"/>
          </a:p>
        </p:txBody>
      </p:sp>
      <p:sp>
        <p:nvSpPr>
          <p:cNvPr id="5" name="Sprechblase: rechteckig 4">
            <a:extLst>
              <a:ext uri="{FF2B5EF4-FFF2-40B4-BE49-F238E27FC236}">
                <a16:creationId xmlns:a16="http://schemas.microsoft.com/office/drawing/2014/main" id="{6B779FDE-93FF-0A60-1886-4BD47263CC68}"/>
              </a:ext>
            </a:extLst>
          </p:cNvPr>
          <p:cNvSpPr/>
          <p:nvPr/>
        </p:nvSpPr>
        <p:spPr>
          <a:xfrm>
            <a:off x="329610" y="2360428"/>
            <a:ext cx="4359348" cy="2349795"/>
          </a:xfrm>
          <a:custGeom>
            <a:avLst/>
            <a:gdLst>
              <a:gd name="csX0" fmla="*/ 0 w 4359348"/>
              <a:gd name="csY0" fmla="*/ 0 h 2349795"/>
              <a:gd name="csX1" fmla="*/ 726558 w 4359348"/>
              <a:gd name="csY1" fmla="*/ 0 h 2349795"/>
              <a:gd name="csX2" fmla="*/ 726558 w 4359348"/>
              <a:gd name="csY2" fmla="*/ 0 h 2349795"/>
              <a:gd name="csX3" fmla="*/ 1816395 w 4359348"/>
              <a:gd name="csY3" fmla="*/ 0 h 2349795"/>
              <a:gd name="csX4" fmla="*/ 4359348 w 4359348"/>
              <a:gd name="csY4" fmla="*/ 0 h 2349795"/>
              <a:gd name="csX5" fmla="*/ 4359348 w 4359348"/>
              <a:gd name="csY5" fmla="*/ 1370714 h 2349795"/>
              <a:gd name="csX6" fmla="*/ 4359348 w 4359348"/>
              <a:gd name="csY6" fmla="*/ 1370714 h 2349795"/>
              <a:gd name="csX7" fmla="*/ 4359348 w 4359348"/>
              <a:gd name="csY7" fmla="*/ 1958163 h 2349795"/>
              <a:gd name="csX8" fmla="*/ 4359348 w 4359348"/>
              <a:gd name="csY8" fmla="*/ 2349795 h 2349795"/>
              <a:gd name="csX9" fmla="*/ 1816395 w 4359348"/>
              <a:gd name="csY9" fmla="*/ 2349795 h 2349795"/>
              <a:gd name="csX10" fmla="*/ 609001 w 4359348"/>
              <a:gd name="csY10" fmla="*/ 3333466 h 2349795"/>
              <a:gd name="csX11" fmla="*/ 726558 w 4359348"/>
              <a:gd name="csY11" fmla="*/ 2349795 h 2349795"/>
              <a:gd name="csX12" fmla="*/ 0 w 4359348"/>
              <a:gd name="csY12" fmla="*/ 2349795 h 2349795"/>
              <a:gd name="csX13" fmla="*/ 0 w 4359348"/>
              <a:gd name="csY13" fmla="*/ 1958163 h 2349795"/>
              <a:gd name="csX14" fmla="*/ 0 w 4359348"/>
              <a:gd name="csY14" fmla="*/ 1370714 h 2349795"/>
              <a:gd name="csX15" fmla="*/ 0 w 4359348"/>
              <a:gd name="csY15" fmla="*/ 1370714 h 2349795"/>
              <a:gd name="csX16" fmla="*/ 0 w 4359348"/>
              <a:gd name="csY16" fmla="*/ 0 h 2349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59348" h="2349795" fill="none" extrusionOk="0">
                <a:moveTo>
                  <a:pt x="0" y="0"/>
                </a:moveTo>
                <a:cubicBezTo>
                  <a:pt x="346464" y="5039"/>
                  <a:pt x="570388" y="-34217"/>
                  <a:pt x="726558" y="0"/>
                </a:cubicBezTo>
                <a:lnTo>
                  <a:pt x="726558" y="0"/>
                </a:lnTo>
                <a:cubicBezTo>
                  <a:pt x="945455" y="43938"/>
                  <a:pt x="1662902" y="-65344"/>
                  <a:pt x="1816395" y="0"/>
                </a:cubicBezTo>
                <a:cubicBezTo>
                  <a:pt x="2181646" y="-21503"/>
                  <a:pt x="3563769" y="-97429"/>
                  <a:pt x="4359348" y="0"/>
                </a:cubicBezTo>
                <a:cubicBezTo>
                  <a:pt x="4300486" y="654020"/>
                  <a:pt x="4435095" y="706961"/>
                  <a:pt x="4359348" y="1370714"/>
                </a:cubicBezTo>
                <a:lnTo>
                  <a:pt x="4359348" y="1370714"/>
                </a:lnTo>
                <a:cubicBezTo>
                  <a:pt x="4393231" y="1660290"/>
                  <a:pt x="4356646" y="1822255"/>
                  <a:pt x="4359348" y="1958163"/>
                </a:cubicBezTo>
                <a:cubicBezTo>
                  <a:pt x="4380285" y="2088044"/>
                  <a:pt x="4352293" y="2268205"/>
                  <a:pt x="4359348" y="2349795"/>
                </a:cubicBezTo>
                <a:cubicBezTo>
                  <a:pt x="3446277" y="2257875"/>
                  <a:pt x="2947887" y="2425634"/>
                  <a:pt x="1816395" y="2349795"/>
                </a:cubicBezTo>
                <a:cubicBezTo>
                  <a:pt x="1325698" y="2808546"/>
                  <a:pt x="932557" y="3108090"/>
                  <a:pt x="609001" y="3333466"/>
                </a:cubicBezTo>
                <a:cubicBezTo>
                  <a:pt x="634934" y="3093295"/>
                  <a:pt x="621954" y="2658319"/>
                  <a:pt x="726558" y="2349795"/>
                </a:cubicBezTo>
                <a:cubicBezTo>
                  <a:pt x="588876" y="2399837"/>
                  <a:pt x="325691" y="2332454"/>
                  <a:pt x="0" y="2349795"/>
                </a:cubicBezTo>
                <a:cubicBezTo>
                  <a:pt x="20853" y="2271558"/>
                  <a:pt x="15313" y="2048219"/>
                  <a:pt x="0" y="1958163"/>
                </a:cubicBezTo>
                <a:cubicBezTo>
                  <a:pt x="-44837" y="1708254"/>
                  <a:pt x="33967" y="1639237"/>
                  <a:pt x="0" y="1370714"/>
                </a:cubicBezTo>
                <a:lnTo>
                  <a:pt x="0" y="1370714"/>
                </a:lnTo>
                <a:cubicBezTo>
                  <a:pt x="18704" y="1020886"/>
                  <a:pt x="59496" y="602201"/>
                  <a:pt x="0" y="0"/>
                </a:cubicBezTo>
                <a:close/>
              </a:path>
              <a:path w="4359348" h="2349795" stroke="0" extrusionOk="0">
                <a:moveTo>
                  <a:pt x="0" y="0"/>
                </a:moveTo>
                <a:cubicBezTo>
                  <a:pt x="165077" y="21806"/>
                  <a:pt x="458587" y="15865"/>
                  <a:pt x="726558" y="0"/>
                </a:cubicBezTo>
                <a:lnTo>
                  <a:pt x="726558" y="0"/>
                </a:lnTo>
                <a:cubicBezTo>
                  <a:pt x="1238179" y="33311"/>
                  <a:pt x="1424723" y="-82879"/>
                  <a:pt x="1816395" y="0"/>
                </a:cubicBezTo>
                <a:cubicBezTo>
                  <a:pt x="2258437" y="22493"/>
                  <a:pt x="3156923" y="22179"/>
                  <a:pt x="4359348" y="0"/>
                </a:cubicBezTo>
                <a:cubicBezTo>
                  <a:pt x="4242064" y="519677"/>
                  <a:pt x="4368976" y="688203"/>
                  <a:pt x="4359348" y="1370714"/>
                </a:cubicBezTo>
                <a:lnTo>
                  <a:pt x="4359348" y="1370714"/>
                </a:lnTo>
                <a:cubicBezTo>
                  <a:pt x="4321678" y="1664316"/>
                  <a:pt x="4404104" y="1722261"/>
                  <a:pt x="4359348" y="1958163"/>
                </a:cubicBezTo>
                <a:cubicBezTo>
                  <a:pt x="4388891" y="2133873"/>
                  <a:pt x="4366530" y="2205590"/>
                  <a:pt x="4359348" y="2349795"/>
                </a:cubicBezTo>
                <a:cubicBezTo>
                  <a:pt x="3275198" y="2238038"/>
                  <a:pt x="2923544" y="2372013"/>
                  <a:pt x="1816395" y="2349795"/>
                </a:cubicBezTo>
                <a:cubicBezTo>
                  <a:pt x="1327908" y="2834386"/>
                  <a:pt x="972012" y="3027783"/>
                  <a:pt x="609001" y="3333466"/>
                </a:cubicBezTo>
                <a:cubicBezTo>
                  <a:pt x="586720" y="2968407"/>
                  <a:pt x="593980" y="2735860"/>
                  <a:pt x="726558" y="2349795"/>
                </a:cubicBezTo>
                <a:cubicBezTo>
                  <a:pt x="653312" y="2305963"/>
                  <a:pt x="80560" y="2303523"/>
                  <a:pt x="0" y="2349795"/>
                </a:cubicBezTo>
                <a:cubicBezTo>
                  <a:pt x="22252" y="2169189"/>
                  <a:pt x="1959" y="2132344"/>
                  <a:pt x="0" y="1958163"/>
                </a:cubicBezTo>
                <a:cubicBezTo>
                  <a:pt x="50288" y="1681375"/>
                  <a:pt x="-45932" y="1567763"/>
                  <a:pt x="0" y="1370714"/>
                </a:cubicBezTo>
                <a:lnTo>
                  <a:pt x="0" y="1370714"/>
                </a:lnTo>
                <a:cubicBezTo>
                  <a:pt x="-115061" y="1128121"/>
                  <a:pt x="39359" y="282425"/>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3266806319">
                  <a:prstGeom prst="wedgeRectCallout">
                    <a:avLst>
                      <a:gd name="adj1" fmla="val -36030"/>
                      <a:gd name="adj2" fmla="val 91862"/>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ro-RO" sz="2200" b="1" dirty="0">
                <a:solidFill>
                  <a:srgbClr val="FFFFFF"/>
                </a:solidFill>
                <a:latin typeface="Calibri" panose="020F0502020204030204" pitchFamily="34" charset="0"/>
                <a:ea typeface="Calibri" panose="020F0502020204030204" pitchFamily="34" charset="0"/>
                <a:cs typeface="Calibri" panose="020F0502020204030204" pitchFamily="34" charset="0"/>
              </a:rPr>
              <a:t>„Ce observ eu este că 60 de ani e un fel de barieră a sunetului. Am impresia că, dacă cineva este dorit, te rog să nu aibă mai mult de 60 de ani. Aud asta tot mai des.”</a:t>
            </a:r>
            <a:r>
              <a:rPr lang="ro-RO"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feld 6">
            <a:extLst>
              <a:ext uri="{FF2B5EF4-FFF2-40B4-BE49-F238E27FC236}">
                <a16:creationId xmlns:a16="http://schemas.microsoft.com/office/drawing/2014/main" id="{953FC1DC-509A-F0C4-B893-979F6E1D3896}"/>
              </a:ext>
            </a:extLst>
          </p:cNvPr>
          <p:cNvSpPr txBox="1"/>
          <p:nvPr/>
        </p:nvSpPr>
        <p:spPr>
          <a:xfrm>
            <a:off x="797443" y="5665117"/>
            <a:ext cx="4359348" cy="584775"/>
          </a:xfrm>
          <a:prstGeom prst="rect">
            <a:avLst/>
          </a:prstGeom>
          <a:noFill/>
        </p:spPr>
        <p:txBody>
          <a:bodyPr wrap="square">
            <a:spAutoFit/>
          </a:bodyPr>
          <a:lstStyle/>
          <a:p>
            <a:pPr algn="ctr"/>
            <a:r>
              <a:rPr lang="ro-RO" sz="1600" dirty="0"/>
              <a:t>Participant la focus grupul din martie 2025, 
Germania</a:t>
            </a:r>
            <a:endParaRPr lang="de-DE" sz="1600" dirty="0"/>
          </a:p>
        </p:txBody>
      </p:sp>
    </p:spTree>
    <p:extLst>
      <p:ext uri="{BB962C8B-B14F-4D97-AF65-F5344CB8AC3E}">
        <p14:creationId xmlns:p14="http://schemas.microsoft.com/office/powerpoint/2010/main" val="3453396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2E89-CE2E-2885-6635-DC5CC22AA7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B6FB3-140D-44F1-2443-49179FAEAF1F}"/>
              </a:ext>
            </a:extLst>
          </p:cNvPr>
          <p:cNvSpPr>
            <a:spLocks noGrp="1"/>
          </p:cNvSpPr>
          <p:nvPr>
            <p:ph type="title"/>
          </p:nvPr>
        </p:nvSpPr>
        <p:spPr>
          <a:xfrm>
            <a:off x="149679" y="318250"/>
            <a:ext cx="11944351" cy="715879"/>
          </a:xfrm>
        </p:spPr>
        <p:txBody>
          <a:bodyPr/>
          <a:lstStyle/>
          <a:p>
            <a:r>
              <a:rPr lang="ro-RO" sz="2400" b="1" dirty="0"/>
              <a:t>Factori care influențează imaginile bătrâneții</a:t>
            </a:r>
            <a:br>
              <a:rPr lang="de-DE" dirty="0"/>
            </a:br>
            <a:endParaRPr lang="de-DE" dirty="0"/>
          </a:p>
        </p:txBody>
      </p:sp>
      <p:sp>
        <p:nvSpPr>
          <p:cNvPr id="3" name="Textplatzhalter 2">
            <a:extLst>
              <a:ext uri="{FF2B5EF4-FFF2-40B4-BE49-F238E27FC236}">
                <a16:creationId xmlns:a16="http://schemas.microsoft.com/office/drawing/2014/main" id="{52E4DAE3-ACBB-0B1D-B0E9-4CC030F8A81A}"/>
              </a:ext>
            </a:extLst>
          </p:cNvPr>
          <p:cNvSpPr>
            <a:spLocks noGrp="1"/>
          </p:cNvSpPr>
          <p:nvPr>
            <p:ph type="body" sz="quarter" idx="10"/>
          </p:nvPr>
        </p:nvSpPr>
        <p:spPr>
          <a:xfrm>
            <a:off x="4072270" y="1216179"/>
            <a:ext cx="7251647" cy="550862"/>
          </a:xfrm>
        </p:spPr>
        <p:txBody>
          <a:bodyPr/>
          <a:lstStyle/>
          <a:p>
            <a:r>
              <a:rPr lang="ro-RO" dirty="0"/>
              <a:t>Narațiuni culturale despre îmbătrânire și „ce se cuvine”</a:t>
            </a:r>
            <a:endParaRPr lang="de-DE" dirty="0"/>
          </a:p>
        </p:txBody>
      </p:sp>
      <p:sp>
        <p:nvSpPr>
          <p:cNvPr id="4" name="Inhaltsplatzhalter 3">
            <a:extLst>
              <a:ext uri="{FF2B5EF4-FFF2-40B4-BE49-F238E27FC236}">
                <a16:creationId xmlns:a16="http://schemas.microsoft.com/office/drawing/2014/main" id="{CA424415-9738-9E97-F03F-56864BE6C3AD}"/>
              </a:ext>
            </a:extLst>
          </p:cNvPr>
          <p:cNvSpPr>
            <a:spLocks noGrp="1"/>
          </p:cNvSpPr>
          <p:nvPr>
            <p:ph sz="quarter" idx="12"/>
          </p:nvPr>
        </p:nvSpPr>
        <p:spPr>
          <a:xfrm>
            <a:off x="4306307" y="1949091"/>
            <a:ext cx="6783572" cy="4590659"/>
          </a:xfrm>
          <a:solidFill>
            <a:srgbClr val="F9F3FF"/>
          </a:solidFill>
        </p:spPr>
        <p:txBody>
          <a:bodyPr/>
          <a:lstStyle/>
          <a:p>
            <a:pPr marL="342900" indent="-342900">
              <a:buClr>
                <a:srgbClr val="C00000"/>
              </a:buClr>
              <a:buFont typeface="Arial" panose="020B0604020202020204" pitchFamily="34" charset="0"/>
              <a:buChar char="•"/>
            </a:pPr>
            <a:r>
              <a:rPr lang="ro-RO" sz="2200" dirty="0"/>
              <a:t>Persoanele vârstnice sunt prezentate mai ales în roluri de bunici, persoane care au nevoie de îngrijire sau sfătuitori înțelepți.
Corporalitatea și sexualitatea lor tind să fie estompate. 
Apare imaginea unei etape asexuale a vieții.</a:t>
            </a:r>
            <a:endParaRPr lang="de-DE" sz="2200" b="1" dirty="0"/>
          </a:p>
          <a:p>
            <a:endParaRPr lang="ro-RO" sz="2200" b="1" dirty="0"/>
          </a:p>
          <a:p>
            <a:r>
              <a:rPr lang="ro-RO" sz="2200" b="1" dirty="0"/>
              <a:t>Aceste narațiuni au efecte la mai multe niveluri:</a:t>
            </a:r>
          </a:p>
          <a:p>
            <a:endParaRPr lang="de-DE" sz="900" b="1" dirty="0"/>
          </a:p>
          <a:p>
            <a:pPr marL="342900" indent="-342900">
              <a:buClr>
                <a:srgbClr val="C00000"/>
              </a:buClr>
              <a:buFont typeface="Arial" panose="020B0604020202020204" pitchFamily="34" charset="0"/>
              <a:buChar char="•"/>
            </a:pPr>
            <a:r>
              <a:rPr lang="ro-RO" sz="2200" dirty="0"/>
              <a:t>influențează imaginea de sine a persoanelor vârstnice, 
modelează așteptările familiei și 
structurează cadrele instituționale.</a:t>
            </a:r>
            <a:endParaRPr lang="de-DE" sz="2200" dirty="0"/>
          </a:p>
        </p:txBody>
      </p:sp>
      <p:pic>
        <p:nvPicPr>
          <p:cNvPr id="8" name="Grafik 7">
            <a:extLst>
              <a:ext uri="{FF2B5EF4-FFF2-40B4-BE49-F238E27FC236}">
                <a16:creationId xmlns:a16="http://schemas.microsoft.com/office/drawing/2014/main" id="{66F8ADDF-32D2-3296-0772-66E519128CA9}"/>
              </a:ext>
            </a:extLst>
          </p:cNvPr>
          <p:cNvPicPr>
            <a:picLocks noChangeAspect="1"/>
          </p:cNvPicPr>
          <p:nvPr/>
        </p:nvPicPr>
        <p:blipFill>
          <a:blip r:embed="rId2"/>
          <a:stretch>
            <a:fillRect/>
          </a:stretch>
        </p:blipFill>
        <p:spPr>
          <a:xfrm>
            <a:off x="543082" y="1949091"/>
            <a:ext cx="3410709" cy="3115196"/>
          </a:xfrm>
          <a:prstGeom prst="rect">
            <a:avLst/>
          </a:prstGeom>
        </p:spPr>
      </p:pic>
    </p:spTree>
    <p:extLst>
      <p:ext uri="{BB962C8B-B14F-4D97-AF65-F5344CB8AC3E}">
        <p14:creationId xmlns:p14="http://schemas.microsoft.com/office/powerpoint/2010/main" val="1280120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D7DAD-41A3-E8F3-5BD3-CA06C44A21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760F2-B5A1-6428-846D-BD9D7BB7CBEF}"/>
              </a:ext>
            </a:extLst>
          </p:cNvPr>
          <p:cNvSpPr>
            <a:spLocks noGrp="1"/>
          </p:cNvSpPr>
          <p:nvPr>
            <p:ph type="title"/>
          </p:nvPr>
        </p:nvSpPr>
        <p:spPr>
          <a:xfrm>
            <a:off x="149679" y="318250"/>
            <a:ext cx="11944351" cy="715879"/>
          </a:xfrm>
        </p:spPr>
        <p:txBody>
          <a:bodyPr/>
          <a:lstStyle/>
          <a:p>
            <a:r>
              <a:rPr lang="ro-RO" sz="2400" b="1" dirty="0"/>
              <a:t>Factori care influențează imaginile bătrâneții</a:t>
            </a:r>
            <a:br>
              <a:rPr lang="de-DE" dirty="0"/>
            </a:br>
            <a:endParaRPr lang="de-DE" dirty="0"/>
          </a:p>
        </p:txBody>
      </p:sp>
      <p:sp>
        <p:nvSpPr>
          <p:cNvPr id="3" name="Textplatzhalter 2">
            <a:extLst>
              <a:ext uri="{FF2B5EF4-FFF2-40B4-BE49-F238E27FC236}">
                <a16:creationId xmlns:a16="http://schemas.microsoft.com/office/drawing/2014/main" id="{E89FA7A5-C4A4-FBBB-8078-53E9BF826097}"/>
              </a:ext>
            </a:extLst>
          </p:cNvPr>
          <p:cNvSpPr>
            <a:spLocks noGrp="1"/>
          </p:cNvSpPr>
          <p:nvPr>
            <p:ph type="body" sz="quarter" idx="10"/>
          </p:nvPr>
        </p:nvSpPr>
        <p:spPr>
          <a:xfrm>
            <a:off x="3900882" y="1636507"/>
            <a:ext cx="8291118" cy="550862"/>
          </a:xfrm>
        </p:spPr>
        <p:txBody>
          <a:bodyPr/>
          <a:lstStyle/>
          <a:p>
            <a:r>
              <a:rPr lang="ro-RO" sz="2600" dirty="0"/>
              <a:t>Narațiuni culturale despre îmbătrânire și „ce se cuvine”</a:t>
            </a:r>
            <a:endParaRPr lang="de-DE" dirty="0"/>
          </a:p>
        </p:txBody>
      </p:sp>
      <p:sp>
        <p:nvSpPr>
          <p:cNvPr id="4" name="Inhaltsplatzhalter 3">
            <a:extLst>
              <a:ext uri="{FF2B5EF4-FFF2-40B4-BE49-F238E27FC236}">
                <a16:creationId xmlns:a16="http://schemas.microsoft.com/office/drawing/2014/main" id="{7D5D473F-835C-5194-0F51-0F1626BF6BE0}"/>
              </a:ext>
            </a:extLst>
          </p:cNvPr>
          <p:cNvSpPr>
            <a:spLocks noGrp="1"/>
          </p:cNvSpPr>
          <p:nvPr>
            <p:ph sz="quarter" idx="12"/>
          </p:nvPr>
        </p:nvSpPr>
        <p:spPr>
          <a:xfrm>
            <a:off x="4397442" y="2414370"/>
            <a:ext cx="6256381" cy="2630898"/>
          </a:xfrm>
          <a:noFill/>
        </p:spPr>
        <p:txBody>
          <a:bodyPr/>
          <a:lstStyle/>
          <a:p>
            <a:pPr marL="342900" indent="-342900">
              <a:buClr>
                <a:srgbClr val="C00000"/>
              </a:buClr>
              <a:buFont typeface="Arial" panose="020B0604020202020204" pitchFamily="34" charset="0"/>
              <a:buChar char="•"/>
            </a:pPr>
            <a:r>
              <a:rPr lang="ro-RO" sz="2200" dirty="0"/>
              <a:t>Sexualitatea la bătrânețe nu este respinsă deschis, dar este adesea exclusă tacit. Această tăcere amplifică nesiguranța și autocenzura.
Construcția a „ceea ce se cuvine” funcționează astfel ca un regulator social. 
Ea nu stabilește atât ce este interzis, cât ce nu se discută. </a:t>
            </a:r>
          </a:p>
        </p:txBody>
      </p:sp>
      <p:pic>
        <p:nvPicPr>
          <p:cNvPr id="9" name="Grafik 8">
            <a:extLst>
              <a:ext uri="{FF2B5EF4-FFF2-40B4-BE49-F238E27FC236}">
                <a16:creationId xmlns:a16="http://schemas.microsoft.com/office/drawing/2014/main" id="{2DB7F24E-C8B6-BEEC-67DB-09D2F6FD3E08}"/>
              </a:ext>
            </a:extLst>
          </p:cNvPr>
          <p:cNvPicPr>
            <a:picLocks noChangeAspect="1"/>
          </p:cNvPicPr>
          <p:nvPr/>
        </p:nvPicPr>
        <p:blipFill>
          <a:blip r:embed="rId2"/>
          <a:stretch>
            <a:fillRect/>
          </a:stretch>
        </p:blipFill>
        <p:spPr>
          <a:xfrm>
            <a:off x="957825" y="2187369"/>
            <a:ext cx="3067478" cy="2857899"/>
          </a:xfrm>
          <a:prstGeom prst="rect">
            <a:avLst/>
          </a:prstGeom>
        </p:spPr>
      </p:pic>
    </p:spTree>
    <p:extLst>
      <p:ext uri="{BB962C8B-B14F-4D97-AF65-F5344CB8AC3E}">
        <p14:creationId xmlns:p14="http://schemas.microsoft.com/office/powerpoint/2010/main" val="3459067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2549-D8A3-2961-E0B4-F59F3D4CE0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91BBA1-9052-9CF7-88B1-D00D6D411906}"/>
              </a:ext>
            </a:extLst>
          </p:cNvPr>
          <p:cNvSpPr>
            <a:spLocks noGrp="1"/>
          </p:cNvSpPr>
          <p:nvPr>
            <p:ph type="title"/>
          </p:nvPr>
        </p:nvSpPr>
        <p:spPr>
          <a:xfrm>
            <a:off x="97970" y="81642"/>
            <a:ext cx="11944351" cy="715879"/>
          </a:xfrm>
        </p:spPr>
        <p:txBody>
          <a:bodyPr anchor="ctr">
            <a:normAutofit fontScale="90000"/>
          </a:bodyPr>
          <a:lstStyle/>
          <a:p>
            <a:r>
              <a:rPr kumimoji="0" lang="ro-RO" sz="2400" b="1" i="0" u="none" strike="noStrike" kern="1200" cap="none" spc="0" normalizeH="0" baseline="0" noProof="0" dirty="0">
                <a:ln>
                  <a:noFill/>
                </a:ln>
                <a:solidFill>
                  <a:srgbClr val="F2F2F2"/>
                </a:solidFill>
                <a:effectLst/>
                <a:uLnTx/>
                <a:uFillTx/>
                <a:latin typeface="Calibri" panose="020F0502020204030204"/>
                <a:ea typeface="Open Sans" panose="020B0606030504020204" pitchFamily="34" charset="0"/>
                <a:cs typeface="Open Sans" panose="020B0606030504020204" pitchFamily="34" charset="0"/>
              </a:rPr>
              <a:t>Factori care influențează imaginile bătrâneții</a:t>
            </a:r>
            <a:br>
              <a:rPr lang="de-DE" sz="2100" dirty="0"/>
            </a:br>
            <a:endParaRPr lang="de-DE" sz="2100" dirty="0"/>
          </a:p>
        </p:txBody>
      </p:sp>
      <p:sp>
        <p:nvSpPr>
          <p:cNvPr id="3" name="Textplatzhalter 2">
            <a:extLst>
              <a:ext uri="{FF2B5EF4-FFF2-40B4-BE49-F238E27FC236}">
                <a16:creationId xmlns:a16="http://schemas.microsoft.com/office/drawing/2014/main" id="{FBDD99EF-6B01-1ED6-DEEB-55973BC8EB8F}"/>
              </a:ext>
            </a:extLst>
          </p:cNvPr>
          <p:cNvSpPr>
            <a:spLocks noGrp="1"/>
          </p:cNvSpPr>
          <p:nvPr>
            <p:ph sz="quarter" idx="11"/>
          </p:nvPr>
        </p:nvSpPr>
        <p:spPr>
          <a:xfrm>
            <a:off x="2724212" y="1435850"/>
            <a:ext cx="8495414" cy="715879"/>
          </a:xfrm>
        </p:spPr>
        <p:txBody>
          <a:bodyPr>
            <a:normAutofit/>
          </a:bodyPr>
          <a:lstStyle/>
          <a:p>
            <a:r>
              <a:rPr lang="ro-RO" sz="2400" b="1" dirty="0">
                <a:solidFill>
                  <a:schemeClr val="accent3"/>
                </a:solidFill>
                <a:ea typeface="Open Sans" panose="020B0606030504020204" pitchFamily="34" charset="0"/>
                <a:cs typeface="Open Sans" panose="020B0606030504020204" pitchFamily="34" charset="0"/>
              </a:rPr>
              <a:t>Narațiuni culturale despre îmbătrânire și „ce se cuvine”</a:t>
            </a:r>
            <a:endParaRPr lang="de-DE" sz="2400" b="1" dirty="0">
              <a:solidFill>
                <a:schemeClr val="accent3"/>
              </a:solidFill>
              <a:ea typeface="Open Sans" panose="020B0606030504020204" pitchFamily="34" charset="0"/>
              <a:cs typeface="Open Sans" panose="020B0606030504020204" pitchFamily="34" charset="0"/>
            </a:endParaRPr>
          </a:p>
        </p:txBody>
      </p:sp>
      <p:sp>
        <p:nvSpPr>
          <p:cNvPr id="11" name="Rechteck: abgerundete Ecken 10">
            <a:extLst>
              <a:ext uri="{FF2B5EF4-FFF2-40B4-BE49-F238E27FC236}">
                <a16:creationId xmlns:a16="http://schemas.microsoft.com/office/drawing/2014/main" id="{2D1CE563-E018-650A-5414-5582146748EE}"/>
              </a:ext>
            </a:extLst>
          </p:cNvPr>
          <p:cNvSpPr/>
          <p:nvPr/>
        </p:nvSpPr>
        <p:spPr>
          <a:xfrm>
            <a:off x="840634" y="2380704"/>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2" name="Freihandform: Form 11">
            <a:extLst>
              <a:ext uri="{FF2B5EF4-FFF2-40B4-BE49-F238E27FC236}">
                <a16:creationId xmlns:a16="http://schemas.microsoft.com/office/drawing/2014/main" id="{89A48F11-8E39-2293-5913-349A1FDF06F8}"/>
              </a:ext>
            </a:extLst>
          </p:cNvPr>
          <p:cNvSpPr/>
          <p:nvPr/>
        </p:nvSpPr>
        <p:spPr>
          <a:xfrm>
            <a:off x="1137858"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lvl="0" algn="ctr" defTabSz="800100">
              <a:lnSpc>
                <a:spcPct val="90000"/>
              </a:lnSpc>
              <a:spcBef>
                <a:spcPct val="0"/>
              </a:spcBef>
              <a:spcAft>
                <a:spcPct val="35000"/>
              </a:spcAft>
            </a:pPr>
            <a:r>
              <a:rPr lang="ro-RO" sz="2200" b="1" dirty="0"/>
              <a:t>În acest sens, narațiunile culturale sunt o legătură centrală între normele formate istoric și practicile actuale –</a:t>
            </a:r>
            <a:endParaRPr lang="en-US" sz="2200" b="1" kern="1200" dirty="0"/>
          </a:p>
        </p:txBody>
      </p:sp>
      <p:sp>
        <p:nvSpPr>
          <p:cNvPr id="16" name="Rechteck: abgerundete Ecken 15">
            <a:extLst>
              <a:ext uri="{FF2B5EF4-FFF2-40B4-BE49-F238E27FC236}">
                <a16:creationId xmlns:a16="http://schemas.microsoft.com/office/drawing/2014/main" id="{1BAE8022-737B-CDF3-E740-09B33DE2E49A}"/>
              </a:ext>
            </a:extLst>
          </p:cNvPr>
          <p:cNvSpPr/>
          <p:nvPr/>
        </p:nvSpPr>
        <p:spPr>
          <a:xfrm>
            <a:off x="7417296" y="2447119"/>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9" name="Freihandform: Form 18">
            <a:extLst>
              <a:ext uri="{FF2B5EF4-FFF2-40B4-BE49-F238E27FC236}">
                <a16:creationId xmlns:a16="http://schemas.microsoft.com/office/drawing/2014/main" id="{8027179F-E9BF-726A-7EF3-39AEB455EA4B}"/>
              </a:ext>
            </a:extLst>
          </p:cNvPr>
          <p:cNvSpPr/>
          <p:nvPr/>
        </p:nvSpPr>
        <p:spPr>
          <a:xfrm>
            <a:off x="7332701"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marL="0" lvl="0" indent="0" algn="ctr" defTabSz="800100">
              <a:lnSpc>
                <a:spcPct val="90000"/>
              </a:lnSpc>
              <a:spcBef>
                <a:spcPct val="0"/>
              </a:spcBef>
              <a:spcAft>
                <a:spcPct val="35000"/>
              </a:spcAft>
              <a:buNone/>
            </a:pPr>
            <a:endParaRPr lang="en-US" sz="2200" b="1" kern="1200" dirty="0"/>
          </a:p>
        </p:txBody>
      </p:sp>
      <p:sp>
        <p:nvSpPr>
          <p:cNvPr id="18" name="Textfeld 17">
            <a:extLst>
              <a:ext uri="{FF2B5EF4-FFF2-40B4-BE49-F238E27FC236}">
                <a16:creationId xmlns:a16="http://schemas.microsoft.com/office/drawing/2014/main" id="{DED66824-67A4-628C-875C-D12919302B62}"/>
              </a:ext>
            </a:extLst>
          </p:cNvPr>
          <p:cNvSpPr txBox="1"/>
          <p:nvPr/>
        </p:nvSpPr>
        <p:spPr>
          <a:xfrm>
            <a:off x="7363492" y="2965619"/>
            <a:ext cx="3642324" cy="1006429"/>
          </a:xfrm>
          <a:prstGeom prst="rect">
            <a:avLst/>
          </a:prstGeom>
          <a:noFill/>
        </p:spPr>
        <p:txBody>
          <a:bodyPr wrap="square">
            <a:spAutoFit/>
          </a:bodyPr>
          <a:lstStyle/>
          <a:p>
            <a:pPr lvl="0" algn="ctr" defTabSz="800100">
              <a:lnSpc>
                <a:spcPct val="90000"/>
              </a:lnSpc>
              <a:spcBef>
                <a:spcPct val="0"/>
              </a:spcBef>
              <a:spcAft>
                <a:spcPct val="35000"/>
              </a:spcAft>
            </a:pPr>
            <a:r>
              <a:rPr lang="ro-RO" sz="2200" b="1" dirty="0">
                <a:solidFill>
                  <a:schemeClr val="dk1">
                    <a:hueOff val="0"/>
                    <a:satOff val="0"/>
                    <a:lumOff val="0"/>
                    <a:alphaOff val="0"/>
                  </a:schemeClr>
                </a:solidFill>
              </a:rPr>
              <a:t>și, prin urmare, o cheie pentru a înțelege tabuul persistent privind sexualitatea la bătrânețe.</a:t>
            </a:r>
          </a:p>
        </p:txBody>
      </p:sp>
      <p:pic>
        <p:nvPicPr>
          <p:cNvPr id="20" name="Grafik 19">
            <a:extLst>
              <a:ext uri="{FF2B5EF4-FFF2-40B4-BE49-F238E27FC236}">
                <a16:creationId xmlns:a16="http://schemas.microsoft.com/office/drawing/2014/main" id="{D045E003-763A-9F36-30DA-F433789FAFC6}"/>
              </a:ext>
            </a:extLst>
          </p:cNvPr>
          <p:cNvPicPr>
            <a:picLocks noChangeAspect="1"/>
          </p:cNvPicPr>
          <p:nvPr/>
        </p:nvPicPr>
        <p:blipFill>
          <a:blip r:embed="rId3"/>
          <a:stretch>
            <a:fillRect/>
          </a:stretch>
        </p:blipFill>
        <p:spPr>
          <a:xfrm>
            <a:off x="5042316" y="2151729"/>
            <a:ext cx="2107367" cy="2634209"/>
          </a:xfrm>
          <a:prstGeom prst="rect">
            <a:avLst/>
          </a:prstGeom>
        </p:spPr>
      </p:pic>
    </p:spTree>
    <p:extLst>
      <p:ext uri="{BB962C8B-B14F-4D97-AF65-F5344CB8AC3E}">
        <p14:creationId xmlns:p14="http://schemas.microsoft.com/office/powerpoint/2010/main" val="953068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3FB96-B183-39E2-B002-A7BF3F348903}"/>
              </a:ext>
            </a:extLst>
          </p:cNvPr>
          <p:cNvSpPr>
            <a:spLocks noGrp="1"/>
          </p:cNvSpPr>
          <p:nvPr>
            <p:ph type="title"/>
          </p:nvPr>
        </p:nvSpPr>
        <p:spPr/>
        <p:txBody>
          <a:bodyPr/>
          <a:lstStyle/>
          <a:p>
            <a:r>
              <a:rPr lang="ro-RO" sz="2400" b="1" dirty="0"/>
              <a:t>Factori care influențează imaginile bătrâneții</a:t>
            </a:r>
            <a:endParaRPr lang="de-DE" sz="2400" dirty="0"/>
          </a:p>
        </p:txBody>
      </p:sp>
      <p:pic>
        <p:nvPicPr>
          <p:cNvPr id="6" name="Grafik 5">
            <a:extLst>
              <a:ext uri="{FF2B5EF4-FFF2-40B4-BE49-F238E27FC236}">
                <a16:creationId xmlns:a16="http://schemas.microsoft.com/office/drawing/2014/main" id="{DE7A8AAF-6C64-C82E-FCB4-E25599BA2D1B}"/>
              </a:ext>
            </a:extLst>
          </p:cNvPr>
          <p:cNvPicPr>
            <a:picLocks noChangeAspect="1"/>
          </p:cNvPicPr>
          <p:nvPr/>
        </p:nvPicPr>
        <p:blipFill>
          <a:blip r:embed="rId2"/>
          <a:stretch>
            <a:fillRect/>
          </a:stretch>
        </p:blipFill>
        <p:spPr>
          <a:xfrm>
            <a:off x="477870" y="1744755"/>
            <a:ext cx="3624524" cy="3901133"/>
          </a:xfrm>
          <a:prstGeom prst="rect">
            <a:avLst/>
          </a:prstGeom>
        </p:spPr>
      </p:pic>
      <p:sp>
        <p:nvSpPr>
          <p:cNvPr id="3" name="Textplatzhalter 2">
            <a:extLst>
              <a:ext uri="{FF2B5EF4-FFF2-40B4-BE49-F238E27FC236}">
                <a16:creationId xmlns:a16="http://schemas.microsoft.com/office/drawing/2014/main" id="{8C51D795-9C11-80B6-D633-CBAC928F9684}"/>
              </a:ext>
            </a:extLst>
          </p:cNvPr>
          <p:cNvSpPr>
            <a:spLocks noGrp="1"/>
          </p:cNvSpPr>
          <p:nvPr>
            <p:ph type="body" sz="quarter" idx="10"/>
          </p:nvPr>
        </p:nvSpPr>
        <p:spPr>
          <a:xfrm>
            <a:off x="123824" y="1051419"/>
            <a:ext cx="11944351" cy="550862"/>
          </a:xfrm>
        </p:spPr>
        <p:txBody>
          <a:bodyPr/>
          <a:lstStyle/>
          <a:p>
            <a:pPr algn="ctr"/>
            <a:r>
              <a:rPr lang="ro-RO" dirty="0"/>
              <a:t>Reprezentări media ale vârstei și sexualității: vizibilitate, stereotipuri și invizibilitate</a:t>
            </a:r>
            <a:endParaRPr lang="de-DE" dirty="0"/>
          </a:p>
        </p:txBody>
      </p:sp>
      <p:sp>
        <p:nvSpPr>
          <p:cNvPr id="4" name="Inhaltsplatzhalter 3">
            <a:extLst>
              <a:ext uri="{FF2B5EF4-FFF2-40B4-BE49-F238E27FC236}">
                <a16:creationId xmlns:a16="http://schemas.microsoft.com/office/drawing/2014/main" id="{99ECCA2B-7443-2A35-DD3E-7E38CC6BC839}"/>
              </a:ext>
            </a:extLst>
          </p:cNvPr>
          <p:cNvSpPr>
            <a:spLocks noGrp="1"/>
          </p:cNvSpPr>
          <p:nvPr>
            <p:ph sz="quarter" idx="12"/>
          </p:nvPr>
        </p:nvSpPr>
        <p:spPr>
          <a:xfrm>
            <a:off x="4295554" y="2158220"/>
            <a:ext cx="7432158" cy="4699780"/>
          </a:xfrm>
        </p:spPr>
        <p:txBody>
          <a:bodyPr/>
          <a:lstStyle/>
          <a:p>
            <a:pPr marL="342900" indent="-342900">
              <a:spcAft>
                <a:spcPts val="600"/>
              </a:spcAft>
              <a:buClr>
                <a:srgbClr val="C00000"/>
              </a:buClr>
              <a:buFont typeface="Arial" panose="020B0604020202020204" pitchFamily="34" charset="0"/>
              <a:buChar char="•"/>
            </a:pPr>
            <a:r>
              <a:rPr lang="ro-RO" sz="2200" dirty="0"/>
              <a:t>Persoanele vârstnice apar relativ rar în media ca subiecți sexuali. 
Când se vorbește despre sexualitatea la bătrânețe, aceasta apare adesea în anumite forme de reprezentare:</a:t>
            </a:r>
          </a:p>
          <a:p>
            <a:pPr>
              <a:spcAft>
                <a:spcPts val="600"/>
              </a:spcAft>
              <a:buClr>
                <a:srgbClr val="C00000"/>
              </a:buClr>
            </a:pPr>
            <a:endParaRPr lang="de-DE" sz="2200" dirty="0"/>
          </a:p>
          <a:p>
            <a:pPr marL="1028683" lvl="1" indent="-342900">
              <a:buClr>
                <a:srgbClr val="C00000"/>
              </a:buClr>
              <a:buFont typeface="Courier New" panose="02070309020205020404" pitchFamily="49" charset="0"/>
              <a:buChar char="o"/>
            </a:pPr>
            <a:r>
              <a:rPr lang="ro-RO" dirty="0"/>
              <a:t>ca abatere amuzantă, 
ca problemă medicală sau psihologică ori 
ca eveniment tulburător din punct de vedere moral.</a:t>
            </a:r>
            <a:endParaRPr lang="de-DE" dirty="0"/>
          </a:p>
          <a:p>
            <a:endParaRPr lang="de-DE" sz="2200" dirty="0"/>
          </a:p>
        </p:txBody>
      </p:sp>
      <p:pic>
        <p:nvPicPr>
          <p:cNvPr id="8" name="Grafik 7">
            <a:extLst>
              <a:ext uri="{FF2B5EF4-FFF2-40B4-BE49-F238E27FC236}">
                <a16:creationId xmlns:a16="http://schemas.microsoft.com/office/drawing/2014/main" id="{705F5418-0B79-E566-F7F6-24DCB4529F9E}"/>
              </a:ext>
            </a:extLst>
          </p:cNvPr>
          <p:cNvPicPr>
            <a:picLocks noChangeAspect="1"/>
          </p:cNvPicPr>
          <p:nvPr/>
        </p:nvPicPr>
        <p:blipFill>
          <a:blip r:embed="rId3"/>
          <a:stretch>
            <a:fillRect/>
          </a:stretch>
        </p:blipFill>
        <p:spPr>
          <a:xfrm>
            <a:off x="1201614" y="3689498"/>
            <a:ext cx="1981771" cy="1400451"/>
          </a:xfrm>
          <a:prstGeom prst="ellipse">
            <a:avLst/>
          </a:prstGeom>
          <a:ln>
            <a:noFill/>
          </a:ln>
          <a:effectLst>
            <a:softEdge rad="112500"/>
          </a:effectLst>
        </p:spPr>
      </p:pic>
    </p:spTree>
    <p:extLst>
      <p:ext uri="{BB962C8B-B14F-4D97-AF65-F5344CB8AC3E}">
        <p14:creationId xmlns:p14="http://schemas.microsoft.com/office/powerpoint/2010/main" val="1383536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C76F-C214-34E9-FCAF-36EE90CF22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D149F6-93D4-F1DB-D210-ED24D53FB8F6}"/>
              </a:ext>
            </a:extLst>
          </p:cNvPr>
          <p:cNvSpPr>
            <a:spLocks noGrp="1"/>
          </p:cNvSpPr>
          <p:nvPr>
            <p:ph type="title"/>
          </p:nvPr>
        </p:nvSpPr>
        <p:spPr/>
        <p:txBody>
          <a:bodyPr/>
          <a:lstStyle/>
          <a:p>
            <a:r>
              <a:rPr lang="ro-RO" sz="2400" b="1" dirty="0"/>
              <a:t>Factori care influențează imaginile bătrâneții</a:t>
            </a:r>
            <a:endParaRPr lang="de-DE" sz="2400" dirty="0"/>
          </a:p>
        </p:txBody>
      </p:sp>
      <p:sp>
        <p:nvSpPr>
          <p:cNvPr id="3" name="Textplatzhalter 2">
            <a:extLst>
              <a:ext uri="{FF2B5EF4-FFF2-40B4-BE49-F238E27FC236}">
                <a16:creationId xmlns:a16="http://schemas.microsoft.com/office/drawing/2014/main" id="{8AA545BA-E5C2-A1FE-0D62-123A3EB50DAE}"/>
              </a:ext>
            </a:extLst>
          </p:cNvPr>
          <p:cNvSpPr>
            <a:spLocks noGrp="1"/>
          </p:cNvSpPr>
          <p:nvPr>
            <p:ph type="body" sz="quarter" idx="10"/>
          </p:nvPr>
        </p:nvSpPr>
        <p:spPr>
          <a:xfrm>
            <a:off x="279547" y="918014"/>
            <a:ext cx="11944351" cy="1871519"/>
          </a:xfrm>
        </p:spPr>
        <p:txBody>
          <a:bodyPr/>
          <a:lstStyle/>
          <a:p>
            <a:pPr algn="ctr"/>
            <a:r>
              <a:rPr lang="ro-RO" sz="2600" dirty="0"/>
              <a:t>Reprezentări media ale vârstei și sexualității: vizibilitate, stereotipuri și invizibilitate</a:t>
            </a:r>
            <a:endParaRPr lang="de-DE" dirty="0"/>
          </a:p>
        </p:txBody>
      </p:sp>
      <p:sp>
        <p:nvSpPr>
          <p:cNvPr id="4" name="Inhaltsplatzhalter 3">
            <a:extLst>
              <a:ext uri="{FF2B5EF4-FFF2-40B4-BE49-F238E27FC236}">
                <a16:creationId xmlns:a16="http://schemas.microsoft.com/office/drawing/2014/main" id="{1579B57D-18BF-FC6C-C328-AE22BA659CE2}"/>
              </a:ext>
            </a:extLst>
          </p:cNvPr>
          <p:cNvSpPr>
            <a:spLocks noGrp="1"/>
          </p:cNvSpPr>
          <p:nvPr>
            <p:ph sz="quarter" idx="12"/>
          </p:nvPr>
        </p:nvSpPr>
        <p:spPr>
          <a:xfrm>
            <a:off x="1843308" y="3026476"/>
            <a:ext cx="9282224" cy="2913510"/>
          </a:xfrm>
        </p:spPr>
        <p:txBody>
          <a:bodyPr/>
          <a:lstStyle/>
          <a:p>
            <a:pPr lvl="1" indent="0">
              <a:buClr>
                <a:srgbClr val="C00000"/>
              </a:buClr>
              <a:buNone/>
            </a:pPr>
            <a:endParaRPr lang="de-DE" dirty="0"/>
          </a:p>
          <a:p>
            <a:pPr marL="342900" indent="-342900">
              <a:buClr>
                <a:srgbClr val="C00000"/>
              </a:buClr>
              <a:buFont typeface="Arial" panose="020B0604020202020204" pitchFamily="34" charset="0"/>
              <a:buChar char="•"/>
            </a:pPr>
            <a:r>
              <a:rPr lang="ro-RO" sz="2200" b="1" dirty="0"/>
              <a:t>Aceste reprezentări contribuie la reproducerea unor imagini stereotipe, în care dorințele sexuale ale persoanelor vârstnice sunt 
</a:t>
            </a:r>
            <a:r>
              <a:rPr lang="ro-RO" sz="2200" dirty="0"/>
              <a:t>fie ridiculizate, 
problematizate sau 
complet negate.</a:t>
            </a:r>
            <a:endParaRPr lang="de-DE" sz="2200" dirty="0"/>
          </a:p>
        </p:txBody>
      </p:sp>
      <p:sp>
        <p:nvSpPr>
          <p:cNvPr id="10" name="Textfeld 9">
            <a:extLst>
              <a:ext uri="{FF2B5EF4-FFF2-40B4-BE49-F238E27FC236}">
                <a16:creationId xmlns:a16="http://schemas.microsoft.com/office/drawing/2014/main" id="{2A2C7CE4-A13F-F0F9-7FD6-21054D518B84}"/>
              </a:ext>
            </a:extLst>
          </p:cNvPr>
          <p:cNvSpPr txBox="1"/>
          <p:nvPr/>
        </p:nvSpPr>
        <p:spPr>
          <a:xfrm>
            <a:off x="1843308" y="2321004"/>
            <a:ext cx="9586692" cy="769441"/>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ro-RO" sz="2200" dirty="0"/>
              <a:t>Corpurile care îmbătrânesc sunt adesea prezentate ca deficitare, bolnave sau dependente de îngrijire, ceea ce le ține excluse din discursurile dominante despre sexualitate.</a:t>
            </a:r>
            <a:endParaRPr lang="de-DE" sz="2200" dirty="0"/>
          </a:p>
        </p:txBody>
      </p:sp>
    </p:spTree>
    <p:extLst>
      <p:ext uri="{BB962C8B-B14F-4D97-AF65-F5344CB8AC3E}">
        <p14:creationId xmlns:p14="http://schemas.microsoft.com/office/powerpoint/2010/main" val="259219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3D47-8816-7B58-5E54-9457B6FB0E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D2F0A-A1D9-F3D3-A600-3E0A3E626DF2}"/>
              </a:ext>
            </a:extLst>
          </p:cNvPr>
          <p:cNvSpPr>
            <a:spLocks noGrp="1"/>
          </p:cNvSpPr>
          <p:nvPr>
            <p:ph type="title"/>
          </p:nvPr>
        </p:nvSpPr>
        <p:spPr/>
        <p:txBody>
          <a:bodyPr/>
          <a:lstStyle/>
          <a:p>
            <a:r>
              <a:rPr lang="ro-RO" sz="2400" b="1" dirty="0"/>
              <a:t>Factori care influențează imaginile bătrâneții</a:t>
            </a:r>
            <a:endParaRPr lang="de-DE" sz="2400" dirty="0"/>
          </a:p>
        </p:txBody>
      </p:sp>
      <p:sp>
        <p:nvSpPr>
          <p:cNvPr id="3" name="Textplatzhalter 2">
            <a:extLst>
              <a:ext uri="{FF2B5EF4-FFF2-40B4-BE49-F238E27FC236}">
                <a16:creationId xmlns:a16="http://schemas.microsoft.com/office/drawing/2014/main" id="{631A0FEA-46A9-B204-3639-5B853F8DA9A4}"/>
              </a:ext>
            </a:extLst>
          </p:cNvPr>
          <p:cNvSpPr>
            <a:spLocks noGrp="1"/>
          </p:cNvSpPr>
          <p:nvPr>
            <p:ph type="body" sz="quarter" idx="10"/>
          </p:nvPr>
        </p:nvSpPr>
        <p:spPr>
          <a:xfrm>
            <a:off x="123824" y="1331101"/>
            <a:ext cx="11944351" cy="550862"/>
          </a:xfrm>
        </p:spPr>
        <p:txBody>
          <a:bodyPr/>
          <a:lstStyle/>
          <a:p>
            <a:pPr algn="l"/>
            <a:r>
              <a:rPr lang="ro-RO" dirty="0"/>
              <a:t>O trăsătură centrală a reprezentărilor media este invizibilitatea</a:t>
            </a:r>
            <a:endParaRPr lang="de-DE" dirty="0"/>
          </a:p>
        </p:txBody>
      </p:sp>
      <p:sp>
        <p:nvSpPr>
          <p:cNvPr id="5" name="Inhaltsplatzhalter 4">
            <a:extLst>
              <a:ext uri="{FF2B5EF4-FFF2-40B4-BE49-F238E27FC236}">
                <a16:creationId xmlns:a16="http://schemas.microsoft.com/office/drawing/2014/main" id="{A6A23C85-C610-F7D6-C43D-24F6E60290A6}"/>
              </a:ext>
            </a:extLst>
          </p:cNvPr>
          <p:cNvSpPr txBox="1">
            <a:spLocks noGrp="1"/>
          </p:cNvSpPr>
          <p:nvPr>
            <p:ph sz="quarter" idx="12"/>
          </p:nvPr>
        </p:nvSpPr>
        <p:spPr>
          <a:xfrm>
            <a:off x="6476700" y="1881963"/>
            <a:ext cx="5144984" cy="3700500"/>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ro-RO" sz="2200" dirty="0"/>
              <a:t>Lipsa generalizată a unor reprezentări realiste și diverse ale sexualității la bătrânețe creează impresia că ar fi un fenomen marginal sau irelevant social. 
Invizibilitatea are un efect normativ: ceea ce nu este arătat pare să nu fie „prevăzut”. 
Astfel, sexualitatea este asociată implicit cu tinerețea, atractivitatea și performanța fizică.</a:t>
            </a:r>
            <a:endParaRPr lang="de-DE" sz="2200" dirty="0"/>
          </a:p>
        </p:txBody>
      </p:sp>
      <p:sp>
        <p:nvSpPr>
          <p:cNvPr id="7" name="Sprechblase: rechteckig 6">
            <a:extLst>
              <a:ext uri="{FF2B5EF4-FFF2-40B4-BE49-F238E27FC236}">
                <a16:creationId xmlns:a16="http://schemas.microsoft.com/office/drawing/2014/main" id="{0F084EC1-4B3C-568A-97E4-C1E7D0A6BD99}"/>
              </a:ext>
            </a:extLst>
          </p:cNvPr>
          <p:cNvSpPr/>
          <p:nvPr/>
        </p:nvSpPr>
        <p:spPr>
          <a:xfrm>
            <a:off x="422932" y="1955800"/>
            <a:ext cx="5935337" cy="2711892"/>
          </a:xfrm>
          <a:custGeom>
            <a:avLst/>
            <a:gdLst>
              <a:gd name="csX0" fmla="*/ 0 w 5935337"/>
              <a:gd name="csY0" fmla="*/ 0 h 2711892"/>
              <a:gd name="csX1" fmla="*/ 989223 w 5935337"/>
              <a:gd name="csY1" fmla="*/ 0 h 2711892"/>
              <a:gd name="csX2" fmla="*/ 989223 w 5935337"/>
              <a:gd name="csY2" fmla="*/ 0 h 2711892"/>
              <a:gd name="csX3" fmla="*/ 2473057 w 5935337"/>
              <a:gd name="csY3" fmla="*/ 0 h 2711892"/>
              <a:gd name="csX4" fmla="*/ 5935337 w 5935337"/>
              <a:gd name="csY4" fmla="*/ 0 h 2711892"/>
              <a:gd name="csX5" fmla="*/ 5935337 w 5935337"/>
              <a:gd name="csY5" fmla="*/ 1581937 h 2711892"/>
              <a:gd name="csX6" fmla="*/ 5935337 w 5935337"/>
              <a:gd name="csY6" fmla="*/ 1581937 h 2711892"/>
              <a:gd name="csX7" fmla="*/ 5935337 w 5935337"/>
              <a:gd name="csY7" fmla="*/ 2259910 h 2711892"/>
              <a:gd name="csX8" fmla="*/ 5935337 w 5935337"/>
              <a:gd name="csY8" fmla="*/ 2711892 h 2711892"/>
              <a:gd name="csX9" fmla="*/ 2473057 w 5935337"/>
              <a:gd name="csY9" fmla="*/ 2711892 h 2711892"/>
              <a:gd name="csX10" fmla="*/ 729750 w 5935337"/>
              <a:gd name="csY10" fmla="*/ 3341837 h 2711892"/>
              <a:gd name="csX11" fmla="*/ 989223 w 5935337"/>
              <a:gd name="csY11" fmla="*/ 2711892 h 2711892"/>
              <a:gd name="csX12" fmla="*/ 0 w 5935337"/>
              <a:gd name="csY12" fmla="*/ 2711892 h 2711892"/>
              <a:gd name="csX13" fmla="*/ 0 w 5935337"/>
              <a:gd name="csY13" fmla="*/ 2259910 h 2711892"/>
              <a:gd name="csX14" fmla="*/ 0 w 5935337"/>
              <a:gd name="csY14" fmla="*/ 1581937 h 2711892"/>
              <a:gd name="csX15" fmla="*/ 0 w 5935337"/>
              <a:gd name="csY15" fmla="*/ 1581937 h 2711892"/>
              <a:gd name="csX16" fmla="*/ 0 w 5935337"/>
              <a:gd name="csY16" fmla="*/ 0 h 271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35337" h="2711892" fill="none" extrusionOk="0">
                <a:moveTo>
                  <a:pt x="0" y="0"/>
                </a:moveTo>
                <a:cubicBezTo>
                  <a:pt x="217491" y="10451"/>
                  <a:pt x="517270" y="36070"/>
                  <a:pt x="989223" y="0"/>
                </a:cubicBezTo>
                <a:lnTo>
                  <a:pt x="989223" y="0"/>
                </a:lnTo>
                <a:cubicBezTo>
                  <a:pt x="1236980" y="-89288"/>
                  <a:pt x="1938640" y="95519"/>
                  <a:pt x="2473057" y="0"/>
                </a:cubicBezTo>
                <a:cubicBezTo>
                  <a:pt x="4185908" y="65386"/>
                  <a:pt x="4659985" y="85293"/>
                  <a:pt x="5935337" y="0"/>
                </a:cubicBezTo>
                <a:cubicBezTo>
                  <a:pt x="5927392" y="220680"/>
                  <a:pt x="5906189" y="1069420"/>
                  <a:pt x="5935337" y="1581937"/>
                </a:cubicBezTo>
                <a:lnTo>
                  <a:pt x="5935337" y="1581937"/>
                </a:lnTo>
                <a:cubicBezTo>
                  <a:pt x="5948319" y="1791937"/>
                  <a:pt x="5908963" y="2009972"/>
                  <a:pt x="5935337" y="2259910"/>
                </a:cubicBezTo>
                <a:cubicBezTo>
                  <a:pt x="5905661" y="2449175"/>
                  <a:pt x="5935551" y="2630158"/>
                  <a:pt x="5935337" y="2711892"/>
                </a:cubicBezTo>
                <a:cubicBezTo>
                  <a:pt x="4598025" y="2542944"/>
                  <a:pt x="3150643" y="2877760"/>
                  <a:pt x="2473057" y="2711892"/>
                </a:cubicBezTo>
                <a:cubicBezTo>
                  <a:pt x="1649015" y="3158402"/>
                  <a:pt x="1501956" y="2969121"/>
                  <a:pt x="729750" y="3341837"/>
                </a:cubicBezTo>
                <a:cubicBezTo>
                  <a:pt x="728213" y="3198198"/>
                  <a:pt x="852776" y="2936803"/>
                  <a:pt x="989223" y="2711892"/>
                </a:cubicBezTo>
                <a:cubicBezTo>
                  <a:pt x="785581" y="2624948"/>
                  <a:pt x="444033" y="2631817"/>
                  <a:pt x="0" y="2711892"/>
                </a:cubicBezTo>
                <a:cubicBezTo>
                  <a:pt x="40607" y="2598954"/>
                  <a:pt x="-18385" y="2477694"/>
                  <a:pt x="0" y="2259910"/>
                </a:cubicBezTo>
                <a:cubicBezTo>
                  <a:pt x="-47160" y="1942282"/>
                  <a:pt x="-33470" y="1833520"/>
                  <a:pt x="0" y="1581937"/>
                </a:cubicBezTo>
                <a:lnTo>
                  <a:pt x="0" y="1581937"/>
                </a:lnTo>
                <a:cubicBezTo>
                  <a:pt x="76929" y="1366976"/>
                  <a:pt x="99217" y="409772"/>
                  <a:pt x="0" y="0"/>
                </a:cubicBezTo>
                <a:close/>
              </a:path>
              <a:path w="5935337" h="2711892" stroke="0" extrusionOk="0">
                <a:moveTo>
                  <a:pt x="0" y="0"/>
                </a:moveTo>
                <a:cubicBezTo>
                  <a:pt x="141104" y="-43632"/>
                  <a:pt x="719432" y="31088"/>
                  <a:pt x="989223" y="0"/>
                </a:cubicBezTo>
                <a:lnTo>
                  <a:pt x="989223" y="0"/>
                </a:lnTo>
                <a:cubicBezTo>
                  <a:pt x="1443116" y="-1590"/>
                  <a:pt x="1952369" y="-128841"/>
                  <a:pt x="2473057" y="0"/>
                </a:cubicBezTo>
                <a:cubicBezTo>
                  <a:pt x="3586027" y="135025"/>
                  <a:pt x="4856647" y="-139969"/>
                  <a:pt x="5935337" y="0"/>
                </a:cubicBezTo>
                <a:cubicBezTo>
                  <a:pt x="5848594" y="672623"/>
                  <a:pt x="5919854" y="1282339"/>
                  <a:pt x="5935337" y="1581937"/>
                </a:cubicBezTo>
                <a:lnTo>
                  <a:pt x="5935337" y="1581937"/>
                </a:lnTo>
                <a:cubicBezTo>
                  <a:pt x="5960558" y="1808627"/>
                  <a:pt x="5982956" y="2107049"/>
                  <a:pt x="5935337" y="2259910"/>
                </a:cubicBezTo>
                <a:cubicBezTo>
                  <a:pt x="5923456" y="2325498"/>
                  <a:pt x="5915569" y="2574353"/>
                  <a:pt x="5935337" y="2711892"/>
                </a:cubicBezTo>
                <a:cubicBezTo>
                  <a:pt x="5308191" y="2631137"/>
                  <a:pt x="3567219" y="2796481"/>
                  <a:pt x="2473057" y="2711892"/>
                </a:cubicBezTo>
                <a:cubicBezTo>
                  <a:pt x="2160433" y="2887942"/>
                  <a:pt x="1416349" y="3006792"/>
                  <a:pt x="729750" y="3341837"/>
                </a:cubicBezTo>
                <a:cubicBezTo>
                  <a:pt x="771747" y="3159955"/>
                  <a:pt x="946820" y="2859457"/>
                  <a:pt x="989223" y="2711892"/>
                </a:cubicBezTo>
                <a:cubicBezTo>
                  <a:pt x="864462" y="2745875"/>
                  <a:pt x="133682" y="2667939"/>
                  <a:pt x="0" y="2711892"/>
                </a:cubicBezTo>
                <a:cubicBezTo>
                  <a:pt x="-13683" y="2517568"/>
                  <a:pt x="39592" y="2323125"/>
                  <a:pt x="0" y="2259910"/>
                </a:cubicBezTo>
                <a:cubicBezTo>
                  <a:pt x="35463" y="2063856"/>
                  <a:pt x="-491" y="1809882"/>
                  <a:pt x="0" y="1581937"/>
                </a:cubicBezTo>
                <a:lnTo>
                  <a:pt x="0" y="1581937"/>
                </a:lnTo>
                <a:cubicBezTo>
                  <a:pt x="-69624" y="1021236"/>
                  <a:pt x="-105099" y="570712"/>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4043224234">
                  <a:prstGeom prst="wedgeRectCallout">
                    <a:avLst>
                      <a:gd name="adj1" fmla="val -37705"/>
                      <a:gd name="adj2" fmla="val 73229"/>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ro-RO"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ro-RO" sz="22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Asta se aplică mai ales sexualității – este practic invizibilă. Deși trăim într-o societate saturată de imagini și semnale sexualizate, ele aproape niciodată nu îi privesc pe vârstnici. E vorba mereu despre tineri – pentru că se presupune că la vârstnici nu se mai întâmplă nimic.”</a:t>
            </a:r>
            <a:r>
              <a:rPr lang="ro-RO"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feld 7">
            <a:extLst>
              <a:ext uri="{FF2B5EF4-FFF2-40B4-BE49-F238E27FC236}">
                <a16:creationId xmlns:a16="http://schemas.microsoft.com/office/drawing/2014/main" id="{6B16D118-F64D-C0CC-9811-7A24B1F08FC8}"/>
              </a:ext>
            </a:extLst>
          </p:cNvPr>
          <p:cNvSpPr txBox="1"/>
          <p:nvPr/>
        </p:nvSpPr>
        <p:spPr>
          <a:xfrm>
            <a:off x="825496" y="5009969"/>
            <a:ext cx="6172200" cy="646331"/>
          </a:xfrm>
          <a:prstGeom prst="rect">
            <a:avLst/>
          </a:prstGeom>
          <a:noFill/>
        </p:spPr>
        <p:txBody>
          <a:bodyPr wrap="square">
            <a:spAutoFit/>
          </a:bodyPr>
          <a:lstStyle/>
          <a:p>
            <a:pPr algn="ctr"/>
            <a:r>
              <a:rPr lang="ro-RO" dirty="0"/>
              <a:t>Participant la focus grupul din martie 2025, 
Germania</a:t>
            </a:r>
            <a:endParaRPr lang="de-DE" sz="1800" dirty="0"/>
          </a:p>
        </p:txBody>
      </p:sp>
    </p:spTree>
    <p:extLst>
      <p:ext uri="{BB962C8B-B14F-4D97-AF65-F5344CB8AC3E}">
        <p14:creationId xmlns:p14="http://schemas.microsoft.com/office/powerpoint/2010/main" val="348910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6DCBB-285F-ADFA-FF4B-66CAF417B2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42863E-D7D6-28E9-507B-84A2FE40EA5C}"/>
              </a:ext>
            </a:extLst>
          </p:cNvPr>
          <p:cNvSpPr>
            <a:spLocks noGrp="1"/>
          </p:cNvSpPr>
          <p:nvPr>
            <p:ph type="title"/>
          </p:nvPr>
        </p:nvSpPr>
        <p:spPr/>
        <p:txBody>
          <a:bodyPr/>
          <a:lstStyle/>
          <a:p>
            <a:r>
              <a:rPr lang="ro-RO" sz="2400" b="1" dirty="0"/>
              <a:t>Factori care influențează imaginile bătrâneții</a:t>
            </a:r>
            <a:endParaRPr lang="de-DE" sz="2400" dirty="0"/>
          </a:p>
        </p:txBody>
      </p:sp>
      <p:sp>
        <p:nvSpPr>
          <p:cNvPr id="5" name="Inhaltsplatzhalter 4">
            <a:extLst>
              <a:ext uri="{FF2B5EF4-FFF2-40B4-BE49-F238E27FC236}">
                <a16:creationId xmlns:a16="http://schemas.microsoft.com/office/drawing/2014/main" id="{CFFE5DE3-490B-908B-54BB-AF92C5DE98F3}"/>
              </a:ext>
            </a:extLst>
          </p:cNvPr>
          <p:cNvSpPr txBox="1">
            <a:spLocks noGrp="1"/>
          </p:cNvSpPr>
          <p:nvPr>
            <p:ph sz="quarter" idx="12"/>
          </p:nvPr>
        </p:nvSpPr>
        <p:spPr>
          <a:xfrm>
            <a:off x="2158409" y="1955800"/>
            <a:ext cx="9239841" cy="3219343"/>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ro-RO" sz="2200" dirty="0"/>
              <a:t>Logica reprezentării influențează nu doar atitudinile sociale, ci și contextele profesionale, de exemplu îngrijirea, consilierea sau educația adulților, în care imaginile media pot fi preluate fără reflecție.
Efectul stereotipurilor media nu se limitează la percepțiile individuale. Ele modelează așteptările familiei, rutinele instituționale și discursurile politice. 
Astfel, sexualitatea la bătrânețe nu este interzisă explicit, ci marginalizată structural.
</a:t>
            </a:r>
            <a:r>
              <a:rPr lang="ro-RO" sz="2200" b="1" dirty="0"/>
              <a:t>Media contribuie astfel semnificativ la menținerea normelor sociale care construiesc îmbătrânirea și sexualitatea ca fiind contradictorii.</a:t>
            </a:r>
            <a:endParaRPr lang="de-DE" sz="2200" b="1" dirty="0"/>
          </a:p>
        </p:txBody>
      </p:sp>
      <p:sp>
        <p:nvSpPr>
          <p:cNvPr id="10" name="Textplatzhalter 9">
            <a:extLst>
              <a:ext uri="{FF2B5EF4-FFF2-40B4-BE49-F238E27FC236}">
                <a16:creationId xmlns:a16="http://schemas.microsoft.com/office/drawing/2014/main" id="{9203B0EF-E1A5-0948-FC28-78DA7A0041BA}"/>
              </a:ext>
            </a:extLst>
          </p:cNvPr>
          <p:cNvSpPr>
            <a:spLocks noGrp="1"/>
          </p:cNvSpPr>
          <p:nvPr>
            <p:ph type="body" sz="quarter" idx="10"/>
          </p:nvPr>
        </p:nvSpPr>
        <p:spPr>
          <a:xfrm>
            <a:off x="2500928" y="1101229"/>
            <a:ext cx="11944351" cy="550862"/>
          </a:xfrm>
        </p:spPr>
        <p:txBody>
          <a:bodyPr/>
          <a:lstStyle/>
          <a:p>
            <a:r>
              <a:rPr lang="ro-RO" dirty="0"/>
              <a:t>Media contribuie la codificarea unor imagini normative ale corpului</a:t>
            </a:r>
            <a:endParaRPr lang="de-DE" dirty="0"/>
          </a:p>
        </p:txBody>
      </p:sp>
      <p:pic>
        <p:nvPicPr>
          <p:cNvPr id="11" name="Grafik 10">
            <a:extLst>
              <a:ext uri="{FF2B5EF4-FFF2-40B4-BE49-F238E27FC236}">
                <a16:creationId xmlns:a16="http://schemas.microsoft.com/office/drawing/2014/main" id="{EB6A6A10-3318-FEED-B5DF-325945C4F460}"/>
              </a:ext>
            </a:extLst>
          </p:cNvPr>
          <p:cNvPicPr>
            <a:picLocks noChangeAspect="1"/>
          </p:cNvPicPr>
          <p:nvPr/>
        </p:nvPicPr>
        <p:blipFill>
          <a:blip r:embed="rId2"/>
          <a:stretch>
            <a:fillRect/>
          </a:stretch>
        </p:blipFill>
        <p:spPr>
          <a:xfrm>
            <a:off x="51042" y="2111895"/>
            <a:ext cx="2107367" cy="2634209"/>
          </a:xfrm>
          <a:prstGeom prst="rect">
            <a:avLst/>
          </a:prstGeom>
        </p:spPr>
      </p:pic>
    </p:spTree>
    <p:extLst>
      <p:ext uri="{BB962C8B-B14F-4D97-AF65-F5344CB8AC3E}">
        <p14:creationId xmlns:p14="http://schemas.microsoft.com/office/powerpoint/2010/main" val="1130720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C53DE-655C-75BB-46C8-940ABF5A289C}"/>
              </a:ext>
            </a:extLst>
          </p:cNvPr>
          <p:cNvSpPr>
            <a:spLocks noGrp="1"/>
          </p:cNvSpPr>
          <p:nvPr>
            <p:ph type="title"/>
          </p:nvPr>
        </p:nvSpPr>
        <p:spPr/>
        <p:txBody>
          <a:bodyPr/>
          <a:lstStyle/>
          <a:p>
            <a:r>
              <a:rPr lang="ro-RO" sz="2400" b="1" dirty="0"/>
              <a:t>Factori care influențează imaginile bătrâneții</a:t>
            </a:r>
            <a:endParaRPr lang="de-DE" sz="2400" dirty="0"/>
          </a:p>
        </p:txBody>
      </p:sp>
      <p:sp>
        <p:nvSpPr>
          <p:cNvPr id="3" name="Textplatzhalter 2">
            <a:extLst>
              <a:ext uri="{FF2B5EF4-FFF2-40B4-BE49-F238E27FC236}">
                <a16:creationId xmlns:a16="http://schemas.microsoft.com/office/drawing/2014/main" id="{8E30ABB2-CFBF-66D7-83CB-8F60EB2F7E5E}"/>
              </a:ext>
            </a:extLst>
          </p:cNvPr>
          <p:cNvSpPr>
            <a:spLocks noGrp="1"/>
          </p:cNvSpPr>
          <p:nvPr>
            <p:ph type="body" sz="quarter" idx="10"/>
          </p:nvPr>
        </p:nvSpPr>
        <p:spPr>
          <a:xfrm>
            <a:off x="3447225" y="1369023"/>
            <a:ext cx="7259761" cy="550862"/>
          </a:xfrm>
        </p:spPr>
        <p:txBody>
          <a:bodyPr/>
          <a:lstStyle/>
          <a:p>
            <a:r>
              <a:rPr lang="ro-RO" sz="2800" dirty="0"/>
              <a:t>Tabuuri, tăcere și practică instituțională</a:t>
            </a:r>
            <a:endParaRPr lang="de-DE" sz="2800" dirty="0"/>
          </a:p>
        </p:txBody>
      </p:sp>
      <p:sp>
        <p:nvSpPr>
          <p:cNvPr id="4" name="Inhaltsplatzhalter 3">
            <a:extLst>
              <a:ext uri="{FF2B5EF4-FFF2-40B4-BE49-F238E27FC236}">
                <a16:creationId xmlns:a16="http://schemas.microsoft.com/office/drawing/2014/main" id="{05D4A6DB-B004-14B4-59B7-449CA6893D59}"/>
              </a:ext>
            </a:extLst>
          </p:cNvPr>
          <p:cNvSpPr>
            <a:spLocks noGrp="1"/>
          </p:cNvSpPr>
          <p:nvPr>
            <p:ph sz="quarter" idx="12"/>
          </p:nvPr>
        </p:nvSpPr>
        <p:spPr>
          <a:xfrm>
            <a:off x="3094074" y="1919885"/>
            <a:ext cx="8778125" cy="4540643"/>
          </a:xfrm>
        </p:spPr>
        <p:txBody>
          <a:bodyPr/>
          <a:lstStyle/>
          <a:p>
            <a:pPr marL="342900" indent="-342900">
              <a:buClr>
                <a:srgbClr val="C00000"/>
              </a:buClr>
              <a:buFont typeface="Arial" panose="020B0604020202020204" pitchFamily="34" charset="0"/>
              <a:buChar char="•"/>
            </a:pPr>
            <a:r>
              <a:rPr lang="ro-RO" sz="2200" dirty="0"/>
              <a:t>În multe societăți, sexualitatea la bătrânețe este un subiect de două ori tabu. 
Ea se lovește de norme sociale care asociază în general sexualitatea cu tinerețea, atractivitatea și performanța,
 și de reprezentări ale bătrâneții legate de retragere, înțelepciune sau decență morală. 
Rezultatul este adesea tăcerea – atât în familie, cât și în contextele instituționale. 
Această tăcere nu duce la neutralitate, ci la nesiguranță, disconfort și marginalizare structurală.</a:t>
            </a:r>
            <a:endParaRPr lang="de-DE" sz="2200" dirty="0"/>
          </a:p>
        </p:txBody>
      </p:sp>
      <p:pic>
        <p:nvPicPr>
          <p:cNvPr id="6" name="Grafik 5">
            <a:extLst>
              <a:ext uri="{FF2B5EF4-FFF2-40B4-BE49-F238E27FC236}">
                <a16:creationId xmlns:a16="http://schemas.microsoft.com/office/drawing/2014/main" id="{A24C9FC8-6A7C-9079-102D-68D8706FDC0F}"/>
              </a:ext>
            </a:extLst>
          </p:cNvPr>
          <p:cNvPicPr>
            <a:picLocks noChangeAspect="1"/>
          </p:cNvPicPr>
          <p:nvPr/>
        </p:nvPicPr>
        <p:blipFill>
          <a:blip r:embed="rId2"/>
          <a:stretch>
            <a:fillRect/>
          </a:stretch>
        </p:blipFill>
        <p:spPr>
          <a:xfrm>
            <a:off x="1060710" y="1537113"/>
            <a:ext cx="2033364" cy="3275976"/>
          </a:xfrm>
          <a:prstGeom prst="rect">
            <a:avLst/>
          </a:prstGeom>
        </p:spPr>
      </p:pic>
    </p:spTree>
    <p:extLst>
      <p:ext uri="{BB962C8B-B14F-4D97-AF65-F5344CB8AC3E}">
        <p14:creationId xmlns:p14="http://schemas.microsoft.com/office/powerpoint/2010/main" val="2884276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081D-08E8-2D2F-0FCE-FB46F55518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A85262-5EF5-DF2B-CAC4-A135D47D49C1}"/>
              </a:ext>
            </a:extLst>
          </p:cNvPr>
          <p:cNvSpPr>
            <a:spLocks noGrp="1"/>
          </p:cNvSpPr>
          <p:nvPr>
            <p:ph type="title"/>
          </p:nvPr>
        </p:nvSpPr>
        <p:spPr/>
        <p:txBody>
          <a:bodyPr/>
          <a:lstStyle/>
          <a:p>
            <a:r>
              <a:rPr lang="ro-RO" sz="2400" b="1" dirty="0"/>
              <a:t>Factori care influențează imaginile bătrâneții</a:t>
            </a:r>
            <a:endParaRPr lang="de-DE" sz="2400" dirty="0"/>
          </a:p>
        </p:txBody>
      </p:sp>
      <p:sp>
        <p:nvSpPr>
          <p:cNvPr id="3" name="Textplatzhalter 2">
            <a:extLst>
              <a:ext uri="{FF2B5EF4-FFF2-40B4-BE49-F238E27FC236}">
                <a16:creationId xmlns:a16="http://schemas.microsoft.com/office/drawing/2014/main" id="{240532F4-903F-5036-DE7A-4FA72601130C}"/>
              </a:ext>
            </a:extLst>
          </p:cNvPr>
          <p:cNvSpPr>
            <a:spLocks noGrp="1"/>
          </p:cNvSpPr>
          <p:nvPr>
            <p:ph type="body" sz="quarter" idx="10"/>
          </p:nvPr>
        </p:nvSpPr>
        <p:spPr>
          <a:xfrm>
            <a:off x="3468490" y="1440886"/>
            <a:ext cx="6919519" cy="550862"/>
          </a:xfrm>
        </p:spPr>
        <p:txBody>
          <a:bodyPr/>
          <a:lstStyle/>
          <a:p>
            <a:r>
              <a:rPr lang="ro-RO" sz="2800" dirty="0"/>
              <a:t>Tabuuri, tăcere și practică instituțională</a:t>
            </a:r>
            <a:endParaRPr lang="de-DE" sz="2800" dirty="0"/>
          </a:p>
        </p:txBody>
      </p:sp>
      <p:sp>
        <p:nvSpPr>
          <p:cNvPr id="4" name="Inhaltsplatzhalter 3">
            <a:extLst>
              <a:ext uri="{FF2B5EF4-FFF2-40B4-BE49-F238E27FC236}">
                <a16:creationId xmlns:a16="http://schemas.microsoft.com/office/drawing/2014/main" id="{5779BC8A-0EB9-3DD8-7018-49682DE0FEF3}"/>
              </a:ext>
            </a:extLst>
          </p:cNvPr>
          <p:cNvSpPr>
            <a:spLocks noGrp="1"/>
          </p:cNvSpPr>
          <p:nvPr>
            <p:ph sz="quarter" idx="12"/>
          </p:nvPr>
        </p:nvSpPr>
        <p:spPr>
          <a:xfrm>
            <a:off x="3083442" y="2235715"/>
            <a:ext cx="8778125" cy="4540643"/>
          </a:xfrm>
        </p:spPr>
        <p:txBody>
          <a:bodyPr/>
          <a:lstStyle/>
          <a:p>
            <a:pPr marL="342900" indent="-342900">
              <a:buClr>
                <a:srgbClr val="C00000"/>
              </a:buClr>
              <a:buFont typeface="Arial" panose="020B0604020202020204" pitchFamily="34" charset="0"/>
              <a:buChar char="•"/>
            </a:pPr>
            <a:r>
              <a:rPr lang="ro-RO" sz="2200" b="1" dirty="0"/>
              <a:t>În familie</a:t>
            </a:r>
            <a:r>
              <a:rPr lang="ro-RO" sz="2200" dirty="0"/>
              <a:t>, tabuul se exprimă adesea prin semnale subtile: dorințele, nevoile de intimitate sau experiențele sexuale ale vârstnicilor nu sunt discutate sau sunt devalorizate tacit. 
</a:t>
            </a:r>
            <a:r>
              <a:rPr lang="ro-RO" sz="2200" b="1" dirty="0"/>
              <a:t>Profesioniștii din îngrijire, consiliere sau asistență socială </a:t>
            </a:r>
            <a:r>
              <a:rPr lang="ro-RO" sz="2200" dirty="0"/>
              <a:t>resimt adesea această spirală a tăcerii ca pe o provocare. Ei trebuie să cântărească rezerva profesională, responsabilitatea etică și nevoia persoanelor vizate ca realitatea vieții lor să fie recunoscută. 
Lipsa educației și a formării pe această temă amplifică nesiguranța și inhibițiile.</a:t>
            </a:r>
            <a:endParaRPr lang="de-DE" sz="2200" dirty="0"/>
          </a:p>
        </p:txBody>
      </p:sp>
      <p:pic>
        <p:nvPicPr>
          <p:cNvPr id="7" name="Grafik 6">
            <a:extLst>
              <a:ext uri="{FF2B5EF4-FFF2-40B4-BE49-F238E27FC236}">
                <a16:creationId xmlns:a16="http://schemas.microsoft.com/office/drawing/2014/main" id="{F1AAD924-00C6-160D-C8BB-518D2EDE72D5}"/>
              </a:ext>
            </a:extLst>
          </p:cNvPr>
          <p:cNvPicPr>
            <a:picLocks noChangeAspect="1"/>
          </p:cNvPicPr>
          <p:nvPr/>
        </p:nvPicPr>
        <p:blipFill>
          <a:blip r:embed="rId2"/>
          <a:stretch>
            <a:fillRect/>
          </a:stretch>
        </p:blipFill>
        <p:spPr>
          <a:xfrm>
            <a:off x="441655" y="2366229"/>
            <a:ext cx="2555840" cy="3067008"/>
          </a:xfrm>
          <a:prstGeom prst="rect">
            <a:avLst/>
          </a:prstGeom>
        </p:spPr>
      </p:pic>
    </p:spTree>
    <p:extLst>
      <p:ext uri="{BB962C8B-B14F-4D97-AF65-F5344CB8AC3E}">
        <p14:creationId xmlns:p14="http://schemas.microsoft.com/office/powerpoint/2010/main" val="4073919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2B87-8408-EA39-89B6-D7B73D882D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B0EA25-8FCF-1850-43AB-5791A940A122}"/>
              </a:ext>
            </a:extLst>
          </p:cNvPr>
          <p:cNvSpPr>
            <a:spLocks noGrp="1"/>
          </p:cNvSpPr>
          <p:nvPr>
            <p:ph type="title"/>
          </p:nvPr>
        </p:nvSpPr>
        <p:spPr/>
        <p:txBody>
          <a:bodyPr/>
          <a:lstStyle/>
          <a:p>
            <a:r>
              <a:rPr lang="ro-RO" sz="2400" b="1" dirty="0"/>
              <a:t>Factori care influențează imaginile bătrâneții</a:t>
            </a:r>
            <a:endParaRPr lang="de-DE" sz="2400" dirty="0"/>
          </a:p>
        </p:txBody>
      </p:sp>
      <p:sp>
        <p:nvSpPr>
          <p:cNvPr id="3" name="Textplatzhalter 2">
            <a:extLst>
              <a:ext uri="{FF2B5EF4-FFF2-40B4-BE49-F238E27FC236}">
                <a16:creationId xmlns:a16="http://schemas.microsoft.com/office/drawing/2014/main" id="{C82E4C37-D1AF-595A-D113-EC8BC1EB4912}"/>
              </a:ext>
            </a:extLst>
          </p:cNvPr>
          <p:cNvSpPr>
            <a:spLocks noGrp="1"/>
          </p:cNvSpPr>
          <p:nvPr>
            <p:ph type="body" sz="quarter" idx="10"/>
          </p:nvPr>
        </p:nvSpPr>
        <p:spPr>
          <a:xfrm>
            <a:off x="3614181" y="1302663"/>
            <a:ext cx="7142803" cy="550862"/>
          </a:xfrm>
        </p:spPr>
        <p:txBody>
          <a:bodyPr/>
          <a:lstStyle/>
          <a:p>
            <a:r>
              <a:rPr lang="ro-RO" sz="2800" dirty="0"/>
              <a:t>Tabuuri, tăcere și practică instituțională</a:t>
            </a:r>
            <a:endParaRPr lang="de-DE" sz="2800" dirty="0"/>
          </a:p>
        </p:txBody>
      </p:sp>
      <p:sp>
        <p:nvSpPr>
          <p:cNvPr id="4" name="Inhaltsplatzhalter 3">
            <a:extLst>
              <a:ext uri="{FF2B5EF4-FFF2-40B4-BE49-F238E27FC236}">
                <a16:creationId xmlns:a16="http://schemas.microsoft.com/office/drawing/2014/main" id="{6C862B7E-BEF8-F494-0F66-F7FA4CD6C4FA}"/>
              </a:ext>
            </a:extLst>
          </p:cNvPr>
          <p:cNvSpPr>
            <a:spLocks noGrp="1"/>
          </p:cNvSpPr>
          <p:nvPr>
            <p:ph sz="quarter" idx="12"/>
          </p:nvPr>
        </p:nvSpPr>
        <p:spPr>
          <a:xfrm>
            <a:off x="3292145" y="2044803"/>
            <a:ext cx="6947008" cy="4282043"/>
          </a:xfrm>
        </p:spPr>
        <p:txBody>
          <a:bodyPr/>
          <a:lstStyle/>
          <a:p>
            <a:pPr marL="342900" indent="-342900">
              <a:buClr>
                <a:srgbClr val="C00000"/>
              </a:buClr>
              <a:buFont typeface="Arial" panose="020B0604020202020204" pitchFamily="34" charset="0"/>
              <a:buChar char="•"/>
            </a:pPr>
            <a:r>
              <a:rPr lang="ro-RO" sz="2200" b="1" dirty="0"/>
              <a:t>La nivel instituțional, </a:t>
            </a:r>
            <a:r>
              <a:rPr lang="ro-RO" sz="2200" dirty="0"/>
              <a:t>tabuurile sunt întărite de structuri și reguli.</a:t>
            </a:r>
          </a:p>
          <a:p>
            <a:pPr marL="342900" indent="-342900">
              <a:buClr>
                <a:srgbClr val="C00000"/>
              </a:buClr>
              <a:buFont typeface="Arial" panose="020B0604020202020204" pitchFamily="34" charset="0"/>
              <a:buChar char="•"/>
            </a:pPr>
            <a:r>
              <a:rPr lang="ro-RO" sz="2200" dirty="0"/>
              <a:t>Instituții precum </a:t>
            </a:r>
            <a:r>
              <a:rPr lang="ro-RO" sz="2200" b="1" dirty="0"/>
              <a:t>căminele de bătrâni sau centrele de consiliere </a:t>
            </a:r>
            <a:r>
              <a:rPr lang="ro-RO" sz="2200" dirty="0"/>
              <a:t>nu au adesea îndrumări clare privind sexualitatea persoanelor vârstnice.</a:t>
            </a:r>
          </a:p>
          <a:p>
            <a:pPr marL="342900" indent="-342900">
              <a:buClr>
                <a:srgbClr val="C00000"/>
              </a:buClr>
              <a:buFont typeface="Arial" panose="020B0604020202020204" pitchFamily="34" charset="0"/>
              <a:buChar char="•"/>
            </a:pPr>
            <a:r>
              <a:rPr lang="ro-RO" sz="2200" dirty="0"/>
              <a:t>Lipsesc spațiile, resursele sau îndrumările pentru integrarea temei în serviciile de educație sau îngrijire.</a:t>
            </a:r>
          </a:p>
          <a:p>
            <a:pPr marL="342900" indent="-342900">
              <a:buClr>
                <a:srgbClr val="C00000"/>
              </a:buClr>
              <a:buFont typeface="Arial" panose="020B0604020202020204" pitchFamily="34" charset="0"/>
              <a:buChar char="•"/>
            </a:pPr>
            <a:r>
              <a:rPr lang="ro-RO" sz="2200" dirty="0"/>
              <a:t>Drept urmare, se poate ajunge la stagnare, autocenzură normativă sau chiar reacții nepotrivite la nevoile persoanelor vârstnice.</a:t>
            </a:r>
            <a:endParaRPr lang="de-DE" sz="2200" dirty="0"/>
          </a:p>
        </p:txBody>
      </p:sp>
      <p:pic>
        <p:nvPicPr>
          <p:cNvPr id="6" name="Grafik 5">
            <a:extLst>
              <a:ext uri="{FF2B5EF4-FFF2-40B4-BE49-F238E27FC236}">
                <a16:creationId xmlns:a16="http://schemas.microsoft.com/office/drawing/2014/main" id="{F1FB9D8A-3ACE-FC02-6451-08700C162D67}"/>
              </a:ext>
            </a:extLst>
          </p:cNvPr>
          <p:cNvPicPr>
            <a:picLocks noChangeAspect="1"/>
          </p:cNvPicPr>
          <p:nvPr/>
        </p:nvPicPr>
        <p:blipFill>
          <a:blip r:embed="rId2"/>
          <a:stretch>
            <a:fillRect/>
          </a:stretch>
        </p:blipFill>
        <p:spPr>
          <a:xfrm>
            <a:off x="506818" y="2551815"/>
            <a:ext cx="2848235" cy="2211571"/>
          </a:xfrm>
          <a:prstGeom prst="rect">
            <a:avLst/>
          </a:prstGeom>
        </p:spPr>
      </p:pic>
      <p:pic>
        <p:nvPicPr>
          <p:cNvPr id="9" name="Grafik 8">
            <a:extLst>
              <a:ext uri="{FF2B5EF4-FFF2-40B4-BE49-F238E27FC236}">
                <a16:creationId xmlns:a16="http://schemas.microsoft.com/office/drawing/2014/main" id="{E0E3308F-6452-3DE6-7CC1-CDBC51AF081F}"/>
              </a:ext>
            </a:extLst>
          </p:cNvPr>
          <p:cNvPicPr>
            <a:picLocks noChangeAspect="1"/>
          </p:cNvPicPr>
          <p:nvPr/>
        </p:nvPicPr>
        <p:blipFill>
          <a:blip r:embed="rId3"/>
          <a:stretch>
            <a:fillRect/>
          </a:stretch>
        </p:blipFill>
        <p:spPr>
          <a:xfrm>
            <a:off x="9828786" y="3296093"/>
            <a:ext cx="1856396" cy="1805767"/>
          </a:xfrm>
          <a:prstGeom prst="rect">
            <a:avLst/>
          </a:prstGeom>
        </p:spPr>
      </p:pic>
    </p:spTree>
    <p:extLst>
      <p:ext uri="{BB962C8B-B14F-4D97-AF65-F5344CB8AC3E}">
        <p14:creationId xmlns:p14="http://schemas.microsoft.com/office/powerpoint/2010/main" val="1213314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85CF-C626-655F-5383-F3F46861DB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6847E9-F0A3-E256-F295-13FF0F1C1922}"/>
              </a:ext>
            </a:extLst>
          </p:cNvPr>
          <p:cNvSpPr>
            <a:spLocks noGrp="1"/>
          </p:cNvSpPr>
          <p:nvPr>
            <p:ph type="title"/>
          </p:nvPr>
        </p:nvSpPr>
        <p:spPr/>
        <p:txBody>
          <a:bodyPr/>
          <a:lstStyle/>
          <a:p>
            <a:r>
              <a:rPr lang="ro-RO" sz="2400" b="1" dirty="0"/>
              <a:t>Factori care influențează imaginile bătrâneții</a:t>
            </a:r>
            <a:endParaRPr lang="de-DE" sz="2400" dirty="0"/>
          </a:p>
        </p:txBody>
      </p:sp>
      <p:sp>
        <p:nvSpPr>
          <p:cNvPr id="3" name="Textplatzhalter 2">
            <a:extLst>
              <a:ext uri="{FF2B5EF4-FFF2-40B4-BE49-F238E27FC236}">
                <a16:creationId xmlns:a16="http://schemas.microsoft.com/office/drawing/2014/main" id="{4B81BD50-750F-E001-6FE5-8C1B241D7C4F}"/>
              </a:ext>
            </a:extLst>
          </p:cNvPr>
          <p:cNvSpPr>
            <a:spLocks noGrp="1"/>
          </p:cNvSpPr>
          <p:nvPr>
            <p:ph type="body" sz="quarter" idx="10"/>
          </p:nvPr>
        </p:nvSpPr>
        <p:spPr>
          <a:xfrm>
            <a:off x="3170778" y="1271546"/>
            <a:ext cx="6802561" cy="550862"/>
          </a:xfrm>
        </p:spPr>
        <p:txBody>
          <a:bodyPr/>
          <a:lstStyle/>
          <a:p>
            <a:r>
              <a:rPr lang="ro-RO" sz="2800" dirty="0"/>
              <a:t>Tabuuri, tăcere și practică instituțională</a:t>
            </a:r>
            <a:endParaRPr lang="de-DE" sz="2800" dirty="0"/>
          </a:p>
        </p:txBody>
      </p:sp>
      <p:sp>
        <p:nvSpPr>
          <p:cNvPr id="4" name="Inhaltsplatzhalter 3">
            <a:extLst>
              <a:ext uri="{FF2B5EF4-FFF2-40B4-BE49-F238E27FC236}">
                <a16:creationId xmlns:a16="http://schemas.microsoft.com/office/drawing/2014/main" id="{A73F57ED-9806-B700-4E2E-D0F5A6C0B20B}"/>
              </a:ext>
            </a:extLst>
          </p:cNvPr>
          <p:cNvSpPr>
            <a:spLocks noGrp="1"/>
          </p:cNvSpPr>
          <p:nvPr>
            <p:ph sz="quarter" idx="12"/>
          </p:nvPr>
        </p:nvSpPr>
        <p:spPr>
          <a:xfrm>
            <a:off x="2792414" y="1916483"/>
            <a:ext cx="8318608" cy="4282043"/>
          </a:xfrm>
        </p:spPr>
        <p:txBody>
          <a:bodyPr/>
          <a:lstStyle/>
          <a:p>
            <a:pPr marL="342900" indent="-342900">
              <a:buClr>
                <a:srgbClr val="C00000"/>
              </a:buClr>
              <a:buFont typeface="Arial" panose="020B0604020202020204" pitchFamily="34" charset="0"/>
              <a:buChar char="•"/>
            </a:pPr>
            <a:r>
              <a:rPr lang="ro-RO" sz="2200" dirty="0"/>
              <a:t>Analiza acestor tipare de tabu arată că tăcerea nu apare întâmplător, ci este menținută de mecanisme sociale, istorice și instituționale.</a:t>
            </a:r>
          </a:p>
          <a:p>
            <a:pPr marL="342900" indent="-342900">
              <a:buClr>
                <a:srgbClr val="C00000"/>
              </a:buClr>
              <a:buFont typeface="Arial" panose="020B0604020202020204" pitchFamily="34" charset="0"/>
              <a:buChar char="•"/>
            </a:pPr>
            <a:r>
              <a:rPr lang="ro-RO" sz="2200" dirty="0"/>
              <a:t>Modulele de educație și formare pot juca aici un rol-cheie: reflectând asupra propriilor atitudini, deconstruind narațiunile dominante și discutând studii de caz, participanții devin capabili să abordeze conștient tabuurile.</a:t>
            </a:r>
          </a:p>
          <a:p>
            <a:pPr marL="342900" indent="-342900">
              <a:buClr>
                <a:srgbClr val="C00000"/>
              </a:buClr>
              <a:buFont typeface="Arial" panose="020B0604020202020204" pitchFamily="34" charset="0"/>
              <a:buChar char="•"/>
            </a:pPr>
            <a:r>
              <a:rPr lang="ro-RO" sz="2200" dirty="0"/>
              <a:t>Ei învață să numească nesiguranțele, să pună sub semnul întrebării așteptările normative și să dezvolte strategii practice care răspund nevoilor persoanelor vârstnice.</a:t>
            </a:r>
            <a:endParaRPr lang="de-DE" sz="2200" dirty="0"/>
          </a:p>
        </p:txBody>
      </p:sp>
      <p:pic>
        <p:nvPicPr>
          <p:cNvPr id="5" name="Grafik 4">
            <a:extLst>
              <a:ext uri="{FF2B5EF4-FFF2-40B4-BE49-F238E27FC236}">
                <a16:creationId xmlns:a16="http://schemas.microsoft.com/office/drawing/2014/main" id="{E7E39057-F363-5347-D9AE-BB0559994F4B}"/>
              </a:ext>
            </a:extLst>
          </p:cNvPr>
          <p:cNvPicPr>
            <a:picLocks noChangeAspect="1"/>
          </p:cNvPicPr>
          <p:nvPr/>
        </p:nvPicPr>
        <p:blipFill>
          <a:blip r:embed="rId2"/>
          <a:stretch>
            <a:fillRect/>
          </a:stretch>
        </p:blipFill>
        <p:spPr>
          <a:xfrm>
            <a:off x="379229" y="1993052"/>
            <a:ext cx="2300176" cy="2871896"/>
          </a:xfrm>
          <a:prstGeom prst="rect">
            <a:avLst/>
          </a:prstGeom>
        </p:spPr>
      </p:pic>
    </p:spTree>
    <p:extLst>
      <p:ext uri="{BB962C8B-B14F-4D97-AF65-F5344CB8AC3E}">
        <p14:creationId xmlns:p14="http://schemas.microsoft.com/office/powerpoint/2010/main" val="3677487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graphicFrame>
        <p:nvGraphicFramePr>
          <p:cNvPr id="5" name="Tabelle 4">
            <a:extLst>
              <a:ext uri="{FF2B5EF4-FFF2-40B4-BE49-F238E27FC236}">
                <a16:creationId xmlns:a16="http://schemas.microsoft.com/office/drawing/2014/main" id="{2F81FAA4-617F-B328-676A-07DD367D88F2}"/>
              </a:ext>
            </a:extLst>
          </p:cNvPr>
          <p:cNvGraphicFramePr>
            <a:graphicFrameLocks noGrp="1"/>
          </p:cNvGraphicFramePr>
          <p:nvPr>
            <p:extLst>
              <p:ext uri="{D42A27DB-BD31-4B8C-83A1-F6EECF244321}">
                <p14:modId xmlns:p14="http://schemas.microsoft.com/office/powerpoint/2010/main" val="3876576514"/>
              </p:ext>
            </p:extLst>
          </p:nvPr>
        </p:nvGraphicFramePr>
        <p:xfrm>
          <a:off x="1020727" y="1212111"/>
          <a:ext cx="10186250" cy="4379043"/>
        </p:xfrm>
        <a:graphic>
          <a:graphicData uri="http://schemas.openxmlformats.org/drawingml/2006/table">
            <a:tbl>
              <a:tblPr firstRow="1" firstCol="1" bandRow="1"/>
              <a:tblGrid>
                <a:gridCol w="5333870">
                  <a:extLst>
                    <a:ext uri="{9D8B030D-6E8A-4147-A177-3AD203B41FA5}">
                      <a16:colId xmlns:a16="http://schemas.microsoft.com/office/drawing/2014/main" val="1392990532"/>
                    </a:ext>
                  </a:extLst>
                </a:gridCol>
                <a:gridCol w="4852380">
                  <a:extLst>
                    <a:ext uri="{9D8B030D-6E8A-4147-A177-3AD203B41FA5}">
                      <a16:colId xmlns:a16="http://schemas.microsoft.com/office/drawing/2014/main" val="1345637308"/>
                    </a:ext>
                  </a:extLst>
                </a:gridCol>
              </a:tblGrid>
              <a:tr h="375683">
                <a:tc>
                  <a:txBody>
                    <a:bodyPr/>
                    <a:lstStyle/>
                    <a:p>
                      <a:pPr algn="ctr">
                        <a:lnSpc>
                          <a:spcPct val="107000"/>
                        </a:lnSpc>
                        <a:spcAft>
                          <a:spcPts val="800"/>
                        </a:spcAft>
                        <a:buNone/>
                      </a:pPr>
                      <a:r>
                        <a:rPr lang="ro-RO"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Da</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ro-RO"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Nu</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704437559"/>
                  </a:ext>
                </a:extLst>
              </a:tr>
              <a:tr h="813583">
                <a:tc>
                  <a:txBody>
                    <a:bodyPr/>
                    <a:lstStyle/>
                    <a:p>
                      <a:pPr>
                        <a:lnSpc>
                          <a:spcPct val="107000"/>
                        </a:lnSpc>
                        <a:spcAft>
                          <a:spcPts val="800"/>
                        </a:spcAft>
                        <a:buNone/>
                      </a:pP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Reflectați activ asupra propriilor presupuneri</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Ignorarea sau minimalizarea sexualității la bătrânețe</a:t>
                      </a:r>
                    </a:p>
                    <a:p>
                      <a:pPr>
                        <a:lnSpc>
                          <a:spcPct val="107000"/>
                        </a:lnSpc>
                        <a:spcAft>
                          <a:spcPts val="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814636596"/>
                  </a:ext>
                </a:extLst>
              </a:tr>
              <a:tr h="535714">
                <a:tc>
                  <a:txBody>
                    <a:bodyPr/>
                    <a:lstStyle/>
                    <a:p>
                      <a:pPr>
                        <a:lnSpc>
                          <a:spcPct val="107000"/>
                        </a:lnSpc>
                        <a:spcAft>
                          <a:spcPts val="800"/>
                        </a:spcAft>
                        <a:buNone/>
                      </a:pPr>
                      <a:r>
                        <a:rPr lang="ro-RO"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Recunoașteți diversitatea modurilor de viață</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ro-RO"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Umorul pe seama persoanelor vârstnice</a:t>
                      </a:r>
                    </a:p>
                    <a:p>
                      <a:pPr>
                        <a:lnSpc>
                          <a:spcPct val="107000"/>
                        </a:lnSpc>
                        <a:spcAft>
                          <a:spcPts val="8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033795918"/>
                  </a:ext>
                </a:extLst>
              </a:tr>
              <a:tr h="614290">
                <a:tc>
                  <a:txBody>
                    <a:bodyPr/>
                    <a:lstStyle/>
                    <a:p>
                      <a:pPr>
                        <a:lnSpc>
                          <a:spcPct val="107000"/>
                        </a:lnSpc>
                        <a:spcBef>
                          <a:spcPts val="600"/>
                        </a:spcBef>
                        <a:spcAft>
                          <a:spcPts val="6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Folosiți în mod conștient un limbaj incluziv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Afirmațiile normative („La vârsta aceea e ...”)</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5921546"/>
                  </a:ext>
                </a:extLst>
              </a:tr>
              <a:tr h="732889">
                <a:tc>
                  <a:txBody>
                    <a:bodyPr/>
                    <a:lstStyle/>
                    <a:p>
                      <a:pPr>
                        <a:lnSpc>
                          <a:spcPct val="107000"/>
                        </a:lnSpc>
                        <a:spcBef>
                          <a:spcPts val="600"/>
                        </a:spcBef>
                        <a:spcAft>
                          <a:spcPts val="6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Numiți deschis nesiguranțele („Este un subiect delicat...”)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Abordarea subiectelor intime fără consimțământ</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2927481694"/>
                  </a:ext>
                </a:extLst>
              </a:tr>
              <a:tr h="486101">
                <a:tc>
                  <a:txBody>
                    <a:bodyPr/>
                    <a:lstStyle/>
                    <a:p>
                      <a:pPr>
                        <a:lnSpc>
                          <a:spcPct val="107000"/>
                        </a:lnSpc>
                        <a:spcBef>
                          <a:spcPts val="600"/>
                        </a:spcBef>
                        <a:spcAft>
                          <a:spcPts val="6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Participați la formare continuă</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ro-RO"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Generalizările culturale sau religioase</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563810547"/>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67F8-FE86-C1C3-F4A7-285F0DD306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E522E-D47D-719A-41A5-AEDD485DFB71}"/>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sp>
        <p:nvSpPr>
          <p:cNvPr id="4" name="Textfeld 3">
            <a:extLst>
              <a:ext uri="{FF2B5EF4-FFF2-40B4-BE49-F238E27FC236}">
                <a16:creationId xmlns:a16="http://schemas.microsoft.com/office/drawing/2014/main" id="{3E0ACE32-D900-0581-996C-1D34547A3FA3}"/>
              </a:ext>
            </a:extLst>
          </p:cNvPr>
          <p:cNvSpPr txBox="1"/>
          <p:nvPr/>
        </p:nvSpPr>
        <p:spPr>
          <a:xfrm>
            <a:off x="3920756" y="1344778"/>
            <a:ext cx="6119036" cy="558743"/>
          </a:xfrm>
          <a:prstGeom prst="rect">
            <a:avLst/>
          </a:prstGeom>
          <a:noFill/>
        </p:spPr>
        <p:txBody>
          <a:bodyPr wrap="square">
            <a:spAutoFit/>
          </a:bodyPr>
          <a:lstStyle/>
          <a:p>
            <a:pPr>
              <a:lnSpc>
                <a:spcPct val="115000"/>
              </a:lnSpc>
              <a:spcAft>
                <a:spcPts val="800"/>
              </a:spcAft>
              <a:buNone/>
            </a:pPr>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Recomandări pentru comunicare</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037687D-9BD8-022F-E718-BF28C9FC5E68}"/>
              </a:ext>
            </a:extLst>
          </p:cNvPr>
          <p:cNvSpPr txBox="1"/>
          <p:nvPr/>
        </p:nvSpPr>
        <p:spPr>
          <a:xfrm>
            <a:off x="3588488" y="1903521"/>
            <a:ext cx="7977076" cy="3594574"/>
          </a:xfrm>
          <a:prstGeom prst="rect">
            <a:avLst/>
          </a:prstGeom>
          <a:noFill/>
        </p:spPr>
        <p:txBody>
          <a:bodyPr wrap="square">
            <a:spAutoFit/>
          </a:bodyPr>
          <a:lstStyle/>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ro-RO" sz="2200" b="1" dirty="0">
                <a:solidFill>
                  <a:srgbClr val="252223"/>
                </a:solidFill>
                <a:latin typeface="Calibri" panose="020F0502020204030204" pitchFamily="34" charset="0"/>
                <a:ea typeface="Calibri" panose="020F0502020204030204" pitchFamily="34" charset="0"/>
                <a:cs typeface="Calibri" panose="020F0502020204030204" pitchFamily="34" charset="0"/>
              </a:rPr>
              <a:t>Atitudinea pornește de la premisa de bază: sexualitatea la bătrânețe este posibilă.</a:t>
            </a:r>
            <a:r>
              <a:rPr lang="ro-RO" sz="2200" dirty="0">
                <a:solidFill>
                  <a:srgbClr val="252223"/>
                </a:solidFill>
                <a:latin typeface="Calibri" panose="020F0502020204030204" pitchFamily="34" charset="0"/>
                <a:ea typeface="Calibri" panose="020F0502020204030204" pitchFamily="34" charset="0"/>
                <a:cs typeface="Calibri" panose="020F0502020204030204" pitchFamily="34" charset="0"/>
              </a:rPr>
              <a:t>
În dialog sunt de preferat întrebările deschise, care permit o gamă largă de răspunsuri. Acestea trebuie să fie lipsite de judecăți de valoare. 
Întrebările sugestive trebuie evitate.
Pauzele, nesiguranțele și tăcerea pot fi permise și suportate.
Modul în care o persoană se definește trebuie respectat, nu pus la îndoială.</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304AC7-5021-58F0-614C-53D28A213E66}"/>
              </a:ext>
            </a:extLst>
          </p:cNvPr>
          <p:cNvPicPr>
            <a:picLocks noChangeAspect="1"/>
          </p:cNvPicPr>
          <p:nvPr/>
        </p:nvPicPr>
        <p:blipFill>
          <a:blip r:embed="rId2"/>
          <a:stretch>
            <a:fillRect/>
          </a:stretch>
        </p:blipFill>
        <p:spPr>
          <a:xfrm>
            <a:off x="231259" y="2424223"/>
            <a:ext cx="3273922" cy="2553171"/>
          </a:xfrm>
          <a:prstGeom prst="rect">
            <a:avLst/>
          </a:prstGeom>
        </p:spPr>
      </p:pic>
    </p:spTree>
    <p:extLst>
      <p:ext uri="{BB962C8B-B14F-4D97-AF65-F5344CB8AC3E}">
        <p14:creationId xmlns:p14="http://schemas.microsoft.com/office/powerpoint/2010/main" val="174495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3843673" y="1278287"/>
            <a:ext cx="6119036" cy="558743"/>
          </a:xfrm>
          <a:prstGeom prst="rect">
            <a:avLst/>
          </a:prstGeom>
          <a:noFill/>
        </p:spPr>
        <p:txBody>
          <a:bodyPr wrap="square">
            <a:spAutoFit/>
          </a:bodyPr>
          <a:lstStyle/>
          <a:p>
            <a:pPr>
              <a:lnSpc>
                <a:spcPct val="115000"/>
              </a:lnSpc>
              <a:spcAft>
                <a:spcPts val="800"/>
              </a:spcAft>
              <a:buNone/>
            </a:pPr>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Principii-cheie</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F0EF47D3-F238-9C75-6F1C-8D4CC826B808}"/>
              </a:ext>
            </a:extLst>
          </p:cNvPr>
          <p:cNvSpPr txBox="1"/>
          <p:nvPr/>
        </p:nvSpPr>
        <p:spPr>
          <a:xfrm>
            <a:off x="3801141" y="2303106"/>
            <a:ext cx="8468832" cy="4832092"/>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ro-RO" sz="2200" dirty="0"/>
              <a:t>Separați observațiile de interpretări.
Evitați etichetele (de ex., „nepotrivit”).</a:t>
            </a:r>
          </a:p>
          <a:p>
            <a:pPr>
              <a:buClr>
                <a:srgbClr val="C00000"/>
              </a:buClr>
            </a:pPr>
            <a:r>
              <a:rPr lang="ro-RO" sz="2200" b="1" dirty="0"/>
              <a:t>Folosiți mesaje la persoana I („eu”)</a:t>
            </a:r>
          </a:p>
          <a:p>
            <a:pPr marL="342900" indent="-342900">
              <a:buClr>
                <a:srgbClr val="C00000"/>
              </a:buClr>
              <a:buFont typeface="Arial" panose="020B0604020202020204" pitchFamily="34" charset="0"/>
              <a:buChar char="•"/>
            </a:pPr>
            <a:r>
              <a:rPr lang="ro-RO" sz="2200" dirty="0"/>
              <a:t>Faceți transparente propriile percepții, sentimente și nevoi.
Fără generalizări sau reproșuri.</a:t>
            </a:r>
          </a:p>
          <a:p>
            <a:pPr>
              <a:buClr>
                <a:srgbClr val="C00000"/>
              </a:buClr>
            </a:pPr>
            <a:r>
              <a:rPr lang="ro-RO" sz="2200" b="1" dirty="0"/>
              <a:t>Deschidere față de perspective diferite</a:t>
            </a:r>
            <a:endParaRPr lang="en-US" sz="2200" dirty="0"/>
          </a:p>
          <a:p>
            <a:pPr marL="342900" indent="-342900">
              <a:buClr>
                <a:srgbClr val="C00000"/>
              </a:buClr>
              <a:buFont typeface="Arial" panose="020B0604020202020204" pitchFamily="34" charset="0"/>
              <a:buChar char="•"/>
            </a:pPr>
            <a:r>
              <a:rPr lang="ro-RO" sz="2200" dirty="0"/>
              <a:t>Acceptați că nu există un singur punct de vedere corect.
Întrebați în loc să insinuați.</a:t>
            </a:r>
          </a:p>
          <a:p>
            <a:pPr>
              <a:buClr>
                <a:srgbClr val="C00000"/>
              </a:buClr>
            </a:pPr>
            <a:r>
              <a:rPr lang="ro-RO" sz="2200" b="1" dirty="0"/>
              <a:t>Fără norme implicite sau mesaje de tipul „așa se face”</a:t>
            </a:r>
            <a:endParaRPr lang="en-US" sz="2200" dirty="0"/>
          </a:p>
          <a:p>
            <a:pPr marL="342900" indent="-342900">
              <a:buClr>
                <a:srgbClr val="C00000"/>
              </a:buClr>
              <a:buFont typeface="Arial" panose="020B0604020202020204" pitchFamily="34" charset="0"/>
              <a:buChar char="•"/>
            </a:pPr>
            <a:r>
              <a:rPr lang="ro-RO" sz="2200" dirty="0"/>
              <a:t>Respectați autonomia.
Oferte în loc de instrucțiuni.</a:t>
            </a:r>
            <a:endParaRPr lang="de-DE" sz="2200" dirty="0"/>
          </a:p>
          <a:p>
            <a:pPr marL="342900" indent="-342900">
              <a:buClr>
                <a:srgbClr val="C00000"/>
              </a:buClr>
              <a:buFont typeface="Arial" panose="020B0604020202020204" pitchFamily="34" charset="0"/>
              <a:buChar char="•"/>
            </a:pPr>
            <a:endParaRPr lang="en-US" sz="2200" dirty="0"/>
          </a:p>
          <a:p>
            <a:r>
              <a:rPr lang="en-US" sz="2200" dirty="0"/>
              <a:t>
</a:t>
            </a:r>
            <a:endParaRPr lang="de-DE" sz="2200" dirty="0"/>
          </a:p>
        </p:txBody>
      </p:sp>
      <p:pic>
        <p:nvPicPr>
          <p:cNvPr id="6" name="Grafik 5">
            <a:extLst>
              <a:ext uri="{FF2B5EF4-FFF2-40B4-BE49-F238E27FC236}">
                <a16:creationId xmlns:a16="http://schemas.microsoft.com/office/drawing/2014/main" id="{50140925-6F4F-D5C7-C72E-5D52D54CF0DC}"/>
              </a:ext>
            </a:extLst>
          </p:cNvPr>
          <p:cNvPicPr>
            <a:picLocks noChangeAspect="1"/>
          </p:cNvPicPr>
          <p:nvPr/>
        </p:nvPicPr>
        <p:blipFill>
          <a:blip r:embed="rId2"/>
          <a:stretch>
            <a:fillRect/>
          </a:stretch>
        </p:blipFill>
        <p:spPr>
          <a:xfrm>
            <a:off x="725825" y="2408430"/>
            <a:ext cx="2926414" cy="2281475"/>
          </a:xfrm>
          <a:prstGeom prst="rect">
            <a:avLst/>
          </a:prstGeom>
        </p:spPr>
      </p:pic>
      <p:sp>
        <p:nvSpPr>
          <p:cNvPr id="7" name="Textfeld 6">
            <a:extLst>
              <a:ext uri="{FF2B5EF4-FFF2-40B4-BE49-F238E27FC236}">
                <a16:creationId xmlns:a16="http://schemas.microsoft.com/office/drawing/2014/main" id="{33601F77-D472-463F-A125-B585B3A5A558}"/>
              </a:ext>
            </a:extLst>
          </p:cNvPr>
          <p:cNvSpPr txBox="1"/>
          <p:nvPr/>
        </p:nvSpPr>
        <p:spPr>
          <a:xfrm>
            <a:off x="3827724" y="1929696"/>
            <a:ext cx="6150934" cy="430887"/>
          </a:xfrm>
          <a:prstGeom prst="rect">
            <a:avLst/>
          </a:prstGeom>
          <a:noFill/>
        </p:spPr>
        <p:txBody>
          <a:bodyPr wrap="square">
            <a:spAutoFit/>
          </a:bodyPr>
          <a:lstStyle/>
          <a:p>
            <a:pPr>
              <a:buClr>
                <a:srgbClr val="C00000"/>
              </a:buClr>
            </a:pPr>
            <a:r>
              <a:rPr lang="ro-RO" sz="2200" b="1" dirty="0"/>
              <a:t>Descrieți în loc să evaluați</a:t>
            </a:r>
            <a:endParaRPr lang="de-DE" sz="2200" b="1" dirty="0"/>
          </a:p>
        </p:txBody>
      </p:sp>
    </p:spTree>
    <p:extLst>
      <p:ext uri="{BB962C8B-B14F-4D97-AF65-F5344CB8AC3E}">
        <p14:creationId xmlns:p14="http://schemas.microsoft.com/office/powerpoint/2010/main" val="547440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892847" y="1311782"/>
            <a:ext cx="6119036" cy="558743"/>
          </a:xfrm>
          <a:prstGeom prst="rect">
            <a:avLst/>
          </a:prstGeom>
          <a:noFill/>
        </p:spPr>
        <p:txBody>
          <a:bodyPr wrap="square">
            <a:spAutoFit/>
          </a:bodyPr>
          <a:lstStyle/>
          <a:p>
            <a:pPr>
              <a:lnSpc>
                <a:spcPct val="115000"/>
              </a:lnSpc>
              <a:spcAft>
                <a:spcPts val="800"/>
              </a:spcAft>
              <a:buNone/>
            </a:pPr>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Principii-cheie</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BC5878FE-FB9E-64B7-90D7-7F82956F4B58}"/>
              </a:ext>
            </a:extLst>
          </p:cNvPr>
          <p:cNvPicPr>
            <a:picLocks noChangeAspect="1"/>
          </p:cNvPicPr>
          <p:nvPr/>
        </p:nvPicPr>
        <p:blipFill>
          <a:blip r:embed="rId2"/>
          <a:stretch>
            <a:fillRect/>
          </a:stretch>
        </p:blipFill>
        <p:spPr>
          <a:xfrm>
            <a:off x="412012" y="2041451"/>
            <a:ext cx="2926249" cy="2282038"/>
          </a:xfrm>
          <a:prstGeom prst="rect">
            <a:avLst/>
          </a:prstGeom>
        </p:spPr>
      </p:pic>
      <p:sp>
        <p:nvSpPr>
          <p:cNvPr id="6" name="Textfeld 5">
            <a:extLst>
              <a:ext uri="{FF2B5EF4-FFF2-40B4-BE49-F238E27FC236}">
                <a16:creationId xmlns:a16="http://schemas.microsoft.com/office/drawing/2014/main" id="{004D0DA8-B863-7C91-5C9D-913CB9E7D6F2}"/>
              </a:ext>
            </a:extLst>
          </p:cNvPr>
          <p:cNvSpPr txBox="1"/>
          <p:nvPr/>
        </p:nvSpPr>
        <p:spPr>
          <a:xfrm>
            <a:off x="3548616" y="1870525"/>
            <a:ext cx="7378463" cy="2800767"/>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ro-RO" sz="2200" b="1" dirty="0"/>
              <a:t>Recunoașterea sentimentelor – fără judecată </a:t>
            </a:r>
          </a:p>
          <a:p>
            <a:pPr>
              <a:buClr>
                <a:srgbClr val="C00000"/>
              </a:buClr>
            </a:pPr>
            <a:r>
              <a:rPr lang="ro-RO" sz="2200" b="1" dirty="0"/>
              <a:t>            </a:t>
            </a:r>
            <a:r>
              <a:rPr lang="ro-RO" sz="2200" dirty="0"/>
              <a:t>Acceptați sentimentele, chiar dacă nu le împărtășiți.</a:t>
            </a:r>
            <a:endParaRPr lang="de-DE" sz="2200" dirty="0"/>
          </a:p>
          <a:p>
            <a:pPr marL="342900" indent="-342900">
              <a:buClr>
                <a:srgbClr val="C00000"/>
              </a:buClr>
              <a:buFont typeface="Arial" panose="020B0604020202020204" pitchFamily="34" charset="0"/>
              <a:buChar char="•"/>
            </a:pPr>
            <a:r>
              <a:rPr lang="ro-RO" sz="2200" b="1" dirty="0"/>
              <a:t>Folosiți un limbaj incluziv și precis</a:t>
            </a:r>
          </a:p>
          <a:p>
            <a:pPr marL="800100" lvl="1" indent="-342900">
              <a:buFont typeface="Courier New" panose="02070309020205020404" pitchFamily="49" charset="0"/>
              <a:buChar char="o"/>
            </a:pPr>
            <a:r>
              <a:rPr lang="ro-RO" sz="2200" dirty="0"/>
              <a:t>Fără generalizări despre grupuri sau persoane.
Sensibilitate față de relațiile de putere și roluri</a:t>
            </a:r>
          </a:p>
          <a:p>
            <a:pPr marL="342900" indent="-342900">
              <a:buClr>
                <a:schemeClr val="accent3">
                  <a:lumMod val="75000"/>
                </a:schemeClr>
              </a:buClr>
              <a:buFont typeface="Arial" panose="020B0604020202020204" pitchFamily="34" charset="0"/>
              <a:buChar char="•"/>
            </a:pPr>
            <a:r>
              <a:rPr lang="ro-RO" sz="2200" b="1" dirty="0"/>
              <a:t>Înțelegere, nu corectare</a:t>
            </a:r>
          </a:p>
          <a:p>
            <a:pPr marL="800100" lvl="1" indent="-342900">
              <a:buFont typeface="Courier New" panose="02070309020205020404" pitchFamily="49" charset="0"/>
              <a:buChar char="o"/>
            </a:pPr>
            <a:r>
              <a:rPr lang="ro-RO" sz="2200" dirty="0"/>
              <a:t>Comunicarea ca proces comun de clarificare.
Nu „corectare”, ci accent pe relație și înțelegere.</a:t>
            </a:r>
            <a:endParaRPr lang="de-DE" sz="2200" dirty="0"/>
          </a:p>
        </p:txBody>
      </p:sp>
    </p:spTree>
    <p:extLst>
      <p:ext uri="{BB962C8B-B14F-4D97-AF65-F5344CB8AC3E}">
        <p14:creationId xmlns:p14="http://schemas.microsoft.com/office/powerpoint/2010/main" val="262788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ro-RO" sz="4000" dirty="0"/>
              <a:t>Vă mulțumim</a:t>
            </a:r>
          </a:p>
        </p:txBody>
      </p:sp>
    </p:spTree>
    <p:extLst>
      <p:ext uri="{BB962C8B-B14F-4D97-AF65-F5344CB8AC3E}">
        <p14:creationId xmlns:p14="http://schemas.microsoft.com/office/powerpoint/2010/main" val="1402781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ro-RO" dirty="0"/>
              <a:t>Bibliografie</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p:txBody>
          <a:bodyPr/>
          <a:lstStyle/>
          <a:p>
            <a:r>
              <a:rPr lang="de-DE" dirty="0"/>
              <a:t>Ariès, P. (1988). Geschichte des privaten Lebens. Frankfurt a. M.: Fischer.</a:t>
            </a:r>
          </a:p>
          <a:p>
            <a:r>
              <a:rPr lang="de-DE" dirty="0"/>
              <a:t>Beck-Gernsheim, E. (1980): Das halbierte Leben: Männerwelt Beruf, Frauenwelt Familie. Frankfurt a.M.</a:t>
            </a:r>
          </a:p>
          <a:p>
            <a:r>
              <a:rPr lang="de-DE" dirty="0"/>
              <a:t>Berger, P. L., &amp; Luckmann, T. (2016). Die gesellschaftliche Konstruktion der Wirklichkeit. Frankfurt a. M.</a:t>
            </a:r>
          </a:p>
          <a:p>
            <a:r>
              <a:rPr lang="de-DE" dirty="0"/>
              <a:t>Butler, J. (1991). Das Unbehagen der Geschlechter. Frankfurt a. M.</a:t>
            </a:r>
          </a:p>
          <a:p>
            <a:r>
              <a:rPr lang="de-DE" dirty="0"/>
              <a:t>Dimbath, O. (2025): Soziale Norm. In: </a:t>
            </a:r>
            <a:r>
              <a:rPr lang="de-DE" u="sng" dirty="0">
                <a:solidFill>
                  <a:schemeClr val="tx1"/>
                </a:solidFill>
                <a:hlinkClick r:id="rId2">
                  <a:extLst>
                    <a:ext uri="{A12FA001-AC4F-418D-AE19-62706E023703}">
                      <ahyp:hlinkClr xmlns:ahyp="http://schemas.microsoft.com/office/drawing/2018/hyperlinkcolor" val="tx"/>
                    </a:ext>
                  </a:extLst>
                </a:hlinkClick>
              </a:rPr>
              <a:t>https://www.socialnet.de/lexikon/Soziale-Norm</a:t>
            </a:r>
            <a:endParaRPr lang="de-DE" dirty="0">
              <a:solidFill>
                <a:schemeClr val="tx1"/>
              </a:solidFill>
            </a:endParaRPr>
          </a:p>
          <a:p>
            <a:r>
              <a:rPr lang="en-US" dirty="0"/>
              <a:t>Fealy, G., McNamara, M., Treacy, M. P., &amp; Lyons, I. (2012). Constructing ageing and age identities: A case study of newspaper discourse. </a:t>
            </a:r>
            <a:r>
              <a:rPr lang="de-DE" dirty="0"/>
              <a:t>Ageing &amp; Society, 32(1), 85–102.</a:t>
            </a:r>
          </a:p>
          <a:p>
            <a:r>
              <a:rPr lang="de-DE" dirty="0"/>
              <a:t>Feldmann, M., Wazinski, K., Wanka, A. (2025): Intersektionale Perspektiven auf Alter(n) und Geschlecht in der Sozialen Arbeit</a:t>
            </a:r>
          </a:p>
          <a:p>
            <a:r>
              <a:rPr lang="de-DE" dirty="0"/>
              <a:t>Foucault, M. (1999). Der Wille zum Wissen. Sexualität und Wahrheit 1. Frankfurt a. M.</a:t>
            </a:r>
          </a:p>
          <a:p>
            <a:r>
              <a:rPr lang="de-DE" dirty="0"/>
              <a:t>Goffman, E. (1977). Stigma. Über Techniken der Bewältigung beschädigter Identität. Frankfurt a. M.</a:t>
            </a:r>
          </a:p>
          <a:p>
            <a:r>
              <a:rPr lang="de-DE" dirty="0"/>
              <a:t>Honneth, A. (2010). Das Ich im Wir. Berlin</a:t>
            </a:r>
          </a:p>
          <a:p>
            <a:r>
              <a:rPr lang="en-US" dirty="0"/>
              <a:t>Somers, M. R. (1994). The Narrative Constitution of Identity. Theory and Society, 23(5), 605–649.</a:t>
            </a:r>
            <a:endParaRPr lang="de-DE" dirty="0"/>
          </a:p>
          <a:p>
            <a:r>
              <a:rPr lang="en-US" dirty="0"/>
              <a:t>Woodward, K. (2006). Aging and Its Discontents. Bloomington: Indiana University Press.</a:t>
            </a:r>
            <a:endParaRPr lang="de-DE" dirty="0"/>
          </a:p>
          <a:p>
            <a:endParaRPr lang="de-DE" dirty="0"/>
          </a:p>
        </p:txBody>
      </p:sp>
    </p:spTree>
    <p:extLst>
      <p:ext uri="{BB962C8B-B14F-4D97-AF65-F5344CB8AC3E}">
        <p14:creationId xmlns:p14="http://schemas.microsoft.com/office/powerpoint/2010/main" val="1756618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461281-8A7D-4049-8114-055CE5AF6838}"/>
</file>

<file path=customXml/itemProps2.xml><?xml version="1.0" encoding="utf-8"?>
<ds:datastoreItem xmlns:ds="http://schemas.openxmlformats.org/officeDocument/2006/customXml" ds:itemID="{874803D7-AC89-4F2F-AA66-341ACEC9063C}">
  <ds:schemaRef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 ds:uri="http://schemas.microsoft.com/office/infopath/2007/PartnerControls"/>
    <ds:schemaRef ds:uri="d3294b56-e90c-47f0-a901-cbc2fa92cece"/>
    <ds:schemaRef ds:uri="d26a33d8-8496-4dd0-bdb4-e7001d843bba"/>
  </ds:schemaRefs>
</ds:datastoreItem>
</file>

<file path=customXml/itemProps3.xml><?xml version="1.0" encoding="utf-8"?>
<ds:datastoreItem xmlns:ds="http://schemas.openxmlformats.org/officeDocument/2006/customXml" ds:itemID="{994986C0-844D-4D57-9CAF-E67D6CD396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TotalTime>
  <Words>2674</Words>
  <Application>Microsoft Macintosh PowerPoint</Application>
  <PresentationFormat>Widescreen</PresentationFormat>
  <Paragraphs>152</Paragraphs>
  <Slides>31</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Courier New</vt:lpstr>
      <vt:lpstr>Open Sans</vt:lpstr>
      <vt:lpstr>Pier Sans Light</vt:lpstr>
      <vt:lpstr>Wingdings</vt:lpstr>
      <vt:lpstr>CARDET Course template</vt:lpstr>
      <vt:lpstr>CARDET Course template - Cover page</vt:lpstr>
      <vt:lpstr>Manualul AgeWise   Modulul 4. Istoria normelor sociale privind genul și sexualitatea în Europa </vt:lpstr>
      <vt:lpstr>Despre ce este vorba...</vt:lpstr>
      <vt:lpstr>PowerPoint Presentation</vt:lpstr>
      <vt:lpstr>PowerPoint Presentation</vt:lpstr>
      <vt:lpstr>PowerPoint Presentation</vt:lpstr>
      <vt:lpstr>PowerPoint Presentation</vt:lpstr>
      <vt:lpstr>PowerPoint Presentation</vt:lpstr>
      <vt:lpstr>Cadrul teoretic: evoluția istorică a normelor sociale privind vârsta și sexualitatea</vt:lpstr>
      <vt:lpstr>Cadrul teoretic: evoluția istorică a normelor sociale privind vârsta și sexualitatea</vt:lpstr>
      <vt:lpstr>Cadrul teoretic: evoluția istorică a normelor sociale privind vârsta și sexualitatea</vt:lpstr>
      <vt:lpstr>Cadrul teoretic: evoluția istorică a normelor sociale privind vârsta și sexualitatea</vt:lpstr>
      <vt:lpstr>Cadrul teoretic: evoluția istorică a normelor sociale privind vârsta și sexualitatea</vt:lpstr>
      <vt:lpstr>Cadrul teoretic: evoluția istorică a normelor sociale privind vârsta și sexualitatea</vt:lpstr>
      <vt:lpstr>Factori care influențează imaginile bătrâneții </vt:lpstr>
      <vt:lpstr>Factori care influențează imaginile bătrâneții </vt:lpstr>
      <vt:lpstr>Factori care influențează imaginile bătrâneții </vt:lpstr>
      <vt:lpstr>Factori care influențează imaginile bătrâneții </vt:lpstr>
      <vt:lpstr>Factori care influențează imaginile bătrâneții</vt:lpstr>
      <vt:lpstr>Factori care influențează imaginile bătrâneții</vt:lpstr>
      <vt:lpstr>Factori care influențează imaginile bătrâneții</vt:lpstr>
      <vt:lpstr>Factori care influențează imaginile bătrâneții</vt:lpstr>
      <vt:lpstr>Factori care influențează imaginile bătrâneții</vt:lpstr>
      <vt:lpstr>Factori care influențează imaginile bătrâneții</vt:lpstr>
      <vt:lpstr>Factori care influențează imaginile bătrâneții</vt:lpstr>
      <vt:lpstr>Factori care influențează imaginile bătrâneții</vt:lpstr>
      <vt:lpstr>Îndrumări pentru profesioniștii din educație și îngrijire</vt:lpstr>
      <vt:lpstr>Îndrumări pentru profesioniștii din educație și îngrijire</vt:lpstr>
      <vt:lpstr>Îndrumări pentru profesioniștii din educație și îngrijire</vt:lpstr>
      <vt:lpstr>Îndrumări pentru profesioniștii din educație și îngrijire</vt:lpstr>
      <vt:lpstr>Vă mulțumim</vt:lpstr>
      <vt:lpstr>Bibliografie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Ioana Teacoe</cp:lastModifiedBy>
  <cp:revision>121</cp:revision>
  <cp:lastPrinted>2018-07-25T11:23:29Z</cp:lastPrinted>
  <dcterms:created xsi:type="dcterms:W3CDTF">2014-07-11T09:12:14Z</dcterms:created>
  <dcterms:modified xsi:type="dcterms:W3CDTF">2026-09-28T17:24:24Z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