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Lst>
  <p:notesMasterIdLst>
    <p:notesMasterId r:id="rId37"/>
  </p:notesMasterIdLst>
  <p:handoutMasterIdLst>
    <p:handoutMasterId r:id="rId38"/>
  </p:handoutMasterIdLst>
  <p:sldIdLst>
    <p:sldId id="269" r:id="rId6"/>
    <p:sldId id="263" r:id="rId7"/>
    <p:sldId id="257" r:id="rId8"/>
    <p:sldId id="308" r:id="rId9"/>
    <p:sldId id="315" r:id="rId10"/>
    <p:sldId id="317" r:id="rId11"/>
    <p:sldId id="316" r:id="rId12"/>
    <p:sldId id="275" r:id="rId13"/>
    <p:sldId id="310" r:id="rId14"/>
    <p:sldId id="318" r:id="rId15"/>
    <p:sldId id="334" r:id="rId16"/>
    <p:sldId id="319" r:id="rId17"/>
    <p:sldId id="320" r:id="rId18"/>
    <p:sldId id="322" r:id="rId19"/>
    <p:sldId id="323" r:id="rId20"/>
    <p:sldId id="324" r:id="rId21"/>
    <p:sldId id="325" r:id="rId22"/>
    <p:sldId id="326" r:id="rId23"/>
    <p:sldId id="327" r:id="rId24"/>
    <p:sldId id="329" r:id="rId25"/>
    <p:sldId id="328" r:id="rId26"/>
    <p:sldId id="330" r:id="rId27"/>
    <p:sldId id="331" r:id="rId28"/>
    <p:sldId id="332" r:id="rId29"/>
    <p:sldId id="333" r:id="rId30"/>
    <p:sldId id="335" r:id="rId31"/>
    <p:sldId id="336" r:id="rId32"/>
    <p:sldId id="337" r:id="rId33"/>
    <p:sldId id="338" r:id="rId34"/>
    <p:sldId id="268" r:id="rId35"/>
    <p:sldId id="339" r:id="rId36"/>
  </p:sldIdLst>
  <p:sldSz cx="12192000" cy="6858000"/>
  <p:notesSz cx="6858000" cy="9144000"/>
  <p:custDataLst>
    <p:tags r:id="rId39"/>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9F9F9"/>
    <a:srgbClr val="F9F3FF"/>
    <a:srgbClr val="EEDDFF"/>
    <a:srgbClr val="695F61"/>
    <a:srgbClr val="CC6600"/>
    <a:srgbClr val="FEA35E"/>
    <a:srgbClr val="CC3300"/>
    <a:srgbClr val="BEA29C"/>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971F88-98DE-4F64-A62B-9D911E3499B1}" v="149" dt="2026-03-30T11:32:49.1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ittlere Formatvorlage 4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38" autoAdjust="0"/>
    <p:restoredTop sz="87190" autoAdjust="0"/>
  </p:normalViewPr>
  <p:slideViewPr>
    <p:cSldViewPr snapToGrid="0">
      <p:cViewPr varScale="1">
        <p:scale>
          <a:sx n="48" d="100"/>
          <a:sy n="48" d="100"/>
        </p:scale>
        <p:origin x="62" y="49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gs" Target="tags/tag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na Hossfeld" userId="be0b8066-ccf7-44d3-8c74-dc3048a57faa" providerId="ADAL" clId="{D8C974CB-349A-4BBB-8DBF-DB986E7368DE}"/>
    <pc:docChg chg="delSld">
      <pc:chgData name="Karina Hossfeld" userId="be0b8066-ccf7-44d3-8c74-dc3048a57faa" providerId="ADAL" clId="{D8C974CB-349A-4BBB-8DBF-DB986E7368DE}" dt="2026-03-30T11:52:46.781" v="0" actId="47"/>
      <pc:docMkLst>
        <pc:docMk/>
      </pc:docMkLst>
      <pc:sldChg chg="del">
        <pc:chgData name="Karina Hossfeld" userId="be0b8066-ccf7-44d3-8c74-dc3048a57faa" providerId="ADAL" clId="{D8C974CB-349A-4BBB-8DBF-DB986E7368DE}" dt="2026-03-30T11:52:46.781" v="0" actId="47"/>
        <pc:sldMkLst>
          <pc:docMk/>
          <pc:sldMk cId="441004293" sldId="34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27/7/2026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‹nº›</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27/7/2026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Clique para editar os estilos de texto principais</a:t>
            </a:r>
          </a:p>
          <a:p>
            <a:pPr lvl="1"/>
            <a:r>
              <a:rPr lang="en-US"/>
              <a:t>Segundo nível</a:t>
            </a:r>
          </a:p>
          <a:p>
            <a:pPr lvl="2"/>
            <a:r>
              <a:rPr lang="en-US"/>
              <a:t>Terceiro nível</a:t>
            </a:r>
          </a:p>
          <a:p>
            <a:pPr lvl="3"/>
            <a:r>
              <a:rPr lang="en-US"/>
              <a:t>Quarto nível</a:t>
            </a:r>
          </a:p>
          <a:p>
            <a:pPr lvl="4"/>
            <a:r>
              <a:rPr lang="en-US"/>
              <a:t>Quinto nível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‹nº›</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a:t>
            </a:fld>
            <a:endParaRPr lang="el-GR"/>
          </a:p>
        </p:txBody>
      </p:sp>
    </p:spTree>
    <p:extLst>
      <p:ext uri="{BB962C8B-B14F-4D97-AF65-F5344CB8AC3E}">
        <p14:creationId xmlns:p14="http://schemas.microsoft.com/office/powerpoint/2010/main" val="3784015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6CF91B0-25AB-4DFA-B184-293DD156034C}" type="slidenum">
              <a:rPr lang="el-GR" smtClean="0"/>
              <a:t>9</a:t>
            </a:fld>
            <a:endParaRPr lang="el-GR"/>
          </a:p>
        </p:txBody>
      </p:sp>
    </p:spTree>
    <p:extLst>
      <p:ext uri="{BB962C8B-B14F-4D97-AF65-F5344CB8AC3E}">
        <p14:creationId xmlns:p14="http://schemas.microsoft.com/office/powerpoint/2010/main" val="1018753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1575624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460542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216985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392876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extLst>
      <p:ext uri="{BB962C8B-B14F-4D97-AF65-F5344CB8AC3E}">
        <p14:creationId xmlns:p14="http://schemas.microsoft.com/office/powerpoint/2010/main" val="153670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extLst>
      <p:ext uri="{BB962C8B-B14F-4D97-AF65-F5344CB8AC3E}">
        <p14:creationId xmlns:p14="http://schemas.microsoft.com/office/powerpoint/2010/main" val="172100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1C672A2-D26B-3834-7C30-2ED14ED1C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7" name="Picture 6">
            <a:extLst>
              <a:ext uri="{FF2B5EF4-FFF2-40B4-BE49-F238E27FC236}">
                <a16:creationId xmlns:a16="http://schemas.microsoft.com/office/drawing/2014/main" id="{3D828EC0-BF20-49B3-A8DE-833F728958E9}"/>
              </a:ext>
            </a:extLst>
          </p:cNvPr>
          <p:cNvPicPr>
            <a:picLocks noChangeAspect="1"/>
          </p:cNvPicPr>
          <p:nvPr userDrawn="1"/>
        </p:nvPicPr>
        <p:blipFill>
          <a:blip r:embed="rId3"/>
          <a:stretch>
            <a:fillRect/>
          </a:stretch>
        </p:blipFill>
        <p:spPr>
          <a:xfrm>
            <a:off x="310897" y="6212262"/>
            <a:ext cx="1886787" cy="401872"/>
          </a:xfrm>
          <a:prstGeom prst="rect">
            <a:avLst/>
          </a:prstGeom>
        </p:spPr>
      </p:pic>
      <p:pic>
        <p:nvPicPr>
          <p:cNvPr id="9" name="Picture 8">
            <a:extLst>
              <a:ext uri="{FF2B5EF4-FFF2-40B4-BE49-F238E27FC236}">
                <a16:creationId xmlns:a16="http://schemas.microsoft.com/office/drawing/2014/main" id="{0CA16813-24A7-8005-8F28-7C493D60148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Tree>
    <p:extLst>
      <p:ext uri="{BB962C8B-B14F-4D97-AF65-F5344CB8AC3E}">
        <p14:creationId xmlns:p14="http://schemas.microsoft.com/office/powerpoint/2010/main" val="5470203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FFDEAA-4C09-D661-B25F-AC452411C2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4" name="Picture 3">
            <a:extLst>
              <a:ext uri="{FF2B5EF4-FFF2-40B4-BE49-F238E27FC236}">
                <a16:creationId xmlns:a16="http://schemas.microsoft.com/office/drawing/2014/main" id="{BDDCD6EF-8BAC-4952-C0E4-2EF4ACDC3F96}"/>
              </a:ext>
            </a:extLst>
          </p:cNvPr>
          <p:cNvPicPr>
            <a:picLocks noChangeAspect="1"/>
          </p:cNvPicPr>
          <p:nvPr userDrawn="1"/>
        </p:nvPicPr>
        <p:blipFill>
          <a:blip r:embed="rId3"/>
          <a:stretch>
            <a:fillRect/>
          </a:stretch>
        </p:blipFill>
        <p:spPr>
          <a:xfrm>
            <a:off x="310897" y="6212262"/>
            <a:ext cx="1886787" cy="401872"/>
          </a:xfrm>
          <a:prstGeom prst="rect">
            <a:avLst/>
          </a:prstGeom>
        </p:spPr>
      </p:pic>
      <p:sp>
        <p:nvSpPr>
          <p:cNvPr id="7" name="TextBox 6">
            <a:extLst>
              <a:ext uri="{FF2B5EF4-FFF2-40B4-BE49-F238E27FC236}">
                <a16:creationId xmlns:a16="http://schemas.microsoft.com/office/drawing/2014/main" id="{65D8CF01-DE24-506A-D172-15A990CD197C}"/>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pic>
        <p:nvPicPr>
          <p:cNvPr id="13" name="Picture 12">
            <a:extLst>
              <a:ext uri="{FF2B5EF4-FFF2-40B4-BE49-F238E27FC236}">
                <a16:creationId xmlns:a16="http://schemas.microsoft.com/office/drawing/2014/main" id="{B49325E3-9BBA-A801-2A0B-2CDE800B7A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Tree>
    <p:extLst>
      <p:ext uri="{BB962C8B-B14F-4D97-AF65-F5344CB8AC3E}">
        <p14:creationId xmlns:p14="http://schemas.microsoft.com/office/powerpoint/2010/main" val="2944581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EFD929F-6A11-03BE-03E5-1B1D514FCDCC}"/>
              </a:ext>
            </a:extLst>
          </p:cNvPr>
          <p:cNvPicPr>
            <a:picLocks noChangeAspect="1"/>
          </p:cNvPicPr>
          <p:nvPr userDrawn="1"/>
        </p:nvPicPr>
        <p:blipFill>
          <a:blip r:embed="rId2"/>
          <a:stretch>
            <a:fillRect/>
          </a:stretch>
        </p:blipFill>
        <p:spPr>
          <a:xfrm>
            <a:off x="310897" y="6212262"/>
            <a:ext cx="1886787" cy="401872"/>
          </a:xfrm>
          <a:prstGeom prst="rect">
            <a:avLst/>
          </a:prstGeom>
        </p:spPr>
      </p:pic>
      <p:sp>
        <p:nvSpPr>
          <p:cNvPr id="4" name="TextBox 3">
            <a:extLst>
              <a:ext uri="{FF2B5EF4-FFF2-40B4-BE49-F238E27FC236}">
                <a16:creationId xmlns:a16="http://schemas.microsoft.com/office/drawing/2014/main" id="{D45CB7C3-85A9-ABC1-2636-1824E800A698}"/>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Tree>
    <p:extLst>
      <p:ext uri="{BB962C8B-B14F-4D97-AF65-F5344CB8AC3E}">
        <p14:creationId xmlns:p14="http://schemas.microsoft.com/office/powerpoint/2010/main" val="184822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90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O título do slide vai aqui</a:t>
            </a:r>
            <a:endParaRPr lang="el-GR" dirty="0"/>
          </a:p>
        </p:txBody>
      </p:sp>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690" r:id="rId5"/>
  </p:sldLayoutIdLst>
  <p:hf sldNum="0" hdr="0" ftr="0" dt="0"/>
  <p:txStyles>
    <p:title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Clique para editar o estilo do título principal</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Clique para editar os estilos de texto principais</a:t>
            </a:r>
          </a:p>
          <a:p>
            <a:pPr lvl="1"/>
            <a:r>
              <a:rPr lang="en-US"/>
              <a:t>Segundo nível</a:t>
            </a:r>
          </a:p>
          <a:p>
            <a:pPr lvl="2"/>
            <a:r>
              <a:rPr lang="en-US"/>
              <a:t>Terceiro nível</a:t>
            </a:r>
          </a:p>
          <a:p>
            <a:pPr lvl="3"/>
            <a:r>
              <a:rPr lang="en-US"/>
              <a:t>Quarto nível</a:t>
            </a:r>
          </a:p>
          <a:p>
            <a:pPr lvl="4"/>
            <a:r>
              <a:rPr lang="en-US"/>
              <a:t>Quinto nível</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‹nº›</a:t>
            </a:fld>
            <a:endParaRPr lang="el-GR"/>
          </a:p>
        </p:txBody>
      </p:sp>
    </p:spTree>
    <p:extLst>
      <p:ext uri="{BB962C8B-B14F-4D97-AF65-F5344CB8AC3E}">
        <p14:creationId xmlns:p14="http://schemas.microsoft.com/office/powerpoint/2010/main" val="569144641"/>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87" r:id="rId3"/>
    <p:sldLayoutId id="2147483688" r:id="rId4"/>
  </p:sldLayoutIdLst>
  <p:hf sldNum="0"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hyperlink" Target="https://www.socialnet.de/lexikon/Soziale-Nor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9C12C-7592-0329-91F0-97DF135376F4}"/>
              </a:ext>
            </a:extLst>
          </p:cNvPr>
          <p:cNvSpPr>
            <a:spLocks noGrp="1"/>
          </p:cNvSpPr>
          <p:nvPr>
            <p:ph type="ctrTitle"/>
          </p:nvPr>
        </p:nvSpPr>
        <p:spPr>
          <a:xfrm>
            <a:off x="374726" y="3615261"/>
            <a:ext cx="7197328" cy="1403603"/>
          </a:xfrm>
        </p:spPr>
        <p:txBody>
          <a:bodyPr>
            <a:normAutofit fontScale="90000"/>
          </a:bodyPr>
          <a:lstStyle/>
          <a:p>
            <a:br>
              <a:rPr lang="de-DE" sz="4000" i="1" dirty="0"/>
            </a:br>
            <a:r>
              <a:rPr lang="de-DE" sz="4000" i="1" dirty="0"/>
              <a:t> </a:t>
            </a:r>
            <a:r>
              <a:rPr lang="en-US" sz="2200" b="0" i="1" dirty="0">
                <a:solidFill>
                  <a:schemeClr val="tx1"/>
                </a:solidFill>
                <a:ea typeface="+mn-ea"/>
                <a:cs typeface="+mn-cs"/>
              </a:rPr>
              <a:t>Módulo 4. A História das Normas </a:t>
            </a:r>
            <a:r>
              <a:rPr lang="en-US" sz="2200" b="0" i="1" dirty="0" err="1">
                <a:solidFill>
                  <a:schemeClr val="tx1"/>
                </a:solidFill>
                <a:ea typeface="+mn-ea"/>
                <a:cs typeface="+mn-cs"/>
              </a:rPr>
              <a:t>Sociais</a:t>
            </a:r>
            <a:r>
              <a:rPr lang="en-US" sz="2200" b="0" i="1" dirty="0">
                <a:solidFill>
                  <a:schemeClr val="tx1"/>
                </a:solidFill>
                <a:ea typeface="+mn-ea"/>
                <a:cs typeface="+mn-cs"/>
              </a:rPr>
              <a:t> </a:t>
            </a:r>
            <a:r>
              <a:rPr lang="en-US" sz="2200" b="0" i="1" dirty="0" err="1">
                <a:solidFill>
                  <a:schemeClr val="tx1"/>
                </a:solidFill>
                <a:ea typeface="+mn-ea"/>
                <a:cs typeface="+mn-cs"/>
              </a:rPr>
              <a:t>relativas</a:t>
            </a:r>
            <a:r>
              <a:rPr lang="en-US" sz="2200" b="0" i="1" dirty="0">
                <a:solidFill>
                  <a:schemeClr val="tx1"/>
                </a:solidFill>
                <a:ea typeface="+mn-ea"/>
                <a:cs typeface="+mn-cs"/>
              </a:rPr>
              <a:t> </a:t>
            </a:r>
            <a:r>
              <a:rPr lang="en-US" sz="2200" b="0" i="1" dirty="0" err="1">
                <a:solidFill>
                  <a:schemeClr val="tx1"/>
                </a:solidFill>
                <a:ea typeface="+mn-ea"/>
                <a:cs typeface="+mn-cs"/>
              </a:rPr>
              <a:t>ao</a:t>
            </a:r>
            <a:r>
              <a:rPr lang="en-US" sz="2200" b="0" i="1" dirty="0">
                <a:solidFill>
                  <a:schemeClr val="tx1"/>
                </a:solidFill>
                <a:ea typeface="+mn-ea"/>
                <a:cs typeface="+mn-cs"/>
              </a:rPr>
              <a:t> </a:t>
            </a:r>
            <a:r>
              <a:rPr lang="en-US" sz="2200" b="0" i="1" dirty="0" err="1">
                <a:solidFill>
                  <a:schemeClr val="tx1"/>
                </a:solidFill>
                <a:ea typeface="+mn-ea"/>
                <a:cs typeface="+mn-cs"/>
              </a:rPr>
              <a:t>Género</a:t>
            </a:r>
            <a:r>
              <a:rPr lang="en-US" sz="2200" b="0" i="1" dirty="0">
                <a:solidFill>
                  <a:schemeClr val="tx1"/>
                </a:solidFill>
                <a:ea typeface="+mn-ea"/>
                <a:cs typeface="+mn-cs"/>
              </a:rPr>
              <a:t> e à </a:t>
            </a:r>
            <a:r>
              <a:rPr lang="en-US" sz="2200" b="0" i="1" dirty="0" err="1">
                <a:solidFill>
                  <a:schemeClr val="tx1"/>
                </a:solidFill>
                <a:ea typeface="+mn-ea"/>
                <a:cs typeface="+mn-cs"/>
              </a:rPr>
              <a:t>Sexualidade</a:t>
            </a:r>
            <a:r>
              <a:rPr lang="en-US" sz="2200" b="0" i="1" dirty="0">
                <a:solidFill>
                  <a:schemeClr val="tx1"/>
                </a:solidFill>
                <a:ea typeface="+mn-ea"/>
                <a:cs typeface="+mn-cs"/>
              </a:rPr>
              <a:t> </a:t>
            </a:r>
            <a:r>
              <a:rPr lang="en-US" sz="2200" b="0" i="1" dirty="0" err="1">
                <a:solidFill>
                  <a:schemeClr val="tx1"/>
                </a:solidFill>
                <a:ea typeface="+mn-ea"/>
                <a:cs typeface="+mn-cs"/>
              </a:rPr>
              <a:t>na</a:t>
            </a:r>
            <a:r>
              <a:rPr lang="en-US" sz="2200" b="0" i="1" dirty="0">
                <a:solidFill>
                  <a:schemeClr val="tx1"/>
                </a:solidFill>
                <a:ea typeface="+mn-ea"/>
                <a:cs typeface="+mn-cs"/>
              </a:rPr>
              <a:t> Europa</a:t>
            </a:r>
            <a:br>
              <a:rPr lang="en-US" sz="2200" b="0" i="1" dirty="0">
                <a:solidFill>
                  <a:schemeClr val="tx1"/>
                </a:solidFill>
                <a:ea typeface="+mn-ea"/>
                <a:cs typeface="+mn-cs"/>
              </a:rPr>
            </a:br>
            <a:br>
              <a:rPr lang="en-US" sz="2200" b="0" i="1" dirty="0">
                <a:solidFill>
                  <a:schemeClr val="tx1"/>
                </a:solidFill>
                <a:ea typeface="+mn-ea"/>
                <a:cs typeface="+mn-cs"/>
              </a:rPr>
            </a:br>
            <a:r>
              <a:rPr lang="en-US" sz="1800" b="0" i="1" dirty="0" err="1">
                <a:solidFill>
                  <a:schemeClr val="tx1"/>
                </a:solidFill>
                <a:ea typeface="+mn-ea"/>
                <a:cs typeface="+mn-cs"/>
              </a:rPr>
              <a:t>Desenvolvido</a:t>
            </a:r>
            <a:r>
              <a:rPr lang="en-US" sz="1800" b="0" i="1" dirty="0">
                <a:solidFill>
                  <a:schemeClr val="tx1"/>
                </a:solidFill>
                <a:ea typeface="+mn-ea"/>
                <a:cs typeface="+mn-cs"/>
              </a:rPr>
              <a:t> </a:t>
            </a:r>
            <a:r>
              <a:rPr lang="en-US" sz="1800" b="0" i="1" dirty="0" err="1">
                <a:solidFill>
                  <a:schemeClr val="tx1"/>
                </a:solidFill>
                <a:ea typeface="+mn-ea"/>
                <a:cs typeface="+mn-cs"/>
              </a:rPr>
              <a:t>por</a:t>
            </a:r>
            <a:r>
              <a:rPr lang="en-US" sz="1800" b="0" i="1" dirty="0">
                <a:solidFill>
                  <a:schemeClr val="tx1"/>
                </a:solidFill>
                <a:ea typeface="+mn-ea"/>
                <a:cs typeface="+mn-cs"/>
              </a:rPr>
              <a:t> </a:t>
            </a:r>
            <a:r>
              <a:rPr lang="pt-PT" sz="1800" b="0" i="1" dirty="0">
                <a:solidFill>
                  <a:schemeClr val="tx1"/>
                </a:solidFill>
                <a:ea typeface="+mn-ea"/>
                <a:cs typeface="+mn-cs"/>
              </a:rPr>
              <a:t>Karina </a:t>
            </a:r>
            <a:r>
              <a:rPr lang="pt-PT" sz="1800" b="0" i="1" dirty="0" err="1">
                <a:solidFill>
                  <a:schemeClr val="tx1"/>
                </a:solidFill>
                <a:ea typeface="+mn-ea"/>
                <a:cs typeface="+mn-cs"/>
              </a:rPr>
              <a:t>Hoßfeld</a:t>
            </a:r>
            <a:r>
              <a:rPr lang="pt-PT" sz="1800" b="0" i="1" dirty="0">
                <a:solidFill>
                  <a:schemeClr val="tx1"/>
                </a:solidFill>
                <a:ea typeface="+mn-ea"/>
                <a:cs typeface="+mn-cs"/>
              </a:rPr>
              <a:t> - </a:t>
            </a:r>
            <a:r>
              <a:rPr lang="en-US" sz="1800" b="0" i="1" dirty="0">
                <a:solidFill>
                  <a:schemeClr val="tx1"/>
                </a:solidFill>
                <a:ea typeface="+mn-ea"/>
                <a:cs typeface="+mn-cs"/>
              </a:rPr>
              <a:t>Association of Lower Saxony </a:t>
            </a:r>
            <a:br>
              <a:rPr lang="en-US" sz="1800" b="0" i="1" dirty="0">
                <a:solidFill>
                  <a:schemeClr val="tx1"/>
                </a:solidFill>
                <a:ea typeface="+mn-ea"/>
                <a:cs typeface="+mn-cs"/>
              </a:rPr>
            </a:br>
            <a:r>
              <a:rPr lang="en-US" sz="1800" b="0" i="1" dirty="0">
                <a:solidFill>
                  <a:schemeClr val="tx1"/>
                </a:solidFill>
                <a:ea typeface="+mn-ea"/>
                <a:cs typeface="+mn-cs"/>
              </a:rPr>
              <a:t>Educational Initiatives e.V.(VNB e.V.)</a:t>
            </a:r>
            <a:br>
              <a:rPr lang="en-US" sz="1800" b="0" i="1" dirty="0">
                <a:solidFill>
                  <a:schemeClr val="tx1"/>
                </a:solidFill>
                <a:ea typeface="+mn-ea"/>
                <a:cs typeface="+mn-cs"/>
              </a:rPr>
            </a:br>
            <a:br>
              <a:rPr lang="de-DE" dirty="0"/>
            </a:br>
            <a:endParaRPr lang="en-CY" sz="3600" dirty="0"/>
          </a:p>
        </p:txBody>
      </p:sp>
      <p:sp>
        <p:nvSpPr>
          <p:cNvPr id="8" name="CaixaDeTexto 7">
            <a:extLst>
              <a:ext uri="{FF2B5EF4-FFF2-40B4-BE49-F238E27FC236}">
                <a16:creationId xmlns:a16="http://schemas.microsoft.com/office/drawing/2014/main" id="{429E999D-D5FB-7C36-9906-08BCFB2F02A5}"/>
              </a:ext>
            </a:extLst>
          </p:cNvPr>
          <p:cNvSpPr txBox="1"/>
          <p:nvPr/>
        </p:nvSpPr>
        <p:spPr>
          <a:xfrm>
            <a:off x="2305050" y="6210300"/>
            <a:ext cx="9486900" cy="577081"/>
          </a:xfrm>
          <a:prstGeom prst="rect">
            <a:avLst/>
          </a:prstGeom>
          <a:solidFill>
            <a:srgbClr val="FFFFFF"/>
          </a:solidFill>
        </p:spPr>
        <p:txBody>
          <a:bodyPr wrap="square" rtlCol="0">
            <a:spAutoFit/>
          </a:bodyPr>
          <a:lstStyle/>
          <a:p>
            <a:pPr algn="just"/>
            <a:r>
              <a:rPr lang="pt-PT" sz="1050" dirty="0"/>
              <a:t>Financiado pela União Europeia. Os pontos de vista e as opiniões expressas são as do(s) autor(</a:t>
            </a:r>
            <a:r>
              <a:rPr lang="pt-PT" sz="1050" dirty="0" err="1"/>
              <a:t>es</a:t>
            </a:r>
            <a:r>
              <a:rPr lang="pt-PT" sz="1050" dirty="0"/>
              <a:t>) e não refletem necessariamente a posição da União Europeia ou da Agência de Execução Europeia da Educação e da Cultura (EACEA). Nem a União Europeia nem a EACEA podem ser tidos como responsáveis por essas opiniões. </a:t>
            </a:r>
          </a:p>
          <a:p>
            <a:pPr algn="just"/>
            <a:r>
              <a:rPr lang="pt-PT" sz="1050" dirty="0"/>
              <a:t>Projeto Nº: 2024-1-DE02-KA220-ADU-000244060</a:t>
            </a:r>
          </a:p>
        </p:txBody>
      </p:sp>
      <p:sp>
        <p:nvSpPr>
          <p:cNvPr id="10" name="CaixaDeTexto 9">
            <a:extLst>
              <a:ext uri="{FF2B5EF4-FFF2-40B4-BE49-F238E27FC236}">
                <a16:creationId xmlns:a16="http://schemas.microsoft.com/office/drawing/2014/main" id="{4CAE627D-88F1-133C-0BFF-4FCD63162166}"/>
              </a:ext>
            </a:extLst>
          </p:cNvPr>
          <p:cNvSpPr txBox="1"/>
          <p:nvPr/>
        </p:nvSpPr>
        <p:spPr>
          <a:xfrm>
            <a:off x="238125" y="6057900"/>
            <a:ext cx="2066925" cy="646331"/>
          </a:xfrm>
          <a:prstGeom prst="rect">
            <a:avLst/>
          </a:prstGeom>
          <a:solidFill>
            <a:srgbClr val="FFFFFF"/>
          </a:solidFill>
        </p:spPr>
        <p:txBody>
          <a:bodyPr wrap="square" rtlCol="0">
            <a:spAutoFit/>
          </a:bodyPr>
          <a:lstStyle/>
          <a:p>
            <a:endParaRPr lang="pt-PT" dirty="0"/>
          </a:p>
        </p:txBody>
      </p:sp>
      <p:pic>
        <p:nvPicPr>
          <p:cNvPr id="9" name="Imagem 8">
            <a:extLst>
              <a:ext uri="{FF2B5EF4-FFF2-40B4-BE49-F238E27FC236}">
                <a16:creationId xmlns:a16="http://schemas.microsoft.com/office/drawing/2014/main" id="{60ADE403-FD15-B9D2-CD3A-42C1634BC0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
        <p:nvSpPr>
          <p:cNvPr id="11" name="Title 1">
            <a:extLst>
              <a:ext uri="{FF2B5EF4-FFF2-40B4-BE49-F238E27FC236}">
                <a16:creationId xmlns:a16="http://schemas.microsoft.com/office/drawing/2014/main" id="{D5819529-A86F-CEED-CF17-99D93C50C147}"/>
              </a:ext>
            </a:extLst>
          </p:cNvPr>
          <p:cNvSpPr txBox="1">
            <a:spLocks/>
          </p:cNvSpPr>
          <p:nvPr/>
        </p:nvSpPr>
        <p:spPr>
          <a:xfrm>
            <a:off x="374726" y="2184268"/>
            <a:ext cx="6914821" cy="1334065"/>
          </a:xfrm>
          <a:prstGeom prst="rect">
            <a:avLst/>
          </a:prstGeom>
          <a:noFill/>
        </p:spPr>
        <p:txBody>
          <a:bodyPr vert="horz" lIns="91440" tIns="45720" rIns="91440" bIns="45720" rtlCol="0" anchor="ctr">
            <a:normAutofit/>
          </a:bodyPr>
          <a:lstStyle>
            <a:lvl1pPr algn="l"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r>
              <a:rPr lang="pt-PT" dirty="0"/>
              <a:t>Manual </a:t>
            </a:r>
            <a:r>
              <a:rPr lang="pt-PT" dirty="0" err="1"/>
              <a:t>AgeWise</a:t>
            </a:r>
            <a:endParaRPr lang="en-CY" dirty="0"/>
          </a:p>
        </p:txBody>
      </p:sp>
    </p:spTree>
    <p:extLst>
      <p:ext uri="{BB962C8B-B14F-4D97-AF65-F5344CB8AC3E}">
        <p14:creationId xmlns:p14="http://schemas.microsoft.com/office/powerpoint/2010/main" val="3401547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r>
              <a:rPr lang="en-US" b="1" dirty="0"/>
              <a:t>É disso que se trata...</a:t>
            </a:r>
            <a:endParaRPr lang="el-GR" b="1" dirty="0"/>
          </a:p>
        </p:txBody>
      </p:sp>
      <p:pic>
        <p:nvPicPr>
          <p:cNvPr id="7" name="Grafik 6" descr="Ein Bild, das Kinderkunst, Zeichnung enthält.&#10;&#10;KI-generierte Inhalte können fehlerhaft sein.">
            <a:extLst>
              <a:ext uri="{FF2B5EF4-FFF2-40B4-BE49-F238E27FC236}">
                <a16:creationId xmlns:a16="http://schemas.microsoft.com/office/drawing/2014/main" id="{48DD6320-5909-1351-80B7-80B25A27BC48}"/>
              </a:ext>
            </a:extLst>
          </p:cNvPr>
          <p:cNvPicPr>
            <a:picLocks noChangeAspect="1"/>
          </p:cNvPicPr>
          <p:nvPr/>
        </p:nvPicPr>
        <p:blipFill>
          <a:blip r:embed="rId2"/>
          <a:stretch>
            <a:fillRect/>
          </a:stretch>
        </p:blipFill>
        <p:spPr>
          <a:xfrm>
            <a:off x="2221125" y="837524"/>
            <a:ext cx="7056465" cy="5006277"/>
          </a:xfrm>
          <a:prstGeom prst="rect">
            <a:avLst/>
          </a:prstGeom>
        </p:spPr>
      </p:pic>
      <p:grpSp>
        <p:nvGrpSpPr>
          <p:cNvPr id="19" name="Gruppieren 18">
            <a:extLst>
              <a:ext uri="{FF2B5EF4-FFF2-40B4-BE49-F238E27FC236}">
                <a16:creationId xmlns:a16="http://schemas.microsoft.com/office/drawing/2014/main" id="{4BADE98A-6EEA-54FF-9A31-3533552923CE}"/>
              </a:ext>
            </a:extLst>
          </p:cNvPr>
          <p:cNvGrpSpPr/>
          <p:nvPr/>
        </p:nvGrpSpPr>
        <p:grpSpPr>
          <a:xfrm rot="21174138">
            <a:off x="390709" y="3444395"/>
            <a:ext cx="3642349" cy="1703521"/>
            <a:chOff x="597125" y="4625492"/>
            <a:chExt cx="3145686" cy="861071"/>
          </a:xfrm>
        </p:grpSpPr>
        <p:pic>
          <p:nvPicPr>
            <p:cNvPr id="11" name="Grafik 10" descr="Ein Bild, das Rechteck, Kunst enthält.&#10;&#10;KI-generierte Inhalte können fehlerhaft sein.">
              <a:extLst>
                <a:ext uri="{FF2B5EF4-FFF2-40B4-BE49-F238E27FC236}">
                  <a16:creationId xmlns:a16="http://schemas.microsoft.com/office/drawing/2014/main" id="{8CFA5242-6521-087D-032B-F0B65875B2BC}"/>
                </a:ext>
              </a:extLst>
            </p:cNvPr>
            <p:cNvPicPr>
              <a:picLocks noChangeAspect="1"/>
            </p:cNvPicPr>
            <p:nvPr/>
          </p:nvPicPr>
          <p:blipFill>
            <a:blip r:embed="rId3"/>
            <a:stretch>
              <a:fillRect/>
            </a:stretch>
          </p:blipFill>
          <p:spPr>
            <a:xfrm>
              <a:off x="597125" y="4625492"/>
              <a:ext cx="3145686" cy="861071"/>
            </a:xfrm>
            <a:prstGeom prst="rect">
              <a:avLst/>
            </a:prstGeom>
          </p:spPr>
        </p:pic>
        <p:sp>
          <p:nvSpPr>
            <p:cNvPr id="13" name="Textfeld 12">
              <a:extLst>
                <a:ext uri="{FF2B5EF4-FFF2-40B4-BE49-F238E27FC236}">
                  <a16:creationId xmlns:a16="http://schemas.microsoft.com/office/drawing/2014/main" id="{D9EDD190-C046-58AA-5DCA-A50E3404EE17}"/>
                </a:ext>
              </a:extLst>
            </p:cNvPr>
            <p:cNvSpPr txBox="1"/>
            <p:nvPr/>
          </p:nvSpPr>
          <p:spPr>
            <a:xfrm>
              <a:off x="738864" y="4686695"/>
              <a:ext cx="2564524" cy="585620"/>
            </a:xfrm>
            <a:prstGeom prst="rect">
              <a:avLst/>
            </a:prstGeom>
            <a:noFill/>
          </p:spPr>
          <p:txBody>
            <a:bodyPr wrap="square" rtlCol="0">
              <a:spAutoFit/>
            </a:bodyPr>
            <a:lstStyle/>
            <a:p>
              <a:pPr algn="ctr"/>
              <a:r>
                <a:rPr lang="de-DE" sz="2400" dirty="0"/>
                <a:t>Os padrões têm </a:t>
              </a:r>
              <a:r>
                <a:rPr lang="de-DE" sz="2400" dirty="0" err="1"/>
                <a:t>evoluído ao longo da história</a:t>
              </a:r>
              <a:endParaRPr lang="de-DE" sz="2400" dirty="0"/>
            </a:p>
          </p:txBody>
        </p:sp>
      </p:grpSp>
      <p:grpSp>
        <p:nvGrpSpPr>
          <p:cNvPr id="17" name="Gruppieren 16">
            <a:extLst>
              <a:ext uri="{FF2B5EF4-FFF2-40B4-BE49-F238E27FC236}">
                <a16:creationId xmlns:a16="http://schemas.microsoft.com/office/drawing/2014/main" id="{D823E8FA-943B-B8E5-E4C2-EE746687FF30}"/>
              </a:ext>
            </a:extLst>
          </p:cNvPr>
          <p:cNvGrpSpPr/>
          <p:nvPr/>
        </p:nvGrpSpPr>
        <p:grpSpPr>
          <a:xfrm>
            <a:off x="7683518" y="3895582"/>
            <a:ext cx="3342186" cy="2124894"/>
            <a:chOff x="5619942" y="3945262"/>
            <a:chExt cx="3145686" cy="861071"/>
          </a:xfrm>
        </p:grpSpPr>
        <p:pic>
          <p:nvPicPr>
            <p:cNvPr id="10" name="Grafik 9" descr="Ein Bild, das Rechteck, Kunst enthält.&#10;&#10;KI-generierte Inhalte können fehlerhaft sein.">
              <a:extLst>
                <a:ext uri="{FF2B5EF4-FFF2-40B4-BE49-F238E27FC236}">
                  <a16:creationId xmlns:a16="http://schemas.microsoft.com/office/drawing/2014/main" id="{B1EEC31E-E808-C98B-0D95-68BFB0E4C2B9}"/>
                </a:ext>
              </a:extLst>
            </p:cNvPr>
            <p:cNvPicPr>
              <a:picLocks noChangeAspect="1"/>
            </p:cNvPicPr>
            <p:nvPr/>
          </p:nvPicPr>
          <p:blipFill>
            <a:blip r:embed="rId3"/>
            <a:stretch>
              <a:fillRect/>
            </a:stretch>
          </p:blipFill>
          <p:spPr>
            <a:xfrm>
              <a:off x="5619942" y="3945262"/>
              <a:ext cx="3145686" cy="861071"/>
            </a:xfrm>
            <a:prstGeom prst="rect">
              <a:avLst/>
            </a:prstGeom>
          </p:spPr>
        </p:pic>
        <p:sp>
          <p:nvSpPr>
            <p:cNvPr id="14" name="Textfeld 13">
              <a:extLst>
                <a:ext uri="{FF2B5EF4-FFF2-40B4-BE49-F238E27FC236}">
                  <a16:creationId xmlns:a16="http://schemas.microsoft.com/office/drawing/2014/main" id="{EA27E31C-DEDD-EDC8-49A8-F6767F8E708F}"/>
                </a:ext>
              </a:extLst>
            </p:cNvPr>
            <p:cNvSpPr txBox="1"/>
            <p:nvPr/>
          </p:nvSpPr>
          <p:spPr>
            <a:xfrm>
              <a:off x="5619942" y="3991345"/>
              <a:ext cx="2865284" cy="296263"/>
            </a:xfrm>
            <a:prstGeom prst="rect">
              <a:avLst/>
            </a:prstGeom>
            <a:noFill/>
          </p:spPr>
          <p:txBody>
            <a:bodyPr wrap="square" rtlCol="0">
              <a:spAutoFit/>
            </a:bodyPr>
            <a:lstStyle/>
            <a:p>
              <a:pPr algn="ctr"/>
              <a:endParaRPr lang="de-DE" sz="2400" dirty="0"/>
            </a:p>
          </p:txBody>
        </p:sp>
      </p:grpSp>
      <p:grpSp>
        <p:nvGrpSpPr>
          <p:cNvPr id="20" name="Gruppieren 19">
            <a:extLst>
              <a:ext uri="{FF2B5EF4-FFF2-40B4-BE49-F238E27FC236}">
                <a16:creationId xmlns:a16="http://schemas.microsoft.com/office/drawing/2014/main" id="{DDBF8196-E12A-A7C0-B06D-517DBC55CF8E}"/>
              </a:ext>
            </a:extLst>
          </p:cNvPr>
          <p:cNvGrpSpPr/>
          <p:nvPr/>
        </p:nvGrpSpPr>
        <p:grpSpPr>
          <a:xfrm rot="21305993">
            <a:off x="2101698" y="1229085"/>
            <a:ext cx="3642349" cy="1616674"/>
            <a:chOff x="2719814" y="1889746"/>
            <a:chExt cx="3145686" cy="861071"/>
          </a:xfrm>
        </p:grpSpPr>
        <p:pic>
          <p:nvPicPr>
            <p:cNvPr id="9" name="Grafik 8" descr="Ein Bild, das Rechteck, Kunst enthält.&#10;&#10;KI-generierte Inhalte können fehlerhaft sein.">
              <a:extLst>
                <a:ext uri="{FF2B5EF4-FFF2-40B4-BE49-F238E27FC236}">
                  <a16:creationId xmlns:a16="http://schemas.microsoft.com/office/drawing/2014/main" id="{5D2DD25C-2663-5354-00EE-90256FCE4754}"/>
                </a:ext>
              </a:extLst>
            </p:cNvPr>
            <p:cNvPicPr>
              <a:picLocks noChangeAspect="1"/>
            </p:cNvPicPr>
            <p:nvPr/>
          </p:nvPicPr>
          <p:blipFill>
            <a:blip r:embed="rId3"/>
            <a:stretch>
              <a:fillRect/>
            </a:stretch>
          </p:blipFill>
          <p:spPr>
            <a:xfrm>
              <a:off x="2719814" y="1889746"/>
              <a:ext cx="3145686" cy="861071"/>
            </a:xfrm>
            <a:prstGeom prst="rect">
              <a:avLst/>
            </a:prstGeom>
          </p:spPr>
        </p:pic>
        <p:sp>
          <p:nvSpPr>
            <p:cNvPr id="15" name="Textfeld 14">
              <a:extLst>
                <a:ext uri="{FF2B5EF4-FFF2-40B4-BE49-F238E27FC236}">
                  <a16:creationId xmlns:a16="http://schemas.microsoft.com/office/drawing/2014/main" id="{C27EF5CC-9B15-9C20-3894-09B854BA3340}"/>
                </a:ext>
              </a:extLst>
            </p:cNvPr>
            <p:cNvSpPr txBox="1"/>
            <p:nvPr/>
          </p:nvSpPr>
          <p:spPr>
            <a:xfrm>
              <a:off x="3010394" y="1955804"/>
              <a:ext cx="2564524" cy="728957"/>
            </a:xfrm>
            <a:prstGeom prst="rect">
              <a:avLst/>
            </a:prstGeom>
            <a:noFill/>
          </p:spPr>
          <p:txBody>
            <a:bodyPr wrap="square" rtlCol="0">
              <a:spAutoFit/>
            </a:bodyPr>
            <a:lstStyle/>
            <a:p>
              <a:pPr algn="ctr"/>
              <a:r>
                <a:rPr lang="de-DE" sz="2400" dirty="0"/>
                <a:t>Imagens da velhice — </a:t>
              </a:r>
              <a:r>
                <a:rPr lang="de-DE" sz="2400" dirty="0" err="1"/>
                <a:t>visibilidade </a:t>
              </a:r>
              <a:r>
                <a:rPr lang="de-DE" sz="2400" dirty="0"/>
                <a:t>e </a:t>
              </a:r>
              <a:r>
                <a:rPr lang="de-DE" sz="2400" dirty="0" err="1"/>
                <a:t>invisibilidade</a:t>
              </a:r>
              <a:endParaRPr lang="de-DE" sz="2400" dirty="0"/>
            </a:p>
          </p:txBody>
        </p:sp>
      </p:grpSp>
      <p:grpSp>
        <p:nvGrpSpPr>
          <p:cNvPr id="21" name="Gruppieren 20">
            <a:extLst>
              <a:ext uri="{FF2B5EF4-FFF2-40B4-BE49-F238E27FC236}">
                <a16:creationId xmlns:a16="http://schemas.microsoft.com/office/drawing/2014/main" id="{B300833F-5B8C-1A0C-F55E-7BD1B37C2E49}"/>
              </a:ext>
            </a:extLst>
          </p:cNvPr>
          <p:cNvGrpSpPr/>
          <p:nvPr/>
        </p:nvGrpSpPr>
        <p:grpSpPr>
          <a:xfrm>
            <a:off x="8334173" y="1569679"/>
            <a:ext cx="3496132" cy="1221863"/>
            <a:chOff x="8398278" y="1724310"/>
            <a:chExt cx="3155488" cy="861071"/>
          </a:xfrm>
        </p:grpSpPr>
        <p:pic>
          <p:nvPicPr>
            <p:cNvPr id="12" name="Grafik 11" descr="Ein Bild, das Rechteck, Kunst enthält.&#10;&#10;KI-generierte Inhalte können fehlerhaft sein.">
              <a:extLst>
                <a:ext uri="{FF2B5EF4-FFF2-40B4-BE49-F238E27FC236}">
                  <a16:creationId xmlns:a16="http://schemas.microsoft.com/office/drawing/2014/main" id="{FBB5700E-321B-13C4-9BDD-F2DC9E4EDDA4}"/>
                </a:ext>
              </a:extLst>
            </p:cNvPr>
            <p:cNvPicPr>
              <a:picLocks noChangeAspect="1"/>
            </p:cNvPicPr>
            <p:nvPr/>
          </p:nvPicPr>
          <p:blipFill>
            <a:blip r:embed="rId3"/>
            <a:stretch>
              <a:fillRect/>
            </a:stretch>
          </p:blipFill>
          <p:spPr>
            <a:xfrm>
              <a:off x="8398278" y="1724310"/>
              <a:ext cx="3145686" cy="861071"/>
            </a:xfrm>
            <a:prstGeom prst="rect">
              <a:avLst/>
            </a:prstGeom>
          </p:spPr>
        </p:pic>
        <p:sp>
          <p:nvSpPr>
            <p:cNvPr id="16" name="Textfeld 15">
              <a:extLst>
                <a:ext uri="{FF2B5EF4-FFF2-40B4-BE49-F238E27FC236}">
                  <a16:creationId xmlns:a16="http://schemas.microsoft.com/office/drawing/2014/main" id="{09197BC6-C836-90F2-4DA0-EE2D45EB3C6B}"/>
                </a:ext>
              </a:extLst>
            </p:cNvPr>
            <p:cNvSpPr txBox="1"/>
            <p:nvPr/>
          </p:nvSpPr>
          <p:spPr>
            <a:xfrm>
              <a:off x="8539039" y="1760148"/>
              <a:ext cx="3014727" cy="585620"/>
            </a:xfrm>
            <a:prstGeom prst="rect">
              <a:avLst/>
            </a:prstGeom>
            <a:noFill/>
          </p:spPr>
          <p:txBody>
            <a:bodyPr wrap="square" rtlCol="0">
              <a:spAutoFit/>
            </a:bodyPr>
            <a:lstStyle/>
            <a:p>
              <a:pPr algn="ctr"/>
              <a:r>
                <a:rPr lang="de-DE" sz="2400" dirty="0"/>
                <a:t>Orientações pedagógicas para a prática</a:t>
              </a:r>
            </a:p>
          </p:txBody>
        </p:sp>
      </p:grpSp>
      <p:sp>
        <p:nvSpPr>
          <p:cNvPr id="8" name="Textfeld 7">
            <a:extLst>
              <a:ext uri="{FF2B5EF4-FFF2-40B4-BE49-F238E27FC236}">
                <a16:creationId xmlns:a16="http://schemas.microsoft.com/office/drawing/2014/main" id="{706AABF6-28E0-98E9-12BE-73C02B5DAD5B}"/>
              </a:ext>
            </a:extLst>
          </p:cNvPr>
          <p:cNvSpPr txBox="1"/>
          <p:nvPr/>
        </p:nvSpPr>
        <p:spPr>
          <a:xfrm>
            <a:off x="7920533" y="4066459"/>
            <a:ext cx="3044268" cy="830997"/>
          </a:xfrm>
          <a:prstGeom prst="rect">
            <a:avLst/>
          </a:prstGeom>
          <a:noFill/>
        </p:spPr>
        <p:txBody>
          <a:bodyPr wrap="square">
            <a:spAutoFit/>
          </a:bodyPr>
          <a:lstStyle/>
          <a:p>
            <a:r>
              <a:rPr lang="en-US" sz="2400" dirty="0"/>
              <a:t>Fatores que influenciam as perceções sobre o envelhecimento</a:t>
            </a:r>
          </a:p>
        </p:txBody>
      </p:sp>
      <p:pic>
        <p:nvPicPr>
          <p:cNvPr id="5" name="Imagem 4">
            <a:extLst>
              <a:ext uri="{FF2B5EF4-FFF2-40B4-BE49-F238E27FC236}">
                <a16:creationId xmlns:a16="http://schemas.microsoft.com/office/drawing/2014/main" id="{D04E1B36-C1A9-4CA4-F82C-472CFFD081F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Grafik 46">
            <a:extLst>
              <a:ext uri="{FF2B5EF4-FFF2-40B4-BE49-F238E27FC236}">
                <a16:creationId xmlns:a16="http://schemas.microsoft.com/office/drawing/2014/main" id="{0F9EC37F-344C-97DB-C00C-834677F41B7A}"/>
              </a:ext>
            </a:extLst>
          </p:cNvPr>
          <p:cNvPicPr>
            <a:picLocks noChangeAspect="1"/>
          </p:cNvPicPr>
          <p:nvPr/>
        </p:nvPicPr>
        <p:blipFill>
          <a:blip r:embed="rId2"/>
          <a:stretch>
            <a:fillRect/>
          </a:stretch>
        </p:blipFill>
        <p:spPr>
          <a:xfrm flipH="1">
            <a:off x="10695046" y="1179395"/>
            <a:ext cx="764414" cy="1887570"/>
          </a:xfrm>
          <a:prstGeom prst="rect">
            <a:avLst/>
          </a:prstGeom>
        </p:spPr>
      </p:pic>
      <p:sp>
        <p:nvSpPr>
          <p:cNvPr id="15" name="Textfeld 14">
            <a:extLst>
              <a:ext uri="{FF2B5EF4-FFF2-40B4-BE49-F238E27FC236}">
                <a16:creationId xmlns:a16="http://schemas.microsoft.com/office/drawing/2014/main" id="{594A96DE-B9A8-8556-BDC0-21C672322335}"/>
              </a:ext>
            </a:extLst>
          </p:cNvPr>
          <p:cNvSpPr txBox="1"/>
          <p:nvPr/>
        </p:nvSpPr>
        <p:spPr>
          <a:xfrm>
            <a:off x="430923" y="146355"/>
            <a:ext cx="10888717" cy="646331"/>
          </a:xfrm>
          <a:prstGeom prst="rect">
            <a:avLst/>
          </a:prstGeom>
          <a:noFill/>
        </p:spPr>
        <p:txBody>
          <a:bodyPr wrap="square" rtlCol="0">
            <a:spAutoFit/>
          </a:bodyPr>
          <a:lstStyle/>
          <a:p>
            <a:r>
              <a:rPr lang="en-US" sz="3600" b="1" dirty="0">
                <a:solidFill>
                  <a:srgbClr val="FFFFFF"/>
                </a:solidFill>
              </a:rPr>
              <a:t>Para começar: um pequeno exercício de constelação</a:t>
            </a:r>
            <a:r>
              <a:rPr lang="de-DE" sz="3600" b="1" dirty="0">
                <a:solidFill>
                  <a:srgbClr val="FFFFFF"/>
                </a:solidFill>
              </a:rPr>
              <a:t>…</a:t>
            </a:r>
          </a:p>
        </p:txBody>
      </p:sp>
      <p:pic>
        <p:nvPicPr>
          <p:cNvPr id="9" name="Grafik 8">
            <a:extLst>
              <a:ext uri="{FF2B5EF4-FFF2-40B4-BE49-F238E27FC236}">
                <a16:creationId xmlns:a16="http://schemas.microsoft.com/office/drawing/2014/main" id="{D2CDA524-CF15-72E2-F1C4-1426D58EA482}"/>
              </a:ext>
            </a:extLst>
          </p:cNvPr>
          <p:cNvPicPr>
            <a:picLocks noChangeAspect="1"/>
          </p:cNvPicPr>
          <p:nvPr/>
        </p:nvPicPr>
        <p:blipFill>
          <a:blip r:embed="rId3"/>
          <a:stretch>
            <a:fillRect/>
          </a:stretch>
        </p:blipFill>
        <p:spPr>
          <a:xfrm>
            <a:off x="228206" y="1835332"/>
            <a:ext cx="2000355" cy="2585854"/>
          </a:xfrm>
          <a:prstGeom prst="rect">
            <a:avLst/>
          </a:prstGeom>
        </p:spPr>
      </p:pic>
      <p:pic>
        <p:nvPicPr>
          <p:cNvPr id="14" name="Grafik 13">
            <a:extLst>
              <a:ext uri="{FF2B5EF4-FFF2-40B4-BE49-F238E27FC236}">
                <a16:creationId xmlns:a16="http://schemas.microsoft.com/office/drawing/2014/main" id="{3848414C-230C-4E0D-45F5-0D5CF417535C}"/>
              </a:ext>
            </a:extLst>
          </p:cNvPr>
          <p:cNvPicPr>
            <a:picLocks noChangeAspect="1"/>
          </p:cNvPicPr>
          <p:nvPr/>
        </p:nvPicPr>
        <p:blipFill>
          <a:blip r:embed="rId4"/>
          <a:stretch>
            <a:fillRect/>
          </a:stretch>
        </p:blipFill>
        <p:spPr>
          <a:xfrm>
            <a:off x="1568028" y="1668381"/>
            <a:ext cx="988678" cy="588499"/>
          </a:xfrm>
          <a:prstGeom prst="rect">
            <a:avLst/>
          </a:prstGeom>
        </p:spPr>
      </p:pic>
      <p:pic>
        <p:nvPicPr>
          <p:cNvPr id="16" name="Grafik 15">
            <a:extLst>
              <a:ext uri="{FF2B5EF4-FFF2-40B4-BE49-F238E27FC236}">
                <a16:creationId xmlns:a16="http://schemas.microsoft.com/office/drawing/2014/main" id="{0F8C122D-63B4-A182-3FF3-48BEB1CCAAC2}"/>
              </a:ext>
            </a:extLst>
          </p:cNvPr>
          <p:cNvPicPr>
            <a:picLocks noChangeAspect="1"/>
          </p:cNvPicPr>
          <p:nvPr/>
        </p:nvPicPr>
        <p:blipFill>
          <a:blip r:embed="rId4"/>
          <a:stretch>
            <a:fillRect/>
          </a:stretch>
        </p:blipFill>
        <p:spPr>
          <a:xfrm rot="1882639">
            <a:off x="2101672" y="1089698"/>
            <a:ext cx="882939" cy="525559"/>
          </a:xfrm>
          <a:prstGeom prst="rect">
            <a:avLst/>
          </a:prstGeom>
        </p:spPr>
      </p:pic>
      <p:pic>
        <p:nvPicPr>
          <p:cNvPr id="17" name="Grafik 16">
            <a:extLst>
              <a:ext uri="{FF2B5EF4-FFF2-40B4-BE49-F238E27FC236}">
                <a16:creationId xmlns:a16="http://schemas.microsoft.com/office/drawing/2014/main" id="{9E4028FC-4A94-AE94-8FDE-16A95E2F761E}"/>
              </a:ext>
            </a:extLst>
          </p:cNvPr>
          <p:cNvPicPr>
            <a:picLocks noChangeAspect="1"/>
          </p:cNvPicPr>
          <p:nvPr/>
        </p:nvPicPr>
        <p:blipFill>
          <a:blip r:embed="rId4"/>
          <a:stretch>
            <a:fillRect/>
          </a:stretch>
        </p:blipFill>
        <p:spPr>
          <a:xfrm rot="20146981">
            <a:off x="1434854" y="1168007"/>
            <a:ext cx="843516" cy="502093"/>
          </a:xfrm>
          <a:prstGeom prst="rect">
            <a:avLst/>
          </a:prstGeom>
        </p:spPr>
      </p:pic>
      <p:pic>
        <p:nvPicPr>
          <p:cNvPr id="18" name="Grafik 17">
            <a:extLst>
              <a:ext uri="{FF2B5EF4-FFF2-40B4-BE49-F238E27FC236}">
                <a16:creationId xmlns:a16="http://schemas.microsoft.com/office/drawing/2014/main" id="{B275FB01-677C-BE45-C10B-173EEF869795}"/>
              </a:ext>
            </a:extLst>
          </p:cNvPr>
          <p:cNvPicPr>
            <a:picLocks noChangeAspect="1"/>
          </p:cNvPicPr>
          <p:nvPr/>
        </p:nvPicPr>
        <p:blipFill>
          <a:blip r:embed="rId4"/>
          <a:stretch>
            <a:fillRect/>
          </a:stretch>
        </p:blipFill>
        <p:spPr>
          <a:xfrm rot="21447888" flipH="1">
            <a:off x="352943" y="1383576"/>
            <a:ext cx="832334" cy="533629"/>
          </a:xfrm>
          <a:prstGeom prst="rect">
            <a:avLst/>
          </a:prstGeom>
        </p:spPr>
      </p:pic>
      <p:pic>
        <p:nvPicPr>
          <p:cNvPr id="19" name="Grafik 18">
            <a:extLst>
              <a:ext uri="{FF2B5EF4-FFF2-40B4-BE49-F238E27FC236}">
                <a16:creationId xmlns:a16="http://schemas.microsoft.com/office/drawing/2014/main" id="{EA43E59F-D8A4-E7D7-00B0-4923F776906C}"/>
              </a:ext>
            </a:extLst>
          </p:cNvPr>
          <p:cNvPicPr>
            <a:picLocks noChangeAspect="1"/>
          </p:cNvPicPr>
          <p:nvPr/>
        </p:nvPicPr>
        <p:blipFill>
          <a:blip r:embed="rId4"/>
          <a:stretch>
            <a:fillRect/>
          </a:stretch>
        </p:blipFill>
        <p:spPr>
          <a:xfrm rot="18163571">
            <a:off x="937743" y="1093755"/>
            <a:ext cx="843516" cy="502093"/>
          </a:xfrm>
          <a:prstGeom prst="rect">
            <a:avLst/>
          </a:prstGeom>
        </p:spPr>
      </p:pic>
      <p:grpSp>
        <p:nvGrpSpPr>
          <p:cNvPr id="52" name="Gruppieren 51">
            <a:extLst>
              <a:ext uri="{FF2B5EF4-FFF2-40B4-BE49-F238E27FC236}">
                <a16:creationId xmlns:a16="http://schemas.microsoft.com/office/drawing/2014/main" id="{74F8A184-A9E1-A13E-8C45-3A01264A214D}"/>
              </a:ext>
            </a:extLst>
          </p:cNvPr>
          <p:cNvGrpSpPr/>
          <p:nvPr/>
        </p:nvGrpSpPr>
        <p:grpSpPr>
          <a:xfrm>
            <a:off x="2029411" y="4613472"/>
            <a:ext cx="2627649" cy="1293744"/>
            <a:chOff x="1931961" y="4818915"/>
            <a:chExt cx="2343477" cy="1009791"/>
          </a:xfrm>
        </p:grpSpPr>
        <p:pic>
          <p:nvPicPr>
            <p:cNvPr id="26" name="Grafik 25">
              <a:extLst>
                <a:ext uri="{FF2B5EF4-FFF2-40B4-BE49-F238E27FC236}">
                  <a16:creationId xmlns:a16="http://schemas.microsoft.com/office/drawing/2014/main" id="{0637CBE1-D8A0-9D36-3B3B-4A1B9EA06B20}"/>
                </a:ext>
              </a:extLst>
            </p:cNvPr>
            <p:cNvPicPr>
              <a:picLocks noChangeAspect="1"/>
            </p:cNvPicPr>
            <p:nvPr/>
          </p:nvPicPr>
          <p:blipFill>
            <a:blip r:embed="rId5"/>
            <a:stretch>
              <a:fillRect/>
            </a:stretch>
          </p:blipFill>
          <p:spPr>
            <a:xfrm rot="21366051">
              <a:off x="1931961" y="4818915"/>
              <a:ext cx="2343477" cy="1009791"/>
            </a:xfrm>
            <a:prstGeom prst="rect">
              <a:avLst/>
            </a:prstGeom>
            <a:noFill/>
          </p:spPr>
        </p:pic>
        <p:sp>
          <p:nvSpPr>
            <p:cNvPr id="29" name="Textfeld 28">
              <a:extLst>
                <a:ext uri="{FF2B5EF4-FFF2-40B4-BE49-F238E27FC236}">
                  <a16:creationId xmlns:a16="http://schemas.microsoft.com/office/drawing/2014/main" id="{9439E5EB-A34D-1C98-B178-59328694233C}"/>
                </a:ext>
              </a:extLst>
            </p:cNvPr>
            <p:cNvSpPr txBox="1"/>
            <p:nvPr/>
          </p:nvSpPr>
          <p:spPr>
            <a:xfrm rot="21014174">
              <a:off x="2252956" y="5143641"/>
              <a:ext cx="1888577" cy="360338"/>
            </a:xfrm>
            <a:prstGeom prst="rect">
              <a:avLst/>
            </a:prstGeom>
            <a:noFill/>
          </p:spPr>
          <p:txBody>
            <a:bodyPr wrap="square" rtlCol="0">
              <a:spAutoFit/>
            </a:bodyPr>
            <a:lstStyle/>
            <a:p>
              <a:r>
                <a:rPr lang="de-DE" sz="2400" b="1" dirty="0" err="1"/>
                <a:t>Concordo</a:t>
              </a:r>
              <a:endParaRPr lang="de-DE" sz="2400" b="1" dirty="0"/>
            </a:p>
          </p:txBody>
        </p:sp>
      </p:grpSp>
      <p:grpSp>
        <p:nvGrpSpPr>
          <p:cNvPr id="53" name="Gruppieren 52">
            <a:extLst>
              <a:ext uri="{FF2B5EF4-FFF2-40B4-BE49-F238E27FC236}">
                <a16:creationId xmlns:a16="http://schemas.microsoft.com/office/drawing/2014/main" id="{2F095021-5C39-DDFD-C20C-825D74B5F4FE}"/>
              </a:ext>
            </a:extLst>
          </p:cNvPr>
          <p:cNvGrpSpPr/>
          <p:nvPr/>
        </p:nvGrpSpPr>
        <p:grpSpPr>
          <a:xfrm>
            <a:off x="5177206" y="3244346"/>
            <a:ext cx="2820926" cy="1082180"/>
            <a:chOff x="5654654" y="3244346"/>
            <a:chExt cx="2343477" cy="1009791"/>
          </a:xfrm>
        </p:grpSpPr>
        <p:pic>
          <p:nvPicPr>
            <p:cNvPr id="28" name="Grafik 27">
              <a:extLst>
                <a:ext uri="{FF2B5EF4-FFF2-40B4-BE49-F238E27FC236}">
                  <a16:creationId xmlns:a16="http://schemas.microsoft.com/office/drawing/2014/main" id="{CAAC81BA-B890-B935-709C-6F6F98943E37}"/>
                </a:ext>
              </a:extLst>
            </p:cNvPr>
            <p:cNvPicPr>
              <a:picLocks noChangeAspect="1"/>
            </p:cNvPicPr>
            <p:nvPr/>
          </p:nvPicPr>
          <p:blipFill>
            <a:blip r:embed="rId5"/>
            <a:stretch>
              <a:fillRect/>
            </a:stretch>
          </p:blipFill>
          <p:spPr>
            <a:xfrm rot="21366051">
              <a:off x="5654654" y="3244346"/>
              <a:ext cx="2343477" cy="1009791"/>
            </a:xfrm>
            <a:prstGeom prst="rect">
              <a:avLst/>
            </a:prstGeom>
          </p:spPr>
        </p:pic>
        <p:sp>
          <p:nvSpPr>
            <p:cNvPr id="30" name="Textfeld 29">
              <a:extLst>
                <a:ext uri="{FF2B5EF4-FFF2-40B4-BE49-F238E27FC236}">
                  <a16:creationId xmlns:a16="http://schemas.microsoft.com/office/drawing/2014/main" id="{F26C67FD-5728-37BB-8924-CFB73DF8092A}"/>
                </a:ext>
              </a:extLst>
            </p:cNvPr>
            <p:cNvSpPr txBox="1"/>
            <p:nvPr/>
          </p:nvSpPr>
          <p:spPr>
            <a:xfrm rot="21014174">
              <a:off x="5992457" y="3414574"/>
              <a:ext cx="1971146" cy="775410"/>
            </a:xfrm>
            <a:prstGeom prst="rect">
              <a:avLst/>
            </a:prstGeom>
            <a:noFill/>
          </p:spPr>
          <p:txBody>
            <a:bodyPr wrap="square" rtlCol="0">
              <a:spAutoFit/>
            </a:bodyPr>
            <a:lstStyle/>
            <a:p>
              <a:r>
                <a:rPr lang="de-DE" sz="2400" b="1" dirty="0" err="1"/>
                <a:t>Às vezes concordo</a:t>
              </a:r>
              <a:endParaRPr lang="de-DE" sz="2400" b="1" dirty="0"/>
            </a:p>
          </p:txBody>
        </p:sp>
      </p:grpSp>
      <p:grpSp>
        <p:nvGrpSpPr>
          <p:cNvPr id="54" name="Gruppieren 53">
            <a:extLst>
              <a:ext uri="{FF2B5EF4-FFF2-40B4-BE49-F238E27FC236}">
                <a16:creationId xmlns:a16="http://schemas.microsoft.com/office/drawing/2014/main" id="{6975E96C-2470-0263-782D-0789A8933218}"/>
              </a:ext>
            </a:extLst>
          </p:cNvPr>
          <p:cNvGrpSpPr/>
          <p:nvPr/>
        </p:nvGrpSpPr>
        <p:grpSpPr>
          <a:xfrm>
            <a:off x="9245126" y="2337653"/>
            <a:ext cx="2859415" cy="1453383"/>
            <a:chOff x="9588696" y="2337653"/>
            <a:chExt cx="2493808" cy="1009791"/>
          </a:xfrm>
        </p:grpSpPr>
        <p:pic>
          <p:nvPicPr>
            <p:cNvPr id="27" name="Grafik 26">
              <a:extLst>
                <a:ext uri="{FF2B5EF4-FFF2-40B4-BE49-F238E27FC236}">
                  <a16:creationId xmlns:a16="http://schemas.microsoft.com/office/drawing/2014/main" id="{AEC1FBE3-D67D-C467-2FCF-19B01419441C}"/>
                </a:ext>
              </a:extLst>
            </p:cNvPr>
            <p:cNvPicPr>
              <a:picLocks noChangeAspect="1"/>
            </p:cNvPicPr>
            <p:nvPr/>
          </p:nvPicPr>
          <p:blipFill>
            <a:blip r:embed="rId5"/>
            <a:stretch>
              <a:fillRect/>
            </a:stretch>
          </p:blipFill>
          <p:spPr>
            <a:xfrm rot="21366051">
              <a:off x="9588696" y="2337653"/>
              <a:ext cx="2343477" cy="1009791"/>
            </a:xfrm>
            <a:prstGeom prst="rect">
              <a:avLst/>
            </a:prstGeom>
          </p:spPr>
        </p:pic>
        <p:sp>
          <p:nvSpPr>
            <p:cNvPr id="31" name="Textfeld 30">
              <a:extLst>
                <a:ext uri="{FF2B5EF4-FFF2-40B4-BE49-F238E27FC236}">
                  <a16:creationId xmlns:a16="http://schemas.microsoft.com/office/drawing/2014/main" id="{836CC14B-A020-3BD9-3713-2BF3EE38776C}"/>
                </a:ext>
              </a:extLst>
            </p:cNvPr>
            <p:cNvSpPr txBox="1"/>
            <p:nvPr/>
          </p:nvSpPr>
          <p:spPr>
            <a:xfrm rot="21014174">
              <a:off x="10081506" y="2691668"/>
              <a:ext cx="2000998" cy="320759"/>
            </a:xfrm>
            <a:prstGeom prst="rect">
              <a:avLst/>
            </a:prstGeom>
            <a:noFill/>
          </p:spPr>
          <p:txBody>
            <a:bodyPr wrap="square" rtlCol="0">
              <a:spAutoFit/>
            </a:bodyPr>
            <a:lstStyle/>
            <a:p>
              <a:endParaRPr lang="de-DE" sz="2400" b="1" dirty="0"/>
            </a:p>
          </p:txBody>
        </p:sp>
      </p:grpSp>
      <p:pic>
        <p:nvPicPr>
          <p:cNvPr id="33" name="Grafik 32">
            <a:extLst>
              <a:ext uri="{FF2B5EF4-FFF2-40B4-BE49-F238E27FC236}">
                <a16:creationId xmlns:a16="http://schemas.microsoft.com/office/drawing/2014/main" id="{A7F7624F-E1F5-876E-C581-419BFC2C9DA4}"/>
              </a:ext>
            </a:extLst>
          </p:cNvPr>
          <p:cNvPicPr>
            <a:picLocks noChangeAspect="1"/>
          </p:cNvPicPr>
          <p:nvPr/>
        </p:nvPicPr>
        <p:blipFill>
          <a:blip r:embed="rId6"/>
          <a:stretch>
            <a:fillRect/>
          </a:stretch>
        </p:blipFill>
        <p:spPr>
          <a:xfrm>
            <a:off x="5177205" y="1693257"/>
            <a:ext cx="793136" cy="1732698"/>
          </a:xfrm>
          <a:prstGeom prst="rect">
            <a:avLst/>
          </a:prstGeom>
        </p:spPr>
      </p:pic>
      <p:pic>
        <p:nvPicPr>
          <p:cNvPr id="36" name="Grafik 35">
            <a:extLst>
              <a:ext uri="{FF2B5EF4-FFF2-40B4-BE49-F238E27FC236}">
                <a16:creationId xmlns:a16="http://schemas.microsoft.com/office/drawing/2014/main" id="{70D038E5-41A4-5A9B-EE95-4304D8DA4600}"/>
              </a:ext>
            </a:extLst>
          </p:cNvPr>
          <p:cNvPicPr>
            <a:picLocks noChangeAspect="1"/>
          </p:cNvPicPr>
          <p:nvPr/>
        </p:nvPicPr>
        <p:blipFill>
          <a:blip r:embed="rId7"/>
          <a:stretch>
            <a:fillRect/>
          </a:stretch>
        </p:blipFill>
        <p:spPr>
          <a:xfrm>
            <a:off x="2906884" y="2885459"/>
            <a:ext cx="1056855" cy="1942986"/>
          </a:xfrm>
          <a:prstGeom prst="rect">
            <a:avLst/>
          </a:prstGeom>
        </p:spPr>
      </p:pic>
      <p:pic>
        <p:nvPicPr>
          <p:cNvPr id="41" name="Grafik 40">
            <a:extLst>
              <a:ext uri="{FF2B5EF4-FFF2-40B4-BE49-F238E27FC236}">
                <a16:creationId xmlns:a16="http://schemas.microsoft.com/office/drawing/2014/main" id="{37EFE1CE-98E5-507D-6224-2A7121B9168A}"/>
              </a:ext>
            </a:extLst>
          </p:cNvPr>
          <p:cNvPicPr>
            <a:picLocks noChangeAspect="1"/>
          </p:cNvPicPr>
          <p:nvPr/>
        </p:nvPicPr>
        <p:blipFill>
          <a:blip r:embed="rId8"/>
          <a:stretch>
            <a:fillRect/>
          </a:stretch>
        </p:blipFill>
        <p:spPr>
          <a:xfrm flipH="1">
            <a:off x="2365521" y="2937290"/>
            <a:ext cx="893708" cy="1729978"/>
          </a:xfrm>
          <a:prstGeom prst="rect">
            <a:avLst/>
          </a:prstGeom>
        </p:spPr>
      </p:pic>
      <p:pic>
        <p:nvPicPr>
          <p:cNvPr id="43" name="Grafik 42">
            <a:extLst>
              <a:ext uri="{FF2B5EF4-FFF2-40B4-BE49-F238E27FC236}">
                <a16:creationId xmlns:a16="http://schemas.microsoft.com/office/drawing/2014/main" id="{3F53A86F-1D3E-1FE6-A554-486D48665DD8}"/>
              </a:ext>
            </a:extLst>
          </p:cNvPr>
          <p:cNvPicPr>
            <a:picLocks noChangeAspect="1"/>
          </p:cNvPicPr>
          <p:nvPr/>
        </p:nvPicPr>
        <p:blipFill>
          <a:blip r:embed="rId9"/>
          <a:stretch>
            <a:fillRect/>
          </a:stretch>
        </p:blipFill>
        <p:spPr>
          <a:xfrm>
            <a:off x="6062742" y="1460622"/>
            <a:ext cx="1362265" cy="1705213"/>
          </a:xfrm>
          <a:prstGeom prst="rect">
            <a:avLst/>
          </a:prstGeom>
        </p:spPr>
      </p:pic>
      <p:pic>
        <p:nvPicPr>
          <p:cNvPr id="45" name="Grafik 44">
            <a:extLst>
              <a:ext uri="{FF2B5EF4-FFF2-40B4-BE49-F238E27FC236}">
                <a16:creationId xmlns:a16="http://schemas.microsoft.com/office/drawing/2014/main" id="{35805611-F73E-EEB5-79FF-B8DFD943E4A3}"/>
              </a:ext>
            </a:extLst>
          </p:cNvPr>
          <p:cNvPicPr>
            <a:picLocks noChangeAspect="1"/>
          </p:cNvPicPr>
          <p:nvPr/>
        </p:nvPicPr>
        <p:blipFill>
          <a:blip r:embed="rId10"/>
          <a:stretch>
            <a:fillRect/>
          </a:stretch>
        </p:blipFill>
        <p:spPr>
          <a:xfrm>
            <a:off x="9135130" y="1144608"/>
            <a:ext cx="1362265" cy="1324160"/>
          </a:xfrm>
          <a:prstGeom prst="rect">
            <a:avLst/>
          </a:prstGeom>
        </p:spPr>
      </p:pic>
      <p:pic>
        <p:nvPicPr>
          <p:cNvPr id="51" name="Grafik 50">
            <a:extLst>
              <a:ext uri="{FF2B5EF4-FFF2-40B4-BE49-F238E27FC236}">
                <a16:creationId xmlns:a16="http://schemas.microsoft.com/office/drawing/2014/main" id="{0D405101-F240-808F-8795-373A40D75EC2}"/>
              </a:ext>
            </a:extLst>
          </p:cNvPr>
          <p:cNvPicPr>
            <a:picLocks noChangeAspect="1"/>
          </p:cNvPicPr>
          <p:nvPr/>
        </p:nvPicPr>
        <p:blipFill>
          <a:blip r:embed="rId11"/>
          <a:stretch>
            <a:fillRect/>
          </a:stretch>
        </p:blipFill>
        <p:spPr>
          <a:xfrm>
            <a:off x="8177447" y="1693257"/>
            <a:ext cx="1265468" cy="1858028"/>
          </a:xfrm>
          <a:prstGeom prst="rect">
            <a:avLst/>
          </a:prstGeom>
        </p:spPr>
      </p:pic>
      <p:sp>
        <p:nvSpPr>
          <p:cNvPr id="2" name="Rectangle 1">
            <a:extLst>
              <a:ext uri="{FF2B5EF4-FFF2-40B4-BE49-F238E27FC236}">
                <a16:creationId xmlns:a16="http://schemas.microsoft.com/office/drawing/2014/main" id="{2532DD00-2E97-9BFE-E272-1BF2A1B9D970}"/>
              </a:ext>
            </a:extLst>
          </p:cNvPr>
          <p:cNvSpPr>
            <a:spLocks noChangeArrowheads="1"/>
          </p:cNvSpPr>
          <p:nvPr/>
        </p:nvSpPr>
        <p:spPr bwMode="auto">
          <a:xfrm>
            <a:off x="9601800" y="2720288"/>
            <a:ext cx="201654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24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Não concordo</a:t>
            </a:r>
            <a:endParaRPr kumimoji="0" lang="de-DE" altLang="de-DE" sz="24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24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de todo</a:t>
            </a:r>
          </a:p>
        </p:txBody>
      </p:sp>
      <p:pic>
        <p:nvPicPr>
          <p:cNvPr id="4" name="Imagem 3">
            <a:extLst>
              <a:ext uri="{FF2B5EF4-FFF2-40B4-BE49-F238E27FC236}">
                <a16:creationId xmlns:a16="http://schemas.microsoft.com/office/drawing/2014/main" id="{A4E0B9CC-1F0F-2456-89B5-A8A39EE02D0C}"/>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B5D8881A-9D26-4EB5-A8A6-AA4759E35C09}"/>
              </a:ext>
            </a:extLst>
          </p:cNvPr>
          <p:cNvSpPr txBox="1">
            <a:spLocks/>
          </p:cNvSpPr>
          <p:nvPr/>
        </p:nvSpPr>
        <p:spPr>
          <a:xfrm>
            <a:off x="97970" y="81642"/>
            <a:ext cx="11944351" cy="715879"/>
          </a:xfrm>
          <a:prstGeom prst="rect">
            <a:avLst/>
          </a:prstGeom>
        </p:spPr>
        <p:txBody>
          <a:bodyPr lIns="91440"/>
          <a:lst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a:lstStyle>
          <a:p>
            <a:endParaRPr lang="el-GR" b="1" dirty="0"/>
          </a:p>
        </p:txBody>
      </p:sp>
      <p:graphicFrame>
        <p:nvGraphicFramePr>
          <p:cNvPr id="12" name="Tabelle 11">
            <a:extLst>
              <a:ext uri="{FF2B5EF4-FFF2-40B4-BE49-F238E27FC236}">
                <a16:creationId xmlns:a16="http://schemas.microsoft.com/office/drawing/2014/main" id="{B6B4ACCF-2E95-A47A-F8B1-C57DC027915C}"/>
              </a:ext>
            </a:extLst>
          </p:cNvPr>
          <p:cNvGraphicFramePr>
            <a:graphicFrameLocks noGrp="1"/>
          </p:cNvGraphicFramePr>
          <p:nvPr>
            <p:extLst>
              <p:ext uri="{D42A27DB-BD31-4B8C-83A1-F6EECF244321}">
                <p14:modId xmlns:p14="http://schemas.microsoft.com/office/powerpoint/2010/main" val="1146272648"/>
              </p:ext>
            </p:extLst>
          </p:nvPr>
        </p:nvGraphicFramePr>
        <p:xfrm>
          <a:off x="4120055" y="1630542"/>
          <a:ext cx="7430815" cy="4160657"/>
        </p:xfrm>
        <a:graphic>
          <a:graphicData uri="http://schemas.openxmlformats.org/drawingml/2006/table">
            <a:tbl>
              <a:tblPr firstRow="1" firstCol="1" bandRow="1">
                <a:tableStyleId>{69CF1AB2-1976-4502-BF36-3FF5EA218861}</a:tableStyleId>
              </a:tblPr>
              <a:tblGrid>
                <a:gridCol w="7430815">
                  <a:extLst>
                    <a:ext uri="{9D8B030D-6E8A-4147-A177-3AD203B41FA5}">
                      <a16:colId xmlns:a16="http://schemas.microsoft.com/office/drawing/2014/main" val="3409207098"/>
                    </a:ext>
                  </a:extLst>
                </a:gridCol>
              </a:tblGrid>
              <a:tr h="4160657">
                <a:tc>
                  <a:txBody>
                    <a:bodyPr/>
                    <a:lstStyle/>
                    <a:p>
                      <a:pPr marL="342900" lvl="0" indent="-342900" algn="l">
                        <a:lnSpc>
                          <a:spcPct val="107000"/>
                        </a:lnSpc>
                        <a:spcAft>
                          <a:spcPts val="800"/>
                        </a:spcAft>
                        <a:buFont typeface="+mj-lt"/>
                        <a:buAutoNum type="arabicPeriod"/>
                        <a:tabLst>
                          <a:tab pos="457200" algn="l"/>
                        </a:tabLst>
                      </a:pPr>
                      <a:r>
                        <a:rPr lang="en-US" sz="2400" dirty="0">
                          <a:solidFill>
                            <a:schemeClr val="bg1">
                              <a:lumMod val="10000"/>
                            </a:schemeClr>
                          </a:solidFill>
                          <a:effectLst/>
                        </a:rPr>
                        <a:t>As normas podem evoluir e mudar ao longo da história
O que hoje é considerado «normal» costumava ser diferente – e continuará a mudar.
As convicções de cada um são moldadas socialmente
A irritação e o desconforto têm causas culturais, não são deficiências individuais.
A sexualidade na velhice não é um caso especial,
mas sim parte do desenvolvimento da identidade ao longo da vida.</a:t>
                      </a:r>
                      <a:endParaRPr lang="de-DE" sz="2000" dirty="0">
                        <a:solidFill>
                          <a:schemeClr val="bg1">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63346334"/>
                  </a:ext>
                </a:extLst>
              </a:tr>
            </a:tbl>
          </a:graphicData>
        </a:graphic>
      </p:graphicFrame>
      <p:pic>
        <p:nvPicPr>
          <p:cNvPr id="14" name="Grafik 13">
            <a:extLst>
              <a:ext uri="{FF2B5EF4-FFF2-40B4-BE49-F238E27FC236}">
                <a16:creationId xmlns:a16="http://schemas.microsoft.com/office/drawing/2014/main" id="{4896F7A5-0101-60B0-7FD7-5C914BD697A5}"/>
              </a:ext>
            </a:extLst>
          </p:cNvPr>
          <p:cNvPicPr>
            <a:picLocks noChangeAspect="1"/>
          </p:cNvPicPr>
          <p:nvPr/>
        </p:nvPicPr>
        <p:blipFill>
          <a:blip r:embed="rId2"/>
          <a:stretch>
            <a:fillRect/>
          </a:stretch>
        </p:blipFill>
        <p:spPr>
          <a:xfrm>
            <a:off x="221163" y="1381142"/>
            <a:ext cx="3636579" cy="4545724"/>
          </a:xfrm>
          <a:prstGeom prst="rect">
            <a:avLst/>
          </a:prstGeom>
        </p:spPr>
      </p:pic>
      <p:sp>
        <p:nvSpPr>
          <p:cNvPr id="2" name="Rectangle 1">
            <a:extLst>
              <a:ext uri="{FF2B5EF4-FFF2-40B4-BE49-F238E27FC236}">
                <a16:creationId xmlns:a16="http://schemas.microsoft.com/office/drawing/2014/main" id="{4F58F581-F2EF-7878-4347-E283AACA8ECC}"/>
              </a:ext>
            </a:extLst>
          </p:cNvPr>
          <p:cNvSpPr>
            <a:spLocks noChangeArrowheads="1"/>
          </p:cNvSpPr>
          <p:nvPr/>
        </p:nvSpPr>
        <p:spPr bwMode="auto">
          <a:xfrm>
            <a:off x="97970" y="81642"/>
            <a:ext cx="4645246" cy="618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R="0" lvl="0" indent="0" defTabSz="914377" fontAlgn="base">
              <a:lnSpc>
                <a:spcPct val="90000"/>
              </a:lnSpc>
              <a:spcBef>
                <a:spcPct val="0"/>
              </a:spcBef>
              <a:spcAft>
                <a:spcPct val="0"/>
              </a:spcAft>
              <a:buClrTx/>
              <a:buSzTx/>
              <a:tabLst/>
            </a:pPr>
            <a:r>
              <a:rPr lang="de-DE" altLang="de-DE" sz="3800" b="1" dirty="0">
                <a:solidFill>
                  <a:schemeClr val="bg2"/>
                </a:solidFill>
                <a:ea typeface="Open Sans" panose="020B0606030504020204" pitchFamily="34" charset="0"/>
                <a:cs typeface="Open Sans" panose="020B0606030504020204" pitchFamily="34" charset="0"/>
              </a:rPr>
              <a:t>Perspetiva e </a:t>
            </a:r>
            <a:r>
              <a:rPr lang="de-DE" altLang="de-DE" sz="3800" b="1" dirty="0" err="1">
                <a:solidFill>
                  <a:schemeClr val="bg2"/>
                </a:solidFill>
                <a:ea typeface="Open Sans" panose="020B0606030504020204" pitchFamily="34" charset="0"/>
                <a:cs typeface="Open Sans" panose="020B0606030504020204" pitchFamily="34" charset="0"/>
              </a:rPr>
              <a:t>Benefício</a:t>
            </a:r>
            <a:endParaRPr lang="de-DE" altLang="de-DE" sz="3800" b="1" dirty="0">
              <a:solidFill>
                <a:schemeClr val="bg2"/>
              </a:solidFill>
              <a:ea typeface="Open Sans" panose="020B0606030504020204" pitchFamily="34" charset="0"/>
              <a:cs typeface="Open Sans" panose="020B0606030504020204" pitchFamily="34" charset="0"/>
            </a:endParaRPr>
          </a:p>
        </p:txBody>
      </p:sp>
      <p:pic>
        <p:nvPicPr>
          <p:cNvPr id="5" name="Imagem 4">
            <a:extLst>
              <a:ext uri="{FF2B5EF4-FFF2-40B4-BE49-F238E27FC236}">
                <a16:creationId xmlns:a16="http://schemas.microsoft.com/office/drawing/2014/main" id="{34C3335B-4D12-1014-8650-DAE3060FCE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592666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F67FC-DA3F-D9BB-A944-0ACCE20CD0D8}"/>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8319F134-BD45-4A2C-70B4-AD95051A0A75}"/>
              </a:ext>
            </a:extLst>
          </p:cNvPr>
          <p:cNvSpPr txBox="1">
            <a:spLocks/>
          </p:cNvSpPr>
          <p:nvPr/>
        </p:nvSpPr>
        <p:spPr>
          <a:xfrm>
            <a:off x="97970" y="81642"/>
            <a:ext cx="11944351" cy="715879"/>
          </a:xfrm>
          <a:prstGeom prst="rect">
            <a:avLst/>
          </a:prstGeom>
        </p:spPr>
        <p:txBody>
          <a:bodyPr lIns="91440"/>
          <a:lst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a:lstStyle>
          <a:p>
            <a:r>
              <a:rPr lang="de-DE" b="1" dirty="0" err="1"/>
              <a:t>Objetivos</a:t>
            </a:r>
            <a:endParaRPr lang="el-GR" b="1" dirty="0"/>
          </a:p>
        </p:txBody>
      </p:sp>
      <p:pic>
        <p:nvPicPr>
          <p:cNvPr id="11" name="Grafik 10" descr="Ein Bild, das Clipart, Zeichnung, Darstellung, Design enthält.&#10;&#10;KI-generierte Inhalte können fehlerhaft sein.">
            <a:extLst>
              <a:ext uri="{FF2B5EF4-FFF2-40B4-BE49-F238E27FC236}">
                <a16:creationId xmlns:a16="http://schemas.microsoft.com/office/drawing/2014/main" id="{6E44C940-06D4-F594-7DCA-AD7C4DDC0B2C}"/>
              </a:ext>
            </a:extLst>
          </p:cNvPr>
          <p:cNvPicPr>
            <a:picLocks noChangeAspect="1"/>
          </p:cNvPicPr>
          <p:nvPr/>
        </p:nvPicPr>
        <p:blipFill>
          <a:blip r:embed="rId2"/>
          <a:stretch>
            <a:fillRect/>
          </a:stretch>
        </p:blipFill>
        <p:spPr>
          <a:xfrm>
            <a:off x="337775" y="2869074"/>
            <a:ext cx="3682431" cy="1871697"/>
          </a:xfrm>
          <a:prstGeom prst="rect">
            <a:avLst/>
          </a:prstGeom>
        </p:spPr>
      </p:pic>
      <p:graphicFrame>
        <p:nvGraphicFramePr>
          <p:cNvPr id="12" name="Tabelle 11">
            <a:extLst>
              <a:ext uri="{FF2B5EF4-FFF2-40B4-BE49-F238E27FC236}">
                <a16:creationId xmlns:a16="http://schemas.microsoft.com/office/drawing/2014/main" id="{949DB6F5-5C9D-8ADB-9F45-FB663873B324}"/>
              </a:ext>
            </a:extLst>
          </p:cNvPr>
          <p:cNvGraphicFramePr>
            <a:graphicFrameLocks noGrp="1"/>
          </p:cNvGraphicFramePr>
          <p:nvPr>
            <p:extLst>
              <p:ext uri="{D42A27DB-BD31-4B8C-83A1-F6EECF244321}">
                <p14:modId xmlns:p14="http://schemas.microsoft.com/office/powerpoint/2010/main" val="4179480387"/>
              </p:ext>
            </p:extLst>
          </p:nvPr>
        </p:nvGraphicFramePr>
        <p:xfrm>
          <a:off x="4352643" y="1058779"/>
          <a:ext cx="7355881" cy="5613831"/>
        </p:xfrm>
        <a:graphic>
          <a:graphicData uri="http://schemas.openxmlformats.org/drawingml/2006/table">
            <a:tbl>
              <a:tblPr firstRow="1" firstCol="1" bandRow="1">
                <a:tableStyleId>{69CF1AB2-1976-4502-BF36-3FF5EA218861}</a:tableStyleId>
              </a:tblPr>
              <a:tblGrid>
                <a:gridCol w="7355881">
                  <a:extLst>
                    <a:ext uri="{9D8B030D-6E8A-4147-A177-3AD203B41FA5}">
                      <a16:colId xmlns:a16="http://schemas.microsoft.com/office/drawing/2014/main" val="3409207098"/>
                    </a:ext>
                  </a:extLst>
                </a:gridCol>
              </a:tblGrid>
              <a:tr h="5613831">
                <a:tc>
                  <a:txBody>
                    <a:bodyPr/>
                    <a:lstStyle/>
                    <a:p>
                      <a:pPr marL="171450" lvl="0" indent="-171450" algn="l">
                        <a:lnSpc>
                          <a:spcPct val="107000"/>
                        </a:lnSpc>
                        <a:spcBef>
                          <a:spcPts val="600"/>
                        </a:spcBef>
                        <a:spcAft>
                          <a:spcPts val="600"/>
                        </a:spcAft>
                        <a:buClr>
                          <a:schemeClr val="accent3">
                            <a:lumMod val="75000"/>
                          </a:schemeClr>
                        </a:buClr>
                        <a:buSzPts val="1000"/>
                        <a:buFont typeface="Wingdings" panose="05000000000000000000" pitchFamily="2" charset="2"/>
                        <a:buChar char="§"/>
                        <a:tabLst>
                          <a:tab pos="457200" algn="l"/>
                        </a:tabLst>
                      </a:pPr>
                      <a:r>
                        <a:rPr lang="en-US" sz="2400" b="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ser capaz de moderar de uma forma mais sensível à diversidade,
refletir sobre as próprias normas implícitas,
criar espaços de aprendizagem sem constrangimento,
ser capaz de classificar melhor os conflitos entre gerações e dar sugestões sobre como lidar com eles,
ser capaz de lidar de forma mais profissional com a proximidade, a intimidade e os limites,
as necessidades das pessoas idosas e
refletir criticamente sobre as regras institucionais e estimular transformações.</a:t>
                      </a:r>
                      <a:endParaRPr lang="de-DE" sz="11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63346334"/>
                  </a:ext>
                </a:extLst>
              </a:tr>
            </a:tbl>
          </a:graphicData>
        </a:graphic>
      </p:graphicFrame>
      <p:sp>
        <p:nvSpPr>
          <p:cNvPr id="4" name="Textfeld 3">
            <a:extLst>
              <a:ext uri="{FF2B5EF4-FFF2-40B4-BE49-F238E27FC236}">
                <a16:creationId xmlns:a16="http://schemas.microsoft.com/office/drawing/2014/main" id="{43B1655B-8723-6671-E57D-28FF938AD7AC}"/>
              </a:ext>
            </a:extLst>
          </p:cNvPr>
          <p:cNvSpPr txBox="1"/>
          <p:nvPr/>
        </p:nvSpPr>
        <p:spPr>
          <a:xfrm>
            <a:off x="0" y="1573747"/>
            <a:ext cx="4020206" cy="1454950"/>
          </a:xfrm>
          <a:prstGeom prst="rect">
            <a:avLst/>
          </a:prstGeom>
          <a:noFill/>
        </p:spPr>
        <p:txBody>
          <a:bodyPr wrap="square">
            <a:spAutoFit/>
          </a:bodyPr>
          <a:lstStyle/>
          <a:p>
            <a:pPr marL="457200" algn="ctr">
              <a:lnSpc>
                <a:spcPct val="107000"/>
              </a:lnSpc>
              <a:spcAft>
                <a:spcPts val="800"/>
              </a:spcAft>
              <a:buNone/>
            </a:pPr>
            <a:r>
              <a:rPr lang="de-DE" sz="28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Os</a:t>
            </a:r>
            <a:r>
              <a:rPr lang="de-DE" sz="2800" b="1" dirty="0">
                <a:solidFill>
                  <a:srgbClr val="252223"/>
                </a:solidFill>
                <a:latin typeface="Calibri" panose="020F0502020204030204" pitchFamily="34" charset="0"/>
                <a:ea typeface="Calibri" panose="020F0502020204030204" pitchFamily="34" charset="0"/>
                <a:cs typeface="Calibri" panose="020F0502020204030204" pitchFamily="34" charset="0"/>
              </a:rPr>
              <a:t> profissionais da educação e de outras áreas </a:t>
            </a:r>
            <a:r>
              <a:rPr lang="de-DE" sz="28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beneficiam porque:</a:t>
            </a:r>
            <a:endParaRPr lang="de-DE" sz="28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C701485F-0B64-C987-A1C0-A4681956F2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1105463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AF500-2136-3DBC-3A98-0FE17E960E12}"/>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0876EB83-A5A4-7B89-41FD-F6CA92531D45}"/>
              </a:ext>
            </a:extLst>
          </p:cNvPr>
          <p:cNvSpPr txBox="1"/>
          <p:nvPr/>
        </p:nvSpPr>
        <p:spPr>
          <a:xfrm>
            <a:off x="1398095" y="1739937"/>
            <a:ext cx="6933351" cy="431400"/>
          </a:xfrm>
          <a:prstGeom prst="rect">
            <a:avLst/>
          </a:prstGeom>
        </p:spPr>
        <p:txBody>
          <a:bodyPr lIns="0" tIns="0" rIns="0" bIns="0" rtlCol="0" anchor="t">
            <a:spAutoFit/>
          </a:bodyPr>
          <a:lstStyle/>
          <a:p>
            <a:pPr algn="ctr">
              <a:lnSpc>
                <a:spcPts val="3518"/>
              </a:lnSpc>
            </a:pPr>
            <a:r>
              <a:rPr lang="en-US" sz="2800" b="1" dirty="0">
                <a:solidFill>
                  <a:srgbClr val="D33FB2"/>
                </a:solidFill>
                <a:latin typeface="Calibri" panose="020F0502020204030204" pitchFamily="34" charset="0"/>
                <a:cs typeface="Times New Roman" panose="02020603050405020304" pitchFamily="18" charset="0"/>
                <a:sym typeface="Pier Sans Light"/>
              </a:rPr>
              <a:t>Normas sociais</a:t>
            </a:r>
            <a:endParaRPr lang="en-US" sz="2981" dirty="0">
              <a:solidFill>
                <a:srgbClr val="000000"/>
              </a:solidFill>
              <a:latin typeface="Pier Sans Light"/>
              <a:ea typeface="Pier Sans Light"/>
              <a:cs typeface="Pier Sans Light"/>
              <a:sym typeface="Pier Sans Light"/>
            </a:endParaRPr>
          </a:p>
        </p:txBody>
      </p:sp>
      <p:sp>
        <p:nvSpPr>
          <p:cNvPr id="14" name="Textfeld 13">
            <a:extLst>
              <a:ext uri="{FF2B5EF4-FFF2-40B4-BE49-F238E27FC236}">
                <a16:creationId xmlns:a16="http://schemas.microsoft.com/office/drawing/2014/main" id="{E14BE4DB-09A7-1D2E-BBD3-F407C80C744C}"/>
              </a:ext>
            </a:extLst>
          </p:cNvPr>
          <p:cNvSpPr txBox="1"/>
          <p:nvPr/>
        </p:nvSpPr>
        <p:spPr>
          <a:xfrm>
            <a:off x="3794235" y="2390488"/>
            <a:ext cx="7325711" cy="2308324"/>
          </a:xfrm>
          <a:prstGeom prst="rect">
            <a:avLst/>
          </a:prstGeom>
          <a:noFill/>
        </p:spPr>
        <p:txBody>
          <a:bodyPr wrap="square">
            <a:spAutoFit/>
          </a:bodyPr>
          <a:lstStyle/>
          <a:p>
            <a:pPr marL="342900" indent="-342900">
              <a:buClr>
                <a:schemeClr val="accent1"/>
              </a:buClr>
              <a:buFont typeface="Arial" panose="020B0604020202020204" pitchFamily="34" charset="0"/>
              <a:buChar char="•"/>
            </a:pPr>
            <a:r>
              <a:rPr lang="en-US" sz="2400" dirty="0"/>
              <a:t>As normas sociais são regras e acordos básicos, 
que estruturam o comportamento dos indivíduos numa sociedade. 
Definem o que é considerado adequado, esperado ou desviante e têm um efeito tanto regulador como orientador.</a:t>
            </a:r>
            <a:endParaRPr lang="de-DE" sz="2400" dirty="0"/>
          </a:p>
        </p:txBody>
      </p:sp>
      <p:sp>
        <p:nvSpPr>
          <p:cNvPr id="15" name="Textfeld 14">
            <a:extLst>
              <a:ext uri="{FF2B5EF4-FFF2-40B4-BE49-F238E27FC236}">
                <a16:creationId xmlns:a16="http://schemas.microsoft.com/office/drawing/2014/main" id="{2DE415EF-0BA7-2396-F167-149C11B9A78F}"/>
              </a:ext>
            </a:extLst>
          </p:cNvPr>
          <p:cNvSpPr txBox="1"/>
          <p:nvPr/>
        </p:nvSpPr>
        <p:spPr>
          <a:xfrm>
            <a:off x="430924" y="146355"/>
            <a:ext cx="7199586" cy="646331"/>
          </a:xfrm>
          <a:prstGeom prst="rect">
            <a:avLst/>
          </a:prstGeom>
          <a:noFill/>
        </p:spPr>
        <p:txBody>
          <a:bodyPr wrap="square" rtlCol="0">
            <a:spAutoFit/>
          </a:bodyPr>
          <a:lstStyle/>
          <a:p>
            <a:r>
              <a:rPr lang="de-DE" sz="3600" b="1" dirty="0" err="1">
                <a:solidFill>
                  <a:srgbClr val="FFFFFF"/>
                </a:solidFill>
              </a:rPr>
              <a:t>Enquadramento</a:t>
            </a:r>
            <a:r>
              <a:rPr lang="de-DE" sz="3600" b="1" dirty="0">
                <a:solidFill>
                  <a:srgbClr val="FFFFFF"/>
                </a:solidFill>
              </a:rPr>
              <a:t> </a:t>
            </a:r>
            <a:r>
              <a:rPr lang="de-DE" sz="3600" b="1" dirty="0" err="1">
                <a:solidFill>
                  <a:srgbClr val="FFFFFF"/>
                </a:solidFill>
              </a:rPr>
              <a:t>Teórico</a:t>
            </a:r>
            <a:endParaRPr lang="de-DE" sz="3600" b="1" dirty="0">
              <a:solidFill>
                <a:srgbClr val="FFFFFF"/>
              </a:solidFill>
            </a:endParaRPr>
          </a:p>
        </p:txBody>
      </p:sp>
      <p:pic>
        <p:nvPicPr>
          <p:cNvPr id="9" name="Grafik 8" descr="Ein Bild, das Grafiken, Clipart, Design enthält.&#10;&#10;KI-generierte Inhalte können fehlerhaft sein.">
            <a:extLst>
              <a:ext uri="{FF2B5EF4-FFF2-40B4-BE49-F238E27FC236}">
                <a16:creationId xmlns:a16="http://schemas.microsoft.com/office/drawing/2014/main" id="{24D667B8-EB8D-8F64-D959-D8AC7562CF4F}"/>
              </a:ext>
            </a:extLst>
          </p:cNvPr>
          <p:cNvPicPr>
            <a:picLocks noChangeAspect="1"/>
          </p:cNvPicPr>
          <p:nvPr/>
        </p:nvPicPr>
        <p:blipFill>
          <a:blip r:embed="rId2"/>
          <a:stretch>
            <a:fillRect/>
          </a:stretch>
        </p:blipFill>
        <p:spPr>
          <a:xfrm>
            <a:off x="602185" y="2000666"/>
            <a:ext cx="2705478" cy="3067478"/>
          </a:xfrm>
          <a:prstGeom prst="rect">
            <a:avLst/>
          </a:prstGeom>
        </p:spPr>
      </p:pic>
      <p:pic>
        <p:nvPicPr>
          <p:cNvPr id="3" name="Imagem 2">
            <a:extLst>
              <a:ext uri="{FF2B5EF4-FFF2-40B4-BE49-F238E27FC236}">
                <a16:creationId xmlns:a16="http://schemas.microsoft.com/office/drawing/2014/main" id="{D9570EB2-1A7F-DC24-D9EC-852201C7E0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3989750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AF858-94D0-931B-D2F4-20C21B102C00}"/>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8C42A52B-F352-7CE9-B7ED-24589C60A779}"/>
              </a:ext>
            </a:extLst>
          </p:cNvPr>
          <p:cNvSpPr txBox="1"/>
          <p:nvPr/>
        </p:nvSpPr>
        <p:spPr>
          <a:xfrm>
            <a:off x="3331073" y="1170728"/>
            <a:ext cx="6933351" cy="897682"/>
          </a:xfrm>
          <a:prstGeom prst="rect">
            <a:avLst/>
          </a:prstGeom>
        </p:spPr>
        <p:txBody>
          <a:bodyPr lIns="0" tIns="0" rIns="0" bIns="0" rtlCol="0" anchor="t">
            <a:spAutoFit/>
          </a:bodyPr>
          <a:lstStyle/>
          <a:p>
            <a:pPr>
              <a:lnSpc>
                <a:spcPts val="3518"/>
              </a:lnSpc>
            </a:pPr>
            <a:r>
              <a:rPr lang="en-US" sz="2800" b="1" dirty="0">
                <a:solidFill>
                  <a:srgbClr val="D33FB2"/>
                </a:solidFill>
                <a:latin typeface="Calibri" panose="020F0502020204030204" pitchFamily="34" charset="0"/>
                <a:cs typeface="Times New Roman" panose="02020603050405020304" pitchFamily="18" charset="0"/>
              </a:rPr>
              <a:t>Sociedades pré-modernas: 
Moralidade, religião e ordem social</a:t>
            </a:r>
            <a:endParaRPr lang="en-US" sz="2800" dirty="0">
              <a:solidFill>
                <a:srgbClr val="000000"/>
              </a:solidFill>
              <a:latin typeface="Pier Sans Light"/>
              <a:ea typeface="Pier Sans Light"/>
              <a:cs typeface="Pier Sans Light"/>
              <a:sym typeface="Pier Sans Light"/>
            </a:endParaRPr>
          </a:p>
        </p:txBody>
      </p:sp>
      <p:sp>
        <p:nvSpPr>
          <p:cNvPr id="14" name="Textfeld 13">
            <a:extLst>
              <a:ext uri="{FF2B5EF4-FFF2-40B4-BE49-F238E27FC236}">
                <a16:creationId xmlns:a16="http://schemas.microsoft.com/office/drawing/2014/main" id="{94BDACD8-A4B2-BE58-51F0-8BDC75F08F7F}"/>
              </a:ext>
            </a:extLst>
          </p:cNvPr>
          <p:cNvSpPr txBox="1"/>
          <p:nvPr/>
        </p:nvSpPr>
        <p:spPr>
          <a:xfrm>
            <a:off x="2962177" y="2285385"/>
            <a:ext cx="6600498" cy="3785652"/>
          </a:xfrm>
          <a:prstGeom prst="rect">
            <a:avLst/>
          </a:prstGeom>
          <a:noFill/>
        </p:spPr>
        <p:txBody>
          <a:bodyPr wrap="square">
            <a:spAutoFit/>
          </a:bodyPr>
          <a:lstStyle/>
          <a:p>
            <a:pPr marL="342900" indent="-342900">
              <a:buClr>
                <a:schemeClr val="accent1"/>
              </a:buClr>
              <a:buFont typeface="Arial" panose="020B0604020202020204" pitchFamily="34" charset="0"/>
              <a:buChar char="•"/>
            </a:pPr>
            <a:r>
              <a:rPr lang="en-US" sz="2400" dirty="0"/>
              <a:t>A integração da sexualidade nos sistemas de ordem religiosa e moral.
Era considerada, acima de tudo, funcional para a reprodução.
A idade era frequentemente associada ao afastamento, à sabedoria ou à devoção espiritual. 
A sexualidade na velhice não era tanto invisível, mas sim moralmente desqualificada. 
No entanto, havia muito poucas pessoas idosas ou muito idosas naquela época</a:t>
            </a:r>
            <a:r>
              <a:rPr lang="de-DE" sz="2400" dirty="0">
                <a:solidFill>
                  <a:srgbClr val="252223"/>
                </a:solidFill>
                <a:effectLst/>
                <a:latin typeface="Calibri" panose="020F0502020204030204" pitchFamily="34" charset="0"/>
                <a:ea typeface="Calibri" panose="020F0502020204030204" pitchFamily="34" charset="0"/>
              </a:rPr>
              <a:t>.</a:t>
            </a:r>
            <a:endParaRPr lang="de-DE" sz="2400" dirty="0"/>
          </a:p>
        </p:txBody>
      </p:sp>
      <p:sp>
        <p:nvSpPr>
          <p:cNvPr id="15" name="Textfeld 14">
            <a:extLst>
              <a:ext uri="{FF2B5EF4-FFF2-40B4-BE49-F238E27FC236}">
                <a16:creationId xmlns:a16="http://schemas.microsoft.com/office/drawing/2014/main" id="{5992DDFE-1AE1-2C76-9270-15E88E665960}"/>
              </a:ext>
            </a:extLst>
          </p:cNvPr>
          <p:cNvSpPr txBox="1"/>
          <p:nvPr/>
        </p:nvSpPr>
        <p:spPr>
          <a:xfrm>
            <a:off x="430924" y="146355"/>
            <a:ext cx="12192000" cy="461665"/>
          </a:xfrm>
          <a:prstGeom prst="rect">
            <a:avLst/>
          </a:prstGeom>
          <a:noFill/>
        </p:spPr>
        <p:txBody>
          <a:bodyPr wrap="square" rtlCol="0">
            <a:spAutoFit/>
          </a:bodyPr>
          <a:lstStyle/>
          <a:p>
            <a:r>
              <a:rPr lang="en-US" sz="2400" b="1" dirty="0">
                <a:solidFill>
                  <a:srgbClr val="FFFFFF"/>
                </a:solidFill>
              </a:rPr>
              <a:t>Enquadramento teórico: evolução histórica das normas sociais sobre a idade e a sexualidade</a:t>
            </a:r>
            <a:endParaRPr lang="de-DE" sz="2400" b="1" dirty="0">
              <a:solidFill>
                <a:srgbClr val="FFFFFF"/>
              </a:solidFill>
            </a:endParaRPr>
          </a:p>
        </p:txBody>
      </p:sp>
      <p:pic>
        <p:nvPicPr>
          <p:cNvPr id="3" name="Grafik 2" descr="Ein Bild, das Kinderkunst, Entwurf, Zeichnung enthält.&#10;&#10;KI-generierte Inhalte können fehlerhaft sein.">
            <a:extLst>
              <a:ext uri="{FF2B5EF4-FFF2-40B4-BE49-F238E27FC236}">
                <a16:creationId xmlns:a16="http://schemas.microsoft.com/office/drawing/2014/main" id="{0263FE65-2463-16B9-B345-0099B44572C7}"/>
              </a:ext>
            </a:extLst>
          </p:cNvPr>
          <p:cNvPicPr>
            <a:picLocks noChangeAspect="1"/>
          </p:cNvPicPr>
          <p:nvPr/>
        </p:nvPicPr>
        <p:blipFill>
          <a:blip r:embed="rId2"/>
          <a:stretch>
            <a:fillRect/>
          </a:stretch>
        </p:blipFill>
        <p:spPr>
          <a:xfrm>
            <a:off x="142675" y="3783724"/>
            <a:ext cx="2746159" cy="1818290"/>
          </a:xfrm>
          <a:prstGeom prst="rect">
            <a:avLst/>
          </a:prstGeom>
        </p:spPr>
      </p:pic>
      <p:pic>
        <p:nvPicPr>
          <p:cNvPr id="5" name="Grafik 4" descr="Ein Bild, das Zeichnung, Clipart, Darstellung, Menschliches Gesicht enthält.&#10;&#10;KI-generierte Inhalte können fehlerhaft sein.">
            <a:extLst>
              <a:ext uri="{FF2B5EF4-FFF2-40B4-BE49-F238E27FC236}">
                <a16:creationId xmlns:a16="http://schemas.microsoft.com/office/drawing/2014/main" id="{F364BB03-A8F7-ABEF-0551-9930329A5EE5}"/>
              </a:ext>
            </a:extLst>
          </p:cNvPr>
          <p:cNvPicPr>
            <a:picLocks noChangeAspect="1"/>
          </p:cNvPicPr>
          <p:nvPr/>
        </p:nvPicPr>
        <p:blipFill>
          <a:blip r:embed="rId3"/>
          <a:stretch>
            <a:fillRect/>
          </a:stretch>
        </p:blipFill>
        <p:spPr>
          <a:xfrm>
            <a:off x="9396247" y="2390488"/>
            <a:ext cx="2480027" cy="2847943"/>
          </a:xfrm>
          <a:prstGeom prst="rect">
            <a:avLst/>
          </a:prstGeom>
        </p:spPr>
      </p:pic>
      <p:pic>
        <p:nvPicPr>
          <p:cNvPr id="4" name="Imagem 3">
            <a:extLst>
              <a:ext uri="{FF2B5EF4-FFF2-40B4-BE49-F238E27FC236}">
                <a16:creationId xmlns:a16="http://schemas.microsoft.com/office/drawing/2014/main" id="{6157C80A-D193-E93F-A9A0-07FFA9E3303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1183081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6B5D6AD6-88FB-8A99-B408-ECE57621FD16}"/>
              </a:ext>
            </a:extLst>
          </p:cNvPr>
          <p:cNvSpPr>
            <a:spLocks noGrp="1"/>
          </p:cNvSpPr>
          <p:nvPr>
            <p:ph type="body" sz="quarter" idx="10"/>
          </p:nvPr>
        </p:nvSpPr>
        <p:spPr>
          <a:xfrm>
            <a:off x="3070953" y="1411479"/>
            <a:ext cx="8518535" cy="550862"/>
          </a:xfrm>
        </p:spPr>
        <p:txBody>
          <a:bodyPr/>
          <a:lstStyle/>
          <a:p>
            <a:pPr algn="l"/>
            <a:r>
              <a:rPr lang="en-US" sz="2800" dirty="0"/>
              <a:t>Período Moderno Inicial: Disciplina e Ciência</a:t>
            </a:r>
            <a:endParaRPr lang="de-DE" sz="2800" dirty="0"/>
          </a:p>
        </p:txBody>
      </p:sp>
      <p:sp>
        <p:nvSpPr>
          <p:cNvPr id="8" name="Textfeld 7">
            <a:extLst>
              <a:ext uri="{FF2B5EF4-FFF2-40B4-BE49-F238E27FC236}">
                <a16:creationId xmlns:a16="http://schemas.microsoft.com/office/drawing/2014/main" id="{9A238471-8736-6B94-9A20-8E53872C7D10}"/>
              </a:ext>
            </a:extLst>
          </p:cNvPr>
          <p:cNvSpPr txBox="1"/>
          <p:nvPr/>
        </p:nvSpPr>
        <p:spPr>
          <a:xfrm>
            <a:off x="2781674" y="2259885"/>
            <a:ext cx="9359555" cy="4339650"/>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en-US" sz="2300" dirty="0">
                <a:solidFill>
                  <a:srgbClr val="252223"/>
                </a:solidFill>
                <a:ea typeface="Calibri" panose="020F0502020204030204" pitchFamily="34" charset="0"/>
              </a:rPr>
              <a:t>Aumento do controlo do Estado e da Igreja sobre a vida conjugal. 
Por volta de 1800: Reforço da visão médica do corpo e da sexualidade. 
Crescente «medicalização» que examinava o corpo, especialmente o corpo feminino e o corpo «anormal», como um objeto médico.
Postulado do chamado «modelo dos dois géneros»: as mulheres e os homens são opostos fundamentais, com base biológica. 
A partir daí, derivam-se os papéis sociais.
Os desvios já não eram considerados apenas um pecado, mas eram cada vez mais classificados como uma doença ou mesmo um crime.</a:t>
            </a:r>
            <a:endParaRPr lang="de-DE" sz="2300" dirty="0"/>
          </a:p>
          <a:p>
            <a:endParaRPr lang="de-DE" sz="2300" dirty="0">
              <a:solidFill>
                <a:srgbClr val="252223"/>
              </a:solidFill>
              <a:effectLst/>
              <a:ea typeface="Calibri" panose="020F0502020204030204" pitchFamily="34" charset="0"/>
            </a:endParaRPr>
          </a:p>
          <a:p>
            <a:endParaRPr lang="de-DE" sz="2300" dirty="0"/>
          </a:p>
        </p:txBody>
      </p:sp>
      <p:sp>
        <p:nvSpPr>
          <p:cNvPr id="11" name="Titel 10">
            <a:extLst>
              <a:ext uri="{FF2B5EF4-FFF2-40B4-BE49-F238E27FC236}">
                <a16:creationId xmlns:a16="http://schemas.microsoft.com/office/drawing/2014/main" id="{5C1744B4-45F0-06C2-4C07-4C66AAD6AD80}"/>
              </a:ext>
            </a:extLst>
          </p:cNvPr>
          <p:cNvSpPr txBox="1">
            <a:spLocks noGrp="1"/>
          </p:cNvSpPr>
          <p:nvPr>
            <p:ph type="title"/>
          </p:nvPr>
        </p:nvSpPr>
        <p:spPr>
          <a:xfrm>
            <a:off x="98425" y="218217"/>
            <a:ext cx="11944350" cy="441453"/>
          </a:xfrm>
          <a:prstGeom prst="rect">
            <a:avLst/>
          </a:prstGeom>
          <a:noFill/>
        </p:spPr>
        <p:txBody>
          <a:bodyPr wrap="square" rtlCol="0">
            <a:spAutoFit/>
          </a:bodyPr>
          <a:lstStyle/>
          <a:p>
            <a:r>
              <a:rPr lang="en-US" sz="2400" b="1" dirty="0">
                <a:solidFill>
                  <a:srgbClr val="FFFFFF"/>
                </a:solidFill>
              </a:rPr>
              <a:t>Enquadramento teórico: evolução histórica das normas sociais sobre a idade e a sexualidade</a:t>
            </a:r>
            <a:endParaRPr lang="de-DE" sz="2400" b="1" dirty="0">
              <a:solidFill>
                <a:srgbClr val="FFFFFF"/>
              </a:solidFill>
            </a:endParaRPr>
          </a:p>
        </p:txBody>
      </p:sp>
      <p:pic>
        <p:nvPicPr>
          <p:cNvPr id="15" name="Grafik 14" descr="Ein Bild, das Entwurf, Kunst, Zeichnung, Schwarzweiß enthält.&#10;&#10;KI-generierte Inhalte können fehlerhaft sein.">
            <a:extLst>
              <a:ext uri="{FF2B5EF4-FFF2-40B4-BE49-F238E27FC236}">
                <a16:creationId xmlns:a16="http://schemas.microsoft.com/office/drawing/2014/main" id="{9C876F26-48A0-E304-B5B7-3EF7BB5E9B12}"/>
              </a:ext>
            </a:extLst>
          </p:cNvPr>
          <p:cNvPicPr>
            <a:picLocks noChangeAspect="1"/>
          </p:cNvPicPr>
          <p:nvPr/>
        </p:nvPicPr>
        <p:blipFill>
          <a:blip r:embed="rId2"/>
          <a:stretch>
            <a:fillRect/>
          </a:stretch>
        </p:blipFill>
        <p:spPr>
          <a:xfrm>
            <a:off x="346554" y="2259885"/>
            <a:ext cx="2201132" cy="3377965"/>
          </a:xfrm>
          <a:prstGeom prst="rect">
            <a:avLst/>
          </a:prstGeom>
        </p:spPr>
      </p:pic>
      <p:pic>
        <p:nvPicPr>
          <p:cNvPr id="13" name="Grafik 12" descr="Ein Bild, das Zeichnung, Entwurf, Clipart, Symbol enthält.&#10;&#10;KI-generierte Inhalte können fehlerhaft sein.">
            <a:extLst>
              <a:ext uri="{FF2B5EF4-FFF2-40B4-BE49-F238E27FC236}">
                <a16:creationId xmlns:a16="http://schemas.microsoft.com/office/drawing/2014/main" id="{95F819AB-46F0-8536-09A5-D270C3475B5A}"/>
              </a:ext>
            </a:extLst>
          </p:cNvPr>
          <p:cNvPicPr>
            <a:picLocks noChangeAspect="1"/>
          </p:cNvPicPr>
          <p:nvPr/>
        </p:nvPicPr>
        <p:blipFill>
          <a:blip r:embed="rId3"/>
          <a:stretch>
            <a:fillRect/>
          </a:stretch>
        </p:blipFill>
        <p:spPr>
          <a:xfrm>
            <a:off x="869769" y="3157093"/>
            <a:ext cx="990562" cy="1449588"/>
          </a:xfrm>
          <a:prstGeom prst="rect">
            <a:avLst/>
          </a:prstGeom>
        </p:spPr>
      </p:pic>
      <p:pic>
        <p:nvPicPr>
          <p:cNvPr id="5" name="Imagem 4">
            <a:extLst>
              <a:ext uri="{FF2B5EF4-FFF2-40B4-BE49-F238E27FC236}">
                <a16:creationId xmlns:a16="http://schemas.microsoft.com/office/drawing/2014/main" id="{58A72706-76F3-ECC4-824D-97E8CD8F3ED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3071459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6AD841D2-987A-4438-438F-1E0662A34329}"/>
              </a:ext>
            </a:extLst>
          </p:cNvPr>
          <p:cNvSpPr txBox="1"/>
          <p:nvPr/>
        </p:nvSpPr>
        <p:spPr>
          <a:xfrm>
            <a:off x="2439438" y="1513975"/>
            <a:ext cx="8022999" cy="523220"/>
          </a:xfrm>
          <a:prstGeom prst="rect">
            <a:avLst/>
          </a:prstGeom>
          <a:noFill/>
        </p:spPr>
        <p:txBody>
          <a:bodyPr wrap="square">
            <a:spAutoFit/>
          </a:bodyPr>
          <a:lstStyle/>
          <a:p>
            <a:r>
              <a:rPr lang="en-US" sz="2800" b="1" dirty="0">
                <a:solidFill>
                  <a:srgbClr val="D33FB2"/>
                </a:solidFill>
                <a:latin typeface="Calibri" panose="020F0502020204030204" pitchFamily="34" charset="0"/>
                <a:ea typeface="Calibri" panose="020F0502020204030204" pitchFamily="34" charset="0"/>
              </a:rPr>
              <a:t>Modernidade: Normalização Médica e Científica</a:t>
            </a:r>
            <a:endParaRPr lang="de-DE" sz="2800" dirty="0"/>
          </a:p>
        </p:txBody>
      </p:sp>
      <p:sp>
        <p:nvSpPr>
          <p:cNvPr id="6" name="Titel 10">
            <a:extLst>
              <a:ext uri="{FF2B5EF4-FFF2-40B4-BE49-F238E27FC236}">
                <a16:creationId xmlns:a16="http://schemas.microsoft.com/office/drawing/2014/main" id="{7FBCE237-3683-B5DE-6A79-5AB458FA2333}"/>
              </a:ext>
            </a:extLst>
          </p:cNvPr>
          <p:cNvSpPr txBox="1">
            <a:spLocks noGrp="1"/>
          </p:cNvSpPr>
          <p:nvPr>
            <p:ph type="title"/>
          </p:nvPr>
        </p:nvSpPr>
        <p:spPr>
          <a:xfrm>
            <a:off x="98425" y="218217"/>
            <a:ext cx="11944350" cy="441453"/>
          </a:xfrm>
          <a:prstGeom prst="rect">
            <a:avLst/>
          </a:prstGeom>
          <a:noFill/>
        </p:spPr>
        <p:txBody>
          <a:bodyPr wrap="square" rtlCol="0">
            <a:spAutoFit/>
          </a:bodyPr>
          <a:lstStyle/>
          <a:p>
            <a:r>
              <a:rPr lang="en-US" sz="2400" b="1" dirty="0">
                <a:solidFill>
                  <a:srgbClr val="FFFFFF"/>
                </a:solidFill>
              </a:rPr>
              <a:t>Enquadramento teórico: evolução histórica das normas sociais sobre a idade e a sexualidade</a:t>
            </a:r>
            <a:endParaRPr lang="de-DE" sz="2400" b="1" dirty="0">
              <a:solidFill>
                <a:srgbClr val="FFFFFF"/>
              </a:solidFill>
            </a:endParaRPr>
          </a:p>
        </p:txBody>
      </p:sp>
      <p:sp>
        <p:nvSpPr>
          <p:cNvPr id="9" name="Textfeld 8">
            <a:extLst>
              <a:ext uri="{FF2B5EF4-FFF2-40B4-BE49-F238E27FC236}">
                <a16:creationId xmlns:a16="http://schemas.microsoft.com/office/drawing/2014/main" id="{B3321BB5-8DAE-8BD5-69C3-F01F57190BE6}"/>
              </a:ext>
            </a:extLst>
          </p:cNvPr>
          <p:cNvSpPr txBox="1"/>
          <p:nvPr/>
        </p:nvSpPr>
        <p:spPr>
          <a:xfrm>
            <a:off x="2123090" y="2164406"/>
            <a:ext cx="9669518" cy="3631763"/>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en-US" sz="2300" dirty="0">
                <a:solidFill>
                  <a:srgbClr val="252223"/>
                </a:solidFill>
                <a:ea typeface="Calibri" panose="020F0502020204030204" pitchFamily="34" charset="0"/>
              </a:rPr>
              <a:t>A partir do século XVIII: consolidação da ideia de dois sexos claramente separados com características «naturais». 
Abordagem da sexualidade sob aspetos médicos e biológicos. 
A par disso: consolidação da visão do papel biológico e
da ideia de fases da vida claramente distinguíveis com funções específicas. 
A idade passou a ser frequentemente avaliada como uma fase de défice, caracterizada pelo declínio físico e pela perda de funções. 
A sexualidade na velhice deixou de ser condenada principalmente do ponto de vista moral, passando a ser patologizada por já não ser «adequada à idade» ou avaliada como um problema médico, uma vez que era considerada inadequada para pessoas idosas.</a:t>
            </a:r>
            <a:endParaRPr lang="de-DE" sz="2300" dirty="0">
              <a:solidFill>
                <a:srgbClr val="252223"/>
              </a:solidFill>
              <a:ea typeface="Calibri" panose="020F0502020204030204" pitchFamily="34" charset="0"/>
            </a:endParaRPr>
          </a:p>
        </p:txBody>
      </p:sp>
      <p:pic>
        <p:nvPicPr>
          <p:cNvPr id="5" name="Grafik 4">
            <a:extLst>
              <a:ext uri="{FF2B5EF4-FFF2-40B4-BE49-F238E27FC236}">
                <a16:creationId xmlns:a16="http://schemas.microsoft.com/office/drawing/2014/main" id="{0F2F833A-13B2-245D-85C8-11A5B042C105}"/>
              </a:ext>
            </a:extLst>
          </p:cNvPr>
          <p:cNvPicPr>
            <a:picLocks noChangeAspect="1"/>
          </p:cNvPicPr>
          <p:nvPr/>
        </p:nvPicPr>
        <p:blipFill>
          <a:blip r:embed="rId3"/>
          <a:stretch>
            <a:fillRect/>
          </a:stretch>
        </p:blipFill>
        <p:spPr>
          <a:xfrm>
            <a:off x="399392" y="2497972"/>
            <a:ext cx="1723698" cy="3318117"/>
          </a:xfrm>
          <a:prstGeom prst="rect">
            <a:avLst/>
          </a:prstGeom>
        </p:spPr>
      </p:pic>
      <p:pic>
        <p:nvPicPr>
          <p:cNvPr id="4" name="Imagem 3">
            <a:extLst>
              <a:ext uri="{FF2B5EF4-FFF2-40B4-BE49-F238E27FC236}">
                <a16:creationId xmlns:a16="http://schemas.microsoft.com/office/drawing/2014/main" id="{2AB8AA11-84A0-60F2-6E5E-97813C29C0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1054807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C3FE0-BF6B-C1A3-A304-F32742C4E1DB}"/>
            </a:ext>
          </a:extLst>
        </p:cNvPr>
        <p:cNvGrpSpPr/>
        <p:nvPr/>
      </p:nvGrpSpPr>
      <p:grpSpPr>
        <a:xfrm>
          <a:off x="0" y="0"/>
          <a:ext cx="0" cy="0"/>
          <a:chOff x="0" y="0"/>
          <a:chExt cx="0" cy="0"/>
        </a:xfrm>
      </p:grpSpPr>
      <p:sp>
        <p:nvSpPr>
          <p:cNvPr id="3" name="Textfeld 2">
            <a:extLst>
              <a:ext uri="{FF2B5EF4-FFF2-40B4-BE49-F238E27FC236}">
                <a16:creationId xmlns:a16="http://schemas.microsoft.com/office/drawing/2014/main" id="{BF335666-6EDD-815A-2E78-F458B18C8D1D}"/>
              </a:ext>
            </a:extLst>
          </p:cNvPr>
          <p:cNvSpPr txBox="1"/>
          <p:nvPr/>
        </p:nvSpPr>
        <p:spPr>
          <a:xfrm>
            <a:off x="3657600" y="1320559"/>
            <a:ext cx="7145079" cy="954107"/>
          </a:xfrm>
          <a:prstGeom prst="rect">
            <a:avLst/>
          </a:prstGeom>
          <a:noFill/>
        </p:spPr>
        <p:txBody>
          <a:bodyPr wrap="square">
            <a:spAutoFit/>
          </a:bodyPr>
          <a:lstStyle/>
          <a:p>
            <a:r>
              <a:rPr lang="en-US" sz="2800" b="1" dirty="0">
                <a:solidFill>
                  <a:srgbClr val="D33FB2"/>
                </a:solidFill>
                <a:latin typeface="Calibri" panose="020F0502020204030204" pitchFamily="34" charset="0"/>
                <a:ea typeface="Calibri" panose="020F0502020204030204" pitchFamily="34" charset="0"/>
              </a:rPr>
              <a:t>Século XIX: </a:t>
            </a:r>
            <a:r>
              <a:rPr lang="en-US" sz="2800" b="1" dirty="0" err="1">
                <a:solidFill>
                  <a:srgbClr val="D33FB2"/>
                </a:solidFill>
                <a:latin typeface="Calibri" panose="020F0502020204030204" pitchFamily="34" charset="0"/>
                <a:ea typeface="Calibri" panose="020F0502020204030204" pitchFamily="34" charset="0"/>
              </a:rPr>
              <a:t>Burguesia</a:t>
            </a:r>
            <a:r>
              <a:rPr lang="en-US" sz="2800" b="1" dirty="0">
                <a:solidFill>
                  <a:srgbClr val="D33FB2"/>
                </a:solidFill>
                <a:latin typeface="Calibri" panose="020F0502020204030204" pitchFamily="34" charset="0"/>
                <a:ea typeface="Calibri" panose="020F0502020204030204" pitchFamily="34" charset="0"/>
              </a:rPr>
              <a:t>, patologização e identidade</a:t>
            </a:r>
            <a:endParaRPr lang="de-DE" sz="2800" dirty="0"/>
          </a:p>
        </p:txBody>
      </p:sp>
      <p:sp>
        <p:nvSpPr>
          <p:cNvPr id="6" name="Titel 10">
            <a:extLst>
              <a:ext uri="{FF2B5EF4-FFF2-40B4-BE49-F238E27FC236}">
                <a16:creationId xmlns:a16="http://schemas.microsoft.com/office/drawing/2014/main" id="{8BEF1883-C21F-B2A9-592E-BC2F5A0FFDF9}"/>
              </a:ext>
            </a:extLst>
          </p:cNvPr>
          <p:cNvSpPr txBox="1">
            <a:spLocks noGrp="1"/>
          </p:cNvSpPr>
          <p:nvPr>
            <p:ph type="title"/>
          </p:nvPr>
        </p:nvSpPr>
        <p:spPr>
          <a:xfrm>
            <a:off x="98425" y="218217"/>
            <a:ext cx="11944350" cy="441453"/>
          </a:xfrm>
          <a:prstGeom prst="rect">
            <a:avLst/>
          </a:prstGeom>
          <a:noFill/>
        </p:spPr>
        <p:txBody>
          <a:bodyPr wrap="square" rtlCol="0">
            <a:spAutoFit/>
          </a:bodyPr>
          <a:lstStyle/>
          <a:p>
            <a:r>
              <a:rPr lang="en-US" sz="2400" b="1" dirty="0">
                <a:solidFill>
                  <a:srgbClr val="FFFFFF"/>
                </a:solidFill>
              </a:rPr>
              <a:t>Enquadramento teórico: evolução histórica das normas sociais relativas à idade e à sexualidade</a:t>
            </a:r>
            <a:endParaRPr lang="de-DE" sz="2400" b="1" dirty="0">
              <a:solidFill>
                <a:srgbClr val="FFFFFF"/>
              </a:solidFill>
            </a:endParaRPr>
          </a:p>
        </p:txBody>
      </p:sp>
      <p:sp>
        <p:nvSpPr>
          <p:cNvPr id="4" name="Textfeld 3">
            <a:extLst>
              <a:ext uri="{FF2B5EF4-FFF2-40B4-BE49-F238E27FC236}">
                <a16:creationId xmlns:a16="http://schemas.microsoft.com/office/drawing/2014/main" id="{9F8A3EE9-FF67-B2F7-1C22-902E3B812FDA}"/>
              </a:ext>
            </a:extLst>
          </p:cNvPr>
          <p:cNvSpPr txBox="1"/>
          <p:nvPr/>
        </p:nvSpPr>
        <p:spPr>
          <a:xfrm>
            <a:off x="3285981" y="2393218"/>
            <a:ext cx="5262595" cy="1862048"/>
          </a:xfrm>
          <a:prstGeom prst="rect">
            <a:avLst/>
          </a:prstGeom>
          <a:noFill/>
        </p:spPr>
        <p:txBody>
          <a:bodyPr wrap="square">
            <a:spAutoFit/>
          </a:bodyPr>
          <a:lstStyle>
            <a:defPPr>
              <a:defRPr lang="el-GR"/>
            </a:defPPr>
            <a:lvl1pPr marL="342900" indent="-342900">
              <a:buClr>
                <a:schemeClr val="accent3"/>
              </a:buClr>
              <a:buFont typeface="Arial" panose="020B0604020202020204" pitchFamily="34" charset="0"/>
              <a:buChar char="•"/>
              <a:defRPr sz="2300">
                <a:solidFill>
                  <a:srgbClr val="252223"/>
                </a:solidFill>
                <a:ea typeface="Calibri" panose="020F0502020204030204" pitchFamily="34" charset="0"/>
              </a:defRPr>
            </a:lvl1pPr>
          </a:lstStyle>
          <a:p>
            <a:r>
              <a:rPr lang="en-US" dirty="0"/>
              <a:t>A sociedade burguesa elevou a família nuclear ao estatuto de ideal moral.
A fidelidade sexual no casamento foi consagrada como a norma. 
Separação nítida dos papéis de género.</a:t>
            </a:r>
            <a:endParaRPr lang="de-DE" dirty="0"/>
          </a:p>
        </p:txBody>
      </p:sp>
      <p:pic>
        <p:nvPicPr>
          <p:cNvPr id="5" name="Grafik 4">
            <a:extLst>
              <a:ext uri="{FF2B5EF4-FFF2-40B4-BE49-F238E27FC236}">
                <a16:creationId xmlns:a16="http://schemas.microsoft.com/office/drawing/2014/main" id="{ACCF95D0-2FB1-CF3C-83C2-2340535E0066}"/>
              </a:ext>
            </a:extLst>
          </p:cNvPr>
          <p:cNvPicPr>
            <a:picLocks noChangeAspect="1"/>
          </p:cNvPicPr>
          <p:nvPr/>
        </p:nvPicPr>
        <p:blipFill>
          <a:blip r:embed="rId2"/>
          <a:stretch>
            <a:fillRect/>
          </a:stretch>
        </p:blipFill>
        <p:spPr>
          <a:xfrm>
            <a:off x="488364" y="1863116"/>
            <a:ext cx="2581635" cy="3429479"/>
          </a:xfrm>
          <a:prstGeom prst="rect">
            <a:avLst/>
          </a:prstGeom>
        </p:spPr>
      </p:pic>
      <p:pic>
        <p:nvPicPr>
          <p:cNvPr id="8" name="Grafik 7">
            <a:extLst>
              <a:ext uri="{FF2B5EF4-FFF2-40B4-BE49-F238E27FC236}">
                <a16:creationId xmlns:a16="http://schemas.microsoft.com/office/drawing/2014/main" id="{5D861781-F68E-492C-0807-B614F6E1C071}"/>
              </a:ext>
            </a:extLst>
          </p:cNvPr>
          <p:cNvPicPr>
            <a:picLocks noChangeAspect="1"/>
          </p:cNvPicPr>
          <p:nvPr/>
        </p:nvPicPr>
        <p:blipFill>
          <a:blip r:embed="rId3"/>
          <a:stretch>
            <a:fillRect/>
          </a:stretch>
        </p:blipFill>
        <p:spPr>
          <a:xfrm>
            <a:off x="8112642" y="3110221"/>
            <a:ext cx="3452771" cy="2514050"/>
          </a:xfrm>
          <a:prstGeom prst="rect">
            <a:avLst/>
          </a:prstGeom>
        </p:spPr>
      </p:pic>
      <p:pic>
        <p:nvPicPr>
          <p:cNvPr id="7" name="Imagem 6">
            <a:extLst>
              <a:ext uri="{FF2B5EF4-FFF2-40B4-BE49-F238E27FC236}">
                <a16:creationId xmlns:a16="http://schemas.microsoft.com/office/drawing/2014/main" id="{3F096372-F490-06FB-016D-E942F31B42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2406973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74B9B-A0FA-8A33-053B-5E0C394F8D85}"/>
            </a:ext>
          </a:extLst>
        </p:cNvPr>
        <p:cNvGrpSpPr/>
        <p:nvPr/>
      </p:nvGrpSpPr>
      <p:grpSpPr>
        <a:xfrm>
          <a:off x="0" y="0"/>
          <a:ext cx="0" cy="0"/>
          <a:chOff x="0" y="0"/>
          <a:chExt cx="0" cy="0"/>
        </a:xfrm>
      </p:grpSpPr>
      <p:sp>
        <p:nvSpPr>
          <p:cNvPr id="3" name="Textfeld 2">
            <a:extLst>
              <a:ext uri="{FF2B5EF4-FFF2-40B4-BE49-F238E27FC236}">
                <a16:creationId xmlns:a16="http://schemas.microsoft.com/office/drawing/2014/main" id="{951A9EFA-E767-33C1-8B11-12329267BDEE}"/>
              </a:ext>
            </a:extLst>
          </p:cNvPr>
          <p:cNvSpPr txBox="1"/>
          <p:nvPr/>
        </p:nvSpPr>
        <p:spPr>
          <a:xfrm>
            <a:off x="3795823" y="1210775"/>
            <a:ext cx="6889896" cy="954107"/>
          </a:xfrm>
          <a:prstGeom prst="rect">
            <a:avLst/>
          </a:prstGeom>
          <a:noFill/>
        </p:spPr>
        <p:txBody>
          <a:bodyPr wrap="square">
            <a:spAutoFit/>
          </a:bodyPr>
          <a:lstStyle/>
          <a:p>
            <a:r>
              <a:rPr lang="en-US" sz="2800" b="1" dirty="0">
                <a:solidFill>
                  <a:srgbClr val="D33FB2"/>
                </a:solidFill>
                <a:latin typeface="Calibri" panose="020F0502020204030204" pitchFamily="34" charset="0"/>
                <a:ea typeface="Calibri" panose="020F0502020204030204" pitchFamily="34" charset="0"/>
              </a:rPr>
              <a:t>Século XIX: </a:t>
            </a:r>
            <a:r>
              <a:rPr lang="en-US" sz="2800" b="1" dirty="0" err="1">
                <a:solidFill>
                  <a:srgbClr val="D33FB2"/>
                </a:solidFill>
                <a:latin typeface="Calibri" panose="020F0502020204030204" pitchFamily="34" charset="0"/>
                <a:ea typeface="Calibri" panose="020F0502020204030204" pitchFamily="34" charset="0"/>
              </a:rPr>
              <a:t>Burguesia</a:t>
            </a:r>
            <a:r>
              <a:rPr lang="en-US" sz="2800" b="1" dirty="0">
                <a:solidFill>
                  <a:srgbClr val="D33FB2"/>
                </a:solidFill>
                <a:latin typeface="Calibri" panose="020F0502020204030204" pitchFamily="34" charset="0"/>
                <a:ea typeface="Calibri" panose="020F0502020204030204" pitchFamily="34" charset="0"/>
              </a:rPr>
              <a:t>, patologização e identidade</a:t>
            </a:r>
            <a:endParaRPr lang="de-DE" sz="2800" dirty="0"/>
          </a:p>
        </p:txBody>
      </p:sp>
      <p:sp>
        <p:nvSpPr>
          <p:cNvPr id="6" name="Titel 10">
            <a:extLst>
              <a:ext uri="{FF2B5EF4-FFF2-40B4-BE49-F238E27FC236}">
                <a16:creationId xmlns:a16="http://schemas.microsoft.com/office/drawing/2014/main" id="{F862505A-54D2-74D9-8993-BFAE3DD0F088}"/>
              </a:ext>
            </a:extLst>
          </p:cNvPr>
          <p:cNvSpPr txBox="1">
            <a:spLocks noGrp="1"/>
          </p:cNvSpPr>
          <p:nvPr>
            <p:ph type="title"/>
          </p:nvPr>
        </p:nvSpPr>
        <p:spPr>
          <a:xfrm>
            <a:off x="98425" y="218217"/>
            <a:ext cx="11944350" cy="441453"/>
          </a:xfrm>
          <a:prstGeom prst="rect">
            <a:avLst/>
          </a:prstGeom>
          <a:noFill/>
        </p:spPr>
        <p:txBody>
          <a:bodyPr wrap="square" rtlCol="0">
            <a:spAutoFit/>
          </a:bodyPr>
          <a:lstStyle/>
          <a:p>
            <a:r>
              <a:rPr lang="en-US" sz="2400" b="1" dirty="0">
                <a:solidFill>
                  <a:srgbClr val="FFFFFF"/>
                </a:solidFill>
              </a:rPr>
              <a:t>Enquadramento teórico: evolução histórica das normas sociais sobre a idade e a sexualidade</a:t>
            </a:r>
            <a:endParaRPr lang="de-DE" sz="2400" b="1" dirty="0">
              <a:solidFill>
                <a:srgbClr val="FFFFFF"/>
              </a:solidFill>
            </a:endParaRPr>
          </a:p>
        </p:txBody>
      </p:sp>
      <p:sp>
        <p:nvSpPr>
          <p:cNvPr id="5" name="Textfeld 4">
            <a:extLst>
              <a:ext uri="{FF2B5EF4-FFF2-40B4-BE49-F238E27FC236}">
                <a16:creationId xmlns:a16="http://schemas.microsoft.com/office/drawing/2014/main" id="{D4C57578-778F-E5BC-0D93-22374EAF7C3D}"/>
              </a:ext>
            </a:extLst>
          </p:cNvPr>
          <p:cNvSpPr txBox="1"/>
          <p:nvPr/>
        </p:nvSpPr>
        <p:spPr>
          <a:xfrm>
            <a:off x="3519377" y="2169350"/>
            <a:ext cx="7893495" cy="3477875"/>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en-US" sz="2200" dirty="0"/>
              <a:t>Surgimento da sexologia moderna e criação de termos como «homossexualidade» – inicialmente como diagnóstico médico. 
Esta foi a primeira vez que o desejo pelo mesmo sexo foi entendido como uma identidade estável, mas sobretudo como um desvio ou degeneração.
Consequências ambivalentes da categorização: permitiu a visibilidade e a autodescrição, mas também conduziu à estigmatização, uma vez que estava associada a uma «doença». 
As pessoas afetadas tentaram evitar esta última através de tentativas de tratamento infrutíferas, que lhes foram prescritas por alguns psiquiatras.</a:t>
            </a:r>
            <a:endParaRPr lang="de-DE" sz="2200" dirty="0"/>
          </a:p>
        </p:txBody>
      </p:sp>
      <p:pic>
        <p:nvPicPr>
          <p:cNvPr id="8" name="Grafik 7">
            <a:extLst>
              <a:ext uri="{FF2B5EF4-FFF2-40B4-BE49-F238E27FC236}">
                <a16:creationId xmlns:a16="http://schemas.microsoft.com/office/drawing/2014/main" id="{633A8D49-44A1-4464-A85C-F72C7244A225}"/>
              </a:ext>
            </a:extLst>
          </p:cNvPr>
          <p:cNvPicPr>
            <a:picLocks noChangeAspect="1"/>
          </p:cNvPicPr>
          <p:nvPr/>
        </p:nvPicPr>
        <p:blipFill>
          <a:blip r:embed="rId2"/>
          <a:stretch>
            <a:fillRect/>
          </a:stretch>
        </p:blipFill>
        <p:spPr>
          <a:xfrm>
            <a:off x="396356" y="2379953"/>
            <a:ext cx="3020332" cy="2098094"/>
          </a:xfrm>
          <a:prstGeom prst="rect">
            <a:avLst/>
          </a:prstGeom>
        </p:spPr>
      </p:pic>
      <p:pic>
        <p:nvPicPr>
          <p:cNvPr id="4" name="Imagem 3">
            <a:extLst>
              <a:ext uri="{FF2B5EF4-FFF2-40B4-BE49-F238E27FC236}">
                <a16:creationId xmlns:a16="http://schemas.microsoft.com/office/drawing/2014/main" id="{EEECEE6B-24E0-DE49-670A-484683917A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192727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1FB45-C952-64AB-DB24-1B0FE790E2C6}"/>
            </a:ext>
          </a:extLst>
        </p:cNvPr>
        <p:cNvGrpSpPr/>
        <p:nvPr/>
      </p:nvGrpSpPr>
      <p:grpSpPr>
        <a:xfrm>
          <a:off x="0" y="0"/>
          <a:ext cx="0" cy="0"/>
          <a:chOff x="0" y="0"/>
          <a:chExt cx="0" cy="0"/>
        </a:xfrm>
      </p:grpSpPr>
      <p:sp>
        <p:nvSpPr>
          <p:cNvPr id="6" name="Titel 10">
            <a:extLst>
              <a:ext uri="{FF2B5EF4-FFF2-40B4-BE49-F238E27FC236}">
                <a16:creationId xmlns:a16="http://schemas.microsoft.com/office/drawing/2014/main" id="{77A8BD06-45F5-861C-E04E-24939A10E914}"/>
              </a:ext>
            </a:extLst>
          </p:cNvPr>
          <p:cNvSpPr txBox="1">
            <a:spLocks noGrp="1"/>
          </p:cNvSpPr>
          <p:nvPr>
            <p:ph type="title"/>
          </p:nvPr>
        </p:nvSpPr>
        <p:spPr>
          <a:xfrm>
            <a:off x="98425" y="218217"/>
            <a:ext cx="11944350" cy="441453"/>
          </a:xfrm>
          <a:prstGeom prst="rect">
            <a:avLst/>
          </a:prstGeom>
          <a:noFill/>
        </p:spPr>
        <p:txBody>
          <a:bodyPr wrap="square" rtlCol="0">
            <a:spAutoFit/>
          </a:bodyPr>
          <a:lstStyle/>
          <a:p>
            <a:r>
              <a:rPr lang="en-US" sz="2400" b="1" dirty="0">
                <a:solidFill>
                  <a:srgbClr val="FFFFFF"/>
                </a:solidFill>
              </a:rPr>
              <a:t>Enquadramento teórico: Evolução histórica das normas sociais relativas à idade e à sexualidade</a:t>
            </a:r>
            <a:endParaRPr lang="de-DE" sz="2400" b="1" dirty="0">
              <a:solidFill>
                <a:srgbClr val="FFFFFF"/>
              </a:solidFill>
            </a:endParaRPr>
          </a:p>
        </p:txBody>
      </p:sp>
      <p:sp>
        <p:nvSpPr>
          <p:cNvPr id="4" name="Textfeld 3">
            <a:extLst>
              <a:ext uri="{FF2B5EF4-FFF2-40B4-BE49-F238E27FC236}">
                <a16:creationId xmlns:a16="http://schemas.microsoft.com/office/drawing/2014/main" id="{03B4D412-20BE-0877-D40F-031DA736FC01}"/>
              </a:ext>
            </a:extLst>
          </p:cNvPr>
          <p:cNvSpPr txBox="1"/>
          <p:nvPr/>
        </p:nvSpPr>
        <p:spPr>
          <a:xfrm>
            <a:off x="2038918" y="841455"/>
            <a:ext cx="6117020" cy="523220"/>
          </a:xfrm>
          <a:prstGeom prst="rect">
            <a:avLst/>
          </a:prstGeom>
          <a:noFill/>
        </p:spPr>
        <p:txBody>
          <a:bodyPr wrap="square">
            <a:spAutoFit/>
          </a:bodyPr>
          <a:lstStyle/>
          <a:p>
            <a:pPr algn="ctr"/>
            <a:r>
              <a:rPr lang="en-US" sz="2800" b="1" dirty="0">
                <a:solidFill>
                  <a:srgbClr val="D33FB2"/>
                </a:solidFill>
                <a:latin typeface="Calibri" panose="020F0502020204030204" pitchFamily="34" charset="0"/>
                <a:ea typeface="Calibri" panose="020F0502020204030204" pitchFamily="34" charset="0"/>
              </a:rPr>
              <a:t>O </a:t>
            </a:r>
            <a:r>
              <a:rPr lang="en-US" sz="2800" b="1" dirty="0" err="1">
                <a:solidFill>
                  <a:srgbClr val="D33FB2"/>
                </a:solidFill>
                <a:latin typeface="Calibri" panose="020F0502020204030204" pitchFamily="34" charset="0"/>
                <a:ea typeface="Calibri" panose="020F0502020204030204" pitchFamily="34" charset="0"/>
              </a:rPr>
              <a:t>Século</a:t>
            </a:r>
            <a:r>
              <a:rPr lang="en-US" sz="2800" b="1" dirty="0">
                <a:solidFill>
                  <a:srgbClr val="D33FB2"/>
                </a:solidFill>
                <a:latin typeface="Calibri" panose="020F0502020204030204" pitchFamily="34" charset="0"/>
                <a:ea typeface="Calibri" panose="020F0502020204030204" pitchFamily="34" charset="0"/>
              </a:rPr>
              <a:t> XX, repleto de contrastes</a:t>
            </a:r>
            <a:endParaRPr lang="de-DE" sz="2800" dirty="0"/>
          </a:p>
        </p:txBody>
      </p:sp>
      <p:sp>
        <p:nvSpPr>
          <p:cNvPr id="3" name="Textfeld 2">
            <a:extLst>
              <a:ext uri="{FF2B5EF4-FFF2-40B4-BE49-F238E27FC236}">
                <a16:creationId xmlns:a16="http://schemas.microsoft.com/office/drawing/2014/main" id="{FBDD7202-DD39-BD16-5C7B-CD5396A1E4B1}"/>
              </a:ext>
            </a:extLst>
          </p:cNvPr>
          <p:cNvSpPr txBox="1"/>
          <p:nvPr/>
        </p:nvSpPr>
        <p:spPr>
          <a:xfrm>
            <a:off x="2320098" y="1364675"/>
            <a:ext cx="9394168" cy="4939814"/>
          </a:xfrm>
          <a:prstGeom prst="rect">
            <a:avLst/>
          </a:prstGeom>
          <a:noFill/>
        </p:spPr>
        <p:txBody>
          <a:bodyPr wrap="square">
            <a:spAutoFit/>
          </a:bodyPr>
          <a:lstStyle/>
          <a:p>
            <a:pPr marL="285750" indent="-285750">
              <a:spcBef>
                <a:spcPts val="600"/>
              </a:spcBef>
              <a:buClr>
                <a:srgbClr val="C00000"/>
              </a:buClr>
              <a:buFont typeface="Arial" panose="020B0604020202020204" pitchFamily="34" charset="0"/>
              <a:buChar char="•"/>
            </a:pPr>
            <a:r>
              <a:rPr lang="en-US" sz="2000" dirty="0"/>
              <a:t>Industrialização, urbanização e a Primeira Guerra Mundial: decadência dos modelos de papéis tradicionais.
Surgiu uma subcultura gay/lésbica distinta.
Nacional-socialismo: fim deste desenvolvimento, consolidação de normas de género e modelos de papéis rígidos. 
1935: endurecimento do § 175 para facilitar a perseguição judicial de homens homossexuais. 
A revolução sexual das décadas de 1960 e 1970: questionamento do casamento, da heteronormatividade e das ordens de género patriarcais. 
Os movimentos feministas lutaram pela autodeterminação sexual e pela igualdade.
Os movimentos lésbico, gay e, mais tarde, trans* e inter* exigiram reconhecimento social. 
O género e a sexualidade passaram a ser cada vez mais entendidos como construções sociais, e não apenas como factos biológicos.</a:t>
            </a:r>
            <a:endParaRPr lang="de-DE" sz="2000" dirty="0"/>
          </a:p>
        </p:txBody>
      </p:sp>
      <p:pic>
        <p:nvPicPr>
          <p:cNvPr id="9" name="Grafik 8">
            <a:extLst>
              <a:ext uri="{FF2B5EF4-FFF2-40B4-BE49-F238E27FC236}">
                <a16:creationId xmlns:a16="http://schemas.microsoft.com/office/drawing/2014/main" id="{274C8E53-D6B4-CC49-FA5E-59231ECE8CF2}"/>
              </a:ext>
            </a:extLst>
          </p:cNvPr>
          <p:cNvPicPr>
            <a:picLocks noChangeAspect="1"/>
          </p:cNvPicPr>
          <p:nvPr/>
        </p:nvPicPr>
        <p:blipFill>
          <a:blip r:embed="rId2"/>
          <a:stretch>
            <a:fillRect/>
          </a:stretch>
        </p:blipFill>
        <p:spPr>
          <a:xfrm>
            <a:off x="477734" y="1945921"/>
            <a:ext cx="2114845" cy="3456274"/>
          </a:xfrm>
          <a:prstGeom prst="rect">
            <a:avLst/>
          </a:prstGeom>
        </p:spPr>
      </p:pic>
      <p:pic>
        <p:nvPicPr>
          <p:cNvPr id="5" name="Imagem 4">
            <a:extLst>
              <a:ext uri="{FF2B5EF4-FFF2-40B4-BE49-F238E27FC236}">
                <a16:creationId xmlns:a16="http://schemas.microsoft.com/office/drawing/2014/main" id="{1993F383-7863-87AC-024D-564885ACDE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549897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3BDFC-E2D4-DC24-CC85-F7A5BA220C0E}"/>
            </a:ext>
          </a:extLst>
        </p:cNvPr>
        <p:cNvGrpSpPr/>
        <p:nvPr/>
      </p:nvGrpSpPr>
      <p:grpSpPr>
        <a:xfrm>
          <a:off x="0" y="0"/>
          <a:ext cx="0" cy="0"/>
          <a:chOff x="0" y="0"/>
          <a:chExt cx="0" cy="0"/>
        </a:xfrm>
      </p:grpSpPr>
      <p:pic>
        <p:nvPicPr>
          <p:cNvPr id="9" name="Grafik 8">
            <a:extLst>
              <a:ext uri="{FF2B5EF4-FFF2-40B4-BE49-F238E27FC236}">
                <a16:creationId xmlns:a16="http://schemas.microsoft.com/office/drawing/2014/main" id="{AD2108C6-C99B-4613-7C7C-01AC9D1B7082}"/>
              </a:ext>
            </a:extLst>
          </p:cNvPr>
          <p:cNvPicPr>
            <a:picLocks noChangeAspect="1"/>
          </p:cNvPicPr>
          <p:nvPr/>
        </p:nvPicPr>
        <p:blipFill>
          <a:blip r:embed="rId2"/>
          <a:stretch>
            <a:fillRect/>
          </a:stretch>
        </p:blipFill>
        <p:spPr>
          <a:xfrm>
            <a:off x="10032966" y="3234652"/>
            <a:ext cx="1829055" cy="1933845"/>
          </a:xfrm>
          <a:prstGeom prst="rect">
            <a:avLst/>
          </a:prstGeom>
        </p:spPr>
      </p:pic>
      <p:sp>
        <p:nvSpPr>
          <p:cNvPr id="6" name="Titel 10">
            <a:extLst>
              <a:ext uri="{FF2B5EF4-FFF2-40B4-BE49-F238E27FC236}">
                <a16:creationId xmlns:a16="http://schemas.microsoft.com/office/drawing/2014/main" id="{F8587978-968C-A084-BD23-5C1245FB3071}"/>
              </a:ext>
            </a:extLst>
          </p:cNvPr>
          <p:cNvSpPr txBox="1">
            <a:spLocks noGrp="1"/>
          </p:cNvSpPr>
          <p:nvPr>
            <p:ph type="title"/>
          </p:nvPr>
        </p:nvSpPr>
        <p:spPr>
          <a:xfrm>
            <a:off x="98425" y="218217"/>
            <a:ext cx="11944350" cy="441453"/>
          </a:xfrm>
          <a:prstGeom prst="rect">
            <a:avLst/>
          </a:prstGeom>
          <a:noFill/>
        </p:spPr>
        <p:txBody>
          <a:bodyPr wrap="square" rtlCol="0">
            <a:spAutoFit/>
          </a:bodyPr>
          <a:lstStyle/>
          <a:p>
            <a:r>
              <a:rPr lang="en-US" sz="2400" b="1" dirty="0">
                <a:solidFill>
                  <a:srgbClr val="FFFFFF"/>
                </a:solidFill>
              </a:rPr>
              <a:t>Enquadramento teórico: Evolução histórica das normas sociais relativas à idade e à sexualidade</a:t>
            </a:r>
            <a:endParaRPr lang="de-DE" sz="2400" b="1" dirty="0">
              <a:solidFill>
                <a:srgbClr val="FFFFFF"/>
              </a:solidFill>
            </a:endParaRPr>
          </a:p>
        </p:txBody>
      </p:sp>
      <p:sp>
        <p:nvSpPr>
          <p:cNvPr id="3" name="Textfeld 2">
            <a:extLst>
              <a:ext uri="{FF2B5EF4-FFF2-40B4-BE49-F238E27FC236}">
                <a16:creationId xmlns:a16="http://schemas.microsoft.com/office/drawing/2014/main" id="{66B018A1-A3DA-BA41-3A0B-D6BF02859BBF}"/>
              </a:ext>
            </a:extLst>
          </p:cNvPr>
          <p:cNvSpPr txBox="1"/>
          <p:nvPr/>
        </p:nvSpPr>
        <p:spPr>
          <a:xfrm>
            <a:off x="3012090" y="880715"/>
            <a:ext cx="6117020" cy="523220"/>
          </a:xfrm>
          <a:prstGeom prst="rect">
            <a:avLst/>
          </a:prstGeom>
          <a:noFill/>
        </p:spPr>
        <p:txBody>
          <a:bodyPr wrap="square">
            <a:spAutoFit/>
          </a:bodyPr>
          <a:lstStyle/>
          <a:p>
            <a:r>
              <a:rPr lang="de-DE" sz="2800" b="1" dirty="0">
                <a:solidFill>
                  <a:srgbClr val="D33FB2"/>
                </a:solidFill>
                <a:latin typeface="Calibri" panose="020F0502020204030204" pitchFamily="34" charset="0"/>
                <a:ea typeface="Calibri" panose="020F0502020204030204" pitchFamily="34" charset="0"/>
              </a:rPr>
              <a:t>Presente: </a:t>
            </a:r>
            <a:r>
              <a:rPr lang="de-DE" sz="2800" b="1" dirty="0" err="1">
                <a:solidFill>
                  <a:srgbClr val="D33FB2"/>
                </a:solidFill>
                <a:latin typeface="Calibri" panose="020F0502020204030204" pitchFamily="34" charset="0"/>
                <a:ea typeface="Calibri" panose="020F0502020204030204" pitchFamily="34" charset="0"/>
              </a:rPr>
              <a:t>Pluralização </a:t>
            </a:r>
            <a:r>
              <a:rPr lang="de-DE" sz="2800" b="1" dirty="0">
                <a:solidFill>
                  <a:srgbClr val="D33FB2"/>
                </a:solidFill>
                <a:latin typeface="Calibri" panose="020F0502020204030204" pitchFamily="34" charset="0"/>
                <a:ea typeface="Calibri" panose="020F0502020204030204" pitchFamily="34" charset="0"/>
              </a:rPr>
              <a:t>e Conflito</a:t>
            </a:r>
            <a:endParaRPr lang="de-DE" sz="2800" dirty="0"/>
          </a:p>
        </p:txBody>
      </p:sp>
      <p:sp>
        <p:nvSpPr>
          <p:cNvPr id="4" name="Textfeld 3">
            <a:extLst>
              <a:ext uri="{FF2B5EF4-FFF2-40B4-BE49-F238E27FC236}">
                <a16:creationId xmlns:a16="http://schemas.microsoft.com/office/drawing/2014/main" id="{76F68945-3D15-AF86-136E-A7E4D58531EE}"/>
              </a:ext>
            </a:extLst>
          </p:cNvPr>
          <p:cNvSpPr txBox="1"/>
          <p:nvPr/>
        </p:nvSpPr>
        <p:spPr>
          <a:xfrm>
            <a:off x="2746745" y="1449083"/>
            <a:ext cx="7407909" cy="5408917"/>
          </a:xfrm>
          <a:prstGeom prst="rect">
            <a:avLst/>
          </a:prstGeom>
          <a:noFill/>
        </p:spPr>
        <p:txBody>
          <a:bodyPr wrap="square">
            <a:spAutoFit/>
          </a:bodyPr>
          <a:lstStyle/>
          <a:p>
            <a:pPr marL="342900" indent="-342900">
              <a:lnSpc>
                <a:spcPct val="107000"/>
              </a:lnSpc>
              <a:spcAft>
                <a:spcPts val="800"/>
              </a:spcAft>
              <a:buClr>
                <a:srgbClr val="C00000"/>
              </a:buClr>
              <a:buFont typeface="Arial" panose="020B0604020202020204" pitchFamily="34" charset="0"/>
              <a:buChar char="•"/>
            </a:pPr>
            <a:r>
              <a:rPr lang="en-US" sz="2300" dirty="0">
                <a:solidFill>
                  <a:srgbClr val="252223"/>
                </a:solidFill>
                <a:latin typeface="Calibri" panose="020F0502020204030204" pitchFamily="34" charset="0"/>
                <a:ea typeface="Calibri" panose="020F0502020204030204" pitchFamily="34" charset="0"/>
                <a:cs typeface="Calibri" panose="020F0502020204030204" pitchFamily="34" charset="0"/>
              </a:rPr>
              <a:t>A Europa hoje: diversidade de projetos de vida. 
Casamentos entre pessoas do mesmo sexo, reconhecimento legal das pessoas trans* na Alemanha desde 2024. 
Os debates sobre géneros não binários representam uma mudança profunda nas normas sociais.
Ao mesmo tempo, existem correntes contrárias: os conceitos pluralistas de género e sexualidade estão a ser questionados por movimentos religiosos, conservadores e nacionalistas. 
Torna-se claro que as normas nunca são definitivas, mas sim uma expressão de lutas contínuas pelo poder e pela interpretação.</a:t>
            </a:r>
            <a:endParaRPr lang="de-DE" sz="20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Grafik 6">
            <a:extLst>
              <a:ext uri="{FF2B5EF4-FFF2-40B4-BE49-F238E27FC236}">
                <a16:creationId xmlns:a16="http://schemas.microsoft.com/office/drawing/2014/main" id="{86999571-598E-19A6-450C-71E6D0488296}"/>
              </a:ext>
            </a:extLst>
          </p:cNvPr>
          <p:cNvPicPr>
            <a:picLocks noChangeAspect="1"/>
          </p:cNvPicPr>
          <p:nvPr/>
        </p:nvPicPr>
        <p:blipFill>
          <a:blip r:embed="rId3"/>
          <a:stretch>
            <a:fillRect/>
          </a:stretch>
        </p:blipFill>
        <p:spPr>
          <a:xfrm>
            <a:off x="497992" y="1142325"/>
            <a:ext cx="1709180" cy="1918468"/>
          </a:xfrm>
          <a:prstGeom prst="rect">
            <a:avLst/>
          </a:prstGeom>
        </p:spPr>
      </p:pic>
      <p:pic>
        <p:nvPicPr>
          <p:cNvPr id="11" name="Grafik 10">
            <a:extLst>
              <a:ext uri="{FF2B5EF4-FFF2-40B4-BE49-F238E27FC236}">
                <a16:creationId xmlns:a16="http://schemas.microsoft.com/office/drawing/2014/main" id="{86C63B61-C9E0-C562-D5D0-35E357401BCE}"/>
              </a:ext>
            </a:extLst>
          </p:cNvPr>
          <p:cNvPicPr>
            <a:picLocks noChangeAspect="1"/>
          </p:cNvPicPr>
          <p:nvPr/>
        </p:nvPicPr>
        <p:blipFill>
          <a:blip r:embed="rId4"/>
          <a:stretch>
            <a:fillRect/>
          </a:stretch>
        </p:blipFill>
        <p:spPr>
          <a:xfrm>
            <a:off x="98425" y="3542675"/>
            <a:ext cx="2648320" cy="2476846"/>
          </a:xfrm>
          <a:prstGeom prst="rect">
            <a:avLst/>
          </a:prstGeom>
        </p:spPr>
      </p:pic>
      <p:pic>
        <p:nvPicPr>
          <p:cNvPr id="5" name="Imagem 4">
            <a:extLst>
              <a:ext uri="{FF2B5EF4-FFF2-40B4-BE49-F238E27FC236}">
                <a16:creationId xmlns:a16="http://schemas.microsoft.com/office/drawing/2014/main" id="{81676CB7-36CC-92E7-B772-B1B34FB51DC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1755333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E7DB35-E69E-85E1-96BD-B2CD52894D46}"/>
              </a:ext>
            </a:extLst>
          </p:cNvPr>
          <p:cNvSpPr>
            <a:spLocks noGrp="1"/>
          </p:cNvSpPr>
          <p:nvPr>
            <p:ph type="title"/>
          </p:nvPr>
        </p:nvSpPr>
        <p:spPr>
          <a:xfrm>
            <a:off x="149679" y="318250"/>
            <a:ext cx="11944351" cy="715879"/>
          </a:xfrm>
        </p:spPr>
        <p:txBody>
          <a:bodyPr/>
          <a:lstStyle/>
          <a:p>
            <a:r>
              <a:rPr lang="en-US" sz="2400" b="1" dirty="0"/>
              <a:t>Fatores que influenciam as perceções sobre a idade</a:t>
            </a:r>
            <a:br>
              <a:rPr lang="de-DE" dirty="0"/>
            </a:br>
            <a:endParaRPr lang="de-DE" dirty="0"/>
          </a:p>
        </p:txBody>
      </p:sp>
      <p:sp>
        <p:nvSpPr>
          <p:cNvPr id="3" name="Textplatzhalter 2">
            <a:extLst>
              <a:ext uri="{FF2B5EF4-FFF2-40B4-BE49-F238E27FC236}">
                <a16:creationId xmlns:a16="http://schemas.microsoft.com/office/drawing/2014/main" id="{F18D5008-64FA-8AED-FBA6-48E907FD5940}"/>
              </a:ext>
            </a:extLst>
          </p:cNvPr>
          <p:cNvSpPr>
            <a:spLocks noGrp="1"/>
          </p:cNvSpPr>
          <p:nvPr>
            <p:ph type="body" sz="quarter" idx="10"/>
          </p:nvPr>
        </p:nvSpPr>
        <p:spPr>
          <a:xfrm>
            <a:off x="553716" y="1405534"/>
            <a:ext cx="11944351" cy="550862"/>
          </a:xfrm>
        </p:spPr>
        <p:txBody>
          <a:bodyPr/>
          <a:lstStyle/>
          <a:p>
            <a:r>
              <a:rPr lang="en-US" dirty="0"/>
              <a:t>Narrativas culturais sobre o envelhecimento e a «adequação»</a:t>
            </a:r>
            <a:endParaRPr lang="de-DE" dirty="0"/>
          </a:p>
        </p:txBody>
      </p:sp>
      <p:sp>
        <p:nvSpPr>
          <p:cNvPr id="4" name="Inhaltsplatzhalter 3">
            <a:extLst>
              <a:ext uri="{FF2B5EF4-FFF2-40B4-BE49-F238E27FC236}">
                <a16:creationId xmlns:a16="http://schemas.microsoft.com/office/drawing/2014/main" id="{0397DC76-48A4-CC24-5CD0-64E764EF3A29}"/>
              </a:ext>
            </a:extLst>
          </p:cNvPr>
          <p:cNvSpPr>
            <a:spLocks noGrp="1"/>
          </p:cNvSpPr>
          <p:nvPr>
            <p:ph sz="quarter" idx="12"/>
          </p:nvPr>
        </p:nvSpPr>
        <p:spPr>
          <a:xfrm>
            <a:off x="5007643" y="2217533"/>
            <a:ext cx="6677491" cy="4486698"/>
          </a:xfrm>
          <a:solidFill>
            <a:srgbClr val="F9F3FF"/>
          </a:solidFill>
        </p:spPr>
        <p:txBody>
          <a:bodyPr/>
          <a:lstStyle/>
          <a:p>
            <a:r>
              <a:rPr lang="de-DE" sz="2400" b="1" dirty="0" err="1"/>
              <a:t>Funções </a:t>
            </a:r>
            <a:r>
              <a:rPr lang="de-DE" sz="2400" b="1" dirty="0"/>
              <a:t>das narrativas culturais: </a:t>
            </a:r>
          </a:p>
          <a:p>
            <a:r>
              <a:rPr lang="en-US" sz="2200" dirty="0"/>
              <a:t>transferência de informação, comunicação, construção de comunidades, transmissão de conhecimento ou simplesmente entretenimento.</a:t>
            </a:r>
          </a:p>
          <a:p>
            <a:pPr marL="342900" indent="-342900">
              <a:buClr>
                <a:srgbClr val="CC3300"/>
              </a:buClr>
              <a:buFont typeface="Arial" panose="020B0604020202020204" pitchFamily="34" charset="0"/>
              <a:buChar char="•"/>
            </a:pPr>
            <a:r>
              <a:rPr lang="en-US" sz="2200" dirty="0"/>
              <a:t>Estas estruturam as ideias sociais,
transmitem expectativas implícitas e 
definem o que é considerado «normal» ou «desviado».</a:t>
            </a:r>
            <a:endParaRPr lang="de-DE" sz="2200" dirty="0"/>
          </a:p>
          <a:p>
            <a:r>
              <a:rPr lang="en-US" sz="2200" dirty="0"/>
              <a:t>No que diz respeito à velhice, existem narrativas na nossa sociedade ocidental que associam o envelhecimento ao afastamento, ao repouso e à redução das necessidades.</a:t>
            </a:r>
            <a:endParaRPr lang="de-DE" sz="2200" dirty="0"/>
          </a:p>
        </p:txBody>
      </p:sp>
      <p:sp>
        <p:nvSpPr>
          <p:cNvPr id="5" name="Sprechblase: rechteckig 4">
            <a:extLst>
              <a:ext uri="{FF2B5EF4-FFF2-40B4-BE49-F238E27FC236}">
                <a16:creationId xmlns:a16="http://schemas.microsoft.com/office/drawing/2014/main" id="{6B779FDE-93FF-0A60-1886-4BD47263CC68}"/>
              </a:ext>
            </a:extLst>
          </p:cNvPr>
          <p:cNvSpPr/>
          <p:nvPr/>
        </p:nvSpPr>
        <p:spPr>
          <a:xfrm>
            <a:off x="329610" y="2360428"/>
            <a:ext cx="4359348" cy="2349795"/>
          </a:xfrm>
          <a:custGeom>
            <a:avLst/>
            <a:gdLst>
              <a:gd name="csX0" fmla="*/ 0 w 4359348"/>
              <a:gd name="csY0" fmla="*/ 0 h 2349795"/>
              <a:gd name="csX1" fmla="*/ 726558 w 4359348"/>
              <a:gd name="csY1" fmla="*/ 0 h 2349795"/>
              <a:gd name="csX2" fmla="*/ 726558 w 4359348"/>
              <a:gd name="csY2" fmla="*/ 0 h 2349795"/>
              <a:gd name="csX3" fmla="*/ 1816395 w 4359348"/>
              <a:gd name="csY3" fmla="*/ 0 h 2349795"/>
              <a:gd name="csX4" fmla="*/ 4359348 w 4359348"/>
              <a:gd name="csY4" fmla="*/ 0 h 2349795"/>
              <a:gd name="csX5" fmla="*/ 4359348 w 4359348"/>
              <a:gd name="csY5" fmla="*/ 1370714 h 2349795"/>
              <a:gd name="csX6" fmla="*/ 4359348 w 4359348"/>
              <a:gd name="csY6" fmla="*/ 1370714 h 2349795"/>
              <a:gd name="csX7" fmla="*/ 4359348 w 4359348"/>
              <a:gd name="csY7" fmla="*/ 1958163 h 2349795"/>
              <a:gd name="csX8" fmla="*/ 4359348 w 4359348"/>
              <a:gd name="csY8" fmla="*/ 2349795 h 2349795"/>
              <a:gd name="csX9" fmla="*/ 1816395 w 4359348"/>
              <a:gd name="csY9" fmla="*/ 2349795 h 2349795"/>
              <a:gd name="csX10" fmla="*/ 609001 w 4359348"/>
              <a:gd name="csY10" fmla="*/ 3333466 h 2349795"/>
              <a:gd name="csX11" fmla="*/ 726558 w 4359348"/>
              <a:gd name="csY11" fmla="*/ 2349795 h 2349795"/>
              <a:gd name="csX12" fmla="*/ 0 w 4359348"/>
              <a:gd name="csY12" fmla="*/ 2349795 h 2349795"/>
              <a:gd name="csX13" fmla="*/ 0 w 4359348"/>
              <a:gd name="csY13" fmla="*/ 1958163 h 2349795"/>
              <a:gd name="csX14" fmla="*/ 0 w 4359348"/>
              <a:gd name="csY14" fmla="*/ 1370714 h 2349795"/>
              <a:gd name="csX15" fmla="*/ 0 w 4359348"/>
              <a:gd name="csY15" fmla="*/ 1370714 h 2349795"/>
              <a:gd name="csX16" fmla="*/ 0 w 4359348"/>
              <a:gd name="csY16" fmla="*/ 0 h 23497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359348" h="2349795" fill="none" extrusionOk="0">
                <a:moveTo>
                  <a:pt x="0" y="0"/>
                </a:moveTo>
                <a:cubicBezTo>
                  <a:pt x="346464" y="5039"/>
                  <a:pt x="570388" y="-34217"/>
                  <a:pt x="726558" y="0"/>
                </a:cubicBezTo>
                <a:lnTo>
                  <a:pt x="726558" y="0"/>
                </a:lnTo>
                <a:cubicBezTo>
                  <a:pt x="945455" y="43938"/>
                  <a:pt x="1662902" y="-65344"/>
                  <a:pt x="1816395" y="0"/>
                </a:cubicBezTo>
                <a:cubicBezTo>
                  <a:pt x="2181646" y="-21503"/>
                  <a:pt x="3563769" y="-97429"/>
                  <a:pt x="4359348" y="0"/>
                </a:cubicBezTo>
                <a:cubicBezTo>
                  <a:pt x="4300486" y="654020"/>
                  <a:pt x="4435095" y="706961"/>
                  <a:pt x="4359348" y="1370714"/>
                </a:cubicBezTo>
                <a:lnTo>
                  <a:pt x="4359348" y="1370714"/>
                </a:lnTo>
                <a:cubicBezTo>
                  <a:pt x="4393231" y="1660290"/>
                  <a:pt x="4356646" y="1822255"/>
                  <a:pt x="4359348" y="1958163"/>
                </a:cubicBezTo>
                <a:cubicBezTo>
                  <a:pt x="4380285" y="2088044"/>
                  <a:pt x="4352293" y="2268205"/>
                  <a:pt x="4359348" y="2349795"/>
                </a:cubicBezTo>
                <a:cubicBezTo>
                  <a:pt x="3446277" y="2257875"/>
                  <a:pt x="2947887" y="2425634"/>
                  <a:pt x="1816395" y="2349795"/>
                </a:cubicBezTo>
                <a:cubicBezTo>
                  <a:pt x="1325698" y="2808546"/>
                  <a:pt x="932557" y="3108090"/>
                  <a:pt x="609001" y="3333466"/>
                </a:cubicBezTo>
                <a:cubicBezTo>
                  <a:pt x="634934" y="3093295"/>
                  <a:pt x="621954" y="2658319"/>
                  <a:pt x="726558" y="2349795"/>
                </a:cubicBezTo>
                <a:cubicBezTo>
                  <a:pt x="588876" y="2399837"/>
                  <a:pt x="325691" y="2332454"/>
                  <a:pt x="0" y="2349795"/>
                </a:cubicBezTo>
                <a:cubicBezTo>
                  <a:pt x="20853" y="2271558"/>
                  <a:pt x="15313" y="2048219"/>
                  <a:pt x="0" y="1958163"/>
                </a:cubicBezTo>
                <a:cubicBezTo>
                  <a:pt x="-44837" y="1708254"/>
                  <a:pt x="33967" y="1639237"/>
                  <a:pt x="0" y="1370714"/>
                </a:cubicBezTo>
                <a:lnTo>
                  <a:pt x="0" y="1370714"/>
                </a:lnTo>
                <a:cubicBezTo>
                  <a:pt x="18704" y="1020886"/>
                  <a:pt x="59496" y="602201"/>
                  <a:pt x="0" y="0"/>
                </a:cubicBezTo>
                <a:close/>
              </a:path>
              <a:path w="4359348" h="2349795" stroke="0" extrusionOk="0">
                <a:moveTo>
                  <a:pt x="0" y="0"/>
                </a:moveTo>
                <a:cubicBezTo>
                  <a:pt x="165077" y="21806"/>
                  <a:pt x="458587" y="15865"/>
                  <a:pt x="726558" y="0"/>
                </a:cubicBezTo>
                <a:lnTo>
                  <a:pt x="726558" y="0"/>
                </a:lnTo>
                <a:cubicBezTo>
                  <a:pt x="1238179" y="33311"/>
                  <a:pt x="1424723" y="-82879"/>
                  <a:pt x="1816395" y="0"/>
                </a:cubicBezTo>
                <a:cubicBezTo>
                  <a:pt x="2258437" y="22493"/>
                  <a:pt x="3156923" y="22179"/>
                  <a:pt x="4359348" y="0"/>
                </a:cubicBezTo>
                <a:cubicBezTo>
                  <a:pt x="4242064" y="519677"/>
                  <a:pt x="4368976" y="688203"/>
                  <a:pt x="4359348" y="1370714"/>
                </a:cubicBezTo>
                <a:lnTo>
                  <a:pt x="4359348" y="1370714"/>
                </a:lnTo>
                <a:cubicBezTo>
                  <a:pt x="4321678" y="1664316"/>
                  <a:pt x="4404104" y="1722261"/>
                  <a:pt x="4359348" y="1958163"/>
                </a:cubicBezTo>
                <a:cubicBezTo>
                  <a:pt x="4388891" y="2133873"/>
                  <a:pt x="4366530" y="2205590"/>
                  <a:pt x="4359348" y="2349795"/>
                </a:cubicBezTo>
                <a:cubicBezTo>
                  <a:pt x="3275198" y="2238038"/>
                  <a:pt x="2923544" y="2372013"/>
                  <a:pt x="1816395" y="2349795"/>
                </a:cubicBezTo>
                <a:cubicBezTo>
                  <a:pt x="1327908" y="2834386"/>
                  <a:pt x="972012" y="3027783"/>
                  <a:pt x="609001" y="3333466"/>
                </a:cubicBezTo>
                <a:cubicBezTo>
                  <a:pt x="586720" y="2968407"/>
                  <a:pt x="593980" y="2735860"/>
                  <a:pt x="726558" y="2349795"/>
                </a:cubicBezTo>
                <a:cubicBezTo>
                  <a:pt x="653312" y="2305963"/>
                  <a:pt x="80560" y="2303523"/>
                  <a:pt x="0" y="2349795"/>
                </a:cubicBezTo>
                <a:cubicBezTo>
                  <a:pt x="22252" y="2169189"/>
                  <a:pt x="1959" y="2132344"/>
                  <a:pt x="0" y="1958163"/>
                </a:cubicBezTo>
                <a:cubicBezTo>
                  <a:pt x="50288" y="1681375"/>
                  <a:pt x="-45932" y="1567763"/>
                  <a:pt x="0" y="1370714"/>
                </a:cubicBezTo>
                <a:lnTo>
                  <a:pt x="0" y="1370714"/>
                </a:lnTo>
                <a:cubicBezTo>
                  <a:pt x="-115061" y="1128121"/>
                  <a:pt x="39359" y="282425"/>
                  <a:pt x="0" y="0"/>
                </a:cubicBezTo>
                <a:close/>
              </a:path>
            </a:pathLst>
          </a:custGeom>
          <a:solidFill>
            <a:srgbClr val="D33FB2"/>
          </a:solidFill>
          <a:ln w="12700" cap="flat" cmpd="sng" algn="ctr">
            <a:solidFill>
              <a:srgbClr val="D33FB2">
                <a:shade val="15000"/>
              </a:srgbClr>
            </a:solidFill>
            <a:prstDash val="solid"/>
            <a:miter lim="800000"/>
            <a:extLst>
              <a:ext uri="{C807C97D-BFC1-408E-A445-0C87EB9F89A2}">
                <ask:lineSketchStyleProps xmlns:ask="http://schemas.microsoft.com/office/drawing/2018/sketchyshapes" sd="3266806319">
                  <a:prstGeom prst="wedgeRectCallout">
                    <a:avLst>
                      <a:gd name="adj1" fmla="val -36030"/>
                      <a:gd name="adj2" fmla="val 91862"/>
                    </a:avLst>
                  </a:prstGeom>
                  <ask:type>
                    <ask:lineSketchCurved/>
                  </ask:type>
                </ask:lineSketchStyleProps>
              </a:ext>
            </a:extLst>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buNone/>
            </a:pPr>
            <a:r>
              <a:rPr lang="en-US" sz="2200" b="1" dirty="0">
                <a:solidFill>
                  <a:srgbClr val="FFFFFF"/>
                </a:solidFill>
                <a:latin typeface="Calibri" panose="020F0502020204030204" pitchFamily="34" charset="0"/>
                <a:ea typeface="Calibri" panose="020F0502020204030204" pitchFamily="34" charset="0"/>
                <a:cs typeface="Calibri" panose="020F0502020204030204" pitchFamily="34" charset="0"/>
              </a:rPr>
              <a:t>«O que sinto é que os 60 anos são uma barreira tão grande. Tenho a impressão de que, se algo é desejado, não se deve ter mais de 60 anos. Ouço isso com cada vez mais frequência.»</a:t>
            </a:r>
            <a:r>
              <a:rPr lang="de-DE"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7" name="Textfeld 6">
            <a:extLst>
              <a:ext uri="{FF2B5EF4-FFF2-40B4-BE49-F238E27FC236}">
                <a16:creationId xmlns:a16="http://schemas.microsoft.com/office/drawing/2014/main" id="{953FC1DC-509A-F0C4-B893-979F6E1D3896}"/>
              </a:ext>
            </a:extLst>
          </p:cNvPr>
          <p:cNvSpPr txBox="1"/>
          <p:nvPr/>
        </p:nvSpPr>
        <p:spPr>
          <a:xfrm>
            <a:off x="0" y="5744134"/>
            <a:ext cx="5007643" cy="584775"/>
          </a:xfrm>
          <a:prstGeom prst="rect">
            <a:avLst/>
          </a:prstGeom>
          <a:noFill/>
        </p:spPr>
        <p:txBody>
          <a:bodyPr wrap="square">
            <a:spAutoFit/>
          </a:bodyPr>
          <a:lstStyle/>
          <a:p>
            <a:pPr algn="ctr"/>
            <a:r>
              <a:rPr lang="en-US" sz="1600" dirty="0"/>
              <a:t>Participante do grupo de discussão, março de 2025, 
Alemanha</a:t>
            </a:r>
            <a:endParaRPr lang="de-DE" sz="1600" dirty="0"/>
          </a:p>
        </p:txBody>
      </p:sp>
      <p:pic>
        <p:nvPicPr>
          <p:cNvPr id="8" name="Imagem 7">
            <a:extLst>
              <a:ext uri="{FF2B5EF4-FFF2-40B4-BE49-F238E27FC236}">
                <a16:creationId xmlns:a16="http://schemas.microsoft.com/office/drawing/2014/main" id="{9C1595A2-6787-1DEF-6CEC-0F3A76FE29A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34533968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22E89-CE2E-2885-6635-DC5CC22AA78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3EB6FB3-140D-44F1-2443-49179FAEAF1F}"/>
              </a:ext>
            </a:extLst>
          </p:cNvPr>
          <p:cNvSpPr>
            <a:spLocks noGrp="1"/>
          </p:cNvSpPr>
          <p:nvPr>
            <p:ph type="title"/>
          </p:nvPr>
        </p:nvSpPr>
        <p:spPr>
          <a:xfrm>
            <a:off x="149679" y="318250"/>
            <a:ext cx="11944351" cy="715879"/>
          </a:xfrm>
        </p:spPr>
        <p:txBody>
          <a:bodyPr/>
          <a:lstStyle/>
          <a:p>
            <a:r>
              <a:rPr lang="en-US" sz="2400" b="1" dirty="0"/>
              <a:t>Fatores que influenciam as perceções sobre a idade</a:t>
            </a:r>
            <a:br>
              <a:rPr lang="de-DE" dirty="0"/>
            </a:br>
            <a:endParaRPr lang="de-DE" dirty="0"/>
          </a:p>
        </p:txBody>
      </p:sp>
      <p:sp>
        <p:nvSpPr>
          <p:cNvPr id="3" name="Textplatzhalter 2">
            <a:extLst>
              <a:ext uri="{FF2B5EF4-FFF2-40B4-BE49-F238E27FC236}">
                <a16:creationId xmlns:a16="http://schemas.microsoft.com/office/drawing/2014/main" id="{52E4DAE3-ACBB-0B1D-B0E9-4CC030F8A81A}"/>
              </a:ext>
            </a:extLst>
          </p:cNvPr>
          <p:cNvSpPr>
            <a:spLocks noGrp="1"/>
          </p:cNvSpPr>
          <p:nvPr>
            <p:ph type="body" sz="quarter" idx="10"/>
          </p:nvPr>
        </p:nvSpPr>
        <p:spPr>
          <a:xfrm>
            <a:off x="4072270" y="1216179"/>
            <a:ext cx="7251647" cy="550862"/>
          </a:xfrm>
        </p:spPr>
        <p:txBody>
          <a:bodyPr/>
          <a:lstStyle/>
          <a:p>
            <a:r>
              <a:rPr lang="en-US" dirty="0"/>
              <a:t>Narrativas culturais sobre o envelhecimento e a «adequação»</a:t>
            </a:r>
            <a:endParaRPr lang="de-DE" dirty="0"/>
          </a:p>
        </p:txBody>
      </p:sp>
      <p:sp>
        <p:nvSpPr>
          <p:cNvPr id="4" name="Inhaltsplatzhalter 3">
            <a:extLst>
              <a:ext uri="{FF2B5EF4-FFF2-40B4-BE49-F238E27FC236}">
                <a16:creationId xmlns:a16="http://schemas.microsoft.com/office/drawing/2014/main" id="{CA424415-9738-9E97-F03F-56864BE6C3AD}"/>
              </a:ext>
            </a:extLst>
          </p:cNvPr>
          <p:cNvSpPr>
            <a:spLocks noGrp="1"/>
          </p:cNvSpPr>
          <p:nvPr>
            <p:ph sz="quarter" idx="12"/>
          </p:nvPr>
        </p:nvSpPr>
        <p:spPr>
          <a:xfrm>
            <a:off x="4306307" y="1949091"/>
            <a:ext cx="7251646" cy="4755140"/>
          </a:xfrm>
          <a:solidFill>
            <a:srgbClr val="F9F3FF"/>
          </a:solidFill>
        </p:spPr>
        <p:txBody>
          <a:bodyPr/>
          <a:lstStyle/>
          <a:p>
            <a:pPr marL="342900" indent="-342900">
              <a:buClr>
                <a:srgbClr val="C00000"/>
              </a:buClr>
              <a:buFont typeface="Arial" panose="020B0604020202020204" pitchFamily="34" charset="0"/>
              <a:buChar char="•"/>
            </a:pPr>
            <a:r>
              <a:rPr lang="en-US" sz="2200" dirty="0"/>
              <a:t>As pessoas mais velhas são retratadas principalmente em papéis como avós, pessoas que necessitam de cuidados ou conselheiros sábios.
A sua fisicalidade e sexualidade tendem a ser minimizadas. 
Surge assim a imagem de uma fase assexual da vida.</a:t>
            </a:r>
            <a:endParaRPr lang="de-DE" sz="2200" b="1" dirty="0"/>
          </a:p>
          <a:p>
            <a:endParaRPr lang="en-US" sz="2200" b="1" dirty="0"/>
          </a:p>
          <a:p>
            <a:r>
              <a:rPr lang="en-US" sz="2200" b="1" dirty="0"/>
              <a:t>Estas narrativas têm um impacto a vários níveis:</a:t>
            </a:r>
          </a:p>
          <a:p>
            <a:endParaRPr lang="de-DE" sz="900" b="1" dirty="0"/>
          </a:p>
          <a:p>
            <a:pPr marL="342900" indent="-342900">
              <a:buClr>
                <a:srgbClr val="C00000"/>
              </a:buClr>
              <a:buFont typeface="Arial" panose="020B0604020202020204" pitchFamily="34" charset="0"/>
              <a:buChar char="•"/>
            </a:pPr>
            <a:r>
              <a:rPr lang="en-US" sz="2200" dirty="0"/>
              <a:t>influenciam a autoimagem dos idosos, 
moldam as expectativas familiares e 
estruturam os quadros institucionais.</a:t>
            </a:r>
            <a:endParaRPr lang="de-DE" sz="2200" dirty="0"/>
          </a:p>
        </p:txBody>
      </p:sp>
      <p:pic>
        <p:nvPicPr>
          <p:cNvPr id="8" name="Grafik 7">
            <a:extLst>
              <a:ext uri="{FF2B5EF4-FFF2-40B4-BE49-F238E27FC236}">
                <a16:creationId xmlns:a16="http://schemas.microsoft.com/office/drawing/2014/main" id="{66F8ADDF-32D2-3296-0772-66E519128CA9}"/>
              </a:ext>
            </a:extLst>
          </p:cNvPr>
          <p:cNvPicPr>
            <a:picLocks noChangeAspect="1"/>
          </p:cNvPicPr>
          <p:nvPr/>
        </p:nvPicPr>
        <p:blipFill>
          <a:blip r:embed="rId2"/>
          <a:stretch>
            <a:fillRect/>
          </a:stretch>
        </p:blipFill>
        <p:spPr>
          <a:xfrm>
            <a:off x="543082" y="1949091"/>
            <a:ext cx="3410709" cy="3115196"/>
          </a:xfrm>
          <a:prstGeom prst="rect">
            <a:avLst/>
          </a:prstGeom>
        </p:spPr>
      </p:pic>
      <p:pic>
        <p:nvPicPr>
          <p:cNvPr id="6" name="Imagem 5">
            <a:extLst>
              <a:ext uri="{FF2B5EF4-FFF2-40B4-BE49-F238E27FC236}">
                <a16:creationId xmlns:a16="http://schemas.microsoft.com/office/drawing/2014/main" id="{D6C2BA1A-717B-4290-997E-2F193C3D09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1280120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D7DAD-41A3-E8F3-5BD3-CA06C44A213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5B760F2-B5A1-6428-846D-BD9D7BB7CBEF}"/>
              </a:ext>
            </a:extLst>
          </p:cNvPr>
          <p:cNvSpPr>
            <a:spLocks noGrp="1"/>
          </p:cNvSpPr>
          <p:nvPr>
            <p:ph type="title"/>
          </p:nvPr>
        </p:nvSpPr>
        <p:spPr>
          <a:xfrm>
            <a:off x="149679" y="318250"/>
            <a:ext cx="11944351" cy="715879"/>
          </a:xfrm>
        </p:spPr>
        <p:txBody>
          <a:bodyPr/>
          <a:lstStyle/>
          <a:p>
            <a:r>
              <a:rPr lang="en-US" sz="2400" b="1" dirty="0"/>
              <a:t>Fatores que influenciam as perceções sobre a idade</a:t>
            </a:r>
            <a:br>
              <a:rPr lang="de-DE" dirty="0"/>
            </a:br>
            <a:endParaRPr lang="de-DE" dirty="0"/>
          </a:p>
        </p:txBody>
      </p:sp>
      <p:sp>
        <p:nvSpPr>
          <p:cNvPr id="3" name="Textplatzhalter 2">
            <a:extLst>
              <a:ext uri="{FF2B5EF4-FFF2-40B4-BE49-F238E27FC236}">
                <a16:creationId xmlns:a16="http://schemas.microsoft.com/office/drawing/2014/main" id="{E89FA7A5-C4A4-FBBB-8078-53E9BF826097}"/>
              </a:ext>
            </a:extLst>
          </p:cNvPr>
          <p:cNvSpPr>
            <a:spLocks noGrp="1"/>
          </p:cNvSpPr>
          <p:nvPr>
            <p:ph type="body" sz="quarter" idx="10"/>
          </p:nvPr>
        </p:nvSpPr>
        <p:spPr>
          <a:xfrm>
            <a:off x="3900882" y="1636507"/>
            <a:ext cx="7333293" cy="550862"/>
          </a:xfrm>
        </p:spPr>
        <p:txBody>
          <a:bodyPr/>
          <a:lstStyle/>
          <a:p>
            <a:r>
              <a:rPr lang="en-US" sz="2600" dirty="0"/>
              <a:t>Narrativas culturais sobre o envelhecimento e a «adequação»</a:t>
            </a:r>
            <a:endParaRPr lang="de-DE" dirty="0"/>
          </a:p>
        </p:txBody>
      </p:sp>
      <p:sp>
        <p:nvSpPr>
          <p:cNvPr id="4" name="Inhaltsplatzhalter 3">
            <a:extLst>
              <a:ext uri="{FF2B5EF4-FFF2-40B4-BE49-F238E27FC236}">
                <a16:creationId xmlns:a16="http://schemas.microsoft.com/office/drawing/2014/main" id="{7D5D473F-835C-5194-0F51-0F1626BF6BE0}"/>
              </a:ext>
            </a:extLst>
          </p:cNvPr>
          <p:cNvSpPr>
            <a:spLocks noGrp="1"/>
          </p:cNvSpPr>
          <p:nvPr>
            <p:ph sz="quarter" idx="12"/>
          </p:nvPr>
        </p:nvSpPr>
        <p:spPr>
          <a:xfrm>
            <a:off x="4397442" y="2414370"/>
            <a:ext cx="6256381" cy="2630898"/>
          </a:xfrm>
          <a:noFill/>
        </p:spPr>
        <p:txBody>
          <a:bodyPr/>
          <a:lstStyle/>
          <a:p>
            <a:pPr marL="342900" indent="-342900">
              <a:buClr>
                <a:srgbClr val="C00000"/>
              </a:buClr>
              <a:buFont typeface="Arial" panose="020B0604020202020204" pitchFamily="34" charset="0"/>
              <a:buChar char="•"/>
            </a:pPr>
            <a:r>
              <a:rPr lang="en-US" sz="2200" dirty="0"/>
              <a:t>A sexualidade na velhice não é rejeitada abertamente, mas é frequentemente excluída tacitamente. Este silêncio aumenta a insegurança e a autocensura.
A construção da adequação funciona, assim, como um regulador social. 
Não determina tanto o que é proibido, mas sim o que não é abordado.</a:t>
            </a:r>
            <a:r>
              <a:rPr lang="de-DE" sz="2200" dirty="0"/>
              <a:t> </a:t>
            </a:r>
          </a:p>
        </p:txBody>
      </p:sp>
      <p:pic>
        <p:nvPicPr>
          <p:cNvPr id="9" name="Grafik 8">
            <a:extLst>
              <a:ext uri="{FF2B5EF4-FFF2-40B4-BE49-F238E27FC236}">
                <a16:creationId xmlns:a16="http://schemas.microsoft.com/office/drawing/2014/main" id="{2DB7F24E-C8B6-BEEC-67DB-09D2F6FD3E08}"/>
              </a:ext>
            </a:extLst>
          </p:cNvPr>
          <p:cNvPicPr>
            <a:picLocks noChangeAspect="1"/>
          </p:cNvPicPr>
          <p:nvPr/>
        </p:nvPicPr>
        <p:blipFill>
          <a:blip r:embed="rId2"/>
          <a:stretch>
            <a:fillRect/>
          </a:stretch>
        </p:blipFill>
        <p:spPr>
          <a:xfrm>
            <a:off x="957825" y="2187369"/>
            <a:ext cx="3067478" cy="2857899"/>
          </a:xfrm>
          <a:prstGeom prst="rect">
            <a:avLst/>
          </a:prstGeom>
        </p:spPr>
      </p:pic>
      <p:pic>
        <p:nvPicPr>
          <p:cNvPr id="6" name="Imagem 5">
            <a:extLst>
              <a:ext uri="{FF2B5EF4-FFF2-40B4-BE49-F238E27FC236}">
                <a16:creationId xmlns:a16="http://schemas.microsoft.com/office/drawing/2014/main" id="{EFCC2212-576C-3214-BEE0-202E5467EA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34590677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62549-D8A3-2961-E0B4-F59F3D4CE0F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91BBA1-9052-9CF7-88B1-D00D6D411906}"/>
              </a:ext>
            </a:extLst>
          </p:cNvPr>
          <p:cNvSpPr>
            <a:spLocks noGrp="1"/>
          </p:cNvSpPr>
          <p:nvPr>
            <p:ph type="title"/>
          </p:nvPr>
        </p:nvSpPr>
        <p:spPr>
          <a:xfrm>
            <a:off x="77265" y="214337"/>
            <a:ext cx="11944351" cy="715879"/>
          </a:xfrm>
        </p:spPr>
        <p:txBody>
          <a:bodyPr anchor="ctr">
            <a:noAutofit/>
          </a:bodyPr>
          <a:lstStyle/>
          <a:p>
            <a:r>
              <a:rPr kumimoji="0" lang="en-US" sz="2400" b="1" i="0" u="none" strike="noStrike" kern="1200" cap="none" spc="0" normalizeH="0" baseline="0" noProof="0" dirty="0">
                <a:ln>
                  <a:noFill/>
                </a:ln>
                <a:solidFill>
                  <a:srgbClr val="F2F2F2"/>
                </a:solidFill>
                <a:effectLst/>
                <a:uLnTx/>
                <a:uFillTx/>
                <a:latin typeface="Calibri" panose="020F0502020204030204"/>
                <a:ea typeface="Open Sans" panose="020B0606030504020204" pitchFamily="34" charset="0"/>
                <a:cs typeface="Open Sans" panose="020B0606030504020204" pitchFamily="34" charset="0"/>
              </a:rPr>
              <a:t>Fatores que influenciam as perceções sobre a idade</a:t>
            </a:r>
            <a:br>
              <a:rPr lang="de-DE" sz="2400" dirty="0"/>
            </a:br>
            <a:endParaRPr lang="de-DE" sz="2400" dirty="0"/>
          </a:p>
        </p:txBody>
      </p:sp>
      <p:sp>
        <p:nvSpPr>
          <p:cNvPr id="3" name="Textplatzhalter 2">
            <a:extLst>
              <a:ext uri="{FF2B5EF4-FFF2-40B4-BE49-F238E27FC236}">
                <a16:creationId xmlns:a16="http://schemas.microsoft.com/office/drawing/2014/main" id="{FBDD99EF-6B01-1ED6-DEEB-55973BC8EB8F}"/>
              </a:ext>
            </a:extLst>
          </p:cNvPr>
          <p:cNvSpPr>
            <a:spLocks noGrp="1"/>
          </p:cNvSpPr>
          <p:nvPr>
            <p:ph sz="quarter" idx="11"/>
          </p:nvPr>
        </p:nvSpPr>
        <p:spPr>
          <a:xfrm>
            <a:off x="2724212" y="1435850"/>
            <a:ext cx="8495414" cy="715879"/>
          </a:xfrm>
        </p:spPr>
        <p:txBody>
          <a:bodyPr>
            <a:normAutofit/>
          </a:bodyPr>
          <a:lstStyle/>
          <a:p>
            <a:r>
              <a:rPr lang="en-US" sz="2400" b="1" dirty="0">
                <a:solidFill>
                  <a:schemeClr val="accent3"/>
                </a:solidFill>
                <a:ea typeface="Open Sans" panose="020B0606030504020204" pitchFamily="34" charset="0"/>
                <a:cs typeface="Open Sans" panose="020B0606030504020204" pitchFamily="34" charset="0"/>
              </a:rPr>
              <a:t>Narrativas culturais sobre o envelhecimento e a «adequação»</a:t>
            </a:r>
            <a:endParaRPr lang="de-DE" sz="2400" b="1" dirty="0">
              <a:solidFill>
                <a:schemeClr val="accent3"/>
              </a:solidFill>
              <a:ea typeface="Open Sans" panose="020B0606030504020204" pitchFamily="34" charset="0"/>
              <a:cs typeface="Open Sans" panose="020B0606030504020204" pitchFamily="34" charset="0"/>
            </a:endParaRPr>
          </a:p>
        </p:txBody>
      </p:sp>
      <p:sp>
        <p:nvSpPr>
          <p:cNvPr id="11" name="Rechteck: abgerundete Ecken 10">
            <a:extLst>
              <a:ext uri="{FF2B5EF4-FFF2-40B4-BE49-F238E27FC236}">
                <a16:creationId xmlns:a16="http://schemas.microsoft.com/office/drawing/2014/main" id="{2D1CE563-E018-650A-5414-5582146748EE}"/>
              </a:ext>
            </a:extLst>
          </p:cNvPr>
          <p:cNvSpPr/>
          <p:nvPr/>
        </p:nvSpPr>
        <p:spPr>
          <a:xfrm>
            <a:off x="840634" y="2380704"/>
            <a:ext cx="3933605" cy="2043430"/>
          </a:xfrm>
          <a:prstGeom prst="roundRect">
            <a:avLst>
              <a:gd name="adj" fmla="val 10000"/>
            </a:avLst>
          </a:prstGeom>
          <a:solidFill>
            <a:schemeClr val="accent3">
              <a:lumMod val="20000"/>
              <a:lumOff val="80000"/>
            </a:schemeClr>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de-DE"/>
          </a:p>
        </p:txBody>
      </p:sp>
      <p:sp>
        <p:nvSpPr>
          <p:cNvPr id="12" name="Freihandform: Form 11">
            <a:extLst>
              <a:ext uri="{FF2B5EF4-FFF2-40B4-BE49-F238E27FC236}">
                <a16:creationId xmlns:a16="http://schemas.microsoft.com/office/drawing/2014/main" id="{89A48F11-8E39-2293-5913-349A1FDF06F8}"/>
              </a:ext>
            </a:extLst>
          </p:cNvPr>
          <p:cNvSpPr/>
          <p:nvPr/>
        </p:nvSpPr>
        <p:spPr>
          <a:xfrm>
            <a:off x="1137858" y="2589987"/>
            <a:ext cx="3721441" cy="2043430"/>
          </a:xfrm>
          <a:custGeom>
            <a:avLst/>
            <a:gdLst>
              <a:gd name="csX0" fmla="*/ 0 w 3058723"/>
              <a:gd name="csY0" fmla="*/ 184189 h 1841889"/>
              <a:gd name="csX1" fmla="*/ 184189 w 3058723"/>
              <a:gd name="csY1" fmla="*/ 0 h 1841889"/>
              <a:gd name="csX2" fmla="*/ 2874534 w 3058723"/>
              <a:gd name="csY2" fmla="*/ 0 h 1841889"/>
              <a:gd name="csX3" fmla="*/ 3058723 w 3058723"/>
              <a:gd name="csY3" fmla="*/ 184189 h 1841889"/>
              <a:gd name="csX4" fmla="*/ 3058723 w 3058723"/>
              <a:gd name="csY4" fmla="*/ 1657700 h 1841889"/>
              <a:gd name="csX5" fmla="*/ 2874534 w 3058723"/>
              <a:gd name="csY5" fmla="*/ 1841889 h 1841889"/>
              <a:gd name="csX6" fmla="*/ 184189 w 3058723"/>
              <a:gd name="csY6" fmla="*/ 1841889 h 1841889"/>
              <a:gd name="csX7" fmla="*/ 0 w 3058723"/>
              <a:gd name="csY7" fmla="*/ 1657700 h 1841889"/>
              <a:gd name="csX8" fmla="*/ 0 w 3058723"/>
              <a:gd name="csY8" fmla="*/ 184189 h 18418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58723" h="1841889">
                <a:moveTo>
                  <a:pt x="0" y="184189"/>
                </a:moveTo>
                <a:cubicBezTo>
                  <a:pt x="0" y="82464"/>
                  <a:pt x="82464" y="0"/>
                  <a:pt x="184189" y="0"/>
                </a:cubicBezTo>
                <a:lnTo>
                  <a:pt x="2874534" y="0"/>
                </a:lnTo>
                <a:cubicBezTo>
                  <a:pt x="2976259" y="0"/>
                  <a:pt x="3058723" y="82464"/>
                  <a:pt x="3058723" y="184189"/>
                </a:cubicBezTo>
                <a:lnTo>
                  <a:pt x="3058723" y="1657700"/>
                </a:lnTo>
                <a:cubicBezTo>
                  <a:pt x="3058723" y="1759425"/>
                  <a:pt x="2976259" y="1841889"/>
                  <a:pt x="2874534" y="1841889"/>
                </a:cubicBezTo>
                <a:lnTo>
                  <a:pt x="184189" y="1841889"/>
                </a:lnTo>
                <a:cubicBezTo>
                  <a:pt x="82464" y="1841889"/>
                  <a:pt x="0" y="1759425"/>
                  <a:pt x="0" y="1657700"/>
                </a:cubicBezTo>
                <a:lnTo>
                  <a:pt x="0" y="184189"/>
                </a:lnTo>
                <a:close/>
              </a:path>
            </a:pathLst>
          </a:custGeom>
          <a:solidFill>
            <a:srgbClr val="F9F9F9">
              <a:alpha val="90000"/>
            </a:srgbClr>
          </a:solidFill>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2527" tIns="122527" rIns="122527" bIns="122527" numCol="1" spcCol="1270" anchor="ctr" anchorCtr="0">
            <a:noAutofit/>
          </a:bodyPr>
          <a:lstStyle/>
          <a:p>
            <a:pPr lvl="0" algn="ctr" defTabSz="800100">
              <a:lnSpc>
                <a:spcPct val="90000"/>
              </a:lnSpc>
              <a:spcBef>
                <a:spcPct val="0"/>
              </a:spcBef>
              <a:spcAft>
                <a:spcPct val="35000"/>
              </a:spcAft>
            </a:pPr>
            <a:r>
              <a:rPr lang="en-US" sz="2200" b="1" dirty="0"/>
              <a:t>Neste sentido, as narrativas culturais constituem um elo central entre as normas que se desenvolveram ao longo da história e as práticas atuais –</a:t>
            </a:r>
            <a:endParaRPr lang="en-US" sz="2200" b="1" kern="1200" dirty="0"/>
          </a:p>
        </p:txBody>
      </p:sp>
      <p:sp>
        <p:nvSpPr>
          <p:cNvPr id="16" name="Rechteck: abgerundete Ecken 15">
            <a:extLst>
              <a:ext uri="{FF2B5EF4-FFF2-40B4-BE49-F238E27FC236}">
                <a16:creationId xmlns:a16="http://schemas.microsoft.com/office/drawing/2014/main" id="{1BAE8022-737B-CDF3-E740-09B33DE2E49A}"/>
              </a:ext>
            </a:extLst>
          </p:cNvPr>
          <p:cNvSpPr/>
          <p:nvPr/>
        </p:nvSpPr>
        <p:spPr>
          <a:xfrm>
            <a:off x="7417296" y="2447119"/>
            <a:ext cx="3933605" cy="2043430"/>
          </a:xfrm>
          <a:prstGeom prst="roundRect">
            <a:avLst>
              <a:gd name="adj" fmla="val 10000"/>
            </a:avLst>
          </a:prstGeom>
          <a:solidFill>
            <a:schemeClr val="accent3">
              <a:lumMod val="20000"/>
              <a:lumOff val="80000"/>
            </a:schemeClr>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de-DE"/>
          </a:p>
        </p:txBody>
      </p:sp>
      <p:sp>
        <p:nvSpPr>
          <p:cNvPr id="19" name="Freihandform: Form 18">
            <a:extLst>
              <a:ext uri="{FF2B5EF4-FFF2-40B4-BE49-F238E27FC236}">
                <a16:creationId xmlns:a16="http://schemas.microsoft.com/office/drawing/2014/main" id="{8027179F-E9BF-726A-7EF3-39AEB455EA4B}"/>
              </a:ext>
            </a:extLst>
          </p:cNvPr>
          <p:cNvSpPr/>
          <p:nvPr/>
        </p:nvSpPr>
        <p:spPr>
          <a:xfrm>
            <a:off x="7332701" y="2589987"/>
            <a:ext cx="3721441" cy="2043430"/>
          </a:xfrm>
          <a:custGeom>
            <a:avLst/>
            <a:gdLst>
              <a:gd name="csX0" fmla="*/ 0 w 3058723"/>
              <a:gd name="csY0" fmla="*/ 184189 h 1841889"/>
              <a:gd name="csX1" fmla="*/ 184189 w 3058723"/>
              <a:gd name="csY1" fmla="*/ 0 h 1841889"/>
              <a:gd name="csX2" fmla="*/ 2874534 w 3058723"/>
              <a:gd name="csY2" fmla="*/ 0 h 1841889"/>
              <a:gd name="csX3" fmla="*/ 3058723 w 3058723"/>
              <a:gd name="csY3" fmla="*/ 184189 h 1841889"/>
              <a:gd name="csX4" fmla="*/ 3058723 w 3058723"/>
              <a:gd name="csY4" fmla="*/ 1657700 h 1841889"/>
              <a:gd name="csX5" fmla="*/ 2874534 w 3058723"/>
              <a:gd name="csY5" fmla="*/ 1841889 h 1841889"/>
              <a:gd name="csX6" fmla="*/ 184189 w 3058723"/>
              <a:gd name="csY6" fmla="*/ 1841889 h 1841889"/>
              <a:gd name="csX7" fmla="*/ 0 w 3058723"/>
              <a:gd name="csY7" fmla="*/ 1657700 h 1841889"/>
              <a:gd name="csX8" fmla="*/ 0 w 3058723"/>
              <a:gd name="csY8" fmla="*/ 184189 h 18418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58723" h="1841889">
                <a:moveTo>
                  <a:pt x="0" y="184189"/>
                </a:moveTo>
                <a:cubicBezTo>
                  <a:pt x="0" y="82464"/>
                  <a:pt x="82464" y="0"/>
                  <a:pt x="184189" y="0"/>
                </a:cubicBezTo>
                <a:lnTo>
                  <a:pt x="2874534" y="0"/>
                </a:lnTo>
                <a:cubicBezTo>
                  <a:pt x="2976259" y="0"/>
                  <a:pt x="3058723" y="82464"/>
                  <a:pt x="3058723" y="184189"/>
                </a:cubicBezTo>
                <a:lnTo>
                  <a:pt x="3058723" y="1657700"/>
                </a:lnTo>
                <a:cubicBezTo>
                  <a:pt x="3058723" y="1759425"/>
                  <a:pt x="2976259" y="1841889"/>
                  <a:pt x="2874534" y="1841889"/>
                </a:cubicBezTo>
                <a:lnTo>
                  <a:pt x="184189" y="1841889"/>
                </a:lnTo>
                <a:cubicBezTo>
                  <a:pt x="82464" y="1841889"/>
                  <a:pt x="0" y="1759425"/>
                  <a:pt x="0" y="1657700"/>
                </a:cubicBezTo>
                <a:lnTo>
                  <a:pt x="0" y="184189"/>
                </a:lnTo>
                <a:close/>
              </a:path>
            </a:pathLst>
          </a:custGeom>
          <a:solidFill>
            <a:srgbClr val="F9F9F9">
              <a:alpha val="90000"/>
            </a:srgbClr>
          </a:solidFill>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2527" tIns="122527" rIns="122527" bIns="122527" numCol="1" spcCol="1270" anchor="ctr" anchorCtr="0">
            <a:noAutofit/>
          </a:bodyPr>
          <a:lstStyle/>
          <a:p>
            <a:pPr marL="0" lvl="0" indent="0" algn="ctr" defTabSz="800100">
              <a:lnSpc>
                <a:spcPct val="90000"/>
              </a:lnSpc>
              <a:spcBef>
                <a:spcPct val="0"/>
              </a:spcBef>
              <a:spcAft>
                <a:spcPct val="35000"/>
              </a:spcAft>
              <a:buNone/>
            </a:pPr>
            <a:endParaRPr lang="en-US" sz="2200" b="1" kern="1200" dirty="0"/>
          </a:p>
        </p:txBody>
      </p:sp>
      <p:sp>
        <p:nvSpPr>
          <p:cNvPr id="18" name="Textfeld 17">
            <a:extLst>
              <a:ext uri="{FF2B5EF4-FFF2-40B4-BE49-F238E27FC236}">
                <a16:creationId xmlns:a16="http://schemas.microsoft.com/office/drawing/2014/main" id="{DED66824-67A4-628C-875C-D12919302B62}"/>
              </a:ext>
            </a:extLst>
          </p:cNvPr>
          <p:cNvSpPr txBox="1"/>
          <p:nvPr/>
        </p:nvSpPr>
        <p:spPr>
          <a:xfrm>
            <a:off x="7332700" y="2738159"/>
            <a:ext cx="3642324" cy="1006429"/>
          </a:xfrm>
          <a:prstGeom prst="rect">
            <a:avLst/>
          </a:prstGeom>
          <a:noFill/>
        </p:spPr>
        <p:txBody>
          <a:bodyPr wrap="square">
            <a:spAutoFit/>
          </a:bodyPr>
          <a:lstStyle/>
          <a:p>
            <a:pPr lvl="0" algn="ctr" defTabSz="800100">
              <a:lnSpc>
                <a:spcPct val="90000"/>
              </a:lnSpc>
              <a:spcBef>
                <a:spcPct val="0"/>
              </a:spcBef>
              <a:spcAft>
                <a:spcPct val="35000"/>
              </a:spcAft>
            </a:pPr>
            <a:r>
              <a:rPr lang="en-US" sz="2200" b="1" dirty="0">
                <a:solidFill>
                  <a:schemeClr val="dk1">
                    <a:hueOff val="0"/>
                    <a:satOff val="0"/>
                    <a:lumOff val="0"/>
                    <a:alphaOff val="0"/>
                  </a:schemeClr>
                </a:solidFill>
              </a:rPr>
              <a:t>e, por isso, uma chave para compreender o tabu persistente em torno da sexualidade na velhice.</a:t>
            </a:r>
          </a:p>
        </p:txBody>
      </p:sp>
      <p:pic>
        <p:nvPicPr>
          <p:cNvPr id="20" name="Grafik 19">
            <a:extLst>
              <a:ext uri="{FF2B5EF4-FFF2-40B4-BE49-F238E27FC236}">
                <a16:creationId xmlns:a16="http://schemas.microsoft.com/office/drawing/2014/main" id="{D045E003-763A-9F36-30DA-F433789FAFC6}"/>
              </a:ext>
            </a:extLst>
          </p:cNvPr>
          <p:cNvPicPr>
            <a:picLocks noChangeAspect="1"/>
          </p:cNvPicPr>
          <p:nvPr/>
        </p:nvPicPr>
        <p:blipFill>
          <a:blip r:embed="rId3"/>
          <a:stretch>
            <a:fillRect/>
          </a:stretch>
        </p:blipFill>
        <p:spPr>
          <a:xfrm>
            <a:off x="5042316" y="2151729"/>
            <a:ext cx="2107367" cy="2634209"/>
          </a:xfrm>
          <a:prstGeom prst="rect">
            <a:avLst/>
          </a:prstGeom>
        </p:spPr>
      </p:pic>
      <p:pic>
        <p:nvPicPr>
          <p:cNvPr id="5" name="Imagem 4">
            <a:extLst>
              <a:ext uri="{FF2B5EF4-FFF2-40B4-BE49-F238E27FC236}">
                <a16:creationId xmlns:a16="http://schemas.microsoft.com/office/drawing/2014/main" id="{306E05A4-5AEB-AB80-CFAA-324D4FC814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9530682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C3FB96-B183-39E2-B002-A7BF3F348903}"/>
              </a:ext>
            </a:extLst>
          </p:cNvPr>
          <p:cNvSpPr>
            <a:spLocks noGrp="1"/>
          </p:cNvSpPr>
          <p:nvPr>
            <p:ph type="title"/>
          </p:nvPr>
        </p:nvSpPr>
        <p:spPr/>
        <p:txBody>
          <a:bodyPr/>
          <a:lstStyle/>
          <a:p>
            <a:r>
              <a:rPr lang="en-US" sz="2400" b="1" dirty="0" err="1">
                <a:solidFill>
                  <a:srgbClr val="F2F2F2"/>
                </a:solidFill>
              </a:rPr>
              <a:t>Fatores</a:t>
            </a:r>
            <a:r>
              <a:rPr lang="en-US" sz="2400" b="1" dirty="0">
                <a:solidFill>
                  <a:srgbClr val="F2F2F2"/>
                </a:solidFill>
              </a:rPr>
              <a:t> </a:t>
            </a:r>
            <a:r>
              <a:rPr lang="en-US" sz="2400" b="1" dirty="0" err="1">
                <a:solidFill>
                  <a:srgbClr val="F2F2F2"/>
                </a:solidFill>
              </a:rPr>
              <a:t>que</a:t>
            </a:r>
            <a:r>
              <a:rPr lang="en-US" sz="2400" b="1" dirty="0">
                <a:solidFill>
                  <a:srgbClr val="F2F2F2"/>
                </a:solidFill>
              </a:rPr>
              <a:t> </a:t>
            </a:r>
            <a:r>
              <a:rPr lang="en-US" sz="2400" b="1" dirty="0" err="1">
                <a:solidFill>
                  <a:srgbClr val="F2F2F2"/>
                </a:solidFill>
              </a:rPr>
              <a:t>influenciam</a:t>
            </a:r>
            <a:r>
              <a:rPr lang="en-US" sz="2400" b="1" dirty="0">
                <a:solidFill>
                  <a:srgbClr val="F2F2F2"/>
                </a:solidFill>
              </a:rPr>
              <a:t> as </a:t>
            </a:r>
            <a:r>
              <a:rPr lang="en-US" sz="2400" b="1" dirty="0" err="1">
                <a:solidFill>
                  <a:srgbClr val="F2F2F2"/>
                </a:solidFill>
              </a:rPr>
              <a:t>perceções</a:t>
            </a:r>
            <a:r>
              <a:rPr lang="en-US" sz="2400" b="1" dirty="0">
                <a:solidFill>
                  <a:srgbClr val="F2F2F2"/>
                </a:solidFill>
              </a:rPr>
              <a:t> </a:t>
            </a:r>
            <a:r>
              <a:rPr lang="en-US" sz="2400" b="1" dirty="0" err="1">
                <a:solidFill>
                  <a:srgbClr val="F2F2F2"/>
                </a:solidFill>
              </a:rPr>
              <a:t>sobre</a:t>
            </a:r>
            <a:r>
              <a:rPr lang="en-US" sz="2400" b="1" dirty="0">
                <a:solidFill>
                  <a:srgbClr val="F2F2F2"/>
                </a:solidFill>
              </a:rPr>
              <a:t> a </a:t>
            </a:r>
            <a:r>
              <a:rPr lang="en-US" sz="2400" b="1" dirty="0" err="1">
                <a:solidFill>
                  <a:srgbClr val="F2F2F2"/>
                </a:solidFill>
              </a:rPr>
              <a:t>idade</a:t>
            </a:r>
            <a:endParaRPr lang="de-DE" sz="2400" dirty="0"/>
          </a:p>
        </p:txBody>
      </p:sp>
      <p:pic>
        <p:nvPicPr>
          <p:cNvPr id="6" name="Grafik 5">
            <a:extLst>
              <a:ext uri="{FF2B5EF4-FFF2-40B4-BE49-F238E27FC236}">
                <a16:creationId xmlns:a16="http://schemas.microsoft.com/office/drawing/2014/main" id="{DE7A8AAF-6C64-C82E-FCB4-E25599BA2D1B}"/>
              </a:ext>
            </a:extLst>
          </p:cNvPr>
          <p:cNvPicPr>
            <a:picLocks noChangeAspect="1"/>
          </p:cNvPicPr>
          <p:nvPr/>
        </p:nvPicPr>
        <p:blipFill>
          <a:blip r:embed="rId2"/>
          <a:stretch>
            <a:fillRect/>
          </a:stretch>
        </p:blipFill>
        <p:spPr>
          <a:xfrm>
            <a:off x="477870" y="1744755"/>
            <a:ext cx="3624524" cy="3901133"/>
          </a:xfrm>
          <a:prstGeom prst="rect">
            <a:avLst/>
          </a:prstGeom>
        </p:spPr>
      </p:pic>
      <p:sp>
        <p:nvSpPr>
          <p:cNvPr id="3" name="Textplatzhalter 2">
            <a:extLst>
              <a:ext uri="{FF2B5EF4-FFF2-40B4-BE49-F238E27FC236}">
                <a16:creationId xmlns:a16="http://schemas.microsoft.com/office/drawing/2014/main" id="{8C51D795-9C11-80B6-D633-CBAC928F9684}"/>
              </a:ext>
            </a:extLst>
          </p:cNvPr>
          <p:cNvSpPr>
            <a:spLocks noGrp="1"/>
          </p:cNvSpPr>
          <p:nvPr>
            <p:ph type="body" sz="quarter" idx="10"/>
          </p:nvPr>
        </p:nvSpPr>
        <p:spPr>
          <a:xfrm>
            <a:off x="123824" y="1331101"/>
            <a:ext cx="11944351" cy="550862"/>
          </a:xfrm>
        </p:spPr>
        <p:txBody>
          <a:bodyPr/>
          <a:lstStyle/>
          <a:p>
            <a:pPr algn="ctr"/>
            <a:r>
              <a:rPr lang="en-US" dirty="0"/>
              <a:t>Representações da idade e da sexualidade nos meios de comunicação social: visibilidade, estereótipos e invisibilidade</a:t>
            </a:r>
            <a:endParaRPr lang="de-DE" dirty="0"/>
          </a:p>
        </p:txBody>
      </p:sp>
      <p:sp>
        <p:nvSpPr>
          <p:cNvPr id="4" name="Inhaltsplatzhalter 3">
            <a:extLst>
              <a:ext uri="{FF2B5EF4-FFF2-40B4-BE49-F238E27FC236}">
                <a16:creationId xmlns:a16="http://schemas.microsoft.com/office/drawing/2014/main" id="{99ECCA2B-7443-2A35-DD3E-7E38CC6BC839}"/>
              </a:ext>
            </a:extLst>
          </p:cNvPr>
          <p:cNvSpPr>
            <a:spLocks noGrp="1"/>
          </p:cNvSpPr>
          <p:nvPr>
            <p:ph sz="quarter" idx="12"/>
          </p:nvPr>
        </p:nvSpPr>
        <p:spPr>
          <a:xfrm>
            <a:off x="4295554" y="2158220"/>
            <a:ext cx="7432158" cy="4699780"/>
          </a:xfrm>
        </p:spPr>
        <p:txBody>
          <a:bodyPr/>
          <a:lstStyle/>
          <a:p>
            <a:pPr marL="342900" indent="-342900">
              <a:spcAft>
                <a:spcPts val="600"/>
              </a:spcAft>
              <a:buClr>
                <a:srgbClr val="C00000"/>
              </a:buClr>
              <a:buFont typeface="Arial" panose="020B0604020202020204" pitchFamily="34" charset="0"/>
              <a:buChar char="•"/>
            </a:pPr>
            <a:r>
              <a:rPr lang="en-US" sz="2200" dirty="0"/>
              <a:t>As pessoas idosas aparecem comparativamente raramente nos meios de comunicação social como sujeitos sexuais. 
Quando se discute a sexualidade na velhice, isso acontece frequentemente sob formas específicas de representação:</a:t>
            </a:r>
          </a:p>
          <a:p>
            <a:pPr>
              <a:spcAft>
                <a:spcPts val="600"/>
              </a:spcAft>
              <a:buClr>
                <a:srgbClr val="C00000"/>
              </a:buClr>
            </a:pPr>
            <a:endParaRPr lang="de-DE" sz="2200" dirty="0"/>
          </a:p>
          <a:p>
            <a:pPr marL="1028683" lvl="1" indent="-342900">
              <a:buClr>
                <a:srgbClr val="C00000"/>
              </a:buClr>
              <a:buFont typeface="Courier New" panose="02070309020205020404" pitchFamily="49" charset="0"/>
              <a:buChar char="o"/>
            </a:pPr>
            <a:r>
              <a:rPr lang="en-US" dirty="0"/>
              <a:t>como um desvio humorístico, 
como um problema médico ou psicológico, ou 
como um acontecimento moralmente perturbador.</a:t>
            </a:r>
            <a:endParaRPr lang="de-DE" dirty="0"/>
          </a:p>
          <a:p>
            <a:endParaRPr lang="de-DE" sz="2200" dirty="0"/>
          </a:p>
        </p:txBody>
      </p:sp>
      <p:pic>
        <p:nvPicPr>
          <p:cNvPr id="8" name="Grafik 7">
            <a:extLst>
              <a:ext uri="{FF2B5EF4-FFF2-40B4-BE49-F238E27FC236}">
                <a16:creationId xmlns:a16="http://schemas.microsoft.com/office/drawing/2014/main" id="{705F5418-0B79-E566-F7F6-24DCB4529F9E}"/>
              </a:ext>
            </a:extLst>
          </p:cNvPr>
          <p:cNvPicPr>
            <a:picLocks noChangeAspect="1"/>
          </p:cNvPicPr>
          <p:nvPr/>
        </p:nvPicPr>
        <p:blipFill>
          <a:blip r:embed="rId3"/>
          <a:stretch>
            <a:fillRect/>
          </a:stretch>
        </p:blipFill>
        <p:spPr>
          <a:xfrm>
            <a:off x="1201614" y="3689498"/>
            <a:ext cx="1981771" cy="1400451"/>
          </a:xfrm>
          <a:prstGeom prst="ellipse">
            <a:avLst/>
          </a:prstGeom>
          <a:ln>
            <a:noFill/>
          </a:ln>
          <a:effectLst>
            <a:softEdge rad="112500"/>
          </a:effectLst>
        </p:spPr>
      </p:pic>
      <p:pic>
        <p:nvPicPr>
          <p:cNvPr id="7" name="Imagem 6">
            <a:extLst>
              <a:ext uri="{FF2B5EF4-FFF2-40B4-BE49-F238E27FC236}">
                <a16:creationId xmlns:a16="http://schemas.microsoft.com/office/drawing/2014/main" id="{7D568663-2A03-C3D3-3E10-6279A88C2F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13835368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2C76F-C214-34E9-FCAF-36EE90CF224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5D149F6-93D4-F1DB-D210-ED24D53FB8F6}"/>
              </a:ext>
            </a:extLst>
          </p:cNvPr>
          <p:cNvSpPr>
            <a:spLocks noGrp="1"/>
          </p:cNvSpPr>
          <p:nvPr>
            <p:ph type="title"/>
          </p:nvPr>
        </p:nvSpPr>
        <p:spPr/>
        <p:txBody>
          <a:bodyPr/>
          <a:lstStyle/>
          <a:p>
            <a:r>
              <a:rPr lang="en-US" sz="2400" b="1" dirty="0" err="1">
                <a:solidFill>
                  <a:srgbClr val="F2F2F2"/>
                </a:solidFill>
              </a:rPr>
              <a:t>Fatores</a:t>
            </a:r>
            <a:r>
              <a:rPr lang="en-US" sz="2400" b="1" dirty="0">
                <a:solidFill>
                  <a:srgbClr val="F2F2F2"/>
                </a:solidFill>
              </a:rPr>
              <a:t> </a:t>
            </a:r>
            <a:r>
              <a:rPr lang="en-US" sz="2400" b="1" dirty="0" err="1">
                <a:solidFill>
                  <a:srgbClr val="F2F2F2"/>
                </a:solidFill>
              </a:rPr>
              <a:t>que</a:t>
            </a:r>
            <a:r>
              <a:rPr lang="en-US" sz="2400" b="1" dirty="0">
                <a:solidFill>
                  <a:srgbClr val="F2F2F2"/>
                </a:solidFill>
              </a:rPr>
              <a:t> </a:t>
            </a:r>
            <a:r>
              <a:rPr lang="en-US" sz="2400" b="1" dirty="0" err="1">
                <a:solidFill>
                  <a:srgbClr val="F2F2F2"/>
                </a:solidFill>
              </a:rPr>
              <a:t>influenciam</a:t>
            </a:r>
            <a:r>
              <a:rPr lang="en-US" sz="2400" b="1" dirty="0">
                <a:solidFill>
                  <a:srgbClr val="F2F2F2"/>
                </a:solidFill>
              </a:rPr>
              <a:t> as </a:t>
            </a:r>
            <a:r>
              <a:rPr lang="en-US" sz="2400" b="1" dirty="0" err="1">
                <a:solidFill>
                  <a:srgbClr val="F2F2F2"/>
                </a:solidFill>
              </a:rPr>
              <a:t>perceções</a:t>
            </a:r>
            <a:r>
              <a:rPr lang="en-US" sz="2400" b="1" dirty="0">
                <a:solidFill>
                  <a:srgbClr val="F2F2F2"/>
                </a:solidFill>
              </a:rPr>
              <a:t> </a:t>
            </a:r>
            <a:r>
              <a:rPr lang="en-US" sz="2400" b="1" dirty="0" err="1">
                <a:solidFill>
                  <a:srgbClr val="F2F2F2"/>
                </a:solidFill>
              </a:rPr>
              <a:t>sobre</a:t>
            </a:r>
            <a:r>
              <a:rPr lang="en-US" sz="2400" b="1" dirty="0">
                <a:solidFill>
                  <a:srgbClr val="F2F2F2"/>
                </a:solidFill>
              </a:rPr>
              <a:t> a </a:t>
            </a:r>
            <a:r>
              <a:rPr lang="en-US" sz="2400" b="1" dirty="0" err="1">
                <a:solidFill>
                  <a:srgbClr val="F2F2F2"/>
                </a:solidFill>
              </a:rPr>
              <a:t>idade</a:t>
            </a:r>
            <a:endParaRPr lang="de-DE" sz="2400" dirty="0"/>
          </a:p>
        </p:txBody>
      </p:sp>
      <p:sp>
        <p:nvSpPr>
          <p:cNvPr id="3" name="Textplatzhalter 2">
            <a:extLst>
              <a:ext uri="{FF2B5EF4-FFF2-40B4-BE49-F238E27FC236}">
                <a16:creationId xmlns:a16="http://schemas.microsoft.com/office/drawing/2014/main" id="{8AA545BA-E5C2-A1FE-0D62-123A3EB50DAE}"/>
              </a:ext>
            </a:extLst>
          </p:cNvPr>
          <p:cNvSpPr>
            <a:spLocks noGrp="1"/>
          </p:cNvSpPr>
          <p:nvPr>
            <p:ph type="body" sz="quarter" idx="10"/>
          </p:nvPr>
        </p:nvSpPr>
        <p:spPr>
          <a:xfrm>
            <a:off x="279547" y="918014"/>
            <a:ext cx="11944351" cy="1871519"/>
          </a:xfrm>
        </p:spPr>
        <p:txBody>
          <a:bodyPr/>
          <a:lstStyle/>
          <a:p>
            <a:pPr algn="ctr"/>
            <a:r>
              <a:rPr lang="en-US" sz="2600" dirty="0"/>
              <a:t>Representações da idade e da sexualidade nos meios de comunicação social: visibilidade, estereótipos e invisibilidade</a:t>
            </a:r>
            <a:endParaRPr lang="de-DE" dirty="0"/>
          </a:p>
        </p:txBody>
      </p:sp>
      <p:sp>
        <p:nvSpPr>
          <p:cNvPr id="4" name="Inhaltsplatzhalter 3">
            <a:extLst>
              <a:ext uri="{FF2B5EF4-FFF2-40B4-BE49-F238E27FC236}">
                <a16:creationId xmlns:a16="http://schemas.microsoft.com/office/drawing/2014/main" id="{1579B57D-18BF-FC6C-C328-AE22BA659CE2}"/>
              </a:ext>
            </a:extLst>
          </p:cNvPr>
          <p:cNvSpPr>
            <a:spLocks noGrp="1"/>
          </p:cNvSpPr>
          <p:nvPr>
            <p:ph sz="quarter" idx="12"/>
          </p:nvPr>
        </p:nvSpPr>
        <p:spPr>
          <a:xfrm>
            <a:off x="1843308" y="3026476"/>
            <a:ext cx="9282224" cy="2913510"/>
          </a:xfrm>
        </p:spPr>
        <p:txBody>
          <a:bodyPr/>
          <a:lstStyle/>
          <a:p>
            <a:pPr lvl="1" indent="0">
              <a:buClr>
                <a:srgbClr val="C00000"/>
              </a:buClr>
              <a:buNone/>
            </a:pPr>
            <a:endParaRPr lang="de-DE" dirty="0"/>
          </a:p>
          <a:p>
            <a:pPr marL="342900" indent="-342900">
              <a:buClr>
                <a:srgbClr val="C00000"/>
              </a:buClr>
              <a:buFont typeface="Arial" panose="020B0604020202020204" pitchFamily="34" charset="0"/>
              <a:buChar char="•"/>
            </a:pPr>
            <a:r>
              <a:rPr lang="en-US" sz="2200" b="1" dirty="0"/>
              <a:t>Estas representações contribuem para a reprodução de imagens estereotipadas nas quais os desejos sexuais das pessoas mais velhas são 
</a:t>
            </a:r>
            <a:r>
              <a:rPr lang="en-US" sz="2200" dirty="0"/>
              <a:t>ridicularizados, 
problematizados ou 
completamente negados.</a:t>
            </a:r>
            <a:endParaRPr lang="de-DE" sz="2200" dirty="0"/>
          </a:p>
        </p:txBody>
      </p:sp>
      <p:sp>
        <p:nvSpPr>
          <p:cNvPr id="10" name="Textfeld 9">
            <a:extLst>
              <a:ext uri="{FF2B5EF4-FFF2-40B4-BE49-F238E27FC236}">
                <a16:creationId xmlns:a16="http://schemas.microsoft.com/office/drawing/2014/main" id="{2A2C7CE4-A13F-F0F9-7FD6-21054D518B84}"/>
              </a:ext>
            </a:extLst>
          </p:cNvPr>
          <p:cNvSpPr txBox="1"/>
          <p:nvPr/>
        </p:nvSpPr>
        <p:spPr>
          <a:xfrm>
            <a:off x="1843308" y="2321004"/>
            <a:ext cx="9586692" cy="769441"/>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en-US" sz="2200" dirty="0"/>
              <a:t>Os corpos envelhecidos são frequentemente retratados como deficientes, doentes ou necessitados de cuidados, o que significa que permanecem excluídos dos discursos dominantes sobre a sexualidade.</a:t>
            </a:r>
            <a:endParaRPr lang="de-DE" sz="2200" dirty="0"/>
          </a:p>
        </p:txBody>
      </p:sp>
      <p:pic>
        <p:nvPicPr>
          <p:cNvPr id="6" name="Imagem 5">
            <a:extLst>
              <a:ext uri="{FF2B5EF4-FFF2-40B4-BE49-F238E27FC236}">
                <a16:creationId xmlns:a16="http://schemas.microsoft.com/office/drawing/2014/main" id="{C73A3494-B577-387A-3BC9-10599DD93A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2592191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93D47-8816-7B58-5E54-9457B6FB0E4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59D2F0A-A1D9-F3D3-A600-3E0A3E626DF2}"/>
              </a:ext>
            </a:extLst>
          </p:cNvPr>
          <p:cNvSpPr>
            <a:spLocks noGrp="1"/>
          </p:cNvSpPr>
          <p:nvPr>
            <p:ph type="title"/>
          </p:nvPr>
        </p:nvSpPr>
        <p:spPr/>
        <p:txBody>
          <a:bodyPr/>
          <a:lstStyle/>
          <a:p>
            <a:r>
              <a:rPr lang="en-US" sz="2400" b="1" dirty="0" err="1">
                <a:solidFill>
                  <a:srgbClr val="F2F2F2"/>
                </a:solidFill>
              </a:rPr>
              <a:t>Fatores</a:t>
            </a:r>
            <a:r>
              <a:rPr lang="en-US" sz="2400" b="1" dirty="0">
                <a:solidFill>
                  <a:srgbClr val="F2F2F2"/>
                </a:solidFill>
              </a:rPr>
              <a:t> </a:t>
            </a:r>
            <a:r>
              <a:rPr lang="en-US" sz="2400" b="1" dirty="0" err="1">
                <a:solidFill>
                  <a:srgbClr val="F2F2F2"/>
                </a:solidFill>
              </a:rPr>
              <a:t>que</a:t>
            </a:r>
            <a:r>
              <a:rPr lang="en-US" sz="2400" b="1" dirty="0">
                <a:solidFill>
                  <a:srgbClr val="F2F2F2"/>
                </a:solidFill>
              </a:rPr>
              <a:t> </a:t>
            </a:r>
            <a:r>
              <a:rPr lang="en-US" sz="2400" b="1" dirty="0" err="1">
                <a:solidFill>
                  <a:srgbClr val="F2F2F2"/>
                </a:solidFill>
              </a:rPr>
              <a:t>influenciam</a:t>
            </a:r>
            <a:r>
              <a:rPr lang="en-US" sz="2400" b="1" dirty="0">
                <a:solidFill>
                  <a:srgbClr val="F2F2F2"/>
                </a:solidFill>
              </a:rPr>
              <a:t> as </a:t>
            </a:r>
            <a:r>
              <a:rPr lang="en-US" sz="2400" b="1" dirty="0" err="1">
                <a:solidFill>
                  <a:srgbClr val="F2F2F2"/>
                </a:solidFill>
              </a:rPr>
              <a:t>perceções</a:t>
            </a:r>
            <a:r>
              <a:rPr lang="en-US" sz="2400" b="1" dirty="0">
                <a:solidFill>
                  <a:srgbClr val="F2F2F2"/>
                </a:solidFill>
              </a:rPr>
              <a:t> </a:t>
            </a:r>
            <a:r>
              <a:rPr lang="en-US" sz="2400" b="1" dirty="0" err="1">
                <a:solidFill>
                  <a:srgbClr val="F2F2F2"/>
                </a:solidFill>
              </a:rPr>
              <a:t>sobre</a:t>
            </a:r>
            <a:r>
              <a:rPr lang="en-US" sz="2400" b="1" dirty="0">
                <a:solidFill>
                  <a:srgbClr val="F2F2F2"/>
                </a:solidFill>
              </a:rPr>
              <a:t> a </a:t>
            </a:r>
            <a:r>
              <a:rPr lang="en-US" sz="2400" b="1" dirty="0" err="1">
                <a:solidFill>
                  <a:srgbClr val="F2F2F2"/>
                </a:solidFill>
              </a:rPr>
              <a:t>idade</a:t>
            </a:r>
            <a:endParaRPr lang="de-DE" sz="2400" dirty="0"/>
          </a:p>
        </p:txBody>
      </p:sp>
      <p:sp>
        <p:nvSpPr>
          <p:cNvPr id="3" name="Textplatzhalter 2">
            <a:extLst>
              <a:ext uri="{FF2B5EF4-FFF2-40B4-BE49-F238E27FC236}">
                <a16:creationId xmlns:a16="http://schemas.microsoft.com/office/drawing/2014/main" id="{631A0FEA-46A9-B204-3639-5B853F8DA9A4}"/>
              </a:ext>
            </a:extLst>
          </p:cNvPr>
          <p:cNvSpPr>
            <a:spLocks noGrp="1"/>
          </p:cNvSpPr>
          <p:nvPr>
            <p:ph type="body" sz="quarter" idx="10"/>
          </p:nvPr>
        </p:nvSpPr>
        <p:spPr>
          <a:xfrm>
            <a:off x="123824" y="1331101"/>
            <a:ext cx="11944351" cy="550862"/>
          </a:xfrm>
        </p:spPr>
        <p:txBody>
          <a:bodyPr/>
          <a:lstStyle/>
          <a:p>
            <a:pPr algn="l"/>
            <a:r>
              <a:rPr lang="en-US" dirty="0"/>
              <a:t>Uma característica central das representações nos meios de comunicação social é a invisibilidade</a:t>
            </a:r>
            <a:endParaRPr lang="de-DE" dirty="0"/>
          </a:p>
        </p:txBody>
      </p:sp>
      <p:sp>
        <p:nvSpPr>
          <p:cNvPr id="5" name="Inhaltsplatzhalter 4">
            <a:extLst>
              <a:ext uri="{FF2B5EF4-FFF2-40B4-BE49-F238E27FC236}">
                <a16:creationId xmlns:a16="http://schemas.microsoft.com/office/drawing/2014/main" id="{A6A23C85-C610-F7D6-C43D-24F6E60290A6}"/>
              </a:ext>
            </a:extLst>
          </p:cNvPr>
          <p:cNvSpPr txBox="1">
            <a:spLocks noGrp="1"/>
          </p:cNvSpPr>
          <p:nvPr>
            <p:ph sz="quarter" idx="12"/>
          </p:nvPr>
        </p:nvSpPr>
        <p:spPr>
          <a:xfrm>
            <a:off x="6476700" y="1881963"/>
            <a:ext cx="5144984" cy="3700500"/>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en-US" sz="2200" dirty="0"/>
              <a:t>A falta generalizada de representações realistas e diversificadas da sexualidade na velhice cria a impressão de que se trata de um fenómeno marginal ou de algo socialmente irrelevante. 
A invisibilidade tem um efeito normativo: o que não é mostrado não parece ser intencional. 
Consequentemente, a sexualidade é implicitamente associada à juventude, à atratividade e ao desempenho físico.</a:t>
            </a:r>
            <a:endParaRPr lang="de-DE" sz="2200" dirty="0"/>
          </a:p>
        </p:txBody>
      </p:sp>
      <p:sp>
        <p:nvSpPr>
          <p:cNvPr id="7" name="Sprechblase: rechteckig 6">
            <a:extLst>
              <a:ext uri="{FF2B5EF4-FFF2-40B4-BE49-F238E27FC236}">
                <a16:creationId xmlns:a16="http://schemas.microsoft.com/office/drawing/2014/main" id="{0F084EC1-4B3C-568A-97E4-C1E7D0A6BD99}"/>
              </a:ext>
            </a:extLst>
          </p:cNvPr>
          <p:cNvSpPr/>
          <p:nvPr/>
        </p:nvSpPr>
        <p:spPr>
          <a:xfrm>
            <a:off x="332594" y="2042363"/>
            <a:ext cx="5935337" cy="2711892"/>
          </a:xfrm>
          <a:custGeom>
            <a:avLst/>
            <a:gdLst>
              <a:gd name="csX0" fmla="*/ 0 w 5935337"/>
              <a:gd name="csY0" fmla="*/ 0 h 2711892"/>
              <a:gd name="csX1" fmla="*/ 989223 w 5935337"/>
              <a:gd name="csY1" fmla="*/ 0 h 2711892"/>
              <a:gd name="csX2" fmla="*/ 989223 w 5935337"/>
              <a:gd name="csY2" fmla="*/ 0 h 2711892"/>
              <a:gd name="csX3" fmla="*/ 2473057 w 5935337"/>
              <a:gd name="csY3" fmla="*/ 0 h 2711892"/>
              <a:gd name="csX4" fmla="*/ 5935337 w 5935337"/>
              <a:gd name="csY4" fmla="*/ 0 h 2711892"/>
              <a:gd name="csX5" fmla="*/ 5935337 w 5935337"/>
              <a:gd name="csY5" fmla="*/ 1581937 h 2711892"/>
              <a:gd name="csX6" fmla="*/ 5935337 w 5935337"/>
              <a:gd name="csY6" fmla="*/ 1581937 h 2711892"/>
              <a:gd name="csX7" fmla="*/ 5935337 w 5935337"/>
              <a:gd name="csY7" fmla="*/ 2259910 h 2711892"/>
              <a:gd name="csX8" fmla="*/ 5935337 w 5935337"/>
              <a:gd name="csY8" fmla="*/ 2711892 h 2711892"/>
              <a:gd name="csX9" fmla="*/ 2473057 w 5935337"/>
              <a:gd name="csY9" fmla="*/ 2711892 h 2711892"/>
              <a:gd name="csX10" fmla="*/ 729750 w 5935337"/>
              <a:gd name="csY10" fmla="*/ 3341837 h 2711892"/>
              <a:gd name="csX11" fmla="*/ 989223 w 5935337"/>
              <a:gd name="csY11" fmla="*/ 2711892 h 2711892"/>
              <a:gd name="csX12" fmla="*/ 0 w 5935337"/>
              <a:gd name="csY12" fmla="*/ 2711892 h 2711892"/>
              <a:gd name="csX13" fmla="*/ 0 w 5935337"/>
              <a:gd name="csY13" fmla="*/ 2259910 h 2711892"/>
              <a:gd name="csX14" fmla="*/ 0 w 5935337"/>
              <a:gd name="csY14" fmla="*/ 1581937 h 2711892"/>
              <a:gd name="csX15" fmla="*/ 0 w 5935337"/>
              <a:gd name="csY15" fmla="*/ 1581937 h 2711892"/>
              <a:gd name="csX16" fmla="*/ 0 w 5935337"/>
              <a:gd name="csY16" fmla="*/ 0 h 27118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5935337" h="2711892" fill="none" extrusionOk="0">
                <a:moveTo>
                  <a:pt x="0" y="0"/>
                </a:moveTo>
                <a:cubicBezTo>
                  <a:pt x="217491" y="10451"/>
                  <a:pt x="517270" y="36070"/>
                  <a:pt x="989223" y="0"/>
                </a:cubicBezTo>
                <a:lnTo>
                  <a:pt x="989223" y="0"/>
                </a:lnTo>
                <a:cubicBezTo>
                  <a:pt x="1236980" y="-89288"/>
                  <a:pt x="1938640" y="95519"/>
                  <a:pt x="2473057" y="0"/>
                </a:cubicBezTo>
                <a:cubicBezTo>
                  <a:pt x="4185908" y="65386"/>
                  <a:pt x="4659985" y="85293"/>
                  <a:pt x="5935337" y="0"/>
                </a:cubicBezTo>
                <a:cubicBezTo>
                  <a:pt x="5927392" y="220680"/>
                  <a:pt x="5906189" y="1069420"/>
                  <a:pt x="5935337" y="1581937"/>
                </a:cubicBezTo>
                <a:lnTo>
                  <a:pt x="5935337" y="1581937"/>
                </a:lnTo>
                <a:cubicBezTo>
                  <a:pt x="5948319" y="1791937"/>
                  <a:pt x="5908963" y="2009972"/>
                  <a:pt x="5935337" y="2259910"/>
                </a:cubicBezTo>
                <a:cubicBezTo>
                  <a:pt x="5905661" y="2449175"/>
                  <a:pt x="5935551" y="2630158"/>
                  <a:pt x="5935337" y="2711892"/>
                </a:cubicBezTo>
                <a:cubicBezTo>
                  <a:pt x="4598025" y="2542944"/>
                  <a:pt x="3150643" y="2877760"/>
                  <a:pt x="2473057" y="2711892"/>
                </a:cubicBezTo>
                <a:cubicBezTo>
                  <a:pt x="1649015" y="3158402"/>
                  <a:pt x="1501956" y="2969121"/>
                  <a:pt x="729750" y="3341837"/>
                </a:cubicBezTo>
                <a:cubicBezTo>
                  <a:pt x="728213" y="3198198"/>
                  <a:pt x="852776" y="2936803"/>
                  <a:pt x="989223" y="2711892"/>
                </a:cubicBezTo>
                <a:cubicBezTo>
                  <a:pt x="785581" y="2624948"/>
                  <a:pt x="444033" y="2631817"/>
                  <a:pt x="0" y="2711892"/>
                </a:cubicBezTo>
                <a:cubicBezTo>
                  <a:pt x="40607" y="2598954"/>
                  <a:pt x="-18385" y="2477694"/>
                  <a:pt x="0" y="2259910"/>
                </a:cubicBezTo>
                <a:cubicBezTo>
                  <a:pt x="-47160" y="1942282"/>
                  <a:pt x="-33470" y="1833520"/>
                  <a:pt x="0" y="1581937"/>
                </a:cubicBezTo>
                <a:lnTo>
                  <a:pt x="0" y="1581937"/>
                </a:lnTo>
                <a:cubicBezTo>
                  <a:pt x="76929" y="1366976"/>
                  <a:pt x="99217" y="409772"/>
                  <a:pt x="0" y="0"/>
                </a:cubicBezTo>
                <a:close/>
              </a:path>
              <a:path w="5935337" h="2711892" stroke="0" extrusionOk="0">
                <a:moveTo>
                  <a:pt x="0" y="0"/>
                </a:moveTo>
                <a:cubicBezTo>
                  <a:pt x="141104" y="-43632"/>
                  <a:pt x="719432" y="31088"/>
                  <a:pt x="989223" y="0"/>
                </a:cubicBezTo>
                <a:lnTo>
                  <a:pt x="989223" y="0"/>
                </a:lnTo>
                <a:cubicBezTo>
                  <a:pt x="1443116" y="-1590"/>
                  <a:pt x="1952369" y="-128841"/>
                  <a:pt x="2473057" y="0"/>
                </a:cubicBezTo>
                <a:cubicBezTo>
                  <a:pt x="3586027" y="135025"/>
                  <a:pt x="4856647" y="-139969"/>
                  <a:pt x="5935337" y="0"/>
                </a:cubicBezTo>
                <a:cubicBezTo>
                  <a:pt x="5848594" y="672623"/>
                  <a:pt x="5919854" y="1282339"/>
                  <a:pt x="5935337" y="1581937"/>
                </a:cubicBezTo>
                <a:lnTo>
                  <a:pt x="5935337" y="1581937"/>
                </a:lnTo>
                <a:cubicBezTo>
                  <a:pt x="5960558" y="1808627"/>
                  <a:pt x="5982956" y="2107049"/>
                  <a:pt x="5935337" y="2259910"/>
                </a:cubicBezTo>
                <a:cubicBezTo>
                  <a:pt x="5923456" y="2325498"/>
                  <a:pt x="5915569" y="2574353"/>
                  <a:pt x="5935337" y="2711892"/>
                </a:cubicBezTo>
                <a:cubicBezTo>
                  <a:pt x="5308191" y="2631137"/>
                  <a:pt x="3567219" y="2796481"/>
                  <a:pt x="2473057" y="2711892"/>
                </a:cubicBezTo>
                <a:cubicBezTo>
                  <a:pt x="2160433" y="2887942"/>
                  <a:pt x="1416349" y="3006792"/>
                  <a:pt x="729750" y="3341837"/>
                </a:cubicBezTo>
                <a:cubicBezTo>
                  <a:pt x="771747" y="3159955"/>
                  <a:pt x="946820" y="2859457"/>
                  <a:pt x="989223" y="2711892"/>
                </a:cubicBezTo>
                <a:cubicBezTo>
                  <a:pt x="864462" y="2745875"/>
                  <a:pt x="133682" y="2667939"/>
                  <a:pt x="0" y="2711892"/>
                </a:cubicBezTo>
                <a:cubicBezTo>
                  <a:pt x="-13683" y="2517568"/>
                  <a:pt x="39592" y="2323125"/>
                  <a:pt x="0" y="2259910"/>
                </a:cubicBezTo>
                <a:cubicBezTo>
                  <a:pt x="35463" y="2063856"/>
                  <a:pt x="-491" y="1809882"/>
                  <a:pt x="0" y="1581937"/>
                </a:cubicBezTo>
                <a:lnTo>
                  <a:pt x="0" y="1581937"/>
                </a:lnTo>
                <a:cubicBezTo>
                  <a:pt x="-69624" y="1021236"/>
                  <a:pt x="-105099" y="570712"/>
                  <a:pt x="0" y="0"/>
                </a:cubicBezTo>
                <a:close/>
              </a:path>
            </a:pathLst>
          </a:custGeom>
          <a:solidFill>
            <a:srgbClr val="D33FB2"/>
          </a:solidFill>
          <a:ln w="12700" cap="flat" cmpd="sng" algn="ctr">
            <a:solidFill>
              <a:srgbClr val="D33FB2">
                <a:shade val="15000"/>
              </a:srgbClr>
            </a:solidFill>
            <a:prstDash val="solid"/>
            <a:miter lim="800000"/>
            <a:extLst>
              <a:ext uri="{C807C97D-BFC1-408E-A445-0C87EB9F89A2}">
                <ask:lineSketchStyleProps xmlns:ask="http://schemas.microsoft.com/office/drawing/2018/sketchyshapes" sd="4043224234">
                  <a:prstGeom prst="wedgeRectCallout">
                    <a:avLst>
                      <a:gd name="adj1" fmla="val -37705"/>
                      <a:gd name="adj2" fmla="val 73229"/>
                    </a:avLst>
                  </a:prstGeom>
                  <ask:type>
                    <ask:lineSketchCurved/>
                  </ask:type>
                </ask:lineSketchStyleProps>
              </a:ext>
            </a:extLst>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buNone/>
            </a:pPr>
            <a:r>
              <a:rPr lang="en-US" sz="2200" b="1" dirty="0">
                <a:solidFill>
                  <a:srgbClr val="FFFFFF"/>
                </a:solidFill>
                <a:latin typeface="Calibri" panose="020F0502020204030204" pitchFamily="34" charset="0"/>
                <a:ea typeface="Calibri" panose="020F0502020204030204" pitchFamily="34" charset="0"/>
                <a:cs typeface="Times New Roman" panose="02020603050405020304" pitchFamily="18" charset="0"/>
              </a:rPr>
              <a:t>«Isto aplica-se em particular à sexualidade — é praticamente invisível. Embora vivamos numa sociedade repleta de imagens e sinais sexualizados, estes quase nunca afetam as pessoas mais velhas. Trata-se sempre dos jovens — porque as pessoas mais velhas partem do princípio de que já não se passa nada.»</a:t>
            </a:r>
            <a:r>
              <a:rPr lang="de-DE" sz="11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8" name="Textfeld 7">
            <a:extLst>
              <a:ext uri="{FF2B5EF4-FFF2-40B4-BE49-F238E27FC236}">
                <a16:creationId xmlns:a16="http://schemas.microsoft.com/office/drawing/2014/main" id="{6B16D118-F64D-C0CC-9811-7A24B1F08FC8}"/>
              </a:ext>
            </a:extLst>
          </p:cNvPr>
          <p:cNvSpPr txBox="1"/>
          <p:nvPr/>
        </p:nvSpPr>
        <p:spPr>
          <a:xfrm>
            <a:off x="-479323" y="5419697"/>
            <a:ext cx="7238328" cy="646331"/>
          </a:xfrm>
          <a:prstGeom prst="rect">
            <a:avLst/>
          </a:prstGeom>
          <a:noFill/>
        </p:spPr>
        <p:txBody>
          <a:bodyPr wrap="square">
            <a:spAutoFit/>
          </a:bodyPr>
          <a:lstStyle/>
          <a:p>
            <a:pPr algn="ctr"/>
            <a:r>
              <a:rPr lang="en-US" dirty="0"/>
              <a:t>Participante do grupo de discussão, março de 2025, 
Alemanha</a:t>
            </a:r>
            <a:endParaRPr lang="de-DE" sz="1800" dirty="0"/>
          </a:p>
        </p:txBody>
      </p:sp>
      <p:pic>
        <p:nvPicPr>
          <p:cNvPr id="6" name="Imagem 5">
            <a:extLst>
              <a:ext uri="{FF2B5EF4-FFF2-40B4-BE49-F238E27FC236}">
                <a16:creationId xmlns:a16="http://schemas.microsoft.com/office/drawing/2014/main" id="{62D6D56C-E744-0699-9BE6-CBF7CFC0B2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34891028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6DCBB-285F-ADFA-FF4B-66CAF417B21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C42863E-D7D6-28E9-507B-84A2FE40EA5C}"/>
              </a:ext>
            </a:extLst>
          </p:cNvPr>
          <p:cNvSpPr>
            <a:spLocks noGrp="1"/>
          </p:cNvSpPr>
          <p:nvPr>
            <p:ph type="title"/>
          </p:nvPr>
        </p:nvSpPr>
        <p:spPr/>
        <p:txBody>
          <a:bodyPr/>
          <a:lstStyle/>
          <a:p>
            <a:r>
              <a:rPr lang="en-US" sz="2400" b="1" dirty="0"/>
              <a:t>Fatores que influenciam as perceções sobre a idade</a:t>
            </a:r>
            <a:endParaRPr lang="de-DE" sz="2400" dirty="0"/>
          </a:p>
        </p:txBody>
      </p:sp>
      <p:sp>
        <p:nvSpPr>
          <p:cNvPr id="5" name="Inhaltsplatzhalter 4">
            <a:extLst>
              <a:ext uri="{FF2B5EF4-FFF2-40B4-BE49-F238E27FC236}">
                <a16:creationId xmlns:a16="http://schemas.microsoft.com/office/drawing/2014/main" id="{CFFE5DE3-490B-908B-54BB-AF92C5DE98F3}"/>
              </a:ext>
            </a:extLst>
          </p:cNvPr>
          <p:cNvSpPr txBox="1">
            <a:spLocks noGrp="1"/>
          </p:cNvSpPr>
          <p:nvPr>
            <p:ph sz="quarter" idx="12"/>
          </p:nvPr>
        </p:nvSpPr>
        <p:spPr>
          <a:xfrm>
            <a:off x="2158409" y="1955800"/>
            <a:ext cx="9239841" cy="3219343"/>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en-US" sz="2200" dirty="0"/>
              <a:t>A lógica da representação influencia não só as atitudes sociais, mas também os contextos profissionais, por exemplo, na enfermagem, no aconselhamento ou na educação de adultos, em que as imagens dos meios de comunicação social podem ser adotadas sem reflexão.
O efeito dos estereótipos dos meios de comunicação não se limita às perceções individuais. Estes moldam as expectativas familiares, as rotinas institucionais e os discursos políticos. 
A sexualidade na velhice não é explicitamente proibida desta forma, mas sim marginalizada estruturalmente.
</a:t>
            </a:r>
            <a:r>
              <a:rPr lang="en-US" sz="2200" b="1" dirty="0"/>
              <a:t>Os meios de comunicação contribuem, assim, significativamente para a manutenção de normas sociais que concebem o envelhecimento e a sexualidade como contraditórios.</a:t>
            </a:r>
            <a:endParaRPr lang="de-DE" sz="2200" b="1" dirty="0"/>
          </a:p>
        </p:txBody>
      </p:sp>
      <p:sp>
        <p:nvSpPr>
          <p:cNvPr id="10" name="Textplatzhalter 9">
            <a:extLst>
              <a:ext uri="{FF2B5EF4-FFF2-40B4-BE49-F238E27FC236}">
                <a16:creationId xmlns:a16="http://schemas.microsoft.com/office/drawing/2014/main" id="{9203B0EF-E1A5-0948-FC28-78DA7A0041BA}"/>
              </a:ext>
            </a:extLst>
          </p:cNvPr>
          <p:cNvSpPr>
            <a:spLocks noGrp="1"/>
          </p:cNvSpPr>
          <p:nvPr>
            <p:ph type="body" sz="quarter" idx="10"/>
          </p:nvPr>
        </p:nvSpPr>
        <p:spPr>
          <a:xfrm>
            <a:off x="2333902" y="1179277"/>
            <a:ext cx="9239841" cy="550862"/>
          </a:xfrm>
        </p:spPr>
        <p:txBody>
          <a:bodyPr/>
          <a:lstStyle/>
          <a:p>
            <a:r>
              <a:rPr lang="en-US" dirty="0"/>
              <a:t>Os meios de comunicação social contribuem para a codificação de imagens corporais normativas</a:t>
            </a:r>
            <a:endParaRPr lang="de-DE" dirty="0"/>
          </a:p>
        </p:txBody>
      </p:sp>
      <p:pic>
        <p:nvPicPr>
          <p:cNvPr id="11" name="Grafik 10">
            <a:extLst>
              <a:ext uri="{FF2B5EF4-FFF2-40B4-BE49-F238E27FC236}">
                <a16:creationId xmlns:a16="http://schemas.microsoft.com/office/drawing/2014/main" id="{EB6A6A10-3318-FEED-B5DF-325945C4F460}"/>
              </a:ext>
            </a:extLst>
          </p:cNvPr>
          <p:cNvPicPr>
            <a:picLocks noChangeAspect="1"/>
          </p:cNvPicPr>
          <p:nvPr/>
        </p:nvPicPr>
        <p:blipFill>
          <a:blip r:embed="rId2"/>
          <a:stretch>
            <a:fillRect/>
          </a:stretch>
        </p:blipFill>
        <p:spPr>
          <a:xfrm>
            <a:off x="51042" y="2111895"/>
            <a:ext cx="2107367" cy="2634209"/>
          </a:xfrm>
          <a:prstGeom prst="rect">
            <a:avLst/>
          </a:prstGeom>
        </p:spPr>
      </p:pic>
      <p:pic>
        <p:nvPicPr>
          <p:cNvPr id="4" name="Imagem 3">
            <a:extLst>
              <a:ext uri="{FF2B5EF4-FFF2-40B4-BE49-F238E27FC236}">
                <a16:creationId xmlns:a16="http://schemas.microsoft.com/office/drawing/2014/main" id="{61D098D2-D8C9-2821-8425-383095B6F5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11307205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CC53DE-655C-75BB-46C8-940ABF5A289C}"/>
              </a:ext>
            </a:extLst>
          </p:cNvPr>
          <p:cNvSpPr>
            <a:spLocks noGrp="1"/>
          </p:cNvSpPr>
          <p:nvPr>
            <p:ph type="title"/>
          </p:nvPr>
        </p:nvSpPr>
        <p:spPr/>
        <p:txBody>
          <a:bodyPr/>
          <a:lstStyle/>
          <a:p>
            <a:r>
              <a:rPr lang="en-US" sz="2400" b="1" dirty="0"/>
              <a:t>Fatores que influenciam as perceções sobre a idade</a:t>
            </a:r>
            <a:endParaRPr lang="de-DE" sz="2400" dirty="0"/>
          </a:p>
        </p:txBody>
      </p:sp>
      <p:sp>
        <p:nvSpPr>
          <p:cNvPr id="3" name="Textplatzhalter 2">
            <a:extLst>
              <a:ext uri="{FF2B5EF4-FFF2-40B4-BE49-F238E27FC236}">
                <a16:creationId xmlns:a16="http://schemas.microsoft.com/office/drawing/2014/main" id="{8E30ABB2-CFBF-66D7-83CB-8F60EB2F7E5E}"/>
              </a:ext>
            </a:extLst>
          </p:cNvPr>
          <p:cNvSpPr>
            <a:spLocks noGrp="1"/>
          </p:cNvSpPr>
          <p:nvPr>
            <p:ph type="body" sz="quarter" idx="10"/>
          </p:nvPr>
        </p:nvSpPr>
        <p:spPr>
          <a:xfrm>
            <a:off x="3447225" y="1369023"/>
            <a:ext cx="7259761" cy="550862"/>
          </a:xfrm>
        </p:spPr>
        <p:txBody>
          <a:bodyPr/>
          <a:lstStyle/>
          <a:p>
            <a:r>
              <a:rPr lang="en-US" sz="2800" dirty="0"/>
              <a:t>Tabus, silêncio e práticas institucionais</a:t>
            </a:r>
            <a:endParaRPr lang="de-DE" sz="2800" dirty="0"/>
          </a:p>
        </p:txBody>
      </p:sp>
      <p:sp>
        <p:nvSpPr>
          <p:cNvPr id="4" name="Inhaltsplatzhalter 3">
            <a:extLst>
              <a:ext uri="{FF2B5EF4-FFF2-40B4-BE49-F238E27FC236}">
                <a16:creationId xmlns:a16="http://schemas.microsoft.com/office/drawing/2014/main" id="{05D4A6DB-B004-14B4-59B7-449CA6893D59}"/>
              </a:ext>
            </a:extLst>
          </p:cNvPr>
          <p:cNvSpPr>
            <a:spLocks noGrp="1"/>
          </p:cNvSpPr>
          <p:nvPr>
            <p:ph sz="quarter" idx="12"/>
          </p:nvPr>
        </p:nvSpPr>
        <p:spPr>
          <a:xfrm>
            <a:off x="3094074" y="1919885"/>
            <a:ext cx="8778125" cy="4540643"/>
          </a:xfrm>
        </p:spPr>
        <p:txBody>
          <a:bodyPr/>
          <a:lstStyle/>
          <a:p>
            <a:pPr marL="342900" indent="-342900">
              <a:buClr>
                <a:srgbClr val="C00000"/>
              </a:buClr>
              <a:buFont typeface="Arial" panose="020B0604020202020204" pitchFamily="34" charset="0"/>
              <a:buChar char="•"/>
            </a:pPr>
            <a:r>
              <a:rPr lang="en-US" sz="2200" dirty="0"/>
              <a:t>A sexualidade na velhice é um tema duplamente tabu em muitas sociedades. 
Defronta-se com normas sociais que, geralmente, associam a sexualidade à juventude, à atratividade e ao desempenho,
 bem como com noções relacionadas com a idade, como o isolamento, a sabedoria ou a adequação moral. 
O resultado é, muitas vezes, o silêncio – tanto nas famílias como em contextos institucionais. 
Este silêncio não conduz à neutralidade, mas sim à incerteza, ao desconforto e à marginalização estrutural.</a:t>
            </a:r>
            <a:endParaRPr lang="de-DE" sz="2200" dirty="0"/>
          </a:p>
        </p:txBody>
      </p:sp>
      <p:pic>
        <p:nvPicPr>
          <p:cNvPr id="6" name="Grafik 5">
            <a:extLst>
              <a:ext uri="{FF2B5EF4-FFF2-40B4-BE49-F238E27FC236}">
                <a16:creationId xmlns:a16="http://schemas.microsoft.com/office/drawing/2014/main" id="{A24C9FC8-6A7C-9079-102D-68D8706FDC0F}"/>
              </a:ext>
            </a:extLst>
          </p:cNvPr>
          <p:cNvPicPr>
            <a:picLocks noChangeAspect="1"/>
          </p:cNvPicPr>
          <p:nvPr/>
        </p:nvPicPr>
        <p:blipFill>
          <a:blip r:embed="rId2"/>
          <a:stretch>
            <a:fillRect/>
          </a:stretch>
        </p:blipFill>
        <p:spPr>
          <a:xfrm>
            <a:off x="1060710" y="1537113"/>
            <a:ext cx="2033364" cy="3275976"/>
          </a:xfrm>
          <a:prstGeom prst="rect">
            <a:avLst/>
          </a:prstGeom>
        </p:spPr>
      </p:pic>
      <p:pic>
        <p:nvPicPr>
          <p:cNvPr id="7" name="Imagem 6">
            <a:extLst>
              <a:ext uri="{FF2B5EF4-FFF2-40B4-BE49-F238E27FC236}">
                <a16:creationId xmlns:a16="http://schemas.microsoft.com/office/drawing/2014/main" id="{A9C74EFE-AAD6-4954-CFC0-B0218B1429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28842767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9081D-08E8-2D2F-0FCE-FB46F555185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0A85262-5EF5-DF2B-CAC4-A135D47D49C1}"/>
              </a:ext>
            </a:extLst>
          </p:cNvPr>
          <p:cNvSpPr>
            <a:spLocks noGrp="1"/>
          </p:cNvSpPr>
          <p:nvPr>
            <p:ph type="title"/>
          </p:nvPr>
        </p:nvSpPr>
        <p:spPr/>
        <p:txBody>
          <a:bodyPr/>
          <a:lstStyle/>
          <a:p>
            <a:r>
              <a:rPr lang="en-US" sz="2400" b="1" dirty="0"/>
              <a:t>Fatores que influenciam as perceções sobre a idade</a:t>
            </a:r>
            <a:endParaRPr lang="de-DE" sz="2400" dirty="0"/>
          </a:p>
        </p:txBody>
      </p:sp>
      <p:sp>
        <p:nvSpPr>
          <p:cNvPr id="3" name="Textplatzhalter 2">
            <a:extLst>
              <a:ext uri="{FF2B5EF4-FFF2-40B4-BE49-F238E27FC236}">
                <a16:creationId xmlns:a16="http://schemas.microsoft.com/office/drawing/2014/main" id="{240532F4-903F-5036-DE7A-4FA72601130C}"/>
              </a:ext>
            </a:extLst>
          </p:cNvPr>
          <p:cNvSpPr>
            <a:spLocks noGrp="1"/>
          </p:cNvSpPr>
          <p:nvPr>
            <p:ph type="body" sz="quarter" idx="10"/>
          </p:nvPr>
        </p:nvSpPr>
        <p:spPr>
          <a:xfrm>
            <a:off x="3468490" y="1440886"/>
            <a:ext cx="6919519" cy="550862"/>
          </a:xfrm>
        </p:spPr>
        <p:txBody>
          <a:bodyPr/>
          <a:lstStyle/>
          <a:p>
            <a:r>
              <a:rPr lang="en-US" sz="2800" dirty="0"/>
              <a:t>Tabus, silêncio e práticas institucionais</a:t>
            </a:r>
            <a:endParaRPr lang="de-DE" sz="2800" dirty="0"/>
          </a:p>
        </p:txBody>
      </p:sp>
      <p:sp>
        <p:nvSpPr>
          <p:cNvPr id="4" name="Inhaltsplatzhalter 3">
            <a:extLst>
              <a:ext uri="{FF2B5EF4-FFF2-40B4-BE49-F238E27FC236}">
                <a16:creationId xmlns:a16="http://schemas.microsoft.com/office/drawing/2014/main" id="{5779BC8A-0EB9-3DD8-7018-49682DE0FEF3}"/>
              </a:ext>
            </a:extLst>
          </p:cNvPr>
          <p:cNvSpPr>
            <a:spLocks noGrp="1"/>
          </p:cNvSpPr>
          <p:nvPr>
            <p:ph sz="quarter" idx="12"/>
          </p:nvPr>
        </p:nvSpPr>
        <p:spPr>
          <a:xfrm>
            <a:off x="3083442" y="2235715"/>
            <a:ext cx="8778125" cy="4540643"/>
          </a:xfrm>
        </p:spPr>
        <p:txBody>
          <a:bodyPr/>
          <a:lstStyle/>
          <a:p>
            <a:pPr marL="342900" indent="-342900">
              <a:buClr>
                <a:srgbClr val="C00000"/>
              </a:buClr>
              <a:buFont typeface="Arial" panose="020B0604020202020204" pitchFamily="34" charset="0"/>
              <a:buChar char="•"/>
            </a:pPr>
            <a:r>
              <a:rPr lang="en-US" sz="2200" b="1" dirty="0"/>
              <a:t>Nos contextos familiares</a:t>
            </a:r>
            <a:r>
              <a:rPr lang="en-US" sz="2200" dirty="0"/>
              <a:t>, o tabu manifesta-se frequentemente através de sinais subtis: os desejos, as necessidades de intimidade ou as experiências sexuais das pessoas idosas não são abordados ou são tacitamente desvalorizados. 
Os</a:t>
            </a:r>
            <a:r>
              <a:rPr lang="en-US" sz="2200" b="1" dirty="0"/>
              <a:t> profissionais de enfermagem, aconselhamento ou serviço social </a:t>
            </a:r>
            <a:r>
              <a:rPr lang="en-US" sz="2200" dirty="0"/>
              <a:t>enfrentam frequentemente este ciclo de silêncio como um desafio. Têm de ponderar entre a discrição profissional, a responsabilidade ética e a necessidade das pessoas afetadas de verem reconhecida a realidade das suas vidas. 
A falta de educação e formação sobre este tema aumenta a incerteza e as inibições.</a:t>
            </a:r>
            <a:endParaRPr lang="de-DE" sz="2200" dirty="0"/>
          </a:p>
        </p:txBody>
      </p:sp>
      <p:pic>
        <p:nvPicPr>
          <p:cNvPr id="7" name="Grafik 6">
            <a:extLst>
              <a:ext uri="{FF2B5EF4-FFF2-40B4-BE49-F238E27FC236}">
                <a16:creationId xmlns:a16="http://schemas.microsoft.com/office/drawing/2014/main" id="{F1AAD924-00C6-160D-C8BB-518D2EDE72D5}"/>
              </a:ext>
            </a:extLst>
          </p:cNvPr>
          <p:cNvPicPr>
            <a:picLocks noChangeAspect="1"/>
          </p:cNvPicPr>
          <p:nvPr/>
        </p:nvPicPr>
        <p:blipFill>
          <a:blip r:embed="rId2"/>
          <a:stretch>
            <a:fillRect/>
          </a:stretch>
        </p:blipFill>
        <p:spPr>
          <a:xfrm>
            <a:off x="441655" y="2366229"/>
            <a:ext cx="2555840" cy="3067008"/>
          </a:xfrm>
          <a:prstGeom prst="rect">
            <a:avLst/>
          </a:prstGeom>
        </p:spPr>
      </p:pic>
      <p:pic>
        <p:nvPicPr>
          <p:cNvPr id="6" name="Imagem 5">
            <a:extLst>
              <a:ext uri="{FF2B5EF4-FFF2-40B4-BE49-F238E27FC236}">
                <a16:creationId xmlns:a16="http://schemas.microsoft.com/office/drawing/2014/main" id="{C217436F-B129-91E9-8C1F-D203636688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40739194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C2B87-8408-EA39-89B6-D7B73D882D6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CB0EA25-8FCF-1850-43AB-5791A940A122}"/>
              </a:ext>
            </a:extLst>
          </p:cNvPr>
          <p:cNvSpPr>
            <a:spLocks noGrp="1"/>
          </p:cNvSpPr>
          <p:nvPr>
            <p:ph type="title"/>
          </p:nvPr>
        </p:nvSpPr>
        <p:spPr/>
        <p:txBody>
          <a:bodyPr/>
          <a:lstStyle/>
          <a:p>
            <a:r>
              <a:rPr lang="en-US" sz="2400" b="1" dirty="0"/>
              <a:t>Fatores que influenciam as perceções sobre a idade</a:t>
            </a:r>
            <a:endParaRPr lang="de-DE" sz="2400" dirty="0"/>
          </a:p>
        </p:txBody>
      </p:sp>
      <p:sp>
        <p:nvSpPr>
          <p:cNvPr id="3" name="Textplatzhalter 2">
            <a:extLst>
              <a:ext uri="{FF2B5EF4-FFF2-40B4-BE49-F238E27FC236}">
                <a16:creationId xmlns:a16="http://schemas.microsoft.com/office/drawing/2014/main" id="{C82E4C37-D1AF-595A-D113-EC8BC1EB4912}"/>
              </a:ext>
            </a:extLst>
          </p:cNvPr>
          <p:cNvSpPr>
            <a:spLocks noGrp="1"/>
          </p:cNvSpPr>
          <p:nvPr>
            <p:ph type="body" sz="quarter" idx="10"/>
          </p:nvPr>
        </p:nvSpPr>
        <p:spPr>
          <a:xfrm>
            <a:off x="3614181" y="1302663"/>
            <a:ext cx="7142803" cy="550862"/>
          </a:xfrm>
        </p:spPr>
        <p:txBody>
          <a:bodyPr/>
          <a:lstStyle/>
          <a:p>
            <a:r>
              <a:rPr lang="en-US" sz="2800" dirty="0"/>
              <a:t>Tabus, silêncio e práticas institucionais</a:t>
            </a:r>
            <a:endParaRPr lang="de-DE" sz="2800" dirty="0"/>
          </a:p>
        </p:txBody>
      </p:sp>
      <p:sp>
        <p:nvSpPr>
          <p:cNvPr id="4" name="Inhaltsplatzhalter 3">
            <a:extLst>
              <a:ext uri="{FF2B5EF4-FFF2-40B4-BE49-F238E27FC236}">
                <a16:creationId xmlns:a16="http://schemas.microsoft.com/office/drawing/2014/main" id="{6C862B7E-BEF8-F494-0F66-F7FA4CD6C4FA}"/>
              </a:ext>
            </a:extLst>
          </p:cNvPr>
          <p:cNvSpPr>
            <a:spLocks noGrp="1"/>
          </p:cNvSpPr>
          <p:nvPr>
            <p:ph sz="quarter" idx="12"/>
          </p:nvPr>
        </p:nvSpPr>
        <p:spPr>
          <a:xfrm>
            <a:off x="3292145" y="2044803"/>
            <a:ext cx="6536641" cy="4282043"/>
          </a:xfrm>
        </p:spPr>
        <p:txBody>
          <a:bodyPr/>
          <a:lstStyle/>
          <a:p>
            <a:pPr marL="342900" indent="-342900">
              <a:buClr>
                <a:srgbClr val="C00000"/>
              </a:buClr>
              <a:buFont typeface="Arial" panose="020B0604020202020204" pitchFamily="34" charset="0"/>
              <a:buChar char="•"/>
            </a:pPr>
            <a:r>
              <a:rPr lang="en-US" sz="2200" b="1" dirty="0"/>
              <a:t>A nível institucional, </a:t>
            </a:r>
            <a:r>
              <a:rPr lang="en-US" sz="2200" dirty="0"/>
              <a:t>os tabus são reforçados por estruturas e regras.</a:t>
            </a:r>
          </a:p>
          <a:p>
            <a:pPr marL="342900" indent="-342900">
              <a:buClr>
                <a:srgbClr val="C00000"/>
              </a:buClr>
              <a:buFont typeface="Arial" panose="020B0604020202020204" pitchFamily="34" charset="0"/>
              <a:buChar char="•"/>
            </a:pPr>
            <a:r>
              <a:rPr lang="en-US" sz="2200" dirty="0"/>
              <a:t>Instituições como </a:t>
            </a:r>
            <a:r>
              <a:rPr lang="en-US" sz="2200" b="1" dirty="0"/>
              <a:t>lares de idosos ou </a:t>
            </a:r>
            <a:r>
              <a:rPr lang="en-US" sz="2200" b="1" dirty="0" err="1"/>
              <a:t>centros</a:t>
            </a:r>
            <a:r>
              <a:rPr lang="en-US" sz="2200" b="1" dirty="0"/>
              <a:t> de aconselhamento </a:t>
            </a:r>
            <a:r>
              <a:rPr lang="en-US" sz="2200" dirty="0"/>
              <a:t>muitas vezes não dispõem de orientações claras para lidar com a sexualidade nas pessoas idosas.</a:t>
            </a:r>
          </a:p>
          <a:p>
            <a:pPr marL="342900" indent="-342900">
              <a:buClr>
                <a:srgbClr val="C00000"/>
              </a:buClr>
              <a:buFont typeface="Arial" panose="020B0604020202020204" pitchFamily="34" charset="0"/>
              <a:buChar char="•"/>
            </a:pPr>
            <a:r>
              <a:rPr lang="en-US" sz="2200" dirty="0"/>
              <a:t>Há uma falta de espaços, recursos ou orientações para a integração desta temática nos serviços de educação ou de cuidados.</a:t>
            </a:r>
          </a:p>
          <a:p>
            <a:pPr marL="342900" indent="-342900">
              <a:buClr>
                <a:srgbClr val="C00000"/>
              </a:buClr>
              <a:buFont typeface="Arial" panose="020B0604020202020204" pitchFamily="34" charset="0"/>
              <a:buChar char="•"/>
            </a:pPr>
            <a:r>
              <a:rPr lang="en-US" sz="2200" dirty="0"/>
              <a:t>Consequentemente, isto pode conduzir à estagnação, à autocensura normativa ou mesmo a reações inadequadas às necessidades dos idosos.</a:t>
            </a:r>
            <a:endParaRPr lang="de-DE" sz="2200" dirty="0"/>
          </a:p>
        </p:txBody>
      </p:sp>
      <p:pic>
        <p:nvPicPr>
          <p:cNvPr id="6" name="Grafik 5">
            <a:extLst>
              <a:ext uri="{FF2B5EF4-FFF2-40B4-BE49-F238E27FC236}">
                <a16:creationId xmlns:a16="http://schemas.microsoft.com/office/drawing/2014/main" id="{F1FB9D8A-3ACE-FC02-6451-08700C162D67}"/>
              </a:ext>
            </a:extLst>
          </p:cNvPr>
          <p:cNvPicPr>
            <a:picLocks noChangeAspect="1"/>
          </p:cNvPicPr>
          <p:nvPr/>
        </p:nvPicPr>
        <p:blipFill>
          <a:blip r:embed="rId2"/>
          <a:stretch>
            <a:fillRect/>
          </a:stretch>
        </p:blipFill>
        <p:spPr>
          <a:xfrm>
            <a:off x="506818" y="2551815"/>
            <a:ext cx="2848235" cy="2211571"/>
          </a:xfrm>
          <a:prstGeom prst="rect">
            <a:avLst/>
          </a:prstGeom>
        </p:spPr>
      </p:pic>
      <p:pic>
        <p:nvPicPr>
          <p:cNvPr id="9" name="Grafik 8">
            <a:extLst>
              <a:ext uri="{FF2B5EF4-FFF2-40B4-BE49-F238E27FC236}">
                <a16:creationId xmlns:a16="http://schemas.microsoft.com/office/drawing/2014/main" id="{E0E3308F-6452-3DE6-7CC1-CDBC51AF081F}"/>
              </a:ext>
            </a:extLst>
          </p:cNvPr>
          <p:cNvPicPr>
            <a:picLocks noChangeAspect="1"/>
          </p:cNvPicPr>
          <p:nvPr/>
        </p:nvPicPr>
        <p:blipFill>
          <a:blip r:embed="rId3"/>
          <a:stretch>
            <a:fillRect/>
          </a:stretch>
        </p:blipFill>
        <p:spPr>
          <a:xfrm>
            <a:off x="9828786" y="3296093"/>
            <a:ext cx="1856396" cy="1805767"/>
          </a:xfrm>
          <a:prstGeom prst="rect">
            <a:avLst/>
          </a:prstGeom>
        </p:spPr>
      </p:pic>
      <p:pic>
        <p:nvPicPr>
          <p:cNvPr id="7" name="Imagem 6">
            <a:extLst>
              <a:ext uri="{FF2B5EF4-FFF2-40B4-BE49-F238E27FC236}">
                <a16:creationId xmlns:a16="http://schemas.microsoft.com/office/drawing/2014/main" id="{E40F604E-0376-2E36-303A-45D7DA9B52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12133149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585CF-C626-655F-5383-F3F46861DB3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F6847E9-F0A3-E256-F295-13FF0F1C1922}"/>
              </a:ext>
            </a:extLst>
          </p:cNvPr>
          <p:cNvSpPr>
            <a:spLocks noGrp="1"/>
          </p:cNvSpPr>
          <p:nvPr>
            <p:ph type="title"/>
          </p:nvPr>
        </p:nvSpPr>
        <p:spPr/>
        <p:txBody>
          <a:bodyPr/>
          <a:lstStyle/>
          <a:p>
            <a:r>
              <a:rPr lang="en-US" sz="2400" b="1" dirty="0"/>
              <a:t>Fatores que influenciam as perceções sobre a idade</a:t>
            </a:r>
            <a:endParaRPr lang="de-DE" sz="2400" dirty="0"/>
          </a:p>
        </p:txBody>
      </p:sp>
      <p:sp>
        <p:nvSpPr>
          <p:cNvPr id="3" name="Textplatzhalter 2">
            <a:extLst>
              <a:ext uri="{FF2B5EF4-FFF2-40B4-BE49-F238E27FC236}">
                <a16:creationId xmlns:a16="http://schemas.microsoft.com/office/drawing/2014/main" id="{4B81BD50-750F-E001-6FE5-8C1B241D7C4F}"/>
              </a:ext>
            </a:extLst>
          </p:cNvPr>
          <p:cNvSpPr>
            <a:spLocks noGrp="1"/>
          </p:cNvSpPr>
          <p:nvPr>
            <p:ph type="body" sz="quarter" idx="10"/>
          </p:nvPr>
        </p:nvSpPr>
        <p:spPr>
          <a:xfrm>
            <a:off x="3170778" y="1271546"/>
            <a:ext cx="6802561" cy="550862"/>
          </a:xfrm>
        </p:spPr>
        <p:txBody>
          <a:bodyPr/>
          <a:lstStyle/>
          <a:p>
            <a:r>
              <a:rPr lang="en-US" sz="2800" dirty="0"/>
              <a:t>Tabus, silêncio e práticas institucionais</a:t>
            </a:r>
            <a:endParaRPr lang="de-DE" sz="2800" dirty="0"/>
          </a:p>
        </p:txBody>
      </p:sp>
      <p:sp>
        <p:nvSpPr>
          <p:cNvPr id="4" name="Inhaltsplatzhalter 3">
            <a:extLst>
              <a:ext uri="{FF2B5EF4-FFF2-40B4-BE49-F238E27FC236}">
                <a16:creationId xmlns:a16="http://schemas.microsoft.com/office/drawing/2014/main" id="{A73F57ED-9806-B700-4E2E-D0F5A6C0B20B}"/>
              </a:ext>
            </a:extLst>
          </p:cNvPr>
          <p:cNvSpPr>
            <a:spLocks noGrp="1"/>
          </p:cNvSpPr>
          <p:nvPr>
            <p:ph sz="quarter" idx="12"/>
          </p:nvPr>
        </p:nvSpPr>
        <p:spPr>
          <a:xfrm>
            <a:off x="2792414" y="1916483"/>
            <a:ext cx="8318608" cy="4282043"/>
          </a:xfrm>
        </p:spPr>
        <p:txBody>
          <a:bodyPr/>
          <a:lstStyle/>
          <a:p>
            <a:pPr marL="342900" indent="-342900" algn="just">
              <a:buClr>
                <a:srgbClr val="C00000"/>
              </a:buClr>
              <a:buFont typeface="Arial" panose="020B0604020202020204" pitchFamily="34" charset="0"/>
              <a:buChar char="•"/>
            </a:pPr>
            <a:r>
              <a:rPr lang="en-US" sz="2200" dirty="0"/>
              <a:t>A análise destes padrões de tabu revela que o silêncio não surge por acaso, mas é consolidado por mecanismos sociais, históricos e institucionais.</a:t>
            </a:r>
          </a:p>
          <a:p>
            <a:pPr marL="342900" indent="-342900" algn="just">
              <a:buClr>
                <a:srgbClr val="C00000"/>
              </a:buClr>
              <a:buFont typeface="Arial" panose="020B0604020202020204" pitchFamily="34" charset="0"/>
              <a:buChar char="•"/>
            </a:pPr>
            <a:r>
              <a:rPr lang="en-US" sz="2200" dirty="0"/>
              <a:t>Os módulos de educação e formação podem desempenhar um papel fundamental neste contexto: ao refletirem sobre as suas próprias atitudes, desconstruírem narrativas dominantes e discutirem estudos de caso, os participantes ficam capacitados para abordar conscientemente os tabus.</a:t>
            </a:r>
          </a:p>
          <a:p>
            <a:pPr marL="342900" indent="-342900" algn="just">
              <a:buClr>
                <a:srgbClr val="C00000"/>
              </a:buClr>
              <a:buFont typeface="Arial" panose="020B0604020202020204" pitchFamily="34" charset="0"/>
              <a:buChar char="•"/>
            </a:pPr>
            <a:r>
              <a:rPr lang="en-US" sz="2200" dirty="0"/>
              <a:t>Aprendem a identificar incertezas, a questionar criticamente as expectativas normativas e a desenvolver estratégias orientadas para a ação que respondam às necessidades das pessoas idosas.</a:t>
            </a:r>
            <a:endParaRPr lang="de-DE" sz="2200" dirty="0"/>
          </a:p>
        </p:txBody>
      </p:sp>
      <p:pic>
        <p:nvPicPr>
          <p:cNvPr id="5" name="Grafik 4">
            <a:extLst>
              <a:ext uri="{FF2B5EF4-FFF2-40B4-BE49-F238E27FC236}">
                <a16:creationId xmlns:a16="http://schemas.microsoft.com/office/drawing/2014/main" id="{E7E39057-F363-5347-D9AE-BB0559994F4B}"/>
              </a:ext>
            </a:extLst>
          </p:cNvPr>
          <p:cNvPicPr>
            <a:picLocks noChangeAspect="1"/>
          </p:cNvPicPr>
          <p:nvPr/>
        </p:nvPicPr>
        <p:blipFill>
          <a:blip r:embed="rId2"/>
          <a:stretch>
            <a:fillRect/>
          </a:stretch>
        </p:blipFill>
        <p:spPr>
          <a:xfrm>
            <a:off x="379229" y="1993052"/>
            <a:ext cx="2300176" cy="2871896"/>
          </a:xfrm>
          <a:prstGeom prst="rect">
            <a:avLst/>
          </a:prstGeom>
        </p:spPr>
      </p:pic>
      <p:pic>
        <p:nvPicPr>
          <p:cNvPr id="7" name="Imagem 6">
            <a:extLst>
              <a:ext uri="{FF2B5EF4-FFF2-40B4-BE49-F238E27FC236}">
                <a16:creationId xmlns:a16="http://schemas.microsoft.com/office/drawing/2014/main" id="{C17AB898-932E-8387-D894-1D733956B9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36774875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94F376-F00D-7EA1-E14B-67060C4D518B}"/>
              </a:ext>
            </a:extLst>
          </p:cNvPr>
          <p:cNvSpPr>
            <a:spLocks noGrp="1"/>
          </p:cNvSpPr>
          <p:nvPr>
            <p:ph type="title"/>
          </p:nvPr>
        </p:nvSpPr>
        <p:spPr/>
        <p:txBody>
          <a:bodyPr/>
          <a:lstStyle/>
          <a:p>
            <a:r>
              <a:rPr lang="en-US" sz="2400" b="1" dirty="0"/>
              <a:t>Orientações para profissionais da área da educação e da enfermagem</a:t>
            </a:r>
            <a:endParaRPr lang="de-DE" sz="2400" b="1" dirty="0"/>
          </a:p>
        </p:txBody>
      </p:sp>
      <p:graphicFrame>
        <p:nvGraphicFramePr>
          <p:cNvPr id="5" name="Tabelle 4">
            <a:extLst>
              <a:ext uri="{FF2B5EF4-FFF2-40B4-BE49-F238E27FC236}">
                <a16:creationId xmlns:a16="http://schemas.microsoft.com/office/drawing/2014/main" id="{2F81FAA4-617F-B328-676A-07DD367D88F2}"/>
              </a:ext>
            </a:extLst>
          </p:cNvPr>
          <p:cNvGraphicFramePr>
            <a:graphicFrameLocks noGrp="1"/>
          </p:cNvGraphicFramePr>
          <p:nvPr>
            <p:extLst>
              <p:ext uri="{D42A27DB-BD31-4B8C-83A1-F6EECF244321}">
                <p14:modId xmlns:p14="http://schemas.microsoft.com/office/powerpoint/2010/main" val="3876576514"/>
              </p:ext>
            </p:extLst>
          </p:nvPr>
        </p:nvGraphicFramePr>
        <p:xfrm>
          <a:off x="1020727" y="1212111"/>
          <a:ext cx="10186250" cy="4940446"/>
        </p:xfrm>
        <a:graphic>
          <a:graphicData uri="http://schemas.openxmlformats.org/drawingml/2006/table">
            <a:tbl>
              <a:tblPr firstRow="1" firstCol="1" bandRow="1"/>
              <a:tblGrid>
                <a:gridCol w="5333870">
                  <a:extLst>
                    <a:ext uri="{9D8B030D-6E8A-4147-A177-3AD203B41FA5}">
                      <a16:colId xmlns:a16="http://schemas.microsoft.com/office/drawing/2014/main" val="1392990532"/>
                    </a:ext>
                  </a:extLst>
                </a:gridCol>
                <a:gridCol w="4852380">
                  <a:extLst>
                    <a:ext uri="{9D8B030D-6E8A-4147-A177-3AD203B41FA5}">
                      <a16:colId xmlns:a16="http://schemas.microsoft.com/office/drawing/2014/main" val="1345637308"/>
                    </a:ext>
                  </a:extLst>
                </a:gridCol>
              </a:tblGrid>
              <a:tr h="375683">
                <a:tc>
                  <a:txBody>
                    <a:bodyPr/>
                    <a:lstStyle/>
                    <a:p>
                      <a:pPr algn="ctr">
                        <a:lnSpc>
                          <a:spcPct val="107000"/>
                        </a:lnSpc>
                        <a:spcAft>
                          <a:spcPts val="800"/>
                        </a:spcAft>
                        <a:buNone/>
                      </a:pPr>
                      <a:r>
                        <a:rPr lang="en-US" sz="2200" b="1" dirty="0">
                          <a:solidFill>
                            <a:srgbClr val="F2F2F2"/>
                          </a:solidFill>
                          <a:effectLst/>
                          <a:latin typeface="Calibri" panose="020F0502020204030204" pitchFamily="34" charset="0"/>
                          <a:ea typeface="Calibri" panose="020F0502020204030204" pitchFamily="34" charset="0"/>
                          <a:cs typeface="Calibri" panose="020F0502020204030204" pitchFamily="34" charset="0"/>
                        </a:rPr>
                        <a:t>O que fazer</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D33FB2"/>
                      </a:solidFill>
                      <a:prstDash val="solid"/>
                      <a:round/>
                      <a:headEnd type="none" w="med" len="med"/>
                      <a:tailEnd type="none" w="med" len="med"/>
                    </a:lnL>
                    <a:lnR>
                      <a:noFill/>
                    </a:lnR>
                    <a:lnT w="12700" cap="flat" cmpd="sng" algn="ctr">
                      <a:solidFill>
                        <a:srgbClr val="D33FB2"/>
                      </a:solidFill>
                      <a:prstDash val="solid"/>
                      <a:round/>
                      <a:headEnd type="none" w="med" len="med"/>
                      <a:tailEnd type="none" w="med" len="med"/>
                    </a:lnT>
                    <a:lnB w="12700" cap="flat" cmpd="sng" algn="ctr">
                      <a:solidFill>
                        <a:srgbClr val="D33FB2"/>
                      </a:solidFill>
                      <a:prstDash val="solid"/>
                      <a:round/>
                      <a:headEnd type="none" w="med" len="med"/>
                      <a:tailEnd type="none" w="med" len="med"/>
                    </a:lnB>
                    <a:solidFill>
                      <a:srgbClr val="D33FB2"/>
                    </a:solidFill>
                  </a:tcPr>
                </a:tc>
                <a:tc>
                  <a:txBody>
                    <a:bodyPr/>
                    <a:lstStyle/>
                    <a:p>
                      <a:pPr algn="ctr">
                        <a:lnSpc>
                          <a:spcPct val="107000"/>
                        </a:lnSpc>
                        <a:spcAft>
                          <a:spcPts val="800"/>
                        </a:spcAft>
                        <a:buNone/>
                      </a:pPr>
                      <a:r>
                        <a:rPr lang="en-US" sz="2200" b="1" dirty="0">
                          <a:solidFill>
                            <a:srgbClr val="F2F2F2"/>
                          </a:solidFill>
                          <a:effectLst/>
                          <a:latin typeface="Calibri" panose="020F0502020204030204" pitchFamily="34" charset="0"/>
                          <a:ea typeface="Calibri" panose="020F0502020204030204" pitchFamily="34" charset="0"/>
                          <a:cs typeface="Calibri" panose="020F0502020204030204" pitchFamily="34" charset="0"/>
                        </a:rPr>
                        <a:t>Não</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D33FB2"/>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D33FB2"/>
                      </a:solidFill>
                      <a:prstDash val="solid"/>
                      <a:round/>
                      <a:headEnd type="none" w="med" len="med"/>
                      <a:tailEnd type="none" w="med" len="med"/>
                    </a:lnB>
                    <a:solidFill>
                      <a:srgbClr val="D33FB2"/>
                    </a:solidFill>
                  </a:tcPr>
                </a:tc>
                <a:extLst>
                  <a:ext uri="{0D108BD9-81ED-4DB2-BD59-A6C34878D82A}">
                    <a16:rowId xmlns:a16="http://schemas.microsoft.com/office/drawing/2014/main" val="704437559"/>
                  </a:ext>
                </a:extLst>
              </a:tr>
              <a:tr h="813583">
                <a:tc>
                  <a:txBody>
                    <a:bodyPr/>
                    <a:lstStyle/>
                    <a:p>
                      <a:pPr>
                        <a:lnSpc>
                          <a:spcPct val="107000"/>
                        </a:lnSpc>
                        <a:spcAft>
                          <a:spcPts val="800"/>
                        </a:spcAft>
                        <a:buNone/>
                      </a:pPr>
                      <a:r>
                        <a:rPr lang="de-DE" sz="22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Reflita ativamente sobre os seus próprios pressupostos</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tc>
                  <a:txBody>
                    <a:bodyPr/>
                    <a:lstStyle/>
                    <a:p>
                      <a:pPr>
                        <a:lnSpc>
                          <a:spcPct val="107000"/>
                        </a:lnSpc>
                        <a:spcAft>
                          <a:spcPts val="8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Ignorar ou banalizar a sexualidade na terceira idade</a:t>
                      </a:r>
                    </a:p>
                    <a:p>
                      <a:pPr>
                        <a:lnSpc>
                          <a:spcPct val="107000"/>
                        </a:lnSpc>
                        <a:spcAft>
                          <a:spcPts val="0"/>
                        </a:spcAft>
                        <a:buNone/>
                      </a:pPr>
                      <a:endParaRPr lang="de-DE" sz="9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extLst>
                  <a:ext uri="{0D108BD9-81ED-4DB2-BD59-A6C34878D82A}">
                    <a16:rowId xmlns:a16="http://schemas.microsoft.com/office/drawing/2014/main" val="814636596"/>
                  </a:ext>
                </a:extLst>
              </a:tr>
              <a:tr h="535714">
                <a:tc>
                  <a:txBody>
                    <a:bodyPr/>
                    <a:lstStyle/>
                    <a:p>
                      <a:pPr>
                        <a:lnSpc>
                          <a:spcPct val="107000"/>
                        </a:lnSpc>
                        <a:spcAft>
                          <a:spcPts val="800"/>
                        </a:spcAft>
                        <a:buNone/>
                      </a:pPr>
                      <a:r>
                        <a:rPr lang="en-US" sz="22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Reconhecer a diversidade dos planos de vida</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tc>
                  <a:txBody>
                    <a:bodyPr/>
                    <a:lstStyle/>
                    <a:p>
                      <a:pPr>
                        <a:lnSpc>
                          <a:spcPct val="107000"/>
                        </a:lnSpc>
                        <a:spcAft>
                          <a:spcPts val="800"/>
                        </a:spcAft>
                        <a:buNone/>
                      </a:pPr>
                      <a:r>
                        <a:rPr lang="en-US" sz="22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Usar o humor às custas dos idosos</a:t>
                      </a:r>
                    </a:p>
                    <a:p>
                      <a:pPr>
                        <a:lnSpc>
                          <a:spcPct val="107000"/>
                        </a:lnSpc>
                        <a:spcAft>
                          <a:spcPts val="800"/>
                        </a:spcAft>
                        <a:buNone/>
                      </a:pPr>
                      <a:endParaRPr lang="de-DE" sz="9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extLst>
                  <a:ext uri="{0D108BD9-81ED-4DB2-BD59-A6C34878D82A}">
                    <a16:rowId xmlns:a16="http://schemas.microsoft.com/office/drawing/2014/main" val="1033795918"/>
                  </a:ext>
                </a:extLst>
              </a:tr>
              <a:tr h="614290">
                <a:tc>
                  <a:txBody>
                    <a:bodyPr/>
                    <a:lstStyle/>
                    <a:p>
                      <a:pPr>
                        <a:lnSpc>
                          <a:spcPct val="107000"/>
                        </a:lnSpc>
                        <a:spcBef>
                          <a:spcPts val="600"/>
                        </a:spcBef>
                        <a:spcAft>
                          <a:spcPts val="6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Tornar conscientemente a própria linguagem inclusiva</a:t>
                      </a:r>
                      <a:r>
                        <a:rPr lang="de-DE"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tc>
                  <a:txBody>
                    <a:bodyPr/>
                    <a:lstStyle/>
                    <a:p>
                      <a:pPr>
                        <a:lnSpc>
                          <a:spcPct val="107000"/>
                        </a:lnSpc>
                        <a:spcBef>
                          <a:spcPts val="600"/>
                        </a:spcBef>
                        <a:spcAft>
                          <a:spcPts val="6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Fazer afirmações normativas («Nessa idade é...»)</a:t>
                      </a:r>
                    </a:p>
                    <a:p>
                      <a:pPr>
                        <a:lnSpc>
                          <a:spcPct val="107000"/>
                        </a:lnSpc>
                        <a:spcBef>
                          <a:spcPts val="0"/>
                        </a:spcBef>
                        <a:spcAft>
                          <a:spcPts val="600"/>
                        </a:spcAft>
                        <a:buNone/>
                      </a:pPr>
                      <a:endParaRPr lang="de-DE" sz="9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extLst>
                  <a:ext uri="{0D108BD9-81ED-4DB2-BD59-A6C34878D82A}">
                    <a16:rowId xmlns:a16="http://schemas.microsoft.com/office/drawing/2014/main" val="3855921546"/>
                  </a:ext>
                </a:extLst>
              </a:tr>
              <a:tr h="732889">
                <a:tc>
                  <a:txBody>
                    <a:bodyPr/>
                    <a:lstStyle/>
                    <a:p>
                      <a:pPr>
                        <a:lnSpc>
                          <a:spcPct val="107000"/>
                        </a:lnSpc>
                        <a:spcBef>
                          <a:spcPts val="600"/>
                        </a:spcBef>
                        <a:spcAft>
                          <a:spcPts val="6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Mencionar abertamente as incertezas («Este é um tema delicado...»)</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tc>
                  <a:txBody>
                    <a:bodyPr/>
                    <a:lstStyle/>
                    <a:p>
                      <a:pPr>
                        <a:lnSpc>
                          <a:spcPct val="107000"/>
                        </a:lnSpc>
                        <a:spcBef>
                          <a:spcPts val="600"/>
                        </a:spcBef>
                        <a:spcAft>
                          <a:spcPts val="6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Abordar temas íntimos sem consentimento</a:t>
                      </a:r>
                    </a:p>
                    <a:p>
                      <a:pPr>
                        <a:lnSpc>
                          <a:spcPct val="107000"/>
                        </a:lnSpc>
                        <a:spcBef>
                          <a:spcPts val="0"/>
                        </a:spcBef>
                        <a:spcAft>
                          <a:spcPts val="600"/>
                        </a:spcAft>
                        <a:buNone/>
                      </a:pPr>
                      <a:endParaRPr lang="de-DE" sz="9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extLst>
                  <a:ext uri="{0D108BD9-81ED-4DB2-BD59-A6C34878D82A}">
                    <a16:rowId xmlns:a16="http://schemas.microsoft.com/office/drawing/2014/main" val="2927481694"/>
                  </a:ext>
                </a:extLst>
              </a:tr>
              <a:tr h="486101">
                <a:tc>
                  <a:txBody>
                    <a:bodyPr/>
                    <a:lstStyle/>
                    <a:p>
                      <a:pPr>
                        <a:lnSpc>
                          <a:spcPct val="107000"/>
                        </a:lnSpc>
                        <a:spcBef>
                          <a:spcPts val="600"/>
                        </a:spcBef>
                        <a:spcAft>
                          <a:spcPts val="6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Recorrer à formação contínua e ao aperfeiçoamento profissional</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tc>
                  <a:txBody>
                    <a:bodyPr/>
                    <a:lstStyle/>
                    <a:p>
                      <a:pPr>
                        <a:lnSpc>
                          <a:spcPct val="107000"/>
                        </a:lnSpc>
                        <a:spcBef>
                          <a:spcPts val="600"/>
                        </a:spcBef>
                        <a:spcAft>
                          <a:spcPts val="6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Generalizar atribuições culturais ou religiosas</a:t>
                      </a:r>
                    </a:p>
                    <a:p>
                      <a:pPr>
                        <a:lnSpc>
                          <a:spcPct val="107000"/>
                        </a:lnSpc>
                        <a:spcBef>
                          <a:spcPts val="0"/>
                        </a:spcBef>
                        <a:spcAft>
                          <a:spcPts val="600"/>
                        </a:spcAft>
                        <a:buNone/>
                      </a:pPr>
                      <a:endParaRPr lang="de-DE" sz="9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extLst>
                  <a:ext uri="{0D108BD9-81ED-4DB2-BD59-A6C34878D82A}">
                    <a16:rowId xmlns:a16="http://schemas.microsoft.com/office/drawing/2014/main" val="563810547"/>
                  </a:ext>
                </a:extLst>
              </a:tr>
            </a:tbl>
          </a:graphicData>
        </a:graphic>
      </p:graphicFrame>
      <p:pic>
        <p:nvPicPr>
          <p:cNvPr id="4" name="Imagem 3">
            <a:extLst>
              <a:ext uri="{FF2B5EF4-FFF2-40B4-BE49-F238E27FC236}">
                <a16:creationId xmlns:a16="http://schemas.microsoft.com/office/drawing/2014/main" id="{F23ADADE-0B61-C7B9-827D-177C0E76B9F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1785266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867F8-FE86-C1C3-F4A7-285F0DD3060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ADE522E-D47D-719A-41A5-AEDD485DFB71}"/>
              </a:ext>
            </a:extLst>
          </p:cNvPr>
          <p:cNvSpPr>
            <a:spLocks noGrp="1"/>
          </p:cNvSpPr>
          <p:nvPr>
            <p:ph type="title"/>
          </p:nvPr>
        </p:nvSpPr>
        <p:spPr/>
        <p:txBody>
          <a:bodyPr/>
          <a:lstStyle/>
          <a:p>
            <a:r>
              <a:rPr lang="en-US" sz="2400" b="1" dirty="0"/>
              <a:t>Orientações para profissionais da área da educação e da enfermagem</a:t>
            </a:r>
            <a:endParaRPr lang="de-DE" sz="2400" b="1" dirty="0"/>
          </a:p>
        </p:txBody>
      </p:sp>
      <p:sp>
        <p:nvSpPr>
          <p:cNvPr id="4" name="Textfeld 3">
            <a:extLst>
              <a:ext uri="{FF2B5EF4-FFF2-40B4-BE49-F238E27FC236}">
                <a16:creationId xmlns:a16="http://schemas.microsoft.com/office/drawing/2014/main" id="{3E0ACE32-D900-0581-996C-1D34547A3FA3}"/>
              </a:ext>
            </a:extLst>
          </p:cNvPr>
          <p:cNvSpPr txBox="1"/>
          <p:nvPr/>
        </p:nvSpPr>
        <p:spPr>
          <a:xfrm>
            <a:off x="3920756" y="1344778"/>
            <a:ext cx="6119036" cy="558743"/>
          </a:xfrm>
          <a:prstGeom prst="rect">
            <a:avLst/>
          </a:prstGeom>
          <a:noFill/>
        </p:spPr>
        <p:txBody>
          <a:bodyPr wrap="square">
            <a:spAutoFit/>
          </a:bodyPr>
          <a:lstStyle/>
          <a:p>
            <a:pPr>
              <a:lnSpc>
                <a:spcPct val="115000"/>
              </a:lnSpc>
              <a:spcAft>
                <a:spcPts val="800"/>
              </a:spcAft>
              <a:buNone/>
            </a:pPr>
            <a:r>
              <a:rPr lang="de-DE" sz="2800" b="1" dirty="0" err="1">
                <a:solidFill>
                  <a:srgbClr val="D33FB2"/>
                </a:solidFill>
                <a:latin typeface="Calibri" panose="020F0502020204030204" pitchFamily="34" charset="0"/>
                <a:ea typeface="Calibri" panose="020F0502020204030204" pitchFamily="34" charset="0"/>
                <a:cs typeface="Calibri" panose="020F0502020204030204" pitchFamily="34" charset="0"/>
              </a:rPr>
              <a:t>Recomendações</a:t>
            </a:r>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 de comunicação</a:t>
            </a:r>
            <a:endParaRPr lang="de-DE" sz="2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feld 6">
            <a:extLst>
              <a:ext uri="{FF2B5EF4-FFF2-40B4-BE49-F238E27FC236}">
                <a16:creationId xmlns:a16="http://schemas.microsoft.com/office/drawing/2014/main" id="{0037687D-9BD8-022F-E718-BF28C9FC5E68}"/>
              </a:ext>
            </a:extLst>
          </p:cNvPr>
          <p:cNvSpPr txBox="1"/>
          <p:nvPr/>
        </p:nvSpPr>
        <p:spPr>
          <a:xfrm>
            <a:off x="3588488" y="1903521"/>
            <a:ext cx="7977076" cy="3594574"/>
          </a:xfrm>
          <a:prstGeom prst="rect">
            <a:avLst/>
          </a:prstGeom>
          <a:noFill/>
        </p:spPr>
        <p:txBody>
          <a:bodyPr wrap="square">
            <a:spAutoFit/>
          </a:bodyPr>
          <a:lstStyle/>
          <a:p>
            <a:pPr marL="342900" lvl="0" indent="-342900">
              <a:lnSpc>
                <a:spcPct val="115000"/>
              </a:lnSpc>
              <a:spcAft>
                <a:spcPts val="800"/>
              </a:spcAft>
              <a:buClr>
                <a:srgbClr val="C00000"/>
              </a:buClr>
              <a:buSzPts val="1000"/>
              <a:buFont typeface="Arial" panose="020B0604020202020204" pitchFamily="34" charset="0"/>
              <a:buChar char="•"/>
              <a:tabLst>
                <a:tab pos="457200" algn="l"/>
              </a:tabLst>
            </a:pPr>
            <a:r>
              <a:rPr lang="en-US" sz="2200" b="1" dirty="0">
                <a:solidFill>
                  <a:srgbClr val="252223"/>
                </a:solidFill>
                <a:latin typeface="Calibri" panose="020F0502020204030204" pitchFamily="34" charset="0"/>
                <a:ea typeface="Calibri" panose="020F0502020204030204" pitchFamily="34" charset="0"/>
                <a:cs typeface="Calibri" panose="020F0502020204030204" pitchFamily="34" charset="0"/>
              </a:rPr>
              <a:t>A atitude caracteriza-se pelo pressuposto básico de que a sexualidade na terceira idade é possível.</a:t>
            </a:r>
            <a:r>
              <a:rPr lang="en-US" sz="2200" dirty="0">
                <a:solidFill>
                  <a:srgbClr val="252223"/>
                </a:solidFill>
                <a:latin typeface="Calibri" panose="020F0502020204030204" pitchFamily="34" charset="0"/>
                <a:ea typeface="Calibri" panose="020F0502020204030204" pitchFamily="34" charset="0"/>
                <a:cs typeface="Calibri" panose="020F0502020204030204" pitchFamily="34" charset="0"/>
              </a:rPr>
              <a:t>
No diálogo, são </a:t>
            </a:r>
            <a:r>
              <a:rPr lang="en-US" sz="2200" dirty="0" err="1">
                <a:solidFill>
                  <a:srgbClr val="252223"/>
                </a:solidFill>
                <a:latin typeface="Calibri" panose="020F0502020204030204" pitchFamily="34" charset="0"/>
                <a:ea typeface="Calibri" panose="020F0502020204030204" pitchFamily="34" charset="0"/>
                <a:cs typeface="Calibri" panose="020F0502020204030204" pitchFamily="34" charset="0"/>
              </a:rPr>
              <a:t>preferíveis</a:t>
            </a:r>
            <a:r>
              <a:rPr lang="en-US" sz="2200" dirty="0">
                <a:solidFill>
                  <a:srgbClr val="252223"/>
                </a:solidFill>
                <a:latin typeface="Calibri" panose="020F0502020204030204" pitchFamily="34" charset="0"/>
                <a:ea typeface="Calibri" panose="020F0502020204030204" pitchFamily="34" charset="0"/>
                <a:cs typeface="Calibri" panose="020F0502020204030204" pitchFamily="34" charset="0"/>
              </a:rPr>
              <a:t> perguntas abertas que permitam uma ampla variedade de respostas. Estas devem ser isentas de julgamentos de valor. 
Devem evitar-se perguntas sugestivas.
As pausas, as incertezas e o silêncio podem ser permitidos e tolerados.
A forma como uma pessoa se define deve ser respeitada e não questionada.</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Grafik 8">
            <a:extLst>
              <a:ext uri="{FF2B5EF4-FFF2-40B4-BE49-F238E27FC236}">
                <a16:creationId xmlns:a16="http://schemas.microsoft.com/office/drawing/2014/main" id="{7C304AC7-5021-58F0-614C-53D28A213E66}"/>
              </a:ext>
            </a:extLst>
          </p:cNvPr>
          <p:cNvPicPr>
            <a:picLocks noChangeAspect="1"/>
          </p:cNvPicPr>
          <p:nvPr/>
        </p:nvPicPr>
        <p:blipFill>
          <a:blip r:embed="rId2"/>
          <a:stretch>
            <a:fillRect/>
          </a:stretch>
        </p:blipFill>
        <p:spPr>
          <a:xfrm>
            <a:off x="231259" y="2424223"/>
            <a:ext cx="3273922" cy="2553171"/>
          </a:xfrm>
          <a:prstGeom prst="rect">
            <a:avLst/>
          </a:prstGeom>
        </p:spPr>
      </p:pic>
      <p:pic>
        <p:nvPicPr>
          <p:cNvPr id="5" name="Imagem 4">
            <a:extLst>
              <a:ext uri="{FF2B5EF4-FFF2-40B4-BE49-F238E27FC236}">
                <a16:creationId xmlns:a16="http://schemas.microsoft.com/office/drawing/2014/main" id="{0A47BF78-053D-4F6D-8D69-8558D7241A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1744958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DD911-3695-FBE5-4305-7A0E0A0E017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348E1ED-1534-AB08-BC5B-DC5757A15510}"/>
              </a:ext>
            </a:extLst>
          </p:cNvPr>
          <p:cNvSpPr>
            <a:spLocks noGrp="1"/>
          </p:cNvSpPr>
          <p:nvPr>
            <p:ph type="title"/>
          </p:nvPr>
        </p:nvSpPr>
        <p:spPr/>
        <p:txBody>
          <a:bodyPr/>
          <a:lstStyle/>
          <a:p>
            <a:r>
              <a:rPr lang="en-US" sz="2400" b="1" dirty="0"/>
              <a:t>Orientações para profissionais da área da educação e da enfermagem</a:t>
            </a:r>
            <a:endParaRPr lang="de-DE" sz="2400" b="1" dirty="0"/>
          </a:p>
        </p:txBody>
      </p:sp>
      <p:sp>
        <p:nvSpPr>
          <p:cNvPr id="4" name="Textfeld 3">
            <a:extLst>
              <a:ext uri="{FF2B5EF4-FFF2-40B4-BE49-F238E27FC236}">
                <a16:creationId xmlns:a16="http://schemas.microsoft.com/office/drawing/2014/main" id="{9445F797-C6D6-117F-BD9B-26E8B99AFFE9}"/>
              </a:ext>
            </a:extLst>
          </p:cNvPr>
          <p:cNvSpPr txBox="1"/>
          <p:nvPr/>
        </p:nvSpPr>
        <p:spPr>
          <a:xfrm>
            <a:off x="3843673" y="1278287"/>
            <a:ext cx="6119036" cy="558743"/>
          </a:xfrm>
          <a:prstGeom prst="rect">
            <a:avLst/>
          </a:prstGeom>
          <a:noFill/>
        </p:spPr>
        <p:txBody>
          <a:bodyPr wrap="square">
            <a:spAutoFit/>
          </a:bodyPr>
          <a:lstStyle/>
          <a:p>
            <a:pPr>
              <a:lnSpc>
                <a:spcPct val="115000"/>
              </a:lnSpc>
              <a:spcAft>
                <a:spcPts val="800"/>
              </a:spcAft>
              <a:buNone/>
            </a:pPr>
            <a:r>
              <a:rPr lang="de-DE" sz="2800" b="1" dirty="0" err="1">
                <a:solidFill>
                  <a:srgbClr val="D33FB2"/>
                </a:solidFill>
                <a:latin typeface="Calibri" panose="020F0502020204030204" pitchFamily="34" charset="0"/>
                <a:ea typeface="Calibri" panose="020F0502020204030204" pitchFamily="34" charset="0"/>
                <a:cs typeface="Calibri" panose="020F0502020204030204" pitchFamily="34" charset="0"/>
              </a:rPr>
              <a:t>Princípios</a:t>
            </a:r>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 fundamentais</a:t>
            </a:r>
            <a:endParaRPr lang="de-DE" sz="2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F0EF47D3-F238-9C75-6F1C-8D4CC826B808}"/>
              </a:ext>
            </a:extLst>
          </p:cNvPr>
          <p:cNvSpPr txBox="1"/>
          <p:nvPr/>
        </p:nvSpPr>
        <p:spPr>
          <a:xfrm>
            <a:off x="3801141" y="2303106"/>
            <a:ext cx="8468832" cy="4832092"/>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en-US" sz="2200" dirty="0"/>
              <a:t>Separar as observações das interpretações.
Evitar rótulos (por exemplo, «inadequado»).</a:t>
            </a:r>
          </a:p>
          <a:p>
            <a:pPr>
              <a:buClr>
                <a:srgbClr val="C00000"/>
              </a:buClr>
            </a:pPr>
            <a:r>
              <a:rPr lang="en-US" sz="2200" b="1" dirty="0"/>
              <a:t>Utilizar mensagens em «eu»</a:t>
            </a:r>
          </a:p>
          <a:p>
            <a:pPr marL="342900" indent="-342900">
              <a:buClr>
                <a:srgbClr val="C00000"/>
              </a:buClr>
              <a:buFont typeface="Arial" panose="020B0604020202020204" pitchFamily="34" charset="0"/>
              <a:buChar char="•"/>
            </a:pPr>
            <a:r>
              <a:rPr lang="en-US" sz="2200" dirty="0"/>
              <a:t>Tornar transparentes as suas próprias perceções, sentimentos e necessidades.
Sem generalizações nem recriminações.</a:t>
            </a:r>
          </a:p>
          <a:p>
            <a:pPr>
              <a:buClr>
                <a:srgbClr val="C00000"/>
              </a:buClr>
            </a:pPr>
            <a:r>
              <a:rPr lang="en-US" sz="2200" b="1" dirty="0"/>
              <a:t>Abertura a diferentes perspetivas</a:t>
            </a:r>
            <a:endParaRPr lang="en-US" sz="2200" dirty="0"/>
          </a:p>
          <a:p>
            <a:pPr marL="342900" indent="-342900">
              <a:buClr>
                <a:srgbClr val="C00000"/>
              </a:buClr>
              <a:buFont typeface="Arial" panose="020B0604020202020204" pitchFamily="34" charset="0"/>
              <a:buChar char="•"/>
            </a:pPr>
            <a:r>
              <a:rPr lang="en-US" sz="2200" dirty="0"/>
              <a:t>Aceitar que não existe um único ponto de vista correto.
Perguntar em vez de insinuar.</a:t>
            </a:r>
          </a:p>
          <a:p>
            <a:pPr>
              <a:buClr>
                <a:srgbClr val="C00000"/>
              </a:buClr>
            </a:pPr>
            <a:r>
              <a:rPr lang="en-US" sz="2200" b="1" dirty="0"/>
              <a:t>Sem normas implícitas ou «mensagens de homem»</a:t>
            </a:r>
            <a:endParaRPr lang="en-US" sz="2200" dirty="0"/>
          </a:p>
          <a:p>
            <a:pPr marL="342900" indent="-342900">
              <a:buClr>
                <a:srgbClr val="C00000"/>
              </a:buClr>
              <a:buFont typeface="Arial" panose="020B0604020202020204" pitchFamily="34" charset="0"/>
              <a:buChar char="•"/>
            </a:pPr>
            <a:r>
              <a:rPr lang="en-US" sz="2200" dirty="0"/>
              <a:t>Respeite a autonomia.
Faça propostas em vez de dar instruções.</a:t>
            </a:r>
            <a:endParaRPr lang="de-DE" sz="2200" dirty="0"/>
          </a:p>
          <a:p>
            <a:pPr marL="342900" indent="-342900">
              <a:buClr>
                <a:srgbClr val="C00000"/>
              </a:buClr>
              <a:buFont typeface="Arial" panose="020B0604020202020204" pitchFamily="34" charset="0"/>
              <a:buChar char="•"/>
            </a:pPr>
            <a:endParaRPr lang="en-US" sz="2200" dirty="0"/>
          </a:p>
          <a:p>
            <a:r>
              <a:rPr lang="en-US" sz="2200" dirty="0"/>
              <a:t>
</a:t>
            </a:r>
            <a:endParaRPr lang="de-DE" sz="2200" dirty="0"/>
          </a:p>
        </p:txBody>
      </p:sp>
      <p:pic>
        <p:nvPicPr>
          <p:cNvPr id="6" name="Grafik 5">
            <a:extLst>
              <a:ext uri="{FF2B5EF4-FFF2-40B4-BE49-F238E27FC236}">
                <a16:creationId xmlns:a16="http://schemas.microsoft.com/office/drawing/2014/main" id="{50140925-6F4F-D5C7-C72E-5D52D54CF0DC}"/>
              </a:ext>
            </a:extLst>
          </p:cNvPr>
          <p:cNvPicPr>
            <a:picLocks noChangeAspect="1"/>
          </p:cNvPicPr>
          <p:nvPr/>
        </p:nvPicPr>
        <p:blipFill>
          <a:blip r:embed="rId2"/>
          <a:stretch>
            <a:fillRect/>
          </a:stretch>
        </p:blipFill>
        <p:spPr>
          <a:xfrm>
            <a:off x="725825" y="2408430"/>
            <a:ext cx="2926414" cy="2281475"/>
          </a:xfrm>
          <a:prstGeom prst="rect">
            <a:avLst/>
          </a:prstGeom>
        </p:spPr>
      </p:pic>
      <p:sp>
        <p:nvSpPr>
          <p:cNvPr id="7" name="Textfeld 6">
            <a:extLst>
              <a:ext uri="{FF2B5EF4-FFF2-40B4-BE49-F238E27FC236}">
                <a16:creationId xmlns:a16="http://schemas.microsoft.com/office/drawing/2014/main" id="{33601F77-D472-463F-A125-B585B3A5A558}"/>
              </a:ext>
            </a:extLst>
          </p:cNvPr>
          <p:cNvSpPr txBox="1"/>
          <p:nvPr/>
        </p:nvSpPr>
        <p:spPr>
          <a:xfrm>
            <a:off x="3827724" y="1929696"/>
            <a:ext cx="6150934" cy="430887"/>
          </a:xfrm>
          <a:prstGeom prst="rect">
            <a:avLst/>
          </a:prstGeom>
          <a:noFill/>
        </p:spPr>
        <p:txBody>
          <a:bodyPr wrap="square">
            <a:spAutoFit/>
          </a:bodyPr>
          <a:lstStyle/>
          <a:p>
            <a:pPr>
              <a:buClr>
                <a:srgbClr val="C00000"/>
              </a:buClr>
            </a:pPr>
            <a:r>
              <a:rPr lang="en-US" sz="2200" b="1" dirty="0"/>
              <a:t>Descrever em vez de avaliar</a:t>
            </a:r>
            <a:endParaRPr lang="de-DE" sz="2200" b="1" dirty="0"/>
          </a:p>
        </p:txBody>
      </p:sp>
      <p:pic>
        <p:nvPicPr>
          <p:cNvPr id="8" name="Imagem 7">
            <a:extLst>
              <a:ext uri="{FF2B5EF4-FFF2-40B4-BE49-F238E27FC236}">
                <a16:creationId xmlns:a16="http://schemas.microsoft.com/office/drawing/2014/main" id="{ABE76B42-EF39-201B-291A-CDBD0E1976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5474404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F1478-5513-1D52-669F-0DA191426AA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8139ABC-0E6A-82FF-E881-47254986E935}"/>
              </a:ext>
            </a:extLst>
          </p:cNvPr>
          <p:cNvSpPr>
            <a:spLocks noGrp="1"/>
          </p:cNvSpPr>
          <p:nvPr>
            <p:ph type="title"/>
          </p:nvPr>
        </p:nvSpPr>
        <p:spPr/>
        <p:txBody>
          <a:bodyPr/>
          <a:lstStyle/>
          <a:p>
            <a:r>
              <a:rPr lang="en-US" sz="2400" b="1" dirty="0"/>
              <a:t>Orientações para profissionais da área da educação e da enfermagem</a:t>
            </a:r>
            <a:endParaRPr lang="de-DE" sz="2400" b="1" dirty="0"/>
          </a:p>
        </p:txBody>
      </p:sp>
      <p:sp>
        <p:nvSpPr>
          <p:cNvPr id="4" name="Textfeld 3">
            <a:extLst>
              <a:ext uri="{FF2B5EF4-FFF2-40B4-BE49-F238E27FC236}">
                <a16:creationId xmlns:a16="http://schemas.microsoft.com/office/drawing/2014/main" id="{0478DD94-97D1-CE00-5F67-635AA133B537}"/>
              </a:ext>
            </a:extLst>
          </p:cNvPr>
          <p:cNvSpPr txBox="1"/>
          <p:nvPr/>
        </p:nvSpPr>
        <p:spPr>
          <a:xfrm>
            <a:off x="3892847" y="1311782"/>
            <a:ext cx="6119036" cy="558743"/>
          </a:xfrm>
          <a:prstGeom prst="rect">
            <a:avLst/>
          </a:prstGeom>
          <a:noFill/>
        </p:spPr>
        <p:txBody>
          <a:bodyPr wrap="square">
            <a:spAutoFit/>
          </a:bodyPr>
          <a:lstStyle/>
          <a:p>
            <a:pPr>
              <a:lnSpc>
                <a:spcPct val="115000"/>
              </a:lnSpc>
              <a:spcAft>
                <a:spcPts val="800"/>
              </a:spcAft>
              <a:buNone/>
            </a:pPr>
            <a:r>
              <a:rPr lang="de-DE" sz="2800" b="1" dirty="0" err="1">
                <a:solidFill>
                  <a:srgbClr val="D33FB2"/>
                </a:solidFill>
                <a:latin typeface="Calibri" panose="020F0502020204030204" pitchFamily="34" charset="0"/>
                <a:ea typeface="Calibri" panose="020F0502020204030204" pitchFamily="34" charset="0"/>
                <a:cs typeface="Calibri" panose="020F0502020204030204" pitchFamily="34" charset="0"/>
              </a:rPr>
              <a:t>Princípios</a:t>
            </a:r>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 fundamentais</a:t>
            </a:r>
            <a:endParaRPr lang="de-DE" sz="2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Grafik 8">
            <a:extLst>
              <a:ext uri="{FF2B5EF4-FFF2-40B4-BE49-F238E27FC236}">
                <a16:creationId xmlns:a16="http://schemas.microsoft.com/office/drawing/2014/main" id="{BC5878FE-FB9E-64B7-90D7-7F82956F4B58}"/>
              </a:ext>
            </a:extLst>
          </p:cNvPr>
          <p:cNvPicPr>
            <a:picLocks noChangeAspect="1"/>
          </p:cNvPicPr>
          <p:nvPr/>
        </p:nvPicPr>
        <p:blipFill>
          <a:blip r:embed="rId2"/>
          <a:stretch>
            <a:fillRect/>
          </a:stretch>
        </p:blipFill>
        <p:spPr>
          <a:xfrm>
            <a:off x="412012" y="2041451"/>
            <a:ext cx="2926249" cy="2282038"/>
          </a:xfrm>
          <a:prstGeom prst="rect">
            <a:avLst/>
          </a:prstGeom>
        </p:spPr>
      </p:pic>
      <p:sp>
        <p:nvSpPr>
          <p:cNvPr id="6" name="Textfeld 5">
            <a:extLst>
              <a:ext uri="{FF2B5EF4-FFF2-40B4-BE49-F238E27FC236}">
                <a16:creationId xmlns:a16="http://schemas.microsoft.com/office/drawing/2014/main" id="{004D0DA8-B863-7C91-5C9D-913CB9E7D6F2}"/>
              </a:ext>
            </a:extLst>
          </p:cNvPr>
          <p:cNvSpPr txBox="1"/>
          <p:nvPr/>
        </p:nvSpPr>
        <p:spPr>
          <a:xfrm>
            <a:off x="3548617" y="1870525"/>
            <a:ext cx="6807496" cy="3477875"/>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en-US" sz="2200" b="1" dirty="0"/>
              <a:t>Reconhecimento dos sentimentos – sem julgamento </a:t>
            </a:r>
          </a:p>
          <a:p>
            <a:pPr>
              <a:buClr>
                <a:srgbClr val="C00000"/>
              </a:buClr>
            </a:pPr>
            <a:r>
              <a:rPr lang="en-US" sz="2200" b="1" dirty="0"/>
              <a:t>            </a:t>
            </a:r>
            <a:r>
              <a:rPr lang="en-US" sz="2200" dirty="0"/>
              <a:t>Aceite os sentimentos, mesmo que não os partilhe.</a:t>
            </a:r>
            <a:endParaRPr lang="de-DE" sz="2200" dirty="0"/>
          </a:p>
          <a:p>
            <a:pPr marL="342900" indent="-342900">
              <a:buClr>
                <a:srgbClr val="C00000"/>
              </a:buClr>
              <a:buFont typeface="Arial" panose="020B0604020202020204" pitchFamily="34" charset="0"/>
              <a:buChar char="•"/>
            </a:pPr>
            <a:r>
              <a:rPr lang="en-US" sz="2200" b="1" dirty="0"/>
              <a:t>Utilização de uma linguagem inclusiva e precisa</a:t>
            </a:r>
          </a:p>
          <a:p>
            <a:pPr marL="800100" lvl="1" indent="-342900">
              <a:buFont typeface="Courier New" panose="02070309020205020404" pitchFamily="49" charset="0"/>
              <a:buChar char="o"/>
            </a:pPr>
            <a:r>
              <a:rPr lang="en-US" sz="2200" dirty="0"/>
              <a:t>Não faça generalizações sobre grupos ou pessoas.
Sensibilidade às relações de poder e aos papéis</a:t>
            </a:r>
          </a:p>
          <a:p>
            <a:pPr marL="342900" indent="-342900">
              <a:buClr>
                <a:schemeClr val="accent3">
                  <a:lumMod val="75000"/>
                </a:schemeClr>
              </a:buClr>
              <a:buFont typeface="Arial" panose="020B0604020202020204" pitchFamily="34" charset="0"/>
              <a:buChar char="•"/>
            </a:pPr>
            <a:r>
              <a:rPr lang="en-US" sz="2200" b="1" dirty="0"/>
              <a:t>Compreender, não corrigir</a:t>
            </a:r>
          </a:p>
          <a:p>
            <a:pPr marL="800100" lvl="1" indent="-342900">
              <a:buFont typeface="Courier New" panose="02070309020205020404" pitchFamily="49" charset="0"/>
              <a:buChar char="o"/>
            </a:pPr>
            <a:r>
              <a:rPr lang="en-US" sz="2200" dirty="0"/>
              <a:t>Entender a comunicação como um processo conjunto de esclarecimento.
Não: «Corrigir», mas sim concentrar-se na relação e na compreensão.</a:t>
            </a:r>
            <a:endParaRPr lang="de-DE" sz="2200" dirty="0"/>
          </a:p>
        </p:txBody>
      </p:sp>
      <p:pic>
        <p:nvPicPr>
          <p:cNvPr id="5" name="Imagem 4">
            <a:extLst>
              <a:ext uri="{FF2B5EF4-FFF2-40B4-BE49-F238E27FC236}">
                <a16:creationId xmlns:a16="http://schemas.microsoft.com/office/drawing/2014/main" id="{09FC6012-78F9-39C7-ABE1-9F3A41963A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2627884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a:t>Obrigado</a:t>
            </a:r>
          </a:p>
        </p:txBody>
      </p:sp>
    </p:spTree>
    <p:extLst>
      <p:ext uri="{BB962C8B-B14F-4D97-AF65-F5344CB8AC3E}">
        <p14:creationId xmlns:p14="http://schemas.microsoft.com/office/powerpoint/2010/main" val="14027814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321B01-5D54-09EE-411E-69F728947F4E}"/>
              </a:ext>
            </a:extLst>
          </p:cNvPr>
          <p:cNvSpPr>
            <a:spLocks noGrp="1"/>
          </p:cNvSpPr>
          <p:nvPr>
            <p:ph type="title"/>
          </p:nvPr>
        </p:nvSpPr>
        <p:spPr/>
        <p:txBody>
          <a:bodyPr/>
          <a:lstStyle/>
          <a:p>
            <a:r>
              <a:rPr lang="de-DE" dirty="0"/>
              <a:t>Referências</a:t>
            </a:r>
          </a:p>
        </p:txBody>
      </p:sp>
      <p:sp>
        <p:nvSpPr>
          <p:cNvPr id="4" name="Inhaltsplatzhalter 3">
            <a:extLst>
              <a:ext uri="{FF2B5EF4-FFF2-40B4-BE49-F238E27FC236}">
                <a16:creationId xmlns:a16="http://schemas.microsoft.com/office/drawing/2014/main" id="{0FAD8D10-6C80-EAA1-9335-2FD64B2FEB8C}"/>
              </a:ext>
            </a:extLst>
          </p:cNvPr>
          <p:cNvSpPr>
            <a:spLocks noGrp="1"/>
          </p:cNvSpPr>
          <p:nvPr>
            <p:ph sz="quarter" idx="12"/>
          </p:nvPr>
        </p:nvSpPr>
        <p:spPr/>
        <p:txBody>
          <a:bodyPr/>
          <a:lstStyle/>
          <a:p>
            <a:r>
              <a:rPr lang="de-DE" dirty="0" err="1"/>
              <a:t>Ariès</a:t>
            </a:r>
            <a:r>
              <a:rPr lang="de-DE" dirty="0"/>
              <a:t>, P. (1988). Geschichte des privaten Lebens. Frankfurt a. M.: Fischer.</a:t>
            </a:r>
          </a:p>
          <a:p>
            <a:r>
              <a:rPr lang="de-DE" dirty="0"/>
              <a:t>Beck-Gernsheim, E. (1980): Das halbierte Leben: Männerwelt Beruf, Frauenwelt Familie. Frankfurt a.M.</a:t>
            </a:r>
          </a:p>
          <a:p>
            <a:r>
              <a:rPr lang="de-DE" dirty="0"/>
              <a:t>Berger, P. L., &amp; Luckmann, T. (2016). Die gesellschaftliche Konstruktion der Wirklichkeit. Frankfurt a. M.</a:t>
            </a:r>
          </a:p>
          <a:p>
            <a:r>
              <a:rPr lang="de-DE" dirty="0"/>
              <a:t>Butler, J. (1991). Das Unbehagen der Geschlechter. Frankfurt a. M.</a:t>
            </a:r>
          </a:p>
          <a:p>
            <a:r>
              <a:rPr lang="de-DE" dirty="0" err="1"/>
              <a:t>Dimbath</a:t>
            </a:r>
            <a:r>
              <a:rPr lang="de-DE" dirty="0"/>
              <a:t>, O. (2025): Soziale Norm. In: </a:t>
            </a:r>
            <a:r>
              <a:rPr lang="de-DE" u="sng" dirty="0">
                <a:solidFill>
                  <a:schemeClr val="tx1"/>
                </a:solidFill>
                <a:hlinkClick r:id="rId2">
                  <a:extLst>
                    <a:ext uri="{A12FA001-AC4F-418D-AE19-62706E023703}">
                      <ahyp:hlinkClr xmlns:ahyp="http://schemas.microsoft.com/office/drawing/2018/hyperlinkcolor" val="tx"/>
                    </a:ext>
                  </a:extLst>
                </a:hlinkClick>
              </a:rPr>
              <a:t>https://www.socialnet.de/lexikon/Soziale-Norm</a:t>
            </a:r>
            <a:endParaRPr lang="de-DE" dirty="0">
              <a:solidFill>
                <a:schemeClr val="tx1"/>
              </a:solidFill>
            </a:endParaRPr>
          </a:p>
          <a:p>
            <a:r>
              <a:rPr lang="en-US" dirty="0"/>
              <a:t>Fealy, G., McNamara, M., Treacy, M. P., &amp; Lyons, I. (2012). Constructing ageing and age identities: A case study of newspaper discourse. </a:t>
            </a:r>
            <a:r>
              <a:rPr lang="de-DE" dirty="0" err="1"/>
              <a:t>Ageing</a:t>
            </a:r>
            <a:r>
              <a:rPr lang="de-DE" dirty="0"/>
              <a:t> &amp; Society, 32(1), 85–102.</a:t>
            </a:r>
          </a:p>
          <a:p>
            <a:r>
              <a:rPr lang="de-DE" dirty="0"/>
              <a:t>Feldmann, M., </a:t>
            </a:r>
            <a:r>
              <a:rPr lang="de-DE" dirty="0" err="1"/>
              <a:t>Wazinski</a:t>
            </a:r>
            <a:r>
              <a:rPr lang="de-DE" dirty="0"/>
              <a:t>, K., Wanka, A. (2025): Intersektionale Perspektiven auf Alter(n) und Geschlecht in der Sozialen Arbeit</a:t>
            </a:r>
          </a:p>
          <a:p>
            <a:r>
              <a:rPr lang="de-DE" dirty="0"/>
              <a:t>Foucault, M. (1999). Der Wille zum Wissen. Sexualität und Wahrheit 1. Frankfurt a. M.</a:t>
            </a:r>
          </a:p>
          <a:p>
            <a:r>
              <a:rPr lang="de-DE" dirty="0"/>
              <a:t>Goffman, E. (1977). Stigma. Über Techniken der Bewältigung beschädigter Identität. Frankfurt a. M.</a:t>
            </a:r>
          </a:p>
          <a:p>
            <a:r>
              <a:rPr lang="de-DE" dirty="0"/>
              <a:t>Honneth, A. (2010). Das Ich im Wir. Berlin</a:t>
            </a:r>
          </a:p>
          <a:p>
            <a:r>
              <a:rPr lang="en-US" dirty="0"/>
              <a:t>Somers, M. R. (1994). The Narrative Constitution of Identity. Theory and Society, 23(5), 605–649.</a:t>
            </a:r>
            <a:endParaRPr lang="de-DE" dirty="0"/>
          </a:p>
          <a:p>
            <a:r>
              <a:rPr lang="en-US" dirty="0"/>
              <a:t>Woodward, K. (2006). Aging and Its Discontents. Bloomington: Indiana University Press.</a:t>
            </a:r>
            <a:endParaRPr lang="de-DE" dirty="0"/>
          </a:p>
          <a:p>
            <a:endParaRPr lang="de-DE" dirty="0"/>
          </a:p>
        </p:txBody>
      </p:sp>
    </p:spTree>
    <p:extLst>
      <p:ext uri="{BB962C8B-B14F-4D97-AF65-F5344CB8AC3E}">
        <p14:creationId xmlns:p14="http://schemas.microsoft.com/office/powerpoint/2010/main" val="17566182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6EE0A6C00C77214D8209623C313996D0" ma:contentTypeVersion="14" ma:contentTypeDescription="Ein neues Dokument erstellen." ma:contentTypeScope="" ma:versionID="ee2fc3b4fe5f9d97eb0fd85ecf374dda">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3c38a056eb196ad395679a14beb6de12"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Bildmarkierungen"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Props1.xml><?xml version="1.0" encoding="utf-8"?>
<ds:datastoreItem xmlns:ds="http://schemas.openxmlformats.org/officeDocument/2006/customXml" ds:itemID="{994986C0-844D-4D57-9CAF-E67D6CD396DD}">
  <ds:schemaRefs>
    <ds:schemaRef ds:uri="http://schemas.microsoft.com/sharepoint/v3/contenttype/forms"/>
  </ds:schemaRefs>
</ds:datastoreItem>
</file>

<file path=customXml/itemProps2.xml><?xml version="1.0" encoding="utf-8"?>
<ds:datastoreItem xmlns:ds="http://schemas.openxmlformats.org/officeDocument/2006/customXml" ds:itemID="{5C61FCCE-3B8C-43AA-B25C-35D5017C82FB}"/>
</file>

<file path=customXml/itemProps3.xml><?xml version="1.0" encoding="utf-8"?>
<ds:datastoreItem xmlns:ds="http://schemas.openxmlformats.org/officeDocument/2006/customXml" ds:itemID="{874803D7-AC89-4F2F-AA66-341ACEC9063C}">
  <ds:schemaRefs>
    <ds:schemaRef ds:uri="http://purl.org/dc/elements/1.1/"/>
    <ds:schemaRef ds:uri="http://www.w3.org/XML/1998/namespace"/>
    <ds:schemaRef ds:uri="http://schemas.openxmlformats.org/package/2006/metadata/core-properties"/>
    <ds:schemaRef ds:uri="http://schemas.microsoft.com/office/2006/documentManagement/types"/>
    <ds:schemaRef ds:uri="http://purl.org/dc/terms/"/>
    <ds:schemaRef ds:uri="http://schemas.microsoft.com/office/2006/metadata/properties"/>
    <ds:schemaRef ds:uri="http://purl.org/dc/dcmitype/"/>
    <ds:schemaRef ds:uri="http://schemas.microsoft.com/office/infopath/2007/PartnerControls"/>
    <ds:schemaRef ds:uri="d3294b56-e90c-47f0-a901-cbc2fa92cece"/>
    <ds:schemaRef ds:uri="d26a33d8-8496-4dd0-bdb4-e7001d843bba"/>
  </ds:schemaRefs>
</ds:datastoreItem>
</file>

<file path=docProps/app.xml><?xml version="1.0" encoding="utf-8"?>
<Properties xmlns="http://schemas.openxmlformats.org/officeDocument/2006/extended-properties" xmlns:vt="http://schemas.openxmlformats.org/officeDocument/2006/docPropsVTypes">
  <TotalTime>130</TotalTime>
  <Words>3091</Words>
  <Application>Microsoft Office PowerPoint</Application>
  <PresentationFormat>Ecrã Panorâmico</PresentationFormat>
  <Paragraphs>155</Paragraphs>
  <Slides>31</Slides>
  <Notes>4</Notes>
  <HiddenSlides>0</HiddenSlides>
  <MMClips>0</MMClips>
  <ScaleCrop>false</ScaleCrop>
  <HeadingPairs>
    <vt:vector size="6" baseType="variant">
      <vt:variant>
        <vt:lpstr>Tipos de letra usados</vt:lpstr>
      </vt:variant>
      <vt:variant>
        <vt:i4>6</vt:i4>
      </vt:variant>
      <vt:variant>
        <vt:lpstr>Tema</vt:lpstr>
      </vt:variant>
      <vt:variant>
        <vt:i4>2</vt:i4>
      </vt:variant>
      <vt:variant>
        <vt:lpstr>Títulos dos diapositivos</vt:lpstr>
      </vt:variant>
      <vt:variant>
        <vt:i4>31</vt:i4>
      </vt:variant>
    </vt:vector>
  </HeadingPairs>
  <TitlesOfParts>
    <vt:vector size="39" baseType="lpstr">
      <vt:lpstr>Arial</vt:lpstr>
      <vt:lpstr>Calibri</vt:lpstr>
      <vt:lpstr>Courier New</vt:lpstr>
      <vt:lpstr>Open Sans</vt:lpstr>
      <vt:lpstr>Pier Sans Light</vt:lpstr>
      <vt:lpstr>Wingdings</vt:lpstr>
      <vt:lpstr>CARDET Course template</vt:lpstr>
      <vt:lpstr>CARDET Course template - Cover page</vt:lpstr>
      <vt:lpstr>  Módulo 4. A História das Normas Sociais relativas ao Género e à Sexualidade na Europa  Desenvolvido por Karina Hoßfeld - Association of Lower Saxony  Educational Initiatives e.V.(VNB e.V.)  </vt:lpstr>
      <vt:lpstr>É disso que se trata...</vt:lpstr>
      <vt:lpstr>Apresentação do PowerPoint</vt:lpstr>
      <vt:lpstr>Apresentação do PowerPoint</vt:lpstr>
      <vt:lpstr>Apresentação do PowerPoint</vt:lpstr>
      <vt:lpstr>Apresentação do PowerPoint</vt:lpstr>
      <vt:lpstr>Apresentação do PowerPoint</vt:lpstr>
      <vt:lpstr>Enquadramento teórico: evolução histórica das normas sociais sobre a idade e a sexualidade</vt:lpstr>
      <vt:lpstr>Enquadramento teórico: evolução histórica das normas sociais sobre a idade e a sexualidade</vt:lpstr>
      <vt:lpstr>Enquadramento teórico: evolução histórica das normas sociais relativas à idade e à sexualidade</vt:lpstr>
      <vt:lpstr>Enquadramento teórico: evolução histórica das normas sociais sobre a idade e a sexualidade</vt:lpstr>
      <vt:lpstr>Enquadramento teórico: Evolução histórica das normas sociais relativas à idade e à sexualidade</vt:lpstr>
      <vt:lpstr>Enquadramento teórico: Evolução histórica das normas sociais relativas à idade e à sexualidade</vt:lpstr>
      <vt:lpstr>Fatores que influenciam as perceções sobre a idade </vt:lpstr>
      <vt:lpstr>Fatores que influenciam as perceções sobre a idade </vt:lpstr>
      <vt:lpstr>Fatores que influenciam as perceções sobre a idade </vt:lpstr>
      <vt:lpstr>Fatores que influenciam as perceções sobre a idade </vt:lpstr>
      <vt:lpstr>Fatores que influenciam as perceções sobre a idade</vt:lpstr>
      <vt:lpstr>Fatores que influenciam as perceções sobre a idade</vt:lpstr>
      <vt:lpstr>Fatores que influenciam as perceções sobre a idade</vt:lpstr>
      <vt:lpstr>Fatores que influenciam as perceções sobre a idade</vt:lpstr>
      <vt:lpstr>Fatores que influenciam as perceções sobre a idade</vt:lpstr>
      <vt:lpstr>Fatores que influenciam as perceções sobre a idade</vt:lpstr>
      <vt:lpstr>Fatores que influenciam as perceções sobre a idade</vt:lpstr>
      <vt:lpstr>Fatores que influenciam as perceções sobre a idade</vt:lpstr>
      <vt:lpstr>Orientações para profissionais da área da educação e da enfermagem</vt:lpstr>
      <vt:lpstr>Orientações para profissionais da área da educação e da enfermagem</vt:lpstr>
      <vt:lpstr>Orientações para profissionais da área da educação e da enfermagem</vt:lpstr>
      <vt:lpstr>Orientações para profissionais da área da educação e da enfermagem</vt:lpstr>
      <vt:lpstr>Obrigado</vt:lpstr>
      <vt:lpstr>Referências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keywords>, docId:090031C40ACAD003643022843AF26CAE</cp:keywords>
  <cp:lastModifiedBy>Andreia Nunes - Proportional Message</cp:lastModifiedBy>
  <cp:revision>123</cp:revision>
  <cp:lastPrinted>2018-07-25T11:23:29Z</cp:lastPrinted>
  <dcterms:created xsi:type="dcterms:W3CDTF">2014-07-11T09:12:14Z</dcterms:created>
  <dcterms:modified xsi:type="dcterms:W3CDTF">2026-07-27T15:12:48Z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y fmtid="{D5CDD505-2E9C-101B-9397-08002B2CF9AE}" pid="3" name="MediaServiceImageTags">
    <vt:lpwstr/>
  </property>
</Properties>
</file>