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6" r:id="rId5"/>
  </p:sldMasterIdLst>
  <p:notesMasterIdLst>
    <p:notesMasterId r:id="rId37"/>
  </p:notesMasterIdLst>
  <p:handoutMasterIdLst>
    <p:handoutMasterId r:id="rId38"/>
  </p:handoutMasterIdLst>
  <p:sldIdLst>
    <p:sldId id="269" r:id="rId6"/>
    <p:sldId id="263" r:id="rId7"/>
    <p:sldId id="257" r:id="rId8"/>
    <p:sldId id="308" r:id="rId9"/>
    <p:sldId id="315" r:id="rId10"/>
    <p:sldId id="317" r:id="rId11"/>
    <p:sldId id="316" r:id="rId12"/>
    <p:sldId id="275" r:id="rId13"/>
    <p:sldId id="310" r:id="rId14"/>
    <p:sldId id="318" r:id="rId15"/>
    <p:sldId id="334" r:id="rId16"/>
    <p:sldId id="319" r:id="rId17"/>
    <p:sldId id="320" r:id="rId18"/>
    <p:sldId id="322" r:id="rId19"/>
    <p:sldId id="323" r:id="rId20"/>
    <p:sldId id="324" r:id="rId21"/>
    <p:sldId id="325" r:id="rId22"/>
    <p:sldId id="326" r:id="rId23"/>
    <p:sldId id="327" r:id="rId24"/>
    <p:sldId id="329" r:id="rId25"/>
    <p:sldId id="328" r:id="rId26"/>
    <p:sldId id="330" r:id="rId27"/>
    <p:sldId id="331" r:id="rId28"/>
    <p:sldId id="332" r:id="rId29"/>
    <p:sldId id="333" r:id="rId30"/>
    <p:sldId id="335" r:id="rId31"/>
    <p:sldId id="336" r:id="rId32"/>
    <p:sldId id="337" r:id="rId33"/>
    <p:sldId id="338" r:id="rId34"/>
    <p:sldId id="268" r:id="rId35"/>
    <p:sldId id="339" r:id="rId36"/>
  </p:sldIdLst>
  <p:sldSz cx="12192000" cy="6858000"/>
  <p:notesSz cx="6858000" cy="9144000"/>
  <p:custDataLst>
    <p:tags r:id="rId39"/>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9F9F9"/>
    <a:srgbClr val="F9F3FF"/>
    <a:srgbClr val="EEDDFF"/>
    <a:srgbClr val="695F61"/>
    <a:srgbClr val="CC6600"/>
    <a:srgbClr val="FEA35E"/>
    <a:srgbClr val="CC3300"/>
    <a:srgbClr val="BEA29C"/>
    <a:srgbClr val="CAE6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971F88-98DE-4F64-A62B-9D911E3499B1}" v="149" dt="2026-03-30T11:32:49.1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ittlere Formatvorlage 4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ittlere Formatvorlage 4 - Akz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38" autoAdjust="0"/>
    <p:restoredTop sz="87218" autoAdjust="0"/>
  </p:normalViewPr>
  <p:slideViewPr>
    <p:cSldViewPr snapToGrid="0">
      <p:cViewPr varScale="1">
        <p:scale>
          <a:sx n="100" d="100"/>
          <a:sy n="100" d="100"/>
        </p:scale>
        <p:origin x="1128" y="160"/>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gs" Target="tags/tag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ina Hossfeld" userId="be0b8066-ccf7-44d3-8c74-dc3048a57faa" providerId="ADAL" clId="{D8C974CB-349A-4BBB-8DBF-DB986E7368DE}"/>
    <pc:docChg chg="delSld">
      <pc:chgData name="Karina Hossfeld" userId="be0b8066-ccf7-44d3-8c74-dc3048a57faa" providerId="ADAL" clId="{D8C974CB-349A-4BBB-8DBF-DB986E7368DE}" dt="2026-03-30T11:52:46.781" v="0" actId="47"/>
      <pc:docMkLst>
        <pc:docMk/>
      </pc:docMkLst>
      <pc:sldChg chg="del">
        <pc:chgData name="Karina Hossfeld" userId="be0b8066-ccf7-44d3-8c74-dc3048a57faa" providerId="ADAL" clId="{D8C974CB-349A-4BBB-8DBF-DB986E7368DE}" dt="2026-03-30T11:52:46.781" v="0" actId="47"/>
        <pc:sldMkLst>
          <pc:docMk/>
          <pc:sldMk cId="441004293" sldId="34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13/8/26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‹N°›</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13/8/26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Cliquez pour modifier les styles de texte principaux</a:t>
            </a:r>
          </a:p>
          <a:p>
            <a:pPr lvl="1"/>
            <a:r>
              <a:rPr lang="en-US"/>
              <a:t>Deuxième niveau</a:t>
            </a:r>
          </a:p>
          <a:p>
            <a:pPr lvl="2"/>
            <a:r>
              <a:rPr lang="en-US"/>
              <a:t>Troisième niveau</a:t>
            </a:r>
          </a:p>
          <a:p>
            <a:pPr lvl="3"/>
            <a:r>
              <a:rPr lang="en-US"/>
              <a:t>Quatrième niveau</a:t>
            </a:r>
          </a:p>
          <a:p>
            <a:pPr lvl="4"/>
            <a:r>
              <a:rPr lang="en-US"/>
              <a:t>Cinquième niveau</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‹N°›</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C6CF91B0-25AB-4DFA-B184-293DD156034C}" type="slidenum">
              <a:rPr lang="el-GR" smtClean="0"/>
              <a:t>2</a:t>
            </a:fld>
            <a:endParaRPr lang="el-GR"/>
          </a:p>
        </p:txBody>
      </p:sp>
    </p:spTree>
    <p:extLst>
      <p:ext uri="{BB962C8B-B14F-4D97-AF65-F5344CB8AC3E}">
        <p14:creationId xmlns:p14="http://schemas.microsoft.com/office/powerpoint/2010/main" val="22333592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6CF91B0-25AB-4DFA-B184-293DD156034C}" type="slidenum">
              <a:rPr lang="el-GR" smtClean="0"/>
              <a:t>9</a:t>
            </a:fld>
            <a:endParaRPr lang="el-GR"/>
          </a:p>
        </p:txBody>
      </p:sp>
    </p:spTree>
    <p:extLst>
      <p:ext uri="{BB962C8B-B14F-4D97-AF65-F5344CB8AC3E}">
        <p14:creationId xmlns:p14="http://schemas.microsoft.com/office/powerpoint/2010/main" val="1018753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6CF91B0-25AB-4DFA-B184-293DD156034C}" type="slidenum">
              <a:rPr lang="el-GR" smtClean="0"/>
              <a:t>17</a:t>
            </a:fld>
            <a:endParaRPr lang="el-GR"/>
          </a:p>
        </p:txBody>
      </p:sp>
    </p:spTree>
    <p:extLst>
      <p:ext uri="{BB962C8B-B14F-4D97-AF65-F5344CB8AC3E}">
        <p14:creationId xmlns:p14="http://schemas.microsoft.com/office/powerpoint/2010/main" val="15756240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6CF91B0-25AB-4DFA-B184-293DD156034C}" type="slidenum">
              <a:rPr lang="el-GR" smtClean="0"/>
              <a:t>19</a:t>
            </a:fld>
            <a:endParaRPr lang="el-GR"/>
          </a:p>
        </p:txBody>
      </p:sp>
    </p:spTree>
    <p:extLst>
      <p:ext uri="{BB962C8B-B14F-4D97-AF65-F5344CB8AC3E}">
        <p14:creationId xmlns:p14="http://schemas.microsoft.com/office/powerpoint/2010/main" val="460542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atin typeface="+mn-lt"/>
                <a:ea typeface="Roboto Slab Medium" pitchFamily="2" charset="0"/>
              </a:defRPr>
            </a:lvl1pPr>
          </a:lstStyle>
          <a:p>
            <a:r>
              <a:rPr lang="en-US" dirty="0"/>
              <a:t>Slide title goes here</a:t>
            </a:r>
            <a:endParaRPr lang="el-GR" dirty="0"/>
          </a:p>
        </p:txBody>
      </p:sp>
      <p:sp>
        <p:nvSpPr>
          <p:cNvPr id="5" name="Content Placeholder 3"/>
          <p:cNvSpPr>
            <a:spLocks noGrp="1"/>
          </p:cNvSpPr>
          <p:nvPr>
            <p:ph sz="quarter" idx="12" hasCustomPrompt="1"/>
          </p:nvPr>
        </p:nvSpPr>
        <p:spPr>
          <a:xfrm>
            <a:off x="97971" y="881743"/>
            <a:ext cx="11944350" cy="5870121"/>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2169850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6"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sz="2400" b="1" baseline="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97971" y="1462685"/>
            <a:ext cx="11944350" cy="5289179"/>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392876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5" name="Content Placeholder 3"/>
          <p:cNvSpPr>
            <a:spLocks noGrp="1"/>
          </p:cNvSpPr>
          <p:nvPr>
            <p:ph sz="quarter" idx="11" hasCustomPrompt="1"/>
          </p:nvPr>
        </p:nvSpPr>
        <p:spPr>
          <a:xfrm>
            <a:off x="97971"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7" name="Content Placeholder 3"/>
          <p:cNvSpPr>
            <a:spLocks noGrp="1"/>
          </p:cNvSpPr>
          <p:nvPr>
            <p:ph sz="quarter" idx="11" hasCustomPrompt="1"/>
          </p:nvPr>
        </p:nvSpPr>
        <p:spPr>
          <a:xfrm>
            <a:off x="97971"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10"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lang="el-GR" sz="2400" b="1" kern="1200" baseline="0" dirty="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Tree>
    <p:extLst>
      <p:ext uri="{BB962C8B-B14F-4D97-AF65-F5344CB8AC3E}">
        <p14:creationId xmlns:p14="http://schemas.microsoft.com/office/powerpoint/2010/main" val="153670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extLst>
      <p:ext uri="{BB962C8B-B14F-4D97-AF65-F5344CB8AC3E}">
        <p14:creationId xmlns:p14="http://schemas.microsoft.com/office/powerpoint/2010/main" val="1721007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FFFFFF"/>
        </a:solidFill>
        <a:effectLst/>
      </p:bgPr>
    </p:bg>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1C672A2-D26B-3834-7C30-2ED14ED1C6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0896" y="343739"/>
            <a:ext cx="4353312" cy="833538"/>
          </a:xfrm>
          <a:prstGeom prst="rect">
            <a:avLst/>
          </a:prstGeom>
        </p:spPr>
      </p:pic>
      <p:pic>
        <p:nvPicPr>
          <p:cNvPr id="7" name="Picture 6">
            <a:extLst>
              <a:ext uri="{FF2B5EF4-FFF2-40B4-BE49-F238E27FC236}">
                <a16:creationId xmlns:a16="http://schemas.microsoft.com/office/drawing/2014/main" id="{3D828EC0-BF20-49B3-A8DE-833F728958E9}"/>
              </a:ext>
            </a:extLst>
          </p:cNvPr>
          <p:cNvPicPr>
            <a:picLocks noChangeAspect="1"/>
          </p:cNvPicPr>
          <p:nvPr userDrawn="1"/>
        </p:nvPicPr>
        <p:blipFill>
          <a:blip r:embed="rId3"/>
          <a:stretch>
            <a:fillRect/>
          </a:stretch>
        </p:blipFill>
        <p:spPr>
          <a:xfrm>
            <a:off x="310897" y="6212262"/>
            <a:ext cx="1886787" cy="401872"/>
          </a:xfrm>
          <a:prstGeom prst="rect">
            <a:avLst/>
          </a:prstGeom>
        </p:spPr>
      </p:pic>
      <p:pic>
        <p:nvPicPr>
          <p:cNvPr id="9" name="Picture 8">
            <a:extLst>
              <a:ext uri="{FF2B5EF4-FFF2-40B4-BE49-F238E27FC236}">
                <a16:creationId xmlns:a16="http://schemas.microsoft.com/office/drawing/2014/main" id="{0CA16813-24A7-8005-8F28-7C493D60148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89546" y="51099"/>
            <a:ext cx="4501129" cy="6362099"/>
          </a:xfrm>
          <a:prstGeom prst="rect">
            <a:avLst/>
          </a:prstGeom>
        </p:spPr>
      </p:pic>
    </p:spTree>
    <p:extLst>
      <p:ext uri="{BB962C8B-B14F-4D97-AF65-F5344CB8AC3E}">
        <p14:creationId xmlns:p14="http://schemas.microsoft.com/office/powerpoint/2010/main" val="5470203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9FFDEAA-4C09-D661-B25F-AC452411C2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656" y="243866"/>
            <a:ext cx="3744188" cy="1482538"/>
          </a:xfrm>
          <a:prstGeom prst="rect">
            <a:avLst/>
          </a:prstGeom>
        </p:spPr>
      </p:pic>
      <p:pic>
        <p:nvPicPr>
          <p:cNvPr id="4" name="Picture 3">
            <a:extLst>
              <a:ext uri="{FF2B5EF4-FFF2-40B4-BE49-F238E27FC236}">
                <a16:creationId xmlns:a16="http://schemas.microsoft.com/office/drawing/2014/main" id="{BDDCD6EF-8BAC-4952-C0E4-2EF4ACDC3F96}"/>
              </a:ext>
            </a:extLst>
          </p:cNvPr>
          <p:cNvPicPr>
            <a:picLocks noChangeAspect="1"/>
          </p:cNvPicPr>
          <p:nvPr userDrawn="1"/>
        </p:nvPicPr>
        <p:blipFill>
          <a:blip r:embed="rId3"/>
          <a:stretch>
            <a:fillRect/>
          </a:stretch>
        </p:blipFill>
        <p:spPr>
          <a:xfrm>
            <a:off x="310897" y="6212262"/>
            <a:ext cx="1886787" cy="401872"/>
          </a:xfrm>
          <a:prstGeom prst="rect">
            <a:avLst/>
          </a:prstGeom>
        </p:spPr>
      </p:pic>
      <p:sp>
        <p:nvSpPr>
          <p:cNvPr id="7" name="TextBox 6">
            <a:extLst>
              <a:ext uri="{FF2B5EF4-FFF2-40B4-BE49-F238E27FC236}">
                <a16:creationId xmlns:a16="http://schemas.microsoft.com/office/drawing/2014/main" id="{65D8CF01-DE24-506A-D172-15A990CD197C}"/>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pic>
        <p:nvPicPr>
          <p:cNvPr id="13" name="Picture 12">
            <a:extLst>
              <a:ext uri="{FF2B5EF4-FFF2-40B4-BE49-F238E27FC236}">
                <a16:creationId xmlns:a16="http://schemas.microsoft.com/office/drawing/2014/main" id="{B49325E3-9BBA-A801-2A0B-2CDE800B7A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48438" y="155448"/>
            <a:ext cx="4442238" cy="6278860"/>
          </a:xfrm>
          <a:prstGeom prst="rect">
            <a:avLst/>
          </a:prstGeom>
        </p:spPr>
      </p:pic>
    </p:spTree>
    <p:extLst>
      <p:ext uri="{BB962C8B-B14F-4D97-AF65-F5344CB8AC3E}">
        <p14:creationId xmlns:p14="http://schemas.microsoft.com/office/powerpoint/2010/main" val="29445815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2179865" y="2937536"/>
            <a:ext cx="7832271" cy="1600197"/>
          </a:xfrm>
          <a:prstGeom prst="rect">
            <a:avLst/>
          </a:prstGeom>
        </p:spPr>
        <p:txBody>
          <a:bodyPr anchor="ctr">
            <a:normAutofit/>
          </a:bodyPr>
          <a:lstStyle>
            <a:lvl1pPr algn="ctr">
              <a:defRPr sz="2000" b="1">
                <a:solidFill>
                  <a:schemeClr val="accent1"/>
                </a:solidFill>
                <a:latin typeface="+mn-lt"/>
                <a:ea typeface="Roboto Slab Black" pitchFamily="2" charset="0"/>
              </a:defRPr>
            </a:lvl1pPr>
          </a:lstStyle>
          <a:p>
            <a:r>
              <a:rPr lang="en-US" dirty="0"/>
              <a:t>End Slide</a:t>
            </a:r>
            <a:endParaRPr lang="el-GR" dirty="0"/>
          </a:p>
        </p:txBody>
      </p:sp>
      <p:sp>
        <p:nvSpPr>
          <p:cNvPr id="10" name="Rectangle 9"/>
          <p:cNvSpPr/>
          <p:nvPr userDrawn="1"/>
        </p:nvSpPr>
        <p:spPr>
          <a:xfrm rot="10800000" flipV="1">
            <a:off x="2172707" y="2913643"/>
            <a:ext cx="7839428"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EFD929F-6A11-03BE-03E5-1B1D514FCDCC}"/>
              </a:ext>
            </a:extLst>
          </p:cNvPr>
          <p:cNvPicPr>
            <a:picLocks noChangeAspect="1"/>
          </p:cNvPicPr>
          <p:nvPr userDrawn="1"/>
        </p:nvPicPr>
        <p:blipFill>
          <a:blip r:embed="rId2"/>
          <a:stretch>
            <a:fillRect/>
          </a:stretch>
        </p:blipFill>
        <p:spPr>
          <a:xfrm>
            <a:off x="310897" y="6212262"/>
            <a:ext cx="1886787" cy="401872"/>
          </a:xfrm>
          <a:prstGeom prst="rect">
            <a:avLst/>
          </a:prstGeom>
        </p:spPr>
      </p:pic>
      <p:sp>
        <p:nvSpPr>
          <p:cNvPr id="4" name="TextBox 3">
            <a:extLst>
              <a:ext uri="{FF2B5EF4-FFF2-40B4-BE49-F238E27FC236}">
                <a16:creationId xmlns:a16="http://schemas.microsoft.com/office/drawing/2014/main" id="{D45CB7C3-85A9-ABC1-2636-1824E800A698}"/>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Tree>
    <p:extLst>
      <p:ext uri="{BB962C8B-B14F-4D97-AF65-F5344CB8AC3E}">
        <p14:creationId xmlns:p14="http://schemas.microsoft.com/office/powerpoint/2010/main" val="184822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774849"/>
            <a:ext cx="7832271" cy="1600197"/>
          </a:xfrm>
          <a:prstGeom prst="rect">
            <a:avLst/>
          </a:prstGeom>
        </p:spPr>
        <p:txBody>
          <a:bodyPr anchor="ctr">
            <a:normAutofit/>
          </a:bodyPr>
          <a:lstStyle>
            <a:lvl1pPr algn="ctr">
              <a:defRPr sz="2000" b="1">
                <a:solidFill>
                  <a:schemeClr val="bg2"/>
                </a:solidFill>
                <a:latin typeface="+mn-lt"/>
                <a:ea typeface="Roboto Slab Black" pitchFamily="2" charset="0"/>
              </a:defRPr>
            </a:lvl1pPr>
          </a:lstStyle>
          <a:p>
            <a:r>
              <a:rPr lang="en-US" dirty="0"/>
              <a:t>Divider Slide</a:t>
            </a:r>
            <a:endParaRPr lang="el-GR" dirty="0"/>
          </a:p>
        </p:txBody>
      </p:sp>
      <p:sp>
        <p:nvSpPr>
          <p:cNvPr id="6" name="Rectangle 5"/>
          <p:cNvSpPr/>
          <p:nvPr userDrawn="1"/>
        </p:nvSpPr>
        <p:spPr>
          <a:xfrm rot="10800000" flipV="1">
            <a:off x="2172708" y="2774849"/>
            <a:ext cx="7839428"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9902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theme" Target="../theme/theme2.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alpha val="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79752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itle Placeholder 7"/>
          <p:cNvSpPr>
            <a:spLocks noGrp="1"/>
          </p:cNvSpPr>
          <p:nvPr>
            <p:ph type="title"/>
          </p:nvPr>
        </p:nvSpPr>
        <p:spPr>
          <a:xfrm>
            <a:off x="97970" y="81642"/>
            <a:ext cx="11944351" cy="715879"/>
          </a:xfrm>
          <a:prstGeom prst="rect">
            <a:avLst/>
          </a:prstGeom>
        </p:spPr>
        <p:txBody>
          <a:bodyPr vert="horz" lIns="54000" tIns="54000" rIns="54000" bIns="54000" rtlCol="0" anchor="ctr">
            <a:noAutofit/>
          </a:bodyPr>
          <a:lstStyle/>
          <a:p>
            <a:r>
              <a:rPr lang="en-US" dirty="0"/>
              <a:t>Le titre de la diapositive va ici</a:t>
            </a:r>
            <a:endParaRPr lang="el-GR" dirty="0"/>
          </a:p>
        </p:txBody>
      </p:sp>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 id="2147483690" r:id="rId5"/>
  </p:sldLayoutIdLst>
  <p:hf sldNum="0" hdr="0" ftr="0" dt="0"/>
  <p:txStyles>
    <p:title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alpha val="5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Cliquez ici pour modifier le style de titre du modèle</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Cliquez pour modifier les styles de texte principaux</a:t>
            </a:r>
          </a:p>
          <a:p>
            <a:pPr lvl="1"/>
            <a:r>
              <a:rPr lang="en-US"/>
              <a:t>Deuxième niveau</a:t>
            </a:r>
          </a:p>
          <a:p>
            <a:pPr lvl="2"/>
            <a:r>
              <a:rPr lang="en-US"/>
              <a:t>Troisième niveau</a:t>
            </a:r>
          </a:p>
          <a:p>
            <a:pPr lvl="3"/>
            <a:r>
              <a:rPr lang="en-US"/>
              <a:t>Quatrième niveau</a:t>
            </a:r>
          </a:p>
          <a:p>
            <a:pPr lvl="4"/>
            <a:r>
              <a:rPr lang="en-US"/>
              <a:t>Cinquième niveau</a:t>
            </a:r>
            <a:endParaRPr lang="el-G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l-GR"/>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4BC8F-6DF6-4A9D-AD1E-91493831B921}" type="slidenum">
              <a:rPr lang="el-GR" smtClean="0"/>
              <a:t>‹N°›</a:t>
            </a:fld>
            <a:endParaRPr lang="el-GR"/>
          </a:p>
        </p:txBody>
      </p:sp>
    </p:spTree>
    <p:extLst>
      <p:ext uri="{BB962C8B-B14F-4D97-AF65-F5344CB8AC3E}">
        <p14:creationId xmlns:p14="http://schemas.microsoft.com/office/powerpoint/2010/main" val="569144641"/>
      </p:ext>
    </p:extLst>
  </p:cSld>
  <p:clrMap bg1="lt1" tx1="dk1" bg2="lt2" tx2="dk2" accent1="accent1" accent2="accent2" accent3="accent3" accent4="accent4" accent5="accent5" accent6="accent6" hlink="hlink" folHlink="folHlink"/>
  <p:sldLayoutIdLst>
    <p:sldLayoutId id="2147483649" r:id="rId1"/>
    <p:sldLayoutId id="2147483689" r:id="rId2"/>
    <p:sldLayoutId id="2147483687" r:id="rId3"/>
    <p:sldLayoutId id="2147483688" r:id="rId4"/>
  </p:sldLayoutIdLst>
  <p:hf sldNum="0"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6.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5.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hyperlink" Target="https://www.socialnet.de/lexikon/Soziale-Nor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9C12C-7592-0329-91F0-97DF135376F4}"/>
              </a:ext>
            </a:extLst>
          </p:cNvPr>
          <p:cNvSpPr>
            <a:spLocks noGrp="1"/>
          </p:cNvSpPr>
          <p:nvPr>
            <p:ph type="ctrTitle"/>
          </p:nvPr>
        </p:nvSpPr>
        <p:spPr>
          <a:xfrm>
            <a:off x="437789" y="3647089"/>
            <a:ext cx="6914821" cy="302167"/>
          </a:xfrm>
        </p:spPr>
        <p:txBody>
          <a:bodyPr>
            <a:normAutofit fontScale="90000"/>
          </a:bodyPr>
          <a:lstStyle/>
          <a:p>
            <a:pPr algn="ctr"/>
            <a:r>
              <a:rPr lang="de-DE" sz="4000" i="1" dirty="0"/>
              <a:t>Guide AgeWise</a:t>
            </a:r>
            <a:br>
              <a:rPr lang="de-DE" sz="4000" i="1" dirty="0"/>
            </a:br>
            <a:r>
              <a:rPr lang="de-DE" sz="4000" i="1" dirty="0"/>
              <a:t> </a:t>
            </a:r>
            <a:br>
              <a:rPr lang="de-DE" sz="4000" i="1" dirty="0"/>
            </a:br>
            <a:r>
              <a:rPr lang="en-US" sz="3100" i="1" dirty="0"/>
              <a:t>Module 4. L'histoire des normes sociétales relatives au genre et à la sexualité en Europe</a:t>
            </a:r>
            <a:br>
              <a:rPr lang="de-DE" dirty="0"/>
            </a:br>
            <a:endParaRPr lang="en-CY" sz="3600" dirty="0"/>
          </a:p>
        </p:txBody>
      </p:sp>
      <p:sp>
        <p:nvSpPr>
          <p:cNvPr id="6" name="Textfeld 5">
            <a:extLst>
              <a:ext uri="{FF2B5EF4-FFF2-40B4-BE49-F238E27FC236}">
                <a16:creationId xmlns:a16="http://schemas.microsoft.com/office/drawing/2014/main" id="{5FD4C950-2E28-9883-499D-35526022079B}"/>
              </a:ext>
            </a:extLst>
          </p:cNvPr>
          <p:cNvSpPr txBox="1"/>
          <p:nvPr/>
        </p:nvSpPr>
        <p:spPr>
          <a:xfrm>
            <a:off x="894495" y="4792718"/>
            <a:ext cx="6001407" cy="646331"/>
          </a:xfrm>
          <a:prstGeom prst="rect">
            <a:avLst/>
          </a:prstGeom>
          <a:noFill/>
        </p:spPr>
        <p:txBody>
          <a:bodyPr wrap="square" rtlCol="0">
            <a:spAutoFit/>
          </a:bodyPr>
          <a:lstStyle/>
          <a:p>
            <a:r>
              <a:rPr lang="en-US" dirty="0"/>
              <a:t>Karina Hoßfeld - Association des initiatives éducatives de Basse-Saxe</a:t>
            </a:r>
            <a:endParaRPr lang="de-DE" dirty="0"/>
          </a:p>
        </p:txBody>
      </p:sp>
    </p:spTree>
    <p:extLst>
      <p:ext uri="{BB962C8B-B14F-4D97-AF65-F5344CB8AC3E}">
        <p14:creationId xmlns:p14="http://schemas.microsoft.com/office/powerpoint/2010/main" val="3401547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r>
              <a:rPr lang="en-US" b="1" dirty="0"/>
              <a:t>C'est ça, l'essentiel…</a:t>
            </a:r>
            <a:endParaRPr lang="el-GR" b="1" dirty="0"/>
          </a:p>
        </p:txBody>
      </p:sp>
      <p:sp>
        <p:nvSpPr>
          <p:cNvPr id="3" name="Freeform 12">
            <a:extLst>
              <a:ext uri="{FF2B5EF4-FFF2-40B4-BE49-F238E27FC236}">
                <a16:creationId xmlns:a16="http://schemas.microsoft.com/office/drawing/2014/main" id="{C55C213B-66B3-7359-128A-50FC2CE4BAC8}"/>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3"/>
            <a:stretch>
              <a:fillRect/>
            </a:stretch>
          </a:blipFill>
        </p:spPr>
        <p:txBody>
          <a:bodyPr/>
          <a:lstStyle/>
          <a:p>
            <a:endParaRPr lang="de-DE" sz="1200"/>
          </a:p>
        </p:txBody>
      </p:sp>
      <p:pic>
        <p:nvPicPr>
          <p:cNvPr id="7" name="Grafik 6" descr="Ein Bild, das Kinderkunst, Zeichnung enthält.&#10;&#10;KI-generierte Inhalte können fehlerhaft sein.">
            <a:extLst>
              <a:ext uri="{FF2B5EF4-FFF2-40B4-BE49-F238E27FC236}">
                <a16:creationId xmlns:a16="http://schemas.microsoft.com/office/drawing/2014/main" id="{48DD6320-5909-1351-80B7-80B25A27BC48}"/>
              </a:ext>
            </a:extLst>
          </p:cNvPr>
          <p:cNvPicPr>
            <a:picLocks noChangeAspect="1"/>
          </p:cNvPicPr>
          <p:nvPr/>
        </p:nvPicPr>
        <p:blipFill>
          <a:blip r:embed="rId4"/>
          <a:stretch>
            <a:fillRect/>
          </a:stretch>
        </p:blipFill>
        <p:spPr>
          <a:xfrm>
            <a:off x="2221125" y="837524"/>
            <a:ext cx="7056465" cy="5006277"/>
          </a:xfrm>
          <a:prstGeom prst="rect">
            <a:avLst/>
          </a:prstGeom>
        </p:spPr>
      </p:pic>
      <p:grpSp>
        <p:nvGrpSpPr>
          <p:cNvPr id="19" name="Gruppieren 18">
            <a:extLst>
              <a:ext uri="{FF2B5EF4-FFF2-40B4-BE49-F238E27FC236}">
                <a16:creationId xmlns:a16="http://schemas.microsoft.com/office/drawing/2014/main" id="{4BADE98A-6EEA-54FF-9A31-3533552923CE}"/>
              </a:ext>
            </a:extLst>
          </p:cNvPr>
          <p:cNvGrpSpPr/>
          <p:nvPr/>
        </p:nvGrpSpPr>
        <p:grpSpPr>
          <a:xfrm rot="21174138">
            <a:off x="360953" y="3446242"/>
            <a:ext cx="3642349" cy="1221862"/>
            <a:chOff x="597125" y="4625492"/>
            <a:chExt cx="3145686" cy="861071"/>
          </a:xfrm>
        </p:grpSpPr>
        <p:pic>
          <p:nvPicPr>
            <p:cNvPr id="11" name="Grafik 10" descr="Ein Bild, das Rechteck, Kunst enthält.&#10;&#10;KI-generierte Inhalte können fehlerhaft sein.">
              <a:extLst>
                <a:ext uri="{FF2B5EF4-FFF2-40B4-BE49-F238E27FC236}">
                  <a16:creationId xmlns:a16="http://schemas.microsoft.com/office/drawing/2014/main" id="{8CFA5242-6521-087D-032B-F0B65875B2BC}"/>
                </a:ext>
              </a:extLst>
            </p:cNvPr>
            <p:cNvPicPr>
              <a:picLocks noChangeAspect="1"/>
            </p:cNvPicPr>
            <p:nvPr/>
          </p:nvPicPr>
          <p:blipFill>
            <a:blip r:embed="rId5"/>
            <a:stretch>
              <a:fillRect/>
            </a:stretch>
          </p:blipFill>
          <p:spPr>
            <a:xfrm>
              <a:off x="597125" y="4625492"/>
              <a:ext cx="3145686" cy="861071"/>
            </a:xfrm>
            <a:prstGeom prst="rect">
              <a:avLst/>
            </a:prstGeom>
          </p:spPr>
        </p:pic>
        <p:sp>
          <p:nvSpPr>
            <p:cNvPr id="13" name="Textfeld 12">
              <a:extLst>
                <a:ext uri="{FF2B5EF4-FFF2-40B4-BE49-F238E27FC236}">
                  <a16:creationId xmlns:a16="http://schemas.microsoft.com/office/drawing/2014/main" id="{D9EDD190-C046-58AA-5DCA-A50E3404EE17}"/>
                </a:ext>
              </a:extLst>
            </p:cNvPr>
            <p:cNvSpPr txBox="1"/>
            <p:nvPr/>
          </p:nvSpPr>
          <p:spPr>
            <a:xfrm rot="21543158">
              <a:off x="895178" y="4714252"/>
              <a:ext cx="2564524" cy="585620"/>
            </a:xfrm>
            <a:prstGeom prst="rect">
              <a:avLst/>
            </a:prstGeom>
            <a:noFill/>
          </p:spPr>
          <p:txBody>
            <a:bodyPr wrap="square" rtlCol="0">
              <a:spAutoFit/>
            </a:bodyPr>
            <a:lstStyle/>
            <a:p>
              <a:pPr algn="ctr"/>
              <a:r>
                <a:rPr lang="de-DE" sz="2300" dirty="0"/>
                <a:t>Les normes ont </a:t>
              </a:r>
              <a:r>
                <a:rPr lang="de-DE" sz="2300" dirty="0" err="1"/>
                <a:t>évolué au fil du temps</a:t>
              </a:r>
              <a:endParaRPr lang="de-DE" sz="2300" dirty="0"/>
            </a:p>
          </p:txBody>
        </p:sp>
      </p:grpSp>
      <p:grpSp>
        <p:nvGrpSpPr>
          <p:cNvPr id="17" name="Gruppieren 16">
            <a:extLst>
              <a:ext uri="{FF2B5EF4-FFF2-40B4-BE49-F238E27FC236}">
                <a16:creationId xmlns:a16="http://schemas.microsoft.com/office/drawing/2014/main" id="{D823E8FA-943B-B8E5-E4C2-EE746687FF30}"/>
              </a:ext>
            </a:extLst>
          </p:cNvPr>
          <p:cNvGrpSpPr/>
          <p:nvPr/>
        </p:nvGrpSpPr>
        <p:grpSpPr>
          <a:xfrm>
            <a:off x="7683518" y="3895582"/>
            <a:ext cx="3342186" cy="1341800"/>
            <a:chOff x="5619942" y="3945262"/>
            <a:chExt cx="3145686" cy="861071"/>
          </a:xfrm>
        </p:grpSpPr>
        <p:pic>
          <p:nvPicPr>
            <p:cNvPr id="10" name="Grafik 9" descr="Ein Bild, das Rechteck, Kunst enthält.&#10;&#10;KI-generierte Inhalte können fehlerhaft sein.">
              <a:extLst>
                <a:ext uri="{FF2B5EF4-FFF2-40B4-BE49-F238E27FC236}">
                  <a16:creationId xmlns:a16="http://schemas.microsoft.com/office/drawing/2014/main" id="{B1EEC31E-E808-C98B-0D95-68BFB0E4C2B9}"/>
                </a:ext>
              </a:extLst>
            </p:cNvPr>
            <p:cNvPicPr>
              <a:picLocks noChangeAspect="1"/>
            </p:cNvPicPr>
            <p:nvPr/>
          </p:nvPicPr>
          <p:blipFill>
            <a:blip r:embed="rId5"/>
            <a:stretch>
              <a:fillRect/>
            </a:stretch>
          </p:blipFill>
          <p:spPr>
            <a:xfrm>
              <a:off x="5619942" y="3945262"/>
              <a:ext cx="3145686" cy="861071"/>
            </a:xfrm>
            <a:prstGeom prst="rect">
              <a:avLst/>
            </a:prstGeom>
          </p:spPr>
        </p:pic>
        <p:sp>
          <p:nvSpPr>
            <p:cNvPr id="14" name="Textfeld 13">
              <a:extLst>
                <a:ext uri="{FF2B5EF4-FFF2-40B4-BE49-F238E27FC236}">
                  <a16:creationId xmlns:a16="http://schemas.microsoft.com/office/drawing/2014/main" id="{EA27E31C-DEDD-EDC8-49A8-F6767F8E708F}"/>
                </a:ext>
              </a:extLst>
            </p:cNvPr>
            <p:cNvSpPr txBox="1"/>
            <p:nvPr/>
          </p:nvSpPr>
          <p:spPr>
            <a:xfrm>
              <a:off x="5619942" y="3991345"/>
              <a:ext cx="2865284" cy="296263"/>
            </a:xfrm>
            <a:prstGeom prst="rect">
              <a:avLst/>
            </a:prstGeom>
            <a:noFill/>
          </p:spPr>
          <p:txBody>
            <a:bodyPr wrap="square" rtlCol="0">
              <a:spAutoFit/>
            </a:bodyPr>
            <a:lstStyle/>
            <a:p>
              <a:pPr algn="ctr"/>
              <a:endParaRPr lang="de-DE" sz="2400" dirty="0"/>
            </a:p>
          </p:txBody>
        </p:sp>
      </p:grpSp>
      <p:grpSp>
        <p:nvGrpSpPr>
          <p:cNvPr id="20" name="Gruppieren 19">
            <a:extLst>
              <a:ext uri="{FF2B5EF4-FFF2-40B4-BE49-F238E27FC236}">
                <a16:creationId xmlns:a16="http://schemas.microsoft.com/office/drawing/2014/main" id="{DDBF8196-E12A-A7C0-B06D-517DBC55CF8E}"/>
              </a:ext>
            </a:extLst>
          </p:cNvPr>
          <p:cNvGrpSpPr/>
          <p:nvPr/>
        </p:nvGrpSpPr>
        <p:grpSpPr>
          <a:xfrm rot="21305993">
            <a:off x="2093207" y="1229448"/>
            <a:ext cx="3642349" cy="1417874"/>
            <a:chOff x="2719814" y="1889746"/>
            <a:chExt cx="3145686" cy="861071"/>
          </a:xfrm>
        </p:grpSpPr>
        <p:pic>
          <p:nvPicPr>
            <p:cNvPr id="9" name="Grafik 8" descr="Ein Bild, das Rechteck, Kunst enthält.&#10;&#10;KI-generierte Inhalte können fehlerhaft sein.">
              <a:extLst>
                <a:ext uri="{FF2B5EF4-FFF2-40B4-BE49-F238E27FC236}">
                  <a16:creationId xmlns:a16="http://schemas.microsoft.com/office/drawing/2014/main" id="{5D2DD25C-2663-5354-00EE-90256FCE4754}"/>
                </a:ext>
              </a:extLst>
            </p:cNvPr>
            <p:cNvPicPr>
              <a:picLocks noChangeAspect="1"/>
            </p:cNvPicPr>
            <p:nvPr/>
          </p:nvPicPr>
          <p:blipFill>
            <a:blip r:embed="rId5"/>
            <a:stretch>
              <a:fillRect/>
            </a:stretch>
          </p:blipFill>
          <p:spPr>
            <a:xfrm>
              <a:off x="2719814" y="1889746"/>
              <a:ext cx="3145686" cy="861071"/>
            </a:xfrm>
            <a:prstGeom prst="rect">
              <a:avLst/>
            </a:prstGeom>
          </p:spPr>
        </p:pic>
        <p:sp>
          <p:nvSpPr>
            <p:cNvPr id="15" name="Textfeld 14">
              <a:extLst>
                <a:ext uri="{FF2B5EF4-FFF2-40B4-BE49-F238E27FC236}">
                  <a16:creationId xmlns:a16="http://schemas.microsoft.com/office/drawing/2014/main" id="{C27EF5CC-9B15-9C20-3894-09B854BA3340}"/>
                </a:ext>
              </a:extLst>
            </p:cNvPr>
            <p:cNvSpPr txBox="1"/>
            <p:nvPr/>
          </p:nvSpPr>
          <p:spPr>
            <a:xfrm>
              <a:off x="3025072" y="2056564"/>
              <a:ext cx="2564524" cy="467279"/>
            </a:xfrm>
            <a:prstGeom prst="rect">
              <a:avLst/>
            </a:prstGeom>
            <a:noFill/>
          </p:spPr>
          <p:txBody>
            <a:bodyPr wrap="square" rtlCol="0">
              <a:spAutoFit/>
            </a:bodyPr>
            <a:lstStyle/>
            <a:p>
              <a:pPr algn="ctr"/>
              <a:r>
                <a:rPr lang="de-DE" sz="2200" dirty="0"/>
                <a:t>Images de la vieillesse : </a:t>
              </a:r>
              <a:r>
                <a:rPr lang="de-DE" sz="2200" dirty="0" err="1"/>
                <a:t>visibilité </a:t>
              </a:r>
              <a:r>
                <a:rPr lang="de-DE" sz="2200" dirty="0"/>
                <a:t>et </a:t>
              </a:r>
              <a:r>
                <a:rPr lang="de-DE" sz="2200" dirty="0" err="1"/>
                <a:t>invisibilité</a:t>
              </a:r>
              <a:endParaRPr lang="de-DE" sz="2200" dirty="0"/>
            </a:p>
          </p:txBody>
        </p:sp>
      </p:grpSp>
      <p:grpSp>
        <p:nvGrpSpPr>
          <p:cNvPr id="21" name="Gruppieren 20">
            <a:extLst>
              <a:ext uri="{FF2B5EF4-FFF2-40B4-BE49-F238E27FC236}">
                <a16:creationId xmlns:a16="http://schemas.microsoft.com/office/drawing/2014/main" id="{B300833F-5B8C-1A0C-F55E-7BD1B37C2E49}"/>
              </a:ext>
            </a:extLst>
          </p:cNvPr>
          <p:cNvGrpSpPr/>
          <p:nvPr/>
        </p:nvGrpSpPr>
        <p:grpSpPr>
          <a:xfrm>
            <a:off x="8334174" y="1569679"/>
            <a:ext cx="3485272" cy="1221863"/>
            <a:chOff x="8398278" y="1724310"/>
            <a:chExt cx="3145686" cy="861071"/>
          </a:xfrm>
        </p:grpSpPr>
        <p:pic>
          <p:nvPicPr>
            <p:cNvPr id="12" name="Grafik 11" descr="Ein Bild, das Rechteck, Kunst enthält.&#10;&#10;KI-generierte Inhalte können fehlerhaft sein.">
              <a:extLst>
                <a:ext uri="{FF2B5EF4-FFF2-40B4-BE49-F238E27FC236}">
                  <a16:creationId xmlns:a16="http://schemas.microsoft.com/office/drawing/2014/main" id="{FBB5700E-321B-13C4-9BDD-F2DC9E4EDDA4}"/>
                </a:ext>
              </a:extLst>
            </p:cNvPr>
            <p:cNvPicPr>
              <a:picLocks noChangeAspect="1"/>
            </p:cNvPicPr>
            <p:nvPr/>
          </p:nvPicPr>
          <p:blipFill>
            <a:blip r:embed="rId5"/>
            <a:stretch>
              <a:fillRect/>
            </a:stretch>
          </p:blipFill>
          <p:spPr>
            <a:xfrm>
              <a:off x="8398278" y="1724310"/>
              <a:ext cx="3145686" cy="861071"/>
            </a:xfrm>
            <a:prstGeom prst="rect">
              <a:avLst/>
            </a:prstGeom>
          </p:spPr>
        </p:pic>
        <p:sp>
          <p:nvSpPr>
            <p:cNvPr id="16" name="Textfeld 15">
              <a:extLst>
                <a:ext uri="{FF2B5EF4-FFF2-40B4-BE49-F238E27FC236}">
                  <a16:creationId xmlns:a16="http://schemas.microsoft.com/office/drawing/2014/main" id="{09197BC6-C836-90F2-4DA0-EE2D45EB3C6B}"/>
                </a:ext>
              </a:extLst>
            </p:cNvPr>
            <p:cNvSpPr txBox="1"/>
            <p:nvPr/>
          </p:nvSpPr>
          <p:spPr>
            <a:xfrm>
              <a:off x="8398279" y="1760148"/>
              <a:ext cx="3046363" cy="748292"/>
            </a:xfrm>
            <a:prstGeom prst="rect">
              <a:avLst/>
            </a:prstGeom>
            <a:noFill/>
          </p:spPr>
          <p:txBody>
            <a:bodyPr wrap="square" rtlCol="0">
              <a:spAutoFit/>
            </a:bodyPr>
            <a:lstStyle/>
            <a:p>
              <a:pPr algn="ctr"/>
              <a:r>
                <a:rPr lang="de-DE" sz="2100" dirty="0"/>
                <a:t>Recommandations pédagogiques pour la pratique</a:t>
              </a:r>
            </a:p>
          </p:txBody>
        </p:sp>
      </p:grpSp>
      <p:sp>
        <p:nvSpPr>
          <p:cNvPr id="8" name="Textfeld 7">
            <a:extLst>
              <a:ext uri="{FF2B5EF4-FFF2-40B4-BE49-F238E27FC236}">
                <a16:creationId xmlns:a16="http://schemas.microsoft.com/office/drawing/2014/main" id="{706AABF6-28E0-98E9-12BE-73C02B5DAD5B}"/>
              </a:ext>
            </a:extLst>
          </p:cNvPr>
          <p:cNvSpPr txBox="1"/>
          <p:nvPr/>
        </p:nvSpPr>
        <p:spPr>
          <a:xfrm>
            <a:off x="7769339" y="4149786"/>
            <a:ext cx="3515776" cy="738664"/>
          </a:xfrm>
          <a:prstGeom prst="rect">
            <a:avLst/>
          </a:prstGeom>
          <a:noFill/>
        </p:spPr>
        <p:txBody>
          <a:bodyPr wrap="square">
            <a:spAutoFit/>
          </a:bodyPr>
          <a:lstStyle/>
          <a:p>
            <a:r>
              <a:rPr lang="en-US" sz="2100" dirty="0"/>
              <a:t>Facteurs influençant la perception du vieillissement</a:t>
            </a:r>
          </a:p>
        </p:txBody>
      </p:sp>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Grafik 46">
            <a:extLst>
              <a:ext uri="{FF2B5EF4-FFF2-40B4-BE49-F238E27FC236}">
                <a16:creationId xmlns:a16="http://schemas.microsoft.com/office/drawing/2014/main" id="{0F9EC37F-344C-97DB-C00C-834677F41B7A}"/>
              </a:ext>
            </a:extLst>
          </p:cNvPr>
          <p:cNvPicPr>
            <a:picLocks noChangeAspect="1"/>
          </p:cNvPicPr>
          <p:nvPr/>
        </p:nvPicPr>
        <p:blipFill>
          <a:blip r:embed="rId2"/>
          <a:stretch>
            <a:fillRect/>
          </a:stretch>
        </p:blipFill>
        <p:spPr>
          <a:xfrm flipH="1">
            <a:off x="10695046" y="1179395"/>
            <a:ext cx="764414" cy="1887570"/>
          </a:xfrm>
          <a:prstGeom prst="rect">
            <a:avLst/>
          </a:prstGeom>
        </p:spPr>
      </p:pic>
      <p:sp>
        <p:nvSpPr>
          <p:cNvPr id="12" name="Freeform 12"/>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3"/>
            <a:stretch>
              <a:fillRect/>
            </a:stretch>
          </a:blipFill>
        </p:spPr>
        <p:txBody>
          <a:bodyPr/>
          <a:lstStyle/>
          <a:p>
            <a:endParaRPr lang="de-DE" sz="1200"/>
          </a:p>
        </p:txBody>
      </p:sp>
      <p:sp>
        <p:nvSpPr>
          <p:cNvPr id="15" name="Textfeld 14">
            <a:extLst>
              <a:ext uri="{FF2B5EF4-FFF2-40B4-BE49-F238E27FC236}">
                <a16:creationId xmlns:a16="http://schemas.microsoft.com/office/drawing/2014/main" id="{594A96DE-B9A8-8556-BDC0-21C672322335}"/>
              </a:ext>
            </a:extLst>
          </p:cNvPr>
          <p:cNvSpPr txBox="1"/>
          <p:nvPr/>
        </p:nvSpPr>
        <p:spPr>
          <a:xfrm>
            <a:off x="430923" y="146355"/>
            <a:ext cx="10888717" cy="646331"/>
          </a:xfrm>
          <a:prstGeom prst="rect">
            <a:avLst/>
          </a:prstGeom>
          <a:noFill/>
        </p:spPr>
        <p:txBody>
          <a:bodyPr wrap="square" rtlCol="0">
            <a:spAutoFit/>
          </a:bodyPr>
          <a:lstStyle/>
          <a:p>
            <a:r>
              <a:rPr lang="en-US" sz="3600" b="1" dirty="0">
                <a:solidFill>
                  <a:srgbClr val="FFFFFF"/>
                </a:solidFill>
              </a:rPr>
              <a:t>Pour commencer : un petit exercice sur les constellations</a:t>
            </a:r>
            <a:r>
              <a:rPr lang="de-DE" sz="3600" b="1" dirty="0">
                <a:solidFill>
                  <a:srgbClr val="FFFFFF"/>
                </a:solidFill>
              </a:rPr>
              <a:t>…</a:t>
            </a:r>
          </a:p>
        </p:txBody>
      </p:sp>
      <p:pic>
        <p:nvPicPr>
          <p:cNvPr id="9" name="Grafik 8">
            <a:extLst>
              <a:ext uri="{FF2B5EF4-FFF2-40B4-BE49-F238E27FC236}">
                <a16:creationId xmlns:a16="http://schemas.microsoft.com/office/drawing/2014/main" id="{D2CDA524-CF15-72E2-F1C4-1426D58EA482}"/>
              </a:ext>
            </a:extLst>
          </p:cNvPr>
          <p:cNvPicPr>
            <a:picLocks noChangeAspect="1"/>
          </p:cNvPicPr>
          <p:nvPr/>
        </p:nvPicPr>
        <p:blipFill>
          <a:blip r:embed="rId4"/>
          <a:stretch>
            <a:fillRect/>
          </a:stretch>
        </p:blipFill>
        <p:spPr>
          <a:xfrm>
            <a:off x="228206" y="1835332"/>
            <a:ext cx="2000355" cy="2585854"/>
          </a:xfrm>
          <a:prstGeom prst="rect">
            <a:avLst/>
          </a:prstGeom>
        </p:spPr>
      </p:pic>
      <p:pic>
        <p:nvPicPr>
          <p:cNvPr id="14" name="Grafik 13">
            <a:extLst>
              <a:ext uri="{FF2B5EF4-FFF2-40B4-BE49-F238E27FC236}">
                <a16:creationId xmlns:a16="http://schemas.microsoft.com/office/drawing/2014/main" id="{3848414C-230C-4E0D-45F5-0D5CF417535C}"/>
              </a:ext>
            </a:extLst>
          </p:cNvPr>
          <p:cNvPicPr>
            <a:picLocks noChangeAspect="1"/>
          </p:cNvPicPr>
          <p:nvPr/>
        </p:nvPicPr>
        <p:blipFill>
          <a:blip r:embed="rId5"/>
          <a:stretch>
            <a:fillRect/>
          </a:stretch>
        </p:blipFill>
        <p:spPr>
          <a:xfrm>
            <a:off x="1568028" y="1668381"/>
            <a:ext cx="988678" cy="588499"/>
          </a:xfrm>
          <a:prstGeom prst="rect">
            <a:avLst/>
          </a:prstGeom>
        </p:spPr>
      </p:pic>
      <p:pic>
        <p:nvPicPr>
          <p:cNvPr id="16" name="Grafik 15">
            <a:extLst>
              <a:ext uri="{FF2B5EF4-FFF2-40B4-BE49-F238E27FC236}">
                <a16:creationId xmlns:a16="http://schemas.microsoft.com/office/drawing/2014/main" id="{0F8C122D-63B4-A182-3FF3-48BEB1CCAAC2}"/>
              </a:ext>
            </a:extLst>
          </p:cNvPr>
          <p:cNvPicPr>
            <a:picLocks noChangeAspect="1"/>
          </p:cNvPicPr>
          <p:nvPr/>
        </p:nvPicPr>
        <p:blipFill>
          <a:blip r:embed="rId5"/>
          <a:stretch>
            <a:fillRect/>
          </a:stretch>
        </p:blipFill>
        <p:spPr>
          <a:xfrm rot="1882639">
            <a:off x="2101672" y="1089698"/>
            <a:ext cx="882939" cy="525559"/>
          </a:xfrm>
          <a:prstGeom prst="rect">
            <a:avLst/>
          </a:prstGeom>
        </p:spPr>
      </p:pic>
      <p:pic>
        <p:nvPicPr>
          <p:cNvPr id="17" name="Grafik 16">
            <a:extLst>
              <a:ext uri="{FF2B5EF4-FFF2-40B4-BE49-F238E27FC236}">
                <a16:creationId xmlns:a16="http://schemas.microsoft.com/office/drawing/2014/main" id="{9E4028FC-4A94-AE94-8FDE-16A95E2F761E}"/>
              </a:ext>
            </a:extLst>
          </p:cNvPr>
          <p:cNvPicPr>
            <a:picLocks noChangeAspect="1"/>
          </p:cNvPicPr>
          <p:nvPr/>
        </p:nvPicPr>
        <p:blipFill>
          <a:blip r:embed="rId5"/>
          <a:stretch>
            <a:fillRect/>
          </a:stretch>
        </p:blipFill>
        <p:spPr>
          <a:xfrm rot="20146981">
            <a:off x="1434854" y="1168007"/>
            <a:ext cx="843516" cy="502093"/>
          </a:xfrm>
          <a:prstGeom prst="rect">
            <a:avLst/>
          </a:prstGeom>
        </p:spPr>
      </p:pic>
      <p:pic>
        <p:nvPicPr>
          <p:cNvPr id="18" name="Grafik 17">
            <a:extLst>
              <a:ext uri="{FF2B5EF4-FFF2-40B4-BE49-F238E27FC236}">
                <a16:creationId xmlns:a16="http://schemas.microsoft.com/office/drawing/2014/main" id="{B275FB01-677C-BE45-C10B-173EEF869795}"/>
              </a:ext>
            </a:extLst>
          </p:cNvPr>
          <p:cNvPicPr>
            <a:picLocks noChangeAspect="1"/>
          </p:cNvPicPr>
          <p:nvPr/>
        </p:nvPicPr>
        <p:blipFill>
          <a:blip r:embed="rId5"/>
          <a:stretch>
            <a:fillRect/>
          </a:stretch>
        </p:blipFill>
        <p:spPr>
          <a:xfrm rot="21447888" flipH="1">
            <a:off x="352943" y="1383576"/>
            <a:ext cx="832334" cy="533629"/>
          </a:xfrm>
          <a:prstGeom prst="rect">
            <a:avLst/>
          </a:prstGeom>
        </p:spPr>
      </p:pic>
      <p:pic>
        <p:nvPicPr>
          <p:cNvPr id="19" name="Grafik 18">
            <a:extLst>
              <a:ext uri="{FF2B5EF4-FFF2-40B4-BE49-F238E27FC236}">
                <a16:creationId xmlns:a16="http://schemas.microsoft.com/office/drawing/2014/main" id="{EA43E59F-D8A4-E7D7-00B0-4923F776906C}"/>
              </a:ext>
            </a:extLst>
          </p:cNvPr>
          <p:cNvPicPr>
            <a:picLocks noChangeAspect="1"/>
          </p:cNvPicPr>
          <p:nvPr/>
        </p:nvPicPr>
        <p:blipFill>
          <a:blip r:embed="rId5"/>
          <a:stretch>
            <a:fillRect/>
          </a:stretch>
        </p:blipFill>
        <p:spPr>
          <a:xfrm rot="18163571">
            <a:off x="937743" y="1093755"/>
            <a:ext cx="843516" cy="502093"/>
          </a:xfrm>
          <a:prstGeom prst="rect">
            <a:avLst/>
          </a:prstGeom>
        </p:spPr>
      </p:pic>
      <p:grpSp>
        <p:nvGrpSpPr>
          <p:cNvPr id="52" name="Gruppieren 51">
            <a:extLst>
              <a:ext uri="{FF2B5EF4-FFF2-40B4-BE49-F238E27FC236}">
                <a16:creationId xmlns:a16="http://schemas.microsoft.com/office/drawing/2014/main" id="{74F8A184-A9E1-A13E-8C45-3A01264A214D}"/>
              </a:ext>
            </a:extLst>
          </p:cNvPr>
          <p:cNvGrpSpPr/>
          <p:nvPr/>
        </p:nvGrpSpPr>
        <p:grpSpPr>
          <a:xfrm>
            <a:off x="2029411" y="4613472"/>
            <a:ext cx="2627649" cy="1293744"/>
            <a:chOff x="1931961" y="4818915"/>
            <a:chExt cx="2343477" cy="1009791"/>
          </a:xfrm>
        </p:grpSpPr>
        <p:pic>
          <p:nvPicPr>
            <p:cNvPr id="26" name="Grafik 25">
              <a:extLst>
                <a:ext uri="{FF2B5EF4-FFF2-40B4-BE49-F238E27FC236}">
                  <a16:creationId xmlns:a16="http://schemas.microsoft.com/office/drawing/2014/main" id="{0637CBE1-D8A0-9D36-3B3B-4A1B9EA06B20}"/>
                </a:ext>
              </a:extLst>
            </p:cNvPr>
            <p:cNvPicPr>
              <a:picLocks noChangeAspect="1"/>
            </p:cNvPicPr>
            <p:nvPr/>
          </p:nvPicPr>
          <p:blipFill>
            <a:blip r:embed="rId6"/>
            <a:stretch>
              <a:fillRect/>
            </a:stretch>
          </p:blipFill>
          <p:spPr>
            <a:xfrm rot="21366051">
              <a:off x="1931961" y="4818915"/>
              <a:ext cx="2343477" cy="1009791"/>
            </a:xfrm>
            <a:prstGeom prst="rect">
              <a:avLst/>
            </a:prstGeom>
            <a:noFill/>
          </p:spPr>
        </p:pic>
        <p:sp>
          <p:nvSpPr>
            <p:cNvPr id="29" name="Textfeld 28">
              <a:extLst>
                <a:ext uri="{FF2B5EF4-FFF2-40B4-BE49-F238E27FC236}">
                  <a16:creationId xmlns:a16="http://schemas.microsoft.com/office/drawing/2014/main" id="{9439E5EB-A34D-1C98-B178-59328694233C}"/>
                </a:ext>
              </a:extLst>
            </p:cNvPr>
            <p:cNvSpPr txBox="1"/>
            <p:nvPr/>
          </p:nvSpPr>
          <p:spPr>
            <a:xfrm rot="21014174">
              <a:off x="2570625" y="4999506"/>
              <a:ext cx="1630250" cy="648608"/>
            </a:xfrm>
            <a:prstGeom prst="rect">
              <a:avLst/>
            </a:prstGeom>
            <a:noFill/>
          </p:spPr>
          <p:txBody>
            <a:bodyPr wrap="square" rtlCol="0">
              <a:spAutoFit/>
            </a:bodyPr>
            <a:lstStyle/>
            <a:p>
              <a:r>
                <a:rPr lang="de-DE" sz="2400" b="1" dirty="0"/>
                <a:t>Je </a:t>
              </a:r>
              <a:r>
                <a:rPr lang="de-DE" sz="2400" b="1" dirty="0" err="1"/>
                <a:t>suis</a:t>
              </a:r>
              <a:r>
                <a:rPr lang="de-DE" sz="2400" b="1" dirty="0"/>
                <a:t> d’accord</a:t>
              </a:r>
            </a:p>
          </p:txBody>
        </p:sp>
      </p:grpSp>
      <p:grpSp>
        <p:nvGrpSpPr>
          <p:cNvPr id="53" name="Gruppieren 52">
            <a:extLst>
              <a:ext uri="{FF2B5EF4-FFF2-40B4-BE49-F238E27FC236}">
                <a16:creationId xmlns:a16="http://schemas.microsoft.com/office/drawing/2014/main" id="{2F095021-5C39-DDFD-C20C-825D74B5F4FE}"/>
              </a:ext>
            </a:extLst>
          </p:cNvPr>
          <p:cNvGrpSpPr/>
          <p:nvPr/>
        </p:nvGrpSpPr>
        <p:grpSpPr>
          <a:xfrm>
            <a:off x="5177206" y="3244346"/>
            <a:ext cx="2820926" cy="1082180"/>
            <a:chOff x="5654654" y="3244346"/>
            <a:chExt cx="2343477" cy="1009791"/>
          </a:xfrm>
        </p:grpSpPr>
        <p:pic>
          <p:nvPicPr>
            <p:cNvPr id="28" name="Grafik 27">
              <a:extLst>
                <a:ext uri="{FF2B5EF4-FFF2-40B4-BE49-F238E27FC236}">
                  <a16:creationId xmlns:a16="http://schemas.microsoft.com/office/drawing/2014/main" id="{CAAC81BA-B890-B935-709C-6F6F98943E37}"/>
                </a:ext>
              </a:extLst>
            </p:cNvPr>
            <p:cNvPicPr>
              <a:picLocks noChangeAspect="1"/>
            </p:cNvPicPr>
            <p:nvPr/>
          </p:nvPicPr>
          <p:blipFill>
            <a:blip r:embed="rId6"/>
            <a:stretch>
              <a:fillRect/>
            </a:stretch>
          </p:blipFill>
          <p:spPr>
            <a:xfrm rot="21366051">
              <a:off x="5654654" y="3244346"/>
              <a:ext cx="2343477" cy="1009791"/>
            </a:xfrm>
            <a:prstGeom prst="rect">
              <a:avLst/>
            </a:prstGeom>
          </p:spPr>
        </p:pic>
        <p:sp>
          <p:nvSpPr>
            <p:cNvPr id="30" name="Textfeld 29">
              <a:extLst>
                <a:ext uri="{FF2B5EF4-FFF2-40B4-BE49-F238E27FC236}">
                  <a16:creationId xmlns:a16="http://schemas.microsoft.com/office/drawing/2014/main" id="{F26C67FD-5728-37BB-8924-CFB73DF8092A}"/>
                </a:ext>
              </a:extLst>
            </p:cNvPr>
            <p:cNvSpPr txBox="1"/>
            <p:nvPr/>
          </p:nvSpPr>
          <p:spPr>
            <a:xfrm rot="21189153">
              <a:off x="6162472" y="3425730"/>
              <a:ext cx="1542821" cy="775410"/>
            </a:xfrm>
            <a:prstGeom prst="rect">
              <a:avLst/>
            </a:prstGeom>
            <a:noFill/>
          </p:spPr>
          <p:txBody>
            <a:bodyPr wrap="square" rtlCol="0">
              <a:spAutoFit/>
            </a:bodyPr>
            <a:lstStyle/>
            <a:p>
              <a:r>
                <a:rPr lang="de-DE" sz="2300" b="1" dirty="0" err="1"/>
                <a:t>Parfois, </a:t>
              </a:r>
              <a:r>
                <a:rPr lang="de-DE" sz="2300" b="1" dirty="0"/>
                <a:t>je </a:t>
              </a:r>
              <a:r>
                <a:rPr lang="de-DE" sz="2300" b="1" dirty="0" err="1"/>
                <a:t>suis d'accord</a:t>
              </a:r>
              <a:endParaRPr lang="de-DE" sz="2300" b="1" dirty="0"/>
            </a:p>
          </p:txBody>
        </p:sp>
      </p:grpSp>
      <p:grpSp>
        <p:nvGrpSpPr>
          <p:cNvPr id="54" name="Gruppieren 53">
            <a:extLst>
              <a:ext uri="{FF2B5EF4-FFF2-40B4-BE49-F238E27FC236}">
                <a16:creationId xmlns:a16="http://schemas.microsoft.com/office/drawing/2014/main" id="{6975E96C-2470-0263-782D-0789A8933218}"/>
              </a:ext>
            </a:extLst>
          </p:cNvPr>
          <p:cNvGrpSpPr/>
          <p:nvPr/>
        </p:nvGrpSpPr>
        <p:grpSpPr>
          <a:xfrm>
            <a:off x="9245126" y="2337653"/>
            <a:ext cx="2859415" cy="1453383"/>
            <a:chOff x="9588696" y="2337653"/>
            <a:chExt cx="2493808" cy="1009791"/>
          </a:xfrm>
        </p:grpSpPr>
        <p:pic>
          <p:nvPicPr>
            <p:cNvPr id="27" name="Grafik 26">
              <a:extLst>
                <a:ext uri="{FF2B5EF4-FFF2-40B4-BE49-F238E27FC236}">
                  <a16:creationId xmlns:a16="http://schemas.microsoft.com/office/drawing/2014/main" id="{AEC1FBE3-D67D-C467-2FCF-19B01419441C}"/>
                </a:ext>
              </a:extLst>
            </p:cNvPr>
            <p:cNvPicPr>
              <a:picLocks noChangeAspect="1"/>
            </p:cNvPicPr>
            <p:nvPr/>
          </p:nvPicPr>
          <p:blipFill>
            <a:blip r:embed="rId6"/>
            <a:stretch>
              <a:fillRect/>
            </a:stretch>
          </p:blipFill>
          <p:spPr>
            <a:xfrm rot="21366051">
              <a:off x="9588696" y="2337653"/>
              <a:ext cx="2343477" cy="1009791"/>
            </a:xfrm>
            <a:prstGeom prst="rect">
              <a:avLst/>
            </a:prstGeom>
          </p:spPr>
        </p:pic>
        <p:sp>
          <p:nvSpPr>
            <p:cNvPr id="31" name="Textfeld 30">
              <a:extLst>
                <a:ext uri="{FF2B5EF4-FFF2-40B4-BE49-F238E27FC236}">
                  <a16:creationId xmlns:a16="http://schemas.microsoft.com/office/drawing/2014/main" id="{836CC14B-A020-3BD9-3713-2BF3EE38776C}"/>
                </a:ext>
              </a:extLst>
            </p:cNvPr>
            <p:cNvSpPr txBox="1"/>
            <p:nvPr/>
          </p:nvSpPr>
          <p:spPr>
            <a:xfrm rot="21014174">
              <a:off x="10081506" y="2691668"/>
              <a:ext cx="2000998" cy="320759"/>
            </a:xfrm>
            <a:prstGeom prst="rect">
              <a:avLst/>
            </a:prstGeom>
            <a:noFill/>
          </p:spPr>
          <p:txBody>
            <a:bodyPr wrap="square" rtlCol="0">
              <a:spAutoFit/>
            </a:bodyPr>
            <a:lstStyle/>
            <a:p>
              <a:endParaRPr lang="de-DE" sz="2400" b="1" dirty="0"/>
            </a:p>
          </p:txBody>
        </p:sp>
      </p:grpSp>
      <p:pic>
        <p:nvPicPr>
          <p:cNvPr id="33" name="Grafik 32">
            <a:extLst>
              <a:ext uri="{FF2B5EF4-FFF2-40B4-BE49-F238E27FC236}">
                <a16:creationId xmlns:a16="http://schemas.microsoft.com/office/drawing/2014/main" id="{A7F7624F-E1F5-876E-C581-419BFC2C9DA4}"/>
              </a:ext>
            </a:extLst>
          </p:cNvPr>
          <p:cNvPicPr>
            <a:picLocks noChangeAspect="1"/>
          </p:cNvPicPr>
          <p:nvPr/>
        </p:nvPicPr>
        <p:blipFill>
          <a:blip r:embed="rId7"/>
          <a:stretch>
            <a:fillRect/>
          </a:stretch>
        </p:blipFill>
        <p:spPr>
          <a:xfrm>
            <a:off x="5177205" y="1693257"/>
            <a:ext cx="793136" cy="1732698"/>
          </a:xfrm>
          <a:prstGeom prst="rect">
            <a:avLst/>
          </a:prstGeom>
        </p:spPr>
      </p:pic>
      <p:pic>
        <p:nvPicPr>
          <p:cNvPr id="36" name="Grafik 35">
            <a:extLst>
              <a:ext uri="{FF2B5EF4-FFF2-40B4-BE49-F238E27FC236}">
                <a16:creationId xmlns:a16="http://schemas.microsoft.com/office/drawing/2014/main" id="{70D038E5-41A4-5A9B-EE95-4304D8DA4600}"/>
              </a:ext>
            </a:extLst>
          </p:cNvPr>
          <p:cNvPicPr>
            <a:picLocks noChangeAspect="1"/>
          </p:cNvPicPr>
          <p:nvPr/>
        </p:nvPicPr>
        <p:blipFill>
          <a:blip r:embed="rId8"/>
          <a:stretch>
            <a:fillRect/>
          </a:stretch>
        </p:blipFill>
        <p:spPr>
          <a:xfrm>
            <a:off x="2906884" y="2885459"/>
            <a:ext cx="1056855" cy="1942986"/>
          </a:xfrm>
          <a:prstGeom prst="rect">
            <a:avLst/>
          </a:prstGeom>
        </p:spPr>
      </p:pic>
      <p:pic>
        <p:nvPicPr>
          <p:cNvPr id="41" name="Grafik 40">
            <a:extLst>
              <a:ext uri="{FF2B5EF4-FFF2-40B4-BE49-F238E27FC236}">
                <a16:creationId xmlns:a16="http://schemas.microsoft.com/office/drawing/2014/main" id="{37EFE1CE-98E5-507D-6224-2A7121B9168A}"/>
              </a:ext>
            </a:extLst>
          </p:cNvPr>
          <p:cNvPicPr>
            <a:picLocks noChangeAspect="1"/>
          </p:cNvPicPr>
          <p:nvPr/>
        </p:nvPicPr>
        <p:blipFill>
          <a:blip r:embed="rId9"/>
          <a:stretch>
            <a:fillRect/>
          </a:stretch>
        </p:blipFill>
        <p:spPr>
          <a:xfrm flipH="1">
            <a:off x="2365521" y="2937290"/>
            <a:ext cx="893708" cy="1729978"/>
          </a:xfrm>
          <a:prstGeom prst="rect">
            <a:avLst/>
          </a:prstGeom>
        </p:spPr>
      </p:pic>
      <p:pic>
        <p:nvPicPr>
          <p:cNvPr id="43" name="Grafik 42">
            <a:extLst>
              <a:ext uri="{FF2B5EF4-FFF2-40B4-BE49-F238E27FC236}">
                <a16:creationId xmlns:a16="http://schemas.microsoft.com/office/drawing/2014/main" id="{3F53A86F-1D3E-1FE6-A554-486D48665DD8}"/>
              </a:ext>
            </a:extLst>
          </p:cNvPr>
          <p:cNvPicPr>
            <a:picLocks noChangeAspect="1"/>
          </p:cNvPicPr>
          <p:nvPr/>
        </p:nvPicPr>
        <p:blipFill>
          <a:blip r:embed="rId10"/>
          <a:stretch>
            <a:fillRect/>
          </a:stretch>
        </p:blipFill>
        <p:spPr>
          <a:xfrm>
            <a:off x="6062742" y="1460622"/>
            <a:ext cx="1362265" cy="1705213"/>
          </a:xfrm>
          <a:prstGeom prst="rect">
            <a:avLst/>
          </a:prstGeom>
        </p:spPr>
      </p:pic>
      <p:pic>
        <p:nvPicPr>
          <p:cNvPr id="45" name="Grafik 44">
            <a:extLst>
              <a:ext uri="{FF2B5EF4-FFF2-40B4-BE49-F238E27FC236}">
                <a16:creationId xmlns:a16="http://schemas.microsoft.com/office/drawing/2014/main" id="{35805611-F73E-EEB5-79FF-B8DFD943E4A3}"/>
              </a:ext>
            </a:extLst>
          </p:cNvPr>
          <p:cNvPicPr>
            <a:picLocks noChangeAspect="1"/>
          </p:cNvPicPr>
          <p:nvPr/>
        </p:nvPicPr>
        <p:blipFill>
          <a:blip r:embed="rId11"/>
          <a:stretch>
            <a:fillRect/>
          </a:stretch>
        </p:blipFill>
        <p:spPr>
          <a:xfrm>
            <a:off x="9135130" y="1144608"/>
            <a:ext cx="1362265" cy="1324160"/>
          </a:xfrm>
          <a:prstGeom prst="rect">
            <a:avLst/>
          </a:prstGeom>
        </p:spPr>
      </p:pic>
      <p:pic>
        <p:nvPicPr>
          <p:cNvPr id="51" name="Grafik 50">
            <a:extLst>
              <a:ext uri="{FF2B5EF4-FFF2-40B4-BE49-F238E27FC236}">
                <a16:creationId xmlns:a16="http://schemas.microsoft.com/office/drawing/2014/main" id="{0D405101-F240-808F-8795-373A40D75EC2}"/>
              </a:ext>
            </a:extLst>
          </p:cNvPr>
          <p:cNvPicPr>
            <a:picLocks noChangeAspect="1"/>
          </p:cNvPicPr>
          <p:nvPr/>
        </p:nvPicPr>
        <p:blipFill>
          <a:blip r:embed="rId12"/>
          <a:stretch>
            <a:fillRect/>
          </a:stretch>
        </p:blipFill>
        <p:spPr>
          <a:xfrm>
            <a:off x="8177447" y="1693257"/>
            <a:ext cx="1265468" cy="1858028"/>
          </a:xfrm>
          <a:prstGeom prst="rect">
            <a:avLst/>
          </a:prstGeom>
        </p:spPr>
      </p:pic>
      <p:sp>
        <p:nvSpPr>
          <p:cNvPr id="2" name="Rectangle 1">
            <a:extLst>
              <a:ext uri="{FF2B5EF4-FFF2-40B4-BE49-F238E27FC236}">
                <a16:creationId xmlns:a16="http://schemas.microsoft.com/office/drawing/2014/main" id="{2532DD00-2E97-9BFE-E272-1BF2A1B9D970}"/>
              </a:ext>
            </a:extLst>
          </p:cNvPr>
          <p:cNvSpPr>
            <a:spLocks noChangeArrowheads="1"/>
          </p:cNvSpPr>
          <p:nvPr/>
        </p:nvSpPr>
        <p:spPr bwMode="auto">
          <a:xfrm>
            <a:off x="9601800" y="2558706"/>
            <a:ext cx="2016545" cy="1154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sz="23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Je </a:t>
            </a:r>
            <a:r>
              <a:rPr kumimoji="0" lang="de-DE" altLang="de-DE" sz="23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ne suis pas d'accord</a:t>
            </a:r>
            <a:endParaRPr kumimoji="0" lang="de-DE" altLang="de-DE" sz="23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sz="23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pas du tout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B5D8881A-9D26-4EB5-A8A6-AA4759E35C09}"/>
              </a:ext>
            </a:extLst>
          </p:cNvPr>
          <p:cNvSpPr txBox="1">
            <a:spLocks/>
          </p:cNvSpPr>
          <p:nvPr/>
        </p:nvSpPr>
        <p:spPr>
          <a:xfrm>
            <a:off x="97970" y="81642"/>
            <a:ext cx="11944351" cy="715879"/>
          </a:xfrm>
          <a:prstGeom prst="rect">
            <a:avLst/>
          </a:prstGeom>
        </p:spPr>
        <p:txBody>
          <a:bodyPr lIns="91440"/>
          <a:lst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a:lstStyle>
          <a:p>
            <a:endParaRPr lang="el-GR" b="1" dirty="0"/>
          </a:p>
        </p:txBody>
      </p:sp>
      <p:sp>
        <p:nvSpPr>
          <p:cNvPr id="9" name="Freeform 12">
            <a:extLst>
              <a:ext uri="{FF2B5EF4-FFF2-40B4-BE49-F238E27FC236}">
                <a16:creationId xmlns:a16="http://schemas.microsoft.com/office/drawing/2014/main" id="{06433CA8-DF93-AB69-9918-A06450465A5A}"/>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graphicFrame>
        <p:nvGraphicFramePr>
          <p:cNvPr id="12" name="Tabelle 11">
            <a:extLst>
              <a:ext uri="{FF2B5EF4-FFF2-40B4-BE49-F238E27FC236}">
                <a16:creationId xmlns:a16="http://schemas.microsoft.com/office/drawing/2014/main" id="{B6B4ACCF-2E95-A47A-F8B1-C57DC027915C}"/>
              </a:ext>
            </a:extLst>
          </p:cNvPr>
          <p:cNvGraphicFramePr>
            <a:graphicFrameLocks noGrp="1"/>
          </p:cNvGraphicFramePr>
          <p:nvPr>
            <p:extLst>
              <p:ext uri="{D42A27DB-BD31-4B8C-83A1-F6EECF244321}">
                <p14:modId xmlns:p14="http://schemas.microsoft.com/office/powerpoint/2010/main" val="3040813761"/>
              </p:ext>
            </p:extLst>
          </p:nvPr>
        </p:nvGraphicFramePr>
        <p:xfrm>
          <a:off x="4120055" y="1186042"/>
          <a:ext cx="7430815" cy="5186871"/>
        </p:xfrm>
        <a:graphic>
          <a:graphicData uri="http://schemas.openxmlformats.org/drawingml/2006/table">
            <a:tbl>
              <a:tblPr firstRow="1" firstCol="1" bandRow="1">
                <a:tableStyleId>{69CF1AB2-1976-4502-BF36-3FF5EA218861}</a:tableStyleId>
              </a:tblPr>
              <a:tblGrid>
                <a:gridCol w="7430815">
                  <a:extLst>
                    <a:ext uri="{9D8B030D-6E8A-4147-A177-3AD203B41FA5}">
                      <a16:colId xmlns:a16="http://schemas.microsoft.com/office/drawing/2014/main" val="3409207098"/>
                    </a:ext>
                  </a:extLst>
                </a:gridCol>
              </a:tblGrid>
              <a:tr h="4160657">
                <a:tc>
                  <a:txBody>
                    <a:bodyPr/>
                    <a:lstStyle/>
                    <a:p>
                      <a:pPr marL="342900" lvl="0" indent="-342900" algn="l">
                        <a:lnSpc>
                          <a:spcPct val="107000"/>
                        </a:lnSpc>
                        <a:spcAft>
                          <a:spcPts val="800"/>
                        </a:spcAft>
                        <a:buFont typeface="+mj-lt"/>
                        <a:buAutoNum type="arabicPeriod"/>
                        <a:tabLst>
                          <a:tab pos="457200" algn="l"/>
                        </a:tabLst>
                      </a:pPr>
                      <a:r>
                        <a:rPr lang="en-US" sz="2400" dirty="0">
                          <a:solidFill>
                            <a:schemeClr val="bg1">
                              <a:lumMod val="10000"/>
                            </a:schemeClr>
                          </a:solidFill>
                          <a:effectLst/>
                        </a:rPr>
                        <a:t>Les normes peuvent évoluer et changer au fil de l’histoire.
Ce qui est considéré comme « normal » aujourd’hui était autrefois différent – et continuera à évoluer.
Les convictions personnelles sont façonnées par la société.
L’irritation et le malaise ont des causes culturelles, et non des déficits individuels.
La sexualité chez les personnes âgées n’est pas un cas particulier,
mais fait partie du développement de l’identité tout au long de la vie.</a:t>
                      </a:r>
                      <a:endParaRPr lang="de-DE" sz="2000" dirty="0">
                        <a:solidFill>
                          <a:schemeClr val="bg1">
                            <a:lumMod val="1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63346334"/>
                  </a:ext>
                </a:extLst>
              </a:tr>
            </a:tbl>
          </a:graphicData>
        </a:graphic>
      </p:graphicFrame>
      <p:pic>
        <p:nvPicPr>
          <p:cNvPr id="14" name="Grafik 13">
            <a:extLst>
              <a:ext uri="{FF2B5EF4-FFF2-40B4-BE49-F238E27FC236}">
                <a16:creationId xmlns:a16="http://schemas.microsoft.com/office/drawing/2014/main" id="{4896F7A5-0101-60B0-7FD7-5C914BD697A5}"/>
              </a:ext>
            </a:extLst>
          </p:cNvPr>
          <p:cNvPicPr>
            <a:picLocks noChangeAspect="1"/>
          </p:cNvPicPr>
          <p:nvPr/>
        </p:nvPicPr>
        <p:blipFill>
          <a:blip r:embed="rId3"/>
          <a:stretch>
            <a:fillRect/>
          </a:stretch>
        </p:blipFill>
        <p:spPr>
          <a:xfrm>
            <a:off x="221163" y="1381142"/>
            <a:ext cx="3636579" cy="4545724"/>
          </a:xfrm>
          <a:prstGeom prst="rect">
            <a:avLst/>
          </a:prstGeom>
        </p:spPr>
      </p:pic>
      <p:sp>
        <p:nvSpPr>
          <p:cNvPr id="2" name="Rectangle 1">
            <a:extLst>
              <a:ext uri="{FF2B5EF4-FFF2-40B4-BE49-F238E27FC236}">
                <a16:creationId xmlns:a16="http://schemas.microsoft.com/office/drawing/2014/main" id="{4F58F581-F2EF-7878-4347-E283AACA8ECC}"/>
              </a:ext>
            </a:extLst>
          </p:cNvPr>
          <p:cNvSpPr>
            <a:spLocks noChangeArrowheads="1"/>
          </p:cNvSpPr>
          <p:nvPr/>
        </p:nvSpPr>
        <p:spPr bwMode="auto">
          <a:xfrm>
            <a:off x="97970" y="81642"/>
            <a:ext cx="3982052" cy="618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R="0" lvl="0" indent="0" defTabSz="914377" fontAlgn="base">
              <a:lnSpc>
                <a:spcPct val="90000"/>
              </a:lnSpc>
              <a:spcBef>
                <a:spcPct val="0"/>
              </a:spcBef>
              <a:spcAft>
                <a:spcPct val="0"/>
              </a:spcAft>
              <a:buClrTx/>
              <a:buSzTx/>
              <a:tabLst/>
            </a:pPr>
            <a:r>
              <a:rPr lang="de-DE" altLang="de-DE" sz="3800" b="1" dirty="0">
                <a:solidFill>
                  <a:schemeClr val="bg2"/>
                </a:solidFill>
                <a:ea typeface="Open Sans" panose="020B0606030504020204" pitchFamily="34" charset="0"/>
                <a:cs typeface="Open Sans" panose="020B0606030504020204" pitchFamily="34" charset="0"/>
              </a:rPr>
              <a:t>Perspectives et </a:t>
            </a:r>
            <a:r>
              <a:rPr lang="de-DE" altLang="de-DE" sz="3800" b="1" dirty="0" err="1">
                <a:solidFill>
                  <a:schemeClr val="bg2"/>
                </a:solidFill>
                <a:ea typeface="Open Sans" panose="020B0606030504020204" pitchFamily="34" charset="0"/>
                <a:cs typeface="Open Sans" panose="020B0606030504020204" pitchFamily="34" charset="0"/>
              </a:rPr>
              <a:t>avantages</a:t>
            </a:r>
            <a:endParaRPr lang="de-DE" altLang="de-DE" sz="3800" b="1" dirty="0">
              <a:solidFill>
                <a:schemeClr val="bg2"/>
              </a:solidFill>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592666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F67FC-DA3F-D9BB-A944-0ACCE20CD0D8}"/>
            </a:ext>
          </a:extLst>
        </p:cNvPr>
        <p:cNvGrpSpPr/>
        <p:nvPr/>
      </p:nvGrpSpPr>
      <p:grpSpPr>
        <a:xfrm>
          <a:off x="0" y="0"/>
          <a:ext cx="0" cy="0"/>
          <a:chOff x="0" y="0"/>
          <a:chExt cx="0" cy="0"/>
        </a:xfrm>
      </p:grpSpPr>
      <p:sp>
        <p:nvSpPr>
          <p:cNvPr id="3" name="Title 3">
            <a:extLst>
              <a:ext uri="{FF2B5EF4-FFF2-40B4-BE49-F238E27FC236}">
                <a16:creationId xmlns:a16="http://schemas.microsoft.com/office/drawing/2014/main" id="{8319F134-BD45-4A2C-70B4-AD95051A0A75}"/>
              </a:ext>
            </a:extLst>
          </p:cNvPr>
          <p:cNvSpPr txBox="1">
            <a:spLocks/>
          </p:cNvSpPr>
          <p:nvPr/>
        </p:nvSpPr>
        <p:spPr>
          <a:xfrm>
            <a:off x="97970" y="81642"/>
            <a:ext cx="11944351" cy="715879"/>
          </a:xfrm>
          <a:prstGeom prst="rect">
            <a:avLst/>
          </a:prstGeom>
        </p:spPr>
        <p:txBody>
          <a:bodyPr lIns="91440"/>
          <a:lst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a:lstStyle>
          <a:p>
            <a:r>
              <a:rPr lang="de-DE" b="1" dirty="0" err="1"/>
              <a:t>Objectifs</a:t>
            </a:r>
            <a:endParaRPr lang="el-GR" b="1" dirty="0"/>
          </a:p>
        </p:txBody>
      </p:sp>
      <p:sp>
        <p:nvSpPr>
          <p:cNvPr id="9" name="Freeform 12">
            <a:extLst>
              <a:ext uri="{FF2B5EF4-FFF2-40B4-BE49-F238E27FC236}">
                <a16:creationId xmlns:a16="http://schemas.microsoft.com/office/drawing/2014/main" id="{48F08586-C3D8-D40B-C2C9-873ABD9E1653}"/>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pic>
        <p:nvPicPr>
          <p:cNvPr id="11" name="Grafik 10" descr="Ein Bild, das Clipart, Zeichnung, Darstellung, Design enthält.&#10;&#10;KI-generierte Inhalte können fehlerhaft sein.">
            <a:extLst>
              <a:ext uri="{FF2B5EF4-FFF2-40B4-BE49-F238E27FC236}">
                <a16:creationId xmlns:a16="http://schemas.microsoft.com/office/drawing/2014/main" id="{6E44C940-06D4-F594-7DCA-AD7C4DDC0B2C}"/>
              </a:ext>
            </a:extLst>
          </p:cNvPr>
          <p:cNvPicPr>
            <a:picLocks noChangeAspect="1"/>
          </p:cNvPicPr>
          <p:nvPr/>
        </p:nvPicPr>
        <p:blipFill>
          <a:blip r:embed="rId3"/>
          <a:stretch>
            <a:fillRect/>
          </a:stretch>
        </p:blipFill>
        <p:spPr>
          <a:xfrm>
            <a:off x="337775" y="2869074"/>
            <a:ext cx="3682431" cy="1871697"/>
          </a:xfrm>
          <a:prstGeom prst="rect">
            <a:avLst/>
          </a:prstGeom>
        </p:spPr>
      </p:pic>
      <p:graphicFrame>
        <p:nvGraphicFramePr>
          <p:cNvPr id="12" name="Tabelle 11">
            <a:extLst>
              <a:ext uri="{FF2B5EF4-FFF2-40B4-BE49-F238E27FC236}">
                <a16:creationId xmlns:a16="http://schemas.microsoft.com/office/drawing/2014/main" id="{949DB6F5-5C9D-8ADB-9F45-FB663873B324}"/>
              </a:ext>
            </a:extLst>
          </p:cNvPr>
          <p:cNvGraphicFramePr>
            <a:graphicFrameLocks noGrp="1"/>
          </p:cNvGraphicFramePr>
          <p:nvPr>
            <p:extLst>
              <p:ext uri="{D42A27DB-BD31-4B8C-83A1-F6EECF244321}">
                <p14:modId xmlns:p14="http://schemas.microsoft.com/office/powerpoint/2010/main" val="2007453188"/>
              </p:ext>
            </p:extLst>
          </p:nvPr>
        </p:nvGraphicFramePr>
        <p:xfrm>
          <a:off x="4357981" y="1064620"/>
          <a:ext cx="7355881" cy="5593271"/>
        </p:xfrm>
        <a:graphic>
          <a:graphicData uri="http://schemas.openxmlformats.org/drawingml/2006/table">
            <a:tbl>
              <a:tblPr firstRow="1" firstCol="1" bandRow="1">
                <a:tableStyleId>{69CF1AB2-1976-4502-BF36-3FF5EA218861}</a:tableStyleId>
              </a:tblPr>
              <a:tblGrid>
                <a:gridCol w="7355881">
                  <a:extLst>
                    <a:ext uri="{9D8B030D-6E8A-4147-A177-3AD203B41FA5}">
                      <a16:colId xmlns:a16="http://schemas.microsoft.com/office/drawing/2014/main" val="3409207098"/>
                    </a:ext>
                  </a:extLst>
                </a:gridCol>
              </a:tblGrid>
              <a:tr h="4518666">
                <a:tc>
                  <a:txBody>
                    <a:bodyPr/>
                    <a:lstStyle/>
                    <a:p>
                      <a:pPr marL="171450" lvl="0" indent="-171450" algn="l">
                        <a:lnSpc>
                          <a:spcPct val="107000"/>
                        </a:lnSpc>
                        <a:spcBef>
                          <a:spcPts val="600"/>
                        </a:spcBef>
                        <a:spcAft>
                          <a:spcPts val="600"/>
                        </a:spcAft>
                        <a:buClr>
                          <a:schemeClr val="accent3">
                            <a:lumMod val="75000"/>
                          </a:schemeClr>
                        </a:buClr>
                        <a:buSzPts val="1000"/>
                        <a:buFont typeface="Wingdings" panose="05000000000000000000" pitchFamily="2" charset="2"/>
                        <a:buChar char="§"/>
                        <a:tabLst>
                          <a:tab pos="457200" algn="l"/>
                        </a:tabLst>
                      </a:pPr>
                      <a:r>
                        <a:rPr lang="en-US" sz="2400" b="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être capable d’animer en tenant davantage compte de la diversité,
réfléchir à ses propres normes implicites,
créer des espaces d’apprentissage sans gêne,
être capable de mieux cerner les conflits intergénérationnels et de proposer des pistes pour y remédier,
être capable de gérer de manière plus professionnelle la proximité, l’intimité et les limites,
prendre en compte les besoins des personnes âgées et
porter un regard critique sur les règles institutionnelles et favoriser les transformations.</a:t>
                      </a:r>
                      <a:endParaRPr lang="de-DE" sz="11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63346334"/>
                  </a:ext>
                </a:extLst>
              </a:tr>
            </a:tbl>
          </a:graphicData>
        </a:graphic>
      </p:graphicFrame>
      <p:sp>
        <p:nvSpPr>
          <p:cNvPr id="4" name="Textfeld 3">
            <a:extLst>
              <a:ext uri="{FF2B5EF4-FFF2-40B4-BE49-F238E27FC236}">
                <a16:creationId xmlns:a16="http://schemas.microsoft.com/office/drawing/2014/main" id="{43B1655B-8723-6671-E57D-28FF938AD7AC}"/>
              </a:ext>
            </a:extLst>
          </p:cNvPr>
          <p:cNvSpPr txBox="1"/>
          <p:nvPr/>
        </p:nvSpPr>
        <p:spPr>
          <a:xfrm>
            <a:off x="0" y="1573747"/>
            <a:ext cx="4020206" cy="1454950"/>
          </a:xfrm>
          <a:prstGeom prst="rect">
            <a:avLst/>
          </a:prstGeom>
          <a:noFill/>
        </p:spPr>
        <p:txBody>
          <a:bodyPr wrap="square">
            <a:spAutoFit/>
          </a:bodyPr>
          <a:lstStyle/>
          <a:p>
            <a:pPr marL="457200" algn="ctr">
              <a:lnSpc>
                <a:spcPct val="107000"/>
              </a:lnSpc>
              <a:spcAft>
                <a:spcPts val="800"/>
              </a:spcAft>
              <a:buNone/>
            </a:pPr>
            <a:r>
              <a:rPr lang="de-DE" sz="2800" b="1" dirty="0">
                <a:solidFill>
                  <a:srgbClr val="252223"/>
                </a:solidFill>
                <a:latin typeface="Calibri" panose="020F0502020204030204" pitchFamily="34" charset="0"/>
                <a:ea typeface="Calibri" panose="020F0502020204030204" pitchFamily="34" charset="0"/>
                <a:cs typeface="Calibri" panose="020F0502020204030204" pitchFamily="34" charset="0"/>
              </a:rPr>
              <a:t>Les formateurs et les professionnels </a:t>
            </a:r>
            <a:r>
              <a:rPr lang="de-DE" sz="28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en tirent profit, car ils :</a:t>
            </a:r>
            <a:endParaRPr lang="de-DE" sz="28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054632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AF500-2136-3DBC-3A98-0FE17E960E12}"/>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0876EB83-A5A4-7B89-41FD-F6CA92531D45}"/>
              </a:ext>
            </a:extLst>
          </p:cNvPr>
          <p:cNvSpPr txBox="1"/>
          <p:nvPr/>
        </p:nvSpPr>
        <p:spPr>
          <a:xfrm>
            <a:off x="1398095" y="1739937"/>
            <a:ext cx="6933351" cy="431400"/>
          </a:xfrm>
          <a:prstGeom prst="rect">
            <a:avLst/>
          </a:prstGeom>
        </p:spPr>
        <p:txBody>
          <a:bodyPr lIns="0" tIns="0" rIns="0" bIns="0" rtlCol="0" anchor="t">
            <a:spAutoFit/>
          </a:bodyPr>
          <a:lstStyle/>
          <a:p>
            <a:pPr algn="ctr">
              <a:lnSpc>
                <a:spcPts val="3518"/>
              </a:lnSpc>
            </a:pPr>
            <a:r>
              <a:rPr lang="en-US" sz="2800" b="1" dirty="0">
                <a:solidFill>
                  <a:srgbClr val="D33FB2"/>
                </a:solidFill>
                <a:latin typeface="Calibri" panose="020F0502020204030204" pitchFamily="34" charset="0"/>
                <a:cs typeface="Times New Roman" panose="02020603050405020304" pitchFamily="18" charset="0"/>
                <a:sym typeface="Pier Sans Light"/>
              </a:rPr>
              <a:t>Normes sociales</a:t>
            </a:r>
            <a:endParaRPr lang="en-US" sz="2981" dirty="0">
              <a:solidFill>
                <a:srgbClr val="000000"/>
              </a:solidFill>
              <a:latin typeface="Pier Sans Light"/>
              <a:ea typeface="Pier Sans Light"/>
              <a:cs typeface="Pier Sans Light"/>
              <a:sym typeface="Pier Sans Light"/>
            </a:endParaRPr>
          </a:p>
        </p:txBody>
      </p:sp>
      <p:sp>
        <p:nvSpPr>
          <p:cNvPr id="12" name="Freeform 12">
            <a:extLst>
              <a:ext uri="{FF2B5EF4-FFF2-40B4-BE49-F238E27FC236}">
                <a16:creationId xmlns:a16="http://schemas.microsoft.com/office/drawing/2014/main" id="{91B9CD58-4F91-A510-098E-C3E873C8FC36}"/>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4" name="Textfeld 13">
            <a:extLst>
              <a:ext uri="{FF2B5EF4-FFF2-40B4-BE49-F238E27FC236}">
                <a16:creationId xmlns:a16="http://schemas.microsoft.com/office/drawing/2014/main" id="{E14BE4DB-09A7-1D2E-BBD3-F407C80C744C}"/>
              </a:ext>
            </a:extLst>
          </p:cNvPr>
          <p:cNvSpPr txBox="1"/>
          <p:nvPr/>
        </p:nvSpPr>
        <p:spPr>
          <a:xfrm>
            <a:off x="3794235" y="2390488"/>
            <a:ext cx="7325711" cy="2308324"/>
          </a:xfrm>
          <a:prstGeom prst="rect">
            <a:avLst/>
          </a:prstGeom>
          <a:noFill/>
        </p:spPr>
        <p:txBody>
          <a:bodyPr wrap="square">
            <a:spAutoFit/>
          </a:bodyPr>
          <a:lstStyle/>
          <a:p>
            <a:pPr marL="342900" indent="-342900">
              <a:buClr>
                <a:schemeClr val="accent1"/>
              </a:buClr>
              <a:buFont typeface="Arial" panose="020B0604020202020204" pitchFamily="34" charset="0"/>
              <a:buChar char="•"/>
            </a:pPr>
            <a:r>
              <a:rPr lang="en-US" sz="2400" dirty="0"/>
              <a:t>Les normes sociales sont des règles et des conventions fondamentales 
qui structurent le comportement des individus au sein d’une société. 
Elles définissent ce qui est considéré comme approprié, attendu ou déviant, et ont à la fois un effet régulateur et un effet orientateur.</a:t>
            </a:r>
            <a:endParaRPr lang="de-DE" sz="2400" dirty="0"/>
          </a:p>
        </p:txBody>
      </p:sp>
      <p:sp>
        <p:nvSpPr>
          <p:cNvPr id="15" name="Textfeld 14">
            <a:extLst>
              <a:ext uri="{FF2B5EF4-FFF2-40B4-BE49-F238E27FC236}">
                <a16:creationId xmlns:a16="http://schemas.microsoft.com/office/drawing/2014/main" id="{2DE415EF-0BA7-2396-F167-149C11B9A78F}"/>
              </a:ext>
            </a:extLst>
          </p:cNvPr>
          <p:cNvSpPr txBox="1"/>
          <p:nvPr/>
        </p:nvSpPr>
        <p:spPr>
          <a:xfrm>
            <a:off x="430924" y="146355"/>
            <a:ext cx="7199586" cy="646331"/>
          </a:xfrm>
          <a:prstGeom prst="rect">
            <a:avLst/>
          </a:prstGeom>
          <a:noFill/>
        </p:spPr>
        <p:txBody>
          <a:bodyPr wrap="square" rtlCol="0">
            <a:spAutoFit/>
          </a:bodyPr>
          <a:lstStyle/>
          <a:p>
            <a:r>
              <a:rPr lang="de-DE" sz="3600" b="1" dirty="0" err="1">
                <a:solidFill>
                  <a:srgbClr val="FFFFFF"/>
                </a:solidFill>
              </a:rPr>
              <a:t>Cadre théorique</a:t>
            </a:r>
            <a:endParaRPr lang="de-DE" sz="3600" b="1" dirty="0">
              <a:solidFill>
                <a:srgbClr val="FFFFFF"/>
              </a:solidFill>
            </a:endParaRPr>
          </a:p>
        </p:txBody>
      </p:sp>
      <p:pic>
        <p:nvPicPr>
          <p:cNvPr id="9" name="Grafik 8" descr="Ein Bild, das Grafiken, Clipart, Design enthält.&#10;&#10;KI-generierte Inhalte können fehlerhaft sein.">
            <a:extLst>
              <a:ext uri="{FF2B5EF4-FFF2-40B4-BE49-F238E27FC236}">
                <a16:creationId xmlns:a16="http://schemas.microsoft.com/office/drawing/2014/main" id="{24D667B8-EB8D-8F64-D959-D8AC7562CF4F}"/>
              </a:ext>
            </a:extLst>
          </p:cNvPr>
          <p:cNvPicPr>
            <a:picLocks noChangeAspect="1"/>
          </p:cNvPicPr>
          <p:nvPr/>
        </p:nvPicPr>
        <p:blipFill>
          <a:blip r:embed="rId3"/>
          <a:stretch>
            <a:fillRect/>
          </a:stretch>
        </p:blipFill>
        <p:spPr>
          <a:xfrm>
            <a:off x="602185" y="2000666"/>
            <a:ext cx="2705478" cy="3067478"/>
          </a:xfrm>
          <a:prstGeom prst="rect">
            <a:avLst/>
          </a:prstGeom>
        </p:spPr>
      </p:pic>
    </p:spTree>
    <p:extLst>
      <p:ext uri="{BB962C8B-B14F-4D97-AF65-F5344CB8AC3E}">
        <p14:creationId xmlns:p14="http://schemas.microsoft.com/office/powerpoint/2010/main" val="3989750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AF858-94D0-931B-D2F4-20C21B102C00}"/>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8C42A52B-F352-7CE9-B7ED-24589C60A779}"/>
              </a:ext>
            </a:extLst>
          </p:cNvPr>
          <p:cNvSpPr txBox="1"/>
          <p:nvPr/>
        </p:nvSpPr>
        <p:spPr>
          <a:xfrm>
            <a:off x="3331073" y="1170728"/>
            <a:ext cx="6933351" cy="897682"/>
          </a:xfrm>
          <a:prstGeom prst="rect">
            <a:avLst/>
          </a:prstGeom>
        </p:spPr>
        <p:txBody>
          <a:bodyPr lIns="0" tIns="0" rIns="0" bIns="0" rtlCol="0" anchor="t">
            <a:spAutoFit/>
          </a:bodyPr>
          <a:lstStyle/>
          <a:p>
            <a:pPr>
              <a:lnSpc>
                <a:spcPts val="3518"/>
              </a:lnSpc>
            </a:pPr>
            <a:r>
              <a:rPr lang="en-US" sz="2800" b="1" dirty="0">
                <a:solidFill>
                  <a:srgbClr val="D33FB2"/>
                </a:solidFill>
                <a:latin typeface="Calibri" panose="020F0502020204030204" pitchFamily="34" charset="0"/>
                <a:cs typeface="Times New Roman" panose="02020603050405020304" pitchFamily="18" charset="0"/>
              </a:rPr>
              <a:t>Sociétés prémodernes : 
Morale, religion et ordre social</a:t>
            </a:r>
            <a:endParaRPr lang="en-US" sz="2800" dirty="0">
              <a:solidFill>
                <a:srgbClr val="000000"/>
              </a:solidFill>
              <a:latin typeface="Pier Sans Light"/>
              <a:ea typeface="Pier Sans Light"/>
              <a:cs typeface="Pier Sans Light"/>
              <a:sym typeface="Pier Sans Light"/>
            </a:endParaRPr>
          </a:p>
        </p:txBody>
      </p:sp>
      <p:sp>
        <p:nvSpPr>
          <p:cNvPr id="12" name="Freeform 12">
            <a:extLst>
              <a:ext uri="{FF2B5EF4-FFF2-40B4-BE49-F238E27FC236}">
                <a16:creationId xmlns:a16="http://schemas.microsoft.com/office/drawing/2014/main" id="{B9C12832-D1EC-41C9-7E3C-CF174A8384B6}"/>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4" name="Textfeld 13">
            <a:extLst>
              <a:ext uri="{FF2B5EF4-FFF2-40B4-BE49-F238E27FC236}">
                <a16:creationId xmlns:a16="http://schemas.microsoft.com/office/drawing/2014/main" id="{94BDACD8-A4B2-BE58-51F0-8BDC75F08F7F}"/>
              </a:ext>
            </a:extLst>
          </p:cNvPr>
          <p:cNvSpPr txBox="1"/>
          <p:nvPr/>
        </p:nvSpPr>
        <p:spPr>
          <a:xfrm>
            <a:off x="2962177" y="2285385"/>
            <a:ext cx="6600498" cy="3785652"/>
          </a:xfrm>
          <a:prstGeom prst="rect">
            <a:avLst/>
          </a:prstGeom>
          <a:noFill/>
        </p:spPr>
        <p:txBody>
          <a:bodyPr wrap="square">
            <a:spAutoFit/>
          </a:bodyPr>
          <a:lstStyle/>
          <a:p>
            <a:pPr marL="342900" indent="-342900">
              <a:buClr>
                <a:schemeClr val="accent1"/>
              </a:buClr>
              <a:buFont typeface="Arial" panose="020B0604020202020204" pitchFamily="34" charset="0"/>
              <a:buChar char="•"/>
            </a:pPr>
            <a:r>
              <a:rPr lang="en-US" sz="2400" dirty="0"/>
              <a:t>Intégration de la sexualité dans les systèmes d’ordre religieux et moral.
Elle était avant tout considérée comme fonctionnelle à la reproduction.
La vieillesse était souvent associée au retrait, à la sagesse ou à la dévotion spirituelle. 
La sexualité chez les personnes âgées n’était pas tant invisible que moralement réprouvée. 
Cependant, il y avait très peu de personnes âgées ou très âgées à cette époque</a:t>
            </a:r>
            <a:r>
              <a:rPr lang="de-DE" sz="2400" dirty="0">
                <a:solidFill>
                  <a:srgbClr val="252223"/>
                </a:solidFill>
                <a:effectLst/>
                <a:latin typeface="Calibri" panose="020F0502020204030204" pitchFamily="34" charset="0"/>
                <a:ea typeface="Calibri" panose="020F0502020204030204" pitchFamily="34" charset="0"/>
              </a:rPr>
              <a:t>.</a:t>
            </a:r>
            <a:endParaRPr lang="de-DE" sz="2400" dirty="0"/>
          </a:p>
        </p:txBody>
      </p:sp>
      <p:sp>
        <p:nvSpPr>
          <p:cNvPr id="15" name="Textfeld 14">
            <a:extLst>
              <a:ext uri="{FF2B5EF4-FFF2-40B4-BE49-F238E27FC236}">
                <a16:creationId xmlns:a16="http://schemas.microsoft.com/office/drawing/2014/main" id="{5992DDFE-1AE1-2C76-9270-15E88E665960}"/>
              </a:ext>
            </a:extLst>
          </p:cNvPr>
          <p:cNvSpPr txBox="1"/>
          <p:nvPr/>
        </p:nvSpPr>
        <p:spPr>
          <a:xfrm>
            <a:off x="430924" y="146355"/>
            <a:ext cx="12192000" cy="461665"/>
          </a:xfrm>
          <a:prstGeom prst="rect">
            <a:avLst/>
          </a:prstGeom>
          <a:noFill/>
        </p:spPr>
        <p:txBody>
          <a:bodyPr wrap="square" rtlCol="0">
            <a:spAutoFit/>
          </a:bodyPr>
          <a:lstStyle/>
          <a:p>
            <a:r>
              <a:rPr lang="en-US" sz="2400" b="1" dirty="0">
                <a:solidFill>
                  <a:srgbClr val="FFFFFF"/>
                </a:solidFill>
              </a:rPr>
              <a:t>Cadre théorique : évolution historique des normes sociales relatives à l’âge et à la sexualité</a:t>
            </a:r>
            <a:endParaRPr lang="de-DE" sz="2400" b="1" dirty="0">
              <a:solidFill>
                <a:srgbClr val="FFFFFF"/>
              </a:solidFill>
            </a:endParaRPr>
          </a:p>
        </p:txBody>
      </p:sp>
      <p:pic>
        <p:nvPicPr>
          <p:cNvPr id="3" name="Grafik 2" descr="Ein Bild, das Kinderkunst, Entwurf, Zeichnung enthält.&#10;&#10;KI-generierte Inhalte können fehlerhaft sein.">
            <a:extLst>
              <a:ext uri="{FF2B5EF4-FFF2-40B4-BE49-F238E27FC236}">
                <a16:creationId xmlns:a16="http://schemas.microsoft.com/office/drawing/2014/main" id="{0263FE65-2463-16B9-B345-0099B44572C7}"/>
              </a:ext>
            </a:extLst>
          </p:cNvPr>
          <p:cNvPicPr>
            <a:picLocks noChangeAspect="1"/>
          </p:cNvPicPr>
          <p:nvPr/>
        </p:nvPicPr>
        <p:blipFill>
          <a:blip r:embed="rId3"/>
          <a:stretch>
            <a:fillRect/>
          </a:stretch>
        </p:blipFill>
        <p:spPr>
          <a:xfrm>
            <a:off x="142675" y="3783724"/>
            <a:ext cx="2746159" cy="1818290"/>
          </a:xfrm>
          <a:prstGeom prst="rect">
            <a:avLst/>
          </a:prstGeom>
        </p:spPr>
      </p:pic>
      <p:pic>
        <p:nvPicPr>
          <p:cNvPr id="5" name="Grafik 4" descr="Ein Bild, das Zeichnung, Clipart, Darstellung, Menschliches Gesicht enthält.&#10;&#10;KI-generierte Inhalte können fehlerhaft sein.">
            <a:extLst>
              <a:ext uri="{FF2B5EF4-FFF2-40B4-BE49-F238E27FC236}">
                <a16:creationId xmlns:a16="http://schemas.microsoft.com/office/drawing/2014/main" id="{F364BB03-A8F7-ABEF-0551-9930329A5EE5}"/>
              </a:ext>
            </a:extLst>
          </p:cNvPr>
          <p:cNvPicPr>
            <a:picLocks noChangeAspect="1"/>
          </p:cNvPicPr>
          <p:nvPr/>
        </p:nvPicPr>
        <p:blipFill>
          <a:blip r:embed="rId4"/>
          <a:stretch>
            <a:fillRect/>
          </a:stretch>
        </p:blipFill>
        <p:spPr>
          <a:xfrm>
            <a:off x="9396247" y="2390488"/>
            <a:ext cx="2480027" cy="2847943"/>
          </a:xfrm>
          <a:prstGeom prst="rect">
            <a:avLst/>
          </a:prstGeom>
        </p:spPr>
      </p:pic>
    </p:spTree>
    <p:extLst>
      <p:ext uri="{BB962C8B-B14F-4D97-AF65-F5344CB8AC3E}">
        <p14:creationId xmlns:p14="http://schemas.microsoft.com/office/powerpoint/2010/main" val="1183081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6B5D6AD6-88FB-8A99-B408-ECE57621FD16}"/>
              </a:ext>
            </a:extLst>
          </p:cNvPr>
          <p:cNvSpPr>
            <a:spLocks noGrp="1"/>
          </p:cNvSpPr>
          <p:nvPr>
            <p:ph type="body" sz="quarter" idx="10"/>
          </p:nvPr>
        </p:nvSpPr>
        <p:spPr>
          <a:xfrm>
            <a:off x="3070953" y="1411479"/>
            <a:ext cx="8518535" cy="550862"/>
          </a:xfrm>
        </p:spPr>
        <p:txBody>
          <a:bodyPr/>
          <a:lstStyle/>
          <a:p>
            <a:pPr algn="l"/>
            <a:r>
              <a:rPr lang="en-US" sz="2800" dirty="0"/>
              <a:t>Époque moderne : discipline et science</a:t>
            </a:r>
            <a:endParaRPr lang="de-DE" sz="2800" dirty="0"/>
          </a:p>
        </p:txBody>
      </p:sp>
      <p:sp>
        <p:nvSpPr>
          <p:cNvPr id="4" name="Freeform 12">
            <a:extLst>
              <a:ext uri="{FF2B5EF4-FFF2-40B4-BE49-F238E27FC236}">
                <a16:creationId xmlns:a16="http://schemas.microsoft.com/office/drawing/2014/main" id="{F83643BD-7EB4-CA45-22C8-8AD36C3BA4EE}"/>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8" name="Textfeld 7">
            <a:extLst>
              <a:ext uri="{FF2B5EF4-FFF2-40B4-BE49-F238E27FC236}">
                <a16:creationId xmlns:a16="http://schemas.microsoft.com/office/drawing/2014/main" id="{9A238471-8736-6B94-9A20-8E53872C7D10}"/>
              </a:ext>
            </a:extLst>
          </p:cNvPr>
          <p:cNvSpPr txBox="1"/>
          <p:nvPr/>
        </p:nvSpPr>
        <p:spPr>
          <a:xfrm>
            <a:off x="2781674" y="2259885"/>
            <a:ext cx="9359555" cy="4339650"/>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en-US" sz="2300" dirty="0">
                <a:solidFill>
                  <a:srgbClr val="252223"/>
                </a:solidFill>
                <a:ea typeface="Calibri" panose="020F0502020204030204" pitchFamily="34" charset="0"/>
              </a:rPr>
              <a:t>Renforcement du contrôle de l’État et de l’Église sur la vie conjugale. 
Vers 1800 : Affermissement de la vision médicale du corps et de la sexualité. 
« Médicalisation » croissante qui considérait le corps, en particulier le corps féminin et le corps « anormal », comme un objet médical.
Postulat du « modèle des deux genres » : les femmes et les hommes sont des opposés fondamentaux, fondés sur des différences biologiques. 
C’est de là que découlent les rôles sociaux.
Les écarts par rapport à la norme n’étaient plus considérés comme de simples péchés, mais étaient de plus en plus souvent classés comme des maladies, voire des crimes.</a:t>
            </a:r>
            <a:endParaRPr lang="de-DE" sz="2300" dirty="0"/>
          </a:p>
          <a:p>
            <a:endParaRPr lang="de-DE" sz="2300" dirty="0">
              <a:solidFill>
                <a:srgbClr val="252223"/>
              </a:solidFill>
              <a:effectLst/>
              <a:ea typeface="Calibri" panose="020F0502020204030204" pitchFamily="34" charset="0"/>
            </a:endParaRPr>
          </a:p>
          <a:p>
            <a:endParaRPr lang="de-DE" sz="2300" dirty="0"/>
          </a:p>
        </p:txBody>
      </p:sp>
      <p:sp>
        <p:nvSpPr>
          <p:cNvPr id="11" name="Titel 10">
            <a:extLst>
              <a:ext uri="{FF2B5EF4-FFF2-40B4-BE49-F238E27FC236}">
                <a16:creationId xmlns:a16="http://schemas.microsoft.com/office/drawing/2014/main" id="{5C1744B4-45F0-06C2-4C07-4C66AAD6AD80}"/>
              </a:ext>
            </a:extLst>
          </p:cNvPr>
          <p:cNvSpPr txBox="1">
            <a:spLocks noGrp="1"/>
          </p:cNvSpPr>
          <p:nvPr>
            <p:ph type="title"/>
          </p:nvPr>
        </p:nvSpPr>
        <p:spPr>
          <a:xfrm>
            <a:off x="98425" y="218217"/>
            <a:ext cx="11944350" cy="441453"/>
          </a:xfrm>
          <a:prstGeom prst="rect">
            <a:avLst/>
          </a:prstGeom>
          <a:noFill/>
        </p:spPr>
        <p:txBody>
          <a:bodyPr wrap="square" rtlCol="0">
            <a:spAutoFit/>
          </a:bodyPr>
          <a:lstStyle/>
          <a:p>
            <a:r>
              <a:rPr lang="en-US" sz="2400" b="1" dirty="0">
                <a:solidFill>
                  <a:srgbClr val="FFFFFF"/>
                </a:solidFill>
              </a:rPr>
              <a:t>Cadre théorique : évolution historique des normes sociales relatives à l’âge et à la sexualité</a:t>
            </a:r>
            <a:endParaRPr lang="de-DE" sz="2400" b="1" dirty="0">
              <a:solidFill>
                <a:srgbClr val="FFFFFF"/>
              </a:solidFill>
            </a:endParaRPr>
          </a:p>
        </p:txBody>
      </p:sp>
      <p:pic>
        <p:nvPicPr>
          <p:cNvPr id="15" name="Grafik 14" descr="Ein Bild, das Entwurf, Kunst, Zeichnung, Schwarzweiß enthält.&#10;&#10;KI-generierte Inhalte können fehlerhaft sein.">
            <a:extLst>
              <a:ext uri="{FF2B5EF4-FFF2-40B4-BE49-F238E27FC236}">
                <a16:creationId xmlns:a16="http://schemas.microsoft.com/office/drawing/2014/main" id="{9C876F26-48A0-E304-B5B7-3EF7BB5E9B12}"/>
              </a:ext>
            </a:extLst>
          </p:cNvPr>
          <p:cNvPicPr>
            <a:picLocks noChangeAspect="1"/>
          </p:cNvPicPr>
          <p:nvPr/>
        </p:nvPicPr>
        <p:blipFill>
          <a:blip r:embed="rId3"/>
          <a:stretch>
            <a:fillRect/>
          </a:stretch>
        </p:blipFill>
        <p:spPr>
          <a:xfrm>
            <a:off x="346554" y="2259885"/>
            <a:ext cx="2201132" cy="3377965"/>
          </a:xfrm>
          <a:prstGeom prst="rect">
            <a:avLst/>
          </a:prstGeom>
        </p:spPr>
      </p:pic>
      <p:pic>
        <p:nvPicPr>
          <p:cNvPr id="13" name="Grafik 12" descr="Ein Bild, das Zeichnung, Entwurf, Clipart, Symbol enthält.&#10;&#10;KI-generierte Inhalte können fehlerhaft sein.">
            <a:extLst>
              <a:ext uri="{FF2B5EF4-FFF2-40B4-BE49-F238E27FC236}">
                <a16:creationId xmlns:a16="http://schemas.microsoft.com/office/drawing/2014/main" id="{95F819AB-46F0-8536-09A5-D270C3475B5A}"/>
              </a:ext>
            </a:extLst>
          </p:cNvPr>
          <p:cNvPicPr>
            <a:picLocks noChangeAspect="1"/>
          </p:cNvPicPr>
          <p:nvPr/>
        </p:nvPicPr>
        <p:blipFill>
          <a:blip r:embed="rId4"/>
          <a:stretch>
            <a:fillRect/>
          </a:stretch>
        </p:blipFill>
        <p:spPr>
          <a:xfrm>
            <a:off x="869769" y="3157093"/>
            <a:ext cx="990562" cy="1449588"/>
          </a:xfrm>
          <a:prstGeom prst="rect">
            <a:avLst/>
          </a:prstGeom>
        </p:spPr>
      </p:pic>
    </p:spTree>
    <p:extLst>
      <p:ext uri="{BB962C8B-B14F-4D97-AF65-F5344CB8AC3E}">
        <p14:creationId xmlns:p14="http://schemas.microsoft.com/office/powerpoint/2010/main" val="3071459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6AD841D2-987A-4438-438F-1E0662A34329}"/>
              </a:ext>
            </a:extLst>
          </p:cNvPr>
          <p:cNvSpPr txBox="1"/>
          <p:nvPr/>
        </p:nvSpPr>
        <p:spPr>
          <a:xfrm>
            <a:off x="2439438" y="1150428"/>
            <a:ext cx="8022999" cy="523220"/>
          </a:xfrm>
          <a:prstGeom prst="rect">
            <a:avLst/>
          </a:prstGeom>
          <a:noFill/>
        </p:spPr>
        <p:txBody>
          <a:bodyPr wrap="square">
            <a:spAutoFit/>
          </a:bodyPr>
          <a:lstStyle/>
          <a:p>
            <a:r>
              <a:rPr lang="en-US" sz="2800" b="1" dirty="0">
                <a:solidFill>
                  <a:srgbClr val="D33FB2"/>
                </a:solidFill>
                <a:latin typeface="Calibri" panose="020F0502020204030204" pitchFamily="34" charset="0"/>
                <a:ea typeface="Calibri" panose="020F0502020204030204" pitchFamily="34" charset="0"/>
              </a:rPr>
              <a:t>Modernité : normalisation médicale et scientifique</a:t>
            </a:r>
            <a:endParaRPr lang="de-DE" sz="2800" dirty="0"/>
          </a:p>
        </p:txBody>
      </p:sp>
      <p:sp>
        <p:nvSpPr>
          <p:cNvPr id="6" name="Titel 10">
            <a:extLst>
              <a:ext uri="{FF2B5EF4-FFF2-40B4-BE49-F238E27FC236}">
                <a16:creationId xmlns:a16="http://schemas.microsoft.com/office/drawing/2014/main" id="{7FBCE237-3683-B5DE-6A79-5AB458FA2333}"/>
              </a:ext>
            </a:extLst>
          </p:cNvPr>
          <p:cNvSpPr txBox="1">
            <a:spLocks noGrp="1"/>
          </p:cNvSpPr>
          <p:nvPr>
            <p:ph type="title"/>
          </p:nvPr>
        </p:nvSpPr>
        <p:spPr>
          <a:xfrm>
            <a:off x="98425" y="218217"/>
            <a:ext cx="11944350" cy="441453"/>
          </a:xfrm>
          <a:prstGeom prst="rect">
            <a:avLst/>
          </a:prstGeom>
          <a:noFill/>
        </p:spPr>
        <p:txBody>
          <a:bodyPr wrap="square" rtlCol="0">
            <a:spAutoFit/>
          </a:bodyPr>
          <a:lstStyle/>
          <a:p>
            <a:r>
              <a:rPr lang="en-US" sz="2400" b="1" dirty="0">
                <a:solidFill>
                  <a:srgbClr val="FFFFFF"/>
                </a:solidFill>
              </a:rPr>
              <a:t>Cadre théorique : évolution historique des normes sociales relatives à l’âge et à la sexualité</a:t>
            </a:r>
            <a:endParaRPr lang="de-DE" sz="2400" b="1" dirty="0">
              <a:solidFill>
                <a:srgbClr val="FFFFFF"/>
              </a:solidFill>
            </a:endParaRPr>
          </a:p>
        </p:txBody>
      </p:sp>
      <p:sp>
        <p:nvSpPr>
          <p:cNvPr id="9" name="Textfeld 8">
            <a:extLst>
              <a:ext uri="{FF2B5EF4-FFF2-40B4-BE49-F238E27FC236}">
                <a16:creationId xmlns:a16="http://schemas.microsoft.com/office/drawing/2014/main" id="{B3321BB5-8DAE-8BD5-69C3-F01F57190BE6}"/>
              </a:ext>
            </a:extLst>
          </p:cNvPr>
          <p:cNvSpPr txBox="1"/>
          <p:nvPr/>
        </p:nvSpPr>
        <p:spPr>
          <a:xfrm>
            <a:off x="2123090" y="1696068"/>
            <a:ext cx="9669518" cy="3631763"/>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en-US" sz="2300" dirty="0">
                <a:solidFill>
                  <a:srgbClr val="252223"/>
                </a:solidFill>
                <a:ea typeface="Calibri" panose="020F0502020204030204" pitchFamily="34" charset="0"/>
              </a:rPr>
              <a:t>À partir du XVIIIe siècle : consolidation de l’idée de deux sexes clairement distincts, dotés de caractéristiques « naturelles ». 
Considération de la sexualité sous ses aspects médicaux et biologiques. 
Parallèlement : consolidation de la conception du rôle biologique et
de l’idée de phases de vie clairement distinctes, associées à des fonctions spécifiques. 
L’âge était désormais souvent considéré comme une phase de déficit, caractérisée par un déclin physique et une perte de fonctions. 
La sexualité chez les personnes âgées n’était plus principalement condamnée sur le plan moral, mais pathologisée comme n’étant plus « adaptée à l’âge » ou considérée comme un problème médical, car elle était perçue comme inappropriée pour les personnes âgées.</a:t>
            </a:r>
            <a:endParaRPr lang="de-DE" sz="2300" dirty="0">
              <a:solidFill>
                <a:srgbClr val="252223"/>
              </a:solidFill>
              <a:ea typeface="Calibri" panose="020F0502020204030204" pitchFamily="34" charset="0"/>
            </a:endParaRPr>
          </a:p>
        </p:txBody>
      </p:sp>
      <p:pic>
        <p:nvPicPr>
          <p:cNvPr id="5" name="Grafik 4">
            <a:extLst>
              <a:ext uri="{FF2B5EF4-FFF2-40B4-BE49-F238E27FC236}">
                <a16:creationId xmlns:a16="http://schemas.microsoft.com/office/drawing/2014/main" id="{0F2F833A-13B2-245D-85C8-11A5B042C105}"/>
              </a:ext>
            </a:extLst>
          </p:cNvPr>
          <p:cNvPicPr>
            <a:picLocks noChangeAspect="1"/>
          </p:cNvPicPr>
          <p:nvPr/>
        </p:nvPicPr>
        <p:blipFill>
          <a:blip r:embed="rId3"/>
          <a:stretch>
            <a:fillRect/>
          </a:stretch>
        </p:blipFill>
        <p:spPr>
          <a:xfrm>
            <a:off x="399392" y="2497972"/>
            <a:ext cx="1723698" cy="3318117"/>
          </a:xfrm>
          <a:prstGeom prst="rect">
            <a:avLst/>
          </a:prstGeom>
        </p:spPr>
      </p:pic>
    </p:spTree>
    <p:extLst>
      <p:ext uri="{BB962C8B-B14F-4D97-AF65-F5344CB8AC3E}">
        <p14:creationId xmlns:p14="http://schemas.microsoft.com/office/powerpoint/2010/main" val="10548079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C3FE0-BF6B-C1A3-A304-F32742C4E1DB}"/>
            </a:ext>
          </a:extLst>
        </p:cNvPr>
        <p:cNvGrpSpPr/>
        <p:nvPr/>
      </p:nvGrpSpPr>
      <p:grpSpPr>
        <a:xfrm>
          <a:off x="0" y="0"/>
          <a:ext cx="0" cy="0"/>
          <a:chOff x="0" y="0"/>
          <a:chExt cx="0" cy="0"/>
        </a:xfrm>
      </p:grpSpPr>
      <p:sp>
        <p:nvSpPr>
          <p:cNvPr id="3" name="Textfeld 2">
            <a:extLst>
              <a:ext uri="{FF2B5EF4-FFF2-40B4-BE49-F238E27FC236}">
                <a16:creationId xmlns:a16="http://schemas.microsoft.com/office/drawing/2014/main" id="{BF335666-6EDD-815A-2E78-F458B18C8D1D}"/>
              </a:ext>
            </a:extLst>
          </p:cNvPr>
          <p:cNvSpPr txBox="1"/>
          <p:nvPr/>
        </p:nvSpPr>
        <p:spPr>
          <a:xfrm>
            <a:off x="3657600" y="1320559"/>
            <a:ext cx="7145079" cy="954107"/>
          </a:xfrm>
          <a:prstGeom prst="rect">
            <a:avLst/>
          </a:prstGeom>
          <a:noFill/>
        </p:spPr>
        <p:txBody>
          <a:bodyPr wrap="square">
            <a:spAutoFit/>
          </a:bodyPr>
          <a:lstStyle/>
          <a:p>
            <a:r>
              <a:rPr lang="en-US" sz="2800" b="1" dirty="0">
                <a:solidFill>
                  <a:srgbClr val="D33FB2"/>
                </a:solidFill>
                <a:latin typeface="Calibri" panose="020F0502020204030204" pitchFamily="34" charset="0"/>
                <a:ea typeface="Calibri" panose="020F0502020204030204" pitchFamily="34" charset="0"/>
              </a:rPr>
              <a:t>XIXe siècle : </a:t>
            </a:r>
            <a:r>
              <a:rPr lang="en-US" sz="2800" b="1" dirty="0" err="1">
                <a:solidFill>
                  <a:srgbClr val="D33FB2"/>
                </a:solidFill>
                <a:latin typeface="Calibri" panose="020F0502020204030204" pitchFamily="34" charset="0"/>
                <a:ea typeface="Calibri" panose="020F0502020204030204" pitchFamily="34" charset="0"/>
              </a:rPr>
              <a:t>bourgeoisie</a:t>
            </a:r>
            <a:r>
              <a:rPr lang="en-US" sz="2800" b="1" dirty="0">
                <a:solidFill>
                  <a:srgbClr val="D33FB2"/>
                </a:solidFill>
                <a:latin typeface="Calibri" panose="020F0502020204030204" pitchFamily="34" charset="0"/>
                <a:ea typeface="Calibri" panose="020F0502020204030204" pitchFamily="34" charset="0"/>
              </a:rPr>
              <a:t>, pathologisation et identité</a:t>
            </a:r>
            <a:endParaRPr lang="de-DE" sz="2800" dirty="0"/>
          </a:p>
        </p:txBody>
      </p:sp>
      <p:sp>
        <p:nvSpPr>
          <p:cNvPr id="6" name="Titel 10">
            <a:extLst>
              <a:ext uri="{FF2B5EF4-FFF2-40B4-BE49-F238E27FC236}">
                <a16:creationId xmlns:a16="http://schemas.microsoft.com/office/drawing/2014/main" id="{8BEF1883-C21F-B2A9-592E-BC2F5A0FFDF9}"/>
              </a:ext>
            </a:extLst>
          </p:cNvPr>
          <p:cNvSpPr txBox="1">
            <a:spLocks noGrp="1"/>
          </p:cNvSpPr>
          <p:nvPr>
            <p:ph type="title"/>
          </p:nvPr>
        </p:nvSpPr>
        <p:spPr>
          <a:xfrm>
            <a:off x="98425" y="218217"/>
            <a:ext cx="11944350" cy="441453"/>
          </a:xfrm>
          <a:prstGeom prst="rect">
            <a:avLst/>
          </a:prstGeom>
          <a:noFill/>
        </p:spPr>
        <p:txBody>
          <a:bodyPr wrap="square" rtlCol="0">
            <a:spAutoFit/>
          </a:bodyPr>
          <a:lstStyle/>
          <a:p>
            <a:r>
              <a:rPr lang="en-US" sz="2400" b="1" dirty="0">
                <a:solidFill>
                  <a:srgbClr val="FFFFFF"/>
                </a:solidFill>
              </a:rPr>
              <a:t>Cadre théorique : évolution historique des normes sociales relatives à l’âge et à la sexualité</a:t>
            </a:r>
            <a:endParaRPr lang="de-DE" sz="2400" b="1" dirty="0">
              <a:solidFill>
                <a:srgbClr val="FFFFFF"/>
              </a:solidFill>
            </a:endParaRPr>
          </a:p>
        </p:txBody>
      </p:sp>
      <p:sp>
        <p:nvSpPr>
          <p:cNvPr id="4" name="Textfeld 3">
            <a:extLst>
              <a:ext uri="{FF2B5EF4-FFF2-40B4-BE49-F238E27FC236}">
                <a16:creationId xmlns:a16="http://schemas.microsoft.com/office/drawing/2014/main" id="{9F8A3EE9-FF67-B2F7-1C22-902E3B812FDA}"/>
              </a:ext>
            </a:extLst>
          </p:cNvPr>
          <p:cNvSpPr txBox="1"/>
          <p:nvPr/>
        </p:nvSpPr>
        <p:spPr>
          <a:xfrm>
            <a:off x="3285981" y="2393218"/>
            <a:ext cx="5262595" cy="1862048"/>
          </a:xfrm>
          <a:prstGeom prst="rect">
            <a:avLst/>
          </a:prstGeom>
          <a:noFill/>
        </p:spPr>
        <p:txBody>
          <a:bodyPr wrap="square">
            <a:spAutoFit/>
          </a:bodyPr>
          <a:lstStyle>
            <a:defPPr>
              <a:defRPr lang="el-GR"/>
            </a:defPPr>
            <a:lvl1pPr marL="342900" indent="-342900">
              <a:buClr>
                <a:schemeClr val="accent3"/>
              </a:buClr>
              <a:buFont typeface="Arial" panose="020B0604020202020204" pitchFamily="34" charset="0"/>
              <a:buChar char="•"/>
              <a:defRPr sz="2300">
                <a:solidFill>
                  <a:srgbClr val="252223"/>
                </a:solidFill>
                <a:ea typeface="Calibri" panose="020F0502020204030204" pitchFamily="34" charset="0"/>
              </a:defRPr>
            </a:lvl1pPr>
          </a:lstStyle>
          <a:p>
            <a:r>
              <a:rPr lang="en-US" dirty="0"/>
              <a:t>La société bourgeoise a élevé la famille nucléaire au rang d’idéal moral.
La fidélité sexuelle au sein du mariage a été consacrée comme la norme. 
Séparation stricte des rôles entre les sexes.</a:t>
            </a:r>
            <a:endParaRPr lang="de-DE" dirty="0"/>
          </a:p>
        </p:txBody>
      </p:sp>
      <p:pic>
        <p:nvPicPr>
          <p:cNvPr id="5" name="Grafik 4">
            <a:extLst>
              <a:ext uri="{FF2B5EF4-FFF2-40B4-BE49-F238E27FC236}">
                <a16:creationId xmlns:a16="http://schemas.microsoft.com/office/drawing/2014/main" id="{ACCF95D0-2FB1-CF3C-83C2-2340535E0066}"/>
              </a:ext>
            </a:extLst>
          </p:cNvPr>
          <p:cNvPicPr>
            <a:picLocks noChangeAspect="1"/>
          </p:cNvPicPr>
          <p:nvPr/>
        </p:nvPicPr>
        <p:blipFill>
          <a:blip r:embed="rId2"/>
          <a:stretch>
            <a:fillRect/>
          </a:stretch>
        </p:blipFill>
        <p:spPr>
          <a:xfrm>
            <a:off x="488364" y="1863116"/>
            <a:ext cx="2581635" cy="3429479"/>
          </a:xfrm>
          <a:prstGeom prst="rect">
            <a:avLst/>
          </a:prstGeom>
        </p:spPr>
      </p:pic>
      <p:pic>
        <p:nvPicPr>
          <p:cNvPr id="8" name="Grafik 7">
            <a:extLst>
              <a:ext uri="{FF2B5EF4-FFF2-40B4-BE49-F238E27FC236}">
                <a16:creationId xmlns:a16="http://schemas.microsoft.com/office/drawing/2014/main" id="{5D861781-F68E-492C-0807-B614F6E1C071}"/>
              </a:ext>
            </a:extLst>
          </p:cNvPr>
          <p:cNvPicPr>
            <a:picLocks noChangeAspect="1"/>
          </p:cNvPicPr>
          <p:nvPr/>
        </p:nvPicPr>
        <p:blipFill>
          <a:blip r:embed="rId3"/>
          <a:stretch>
            <a:fillRect/>
          </a:stretch>
        </p:blipFill>
        <p:spPr>
          <a:xfrm>
            <a:off x="8112642" y="3110221"/>
            <a:ext cx="3452771" cy="2514050"/>
          </a:xfrm>
          <a:prstGeom prst="rect">
            <a:avLst/>
          </a:prstGeom>
        </p:spPr>
      </p:pic>
    </p:spTree>
    <p:extLst>
      <p:ext uri="{BB962C8B-B14F-4D97-AF65-F5344CB8AC3E}">
        <p14:creationId xmlns:p14="http://schemas.microsoft.com/office/powerpoint/2010/main" val="2406973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74B9B-A0FA-8A33-053B-5E0C394F8D85}"/>
            </a:ext>
          </a:extLst>
        </p:cNvPr>
        <p:cNvGrpSpPr/>
        <p:nvPr/>
      </p:nvGrpSpPr>
      <p:grpSpPr>
        <a:xfrm>
          <a:off x="0" y="0"/>
          <a:ext cx="0" cy="0"/>
          <a:chOff x="0" y="0"/>
          <a:chExt cx="0" cy="0"/>
        </a:xfrm>
      </p:grpSpPr>
      <p:sp>
        <p:nvSpPr>
          <p:cNvPr id="3" name="Textfeld 2">
            <a:extLst>
              <a:ext uri="{FF2B5EF4-FFF2-40B4-BE49-F238E27FC236}">
                <a16:creationId xmlns:a16="http://schemas.microsoft.com/office/drawing/2014/main" id="{951A9EFA-E767-33C1-8B11-12329267BDEE}"/>
              </a:ext>
            </a:extLst>
          </p:cNvPr>
          <p:cNvSpPr txBox="1"/>
          <p:nvPr/>
        </p:nvSpPr>
        <p:spPr>
          <a:xfrm>
            <a:off x="3745023" y="976914"/>
            <a:ext cx="6889896" cy="954107"/>
          </a:xfrm>
          <a:prstGeom prst="rect">
            <a:avLst/>
          </a:prstGeom>
          <a:noFill/>
        </p:spPr>
        <p:txBody>
          <a:bodyPr wrap="square">
            <a:spAutoFit/>
          </a:bodyPr>
          <a:lstStyle/>
          <a:p>
            <a:r>
              <a:rPr lang="en-US" sz="2800" b="1" dirty="0">
                <a:solidFill>
                  <a:srgbClr val="D33FB2"/>
                </a:solidFill>
                <a:latin typeface="Calibri" panose="020F0502020204030204" pitchFamily="34" charset="0"/>
                <a:ea typeface="Calibri" panose="020F0502020204030204" pitchFamily="34" charset="0"/>
              </a:rPr>
              <a:t>XIXe siècle : </a:t>
            </a:r>
            <a:r>
              <a:rPr lang="en-US" sz="2800" b="1" dirty="0" err="1">
                <a:solidFill>
                  <a:srgbClr val="D33FB2"/>
                </a:solidFill>
                <a:latin typeface="Calibri" panose="020F0502020204030204" pitchFamily="34" charset="0"/>
                <a:ea typeface="Calibri" panose="020F0502020204030204" pitchFamily="34" charset="0"/>
              </a:rPr>
              <a:t>bourgeoisie</a:t>
            </a:r>
            <a:r>
              <a:rPr lang="en-US" sz="2800" b="1" dirty="0">
                <a:solidFill>
                  <a:srgbClr val="D33FB2"/>
                </a:solidFill>
                <a:latin typeface="Calibri" panose="020F0502020204030204" pitchFamily="34" charset="0"/>
                <a:ea typeface="Calibri" panose="020F0502020204030204" pitchFamily="34" charset="0"/>
              </a:rPr>
              <a:t>, pathologisation et identité</a:t>
            </a:r>
            <a:endParaRPr lang="de-DE" sz="2800" dirty="0"/>
          </a:p>
        </p:txBody>
      </p:sp>
      <p:sp>
        <p:nvSpPr>
          <p:cNvPr id="6" name="Titel 10">
            <a:extLst>
              <a:ext uri="{FF2B5EF4-FFF2-40B4-BE49-F238E27FC236}">
                <a16:creationId xmlns:a16="http://schemas.microsoft.com/office/drawing/2014/main" id="{F862505A-54D2-74D9-8993-BFAE3DD0F088}"/>
              </a:ext>
            </a:extLst>
          </p:cNvPr>
          <p:cNvSpPr txBox="1">
            <a:spLocks noGrp="1"/>
          </p:cNvSpPr>
          <p:nvPr>
            <p:ph type="title"/>
          </p:nvPr>
        </p:nvSpPr>
        <p:spPr>
          <a:xfrm>
            <a:off x="98425" y="218217"/>
            <a:ext cx="11944350" cy="441453"/>
          </a:xfrm>
          <a:prstGeom prst="rect">
            <a:avLst/>
          </a:prstGeom>
          <a:noFill/>
        </p:spPr>
        <p:txBody>
          <a:bodyPr wrap="square" rtlCol="0">
            <a:spAutoFit/>
          </a:bodyPr>
          <a:lstStyle/>
          <a:p>
            <a:r>
              <a:rPr lang="en-US" sz="2400" b="1" dirty="0">
                <a:solidFill>
                  <a:srgbClr val="FFFFFF"/>
                </a:solidFill>
              </a:rPr>
              <a:t>Cadre théorique : évolution historique des normes sociales relatives à l’âge et à la sexualité</a:t>
            </a:r>
            <a:endParaRPr lang="de-DE" sz="2400" b="1" dirty="0">
              <a:solidFill>
                <a:srgbClr val="FFFFFF"/>
              </a:solidFill>
            </a:endParaRPr>
          </a:p>
        </p:txBody>
      </p:sp>
      <p:sp>
        <p:nvSpPr>
          <p:cNvPr id="5" name="Textfeld 4">
            <a:extLst>
              <a:ext uri="{FF2B5EF4-FFF2-40B4-BE49-F238E27FC236}">
                <a16:creationId xmlns:a16="http://schemas.microsoft.com/office/drawing/2014/main" id="{D4C57578-778F-E5BC-0D93-22374EAF7C3D}"/>
              </a:ext>
            </a:extLst>
          </p:cNvPr>
          <p:cNvSpPr txBox="1"/>
          <p:nvPr/>
        </p:nvSpPr>
        <p:spPr>
          <a:xfrm>
            <a:off x="3519377" y="1931021"/>
            <a:ext cx="7893495" cy="3477875"/>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en-US" sz="2200" dirty="0"/>
              <a:t>Émergence de la sexologie moderne et apparition de termes tels que « homosexualité » – initialement en tant que diagnostic médical. 
C'était la première fois que le désir entre personnes du même sexe était considéré comme une identité stable, mais surtout comme une déviation ou une dégénérescence.
Conséquences ambivalentes de cette catégorisation : elle a permis une visibilité et une auto-définition, mais a également conduit à une stigmatisation car elle était associée à une « maladie ». 
Les personnes concernées ont tenté d’échapper à cette stigmatisation en suivant, sans succès, des traitements qui leur avaient été prescrits par certains psychiatres.</a:t>
            </a:r>
            <a:endParaRPr lang="de-DE" sz="2200" dirty="0"/>
          </a:p>
        </p:txBody>
      </p:sp>
      <p:pic>
        <p:nvPicPr>
          <p:cNvPr id="8" name="Grafik 7">
            <a:extLst>
              <a:ext uri="{FF2B5EF4-FFF2-40B4-BE49-F238E27FC236}">
                <a16:creationId xmlns:a16="http://schemas.microsoft.com/office/drawing/2014/main" id="{633A8D49-44A1-4464-A85C-F72C7244A225}"/>
              </a:ext>
            </a:extLst>
          </p:cNvPr>
          <p:cNvPicPr>
            <a:picLocks noChangeAspect="1"/>
          </p:cNvPicPr>
          <p:nvPr/>
        </p:nvPicPr>
        <p:blipFill>
          <a:blip r:embed="rId2"/>
          <a:stretch>
            <a:fillRect/>
          </a:stretch>
        </p:blipFill>
        <p:spPr>
          <a:xfrm>
            <a:off x="396356" y="2379953"/>
            <a:ext cx="3020332" cy="2098094"/>
          </a:xfrm>
          <a:prstGeom prst="rect">
            <a:avLst/>
          </a:prstGeom>
        </p:spPr>
      </p:pic>
    </p:spTree>
    <p:extLst>
      <p:ext uri="{BB962C8B-B14F-4D97-AF65-F5344CB8AC3E}">
        <p14:creationId xmlns:p14="http://schemas.microsoft.com/office/powerpoint/2010/main" val="192727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1FB45-C952-64AB-DB24-1B0FE790E2C6}"/>
            </a:ext>
          </a:extLst>
        </p:cNvPr>
        <p:cNvGrpSpPr/>
        <p:nvPr/>
      </p:nvGrpSpPr>
      <p:grpSpPr>
        <a:xfrm>
          <a:off x="0" y="0"/>
          <a:ext cx="0" cy="0"/>
          <a:chOff x="0" y="0"/>
          <a:chExt cx="0" cy="0"/>
        </a:xfrm>
      </p:grpSpPr>
      <p:sp>
        <p:nvSpPr>
          <p:cNvPr id="6" name="Titel 10">
            <a:extLst>
              <a:ext uri="{FF2B5EF4-FFF2-40B4-BE49-F238E27FC236}">
                <a16:creationId xmlns:a16="http://schemas.microsoft.com/office/drawing/2014/main" id="{77A8BD06-45F5-861C-E04E-24939A10E914}"/>
              </a:ext>
            </a:extLst>
          </p:cNvPr>
          <p:cNvSpPr txBox="1">
            <a:spLocks noGrp="1"/>
          </p:cNvSpPr>
          <p:nvPr>
            <p:ph type="title"/>
          </p:nvPr>
        </p:nvSpPr>
        <p:spPr>
          <a:xfrm>
            <a:off x="98425" y="218217"/>
            <a:ext cx="11944350" cy="441453"/>
          </a:xfrm>
          <a:prstGeom prst="rect">
            <a:avLst/>
          </a:prstGeom>
          <a:noFill/>
        </p:spPr>
        <p:txBody>
          <a:bodyPr wrap="square" rtlCol="0">
            <a:spAutoFit/>
          </a:bodyPr>
          <a:lstStyle/>
          <a:p>
            <a:r>
              <a:rPr lang="en-US" sz="2400" b="1" dirty="0">
                <a:solidFill>
                  <a:srgbClr val="FFFFFF"/>
                </a:solidFill>
              </a:rPr>
              <a:t>Cadre théorique : évolution historique des normes sociales relatives à l'âge et à la sexualité</a:t>
            </a:r>
            <a:endParaRPr lang="de-DE" sz="2400" b="1" dirty="0">
              <a:solidFill>
                <a:srgbClr val="FFFFFF"/>
              </a:solidFill>
            </a:endParaRPr>
          </a:p>
        </p:txBody>
      </p:sp>
      <p:sp>
        <p:nvSpPr>
          <p:cNvPr id="4" name="Textfeld 3">
            <a:extLst>
              <a:ext uri="{FF2B5EF4-FFF2-40B4-BE49-F238E27FC236}">
                <a16:creationId xmlns:a16="http://schemas.microsoft.com/office/drawing/2014/main" id="{03B4D412-20BE-0877-D40F-031DA736FC01}"/>
              </a:ext>
            </a:extLst>
          </p:cNvPr>
          <p:cNvSpPr txBox="1"/>
          <p:nvPr/>
        </p:nvSpPr>
        <p:spPr>
          <a:xfrm>
            <a:off x="2022876" y="1041185"/>
            <a:ext cx="6117020" cy="523220"/>
          </a:xfrm>
          <a:prstGeom prst="rect">
            <a:avLst/>
          </a:prstGeom>
          <a:noFill/>
        </p:spPr>
        <p:txBody>
          <a:bodyPr wrap="square">
            <a:spAutoFit/>
          </a:bodyPr>
          <a:lstStyle/>
          <a:p>
            <a:pPr algn="ctr"/>
            <a:r>
              <a:rPr lang="en-US" sz="2800" b="1" dirty="0">
                <a:solidFill>
                  <a:srgbClr val="D33FB2"/>
                </a:solidFill>
                <a:latin typeface="Calibri" panose="020F0502020204030204" pitchFamily="34" charset="0"/>
                <a:ea typeface="Calibri" panose="020F0502020204030204" pitchFamily="34" charset="0"/>
              </a:rPr>
              <a:t>Un XXe siècle riche en contrastes</a:t>
            </a:r>
            <a:endParaRPr lang="de-DE" sz="2800" dirty="0"/>
          </a:p>
        </p:txBody>
      </p:sp>
      <p:sp>
        <p:nvSpPr>
          <p:cNvPr id="3" name="Textfeld 2">
            <a:extLst>
              <a:ext uri="{FF2B5EF4-FFF2-40B4-BE49-F238E27FC236}">
                <a16:creationId xmlns:a16="http://schemas.microsoft.com/office/drawing/2014/main" id="{FBDD7202-DD39-BD16-5C7B-CD5396A1E4B1}"/>
              </a:ext>
            </a:extLst>
          </p:cNvPr>
          <p:cNvSpPr txBox="1"/>
          <p:nvPr/>
        </p:nvSpPr>
        <p:spPr>
          <a:xfrm>
            <a:off x="2648607" y="1564405"/>
            <a:ext cx="9065659" cy="5247590"/>
          </a:xfrm>
          <a:prstGeom prst="rect">
            <a:avLst/>
          </a:prstGeom>
          <a:noFill/>
        </p:spPr>
        <p:txBody>
          <a:bodyPr wrap="square">
            <a:spAutoFit/>
          </a:bodyPr>
          <a:lstStyle/>
          <a:p>
            <a:pPr marL="285750" indent="-285750">
              <a:spcBef>
                <a:spcPts val="600"/>
              </a:spcBef>
              <a:buClr>
                <a:srgbClr val="C00000"/>
              </a:buClr>
              <a:buFont typeface="Arial" panose="020B0604020202020204" pitchFamily="34" charset="0"/>
              <a:buChar char="•"/>
            </a:pPr>
            <a:r>
              <a:rPr lang="en-US" sz="2000" dirty="0"/>
              <a:t>Industrialisation, urbanisation et Première Guerre mondiale : déclin des modèles traditionnels.
Une sous-culture gay/lesbienne distincte a vu le jour.
National-socialisme : fin de cette évolution, consolidation de normes de genre et de modèles rigides. 
1935 : durcissement de l’article 175 afin de faciliter les poursuites contre les hommes homosexuels. 
La révolution sexuelle des années 1960 et 1970 : remise en question du mariage, de l’hétéronormativité et des ordres de genre patriarcaux. 
Les mouvements féministes se sont battus pour l’autodétermination sexuelle et l’égalité.
Les mouvements lesbiens, gays, puis trans* et inter* ont revendiqué une reconnaissance sociale. 
Le genre et la sexualité ont été de plus en plus considérés comme des constructions sociales, et non plus seulement comme des faits biologiques.</a:t>
            </a:r>
            <a:endParaRPr lang="de-DE" sz="2000" dirty="0"/>
          </a:p>
        </p:txBody>
      </p:sp>
      <p:pic>
        <p:nvPicPr>
          <p:cNvPr id="9" name="Grafik 8">
            <a:extLst>
              <a:ext uri="{FF2B5EF4-FFF2-40B4-BE49-F238E27FC236}">
                <a16:creationId xmlns:a16="http://schemas.microsoft.com/office/drawing/2014/main" id="{274C8E53-D6B4-CC49-FA5E-59231ECE8CF2}"/>
              </a:ext>
            </a:extLst>
          </p:cNvPr>
          <p:cNvPicPr>
            <a:picLocks noChangeAspect="1"/>
          </p:cNvPicPr>
          <p:nvPr/>
        </p:nvPicPr>
        <p:blipFill>
          <a:blip r:embed="rId2"/>
          <a:stretch>
            <a:fillRect/>
          </a:stretch>
        </p:blipFill>
        <p:spPr>
          <a:xfrm>
            <a:off x="477734" y="1945921"/>
            <a:ext cx="2114845" cy="3456274"/>
          </a:xfrm>
          <a:prstGeom prst="rect">
            <a:avLst/>
          </a:prstGeom>
        </p:spPr>
      </p:pic>
    </p:spTree>
    <p:extLst>
      <p:ext uri="{BB962C8B-B14F-4D97-AF65-F5344CB8AC3E}">
        <p14:creationId xmlns:p14="http://schemas.microsoft.com/office/powerpoint/2010/main" val="5498973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3BDFC-E2D4-DC24-CC85-F7A5BA220C0E}"/>
            </a:ext>
          </a:extLst>
        </p:cNvPr>
        <p:cNvGrpSpPr/>
        <p:nvPr/>
      </p:nvGrpSpPr>
      <p:grpSpPr>
        <a:xfrm>
          <a:off x="0" y="0"/>
          <a:ext cx="0" cy="0"/>
          <a:chOff x="0" y="0"/>
          <a:chExt cx="0" cy="0"/>
        </a:xfrm>
      </p:grpSpPr>
      <p:pic>
        <p:nvPicPr>
          <p:cNvPr id="9" name="Grafik 8">
            <a:extLst>
              <a:ext uri="{FF2B5EF4-FFF2-40B4-BE49-F238E27FC236}">
                <a16:creationId xmlns:a16="http://schemas.microsoft.com/office/drawing/2014/main" id="{AD2108C6-C99B-4613-7C7C-01AC9D1B7082}"/>
              </a:ext>
            </a:extLst>
          </p:cNvPr>
          <p:cNvPicPr>
            <a:picLocks noChangeAspect="1"/>
          </p:cNvPicPr>
          <p:nvPr/>
        </p:nvPicPr>
        <p:blipFill>
          <a:blip r:embed="rId2"/>
          <a:stretch>
            <a:fillRect/>
          </a:stretch>
        </p:blipFill>
        <p:spPr>
          <a:xfrm>
            <a:off x="10032966" y="3234652"/>
            <a:ext cx="1829055" cy="1933845"/>
          </a:xfrm>
          <a:prstGeom prst="rect">
            <a:avLst/>
          </a:prstGeom>
        </p:spPr>
      </p:pic>
      <p:sp>
        <p:nvSpPr>
          <p:cNvPr id="6" name="Titel 10">
            <a:extLst>
              <a:ext uri="{FF2B5EF4-FFF2-40B4-BE49-F238E27FC236}">
                <a16:creationId xmlns:a16="http://schemas.microsoft.com/office/drawing/2014/main" id="{F8587978-968C-A084-BD23-5C1245FB3071}"/>
              </a:ext>
            </a:extLst>
          </p:cNvPr>
          <p:cNvSpPr txBox="1">
            <a:spLocks noGrp="1"/>
          </p:cNvSpPr>
          <p:nvPr>
            <p:ph type="title"/>
          </p:nvPr>
        </p:nvSpPr>
        <p:spPr>
          <a:xfrm>
            <a:off x="98425" y="218217"/>
            <a:ext cx="11944350" cy="441453"/>
          </a:xfrm>
          <a:prstGeom prst="rect">
            <a:avLst/>
          </a:prstGeom>
          <a:noFill/>
        </p:spPr>
        <p:txBody>
          <a:bodyPr wrap="square" rtlCol="0">
            <a:spAutoFit/>
          </a:bodyPr>
          <a:lstStyle/>
          <a:p>
            <a:r>
              <a:rPr lang="en-US" sz="2400" b="1" dirty="0">
                <a:solidFill>
                  <a:srgbClr val="FFFFFF"/>
                </a:solidFill>
              </a:rPr>
              <a:t>Cadre théorique : évolution historique des normes sociales relatives à l’âge et à la sexualité</a:t>
            </a:r>
            <a:endParaRPr lang="de-DE" sz="2400" b="1" dirty="0">
              <a:solidFill>
                <a:srgbClr val="FFFFFF"/>
              </a:solidFill>
            </a:endParaRPr>
          </a:p>
        </p:txBody>
      </p:sp>
      <p:sp>
        <p:nvSpPr>
          <p:cNvPr id="3" name="Textfeld 2">
            <a:extLst>
              <a:ext uri="{FF2B5EF4-FFF2-40B4-BE49-F238E27FC236}">
                <a16:creationId xmlns:a16="http://schemas.microsoft.com/office/drawing/2014/main" id="{66B018A1-A3DA-BA41-3A0B-D6BF02859BBF}"/>
              </a:ext>
            </a:extLst>
          </p:cNvPr>
          <p:cNvSpPr txBox="1"/>
          <p:nvPr/>
        </p:nvSpPr>
        <p:spPr>
          <a:xfrm>
            <a:off x="3037490" y="1142325"/>
            <a:ext cx="6117020" cy="523220"/>
          </a:xfrm>
          <a:prstGeom prst="rect">
            <a:avLst/>
          </a:prstGeom>
          <a:noFill/>
        </p:spPr>
        <p:txBody>
          <a:bodyPr wrap="square">
            <a:spAutoFit/>
          </a:bodyPr>
          <a:lstStyle/>
          <a:p>
            <a:r>
              <a:rPr lang="de-DE" sz="2800" b="1" dirty="0">
                <a:solidFill>
                  <a:srgbClr val="D33FB2"/>
                </a:solidFill>
                <a:latin typeface="Calibri" panose="020F0502020204030204" pitchFamily="34" charset="0"/>
                <a:ea typeface="Calibri" panose="020F0502020204030204" pitchFamily="34" charset="0"/>
              </a:rPr>
              <a:t>Aujourd’hui : </a:t>
            </a:r>
            <a:r>
              <a:rPr lang="de-DE" sz="2800" b="1" dirty="0" err="1">
                <a:solidFill>
                  <a:srgbClr val="D33FB2"/>
                </a:solidFill>
                <a:latin typeface="Calibri" panose="020F0502020204030204" pitchFamily="34" charset="0"/>
                <a:ea typeface="Calibri" panose="020F0502020204030204" pitchFamily="34" charset="0"/>
              </a:rPr>
              <a:t>pluralisation </a:t>
            </a:r>
            <a:r>
              <a:rPr lang="de-DE" sz="2800" b="1" dirty="0">
                <a:solidFill>
                  <a:srgbClr val="D33FB2"/>
                </a:solidFill>
                <a:latin typeface="Calibri" panose="020F0502020204030204" pitchFamily="34" charset="0"/>
                <a:ea typeface="Calibri" panose="020F0502020204030204" pitchFamily="34" charset="0"/>
              </a:rPr>
              <a:t>et conflits</a:t>
            </a:r>
            <a:endParaRPr lang="de-DE" sz="2800" dirty="0"/>
          </a:p>
        </p:txBody>
      </p:sp>
      <p:sp>
        <p:nvSpPr>
          <p:cNvPr id="4" name="Textfeld 3">
            <a:extLst>
              <a:ext uri="{FF2B5EF4-FFF2-40B4-BE49-F238E27FC236}">
                <a16:creationId xmlns:a16="http://schemas.microsoft.com/office/drawing/2014/main" id="{76F68945-3D15-AF86-136E-A7E4D58531EE}"/>
              </a:ext>
            </a:extLst>
          </p:cNvPr>
          <p:cNvSpPr txBox="1"/>
          <p:nvPr/>
        </p:nvSpPr>
        <p:spPr>
          <a:xfrm>
            <a:off x="2746745" y="1857028"/>
            <a:ext cx="7489456" cy="4636910"/>
          </a:xfrm>
          <a:prstGeom prst="rect">
            <a:avLst/>
          </a:prstGeom>
          <a:noFill/>
        </p:spPr>
        <p:txBody>
          <a:bodyPr wrap="square">
            <a:spAutoFit/>
          </a:bodyPr>
          <a:lstStyle/>
          <a:p>
            <a:pPr marL="342900" indent="-342900">
              <a:lnSpc>
                <a:spcPct val="107000"/>
              </a:lnSpc>
              <a:spcAft>
                <a:spcPts val="800"/>
              </a:spcAft>
              <a:buClr>
                <a:srgbClr val="C00000"/>
              </a:buClr>
              <a:buFont typeface="Arial" panose="020B0604020202020204" pitchFamily="34" charset="0"/>
              <a:buChar char="•"/>
            </a:pPr>
            <a:r>
              <a:rPr lang="en-US" sz="2100" dirty="0">
                <a:solidFill>
                  <a:srgbClr val="252223"/>
                </a:solidFill>
                <a:latin typeface="Calibri" panose="020F0502020204030204" pitchFamily="34" charset="0"/>
                <a:ea typeface="Calibri" panose="020F0502020204030204" pitchFamily="34" charset="0"/>
                <a:cs typeface="Calibri" panose="020F0502020204030204" pitchFamily="34" charset="0"/>
              </a:rPr>
              <a:t>L’Europe aujourd’hui : diversité des projets de vie. 
Mariages entre personnes du même sexe, reconnaissance juridique des personnes trans* en Allemagne depuis 2024. 
Les débats sur les genres non binaires témoignent d’un changement profond des normes sociales.
Dans le même temps, des courants contraires se manifestent : les conceptions pluralistes du genre et de la sexualité sont remises en cause par des mouvements religieux, conservateurs et nationalistes. 
Il apparaît clairement que les normes ne sont jamais figées, mais qu’elles sont l’expression de luttes permanentes pour le pouvoir et l’interprétation.</a:t>
            </a:r>
            <a:endParaRPr lang="de-DE" sz="21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Grafik 6">
            <a:extLst>
              <a:ext uri="{FF2B5EF4-FFF2-40B4-BE49-F238E27FC236}">
                <a16:creationId xmlns:a16="http://schemas.microsoft.com/office/drawing/2014/main" id="{86999571-598E-19A6-450C-71E6D0488296}"/>
              </a:ext>
            </a:extLst>
          </p:cNvPr>
          <p:cNvPicPr>
            <a:picLocks noChangeAspect="1"/>
          </p:cNvPicPr>
          <p:nvPr/>
        </p:nvPicPr>
        <p:blipFill>
          <a:blip r:embed="rId3"/>
          <a:stretch>
            <a:fillRect/>
          </a:stretch>
        </p:blipFill>
        <p:spPr>
          <a:xfrm>
            <a:off x="497992" y="1142325"/>
            <a:ext cx="1709180" cy="1918468"/>
          </a:xfrm>
          <a:prstGeom prst="rect">
            <a:avLst/>
          </a:prstGeom>
        </p:spPr>
      </p:pic>
      <p:pic>
        <p:nvPicPr>
          <p:cNvPr id="11" name="Grafik 10">
            <a:extLst>
              <a:ext uri="{FF2B5EF4-FFF2-40B4-BE49-F238E27FC236}">
                <a16:creationId xmlns:a16="http://schemas.microsoft.com/office/drawing/2014/main" id="{86C63B61-C9E0-C562-D5D0-35E357401BCE}"/>
              </a:ext>
            </a:extLst>
          </p:cNvPr>
          <p:cNvPicPr>
            <a:picLocks noChangeAspect="1"/>
          </p:cNvPicPr>
          <p:nvPr/>
        </p:nvPicPr>
        <p:blipFill>
          <a:blip r:embed="rId4"/>
          <a:stretch>
            <a:fillRect/>
          </a:stretch>
        </p:blipFill>
        <p:spPr>
          <a:xfrm>
            <a:off x="98425" y="3542675"/>
            <a:ext cx="2648320" cy="2476846"/>
          </a:xfrm>
          <a:prstGeom prst="rect">
            <a:avLst/>
          </a:prstGeom>
        </p:spPr>
      </p:pic>
    </p:spTree>
    <p:extLst>
      <p:ext uri="{BB962C8B-B14F-4D97-AF65-F5344CB8AC3E}">
        <p14:creationId xmlns:p14="http://schemas.microsoft.com/office/powerpoint/2010/main" val="17553338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E7DB35-E69E-85E1-96BD-B2CD52894D46}"/>
              </a:ext>
            </a:extLst>
          </p:cNvPr>
          <p:cNvSpPr>
            <a:spLocks noGrp="1"/>
          </p:cNvSpPr>
          <p:nvPr>
            <p:ph type="title"/>
          </p:nvPr>
        </p:nvSpPr>
        <p:spPr>
          <a:xfrm>
            <a:off x="149679" y="318250"/>
            <a:ext cx="11944351" cy="715879"/>
          </a:xfrm>
        </p:spPr>
        <p:txBody>
          <a:bodyPr/>
          <a:lstStyle/>
          <a:p>
            <a:r>
              <a:rPr lang="en-US" sz="2400" b="1" dirty="0"/>
              <a:t>Facteurs influençant les représentations de l'âge</a:t>
            </a:r>
            <a:br>
              <a:rPr lang="de-DE" dirty="0"/>
            </a:br>
            <a:endParaRPr lang="de-DE" dirty="0"/>
          </a:p>
        </p:txBody>
      </p:sp>
      <p:sp>
        <p:nvSpPr>
          <p:cNvPr id="3" name="Textplatzhalter 2">
            <a:extLst>
              <a:ext uri="{FF2B5EF4-FFF2-40B4-BE49-F238E27FC236}">
                <a16:creationId xmlns:a16="http://schemas.microsoft.com/office/drawing/2014/main" id="{F18D5008-64FA-8AED-FBA6-48E907FD5940}"/>
              </a:ext>
            </a:extLst>
          </p:cNvPr>
          <p:cNvSpPr>
            <a:spLocks noGrp="1"/>
          </p:cNvSpPr>
          <p:nvPr>
            <p:ph type="body" sz="quarter" idx="10"/>
          </p:nvPr>
        </p:nvSpPr>
        <p:spPr>
          <a:xfrm>
            <a:off x="553716" y="1074969"/>
            <a:ext cx="11944351" cy="550862"/>
          </a:xfrm>
        </p:spPr>
        <p:txBody>
          <a:bodyPr/>
          <a:lstStyle/>
          <a:p>
            <a:r>
              <a:rPr lang="en-US" dirty="0"/>
              <a:t>Récits culturels sur le vieillissement et la « convenance »</a:t>
            </a:r>
            <a:endParaRPr lang="de-DE" dirty="0"/>
          </a:p>
        </p:txBody>
      </p:sp>
      <p:sp>
        <p:nvSpPr>
          <p:cNvPr id="4" name="Inhaltsplatzhalter 3">
            <a:extLst>
              <a:ext uri="{FF2B5EF4-FFF2-40B4-BE49-F238E27FC236}">
                <a16:creationId xmlns:a16="http://schemas.microsoft.com/office/drawing/2014/main" id="{0397DC76-48A4-CC24-5CD0-64E764EF3A29}"/>
              </a:ext>
            </a:extLst>
          </p:cNvPr>
          <p:cNvSpPr>
            <a:spLocks noGrp="1"/>
          </p:cNvSpPr>
          <p:nvPr>
            <p:ph sz="quarter" idx="12"/>
          </p:nvPr>
        </p:nvSpPr>
        <p:spPr>
          <a:xfrm>
            <a:off x="5156791" y="1750672"/>
            <a:ext cx="6677491" cy="4499220"/>
          </a:xfrm>
          <a:solidFill>
            <a:srgbClr val="F9F3FF"/>
          </a:solidFill>
        </p:spPr>
        <p:txBody>
          <a:bodyPr/>
          <a:lstStyle/>
          <a:p>
            <a:r>
              <a:rPr lang="de-DE" sz="2400" b="1" dirty="0" err="1"/>
              <a:t>Fonctions </a:t>
            </a:r>
            <a:r>
              <a:rPr lang="de-DE" sz="2400" b="1" dirty="0"/>
              <a:t>des récits culturels : </a:t>
            </a:r>
          </a:p>
          <a:p>
            <a:r>
              <a:rPr lang="en-US" sz="2200" dirty="0"/>
              <a:t>transmission d’informations, communication, renforcement du lien social, transmission du savoir ou simplement divertissement.</a:t>
            </a:r>
          </a:p>
          <a:p>
            <a:pPr marL="342900" indent="-342900">
              <a:buClr>
                <a:srgbClr val="CC3300"/>
              </a:buClr>
              <a:buFont typeface="Arial" panose="020B0604020202020204" pitchFamily="34" charset="0"/>
              <a:buChar char="•"/>
            </a:pPr>
            <a:r>
              <a:rPr lang="en-US" sz="2200" dirty="0"/>
              <a:t>Ils structurent les idées sociales,
veulent exprimer des attentes implicites et 
définissent ce qui est considéré comme «normal» ou «déviant».</a:t>
            </a:r>
            <a:endParaRPr lang="de-DE" sz="2200" dirty="0"/>
          </a:p>
          <a:p>
            <a:r>
              <a:rPr lang="en-US" sz="2200" dirty="0"/>
              <a:t>En ce qui concerne la vieillesse, il existe dans notre société occidentale des récits qui associent le vieillissement au retrait, au repos et à la diminution des besoins.</a:t>
            </a:r>
            <a:endParaRPr lang="de-DE" sz="2200" dirty="0"/>
          </a:p>
        </p:txBody>
      </p:sp>
      <p:sp>
        <p:nvSpPr>
          <p:cNvPr id="5" name="Sprechblase: rechteckig 4">
            <a:extLst>
              <a:ext uri="{FF2B5EF4-FFF2-40B4-BE49-F238E27FC236}">
                <a16:creationId xmlns:a16="http://schemas.microsoft.com/office/drawing/2014/main" id="{6B779FDE-93FF-0A60-1886-4BD47263CC68}"/>
              </a:ext>
            </a:extLst>
          </p:cNvPr>
          <p:cNvSpPr/>
          <p:nvPr/>
        </p:nvSpPr>
        <p:spPr>
          <a:xfrm>
            <a:off x="329610" y="2360428"/>
            <a:ext cx="4359348" cy="2349795"/>
          </a:xfrm>
          <a:custGeom>
            <a:avLst/>
            <a:gdLst>
              <a:gd name="csX0" fmla="*/ 0 w 4359348"/>
              <a:gd name="csY0" fmla="*/ 0 h 2349795"/>
              <a:gd name="csX1" fmla="*/ 726558 w 4359348"/>
              <a:gd name="csY1" fmla="*/ 0 h 2349795"/>
              <a:gd name="csX2" fmla="*/ 726558 w 4359348"/>
              <a:gd name="csY2" fmla="*/ 0 h 2349795"/>
              <a:gd name="csX3" fmla="*/ 1816395 w 4359348"/>
              <a:gd name="csY3" fmla="*/ 0 h 2349795"/>
              <a:gd name="csX4" fmla="*/ 4359348 w 4359348"/>
              <a:gd name="csY4" fmla="*/ 0 h 2349795"/>
              <a:gd name="csX5" fmla="*/ 4359348 w 4359348"/>
              <a:gd name="csY5" fmla="*/ 1370714 h 2349795"/>
              <a:gd name="csX6" fmla="*/ 4359348 w 4359348"/>
              <a:gd name="csY6" fmla="*/ 1370714 h 2349795"/>
              <a:gd name="csX7" fmla="*/ 4359348 w 4359348"/>
              <a:gd name="csY7" fmla="*/ 1958163 h 2349795"/>
              <a:gd name="csX8" fmla="*/ 4359348 w 4359348"/>
              <a:gd name="csY8" fmla="*/ 2349795 h 2349795"/>
              <a:gd name="csX9" fmla="*/ 1816395 w 4359348"/>
              <a:gd name="csY9" fmla="*/ 2349795 h 2349795"/>
              <a:gd name="csX10" fmla="*/ 609001 w 4359348"/>
              <a:gd name="csY10" fmla="*/ 3333466 h 2349795"/>
              <a:gd name="csX11" fmla="*/ 726558 w 4359348"/>
              <a:gd name="csY11" fmla="*/ 2349795 h 2349795"/>
              <a:gd name="csX12" fmla="*/ 0 w 4359348"/>
              <a:gd name="csY12" fmla="*/ 2349795 h 2349795"/>
              <a:gd name="csX13" fmla="*/ 0 w 4359348"/>
              <a:gd name="csY13" fmla="*/ 1958163 h 2349795"/>
              <a:gd name="csX14" fmla="*/ 0 w 4359348"/>
              <a:gd name="csY14" fmla="*/ 1370714 h 2349795"/>
              <a:gd name="csX15" fmla="*/ 0 w 4359348"/>
              <a:gd name="csY15" fmla="*/ 1370714 h 2349795"/>
              <a:gd name="csX16" fmla="*/ 0 w 4359348"/>
              <a:gd name="csY16" fmla="*/ 0 h 23497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359348" h="2349795" fill="none" extrusionOk="0">
                <a:moveTo>
                  <a:pt x="0" y="0"/>
                </a:moveTo>
                <a:cubicBezTo>
                  <a:pt x="346464" y="5039"/>
                  <a:pt x="570388" y="-34217"/>
                  <a:pt x="726558" y="0"/>
                </a:cubicBezTo>
                <a:lnTo>
                  <a:pt x="726558" y="0"/>
                </a:lnTo>
                <a:cubicBezTo>
                  <a:pt x="945455" y="43938"/>
                  <a:pt x="1662902" y="-65344"/>
                  <a:pt x="1816395" y="0"/>
                </a:cubicBezTo>
                <a:cubicBezTo>
                  <a:pt x="2181646" y="-21503"/>
                  <a:pt x="3563769" y="-97429"/>
                  <a:pt x="4359348" y="0"/>
                </a:cubicBezTo>
                <a:cubicBezTo>
                  <a:pt x="4300486" y="654020"/>
                  <a:pt x="4435095" y="706961"/>
                  <a:pt x="4359348" y="1370714"/>
                </a:cubicBezTo>
                <a:lnTo>
                  <a:pt x="4359348" y="1370714"/>
                </a:lnTo>
                <a:cubicBezTo>
                  <a:pt x="4393231" y="1660290"/>
                  <a:pt x="4356646" y="1822255"/>
                  <a:pt x="4359348" y="1958163"/>
                </a:cubicBezTo>
                <a:cubicBezTo>
                  <a:pt x="4380285" y="2088044"/>
                  <a:pt x="4352293" y="2268205"/>
                  <a:pt x="4359348" y="2349795"/>
                </a:cubicBezTo>
                <a:cubicBezTo>
                  <a:pt x="3446277" y="2257875"/>
                  <a:pt x="2947887" y="2425634"/>
                  <a:pt x="1816395" y="2349795"/>
                </a:cubicBezTo>
                <a:cubicBezTo>
                  <a:pt x="1325698" y="2808546"/>
                  <a:pt x="932557" y="3108090"/>
                  <a:pt x="609001" y="3333466"/>
                </a:cubicBezTo>
                <a:cubicBezTo>
                  <a:pt x="634934" y="3093295"/>
                  <a:pt x="621954" y="2658319"/>
                  <a:pt x="726558" y="2349795"/>
                </a:cubicBezTo>
                <a:cubicBezTo>
                  <a:pt x="588876" y="2399837"/>
                  <a:pt x="325691" y="2332454"/>
                  <a:pt x="0" y="2349795"/>
                </a:cubicBezTo>
                <a:cubicBezTo>
                  <a:pt x="20853" y="2271558"/>
                  <a:pt x="15313" y="2048219"/>
                  <a:pt x="0" y="1958163"/>
                </a:cubicBezTo>
                <a:cubicBezTo>
                  <a:pt x="-44837" y="1708254"/>
                  <a:pt x="33967" y="1639237"/>
                  <a:pt x="0" y="1370714"/>
                </a:cubicBezTo>
                <a:lnTo>
                  <a:pt x="0" y="1370714"/>
                </a:lnTo>
                <a:cubicBezTo>
                  <a:pt x="18704" y="1020886"/>
                  <a:pt x="59496" y="602201"/>
                  <a:pt x="0" y="0"/>
                </a:cubicBezTo>
                <a:close/>
              </a:path>
              <a:path w="4359348" h="2349795" stroke="0" extrusionOk="0">
                <a:moveTo>
                  <a:pt x="0" y="0"/>
                </a:moveTo>
                <a:cubicBezTo>
                  <a:pt x="165077" y="21806"/>
                  <a:pt x="458587" y="15865"/>
                  <a:pt x="726558" y="0"/>
                </a:cubicBezTo>
                <a:lnTo>
                  <a:pt x="726558" y="0"/>
                </a:lnTo>
                <a:cubicBezTo>
                  <a:pt x="1238179" y="33311"/>
                  <a:pt x="1424723" y="-82879"/>
                  <a:pt x="1816395" y="0"/>
                </a:cubicBezTo>
                <a:cubicBezTo>
                  <a:pt x="2258437" y="22493"/>
                  <a:pt x="3156923" y="22179"/>
                  <a:pt x="4359348" y="0"/>
                </a:cubicBezTo>
                <a:cubicBezTo>
                  <a:pt x="4242064" y="519677"/>
                  <a:pt x="4368976" y="688203"/>
                  <a:pt x="4359348" y="1370714"/>
                </a:cubicBezTo>
                <a:lnTo>
                  <a:pt x="4359348" y="1370714"/>
                </a:lnTo>
                <a:cubicBezTo>
                  <a:pt x="4321678" y="1664316"/>
                  <a:pt x="4404104" y="1722261"/>
                  <a:pt x="4359348" y="1958163"/>
                </a:cubicBezTo>
                <a:cubicBezTo>
                  <a:pt x="4388891" y="2133873"/>
                  <a:pt x="4366530" y="2205590"/>
                  <a:pt x="4359348" y="2349795"/>
                </a:cubicBezTo>
                <a:cubicBezTo>
                  <a:pt x="3275198" y="2238038"/>
                  <a:pt x="2923544" y="2372013"/>
                  <a:pt x="1816395" y="2349795"/>
                </a:cubicBezTo>
                <a:cubicBezTo>
                  <a:pt x="1327908" y="2834386"/>
                  <a:pt x="972012" y="3027783"/>
                  <a:pt x="609001" y="3333466"/>
                </a:cubicBezTo>
                <a:cubicBezTo>
                  <a:pt x="586720" y="2968407"/>
                  <a:pt x="593980" y="2735860"/>
                  <a:pt x="726558" y="2349795"/>
                </a:cubicBezTo>
                <a:cubicBezTo>
                  <a:pt x="653312" y="2305963"/>
                  <a:pt x="80560" y="2303523"/>
                  <a:pt x="0" y="2349795"/>
                </a:cubicBezTo>
                <a:cubicBezTo>
                  <a:pt x="22252" y="2169189"/>
                  <a:pt x="1959" y="2132344"/>
                  <a:pt x="0" y="1958163"/>
                </a:cubicBezTo>
                <a:cubicBezTo>
                  <a:pt x="50288" y="1681375"/>
                  <a:pt x="-45932" y="1567763"/>
                  <a:pt x="0" y="1370714"/>
                </a:cubicBezTo>
                <a:lnTo>
                  <a:pt x="0" y="1370714"/>
                </a:lnTo>
                <a:cubicBezTo>
                  <a:pt x="-115061" y="1128121"/>
                  <a:pt x="39359" y="282425"/>
                  <a:pt x="0" y="0"/>
                </a:cubicBezTo>
                <a:close/>
              </a:path>
            </a:pathLst>
          </a:custGeom>
          <a:solidFill>
            <a:srgbClr val="D33FB2"/>
          </a:solidFill>
          <a:ln w="12700" cap="flat" cmpd="sng" algn="ctr">
            <a:solidFill>
              <a:srgbClr val="D33FB2">
                <a:shade val="15000"/>
              </a:srgbClr>
            </a:solidFill>
            <a:prstDash val="solid"/>
            <a:miter lim="800000"/>
            <a:extLst>
              <a:ext uri="{C807C97D-BFC1-408E-A445-0C87EB9F89A2}">
                <ask:lineSketchStyleProps xmlns:ask="http://schemas.microsoft.com/office/drawing/2018/sketchyshapes" sd="3266806319">
                  <a:prstGeom prst="wedgeRectCallout">
                    <a:avLst>
                      <a:gd name="adj1" fmla="val -36030"/>
                      <a:gd name="adj2" fmla="val 91862"/>
                    </a:avLst>
                  </a:prstGeom>
                  <ask:type>
                    <ask:lineSketchCurved/>
                  </ask:type>
                </ask:lineSketchStyleProps>
              </a:ext>
            </a:extLst>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buNone/>
            </a:pPr>
            <a:r>
              <a:rPr lang="en-US" sz="2200" b="1" dirty="0">
                <a:solidFill>
                  <a:srgbClr val="FFFFFF"/>
                </a:solidFill>
                <a:latin typeface="Calibri" panose="020F0502020204030204" pitchFamily="34" charset="0"/>
                <a:ea typeface="Calibri" panose="020F0502020204030204" pitchFamily="34" charset="0"/>
                <a:cs typeface="Calibri" panose="020F0502020204030204" pitchFamily="34" charset="0"/>
              </a:rPr>
              <a:t>« Ce que je constate, c’est que la soixantaine est un véritable mur. J’ai l’impression que si l’on souhaite quelque chose, il ne faut pas avoir plus de 60 ans. J’entends cela de plus en plus souvent. »</a:t>
            </a:r>
            <a:r>
              <a:rPr lang="de-DE"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7" name="Textfeld 6">
            <a:extLst>
              <a:ext uri="{FF2B5EF4-FFF2-40B4-BE49-F238E27FC236}">
                <a16:creationId xmlns:a16="http://schemas.microsoft.com/office/drawing/2014/main" id="{953FC1DC-509A-F0C4-B893-979F6E1D3896}"/>
              </a:ext>
            </a:extLst>
          </p:cNvPr>
          <p:cNvSpPr txBox="1"/>
          <p:nvPr/>
        </p:nvSpPr>
        <p:spPr>
          <a:xfrm>
            <a:off x="797443" y="5665117"/>
            <a:ext cx="4359348" cy="584775"/>
          </a:xfrm>
          <a:prstGeom prst="rect">
            <a:avLst/>
          </a:prstGeom>
          <a:noFill/>
        </p:spPr>
        <p:txBody>
          <a:bodyPr wrap="square">
            <a:spAutoFit/>
          </a:bodyPr>
          <a:lstStyle/>
          <a:p>
            <a:pPr algn="ctr"/>
            <a:r>
              <a:rPr lang="en-US" sz="1600" dirty="0"/>
              <a:t>Participant au groupe de discussion, mars 2025, 
Allemagne</a:t>
            </a:r>
            <a:endParaRPr lang="de-DE" sz="1600" dirty="0"/>
          </a:p>
        </p:txBody>
      </p:sp>
    </p:spTree>
    <p:extLst>
      <p:ext uri="{BB962C8B-B14F-4D97-AF65-F5344CB8AC3E}">
        <p14:creationId xmlns:p14="http://schemas.microsoft.com/office/powerpoint/2010/main" val="34533968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22E89-CE2E-2885-6635-DC5CC22AA78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3EB6FB3-140D-44F1-2443-49179FAEAF1F}"/>
              </a:ext>
            </a:extLst>
          </p:cNvPr>
          <p:cNvSpPr>
            <a:spLocks noGrp="1"/>
          </p:cNvSpPr>
          <p:nvPr>
            <p:ph type="title"/>
          </p:nvPr>
        </p:nvSpPr>
        <p:spPr>
          <a:xfrm>
            <a:off x="149679" y="318250"/>
            <a:ext cx="11944351" cy="715879"/>
          </a:xfrm>
        </p:spPr>
        <p:txBody>
          <a:bodyPr/>
          <a:lstStyle/>
          <a:p>
            <a:r>
              <a:rPr lang="en-US" sz="2400" b="1" dirty="0"/>
              <a:t>Facteurs influençant les représentations de l'âge</a:t>
            </a:r>
            <a:br>
              <a:rPr lang="de-DE" dirty="0"/>
            </a:br>
            <a:endParaRPr lang="de-DE" dirty="0"/>
          </a:p>
        </p:txBody>
      </p:sp>
      <p:sp>
        <p:nvSpPr>
          <p:cNvPr id="3" name="Textplatzhalter 2">
            <a:extLst>
              <a:ext uri="{FF2B5EF4-FFF2-40B4-BE49-F238E27FC236}">
                <a16:creationId xmlns:a16="http://schemas.microsoft.com/office/drawing/2014/main" id="{52E4DAE3-ACBB-0B1D-B0E9-4CC030F8A81A}"/>
              </a:ext>
            </a:extLst>
          </p:cNvPr>
          <p:cNvSpPr>
            <a:spLocks noGrp="1"/>
          </p:cNvSpPr>
          <p:nvPr>
            <p:ph type="body" sz="quarter" idx="10"/>
          </p:nvPr>
        </p:nvSpPr>
        <p:spPr>
          <a:xfrm>
            <a:off x="3560388" y="1216179"/>
            <a:ext cx="7529491" cy="550862"/>
          </a:xfrm>
        </p:spPr>
        <p:txBody>
          <a:bodyPr/>
          <a:lstStyle/>
          <a:p>
            <a:r>
              <a:rPr lang="en-US" dirty="0"/>
              <a:t>Récits culturels sur le vieillissement et la « convenance »</a:t>
            </a:r>
            <a:endParaRPr lang="de-DE" dirty="0"/>
          </a:p>
        </p:txBody>
      </p:sp>
      <p:sp>
        <p:nvSpPr>
          <p:cNvPr id="4" name="Inhaltsplatzhalter 3">
            <a:extLst>
              <a:ext uri="{FF2B5EF4-FFF2-40B4-BE49-F238E27FC236}">
                <a16:creationId xmlns:a16="http://schemas.microsoft.com/office/drawing/2014/main" id="{CA424415-9738-9E97-F03F-56864BE6C3AD}"/>
              </a:ext>
            </a:extLst>
          </p:cNvPr>
          <p:cNvSpPr>
            <a:spLocks noGrp="1"/>
          </p:cNvSpPr>
          <p:nvPr>
            <p:ph sz="quarter" idx="12"/>
          </p:nvPr>
        </p:nvSpPr>
        <p:spPr>
          <a:xfrm>
            <a:off x="3560388" y="1949091"/>
            <a:ext cx="7529491" cy="4337409"/>
          </a:xfrm>
          <a:solidFill>
            <a:srgbClr val="F9F3FF"/>
          </a:solidFill>
        </p:spPr>
        <p:txBody>
          <a:bodyPr/>
          <a:lstStyle/>
          <a:p>
            <a:pPr marL="342900" indent="-342900">
              <a:buClr>
                <a:srgbClr val="C00000"/>
              </a:buClr>
              <a:buFont typeface="Arial" panose="020B0604020202020204" pitchFamily="34" charset="0"/>
              <a:buChar char="•"/>
            </a:pPr>
            <a:r>
              <a:rPr lang="en-US" sz="1900" dirty="0"/>
              <a:t>Les personnes âgées sont principalement représentées dans des rôles tels que ceux de grands-parents, de personnes dépendantes ou de sages conseillers.
Leur physicalité et leur sexualité ont tendance à être mises en sourdine. 
L'image d'une phase de vie asexuée se dégage.</a:t>
            </a:r>
            <a:endParaRPr lang="de-DE" sz="1900" b="1" dirty="0"/>
          </a:p>
          <a:p>
            <a:endParaRPr lang="en-US" sz="1900" b="1" dirty="0"/>
          </a:p>
          <a:p>
            <a:r>
              <a:rPr lang="en-US" sz="1900" b="1" dirty="0"/>
              <a:t>Ces récits ont des répercussions à plusieurs niveaux :</a:t>
            </a:r>
          </a:p>
          <a:p>
            <a:endParaRPr lang="de-DE" sz="1900" b="1" dirty="0"/>
          </a:p>
          <a:p>
            <a:pPr marL="342900" indent="-342900">
              <a:buClr>
                <a:srgbClr val="C00000"/>
              </a:buClr>
              <a:buFont typeface="Arial" panose="020B0604020202020204" pitchFamily="34" charset="0"/>
              <a:buChar char="•"/>
            </a:pPr>
            <a:r>
              <a:rPr lang="en-US" sz="1900" dirty="0"/>
              <a:t>elles influencent l’image que les personnes âgées ont d’elles-mêmes, 
façonnent les attentes familiales et 
structurent les cadres institutionnels.</a:t>
            </a:r>
            <a:endParaRPr lang="de-DE" sz="1900" dirty="0"/>
          </a:p>
        </p:txBody>
      </p:sp>
      <p:pic>
        <p:nvPicPr>
          <p:cNvPr id="8" name="Grafik 7">
            <a:extLst>
              <a:ext uri="{FF2B5EF4-FFF2-40B4-BE49-F238E27FC236}">
                <a16:creationId xmlns:a16="http://schemas.microsoft.com/office/drawing/2014/main" id="{66F8ADDF-32D2-3296-0772-66E519128CA9}"/>
              </a:ext>
            </a:extLst>
          </p:cNvPr>
          <p:cNvPicPr>
            <a:picLocks noChangeAspect="1"/>
          </p:cNvPicPr>
          <p:nvPr/>
        </p:nvPicPr>
        <p:blipFill>
          <a:blip r:embed="rId2"/>
          <a:stretch>
            <a:fillRect/>
          </a:stretch>
        </p:blipFill>
        <p:spPr>
          <a:xfrm>
            <a:off x="0" y="1871402"/>
            <a:ext cx="3410709" cy="3115196"/>
          </a:xfrm>
          <a:prstGeom prst="rect">
            <a:avLst/>
          </a:prstGeom>
        </p:spPr>
      </p:pic>
    </p:spTree>
    <p:extLst>
      <p:ext uri="{BB962C8B-B14F-4D97-AF65-F5344CB8AC3E}">
        <p14:creationId xmlns:p14="http://schemas.microsoft.com/office/powerpoint/2010/main" val="1280120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D7DAD-41A3-E8F3-5BD3-CA06C44A213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5B760F2-B5A1-6428-846D-BD9D7BB7CBEF}"/>
              </a:ext>
            </a:extLst>
          </p:cNvPr>
          <p:cNvSpPr>
            <a:spLocks noGrp="1"/>
          </p:cNvSpPr>
          <p:nvPr>
            <p:ph type="title"/>
          </p:nvPr>
        </p:nvSpPr>
        <p:spPr>
          <a:xfrm>
            <a:off x="149679" y="318250"/>
            <a:ext cx="11944351" cy="715879"/>
          </a:xfrm>
        </p:spPr>
        <p:txBody>
          <a:bodyPr/>
          <a:lstStyle/>
          <a:p>
            <a:r>
              <a:rPr lang="en-US" sz="2400" b="1" dirty="0"/>
              <a:t>Facteurs influençant les représentations de l'âge</a:t>
            </a:r>
            <a:br>
              <a:rPr lang="de-DE" dirty="0"/>
            </a:br>
            <a:endParaRPr lang="de-DE" dirty="0"/>
          </a:p>
        </p:txBody>
      </p:sp>
      <p:sp>
        <p:nvSpPr>
          <p:cNvPr id="3" name="Textplatzhalter 2">
            <a:extLst>
              <a:ext uri="{FF2B5EF4-FFF2-40B4-BE49-F238E27FC236}">
                <a16:creationId xmlns:a16="http://schemas.microsoft.com/office/drawing/2014/main" id="{E89FA7A5-C4A4-FBBB-8078-53E9BF826097}"/>
              </a:ext>
            </a:extLst>
          </p:cNvPr>
          <p:cNvSpPr>
            <a:spLocks noGrp="1"/>
          </p:cNvSpPr>
          <p:nvPr>
            <p:ph type="body" sz="quarter" idx="10"/>
          </p:nvPr>
        </p:nvSpPr>
        <p:spPr>
          <a:xfrm>
            <a:off x="2986482" y="1221818"/>
            <a:ext cx="8751948" cy="550862"/>
          </a:xfrm>
        </p:spPr>
        <p:txBody>
          <a:bodyPr/>
          <a:lstStyle/>
          <a:p>
            <a:r>
              <a:rPr lang="en-US" sz="2600" dirty="0"/>
              <a:t>Les discours culturels sur le vieillissement et la « convenance »</a:t>
            </a:r>
            <a:endParaRPr lang="de-DE" dirty="0"/>
          </a:p>
        </p:txBody>
      </p:sp>
      <p:sp>
        <p:nvSpPr>
          <p:cNvPr id="4" name="Inhaltsplatzhalter 3">
            <a:extLst>
              <a:ext uri="{FF2B5EF4-FFF2-40B4-BE49-F238E27FC236}">
                <a16:creationId xmlns:a16="http://schemas.microsoft.com/office/drawing/2014/main" id="{7D5D473F-835C-5194-0F51-0F1626BF6BE0}"/>
              </a:ext>
            </a:extLst>
          </p:cNvPr>
          <p:cNvSpPr>
            <a:spLocks noGrp="1"/>
          </p:cNvSpPr>
          <p:nvPr>
            <p:ph sz="quarter" idx="12"/>
          </p:nvPr>
        </p:nvSpPr>
        <p:spPr>
          <a:xfrm>
            <a:off x="3902142" y="2414370"/>
            <a:ext cx="6256381" cy="2630898"/>
          </a:xfrm>
          <a:noFill/>
        </p:spPr>
        <p:txBody>
          <a:bodyPr/>
          <a:lstStyle/>
          <a:p>
            <a:pPr marL="342900" indent="-342900">
              <a:buClr>
                <a:srgbClr val="C00000"/>
              </a:buClr>
              <a:buFont typeface="Arial" panose="020B0604020202020204" pitchFamily="34" charset="0"/>
              <a:buChar char="•"/>
            </a:pPr>
            <a:r>
              <a:rPr lang="en-US" sz="2200" dirty="0"/>
              <a:t>La sexualité chez les personnes âgées n’est pas ouvertement rejetée, mais souvent tacitement exclue. Ce silence renforce l’insécurité et l’autocensure.
La construction de la notion de « convenance » fait ainsi office de régulateur social. 
Elle ne détermine pas tant ce qui est interdit que ce dont on ne parle pas.</a:t>
            </a:r>
            <a:r>
              <a:rPr lang="de-DE" sz="2200" dirty="0"/>
              <a:t> </a:t>
            </a:r>
          </a:p>
        </p:txBody>
      </p:sp>
      <p:pic>
        <p:nvPicPr>
          <p:cNvPr id="9" name="Grafik 8">
            <a:extLst>
              <a:ext uri="{FF2B5EF4-FFF2-40B4-BE49-F238E27FC236}">
                <a16:creationId xmlns:a16="http://schemas.microsoft.com/office/drawing/2014/main" id="{2DB7F24E-C8B6-BEEC-67DB-09D2F6FD3E08}"/>
              </a:ext>
            </a:extLst>
          </p:cNvPr>
          <p:cNvPicPr>
            <a:picLocks noChangeAspect="1"/>
          </p:cNvPicPr>
          <p:nvPr/>
        </p:nvPicPr>
        <p:blipFill>
          <a:blip r:embed="rId2"/>
          <a:stretch>
            <a:fillRect/>
          </a:stretch>
        </p:blipFill>
        <p:spPr>
          <a:xfrm>
            <a:off x="424425" y="2187369"/>
            <a:ext cx="3067478" cy="2857899"/>
          </a:xfrm>
          <a:prstGeom prst="rect">
            <a:avLst/>
          </a:prstGeom>
        </p:spPr>
      </p:pic>
    </p:spTree>
    <p:extLst>
      <p:ext uri="{BB962C8B-B14F-4D97-AF65-F5344CB8AC3E}">
        <p14:creationId xmlns:p14="http://schemas.microsoft.com/office/powerpoint/2010/main" val="34590677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62549-D8A3-2961-E0B4-F59F3D4CE0F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591BBA1-9052-9CF7-88B1-D00D6D411906}"/>
              </a:ext>
            </a:extLst>
          </p:cNvPr>
          <p:cNvSpPr>
            <a:spLocks noGrp="1"/>
          </p:cNvSpPr>
          <p:nvPr>
            <p:ph type="title"/>
          </p:nvPr>
        </p:nvSpPr>
        <p:spPr>
          <a:xfrm>
            <a:off x="97970" y="81642"/>
            <a:ext cx="11944351" cy="715879"/>
          </a:xfrm>
        </p:spPr>
        <p:txBody>
          <a:bodyPr anchor="ctr">
            <a:normAutofit fontScale="90000"/>
          </a:bodyPr>
          <a:lstStyle/>
          <a:p>
            <a:r>
              <a:rPr kumimoji="0" lang="en-US" sz="2400" b="1" i="0" u="none" strike="noStrike" kern="1200" cap="none" spc="0" normalizeH="0" baseline="0" noProof="0" dirty="0">
                <a:ln>
                  <a:noFill/>
                </a:ln>
                <a:solidFill>
                  <a:srgbClr val="F2F2F2"/>
                </a:solidFill>
                <a:effectLst/>
                <a:uLnTx/>
                <a:uFillTx/>
                <a:latin typeface="Calibri" panose="020F0502020204030204"/>
                <a:ea typeface="Open Sans" panose="020B0606030504020204" pitchFamily="34" charset="0"/>
                <a:cs typeface="Open Sans" panose="020B0606030504020204" pitchFamily="34" charset="0"/>
              </a:rPr>
              <a:t>Facteurs influençant les représentations de l'âge</a:t>
            </a:r>
            <a:br>
              <a:rPr lang="de-DE" sz="2100" dirty="0"/>
            </a:br>
            <a:endParaRPr lang="de-DE" sz="2100" dirty="0"/>
          </a:p>
        </p:txBody>
      </p:sp>
      <p:sp>
        <p:nvSpPr>
          <p:cNvPr id="3" name="Textplatzhalter 2">
            <a:extLst>
              <a:ext uri="{FF2B5EF4-FFF2-40B4-BE49-F238E27FC236}">
                <a16:creationId xmlns:a16="http://schemas.microsoft.com/office/drawing/2014/main" id="{FBDD99EF-6B01-1ED6-DEEB-55973BC8EB8F}"/>
              </a:ext>
            </a:extLst>
          </p:cNvPr>
          <p:cNvSpPr>
            <a:spLocks noGrp="1"/>
          </p:cNvSpPr>
          <p:nvPr>
            <p:ph sz="quarter" idx="11"/>
          </p:nvPr>
        </p:nvSpPr>
        <p:spPr>
          <a:xfrm>
            <a:off x="2724212" y="1435850"/>
            <a:ext cx="8495414" cy="715879"/>
          </a:xfrm>
        </p:spPr>
        <p:txBody>
          <a:bodyPr>
            <a:normAutofit/>
          </a:bodyPr>
          <a:lstStyle/>
          <a:p>
            <a:r>
              <a:rPr lang="en-US" sz="2400" b="1" dirty="0">
                <a:solidFill>
                  <a:schemeClr val="accent3"/>
                </a:solidFill>
                <a:ea typeface="Open Sans" panose="020B0606030504020204" pitchFamily="34" charset="0"/>
                <a:cs typeface="Open Sans" panose="020B0606030504020204" pitchFamily="34" charset="0"/>
              </a:rPr>
              <a:t>Récits culturels sur le vieillissement et la « convenance »</a:t>
            </a:r>
            <a:endParaRPr lang="de-DE" sz="2400" b="1" dirty="0">
              <a:solidFill>
                <a:schemeClr val="accent3"/>
              </a:solidFill>
              <a:ea typeface="Open Sans" panose="020B0606030504020204" pitchFamily="34" charset="0"/>
              <a:cs typeface="Open Sans" panose="020B0606030504020204" pitchFamily="34" charset="0"/>
            </a:endParaRPr>
          </a:p>
        </p:txBody>
      </p:sp>
      <p:sp>
        <p:nvSpPr>
          <p:cNvPr id="11" name="Rechteck: abgerundete Ecken 10">
            <a:extLst>
              <a:ext uri="{FF2B5EF4-FFF2-40B4-BE49-F238E27FC236}">
                <a16:creationId xmlns:a16="http://schemas.microsoft.com/office/drawing/2014/main" id="{2D1CE563-E018-650A-5414-5582146748EE}"/>
              </a:ext>
            </a:extLst>
          </p:cNvPr>
          <p:cNvSpPr/>
          <p:nvPr/>
        </p:nvSpPr>
        <p:spPr>
          <a:xfrm>
            <a:off x="840634" y="2380704"/>
            <a:ext cx="3933605" cy="2043430"/>
          </a:xfrm>
          <a:prstGeom prst="roundRect">
            <a:avLst>
              <a:gd name="adj" fmla="val 10000"/>
            </a:avLst>
          </a:prstGeom>
          <a:solidFill>
            <a:schemeClr val="accent3">
              <a:lumMod val="20000"/>
              <a:lumOff val="80000"/>
            </a:schemeClr>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de-DE"/>
          </a:p>
        </p:txBody>
      </p:sp>
      <p:sp>
        <p:nvSpPr>
          <p:cNvPr id="12" name="Freihandform: Form 11">
            <a:extLst>
              <a:ext uri="{FF2B5EF4-FFF2-40B4-BE49-F238E27FC236}">
                <a16:creationId xmlns:a16="http://schemas.microsoft.com/office/drawing/2014/main" id="{89A48F11-8E39-2293-5913-349A1FDF06F8}"/>
              </a:ext>
            </a:extLst>
          </p:cNvPr>
          <p:cNvSpPr/>
          <p:nvPr/>
        </p:nvSpPr>
        <p:spPr>
          <a:xfrm>
            <a:off x="1137858" y="2589987"/>
            <a:ext cx="3721441" cy="2043430"/>
          </a:xfrm>
          <a:custGeom>
            <a:avLst/>
            <a:gdLst>
              <a:gd name="csX0" fmla="*/ 0 w 3058723"/>
              <a:gd name="csY0" fmla="*/ 184189 h 1841889"/>
              <a:gd name="csX1" fmla="*/ 184189 w 3058723"/>
              <a:gd name="csY1" fmla="*/ 0 h 1841889"/>
              <a:gd name="csX2" fmla="*/ 2874534 w 3058723"/>
              <a:gd name="csY2" fmla="*/ 0 h 1841889"/>
              <a:gd name="csX3" fmla="*/ 3058723 w 3058723"/>
              <a:gd name="csY3" fmla="*/ 184189 h 1841889"/>
              <a:gd name="csX4" fmla="*/ 3058723 w 3058723"/>
              <a:gd name="csY4" fmla="*/ 1657700 h 1841889"/>
              <a:gd name="csX5" fmla="*/ 2874534 w 3058723"/>
              <a:gd name="csY5" fmla="*/ 1841889 h 1841889"/>
              <a:gd name="csX6" fmla="*/ 184189 w 3058723"/>
              <a:gd name="csY6" fmla="*/ 1841889 h 1841889"/>
              <a:gd name="csX7" fmla="*/ 0 w 3058723"/>
              <a:gd name="csY7" fmla="*/ 1657700 h 1841889"/>
              <a:gd name="csX8" fmla="*/ 0 w 3058723"/>
              <a:gd name="csY8" fmla="*/ 184189 h 18418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58723" h="1841889">
                <a:moveTo>
                  <a:pt x="0" y="184189"/>
                </a:moveTo>
                <a:cubicBezTo>
                  <a:pt x="0" y="82464"/>
                  <a:pt x="82464" y="0"/>
                  <a:pt x="184189" y="0"/>
                </a:cubicBezTo>
                <a:lnTo>
                  <a:pt x="2874534" y="0"/>
                </a:lnTo>
                <a:cubicBezTo>
                  <a:pt x="2976259" y="0"/>
                  <a:pt x="3058723" y="82464"/>
                  <a:pt x="3058723" y="184189"/>
                </a:cubicBezTo>
                <a:lnTo>
                  <a:pt x="3058723" y="1657700"/>
                </a:lnTo>
                <a:cubicBezTo>
                  <a:pt x="3058723" y="1759425"/>
                  <a:pt x="2976259" y="1841889"/>
                  <a:pt x="2874534" y="1841889"/>
                </a:cubicBezTo>
                <a:lnTo>
                  <a:pt x="184189" y="1841889"/>
                </a:lnTo>
                <a:cubicBezTo>
                  <a:pt x="82464" y="1841889"/>
                  <a:pt x="0" y="1759425"/>
                  <a:pt x="0" y="1657700"/>
                </a:cubicBezTo>
                <a:lnTo>
                  <a:pt x="0" y="184189"/>
                </a:lnTo>
                <a:close/>
              </a:path>
            </a:pathLst>
          </a:custGeom>
          <a:solidFill>
            <a:srgbClr val="F9F9F9">
              <a:alpha val="90000"/>
            </a:srgbClr>
          </a:solidFill>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2527" tIns="122527" rIns="122527" bIns="122527" numCol="1" spcCol="1270" anchor="ctr" anchorCtr="0">
            <a:noAutofit/>
          </a:bodyPr>
          <a:lstStyle/>
          <a:p>
            <a:pPr lvl="0" algn="ctr" defTabSz="800100">
              <a:lnSpc>
                <a:spcPct val="90000"/>
              </a:lnSpc>
              <a:spcBef>
                <a:spcPct val="0"/>
              </a:spcBef>
              <a:spcAft>
                <a:spcPct val="35000"/>
              </a:spcAft>
            </a:pPr>
            <a:r>
              <a:rPr lang="en-US" sz="2200" b="1" dirty="0"/>
              <a:t>En ce sens, les récits culturels constituent un lien central entre les normes issues de l’histoire et les pratiques actuelles –</a:t>
            </a:r>
            <a:endParaRPr lang="en-US" sz="2200" b="1" kern="1200" dirty="0"/>
          </a:p>
        </p:txBody>
      </p:sp>
      <p:sp>
        <p:nvSpPr>
          <p:cNvPr id="16" name="Rechteck: abgerundete Ecken 15">
            <a:extLst>
              <a:ext uri="{FF2B5EF4-FFF2-40B4-BE49-F238E27FC236}">
                <a16:creationId xmlns:a16="http://schemas.microsoft.com/office/drawing/2014/main" id="{1BAE8022-737B-CDF3-E740-09B33DE2E49A}"/>
              </a:ext>
            </a:extLst>
          </p:cNvPr>
          <p:cNvSpPr/>
          <p:nvPr/>
        </p:nvSpPr>
        <p:spPr>
          <a:xfrm>
            <a:off x="7417296" y="2447119"/>
            <a:ext cx="3933605" cy="2043430"/>
          </a:xfrm>
          <a:prstGeom prst="roundRect">
            <a:avLst>
              <a:gd name="adj" fmla="val 10000"/>
            </a:avLst>
          </a:prstGeom>
          <a:solidFill>
            <a:schemeClr val="accent3">
              <a:lumMod val="20000"/>
              <a:lumOff val="80000"/>
            </a:schemeClr>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de-DE"/>
          </a:p>
        </p:txBody>
      </p:sp>
      <p:sp>
        <p:nvSpPr>
          <p:cNvPr id="19" name="Freihandform: Form 18">
            <a:extLst>
              <a:ext uri="{FF2B5EF4-FFF2-40B4-BE49-F238E27FC236}">
                <a16:creationId xmlns:a16="http://schemas.microsoft.com/office/drawing/2014/main" id="{8027179F-E9BF-726A-7EF3-39AEB455EA4B}"/>
              </a:ext>
            </a:extLst>
          </p:cNvPr>
          <p:cNvSpPr/>
          <p:nvPr/>
        </p:nvSpPr>
        <p:spPr>
          <a:xfrm>
            <a:off x="7332701" y="2589987"/>
            <a:ext cx="3721441" cy="2043430"/>
          </a:xfrm>
          <a:custGeom>
            <a:avLst/>
            <a:gdLst>
              <a:gd name="csX0" fmla="*/ 0 w 3058723"/>
              <a:gd name="csY0" fmla="*/ 184189 h 1841889"/>
              <a:gd name="csX1" fmla="*/ 184189 w 3058723"/>
              <a:gd name="csY1" fmla="*/ 0 h 1841889"/>
              <a:gd name="csX2" fmla="*/ 2874534 w 3058723"/>
              <a:gd name="csY2" fmla="*/ 0 h 1841889"/>
              <a:gd name="csX3" fmla="*/ 3058723 w 3058723"/>
              <a:gd name="csY3" fmla="*/ 184189 h 1841889"/>
              <a:gd name="csX4" fmla="*/ 3058723 w 3058723"/>
              <a:gd name="csY4" fmla="*/ 1657700 h 1841889"/>
              <a:gd name="csX5" fmla="*/ 2874534 w 3058723"/>
              <a:gd name="csY5" fmla="*/ 1841889 h 1841889"/>
              <a:gd name="csX6" fmla="*/ 184189 w 3058723"/>
              <a:gd name="csY6" fmla="*/ 1841889 h 1841889"/>
              <a:gd name="csX7" fmla="*/ 0 w 3058723"/>
              <a:gd name="csY7" fmla="*/ 1657700 h 1841889"/>
              <a:gd name="csX8" fmla="*/ 0 w 3058723"/>
              <a:gd name="csY8" fmla="*/ 184189 h 18418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58723" h="1841889">
                <a:moveTo>
                  <a:pt x="0" y="184189"/>
                </a:moveTo>
                <a:cubicBezTo>
                  <a:pt x="0" y="82464"/>
                  <a:pt x="82464" y="0"/>
                  <a:pt x="184189" y="0"/>
                </a:cubicBezTo>
                <a:lnTo>
                  <a:pt x="2874534" y="0"/>
                </a:lnTo>
                <a:cubicBezTo>
                  <a:pt x="2976259" y="0"/>
                  <a:pt x="3058723" y="82464"/>
                  <a:pt x="3058723" y="184189"/>
                </a:cubicBezTo>
                <a:lnTo>
                  <a:pt x="3058723" y="1657700"/>
                </a:lnTo>
                <a:cubicBezTo>
                  <a:pt x="3058723" y="1759425"/>
                  <a:pt x="2976259" y="1841889"/>
                  <a:pt x="2874534" y="1841889"/>
                </a:cubicBezTo>
                <a:lnTo>
                  <a:pt x="184189" y="1841889"/>
                </a:lnTo>
                <a:cubicBezTo>
                  <a:pt x="82464" y="1841889"/>
                  <a:pt x="0" y="1759425"/>
                  <a:pt x="0" y="1657700"/>
                </a:cubicBezTo>
                <a:lnTo>
                  <a:pt x="0" y="184189"/>
                </a:lnTo>
                <a:close/>
              </a:path>
            </a:pathLst>
          </a:custGeom>
          <a:solidFill>
            <a:srgbClr val="F9F9F9">
              <a:alpha val="90000"/>
            </a:srgbClr>
          </a:solidFill>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2527" tIns="122527" rIns="122527" bIns="122527" numCol="1" spcCol="1270" anchor="ctr" anchorCtr="0">
            <a:noAutofit/>
          </a:bodyPr>
          <a:lstStyle/>
          <a:p>
            <a:pPr marL="0" lvl="0" indent="0" algn="ctr" defTabSz="800100">
              <a:lnSpc>
                <a:spcPct val="90000"/>
              </a:lnSpc>
              <a:spcBef>
                <a:spcPct val="0"/>
              </a:spcBef>
              <a:spcAft>
                <a:spcPct val="35000"/>
              </a:spcAft>
              <a:buNone/>
            </a:pPr>
            <a:endParaRPr lang="en-US" sz="2200" b="1" kern="1200" dirty="0"/>
          </a:p>
        </p:txBody>
      </p:sp>
      <p:sp>
        <p:nvSpPr>
          <p:cNvPr id="18" name="Textfeld 17">
            <a:extLst>
              <a:ext uri="{FF2B5EF4-FFF2-40B4-BE49-F238E27FC236}">
                <a16:creationId xmlns:a16="http://schemas.microsoft.com/office/drawing/2014/main" id="{DED66824-67A4-628C-875C-D12919302B62}"/>
              </a:ext>
            </a:extLst>
          </p:cNvPr>
          <p:cNvSpPr txBox="1"/>
          <p:nvPr/>
        </p:nvSpPr>
        <p:spPr>
          <a:xfrm>
            <a:off x="7332700" y="2738159"/>
            <a:ext cx="3642324" cy="1006429"/>
          </a:xfrm>
          <a:prstGeom prst="rect">
            <a:avLst/>
          </a:prstGeom>
          <a:noFill/>
        </p:spPr>
        <p:txBody>
          <a:bodyPr wrap="square">
            <a:spAutoFit/>
          </a:bodyPr>
          <a:lstStyle/>
          <a:p>
            <a:pPr lvl="0" algn="ctr" defTabSz="800100">
              <a:lnSpc>
                <a:spcPct val="90000"/>
              </a:lnSpc>
              <a:spcBef>
                <a:spcPct val="0"/>
              </a:spcBef>
              <a:spcAft>
                <a:spcPct val="35000"/>
              </a:spcAft>
            </a:pPr>
            <a:r>
              <a:rPr lang="en-US" sz="2200" b="1" dirty="0">
                <a:solidFill>
                  <a:schemeClr val="dk1">
                    <a:hueOff val="0"/>
                    <a:satOff val="0"/>
                    <a:lumOff val="0"/>
                    <a:alphaOff val="0"/>
                  </a:schemeClr>
                </a:solidFill>
              </a:rPr>
              <a:t>et constituent donc un élément clé pour comprendre le tabou persistant qui entoure la sexualité chez les personnes âgées.</a:t>
            </a:r>
          </a:p>
        </p:txBody>
      </p:sp>
      <p:pic>
        <p:nvPicPr>
          <p:cNvPr id="20" name="Grafik 19">
            <a:extLst>
              <a:ext uri="{FF2B5EF4-FFF2-40B4-BE49-F238E27FC236}">
                <a16:creationId xmlns:a16="http://schemas.microsoft.com/office/drawing/2014/main" id="{D045E003-763A-9F36-30DA-F433789FAFC6}"/>
              </a:ext>
            </a:extLst>
          </p:cNvPr>
          <p:cNvPicPr>
            <a:picLocks noChangeAspect="1"/>
          </p:cNvPicPr>
          <p:nvPr/>
        </p:nvPicPr>
        <p:blipFill>
          <a:blip r:embed="rId3"/>
          <a:stretch>
            <a:fillRect/>
          </a:stretch>
        </p:blipFill>
        <p:spPr>
          <a:xfrm>
            <a:off x="5042316" y="2151729"/>
            <a:ext cx="2107367" cy="2634209"/>
          </a:xfrm>
          <a:prstGeom prst="rect">
            <a:avLst/>
          </a:prstGeom>
        </p:spPr>
      </p:pic>
    </p:spTree>
    <p:extLst>
      <p:ext uri="{BB962C8B-B14F-4D97-AF65-F5344CB8AC3E}">
        <p14:creationId xmlns:p14="http://schemas.microsoft.com/office/powerpoint/2010/main" val="9530682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C3FB96-B183-39E2-B002-A7BF3F348903}"/>
              </a:ext>
            </a:extLst>
          </p:cNvPr>
          <p:cNvSpPr>
            <a:spLocks noGrp="1"/>
          </p:cNvSpPr>
          <p:nvPr>
            <p:ph type="title"/>
          </p:nvPr>
        </p:nvSpPr>
        <p:spPr/>
        <p:txBody>
          <a:bodyPr/>
          <a:lstStyle/>
          <a:p>
            <a:r>
              <a:rPr lang="en-US" sz="2400" b="1" dirty="0"/>
              <a:t>Facteurs influençant les représentations de l'âge</a:t>
            </a:r>
            <a:endParaRPr lang="de-DE" sz="2400" dirty="0"/>
          </a:p>
        </p:txBody>
      </p:sp>
      <p:pic>
        <p:nvPicPr>
          <p:cNvPr id="6" name="Grafik 5">
            <a:extLst>
              <a:ext uri="{FF2B5EF4-FFF2-40B4-BE49-F238E27FC236}">
                <a16:creationId xmlns:a16="http://schemas.microsoft.com/office/drawing/2014/main" id="{DE7A8AAF-6C64-C82E-FCB4-E25599BA2D1B}"/>
              </a:ext>
            </a:extLst>
          </p:cNvPr>
          <p:cNvPicPr>
            <a:picLocks noChangeAspect="1"/>
          </p:cNvPicPr>
          <p:nvPr/>
        </p:nvPicPr>
        <p:blipFill>
          <a:blip r:embed="rId2"/>
          <a:stretch>
            <a:fillRect/>
          </a:stretch>
        </p:blipFill>
        <p:spPr>
          <a:xfrm>
            <a:off x="477870" y="2125755"/>
            <a:ext cx="3624524" cy="3901133"/>
          </a:xfrm>
          <a:prstGeom prst="rect">
            <a:avLst/>
          </a:prstGeom>
        </p:spPr>
      </p:pic>
      <p:sp>
        <p:nvSpPr>
          <p:cNvPr id="3" name="Textplatzhalter 2">
            <a:extLst>
              <a:ext uri="{FF2B5EF4-FFF2-40B4-BE49-F238E27FC236}">
                <a16:creationId xmlns:a16="http://schemas.microsoft.com/office/drawing/2014/main" id="{8C51D795-9C11-80B6-D633-CBAC928F9684}"/>
              </a:ext>
            </a:extLst>
          </p:cNvPr>
          <p:cNvSpPr>
            <a:spLocks noGrp="1"/>
          </p:cNvSpPr>
          <p:nvPr>
            <p:ph type="body" sz="quarter" idx="10"/>
          </p:nvPr>
        </p:nvSpPr>
        <p:spPr>
          <a:xfrm>
            <a:off x="123824" y="1331101"/>
            <a:ext cx="11944351" cy="550862"/>
          </a:xfrm>
        </p:spPr>
        <p:txBody>
          <a:bodyPr/>
          <a:lstStyle/>
          <a:p>
            <a:pPr algn="ctr"/>
            <a:r>
              <a:rPr lang="en-US" dirty="0"/>
              <a:t>Représentations médiatiques de l’âge et de la sexualité : visibilité, stéréotypes et invisibilité</a:t>
            </a:r>
            <a:endParaRPr lang="de-DE" dirty="0"/>
          </a:p>
        </p:txBody>
      </p:sp>
      <p:sp>
        <p:nvSpPr>
          <p:cNvPr id="4" name="Inhaltsplatzhalter 3">
            <a:extLst>
              <a:ext uri="{FF2B5EF4-FFF2-40B4-BE49-F238E27FC236}">
                <a16:creationId xmlns:a16="http://schemas.microsoft.com/office/drawing/2014/main" id="{99ECCA2B-7443-2A35-DD3E-7E38CC6BC839}"/>
              </a:ext>
            </a:extLst>
          </p:cNvPr>
          <p:cNvSpPr>
            <a:spLocks noGrp="1"/>
          </p:cNvSpPr>
          <p:nvPr>
            <p:ph sz="quarter" idx="12"/>
          </p:nvPr>
        </p:nvSpPr>
        <p:spPr>
          <a:xfrm>
            <a:off x="4295554" y="2539220"/>
            <a:ext cx="7432158" cy="4699780"/>
          </a:xfrm>
        </p:spPr>
        <p:txBody>
          <a:bodyPr/>
          <a:lstStyle/>
          <a:p>
            <a:pPr marL="342900" indent="-342900">
              <a:spcAft>
                <a:spcPts val="600"/>
              </a:spcAft>
              <a:buClr>
                <a:srgbClr val="C00000"/>
              </a:buClr>
              <a:buFont typeface="Arial" panose="020B0604020202020204" pitchFamily="34" charset="0"/>
              <a:buChar char="•"/>
            </a:pPr>
            <a:r>
              <a:rPr lang="en-US" sz="2200" dirty="0"/>
              <a:t>Les personnes âgées apparaissent relativement rarement dans les médias en tant que sujets sexuels. 
Lorsque la sexualité chez les personnes âgées est abordée, c’est souvent sous des formes de représentation </a:t>
            </a:r>
            <a:r>
              <a:rPr lang="en-US" sz="2200" dirty="0" err="1"/>
              <a:t>spécifiques</a:t>
            </a:r>
            <a:r>
              <a:rPr lang="en-US" sz="2200" dirty="0"/>
              <a:t> :</a:t>
            </a:r>
            <a:endParaRPr lang="de-DE" sz="2200" dirty="0"/>
          </a:p>
          <a:p>
            <a:pPr marL="1028683" lvl="1" indent="-342900">
              <a:buClr>
                <a:srgbClr val="C00000"/>
              </a:buClr>
              <a:buFont typeface="Courier New" panose="02070309020205020404" pitchFamily="49" charset="0"/>
              <a:buChar char="o"/>
            </a:pPr>
            <a:r>
              <a:rPr lang="en-US" dirty="0"/>
              <a:t>comme une aberration humoristique, 
comme un problème médical ou psychologique, ou 
comme un événement moralement choquant.</a:t>
            </a:r>
            <a:endParaRPr lang="de-DE" dirty="0"/>
          </a:p>
          <a:p>
            <a:endParaRPr lang="de-DE" sz="2200" dirty="0"/>
          </a:p>
        </p:txBody>
      </p:sp>
      <p:pic>
        <p:nvPicPr>
          <p:cNvPr id="8" name="Grafik 7">
            <a:extLst>
              <a:ext uri="{FF2B5EF4-FFF2-40B4-BE49-F238E27FC236}">
                <a16:creationId xmlns:a16="http://schemas.microsoft.com/office/drawing/2014/main" id="{705F5418-0B79-E566-F7F6-24DCB4529F9E}"/>
              </a:ext>
            </a:extLst>
          </p:cNvPr>
          <p:cNvPicPr>
            <a:picLocks noChangeAspect="1"/>
          </p:cNvPicPr>
          <p:nvPr/>
        </p:nvPicPr>
        <p:blipFill>
          <a:blip r:embed="rId3"/>
          <a:stretch>
            <a:fillRect/>
          </a:stretch>
        </p:blipFill>
        <p:spPr>
          <a:xfrm>
            <a:off x="1201614" y="4070498"/>
            <a:ext cx="1981771" cy="1400451"/>
          </a:xfrm>
          <a:prstGeom prst="ellipse">
            <a:avLst/>
          </a:prstGeom>
          <a:ln>
            <a:noFill/>
          </a:ln>
          <a:effectLst>
            <a:softEdge rad="112500"/>
          </a:effectLst>
        </p:spPr>
      </p:pic>
    </p:spTree>
    <p:extLst>
      <p:ext uri="{BB962C8B-B14F-4D97-AF65-F5344CB8AC3E}">
        <p14:creationId xmlns:p14="http://schemas.microsoft.com/office/powerpoint/2010/main" val="13835368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2C76F-C214-34E9-FCAF-36EE90CF224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5D149F6-93D4-F1DB-D210-ED24D53FB8F6}"/>
              </a:ext>
            </a:extLst>
          </p:cNvPr>
          <p:cNvSpPr>
            <a:spLocks noGrp="1"/>
          </p:cNvSpPr>
          <p:nvPr>
            <p:ph type="title"/>
          </p:nvPr>
        </p:nvSpPr>
        <p:spPr/>
        <p:txBody>
          <a:bodyPr/>
          <a:lstStyle/>
          <a:p>
            <a:r>
              <a:rPr lang="en-US" sz="2400" b="1" dirty="0"/>
              <a:t>Facteurs influençant les représentations de l'âge</a:t>
            </a:r>
            <a:endParaRPr lang="de-DE" sz="2400" dirty="0"/>
          </a:p>
        </p:txBody>
      </p:sp>
      <p:sp>
        <p:nvSpPr>
          <p:cNvPr id="3" name="Textplatzhalter 2">
            <a:extLst>
              <a:ext uri="{FF2B5EF4-FFF2-40B4-BE49-F238E27FC236}">
                <a16:creationId xmlns:a16="http://schemas.microsoft.com/office/drawing/2014/main" id="{8AA545BA-E5C2-A1FE-0D62-123A3EB50DAE}"/>
              </a:ext>
            </a:extLst>
          </p:cNvPr>
          <p:cNvSpPr>
            <a:spLocks noGrp="1"/>
          </p:cNvSpPr>
          <p:nvPr>
            <p:ph type="body" sz="quarter" idx="10"/>
          </p:nvPr>
        </p:nvSpPr>
        <p:spPr>
          <a:xfrm>
            <a:off x="123824" y="788435"/>
            <a:ext cx="11944351" cy="1871519"/>
          </a:xfrm>
        </p:spPr>
        <p:txBody>
          <a:bodyPr/>
          <a:lstStyle/>
          <a:p>
            <a:pPr algn="ctr"/>
            <a:r>
              <a:rPr lang="en-US" sz="2600" dirty="0"/>
              <a:t>Représentations médiatiques de l’âge et de la sexualité : visibilité, stéréotypes et invisibilité</a:t>
            </a:r>
            <a:endParaRPr lang="de-DE" dirty="0"/>
          </a:p>
        </p:txBody>
      </p:sp>
      <p:sp>
        <p:nvSpPr>
          <p:cNvPr id="4" name="Inhaltsplatzhalter 3">
            <a:extLst>
              <a:ext uri="{FF2B5EF4-FFF2-40B4-BE49-F238E27FC236}">
                <a16:creationId xmlns:a16="http://schemas.microsoft.com/office/drawing/2014/main" id="{1579B57D-18BF-FC6C-C328-AE22BA659CE2}"/>
              </a:ext>
            </a:extLst>
          </p:cNvPr>
          <p:cNvSpPr>
            <a:spLocks noGrp="1"/>
          </p:cNvSpPr>
          <p:nvPr>
            <p:ph sz="quarter" idx="12"/>
          </p:nvPr>
        </p:nvSpPr>
        <p:spPr>
          <a:xfrm>
            <a:off x="279547" y="3026476"/>
            <a:ext cx="9282224" cy="2913510"/>
          </a:xfrm>
        </p:spPr>
        <p:txBody>
          <a:bodyPr/>
          <a:lstStyle/>
          <a:p>
            <a:pPr lvl="1" indent="0">
              <a:buClr>
                <a:srgbClr val="C00000"/>
              </a:buClr>
              <a:buNone/>
            </a:pPr>
            <a:endParaRPr lang="de-DE" dirty="0"/>
          </a:p>
          <a:p>
            <a:pPr marL="342900" indent="-342900">
              <a:buClr>
                <a:srgbClr val="C00000"/>
              </a:buClr>
              <a:buFont typeface="Arial" panose="020B0604020202020204" pitchFamily="34" charset="0"/>
              <a:buChar char="•"/>
            </a:pPr>
            <a:r>
              <a:rPr lang="en-US" sz="2200" b="1" dirty="0"/>
              <a:t>Ces représentations contribuent à la reproduction d’images stéréotypées dans lesquelles les désirs sexuels des personnes âgées sont 
</a:t>
            </a:r>
            <a:r>
              <a:rPr lang="en-US" sz="2200" dirty="0"/>
              <a:t>soit ridiculisés, 
soit problématisés, soit 
complètement niés.</a:t>
            </a:r>
            <a:endParaRPr lang="de-DE" sz="2200" dirty="0"/>
          </a:p>
        </p:txBody>
      </p:sp>
      <p:sp>
        <p:nvSpPr>
          <p:cNvPr id="10" name="Textfeld 9">
            <a:extLst>
              <a:ext uri="{FF2B5EF4-FFF2-40B4-BE49-F238E27FC236}">
                <a16:creationId xmlns:a16="http://schemas.microsoft.com/office/drawing/2014/main" id="{2A2C7CE4-A13F-F0F9-7FD6-21054D518B84}"/>
              </a:ext>
            </a:extLst>
          </p:cNvPr>
          <p:cNvSpPr txBox="1"/>
          <p:nvPr/>
        </p:nvSpPr>
        <p:spPr>
          <a:xfrm>
            <a:off x="279547" y="2321004"/>
            <a:ext cx="9586692" cy="769441"/>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en-US" sz="2200" dirty="0"/>
              <a:t>Les corps vieillissants sont souvent dépeints comme déficients, malades ou nécessitant des soins, ce qui les maintient en marge des discours dominants sur la sexualité.</a:t>
            </a:r>
            <a:endParaRPr lang="de-DE" sz="2200" dirty="0"/>
          </a:p>
        </p:txBody>
      </p:sp>
    </p:spTree>
    <p:extLst>
      <p:ext uri="{BB962C8B-B14F-4D97-AF65-F5344CB8AC3E}">
        <p14:creationId xmlns:p14="http://schemas.microsoft.com/office/powerpoint/2010/main" val="25921917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93D47-8816-7B58-5E54-9457B6FB0E4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59D2F0A-A1D9-F3D3-A600-3E0A3E626DF2}"/>
              </a:ext>
            </a:extLst>
          </p:cNvPr>
          <p:cNvSpPr>
            <a:spLocks noGrp="1"/>
          </p:cNvSpPr>
          <p:nvPr>
            <p:ph type="title"/>
          </p:nvPr>
        </p:nvSpPr>
        <p:spPr/>
        <p:txBody>
          <a:bodyPr/>
          <a:lstStyle/>
          <a:p>
            <a:r>
              <a:rPr lang="en-US" sz="2400" b="1" dirty="0"/>
              <a:t>Facteurs influençant les représentations de l'âge</a:t>
            </a:r>
            <a:endParaRPr lang="de-DE" sz="2400" dirty="0"/>
          </a:p>
        </p:txBody>
      </p:sp>
      <p:sp>
        <p:nvSpPr>
          <p:cNvPr id="3" name="Textplatzhalter 2">
            <a:extLst>
              <a:ext uri="{FF2B5EF4-FFF2-40B4-BE49-F238E27FC236}">
                <a16:creationId xmlns:a16="http://schemas.microsoft.com/office/drawing/2014/main" id="{631A0FEA-46A9-B204-3639-5B853F8DA9A4}"/>
              </a:ext>
            </a:extLst>
          </p:cNvPr>
          <p:cNvSpPr>
            <a:spLocks noGrp="1"/>
          </p:cNvSpPr>
          <p:nvPr>
            <p:ph type="body" sz="quarter" idx="10"/>
          </p:nvPr>
        </p:nvSpPr>
        <p:spPr>
          <a:xfrm>
            <a:off x="123824" y="1331101"/>
            <a:ext cx="11944351" cy="550862"/>
          </a:xfrm>
        </p:spPr>
        <p:txBody>
          <a:bodyPr/>
          <a:lstStyle/>
          <a:p>
            <a:pPr algn="l"/>
            <a:r>
              <a:rPr lang="en-US" dirty="0"/>
              <a:t>Une caractéristique centrale des représentations médiatiques est l’invisibilité</a:t>
            </a:r>
            <a:endParaRPr lang="de-DE" dirty="0"/>
          </a:p>
        </p:txBody>
      </p:sp>
      <p:sp>
        <p:nvSpPr>
          <p:cNvPr id="5" name="Inhaltsplatzhalter 4">
            <a:extLst>
              <a:ext uri="{FF2B5EF4-FFF2-40B4-BE49-F238E27FC236}">
                <a16:creationId xmlns:a16="http://schemas.microsoft.com/office/drawing/2014/main" id="{A6A23C85-C610-F7D6-C43D-24F6E60290A6}"/>
              </a:ext>
            </a:extLst>
          </p:cNvPr>
          <p:cNvSpPr txBox="1">
            <a:spLocks noGrp="1"/>
          </p:cNvSpPr>
          <p:nvPr>
            <p:ph sz="quarter" idx="12"/>
          </p:nvPr>
        </p:nvSpPr>
        <p:spPr>
          <a:xfrm>
            <a:off x="6476700" y="1881963"/>
            <a:ext cx="5144984" cy="3700500"/>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en-US" sz="2200" dirty="0"/>
              <a:t>L'absence généralisée de représentations réalistes et diversifiées de la sexualité chez les personnes âgées donne l'impression qu'il s'agit d'un phénomène marginal ou d'un sujet sans importance sociale. 
Cette invisibilité a un effet normatif : ce qui n'est pas montré ne semble pas être voulu. 
En conséquence, la sexualité est implicitement associée à la jeunesse, à l'attrait physique et aux performances physiques.</a:t>
            </a:r>
            <a:endParaRPr lang="de-DE" sz="2200" dirty="0"/>
          </a:p>
        </p:txBody>
      </p:sp>
      <p:sp>
        <p:nvSpPr>
          <p:cNvPr id="7" name="Sprechblase: rechteckig 6">
            <a:extLst>
              <a:ext uri="{FF2B5EF4-FFF2-40B4-BE49-F238E27FC236}">
                <a16:creationId xmlns:a16="http://schemas.microsoft.com/office/drawing/2014/main" id="{0F084EC1-4B3C-568A-97E4-C1E7D0A6BD99}"/>
              </a:ext>
            </a:extLst>
          </p:cNvPr>
          <p:cNvSpPr/>
          <p:nvPr/>
        </p:nvSpPr>
        <p:spPr>
          <a:xfrm>
            <a:off x="422932" y="1955800"/>
            <a:ext cx="5935337" cy="2711892"/>
          </a:xfrm>
          <a:custGeom>
            <a:avLst/>
            <a:gdLst>
              <a:gd name="csX0" fmla="*/ 0 w 5935337"/>
              <a:gd name="csY0" fmla="*/ 0 h 2711892"/>
              <a:gd name="csX1" fmla="*/ 989223 w 5935337"/>
              <a:gd name="csY1" fmla="*/ 0 h 2711892"/>
              <a:gd name="csX2" fmla="*/ 989223 w 5935337"/>
              <a:gd name="csY2" fmla="*/ 0 h 2711892"/>
              <a:gd name="csX3" fmla="*/ 2473057 w 5935337"/>
              <a:gd name="csY3" fmla="*/ 0 h 2711892"/>
              <a:gd name="csX4" fmla="*/ 5935337 w 5935337"/>
              <a:gd name="csY4" fmla="*/ 0 h 2711892"/>
              <a:gd name="csX5" fmla="*/ 5935337 w 5935337"/>
              <a:gd name="csY5" fmla="*/ 1581937 h 2711892"/>
              <a:gd name="csX6" fmla="*/ 5935337 w 5935337"/>
              <a:gd name="csY6" fmla="*/ 1581937 h 2711892"/>
              <a:gd name="csX7" fmla="*/ 5935337 w 5935337"/>
              <a:gd name="csY7" fmla="*/ 2259910 h 2711892"/>
              <a:gd name="csX8" fmla="*/ 5935337 w 5935337"/>
              <a:gd name="csY8" fmla="*/ 2711892 h 2711892"/>
              <a:gd name="csX9" fmla="*/ 2473057 w 5935337"/>
              <a:gd name="csY9" fmla="*/ 2711892 h 2711892"/>
              <a:gd name="csX10" fmla="*/ 729750 w 5935337"/>
              <a:gd name="csY10" fmla="*/ 3341837 h 2711892"/>
              <a:gd name="csX11" fmla="*/ 989223 w 5935337"/>
              <a:gd name="csY11" fmla="*/ 2711892 h 2711892"/>
              <a:gd name="csX12" fmla="*/ 0 w 5935337"/>
              <a:gd name="csY12" fmla="*/ 2711892 h 2711892"/>
              <a:gd name="csX13" fmla="*/ 0 w 5935337"/>
              <a:gd name="csY13" fmla="*/ 2259910 h 2711892"/>
              <a:gd name="csX14" fmla="*/ 0 w 5935337"/>
              <a:gd name="csY14" fmla="*/ 1581937 h 2711892"/>
              <a:gd name="csX15" fmla="*/ 0 w 5935337"/>
              <a:gd name="csY15" fmla="*/ 1581937 h 2711892"/>
              <a:gd name="csX16" fmla="*/ 0 w 5935337"/>
              <a:gd name="csY16" fmla="*/ 0 h 27118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5935337" h="2711892" fill="none" extrusionOk="0">
                <a:moveTo>
                  <a:pt x="0" y="0"/>
                </a:moveTo>
                <a:cubicBezTo>
                  <a:pt x="217491" y="10451"/>
                  <a:pt x="517270" y="36070"/>
                  <a:pt x="989223" y="0"/>
                </a:cubicBezTo>
                <a:lnTo>
                  <a:pt x="989223" y="0"/>
                </a:lnTo>
                <a:cubicBezTo>
                  <a:pt x="1236980" y="-89288"/>
                  <a:pt x="1938640" y="95519"/>
                  <a:pt x="2473057" y="0"/>
                </a:cubicBezTo>
                <a:cubicBezTo>
                  <a:pt x="4185908" y="65386"/>
                  <a:pt x="4659985" y="85293"/>
                  <a:pt x="5935337" y="0"/>
                </a:cubicBezTo>
                <a:cubicBezTo>
                  <a:pt x="5927392" y="220680"/>
                  <a:pt x="5906189" y="1069420"/>
                  <a:pt x="5935337" y="1581937"/>
                </a:cubicBezTo>
                <a:lnTo>
                  <a:pt x="5935337" y="1581937"/>
                </a:lnTo>
                <a:cubicBezTo>
                  <a:pt x="5948319" y="1791937"/>
                  <a:pt x="5908963" y="2009972"/>
                  <a:pt x="5935337" y="2259910"/>
                </a:cubicBezTo>
                <a:cubicBezTo>
                  <a:pt x="5905661" y="2449175"/>
                  <a:pt x="5935551" y="2630158"/>
                  <a:pt x="5935337" y="2711892"/>
                </a:cubicBezTo>
                <a:cubicBezTo>
                  <a:pt x="4598025" y="2542944"/>
                  <a:pt x="3150643" y="2877760"/>
                  <a:pt x="2473057" y="2711892"/>
                </a:cubicBezTo>
                <a:cubicBezTo>
                  <a:pt x="1649015" y="3158402"/>
                  <a:pt x="1501956" y="2969121"/>
                  <a:pt x="729750" y="3341837"/>
                </a:cubicBezTo>
                <a:cubicBezTo>
                  <a:pt x="728213" y="3198198"/>
                  <a:pt x="852776" y="2936803"/>
                  <a:pt x="989223" y="2711892"/>
                </a:cubicBezTo>
                <a:cubicBezTo>
                  <a:pt x="785581" y="2624948"/>
                  <a:pt x="444033" y="2631817"/>
                  <a:pt x="0" y="2711892"/>
                </a:cubicBezTo>
                <a:cubicBezTo>
                  <a:pt x="40607" y="2598954"/>
                  <a:pt x="-18385" y="2477694"/>
                  <a:pt x="0" y="2259910"/>
                </a:cubicBezTo>
                <a:cubicBezTo>
                  <a:pt x="-47160" y="1942282"/>
                  <a:pt x="-33470" y="1833520"/>
                  <a:pt x="0" y="1581937"/>
                </a:cubicBezTo>
                <a:lnTo>
                  <a:pt x="0" y="1581937"/>
                </a:lnTo>
                <a:cubicBezTo>
                  <a:pt x="76929" y="1366976"/>
                  <a:pt x="99217" y="409772"/>
                  <a:pt x="0" y="0"/>
                </a:cubicBezTo>
                <a:close/>
              </a:path>
              <a:path w="5935337" h="2711892" stroke="0" extrusionOk="0">
                <a:moveTo>
                  <a:pt x="0" y="0"/>
                </a:moveTo>
                <a:cubicBezTo>
                  <a:pt x="141104" y="-43632"/>
                  <a:pt x="719432" y="31088"/>
                  <a:pt x="989223" y="0"/>
                </a:cubicBezTo>
                <a:lnTo>
                  <a:pt x="989223" y="0"/>
                </a:lnTo>
                <a:cubicBezTo>
                  <a:pt x="1443116" y="-1590"/>
                  <a:pt x="1952369" y="-128841"/>
                  <a:pt x="2473057" y="0"/>
                </a:cubicBezTo>
                <a:cubicBezTo>
                  <a:pt x="3586027" y="135025"/>
                  <a:pt x="4856647" y="-139969"/>
                  <a:pt x="5935337" y="0"/>
                </a:cubicBezTo>
                <a:cubicBezTo>
                  <a:pt x="5848594" y="672623"/>
                  <a:pt x="5919854" y="1282339"/>
                  <a:pt x="5935337" y="1581937"/>
                </a:cubicBezTo>
                <a:lnTo>
                  <a:pt x="5935337" y="1581937"/>
                </a:lnTo>
                <a:cubicBezTo>
                  <a:pt x="5960558" y="1808627"/>
                  <a:pt x="5982956" y="2107049"/>
                  <a:pt x="5935337" y="2259910"/>
                </a:cubicBezTo>
                <a:cubicBezTo>
                  <a:pt x="5923456" y="2325498"/>
                  <a:pt x="5915569" y="2574353"/>
                  <a:pt x="5935337" y="2711892"/>
                </a:cubicBezTo>
                <a:cubicBezTo>
                  <a:pt x="5308191" y="2631137"/>
                  <a:pt x="3567219" y="2796481"/>
                  <a:pt x="2473057" y="2711892"/>
                </a:cubicBezTo>
                <a:cubicBezTo>
                  <a:pt x="2160433" y="2887942"/>
                  <a:pt x="1416349" y="3006792"/>
                  <a:pt x="729750" y="3341837"/>
                </a:cubicBezTo>
                <a:cubicBezTo>
                  <a:pt x="771747" y="3159955"/>
                  <a:pt x="946820" y="2859457"/>
                  <a:pt x="989223" y="2711892"/>
                </a:cubicBezTo>
                <a:cubicBezTo>
                  <a:pt x="864462" y="2745875"/>
                  <a:pt x="133682" y="2667939"/>
                  <a:pt x="0" y="2711892"/>
                </a:cubicBezTo>
                <a:cubicBezTo>
                  <a:pt x="-13683" y="2517568"/>
                  <a:pt x="39592" y="2323125"/>
                  <a:pt x="0" y="2259910"/>
                </a:cubicBezTo>
                <a:cubicBezTo>
                  <a:pt x="35463" y="2063856"/>
                  <a:pt x="-491" y="1809882"/>
                  <a:pt x="0" y="1581937"/>
                </a:cubicBezTo>
                <a:lnTo>
                  <a:pt x="0" y="1581937"/>
                </a:lnTo>
                <a:cubicBezTo>
                  <a:pt x="-69624" y="1021236"/>
                  <a:pt x="-105099" y="570712"/>
                  <a:pt x="0" y="0"/>
                </a:cubicBezTo>
                <a:close/>
              </a:path>
            </a:pathLst>
          </a:custGeom>
          <a:solidFill>
            <a:srgbClr val="D33FB2"/>
          </a:solidFill>
          <a:ln w="12700" cap="flat" cmpd="sng" algn="ctr">
            <a:solidFill>
              <a:srgbClr val="D33FB2">
                <a:shade val="15000"/>
              </a:srgbClr>
            </a:solidFill>
            <a:prstDash val="solid"/>
            <a:miter lim="800000"/>
            <a:extLst>
              <a:ext uri="{C807C97D-BFC1-408E-A445-0C87EB9F89A2}">
                <ask:lineSketchStyleProps xmlns:ask="http://schemas.microsoft.com/office/drawing/2018/sketchyshapes" sd="4043224234">
                  <a:prstGeom prst="wedgeRectCallout">
                    <a:avLst>
                      <a:gd name="adj1" fmla="val -37705"/>
                      <a:gd name="adj2" fmla="val 73229"/>
                    </a:avLst>
                  </a:prstGeom>
                  <ask:type>
                    <ask:lineSketchCurved/>
                  </ask:type>
                </ask:lineSketchStyleProps>
              </a:ext>
            </a:extLst>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buNone/>
            </a:pPr>
            <a:r>
              <a:rPr lang="en-US" sz="2000" b="1" dirty="0">
                <a:solidFill>
                  <a:srgbClr val="FFFFFF"/>
                </a:solidFill>
                <a:latin typeface="Calibri" panose="020F0502020204030204" pitchFamily="34" charset="0"/>
                <a:ea typeface="Calibri" panose="020F0502020204030204" pitchFamily="34" charset="0"/>
                <a:cs typeface="Times New Roman" panose="02020603050405020304" pitchFamily="18" charset="0"/>
              </a:rPr>
              <a:t>« Cela vaut en particulier pour la sexualité : elle est pratiquement invisible. Bien que nous vivions dans une société imprégnée d’images et de signaux sexualisés, ceux-ci ne concernent presque jamais les personnes âgées. Il est toujours question des jeunes – car les personnes âgées partent du principe qu’il ne se passe plus rien. »</a:t>
            </a:r>
            <a:r>
              <a:rPr lang="de-DE" sz="105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8" name="Textfeld 7">
            <a:extLst>
              <a:ext uri="{FF2B5EF4-FFF2-40B4-BE49-F238E27FC236}">
                <a16:creationId xmlns:a16="http://schemas.microsoft.com/office/drawing/2014/main" id="{6B16D118-F64D-C0CC-9811-7A24B1F08FC8}"/>
              </a:ext>
            </a:extLst>
          </p:cNvPr>
          <p:cNvSpPr txBox="1"/>
          <p:nvPr/>
        </p:nvSpPr>
        <p:spPr>
          <a:xfrm>
            <a:off x="825496" y="5009969"/>
            <a:ext cx="6172200" cy="646331"/>
          </a:xfrm>
          <a:prstGeom prst="rect">
            <a:avLst/>
          </a:prstGeom>
          <a:noFill/>
        </p:spPr>
        <p:txBody>
          <a:bodyPr wrap="square">
            <a:spAutoFit/>
          </a:bodyPr>
          <a:lstStyle/>
          <a:p>
            <a:pPr algn="ctr"/>
            <a:r>
              <a:rPr lang="en-US" dirty="0"/>
              <a:t>Participant au groupe de discussion, mars 2025, 
Allemagne</a:t>
            </a:r>
            <a:endParaRPr lang="de-DE" sz="1800" dirty="0"/>
          </a:p>
        </p:txBody>
      </p:sp>
    </p:spTree>
    <p:extLst>
      <p:ext uri="{BB962C8B-B14F-4D97-AF65-F5344CB8AC3E}">
        <p14:creationId xmlns:p14="http://schemas.microsoft.com/office/powerpoint/2010/main" val="34891028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6DCBB-285F-ADFA-FF4B-66CAF417B21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C42863E-D7D6-28E9-507B-84A2FE40EA5C}"/>
              </a:ext>
            </a:extLst>
          </p:cNvPr>
          <p:cNvSpPr>
            <a:spLocks noGrp="1"/>
          </p:cNvSpPr>
          <p:nvPr>
            <p:ph type="title"/>
          </p:nvPr>
        </p:nvSpPr>
        <p:spPr/>
        <p:txBody>
          <a:bodyPr/>
          <a:lstStyle/>
          <a:p>
            <a:r>
              <a:rPr lang="en-US" sz="2400" b="1" dirty="0"/>
              <a:t>Facteurs influençant les représentations de l'âge</a:t>
            </a:r>
            <a:endParaRPr lang="de-DE" sz="2400" dirty="0"/>
          </a:p>
        </p:txBody>
      </p:sp>
      <p:sp>
        <p:nvSpPr>
          <p:cNvPr id="5" name="Inhaltsplatzhalter 4">
            <a:extLst>
              <a:ext uri="{FF2B5EF4-FFF2-40B4-BE49-F238E27FC236}">
                <a16:creationId xmlns:a16="http://schemas.microsoft.com/office/drawing/2014/main" id="{CFFE5DE3-490B-908B-54BB-AF92C5DE98F3}"/>
              </a:ext>
            </a:extLst>
          </p:cNvPr>
          <p:cNvSpPr txBox="1">
            <a:spLocks noGrp="1"/>
          </p:cNvSpPr>
          <p:nvPr>
            <p:ph sz="quarter" idx="12"/>
          </p:nvPr>
        </p:nvSpPr>
        <p:spPr>
          <a:xfrm>
            <a:off x="2158409" y="1955800"/>
            <a:ext cx="9239841" cy="3219343"/>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en-US" sz="2200" dirty="0"/>
              <a:t>La logique de la représentation influence non seulement les attitudes sociales, mais aussi les contextes professionnels, par exemple dans les soins infirmiers, l’accompagnement psychologique ou la formation des adultes, où les images véhiculées par les médias peuvent être reprises sans réflexion.
L’effet des stéréotypes médiatiques ne se limite pas aux perceptions individuelles. Ils façonnent les attentes familiales, les routines institutionnelles et les discours politiques. 
La sexualité chez les personnes âgées n’est pas explicitement interdite, mais elle est structurellement marginalisée.
</a:t>
            </a:r>
            <a:r>
              <a:rPr lang="en-US" sz="2200" b="1" dirty="0"/>
              <a:t>Les médias contribuent ainsi de manière significative au maintien de normes sociales qui présentent le vieillissement et la sexualité comme contradictoires.</a:t>
            </a:r>
            <a:endParaRPr lang="de-DE" sz="2200" b="1" dirty="0"/>
          </a:p>
        </p:txBody>
      </p:sp>
      <p:sp>
        <p:nvSpPr>
          <p:cNvPr id="10" name="Textplatzhalter 9">
            <a:extLst>
              <a:ext uri="{FF2B5EF4-FFF2-40B4-BE49-F238E27FC236}">
                <a16:creationId xmlns:a16="http://schemas.microsoft.com/office/drawing/2014/main" id="{9203B0EF-E1A5-0948-FC28-78DA7A0041BA}"/>
              </a:ext>
            </a:extLst>
          </p:cNvPr>
          <p:cNvSpPr>
            <a:spLocks noGrp="1"/>
          </p:cNvSpPr>
          <p:nvPr>
            <p:ph type="body" sz="quarter" idx="10"/>
          </p:nvPr>
        </p:nvSpPr>
        <p:spPr>
          <a:xfrm>
            <a:off x="2500928" y="1101229"/>
            <a:ext cx="11944351" cy="550862"/>
          </a:xfrm>
        </p:spPr>
        <p:txBody>
          <a:bodyPr/>
          <a:lstStyle/>
          <a:p>
            <a:r>
              <a:rPr lang="en-US" dirty="0"/>
              <a:t>Les médias contribuent à la codification d’images corporelles normatives</a:t>
            </a:r>
            <a:endParaRPr lang="de-DE" dirty="0"/>
          </a:p>
        </p:txBody>
      </p:sp>
      <p:pic>
        <p:nvPicPr>
          <p:cNvPr id="11" name="Grafik 10">
            <a:extLst>
              <a:ext uri="{FF2B5EF4-FFF2-40B4-BE49-F238E27FC236}">
                <a16:creationId xmlns:a16="http://schemas.microsoft.com/office/drawing/2014/main" id="{EB6A6A10-3318-FEED-B5DF-325945C4F460}"/>
              </a:ext>
            </a:extLst>
          </p:cNvPr>
          <p:cNvPicPr>
            <a:picLocks noChangeAspect="1"/>
          </p:cNvPicPr>
          <p:nvPr/>
        </p:nvPicPr>
        <p:blipFill>
          <a:blip r:embed="rId2"/>
          <a:stretch>
            <a:fillRect/>
          </a:stretch>
        </p:blipFill>
        <p:spPr>
          <a:xfrm>
            <a:off x="51042" y="2111895"/>
            <a:ext cx="2107367" cy="2634209"/>
          </a:xfrm>
          <a:prstGeom prst="rect">
            <a:avLst/>
          </a:prstGeom>
        </p:spPr>
      </p:pic>
    </p:spTree>
    <p:extLst>
      <p:ext uri="{BB962C8B-B14F-4D97-AF65-F5344CB8AC3E}">
        <p14:creationId xmlns:p14="http://schemas.microsoft.com/office/powerpoint/2010/main" val="11307205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CC53DE-655C-75BB-46C8-940ABF5A289C}"/>
              </a:ext>
            </a:extLst>
          </p:cNvPr>
          <p:cNvSpPr>
            <a:spLocks noGrp="1"/>
          </p:cNvSpPr>
          <p:nvPr>
            <p:ph type="title"/>
          </p:nvPr>
        </p:nvSpPr>
        <p:spPr/>
        <p:txBody>
          <a:bodyPr/>
          <a:lstStyle/>
          <a:p>
            <a:r>
              <a:rPr lang="en-US" sz="2400" b="1" dirty="0"/>
              <a:t>Facteurs influençant les représentations de l'âge</a:t>
            </a:r>
            <a:endParaRPr lang="de-DE" sz="2400" dirty="0"/>
          </a:p>
        </p:txBody>
      </p:sp>
      <p:sp>
        <p:nvSpPr>
          <p:cNvPr id="3" name="Textplatzhalter 2">
            <a:extLst>
              <a:ext uri="{FF2B5EF4-FFF2-40B4-BE49-F238E27FC236}">
                <a16:creationId xmlns:a16="http://schemas.microsoft.com/office/drawing/2014/main" id="{8E30ABB2-CFBF-66D7-83CB-8F60EB2F7E5E}"/>
              </a:ext>
            </a:extLst>
          </p:cNvPr>
          <p:cNvSpPr>
            <a:spLocks noGrp="1"/>
          </p:cNvSpPr>
          <p:nvPr>
            <p:ph type="body" sz="quarter" idx="10"/>
          </p:nvPr>
        </p:nvSpPr>
        <p:spPr>
          <a:xfrm>
            <a:off x="3447225" y="1369023"/>
            <a:ext cx="7259761" cy="550862"/>
          </a:xfrm>
        </p:spPr>
        <p:txBody>
          <a:bodyPr/>
          <a:lstStyle/>
          <a:p>
            <a:r>
              <a:rPr lang="en-US" sz="2800" dirty="0"/>
              <a:t>Tabous, silence et pratiques institutionnelles</a:t>
            </a:r>
            <a:endParaRPr lang="de-DE" sz="2800" dirty="0"/>
          </a:p>
        </p:txBody>
      </p:sp>
      <p:sp>
        <p:nvSpPr>
          <p:cNvPr id="4" name="Inhaltsplatzhalter 3">
            <a:extLst>
              <a:ext uri="{FF2B5EF4-FFF2-40B4-BE49-F238E27FC236}">
                <a16:creationId xmlns:a16="http://schemas.microsoft.com/office/drawing/2014/main" id="{05D4A6DB-B004-14B4-59B7-449CA6893D59}"/>
              </a:ext>
            </a:extLst>
          </p:cNvPr>
          <p:cNvSpPr>
            <a:spLocks noGrp="1"/>
          </p:cNvSpPr>
          <p:nvPr>
            <p:ph sz="quarter" idx="12"/>
          </p:nvPr>
        </p:nvSpPr>
        <p:spPr>
          <a:xfrm>
            <a:off x="3094074" y="1919885"/>
            <a:ext cx="8778125" cy="4540643"/>
          </a:xfrm>
        </p:spPr>
        <p:txBody>
          <a:bodyPr/>
          <a:lstStyle/>
          <a:p>
            <a:pPr marL="342900" indent="-342900">
              <a:buClr>
                <a:srgbClr val="C00000"/>
              </a:buClr>
              <a:buFont typeface="Arial" panose="020B0604020202020204" pitchFamily="34" charset="0"/>
              <a:buChar char="•"/>
            </a:pPr>
            <a:r>
              <a:rPr lang="en-US" sz="2200" dirty="0"/>
              <a:t>La sexualité chez les personnes âgées est un sujet doublement tabou dans de nombreuses sociétés. 
Elle se heurte à des normes sociales qui associent généralement la sexualité à la jeunesse, à l’attrait physique et à la performance,
 ainsi qu’à des notions liées à l’âge telles que la retraite, la sagesse ou la convenance morale. 
Il en résulte souvent un silence – tant au sein des familles que dans les contextes institutionnels. 
Ce silence n’entraîne pas la neutralité, mais l’incertitude, le malaise et la marginalisation structurelle.</a:t>
            </a:r>
            <a:endParaRPr lang="de-DE" sz="2200" dirty="0"/>
          </a:p>
        </p:txBody>
      </p:sp>
      <p:pic>
        <p:nvPicPr>
          <p:cNvPr id="6" name="Grafik 5">
            <a:extLst>
              <a:ext uri="{FF2B5EF4-FFF2-40B4-BE49-F238E27FC236}">
                <a16:creationId xmlns:a16="http://schemas.microsoft.com/office/drawing/2014/main" id="{A24C9FC8-6A7C-9079-102D-68D8706FDC0F}"/>
              </a:ext>
            </a:extLst>
          </p:cNvPr>
          <p:cNvPicPr>
            <a:picLocks noChangeAspect="1"/>
          </p:cNvPicPr>
          <p:nvPr/>
        </p:nvPicPr>
        <p:blipFill>
          <a:blip r:embed="rId2"/>
          <a:stretch>
            <a:fillRect/>
          </a:stretch>
        </p:blipFill>
        <p:spPr>
          <a:xfrm>
            <a:off x="628910" y="1682554"/>
            <a:ext cx="2033364" cy="3275976"/>
          </a:xfrm>
          <a:prstGeom prst="rect">
            <a:avLst/>
          </a:prstGeom>
        </p:spPr>
      </p:pic>
    </p:spTree>
    <p:extLst>
      <p:ext uri="{BB962C8B-B14F-4D97-AF65-F5344CB8AC3E}">
        <p14:creationId xmlns:p14="http://schemas.microsoft.com/office/powerpoint/2010/main" val="28842767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9081D-08E8-2D2F-0FCE-FB46F555185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0A85262-5EF5-DF2B-CAC4-A135D47D49C1}"/>
              </a:ext>
            </a:extLst>
          </p:cNvPr>
          <p:cNvSpPr>
            <a:spLocks noGrp="1"/>
          </p:cNvSpPr>
          <p:nvPr>
            <p:ph type="title"/>
          </p:nvPr>
        </p:nvSpPr>
        <p:spPr/>
        <p:txBody>
          <a:bodyPr/>
          <a:lstStyle/>
          <a:p>
            <a:r>
              <a:rPr lang="en-US" sz="2400" b="1" dirty="0"/>
              <a:t>Facteurs influençant les représentations de l'âge</a:t>
            </a:r>
            <a:endParaRPr lang="de-DE" sz="2400" dirty="0"/>
          </a:p>
        </p:txBody>
      </p:sp>
      <p:sp>
        <p:nvSpPr>
          <p:cNvPr id="3" name="Textplatzhalter 2">
            <a:extLst>
              <a:ext uri="{FF2B5EF4-FFF2-40B4-BE49-F238E27FC236}">
                <a16:creationId xmlns:a16="http://schemas.microsoft.com/office/drawing/2014/main" id="{240532F4-903F-5036-DE7A-4FA72601130C}"/>
              </a:ext>
            </a:extLst>
          </p:cNvPr>
          <p:cNvSpPr>
            <a:spLocks noGrp="1"/>
          </p:cNvSpPr>
          <p:nvPr>
            <p:ph type="body" sz="quarter" idx="10"/>
          </p:nvPr>
        </p:nvSpPr>
        <p:spPr>
          <a:xfrm>
            <a:off x="3468490" y="1440886"/>
            <a:ext cx="6919519" cy="550862"/>
          </a:xfrm>
        </p:spPr>
        <p:txBody>
          <a:bodyPr/>
          <a:lstStyle/>
          <a:p>
            <a:r>
              <a:rPr lang="en-US" sz="2800" dirty="0"/>
              <a:t>Tabous, silence et pratiques institutionnelles</a:t>
            </a:r>
            <a:endParaRPr lang="de-DE" sz="2800" dirty="0"/>
          </a:p>
        </p:txBody>
      </p:sp>
      <p:sp>
        <p:nvSpPr>
          <p:cNvPr id="4" name="Inhaltsplatzhalter 3">
            <a:extLst>
              <a:ext uri="{FF2B5EF4-FFF2-40B4-BE49-F238E27FC236}">
                <a16:creationId xmlns:a16="http://schemas.microsoft.com/office/drawing/2014/main" id="{5779BC8A-0EB9-3DD8-7018-49682DE0FEF3}"/>
              </a:ext>
            </a:extLst>
          </p:cNvPr>
          <p:cNvSpPr>
            <a:spLocks noGrp="1"/>
          </p:cNvSpPr>
          <p:nvPr>
            <p:ph sz="quarter" idx="12"/>
          </p:nvPr>
        </p:nvSpPr>
        <p:spPr>
          <a:xfrm>
            <a:off x="3083442" y="2235715"/>
            <a:ext cx="8778125" cy="4540643"/>
          </a:xfrm>
        </p:spPr>
        <p:txBody>
          <a:bodyPr/>
          <a:lstStyle/>
          <a:p>
            <a:pPr marL="342900" indent="-342900">
              <a:buClr>
                <a:srgbClr val="C00000"/>
              </a:buClr>
              <a:buFont typeface="Arial" panose="020B0604020202020204" pitchFamily="34" charset="0"/>
              <a:buChar char="•"/>
            </a:pPr>
            <a:r>
              <a:rPr lang="en-US" sz="2200" b="1" dirty="0"/>
              <a:t>Dans le contexte familial</a:t>
            </a:r>
            <a:r>
              <a:rPr lang="en-US" sz="2200" dirty="0"/>
              <a:t>, le tabou s’exprime souvent par des signaux subtils : les désirs, les besoins d’intimité ou les expériences sexuelles des personnes âgées ne sont pas abordés ou sont tacitement dévalorisés. 
</a:t>
            </a:r>
            <a:r>
              <a:rPr lang="en-US" sz="2200" b="1" dirty="0"/>
              <a:t>Les professionnels des soins infirmiers, du conseil ou du travail social </a:t>
            </a:r>
            <a:r>
              <a:rPr lang="en-US" sz="2200" dirty="0"/>
              <a:t>sont souvent confrontés à cette spirale du silence, qu’ils perçoivent comme un défi. Ils doivent trouver un équilibre entre la réserve professionnelle, la responsabilité éthique et le besoin des personnes concernées de voir la réalité de leur vie reconnue. 
Le manque d’éducation et de formation sur ce sujet accroît l’incertitude et les inhibitions.</a:t>
            </a:r>
            <a:endParaRPr lang="de-DE" sz="2200" dirty="0"/>
          </a:p>
        </p:txBody>
      </p:sp>
      <p:pic>
        <p:nvPicPr>
          <p:cNvPr id="7" name="Grafik 6">
            <a:extLst>
              <a:ext uri="{FF2B5EF4-FFF2-40B4-BE49-F238E27FC236}">
                <a16:creationId xmlns:a16="http://schemas.microsoft.com/office/drawing/2014/main" id="{F1AAD924-00C6-160D-C8BB-518D2EDE72D5}"/>
              </a:ext>
            </a:extLst>
          </p:cNvPr>
          <p:cNvPicPr>
            <a:picLocks noChangeAspect="1"/>
          </p:cNvPicPr>
          <p:nvPr/>
        </p:nvPicPr>
        <p:blipFill>
          <a:blip r:embed="rId2"/>
          <a:stretch>
            <a:fillRect/>
          </a:stretch>
        </p:blipFill>
        <p:spPr>
          <a:xfrm>
            <a:off x="330433" y="2378929"/>
            <a:ext cx="2555840" cy="3067008"/>
          </a:xfrm>
          <a:prstGeom prst="rect">
            <a:avLst/>
          </a:prstGeom>
        </p:spPr>
      </p:pic>
    </p:spTree>
    <p:extLst>
      <p:ext uri="{BB962C8B-B14F-4D97-AF65-F5344CB8AC3E}">
        <p14:creationId xmlns:p14="http://schemas.microsoft.com/office/powerpoint/2010/main" val="40739194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C2B87-8408-EA39-89B6-D7B73D882D6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CB0EA25-8FCF-1850-43AB-5791A940A122}"/>
              </a:ext>
            </a:extLst>
          </p:cNvPr>
          <p:cNvSpPr>
            <a:spLocks noGrp="1"/>
          </p:cNvSpPr>
          <p:nvPr>
            <p:ph type="title"/>
          </p:nvPr>
        </p:nvSpPr>
        <p:spPr/>
        <p:txBody>
          <a:bodyPr/>
          <a:lstStyle/>
          <a:p>
            <a:r>
              <a:rPr lang="en-US" sz="2400" b="1" dirty="0"/>
              <a:t>Facteurs influençant les représentations de l'âge</a:t>
            </a:r>
            <a:endParaRPr lang="de-DE" sz="2400" dirty="0"/>
          </a:p>
        </p:txBody>
      </p:sp>
      <p:sp>
        <p:nvSpPr>
          <p:cNvPr id="3" name="Textplatzhalter 2">
            <a:extLst>
              <a:ext uri="{FF2B5EF4-FFF2-40B4-BE49-F238E27FC236}">
                <a16:creationId xmlns:a16="http://schemas.microsoft.com/office/drawing/2014/main" id="{C82E4C37-D1AF-595A-D113-EC8BC1EB4912}"/>
              </a:ext>
            </a:extLst>
          </p:cNvPr>
          <p:cNvSpPr>
            <a:spLocks noGrp="1"/>
          </p:cNvSpPr>
          <p:nvPr>
            <p:ph type="body" sz="quarter" idx="10"/>
          </p:nvPr>
        </p:nvSpPr>
        <p:spPr>
          <a:xfrm>
            <a:off x="3614181" y="1302663"/>
            <a:ext cx="7142803" cy="550862"/>
          </a:xfrm>
        </p:spPr>
        <p:txBody>
          <a:bodyPr/>
          <a:lstStyle/>
          <a:p>
            <a:r>
              <a:rPr lang="en-US" sz="2800" dirty="0"/>
              <a:t>Tabous, silence et pratiques institutionnelles</a:t>
            </a:r>
            <a:endParaRPr lang="de-DE" sz="2800" dirty="0"/>
          </a:p>
        </p:txBody>
      </p:sp>
      <p:sp>
        <p:nvSpPr>
          <p:cNvPr id="4" name="Inhaltsplatzhalter 3">
            <a:extLst>
              <a:ext uri="{FF2B5EF4-FFF2-40B4-BE49-F238E27FC236}">
                <a16:creationId xmlns:a16="http://schemas.microsoft.com/office/drawing/2014/main" id="{6C862B7E-BEF8-F494-0F66-F7FA4CD6C4FA}"/>
              </a:ext>
            </a:extLst>
          </p:cNvPr>
          <p:cNvSpPr>
            <a:spLocks noGrp="1"/>
          </p:cNvSpPr>
          <p:nvPr>
            <p:ph sz="quarter" idx="12"/>
          </p:nvPr>
        </p:nvSpPr>
        <p:spPr>
          <a:xfrm>
            <a:off x="3292145" y="2044803"/>
            <a:ext cx="6947008" cy="4282043"/>
          </a:xfrm>
        </p:spPr>
        <p:txBody>
          <a:bodyPr/>
          <a:lstStyle/>
          <a:p>
            <a:pPr marL="342900" indent="-342900">
              <a:buClr>
                <a:srgbClr val="C00000"/>
              </a:buClr>
              <a:buFont typeface="Arial" panose="020B0604020202020204" pitchFamily="34" charset="0"/>
              <a:buChar char="•"/>
            </a:pPr>
            <a:r>
              <a:rPr lang="en-US" sz="2200" b="1" dirty="0"/>
              <a:t>Sur le plan institutionnel, </a:t>
            </a:r>
            <a:r>
              <a:rPr lang="en-US" sz="2200" dirty="0"/>
              <a:t>les tabous sont renforcés par les structures et les règles.</a:t>
            </a:r>
          </a:p>
          <a:p>
            <a:pPr marL="342900" indent="-342900">
              <a:buClr>
                <a:srgbClr val="C00000"/>
              </a:buClr>
              <a:buFont typeface="Arial" panose="020B0604020202020204" pitchFamily="34" charset="0"/>
              <a:buChar char="•"/>
            </a:pPr>
            <a:r>
              <a:rPr lang="en-US" sz="2200" dirty="0"/>
              <a:t>Les institutions telles que </a:t>
            </a:r>
            <a:r>
              <a:rPr lang="en-US" sz="2200" b="1" dirty="0"/>
              <a:t>les maisons de retraite ou </a:t>
            </a:r>
            <a:r>
              <a:rPr lang="en-US" sz="2200" b="1" dirty="0" err="1"/>
              <a:t>les centres</a:t>
            </a:r>
            <a:r>
              <a:rPr lang="en-US" sz="2200" b="1" dirty="0"/>
              <a:t> de conseil </a:t>
            </a:r>
            <a:r>
              <a:rPr lang="en-US" sz="2200" dirty="0"/>
              <a:t>ne disposent souvent pas de directives claires pour aborder la sexualité chez les personnes âgées.</a:t>
            </a:r>
          </a:p>
          <a:p>
            <a:pPr marL="342900" indent="-342900">
              <a:buClr>
                <a:srgbClr val="C00000"/>
              </a:buClr>
              <a:buFont typeface="Arial" panose="020B0604020202020204" pitchFamily="34" charset="0"/>
              <a:buChar char="•"/>
            </a:pPr>
            <a:r>
              <a:rPr lang="en-US" sz="2200" dirty="0"/>
              <a:t>Il y a un manque d’espaces, de ressources ou de lignes directrices pour l’intégration de cette thématique dans les services éducatifs ou de soins.</a:t>
            </a:r>
          </a:p>
          <a:p>
            <a:pPr marL="342900" indent="-342900">
              <a:buClr>
                <a:srgbClr val="C00000"/>
              </a:buClr>
              <a:buFont typeface="Arial" panose="020B0604020202020204" pitchFamily="34" charset="0"/>
              <a:buChar char="•"/>
            </a:pPr>
            <a:r>
              <a:rPr lang="en-US" sz="2200" dirty="0"/>
              <a:t>Il peut en résulter une stagnation, une autocensure normative, voire des réactions inadaptées aux besoins des personnes âgées.</a:t>
            </a:r>
            <a:endParaRPr lang="de-DE" sz="2200" dirty="0"/>
          </a:p>
        </p:txBody>
      </p:sp>
      <p:pic>
        <p:nvPicPr>
          <p:cNvPr id="6" name="Grafik 5">
            <a:extLst>
              <a:ext uri="{FF2B5EF4-FFF2-40B4-BE49-F238E27FC236}">
                <a16:creationId xmlns:a16="http://schemas.microsoft.com/office/drawing/2014/main" id="{F1FB9D8A-3ACE-FC02-6451-08700C162D67}"/>
              </a:ext>
            </a:extLst>
          </p:cNvPr>
          <p:cNvPicPr>
            <a:picLocks noChangeAspect="1"/>
          </p:cNvPicPr>
          <p:nvPr/>
        </p:nvPicPr>
        <p:blipFill>
          <a:blip r:embed="rId2"/>
          <a:stretch>
            <a:fillRect/>
          </a:stretch>
        </p:blipFill>
        <p:spPr>
          <a:xfrm>
            <a:off x="252818" y="2628015"/>
            <a:ext cx="2848235" cy="2211571"/>
          </a:xfrm>
          <a:prstGeom prst="rect">
            <a:avLst/>
          </a:prstGeom>
        </p:spPr>
      </p:pic>
      <p:pic>
        <p:nvPicPr>
          <p:cNvPr id="9" name="Grafik 8">
            <a:extLst>
              <a:ext uri="{FF2B5EF4-FFF2-40B4-BE49-F238E27FC236}">
                <a16:creationId xmlns:a16="http://schemas.microsoft.com/office/drawing/2014/main" id="{E0E3308F-6452-3DE6-7CC1-CDBC51AF081F}"/>
              </a:ext>
            </a:extLst>
          </p:cNvPr>
          <p:cNvPicPr>
            <a:picLocks noChangeAspect="1"/>
          </p:cNvPicPr>
          <p:nvPr/>
        </p:nvPicPr>
        <p:blipFill>
          <a:blip r:embed="rId3"/>
          <a:stretch>
            <a:fillRect/>
          </a:stretch>
        </p:blipFill>
        <p:spPr>
          <a:xfrm>
            <a:off x="9828786" y="3296093"/>
            <a:ext cx="1856396" cy="1805767"/>
          </a:xfrm>
          <a:prstGeom prst="rect">
            <a:avLst/>
          </a:prstGeom>
        </p:spPr>
      </p:pic>
    </p:spTree>
    <p:extLst>
      <p:ext uri="{BB962C8B-B14F-4D97-AF65-F5344CB8AC3E}">
        <p14:creationId xmlns:p14="http://schemas.microsoft.com/office/powerpoint/2010/main" val="12133149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585CF-C626-655F-5383-F3F46861DB3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F6847E9-F0A3-E256-F295-13FF0F1C1922}"/>
              </a:ext>
            </a:extLst>
          </p:cNvPr>
          <p:cNvSpPr>
            <a:spLocks noGrp="1"/>
          </p:cNvSpPr>
          <p:nvPr>
            <p:ph type="title"/>
          </p:nvPr>
        </p:nvSpPr>
        <p:spPr/>
        <p:txBody>
          <a:bodyPr/>
          <a:lstStyle/>
          <a:p>
            <a:r>
              <a:rPr lang="en-US" sz="2400" b="1" dirty="0"/>
              <a:t>Facteurs influençant les représentations de l'âge</a:t>
            </a:r>
            <a:endParaRPr lang="de-DE" sz="2400" dirty="0"/>
          </a:p>
        </p:txBody>
      </p:sp>
      <p:sp>
        <p:nvSpPr>
          <p:cNvPr id="3" name="Textplatzhalter 2">
            <a:extLst>
              <a:ext uri="{FF2B5EF4-FFF2-40B4-BE49-F238E27FC236}">
                <a16:creationId xmlns:a16="http://schemas.microsoft.com/office/drawing/2014/main" id="{4B81BD50-750F-E001-6FE5-8C1B241D7C4F}"/>
              </a:ext>
            </a:extLst>
          </p:cNvPr>
          <p:cNvSpPr>
            <a:spLocks noGrp="1"/>
          </p:cNvSpPr>
          <p:nvPr>
            <p:ph type="body" sz="quarter" idx="10"/>
          </p:nvPr>
        </p:nvSpPr>
        <p:spPr>
          <a:xfrm>
            <a:off x="3170778" y="1271546"/>
            <a:ext cx="6802561" cy="550862"/>
          </a:xfrm>
        </p:spPr>
        <p:txBody>
          <a:bodyPr/>
          <a:lstStyle/>
          <a:p>
            <a:r>
              <a:rPr lang="en-US" sz="2800" dirty="0"/>
              <a:t>Tabous, silence et pratiques institutionnelles</a:t>
            </a:r>
            <a:endParaRPr lang="de-DE" sz="2800" dirty="0"/>
          </a:p>
        </p:txBody>
      </p:sp>
      <p:sp>
        <p:nvSpPr>
          <p:cNvPr id="4" name="Inhaltsplatzhalter 3">
            <a:extLst>
              <a:ext uri="{FF2B5EF4-FFF2-40B4-BE49-F238E27FC236}">
                <a16:creationId xmlns:a16="http://schemas.microsoft.com/office/drawing/2014/main" id="{A73F57ED-9806-B700-4E2E-D0F5A6C0B20B}"/>
              </a:ext>
            </a:extLst>
          </p:cNvPr>
          <p:cNvSpPr>
            <a:spLocks noGrp="1"/>
          </p:cNvSpPr>
          <p:nvPr>
            <p:ph sz="quarter" idx="12"/>
          </p:nvPr>
        </p:nvSpPr>
        <p:spPr>
          <a:xfrm>
            <a:off x="2792414" y="1916483"/>
            <a:ext cx="8318608" cy="4282043"/>
          </a:xfrm>
        </p:spPr>
        <p:txBody>
          <a:bodyPr/>
          <a:lstStyle/>
          <a:p>
            <a:pPr marL="342900" indent="-342900">
              <a:buClr>
                <a:srgbClr val="C00000"/>
              </a:buClr>
              <a:buFont typeface="Arial" panose="020B0604020202020204" pitchFamily="34" charset="0"/>
              <a:buChar char="•"/>
            </a:pPr>
            <a:r>
              <a:rPr lang="en-US" sz="2200" dirty="0"/>
              <a:t>L’analyse de ces schémas tabous montre que le silence n’est pas le fruit du hasard, mais qu’il est perpétué par des mécanismes sociaux, historiques et institutionnels.</a:t>
            </a:r>
          </a:p>
          <a:p>
            <a:pPr marL="342900" indent="-342900">
              <a:buClr>
                <a:srgbClr val="C00000"/>
              </a:buClr>
              <a:buFont typeface="Arial" panose="020B0604020202020204" pitchFamily="34" charset="0"/>
              <a:buChar char="•"/>
            </a:pPr>
            <a:r>
              <a:rPr lang="en-US" sz="2200" dirty="0"/>
              <a:t>Les modules de formation peuvent jouer un rôle clé à cet égard : en réfléchissant à leurs propres attitudes, en déconstruisant les discours dominants et en discutant d’études de cas, les participants sont amenés à aborder consciemment les tabous.</a:t>
            </a:r>
          </a:p>
          <a:p>
            <a:pPr marL="342900" indent="-342900">
              <a:buClr>
                <a:srgbClr val="C00000"/>
              </a:buClr>
              <a:buFont typeface="Arial" panose="020B0604020202020204" pitchFamily="34" charset="0"/>
              <a:buChar char="•"/>
            </a:pPr>
            <a:r>
              <a:rPr lang="en-US" sz="2200" dirty="0"/>
              <a:t>Ils apprennent à mettre des mots sur leurs incertitudes, à remettre en question de manière critique les attentes normatives et à élaborer des stratégies concrètes qui répondent aux besoins des personnes âgées.</a:t>
            </a:r>
            <a:endParaRPr lang="de-DE" sz="2200" dirty="0"/>
          </a:p>
        </p:txBody>
      </p:sp>
      <p:pic>
        <p:nvPicPr>
          <p:cNvPr id="5" name="Grafik 4">
            <a:extLst>
              <a:ext uri="{FF2B5EF4-FFF2-40B4-BE49-F238E27FC236}">
                <a16:creationId xmlns:a16="http://schemas.microsoft.com/office/drawing/2014/main" id="{E7E39057-F363-5347-D9AE-BB0559994F4B}"/>
              </a:ext>
            </a:extLst>
          </p:cNvPr>
          <p:cNvPicPr>
            <a:picLocks noChangeAspect="1"/>
          </p:cNvPicPr>
          <p:nvPr/>
        </p:nvPicPr>
        <p:blipFill>
          <a:blip r:embed="rId2"/>
          <a:stretch>
            <a:fillRect/>
          </a:stretch>
        </p:blipFill>
        <p:spPr>
          <a:xfrm>
            <a:off x="199570" y="1993052"/>
            <a:ext cx="2300176" cy="2871896"/>
          </a:xfrm>
          <a:prstGeom prst="rect">
            <a:avLst/>
          </a:prstGeom>
        </p:spPr>
      </p:pic>
    </p:spTree>
    <p:extLst>
      <p:ext uri="{BB962C8B-B14F-4D97-AF65-F5344CB8AC3E}">
        <p14:creationId xmlns:p14="http://schemas.microsoft.com/office/powerpoint/2010/main" val="36774875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94F376-F00D-7EA1-E14B-67060C4D518B}"/>
              </a:ext>
            </a:extLst>
          </p:cNvPr>
          <p:cNvSpPr>
            <a:spLocks noGrp="1"/>
          </p:cNvSpPr>
          <p:nvPr>
            <p:ph type="title"/>
          </p:nvPr>
        </p:nvSpPr>
        <p:spPr/>
        <p:txBody>
          <a:bodyPr/>
          <a:lstStyle/>
          <a:p>
            <a:r>
              <a:rPr lang="en-US" sz="2400" b="1" dirty="0"/>
              <a:t>Recommandations à l'intention des professionnels de l'enseignement et des soins infirmiers</a:t>
            </a:r>
            <a:endParaRPr lang="de-DE" sz="2400" b="1" dirty="0"/>
          </a:p>
        </p:txBody>
      </p:sp>
      <p:graphicFrame>
        <p:nvGraphicFramePr>
          <p:cNvPr id="5" name="Tabelle 4">
            <a:extLst>
              <a:ext uri="{FF2B5EF4-FFF2-40B4-BE49-F238E27FC236}">
                <a16:creationId xmlns:a16="http://schemas.microsoft.com/office/drawing/2014/main" id="{2F81FAA4-617F-B328-676A-07DD367D88F2}"/>
              </a:ext>
            </a:extLst>
          </p:cNvPr>
          <p:cNvGraphicFramePr>
            <a:graphicFrameLocks noGrp="1"/>
          </p:cNvGraphicFramePr>
          <p:nvPr>
            <p:extLst>
              <p:ext uri="{D42A27DB-BD31-4B8C-83A1-F6EECF244321}">
                <p14:modId xmlns:p14="http://schemas.microsoft.com/office/powerpoint/2010/main" val="3876576514"/>
              </p:ext>
            </p:extLst>
          </p:nvPr>
        </p:nvGraphicFramePr>
        <p:xfrm>
          <a:off x="1020727" y="1212111"/>
          <a:ext cx="10186250" cy="5096593"/>
        </p:xfrm>
        <a:graphic>
          <a:graphicData uri="http://schemas.openxmlformats.org/drawingml/2006/table">
            <a:tbl>
              <a:tblPr firstRow="1" firstCol="1" bandRow="1"/>
              <a:tblGrid>
                <a:gridCol w="5333870">
                  <a:extLst>
                    <a:ext uri="{9D8B030D-6E8A-4147-A177-3AD203B41FA5}">
                      <a16:colId xmlns:a16="http://schemas.microsoft.com/office/drawing/2014/main" val="1392990532"/>
                    </a:ext>
                  </a:extLst>
                </a:gridCol>
                <a:gridCol w="4852380">
                  <a:extLst>
                    <a:ext uri="{9D8B030D-6E8A-4147-A177-3AD203B41FA5}">
                      <a16:colId xmlns:a16="http://schemas.microsoft.com/office/drawing/2014/main" val="1345637308"/>
                    </a:ext>
                  </a:extLst>
                </a:gridCol>
              </a:tblGrid>
              <a:tr h="375683">
                <a:tc>
                  <a:txBody>
                    <a:bodyPr/>
                    <a:lstStyle/>
                    <a:p>
                      <a:pPr algn="ctr">
                        <a:lnSpc>
                          <a:spcPct val="107000"/>
                        </a:lnSpc>
                        <a:spcAft>
                          <a:spcPts val="800"/>
                        </a:spcAft>
                        <a:buNone/>
                      </a:pPr>
                      <a:r>
                        <a:rPr lang="en-US" sz="2200" b="1" dirty="0">
                          <a:solidFill>
                            <a:srgbClr val="F2F2F2"/>
                          </a:solidFill>
                          <a:effectLst/>
                          <a:latin typeface="Calibri" panose="020F0502020204030204" pitchFamily="34" charset="0"/>
                          <a:ea typeface="Calibri" panose="020F0502020204030204" pitchFamily="34" charset="0"/>
                          <a:cs typeface="Calibri" panose="020F0502020204030204" pitchFamily="34" charset="0"/>
                        </a:rPr>
                        <a:t>À faire</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D33FB2"/>
                      </a:solidFill>
                      <a:prstDash val="solid"/>
                      <a:round/>
                      <a:headEnd type="none" w="med" len="med"/>
                      <a:tailEnd type="none" w="med" len="med"/>
                    </a:lnL>
                    <a:lnR>
                      <a:noFill/>
                    </a:lnR>
                    <a:lnT w="12700" cap="flat" cmpd="sng" algn="ctr">
                      <a:solidFill>
                        <a:srgbClr val="D33FB2"/>
                      </a:solidFill>
                      <a:prstDash val="solid"/>
                      <a:round/>
                      <a:headEnd type="none" w="med" len="med"/>
                      <a:tailEnd type="none" w="med" len="med"/>
                    </a:lnT>
                    <a:lnB w="12700" cap="flat" cmpd="sng" algn="ctr">
                      <a:solidFill>
                        <a:srgbClr val="D33FB2"/>
                      </a:solidFill>
                      <a:prstDash val="solid"/>
                      <a:round/>
                      <a:headEnd type="none" w="med" len="med"/>
                      <a:tailEnd type="none" w="med" len="med"/>
                    </a:lnB>
                    <a:solidFill>
                      <a:srgbClr val="D33FB2"/>
                    </a:solidFill>
                  </a:tcPr>
                </a:tc>
                <a:tc>
                  <a:txBody>
                    <a:bodyPr/>
                    <a:lstStyle/>
                    <a:p>
                      <a:pPr algn="ctr">
                        <a:lnSpc>
                          <a:spcPct val="107000"/>
                        </a:lnSpc>
                        <a:spcAft>
                          <a:spcPts val="800"/>
                        </a:spcAft>
                        <a:buNone/>
                      </a:pPr>
                      <a:r>
                        <a:rPr lang="en-US" sz="2200" b="1" dirty="0">
                          <a:solidFill>
                            <a:srgbClr val="F2F2F2"/>
                          </a:solidFill>
                          <a:effectLst/>
                          <a:latin typeface="Calibri" panose="020F0502020204030204" pitchFamily="34" charset="0"/>
                          <a:ea typeface="Calibri" panose="020F0502020204030204" pitchFamily="34" charset="0"/>
                          <a:cs typeface="Calibri" panose="020F0502020204030204" pitchFamily="34" charset="0"/>
                        </a:rPr>
                        <a:t>À ne pas faire</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D33FB2"/>
                      </a:solidFill>
                      <a:prstDash val="solid"/>
                      <a:round/>
                      <a:headEnd type="none" w="med" len="med"/>
                      <a:tailEnd type="none" w="med" len="med"/>
                    </a:lnR>
                    <a:lnT w="12700" cap="flat" cmpd="sng" algn="ctr">
                      <a:solidFill>
                        <a:srgbClr val="D33FB2"/>
                      </a:solidFill>
                      <a:prstDash val="solid"/>
                      <a:round/>
                      <a:headEnd type="none" w="med" len="med"/>
                      <a:tailEnd type="none" w="med" len="med"/>
                    </a:lnT>
                    <a:lnB w="12700" cap="flat" cmpd="sng" algn="ctr">
                      <a:solidFill>
                        <a:srgbClr val="D33FB2"/>
                      </a:solidFill>
                      <a:prstDash val="solid"/>
                      <a:round/>
                      <a:headEnd type="none" w="med" len="med"/>
                      <a:tailEnd type="none" w="med" len="med"/>
                    </a:lnB>
                    <a:solidFill>
                      <a:srgbClr val="D33FB2"/>
                    </a:solidFill>
                  </a:tcPr>
                </a:tc>
                <a:extLst>
                  <a:ext uri="{0D108BD9-81ED-4DB2-BD59-A6C34878D82A}">
                    <a16:rowId xmlns:a16="http://schemas.microsoft.com/office/drawing/2014/main" val="704437559"/>
                  </a:ext>
                </a:extLst>
              </a:tr>
              <a:tr h="813583">
                <a:tc>
                  <a:txBody>
                    <a:bodyPr/>
                    <a:lstStyle/>
                    <a:p>
                      <a:pPr>
                        <a:lnSpc>
                          <a:spcPct val="107000"/>
                        </a:lnSpc>
                        <a:spcAft>
                          <a:spcPts val="800"/>
                        </a:spcAft>
                        <a:buNone/>
                      </a:pPr>
                      <a:r>
                        <a:rPr lang="de-DE" sz="22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US"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Réfléchissez activement à vos propres a priori</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D33FB2"/>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tc>
                  <a:txBody>
                    <a:bodyPr/>
                    <a:lstStyle/>
                    <a:p>
                      <a:pPr>
                        <a:lnSpc>
                          <a:spcPct val="107000"/>
                        </a:lnSpc>
                        <a:spcAft>
                          <a:spcPts val="800"/>
                        </a:spcAft>
                        <a:buNone/>
                      </a:pPr>
                      <a:r>
                        <a:rPr lang="en-US"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Ignorer ou banaliser la sexualité chez les personnes âgées</a:t>
                      </a:r>
                    </a:p>
                    <a:p>
                      <a:pPr>
                        <a:lnSpc>
                          <a:spcPct val="107000"/>
                        </a:lnSpc>
                        <a:spcAft>
                          <a:spcPts val="0"/>
                        </a:spcAft>
                        <a:buNone/>
                      </a:pPr>
                      <a:endParaRPr lang="de-DE" sz="9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D33FB2"/>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extLst>
                  <a:ext uri="{0D108BD9-81ED-4DB2-BD59-A6C34878D82A}">
                    <a16:rowId xmlns:a16="http://schemas.microsoft.com/office/drawing/2014/main" val="814636596"/>
                  </a:ext>
                </a:extLst>
              </a:tr>
              <a:tr h="535714">
                <a:tc>
                  <a:txBody>
                    <a:bodyPr/>
                    <a:lstStyle/>
                    <a:p>
                      <a:pPr>
                        <a:lnSpc>
                          <a:spcPct val="107000"/>
                        </a:lnSpc>
                        <a:spcAft>
                          <a:spcPts val="800"/>
                        </a:spcAft>
                        <a:buNone/>
                      </a:pPr>
                      <a:r>
                        <a:rPr lang="en-US" sz="22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Reconnaître la diversité des projets de vie</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tc>
                  <a:txBody>
                    <a:bodyPr/>
                    <a:lstStyle/>
                    <a:p>
                      <a:pPr>
                        <a:lnSpc>
                          <a:spcPct val="107000"/>
                        </a:lnSpc>
                        <a:spcAft>
                          <a:spcPts val="800"/>
                        </a:spcAft>
                        <a:buNone/>
                      </a:pPr>
                      <a:r>
                        <a:rPr lang="en-US" sz="22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Faire de l’humour aux dépens des personnes âgées</a:t>
                      </a:r>
                    </a:p>
                    <a:p>
                      <a:pPr>
                        <a:lnSpc>
                          <a:spcPct val="107000"/>
                        </a:lnSpc>
                        <a:spcAft>
                          <a:spcPts val="800"/>
                        </a:spcAft>
                        <a:buNone/>
                      </a:pPr>
                      <a:endParaRPr lang="de-DE" sz="9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extLst>
                  <a:ext uri="{0D108BD9-81ED-4DB2-BD59-A6C34878D82A}">
                    <a16:rowId xmlns:a16="http://schemas.microsoft.com/office/drawing/2014/main" val="1033795918"/>
                  </a:ext>
                </a:extLst>
              </a:tr>
              <a:tr h="614290">
                <a:tc>
                  <a:txBody>
                    <a:bodyPr/>
                    <a:lstStyle/>
                    <a:p>
                      <a:pPr>
                        <a:lnSpc>
                          <a:spcPct val="107000"/>
                        </a:lnSpc>
                        <a:spcBef>
                          <a:spcPts val="600"/>
                        </a:spcBef>
                        <a:spcAft>
                          <a:spcPts val="600"/>
                        </a:spcAft>
                        <a:buNone/>
                      </a:pPr>
                      <a:r>
                        <a:rPr lang="en-US"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Adopter consciemment un langage inclusif</a:t>
                      </a:r>
                      <a:r>
                        <a:rPr lang="de-DE"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tc>
                  <a:txBody>
                    <a:bodyPr/>
                    <a:lstStyle/>
                    <a:p>
                      <a:pPr>
                        <a:lnSpc>
                          <a:spcPct val="107000"/>
                        </a:lnSpc>
                        <a:spcBef>
                          <a:spcPts val="600"/>
                        </a:spcBef>
                        <a:spcAft>
                          <a:spcPts val="600"/>
                        </a:spcAft>
                        <a:buNone/>
                      </a:pPr>
                      <a:r>
                        <a:rPr lang="en-US"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Faire des déclarations normatives (« À cet âge-là, c'est… »)</a:t>
                      </a:r>
                    </a:p>
                    <a:p>
                      <a:pPr>
                        <a:lnSpc>
                          <a:spcPct val="107000"/>
                        </a:lnSpc>
                        <a:spcBef>
                          <a:spcPts val="0"/>
                        </a:spcBef>
                        <a:spcAft>
                          <a:spcPts val="600"/>
                        </a:spcAft>
                        <a:buNone/>
                      </a:pPr>
                      <a:endParaRPr lang="de-DE" sz="9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extLst>
                  <a:ext uri="{0D108BD9-81ED-4DB2-BD59-A6C34878D82A}">
                    <a16:rowId xmlns:a16="http://schemas.microsoft.com/office/drawing/2014/main" val="3855921546"/>
                  </a:ext>
                </a:extLst>
              </a:tr>
              <a:tr h="732889">
                <a:tc>
                  <a:txBody>
                    <a:bodyPr/>
                    <a:lstStyle/>
                    <a:p>
                      <a:pPr>
                        <a:lnSpc>
                          <a:spcPct val="107000"/>
                        </a:lnSpc>
                        <a:spcBef>
                          <a:spcPts val="600"/>
                        </a:spcBef>
                        <a:spcAft>
                          <a:spcPts val="600"/>
                        </a:spcAft>
                        <a:buNone/>
                      </a:pPr>
                      <a:r>
                        <a:rPr lang="en-US"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Exprimer ouvertement ses incertitudes (« C'est un sujet sensible… »)</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tc>
                  <a:txBody>
                    <a:bodyPr/>
                    <a:lstStyle/>
                    <a:p>
                      <a:pPr>
                        <a:lnSpc>
                          <a:spcPct val="107000"/>
                        </a:lnSpc>
                        <a:spcBef>
                          <a:spcPts val="600"/>
                        </a:spcBef>
                        <a:spcAft>
                          <a:spcPts val="600"/>
                        </a:spcAft>
                        <a:buNone/>
                      </a:pPr>
                      <a:r>
                        <a:rPr lang="en-US"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Aborder des sujets intimes sans consentement</a:t>
                      </a:r>
                    </a:p>
                    <a:p>
                      <a:pPr>
                        <a:lnSpc>
                          <a:spcPct val="107000"/>
                        </a:lnSpc>
                        <a:spcBef>
                          <a:spcPts val="0"/>
                        </a:spcBef>
                        <a:spcAft>
                          <a:spcPts val="600"/>
                        </a:spcAft>
                        <a:buNone/>
                      </a:pPr>
                      <a:endParaRPr lang="de-DE" sz="9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extLst>
                  <a:ext uri="{0D108BD9-81ED-4DB2-BD59-A6C34878D82A}">
                    <a16:rowId xmlns:a16="http://schemas.microsoft.com/office/drawing/2014/main" val="2927481694"/>
                  </a:ext>
                </a:extLst>
              </a:tr>
              <a:tr h="486101">
                <a:tc>
                  <a:txBody>
                    <a:bodyPr/>
                    <a:lstStyle/>
                    <a:p>
                      <a:pPr>
                        <a:lnSpc>
                          <a:spcPct val="107000"/>
                        </a:lnSpc>
                        <a:spcBef>
                          <a:spcPts val="600"/>
                        </a:spcBef>
                        <a:spcAft>
                          <a:spcPts val="600"/>
                        </a:spcAft>
                        <a:buNone/>
                      </a:pPr>
                      <a:r>
                        <a:rPr lang="en-US"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Recourir à la formation continue</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tc>
                  <a:txBody>
                    <a:bodyPr/>
                    <a:lstStyle/>
                    <a:p>
                      <a:pPr>
                        <a:lnSpc>
                          <a:spcPct val="107000"/>
                        </a:lnSpc>
                        <a:spcBef>
                          <a:spcPts val="600"/>
                        </a:spcBef>
                        <a:spcAft>
                          <a:spcPts val="600"/>
                        </a:spcAft>
                        <a:buNone/>
                      </a:pPr>
                      <a:r>
                        <a:rPr lang="en-US"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Généraliser les attributions culturelles ou religieuses</a:t>
                      </a:r>
                    </a:p>
                    <a:p>
                      <a:pPr>
                        <a:lnSpc>
                          <a:spcPct val="107000"/>
                        </a:lnSpc>
                        <a:spcBef>
                          <a:spcPts val="0"/>
                        </a:spcBef>
                        <a:spcAft>
                          <a:spcPts val="600"/>
                        </a:spcAft>
                        <a:buNone/>
                      </a:pPr>
                      <a:endParaRPr lang="de-DE" sz="9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extLst>
                  <a:ext uri="{0D108BD9-81ED-4DB2-BD59-A6C34878D82A}">
                    <a16:rowId xmlns:a16="http://schemas.microsoft.com/office/drawing/2014/main" val="563810547"/>
                  </a:ext>
                </a:extLst>
              </a:tr>
            </a:tbl>
          </a:graphicData>
        </a:graphic>
      </p:graphicFrame>
    </p:spTree>
    <p:extLst>
      <p:ext uri="{BB962C8B-B14F-4D97-AF65-F5344CB8AC3E}">
        <p14:creationId xmlns:p14="http://schemas.microsoft.com/office/powerpoint/2010/main" val="1785266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867F8-FE86-C1C3-F4A7-285F0DD3060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ADE522E-D47D-719A-41A5-AEDD485DFB71}"/>
              </a:ext>
            </a:extLst>
          </p:cNvPr>
          <p:cNvSpPr>
            <a:spLocks noGrp="1"/>
          </p:cNvSpPr>
          <p:nvPr>
            <p:ph type="title"/>
          </p:nvPr>
        </p:nvSpPr>
        <p:spPr/>
        <p:txBody>
          <a:bodyPr/>
          <a:lstStyle/>
          <a:p>
            <a:r>
              <a:rPr lang="en-US" sz="2400" b="1" dirty="0"/>
              <a:t>Recommandations à l'intention des professionnels de l'enseignement et des soins infirmiers</a:t>
            </a:r>
            <a:endParaRPr lang="de-DE" sz="2400" b="1" dirty="0"/>
          </a:p>
        </p:txBody>
      </p:sp>
      <p:sp>
        <p:nvSpPr>
          <p:cNvPr id="4" name="Textfeld 3">
            <a:extLst>
              <a:ext uri="{FF2B5EF4-FFF2-40B4-BE49-F238E27FC236}">
                <a16:creationId xmlns:a16="http://schemas.microsoft.com/office/drawing/2014/main" id="{3E0ACE32-D900-0581-996C-1D34547A3FA3}"/>
              </a:ext>
            </a:extLst>
          </p:cNvPr>
          <p:cNvSpPr txBox="1"/>
          <p:nvPr/>
        </p:nvSpPr>
        <p:spPr>
          <a:xfrm>
            <a:off x="3920756" y="1344778"/>
            <a:ext cx="7644808" cy="558743"/>
          </a:xfrm>
          <a:prstGeom prst="rect">
            <a:avLst/>
          </a:prstGeom>
          <a:noFill/>
        </p:spPr>
        <p:txBody>
          <a:bodyPr wrap="square">
            <a:spAutoFit/>
          </a:bodyPr>
          <a:lstStyle/>
          <a:p>
            <a:pPr>
              <a:lnSpc>
                <a:spcPct val="115000"/>
              </a:lnSpc>
              <a:spcAft>
                <a:spcPts val="800"/>
              </a:spcAft>
              <a:buNone/>
            </a:pPr>
            <a:r>
              <a:rPr lang="de-DE" sz="2800" b="1" dirty="0" err="1">
                <a:solidFill>
                  <a:srgbClr val="D33FB2"/>
                </a:solidFill>
                <a:latin typeface="Calibri" panose="020F0502020204030204" pitchFamily="34" charset="0"/>
                <a:ea typeface="Calibri" panose="020F0502020204030204" pitchFamily="34" charset="0"/>
                <a:cs typeface="Calibri" panose="020F0502020204030204" pitchFamily="34" charset="0"/>
              </a:rPr>
              <a:t>Recommandations en matière de </a:t>
            </a:r>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communication</a:t>
            </a:r>
            <a:endParaRPr lang="de-DE" sz="28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feld 6">
            <a:extLst>
              <a:ext uri="{FF2B5EF4-FFF2-40B4-BE49-F238E27FC236}">
                <a16:creationId xmlns:a16="http://schemas.microsoft.com/office/drawing/2014/main" id="{0037687D-9BD8-022F-E718-BF28C9FC5E68}"/>
              </a:ext>
            </a:extLst>
          </p:cNvPr>
          <p:cNvSpPr txBox="1"/>
          <p:nvPr/>
        </p:nvSpPr>
        <p:spPr>
          <a:xfrm>
            <a:off x="3588488" y="1903521"/>
            <a:ext cx="7977076" cy="3594574"/>
          </a:xfrm>
          <a:prstGeom prst="rect">
            <a:avLst/>
          </a:prstGeom>
          <a:noFill/>
        </p:spPr>
        <p:txBody>
          <a:bodyPr wrap="square">
            <a:spAutoFit/>
          </a:bodyPr>
          <a:lstStyle/>
          <a:p>
            <a:pPr marL="342900" lvl="0" indent="-342900">
              <a:lnSpc>
                <a:spcPct val="115000"/>
              </a:lnSpc>
              <a:spcAft>
                <a:spcPts val="800"/>
              </a:spcAft>
              <a:buClr>
                <a:srgbClr val="C00000"/>
              </a:buClr>
              <a:buSzPts val="1000"/>
              <a:buFont typeface="Arial" panose="020B0604020202020204" pitchFamily="34" charset="0"/>
              <a:buChar char="•"/>
              <a:tabLst>
                <a:tab pos="457200" algn="l"/>
              </a:tabLst>
            </a:pPr>
            <a:r>
              <a:rPr lang="en-US" sz="2200" b="1" dirty="0">
                <a:solidFill>
                  <a:srgbClr val="252223"/>
                </a:solidFill>
                <a:latin typeface="Calibri" panose="020F0502020204030204" pitchFamily="34" charset="0"/>
                <a:ea typeface="Calibri" panose="020F0502020204030204" pitchFamily="34" charset="0"/>
                <a:cs typeface="Calibri" panose="020F0502020204030204" pitchFamily="34" charset="0"/>
              </a:rPr>
              <a:t>Cette approche repose sur le principe fondamental selon lequel la sexualité est possible chez les personnes âgées.</a:t>
            </a:r>
            <a:r>
              <a:rPr lang="en-US" sz="2200" dirty="0">
                <a:solidFill>
                  <a:srgbClr val="252223"/>
                </a:solidFill>
                <a:latin typeface="Calibri" panose="020F0502020204030204" pitchFamily="34" charset="0"/>
                <a:ea typeface="Calibri" panose="020F0502020204030204" pitchFamily="34" charset="0"/>
                <a:cs typeface="Calibri" panose="020F0502020204030204" pitchFamily="34" charset="0"/>
              </a:rPr>
              <a:t>
Les questions ouvertes, qui permettent un large éventail de réponses, sont </a:t>
            </a:r>
            <a:r>
              <a:rPr lang="en-US" sz="2200" dirty="0" err="1">
                <a:solidFill>
                  <a:srgbClr val="252223"/>
                </a:solidFill>
                <a:latin typeface="Calibri" panose="020F0502020204030204" pitchFamily="34" charset="0"/>
                <a:ea typeface="Calibri" panose="020F0502020204030204" pitchFamily="34" charset="0"/>
                <a:cs typeface="Calibri" panose="020F0502020204030204" pitchFamily="34" charset="0"/>
              </a:rPr>
              <a:t>privilégiées </a:t>
            </a:r>
            <a:r>
              <a:rPr lang="en-US" sz="2200" dirty="0">
                <a:solidFill>
                  <a:srgbClr val="252223"/>
                </a:solidFill>
                <a:latin typeface="Calibri" panose="020F0502020204030204" pitchFamily="34" charset="0"/>
                <a:ea typeface="Calibri" panose="020F0502020204030204" pitchFamily="34" charset="0"/>
                <a:cs typeface="Calibri" panose="020F0502020204030204" pitchFamily="34" charset="0"/>
              </a:rPr>
              <a:t>dans le dialogue. Celles-ci doivent être neutres sur le plan des valeurs. 
Les questions suggestives doivent être évitées.
Les pauses, les hésitations et les silences peuvent être autorisés et acceptés.
La manière dont une personne se définit doit être respectée et ne doit pas être remise en question.</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Grafik 8">
            <a:extLst>
              <a:ext uri="{FF2B5EF4-FFF2-40B4-BE49-F238E27FC236}">
                <a16:creationId xmlns:a16="http://schemas.microsoft.com/office/drawing/2014/main" id="{7C304AC7-5021-58F0-614C-53D28A213E66}"/>
              </a:ext>
            </a:extLst>
          </p:cNvPr>
          <p:cNvPicPr>
            <a:picLocks noChangeAspect="1"/>
          </p:cNvPicPr>
          <p:nvPr/>
        </p:nvPicPr>
        <p:blipFill>
          <a:blip r:embed="rId2"/>
          <a:stretch>
            <a:fillRect/>
          </a:stretch>
        </p:blipFill>
        <p:spPr>
          <a:xfrm>
            <a:off x="231259" y="2424223"/>
            <a:ext cx="3273922" cy="2553171"/>
          </a:xfrm>
          <a:prstGeom prst="rect">
            <a:avLst/>
          </a:prstGeom>
        </p:spPr>
      </p:pic>
    </p:spTree>
    <p:extLst>
      <p:ext uri="{BB962C8B-B14F-4D97-AF65-F5344CB8AC3E}">
        <p14:creationId xmlns:p14="http://schemas.microsoft.com/office/powerpoint/2010/main" val="1744958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DD911-3695-FBE5-4305-7A0E0A0E017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348E1ED-1534-AB08-BC5B-DC5757A15510}"/>
              </a:ext>
            </a:extLst>
          </p:cNvPr>
          <p:cNvSpPr>
            <a:spLocks noGrp="1"/>
          </p:cNvSpPr>
          <p:nvPr>
            <p:ph type="title"/>
          </p:nvPr>
        </p:nvSpPr>
        <p:spPr/>
        <p:txBody>
          <a:bodyPr/>
          <a:lstStyle/>
          <a:p>
            <a:r>
              <a:rPr lang="en-US" sz="2400" b="1" dirty="0"/>
              <a:t>Lignes directrices à l'intention des professionnels de l'enseignement et des soins infirmiers</a:t>
            </a:r>
            <a:endParaRPr lang="de-DE" sz="2400" b="1" dirty="0"/>
          </a:p>
        </p:txBody>
      </p:sp>
      <p:sp>
        <p:nvSpPr>
          <p:cNvPr id="4" name="Textfeld 3">
            <a:extLst>
              <a:ext uri="{FF2B5EF4-FFF2-40B4-BE49-F238E27FC236}">
                <a16:creationId xmlns:a16="http://schemas.microsoft.com/office/drawing/2014/main" id="{9445F797-C6D6-117F-BD9B-26E8B99AFFE9}"/>
              </a:ext>
            </a:extLst>
          </p:cNvPr>
          <p:cNvSpPr txBox="1"/>
          <p:nvPr/>
        </p:nvSpPr>
        <p:spPr>
          <a:xfrm>
            <a:off x="3843673" y="1278287"/>
            <a:ext cx="6119036" cy="558743"/>
          </a:xfrm>
          <a:prstGeom prst="rect">
            <a:avLst/>
          </a:prstGeom>
          <a:noFill/>
        </p:spPr>
        <p:txBody>
          <a:bodyPr wrap="square">
            <a:spAutoFit/>
          </a:bodyPr>
          <a:lstStyle/>
          <a:p>
            <a:pPr>
              <a:lnSpc>
                <a:spcPct val="115000"/>
              </a:lnSpc>
              <a:spcAft>
                <a:spcPts val="800"/>
              </a:spcAft>
              <a:buNone/>
            </a:pPr>
            <a:r>
              <a:rPr lang="de-DE" sz="2800" b="1" dirty="0" err="1">
                <a:solidFill>
                  <a:srgbClr val="D33FB2"/>
                </a:solidFill>
                <a:latin typeface="Calibri" panose="020F0502020204030204" pitchFamily="34" charset="0"/>
                <a:ea typeface="Calibri" panose="020F0502020204030204" pitchFamily="34" charset="0"/>
                <a:cs typeface="Calibri" panose="020F0502020204030204" pitchFamily="34" charset="0"/>
              </a:rPr>
              <a:t>Principes</a:t>
            </a:r>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 clés</a:t>
            </a:r>
            <a:endParaRPr lang="de-DE" sz="28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feld 4">
            <a:extLst>
              <a:ext uri="{FF2B5EF4-FFF2-40B4-BE49-F238E27FC236}">
                <a16:creationId xmlns:a16="http://schemas.microsoft.com/office/drawing/2014/main" id="{F0EF47D3-F238-9C75-6F1C-8D4CC826B808}"/>
              </a:ext>
            </a:extLst>
          </p:cNvPr>
          <p:cNvSpPr txBox="1"/>
          <p:nvPr/>
        </p:nvSpPr>
        <p:spPr>
          <a:xfrm>
            <a:off x="3801141" y="2303106"/>
            <a:ext cx="8468832" cy="4832092"/>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en-US" sz="2200" dirty="0"/>
              <a:t>Distinguer les observations des interprétations.
Éviter les étiquettes (par exemple, « inapproprié »).</a:t>
            </a:r>
          </a:p>
          <a:p>
            <a:pPr>
              <a:buClr>
                <a:srgbClr val="C00000"/>
              </a:buClr>
            </a:pPr>
            <a:r>
              <a:rPr lang="en-US" sz="2200" b="1" dirty="0"/>
              <a:t>Utiliser des messages à la première personne (« je »).</a:t>
            </a:r>
          </a:p>
          <a:p>
            <a:pPr marL="342900" indent="-342900">
              <a:buClr>
                <a:srgbClr val="C00000"/>
              </a:buClr>
              <a:buFont typeface="Arial" panose="020B0604020202020204" pitchFamily="34" charset="0"/>
              <a:buChar char="•"/>
            </a:pPr>
            <a:r>
              <a:rPr lang="en-US" sz="2200" dirty="0"/>
              <a:t>Exprimer clairement ses propres perceptions, sentiments et besoins.
Pas de généralisations ni de récriminations.</a:t>
            </a:r>
          </a:p>
          <a:p>
            <a:pPr>
              <a:buClr>
                <a:srgbClr val="C00000"/>
              </a:buClr>
            </a:pPr>
            <a:r>
              <a:rPr lang="en-US" sz="2200" b="1" dirty="0"/>
              <a:t>Faire preuve d’ouverture d’esprit face aux différents points de vue</a:t>
            </a:r>
            <a:endParaRPr lang="en-US" sz="2200" dirty="0"/>
          </a:p>
          <a:p>
            <a:pPr marL="342900" indent="-342900">
              <a:buClr>
                <a:srgbClr val="C00000"/>
              </a:buClr>
              <a:buFont typeface="Arial" panose="020B0604020202020204" pitchFamily="34" charset="0"/>
              <a:buChar char="•"/>
            </a:pPr>
            <a:r>
              <a:rPr lang="en-US" sz="2200" dirty="0"/>
              <a:t>Accepter qu’il n’y ait pas un seul point de vue valable.
Demander plutôt qu’insinuer.</a:t>
            </a:r>
          </a:p>
          <a:p>
            <a:pPr>
              <a:buClr>
                <a:srgbClr val="C00000"/>
              </a:buClr>
            </a:pPr>
            <a:r>
              <a:rPr lang="en-US" sz="2200" b="1" dirty="0"/>
              <a:t>Pas de normes implicites ni de « messages au nom de l'autre »</a:t>
            </a:r>
            <a:endParaRPr lang="en-US" sz="2200" dirty="0"/>
          </a:p>
          <a:p>
            <a:pPr marL="342900" indent="-342900">
              <a:buClr>
                <a:srgbClr val="C00000"/>
              </a:buClr>
              <a:buFont typeface="Arial" panose="020B0604020202020204" pitchFamily="34" charset="0"/>
              <a:buChar char="•"/>
            </a:pPr>
            <a:r>
              <a:rPr lang="en-US" sz="2200" dirty="0"/>
              <a:t>Respectez l'autonomie.
Faites des propositions plutôt que de donner des consignes.</a:t>
            </a:r>
            <a:endParaRPr lang="de-DE" sz="2200" dirty="0"/>
          </a:p>
          <a:p>
            <a:pPr marL="342900" indent="-342900">
              <a:buClr>
                <a:srgbClr val="C00000"/>
              </a:buClr>
              <a:buFont typeface="Arial" panose="020B0604020202020204" pitchFamily="34" charset="0"/>
              <a:buChar char="•"/>
            </a:pPr>
            <a:endParaRPr lang="en-US" sz="2200" dirty="0"/>
          </a:p>
          <a:p>
            <a:r>
              <a:rPr lang="en-US" sz="2200" dirty="0"/>
              <a:t>
</a:t>
            </a:r>
            <a:endParaRPr lang="de-DE" sz="2200" dirty="0"/>
          </a:p>
        </p:txBody>
      </p:sp>
      <p:sp>
        <p:nvSpPr>
          <p:cNvPr id="7" name="Textfeld 6">
            <a:extLst>
              <a:ext uri="{FF2B5EF4-FFF2-40B4-BE49-F238E27FC236}">
                <a16:creationId xmlns:a16="http://schemas.microsoft.com/office/drawing/2014/main" id="{33601F77-D472-463F-A125-B585B3A5A558}"/>
              </a:ext>
            </a:extLst>
          </p:cNvPr>
          <p:cNvSpPr txBox="1"/>
          <p:nvPr/>
        </p:nvSpPr>
        <p:spPr>
          <a:xfrm>
            <a:off x="3827724" y="1929696"/>
            <a:ext cx="6150934" cy="430887"/>
          </a:xfrm>
          <a:prstGeom prst="rect">
            <a:avLst/>
          </a:prstGeom>
          <a:noFill/>
        </p:spPr>
        <p:txBody>
          <a:bodyPr wrap="square">
            <a:spAutoFit/>
          </a:bodyPr>
          <a:lstStyle/>
          <a:p>
            <a:pPr>
              <a:buClr>
                <a:srgbClr val="C00000"/>
              </a:buClr>
            </a:pPr>
            <a:r>
              <a:rPr lang="en-US" sz="2200" b="1" dirty="0"/>
              <a:t>Décrire plutôt qu'évaluer</a:t>
            </a:r>
            <a:endParaRPr lang="de-DE" sz="2200" b="1" dirty="0"/>
          </a:p>
        </p:txBody>
      </p:sp>
      <p:pic>
        <p:nvPicPr>
          <p:cNvPr id="8" name="Grafik 8">
            <a:extLst>
              <a:ext uri="{FF2B5EF4-FFF2-40B4-BE49-F238E27FC236}">
                <a16:creationId xmlns:a16="http://schemas.microsoft.com/office/drawing/2014/main" id="{6FFE2CFE-7209-3C5B-36B3-ECE6EE9736E9}"/>
              </a:ext>
            </a:extLst>
          </p:cNvPr>
          <p:cNvPicPr>
            <a:picLocks noChangeAspect="1"/>
          </p:cNvPicPr>
          <p:nvPr/>
        </p:nvPicPr>
        <p:blipFill>
          <a:blip r:embed="rId2"/>
          <a:stretch>
            <a:fillRect/>
          </a:stretch>
        </p:blipFill>
        <p:spPr>
          <a:xfrm>
            <a:off x="231259" y="2424223"/>
            <a:ext cx="3273922" cy="2553171"/>
          </a:xfrm>
          <a:prstGeom prst="rect">
            <a:avLst/>
          </a:prstGeom>
        </p:spPr>
      </p:pic>
    </p:spTree>
    <p:extLst>
      <p:ext uri="{BB962C8B-B14F-4D97-AF65-F5344CB8AC3E}">
        <p14:creationId xmlns:p14="http://schemas.microsoft.com/office/powerpoint/2010/main" val="5474404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F1478-5513-1D52-669F-0DA191426AA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8139ABC-0E6A-82FF-E881-47254986E935}"/>
              </a:ext>
            </a:extLst>
          </p:cNvPr>
          <p:cNvSpPr>
            <a:spLocks noGrp="1"/>
          </p:cNvSpPr>
          <p:nvPr>
            <p:ph type="title"/>
          </p:nvPr>
        </p:nvSpPr>
        <p:spPr/>
        <p:txBody>
          <a:bodyPr/>
          <a:lstStyle/>
          <a:p>
            <a:r>
              <a:rPr lang="en-US" sz="2400" b="1" dirty="0"/>
              <a:t>Lignes directrices à l'intention des professionnels de l'enseignement et des soins infirmiers</a:t>
            </a:r>
            <a:endParaRPr lang="de-DE" sz="2400" b="1" dirty="0"/>
          </a:p>
        </p:txBody>
      </p:sp>
      <p:sp>
        <p:nvSpPr>
          <p:cNvPr id="4" name="Textfeld 3">
            <a:extLst>
              <a:ext uri="{FF2B5EF4-FFF2-40B4-BE49-F238E27FC236}">
                <a16:creationId xmlns:a16="http://schemas.microsoft.com/office/drawing/2014/main" id="{0478DD94-97D1-CE00-5F67-635AA133B537}"/>
              </a:ext>
            </a:extLst>
          </p:cNvPr>
          <p:cNvSpPr txBox="1"/>
          <p:nvPr/>
        </p:nvSpPr>
        <p:spPr>
          <a:xfrm>
            <a:off x="3892847" y="1311782"/>
            <a:ext cx="6119036" cy="558743"/>
          </a:xfrm>
          <a:prstGeom prst="rect">
            <a:avLst/>
          </a:prstGeom>
          <a:noFill/>
        </p:spPr>
        <p:txBody>
          <a:bodyPr wrap="square">
            <a:spAutoFit/>
          </a:bodyPr>
          <a:lstStyle/>
          <a:p>
            <a:pPr>
              <a:lnSpc>
                <a:spcPct val="115000"/>
              </a:lnSpc>
              <a:spcAft>
                <a:spcPts val="800"/>
              </a:spcAft>
              <a:buNone/>
            </a:pPr>
            <a:r>
              <a:rPr lang="de-DE" sz="2800" b="1" dirty="0" err="1">
                <a:solidFill>
                  <a:srgbClr val="D33FB2"/>
                </a:solidFill>
                <a:latin typeface="Calibri" panose="020F0502020204030204" pitchFamily="34" charset="0"/>
                <a:ea typeface="Calibri" panose="020F0502020204030204" pitchFamily="34" charset="0"/>
                <a:cs typeface="Calibri" panose="020F0502020204030204" pitchFamily="34" charset="0"/>
              </a:rPr>
              <a:t>Principes</a:t>
            </a:r>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 clés</a:t>
            </a:r>
            <a:endParaRPr lang="de-DE" sz="28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feld 5">
            <a:extLst>
              <a:ext uri="{FF2B5EF4-FFF2-40B4-BE49-F238E27FC236}">
                <a16:creationId xmlns:a16="http://schemas.microsoft.com/office/drawing/2014/main" id="{004D0DA8-B863-7C91-5C9D-913CB9E7D6F2}"/>
              </a:ext>
            </a:extLst>
          </p:cNvPr>
          <p:cNvSpPr txBox="1"/>
          <p:nvPr/>
        </p:nvSpPr>
        <p:spPr>
          <a:xfrm>
            <a:off x="3548617" y="1870525"/>
            <a:ext cx="6807496" cy="3477875"/>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en-US" sz="2200" b="1" dirty="0"/>
              <a:t>Reconnaissance des sentiments – sans jugement </a:t>
            </a:r>
          </a:p>
          <a:p>
            <a:pPr>
              <a:buClr>
                <a:srgbClr val="C00000"/>
              </a:buClr>
            </a:pPr>
            <a:r>
              <a:rPr lang="en-US" sz="2200" b="1" dirty="0"/>
              <a:t>            </a:t>
            </a:r>
            <a:r>
              <a:rPr lang="en-US" sz="2200" dirty="0"/>
              <a:t>Acceptez les sentiments, même si vous ne les partagez pas.</a:t>
            </a:r>
            <a:endParaRPr lang="de-DE" sz="2200" dirty="0"/>
          </a:p>
          <a:p>
            <a:pPr marL="342900" indent="-342900">
              <a:buClr>
                <a:srgbClr val="C00000"/>
              </a:buClr>
              <a:buFont typeface="Arial" panose="020B0604020202020204" pitchFamily="34" charset="0"/>
              <a:buChar char="•"/>
            </a:pPr>
            <a:r>
              <a:rPr lang="en-US" sz="2200" b="1" dirty="0"/>
              <a:t>Utiliser un langage inclusif et précis</a:t>
            </a:r>
          </a:p>
          <a:p>
            <a:pPr marL="800100" lvl="1" indent="-342900">
              <a:buFont typeface="Courier New" panose="02070309020205020404" pitchFamily="49" charset="0"/>
              <a:buChar char="o"/>
            </a:pPr>
            <a:r>
              <a:rPr lang="en-US" sz="2200" dirty="0"/>
              <a:t>Évitez les généralisations sur des groupes ou des personnes.
Sensibilité aux rapports de force et aux rôles</a:t>
            </a:r>
          </a:p>
          <a:p>
            <a:pPr marL="342900" indent="-342900">
              <a:buClr>
                <a:schemeClr val="accent3">
                  <a:lumMod val="75000"/>
                </a:schemeClr>
              </a:buClr>
              <a:buFont typeface="Arial" panose="020B0604020202020204" pitchFamily="34" charset="0"/>
              <a:buChar char="•"/>
            </a:pPr>
            <a:r>
              <a:rPr lang="en-US" sz="2200" b="1" dirty="0"/>
              <a:t>Comprendre, et non corriger</a:t>
            </a:r>
          </a:p>
          <a:p>
            <a:pPr marL="800100" lvl="1" indent="-342900">
              <a:buFont typeface="Courier New" panose="02070309020205020404" pitchFamily="49" charset="0"/>
              <a:buChar char="o"/>
            </a:pPr>
            <a:r>
              <a:rPr lang="en-US" sz="2200" dirty="0"/>
              <a:t>Considérer la communication comme un processus de clarification commun.
Ne pas « corriger », mais privilégier la relation et la compréhension.</a:t>
            </a:r>
            <a:endParaRPr lang="de-DE" sz="2200" dirty="0"/>
          </a:p>
        </p:txBody>
      </p:sp>
      <p:pic>
        <p:nvPicPr>
          <p:cNvPr id="3" name="Grafik 8">
            <a:extLst>
              <a:ext uri="{FF2B5EF4-FFF2-40B4-BE49-F238E27FC236}">
                <a16:creationId xmlns:a16="http://schemas.microsoft.com/office/drawing/2014/main" id="{A67F100E-FB55-9808-8403-0E671CA10CBF}"/>
              </a:ext>
            </a:extLst>
          </p:cNvPr>
          <p:cNvPicPr>
            <a:picLocks noChangeAspect="1"/>
          </p:cNvPicPr>
          <p:nvPr/>
        </p:nvPicPr>
        <p:blipFill>
          <a:blip r:embed="rId2"/>
          <a:stretch>
            <a:fillRect/>
          </a:stretch>
        </p:blipFill>
        <p:spPr>
          <a:xfrm>
            <a:off x="231259" y="2424223"/>
            <a:ext cx="3273922" cy="2553171"/>
          </a:xfrm>
          <a:prstGeom prst="rect">
            <a:avLst/>
          </a:prstGeom>
        </p:spPr>
      </p:pic>
    </p:spTree>
    <p:extLst>
      <p:ext uri="{BB962C8B-B14F-4D97-AF65-F5344CB8AC3E}">
        <p14:creationId xmlns:p14="http://schemas.microsoft.com/office/powerpoint/2010/main" val="26278842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dirty="0"/>
              <a:t>Merci</a:t>
            </a:r>
          </a:p>
        </p:txBody>
      </p:sp>
    </p:spTree>
    <p:extLst>
      <p:ext uri="{BB962C8B-B14F-4D97-AF65-F5344CB8AC3E}">
        <p14:creationId xmlns:p14="http://schemas.microsoft.com/office/powerpoint/2010/main" val="14027814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321B01-5D54-09EE-411E-69F728947F4E}"/>
              </a:ext>
            </a:extLst>
          </p:cNvPr>
          <p:cNvSpPr>
            <a:spLocks noGrp="1"/>
          </p:cNvSpPr>
          <p:nvPr>
            <p:ph type="title"/>
          </p:nvPr>
        </p:nvSpPr>
        <p:spPr/>
        <p:txBody>
          <a:bodyPr/>
          <a:lstStyle/>
          <a:p>
            <a:r>
              <a:rPr lang="de-DE" dirty="0"/>
              <a:t>Bibliographie</a:t>
            </a:r>
          </a:p>
        </p:txBody>
      </p:sp>
      <p:sp>
        <p:nvSpPr>
          <p:cNvPr id="4" name="Inhaltsplatzhalter 3">
            <a:extLst>
              <a:ext uri="{FF2B5EF4-FFF2-40B4-BE49-F238E27FC236}">
                <a16:creationId xmlns:a16="http://schemas.microsoft.com/office/drawing/2014/main" id="{0FAD8D10-6C80-EAA1-9335-2FD64B2FEB8C}"/>
              </a:ext>
            </a:extLst>
          </p:cNvPr>
          <p:cNvSpPr>
            <a:spLocks noGrp="1"/>
          </p:cNvSpPr>
          <p:nvPr>
            <p:ph sz="quarter" idx="12"/>
          </p:nvPr>
        </p:nvSpPr>
        <p:spPr/>
        <p:txBody>
          <a:bodyPr/>
          <a:lstStyle/>
          <a:p>
            <a:r>
              <a:rPr lang="de-DE" dirty="0"/>
              <a:t>Ariès, P. (1988). Histoire de la vie privée. Francfort-sur-le-Main : Fischer.</a:t>
            </a:r>
          </a:p>
          <a:p>
            <a:r>
              <a:rPr lang="de-DE" dirty="0"/>
              <a:t>Beck-Gernsheim, E. (1980) : La vie en deux : le monde des hommes, le travail ; le monde des femmes, la famille. Francfort-sur-le-Main</a:t>
            </a:r>
          </a:p>
          <a:p>
            <a:r>
              <a:rPr lang="de-DE" dirty="0"/>
              <a:t>Berger, P. L., &amp; Luckmann, T. (2016). La construction sociale de la réalité. Francfort-sur-le-Main</a:t>
            </a:r>
          </a:p>
          <a:p>
            <a:r>
              <a:rPr lang="de-DE" dirty="0"/>
              <a:t>Butler, J. (1991). Le malaise des genres. Francfort-sur-le-Main.</a:t>
            </a:r>
          </a:p>
          <a:p>
            <a:r>
              <a:rPr lang="de-DE" dirty="0"/>
              <a:t>Dimbath, O. (2025) : « Norme sociale ». Dans :</a:t>
            </a:r>
            <a:r>
              <a:rPr lang="de-DE" u="sng" dirty="0">
                <a:solidFill>
                  <a:schemeClr val="tx1"/>
                </a:solidFill>
                <a:hlinkClick r:id="rId2">
                  <a:extLst>
                    <a:ext uri="{A12FA001-AC4F-418D-AE19-62706E023703}">
                      <ahyp:hlinkClr xmlns:ahyp="http://schemas.microsoft.com/office/drawing/2018/hyperlinkcolor" val="tx"/>
                    </a:ext>
                  </a:extLst>
                </a:hlinkClick>
              </a:rPr>
              <a:t> https://www.socialnet.de/lexikon/Soziale-Norm</a:t>
            </a:r>
            <a:endParaRPr lang="de-DE" dirty="0">
              <a:solidFill>
                <a:schemeClr val="tx1"/>
              </a:solidFill>
            </a:endParaRPr>
          </a:p>
          <a:p>
            <a:r>
              <a:rPr lang="en-US" dirty="0"/>
              <a:t>Fealy, G., McNamara, M., Treacy, M. P., &amp; Lyons, I. (2012). Construire le vieillissement et les identités liées à l’âge : une étude de cas du discours dans la presse. </a:t>
            </a:r>
            <a:r>
              <a:rPr lang="de-DE" dirty="0"/>
              <a:t>Ageing &amp; Society, 32(1), 85–102.</a:t>
            </a:r>
          </a:p>
          <a:p>
            <a:r>
              <a:rPr lang="de-DE" dirty="0"/>
              <a:t>Feldmann, M., Wazinski, K., Wanka, A. (2025) : Perspectives intersectionnelles sur la vieillesse et le genre dans le travail social</a:t>
            </a:r>
          </a:p>
          <a:p>
            <a:r>
              <a:rPr lang="de-DE" dirty="0"/>
              <a:t>Foucault, M. (1999). La volonté de savoir. Sexualité et vérité 1. Francfort-sur-le-Main</a:t>
            </a:r>
          </a:p>
          <a:p>
            <a:r>
              <a:rPr lang="de-DE" dirty="0"/>
              <a:t>Goffman, E. (1977). Stigma. Sur les techniques de gestion d’une identité brisée. Francfort-sur-le-Main</a:t>
            </a:r>
          </a:p>
          <a:p>
            <a:r>
              <a:rPr lang="de-DE" dirty="0"/>
              <a:t>Honneth, A. (2010). Le « je » dans le « nous ». Berlin</a:t>
            </a:r>
          </a:p>
          <a:p>
            <a:r>
              <a:rPr lang="en-US" dirty="0"/>
              <a:t>Somers, M. R. (1994). La constitution narrative de l’identité. Theory and Society, 23(5), 605–649.</a:t>
            </a:r>
            <a:endParaRPr lang="de-DE" dirty="0"/>
          </a:p>
          <a:p>
            <a:r>
              <a:rPr lang="en-US" dirty="0"/>
              <a:t>Woodward, K. (2006). Le vieillissement et ses mécontentements. Bloomington : Indiana University Press.</a:t>
            </a:r>
            <a:endParaRPr lang="de-DE" dirty="0"/>
          </a:p>
          <a:p>
            <a:endParaRPr lang="de-DE" dirty="0"/>
          </a:p>
        </p:txBody>
      </p:sp>
    </p:spTree>
    <p:extLst>
      <p:ext uri="{BB962C8B-B14F-4D97-AF65-F5344CB8AC3E}">
        <p14:creationId xmlns:p14="http://schemas.microsoft.com/office/powerpoint/2010/main" val="17566182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NeverGetsOld">
      <a:dk1>
        <a:srgbClr val="252223"/>
      </a:dk1>
      <a:lt1>
        <a:srgbClr val="D1D1D1"/>
      </a:lt1>
      <a:dk2>
        <a:srgbClr val="1D1D1B"/>
      </a:dk2>
      <a:lt2>
        <a:srgbClr val="F2F2F2"/>
      </a:lt2>
      <a:accent1>
        <a:srgbClr val="633EB1"/>
      </a:accent1>
      <a:accent2>
        <a:srgbClr val="252223"/>
      </a:accent2>
      <a:accent3>
        <a:srgbClr val="D33FB2"/>
      </a:accent3>
      <a:accent4>
        <a:srgbClr val="424244"/>
      </a:accent4>
      <a:accent5>
        <a:srgbClr val="6CAD48"/>
      </a:accent5>
      <a:accent6>
        <a:srgbClr val="424244"/>
      </a:accent6>
      <a:hlink>
        <a:srgbClr val="D33FB2"/>
      </a:hlink>
      <a:folHlink>
        <a:srgbClr val="48943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RDET Course template - Cover page">
  <a:themeElements>
    <a:clrScheme name="Custom 1">
      <a:dk1>
        <a:srgbClr val="252223"/>
      </a:dk1>
      <a:lt1>
        <a:srgbClr val="D1D1D1"/>
      </a:lt1>
      <a:dk2>
        <a:srgbClr val="1D1D1B"/>
      </a:dk2>
      <a:lt2>
        <a:srgbClr val="F2F2F2"/>
      </a:lt2>
      <a:accent1>
        <a:srgbClr val="633EB1"/>
      </a:accent1>
      <a:accent2>
        <a:srgbClr val="633EB1"/>
      </a:accent2>
      <a:accent3>
        <a:srgbClr val="D33FB2"/>
      </a:accent3>
      <a:accent4>
        <a:srgbClr val="D33FB1"/>
      </a:accent4>
      <a:accent5>
        <a:srgbClr val="6CAD48"/>
      </a:accent5>
      <a:accent6>
        <a:srgbClr val="6CAC47"/>
      </a:accent6>
      <a:hlink>
        <a:srgbClr val="D33FB2"/>
      </a:hlink>
      <a:folHlink>
        <a:srgbClr val="48943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6EE0A6C00C77214D8209623C313996D0" ma:contentTypeVersion="14" ma:contentTypeDescription="Ein neues Dokument erstellen." ma:contentTypeScope="" ma:versionID="ee2fc3b4fe5f9d97eb0fd85ecf374dda">
  <xsd:schema xmlns:xsd="http://www.w3.org/2001/XMLSchema" xmlns:xs="http://www.w3.org/2001/XMLSchema" xmlns:p="http://schemas.microsoft.com/office/2006/metadata/properties" xmlns:ns2="d26a33d8-8496-4dd0-bdb4-e7001d843bba" xmlns:ns3="d3294b56-e90c-47f0-a901-cbc2fa92cece" targetNamespace="http://schemas.microsoft.com/office/2006/metadata/properties" ma:root="true" ma:fieldsID="3c38a056eb196ad395679a14beb6de12" ns2:_="" ns3:_="">
    <xsd:import namespace="d26a33d8-8496-4dd0-bdb4-e7001d843bba"/>
    <xsd:import namespace="d3294b56-e90c-47f0-a901-cbc2fa92cec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a33d8-8496-4dd0-bdb4-e7001d843bb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Bildmarkierungen" ma:readOnly="false" ma:fieldId="{5cf76f15-5ced-4ddc-b409-7134ff3c332f}" ma:taxonomyMulti="true" ma:sspId="a61d46de-49b0-4243-96a3-a3e4bdd6abc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294b56-e90c-47f0-a901-cbc2fa92cec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a1f63a2-230f-4923-ae91-f8235b014c92}" ma:internalName="TaxCatchAll" ma:showField="CatchAllData" ma:web="d3294b56-e90c-47f0-a901-cbc2fa92ce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26a33d8-8496-4dd0-bdb4-e7001d843bba">
      <Terms xmlns="http://schemas.microsoft.com/office/infopath/2007/PartnerControls"/>
    </lcf76f155ced4ddcb4097134ff3c332f>
    <TaxCatchAll xmlns="d3294b56-e90c-47f0-a901-cbc2fa92cec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6807C08-33DD-4087-8526-AF8489030500}"/>
</file>

<file path=customXml/itemProps2.xml><?xml version="1.0" encoding="utf-8"?>
<ds:datastoreItem xmlns:ds="http://schemas.openxmlformats.org/officeDocument/2006/customXml" ds:itemID="{874803D7-AC89-4F2F-AA66-341ACEC9063C}">
  <ds:schemaRefs>
    <ds:schemaRef ds:uri="http://purl.org/dc/elements/1.1/"/>
    <ds:schemaRef ds:uri="http://www.w3.org/XML/1998/namespace"/>
    <ds:schemaRef ds:uri="http://schemas.openxmlformats.org/package/2006/metadata/core-properties"/>
    <ds:schemaRef ds:uri="http://schemas.microsoft.com/office/2006/documentManagement/types"/>
    <ds:schemaRef ds:uri="http://purl.org/dc/terms/"/>
    <ds:schemaRef ds:uri="http://schemas.microsoft.com/office/2006/metadata/properties"/>
    <ds:schemaRef ds:uri="http://purl.org/dc/dcmitype/"/>
    <ds:schemaRef ds:uri="http://schemas.microsoft.com/office/infopath/2007/PartnerControls"/>
    <ds:schemaRef ds:uri="d3294b56-e90c-47f0-a901-cbc2fa92cece"/>
    <ds:schemaRef ds:uri="d26a33d8-8496-4dd0-bdb4-e7001d843bba"/>
  </ds:schemaRefs>
</ds:datastoreItem>
</file>

<file path=customXml/itemProps3.xml><?xml version="1.0" encoding="utf-8"?>
<ds:datastoreItem xmlns:ds="http://schemas.openxmlformats.org/officeDocument/2006/customXml" ds:itemID="{994986C0-844D-4D57-9CAF-E67D6CD396D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6</TotalTime>
  <Words>3161</Words>
  <Application>Microsoft Macintosh PowerPoint</Application>
  <PresentationFormat>Grand écran</PresentationFormat>
  <Paragraphs>152</Paragraphs>
  <Slides>31</Slides>
  <Notes>4</Notes>
  <HiddenSlides>0</HiddenSlides>
  <MMClips>0</MMClips>
  <ScaleCrop>false</ScaleCrop>
  <HeadingPairs>
    <vt:vector size="6" baseType="variant">
      <vt:variant>
        <vt:lpstr>Polices utilisées</vt:lpstr>
      </vt:variant>
      <vt:variant>
        <vt:i4>6</vt:i4>
      </vt:variant>
      <vt:variant>
        <vt:lpstr>Thème</vt:lpstr>
      </vt:variant>
      <vt:variant>
        <vt:i4>2</vt:i4>
      </vt:variant>
      <vt:variant>
        <vt:lpstr>Titres des diapositives</vt:lpstr>
      </vt:variant>
      <vt:variant>
        <vt:i4>31</vt:i4>
      </vt:variant>
    </vt:vector>
  </HeadingPairs>
  <TitlesOfParts>
    <vt:vector size="39" baseType="lpstr">
      <vt:lpstr>Arial</vt:lpstr>
      <vt:lpstr>Calibri</vt:lpstr>
      <vt:lpstr>Courier New</vt:lpstr>
      <vt:lpstr>Open Sans</vt:lpstr>
      <vt:lpstr>Pier Sans Light</vt:lpstr>
      <vt:lpstr>Wingdings</vt:lpstr>
      <vt:lpstr>CARDET Course template</vt:lpstr>
      <vt:lpstr>CARDET Course template - Cover page</vt:lpstr>
      <vt:lpstr>Guide AgeWise   Module 4. L'histoire des normes sociétales relatives au genre et à la sexualité en Europe </vt:lpstr>
      <vt:lpstr>C'est ça, l'essentiel…</vt:lpstr>
      <vt:lpstr>Présentation PowerPoint</vt:lpstr>
      <vt:lpstr>Présentation PowerPoint</vt:lpstr>
      <vt:lpstr>Présentation PowerPoint</vt:lpstr>
      <vt:lpstr>Présentation PowerPoint</vt:lpstr>
      <vt:lpstr>Présentation PowerPoint</vt:lpstr>
      <vt:lpstr>Cadre théorique : évolution historique des normes sociales relatives à l’âge et à la sexualité</vt:lpstr>
      <vt:lpstr>Cadre théorique : évolution historique des normes sociales relatives à l’âge et à la sexualité</vt:lpstr>
      <vt:lpstr>Cadre théorique : évolution historique des normes sociales relatives à l’âge et à la sexualité</vt:lpstr>
      <vt:lpstr>Cadre théorique : évolution historique des normes sociales relatives à l’âge et à la sexualité</vt:lpstr>
      <vt:lpstr>Cadre théorique : évolution historique des normes sociales relatives à l'âge et à la sexualité</vt:lpstr>
      <vt:lpstr>Cadre théorique : évolution historique des normes sociales relatives à l’âge et à la sexualité</vt:lpstr>
      <vt:lpstr>Facteurs influençant les représentations de l'âge </vt:lpstr>
      <vt:lpstr>Facteurs influençant les représentations de l'âge </vt:lpstr>
      <vt:lpstr>Facteurs influençant les représentations de l'âge </vt:lpstr>
      <vt:lpstr>Facteurs influençant les représentations de l'âge </vt:lpstr>
      <vt:lpstr>Facteurs influençant les représentations de l'âge</vt:lpstr>
      <vt:lpstr>Facteurs influençant les représentations de l'âge</vt:lpstr>
      <vt:lpstr>Facteurs influençant les représentations de l'âge</vt:lpstr>
      <vt:lpstr>Facteurs influençant les représentations de l'âge</vt:lpstr>
      <vt:lpstr>Facteurs influençant les représentations de l'âge</vt:lpstr>
      <vt:lpstr>Facteurs influençant les représentations de l'âge</vt:lpstr>
      <vt:lpstr>Facteurs influençant les représentations de l'âge</vt:lpstr>
      <vt:lpstr>Facteurs influençant les représentations de l'âge</vt:lpstr>
      <vt:lpstr>Recommandations à l'intention des professionnels de l'enseignement et des soins infirmiers</vt:lpstr>
      <vt:lpstr>Recommandations à l'intention des professionnels de l'enseignement et des soins infirmiers</vt:lpstr>
      <vt:lpstr>Lignes directrices à l'intention des professionnels de l'enseignement et des soins infirmiers</vt:lpstr>
      <vt:lpstr>Lignes directrices à l'intention des professionnels de l'enseignement et des soins infirmiers</vt:lpstr>
      <vt:lpstr>Merci</vt:lpstr>
      <vt:lpstr>Bibliographie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keywords>, docId:4B34D63435101688A903C8CE1B83D721</cp:keywords>
  <cp:lastModifiedBy>Lionel BUREAU</cp:lastModifiedBy>
  <cp:revision>120</cp:revision>
  <cp:lastPrinted>2018-07-25T11:23:29Z</cp:lastPrinted>
  <dcterms:created xsi:type="dcterms:W3CDTF">2014-07-11T09:12:14Z</dcterms:created>
  <dcterms:modified xsi:type="dcterms:W3CDTF">2026-08-13T13:48:46Z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0x0101006EE0A6C00C77214D8209623C313996D0</vt:lpwstr>
  </property>
  <property fmtid="{D5CDD505-2E9C-101B-9397-08002B2CF9AE}" pid="3" name="MediaServiceImageTags">
    <vt:lpwstr/>
  </property>
</Properties>
</file>