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4"/>
    <p:sldMasterId id="2147483686" r:id="rId5"/>
  </p:sldMasterIdLst>
  <p:notesMasterIdLst>
    <p:notesMasterId r:id="rId37"/>
  </p:notesMasterIdLst>
  <p:handoutMasterIdLst>
    <p:handoutMasterId r:id="rId38"/>
  </p:handoutMasterIdLst>
  <p:sldIdLst>
    <p:sldId id="269" r:id="rId6"/>
    <p:sldId id="263" r:id="rId7"/>
    <p:sldId id="257" r:id="rId8"/>
    <p:sldId id="308" r:id="rId9"/>
    <p:sldId id="315" r:id="rId10"/>
    <p:sldId id="317" r:id="rId11"/>
    <p:sldId id="316" r:id="rId12"/>
    <p:sldId id="275" r:id="rId13"/>
    <p:sldId id="310" r:id="rId14"/>
    <p:sldId id="318" r:id="rId15"/>
    <p:sldId id="334" r:id="rId16"/>
    <p:sldId id="319" r:id="rId17"/>
    <p:sldId id="320" r:id="rId18"/>
    <p:sldId id="322" r:id="rId19"/>
    <p:sldId id="323" r:id="rId20"/>
    <p:sldId id="324" r:id="rId21"/>
    <p:sldId id="325" r:id="rId22"/>
    <p:sldId id="326" r:id="rId23"/>
    <p:sldId id="327" r:id="rId24"/>
    <p:sldId id="329" r:id="rId25"/>
    <p:sldId id="328" r:id="rId26"/>
    <p:sldId id="330" r:id="rId27"/>
    <p:sldId id="331" r:id="rId28"/>
    <p:sldId id="332" r:id="rId29"/>
    <p:sldId id="333" r:id="rId30"/>
    <p:sldId id="335" r:id="rId31"/>
    <p:sldId id="336" r:id="rId32"/>
    <p:sldId id="337" r:id="rId33"/>
    <p:sldId id="338" r:id="rId34"/>
    <p:sldId id="268" r:id="rId35"/>
    <p:sldId id="339" r:id="rId36"/>
  </p:sldIdLst>
  <p:sldSz cx="12192000" cy="6858000"/>
  <p:notesSz cx="6858000" cy="9144000"/>
  <p:custDataLst>
    <p:tags r:id="rId39"/>
  </p:custDataLst>
  <p:defaultTextStyle>
    <a:defPPr>
      <a:defRPr lang="el-G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FF"/>
    <a:srgbClr val="F9F9F9"/>
    <a:srgbClr val="F9F3FF"/>
    <a:srgbClr val="EEDDFF"/>
    <a:srgbClr val="695F61"/>
    <a:srgbClr val="CC6600"/>
    <a:srgbClr val="FEA35E"/>
    <a:srgbClr val="CC3300"/>
    <a:srgbClr val="BEA29C"/>
    <a:srgbClr val="CAE6E8"/>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7971F88-98DE-4F64-A62B-9D911E3499B1}" v="149" dt="2026-03-30T11:32:49.182"/>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69CF1AB2-1976-4502-BF36-3FF5EA218861}" styleName="Mittlere Formatvorlage 4 - Akzent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0505E3EF-67EA-436B-97B2-0124C06EBD24}" styleName="Mittlere Formatvorlage 4 - Akz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w="12700" cmpd="sng">
              <a:solidFill>
                <a:schemeClr val="accent3"/>
              </a:solidFill>
            </a:ln>
          </a:insideV>
        </a:tcBdr>
        <a:fill>
          <a:solidFill>
            <a:schemeClr val="accent3">
              <a:tint val="20000"/>
            </a:schemeClr>
          </a:solidFill>
        </a:fill>
      </a:tcStyle>
    </a:wholeTbl>
    <a:band1H>
      <a:tcStyle>
        <a:tcBdr/>
        <a:fill>
          <a:solidFill>
            <a:schemeClr val="accent3">
              <a:tint val="40000"/>
            </a:schemeClr>
          </a:solidFill>
        </a:fill>
      </a:tcStyle>
    </a:band1H>
    <a:band1V>
      <a:tcStyle>
        <a:tcBdr/>
        <a:fill>
          <a:solidFill>
            <a:schemeClr val="accent3">
              <a:tint val="40000"/>
            </a:schemeClr>
          </a:solidFill>
        </a:fill>
      </a:tcStyle>
    </a:band1V>
    <a:lastCol>
      <a:tcTxStyle b="on"/>
      <a:tcStyle>
        <a:tcBdr/>
      </a:tcStyle>
    </a:lastCol>
    <a:firstCol>
      <a:tcTxStyle b="on"/>
      <a:tcStyle>
        <a:tcBdr/>
      </a:tcStyle>
    </a:firstCol>
    <a:lastRow>
      <a:tcTxStyle b="on"/>
      <a:tcStyle>
        <a:tcBdr>
          <a:top>
            <a:ln w="25400" cmpd="sng">
              <a:solidFill>
                <a:schemeClr val="accent3"/>
              </a:solidFill>
            </a:ln>
          </a:top>
        </a:tcBdr>
        <a:fill>
          <a:solidFill>
            <a:schemeClr val="accent3">
              <a:tint val="20000"/>
            </a:schemeClr>
          </a:solidFill>
        </a:fill>
      </a:tcStyle>
    </a:lastRow>
    <a:firstRow>
      <a:tcTxStyle b="on"/>
      <a:tcStyle>
        <a:tcBdr/>
        <a:fill>
          <a:solidFill>
            <a:schemeClr val="accent3">
              <a:tint val="20000"/>
            </a:schemeClr>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2038" autoAdjust="0"/>
    <p:restoredTop sz="87190" autoAdjust="0"/>
  </p:normalViewPr>
  <p:slideViewPr>
    <p:cSldViewPr snapToGrid="0">
      <p:cViewPr varScale="1">
        <p:scale>
          <a:sx n="72" d="100"/>
          <a:sy n="72" d="100"/>
        </p:scale>
        <p:origin x="1238" y="53"/>
      </p:cViewPr>
      <p:guideLst/>
    </p:cSldViewPr>
  </p:slideViewPr>
  <p:outlineViewPr>
    <p:cViewPr>
      <p:scale>
        <a:sx n="33" d="100"/>
        <a:sy n="33" d="100"/>
      </p:scale>
      <p:origin x="0" y="0"/>
    </p:cViewPr>
  </p:outlineViewPr>
  <p:notesTextViewPr>
    <p:cViewPr>
      <p:scale>
        <a:sx n="3" d="2"/>
        <a:sy n="3" d="2"/>
      </p:scale>
      <p:origin x="0" y="0"/>
    </p:cViewPr>
  </p:notesTextViewPr>
  <p:sorterViewPr>
    <p:cViewPr>
      <p:scale>
        <a:sx n="100" d="100"/>
        <a:sy n="100" d="100"/>
      </p:scale>
      <p:origin x="0" y="0"/>
    </p:cViewPr>
  </p:sorterViewPr>
  <p:notesViewPr>
    <p:cSldViewPr snapToGrid="0">
      <p:cViewPr varScale="1">
        <p:scale>
          <a:sx n="88" d="100"/>
          <a:sy n="88" d="100"/>
        </p:scale>
        <p:origin x="3822" y="108"/>
      </p:cViewPr>
      <p:guideLst/>
    </p:cSldViewPr>
  </p:notes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45" Type="http://schemas.microsoft.com/office/2015/10/relationships/revisionInfo" Target="revisionInfo.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microsoft.com/office/2016/11/relationships/changesInfo" Target="changesInfos/changesInfo1.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0" Type="http://schemas.openxmlformats.org/officeDocument/2006/relationships/slide" Target="slides/slide15.xml"/><Relationship Id="rId41" Type="http://schemas.openxmlformats.org/officeDocument/2006/relationships/viewProps" Target="viewProp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Karina Hossfeld" userId="be0b8066-ccf7-44d3-8c74-dc3048a57faa" providerId="ADAL" clId="{D8C974CB-349A-4BBB-8DBF-DB986E7368DE}"/>
    <pc:docChg chg="delSld">
      <pc:chgData name="Karina Hossfeld" userId="be0b8066-ccf7-44d3-8c74-dc3048a57faa" providerId="ADAL" clId="{D8C974CB-349A-4BBB-8DBF-DB986E7368DE}" dt="2026-03-30T11:52:46.781" v="0" actId="47"/>
      <pc:docMkLst>
        <pc:docMk/>
      </pc:docMkLst>
      <pc:sldChg chg="del">
        <pc:chgData name="Karina Hossfeld" userId="be0b8066-ccf7-44d3-8c74-dc3048a57faa" providerId="ADAL" clId="{D8C974CB-349A-4BBB-8DBF-DB986E7368DE}" dt="2026-03-30T11:52:46.781" v="0" actId="47"/>
        <pc:sldMkLst>
          <pc:docMk/>
          <pc:sldMk cId="441004293" sldId="341"/>
        </pc:sldMkLst>
      </pc:sldChg>
    </pc:docChg>
  </pc:docChgLst>
</pc:chgInfo>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sz="quarter" idx="1"/>
          </p:nvPr>
        </p:nvSpPr>
        <p:spPr>
          <a:xfrm>
            <a:off x="3884613" y="0"/>
            <a:ext cx="2971800" cy="458788"/>
          </a:xfrm>
          <a:prstGeom prst="rect">
            <a:avLst/>
          </a:prstGeom>
        </p:spPr>
        <p:txBody>
          <a:bodyPr vert="horz" lIns="91440" tIns="45720" rIns="91440" bIns="45720" rtlCol="0"/>
          <a:lstStyle>
            <a:lvl1pPr algn="r">
              <a:defRPr sz="1200"/>
            </a:lvl1pPr>
          </a:lstStyle>
          <a:p>
            <a:fld id="{C9516AB9-92E1-44AF-8FCB-F4272161EA9C}" type="datetimeFigureOut">
              <a:rPr lang="el-GR" smtClean="0"/>
              <a:t>30/3/2026</a:t>
            </a:fld>
            <a:endParaRPr lang="el-GR"/>
          </a:p>
        </p:txBody>
      </p:sp>
      <p:sp>
        <p:nvSpPr>
          <p:cNvPr id="4" name="Footer Placeholder 3"/>
          <p:cNvSpPr>
            <a:spLocks noGrp="1"/>
          </p:cNvSpPr>
          <p:nvPr>
            <p:ph type="ftr" sz="quarter" idx="2"/>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5" name="Slide Number Placeholder 4"/>
          <p:cNvSpPr>
            <a:spLocks noGrp="1"/>
          </p:cNvSpPr>
          <p:nvPr>
            <p:ph type="sldNum" sz="quarter" idx="3"/>
          </p:nvPr>
        </p:nvSpPr>
        <p:spPr>
          <a:xfrm>
            <a:off x="3884613" y="8685213"/>
            <a:ext cx="2971800" cy="458787"/>
          </a:xfrm>
          <a:prstGeom prst="rect">
            <a:avLst/>
          </a:prstGeom>
        </p:spPr>
        <p:txBody>
          <a:bodyPr vert="horz" lIns="91440" tIns="45720" rIns="91440" bIns="45720" rtlCol="0" anchor="b"/>
          <a:lstStyle>
            <a:lvl1pPr algn="r">
              <a:defRPr sz="1200"/>
            </a:lvl1pPr>
          </a:lstStyle>
          <a:p>
            <a:fld id="{0124A4BF-87CB-4287-95AF-AD449D8A410F}" type="slidenum">
              <a:rPr lang="el-GR" smtClean="0"/>
              <a:t>‹Nr.›</a:t>
            </a:fld>
            <a:endParaRPr lang="el-GR"/>
          </a:p>
        </p:txBody>
      </p:sp>
    </p:spTree>
    <p:extLst>
      <p:ext uri="{BB962C8B-B14F-4D97-AF65-F5344CB8AC3E}">
        <p14:creationId xmlns:p14="http://schemas.microsoft.com/office/powerpoint/2010/main" val="2035116588"/>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l-GR"/>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A6B2EFE5-E9F2-43A5-8AF8-83A578357172}" type="datetimeFigureOut">
              <a:rPr lang="el-GR" smtClean="0"/>
              <a:t>30/3/2026</a:t>
            </a:fld>
            <a:endParaRPr lang="el-GR"/>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l-GR"/>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l-GR"/>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6CF91B0-25AB-4DFA-B184-293DD156034C}" type="slidenum">
              <a:rPr lang="el-GR" smtClean="0"/>
              <a:t>‹Nr.›</a:t>
            </a:fld>
            <a:endParaRPr lang="el-GR"/>
          </a:p>
        </p:txBody>
      </p:sp>
    </p:spTree>
    <p:extLst>
      <p:ext uri="{BB962C8B-B14F-4D97-AF65-F5344CB8AC3E}">
        <p14:creationId xmlns:p14="http://schemas.microsoft.com/office/powerpoint/2010/main" val="369328197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9</a:t>
            </a:fld>
            <a:endParaRPr lang="el-GR"/>
          </a:p>
        </p:txBody>
      </p:sp>
    </p:spTree>
    <p:extLst>
      <p:ext uri="{BB962C8B-B14F-4D97-AF65-F5344CB8AC3E}">
        <p14:creationId xmlns:p14="http://schemas.microsoft.com/office/powerpoint/2010/main" val="1018753205"/>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17</a:t>
            </a:fld>
            <a:endParaRPr lang="el-GR"/>
          </a:p>
        </p:txBody>
      </p:sp>
    </p:spTree>
    <p:extLst>
      <p:ext uri="{BB962C8B-B14F-4D97-AF65-F5344CB8AC3E}">
        <p14:creationId xmlns:p14="http://schemas.microsoft.com/office/powerpoint/2010/main" val="157562401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dirty="0"/>
          </a:p>
        </p:txBody>
      </p:sp>
      <p:sp>
        <p:nvSpPr>
          <p:cNvPr id="4" name="Foliennummernplatzhalter 3"/>
          <p:cNvSpPr>
            <a:spLocks noGrp="1"/>
          </p:cNvSpPr>
          <p:nvPr>
            <p:ph type="sldNum" sz="quarter" idx="5"/>
          </p:nvPr>
        </p:nvSpPr>
        <p:spPr/>
        <p:txBody>
          <a:bodyPr/>
          <a:lstStyle/>
          <a:p>
            <a:fld id="{C6CF91B0-25AB-4DFA-B184-293DD156034C}" type="slidenum">
              <a:rPr lang="el-GR" smtClean="0"/>
              <a:t>19</a:t>
            </a:fld>
            <a:endParaRPr lang="el-GR"/>
          </a:p>
        </p:txBody>
      </p:sp>
    </p:spTree>
    <p:extLst>
      <p:ext uri="{BB962C8B-B14F-4D97-AF65-F5344CB8AC3E}">
        <p14:creationId xmlns:p14="http://schemas.microsoft.com/office/powerpoint/2010/main" val="46054213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1.jpeg"/><Relationship Id="rId1" Type="http://schemas.openxmlformats.org/officeDocument/2006/relationships/slideMaster" Target="../slideMasters/slideMaster2.xml"/><Relationship Id="rId4" Type="http://schemas.openxmlformats.org/officeDocument/2006/relationships/image" Target="../media/image3.png"/></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4.jpeg"/><Relationship Id="rId1" Type="http://schemas.openxmlformats.org/officeDocument/2006/relationships/slideMaster" Target="../slideMasters/slideMaster2.xml"/><Relationship Id="rId4" Type="http://schemas.openxmlformats.org/officeDocument/2006/relationships/image" Target="../media/image5.png"/></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2.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atin typeface="+mn-lt"/>
                <a:ea typeface="Roboto Slab Medium" pitchFamily="2" charset="0"/>
              </a:defRPr>
            </a:lvl1pPr>
          </a:lstStyle>
          <a:p>
            <a:r>
              <a:rPr lang="en-US" dirty="0"/>
              <a:t>Slide title goes here</a:t>
            </a:r>
            <a:endParaRPr lang="el-GR" dirty="0"/>
          </a:p>
        </p:txBody>
      </p:sp>
      <p:sp>
        <p:nvSpPr>
          <p:cNvPr id="5" name="Content Placeholder 3"/>
          <p:cNvSpPr>
            <a:spLocks noGrp="1"/>
          </p:cNvSpPr>
          <p:nvPr>
            <p:ph sz="quarter" idx="12" hasCustomPrompt="1"/>
          </p:nvPr>
        </p:nvSpPr>
        <p:spPr>
          <a:xfrm>
            <a:off x="97971" y="881743"/>
            <a:ext cx="11944350" cy="5870121"/>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lvl="0"/>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216985016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le Sub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6"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sz="2400" b="1" baseline="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
        <p:nvSpPr>
          <p:cNvPr id="8" name="Content Placeholder 3"/>
          <p:cNvSpPr>
            <a:spLocks noGrp="1"/>
          </p:cNvSpPr>
          <p:nvPr>
            <p:ph sz="quarter" idx="12" hasCustomPrompt="1"/>
          </p:nvPr>
        </p:nvSpPr>
        <p:spPr>
          <a:xfrm>
            <a:off x="97971" y="1462685"/>
            <a:ext cx="11944350" cy="5289179"/>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392876717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Content - 2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5" name="Content Placeholder 3"/>
          <p:cNvSpPr>
            <a:spLocks noGrp="1"/>
          </p:cNvSpPr>
          <p:nvPr>
            <p:ph sz="quarter" idx="11" hasCustomPrompt="1"/>
          </p:nvPr>
        </p:nvSpPr>
        <p:spPr>
          <a:xfrm>
            <a:off x="97971"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873580"/>
            <a:ext cx="5910944" cy="5902778"/>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Tree>
    <p:extLst>
      <p:ext uri="{BB962C8B-B14F-4D97-AF65-F5344CB8AC3E}">
        <p14:creationId xmlns:p14="http://schemas.microsoft.com/office/powerpoint/2010/main" val="654504061"/>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Subtitle Text - 1col">
    <p:spTree>
      <p:nvGrpSpPr>
        <p:cNvPr id="1" name=""/>
        <p:cNvGrpSpPr/>
        <p:nvPr/>
      </p:nvGrpSpPr>
      <p:grpSpPr>
        <a:xfrm>
          <a:off x="0" y="0"/>
          <a:ext cx="0" cy="0"/>
          <a:chOff x="0" y="0"/>
          <a:chExt cx="0" cy="0"/>
        </a:xfrm>
      </p:grpSpPr>
      <p:sp>
        <p:nvSpPr>
          <p:cNvPr id="3" name="Title 2"/>
          <p:cNvSpPr>
            <a:spLocks noGrp="1"/>
          </p:cNvSpPr>
          <p:nvPr>
            <p:ph type="title" hasCustomPrompt="1"/>
          </p:nvPr>
        </p:nvSpPr>
        <p:spPr/>
        <p:txBody>
          <a:bodyPr/>
          <a:lstStyle>
            <a:lvl1pPr>
              <a:defRPr/>
            </a:lvl1pPr>
          </a:lstStyle>
          <a:p>
            <a:r>
              <a:rPr lang="en-US" dirty="0"/>
              <a:t>Slide title goes here</a:t>
            </a:r>
            <a:endParaRPr lang="el-GR" dirty="0"/>
          </a:p>
        </p:txBody>
      </p:sp>
      <p:sp>
        <p:nvSpPr>
          <p:cNvPr id="7" name="Content Placeholder 3"/>
          <p:cNvSpPr>
            <a:spLocks noGrp="1"/>
          </p:cNvSpPr>
          <p:nvPr>
            <p:ph sz="quarter" idx="11" hasCustomPrompt="1"/>
          </p:nvPr>
        </p:nvSpPr>
        <p:spPr>
          <a:xfrm>
            <a:off x="97971"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8" name="Content Placeholder 3"/>
          <p:cNvSpPr>
            <a:spLocks noGrp="1"/>
          </p:cNvSpPr>
          <p:nvPr>
            <p:ph sz="quarter" idx="12" hasCustomPrompt="1"/>
          </p:nvPr>
        </p:nvSpPr>
        <p:spPr>
          <a:xfrm>
            <a:off x="6131377" y="1462684"/>
            <a:ext cx="5910944" cy="5313673"/>
          </a:xfrm>
          <a:prstGeom prst="rect">
            <a:avLst/>
          </a:prstGeom>
        </p:spPr>
        <p:txBody>
          <a:bodyPr/>
          <a:lstStyle>
            <a:lvl1pPr algn="l">
              <a:defRPr lang="en-US" sz="1800" kern="1200" dirty="0" smtClean="0">
                <a:solidFill>
                  <a:schemeClr val="accent6"/>
                </a:solidFill>
                <a:latin typeface="+mn-lt"/>
                <a:ea typeface="Open Sans Light" panose="020B0306030504020204" pitchFamily="34" charset="0"/>
                <a:cs typeface="Open Sans Light" panose="020B0306030504020204" pitchFamily="34" charset="0"/>
              </a:defRPr>
            </a:lvl1pPr>
            <a:lvl2pPr>
              <a:defRPr sz="2200"/>
            </a:lvl2pPr>
            <a:lvl3pPr>
              <a:defRPr sz="2200"/>
            </a:lvl3pPr>
            <a:lvl4pPr>
              <a:defRPr sz="2200"/>
            </a:lvl4pPr>
            <a:lvl5pPr>
              <a:defRPr sz="2200"/>
            </a:lvl5pPr>
          </a:lstStyle>
          <a:p>
            <a:pPr marL="0" lvl="0" indent="0" algn="l" defTabSz="914377" rtl="0" eaLnBrk="1" latinLnBrk="0" hangingPunct="1">
              <a:lnSpc>
                <a:spcPct val="90000"/>
              </a:lnSpc>
              <a:spcBef>
                <a:spcPts val="1000"/>
              </a:spcBef>
              <a:buFont typeface="Arial" panose="020B0604020202020204" pitchFamily="34" charset="0"/>
              <a:buNone/>
            </a:pPr>
            <a:r>
              <a:rPr lang="en-US" dirty="0"/>
              <a:t>Content goes here (text / image / diagram / video). Make sure all media/graphics fit the column width, for better display results. </a:t>
            </a:r>
          </a:p>
        </p:txBody>
      </p:sp>
      <p:sp>
        <p:nvSpPr>
          <p:cNvPr id="10" name="Text Placeholder 9"/>
          <p:cNvSpPr>
            <a:spLocks noGrp="1"/>
          </p:cNvSpPr>
          <p:nvPr>
            <p:ph type="body" sz="quarter" idx="10" hasCustomPrompt="1"/>
          </p:nvPr>
        </p:nvSpPr>
        <p:spPr>
          <a:xfrm>
            <a:off x="97970" y="854672"/>
            <a:ext cx="11944351" cy="550862"/>
          </a:xfrm>
          <a:prstGeom prst="rect">
            <a:avLst/>
          </a:prstGeom>
          <a:noFill/>
        </p:spPr>
        <p:txBody>
          <a:bodyPr anchor="ctr" anchorCtr="0"/>
          <a:lstStyle>
            <a:lvl1pPr>
              <a:defRPr lang="el-GR" sz="2400" b="1" kern="1200" baseline="0" dirty="0">
                <a:solidFill>
                  <a:schemeClr val="accent3"/>
                </a:solidFill>
                <a:latin typeface="+mn-lt"/>
                <a:ea typeface="Open Sans" panose="020B0606030504020204" pitchFamily="34" charset="0"/>
                <a:cs typeface="Open Sans" panose="020B0606030504020204" pitchFamily="34" charset="0"/>
              </a:defRPr>
            </a:lvl1pPr>
          </a:lstStyle>
          <a:p>
            <a:pPr lvl="0"/>
            <a:r>
              <a:rPr lang="en-US" dirty="0"/>
              <a:t>Subtitle title goes here</a:t>
            </a:r>
            <a:endParaRPr lang="el-GR" dirty="0"/>
          </a:p>
        </p:txBody>
      </p:sp>
    </p:spTree>
    <p:extLst>
      <p:ext uri="{BB962C8B-B14F-4D97-AF65-F5344CB8AC3E}">
        <p14:creationId xmlns:p14="http://schemas.microsoft.com/office/powerpoint/2010/main" val="153670661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‹Nr.›</a:t>
            </a:fld>
            <a:endParaRPr lang="en-US"/>
          </a:p>
        </p:txBody>
      </p:sp>
    </p:spTree>
    <p:extLst>
      <p:ext uri="{BB962C8B-B14F-4D97-AF65-F5344CB8AC3E}">
        <p14:creationId xmlns:p14="http://schemas.microsoft.com/office/powerpoint/2010/main" val="172100713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Title Slide">
    <p:bg>
      <p:bgPr>
        <a:solidFill>
          <a:srgbClr val="FFFFFF"/>
        </a:solidFill>
        <a:effectLst/>
      </p:bgPr>
    </p:bg>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1" name="TextBox 10"/>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6" name="Picture 5">
            <a:extLst>
              <a:ext uri="{FF2B5EF4-FFF2-40B4-BE49-F238E27FC236}">
                <a16:creationId xmlns:a16="http://schemas.microsoft.com/office/drawing/2014/main" id="{41C672A2-D26B-3834-7C30-2ED14ED1C6CE}"/>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310896" y="343739"/>
            <a:ext cx="4353312" cy="833538"/>
          </a:xfrm>
          <a:prstGeom prst="rect">
            <a:avLst/>
          </a:prstGeom>
        </p:spPr>
      </p:pic>
      <p:pic>
        <p:nvPicPr>
          <p:cNvPr id="7" name="Picture 6">
            <a:extLst>
              <a:ext uri="{FF2B5EF4-FFF2-40B4-BE49-F238E27FC236}">
                <a16:creationId xmlns:a16="http://schemas.microsoft.com/office/drawing/2014/main" id="{3D828EC0-BF20-49B3-A8DE-833F728958E9}"/>
              </a:ext>
            </a:extLst>
          </p:cNvPr>
          <p:cNvPicPr>
            <a:picLocks noChangeAspect="1"/>
          </p:cNvPicPr>
          <p:nvPr userDrawn="1"/>
        </p:nvPicPr>
        <p:blipFill>
          <a:blip r:embed="rId3"/>
          <a:stretch>
            <a:fillRect/>
          </a:stretch>
        </p:blipFill>
        <p:spPr>
          <a:xfrm>
            <a:off x="310897" y="6212262"/>
            <a:ext cx="1886787" cy="401872"/>
          </a:xfrm>
          <a:prstGeom prst="rect">
            <a:avLst/>
          </a:prstGeom>
        </p:spPr>
      </p:pic>
      <p:pic>
        <p:nvPicPr>
          <p:cNvPr id="9" name="Picture 8">
            <a:extLst>
              <a:ext uri="{FF2B5EF4-FFF2-40B4-BE49-F238E27FC236}">
                <a16:creationId xmlns:a16="http://schemas.microsoft.com/office/drawing/2014/main" id="{0CA16813-24A7-8005-8F28-7C493D60148E}"/>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289546" y="51099"/>
            <a:ext cx="4501129" cy="6362099"/>
          </a:xfrm>
          <a:prstGeom prst="rect">
            <a:avLst/>
          </a:prstGeom>
        </p:spPr>
      </p:pic>
    </p:spTree>
    <p:extLst>
      <p:ext uri="{BB962C8B-B14F-4D97-AF65-F5344CB8AC3E}">
        <p14:creationId xmlns:p14="http://schemas.microsoft.com/office/powerpoint/2010/main" val="547020309"/>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8" name="Rectangle 17"/>
          <p:cNvSpPr/>
          <p:nvPr userDrawn="1"/>
        </p:nvSpPr>
        <p:spPr>
          <a:xfrm>
            <a:off x="1" y="2184266"/>
            <a:ext cx="310895" cy="1331189"/>
          </a:xfrm>
          <a:prstGeom prst="rect">
            <a:avLst/>
          </a:prstGeom>
          <a:solidFill>
            <a:schemeClr val="accent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Title 1"/>
          <p:cNvSpPr>
            <a:spLocks noGrp="1"/>
          </p:cNvSpPr>
          <p:nvPr>
            <p:ph type="ctrTitle" hasCustomPrompt="1"/>
          </p:nvPr>
        </p:nvSpPr>
        <p:spPr>
          <a:xfrm>
            <a:off x="374726" y="2184268"/>
            <a:ext cx="6914821" cy="1334065"/>
          </a:xfrm>
          <a:prstGeom prst="rect">
            <a:avLst/>
          </a:prstGeom>
          <a:noFill/>
        </p:spPr>
        <p:txBody>
          <a:bodyPr anchor="ctr">
            <a:normAutofit/>
          </a:bodyPr>
          <a:lstStyle>
            <a:lvl1pPr algn="l">
              <a:defRPr sz="2000" b="1">
                <a:solidFill>
                  <a:schemeClr val="accent1"/>
                </a:solidFill>
                <a:latin typeface="+mn-lt"/>
                <a:ea typeface="Roboto Slab Black" pitchFamily="2" charset="0"/>
              </a:defRPr>
            </a:lvl1pPr>
          </a:lstStyle>
          <a:p>
            <a:r>
              <a:rPr lang="en-US" dirty="0"/>
              <a:t>Presentation title here</a:t>
            </a:r>
            <a:endParaRPr lang="el-GR" dirty="0"/>
          </a:p>
        </p:txBody>
      </p:sp>
      <p:sp>
        <p:nvSpPr>
          <p:cNvPr id="15" name="Subtitle 2"/>
          <p:cNvSpPr>
            <a:spLocks noGrp="1"/>
          </p:cNvSpPr>
          <p:nvPr>
            <p:ph type="subTitle" idx="1" hasCustomPrompt="1"/>
          </p:nvPr>
        </p:nvSpPr>
        <p:spPr>
          <a:xfrm>
            <a:off x="401324" y="3651830"/>
            <a:ext cx="6893057" cy="1292830"/>
          </a:xfrm>
          <a:noFill/>
        </p:spPr>
        <p:txBody>
          <a:bodyPr anchor="ctr">
            <a:normAutofit/>
          </a:bodyPr>
          <a:lstStyle>
            <a:lvl1pPr marL="0" indent="0" algn="l">
              <a:buNone/>
              <a:defRPr sz="1600" b="0" i="1" baseline="0">
                <a:solidFill>
                  <a:schemeClr val="tx1"/>
                </a:solidFill>
                <a:latin typeface="+mn-lt"/>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en-US" dirty="0"/>
              <a:t>Subtitle goes here</a:t>
            </a:r>
            <a:endParaRPr lang="el-GR" dirty="0"/>
          </a:p>
        </p:txBody>
      </p:sp>
      <p:sp>
        <p:nvSpPr>
          <p:cNvPr id="17" name="Rectangle 16"/>
          <p:cNvSpPr/>
          <p:nvPr userDrawn="1"/>
        </p:nvSpPr>
        <p:spPr>
          <a:xfrm rot="5400000" flipV="1">
            <a:off x="-507419" y="4140073"/>
            <a:ext cx="1331189" cy="316348"/>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29FFDEAA-4C09-D661-B25F-AC452411C28B}"/>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247656" y="243866"/>
            <a:ext cx="3744188" cy="1482538"/>
          </a:xfrm>
          <a:prstGeom prst="rect">
            <a:avLst/>
          </a:prstGeom>
        </p:spPr>
      </p:pic>
      <p:pic>
        <p:nvPicPr>
          <p:cNvPr id="4" name="Picture 3">
            <a:extLst>
              <a:ext uri="{FF2B5EF4-FFF2-40B4-BE49-F238E27FC236}">
                <a16:creationId xmlns:a16="http://schemas.microsoft.com/office/drawing/2014/main" id="{BDDCD6EF-8BAC-4952-C0E4-2EF4ACDC3F96}"/>
              </a:ext>
            </a:extLst>
          </p:cNvPr>
          <p:cNvPicPr>
            <a:picLocks noChangeAspect="1"/>
          </p:cNvPicPr>
          <p:nvPr userDrawn="1"/>
        </p:nvPicPr>
        <p:blipFill>
          <a:blip r:embed="rId3"/>
          <a:stretch>
            <a:fillRect/>
          </a:stretch>
        </p:blipFill>
        <p:spPr>
          <a:xfrm>
            <a:off x="310897" y="6212262"/>
            <a:ext cx="1886787" cy="401872"/>
          </a:xfrm>
          <a:prstGeom prst="rect">
            <a:avLst/>
          </a:prstGeom>
        </p:spPr>
      </p:pic>
      <p:sp>
        <p:nvSpPr>
          <p:cNvPr id="7" name="TextBox 6">
            <a:extLst>
              <a:ext uri="{FF2B5EF4-FFF2-40B4-BE49-F238E27FC236}">
                <a16:creationId xmlns:a16="http://schemas.microsoft.com/office/drawing/2014/main" id="{65D8CF01-DE24-506A-D172-15A990CD197C}"/>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pic>
        <p:nvPicPr>
          <p:cNvPr id="13" name="Picture 12">
            <a:extLst>
              <a:ext uri="{FF2B5EF4-FFF2-40B4-BE49-F238E27FC236}">
                <a16:creationId xmlns:a16="http://schemas.microsoft.com/office/drawing/2014/main" id="{B49325E3-9BBA-A801-2A0B-2CDE800B7AA5}"/>
              </a:ext>
            </a:extLst>
          </p:cNvPr>
          <p:cNvPicPr>
            <a:picLocks noChangeAspect="1"/>
          </p:cNvPicPr>
          <p:nvPr userDrawn="1"/>
        </p:nvPicPr>
        <p:blipFill>
          <a:blip r:embed="rId4" cstate="print">
            <a:extLst>
              <a:ext uri="{28A0092B-C50C-407E-A947-70E740481C1C}">
                <a14:useLocalDpi xmlns:a14="http://schemas.microsoft.com/office/drawing/2010/main" val="0"/>
              </a:ext>
            </a:extLst>
          </a:blip>
          <a:stretch>
            <a:fillRect/>
          </a:stretch>
        </p:blipFill>
        <p:spPr>
          <a:xfrm>
            <a:off x="7348438" y="155448"/>
            <a:ext cx="4442238" cy="6278860"/>
          </a:xfrm>
          <a:prstGeom prst="rect">
            <a:avLst/>
          </a:prstGeom>
        </p:spPr>
      </p:pic>
    </p:spTree>
    <p:extLst>
      <p:ext uri="{BB962C8B-B14F-4D97-AF65-F5344CB8AC3E}">
        <p14:creationId xmlns:p14="http://schemas.microsoft.com/office/powerpoint/2010/main" val="2944581528"/>
      </p:ext>
    </p:extLst>
  </p:cSld>
  <p:clrMapOvr>
    <a:masterClrMapping/>
  </p:clrMapOvr>
  <p:extLst>
    <p:ext uri="{DCECCB84-F9BA-43D5-87BE-67443E8EF086}">
      <p15:sldGuideLst xmlns:p15="http://schemas.microsoft.com/office/powerpoint/2012/main">
        <p15:guide id="1" orient="horz" pos="2160">
          <p15:clr>
            <a:srgbClr val="FBAE40"/>
          </p15:clr>
        </p15:guide>
        <p15:guide id="2" pos="3840">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5" name="Title 1"/>
          <p:cNvSpPr>
            <a:spLocks noGrp="1"/>
          </p:cNvSpPr>
          <p:nvPr>
            <p:ph type="ctrTitle" hasCustomPrompt="1"/>
          </p:nvPr>
        </p:nvSpPr>
        <p:spPr>
          <a:xfrm>
            <a:off x="2179865" y="2937536"/>
            <a:ext cx="7832271" cy="1600197"/>
          </a:xfrm>
          <a:prstGeom prst="rect">
            <a:avLst/>
          </a:prstGeom>
        </p:spPr>
        <p:txBody>
          <a:bodyPr anchor="ctr">
            <a:normAutofit/>
          </a:bodyPr>
          <a:lstStyle>
            <a:lvl1pPr algn="ctr">
              <a:defRPr sz="2000" b="1">
                <a:solidFill>
                  <a:schemeClr val="accent1"/>
                </a:solidFill>
                <a:latin typeface="+mn-lt"/>
                <a:ea typeface="Roboto Slab Black" pitchFamily="2" charset="0"/>
              </a:defRPr>
            </a:lvl1pPr>
          </a:lstStyle>
          <a:p>
            <a:r>
              <a:rPr lang="en-US" dirty="0"/>
              <a:t>End Slide</a:t>
            </a:r>
            <a:endParaRPr lang="el-GR" dirty="0"/>
          </a:p>
        </p:txBody>
      </p:sp>
      <p:sp>
        <p:nvSpPr>
          <p:cNvPr id="10" name="Rectangle 9"/>
          <p:cNvSpPr/>
          <p:nvPr userDrawn="1"/>
        </p:nvSpPr>
        <p:spPr>
          <a:xfrm rot="10800000" flipV="1">
            <a:off x="2172707" y="2913643"/>
            <a:ext cx="7839428" cy="45719"/>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 name="Picture 2">
            <a:extLst>
              <a:ext uri="{FF2B5EF4-FFF2-40B4-BE49-F238E27FC236}">
                <a16:creationId xmlns:a16="http://schemas.microsoft.com/office/drawing/2014/main" id="{CEFD929F-6A11-03BE-03E5-1B1D514FCDCC}"/>
              </a:ext>
            </a:extLst>
          </p:cNvPr>
          <p:cNvPicPr>
            <a:picLocks noChangeAspect="1"/>
          </p:cNvPicPr>
          <p:nvPr userDrawn="1"/>
        </p:nvPicPr>
        <p:blipFill>
          <a:blip r:embed="rId2"/>
          <a:stretch>
            <a:fillRect/>
          </a:stretch>
        </p:blipFill>
        <p:spPr>
          <a:xfrm>
            <a:off x="310897" y="6212262"/>
            <a:ext cx="1886787" cy="401872"/>
          </a:xfrm>
          <a:prstGeom prst="rect">
            <a:avLst/>
          </a:prstGeom>
        </p:spPr>
      </p:pic>
      <p:sp>
        <p:nvSpPr>
          <p:cNvPr id="4" name="TextBox 3">
            <a:extLst>
              <a:ext uri="{FF2B5EF4-FFF2-40B4-BE49-F238E27FC236}">
                <a16:creationId xmlns:a16="http://schemas.microsoft.com/office/drawing/2014/main" id="{D45CB7C3-85A9-ABC1-2636-1824E800A698}"/>
              </a:ext>
            </a:extLst>
          </p:cNvPr>
          <p:cNvSpPr txBox="1"/>
          <p:nvPr userDrawn="1"/>
        </p:nvSpPr>
        <p:spPr>
          <a:xfrm>
            <a:off x="2385759" y="6214024"/>
            <a:ext cx="9495344" cy="400110"/>
          </a:xfrm>
          <a:prstGeom prst="rect">
            <a:avLst/>
          </a:prstGeom>
          <a:noFill/>
          <a:ln>
            <a:noFill/>
          </a:ln>
        </p:spPr>
        <p:txBody>
          <a:bodyPr wrap="square" rtlCol="0">
            <a:spAutoFit/>
          </a:bodyPr>
          <a:lstStyle/>
          <a:p>
            <a:r>
              <a:rPr lang="en-GB" sz="1000" b="0" i="0" dirty="0">
                <a:solidFill>
                  <a:srgbClr val="26324B"/>
                </a:solidFill>
                <a:effectLst/>
                <a:latin typeface="+mn-lt"/>
              </a:rPr>
              <a:t>Funded by the European Union. Views and opinions expressed are however those of the author(s) only and do not necessarily reflect those of the European Union or the European Education and Culture Executive Agency (EACEA). Neither the European Union nor EACEA can be held responsible for them. </a:t>
            </a:r>
            <a:r>
              <a:rPr lang="en-US" sz="1000" dirty="0">
                <a:latin typeface="+mn-lt"/>
              </a:rPr>
              <a:t>Project Number: </a:t>
            </a:r>
            <a:r>
              <a:rPr lang="en-GB" sz="1000" b="0" i="0" dirty="0">
                <a:solidFill>
                  <a:srgbClr val="0B0E1F"/>
                </a:solidFill>
                <a:effectLst/>
                <a:latin typeface="+mn-lt"/>
              </a:rPr>
              <a:t>2024-1-DE02-KA220-ADU-000244060</a:t>
            </a:r>
            <a:endParaRPr lang="en-US" sz="1000" kern="1200" dirty="0">
              <a:solidFill>
                <a:schemeClr val="tx1"/>
              </a:solidFill>
              <a:latin typeface="+mn-lt"/>
              <a:ea typeface="+mn-ea"/>
              <a:cs typeface="+mn-cs"/>
            </a:endParaRPr>
          </a:p>
        </p:txBody>
      </p:sp>
    </p:spTree>
    <p:extLst>
      <p:ext uri="{BB962C8B-B14F-4D97-AF65-F5344CB8AC3E}">
        <p14:creationId xmlns:p14="http://schemas.microsoft.com/office/powerpoint/2010/main" val="184822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4" name="Rectangle 3"/>
          <p:cNvSpPr/>
          <p:nvPr userDrawn="1"/>
        </p:nvSpPr>
        <p:spPr>
          <a:xfrm>
            <a:off x="0" y="0"/>
            <a:ext cx="12192000" cy="6858000"/>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 name="Title 1"/>
          <p:cNvSpPr>
            <a:spLocks noGrp="1"/>
          </p:cNvSpPr>
          <p:nvPr>
            <p:ph type="ctrTitle" hasCustomPrompt="1"/>
          </p:nvPr>
        </p:nvSpPr>
        <p:spPr>
          <a:xfrm>
            <a:off x="2179865" y="2774849"/>
            <a:ext cx="7832271" cy="1600197"/>
          </a:xfrm>
          <a:prstGeom prst="rect">
            <a:avLst/>
          </a:prstGeom>
        </p:spPr>
        <p:txBody>
          <a:bodyPr anchor="ctr">
            <a:normAutofit/>
          </a:bodyPr>
          <a:lstStyle>
            <a:lvl1pPr algn="ctr">
              <a:defRPr sz="2000" b="1">
                <a:solidFill>
                  <a:schemeClr val="bg2"/>
                </a:solidFill>
                <a:latin typeface="+mn-lt"/>
                <a:ea typeface="Roboto Slab Black" pitchFamily="2" charset="0"/>
              </a:defRPr>
            </a:lvl1pPr>
          </a:lstStyle>
          <a:p>
            <a:r>
              <a:rPr lang="en-US" dirty="0"/>
              <a:t>Divider Slide</a:t>
            </a:r>
            <a:endParaRPr lang="el-GR" dirty="0"/>
          </a:p>
        </p:txBody>
      </p:sp>
      <p:sp>
        <p:nvSpPr>
          <p:cNvPr id="6" name="Rectangle 5"/>
          <p:cNvSpPr/>
          <p:nvPr userDrawn="1"/>
        </p:nvSpPr>
        <p:spPr>
          <a:xfrm rot="10800000" flipV="1">
            <a:off x="2172708" y="2774849"/>
            <a:ext cx="7839428" cy="4571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340990256"/>
      </p:ext>
    </p:extLst>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heme" Target="../theme/theme1.xml"/><Relationship Id="rId5" Type="http://schemas.openxmlformats.org/officeDocument/2006/relationships/slideLayout" Target="../slideLayouts/slideLayout5.xml"/><Relationship Id="rId4" Type="http://schemas.openxmlformats.org/officeDocument/2006/relationships/slideLayout" Target="../slideLayouts/slideLayout4.xml"/></Relationships>
</file>

<file path=ppt/slideMasters/_rels/slideMaster2.xml.rels><?xml version="1.0" encoding="UTF-8" standalone="yes"?>
<Relationships xmlns="http://schemas.openxmlformats.org/package/2006/relationships"><Relationship Id="rId3" Type="http://schemas.openxmlformats.org/officeDocument/2006/relationships/slideLayout" Target="../slideLayouts/slideLayout8.xml"/><Relationship Id="rId2" Type="http://schemas.openxmlformats.org/officeDocument/2006/relationships/slideLayout" Target="../slideLayouts/slideLayout7.xml"/><Relationship Id="rId1" Type="http://schemas.openxmlformats.org/officeDocument/2006/relationships/slideLayout" Target="../slideLayouts/slideLayout6.xml"/><Relationship Id="rId5" Type="http://schemas.openxmlformats.org/officeDocument/2006/relationships/theme" Target="../theme/theme2.xml"/><Relationship Id="rId4"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alpha val="0"/>
          </a:schemeClr>
        </a:solidFill>
        <a:effectLst/>
      </p:bgPr>
    </p:bg>
    <p:spTree>
      <p:nvGrpSpPr>
        <p:cNvPr id="1" name=""/>
        <p:cNvGrpSpPr/>
        <p:nvPr/>
      </p:nvGrpSpPr>
      <p:grpSpPr>
        <a:xfrm>
          <a:off x="0" y="0"/>
          <a:ext cx="0" cy="0"/>
          <a:chOff x="0" y="0"/>
          <a:chExt cx="0" cy="0"/>
        </a:xfrm>
      </p:grpSpPr>
      <p:sp>
        <p:nvSpPr>
          <p:cNvPr id="2" name="Rectangle 1"/>
          <p:cNvSpPr/>
          <p:nvPr userDrawn="1"/>
        </p:nvSpPr>
        <p:spPr>
          <a:xfrm>
            <a:off x="0" y="0"/>
            <a:ext cx="12192000" cy="797521"/>
          </a:xfrm>
          <a:prstGeom prst="rect">
            <a:avLst/>
          </a:prstGeom>
          <a:solidFill>
            <a:schemeClr val="accent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l-GR" dirty="0">
              <a:latin typeface="Open Sans" panose="020B0606030504020204" pitchFamily="34" charset="0"/>
              <a:ea typeface="Open Sans" panose="020B0606030504020204" pitchFamily="34" charset="0"/>
              <a:cs typeface="Open Sans" panose="020B0606030504020204" pitchFamily="34" charset="0"/>
            </a:endParaRPr>
          </a:p>
        </p:txBody>
      </p:sp>
      <p:sp>
        <p:nvSpPr>
          <p:cNvPr id="8" name="Title Placeholder 7"/>
          <p:cNvSpPr>
            <a:spLocks noGrp="1"/>
          </p:cNvSpPr>
          <p:nvPr>
            <p:ph type="title"/>
          </p:nvPr>
        </p:nvSpPr>
        <p:spPr>
          <a:xfrm>
            <a:off x="97970" y="81642"/>
            <a:ext cx="11944351" cy="715879"/>
          </a:xfrm>
          <a:prstGeom prst="rect">
            <a:avLst/>
          </a:prstGeom>
        </p:spPr>
        <p:txBody>
          <a:bodyPr vert="horz" lIns="54000" tIns="54000" rIns="54000" bIns="54000" rtlCol="0" anchor="ctr">
            <a:noAutofit/>
          </a:bodyPr>
          <a:lstStyle/>
          <a:p>
            <a:r>
              <a:rPr lang="en-US" dirty="0"/>
              <a:t>Slide title goes here</a:t>
            </a:r>
            <a:endParaRPr lang="el-GR" dirty="0"/>
          </a:p>
        </p:txBody>
      </p:sp>
    </p:spTree>
    <p:extLst>
      <p:ext uri="{BB962C8B-B14F-4D97-AF65-F5344CB8AC3E}">
        <p14:creationId xmlns:p14="http://schemas.microsoft.com/office/powerpoint/2010/main" val="1960187723"/>
      </p:ext>
    </p:extLst>
  </p:cSld>
  <p:clrMap bg1="lt1" tx1="dk1" bg2="lt2" tx2="dk2" accent1="accent1" accent2="accent2" accent3="accent3" accent4="accent4" accent5="accent5" accent6="accent6" hlink="hlink" folHlink="folHlink"/>
  <p:sldLayoutIdLst>
    <p:sldLayoutId id="2147483672" r:id="rId1"/>
    <p:sldLayoutId id="2147483669" r:id="rId2"/>
    <p:sldLayoutId id="2147483671" r:id="rId3"/>
    <p:sldLayoutId id="2147483651" r:id="rId4"/>
    <p:sldLayoutId id="2147483690" r:id="rId5"/>
  </p:sldLayoutIdLst>
  <p:hf sldNum="0" hdr="0" ftr="0" dt="0"/>
  <p:txStyles>
    <p:title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p:titleStyle>
    <p:bodyStyle>
      <a:lvl1pPr marL="0" indent="0" algn="just" defTabSz="914377" rtl="0" eaLnBrk="1" latinLnBrk="0" hangingPunct="1">
        <a:lnSpc>
          <a:spcPct val="90000"/>
        </a:lnSpc>
        <a:spcBef>
          <a:spcPts val="1000"/>
        </a:spcBef>
        <a:buFont typeface="Arial" panose="020B0604020202020204" pitchFamily="34" charset="0"/>
        <a:buNone/>
        <a:defRPr sz="2200" kern="1200">
          <a:solidFill>
            <a:schemeClr val="bg2"/>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4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rgbClr val="FFFFFF">
            <a:alpha val="50000"/>
          </a:srgbClr>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9"/>
            <a:ext cx="10515600" cy="1325563"/>
          </a:xfrm>
          <a:prstGeom prst="rect">
            <a:avLst/>
          </a:prstGeom>
        </p:spPr>
        <p:txBody>
          <a:bodyPr vert="horz" lIns="91440" tIns="45720" rIns="91440" bIns="45720" rtlCol="0" anchor="ctr">
            <a:normAutofit/>
          </a:bodyPr>
          <a:lstStyle/>
          <a:p>
            <a:r>
              <a:rPr lang="en-US"/>
              <a:t>Click to edit Master title style</a:t>
            </a:r>
            <a:endParaRPr lang="el-G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l-GR"/>
          </a:p>
        </p:txBody>
      </p:sp>
      <p:sp>
        <p:nvSpPr>
          <p:cNvPr id="4" name="Date Placeholder 3"/>
          <p:cNvSpPr>
            <a:spLocks noGrp="1"/>
          </p:cNvSpPr>
          <p:nvPr>
            <p:ph type="dt" sz="half" idx="2"/>
          </p:nvPr>
        </p:nvSpPr>
        <p:spPr>
          <a:xfrm>
            <a:off x="838200" y="6356354"/>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l-GR"/>
          </a:p>
        </p:txBody>
      </p:sp>
      <p:sp>
        <p:nvSpPr>
          <p:cNvPr id="5" name="Footer Placeholder 4"/>
          <p:cNvSpPr>
            <a:spLocks noGrp="1"/>
          </p:cNvSpPr>
          <p:nvPr>
            <p:ph type="ftr" sz="quarter" idx="3"/>
          </p:nvPr>
        </p:nvSpPr>
        <p:spPr>
          <a:xfrm>
            <a:off x="4038600" y="6356354"/>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l-GR"/>
          </a:p>
        </p:txBody>
      </p:sp>
      <p:sp>
        <p:nvSpPr>
          <p:cNvPr id="6" name="Slide Number Placeholder 5"/>
          <p:cNvSpPr>
            <a:spLocks noGrp="1"/>
          </p:cNvSpPr>
          <p:nvPr>
            <p:ph type="sldNum" sz="quarter" idx="4"/>
          </p:nvPr>
        </p:nvSpPr>
        <p:spPr>
          <a:xfrm>
            <a:off x="8610600" y="6356354"/>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C04BC8F-6DF6-4A9D-AD1E-91493831B921}" type="slidenum">
              <a:rPr lang="el-GR" smtClean="0"/>
              <a:t>‹Nr.›</a:t>
            </a:fld>
            <a:endParaRPr lang="el-GR"/>
          </a:p>
        </p:txBody>
      </p:sp>
    </p:spTree>
    <p:extLst>
      <p:ext uri="{BB962C8B-B14F-4D97-AF65-F5344CB8AC3E}">
        <p14:creationId xmlns:p14="http://schemas.microsoft.com/office/powerpoint/2010/main" val="569144641"/>
      </p:ext>
    </p:extLst>
  </p:cSld>
  <p:clrMap bg1="lt1" tx1="dk1" bg2="lt2" tx2="dk2" accent1="accent1" accent2="accent2" accent3="accent3" accent4="accent4" accent5="accent5" accent6="accent6" hlink="hlink" folHlink="folHlink"/>
  <p:sldLayoutIdLst>
    <p:sldLayoutId id="2147483649" r:id="rId1"/>
    <p:sldLayoutId id="2147483689" r:id="rId2"/>
    <p:sldLayoutId id="2147483687" r:id="rId3"/>
    <p:sldLayoutId id="2147483688" r:id="rId4"/>
  </p:sldLayoutIdLst>
  <p:hf sldNum="0" hdr="0" ftr="0" dt="0"/>
  <p:txStyles>
    <p:titleStyle>
      <a:lvl1pPr algn="l" defTabSz="914377"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783" indent="-228594" algn="l" defTabSz="914377"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2971" indent="-228594" algn="l" defTabSz="914377"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160"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349"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l-GR"/>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image" Target="../media/image6.png"/><Relationship Id="rId1" Type="http://schemas.openxmlformats.org/officeDocument/2006/relationships/slideLayout" Target="../slideLayouts/slideLayout1.xml"/><Relationship Id="rId4" Type="http://schemas.openxmlformats.org/officeDocument/2006/relationships/image" Target="../media/image8.png"/></Relationships>
</file>

<file path=ppt/slides/_rels/slide3.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6.png"/><Relationship Id="rId7" Type="http://schemas.openxmlformats.org/officeDocument/2006/relationships/image" Target="../media/image13.png"/><Relationship Id="rId12" Type="http://schemas.openxmlformats.org/officeDocument/2006/relationships/image" Target="../media/image18.png"/><Relationship Id="rId2" Type="http://schemas.openxmlformats.org/officeDocument/2006/relationships/image" Target="../media/image9.png"/><Relationship Id="rId1" Type="http://schemas.openxmlformats.org/officeDocument/2006/relationships/slideLayout" Target="../slideLayouts/slideLayout5.xml"/><Relationship Id="rId6" Type="http://schemas.openxmlformats.org/officeDocument/2006/relationships/image" Target="../media/image12.png"/><Relationship Id="rId11" Type="http://schemas.openxmlformats.org/officeDocument/2006/relationships/image" Target="../media/image17.png"/><Relationship Id="rId5" Type="http://schemas.openxmlformats.org/officeDocument/2006/relationships/image" Target="../media/image11.png"/><Relationship Id="rId10" Type="http://schemas.openxmlformats.org/officeDocument/2006/relationships/image" Target="../media/image16.png"/><Relationship Id="rId4" Type="http://schemas.openxmlformats.org/officeDocument/2006/relationships/image" Target="../media/image10.png"/><Relationship Id="rId9" Type="http://schemas.openxmlformats.org/officeDocument/2006/relationships/image" Target="../media/image15.png"/></Relationships>
</file>

<file path=ppt/slides/_rels/slide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5.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6.png"/><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6.png"/><Relationship Id="rId1" Type="http://schemas.openxmlformats.org/officeDocument/2006/relationships/slideLayout" Target="../slideLayouts/slideLayout5.xml"/><Relationship Id="rId4" Type="http://schemas.openxmlformats.org/officeDocument/2006/relationships/image" Target="../media/image23.png"/></Relationships>
</file>

<file path=ppt/slides/_rels/slide8.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image" Target="../media/image6.png"/><Relationship Id="rId1" Type="http://schemas.openxmlformats.org/officeDocument/2006/relationships/slideLayout" Target="../slideLayouts/slideLayout2.xml"/><Relationship Id="rId4" Type="http://schemas.openxmlformats.org/officeDocument/2006/relationships/image" Target="../media/image25.png"/></Relationships>
</file>

<file path=ppt/slides/_rels/slide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3" Type="http://schemas.openxmlformats.org/officeDocument/2006/relationships/image" Target="../media/image28.png"/><Relationship Id="rId2" Type="http://schemas.openxmlformats.org/officeDocument/2006/relationships/image" Target="../media/image27.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image" Target="../media/image31.png"/><Relationship Id="rId1" Type="http://schemas.openxmlformats.org/officeDocument/2006/relationships/slideLayout" Target="../slideLayouts/slideLayout1.xml"/><Relationship Id="rId4" Type="http://schemas.openxmlformats.org/officeDocument/2006/relationships/image" Target="../media/image33.pn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3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3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3" Type="http://schemas.openxmlformats.org/officeDocument/2006/relationships/image" Target="../media/image37.png"/><Relationship Id="rId2" Type="http://schemas.openxmlformats.org/officeDocument/2006/relationships/image" Target="../media/image36.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38.pn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39.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41.png"/><Relationship Id="rId2" Type="http://schemas.openxmlformats.org/officeDocument/2006/relationships/image" Target="../media/image40.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42.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43.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9.xml"/></Relationships>
</file>

<file path=ppt/slides/_rels/slide31.xml.rels><?xml version="1.0" encoding="UTF-8" standalone="yes"?>
<Relationships xmlns="http://schemas.openxmlformats.org/package/2006/relationships"><Relationship Id="rId2" Type="http://schemas.openxmlformats.org/officeDocument/2006/relationships/hyperlink" Target="https://www.socialnet.de/lexikon/Soziale-Norm"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69C12C-7592-0329-91F0-97DF135376F4}"/>
              </a:ext>
            </a:extLst>
          </p:cNvPr>
          <p:cNvSpPr>
            <a:spLocks noGrp="1"/>
          </p:cNvSpPr>
          <p:nvPr>
            <p:ph type="ctrTitle"/>
          </p:nvPr>
        </p:nvSpPr>
        <p:spPr>
          <a:xfrm>
            <a:off x="437789" y="3647089"/>
            <a:ext cx="6914821" cy="302167"/>
          </a:xfrm>
        </p:spPr>
        <p:txBody>
          <a:bodyPr>
            <a:normAutofit fontScale="90000"/>
          </a:bodyPr>
          <a:lstStyle/>
          <a:p>
            <a:pPr algn="ctr"/>
            <a:r>
              <a:rPr lang="de-DE" sz="4000" i="1" dirty="0"/>
              <a:t>AgeWise Handbook</a:t>
            </a:r>
            <a:br>
              <a:rPr lang="de-DE" sz="4000" i="1" dirty="0"/>
            </a:br>
            <a:r>
              <a:rPr lang="de-DE" sz="4000" i="1" dirty="0"/>
              <a:t> </a:t>
            </a:r>
            <a:br>
              <a:rPr lang="de-DE" sz="4000" i="1" dirty="0"/>
            </a:br>
            <a:r>
              <a:rPr lang="en-US" sz="3100" i="1" dirty="0"/>
              <a:t>Module 4. The History of Societal Norms of Gender and Sexuality in Europe</a:t>
            </a:r>
            <a:br>
              <a:rPr lang="de-DE" dirty="0"/>
            </a:br>
            <a:endParaRPr lang="en-CY" sz="3600" dirty="0"/>
          </a:p>
        </p:txBody>
      </p:sp>
      <p:sp>
        <p:nvSpPr>
          <p:cNvPr id="6" name="Textfeld 5">
            <a:extLst>
              <a:ext uri="{FF2B5EF4-FFF2-40B4-BE49-F238E27FC236}">
                <a16:creationId xmlns:a16="http://schemas.microsoft.com/office/drawing/2014/main" id="{5FD4C950-2E28-9883-499D-35526022079B}"/>
              </a:ext>
            </a:extLst>
          </p:cNvPr>
          <p:cNvSpPr txBox="1"/>
          <p:nvPr/>
        </p:nvSpPr>
        <p:spPr>
          <a:xfrm>
            <a:off x="894495" y="4792718"/>
            <a:ext cx="6001407" cy="646331"/>
          </a:xfrm>
          <a:prstGeom prst="rect">
            <a:avLst/>
          </a:prstGeom>
          <a:noFill/>
        </p:spPr>
        <p:txBody>
          <a:bodyPr wrap="square" rtlCol="0">
            <a:spAutoFit/>
          </a:bodyPr>
          <a:lstStyle/>
          <a:p>
            <a:r>
              <a:rPr lang="en-US" dirty="0"/>
              <a:t>Karina Hoßfeld - Association of Lower Saxony Educational Initiatives</a:t>
            </a:r>
            <a:endParaRPr lang="de-DE" dirty="0"/>
          </a:p>
        </p:txBody>
      </p:sp>
    </p:spTree>
    <p:extLst>
      <p:ext uri="{BB962C8B-B14F-4D97-AF65-F5344CB8AC3E}">
        <p14:creationId xmlns:p14="http://schemas.microsoft.com/office/powerpoint/2010/main" val="3401547848"/>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p:txBody>
          <a:bodyPr lIns="91440"/>
          <a:lstStyle/>
          <a:p>
            <a:r>
              <a:rPr lang="en-US" b="1" dirty="0"/>
              <a:t>That's what it's all about...</a:t>
            </a:r>
            <a:endParaRPr lang="el-GR" b="1" dirty="0"/>
          </a:p>
        </p:txBody>
      </p:sp>
      <p:sp>
        <p:nvSpPr>
          <p:cNvPr id="3" name="Freeform 12">
            <a:extLst>
              <a:ext uri="{FF2B5EF4-FFF2-40B4-BE49-F238E27FC236}">
                <a16:creationId xmlns:a16="http://schemas.microsoft.com/office/drawing/2014/main" id="{C55C213B-66B3-7359-128A-50FC2CE4BAC8}"/>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pic>
        <p:nvPicPr>
          <p:cNvPr id="7" name="Grafik 6" descr="Ein Bild, das Kinderkunst, Zeichnung enthält.&#10;&#10;KI-generierte Inhalte können fehlerhaft sein.">
            <a:extLst>
              <a:ext uri="{FF2B5EF4-FFF2-40B4-BE49-F238E27FC236}">
                <a16:creationId xmlns:a16="http://schemas.microsoft.com/office/drawing/2014/main" id="{48DD6320-5909-1351-80B7-80B25A27BC48}"/>
              </a:ext>
            </a:extLst>
          </p:cNvPr>
          <p:cNvPicPr>
            <a:picLocks noChangeAspect="1"/>
          </p:cNvPicPr>
          <p:nvPr/>
        </p:nvPicPr>
        <p:blipFill>
          <a:blip r:embed="rId3"/>
          <a:stretch>
            <a:fillRect/>
          </a:stretch>
        </p:blipFill>
        <p:spPr>
          <a:xfrm>
            <a:off x="2221125" y="837524"/>
            <a:ext cx="7056465" cy="5006277"/>
          </a:xfrm>
          <a:prstGeom prst="rect">
            <a:avLst/>
          </a:prstGeom>
        </p:spPr>
      </p:pic>
      <p:grpSp>
        <p:nvGrpSpPr>
          <p:cNvPr id="19" name="Gruppieren 18">
            <a:extLst>
              <a:ext uri="{FF2B5EF4-FFF2-40B4-BE49-F238E27FC236}">
                <a16:creationId xmlns:a16="http://schemas.microsoft.com/office/drawing/2014/main" id="{4BADE98A-6EEA-54FF-9A31-3533552923CE}"/>
              </a:ext>
            </a:extLst>
          </p:cNvPr>
          <p:cNvGrpSpPr/>
          <p:nvPr/>
        </p:nvGrpSpPr>
        <p:grpSpPr>
          <a:xfrm rot="21174138">
            <a:off x="360953" y="3446242"/>
            <a:ext cx="3642349" cy="1221862"/>
            <a:chOff x="597125" y="4625492"/>
            <a:chExt cx="3145686" cy="861071"/>
          </a:xfrm>
        </p:grpSpPr>
        <p:pic>
          <p:nvPicPr>
            <p:cNvPr id="11" name="Grafik 10" descr="Ein Bild, das Rechteck, Kunst enthält.&#10;&#10;KI-generierte Inhalte können fehlerhaft sein.">
              <a:extLst>
                <a:ext uri="{FF2B5EF4-FFF2-40B4-BE49-F238E27FC236}">
                  <a16:creationId xmlns:a16="http://schemas.microsoft.com/office/drawing/2014/main" id="{8CFA5242-6521-087D-032B-F0B65875B2BC}"/>
                </a:ext>
              </a:extLst>
            </p:cNvPr>
            <p:cNvPicPr>
              <a:picLocks noChangeAspect="1"/>
            </p:cNvPicPr>
            <p:nvPr/>
          </p:nvPicPr>
          <p:blipFill>
            <a:blip r:embed="rId4"/>
            <a:stretch>
              <a:fillRect/>
            </a:stretch>
          </p:blipFill>
          <p:spPr>
            <a:xfrm>
              <a:off x="597125" y="4625492"/>
              <a:ext cx="3145686" cy="861071"/>
            </a:xfrm>
            <a:prstGeom prst="rect">
              <a:avLst/>
            </a:prstGeom>
          </p:spPr>
        </p:pic>
        <p:sp>
          <p:nvSpPr>
            <p:cNvPr id="13" name="Textfeld 12">
              <a:extLst>
                <a:ext uri="{FF2B5EF4-FFF2-40B4-BE49-F238E27FC236}">
                  <a16:creationId xmlns:a16="http://schemas.microsoft.com/office/drawing/2014/main" id="{D9EDD190-C046-58AA-5DCA-A50E3404EE17}"/>
                </a:ext>
              </a:extLst>
            </p:cNvPr>
            <p:cNvSpPr txBox="1"/>
            <p:nvPr/>
          </p:nvSpPr>
          <p:spPr>
            <a:xfrm>
              <a:off x="738864" y="4686695"/>
              <a:ext cx="2564524" cy="585620"/>
            </a:xfrm>
            <a:prstGeom prst="rect">
              <a:avLst/>
            </a:prstGeom>
            <a:noFill/>
          </p:spPr>
          <p:txBody>
            <a:bodyPr wrap="square" rtlCol="0">
              <a:spAutoFit/>
            </a:bodyPr>
            <a:lstStyle/>
            <a:p>
              <a:pPr algn="ctr"/>
              <a:r>
                <a:rPr lang="de-DE" sz="2400" dirty="0"/>
                <a:t>Standards have </a:t>
              </a:r>
              <a:r>
                <a:rPr lang="de-DE" sz="2400" dirty="0" err="1"/>
                <a:t>grown</a:t>
              </a:r>
              <a:r>
                <a:rPr lang="de-DE" sz="2400" dirty="0"/>
                <a:t> </a:t>
              </a:r>
              <a:r>
                <a:rPr lang="de-DE" sz="2400" dirty="0" err="1"/>
                <a:t>historically</a:t>
              </a:r>
              <a:endParaRPr lang="de-DE" sz="2400" dirty="0"/>
            </a:p>
          </p:txBody>
        </p:sp>
      </p:grpSp>
      <p:grpSp>
        <p:nvGrpSpPr>
          <p:cNvPr id="17" name="Gruppieren 16">
            <a:extLst>
              <a:ext uri="{FF2B5EF4-FFF2-40B4-BE49-F238E27FC236}">
                <a16:creationId xmlns:a16="http://schemas.microsoft.com/office/drawing/2014/main" id="{D823E8FA-943B-B8E5-E4C2-EE746687FF30}"/>
              </a:ext>
            </a:extLst>
          </p:cNvPr>
          <p:cNvGrpSpPr/>
          <p:nvPr/>
        </p:nvGrpSpPr>
        <p:grpSpPr>
          <a:xfrm>
            <a:off x="7683518" y="3895582"/>
            <a:ext cx="3342186" cy="1341800"/>
            <a:chOff x="5619942" y="3945262"/>
            <a:chExt cx="3145686" cy="861071"/>
          </a:xfrm>
        </p:grpSpPr>
        <p:pic>
          <p:nvPicPr>
            <p:cNvPr id="10" name="Grafik 9" descr="Ein Bild, das Rechteck, Kunst enthält.&#10;&#10;KI-generierte Inhalte können fehlerhaft sein.">
              <a:extLst>
                <a:ext uri="{FF2B5EF4-FFF2-40B4-BE49-F238E27FC236}">
                  <a16:creationId xmlns:a16="http://schemas.microsoft.com/office/drawing/2014/main" id="{B1EEC31E-E808-C98B-0D95-68BFB0E4C2B9}"/>
                </a:ext>
              </a:extLst>
            </p:cNvPr>
            <p:cNvPicPr>
              <a:picLocks noChangeAspect="1"/>
            </p:cNvPicPr>
            <p:nvPr/>
          </p:nvPicPr>
          <p:blipFill>
            <a:blip r:embed="rId4"/>
            <a:stretch>
              <a:fillRect/>
            </a:stretch>
          </p:blipFill>
          <p:spPr>
            <a:xfrm>
              <a:off x="5619942" y="3945262"/>
              <a:ext cx="3145686" cy="861071"/>
            </a:xfrm>
            <a:prstGeom prst="rect">
              <a:avLst/>
            </a:prstGeom>
          </p:spPr>
        </p:pic>
        <p:sp>
          <p:nvSpPr>
            <p:cNvPr id="14" name="Textfeld 13">
              <a:extLst>
                <a:ext uri="{FF2B5EF4-FFF2-40B4-BE49-F238E27FC236}">
                  <a16:creationId xmlns:a16="http://schemas.microsoft.com/office/drawing/2014/main" id="{EA27E31C-DEDD-EDC8-49A8-F6767F8E708F}"/>
                </a:ext>
              </a:extLst>
            </p:cNvPr>
            <p:cNvSpPr txBox="1"/>
            <p:nvPr/>
          </p:nvSpPr>
          <p:spPr>
            <a:xfrm>
              <a:off x="5619942" y="3991345"/>
              <a:ext cx="2865284" cy="296263"/>
            </a:xfrm>
            <a:prstGeom prst="rect">
              <a:avLst/>
            </a:prstGeom>
            <a:noFill/>
          </p:spPr>
          <p:txBody>
            <a:bodyPr wrap="square" rtlCol="0">
              <a:spAutoFit/>
            </a:bodyPr>
            <a:lstStyle/>
            <a:p>
              <a:pPr algn="ctr"/>
              <a:endParaRPr lang="de-DE" sz="2400" dirty="0"/>
            </a:p>
          </p:txBody>
        </p:sp>
      </p:grpSp>
      <p:grpSp>
        <p:nvGrpSpPr>
          <p:cNvPr id="20" name="Gruppieren 19">
            <a:extLst>
              <a:ext uri="{FF2B5EF4-FFF2-40B4-BE49-F238E27FC236}">
                <a16:creationId xmlns:a16="http://schemas.microsoft.com/office/drawing/2014/main" id="{DDBF8196-E12A-A7C0-B06D-517DBC55CF8E}"/>
              </a:ext>
            </a:extLst>
          </p:cNvPr>
          <p:cNvGrpSpPr/>
          <p:nvPr/>
        </p:nvGrpSpPr>
        <p:grpSpPr>
          <a:xfrm rot="21305993">
            <a:off x="2093207" y="1229448"/>
            <a:ext cx="3642349" cy="1417874"/>
            <a:chOff x="2719814" y="1889746"/>
            <a:chExt cx="3145686" cy="861071"/>
          </a:xfrm>
        </p:grpSpPr>
        <p:pic>
          <p:nvPicPr>
            <p:cNvPr id="9" name="Grafik 8" descr="Ein Bild, das Rechteck, Kunst enthält.&#10;&#10;KI-generierte Inhalte können fehlerhaft sein.">
              <a:extLst>
                <a:ext uri="{FF2B5EF4-FFF2-40B4-BE49-F238E27FC236}">
                  <a16:creationId xmlns:a16="http://schemas.microsoft.com/office/drawing/2014/main" id="{5D2DD25C-2663-5354-00EE-90256FCE4754}"/>
                </a:ext>
              </a:extLst>
            </p:cNvPr>
            <p:cNvPicPr>
              <a:picLocks noChangeAspect="1"/>
            </p:cNvPicPr>
            <p:nvPr/>
          </p:nvPicPr>
          <p:blipFill>
            <a:blip r:embed="rId4"/>
            <a:stretch>
              <a:fillRect/>
            </a:stretch>
          </p:blipFill>
          <p:spPr>
            <a:xfrm>
              <a:off x="2719814" y="1889746"/>
              <a:ext cx="3145686" cy="861071"/>
            </a:xfrm>
            <a:prstGeom prst="rect">
              <a:avLst/>
            </a:prstGeom>
          </p:spPr>
        </p:pic>
        <p:sp>
          <p:nvSpPr>
            <p:cNvPr id="15" name="Textfeld 14">
              <a:extLst>
                <a:ext uri="{FF2B5EF4-FFF2-40B4-BE49-F238E27FC236}">
                  <a16:creationId xmlns:a16="http://schemas.microsoft.com/office/drawing/2014/main" id="{C27EF5CC-9B15-9C20-3894-09B854BA3340}"/>
                </a:ext>
              </a:extLst>
            </p:cNvPr>
            <p:cNvSpPr txBox="1"/>
            <p:nvPr/>
          </p:nvSpPr>
          <p:spPr>
            <a:xfrm>
              <a:off x="3010394" y="1955804"/>
              <a:ext cx="2564524" cy="728957"/>
            </a:xfrm>
            <a:prstGeom prst="rect">
              <a:avLst/>
            </a:prstGeom>
            <a:noFill/>
          </p:spPr>
          <p:txBody>
            <a:bodyPr wrap="square" rtlCol="0">
              <a:spAutoFit/>
            </a:bodyPr>
            <a:lstStyle/>
            <a:p>
              <a:pPr algn="ctr"/>
              <a:r>
                <a:rPr lang="de-DE" sz="2400" dirty="0"/>
                <a:t>Images of old age-</a:t>
              </a:r>
              <a:r>
                <a:rPr lang="de-DE" sz="2400" dirty="0" err="1"/>
                <a:t>visibility</a:t>
              </a:r>
              <a:r>
                <a:rPr lang="de-DE" sz="2400" dirty="0"/>
                <a:t> and </a:t>
              </a:r>
              <a:r>
                <a:rPr lang="de-DE" sz="2400" dirty="0" err="1"/>
                <a:t>invisibility</a:t>
              </a:r>
              <a:endParaRPr lang="de-DE" sz="2400" dirty="0"/>
            </a:p>
          </p:txBody>
        </p:sp>
      </p:grpSp>
      <p:grpSp>
        <p:nvGrpSpPr>
          <p:cNvPr id="21" name="Gruppieren 20">
            <a:extLst>
              <a:ext uri="{FF2B5EF4-FFF2-40B4-BE49-F238E27FC236}">
                <a16:creationId xmlns:a16="http://schemas.microsoft.com/office/drawing/2014/main" id="{B300833F-5B8C-1A0C-F55E-7BD1B37C2E49}"/>
              </a:ext>
            </a:extLst>
          </p:cNvPr>
          <p:cNvGrpSpPr/>
          <p:nvPr/>
        </p:nvGrpSpPr>
        <p:grpSpPr>
          <a:xfrm>
            <a:off x="8334173" y="1569679"/>
            <a:ext cx="3496132" cy="1221863"/>
            <a:chOff x="8398278" y="1724310"/>
            <a:chExt cx="3155488" cy="861071"/>
          </a:xfrm>
        </p:grpSpPr>
        <p:pic>
          <p:nvPicPr>
            <p:cNvPr id="12" name="Grafik 11" descr="Ein Bild, das Rechteck, Kunst enthält.&#10;&#10;KI-generierte Inhalte können fehlerhaft sein.">
              <a:extLst>
                <a:ext uri="{FF2B5EF4-FFF2-40B4-BE49-F238E27FC236}">
                  <a16:creationId xmlns:a16="http://schemas.microsoft.com/office/drawing/2014/main" id="{FBB5700E-321B-13C4-9BDD-F2DC9E4EDDA4}"/>
                </a:ext>
              </a:extLst>
            </p:cNvPr>
            <p:cNvPicPr>
              <a:picLocks noChangeAspect="1"/>
            </p:cNvPicPr>
            <p:nvPr/>
          </p:nvPicPr>
          <p:blipFill>
            <a:blip r:embed="rId4"/>
            <a:stretch>
              <a:fillRect/>
            </a:stretch>
          </p:blipFill>
          <p:spPr>
            <a:xfrm>
              <a:off x="8398278" y="1724310"/>
              <a:ext cx="3145686" cy="861071"/>
            </a:xfrm>
            <a:prstGeom prst="rect">
              <a:avLst/>
            </a:prstGeom>
          </p:spPr>
        </p:pic>
        <p:sp>
          <p:nvSpPr>
            <p:cNvPr id="16" name="Textfeld 15">
              <a:extLst>
                <a:ext uri="{FF2B5EF4-FFF2-40B4-BE49-F238E27FC236}">
                  <a16:creationId xmlns:a16="http://schemas.microsoft.com/office/drawing/2014/main" id="{09197BC6-C836-90F2-4DA0-EE2D45EB3C6B}"/>
                </a:ext>
              </a:extLst>
            </p:cNvPr>
            <p:cNvSpPr txBox="1"/>
            <p:nvPr/>
          </p:nvSpPr>
          <p:spPr>
            <a:xfrm>
              <a:off x="8539039" y="1760148"/>
              <a:ext cx="3014727" cy="585620"/>
            </a:xfrm>
            <a:prstGeom prst="rect">
              <a:avLst/>
            </a:prstGeom>
            <a:noFill/>
          </p:spPr>
          <p:txBody>
            <a:bodyPr wrap="square" rtlCol="0">
              <a:spAutoFit/>
            </a:bodyPr>
            <a:lstStyle/>
            <a:p>
              <a:pPr algn="ctr"/>
              <a:r>
                <a:rPr lang="de-DE" sz="2400" dirty="0"/>
                <a:t>Pedagogical Guidelines for Practice</a:t>
              </a:r>
            </a:p>
          </p:txBody>
        </p:sp>
      </p:grpSp>
      <p:sp>
        <p:nvSpPr>
          <p:cNvPr id="8" name="Textfeld 7">
            <a:extLst>
              <a:ext uri="{FF2B5EF4-FFF2-40B4-BE49-F238E27FC236}">
                <a16:creationId xmlns:a16="http://schemas.microsoft.com/office/drawing/2014/main" id="{706AABF6-28E0-98E9-12BE-73C02B5DAD5B}"/>
              </a:ext>
            </a:extLst>
          </p:cNvPr>
          <p:cNvSpPr txBox="1"/>
          <p:nvPr/>
        </p:nvSpPr>
        <p:spPr>
          <a:xfrm>
            <a:off x="7920533" y="4066459"/>
            <a:ext cx="3044268" cy="830997"/>
          </a:xfrm>
          <a:prstGeom prst="rect">
            <a:avLst/>
          </a:prstGeom>
          <a:noFill/>
        </p:spPr>
        <p:txBody>
          <a:bodyPr wrap="square">
            <a:spAutoFit/>
          </a:bodyPr>
          <a:lstStyle/>
          <a:p>
            <a:r>
              <a:rPr lang="en-US" sz="2400" dirty="0"/>
              <a:t>Factors influencing perceptions of ageing</a:t>
            </a:r>
          </a:p>
        </p:txBody>
      </p:sp>
    </p:spTree>
    <p:extLst>
      <p:ext uri="{BB962C8B-B14F-4D97-AF65-F5344CB8AC3E}">
        <p14:creationId xmlns:p14="http://schemas.microsoft.com/office/powerpoint/2010/main" val="211038544"/>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Grafik 46">
            <a:extLst>
              <a:ext uri="{FF2B5EF4-FFF2-40B4-BE49-F238E27FC236}">
                <a16:creationId xmlns:a16="http://schemas.microsoft.com/office/drawing/2014/main" id="{0F9EC37F-344C-97DB-C00C-834677F41B7A}"/>
              </a:ext>
            </a:extLst>
          </p:cNvPr>
          <p:cNvPicPr>
            <a:picLocks noChangeAspect="1"/>
          </p:cNvPicPr>
          <p:nvPr/>
        </p:nvPicPr>
        <p:blipFill>
          <a:blip r:embed="rId2"/>
          <a:stretch>
            <a:fillRect/>
          </a:stretch>
        </p:blipFill>
        <p:spPr>
          <a:xfrm flipH="1">
            <a:off x="10695046" y="1179395"/>
            <a:ext cx="764414" cy="1887570"/>
          </a:xfrm>
          <a:prstGeom prst="rect">
            <a:avLst/>
          </a:prstGeom>
        </p:spPr>
      </p:pic>
      <p:sp>
        <p:nvSpPr>
          <p:cNvPr id="12" name="Freeform 12"/>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3"/>
            <a:stretch>
              <a:fillRect/>
            </a:stretch>
          </a:blipFill>
        </p:spPr>
        <p:txBody>
          <a:bodyPr/>
          <a:lstStyle/>
          <a:p>
            <a:endParaRPr lang="de-DE" sz="1200"/>
          </a:p>
        </p:txBody>
      </p:sp>
      <p:sp>
        <p:nvSpPr>
          <p:cNvPr id="15" name="Textfeld 14">
            <a:extLst>
              <a:ext uri="{FF2B5EF4-FFF2-40B4-BE49-F238E27FC236}">
                <a16:creationId xmlns:a16="http://schemas.microsoft.com/office/drawing/2014/main" id="{594A96DE-B9A8-8556-BDC0-21C672322335}"/>
              </a:ext>
            </a:extLst>
          </p:cNvPr>
          <p:cNvSpPr txBox="1"/>
          <p:nvPr/>
        </p:nvSpPr>
        <p:spPr>
          <a:xfrm>
            <a:off x="430923" y="146355"/>
            <a:ext cx="10888717" cy="646331"/>
          </a:xfrm>
          <a:prstGeom prst="rect">
            <a:avLst/>
          </a:prstGeom>
          <a:noFill/>
        </p:spPr>
        <p:txBody>
          <a:bodyPr wrap="square" rtlCol="0">
            <a:spAutoFit/>
          </a:bodyPr>
          <a:lstStyle/>
          <a:p>
            <a:r>
              <a:rPr lang="en-US" sz="3600" b="1" dirty="0">
                <a:solidFill>
                  <a:srgbClr val="FFFFFF"/>
                </a:solidFill>
              </a:rPr>
              <a:t>To get started: a small constellation exercise</a:t>
            </a:r>
            <a:r>
              <a:rPr lang="de-DE" sz="3600" b="1" dirty="0">
                <a:solidFill>
                  <a:srgbClr val="FFFFFF"/>
                </a:solidFill>
              </a:rPr>
              <a:t>…</a:t>
            </a:r>
          </a:p>
        </p:txBody>
      </p:sp>
      <p:pic>
        <p:nvPicPr>
          <p:cNvPr id="9" name="Grafik 8">
            <a:extLst>
              <a:ext uri="{FF2B5EF4-FFF2-40B4-BE49-F238E27FC236}">
                <a16:creationId xmlns:a16="http://schemas.microsoft.com/office/drawing/2014/main" id="{D2CDA524-CF15-72E2-F1C4-1426D58EA482}"/>
              </a:ext>
            </a:extLst>
          </p:cNvPr>
          <p:cNvPicPr>
            <a:picLocks noChangeAspect="1"/>
          </p:cNvPicPr>
          <p:nvPr/>
        </p:nvPicPr>
        <p:blipFill>
          <a:blip r:embed="rId4"/>
          <a:stretch>
            <a:fillRect/>
          </a:stretch>
        </p:blipFill>
        <p:spPr>
          <a:xfrm>
            <a:off x="228206" y="1835332"/>
            <a:ext cx="2000355" cy="2585854"/>
          </a:xfrm>
          <a:prstGeom prst="rect">
            <a:avLst/>
          </a:prstGeom>
        </p:spPr>
      </p:pic>
      <p:pic>
        <p:nvPicPr>
          <p:cNvPr id="14" name="Grafik 13">
            <a:extLst>
              <a:ext uri="{FF2B5EF4-FFF2-40B4-BE49-F238E27FC236}">
                <a16:creationId xmlns:a16="http://schemas.microsoft.com/office/drawing/2014/main" id="{3848414C-230C-4E0D-45F5-0D5CF417535C}"/>
              </a:ext>
            </a:extLst>
          </p:cNvPr>
          <p:cNvPicPr>
            <a:picLocks noChangeAspect="1"/>
          </p:cNvPicPr>
          <p:nvPr/>
        </p:nvPicPr>
        <p:blipFill>
          <a:blip r:embed="rId5"/>
          <a:stretch>
            <a:fillRect/>
          </a:stretch>
        </p:blipFill>
        <p:spPr>
          <a:xfrm>
            <a:off x="1568028" y="1668381"/>
            <a:ext cx="988678" cy="588499"/>
          </a:xfrm>
          <a:prstGeom prst="rect">
            <a:avLst/>
          </a:prstGeom>
        </p:spPr>
      </p:pic>
      <p:pic>
        <p:nvPicPr>
          <p:cNvPr id="16" name="Grafik 15">
            <a:extLst>
              <a:ext uri="{FF2B5EF4-FFF2-40B4-BE49-F238E27FC236}">
                <a16:creationId xmlns:a16="http://schemas.microsoft.com/office/drawing/2014/main" id="{0F8C122D-63B4-A182-3FF3-48BEB1CCAAC2}"/>
              </a:ext>
            </a:extLst>
          </p:cNvPr>
          <p:cNvPicPr>
            <a:picLocks noChangeAspect="1"/>
          </p:cNvPicPr>
          <p:nvPr/>
        </p:nvPicPr>
        <p:blipFill>
          <a:blip r:embed="rId5"/>
          <a:stretch>
            <a:fillRect/>
          </a:stretch>
        </p:blipFill>
        <p:spPr>
          <a:xfrm rot="1882639">
            <a:off x="2101672" y="1089698"/>
            <a:ext cx="882939" cy="525559"/>
          </a:xfrm>
          <a:prstGeom prst="rect">
            <a:avLst/>
          </a:prstGeom>
        </p:spPr>
      </p:pic>
      <p:pic>
        <p:nvPicPr>
          <p:cNvPr id="17" name="Grafik 16">
            <a:extLst>
              <a:ext uri="{FF2B5EF4-FFF2-40B4-BE49-F238E27FC236}">
                <a16:creationId xmlns:a16="http://schemas.microsoft.com/office/drawing/2014/main" id="{9E4028FC-4A94-AE94-8FDE-16A95E2F761E}"/>
              </a:ext>
            </a:extLst>
          </p:cNvPr>
          <p:cNvPicPr>
            <a:picLocks noChangeAspect="1"/>
          </p:cNvPicPr>
          <p:nvPr/>
        </p:nvPicPr>
        <p:blipFill>
          <a:blip r:embed="rId5"/>
          <a:stretch>
            <a:fillRect/>
          </a:stretch>
        </p:blipFill>
        <p:spPr>
          <a:xfrm rot="20146981">
            <a:off x="1434854" y="1168007"/>
            <a:ext cx="843516" cy="502093"/>
          </a:xfrm>
          <a:prstGeom prst="rect">
            <a:avLst/>
          </a:prstGeom>
        </p:spPr>
      </p:pic>
      <p:pic>
        <p:nvPicPr>
          <p:cNvPr id="18" name="Grafik 17">
            <a:extLst>
              <a:ext uri="{FF2B5EF4-FFF2-40B4-BE49-F238E27FC236}">
                <a16:creationId xmlns:a16="http://schemas.microsoft.com/office/drawing/2014/main" id="{B275FB01-677C-BE45-C10B-173EEF869795}"/>
              </a:ext>
            </a:extLst>
          </p:cNvPr>
          <p:cNvPicPr>
            <a:picLocks noChangeAspect="1"/>
          </p:cNvPicPr>
          <p:nvPr/>
        </p:nvPicPr>
        <p:blipFill>
          <a:blip r:embed="rId5"/>
          <a:stretch>
            <a:fillRect/>
          </a:stretch>
        </p:blipFill>
        <p:spPr>
          <a:xfrm rot="21447888" flipH="1">
            <a:off x="352943" y="1383576"/>
            <a:ext cx="832334" cy="533629"/>
          </a:xfrm>
          <a:prstGeom prst="rect">
            <a:avLst/>
          </a:prstGeom>
        </p:spPr>
      </p:pic>
      <p:pic>
        <p:nvPicPr>
          <p:cNvPr id="19" name="Grafik 18">
            <a:extLst>
              <a:ext uri="{FF2B5EF4-FFF2-40B4-BE49-F238E27FC236}">
                <a16:creationId xmlns:a16="http://schemas.microsoft.com/office/drawing/2014/main" id="{EA43E59F-D8A4-E7D7-00B0-4923F776906C}"/>
              </a:ext>
            </a:extLst>
          </p:cNvPr>
          <p:cNvPicPr>
            <a:picLocks noChangeAspect="1"/>
          </p:cNvPicPr>
          <p:nvPr/>
        </p:nvPicPr>
        <p:blipFill>
          <a:blip r:embed="rId5"/>
          <a:stretch>
            <a:fillRect/>
          </a:stretch>
        </p:blipFill>
        <p:spPr>
          <a:xfrm rot="18163571">
            <a:off x="937743" y="1093755"/>
            <a:ext cx="843516" cy="502093"/>
          </a:xfrm>
          <a:prstGeom prst="rect">
            <a:avLst/>
          </a:prstGeom>
        </p:spPr>
      </p:pic>
      <p:grpSp>
        <p:nvGrpSpPr>
          <p:cNvPr id="52" name="Gruppieren 51">
            <a:extLst>
              <a:ext uri="{FF2B5EF4-FFF2-40B4-BE49-F238E27FC236}">
                <a16:creationId xmlns:a16="http://schemas.microsoft.com/office/drawing/2014/main" id="{74F8A184-A9E1-A13E-8C45-3A01264A214D}"/>
              </a:ext>
            </a:extLst>
          </p:cNvPr>
          <p:cNvGrpSpPr/>
          <p:nvPr/>
        </p:nvGrpSpPr>
        <p:grpSpPr>
          <a:xfrm>
            <a:off x="2029411" y="4613472"/>
            <a:ext cx="2627649" cy="1293744"/>
            <a:chOff x="1931961" y="4818915"/>
            <a:chExt cx="2343477" cy="1009791"/>
          </a:xfrm>
        </p:grpSpPr>
        <p:pic>
          <p:nvPicPr>
            <p:cNvPr id="26" name="Grafik 25">
              <a:extLst>
                <a:ext uri="{FF2B5EF4-FFF2-40B4-BE49-F238E27FC236}">
                  <a16:creationId xmlns:a16="http://schemas.microsoft.com/office/drawing/2014/main" id="{0637CBE1-D8A0-9D36-3B3B-4A1B9EA06B20}"/>
                </a:ext>
              </a:extLst>
            </p:cNvPr>
            <p:cNvPicPr>
              <a:picLocks noChangeAspect="1"/>
            </p:cNvPicPr>
            <p:nvPr/>
          </p:nvPicPr>
          <p:blipFill>
            <a:blip r:embed="rId6"/>
            <a:stretch>
              <a:fillRect/>
            </a:stretch>
          </p:blipFill>
          <p:spPr>
            <a:xfrm rot="21366051">
              <a:off x="1931961" y="4818915"/>
              <a:ext cx="2343477" cy="1009791"/>
            </a:xfrm>
            <a:prstGeom prst="rect">
              <a:avLst/>
            </a:prstGeom>
            <a:noFill/>
          </p:spPr>
        </p:pic>
        <p:sp>
          <p:nvSpPr>
            <p:cNvPr id="29" name="Textfeld 28">
              <a:extLst>
                <a:ext uri="{FF2B5EF4-FFF2-40B4-BE49-F238E27FC236}">
                  <a16:creationId xmlns:a16="http://schemas.microsoft.com/office/drawing/2014/main" id="{9439E5EB-A34D-1C98-B178-59328694233C}"/>
                </a:ext>
              </a:extLst>
            </p:cNvPr>
            <p:cNvSpPr txBox="1"/>
            <p:nvPr/>
          </p:nvSpPr>
          <p:spPr>
            <a:xfrm rot="21014174">
              <a:off x="2252956" y="5143641"/>
              <a:ext cx="1888577" cy="360338"/>
            </a:xfrm>
            <a:prstGeom prst="rect">
              <a:avLst/>
            </a:prstGeom>
            <a:noFill/>
          </p:spPr>
          <p:txBody>
            <a:bodyPr wrap="square" rtlCol="0">
              <a:spAutoFit/>
            </a:bodyPr>
            <a:lstStyle/>
            <a:p>
              <a:r>
                <a:rPr lang="de-DE" sz="2400" b="1" dirty="0"/>
                <a:t>I </a:t>
              </a:r>
              <a:r>
                <a:rPr lang="de-DE" sz="2400" b="1" dirty="0" err="1"/>
                <a:t>agree</a:t>
              </a:r>
              <a:endParaRPr lang="de-DE" sz="2400" b="1" dirty="0"/>
            </a:p>
          </p:txBody>
        </p:sp>
      </p:grpSp>
      <p:grpSp>
        <p:nvGrpSpPr>
          <p:cNvPr id="53" name="Gruppieren 52">
            <a:extLst>
              <a:ext uri="{FF2B5EF4-FFF2-40B4-BE49-F238E27FC236}">
                <a16:creationId xmlns:a16="http://schemas.microsoft.com/office/drawing/2014/main" id="{2F095021-5C39-DDFD-C20C-825D74B5F4FE}"/>
              </a:ext>
            </a:extLst>
          </p:cNvPr>
          <p:cNvGrpSpPr/>
          <p:nvPr/>
        </p:nvGrpSpPr>
        <p:grpSpPr>
          <a:xfrm>
            <a:off x="5177206" y="3244346"/>
            <a:ext cx="2820926" cy="1082180"/>
            <a:chOff x="5654654" y="3244346"/>
            <a:chExt cx="2343477" cy="1009791"/>
          </a:xfrm>
        </p:grpSpPr>
        <p:pic>
          <p:nvPicPr>
            <p:cNvPr id="28" name="Grafik 27">
              <a:extLst>
                <a:ext uri="{FF2B5EF4-FFF2-40B4-BE49-F238E27FC236}">
                  <a16:creationId xmlns:a16="http://schemas.microsoft.com/office/drawing/2014/main" id="{CAAC81BA-B890-B935-709C-6F6F98943E37}"/>
                </a:ext>
              </a:extLst>
            </p:cNvPr>
            <p:cNvPicPr>
              <a:picLocks noChangeAspect="1"/>
            </p:cNvPicPr>
            <p:nvPr/>
          </p:nvPicPr>
          <p:blipFill>
            <a:blip r:embed="rId6"/>
            <a:stretch>
              <a:fillRect/>
            </a:stretch>
          </p:blipFill>
          <p:spPr>
            <a:xfrm rot="21366051">
              <a:off x="5654654" y="3244346"/>
              <a:ext cx="2343477" cy="1009791"/>
            </a:xfrm>
            <a:prstGeom prst="rect">
              <a:avLst/>
            </a:prstGeom>
          </p:spPr>
        </p:pic>
        <p:sp>
          <p:nvSpPr>
            <p:cNvPr id="30" name="Textfeld 29">
              <a:extLst>
                <a:ext uri="{FF2B5EF4-FFF2-40B4-BE49-F238E27FC236}">
                  <a16:creationId xmlns:a16="http://schemas.microsoft.com/office/drawing/2014/main" id="{F26C67FD-5728-37BB-8924-CFB73DF8092A}"/>
                </a:ext>
              </a:extLst>
            </p:cNvPr>
            <p:cNvSpPr txBox="1"/>
            <p:nvPr/>
          </p:nvSpPr>
          <p:spPr>
            <a:xfrm rot="21014174">
              <a:off x="5992457" y="3414574"/>
              <a:ext cx="1971146" cy="775410"/>
            </a:xfrm>
            <a:prstGeom prst="rect">
              <a:avLst/>
            </a:prstGeom>
            <a:noFill/>
          </p:spPr>
          <p:txBody>
            <a:bodyPr wrap="square" rtlCol="0">
              <a:spAutoFit/>
            </a:bodyPr>
            <a:lstStyle/>
            <a:p>
              <a:r>
                <a:rPr lang="de-DE" sz="2400" b="1" dirty="0" err="1"/>
                <a:t>Sometimes</a:t>
              </a:r>
              <a:r>
                <a:rPr lang="de-DE" sz="2400" b="1" dirty="0"/>
                <a:t> I </a:t>
              </a:r>
              <a:r>
                <a:rPr lang="de-DE" sz="2400" b="1" dirty="0" err="1"/>
                <a:t>agree</a:t>
              </a:r>
              <a:endParaRPr lang="de-DE" sz="2400" b="1" dirty="0"/>
            </a:p>
          </p:txBody>
        </p:sp>
      </p:grpSp>
      <p:grpSp>
        <p:nvGrpSpPr>
          <p:cNvPr id="54" name="Gruppieren 53">
            <a:extLst>
              <a:ext uri="{FF2B5EF4-FFF2-40B4-BE49-F238E27FC236}">
                <a16:creationId xmlns:a16="http://schemas.microsoft.com/office/drawing/2014/main" id="{6975E96C-2470-0263-782D-0789A8933218}"/>
              </a:ext>
            </a:extLst>
          </p:cNvPr>
          <p:cNvGrpSpPr/>
          <p:nvPr/>
        </p:nvGrpSpPr>
        <p:grpSpPr>
          <a:xfrm>
            <a:off x="9245126" y="2337653"/>
            <a:ext cx="2859415" cy="1453383"/>
            <a:chOff x="9588696" y="2337653"/>
            <a:chExt cx="2493808" cy="1009791"/>
          </a:xfrm>
        </p:grpSpPr>
        <p:pic>
          <p:nvPicPr>
            <p:cNvPr id="27" name="Grafik 26">
              <a:extLst>
                <a:ext uri="{FF2B5EF4-FFF2-40B4-BE49-F238E27FC236}">
                  <a16:creationId xmlns:a16="http://schemas.microsoft.com/office/drawing/2014/main" id="{AEC1FBE3-D67D-C467-2FCF-19B01419441C}"/>
                </a:ext>
              </a:extLst>
            </p:cNvPr>
            <p:cNvPicPr>
              <a:picLocks noChangeAspect="1"/>
            </p:cNvPicPr>
            <p:nvPr/>
          </p:nvPicPr>
          <p:blipFill>
            <a:blip r:embed="rId6"/>
            <a:stretch>
              <a:fillRect/>
            </a:stretch>
          </p:blipFill>
          <p:spPr>
            <a:xfrm rot="21366051">
              <a:off x="9588696" y="2337653"/>
              <a:ext cx="2343477" cy="1009791"/>
            </a:xfrm>
            <a:prstGeom prst="rect">
              <a:avLst/>
            </a:prstGeom>
          </p:spPr>
        </p:pic>
        <p:sp>
          <p:nvSpPr>
            <p:cNvPr id="31" name="Textfeld 30">
              <a:extLst>
                <a:ext uri="{FF2B5EF4-FFF2-40B4-BE49-F238E27FC236}">
                  <a16:creationId xmlns:a16="http://schemas.microsoft.com/office/drawing/2014/main" id="{836CC14B-A020-3BD9-3713-2BF3EE38776C}"/>
                </a:ext>
              </a:extLst>
            </p:cNvPr>
            <p:cNvSpPr txBox="1"/>
            <p:nvPr/>
          </p:nvSpPr>
          <p:spPr>
            <a:xfrm rot="21014174">
              <a:off x="10081506" y="2691668"/>
              <a:ext cx="2000998" cy="320759"/>
            </a:xfrm>
            <a:prstGeom prst="rect">
              <a:avLst/>
            </a:prstGeom>
            <a:noFill/>
          </p:spPr>
          <p:txBody>
            <a:bodyPr wrap="square" rtlCol="0">
              <a:spAutoFit/>
            </a:bodyPr>
            <a:lstStyle/>
            <a:p>
              <a:endParaRPr lang="de-DE" sz="2400" b="1" dirty="0"/>
            </a:p>
          </p:txBody>
        </p:sp>
      </p:grpSp>
      <p:pic>
        <p:nvPicPr>
          <p:cNvPr id="33" name="Grafik 32">
            <a:extLst>
              <a:ext uri="{FF2B5EF4-FFF2-40B4-BE49-F238E27FC236}">
                <a16:creationId xmlns:a16="http://schemas.microsoft.com/office/drawing/2014/main" id="{A7F7624F-E1F5-876E-C581-419BFC2C9DA4}"/>
              </a:ext>
            </a:extLst>
          </p:cNvPr>
          <p:cNvPicPr>
            <a:picLocks noChangeAspect="1"/>
          </p:cNvPicPr>
          <p:nvPr/>
        </p:nvPicPr>
        <p:blipFill>
          <a:blip r:embed="rId7"/>
          <a:stretch>
            <a:fillRect/>
          </a:stretch>
        </p:blipFill>
        <p:spPr>
          <a:xfrm>
            <a:off x="5177205" y="1693257"/>
            <a:ext cx="793136" cy="1732698"/>
          </a:xfrm>
          <a:prstGeom prst="rect">
            <a:avLst/>
          </a:prstGeom>
        </p:spPr>
      </p:pic>
      <p:pic>
        <p:nvPicPr>
          <p:cNvPr id="36" name="Grafik 35">
            <a:extLst>
              <a:ext uri="{FF2B5EF4-FFF2-40B4-BE49-F238E27FC236}">
                <a16:creationId xmlns:a16="http://schemas.microsoft.com/office/drawing/2014/main" id="{70D038E5-41A4-5A9B-EE95-4304D8DA4600}"/>
              </a:ext>
            </a:extLst>
          </p:cNvPr>
          <p:cNvPicPr>
            <a:picLocks noChangeAspect="1"/>
          </p:cNvPicPr>
          <p:nvPr/>
        </p:nvPicPr>
        <p:blipFill>
          <a:blip r:embed="rId8"/>
          <a:stretch>
            <a:fillRect/>
          </a:stretch>
        </p:blipFill>
        <p:spPr>
          <a:xfrm>
            <a:off x="2906884" y="2885459"/>
            <a:ext cx="1056855" cy="1942986"/>
          </a:xfrm>
          <a:prstGeom prst="rect">
            <a:avLst/>
          </a:prstGeom>
        </p:spPr>
      </p:pic>
      <p:pic>
        <p:nvPicPr>
          <p:cNvPr id="41" name="Grafik 40">
            <a:extLst>
              <a:ext uri="{FF2B5EF4-FFF2-40B4-BE49-F238E27FC236}">
                <a16:creationId xmlns:a16="http://schemas.microsoft.com/office/drawing/2014/main" id="{37EFE1CE-98E5-507D-6224-2A7121B9168A}"/>
              </a:ext>
            </a:extLst>
          </p:cNvPr>
          <p:cNvPicPr>
            <a:picLocks noChangeAspect="1"/>
          </p:cNvPicPr>
          <p:nvPr/>
        </p:nvPicPr>
        <p:blipFill>
          <a:blip r:embed="rId9"/>
          <a:stretch>
            <a:fillRect/>
          </a:stretch>
        </p:blipFill>
        <p:spPr>
          <a:xfrm flipH="1">
            <a:off x="2365521" y="2937290"/>
            <a:ext cx="893708" cy="1729978"/>
          </a:xfrm>
          <a:prstGeom prst="rect">
            <a:avLst/>
          </a:prstGeom>
        </p:spPr>
      </p:pic>
      <p:pic>
        <p:nvPicPr>
          <p:cNvPr id="43" name="Grafik 42">
            <a:extLst>
              <a:ext uri="{FF2B5EF4-FFF2-40B4-BE49-F238E27FC236}">
                <a16:creationId xmlns:a16="http://schemas.microsoft.com/office/drawing/2014/main" id="{3F53A86F-1D3E-1FE6-A554-486D48665DD8}"/>
              </a:ext>
            </a:extLst>
          </p:cNvPr>
          <p:cNvPicPr>
            <a:picLocks noChangeAspect="1"/>
          </p:cNvPicPr>
          <p:nvPr/>
        </p:nvPicPr>
        <p:blipFill>
          <a:blip r:embed="rId10"/>
          <a:stretch>
            <a:fillRect/>
          </a:stretch>
        </p:blipFill>
        <p:spPr>
          <a:xfrm>
            <a:off x="6062742" y="1460622"/>
            <a:ext cx="1362265" cy="1705213"/>
          </a:xfrm>
          <a:prstGeom prst="rect">
            <a:avLst/>
          </a:prstGeom>
        </p:spPr>
      </p:pic>
      <p:pic>
        <p:nvPicPr>
          <p:cNvPr id="45" name="Grafik 44">
            <a:extLst>
              <a:ext uri="{FF2B5EF4-FFF2-40B4-BE49-F238E27FC236}">
                <a16:creationId xmlns:a16="http://schemas.microsoft.com/office/drawing/2014/main" id="{35805611-F73E-EEB5-79FF-B8DFD943E4A3}"/>
              </a:ext>
            </a:extLst>
          </p:cNvPr>
          <p:cNvPicPr>
            <a:picLocks noChangeAspect="1"/>
          </p:cNvPicPr>
          <p:nvPr/>
        </p:nvPicPr>
        <p:blipFill>
          <a:blip r:embed="rId11"/>
          <a:stretch>
            <a:fillRect/>
          </a:stretch>
        </p:blipFill>
        <p:spPr>
          <a:xfrm>
            <a:off x="9135130" y="1144608"/>
            <a:ext cx="1362265" cy="1324160"/>
          </a:xfrm>
          <a:prstGeom prst="rect">
            <a:avLst/>
          </a:prstGeom>
        </p:spPr>
      </p:pic>
      <p:pic>
        <p:nvPicPr>
          <p:cNvPr id="51" name="Grafik 50">
            <a:extLst>
              <a:ext uri="{FF2B5EF4-FFF2-40B4-BE49-F238E27FC236}">
                <a16:creationId xmlns:a16="http://schemas.microsoft.com/office/drawing/2014/main" id="{0D405101-F240-808F-8795-373A40D75EC2}"/>
              </a:ext>
            </a:extLst>
          </p:cNvPr>
          <p:cNvPicPr>
            <a:picLocks noChangeAspect="1"/>
          </p:cNvPicPr>
          <p:nvPr/>
        </p:nvPicPr>
        <p:blipFill>
          <a:blip r:embed="rId12"/>
          <a:stretch>
            <a:fillRect/>
          </a:stretch>
        </p:blipFill>
        <p:spPr>
          <a:xfrm>
            <a:off x="8177447" y="1693257"/>
            <a:ext cx="1265468" cy="1858028"/>
          </a:xfrm>
          <a:prstGeom prst="rect">
            <a:avLst/>
          </a:prstGeom>
        </p:spPr>
      </p:pic>
      <p:sp>
        <p:nvSpPr>
          <p:cNvPr id="2" name="Rectangle 1">
            <a:extLst>
              <a:ext uri="{FF2B5EF4-FFF2-40B4-BE49-F238E27FC236}">
                <a16:creationId xmlns:a16="http://schemas.microsoft.com/office/drawing/2014/main" id="{2532DD00-2E97-9BFE-E272-1BF2A1B9D970}"/>
              </a:ext>
            </a:extLst>
          </p:cNvPr>
          <p:cNvSpPr>
            <a:spLocks noChangeArrowheads="1"/>
          </p:cNvSpPr>
          <p:nvPr/>
        </p:nvSpPr>
        <p:spPr bwMode="auto">
          <a:xfrm>
            <a:off x="9601800" y="2720288"/>
            <a:ext cx="2016545" cy="830997"/>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2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I </a:t>
            </a:r>
            <a:r>
              <a:rPr kumimoji="0" lang="de-DE" altLang="de-DE" sz="24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don't</a:t>
            </a:r>
            <a:r>
              <a:rPr kumimoji="0" lang="de-DE" altLang="de-DE" sz="2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 </a:t>
            </a:r>
            <a:r>
              <a:rPr kumimoji="0" lang="de-DE" altLang="de-DE" sz="2400" b="1" i="0" u="none" strike="noStrike" cap="none" normalizeH="0" baseline="0" dirty="0" err="1">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agree</a:t>
            </a:r>
            <a:endParaRPr kumimoji="0" lang="de-DE" altLang="de-DE" sz="2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de-DE" altLang="de-DE" sz="2400" b="1" i="0" u="none" strike="noStrike" cap="none" normalizeH="0" baseline="0" dirty="0">
                <a:ln>
                  <a:noFill/>
                </a:ln>
                <a:solidFill>
                  <a:schemeClr val="tx1"/>
                </a:solidFill>
                <a:effectLst/>
                <a:latin typeface="Calibri" panose="020F0502020204030204" pitchFamily="34" charset="0"/>
                <a:ea typeface="Calibri" panose="020F0502020204030204" pitchFamily="34" charset="0"/>
                <a:cs typeface="Calibri" panose="020F0502020204030204" pitchFamily="34" charset="0"/>
              </a:rPr>
              <a:t>at all</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3">
            <a:extLst>
              <a:ext uri="{FF2B5EF4-FFF2-40B4-BE49-F238E27FC236}">
                <a16:creationId xmlns:a16="http://schemas.microsoft.com/office/drawing/2014/main" id="{B5D8881A-9D26-4EB5-A8A6-AA4759E35C09}"/>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endParaRPr lang="el-GR" b="1" dirty="0"/>
          </a:p>
        </p:txBody>
      </p:sp>
      <p:sp>
        <p:nvSpPr>
          <p:cNvPr id="9" name="Freeform 12">
            <a:extLst>
              <a:ext uri="{FF2B5EF4-FFF2-40B4-BE49-F238E27FC236}">
                <a16:creationId xmlns:a16="http://schemas.microsoft.com/office/drawing/2014/main" id="{06433CA8-DF93-AB69-9918-A06450465A5A}"/>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graphicFrame>
        <p:nvGraphicFramePr>
          <p:cNvPr id="12" name="Tabelle 11">
            <a:extLst>
              <a:ext uri="{FF2B5EF4-FFF2-40B4-BE49-F238E27FC236}">
                <a16:creationId xmlns:a16="http://schemas.microsoft.com/office/drawing/2014/main" id="{B6B4ACCF-2E95-A47A-F8B1-C57DC027915C}"/>
              </a:ext>
            </a:extLst>
          </p:cNvPr>
          <p:cNvGraphicFramePr>
            <a:graphicFrameLocks noGrp="1"/>
          </p:cNvGraphicFramePr>
          <p:nvPr>
            <p:extLst>
              <p:ext uri="{D42A27DB-BD31-4B8C-83A1-F6EECF244321}">
                <p14:modId xmlns:p14="http://schemas.microsoft.com/office/powerpoint/2010/main" val="1146272648"/>
              </p:ext>
            </p:extLst>
          </p:nvPr>
        </p:nvGraphicFramePr>
        <p:xfrm>
          <a:off x="4120055" y="1630542"/>
          <a:ext cx="7430815" cy="4160657"/>
        </p:xfrm>
        <a:graphic>
          <a:graphicData uri="http://schemas.openxmlformats.org/drawingml/2006/table">
            <a:tbl>
              <a:tblPr firstRow="1" firstCol="1" bandRow="1">
                <a:tableStyleId>{69CF1AB2-1976-4502-BF36-3FF5EA218861}</a:tableStyleId>
              </a:tblPr>
              <a:tblGrid>
                <a:gridCol w="7430815">
                  <a:extLst>
                    <a:ext uri="{9D8B030D-6E8A-4147-A177-3AD203B41FA5}">
                      <a16:colId xmlns:a16="http://schemas.microsoft.com/office/drawing/2014/main" val="3409207098"/>
                    </a:ext>
                  </a:extLst>
                </a:gridCol>
              </a:tblGrid>
              <a:tr h="4160657">
                <a:tc>
                  <a:txBody>
                    <a:bodyPr/>
                    <a:lstStyle/>
                    <a:p>
                      <a:pPr marL="342900" lvl="0" indent="-342900" algn="l">
                        <a:lnSpc>
                          <a:spcPct val="107000"/>
                        </a:lnSpc>
                        <a:spcAft>
                          <a:spcPts val="800"/>
                        </a:spcAft>
                        <a:buFont typeface="+mj-lt"/>
                        <a:buAutoNum type="arabicPeriod"/>
                        <a:tabLst>
                          <a:tab pos="457200" algn="l"/>
                        </a:tabLst>
                      </a:pPr>
                      <a:r>
                        <a:rPr lang="en-US" sz="2400" dirty="0">
                          <a:solidFill>
                            <a:schemeClr val="bg1">
                              <a:lumMod val="10000"/>
                            </a:schemeClr>
                          </a:solidFill>
                          <a:effectLst/>
                        </a:rPr>
                        <a:t>Norms can be grown and changed historically
What is considered "normal" today used to be different – and will continue to change.
One's own convictions are socially shaped
Irritation and discomfort have cultural causes, not individual deficits.
Sexuality in old age is not a special case
but part of lifelong identity development.</a:t>
                      </a:r>
                      <a:endParaRPr lang="de-DE" sz="2000" dirty="0">
                        <a:solidFill>
                          <a:schemeClr val="bg1">
                            <a:lumMod val="10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pic>
        <p:nvPicPr>
          <p:cNvPr id="14" name="Grafik 13">
            <a:extLst>
              <a:ext uri="{FF2B5EF4-FFF2-40B4-BE49-F238E27FC236}">
                <a16:creationId xmlns:a16="http://schemas.microsoft.com/office/drawing/2014/main" id="{4896F7A5-0101-60B0-7FD7-5C914BD697A5}"/>
              </a:ext>
            </a:extLst>
          </p:cNvPr>
          <p:cNvPicPr>
            <a:picLocks noChangeAspect="1"/>
          </p:cNvPicPr>
          <p:nvPr/>
        </p:nvPicPr>
        <p:blipFill>
          <a:blip r:embed="rId3"/>
          <a:stretch>
            <a:fillRect/>
          </a:stretch>
        </p:blipFill>
        <p:spPr>
          <a:xfrm>
            <a:off x="221163" y="1381142"/>
            <a:ext cx="3636579" cy="4545724"/>
          </a:xfrm>
          <a:prstGeom prst="rect">
            <a:avLst/>
          </a:prstGeom>
        </p:spPr>
      </p:pic>
      <p:sp>
        <p:nvSpPr>
          <p:cNvPr id="2" name="Rectangle 1">
            <a:extLst>
              <a:ext uri="{FF2B5EF4-FFF2-40B4-BE49-F238E27FC236}">
                <a16:creationId xmlns:a16="http://schemas.microsoft.com/office/drawing/2014/main" id="{4F58F581-F2EF-7878-4347-E283AACA8ECC}"/>
              </a:ext>
            </a:extLst>
          </p:cNvPr>
          <p:cNvSpPr>
            <a:spLocks noChangeArrowheads="1"/>
          </p:cNvSpPr>
          <p:nvPr/>
        </p:nvSpPr>
        <p:spPr bwMode="auto">
          <a:xfrm>
            <a:off x="97970" y="81642"/>
            <a:ext cx="3982052" cy="61863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R="0" lvl="0" indent="0" defTabSz="914377" fontAlgn="base">
              <a:lnSpc>
                <a:spcPct val="90000"/>
              </a:lnSpc>
              <a:spcBef>
                <a:spcPct val="0"/>
              </a:spcBef>
              <a:spcAft>
                <a:spcPct val="0"/>
              </a:spcAft>
              <a:buClrTx/>
              <a:buSzTx/>
              <a:tabLst/>
            </a:pPr>
            <a:r>
              <a:rPr lang="de-DE" altLang="de-DE" sz="3800" b="1" dirty="0">
                <a:solidFill>
                  <a:schemeClr val="bg2"/>
                </a:solidFill>
                <a:ea typeface="Open Sans" panose="020B0606030504020204" pitchFamily="34" charset="0"/>
                <a:cs typeface="Open Sans" panose="020B0606030504020204" pitchFamily="34" charset="0"/>
              </a:rPr>
              <a:t>Insight and </a:t>
            </a:r>
            <a:r>
              <a:rPr lang="de-DE" altLang="de-DE" sz="3800" b="1" dirty="0" err="1">
                <a:solidFill>
                  <a:schemeClr val="bg2"/>
                </a:solidFill>
                <a:ea typeface="Open Sans" panose="020B0606030504020204" pitchFamily="34" charset="0"/>
                <a:cs typeface="Open Sans" panose="020B0606030504020204" pitchFamily="34" charset="0"/>
              </a:rPr>
              <a:t>benefit</a:t>
            </a:r>
            <a:endParaRPr lang="de-DE" altLang="de-DE" sz="3800" b="1" dirty="0">
              <a:solidFill>
                <a:schemeClr val="bg2"/>
              </a:solidFill>
              <a:ea typeface="Open Sans" panose="020B0606030504020204" pitchFamily="34" charset="0"/>
              <a:cs typeface="Open Sans" panose="020B0606030504020204" pitchFamily="34" charset="0"/>
            </a:endParaRPr>
          </a:p>
        </p:txBody>
      </p:sp>
    </p:spTree>
    <p:extLst>
      <p:ext uri="{BB962C8B-B14F-4D97-AF65-F5344CB8AC3E}">
        <p14:creationId xmlns:p14="http://schemas.microsoft.com/office/powerpoint/2010/main" val="592666063"/>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4B8F67FC-DA3F-D9BB-A944-0ACCE20CD0D8}"/>
            </a:ext>
          </a:extLst>
        </p:cNvPr>
        <p:cNvGrpSpPr/>
        <p:nvPr/>
      </p:nvGrpSpPr>
      <p:grpSpPr>
        <a:xfrm>
          <a:off x="0" y="0"/>
          <a:ext cx="0" cy="0"/>
          <a:chOff x="0" y="0"/>
          <a:chExt cx="0" cy="0"/>
        </a:xfrm>
      </p:grpSpPr>
      <p:sp>
        <p:nvSpPr>
          <p:cNvPr id="3" name="Title 3">
            <a:extLst>
              <a:ext uri="{FF2B5EF4-FFF2-40B4-BE49-F238E27FC236}">
                <a16:creationId xmlns:a16="http://schemas.microsoft.com/office/drawing/2014/main" id="{8319F134-BD45-4A2C-70B4-AD95051A0A75}"/>
              </a:ext>
            </a:extLst>
          </p:cNvPr>
          <p:cNvSpPr txBox="1">
            <a:spLocks/>
          </p:cNvSpPr>
          <p:nvPr/>
        </p:nvSpPr>
        <p:spPr>
          <a:xfrm>
            <a:off x="97970" y="81642"/>
            <a:ext cx="11944351" cy="715879"/>
          </a:xfrm>
          <a:prstGeom prst="rect">
            <a:avLst/>
          </a:prstGeom>
        </p:spPr>
        <p:txBody>
          <a:bodyPr lIns="91440"/>
          <a:lstStyle>
            <a:lvl1pPr algn="l" defTabSz="914377" rtl="0" eaLnBrk="1" latinLnBrk="0" hangingPunct="1">
              <a:lnSpc>
                <a:spcPct val="90000"/>
              </a:lnSpc>
              <a:spcBef>
                <a:spcPct val="0"/>
              </a:spcBef>
              <a:buNone/>
              <a:defRPr sz="3800" kern="1200">
                <a:solidFill>
                  <a:schemeClr val="bg2"/>
                </a:solidFill>
                <a:latin typeface="+mn-lt"/>
                <a:ea typeface="Open Sans" panose="020B0606030504020204" pitchFamily="34" charset="0"/>
                <a:cs typeface="Open Sans" panose="020B0606030504020204" pitchFamily="34" charset="0"/>
              </a:defRPr>
            </a:lvl1pPr>
          </a:lstStyle>
          <a:p>
            <a:r>
              <a:rPr lang="de-DE" b="1" dirty="0" err="1"/>
              <a:t>Objectives</a:t>
            </a:r>
            <a:endParaRPr lang="el-GR" b="1" dirty="0"/>
          </a:p>
        </p:txBody>
      </p:sp>
      <p:sp>
        <p:nvSpPr>
          <p:cNvPr id="9" name="Freeform 12">
            <a:extLst>
              <a:ext uri="{FF2B5EF4-FFF2-40B4-BE49-F238E27FC236}">
                <a16:creationId xmlns:a16="http://schemas.microsoft.com/office/drawing/2014/main" id="{48F08586-C3D8-D40B-C2C9-873ABD9E1653}"/>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pic>
        <p:nvPicPr>
          <p:cNvPr id="11" name="Grafik 10" descr="Ein Bild, das Clipart, Zeichnung, Darstellung, Design enthält.&#10;&#10;KI-generierte Inhalte können fehlerhaft sein.">
            <a:extLst>
              <a:ext uri="{FF2B5EF4-FFF2-40B4-BE49-F238E27FC236}">
                <a16:creationId xmlns:a16="http://schemas.microsoft.com/office/drawing/2014/main" id="{6E44C940-06D4-F594-7DCA-AD7C4DDC0B2C}"/>
              </a:ext>
            </a:extLst>
          </p:cNvPr>
          <p:cNvPicPr>
            <a:picLocks noChangeAspect="1"/>
          </p:cNvPicPr>
          <p:nvPr/>
        </p:nvPicPr>
        <p:blipFill>
          <a:blip r:embed="rId3"/>
          <a:stretch>
            <a:fillRect/>
          </a:stretch>
        </p:blipFill>
        <p:spPr>
          <a:xfrm>
            <a:off x="337775" y="2869074"/>
            <a:ext cx="3682431" cy="1871697"/>
          </a:xfrm>
          <a:prstGeom prst="rect">
            <a:avLst/>
          </a:prstGeom>
        </p:spPr>
      </p:pic>
      <p:graphicFrame>
        <p:nvGraphicFramePr>
          <p:cNvPr id="12" name="Tabelle 11">
            <a:extLst>
              <a:ext uri="{FF2B5EF4-FFF2-40B4-BE49-F238E27FC236}">
                <a16:creationId xmlns:a16="http://schemas.microsoft.com/office/drawing/2014/main" id="{949DB6F5-5C9D-8ADB-9F45-FB663873B324}"/>
              </a:ext>
            </a:extLst>
          </p:cNvPr>
          <p:cNvGraphicFramePr>
            <a:graphicFrameLocks noGrp="1"/>
          </p:cNvGraphicFramePr>
          <p:nvPr>
            <p:extLst>
              <p:ext uri="{D42A27DB-BD31-4B8C-83A1-F6EECF244321}">
                <p14:modId xmlns:p14="http://schemas.microsoft.com/office/powerpoint/2010/main" val="656649674"/>
              </p:ext>
            </p:extLst>
          </p:nvPr>
        </p:nvGraphicFramePr>
        <p:xfrm>
          <a:off x="4352643" y="1470690"/>
          <a:ext cx="7355881" cy="4810570"/>
        </p:xfrm>
        <a:graphic>
          <a:graphicData uri="http://schemas.openxmlformats.org/drawingml/2006/table">
            <a:tbl>
              <a:tblPr firstRow="1" firstCol="1" bandRow="1">
                <a:tableStyleId>{69CF1AB2-1976-4502-BF36-3FF5EA218861}</a:tableStyleId>
              </a:tblPr>
              <a:tblGrid>
                <a:gridCol w="7355881">
                  <a:extLst>
                    <a:ext uri="{9D8B030D-6E8A-4147-A177-3AD203B41FA5}">
                      <a16:colId xmlns:a16="http://schemas.microsoft.com/office/drawing/2014/main" val="3409207098"/>
                    </a:ext>
                  </a:extLst>
                </a:gridCol>
              </a:tblGrid>
              <a:tr h="4518666">
                <a:tc>
                  <a:txBody>
                    <a:bodyPr/>
                    <a:lstStyle/>
                    <a:p>
                      <a:pPr marL="171450" lvl="0" indent="-171450" algn="l">
                        <a:lnSpc>
                          <a:spcPct val="107000"/>
                        </a:lnSpc>
                        <a:spcBef>
                          <a:spcPts val="600"/>
                        </a:spcBef>
                        <a:spcAft>
                          <a:spcPts val="600"/>
                        </a:spcAft>
                        <a:buClr>
                          <a:schemeClr val="accent3">
                            <a:lumMod val="75000"/>
                          </a:schemeClr>
                        </a:buClr>
                        <a:buSzPts val="1000"/>
                        <a:buFont typeface="Wingdings" panose="05000000000000000000" pitchFamily="2" charset="2"/>
                        <a:buChar char="§"/>
                        <a:tabLst>
                          <a:tab pos="457200" algn="l"/>
                        </a:tabLst>
                      </a:pPr>
                      <a:r>
                        <a:rPr lang="en-US" sz="2400" b="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be able to moderate in a more diversity-sensitive way,
reflect on one's own implicit norms,
create learning spaces without embarrassment,
be able to better classify conflicts between generations and give suggestions on how to deal with them,
be able to deal more professionally with closeness, intimacy and boundaries,
needs of older people and
critically reflect on institutional rules and stimulate transformations.</a:t>
                      </a:r>
                      <a:endParaRPr lang="de-DE"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mpd="sng">
                      <a:noFill/>
                    </a:lnL>
                    <a:lnR w="12700" cmpd="sng">
                      <a:noFill/>
                    </a:lnR>
                    <a:lnT w="12700" cmpd="sng">
                      <a:noFill/>
                    </a:lnT>
                    <a:lnB w="12700" cmpd="sng">
                      <a:noFill/>
                    </a:lnB>
                    <a:lnTlToBr w="12700" cmpd="sng">
                      <a:noFill/>
                      <a:prstDash val="solid"/>
                    </a:lnTlToBr>
                    <a:lnBlToTr w="12700" cmpd="sng">
                      <a:noFill/>
                      <a:prstDash val="solid"/>
                    </a:lnBlToTr>
                  </a:tcPr>
                </a:tc>
                <a:extLst>
                  <a:ext uri="{0D108BD9-81ED-4DB2-BD59-A6C34878D82A}">
                    <a16:rowId xmlns:a16="http://schemas.microsoft.com/office/drawing/2014/main" val="3863346334"/>
                  </a:ext>
                </a:extLst>
              </a:tr>
            </a:tbl>
          </a:graphicData>
        </a:graphic>
      </p:graphicFrame>
      <p:sp>
        <p:nvSpPr>
          <p:cNvPr id="4" name="Textfeld 3">
            <a:extLst>
              <a:ext uri="{FF2B5EF4-FFF2-40B4-BE49-F238E27FC236}">
                <a16:creationId xmlns:a16="http://schemas.microsoft.com/office/drawing/2014/main" id="{43B1655B-8723-6671-E57D-28FF938AD7AC}"/>
              </a:ext>
            </a:extLst>
          </p:cNvPr>
          <p:cNvSpPr txBox="1"/>
          <p:nvPr/>
        </p:nvSpPr>
        <p:spPr>
          <a:xfrm>
            <a:off x="0" y="1573747"/>
            <a:ext cx="4020206" cy="1454950"/>
          </a:xfrm>
          <a:prstGeom prst="rect">
            <a:avLst/>
          </a:prstGeom>
          <a:noFill/>
        </p:spPr>
        <p:txBody>
          <a:bodyPr wrap="square">
            <a:spAutoFit/>
          </a:bodyPr>
          <a:lstStyle/>
          <a:p>
            <a:pPr marL="457200" algn="ctr">
              <a:lnSpc>
                <a:spcPct val="107000"/>
              </a:lnSpc>
              <a:spcAft>
                <a:spcPts val="800"/>
              </a:spcAft>
              <a:buNone/>
            </a:pPr>
            <a:r>
              <a:rPr lang="de-DE" sz="2800" b="1" dirty="0">
                <a:solidFill>
                  <a:srgbClr val="252223"/>
                </a:solidFill>
                <a:latin typeface="Calibri" panose="020F0502020204030204" pitchFamily="34" charset="0"/>
                <a:ea typeface="Calibri" panose="020F0502020204030204" pitchFamily="34" charset="0"/>
                <a:cs typeface="Calibri" panose="020F0502020204030204" pitchFamily="34" charset="0"/>
              </a:rPr>
              <a:t>Bildungs- und Fachkräfte </a:t>
            </a:r>
            <a:r>
              <a:rPr lang="de-DE" sz="28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profitieren, weil sie:</a:t>
            </a:r>
            <a:endParaRPr lang="de-DE" sz="28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11054632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88AF500-2136-3DBC-3A98-0FE17E960E12}"/>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0876EB83-A5A4-7B89-41FD-F6CA92531D45}"/>
              </a:ext>
            </a:extLst>
          </p:cNvPr>
          <p:cNvSpPr txBox="1"/>
          <p:nvPr/>
        </p:nvSpPr>
        <p:spPr>
          <a:xfrm>
            <a:off x="1398095" y="1739937"/>
            <a:ext cx="6933351" cy="431400"/>
          </a:xfrm>
          <a:prstGeom prst="rect">
            <a:avLst/>
          </a:prstGeom>
        </p:spPr>
        <p:txBody>
          <a:bodyPr lIns="0" tIns="0" rIns="0" bIns="0" rtlCol="0" anchor="t">
            <a:spAutoFit/>
          </a:bodyPr>
          <a:lstStyle/>
          <a:p>
            <a:pPr algn="ctr">
              <a:lnSpc>
                <a:spcPts val="3518"/>
              </a:lnSpc>
            </a:pPr>
            <a:r>
              <a:rPr lang="en-US" sz="2800" b="1" dirty="0">
                <a:solidFill>
                  <a:srgbClr val="D33FB2"/>
                </a:solidFill>
                <a:latin typeface="Calibri" panose="020F0502020204030204" pitchFamily="34" charset="0"/>
                <a:cs typeface="Times New Roman" panose="02020603050405020304" pitchFamily="18" charset="0"/>
                <a:sym typeface="Pier Sans Light"/>
              </a:rPr>
              <a:t>Social norms</a:t>
            </a:r>
            <a:endParaRPr lang="en-US" sz="2981"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91B9CD58-4F91-A510-098E-C3E873C8FC36}"/>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4" name="Textfeld 13">
            <a:extLst>
              <a:ext uri="{FF2B5EF4-FFF2-40B4-BE49-F238E27FC236}">
                <a16:creationId xmlns:a16="http://schemas.microsoft.com/office/drawing/2014/main" id="{E14BE4DB-09A7-1D2E-BBD3-F407C80C744C}"/>
              </a:ext>
            </a:extLst>
          </p:cNvPr>
          <p:cNvSpPr txBox="1"/>
          <p:nvPr/>
        </p:nvSpPr>
        <p:spPr>
          <a:xfrm>
            <a:off x="3794235" y="2390488"/>
            <a:ext cx="7325711" cy="2308324"/>
          </a:xfrm>
          <a:prstGeom prst="rect">
            <a:avLst/>
          </a:prstGeom>
          <a:noFill/>
        </p:spPr>
        <p:txBody>
          <a:bodyPr wrap="square">
            <a:spAutoFit/>
          </a:bodyPr>
          <a:lstStyle/>
          <a:p>
            <a:pPr marL="342900" indent="-342900">
              <a:buClr>
                <a:schemeClr val="accent1"/>
              </a:buClr>
              <a:buFont typeface="Arial" panose="020B0604020202020204" pitchFamily="34" charset="0"/>
              <a:buChar char="•"/>
            </a:pPr>
            <a:r>
              <a:rPr lang="en-US" sz="2400" dirty="0"/>
              <a:t>Social norms are basic rules and agreements, 
that structure the behavior of individuals within a society. 
They define what is considered appropriate, expected or deviating and have both a regulating and orienting effect.</a:t>
            </a:r>
            <a:endParaRPr lang="de-DE" sz="2400" dirty="0"/>
          </a:p>
        </p:txBody>
      </p:sp>
      <p:sp>
        <p:nvSpPr>
          <p:cNvPr id="15" name="Textfeld 14">
            <a:extLst>
              <a:ext uri="{FF2B5EF4-FFF2-40B4-BE49-F238E27FC236}">
                <a16:creationId xmlns:a16="http://schemas.microsoft.com/office/drawing/2014/main" id="{2DE415EF-0BA7-2396-F167-149C11B9A78F}"/>
              </a:ext>
            </a:extLst>
          </p:cNvPr>
          <p:cNvSpPr txBox="1"/>
          <p:nvPr/>
        </p:nvSpPr>
        <p:spPr>
          <a:xfrm>
            <a:off x="430924" y="146355"/>
            <a:ext cx="7199586" cy="646331"/>
          </a:xfrm>
          <a:prstGeom prst="rect">
            <a:avLst/>
          </a:prstGeom>
          <a:noFill/>
        </p:spPr>
        <p:txBody>
          <a:bodyPr wrap="square" rtlCol="0">
            <a:spAutoFit/>
          </a:bodyPr>
          <a:lstStyle/>
          <a:p>
            <a:r>
              <a:rPr lang="de-DE" sz="3600" b="1" dirty="0" err="1">
                <a:solidFill>
                  <a:srgbClr val="FFFFFF"/>
                </a:solidFill>
              </a:rPr>
              <a:t>Theoretical</a:t>
            </a:r>
            <a:r>
              <a:rPr lang="de-DE" sz="3600" b="1" dirty="0">
                <a:solidFill>
                  <a:srgbClr val="FFFFFF"/>
                </a:solidFill>
              </a:rPr>
              <a:t> </a:t>
            </a:r>
            <a:r>
              <a:rPr lang="de-DE" sz="3600" b="1" dirty="0" err="1">
                <a:solidFill>
                  <a:srgbClr val="FFFFFF"/>
                </a:solidFill>
              </a:rPr>
              <a:t>framework</a:t>
            </a:r>
            <a:endParaRPr lang="de-DE" sz="3600" b="1" dirty="0">
              <a:solidFill>
                <a:srgbClr val="FFFFFF"/>
              </a:solidFill>
            </a:endParaRPr>
          </a:p>
        </p:txBody>
      </p:sp>
      <p:pic>
        <p:nvPicPr>
          <p:cNvPr id="9" name="Grafik 8" descr="Ein Bild, das Grafiken, Clipart, Design enthält.&#10;&#10;KI-generierte Inhalte können fehlerhaft sein.">
            <a:extLst>
              <a:ext uri="{FF2B5EF4-FFF2-40B4-BE49-F238E27FC236}">
                <a16:creationId xmlns:a16="http://schemas.microsoft.com/office/drawing/2014/main" id="{24D667B8-EB8D-8F64-D959-D8AC7562CF4F}"/>
              </a:ext>
            </a:extLst>
          </p:cNvPr>
          <p:cNvPicPr>
            <a:picLocks noChangeAspect="1"/>
          </p:cNvPicPr>
          <p:nvPr/>
        </p:nvPicPr>
        <p:blipFill>
          <a:blip r:embed="rId3"/>
          <a:stretch>
            <a:fillRect/>
          </a:stretch>
        </p:blipFill>
        <p:spPr>
          <a:xfrm>
            <a:off x="602185" y="2000666"/>
            <a:ext cx="2705478" cy="3067478"/>
          </a:xfrm>
          <a:prstGeom prst="rect">
            <a:avLst/>
          </a:prstGeom>
        </p:spPr>
      </p:pic>
    </p:spTree>
    <p:extLst>
      <p:ext uri="{BB962C8B-B14F-4D97-AF65-F5344CB8AC3E}">
        <p14:creationId xmlns:p14="http://schemas.microsoft.com/office/powerpoint/2010/main" val="3989750836"/>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AAF858-94D0-931B-D2F4-20C21B102C00}"/>
            </a:ext>
          </a:extLst>
        </p:cNvPr>
        <p:cNvGrpSpPr/>
        <p:nvPr/>
      </p:nvGrpSpPr>
      <p:grpSpPr>
        <a:xfrm>
          <a:off x="0" y="0"/>
          <a:ext cx="0" cy="0"/>
          <a:chOff x="0" y="0"/>
          <a:chExt cx="0" cy="0"/>
        </a:xfrm>
      </p:grpSpPr>
      <p:sp>
        <p:nvSpPr>
          <p:cNvPr id="7" name="TextBox 7">
            <a:extLst>
              <a:ext uri="{FF2B5EF4-FFF2-40B4-BE49-F238E27FC236}">
                <a16:creationId xmlns:a16="http://schemas.microsoft.com/office/drawing/2014/main" id="{8C42A52B-F352-7CE9-B7ED-24589C60A779}"/>
              </a:ext>
            </a:extLst>
          </p:cNvPr>
          <p:cNvSpPr txBox="1"/>
          <p:nvPr/>
        </p:nvSpPr>
        <p:spPr>
          <a:xfrm>
            <a:off x="3331073" y="1170728"/>
            <a:ext cx="6933351" cy="897682"/>
          </a:xfrm>
          <a:prstGeom prst="rect">
            <a:avLst/>
          </a:prstGeom>
        </p:spPr>
        <p:txBody>
          <a:bodyPr lIns="0" tIns="0" rIns="0" bIns="0" rtlCol="0" anchor="t">
            <a:spAutoFit/>
          </a:bodyPr>
          <a:lstStyle/>
          <a:p>
            <a:pPr>
              <a:lnSpc>
                <a:spcPts val="3518"/>
              </a:lnSpc>
            </a:pPr>
            <a:r>
              <a:rPr lang="en-US" sz="2800" b="1" dirty="0">
                <a:solidFill>
                  <a:srgbClr val="D33FB2"/>
                </a:solidFill>
                <a:latin typeface="Calibri" panose="020F0502020204030204" pitchFamily="34" charset="0"/>
                <a:cs typeface="Times New Roman" panose="02020603050405020304" pitchFamily="18" charset="0"/>
              </a:rPr>
              <a:t>Pre-modern societies: 
Morality, religion and social order</a:t>
            </a:r>
            <a:endParaRPr lang="en-US" sz="2800" dirty="0">
              <a:solidFill>
                <a:srgbClr val="000000"/>
              </a:solidFill>
              <a:latin typeface="Pier Sans Light"/>
              <a:ea typeface="Pier Sans Light"/>
              <a:cs typeface="Pier Sans Light"/>
              <a:sym typeface="Pier Sans Light"/>
            </a:endParaRPr>
          </a:p>
        </p:txBody>
      </p:sp>
      <p:sp>
        <p:nvSpPr>
          <p:cNvPr id="12" name="Freeform 12">
            <a:extLst>
              <a:ext uri="{FF2B5EF4-FFF2-40B4-BE49-F238E27FC236}">
                <a16:creationId xmlns:a16="http://schemas.microsoft.com/office/drawing/2014/main" id="{B9C12832-D1EC-41C9-7E3C-CF174A8384B6}"/>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14" name="Textfeld 13">
            <a:extLst>
              <a:ext uri="{FF2B5EF4-FFF2-40B4-BE49-F238E27FC236}">
                <a16:creationId xmlns:a16="http://schemas.microsoft.com/office/drawing/2014/main" id="{94BDACD8-A4B2-BE58-51F0-8BDC75F08F7F}"/>
              </a:ext>
            </a:extLst>
          </p:cNvPr>
          <p:cNvSpPr txBox="1"/>
          <p:nvPr/>
        </p:nvSpPr>
        <p:spPr>
          <a:xfrm>
            <a:off x="2962177" y="2285385"/>
            <a:ext cx="6600498" cy="3785652"/>
          </a:xfrm>
          <a:prstGeom prst="rect">
            <a:avLst/>
          </a:prstGeom>
          <a:noFill/>
        </p:spPr>
        <p:txBody>
          <a:bodyPr wrap="square">
            <a:spAutoFit/>
          </a:bodyPr>
          <a:lstStyle/>
          <a:p>
            <a:pPr marL="342900" indent="-342900">
              <a:buClr>
                <a:schemeClr val="accent1"/>
              </a:buClr>
              <a:buFont typeface="Arial" panose="020B0604020202020204" pitchFamily="34" charset="0"/>
              <a:buChar char="•"/>
            </a:pPr>
            <a:r>
              <a:rPr lang="en-US" sz="2400" dirty="0"/>
              <a:t>Embedding Sexuality in Religious and Moral Order Systems.
It was primarily considered functional for reproduction.
Age was often associated with withdrawal, wisdom or spiritual devotion. 
Sexuality in old age was not so much invisible as morally disqualified. 
However, there were very few old or very old people at that time</a:t>
            </a:r>
            <a:r>
              <a:rPr lang="de-DE" sz="2400" dirty="0">
                <a:solidFill>
                  <a:srgbClr val="252223"/>
                </a:solidFill>
                <a:effectLst/>
                <a:latin typeface="Calibri" panose="020F0502020204030204" pitchFamily="34" charset="0"/>
                <a:ea typeface="Calibri" panose="020F0502020204030204" pitchFamily="34" charset="0"/>
              </a:rPr>
              <a:t>.</a:t>
            </a:r>
            <a:endParaRPr lang="de-DE" sz="2400" dirty="0"/>
          </a:p>
        </p:txBody>
      </p:sp>
      <p:sp>
        <p:nvSpPr>
          <p:cNvPr id="15" name="Textfeld 14">
            <a:extLst>
              <a:ext uri="{FF2B5EF4-FFF2-40B4-BE49-F238E27FC236}">
                <a16:creationId xmlns:a16="http://schemas.microsoft.com/office/drawing/2014/main" id="{5992DDFE-1AE1-2C76-9270-15E88E665960}"/>
              </a:ext>
            </a:extLst>
          </p:cNvPr>
          <p:cNvSpPr txBox="1"/>
          <p:nvPr/>
        </p:nvSpPr>
        <p:spPr>
          <a:xfrm>
            <a:off x="430924" y="146355"/>
            <a:ext cx="12192000" cy="461665"/>
          </a:xfrm>
          <a:prstGeom prst="rect">
            <a:avLst/>
          </a:prstGeom>
          <a:noFill/>
        </p:spPr>
        <p:txBody>
          <a:bodyPr wrap="square" rtlCol="0">
            <a:spAutoFit/>
          </a:bodyPr>
          <a:lstStyle/>
          <a:p>
            <a:r>
              <a:rPr lang="en-US" sz="2400" b="1" dirty="0">
                <a:solidFill>
                  <a:srgbClr val="FFFFFF"/>
                </a:solidFill>
              </a:rPr>
              <a:t>Theoretical Framework: Historical Development of Social Norms on Age and Sexuality</a:t>
            </a:r>
            <a:endParaRPr lang="de-DE" sz="2400" b="1" dirty="0">
              <a:solidFill>
                <a:srgbClr val="FFFFFF"/>
              </a:solidFill>
            </a:endParaRPr>
          </a:p>
        </p:txBody>
      </p:sp>
      <p:pic>
        <p:nvPicPr>
          <p:cNvPr id="3" name="Grafik 2" descr="Ein Bild, das Kinderkunst, Entwurf, Zeichnung enthält.&#10;&#10;KI-generierte Inhalte können fehlerhaft sein.">
            <a:extLst>
              <a:ext uri="{FF2B5EF4-FFF2-40B4-BE49-F238E27FC236}">
                <a16:creationId xmlns:a16="http://schemas.microsoft.com/office/drawing/2014/main" id="{0263FE65-2463-16B9-B345-0099B44572C7}"/>
              </a:ext>
            </a:extLst>
          </p:cNvPr>
          <p:cNvPicPr>
            <a:picLocks noChangeAspect="1"/>
          </p:cNvPicPr>
          <p:nvPr/>
        </p:nvPicPr>
        <p:blipFill>
          <a:blip r:embed="rId3"/>
          <a:stretch>
            <a:fillRect/>
          </a:stretch>
        </p:blipFill>
        <p:spPr>
          <a:xfrm>
            <a:off x="142675" y="3783724"/>
            <a:ext cx="2746159" cy="1818290"/>
          </a:xfrm>
          <a:prstGeom prst="rect">
            <a:avLst/>
          </a:prstGeom>
        </p:spPr>
      </p:pic>
      <p:pic>
        <p:nvPicPr>
          <p:cNvPr id="5" name="Grafik 4" descr="Ein Bild, das Zeichnung, Clipart, Darstellung, Menschliches Gesicht enthält.&#10;&#10;KI-generierte Inhalte können fehlerhaft sein.">
            <a:extLst>
              <a:ext uri="{FF2B5EF4-FFF2-40B4-BE49-F238E27FC236}">
                <a16:creationId xmlns:a16="http://schemas.microsoft.com/office/drawing/2014/main" id="{F364BB03-A8F7-ABEF-0551-9930329A5EE5}"/>
              </a:ext>
            </a:extLst>
          </p:cNvPr>
          <p:cNvPicPr>
            <a:picLocks noChangeAspect="1"/>
          </p:cNvPicPr>
          <p:nvPr/>
        </p:nvPicPr>
        <p:blipFill>
          <a:blip r:embed="rId4"/>
          <a:stretch>
            <a:fillRect/>
          </a:stretch>
        </p:blipFill>
        <p:spPr>
          <a:xfrm>
            <a:off x="9396247" y="2390488"/>
            <a:ext cx="2480027" cy="2847943"/>
          </a:xfrm>
          <a:prstGeom prst="rect">
            <a:avLst/>
          </a:prstGeom>
        </p:spPr>
      </p:pic>
    </p:spTree>
    <p:extLst>
      <p:ext uri="{BB962C8B-B14F-4D97-AF65-F5344CB8AC3E}">
        <p14:creationId xmlns:p14="http://schemas.microsoft.com/office/powerpoint/2010/main" val="118308144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platzhalter 2">
            <a:extLst>
              <a:ext uri="{FF2B5EF4-FFF2-40B4-BE49-F238E27FC236}">
                <a16:creationId xmlns:a16="http://schemas.microsoft.com/office/drawing/2014/main" id="{6B5D6AD6-88FB-8A99-B408-ECE57621FD16}"/>
              </a:ext>
            </a:extLst>
          </p:cNvPr>
          <p:cNvSpPr>
            <a:spLocks noGrp="1"/>
          </p:cNvSpPr>
          <p:nvPr>
            <p:ph type="body" sz="quarter" idx="10"/>
          </p:nvPr>
        </p:nvSpPr>
        <p:spPr>
          <a:xfrm>
            <a:off x="3070953" y="1411479"/>
            <a:ext cx="8518535" cy="550862"/>
          </a:xfrm>
        </p:spPr>
        <p:txBody>
          <a:bodyPr/>
          <a:lstStyle/>
          <a:p>
            <a:pPr algn="l"/>
            <a:r>
              <a:rPr lang="en-US" sz="2800" dirty="0"/>
              <a:t>Early Modern Period: Disciplining and Science</a:t>
            </a:r>
            <a:endParaRPr lang="de-DE" sz="2800" dirty="0"/>
          </a:p>
        </p:txBody>
      </p:sp>
      <p:sp>
        <p:nvSpPr>
          <p:cNvPr id="4" name="Freeform 12">
            <a:extLst>
              <a:ext uri="{FF2B5EF4-FFF2-40B4-BE49-F238E27FC236}">
                <a16:creationId xmlns:a16="http://schemas.microsoft.com/office/drawing/2014/main" id="{F83643BD-7EB4-CA45-22C8-8AD36C3BA4EE}"/>
              </a:ext>
            </a:extLst>
          </p:cNvPr>
          <p:cNvSpPr/>
          <p:nvPr/>
        </p:nvSpPr>
        <p:spPr>
          <a:xfrm>
            <a:off x="142675" y="6231095"/>
            <a:ext cx="2039453" cy="426796"/>
          </a:xfrm>
          <a:custGeom>
            <a:avLst/>
            <a:gdLst/>
            <a:ahLst/>
            <a:cxnLst/>
            <a:rect l="l" t="t" r="r" b="b"/>
            <a:pathLst>
              <a:path w="3059180" h="640194">
                <a:moveTo>
                  <a:pt x="0" y="0"/>
                </a:moveTo>
                <a:lnTo>
                  <a:pt x="3059179" y="0"/>
                </a:lnTo>
                <a:lnTo>
                  <a:pt x="3059179" y="640193"/>
                </a:lnTo>
                <a:lnTo>
                  <a:pt x="0" y="640193"/>
                </a:lnTo>
                <a:lnTo>
                  <a:pt x="0" y="0"/>
                </a:lnTo>
                <a:close/>
              </a:path>
            </a:pathLst>
          </a:custGeom>
          <a:blipFill>
            <a:blip r:embed="rId2"/>
            <a:stretch>
              <a:fillRect/>
            </a:stretch>
          </a:blipFill>
        </p:spPr>
        <p:txBody>
          <a:bodyPr/>
          <a:lstStyle/>
          <a:p>
            <a:endParaRPr lang="de-DE" sz="1200"/>
          </a:p>
        </p:txBody>
      </p:sp>
      <p:sp>
        <p:nvSpPr>
          <p:cNvPr id="8" name="Textfeld 7">
            <a:extLst>
              <a:ext uri="{FF2B5EF4-FFF2-40B4-BE49-F238E27FC236}">
                <a16:creationId xmlns:a16="http://schemas.microsoft.com/office/drawing/2014/main" id="{9A238471-8736-6B94-9A20-8E53872C7D10}"/>
              </a:ext>
            </a:extLst>
          </p:cNvPr>
          <p:cNvSpPr txBox="1"/>
          <p:nvPr/>
        </p:nvSpPr>
        <p:spPr>
          <a:xfrm>
            <a:off x="2781674" y="2259885"/>
            <a:ext cx="9359555" cy="4339650"/>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300" dirty="0">
                <a:solidFill>
                  <a:srgbClr val="252223"/>
                </a:solidFill>
                <a:ea typeface="Calibri" panose="020F0502020204030204" pitchFamily="34" charset="0"/>
              </a:rPr>
              <a:t>Increase in state and church control over married life. 
Around 1800: Strengthening of the medical view of the body and sexuality. 
Increasing "medicalization" that examined the body, especially the female and "abnormal" body, as a medical object.
Postulate of the so-called "two-gender model": Women and men are fundamental, biologically based opposites. 
From this, social roles are derived.
Deviations were no longer considered just a sin, but were increasingly classified as an illness or even a crime.</a:t>
            </a:r>
            <a:endParaRPr lang="de-DE" sz="2300" dirty="0"/>
          </a:p>
          <a:p>
            <a:endParaRPr lang="de-DE" sz="2300" dirty="0">
              <a:solidFill>
                <a:srgbClr val="252223"/>
              </a:solidFill>
              <a:effectLst/>
              <a:ea typeface="Calibri" panose="020F0502020204030204" pitchFamily="34" charset="0"/>
            </a:endParaRPr>
          </a:p>
          <a:p>
            <a:endParaRPr lang="de-DE" sz="2300" dirty="0"/>
          </a:p>
        </p:txBody>
      </p:sp>
      <p:sp>
        <p:nvSpPr>
          <p:cNvPr id="11" name="Titel 10">
            <a:extLst>
              <a:ext uri="{FF2B5EF4-FFF2-40B4-BE49-F238E27FC236}">
                <a16:creationId xmlns:a16="http://schemas.microsoft.com/office/drawing/2014/main" id="{5C1744B4-45F0-06C2-4C07-4C66AAD6AD80}"/>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Theoretical Framework: Historical Development of Social Norms on Age and Sexuality</a:t>
            </a:r>
            <a:endParaRPr lang="de-DE" sz="2400" b="1" dirty="0">
              <a:solidFill>
                <a:srgbClr val="FFFFFF"/>
              </a:solidFill>
            </a:endParaRPr>
          </a:p>
        </p:txBody>
      </p:sp>
      <p:pic>
        <p:nvPicPr>
          <p:cNvPr id="15" name="Grafik 14" descr="Ein Bild, das Entwurf, Kunst, Zeichnung, Schwarzweiß enthält.&#10;&#10;KI-generierte Inhalte können fehlerhaft sein.">
            <a:extLst>
              <a:ext uri="{FF2B5EF4-FFF2-40B4-BE49-F238E27FC236}">
                <a16:creationId xmlns:a16="http://schemas.microsoft.com/office/drawing/2014/main" id="{9C876F26-48A0-E304-B5B7-3EF7BB5E9B12}"/>
              </a:ext>
            </a:extLst>
          </p:cNvPr>
          <p:cNvPicPr>
            <a:picLocks noChangeAspect="1"/>
          </p:cNvPicPr>
          <p:nvPr/>
        </p:nvPicPr>
        <p:blipFill>
          <a:blip r:embed="rId3"/>
          <a:stretch>
            <a:fillRect/>
          </a:stretch>
        </p:blipFill>
        <p:spPr>
          <a:xfrm>
            <a:off x="346554" y="2259885"/>
            <a:ext cx="2201132" cy="3377965"/>
          </a:xfrm>
          <a:prstGeom prst="rect">
            <a:avLst/>
          </a:prstGeom>
        </p:spPr>
      </p:pic>
      <p:pic>
        <p:nvPicPr>
          <p:cNvPr id="13" name="Grafik 12" descr="Ein Bild, das Zeichnung, Entwurf, Clipart, Symbol enthält.&#10;&#10;KI-generierte Inhalte können fehlerhaft sein.">
            <a:extLst>
              <a:ext uri="{FF2B5EF4-FFF2-40B4-BE49-F238E27FC236}">
                <a16:creationId xmlns:a16="http://schemas.microsoft.com/office/drawing/2014/main" id="{95F819AB-46F0-8536-09A5-D270C3475B5A}"/>
              </a:ext>
            </a:extLst>
          </p:cNvPr>
          <p:cNvPicPr>
            <a:picLocks noChangeAspect="1"/>
          </p:cNvPicPr>
          <p:nvPr/>
        </p:nvPicPr>
        <p:blipFill>
          <a:blip r:embed="rId4"/>
          <a:stretch>
            <a:fillRect/>
          </a:stretch>
        </p:blipFill>
        <p:spPr>
          <a:xfrm>
            <a:off x="869769" y="3157093"/>
            <a:ext cx="990562" cy="1449588"/>
          </a:xfrm>
          <a:prstGeom prst="rect">
            <a:avLst/>
          </a:prstGeom>
        </p:spPr>
      </p:pic>
    </p:spTree>
    <p:extLst>
      <p:ext uri="{BB962C8B-B14F-4D97-AF65-F5344CB8AC3E}">
        <p14:creationId xmlns:p14="http://schemas.microsoft.com/office/powerpoint/2010/main" val="307145935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feld 2">
            <a:extLst>
              <a:ext uri="{FF2B5EF4-FFF2-40B4-BE49-F238E27FC236}">
                <a16:creationId xmlns:a16="http://schemas.microsoft.com/office/drawing/2014/main" id="{6AD841D2-987A-4438-438F-1E0662A34329}"/>
              </a:ext>
            </a:extLst>
          </p:cNvPr>
          <p:cNvSpPr txBox="1"/>
          <p:nvPr/>
        </p:nvSpPr>
        <p:spPr>
          <a:xfrm>
            <a:off x="2439438" y="1513975"/>
            <a:ext cx="8022999" cy="523220"/>
          </a:xfrm>
          <a:prstGeom prst="rect">
            <a:avLst/>
          </a:prstGeom>
          <a:noFill/>
        </p:spPr>
        <p:txBody>
          <a:bodyPr wrap="square">
            <a:spAutoFit/>
          </a:bodyPr>
          <a:lstStyle/>
          <a:p>
            <a:r>
              <a:rPr lang="en-US" sz="2800" b="1" dirty="0">
                <a:solidFill>
                  <a:srgbClr val="D33FB2"/>
                </a:solidFill>
                <a:latin typeface="Calibri" panose="020F0502020204030204" pitchFamily="34" charset="0"/>
                <a:ea typeface="Calibri" panose="020F0502020204030204" pitchFamily="34" charset="0"/>
              </a:rPr>
              <a:t>Modernity: Medical and Scientific Normalization</a:t>
            </a:r>
            <a:endParaRPr lang="de-DE" sz="2800" dirty="0"/>
          </a:p>
        </p:txBody>
      </p:sp>
      <p:sp>
        <p:nvSpPr>
          <p:cNvPr id="6" name="Titel 10">
            <a:extLst>
              <a:ext uri="{FF2B5EF4-FFF2-40B4-BE49-F238E27FC236}">
                <a16:creationId xmlns:a16="http://schemas.microsoft.com/office/drawing/2014/main" id="{7FBCE237-3683-B5DE-6A79-5AB458FA2333}"/>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Theoretical Framework: Historical Development of Social Norms on Age and Sexuality</a:t>
            </a:r>
            <a:endParaRPr lang="de-DE" sz="2400" b="1" dirty="0">
              <a:solidFill>
                <a:srgbClr val="FFFFFF"/>
              </a:solidFill>
            </a:endParaRPr>
          </a:p>
        </p:txBody>
      </p:sp>
      <p:sp>
        <p:nvSpPr>
          <p:cNvPr id="9" name="Textfeld 8">
            <a:extLst>
              <a:ext uri="{FF2B5EF4-FFF2-40B4-BE49-F238E27FC236}">
                <a16:creationId xmlns:a16="http://schemas.microsoft.com/office/drawing/2014/main" id="{B3321BB5-8DAE-8BD5-69C3-F01F57190BE6}"/>
              </a:ext>
            </a:extLst>
          </p:cNvPr>
          <p:cNvSpPr txBox="1"/>
          <p:nvPr/>
        </p:nvSpPr>
        <p:spPr>
          <a:xfrm>
            <a:off x="2123090" y="2164406"/>
            <a:ext cx="9669518" cy="3631763"/>
          </a:xfrm>
          <a:prstGeom prst="rect">
            <a:avLst/>
          </a:prstGeom>
          <a:noFill/>
        </p:spPr>
        <p:txBody>
          <a:bodyPr wrap="square">
            <a:spAutoFit/>
          </a:bodyPr>
          <a:lstStyle/>
          <a:p>
            <a:pPr marL="342900" indent="-342900">
              <a:buClr>
                <a:schemeClr val="accent3"/>
              </a:buClr>
              <a:buFont typeface="Arial" panose="020B0604020202020204" pitchFamily="34" charset="0"/>
              <a:buChar char="•"/>
            </a:pPr>
            <a:r>
              <a:rPr lang="en-US" sz="2300" dirty="0">
                <a:solidFill>
                  <a:srgbClr val="252223"/>
                </a:solidFill>
                <a:ea typeface="Calibri" panose="020F0502020204030204" pitchFamily="34" charset="0"/>
              </a:rPr>
              <a:t>From the 18th century onwards: consolidation of the idea of two clearly separated sexes with "natural" characteristics. 
Consideration of sexuality under medical and biological aspects. 
Along with this: consolidation of the biological role consideration and
the idea of clearly distinguishable phases of life with specific functions. 
Age was now often assessed as a deficit phase, characterized by physical decline and loss of function. 
Sexuality in old age was no longer primarily morally condemned, but pathologized as no longer "age-appropriate" or assessed as a medical problem because it was perceived as inappropriate for old people.</a:t>
            </a:r>
            <a:endParaRPr lang="de-DE" sz="2300" dirty="0">
              <a:solidFill>
                <a:srgbClr val="252223"/>
              </a:solidFill>
              <a:ea typeface="Calibri" panose="020F0502020204030204" pitchFamily="34" charset="0"/>
            </a:endParaRPr>
          </a:p>
        </p:txBody>
      </p:sp>
      <p:pic>
        <p:nvPicPr>
          <p:cNvPr id="5" name="Grafik 4">
            <a:extLst>
              <a:ext uri="{FF2B5EF4-FFF2-40B4-BE49-F238E27FC236}">
                <a16:creationId xmlns:a16="http://schemas.microsoft.com/office/drawing/2014/main" id="{0F2F833A-13B2-245D-85C8-11A5B042C105}"/>
              </a:ext>
            </a:extLst>
          </p:cNvPr>
          <p:cNvPicPr>
            <a:picLocks noChangeAspect="1"/>
          </p:cNvPicPr>
          <p:nvPr/>
        </p:nvPicPr>
        <p:blipFill>
          <a:blip r:embed="rId3"/>
          <a:stretch>
            <a:fillRect/>
          </a:stretch>
        </p:blipFill>
        <p:spPr>
          <a:xfrm>
            <a:off x="399392" y="2497972"/>
            <a:ext cx="1723698" cy="3318117"/>
          </a:xfrm>
          <a:prstGeom prst="rect">
            <a:avLst/>
          </a:prstGeom>
        </p:spPr>
      </p:pic>
    </p:spTree>
    <p:extLst>
      <p:ext uri="{BB962C8B-B14F-4D97-AF65-F5344CB8AC3E}">
        <p14:creationId xmlns:p14="http://schemas.microsoft.com/office/powerpoint/2010/main" val="105480796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39C3FE0-BF6B-C1A3-A304-F32742C4E1DB}"/>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BF335666-6EDD-815A-2E78-F458B18C8D1D}"/>
              </a:ext>
            </a:extLst>
          </p:cNvPr>
          <p:cNvSpPr txBox="1"/>
          <p:nvPr/>
        </p:nvSpPr>
        <p:spPr>
          <a:xfrm>
            <a:off x="3657600" y="1320559"/>
            <a:ext cx="7145079" cy="954107"/>
          </a:xfrm>
          <a:prstGeom prst="rect">
            <a:avLst/>
          </a:prstGeom>
          <a:noFill/>
        </p:spPr>
        <p:txBody>
          <a:bodyPr wrap="square">
            <a:spAutoFit/>
          </a:bodyPr>
          <a:lstStyle/>
          <a:p>
            <a:r>
              <a:rPr lang="en-US" sz="2800" b="1" dirty="0">
                <a:solidFill>
                  <a:srgbClr val="D33FB2"/>
                </a:solidFill>
                <a:latin typeface="Calibri" panose="020F0502020204030204" pitchFamily="34" charset="0"/>
                <a:ea typeface="Calibri" panose="020F0502020204030204" pitchFamily="34" charset="0"/>
              </a:rPr>
              <a:t>19th century: </a:t>
            </a:r>
            <a:r>
              <a:rPr lang="en-US" sz="2800" b="1" dirty="0" err="1">
                <a:solidFill>
                  <a:srgbClr val="D33FB2"/>
                </a:solidFill>
                <a:latin typeface="Calibri" panose="020F0502020204030204" pitchFamily="34" charset="0"/>
                <a:ea typeface="Calibri" panose="020F0502020204030204" pitchFamily="34" charset="0"/>
              </a:rPr>
              <a:t>Bourgeoisness</a:t>
            </a:r>
            <a:r>
              <a:rPr lang="en-US" sz="2800" b="1" dirty="0">
                <a:solidFill>
                  <a:srgbClr val="D33FB2"/>
                </a:solidFill>
                <a:latin typeface="Calibri" panose="020F0502020204030204" pitchFamily="34" charset="0"/>
                <a:ea typeface="Calibri" panose="020F0502020204030204" pitchFamily="34" charset="0"/>
              </a:rPr>
              <a:t>, pathologization and identity</a:t>
            </a:r>
            <a:endParaRPr lang="de-DE" sz="2800" dirty="0"/>
          </a:p>
        </p:txBody>
      </p:sp>
      <p:sp>
        <p:nvSpPr>
          <p:cNvPr id="6" name="Titel 10">
            <a:extLst>
              <a:ext uri="{FF2B5EF4-FFF2-40B4-BE49-F238E27FC236}">
                <a16:creationId xmlns:a16="http://schemas.microsoft.com/office/drawing/2014/main" id="{8BEF1883-C21F-B2A9-592E-BC2F5A0FFDF9}"/>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Theoretical Framework: Historical Development of Social Norms on Age and Sexuality</a:t>
            </a:r>
            <a:endParaRPr lang="de-DE" sz="2400" b="1" dirty="0">
              <a:solidFill>
                <a:srgbClr val="FFFFFF"/>
              </a:solidFill>
            </a:endParaRPr>
          </a:p>
        </p:txBody>
      </p:sp>
      <p:sp>
        <p:nvSpPr>
          <p:cNvPr id="4" name="Textfeld 3">
            <a:extLst>
              <a:ext uri="{FF2B5EF4-FFF2-40B4-BE49-F238E27FC236}">
                <a16:creationId xmlns:a16="http://schemas.microsoft.com/office/drawing/2014/main" id="{9F8A3EE9-FF67-B2F7-1C22-902E3B812FDA}"/>
              </a:ext>
            </a:extLst>
          </p:cNvPr>
          <p:cNvSpPr txBox="1"/>
          <p:nvPr/>
        </p:nvSpPr>
        <p:spPr>
          <a:xfrm>
            <a:off x="3285981" y="2393218"/>
            <a:ext cx="5262595" cy="1862048"/>
          </a:xfrm>
          <a:prstGeom prst="rect">
            <a:avLst/>
          </a:prstGeom>
          <a:noFill/>
        </p:spPr>
        <p:txBody>
          <a:bodyPr wrap="square">
            <a:spAutoFit/>
          </a:bodyPr>
          <a:lstStyle>
            <a:defPPr>
              <a:defRPr lang="el-GR"/>
            </a:defPPr>
            <a:lvl1pPr marL="342900" indent="-342900">
              <a:buClr>
                <a:schemeClr val="accent3"/>
              </a:buClr>
              <a:buFont typeface="Arial" panose="020B0604020202020204" pitchFamily="34" charset="0"/>
              <a:buChar char="•"/>
              <a:defRPr sz="2300">
                <a:solidFill>
                  <a:srgbClr val="252223"/>
                </a:solidFill>
                <a:ea typeface="Calibri" panose="020F0502020204030204" pitchFamily="34" charset="0"/>
              </a:defRPr>
            </a:lvl1pPr>
          </a:lstStyle>
          <a:p>
            <a:r>
              <a:rPr lang="en-US" dirty="0"/>
              <a:t>Bourgeois society elevated the nuclear family to a moral ideal.
Sexual fidelity in marriage was enshrined as the norm. 
Sharp separation of gender roles.</a:t>
            </a:r>
            <a:endParaRPr lang="de-DE" dirty="0"/>
          </a:p>
        </p:txBody>
      </p:sp>
      <p:pic>
        <p:nvPicPr>
          <p:cNvPr id="5" name="Grafik 4">
            <a:extLst>
              <a:ext uri="{FF2B5EF4-FFF2-40B4-BE49-F238E27FC236}">
                <a16:creationId xmlns:a16="http://schemas.microsoft.com/office/drawing/2014/main" id="{ACCF95D0-2FB1-CF3C-83C2-2340535E0066}"/>
              </a:ext>
            </a:extLst>
          </p:cNvPr>
          <p:cNvPicPr>
            <a:picLocks noChangeAspect="1"/>
          </p:cNvPicPr>
          <p:nvPr/>
        </p:nvPicPr>
        <p:blipFill>
          <a:blip r:embed="rId2"/>
          <a:stretch>
            <a:fillRect/>
          </a:stretch>
        </p:blipFill>
        <p:spPr>
          <a:xfrm>
            <a:off x="488364" y="1863116"/>
            <a:ext cx="2581635" cy="3429479"/>
          </a:xfrm>
          <a:prstGeom prst="rect">
            <a:avLst/>
          </a:prstGeom>
        </p:spPr>
      </p:pic>
      <p:pic>
        <p:nvPicPr>
          <p:cNvPr id="8" name="Grafik 7">
            <a:extLst>
              <a:ext uri="{FF2B5EF4-FFF2-40B4-BE49-F238E27FC236}">
                <a16:creationId xmlns:a16="http://schemas.microsoft.com/office/drawing/2014/main" id="{5D861781-F68E-492C-0807-B614F6E1C071}"/>
              </a:ext>
            </a:extLst>
          </p:cNvPr>
          <p:cNvPicPr>
            <a:picLocks noChangeAspect="1"/>
          </p:cNvPicPr>
          <p:nvPr/>
        </p:nvPicPr>
        <p:blipFill>
          <a:blip r:embed="rId3"/>
          <a:stretch>
            <a:fillRect/>
          </a:stretch>
        </p:blipFill>
        <p:spPr>
          <a:xfrm>
            <a:off x="8112642" y="3110221"/>
            <a:ext cx="3452771" cy="2514050"/>
          </a:xfrm>
          <a:prstGeom prst="rect">
            <a:avLst/>
          </a:prstGeom>
        </p:spPr>
      </p:pic>
    </p:spTree>
    <p:extLst>
      <p:ext uri="{BB962C8B-B14F-4D97-AF65-F5344CB8AC3E}">
        <p14:creationId xmlns:p14="http://schemas.microsoft.com/office/powerpoint/2010/main" val="240697358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7674B9B-A0FA-8A33-053B-5E0C394F8D85}"/>
            </a:ext>
          </a:extLst>
        </p:cNvPr>
        <p:cNvGrpSpPr/>
        <p:nvPr/>
      </p:nvGrpSpPr>
      <p:grpSpPr>
        <a:xfrm>
          <a:off x="0" y="0"/>
          <a:ext cx="0" cy="0"/>
          <a:chOff x="0" y="0"/>
          <a:chExt cx="0" cy="0"/>
        </a:xfrm>
      </p:grpSpPr>
      <p:sp>
        <p:nvSpPr>
          <p:cNvPr id="3" name="Textfeld 2">
            <a:extLst>
              <a:ext uri="{FF2B5EF4-FFF2-40B4-BE49-F238E27FC236}">
                <a16:creationId xmlns:a16="http://schemas.microsoft.com/office/drawing/2014/main" id="{951A9EFA-E767-33C1-8B11-12329267BDEE}"/>
              </a:ext>
            </a:extLst>
          </p:cNvPr>
          <p:cNvSpPr txBox="1"/>
          <p:nvPr/>
        </p:nvSpPr>
        <p:spPr>
          <a:xfrm>
            <a:off x="3795823" y="1210775"/>
            <a:ext cx="6889896" cy="954107"/>
          </a:xfrm>
          <a:prstGeom prst="rect">
            <a:avLst/>
          </a:prstGeom>
          <a:noFill/>
        </p:spPr>
        <p:txBody>
          <a:bodyPr wrap="square">
            <a:spAutoFit/>
          </a:bodyPr>
          <a:lstStyle/>
          <a:p>
            <a:r>
              <a:rPr lang="en-US" sz="2800" b="1" dirty="0">
                <a:solidFill>
                  <a:srgbClr val="D33FB2"/>
                </a:solidFill>
                <a:latin typeface="Calibri" panose="020F0502020204030204" pitchFamily="34" charset="0"/>
                <a:ea typeface="Calibri" panose="020F0502020204030204" pitchFamily="34" charset="0"/>
              </a:rPr>
              <a:t>19th century: </a:t>
            </a:r>
            <a:r>
              <a:rPr lang="en-US" sz="2800" b="1" dirty="0" err="1">
                <a:solidFill>
                  <a:srgbClr val="D33FB2"/>
                </a:solidFill>
                <a:latin typeface="Calibri" panose="020F0502020204030204" pitchFamily="34" charset="0"/>
                <a:ea typeface="Calibri" panose="020F0502020204030204" pitchFamily="34" charset="0"/>
              </a:rPr>
              <a:t>Bourgeoisness</a:t>
            </a:r>
            <a:r>
              <a:rPr lang="en-US" sz="2800" b="1" dirty="0">
                <a:solidFill>
                  <a:srgbClr val="D33FB2"/>
                </a:solidFill>
                <a:latin typeface="Calibri" panose="020F0502020204030204" pitchFamily="34" charset="0"/>
                <a:ea typeface="Calibri" panose="020F0502020204030204" pitchFamily="34" charset="0"/>
              </a:rPr>
              <a:t>, pathologization and identity</a:t>
            </a:r>
            <a:endParaRPr lang="de-DE" sz="2800" dirty="0"/>
          </a:p>
        </p:txBody>
      </p:sp>
      <p:sp>
        <p:nvSpPr>
          <p:cNvPr id="6" name="Titel 10">
            <a:extLst>
              <a:ext uri="{FF2B5EF4-FFF2-40B4-BE49-F238E27FC236}">
                <a16:creationId xmlns:a16="http://schemas.microsoft.com/office/drawing/2014/main" id="{F862505A-54D2-74D9-8993-BFAE3DD0F088}"/>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Theoretical Framework: Historical Development of Social Norms on Age and Sexuality</a:t>
            </a:r>
            <a:endParaRPr lang="de-DE" sz="2400" b="1" dirty="0">
              <a:solidFill>
                <a:srgbClr val="FFFFFF"/>
              </a:solidFill>
            </a:endParaRPr>
          </a:p>
        </p:txBody>
      </p:sp>
      <p:sp>
        <p:nvSpPr>
          <p:cNvPr id="5" name="Textfeld 4">
            <a:extLst>
              <a:ext uri="{FF2B5EF4-FFF2-40B4-BE49-F238E27FC236}">
                <a16:creationId xmlns:a16="http://schemas.microsoft.com/office/drawing/2014/main" id="{D4C57578-778F-E5BC-0D93-22374EAF7C3D}"/>
              </a:ext>
            </a:extLst>
          </p:cNvPr>
          <p:cNvSpPr txBox="1"/>
          <p:nvPr/>
        </p:nvSpPr>
        <p:spPr>
          <a:xfrm>
            <a:off x="3519377" y="2169350"/>
            <a:ext cx="7893495" cy="3477875"/>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dirty="0"/>
              <a:t>Emergence of modern sexology and coining of terms such as "homosexuality" – initially as a medical diagnosis. 
This was the first time that same-sex desire was understood as a stable identity, but mostly as deviation or degeneration.
Ambivalent consequences of categorization: it enabled visibility and self-description, but also led to stigmatization because it was associated with "illness". 
Those affected tried to avoid the latter by unsuccessful treatment attempts, which were prescribed to them by some psychiatrists.</a:t>
            </a:r>
            <a:endParaRPr lang="de-DE" sz="2200" dirty="0"/>
          </a:p>
        </p:txBody>
      </p:sp>
      <p:pic>
        <p:nvPicPr>
          <p:cNvPr id="8" name="Grafik 7">
            <a:extLst>
              <a:ext uri="{FF2B5EF4-FFF2-40B4-BE49-F238E27FC236}">
                <a16:creationId xmlns:a16="http://schemas.microsoft.com/office/drawing/2014/main" id="{633A8D49-44A1-4464-A85C-F72C7244A225}"/>
              </a:ext>
            </a:extLst>
          </p:cNvPr>
          <p:cNvPicPr>
            <a:picLocks noChangeAspect="1"/>
          </p:cNvPicPr>
          <p:nvPr/>
        </p:nvPicPr>
        <p:blipFill>
          <a:blip r:embed="rId2"/>
          <a:stretch>
            <a:fillRect/>
          </a:stretch>
        </p:blipFill>
        <p:spPr>
          <a:xfrm>
            <a:off x="396356" y="2379953"/>
            <a:ext cx="3020332" cy="2098094"/>
          </a:xfrm>
          <a:prstGeom prst="rect">
            <a:avLst/>
          </a:prstGeom>
        </p:spPr>
      </p:pic>
    </p:spTree>
    <p:extLst>
      <p:ext uri="{BB962C8B-B14F-4D97-AF65-F5344CB8AC3E}">
        <p14:creationId xmlns:p14="http://schemas.microsoft.com/office/powerpoint/2010/main" val="19272783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8E1FB45-C952-64AB-DB24-1B0FE790E2C6}"/>
            </a:ext>
          </a:extLst>
        </p:cNvPr>
        <p:cNvGrpSpPr/>
        <p:nvPr/>
      </p:nvGrpSpPr>
      <p:grpSpPr>
        <a:xfrm>
          <a:off x="0" y="0"/>
          <a:ext cx="0" cy="0"/>
          <a:chOff x="0" y="0"/>
          <a:chExt cx="0" cy="0"/>
        </a:xfrm>
      </p:grpSpPr>
      <p:sp>
        <p:nvSpPr>
          <p:cNvPr id="6" name="Titel 10">
            <a:extLst>
              <a:ext uri="{FF2B5EF4-FFF2-40B4-BE49-F238E27FC236}">
                <a16:creationId xmlns:a16="http://schemas.microsoft.com/office/drawing/2014/main" id="{77A8BD06-45F5-861C-E04E-24939A10E914}"/>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Theoretical Framework: Historical Development of Social Norms on Age and Sexuality</a:t>
            </a:r>
            <a:endParaRPr lang="de-DE" sz="2400" b="1" dirty="0">
              <a:solidFill>
                <a:srgbClr val="FFFFFF"/>
              </a:solidFill>
            </a:endParaRPr>
          </a:p>
        </p:txBody>
      </p:sp>
      <p:sp>
        <p:nvSpPr>
          <p:cNvPr id="4" name="Textfeld 3">
            <a:extLst>
              <a:ext uri="{FF2B5EF4-FFF2-40B4-BE49-F238E27FC236}">
                <a16:creationId xmlns:a16="http://schemas.microsoft.com/office/drawing/2014/main" id="{03B4D412-20BE-0877-D40F-031DA736FC01}"/>
              </a:ext>
            </a:extLst>
          </p:cNvPr>
          <p:cNvSpPr txBox="1"/>
          <p:nvPr/>
        </p:nvSpPr>
        <p:spPr>
          <a:xfrm>
            <a:off x="2022876" y="1240916"/>
            <a:ext cx="6117020" cy="523220"/>
          </a:xfrm>
          <a:prstGeom prst="rect">
            <a:avLst/>
          </a:prstGeom>
          <a:noFill/>
        </p:spPr>
        <p:txBody>
          <a:bodyPr wrap="square">
            <a:spAutoFit/>
          </a:bodyPr>
          <a:lstStyle/>
          <a:p>
            <a:pPr algn="ctr"/>
            <a:r>
              <a:rPr lang="en-US" sz="2800" b="1" dirty="0">
                <a:solidFill>
                  <a:srgbClr val="D33FB2"/>
                </a:solidFill>
                <a:latin typeface="Calibri" panose="020F0502020204030204" pitchFamily="34" charset="0"/>
                <a:ea typeface="Calibri" panose="020F0502020204030204" pitchFamily="34" charset="0"/>
              </a:rPr>
              <a:t>20th century full of contrasts</a:t>
            </a:r>
            <a:endParaRPr lang="de-DE" sz="2800" dirty="0"/>
          </a:p>
        </p:txBody>
      </p:sp>
      <p:sp>
        <p:nvSpPr>
          <p:cNvPr id="3" name="Textfeld 2">
            <a:extLst>
              <a:ext uri="{FF2B5EF4-FFF2-40B4-BE49-F238E27FC236}">
                <a16:creationId xmlns:a16="http://schemas.microsoft.com/office/drawing/2014/main" id="{FBDD7202-DD39-BD16-5C7B-CD5396A1E4B1}"/>
              </a:ext>
            </a:extLst>
          </p:cNvPr>
          <p:cNvSpPr txBox="1"/>
          <p:nvPr/>
        </p:nvSpPr>
        <p:spPr>
          <a:xfrm>
            <a:off x="2648607" y="1716582"/>
            <a:ext cx="9065659" cy="5032147"/>
          </a:xfrm>
          <a:prstGeom prst="rect">
            <a:avLst/>
          </a:prstGeom>
          <a:noFill/>
        </p:spPr>
        <p:txBody>
          <a:bodyPr wrap="square">
            <a:spAutoFit/>
          </a:bodyPr>
          <a:lstStyle/>
          <a:p>
            <a:pPr marL="285750" indent="-285750">
              <a:spcBef>
                <a:spcPts val="600"/>
              </a:spcBef>
              <a:buClr>
                <a:srgbClr val="C00000"/>
              </a:buClr>
              <a:buFont typeface="Arial" panose="020B0604020202020204" pitchFamily="34" charset="0"/>
              <a:buChar char="•"/>
            </a:pPr>
            <a:r>
              <a:rPr lang="en-US" sz="2200" dirty="0"/>
              <a:t>Industrialization, Urbanization and the First World War: Decay of Traditional Role Models.
A distinct gay/lesbian subculture emerged.
National Socialism: End of this development, consolidation of rigid gender norms and role models. 
1935 Tightening of § 175 to make it easier to prosecute homosexual men. 
The sexual revolution of the 1960s and 1970s: Questioning marriage, hetero-normativity and patriarchal gender orders. 
Feminist movements fought for sexual self-determination and equality.
Lesbian, gay, and later trans* and inter* movements demanded social recognition. 
Gender and sexuality were increasingly understood as social constructions, not just biological facts.</a:t>
            </a:r>
            <a:endParaRPr lang="de-DE" sz="2200" dirty="0"/>
          </a:p>
        </p:txBody>
      </p:sp>
      <p:pic>
        <p:nvPicPr>
          <p:cNvPr id="9" name="Grafik 8">
            <a:extLst>
              <a:ext uri="{FF2B5EF4-FFF2-40B4-BE49-F238E27FC236}">
                <a16:creationId xmlns:a16="http://schemas.microsoft.com/office/drawing/2014/main" id="{274C8E53-D6B4-CC49-FA5E-59231ECE8CF2}"/>
              </a:ext>
            </a:extLst>
          </p:cNvPr>
          <p:cNvPicPr>
            <a:picLocks noChangeAspect="1"/>
          </p:cNvPicPr>
          <p:nvPr/>
        </p:nvPicPr>
        <p:blipFill>
          <a:blip r:embed="rId2"/>
          <a:stretch>
            <a:fillRect/>
          </a:stretch>
        </p:blipFill>
        <p:spPr>
          <a:xfrm>
            <a:off x="477734" y="1945921"/>
            <a:ext cx="2114845" cy="3456274"/>
          </a:xfrm>
          <a:prstGeom prst="rect">
            <a:avLst/>
          </a:prstGeom>
        </p:spPr>
      </p:pic>
    </p:spTree>
    <p:extLst>
      <p:ext uri="{BB962C8B-B14F-4D97-AF65-F5344CB8AC3E}">
        <p14:creationId xmlns:p14="http://schemas.microsoft.com/office/powerpoint/2010/main" val="5498973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B3BDFC-E2D4-DC24-CC85-F7A5BA220C0E}"/>
            </a:ext>
          </a:extLst>
        </p:cNvPr>
        <p:cNvGrpSpPr/>
        <p:nvPr/>
      </p:nvGrpSpPr>
      <p:grpSpPr>
        <a:xfrm>
          <a:off x="0" y="0"/>
          <a:ext cx="0" cy="0"/>
          <a:chOff x="0" y="0"/>
          <a:chExt cx="0" cy="0"/>
        </a:xfrm>
      </p:grpSpPr>
      <p:pic>
        <p:nvPicPr>
          <p:cNvPr id="9" name="Grafik 8">
            <a:extLst>
              <a:ext uri="{FF2B5EF4-FFF2-40B4-BE49-F238E27FC236}">
                <a16:creationId xmlns:a16="http://schemas.microsoft.com/office/drawing/2014/main" id="{AD2108C6-C99B-4613-7C7C-01AC9D1B7082}"/>
              </a:ext>
            </a:extLst>
          </p:cNvPr>
          <p:cNvPicPr>
            <a:picLocks noChangeAspect="1"/>
          </p:cNvPicPr>
          <p:nvPr/>
        </p:nvPicPr>
        <p:blipFill>
          <a:blip r:embed="rId2"/>
          <a:stretch>
            <a:fillRect/>
          </a:stretch>
        </p:blipFill>
        <p:spPr>
          <a:xfrm>
            <a:off x="10032966" y="3234652"/>
            <a:ext cx="1829055" cy="1933845"/>
          </a:xfrm>
          <a:prstGeom prst="rect">
            <a:avLst/>
          </a:prstGeom>
        </p:spPr>
      </p:pic>
      <p:sp>
        <p:nvSpPr>
          <p:cNvPr id="6" name="Titel 10">
            <a:extLst>
              <a:ext uri="{FF2B5EF4-FFF2-40B4-BE49-F238E27FC236}">
                <a16:creationId xmlns:a16="http://schemas.microsoft.com/office/drawing/2014/main" id="{F8587978-968C-A084-BD23-5C1245FB3071}"/>
              </a:ext>
            </a:extLst>
          </p:cNvPr>
          <p:cNvSpPr txBox="1">
            <a:spLocks noGrp="1"/>
          </p:cNvSpPr>
          <p:nvPr>
            <p:ph type="title"/>
          </p:nvPr>
        </p:nvSpPr>
        <p:spPr>
          <a:xfrm>
            <a:off x="98425" y="218217"/>
            <a:ext cx="11944350" cy="441453"/>
          </a:xfrm>
          <a:prstGeom prst="rect">
            <a:avLst/>
          </a:prstGeom>
          <a:noFill/>
        </p:spPr>
        <p:txBody>
          <a:bodyPr wrap="square" rtlCol="0">
            <a:spAutoFit/>
          </a:bodyPr>
          <a:lstStyle/>
          <a:p>
            <a:r>
              <a:rPr lang="en-US" sz="2400" b="1" dirty="0">
                <a:solidFill>
                  <a:srgbClr val="FFFFFF"/>
                </a:solidFill>
              </a:rPr>
              <a:t>Theoretical Framework: Historical Development of Social Norms on Age and Sexuality</a:t>
            </a:r>
            <a:endParaRPr lang="de-DE" sz="2400" b="1" dirty="0">
              <a:solidFill>
                <a:srgbClr val="FFFFFF"/>
              </a:solidFill>
            </a:endParaRPr>
          </a:p>
        </p:txBody>
      </p:sp>
      <p:sp>
        <p:nvSpPr>
          <p:cNvPr id="3" name="Textfeld 2">
            <a:extLst>
              <a:ext uri="{FF2B5EF4-FFF2-40B4-BE49-F238E27FC236}">
                <a16:creationId xmlns:a16="http://schemas.microsoft.com/office/drawing/2014/main" id="{66B018A1-A3DA-BA41-3A0B-D6BF02859BBF}"/>
              </a:ext>
            </a:extLst>
          </p:cNvPr>
          <p:cNvSpPr txBox="1"/>
          <p:nvPr/>
        </p:nvSpPr>
        <p:spPr>
          <a:xfrm>
            <a:off x="3037490" y="1142325"/>
            <a:ext cx="6117020" cy="523220"/>
          </a:xfrm>
          <a:prstGeom prst="rect">
            <a:avLst/>
          </a:prstGeom>
          <a:noFill/>
        </p:spPr>
        <p:txBody>
          <a:bodyPr wrap="square">
            <a:spAutoFit/>
          </a:bodyPr>
          <a:lstStyle/>
          <a:p>
            <a:r>
              <a:rPr lang="de-DE" sz="2800" b="1" dirty="0">
                <a:solidFill>
                  <a:srgbClr val="D33FB2"/>
                </a:solidFill>
                <a:latin typeface="Calibri" panose="020F0502020204030204" pitchFamily="34" charset="0"/>
                <a:ea typeface="Calibri" panose="020F0502020204030204" pitchFamily="34" charset="0"/>
              </a:rPr>
              <a:t>Present: </a:t>
            </a:r>
            <a:r>
              <a:rPr lang="de-DE" sz="2800" b="1" dirty="0" err="1">
                <a:solidFill>
                  <a:srgbClr val="D33FB2"/>
                </a:solidFill>
                <a:latin typeface="Calibri" panose="020F0502020204030204" pitchFamily="34" charset="0"/>
                <a:ea typeface="Calibri" panose="020F0502020204030204" pitchFamily="34" charset="0"/>
              </a:rPr>
              <a:t>Pluralization</a:t>
            </a:r>
            <a:r>
              <a:rPr lang="de-DE" sz="2800" b="1" dirty="0">
                <a:solidFill>
                  <a:srgbClr val="D33FB2"/>
                </a:solidFill>
                <a:latin typeface="Calibri" panose="020F0502020204030204" pitchFamily="34" charset="0"/>
                <a:ea typeface="Calibri" panose="020F0502020204030204" pitchFamily="34" charset="0"/>
              </a:rPr>
              <a:t> and Conflict</a:t>
            </a:r>
            <a:endParaRPr lang="de-DE" sz="2800" dirty="0"/>
          </a:p>
        </p:txBody>
      </p:sp>
      <p:sp>
        <p:nvSpPr>
          <p:cNvPr id="4" name="Textfeld 3">
            <a:extLst>
              <a:ext uri="{FF2B5EF4-FFF2-40B4-BE49-F238E27FC236}">
                <a16:creationId xmlns:a16="http://schemas.microsoft.com/office/drawing/2014/main" id="{76F68945-3D15-AF86-136E-A7E4D58531EE}"/>
              </a:ext>
            </a:extLst>
          </p:cNvPr>
          <p:cNvSpPr txBox="1"/>
          <p:nvPr/>
        </p:nvSpPr>
        <p:spPr>
          <a:xfrm>
            <a:off x="2746744" y="1857028"/>
            <a:ext cx="7963297" cy="4375429"/>
          </a:xfrm>
          <a:prstGeom prst="rect">
            <a:avLst/>
          </a:prstGeom>
          <a:noFill/>
        </p:spPr>
        <p:txBody>
          <a:bodyPr wrap="square">
            <a:spAutoFit/>
          </a:bodyPr>
          <a:lstStyle/>
          <a:p>
            <a:pPr marL="342900" indent="-342900">
              <a:lnSpc>
                <a:spcPct val="107000"/>
              </a:lnSpc>
              <a:spcAft>
                <a:spcPts val="800"/>
              </a:spcAft>
              <a:buClr>
                <a:srgbClr val="C00000"/>
              </a:buClr>
              <a:buFont typeface="Arial" panose="020B0604020202020204" pitchFamily="34" charset="0"/>
              <a:buChar char="•"/>
            </a:pPr>
            <a:r>
              <a:rPr lang="en-US" sz="2300" dirty="0">
                <a:solidFill>
                  <a:srgbClr val="252223"/>
                </a:solidFill>
                <a:latin typeface="Calibri" panose="020F0502020204030204" pitchFamily="34" charset="0"/>
                <a:ea typeface="Calibri" panose="020F0502020204030204" pitchFamily="34" charset="0"/>
                <a:cs typeface="Calibri" panose="020F0502020204030204" pitchFamily="34" charset="0"/>
              </a:rPr>
              <a:t>Europe Today: Diversity of Life Plans. 
Same-sex marriages, legal recognition of trans* people in Germany since 2024. 
Debates about non-binary genders stand for a profound change in social norms.
At the same time, there are counter-currents: pluralistic concepts of gender and sexuality are being questioned by religious, conservative and nationalist movements. 
It becomes clear that norms are never final, but an expression of ongoing struggles for power and interpretation.</a:t>
            </a:r>
            <a:endParaRPr lang="de-DE" sz="2000"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7" name="Grafik 6">
            <a:extLst>
              <a:ext uri="{FF2B5EF4-FFF2-40B4-BE49-F238E27FC236}">
                <a16:creationId xmlns:a16="http://schemas.microsoft.com/office/drawing/2014/main" id="{86999571-598E-19A6-450C-71E6D0488296}"/>
              </a:ext>
            </a:extLst>
          </p:cNvPr>
          <p:cNvPicPr>
            <a:picLocks noChangeAspect="1"/>
          </p:cNvPicPr>
          <p:nvPr/>
        </p:nvPicPr>
        <p:blipFill>
          <a:blip r:embed="rId3"/>
          <a:stretch>
            <a:fillRect/>
          </a:stretch>
        </p:blipFill>
        <p:spPr>
          <a:xfrm>
            <a:off x="497992" y="1142325"/>
            <a:ext cx="1709180" cy="1918468"/>
          </a:xfrm>
          <a:prstGeom prst="rect">
            <a:avLst/>
          </a:prstGeom>
        </p:spPr>
      </p:pic>
      <p:pic>
        <p:nvPicPr>
          <p:cNvPr id="11" name="Grafik 10">
            <a:extLst>
              <a:ext uri="{FF2B5EF4-FFF2-40B4-BE49-F238E27FC236}">
                <a16:creationId xmlns:a16="http://schemas.microsoft.com/office/drawing/2014/main" id="{86C63B61-C9E0-C562-D5D0-35E357401BCE}"/>
              </a:ext>
            </a:extLst>
          </p:cNvPr>
          <p:cNvPicPr>
            <a:picLocks noChangeAspect="1"/>
          </p:cNvPicPr>
          <p:nvPr/>
        </p:nvPicPr>
        <p:blipFill>
          <a:blip r:embed="rId4"/>
          <a:stretch>
            <a:fillRect/>
          </a:stretch>
        </p:blipFill>
        <p:spPr>
          <a:xfrm>
            <a:off x="98425" y="3542675"/>
            <a:ext cx="2648320" cy="2476846"/>
          </a:xfrm>
          <a:prstGeom prst="rect">
            <a:avLst/>
          </a:prstGeom>
        </p:spPr>
      </p:pic>
    </p:spTree>
    <p:extLst>
      <p:ext uri="{BB962C8B-B14F-4D97-AF65-F5344CB8AC3E}">
        <p14:creationId xmlns:p14="http://schemas.microsoft.com/office/powerpoint/2010/main" val="175533380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80E7DB35-E69E-85E1-96BD-B2CD52894D46}"/>
              </a:ext>
            </a:extLst>
          </p:cNvPr>
          <p:cNvSpPr>
            <a:spLocks noGrp="1"/>
          </p:cNvSpPr>
          <p:nvPr>
            <p:ph type="title"/>
          </p:nvPr>
        </p:nvSpPr>
        <p:spPr>
          <a:xfrm>
            <a:off x="149679" y="318250"/>
            <a:ext cx="11944351" cy="715879"/>
          </a:xfrm>
        </p:spPr>
        <p:txBody>
          <a:bodyPr/>
          <a:lstStyle/>
          <a:p>
            <a:r>
              <a:rPr lang="en-US" sz="2400" b="1" dirty="0"/>
              <a:t>Factors influencing images of age</a:t>
            </a:r>
            <a:br>
              <a:rPr lang="de-DE" dirty="0"/>
            </a:br>
            <a:endParaRPr lang="de-DE" dirty="0"/>
          </a:p>
        </p:txBody>
      </p:sp>
      <p:sp>
        <p:nvSpPr>
          <p:cNvPr id="3" name="Textplatzhalter 2">
            <a:extLst>
              <a:ext uri="{FF2B5EF4-FFF2-40B4-BE49-F238E27FC236}">
                <a16:creationId xmlns:a16="http://schemas.microsoft.com/office/drawing/2014/main" id="{F18D5008-64FA-8AED-FBA6-48E907FD5940}"/>
              </a:ext>
            </a:extLst>
          </p:cNvPr>
          <p:cNvSpPr>
            <a:spLocks noGrp="1"/>
          </p:cNvSpPr>
          <p:nvPr>
            <p:ph type="body" sz="quarter" idx="10"/>
          </p:nvPr>
        </p:nvSpPr>
        <p:spPr>
          <a:xfrm>
            <a:off x="553716" y="1405534"/>
            <a:ext cx="11944351" cy="550862"/>
          </a:xfrm>
        </p:spPr>
        <p:txBody>
          <a:bodyPr/>
          <a:lstStyle/>
          <a:p>
            <a:r>
              <a:rPr lang="en-US" dirty="0"/>
              <a:t>Cultural narratives about aging and "appropriateness"</a:t>
            </a:r>
            <a:endParaRPr lang="de-DE" dirty="0"/>
          </a:p>
        </p:txBody>
      </p:sp>
      <p:sp>
        <p:nvSpPr>
          <p:cNvPr id="4" name="Inhaltsplatzhalter 3">
            <a:extLst>
              <a:ext uri="{FF2B5EF4-FFF2-40B4-BE49-F238E27FC236}">
                <a16:creationId xmlns:a16="http://schemas.microsoft.com/office/drawing/2014/main" id="{0397DC76-48A4-CC24-5CD0-64E764EF3A29}"/>
              </a:ext>
            </a:extLst>
          </p:cNvPr>
          <p:cNvSpPr>
            <a:spLocks noGrp="1"/>
          </p:cNvSpPr>
          <p:nvPr>
            <p:ph sz="quarter" idx="12"/>
          </p:nvPr>
        </p:nvSpPr>
        <p:spPr>
          <a:xfrm>
            <a:off x="5029198" y="2217533"/>
            <a:ext cx="6677491" cy="4032359"/>
          </a:xfrm>
          <a:solidFill>
            <a:srgbClr val="F9F3FF"/>
          </a:solidFill>
        </p:spPr>
        <p:txBody>
          <a:bodyPr/>
          <a:lstStyle/>
          <a:p>
            <a:r>
              <a:rPr lang="de-DE" sz="2400" b="1" dirty="0" err="1"/>
              <a:t>Functions</a:t>
            </a:r>
            <a:r>
              <a:rPr lang="de-DE" sz="2400" b="1" dirty="0"/>
              <a:t> of Cultural Narratives: </a:t>
            </a:r>
          </a:p>
          <a:p>
            <a:r>
              <a:rPr lang="en-US" sz="2200" dirty="0"/>
              <a:t>Information transfer, communication, community building, the transmission of knowledge or simply entertainment.</a:t>
            </a:r>
          </a:p>
          <a:p>
            <a:pPr marL="342900" indent="-342900">
              <a:buClr>
                <a:srgbClr val="CC3300"/>
              </a:buClr>
              <a:buFont typeface="Arial" panose="020B0604020202020204" pitchFamily="34" charset="0"/>
              <a:buChar char="•"/>
            </a:pPr>
            <a:r>
              <a:rPr lang="en-US" sz="2200" dirty="0"/>
              <a:t>They structure social ideas,
convey implicit expectations and 
define what is considered "normal" or "deviant".</a:t>
            </a:r>
            <a:endParaRPr lang="de-DE" sz="2200" dirty="0"/>
          </a:p>
          <a:p>
            <a:r>
              <a:rPr lang="en-US" sz="2200" dirty="0"/>
              <a:t>With regard to old age, narratives exist in our Western society that link aging with withdrawal, rest and need reduction.</a:t>
            </a:r>
            <a:endParaRPr lang="de-DE" sz="2200" dirty="0"/>
          </a:p>
        </p:txBody>
      </p:sp>
      <p:sp>
        <p:nvSpPr>
          <p:cNvPr id="5" name="Sprechblase: rechteckig 4">
            <a:extLst>
              <a:ext uri="{FF2B5EF4-FFF2-40B4-BE49-F238E27FC236}">
                <a16:creationId xmlns:a16="http://schemas.microsoft.com/office/drawing/2014/main" id="{6B779FDE-93FF-0A60-1886-4BD47263CC68}"/>
              </a:ext>
            </a:extLst>
          </p:cNvPr>
          <p:cNvSpPr/>
          <p:nvPr/>
        </p:nvSpPr>
        <p:spPr>
          <a:xfrm>
            <a:off x="329610" y="2360428"/>
            <a:ext cx="4359348" cy="2349795"/>
          </a:xfrm>
          <a:custGeom>
            <a:avLst/>
            <a:gdLst>
              <a:gd name="csX0" fmla="*/ 0 w 4359348"/>
              <a:gd name="csY0" fmla="*/ 0 h 2349795"/>
              <a:gd name="csX1" fmla="*/ 726558 w 4359348"/>
              <a:gd name="csY1" fmla="*/ 0 h 2349795"/>
              <a:gd name="csX2" fmla="*/ 726558 w 4359348"/>
              <a:gd name="csY2" fmla="*/ 0 h 2349795"/>
              <a:gd name="csX3" fmla="*/ 1816395 w 4359348"/>
              <a:gd name="csY3" fmla="*/ 0 h 2349795"/>
              <a:gd name="csX4" fmla="*/ 4359348 w 4359348"/>
              <a:gd name="csY4" fmla="*/ 0 h 2349795"/>
              <a:gd name="csX5" fmla="*/ 4359348 w 4359348"/>
              <a:gd name="csY5" fmla="*/ 1370714 h 2349795"/>
              <a:gd name="csX6" fmla="*/ 4359348 w 4359348"/>
              <a:gd name="csY6" fmla="*/ 1370714 h 2349795"/>
              <a:gd name="csX7" fmla="*/ 4359348 w 4359348"/>
              <a:gd name="csY7" fmla="*/ 1958163 h 2349795"/>
              <a:gd name="csX8" fmla="*/ 4359348 w 4359348"/>
              <a:gd name="csY8" fmla="*/ 2349795 h 2349795"/>
              <a:gd name="csX9" fmla="*/ 1816395 w 4359348"/>
              <a:gd name="csY9" fmla="*/ 2349795 h 2349795"/>
              <a:gd name="csX10" fmla="*/ 609001 w 4359348"/>
              <a:gd name="csY10" fmla="*/ 3333466 h 2349795"/>
              <a:gd name="csX11" fmla="*/ 726558 w 4359348"/>
              <a:gd name="csY11" fmla="*/ 2349795 h 2349795"/>
              <a:gd name="csX12" fmla="*/ 0 w 4359348"/>
              <a:gd name="csY12" fmla="*/ 2349795 h 2349795"/>
              <a:gd name="csX13" fmla="*/ 0 w 4359348"/>
              <a:gd name="csY13" fmla="*/ 1958163 h 2349795"/>
              <a:gd name="csX14" fmla="*/ 0 w 4359348"/>
              <a:gd name="csY14" fmla="*/ 1370714 h 2349795"/>
              <a:gd name="csX15" fmla="*/ 0 w 4359348"/>
              <a:gd name="csY15" fmla="*/ 1370714 h 2349795"/>
              <a:gd name="csX16" fmla="*/ 0 w 4359348"/>
              <a:gd name="csY16" fmla="*/ 0 h 2349795"/>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4359348" h="2349795" fill="none" extrusionOk="0">
                <a:moveTo>
                  <a:pt x="0" y="0"/>
                </a:moveTo>
                <a:cubicBezTo>
                  <a:pt x="346464" y="5039"/>
                  <a:pt x="570388" y="-34217"/>
                  <a:pt x="726558" y="0"/>
                </a:cubicBezTo>
                <a:lnTo>
                  <a:pt x="726558" y="0"/>
                </a:lnTo>
                <a:cubicBezTo>
                  <a:pt x="945455" y="43938"/>
                  <a:pt x="1662902" y="-65344"/>
                  <a:pt x="1816395" y="0"/>
                </a:cubicBezTo>
                <a:cubicBezTo>
                  <a:pt x="2181646" y="-21503"/>
                  <a:pt x="3563769" y="-97429"/>
                  <a:pt x="4359348" y="0"/>
                </a:cubicBezTo>
                <a:cubicBezTo>
                  <a:pt x="4300486" y="654020"/>
                  <a:pt x="4435095" y="706961"/>
                  <a:pt x="4359348" y="1370714"/>
                </a:cubicBezTo>
                <a:lnTo>
                  <a:pt x="4359348" y="1370714"/>
                </a:lnTo>
                <a:cubicBezTo>
                  <a:pt x="4393231" y="1660290"/>
                  <a:pt x="4356646" y="1822255"/>
                  <a:pt x="4359348" y="1958163"/>
                </a:cubicBezTo>
                <a:cubicBezTo>
                  <a:pt x="4380285" y="2088044"/>
                  <a:pt x="4352293" y="2268205"/>
                  <a:pt x="4359348" y="2349795"/>
                </a:cubicBezTo>
                <a:cubicBezTo>
                  <a:pt x="3446277" y="2257875"/>
                  <a:pt x="2947887" y="2425634"/>
                  <a:pt x="1816395" y="2349795"/>
                </a:cubicBezTo>
                <a:cubicBezTo>
                  <a:pt x="1325698" y="2808546"/>
                  <a:pt x="932557" y="3108090"/>
                  <a:pt x="609001" y="3333466"/>
                </a:cubicBezTo>
                <a:cubicBezTo>
                  <a:pt x="634934" y="3093295"/>
                  <a:pt x="621954" y="2658319"/>
                  <a:pt x="726558" y="2349795"/>
                </a:cubicBezTo>
                <a:cubicBezTo>
                  <a:pt x="588876" y="2399837"/>
                  <a:pt x="325691" y="2332454"/>
                  <a:pt x="0" y="2349795"/>
                </a:cubicBezTo>
                <a:cubicBezTo>
                  <a:pt x="20853" y="2271558"/>
                  <a:pt x="15313" y="2048219"/>
                  <a:pt x="0" y="1958163"/>
                </a:cubicBezTo>
                <a:cubicBezTo>
                  <a:pt x="-44837" y="1708254"/>
                  <a:pt x="33967" y="1639237"/>
                  <a:pt x="0" y="1370714"/>
                </a:cubicBezTo>
                <a:lnTo>
                  <a:pt x="0" y="1370714"/>
                </a:lnTo>
                <a:cubicBezTo>
                  <a:pt x="18704" y="1020886"/>
                  <a:pt x="59496" y="602201"/>
                  <a:pt x="0" y="0"/>
                </a:cubicBezTo>
                <a:close/>
              </a:path>
              <a:path w="4359348" h="2349795" stroke="0" extrusionOk="0">
                <a:moveTo>
                  <a:pt x="0" y="0"/>
                </a:moveTo>
                <a:cubicBezTo>
                  <a:pt x="165077" y="21806"/>
                  <a:pt x="458587" y="15865"/>
                  <a:pt x="726558" y="0"/>
                </a:cubicBezTo>
                <a:lnTo>
                  <a:pt x="726558" y="0"/>
                </a:lnTo>
                <a:cubicBezTo>
                  <a:pt x="1238179" y="33311"/>
                  <a:pt x="1424723" y="-82879"/>
                  <a:pt x="1816395" y="0"/>
                </a:cubicBezTo>
                <a:cubicBezTo>
                  <a:pt x="2258437" y="22493"/>
                  <a:pt x="3156923" y="22179"/>
                  <a:pt x="4359348" y="0"/>
                </a:cubicBezTo>
                <a:cubicBezTo>
                  <a:pt x="4242064" y="519677"/>
                  <a:pt x="4368976" y="688203"/>
                  <a:pt x="4359348" y="1370714"/>
                </a:cubicBezTo>
                <a:lnTo>
                  <a:pt x="4359348" y="1370714"/>
                </a:lnTo>
                <a:cubicBezTo>
                  <a:pt x="4321678" y="1664316"/>
                  <a:pt x="4404104" y="1722261"/>
                  <a:pt x="4359348" y="1958163"/>
                </a:cubicBezTo>
                <a:cubicBezTo>
                  <a:pt x="4388891" y="2133873"/>
                  <a:pt x="4366530" y="2205590"/>
                  <a:pt x="4359348" y="2349795"/>
                </a:cubicBezTo>
                <a:cubicBezTo>
                  <a:pt x="3275198" y="2238038"/>
                  <a:pt x="2923544" y="2372013"/>
                  <a:pt x="1816395" y="2349795"/>
                </a:cubicBezTo>
                <a:cubicBezTo>
                  <a:pt x="1327908" y="2834386"/>
                  <a:pt x="972012" y="3027783"/>
                  <a:pt x="609001" y="3333466"/>
                </a:cubicBezTo>
                <a:cubicBezTo>
                  <a:pt x="586720" y="2968407"/>
                  <a:pt x="593980" y="2735860"/>
                  <a:pt x="726558" y="2349795"/>
                </a:cubicBezTo>
                <a:cubicBezTo>
                  <a:pt x="653312" y="2305963"/>
                  <a:pt x="80560" y="2303523"/>
                  <a:pt x="0" y="2349795"/>
                </a:cubicBezTo>
                <a:cubicBezTo>
                  <a:pt x="22252" y="2169189"/>
                  <a:pt x="1959" y="2132344"/>
                  <a:pt x="0" y="1958163"/>
                </a:cubicBezTo>
                <a:cubicBezTo>
                  <a:pt x="50288" y="1681375"/>
                  <a:pt x="-45932" y="1567763"/>
                  <a:pt x="0" y="1370714"/>
                </a:cubicBezTo>
                <a:lnTo>
                  <a:pt x="0" y="1370714"/>
                </a:lnTo>
                <a:cubicBezTo>
                  <a:pt x="-115061" y="1128121"/>
                  <a:pt x="39359" y="282425"/>
                  <a:pt x="0" y="0"/>
                </a:cubicBezTo>
                <a:close/>
              </a:path>
            </a:pathLst>
          </a:custGeom>
          <a:solidFill>
            <a:srgbClr val="D33FB2"/>
          </a:solidFill>
          <a:ln w="12700" cap="flat" cmpd="sng" algn="ctr">
            <a:solidFill>
              <a:srgbClr val="D33FB2">
                <a:shade val="15000"/>
              </a:srgbClr>
            </a:solidFill>
            <a:prstDash val="solid"/>
            <a:miter lim="800000"/>
            <a:extLst>
              <a:ext uri="{C807C97D-BFC1-408E-A445-0C87EB9F89A2}">
                <ask:lineSketchStyleProps xmlns:ask="http://schemas.microsoft.com/office/drawing/2018/sketchyshapes" sd="3266806319">
                  <a:prstGeom prst="wedgeRectCallout">
                    <a:avLst>
                      <a:gd name="adj1" fmla="val -36030"/>
                      <a:gd name="adj2" fmla="val 91862"/>
                    </a:avLst>
                  </a:prstGeom>
                  <ask:type>
                    <ask:lineSketchCurved/>
                  </ask:type>
                </ask:lineSketchStyleProps>
              </a:ext>
            </a:extLst>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buNone/>
            </a:pPr>
            <a:r>
              <a:rPr lang="en-US" sz="2200" b="1" dirty="0">
                <a:solidFill>
                  <a:srgbClr val="FFFFFF"/>
                </a:solidFill>
                <a:latin typeface="Calibri" panose="020F0502020204030204" pitchFamily="34" charset="0"/>
                <a:ea typeface="Calibri" panose="020F0502020204030204" pitchFamily="34" charset="0"/>
                <a:cs typeface="Calibri" panose="020F0502020204030204" pitchFamily="34" charset="0"/>
              </a:rPr>
              <a:t>"What I experience is that 60 is such a sound barrier. I have the impression that if something is desired, please should not be older than 60. I hear that more often. “</a:t>
            </a:r>
            <a:r>
              <a:rPr lang="de-DE" b="1"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7" name="Textfeld 6">
            <a:extLst>
              <a:ext uri="{FF2B5EF4-FFF2-40B4-BE49-F238E27FC236}">
                <a16:creationId xmlns:a16="http://schemas.microsoft.com/office/drawing/2014/main" id="{953FC1DC-509A-F0C4-B893-979F6E1D3896}"/>
              </a:ext>
            </a:extLst>
          </p:cNvPr>
          <p:cNvSpPr txBox="1"/>
          <p:nvPr/>
        </p:nvSpPr>
        <p:spPr>
          <a:xfrm>
            <a:off x="797443" y="5665117"/>
            <a:ext cx="4359348" cy="584775"/>
          </a:xfrm>
          <a:prstGeom prst="rect">
            <a:avLst/>
          </a:prstGeom>
          <a:noFill/>
        </p:spPr>
        <p:txBody>
          <a:bodyPr wrap="square">
            <a:spAutoFit/>
          </a:bodyPr>
          <a:lstStyle/>
          <a:p>
            <a:pPr algn="ctr"/>
            <a:r>
              <a:rPr lang="en-US" sz="1600" dirty="0"/>
              <a:t>Participant of the focus group March 2025, 
Germany</a:t>
            </a:r>
            <a:endParaRPr lang="de-DE" sz="1600" dirty="0"/>
          </a:p>
        </p:txBody>
      </p:sp>
    </p:spTree>
    <p:extLst>
      <p:ext uri="{BB962C8B-B14F-4D97-AF65-F5344CB8AC3E}">
        <p14:creationId xmlns:p14="http://schemas.microsoft.com/office/powerpoint/2010/main" val="345339684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F922E89-CE2E-2885-6635-DC5CC22AA789}"/>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C3EB6FB3-140D-44F1-2443-49179FAEAF1F}"/>
              </a:ext>
            </a:extLst>
          </p:cNvPr>
          <p:cNvSpPr>
            <a:spLocks noGrp="1"/>
          </p:cNvSpPr>
          <p:nvPr>
            <p:ph type="title"/>
          </p:nvPr>
        </p:nvSpPr>
        <p:spPr>
          <a:xfrm>
            <a:off x="149679" y="318250"/>
            <a:ext cx="11944351" cy="715879"/>
          </a:xfrm>
        </p:spPr>
        <p:txBody>
          <a:bodyPr/>
          <a:lstStyle/>
          <a:p>
            <a:r>
              <a:rPr lang="en-US" sz="2400" b="1" dirty="0"/>
              <a:t>Factors influencing images of age</a:t>
            </a:r>
            <a:br>
              <a:rPr lang="de-DE" dirty="0"/>
            </a:br>
            <a:endParaRPr lang="de-DE" dirty="0"/>
          </a:p>
        </p:txBody>
      </p:sp>
      <p:sp>
        <p:nvSpPr>
          <p:cNvPr id="3" name="Textplatzhalter 2">
            <a:extLst>
              <a:ext uri="{FF2B5EF4-FFF2-40B4-BE49-F238E27FC236}">
                <a16:creationId xmlns:a16="http://schemas.microsoft.com/office/drawing/2014/main" id="{52E4DAE3-ACBB-0B1D-B0E9-4CC030F8A81A}"/>
              </a:ext>
            </a:extLst>
          </p:cNvPr>
          <p:cNvSpPr>
            <a:spLocks noGrp="1"/>
          </p:cNvSpPr>
          <p:nvPr>
            <p:ph type="body" sz="quarter" idx="10"/>
          </p:nvPr>
        </p:nvSpPr>
        <p:spPr>
          <a:xfrm>
            <a:off x="4072270" y="1216179"/>
            <a:ext cx="7251647" cy="550862"/>
          </a:xfrm>
        </p:spPr>
        <p:txBody>
          <a:bodyPr/>
          <a:lstStyle/>
          <a:p>
            <a:r>
              <a:rPr lang="en-US" dirty="0"/>
              <a:t>Cultural narratives about aging and "appropriateness"</a:t>
            </a:r>
            <a:endParaRPr lang="de-DE" dirty="0"/>
          </a:p>
        </p:txBody>
      </p:sp>
      <p:sp>
        <p:nvSpPr>
          <p:cNvPr id="4" name="Inhaltsplatzhalter 3">
            <a:extLst>
              <a:ext uri="{FF2B5EF4-FFF2-40B4-BE49-F238E27FC236}">
                <a16:creationId xmlns:a16="http://schemas.microsoft.com/office/drawing/2014/main" id="{CA424415-9738-9E97-F03F-56864BE6C3AD}"/>
              </a:ext>
            </a:extLst>
          </p:cNvPr>
          <p:cNvSpPr>
            <a:spLocks noGrp="1"/>
          </p:cNvSpPr>
          <p:nvPr>
            <p:ph sz="quarter" idx="12"/>
          </p:nvPr>
        </p:nvSpPr>
        <p:spPr>
          <a:xfrm>
            <a:off x="4306307" y="1949091"/>
            <a:ext cx="6783572" cy="4066293"/>
          </a:xfrm>
          <a:solidFill>
            <a:srgbClr val="F9F3FF"/>
          </a:solidFill>
        </p:spPr>
        <p:txBody>
          <a:bodyPr/>
          <a:lstStyle/>
          <a:p>
            <a:pPr marL="342900" indent="-342900">
              <a:buClr>
                <a:srgbClr val="C00000"/>
              </a:buClr>
              <a:buFont typeface="Arial" panose="020B0604020202020204" pitchFamily="34" charset="0"/>
              <a:buChar char="•"/>
            </a:pPr>
            <a:r>
              <a:rPr lang="en-US" sz="2200" dirty="0"/>
              <a:t>Older people are primarily portrayed in roles such as grandparents, people in need of care or wise advisors.
Their physicality and sexuality tend to be faded out. 
The image of an asexual phase of life emerges.</a:t>
            </a:r>
            <a:endParaRPr lang="de-DE" sz="2200" b="1" dirty="0"/>
          </a:p>
          <a:p>
            <a:endParaRPr lang="en-US" sz="2200" b="1" dirty="0"/>
          </a:p>
          <a:p>
            <a:r>
              <a:rPr lang="en-US" sz="2200" b="1" dirty="0"/>
              <a:t>These narratives have an effect on several levels:</a:t>
            </a:r>
          </a:p>
          <a:p>
            <a:endParaRPr lang="de-DE" sz="900" b="1" dirty="0"/>
          </a:p>
          <a:p>
            <a:pPr marL="342900" indent="-342900">
              <a:buClr>
                <a:srgbClr val="C00000"/>
              </a:buClr>
              <a:buFont typeface="Arial" panose="020B0604020202020204" pitchFamily="34" charset="0"/>
              <a:buChar char="•"/>
            </a:pPr>
            <a:r>
              <a:rPr lang="en-US" sz="2200" dirty="0"/>
              <a:t>they influence the self-image of older people, 
shape family expectations and 
structure institutional frameworks.</a:t>
            </a:r>
            <a:endParaRPr lang="de-DE" sz="2200" dirty="0"/>
          </a:p>
        </p:txBody>
      </p:sp>
      <p:pic>
        <p:nvPicPr>
          <p:cNvPr id="8" name="Grafik 7">
            <a:extLst>
              <a:ext uri="{FF2B5EF4-FFF2-40B4-BE49-F238E27FC236}">
                <a16:creationId xmlns:a16="http://schemas.microsoft.com/office/drawing/2014/main" id="{66F8ADDF-32D2-3296-0772-66E519128CA9}"/>
              </a:ext>
            </a:extLst>
          </p:cNvPr>
          <p:cNvPicPr>
            <a:picLocks noChangeAspect="1"/>
          </p:cNvPicPr>
          <p:nvPr/>
        </p:nvPicPr>
        <p:blipFill>
          <a:blip r:embed="rId2"/>
          <a:stretch>
            <a:fillRect/>
          </a:stretch>
        </p:blipFill>
        <p:spPr>
          <a:xfrm>
            <a:off x="543082" y="1949091"/>
            <a:ext cx="3410709" cy="3115196"/>
          </a:xfrm>
          <a:prstGeom prst="rect">
            <a:avLst/>
          </a:prstGeom>
        </p:spPr>
      </p:pic>
    </p:spTree>
    <p:extLst>
      <p:ext uri="{BB962C8B-B14F-4D97-AF65-F5344CB8AC3E}">
        <p14:creationId xmlns:p14="http://schemas.microsoft.com/office/powerpoint/2010/main" val="12801204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3D7DAD-41A3-E8F3-5BD3-CA06C44A213B}"/>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35B760F2-B5A1-6428-846D-BD9D7BB7CBEF}"/>
              </a:ext>
            </a:extLst>
          </p:cNvPr>
          <p:cNvSpPr>
            <a:spLocks noGrp="1"/>
          </p:cNvSpPr>
          <p:nvPr>
            <p:ph type="title"/>
          </p:nvPr>
        </p:nvSpPr>
        <p:spPr>
          <a:xfrm>
            <a:off x="149679" y="318250"/>
            <a:ext cx="11944351" cy="715879"/>
          </a:xfrm>
        </p:spPr>
        <p:txBody>
          <a:bodyPr/>
          <a:lstStyle/>
          <a:p>
            <a:r>
              <a:rPr lang="en-US" sz="2400" b="1" dirty="0"/>
              <a:t>Factors influencing images of age</a:t>
            </a:r>
            <a:br>
              <a:rPr lang="de-DE" dirty="0"/>
            </a:br>
            <a:endParaRPr lang="de-DE" dirty="0"/>
          </a:p>
        </p:txBody>
      </p:sp>
      <p:sp>
        <p:nvSpPr>
          <p:cNvPr id="3" name="Textplatzhalter 2">
            <a:extLst>
              <a:ext uri="{FF2B5EF4-FFF2-40B4-BE49-F238E27FC236}">
                <a16:creationId xmlns:a16="http://schemas.microsoft.com/office/drawing/2014/main" id="{E89FA7A5-C4A4-FBBB-8078-53E9BF826097}"/>
              </a:ext>
            </a:extLst>
          </p:cNvPr>
          <p:cNvSpPr>
            <a:spLocks noGrp="1"/>
          </p:cNvSpPr>
          <p:nvPr>
            <p:ph type="body" sz="quarter" idx="10"/>
          </p:nvPr>
        </p:nvSpPr>
        <p:spPr>
          <a:xfrm>
            <a:off x="3900882" y="1636507"/>
            <a:ext cx="8291118" cy="550862"/>
          </a:xfrm>
        </p:spPr>
        <p:txBody>
          <a:bodyPr/>
          <a:lstStyle/>
          <a:p>
            <a:r>
              <a:rPr lang="en-US" sz="2600" dirty="0"/>
              <a:t>Cultural narratives about aging and "appropriateness"</a:t>
            </a:r>
            <a:endParaRPr lang="de-DE" dirty="0"/>
          </a:p>
        </p:txBody>
      </p:sp>
      <p:sp>
        <p:nvSpPr>
          <p:cNvPr id="4" name="Inhaltsplatzhalter 3">
            <a:extLst>
              <a:ext uri="{FF2B5EF4-FFF2-40B4-BE49-F238E27FC236}">
                <a16:creationId xmlns:a16="http://schemas.microsoft.com/office/drawing/2014/main" id="{7D5D473F-835C-5194-0F51-0F1626BF6BE0}"/>
              </a:ext>
            </a:extLst>
          </p:cNvPr>
          <p:cNvSpPr>
            <a:spLocks noGrp="1"/>
          </p:cNvSpPr>
          <p:nvPr>
            <p:ph sz="quarter" idx="12"/>
          </p:nvPr>
        </p:nvSpPr>
        <p:spPr>
          <a:xfrm>
            <a:off x="4397442" y="2414370"/>
            <a:ext cx="6256381" cy="2630898"/>
          </a:xfrm>
          <a:noFill/>
        </p:spPr>
        <p:txBody>
          <a:bodyPr/>
          <a:lstStyle/>
          <a:p>
            <a:pPr marL="342900" indent="-342900">
              <a:buClr>
                <a:srgbClr val="C00000"/>
              </a:buClr>
              <a:buFont typeface="Arial" panose="020B0604020202020204" pitchFamily="34" charset="0"/>
              <a:buChar char="•"/>
            </a:pPr>
            <a:r>
              <a:rPr lang="en-US" sz="2200" dirty="0"/>
              <a:t>Sexuality in old age is not openly rejected, but often tacitly excluded. This silence increases insecurity and self-censorship.
The construction of appropriateness thus functions as a social regulator. 
It does not so much determine what is forbidden as what is not addressed.</a:t>
            </a:r>
            <a:r>
              <a:rPr lang="de-DE" sz="2200" dirty="0"/>
              <a:t> </a:t>
            </a:r>
          </a:p>
        </p:txBody>
      </p:sp>
      <p:pic>
        <p:nvPicPr>
          <p:cNvPr id="9" name="Grafik 8">
            <a:extLst>
              <a:ext uri="{FF2B5EF4-FFF2-40B4-BE49-F238E27FC236}">
                <a16:creationId xmlns:a16="http://schemas.microsoft.com/office/drawing/2014/main" id="{2DB7F24E-C8B6-BEEC-67DB-09D2F6FD3E08}"/>
              </a:ext>
            </a:extLst>
          </p:cNvPr>
          <p:cNvPicPr>
            <a:picLocks noChangeAspect="1"/>
          </p:cNvPicPr>
          <p:nvPr/>
        </p:nvPicPr>
        <p:blipFill>
          <a:blip r:embed="rId2"/>
          <a:stretch>
            <a:fillRect/>
          </a:stretch>
        </p:blipFill>
        <p:spPr>
          <a:xfrm>
            <a:off x="957825" y="2187369"/>
            <a:ext cx="3067478" cy="2857899"/>
          </a:xfrm>
          <a:prstGeom prst="rect">
            <a:avLst/>
          </a:prstGeom>
        </p:spPr>
      </p:pic>
    </p:spTree>
    <p:extLst>
      <p:ext uri="{BB962C8B-B14F-4D97-AF65-F5344CB8AC3E}">
        <p14:creationId xmlns:p14="http://schemas.microsoft.com/office/powerpoint/2010/main" val="345906776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3562549-D8A3-2961-E0B4-F59F3D4CE0F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0591BBA1-9052-9CF7-88B1-D00D6D411906}"/>
              </a:ext>
            </a:extLst>
          </p:cNvPr>
          <p:cNvSpPr>
            <a:spLocks noGrp="1"/>
          </p:cNvSpPr>
          <p:nvPr>
            <p:ph type="title"/>
          </p:nvPr>
        </p:nvSpPr>
        <p:spPr>
          <a:xfrm>
            <a:off x="97970" y="81642"/>
            <a:ext cx="11944351" cy="715879"/>
          </a:xfrm>
        </p:spPr>
        <p:txBody>
          <a:bodyPr anchor="ctr">
            <a:normAutofit fontScale="90000"/>
          </a:bodyPr>
          <a:lstStyle/>
          <a:p>
            <a:r>
              <a:rPr kumimoji="0" lang="en-US" sz="2400" b="1" i="0" u="none" strike="noStrike" kern="1200" cap="none" spc="0" normalizeH="0" baseline="0" noProof="0" dirty="0">
                <a:ln>
                  <a:noFill/>
                </a:ln>
                <a:solidFill>
                  <a:srgbClr val="F2F2F2"/>
                </a:solidFill>
                <a:effectLst/>
                <a:uLnTx/>
                <a:uFillTx/>
                <a:latin typeface="Calibri" panose="020F0502020204030204"/>
                <a:ea typeface="Open Sans" panose="020B0606030504020204" pitchFamily="34" charset="0"/>
                <a:cs typeface="Open Sans" panose="020B0606030504020204" pitchFamily="34" charset="0"/>
              </a:rPr>
              <a:t>Factors influencing images of age</a:t>
            </a:r>
            <a:br>
              <a:rPr lang="de-DE" sz="2100" dirty="0"/>
            </a:br>
            <a:endParaRPr lang="de-DE" sz="2100" dirty="0"/>
          </a:p>
        </p:txBody>
      </p:sp>
      <p:sp>
        <p:nvSpPr>
          <p:cNvPr id="3" name="Textplatzhalter 2">
            <a:extLst>
              <a:ext uri="{FF2B5EF4-FFF2-40B4-BE49-F238E27FC236}">
                <a16:creationId xmlns:a16="http://schemas.microsoft.com/office/drawing/2014/main" id="{FBDD99EF-6B01-1ED6-DEEB-55973BC8EB8F}"/>
              </a:ext>
            </a:extLst>
          </p:cNvPr>
          <p:cNvSpPr>
            <a:spLocks noGrp="1"/>
          </p:cNvSpPr>
          <p:nvPr>
            <p:ph sz="quarter" idx="11"/>
          </p:nvPr>
        </p:nvSpPr>
        <p:spPr>
          <a:xfrm>
            <a:off x="2724212" y="1435850"/>
            <a:ext cx="8495414" cy="715879"/>
          </a:xfrm>
        </p:spPr>
        <p:txBody>
          <a:bodyPr>
            <a:normAutofit/>
          </a:bodyPr>
          <a:lstStyle/>
          <a:p>
            <a:r>
              <a:rPr lang="en-US" sz="2400" b="1" dirty="0">
                <a:solidFill>
                  <a:schemeClr val="accent3"/>
                </a:solidFill>
                <a:ea typeface="Open Sans" panose="020B0606030504020204" pitchFamily="34" charset="0"/>
                <a:cs typeface="Open Sans" panose="020B0606030504020204" pitchFamily="34" charset="0"/>
              </a:rPr>
              <a:t>Cultural narratives about aging and "appropriateness"</a:t>
            </a:r>
            <a:endParaRPr lang="de-DE" sz="2400" b="1" dirty="0">
              <a:solidFill>
                <a:schemeClr val="accent3"/>
              </a:solidFill>
              <a:ea typeface="Open Sans" panose="020B0606030504020204" pitchFamily="34" charset="0"/>
              <a:cs typeface="Open Sans" panose="020B0606030504020204" pitchFamily="34" charset="0"/>
            </a:endParaRPr>
          </a:p>
        </p:txBody>
      </p:sp>
      <p:sp>
        <p:nvSpPr>
          <p:cNvPr id="11" name="Rechteck: abgerundete Ecken 10">
            <a:extLst>
              <a:ext uri="{FF2B5EF4-FFF2-40B4-BE49-F238E27FC236}">
                <a16:creationId xmlns:a16="http://schemas.microsoft.com/office/drawing/2014/main" id="{2D1CE563-E018-650A-5414-5582146748EE}"/>
              </a:ext>
            </a:extLst>
          </p:cNvPr>
          <p:cNvSpPr/>
          <p:nvPr/>
        </p:nvSpPr>
        <p:spPr>
          <a:xfrm>
            <a:off x="840634" y="2380704"/>
            <a:ext cx="3933605" cy="2043430"/>
          </a:xfrm>
          <a:prstGeom prst="roundRect">
            <a:avLst>
              <a:gd name="adj" fmla="val 10000"/>
            </a:avLst>
          </a:prstGeom>
          <a:solidFill>
            <a:schemeClr val="accent3">
              <a:lumMod val="20000"/>
              <a:lumOff val="8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e-DE"/>
          </a:p>
        </p:txBody>
      </p:sp>
      <p:sp>
        <p:nvSpPr>
          <p:cNvPr id="12" name="Freihandform: Form 11">
            <a:extLst>
              <a:ext uri="{FF2B5EF4-FFF2-40B4-BE49-F238E27FC236}">
                <a16:creationId xmlns:a16="http://schemas.microsoft.com/office/drawing/2014/main" id="{89A48F11-8E39-2293-5913-349A1FDF06F8}"/>
              </a:ext>
            </a:extLst>
          </p:cNvPr>
          <p:cNvSpPr/>
          <p:nvPr/>
        </p:nvSpPr>
        <p:spPr>
          <a:xfrm>
            <a:off x="1137858" y="2589987"/>
            <a:ext cx="3721441" cy="2043430"/>
          </a:xfrm>
          <a:custGeom>
            <a:avLst/>
            <a:gdLst>
              <a:gd name="csX0" fmla="*/ 0 w 3058723"/>
              <a:gd name="csY0" fmla="*/ 184189 h 1841889"/>
              <a:gd name="csX1" fmla="*/ 184189 w 3058723"/>
              <a:gd name="csY1" fmla="*/ 0 h 1841889"/>
              <a:gd name="csX2" fmla="*/ 2874534 w 3058723"/>
              <a:gd name="csY2" fmla="*/ 0 h 1841889"/>
              <a:gd name="csX3" fmla="*/ 3058723 w 3058723"/>
              <a:gd name="csY3" fmla="*/ 184189 h 1841889"/>
              <a:gd name="csX4" fmla="*/ 3058723 w 3058723"/>
              <a:gd name="csY4" fmla="*/ 1657700 h 1841889"/>
              <a:gd name="csX5" fmla="*/ 2874534 w 3058723"/>
              <a:gd name="csY5" fmla="*/ 1841889 h 1841889"/>
              <a:gd name="csX6" fmla="*/ 184189 w 3058723"/>
              <a:gd name="csY6" fmla="*/ 1841889 h 1841889"/>
              <a:gd name="csX7" fmla="*/ 0 w 3058723"/>
              <a:gd name="csY7" fmla="*/ 1657700 h 1841889"/>
              <a:gd name="csX8" fmla="*/ 0 w 3058723"/>
              <a:gd name="csY8" fmla="*/ 184189 h 1841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8723" h="1841889">
                <a:moveTo>
                  <a:pt x="0" y="184189"/>
                </a:moveTo>
                <a:cubicBezTo>
                  <a:pt x="0" y="82464"/>
                  <a:pt x="82464" y="0"/>
                  <a:pt x="184189" y="0"/>
                </a:cubicBezTo>
                <a:lnTo>
                  <a:pt x="2874534" y="0"/>
                </a:lnTo>
                <a:cubicBezTo>
                  <a:pt x="2976259" y="0"/>
                  <a:pt x="3058723" y="82464"/>
                  <a:pt x="3058723" y="184189"/>
                </a:cubicBezTo>
                <a:lnTo>
                  <a:pt x="3058723" y="1657700"/>
                </a:lnTo>
                <a:cubicBezTo>
                  <a:pt x="3058723" y="1759425"/>
                  <a:pt x="2976259" y="1841889"/>
                  <a:pt x="2874534" y="1841889"/>
                </a:cubicBezTo>
                <a:lnTo>
                  <a:pt x="184189" y="1841889"/>
                </a:lnTo>
                <a:cubicBezTo>
                  <a:pt x="82464" y="1841889"/>
                  <a:pt x="0" y="1759425"/>
                  <a:pt x="0" y="1657700"/>
                </a:cubicBezTo>
                <a:lnTo>
                  <a:pt x="0" y="184189"/>
                </a:lnTo>
                <a:close/>
              </a:path>
            </a:pathLst>
          </a:custGeom>
          <a:solidFill>
            <a:srgbClr val="F9F9F9">
              <a:alpha val="90000"/>
            </a:srgbClr>
          </a:solidFill>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2527" tIns="122527" rIns="122527" bIns="122527" numCol="1" spcCol="1270" anchor="ctr" anchorCtr="0">
            <a:noAutofit/>
          </a:bodyPr>
          <a:lstStyle/>
          <a:p>
            <a:pPr lvl="0" algn="ctr" defTabSz="800100">
              <a:lnSpc>
                <a:spcPct val="90000"/>
              </a:lnSpc>
              <a:spcBef>
                <a:spcPct val="0"/>
              </a:spcBef>
              <a:spcAft>
                <a:spcPct val="35000"/>
              </a:spcAft>
            </a:pPr>
            <a:r>
              <a:rPr lang="en-US" sz="2200" b="1" dirty="0"/>
              <a:t>In this sense, cultural narratives are a central link between historically grown norms and current practices –</a:t>
            </a:r>
            <a:endParaRPr lang="en-US" sz="2200" b="1" kern="1200" dirty="0"/>
          </a:p>
        </p:txBody>
      </p:sp>
      <p:sp>
        <p:nvSpPr>
          <p:cNvPr id="16" name="Rechteck: abgerundete Ecken 15">
            <a:extLst>
              <a:ext uri="{FF2B5EF4-FFF2-40B4-BE49-F238E27FC236}">
                <a16:creationId xmlns:a16="http://schemas.microsoft.com/office/drawing/2014/main" id="{1BAE8022-737B-CDF3-E740-09B33DE2E49A}"/>
              </a:ext>
            </a:extLst>
          </p:cNvPr>
          <p:cNvSpPr/>
          <p:nvPr/>
        </p:nvSpPr>
        <p:spPr>
          <a:xfrm>
            <a:off x="7417296" y="2447119"/>
            <a:ext cx="3933605" cy="2043430"/>
          </a:xfrm>
          <a:prstGeom prst="roundRect">
            <a:avLst>
              <a:gd name="adj" fmla="val 10000"/>
            </a:avLst>
          </a:prstGeom>
          <a:solidFill>
            <a:schemeClr val="accent3">
              <a:lumMod val="20000"/>
              <a:lumOff val="80000"/>
            </a:schemeClr>
          </a:solidFill>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a:lstStyle/>
          <a:p>
            <a:endParaRPr lang="de-DE"/>
          </a:p>
        </p:txBody>
      </p:sp>
      <p:sp>
        <p:nvSpPr>
          <p:cNvPr id="19" name="Freihandform: Form 18">
            <a:extLst>
              <a:ext uri="{FF2B5EF4-FFF2-40B4-BE49-F238E27FC236}">
                <a16:creationId xmlns:a16="http://schemas.microsoft.com/office/drawing/2014/main" id="{8027179F-E9BF-726A-7EF3-39AEB455EA4B}"/>
              </a:ext>
            </a:extLst>
          </p:cNvPr>
          <p:cNvSpPr/>
          <p:nvPr/>
        </p:nvSpPr>
        <p:spPr>
          <a:xfrm>
            <a:off x="7332701" y="2589987"/>
            <a:ext cx="3721441" cy="2043430"/>
          </a:xfrm>
          <a:custGeom>
            <a:avLst/>
            <a:gdLst>
              <a:gd name="csX0" fmla="*/ 0 w 3058723"/>
              <a:gd name="csY0" fmla="*/ 184189 h 1841889"/>
              <a:gd name="csX1" fmla="*/ 184189 w 3058723"/>
              <a:gd name="csY1" fmla="*/ 0 h 1841889"/>
              <a:gd name="csX2" fmla="*/ 2874534 w 3058723"/>
              <a:gd name="csY2" fmla="*/ 0 h 1841889"/>
              <a:gd name="csX3" fmla="*/ 3058723 w 3058723"/>
              <a:gd name="csY3" fmla="*/ 184189 h 1841889"/>
              <a:gd name="csX4" fmla="*/ 3058723 w 3058723"/>
              <a:gd name="csY4" fmla="*/ 1657700 h 1841889"/>
              <a:gd name="csX5" fmla="*/ 2874534 w 3058723"/>
              <a:gd name="csY5" fmla="*/ 1841889 h 1841889"/>
              <a:gd name="csX6" fmla="*/ 184189 w 3058723"/>
              <a:gd name="csY6" fmla="*/ 1841889 h 1841889"/>
              <a:gd name="csX7" fmla="*/ 0 w 3058723"/>
              <a:gd name="csY7" fmla="*/ 1657700 h 1841889"/>
              <a:gd name="csX8" fmla="*/ 0 w 3058723"/>
              <a:gd name="csY8" fmla="*/ 184189 h 1841889"/>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Lst>
            <a:rect l="l" t="t" r="r" b="b"/>
            <a:pathLst>
              <a:path w="3058723" h="1841889">
                <a:moveTo>
                  <a:pt x="0" y="184189"/>
                </a:moveTo>
                <a:cubicBezTo>
                  <a:pt x="0" y="82464"/>
                  <a:pt x="82464" y="0"/>
                  <a:pt x="184189" y="0"/>
                </a:cubicBezTo>
                <a:lnTo>
                  <a:pt x="2874534" y="0"/>
                </a:lnTo>
                <a:cubicBezTo>
                  <a:pt x="2976259" y="0"/>
                  <a:pt x="3058723" y="82464"/>
                  <a:pt x="3058723" y="184189"/>
                </a:cubicBezTo>
                <a:lnTo>
                  <a:pt x="3058723" y="1657700"/>
                </a:lnTo>
                <a:cubicBezTo>
                  <a:pt x="3058723" y="1759425"/>
                  <a:pt x="2976259" y="1841889"/>
                  <a:pt x="2874534" y="1841889"/>
                </a:cubicBezTo>
                <a:lnTo>
                  <a:pt x="184189" y="1841889"/>
                </a:lnTo>
                <a:cubicBezTo>
                  <a:pt x="82464" y="1841889"/>
                  <a:pt x="0" y="1759425"/>
                  <a:pt x="0" y="1657700"/>
                </a:cubicBezTo>
                <a:lnTo>
                  <a:pt x="0" y="184189"/>
                </a:lnTo>
                <a:close/>
              </a:path>
            </a:pathLst>
          </a:custGeom>
          <a:solidFill>
            <a:srgbClr val="F9F9F9">
              <a:alpha val="90000"/>
            </a:srgbClr>
          </a:solidFill>
        </p:spPr>
        <p:style>
          <a:lnRef idx="2">
            <a:schemeClr val="accent3">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122527" tIns="122527" rIns="122527" bIns="122527" numCol="1" spcCol="1270" anchor="ctr" anchorCtr="0">
            <a:noAutofit/>
          </a:bodyPr>
          <a:lstStyle/>
          <a:p>
            <a:pPr marL="0" lvl="0" indent="0" algn="ctr" defTabSz="800100">
              <a:lnSpc>
                <a:spcPct val="90000"/>
              </a:lnSpc>
              <a:spcBef>
                <a:spcPct val="0"/>
              </a:spcBef>
              <a:spcAft>
                <a:spcPct val="35000"/>
              </a:spcAft>
              <a:buNone/>
            </a:pPr>
            <a:endParaRPr lang="en-US" sz="2200" b="1" kern="1200" dirty="0"/>
          </a:p>
        </p:txBody>
      </p:sp>
      <p:sp>
        <p:nvSpPr>
          <p:cNvPr id="18" name="Textfeld 17">
            <a:extLst>
              <a:ext uri="{FF2B5EF4-FFF2-40B4-BE49-F238E27FC236}">
                <a16:creationId xmlns:a16="http://schemas.microsoft.com/office/drawing/2014/main" id="{DED66824-67A4-628C-875C-D12919302B62}"/>
              </a:ext>
            </a:extLst>
          </p:cNvPr>
          <p:cNvSpPr txBox="1"/>
          <p:nvPr/>
        </p:nvSpPr>
        <p:spPr>
          <a:xfrm>
            <a:off x="7332700" y="2738159"/>
            <a:ext cx="3642324" cy="1006429"/>
          </a:xfrm>
          <a:prstGeom prst="rect">
            <a:avLst/>
          </a:prstGeom>
          <a:noFill/>
        </p:spPr>
        <p:txBody>
          <a:bodyPr wrap="square">
            <a:spAutoFit/>
          </a:bodyPr>
          <a:lstStyle/>
          <a:p>
            <a:pPr lvl="0" algn="ctr" defTabSz="800100">
              <a:lnSpc>
                <a:spcPct val="90000"/>
              </a:lnSpc>
              <a:spcBef>
                <a:spcPct val="0"/>
              </a:spcBef>
              <a:spcAft>
                <a:spcPct val="35000"/>
              </a:spcAft>
            </a:pPr>
            <a:r>
              <a:rPr lang="en-US" sz="2200" b="1" dirty="0">
                <a:solidFill>
                  <a:schemeClr val="dk1">
                    <a:hueOff val="0"/>
                    <a:satOff val="0"/>
                    <a:lumOff val="0"/>
                    <a:alphaOff val="0"/>
                  </a:schemeClr>
                </a:solidFill>
              </a:rPr>
              <a:t>and thus a key to understanding the continuing taboo on sexuality in old age.</a:t>
            </a:r>
          </a:p>
        </p:txBody>
      </p:sp>
      <p:pic>
        <p:nvPicPr>
          <p:cNvPr id="20" name="Grafik 19">
            <a:extLst>
              <a:ext uri="{FF2B5EF4-FFF2-40B4-BE49-F238E27FC236}">
                <a16:creationId xmlns:a16="http://schemas.microsoft.com/office/drawing/2014/main" id="{D045E003-763A-9F36-30DA-F433789FAFC6}"/>
              </a:ext>
            </a:extLst>
          </p:cNvPr>
          <p:cNvPicPr>
            <a:picLocks noChangeAspect="1"/>
          </p:cNvPicPr>
          <p:nvPr/>
        </p:nvPicPr>
        <p:blipFill>
          <a:blip r:embed="rId3"/>
          <a:stretch>
            <a:fillRect/>
          </a:stretch>
        </p:blipFill>
        <p:spPr>
          <a:xfrm>
            <a:off x="5042316" y="2151729"/>
            <a:ext cx="2107367" cy="2634209"/>
          </a:xfrm>
          <a:prstGeom prst="rect">
            <a:avLst/>
          </a:prstGeom>
        </p:spPr>
      </p:pic>
    </p:spTree>
    <p:extLst>
      <p:ext uri="{BB962C8B-B14F-4D97-AF65-F5344CB8AC3E}">
        <p14:creationId xmlns:p14="http://schemas.microsoft.com/office/powerpoint/2010/main" val="95306827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03C3FB96-B183-39E2-B002-A7BF3F348903}"/>
              </a:ext>
            </a:extLst>
          </p:cNvPr>
          <p:cNvSpPr>
            <a:spLocks noGrp="1"/>
          </p:cNvSpPr>
          <p:nvPr>
            <p:ph type="title"/>
          </p:nvPr>
        </p:nvSpPr>
        <p:spPr/>
        <p:txBody>
          <a:bodyPr/>
          <a:lstStyle/>
          <a:p>
            <a:r>
              <a:rPr lang="en-US" sz="2400" b="1" dirty="0"/>
              <a:t>Factors influencing images of age</a:t>
            </a:r>
            <a:endParaRPr lang="de-DE" sz="2400" dirty="0"/>
          </a:p>
        </p:txBody>
      </p:sp>
      <p:pic>
        <p:nvPicPr>
          <p:cNvPr id="6" name="Grafik 5">
            <a:extLst>
              <a:ext uri="{FF2B5EF4-FFF2-40B4-BE49-F238E27FC236}">
                <a16:creationId xmlns:a16="http://schemas.microsoft.com/office/drawing/2014/main" id="{DE7A8AAF-6C64-C82E-FCB4-E25599BA2D1B}"/>
              </a:ext>
            </a:extLst>
          </p:cNvPr>
          <p:cNvPicPr>
            <a:picLocks noChangeAspect="1"/>
          </p:cNvPicPr>
          <p:nvPr/>
        </p:nvPicPr>
        <p:blipFill>
          <a:blip r:embed="rId2"/>
          <a:stretch>
            <a:fillRect/>
          </a:stretch>
        </p:blipFill>
        <p:spPr>
          <a:xfrm>
            <a:off x="477870" y="1744755"/>
            <a:ext cx="3624524" cy="3901133"/>
          </a:xfrm>
          <a:prstGeom prst="rect">
            <a:avLst/>
          </a:prstGeom>
        </p:spPr>
      </p:pic>
      <p:sp>
        <p:nvSpPr>
          <p:cNvPr id="3" name="Textplatzhalter 2">
            <a:extLst>
              <a:ext uri="{FF2B5EF4-FFF2-40B4-BE49-F238E27FC236}">
                <a16:creationId xmlns:a16="http://schemas.microsoft.com/office/drawing/2014/main" id="{8C51D795-9C11-80B6-D633-CBAC928F9684}"/>
              </a:ext>
            </a:extLst>
          </p:cNvPr>
          <p:cNvSpPr>
            <a:spLocks noGrp="1"/>
          </p:cNvSpPr>
          <p:nvPr>
            <p:ph type="body" sz="quarter" idx="10"/>
          </p:nvPr>
        </p:nvSpPr>
        <p:spPr>
          <a:xfrm>
            <a:off x="123824" y="1331101"/>
            <a:ext cx="11944351" cy="550862"/>
          </a:xfrm>
        </p:spPr>
        <p:txBody>
          <a:bodyPr/>
          <a:lstStyle/>
          <a:p>
            <a:pPr algn="ctr"/>
            <a:r>
              <a:rPr lang="en-US" dirty="0"/>
              <a:t>Media Representations of Age and Sexuality: Visibility, Stereotypes and Invisibility</a:t>
            </a:r>
            <a:endParaRPr lang="de-DE" dirty="0"/>
          </a:p>
        </p:txBody>
      </p:sp>
      <p:sp>
        <p:nvSpPr>
          <p:cNvPr id="4" name="Inhaltsplatzhalter 3">
            <a:extLst>
              <a:ext uri="{FF2B5EF4-FFF2-40B4-BE49-F238E27FC236}">
                <a16:creationId xmlns:a16="http://schemas.microsoft.com/office/drawing/2014/main" id="{99ECCA2B-7443-2A35-DD3E-7E38CC6BC839}"/>
              </a:ext>
            </a:extLst>
          </p:cNvPr>
          <p:cNvSpPr>
            <a:spLocks noGrp="1"/>
          </p:cNvSpPr>
          <p:nvPr>
            <p:ph sz="quarter" idx="12"/>
          </p:nvPr>
        </p:nvSpPr>
        <p:spPr>
          <a:xfrm>
            <a:off x="4295554" y="2158220"/>
            <a:ext cx="7432158" cy="4699780"/>
          </a:xfrm>
        </p:spPr>
        <p:txBody>
          <a:bodyPr/>
          <a:lstStyle/>
          <a:p>
            <a:pPr marL="342900" indent="-342900">
              <a:spcAft>
                <a:spcPts val="600"/>
              </a:spcAft>
              <a:buClr>
                <a:srgbClr val="C00000"/>
              </a:buClr>
              <a:buFont typeface="Arial" panose="020B0604020202020204" pitchFamily="34" charset="0"/>
              <a:buChar char="•"/>
            </a:pPr>
            <a:r>
              <a:rPr lang="en-US" sz="2200" dirty="0"/>
              <a:t>Older people appear comparatively rarely in the media as sexual subjects. 
When sexuality in old age is discussed, it often happens in specific forms of representation:</a:t>
            </a:r>
          </a:p>
          <a:p>
            <a:pPr>
              <a:spcAft>
                <a:spcPts val="600"/>
              </a:spcAft>
              <a:buClr>
                <a:srgbClr val="C00000"/>
              </a:buClr>
            </a:pPr>
            <a:endParaRPr lang="de-DE" sz="2200" dirty="0"/>
          </a:p>
          <a:p>
            <a:pPr marL="1028683" lvl="1" indent="-342900">
              <a:buClr>
                <a:srgbClr val="C00000"/>
              </a:buClr>
              <a:buFont typeface="Courier New" panose="02070309020205020404" pitchFamily="49" charset="0"/>
              <a:buChar char="o"/>
            </a:pPr>
            <a:r>
              <a:rPr lang="en-US" dirty="0"/>
              <a:t>as a humorous deviation, 
as a medical or psychological problem, or 
as a morally irritating event.</a:t>
            </a:r>
            <a:endParaRPr lang="de-DE" dirty="0"/>
          </a:p>
          <a:p>
            <a:endParaRPr lang="de-DE" sz="2200" dirty="0"/>
          </a:p>
        </p:txBody>
      </p:sp>
      <p:pic>
        <p:nvPicPr>
          <p:cNvPr id="8" name="Grafik 7">
            <a:extLst>
              <a:ext uri="{FF2B5EF4-FFF2-40B4-BE49-F238E27FC236}">
                <a16:creationId xmlns:a16="http://schemas.microsoft.com/office/drawing/2014/main" id="{705F5418-0B79-E566-F7F6-24DCB4529F9E}"/>
              </a:ext>
            </a:extLst>
          </p:cNvPr>
          <p:cNvPicPr>
            <a:picLocks noChangeAspect="1"/>
          </p:cNvPicPr>
          <p:nvPr/>
        </p:nvPicPr>
        <p:blipFill>
          <a:blip r:embed="rId3"/>
          <a:stretch>
            <a:fillRect/>
          </a:stretch>
        </p:blipFill>
        <p:spPr>
          <a:xfrm>
            <a:off x="1201614" y="3689498"/>
            <a:ext cx="1981771" cy="1400451"/>
          </a:xfrm>
          <a:prstGeom prst="ellipse">
            <a:avLst/>
          </a:prstGeom>
          <a:ln>
            <a:noFill/>
          </a:ln>
          <a:effectLst>
            <a:softEdge rad="112500"/>
          </a:effectLst>
        </p:spPr>
      </p:pic>
    </p:spTree>
    <p:extLst>
      <p:ext uri="{BB962C8B-B14F-4D97-AF65-F5344CB8AC3E}">
        <p14:creationId xmlns:p14="http://schemas.microsoft.com/office/powerpoint/2010/main" val="1383536887"/>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602C76F-C214-34E9-FCAF-36EE90CF224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D149F6-93D4-F1DB-D210-ED24D53FB8F6}"/>
              </a:ext>
            </a:extLst>
          </p:cNvPr>
          <p:cNvSpPr>
            <a:spLocks noGrp="1"/>
          </p:cNvSpPr>
          <p:nvPr>
            <p:ph type="title"/>
          </p:nvPr>
        </p:nvSpPr>
        <p:spPr/>
        <p:txBody>
          <a:bodyPr/>
          <a:lstStyle/>
          <a:p>
            <a:r>
              <a:rPr lang="en-US" sz="2400" b="1" dirty="0"/>
              <a:t>Factors influencing images of age</a:t>
            </a:r>
            <a:endParaRPr lang="de-DE" sz="2400" dirty="0"/>
          </a:p>
        </p:txBody>
      </p:sp>
      <p:sp>
        <p:nvSpPr>
          <p:cNvPr id="3" name="Textplatzhalter 2">
            <a:extLst>
              <a:ext uri="{FF2B5EF4-FFF2-40B4-BE49-F238E27FC236}">
                <a16:creationId xmlns:a16="http://schemas.microsoft.com/office/drawing/2014/main" id="{8AA545BA-E5C2-A1FE-0D62-123A3EB50DAE}"/>
              </a:ext>
            </a:extLst>
          </p:cNvPr>
          <p:cNvSpPr>
            <a:spLocks noGrp="1"/>
          </p:cNvSpPr>
          <p:nvPr>
            <p:ph type="body" sz="quarter" idx="10"/>
          </p:nvPr>
        </p:nvSpPr>
        <p:spPr>
          <a:xfrm>
            <a:off x="279547" y="918014"/>
            <a:ext cx="11944351" cy="1871519"/>
          </a:xfrm>
        </p:spPr>
        <p:txBody>
          <a:bodyPr/>
          <a:lstStyle/>
          <a:p>
            <a:pPr algn="ctr"/>
            <a:r>
              <a:rPr lang="en-US" sz="2600" dirty="0"/>
              <a:t>Media Representations of Age and Sexuality: Visibility, Stereotypes and Invisibility</a:t>
            </a:r>
            <a:endParaRPr lang="de-DE" dirty="0"/>
          </a:p>
        </p:txBody>
      </p:sp>
      <p:sp>
        <p:nvSpPr>
          <p:cNvPr id="4" name="Inhaltsplatzhalter 3">
            <a:extLst>
              <a:ext uri="{FF2B5EF4-FFF2-40B4-BE49-F238E27FC236}">
                <a16:creationId xmlns:a16="http://schemas.microsoft.com/office/drawing/2014/main" id="{1579B57D-18BF-FC6C-C328-AE22BA659CE2}"/>
              </a:ext>
            </a:extLst>
          </p:cNvPr>
          <p:cNvSpPr>
            <a:spLocks noGrp="1"/>
          </p:cNvSpPr>
          <p:nvPr>
            <p:ph sz="quarter" idx="12"/>
          </p:nvPr>
        </p:nvSpPr>
        <p:spPr>
          <a:xfrm>
            <a:off x="1843308" y="3026476"/>
            <a:ext cx="9282224" cy="2913510"/>
          </a:xfrm>
        </p:spPr>
        <p:txBody>
          <a:bodyPr/>
          <a:lstStyle/>
          <a:p>
            <a:pPr lvl="1" indent="0">
              <a:buClr>
                <a:srgbClr val="C00000"/>
              </a:buClr>
              <a:buNone/>
            </a:pPr>
            <a:endParaRPr lang="de-DE" dirty="0"/>
          </a:p>
          <a:p>
            <a:pPr marL="342900" indent="-342900">
              <a:buClr>
                <a:srgbClr val="C00000"/>
              </a:buClr>
              <a:buFont typeface="Arial" panose="020B0604020202020204" pitchFamily="34" charset="0"/>
              <a:buChar char="•"/>
            </a:pPr>
            <a:r>
              <a:rPr lang="en-US" sz="2200" b="1" dirty="0"/>
              <a:t>These representations contribute to the reproduction of stereotypical images in which sexual desires of older people are 
</a:t>
            </a:r>
            <a:r>
              <a:rPr lang="en-US" sz="2200" dirty="0"/>
              <a:t>either ridiculed, 
problematized or 
be completely negated.</a:t>
            </a:r>
            <a:endParaRPr lang="de-DE" sz="2200" dirty="0"/>
          </a:p>
        </p:txBody>
      </p:sp>
      <p:sp>
        <p:nvSpPr>
          <p:cNvPr id="10" name="Textfeld 9">
            <a:extLst>
              <a:ext uri="{FF2B5EF4-FFF2-40B4-BE49-F238E27FC236}">
                <a16:creationId xmlns:a16="http://schemas.microsoft.com/office/drawing/2014/main" id="{2A2C7CE4-A13F-F0F9-7FD6-21054D518B84}"/>
              </a:ext>
            </a:extLst>
          </p:cNvPr>
          <p:cNvSpPr txBox="1"/>
          <p:nvPr/>
        </p:nvSpPr>
        <p:spPr>
          <a:xfrm>
            <a:off x="1843308" y="2321004"/>
            <a:ext cx="9586692" cy="769441"/>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dirty="0"/>
              <a:t>Aging bodies are often portrayed as deficient, sick or in need of care, which means that they remain excluded from dominant sexuality discourses.</a:t>
            </a:r>
            <a:endParaRPr lang="de-DE" sz="2200" dirty="0"/>
          </a:p>
        </p:txBody>
      </p:sp>
    </p:spTree>
    <p:extLst>
      <p:ext uri="{BB962C8B-B14F-4D97-AF65-F5344CB8AC3E}">
        <p14:creationId xmlns:p14="http://schemas.microsoft.com/office/powerpoint/2010/main" val="259219178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F393D47-8816-7B58-5E54-9457B6FB0E48}"/>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459D2F0A-A1D9-F3D3-A600-3E0A3E626DF2}"/>
              </a:ext>
            </a:extLst>
          </p:cNvPr>
          <p:cNvSpPr>
            <a:spLocks noGrp="1"/>
          </p:cNvSpPr>
          <p:nvPr>
            <p:ph type="title"/>
          </p:nvPr>
        </p:nvSpPr>
        <p:spPr/>
        <p:txBody>
          <a:bodyPr/>
          <a:lstStyle/>
          <a:p>
            <a:r>
              <a:rPr lang="en-US" sz="2400" b="1" dirty="0"/>
              <a:t>Factors influencing images of age</a:t>
            </a:r>
            <a:endParaRPr lang="de-DE" sz="2400" dirty="0"/>
          </a:p>
        </p:txBody>
      </p:sp>
      <p:sp>
        <p:nvSpPr>
          <p:cNvPr id="3" name="Textplatzhalter 2">
            <a:extLst>
              <a:ext uri="{FF2B5EF4-FFF2-40B4-BE49-F238E27FC236}">
                <a16:creationId xmlns:a16="http://schemas.microsoft.com/office/drawing/2014/main" id="{631A0FEA-46A9-B204-3639-5B853F8DA9A4}"/>
              </a:ext>
            </a:extLst>
          </p:cNvPr>
          <p:cNvSpPr>
            <a:spLocks noGrp="1"/>
          </p:cNvSpPr>
          <p:nvPr>
            <p:ph type="body" sz="quarter" idx="10"/>
          </p:nvPr>
        </p:nvSpPr>
        <p:spPr>
          <a:xfrm>
            <a:off x="123824" y="1331101"/>
            <a:ext cx="11944351" cy="550862"/>
          </a:xfrm>
        </p:spPr>
        <p:txBody>
          <a:bodyPr/>
          <a:lstStyle/>
          <a:p>
            <a:pPr algn="l"/>
            <a:r>
              <a:rPr lang="en-US" dirty="0"/>
              <a:t>A central feature of media representations is the invisibility</a:t>
            </a:r>
            <a:endParaRPr lang="de-DE" dirty="0"/>
          </a:p>
        </p:txBody>
      </p:sp>
      <p:sp>
        <p:nvSpPr>
          <p:cNvPr id="5" name="Inhaltsplatzhalter 4">
            <a:extLst>
              <a:ext uri="{FF2B5EF4-FFF2-40B4-BE49-F238E27FC236}">
                <a16:creationId xmlns:a16="http://schemas.microsoft.com/office/drawing/2014/main" id="{A6A23C85-C610-F7D6-C43D-24F6E60290A6}"/>
              </a:ext>
            </a:extLst>
          </p:cNvPr>
          <p:cNvSpPr txBox="1">
            <a:spLocks noGrp="1"/>
          </p:cNvSpPr>
          <p:nvPr>
            <p:ph sz="quarter" idx="12"/>
          </p:nvPr>
        </p:nvSpPr>
        <p:spPr>
          <a:xfrm>
            <a:off x="6476700" y="1881963"/>
            <a:ext cx="5144984" cy="3700500"/>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dirty="0"/>
              <a:t>The widespread lack of realistic, diverse representations of sexuality in old age creates the impression that it is a marginal phenomenon or something socially irrelevant. 
Invisibility has a normative effect: what is not shown does not appear to be intended. 
As a result, sexuality is implicitly linked to youth, attractiveness and physical performance.</a:t>
            </a:r>
            <a:endParaRPr lang="de-DE" sz="2200" dirty="0"/>
          </a:p>
        </p:txBody>
      </p:sp>
      <p:sp>
        <p:nvSpPr>
          <p:cNvPr id="7" name="Sprechblase: rechteckig 6">
            <a:extLst>
              <a:ext uri="{FF2B5EF4-FFF2-40B4-BE49-F238E27FC236}">
                <a16:creationId xmlns:a16="http://schemas.microsoft.com/office/drawing/2014/main" id="{0F084EC1-4B3C-568A-97E4-C1E7D0A6BD99}"/>
              </a:ext>
            </a:extLst>
          </p:cNvPr>
          <p:cNvSpPr/>
          <p:nvPr/>
        </p:nvSpPr>
        <p:spPr>
          <a:xfrm>
            <a:off x="422932" y="1955800"/>
            <a:ext cx="5935337" cy="2711892"/>
          </a:xfrm>
          <a:custGeom>
            <a:avLst/>
            <a:gdLst>
              <a:gd name="csX0" fmla="*/ 0 w 5935337"/>
              <a:gd name="csY0" fmla="*/ 0 h 2711892"/>
              <a:gd name="csX1" fmla="*/ 989223 w 5935337"/>
              <a:gd name="csY1" fmla="*/ 0 h 2711892"/>
              <a:gd name="csX2" fmla="*/ 989223 w 5935337"/>
              <a:gd name="csY2" fmla="*/ 0 h 2711892"/>
              <a:gd name="csX3" fmla="*/ 2473057 w 5935337"/>
              <a:gd name="csY3" fmla="*/ 0 h 2711892"/>
              <a:gd name="csX4" fmla="*/ 5935337 w 5935337"/>
              <a:gd name="csY4" fmla="*/ 0 h 2711892"/>
              <a:gd name="csX5" fmla="*/ 5935337 w 5935337"/>
              <a:gd name="csY5" fmla="*/ 1581937 h 2711892"/>
              <a:gd name="csX6" fmla="*/ 5935337 w 5935337"/>
              <a:gd name="csY6" fmla="*/ 1581937 h 2711892"/>
              <a:gd name="csX7" fmla="*/ 5935337 w 5935337"/>
              <a:gd name="csY7" fmla="*/ 2259910 h 2711892"/>
              <a:gd name="csX8" fmla="*/ 5935337 w 5935337"/>
              <a:gd name="csY8" fmla="*/ 2711892 h 2711892"/>
              <a:gd name="csX9" fmla="*/ 2473057 w 5935337"/>
              <a:gd name="csY9" fmla="*/ 2711892 h 2711892"/>
              <a:gd name="csX10" fmla="*/ 729750 w 5935337"/>
              <a:gd name="csY10" fmla="*/ 3341837 h 2711892"/>
              <a:gd name="csX11" fmla="*/ 989223 w 5935337"/>
              <a:gd name="csY11" fmla="*/ 2711892 h 2711892"/>
              <a:gd name="csX12" fmla="*/ 0 w 5935337"/>
              <a:gd name="csY12" fmla="*/ 2711892 h 2711892"/>
              <a:gd name="csX13" fmla="*/ 0 w 5935337"/>
              <a:gd name="csY13" fmla="*/ 2259910 h 2711892"/>
              <a:gd name="csX14" fmla="*/ 0 w 5935337"/>
              <a:gd name="csY14" fmla="*/ 1581937 h 2711892"/>
              <a:gd name="csX15" fmla="*/ 0 w 5935337"/>
              <a:gd name="csY15" fmla="*/ 1581937 h 2711892"/>
              <a:gd name="csX16" fmla="*/ 0 w 5935337"/>
              <a:gd name="csY16" fmla="*/ 0 h 2711892"/>
            </a:gdLst>
            <a:ahLst/>
            <a:cxnLst>
              <a:cxn ang="0">
                <a:pos x="csX0" y="csY0"/>
              </a:cxn>
              <a:cxn ang="0">
                <a:pos x="csX1" y="csY1"/>
              </a:cxn>
              <a:cxn ang="0">
                <a:pos x="csX2" y="csY2"/>
              </a:cxn>
              <a:cxn ang="0">
                <a:pos x="csX3" y="csY3"/>
              </a:cxn>
              <a:cxn ang="0">
                <a:pos x="csX4" y="csY4"/>
              </a:cxn>
              <a:cxn ang="0">
                <a:pos x="csX5" y="csY5"/>
              </a:cxn>
              <a:cxn ang="0">
                <a:pos x="csX6" y="csY6"/>
              </a:cxn>
              <a:cxn ang="0">
                <a:pos x="csX7" y="csY7"/>
              </a:cxn>
              <a:cxn ang="0">
                <a:pos x="csX8" y="csY8"/>
              </a:cxn>
              <a:cxn ang="0">
                <a:pos x="csX9" y="csY9"/>
              </a:cxn>
              <a:cxn ang="0">
                <a:pos x="csX10" y="csY10"/>
              </a:cxn>
              <a:cxn ang="0">
                <a:pos x="csX11" y="csY11"/>
              </a:cxn>
              <a:cxn ang="0">
                <a:pos x="csX12" y="csY12"/>
              </a:cxn>
              <a:cxn ang="0">
                <a:pos x="csX13" y="csY13"/>
              </a:cxn>
              <a:cxn ang="0">
                <a:pos x="csX14" y="csY14"/>
              </a:cxn>
              <a:cxn ang="0">
                <a:pos x="csX15" y="csY15"/>
              </a:cxn>
              <a:cxn ang="0">
                <a:pos x="csX16" y="csY16"/>
              </a:cxn>
            </a:cxnLst>
            <a:rect l="l" t="t" r="r" b="b"/>
            <a:pathLst>
              <a:path w="5935337" h="2711892" fill="none" extrusionOk="0">
                <a:moveTo>
                  <a:pt x="0" y="0"/>
                </a:moveTo>
                <a:cubicBezTo>
                  <a:pt x="217491" y="10451"/>
                  <a:pt x="517270" y="36070"/>
                  <a:pt x="989223" y="0"/>
                </a:cubicBezTo>
                <a:lnTo>
                  <a:pt x="989223" y="0"/>
                </a:lnTo>
                <a:cubicBezTo>
                  <a:pt x="1236980" y="-89288"/>
                  <a:pt x="1938640" y="95519"/>
                  <a:pt x="2473057" y="0"/>
                </a:cubicBezTo>
                <a:cubicBezTo>
                  <a:pt x="4185908" y="65386"/>
                  <a:pt x="4659985" y="85293"/>
                  <a:pt x="5935337" y="0"/>
                </a:cubicBezTo>
                <a:cubicBezTo>
                  <a:pt x="5927392" y="220680"/>
                  <a:pt x="5906189" y="1069420"/>
                  <a:pt x="5935337" y="1581937"/>
                </a:cubicBezTo>
                <a:lnTo>
                  <a:pt x="5935337" y="1581937"/>
                </a:lnTo>
                <a:cubicBezTo>
                  <a:pt x="5948319" y="1791937"/>
                  <a:pt x="5908963" y="2009972"/>
                  <a:pt x="5935337" y="2259910"/>
                </a:cubicBezTo>
                <a:cubicBezTo>
                  <a:pt x="5905661" y="2449175"/>
                  <a:pt x="5935551" y="2630158"/>
                  <a:pt x="5935337" y="2711892"/>
                </a:cubicBezTo>
                <a:cubicBezTo>
                  <a:pt x="4598025" y="2542944"/>
                  <a:pt x="3150643" y="2877760"/>
                  <a:pt x="2473057" y="2711892"/>
                </a:cubicBezTo>
                <a:cubicBezTo>
                  <a:pt x="1649015" y="3158402"/>
                  <a:pt x="1501956" y="2969121"/>
                  <a:pt x="729750" y="3341837"/>
                </a:cubicBezTo>
                <a:cubicBezTo>
                  <a:pt x="728213" y="3198198"/>
                  <a:pt x="852776" y="2936803"/>
                  <a:pt x="989223" y="2711892"/>
                </a:cubicBezTo>
                <a:cubicBezTo>
                  <a:pt x="785581" y="2624948"/>
                  <a:pt x="444033" y="2631817"/>
                  <a:pt x="0" y="2711892"/>
                </a:cubicBezTo>
                <a:cubicBezTo>
                  <a:pt x="40607" y="2598954"/>
                  <a:pt x="-18385" y="2477694"/>
                  <a:pt x="0" y="2259910"/>
                </a:cubicBezTo>
                <a:cubicBezTo>
                  <a:pt x="-47160" y="1942282"/>
                  <a:pt x="-33470" y="1833520"/>
                  <a:pt x="0" y="1581937"/>
                </a:cubicBezTo>
                <a:lnTo>
                  <a:pt x="0" y="1581937"/>
                </a:lnTo>
                <a:cubicBezTo>
                  <a:pt x="76929" y="1366976"/>
                  <a:pt x="99217" y="409772"/>
                  <a:pt x="0" y="0"/>
                </a:cubicBezTo>
                <a:close/>
              </a:path>
              <a:path w="5935337" h="2711892" stroke="0" extrusionOk="0">
                <a:moveTo>
                  <a:pt x="0" y="0"/>
                </a:moveTo>
                <a:cubicBezTo>
                  <a:pt x="141104" y="-43632"/>
                  <a:pt x="719432" y="31088"/>
                  <a:pt x="989223" y="0"/>
                </a:cubicBezTo>
                <a:lnTo>
                  <a:pt x="989223" y="0"/>
                </a:lnTo>
                <a:cubicBezTo>
                  <a:pt x="1443116" y="-1590"/>
                  <a:pt x="1952369" y="-128841"/>
                  <a:pt x="2473057" y="0"/>
                </a:cubicBezTo>
                <a:cubicBezTo>
                  <a:pt x="3586027" y="135025"/>
                  <a:pt x="4856647" y="-139969"/>
                  <a:pt x="5935337" y="0"/>
                </a:cubicBezTo>
                <a:cubicBezTo>
                  <a:pt x="5848594" y="672623"/>
                  <a:pt x="5919854" y="1282339"/>
                  <a:pt x="5935337" y="1581937"/>
                </a:cubicBezTo>
                <a:lnTo>
                  <a:pt x="5935337" y="1581937"/>
                </a:lnTo>
                <a:cubicBezTo>
                  <a:pt x="5960558" y="1808627"/>
                  <a:pt x="5982956" y="2107049"/>
                  <a:pt x="5935337" y="2259910"/>
                </a:cubicBezTo>
                <a:cubicBezTo>
                  <a:pt x="5923456" y="2325498"/>
                  <a:pt x="5915569" y="2574353"/>
                  <a:pt x="5935337" y="2711892"/>
                </a:cubicBezTo>
                <a:cubicBezTo>
                  <a:pt x="5308191" y="2631137"/>
                  <a:pt x="3567219" y="2796481"/>
                  <a:pt x="2473057" y="2711892"/>
                </a:cubicBezTo>
                <a:cubicBezTo>
                  <a:pt x="2160433" y="2887942"/>
                  <a:pt x="1416349" y="3006792"/>
                  <a:pt x="729750" y="3341837"/>
                </a:cubicBezTo>
                <a:cubicBezTo>
                  <a:pt x="771747" y="3159955"/>
                  <a:pt x="946820" y="2859457"/>
                  <a:pt x="989223" y="2711892"/>
                </a:cubicBezTo>
                <a:cubicBezTo>
                  <a:pt x="864462" y="2745875"/>
                  <a:pt x="133682" y="2667939"/>
                  <a:pt x="0" y="2711892"/>
                </a:cubicBezTo>
                <a:cubicBezTo>
                  <a:pt x="-13683" y="2517568"/>
                  <a:pt x="39592" y="2323125"/>
                  <a:pt x="0" y="2259910"/>
                </a:cubicBezTo>
                <a:cubicBezTo>
                  <a:pt x="35463" y="2063856"/>
                  <a:pt x="-491" y="1809882"/>
                  <a:pt x="0" y="1581937"/>
                </a:cubicBezTo>
                <a:lnTo>
                  <a:pt x="0" y="1581937"/>
                </a:lnTo>
                <a:cubicBezTo>
                  <a:pt x="-69624" y="1021236"/>
                  <a:pt x="-105099" y="570712"/>
                  <a:pt x="0" y="0"/>
                </a:cubicBezTo>
                <a:close/>
              </a:path>
            </a:pathLst>
          </a:custGeom>
          <a:solidFill>
            <a:srgbClr val="D33FB2"/>
          </a:solidFill>
          <a:ln w="12700" cap="flat" cmpd="sng" algn="ctr">
            <a:solidFill>
              <a:srgbClr val="D33FB2">
                <a:shade val="15000"/>
              </a:srgbClr>
            </a:solidFill>
            <a:prstDash val="solid"/>
            <a:miter lim="800000"/>
            <a:extLst>
              <a:ext uri="{C807C97D-BFC1-408E-A445-0C87EB9F89A2}">
                <ask:lineSketchStyleProps xmlns:ask="http://schemas.microsoft.com/office/drawing/2018/sketchyshapes" sd="4043224234">
                  <a:prstGeom prst="wedgeRectCallout">
                    <a:avLst>
                      <a:gd name="adj1" fmla="val -37705"/>
                      <a:gd name="adj2" fmla="val 73229"/>
                    </a:avLst>
                  </a:prstGeom>
                  <ask:type>
                    <ask:lineSketchCurved/>
                  </ask:type>
                </ask:lineSketchStyleProps>
              </a:ext>
            </a:extLst>
          </a:ln>
          <a:effectLst/>
        </p:spPr>
        <p:txBody>
          <a:bodyPr rot="0" spcFirstLastPara="0" vert="horz" wrap="square" lIns="91440" tIns="45720" rIns="91440" bIns="45720" numCol="1" spcCol="0" rtlCol="0" fromWordArt="0" anchor="ctr" anchorCtr="0" forceAA="0" compatLnSpc="1">
            <a:prstTxWarp prst="textNoShape">
              <a:avLst/>
            </a:prstTxWarp>
            <a:noAutofit/>
          </a:bodyPr>
          <a:lstStyle/>
          <a:p>
            <a:pPr>
              <a:lnSpc>
                <a:spcPct val="107000"/>
              </a:lnSpc>
              <a:spcAft>
                <a:spcPts val="800"/>
              </a:spcAft>
              <a:buNone/>
            </a:pPr>
            <a:r>
              <a:rPr lang="de-DE" sz="2200" b="1" dirty="0">
                <a:solidFill>
                  <a:srgbClr val="FFFFFF"/>
                </a:solidFill>
                <a:effectLst/>
                <a:latin typeface="Calibri" panose="020F0502020204030204" pitchFamily="34" charset="0"/>
                <a:ea typeface="Calibri" panose="020F0502020204030204" pitchFamily="34" charset="0"/>
                <a:cs typeface="Times New Roman" panose="02020603050405020304" pitchFamily="18" charset="0"/>
              </a:rPr>
              <a:t>"</a:t>
            </a:r>
            <a:r>
              <a:rPr lang="en-US" sz="2200" b="1" dirty="0">
                <a:solidFill>
                  <a:srgbClr val="FFFFFF"/>
                </a:solidFill>
                <a:latin typeface="Calibri" panose="020F0502020204030204" pitchFamily="34" charset="0"/>
                <a:ea typeface="Calibri" panose="020F0502020204030204" pitchFamily="34" charset="0"/>
                <a:cs typeface="Times New Roman" panose="02020603050405020304" pitchFamily="18" charset="0"/>
              </a:rPr>
              <a:t>This applies in particular to sexuality – it is practically invisible. Although we live in a society steeped in sexualized images and cues, they almost never affect older people. It's always about the young – because older people assume that nothing is going on anymore."</a:t>
            </a:r>
            <a:r>
              <a:rPr lang="de-DE" sz="11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rPr>
              <a:t> </a:t>
            </a:r>
          </a:p>
        </p:txBody>
      </p:sp>
      <p:sp>
        <p:nvSpPr>
          <p:cNvPr id="8" name="Textfeld 7">
            <a:extLst>
              <a:ext uri="{FF2B5EF4-FFF2-40B4-BE49-F238E27FC236}">
                <a16:creationId xmlns:a16="http://schemas.microsoft.com/office/drawing/2014/main" id="{6B16D118-F64D-C0CC-9811-7A24B1F08FC8}"/>
              </a:ext>
            </a:extLst>
          </p:cNvPr>
          <p:cNvSpPr txBox="1"/>
          <p:nvPr/>
        </p:nvSpPr>
        <p:spPr>
          <a:xfrm>
            <a:off x="825496" y="5009969"/>
            <a:ext cx="6172200" cy="646331"/>
          </a:xfrm>
          <a:prstGeom prst="rect">
            <a:avLst/>
          </a:prstGeom>
          <a:noFill/>
        </p:spPr>
        <p:txBody>
          <a:bodyPr wrap="square">
            <a:spAutoFit/>
          </a:bodyPr>
          <a:lstStyle/>
          <a:p>
            <a:pPr algn="ctr"/>
            <a:r>
              <a:rPr lang="en-US" dirty="0"/>
              <a:t>Participant of the focus group March 2025, 
Germany</a:t>
            </a:r>
            <a:endParaRPr lang="de-DE" sz="1800" dirty="0"/>
          </a:p>
        </p:txBody>
      </p:sp>
    </p:spTree>
    <p:extLst>
      <p:ext uri="{BB962C8B-B14F-4D97-AF65-F5344CB8AC3E}">
        <p14:creationId xmlns:p14="http://schemas.microsoft.com/office/powerpoint/2010/main" val="3489102874"/>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286DCBB-285F-ADFA-FF4B-66CAF417B21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C42863E-D7D6-28E9-507B-84A2FE40EA5C}"/>
              </a:ext>
            </a:extLst>
          </p:cNvPr>
          <p:cNvSpPr>
            <a:spLocks noGrp="1"/>
          </p:cNvSpPr>
          <p:nvPr>
            <p:ph type="title"/>
          </p:nvPr>
        </p:nvSpPr>
        <p:spPr/>
        <p:txBody>
          <a:bodyPr/>
          <a:lstStyle/>
          <a:p>
            <a:r>
              <a:rPr lang="en-US" sz="2400" b="1" dirty="0"/>
              <a:t>Factors influencing images of age</a:t>
            </a:r>
            <a:endParaRPr lang="de-DE" sz="2400" dirty="0"/>
          </a:p>
        </p:txBody>
      </p:sp>
      <p:sp>
        <p:nvSpPr>
          <p:cNvPr id="5" name="Inhaltsplatzhalter 4">
            <a:extLst>
              <a:ext uri="{FF2B5EF4-FFF2-40B4-BE49-F238E27FC236}">
                <a16:creationId xmlns:a16="http://schemas.microsoft.com/office/drawing/2014/main" id="{CFFE5DE3-490B-908B-54BB-AF92C5DE98F3}"/>
              </a:ext>
            </a:extLst>
          </p:cNvPr>
          <p:cNvSpPr txBox="1">
            <a:spLocks noGrp="1"/>
          </p:cNvSpPr>
          <p:nvPr>
            <p:ph sz="quarter" idx="12"/>
          </p:nvPr>
        </p:nvSpPr>
        <p:spPr>
          <a:xfrm>
            <a:off x="2158409" y="1955800"/>
            <a:ext cx="9239841" cy="3219343"/>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dirty="0"/>
              <a:t>The logic of representation influences not only social attitudes, but also professional contexts, for example in nursing, counselling or adult education, in which media images can be adopted without reflection.
The effect of media stereotypes is not limited to individual perceptions. They shape family expectations, institutional routines and political discourses. 
Sexuality in old age is not explicitly prohibited in this way, but structurally marginalized.
</a:t>
            </a:r>
            <a:r>
              <a:rPr lang="en-US" sz="2200" b="1" dirty="0"/>
              <a:t>The media thus make a significant contribution to the maintenance of social norms that construct aging and sexuality as contradictory.</a:t>
            </a:r>
            <a:endParaRPr lang="de-DE" sz="2200" b="1" dirty="0"/>
          </a:p>
        </p:txBody>
      </p:sp>
      <p:sp>
        <p:nvSpPr>
          <p:cNvPr id="10" name="Textplatzhalter 9">
            <a:extLst>
              <a:ext uri="{FF2B5EF4-FFF2-40B4-BE49-F238E27FC236}">
                <a16:creationId xmlns:a16="http://schemas.microsoft.com/office/drawing/2014/main" id="{9203B0EF-E1A5-0948-FC28-78DA7A0041BA}"/>
              </a:ext>
            </a:extLst>
          </p:cNvPr>
          <p:cNvSpPr>
            <a:spLocks noGrp="1"/>
          </p:cNvSpPr>
          <p:nvPr>
            <p:ph type="body" sz="quarter" idx="10"/>
          </p:nvPr>
        </p:nvSpPr>
        <p:spPr>
          <a:xfrm>
            <a:off x="2500928" y="1101229"/>
            <a:ext cx="11944351" cy="550862"/>
          </a:xfrm>
        </p:spPr>
        <p:txBody>
          <a:bodyPr/>
          <a:lstStyle/>
          <a:p>
            <a:r>
              <a:rPr lang="en-US" dirty="0"/>
              <a:t>Media contribute to the codification of normative body images</a:t>
            </a:r>
            <a:endParaRPr lang="de-DE" dirty="0"/>
          </a:p>
        </p:txBody>
      </p:sp>
      <p:pic>
        <p:nvPicPr>
          <p:cNvPr id="11" name="Grafik 10">
            <a:extLst>
              <a:ext uri="{FF2B5EF4-FFF2-40B4-BE49-F238E27FC236}">
                <a16:creationId xmlns:a16="http://schemas.microsoft.com/office/drawing/2014/main" id="{EB6A6A10-3318-FEED-B5DF-325945C4F460}"/>
              </a:ext>
            </a:extLst>
          </p:cNvPr>
          <p:cNvPicPr>
            <a:picLocks noChangeAspect="1"/>
          </p:cNvPicPr>
          <p:nvPr/>
        </p:nvPicPr>
        <p:blipFill>
          <a:blip r:embed="rId2"/>
          <a:stretch>
            <a:fillRect/>
          </a:stretch>
        </p:blipFill>
        <p:spPr>
          <a:xfrm>
            <a:off x="51042" y="2111895"/>
            <a:ext cx="2107367" cy="2634209"/>
          </a:xfrm>
          <a:prstGeom prst="rect">
            <a:avLst/>
          </a:prstGeom>
        </p:spPr>
      </p:pic>
    </p:spTree>
    <p:extLst>
      <p:ext uri="{BB962C8B-B14F-4D97-AF65-F5344CB8AC3E}">
        <p14:creationId xmlns:p14="http://schemas.microsoft.com/office/powerpoint/2010/main" val="113072052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BCC53DE-655C-75BB-46C8-940ABF5A289C}"/>
              </a:ext>
            </a:extLst>
          </p:cNvPr>
          <p:cNvSpPr>
            <a:spLocks noGrp="1"/>
          </p:cNvSpPr>
          <p:nvPr>
            <p:ph type="title"/>
          </p:nvPr>
        </p:nvSpPr>
        <p:spPr/>
        <p:txBody>
          <a:bodyPr/>
          <a:lstStyle/>
          <a:p>
            <a:r>
              <a:rPr lang="en-US" sz="2400" b="1" dirty="0"/>
              <a:t>Factors influencing images of age</a:t>
            </a:r>
            <a:endParaRPr lang="de-DE" sz="2400" dirty="0"/>
          </a:p>
        </p:txBody>
      </p:sp>
      <p:sp>
        <p:nvSpPr>
          <p:cNvPr id="3" name="Textplatzhalter 2">
            <a:extLst>
              <a:ext uri="{FF2B5EF4-FFF2-40B4-BE49-F238E27FC236}">
                <a16:creationId xmlns:a16="http://schemas.microsoft.com/office/drawing/2014/main" id="{8E30ABB2-CFBF-66D7-83CB-8F60EB2F7E5E}"/>
              </a:ext>
            </a:extLst>
          </p:cNvPr>
          <p:cNvSpPr>
            <a:spLocks noGrp="1"/>
          </p:cNvSpPr>
          <p:nvPr>
            <p:ph type="body" sz="quarter" idx="10"/>
          </p:nvPr>
        </p:nvSpPr>
        <p:spPr>
          <a:xfrm>
            <a:off x="3447225" y="1369023"/>
            <a:ext cx="7259761" cy="550862"/>
          </a:xfrm>
        </p:spPr>
        <p:txBody>
          <a:bodyPr/>
          <a:lstStyle/>
          <a:p>
            <a:r>
              <a:rPr lang="en-US" sz="2800" dirty="0"/>
              <a:t>Taboos, Silence and Institutional Practice</a:t>
            </a:r>
            <a:endParaRPr lang="de-DE" sz="2800" dirty="0"/>
          </a:p>
        </p:txBody>
      </p:sp>
      <p:sp>
        <p:nvSpPr>
          <p:cNvPr id="4" name="Inhaltsplatzhalter 3">
            <a:extLst>
              <a:ext uri="{FF2B5EF4-FFF2-40B4-BE49-F238E27FC236}">
                <a16:creationId xmlns:a16="http://schemas.microsoft.com/office/drawing/2014/main" id="{05D4A6DB-B004-14B4-59B7-449CA6893D59}"/>
              </a:ext>
            </a:extLst>
          </p:cNvPr>
          <p:cNvSpPr>
            <a:spLocks noGrp="1"/>
          </p:cNvSpPr>
          <p:nvPr>
            <p:ph sz="quarter" idx="12"/>
          </p:nvPr>
        </p:nvSpPr>
        <p:spPr>
          <a:xfrm>
            <a:off x="3094074" y="1919885"/>
            <a:ext cx="8778125" cy="4540643"/>
          </a:xfrm>
        </p:spPr>
        <p:txBody>
          <a:bodyPr/>
          <a:lstStyle/>
          <a:p>
            <a:pPr marL="342900" indent="-342900">
              <a:buClr>
                <a:srgbClr val="C00000"/>
              </a:buClr>
              <a:buFont typeface="Arial" panose="020B0604020202020204" pitchFamily="34" charset="0"/>
              <a:buChar char="•"/>
            </a:pPr>
            <a:r>
              <a:rPr lang="en-US" sz="2200" dirty="0"/>
              <a:t>Sexuality in old age is a double taboo subject in many societies. 
It encounters social norms that generally associate sexuality with youth, attractiveness and performance,
 and age-related notions of seclusion, wisdom, or moral appropriateness. 
The result is often silence – both in families and in institutional contexts. 
This silence does not lead to neutrality, but to uncertainty, discomfort and structural marginalization.</a:t>
            </a:r>
            <a:endParaRPr lang="de-DE" sz="2200" dirty="0"/>
          </a:p>
        </p:txBody>
      </p:sp>
      <p:pic>
        <p:nvPicPr>
          <p:cNvPr id="6" name="Grafik 5">
            <a:extLst>
              <a:ext uri="{FF2B5EF4-FFF2-40B4-BE49-F238E27FC236}">
                <a16:creationId xmlns:a16="http://schemas.microsoft.com/office/drawing/2014/main" id="{A24C9FC8-6A7C-9079-102D-68D8706FDC0F}"/>
              </a:ext>
            </a:extLst>
          </p:cNvPr>
          <p:cNvPicPr>
            <a:picLocks noChangeAspect="1"/>
          </p:cNvPicPr>
          <p:nvPr/>
        </p:nvPicPr>
        <p:blipFill>
          <a:blip r:embed="rId2"/>
          <a:stretch>
            <a:fillRect/>
          </a:stretch>
        </p:blipFill>
        <p:spPr>
          <a:xfrm>
            <a:off x="1060710" y="1537113"/>
            <a:ext cx="2033364" cy="3275976"/>
          </a:xfrm>
          <a:prstGeom prst="rect">
            <a:avLst/>
          </a:prstGeom>
        </p:spPr>
      </p:pic>
    </p:spTree>
    <p:extLst>
      <p:ext uri="{BB962C8B-B14F-4D97-AF65-F5344CB8AC3E}">
        <p14:creationId xmlns:p14="http://schemas.microsoft.com/office/powerpoint/2010/main" val="288427675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EC9081D-08E8-2D2F-0FCE-FB46F555185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B0A85262-5EF5-DF2B-CAC4-A135D47D49C1}"/>
              </a:ext>
            </a:extLst>
          </p:cNvPr>
          <p:cNvSpPr>
            <a:spLocks noGrp="1"/>
          </p:cNvSpPr>
          <p:nvPr>
            <p:ph type="title"/>
          </p:nvPr>
        </p:nvSpPr>
        <p:spPr/>
        <p:txBody>
          <a:bodyPr/>
          <a:lstStyle/>
          <a:p>
            <a:r>
              <a:rPr lang="en-US" sz="2400" b="1" dirty="0"/>
              <a:t>Factors influencing images of age</a:t>
            </a:r>
            <a:endParaRPr lang="de-DE" sz="2400" dirty="0"/>
          </a:p>
        </p:txBody>
      </p:sp>
      <p:sp>
        <p:nvSpPr>
          <p:cNvPr id="3" name="Textplatzhalter 2">
            <a:extLst>
              <a:ext uri="{FF2B5EF4-FFF2-40B4-BE49-F238E27FC236}">
                <a16:creationId xmlns:a16="http://schemas.microsoft.com/office/drawing/2014/main" id="{240532F4-903F-5036-DE7A-4FA72601130C}"/>
              </a:ext>
            </a:extLst>
          </p:cNvPr>
          <p:cNvSpPr>
            <a:spLocks noGrp="1"/>
          </p:cNvSpPr>
          <p:nvPr>
            <p:ph type="body" sz="quarter" idx="10"/>
          </p:nvPr>
        </p:nvSpPr>
        <p:spPr>
          <a:xfrm>
            <a:off x="3468490" y="1440886"/>
            <a:ext cx="6919519" cy="550862"/>
          </a:xfrm>
        </p:spPr>
        <p:txBody>
          <a:bodyPr/>
          <a:lstStyle/>
          <a:p>
            <a:r>
              <a:rPr lang="en-US" sz="2800" dirty="0"/>
              <a:t>Taboos, Silence and Institutional Practice</a:t>
            </a:r>
            <a:endParaRPr lang="de-DE" sz="2800" dirty="0"/>
          </a:p>
        </p:txBody>
      </p:sp>
      <p:sp>
        <p:nvSpPr>
          <p:cNvPr id="4" name="Inhaltsplatzhalter 3">
            <a:extLst>
              <a:ext uri="{FF2B5EF4-FFF2-40B4-BE49-F238E27FC236}">
                <a16:creationId xmlns:a16="http://schemas.microsoft.com/office/drawing/2014/main" id="{5779BC8A-0EB9-3DD8-7018-49682DE0FEF3}"/>
              </a:ext>
            </a:extLst>
          </p:cNvPr>
          <p:cNvSpPr>
            <a:spLocks noGrp="1"/>
          </p:cNvSpPr>
          <p:nvPr>
            <p:ph sz="quarter" idx="12"/>
          </p:nvPr>
        </p:nvSpPr>
        <p:spPr>
          <a:xfrm>
            <a:off x="3083442" y="2235715"/>
            <a:ext cx="8778125" cy="4540643"/>
          </a:xfrm>
        </p:spPr>
        <p:txBody>
          <a:bodyPr/>
          <a:lstStyle/>
          <a:p>
            <a:pPr marL="342900" indent="-342900">
              <a:buClr>
                <a:srgbClr val="C00000"/>
              </a:buClr>
              <a:buFont typeface="Arial" panose="020B0604020202020204" pitchFamily="34" charset="0"/>
              <a:buChar char="•"/>
            </a:pPr>
            <a:r>
              <a:rPr lang="en-US" sz="2200" b="1" dirty="0"/>
              <a:t>In family contexts</a:t>
            </a:r>
            <a:r>
              <a:rPr lang="en-US" sz="2200" dirty="0"/>
              <a:t>, the taboo often expresses itself in subtle signals: desires, intimacy needs or sexual experiences of older people are not addressed or tacitly devalued. 
</a:t>
            </a:r>
            <a:r>
              <a:rPr lang="en-US" sz="2200" b="1" dirty="0"/>
              <a:t>Professionals in nursing, counselling or social work </a:t>
            </a:r>
            <a:r>
              <a:rPr lang="en-US" sz="2200" dirty="0"/>
              <a:t>often experience this spiral of silence as a challenge. They have to weigh up professional restraint, ethical responsibility and the need of those affected for recognition of the reality of their lives. 
A lack of education and training on this topic increases uncertainty and inhibitions.</a:t>
            </a:r>
            <a:endParaRPr lang="de-DE" sz="2200" dirty="0"/>
          </a:p>
        </p:txBody>
      </p:sp>
      <p:pic>
        <p:nvPicPr>
          <p:cNvPr id="7" name="Grafik 6">
            <a:extLst>
              <a:ext uri="{FF2B5EF4-FFF2-40B4-BE49-F238E27FC236}">
                <a16:creationId xmlns:a16="http://schemas.microsoft.com/office/drawing/2014/main" id="{F1AAD924-00C6-160D-C8BB-518D2EDE72D5}"/>
              </a:ext>
            </a:extLst>
          </p:cNvPr>
          <p:cNvPicPr>
            <a:picLocks noChangeAspect="1"/>
          </p:cNvPicPr>
          <p:nvPr/>
        </p:nvPicPr>
        <p:blipFill>
          <a:blip r:embed="rId2"/>
          <a:stretch>
            <a:fillRect/>
          </a:stretch>
        </p:blipFill>
        <p:spPr>
          <a:xfrm>
            <a:off x="441655" y="2366229"/>
            <a:ext cx="2555840" cy="3067008"/>
          </a:xfrm>
          <a:prstGeom prst="rect">
            <a:avLst/>
          </a:prstGeom>
        </p:spPr>
      </p:pic>
    </p:spTree>
    <p:extLst>
      <p:ext uri="{BB962C8B-B14F-4D97-AF65-F5344CB8AC3E}">
        <p14:creationId xmlns:p14="http://schemas.microsoft.com/office/powerpoint/2010/main" val="4073919417"/>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C3C2B87-8408-EA39-89B6-D7B73D882D6C}"/>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9CB0EA25-8FCF-1850-43AB-5791A940A122}"/>
              </a:ext>
            </a:extLst>
          </p:cNvPr>
          <p:cNvSpPr>
            <a:spLocks noGrp="1"/>
          </p:cNvSpPr>
          <p:nvPr>
            <p:ph type="title"/>
          </p:nvPr>
        </p:nvSpPr>
        <p:spPr/>
        <p:txBody>
          <a:bodyPr/>
          <a:lstStyle/>
          <a:p>
            <a:r>
              <a:rPr lang="en-US" sz="2400" b="1" dirty="0"/>
              <a:t>Factors influencing images of age</a:t>
            </a:r>
            <a:endParaRPr lang="de-DE" sz="2400" dirty="0"/>
          </a:p>
        </p:txBody>
      </p:sp>
      <p:sp>
        <p:nvSpPr>
          <p:cNvPr id="3" name="Textplatzhalter 2">
            <a:extLst>
              <a:ext uri="{FF2B5EF4-FFF2-40B4-BE49-F238E27FC236}">
                <a16:creationId xmlns:a16="http://schemas.microsoft.com/office/drawing/2014/main" id="{C82E4C37-D1AF-595A-D113-EC8BC1EB4912}"/>
              </a:ext>
            </a:extLst>
          </p:cNvPr>
          <p:cNvSpPr>
            <a:spLocks noGrp="1"/>
          </p:cNvSpPr>
          <p:nvPr>
            <p:ph type="body" sz="quarter" idx="10"/>
          </p:nvPr>
        </p:nvSpPr>
        <p:spPr>
          <a:xfrm>
            <a:off x="3614181" y="1302663"/>
            <a:ext cx="7142803" cy="550862"/>
          </a:xfrm>
        </p:spPr>
        <p:txBody>
          <a:bodyPr/>
          <a:lstStyle/>
          <a:p>
            <a:r>
              <a:rPr lang="en-US" sz="2800" dirty="0"/>
              <a:t>Taboos, Silence and Institutional Practice</a:t>
            </a:r>
            <a:endParaRPr lang="de-DE" sz="2800" dirty="0"/>
          </a:p>
        </p:txBody>
      </p:sp>
      <p:sp>
        <p:nvSpPr>
          <p:cNvPr id="4" name="Inhaltsplatzhalter 3">
            <a:extLst>
              <a:ext uri="{FF2B5EF4-FFF2-40B4-BE49-F238E27FC236}">
                <a16:creationId xmlns:a16="http://schemas.microsoft.com/office/drawing/2014/main" id="{6C862B7E-BEF8-F494-0F66-F7FA4CD6C4FA}"/>
              </a:ext>
            </a:extLst>
          </p:cNvPr>
          <p:cNvSpPr>
            <a:spLocks noGrp="1"/>
          </p:cNvSpPr>
          <p:nvPr>
            <p:ph sz="quarter" idx="12"/>
          </p:nvPr>
        </p:nvSpPr>
        <p:spPr>
          <a:xfrm>
            <a:off x="3292145" y="2044803"/>
            <a:ext cx="6947008" cy="4282043"/>
          </a:xfrm>
        </p:spPr>
        <p:txBody>
          <a:bodyPr/>
          <a:lstStyle/>
          <a:p>
            <a:pPr marL="342900" indent="-342900">
              <a:buClr>
                <a:srgbClr val="C00000"/>
              </a:buClr>
              <a:buFont typeface="Arial" panose="020B0604020202020204" pitchFamily="34" charset="0"/>
              <a:buChar char="•"/>
            </a:pPr>
            <a:r>
              <a:rPr lang="en-US" sz="2200" b="1" dirty="0"/>
              <a:t>Institutionally, </a:t>
            </a:r>
            <a:r>
              <a:rPr lang="en-US" sz="2200" dirty="0"/>
              <a:t>taboos are reinforced by structures and rules.</a:t>
            </a:r>
          </a:p>
          <a:p>
            <a:pPr marL="342900" indent="-342900">
              <a:buClr>
                <a:srgbClr val="C00000"/>
              </a:buClr>
              <a:buFont typeface="Arial" panose="020B0604020202020204" pitchFamily="34" charset="0"/>
              <a:buChar char="•"/>
            </a:pPr>
            <a:r>
              <a:rPr lang="en-US" sz="2200" dirty="0"/>
              <a:t>Institutions such as </a:t>
            </a:r>
            <a:r>
              <a:rPr lang="en-US" sz="2200" b="1" dirty="0"/>
              <a:t>nursing homes or counselling </a:t>
            </a:r>
            <a:r>
              <a:rPr lang="en-US" sz="2200" b="1" dirty="0" err="1"/>
              <a:t>centres</a:t>
            </a:r>
            <a:r>
              <a:rPr lang="en-US" sz="2200" b="1" dirty="0"/>
              <a:t> </a:t>
            </a:r>
            <a:r>
              <a:rPr lang="en-US" sz="2200" dirty="0"/>
              <a:t>often do not have clear guidelines for dealing with sexuality in older people.</a:t>
            </a:r>
          </a:p>
          <a:p>
            <a:pPr marL="342900" indent="-342900">
              <a:buClr>
                <a:srgbClr val="C00000"/>
              </a:buClr>
              <a:buFont typeface="Arial" panose="020B0604020202020204" pitchFamily="34" charset="0"/>
              <a:buChar char="•"/>
            </a:pPr>
            <a:r>
              <a:rPr lang="en-US" sz="2200" dirty="0"/>
              <a:t>There is a lack of spaces, resources or guidelines for thematic integration into education or care services.</a:t>
            </a:r>
          </a:p>
          <a:p>
            <a:pPr marL="342900" indent="-342900">
              <a:buClr>
                <a:srgbClr val="C00000"/>
              </a:buClr>
              <a:buFont typeface="Arial" panose="020B0604020202020204" pitchFamily="34" charset="0"/>
              <a:buChar char="•"/>
            </a:pPr>
            <a:r>
              <a:rPr lang="en-US" sz="2200" dirty="0"/>
              <a:t>As a result, it can lead to stagnation, normative self-censorship or even inappropriate reactions to the needs of older people.</a:t>
            </a:r>
            <a:endParaRPr lang="de-DE" sz="2200" dirty="0"/>
          </a:p>
        </p:txBody>
      </p:sp>
      <p:pic>
        <p:nvPicPr>
          <p:cNvPr id="6" name="Grafik 5">
            <a:extLst>
              <a:ext uri="{FF2B5EF4-FFF2-40B4-BE49-F238E27FC236}">
                <a16:creationId xmlns:a16="http://schemas.microsoft.com/office/drawing/2014/main" id="{F1FB9D8A-3ACE-FC02-6451-08700C162D67}"/>
              </a:ext>
            </a:extLst>
          </p:cNvPr>
          <p:cNvPicPr>
            <a:picLocks noChangeAspect="1"/>
          </p:cNvPicPr>
          <p:nvPr/>
        </p:nvPicPr>
        <p:blipFill>
          <a:blip r:embed="rId2"/>
          <a:stretch>
            <a:fillRect/>
          </a:stretch>
        </p:blipFill>
        <p:spPr>
          <a:xfrm>
            <a:off x="506818" y="2551815"/>
            <a:ext cx="2848235" cy="2211571"/>
          </a:xfrm>
          <a:prstGeom prst="rect">
            <a:avLst/>
          </a:prstGeom>
        </p:spPr>
      </p:pic>
      <p:pic>
        <p:nvPicPr>
          <p:cNvPr id="9" name="Grafik 8">
            <a:extLst>
              <a:ext uri="{FF2B5EF4-FFF2-40B4-BE49-F238E27FC236}">
                <a16:creationId xmlns:a16="http://schemas.microsoft.com/office/drawing/2014/main" id="{E0E3308F-6452-3DE6-7CC1-CDBC51AF081F}"/>
              </a:ext>
            </a:extLst>
          </p:cNvPr>
          <p:cNvPicPr>
            <a:picLocks noChangeAspect="1"/>
          </p:cNvPicPr>
          <p:nvPr/>
        </p:nvPicPr>
        <p:blipFill>
          <a:blip r:embed="rId3"/>
          <a:stretch>
            <a:fillRect/>
          </a:stretch>
        </p:blipFill>
        <p:spPr>
          <a:xfrm>
            <a:off x="9828786" y="3296093"/>
            <a:ext cx="1856396" cy="1805767"/>
          </a:xfrm>
          <a:prstGeom prst="rect">
            <a:avLst/>
          </a:prstGeom>
        </p:spPr>
      </p:pic>
    </p:spTree>
    <p:extLst>
      <p:ext uri="{BB962C8B-B14F-4D97-AF65-F5344CB8AC3E}">
        <p14:creationId xmlns:p14="http://schemas.microsoft.com/office/powerpoint/2010/main" val="1213314981"/>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59585CF-C626-655F-5383-F3F46861DB3A}"/>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DF6847E9-F0A3-E256-F295-13FF0F1C1922}"/>
              </a:ext>
            </a:extLst>
          </p:cNvPr>
          <p:cNvSpPr>
            <a:spLocks noGrp="1"/>
          </p:cNvSpPr>
          <p:nvPr>
            <p:ph type="title"/>
          </p:nvPr>
        </p:nvSpPr>
        <p:spPr/>
        <p:txBody>
          <a:bodyPr/>
          <a:lstStyle/>
          <a:p>
            <a:r>
              <a:rPr lang="en-US" sz="2400" b="1" dirty="0"/>
              <a:t>Factors influencing images of age</a:t>
            </a:r>
            <a:endParaRPr lang="de-DE" sz="2400" dirty="0"/>
          </a:p>
        </p:txBody>
      </p:sp>
      <p:sp>
        <p:nvSpPr>
          <p:cNvPr id="3" name="Textplatzhalter 2">
            <a:extLst>
              <a:ext uri="{FF2B5EF4-FFF2-40B4-BE49-F238E27FC236}">
                <a16:creationId xmlns:a16="http://schemas.microsoft.com/office/drawing/2014/main" id="{4B81BD50-750F-E001-6FE5-8C1B241D7C4F}"/>
              </a:ext>
            </a:extLst>
          </p:cNvPr>
          <p:cNvSpPr>
            <a:spLocks noGrp="1"/>
          </p:cNvSpPr>
          <p:nvPr>
            <p:ph type="body" sz="quarter" idx="10"/>
          </p:nvPr>
        </p:nvSpPr>
        <p:spPr>
          <a:xfrm>
            <a:off x="3170778" y="1271546"/>
            <a:ext cx="6802561" cy="550862"/>
          </a:xfrm>
        </p:spPr>
        <p:txBody>
          <a:bodyPr/>
          <a:lstStyle/>
          <a:p>
            <a:r>
              <a:rPr lang="en-US" sz="2800" dirty="0"/>
              <a:t>Taboos, Silence and Institutional Practice</a:t>
            </a:r>
            <a:endParaRPr lang="de-DE" sz="2800" dirty="0"/>
          </a:p>
        </p:txBody>
      </p:sp>
      <p:sp>
        <p:nvSpPr>
          <p:cNvPr id="4" name="Inhaltsplatzhalter 3">
            <a:extLst>
              <a:ext uri="{FF2B5EF4-FFF2-40B4-BE49-F238E27FC236}">
                <a16:creationId xmlns:a16="http://schemas.microsoft.com/office/drawing/2014/main" id="{A73F57ED-9806-B700-4E2E-D0F5A6C0B20B}"/>
              </a:ext>
            </a:extLst>
          </p:cNvPr>
          <p:cNvSpPr>
            <a:spLocks noGrp="1"/>
          </p:cNvSpPr>
          <p:nvPr>
            <p:ph sz="quarter" idx="12"/>
          </p:nvPr>
        </p:nvSpPr>
        <p:spPr>
          <a:xfrm>
            <a:off x="2792414" y="1916483"/>
            <a:ext cx="8318608" cy="4282043"/>
          </a:xfrm>
        </p:spPr>
        <p:txBody>
          <a:bodyPr/>
          <a:lstStyle/>
          <a:p>
            <a:pPr marL="342900" indent="-342900">
              <a:buClr>
                <a:srgbClr val="C00000"/>
              </a:buClr>
              <a:buFont typeface="Arial" panose="020B0604020202020204" pitchFamily="34" charset="0"/>
              <a:buChar char="•"/>
            </a:pPr>
            <a:r>
              <a:rPr lang="en-US" sz="2200" dirty="0"/>
              <a:t>The analysis of such taboo patterns shows that silence does not arise by chance, but is stabilized by social, historical, and institutional mechanisms.</a:t>
            </a:r>
          </a:p>
          <a:p>
            <a:pPr marL="342900" indent="-342900">
              <a:buClr>
                <a:srgbClr val="C00000"/>
              </a:buClr>
              <a:buFont typeface="Arial" panose="020B0604020202020204" pitchFamily="34" charset="0"/>
              <a:buChar char="•"/>
            </a:pPr>
            <a:r>
              <a:rPr lang="en-US" sz="2200" dirty="0"/>
              <a:t>Education and training modules can play a key role here: By reflecting on their own attitudes, deconstructing dominant narratives and discussing case studies, participants are enabled to consciously address taboos.</a:t>
            </a:r>
          </a:p>
          <a:p>
            <a:pPr marL="342900" indent="-342900">
              <a:buClr>
                <a:srgbClr val="C00000"/>
              </a:buClr>
              <a:buFont typeface="Arial" panose="020B0604020202020204" pitchFamily="34" charset="0"/>
              <a:buChar char="•"/>
            </a:pPr>
            <a:r>
              <a:rPr lang="en-US" sz="2200" dirty="0"/>
              <a:t>They learn to name uncertainties, critically question normative expectations and develop action-oriented strategies that meet the needs of older people.</a:t>
            </a:r>
            <a:endParaRPr lang="de-DE" sz="2200" dirty="0"/>
          </a:p>
        </p:txBody>
      </p:sp>
      <p:pic>
        <p:nvPicPr>
          <p:cNvPr id="5" name="Grafik 4">
            <a:extLst>
              <a:ext uri="{FF2B5EF4-FFF2-40B4-BE49-F238E27FC236}">
                <a16:creationId xmlns:a16="http://schemas.microsoft.com/office/drawing/2014/main" id="{E7E39057-F363-5347-D9AE-BB0559994F4B}"/>
              </a:ext>
            </a:extLst>
          </p:cNvPr>
          <p:cNvPicPr>
            <a:picLocks noChangeAspect="1"/>
          </p:cNvPicPr>
          <p:nvPr/>
        </p:nvPicPr>
        <p:blipFill>
          <a:blip r:embed="rId2"/>
          <a:stretch>
            <a:fillRect/>
          </a:stretch>
        </p:blipFill>
        <p:spPr>
          <a:xfrm>
            <a:off x="379229" y="1993052"/>
            <a:ext cx="2300176" cy="2871896"/>
          </a:xfrm>
          <a:prstGeom prst="rect">
            <a:avLst/>
          </a:prstGeom>
        </p:spPr>
      </p:pic>
    </p:spTree>
    <p:extLst>
      <p:ext uri="{BB962C8B-B14F-4D97-AF65-F5344CB8AC3E}">
        <p14:creationId xmlns:p14="http://schemas.microsoft.com/office/powerpoint/2010/main" val="367748752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CC94F376-F00D-7EA1-E14B-67060C4D518B}"/>
              </a:ext>
            </a:extLst>
          </p:cNvPr>
          <p:cNvSpPr>
            <a:spLocks noGrp="1"/>
          </p:cNvSpPr>
          <p:nvPr>
            <p:ph type="title"/>
          </p:nvPr>
        </p:nvSpPr>
        <p:spPr/>
        <p:txBody>
          <a:bodyPr/>
          <a:lstStyle/>
          <a:p>
            <a:r>
              <a:rPr lang="en-US" sz="2400" b="1" dirty="0"/>
              <a:t>Guidelines for Pedagogical and Nursing Professionals</a:t>
            </a:r>
            <a:endParaRPr lang="de-DE" sz="2400" b="1" dirty="0"/>
          </a:p>
        </p:txBody>
      </p:sp>
      <p:graphicFrame>
        <p:nvGraphicFramePr>
          <p:cNvPr id="5" name="Tabelle 4">
            <a:extLst>
              <a:ext uri="{FF2B5EF4-FFF2-40B4-BE49-F238E27FC236}">
                <a16:creationId xmlns:a16="http://schemas.microsoft.com/office/drawing/2014/main" id="{2F81FAA4-617F-B328-676A-07DD367D88F2}"/>
              </a:ext>
            </a:extLst>
          </p:cNvPr>
          <p:cNvGraphicFramePr>
            <a:graphicFrameLocks noGrp="1"/>
          </p:cNvGraphicFramePr>
          <p:nvPr>
            <p:extLst>
              <p:ext uri="{D42A27DB-BD31-4B8C-83A1-F6EECF244321}">
                <p14:modId xmlns:p14="http://schemas.microsoft.com/office/powerpoint/2010/main" val="3876576514"/>
              </p:ext>
            </p:extLst>
          </p:nvPr>
        </p:nvGraphicFramePr>
        <p:xfrm>
          <a:off x="1020727" y="1212111"/>
          <a:ext cx="10186250" cy="4950754"/>
        </p:xfrm>
        <a:graphic>
          <a:graphicData uri="http://schemas.openxmlformats.org/drawingml/2006/table">
            <a:tbl>
              <a:tblPr firstRow="1" firstCol="1" bandRow="1"/>
              <a:tblGrid>
                <a:gridCol w="5333870">
                  <a:extLst>
                    <a:ext uri="{9D8B030D-6E8A-4147-A177-3AD203B41FA5}">
                      <a16:colId xmlns:a16="http://schemas.microsoft.com/office/drawing/2014/main" val="1392990532"/>
                    </a:ext>
                  </a:extLst>
                </a:gridCol>
                <a:gridCol w="4852380">
                  <a:extLst>
                    <a:ext uri="{9D8B030D-6E8A-4147-A177-3AD203B41FA5}">
                      <a16:colId xmlns:a16="http://schemas.microsoft.com/office/drawing/2014/main" val="1345637308"/>
                    </a:ext>
                  </a:extLst>
                </a:gridCol>
              </a:tblGrid>
              <a:tr h="375683">
                <a:tc>
                  <a:txBody>
                    <a:bodyPr/>
                    <a:lstStyle/>
                    <a:p>
                      <a:pPr algn="ctr">
                        <a:lnSpc>
                          <a:spcPct val="107000"/>
                        </a:lnSpc>
                        <a:spcAft>
                          <a:spcPts val="800"/>
                        </a:spcAft>
                        <a:buNone/>
                      </a:pPr>
                      <a:r>
                        <a:rPr lang="en-US" sz="22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Do</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D33FB2"/>
                      </a:solidFill>
                      <a:prstDash val="solid"/>
                      <a:round/>
                      <a:headEnd type="none" w="med" len="med"/>
                      <a:tailEnd type="none" w="med" len="med"/>
                    </a:lnL>
                    <a:lnR>
                      <a:noFill/>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tc>
                  <a:txBody>
                    <a:bodyPr/>
                    <a:lstStyle/>
                    <a:p>
                      <a:pPr algn="ctr">
                        <a:lnSpc>
                          <a:spcPct val="107000"/>
                        </a:lnSpc>
                        <a:spcAft>
                          <a:spcPts val="800"/>
                        </a:spcAft>
                        <a:buNone/>
                      </a:pPr>
                      <a:r>
                        <a:rPr lang="en-US" sz="2200" b="1" dirty="0">
                          <a:solidFill>
                            <a:srgbClr val="F2F2F2"/>
                          </a:solidFill>
                          <a:effectLst/>
                          <a:latin typeface="Calibri" panose="020F0502020204030204" pitchFamily="34" charset="0"/>
                          <a:ea typeface="Calibri" panose="020F0502020204030204" pitchFamily="34" charset="0"/>
                          <a:cs typeface="Calibri" panose="020F0502020204030204" pitchFamily="34" charset="0"/>
                        </a:rPr>
                        <a:t>Don’t</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2700" cap="flat" cmpd="sng" algn="ctr">
                      <a:solidFill>
                        <a:srgbClr val="D33FB2"/>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D33FB2"/>
                      </a:solidFill>
                      <a:prstDash val="solid"/>
                      <a:round/>
                      <a:headEnd type="none" w="med" len="med"/>
                      <a:tailEnd type="none" w="med" len="med"/>
                    </a:lnB>
                    <a:solidFill>
                      <a:srgbClr val="D33FB2"/>
                    </a:solidFill>
                  </a:tcPr>
                </a:tc>
                <a:extLst>
                  <a:ext uri="{0D108BD9-81ED-4DB2-BD59-A6C34878D82A}">
                    <a16:rowId xmlns:a16="http://schemas.microsoft.com/office/drawing/2014/main" val="704437559"/>
                  </a:ext>
                </a:extLst>
              </a:tr>
              <a:tr h="813583">
                <a:tc>
                  <a:txBody>
                    <a:bodyPr/>
                    <a:lstStyle/>
                    <a:p>
                      <a:pPr>
                        <a:lnSpc>
                          <a:spcPct val="107000"/>
                        </a:lnSpc>
                        <a:spcAft>
                          <a:spcPts val="800"/>
                        </a:spcAft>
                        <a:buNone/>
                      </a:pPr>
                      <a:r>
                        <a:rPr lang="de-DE" sz="2200" b="1"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p>
                      <a:pPr>
                        <a:lnSpc>
                          <a:spcPct val="107000"/>
                        </a:lnSpc>
                        <a:spcAft>
                          <a:spcPts val="8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Actively reflect on your own assumptions</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Aft>
                          <a:spcPts val="8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Ignoring or trivializing sexuality in old age</a:t>
                      </a:r>
                    </a:p>
                    <a:p>
                      <a:pPr>
                        <a:lnSpc>
                          <a:spcPct val="107000"/>
                        </a:lnSpc>
                        <a:spcAft>
                          <a:spcPts val="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D33FB2"/>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814636596"/>
                  </a:ext>
                </a:extLst>
              </a:tr>
              <a:tr h="535714">
                <a:tc>
                  <a:txBody>
                    <a:bodyPr/>
                    <a:lstStyle/>
                    <a:p>
                      <a:pPr>
                        <a:lnSpc>
                          <a:spcPct val="107000"/>
                        </a:lnSpc>
                        <a:spcAft>
                          <a:spcPts val="800"/>
                        </a:spcAft>
                        <a:buNone/>
                      </a:pPr>
                      <a:r>
                        <a:rPr lang="en-US"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Recognizing diversity of life plans</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Aft>
                          <a:spcPts val="800"/>
                        </a:spcAft>
                        <a:buNone/>
                      </a:pPr>
                      <a:r>
                        <a:rPr lang="en-US" sz="2200" dirty="0">
                          <a:solidFill>
                            <a:srgbClr val="252223"/>
                          </a:solidFill>
                          <a:effectLst/>
                          <a:latin typeface="Calibri" panose="020F0502020204030204" pitchFamily="34" charset="0"/>
                          <a:ea typeface="Times New Roman" panose="02020603050405020304" pitchFamily="18" charset="0"/>
                          <a:cs typeface="Calibri" panose="020F0502020204030204" pitchFamily="34" charset="0"/>
                        </a:rPr>
                        <a:t>Using humor at the expense of the elderly</a:t>
                      </a:r>
                    </a:p>
                    <a:p>
                      <a:pPr>
                        <a:lnSpc>
                          <a:spcPct val="107000"/>
                        </a:lnSpc>
                        <a:spcAft>
                          <a:spcPts val="8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1033795918"/>
                  </a:ext>
                </a:extLst>
              </a:tr>
              <a:tr h="614290">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Consciously making one's own language inclusive</a:t>
                      </a:r>
                      <a:r>
                        <a:rPr lang="de-DE"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 </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Making normative statements ("At that age it's ...")</a:t>
                      </a:r>
                    </a:p>
                    <a:p>
                      <a:pPr>
                        <a:lnSpc>
                          <a:spcPct val="107000"/>
                        </a:lnSpc>
                        <a:spcBef>
                          <a:spcPts val="0"/>
                        </a:spcBef>
                        <a:spcAft>
                          <a:spcPts val="6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3855921546"/>
                  </a:ext>
                </a:extLst>
              </a:tr>
              <a:tr h="732889">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Openly name uncertainties ("This is a sensitive topic...")</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Addressing intimate topics without consent</a:t>
                      </a:r>
                    </a:p>
                    <a:p>
                      <a:pPr>
                        <a:lnSpc>
                          <a:spcPct val="107000"/>
                        </a:lnSpc>
                        <a:spcBef>
                          <a:spcPts val="0"/>
                        </a:spcBef>
                        <a:spcAft>
                          <a:spcPts val="6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noFill/>
                  </a:tcPr>
                </a:tc>
                <a:extLst>
                  <a:ext uri="{0D108BD9-81ED-4DB2-BD59-A6C34878D82A}">
                    <a16:rowId xmlns:a16="http://schemas.microsoft.com/office/drawing/2014/main" val="2927481694"/>
                  </a:ext>
                </a:extLst>
              </a:tr>
              <a:tr h="486101">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Use further education and training</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tc>
                  <a:txBody>
                    <a:bodyPr/>
                    <a:lstStyle/>
                    <a:p>
                      <a:pPr>
                        <a:lnSpc>
                          <a:spcPct val="107000"/>
                        </a:lnSpc>
                        <a:spcBef>
                          <a:spcPts val="600"/>
                        </a:spcBef>
                        <a:spcAft>
                          <a:spcPts val="600"/>
                        </a:spcAft>
                        <a:buNone/>
                      </a:pPr>
                      <a:r>
                        <a:rPr lang="en-US" sz="2200" dirty="0">
                          <a:solidFill>
                            <a:srgbClr val="252223"/>
                          </a:solidFill>
                          <a:effectLst/>
                          <a:latin typeface="Calibri" panose="020F0502020204030204" pitchFamily="34" charset="0"/>
                          <a:ea typeface="Calibri" panose="020F0502020204030204" pitchFamily="34" charset="0"/>
                          <a:cs typeface="Calibri" panose="020F0502020204030204" pitchFamily="34" charset="0"/>
                        </a:rPr>
                        <a:t>Generalizing cultural or religious attributions</a:t>
                      </a:r>
                    </a:p>
                    <a:p>
                      <a:pPr>
                        <a:lnSpc>
                          <a:spcPct val="107000"/>
                        </a:lnSpc>
                        <a:spcBef>
                          <a:spcPts val="0"/>
                        </a:spcBef>
                        <a:spcAft>
                          <a:spcPts val="600"/>
                        </a:spcAft>
                        <a:buNone/>
                      </a:pPr>
                      <a:endParaRPr lang="de-DE" sz="9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E48BD0"/>
                      </a:solidFill>
                      <a:prstDash val="solid"/>
                      <a:round/>
                      <a:headEnd type="none" w="med" len="med"/>
                      <a:tailEnd type="none" w="med" len="med"/>
                    </a:lnL>
                    <a:lnR w="12700" cap="flat" cmpd="sng" algn="ctr">
                      <a:solidFill>
                        <a:srgbClr val="E48BD0"/>
                      </a:solidFill>
                      <a:prstDash val="solid"/>
                      <a:round/>
                      <a:headEnd type="none" w="med" len="med"/>
                      <a:tailEnd type="none" w="med" len="med"/>
                    </a:lnR>
                    <a:lnT w="12700" cap="flat" cmpd="sng" algn="ctr">
                      <a:solidFill>
                        <a:srgbClr val="E48BD0"/>
                      </a:solidFill>
                      <a:prstDash val="solid"/>
                      <a:round/>
                      <a:headEnd type="none" w="med" len="med"/>
                      <a:tailEnd type="none" w="med" len="med"/>
                    </a:lnT>
                    <a:lnB w="12700" cap="flat" cmpd="sng" algn="ctr">
                      <a:solidFill>
                        <a:srgbClr val="E48BD0"/>
                      </a:solidFill>
                      <a:prstDash val="solid"/>
                      <a:round/>
                      <a:headEnd type="none" w="med" len="med"/>
                      <a:tailEnd type="none" w="med" len="med"/>
                    </a:lnB>
                    <a:solidFill>
                      <a:srgbClr val="F6D8EF"/>
                    </a:solidFill>
                  </a:tcPr>
                </a:tc>
                <a:extLst>
                  <a:ext uri="{0D108BD9-81ED-4DB2-BD59-A6C34878D82A}">
                    <a16:rowId xmlns:a16="http://schemas.microsoft.com/office/drawing/2014/main" val="563810547"/>
                  </a:ext>
                </a:extLst>
              </a:tr>
            </a:tbl>
          </a:graphicData>
        </a:graphic>
      </p:graphicFrame>
    </p:spTree>
    <p:extLst>
      <p:ext uri="{BB962C8B-B14F-4D97-AF65-F5344CB8AC3E}">
        <p14:creationId xmlns:p14="http://schemas.microsoft.com/office/powerpoint/2010/main" val="178526642"/>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3867F8-FE86-C1C3-F4A7-285F0DD30606}"/>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6ADE522E-D47D-719A-41A5-AEDD485DFB71}"/>
              </a:ext>
            </a:extLst>
          </p:cNvPr>
          <p:cNvSpPr>
            <a:spLocks noGrp="1"/>
          </p:cNvSpPr>
          <p:nvPr>
            <p:ph type="title"/>
          </p:nvPr>
        </p:nvSpPr>
        <p:spPr/>
        <p:txBody>
          <a:bodyPr/>
          <a:lstStyle/>
          <a:p>
            <a:r>
              <a:rPr lang="en-US" sz="2400" b="1" dirty="0"/>
              <a:t>Guidelines for Pedagogical and Nursing Professionals</a:t>
            </a:r>
            <a:endParaRPr lang="de-DE" sz="2400" b="1" dirty="0"/>
          </a:p>
        </p:txBody>
      </p:sp>
      <p:sp>
        <p:nvSpPr>
          <p:cNvPr id="4" name="Textfeld 3">
            <a:extLst>
              <a:ext uri="{FF2B5EF4-FFF2-40B4-BE49-F238E27FC236}">
                <a16:creationId xmlns:a16="http://schemas.microsoft.com/office/drawing/2014/main" id="{3E0ACE32-D900-0581-996C-1D34547A3FA3}"/>
              </a:ext>
            </a:extLst>
          </p:cNvPr>
          <p:cNvSpPr txBox="1"/>
          <p:nvPr/>
        </p:nvSpPr>
        <p:spPr>
          <a:xfrm>
            <a:off x="3920756" y="1344778"/>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Communication </a:t>
            </a:r>
            <a:r>
              <a:rPr lang="de-DE" sz="2800" b="1" dirty="0" err="1">
                <a:solidFill>
                  <a:srgbClr val="D33FB2"/>
                </a:solidFill>
                <a:latin typeface="Calibri" panose="020F0502020204030204" pitchFamily="34" charset="0"/>
                <a:ea typeface="Calibri" panose="020F0502020204030204" pitchFamily="34" charset="0"/>
                <a:cs typeface="Calibri" panose="020F0502020204030204" pitchFamily="34" charset="0"/>
              </a:rPr>
              <a:t>recommendations</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Textfeld 6">
            <a:extLst>
              <a:ext uri="{FF2B5EF4-FFF2-40B4-BE49-F238E27FC236}">
                <a16:creationId xmlns:a16="http://schemas.microsoft.com/office/drawing/2014/main" id="{0037687D-9BD8-022F-E718-BF28C9FC5E68}"/>
              </a:ext>
            </a:extLst>
          </p:cNvPr>
          <p:cNvSpPr txBox="1"/>
          <p:nvPr/>
        </p:nvSpPr>
        <p:spPr>
          <a:xfrm>
            <a:off x="3588488" y="1903521"/>
            <a:ext cx="7977076" cy="3594574"/>
          </a:xfrm>
          <a:prstGeom prst="rect">
            <a:avLst/>
          </a:prstGeom>
          <a:noFill/>
        </p:spPr>
        <p:txBody>
          <a:bodyPr wrap="square">
            <a:spAutoFit/>
          </a:bodyPr>
          <a:lstStyle/>
          <a:p>
            <a:pPr marL="342900" lvl="0" indent="-342900">
              <a:lnSpc>
                <a:spcPct val="115000"/>
              </a:lnSpc>
              <a:spcAft>
                <a:spcPts val="800"/>
              </a:spcAft>
              <a:buClr>
                <a:srgbClr val="C00000"/>
              </a:buClr>
              <a:buSzPts val="1000"/>
              <a:buFont typeface="Arial" panose="020B0604020202020204" pitchFamily="34" charset="0"/>
              <a:buChar char="•"/>
              <a:tabLst>
                <a:tab pos="457200" algn="l"/>
              </a:tabLst>
            </a:pPr>
            <a:r>
              <a:rPr lang="en-US" sz="2200" b="1" dirty="0">
                <a:solidFill>
                  <a:srgbClr val="252223"/>
                </a:solidFill>
                <a:latin typeface="Calibri" panose="020F0502020204030204" pitchFamily="34" charset="0"/>
                <a:ea typeface="Calibri" panose="020F0502020204030204" pitchFamily="34" charset="0"/>
                <a:cs typeface="Calibri" panose="020F0502020204030204" pitchFamily="34" charset="0"/>
              </a:rPr>
              <a:t>The attitude is characterized by the basic assumption: sexuality in old age is possible.</a:t>
            </a:r>
            <a:r>
              <a:rPr lang="en-US" sz="2200" dirty="0">
                <a:solidFill>
                  <a:srgbClr val="252223"/>
                </a:solidFill>
                <a:latin typeface="Calibri" panose="020F0502020204030204" pitchFamily="34" charset="0"/>
                <a:ea typeface="Calibri" panose="020F0502020204030204" pitchFamily="34" charset="0"/>
                <a:cs typeface="Calibri" panose="020F0502020204030204" pitchFamily="34" charset="0"/>
              </a:rPr>
              <a:t>
Open questions that allow a wide range of answers are </a:t>
            </a:r>
            <a:r>
              <a:rPr lang="en-US" sz="2200" dirty="0" err="1">
                <a:solidFill>
                  <a:srgbClr val="252223"/>
                </a:solidFill>
                <a:latin typeface="Calibri" panose="020F0502020204030204" pitchFamily="34" charset="0"/>
                <a:ea typeface="Calibri" panose="020F0502020204030204" pitchFamily="34" charset="0"/>
                <a:cs typeface="Calibri" panose="020F0502020204030204" pitchFamily="34" charset="0"/>
              </a:rPr>
              <a:t>favourable</a:t>
            </a:r>
            <a:r>
              <a:rPr lang="en-US" sz="2200" dirty="0">
                <a:solidFill>
                  <a:srgbClr val="252223"/>
                </a:solidFill>
                <a:latin typeface="Calibri" panose="020F0502020204030204" pitchFamily="34" charset="0"/>
                <a:ea typeface="Calibri" panose="020F0502020204030204" pitchFamily="34" charset="0"/>
                <a:cs typeface="Calibri" panose="020F0502020204030204" pitchFamily="34" charset="0"/>
              </a:rPr>
              <a:t> in dialogue. These should be value-free. 
Leading questions should be avoided.
Pauses, uncertainties and silence may be allowed and endured.
How a person defines themselves should be respected and not questioned.</a:t>
            </a:r>
            <a:endParaRPr lang="de-DE" sz="22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7C304AC7-5021-58F0-614C-53D28A213E66}"/>
              </a:ext>
            </a:extLst>
          </p:cNvPr>
          <p:cNvPicPr>
            <a:picLocks noChangeAspect="1"/>
          </p:cNvPicPr>
          <p:nvPr/>
        </p:nvPicPr>
        <p:blipFill>
          <a:blip r:embed="rId2"/>
          <a:stretch>
            <a:fillRect/>
          </a:stretch>
        </p:blipFill>
        <p:spPr>
          <a:xfrm>
            <a:off x="231259" y="2424223"/>
            <a:ext cx="3273922" cy="2553171"/>
          </a:xfrm>
          <a:prstGeom prst="rect">
            <a:avLst/>
          </a:prstGeom>
        </p:spPr>
      </p:pic>
    </p:spTree>
    <p:extLst>
      <p:ext uri="{BB962C8B-B14F-4D97-AF65-F5344CB8AC3E}">
        <p14:creationId xmlns:p14="http://schemas.microsoft.com/office/powerpoint/2010/main" val="174495818"/>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4FDD911-3695-FBE5-4305-7A0E0A0E017E}"/>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F348E1ED-1534-AB08-BC5B-DC5757A15510}"/>
              </a:ext>
            </a:extLst>
          </p:cNvPr>
          <p:cNvSpPr>
            <a:spLocks noGrp="1"/>
          </p:cNvSpPr>
          <p:nvPr>
            <p:ph type="title"/>
          </p:nvPr>
        </p:nvSpPr>
        <p:spPr/>
        <p:txBody>
          <a:bodyPr/>
          <a:lstStyle/>
          <a:p>
            <a:r>
              <a:rPr lang="en-US" sz="2400" b="1" dirty="0"/>
              <a:t>Guidelines for Pedagogical and Nursing Professionals</a:t>
            </a:r>
            <a:endParaRPr lang="de-DE" sz="2400" b="1" dirty="0"/>
          </a:p>
        </p:txBody>
      </p:sp>
      <p:sp>
        <p:nvSpPr>
          <p:cNvPr id="4" name="Textfeld 3">
            <a:extLst>
              <a:ext uri="{FF2B5EF4-FFF2-40B4-BE49-F238E27FC236}">
                <a16:creationId xmlns:a16="http://schemas.microsoft.com/office/drawing/2014/main" id="{9445F797-C6D6-117F-BD9B-26E8B99AFFE9}"/>
              </a:ext>
            </a:extLst>
          </p:cNvPr>
          <p:cNvSpPr txBox="1"/>
          <p:nvPr/>
        </p:nvSpPr>
        <p:spPr>
          <a:xfrm>
            <a:off x="3843673" y="1278287"/>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Key </a:t>
            </a:r>
            <a:r>
              <a:rPr lang="de-DE" sz="2800" b="1" dirty="0" err="1">
                <a:solidFill>
                  <a:srgbClr val="D33FB2"/>
                </a:solidFill>
                <a:latin typeface="Calibri" panose="020F0502020204030204" pitchFamily="34" charset="0"/>
                <a:ea typeface="Calibri" panose="020F0502020204030204" pitchFamily="34" charset="0"/>
                <a:cs typeface="Calibri" panose="020F0502020204030204" pitchFamily="34" charset="0"/>
              </a:rPr>
              <a:t>Principles</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5" name="Textfeld 4">
            <a:extLst>
              <a:ext uri="{FF2B5EF4-FFF2-40B4-BE49-F238E27FC236}">
                <a16:creationId xmlns:a16="http://schemas.microsoft.com/office/drawing/2014/main" id="{F0EF47D3-F238-9C75-6F1C-8D4CC826B808}"/>
              </a:ext>
            </a:extLst>
          </p:cNvPr>
          <p:cNvSpPr txBox="1"/>
          <p:nvPr/>
        </p:nvSpPr>
        <p:spPr>
          <a:xfrm>
            <a:off x="3801141" y="2303106"/>
            <a:ext cx="8468832" cy="4832092"/>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dirty="0"/>
              <a:t>Separating observations from interpretations.
Avoid labels (e.g. "inappropriate").</a:t>
            </a:r>
          </a:p>
          <a:p>
            <a:pPr>
              <a:buClr>
                <a:srgbClr val="C00000"/>
              </a:buClr>
            </a:pPr>
            <a:r>
              <a:rPr lang="en-US" sz="2200" b="1" dirty="0"/>
              <a:t>Using "I" messages</a:t>
            </a:r>
          </a:p>
          <a:p>
            <a:pPr marL="342900" indent="-342900">
              <a:buClr>
                <a:srgbClr val="C00000"/>
              </a:buClr>
              <a:buFont typeface="Arial" panose="020B0604020202020204" pitchFamily="34" charset="0"/>
              <a:buChar char="•"/>
            </a:pPr>
            <a:r>
              <a:rPr lang="en-US" sz="2200" dirty="0"/>
              <a:t>Make your own perceptions, feelings and needs transparent.
No generalizations or recriminations.</a:t>
            </a:r>
          </a:p>
          <a:p>
            <a:pPr>
              <a:buClr>
                <a:srgbClr val="C00000"/>
              </a:buClr>
            </a:pPr>
            <a:r>
              <a:rPr lang="en-US" sz="2200" b="1" dirty="0"/>
              <a:t>Openness to different perspectives</a:t>
            </a:r>
            <a:endParaRPr lang="en-US" sz="2200" dirty="0"/>
          </a:p>
          <a:p>
            <a:pPr marL="342900" indent="-342900">
              <a:buClr>
                <a:srgbClr val="C00000"/>
              </a:buClr>
              <a:buFont typeface="Arial" panose="020B0604020202020204" pitchFamily="34" charset="0"/>
              <a:buChar char="•"/>
            </a:pPr>
            <a:r>
              <a:rPr lang="en-US" sz="2200" dirty="0"/>
              <a:t>Accept that there is no one right point of view.
Asking instead of insinuating.</a:t>
            </a:r>
          </a:p>
          <a:p>
            <a:pPr>
              <a:buClr>
                <a:srgbClr val="C00000"/>
              </a:buClr>
            </a:pPr>
            <a:r>
              <a:rPr lang="en-US" sz="2200" b="1" dirty="0"/>
              <a:t>No implicit norms or "man messages"</a:t>
            </a:r>
            <a:endParaRPr lang="en-US" sz="2200" dirty="0"/>
          </a:p>
          <a:p>
            <a:pPr marL="342900" indent="-342900">
              <a:buClr>
                <a:srgbClr val="C00000"/>
              </a:buClr>
              <a:buFont typeface="Arial" panose="020B0604020202020204" pitchFamily="34" charset="0"/>
              <a:buChar char="•"/>
            </a:pPr>
            <a:r>
              <a:rPr lang="en-US" sz="2200" dirty="0"/>
              <a:t>Respect autonomy.
Offers instead of instructions.</a:t>
            </a:r>
            <a:endParaRPr lang="de-DE" sz="2200" dirty="0"/>
          </a:p>
          <a:p>
            <a:pPr marL="342900" indent="-342900">
              <a:buClr>
                <a:srgbClr val="C00000"/>
              </a:buClr>
              <a:buFont typeface="Arial" panose="020B0604020202020204" pitchFamily="34" charset="0"/>
              <a:buChar char="•"/>
            </a:pPr>
            <a:endParaRPr lang="en-US" sz="2200" dirty="0"/>
          </a:p>
          <a:p>
            <a:r>
              <a:rPr lang="en-US" sz="2200" dirty="0"/>
              <a:t>
</a:t>
            </a:r>
            <a:endParaRPr lang="de-DE" sz="2200" dirty="0"/>
          </a:p>
        </p:txBody>
      </p:sp>
      <p:pic>
        <p:nvPicPr>
          <p:cNvPr id="6" name="Grafik 5">
            <a:extLst>
              <a:ext uri="{FF2B5EF4-FFF2-40B4-BE49-F238E27FC236}">
                <a16:creationId xmlns:a16="http://schemas.microsoft.com/office/drawing/2014/main" id="{50140925-6F4F-D5C7-C72E-5D52D54CF0DC}"/>
              </a:ext>
            </a:extLst>
          </p:cNvPr>
          <p:cNvPicPr>
            <a:picLocks noChangeAspect="1"/>
          </p:cNvPicPr>
          <p:nvPr/>
        </p:nvPicPr>
        <p:blipFill>
          <a:blip r:embed="rId2"/>
          <a:stretch>
            <a:fillRect/>
          </a:stretch>
        </p:blipFill>
        <p:spPr>
          <a:xfrm>
            <a:off x="725825" y="2408430"/>
            <a:ext cx="2926414" cy="2281475"/>
          </a:xfrm>
          <a:prstGeom prst="rect">
            <a:avLst/>
          </a:prstGeom>
        </p:spPr>
      </p:pic>
      <p:sp>
        <p:nvSpPr>
          <p:cNvPr id="7" name="Textfeld 6">
            <a:extLst>
              <a:ext uri="{FF2B5EF4-FFF2-40B4-BE49-F238E27FC236}">
                <a16:creationId xmlns:a16="http://schemas.microsoft.com/office/drawing/2014/main" id="{33601F77-D472-463F-A125-B585B3A5A558}"/>
              </a:ext>
            </a:extLst>
          </p:cNvPr>
          <p:cNvSpPr txBox="1"/>
          <p:nvPr/>
        </p:nvSpPr>
        <p:spPr>
          <a:xfrm>
            <a:off x="3827724" y="1929696"/>
            <a:ext cx="6150934" cy="430887"/>
          </a:xfrm>
          <a:prstGeom prst="rect">
            <a:avLst/>
          </a:prstGeom>
          <a:noFill/>
        </p:spPr>
        <p:txBody>
          <a:bodyPr wrap="square">
            <a:spAutoFit/>
          </a:bodyPr>
          <a:lstStyle/>
          <a:p>
            <a:pPr>
              <a:buClr>
                <a:srgbClr val="C00000"/>
              </a:buClr>
            </a:pPr>
            <a:r>
              <a:rPr lang="en-US" sz="2200" b="1" dirty="0"/>
              <a:t>Describing instead of evaluating</a:t>
            </a:r>
            <a:endParaRPr lang="de-DE" sz="2200" b="1" dirty="0"/>
          </a:p>
        </p:txBody>
      </p:sp>
    </p:spTree>
    <p:extLst>
      <p:ext uri="{BB962C8B-B14F-4D97-AF65-F5344CB8AC3E}">
        <p14:creationId xmlns:p14="http://schemas.microsoft.com/office/powerpoint/2010/main" val="54744046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94F1478-5513-1D52-669F-0DA191426AAF}"/>
            </a:ext>
          </a:extLst>
        </p:cNvPr>
        <p:cNvGrpSpPr/>
        <p:nvPr/>
      </p:nvGrpSpPr>
      <p:grpSpPr>
        <a:xfrm>
          <a:off x="0" y="0"/>
          <a:ext cx="0" cy="0"/>
          <a:chOff x="0" y="0"/>
          <a:chExt cx="0" cy="0"/>
        </a:xfrm>
      </p:grpSpPr>
      <p:sp>
        <p:nvSpPr>
          <p:cNvPr id="2" name="Titel 1">
            <a:extLst>
              <a:ext uri="{FF2B5EF4-FFF2-40B4-BE49-F238E27FC236}">
                <a16:creationId xmlns:a16="http://schemas.microsoft.com/office/drawing/2014/main" id="{78139ABC-0E6A-82FF-E881-47254986E935}"/>
              </a:ext>
            </a:extLst>
          </p:cNvPr>
          <p:cNvSpPr>
            <a:spLocks noGrp="1"/>
          </p:cNvSpPr>
          <p:nvPr>
            <p:ph type="title"/>
          </p:nvPr>
        </p:nvSpPr>
        <p:spPr/>
        <p:txBody>
          <a:bodyPr/>
          <a:lstStyle/>
          <a:p>
            <a:r>
              <a:rPr lang="en-US" sz="2400" b="1" dirty="0"/>
              <a:t>Guidelines for Pedagogical and Nursing Professionals</a:t>
            </a:r>
            <a:endParaRPr lang="de-DE" sz="2400" b="1" dirty="0"/>
          </a:p>
        </p:txBody>
      </p:sp>
      <p:sp>
        <p:nvSpPr>
          <p:cNvPr id="4" name="Textfeld 3">
            <a:extLst>
              <a:ext uri="{FF2B5EF4-FFF2-40B4-BE49-F238E27FC236}">
                <a16:creationId xmlns:a16="http://schemas.microsoft.com/office/drawing/2014/main" id="{0478DD94-97D1-CE00-5F67-635AA133B537}"/>
              </a:ext>
            </a:extLst>
          </p:cNvPr>
          <p:cNvSpPr txBox="1"/>
          <p:nvPr/>
        </p:nvSpPr>
        <p:spPr>
          <a:xfrm>
            <a:off x="3892847" y="1311782"/>
            <a:ext cx="6119036" cy="558743"/>
          </a:xfrm>
          <a:prstGeom prst="rect">
            <a:avLst/>
          </a:prstGeom>
          <a:noFill/>
        </p:spPr>
        <p:txBody>
          <a:bodyPr wrap="square">
            <a:spAutoFit/>
          </a:bodyPr>
          <a:lstStyle/>
          <a:p>
            <a:pPr>
              <a:lnSpc>
                <a:spcPct val="115000"/>
              </a:lnSpc>
              <a:spcAft>
                <a:spcPts val="800"/>
              </a:spcAft>
              <a:buNone/>
            </a:pPr>
            <a:r>
              <a:rPr lang="de-DE" sz="2800" b="1" dirty="0">
                <a:solidFill>
                  <a:srgbClr val="D33FB2"/>
                </a:solidFill>
                <a:latin typeface="Calibri" panose="020F0502020204030204" pitchFamily="34" charset="0"/>
                <a:ea typeface="Calibri" panose="020F0502020204030204" pitchFamily="34" charset="0"/>
                <a:cs typeface="Calibri" panose="020F0502020204030204" pitchFamily="34" charset="0"/>
              </a:rPr>
              <a:t>Key </a:t>
            </a:r>
            <a:r>
              <a:rPr lang="de-DE" sz="2800" b="1" dirty="0" err="1">
                <a:solidFill>
                  <a:srgbClr val="D33FB2"/>
                </a:solidFill>
                <a:latin typeface="Calibri" panose="020F0502020204030204" pitchFamily="34" charset="0"/>
                <a:ea typeface="Calibri" panose="020F0502020204030204" pitchFamily="34" charset="0"/>
                <a:cs typeface="Calibri" panose="020F0502020204030204" pitchFamily="34" charset="0"/>
              </a:rPr>
              <a:t>Principles</a:t>
            </a:r>
            <a:endParaRPr lang="de-DE" sz="2800" dirty="0">
              <a:solidFill>
                <a:srgbClr val="252223"/>
              </a:solidFill>
              <a:effectLst/>
              <a:latin typeface="Calibri" panose="020F0502020204030204" pitchFamily="34" charset="0"/>
              <a:ea typeface="Calibri" panose="020F0502020204030204" pitchFamily="34" charset="0"/>
              <a:cs typeface="Times New Roman" panose="02020603050405020304" pitchFamily="18" charset="0"/>
            </a:endParaRPr>
          </a:p>
        </p:txBody>
      </p:sp>
      <p:pic>
        <p:nvPicPr>
          <p:cNvPr id="9" name="Grafik 8">
            <a:extLst>
              <a:ext uri="{FF2B5EF4-FFF2-40B4-BE49-F238E27FC236}">
                <a16:creationId xmlns:a16="http://schemas.microsoft.com/office/drawing/2014/main" id="{BC5878FE-FB9E-64B7-90D7-7F82956F4B58}"/>
              </a:ext>
            </a:extLst>
          </p:cNvPr>
          <p:cNvPicPr>
            <a:picLocks noChangeAspect="1"/>
          </p:cNvPicPr>
          <p:nvPr/>
        </p:nvPicPr>
        <p:blipFill>
          <a:blip r:embed="rId2"/>
          <a:stretch>
            <a:fillRect/>
          </a:stretch>
        </p:blipFill>
        <p:spPr>
          <a:xfrm>
            <a:off x="412012" y="2041451"/>
            <a:ext cx="2926249" cy="2282038"/>
          </a:xfrm>
          <a:prstGeom prst="rect">
            <a:avLst/>
          </a:prstGeom>
        </p:spPr>
      </p:pic>
      <p:sp>
        <p:nvSpPr>
          <p:cNvPr id="6" name="Textfeld 5">
            <a:extLst>
              <a:ext uri="{FF2B5EF4-FFF2-40B4-BE49-F238E27FC236}">
                <a16:creationId xmlns:a16="http://schemas.microsoft.com/office/drawing/2014/main" id="{004D0DA8-B863-7C91-5C9D-913CB9E7D6F2}"/>
              </a:ext>
            </a:extLst>
          </p:cNvPr>
          <p:cNvSpPr txBox="1"/>
          <p:nvPr/>
        </p:nvSpPr>
        <p:spPr>
          <a:xfrm>
            <a:off x="3548617" y="1870525"/>
            <a:ext cx="6807496" cy="3477875"/>
          </a:xfrm>
          <a:prstGeom prst="rect">
            <a:avLst/>
          </a:prstGeom>
          <a:noFill/>
        </p:spPr>
        <p:txBody>
          <a:bodyPr wrap="square">
            <a:spAutoFit/>
          </a:bodyPr>
          <a:lstStyle/>
          <a:p>
            <a:pPr marL="342900" indent="-342900">
              <a:buClr>
                <a:srgbClr val="C00000"/>
              </a:buClr>
              <a:buFont typeface="Arial" panose="020B0604020202020204" pitchFamily="34" charset="0"/>
              <a:buChar char="•"/>
            </a:pPr>
            <a:r>
              <a:rPr lang="en-US" sz="2200" b="1" dirty="0"/>
              <a:t>Recognition of feelings – without judgment </a:t>
            </a:r>
          </a:p>
          <a:p>
            <a:pPr>
              <a:buClr>
                <a:srgbClr val="C00000"/>
              </a:buClr>
            </a:pPr>
            <a:r>
              <a:rPr lang="en-US" sz="2200" b="1" dirty="0"/>
              <a:t>            </a:t>
            </a:r>
            <a:r>
              <a:rPr lang="en-US" sz="2200" dirty="0"/>
              <a:t>Accept feelings, even if you don't share them.</a:t>
            </a:r>
            <a:endParaRPr lang="de-DE" sz="2200" dirty="0"/>
          </a:p>
          <a:p>
            <a:pPr marL="342900" indent="-342900">
              <a:buClr>
                <a:srgbClr val="C00000"/>
              </a:buClr>
              <a:buFont typeface="Arial" panose="020B0604020202020204" pitchFamily="34" charset="0"/>
              <a:buChar char="•"/>
            </a:pPr>
            <a:r>
              <a:rPr lang="en-US" sz="2200" b="1" dirty="0"/>
              <a:t>Using inclusive and precise language</a:t>
            </a:r>
          </a:p>
          <a:p>
            <a:pPr marL="800100" lvl="1" indent="-342900">
              <a:buFont typeface="Courier New" panose="02070309020205020404" pitchFamily="49" charset="0"/>
              <a:buChar char="o"/>
            </a:pPr>
            <a:r>
              <a:rPr lang="en-US" sz="2200" dirty="0"/>
              <a:t>No generalizations about groups or people.
Sensitivity to power relations and roles</a:t>
            </a:r>
          </a:p>
          <a:p>
            <a:pPr marL="342900" indent="-342900">
              <a:buClr>
                <a:schemeClr val="accent3">
                  <a:lumMod val="75000"/>
                </a:schemeClr>
              </a:buClr>
              <a:buFont typeface="Arial" panose="020B0604020202020204" pitchFamily="34" charset="0"/>
              <a:buChar char="•"/>
            </a:pPr>
            <a:r>
              <a:rPr lang="en-US" sz="2200" b="1" dirty="0"/>
              <a:t>Understanding, not correcting</a:t>
            </a:r>
          </a:p>
          <a:p>
            <a:pPr marL="800100" lvl="1" indent="-342900">
              <a:buFont typeface="Courier New" panose="02070309020205020404" pitchFamily="49" charset="0"/>
              <a:buChar char="o"/>
            </a:pPr>
            <a:r>
              <a:rPr lang="en-US" sz="2200" dirty="0"/>
              <a:t>Understanding communication as a joint clarification process.
Not: "Correct“, but focus on relationship and understanding.</a:t>
            </a:r>
            <a:endParaRPr lang="de-DE" sz="2200" dirty="0"/>
          </a:p>
        </p:txBody>
      </p:sp>
    </p:spTree>
    <p:extLst>
      <p:ext uri="{BB962C8B-B14F-4D97-AF65-F5344CB8AC3E}">
        <p14:creationId xmlns:p14="http://schemas.microsoft.com/office/powerpoint/2010/main" val="262788421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normAutofit/>
          </a:bodyPr>
          <a:lstStyle/>
          <a:p>
            <a:r>
              <a:rPr lang="en-US" sz="4000" dirty="0"/>
              <a:t>Thank you</a:t>
            </a:r>
          </a:p>
        </p:txBody>
      </p:sp>
    </p:spTree>
    <p:extLst>
      <p:ext uri="{BB962C8B-B14F-4D97-AF65-F5344CB8AC3E}">
        <p14:creationId xmlns:p14="http://schemas.microsoft.com/office/powerpoint/2010/main" val="140278148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a:extLst>
              <a:ext uri="{FF2B5EF4-FFF2-40B4-BE49-F238E27FC236}">
                <a16:creationId xmlns:a16="http://schemas.microsoft.com/office/drawing/2014/main" id="{9E321B01-5D54-09EE-411E-69F728947F4E}"/>
              </a:ext>
            </a:extLst>
          </p:cNvPr>
          <p:cNvSpPr>
            <a:spLocks noGrp="1"/>
          </p:cNvSpPr>
          <p:nvPr>
            <p:ph type="title"/>
          </p:nvPr>
        </p:nvSpPr>
        <p:spPr/>
        <p:txBody>
          <a:bodyPr/>
          <a:lstStyle/>
          <a:p>
            <a:r>
              <a:rPr lang="de-DE" dirty="0"/>
              <a:t>References</a:t>
            </a:r>
          </a:p>
        </p:txBody>
      </p:sp>
      <p:sp>
        <p:nvSpPr>
          <p:cNvPr id="4" name="Inhaltsplatzhalter 3">
            <a:extLst>
              <a:ext uri="{FF2B5EF4-FFF2-40B4-BE49-F238E27FC236}">
                <a16:creationId xmlns:a16="http://schemas.microsoft.com/office/drawing/2014/main" id="{0FAD8D10-6C80-EAA1-9335-2FD64B2FEB8C}"/>
              </a:ext>
            </a:extLst>
          </p:cNvPr>
          <p:cNvSpPr>
            <a:spLocks noGrp="1"/>
          </p:cNvSpPr>
          <p:nvPr>
            <p:ph sz="quarter" idx="12"/>
          </p:nvPr>
        </p:nvSpPr>
        <p:spPr/>
        <p:txBody>
          <a:bodyPr/>
          <a:lstStyle/>
          <a:p>
            <a:r>
              <a:rPr lang="de-DE" dirty="0"/>
              <a:t>Ariès, P. (1988). Geschichte des privaten Lebens. Frankfurt a. M.: Fischer.</a:t>
            </a:r>
          </a:p>
          <a:p>
            <a:r>
              <a:rPr lang="de-DE" dirty="0"/>
              <a:t>Beck-Gernsheim, E. (1980): Das halbierte Leben: Männerwelt Beruf, Frauenwelt Familie. Frankfurt a.M.</a:t>
            </a:r>
          </a:p>
          <a:p>
            <a:r>
              <a:rPr lang="de-DE" dirty="0"/>
              <a:t>Berger, P. L., &amp; Luckmann, T. (2016). Die gesellschaftliche Konstruktion der Wirklichkeit. Frankfurt a. M.</a:t>
            </a:r>
          </a:p>
          <a:p>
            <a:r>
              <a:rPr lang="de-DE" dirty="0"/>
              <a:t>Butler, J. (1991). Das Unbehagen der Geschlechter. Frankfurt a. M.</a:t>
            </a:r>
          </a:p>
          <a:p>
            <a:r>
              <a:rPr lang="de-DE" dirty="0"/>
              <a:t>Dimbath, O. (2025): Soziale Norm. In: </a:t>
            </a:r>
            <a:r>
              <a:rPr lang="de-DE" u="sng" dirty="0">
                <a:solidFill>
                  <a:schemeClr val="tx1"/>
                </a:solidFill>
                <a:hlinkClick r:id="rId2">
                  <a:extLst>
                    <a:ext uri="{A12FA001-AC4F-418D-AE19-62706E023703}">
                      <ahyp:hlinkClr xmlns:ahyp="http://schemas.microsoft.com/office/drawing/2018/hyperlinkcolor" val="tx"/>
                    </a:ext>
                  </a:extLst>
                </a:hlinkClick>
              </a:rPr>
              <a:t>https://www.socialnet.de/lexikon/Soziale-Norm</a:t>
            </a:r>
            <a:endParaRPr lang="de-DE" dirty="0">
              <a:solidFill>
                <a:schemeClr val="tx1"/>
              </a:solidFill>
            </a:endParaRPr>
          </a:p>
          <a:p>
            <a:r>
              <a:rPr lang="en-US" dirty="0"/>
              <a:t>Fealy, G., McNamara, M., Treacy, M. P., &amp; Lyons, I. (2012). Constructing ageing and age identities: A case study of newspaper discourse. </a:t>
            </a:r>
            <a:r>
              <a:rPr lang="de-DE" dirty="0"/>
              <a:t>Ageing &amp; Society, 32(1), 85–102.</a:t>
            </a:r>
          </a:p>
          <a:p>
            <a:r>
              <a:rPr lang="de-DE" dirty="0"/>
              <a:t>Feldmann, M., Wazinski, K., Wanka, A. (2025): Intersektionale Perspektiven auf Alter(n) und Geschlecht in der Sozialen Arbeit</a:t>
            </a:r>
          </a:p>
          <a:p>
            <a:r>
              <a:rPr lang="de-DE" dirty="0"/>
              <a:t>Foucault, M. (1999). Der Wille zum Wissen. Sexualität und Wahrheit 1. Frankfurt a. M.</a:t>
            </a:r>
          </a:p>
          <a:p>
            <a:r>
              <a:rPr lang="de-DE" dirty="0"/>
              <a:t>Goffman, E. (1977). Stigma. Über Techniken der Bewältigung beschädigter Identität. Frankfurt a. M.</a:t>
            </a:r>
          </a:p>
          <a:p>
            <a:r>
              <a:rPr lang="de-DE" dirty="0"/>
              <a:t>Honneth, A. (2010). Das Ich im Wir. Berlin</a:t>
            </a:r>
          </a:p>
          <a:p>
            <a:r>
              <a:rPr lang="en-US" dirty="0"/>
              <a:t>Somers, M. R. (1994). The Narrative Constitution of Identity. Theory and Society, 23(5), 605–649.</a:t>
            </a:r>
            <a:endParaRPr lang="de-DE" dirty="0"/>
          </a:p>
          <a:p>
            <a:r>
              <a:rPr lang="en-US" dirty="0"/>
              <a:t>Woodward, K. (2006). Aging and Its Discontents. Bloomington: Indiana University Press.</a:t>
            </a:r>
            <a:endParaRPr lang="de-DE" dirty="0"/>
          </a:p>
          <a:p>
            <a:endParaRPr lang="de-DE" dirty="0"/>
          </a:p>
        </p:txBody>
      </p:sp>
    </p:spTree>
    <p:extLst>
      <p:ext uri="{BB962C8B-B14F-4D97-AF65-F5344CB8AC3E}">
        <p14:creationId xmlns:p14="http://schemas.microsoft.com/office/powerpoint/2010/main" val="175661823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Lst>
</file>

<file path=ppt/theme/theme1.xml><?xml version="1.0" encoding="utf-8"?>
<a:theme xmlns:a="http://schemas.openxmlformats.org/drawingml/2006/main" name="CARDET Course template">
  <a:themeElements>
    <a:clrScheme name="NeverGetsOld">
      <a:dk1>
        <a:srgbClr val="252223"/>
      </a:dk1>
      <a:lt1>
        <a:srgbClr val="D1D1D1"/>
      </a:lt1>
      <a:dk2>
        <a:srgbClr val="1D1D1B"/>
      </a:dk2>
      <a:lt2>
        <a:srgbClr val="F2F2F2"/>
      </a:lt2>
      <a:accent1>
        <a:srgbClr val="633EB1"/>
      </a:accent1>
      <a:accent2>
        <a:srgbClr val="252223"/>
      </a:accent2>
      <a:accent3>
        <a:srgbClr val="D33FB2"/>
      </a:accent3>
      <a:accent4>
        <a:srgbClr val="424244"/>
      </a:accent4>
      <a:accent5>
        <a:srgbClr val="6CAD48"/>
      </a:accent5>
      <a:accent6>
        <a:srgbClr val="424244"/>
      </a:accent6>
      <a:hlink>
        <a:srgbClr val="D33FB2"/>
      </a:hlink>
      <a:folHlink>
        <a:srgbClr val="489436"/>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CARDET Course template - Cover page">
  <a:themeElements>
    <a:clrScheme name="Custom 1">
      <a:dk1>
        <a:srgbClr val="252223"/>
      </a:dk1>
      <a:lt1>
        <a:srgbClr val="D1D1D1"/>
      </a:lt1>
      <a:dk2>
        <a:srgbClr val="1D1D1B"/>
      </a:dk2>
      <a:lt2>
        <a:srgbClr val="F2F2F2"/>
      </a:lt2>
      <a:accent1>
        <a:srgbClr val="633EB1"/>
      </a:accent1>
      <a:accent2>
        <a:srgbClr val="633EB1"/>
      </a:accent2>
      <a:accent3>
        <a:srgbClr val="D33FB2"/>
      </a:accent3>
      <a:accent4>
        <a:srgbClr val="D33FB1"/>
      </a:accent4>
      <a:accent5>
        <a:srgbClr val="6CAD48"/>
      </a:accent5>
      <a:accent6>
        <a:srgbClr val="6CAC47"/>
      </a:accent6>
      <a:hlink>
        <a:srgbClr val="D33FB2"/>
      </a:hlink>
      <a:folHlink>
        <a:srgbClr val="489436"/>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lcf76f155ced4ddcb4097134ff3c332f xmlns="d26a33d8-8496-4dd0-bdb4-e7001d843bba">
      <Terms xmlns="http://schemas.microsoft.com/office/infopath/2007/PartnerControls"/>
    </lcf76f155ced4ddcb4097134ff3c332f>
    <TaxCatchAll xmlns="d3294b56-e90c-47f0-a901-cbc2fa92cece" xsi:nil="true"/>
  </documentManagement>
</p:properties>
</file>

<file path=customXml/item2.xml><?xml version="1.0" encoding="utf-8"?>
<ct:contentTypeSchema xmlns:ct="http://schemas.microsoft.com/office/2006/metadata/contentType" xmlns:ma="http://schemas.microsoft.com/office/2006/metadata/properties/metaAttributes" ct:_="" ma:_="" ma:contentTypeName="Dokument" ma:contentTypeID="0x0101006EE0A6C00C77214D8209623C313996D0" ma:contentTypeVersion="14" ma:contentTypeDescription="Ein neues Dokument erstellen." ma:contentTypeScope="" ma:versionID="ee2fc3b4fe5f9d97eb0fd85ecf374dda">
  <xsd:schema xmlns:xsd="http://www.w3.org/2001/XMLSchema" xmlns:xs="http://www.w3.org/2001/XMLSchema" xmlns:p="http://schemas.microsoft.com/office/2006/metadata/properties" xmlns:ns2="d26a33d8-8496-4dd0-bdb4-e7001d843bba" xmlns:ns3="d3294b56-e90c-47f0-a901-cbc2fa92cece" targetNamespace="http://schemas.microsoft.com/office/2006/metadata/properties" ma:root="true" ma:fieldsID="3c38a056eb196ad395679a14beb6de12" ns2:_="" ns3:_="">
    <xsd:import namespace="d26a33d8-8496-4dd0-bdb4-e7001d843bba"/>
    <xsd:import namespace="d3294b56-e90c-47f0-a901-cbc2fa92cece"/>
    <xsd:element name="properties">
      <xsd:complexType>
        <xsd:sequence>
          <xsd:element name="documentManagement">
            <xsd:complexType>
              <xsd:all>
                <xsd:element ref="ns2:lcf76f155ced4ddcb4097134ff3c332f" minOccurs="0"/>
                <xsd:element ref="ns3:TaxCatchAll" minOccurs="0"/>
                <xsd:element ref="ns2:MediaServiceMetadata" minOccurs="0"/>
                <xsd:element ref="ns2:MediaServiceFastMetadata" minOccurs="0"/>
                <xsd:element ref="ns2:MediaServiceSearchProperties" minOccurs="0"/>
                <xsd:element ref="ns2:MediaServiceDateTaken" minOccurs="0"/>
                <xsd:element ref="ns2:MediaServiceObjectDetectorVersions" minOccurs="0"/>
                <xsd:element ref="ns2:MediaServiceLocation" minOccurs="0"/>
                <xsd:element ref="ns2:MediaServiceGenerationTime" minOccurs="0"/>
                <xsd:element ref="ns2:MediaServiceEventHashCode" minOccurs="0"/>
                <xsd:element ref="ns2:MediaServiceOCR" minOccurs="0"/>
                <xsd:element ref="ns2:MediaLengthInSecond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26a33d8-8496-4dd0-bdb4-e7001d843bba" elementFormDefault="qualified">
    <xsd:import namespace="http://schemas.microsoft.com/office/2006/documentManagement/types"/>
    <xsd:import namespace="http://schemas.microsoft.com/office/infopath/2007/PartnerControls"/>
    <xsd:element name="lcf76f155ced4ddcb4097134ff3c332f" ma:index="9" nillable="true" ma:taxonomy="true" ma:internalName="lcf76f155ced4ddcb4097134ff3c332f" ma:taxonomyFieldName="MediaServiceImageTags" ma:displayName="Bildmarkierungen" ma:readOnly="false" ma:fieldId="{5cf76f15-5ced-4ddc-b409-7134ff3c332f}" ma:taxonomyMulti="true" ma:sspId="a61d46de-49b0-4243-96a3-a3e4bdd6abc7" ma:termSetId="09814cd3-568e-fe90-9814-8d621ff8fb84" ma:anchorId="fba54fb3-c3e1-fe81-a776-ca4b69148c4d" ma:open="true" ma:isKeyword="false">
      <xsd:complexType>
        <xsd:sequence>
          <xsd:element ref="pc:Terms" minOccurs="0" maxOccurs="1"/>
        </xsd:sequence>
      </xsd:complexType>
    </xsd:element>
    <xsd:element name="MediaServiceMetadata" ma:index="11" nillable="true" ma:displayName="MediaServiceMetadata" ma:hidden="true" ma:internalName="MediaServiceMetadata" ma:readOnly="true">
      <xsd:simpleType>
        <xsd:restriction base="dms:Note"/>
      </xsd:simpleType>
    </xsd:element>
    <xsd:element name="MediaServiceFastMetadata" ma:index="12" nillable="true" ma:displayName="MediaServiceFastMetadata" ma:hidden="true" ma:internalName="MediaServiceFastMetadata" ma:readOnly="true">
      <xsd:simpleType>
        <xsd:restriction base="dms:Note"/>
      </xsd:simpleType>
    </xsd:element>
    <xsd:element name="MediaServiceSearchProperties" ma:index="13" nillable="true" ma:displayName="MediaServiceSearchProperties" ma:hidden="true" ma:internalName="MediaServiceSearchProperties" ma:readOnly="true">
      <xsd:simpleType>
        <xsd:restriction base="dms:Note"/>
      </xsd:simpleType>
    </xsd:element>
    <xsd:element name="MediaServiceDateTaken" ma:index="14" nillable="true" ma:displayName="MediaServiceDateTaken" ma:hidden="true" ma:indexed="true" ma:internalName="MediaServiceDateTaken" ma:readOnly="true">
      <xsd:simpleType>
        <xsd:restriction base="dms:Text"/>
      </xsd:simpleType>
    </xsd:element>
    <xsd:element name="MediaServiceObjectDetectorVersions" ma:index="15" nillable="true" ma:displayName="MediaServiceObjectDetectorVersions" ma:hidden="true" ma:indexed="true" ma:internalName="MediaServiceObjectDetectorVersions" ma:readOnly="true">
      <xsd:simpleType>
        <xsd:restriction base="dms:Text"/>
      </xsd:simpleType>
    </xsd:element>
    <xsd:element name="MediaServiceLocation" ma:index="16" nillable="true" ma:displayName="Location" ma:indexed="true" ma:internalName="MediaServiceLocation" ma:readOnly="true">
      <xsd:simpleType>
        <xsd:restriction base="dms:Text"/>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LengthInSeconds" ma:index="20" nillable="true" ma:displayName="MediaLengthInSeconds" ma:hidden="true" ma:internalName="MediaLengthInSeconds" ma:readOnly="true">
      <xsd:simpleType>
        <xsd:restriction base="dms:Unknown"/>
      </xsd:simpleType>
    </xsd:element>
    <xsd:element name="MediaServiceBillingMetadata" ma:index="21"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d3294b56-e90c-47f0-a901-cbc2fa92cece" elementFormDefault="qualified">
    <xsd:import namespace="http://schemas.microsoft.com/office/2006/documentManagement/types"/>
    <xsd:import namespace="http://schemas.microsoft.com/office/infopath/2007/PartnerControls"/>
    <xsd:element name="TaxCatchAll" ma:index="10" nillable="true" ma:displayName="Taxonomy Catch All Column" ma:hidden="true" ma:list="{fa1f63a2-230f-4923-ae91-f8235b014c92}" ma:internalName="TaxCatchAll" ma:showField="CatchAllData" ma:web="d3294b56-e90c-47f0-a901-cbc2fa92cec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altstyp"/>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874803D7-AC89-4F2F-AA66-341ACEC9063C}">
  <ds:schemaRefs>
    <ds:schemaRef ds:uri="http://purl.org/dc/elements/1.1/"/>
    <ds:schemaRef ds:uri="http://www.w3.org/XML/1998/namespace"/>
    <ds:schemaRef ds:uri="http://schemas.openxmlformats.org/package/2006/metadata/core-properties"/>
    <ds:schemaRef ds:uri="http://schemas.microsoft.com/office/2006/documentManagement/types"/>
    <ds:schemaRef ds:uri="http://purl.org/dc/terms/"/>
    <ds:schemaRef ds:uri="http://schemas.microsoft.com/office/2006/metadata/properties"/>
    <ds:schemaRef ds:uri="http://purl.org/dc/dcmitype/"/>
    <ds:schemaRef ds:uri="http://schemas.microsoft.com/office/infopath/2007/PartnerControls"/>
    <ds:schemaRef ds:uri="d3294b56-e90c-47f0-a901-cbc2fa92cece"/>
    <ds:schemaRef ds:uri="d26a33d8-8496-4dd0-bdb4-e7001d843bba"/>
  </ds:schemaRefs>
</ds:datastoreItem>
</file>

<file path=customXml/itemProps2.xml><?xml version="1.0" encoding="utf-8"?>
<ds:datastoreItem xmlns:ds="http://schemas.openxmlformats.org/officeDocument/2006/customXml" ds:itemID="{42F479D5-F275-4FBD-82D1-F5692747DF23}"/>
</file>

<file path=customXml/itemProps3.xml><?xml version="1.0" encoding="utf-8"?>
<ds:datastoreItem xmlns:ds="http://schemas.openxmlformats.org/officeDocument/2006/customXml" ds:itemID="{994986C0-844D-4D57-9CAF-E67D6CD396DD}">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0</TotalTime>
  <Words>2656</Words>
  <Application>Microsoft Office PowerPoint</Application>
  <PresentationFormat>Breitbild</PresentationFormat>
  <Paragraphs>152</Paragraphs>
  <Slides>31</Slides>
  <Notes>3</Notes>
  <HiddenSlides>0</HiddenSlides>
  <MMClips>0</MMClips>
  <ScaleCrop>false</ScaleCrop>
  <HeadingPairs>
    <vt:vector size="6" baseType="variant">
      <vt:variant>
        <vt:lpstr>Verwendete Schriftarten</vt:lpstr>
      </vt:variant>
      <vt:variant>
        <vt:i4>6</vt:i4>
      </vt:variant>
      <vt:variant>
        <vt:lpstr>Design</vt:lpstr>
      </vt:variant>
      <vt:variant>
        <vt:i4>2</vt:i4>
      </vt:variant>
      <vt:variant>
        <vt:lpstr>Folientitel</vt:lpstr>
      </vt:variant>
      <vt:variant>
        <vt:i4>31</vt:i4>
      </vt:variant>
    </vt:vector>
  </HeadingPairs>
  <TitlesOfParts>
    <vt:vector size="39" baseType="lpstr">
      <vt:lpstr>Arial</vt:lpstr>
      <vt:lpstr>Calibri</vt:lpstr>
      <vt:lpstr>Courier New</vt:lpstr>
      <vt:lpstr>Open Sans</vt:lpstr>
      <vt:lpstr>Pier Sans Light</vt:lpstr>
      <vt:lpstr>Wingdings</vt:lpstr>
      <vt:lpstr>CARDET Course template</vt:lpstr>
      <vt:lpstr>CARDET Course template - Cover page</vt:lpstr>
      <vt:lpstr>AgeWise Handbook   Module 4. The History of Societal Norms of Gender and Sexuality in Europe </vt:lpstr>
      <vt:lpstr>That's what it's all about...</vt:lpstr>
      <vt:lpstr>PowerPoint-Präsentation</vt:lpstr>
      <vt:lpstr>PowerPoint-Präsentation</vt:lpstr>
      <vt:lpstr>PowerPoint-Präsentation</vt:lpstr>
      <vt:lpstr>PowerPoint-Präsentation</vt:lpstr>
      <vt:lpstr>PowerPoint-Präsentation</vt:lpstr>
      <vt:lpstr>Theoretical Framework: Historical Development of Social Norms on Age and Sexuality</vt:lpstr>
      <vt:lpstr>Theoretical Framework: Historical Development of Social Norms on Age and Sexuality</vt:lpstr>
      <vt:lpstr>Theoretical Framework: Historical Development of Social Norms on Age and Sexuality</vt:lpstr>
      <vt:lpstr>Theoretical Framework: Historical Development of Social Norms on Age and Sexuality</vt:lpstr>
      <vt:lpstr>Theoretical Framework: Historical Development of Social Norms on Age and Sexuality</vt:lpstr>
      <vt:lpstr>Theoretical Framework: Historical Development of Social Norms on Age and Sexuality</vt:lpstr>
      <vt:lpstr>Factors influencing images of age </vt:lpstr>
      <vt:lpstr>Factors influencing images of age </vt:lpstr>
      <vt:lpstr>Factors influencing images of age </vt:lpstr>
      <vt:lpstr>Factors influencing images of age </vt:lpstr>
      <vt:lpstr>Factors influencing images of age</vt:lpstr>
      <vt:lpstr>Factors influencing images of age</vt:lpstr>
      <vt:lpstr>Factors influencing images of age</vt:lpstr>
      <vt:lpstr>Factors influencing images of age</vt:lpstr>
      <vt:lpstr>Factors influencing images of age</vt:lpstr>
      <vt:lpstr>Factors influencing images of age</vt:lpstr>
      <vt:lpstr>Factors influencing images of age</vt:lpstr>
      <vt:lpstr>Factors influencing images of age</vt:lpstr>
      <vt:lpstr>Guidelines for Pedagogical and Nursing Professionals</vt:lpstr>
      <vt:lpstr>Guidelines for Pedagogical and Nursing Professionals</vt:lpstr>
      <vt:lpstr>Guidelines for Pedagogical and Nursing Professionals</vt:lpstr>
      <vt:lpstr>Guidelines for Pedagogical and Nursing Professionals</vt:lpstr>
      <vt:lpstr>Thank you</vt:lpstr>
      <vt:lpstr>References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2Fast4u</dc:creator>
  <cp:lastModifiedBy>Karina Hossfeld</cp:lastModifiedBy>
  <cp:revision>119</cp:revision>
  <cp:lastPrinted>2018-07-25T11:23:29Z</cp:lastPrinted>
  <dcterms:created xsi:type="dcterms:W3CDTF">2014-07-11T09:12:14Z</dcterms:created>
  <dcterms:modified xsi:type="dcterms:W3CDTF">2026-03-30T11:52:51Z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0x0101006EE0A6C00C77214D8209623C313996D0</vt:lpwstr>
  </property>
  <property fmtid="{D5CDD505-2E9C-101B-9397-08002B2CF9AE}" pid="3" name="MediaServiceImageTags">
    <vt:lpwstr/>
  </property>
</Properties>
</file>