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7"/>
  </p:notesMasterIdLst>
  <p:handoutMasterIdLst>
    <p:handoutMasterId r:id="rId38"/>
  </p:handoutMasterIdLst>
  <p:sldIdLst>
    <p:sldId id="269" r:id="rId6"/>
    <p:sldId id="263" r:id="rId7"/>
    <p:sldId id="257" r:id="rId8"/>
    <p:sldId id="308" r:id="rId9"/>
    <p:sldId id="315" r:id="rId10"/>
    <p:sldId id="317" r:id="rId11"/>
    <p:sldId id="316" r:id="rId12"/>
    <p:sldId id="275" r:id="rId13"/>
    <p:sldId id="310" r:id="rId14"/>
    <p:sldId id="318" r:id="rId15"/>
    <p:sldId id="334" r:id="rId16"/>
    <p:sldId id="319" r:id="rId17"/>
    <p:sldId id="320" r:id="rId18"/>
    <p:sldId id="322" r:id="rId19"/>
    <p:sldId id="323" r:id="rId20"/>
    <p:sldId id="324" r:id="rId21"/>
    <p:sldId id="325" r:id="rId22"/>
    <p:sldId id="326" r:id="rId23"/>
    <p:sldId id="327" r:id="rId24"/>
    <p:sldId id="329" r:id="rId25"/>
    <p:sldId id="328" r:id="rId26"/>
    <p:sldId id="330" r:id="rId27"/>
    <p:sldId id="331" r:id="rId28"/>
    <p:sldId id="332" r:id="rId29"/>
    <p:sldId id="333" r:id="rId30"/>
    <p:sldId id="335" r:id="rId31"/>
    <p:sldId id="336" r:id="rId32"/>
    <p:sldId id="337" r:id="rId33"/>
    <p:sldId id="338" r:id="rId34"/>
    <p:sldId id="268" r:id="rId35"/>
    <p:sldId id="339" r:id="rId36"/>
  </p:sldIdLst>
  <p:sldSz cx="12192000" cy="6858000"/>
  <p:notesSz cx="6858000" cy="9144000"/>
  <p:custDataLst>
    <p:tags r:id="rId3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71F88-98DE-4F64-A62B-9D911E3499B1}" v="149" dt="2026-03-30T11:32:49.1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190" autoAdjust="0"/>
  </p:normalViewPr>
  <p:slideViewPr>
    <p:cSldViewPr snapToGrid="0">
      <p:cViewPr varScale="1">
        <p:scale>
          <a:sx n="99" d="100"/>
          <a:sy n="99" d="100"/>
        </p:scale>
        <p:origin x="1200"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delSld">
      <pc:chgData name="Karina Hossfeld" userId="be0b8066-ccf7-44d3-8c74-dc3048a57faa" providerId="ADAL" clId="{D8C974CB-349A-4BBB-8DBF-DB986E7368DE}" dt="2026-03-30T11:52:46.781" v="0" actId="47"/>
      <pc:docMkLst>
        <pc:docMk/>
      </pc:docMkLst>
      <pc:sldChg chg="del">
        <pc:chgData name="Karina Hossfeld" userId="be0b8066-ccf7-44d3-8c74-dc3048a57faa" providerId="ADAL" clId="{D8C974CB-349A-4BBB-8DBF-DB986E7368DE}" dt="2026-03-30T11:52:46.781" v="0" actId="47"/>
        <pc:sldMkLst>
          <pc:docMk/>
          <pc:sldMk cId="441004293"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14/8/2026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14/8/2026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Κάντε κλικ για να επεξεργαστείτε τα κύρια στυλ κειμένου</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1018753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575624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60542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
        <p:nvSpPr>
          <p:cNvPr id="2" name="TextBox 10">
            <a:extLst>
              <a:ext uri="{FF2B5EF4-FFF2-40B4-BE49-F238E27FC236}">
                <a16:creationId xmlns:a16="http://schemas.microsoft.com/office/drawing/2014/main" id="{DEB061CD-5C7A-DF1A-1DA4-1A3532B568EE}"/>
              </a:ext>
            </a:extLst>
          </p:cNvPr>
          <p:cNvSpPr txBox="1"/>
          <p:nvPr userDrawn="1"/>
        </p:nvSpPr>
        <p:spPr>
          <a:xfrm>
            <a:off x="3151879" y="6183659"/>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D59594ED-315D-A371-C790-7466B6BDFD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6874" y="6216543"/>
            <a:ext cx="2093681" cy="393310"/>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
        <p:nvSpPr>
          <p:cNvPr id="2" name="TextBox 10">
            <a:extLst>
              <a:ext uri="{FF2B5EF4-FFF2-40B4-BE49-F238E27FC236}">
                <a16:creationId xmlns:a16="http://schemas.microsoft.com/office/drawing/2014/main" id="{DEB061CD-5C7A-DF1A-1DA4-1A3532B568EE}"/>
              </a:ext>
            </a:extLst>
          </p:cNvPr>
          <p:cNvSpPr txBox="1"/>
          <p:nvPr userDrawn="1"/>
        </p:nvSpPr>
        <p:spPr>
          <a:xfrm>
            <a:off x="3170335" y="6234758"/>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D59594ED-315D-A371-C790-7466B6BDFD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5330" y="6267642"/>
            <a:ext cx="2093681" cy="39331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0">
            <a:extLst>
              <a:ext uri="{FF2B5EF4-FFF2-40B4-BE49-F238E27FC236}">
                <a16:creationId xmlns:a16="http://schemas.microsoft.com/office/drawing/2014/main" id="{DEB061CD-5C7A-DF1A-1DA4-1A3532B568EE}"/>
              </a:ext>
            </a:extLst>
          </p:cNvPr>
          <p:cNvSpPr txBox="1"/>
          <p:nvPr userDrawn="1"/>
        </p:nvSpPr>
        <p:spPr>
          <a:xfrm>
            <a:off x="3329725" y="6127800"/>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D59594ED-315D-A371-C790-7466B6BDFD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720" y="6160684"/>
            <a:ext cx="2093681" cy="393310"/>
          </a:xfrm>
          <a:prstGeom prst="rect">
            <a:avLst/>
          </a:prstGeom>
        </p:spPr>
      </p:pic>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Εδώ μπαίνει ο τίτλος της διαφάνειας</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Κάντε κλικ για να επεξεργαστείτε το στυλ του κύριου τίτλου</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Κάντε κλικ για να επεξεργαστείτε τα στυλ κειμένου του Master</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hyperlink" Target="https://www.socialnet.de/lexikon/Soziale-Nor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CCEB7DA-7053-D752-F407-17ECA8997607}"/>
              </a:ext>
            </a:extLst>
          </p:cNvPr>
          <p:cNvSpPr txBox="1">
            <a:spLocks/>
          </p:cNvSpPr>
          <p:nvPr/>
        </p:nvSpPr>
        <p:spPr>
          <a:xfrm>
            <a:off x="374726" y="2184268"/>
            <a:ext cx="6914821" cy="1334065"/>
          </a:xfrm>
          <a:prstGeom prst="rect">
            <a:avLst/>
          </a:prstGeom>
          <a:noFill/>
        </p:spPr>
        <p:txBody>
          <a:bodyPr vert="horz" lIns="91440" tIns="45720" rIns="91440" bIns="45720" rtlCol="0" anchor="ctr">
            <a:normAutofit/>
          </a:bodyPr>
          <a:lstStyle>
            <a:lvl1pPr algn="l"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dirty="0"/>
              <a:t>Εγχειρίδιο AgeWise</a:t>
            </a:r>
            <a:endParaRPr lang="en-US" dirty="0"/>
          </a:p>
        </p:txBody>
      </p:sp>
      <p:sp>
        <p:nvSpPr>
          <p:cNvPr id="4" name="Subtitle 2">
            <a:extLst>
              <a:ext uri="{FF2B5EF4-FFF2-40B4-BE49-F238E27FC236}">
                <a16:creationId xmlns:a16="http://schemas.microsoft.com/office/drawing/2014/main" id="{478AF672-A4C8-C1C0-2DAE-1BF6CEEF1CE9}"/>
              </a:ext>
            </a:extLst>
          </p:cNvPr>
          <p:cNvSpPr>
            <a:spLocks noGrp="1"/>
          </p:cNvSpPr>
          <p:nvPr>
            <p:ph type="subTitle" idx="1"/>
          </p:nvPr>
        </p:nvSpPr>
        <p:spPr>
          <a:xfrm>
            <a:off x="385607" y="3637846"/>
            <a:ext cx="6893057" cy="1292830"/>
          </a:xfrm>
        </p:spPr>
        <p:txBody>
          <a:bodyPr>
            <a:normAutofit fontScale="85000" lnSpcReduction="10000"/>
          </a:bodyPr>
          <a:lstStyle/>
          <a:p>
            <a:br>
              <a:rPr lang="el-GR" sz="2000" dirty="0"/>
            </a:br>
            <a:r>
              <a:rPr lang="el-GR" sz="2000" dirty="0"/>
              <a:t>Ενότητα 4. Η ιστορία των κοινωνικών κανόνων σχετικά με το φύλο και τη σεξουαλικότητα στην Ευρώπη</a:t>
            </a:r>
            <a:br>
              <a:rPr lang="el-GR" sz="2000" dirty="0"/>
            </a:br>
            <a:r>
              <a:rPr lang="en-US" dirty="0"/>
              <a:t> </a:t>
            </a:r>
            <a:endParaRPr lang="pt-PT" dirty="0"/>
          </a:p>
          <a:p>
            <a:r>
              <a:rPr lang="el-GR" dirty="0"/>
              <a:t>Αναπτύχθηκε</a:t>
            </a:r>
            <a:r>
              <a:rPr lang="en-US" dirty="0"/>
              <a:t> από </a:t>
            </a:r>
            <a:r>
              <a:rPr lang="en-US" dirty="0" err="1"/>
              <a:t>την</a:t>
            </a:r>
            <a:r>
              <a:rPr lang="en-US" dirty="0"/>
              <a:t> Karina </a:t>
            </a:r>
            <a:r>
              <a:rPr lang="en-US" dirty="0" err="1"/>
              <a:t>Hoßfeld</a:t>
            </a:r>
            <a:r>
              <a:rPr lang="en-US" dirty="0"/>
              <a:t> -</a:t>
            </a:r>
            <a:r>
              <a:rPr lang="el-GR" dirty="0"/>
              <a:t> </a:t>
            </a:r>
            <a:r>
              <a:rPr lang="en-US" dirty="0"/>
              <a:t>Association of Lower Saxony Educational Initiatives</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l-GR" dirty="0"/>
              <a:t>Τα βασικά σημεία</a:t>
            </a:r>
            <a:endParaRPr lang="el-GR" b="1" dirty="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2"/>
          <a:stretch>
            <a:fillRect/>
          </a:stretch>
        </p:blipFill>
        <p:spPr>
          <a:xfrm>
            <a:off x="2221125" y="837524"/>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60953" y="3446242"/>
            <a:ext cx="3642349"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3"/>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686695"/>
              <a:ext cx="2564524" cy="585620"/>
            </a:xfrm>
            <a:prstGeom prst="rect">
              <a:avLst/>
            </a:prstGeom>
            <a:noFill/>
          </p:spPr>
          <p:txBody>
            <a:bodyPr wrap="square" rtlCol="0">
              <a:spAutoFit/>
            </a:bodyPr>
            <a:lstStyle/>
            <a:p>
              <a:pPr algn="ctr"/>
              <a:r>
                <a:rPr lang="de-DE" sz="2400" dirty="0"/>
                <a:t>Τα πρότυπα έχουν </a:t>
              </a:r>
              <a:r>
                <a:rPr lang="de-DE" sz="2400" dirty="0" err="1"/>
                <a:t>εξελιχθεί ιστορικά</a:t>
              </a: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683518" y="3895582"/>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3"/>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093207" y="1229448"/>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3"/>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3010394" y="1955804"/>
              <a:ext cx="2564524" cy="728957"/>
            </a:xfrm>
            <a:prstGeom prst="rect">
              <a:avLst/>
            </a:prstGeom>
            <a:noFill/>
          </p:spPr>
          <p:txBody>
            <a:bodyPr wrap="square" rtlCol="0">
              <a:spAutoFit/>
            </a:bodyPr>
            <a:lstStyle/>
            <a:p>
              <a:pPr algn="ctr"/>
              <a:r>
                <a:rPr lang="de-DE" sz="2400" dirty="0"/>
                <a:t>Εικόνες της τρίτης ηλικίας – </a:t>
              </a:r>
              <a:r>
                <a:rPr lang="de-DE" sz="2400" dirty="0" err="1"/>
                <a:t>ορατότητα </a:t>
              </a:r>
              <a:r>
                <a:rPr lang="de-DE" sz="2400" dirty="0"/>
                <a:t>και </a:t>
              </a:r>
              <a:r>
                <a:rPr lang="de-DE" sz="2400" dirty="0" err="1"/>
                <a:t>αορατότητα</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8334173" y="1569679"/>
            <a:ext cx="3496132" cy="1392739"/>
            <a:chOff x="8398278" y="1724310"/>
            <a:chExt cx="3155488"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3"/>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39039" y="1760148"/>
              <a:ext cx="3014727" cy="585620"/>
            </a:xfrm>
            <a:prstGeom prst="rect">
              <a:avLst/>
            </a:prstGeom>
            <a:noFill/>
          </p:spPr>
          <p:txBody>
            <a:bodyPr wrap="square" rtlCol="0">
              <a:spAutoFit/>
            </a:bodyPr>
            <a:lstStyle/>
            <a:p>
              <a:pPr algn="ctr"/>
              <a:r>
                <a:rPr lang="de-DE" sz="2400" dirty="0"/>
                <a:t>Παιδαγωγικές κατευθυντήριες γραμμές για την πρακτική</a:t>
              </a:r>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683518" y="4075114"/>
            <a:ext cx="3485272" cy="707886"/>
          </a:xfrm>
          <a:prstGeom prst="rect">
            <a:avLst/>
          </a:prstGeom>
          <a:noFill/>
        </p:spPr>
        <p:txBody>
          <a:bodyPr wrap="square">
            <a:spAutoFit/>
          </a:bodyPr>
          <a:lstStyle/>
          <a:p>
            <a:r>
              <a:rPr lang="el-GR" sz="2000" dirty="0"/>
              <a:t>Παράγοντες που επηρεάζουν τις αντιλήψεις για τη γήρανση</a:t>
            </a:r>
            <a:endParaRPr lang="en-US" sz="2000" dirty="0"/>
          </a:p>
        </p:txBody>
      </p:sp>
      <p:pic>
        <p:nvPicPr>
          <p:cNvPr id="2" name="Picture 1">
            <a:extLst>
              <a:ext uri="{FF2B5EF4-FFF2-40B4-BE49-F238E27FC236}">
                <a16:creationId xmlns:a16="http://schemas.microsoft.com/office/drawing/2014/main" id="{641C9CB5-C812-C4B5-F6A0-EAE628059E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70" y="6122756"/>
            <a:ext cx="2812269" cy="528301"/>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fik 46">
            <a:extLst>
              <a:ext uri="{FF2B5EF4-FFF2-40B4-BE49-F238E27FC236}">
                <a16:creationId xmlns:a16="http://schemas.microsoft.com/office/drawing/2014/main" id="{0F9EC37F-344C-97DB-C00C-834677F41B7A}"/>
              </a:ext>
            </a:extLst>
          </p:cNvPr>
          <p:cNvPicPr>
            <a:picLocks noChangeAspect="1"/>
          </p:cNvPicPr>
          <p:nvPr/>
        </p:nvPicPr>
        <p:blipFill>
          <a:blip r:embed="rId2"/>
          <a:stretch>
            <a:fillRect/>
          </a:stretch>
        </p:blipFill>
        <p:spPr>
          <a:xfrm flipH="1">
            <a:off x="10695046" y="1179395"/>
            <a:ext cx="764414" cy="1887570"/>
          </a:xfrm>
          <a:prstGeom prst="rect">
            <a:avLst/>
          </a:prstGeom>
        </p:spPr>
      </p:pic>
      <p:sp>
        <p:nvSpPr>
          <p:cNvPr id="15" name="Textfeld 14">
            <a:extLst>
              <a:ext uri="{FF2B5EF4-FFF2-40B4-BE49-F238E27FC236}">
                <a16:creationId xmlns:a16="http://schemas.microsoft.com/office/drawing/2014/main" id="{594A96DE-B9A8-8556-BDC0-21C672322335}"/>
              </a:ext>
            </a:extLst>
          </p:cNvPr>
          <p:cNvSpPr txBox="1"/>
          <p:nvPr/>
        </p:nvSpPr>
        <p:spPr>
          <a:xfrm>
            <a:off x="430923" y="146355"/>
            <a:ext cx="10888717" cy="646331"/>
          </a:xfrm>
          <a:prstGeom prst="rect">
            <a:avLst/>
          </a:prstGeom>
          <a:noFill/>
        </p:spPr>
        <p:txBody>
          <a:bodyPr wrap="square" rtlCol="0">
            <a:spAutoFit/>
          </a:bodyPr>
          <a:lstStyle/>
          <a:p>
            <a:r>
              <a:rPr lang="el-GR" sz="3600" dirty="0">
                <a:solidFill>
                  <a:schemeClr val="bg2"/>
                </a:solidFill>
              </a:rPr>
              <a:t>Για να ξεκινήσουμε: μια σύντομη άσκηση τοποθέτησης</a:t>
            </a:r>
            <a:endParaRPr lang="de-DE" sz="3600" b="1" dirty="0">
              <a:solidFill>
                <a:schemeClr val="bg2"/>
              </a:solidFill>
            </a:endParaRPr>
          </a:p>
        </p:txBody>
      </p:sp>
      <p:pic>
        <p:nvPicPr>
          <p:cNvPr id="9" name="Grafik 8">
            <a:extLst>
              <a:ext uri="{FF2B5EF4-FFF2-40B4-BE49-F238E27FC236}">
                <a16:creationId xmlns:a16="http://schemas.microsoft.com/office/drawing/2014/main" id="{D2CDA524-CF15-72E2-F1C4-1426D58EA482}"/>
              </a:ext>
            </a:extLst>
          </p:cNvPr>
          <p:cNvPicPr>
            <a:picLocks noChangeAspect="1"/>
          </p:cNvPicPr>
          <p:nvPr/>
        </p:nvPicPr>
        <p:blipFill>
          <a:blip r:embed="rId3"/>
          <a:stretch>
            <a:fillRect/>
          </a:stretch>
        </p:blipFill>
        <p:spPr>
          <a:xfrm>
            <a:off x="228206" y="1835332"/>
            <a:ext cx="2000355" cy="2585854"/>
          </a:xfrm>
          <a:prstGeom prst="rect">
            <a:avLst/>
          </a:prstGeom>
        </p:spPr>
      </p:pic>
      <p:pic>
        <p:nvPicPr>
          <p:cNvPr id="14" name="Grafik 13">
            <a:extLst>
              <a:ext uri="{FF2B5EF4-FFF2-40B4-BE49-F238E27FC236}">
                <a16:creationId xmlns:a16="http://schemas.microsoft.com/office/drawing/2014/main" id="{3848414C-230C-4E0D-45F5-0D5CF417535C}"/>
              </a:ext>
            </a:extLst>
          </p:cNvPr>
          <p:cNvPicPr>
            <a:picLocks noChangeAspect="1"/>
          </p:cNvPicPr>
          <p:nvPr/>
        </p:nvPicPr>
        <p:blipFill>
          <a:blip r:embed="rId4"/>
          <a:stretch>
            <a:fillRect/>
          </a:stretch>
        </p:blipFill>
        <p:spPr>
          <a:xfrm>
            <a:off x="1568028" y="1668381"/>
            <a:ext cx="988678" cy="588499"/>
          </a:xfrm>
          <a:prstGeom prst="rect">
            <a:avLst/>
          </a:prstGeom>
        </p:spPr>
      </p:pic>
      <p:pic>
        <p:nvPicPr>
          <p:cNvPr id="16" name="Grafik 15">
            <a:extLst>
              <a:ext uri="{FF2B5EF4-FFF2-40B4-BE49-F238E27FC236}">
                <a16:creationId xmlns:a16="http://schemas.microsoft.com/office/drawing/2014/main" id="{0F8C122D-63B4-A182-3FF3-48BEB1CCAAC2}"/>
              </a:ext>
            </a:extLst>
          </p:cNvPr>
          <p:cNvPicPr>
            <a:picLocks noChangeAspect="1"/>
          </p:cNvPicPr>
          <p:nvPr/>
        </p:nvPicPr>
        <p:blipFill>
          <a:blip r:embed="rId4"/>
          <a:stretch>
            <a:fillRect/>
          </a:stretch>
        </p:blipFill>
        <p:spPr>
          <a:xfrm rot="1882639">
            <a:off x="2101672" y="1089698"/>
            <a:ext cx="882939" cy="525559"/>
          </a:xfrm>
          <a:prstGeom prst="rect">
            <a:avLst/>
          </a:prstGeom>
        </p:spPr>
      </p:pic>
      <p:pic>
        <p:nvPicPr>
          <p:cNvPr id="17" name="Grafik 16">
            <a:extLst>
              <a:ext uri="{FF2B5EF4-FFF2-40B4-BE49-F238E27FC236}">
                <a16:creationId xmlns:a16="http://schemas.microsoft.com/office/drawing/2014/main" id="{9E4028FC-4A94-AE94-8FDE-16A95E2F761E}"/>
              </a:ext>
            </a:extLst>
          </p:cNvPr>
          <p:cNvPicPr>
            <a:picLocks noChangeAspect="1"/>
          </p:cNvPicPr>
          <p:nvPr/>
        </p:nvPicPr>
        <p:blipFill>
          <a:blip r:embed="rId4"/>
          <a:stretch>
            <a:fillRect/>
          </a:stretch>
        </p:blipFill>
        <p:spPr>
          <a:xfrm rot="20146981">
            <a:off x="1434854" y="1168007"/>
            <a:ext cx="843516" cy="502093"/>
          </a:xfrm>
          <a:prstGeom prst="rect">
            <a:avLst/>
          </a:prstGeom>
        </p:spPr>
      </p:pic>
      <p:pic>
        <p:nvPicPr>
          <p:cNvPr id="18" name="Grafik 17">
            <a:extLst>
              <a:ext uri="{FF2B5EF4-FFF2-40B4-BE49-F238E27FC236}">
                <a16:creationId xmlns:a16="http://schemas.microsoft.com/office/drawing/2014/main" id="{B275FB01-677C-BE45-C10B-173EEF869795}"/>
              </a:ext>
            </a:extLst>
          </p:cNvPr>
          <p:cNvPicPr>
            <a:picLocks noChangeAspect="1"/>
          </p:cNvPicPr>
          <p:nvPr/>
        </p:nvPicPr>
        <p:blipFill>
          <a:blip r:embed="rId4"/>
          <a:stretch>
            <a:fillRect/>
          </a:stretch>
        </p:blipFill>
        <p:spPr>
          <a:xfrm rot="21447888" flipH="1">
            <a:off x="352943" y="1383576"/>
            <a:ext cx="832334" cy="533629"/>
          </a:xfrm>
          <a:prstGeom prst="rect">
            <a:avLst/>
          </a:prstGeom>
        </p:spPr>
      </p:pic>
      <p:pic>
        <p:nvPicPr>
          <p:cNvPr id="19" name="Grafik 18">
            <a:extLst>
              <a:ext uri="{FF2B5EF4-FFF2-40B4-BE49-F238E27FC236}">
                <a16:creationId xmlns:a16="http://schemas.microsoft.com/office/drawing/2014/main" id="{EA43E59F-D8A4-E7D7-00B0-4923F776906C}"/>
              </a:ext>
            </a:extLst>
          </p:cNvPr>
          <p:cNvPicPr>
            <a:picLocks noChangeAspect="1"/>
          </p:cNvPicPr>
          <p:nvPr/>
        </p:nvPicPr>
        <p:blipFill>
          <a:blip r:embed="rId4"/>
          <a:stretch>
            <a:fillRect/>
          </a:stretch>
        </p:blipFill>
        <p:spPr>
          <a:xfrm rot="18163571">
            <a:off x="937743" y="1093755"/>
            <a:ext cx="843516" cy="502093"/>
          </a:xfrm>
          <a:prstGeom prst="rect">
            <a:avLst/>
          </a:prstGeom>
        </p:spPr>
      </p:pic>
      <p:grpSp>
        <p:nvGrpSpPr>
          <p:cNvPr id="52" name="Gruppieren 51">
            <a:extLst>
              <a:ext uri="{FF2B5EF4-FFF2-40B4-BE49-F238E27FC236}">
                <a16:creationId xmlns:a16="http://schemas.microsoft.com/office/drawing/2014/main" id="{74F8A184-A9E1-A13E-8C45-3A01264A214D}"/>
              </a:ext>
            </a:extLst>
          </p:cNvPr>
          <p:cNvGrpSpPr/>
          <p:nvPr/>
        </p:nvGrpSpPr>
        <p:grpSpPr>
          <a:xfrm>
            <a:off x="2029411" y="4613472"/>
            <a:ext cx="2627649" cy="1293744"/>
            <a:chOff x="1931961" y="4818915"/>
            <a:chExt cx="2343477" cy="1009791"/>
          </a:xfrm>
        </p:grpSpPr>
        <p:pic>
          <p:nvPicPr>
            <p:cNvPr id="26" name="Grafik 25">
              <a:extLst>
                <a:ext uri="{FF2B5EF4-FFF2-40B4-BE49-F238E27FC236}">
                  <a16:creationId xmlns:a16="http://schemas.microsoft.com/office/drawing/2014/main" id="{0637CBE1-D8A0-9D36-3B3B-4A1B9EA06B20}"/>
                </a:ext>
              </a:extLst>
            </p:cNvPr>
            <p:cNvPicPr>
              <a:picLocks noChangeAspect="1"/>
            </p:cNvPicPr>
            <p:nvPr/>
          </p:nvPicPr>
          <p:blipFill>
            <a:blip r:embed="rId5"/>
            <a:stretch>
              <a:fillRect/>
            </a:stretch>
          </p:blipFill>
          <p:spPr>
            <a:xfrm rot="21366051">
              <a:off x="1931961" y="4818915"/>
              <a:ext cx="2343477" cy="1009791"/>
            </a:xfrm>
            <a:prstGeom prst="rect">
              <a:avLst/>
            </a:prstGeom>
            <a:noFill/>
          </p:spPr>
        </p:pic>
        <p:sp>
          <p:nvSpPr>
            <p:cNvPr id="29" name="Textfeld 28">
              <a:extLst>
                <a:ext uri="{FF2B5EF4-FFF2-40B4-BE49-F238E27FC236}">
                  <a16:creationId xmlns:a16="http://schemas.microsoft.com/office/drawing/2014/main" id="{9439E5EB-A34D-1C98-B178-59328694233C}"/>
                </a:ext>
              </a:extLst>
            </p:cNvPr>
            <p:cNvSpPr txBox="1"/>
            <p:nvPr/>
          </p:nvSpPr>
          <p:spPr>
            <a:xfrm rot="21014174">
              <a:off x="2252956" y="5143641"/>
              <a:ext cx="1888577" cy="360338"/>
            </a:xfrm>
            <a:prstGeom prst="rect">
              <a:avLst/>
            </a:prstGeom>
            <a:noFill/>
          </p:spPr>
          <p:txBody>
            <a:bodyPr wrap="square" rtlCol="0">
              <a:spAutoFit/>
            </a:bodyPr>
            <a:lstStyle/>
            <a:p>
              <a:r>
                <a:rPr lang="de-DE" sz="2400" b="1" dirty="0" err="1"/>
                <a:t>Συμφωνώ</a:t>
              </a:r>
              <a:endParaRPr lang="de-DE" sz="2400" b="1" dirty="0"/>
            </a:p>
          </p:txBody>
        </p:sp>
      </p:grpSp>
      <p:grpSp>
        <p:nvGrpSpPr>
          <p:cNvPr id="53" name="Gruppieren 52">
            <a:extLst>
              <a:ext uri="{FF2B5EF4-FFF2-40B4-BE49-F238E27FC236}">
                <a16:creationId xmlns:a16="http://schemas.microsoft.com/office/drawing/2014/main" id="{2F095021-5C39-DDFD-C20C-825D74B5F4FE}"/>
              </a:ext>
            </a:extLst>
          </p:cNvPr>
          <p:cNvGrpSpPr/>
          <p:nvPr/>
        </p:nvGrpSpPr>
        <p:grpSpPr>
          <a:xfrm>
            <a:off x="5177206" y="3244346"/>
            <a:ext cx="2820926" cy="1082180"/>
            <a:chOff x="5654654" y="3244346"/>
            <a:chExt cx="2343477" cy="1009791"/>
          </a:xfrm>
        </p:grpSpPr>
        <p:pic>
          <p:nvPicPr>
            <p:cNvPr id="28" name="Grafik 27">
              <a:extLst>
                <a:ext uri="{FF2B5EF4-FFF2-40B4-BE49-F238E27FC236}">
                  <a16:creationId xmlns:a16="http://schemas.microsoft.com/office/drawing/2014/main" id="{CAAC81BA-B890-B935-709C-6F6F98943E37}"/>
                </a:ext>
              </a:extLst>
            </p:cNvPr>
            <p:cNvPicPr>
              <a:picLocks noChangeAspect="1"/>
            </p:cNvPicPr>
            <p:nvPr/>
          </p:nvPicPr>
          <p:blipFill>
            <a:blip r:embed="rId5"/>
            <a:stretch>
              <a:fillRect/>
            </a:stretch>
          </p:blipFill>
          <p:spPr>
            <a:xfrm rot="21366051">
              <a:off x="5654654" y="3244346"/>
              <a:ext cx="2343477" cy="1009791"/>
            </a:xfrm>
            <a:prstGeom prst="rect">
              <a:avLst/>
            </a:prstGeom>
          </p:spPr>
        </p:pic>
        <p:sp>
          <p:nvSpPr>
            <p:cNvPr id="30" name="Textfeld 29">
              <a:extLst>
                <a:ext uri="{FF2B5EF4-FFF2-40B4-BE49-F238E27FC236}">
                  <a16:creationId xmlns:a16="http://schemas.microsoft.com/office/drawing/2014/main" id="{F26C67FD-5728-37BB-8924-CFB73DF8092A}"/>
                </a:ext>
              </a:extLst>
            </p:cNvPr>
            <p:cNvSpPr txBox="1"/>
            <p:nvPr/>
          </p:nvSpPr>
          <p:spPr>
            <a:xfrm rot="21014174">
              <a:off x="5992457" y="3414574"/>
              <a:ext cx="1971146" cy="775410"/>
            </a:xfrm>
            <a:prstGeom prst="rect">
              <a:avLst/>
            </a:prstGeom>
            <a:noFill/>
          </p:spPr>
          <p:txBody>
            <a:bodyPr wrap="square" rtlCol="0">
              <a:spAutoFit/>
            </a:bodyPr>
            <a:lstStyle/>
            <a:p>
              <a:r>
                <a:rPr lang="de-DE" sz="2400" b="1" dirty="0" err="1"/>
                <a:t>Μερικές φορές συμφωνώ</a:t>
              </a:r>
              <a:endParaRPr lang="de-DE" sz="2400" b="1" dirty="0"/>
            </a:p>
          </p:txBody>
        </p:sp>
      </p:grpSp>
      <p:grpSp>
        <p:nvGrpSpPr>
          <p:cNvPr id="54" name="Gruppieren 53">
            <a:extLst>
              <a:ext uri="{FF2B5EF4-FFF2-40B4-BE49-F238E27FC236}">
                <a16:creationId xmlns:a16="http://schemas.microsoft.com/office/drawing/2014/main" id="{6975E96C-2470-0263-782D-0789A8933218}"/>
              </a:ext>
            </a:extLst>
          </p:cNvPr>
          <p:cNvGrpSpPr/>
          <p:nvPr/>
        </p:nvGrpSpPr>
        <p:grpSpPr>
          <a:xfrm>
            <a:off x="9245126" y="2337653"/>
            <a:ext cx="2859415" cy="1453383"/>
            <a:chOff x="9588696" y="2337653"/>
            <a:chExt cx="2493808" cy="1009791"/>
          </a:xfrm>
        </p:grpSpPr>
        <p:pic>
          <p:nvPicPr>
            <p:cNvPr id="27" name="Grafik 26">
              <a:extLst>
                <a:ext uri="{FF2B5EF4-FFF2-40B4-BE49-F238E27FC236}">
                  <a16:creationId xmlns:a16="http://schemas.microsoft.com/office/drawing/2014/main" id="{AEC1FBE3-D67D-C467-2FCF-19B01419441C}"/>
                </a:ext>
              </a:extLst>
            </p:cNvPr>
            <p:cNvPicPr>
              <a:picLocks noChangeAspect="1"/>
            </p:cNvPicPr>
            <p:nvPr/>
          </p:nvPicPr>
          <p:blipFill>
            <a:blip r:embed="rId5"/>
            <a:stretch>
              <a:fillRect/>
            </a:stretch>
          </p:blipFill>
          <p:spPr>
            <a:xfrm rot="21366051">
              <a:off x="9588696" y="2337653"/>
              <a:ext cx="2343477" cy="1009791"/>
            </a:xfrm>
            <a:prstGeom prst="rect">
              <a:avLst/>
            </a:prstGeom>
          </p:spPr>
        </p:pic>
        <p:sp>
          <p:nvSpPr>
            <p:cNvPr id="31" name="Textfeld 30">
              <a:extLst>
                <a:ext uri="{FF2B5EF4-FFF2-40B4-BE49-F238E27FC236}">
                  <a16:creationId xmlns:a16="http://schemas.microsoft.com/office/drawing/2014/main" id="{836CC14B-A020-3BD9-3713-2BF3EE38776C}"/>
                </a:ext>
              </a:extLst>
            </p:cNvPr>
            <p:cNvSpPr txBox="1"/>
            <p:nvPr/>
          </p:nvSpPr>
          <p:spPr>
            <a:xfrm rot="21014174">
              <a:off x="10081506" y="2691668"/>
              <a:ext cx="2000998" cy="320759"/>
            </a:xfrm>
            <a:prstGeom prst="rect">
              <a:avLst/>
            </a:prstGeom>
            <a:noFill/>
          </p:spPr>
          <p:txBody>
            <a:bodyPr wrap="square" rtlCol="0">
              <a:spAutoFit/>
            </a:bodyPr>
            <a:lstStyle/>
            <a:p>
              <a:endParaRPr lang="de-DE" sz="2400" b="1" dirty="0"/>
            </a:p>
          </p:txBody>
        </p:sp>
      </p:grpSp>
      <p:pic>
        <p:nvPicPr>
          <p:cNvPr id="33" name="Grafik 32">
            <a:extLst>
              <a:ext uri="{FF2B5EF4-FFF2-40B4-BE49-F238E27FC236}">
                <a16:creationId xmlns:a16="http://schemas.microsoft.com/office/drawing/2014/main" id="{A7F7624F-E1F5-876E-C581-419BFC2C9DA4}"/>
              </a:ext>
            </a:extLst>
          </p:cNvPr>
          <p:cNvPicPr>
            <a:picLocks noChangeAspect="1"/>
          </p:cNvPicPr>
          <p:nvPr/>
        </p:nvPicPr>
        <p:blipFill>
          <a:blip r:embed="rId6"/>
          <a:stretch>
            <a:fillRect/>
          </a:stretch>
        </p:blipFill>
        <p:spPr>
          <a:xfrm>
            <a:off x="5177205" y="1693257"/>
            <a:ext cx="793136" cy="1732698"/>
          </a:xfrm>
          <a:prstGeom prst="rect">
            <a:avLst/>
          </a:prstGeom>
        </p:spPr>
      </p:pic>
      <p:pic>
        <p:nvPicPr>
          <p:cNvPr id="36" name="Grafik 35">
            <a:extLst>
              <a:ext uri="{FF2B5EF4-FFF2-40B4-BE49-F238E27FC236}">
                <a16:creationId xmlns:a16="http://schemas.microsoft.com/office/drawing/2014/main" id="{70D038E5-41A4-5A9B-EE95-4304D8DA4600}"/>
              </a:ext>
            </a:extLst>
          </p:cNvPr>
          <p:cNvPicPr>
            <a:picLocks noChangeAspect="1"/>
          </p:cNvPicPr>
          <p:nvPr/>
        </p:nvPicPr>
        <p:blipFill>
          <a:blip r:embed="rId7"/>
          <a:stretch>
            <a:fillRect/>
          </a:stretch>
        </p:blipFill>
        <p:spPr>
          <a:xfrm>
            <a:off x="2906884" y="2885459"/>
            <a:ext cx="1056855" cy="1942986"/>
          </a:xfrm>
          <a:prstGeom prst="rect">
            <a:avLst/>
          </a:prstGeom>
        </p:spPr>
      </p:pic>
      <p:pic>
        <p:nvPicPr>
          <p:cNvPr id="41" name="Grafik 40">
            <a:extLst>
              <a:ext uri="{FF2B5EF4-FFF2-40B4-BE49-F238E27FC236}">
                <a16:creationId xmlns:a16="http://schemas.microsoft.com/office/drawing/2014/main" id="{37EFE1CE-98E5-507D-6224-2A7121B9168A}"/>
              </a:ext>
            </a:extLst>
          </p:cNvPr>
          <p:cNvPicPr>
            <a:picLocks noChangeAspect="1"/>
          </p:cNvPicPr>
          <p:nvPr/>
        </p:nvPicPr>
        <p:blipFill>
          <a:blip r:embed="rId8"/>
          <a:stretch>
            <a:fillRect/>
          </a:stretch>
        </p:blipFill>
        <p:spPr>
          <a:xfrm flipH="1">
            <a:off x="2365521" y="2937290"/>
            <a:ext cx="893708" cy="1729978"/>
          </a:xfrm>
          <a:prstGeom prst="rect">
            <a:avLst/>
          </a:prstGeom>
        </p:spPr>
      </p:pic>
      <p:pic>
        <p:nvPicPr>
          <p:cNvPr id="43" name="Grafik 42">
            <a:extLst>
              <a:ext uri="{FF2B5EF4-FFF2-40B4-BE49-F238E27FC236}">
                <a16:creationId xmlns:a16="http://schemas.microsoft.com/office/drawing/2014/main" id="{3F53A86F-1D3E-1FE6-A554-486D48665DD8}"/>
              </a:ext>
            </a:extLst>
          </p:cNvPr>
          <p:cNvPicPr>
            <a:picLocks noChangeAspect="1"/>
          </p:cNvPicPr>
          <p:nvPr/>
        </p:nvPicPr>
        <p:blipFill>
          <a:blip r:embed="rId9"/>
          <a:stretch>
            <a:fillRect/>
          </a:stretch>
        </p:blipFill>
        <p:spPr>
          <a:xfrm>
            <a:off x="6062742" y="1460622"/>
            <a:ext cx="1362265" cy="1705213"/>
          </a:xfrm>
          <a:prstGeom prst="rect">
            <a:avLst/>
          </a:prstGeom>
        </p:spPr>
      </p:pic>
      <p:pic>
        <p:nvPicPr>
          <p:cNvPr id="45" name="Grafik 44">
            <a:extLst>
              <a:ext uri="{FF2B5EF4-FFF2-40B4-BE49-F238E27FC236}">
                <a16:creationId xmlns:a16="http://schemas.microsoft.com/office/drawing/2014/main" id="{35805611-F73E-EEB5-79FF-B8DFD943E4A3}"/>
              </a:ext>
            </a:extLst>
          </p:cNvPr>
          <p:cNvPicPr>
            <a:picLocks noChangeAspect="1"/>
          </p:cNvPicPr>
          <p:nvPr/>
        </p:nvPicPr>
        <p:blipFill>
          <a:blip r:embed="rId10"/>
          <a:stretch>
            <a:fillRect/>
          </a:stretch>
        </p:blipFill>
        <p:spPr>
          <a:xfrm>
            <a:off x="9135130" y="1144608"/>
            <a:ext cx="1362265" cy="1324160"/>
          </a:xfrm>
          <a:prstGeom prst="rect">
            <a:avLst/>
          </a:prstGeom>
        </p:spPr>
      </p:pic>
      <p:pic>
        <p:nvPicPr>
          <p:cNvPr id="51" name="Grafik 50">
            <a:extLst>
              <a:ext uri="{FF2B5EF4-FFF2-40B4-BE49-F238E27FC236}">
                <a16:creationId xmlns:a16="http://schemas.microsoft.com/office/drawing/2014/main" id="{0D405101-F240-808F-8795-373A40D75EC2}"/>
              </a:ext>
            </a:extLst>
          </p:cNvPr>
          <p:cNvPicPr>
            <a:picLocks noChangeAspect="1"/>
          </p:cNvPicPr>
          <p:nvPr/>
        </p:nvPicPr>
        <p:blipFill>
          <a:blip r:embed="rId11"/>
          <a:stretch>
            <a:fillRect/>
          </a:stretch>
        </p:blipFill>
        <p:spPr>
          <a:xfrm>
            <a:off x="8177447" y="1693257"/>
            <a:ext cx="1265468" cy="1858028"/>
          </a:xfrm>
          <a:prstGeom prst="rect">
            <a:avLst/>
          </a:prstGeom>
        </p:spPr>
      </p:pic>
      <p:sp>
        <p:nvSpPr>
          <p:cNvPr id="2" name="Rectangle 1">
            <a:extLst>
              <a:ext uri="{FF2B5EF4-FFF2-40B4-BE49-F238E27FC236}">
                <a16:creationId xmlns:a16="http://schemas.microsoft.com/office/drawing/2014/main" id="{2532DD00-2E97-9BFE-E272-1BF2A1B9D970}"/>
              </a:ext>
            </a:extLst>
          </p:cNvPr>
          <p:cNvSpPr>
            <a:spLocks noChangeArrowheads="1"/>
          </p:cNvSpPr>
          <p:nvPr/>
        </p:nvSpPr>
        <p:spPr bwMode="auto">
          <a:xfrm>
            <a:off x="9601800" y="2720288"/>
            <a:ext cx="20165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4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Δεν συμφωνώ</a:t>
            </a:r>
            <a:endPar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καθόλου</a:t>
            </a:r>
          </a:p>
        </p:txBody>
      </p:sp>
      <p:pic>
        <p:nvPicPr>
          <p:cNvPr id="3" name="Picture 2">
            <a:extLst>
              <a:ext uri="{FF2B5EF4-FFF2-40B4-BE49-F238E27FC236}">
                <a16:creationId xmlns:a16="http://schemas.microsoft.com/office/drawing/2014/main" id="{BA405B11-6A7E-46D3-2D53-87446270BE2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7970" y="6122756"/>
            <a:ext cx="2812269" cy="5283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404520225"/>
              </p:ext>
            </p:extLst>
          </p:nvPr>
        </p:nvGraphicFramePr>
        <p:xfrm>
          <a:off x="4177806" y="1079670"/>
          <a:ext cx="7430815" cy="5578221"/>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lgn="l">
                        <a:lnSpc>
                          <a:spcPct val="107000"/>
                        </a:lnSpc>
                        <a:spcAft>
                          <a:spcPts val="800"/>
                        </a:spcAft>
                        <a:buFont typeface="+mj-lt"/>
                        <a:buAutoNum type="arabicPeriod"/>
                        <a:tabLst>
                          <a:tab pos="457200" algn="l"/>
                        </a:tabLst>
                      </a:pPr>
                      <a:r>
                        <a:rPr lang="el-GR" sz="2400" dirty="0"/>
                        <a:t>Οι κοινωνικοί κανόνες εξελίσσονται και αλλάζουν με την πάροδο του χρόνου</a:t>
                      </a:r>
                      <a:r>
                        <a:rPr lang="en-US" sz="2400" dirty="0">
                          <a:solidFill>
                            <a:schemeClr val="bg1">
                              <a:lumMod val="10000"/>
                            </a:schemeClr>
                          </a:solidFill>
                          <a:effectLst/>
                        </a:rPr>
                        <a:t>
Αυτό που θεωρείται «φυσιολογικό» σήμερα ήταν διαφορετικό στο παρελθόν – και θα συνεχίσει να αλλάζει.
Οι προσωπικές πεποιθήσεις διαμορφώνονται κοινωνικά
</a:t>
                      </a:r>
                      <a:r>
                        <a:rPr lang="el-GR" sz="2400" dirty="0"/>
                        <a:t>Η ενόχληση και η δυσφορία έχουν πολιτισμικές καταβολές και δεν αποτελούν ατομικές ελλείψεις</a:t>
                      </a:r>
                      <a:r>
                        <a:rPr lang="en-US" sz="2400" dirty="0">
                          <a:solidFill>
                            <a:schemeClr val="bg1">
                              <a:lumMod val="10000"/>
                            </a:schemeClr>
                          </a:solidFill>
                          <a:effectLst/>
                        </a:rPr>
                        <a:t>
Η σεξουαλικότητα στην τρίτη ηλικία δεν αποτελεί ειδική περίπτωση
</a:t>
                      </a:r>
                      <a:r>
                        <a:rPr lang="el-GR" sz="2400" dirty="0"/>
                        <a:t>αλλά αποτελεί μέρος της διά βίου ανάπτυξης της ταυτότητας</a:t>
                      </a:r>
                      <a:endParaRPr lang="de-DE" sz="2000" dirty="0">
                        <a:solidFill>
                          <a:schemeClr val="bg1">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2"/>
          <a:stretch>
            <a:fillRect/>
          </a:stretch>
        </p:blipFill>
        <p:spPr>
          <a:xfrm>
            <a:off x="221163" y="1381142"/>
            <a:ext cx="3636579" cy="4545724"/>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Κατανόηση και </a:t>
            </a:r>
            <a:r>
              <a:rPr lang="de-DE" altLang="de-DE" sz="3800" b="1" dirty="0" err="1">
                <a:solidFill>
                  <a:schemeClr val="bg2"/>
                </a:solidFill>
                <a:ea typeface="Open Sans" panose="020B0606030504020204" pitchFamily="34" charset="0"/>
                <a:cs typeface="Open Sans" panose="020B0606030504020204" pitchFamily="34" charset="0"/>
              </a:rPr>
              <a:t>όφελος</a:t>
            </a:r>
            <a:endParaRPr lang="de-DE" altLang="de-DE" sz="3800" b="1" dirty="0">
              <a:solidFill>
                <a:schemeClr val="bg2"/>
              </a:solidFill>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2139428B-FC2E-A766-5709-E60ED51CC9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122756"/>
            <a:ext cx="2812269" cy="528301"/>
          </a:xfrm>
          <a:prstGeom prst="rect">
            <a:avLst/>
          </a:prstGeom>
        </p:spPr>
      </p:pic>
    </p:spTree>
    <p:extLst>
      <p:ext uri="{BB962C8B-B14F-4D97-AF65-F5344CB8AC3E}">
        <p14:creationId xmlns:p14="http://schemas.microsoft.com/office/powerpoint/2010/main" val="59266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Στόχοι</a:t>
            </a:r>
            <a:endParaRPr lang="el-GR" b="1" dirty="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2"/>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158102765"/>
              </p:ext>
            </p:extLst>
          </p:nvPr>
        </p:nvGraphicFramePr>
        <p:xfrm>
          <a:off x="4391144" y="1008286"/>
          <a:ext cx="7355881" cy="5593271"/>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να </a:t>
                      </a:r>
                      <a:r>
                        <a:rPr lang="el-GR" sz="2400" b="0" dirty="0"/>
                        <a:t>συντονίζουν δραστηριότητες με μεγαλύτερη ευαισθησία απέναντι στη διαφορετικότητα</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να </a:t>
                      </a:r>
                      <a:r>
                        <a:rPr lang="el-GR" sz="2400" b="0" dirty="0"/>
                        <a:t>αναστοχάζονται τις δικές τους άρρητες αντιλήψεις και νόρμες</a:t>
                      </a:r>
                      <a:r>
                        <a:rPr lang="en-GB" sz="2400" b="0" dirty="0"/>
                        <a:t>,</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να δημιουργούν χώρους μάθησης χωρίς αμηχανία,
να </a:t>
                      </a:r>
                      <a:r>
                        <a:rPr lang="el-GR" sz="2400" b="0" dirty="0"/>
                        <a:t>κατανοούν καλύτερα τις συγκρούσεις μεταξύ των γενεών</a:t>
                      </a:r>
                      <a:r>
                        <a:rPr lang="en-GB" sz="2400" b="0" dirty="0"/>
                        <a:t> </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και </a:t>
                      </a:r>
                      <a:r>
                        <a:rPr lang="el-GR" sz="2400" b="0" dirty="0"/>
                        <a:t>προτείνουν τρόπους αντιμετώπισής τους</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να </a:t>
                      </a:r>
                      <a:r>
                        <a:rPr lang="el-GR" sz="2400" b="0" dirty="0"/>
                        <a:t>διαχειρίζονται πιο επαγγελματικά την εγγύτητα, την οικειότητα και τα προσωπικά όρια</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τις ανάγκες των ηλικιωμένων και
να αναστοχάζονται κριτικά τους θεσμικούς κανόνες και να προωθούν μετασχηματισμούς.</a:t>
                      </a:r>
                      <a:endParaRPr lang="de-DE" sz="11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4" name="Textfeld 3">
            <a:extLst>
              <a:ext uri="{FF2B5EF4-FFF2-40B4-BE49-F238E27FC236}">
                <a16:creationId xmlns:a16="http://schemas.microsoft.com/office/drawing/2014/main" id="{43B1655B-8723-6671-E57D-28FF938AD7AC}"/>
              </a:ext>
            </a:extLst>
          </p:cNvPr>
          <p:cNvSpPr txBox="1"/>
          <p:nvPr/>
        </p:nvSpPr>
        <p:spPr>
          <a:xfrm>
            <a:off x="0" y="1105822"/>
            <a:ext cx="4020206" cy="1655518"/>
          </a:xfrm>
          <a:prstGeom prst="rect">
            <a:avLst/>
          </a:prstGeom>
          <a:noFill/>
        </p:spPr>
        <p:txBody>
          <a:bodyPr wrap="square">
            <a:spAutoFit/>
          </a:bodyPr>
          <a:lstStyle/>
          <a:p>
            <a:pPr marL="457200" algn="ctr">
              <a:lnSpc>
                <a:spcPct val="107000"/>
              </a:lnSpc>
              <a:spcAft>
                <a:spcPts val="800"/>
              </a:spcAft>
              <a:buNone/>
            </a:pPr>
            <a:r>
              <a:rPr lang="el-GR" sz="2400" b="1" dirty="0"/>
              <a:t>Οι εκπαιδευτικοί και οι εξειδικευμένοι επαγγελματίες θα είναι σε θέση να</a:t>
            </a:r>
            <a:r>
              <a:rPr lang="en-GB" sz="2400" b="1" dirty="0"/>
              <a:t>: </a:t>
            </a:r>
            <a:endParaRPr lang="de-DE" sz="24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1AA620FE-DF7B-351C-EA91-285FA471DE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122756"/>
            <a:ext cx="2812269" cy="528301"/>
          </a:xfrm>
          <a:prstGeom prst="rect">
            <a:avLst/>
          </a:prstGeom>
        </p:spPr>
      </p:pic>
    </p:spTree>
    <p:extLst>
      <p:ext uri="{BB962C8B-B14F-4D97-AF65-F5344CB8AC3E}">
        <p14:creationId xmlns:p14="http://schemas.microsoft.com/office/powerpoint/2010/main" val="110546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398095" y="1739937"/>
            <a:ext cx="6933351" cy="431400"/>
          </a:xfrm>
          <a:prstGeom prst="rect">
            <a:avLst/>
          </a:prstGeom>
        </p:spPr>
        <p:txBody>
          <a:bodyPr lIns="0" tIns="0" rIns="0" bIns="0" rtlCol="0" anchor="t">
            <a:spAutoFit/>
          </a:bodyPr>
          <a:lstStyle/>
          <a:p>
            <a:pPr algn="ctr">
              <a:lnSpc>
                <a:spcPts val="3518"/>
              </a:lnSpc>
            </a:pPr>
            <a:r>
              <a:rPr lang="en-US" sz="2800" b="1" dirty="0">
                <a:solidFill>
                  <a:srgbClr val="D33FB2"/>
                </a:solidFill>
                <a:latin typeface="Calibri" panose="020F0502020204030204" pitchFamily="34" charset="0"/>
                <a:cs typeface="Times New Roman" panose="02020603050405020304" pitchFamily="18" charset="0"/>
                <a:sym typeface="Pier Sans Light"/>
              </a:rPr>
              <a:t>Κοινωνικές νόρμες</a:t>
            </a:r>
            <a:endParaRPr lang="en-US" sz="2981"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E14BE4DB-09A7-1D2E-BBD3-F407C80C744C}"/>
              </a:ext>
            </a:extLst>
          </p:cNvPr>
          <p:cNvSpPr txBox="1"/>
          <p:nvPr/>
        </p:nvSpPr>
        <p:spPr>
          <a:xfrm>
            <a:off x="3794235" y="2390488"/>
            <a:ext cx="7325711" cy="2308324"/>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l-GR" sz="2400" dirty="0"/>
              <a:t>Οι κοινωνικές νόρμες είναι βασικοί κανόνες και συμβάσεις που διαμορφώνουν</a:t>
            </a:r>
            <a:r>
              <a:rPr lang="en-GB" sz="2400" dirty="0"/>
              <a:t> </a:t>
            </a:r>
            <a:r>
              <a:rPr lang="en-US" sz="2400" dirty="0" err="1"/>
              <a:t>τη</a:t>
            </a:r>
            <a:r>
              <a:rPr lang="en-US" sz="2400" dirty="0"/>
              <a:t> συμπεριφορά των ατόμων μέσα σε μια κοινωνία. 
Κα</a:t>
            </a:r>
            <a:r>
              <a:rPr lang="en-US" sz="2400" dirty="0" err="1"/>
              <a:t>θορίζουν</a:t>
            </a:r>
            <a:r>
              <a:rPr lang="en-US" sz="2400" dirty="0"/>
              <a:t> </a:t>
            </a:r>
            <a:r>
              <a:rPr lang="el-GR" sz="2400" dirty="0"/>
              <a:t>τι θεωρείται κατάλληλο, αναμενόμενο ή αποκλίνον από τον κανόνα</a:t>
            </a:r>
            <a:r>
              <a:rPr lang="en-GB" sz="2400" dirty="0"/>
              <a:t> </a:t>
            </a:r>
            <a:r>
              <a:rPr lang="en-US" sz="2400" dirty="0"/>
              <a:t>και έχουν τόσο ρυθμιστικό όσο και κατευθυντικό χαρακτήρα.</a:t>
            </a:r>
            <a:endParaRPr lang="de-DE" sz="24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Θεωρητικό πλαίσιο</a:t>
            </a:r>
            <a:endParaRPr lang="de-DE" sz="3600" b="1" dirty="0">
              <a:solidFill>
                <a:srgbClr val="FFFFFF"/>
              </a:solidFill>
            </a:endParaRPr>
          </a:p>
        </p:txBody>
      </p:sp>
      <p:pic>
        <p:nvPicPr>
          <p:cNvPr id="9" name="Grafik 8" descr="Ein Bild, das Grafiken, Clipart, Design enthält.&#10;&#10;KI-generierte Inhalte können fehlerhaft sein.">
            <a:extLst>
              <a:ext uri="{FF2B5EF4-FFF2-40B4-BE49-F238E27FC236}">
                <a16:creationId xmlns:a16="http://schemas.microsoft.com/office/drawing/2014/main" id="{24D667B8-EB8D-8F64-D959-D8AC7562CF4F}"/>
              </a:ext>
            </a:extLst>
          </p:cNvPr>
          <p:cNvPicPr>
            <a:picLocks noChangeAspect="1"/>
          </p:cNvPicPr>
          <p:nvPr/>
        </p:nvPicPr>
        <p:blipFill>
          <a:blip r:embed="rId2"/>
          <a:stretch>
            <a:fillRect/>
          </a:stretch>
        </p:blipFill>
        <p:spPr>
          <a:xfrm>
            <a:off x="602185" y="2000666"/>
            <a:ext cx="2705478" cy="3067478"/>
          </a:xfrm>
          <a:prstGeom prst="rect">
            <a:avLst/>
          </a:prstGeom>
        </p:spPr>
      </p:pic>
      <p:pic>
        <p:nvPicPr>
          <p:cNvPr id="2" name="Picture 1">
            <a:extLst>
              <a:ext uri="{FF2B5EF4-FFF2-40B4-BE49-F238E27FC236}">
                <a16:creationId xmlns:a16="http://schemas.microsoft.com/office/drawing/2014/main" id="{755BAC9D-42D1-49C6-D08A-35F8E804B5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122756"/>
            <a:ext cx="2812269" cy="528301"/>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AF858-94D0-931B-D2F4-20C21B102C0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8C42A52B-F352-7CE9-B7ED-24589C60A779}"/>
              </a:ext>
            </a:extLst>
          </p:cNvPr>
          <p:cNvSpPr txBox="1"/>
          <p:nvPr/>
        </p:nvSpPr>
        <p:spPr>
          <a:xfrm>
            <a:off x="3331073" y="1170728"/>
            <a:ext cx="6933351" cy="897682"/>
          </a:xfrm>
          <a:prstGeom prst="rect">
            <a:avLst/>
          </a:prstGeom>
        </p:spPr>
        <p:txBody>
          <a:bodyPr lIns="0" tIns="0" rIns="0" bIns="0" rtlCol="0" anchor="t">
            <a:spAutoFit/>
          </a:bodyPr>
          <a:lstStyle/>
          <a:p>
            <a:pPr>
              <a:lnSpc>
                <a:spcPts val="3518"/>
              </a:lnSpc>
            </a:pPr>
            <a:r>
              <a:rPr lang="el-GR" sz="2800" b="1" dirty="0">
                <a:solidFill>
                  <a:srgbClr val="D33FB2"/>
                </a:solidFill>
                <a:latin typeface="Calibri" panose="020F0502020204030204" pitchFamily="34" charset="0"/>
                <a:cs typeface="Times New Roman" panose="02020603050405020304" pitchFamily="18" charset="0"/>
              </a:rPr>
              <a:t>Προνεωτερικές κοινωνίες</a:t>
            </a:r>
            <a:r>
              <a:rPr lang="en-US" sz="2800" b="1" dirty="0">
                <a:solidFill>
                  <a:srgbClr val="D33FB2"/>
                </a:solidFill>
                <a:latin typeface="Calibri" panose="020F0502020204030204" pitchFamily="34" charset="0"/>
                <a:cs typeface="Times New Roman" panose="02020603050405020304" pitchFamily="18" charset="0"/>
              </a:rPr>
              <a:t>: 
Ηθική, θρησκεία και κοινωνική τάξη</a:t>
            </a:r>
            <a:endParaRPr lang="en-US" sz="2800"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94BDACD8-A4B2-BE58-51F0-8BDC75F08F7F}"/>
              </a:ext>
            </a:extLst>
          </p:cNvPr>
          <p:cNvSpPr txBox="1"/>
          <p:nvPr/>
        </p:nvSpPr>
        <p:spPr>
          <a:xfrm>
            <a:off x="2962177" y="2285385"/>
            <a:ext cx="6600498" cy="4154984"/>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Ενσωμάτωση της σεξουαλικότητας στα συστήματα θρησκευτικής και ηθικής τάξης.
</a:t>
            </a:r>
            <a:r>
              <a:rPr lang="el-GR" sz="2400" dirty="0"/>
              <a:t>Η σεξουαλικότητα θεωρούνταν κυρίως συνδεδεμένη με την αναπαραγωγή</a:t>
            </a:r>
            <a:r>
              <a:rPr lang="en-US" sz="2400" dirty="0"/>
              <a:t>
Η ηλικία συχνά συσχετιζόταν με την απομόνωση, τη σοφία ή την πνευματική αφοσίωση. 
</a:t>
            </a:r>
            <a:r>
              <a:rPr lang="el-GR" sz="2400" dirty="0"/>
              <a:t>Η σεξουαλικότητα στην τρίτη ηλικία δεν ήταν τόσο αόρατη όσο ηθικά αποδοκιμαζόμενη</a:t>
            </a:r>
            <a:r>
              <a:rPr lang="en-US" sz="2400" dirty="0"/>
              <a:t>. 
Ωστόσο, εκείνη την επ</a:t>
            </a:r>
            <a:r>
              <a:rPr lang="en-US" sz="2400" dirty="0" err="1"/>
              <a:t>οχή</a:t>
            </a:r>
            <a:r>
              <a:rPr lang="en-US" sz="2400" dirty="0"/>
              <a:t> </a:t>
            </a:r>
            <a:r>
              <a:rPr lang="el-GR" sz="2400" dirty="0"/>
              <a:t>υπήρχαν σχετικά λίγοι άνθρωποι που έφταναν σε προχωρημένη ηλικία</a:t>
            </a:r>
            <a:endParaRPr lang="de-DE" sz="2400" dirty="0"/>
          </a:p>
        </p:txBody>
      </p:sp>
      <p:sp>
        <p:nvSpPr>
          <p:cNvPr id="15" name="Textfeld 14">
            <a:extLst>
              <a:ext uri="{FF2B5EF4-FFF2-40B4-BE49-F238E27FC236}">
                <a16:creationId xmlns:a16="http://schemas.microsoft.com/office/drawing/2014/main" id="{5992DDFE-1AE1-2C76-9270-15E88E665960}"/>
              </a:ext>
            </a:extLst>
          </p:cNvPr>
          <p:cNvSpPr txBox="1"/>
          <p:nvPr/>
        </p:nvSpPr>
        <p:spPr>
          <a:xfrm>
            <a:off x="430924" y="146355"/>
            <a:ext cx="12192000" cy="400110"/>
          </a:xfrm>
          <a:prstGeom prst="rect">
            <a:avLst/>
          </a:prstGeom>
          <a:noFill/>
        </p:spPr>
        <p:txBody>
          <a:bodyPr wrap="square" rtlCol="0">
            <a:spAutoFit/>
          </a:bodyPr>
          <a:lstStyle/>
          <a:p>
            <a:r>
              <a:rPr lang="en-US" sz="2000" b="1" dirty="0">
                <a:solidFill>
                  <a:srgbClr val="FFFFFF"/>
                </a:solidFill>
              </a:rPr>
              <a:t>Θεωρητικό πλαίσιο: Ιστορική εξέλιξη των κοινωνικών κανόνων σχετικά με την ηλικία και τη σεξουαλικότητα</a:t>
            </a:r>
            <a:endParaRPr lang="de-DE" sz="2000" b="1" dirty="0">
              <a:solidFill>
                <a:srgbClr val="FFFFFF"/>
              </a:solidFill>
            </a:endParaRPr>
          </a:p>
        </p:txBody>
      </p:sp>
      <p:pic>
        <p:nvPicPr>
          <p:cNvPr id="3" name="Grafik 2" descr="Ein Bild, das Kinderkunst, Entwurf, Zeichnung enthält.&#10;&#10;KI-generierte Inhalte können fehlerhaft sein.">
            <a:extLst>
              <a:ext uri="{FF2B5EF4-FFF2-40B4-BE49-F238E27FC236}">
                <a16:creationId xmlns:a16="http://schemas.microsoft.com/office/drawing/2014/main" id="{0263FE65-2463-16B9-B345-0099B44572C7}"/>
              </a:ext>
            </a:extLst>
          </p:cNvPr>
          <p:cNvPicPr>
            <a:picLocks noChangeAspect="1"/>
          </p:cNvPicPr>
          <p:nvPr/>
        </p:nvPicPr>
        <p:blipFill>
          <a:blip r:embed="rId2"/>
          <a:stretch>
            <a:fillRect/>
          </a:stretch>
        </p:blipFill>
        <p:spPr>
          <a:xfrm>
            <a:off x="142675" y="3783724"/>
            <a:ext cx="2746159" cy="1818290"/>
          </a:xfrm>
          <a:prstGeom prst="rect">
            <a:avLst/>
          </a:prstGeom>
        </p:spPr>
      </p:pic>
      <p:pic>
        <p:nvPicPr>
          <p:cNvPr id="5" name="Grafik 4" descr="Ein Bild, das Zeichnung, Clipart, Darstellung, Menschliches Gesicht enthält.&#10;&#10;KI-generierte Inhalte können fehlerhaft sein.">
            <a:extLst>
              <a:ext uri="{FF2B5EF4-FFF2-40B4-BE49-F238E27FC236}">
                <a16:creationId xmlns:a16="http://schemas.microsoft.com/office/drawing/2014/main" id="{F364BB03-A8F7-ABEF-0551-9930329A5EE5}"/>
              </a:ext>
            </a:extLst>
          </p:cNvPr>
          <p:cNvPicPr>
            <a:picLocks noChangeAspect="1"/>
          </p:cNvPicPr>
          <p:nvPr/>
        </p:nvPicPr>
        <p:blipFill>
          <a:blip r:embed="rId3"/>
          <a:stretch>
            <a:fillRect/>
          </a:stretch>
        </p:blipFill>
        <p:spPr>
          <a:xfrm>
            <a:off x="9396247" y="2390488"/>
            <a:ext cx="2480027" cy="2847943"/>
          </a:xfrm>
          <a:prstGeom prst="rect">
            <a:avLst/>
          </a:prstGeom>
        </p:spPr>
      </p:pic>
      <p:pic>
        <p:nvPicPr>
          <p:cNvPr id="2" name="Picture 1">
            <a:extLst>
              <a:ext uri="{FF2B5EF4-FFF2-40B4-BE49-F238E27FC236}">
                <a16:creationId xmlns:a16="http://schemas.microsoft.com/office/drawing/2014/main" id="{B6197FEB-0262-178C-DA9F-E7EB227D47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70" y="6122756"/>
            <a:ext cx="2812269" cy="528301"/>
          </a:xfrm>
          <a:prstGeom prst="rect">
            <a:avLst/>
          </a:prstGeom>
        </p:spPr>
      </p:pic>
    </p:spTree>
    <p:extLst>
      <p:ext uri="{BB962C8B-B14F-4D97-AF65-F5344CB8AC3E}">
        <p14:creationId xmlns:p14="http://schemas.microsoft.com/office/powerpoint/2010/main" val="118308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B5D6AD6-88FB-8A99-B408-ECE57621FD16}"/>
              </a:ext>
            </a:extLst>
          </p:cNvPr>
          <p:cNvSpPr>
            <a:spLocks noGrp="1"/>
          </p:cNvSpPr>
          <p:nvPr>
            <p:ph type="body" sz="quarter" idx="10"/>
          </p:nvPr>
        </p:nvSpPr>
        <p:spPr>
          <a:xfrm>
            <a:off x="3070953" y="1411479"/>
            <a:ext cx="8518535" cy="550862"/>
          </a:xfrm>
        </p:spPr>
        <p:txBody>
          <a:bodyPr/>
          <a:lstStyle/>
          <a:p>
            <a:pPr algn="l"/>
            <a:r>
              <a:rPr lang="en-US" sz="2800" dirty="0"/>
              <a:t>Πρώιμη Νεότερη Εποχή: Εξουσία και Επιστήμη</a:t>
            </a:r>
            <a:endParaRPr lang="de-DE" sz="2800" dirty="0"/>
          </a:p>
        </p:txBody>
      </p:sp>
      <p:sp>
        <p:nvSpPr>
          <p:cNvPr id="8" name="Textfeld 7">
            <a:extLst>
              <a:ext uri="{FF2B5EF4-FFF2-40B4-BE49-F238E27FC236}">
                <a16:creationId xmlns:a16="http://schemas.microsoft.com/office/drawing/2014/main" id="{9A238471-8736-6B94-9A20-8E53872C7D10}"/>
              </a:ext>
            </a:extLst>
          </p:cNvPr>
          <p:cNvSpPr txBox="1"/>
          <p:nvPr/>
        </p:nvSpPr>
        <p:spPr>
          <a:xfrm>
            <a:off x="2781674" y="2259885"/>
            <a:ext cx="9359555" cy="4093428"/>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000" dirty="0">
                <a:solidFill>
                  <a:srgbClr val="252223"/>
                </a:solidFill>
                <a:ea typeface="Calibri" panose="020F0502020204030204" pitchFamily="34" charset="0"/>
              </a:rPr>
              <a:t>Αύξηση του ελέγχου του κράτους και της εκκλησίας επί της συζυγικής ζωής. 
Γύρω στο 1800: </a:t>
            </a:r>
            <a:r>
              <a:rPr lang="el-GR" sz="2000" dirty="0"/>
              <a:t>Ενίσχυση της ιατρικής προσέγγισης του σώματος και της σεξουαλικότητας</a:t>
            </a:r>
            <a:r>
              <a:rPr lang="en-US" sz="2000" dirty="0">
                <a:solidFill>
                  <a:srgbClr val="252223"/>
                </a:solidFill>
                <a:ea typeface="Calibri" panose="020F0502020204030204" pitchFamily="34" charset="0"/>
              </a:rPr>
              <a:t>
Αυξανόμενη «ιατρικοποίηση» που εξέταζε το σώμα, ειδικά το γυναικείο και το «ανώμαλο» σώμα, ως ιατρικό αντικείμενο.
Θέσπιση του λεγόμενου «μοντέλου των δύο φύλων»: </a:t>
            </a:r>
            <a:r>
              <a:rPr lang="el-GR" sz="2000" dirty="0"/>
              <a:t>Οι γυναίκες και οι άνδρες θεωρούνται θεμελιωδώς διαφορετικοί, με τις διαφορές τους να αποδίδονται στη βιολογία</a:t>
            </a:r>
            <a:r>
              <a:rPr lang="en-US" sz="2000" dirty="0">
                <a:solidFill>
                  <a:srgbClr val="252223"/>
                </a:solidFill>
                <a:ea typeface="Calibri" panose="020F0502020204030204" pitchFamily="34" charset="0"/>
              </a:rPr>
              <a:t>
Από α</a:t>
            </a:r>
            <a:r>
              <a:rPr lang="en-US" sz="2000" dirty="0" err="1">
                <a:solidFill>
                  <a:srgbClr val="252223"/>
                </a:solidFill>
                <a:ea typeface="Calibri" panose="020F0502020204030204" pitchFamily="34" charset="0"/>
              </a:rPr>
              <a:t>υτό</a:t>
            </a:r>
            <a:r>
              <a:rPr lang="en-US" sz="2000" dirty="0">
                <a:solidFill>
                  <a:srgbClr val="252223"/>
                </a:solidFill>
                <a:ea typeface="Calibri" panose="020F0502020204030204" pitchFamily="34" charset="0"/>
              </a:rPr>
              <a:t> απ</a:t>
            </a:r>
            <a:r>
              <a:rPr lang="en-US" sz="2000" dirty="0" err="1">
                <a:solidFill>
                  <a:srgbClr val="252223"/>
                </a:solidFill>
                <a:ea typeface="Calibri" panose="020F0502020204030204" pitchFamily="34" charset="0"/>
              </a:rPr>
              <a:t>ορρέουν</a:t>
            </a:r>
            <a:r>
              <a:rPr lang="en-US" sz="2000" dirty="0">
                <a:solidFill>
                  <a:srgbClr val="252223"/>
                </a:solidFill>
                <a:ea typeface="Calibri" panose="020F0502020204030204" pitchFamily="34" charset="0"/>
              </a:rPr>
              <a:t> </a:t>
            </a:r>
            <a:r>
              <a:rPr lang="en-US" sz="2000" dirty="0" err="1">
                <a:solidFill>
                  <a:srgbClr val="252223"/>
                </a:solidFill>
                <a:ea typeface="Calibri" panose="020F0502020204030204" pitchFamily="34" charset="0"/>
              </a:rPr>
              <a:t>οι</a:t>
            </a:r>
            <a:r>
              <a:rPr lang="en-US" sz="2000" dirty="0">
                <a:solidFill>
                  <a:srgbClr val="252223"/>
                </a:solidFill>
                <a:ea typeface="Calibri" panose="020F0502020204030204" pitchFamily="34" charset="0"/>
              </a:rPr>
              <a:t> </a:t>
            </a:r>
            <a:r>
              <a:rPr lang="en-US" sz="2000" dirty="0" err="1">
                <a:solidFill>
                  <a:srgbClr val="252223"/>
                </a:solidFill>
                <a:ea typeface="Calibri" panose="020F0502020204030204" pitchFamily="34" charset="0"/>
              </a:rPr>
              <a:t>κοινωνικοί</a:t>
            </a:r>
            <a:r>
              <a:rPr lang="en-US" sz="2000" dirty="0">
                <a:solidFill>
                  <a:srgbClr val="252223"/>
                </a:solidFill>
                <a:ea typeface="Calibri" panose="020F0502020204030204" pitchFamily="34" charset="0"/>
              </a:rPr>
              <a:t> </a:t>
            </a:r>
            <a:r>
              <a:rPr lang="en-US" sz="2000" dirty="0" err="1">
                <a:solidFill>
                  <a:srgbClr val="252223"/>
                </a:solidFill>
                <a:ea typeface="Calibri" panose="020F0502020204030204" pitchFamily="34" charset="0"/>
              </a:rPr>
              <a:t>ρόλοι</a:t>
            </a:r>
            <a:r>
              <a:rPr lang="en-US" sz="2000" dirty="0">
                <a:solidFill>
                  <a:srgbClr val="252223"/>
                </a:solidFill>
                <a:ea typeface="Calibri" panose="020F0502020204030204" pitchFamily="34" charset="0"/>
              </a:rPr>
              <a:t>.
Οι αποκλίσεις δεν θεωρούνταν πλέον απλώς αμαρτία, αλλά ταξινομούνταν όλο και περισσότερο ως ασθένεια ή ακόμη και ως έγκλημα.</a:t>
            </a:r>
            <a:endParaRPr lang="de-DE" sz="2000" dirty="0"/>
          </a:p>
          <a:p>
            <a:endParaRPr lang="de-DE" sz="2000" dirty="0">
              <a:solidFill>
                <a:srgbClr val="252223"/>
              </a:solidFill>
              <a:effectLst/>
              <a:ea typeface="Calibri" panose="020F0502020204030204" pitchFamily="34" charset="0"/>
            </a:endParaRPr>
          </a:p>
          <a:p>
            <a:endParaRPr lang="de-DE" sz="2000" dirty="0"/>
          </a:p>
        </p:txBody>
      </p:sp>
      <p:sp>
        <p:nvSpPr>
          <p:cNvPr id="11" name="Titel 10">
            <a:extLst>
              <a:ext uri="{FF2B5EF4-FFF2-40B4-BE49-F238E27FC236}">
                <a16:creationId xmlns:a16="http://schemas.microsoft.com/office/drawing/2014/main" id="{5C1744B4-45F0-06C2-4C07-4C66AAD6AD80}"/>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Θεωρητικό πλαίσιο: Ιστορική εξέλιξη των κοινωνικών κανόνων σχετικά με την ηλικία και τη σεξουαλικότητα</a:t>
            </a:r>
            <a:endParaRPr lang="de-DE" sz="2400" b="1" dirty="0">
              <a:solidFill>
                <a:srgbClr val="FFFFFF"/>
              </a:solidFill>
            </a:endParaRPr>
          </a:p>
        </p:txBody>
      </p:sp>
      <p:pic>
        <p:nvPicPr>
          <p:cNvPr id="15" name="Grafik 14" descr="Ein Bild, das Entwurf, Kunst, Zeichnung, Schwarzweiß enthält.&#10;&#10;KI-generierte Inhalte können fehlerhaft sein.">
            <a:extLst>
              <a:ext uri="{FF2B5EF4-FFF2-40B4-BE49-F238E27FC236}">
                <a16:creationId xmlns:a16="http://schemas.microsoft.com/office/drawing/2014/main" id="{9C876F26-48A0-E304-B5B7-3EF7BB5E9B12}"/>
              </a:ext>
            </a:extLst>
          </p:cNvPr>
          <p:cNvPicPr>
            <a:picLocks noChangeAspect="1"/>
          </p:cNvPicPr>
          <p:nvPr/>
        </p:nvPicPr>
        <p:blipFill>
          <a:blip r:embed="rId2"/>
          <a:stretch>
            <a:fillRect/>
          </a:stretch>
        </p:blipFill>
        <p:spPr>
          <a:xfrm>
            <a:off x="346554" y="2259885"/>
            <a:ext cx="2201132" cy="3377965"/>
          </a:xfrm>
          <a:prstGeom prst="rect">
            <a:avLst/>
          </a:prstGeom>
        </p:spPr>
      </p:pic>
      <p:pic>
        <p:nvPicPr>
          <p:cNvPr id="13" name="Grafik 12" descr="Ein Bild, das Zeichnung, Entwurf, Clipart, Symbol enthält.&#10;&#10;KI-generierte Inhalte können fehlerhaft sein.">
            <a:extLst>
              <a:ext uri="{FF2B5EF4-FFF2-40B4-BE49-F238E27FC236}">
                <a16:creationId xmlns:a16="http://schemas.microsoft.com/office/drawing/2014/main" id="{95F819AB-46F0-8536-09A5-D270C3475B5A}"/>
              </a:ext>
            </a:extLst>
          </p:cNvPr>
          <p:cNvPicPr>
            <a:picLocks noChangeAspect="1"/>
          </p:cNvPicPr>
          <p:nvPr/>
        </p:nvPicPr>
        <p:blipFill>
          <a:blip r:embed="rId3"/>
          <a:stretch>
            <a:fillRect/>
          </a:stretch>
        </p:blipFill>
        <p:spPr>
          <a:xfrm>
            <a:off x="869769" y="3157093"/>
            <a:ext cx="990562" cy="1449588"/>
          </a:xfrm>
          <a:prstGeom prst="rect">
            <a:avLst/>
          </a:prstGeom>
        </p:spPr>
      </p:pic>
      <p:pic>
        <p:nvPicPr>
          <p:cNvPr id="2" name="Picture 1">
            <a:extLst>
              <a:ext uri="{FF2B5EF4-FFF2-40B4-BE49-F238E27FC236}">
                <a16:creationId xmlns:a16="http://schemas.microsoft.com/office/drawing/2014/main" id="{AACFC195-860D-49B5-370A-2B39B79C06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70" y="6122756"/>
            <a:ext cx="2812269" cy="528301"/>
          </a:xfrm>
          <a:prstGeom prst="rect">
            <a:avLst/>
          </a:prstGeom>
        </p:spPr>
      </p:pic>
    </p:spTree>
    <p:extLst>
      <p:ext uri="{BB962C8B-B14F-4D97-AF65-F5344CB8AC3E}">
        <p14:creationId xmlns:p14="http://schemas.microsoft.com/office/powerpoint/2010/main" val="307145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AD841D2-987A-4438-438F-1E0662A34329}"/>
              </a:ext>
            </a:extLst>
          </p:cNvPr>
          <p:cNvSpPr txBox="1"/>
          <p:nvPr/>
        </p:nvSpPr>
        <p:spPr>
          <a:xfrm>
            <a:off x="2449829" y="1317211"/>
            <a:ext cx="8022999" cy="523220"/>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Νεωτερικότητα: Ιατρική και επιστημονική ομαλοποίηση</a:t>
            </a:r>
            <a:endParaRPr lang="de-DE" sz="2800" dirty="0"/>
          </a:p>
        </p:txBody>
      </p:sp>
      <p:sp>
        <p:nvSpPr>
          <p:cNvPr id="6" name="Titel 10">
            <a:extLst>
              <a:ext uri="{FF2B5EF4-FFF2-40B4-BE49-F238E27FC236}">
                <a16:creationId xmlns:a16="http://schemas.microsoft.com/office/drawing/2014/main" id="{7FBCE237-3683-B5DE-6A79-5AB458FA2333}"/>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Θεωρητικό πλαίσιο: Ιστορική εξέλιξη των κοινωνικών κανόνων σχετικά με την ηλικία και τη σεξουαλικότητα</a:t>
            </a:r>
            <a:endParaRPr lang="de-DE" sz="2400" b="1" dirty="0">
              <a:solidFill>
                <a:srgbClr val="FFFFFF"/>
              </a:solidFill>
            </a:endParaRPr>
          </a:p>
        </p:txBody>
      </p:sp>
      <p:sp>
        <p:nvSpPr>
          <p:cNvPr id="9" name="Textfeld 8">
            <a:extLst>
              <a:ext uri="{FF2B5EF4-FFF2-40B4-BE49-F238E27FC236}">
                <a16:creationId xmlns:a16="http://schemas.microsoft.com/office/drawing/2014/main" id="{B3321BB5-8DAE-8BD5-69C3-F01F57190BE6}"/>
              </a:ext>
            </a:extLst>
          </p:cNvPr>
          <p:cNvSpPr txBox="1"/>
          <p:nvPr/>
        </p:nvSpPr>
        <p:spPr>
          <a:xfrm>
            <a:off x="2123090" y="2164406"/>
            <a:ext cx="9669518" cy="4047262"/>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300" dirty="0">
                <a:solidFill>
                  <a:srgbClr val="252223"/>
                </a:solidFill>
                <a:ea typeface="Calibri" panose="020F0502020204030204" pitchFamily="34" charset="0"/>
              </a:rPr>
              <a:t>Από τον 18ο αιώνα και μετά: εδραίωση της ιδέας των δύο σαφώς διαχωρισμένων φύλων με «φυσικά» χαρακτηριστικά. 
</a:t>
            </a:r>
            <a:r>
              <a:rPr lang="el-GR" sz="2400" dirty="0"/>
              <a:t>Εξέταση της σεξουαλικότητας από ιατρική και βιολογική σκοπιά</a:t>
            </a:r>
            <a:r>
              <a:rPr lang="en-US" sz="2300" dirty="0">
                <a:solidFill>
                  <a:srgbClr val="252223"/>
                </a:solidFill>
                <a:ea typeface="Calibri" panose="020F0502020204030204" pitchFamily="34" charset="0"/>
              </a:rPr>
              <a:t>
</a:t>
            </a:r>
            <a:r>
              <a:rPr lang="el-GR" sz="2400" dirty="0"/>
              <a:t>Παράλληλα, εδραιώθηκε η αντίληψη περί βιολογικών ρόλων και η ιδέα</a:t>
            </a:r>
            <a:r>
              <a:rPr lang="en-GB" sz="2400" dirty="0"/>
              <a:t> </a:t>
            </a:r>
            <a:r>
              <a:rPr lang="en-US" sz="2300" dirty="0" err="1">
                <a:solidFill>
                  <a:srgbClr val="252223"/>
                </a:solidFill>
                <a:ea typeface="Calibri" panose="020F0502020204030204" pitchFamily="34" charset="0"/>
              </a:rPr>
              <a:t>των</a:t>
            </a:r>
            <a:r>
              <a:rPr lang="en-US" sz="2300" dirty="0">
                <a:solidFill>
                  <a:srgbClr val="252223"/>
                </a:solidFill>
                <a:ea typeface="Calibri" panose="020F0502020204030204" pitchFamily="34" charset="0"/>
              </a:rPr>
              <a:t> σαφώς διακριτών φάσεων της ζωής με συγκεκριμένες λειτουργίες. 
</a:t>
            </a:r>
            <a:r>
              <a:rPr lang="el-GR" sz="2400" dirty="0"/>
              <a:t>Η τρίτη ηλικία θεωρούνταν πλέον συχνά ως μια περίοδος ελλείψεων</a:t>
            </a:r>
            <a:r>
              <a:rPr lang="en-US" sz="2300" dirty="0">
                <a:solidFill>
                  <a:srgbClr val="252223"/>
                </a:solidFill>
                <a:ea typeface="Calibri" panose="020F0502020204030204" pitchFamily="34" charset="0"/>
              </a:rPr>
              <a:t>, που χαρακτηριζόταν από σωματική παρακμή και απώλεια λειτουργιών. 
Η σεξουαλικότητα στην τρίτη ηλικία δεν καταδικαζόταν πλέον κυρίως από ηθική άποψη, </a:t>
            </a:r>
            <a:r>
              <a:rPr lang="el-GR" sz="2400" dirty="0"/>
              <a:t>παθολογοποιούνταν ως “ακατάλληλη για την ηλικία</a:t>
            </a:r>
            <a:r>
              <a:rPr lang="en-GB" sz="2400" dirty="0"/>
              <a:t> </a:t>
            </a:r>
            <a:r>
              <a:rPr lang="en-US" sz="2300" dirty="0">
                <a:solidFill>
                  <a:srgbClr val="252223"/>
                </a:solidFill>
                <a:ea typeface="Calibri" panose="020F0502020204030204" pitchFamily="34" charset="0"/>
              </a:rPr>
              <a:t>ή θεωρούνταν ιατρικό πρόβλημα, επειδή θεωρούνταν ακατάλληλη για τους ηλικιωμένους.</a:t>
            </a:r>
            <a:endParaRPr lang="de-DE" sz="2300" dirty="0">
              <a:solidFill>
                <a:srgbClr val="252223"/>
              </a:solidFill>
              <a:ea typeface="Calibri" panose="020F0502020204030204" pitchFamily="34" charset="0"/>
            </a:endParaRPr>
          </a:p>
        </p:txBody>
      </p:sp>
      <p:pic>
        <p:nvPicPr>
          <p:cNvPr id="5" name="Grafik 4">
            <a:extLst>
              <a:ext uri="{FF2B5EF4-FFF2-40B4-BE49-F238E27FC236}">
                <a16:creationId xmlns:a16="http://schemas.microsoft.com/office/drawing/2014/main" id="{0F2F833A-13B2-245D-85C8-11A5B042C105}"/>
              </a:ext>
            </a:extLst>
          </p:cNvPr>
          <p:cNvPicPr>
            <a:picLocks noChangeAspect="1"/>
          </p:cNvPicPr>
          <p:nvPr/>
        </p:nvPicPr>
        <p:blipFill>
          <a:blip r:embed="rId3"/>
          <a:stretch>
            <a:fillRect/>
          </a:stretch>
        </p:blipFill>
        <p:spPr>
          <a:xfrm>
            <a:off x="399392" y="2497972"/>
            <a:ext cx="1723698" cy="3318117"/>
          </a:xfrm>
          <a:prstGeom prst="rect">
            <a:avLst/>
          </a:prstGeom>
        </p:spPr>
      </p:pic>
    </p:spTree>
    <p:extLst>
      <p:ext uri="{BB962C8B-B14F-4D97-AF65-F5344CB8AC3E}">
        <p14:creationId xmlns:p14="http://schemas.microsoft.com/office/powerpoint/2010/main" val="105480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C3FE0-BF6B-C1A3-A304-F32742C4E1DB}"/>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BF335666-6EDD-815A-2E78-F458B18C8D1D}"/>
              </a:ext>
            </a:extLst>
          </p:cNvPr>
          <p:cNvSpPr txBox="1"/>
          <p:nvPr/>
        </p:nvSpPr>
        <p:spPr>
          <a:xfrm>
            <a:off x="3657600" y="1320559"/>
            <a:ext cx="7145079"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19ος αιώνας: </a:t>
            </a:r>
            <a:r>
              <a:rPr lang="en-US" sz="2800" b="1" dirty="0" err="1">
                <a:solidFill>
                  <a:srgbClr val="D33FB2"/>
                </a:solidFill>
                <a:latin typeface="Calibri" panose="020F0502020204030204" pitchFamily="34" charset="0"/>
                <a:ea typeface="Calibri" panose="020F0502020204030204" pitchFamily="34" charset="0"/>
              </a:rPr>
              <a:t>Αστική τάξη</a:t>
            </a:r>
            <a:r>
              <a:rPr lang="en-US" sz="2800" b="1" dirty="0">
                <a:solidFill>
                  <a:srgbClr val="D33FB2"/>
                </a:solidFill>
                <a:latin typeface="Calibri" panose="020F0502020204030204" pitchFamily="34" charset="0"/>
                <a:ea typeface="Calibri" panose="020F0502020204030204" pitchFamily="34" charset="0"/>
              </a:rPr>
              <a:t>, παθολογικοποίηση και ταυτότητα</a:t>
            </a:r>
            <a:endParaRPr lang="de-DE" sz="2800" dirty="0"/>
          </a:p>
        </p:txBody>
      </p:sp>
      <p:sp>
        <p:nvSpPr>
          <p:cNvPr id="6" name="Titel 10">
            <a:extLst>
              <a:ext uri="{FF2B5EF4-FFF2-40B4-BE49-F238E27FC236}">
                <a16:creationId xmlns:a16="http://schemas.microsoft.com/office/drawing/2014/main" id="{8BEF1883-C21F-B2A9-592E-BC2F5A0FFDF9}"/>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Θεωρητικό πλαίσιο: Ιστορική εξέλιξη των κοινωνικών κανόνων σχετικά με την ηλικία και τη σεξουαλικότητα</a:t>
            </a:r>
            <a:endParaRPr lang="de-DE" sz="2400" b="1" dirty="0">
              <a:solidFill>
                <a:srgbClr val="FFFFFF"/>
              </a:solidFill>
            </a:endParaRPr>
          </a:p>
        </p:txBody>
      </p:sp>
      <p:sp>
        <p:nvSpPr>
          <p:cNvPr id="4" name="Textfeld 3">
            <a:extLst>
              <a:ext uri="{FF2B5EF4-FFF2-40B4-BE49-F238E27FC236}">
                <a16:creationId xmlns:a16="http://schemas.microsoft.com/office/drawing/2014/main" id="{9F8A3EE9-FF67-B2F7-1C22-902E3B812FDA}"/>
              </a:ext>
            </a:extLst>
          </p:cNvPr>
          <p:cNvSpPr txBox="1"/>
          <p:nvPr/>
        </p:nvSpPr>
        <p:spPr>
          <a:xfrm>
            <a:off x="3285982" y="2393218"/>
            <a:ext cx="4614010" cy="3277820"/>
          </a:xfrm>
          <a:prstGeom prst="rect">
            <a:avLst/>
          </a:prstGeom>
          <a:noFill/>
        </p:spPr>
        <p:txBody>
          <a:bodyPr wrap="square">
            <a:spAutoFit/>
          </a:bodyPr>
          <a:lstStyle>
            <a:defPPr>
              <a:defRPr lang="el-GR"/>
            </a:defPPr>
            <a:lvl1pPr marL="342900" indent="-342900">
              <a:buClr>
                <a:schemeClr val="accent3"/>
              </a:buClr>
              <a:buFont typeface="Arial" panose="020B0604020202020204" pitchFamily="34" charset="0"/>
              <a:buChar char="•"/>
              <a:defRPr sz="2300">
                <a:solidFill>
                  <a:srgbClr val="252223"/>
                </a:solidFill>
                <a:ea typeface="Calibri" panose="020F0502020204030204" pitchFamily="34" charset="0"/>
              </a:defRPr>
            </a:lvl1pPr>
          </a:lstStyle>
          <a:p>
            <a:r>
              <a:rPr lang="en-US" dirty="0"/>
              <a:t>Η αστική κοινωνία ανέδειξε την πυρηνική οικογένεια σε ηθικό ιδανικό.
</a:t>
            </a:r>
            <a:r>
              <a:rPr lang="el-GR" dirty="0"/>
              <a:t>Η σεξουαλική πίστη στον γάμο καθιερώθηκε ως κοινωνικός κανόνας</a:t>
            </a:r>
            <a:r>
              <a:rPr lang="en-US" dirty="0"/>
              <a:t>
</a:t>
            </a:r>
            <a:r>
              <a:rPr lang="el-GR" dirty="0"/>
              <a:t>Καθιερώθηκε αυστηρός διαχωρισμός των έμφυλων ρόλων.</a:t>
            </a:r>
            <a:endParaRPr lang="de-DE" dirty="0"/>
          </a:p>
        </p:txBody>
      </p:sp>
      <p:pic>
        <p:nvPicPr>
          <p:cNvPr id="5" name="Grafik 4">
            <a:extLst>
              <a:ext uri="{FF2B5EF4-FFF2-40B4-BE49-F238E27FC236}">
                <a16:creationId xmlns:a16="http://schemas.microsoft.com/office/drawing/2014/main" id="{ACCF95D0-2FB1-CF3C-83C2-2340535E0066}"/>
              </a:ext>
            </a:extLst>
          </p:cNvPr>
          <p:cNvPicPr>
            <a:picLocks noChangeAspect="1"/>
          </p:cNvPicPr>
          <p:nvPr/>
        </p:nvPicPr>
        <p:blipFill>
          <a:blip r:embed="rId2"/>
          <a:stretch>
            <a:fillRect/>
          </a:stretch>
        </p:blipFill>
        <p:spPr>
          <a:xfrm>
            <a:off x="488364" y="1863116"/>
            <a:ext cx="2581635" cy="3429479"/>
          </a:xfrm>
          <a:prstGeom prst="rect">
            <a:avLst/>
          </a:prstGeom>
        </p:spPr>
      </p:pic>
      <p:pic>
        <p:nvPicPr>
          <p:cNvPr id="8" name="Grafik 7">
            <a:extLst>
              <a:ext uri="{FF2B5EF4-FFF2-40B4-BE49-F238E27FC236}">
                <a16:creationId xmlns:a16="http://schemas.microsoft.com/office/drawing/2014/main" id="{5D861781-F68E-492C-0807-B614F6E1C071}"/>
              </a:ext>
            </a:extLst>
          </p:cNvPr>
          <p:cNvPicPr>
            <a:picLocks noChangeAspect="1"/>
          </p:cNvPicPr>
          <p:nvPr/>
        </p:nvPicPr>
        <p:blipFill>
          <a:blip r:embed="rId3"/>
          <a:stretch>
            <a:fillRect/>
          </a:stretch>
        </p:blipFill>
        <p:spPr>
          <a:xfrm>
            <a:off x="8112642" y="3110221"/>
            <a:ext cx="3452771" cy="2514050"/>
          </a:xfrm>
          <a:prstGeom prst="rect">
            <a:avLst/>
          </a:prstGeom>
        </p:spPr>
      </p:pic>
    </p:spTree>
    <p:extLst>
      <p:ext uri="{BB962C8B-B14F-4D97-AF65-F5344CB8AC3E}">
        <p14:creationId xmlns:p14="http://schemas.microsoft.com/office/powerpoint/2010/main" val="240697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74B9B-A0FA-8A33-053B-5E0C394F8D85}"/>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51A9EFA-E767-33C1-8B11-12329267BDEE}"/>
              </a:ext>
            </a:extLst>
          </p:cNvPr>
          <p:cNvSpPr txBox="1"/>
          <p:nvPr/>
        </p:nvSpPr>
        <p:spPr>
          <a:xfrm>
            <a:off x="3795823" y="1210775"/>
            <a:ext cx="7343232"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19ος αιώνας: </a:t>
            </a:r>
            <a:r>
              <a:rPr lang="en-US" sz="2800" b="1" dirty="0" err="1">
                <a:solidFill>
                  <a:srgbClr val="D33FB2"/>
                </a:solidFill>
                <a:latin typeface="Calibri" panose="020F0502020204030204" pitchFamily="34" charset="0"/>
                <a:ea typeface="Calibri" panose="020F0502020204030204" pitchFamily="34" charset="0"/>
              </a:rPr>
              <a:t>Αστική τάξη</a:t>
            </a:r>
            <a:r>
              <a:rPr lang="en-US" sz="2800" b="1" dirty="0">
                <a:solidFill>
                  <a:srgbClr val="D33FB2"/>
                </a:solidFill>
                <a:latin typeface="Calibri" panose="020F0502020204030204" pitchFamily="34" charset="0"/>
                <a:ea typeface="Calibri" panose="020F0502020204030204" pitchFamily="34" charset="0"/>
              </a:rPr>
              <a:t>, παθολογικοποίηση και ταυτότητα</a:t>
            </a:r>
            <a:endParaRPr lang="de-DE" sz="2800" dirty="0"/>
          </a:p>
        </p:txBody>
      </p:sp>
      <p:sp>
        <p:nvSpPr>
          <p:cNvPr id="6" name="Titel 10">
            <a:extLst>
              <a:ext uri="{FF2B5EF4-FFF2-40B4-BE49-F238E27FC236}">
                <a16:creationId xmlns:a16="http://schemas.microsoft.com/office/drawing/2014/main" id="{F862505A-54D2-74D9-8993-BFAE3DD0F088}"/>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Θεωρητικό πλαίσιο: Ιστορική εξέλιξη των κοινωνικών κανόνων σχετικά με την ηλικία και τη σεξουαλικότητα</a:t>
            </a:r>
            <a:endParaRPr lang="de-DE" sz="2400" b="1" dirty="0">
              <a:solidFill>
                <a:srgbClr val="FFFFFF"/>
              </a:solidFill>
            </a:endParaRPr>
          </a:p>
        </p:txBody>
      </p:sp>
      <p:sp>
        <p:nvSpPr>
          <p:cNvPr id="5" name="Textfeld 4">
            <a:extLst>
              <a:ext uri="{FF2B5EF4-FFF2-40B4-BE49-F238E27FC236}">
                <a16:creationId xmlns:a16="http://schemas.microsoft.com/office/drawing/2014/main" id="{D4C57578-778F-E5BC-0D93-22374EAF7C3D}"/>
              </a:ext>
            </a:extLst>
          </p:cNvPr>
          <p:cNvSpPr txBox="1"/>
          <p:nvPr/>
        </p:nvSpPr>
        <p:spPr>
          <a:xfrm>
            <a:off x="3519377" y="2169350"/>
            <a:ext cx="7893495" cy="400109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l-GR" sz="2400" dirty="0"/>
              <a:t>Η εμφάνιση της σύγχρονης σεξολογίας</a:t>
            </a:r>
            <a:r>
              <a:rPr lang="en-GB" sz="2400" dirty="0"/>
              <a:t> </a:t>
            </a:r>
            <a:r>
              <a:rPr lang="en-US" sz="2200" dirty="0"/>
              <a:t>και η δημιουργία όρων όπως η «ομοφυλοφιλία» – αρχικά ως ιατρική διάγνωση. 
</a:t>
            </a:r>
            <a:r>
              <a:rPr lang="el-GR" sz="2400" dirty="0"/>
              <a:t>Για πρώτη φορά, η ομοφυλοφιλική επιθυμία άρχισε να θεωρείται σταθερό στοιχείο της ταυτότητας</a:t>
            </a:r>
            <a:r>
              <a:rPr lang="en-US" sz="2200" dirty="0"/>
              <a:t>, αλλά κυρίως ως απόκλιση ή εκφυλισμός.
Αμφίσημες συνέπειες της κατηγοριοποίησης: επέτρεψε την ορατότητα και την αυτοπεριγραφή, αλλά οδήγησε επίσης σε στιγματισμό, επειδή συνδέθηκε με την «ασθένεια». 
</a:t>
            </a:r>
            <a:r>
              <a:rPr lang="el-GR" sz="2400" dirty="0"/>
              <a:t>Τα άτομα που επηρεάζονταν προσπάθησαν να αποφύγουν τον στιγματισμό</a:t>
            </a:r>
            <a:r>
              <a:rPr lang="en-GB" sz="2400" dirty="0"/>
              <a:t> </a:t>
            </a:r>
            <a:r>
              <a:rPr lang="el-GR" sz="2400" dirty="0"/>
              <a:t>μέσω ανεπιτυχών θεραπευτικών παρεμβάσεων, οι οποίες τους είχαν συνταγογραφηθεί</a:t>
            </a:r>
            <a:endParaRPr lang="de-DE" sz="2200" dirty="0"/>
          </a:p>
        </p:txBody>
      </p:sp>
      <p:pic>
        <p:nvPicPr>
          <p:cNvPr id="8" name="Grafik 7">
            <a:extLst>
              <a:ext uri="{FF2B5EF4-FFF2-40B4-BE49-F238E27FC236}">
                <a16:creationId xmlns:a16="http://schemas.microsoft.com/office/drawing/2014/main" id="{633A8D49-44A1-4464-A85C-F72C7244A225}"/>
              </a:ext>
            </a:extLst>
          </p:cNvPr>
          <p:cNvPicPr>
            <a:picLocks noChangeAspect="1"/>
          </p:cNvPicPr>
          <p:nvPr/>
        </p:nvPicPr>
        <p:blipFill>
          <a:blip r:embed="rId2"/>
          <a:stretch>
            <a:fillRect/>
          </a:stretch>
        </p:blipFill>
        <p:spPr>
          <a:xfrm>
            <a:off x="396356" y="2379953"/>
            <a:ext cx="3020332" cy="2098094"/>
          </a:xfrm>
          <a:prstGeom prst="rect">
            <a:avLst/>
          </a:prstGeom>
        </p:spPr>
      </p:pic>
    </p:spTree>
    <p:extLst>
      <p:ext uri="{BB962C8B-B14F-4D97-AF65-F5344CB8AC3E}">
        <p14:creationId xmlns:p14="http://schemas.microsoft.com/office/powerpoint/2010/main" val="192727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FB45-C952-64AB-DB24-1B0FE790E2C6}"/>
            </a:ext>
          </a:extLst>
        </p:cNvPr>
        <p:cNvGrpSpPr/>
        <p:nvPr/>
      </p:nvGrpSpPr>
      <p:grpSpPr>
        <a:xfrm>
          <a:off x="0" y="0"/>
          <a:ext cx="0" cy="0"/>
          <a:chOff x="0" y="0"/>
          <a:chExt cx="0" cy="0"/>
        </a:xfrm>
      </p:grpSpPr>
      <p:sp>
        <p:nvSpPr>
          <p:cNvPr id="6" name="Titel 10">
            <a:extLst>
              <a:ext uri="{FF2B5EF4-FFF2-40B4-BE49-F238E27FC236}">
                <a16:creationId xmlns:a16="http://schemas.microsoft.com/office/drawing/2014/main" id="{77A8BD06-45F5-861C-E04E-24939A10E914}"/>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Θεωρητικό πλαίσιο: Ιστορική εξέλιξη των κοινωνικών κανόνων σχετικά με την ηλικία και τη σεξουαλικότητα</a:t>
            </a:r>
            <a:endParaRPr lang="de-DE" sz="2400" b="1" dirty="0">
              <a:solidFill>
                <a:srgbClr val="FFFFFF"/>
              </a:solidFill>
            </a:endParaRPr>
          </a:p>
        </p:txBody>
      </p:sp>
      <p:sp>
        <p:nvSpPr>
          <p:cNvPr id="4" name="Textfeld 3">
            <a:extLst>
              <a:ext uri="{FF2B5EF4-FFF2-40B4-BE49-F238E27FC236}">
                <a16:creationId xmlns:a16="http://schemas.microsoft.com/office/drawing/2014/main" id="{03B4D412-20BE-0877-D40F-031DA736FC01}"/>
              </a:ext>
            </a:extLst>
          </p:cNvPr>
          <p:cNvSpPr txBox="1"/>
          <p:nvPr/>
        </p:nvSpPr>
        <p:spPr>
          <a:xfrm>
            <a:off x="2012485" y="1041185"/>
            <a:ext cx="8835623" cy="523220"/>
          </a:xfrm>
          <a:prstGeom prst="rect">
            <a:avLst/>
          </a:prstGeom>
          <a:noFill/>
        </p:spPr>
        <p:txBody>
          <a:bodyPr wrap="square">
            <a:spAutoFit/>
          </a:bodyPr>
          <a:lstStyle/>
          <a:p>
            <a:pPr algn="ctr"/>
            <a:r>
              <a:rPr lang="en-US" sz="2800" b="1" dirty="0">
                <a:solidFill>
                  <a:srgbClr val="D33FB2"/>
                </a:solidFill>
                <a:latin typeface="Calibri" panose="020F0502020204030204" pitchFamily="34" charset="0"/>
                <a:ea typeface="Calibri" panose="020F0502020204030204" pitchFamily="34" charset="0"/>
              </a:rPr>
              <a:t>Ο 20ός αιώνας, ένας αιώνας γεμάτος αντιθέσεις</a:t>
            </a:r>
            <a:endParaRPr lang="de-DE" sz="2800" dirty="0"/>
          </a:p>
        </p:txBody>
      </p:sp>
      <p:sp>
        <p:nvSpPr>
          <p:cNvPr id="3" name="Textfeld 2">
            <a:extLst>
              <a:ext uri="{FF2B5EF4-FFF2-40B4-BE49-F238E27FC236}">
                <a16:creationId xmlns:a16="http://schemas.microsoft.com/office/drawing/2014/main" id="{FBDD7202-DD39-BD16-5C7B-CD5396A1E4B1}"/>
              </a:ext>
            </a:extLst>
          </p:cNvPr>
          <p:cNvSpPr txBox="1"/>
          <p:nvPr/>
        </p:nvSpPr>
        <p:spPr>
          <a:xfrm>
            <a:off x="2648607" y="1579632"/>
            <a:ext cx="9065659" cy="5278368"/>
          </a:xfrm>
          <a:prstGeom prst="rect">
            <a:avLst/>
          </a:prstGeom>
          <a:noFill/>
        </p:spPr>
        <p:txBody>
          <a:bodyPr wrap="square">
            <a:spAutoFit/>
          </a:bodyPr>
          <a:lstStyle/>
          <a:p>
            <a:pPr marL="285750" indent="-285750">
              <a:spcBef>
                <a:spcPts val="600"/>
              </a:spcBef>
              <a:buClr>
                <a:srgbClr val="C00000"/>
              </a:buClr>
              <a:buFont typeface="Arial" panose="020B0604020202020204" pitchFamily="34" charset="0"/>
              <a:buChar char="•"/>
            </a:pPr>
            <a:r>
              <a:rPr lang="en-US" sz="2000" dirty="0"/>
              <a:t>Βιομηχανοποίηση, αστικοποίηση και ο Πρώτος Παγκόσμιος Πόλεμος: </a:t>
            </a:r>
            <a:r>
              <a:rPr lang="el-GR" sz="2000" dirty="0"/>
              <a:t>Σταδιακή υποχώρηση των παραδοσιακών προτύπων ρόλων</a:t>
            </a:r>
            <a:r>
              <a:rPr lang="en-US" sz="2000" dirty="0"/>
              <a:t>
Αναδύθηκε μια ξεχωριστή </a:t>
            </a:r>
            <a:r>
              <a:rPr lang="en-US" sz="1600" dirty="0"/>
              <a:t>υποκουλτούρα</a:t>
            </a:r>
            <a:r>
              <a:rPr lang="en-US" sz="2000" dirty="0"/>
              <a:t> ομοφυλόφιλων ανδρών και γυναικών.
</a:t>
            </a:r>
            <a:r>
              <a:rPr lang="el-GR" sz="2000" dirty="0"/>
              <a:t>Εθνικοσοσιαλισμός: Ανακοπή αυτής της εξέλιξης</a:t>
            </a:r>
            <a:r>
              <a:rPr lang="en-US" sz="2000" dirty="0"/>
              <a:t>, εδραίωση άκαμπτων κανόνων και προτύπων ρόλων για τα φύλα. 
1935: Αυστηροποίηση του άρθρου 175, ώστε να διευκολυνθεί η δίωξη των ομοφυλόφιλων ανδρών. 
Η σεξουαλική επανάσταση των δεκαετιών του 1960 και του 1970: Αμφισβήτηση του γάμου, της ετεροκανονικότητας και των πατριαρχικών ιεραρχιών των φύλων. 
Τα φεμινιστικά κινήματα αγωνίστηκαν για τη σεξουαλική αυτοδιάθεση και την ισότητα.
Τα κινήματα των λεσβιών, των ομοφυλόφιλων και, αργότερα, </a:t>
            </a:r>
            <a:r>
              <a:rPr lang="el-GR" sz="2000" dirty="0"/>
              <a:t>των τρανς* και των ίντερσεξ* ατόμων</a:t>
            </a:r>
            <a:r>
              <a:rPr lang="en-GB" sz="2000" dirty="0"/>
              <a:t> </a:t>
            </a:r>
            <a:r>
              <a:rPr lang="en-US" sz="2000" dirty="0"/>
              <a:t>απα</a:t>
            </a:r>
            <a:r>
              <a:rPr lang="en-US" sz="2000" dirty="0" err="1"/>
              <a:t>ίτησ</a:t>
            </a:r>
            <a:r>
              <a:rPr lang="en-US" sz="2000" dirty="0"/>
              <a:t>αν κοινωνική αναγνώριση. 
Το φύλο και η σεξουαλικότητα θεωρούνταν όλο και περισσότερο ως κοινωνικές κατασκευές και όχι απλώς ως βιολογικά δεδομένα</a:t>
            </a:r>
            <a:r>
              <a:rPr lang="en-US" sz="2200" dirty="0"/>
              <a:t>.</a:t>
            </a:r>
            <a:endParaRPr lang="de-DE" sz="2200" dirty="0"/>
          </a:p>
        </p:txBody>
      </p:sp>
      <p:pic>
        <p:nvPicPr>
          <p:cNvPr id="9" name="Grafik 8">
            <a:extLst>
              <a:ext uri="{FF2B5EF4-FFF2-40B4-BE49-F238E27FC236}">
                <a16:creationId xmlns:a16="http://schemas.microsoft.com/office/drawing/2014/main" id="{274C8E53-D6B4-CC49-FA5E-59231ECE8CF2}"/>
              </a:ext>
            </a:extLst>
          </p:cNvPr>
          <p:cNvPicPr>
            <a:picLocks noChangeAspect="1"/>
          </p:cNvPicPr>
          <p:nvPr/>
        </p:nvPicPr>
        <p:blipFill>
          <a:blip r:embed="rId2"/>
          <a:stretch>
            <a:fillRect/>
          </a:stretch>
        </p:blipFill>
        <p:spPr>
          <a:xfrm>
            <a:off x="477734" y="1945921"/>
            <a:ext cx="2114845" cy="3456274"/>
          </a:xfrm>
          <a:prstGeom prst="rect">
            <a:avLst/>
          </a:prstGeom>
        </p:spPr>
      </p:pic>
    </p:spTree>
    <p:extLst>
      <p:ext uri="{BB962C8B-B14F-4D97-AF65-F5344CB8AC3E}">
        <p14:creationId xmlns:p14="http://schemas.microsoft.com/office/powerpoint/2010/main" val="54989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BDFC-E2D4-DC24-CC85-F7A5BA220C0E}"/>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AD2108C6-C99B-4613-7C7C-01AC9D1B7082}"/>
              </a:ext>
            </a:extLst>
          </p:cNvPr>
          <p:cNvPicPr>
            <a:picLocks noChangeAspect="1"/>
          </p:cNvPicPr>
          <p:nvPr/>
        </p:nvPicPr>
        <p:blipFill>
          <a:blip r:embed="rId2"/>
          <a:stretch>
            <a:fillRect/>
          </a:stretch>
        </p:blipFill>
        <p:spPr>
          <a:xfrm>
            <a:off x="10032966" y="3234652"/>
            <a:ext cx="1829055" cy="1933845"/>
          </a:xfrm>
          <a:prstGeom prst="rect">
            <a:avLst/>
          </a:prstGeom>
        </p:spPr>
      </p:pic>
      <p:sp>
        <p:nvSpPr>
          <p:cNvPr id="6" name="Titel 10">
            <a:extLst>
              <a:ext uri="{FF2B5EF4-FFF2-40B4-BE49-F238E27FC236}">
                <a16:creationId xmlns:a16="http://schemas.microsoft.com/office/drawing/2014/main" id="{F8587978-968C-A084-BD23-5C1245FB3071}"/>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Θεωρητικό πλαίσιο: Ιστορική εξέλιξη των κοινωνικών κανόνων σχετικά με την ηλικία και τη σεξουαλικότητα</a:t>
            </a:r>
            <a:endParaRPr lang="de-DE" sz="2400" b="1" dirty="0">
              <a:solidFill>
                <a:srgbClr val="FFFFFF"/>
              </a:solidFill>
            </a:endParaRPr>
          </a:p>
        </p:txBody>
      </p:sp>
      <p:sp>
        <p:nvSpPr>
          <p:cNvPr id="3" name="Textfeld 2">
            <a:extLst>
              <a:ext uri="{FF2B5EF4-FFF2-40B4-BE49-F238E27FC236}">
                <a16:creationId xmlns:a16="http://schemas.microsoft.com/office/drawing/2014/main" id="{66B018A1-A3DA-BA41-3A0B-D6BF02859BBF}"/>
              </a:ext>
            </a:extLst>
          </p:cNvPr>
          <p:cNvSpPr txBox="1"/>
          <p:nvPr/>
        </p:nvSpPr>
        <p:spPr>
          <a:xfrm>
            <a:off x="3037490" y="1142325"/>
            <a:ext cx="6906610" cy="523220"/>
          </a:xfrm>
          <a:prstGeom prst="rect">
            <a:avLst/>
          </a:prstGeom>
          <a:noFill/>
        </p:spPr>
        <p:txBody>
          <a:bodyPr wrap="square">
            <a:spAutoFit/>
          </a:bodyPr>
          <a:lstStyle/>
          <a:p>
            <a:r>
              <a:rPr lang="el-GR" sz="2800" b="1" dirty="0">
                <a:solidFill>
                  <a:srgbClr val="D33FB2"/>
                </a:solidFill>
                <a:latin typeface="Calibri" panose="020F0502020204030204" pitchFamily="34" charset="0"/>
                <a:ea typeface="Calibri" panose="020F0502020204030204" pitchFamily="34" charset="0"/>
              </a:rPr>
              <a:t>Σήμερα: Πλουραλισμός και συγκρούσεις</a:t>
            </a:r>
            <a:endParaRPr lang="de-DE" sz="2800" b="1" dirty="0">
              <a:solidFill>
                <a:srgbClr val="D33FB2"/>
              </a:solidFill>
              <a:latin typeface="Calibri" panose="020F0502020204030204" pitchFamily="34" charset="0"/>
              <a:ea typeface="Calibri" panose="020F0502020204030204" pitchFamily="34" charset="0"/>
            </a:endParaRPr>
          </a:p>
        </p:txBody>
      </p:sp>
      <p:sp>
        <p:nvSpPr>
          <p:cNvPr id="4" name="Textfeld 3">
            <a:extLst>
              <a:ext uri="{FF2B5EF4-FFF2-40B4-BE49-F238E27FC236}">
                <a16:creationId xmlns:a16="http://schemas.microsoft.com/office/drawing/2014/main" id="{76F68945-3D15-AF86-136E-A7E4D58531EE}"/>
              </a:ext>
            </a:extLst>
          </p:cNvPr>
          <p:cNvSpPr txBox="1"/>
          <p:nvPr/>
        </p:nvSpPr>
        <p:spPr>
          <a:xfrm>
            <a:off x="2746744" y="1857028"/>
            <a:ext cx="7963297" cy="4125232"/>
          </a:xfrm>
          <a:prstGeom prst="rect">
            <a:avLst/>
          </a:prstGeom>
          <a:noFill/>
        </p:spPr>
        <p:txBody>
          <a:bodyPr wrap="square">
            <a:spAutoFit/>
          </a:bodyPr>
          <a:lstStyle/>
          <a:p>
            <a:pPr marL="342900" indent="-342900">
              <a:lnSpc>
                <a:spcPct val="107000"/>
              </a:lnSpc>
              <a:spcAft>
                <a:spcPts val="800"/>
              </a:spcAft>
              <a:buClr>
                <a:srgbClr val="C00000"/>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Η Ευρώπη σήμερα: </a:t>
            </a:r>
            <a:r>
              <a:rPr lang="el-GR" sz="2000" dirty="0"/>
              <a:t>Ποικιλομορφία τρόπων ζωής και επιλογών ζωής</a:t>
            </a:r>
            <a:r>
              <a:rPr lang="en-GB" sz="2000" dirty="0"/>
              <a:t>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el-GR" sz="2000" dirty="0"/>
              <a:t>Γάμος μεταξύ ατόμων του ίδιου φύλου και νομική αναγνώριση των τρανς* ατόμων στη Γερμανία από το 2024.</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
Οι συζητήσεις σχετικά με τα μη δυαδικά φύλα σηματοδοτούν μια βαθιά αλλαγή στις κοινωνικές νόρμες.
Ταυτόχρονα, υπάρχουν αντίθετα ρεύματα: οι πλουραλιστικές αντιλήψεις για το φύλο και τη σεξουαλικότητα αμφισβητούνται από θρησκευτικά, συντηρητικά και εθνικιστικά κινήματα. 
Γίνεται σαφές ότι οι νόρμες δεν είναι ποτέ οριστικές, αλλά αποτελούν έκφραση συνεχιζόμενων </a:t>
            </a:r>
            <a:r>
              <a:rPr lang="el-GR" sz="2000" dirty="0"/>
              <a:t>διαρκών κοινωνικών αγώνων για εξουσία και τον καθορισμό των κυρίαρχων αντιλήψεων</a:t>
            </a:r>
            <a:endParaRPr lang="de-DE"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86999571-598E-19A6-450C-71E6D0488296}"/>
              </a:ext>
            </a:extLst>
          </p:cNvPr>
          <p:cNvPicPr>
            <a:picLocks noChangeAspect="1"/>
          </p:cNvPicPr>
          <p:nvPr/>
        </p:nvPicPr>
        <p:blipFill>
          <a:blip r:embed="rId3"/>
          <a:stretch>
            <a:fillRect/>
          </a:stretch>
        </p:blipFill>
        <p:spPr>
          <a:xfrm>
            <a:off x="497992" y="1142325"/>
            <a:ext cx="1709180" cy="1918468"/>
          </a:xfrm>
          <a:prstGeom prst="rect">
            <a:avLst/>
          </a:prstGeom>
        </p:spPr>
      </p:pic>
      <p:pic>
        <p:nvPicPr>
          <p:cNvPr id="11" name="Grafik 10">
            <a:extLst>
              <a:ext uri="{FF2B5EF4-FFF2-40B4-BE49-F238E27FC236}">
                <a16:creationId xmlns:a16="http://schemas.microsoft.com/office/drawing/2014/main" id="{86C63B61-C9E0-C562-D5D0-35E357401BCE}"/>
              </a:ext>
            </a:extLst>
          </p:cNvPr>
          <p:cNvPicPr>
            <a:picLocks noChangeAspect="1"/>
          </p:cNvPicPr>
          <p:nvPr/>
        </p:nvPicPr>
        <p:blipFill>
          <a:blip r:embed="rId4"/>
          <a:stretch>
            <a:fillRect/>
          </a:stretch>
        </p:blipFill>
        <p:spPr>
          <a:xfrm>
            <a:off x="98425" y="3542675"/>
            <a:ext cx="2648320" cy="2476846"/>
          </a:xfrm>
          <a:prstGeom prst="rect">
            <a:avLst/>
          </a:prstGeom>
        </p:spPr>
      </p:pic>
    </p:spTree>
    <p:extLst>
      <p:ext uri="{BB962C8B-B14F-4D97-AF65-F5344CB8AC3E}">
        <p14:creationId xmlns:p14="http://schemas.microsoft.com/office/powerpoint/2010/main" val="175533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en-US" sz="2400" b="1" dirty="0"/>
              <a:t>Παράγοντες που επηρεάζουν τις αντιλήψεις για τη γήρανση</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553716" y="1405534"/>
            <a:ext cx="11944351" cy="550862"/>
          </a:xfrm>
        </p:spPr>
        <p:txBody>
          <a:bodyPr/>
          <a:lstStyle/>
          <a:p>
            <a:r>
              <a:rPr lang="en-US" dirty="0"/>
              <a:t>Πολιτισμικές αφηγήσεις σχετικά με τη γήρανση και την «καταλληλότητα»</a:t>
            </a:r>
            <a:endParaRPr lang="de-DE" dirty="0"/>
          </a:p>
        </p:txBody>
      </p:sp>
      <p:sp>
        <p:nvSpPr>
          <p:cNvPr id="4" name="Inhaltsplatzhalter 3">
            <a:extLst>
              <a:ext uri="{FF2B5EF4-FFF2-40B4-BE49-F238E27FC236}">
                <a16:creationId xmlns:a16="http://schemas.microsoft.com/office/drawing/2014/main" id="{0397DC76-48A4-CC24-5CD0-64E764EF3A29}"/>
              </a:ext>
            </a:extLst>
          </p:cNvPr>
          <p:cNvSpPr>
            <a:spLocks noGrp="1"/>
          </p:cNvSpPr>
          <p:nvPr>
            <p:ph sz="quarter" idx="12"/>
          </p:nvPr>
        </p:nvSpPr>
        <p:spPr>
          <a:xfrm>
            <a:off x="5029198" y="2217533"/>
            <a:ext cx="6677491" cy="4032359"/>
          </a:xfrm>
          <a:solidFill>
            <a:srgbClr val="F9F3FF"/>
          </a:solidFill>
        </p:spPr>
        <p:txBody>
          <a:bodyPr/>
          <a:lstStyle/>
          <a:p>
            <a:r>
              <a:rPr lang="de-DE" sz="2400" b="1" dirty="0" err="1"/>
              <a:t>Λειτουργίες </a:t>
            </a:r>
            <a:r>
              <a:rPr lang="de-DE" sz="2400" b="1" dirty="0"/>
              <a:t>των πολιτισμικών αφηγήσεων: </a:t>
            </a:r>
          </a:p>
          <a:p>
            <a:r>
              <a:rPr lang="en-US" sz="2200" dirty="0"/>
              <a:t>Μεταφορά πληροφοριών, επικοινωνία, δημιουργία κοινότητας, μετάδοση γνώσης ή </a:t>
            </a:r>
            <a:r>
              <a:rPr lang="el-GR" sz="2200" dirty="0"/>
              <a:t>απλώς</a:t>
            </a:r>
            <a:r>
              <a:rPr lang="en-US" sz="2200" dirty="0"/>
              <a:t> ψυχαγωγία.</a:t>
            </a:r>
          </a:p>
          <a:p>
            <a:pPr marL="342900" indent="-342900">
              <a:buClr>
                <a:srgbClr val="CC3300"/>
              </a:buClr>
              <a:buFont typeface="Arial" panose="020B0604020202020204" pitchFamily="34" charset="0"/>
              <a:buChar char="•"/>
            </a:pPr>
            <a:r>
              <a:rPr lang="en-US" sz="2200" dirty="0"/>
              <a:t>Διαμορφώνουν τις κοινωνικές αντιλήψεις,
μεταδίδουν σιωπηρές προσδοκίες και 
καθορίζουν </a:t>
            </a:r>
            <a:r>
              <a:rPr lang="el-GR" sz="2400" dirty="0"/>
              <a:t>τι θεωρείται “φυσιολογικό” ή “αποκλίνον”</a:t>
            </a:r>
            <a:endParaRPr lang="en-GB" sz="2400" dirty="0"/>
          </a:p>
          <a:p>
            <a:pPr>
              <a:buClr>
                <a:srgbClr val="CC3300"/>
              </a:buClr>
            </a:pPr>
            <a:r>
              <a:rPr lang="el-GR" sz="2200" dirty="0"/>
              <a:t>Όσον αφορά την τρίτη ηλικία</a:t>
            </a:r>
            <a:r>
              <a:rPr lang="en-US" sz="2200" dirty="0"/>
              <a:t>, στη δυτική κοινωνία μας υπάρχουν αφηγήσεις που συνδέουν τη γήρανση με την απομόνωση, την ανάπαυση και τη μείωση των αναγκών.</a:t>
            </a:r>
            <a:endParaRPr lang="de-DE" sz="2200" dirty="0"/>
          </a:p>
        </p:txBody>
      </p:sp>
      <p:sp>
        <p:nvSpPr>
          <p:cNvPr id="5" name="Sprechblase: rechteckig 4">
            <a:extLst>
              <a:ext uri="{FF2B5EF4-FFF2-40B4-BE49-F238E27FC236}">
                <a16:creationId xmlns:a16="http://schemas.microsoft.com/office/drawing/2014/main" id="{6B779FDE-93FF-0A60-1886-4BD47263CC68}"/>
              </a:ext>
            </a:extLst>
          </p:cNvPr>
          <p:cNvSpPr/>
          <p:nvPr/>
        </p:nvSpPr>
        <p:spPr>
          <a:xfrm>
            <a:off x="329610" y="2360428"/>
            <a:ext cx="4359348" cy="2349795"/>
          </a:xfrm>
          <a:custGeom>
            <a:avLst/>
            <a:gdLst>
              <a:gd name="csX0" fmla="*/ 0 w 4359348"/>
              <a:gd name="csY0" fmla="*/ 0 h 2349795"/>
              <a:gd name="csX1" fmla="*/ 726558 w 4359348"/>
              <a:gd name="csY1" fmla="*/ 0 h 2349795"/>
              <a:gd name="csX2" fmla="*/ 726558 w 4359348"/>
              <a:gd name="csY2" fmla="*/ 0 h 2349795"/>
              <a:gd name="csX3" fmla="*/ 1816395 w 4359348"/>
              <a:gd name="csY3" fmla="*/ 0 h 2349795"/>
              <a:gd name="csX4" fmla="*/ 4359348 w 4359348"/>
              <a:gd name="csY4" fmla="*/ 0 h 2349795"/>
              <a:gd name="csX5" fmla="*/ 4359348 w 4359348"/>
              <a:gd name="csY5" fmla="*/ 1370714 h 2349795"/>
              <a:gd name="csX6" fmla="*/ 4359348 w 4359348"/>
              <a:gd name="csY6" fmla="*/ 1370714 h 2349795"/>
              <a:gd name="csX7" fmla="*/ 4359348 w 4359348"/>
              <a:gd name="csY7" fmla="*/ 1958163 h 2349795"/>
              <a:gd name="csX8" fmla="*/ 4359348 w 4359348"/>
              <a:gd name="csY8" fmla="*/ 2349795 h 2349795"/>
              <a:gd name="csX9" fmla="*/ 1816395 w 4359348"/>
              <a:gd name="csY9" fmla="*/ 2349795 h 2349795"/>
              <a:gd name="csX10" fmla="*/ 609001 w 4359348"/>
              <a:gd name="csY10" fmla="*/ 3333466 h 2349795"/>
              <a:gd name="csX11" fmla="*/ 726558 w 4359348"/>
              <a:gd name="csY11" fmla="*/ 2349795 h 2349795"/>
              <a:gd name="csX12" fmla="*/ 0 w 4359348"/>
              <a:gd name="csY12" fmla="*/ 2349795 h 2349795"/>
              <a:gd name="csX13" fmla="*/ 0 w 4359348"/>
              <a:gd name="csY13" fmla="*/ 1958163 h 2349795"/>
              <a:gd name="csX14" fmla="*/ 0 w 4359348"/>
              <a:gd name="csY14" fmla="*/ 1370714 h 2349795"/>
              <a:gd name="csX15" fmla="*/ 0 w 4359348"/>
              <a:gd name="csY15" fmla="*/ 1370714 h 2349795"/>
              <a:gd name="csX16" fmla="*/ 0 w 4359348"/>
              <a:gd name="csY16" fmla="*/ 0 h 2349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59348" h="2349795" fill="none" extrusionOk="0">
                <a:moveTo>
                  <a:pt x="0" y="0"/>
                </a:moveTo>
                <a:cubicBezTo>
                  <a:pt x="346464" y="5039"/>
                  <a:pt x="570388" y="-34217"/>
                  <a:pt x="726558" y="0"/>
                </a:cubicBezTo>
                <a:lnTo>
                  <a:pt x="726558" y="0"/>
                </a:lnTo>
                <a:cubicBezTo>
                  <a:pt x="945455" y="43938"/>
                  <a:pt x="1662902" y="-65344"/>
                  <a:pt x="1816395" y="0"/>
                </a:cubicBezTo>
                <a:cubicBezTo>
                  <a:pt x="2181646" y="-21503"/>
                  <a:pt x="3563769" y="-97429"/>
                  <a:pt x="4359348" y="0"/>
                </a:cubicBezTo>
                <a:cubicBezTo>
                  <a:pt x="4300486" y="654020"/>
                  <a:pt x="4435095" y="706961"/>
                  <a:pt x="4359348" y="1370714"/>
                </a:cubicBezTo>
                <a:lnTo>
                  <a:pt x="4359348" y="1370714"/>
                </a:lnTo>
                <a:cubicBezTo>
                  <a:pt x="4393231" y="1660290"/>
                  <a:pt x="4356646" y="1822255"/>
                  <a:pt x="4359348" y="1958163"/>
                </a:cubicBezTo>
                <a:cubicBezTo>
                  <a:pt x="4380285" y="2088044"/>
                  <a:pt x="4352293" y="2268205"/>
                  <a:pt x="4359348" y="2349795"/>
                </a:cubicBezTo>
                <a:cubicBezTo>
                  <a:pt x="3446277" y="2257875"/>
                  <a:pt x="2947887" y="2425634"/>
                  <a:pt x="1816395" y="2349795"/>
                </a:cubicBezTo>
                <a:cubicBezTo>
                  <a:pt x="1325698" y="2808546"/>
                  <a:pt x="932557" y="3108090"/>
                  <a:pt x="609001" y="3333466"/>
                </a:cubicBezTo>
                <a:cubicBezTo>
                  <a:pt x="634934" y="3093295"/>
                  <a:pt x="621954" y="2658319"/>
                  <a:pt x="726558" y="2349795"/>
                </a:cubicBezTo>
                <a:cubicBezTo>
                  <a:pt x="588876" y="2399837"/>
                  <a:pt x="325691" y="2332454"/>
                  <a:pt x="0" y="2349795"/>
                </a:cubicBezTo>
                <a:cubicBezTo>
                  <a:pt x="20853" y="2271558"/>
                  <a:pt x="15313" y="2048219"/>
                  <a:pt x="0" y="1958163"/>
                </a:cubicBezTo>
                <a:cubicBezTo>
                  <a:pt x="-44837" y="1708254"/>
                  <a:pt x="33967" y="1639237"/>
                  <a:pt x="0" y="1370714"/>
                </a:cubicBezTo>
                <a:lnTo>
                  <a:pt x="0" y="1370714"/>
                </a:lnTo>
                <a:cubicBezTo>
                  <a:pt x="18704" y="1020886"/>
                  <a:pt x="59496" y="602201"/>
                  <a:pt x="0" y="0"/>
                </a:cubicBezTo>
                <a:close/>
              </a:path>
              <a:path w="4359348" h="2349795" stroke="0" extrusionOk="0">
                <a:moveTo>
                  <a:pt x="0" y="0"/>
                </a:moveTo>
                <a:cubicBezTo>
                  <a:pt x="165077" y="21806"/>
                  <a:pt x="458587" y="15865"/>
                  <a:pt x="726558" y="0"/>
                </a:cubicBezTo>
                <a:lnTo>
                  <a:pt x="726558" y="0"/>
                </a:lnTo>
                <a:cubicBezTo>
                  <a:pt x="1238179" y="33311"/>
                  <a:pt x="1424723" y="-82879"/>
                  <a:pt x="1816395" y="0"/>
                </a:cubicBezTo>
                <a:cubicBezTo>
                  <a:pt x="2258437" y="22493"/>
                  <a:pt x="3156923" y="22179"/>
                  <a:pt x="4359348" y="0"/>
                </a:cubicBezTo>
                <a:cubicBezTo>
                  <a:pt x="4242064" y="519677"/>
                  <a:pt x="4368976" y="688203"/>
                  <a:pt x="4359348" y="1370714"/>
                </a:cubicBezTo>
                <a:lnTo>
                  <a:pt x="4359348" y="1370714"/>
                </a:lnTo>
                <a:cubicBezTo>
                  <a:pt x="4321678" y="1664316"/>
                  <a:pt x="4404104" y="1722261"/>
                  <a:pt x="4359348" y="1958163"/>
                </a:cubicBezTo>
                <a:cubicBezTo>
                  <a:pt x="4388891" y="2133873"/>
                  <a:pt x="4366530" y="2205590"/>
                  <a:pt x="4359348" y="2349795"/>
                </a:cubicBezTo>
                <a:cubicBezTo>
                  <a:pt x="3275198" y="2238038"/>
                  <a:pt x="2923544" y="2372013"/>
                  <a:pt x="1816395" y="2349795"/>
                </a:cubicBezTo>
                <a:cubicBezTo>
                  <a:pt x="1327908" y="2834386"/>
                  <a:pt x="972012" y="3027783"/>
                  <a:pt x="609001" y="3333466"/>
                </a:cubicBezTo>
                <a:cubicBezTo>
                  <a:pt x="586720" y="2968407"/>
                  <a:pt x="593980" y="2735860"/>
                  <a:pt x="726558" y="2349795"/>
                </a:cubicBezTo>
                <a:cubicBezTo>
                  <a:pt x="653312" y="2305963"/>
                  <a:pt x="80560" y="2303523"/>
                  <a:pt x="0" y="2349795"/>
                </a:cubicBezTo>
                <a:cubicBezTo>
                  <a:pt x="22252" y="2169189"/>
                  <a:pt x="1959" y="2132344"/>
                  <a:pt x="0" y="1958163"/>
                </a:cubicBezTo>
                <a:cubicBezTo>
                  <a:pt x="50288" y="1681375"/>
                  <a:pt x="-45932" y="1567763"/>
                  <a:pt x="0" y="1370714"/>
                </a:cubicBezTo>
                <a:lnTo>
                  <a:pt x="0" y="1370714"/>
                </a:lnTo>
                <a:cubicBezTo>
                  <a:pt x="-115061" y="1128121"/>
                  <a:pt x="39359" y="282425"/>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3266806319">
                  <a:prstGeom prst="wedgeRectCallout">
                    <a:avLst>
                      <a:gd name="adj1" fmla="val -36030"/>
                      <a:gd name="adj2" fmla="val 91862"/>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en-US" sz="2200" b="1" dirty="0">
                <a:solidFill>
                  <a:srgbClr val="FFFFFF"/>
                </a:solidFill>
                <a:latin typeface="Calibri" panose="020F0502020204030204" pitchFamily="34" charset="0"/>
                <a:ea typeface="Calibri" panose="020F0502020204030204" pitchFamily="34" charset="0"/>
                <a:cs typeface="Calibri" panose="020F0502020204030204" pitchFamily="34" charset="0"/>
              </a:rPr>
              <a:t>«Αυτό που βιώνω είναι ότι τα 60 είναι ένα πραγματικό φράγμα. Έχω την εντύπωση ότι αν κάποιος επιθυμεί κάτι, δεν πρέπει να είναι μεγαλύτερος από 60 ετών. Το ακούω αυτό όλο και πιο συχνά.»</a:t>
            </a:r>
            <a:r>
              <a:rPr lang="de-DE"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feld 6">
            <a:extLst>
              <a:ext uri="{FF2B5EF4-FFF2-40B4-BE49-F238E27FC236}">
                <a16:creationId xmlns:a16="http://schemas.microsoft.com/office/drawing/2014/main" id="{953FC1DC-509A-F0C4-B893-979F6E1D3896}"/>
              </a:ext>
            </a:extLst>
          </p:cNvPr>
          <p:cNvSpPr txBox="1"/>
          <p:nvPr/>
        </p:nvSpPr>
        <p:spPr>
          <a:xfrm>
            <a:off x="797443" y="5665117"/>
            <a:ext cx="4359348" cy="584775"/>
          </a:xfrm>
          <a:prstGeom prst="rect">
            <a:avLst/>
          </a:prstGeom>
          <a:noFill/>
        </p:spPr>
        <p:txBody>
          <a:bodyPr wrap="square">
            <a:spAutoFit/>
          </a:bodyPr>
          <a:lstStyle/>
          <a:p>
            <a:pPr algn="ctr"/>
            <a:r>
              <a:rPr lang="en-US" sz="1600" dirty="0"/>
              <a:t>Συμμετέχων στην ομάδα εστίασης, Μάρτιος 2025, 
Γερμανία</a:t>
            </a:r>
            <a:endParaRPr lang="de-DE" sz="1600" dirty="0"/>
          </a:p>
        </p:txBody>
      </p:sp>
    </p:spTree>
    <p:extLst>
      <p:ext uri="{BB962C8B-B14F-4D97-AF65-F5344CB8AC3E}">
        <p14:creationId xmlns:p14="http://schemas.microsoft.com/office/powerpoint/2010/main" val="3453396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2E89-CE2E-2885-6635-DC5CC22AA7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B6FB3-140D-44F1-2443-49179FAEAF1F}"/>
              </a:ext>
            </a:extLst>
          </p:cNvPr>
          <p:cNvSpPr>
            <a:spLocks noGrp="1"/>
          </p:cNvSpPr>
          <p:nvPr>
            <p:ph type="title"/>
          </p:nvPr>
        </p:nvSpPr>
        <p:spPr>
          <a:xfrm>
            <a:off x="149679" y="318250"/>
            <a:ext cx="11944351" cy="715879"/>
          </a:xfrm>
        </p:spPr>
        <p:txBody>
          <a:bodyPr/>
          <a:lstStyle/>
          <a:p>
            <a:r>
              <a:rPr lang="en-US" sz="2400" b="1" dirty="0"/>
              <a:t>Παράγοντες που επηρεάζουν τις αντιλήψεις για τη γήρανση</a:t>
            </a:r>
            <a:br>
              <a:rPr lang="de-DE" dirty="0"/>
            </a:br>
            <a:endParaRPr lang="de-DE" dirty="0"/>
          </a:p>
        </p:txBody>
      </p:sp>
      <p:sp>
        <p:nvSpPr>
          <p:cNvPr id="3" name="Textplatzhalter 2">
            <a:extLst>
              <a:ext uri="{FF2B5EF4-FFF2-40B4-BE49-F238E27FC236}">
                <a16:creationId xmlns:a16="http://schemas.microsoft.com/office/drawing/2014/main" id="{52E4DAE3-ACBB-0B1D-B0E9-4CC030F8A81A}"/>
              </a:ext>
            </a:extLst>
          </p:cNvPr>
          <p:cNvSpPr>
            <a:spLocks noGrp="1"/>
          </p:cNvSpPr>
          <p:nvPr>
            <p:ph type="body" sz="quarter" idx="10"/>
          </p:nvPr>
        </p:nvSpPr>
        <p:spPr>
          <a:xfrm>
            <a:off x="4072270" y="1216179"/>
            <a:ext cx="7251647" cy="550862"/>
          </a:xfrm>
        </p:spPr>
        <p:txBody>
          <a:bodyPr/>
          <a:lstStyle/>
          <a:p>
            <a:r>
              <a:rPr lang="en-US" dirty="0"/>
              <a:t>Πολιτισμικές αφηγήσεις σχετικά με τη γήρανση και την «καταλληλότητα»</a:t>
            </a:r>
            <a:endParaRPr lang="de-DE" dirty="0"/>
          </a:p>
        </p:txBody>
      </p:sp>
      <p:sp>
        <p:nvSpPr>
          <p:cNvPr id="4" name="Inhaltsplatzhalter 3">
            <a:extLst>
              <a:ext uri="{FF2B5EF4-FFF2-40B4-BE49-F238E27FC236}">
                <a16:creationId xmlns:a16="http://schemas.microsoft.com/office/drawing/2014/main" id="{CA424415-9738-9E97-F03F-56864BE6C3AD}"/>
              </a:ext>
            </a:extLst>
          </p:cNvPr>
          <p:cNvSpPr>
            <a:spLocks noGrp="1"/>
          </p:cNvSpPr>
          <p:nvPr>
            <p:ph sz="quarter" idx="12"/>
          </p:nvPr>
        </p:nvSpPr>
        <p:spPr>
          <a:xfrm>
            <a:off x="4306307" y="1949091"/>
            <a:ext cx="6783572" cy="4066293"/>
          </a:xfrm>
          <a:solidFill>
            <a:srgbClr val="F9F3FF"/>
          </a:solidFill>
        </p:spPr>
        <p:txBody>
          <a:bodyPr/>
          <a:lstStyle/>
          <a:p>
            <a:pPr marL="342900" indent="-342900">
              <a:buClr>
                <a:srgbClr val="C00000"/>
              </a:buClr>
              <a:buFont typeface="Arial" panose="020B0604020202020204" pitchFamily="34" charset="0"/>
              <a:buChar char="•"/>
            </a:pPr>
            <a:r>
              <a:rPr lang="en-US" sz="2000" dirty="0"/>
              <a:t>Οι ηλικιωμένοι απεικονίζονται κυρίως σε ρόλους όπως παππούδες και γιαγιάδες, άτομα που χρειάζονται φροντίδα ή σοφοί σύμβουλοι.
</a:t>
            </a:r>
            <a:r>
              <a:rPr lang="el-GR" sz="2000" dirty="0"/>
              <a:t>Η σωματική και σεξουαλική τους διάσταση τείνει να παραγκωνίζεται.</a:t>
            </a:r>
            <a:r>
              <a:rPr lang="en-US" sz="2000" dirty="0"/>
              <a:t>
</a:t>
            </a:r>
            <a:r>
              <a:rPr lang="el-GR" sz="2000" dirty="0"/>
              <a:t>Έτσι δημιουργείται η εικόνα της τρίτης ηλικίας ως μιας ασεξουαλικής φάσης της ζωής.</a:t>
            </a:r>
            <a:endParaRPr lang="en-GB" sz="2000" dirty="0"/>
          </a:p>
          <a:p>
            <a:pPr>
              <a:buClr>
                <a:srgbClr val="C00000"/>
              </a:buClr>
            </a:pPr>
            <a:r>
              <a:rPr lang="en-US" sz="2000" b="1" dirty="0" err="1"/>
              <a:t>Αυτές</a:t>
            </a:r>
            <a:r>
              <a:rPr lang="en-US" sz="2000" b="1" dirty="0"/>
              <a:t> οι αφηγήσεις έχουν επιπτώσεις σε διάφορα επίπεδα:</a:t>
            </a:r>
            <a:endParaRPr lang="de-DE" sz="800" b="1" dirty="0"/>
          </a:p>
          <a:p>
            <a:pPr marL="342900" indent="-342900">
              <a:buClr>
                <a:srgbClr val="C00000"/>
              </a:buClr>
              <a:buFont typeface="Arial" panose="020B0604020202020204" pitchFamily="34" charset="0"/>
              <a:buChar char="•"/>
            </a:pPr>
            <a:r>
              <a:rPr lang="en-US" sz="2000" dirty="0"/>
              <a:t>επηρεάζουν την αυτοεικόνα των ηλικιωμένων, 
διαμορφώνουν τις προσδοκίες της οικογένειας και 
διαμορφώνουν τα θεσμικά πλαίσια.</a:t>
            </a:r>
            <a:endParaRPr lang="de-DE" sz="2000" dirty="0"/>
          </a:p>
        </p:txBody>
      </p:sp>
      <p:pic>
        <p:nvPicPr>
          <p:cNvPr id="8" name="Grafik 7">
            <a:extLst>
              <a:ext uri="{FF2B5EF4-FFF2-40B4-BE49-F238E27FC236}">
                <a16:creationId xmlns:a16="http://schemas.microsoft.com/office/drawing/2014/main" id="{66F8ADDF-32D2-3296-0772-66E519128CA9}"/>
              </a:ext>
            </a:extLst>
          </p:cNvPr>
          <p:cNvPicPr>
            <a:picLocks noChangeAspect="1"/>
          </p:cNvPicPr>
          <p:nvPr/>
        </p:nvPicPr>
        <p:blipFill>
          <a:blip r:embed="rId2"/>
          <a:stretch>
            <a:fillRect/>
          </a:stretch>
        </p:blipFill>
        <p:spPr>
          <a:xfrm>
            <a:off x="543082" y="1949091"/>
            <a:ext cx="3410709" cy="3115196"/>
          </a:xfrm>
          <a:prstGeom prst="rect">
            <a:avLst/>
          </a:prstGeom>
        </p:spPr>
      </p:pic>
    </p:spTree>
    <p:extLst>
      <p:ext uri="{BB962C8B-B14F-4D97-AF65-F5344CB8AC3E}">
        <p14:creationId xmlns:p14="http://schemas.microsoft.com/office/powerpoint/2010/main" val="1280120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D7DAD-41A3-E8F3-5BD3-CA06C44A21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760F2-B5A1-6428-846D-BD9D7BB7CBEF}"/>
              </a:ext>
            </a:extLst>
          </p:cNvPr>
          <p:cNvSpPr>
            <a:spLocks noGrp="1"/>
          </p:cNvSpPr>
          <p:nvPr>
            <p:ph type="title"/>
          </p:nvPr>
        </p:nvSpPr>
        <p:spPr>
          <a:xfrm>
            <a:off x="149679" y="318250"/>
            <a:ext cx="11944351" cy="715879"/>
          </a:xfrm>
        </p:spPr>
        <p:txBody>
          <a:bodyPr/>
          <a:lstStyle/>
          <a:p>
            <a:r>
              <a:rPr lang="en-US" sz="2400" b="1" dirty="0"/>
              <a:t>Παράγοντες που επηρεάζουν τις αντιλήψεις για τη γήρανση</a:t>
            </a:r>
            <a:br>
              <a:rPr lang="de-DE" dirty="0"/>
            </a:br>
            <a:endParaRPr lang="de-DE" dirty="0"/>
          </a:p>
        </p:txBody>
      </p:sp>
      <p:sp>
        <p:nvSpPr>
          <p:cNvPr id="3" name="Textplatzhalter 2">
            <a:extLst>
              <a:ext uri="{FF2B5EF4-FFF2-40B4-BE49-F238E27FC236}">
                <a16:creationId xmlns:a16="http://schemas.microsoft.com/office/drawing/2014/main" id="{E89FA7A5-C4A4-FBBB-8078-53E9BF826097}"/>
              </a:ext>
            </a:extLst>
          </p:cNvPr>
          <p:cNvSpPr>
            <a:spLocks noGrp="1"/>
          </p:cNvSpPr>
          <p:nvPr>
            <p:ph type="body" sz="quarter" idx="10"/>
          </p:nvPr>
        </p:nvSpPr>
        <p:spPr>
          <a:xfrm>
            <a:off x="4482773" y="1636507"/>
            <a:ext cx="6926445" cy="550862"/>
          </a:xfrm>
        </p:spPr>
        <p:txBody>
          <a:bodyPr/>
          <a:lstStyle/>
          <a:p>
            <a:r>
              <a:rPr lang="en-US" sz="2600" dirty="0"/>
              <a:t>Πολιτισμικές αφηγήσεις σχετικά με τη γήρανση και την «καταλληλότητα»</a:t>
            </a:r>
            <a:endParaRPr lang="de-DE" dirty="0"/>
          </a:p>
        </p:txBody>
      </p:sp>
      <p:sp>
        <p:nvSpPr>
          <p:cNvPr id="4" name="Inhaltsplatzhalter 3">
            <a:extLst>
              <a:ext uri="{FF2B5EF4-FFF2-40B4-BE49-F238E27FC236}">
                <a16:creationId xmlns:a16="http://schemas.microsoft.com/office/drawing/2014/main" id="{7D5D473F-835C-5194-0F51-0F1626BF6BE0}"/>
              </a:ext>
            </a:extLst>
          </p:cNvPr>
          <p:cNvSpPr>
            <a:spLocks noGrp="1"/>
          </p:cNvSpPr>
          <p:nvPr>
            <p:ph sz="quarter" idx="12"/>
          </p:nvPr>
        </p:nvSpPr>
        <p:spPr>
          <a:xfrm>
            <a:off x="4817804" y="2414370"/>
            <a:ext cx="6256381" cy="2630898"/>
          </a:xfrm>
          <a:noFill/>
        </p:spPr>
        <p:txBody>
          <a:bodyPr/>
          <a:lstStyle/>
          <a:p>
            <a:pPr marL="342900" indent="-342900">
              <a:buClr>
                <a:srgbClr val="C00000"/>
              </a:buClr>
              <a:buFont typeface="Arial" panose="020B0604020202020204" pitchFamily="34" charset="0"/>
              <a:buChar char="•"/>
            </a:pPr>
            <a:r>
              <a:rPr lang="en-US" sz="2200" dirty="0"/>
              <a:t>Η σεξουαλικότητα στην τρίτη ηλικία δεν απορρίπτεται ανοιχτά, αλλά συχνά αποκλείεται σιωπηρά. Αυτή η σιωπή αυξάνει την ανασφάλεια και την αυτολογοκρισία.
</a:t>
            </a:r>
            <a:r>
              <a:rPr lang="el-GR" sz="2200" dirty="0"/>
              <a:t>Η έννοια της “καταλληλότητας” λειτουργεί, επομένως, ως μηχανισμός κοινωνικής ρύθμισης</a:t>
            </a:r>
            <a:r>
              <a:rPr lang="en-US" sz="2200" dirty="0"/>
              <a:t>
</a:t>
            </a:r>
            <a:r>
              <a:rPr lang="el-GR" sz="2200" dirty="0"/>
              <a:t>Δεν καθορίζει τόσο τι απαγορεύεται όσο τι παραμένει εκτός συζήτησης</a:t>
            </a:r>
            <a:endParaRPr lang="de-DE" sz="2200" dirty="0"/>
          </a:p>
        </p:txBody>
      </p:sp>
      <p:pic>
        <p:nvPicPr>
          <p:cNvPr id="9" name="Grafik 8">
            <a:extLst>
              <a:ext uri="{FF2B5EF4-FFF2-40B4-BE49-F238E27FC236}">
                <a16:creationId xmlns:a16="http://schemas.microsoft.com/office/drawing/2014/main" id="{2DB7F24E-C8B6-BEEC-67DB-09D2F6FD3E08}"/>
              </a:ext>
            </a:extLst>
          </p:cNvPr>
          <p:cNvPicPr>
            <a:picLocks noChangeAspect="1"/>
          </p:cNvPicPr>
          <p:nvPr/>
        </p:nvPicPr>
        <p:blipFill>
          <a:blip r:embed="rId2"/>
          <a:stretch>
            <a:fillRect/>
          </a:stretch>
        </p:blipFill>
        <p:spPr>
          <a:xfrm>
            <a:off x="957825" y="2187369"/>
            <a:ext cx="3067478" cy="2857899"/>
          </a:xfrm>
          <a:prstGeom prst="rect">
            <a:avLst/>
          </a:prstGeom>
        </p:spPr>
      </p:pic>
    </p:spTree>
    <p:extLst>
      <p:ext uri="{BB962C8B-B14F-4D97-AF65-F5344CB8AC3E}">
        <p14:creationId xmlns:p14="http://schemas.microsoft.com/office/powerpoint/2010/main" val="3459067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2549-D8A3-2961-E0B4-F59F3D4CE0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91BBA1-9052-9CF7-88B1-D00D6D411906}"/>
              </a:ext>
            </a:extLst>
          </p:cNvPr>
          <p:cNvSpPr>
            <a:spLocks noGrp="1"/>
          </p:cNvSpPr>
          <p:nvPr>
            <p:ph type="title"/>
          </p:nvPr>
        </p:nvSpPr>
        <p:spPr>
          <a:xfrm>
            <a:off x="97970" y="81642"/>
            <a:ext cx="11944351" cy="715879"/>
          </a:xfrm>
        </p:spPr>
        <p:txBody>
          <a:bodyPr anchor="ctr">
            <a:normAutofit fontScale="90000"/>
          </a:bodyPr>
          <a:lstStyle/>
          <a:p>
            <a:r>
              <a:rPr kumimoji="0" lang="en-US" sz="2400" b="1" i="0" u="none" strike="noStrike" kern="1200" cap="none" spc="0" normalizeH="0" baseline="0" noProof="0" dirty="0">
                <a:ln>
                  <a:noFill/>
                </a:ln>
                <a:solidFill>
                  <a:srgbClr val="F2F2F2"/>
                </a:solidFill>
                <a:effectLst/>
                <a:uLnTx/>
                <a:uFillTx/>
                <a:latin typeface="Calibri" panose="020F0502020204030204"/>
                <a:ea typeface="Open Sans" panose="020B0606030504020204" pitchFamily="34" charset="0"/>
                <a:cs typeface="Open Sans" panose="020B0606030504020204" pitchFamily="34" charset="0"/>
              </a:rPr>
              <a:t>Παράγοντες που επηρεάζουν τις αντιλήψεις για τη γήρανση</a:t>
            </a:r>
            <a:br>
              <a:rPr lang="de-DE" sz="2100" dirty="0"/>
            </a:br>
            <a:endParaRPr lang="de-DE" sz="2100" dirty="0"/>
          </a:p>
        </p:txBody>
      </p:sp>
      <p:sp>
        <p:nvSpPr>
          <p:cNvPr id="3" name="Textplatzhalter 2">
            <a:extLst>
              <a:ext uri="{FF2B5EF4-FFF2-40B4-BE49-F238E27FC236}">
                <a16:creationId xmlns:a16="http://schemas.microsoft.com/office/drawing/2014/main" id="{FBDD99EF-6B01-1ED6-DEEB-55973BC8EB8F}"/>
              </a:ext>
            </a:extLst>
          </p:cNvPr>
          <p:cNvSpPr>
            <a:spLocks noGrp="1"/>
          </p:cNvSpPr>
          <p:nvPr>
            <p:ph sz="quarter" idx="11"/>
          </p:nvPr>
        </p:nvSpPr>
        <p:spPr>
          <a:xfrm>
            <a:off x="2724212" y="1435850"/>
            <a:ext cx="8495414" cy="715879"/>
          </a:xfrm>
        </p:spPr>
        <p:txBody>
          <a:bodyPr>
            <a:normAutofit lnSpcReduction="10000"/>
          </a:bodyPr>
          <a:lstStyle/>
          <a:p>
            <a:r>
              <a:rPr lang="en-US" sz="2400" b="1" dirty="0">
                <a:solidFill>
                  <a:schemeClr val="accent3"/>
                </a:solidFill>
                <a:ea typeface="Open Sans" panose="020B0606030504020204" pitchFamily="34" charset="0"/>
                <a:cs typeface="Open Sans" panose="020B0606030504020204" pitchFamily="34" charset="0"/>
              </a:rPr>
              <a:t>Πολιτισμικές αφηγήσεις σχετικά με τη γήρανση και την «καταλληλότητα»</a:t>
            </a:r>
            <a:endParaRPr lang="de-DE" sz="2400" b="1" dirty="0">
              <a:solidFill>
                <a:schemeClr val="accent3"/>
              </a:solidFill>
              <a:ea typeface="Open Sans" panose="020B0606030504020204" pitchFamily="34" charset="0"/>
              <a:cs typeface="Open Sans" panose="020B0606030504020204" pitchFamily="34" charset="0"/>
            </a:endParaRPr>
          </a:p>
        </p:txBody>
      </p:sp>
      <p:sp>
        <p:nvSpPr>
          <p:cNvPr id="11" name="Rechteck: abgerundete Ecken 10">
            <a:extLst>
              <a:ext uri="{FF2B5EF4-FFF2-40B4-BE49-F238E27FC236}">
                <a16:creationId xmlns:a16="http://schemas.microsoft.com/office/drawing/2014/main" id="{2D1CE563-E018-650A-5414-5582146748EE}"/>
              </a:ext>
            </a:extLst>
          </p:cNvPr>
          <p:cNvSpPr/>
          <p:nvPr/>
        </p:nvSpPr>
        <p:spPr>
          <a:xfrm>
            <a:off x="840634" y="2380704"/>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2" name="Freihandform: Form 11">
            <a:extLst>
              <a:ext uri="{FF2B5EF4-FFF2-40B4-BE49-F238E27FC236}">
                <a16:creationId xmlns:a16="http://schemas.microsoft.com/office/drawing/2014/main" id="{89A48F11-8E39-2293-5913-349A1FDF06F8}"/>
              </a:ext>
            </a:extLst>
          </p:cNvPr>
          <p:cNvSpPr/>
          <p:nvPr/>
        </p:nvSpPr>
        <p:spPr>
          <a:xfrm>
            <a:off x="1137858"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lvl="0" algn="ctr" defTabSz="800100">
              <a:lnSpc>
                <a:spcPct val="90000"/>
              </a:lnSpc>
              <a:spcBef>
                <a:spcPct val="0"/>
              </a:spcBef>
              <a:spcAft>
                <a:spcPct val="35000"/>
              </a:spcAft>
            </a:pPr>
            <a:r>
              <a:rPr lang="en-US" sz="2200" b="1" dirty="0"/>
              <a:t>Υπό αυτή την έννοια, οι πολιτισμικές αφηγήσεις </a:t>
            </a:r>
            <a:r>
              <a:rPr lang="el-GR" sz="2200" b="1" dirty="0"/>
              <a:t>αποτελούν τον βασικό συνδετικό κρίκο</a:t>
            </a:r>
            <a:r>
              <a:rPr lang="en-GB" sz="2200" b="1" dirty="0"/>
              <a:t> </a:t>
            </a:r>
            <a:r>
              <a:rPr lang="en-US" sz="2200" b="1" dirty="0" err="1"/>
              <a:t>μετ</a:t>
            </a:r>
            <a:r>
              <a:rPr lang="en-US" sz="2200" b="1" dirty="0"/>
              <a:t>αξύ των ιστορικά διαμορφωμένων κανόνων και των σημερινών πρακτικών –</a:t>
            </a:r>
            <a:endParaRPr lang="en-US" sz="2200" b="1" kern="1200" dirty="0"/>
          </a:p>
        </p:txBody>
      </p:sp>
      <p:sp>
        <p:nvSpPr>
          <p:cNvPr id="16" name="Rechteck: abgerundete Ecken 15">
            <a:extLst>
              <a:ext uri="{FF2B5EF4-FFF2-40B4-BE49-F238E27FC236}">
                <a16:creationId xmlns:a16="http://schemas.microsoft.com/office/drawing/2014/main" id="{1BAE8022-737B-CDF3-E740-09B33DE2E49A}"/>
              </a:ext>
            </a:extLst>
          </p:cNvPr>
          <p:cNvSpPr/>
          <p:nvPr/>
        </p:nvSpPr>
        <p:spPr>
          <a:xfrm>
            <a:off x="7417296" y="2447119"/>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9" name="Freihandform: Form 18">
            <a:extLst>
              <a:ext uri="{FF2B5EF4-FFF2-40B4-BE49-F238E27FC236}">
                <a16:creationId xmlns:a16="http://schemas.microsoft.com/office/drawing/2014/main" id="{8027179F-E9BF-726A-7EF3-39AEB455EA4B}"/>
              </a:ext>
            </a:extLst>
          </p:cNvPr>
          <p:cNvSpPr/>
          <p:nvPr/>
        </p:nvSpPr>
        <p:spPr>
          <a:xfrm>
            <a:off x="7332701"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marL="0" lvl="0" indent="0" algn="ctr" defTabSz="800100">
              <a:lnSpc>
                <a:spcPct val="90000"/>
              </a:lnSpc>
              <a:spcBef>
                <a:spcPct val="0"/>
              </a:spcBef>
              <a:spcAft>
                <a:spcPct val="35000"/>
              </a:spcAft>
              <a:buNone/>
            </a:pPr>
            <a:endParaRPr lang="en-US" sz="2200" b="1" kern="1200" dirty="0"/>
          </a:p>
        </p:txBody>
      </p:sp>
      <p:sp>
        <p:nvSpPr>
          <p:cNvPr id="18" name="Textfeld 17">
            <a:extLst>
              <a:ext uri="{FF2B5EF4-FFF2-40B4-BE49-F238E27FC236}">
                <a16:creationId xmlns:a16="http://schemas.microsoft.com/office/drawing/2014/main" id="{DED66824-67A4-628C-875C-D12919302B62}"/>
              </a:ext>
            </a:extLst>
          </p:cNvPr>
          <p:cNvSpPr txBox="1"/>
          <p:nvPr/>
        </p:nvSpPr>
        <p:spPr>
          <a:xfrm>
            <a:off x="7332700" y="2738159"/>
            <a:ext cx="3642324" cy="1006429"/>
          </a:xfrm>
          <a:prstGeom prst="rect">
            <a:avLst/>
          </a:prstGeom>
          <a:noFill/>
        </p:spPr>
        <p:txBody>
          <a:bodyPr wrap="square">
            <a:spAutoFit/>
          </a:bodyPr>
          <a:lstStyle/>
          <a:p>
            <a:pPr lvl="0" algn="ctr" defTabSz="800100">
              <a:lnSpc>
                <a:spcPct val="90000"/>
              </a:lnSpc>
              <a:spcBef>
                <a:spcPct val="0"/>
              </a:spcBef>
              <a:spcAft>
                <a:spcPct val="35000"/>
              </a:spcAft>
            </a:pPr>
            <a:r>
              <a:rPr lang="en-US" sz="2200" b="1" dirty="0">
                <a:solidFill>
                  <a:schemeClr val="dk1">
                    <a:hueOff val="0"/>
                    <a:satOff val="0"/>
                    <a:lumOff val="0"/>
                    <a:alphaOff val="0"/>
                  </a:schemeClr>
                </a:solidFill>
              </a:rPr>
              <a:t>και, ως εκ τούτου, αποτελούν το κλειδί για την κατανόηση του διαρκούς ταμπού που περιβάλλει τη σεξουαλικότητα στην τρίτη ηλικία.</a:t>
            </a:r>
          </a:p>
        </p:txBody>
      </p:sp>
      <p:pic>
        <p:nvPicPr>
          <p:cNvPr id="20" name="Grafik 19">
            <a:extLst>
              <a:ext uri="{FF2B5EF4-FFF2-40B4-BE49-F238E27FC236}">
                <a16:creationId xmlns:a16="http://schemas.microsoft.com/office/drawing/2014/main" id="{D045E003-763A-9F36-30DA-F433789FAFC6}"/>
              </a:ext>
            </a:extLst>
          </p:cNvPr>
          <p:cNvPicPr>
            <a:picLocks noChangeAspect="1"/>
          </p:cNvPicPr>
          <p:nvPr/>
        </p:nvPicPr>
        <p:blipFill>
          <a:blip r:embed="rId3"/>
          <a:stretch>
            <a:fillRect/>
          </a:stretch>
        </p:blipFill>
        <p:spPr>
          <a:xfrm>
            <a:off x="5042316" y="2151729"/>
            <a:ext cx="2107367" cy="2634209"/>
          </a:xfrm>
          <a:prstGeom prst="rect">
            <a:avLst/>
          </a:prstGeom>
        </p:spPr>
      </p:pic>
    </p:spTree>
    <p:extLst>
      <p:ext uri="{BB962C8B-B14F-4D97-AF65-F5344CB8AC3E}">
        <p14:creationId xmlns:p14="http://schemas.microsoft.com/office/powerpoint/2010/main" val="953068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3FB96-B183-39E2-B002-A7BF3F348903}"/>
              </a:ext>
            </a:extLst>
          </p:cNvPr>
          <p:cNvSpPr>
            <a:spLocks noGrp="1"/>
          </p:cNvSpPr>
          <p:nvPr>
            <p:ph type="title"/>
          </p:nvPr>
        </p:nvSpPr>
        <p:spPr/>
        <p:txBody>
          <a:bodyPr/>
          <a:lstStyle/>
          <a:p>
            <a:r>
              <a:rPr lang="en-US" sz="2400" b="1" dirty="0"/>
              <a:t>Παράγοντες που επηρεάζουν τις εικόνες της ηλικίας</a:t>
            </a:r>
            <a:endParaRPr lang="de-DE" sz="2400" dirty="0"/>
          </a:p>
        </p:txBody>
      </p:sp>
      <p:pic>
        <p:nvPicPr>
          <p:cNvPr id="6" name="Grafik 5">
            <a:extLst>
              <a:ext uri="{FF2B5EF4-FFF2-40B4-BE49-F238E27FC236}">
                <a16:creationId xmlns:a16="http://schemas.microsoft.com/office/drawing/2014/main" id="{DE7A8AAF-6C64-C82E-FCB4-E25599BA2D1B}"/>
              </a:ext>
            </a:extLst>
          </p:cNvPr>
          <p:cNvPicPr>
            <a:picLocks noChangeAspect="1"/>
          </p:cNvPicPr>
          <p:nvPr/>
        </p:nvPicPr>
        <p:blipFill>
          <a:blip r:embed="rId2"/>
          <a:stretch>
            <a:fillRect/>
          </a:stretch>
        </p:blipFill>
        <p:spPr>
          <a:xfrm>
            <a:off x="477870" y="1744755"/>
            <a:ext cx="3624524" cy="3901133"/>
          </a:xfrm>
          <a:prstGeom prst="rect">
            <a:avLst/>
          </a:prstGeom>
        </p:spPr>
      </p:pic>
      <p:sp>
        <p:nvSpPr>
          <p:cNvPr id="3" name="Textplatzhalter 2">
            <a:extLst>
              <a:ext uri="{FF2B5EF4-FFF2-40B4-BE49-F238E27FC236}">
                <a16:creationId xmlns:a16="http://schemas.microsoft.com/office/drawing/2014/main" id="{8C51D795-9C11-80B6-D633-CBAC928F9684}"/>
              </a:ext>
            </a:extLst>
          </p:cNvPr>
          <p:cNvSpPr>
            <a:spLocks noGrp="1"/>
          </p:cNvSpPr>
          <p:nvPr>
            <p:ph type="body" sz="quarter" idx="10"/>
          </p:nvPr>
        </p:nvSpPr>
        <p:spPr>
          <a:xfrm>
            <a:off x="123824" y="1331101"/>
            <a:ext cx="11944351" cy="550862"/>
          </a:xfrm>
        </p:spPr>
        <p:txBody>
          <a:bodyPr/>
          <a:lstStyle/>
          <a:p>
            <a:pPr algn="ctr"/>
            <a:r>
              <a:rPr lang="en-US" dirty="0"/>
              <a:t>Αναπαραστάσεις της ηλικίας και της σεξουαλικότητας στα μέσα ενημέρωσης: ορατότητα, στερεότυπα και αορατότητα</a:t>
            </a:r>
            <a:endParaRPr lang="de-DE" dirty="0"/>
          </a:p>
        </p:txBody>
      </p:sp>
      <p:sp>
        <p:nvSpPr>
          <p:cNvPr id="4" name="Inhaltsplatzhalter 3">
            <a:extLst>
              <a:ext uri="{FF2B5EF4-FFF2-40B4-BE49-F238E27FC236}">
                <a16:creationId xmlns:a16="http://schemas.microsoft.com/office/drawing/2014/main" id="{99ECCA2B-7443-2A35-DD3E-7E38CC6BC839}"/>
              </a:ext>
            </a:extLst>
          </p:cNvPr>
          <p:cNvSpPr>
            <a:spLocks noGrp="1"/>
          </p:cNvSpPr>
          <p:nvPr>
            <p:ph sz="quarter" idx="12"/>
          </p:nvPr>
        </p:nvSpPr>
        <p:spPr>
          <a:xfrm>
            <a:off x="4295554" y="2158220"/>
            <a:ext cx="7432158" cy="4699780"/>
          </a:xfrm>
        </p:spPr>
        <p:txBody>
          <a:bodyPr/>
          <a:lstStyle/>
          <a:p>
            <a:pPr marL="342900" indent="-342900">
              <a:spcAft>
                <a:spcPts val="600"/>
              </a:spcAft>
              <a:buClr>
                <a:srgbClr val="C00000"/>
              </a:buClr>
              <a:buFont typeface="Arial" panose="020B0604020202020204" pitchFamily="34" charset="0"/>
              <a:buChar char="•"/>
            </a:pPr>
            <a:r>
              <a:rPr lang="en-US" sz="2200" dirty="0"/>
              <a:t>Οι ηλικιωμένοι εμφανίζονται σχετικά σπάνια στα μέσα ενημέρωσης ως σεξουαλικά υποκείμενα. 
Όταν συζητείται η σεξουαλικότητα στην τρίτη ηλικία, αυτό συμβαίνει συχνά με συγκεκριμένες μορφές απεικόνισης:</a:t>
            </a:r>
          </a:p>
          <a:p>
            <a:pPr>
              <a:spcAft>
                <a:spcPts val="600"/>
              </a:spcAft>
              <a:buClr>
                <a:srgbClr val="C00000"/>
              </a:buClr>
            </a:pPr>
            <a:endParaRPr lang="de-DE" sz="2200" dirty="0"/>
          </a:p>
          <a:p>
            <a:pPr marL="1028683" lvl="1" indent="-342900">
              <a:buClr>
                <a:srgbClr val="C00000"/>
              </a:buClr>
              <a:buFont typeface="Courier New" panose="02070309020205020404" pitchFamily="49" charset="0"/>
              <a:buChar char="o"/>
            </a:pPr>
            <a:r>
              <a:rPr lang="el-GR" dirty="0"/>
              <a:t>ως κάτι ασυνήθιστο που αντιμετωπίζεται με χιούμορ</a:t>
            </a:r>
            <a:r>
              <a:rPr lang="en-US" dirty="0"/>
              <a:t>
ως ιατρικό ή ψυχολογικό πρόβλημα, ή 
</a:t>
            </a:r>
            <a:r>
              <a:rPr lang="el-GR" dirty="0"/>
              <a:t>ως κάτι ηθικά ενοχλητικό</a:t>
            </a:r>
            <a:endParaRPr lang="de-DE" sz="2200" dirty="0"/>
          </a:p>
        </p:txBody>
      </p:sp>
      <p:pic>
        <p:nvPicPr>
          <p:cNvPr id="8" name="Grafik 7">
            <a:extLst>
              <a:ext uri="{FF2B5EF4-FFF2-40B4-BE49-F238E27FC236}">
                <a16:creationId xmlns:a16="http://schemas.microsoft.com/office/drawing/2014/main" id="{705F5418-0B79-E566-F7F6-24DCB4529F9E}"/>
              </a:ext>
            </a:extLst>
          </p:cNvPr>
          <p:cNvPicPr>
            <a:picLocks noChangeAspect="1"/>
          </p:cNvPicPr>
          <p:nvPr/>
        </p:nvPicPr>
        <p:blipFill>
          <a:blip r:embed="rId3"/>
          <a:stretch>
            <a:fillRect/>
          </a:stretch>
        </p:blipFill>
        <p:spPr>
          <a:xfrm>
            <a:off x="1201614" y="3689498"/>
            <a:ext cx="1981771" cy="1400451"/>
          </a:xfrm>
          <a:prstGeom prst="ellipse">
            <a:avLst/>
          </a:prstGeom>
          <a:ln>
            <a:noFill/>
          </a:ln>
          <a:effectLst>
            <a:softEdge rad="112500"/>
          </a:effectLst>
        </p:spPr>
      </p:pic>
    </p:spTree>
    <p:extLst>
      <p:ext uri="{BB962C8B-B14F-4D97-AF65-F5344CB8AC3E}">
        <p14:creationId xmlns:p14="http://schemas.microsoft.com/office/powerpoint/2010/main" val="1383536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C76F-C214-34E9-FCAF-36EE90CF22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D149F6-93D4-F1DB-D210-ED24D53FB8F6}"/>
              </a:ext>
            </a:extLst>
          </p:cNvPr>
          <p:cNvSpPr>
            <a:spLocks noGrp="1"/>
          </p:cNvSpPr>
          <p:nvPr>
            <p:ph type="title"/>
          </p:nvPr>
        </p:nvSpPr>
        <p:spPr/>
        <p:txBody>
          <a:bodyPr/>
          <a:lstStyle/>
          <a:p>
            <a:r>
              <a:rPr lang="en-US" sz="2400" b="1" dirty="0"/>
              <a:t>Παράγοντες που επηρεάζουν τις εικόνες της ηλικίας</a:t>
            </a:r>
            <a:endParaRPr lang="de-DE" sz="2400" dirty="0"/>
          </a:p>
        </p:txBody>
      </p:sp>
      <p:sp>
        <p:nvSpPr>
          <p:cNvPr id="3" name="Textplatzhalter 2">
            <a:extLst>
              <a:ext uri="{FF2B5EF4-FFF2-40B4-BE49-F238E27FC236}">
                <a16:creationId xmlns:a16="http://schemas.microsoft.com/office/drawing/2014/main" id="{8AA545BA-E5C2-A1FE-0D62-123A3EB50DAE}"/>
              </a:ext>
            </a:extLst>
          </p:cNvPr>
          <p:cNvSpPr>
            <a:spLocks noGrp="1"/>
          </p:cNvSpPr>
          <p:nvPr>
            <p:ph type="body" sz="quarter" idx="10"/>
          </p:nvPr>
        </p:nvSpPr>
        <p:spPr>
          <a:xfrm>
            <a:off x="279547" y="918014"/>
            <a:ext cx="11944351" cy="1871519"/>
          </a:xfrm>
        </p:spPr>
        <p:txBody>
          <a:bodyPr/>
          <a:lstStyle/>
          <a:p>
            <a:pPr algn="ctr"/>
            <a:r>
              <a:rPr lang="en-US" sz="2600" dirty="0"/>
              <a:t>Αναπαραστάσεις της ηλικίας και της σεξουαλικότητας στα μέσα ενημέρωσης: </a:t>
            </a:r>
            <a:r>
              <a:rPr lang="el-GR" sz="2800" dirty="0"/>
              <a:t>ορατότητα, στερεότυπα και αορατότητα</a:t>
            </a:r>
            <a:endParaRPr lang="de-DE" dirty="0"/>
          </a:p>
        </p:txBody>
      </p:sp>
      <p:sp>
        <p:nvSpPr>
          <p:cNvPr id="4" name="Inhaltsplatzhalter 3">
            <a:extLst>
              <a:ext uri="{FF2B5EF4-FFF2-40B4-BE49-F238E27FC236}">
                <a16:creationId xmlns:a16="http://schemas.microsoft.com/office/drawing/2014/main" id="{1579B57D-18BF-FC6C-C328-AE22BA659CE2}"/>
              </a:ext>
            </a:extLst>
          </p:cNvPr>
          <p:cNvSpPr>
            <a:spLocks noGrp="1"/>
          </p:cNvSpPr>
          <p:nvPr>
            <p:ph sz="quarter" idx="12"/>
          </p:nvPr>
        </p:nvSpPr>
        <p:spPr>
          <a:xfrm>
            <a:off x="1843308" y="3026476"/>
            <a:ext cx="9282224" cy="2913510"/>
          </a:xfrm>
        </p:spPr>
        <p:txBody>
          <a:bodyPr/>
          <a:lstStyle/>
          <a:p>
            <a:pPr lvl="1" indent="0">
              <a:buClr>
                <a:srgbClr val="C00000"/>
              </a:buClr>
              <a:buNone/>
            </a:pPr>
            <a:endParaRPr lang="de-DE" dirty="0"/>
          </a:p>
          <a:p>
            <a:pPr marL="342900" indent="-342900">
              <a:buClr>
                <a:srgbClr val="C00000"/>
              </a:buClr>
              <a:buFont typeface="Arial" panose="020B0604020202020204" pitchFamily="34" charset="0"/>
              <a:buChar char="•"/>
            </a:pPr>
            <a:r>
              <a:rPr lang="en-US" sz="2200" b="1" dirty="0"/>
              <a:t>Αυτές οι αναπαραστάσεις συμβάλλουν στην αναπαραγωγή στερεοτυπικών εικόνων, στις οποίες οι σεξουαλικές επιθυμίες των ηλικιωμένων 
</a:t>
            </a:r>
            <a:r>
              <a:rPr lang="en-US" sz="2200" dirty="0"/>
              <a:t>είτε γελοιοποιούνται, 
είτε παρουσιάζονται ως πρόβλημα, είτε 
απορρίπτονται εντελώς.</a:t>
            </a:r>
            <a:endParaRPr lang="de-DE" sz="2200" dirty="0"/>
          </a:p>
        </p:txBody>
      </p:sp>
      <p:sp>
        <p:nvSpPr>
          <p:cNvPr id="10" name="Textfeld 9">
            <a:extLst>
              <a:ext uri="{FF2B5EF4-FFF2-40B4-BE49-F238E27FC236}">
                <a16:creationId xmlns:a16="http://schemas.microsoft.com/office/drawing/2014/main" id="{2A2C7CE4-A13F-F0F9-7FD6-21054D518B84}"/>
              </a:ext>
            </a:extLst>
          </p:cNvPr>
          <p:cNvSpPr txBox="1"/>
          <p:nvPr/>
        </p:nvSpPr>
        <p:spPr>
          <a:xfrm>
            <a:off x="1843308" y="2321004"/>
            <a:ext cx="9586692" cy="1107996"/>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l-GR" sz="2200" dirty="0"/>
              <a:t>Τα γηράσκοντα σώματα συχνά απεικονίζονται ως ανεπαρκή</a:t>
            </a:r>
            <a:r>
              <a:rPr lang="en-US" sz="2200" dirty="0"/>
              <a:t>, άρρωστα ή ως έχοντα ανάγκη φροντίδας, </a:t>
            </a:r>
            <a:r>
              <a:rPr lang="el-GR" sz="2200" dirty="0"/>
              <a:t>παραμένουν αποκλεισμένα από τις κυρίαρχες αντιλήψεις και συζητήσεις γύρω από τη σεξουαλικότητα</a:t>
            </a:r>
            <a:endParaRPr lang="de-DE" sz="2200" dirty="0"/>
          </a:p>
        </p:txBody>
      </p:sp>
    </p:spTree>
    <p:extLst>
      <p:ext uri="{BB962C8B-B14F-4D97-AF65-F5344CB8AC3E}">
        <p14:creationId xmlns:p14="http://schemas.microsoft.com/office/powerpoint/2010/main" val="259219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3D47-8816-7B58-5E54-9457B6FB0E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D2F0A-A1D9-F3D3-A600-3E0A3E626DF2}"/>
              </a:ext>
            </a:extLst>
          </p:cNvPr>
          <p:cNvSpPr>
            <a:spLocks noGrp="1"/>
          </p:cNvSpPr>
          <p:nvPr>
            <p:ph type="title"/>
          </p:nvPr>
        </p:nvSpPr>
        <p:spPr/>
        <p:txBody>
          <a:bodyPr/>
          <a:lstStyle/>
          <a:p>
            <a:r>
              <a:rPr lang="en-US" sz="2400" b="1" dirty="0"/>
              <a:t>Παράγοντες που επηρεάζουν τις εικόνες της ηλικίας</a:t>
            </a:r>
            <a:endParaRPr lang="de-DE" sz="2400" dirty="0"/>
          </a:p>
        </p:txBody>
      </p:sp>
      <p:sp>
        <p:nvSpPr>
          <p:cNvPr id="3" name="Textplatzhalter 2">
            <a:extLst>
              <a:ext uri="{FF2B5EF4-FFF2-40B4-BE49-F238E27FC236}">
                <a16:creationId xmlns:a16="http://schemas.microsoft.com/office/drawing/2014/main" id="{631A0FEA-46A9-B204-3639-5B853F8DA9A4}"/>
              </a:ext>
            </a:extLst>
          </p:cNvPr>
          <p:cNvSpPr>
            <a:spLocks noGrp="1"/>
          </p:cNvSpPr>
          <p:nvPr>
            <p:ph type="body" sz="quarter" idx="10"/>
          </p:nvPr>
        </p:nvSpPr>
        <p:spPr>
          <a:xfrm>
            <a:off x="123824" y="1331101"/>
            <a:ext cx="11944351" cy="550862"/>
          </a:xfrm>
        </p:spPr>
        <p:txBody>
          <a:bodyPr/>
          <a:lstStyle/>
          <a:p>
            <a:pPr algn="l"/>
            <a:r>
              <a:rPr lang="el-GR" dirty="0"/>
              <a:t>Ένα κεντρικό χαρακτηριστικό των αναπαραστάσεων στα μέσα ενημέρωσης είναι η αορατότητα</a:t>
            </a:r>
            <a:endParaRPr lang="de-DE" dirty="0"/>
          </a:p>
        </p:txBody>
      </p:sp>
      <p:sp>
        <p:nvSpPr>
          <p:cNvPr id="5" name="Inhaltsplatzhalter 4">
            <a:extLst>
              <a:ext uri="{FF2B5EF4-FFF2-40B4-BE49-F238E27FC236}">
                <a16:creationId xmlns:a16="http://schemas.microsoft.com/office/drawing/2014/main" id="{A6A23C85-C610-F7D6-C43D-24F6E60290A6}"/>
              </a:ext>
            </a:extLst>
          </p:cNvPr>
          <p:cNvSpPr txBox="1">
            <a:spLocks noGrp="1"/>
          </p:cNvSpPr>
          <p:nvPr>
            <p:ph sz="quarter" idx="12"/>
          </p:nvPr>
        </p:nvSpPr>
        <p:spPr>
          <a:xfrm>
            <a:off x="6476700" y="1881963"/>
            <a:ext cx="5144984" cy="4614597"/>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Η ευρέως διαδεδομένη έλλειψη ρεαλιστικών και ποικιλόμορφων απεικονίσεων της σεξουαλικότητας στην τρίτη ηλικία δημιουργεί την εντύπωση ότι πρόκειται για ένα περιθωριακό φαινόμενο ή για κάτι κοινωνικά άσχετο. 
</a:t>
            </a:r>
            <a:r>
              <a:rPr lang="el-GR" sz="2200" dirty="0"/>
              <a:t>Η αορατότητα έχει κανονιστική επίδραση</a:t>
            </a:r>
            <a:r>
              <a:rPr lang="en-GB" sz="2200" dirty="0"/>
              <a:t> </a:t>
            </a:r>
            <a:r>
              <a:rPr lang="el-GR" sz="2200" dirty="0"/>
              <a:t>αυτό που δεν προβάλλεται καταλήγει να θεωρείται κοινωνικά μη αποδεκτό ή μη επιθυμητό</a:t>
            </a:r>
            <a:r>
              <a:rPr lang="en-US" sz="2200" dirty="0"/>
              <a:t>
Ως αποτέλεσμα, η σεξουαλικότητα συνδέεται σιωπηρά με τη νεότητα, την ελκυστικότητα και τη σωματική απόδοση.</a:t>
            </a:r>
            <a:endParaRPr lang="de-DE" sz="2200" dirty="0"/>
          </a:p>
        </p:txBody>
      </p:sp>
      <p:sp>
        <p:nvSpPr>
          <p:cNvPr id="7" name="Sprechblase: rechteckig 6">
            <a:extLst>
              <a:ext uri="{FF2B5EF4-FFF2-40B4-BE49-F238E27FC236}">
                <a16:creationId xmlns:a16="http://schemas.microsoft.com/office/drawing/2014/main" id="{0F084EC1-4B3C-568A-97E4-C1E7D0A6BD99}"/>
              </a:ext>
            </a:extLst>
          </p:cNvPr>
          <p:cNvSpPr/>
          <p:nvPr/>
        </p:nvSpPr>
        <p:spPr>
          <a:xfrm>
            <a:off x="422932" y="1955800"/>
            <a:ext cx="5935337" cy="2711892"/>
          </a:xfrm>
          <a:custGeom>
            <a:avLst/>
            <a:gdLst>
              <a:gd name="csX0" fmla="*/ 0 w 5935337"/>
              <a:gd name="csY0" fmla="*/ 0 h 2711892"/>
              <a:gd name="csX1" fmla="*/ 989223 w 5935337"/>
              <a:gd name="csY1" fmla="*/ 0 h 2711892"/>
              <a:gd name="csX2" fmla="*/ 989223 w 5935337"/>
              <a:gd name="csY2" fmla="*/ 0 h 2711892"/>
              <a:gd name="csX3" fmla="*/ 2473057 w 5935337"/>
              <a:gd name="csY3" fmla="*/ 0 h 2711892"/>
              <a:gd name="csX4" fmla="*/ 5935337 w 5935337"/>
              <a:gd name="csY4" fmla="*/ 0 h 2711892"/>
              <a:gd name="csX5" fmla="*/ 5935337 w 5935337"/>
              <a:gd name="csY5" fmla="*/ 1581937 h 2711892"/>
              <a:gd name="csX6" fmla="*/ 5935337 w 5935337"/>
              <a:gd name="csY6" fmla="*/ 1581937 h 2711892"/>
              <a:gd name="csX7" fmla="*/ 5935337 w 5935337"/>
              <a:gd name="csY7" fmla="*/ 2259910 h 2711892"/>
              <a:gd name="csX8" fmla="*/ 5935337 w 5935337"/>
              <a:gd name="csY8" fmla="*/ 2711892 h 2711892"/>
              <a:gd name="csX9" fmla="*/ 2473057 w 5935337"/>
              <a:gd name="csY9" fmla="*/ 2711892 h 2711892"/>
              <a:gd name="csX10" fmla="*/ 729750 w 5935337"/>
              <a:gd name="csY10" fmla="*/ 3341837 h 2711892"/>
              <a:gd name="csX11" fmla="*/ 989223 w 5935337"/>
              <a:gd name="csY11" fmla="*/ 2711892 h 2711892"/>
              <a:gd name="csX12" fmla="*/ 0 w 5935337"/>
              <a:gd name="csY12" fmla="*/ 2711892 h 2711892"/>
              <a:gd name="csX13" fmla="*/ 0 w 5935337"/>
              <a:gd name="csY13" fmla="*/ 2259910 h 2711892"/>
              <a:gd name="csX14" fmla="*/ 0 w 5935337"/>
              <a:gd name="csY14" fmla="*/ 1581937 h 2711892"/>
              <a:gd name="csX15" fmla="*/ 0 w 5935337"/>
              <a:gd name="csY15" fmla="*/ 1581937 h 2711892"/>
              <a:gd name="csX16" fmla="*/ 0 w 5935337"/>
              <a:gd name="csY16" fmla="*/ 0 h 271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35337" h="2711892" fill="none" extrusionOk="0">
                <a:moveTo>
                  <a:pt x="0" y="0"/>
                </a:moveTo>
                <a:cubicBezTo>
                  <a:pt x="217491" y="10451"/>
                  <a:pt x="517270" y="36070"/>
                  <a:pt x="989223" y="0"/>
                </a:cubicBezTo>
                <a:lnTo>
                  <a:pt x="989223" y="0"/>
                </a:lnTo>
                <a:cubicBezTo>
                  <a:pt x="1236980" y="-89288"/>
                  <a:pt x="1938640" y="95519"/>
                  <a:pt x="2473057" y="0"/>
                </a:cubicBezTo>
                <a:cubicBezTo>
                  <a:pt x="4185908" y="65386"/>
                  <a:pt x="4659985" y="85293"/>
                  <a:pt x="5935337" y="0"/>
                </a:cubicBezTo>
                <a:cubicBezTo>
                  <a:pt x="5927392" y="220680"/>
                  <a:pt x="5906189" y="1069420"/>
                  <a:pt x="5935337" y="1581937"/>
                </a:cubicBezTo>
                <a:lnTo>
                  <a:pt x="5935337" y="1581937"/>
                </a:lnTo>
                <a:cubicBezTo>
                  <a:pt x="5948319" y="1791937"/>
                  <a:pt x="5908963" y="2009972"/>
                  <a:pt x="5935337" y="2259910"/>
                </a:cubicBezTo>
                <a:cubicBezTo>
                  <a:pt x="5905661" y="2449175"/>
                  <a:pt x="5935551" y="2630158"/>
                  <a:pt x="5935337" y="2711892"/>
                </a:cubicBezTo>
                <a:cubicBezTo>
                  <a:pt x="4598025" y="2542944"/>
                  <a:pt x="3150643" y="2877760"/>
                  <a:pt x="2473057" y="2711892"/>
                </a:cubicBezTo>
                <a:cubicBezTo>
                  <a:pt x="1649015" y="3158402"/>
                  <a:pt x="1501956" y="2969121"/>
                  <a:pt x="729750" y="3341837"/>
                </a:cubicBezTo>
                <a:cubicBezTo>
                  <a:pt x="728213" y="3198198"/>
                  <a:pt x="852776" y="2936803"/>
                  <a:pt x="989223" y="2711892"/>
                </a:cubicBezTo>
                <a:cubicBezTo>
                  <a:pt x="785581" y="2624948"/>
                  <a:pt x="444033" y="2631817"/>
                  <a:pt x="0" y="2711892"/>
                </a:cubicBezTo>
                <a:cubicBezTo>
                  <a:pt x="40607" y="2598954"/>
                  <a:pt x="-18385" y="2477694"/>
                  <a:pt x="0" y="2259910"/>
                </a:cubicBezTo>
                <a:cubicBezTo>
                  <a:pt x="-47160" y="1942282"/>
                  <a:pt x="-33470" y="1833520"/>
                  <a:pt x="0" y="1581937"/>
                </a:cubicBezTo>
                <a:lnTo>
                  <a:pt x="0" y="1581937"/>
                </a:lnTo>
                <a:cubicBezTo>
                  <a:pt x="76929" y="1366976"/>
                  <a:pt x="99217" y="409772"/>
                  <a:pt x="0" y="0"/>
                </a:cubicBezTo>
                <a:close/>
              </a:path>
              <a:path w="5935337" h="2711892" stroke="0" extrusionOk="0">
                <a:moveTo>
                  <a:pt x="0" y="0"/>
                </a:moveTo>
                <a:cubicBezTo>
                  <a:pt x="141104" y="-43632"/>
                  <a:pt x="719432" y="31088"/>
                  <a:pt x="989223" y="0"/>
                </a:cubicBezTo>
                <a:lnTo>
                  <a:pt x="989223" y="0"/>
                </a:lnTo>
                <a:cubicBezTo>
                  <a:pt x="1443116" y="-1590"/>
                  <a:pt x="1952369" y="-128841"/>
                  <a:pt x="2473057" y="0"/>
                </a:cubicBezTo>
                <a:cubicBezTo>
                  <a:pt x="3586027" y="135025"/>
                  <a:pt x="4856647" y="-139969"/>
                  <a:pt x="5935337" y="0"/>
                </a:cubicBezTo>
                <a:cubicBezTo>
                  <a:pt x="5848594" y="672623"/>
                  <a:pt x="5919854" y="1282339"/>
                  <a:pt x="5935337" y="1581937"/>
                </a:cubicBezTo>
                <a:lnTo>
                  <a:pt x="5935337" y="1581937"/>
                </a:lnTo>
                <a:cubicBezTo>
                  <a:pt x="5960558" y="1808627"/>
                  <a:pt x="5982956" y="2107049"/>
                  <a:pt x="5935337" y="2259910"/>
                </a:cubicBezTo>
                <a:cubicBezTo>
                  <a:pt x="5923456" y="2325498"/>
                  <a:pt x="5915569" y="2574353"/>
                  <a:pt x="5935337" y="2711892"/>
                </a:cubicBezTo>
                <a:cubicBezTo>
                  <a:pt x="5308191" y="2631137"/>
                  <a:pt x="3567219" y="2796481"/>
                  <a:pt x="2473057" y="2711892"/>
                </a:cubicBezTo>
                <a:cubicBezTo>
                  <a:pt x="2160433" y="2887942"/>
                  <a:pt x="1416349" y="3006792"/>
                  <a:pt x="729750" y="3341837"/>
                </a:cubicBezTo>
                <a:cubicBezTo>
                  <a:pt x="771747" y="3159955"/>
                  <a:pt x="946820" y="2859457"/>
                  <a:pt x="989223" y="2711892"/>
                </a:cubicBezTo>
                <a:cubicBezTo>
                  <a:pt x="864462" y="2745875"/>
                  <a:pt x="133682" y="2667939"/>
                  <a:pt x="0" y="2711892"/>
                </a:cubicBezTo>
                <a:cubicBezTo>
                  <a:pt x="-13683" y="2517568"/>
                  <a:pt x="39592" y="2323125"/>
                  <a:pt x="0" y="2259910"/>
                </a:cubicBezTo>
                <a:cubicBezTo>
                  <a:pt x="35463" y="2063856"/>
                  <a:pt x="-491" y="1809882"/>
                  <a:pt x="0" y="1581937"/>
                </a:cubicBezTo>
                <a:lnTo>
                  <a:pt x="0" y="1581937"/>
                </a:lnTo>
                <a:cubicBezTo>
                  <a:pt x="-69624" y="1021236"/>
                  <a:pt x="-105099" y="570712"/>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4043224234">
                  <a:prstGeom prst="wedgeRectCallout">
                    <a:avLst>
                      <a:gd name="adj1" fmla="val -37705"/>
                      <a:gd name="adj2" fmla="val 73229"/>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«Αυτό ισχύει ιδιαίτερα για τη σεξουαλικότητα – είναι πρακτικά αόρατη. Αν και ζούμε σε μια κοινωνία διαποτισμένη από σεξουαλικοποιημένες εικόνες και μηνύματα, αυτά σχεδόν ποτέ δεν αφορούν τους ηλικιωμένους. Πάντα αφορούν τους νέους – </a:t>
            </a:r>
            <a:r>
              <a:rPr lang="el-GR"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επειδή θεωρείται ότι στη ζωή των ηλικιωμένων δεν συμβαίνει πλέον τίποτα σεξουαλικά</a:t>
            </a:r>
            <a:endParaRPr lang="de-DE"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6B16D118-F64D-C0CC-9811-7A24B1F08FC8}"/>
              </a:ext>
            </a:extLst>
          </p:cNvPr>
          <p:cNvSpPr txBox="1"/>
          <p:nvPr/>
        </p:nvSpPr>
        <p:spPr>
          <a:xfrm>
            <a:off x="825496" y="5009969"/>
            <a:ext cx="6172200" cy="646331"/>
          </a:xfrm>
          <a:prstGeom prst="rect">
            <a:avLst/>
          </a:prstGeom>
          <a:noFill/>
        </p:spPr>
        <p:txBody>
          <a:bodyPr wrap="square">
            <a:spAutoFit/>
          </a:bodyPr>
          <a:lstStyle/>
          <a:p>
            <a:pPr algn="ctr"/>
            <a:r>
              <a:rPr lang="en-US" dirty="0"/>
              <a:t>Συμμετέχων στην ομάδα εστίασης, Μάρτιος 2025, 
Γερμανία</a:t>
            </a:r>
            <a:endParaRPr lang="de-DE" sz="1800" dirty="0"/>
          </a:p>
        </p:txBody>
      </p:sp>
    </p:spTree>
    <p:extLst>
      <p:ext uri="{BB962C8B-B14F-4D97-AF65-F5344CB8AC3E}">
        <p14:creationId xmlns:p14="http://schemas.microsoft.com/office/powerpoint/2010/main" val="348910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6DCBB-285F-ADFA-FF4B-66CAF417B2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42863E-D7D6-28E9-507B-84A2FE40EA5C}"/>
              </a:ext>
            </a:extLst>
          </p:cNvPr>
          <p:cNvSpPr>
            <a:spLocks noGrp="1"/>
          </p:cNvSpPr>
          <p:nvPr>
            <p:ph type="title"/>
          </p:nvPr>
        </p:nvSpPr>
        <p:spPr/>
        <p:txBody>
          <a:bodyPr/>
          <a:lstStyle/>
          <a:p>
            <a:r>
              <a:rPr lang="en-US" sz="2400" b="1" dirty="0"/>
              <a:t>Παράγοντες που επηρεάζουν τις αντιλήψεις για την ηλικία</a:t>
            </a:r>
            <a:endParaRPr lang="de-DE" sz="2400" dirty="0"/>
          </a:p>
        </p:txBody>
      </p:sp>
      <p:sp>
        <p:nvSpPr>
          <p:cNvPr id="5" name="Inhaltsplatzhalter 4">
            <a:extLst>
              <a:ext uri="{FF2B5EF4-FFF2-40B4-BE49-F238E27FC236}">
                <a16:creationId xmlns:a16="http://schemas.microsoft.com/office/drawing/2014/main" id="{CFFE5DE3-490B-908B-54BB-AF92C5DE98F3}"/>
              </a:ext>
            </a:extLst>
          </p:cNvPr>
          <p:cNvSpPr txBox="1">
            <a:spLocks noGrp="1"/>
          </p:cNvSpPr>
          <p:nvPr>
            <p:ph sz="quarter" idx="12"/>
          </p:nvPr>
        </p:nvSpPr>
        <p:spPr>
          <a:xfrm>
            <a:off x="2158409" y="1955800"/>
            <a:ext cx="9239841" cy="4133439"/>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Η λογική της αναπαράστασης επηρεάζει όχι μόνο τις κοινωνικές στάσεις, αλλά και τα επαγγελματικά πλαίσια, για παράδειγμα στη νοσηλευτική, τη συμβουλευτική ή την εκπαίδευση ενηλίκων, όπου οι εικόνες των μέσων ενημέρωσης μπορούν να υιοθετηθούν χωρίς κριτική σκέψη.
</a:t>
            </a:r>
            <a:r>
              <a:rPr lang="el-GR" sz="2200" dirty="0"/>
              <a:t>Η επίδραση των στερεοτύπων των μέσων ενημέρωσης δεν περιορίζεται στις ατομικές αντιλήψεις. Τα στερεότυπα αυτά διαμορφώνουν</a:t>
            </a:r>
            <a:r>
              <a:rPr lang="en-GB" sz="2200" dirty="0"/>
              <a:t> </a:t>
            </a:r>
            <a:r>
              <a:rPr lang="en-US" sz="2200" dirty="0" err="1"/>
              <a:t>τις</a:t>
            </a:r>
            <a:r>
              <a:rPr lang="en-US" sz="2200" dirty="0"/>
              <a:t> προσδοκίες της οικογένειας, τις θεσμικές ρουτίνες και </a:t>
            </a:r>
            <a:r>
              <a:rPr lang="el-GR" sz="2200" dirty="0"/>
              <a:t>τον δημόσιο και πολιτικό διάλογο</a:t>
            </a:r>
            <a:r>
              <a:rPr lang="en-US" sz="2200" dirty="0"/>
              <a:t>
Η σεξουαλικότητα στην τρίτη ηλικία δεν απαγορεύεται ρητά με αυτόν τον τρόπο, αλλά περιθωριοποιείται δομικά.
</a:t>
            </a:r>
            <a:r>
              <a:rPr lang="en-US" sz="2200" b="1" dirty="0"/>
              <a:t>Τα μέσα ενημέρωσης συμβάλλουν έτσι σημαντικά στη διατήρηση κοινωνικών κανόνων που παρουσιάζουν τη γήρανση και τη σεξουαλικότητα ως αντιφατικές.</a:t>
            </a:r>
            <a:endParaRPr lang="de-DE" sz="2200" b="1" dirty="0"/>
          </a:p>
        </p:txBody>
      </p:sp>
      <p:sp>
        <p:nvSpPr>
          <p:cNvPr id="10" name="Textplatzhalter 9">
            <a:extLst>
              <a:ext uri="{FF2B5EF4-FFF2-40B4-BE49-F238E27FC236}">
                <a16:creationId xmlns:a16="http://schemas.microsoft.com/office/drawing/2014/main" id="{9203B0EF-E1A5-0948-FC28-78DA7A0041BA}"/>
              </a:ext>
            </a:extLst>
          </p:cNvPr>
          <p:cNvSpPr>
            <a:spLocks noGrp="1"/>
          </p:cNvSpPr>
          <p:nvPr>
            <p:ph type="body" sz="quarter" idx="10"/>
          </p:nvPr>
        </p:nvSpPr>
        <p:spPr>
          <a:xfrm>
            <a:off x="264967" y="1023182"/>
            <a:ext cx="11944351" cy="550862"/>
          </a:xfrm>
        </p:spPr>
        <p:txBody>
          <a:bodyPr/>
          <a:lstStyle/>
          <a:p>
            <a:r>
              <a:rPr lang="el-GR" dirty="0"/>
              <a:t>Τα μέσα ενημέρωσης συμβάλλουν στην εδραίωση κανονιστικών προτύπων για το σώμα</a:t>
            </a:r>
            <a:endParaRPr lang="de-DE" dirty="0"/>
          </a:p>
        </p:txBody>
      </p:sp>
      <p:pic>
        <p:nvPicPr>
          <p:cNvPr id="11" name="Grafik 10">
            <a:extLst>
              <a:ext uri="{FF2B5EF4-FFF2-40B4-BE49-F238E27FC236}">
                <a16:creationId xmlns:a16="http://schemas.microsoft.com/office/drawing/2014/main" id="{EB6A6A10-3318-FEED-B5DF-325945C4F460}"/>
              </a:ext>
            </a:extLst>
          </p:cNvPr>
          <p:cNvPicPr>
            <a:picLocks noChangeAspect="1"/>
          </p:cNvPicPr>
          <p:nvPr/>
        </p:nvPicPr>
        <p:blipFill>
          <a:blip r:embed="rId2"/>
          <a:stretch>
            <a:fillRect/>
          </a:stretch>
        </p:blipFill>
        <p:spPr>
          <a:xfrm>
            <a:off x="51042" y="2111895"/>
            <a:ext cx="2107367" cy="2634209"/>
          </a:xfrm>
          <a:prstGeom prst="rect">
            <a:avLst/>
          </a:prstGeom>
        </p:spPr>
      </p:pic>
    </p:spTree>
    <p:extLst>
      <p:ext uri="{BB962C8B-B14F-4D97-AF65-F5344CB8AC3E}">
        <p14:creationId xmlns:p14="http://schemas.microsoft.com/office/powerpoint/2010/main" val="1130720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C53DE-655C-75BB-46C8-940ABF5A289C}"/>
              </a:ext>
            </a:extLst>
          </p:cNvPr>
          <p:cNvSpPr>
            <a:spLocks noGrp="1"/>
          </p:cNvSpPr>
          <p:nvPr>
            <p:ph type="title"/>
          </p:nvPr>
        </p:nvSpPr>
        <p:spPr/>
        <p:txBody>
          <a:bodyPr/>
          <a:lstStyle/>
          <a:p>
            <a:r>
              <a:rPr lang="en-US" sz="2400" b="1" dirty="0"/>
              <a:t>Παράγοντες που επηρεάζουν τις αντιλήψεις για την ηλικία</a:t>
            </a:r>
            <a:endParaRPr lang="de-DE" sz="2400" dirty="0"/>
          </a:p>
        </p:txBody>
      </p:sp>
      <p:sp>
        <p:nvSpPr>
          <p:cNvPr id="3" name="Textplatzhalter 2">
            <a:extLst>
              <a:ext uri="{FF2B5EF4-FFF2-40B4-BE49-F238E27FC236}">
                <a16:creationId xmlns:a16="http://schemas.microsoft.com/office/drawing/2014/main" id="{8E30ABB2-CFBF-66D7-83CB-8F60EB2F7E5E}"/>
              </a:ext>
            </a:extLst>
          </p:cNvPr>
          <p:cNvSpPr>
            <a:spLocks noGrp="1"/>
          </p:cNvSpPr>
          <p:nvPr>
            <p:ph type="body" sz="quarter" idx="10"/>
          </p:nvPr>
        </p:nvSpPr>
        <p:spPr>
          <a:xfrm>
            <a:off x="3447225" y="1369023"/>
            <a:ext cx="7259761" cy="550862"/>
          </a:xfrm>
        </p:spPr>
        <p:txBody>
          <a:bodyPr/>
          <a:lstStyle/>
          <a:p>
            <a:r>
              <a:rPr lang="en-US" sz="2800" dirty="0"/>
              <a:t>Ταμπού, σιωπή και θεσμικές πρακτικές</a:t>
            </a:r>
            <a:endParaRPr lang="de-DE" sz="2800" dirty="0"/>
          </a:p>
        </p:txBody>
      </p:sp>
      <p:sp>
        <p:nvSpPr>
          <p:cNvPr id="4" name="Inhaltsplatzhalter 3">
            <a:extLst>
              <a:ext uri="{FF2B5EF4-FFF2-40B4-BE49-F238E27FC236}">
                <a16:creationId xmlns:a16="http://schemas.microsoft.com/office/drawing/2014/main" id="{05D4A6DB-B004-14B4-59B7-449CA6893D59}"/>
              </a:ext>
            </a:extLst>
          </p:cNvPr>
          <p:cNvSpPr>
            <a:spLocks noGrp="1"/>
          </p:cNvSpPr>
          <p:nvPr>
            <p:ph sz="quarter" idx="12"/>
          </p:nvPr>
        </p:nvSpPr>
        <p:spPr>
          <a:xfrm>
            <a:off x="3094074" y="1919885"/>
            <a:ext cx="8778125" cy="4540643"/>
          </a:xfrm>
        </p:spPr>
        <p:txBody>
          <a:bodyPr/>
          <a:lstStyle/>
          <a:p>
            <a:pPr marL="342900" indent="-342900">
              <a:buClr>
                <a:srgbClr val="C00000"/>
              </a:buClr>
              <a:buFont typeface="Arial" panose="020B0604020202020204" pitchFamily="34" charset="0"/>
              <a:buChar char="•"/>
            </a:pPr>
            <a:r>
              <a:rPr lang="en-US" sz="2200" dirty="0"/>
              <a:t>Η σεξουαλικότητα στην τρίτη ηλικία </a:t>
            </a:r>
            <a:r>
              <a:rPr lang="el-GR" sz="2200" dirty="0"/>
              <a:t>Αποτελεί αντικείμενο διπλού ταμπού</a:t>
            </a:r>
            <a:r>
              <a:rPr lang="en-US" sz="2200" dirty="0"/>
              <a:t>
</a:t>
            </a:r>
            <a:r>
              <a:rPr lang="el-GR" sz="2200" dirty="0"/>
              <a:t>Έρχεται αντιμέτωπη με κοινωνικές νόρμες που συνδέουν</a:t>
            </a:r>
            <a:r>
              <a:rPr lang="en-GB" sz="2200" dirty="0"/>
              <a:t> </a:t>
            </a:r>
            <a:r>
              <a:rPr lang="en-US" sz="2200" dirty="0" err="1"/>
              <a:t>τη</a:t>
            </a:r>
            <a:r>
              <a:rPr lang="en-US" sz="2200" dirty="0"/>
              <a:t> σεξουαλικότητα με τη νεότητα, την ελκυστικότητα και την απόδοση,
 καθώς και αντιλήψεις που σχετίζονται με την ηλικία, όπως η απομόνωση, η σοφία ή η ηθική καταλληλότητα. 
Το αποτέλεσμα είναι συχνά η σιωπή – τόσο στις οικογένειες όσο και στα ιδρυματικά πλαίσια. 
Αυτή η σιωπή δεν οδηγεί σε ουδετερότητα, αλλά σε αβεβαιότητα, δυσφορία και δομική περιθωριοποίηση.</a:t>
            </a:r>
            <a:endParaRPr lang="de-DE" sz="2200" dirty="0"/>
          </a:p>
        </p:txBody>
      </p:sp>
      <p:pic>
        <p:nvPicPr>
          <p:cNvPr id="6" name="Grafik 5">
            <a:extLst>
              <a:ext uri="{FF2B5EF4-FFF2-40B4-BE49-F238E27FC236}">
                <a16:creationId xmlns:a16="http://schemas.microsoft.com/office/drawing/2014/main" id="{A24C9FC8-6A7C-9079-102D-68D8706FDC0F}"/>
              </a:ext>
            </a:extLst>
          </p:cNvPr>
          <p:cNvPicPr>
            <a:picLocks noChangeAspect="1"/>
          </p:cNvPicPr>
          <p:nvPr/>
        </p:nvPicPr>
        <p:blipFill>
          <a:blip r:embed="rId2"/>
          <a:stretch>
            <a:fillRect/>
          </a:stretch>
        </p:blipFill>
        <p:spPr>
          <a:xfrm>
            <a:off x="1060710" y="1537113"/>
            <a:ext cx="2033364" cy="3275976"/>
          </a:xfrm>
          <a:prstGeom prst="rect">
            <a:avLst/>
          </a:prstGeom>
        </p:spPr>
      </p:pic>
    </p:spTree>
    <p:extLst>
      <p:ext uri="{BB962C8B-B14F-4D97-AF65-F5344CB8AC3E}">
        <p14:creationId xmlns:p14="http://schemas.microsoft.com/office/powerpoint/2010/main" val="2884276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081D-08E8-2D2F-0FCE-FB46F55518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A85262-5EF5-DF2B-CAC4-A135D47D49C1}"/>
              </a:ext>
            </a:extLst>
          </p:cNvPr>
          <p:cNvSpPr>
            <a:spLocks noGrp="1"/>
          </p:cNvSpPr>
          <p:nvPr>
            <p:ph type="title"/>
          </p:nvPr>
        </p:nvSpPr>
        <p:spPr/>
        <p:txBody>
          <a:bodyPr/>
          <a:lstStyle/>
          <a:p>
            <a:r>
              <a:rPr lang="en-US" sz="2400" b="1" dirty="0"/>
              <a:t>Παράγοντες που επηρεάζουν τις αντιλήψεις για την ηλικία</a:t>
            </a:r>
            <a:endParaRPr lang="de-DE" sz="2400" dirty="0"/>
          </a:p>
        </p:txBody>
      </p:sp>
      <p:sp>
        <p:nvSpPr>
          <p:cNvPr id="3" name="Textplatzhalter 2">
            <a:extLst>
              <a:ext uri="{FF2B5EF4-FFF2-40B4-BE49-F238E27FC236}">
                <a16:creationId xmlns:a16="http://schemas.microsoft.com/office/drawing/2014/main" id="{240532F4-903F-5036-DE7A-4FA72601130C}"/>
              </a:ext>
            </a:extLst>
          </p:cNvPr>
          <p:cNvSpPr>
            <a:spLocks noGrp="1"/>
          </p:cNvSpPr>
          <p:nvPr>
            <p:ph type="body" sz="quarter" idx="10"/>
          </p:nvPr>
        </p:nvSpPr>
        <p:spPr>
          <a:xfrm>
            <a:off x="3468490" y="1440886"/>
            <a:ext cx="6919519" cy="550862"/>
          </a:xfrm>
        </p:spPr>
        <p:txBody>
          <a:bodyPr/>
          <a:lstStyle/>
          <a:p>
            <a:r>
              <a:rPr lang="en-US" sz="2800" dirty="0"/>
              <a:t>Ταμπού, σιωπή και θεσμικές πρακτικές</a:t>
            </a:r>
            <a:endParaRPr lang="de-DE" sz="2800" dirty="0"/>
          </a:p>
        </p:txBody>
      </p:sp>
      <p:sp>
        <p:nvSpPr>
          <p:cNvPr id="4" name="Inhaltsplatzhalter 3">
            <a:extLst>
              <a:ext uri="{FF2B5EF4-FFF2-40B4-BE49-F238E27FC236}">
                <a16:creationId xmlns:a16="http://schemas.microsoft.com/office/drawing/2014/main" id="{5779BC8A-0EB9-3DD8-7018-49682DE0FEF3}"/>
              </a:ext>
            </a:extLst>
          </p:cNvPr>
          <p:cNvSpPr>
            <a:spLocks noGrp="1"/>
          </p:cNvSpPr>
          <p:nvPr>
            <p:ph sz="quarter" idx="12"/>
          </p:nvPr>
        </p:nvSpPr>
        <p:spPr>
          <a:xfrm>
            <a:off x="3083442" y="2235715"/>
            <a:ext cx="8778125" cy="4540643"/>
          </a:xfrm>
        </p:spPr>
        <p:txBody>
          <a:bodyPr/>
          <a:lstStyle/>
          <a:p>
            <a:pPr marL="342900" indent="-342900">
              <a:buClr>
                <a:srgbClr val="C00000"/>
              </a:buClr>
              <a:buFont typeface="Arial" panose="020B0604020202020204" pitchFamily="34" charset="0"/>
              <a:buChar char="•"/>
            </a:pPr>
            <a:r>
              <a:rPr lang="en-US" sz="2200" b="1" dirty="0"/>
              <a:t>Στο οικογενειακό πλαίσιο</a:t>
            </a:r>
            <a:r>
              <a:rPr lang="en-US" sz="2200" dirty="0"/>
              <a:t>, το ταμπού εκφράζεται συχνά με διακριτικά μηνύματα: οι επιθυμίες, οι ανάγκες για οικειότητα ή οι σεξουαλικές εμπειρίες των ηλικιωμένων δεν συζητούνται ή υποτιμούνται σιωπηρά. 
Οι</a:t>
            </a:r>
            <a:r>
              <a:rPr lang="en-US" sz="2200" b="1" dirty="0"/>
              <a:t> επαγγελματίες της νοσηλευτικής, της ψυχολογικής υποστήριξης ή της κοινωνικής εργασίας </a:t>
            </a:r>
            <a:r>
              <a:rPr lang="en-US" sz="2200" dirty="0"/>
              <a:t>συχνά αντιμετωπίζουν αυτή τη «σπείρα της σιωπής» ως πρόκληση. </a:t>
            </a:r>
            <a:r>
              <a:rPr lang="el-GR" sz="2200" dirty="0"/>
              <a:t>Πρέπει να εξισορροπήσουν την επαγγελματική διακριτικότητα και την ηθική ευθύνη με την ανάγκη των ατόμων να αναγνωρίζεται η πραγματικότητα της ζωής τους</a:t>
            </a:r>
            <a:r>
              <a:rPr lang="en-US" sz="2200" dirty="0"/>
              <a:t>
Η έλλειψη εκπαίδευσης και κατάρτισης σε αυτό το θέμα αυξάνει την αβεβαιότητα και τις αναστολές.</a:t>
            </a:r>
            <a:endParaRPr lang="de-DE" sz="2200" dirty="0"/>
          </a:p>
        </p:txBody>
      </p:sp>
      <p:pic>
        <p:nvPicPr>
          <p:cNvPr id="7" name="Grafik 6">
            <a:extLst>
              <a:ext uri="{FF2B5EF4-FFF2-40B4-BE49-F238E27FC236}">
                <a16:creationId xmlns:a16="http://schemas.microsoft.com/office/drawing/2014/main" id="{F1AAD924-00C6-160D-C8BB-518D2EDE72D5}"/>
              </a:ext>
            </a:extLst>
          </p:cNvPr>
          <p:cNvPicPr>
            <a:picLocks noChangeAspect="1"/>
          </p:cNvPicPr>
          <p:nvPr/>
        </p:nvPicPr>
        <p:blipFill>
          <a:blip r:embed="rId2"/>
          <a:stretch>
            <a:fillRect/>
          </a:stretch>
        </p:blipFill>
        <p:spPr>
          <a:xfrm>
            <a:off x="441655" y="2366229"/>
            <a:ext cx="2555840" cy="3067008"/>
          </a:xfrm>
          <a:prstGeom prst="rect">
            <a:avLst/>
          </a:prstGeom>
        </p:spPr>
      </p:pic>
    </p:spTree>
    <p:extLst>
      <p:ext uri="{BB962C8B-B14F-4D97-AF65-F5344CB8AC3E}">
        <p14:creationId xmlns:p14="http://schemas.microsoft.com/office/powerpoint/2010/main" val="4073919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2B87-8408-EA39-89B6-D7B73D882D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B0EA25-8FCF-1850-43AB-5791A940A122}"/>
              </a:ext>
            </a:extLst>
          </p:cNvPr>
          <p:cNvSpPr>
            <a:spLocks noGrp="1"/>
          </p:cNvSpPr>
          <p:nvPr>
            <p:ph type="title"/>
          </p:nvPr>
        </p:nvSpPr>
        <p:spPr/>
        <p:txBody>
          <a:bodyPr/>
          <a:lstStyle/>
          <a:p>
            <a:r>
              <a:rPr lang="en-US" sz="2400" b="1" dirty="0"/>
              <a:t>Παράγοντες που επηρεάζουν τις αντιλήψεις για την ηλικία</a:t>
            </a:r>
            <a:endParaRPr lang="de-DE" sz="2400" dirty="0"/>
          </a:p>
        </p:txBody>
      </p:sp>
      <p:sp>
        <p:nvSpPr>
          <p:cNvPr id="3" name="Textplatzhalter 2">
            <a:extLst>
              <a:ext uri="{FF2B5EF4-FFF2-40B4-BE49-F238E27FC236}">
                <a16:creationId xmlns:a16="http://schemas.microsoft.com/office/drawing/2014/main" id="{C82E4C37-D1AF-595A-D113-EC8BC1EB4912}"/>
              </a:ext>
            </a:extLst>
          </p:cNvPr>
          <p:cNvSpPr>
            <a:spLocks noGrp="1"/>
          </p:cNvSpPr>
          <p:nvPr>
            <p:ph type="body" sz="quarter" idx="10"/>
          </p:nvPr>
        </p:nvSpPr>
        <p:spPr>
          <a:xfrm>
            <a:off x="3614181" y="1302663"/>
            <a:ext cx="7142803" cy="550862"/>
          </a:xfrm>
        </p:spPr>
        <p:txBody>
          <a:bodyPr/>
          <a:lstStyle/>
          <a:p>
            <a:r>
              <a:rPr lang="en-US" sz="2800" dirty="0"/>
              <a:t>Ταμπού, σιωπή και θεσμικές πρακτικές</a:t>
            </a:r>
            <a:endParaRPr lang="de-DE" sz="2800" dirty="0"/>
          </a:p>
        </p:txBody>
      </p:sp>
      <p:sp>
        <p:nvSpPr>
          <p:cNvPr id="4" name="Inhaltsplatzhalter 3">
            <a:extLst>
              <a:ext uri="{FF2B5EF4-FFF2-40B4-BE49-F238E27FC236}">
                <a16:creationId xmlns:a16="http://schemas.microsoft.com/office/drawing/2014/main" id="{6C862B7E-BEF8-F494-0F66-F7FA4CD6C4FA}"/>
              </a:ext>
            </a:extLst>
          </p:cNvPr>
          <p:cNvSpPr>
            <a:spLocks noGrp="1"/>
          </p:cNvSpPr>
          <p:nvPr>
            <p:ph sz="quarter" idx="12"/>
          </p:nvPr>
        </p:nvSpPr>
        <p:spPr>
          <a:xfrm>
            <a:off x="3292145" y="2044803"/>
            <a:ext cx="6947008" cy="4282043"/>
          </a:xfrm>
        </p:spPr>
        <p:txBody>
          <a:bodyPr/>
          <a:lstStyle/>
          <a:p>
            <a:pPr marL="342900" indent="-342900">
              <a:buClr>
                <a:srgbClr val="C00000"/>
              </a:buClr>
              <a:buFont typeface="Arial" panose="020B0604020202020204" pitchFamily="34" charset="0"/>
              <a:buChar char="•"/>
            </a:pPr>
            <a:r>
              <a:rPr lang="en-US" sz="2200" b="1" dirty="0"/>
              <a:t>Σε θεσμικό επίπεδο, </a:t>
            </a:r>
            <a:r>
              <a:rPr lang="en-US" sz="2200" dirty="0"/>
              <a:t>τα ταμπού ενισχύονται από δομές και κανόνες.</a:t>
            </a:r>
          </a:p>
          <a:p>
            <a:pPr marL="342900" indent="-342900">
              <a:buClr>
                <a:srgbClr val="C00000"/>
              </a:buClr>
              <a:buFont typeface="Arial" panose="020B0604020202020204" pitchFamily="34" charset="0"/>
              <a:buChar char="•"/>
            </a:pPr>
            <a:r>
              <a:rPr lang="en-US" sz="2200" dirty="0"/>
              <a:t>Ιδρύματα όπως </a:t>
            </a:r>
            <a:r>
              <a:rPr lang="en-US" sz="2200" b="1" dirty="0"/>
              <a:t>τα γηροκομεία ή </a:t>
            </a:r>
            <a:r>
              <a:rPr lang="en-US" sz="2200" b="1" dirty="0" err="1"/>
              <a:t>τα κέντρα</a:t>
            </a:r>
            <a:r>
              <a:rPr lang="en-US" sz="2200" b="1" dirty="0"/>
              <a:t> παροχής συμβουλευτικής </a:t>
            </a:r>
            <a:r>
              <a:rPr lang="en-US" sz="2200" dirty="0"/>
              <a:t>συχνά δεν διαθέτουν σαφείς κατευθυντήριες γραμμές για την αντιμετώπιση της σεξουαλικότητας των ηλικιωμένων.</a:t>
            </a:r>
          </a:p>
          <a:p>
            <a:pPr marL="342900" indent="-342900">
              <a:buClr>
                <a:srgbClr val="C00000"/>
              </a:buClr>
              <a:buFont typeface="Arial" panose="020B0604020202020204" pitchFamily="34" charset="0"/>
              <a:buChar char="•"/>
            </a:pPr>
            <a:r>
              <a:rPr lang="el-GR" sz="2200" dirty="0"/>
              <a:t>Υπάρχει έλλειψη χώρων, πόρων ή κατευθυντήριων γραμμών για τη συστηματική ενσωμάτωση του θέματος</a:t>
            </a:r>
            <a:r>
              <a:rPr lang="en-US" sz="2200" dirty="0"/>
              <a:t>.</a:t>
            </a:r>
          </a:p>
          <a:p>
            <a:pPr marL="342900" indent="-342900">
              <a:buClr>
                <a:srgbClr val="C00000"/>
              </a:buClr>
              <a:buFont typeface="Arial" panose="020B0604020202020204" pitchFamily="34" charset="0"/>
              <a:buChar char="•"/>
            </a:pPr>
            <a:r>
              <a:rPr lang="en-US" sz="2200" dirty="0"/>
              <a:t>Ως αποτέλεσμα, </a:t>
            </a:r>
            <a:r>
              <a:rPr lang="el-GR" sz="2200" dirty="0"/>
              <a:t>αυτό μπορεί να οδηγήσει σε αδράνεια, αυτολογοκρισία λόγω κοινωνικών κανόνων</a:t>
            </a:r>
            <a:r>
              <a:rPr lang="en-GB" sz="2200" dirty="0"/>
              <a:t> </a:t>
            </a:r>
            <a:r>
              <a:rPr lang="en-US" sz="2200" dirty="0"/>
              <a:t>ή ακόμη και σε ακατάλληλες αντιδράσεις απέναντι στις ανάγκες των ηλικιωμένων.</a:t>
            </a:r>
            <a:endParaRPr lang="de-DE" sz="2200" dirty="0"/>
          </a:p>
        </p:txBody>
      </p:sp>
      <p:pic>
        <p:nvPicPr>
          <p:cNvPr id="6" name="Grafik 5">
            <a:extLst>
              <a:ext uri="{FF2B5EF4-FFF2-40B4-BE49-F238E27FC236}">
                <a16:creationId xmlns:a16="http://schemas.microsoft.com/office/drawing/2014/main" id="{F1FB9D8A-3ACE-FC02-6451-08700C162D67}"/>
              </a:ext>
            </a:extLst>
          </p:cNvPr>
          <p:cNvPicPr>
            <a:picLocks noChangeAspect="1"/>
          </p:cNvPicPr>
          <p:nvPr/>
        </p:nvPicPr>
        <p:blipFill>
          <a:blip r:embed="rId2"/>
          <a:stretch>
            <a:fillRect/>
          </a:stretch>
        </p:blipFill>
        <p:spPr>
          <a:xfrm>
            <a:off x="506818" y="2551815"/>
            <a:ext cx="2848235" cy="2211571"/>
          </a:xfrm>
          <a:prstGeom prst="rect">
            <a:avLst/>
          </a:prstGeom>
        </p:spPr>
      </p:pic>
      <p:pic>
        <p:nvPicPr>
          <p:cNvPr id="9" name="Grafik 8">
            <a:extLst>
              <a:ext uri="{FF2B5EF4-FFF2-40B4-BE49-F238E27FC236}">
                <a16:creationId xmlns:a16="http://schemas.microsoft.com/office/drawing/2014/main" id="{E0E3308F-6452-3DE6-7CC1-CDBC51AF081F}"/>
              </a:ext>
            </a:extLst>
          </p:cNvPr>
          <p:cNvPicPr>
            <a:picLocks noChangeAspect="1"/>
          </p:cNvPicPr>
          <p:nvPr/>
        </p:nvPicPr>
        <p:blipFill>
          <a:blip r:embed="rId3"/>
          <a:stretch>
            <a:fillRect/>
          </a:stretch>
        </p:blipFill>
        <p:spPr>
          <a:xfrm>
            <a:off x="9828786" y="3296093"/>
            <a:ext cx="1856396" cy="1805767"/>
          </a:xfrm>
          <a:prstGeom prst="rect">
            <a:avLst/>
          </a:prstGeom>
        </p:spPr>
      </p:pic>
    </p:spTree>
    <p:extLst>
      <p:ext uri="{BB962C8B-B14F-4D97-AF65-F5344CB8AC3E}">
        <p14:creationId xmlns:p14="http://schemas.microsoft.com/office/powerpoint/2010/main" val="1213314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85CF-C626-655F-5383-F3F46861DB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6847E9-F0A3-E256-F295-13FF0F1C1922}"/>
              </a:ext>
            </a:extLst>
          </p:cNvPr>
          <p:cNvSpPr>
            <a:spLocks noGrp="1"/>
          </p:cNvSpPr>
          <p:nvPr>
            <p:ph type="title"/>
          </p:nvPr>
        </p:nvSpPr>
        <p:spPr/>
        <p:txBody>
          <a:bodyPr/>
          <a:lstStyle/>
          <a:p>
            <a:r>
              <a:rPr lang="en-US" sz="2400" b="1" dirty="0"/>
              <a:t>Παράγοντες που επηρεάζουν τις αντιλήψεις για την ηλικία</a:t>
            </a:r>
            <a:endParaRPr lang="de-DE" sz="2400" dirty="0"/>
          </a:p>
        </p:txBody>
      </p:sp>
      <p:sp>
        <p:nvSpPr>
          <p:cNvPr id="3" name="Textplatzhalter 2">
            <a:extLst>
              <a:ext uri="{FF2B5EF4-FFF2-40B4-BE49-F238E27FC236}">
                <a16:creationId xmlns:a16="http://schemas.microsoft.com/office/drawing/2014/main" id="{4B81BD50-750F-E001-6FE5-8C1B241D7C4F}"/>
              </a:ext>
            </a:extLst>
          </p:cNvPr>
          <p:cNvSpPr>
            <a:spLocks noGrp="1"/>
          </p:cNvSpPr>
          <p:nvPr>
            <p:ph type="body" sz="quarter" idx="10"/>
          </p:nvPr>
        </p:nvSpPr>
        <p:spPr>
          <a:xfrm>
            <a:off x="3170778" y="1271546"/>
            <a:ext cx="6802561" cy="550862"/>
          </a:xfrm>
        </p:spPr>
        <p:txBody>
          <a:bodyPr/>
          <a:lstStyle/>
          <a:p>
            <a:r>
              <a:rPr lang="en-US" sz="2800" dirty="0"/>
              <a:t>Ταμπού, σιωπή και θεσμικές πρακτικές</a:t>
            </a:r>
            <a:endParaRPr lang="de-DE" sz="2800" dirty="0"/>
          </a:p>
        </p:txBody>
      </p:sp>
      <p:sp>
        <p:nvSpPr>
          <p:cNvPr id="4" name="Inhaltsplatzhalter 3">
            <a:extLst>
              <a:ext uri="{FF2B5EF4-FFF2-40B4-BE49-F238E27FC236}">
                <a16:creationId xmlns:a16="http://schemas.microsoft.com/office/drawing/2014/main" id="{A73F57ED-9806-B700-4E2E-D0F5A6C0B20B}"/>
              </a:ext>
            </a:extLst>
          </p:cNvPr>
          <p:cNvSpPr>
            <a:spLocks noGrp="1"/>
          </p:cNvSpPr>
          <p:nvPr>
            <p:ph sz="quarter" idx="12"/>
          </p:nvPr>
        </p:nvSpPr>
        <p:spPr>
          <a:xfrm>
            <a:off x="2792414" y="1916483"/>
            <a:ext cx="8318608" cy="4282043"/>
          </a:xfrm>
        </p:spPr>
        <p:txBody>
          <a:bodyPr/>
          <a:lstStyle/>
          <a:p>
            <a:pPr marL="342900" indent="-342900">
              <a:buClr>
                <a:srgbClr val="C00000"/>
              </a:buClr>
              <a:buFont typeface="Arial" panose="020B0604020202020204" pitchFamily="34" charset="0"/>
              <a:buChar char="•"/>
            </a:pPr>
            <a:r>
              <a:rPr lang="en-US" sz="2200" dirty="0"/>
              <a:t>Η ανάλυση τέτοιων προτύπων ταμπού δείχνει ότι η σιωπή δεν προκύπτει τυχαία, αλλά σταθεροποιείται από κοινωνικούς, ιστορικούς και θεσμικούς μηχανισμούς.</a:t>
            </a:r>
          </a:p>
          <a:p>
            <a:pPr marL="342900" indent="-342900">
              <a:buClr>
                <a:srgbClr val="C00000"/>
              </a:buClr>
              <a:buFont typeface="Arial" panose="020B0604020202020204" pitchFamily="34" charset="0"/>
              <a:buChar char="•"/>
            </a:pPr>
            <a:r>
              <a:rPr lang="en-US" sz="2200" dirty="0"/>
              <a:t>Τα εκπαιδευτικά και επιμορφωτικά προγράμματα μπορούν να διαδραματίσουν καθοριστικό ρόλο σε αυτό το πλαίσιο: μέσω της αναστοχαστικής εξέτασης των δικών τους στάσεων, της αποδόμησης των κυρίαρχων αφηγήσεων και της συζήτησης περιπτωσιολογικών μελετών, οι συμμετέχοντες αποκτούν τη δυνατότητα να αντιμετωπίζουν συνειδητά τα ταμπού.</a:t>
            </a:r>
          </a:p>
          <a:p>
            <a:pPr marL="342900" indent="-342900">
              <a:buClr>
                <a:srgbClr val="C00000"/>
              </a:buClr>
              <a:buFont typeface="Arial" panose="020B0604020202020204" pitchFamily="34" charset="0"/>
              <a:buChar char="•"/>
            </a:pPr>
            <a:r>
              <a:rPr lang="en-US" sz="2200" dirty="0"/>
              <a:t>Μαθαίνουν να ονομάζουν τις αβεβαιότητες, να αμφισβητούν κριτικά τις κανονιστικές προσδοκίες και να αναπτύσσουν στρατηγικές προσανατολισμένες στη δράση που ανταποκρίνονται στις ανάγκες των ηλικιωμένων.</a:t>
            </a:r>
            <a:endParaRPr lang="de-DE" sz="2200" dirty="0"/>
          </a:p>
        </p:txBody>
      </p:sp>
      <p:pic>
        <p:nvPicPr>
          <p:cNvPr id="5" name="Grafik 4">
            <a:extLst>
              <a:ext uri="{FF2B5EF4-FFF2-40B4-BE49-F238E27FC236}">
                <a16:creationId xmlns:a16="http://schemas.microsoft.com/office/drawing/2014/main" id="{E7E39057-F363-5347-D9AE-BB0559994F4B}"/>
              </a:ext>
            </a:extLst>
          </p:cNvPr>
          <p:cNvPicPr>
            <a:picLocks noChangeAspect="1"/>
          </p:cNvPicPr>
          <p:nvPr/>
        </p:nvPicPr>
        <p:blipFill>
          <a:blip r:embed="rId2"/>
          <a:stretch>
            <a:fillRect/>
          </a:stretch>
        </p:blipFill>
        <p:spPr>
          <a:xfrm>
            <a:off x="379229" y="1993052"/>
            <a:ext cx="2300176" cy="2871896"/>
          </a:xfrm>
          <a:prstGeom prst="rect">
            <a:avLst/>
          </a:prstGeom>
        </p:spPr>
      </p:pic>
    </p:spTree>
    <p:extLst>
      <p:ext uri="{BB962C8B-B14F-4D97-AF65-F5344CB8AC3E}">
        <p14:creationId xmlns:p14="http://schemas.microsoft.com/office/powerpoint/2010/main" val="3677487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graphicFrame>
        <p:nvGraphicFramePr>
          <p:cNvPr id="5" name="Tabelle 4">
            <a:extLst>
              <a:ext uri="{FF2B5EF4-FFF2-40B4-BE49-F238E27FC236}">
                <a16:creationId xmlns:a16="http://schemas.microsoft.com/office/drawing/2014/main" id="{2F81FAA4-617F-B328-676A-07DD367D88F2}"/>
              </a:ext>
            </a:extLst>
          </p:cNvPr>
          <p:cNvGraphicFramePr>
            <a:graphicFrameLocks noGrp="1"/>
          </p:cNvGraphicFramePr>
          <p:nvPr>
            <p:extLst>
              <p:ext uri="{D42A27DB-BD31-4B8C-83A1-F6EECF244321}">
                <p14:modId xmlns:p14="http://schemas.microsoft.com/office/powerpoint/2010/main" val="3876576514"/>
              </p:ext>
            </p:extLst>
          </p:nvPr>
        </p:nvGraphicFramePr>
        <p:xfrm>
          <a:off x="1020727" y="1212111"/>
          <a:ext cx="10186250" cy="5299221"/>
        </p:xfrm>
        <a:graphic>
          <a:graphicData uri="http://schemas.openxmlformats.org/drawingml/2006/table">
            <a:tbl>
              <a:tblPr firstRow="1" firstCol="1" bandRow="1"/>
              <a:tblGrid>
                <a:gridCol w="5333870">
                  <a:extLst>
                    <a:ext uri="{9D8B030D-6E8A-4147-A177-3AD203B41FA5}">
                      <a16:colId xmlns:a16="http://schemas.microsoft.com/office/drawing/2014/main" val="1392990532"/>
                    </a:ext>
                  </a:extLst>
                </a:gridCol>
                <a:gridCol w="4852380">
                  <a:extLst>
                    <a:ext uri="{9D8B030D-6E8A-4147-A177-3AD203B41FA5}">
                      <a16:colId xmlns:a16="http://schemas.microsoft.com/office/drawing/2014/main" val="1345637308"/>
                    </a:ext>
                  </a:extLst>
                </a:gridCol>
              </a:tblGrid>
              <a:tr h="375683">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Τι πρέπει να κάνετε</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Μην</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704437559"/>
                  </a:ext>
                </a:extLst>
              </a:tr>
              <a:tr h="813583">
                <a:tc>
                  <a:txBody>
                    <a:bodyPr/>
                    <a:lstStyle/>
                    <a:p>
                      <a:pPr>
                        <a:lnSpc>
                          <a:spcPct val="107000"/>
                        </a:lnSpc>
                        <a:spcAft>
                          <a:spcPts val="800"/>
                        </a:spcAft>
                        <a:buNone/>
                      </a:pP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Αναλογιστείτε ενεργά τις δικές σας παραδοχές</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Να αγνοείτε ή να υποτιμάτε τη σεξουαλικότητα στην τρίτη ηλικία</a:t>
                      </a:r>
                    </a:p>
                    <a:p>
                      <a:pPr>
                        <a:lnSpc>
                          <a:spcPct val="107000"/>
                        </a:lnSpc>
                        <a:spcAft>
                          <a:spcPts val="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814636596"/>
                  </a:ext>
                </a:extLst>
              </a:tr>
              <a:tr h="535714">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Να αναγνωρίζετε την ποικιλομορφία των σχεδίων ζωής</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Να χρησιμοποιείτε το χιούμορ εις βάρος των ηλικιωμένων</a:t>
                      </a:r>
                    </a:p>
                    <a:p>
                      <a:pPr>
                        <a:lnSpc>
                          <a:spcPct val="107000"/>
                        </a:lnSpc>
                        <a:spcAft>
                          <a:spcPts val="8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033795918"/>
                  </a:ext>
                </a:extLst>
              </a:tr>
              <a:tr h="614290">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Να διαμορφώνετε συνειδητά τη γλώσσα σας ώστε να είναι χωρίς αποκλεισμούς</a:t>
                      </a: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Να κάνετε κανονιστικές δηλώσεις («Σε αυτή την ηλικία είναι...»)</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5921546"/>
                  </a:ext>
                </a:extLst>
              </a:tr>
              <a:tr h="732889">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Να εκφράζετε ανοιχτά τις αβεβαιότητές σας («Αυτό είναι ένα ευαίσθητο θέμα...»)</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Αναφορά σε προσωπικά θέματα χωρίς συγκατάθεση</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2927481694"/>
                  </a:ext>
                </a:extLst>
              </a:tr>
              <a:tr h="486101">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Χρήση της περαιτέρω εκπαίδευσης και κατάρτισης</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Γενικεύοντας πολιτισμικές ή θρησκευτικές αποδόσεις</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563810547"/>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67F8-FE86-C1C3-F4A7-285F0DD306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E522E-D47D-719A-41A5-AEDD485DFB71}"/>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sp>
        <p:nvSpPr>
          <p:cNvPr id="4" name="Textfeld 3">
            <a:extLst>
              <a:ext uri="{FF2B5EF4-FFF2-40B4-BE49-F238E27FC236}">
                <a16:creationId xmlns:a16="http://schemas.microsoft.com/office/drawing/2014/main" id="{3E0ACE32-D900-0581-996C-1D34547A3FA3}"/>
              </a:ext>
            </a:extLst>
          </p:cNvPr>
          <p:cNvSpPr txBox="1"/>
          <p:nvPr/>
        </p:nvSpPr>
        <p:spPr>
          <a:xfrm>
            <a:off x="3920756" y="1344778"/>
            <a:ext cx="6119036" cy="558743"/>
          </a:xfrm>
          <a:prstGeom prst="rect">
            <a:avLst/>
          </a:prstGeom>
          <a:noFill/>
        </p:spPr>
        <p:txBody>
          <a:bodyPr wrap="square">
            <a:spAutoFit/>
          </a:bodyPr>
          <a:lstStyle/>
          <a:p>
            <a:pPr>
              <a:lnSpc>
                <a:spcPct val="115000"/>
              </a:lnSpc>
              <a:spcAft>
                <a:spcPts val="800"/>
              </a:spcAft>
              <a:buNone/>
            </a:pP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Συστάσεις</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για την επικοινωνία</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037687D-9BD8-022F-E718-BF28C9FC5E68}"/>
              </a:ext>
            </a:extLst>
          </p:cNvPr>
          <p:cNvSpPr txBox="1"/>
          <p:nvPr/>
        </p:nvSpPr>
        <p:spPr>
          <a:xfrm>
            <a:off x="3588488" y="1903521"/>
            <a:ext cx="7977076" cy="3594574"/>
          </a:xfrm>
          <a:prstGeom prst="rect">
            <a:avLst/>
          </a:prstGeom>
          <a:noFill/>
        </p:spPr>
        <p:txBody>
          <a:bodyPr wrap="square">
            <a:spAutoFit/>
          </a:bodyPr>
          <a:lstStyle/>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en-US" sz="2200" b="1" dirty="0">
                <a:solidFill>
                  <a:srgbClr val="252223"/>
                </a:solidFill>
                <a:latin typeface="Calibri" panose="020F0502020204030204" pitchFamily="34" charset="0"/>
                <a:ea typeface="Calibri" panose="020F0502020204030204" pitchFamily="34" charset="0"/>
                <a:cs typeface="Calibri" panose="020F0502020204030204" pitchFamily="34" charset="0"/>
              </a:rPr>
              <a:t>Η στάση αυτή χαρακτηρίζεται από τη βασική παραδοχή ότι η σεξουαλικότητα στην τρίτη ηλικία είναι εφικτή.</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
Στον διάλογο </a:t>
            </a:r>
            <a:r>
              <a:rPr lang="en-US" sz="2200" dirty="0" err="1">
                <a:solidFill>
                  <a:srgbClr val="252223"/>
                </a:solidFill>
                <a:latin typeface="Calibri" panose="020F0502020204030204" pitchFamily="34" charset="0"/>
                <a:ea typeface="Calibri" panose="020F0502020204030204" pitchFamily="34" charset="0"/>
                <a:cs typeface="Calibri" panose="020F0502020204030204" pitchFamily="34" charset="0"/>
              </a:rPr>
              <a:t>προτιμώνται</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 οι ανοιχτές ερωτήσεις που επιτρέπουν ένα ευρύ φάσμα απαντήσεων. Αυτές πρέπει να είναι ουδέτερες από αξιακές κρίσεις. 
Πρέπει να αποφεύγονται οι καθοδηγητικές ερωτήσεις.
Οι παύσεις, οι αβεβαιότητες και η σιωπή μπορούν να επιτρέπονται και να γίνονται ανεκτές.
Ο τρόπος με τον οποίο ένα άτομο ορίζει τον εαυτό του πρέπει να γίνεται σεβαστός και να μην αμφισβητείται.</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304AC7-5021-58F0-614C-53D28A213E66}"/>
              </a:ext>
            </a:extLst>
          </p:cNvPr>
          <p:cNvPicPr>
            <a:picLocks noChangeAspect="1"/>
          </p:cNvPicPr>
          <p:nvPr/>
        </p:nvPicPr>
        <p:blipFill>
          <a:blip r:embed="rId2"/>
          <a:stretch>
            <a:fillRect/>
          </a:stretch>
        </p:blipFill>
        <p:spPr>
          <a:xfrm>
            <a:off x="231259" y="2424223"/>
            <a:ext cx="3273922" cy="2553171"/>
          </a:xfrm>
          <a:prstGeom prst="rect">
            <a:avLst/>
          </a:prstGeom>
        </p:spPr>
      </p:pic>
    </p:spTree>
    <p:extLst>
      <p:ext uri="{BB962C8B-B14F-4D97-AF65-F5344CB8AC3E}">
        <p14:creationId xmlns:p14="http://schemas.microsoft.com/office/powerpoint/2010/main" val="174495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3843673" y="1278287"/>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Βασικές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αρχές</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F0EF47D3-F238-9C75-6F1C-8D4CC826B808}"/>
              </a:ext>
            </a:extLst>
          </p:cNvPr>
          <p:cNvSpPr txBox="1"/>
          <p:nvPr/>
        </p:nvSpPr>
        <p:spPr>
          <a:xfrm>
            <a:off x="3801141" y="2303106"/>
            <a:ext cx="8468832" cy="4832092"/>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Διαχωρισμός των παρατηρήσεων από τις ερμηνείες.
Αποφυγή χαρακτηρισμών (π.χ. «ακατάλληλος»).</a:t>
            </a:r>
          </a:p>
          <a:p>
            <a:pPr>
              <a:buClr>
                <a:srgbClr val="C00000"/>
              </a:buClr>
            </a:pPr>
            <a:r>
              <a:rPr lang="en-US" sz="2200" b="1" dirty="0"/>
              <a:t>Χρησιμοποιήστε μηνύματα που αρχίζουν με «εγώ»</a:t>
            </a:r>
          </a:p>
          <a:p>
            <a:pPr marL="342900" indent="-342900">
              <a:buClr>
                <a:srgbClr val="C00000"/>
              </a:buClr>
              <a:buFont typeface="Arial" panose="020B0604020202020204" pitchFamily="34" charset="0"/>
              <a:buChar char="•"/>
            </a:pPr>
            <a:r>
              <a:rPr lang="en-US" sz="2200" dirty="0"/>
              <a:t>Να εκφράζετε με σαφήνεια τις δικές σας αντιλήψεις, συναισθήματα και ανάγκες.
Να μην κάνετε γενικεύσεις ή να μην επιρρίπτετε ευθύνες.</a:t>
            </a:r>
          </a:p>
          <a:p>
            <a:pPr>
              <a:buClr>
                <a:srgbClr val="C00000"/>
              </a:buClr>
            </a:pPr>
            <a:r>
              <a:rPr lang="en-US" sz="2200" b="1" dirty="0"/>
              <a:t>Ανοιχτό πνεύμα απέναντι σε διαφορετικές οπτικές</a:t>
            </a:r>
            <a:endParaRPr lang="en-US" sz="2200" dirty="0"/>
          </a:p>
          <a:p>
            <a:pPr marL="342900" indent="-342900">
              <a:buClr>
                <a:srgbClr val="C00000"/>
              </a:buClr>
              <a:buFont typeface="Arial" panose="020B0604020202020204" pitchFamily="34" charset="0"/>
              <a:buChar char="•"/>
            </a:pPr>
            <a:r>
              <a:rPr lang="en-US" sz="2200" dirty="0"/>
              <a:t>Αποδεχτείτε ότι δεν υπάρχει μία και μοναδική σωστή άποψη.
Ρωτήστε αντί να υπονοείτε.</a:t>
            </a:r>
          </a:p>
          <a:p>
            <a:pPr>
              <a:buClr>
                <a:srgbClr val="C00000"/>
              </a:buClr>
            </a:pPr>
            <a:r>
              <a:rPr lang="en-US" sz="2200" b="1" dirty="0"/>
              <a:t>Όχι σιωπηρές νόρμες ή «μηνύματα που αφορούν τους άνδρες»</a:t>
            </a:r>
            <a:endParaRPr lang="en-US" sz="2200" dirty="0"/>
          </a:p>
          <a:p>
            <a:pPr marL="342900" indent="-342900">
              <a:buClr>
                <a:srgbClr val="C00000"/>
              </a:buClr>
              <a:buFont typeface="Arial" panose="020B0604020202020204" pitchFamily="34" charset="0"/>
              <a:buChar char="•"/>
            </a:pPr>
            <a:r>
              <a:rPr lang="en-US" sz="2200" dirty="0"/>
              <a:t>Σεβαστείτε την αυτονομία.
Προτάσεις αντί για οδηγίες.</a:t>
            </a:r>
            <a:endParaRPr lang="de-DE" sz="2200" dirty="0"/>
          </a:p>
          <a:p>
            <a:pPr marL="342900" indent="-342900">
              <a:buClr>
                <a:srgbClr val="C00000"/>
              </a:buClr>
              <a:buFont typeface="Arial" panose="020B0604020202020204" pitchFamily="34" charset="0"/>
              <a:buChar char="•"/>
            </a:pPr>
            <a:endParaRPr lang="en-US" sz="2200" dirty="0"/>
          </a:p>
          <a:p>
            <a:r>
              <a:rPr lang="en-US" sz="2200" dirty="0"/>
              <a:t>
</a:t>
            </a:r>
            <a:endParaRPr lang="de-DE" sz="2200" dirty="0"/>
          </a:p>
        </p:txBody>
      </p:sp>
      <p:pic>
        <p:nvPicPr>
          <p:cNvPr id="6" name="Grafik 5">
            <a:extLst>
              <a:ext uri="{FF2B5EF4-FFF2-40B4-BE49-F238E27FC236}">
                <a16:creationId xmlns:a16="http://schemas.microsoft.com/office/drawing/2014/main" id="{50140925-6F4F-D5C7-C72E-5D52D54CF0DC}"/>
              </a:ext>
            </a:extLst>
          </p:cNvPr>
          <p:cNvPicPr>
            <a:picLocks noChangeAspect="1"/>
          </p:cNvPicPr>
          <p:nvPr/>
        </p:nvPicPr>
        <p:blipFill>
          <a:blip r:embed="rId2"/>
          <a:stretch>
            <a:fillRect/>
          </a:stretch>
        </p:blipFill>
        <p:spPr>
          <a:xfrm>
            <a:off x="725825" y="2408430"/>
            <a:ext cx="2926414" cy="2281475"/>
          </a:xfrm>
          <a:prstGeom prst="rect">
            <a:avLst/>
          </a:prstGeom>
        </p:spPr>
      </p:pic>
      <p:sp>
        <p:nvSpPr>
          <p:cNvPr id="7" name="Textfeld 6">
            <a:extLst>
              <a:ext uri="{FF2B5EF4-FFF2-40B4-BE49-F238E27FC236}">
                <a16:creationId xmlns:a16="http://schemas.microsoft.com/office/drawing/2014/main" id="{33601F77-D472-463F-A125-B585B3A5A558}"/>
              </a:ext>
            </a:extLst>
          </p:cNvPr>
          <p:cNvSpPr txBox="1"/>
          <p:nvPr/>
        </p:nvSpPr>
        <p:spPr>
          <a:xfrm>
            <a:off x="3827724" y="1929696"/>
            <a:ext cx="6150934" cy="430887"/>
          </a:xfrm>
          <a:prstGeom prst="rect">
            <a:avLst/>
          </a:prstGeom>
          <a:noFill/>
        </p:spPr>
        <p:txBody>
          <a:bodyPr wrap="square">
            <a:spAutoFit/>
          </a:bodyPr>
          <a:lstStyle/>
          <a:p>
            <a:pPr>
              <a:buClr>
                <a:srgbClr val="C00000"/>
              </a:buClr>
            </a:pPr>
            <a:r>
              <a:rPr lang="en-US" sz="2200" b="1" dirty="0"/>
              <a:t>Περιγραφή αντί για αξιολόγηση</a:t>
            </a:r>
            <a:endParaRPr lang="de-DE" sz="2200" b="1" dirty="0"/>
          </a:p>
        </p:txBody>
      </p:sp>
    </p:spTree>
    <p:extLst>
      <p:ext uri="{BB962C8B-B14F-4D97-AF65-F5344CB8AC3E}">
        <p14:creationId xmlns:p14="http://schemas.microsoft.com/office/powerpoint/2010/main" val="547440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892847" y="1311782"/>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Βασικές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αρχές</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BC5878FE-FB9E-64B7-90D7-7F82956F4B58}"/>
              </a:ext>
            </a:extLst>
          </p:cNvPr>
          <p:cNvPicPr>
            <a:picLocks noChangeAspect="1"/>
          </p:cNvPicPr>
          <p:nvPr/>
        </p:nvPicPr>
        <p:blipFill>
          <a:blip r:embed="rId2"/>
          <a:stretch>
            <a:fillRect/>
          </a:stretch>
        </p:blipFill>
        <p:spPr>
          <a:xfrm>
            <a:off x="412012" y="2041451"/>
            <a:ext cx="2926249" cy="2282038"/>
          </a:xfrm>
          <a:prstGeom prst="rect">
            <a:avLst/>
          </a:prstGeom>
        </p:spPr>
      </p:pic>
      <p:sp>
        <p:nvSpPr>
          <p:cNvPr id="6" name="Textfeld 5">
            <a:extLst>
              <a:ext uri="{FF2B5EF4-FFF2-40B4-BE49-F238E27FC236}">
                <a16:creationId xmlns:a16="http://schemas.microsoft.com/office/drawing/2014/main" id="{004D0DA8-B863-7C91-5C9D-913CB9E7D6F2}"/>
              </a:ext>
            </a:extLst>
          </p:cNvPr>
          <p:cNvSpPr txBox="1"/>
          <p:nvPr/>
        </p:nvSpPr>
        <p:spPr>
          <a:xfrm>
            <a:off x="3548617" y="1870525"/>
            <a:ext cx="6807496" cy="4955203"/>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l-GR" sz="2200" b="1" dirty="0"/>
              <a:t>Αναγνώριση των συναισθημάτων χωρίς επικριτική στάση</a:t>
            </a:r>
            <a:endParaRPr lang="en-US" sz="2200" b="1" dirty="0"/>
          </a:p>
          <a:p>
            <a:pPr>
              <a:buClr>
                <a:srgbClr val="C00000"/>
              </a:buClr>
            </a:pPr>
            <a:r>
              <a:rPr lang="en-US" sz="2200" b="1" dirty="0"/>
              <a:t>            </a:t>
            </a:r>
            <a:r>
              <a:rPr lang="en-US" sz="2200" dirty="0"/>
              <a:t>Αποδεχτείτε τα συναισθήματα, ακόμα κι αν δεν τα συμμερίζεστε.</a:t>
            </a:r>
            <a:endParaRPr lang="de-DE" sz="2200" dirty="0"/>
          </a:p>
          <a:p>
            <a:pPr marL="342900" indent="-342900">
              <a:buClr>
                <a:srgbClr val="C00000"/>
              </a:buClr>
              <a:buFont typeface="Arial" panose="020B0604020202020204" pitchFamily="34" charset="0"/>
              <a:buChar char="•"/>
            </a:pPr>
            <a:r>
              <a:rPr lang="el-GR" sz="2200" b="1" dirty="0"/>
              <a:t>Χρήση συμπεριληπτικής και ακριβούς γλώσσας</a:t>
            </a:r>
            <a:endParaRPr lang="en-US" sz="2200" b="1" dirty="0"/>
          </a:p>
          <a:p>
            <a:pPr marL="800100" lvl="1" indent="-342900">
              <a:buFont typeface="Courier New" panose="02070309020205020404" pitchFamily="49" charset="0"/>
              <a:buChar char="o"/>
            </a:pPr>
            <a:r>
              <a:rPr lang="en-US" sz="2200" dirty="0"/>
              <a:t>Αποφύγετε τις γενικεύσεις σχετικά με ομάδες ή άτομα.
Ευαισθησία στις σχέσεις εξουσίας και στους ρόλους</a:t>
            </a:r>
          </a:p>
          <a:p>
            <a:pPr marL="342900" indent="-342900">
              <a:buClr>
                <a:schemeClr val="accent3">
                  <a:lumMod val="75000"/>
                </a:schemeClr>
              </a:buClr>
              <a:buFont typeface="Arial" panose="020B0604020202020204" pitchFamily="34" charset="0"/>
              <a:buChar char="•"/>
            </a:pPr>
            <a:r>
              <a:rPr lang="en-US" sz="2200" b="1" dirty="0"/>
              <a:t>Κατανόηση, όχι διόρθωση</a:t>
            </a:r>
          </a:p>
          <a:p>
            <a:pPr marL="800100" lvl="1" indent="-342900">
              <a:buFont typeface="Courier New" panose="02070309020205020404" pitchFamily="49" charset="0"/>
              <a:buChar char="o"/>
            </a:pPr>
            <a:r>
              <a:rPr lang="el-GR" sz="2200" dirty="0"/>
              <a:t>Αντιμετωπίστε την επικοινωνία ως μια κοινή διαδικασία κατανόησης και αποσαφήνισης</a:t>
            </a:r>
            <a:r>
              <a:rPr lang="en-US" sz="2200" dirty="0"/>
              <a:t>
</a:t>
            </a:r>
            <a:r>
              <a:rPr lang="el-GR" sz="2200" dirty="0"/>
              <a:t>Μην εστιάζετε στη “διόρθωση”, αλλά στη σχέση και στην αμοιβαία κατανόηση</a:t>
            </a:r>
            <a:endParaRPr lang="de-DE" sz="2200" dirty="0"/>
          </a:p>
        </p:txBody>
      </p:sp>
    </p:spTree>
    <p:extLst>
      <p:ext uri="{BB962C8B-B14F-4D97-AF65-F5344CB8AC3E}">
        <p14:creationId xmlns:p14="http://schemas.microsoft.com/office/powerpoint/2010/main" val="262788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Ευχαριστώ</a:t>
            </a:r>
          </a:p>
        </p:txBody>
      </p:sp>
    </p:spTree>
    <p:extLst>
      <p:ext uri="{BB962C8B-B14F-4D97-AF65-F5344CB8AC3E}">
        <p14:creationId xmlns:p14="http://schemas.microsoft.com/office/powerpoint/2010/main" val="1402781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Βιβλιογραφία</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p:txBody>
          <a:bodyPr/>
          <a:lstStyle/>
          <a:p>
            <a:r>
              <a:rPr lang="de-DE" dirty="0"/>
              <a:t>Ariès, P. (1988). Geschichte des privaten Lebens. Φρανκφούρτη: Fischer.</a:t>
            </a:r>
          </a:p>
          <a:p>
            <a:r>
              <a:rPr lang="de-DE" dirty="0"/>
              <a:t>Beck-Gernsheim, E. (1980): Η διχασμένη ζωή: Ο κόσμος των ανδρών – η εργασία, ο κόσμος των γυναικών – η οικογένεια. Φρανκφούρτη.</a:t>
            </a:r>
          </a:p>
          <a:p>
            <a:r>
              <a:rPr lang="de-DE" dirty="0"/>
              <a:t>Berger, P. L., &amp; Luckmann, T. (2016). Η κοινωνική κατασκευή της πραγματικότητας. Φρανκφούρτη.</a:t>
            </a:r>
          </a:p>
          <a:p>
            <a:r>
              <a:rPr lang="de-DE" dirty="0"/>
              <a:t>Butler, J. (1991). Η ανησυχία των φύλων. Φρανκφούρτη.</a:t>
            </a:r>
          </a:p>
          <a:p>
            <a:r>
              <a:rPr lang="de-DE" dirty="0"/>
              <a:t>Dimbath, O. (2025): Κοινωνική Νόρμα. Στο:</a:t>
            </a:r>
            <a:r>
              <a:rPr lang="de-DE" u="sng" dirty="0">
                <a:solidFill>
                  <a:schemeClr val="tx1"/>
                </a:solidFill>
                <a:hlinkClick r:id="rId2">
                  <a:extLst>
                    <a:ext uri="{A12FA001-AC4F-418D-AE19-62706E023703}">
                      <ahyp:hlinkClr xmlns:ahyp="http://schemas.microsoft.com/office/drawing/2018/hyperlinkcolor" val="tx"/>
                    </a:ext>
                  </a:extLst>
                </a:hlinkClick>
              </a:rPr>
              <a:t> https://www.socialnet.de/lexikon/Soziale-Norm</a:t>
            </a:r>
            <a:endParaRPr lang="de-DE" dirty="0">
              <a:solidFill>
                <a:schemeClr val="tx1"/>
              </a:solidFill>
            </a:endParaRPr>
          </a:p>
          <a:p>
            <a:r>
              <a:rPr lang="en-US" dirty="0"/>
              <a:t>Fealy, G., McNamara, M., Treacy, M. P., &amp; Lyons, I. (2012). Η κατασκευή της γήρανσης και των ταυτοτήτων ηλικίας: Μια μελέτη περίπτωσης του δημοσιογραφικού λόγου. </a:t>
            </a:r>
            <a:r>
              <a:rPr lang="de-DE" dirty="0"/>
              <a:t>Ageing &amp; Society, 32(1), 85–102.</a:t>
            </a:r>
          </a:p>
          <a:p>
            <a:r>
              <a:rPr lang="de-DE" dirty="0"/>
              <a:t>Feldmann, M., Wazinski, K., Wanka, A. (2025): Διατομεακές προοπτικές για τη γήρανση και το φύλο στην κοινωνική εργασία</a:t>
            </a:r>
          </a:p>
          <a:p>
            <a:r>
              <a:rPr lang="de-DE" dirty="0"/>
              <a:t>Foucault, M. (1999). Η βούληση για γνώση. Σεξουαλικότητα και αλήθεια 1. Φρανκφούρτη.</a:t>
            </a:r>
          </a:p>
          <a:p>
            <a:r>
              <a:rPr lang="de-DE" dirty="0"/>
              <a:t>Goffman, E. (1977). Στίγμα. Σχετικά με τις τεχνικές αντιμετώπισης της κατεστραμμένης ταυτότητας. Φρανκφούρτη α. Μ.</a:t>
            </a:r>
          </a:p>
          <a:p>
            <a:r>
              <a:rPr lang="de-DE" dirty="0"/>
              <a:t>Honneth, A. (2010). Το «Εγώ» στο «Εμείς». Βερολίνο</a:t>
            </a:r>
          </a:p>
          <a:p>
            <a:r>
              <a:rPr lang="en-US" dirty="0"/>
              <a:t>Somers, M. R. (1994). Η αφηγηματική συγκρότηση της ταυτότητας. Theory and Society, 23(5), 605–649.</a:t>
            </a:r>
            <a:endParaRPr lang="de-DE" dirty="0"/>
          </a:p>
          <a:p>
            <a:r>
              <a:rPr lang="en-US" dirty="0"/>
              <a:t>Woodward, K. (2006). Η γήρανση και οι δυσαρέσκειές της. Μπλούμινγκτον: Indiana University Press.</a:t>
            </a:r>
            <a:endParaRPr lang="de-DE" dirty="0"/>
          </a:p>
          <a:p>
            <a:endParaRPr lang="de-DE" dirty="0"/>
          </a:p>
        </p:txBody>
      </p:sp>
    </p:spTree>
    <p:extLst>
      <p:ext uri="{BB962C8B-B14F-4D97-AF65-F5344CB8AC3E}">
        <p14:creationId xmlns:p14="http://schemas.microsoft.com/office/powerpoint/2010/main" val="1756618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4803D7-AC89-4F2F-AA66-341ACEC9063C}">
  <ds:schemaRef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 ds:uri="http://schemas.microsoft.com/office/infopath/2007/PartnerControls"/>
    <ds:schemaRef ds:uri="d3294b56-e90c-47f0-a901-cbc2fa92cece"/>
    <ds:schemaRef ds:uri="d26a33d8-8496-4dd0-bdb4-e7001d843bba"/>
  </ds:schemaRefs>
</ds:datastoreItem>
</file>

<file path=customXml/itemProps2.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3.xml><?xml version="1.0" encoding="utf-8"?>
<ds:datastoreItem xmlns:ds="http://schemas.openxmlformats.org/officeDocument/2006/customXml" ds:itemID="{B6356A51-4E3E-4D24-B50D-2D6E729F4D01}"/>
</file>

<file path=docProps/app.xml><?xml version="1.0" encoding="utf-8"?>
<Properties xmlns="http://schemas.openxmlformats.org/officeDocument/2006/extended-properties" xmlns:vt="http://schemas.openxmlformats.org/officeDocument/2006/docPropsVTypes">
  <TotalTime>230</TotalTime>
  <Words>2950</Words>
  <Application>Microsoft Office PowerPoint</Application>
  <PresentationFormat>Widescreen</PresentationFormat>
  <Paragraphs>151</Paragraphs>
  <Slides>31</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Arial</vt:lpstr>
      <vt:lpstr>Calibri</vt:lpstr>
      <vt:lpstr>Courier New</vt:lpstr>
      <vt:lpstr>Open Sans</vt:lpstr>
      <vt:lpstr>Pier Sans Light</vt:lpstr>
      <vt:lpstr>Times New Roman</vt:lpstr>
      <vt:lpstr>Wingdings</vt:lpstr>
      <vt:lpstr>CARDET Course template</vt:lpstr>
      <vt:lpstr>CARDET Course template - Cover page</vt:lpstr>
      <vt:lpstr>PowerPoint Presentation</vt:lpstr>
      <vt:lpstr>Τα βασικά σημεία</vt:lpstr>
      <vt:lpstr>PowerPoint Presentation</vt:lpstr>
      <vt:lpstr>PowerPoint Presentation</vt:lpstr>
      <vt:lpstr>PowerPoint Presentation</vt:lpstr>
      <vt:lpstr>PowerPoint Presentation</vt:lpstr>
      <vt:lpstr>PowerPoint Presentation</vt:lpstr>
      <vt:lpstr>Θεωρητικό πλαίσιο: Ιστορική εξέλιξη των κοινωνικών κανόνων σχετικά με την ηλικία και τη σεξουαλικότητα</vt:lpstr>
      <vt:lpstr>Θεωρητικό πλαίσιο: Ιστορική εξέλιξη των κοινωνικών κανόνων σχετικά με την ηλικία και τη σεξουαλικότητα</vt:lpstr>
      <vt:lpstr>Θεωρητικό πλαίσιο: Ιστορική εξέλιξη των κοινωνικών κανόνων σχετικά με την ηλικία και τη σεξουαλικότητα</vt:lpstr>
      <vt:lpstr>Θεωρητικό πλαίσιο: Ιστορική εξέλιξη των κοινωνικών κανόνων σχετικά με την ηλικία και τη σεξουαλικότητα</vt:lpstr>
      <vt:lpstr>Θεωρητικό πλαίσιο: Ιστορική εξέλιξη των κοινωνικών κανόνων σχετικά με την ηλικία και τη σεξουαλικότητα</vt:lpstr>
      <vt:lpstr>Θεωρητικό πλαίσιο: Ιστορική εξέλιξη των κοινωνικών κανόνων σχετικά με την ηλικία και τη σεξουαλικότητα</vt:lpstr>
      <vt:lpstr>Παράγοντες που επηρεάζουν τις αντιλήψεις για τη γήρανση </vt:lpstr>
      <vt:lpstr>Παράγοντες που επηρεάζουν τις αντιλήψεις για τη γήρανση </vt:lpstr>
      <vt:lpstr>Παράγοντες που επηρεάζουν τις αντιλήψεις για τη γήρανση </vt:lpstr>
      <vt:lpstr>Παράγοντες που επηρεάζουν τις αντιλήψεις για τη γήρανση </vt:lpstr>
      <vt:lpstr>Παράγοντες που επηρεάζουν τις εικόνες της ηλικίας</vt:lpstr>
      <vt:lpstr>Παράγοντες που επηρεάζουν τις εικόνες της ηλικίας</vt:lpstr>
      <vt:lpstr>Παράγοντες που επηρεάζουν τις εικόνες της ηλικίας</vt:lpstr>
      <vt:lpstr>Παράγοντες που επηρεάζουν τις αντιλήψεις για την ηλικία</vt:lpstr>
      <vt:lpstr>Παράγοντες που επηρεάζουν τις αντιλήψεις για την ηλικία</vt:lpstr>
      <vt:lpstr>Παράγοντες που επηρεάζουν τις αντιλήψεις για την ηλικία</vt:lpstr>
      <vt:lpstr>Παράγοντες που επηρεάζουν τις αντιλήψεις για την ηλικία</vt:lpstr>
      <vt:lpstr>Παράγοντες που επηρεάζουν τις αντιλήψεις για την ηλικία</vt:lpstr>
      <vt:lpstr>Κατευθυντήριες οδηγίες για τους επαγγελματίες της παιδαγωγικής και της νοσηλευτικής</vt:lpstr>
      <vt:lpstr>Κατευθυντήριες οδηγίες για τους επαγγελματίες της παιδαγωγικής και της νοσηλευτικής</vt:lpstr>
      <vt:lpstr>Κατευθυντήριες οδηγίες για τους επαγγελματίες της παιδαγωγικής και της νοσηλευτικής</vt:lpstr>
      <vt:lpstr>Κατευθυντήριες οδηγίες για τους επαγγελματίες της παιδαγωγικής και της νοσηλευτικής</vt:lpstr>
      <vt:lpstr>Ευχαριστώ</vt:lpstr>
      <vt:lpstr>Βιβλιογραφία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docId:8AEE0FB1E382A6A4957FB7C41DC1571F</cp:keywords>
  <cp:lastModifiedBy>Foteini Sokratous</cp:lastModifiedBy>
  <cp:revision>138</cp:revision>
  <cp:lastPrinted>2018-07-25T11:23:29Z</cp:lastPrinted>
  <dcterms:created xsi:type="dcterms:W3CDTF">2014-07-11T09:12:14Z</dcterms:created>
  <dcterms:modified xsi:type="dcterms:W3CDTF">2026-08-14T09:59:25Z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