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9"/>
  </p:notesMasterIdLst>
  <p:handoutMasterIdLst>
    <p:handoutMasterId r:id="rId40"/>
  </p:handoutMasterIdLst>
  <p:sldIdLst>
    <p:sldId id="269" r:id="rId6"/>
    <p:sldId id="263" r:id="rId7"/>
    <p:sldId id="257" r:id="rId8"/>
    <p:sldId id="308" r:id="rId9"/>
    <p:sldId id="315" r:id="rId10"/>
    <p:sldId id="317" r:id="rId11"/>
    <p:sldId id="316" r:id="rId12"/>
    <p:sldId id="275" r:id="rId13"/>
    <p:sldId id="310" r:id="rId14"/>
    <p:sldId id="318" r:id="rId15"/>
    <p:sldId id="334" r:id="rId16"/>
    <p:sldId id="319" r:id="rId17"/>
    <p:sldId id="320" r:id="rId18"/>
    <p:sldId id="340" r:id="rId19"/>
    <p:sldId id="322" r:id="rId20"/>
    <p:sldId id="323" r:id="rId21"/>
    <p:sldId id="324" r:id="rId22"/>
    <p:sldId id="325" r:id="rId23"/>
    <p:sldId id="326" r:id="rId24"/>
    <p:sldId id="327" r:id="rId25"/>
    <p:sldId id="329" r:id="rId26"/>
    <p:sldId id="328" r:id="rId27"/>
    <p:sldId id="330" r:id="rId28"/>
    <p:sldId id="331" r:id="rId29"/>
    <p:sldId id="332" r:id="rId30"/>
    <p:sldId id="333" r:id="rId31"/>
    <p:sldId id="341" r:id="rId32"/>
    <p:sldId id="335" r:id="rId33"/>
    <p:sldId id="336" r:id="rId34"/>
    <p:sldId id="337" r:id="rId35"/>
    <p:sldId id="338" r:id="rId36"/>
    <p:sldId id="268" r:id="rId37"/>
    <p:sldId id="339" r:id="rId38"/>
  </p:sldIdLst>
  <p:sldSz cx="12192000" cy="6858000"/>
  <p:notesSz cx="6858000" cy="9144000"/>
  <p:custDataLst>
    <p:tags r:id="rId4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7190" autoAdjust="0"/>
  </p:normalViewPr>
  <p:slideViewPr>
    <p:cSldViewPr snapToGrid="0">
      <p:cViewPr varScale="1">
        <p:scale>
          <a:sx n="72" d="100"/>
          <a:sy n="72" d="100"/>
        </p:scale>
        <p:origin x="1238" y="5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11/8/2026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11/8/2026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1575624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460542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‹Nr.›</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hyperlink" Target="https://www.socialnet.de/lexikon/Soziale-Nor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C12C-7592-0329-91F0-97DF135376F4}"/>
              </a:ext>
            </a:extLst>
          </p:cNvPr>
          <p:cNvSpPr>
            <a:spLocks noGrp="1"/>
          </p:cNvSpPr>
          <p:nvPr>
            <p:ph type="ctrTitle"/>
          </p:nvPr>
        </p:nvSpPr>
        <p:spPr>
          <a:xfrm>
            <a:off x="437789" y="3647089"/>
            <a:ext cx="6914821" cy="302167"/>
          </a:xfrm>
        </p:spPr>
        <p:txBody>
          <a:bodyPr>
            <a:normAutofit fontScale="90000"/>
          </a:bodyPr>
          <a:lstStyle/>
          <a:p>
            <a:pPr algn="ctr"/>
            <a:r>
              <a:rPr lang="de-DE" sz="4000" i="1" dirty="0"/>
              <a:t>AgeWise Handbook</a:t>
            </a:r>
            <a:br>
              <a:rPr lang="de-DE" sz="4000" i="1" dirty="0"/>
            </a:br>
            <a:r>
              <a:rPr lang="de-DE" sz="4000" i="1" dirty="0"/>
              <a:t> </a:t>
            </a:r>
            <a:br>
              <a:rPr lang="de-DE" sz="4000" i="1" dirty="0"/>
            </a:br>
            <a:r>
              <a:rPr lang="de-DE" sz="3100" i="1" dirty="0"/>
              <a:t>Modul 4.</a:t>
            </a:r>
            <a:r>
              <a:rPr lang="de-DE" sz="4000" i="1" dirty="0"/>
              <a:t> </a:t>
            </a:r>
            <a:r>
              <a:rPr lang="de-DE" sz="3100" i="1" dirty="0"/>
              <a:t>Die Geschichte gesellschaftlicher Normen von Geschlecht und Sexualität in Europa</a:t>
            </a:r>
            <a:br>
              <a:rPr lang="de-DE" dirty="0"/>
            </a:br>
            <a:endParaRPr lang="en-CY" sz="3600" dirty="0"/>
          </a:p>
        </p:txBody>
      </p:sp>
      <p:sp>
        <p:nvSpPr>
          <p:cNvPr id="6" name="Textfeld 5">
            <a:extLst>
              <a:ext uri="{FF2B5EF4-FFF2-40B4-BE49-F238E27FC236}">
                <a16:creationId xmlns:a16="http://schemas.microsoft.com/office/drawing/2014/main" id="{5FD4C950-2E28-9883-499D-35526022079B}"/>
              </a:ext>
            </a:extLst>
          </p:cNvPr>
          <p:cNvSpPr txBox="1"/>
          <p:nvPr/>
        </p:nvSpPr>
        <p:spPr>
          <a:xfrm>
            <a:off x="894495" y="4792718"/>
            <a:ext cx="6001407" cy="369332"/>
          </a:xfrm>
          <a:prstGeom prst="rect">
            <a:avLst/>
          </a:prstGeom>
          <a:noFill/>
        </p:spPr>
        <p:txBody>
          <a:bodyPr wrap="square" rtlCol="0">
            <a:spAutoFit/>
          </a:bodyPr>
          <a:lstStyle/>
          <a:p>
            <a:r>
              <a:rPr lang="de-DE" dirty="0"/>
              <a:t>Karina Hoßfeld -Verein Niedersächsischer Bildungsinitiativen </a:t>
            </a:r>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de-DE" b="1" dirty="0"/>
              <a:t>Darum geht es…</a:t>
            </a:r>
            <a:endParaRPr lang="el-GR" b="1" dirty="0"/>
          </a:p>
        </p:txBody>
      </p:sp>
      <p:sp>
        <p:nvSpPr>
          <p:cNvPr id="3" name="Freeform 12">
            <a:extLst>
              <a:ext uri="{FF2B5EF4-FFF2-40B4-BE49-F238E27FC236}">
                <a16:creationId xmlns:a16="http://schemas.microsoft.com/office/drawing/2014/main" id="{C55C213B-66B3-7359-128A-50FC2CE4BAC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3"/>
          <a:stretch>
            <a:fillRect/>
          </a:stretch>
        </p:blipFill>
        <p:spPr>
          <a:xfrm>
            <a:off x="2221125" y="837524"/>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60953" y="3446242"/>
            <a:ext cx="3642349" cy="1221862"/>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4"/>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686695"/>
              <a:ext cx="2564524" cy="585620"/>
            </a:xfrm>
            <a:prstGeom prst="rect">
              <a:avLst/>
            </a:prstGeom>
            <a:noFill/>
          </p:spPr>
          <p:txBody>
            <a:bodyPr wrap="square" rtlCol="0">
              <a:spAutoFit/>
            </a:bodyPr>
            <a:lstStyle/>
            <a:p>
              <a:pPr algn="ctr"/>
              <a:r>
                <a:rPr lang="de-DE" sz="2400" dirty="0"/>
                <a:t>Normen sind historisch gewachsen</a:t>
              </a:r>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6663080" y="3897905"/>
            <a:ext cx="3342186" cy="1341800"/>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4"/>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533274"/>
            </a:xfrm>
            <a:prstGeom prst="rect">
              <a:avLst/>
            </a:prstGeom>
            <a:noFill/>
          </p:spPr>
          <p:txBody>
            <a:bodyPr wrap="square" rtlCol="0">
              <a:spAutoFit/>
            </a:bodyPr>
            <a:lstStyle/>
            <a:p>
              <a:pPr algn="ctr"/>
              <a:r>
                <a:rPr lang="de-DE" sz="2400" dirty="0"/>
                <a:t>Einflussfaktoren auf Altersbilder</a:t>
              </a:r>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101578" y="1425099"/>
            <a:ext cx="3642349" cy="122186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4"/>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3010394" y="2093170"/>
              <a:ext cx="2564524" cy="325344"/>
            </a:xfrm>
            <a:prstGeom prst="rect">
              <a:avLst/>
            </a:prstGeom>
            <a:noFill/>
          </p:spPr>
          <p:txBody>
            <a:bodyPr wrap="square" rtlCol="0">
              <a:spAutoFit/>
            </a:bodyPr>
            <a:lstStyle/>
            <a:p>
              <a:pPr algn="ctr"/>
              <a:r>
                <a:rPr lang="de-DE" sz="2400" dirty="0"/>
                <a:t>Mediendarstellungen</a:t>
              </a:r>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8334173" y="1569679"/>
            <a:ext cx="3496132" cy="1221863"/>
            <a:chOff x="8398278" y="1724310"/>
            <a:chExt cx="3155488"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4"/>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539039" y="1760148"/>
              <a:ext cx="3014727" cy="585620"/>
            </a:xfrm>
            <a:prstGeom prst="rect">
              <a:avLst/>
            </a:prstGeom>
            <a:noFill/>
          </p:spPr>
          <p:txBody>
            <a:bodyPr wrap="square" rtlCol="0">
              <a:spAutoFit/>
            </a:bodyPr>
            <a:lstStyle/>
            <a:p>
              <a:pPr algn="ctr"/>
              <a:r>
                <a:rPr lang="de-DE" sz="2400" dirty="0"/>
                <a:t>Pädagogische Leitlinien für die Praxis</a:t>
              </a:r>
            </a:p>
          </p:txBody>
        </p:sp>
      </p:gr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Grafik 46">
            <a:extLst>
              <a:ext uri="{FF2B5EF4-FFF2-40B4-BE49-F238E27FC236}">
                <a16:creationId xmlns:a16="http://schemas.microsoft.com/office/drawing/2014/main" id="{0F9EC37F-344C-97DB-C00C-834677F41B7A}"/>
              </a:ext>
            </a:extLst>
          </p:cNvPr>
          <p:cNvPicPr>
            <a:picLocks noChangeAspect="1"/>
          </p:cNvPicPr>
          <p:nvPr/>
        </p:nvPicPr>
        <p:blipFill>
          <a:blip r:embed="rId2"/>
          <a:stretch>
            <a:fillRect/>
          </a:stretch>
        </p:blipFill>
        <p:spPr>
          <a:xfrm flipH="1">
            <a:off x="10695046" y="1179395"/>
            <a:ext cx="764414" cy="1887570"/>
          </a:xfrm>
          <a:prstGeom prst="rect">
            <a:avLst/>
          </a:prstGeom>
        </p:spPr>
      </p:pic>
      <p:sp>
        <p:nvSpPr>
          <p:cNvPr id="12" name="Freeform 12"/>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3"/>
            <a:stretch>
              <a:fillRect/>
            </a:stretch>
          </a:blipFill>
        </p:spPr>
        <p:txBody>
          <a:bodyPr/>
          <a:lstStyle/>
          <a:p>
            <a:endParaRPr lang="de-DE" sz="1200"/>
          </a:p>
        </p:txBody>
      </p:sp>
      <p:sp>
        <p:nvSpPr>
          <p:cNvPr id="15" name="Textfeld 14">
            <a:extLst>
              <a:ext uri="{FF2B5EF4-FFF2-40B4-BE49-F238E27FC236}">
                <a16:creationId xmlns:a16="http://schemas.microsoft.com/office/drawing/2014/main" id="{594A96DE-B9A8-8556-BDC0-21C672322335}"/>
              </a:ext>
            </a:extLst>
          </p:cNvPr>
          <p:cNvSpPr txBox="1"/>
          <p:nvPr/>
        </p:nvSpPr>
        <p:spPr>
          <a:xfrm>
            <a:off x="430923" y="146355"/>
            <a:ext cx="10888717" cy="646331"/>
          </a:xfrm>
          <a:prstGeom prst="rect">
            <a:avLst/>
          </a:prstGeom>
          <a:noFill/>
        </p:spPr>
        <p:txBody>
          <a:bodyPr wrap="square" rtlCol="0">
            <a:spAutoFit/>
          </a:bodyPr>
          <a:lstStyle/>
          <a:p>
            <a:r>
              <a:rPr lang="de-DE" sz="3600" b="1" dirty="0">
                <a:solidFill>
                  <a:srgbClr val="FFFFFF"/>
                </a:solidFill>
              </a:rPr>
              <a:t>Zum Einstieg: eine kleine Aufstellungsübung…</a:t>
            </a:r>
          </a:p>
        </p:txBody>
      </p:sp>
      <p:pic>
        <p:nvPicPr>
          <p:cNvPr id="9" name="Grafik 8">
            <a:extLst>
              <a:ext uri="{FF2B5EF4-FFF2-40B4-BE49-F238E27FC236}">
                <a16:creationId xmlns:a16="http://schemas.microsoft.com/office/drawing/2014/main" id="{D2CDA524-CF15-72E2-F1C4-1426D58EA482}"/>
              </a:ext>
            </a:extLst>
          </p:cNvPr>
          <p:cNvPicPr>
            <a:picLocks noChangeAspect="1"/>
          </p:cNvPicPr>
          <p:nvPr/>
        </p:nvPicPr>
        <p:blipFill>
          <a:blip r:embed="rId4"/>
          <a:stretch>
            <a:fillRect/>
          </a:stretch>
        </p:blipFill>
        <p:spPr>
          <a:xfrm>
            <a:off x="228206" y="1835332"/>
            <a:ext cx="2000355" cy="2585854"/>
          </a:xfrm>
          <a:prstGeom prst="rect">
            <a:avLst/>
          </a:prstGeom>
        </p:spPr>
      </p:pic>
      <p:pic>
        <p:nvPicPr>
          <p:cNvPr id="14" name="Grafik 13">
            <a:extLst>
              <a:ext uri="{FF2B5EF4-FFF2-40B4-BE49-F238E27FC236}">
                <a16:creationId xmlns:a16="http://schemas.microsoft.com/office/drawing/2014/main" id="{3848414C-230C-4E0D-45F5-0D5CF417535C}"/>
              </a:ext>
            </a:extLst>
          </p:cNvPr>
          <p:cNvPicPr>
            <a:picLocks noChangeAspect="1"/>
          </p:cNvPicPr>
          <p:nvPr/>
        </p:nvPicPr>
        <p:blipFill>
          <a:blip r:embed="rId5"/>
          <a:stretch>
            <a:fillRect/>
          </a:stretch>
        </p:blipFill>
        <p:spPr>
          <a:xfrm>
            <a:off x="1568028" y="1668381"/>
            <a:ext cx="988678" cy="588499"/>
          </a:xfrm>
          <a:prstGeom prst="rect">
            <a:avLst/>
          </a:prstGeom>
        </p:spPr>
      </p:pic>
      <p:pic>
        <p:nvPicPr>
          <p:cNvPr id="16" name="Grafik 15">
            <a:extLst>
              <a:ext uri="{FF2B5EF4-FFF2-40B4-BE49-F238E27FC236}">
                <a16:creationId xmlns:a16="http://schemas.microsoft.com/office/drawing/2014/main" id="{0F8C122D-63B4-A182-3FF3-48BEB1CCAAC2}"/>
              </a:ext>
            </a:extLst>
          </p:cNvPr>
          <p:cNvPicPr>
            <a:picLocks noChangeAspect="1"/>
          </p:cNvPicPr>
          <p:nvPr/>
        </p:nvPicPr>
        <p:blipFill>
          <a:blip r:embed="rId5"/>
          <a:stretch>
            <a:fillRect/>
          </a:stretch>
        </p:blipFill>
        <p:spPr>
          <a:xfrm rot="1882639">
            <a:off x="2101672" y="1089698"/>
            <a:ext cx="882939" cy="525559"/>
          </a:xfrm>
          <a:prstGeom prst="rect">
            <a:avLst/>
          </a:prstGeom>
        </p:spPr>
      </p:pic>
      <p:pic>
        <p:nvPicPr>
          <p:cNvPr id="17" name="Grafik 16">
            <a:extLst>
              <a:ext uri="{FF2B5EF4-FFF2-40B4-BE49-F238E27FC236}">
                <a16:creationId xmlns:a16="http://schemas.microsoft.com/office/drawing/2014/main" id="{9E4028FC-4A94-AE94-8FDE-16A95E2F761E}"/>
              </a:ext>
            </a:extLst>
          </p:cNvPr>
          <p:cNvPicPr>
            <a:picLocks noChangeAspect="1"/>
          </p:cNvPicPr>
          <p:nvPr/>
        </p:nvPicPr>
        <p:blipFill>
          <a:blip r:embed="rId5"/>
          <a:stretch>
            <a:fillRect/>
          </a:stretch>
        </p:blipFill>
        <p:spPr>
          <a:xfrm rot="20146981">
            <a:off x="1434854" y="1168007"/>
            <a:ext cx="843516" cy="502093"/>
          </a:xfrm>
          <a:prstGeom prst="rect">
            <a:avLst/>
          </a:prstGeom>
        </p:spPr>
      </p:pic>
      <p:pic>
        <p:nvPicPr>
          <p:cNvPr id="18" name="Grafik 17">
            <a:extLst>
              <a:ext uri="{FF2B5EF4-FFF2-40B4-BE49-F238E27FC236}">
                <a16:creationId xmlns:a16="http://schemas.microsoft.com/office/drawing/2014/main" id="{B275FB01-677C-BE45-C10B-173EEF869795}"/>
              </a:ext>
            </a:extLst>
          </p:cNvPr>
          <p:cNvPicPr>
            <a:picLocks noChangeAspect="1"/>
          </p:cNvPicPr>
          <p:nvPr/>
        </p:nvPicPr>
        <p:blipFill>
          <a:blip r:embed="rId5"/>
          <a:stretch>
            <a:fillRect/>
          </a:stretch>
        </p:blipFill>
        <p:spPr>
          <a:xfrm rot="21447888" flipH="1">
            <a:off x="352943" y="1383576"/>
            <a:ext cx="832334" cy="533629"/>
          </a:xfrm>
          <a:prstGeom prst="rect">
            <a:avLst/>
          </a:prstGeom>
        </p:spPr>
      </p:pic>
      <p:pic>
        <p:nvPicPr>
          <p:cNvPr id="19" name="Grafik 18">
            <a:extLst>
              <a:ext uri="{FF2B5EF4-FFF2-40B4-BE49-F238E27FC236}">
                <a16:creationId xmlns:a16="http://schemas.microsoft.com/office/drawing/2014/main" id="{EA43E59F-D8A4-E7D7-00B0-4923F776906C}"/>
              </a:ext>
            </a:extLst>
          </p:cNvPr>
          <p:cNvPicPr>
            <a:picLocks noChangeAspect="1"/>
          </p:cNvPicPr>
          <p:nvPr/>
        </p:nvPicPr>
        <p:blipFill>
          <a:blip r:embed="rId5"/>
          <a:stretch>
            <a:fillRect/>
          </a:stretch>
        </p:blipFill>
        <p:spPr>
          <a:xfrm rot="18163571">
            <a:off x="937743" y="1093755"/>
            <a:ext cx="843516" cy="502093"/>
          </a:xfrm>
          <a:prstGeom prst="rect">
            <a:avLst/>
          </a:prstGeom>
        </p:spPr>
      </p:pic>
      <p:grpSp>
        <p:nvGrpSpPr>
          <p:cNvPr id="52" name="Gruppieren 51">
            <a:extLst>
              <a:ext uri="{FF2B5EF4-FFF2-40B4-BE49-F238E27FC236}">
                <a16:creationId xmlns:a16="http://schemas.microsoft.com/office/drawing/2014/main" id="{74F8A184-A9E1-A13E-8C45-3A01264A214D}"/>
              </a:ext>
            </a:extLst>
          </p:cNvPr>
          <p:cNvGrpSpPr/>
          <p:nvPr/>
        </p:nvGrpSpPr>
        <p:grpSpPr>
          <a:xfrm>
            <a:off x="2029411" y="4613472"/>
            <a:ext cx="2627649" cy="1293744"/>
            <a:chOff x="1931961" y="4818915"/>
            <a:chExt cx="2343477" cy="1009791"/>
          </a:xfrm>
        </p:grpSpPr>
        <p:pic>
          <p:nvPicPr>
            <p:cNvPr id="26" name="Grafik 25">
              <a:extLst>
                <a:ext uri="{FF2B5EF4-FFF2-40B4-BE49-F238E27FC236}">
                  <a16:creationId xmlns:a16="http://schemas.microsoft.com/office/drawing/2014/main" id="{0637CBE1-D8A0-9D36-3B3B-4A1B9EA06B20}"/>
                </a:ext>
              </a:extLst>
            </p:cNvPr>
            <p:cNvPicPr>
              <a:picLocks noChangeAspect="1"/>
            </p:cNvPicPr>
            <p:nvPr/>
          </p:nvPicPr>
          <p:blipFill>
            <a:blip r:embed="rId6"/>
            <a:stretch>
              <a:fillRect/>
            </a:stretch>
          </p:blipFill>
          <p:spPr>
            <a:xfrm rot="21366051">
              <a:off x="1931961" y="4818915"/>
              <a:ext cx="2343477" cy="1009791"/>
            </a:xfrm>
            <a:prstGeom prst="rect">
              <a:avLst/>
            </a:prstGeom>
            <a:noFill/>
          </p:spPr>
        </p:pic>
        <p:sp>
          <p:nvSpPr>
            <p:cNvPr id="29" name="Textfeld 28">
              <a:extLst>
                <a:ext uri="{FF2B5EF4-FFF2-40B4-BE49-F238E27FC236}">
                  <a16:creationId xmlns:a16="http://schemas.microsoft.com/office/drawing/2014/main" id="{9439E5EB-A34D-1C98-B178-59328694233C}"/>
                </a:ext>
              </a:extLst>
            </p:cNvPr>
            <p:cNvSpPr txBox="1"/>
            <p:nvPr/>
          </p:nvSpPr>
          <p:spPr>
            <a:xfrm rot="21014174">
              <a:off x="2252956" y="5143641"/>
              <a:ext cx="1888577" cy="360338"/>
            </a:xfrm>
            <a:prstGeom prst="rect">
              <a:avLst/>
            </a:prstGeom>
            <a:noFill/>
          </p:spPr>
          <p:txBody>
            <a:bodyPr wrap="square" rtlCol="0">
              <a:spAutoFit/>
            </a:bodyPr>
            <a:lstStyle/>
            <a:p>
              <a:r>
                <a:rPr lang="de-DE" sz="2400" b="1" dirty="0"/>
                <a:t>Ich stimme zu</a:t>
              </a:r>
            </a:p>
          </p:txBody>
        </p:sp>
      </p:grpSp>
      <p:grpSp>
        <p:nvGrpSpPr>
          <p:cNvPr id="53" name="Gruppieren 52">
            <a:extLst>
              <a:ext uri="{FF2B5EF4-FFF2-40B4-BE49-F238E27FC236}">
                <a16:creationId xmlns:a16="http://schemas.microsoft.com/office/drawing/2014/main" id="{2F095021-5C39-DDFD-C20C-825D74B5F4FE}"/>
              </a:ext>
            </a:extLst>
          </p:cNvPr>
          <p:cNvGrpSpPr/>
          <p:nvPr/>
        </p:nvGrpSpPr>
        <p:grpSpPr>
          <a:xfrm>
            <a:off x="5177206" y="3244346"/>
            <a:ext cx="2820926" cy="1082180"/>
            <a:chOff x="5654654" y="3244346"/>
            <a:chExt cx="2343477" cy="1009791"/>
          </a:xfrm>
        </p:grpSpPr>
        <p:pic>
          <p:nvPicPr>
            <p:cNvPr id="28" name="Grafik 27">
              <a:extLst>
                <a:ext uri="{FF2B5EF4-FFF2-40B4-BE49-F238E27FC236}">
                  <a16:creationId xmlns:a16="http://schemas.microsoft.com/office/drawing/2014/main" id="{CAAC81BA-B890-B935-709C-6F6F98943E37}"/>
                </a:ext>
              </a:extLst>
            </p:cNvPr>
            <p:cNvPicPr>
              <a:picLocks noChangeAspect="1"/>
            </p:cNvPicPr>
            <p:nvPr/>
          </p:nvPicPr>
          <p:blipFill>
            <a:blip r:embed="rId6"/>
            <a:stretch>
              <a:fillRect/>
            </a:stretch>
          </p:blipFill>
          <p:spPr>
            <a:xfrm rot="21366051">
              <a:off x="5654654" y="3244346"/>
              <a:ext cx="2343477" cy="1009791"/>
            </a:xfrm>
            <a:prstGeom prst="rect">
              <a:avLst/>
            </a:prstGeom>
          </p:spPr>
        </p:pic>
        <p:sp>
          <p:nvSpPr>
            <p:cNvPr id="30" name="Textfeld 29">
              <a:extLst>
                <a:ext uri="{FF2B5EF4-FFF2-40B4-BE49-F238E27FC236}">
                  <a16:creationId xmlns:a16="http://schemas.microsoft.com/office/drawing/2014/main" id="{F26C67FD-5728-37BB-8924-CFB73DF8092A}"/>
                </a:ext>
              </a:extLst>
            </p:cNvPr>
            <p:cNvSpPr txBox="1"/>
            <p:nvPr/>
          </p:nvSpPr>
          <p:spPr>
            <a:xfrm rot="21014174">
              <a:off x="5992457" y="3386780"/>
              <a:ext cx="1971146" cy="830997"/>
            </a:xfrm>
            <a:prstGeom prst="rect">
              <a:avLst/>
            </a:prstGeom>
            <a:noFill/>
          </p:spPr>
          <p:txBody>
            <a:bodyPr wrap="square" rtlCol="0">
              <a:spAutoFit/>
            </a:bodyPr>
            <a:lstStyle/>
            <a:p>
              <a:r>
                <a:rPr lang="de-DE" sz="2400" b="1" dirty="0"/>
                <a:t>Manchmal stimme ich zu</a:t>
              </a:r>
            </a:p>
          </p:txBody>
        </p:sp>
      </p:grpSp>
      <p:grpSp>
        <p:nvGrpSpPr>
          <p:cNvPr id="54" name="Gruppieren 53">
            <a:extLst>
              <a:ext uri="{FF2B5EF4-FFF2-40B4-BE49-F238E27FC236}">
                <a16:creationId xmlns:a16="http://schemas.microsoft.com/office/drawing/2014/main" id="{6975E96C-2470-0263-782D-0789A8933218}"/>
              </a:ext>
            </a:extLst>
          </p:cNvPr>
          <p:cNvGrpSpPr/>
          <p:nvPr/>
        </p:nvGrpSpPr>
        <p:grpSpPr>
          <a:xfrm>
            <a:off x="9245126" y="2337653"/>
            <a:ext cx="2859415" cy="1453383"/>
            <a:chOff x="9588696" y="2337653"/>
            <a:chExt cx="2493808" cy="1009791"/>
          </a:xfrm>
        </p:grpSpPr>
        <p:pic>
          <p:nvPicPr>
            <p:cNvPr id="27" name="Grafik 26">
              <a:extLst>
                <a:ext uri="{FF2B5EF4-FFF2-40B4-BE49-F238E27FC236}">
                  <a16:creationId xmlns:a16="http://schemas.microsoft.com/office/drawing/2014/main" id="{AEC1FBE3-D67D-C467-2FCF-19B01419441C}"/>
                </a:ext>
              </a:extLst>
            </p:cNvPr>
            <p:cNvPicPr>
              <a:picLocks noChangeAspect="1"/>
            </p:cNvPicPr>
            <p:nvPr/>
          </p:nvPicPr>
          <p:blipFill>
            <a:blip r:embed="rId6"/>
            <a:stretch>
              <a:fillRect/>
            </a:stretch>
          </p:blipFill>
          <p:spPr>
            <a:xfrm rot="21366051">
              <a:off x="9588696" y="2337653"/>
              <a:ext cx="2343477" cy="1009791"/>
            </a:xfrm>
            <a:prstGeom prst="rect">
              <a:avLst/>
            </a:prstGeom>
          </p:spPr>
        </p:pic>
        <p:sp>
          <p:nvSpPr>
            <p:cNvPr id="31" name="Textfeld 30">
              <a:extLst>
                <a:ext uri="{FF2B5EF4-FFF2-40B4-BE49-F238E27FC236}">
                  <a16:creationId xmlns:a16="http://schemas.microsoft.com/office/drawing/2014/main" id="{836CC14B-A020-3BD9-3713-2BF3EE38776C}"/>
                </a:ext>
              </a:extLst>
            </p:cNvPr>
            <p:cNvSpPr txBox="1"/>
            <p:nvPr/>
          </p:nvSpPr>
          <p:spPr>
            <a:xfrm rot="21014174">
              <a:off x="10081506" y="2435062"/>
              <a:ext cx="2000998" cy="833972"/>
            </a:xfrm>
            <a:prstGeom prst="rect">
              <a:avLst/>
            </a:prstGeom>
            <a:noFill/>
          </p:spPr>
          <p:txBody>
            <a:bodyPr wrap="square" rtlCol="0">
              <a:spAutoFit/>
            </a:bodyPr>
            <a:lstStyle/>
            <a:p>
              <a:r>
                <a:rPr lang="de-DE" sz="2400" b="1" dirty="0"/>
                <a:t>Ich stimme überhaupt</a:t>
              </a:r>
            </a:p>
            <a:p>
              <a:r>
                <a:rPr lang="de-DE" sz="2400" b="1" dirty="0"/>
                <a:t> nicht zu</a:t>
              </a:r>
            </a:p>
          </p:txBody>
        </p:sp>
      </p:grpSp>
      <p:pic>
        <p:nvPicPr>
          <p:cNvPr id="33" name="Grafik 32">
            <a:extLst>
              <a:ext uri="{FF2B5EF4-FFF2-40B4-BE49-F238E27FC236}">
                <a16:creationId xmlns:a16="http://schemas.microsoft.com/office/drawing/2014/main" id="{A7F7624F-E1F5-876E-C581-419BFC2C9DA4}"/>
              </a:ext>
            </a:extLst>
          </p:cNvPr>
          <p:cNvPicPr>
            <a:picLocks noChangeAspect="1"/>
          </p:cNvPicPr>
          <p:nvPr/>
        </p:nvPicPr>
        <p:blipFill>
          <a:blip r:embed="rId7"/>
          <a:stretch>
            <a:fillRect/>
          </a:stretch>
        </p:blipFill>
        <p:spPr>
          <a:xfrm>
            <a:off x="5177205" y="1693257"/>
            <a:ext cx="793136" cy="1732698"/>
          </a:xfrm>
          <a:prstGeom prst="rect">
            <a:avLst/>
          </a:prstGeom>
        </p:spPr>
      </p:pic>
      <p:pic>
        <p:nvPicPr>
          <p:cNvPr id="36" name="Grafik 35">
            <a:extLst>
              <a:ext uri="{FF2B5EF4-FFF2-40B4-BE49-F238E27FC236}">
                <a16:creationId xmlns:a16="http://schemas.microsoft.com/office/drawing/2014/main" id="{70D038E5-41A4-5A9B-EE95-4304D8DA4600}"/>
              </a:ext>
            </a:extLst>
          </p:cNvPr>
          <p:cNvPicPr>
            <a:picLocks noChangeAspect="1"/>
          </p:cNvPicPr>
          <p:nvPr/>
        </p:nvPicPr>
        <p:blipFill>
          <a:blip r:embed="rId8"/>
          <a:stretch>
            <a:fillRect/>
          </a:stretch>
        </p:blipFill>
        <p:spPr>
          <a:xfrm>
            <a:off x="2906884" y="2885459"/>
            <a:ext cx="1056855" cy="1942986"/>
          </a:xfrm>
          <a:prstGeom prst="rect">
            <a:avLst/>
          </a:prstGeom>
        </p:spPr>
      </p:pic>
      <p:pic>
        <p:nvPicPr>
          <p:cNvPr id="41" name="Grafik 40">
            <a:extLst>
              <a:ext uri="{FF2B5EF4-FFF2-40B4-BE49-F238E27FC236}">
                <a16:creationId xmlns:a16="http://schemas.microsoft.com/office/drawing/2014/main" id="{37EFE1CE-98E5-507D-6224-2A7121B9168A}"/>
              </a:ext>
            </a:extLst>
          </p:cNvPr>
          <p:cNvPicPr>
            <a:picLocks noChangeAspect="1"/>
          </p:cNvPicPr>
          <p:nvPr/>
        </p:nvPicPr>
        <p:blipFill>
          <a:blip r:embed="rId9"/>
          <a:stretch>
            <a:fillRect/>
          </a:stretch>
        </p:blipFill>
        <p:spPr>
          <a:xfrm flipH="1">
            <a:off x="2365521" y="2937290"/>
            <a:ext cx="893708" cy="1729978"/>
          </a:xfrm>
          <a:prstGeom prst="rect">
            <a:avLst/>
          </a:prstGeom>
        </p:spPr>
      </p:pic>
      <p:pic>
        <p:nvPicPr>
          <p:cNvPr id="43" name="Grafik 42">
            <a:extLst>
              <a:ext uri="{FF2B5EF4-FFF2-40B4-BE49-F238E27FC236}">
                <a16:creationId xmlns:a16="http://schemas.microsoft.com/office/drawing/2014/main" id="{3F53A86F-1D3E-1FE6-A554-486D48665DD8}"/>
              </a:ext>
            </a:extLst>
          </p:cNvPr>
          <p:cNvPicPr>
            <a:picLocks noChangeAspect="1"/>
          </p:cNvPicPr>
          <p:nvPr/>
        </p:nvPicPr>
        <p:blipFill>
          <a:blip r:embed="rId10"/>
          <a:stretch>
            <a:fillRect/>
          </a:stretch>
        </p:blipFill>
        <p:spPr>
          <a:xfrm>
            <a:off x="6062742" y="1460622"/>
            <a:ext cx="1362265" cy="1705213"/>
          </a:xfrm>
          <a:prstGeom prst="rect">
            <a:avLst/>
          </a:prstGeom>
        </p:spPr>
      </p:pic>
      <p:pic>
        <p:nvPicPr>
          <p:cNvPr id="45" name="Grafik 44">
            <a:extLst>
              <a:ext uri="{FF2B5EF4-FFF2-40B4-BE49-F238E27FC236}">
                <a16:creationId xmlns:a16="http://schemas.microsoft.com/office/drawing/2014/main" id="{35805611-F73E-EEB5-79FF-B8DFD943E4A3}"/>
              </a:ext>
            </a:extLst>
          </p:cNvPr>
          <p:cNvPicPr>
            <a:picLocks noChangeAspect="1"/>
          </p:cNvPicPr>
          <p:nvPr/>
        </p:nvPicPr>
        <p:blipFill>
          <a:blip r:embed="rId11"/>
          <a:stretch>
            <a:fillRect/>
          </a:stretch>
        </p:blipFill>
        <p:spPr>
          <a:xfrm>
            <a:off x="9135130" y="1144608"/>
            <a:ext cx="1362265" cy="1324160"/>
          </a:xfrm>
          <a:prstGeom prst="rect">
            <a:avLst/>
          </a:prstGeom>
        </p:spPr>
      </p:pic>
      <p:pic>
        <p:nvPicPr>
          <p:cNvPr id="51" name="Grafik 50">
            <a:extLst>
              <a:ext uri="{FF2B5EF4-FFF2-40B4-BE49-F238E27FC236}">
                <a16:creationId xmlns:a16="http://schemas.microsoft.com/office/drawing/2014/main" id="{0D405101-F240-808F-8795-373A40D75EC2}"/>
              </a:ext>
            </a:extLst>
          </p:cNvPr>
          <p:cNvPicPr>
            <a:picLocks noChangeAspect="1"/>
          </p:cNvPicPr>
          <p:nvPr/>
        </p:nvPicPr>
        <p:blipFill>
          <a:blip r:embed="rId12"/>
          <a:stretch>
            <a:fillRect/>
          </a:stretch>
        </p:blipFill>
        <p:spPr>
          <a:xfrm>
            <a:off x="8177447" y="1693257"/>
            <a:ext cx="1265468" cy="185802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a:t>Erkenntnisgewinn</a:t>
            </a:r>
            <a:endParaRPr lang="el-GR" b="1" dirty="0"/>
          </a:p>
        </p:txBody>
      </p:sp>
      <p:sp>
        <p:nvSpPr>
          <p:cNvPr id="9" name="Freeform 12">
            <a:extLst>
              <a:ext uri="{FF2B5EF4-FFF2-40B4-BE49-F238E27FC236}">
                <a16:creationId xmlns:a16="http://schemas.microsoft.com/office/drawing/2014/main" id="{06433CA8-DF93-AB69-9918-A06450465A5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1146272648"/>
              </p:ext>
            </p:extLst>
          </p:nvPr>
        </p:nvGraphicFramePr>
        <p:xfrm>
          <a:off x="4120055" y="1630542"/>
          <a:ext cx="7430815" cy="4160657"/>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lgn="l">
                        <a:lnSpc>
                          <a:spcPct val="107000"/>
                        </a:lnSpc>
                        <a:spcAft>
                          <a:spcPts val="800"/>
                        </a:spcAft>
                        <a:buFont typeface="+mj-lt"/>
                        <a:buAutoNum type="arabicPeriod"/>
                        <a:tabLst>
                          <a:tab pos="457200" algn="l"/>
                        </a:tabLst>
                      </a:pPr>
                      <a:r>
                        <a:rPr lang="de-DE" sz="2400" dirty="0">
                          <a:solidFill>
                            <a:schemeClr val="bg1">
                              <a:lumMod val="10000"/>
                            </a:schemeClr>
                          </a:solidFill>
                          <a:effectLst/>
                        </a:rPr>
                        <a:t>Normen sind historisch gewachsen- und veränderbar</a:t>
                      </a:r>
                    </a:p>
                    <a:p>
                      <a:pPr marL="742950" lvl="1" indent="-285750" algn="l">
                        <a:lnSpc>
                          <a:spcPct val="107000"/>
                        </a:lnSpc>
                        <a:spcAft>
                          <a:spcPts val="800"/>
                        </a:spcAft>
                        <a:buSzPts val="1000"/>
                        <a:buFont typeface="Courier New" panose="02070309020205020404" pitchFamily="49" charset="0"/>
                        <a:buChar char="o"/>
                        <a:tabLst>
                          <a:tab pos="914400" algn="l"/>
                        </a:tabLst>
                      </a:pPr>
                      <a:r>
                        <a:rPr lang="de-DE" sz="2000" dirty="0">
                          <a:solidFill>
                            <a:schemeClr val="bg1">
                              <a:lumMod val="10000"/>
                            </a:schemeClr>
                          </a:solidFill>
                          <a:effectLst/>
                        </a:rPr>
                        <a:t>Was heute als „normal“ gilt, war früher anders – und wird sich weiter verändern.</a:t>
                      </a:r>
                    </a:p>
                    <a:p>
                      <a:pPr marL="342900" lvl="0" indent="-342900" algn="l">
                        <a:lnSpc>
                          <a:spcPct val="107000"/>
                        </a:lnSpc>
                        <a:spcAft>
                          <a:spcPts val="800"/>
                        </a:spcAft>
                        <a:buFont typeface="+mj-lt"/>
                        <a:buAutoNum type="arabicPeriod"/>
                        <a:tabLst>
                          <a:tab pos="457200" algn="l"/>
                        </a:tabLst>
                      </a:pPr>
                      <a:r>
                        <a:rPr lang="de-DE" sz="2400" dirty="0">
                          <a:solidFill>
                            <a:schemeClr val="bg1">
                              <a:lumMod val="10000"/>
                            </a:schemeClr>
                          </a:solidFill>
                          <a:effectLst/>
                        </a:rPr>
                        <a:t>Eigene Überzeugungen sind sozial geprägt</a:t>
                      </a:r>
                    </a:p>
                    <a:p>
                      <a:pPr marL="742950" lvl="1" indent="-285750" algn="l">
                        <a:lnSpc>
                          <a:spcPct val="107000"/>
                        </a:lnSpc>
                        <a:spcAft>
                          <a:spcPts val="800"/>
                        </a:spcAft>
                        <a:buSzPts val="1000"/>
                        <a:buFont typeface="Courier New" panose="02070309020205020404" pitchFamily="49" charset="0"/>
                        <a:buChar char="o"/>
                        <a:tabLst>
                          <a:tab pos="914400" algn="l"/>
                        </a:tabLst>
                      </a:pPr>
                      <a:r>
                        <a:rPr lang="de-DE" sz="2000" dirty="0">
                          <a:solidFill>
                            <a:schemeClr val="bg1">
                              <a:lumMod val="10000"/>
                            </a:schemeClr>
                          </a:solidFill>
                          <a:effectLst/>
                        </a:rPr>
                        <a:t>Irritationen und Unbehagen haben kulturelle Ursachen, keine individuellen Defizite.</a:t>
                      </a:r>
                    </a:p>
                    <a:p>
                      <a:pPr marL="342900" lvl="0" indent="-342900" algn="l">
                        <a:lnSpc>
                          <a:spcPct val="107000"/>
                        </a:lnSpc>
                        <a:spcAft>
                          <a:spcPts val="800"/>
                        </a:spcAft>
                        <a:buFont typeface="+mj-lt"/>
                        <a:buAutoNum type="arabicPeriod"/>
                        <a:tabLst>
                          <a:tab pos="457200" algn="l"/>
                        </a:tabLst>
                      </a:pPr>
                      <a:r>
                        <a:rPr lang="de-DE" sz="2400" dirty="0">
                          <a:solidFill>
                            <a:schemeClr val="bg1">
                              <a:lumMod val="10000"/>
                            </a:schemeClr>
                          </a:solidFill>
                          <a:effectLst/>
                        </a:rPr>
                        <a:t>Sexualität im Alter ist kein Sonderfall</a:t>
                      </a:r>
                    </a:p>
                    <a:p>
                      <a:pPr marL="742950" lvl="1" indent="-285750" algn="l">
                        <a:lnSpc>
                          <a:spcPct val="107000"/>
                        </a:lnSpc>
                        <a:spcAft>
                          <a:spcPts val="800"/>
                        </a:spcAft>
                        <a:buSzPts val="1000"/>
                        <a:buFont typeface="Courier New" panose="02070309020205020404" pitchFamily="49" charset="0"/>
                        <a:buChar char="o"/>
                        <a:tabLst>
                          <a:tab pos="914400" algn="l"/>
                        </a:tabLst>
                      </a:pPr>
                      <a:r>
                        <a:rPr lang="de-DE" sz="2000" dirty="0">
                          <a:solidFill>
                            <a:schemeClr val="bg1">
                              <a:lumMod val="10000"/>
                            </a:schemeClr>
                          </a:solidFill>
                          <a:effectLst/>
                        </a:rPr>
                        <a:t>sondern Teil lebenslanger Identitätsentwicklung.</a:t>
                      </a:r>
                      <a:endParaRPr lang="de-DE" sz="2000" dirty="0">
                        <a:solidFill>
                          <a:schemeClr val="bg1">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3"/>
          <a:stretch>
            <a:fillRect/>
          </a:stretch>
        </p:blipFill>
        <p:spPr>
          <a:xfrm>
            <a:off x="221163" y="1381142"/>
            <a:ext cx="3636579" cy="4545724"/>
          </a:xfrm>
          <a:prstGeom prst="rect">
            <a:avLst/>
          </a:prstGeom>
        </p:spPr>
      </p:pic>
    </p:spTree>
    <p:extLst>
      <p:ext uri="{BB962C8B-B14F-4D97-AF65-F5344CB8AC3E}">
        <p14:creationId xmlns:p14="http://schemas.microsoft.com/office/powerpoint/2010/main" val="592666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a:t>Ziele</a:t>
            </a:r>
            <a:endParaRPr lang="el-GR" b="1" dirty="0"/>
          </a:p>
        </p:txBody>
      </p:sp>
      <p:sp>
        <p:nvSpPr>
          <p:cNvPr id="9" name="Freeform 12">
            <a:extLst>
              <a:ext uri="{FF2B5EF4-FFF2-40B4-BE49-F238E27FC236}">
                <a16:creationId xmlns:a16="http://schemas.microsoft.com/office/drawing/2014/main" id="{48F08586-C3D8-D40B-C2C9-873ABD9E165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3"/>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656649674"/>
              </p:ext>
            </p:extLst>
          </p:nvPr>
        </p:nvGraphicFramePr>
        <p:xfrm>
          <a:off x="4352643" y="1470690"/>
          <a:ext cx="7355881" cy="5151755"/>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diversitätssensibler</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moderieren</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können</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eigene</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implizite</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Normen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reflektieren</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Lernräume</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ohne</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Beschämung</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schaffen</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p>
                    <a:p>
                      <a:pPr marL="171450" marR="0" lvl="0" indent="-171450" algn="l" defTabSz="914377" rtl="0" eaLnBrk="1" fontAlgn="auto" latinLnBrk="0" hangingPunct="1">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defRPr/>
                      </a:pPr>
                      <a:r>
                        <a:rPr lang="de-DE"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Konflikte zwischen Generationen besser einordnen und Anregungen zum Umgang damit geben können,</a:t>
                      </a: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de-DE"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professioneller mit Nähe, Intimität und Grenzen umgehen können,</a:t>
                      </a: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de-DE"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Bedürfnisse älterer Menschen wahren und</a:t>
                      </a: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institutionelle</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Regeln</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kritisch</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reflektieren</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undTransformationen</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anregen</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400" b="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können</a:t>
                      </a: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600"/>
                        </a:spcAft>
                        <a:buSzPts val="1000"/>
                        <a:buFont typeface="Symbol" panose="05050102010706020507" pitchFamily="18" charset="2"/>
                        <a:buChar char=""/>
                        <a:tabLst>
                          <a:tab pos="457200" algn="l"/>
                        </a:tabLst>
                      </a:pPr>
                      <a:endParaRPr lang="de-DE"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4" name="Textfeld 3">
            <a:extLst>
              <a:ext uri="{FF2B5EF4-FFF2-40B4-BE49-F238E27FC236}">
                <a16:creationId xmlns:a16="http://schemas.microsoft.com/office/drawing/2014/main" id="{43B1655B-8723-6671-E57D-28FF938AD7AC}"/>
              </a:ext>
            </a:extLst>
          </p:cNvPr>
          <p:cNvSpPr txBox="1"/>
          <p:nvPr/>
        </p:nvSpPr>
        <p:spPr>
          <a:xfrm>
            <a:off x="0" y="1573747"/>
            <a:ext cx="4020206" cy="1454950"/>
          </a:xfrm>
          <a:prstGeom prst="rect">
            <a:avLst/>
          </a:prstGeom>
          <a:noFill/>
        </p:spPr>
        <p:txBody>
          <a:bodyPr wrap="square">
            <a:spAutoFit/>
          </a:bodyPr>
          <a:lstStyle/>
          <a:p>
            <a:pPr marL="457200" algn="ctr">
              <a:lnSpc>
                <a:spcPct val="107000"/>
              </a:lnSpc>
              <a:spcAft>
                <a:spcPts val="800"/>
              </a:spcAft>
              <a:buNone/>
            </a:pPr>
            <a:r>
              <a:rPr lang="de-DE" sz="2800" b="1" dirty="0">
                <a:solidFill>
                  <a:srgbClr val="252223"/>
                </a:solidFill>
                <a:latin typeface="Calibri" panose="020F0502020204030204" pitchFamily="34" charset="0"/>
                <a:ea typeface="Calibri" panose="020F0502020204030204" pitchFamily="34" charset="0"/>
                <a:cs typeface="Calibri" panose="020F0502020204030204" pitchFamily="34" charset="0"/>
              </a:rPr>
              <a:t>Bildungs- und Fachkräfte </a:t>
            </a:r>
            <a:r>
              <a:rPr lang="de-DE" sz="28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profitieren, weil sie:</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546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950988" y="1739937"/>
            <a:ext cx="6933351" cy="431400"/>
          </a:xfrm>
          <a:prstGeom prst="rect">
            <a:avLst/>
          </a:prstGeom>
        </p:spPr>
        <p:txBody>
          <a:bodyPr lIns="0" tIns="0" rIns="0" bIns="0" rtlCol="0" anchor="t">
            <a:spAutoFit/>
          </a:bodyPr>
          <a:lstStyle/>
          <a:p>
            <a:pPr algn="ctr">
              <a:lnSpc>
                <a:spcPts val="3518"/>
              </a:lnSpc>
            </a:pPr>
            <a:r>
              <a:rPr lang="en-US" sz="2800" b="1" dirty="0" err="1">
                <a:solidFill>
                  <a:srgbClr val="D33FB2"/>
                </a:solidFill>
                <a:latin typeface="Calibri" panose="020F0502020204030204" pitchFamily="34" charset="0"/>
                <a:cs typeface="Times New Roman" panose="02020603050405020304" pitchFamily="18" charset="0"/>
                <a:sym typeface="Pier Sans Light"/>
              </a:rPr>
              <a:t>Soziale</a:t>
            </a:r>
            <a:r>
              <a:rPr lang="en-US" sz="2800" b="1" dirty="0">
                <a:solidFill>
                  <a:srgbClr val="D33FB2"/>
                </a:solidFill>
                <a:latin typeface="Calibri" panose="020F0502020204030204" pitchFamily="34" charset="0"/>
                <a:cs typeface="Times New Roman" panose="02020603050405020304" pitchFamily="18" charset="0"/>
                <a:sym typeface="Pier Sans Light"/>
              </a:rPr>
              <a:t> Normen</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1B9CD58-4F91-A510-098E-C3E873C8FC3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E14BE4DB-09A7-1D2E-BBD3-F407C80C744C}"/>
              </a:ext>
            </a:extLst>
          </p:cNvPr>
          <p:cNvSpPr txBox="1"/>
          <p:nvPr/>
        </p:nvSpPr>
        <p:spPr>
          <a:xfrm>
            <a:off x="3794235" y="2390488"/>
            <a:ext cx="7325711" cy="2677656"/>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de-DE" sz="2400" dirty="0"/>
              <a:t>Soziale Normen stellen grundlegende Regeln und Vereinbarungen dar, </a:t>
            </a:r>
          </a:p>
          <a:p>
            <a:pPr marL="342900" indent="-342900">
              <a:buClr>
                <a:schemeClr val="accent1"/>
              </a:buClr>
              <a:buFont typeface="Arial" panose="020B0604020202020204" pitchFamily="34" charset="0"/>
              <a:buChar char="•"/>
            </a:pPr>
            <a:r>
              <a:rPr lang="de-DE" sz="2400" dirty="0"/>
              <a:t>die das Verhalten von Individuen innerhalb einer Gesellschaft strukturieren. </a:t>
            </a:r>
          </a:p>
          <a:p>
            <a:pPr marL="342900" indent="-342900">
              <a:buClr>
                <a:schemeClr val="accent1"/>
              </a:buClr>
              <a:buFont typeface="Arial" panose="020B0604020202020204" pitchFamily="34" charset="0"/>
              <a:buChar char="•"/>
            </a:pPr>
            <a:r>
              <a:rPr lang="de-DE" sz="2400" dirty="0"/>
              <a:t>Sie definieren, was als angemessen, erwartbar oder abweichend gilt, und wirken sowohl regulierend als auch orientierend.</a:t>
            </a:r>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de-DE" sz="3600" b="1" dirty="0">
                <a:solidFill>
                  <a:srgbClr val="FFFFFF"/>
                </a:solidFill>
              </a:rPr>
              <a:t>Theoretischer Rahmen</a:t>
            </a:r>
          </a:p>
        </p:txBody>
      </p:sp>
      <p:pic>
        <p:nvPicPr>
          <p:cNvPr id="9" name="Grafik 8" descr="Ein Bild, das Grafiken, Clipart, Design enthält.&#10;&#10;KI-generierte Inhalte können fehlerhaft sein.">
            <a:extLst>
              <a:ext uri="{FF2B5EF4-FFF2-40B4-BE49-F238E27FC236}">
                <a16:creationId xmlns:a16="http://schemas.microsoft.com/office/drawing/2014/main" id="{24D667B8-EB8D-8F64-D959-D8AC7562CF4F}"/>
              </a:ext>
            </a:extLst>
          </p:cNvPr>
          <p:cNvPicPr>
            <a:picLocks noChangeAspect="1"/>
          </p:cNvPicPr>
          <p:nvPr/>
        </p:nvPicPr>
        <p:blipFill>
          <a:blip r:embed="rId3"/>
          <a:stretch>
            <a:fillRect/>
          </a:stretch>
        </p:blipFill>
        <p:spPr>
          <a:xfrm>
            <a:off x="602185" y="2000666"/>
            <a:ext cx="2705478" cy="3067478"/>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AF858-94D0-931B-D2F4-20C21B102C0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8C42A52B-F352-7CE9-B7ED-24589C60A779}"/>
              </a:ext>
            </a:extLst>
          </p:cNvPr>
          <p:cNvSpPr txBox="1"/>
          <p:nvPr/>
        </p:nvSpPr>
        <p:spPr>
          <a:xfrm>
            <a:off x="2629324" y="1255986"/>
            <a:ext cx="6933351" cy="897682"/>
          </a:xfrm>
          <a:prstGeom prst="rect">
            <a:avLst/>
          </a:prstGeom>
        </p:spPr>
        <p:txBody>
          <a:bodyPr lIns="0" tIns="0" rIns="0" bIns="0" rtlCol="0" anchor="t">
            <a:spAutoFit/>
          </a:bodyPr>
          <a:lstStyle/>
          <a:p>
            <a:pPr algn="ctr">
              <a:lnSpc>
                <a:spcPts val="3518"/>
              </a:lnSpc>
            </a:pPr>
            <a:r>
              <a:rPr lang="de-DE" sz="2800" b="1" dirty="0">
                <a:solidFill>
                  <a:srgbClr val="D33FB2"/>
                </a:solidFill>
                <a:latin typeface="Calibri" panose="020F0502020204030204" pitchFamily="34" charset="0"/>
                <a:cs typeface="Times New Roman" panose="02020603050405020304" pitchFamily="18" charset="0"/>
              </a:rPr>
              <a:t>Vormoderne Gesellschaften: </a:t>
            </a:r>
          </a:p>
          <a:p>
            <a:pPr algn="ctr">
              <a:lnSpc>
                <a:spcPts val="3518"/>
              </a:lnSpc>
            </a:pPr>
            <a:r>
              <a:rPr lang="de-DE" sz="2800" b="1" dirty="0">
                <a:solidFill>
                  <a:srgbClr val="D33FB2"/>
                </a:solidFill>
                <a:effectLst/>
                <a:latin typeface="Calibri" panose="020F0502020204030204" pitchFamily="34" charset="0"/>
                <a:ea typeface="Calibri" panose="020F0502020204030204" pitchFamily="34" charset="0"/>
              </a:rPr>
              <a:t>Moral, Religion und soziale Ordnung</a:t>
            </a:r>
            <a:endParaRPr lang="en-US" sz="2800"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B9C12832-D1EC-41C9-7E3C-CF174A8384B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94BDACD8-A4B2-BE58-51F0-8BDC75F08F7F}"/>
              </a:ext>
            </a:extLst>
          </p:cNvPr>
          <p:cNvSpPr txBox="1"/>
          <p:nvPr/>
        </p:nvSpPr>
        <p:spPr>
          <a:xfrm>
            <a:off x="2962177" y="2285385"/>
            <a:ext cx="6600498" cy="3416320"/>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de-DE" sz="2400" dirty="0"/>
              <a:t>Einbettung von Sexualität in religiöse und moralische Ordnungssysteme.</a:t>
            </a:r>
          </a:p>
          <a:p>
            <a:pPr marL="342900" indent="-342900">
              <a:buClr>
                <a:schemeClr val="accent1"/>
              </a:buClr>
              <a:buFont typeface="Arial" panose="020B0604020202020204" pitchFamily="34" charset="0"/>
              <a:buChar char="•"/>
            </a:pPr>
            <a:r>
              <a:rPr lang="de-DE" sz="2400" dirty="0"/>
              <a:t>Sie galt primär als funktional zur Fortpflanzung.</a:t>
            </a:r>
          </a:p>
          <a:p>
            <a:pPr marL="342900" indent="-342900">
              <a:buClr>
                <a:schemeClr val="accent1"/>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Alter wurde häufig mit Rückzug, Weisheit oder spiritueller Hinwendung assoziiert. </a:t>
            </a:r>
          </a:p>
          <a:p>
            <a:pPr marL="342900" indent="-342900">
              <a:buClr>
                <a:schemeClr val="accent1"/>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Sexualität im Alter war weniger unsichtbar als vielmehr moralisch disqualifiziert. </a:t>
            </a:r>
          </a:p>
          <a:p>
            <a:pPr marL="342900" indent="-342900">
              <a:buClr>
                <a:schemeClr val="accent1"/>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Allerdings: es gab nur sehr wenige alte oder hochaltrige Menschen in dieser Zeit.</a:t>
            </a:r>
            <a:endParaRPr lang="de-DE" sz="2400" dirty="0"/>
          </a:p>
        </p:txBody>
      </p:sp>
      <p:sp>
        <p:nvSpPr>
          <p:cNvPr id="15" name="Textfeld 14">
            <a:extLst>
              <a:ext uri="{FF2B5EF4-FFF2-40B4-BE49-F238E27FC236}">
                <a16:creationId xmlns:a16="http://schemas.microsoft.com/office/drawing/2014/main" id="{5992DDFE-1AE1-2C76-9270-15E88E665960}"/>
              </a:ext>
            </a:extLst>
          </p:cNvPr>
          <p:cNvSpPr txBox="1"/>
          <p:nvPr/>
        </p:nvSpPr>
        <p:spPr>
          <a:xfrm>
            <a:off x="430924" y="146355"/>
            <a:ext cx="12192000" cy="461665"/>
          </a:xfrm>
          <a:prstGeom prst="rect">
            <a:avLst/>
          </a:prstGeom>
          <a:noFill/>
        </p:spPr>
        <p:txBody>
          <a:bodyPr wrap="square" rtlCol="0">
            <a:spAutoFit/>
          </a:bodyPr>
          <a:lstStyle/>
          <a:p>
            <a:r>
              <a:rPr lang="de-DE" sz="2400" b="1" dirty="0">
                <a:solidFill>
                  <a:srgbClr val="FFFFFF"/>
                </a:solidFill>
              </a:rPr>
              <a:t>Theoretischer Rahmen: Historische Entwicklung sozialer  Normen zu Alter und Sexualität</a:t>
            </a:r>
          </a:p>
        </p:txBody>
      </p:sp>
      <p:pic>
        <p:nvPicPr>
          <p:cNvPr id="3" name="Grafik 2" descr="Ein Bild, das Kinderkunst, Entwurf, Zeichnung enthält.&#10;&#10;KI-generierte Inhalte können fehlerhaft sein.">
            <a:extLst>
              <a:ext uri="{FF2B5EF4-FFF2-40B4-BE49-F238E27FC236}">
                <a16:creationId xmlns:a16="http://schemas.microsoft.com/office/drawing/2014/main" id="{0263FE65-2463-16B9-B345-0099B44572C7}"/>
              </a:ext>
            </a:extLst>
          </p:cNvPr>
          <p:cNvPicPr>
            <a:picLocks noChangeAspect="1"/>
          </p:cNvPicPr>
          <p:nvPr/>
        </p:nvPicPr>
        <p:blipFill>
          <a:blip r:embed="rId3"/>
          <a:stretch>
            <a:fillRect/>
          </a:stretch>
        </p:blipFill>
        <p:spPr>
          <a:xfrm>
            <a:off x="142675" y="3783724"/>
            <a:ext cx="2746159" cy="1818290"/>
          </a:xfrm>
          <a:prstGeom prst="rect">
            <a:avLst/>
          </a:prstGeom>
        </p:spPr>
      </p:pic>
      <p:pic>
        <p:nvPicPr>
          <p:cNvPr id="5" name="Grafik 4" descr="Ein Bild, das Zeichnung, Clipart, Darstellung, Menschliches Gesicht enthält.&#10;&#10;KI-generierte Inhalte können fehlerhaft sein.">
            <a:extLst>
              <a:ext uri="{FF2B5EF4-FFF2-40B4-BE49-F238E27FC236}">
                <a16:creationId xmlns:a16="http://schemas.microsoft.com/office/drawing/2014/main" id="{F364BB03-A8F7-ABEF-0551-9930329A5EE5}"/>
              </a:ext>
            </a:extLst>
          </p:cNvPr>
          <p:cNvPicPr>
            <a:picLocks noChangeAspect="1"/>
          </p:cNvPicPr>
          <p:nvPr/>
        </p:nvPicPr>
        <p:blipFill>
          <a:blip r:embed="rId4"/>
          <a:stretch>
            <a:fillRect/>
          </a:stretch>
        </p:blipFill>
        <p:spPr>
          <a:xfrm>
            <a:off x="9396247" y="2390488"/>
            <a:ext cx="2480027" cy="2847943"/>
          </a:xfrm>
          <a:prstGeom prst="rect">
            <a:avLst/>
          </a:prstGeom>
        </p:spPr>
      </p:pic>
    </p:spTree>
    <p:extLst>
      <p:ext uri="{BB962C8B-B14F-4D97-AF65-F5344CB8AC3E}">
        <p14:creationId xmlns:p14="http://schemas.microsoft.com/office/powerpoint/2010/main" val="118308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B5D6AD6-88FB-8A99-B408-ECE57621FD16}"/>
              </a:ext>
            </a:extLst>
          </p:cNvPr>
          <p:cNvSpPr>
            <a:spLocks noGrp="1"/>
          </p:cNvSpPr>
          <p:nvPr>
            <p:ph type="body" sz="quarter" idx="10"/>
          </p:nvPr>
        </p:nvSpPr>
        <p:spPr>
          <a:xfrm>
            <a:off x="3506888" y="1368949"/>
            <a:ext cx="6418444" cy="550862"/>
          </a:xfrm>
        </p:spPr>
        <p:txBody>
          <a:bodyPr/>
          <a:lstStyle/>
          <a:p>
            <a:pPr algn="ctr"/>
            <a:r>
              <a:rPr lang="de-DE" sz="2800" dirty="0"/>
              <a:t>Frühe Neuzeit: Disziplinierung und Wissenschaft</a:t>
            </a:r>
          </a:p>
        </p:txBody>
      </p:sp>
      <p:sp>
        <p:nvSpPr>
          <p:cNvPr id="4" name="Freeform 12">
            <a:extLst>
              <a:ext uri="{FF2B5EF4-FFF2-40B4-BE49-F238E27FC236}">
                <a16:creationId xmlns:a16="http://schemas.microsoft.com/office/drawing/2014/main" id="{F83643BD-7EB4-CA45-22C8-8AD36C3BA4E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8" name="Textfeld 7">
            <a:extLst>
              <a:ext uri="{FF2B5EF4-FFF2-40B4-BE49-F238E27FC236}">
                <a16:creationId xmlns:a16="http://schemas.microsoft.com/office/drawing/2014/main" id="{9A238471-8736-6B94-9A20-8E53872C7D10}"/>
              </a:ext>
            </a:extLst>
          </p:cNvPr>
          <p:cNvSpPr txBox="1"/>
          <p:nvPr/>
        </p:nvSpPr>
        <p:spPr>
          <a:xfrm>
            <a:off x="2781674" y="2259885"/>
            <a:ext cx="9359555" cy="4693593"/>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300" dirty="0">
                <a:solidFill>
                  <a:srgbClr val="252223"/>
                </a:solidFill>
                <a:ea typeface="Calibri" panose="020F0502020204030204" pitchFamily="34" charset="0"/>
              </a:rPr>
              <a:t>Zunahme der </a:t>
            </a:r>
            <a:r>
              <a:rPr lang="de-DE" sz="2300" dirty="0">
                <a:solidFill>
                  <a:srgbClr val="252223"/>
                </a:solidFill>
                <a:effectLst/>
                <a:ea typeface="Calibri" panose="020F0502020204030204" pitchFamily="34" charset="0"/>
              </a:rPr>
              <a:t>staatlichen und kirchlichen Kontrolle über das Eheleben. </a:t>
            </a:r>
          </a:p>
          <a:p>
            <a:pPr marL="342900" indent="-342900">
              <a:buClr>
                <a:schemeClr val="accent3"/>
              </a:buClr>
              <a:buFont typeface="Arial" panose="020B0604020202020204" pitchFamily="34" charset="0"/>
              <a:buChar char="•"/>
            </a:pPr>
            <a:r>
              <a:rPr lang="de-DE" sz="2300" dirty="0"/>
              <a:t>Um 1800 herum: Verstärkung der medizinischen Sicht auf Körper und Sexualität. </a:t>
            </a:r>
          </a:p>
          <a:p>
            <a:pPr marL="342900" indent="-342900">
              <a:buClr>
                <a:schemeClr val="accent3"/>
              </a:buClr>
              <a:buFont typeface="Arial" panose="020B0604020202020204" pitchFamily="34" charset="0"/>
              <a:buChar char="•"/>
            </a:pPr>
            <a:r>
              <a:rPr lang="de-DE" sz="2300" dirty="0"/>
              <a:t>Zunehmende "Medikalisierung", die den Körper, insbesondere den weiblichen und "abnormen" Körper, als medizinisches Objekt untersuchte.</a:t>
            </a:r>
          </a:p>
          <a:p>
            <a:pPr marL="342900" indent="-342900">
              <a:buClr>
                <a:schemeClr val="accent3"/>
              </a:buClr>
              <a:buFont typeface="Arial" panose="020B0604020202020204" pitchFamily="34" charset="0"/>
              <a:buChar char="•"/>
            </a:pPr>
            <a:r>
              <a:rPr lang="de-DE" sz="2300" dirty="0"/>
              <a:t>Postulat des sog. „Zwei-Geschlechter Modells“: Frauen und Männer seien fundamentale, biologisch begründete Gegensätze. </a:t>
            </a:r>
          </a:p>
          <a:p>
            <a:pPr marL="342900" indent="-342900">
              <a:buClr>
                <a:schemeClr val="accent3"/>
              </a:buClr>
              <a:buFont typeface="Arial" panose="020B0604020202020204" pitchFamily="34" charset="0"/>
              <a:buChar char="•"/>
            </a:pPr>
            <a:r>
              <a:rPr lang="de-DE" sz="2300" dirty="0"/>
              <a:t>Daraus Ableitung sozialer Rollen.</a:t>
            </a:r>
          </a:p>
          <a:p>
            <a:pPr marL="342900" indent="-342900">
              <a:buClr>
                <a:schemeClr val="accent3"/>
              </a:buClr>
              <a:buFont typeface="Arial" panose="020B0604020202020204" pitchFamily="34" charset="0"/>
              <a:buChar char="•"/>
            </a:pPr>
            <a:r>
              <a:rPr lang="de-DE" sz="2300" dirty="0">
                <a:solidFill>
                  <a:srgbClr val="252223"/>
                </a:solidFill>
                <a:ea typeface="Calibri" panose="020F0502020204030204" pitchFamily="34" charset="0"/>
              </a:rPr>
              <a:t>Abweichungen galten nicht mehr nur als Sünde, sondern wurden zunehmend als Krankheit oder sogar als Verbrechen eingeordnet. </a:t>
            </a:r>
            <a:endParaRPr lang="de-DE" sz="2300" dirty="0"/>
          </a:p>
          <a:p>
            <a:endParaRPr lang="de-DE" sz="2300" dirty="0"/>
          </a:p>
          <a:p>
            <a:endParaRPr lang="de-DE" sz="2300" dirty="0">
              <a:solidFill>
                <a:srgbClr val="252223"/>
              </a:solidFill>
              <a:effectLst/>
              <a:ea typeface="Calibri" panose="020F0502020204030204" pitchFamily="34" charset="0"/>
            </a:endParaRPr>
          </a:p>
          <a:p>
            <a:endParaRPr lang="de-DE" sz="2300" dirty="0"/>
          </a:p>
        </p:txBody>
      </p:sp>
      <p:sp>
        <p:nvSpPr>
          <p:cNvPr id="11" name="Titel 10">
            <a:extLst>
              <a:ext uri="{FF2B5EF4-FFF2-40B4-BE49-F238E27FC236}">
                <a16:creationId xmlns:a16="http://schemas.microsoft.com/office/drawing/2014/main" id="{5C1744B4-45F0-06C2-4C07-4C66AAD6AD80}"/>
              </a:ext>
            </a:extLst>
          </p:cNvPr>
          <p:cNvSpPr txBox="1">
            <a:spLocks noGrp="1"/>
          </p:cNvSpPr>
          <p:nvPr>
            <p:ph type="title"/>
          </p:nvPr>
        </p:nvSpPr>
        <p:spPr>
          <a:xfrm>
            <a:off x="98425" y="80963"/>
            <a:ext cx="11944350" cy="715962"/>
          </a:xfrm>
          <a:prstGeom prst="rect">
            <a:avLst/>
          </a:prstGeom>
          <a:noFill/>
        </p:spPr>
        <p:txBody>
          <a:bodyPr wrap="square" rtlCol="0">
            <a:spAutoFit/>
          </a:bodyPr>
          <a:lstStyle/>
          <a:p>
            <a:r>
              <a:rPr lang="de-DE" sz="2400" b="1" dirty="0">
                <a:solidFill>
                  <a:srgbClr val="FFFFFF"/>
                </a:solidFill>
              </a:rPr>
              <a:t>Theoretischer Rahmen: Historische Entwicklung sozialer  Normen zu Alter und Sexualität</a:t>
            </a:r>
          </a:p>
        </p:txBody>
      </p:sp>
      <p:pic>
        <p:nvPicPr>
          <p:cNvPr id="15" name="Grafik 14" descr="Ein Bild, das Entwurf, Kunst, Zeichnung, Schwarzweiß enthält.&#10;&#10;KI-generierte Inhalte können fehlerhaft sein.">
            <a:extLst>
              <a:ext uri="{FF2B5EF4-FFF2-40B4-BE49-F238E27FC236}">
                <a16:creationId xmlns:a16="http://schemas.microsoft.com/office/drawing/2014/main" id="{9C876F26-48A0-E304-B5B7-3EF7BB5E9B12}"/>
              </a:ext>
            </a:extLst>
          </p:cNvPr>
          <p:cNvPicPr>
            <a:picLocks noChangeAspect="1"/>
          </p:cNvPicPr>
          <p:nvPr/>
        </p:nvPicPr>
        <p:blipFill>
          <a:blip r:embed="rId3"/>
          <a:stretch>
            <a:fillRect/>
          </a:stretch>
        </p:blipFill>
        <p:spPr>
          <a:xfrm>
            <a:off x="346554" y="2259885"/>
            <a:ext cx="2201132" cy="3377965"/>
          </a:xfrm>
          <a:prstGeom prst="rect">
            <a:avLst/>
          </a:prstGeom>
        </p:spPr>
      </p:pic>
      <p:pic>
        <p:nvPicPr>
          <p:cNvPr id="13" name="Grafik 12" descr="Ein Bild, das Zeichnung, Entwurf, Clipart, Symbol enthält.&#10;&#10;KI-generierte Inhalte können fehlerhaft sein.">
            <a:extLst>
              <a:ext uri="{FF2B5EF4-FFF2-40B4-BE49-F238E27FC236}">
                <a16:creationId xmlns:a16="http://schemas.microsoft.com/office/drawing/2014/main" id="{95F819AB-46F0-8536-09A5-D270C3475B5A}"/>
              </a:ext>
            </a:extLst>
          </p:cNvPr>
          <p:cNvPicPr>
            <a:picLocks noChangeAspect="1"/>
          </p:cNvPicPr>
          <p:nvPr/>
        </p:nvPicPr>
        <p:blipFill>
          <a:blip r:embed="rId4"/>
          <a:stretch>
            <a:fillRect/>
          </a:stretch>
        </p:blipFill>
        <p:spPr>
          <a:xfrm>
            <a:off x="869769" y="3157093"/>
            <a:ext cx="990562" cy="1449588"/>
          </a:xfrm>
          <a:prstGeom prst="rect">
            <a:avLst/>
          </a:prstGeom>
        </p:spPr>
      </p:pic>
    </p:spTree>
    <p:extLst>
      <p:ext uri="{BB962C8B-B14F-4D97-AF65-F5344CB8AC3E}">
        <p14:creationId xmlns:p14="http://schemas.microsoft.com/office/powerpoint/2010/main" val="307145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AD841D2-987A-4438-438F-1E0662A34329}"/>
              </a:ext>
            </a:extLst>
          </p:cNvPr>
          <p:cNvSpPr txBox="1"/>
          <p:nvPr/>
        </p:nvSpPr>
        <p:spPr>
          <a:xfrm>
            <a:off x="3034861" y="1003612"/>
            <a:ext cx="6666187" cy="954107"/>
          </a:xfrm>
          <a:prstGeom prst="rect">
            <a:avLst/>
          </a:prstGeom>
          <a:noFill/>
        </p:spPr>
        <p:txBody>
          <a:bodyPr wrap="square">
            <a:spAutoFit/>
          </a:bodyPr>
          <a:lstStyle/>
          <a:p>
            <a:pPr algn="ctr"/>
            <a:r>
              <a:rPr lang="de-DE" sz="2800" b="1" dirty="0">
                <a:solidFill>
                  <a:srgbClr val="D33FB2"/>
                </a:solidFill>
                <a:effectLst/>
                <a:latin typeface="Calibri" panose="020F0502020204030204" pitchFamily="34" charset="0"/>
                <a:ea typeface="Calibri" panose="020F0502020204030204" pitchFamily="34" charset="0"/>
              </a:rPr>
              <a:t>Moderne: Medizinische und wissenschaftliche Normalisierung</a:t>
            </a:r>
            <a:endParaRPr lang="de-DE" sz="2800" dirty="0"/>
          </a:p>
        </p:txBody>
      </p:sp>
      <p:sp>
        <p:nvSpPr>
          <p:cNvPr id="6" name="Titel 10">
            <a:extLst>
              <a:ext uri="{FF2B5EF4-FFF2-40B4-BE49-F238E27FC236}">
                <a16:creationId xmlns:a16="http://schemas.microsoft.com/office/drawing/2014/main" id="{7FBCE237-3683-B5DE-6A79-5AB458FA2333}"/>
              </a:ext>
            </a:extLst>
          </p:cNvPr>
          <p:cNvSpPr txBox="1">
            <a:spLocks noGrp="1"/>
          </p:cNvSpPr>
          <p:nvPr>
            <p:ph type="title"/>
          </p:nvPr>
        </p:nvSpPr>
        <p:spPr>
          <a:xfrm>
            <a:off x="98425" y="80963"/>
            <a:ext cx="11944350" cy="715962"/>
          </a:xfrm>
          <a:prstGeom prst="rect">
            <a:avLst/>
          </a:prstGeom>
          <a:noFill/>
        </p:spPr>
        <p:txBody>
          <a:bodyPr wrap="square" rtlCol="0">
            <a:spAutoFit/>
          </a:bodyPr>
          <a:lstStyle/>
          <a:p>
            <a:r>
              <a:rPr lang="de-DE" sz="2400" b="1" dirty="0">
                <a:solidFill>
                  <a:srgbClr val="FFFFFF"/>
                </a:solidFill>
              </a:rPr>
              <a:t>Theoretischer Rahmen: Historische Entwicklung sozialer  Normen zu Alter und Sexualität</a:t>
            </a:r>
          </a:p>
        </p:txBody>
      </p:sp>
      <p:sp>
        <p:nvSpPr>
          <p:cNvPr id="9" name="Textfeld 8">
            <a:extLst>
              <a:ext uri="{FF2B5EF4-FFF2-40B4-BE49-F238E27FC236}">
                <a16:creationId xmlns:a16="http://schemas.microsoft.com/office/drawing/2014/main" id="{B3321BB5-8DAE-8BD5-69C3-F01F57190BE6}"/>
              </a:ext>
            </a:extLst>
          </p:cNvPr>
          <p:cNvSpPr txBox="1"/>
          <p:nvPr/>
        </p:nvSpPr>
        <p:spPr>
          <a:xfrm>
            <a:off x="2123090" y="2164406"/>
            <a:ext cx="9669518" cy="3985706"/>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300" dirty="0">
                <a:solidFill>
                  <a:srgbClr val="252223"/>
                </a:solidFill>
                <a:ea typeface="Calibri" panose="020F0502020204030204" pitchFamily="34" charset="0"/>
              </a:rPr>
              <a:t>Ab dem 18. Jahrhundert: Verfestigung der Vorstellung von zwei klar getrennten Geschlechtern mit „natürlichen“ Eigenschaften. </a:t>
            </a:r>
          </a:p>
          <a:p>
            <a:pPr marL="342900" indent="-342900">
              <a:buClr>
                <a:schemeClr val="accent3"/>
              </a:buClr>
              <a:buFont typeface="Arial" panose="020B0604020202020204" pitchFamily="34" charset="0"/>
              <a:buChar char="•"/>
            </a:pPr>
            <a:r>
              <a:rPr lang="de-DE" sz="2300" dirty="0">
                <a:solidFill>
                  <a:srgbClr val="252223"/>
                </a:solidFill>
                <a:ea typeface="Calibri" panose="020F0502020204030204" pitchFamily="34" charset="0"/>
              </a:rPr>
              <a:t>Betrachtung der Sexualität unter medizinischen und biologischen Aspekten. </a:t>
            </a:r>
          </a:p>
          <a:p>
            <a:pPr marL="342900" indent="-342900">
              <a:buClr>
                <a:schemeClr val="accent3"/>
              </a:buClr>
              <a:buFont typeface="Arial" panose="020B0604020202020204" pitchFamily="34" charset="0"/>
              <a:buChar char="•"/>
            </a:pPr>
            <a:r>
              <a:rPr lang="de-DE" sz="2300" dirty="0">
                <a:solidFill>
                  <a:srgbClr val="252223"/>
                </a:solidFill>
                <a:ea typeface="Calibri" panose="020F0502020204030204" pitchFamily="34" charset="0"/>
              </a:rPr>
              <a:t>Damit einhergehend: Verfestigung der biologischen Rollenbetrachtung und</a:t>
            </a:r>
          </a:p>
          <a:p>
            <a:pPr marL="342900" indent="-342900">
              <a:buClr>
                <a:schemeClr val="accent3"/>
              </a:buClr>
              <a:buFont typeface="Arial" panose="020B0604020202020204" pitchFamily="34" charset="0"/>
              <a:buChar char="•"/>
            </a:pPr>
            <a:r>
              <a:rPr lang="de-DE" sz="2300" dirty="0">
                <a:solidFill>
                  <a:srgbClr val="252223"/>
                </a:solidFill>
                <a:ea typeface="Calibri" panose="020F0502020204030204" pitchFamily="34" charset="0"/>
              </a:rPr>
              <a:t>die Vorstellung von klar unterscheidbaren Lebensphasen mit spezifischen Funktionen. </a:t>
            </a:r>
          </a:p>
          <a:p>
            <a:pPr marL="342900" indent="-342900">
              <a:buClr>
                <a:schemeClr val="accent3"/>
              </a:buClr>
              <a:buFont typeface="Arial" panose="020B0604020202020204" pitchFamily="34" charset="0"/>
              <a:buChar char="•"/>
            </a:pPr>
            <a:r>
              <a:rPr lang="de-DE" sz="2300" dirty="0">
                <a:solidFill>
                  <a:srgbClr val="252223"/>
                </a:solidFill>
                <a:ea typeface="Calibri" panose="020F0502020204030204" pitchFamily="34" charset="0"/>
              </a:rPr>
              <a:t>Alter wurde nun häufig als Defizitphase bewertet, gekennzeichnet durch körperlichen Abbau und Funktionsverlust. </a:t>
            </a:r>
          </a:p>
          <a:p>
            <a:pPr marL="342900" indent="-342900">
              <a:buClr>
                <a:schemeClr val="accent3"/>
              </a:buClr>
              <a:buFont typeface="Arial" panose="020B0604020202020204" pitchFamily="34" charset="0"/>
              <a:buChar char="•"/>
            </a:pPr>
            <a:r>
              <a:rPr lang="de-DE" sz="2300" dirty="0">
                <a:solidFill>
                  <a:srgbClr val="252223"/>
                </a:solidFill>
                <a:ea typeface="Calibri" panose="020F0502020204030204" pitchFamily="34" charset="0"/>
              </a:rPr>
              <a:t>Sexualität im Alter wurde nicht mehr primär moralisch verurteilt, sondern als nicht mehr „altersgerecht“ pathologisiert oder als medizinisches Problem bewertet, weil sie als unpassend für alte Menschen empfunden wurde. </a:t>
            </a:r>
          </a:p>
        </p:txBody>
      </p:sp>
      <p:pic>
        <p:nvPicPr>
          <p:cNvPr id="5" name="Grafik 4">
            <a:extLst>
              <a:ext uri="{FF2B5EF4-FFF2-40B4-BE49-F238E27FC236}">
                <a16:creationId xmlns:a16="http://schemas.microsoft.com/office/drawing/2014/main" id="{0F2F833A-13B2-245D-85C8-11A5B042C105}"/>
              </a:ext>
            </a:extLst>
          </p:cNvPr>
          <p:cNvPicPr>
            <a:picLocks noChangeAspect="1"/>
          </p:cNvPicPr>
          <p:nvPr/>
        </p:nvPicPr>
        <p:blipFill>
          <a:blip r:embed="rId2"/>
          <a:stretch>
            <a:fillRect/>
          </a:stretch>
        </p:blipFill>
        <p:spPr>
          <a:xfrm>
            <a:off x="399392" y="2497972"/>
            <a:ext cx="1723698" cy="3318117"/>
          </a:xfrm>
          <a:prstGeom prst="rect">
            <a:avLst/>
          </a:prstGeom>
        </p:spPr>
      </p:pic>
    </p:spTree>
    <p:extLst>
      <p:ext uri="{BB962C8B-B14F-4D97-AF65-F5344CB8AC3E}">
        <p14:creationId xmlns:p14="http://schemas.microsoft.com/office/powerpoint/2010/main" val="1054807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C3FE0-BF6B-C1A3-A304-F32742C4E1DB}"/>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BF335666-6EDD-815A-2E78-F458B18C8D1D}"/>
              </a:ext>
            </a:extLst>
          </p:cNvPr>
          <p:cNvSpPr txBox="1"/>
          <p:nvPr/>
        </p:nvSpPr>
        <p:spPr>
          <a:xfrm>
            <a:off x="-393404" y="1127403"/>
            <a:ext cx="10834576" cy="523220"/>
          </a:xfrm>
          <a:prstGeom prst="rect">
            <a:avLst/>
          </a:prstGeom>
          <a:noFill/>
        </p:spPr>
        <p:txBody>
          <a:bodyPr wrap="square">
            <a:spAutoFit/>
          </a:bodyPr>
          <a:lstStyle/>
          <a:p>
            <a:pPr algn="ctr"/>
            <a:r>
              <a:rPr lang="de-DE" sz="2800" b="1" dirty="0">
                <a:solidFill>
                  <a:srgbClr val="D33FB2"/>
                </a:solidFill>
                <a:effectLst/>
                <a:latin typeface="Calibri" panose="020F0502020204030204" pitchFamily="34" charset="0"/>
                <a:ea typeface="Calibri" panose="020F0502020204030204" pitchFamily="34" charset="0"/>
              </a:rPr>
              <a:t>19. Jahrhundert: Bürgerlichkeit, Pathologisierung und Identität</a:t>
            </a:r>
            <a:endParaRPr lang="de-DE" sz="2800" dirty="0"/>
          </a:p>
        </p:txBody>
      </p:sp>
      <p:sp>
        <p:nvSpPr>
          <p:cNvPr id="6" name="Titel 10">
            <a:extLst>
              <a:ext uri="{FF2B5EF4-FFF2-40B4-BE49-F238E27FC236}">
                <a16:creationId xmlns:a16="http://schemas.microsoft.com/office/drawing/2014/main" id="{8BEF1883-C21F-B2A9-592E-BC2F5A0FFDF9}"/>
              </a:ext>
            </a:extLst>
          </p:cNvPr>
          <p:cNvSpPr txBox="1">
            <a:spLocks noGrp="1"/>
          </p:cNvSpPr>
          <p:nvPr>
            <p:ph type="title"/>
          </p:nvPr>
        </p:nvSpPr>
        <p:spPr>
          <a:xfrm>
            <a:off x="98425" y="80963"/>
            <a:ext cx="11944350" cy="715962"/>
          </a:xfrm>
          <a:prstGeom prst="rect">
            <a:avLst/>
          </a:prstGeom>
          <a:noFill/>
        </p:spPr>
        <p:txBody>
          <a:bodyPr wrap="square" rtlCol="0">
            <a:spAutoFit/>
          </a:bodyPr>
          <a:lstStyle/>
          <a:p>
            <a:r>
              <a:rPr lang="de-DE" sz="2400" b="1" dirty="0">
                <a:solidFill>
                  <a:srgbClr val="FFFFFF"/>
                </a:solidFill>
              </a:rPr>
              <a:t>Theoretischer Rahmen: Historische Entwicklung sozialer  Normen zu Alter und Sexualität</a:t>
            </a:r>
          </a:p>
        </p:txBody>
      </p:sp>
      <p:sp>
        <p:nvSpPr>
          <p:cNvPr id="4" name="Textfeld 3">
            <a:extLst>
              <a:ext uri="{FF2B5EF4-FFF2-40B4-BE49-F238E27FC236}">
                <a16:creationId xmlns:a16="http://schemas.microsoft.com/office/drawing/2014/main" id="{9F8A3EE9-FF67-B2F7-1C22-902E3B812FDA}"/>
              </a:ext>
            </a:extLst>
          </p:cNvPr>
          <p:cNvSpPr txBox="1"/>
          <p:nvPr/>
        </p:nvSpPr>
        <p:spPr>
          <a:xfrm>
            <a:off x="3285981" y="2393218"/>
            <a:ext cx="5262595" cy="2215991"/>
          </a:xfrm>
          <a:prstGeom prst="rect">
            <a:avLst/>
          </a:prstGeom>
          <a:noFill/>
        </p:spPr>
        <p:txBody>
          <a:bodyPr wrap="square">
            <a:spAutoFit/>
          </a:bodyPr>
          <a:lstStyle>
            <a:defPPr>
              <a:defRPr lang="el-GR"/>
            </a:defPPr>
            <a:lvl1pPr marL="342900" indent="-342900">
              <a:buClr>
                <a:schemeClr val="accent3"/>
              </a:buClr>
              <a:buFont typeface="Arial" panose="020B0604020202020204" pitchFamily="34" charset="0"/>
              <a:buChar char="•"/>
              <a:defRPr sz="2300">
                <a:solidFill>
                  <a:srgbClr val="252223"/>
                </a:solidFill>
                <a:ea typeface="Calibri" panose="020F0502020204030204" pitchFamily="34" charset="0"/>
              </a:defRPr>
            </a:lvl1pPr>
          </a:lstStyle>
          <a:p>
            <a:r>
              <a:rPr lang="de-DE" dirty="0"/>
              <a:t>Die bürgerliche Gesellschaft erhob die Kleinfamilie zum moralischen Ideal.</a:t>
            </a:r>
          </a:p>
          <a:p>
            <a:r>
              <a:rPr lang="de-DE" dirty="0"/>
              <a:t>Sexuelle Treue in der Ehe wurde als Norm verankert. </a:t>
            </a:r>
          </a:p>
          <a:p>
            <a:r>
              <a:rPr lang="de-DE" dirty="0"/>
              <a:t>Scharfe Trennung der Geschlechter-rollen.</a:t>
            </a:r>
          </a:p>
        </p:txBody>
      </p:sp>
      <p:pic>
        <p:nvPicPr>
          <p:cNvPr id="5" name="Grafik 4">
            <a:extLst>
              <a:ext uri="{FF2B5EF4-FFF2-40B4-BE49-F238E27FC236}">
                <a16:creationId xmlns:a16="http://schemas.microsoft.com/office/drawing/2014/main" id="{ACCF95D0-2FB1-CF3C-83C2-2340535E0066}"/>
              </a:ext>
            </a:extLst>
          </p:cNvPr>
          <p:cNvPicPr>
            <a:picLocks noChangeAspect="1"/>
          </p:cNvPicPr>
          <p:nvPr/>
        </p:nvPicPr>
        <p:blipFill>
          <a:blip r:embed="rId2"/>
          <a:stretch>
            <a:fillRect/>
          </a:stretch>
        </p:blipFill>
        <p:spPr>
          <a:xfrm>
            <a:off x="488364" y="1863116"/>
            <a:ext cx="2581635" cy="3429479"/>
          </a:xfrm>
          <a:prstGeom prst="rect">
            <a:avLst/>
          </a:prstGeom>
        </p:spPr>
      </p:pic>
      <p:pic>
        <p:nvPicPr>
          <p:cNvPr id="8" name="Grafik 7">
            <a:extLst>
              <a:ext uri="{FF2B5EF4-FFF2-40B4-BE49-F238E27FC236}">
                <a16:creationId xmlns:a16="http://schemas.microsoft.com/office/drawing/2014/main" id="{5D861781-F68E-492C-0807-B614F6E1C071}"/>
              </a:ext>
            </a:extLst>
          </p:cNvPr>
          <p:cNvPicPr>
            <a:picLocks noChangeAspect="1"/>
          </p:cNvPicPr>
          <p:nvPr/>
        </p:nvPicPr>
        <p:blipFill>
          <a:blip r:embed="rId3"/>
          <a:stretch>
            <a:fillRect/>
          </a:stretch>
        </p:blipFill>
        <p:spPr>
          <a:xfrm>
            <a:off x="8112642" y="3110221"/>
            <a:ext cx="3452771" cy="2514050"/>
          </a:xfrm>
          <a:prstGeom prst="rect">
            <a:avLst/>
          </a:prstGeom>
        </p:spPr>
      </p:pic>
    </p:spTree>
    <p:extLst>
      <p:ext uri="{BB962C8B-B14F-4D97-AF65-F5344CB8AC3E}">
        <p14:creationId xmlns:p14="http://schemas.microsoft.com/office/powerpoint/2010/main" val="2406973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74B9B-A0FA-8A33-053B-5E0C394F8D85}"/>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951A9EFA-E767-33C1-8B11-12329267BDEE}"/>
              </a:ext>
            </a:extLst>
          </p:cNvPr>
          <p:cNvSpPr txBox="1"/>
          <p:nvPr/>
        </p:nvSpPr>
        <p:spPr>
          <a:xfrm>
            <a:off x="627321" y="999812"/>
            <a:ext cx="10143459" cy="523220"/>
          </a:xfrm>
          <a:prstGeom prst="rect">
            <a:avLst/>
          </a:prstGeom>
          <a:noFill/>
        </p:spPr>
        <p:txBody>
          <a:bodyPr wrap="square">
            <a:spAutoFit/>
          </a:bodyPr>
          <a:lstStyle/>
          <a:p>
            <a:pPr algn="ctr"/>
            <a:r>
              <a:rPr lang="de-DE" sz="2800" b="1" dirty="0">
                <a:solidFill>
                  <a:srgbClr val="D33FB2"/>
                </a:solidFill>
                <a:effectLst/>
                <a:latin typeface="Calibri" panose="020F0502020204030204" pitchFamily="34" charset="0"/>
                <a:ea typeface="Calibri" panose="020F0502020204030204" pitchFamily="34" charset="0"/>
              </a:rPr>
              <a:t>19. Jahrhundert: Bürgerlichkeit, Pathologisierung und Identität</a:t>
            </a:r>
            <a:endParaRPr lang="de-DE" sz="2800" dirty="0"/>
          </a:p>
        </p:txBody>
      </p:sp>
      <p:sp>
        <p:nvSpPr>
          <p:cNvPr id="6" name="Titel 10">
            <a:extLst>
              <a:ext uri="{FF2B5EF4-FFF2-40B4-BE49-F238E27FC236}">
                <a16:creationId xmlns:a16="http://schemas.microsoft.com/office/drawing/2014/main" id="{F862505A-54D2-74D9-8993-BFAE3DD0F088}"/>
              </a:ext>
            </a:extLst>
          </p:cNvPr>
          <p:cNvSpPr txBox="1">
            <a:spLocks noGrp="1"/>
          </p:cNvSpPr>
          <p:nvPr>
            <p:ph type="title"/>
          </p:nvPr>
        </p:nvSpPr>
        <p:spPr>
          <a:xfrm>
            <a:off x="98425" y="80963"/>
            <a:ext cx="11944350" cy="715962"/>
          </a:xfrm>
          <a:prstGeom prst="rect">
            <a:avLst/>
          </a:prstGeom>
          <a:noFill/>
        </p:spPr>
        <p:txBody>
          <a:bodyPr wrap="square" rtlCol="0">
            <a:spAutoFit/>
          </a:bodyPr>
          <a:lstStyle/>
          <a:p>
            <a:r>
              <a:rPr lang="de-DE" sz="2400" b="1" dirty="0">
                <a:solidFill>
                  <a:srgbClr val="FFFFFF"/>
                </a:solidFill>
              </a:rPr>
              <a:t>Theoretischer Rahmen: Historische Entwicklung sozialer  Normen zu Alter und Sexualität</a:t>
            </a:r>
          </a:p>
        </p:txBody>
      </p:sp>
      <p:sp>
        <p:nvSpPr>
          <p:cNvPr id="5" name="Textfeld 4">
            <a:extLst>
              <a:ext uri="{FF2B5EF4-FFF2-40B4-BE49-F238E27FC236}">
                <a16:creationId xmlns:a16="http://schemas.microsoft.com/office/drawing/2014/main" id="{D4C57578-778F-E5BC-0D93-22374EAF7C3D}"/>
              </a:ext>
            </a:extLst>
          </p:cNvPr>
          <p:cNvSpPr txBox="1"/>
          <p:nvPr/>
        </p:nvSpPr>
        <p:spPr>
          <a:xfrm>
            <a:off x="3902149" y="2041759"/>
            <a:ext cx="7893495" cy="4154984"/>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de-DE" sz="2200" dirty="0"/>
              <a:t>Entstehung der modernen Sexualwissenschaft und Prägung der Begriffe wie „Homosexualität“– zunächst als medizinische Diagnose. </a:t>
            </a:r>
          </a:p>
          <a:p>
            <a:pPr marL="342900" indent="-342900">
              <a:buClr>
                <a:srgbClr val="C00000"/>
              </a:buClr>
              <a:buFont typeface="Arial" panose="020B0604020202020204" pitchFamily="34" charset="0"/>
              <a:buChar char="•"/>
            </a:pPr>
            <a:r>
              <a:rPr lang="de-DE" sz="2200" dirty="0"/>
              <a:t>Damit wurde gleichgeschlechtliches Begehren erstmals als stabile Identität verstanden, allerdings meist als Abweichung oder Degeneration.</a:t>
            </a:r>
          </a:p>
          <a:p>
            <a:pPr marL="342900" indent="-342900">
              <a:buClr>
                <a:srgbClr val="C00000"/>
              </a:buClr>
              <a:buFont typeface="Arial" panose="020B0604020202020204" pitchFamily="34" charset="0"/>
              <a:buChar char="•"/>
            </a:pPr>
            <a:r>
              <a:rPr lang="de-DE" sz="2200" dirty="0"/>
              <a:t>Ambivalente Folgen der Kategorisierung: sie ermöglichte Sichtbarkeit und Selbstbeschreibung, führte aber auch zu Stigmatisierung, weil sie mit “Krankheit“ verbunden war. </a:t>
            </a:r>
          </a:p>
          <a:p>
            <a:pPr marL="342900" indent="-342900">
              <a:buClr>
                <a:srgbClr val="C00000"/>
              </a:buClr>
              <a:buFont typeface="Arial" panose="020B0604020202020204" pitchFamily="34" charset="0"/>
              <a:buChar char="•"/>
            </a:pPr>
            <a:r>
              <a:rPr lang="de-DE" sz="2200" dirty="0"/>
              <a:t>Die Betroffenen versuchten letzterem durch erfolglose Behandlungs-versuche zu entgehen, die ihnen von einigen Psychiatern verordnet wurden. </a:t>
            </a:r>
          </a:p>
        </p:txBody>
      </p:sp>
      <p:pic>
        <p:nvPicPr>
          <p:cNvPr id="8" name="Grafik 7">
            <a:extLst>
              <a:ext uri="{FF2B5EF4-FFF2-40B4-BE49-F238E27FC236}">
                <a16:creationId xmlns:a16="http://schemas.microsoft.com/office/drawing/2014/main" id="{633A8D49-44A1-4464-A85C-F72C7244A225}"/>
              </a:ext>
            </a:extLst>
          </p:cNvPr>
          <p:cNvPicPr>
            <a:picLocks noChangeAspect="1"/>
          </p:cNvPicPr>
          <p:nvPr/>
        </p:nvPicPr>
        <p:blipFill>
          <a:blip r:embed="rId2"/>
          <a:stretch>
            <a:fillRect/>
          </a:stretch>
        </p:blipFill>
        <p:spPr>
          <a:xfrm>
            <a:off x="396356" y="2575223"/>
            <a:ext cx="3456116" cy="2400814"/>
          </a:xfrm>
          <a:prstGeom prst="rect">
            <a:avLst/>
          </a:prstGeom>
        </p:spPr>
      </p:pic>
    </p:spTree>
    <p:extLst>
      <p:ext uri="{BB962C8B-B14F-4D97-AF65-F5344CB8AC3E}">
        <p14:creationId xmlns:p14="http://schemas.microsoft.com/office/powerpoint/2010/main" val="192727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FB45-C952-64AB-DB24-1B0FE790E2C6}"/>
            </a:ext>
          </a:extLst>
        </p:cNvPr>
        <p:cNvGrpSpPr/>
        <p:nvPr/>
      </p:nvGrpSpPr>
      <p:grpSpPr>
        <a:xfrm>
          <a:off x="0" y="0"/>
          <a:ext cx="0" cy="0"/>
          <a:chOff x="0" y="0"/>
          <a:chExt cx="0" cy="0"/>
        </a:xfrm>
      </p:grpSpPr>
      <p:sp>
        <p:nvSpPr>
          <p:cNvPr id="6" name="Titel 10">
            <a:extLst>
              <a:ext uri="{FF2B5EF4-FFF2-40B4-BE49-F238E27FC236}">
                <a16:creationId xmlns:a16="http://schemas.microsoft.com/office/drawing/2014/main" id="{77A8BD06-45F5-861C-E04E-24939A10E914}"/>
              </a:ext>
            </a:extLst>
          </p:cNvPr>
          <p:cNvSpPr txBox="1">
            <a:spLocks noGrp="1"/>
          </p:cNvSpPr>
          <p:nvPr>
            <p:ph type="title"/>
          </p:nvPr>
        </p:nvSpPr>
        <p:spPr>
          <a:xfrm>
            <a:off x="98425" y="80963"/>
            <a:ext cx="11944350" cy="715962"/>
          </a:xfrm>
          <a:prstGeom prst="rect">
            <a:avLst/>
          </a:prstGeom>
          <a:noFill/>
        </p:spPr>
        <p:txBody>
          <a:bodyPr wrap="square" rtlCol="0">
            <a:spAutoFit/>
          </a:bodyPr>
          <a:lstStyle/>
          <a:p>
            <a:r>
              <a:rPr lang="de-DE" sz="2400" b="1" dirty="0">
                <a:solidFill>
                  <a:srgbClr val="FFFFFF"/>
                </a:solidFill>
              </a:rPr>
              <a:t>Theoretischer Rahmen: Historische Entwicklung sozialer  Normen zu Alter und Sexualität</a:t>
            </a:r>
          </a:p>
        </p:txBody>
      </p:sp>
      <p:sp>
        <p:nvSpPr>
          <p:cNvPr id="4" name="Textfeld 3">
            <a:extLst>
              <a:ext uri="{FF2B5EF4-FFF2-40B4-BE49-F238E27FC236}">
                <a16:creationId xmlns:a16="http://schemas.microsoft.com/office/drawing/2014/main" id="{03B4D412-20BE-0877-D40F-031DA736FC01}"/>
              </a:ext>
            </a:extLst>
          </p:cNvPr>
          <p:cNvSpPr txBox="1"/>
          <p:nvPr/>
        </p:nvSpPr>
        <p:spPr>
          <a:xfrm>
            <a:off x="3426373" y="926516"/>
            <a:ext cx="6117020" cy="523220"/>
          </a:xfrm>
          <a:prstGeom prst="rect">
            <a:avLst/>
          </a:prstGeom>
          <a:noFill/>
        </p:spPr>
        <p:txBody>
          <a:bodyPr wrap="square">
            <a:spAutoFit/>
          </a:bodyPr>
          <a:lstStyle/>
          <a:p>
            <a:pPr algn="ctr"/>
            <a:r>
              <a:rPr lang="de-DE" sz="2800" b="1" dirty="0">
                <a:solidFill>
                  <a:srgbClr val="D33FB2"/>
                </a:solidFill>
                <a:effectLst/>
                <a:latin typeface="Calibri" panose="020F0502020204030204" pitchFamily="34" charset="0"/>
                <a:ea typeface="Calibri" panose="020F0502020204030204" pitchFamily="34" charset="0"/>
              </a:rPr>
              <a:t>20. Jahrhundert</a:t>
            </a:r>
            <a:r>
              <a:rPr lang="de-DE" sz="2800" b="1" dirty="0">
                <a:solidFill>
                  <a:srgbClr val="D33FB2"/>
                </a:solidFill>
                <a:latin typeface="Calibri" panose="020F0502020204030204" pitchFamily="34" charset="0"/>
                <a:ea typeface="Calibri" panose="020F0502020204030204" pitchFamily="34" charset="0"/>
              </a:rPr>
              <a:t> voller Gegensätze</a:t>
            </a:r>
            <a:endParaRPr lang="de-DE" sz="2800" dirty="0"/>
          </a:p>
        </p:txBody>
      </p:sp>
      <p:sp>
        <p:nvSpPr>
          <p:cNvPr id="3" name="Textfeld 2">
            <a:extLst>
              <a:ext uri="{FF2B5EF4-FFF2-40B4-BE49-F238E27FC236}">
                <a16:creationId xmlns:a16="http://schemas.microsoft.com/office/drawing/2014/main" id="{FBDD7202-DD39-BD16-5C7B-CD5396A1E4B1}"/>
              </a:ext>
            </a:extLst>
          </p:cNvPr>
          <p:cNvSpPr txBox="1"/>
          <p:nvPr/>
        </p:nvSpPr>
        <p:spPr>
          <a:xfrm>
            <a:off x="2226114" y="1449736"/>
            <a:ext cx="9816661" cy="5370701"/>
          </a:xfrm>
          <a:prstGeom prst="rect">
            <a:avLst/>
          </a:prstGeom>
          <a:noFill/>
        </p:spPr>
        <p:txBody>
          <a:bodyPr wrap="square">
            <a:spAutoFit/>
          </a:bodyPr>
          <a:lstStyle/>
          <a:p>
            <a:pPr marL="285750" indent="-285750">
              <a:spcBef>
                <a:spcPts val="600"/>
              </a:spcBef>
              <a:buClr>
                <a:srgbClr val="C00000"/>
              </a:buClr>
              <a:buFont typeface="Arial" panose="020B0604020202020204" pitchFamily="34" charset="0"/>
              <a:buChar char="•"/>
            </a:pPr>
            <a:r>
              <a:rPr lang="de-DE" sz="2200" dirty="0"/>
              <a:t>Industrialisierung, Urbanisierung und der I. Weltkrieg: Zerfall traditioneller Rollenbilder.</a:t>
            </a:r>
          </a:p>
          <a:p>
            <a:pPr marL="285750" indent="-285750">
              <a:spcBef>
                <a:spcPts val="600"/>
              </a:spcBef>
              <a:buClr>
                <a:srgbClr val="C00000"/>
              </a:buClr>
              <a:buFont typeface="Arial" panose="020B0604020202020204" pitchFamily="34" charset="0"/>
              <a:buChar char="•"/>
            </a:pPr>
            <a:r>
              <a:rPr lang="de-DE" sz="2200" dirty="0"/>
              <a:t>Eine ausgeprägte schwul/lesbische Subkultur entstand.</a:t>
            </a:r>
          </a:p>
          <a:p>
            <a:pPr marL="285750" indent="-285750">
              <a:spcBef>
                <a:spcPts val="600"/>
              </a:spcBef>
              <a:buClr>
                <a:srgbClr val="C00000"/>
              </a:buClr>
              <a:buFont typeface="Arial" panose="020B0604020202020204" pitchFamily="34" charset="0"/>
              <a:buChar char="•"/>
            </a:pPr>
            <a:r>
              <a:rPr lang="de-DE" sz="2200" dirty="0"/>
              <a:t>Nationalsozialismus: Beendigung dieser Entwicklung, Verfestigung rigider Geschlechter-normen und Rollenbilder. </a:t>
            </a:r>
          </a:p>
          <a:p>
            <a:pPr marL="285750" indent="-285750">
              <a:spcBef>
                <a:spcPts val="600"/>
              </a:spcBef>
              <a:buClr>
                <a:srgbClr val="C00000"/>
              </a:buClr>
              <a:buFont typeface="Arial" panose="020B0604020202020204" pitchFamily="34" charset="0"/>
              <a:buChar char="•"/>
            </a:pPr>
            <a:r>
              <a:rPr lang="de-DE" sz="2200" dirty="0"/>
              <a:t>1935 Verschärfung des § 175 zur leichteren Verfolgung homosexueller Männer. </a:t>
            </a:r>
          </a:p>
          <a:p>
            <a:pPr marL="285750" indent="-285750">
              <a:spcBef>
                <a:spcPts val="600"/>
              </a:spcBef>
              <a:buClr>
                <a:srgbClr val="C00000"/>
              </a:buClr>
              <a:buFont typeface="Arial" panose="020B0604020202020204" pitchFamily="34" charset="0"/>
              <a:buChar char="•"/>
            </a:pPr>
            <a:r>
              <a:rPr lang="de-DE" sz="2200" dirty="0"/>
              <a:t>Die sexuelle Revolution der 1960er- und 1970er-Jahre: Infrage stellen von Ehe, Hetero-normativität und patriarchale Geschlechterordnungen. </a:t>
            </a:r>
          </a:p>
          <a:p>
            <a:pPr marL="285750" indent="-285750">
              <a:spcBef>
                <a:spcPts val="600"/>
              </a:spcBef>
              <a:buClr>
                <a:srgbClr val="C00000"/>
              </a:buClr>
              <a:buFont typeface="Arial" panose="020B0604020202020204" pitchFamily="34" charset="0"/>
              <a:buChar char="•"/>
            </a:pPr>
            <a:r>
              <a:rPr lang="de-DE" sz="2200" dirty="0"/>
              <a:t>Feministische Bewegungen kämpften für sexuelle Selbstbestimmung und Gleichberechtigung.</a:t>
            </a:r>
          </a:p>
          <a:p>
            <a:pPr marL="285750" indent="-285750">
              <a:spcBef>
                <a:spcPts val="600"/>
              </a:spcBef>
              <a:buClr>
                <a:srgbClr val="C00000"/>
              </a:buClr>
              <a:buFont typeface="Arial" panose="020B0604020202020204" pitchFamily="34" charset="0"/>
              <a:buChar char="•"/>
            </a:pPr>
            <a:r>
              <a:rPr lang="de-DE" sz="2200" dirty="0"/>
              <a:t>Lesbische, schwule, später auch trans* und </a:t>
            </a:r>
            <a:r>
              <a:rPr lang="de-DE" sz="2200" dirty="0" err="1"/>
              <a:t>inter</a:t>
            </a:r>
            <a:r>
              <a:rPr lang="de-DE" sz="2200" dirty="0"/>
              <a:t>* Bewegungen forderten gesellschaftliche Anerkennung. </a:t>
            </a:r>
          </a:p>
          <a:p>
            <a:pPr marL="285750" indent="-285750">
              <a:spcBef>
                <a:spcPts val="600"/>
              </a:spcBef>
              <a:buClr>
                <a:srgbClr val="C00000"/>
              </a:buClr>
              <a:buFont typeface="Arial" panose="020B0604020202020204" pitchFamily="34" charset="0"/>
              <a:buChar char="•"/>
            </a:pPr>
            <a:r>
              <a:rPr lang="de-DE" sz="2200" dirty="0"/>
              <a:t>Geschlecht und Sexualität wurden zunehmend als soziale Konstruktionen verstanden, nicht nur als biologische Fakten. </a:t>
            </a:r>
          </a:p>
        </p:txBody>
      </p:sp>
      <p:pic>
        <p:nvPicPr>
          <p:cNvPr id="9" name="Grafik 8">
            <a:extLst>
              <a:ext uri="{FF2B5EF4-FFF2-40B4-BE49-F238E27FC236}">
                <a16:creationId xmlns:a16="http://schemas.microsoft.com/office/drawing/2014/main" id="{274C8E53-D6B4-CC49-FA5E-59231ECE8CF2}"/>
              </a:ext>
            </a:extLst>
          </p:cNvPr>
          <p:cNvPicPr>
            <a:picLocks noChangeAspect="1"/>
          </p:cNvPicPr>
          <p:nvPr/>
        </p:nvPicPr>
        <p:blipFill>
          <a:blip r:embed="rId2"/>
          <a:stretch>
            <a:fillRect/>
          </a:stretch>
        </p:blipFill>
        <p:spPr>
          <a:xfrm>
            <a:off x="238860" y="2030982"/>
            <a:ext cx="2114845" cy="3456274"/>
          </a:xfrm>
          <a:prstGeom prst="rect">
            <a:avLst/>
          </a:prstGeom>
        </p:spPr>
      </p:pic>
    </p:spTree>
    <p:extLst>
      <p:ext uri="{BB962C8B-B14F-4D97-AF65-F5344CB8AC3E}">
        <p14:creationId xmlns:p14="http://schemas.microsoft.com/office/powerpoint/2010/main" val="549897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3BDFC-E2D4-DC24-CC85-F7A5BA220C0E}"/>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AD2108C6-C99B-4613-7C7C-01AC9D1B7082}"/>
              </a:ext>
            </a:extLst>
          </p:cNvPr>
          <p:cNvPicPr>
            <a:picLocks noChangeAspect="1"/>
          </p:cNvPicPr>
          <p:nvPr/>
        </p:nvPicPr>
        <p:blipFill>
          <a:blip r:embed="rId2"/>
          <a:stretch>
            <a:fillRect/>
          </a:stretch>
        </p:blipFill>
        <p:spPr>
          <a:xfrm>
            <a:off x="10213720" y="4202215"/>
            <a:ext cx="1829055" cy="1933845"/>
          </a:xfrm>
          <a:prstGeom prst="rect">
            <a:avLst/>
          </a:prstGeom>
        </p:spPr>
      </p:pic>
      <p:sp>
        <p:nvSpPr>
          <p:cNvPr id="6" name="Titel 10">
            <a:extLst>
              <a:ext uri="{FF2B5EF4-FFF2-40B4-BE49-F238E27FC236}">
                <a16:creationId xmlns:a16="http://schemas.microsoft.com/office/drawing/2014/main" id="{F8587978-968C-A084-BD23-5C1245FB3071}"/>
              </a:ext>
            </a:extLst>
          </p:cNvPr>
          <p:cNvSpPr txBox="1">
            <a:spLocks noGrp="1"/>
          </p:cNvSpPr>
          <p:nvPr>
            <p:ph type="title"/>
          </p:nvPr>
        </p:nvSpPr>
        <p:spPr>
          <a:xfrm>
            <a:off x="98425" y="80963"/>
            <a:ext cx="11944350" cy="715962"/>
          </a:xfrm>
          <a:prstGeom prst="rect">
            <a:avLst/>
          </a:prstGeom>
          <a:noFill/>
        </p:spPr>
        <p:txBody>
          <a:bodyPr wrap="square" rtlCol="0">
            <a:spAutoFit/>
          </a:bodyPr>
          <a:lstStyle/>
          <a:p>
            <a:r>
              <a:rPr lang="de-DE" sz="2400" b="1" dirty="0">
                <a:solidFill>
                  <a:srgbClr val="FFFFFF"/>
                </a:solidFill>
              </a:rPr>
              <a:t>Theoretischer Rahmen: Historische Entwicklung sozialer  Normen zu Alter und Sexualität</a:t>
            </a:r>
          </a:p>
        </p:txBody>
      </p:sp>
      <p:sp>
        <p:nvSpPr>
          <p:cNvPr id="3" name="Textfeld 2">
            <a:extLst>
              <a:ext uri="{FF2B5EF4-FFF2-40B4-BE49-F238E27FC236}">
                <a16:creationId xmlns:a16="http://schemas.microsoft.com/office/drawing/2014/main" id="{66B018A1-A3DA-BA41-3A0B-D6BF02859BBF}"/>
              </a:ext>
            </a:extLst>
          </p:cNvPr>
          <p:cNvSpPr txBox="1"/>
          <p:nvPr/>
        </p:nvSpPr>
        <p:spPr>
          <a:xfrm>
            <a:off x="2711669" y="933643"/>
            <a:ext cx="6117020" cy="523220"/>
          </a:xfrm>
          <a:prstGeom prst="rect">
            <a:avLst/>
          </a:prstGeom>
          <a:noFill/>
        </p:spPr>
        <p:txBody>
          <a:bodyPr wrap="square">
            <a:spAutoFit/>
          </a:bodyPr>
          <a:lstStyle/>
          <a:p>
            <a:r>
              <a:rPr lang="de-DE" sz="2800" b="1" dirty="0">
                <a:solidFill>
                  <a:srgbClr val="D33FB2"/>
                </a:solidFill>
                <a:effectLst/>
                <a:latin typeface="Calibri" panose="020F0502020204030204" pitchFamily="34" charset="0"/>
                <a:ea typeface="Calibri" panose="020F0502020204030204" pitchFamily="34" charset="0"/>
              </a:rPr>
              <a:t>Gegenwart: Pluralisierung und Konflikt</a:t>
            </a:r>
            <a:endParaRPr lang="de-DE" sz="2800" dirty="0"/>
          </a:p>
        </p:txBody>
      </p:sp>
      <p:sp>
        <p:nvSpPr>
          <p:cNvPr id="4" name="Textfeld 3">
            <a:extLst>
              <a:ext uri="{FF2B5EF4-FFF2-40B4-BE49-F238E27FC236}">
                <a16:creationId xmlns:a16="http://schemas.microsoft.com/office/drawing/2014/main" id="{76F68945-3D15-AF86-136E-A7E4D58531EE}"/>
              </a:ext>
            </a:extLst>
          </p:cNvPr>
          <p:cNvSpPr txBox="1"/>
          <p:nvPr/>
        </p:nvSpPr>
        <p:spPr>
          <a:xfrm>
            <a:off x="2746744" y="1857028"/>
            <a:ext cx="7963297" cy="4375429"/>
          </a:xfrm>
          <a:prstGeom prst="rect">
            <a:avLst/>
          </a:prstGeom>
          <a:noFill/>
        </p:spPr>
        <p:txBody>
          <a:bodyPr wrap="square">
            <a:spAutoFit/>
          </a:bodyPr>
          <a:lstStyle/>
          <a:p>
            <a:pPr marL="342900" indent="-342900">
              <a:lnSpc>
                <a:spcPct val="107000"/>
              </a:lnSpc>
              <a:spcAft>
                <a:spcPts val="800"/>
              </a:spcAft>
              <a:buClr>
                <a:srgbClr val="C00000"/>
              </a:buClr>
              <a:buFont typeface="Arial" panose="020B0604020202020204" pitchFamily="34" charset="0"/>
              <a:buChar char="•"/>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Europa Heute: Vielfalt an Lebensentwürfen. </a:t>
            </a:r>
          </a:p>
          <a:p>
            <a:pPr marL="342900" indent="-342900">
              <a:lnSpc>
                <a:spcPct val="107000"/>
              </a:lnSpc>
              <a:spcAft>
                <a:spcPts val="800"/>
              </a:spcAft>
              <a:buClr>
                <a:srgbClr val="C00000"/>
              </a:buClr>
              <a:buFont typeface="Arial" panose="020B0604020202020204" pitchFamily="34" charset="0"/>
              <a:buChar char="•"/>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Gleichgeschlechtliche Ehen, rechtliche Anerkennung von trans* Personen in Deutschland seit 2024. </a:t>
            </a:r>
            <a:endPar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7000"/>
              </a:lnSpc>
              <a:spcAft>
                <a:spcPts val="800"/>
              </a:spcAft>
              <a:buClr>
                <a:srgbClr val="C00000"/>
              </a:buClr>
              <a:buFont typeface="Arial" panose="020B0604020202020204" pitchFamily="34" charset="0"/>
              <a:buChar char="•"/>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Debatten über nicht-binäre Geschlechter stehen für einen tiefgreifenden Wandel gesellschaftlicher Normen.</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Clr>
                <a:srgbClr val="C00000"/>
              </a:buClr>
              <a:buFont typeface="Arial" panose="020B0604020202020204" pitchFamily="34" charset="0"/>
              <a:buChar char="•"/>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Gleichzeitig Gegenströmungen: pluralistische Geschlechter- und Sexualitätskonzepte werden durch religiöse, konservative und nationalistische Bewegungen infrage gestellt. </a:t>
            </a:r>
          </a:p>
          <a:p>
            <a:pPr marL="342900" indent="-342900">
              <a:lnSpc>
                <a:spcPct val="107000"/>
              </a:lnSpc>
              <a:spcAft>
                <a:spcPts val="800"/>
              </a:spcAft>
              <a:buClr>
                <a:srgbClr val="C00000"/>
              </a:buClr>
              <a:buFont typeface="Arial" panose="020B0604020202020204" pitchFamily="34" charset="0"/>
              <a:buChar char="•"/>
            </a:pPr>
            <a:r>
              <a:rPr lang="de-DE" sz="23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Es wird deutlich: Normen sind nie endgültig, sondern Ausdruck fortwährender Macht- und Deutungskämpfe</a:t>
            </a:r>
            <a:r>
              <a:rPr lang="de-DE" sz="20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0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86999571-598E-19A6-450C-71E6D0488296}"/>
              </a:ext>
            </a:extLst>
          </p:cNvPr>
          <p:cNvPicPr>
            <a:picLocks noChangeAspect="1"/>
          </p:cNvPicPr>
          <p:nvPr/>
        </p:nvPicPr>
        <p:blipFill>
          <a:blip r:embed="rId3"/>
          <a:stretch>
            <a:fillRect/>
          </a:stretch>
        </p:blipFill>
        <p:spPr>
          <a:xfrm>
            <a:off x="497992" y="1142325"/>
            <a:ext cx="1709180" cy="1918468"/>
          </a:xfrm>
          <a:prstGeom prst="rect">
            <a:avLst/>
          </a:prstGeom>
        </p:spPr>
      </p:pic>
      <p:pic>
        <p:nvPicPr>
          <p:cNvPr id="11" name="Grafik 10">
            <a:extLst>
              <a:ext uri="{FF2B5EF4-FFF2-40B4-BE49-F238E27FC236}">
                <a16:creationId xmlns:a16="http://schemas.microsoft.com/office/drawing/2014/main" id="{86C63B61-C9E0-C562-D5D0-35E357401BCE}"/>
              </a:ext>
            </a:extLst>
          </p:cNvPr>
          <p:cNvPicPr>
            <a:picLocks noChangeAspect="1"/>
          </p:cNvPicPr>
          <p:nvPr/>
        </p:nvPicPr>
        <p:blipFill>
          <a:blip r:embed="rId4"/>
          <a:stretch>
            <a:fillRect/>
          </a:stretch>
        </p:blipFill>
        <p:spPr>
          <a:xfrm>
            <a:off x="98425" y="3542675"/>
            <a:ext cx="2648320" cy="2476846"/>
          </a:xfrm>
          <a:prstGeom prst="rect">
            <a:avLst/>
          </a:prstGeom>
        </p:spPr>
      </p:pic>
    </p:spTree>
    <p:extLst>
      <p:ext uri="{BB962C8B-B14F-4D97-AF65-F5344CB8AC3E}">
        <p14:creationId xmlns:p14="http://schemas.microsoft.com/office/powerpoint/2010/main" val="1755333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379612F-BD58-F31B-D799-79E3AE2045B6}"/>
              </a:ext>
            </a:extLst>
          </p:cNvPr>
          <p:cNvSpPr>
            <a:spLocks noGrp="1"/>
          </p:cNvSpPr>
          <p:nvPr>
            <p:ph type="title"/>
          </p:nvPr>
        </p:nvSpPr>
        <p:spPr>
          <a:xfrm>
            <a:off x="97970" y="81642"/>
            <a:ext cx="11944351" cy="715879"/>
          </a:xfrm>
        </p:spPr>
        <p:txBody>
          <a:bodyPr/>
          <a:lstStyle/>
          <a:p>
            <a:r>
              <a:rPr lang="en-US" dirty="0" err="1"/>
              <a:t>Übung</a:t>
            </a:r>
            <a:r>
              <a:rPr lang="en-US" dirty="0"/>
              <a:t> 2</a:t>
            </a:r>
          </a:p>
        </p:txBody>
      </p:sp>
      <p:pic>
        <p:nvPicPr>
          <p:cNvPr id="3" name="Grafik 2">
            <a:extLst>
              <a:ext uri="{FF2B5EF4-FFF2-40B4-BE49-F238E27FC236}">
                <a16:creationId xmlns:a16="http://schemas.microsoft.com/office/drawing/2014/main" id="{7ED61B44-C6EF-6306-DEC1-2D60040625A9}"/>
              </a:ext>
            </a:extLst>
          </p:cNvPr>
          <p:cNvPicPr>
            <a:picLocks noChangeAspect="1"/>
          </p:cNvPicPr>
          <p:nvPr/>
        </p:nvPicPr>
        <p:blipFill>
          <a:blip r:embed="rId2"/>
          <a:srcRect t="8380" r="-1" b="36183"/>
          <a:stretch>
            <a:fillRect/>
          </a:stretch>
        </p:blipFill>
        <p:spPr>
          <a:xfrm>
            <a:off x="97971" y="881743"/>
            <a:ext cx="11944350" cy="5870121"/>
          </a:xfrm>
          <a:prstGeom prst="rect">
            <a:avLst/>
          </a:prstGeom>
          <a:noFill/>
        </p:spPr>
      </p:pic>
    </p:spTree>
    <p:extLst>
      <p:ext uri="{BB962C8B-B14F-4D97-AF65-F5344CB8AC3E}">
        <p14:creationId xmlns:p14="http://schemas.microsoft.com/office/powerpoint/2010/main" val="1170984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de-DE" sz="2400" b="1" dirty="0"/>
              <a:t>Einflussfaktoren auf Altersbilder</a:t>
            </a:r>
            <a:br>
              <a:rPr lang="de-DE"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149679" y="960714"/>
            <a:ext cx="11944351" cy="550862"/>
          </a:xfrm>
        </p:spPr>
        <p:txBody>
          <a:bodyPr/>
          <a:lstStyle/>
          <a:p>
            <a:r>
              <a:rPr lang="de-DE" dirty="0"/>
              <a:t>Kulturelle Erzählungen über Altern und „Angemessenheit“</a:t>
            </a:r>
          </a:p>
        </p:txBody>
      </p:sp>
      <p:sp>
        <p:nvSpPr>
          <p:cNvPr id="4" name="Inhaltsplatzhalter 3">
            <a:extLst>
              <a:ext uri="{FF2B5EF4-FFF2-40B4-BE49-F238E27FC236}">
                <a16:creationId xmlns:a16="http://schemas.microsoft.com/office/drawing/2014/main" id="{0397DC76-48A4-CC24-5CD0-64E764EF3A29}"/>
              </a:ext>
            </a:extLst>
          </p:cNvPr>
          <p:cNvSpPr>
            <a:spLocks noGrp="1"/>
          </p:cNvSpPr>
          <p:nvPr>
            <p:ph sz="quarter" idx="12"/>
          </p:nvPr>
        </p:nvSpPr>
        <p:spPr>
          <a:xfrm>
            <a:off x="5007933" y="1632758"/>
            <a:ext cx="6677491" cy="4919661"/>
          </a:xfrm>
          <a:solidFill>
            <a:srgbClr val="F9F3FF"/>
          </a:solidFill>
        </p:spPr>
        <p:txBody>
          <a:bodyPr/>
          <a:lstStyle/>
          <a:p>
            <a:r>
              <a:rPr lang="de-DE" sz="2400" b="1" dirty="0"/>
              <a:t>Funktionen Kultureller Erzählungen:  </a:t>
            </a:r>
          </a:p>
          <a:p>
            <a:r>
              <a:rPr lang="de-DE" sz="2200" dirty="0"/>
              <a:t>Informationsvermittlung, Kommunikation,  Gemeinschafts-bildung, der Tradierung von Wissen oder einfach der Unterhaltung. </a:t>
            </a:r>
          </a:p>
          <a:p>
            <a:r>
              <a:rPr lang="de-DE" sz="2400" b="1" dirty="0"/>
              <a:t>Kulturellen Erzählungen = Narrative</a:t>
            </a:r>
          </a:p>
          <a:p>
            <a:pPr marL="342900" indent="-342900">
              <a:buClr>
                <a:srgbClr val="CC3300"/>
              </a:buClr>
              <a:buFont typeface="Arial" panose="020B0604020202020204" pitchFamily="34" charset="0"/>
              <a:buChar char="•"/>
            </a:pPr>
            <a:r>
              <a:rPr lang="de-DE" sz="2200" dirty="0"/>
              <a:t>Sie strukturieren gesellschaftliche Vorstellungen,</a:t>
            </a:r>
          </a:p>
          <a:p>
            <a:pPr marL="342900" indent="-342900">
              <a:buClr>
                <a:srgbClr val="CC3300"/>
              </a:buClr>
              <a:buFont typeface="Arial" panose="020B0604020202020204" pitchFamily="34" charset="0"/>
              <a:buChar char="•"/>
            </a:pPr>
            <a:r>
              <a:rPr lang="de-DE" sz="2200" dirty="0"/>
              <a:t>vermitteln implizite Erwartungen und </a:t>
            </a:r>
          </a:p>
          <a:p>
            <a:pPr marL="342900" indent="-342900">
              <a:buClr>
                <a:srgbClr val="CC3300"/>
              </a:buClr>
              <a:buFont typeface="Arial" panose="020B0604020202020204" pitchFamily="34" charset="0"/>
              <a:buChar char="•"/>
            </a:pPr>
            <a:r>
              <a:rPr lang="de-DE" sz="2200" dirty="0"/>
              <a:t>definieren, was als „normal“ oder „abweichend“ gilt.</a:t>
            </a:r>
          </a:p>
          <a:p>
            <a:endParaRPr lang="de-DE" sz="2200" dirty="0"/>
          </a:p>
          <a:p>
            <a:r>
              <a:rPr lang="de-DE" sz="2200" dirty="0"/>
              <a:t>In Bezug auf das Alter existieren in unserer westlichen Gesellschaft Narrative, die Altern mit Rückzug, Ruhe und Bedürfnisreduktion verbinden. </a:t>
            </a:r>
          </a:p>
        </p:txBody>
      </p:sp>
      <p:sp>
        <p:nvSpPr>
          <p:cNvPr id="5" name="Sprechblase: rechteckig 4">
            <a:extLst>
              <a:ext uri="{FF2B5EF4-FFF2-40B4-BE49-F238E27FC236}">
                <a16:creationId xmlns:a16="http://schemas.microsoft.com/office/drawing/2014/main" id="{6B779FDE-93FF-0A60-1886-4BD47263CC68}"/>
              </a:ext>
            </a:extLst>
          </p:cNvPr>
          <p:cNvSpPr/>
          <p:nvPr/>
        </p:nvSpPr>
        <p:spPr>
          <a:xfrm>
            <a:off x="329610" y="2360428"/>
            <a:ext cx="4359348" cy="2349795"/>
          </a:xfrm>
          <a:custGeom>
            <a:avLst/>
            <a:gdLst>
              <a:gd name="csX0" fmla="*/ 0 w 4359348"/>
              <a:gd name="csY0" fmla="*/ 0 h 2349795"/>
              <a:gd name="csX1" fmla="*/ 726558 w 4359348"/>
              <a:gd name="csY1" fmla="*/ 0 h 2349795"/>
              <a:gd name="csX2" fmla="*/ 726558 w 4359348"/>
              <a:gd name="csY2" fmla="*/ 0 h 2349795"/>
              <a:gd name="csX3" fmla="*/ 1816395 w 4359348"/>
              <a:gd name="csY3" fmla="*/ 0 h 2349795"/>
              <a:gd name="csX4" fmla="*/ 4359348 w 4359348"/>
              <a:gd name="csY4" fmla="*/ 0 h 2349795"/>
              <a:gd name="csX5" fmla="*/ 4359348 w 4359348"/>
              <a:gd name="csY5" fmla="*/ 1370714 h 2349795"/>
              <a:gd name="csX6" fmla="*/ 4359348 w 4359348"/>
              <a:gd name="csY6" fmla="*/ 1370714 h 2349795"/>
              <a:gd name="csX7" fmla="*/ 4359348 w 4359348"/>
              <a:gd name="csY7" fmla="*/ 1958163 h 2349795"/>
              <a:gd name="csX8" fmla="*/ 4359348 w 4359348"/>
              <a:gd name="csY8" fmla="*/ 2349795 h 2349795"/>
              <a:gd name="csX9" fmla="*/ 1816395 w 4359348"/>
              <a:gd name="csY9" fmla="*/ 2349795 h 2349795"/>
              <a:gd name="csX10" fmla="*/ 609001 w 4359348"/>
              <a:gd name="csY10" fmla="*/ 3333466 h 2349795"/>
              <a:gd name="csX11" fmla="*/ 726558 w 4359348"/>
              <a:gd name="csY11" fmla="*/ 2349795 h 2349795"/>
              <a:gd name="csX12" fmla="*/ 0 w 4359348"/>
              <a:gd name="csY12" fmla="*/ 2349795 h 2349795"/>
              <a:gd name="csX13" fmla="*/ 0 w 4359348"/>
              <a:gd name="csY13" fmla="*/ 1958163 h 2349795"/>
              <a:gd name="csX14" fmla="*/ 0 w 4359348"/>
              <a:gd name="csY14" fmla="*/ 1370714 h 2349795"/>
              <a:gd name="csX15" fmla="*/ 0 w 4359348"/>
              <a:gd name="csY15" fmla="*/ 1370714 h 2349795"/>
              <a:gd name="csX16" fmla="*/ 0 w 4359348"/>
              <a:gd name="csY16" fmla="*/ 0 h 2349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59348" h="2349795" fill="none" extrusionOk="0">
                <a:moveTo>
                  <a:pt x="0" y="0"/>
                </a:moveTo>
                <a:cubicBezTo>
                  <a:pt x="346464" y="5039"/>
                  <a:pt x="570388" y="-34217"/>
                  <a:pt x="726558" y="0"/>
                </a:cubicBezTo>
                <a:lnTo>
                  <a:pt x="726558" y="0"/>
                </a:lnTo>
                <a:cubicBezTo>
                  <a:pt x="945455" y="43938"/>
                  <a:pt x="1662902" y="-65344"/>
                  <a:pt x="1816395" y="0"/>
                </a:cubicBezTo>
                <a:cubicBezTo>
                  <a:pt x="2181646" y="-21503"/>
                  <a:pt x="3563769" y="-97429"/>
                  <a:pt x="4359348" y="0"/>
                </a:cubicBezTo>
                <a:cubicBezTo>
                  <a:pt x="4300486" y="654020"/>
                  <a:pt x="4435095" y="706961"/>
                  <a:pt x="4359348" y="1370714"/>
                </a:cubicBezTo>
                <a:lnTo>
                  <a:pt x="4359348" y="1370714"/>
                </a:lnTo>
                <a:cubicBezTo>
                  <a:pt x="4393231" y="1660290"/>
                  <a:pt x="4356646" y="1822255"/>
                  <a:pt x="4359348" y="1958163"/>
                </a:cubicBezTo>
                <a:cubicBezTo>
                  <a:pt x="4380285" y="2088044"/>
                  <a:pt x="4352293" y="2268205"/>
                  <a:pt x="4359348" y="2349795"/>
                </a:cubicBezTo>
                <a:cubicBezTo>
                  <a:pt x="3446277" y="2257875"/>
                  <a:pt x="2947887" y="2425634"/>
                  <a:pt x="1816395" y="2349795"/>
                </a:cubicBezTo>
                <a:cubicBezTo>
                  <a:pt x="1325698" y="2808546"/>
                  <a:pt x="932557" y="3108090"/>
                  <a:pt x="609001" y="3333466"/>
                </a:cubicBezTo>
                <a:cubicBezTo>
                  <a:pt x="634934" y="3093295"/>
                  <a:pt x="621954" y="2658319"/>
                  <a:pt x="726558" y="2349795"/>
                </a:cubicBezTo>
                <a:cubicBezTo>
                  <a:pt x="588876" y="2399837"/>
                  <a:pt x="325691" y="2332454"/>
                  <a:pt x="0" y="2349795"/>
                </a:cubicBezTo>
                <a:cubicBezTo>
                  <a:pt x="20853" y="2271558"/>
                  <a:pt x="15313" y="2048219"/>
                  <a:pt x="0" y="1958163"/>
                </a:cubicBezTo>
                <a:cubicBezTo>
                  <a:pt x="-44837" y="1708254"/>
                  <a:pt x="33967" y="1639237"/>
                  <a:pt x="0" y="1370714"/>
                </a:cubicBezTo>
                <a:lnTo>
                  <a:pt x="0" y="1370714"/>
                </a:lnTo>
                <a:cubicBezTo>
                  <a:pt x="18704" y="1020886"/>
                  <a:pt x="59496" y="602201"/>
                  <a:pt x="0" y="0"/>
                </a:cubicBezTo>
                <a:close/>
              </a:path>
              <a:path w="4359348" h="2349795" stroke="0" extrusionOk="0">
                <a:moveTo>
                  <a:pt x="0" y="0"/>
                </a:moveTo>
                <a:cubicBezTo>
                  <a:pt x="165077" y="21806"/>
                  <a:pt x="458587" y="15865"/>
                  <a:pt x="726558" y="0"/>
                </a:cubicBezTo>
                <a:lnTo>
                  <a:pt x="726558" y="0"/>
                </a:lnTo>
                <a:cubicBezTo>
                  <a:pt x="1238179" y="33311"/>
                  <a:pt x="1424723" y="-82879"/>
                  <a:pt x="1816395" y="0"/>
                </a:cubicBezTo>
                <a:cubicBezTo>
                  <a:pt x="2258437" y="22493"/>
                  <a:pt x="3156923" y="22179"/>
                  <a:pt x="4359348" y="0"/>
                </a:cubicBezTo>
                <a:cubicBezTo>
                  <a:pt x="4242064" y="519677"/>
                  <a:pt x="4368976" y="688203"/>
                  <a:pt x="4359348" y="1370714"/>
                </a:cubicBezTo>
                <a:lnTo>
                  <a:pt x="4359348" y="1370714"/>
                </a:lnTo>
                <a:cubicBezTo>
                  <a:pt x="4321678" y="1664316"/>
                  <a:pt x="4404104" y="1722261"/>
                  <a:pt x="4359348" y="1958163"/>
                </a:cubicBezTo>
                <a:cubicBezTo>
                  <a:pt x="4388891" y="2133873"/>
                  <a:pt x="4366530" y="2205590"/>
                  <a:pt x="4359348" y="2349795"/>
                </a:cubicBezTo>
                <a:cubicBezTo>
                  <a:pt x="3275198" y="2238038"/>
                  <a:pt x="2923544" y="2372013"/>
                  <a:pt x="1816395" y="2349795"/>
                </a:cubicBezTo>
                <a:cubicBezTo>
                  <a:pt x="1327908" y="2834386"/>
                  <a:pt x="972012" y="3027783"/>
                  <a:pt x="609001" y="3333466"/>
                </a:cubicBezTo>
                <a:cubicBezTo>
                  <a:pt x="586720" y="2968407"/>
                  <a:pt x="593980" y="2735860"/>
                  <a:pt x="726558" y="2349795"/>
                </a:cubicBezTo>
                <a:cubicBezTo>
                  <a:pt x="653312" y="2305963"/>
                  <a:pt x="80560" y="2303523"/>
                  <a:pt x="0" y="2349795"/>
                </a:cubicBezTo>
                <a:cubicBezTo>
                  <a:pt x="22252" y="2169189"/>
                  <a:pt x="1959" y="2132344"/>
                  <a:pt x="0" y="1958163"/>
                </a:cubicBezTo>
                <a:cubicBezTo>
                  <a:pt x="50288" y="1681375"/>
                  <a:pt x="-45932" y="1567763"/>
                  <a:pt x="0" y="1370714"/>
                </a:cubicBezTo>
                <a:lnTo>
                  <a:pt x="0" y="1370714"/>
                </a:lnTo>
                <a:cubicBezTo>
                  <a:pt x="-115061" y="1128121"/>
                  <a:pt x="39359" y="282425"/>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3266806319">
                  <a:prstGeom prst="wedgeRectCallout">
                    <a:avLst>
                      <a:gd name="adj1" fmla="val -36030"/>
                      <a:gd name="adj2" fmla="val 91862"/>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buNone/>
            </a:pPr>
            <a:r>
              <a:rPr lang="de-DE" sz="2200" b="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"Was ich erlebe, ist, dass 60 so eine Schallmauer ist. Ich habe den Eindruck, dass, wenn etwas gewünscht wird, bitte nicht älter als 60 sein sollte. Das höre ich öfter. “</a:t>
            </a:r>
            <a:endParaRPr lang="de-DE" sz="22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de-DE"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Textfeld 6">
            <a:extLst>
              <a:ext uri="{FF2B5EF4-FFF2-40B4-BE49-F238E27FC236}">
                <a16:creationId xmlns:a16="http://schemas.microsoft.com/office/drawing/2014/main" id="{953FC1DC-509A-F0C4-B893-979F6E1D3896}"/>
              </a:ext>
            </a:extLst>
          </p:cNvPr>
          <p:cNvSpPr txBox="1"/>
          <p:nvPr/>
        </p:nvSpPr>
        <p:spPr>
          <a:xfrm>
            <a:off x="797443" y="5665117"/>
            <a:ext cx="3689497" cy="584775"/>
          </a:xfrm>
          <a:prstGeom prst="rect">
            <a:avLst/>
          </a:prstGeom>
          <a:noFill/>
        </p:spPr>
        <p:txBody>
          <a:bodyPr wrap="square">
            <a:spAutoFit/>
          </a:bodyPr>
          <a:lstStyle/>
          <a:p>
            <a:pPr algn="ctr"/>
            <a:r>
              <a:rPr lang="de-DE" sz="1600" dirty="0"/>
              <a:t>Teilnehmerin der Fokusgruppe März 2025, </a:t>
            </a:r>
          </a:p>
          <a:p>
            <a:r>
              <a:rPr lang="de-DE" sz="1600" dirty="0"/>
              <a:t>Deutschland </a:t>
            </a:r>
          </a:p>
        </p:txBody>
      </p:sp>
    </p:spTree>
    <p:extLst>
      <p:ext uri="{BB962C8B-B14F-4D97-AF65-F5344CB8AC3E}">
        <p14:creationId xmlns:p14="http://schemas.microsoft.com/office/powerpoint/2010/main" val="3453396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22E89-CE2E-2885-6635-DC5CC22AA7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EB6FB3-140D-44F1-2443-49179FAEAF1F}"/>
              </a:ext>
            </a:extLst>
          </p:cNvPr>
          <p:cNvSpPr>
            <a:spLocks noGrp="1"/>
          </p:cNvSpPr>
          <p:nvPr>
            <p:ph type="title"/>
          </p:nvPr>
        </p:nvSpPr>
        <p:spPr>
          <a:xfrm>
            <a:off x="149679" y="318250"/>
            <a:ext cx="11944351" cy="715879"/>
          </a:xfrm>
        </p:spPr>
        <p:txBody>
          <a:bodyPr/>
          <a:lstStyle/>
          <a:p>
            <a:r>
              <a:rPr lang="de-DE" sz="2400" b="1" dirty="0"/>
              <a:t>Einflussfaktoren auf Altersbilder</a:t>
            </a:r>
            <a:br>
              <a:rPr lang="de-DE" dirty="0"/>
            </a:br>
            <a:endParaRPr lang="de-DE" dirty="0"/>
          </a:p>
        </p:txBody>
      </p:sp>
      <p:sp>
        <p:nvSpPr>
          <p:cNvPr id="3" name="Textplatzhalter 2">
            <a:extLst>
              <a:ext uri="{FF2B5EF4-FFF2-40B4-BE49-F238E27FC236}">
                <a16:creationId xmlns:a16="http://schemas.microsoft.com/office/drawing/2014/main" id="{52E4DAE3-ACBB-0B1D-B0E9-4CC030F8A81A}"/>
              </a:ext>
            </a:extLst>
          </p:cNvPr>
          <p:cNvSpPr>
            <a:spLocks noGrp="1"/>
          </p:cNvSpPr>
          <p:nvPr>
            <p:ph type="body" sz="quarter" idx="10"/>
          </p:nvPr>
        </p:nvSpPr>
        <p:spPr/>
        <p:txBody>
          <a:bodyPr/>
          <a:lstStyle/>
          <a:p>
            <a:r>
              <a:rPr lang="de-DE" dirty="0"/>
              <a:t>Kulturelle Erzählungen über Altern und „Angemessenheit“</a:t>
            </a:r>
          </a:p>
        </p:txBody>
      </p:sp>
      <p:sp>
        <p:nvSpPr>
          <p:cNvPr id="4" name="Inhaltsplatzhalter 3">
            <a:extLst>
              <a:ext uri="{FF2B5EF4-FFF2-40B4-BE49-F238E27FC236}">
                <a16:creationId xmlns:a16="http://schemas.microsoft.com/office/drawing/2014/main" id="{CA424415-9738-9E97-F03F-56864BE6C3AD}"/>
              </a:ext>
            </a:extLst>
          </p:cNvPr>
          <p:cNvSpPr>
            <a:spLocks noGrp="1"/>
          </p:cNvSpPr>
          <p:nvPr>
            <p:ph sz="quarter" idx="12"/>
          </p:nvPr>
        </p:nvSpPr>
        <p:spPr>
          <a:xfrm>
            <a:off x="4433777" y="1632758"/>
            <a:ext cx="7251647" cy="4919661"/>
          </a:xfrm>
          <a:solidFill>
            <a:srgbClr val="F9F3FF"/>
          </a:solidFill>
        </p:spPr>
        <p:txBody>
          <a:bodyPr/>
          <a:lstStyle/>
          <a:p>
            <a:pPr marL="342900" indent="-342900">
              <a:buClr>
                <a:srgbClr val="C00000"/>
              </a:buClr>
              <a:buFont typeface="Arial" panose="020B0604020202020204" pitchFamily="34" charset="0"/>
              <a:buChar char="•"/>
            </a:pPr>
            <a:r>
              <a:rPr lang="de-DE" sz="2200" dirty="0"/>
              <a:t>Ältere Menschen werden primär in Rollen wie Großeltern, Pflegebedürftige oder weise Ratgeberinnen dargestellt.</a:t>
            </a:r>
          </a:p>
          <a:p>
            <a:pPr marL="342900" indent="-342900">
              <a:buClr>
                <a:srgbClr val="C00000"/>
              </a:buClr>
              <a:buFont typeface="Arial" panose="020B0604020202020204" pitchFamily="34" charset="0"/>
              <a:buChar char="•"/>
            </a:pPr>
            <a:r>
              <a:rPr lang="de-DE" sz="2200" dirty="0"/>
              <a:t>Ihre Körperlichkeit und Sexualität werden eher ausgeblendet. </a:t>
            </a:r>
          </a:p>
          <a:p>
            <a:pPr marL="342900" indent="-342900">
              <a:buClr>
                <a:srgbClr val="C00000"/>
              </a:buClr>
              <a:buFont typeface="Arial" panose="020B0604020202020204" pitchFamily="34" charset="0"/>
              <a:buChar char="•"/>
            </a:pPr>
            <a:r>
              <a:rPr lang="de-DE" sz="2200" dirty="0"/>
              <a:t>Das Bild einer asexuellen Lebensphase entsteht.</a:t>
            </a:r>
          </a:p>
          <a:p>
            <a:endParaRPr lang="de-DE" sz="2200" b="1" dirty="0"/>
          </a:p>
          <a:p>
            <a:r>
              <a:rPr lang="de-DE" sz="2200" b="1" dirty="0"/>
              <a:t>Diese Narrative wirken auf mehreren Ebenen: </a:t>
            </a:r>
          </a:p>
          <a:p>
            <a:endParaRPr lang="de-DE" sz="900" b="1" dirty="0"/>
          </a:p>
          <a:p>
            <a:pPr marL="342900" indent="-342900">
              <a:buClr>
                <a:srgbClr val="C00000"/>
              </a:buClr>
              <a:buFont typeface="Arial" panose="020B0604020202020204" pitchFamily="34" charset="0"/>
              <a:buChar char="•"/>
            </a:pPr>
            <a:r>
              <a:rPr lang="de-DE" sz="2200" dirty="0"/>
              <a:t>sie beeinflussen das Selbstbild älterer Menschen, </a:t>
            </a:r>
          </a:p>
          <a:p>
            <a:pPr marL="342900" indent="-342900">
              <a:buClr>
                <a:srgbClr val="C00000"/>
              </a:buClr>
              <a:buFont typeface="Arial" panose="020B0604020202020204" pitchFamily="34" charset="0"/>
              <a:buChar char="•"/>
            </a:pPr>
            <a:r>
              <a:rPr lang="de-DE" sz="2200" dirty="0"/>
              <a:t>prägen familiäre Erwartungen und </a:t>
            </a:r>
          </a:p>
          <a:p>
            <a:pPr marL="342900" indent="-342900">
              <a:buClr>
                <a:srgbClr val="C00000"/>
              </a:buClr>
              <a:buFont typeface="Arial" panose="020B0604020202020204" pitchFamily="34" charset="0"/>
              <a:buChar char="•"/>
            </a:pPr>
            <a:r>
              <a:rPr lang="de-DE" sz="2200" dirty="0"/>
              <a:t>strukturieren institutionelle Rahmenbedingungen. </a:t>
            </a:r>
          </a:p>
        </p:txBody>
      </p:sp>
      <p:pic>
        <p:nvPicPr>
          <p:cNvPr id="8" name="Grafik 7">
            <a:extLst>
              <a:ext uri="{FF2B5EF4-FFF2-40B4-BE49-F238E27FC236}">
                <a16:creationId xmlns:a16="http://schemas.microsoft.com/office/drawing/2014/main" id="{66F8ADDF-32D2-3296-0772-66E519128CA9}"/>
              </a:ext>
            </a:extLst>
          </p:cNvPr>
          <p:cNvPicPr>
            <a:picLocks noChangeAspect="1"/>
          </p:cNvPicPr>
          <p:nvPr/>
        </p:nvPicPr>
        <p:blipFill>
          <a:blip r:embed="rId2"/>
          <a:stretch>
            <a:fillRect/>
          </a:stretch>
        </p:blipFill>
        <p:spPr>
          <a:xfrm>
            <a:off x="149679" y="1941956"/>
            <a:ext cx="3410709" cy="3115196"/>
          </a:xfrm>
          <a:prstGeom prst="rect">
            <a:avLst/>
          </a:prstGeom>
        </p:spPr>
      </p:pic>
    </p:spTree>
    <p:extLst>
      <p:ext uri="{BB962C8B-B14F-4D97-AF65-F5344CB8AC3E}">
        <p14:creationId xmlns:p14="http://schemas.microsoft.com/office/powerpoint/2010/main" val="1280120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D7DAD-41A3-E8F3-5BD3-CA06C44A21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B760F2-B5A1-6428-846D-BD9D7BB7CBEF}"/>
              </a:ext>
            </a:extLst>
          </p:cNvPr>
          <p:cNvSpPr>
            <a:spLocks noGrp="1"/>
          </p:cNvSpPr>
          <p:nvPr>
            <p:ph type="title"/>
          </p:nvPr>
        </p:nvSpPr>
        <p:spPr>
          <a:xfrm>
            <a:off x="149679" y="318250"/>
            <a:ext cx="11944351" cy="715879"/>
          </a:xfrm>
        </p:spPr>
        <p:txBody>
          <a:bodyPr/>
          <a:lstStyle/>
          <a:p>
            <a:r>
              <a:rPr lang="de-DE" sz="2400" b="1" dirty="0"/>
              <a:t>Einflussfaktoren auf Altersbilder</a:t>
            </a:r>
            <a:br>
              <a:rPr lang="de-DE" dirty="0"/>
            </a:br>
            <a:endParaRPr lang="de-DE" dirty="0"/>
          </a:p>
        </p:txBody>
      </p:sp>
      <p:sp>
        <p:nvSpPr>
          <p:cNvPr id="3" name="Textplatzhalter 2">
            <a:extLst>
              <a:ext uri="{FF2B5EF4-FFF2-40B4-BE49-F238E27FC236}">
                <a16:creationId xmlns:a16="http://schemas.microsoft.com/office/drawing/2014/main" id="{E89FA7A5-C4A4-FBBB-8078-53E9BF826097}"/>
              </a:ext>
            </a:extLst>
          </p:cNvPr>
          <p:cNvSpPr>
            <a:spLocks noGrp="1"/>
          </p:cNvSpPr>
          <p:nvPr>
            <p:ph type="body" sz="quarter" idx="10"/>
          </p:nvPr>
        </p:nvSpPr>
        <p:spPr>
          <a:xfrm>
            <a:off x="97970" y="1034129"/>
            <a:ext cx="11944351" cy="550862"/>
          </a:xfrm>
        </p:spPr>
        <p:txBody>
          <a:bodyPr/>
          <a:lstStyle/>
          <a:p>
            <a:r>
              <a:rPr lang="de-DE" sz="2600" dirty="0"/>
              <a:t>Kulturelle</a:t>
            </a:r>
            <a:r>
              <a:rPr lang="de-DE" dirty="0"/>
              <a:t> Erzählungen über Altern und „Angemessenheit“</a:t>
            </a:r>
          </a:p>
        </p:txBody>
      </p:sp>
      <p:sp>
        <p:nvSpPr>
          <p:cNvPr id="4" name="Inhaltsplatzhalter 3">
            <a:extLst>
              <a:ext uri="{FF2B5EF4-FFF2-40B4-BE49-F238E27FC236}">
                <a16:creationId xmlns:a16="http://schemas.microsoft.com/office/drawing/2014/main" id="{7D5D473F-835C-5194-0F51-0F1626BF6BE0}"/>
              </a:ext>
            </a:extLst>
          </p:cNvPr>
          <p:cNvSpPr>
            <a:spLocks noGrp="1"/>
          </p:cNvSpPr>
          <p:nvPr>
            <p:ph sz="quarter" idx="12"/>
          </p:nvPr>
        </p:nvSpPr>
        <p:spPr>
          <a:xfrm>
            <a:off x="4397442" y="2414370"/>
            <a:ext cx="7251647" cy="2630898"/>
          </a:xfrm>
          <a:noFill/>
        </p:spPr>
        <p:txBody>
          <a:bodyPr/>
          <a:lstStyle/>
          <a:p>
            <a:pPr marL="342900" indent="-342900">
              <a:buClr>
                <a:srgbClr val="C00000"/>
              </a:buClr>
              <a:buFont typeface="Arial" panose="020B0604020202020204" pitchFamily="34" charset="0"/>
              <a:buChar char="•"/>
            </a:pPr>
            <a:r>
              <a:rPr lang="de-DE" sz="2200" dirty="0"/>
              <a:t>Sexualität im Alter wird nicht offen abgelehnt, sondern häufig stillschweigend ausgeschlossen. Dieses Schweigen verstärkt Unsicherheit und Selbstzensur.</a:t>
            </a:r>
          </a:p>
          <a:p>
            <a:pPr marL="342900" indent="-342900">
              <a:buClr>
                <a:srgbClr val="C00000"/>
              </a:buClr>
              <a:buFont typeface="Arial" panose="020B0604020202020204" pitchFamily="34" charset="0"/>
              <a:buChar char="•"/>
            </a:pPr>
            <a:r>
              <a:rPr lang="de-DE" sz="2200" dirty="0"/>
              <a:t>Die Konstruktion von Angemessenheit fungiert somit als </a:t>
            </a:r>
            <a:r>
              <a:rPr lang="de-DE" sz="2200" b="1" dirty="0"/>
              <a:t>soziales Regulativ. </a:t>
            </a:r>
          </a:p>
          <a:p>
            <a:pPr marL="342900" indent="-342900">
              <a:buClr>
                <a:srgbClr val="C00000"/>
              </a:buClr>
              <a:buFont typeface="Arial" panose="020B0604020202020204" pitchFamily="34" charset="0"/>
              <a:buChar char="•"/>
            </a:pPr>
            <a:r>
              <a:rPr lang="de-DE" sz="2200" dirty="0"/>
              <a:t>Sie legt weniger fest, was verboten ist, als vielmehr, was nicht thematisiert wird. </a:t>
            </a:r>
          </a:p>
          <a:p>
            <a:r>
              <a:rPr lang="de-DE" sz="2200" dirty="0"/>
              <a:t> </a:t>
            </a:r>
          </a:p>
        </p:txBody>
      </p:sp>
      <p:pic>
        <p:nvPicPr>
          <p:cNvPr id="9" name="Grafik 8">
            <a:extLst>
              <a:ext uri="{FF2B5EF4-FFF2-40B4-BE49-F238E27FC236}">
                <a16:creationId xmlns:a16="http://schemas.microsoft.com/office/drawing/2014/main" id="{2DB7F24E-C8B6-BEEC-67DB-09D2F6FD3E08}"/>
              </a:ext>
            </a:extLst>
          </p:cNvPr>
          <p:cNvPicPr>
            <a:picLocks noChangeAspect="1"/>
          </p:cNvPicPr>
          <p:nvPr/>
        </p:nvPicPr>
        <p:blipFill>
          <a:blip r:embed="rId2"/>
          <a:stretch>
            <a:fillRect/>
          </a:stretch>
        </p:blipFill>
        <p:spPr>
          <a:xfrm>
            <a:off x="957825" y="2187369"/>
            <a:ext cx="3067478" cy="2857899"/>
          </a:xfrm>
          <a:prstGeom prst="rect">
            <a:avLst/>
          </a:prstGeom>
        </p:spPr>
      </p:pic>
    </p:spTree>
    <p:extLst>
      <p:ext uri="{BB962C8B-B14F-4D97-AF65-F5344CB8AC3E}">
        <p14:creationId xmlns:p14="http://schemas.microsoft.com/office/powerpoint/2010/main" val="3459067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62549-D8A3-2961-E0B4-F59F3D4CE0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91BBA1-9052-9CF7-88B1-D00D6D411906}"/>
              </a:ext>
            </a:extLst>
          </p:cNvPr>
          <p:cNvSpPr>
            <a:spLocks noGrp="1"/>
          </p:cNvSpPr>
          <p:nvPr>
            <p:ph type="title"/>
          </p:nvPr>
        </p:nvSpPr>
        <p:spPr>
          <a:xfrm>
            <a:off x="97970" y="81642"/>
            <a:ext cx="11944351" cy="715879"/>
          </a:xfrm>
        </p:spPr>
        <p:txBody>
          <a:bodyPr anchor="ctr">
            <a:normAutofit fontScale="90000"/>
          </a:bodyPr>
          <a:lstStyle/>
          <a:p>
            <a:r>
              <a:rPr lang="de-DE" sz="2700" b="1" dirty="0"/>
              <a:t>Einflussfaktoren auf Altersbilder</a:t>
            </a:r>
            <a:br>
              <a:rPr lang="de-DE" sz="2100" dirty="0"/>
            </a:br>
            <a:endParaRPr lang="de-DE" sz="2100" dirty="0"/>
          </a:p>
        </p:txBody>
      </p:sp>
      <p:sp>
        <p:nvSpPr>
          <p:cNvPr id="3" name="Textplatzhalter 2">
            <a:extLst>
              <a:ext uri="{FF2B5EF4-FFF2-40B4-BE49-F238E27FC236}">
                <a16:creationId xmlns:a16="http://schemas.microsoft.com/office/drawing/2014/main" id="{FBDD99EF-6B01-1ED6-DEEB-55973BC8EB8F}"/>
              </a:ext>
            </a:extLst>
          </p:cNvPr>
          <p:cNvSpPr>
            <a:spLocks noGrp="1"/>
          </p:cNvSpPr>
          <p:nvPr>
            <p:ph sz="quarter" idx="11"/>
          </p:nvPr>
        </p:nvSpPr>
        <p:spPr>
          <a:xfrm>
            <a:off x="97970" y="1169750"/>
            <a:ext cx="8495414" cy="715879"/>
          </a:xfrm>
        </p:spPr>
        <p:txBody>
          <a:bodyPr>
            <a:normAutofit/>
          </a:bodyPr>
          <a:lstStyle/>
          <a:p>
            <a:r>
              <a:rPr lang="de-DE" sz="2400" b="1" dirty="0">
                <a:solidFill>
                  <a:schemeClr val="accent3"/>
                </a:solidFill>
                <a:ea typeface="Open Sans" panose="020B0606030504020204" pitchFamily="34" charset="0"/>
                <a:cs typeface="Open Sans" panose="020B0606030504020204" pitchFamily="34" charset="0"/>
              </a:rPr>
              <a:t>Kulturelle Erzählungen über Altern und „Angemessenheit“</a:t>
            </a:r>
          </a:p>
        </p:txBody>
      </p:sp>
      <p:sp>
        <p:nvSpPr>
          <p:cNvPr id="11" name="Rechteck: abgerundete Ecken 10">
            <a:extLst>
              <a:ext uri="{FF2B5EF4-FFF2-40B4-BE49-F238E27FC236}">
                <a16:creationId xmlns:a16="http://schemas.microsoft.com/office/drawing/2014/main" id="{2D1CE563-E018-650A-5414-5582146748EE}"/>
              </a:ext>
            </a:extLst>
          </p:cNvPr>
          <p:cNvSpPr/>
          <p:nvPr/>
        </p:nvSpPr>
        <p:spPr>
          <a:xfrm>
            <a:off x="840634" y="2380704"/>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2" name="Freihandform: Form 11">
            <a:extLst>
              <a:ext uri="{FF2B5EF4-FFF2-40B4-BE49-F238E27FC236}">
                <a16:creationId xmlns:a16="http://schemas.microsoft.com/office/drawing/2014/main" id="{89A48F11-8E39-2293-5913-349A1FDF06F8}"/>
              </a:ext>
            </a:extLst>
          </p:cNvPr>
          <p:cNvSpPr/>
          <p:nvPr/>
        </p:nvSpPr>
        <p:spPr>
          <a:xfrm>
            <a:off x="1137858"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marL="0" lvl="0" indent="0" algn="ctr" defTabSz="800100">
              <a:lnSpc>
                <a:spcPct val="90000"/>
              </a:lnSpc>
              <a:spcBef>
                <a:spcPct val="0"/>
              </a:spcBef>
              <a:spcAft>
                <a:spcPct val="35000"/>
              </a:spcAft>
              <a:buNone/>
            </a:pPr>
            <a:r>
              <a:rPr lang="de-DE" sz="2200" b="1" kern="1200" dirty="0"/>
              <a:t>In diesem Sinne sind kulturelle Erzählungen ein zentrales Bindeglied zwischen historisch gewachsenen Normen und gegenwärtigen Praktiken – </a:t>
            </a:r>
            <a:endParaRPr lang="en-US" sz="2200" b="1" kern="1200" dirty="0"/>
          </a:p>
        </p:txBody>
      </p:sp>
      <p:sp>
        <p:nvSpPr>
          <p:cNvPr id="16" name="Rechteck: abgerundete Ecken 15">
            <a:extLst>
              <a:ext uri="{FF2B5EF4-FFF2-40B4-BE49-F238E27FC236}">
                <a16:creationId xmlns:a16="http://schemas.microsoft.com/office/drawing/2014/main" id="{1BAE8022-737B-CDF3-E740-09B33DE2E49A}"/>
              </a:ext>
            </a:extLst>
          </p:cNvPr>
          <p:cNvSpPr/>
          <p:nvPr/>
        </p:nvSpPr>
        <p:spPr>
          <a:xfrm>
            <a:off x="7417296" y="2447119"/>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9" name="Freihandform: Form 18">
            <a:extLst>
              <a:ext uri="{FF2B5EF4-FFF2-40B4-BE49-F238E27FC236}">
                <a16:creationId xmlns:a16="http://schemas.microsoft.com/office/drawing/2014/main" id="{8027179F-E9BF-726A-7EF3-39AEB455EA4B}"/>
              </a:ext>
            </a:extLst>
          </p:cNvPr>
          <p:cNvSpPr/>
          <p:nvPr/>
        </p:nvSpPr>
        <p:spPr>
          <a:xfrm>
            <a:off x="7332701"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marL="0" lvl="0" indent="0" algn="ctr" defTabSz="800100">
              <a:lnSpc>
                <a:spcPct val="90000"/>
              </a:lnSpc>
              <a:spcBef>
                <a:spcPct val="0"/>
              </a:spcBef>
              <a:spcAft>
                <a:spcPct val="35000"/>
              </a:spcAft>
              <a:buNone/>
            </a:pPr>
            <a:endParaRPr lang="en-US" sz="2200" b="1" kern="1200" dirty="0"/>
          </a:p>
        </p:txBody>
      </p:sp>
      <p:sp>
        <p:nvSpPr>
          <p:cNvPr id="18" name="Textfeld 17">
            <a:extLst>
              <a:ext uri="{FF2B5EF4-FFF2-40B4-BE49-F238E27FC236}">
                <a16:creationId xmlns:a16="http://schemas.microsoft.com/office/drawing/2014/main" id="{DED66824-67A4-628C-875C-D12919302B62}"/>
              </a:ext>
            </a:extLst>
          </p:cNvPr>
          <p:cNvSpPr txBox="1"/>
          <p:nvPr/>
        </p:nvSpPr>
        <p:spPr>
          <a:xfrm>
            <a:off x="7332700" y="2738159"/>
            <a:ext cx="3642324" cy="1311128"/>
          </a:xfrm>
          <a:prstGeom prst="rect">
            <a:avLst/>
          </a:prstGeom>
          <a:noFill/>
        </p:spPr>
        <p:txBody>
          <a:bodyPr wrap="square">
            <a:spAutoFit/>
          </a:bodyPr>
          <a:lstStyle/>
          <a:p>
            <a:pPr marL="0" lvl="0" indent="0" algn="ctr" defTabSz="800100">
              <a:lnSpc>
                <a:spcPct val="90000"/>
              </a:lnSpc>
              <a:spcBef>
                <a:spcPct val="0"/>
              </a:spcBef>
              <a:spcAft>
                <a:spcPct val="35000"/>
              </a:spcAft>
              <a:buNone/>
            </a:pPr>
            <a:r>
              <a:rPr lang="de-DE" sz="2200" b="1" dirty="0">
                <a:solidFill>
                  <a:schemeClr val="dk1">
                    <a:hueOff val="0"/>
                    <a:satOff val="0"/>
                    <a:lumOff val="0"/>
                    <a:alphaOff val="0"/>
                  </a:schemeClr>
                </a:solidFill>
              </a:rPr>
              <a:t>und damit ein Schlüssel zum Verständnis der anhaltenden Tabuisierung von Sexualität im Alter.</a:t>
            </a:r>
            <a:endParaRPr lang="en-US" sz="2200" b="1" dirty="0">
              <a:solidFill>
                <a:schemeClr val="dk1">
                  <a:hueOff val="0"/>
                  <a:satOff val="0"/>
                  <a:lumOff val="0"/>
                  <a:alphaOff val="0"/>
                </a:schemeClr>
              </a:solidFill>
            </a:endParaRPr>
          </a:p>
        </p:txBody>
      </p:sp>
      <p:pic>
        <p:nvPicPr>
          <p:cNvPr id="20" name="Grafik 19">
            <a:extLst>
              <a:ext uri="{FF2B5EF4-FFF2-40B4-BE49-F238E27FC236}">
                <a16:creationId xmlns:a16="http://schemas.microsoft.com/office/drawing/2014/main" id="{D045E003-763A-9F36-30DA-F433789FAFC6}"/>
              </a:ext>
            </a:extLst>
          </p:cNvPr>
          <p:cNvPicPr>
            <a:picLocks noChangeAspect="1"/>
          </p:cNvPicPr>
          <p:nvPr/>
        </p:nvPicPr>
        <p:blipFill>
          <a:blip r:embed="rId3"/>
          <a:stretch>
            <a:fillRect/>
          </a:stretch>
        </p:blipFill>
        <p:spPr>
          <a:xfrm>
            <a:off x="5042316" y="2151729"/>
            <a:ext cx="2107367" cy="2634209"/>
          </a:xfrm>
          <a:prstGeom prst="rect">
            <a:avLst/>
          </a:prstGeom>
        </p:spPr>
      </p:pic>
    </p:spTree>
    <p:extLst>
      <p:ext uri="{BB962C8B-B14F-4D97-AF65-F5344CB8AC3E}">
        <p14:creationId xmlns:p14="http://schemas.microsoft.com/office/powerpoint/2010/main" val="953068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3FB96-B183-39E2-B002-A7BF3F348903}"/>
              </a:ext>
            </a:extLst>
          </p:cNvPr>
          <p:cNvSpPr>
            <a:spLocks noGrp="1"/>
          </p:cNvSpPr>
          <p:nvPr>
            <p:ph type="title"/>
          </p:nvPr>
        </p:nvSpPr>
        <p:spPr/>
        <p:txBody>
          <a:bodyPr/>
          <a:lstStyle/>
          <a:p>
            <a:r>
              <a:rPr lang="de-DE" sz="2400" b="1" dirty="0"/>
              <a:t>Einflussfaktoren auf Altersbilder</a:t>
            </a:r>
            <a:endParaRPr lang="de-DE" sz="2400" dirty="0"/>
          </a:p>
        </p:txBody>
      </p:sp>
      <p:sp>
        <p:nvSpPr>
          <p:cNvPr id="3" name="Textplatzhalter 2">
            <a:extLst>
              <a:ext uri="{FF2B5EF4-FFF2-40B4-BE49-F238E27FC236}">
                <a16:creationId xmlns:a16="http://schemas.microsoft.com/office/drawing/2014/main" id="{8C51D795-9C11-80B6-D633-CBAC928F9684}"/>
              </a:ext>
            </a:extLst>
          </p:cNvPr>
          <p:cNvSpPr>
            <a:spLocks noGrp="1"/>
          </p:cNvSpPr>
          <p:nvPr>
            <p:ph type="body" sz="quarter" idx="10"/>
          </p:nvPr>
        </p:nvSpPr>
        <p:spPr>
          <a:xfrm>
            <a:off x="123824" y="1331101"/>
            <a:ext cx="11944351" cy="550862"/>
          </a:xfrm>
        </p:spPr>
        <p:txBody>
          <a:bodyPr/>
          <a:lstStyle/>
          <a:p>
            <a:pPr algn="ctr"/>
            <a:r>
              <a:rPr lang="de-DE" dirty="0"/>
              <a:t>Mediendarstellungen von Alter und Sexualität: Sichtbarkeit, Stereotype und </a:t>
            </a:r>
            <a:r>
              <a:rPr lang="de-DE" dirty="0" err="1"/>
              <a:t>Unsichtbarmachung</a:t>
            </a:r>
            <a:endParaRPr lang="de-DE" dirty="0"/>
          </a:p>
          <a:p>
            <a:pPr algn="l"/>
            <a:endParaRPr lang="de-DE" dirty="0"/>
          </a:p>
        </p:txBody>
      </p:sp>
      <p:sp>
        <p:nvSpPr>
          <p:cNvPr id="4" name="Inhaltsplatzhalter 3">
            <a:extLst>
              <a:ext uri="{FF2B5EF4-FFF2-40B4-BE49-F238E27FC236}">
                <a16:creationId xmlns:a16="http://schemas.microsoft.com/office/drawing/2014/main" id="{99ECCA2B-7443-2A35-DD3E-7E38CC6BC839}"/>
              </a:ext>
            </a:extLst>
          </p:cNvPr>
          <p:cNvSpPr>
            <a:spLocks noGrp="1"/>
          </p:cNvSpPr>
          <p:nvPr>
            <p:ph sz="quarter" idx="12"/>
          </p:nvPr>
        </p:nvSpPr>
        <p:spPr>
          <a:xfrm>
            <a:off x="4295554" y="2158220"/>
            <a:ext cx="7432158" cy="4699780"/>
          </a:xfrm>
        </p:spPr>
        <p:txBody>
          <a:bodyPr/>
          <a:lstStyle/>
          <a:p>
            <a:pPr marL="342900" indent="-342900">
              <a:spcAft>
                <a:spcPts val="600"/>
              </a:spcAft>
              <a:buClr>
                <a:srgbClr val="C00000"/>
              </a:buClr>
              <a:buFont typeface="Arial" panose="020B0604020202020204" pitchFamily="34" charset="0"/>
              <a:buChar char="•"/>
            </a:pPr>
            <a:r>
              <a:rPr lang="de-DE" sz="2200" dirty="0"/>
              <a:t>Ältere Menschen erscheinen in Medien vergleichsweise selten als sexuelle Subjekte. </a:t>
            </a:r>
          </a:p>
          <a:p>
            <a:pPr marL="342900" indent="-342900">
              <a:buClr>
                <a:srgbClr val="C00000"/>
              </a:buClr>
              <a:buFont typeface="Arial" panose="020B0604020202020204" pitchFamily="34" charset="0"/>
              <a:buChar char="•"/>
            </a:pPr>
            <a:r>
              <a:rPr lang="de-DE" sz="2200" dirty="0"/>
              <a:t>Wenn Sexualität im Alter thematisiert wird, geschieht dies häufig in spezifischen Darstellungsformen: </a:t>
            </a:r>
          </a:p>
          <a:p>
            <a:pPr>
              <a:buClr>
                <a:srgbClr val="C00000"/>
              </a:buClr>
            </a:pPr>
            <a:endParaRPr lang="de-DE" sz="2200" dirty="0"/>
          </a:p>
          <a:p>
            <a:pPr marL="1028683" lvl="1" indent="-342900">
              <a:buClr>
                <a:srgbClr val="C00000"/>
              </a:buClr>
              <a:buFont typeface="Courier New" panose="02070309020205020404" pitchFamily="49" charset="0"/>
              <a:buChar char="o"/>
            </a:pPr>
            <a:r>
              <a:rPr lang="de-DE" dirty="0"/>
              <a:t>als humoristische Abweichung, </a:t>
            </a:r>
          </a:p>
          <a:p>
            <a:pPr marL="1028683" lvl="1" indent="-342900">
              <a:buClr>
                <a:srgbClr val="C00000"/>
              </a:buClr>
              <a:buFont typeface="Courier New" panose="02070309020205020404" pitchFamily="49" charset="0"/>
              <a:buChar char="o"/>
            </a:pPr>
            <a:r>
              <a:rPr lang="de-DE" dirty="0"/>
              <a:t>als medizinisches oder psychologisches Problem oder </a:t>
            </a:r>
          </a:p>
          <a:p>
            <a:pPr marL="1028683" lvl="1" indent="-342900">
              <a:buClr>
                <a:srgbClr val="C00000"/>
              </a:buClr>
              <a:buFont typeface="Courier New" panose="02070309020205020404" pitchFamily="49" charset="0"/>
              <a:buChar char="o"/>
            </a:pPr>
            <a:r>
              <a:rPr lang="de-DE" dirty="0"/>
              <a:t>als moralisch irritierendes Ereignis. </a:t>
            </a:r>
          </a:p>
          <a:p>
            <a:pPr lvl="1" indent="0">
              <a:buClr>
                <a:srgbClr val="C00000"/>
              </a:buClr>
              <a:buNone/>
            </a:pPr>
            <a:endParaRPr lang="de-DE" dirty="0"/>
          </a:p>
          <a:p>
            <a:endParaRPr lang="de-DE" sz="2200" dirty="0"/>
          </a:p>
        </p:txBody>
      </p:sp>
      <p:pic>
        <p:nvPicPr>
          <p:cNvPr id="6" name="Grafik 5">
            <a:extLst>
              <a:ext uri="{FF2B5EF4-FFF2-40B4-BE49-F238E27FC236}">
                <a16:creationId xmlns:a16="http://schemas.microsoft.com/office/drawing/2014/main" id="{DE7A8AAF-6C64-C82E-FCB4-E25599BA2D1B}"/>
              </a:ext>
            </a:extLst>
          </p:cNvPr>
          <p:cNvPicPr>
            <a:picLocks noChangeAspect="1"/>
          </p:cNvPicPr>
          <p:nvPr/>
        </p:nvPicPr>
        <p:blipFill>
          <a:blip r:embed="rId2"/>
          <a:stretch>
            <a:fillRect/>
          </a:stretch>
        </p:blipFill>
        <p:spPr>
          <a:xfrm>
            <a:off x="0" y="1488558"/>
            <a:ext cx="4352483" cy="4684647"/>
          </a:xfrm>
          <a:prstGeom prst="rect">
            <a:avLst/>
          </a:prstGeom>
        </p:spPr>
      </p:pic>
      <p:pic>
        <p:nvPicPr>
          <p:cNvPr id="8" name="Grafik 7">
            <a:extLst>
              <a:ext uri="{FF2B5EF4-FFF2-40B4-BE49-F238E27FC236}">
                <a16:creationId xmlns:a16="http://schemas.microsoft.com/office/drawing/2014/main" id="{705F5418-0B79-E566-F7F6-24DCB4529F9E}"/>
              </a:ext>
            </a:extLst>
          </p:cNvPr>
          <p:cNvPicPr>
            <a:picLocks noChangeAspect="1"/>
          </p:cNvPicPr>
          <p:nvPr/>
        </p:nvPicPr>
        <p:blipFill>
          <a:blip r:embed="rId3"/>
          <a:stretch>
            <a:fillRect/>
          </a:stretch>
        </p:blipFill>
        <p:spPr>
          <a:xfrm>
            <a:off x="941385" y="4012213"/>
            <a:ext cx="2143424" cy="1514686"/>
          </a:xfrm>
          <a:prstGeom prst="rect">
            <a:avLst/>
          </a:prstGeom>
        </p:spPr>
      </p:pic>
    </p:spTree>
    <p:extLst>
      <p:ext uri="{BB962C8B-B14F-4D97-AF65-F5344CB8AC3E}">
        <p14:creationId xmlns:p14="http://schemas.microsoft.com/office/powerpoint/2010/main" val="1383536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C76F-C214-34E9-FCAF-36EE90CF224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D149F6-93D4-F1DB-D210-ED24D53FB8F6}"/>
              </a:ext>
            </a:extLst>
          </p:cNvPr>
          <p:cNvSpPr>
            <a:spLocks noGrp="1"/>
          </p:cNvSpPr>
          <p:nvPr>
            <p:ph type="title"/>
          </p:nvPr>
        </p:nvSpPr>
        <p:spPr/>
        <p:txBody>
          <a:bodyPr/>
          <a:lstStyle/>
          <a:p>
            <a:r>
              <a:rPr lang="de-DE" sz="2400" b="1" dirty="0"/>
              <a:t>Einflussfaktoren auf Altersbilder</a:t>
            </a:r>
            <a:endParaRPr lang="de-DE" sz="2400" dirty="0"/>
          </a:p>
        </p:txBody>
      </p:sp>
      <p:sp>
        <p:nvSpPr>
          <p:cNvPr id="3" name="Textplatzhalter 2">
            <a:extLst>
              <a:ext uri="{FF2B5EF4-FFF2-40B4-BE49-F238E27FC236}">
                <a16:creationId xmlns:a16="http://schemas.microsoft.com/office/drawing/2014/main" id="{8AA545BA-E5C2-A1FE-0D62-123A3EB50DAE}"/>
              </a:ext>
            </a:extLst>
          </p:cNvPr>
          <p:cNvSpPr>
            <a:spLocks noGrp="1"/>
          </p:cNvSpPr>
          <p:nvPr>
            <p:ph type="body" sz="quarter" idx="10"/>
          </p:nvPr>
        </p:nvSpPr>
        <p:spPr>
          <a:xfrm>
            <a:off x="-227050" y="684097"/>
            <a:ext cx="11944351" cy="1871519"/>
          </a:xfrm>
        </p:spPr>
        <p:txBody>
          <a:bodyPr/>
          <a:lstStyle/>
          <a:p>
            <a:pPr algn="ctr"/>
            <a:r>
              <a:rPr lang="de-DE" sz="2600" dirty="0"/>
              <a:t>Mediendarstellungen von Alter und Sexualität: Sichtbarkeit, Stereotype und </a:t>
            </a:r>
            <a:r>
              <a:rPr lang="de-DE" sz="2600" dirty="0" err="1"/>
              <a:t>Unsichtbarmachung</a:t>
            </a:r>
            <a:endParaRPr lang="de-DE" sz="2600" dirty="0"/>
          </a:p>
          <a:p>
            <a:pPr algn="l"/>
            <a:endParaRPr lang="de-DE" dirty="0"/>
          </a:p>
        </p:txBody>
      </p:sp>
      <p:sp>
        <p:nvSpPr>
          <p:cNvPr id="4" name="Inhaltsplatzhalter 3">
            <a:extLst>
              <a:ext uri="{FF2B5EF4-FFF2-40B4-BE49-F238E27FC236}">
                <a16:creationId xmlns:a16="http://schemas.microsoft.com/office/drawing/2014/main" id="{1579B57D-18BF-FC6C-C328-AE22BA659CE2}"/>
              </a:ext>
            </a:extLst>
          </p:cNvPr>
          <p:cNvSpPr>
            <a:spLocks noGrp="1"/>
          </p:cNvSpPr>
          <p:nvPr>
            <p:ph sz="quarter" idx="12"/>
          </p:nvPr>
        </p:nvSpPr>
        <p:spPr>
          <a:xfrm>
            <a:off x="1988289" y="3317358"/>
            <a:ext cx="9282224" cy="2913510"/>
          </a:xfrm>
        </p:spPr>
        <p:txBody>
          <a:bodyPr/>
          <a:lstStyle/>
          <a:p>
            <a:pPr lvl="1" indent="0">
              <a:buClr>
                <a:srgbClr val="C00000"/>
              </a:buClr>
              <a:buNone/>
            </a:pPr>
            <a:endParaRPr lang="de-DE" dirty="0"/>
          </a:p>
          <a:p>
            <a:pPr>
              <a:buClr>
                <a:srgbClr val="C00000"/>
              </a:buClr>
            </a:pPr>
            <a:r>
              <a:rPr lang="de-DE" sz="2200" b="1" dirty="0"/>
              <a:t>Diese Darstellungen tragen zur Reproduktion stereotyper Bilder bei, in denen sexuelle Wünsche älterer Menschen </a:t>
            </a:r>
          </a:p>
          <a:p>
            <a:pPr marL="342900" indent="-342900">
              <a:spcBef>
                <a:spcPts val="600"/>
              </a:spcBef>
              <a:buClr>
                <a:srgbClr val="C00000"/>
              </a:buClr>
              <a:buFont typeface="Arial" panose="020B0604020202020204" pitchFamily="34" charset="0"/>
              <a:buChar char="•"/>
            </a:pPr>
            <a:r>
              <a:rPr lang="de-DE" sz="2200" dirty="0"/>
              <a:t>entweder belächelt, </a:t>
            </a:r>
          </a:p>
          <a:p>
            <a:pPr marL="342900" indent="-342900">
              <a:spcBef>
                <a:spcPts val="600"/>
              </a:spcBef>
              <a:buClr>
                <a:srgbClr val="C00000"/>
              </a:buClr>
              <a:buFont typeface="Arial" panose="020B0604020202020204" pitchFamily="34" charset="0"/>
              <a:buChar char="•"/>
            </a:pPr>
            <a:r>
              <a:rPr lang="de-DE" sz="2200" dirty="0"/>
              <a:t>problematisiert oder </a:t>
            </a:r>
          </a:p>
          <a:p>
            <a:pPr marL="342900" indent="-342900">
              <a:spcBef>
                <a:spcPts val="600"/>
              </a:spcBef>
              <a:buClr>
                <a:srgbClr val="C00000"/>
              </a:buClr>
              <a:buFont typeface="Arial" panose="020B0604020202020204" pitchFamily="34" charset="0"/>
              <a:buChar char="•"/>
            </a:pPr>
            <a:r>
              <a:rPr lang="de-DE" sz="2200" dirty="0"/>
              <a:t>vollständig negiert werden.</a:t>
            </a:r>
          </a:p>
          <a:p>
            <a:endParaRPr lang="de-DE" sz="2200" dirty="0"/>
          </a:p>
        </p:txBody>
      </p:sp>
      <p:sp>
        <p:nvSpPr>
          <p:cNvPr id="10" name="Textfeld 9">
            <a:extLst>
              <a:ext uri="{FF2B5EF4-FFF2-40B4-BE49-F238E27FC236}">
                <a16:creationId xmlns:a16="http://schemas.microsoft.com/office/drawing/2014/main" id="{2A2C7CE4-A13F-F0F9-7FD6-21054D518B84}"/>
              </a:ext>
            </a:extLst>
          </p:cNvPr>
          <p:cNvSpPr txBox="1"/>
          <p:nvPr/>
        </p:nvSpPr>
        <p:spPr>
          <a:xfrm>
            <a:off x="1843308" y="2321004"/>
            <a:ext cx="9586692" cy="1107996"/>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de-DE" sz="2200" dirty="0"/>
              <a:t>Alternde Körper werden häufig als defizitär, krank oder pflegebedürftig dargestellt, wodurch sie aus dominanten Sexualitätsdiskursen ausgeschlossen bleiben. </a:t>
            </a:r>
          </a:p>
        </p:txBody>
      </p:sp>
    </p:spTree>
    <p:extLst>
      <p:ext uri="{BB962C8B-B14F-4D97-AF65-F5344CB8AC3E}">
        <p14:creationId xmlns:p14="http://schemas.microsoft.com/office/powerpoint/2010/main" val="2592191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93D47-8816-7B58-5E54-9457B6FB0E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9D2F0A-A1D9-F3D3-A600-3E0A3E626DF2}"/>
              </a:ext>
            </a:extLst>
          </p:cNvPr>
          <p:cNvSpPr>
            <a:spLocks noGrp="1"/>
          </p:cNvSpPr>
          <p:nvPr>
            <p:ph type="title"/>
          </p:nvPr>
        </p:nvSpPr>
        <p:spPr/>
        <p:txBody>
          <a:bodyPr/>
          <a:lstStyle/>
          <a:p>
            <a:r>
              <a:rPr lang="de-DE" sz="2400" b="1" dirty="0"/>
              <a:t>Einflussfaktoren auf Altersbilder</a:t>
            </a:r>
            <a:endParaRPr lang="de-DE" sz="2400" dirty="0"/>
          </a:p>
        </p:txBody>
      </p:sp>
      <p:sp>
        <p:nvSpPr>
          <p:cNvPr id="3" name="Textplatzhalter 2">
            <a:extLst>
              <a:ext uri="{FF2B5EF4-FFF2-40B4-BE49-F238E27FC236}">
                <a16:creationId xmlns:a16="http://schemas.microsoft.com/office/drawing/2014/main" id="{631A0FEA-46A9-B204-3639-5B853F8DA9A4}"/>
              </a:ext>
            </a:extLst>
          </p:cNvPr>
          <p:cNvSpPr>
            <a:spLocks noGrp="1"/>
          </p:cNvSpPr>
          <p:nvPr>
            <p:ph type="body" sz="quarter" idx="10"/>
          </p:nvPr>
        </p:nvSpPr>
        <p:spPr>
          <a:xfrm>
            <a:off x="123824" y="1331101"/>
            <a:ext cx="11944351" cy="550862"/>
          </a:xfrm>
        </p:spPr>
        <p:txBody>
          <a:bodyPr/>
          <a:lstStyle/>
          <a:p>
            <a:pPr algn="l"/>
            <a:r>
              <a:rPr lang="de-DE" dirty="0"/>
              <a:t>Ein zentrales Merkmal medialer Repräsentationen ist die </a:t>
            </a:r>
            <a:r>
              <a:rPr lang="de-DE" dirty="0" err="1"/>
              <a:t>Unsichtbarmachung</a:t>
            </a:r>
            <a:endParaRPr lang="de-DE" dirty="0"/>
          </a:p>
          <a:p>
            <a:pPr algn="l"/>
            <a:endParaRPr lang="de-DE" dirty="0"/>
          </a:p>
        </p:txBody>
      </p:sp>
      <p:sp>
        <p:nvSpPr>
          <p:cNvPr id="5" name="Inhaltsplatzhalter 4">
            <a:extLst>
              <a:ext uri="{FF2B5EF4-FFF2-40B4-BE49-F238E27FC236}">
                <a16:creationId xmlns:a16="http://schemas.microsoft.com/office/drawing/2014/main" id="{A6A23C85-C610-F7D6-C43D-24F6E60290A6}"/>
              </a:ext>
            </a:extLst>
          </p:cNvPr>
          <p:cNvSpPr txBox="1">
            <a:spLocks noGrp="1"/>
          </p:cNvSpPr>
          <p:nvPr>
            <p:ph sz="quarter" idx="12"/>
          </p:nvPr>
        </p:nvSpPr>
        <p:spPr>
          <a:xfrm>
            <a:off x="6476700" y="1881963"/>
            <a:ext cx="5144984" cy="3700500"/>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de-DE" sz="2200" dirty="0"/>
              <a:t>Das weitgehende Fehlen realistischer, vielfältiger Darstellungen von Sexualität im Alter erzeugt den Eindruck, es handle sich um ein Randphänomen oder um etwas gesellschaftlich Irrelevantes. </a:t>
            </a:r>
          </a:p>
          <a:p>
            <a:pPr marL="342900" indent="-342900">
              <a:buClr>
                <a:srgbClr val="C00000"/>
              </a:buClr>
              <a:buFont typeface="Arial" panose="020B0604020202020204" pitchFamily="34" charset="0"/>
              <a:buChar char="•"/>
            </a:pPr>
            <a:r>
              <a:rPr lang="de-DE" sz="2200" dirty="0"/>
              <a:t>Unsichtbarkeit wirkt dabei normativ: </a:t>
            </a:r>
            <a:r>
              <a:rPr lang="de-DE" sz="2200" b="1" dirty="0"/>
              <a:t>Was nicht gezeigt wird, erscheint nicht vorgesehen. </a:t>
            </a:r>
          </a:p>
          <a:p>
            <a:pPr marL="342900" indent="-342900">
              <a:buClr>
                <a:srgbClr val="C00000"/>
              </a:buClr>
              <a:buFont typeface="Arial" panose="020B0604020202020204" pitchFamily="34" charset="0"/>
              <a:buChar char="•"/>
            </a:pPr>
            <a:r>
              <a:rPr lang="de-DE" sz="2200" dirty="0"/>
              <a:t>Dadurch wird Sexualität implizit an Jugend, Attraktivität und körperliche Leistungsfähigkeit gekoppelt.</a:t>
            </a:r>
          </a:p>
        </p:txBody>
      </p:sp>
      <p:sp>
        <p:nvSpPr>
          <p:cNvPr id="7" name="Sprechblase: rechteckig 6">
            <a:extLst>
              <a:ext uri="{FF2B5EF4-FFF2-40B4-BE49-F238E27FC236}">
                <a16:creationId xmlns:a16="http://schemas.microsoft.com/office/drawing/2014/main" id="{0F084EC1-4B3C-568A-97E4-C1E7D0A6BD99}"/>
              </a:ext>
            </a:extLst>
          </p:cNvPr>
          <p:cNvSpPr/>
          <p:nvPr/>
        </p:nvSpPr>
        <p:spPr>
          <a:xfrm>
            <a:off x="422932" y="1955800"/>
            <a:ext cx="5935337" cy="2711892"/>
          </a:xfrm>
          <a:custGeom>
            <a:avLst/>
            <a:gdLst>
              <a:gd name="csX0" fmla="*/ 0 w 5935337"/>
              <a:gd name="csY0" fmla="*/ 0 h 2711892"/>
              <a:gd name="csX1" fmla="*/ 989223 w 5935337"/>
              <a:gd name="csY1" fmla="*/ 0 h 2711892"/>
              <a:gd name="csX2" fmla="*/ 989223 w 5935337"/>
              <a:gd name="csY2" fmla="*/ 0 h 2711892"/>
              <a:gd name="csX3" fmla="*/ 2473057 w 5935337"/>
              <a:gd name="csY3" fmla="*/ 0 h 2711892"/>
              <a:gd name="csX4" fmla="*/ 5935337 w 5935337"/>
              <a:gd name="csY4" fmla="*/ 0 h 2711892"/>
              <a:gd name="csX5" fmla="*/ 5935337 w 5935337"/>
              <a:gd name="csY5" fmla="*/ 1581937 h 2711892"/>
              <a:gd name="csX6" fmla="*/ 5935337 w 5935337"/>
              <a:gd name="csY6" fmla="*/ 1581937 h 2711892"/>
              <a:gd name="csX7" fmla="*/ 5935337 w 5935337"/>
              <a:gd name="csY7" fmla="*/ 2259910 h 2711892"/>
              <a:gd name="csX8" fmla="*/ 5935337 w 5935337"/>
              <a:gd name="csY8" fmla="*/ 2711892 h 2711892"/>
              <a:gd name="csX9" fmla="*/ 2473057 w 5935337"/>
              <a:gd name="csY9" fmla="*/ 2711892 h 2711892"/>
              <a:gd name="csX10" fmla="*/ 729750 w 5935337"/>
              <a:gd name="csY10" fmla="*/ 3341837 h 2711892"/>
              <a:gd name="csX11" fmla="*/ 989223 w 5935337"/>
              <a:gd name="csY11" fmla="*/ 2711892 h 2711892"/>
              <a:gd name="csX12" fmla="*/ 0 w 5935337"/>
              <a:gd name="csY12" fmla="*/ 2711892 h 2711892"/>
              <a:gd name="csX13" fmla="*/ 0 w 5935337"/>
              <a:gd name="csY13" fmla="*/ 2259910 h 2711892"/>
              <a:gd name="csX14" fmla="*/ 0 w 5935337"/>
              <a:gd name="csY14" fmla="*/ 1581937 h 2711892"/>
              <a:gd name="csX15" fmla="*/ 0 w 5935337"/>
              <a:gd name="csY15" fmla="*/ 1581937 h 2711892"/>
              <a:gd name="csX16" fmla="*/ 0 w 5935337"/>
              <a:gd name="csY16" fmla="*/ 0 h 27118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935337" h="2711892" fill="none" extrusionOk="0">
                <a:moveTo>
                  <a:pt x="0" y="0"/>
                </a:moveTo>
                <a:cubicBezTo>
                  <a:pt x="217491" y="10451"/>
                  <a:pt x="517270" y="36070"/>
                  <a:pt x="989223" y="0"/>
                </a:cubicBezTo>
                <a:lnTo>
                  <a:pt x="989223" y="0"/>
                </a:lnTo>
                <a:cubicBezTo>
                  <a:pt x="1236980" y="-89288"/>
                  <a:pt x="1938640" y="95519"/>
                  <a:pt x="2473057" y="0"/>
                </a:cubicBezTo>
                <a:cubicBezTo>
                  <a:pt x="4185908" y="65386"/>
                  <a:pt x="4659985" y="85293"/>
                  <a:pt x="5935337" y="0"/>
                </a:cubicBezTo>
                <a:cubicBezTo>
                  <a:pt x="5927392" y="220680"/>
                  <a:pt x="5906189" y="1069420"/>
                  <a:pt x="5935337" y="1581937"/>
                </a:cubicBezTo>
                <a:lnTo>
                  <a:pt x="5935337" y="1581937"/>
                </a:lnTo>
                <a:cubicBezTo>
                  <a:pt x="5948319" y="1791937"/>
                  <a:pt x="5908963" y="2009972"/>
                  <a:pt x="5935337" y="2259910"/>
                </a:cubicBezTo>
                <a:cubicBezTo>
                  <a:pt x="5905661" y="2449175"/>
                  <a:pt x="5935551" y="2630158"/>
                  <a:pt x="5935337" y="2711892"/>
                </a:cubicBezTo>
                <a:cubicBezTo>
                  <a:pt x="4598025" y="2542944"/>
                  <a:pt x="3150643" y="2877760"/>
                  <a:pt x="2473057" y="2711892"/>
                </a:cubicBezTo>
                <a:cubicBezTo>
                  <a:pt x="1649015" y="3158402"/>
                  <a:pt x="1501956" y="2969121"/>
                  <a:pt x="729750" y="3341837"/>
                </a:cubicBezTo>
                <a:cubicBezTo>
                  <a:pt x="728213" y="3198198"/>
                  <a:pt x="852776" y="2936803"/>
                  <a:pt x="989223" y="2711892"/>
                </a:cubicBezTo>
                <a:cubicBezTo>
                  <a:pt x="785581" y="2624948"/>
                  <a:pt x="444033" y="2631817"/>
                  <a:pt x="0" y="2711892"/>
                </a:cubicBezTo>
                <a:cubicBezTo>
                  <a:pt x="40607" y="2598954"/>
                  <a:pt x="-18385" y="2477694"/>
                  <a:pt x="0" y="2259910"/>
                </a:cubicBezTo>
                <a:cubicBezTo>
                  <a:pt x="-47160" y="1942282"/>
                  <a:pt x="-33470" y="1833520"/>
                  <a:pt x="0" y="1581937"/>
                </a:cubicBezTo>
                <a:lnTo>
                  <a:pt x="0" y="1581937"/>
                </a:lnTo>
                <a:cubicBezTo>
                  <a:pt x="76929" y="1366976"/>
                  <a:pt x="99217" y="409772"/>
                  <a:pt x="0" y="0"/>
                </a:cubicBezTo>
                <a:close/>
              </a:path>
              <a:path w="5935337" h="2711892" stroke="0" extrusionOk="0">
                <a:moveTo>
                  <a:pt x="0" y="0"/>
                </a:moveTo>
                <a:cubicBezTo>
                  <a:pt x="141104" y="-43632"/>
                  <a:pt x="719432" y="31088"/>
                  <a:pt x="989223" y="0"/>
                </a:cubicBezTo>
                <a:lnTo>
                  <a:pt x="989223" y="0"/>
                </a:lnTo>
                <a:cubicBezTo>
                  <a:pt x="1443116" y="-1590"/>
                  <a:pt x="1952369" y="-128841"/>
                  <a:pt x="2473057" y="0"/>
                </a:cubicBezTo>
                <a:cubicBezTo>
                  <a:pt x="3586027" y="135025"/>
                  <a:pt x="4856647" y="-139969"/>
                  <a:pt x="5935337" y="0"/>
                </a:cubicBezTo>
                <a:cubicBezTo>
                  <a:pt x="5848594" y="672623"/>
                  <a:pt x="5919854" y="1282339"/>
                  <a:pt x="5935337" y="1581937"/>
                </a:cubicBezTo>
                <a:lnTo>
                  <a:pt x="5935337" y="1581937"/>
                </a:lnTo>
                <a:cubicBezTo>
                  <a:pt x="5960558" y="1808627"/>
                  <a:pt x="5982956" y="2107049"/>
                  <a:pt x="5935337" y="2259910"/>
                </a:cubicBezTo>
                <a:cubicBezTo>
                  <a:pt x="5923456" y="2325498"/>
                  <a:pt x="5915569" y="2574353"/>
                  <a:pt x="5935337" y="2711892"/>
                </a:cubicBezTo>
                <a:cubicBezTo>
                  <a:pt x="5308191" y="2631137"/>
                  <a:pt x="3567219" y="2796481"/>
                  <a:pt x="2473057" y="2711892"/>
                </a:cubicBezTo>
                <a:cubicBezTo>
                  <a:pt x="2160433" y="2887942"/>
                  <a:pt x="1416349" y="3006792"/>
                  <a:pt x="729750" y="3341837"/>
                </a:cubicBezTo>
                <a:cubicBezTo>
                  <a:pt x="771747" y="3159955"/>
                  <a:pt x="946820" y="2859457"/>
                  <a:pt x="989223" y="2711892"/>
                </a:cubicBezTo>
                <a:cubicBezTo>
                  <a:pt x="864462" y="2745875"/>
                  <a:pt x="133682" y="2667939"/>
                  <a:pt x="0" y="2711892"/>
                </a:cubicBezTo>
                <a:cubicBezTo>
                  <a:pt x="-13683" y="2517568"/>
                  <a:pt x="39592" y="2323125"/>
                  <a:pt x="0" y="2259910"/>
                </a:cubicBezTo>
                <a:cubicBezTo>
                  <a:pt x="35463" y="2063856"/>
                  <a:pt x="-491" y="1809882"/>
                  <a:pt x="0" y="1581937"/>
                </a:cubicBezTo>
                <a:lnTo>
                  <a:pt x="0" y="1581937"/>
                </a:lnTo>
                <a:cubicBezTo>
                  <a:pt x="-69624" y="1021236"/>
                  <a:pt x="-105099" y="570712"/>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4043224234">
                  <a:prstGeom prst="wedgeRectCallout">
                    <a:avLst>
                      <a:gd name="adj1" fmla="val -37705"/>
                      <a:gd name="adj2" fmla="val 73229"/>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buNone/>
            </a:pPr>
            <a:r>
              <a:rPr lang="de-DE" sz="2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"Das betrifft insbesondere Sexualität – sie ist praktisch unsichtbar. Obwohl wir in einer Gesellschaft leben, die von sexualisierten Bildern und Hinweisen durchdrungen ist, betreffen sie fast nie ältere Menschen. Es geht immer um die Jungen – denn bei älteren Menschen wird angenommen, dass nichts mehr los ist."</a:t>
            </a:r>
            <a:endParaRPr lang="de-DE" sz="22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de-DE"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Textfeld 7">
            <a:extLst>
              <a:ext uri="{FF2B5EF4-FFF2-40B4-BE49-F238E27FC236}">
                <a16:creationId xmlns:a16="http://schemas.microsoft.com/office/drawing/2014/main" id="{6B16D118-F64D-C0CC-9811-7A24B1F08FC8}"/>
              </a:ext>
            </a:extLst>
          </p:cNvPr>
          <p:cNvSpPr txBox="1"/>
          <p:nvPr/>
        </p:nvSpPr>
        <p:spPr>
          <a:xfrm>
            <a:off x="825496" y="5009969"/>
            <a:ext cx="6172200" cy="646331"/>
          </a:xfrm>
          <a:prstGeom prst="rect">
            <a:avLst/>
          </a:prstGeom>
          <a:noFill/>
        </p:spPr>
        <p:txBody>
          <a:bodyPr wrap="square">
            <a:spAutoFit/>
          </a:bodyPr>
          <a:lstStyle/>
          <a:p>
            <a:pPr algn="ctr"/>
            <a:r>
              <a:rPr lang="de-DE" sz="1800" dirty="0"/>
              <a:t>Teilnehmerin der Fokusgruppe März 2025, </a:t>
            </a:r>
          </a:p>
          <a:p>
            <a:pPr algn="ctr"/>
            <a:r>
              <a:rPr lang="de-DE" sz="1800" dirty="0"/>
              <a:t>Deutschland </a:t>
            </a:r>
          </a:p>
        </p:txBody>
      </p:sp>
    </p:spTree>
    <p:extLst>
      <p:ext uri="{BB962C8B-B14F-4D97-AF65-F5344CB8AC3E}">
        <p14:creationId xmlns:p14="http://schemas.microsoft.com/office/powerpoint/2010/main" val="3489102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6DCBB-285F-ADFA-FF4B-66CAF417B2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42863E-D7D6-28E9-507B-84A2FE40EA5C}"/>
              </a:ext>
            </a:extLst>
          </p:cNvPr>
          <p:cNvSpPr>
            <a:spLocks noGrp="1"/>
          </p:cNvSpPr>
          <p:nvPr>
            <p:ph type="title"/>
          </p:nvPr>
        </p:nvSpPr>
        <p:spPr/>
        <p:txBody>
          <a:bodyPr/>
          <a:lstStyle/>
          <a:p>
            <a:r>
              <a:rPr lang="de-DE" sz="2400" b="1" dirty="0"/>
              <a:t>Einflussfaktoren auf Altersbilder</a:t>
            </a:r>
            <a:endParaRPr lang="de-DE" sz="2400" dirty="0"/>
          </a:p>
        </p:txBody>
      </p:sp>
      <p:sp>
        <p:nvSpPr>
          <p:cNvPr id="5" name="Inhaltsplatzhalter 4">
            <a:extLst>
              <a:ext uri="{FF2B5EF4-FFF2-40B4-BE49-F238E27FC236}">
                <a16:creationId xmlns:a16="http://schemas.microsoft.com/office/drawing/2014/main" id="{CFFE5DE3-490B-908B-54BB-AF92C5DE98F3}"/>
              </a:ext>
            </a:extLst>
          </p:cNvPr>
          <p:cNvSpPr txBox="1">
            <a:spLocks noGrp="1"/>
          </p:cNvSpPr>
          <p:nvPr>
            <p:ph sz="quarter" idx="12"/>
          </p:nvPr>
        </p:nvSpPr>
        <p:spPr>
          <a:xfrm>
            <a:off x="2158409" y="1955800"/>
            <a:ext cx="9239841" cy="4261679"/>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de-DE" sz="2200" dirty="0"/>
              <a:t>Die Darstellungslogik beeinflusst nicht nur gesellschaftliche Einstellungen, sondern auch professionelle Kontexte, etwa in Pflege, Beratung oder Erwachsenenbildung, in denen mediale Bilder unreflektiert übernommen werden können.</a:t>
            </a:r>
          </a:p>
          <a:p>
            <a:pPr marL="342900" indent="-342900">
              <a:buClr>
                <a:srgbClr val="C00000"/>
              </a:buClr>
              <a:buFont typeface="Arial" panose="020B0604020202020204" pitchFamily="34" charset="0"/>
              <a:buChar char="•"/>
            </a:pPr>
            <a:r>
              <a:rPr lang="de-DE" sz="2200" dirty="0"/>
              <a:t>Die Wirkung medialer Stereotypen ist dabei nicht auf individuelle Wahrnehmungen beschränkt. Sie prägen familiäre Erwartungen, institutionelle Routinen und politische Diskurse. </a:t>
            </a:r>
          </a:p>
          <a:p>
            <a:pPr marL="342900" indent="-342900">
              <a:buClr>
                <a:srgbClr val="C00000"/>
              </a:buClr>
              <a:buFont typeface="Arial" panose="020B0604020202020204" pitchFamily="34" charset="0"/>
              <a:buChar char="•"/>
            </a:pPr>
            <a:r>
              <a:rPr lang="de-DE" sz="2200" dirty="0"/>
              <a:t>Sexualität im Alter wird so nicht explizit verboten, sondern strukturell marginalisiert.</a:t>
            </a:r>
          </a:p>
          <a:p>
            <a:pPr marL="342900" indent="-342900">
              <a:buClr>
                <a:srgbClr val="C00000"/>
              </a:buClr>
              <a:buFont typeface="Arial" panose="020B0604020202020204" pitchFamily="34" charset="0"/>
              <a:buChar char="•"/>
            </a:pPr>
            <a:r>
              <a:rPr lang="de-DE" sz="2200" b="1" dirty="0"/>
              <a:t>Medien tragen damit wesentlich zur Aufrechterhaltung sozialer Normen bei, die Altern und Sexualität als widersprüchlich konstruieren.</a:t>
            </a:r>
          </a:p>
          <a:p>
            <a:endParaRPr lang="de-DE" sz="2200" dirty="0"/>
          </a:p>
        </p:txBody>
      </p:sp>
      <p:sp>
        <p:nvSpPr>
          <p:cNvPr id="10" name="Textplatzhalter 9">
            <a:extLst>
              <a:ext uri="{FF2B5EF4-FFF2-40B4-BE49-F238E27FC236}">
                <a16:creationId xmlns:a16="http://schemas.microsoft.com/office/drawing/2014/main" id="{9203B0EF-E1A5-0948-FC28-78DA7A0041BA}"/>
              </a:ext>
            </a:extLst>
          </p:cNvPr>
          <p:cNvSpPr>
            <a:spLocks noGrp="1"/>
          </p:cNvSpPr>
          <p:nvPr>
            <p:ph type="body" sz="quarter" idx="10"/>
          </p:nvPr>
        </p:nvSpPr>
        <p:spPr>
          <a:xfrm>
            <a:off x="2500928" y="1101229"/>
            <a:ext cx="11944351" cy="550862"/>
          </a:xfrm>
        </p:spPr>
        <p:txBody>
          <a:bodyPr/>
          <a:lstStyle/>
          <a:p>
            <a:r>
              <a:rPr lang="de-DE" dirty="0"/>
              <a:t>Medien tragen zur Festschreibung normativer Körperbilder bei</a:t>
            </a:r>
          </a:p>
        </p:txBody>
      </p:sp>
      <p:pic>
        <p:nvPicPr>
          <p:cNvPr id="11" name="Grafik 10">
            <a:extLst>
              <a:ext uri="{FF2B5EF4-FFF2-40B4-BE49-F238E27FC236}">
                <a16:creationId xmlns:a16="http://schemas.microsoft.com/office/drawing/2014/main" id="{EB6A6A10-3318-FEED-B5DF-325945C4F460}"/>
              </a:ext>
            </a:extLst>
          </p:cNvPr>
          <p:cNvPicPr>
            <a:picLocks noChangeAspect="1"/>
          </p:cNvPicPr>
          <p:nvPr/>
        </p:nvPicPr>
        <p:blipFill>
          <a:blip r:embed="rId2"/>
          <a:stretch>
            <a:fillRect/>
          </a:stretch>
        </p:blipFill>
        <p:spPr>
          <a:xfrm>
            <a:off x="51042" y="2539780"/>
            <a:ext cx="2107367" cy="2634209"/>
          </a:xfrm>
          <a:prstGeom prst="rect">
            <a:avLst/>
          </a:prstGeom>
        </p:spPr>
      </p:pic>
    </p:spTree>
    <p:extLst>
      <p:ext uri="{BB962C8B-B14F-4D97-AF65-F5344CB8AC3E}">
        <p14:creationId xmlns:p14="http://schemas.microsoft.com/office/powerpoint/2010/main" val="1130720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CC53DE-655C-75BB-46C8-940ABF5A289C}"/>
              </a:ext>
            </a:extLst>
          </p:cNvPr>
          <p:cNvSpPr>
            <a:spLocks noGrp="1"/>
          </p:cNvSpPr>
          <p:nvPr>
            <p:ph type="title"/>
          </p:nvPr>
        </p:nvSpPr>
        <p:spPr/>
        <p:txBody>
          <a:bodyPr/>
          <a:lstStyle/>
          <a:p>
            <a:r>
              <a:rPr lang="de-DE" sz="2400" b="1" dirty="0"/>
              <a:t>Einflussfaktoren auf Altersbilder</a:t>
            </a:r>
            <a:endParaRPr lang="de-DE" sz="2400" dirty="0"/>
          </a:p>
        </p:txBody>
      </p:sp>
      <p:sp>
        <p:nvSpPr>
          <p:cNvPr id="3" name="Textplatzhalter 2">
            <a:extLst>
              <a:ext uri="{FF2B5EF4-FFF2-40B4-BE49-F238E27FC236}">
                <a16:creationId xmlns:a16="http://schemas.microsoft.com/office/drawing/2014/main" id="{8E30ABB2-CFBF-66D7-83CB-8F60EB2F7E5E}"/>
              </a:ext>
            </a:extLst>
          </p:cNvPr>
          <p:cNvSpPr>
            <a:spLocks noGrp="1"/>
          </p:cNvSpPr>
          <p:nvPr>
            <p:ph type="body" sz="quarter" idx="10"/>
          </p:nvPr>
        </p:nvSpPr>
        <p:spPr>
          <a:xfrm>
            <a:off x="97969" y="1111277"/>
            <a:ext cx="11944351" cy="550862"/>
          </a:xfrm>
        </p:spPr>
        <p:txBody>
          <a:bodyPr/>
          <a:lstStyle/>
          <a:p>
            <a:r>
              <a:rPr lang="de-DE" sz="2800" dirty="0"/>
              <a:t>Tabuisierung, Schweigen und institutionelle Praxis</a:t>
            </a:r>
          </a:p>
        </p:txBody>
      </p:sp>
      <p:sp>
        <p:nvSpPr>
          <p:cNvPr id="4" name="Inhaltsplatzhalter 3">
            <a:extLst>
              <a:ext uri="{FF2B5EF4-FFF2-40B4-BE49-F238E27FC236}">
                <a16:creationId xmlns:a16="http://schemas.microsoft.com/office/drawing/2014/main" id="{05D4A6DB-B004-14B4-59B7-449CA6893D59}"/>
              </a:ext>
            </a:extLst>
          </p:cNvPr>
          <p:cNvSpPr>
            <a:spLocks noGrp="1"/>
          </p:cNvSpPr>
          <p:nvPr>
            <p:ph sz="quarter" idx="12"/>
          </p:nvPr>
        </p:nvSpPr>
        <p:spPr>
          <a:xfrm>
            <a:off x="3094074" y="1919885"/>
            <a:ext cx="8778125" cy="4540643"/>
          </a:xfrm>
        </p:spPr>
        <p:txBody>
          <a:bodyPr/>
          <a:lstStyle/>
          <a:p>
            <a:pPr marL="342900" indent="-342900">
              <a:buClr>
                <a:srgbClr val="C00000"/>
              </a:buClr>
              <a:buFont typeface="Arial" panose="020B0604020202020204" pitchFamily="34" charset="0"/>
              <a:buChar char="•"/>
            </a:pPr>
            <a:r>
              <a:rPr lang="de-DE" sz="2200" dirty="0"/>
              <a:t>Sexualität im Alter ist in vielen Gesellschaften ein doppeltes Tabuthema. </a:t>
            </a:r>
          </a:p>
          <a:p>
            <a:pPr marL="342900" indent="-342900">
              <a:buClr>
                <a:srgbClr val="C00000"/>
              </a:buClr>
              <a:buFont typeface="Arial" panose="020B0604020202020204" pitchFamily="34" charset="0"/>
              <a:buChar char="•"/>
            </a:pPr>
            <a:r>
              <a:rPr lang="de-DE" sz="2200" dirty="0"/>
              <a:t>Sie trifft auf gesellschaftliche Normen, die Sexualität generell mit Jugend, Attraktivität und Leistungsfähigkeit verbinden,</a:t>
            </a:r>
          </a:p>
          <a:p>
            <a:pPr marL="342900" indent="-342900">
              <a:buClr>
                <a:srgbClr val="C00000"/>
              </a:buClr>
              <a:buFont typeface="Arial" panose="020B0604020202020204" pitchFamily="34" charset="0"/>
              <a:buChar char="•"/>
            </a:pPr>
            <a:r>
              <a:rPr lang="de-DE" sz="2200" dirty="0"/>
              <a:t> und auf altersbezogene Vorstellungen von Zurückgezogen-</a:t>
            </a:r>
            <a:r>
              <a:rPr lang="de-DE" sz="2200" dirty="0" err="1"/>
              <a:t>heit</a:t>
            </a:r>
            <a:r>
              <a:rPr lang="de-DE" sz="2200" dirty="0"/>
              <a:t>, Weisheit oder moralischer Angemessenheit. </a:t>
            </a:r>
          </a:p>
          <a:p>
            <a:pPr marL="342900" indent="-342900">
              <a:buClr>
                <a:srgbClr val="C00000"/>
              </a:buClr>
              <a:buFont typeface="Arial" panose="020B0604020202020204" pitchFamily="34" charset="0"/>
              <a:buChar char="•"/>
            </a:pPr>
            <a:r>
              <a:rPr lang="de-DE" sz="2200" dirty="0"/>
              <a:t>Die Folge ist häufig ein Schweigen – sowohl in Familien als auch in institutionellen Kontexten. </a:t>
            </a:r>
          </a:p>
          <a:p>
            <a:pPr marL="342900" indent="-342900">
              <a:buClr>
                <a:srgbClr val="C00000"/>
              </a:buClr>
              <a:buFont typeface="Arial" panose="020B0604020202020204" pitchFamily="34" charset="0"/>
              <a:buChar char="•"/>
            </a:pPr>
            <a:r>
              <a:rPr lang="de-DE" sz="2200" dirty="0"/>
              <a:t>Dieses Schweigen führt nicht zu Neutralität, sondern zu Unsicherheit, Unbehagen und struktureller Marginalisierung.</a:t>
            </a:r>
          </a:p>
        </p:txBody>
      </p:sp>
      <p:pic>
        <p:nvPicPr>
          <p:cNvPr id="6" name="Grafik 5">
            <a:extLst>
              <a:ext uri="{FF2B5EF4-FFF2-40B4-BE49-F238E27FC236}">
                <a16:creationId xmlns:a16="http://schemas.microsoft.com/office/drawing/2014/main" id="{A24C9FC8-6A7C-9079-102D-68D8706FDC0F}"/>
              </a:ext>
            </a:extLst>
          </p:cNvPr>
          <p:cNvPicPr>
            <a:picLocks noChangeAspect="1"/>
          </p:cNvPicPr>
          <p:nvPr/>
        </p:nvPicPr>
        <p:blipFill>
          <a:blip r:embed="rId2"/>
          <a:stretch>
            <a:fillRect/>
          </a:stretch>
        </p:blipFill>
        <p:spPr>
          <a:xfrm>
            <a:off x="603511" y="1919885"/>
            <a:ext cx="2033364" cy="3275976"/>
          </a:xfrm>
          <a:prstGeom prst="rect">
            <a:avLst/>
          </a:prstGeom>
        </p:spPr>
      </p:pic>
    </p:spTree>
    <p:extLst>
      <p:ext uri="{BB962C8B-B14F-4D97-AF65-F5344CB8AC3E}">
        <p14:creationId xmlns:p14="http://schemas.microsoft.com/office/powerpoint/2010/main" val="2884276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9081D-08E8-2D2F-0FCE-FB46F55518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A85262-5EF5-DF2B-CAC4-A135D47D49C1}"/>
              </a:ext>
            </a:extLst>
          </p:cNvPr>
          <p:cNvSpPr>
            <a:spLocks noGrp="1"/>
          </p:cNvSpPr>
          <p:nvPr>
            <p:ph type="title"/>
          </p:nvPr>
        </p:nvSpPr>
        <p:spPr/>
        <p:txBody>
          <a:bodyPr/>
          <a:lstStyle/>
          <a:p>
            <a:r>
              <a:rPr lang="de-DE" sz="2400" b="1" dirty="0"/>
              <a:t>Einflussfaktoren auf Altersbilder</a:t>
            </a:r>
            <a:endParaRPr lang="de-DE" sz="2400" dirty="0"/>
          </a:p>
        </p:txBody>
      </p:sp>
      <p:sp>
        <p:nvSpPr>
          <p:cNvPr id="3" name="Textplatzhalter 2">
            <a:extLst>
              <a:ext uri="{FF2B5EF4-FFF2-40B4-BE49-F238E27FC236}">
                <a16:creationId xmlns:a16="http://schemas.microsoft.com/office/drawing/2014/main" id="{240532F4-903F-5036-DE7A-4FA72601130C}"/>
              </a:ext>
            </a:extLst>
          </p:cNvPr>
          <p:cNvSpPr>
            <a:spLocks noGrp="1"/>
          </p:cNvSpPr>
          <p:nvPr>
            <p:ph type="body" sz="quarter" idx="10"/>
          </p:nvPr>
        </p:nvSpPr>
        <p:spPr>
          <a:xfrm>
            <a:off x="97969" y="1111277"/>
            <a:ext cx="11944351" cy="550862"/>
          </a:xfrm>
        </p:spPr>
        <p:txBody>
          <a:bodyPr/>
          <a:lstStyle/>
          <a:p>
            <a:r>
              <a:rPr lang="de-DE" sz="2800" dirty="0"/>
              <a:t>Tabuisierung, Schweigen und institutionelle Praxis</a:t>
            </a:r>
          </a:p>
        </p:txBody>
      </p:sp>
      <p:sp>
        <p:nvSpPr>
          <p:cNvPr id="4" name="Inhaltsplatzhalter 3">
            <a:extLst>
              <a:ext uri="{FF2B5EF4-FFF2-40B4-BE49-F238E27FC236}">
                <a16:creationId xmlns:a16="http://schemas.microsoft.com/office/drawing/2014/main" id="{5779BC8A-0EB9-3DD8-7018-49682DE0FEF3}"/>
              </a:ext>
            </a:extLst>
          </p:cNvPr>
          <p:cNvSpPr>
            <a:spLocks noGrp="1"/>
          </p:cNvSpPr>
          <p:nvPr>
            <p:ph sz="quarter" idx="12"/>
          </p:nvPr>
        </p:nvSpPr>
        <p:spPr>
          <a:xfrm>
            <a:off x="3083442" y="2235715"/>
            <a:ext cx="8778125" cy="4540643"/>
          </a:xfrm>
        </p:spPr>
        <p:txBody>
          <a:bodyPr/>
          <a:lstStyle/>
          <a:p>
            <a:pPr marL="342900" indent="-342900">
              <a:buClr>
                <a:srgbClr val="C00000"/>
              </a:buClr>
              <a:buFont typeface="Arial" panose="020B0604020202020204" pitchFamily="34" charset="0"/>
              <a:buChar char="•"/>
            </a:pPr>
            <a:r>
              <a:rPr lang="de-DE" sz="2200" b="1" dirty="0"/>
              <a:t>In familiären Zusammenhängen </a:t>
            </a:r>
            <a:r>
              <a:rPr lang="de-DE" sz="2200" dirty="0"/>
              <a:t>äußert sich das Tabu oft in subtilen Signalen: Wünsche, Intimitätsbedürfnisse oder sexuelle Erfahrungen älterer Menschen werden nicht thematisiert oder stillschweigend abgewertet. </a:t>
            </a:r>
          </a:p>
          <a:p>
            <a:pPr marL="342900" indent="-342900">
              <a:buClr>
                <a:srgbClr val="C00000"/>
              </a:buClr>
              <a:buFont typeface="Arial" panose="020B0604020202020204" pitchFamily="34" charset="0"/>
              <a:buChar char="•"/>
            </a:pPr>
            <a:r>
              <a:rPr lang="de-DE" sz="2200" b="1" dirty="0"/>
              <a:t>Fachkräfte in Pflege, Beratung oder Sozialarbeit </a:t>
            </a:r>
            <a:r>
              <a:rPr lang="de-DE" sz="2200" dirty="0"/>
              <a:t>erleben diese Schweigespirale häufig als Herausforderung. Sie müssen abwägen zwischen professioneller Zurückhaltung, ethischer Verantwortung und dem Bedürfnis der Betroffenen nach Anerkennung ihrer Lebensrealität. </a:t>
            </a:r>
          </a:p>
          <a:p>
            <a:pPr marL="342900" indent="-342900">
              <a:buClr>
                <a:srgbClr val="C00000"/>
              </a:buClr>
              <a:buFont typeface="Arial" panose="020B0604020202020204" pitchFamily="34" charset="0"/>
              <a:buChar char="•"/>
            </a:pPr>
            <a:r>
              <a:rPr lang="de-DE" sz="2200" b="1" dirty="0"/>
              <a:t>Fehlende Aus- und Weiterbildung </a:t>
            </a:r>
            <a:r>
              <a:rPr lang="de-DE" sz="2200" dirty="0"/>
              <a:t>zu diesem Themenbereich verstärkt Unsicherheit und Hemmschwellen.</a:t>
            </a:r>
          </a:p>
          <a:p>
            <a:pPr marL="342900" indent="-342900">
              <a:buClr>
                <a:srgbClr val="C00000"/>
              </a:buClr>
              <a:buFont typeface="Arial" panose="020B0604020202020204" pitchFamily="34" charset="0"/>
              <a:buChar char="•"/>
            </a:pPr>
            <a:endParaRPr lang="de-DE" sz="2200" dirty="0"/>
          </a:p>
        </p:txBody>
      </p:sp>
      <p:pic>
        <p:nvPicPr>
          <p:cNvPr id="7" name="Grafik 6">
            <a:extLst>
              <a:ext uri="{FF2B5EF4-FFF2-40B4-BE49-F238E27FC236}">
                <a16:creationId xmlns:a16="http://schemas.microsoft.com/office/drawing/2014/main" id="{F1AAD924-00C6-160D-C8BB-518D2EDE72D5}"/>
              </a:ext>
            </a:extLst>
          </p:cNvPr>
          <p:cNvPicPr>
            <a:picLocks noChangeAspect="1"/>
          </p:cNvPicPr>
          <p:nvPr/>
        </p:nvPicPr>
        <p:blipFill>
          <a:blip r:embed="rId2"/>
          <a:stretch>
            <a:fillRect/>
          </a:stretch>
        </p:blipFill>
        <p:spPr>
          <a:xfrm>
            <a:off x="441655" y="2366229"/>
            <a:ext cx="2555840" cy="3067008"/>
          </a:xfrm>
          <a:prstGeom prst="rect">
            <a:avLst/>
          </a:prstGeom>
        </p:spPr>
      </p:pic>
    </p:spTree>
    <p:extLst>
      <p:ext uri="{BB962C8B-B14F-4D97-AF65-F5344CB8AC3E}">
        <p14:creationId xmlns:p14="http://schemas.microsoft.com/office/powerpoint/2010/main" val="4073919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C2B87-8408-EA39-89B6-D7B73D882D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B0EA25-8FCF-1850-43AB-5791A940A122}"/>
              </a:ext>
            </a:extLst>
          </p:cNvPr>
          <p:cNvSpPr>
            <a:spLocks noGrp="1"/>
          </p:cNvSpPr>
          <p:nvPr>
            <p:ph type="title"/>
          </p:nvPr>
        </p:nvSpPr>
        <p:spPr/>
        <p:txBody>
          <a:bodyPr/>
          <a:lstStyle/>
          <a:p>
            <a:r>
              <a:rPr lang="de-DE" sz="2400" b="1" dirty="0"/>
              <a:t>Einflussfaktoren auf Altersbilder</a:t>
            </a:r>
            <a:endParaRPr lang="de-DE" sz="2400" dirty="0"/>
          </a:p>
        </p:txBody>
      </p:sp>
      <p:sp>
        <p:nvSpPr>
          <p:cNvPr id="3" name="Textplatzhalter 2">
            <a:extLst>
              <a:ext uri="{FF2B5EF4-FFF2-40B4-BE49-F238E27FC236}">
                <a16:creationId xmlns:a16="http://schemas.microsoft.com/office/drawing/2014/main" id="{C82E4C37-D1AF-595A-D113-EC8BC1EB4912}"/>
              </a:ext>
            </a:extLst>
          </p:cNvPr>
          <p:cNvSpPr>
            <a:spLocks noGrp="1"/>
          </p:cNvSpPr>
          <p:nvPr>
            <p:ph type="body" sz="quarter" idx="10"/>
          </p:nvPr>
        </p:nvSpPr>
        <p:spPr>
          <a:xfrm>
            <a:off x="97969" y="1111277"/>
            <a:ext cx="11944351" cy="550862"/>
          </a:xfrm>
        </p:spPr>
        <p:txBody>
          <a:bodyPr/>
          <a:lstStyle/>
          <a:p>
            <a:r>
              <a:rPr lang="de-DE" sz="2800" dirty="0"/>
              <a:t>Tabuisierung, Schweigen und institutionelle Praxis</a:t>
            </a:r>
          </a:p>
        </p:txBody>
      </p:sp>
      <p:sp>
        <p:nvSpPr>
          <p:cNvPr id="4" name="Inhaltsplatzhalter 3">
            <a:extLst>
              <a:ext uri="{FF2B5EF4-FFF2-40B4-BE49-F238E27FC236}">
                <a16:creationId xmlns:a16="http://schemas.microsoft.com/office/drawing/2014/main" id="{6C862B7E-BEF8-F494-0F66-F7FA4CD6C4FA}"/>
              </a:ext>
            </a:extLst>
          </p:cNvPr>
          <p:cNvSpPr>
            <a:spLocks noGrp="1"/>
          </p:cNvSpPr>
          <p:nvPr>
            <p:ph sz="quarter" idx="12"/>
          </p:nvPr>
        </p:nvSpPr>
        <p:spPr>
          <a:xfrm>
            <a:off x="3292145" y="2044803"/>
            <a:ext cx="6947008" cy="4282043"/>
          </a:xfrm>
        </p:spPr>
        <p:txBody>
          <a:bodyPr/>
          <a:lstStyle/>
          <a:p>
            <a:pPr marL="342900" indent="-342900">
              <a:buClr>
                <a:srgbClr val="C00000"/>
              </a:buClr>
              <a:buFont typeface="Arial" panose="020B0604020202020204" pitchFamily="34" charset="0"/>
              <a:buChar char="•"/>
            </a:pPr>
            <a:r>
              <a:rPr lang="de-DE" sz="2200" b="1" dirty="0"/>
              <a:t>Institutionell</a:t>
            </a:r>
            <a:r>
              <a:rPr lang="de-DE" sz="2200" dirty="0"/>
              <a:t> wird Tabuisierung durch Strukturen und Regeln verstärkt. </a:t>
            </a:r>
          </a:p>
          <a:p>
            <a:pPr marL="342900" indent="-342900">
              <a:buClr>
                <a:srgbClr val="C00000"/>
              </a:buClr>
              <a:buFont typeface="Arial" panose="020B0604020202020204" pitchFamily="34" charset="0"/>
              <a:buChar char="•"/>
            </a:pPr>
            <a:r>
              <a:rPr lang="de-DE" sz="2200" dirty="0"/>
              <a:t>Einrichtungen wie </a:t>
            </a:r>
            <a:r>
              <a:rPr lang="de-DE" sz="2200" b="1" dirty="0"/>
              <a:t>Pflegeheime oder Beratungsstellen </a:t>
            </a:r>
            <a:r>
              <a:rPr lang="de-DE" sz="2200" dirty="0"/>
              <a:t>haben häufig keine klaren Richtlinien für den Umgang mit Sexualität älterer Menschen. </a:t>
            </a:r>
          </a:p>
          <a:p>
            <a:pPr marL="342900" indent="-342900">
              <a:buClr>
                <a:srgbClr val="C00000"/>
              </a:buClr>
              <a:buFont typeface="Arial" panose="020B0604020202020204" pitchFamily="34" charset="0"/>
              <a:buChar char="•"/>
            </a:pPr>
            <a:r>
              <a:rPr lang="de-DE" sz="2200" dirty="0"/>
              <a:t>Räume, Ressourcen oder Leitlinien für die thematische Integration in Bildungs- oder Betreuungsangebote fehlen. </a:t>
            </a:r>
          </a:p>
          <a:p>
            <a:pPr marL="342900" indent="-342900">
              <a:buClr>
                <a:srgbClr val="C00000"/>
              </a:buClr>
              <a:buFont typeface="Arial" panose="020B0604020202020204" pitchFamily="34" charset="0"/>
              <a:buChar char="•"/>
            </a:pPr>
            <a:r>
              <a:rPr lang="de-DE" sz="2200" dirty="0"/>
              <a:t>In der Folge kann es zu Stillstand, normativer Selbstzensur oder sogar zu unangemessenen Reaktionen auf Bedürfnisse älterer Menschen kommen.</a:t>
            </a:r>
          </a:p>
        </p:txBody>
      </p:sp>
      <p:pic>
        <p:nvPicPr>
          <p:cNvPr id="6" name="Grafik 5">
            <a:extLst>
              <a:ext uri="{FF2B5EF4-FFF2-40B4-BE49-F238E27FC236}">
                <a16:creationId xmlns:a16="http://schemas.microsoft.com/office/drawing/2014/main" id="{F1FB9D8A-3ACE-FC02-6451-08700C162D67}"/>
              </a:ext>
            </a:extLst>
          </p:cNvPr>
          <p:cNvPicPr>
            <a:picLocks noChangeAspect="1"/>
          </p:cNvPicPr>
          <p:nvPr/>
        </p:nvPicPr>
        <p:blipFill>
          <a:blip r:embed="rId2"/>
          <a:stretch>
            <a:fillRect/>
          </a:stretch>
        </p:blipFill>
        <p:spPr>
          <a:xfrm>
            <a:off x="506818" y="2551815"/>
            <a:ext cx="2675469" cy="2077423"/>
          </a:xfrm>
          <a:prstGeom prst="rect">
            <a:avLst/>
          </a:prstGeom>
        </p:spPr>
      </p:pic>
      <p:pic>
        <p:nvPicPr>
          <p:cNvPr id="9" name="Grafik 8">
            <a:extLst>
              <a:ext uri="{FF2B5EF4-FFF2-40B4-BE49-F238E27FC236}">
                <a16:creationId xmlns:a16="http://schemas.microsoft.com/office/drawing/2014/main" id="{E0E3308F-6452-3DE6-7CC1-CDBC51AF081F}"/>
              </a:ext>
            </a:extLst>
          </p:cNvPr>
          <p:cNvPicPr>
            <a:picLocks noChangeAspect="1"/>
          </p:cNvPicPr>
          <p:nvPr/>
        </p:nvPicPr>
        <p:blipFill>
          <a:blip r:embed="rId3"/>
          <a:stretch>
            <a:fillRect/>
          </a:stretch>
        </p:blipFill>
        <p:spPr>
          <a:xfrm>
            <a:off x="9828786" y="3296093"/>
            <a:ext cx="1856396" cy="1805767"/>
          </a:xfrm>
          <a:prstGeom prst="rect">
            <a:avLst/>
          </a:prstGeom>
        </p:spPr>
      </p:pic>
    </p:spTree>
    <p:extLst>
      <p:ext uri="{BB962C8B-B14F-4D97-AF65-F5344CB8AC3E}">
        <p14:creationId xmlns:p14="http://schemas.microsoft.com/office/powerpoint/2010/main" val="1213314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85CF-C626-655F-5383-F3F46861DB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6847E9-F0A3-E256-F295-13FF0F1C1922}"/>
              </a:ext>
            </a:extLst>
          </p:cNvPr>
          <p:cNvSpPr>
            <a:spLocks noGrp="1"/>
          </p:cNvSpPr>
          <p:nvPr>
            <p:ph type="title"/>
          </p:nvPr>
        </p:nvSpPr>
        <p:spPr/>
        <p:txBody>
          <a:bodyPr/>
          <a:lstStyle/>
          <a:p>
            <a:r>
              <a:rPr lang="de-DE" sz="2400" b="1" dirty="0"/>
              <a:t>Einflussfaktoren auf Altersbilder</a:t>
            </a:r>
            <a:endParaRPr lang="de-DE" sz="2400" dirty="0"/>
          </a:p>
        </p:txBody>
      </p:sp>
      <p:sp>
        <p:nvSpPr>
          <p:cNvPr id="3" name="Textplatzhalter 2">
            <a:extLst>
              <a:ext uri="{FF2B5EF4-FFF2-40B4-BE49-F238E27FC236}">
                <a16:creationId xmlns:a16="http://schemas.microsoft.com/office/drawing/2014/main" id="{4B81BD50-750F-E001-6FE5-8C1B241D7C4F}"/>
              </a:ext>
            </a:extLst>
          </p:cNvPr>
          <p:cNvSpPr>
            <a:spLocks noGrp="1"/>
          </p:cNvSpPr>
          <p:nvPr>
            <p:ph type="body" sz="quarter" idx="10"/>
          </p:nvPr>
        </p:nvSpPr>
        <p:spPr>
          <a:xfrm>
            <a:off x="97969" y="1037630"/>
            <a:ext cx="11944351" cy="550862"/>
          </a:xfrm>
        </p:spPr>
        <p:txBody>
          <a:bodyPr/>
          <a:lstStyle/>
          <a:p>
            <a:r>
              <a:rPr lang="de-DE" sz="2800" dirty="0"/>
              <a:t>Tabuisierung, Schweigen und institutionelle Praxis</a:t>
            </a:r>
          </a:p>
        </p:txBody>
      </p:sp>
      <p:sp>
        <p:nvSpPr>
          <p:cNvPr id="4" name="Inhaltsplatzhalter 3">
            <a:extLst>
              <a:ext uri="{FF2B5EF4-FFF2-40B4-BE49-F238E27FC236}">
                <a16:creationId xmlns:a16="http://schemas.microsoft.com/office/drawing/2014/main" id="{A73F57ED-9806-B700-4E2E-D0F5A6C0B20B}"/>
              </a:ext>
            </a:extLst>
          </p:cNvPr>
          <p:cNvSpPr>
            <a:spLocks noGrp="1"/>
          </p:cNvSpPr>
          <p:nvPr>
            <p:ph sz="quarter" idx="12"/>
          </p:nvPr>
        </p:nvSpPr>
        <p:spPr>
          <a:xfrm>
            <a:off x="2792414" y="1916483"/>
            <a:ext cx="8318608" cy="4282043"/>
          </a:xfrm>
        </p:spPr>
        <p:txBody>
          <a:bodyPr/>
          <a:lstStyle/>
          <a:p>
            <a:pPr marL="342900" indent="-342900">
              <a:buClr>
                <a:srgbClr val="C00000"/>
              </a:buClr>
              <a:buFont typeface="Arial" panose="020B0604020202020204" pitchFamily="34" charset="0"/>
              <a:buChar char="•"/>
            </a:pPr>
            <a:r>
              <a:rPr lang="de-DE" sz="2200" dirty="0"/>
              <a:t>Die Analyse solcher Tabuisierungsmuster zeigt, dass das Schweigen nicht zufällig entsteht, sondern durch </a:t>
            </a:r>
            <a:r>
              <a:rPr lang="de-DE" sz="2200" b="1" dirty="0"/>
              <a:t>gesellschaftliche, historische und institutionelle Mechanismen</a:t>
            </a:r>
            <a:r>
              <a:rPr lang="de-DE" sz="2200" dirty="0"/>
              <a:t> stabilisiert wird. </a:t>
            </a:r>
          </a:p>
          <a:p>
            <a:pPr marL="342900" indent="-342900">
              <a:buClr>
                <a:srgbClr val="C00000"/>
              </a:buClr>
              <a:buFont typeface="Arial" panose="020B0604020202020204" pitchFamily="34" charset="0"/>
              <a:buChar char="•"/>
            </a:pPr>
            <a:r>
              <a:rPr lang="de-DE" sz="2200" b="1" dirty="0"/>
              <a:t>Bildungs- und Trainingsmodule </a:t>
            </a:r>
            <a:r>
              <a:rPr lang="de-DE" sz="2200" dirty="0"/>
              <a:t>können hier eine Schlüsselrolle spielen: </a:t>
            </a:r>
            <a:r>
              <a:rPr lang="de-DE" sz="2200" b="1" dirty="0"/>
              <a:t>Durch Reflexion eigener Haltungen</a:t>
            </a:r>
            <a:r>
              <a:rPr lang="de-DE" sz="2200" dirty="0"/>
              <a:t>, die Dekonstruktion dominanter Narrative und die Diskussion von Fallbeispielen werden Teilnehmende befähigt, Tabus bewusst zu thematisieren. </a:t>
            </a:r>
          </a:p>
          <a:p>
            <a:pPr marL="342900" indent="-342900">
              <a:buClr>
                <a:srgbClr val="C00000"/>
              </a:buClr>
              <a:buFont typeface="Arial" panose="020B0604020202020204" pitchFamily="34" charset="0"/>
              <a:buChar char="•"/>
            </a:pPr>
            <a:r>
              <a:rPr lang="de-DE" sz="2200" dirty="0"/>
              <a:t>Sie lernen, Unsicherheiten zu benennen, normative Erwartungen kritisch zu hinterfragen und handlungsorientierte Strategien zu entwickeln, die den Bedürfnissen älterer Menschen gerecht werden.</a:t>
            </a:r>
          </a:p>
          <a:p>
            <a:pPr marL="342900" indent="-342900">
              <a:buClr>
                <a:srgbClr val="C00000"/>
              </a:buClr>
              <a:buFont typeface="Arial" panose="020B0604020202020204" pitchFamily="34" charset="0"/>
              <a:buChar char="•"/>
            </a:pPr>
            <a:endParaRPr lang="de-DE" sz="2200" dirty="0"/>
          </a:p>
        </p:txBody>
      </p:sp>
      <p:pic>
        <p:nvPicPr>
          <p:cNvPr id="5" name="Grafik 4">
            <a:extLst>
              <a:ext uri="{FF2B5EF4-FFF2-40B4-BE49-F238E27FC236}">
                <a16:creationId xmlns:a16="http://schemas.microsoft.com/office/drawing/2014/main" id="{E7E39057-F363-5347-D9AE-BB0559994F4B}"/>
              </a:ext>
            </a:extLst>
          </p:cNvPr>
          <p:cNvPicPr>
            <a:picLocks noChangeAspect="1"/>
          </p:cNvPicPr>
          <p:nvPr/>
        </p:nvPicPr>
        <p:blipFill>
          <a:blip r:embed="rId2"/>
          <a:stretch>
            <a:fillRect/>
          </a:stretch>
        </p:blipFill>
        <p:spPr>
          <a:xfrm>
            <a:off x="379229" y="1993052"/>
            <a:ext cx="2300176" cy="2871896"/>
          </a:xfrm>
          <a:prstGeom prst="rect">
            <a:avLst/>
          </a:prstGeom>
        </p:spPr>
      </p:pic>
    </p:spTree>
    <p:extLst>
      <p:ext uri="{BB962C8B-B14F-4D97-AF65-F5344CB8AC3E}">
        <p14:creationId xmlns:p14="http://schemas.microsoft.com/office/powerpoint/2010/main" val="3677487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E3530D2C-C189-C948-01E2-CA51EF25BB36}"/>
              </a:ext>
            </a:extLst>
          </p:cNvPr>
          <p:cNvSpPr txBox="1"/>
          <p:nvPr/>
        </p:nvSpPr>
        <p:spPr>
          <a:xfrm>
            <a:off x="499730" y="95376"/>
            <a:ext cx="10558130" cy="495200"/>
          </a:xfrm>
          <a:prstGeom prst="rect">
            <a:avLst/>
          </a:prstGeom>
          <a:noFill/>
        </p:spPr>
        <p:txBody>
          <a:bodyPr wrap="square">
            <a:spAutoFit/>
          </a:bodyPr>
          <a:lstStyle/>
          <a:p>
            <a:pPr>
              <a:lnSpc>
                <a:spcPct val="115000"/>
              </a:lnSpc>
              <a:spcAft>
                <a:spcPts val="600"/>
              </a:spcAft>
              <a:buNone/>
            </a:pPr>
            <a:r>
              <a:rPr lang="de-DE" sz="2400" b="1" kern="100" dirty="0">
                <a:solidFill>
                  <a:srgbClr val="FFFFFF"/>
                </a:solidFill>
                <a:effectLst/>
                <a:latin typeface="Calibri" panose="020F0502020204030204" pitchFamily="34" charset="0"/>
                <a:ea typeface="Aptos" panose="020B0004020202020204" pitchFamily="34" charset="0"/>
                <a:cs typeface="Times New Roman" panose="02020603050405020304" pitchFamily="18" charset="0"/>
              </a:rPr>
              <a:t>Übung 3 – Selbstreflexion: Sexualität im Alter – Normen, Werte und Tabus</a:t>
            </a:r>
            <a:endParaRPr lang="de-DE" sz="2400"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Grafik 4">
            <a:extLst>
              <a:ext uri="{FF2B5EF4-FFF2-40B4-BE49-F238E27FC236}">
                <a16:creationId xmlns:a16="http://schemas.microsoft.com/office/drawing/2014/main" id="{2DCA3635-EA10-0BE6-B7DD-1D58DF043947}"/>
              </a:ext>
            </a:extLst>
          </p:cNvPr>
          <p:cNvPicPr>
            <a:picLocks noChangeAspect="1"/>
          </p:cNvPicPr>
          <p:nvPr/>
        </p:nvPicPr>
        <p:blipFill>
          <a:blip r:embed="rId2"/>
          <a:stretch>
            <a:fillRect/>
          </a:stretch>
        </p:blipFill>
        <p:spPr>
          <a:xfrm>
            <a:off x="1476332" y="2593170"/>
            <a:ext cx="2200582" cy="2286319"/>
          </a:xfrm>
          <a:prstGeom prst="rect">
            <a:avLst/>
          </a:prstGeom>
        </p:spPr>
      </p:pic>
      <p:sp>
        <p:nvSpPr>
          <p:cNvPr id="6" name="Textfeld 5">
            <a:extLst>
              <a:ext uri="{FF2B5EF4-FFF2-40B4-BE49-F238E27FC236}">
                <a16:creationId xmlns:a16="http://schemas.microsoft.com/office/drawing/2014/main" id="{6D792158-9AE4-1E94-B15B-EF05A62C3841}"/>
              </a:ext>
            </a:extLst>
          </p:cNvPr>
          <p:cNvSpPr txBox="1"/>
          <p:nvPr/>
        </p:nvSpPr>
        <p:spPr>
          <a:xfrm>
            <a:off x="499730" y="1265274"/>
            <a:ext cx="3442998" cy="830997"/>
          </a:xfrm>
          <a:prstGeom prst="rect">
            <a:avLst/>
          </a:prstGeom>
          <a:noFill/>
        </p:spPr>
        <p:txBody>
          <a:bodyPr wrap="square" rtlCol="0">
            <a:spAutoFit/>
          </a:bodyPr>
          <a:lstStyle/>
          <a:p>
            <a:pPr algn="ctr"/>
            <a:r>
              <a:rPr lang="de-DE" sz="2400" b="1" dirty="0"/>
              <a:t>1. Einzelreflexion 10 Minuten</a:t>
            </a:r>
          </a:p>
        </p:txBody>
      </p:sp>
      <p:pic>
        <p:nvPicPr>
          <p:cNvPr id="8" name="Grafik 7">
            <a:extLst>
              <a:ext uri="{FF2B5EF4-FFF2-40B4-BE49-F238E27FC236}">
                <a16:creationId xmlns:a16="http://schemas.microsoft.com/office/drawing/2014/main" id="{338B43C2-57D2-68F2-4B06-C9BCBCD7DF1F}"/>
              </a:ext>
            </a:extLst>
          </p:cNvPr>
          <p:cNvPicPr>
            <a:picLocks noChangeAspect="1"/>
          </p:cNvPicPr>
          <p:nvPr/>
        </p:nvPicPr>
        <p:blipFill>
          <a:blip r:embed="rId3"/>
          <a:stretch>
            <a:fillRect/>
          </a:stretch>
        </p:blipFill>
        <p:spPr>
          <a:xfrm>
            <a:off x="6651682" y="2593170"/>
            <a:ext cx="2886478" cy="2543530"/>
          </a:xfrm>
          <a:prstGeom prst="rect">
            <a:avLst/>
          </a:prstGeom>
        </p:spPr>
      </p:pic>
      <p:sp>
        <p:nvSpPr>
          <p:cNvPr id="9" name="Textfeld 8">
            <a:extLst>
              <a:ext uri="{FF2B5EF4-FFF2-40B4-BE49-F238E27FC236}">
                <a16:creationId xmlns:a16="http://schemas.microsoft.com/office/drawing/2014/main" id="{15090940-8A42-D060-3749-72673FD7B863}"/>
              </a:ext>
            </a:extLst>
          </p:cNvPr>
          <p:cNvSpPr txBox="1"/>
          <p:nvPr/>
        </p:nvSpPr>
        <p:spPr>
          <a:xfrm>
            <a:off x="6432698" y="1371600"/>
            <a:ext cx="4240440" cy="830997"/>
          </a:xfrm>
          <a:prstGeom prst="rect">
            <a:avLst/>
          </a:prstGeom>
          <a:noFill/>
        </p:spPr>
        <p:txBody>
          <a:bodyPr wrap="square" rtlCol="0">
            <a:spAutoFit/>
          </a:bodyPr>
          <a:lstStyle>
            <a:defPPr>
              <a:defRPr lang="el-GR"/>
            </a:defPPr>
            <a:lvl1pPr algn="ctr">
              <a:defRPr sz="2400" b="1"/>
            </a:lvl1pPr>
          </a:lstStyle>
          <a:p>
            <a:r>
              <a:rPr lang="de-DE" dirty="0"/>
              <a:t>2. Austausch in der Kleingruppe 15 Minuten</a:t>
            </a:r>
          </a:p>
        </p:txBody>
      </p:sp>
    </p:spTree>
    <p:extLst>
      <p:ext uri="{BB962C8B-B14F-4D97-AF65-F5344CB8AC3E}">
        <p14:creationId xmlns:p14="http://schemas.microsoft.com/office/powerpoint/2010/main" val="441004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de-DE" sz="2400" b="1" dirty="0"/>
              <a:t>Leitlinien für pädagogische und pflegerische Fachkräfte</a:t>
            </a:r>
          </a:p>
        </p:txBody>
      </p:sp>
      <p:graphicFrame>
        <p:nvGraphicFramePr>
          <p:cNvPr id="5" name="Tabelle 4">
            <a:extLst>
              <a:ext uri="{FF2B5EF4-FFF2-40B4-BE49-F238E27FC236}">
                <a16:creationId xmlns:a16="http://schemas.microsoft.com/office/drawing/2014/main" id="{2F81FAA4-617F-B328-676A-07DD367D88F2}"/>
              </a:ext>
            </a:extLst>
          </p:cNvPr>
          <p:cNvGraphicFramePr>
            <a:graphicFrameLocks noGrp="1"/>
          </p:cNvGraphicFramePr>
          <p:nvPr>
            <p:extLst>
              <p:ext uri="{D42A27DB-BD31-4B8C-83A1-F6EECF244321}">
                <p14:modId xmlns:p14="http://schemas.microsoft.com/office/powerpoint/2010/main" val="1042443138"/>
              </p:ext>
            </p:extLst>
          </p:nvPr>
        </p:nvGraphicFramePr>
        <p:xfrm>
          <a:off x="982467" y="1212111"/>
          <a:ext cx="9962706" cy="4810622"/>
        </p:xfrm>
        <a:graphic>
          <a:graphicData uri="http://schemas.openxmlformats.org/drawingml/2006/table">
            <a:tbl>
              <a:tblPr firstRow="1" firstCol="1" bandRow="1"/>
              <a:tblGrid>
                <a:gridCol w="5081842">
                  <a:extLst>
                    <a:ext uri="{9D8B030D-6E8A-4147-A177-3AD203B41FA5}">
                      <a16:colId xmlns:a16="http://schemas.microsoft.com/office/drawing/2014/main" val="1392990532"/>
                    </a:ext>
                  </a:extLst>
                </a:gridCol>
                <a:gridCol w="4880864">
                  <a:extLst>
                    <a:ext uri="{9D8B030D-6E8A-4147-A177-3AD203B41FA5}">
                      <a16:colId xmlns:a16="http://schemas.microsoft.com/office/drawing/2014/main" val="1345637308"/>
                    </a:ext>
                  </a:extLst>
                </a:gridCol>
              </a:tblGrid>
              <a:tr h="375683">
                <a:tc>
                  <a:txBody>
                    <a:bodyPr/>
                    <a:lstStyle/>
                    <a:p>
                      <a:pPr algn="ctr">
                        <a:lnSpc>
                          <a:spcPct val="107000"/>
                        </a:lnSpc>
                        <a:spcAft>
                          <a:spcPts val="800"/>
                        </a:spcAft>
                        <a:buNone/>
                      </a:pPr>
                      <a:r>
                        <a:rPr lang="en-US"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Do</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en-US"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Don’t</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704437559"/>
                  </a:ext>
                </a:extLst>
              </a:tr>
              <a:tr h="813583">
                <a:tc>
                  <a:txBody>
                    <a:bodyPr/>
                    <a:lstStyle/>
                    <a:p>
                      <a:pPr>
                        <a:lnSpc>
                          <a:spcPct val="107000"/>
                        </a:lnSpc>
                        <a:spcAft>
                          <a:spcPts val="800"/>
                        </a:spcAft>
                        <a:buNone/>
                      </a:pPr>
                      <a:r>
                        <a:rPr lang="de-DE" sz="22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Eigene Vorannahmen aktiv reflektieren</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Sexualität im Alter ignorieren oder bagatellisieren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814636596"/>
                  </a:ext>
                </a:extLst>
              </a:tr>
              <a:tr h="530355">
                <a:tc>
                  <a:txBody>
                    <a:bodyPr/>
                    <a:lstStyle/>
                    <a:p>
                      <a:pPr>
                        <a:lnSpc>
                          <a:spcPct val="107000"/>
                        </a:lnSpc>
                        <a:spcAft>
                          <a:spcPts val="800"/>
                        </a:spcAft>
                        <a:buNone/>
                      </a:pPr>
                      <a:r>
                        <a:rPr lang="de-DE" sz="220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Vielfalt von Lebensentwürfen anerkennen</a:t>
                      </a:r>
                      <a:endParaRPr lang="de-DE" sz="22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de-DE" sz="220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Humor auf Kosten älterer Menschen verwenden</a:t>
                      </a:r>
                      <a:endParaRPr lang="de-DE" sz="22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033795918"/>
                  </a:ext>
                </a:extLst>
              </a:tr>
              <a:tr h="614290">
                <a:tc>
                  <a:txBody>
                    <a:bodyPr/>
                    <a:lstStyle/>
                    <a:p>
                      <a:pPr>
                        <a:lnSpc>
                          <a:spcPct val="107000"/>
                        </a:lnSpc>
                        <a:spcBef>
                          <a:spcPts val="600"/>
                        </a:spcBef>
                        <a:spcAft>
                          <a:spcPts val="600"/>
                        </a:spcAft>
                        <a:buNone/>
                      </a:pPr>
                      <a:r>
                        <a:rPr lang="de-DE" sz="2200">
                          <a:solidFill>
                            <a:srgbClr val="252223"/>
                          </a:solidFill>
                          <a:effectLst/>
                          <a:latin typeface="Calibri" panose="020F0502020204030204" pitchFamily="34" charset="0"/>
                          <a:ea typeface="Calibri" panose="020F0502020204030204" pitchFamily="34" charset="0"/>
                          <a:cs typeface="Calibri" panose="020F0502020204030204" pitchFamily="34" charset="0"/>
                        </a:rPr>
                        <a:t>Die eigene Sprache bewusst inklusiv gestalten</a:t>
                      </a:r>
                      <a:endParaRPr lang="de-DE" sz="22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de-DE" sz="220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de-DE" sz="2200">
                          <a:solidFill>
                            <a:srgbClr val="252223"/>
                          </a:solidFill>
                          <a:effectLst/>
                          <a:latin typeface="Calibri" panose="020F0502020204030204" pitchFamily="34" charset="0"/>
                          <a:ea typeface="Calibri" panose="020F0502020204030204" pitchFamily="34" charset="0"/>
                          <a:cs typeface="Calibri" panose="020F0502020204030204" pitchFamily="34" charset="0"/>
                        </a:rPr>
                        <a:t>Normierende Aussagen treffen („In dem Alter ist das doch…“)</a:t>
                      </a:r>
                      <a:endParaRPr lang="de-DE" sz="22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5921546"/>
                  </a:ext>
                </a:extLst>
              </a:tr>
              <a:tr h="732889">
                <a:tc>
                  <a:txBody>
                    <a:bodyPr/>
                    <a:lstStyle/>
                    <a:p>
                      <a:pPr>
                        <a:lnSpc>
                          <a:spcPct val="107000"/>
                        </a:lnSpc>
                        <a:spcBef>
                          <a:spcPts val="600"/>
                        </a:spcBef>
                        <a:spcAft>
                          <a:spcPts val="600"/>
                        </a:spcAft>
                        <a:buNone/>
                      </a:pPr>
                      <a:r>
                        <a:rPr lang="de-DE" sz="2200">
                          <a:solidFill>
                            <a:srgbClr val="252223"/>
                          </a:solidFill>
                          <a:effectLst/>
                          <a:latin typeface="Calibri" panose="020F0502020204030204" pitchFamily="34" charset="0"/>
                          <a:ea typeface="Calibri" panose="020F0502020204030204" pitchFamily="34" charset="0"/>
                          <a:cs typeface="Calibri" panose="020F0502020204030204" pitchFamily="34" charset="0"/>
                        </a:rPr>
                        <a:t>Unsicherheiten offen benennen („Das ist ein sensibles Thema…“)</a:t>
                      </a:r>
                      <a:endParaRPr lang="de-DE" sz="22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de-DE" sz="2200">
                          <a:solidFill>
                            <a:srgbClr val="252223"/>
                          </a:solidFill>
                          <a:effectLst/>
                          <a:latin typeface="Calibri" panose="020F0502020204030204" pitchFamily="34" charset="0"/>
                          <a:ea typeface="Calibri" panose="020F0502020204030204" pitchFamily="34" charset="0"/>
                          <a:cs typeface="Calibri" panose="020F0502020204030204" pitchFamily="34" charset="0"/>
                        </a:rPr>
                        <a:t>Intime Themen ohne Zustimmung ansprechen</a:t>
                      </a:r>
                      <a:endParaRPr lang="de-DE" sz="22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2927481694"/>
                  </a:ext>
                </a:extLst>
              </a:tr>
              <a:tr h="486101">
                <a:tc>
                  <a:txBody>
                    <a:bodyPr/>
                    <a:lstStyle/>
                    <a:p>
                      <a:pPr>
                        <a:lnSpc>
                          <a:spcPct val="107000"/>
                        </a:lnSpc>
                        <a:spcBef>
                          <a:spcPts val="600"/>
                        </a:spcBef>
                        <a:spcAft>
                          <a:spcPts val="600"/>
                        </a:spcAft>
                        <a:buNone/>
                      </a:pP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Fort- und Weiterbildung nutzen</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Kulturelle oder religiöse Zuschreibungen verallgemeinern</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563810547"/>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67F8-FE86-C1C3-F4A7-285F0DD306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E522E-D47D-719A-41A5-AEDD485DFB71}"/>
              </a:ext>
            </a:extLst>
          </p:cNvPr>
          <p:cNvSpPr>
            <a:spLocks noGrp="1"/>
          </p:cNvSpPr>
          <p:nvPr>
            <p:ph type="title"/>
          </p:nvPr>
        </p:nvSpPr>
        <p:spPr/>
        <p:txBody>
          <a:bodyPr/>
          <a:lstStyle/>
          <a:p>
            <a:r>
              <a:rPr lang="de-DE" sz="2400" b="1" dirty="0"/>
              <a:t>Leitlinien für pädagogische und pflegerische Fachkräfte</a:t>
            </a:r>
          </a:p>
        </p:txBody>
      </p:sp>
      <p:sp>
        <p:nvSpPr>
          <p:cNvPr id="4" name="Textfeld 3">
            <a:extLst>
              <a:ext uri="{FF2B5EF4-FFF2-40B4-BE49-F238E27FC236}">
                <a16:creationId xmlns:a16="http://schemas.microsoft.com/office/drawing/2014/main" id="{3E0ACE32-D900-0581-996C-1D34547A3FA3}"/>
              </a:ext>
            </a:extLst>
          </p:cNvPr>
          <p:cNvSpPr txBox="1"/>
          <p:nvPr/>
        </p:nvSpPr>
        <p:spPr>
          <a:xfrm>
            <a:off x="231259" y="968186"/>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Kommunikationsempfehlungen</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037687D-9BD8-022F-E718-BF28C9FC5E68}"/>
              </a:ext>
            </a:extLst>
          </p:cNvPr>
          <p:cNvSpPr txBox="1"/>
          <p:nvPr/>
        </p:nvSpPr>
        <p:spPr>
          <a:xfrm>
            <a:off x="3833037" y="1905903"/>
            <a:ext cx="7977076" cy="3983911"/>
          </a:xfrm>
          <a:prstGeom prst="rect">
            <a:avLst/>
          </a:prstGeom>
          <a:noFill/>
        </p:spPr>
        <p:txBody>
          <a:bodyPr wrap="square">
            <a:spAutoFit/>
          </a:bodyPr>
          <a:lstStyle/>
          <a:p>
            <a:pPr marL="342900" lvl="0" indent="-342900">
              <a:lnSpc>
                <a:spcPct val="115000"/>
              </a:lnSpc>
              <a:spcAft>
                <a:spcPts val="800"/>
              </a:spcAft>
              <a:buClr>
                <a:srgbClr val="C00000"/>
              </a:buClr>
              <a:buSzPts val="1000"/>
              <a:buFont typeface="Arial" panose="020B0604020202020204" pitchFamily="34" charset="0"/>
              <a:buChar char="•"/>
              <a:tabLst>
                <a:tab pos="457200" algn="l"/>
              </a:tabLst>
            </a:pPr>
            <a:r>
              <a:rPr lang="de-DE" sz="22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Die Haltung ist geprägt von der grundsätzlichen Annahme: </a:t>
            </a: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Sexualität im Alter ist möglich.</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Clr>
                <a:srgbClr val="C00000"/>
              </a:buClr>
              <a:buSzPts val="1000"/>
              <a:buFont typeface="Arial" panose="020B0604020202020204" pitchFamily="34" charset="0"/>
              <a:buChar char="•"/>
              <a:tabLst>
                <a:tab pos="457200" algn="l"/>
              </a:tabLst>
            </a:pP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Günstig im Dialog sind offene Fragen, die einen breiten Antwortspielraum ermöglichen. Diese sollten wertfrei sein.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Clr>
                <a:srgbClr val="C00000"/>
              </a:buClr>
              <a:buSzPts val="1000"/>
              <a:buFont typeface="Arial" panose="020B0604020202020204" pitchFamily="34" charset="0"/>
              <a:buChar char="•"/>
              <a:tabLst>
                <a:tab pos="457200" algn="l"/>
              </a:tabLst>
            </a:pPr>
            <a:r>
              <a:rPr lang="en-US" sz="22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Suggestivfragen</a:t>
            </a: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sollten</a:t>
            </a: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vermieden</a:t>
            </a: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22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werden</a:t>
            </a: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Clr>
                <a:srgbClr val="C00000"/>
              </a:buClr>
              <a:buSzPts val="1000"/>
              <a:buFont typeface="Arial" panose="020B0604020202020204" pitchFamily="34" charset="0"/>
              <a:buChar char="•"/>
              <a:tabLst>
                <a:tab pos="457200" algn="l"/>
              </a:tabLst>
            </a:pP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Pausen, Unsicherheiten und Schweigen dürfen zugelassen und ausgehalten werden.</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Clr>
                <a:srgbClr val="C00000"/>
              </a:buClr>
              <a:buSzPts val="1000"/>
              <a:buFont typeface="Arial" panose="020B0604020202020204" pitchFamily="34" charset="0"/>
              <a:buChar char="•"/>
              <a:tabLst>
                <a:tab pos="457200" algn="l"/>
              </a:tabLst>
            </a:pP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Wie eine Person sich selbst definiert, sollte respektiert und nicht infrage gestellt werden.</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304AC7-5021-58F0-614C-53D28A213E66}"/>
              </a:ext>
            </a:extLst>
          </p:cNvPr>
          <p:cNvPicPr>
            <a:picLocks noChangeAspect="1"/>
          </p:cNvPicPr>
          <p:nvPr/>
        </p:nvPicPr>
        <p:blipFill>
          <a:blip r:embed="rId2"/>
          <a:stretch>
            <a:fillRect/>
          </a:stretch>
        </p:blipFill>
        <p:spPr>
          <a:xfrm>
            <a:off x="231259" y="2424223"/>
            <a:ext cx="3273922" cy="2553171"/>
          </a:xfrm>
          <a:prstGeom prst="rect">
            <a:avLst/>
          </a:prstGeom>
        </p:spPr>
      </p:pic>
    </p:spTree>
    <p:extLst>
      <p:ext uri="{BB962C8B-B14F-4D97-AF65-F5344CB8AC3E}">
        <p14:creationId xmlns:p14="http://schemas.microsoft.com/office/powerpoint/2010/main" val="174495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de-DE" sz="2400" b="1" dirty="0"/>
              <a:t>Leitlinien für pädagogische und pflegerische Fachkräfte</a:t>
            </a:r>
          </a:p>
        </p:txBody>
      </p:sp>
      <p:sp>
        <p:nvSpPr>
          <p:cNvPr id="4" name="Textfeld 3">
            <a:extLst>
              <a:ext uri="{FF2B5EF4-FFF2-40B4-BE49-F238E27FC236}">
                <a16:creationId xmlns:a16="http://schemas.microsoft.com/office/drawing/2014/main" id="{9445F797-C6D6-117F-BD9B-26E8B99AFFE9}"/>
              </a:ext>
            </a:extLst>
          </p:cNvPr>
          <p:cNvSpPr txBox="1"/>
          <p:nvPr/>
        </p:nvSpPr>
        <p:spPr>
          <a:xfrm>
            <a:off x="231259" y="968186"/>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Zentrale Prinzipien</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F0EF47D3-F238-9C75-6F1C-8D4CC826B808}"/>
              </a:ext>
            </a:extLst>
          </p:cNvPr>
          <p:cNvSpPr txBox="1"/>
          <p:nvPr/>
        </p:nvSpPr>
        <p:spPr>
          <a:xfrm>
            <a:off x="3014331" y="1544156"/>
            <a:ext cx="8468832" cy="5232202"/>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de-DE" sz="2200" b="1" dirty="0"/>
              <a:t>Beschreiben statt bewerten</a:t>
            </a:r>
          </a:p>
          <a:p>
            <a:pPr marL="800100" lvl="1" indent="-342900">
              <a:buFont typeface="Courier New" panose="02070309020205020404" pitchFamily="49" charset="0"/>
              <a:buChar char="o"/>
            </a:pPr>
            <a:r>
              <a:rPr lang="de-DE" sz="2200" dirty="0"/>
              <a:t>Beobachtungen von Interpretationen trennen.</a:t>
            </a:r>
          </a:p>
          <a:p>
            <a:pPr marL="800100" lvl="1" indent="-342900">
              <a:buFont typeface="Courier New" panose="02070309020205020404" pitchFamily="49" charset="0"/>
              <a:buChar char="o"/>
            </a:pPr>
            <a:r>
              <a:rPr lang="de-DE" sz="2200" dirty="0"/>
              <a:t>Etiketten vermeiden (z.B. „unangemessen“)</a:t>
            </a:r>
          </a:p>
          <a:p>
            <a:pPr marL="342900" indent="-342900">
              <a:buClr>
                <a:srgbClr val="C00000"/>
              </a:buClr>
              <a:buFont typeface="Arial" panose="020B0604020202020204" pitchFamily="34" charset="0"/>
              <a:buChar char="•"/>
            </a:pPr>
            <a:r>
              <a:rPr lang="en-US" sz="2200" b="1" dirty="0"/>
              <a:t>Ich-</a:t>
            </a:r>
            <a:r>
              <a:rPr lang="en-US" sz="2200" b="1" dirty="0" err="1"/>
              <a:t>Botschaften</a:t>
            </a:r>
            <a:r>
              <a:rPr lang="en-US" sz="2200" b="1" dirty="0"/>
              <a:t> </a:t>
            </a:r>
            <a:r>
              <a:rPr lang="en-US" sz="2200" b="1" dirty="0" err="1"/>
              <a:t>verwenden</a:t>
            </a:r>
            <a:endParaRPr lang="de-DE" sz="2200" dirty="0"/>
          </a:p>
          <a:p>
            <a:pPr marL="800100" lvl="1" indent="-342900">
              <a:buFont typeface="Courier New" panose="02070309020205020404" pitchFamily="49" charset="0"/>
              <a:buChar char="o"/>
            </a:pPr>
            <a:r>
              <a:rPr lang="de-DE" sz="2200" dirty="0"/>
              <a:t>Eigene Wahrnehmungen, Gefühle und Bedürfnisse transparent machen.</a:t>
            </a:r>
          </a:p>
          <a:p>
            <a:pPr marL="800100" lvl="1" indent="-342900">
              <a:buFont typeface="Courier New" panose="02070309020205020404" pitchFamily="49" charset="0"/>
              <a:buChar char="o"/>
            </a:pPr>
            <a:r>
              <a:rPr lang="de-DE" sz="2200" dirty="0"/>
              <a:t>Keine Verallgemeinerungen oder Schuldzuweisungen.</a:t>
            </a:r>
          </a:p>
          <a:p>
            <a:pPr marL="342900" indent="-342900">
              <a:buClr>
                <a:srgbClr val="C00000"/>
              </a:buClr>
              <a:buFont typeface="Arial" panose="020B0604020202020204" pitchFamily="34" charset="0"/>
              <a:buChar char="•"/>
            </a:pPr>
            <a:r>
              <a:rPr lang="en-US" sz="2200" b="1" dirty="0" err="1"/>
              <a:t>Offenheit</a:t>
            </a:r>
            <a:r>
              <a:rPr lang="en-US" sz="2200" b="1" dirty="0"/>
              <a:t> für </a:t>
            </a:r>
            <a:r>
              <a:rPr lang="en-US" sz="2200" b="1" dirty="0" err="1"/>
              <a:t>unterschiedliche</a:t>
            </a:r>
            <a:r>
              <a:rPr lang="en-US" sz="2200" b="1" dirty="0"/>
              <a:t> </a:t>
            </a:r>
            <a:r>
              <a:rPr lang="en-US" sz="2200" b="1" dirty="0" err="1"/>
              <a:t>Perspektiven</a:t>
            </a:r>
            <a:endParaRPr lang="de-DE" sz="2200" dirty="0"/>
          </a:p>
          <a:p>
            <a:pPr marL="800100" lvl="1" indent="-342900">
              <a:buFont typeface="Courier New" panose="02070309020205020404" pitchFamily="49" charset="0"/>
              <a:buChar char="o"/>
            </a:pPr>
            <a:r>
              <a:rPr lang="de-DE" sz="2200" dirty="0"/>
              <a:t>Akzeptieren, dass es nicht die eine richtige Sichtweise gibt.</a:t>
            </a:r>
          </a:p>
          <a:p>
            <a:pPr marL="800100" lvl="1" indent="-342900">
              <a:buFont typeface="Courier New" panose="02070309020205020404" pitchFamily="49" charset="0"/>
              <a:buChar char="o"/>
            </a:pPr>
            <a:r>
              <a:rPr lang="de-DE" sz="2400" dirty="0">
                <a:effectLst/>
                <a:latin typeface="Calibri" panose="020F0502020204030204" pitchFamily="34" charset="0"/>
                <a:ea typeface="Calibri" panose="020F0502020204030204" pitchFamily="34" charset="0"/>
              </a:rPr>
              <a:t>Nachfragen statt unterstellen</a:t>
            </a:r>
            <a:endParaRPr lang="de-DE" sz="2200" dirty="0"/>
          </a:p>
          <a:p>
            <a:pPr marL="342900" indent="-342900">
              <a:buClr>
                <a:srgbClr val="C00000"/>
              </a:buClr>
              <a:buFont typeface="Arial" panose="020B0604020202020204" pitchFamily="34" charset="0"/>
              <a:buChar char="•"/>
            </a:pPr>
            <a:r>
              <a:rPr lang="de-DE" sz="2200" b="1" dirty="0"/>
              <a:t>Keine impliziten Normen oder „Man-Botschaften“</a:t>
            </a:r>
          </a:p>
          <a:p>
            <a:pPr marL="342900" indent="-342900">
              <a:buClr>
                <a:srgbClr val="C00000"/>
              </a:buClr>
              <a:buFont typeface="Arial" panose="020B0604020202020204" pitchFamily="34" charset="0"/>
              <a:buChar char="•"/>
            </a:pPr>
            <a:r>
              <a:rPr lang="en-US" sz="2200" b="1" dirty="0" err="1"/>
              <a:t>Autonomie</a:t>
            </a:r>
            <a:r>
              <a:rPr lang="en-US" sz="2200" b="1" dirty="0"/>
              <a:t> </a:t>
            </a:r>
            <a:r>
              <a:rPr lang="en-US" sz="2200" b="1" dirty="0" err="1"/>
              <a:t>respektieren</a:t>
            </a:r>
            <a:endParaRPr lang="en-US" sz="2200" b="1" dirty="0"/>
          </a:p>
          <a:p>
            <a:pPr marL="800100" lvl="1" indent="-342900">
              <a:buFont typeface="Courier New" panose="02070309020205020404" pitchFamily="49" charset="0"/>
              <a:buChar char="o"/>
            </a:pPr>
            <a:r>
              <a:rPr lang="de-DE" sz="2400" dirty="0">
                <a:effectLst/>
                <a:latin typeface="Calibri" panose="020F0502020204030204" pitchFamily="34" charset="0"/>
                <a:ea typeface="Calibri" panose="020F0502020204030204" pitchFamily="34" charset="0"/>
              </a:rPr>
              <a:t>Angebote statt Anweisungen</a:t>
            </a:r>
            <a:endParaRPr lang="en-US" sz="2200" b="1" dirty="0"/>
          </a:p>
          <a:p>
            <a:endParaRPr lang="de-DE" sz="2200" dirty="0"/>
          </a:p>
          <a:p>
            <a:endParaRPr lang="de-DE" sz="2200" dirty="0"/>
          </a:p>
        </p:txBody>
      </p:sp>
      <p:pic>
        <p:nvPicPr>
          <p:cNvPr id="6" name="Grafik 5">
            <a:extLst>
              <a:ext uri="{FF2B5EF4-FFF2-40B4-BE49-F238E27FC236}">
                <a16:creationId xmlns:a16="http://schemas.microsoft.com/office/drawing/2014/main" id="{50140925-6F4F-D5C7-C72E-5D52D54CF0DC}"/>
              </a:ext>
            </a:extLst>
          </p:cNvPr>
          <p:cNvPicPr>
            <a:picLocks noChangeAspect="1"/>
          </p:cNvPicPr>
          <p:nvPr/>
        </p:nvPicPr>
        <p:blipFill>
          <a:blip r:embed="rId2"/>
          <a:stretch>
            <a:fillRect/>
          </a:stretch>
        </p:blipFill>
        <p:spPr>
          <a:xfrm>
            <a:off x="332420" y="2701796"/>
            <a:ext cx="2213040" cy="1725318"/>
          </a:xfrm>
          <a:prstGeom prst="rect">
            <a:avLst/>
          </a:prstGeom>
        </p:spPr>
      </p:pic>
    </p:spTree>
    <p:extLst>
      <p:ext uri="{BB962C8B-B14F-4D97-AF65-F5344CB8AC3E}">
        <p14:creationId xmlns:p14="http://schemas.microsoft.com/office/powerpoint/2010/main" val="547440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de-DE" sz="2400" b="1" dirty="0"/>
              <a:t>Leitlinien für pädagogische und pflegerische Fachkräfte</a:t>
            </a:r>
          </a:p>
        </p:txBody>
      </p:sp>
      <p:sp>
        <p:nvSpPr>
          <p:cNvPr id="4" name="Textfeld 3">
            <a:extLst>
              <a:ext uri="{FF2B5EF4-FFF2-40B4-BE49-F238E27FC236}">
                <a16:creationId xmlns:a16="http://schemas.microsoft.com/office/drawing/2014/main" id="{0478DD94-97D1-CE00-5F67-635AA133B537}"/>
              </a:ext>
            </a:extLst>
          </p:cNvPr>
          <p:cNvSpPr txBox="1"/>
          <p:nvPr/>
        </p:nvSpPr>
        <p:spPr>
          <a:xfrm>
            <a:off x="231259" y="968186"/>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Zentrale Prinzipien</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BC5878FE-FB9E-64B7-90D7-7F82956F4B58}"/>
              </a:ext>
            </a:extLst>
          </p:cNvPr>
          <p:cNvPicPr>
            <a:picLocks noChangeAspect="1"/>
          </p:cNvPicPr>
          <p:nvPr/>
        </p:nvPicPr>
        <p:blipFill>
          <a:blip r:embed="rId2"/>
          <a:stretch>
            <a:fillRect/>
          </a:stretch>
        </p:blipFill>
        <p:spPr>
          <a:xfrm>
            <a:off x="401380" y="2450520"/>
            <a:ext cx="2210825" cy="1724114"/>
          </a:xfrm>
          <a:prstGeom prst="rect">
            <a:avLst/>
          </a:prstGeom>
        </p:spPr>
      </p:pic>
      <p:sp>
        <p:nvSpPr>
          <p:cNvPr id="6" name="Textfeld 5">
            <a:extLst>
              <a:ext uri="{FF2B5EF4-FFF2-40B4-BE49-F238E27FC236}">
                <a16:creationId xmlns:a16="http://schemas.microsoft.com/office/drawing/2014/main" id="{004D0DA8-B863-7C91-5C9D-913CB9E7D6F2}"/>
              </a:ext>
            </a:extLst>
          </p:cNvPr>
          <p:cNvSpPr txBox="1"/>
          <p:nvPr/>
        </p:nvSpPr>
        <p:spPr>
          <a:xfrm>
            <a:off x="2793704" y="2008748"/>
            <a:ext cx="8062137" cy="3139321"/>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b="1" dirty="0" err="1"/>
              <a:t>Anerkennung</a:t>
            </a:r>
            <a:r>
              <a:rPr lang="en-US" sz="2200" b="1" dirty="0"/>
              <a:t> von </a:t>
            </a:r>
            <a:r>
              <a:rPr lang="en-US" sz="2200" b="1" dirty="0" err="1"/>
              <a:t>Gefühlen</a:t>
            </a:r>
            <a:r>
              <a:rPr lang="en-US" sz="2200" b="1" dirty="0"/>
              <a:t> – </a:t>
            </a:r>
            <a:r>
              <a:rPr lang="en-US" sz="2200" b="1" dirty="0" err="1"/>
              <a:t>ohne</a:t>
            </a:r>
            <a:r>
              <a:rPr lang="en-US" sz="2200" b="1" dirty="0"/>
              <a:t> </a:t>
            </a:r>
            <a:r>
              <a:rPr lang="en-US" sz="2200" b="1" dirty="0" err="1"/>
              <a:t>Bewertung</a:t>
            </a:r>
            <a:endParaRPr lang="de-DE" sz="2200" dirty="0"/>
          </a:p>
          <a:p>
            <a:pPr marL="800100" lvl="1" indent="-342900">
              <a:buFont typeface="Courier New" panose="02070309020205020404" pitchFamily="49" charset="0"/>
              <a:buChar char="o"/>
            </a:pPr>
            <a:r>
              <a:rPr lang="de-DE" sz="2200" dirty="0"/>
              <a:t>Gefühle gelten lassen, auch wenn man sie nicht teilt.</a:t>
            </a:r>
          </a:p>
          <a:p>
            <a:pPr marL="342900" indent="-342900">
              <a:buClr>
                <a:srgbClr val="C00000"/>
              </a:buClr>
              <a:buFont typeface="Arial" panose="020B0604020202020204" pitchFamily="34" charset="0"/>
              <a:buChar char="•"/>
            </a:pPr>
            <a:r>
              <a:rPr lang="en-US" sz="2200" b="1" dirty="0" err="1"/>
              <a:t>Sprache</a:t>
            </a:r>
            <a:r>
              <a:rPr lang="en-US" sz="2200" b="1" dirty="0"/>
              <a:t> </a:t>
            </a:r>
            <a:r>
              <a:rPr lang="en-US" sz="2200" b="1" dirty="0" err="1"/>
              <a:t>inklusiv</a:t>
            </a:r>
            <a:r>
              <a:rPr lang="en-US" sz="2200" b="1" dirty="0"/>
              <a:t> und </a:t>
            </a:r>
            <a:r>
              <a:rPr lang="en-US" sz="2200" b="1" dirty="0" err="1"/>
              <a:t>präzise</a:t>
            </a:r>
            <a:r>
              <a:rPr lang="en-US" sz="2200" b="1" dirty="0"/>
              <a:t> </a:t>
            </a:r>
            <a:r>
              <a:rPr lang="en-US" sz="2200" b="1" dirty="0" err="1"/>
              <a:t>nutzen</a:t>
            </a:r>
            <a:endParaRPr lang="en-US" sz="2200" b="1" dirty="0"/>
          </a:p>
          <a:p>
            <a:pPr marL="800100" lvl="1" indent="-342900">
              <a:buFont typeface="Courier New" panose="02070309020205020404" pitchFamily="49" charset="0"/>
              <a:buChar char="o"/>
            </a:pPr>
            <a:r>
              <a:rPr lang="de-DE" sz="2200" dirty="0"/>
              <a:t>Keine Verallgemeinerungen über Gruppen oder Personen.</a:t>
            </a:r>
          </a:p>
          <a:p>
            <a:pPr marL="800100" lvl="1" indent="-342900">
              <a:buFont typeface="Courier New" panose="02070309020205020404" pitchFamily="49" charset="0"/>
              <a:buChar char="o"/>
            </a:pPr>
            <a:r>
              <a:rPr lang="de-DE" sz="2200" dirty="0"/>
              <a:t>Sensibilität für Machtverhältnisse und Rollen </a:t>
            </a:r>
          </a:p>
          <a:p>
            <a:pPr marL="342900" indent="-342900">
              <a:buClr>
                <a:srgbClr val="C00000"/>
              </a:buClr>
              <a:buFont typeface="Arial" panose="020B0604020202020204" pitchFamily="34" charset="0"/>
              <a:buChar char="•"/>
            </a:pPr>
            <a:r>
              <a:rPr lang="en-US" sz="2200" b="1" dirty="0"/>
              <a:t>Verstehen, nicht </a:t>
            </a:r>
            <a:r>
              <a:rPr lang="en-US" sz="2200" b="1" dirty="0" err="1"/>
              <a:t>Korrigieren</a:t>
            </a:r>
            <a:endParaRPr lang="de-DE" sz="2200" dirty="0"/>
          </a:p>
          <a:p>
            <a:pPr marL="800100" lvl="1" indent="-342900">
              <a:buFont typeface="Courier New" panose="02070309020205020404" pitchFamily="49" charset="0"/>
              <a:buChar char="o"/>
            </a:pPr>
            <a:r>
              <a:rPr lang="de-DE" sz="2200" dirty="0"/>
              <a:t>Kommunikation als gemeinsamen Klärungsprozess begreifen.</a:t>
            </a:r>
          </a:p>
          <a:p>
            <a:pPr marL="800100" lvl="1" indent="-342900">
              <a:buFont typeface="Courier New" panose="02070309020205020404" pitchFamily="49" charset="0"/>
              <a:buChar char="o"/>
            </a:pPr>
            <a:r>
              <a:rPr lang="de-DE" sz="2200" dirty="0"/>
              <a:t>Nicht: „richtigstellen“, sondern Beziehung und Verständigung in den Fokus stellen.</a:t>
            </a:r>
          </a:p>
        </p:txBody>
      </p:sp>
    </p:spTree>
    <p:extLst>
      <p:ext uri="{BB962C8B-B14F-4D97-AF65-F5344CB8AC3E}">
        <p14:creationId xmlns:p14="http://schemas.microsoft.com/office/powerpoint/2010/main" val="2627884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Danke</a:t>
            </a:r>
          </a:p>
        </p:txBody>
      </p:sp>
    </p:spTree>
    <p:extLst>
      <p:ext uri="{BB962C8B-B14F-4D97-AF65-F5344CB8AC3E}">
        <p14:creationId xmlns:p14="http://schemas.microsoft.com/office/powerpoint/2010/main" val="1402781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de-DE" dirty="0"/>
              <a:t>References</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p:txBody>
          <a:bodyPr/>
          <a:lstStyle/>
          <a:p>
            <a:r>
              <a:rPr lang="de-DE" dirty="0"/>
              <a:t>Ariès, P. (1988). Geschichte des privaten Lebens. Frankfurt a. M.: Fischer.</a:t>
            </a:r>
          </a:p>
          <a:p>
            <a:r>
              <a:rPr lang="de-DE" dirty="0"/>
              <a:t>Beck-Gernsheim, E. (1980): Das halbierte Leben: Männerwelt Beruf, Frauenwelt Familie. Frankfurt a.M.</a:t>
            </a:r>
          </a:p>
          <a:p>
            <a:r>
              <a:rPr lang="de-DE" dirty="0"/>
              <a:t>Berger, P. L., &amp; Luckmann, T. (2016). Die gesellschaftliche Konstruktion der Wirklichkeit. Frankfurt a. M.</a:t>
            </a:r>
          </a:p>
          <a:p>
            <a:r>
              <a:rPr lang="de-DE" dirty="0"/>
              <a:t>Butler, J. (1991). Das Unbehagen der Geschlechter. Frankfurt a. M.</a:t>
            </a:r>
          </a:p>
          <a:p>
            <a:r>
              <a:rPr lang="de-DE" dirty="0"/>
              <a:t>Dimbath, O. (2025): Soziale Norm. In: </a:t>
            </a:r>
            <a:r>
              <a:rPr lang="de-DE" u="sng" dirty="0">
                <a:solidFill>
                  <a:schemeClr val="tx1"/>
                </a:solidFill>
                <a:hlinkClick r:id="rId2">
                  <a:extLst>
                    <a:ext uri="{A12FA001-AC4F-418D-AE19-62706E023703}">
                      <ahyp:hlinkClr xmlns:ahyp="http://schemas.microsoft.com/office/drawing/2018/hyperlinkcolor" val="tx"/>
                    </a:ext>
                  </a:extLst>
                </a:hlinkClick>
              </a:rPr>
              <a:t>https://www.socialnet.de/lexikon/Soziale-Norm</a:t>
            </a:r>
            <a:endParaRPr lang="de-DE" dirty="0">
              <a:solidFill>
                <a:schemeClr val="tx1"/>
              </a:solidFill>
            </a:endParaRPr>
          </a:p>
          <a:p>
            <a:r>
              <a:rPr lang="en-US" dirty="0"/>
              <a:t>Fealy, G., McNamara, M., Treacy, M. P., &amp; Lyons, I. (2012). Constructing ageing and age identities: A case study of newspaper discourse. </a:t>
            </a:r>
            <a:r>
              <a:rPr lang="de-DE" dirty="0"/>
              <a:t>Ageing &amp; Society, 32(1), 85–102.</a:t>
            </a:r>
          </a:p>
          <a:p>
            <a:r>
              <a:rPr lang="de-DE" dirty="0"/>
              <a:t>Feldmann, M., Wazinski, K., Wanka, A. (2025): Intersektionale Perspektiven auf Alter(n) und Geschlecht in der Sozialen Arbeit</a:t>
            </a:r>
          </a:p>
          <a:p>
            <a:r>
              <a:rPr lang="de-DE" dirty="0"/>
              <a:t>Foucault, M. (1999). Der Wille zum Wissen. Sexualität und Wahrheit 1. Frankfurt a. M.</a:t>
            </a:r>
          </a:p>
          <a:p>
            <a:r>
              <a:rPr lang="de-DE" dirty="0"/>
              <a:t>Goffman, E. (1977). Stigma. Über Techniken der Bewältigung beschädigter Identität. Frankfurt a. M.</a:t>
            </a:r>
          </a:p>
          <a:p>
            <a:r>
              <a:rPr lang="de-DE" dirty="0"/>
              <a:t>Honneth, A. (2010). Das Ich im Wir. Berlin</a:t>
            </a:r>
          </a:p>
          <a:p>
            <a:r>
              <a:rPr lang="en-US" dirty="0"/>
              <a:t>Somers, M. R. (1994). The Narrative Constitution of Identity. Theory and Society, 23(5), 605–649.</a:t>
            </a:r>
            <a:endParaRPr lang="de-DE" dirty="0"/>
          </a:p>
          <a:p>
            <a:r>
              <a:rPr lang="en-US" dirty="0"/>
              <a:t>Woodward, K. (2006). Aging and Its Discontents. Bloomington: Indiana University Press.</a:t>
            </a:r>
            <a:endParaRPr lang="de-DE" dirty="0"/>
          </a:p>
          <a:p>
            <a:endParaRPr lang="de-DE" dirty="0"/>
          </a:p>
        </p:txBody>
      </p:sp>
    </p:spTree>
    <p:extLst>
      <p:ext uri="{BB962C8B-B14F-4D97-AF65-F5344CB8AC3E}">
        <p14:creationId xmlns:p14="http://schemas.microsoft.com/office/powerpoint/2010/main" val="1756618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2.xml><?xml version="1.0" encoding="utf-8"?>
<ds:datastoreItem xmlns:ds="http://schemas.openxmlformats.org/officeDocument/2006/customXml" ds:itemID="{B410C3A6-44F4-4559-A943-BC44E00EF2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6a33d8-8496-4dd0-bdb4-e7001d843bba"/>
    <ds:schemaRef ds:uri="d3294b56-e90c-47f0-a901-cbc2fa92ce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4803D7-AC89-4F2F-AA66-341ACEC9063C}">
  <ds:schemaRefs>
    <ds:schemaRef ds:uri="http://purl.org/dc/elements/1.1/"/>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purl.org/dc/dcmitype/"/>
    <ds:schemaRef ds:uri="http://schemas.microsoft.com/office/infopath/2007/PartnerControls"/>
    <ds:schemaRef ds:uri="d3294b56-e90c-47f0-a901-cbc2fa92cece"/>
    <ds:schemaRef ds:uri="d26a33d8-8496-4dd0-bdb4-e7001d843bba"/>
  </ds:schemaRefs>
</ds:datastoreItem>
</file>

<file path=docProps/app.xml><?xml version="1.0" encoding="utf-8"?>
<Properties xmlns="http://schemas.openxmlformats.org/officeDocument/2006/extended-properties" xmlns:vt="http://schemas.openxmlformats.org/officeDocument/2006/docPropsVTypes">
  <TotalTime>0</TotalTime>
  <Words>2394</Words>
  <Application>Microsoft Office PowerPoint</Application>
  <PresentationFormat>Breitbild</PresentationFormat>
  <Paragraphs>242</Paragraphs>
  <Slides>33</Slides>
  <Notes>2</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33</vt:i4>
      </vt:variant>
    </vt:vector>
  </HeadingPairs>
  <TitlesOfParts>
    <vt:vector size="43" baseType="lpstr">
      <vt:lpstr>Aptos</vt:lpstr>
      <vt:lpstr>Arial</vt:lpstr>
      <vt:lpstr>Calibri</vt:lpstr>
      <vt:lpstr>Courier New</vt:lpstr>
      <vt:lpstr>Open Sans</vt:lpstr>
      <vt:lpstr>Pier Sans Light</vt:lpstr>
      <vt:lpstr>Symbol</vt:lpstr>
      <vt:lpstr>Wingdings</vt:lpstr>
      <vt:lpstr>CARDET Course template</vt:lpstr>
      <vt:lpstr>CARDET Course template - Cover page</vt:lpstr>
      <vt:lpstr>AgeWise Handbook   Modul 4. Die Geschichte gesellschaftlicher Normen von Geschlecht und Sexualität in Europa </vt:lpstr>
      <vt:lpstr>Darum geht es…</vt:lpstr>
      <vt:lpstr>PowerPoint-Präsentation</vt:lpstr>
      <vt:lpstr>PowerPoint-Präsentation</vt:lpstr>
      <vt:lpstr>PowerPoint-Präsentation</vt:lpstr>
      <vt:lpstr>PowerPoint-Präsentation</vt:lpstr>
      <vt:lpstr>PowerPoint-Präsentation</vt:lpstr>
      <vt:lpstr>Theoretischer Rahmen: Historische Entwicklung sozialer  Normen zu Alter und Sexualität</vt:lpstr>
      <vt:lpstr>Theoretischer Rahmen: Historische Entwicklung sozialer  Normen zu Alter und Sexualität</vt:lpstr>
      <vt:lpstr>Theoretischer Rahmen: Historische Entwicklung sozialer  Normen zu Alter und Sexualität</vt:lpstr>
      <vt:lpstr>Theoretischer Rahmen: Historische Entwicklung sozialer  Normen zu Alter und Sexualität</vt:lpstr>
      <vt:lpstr>Theoretischer Rahmen: Historische Entwicklung sozialer  Normen zu Alter und Sexualität</vt:lpstr>
      <vt:lpstr>Theoretischer Rahmen: Historische Entwicklung sozialer  Normen zu Alter und Sexualität</vt:lpstr>
      <vt:lpstr>Übung 2</vt:lpstr>
      <vt:lpstr>Einflussfaktoren auf Altersbilder </vt:lpstr>
      <vt:lpstr>Einflussfaktoren auf Altersbilder </vt:lpstr>
      <vt:lpstr>Einflussfaktoren auf Altersbilder </vt:lpstr>
      <vt:lpstr>Einflussfaktoren auf Altersbilder </vt:lpstr>
      <vt:lpstr>Einflussfaktoren auf Altersbilder</vt:lpstr>
      <vt:lpstr>Einflussfaktoren auf Altersbilder</vt:lpstr>
      <vt:lpstr>Einflussfaktoren auf Altersbilder</vt:lpstr>
      <vt:lpstr>Einflussfaktoren auf Altersbilder</vt:lpstr>
      <vt:lpstr>Einflussfaktoren auf Altersbilder</vt:lpstr>
      <vt:lpstr>Einflussfaktoren auf Altersbilder</vt:lpstr>
      <vt:lpstr>Einflussfaktoren auf Altersbilder</vt:lpstr>
      <vt:lpstr>Einflussfaktoren auf Altersbilder</vt:lpstr>
      <vt:lpstr>PowerPoint-Präsentation</vt:lpstr>
      <vt:lpstr>Leitlinien für pädagogische und pflegerische Fachkräfte</vt:lpstr>
      <vt:lpstr>Leitlinien für pädagogische und pflegerische Fachkräfte</vt:lpstr>
      <vt:lpstr>Leitlinien für pädagogische und pflegerische Fachkräfte</vt:lpstr>
      <vt:lpstr>Leitlinien für pädagogische und pflegerische Fachkräfte</vt:lpstr>
      <vt:lpstr>Danke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Karina Hossfeld</cp:lastModifiedBy>
  <cp:revision>118</cp:revision>
  <cp:lastPrinted>2018-07-25T11:23:29Z</cp:lastPrinted>
  <dcterms:created xsi:type="dcterms:W3CDTF">2014-07-11T09:12:14Z</dcterms:created>
  <dcterms:modified xsi:type="dcterms:W3CDTF">2026-08-11T08:33:20Z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