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565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Inter" panose="020B0502030000000004" pitchFamily="34" charset="0"/>
      <p:regular r:id="rId22"/>
    </p:embeddedFont>
    <p:embeddedFont>
      <p:font typeface="Inter Bold" panose="020B0802030000000004" pitchFamily="34" charset="0"/>
      <p:regular r:id="rId23"/>
      <p:bold r:id="rId24"/>
    </p:embeddedFont>
    <p:embeddedFont>
      <p:font typeface="Inter Bold Italics" panose="020B0802030000000004" pitchFamily="34" charset="0"/>
      <p:regular r:id="rId25"/>
      <p:bold r:id="rId26"/>
      <p:italic r:id="rId27"/>
      <p:boldItalic r:id="rId28"/>
    </p:embeddedFont>
    <p:embeddedFont>
      <p:font typeface="Oswald" pitchFamily="2" charset="77"/>
      <p:regular r:id="rId29"/>
      <p:bold r:id="rId30"/>
    </p:embeddedFont>
    <p:embeddedFont>
      <p:font typeface="Oswald Bold" pitchFamily="2" charset="77"/>
      <p:regular r:id="rId31"/>
      <p:bold r:id="rId32"/>
    </p:embeddedFont>
    <p:embeddedFont>
      <p:font typeface="Oswald Semi-Bold" pitchFamily="2" charset="77"/>
      <p:regular r:id="rId33"/>
      <p:bold r:id="rId34"/>
    </p:embeddedFont>
    <p:embeddedFont>
      <p:font typeface="Raleway Bold" pitchFamily="2" charset="77"/>
      <p:regular r:id="rId35"/>
      <p:bold r:id="rId36"/>
    </p:embeddedFont>
    <p:embeddedFont>
      <p:font typeface="Raleway Medium" panose="020B0003030101060003" pitchFamily="34" charset="0"/>
      <p:regular r:id="rId37"/>
      <p:bold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 autoAdjust="0"/>
    <p:restoredTop sz="94586" autoAdjust="0"/>
  </p:normalViewPr>
  <p:slideViewPr>
    <p:cSldViewPr>
      <p:cViewPr varScale="1">
        <p:scale>
          <a:sx n="98" d="100"/>
          <a:sy n="98" d="100"/>
        </p:scale>
        <p:origin x="147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presProps" Target="presProps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viewProps" Target="viewProps.xml"/><Relationship Id="rId45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20" Type="http://schemas.openxmlformats.org/officeDocument/2006/relationships/font" Target="fonts/font3.fntdata"/><Relationship Id="rId4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9847" y="361044"/>
            <a:ext cx="6573893" cy="2761699"/>
          </a:xfrm>
          <a:custGeom>
            <a:avLst/>
            <a:gdLst/>
            <a:ahLst/>
            <a:cxnLst/>
            <a:rect l="l" t="t" r="r" b="b"/>
            <a:pathLst>
              <a:path w="6573893" h="2761699">
                <a:moveTo>
                  <a:pt x="0" y="0"/>
                </a:moveTo>
                <a:lnTo>
                  <a:pt x="6573892" y="0"/>
                </a:lnTo>
                <a:lnTo>
                  <a:pt x="6573892" y="2761699"/>
                </a:lnTo>
                <a:lnTo>
                  <a:pt x="0" y="27616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09" r="-300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6053" y="6360511"/>
            <a:ext cx="1139895" cy="1199489"/>
          </a:xfrm>
          <a:custGeom>
            <a:avLst/>
            <a:gdLst/>
            <a:ahLst/>
            <a:cxnLst/>
            <a:rect l="l" t="t" r="r" b="b"/>
            <a:pathLst>
              <a:path w="1139895" h="1199489">
                <a:moveTo>
                  <a:pt x="0" y="0"/>
                </a:moveTo>
                <a:lnTo>
                  <a:pt x="1139894" y="0"/>
                </a:lnTo>
                <a:lnTo>
                  <a:pt x="1139894" y="1199489"/>
                </a:lnTo>
                <a:lnTo>
                  <a:pt x="0" y="11994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79847" y="4649763"/>
            <a:ext cx="6839758" cy="1553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r>
              <a:rPr lang="ro-RO" sz="223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Sprijinirea vârstnicilor LGBTQIAP+: conștientizare și măsuri proactive</a:t>
            </a:r>
          </a:p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endParaRPr lang="en-US" sz="223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endParaRPr lang="en-US" sz="223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125"/>
              </a:lnSpc>
              <a:spcBef>
                <a:spcPct val="0"/>
              </a:spcBef>
            </a:pPr>
            <a:endParaRPr lang="en-US" sz="223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79847" y="3731344"/>
            <a:ext cx="7635676" cy="764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77"/>
              </a:lnSpc>
              <a:spcBef>
                <a:spcPct val="0"/>
              </a:spcBef>
            </a:pPr>
            <a:r>
              <a:rPr lang="ro-RO" sz="2607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Modulul 3 – Sexualitate, gen și diversitate</a:t>
            </a:r>
          </a:p>
          <a:p>
            <a:pPr marL="0" lvl="1" indent="0" algn="l">
              <a:lnSpc>
                <a:spcPts val="3077"/>
              </a:lnSpc>
              <a:spcBef>
                <a:spcPct val="0"/>
              </a:spcBef>
            </a:pPr>
            <a:endParaRPr lang="en-US" sz="2607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24133" y="7143097"/>
            <a:ext cx="3443734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ro-RO" sz="1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Never Gets Old – Proiect Erasmus+ KA220-ADU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0305" y="1750160"/>
            <a:ext cx="9831695" cy="3637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36"/>
              </a:lnSpc>
              <a:spcBef>
                <a:spcPct val="0"/>
              </a:spcBef>
            </a:pPr>
            <a:r>
              <a:rPr lang="ro-RO" sz="3026" b="1" u="none" strike="noStrike">
                <a:solidFill>
                  <a:srgbClr val="000000"/>
                </a:solidFill>
                <a:latin typeface="Oswald Semi-Bold"/>
                <a:ea typeface="Oswald Semi-Bold"/>
                <a:cs typeface="Oswald Semi-Bold"/>
                <a:sym typeface="Oswald Semi-Bold"/>
              </a:rPr>
              <a:t>La finalul acestei sesiuni, veți putea:</a:t>
            </a: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ro-RO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Să faceți diferența între orientarea sexuală, identitatea de gen și exprimarea de gen</a:t>
            </a: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ro-RO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Să înțelegeți experiențele de viață ale vârstnicilor LGBTQIAP+</a:t>
            </a: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ro-RO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Să analizați intersecția formelor de discriminare</a:t>
            </a:r>
          </a:p>
          <a:p>
            <a:pPr marL="653386" lvl="1" indent="-326693" algn="l">
              <a:lnSpc>
                <a:spcPts val="4236"/>
              </a:lnSpc>
              <a:spcBef>
                <a:spcPct val="0"/>
              </a:spcBef>
              <a:buFont typeface="Arial"/>
              <a:buChar char="•"/>
            </a:pPr>
            <a:r>
              <a:rPr lang="ro-RO" sz="302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Să folosiți un limbaj și o atitudine incluzive.</a:t>
            </a:r>
          </a:p>
          <a:p>
            <a:pPr marL="0" lvl="0" indent="0" algn="l">
              <a:lnSpc>
                <a:spcPts val="4236"/>
              </a:lnSpc>
              <a:spcBef>
                <a:spcPct val="0"/>
              </a:spcBef>
            </a:pPr>
            <a:endParaRPr lang="en-US" sz="3026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0" y="521702"/>
            <a:ext cx="8003686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ro-RO" sz="41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OBIECTIVELE SESIUNII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1890" y="1557856"/>
            <a:ext cx="8001520" cy="4025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71"/>
              </a:lnSpc>
              <a:spcBef>
                <a:spcPct val="0"/>
              </a:spcBef>
            </a:pPr>
            <a:r>
              <a:rPr lang="ro-RO" sz="390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 xml:space="preserve">1. Introducere </a:t>
            </a:r>
          </a:p>
          <a:p>
            <a:pPr marL="0" lvl="0" indent="0" algn="l">
              <a:lnSpc>
                <a:spcPts val="5471"/>
              </a:lnSpc>
              <a:spcBef>
                <a:spcPct val="0"/>
              </a:spcBef>
            </a:pPr>
            <a:r>
              <a:rPr lang="ro-RO" sz="390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 xml:space="preserve">2. De ce un modul dedicat? </a:t>
            </a:r>
          </a:p>
          <a:p>
            <a:pPr marL="0" lvl="0" indent="0" algn="l">
              <a:lnSpc>
                <a:spcPts val="5471"/>
              </a:lnSpc>
              <a:spcBef>
                <a:spcPct val="0"/>
              </a:spcBef>
            </a:pPr>
            <a:r>
              <a:rPr lang="ro-RO" sz="390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 xml:space="preserve">3. Activitate – Terminologia incluziunii </a:t>
            </a:r>
          </a:p>
          <a:p>
            <a:pPr marL="0" lvl="0" indent="0" algn="l">
              <a:lnSpc>
                <a:spcPts val="5471"/>
              </a:lnSpc>
              <a:spcBef>
                <a:spcPct val="0"/>
              </a:spcBef>
            </a:pPr>
            <a:r>
              <a:rPr lang="ro-RO" sz="390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 xml:space="preserve">4. Intersecționalitate și analize de caz </a:t>
            </a:r>
          </a:p>
          <a:p>
            <a:pPr marL="0" lvl="0" indent="0" algn="l">
              <a:lnSpc>
                <a:spcPts val="5471"/>
              </a:lnSpc>
              <a:spcBef>
                <a:spcPct val="0"/>
              </a:spcBef>
            </a:pPr>
            <a:r>
              <a:rPr lang="ro-RO" sz="390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 xml:space="preserve">5. Activitate practică – Analiza cazului Brett </a:t>
            </a:r>
          </a:p>
          <a:p>
            <a:pPr marL="0" lvl="0" indent="0" algn="l">
              <a:lnSpc>
                <a:spcPts val="5471"/>
              </a:lnSpc>
              <a:spcBef>
                <a:spcPct val="0"/>
              </a:spcBef>
            </a:pPr>
            <a:r>
              <a:rPr lang="ro-RO" sz="3908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 xml:space="preserve">6. Rezumat și evaluare </a:t>
            </a: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61890" y="521702"/>
            <a:ext cx="3579763" cy="712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879"/>
              </a:lnSpc>
              <a:spcBef>
                <a:spcPct val="0"/>
              </a:spcBef>
            </a:pPr>
            <a:r>
              <a:rPr lang="ro-RO" sz="41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PROGRAM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1680933"/>
            <a:ext cx="9180000" cy="2082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ro-RO" sz="2386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 constatare: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Vârstnicii LGBTQIAP+ sunt adesea ignorați în programele de formare, în media și în diverse instituții.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Au trăit o istorie marcată de incriminare, stigmatizare și HIV.</a:t>
            </a:r>
          </a:p>
        </p:txBody>
      </p:sp>
      <p:sp>
        <p:nvSpPr>
          <p:cNvPr id="3" name="Freeform 3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6000" y="506187"/>
            <a:ext cx="7629345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DE CE UN MODUL DEDICAT VÂRSTNICILOR LGBTQIAP+?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6000" y="4256554"/>
            <a:ext cx="9180000" cy="2082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ro-RO" sz="2386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O consecință: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Izolare: 90% nu au copii, 40% trăiesc cu mai puțin de 1000 €/lună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Teamă: 65% se tem de violență în instituții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„Înapoi în dulap”: 40% își ascund identitatea în căminele de bătrâni</a:t>
            </a: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endParaRPr lang="en-US" sz="2386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graphicFrame>
        <p:nvGraphicFramePr>
          <p:cNvPr id="2" name="Tabel"/>
          <p:cNvGraphicFramePr>
            <a:graphicFrameLocks noGrp="1"/>
          </p:cNvGraphicFramePr>
          <p:nvPr/>
        </p:nvGraphicFramePr>
        <p:xfrm>
          <a:off x="1947863" y="1793875"/>
          <a:ext cx="6056312" cy="2561809"/>
        </p:xfrm>
        <a:graphic>
          <a:graphicData uri="http://schemas.openxmlformats.org/drawingml/2006/table">
            <a:tbl>
              <a:tblPr firstRow="1"/>
              <a:tblGrid>
                <a:gridCol w="1211262"/>
                <a:gridCol w="1332388"/>
                <a:gridCol w="1211262"/>
                <a:gridCol w="2301400"/>
              </a:tblGrid>
              <a:tr h="640452"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Țara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solidFill>
                      <a:srgbClr val="B38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Dezincriminare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solidFill>
                      <a:srgbClr val="B38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Căsătorie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solidFill>
                      <a:srgbClr val="B388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Impact asupra vârstnicilor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solidFill>
                      <a:srgbClr val="B388F0"/>
                    </a:solidFill>
                  </a:tcPr>
                </a:tc>
              </a:tr>
              <a:tr h="640452"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Franța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1982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2013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Incriminare, apoi recunoaștere tardivă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640452"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Germania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1969/1988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2017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Generații marcate de Paragraful 175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640452"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România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2001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Interzisă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12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Stigmatizare persistentă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TextBox 5"/>
          <p:cNvSpPr txBox="1"/>
          <p:nvPr/>
        </p:nvSpPr>
        <p:spPr>
          <a:xfrm>
            <a:off x="841545" y="5084029"/>
            <a:ext cx="7045050" cy="951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56"/>
              </a:lnSpc>
              <a:spcBef>
                <a:spcPct val="0"/>
              </a:spcBef>
            </a:pPr>
            <a:r>
              <a:rPr lang="ro-RO" sz="2825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Criza HIV/SIDA: în prezent, în Franța, 30% dintre diagnosticele HIV privesc persoane de peste 50 de ani.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41545" y="434924"/>
            <a:ext cx="7629345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 MOȘTENIRE CARE ÎNCĂ APASĂ GREU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487137"/>
            <a:ext cx="9918556" cy="1155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28"/>
              </a:lnSpc>
              <a:spcBef>
                <a:spcPct val="0"/>
              </a:spcBef>
            </a:pPr>
            <a:r>
              <a:rPr lang="ro-RO" sz="3377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„ÎNTOARCEREA ÎN DULAP”</a:t>
            </a:r>
          </a:p>
          <a:p>
            <a:pPr marL="0" lvl="0" indent="0" algn="l">
              <a:lnSpc>
                <a:spcPts val="4728"/>
              </a:lnSpc>
              <a:spcBef>
                <a:spcPct val="0"/>
              </a:spcBef>
            </a:pPr>
            <a:endParaRPr lang="en-US" sz="3377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56000" y="1278402"/>
            <a:ext cx="7247686" cy="263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29"/>
              </a:lnSpc>
              <a:spcBef>
                <a:spcPct val="0"/>
              </a:spcBef>
            </a:pPr>
            <a:r>
              <a:rPr lang="ro-RO" sz="252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Care este motivul acestui fenomen?</a:t>
            </a:r>
          </a:p>
          <a:p>
            <a:pPr marL="544249" lvl="1" indent="-272124" algn="l">
              <a:lnSpc>
                <a:spcPts val="3529"/>
              </a:lnSpc>
              <a:spcBef>
                <a:spcPct val="0"/>
              </a:spcBef>
              <a:buFont typeface="Arial"/>
              <a:buChar char="•"/>
            </a:pPr>
            <a:r>
              <a:rPr lang="ro-RO" sz="252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Teama de a fi discriminați</a:t>
            </a:r>
          </a:p>
          <a:p>
            <a:pPr marL="544249" lvl="1" indent="-272124" algn="l">
              <a:lnSpc>
                <a:spcPts val="3529"/>
              </a:lnSpc>
              <a:spcBef>
                <a:spcPct val="0"/>
              </a:spcBef>
              <a:buFont typeface="Arial"/>
              <a:buChar char="•"/>
            </a:pPr>
            <a:r>
              <a:rPr lang="ro-RO" sz="252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Lipsa unor semne vizibile de incluziune</a:t>
            </a:r>
          </a:p>
          <a:p>
            <a:pPr marL="544249" lvl="1" indent="-272124" algn="l">
              <a:lnSpc>
                <a:spcPts val="3529"/>
              </a:lnSpc>
              <a:spcBef>
                <a:spcPct val="0"/>
              </a:spcBef>
              <a:buFont typeface="Arial"/>
              <a:buChar char="•"/>
            </a:pPr>
            <a:r>
              <a:rPr lang="ro-RO" sz="252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Experiențe negative din trecut</a:t>
            </a:r>
          </a:p>
          <a:p>
            <a:pPr marL="544249" lvl="1" indent="-272124" algn="l">
              <a:lnSpc>
                <a:spcPts val="3529"/>
              </a:lnSpc>
              <a:spcBef>
                <a:spcPct val="0"/>
              </a:spcBef>
              <a:buFont typeface="Arial"/>
              <a:buChar char="•"/>
            </a:pPr>
            <a:r>
              <a:rPr lang="ro-RO" sz="252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 xml:space="preserve">Personal insuficient pregătit </a:t>
            </a:r>
          </a:p>
          <a:p>
            <a:pPr marL="0" lvl="0" indent="0" algn="l">
              <a:lnSpc>
                <a:spcPts val="3529"/>
              </a:lnSpc>
              <a:spcBef>
                <a:spcPct val="0"/>
              </a:spcBef>
            </a:pPr>
            <a:endParaRPr lang="en-US" sz="252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32877" y="4181119"/>
            <a:ext cx="3890796" cy="519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360"/>
              </a:lnSpc>
              <a:spcBef>
                <a:spcPct val="0"/>
              </a:spcBef>
            </a:pPr>
            <a:r>
              <a:rPr lang="ro-RO" sz="3114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 xml:space="preserve">CONSECINȚĂ: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32877" y="5704179"/>
            <a:ext cx="3688872" cy="109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79"/>
              </a:lnSpc>
              <a:spcBef>
                <a:spcPct val="0"/>
              </a:spcBef>
            </a:pPr>
            <a:r>
              <a:rPr lang="ro-RO" sz="31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 xml:space="preserve"> dintre vârstnicii LGBT trăiesc în izolare totală.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32877" y="4577050"/>
            <a:ext cx="1689199" cy="1184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99"/>
              </a:lnSpc>
              <a:spcBef>
                <a:spcPct val="0"/>
              </a:spcBef>
            </a:pPr>
            <a:r>
              <a:rPr lang="en-US" sz="6999" b="1" u="none" strike="noStrike">
                <a:solidFill>
                  <a:srgbClr val="3D7D2D"/>
                </a:solidFill>
                <a:latin typeface="Oswald Bold"/>
                <a:ea typeface="Oswald Bold"/>
                <a:cs typeface="Oswald Bold"/>
                <a:sym typeface="Oswald Bold"/>
              </a:rPr>
              <a:t>51%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33048"/>
            <a:ext cx="10692000" cy="6893903"/>
          </a:xfrm>
          <a:custGeom>
            <a:avLst/>
            <a:gdLst/>
            <a:ahLst/>
            <a:cxnLst/>
            <a:rect l="l" t="t" r="r" b="b"/>
            <a:pathLst>
              <a:path w="10692000" h="6893903">
                <a:moveTo>
                  <a:pt x="0" y="0"/>
                </a:moveTo>
                <a:lnTo>
                  <a:pt x="10692000" y="0"/>
                </a:lnTo>
                <a:lnTo>
                  <a:pt x="10692000" y="6893904"/>
                </a:lnTo>
                <a:lnTo>
                  <a:pt x="0" y="68939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340229" y="257570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758856" y="1562847"/>
            <a:ext cx="9180000" cy="4598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/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Maison de la Diversité (Lyon) – locuințe incluzive și participative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 lang="en-US" sz="219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 lang="en-US" sz="219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 lang="en-US" sz="219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Grey Pride – semnul „Bine ați venit” pentru centrele de îngrijire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 lang="en-US" sz="219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 lang="en-US" sz="219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 lang="en-US" sz="219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r>
              <a:rPr lang="ro-RO" sz="219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Lebensort Vielfalt (Berlin) – locuințe pentru vârstnici LGBT</a:t>
            </a: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 lang="en-US" sz="219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066"/>
              </a:lnSpc>
              <a:spcBef>
                <a:spcPct val="0"/>
              </a:spcBef>
            </a:pPr>
            <a:endParaRPr lang="en-US" sz="219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61498" y="1407397"/>
            <a:ext cx="1406982" cy="1406982"/>
          </a:xfrm>
          <a:custGeom>
            <a:avLst/>
            <a:gdLst/>
            <a:ahLst/>
            <a:cxnLst/>
            <a:rect l="l" t="t" r="r" b="b"/>
            <a:pathLst>
              <a:path w="1406982" h="1406982">
                <a:moveTo>
                  <a:pt x="0" y="0"/>
                </a:moveTo>
                <a:lnTo>
                  <a:pt x="1406982" y="0"/>
                </a:lnTo>
                <a:lnTo>
                  <a:pt x="1406982" y="1406982"/>
                </a:lnTo>
                <a:lnTo>
                  <a:pt x="0" y="14069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61498" y="2814379"/>
            <a:ext cx="1406982" cy="1406982"/>
          </a:xfrm>
          <a:custGeom>
            <a:avLst/>
            <a:gdLst/>
            <a:ahLst/>
            <a:cxnLst/>
            <a:rect l="l" t="t" r="r" b="b"/>
            <a:pathLst>
              <a:path w="1406982" h="1406982">
                <a:moveTo>
                  <a:pt x="0" y="0"/>
                </a:moveTo>
                <a:lnTo>
                  <a:pt x="1406982" y="0"/>
                </a:lnTo>
                <a:lnTo>
                  <a:pt x="1406982" y="1406982"/>
                </a:lnTo>
                <a:lnTo>
                  <a:pt x="0" y="14069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56000" y="4475128"/>
            <a:ext cx="1406982" cy="1253278"/>
          </a:xfrm>
          <a:custGeom>
            <a:avLst/>
            <a:gdLst/>
            <a:ahLst/>
            <a:cxnLst/>
            <a:rect l="l" t="t" r="r" b="b"/>
            <a:pathLst>
              <a:path w="1406982" h="1253278">
                <a:moveTo>
                  <a:pt x="0" y="0"/>
                </a:moveTo>
                <a:lnTo>
                  <a:pt x="1406982" y="0"/>
                </a:lnTo>
                <a:lnTo>
                  <a:pt x="1406982" y="1253278"/>
                </a:lnTo>
                <a:lnTo>
                  <a:pt x="0" y="12532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53813" y="52193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 xml:space="preserve"> PROIECTE CARE INSPIRĂ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56000" y="6313369"/>
            <a:ext cx="6581199" cy="549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INCLUZIUNEA NU ESTE O IDEE ABSTRACTĂ; EA ÎNSEAMNĂ O SERIE DE DECIZII CONCRETE.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"/>
          <p:cNvGraphicFramePr>
            <a:graphicFrameLocks noGrp="1"/>
          </p:cNvGraphicFramePr>
          <p:nvPr/>
        </p:nvGraphicFramePr>
        <p:xfrm>
          <a:off x="505674" y="958850"/>
          <a:ext cx="9565426" cy="6015038"/>
        </p:xfrm>
        <a:graphic>
          <a:graphicData uri="http://schemas.openxmlformats.org/drawingml/2006/table">
            <a:tbl>
              <a:tblPr firstRow="1"/>
              <a:tblGrid>
                <a:gridCol w="2678319"/>
                <a:gridCol w="6887107"/>
              </a:tblGrid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Termen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solidFill>
                      <a:srgbClr val="D9CC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Definiție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solidFill>
                      <a:srgbClr val="D9CCF5"/>
                    </a:solidFill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Orientare sexuală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Genul (genurile) față de care o persoană simte atracție.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Identitate de gen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Sentimentul intim de a fi bărbat, femeie, ambele sau niciuna.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Cisgen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Persoană a cărei identitate de gen corespunde sexului atribuit la naștere.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Transgen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Persoană a cărei identitate de gen diferă de sexul atribuit la naștere.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Non-binar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Persoană a cărei identitate de gen nu este exclusiv masculină sau exclusiv feminină.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Lesbiană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Femeie atrasă de alte femei.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Gay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Bărbat atras de alți bărbați.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Bisexual(ă)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Persoană atrasă de mai mult de un gen.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Pansexual(ă)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Persoană atrasă de alte persoane indiferent de gen.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Asexual(ă)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Persoană care simte atracție sexuală redusă sau deloc.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Queer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Termen-umbrelă pentru identitățile nenormative.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Intersex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Persoană născută cu caracteristici sexuale care nu se încadrează în normele binare.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Heteronormativitate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Presupunerea că toată lumea este heterosexuală.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Cisnormativitate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Presupunerea că toată lumea este cisgen.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Ageism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Discriminare pe criterii de vârstă.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Intersecționalitate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Suprapunerea diferitelor forme de discriminare (vârstă, gen, rasă, orientare...).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„Întoarcerea în dulap”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Ascunderea propriei identități la intrarea într-o instituție, de teama discriminării.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Familia aleasă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Rețea de persoane apropiate care îndeplinesc rolul unei familii.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Stresul minoritar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Impactul asupra sănătății al discriminării trăite de persoanele din grupuri minoritare.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  <a:tr h="286430">
                <a:tc>
                  <a:txBody>
                    <a:bodyPr/>
                    <a:lstStyle/>
                    <a:p>
                      <a:pPr algn="l"/>
                      <a:r>
                        <a:rPr lang="ro-RO" sz="1000" b="1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Pronume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1000" b="0" dirty="0">
                          <a:solidFill>
                            <a:srgbClr val="000000"/>
                          </a:solidFill>
                          <a:latin typeface="Calibri"/>
                          <a:cs typeface="Calibri"/>
                        </a:rPr>
                        <a:t>Cuvinte folosite pentru a ne referi la o persoană fără a-i folosi numele (el, ea, ei/ele...).</a:t>
                      </a:r>
                    </a:p>
                  </a:txBody>
                  <a:tcPr marL="54000" marR="54000" marT="18000" marB="18000" anchor="ctr">
                    <a:lnL w="6350">
                      <a:solidFill>
                        <a:srgbClr val="7F7F7F"/>
                      </a:solidFill>
                    </a:lnL>
                    <a:lnR w="6350">
                      <a:solidFill>
                        <a:srgbClr val="7F7F7F"/>
                      </a:solidFill>
                    </a:lnR>
                    <a:lnT w="6350">
                      <a:solidFill>
                        <a:srgbClr val="7F7F7F"/>
                      </a:solidFill>
                    </a:lnT>
                    <a:lnB w="6350">
                      <a:solidFill>
                        <a:srgbClr val="7F7F7F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505675" y="349250"/>
            <a:ext cx="9918556" cy="455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48"/>
              </a:lnSpc>
              <a:spcBef>
                <a:spcPct val="0"/>
              </a:spcBef>
            </a:pPr>
            <a:r>
              <a:rPr lang="ro-RO" sz="2677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GLOSAR DE TERMENI IMPORTANȚI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483443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4"/>
                </a:lnTo>
                <a:lnTo>
                  <a:pt x="0" y="9238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433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EXERCIȚIUL 1 – LEXICUL INCLUZIUNII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6000" y="1278402"/>
            <a:ext cx="9180000" cy="5016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Obiectiv: înțelegerea terminologiei esențiale și a importanței acesteia.</a:t>
            </a: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endParaRPr lang="en-US" sz="2386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Instrucțiuni: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În grupuri mici, citiți scenariul/scenariile.</a:t>
            </a:r>
          </a:p>
          <a:p>
            <a:pPr marL="515330" lvl="1" indent="-257665" algn="l">
              <a:lnSpc>
                <a:spcPts val="3341"/>
              </a:lnSpc>
              <a:spcBef>
                <a:spcPct val="0"/>
              </a:spcBef>
              <a:buFont typeface="Arial"/>
              <a:buChar char="•"/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Pentru fiecare situație, discutați:</a:t>
            </a:r>
          </a:p>
          <a:p>
            <a:pPr marL="1030659" lvl="2" indent="-343553" algn="l">
              <a:lnSpc>
                <a:spcPts val="3341"/>
              </a:lnSpc>
              <a:spcBef>
                <a:spcPct val="0"/>
              </a:spcBef>
              <a:buFont typeface="Arial"/>
              <a:buChar char="⚬"/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Care termen este cel mai relevant?</a:t>
            </a:r>
          </a:p>
          <a:p>
            <a:pPr marL="1030659" lvl="2" indent="-343553" algn="l">
              <a:lnSpc>
                <a:spcPts val="3341"/>
              </a:lnSpc>
              <a:spcBef>
                <a:spcPct val="0"/>
              </a:spcBef>
              <a:buFont typeface="Arial"/>
              <a:buChar char="⚬"/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 ce contează?</a:t>
            </a:r>
          </a:p>
          <a:p>
            <a:pPr marL="1030659" lvl="2" indent="-343553" algn="l">
              <a:lnSpc>
                <a:spcPts val="3341"/>
              </a:lnSpc>
              <a:spcBef>
                <a:spcPct val="0"/>
              </a:spcBef>
              <a:buFont typeface="Arial"/>
              <a:buChar char="⚬"/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În ce fel poate fi dăunătoare lipsa acestor cunoștințe?</a:t>
            </a: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endParaRPr lang="en-US" sz="2386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r>
              <a:rPr lang="ro-RO" sz="2386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Durată: 20 de minute (10 minute în grup + 10 minute pentru discuția comună)</a:t>
            </a: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endParaRPr lang="en-US" sz="2386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341"/>
              </a:lnSpc>
              <a:spcBef>
                <a:spcPct val="0"/>
              </a:spcBef>
            </a:pPr>
            <a:endParaRPr lang="en-US" sz="2386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03686" y="4880065"/>
            <a:ext cx="2670870" cy="2561809"/>
          </a:xfrm>
          <a:custGeom>
            <a:avLst/>
            <a:gdLst/>
            <a:ahLst/>
            <a:cxnLst/>
            <a:rect l="l" t="t" r="r" b="b"/>
            <a:pathLst>
              <a:path w="2670870" h="2561809">
                <a:moveTo>
                  <a:pt x="0" y="0"/>
                </a:moveTo>
                <a:lnTo>
                  <a:pt x="2670870" y="0"/>
                </a:lnTo>
                <a:lnTo>
                  <a:pt x="2670870" y="2561809"/>
                </a:lnTo>
                <a:lnTo>
                  <a:pt x="0" y="25618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518059"/>
            <a:ext cx="2199028" cy="923814"/>
          </a:xfrm>
          <a:custGeom>
            <a:avLst/>
            <a:gdLst/>
            <a:ahLst/>
            <a:cxnLst/>
            <a:rect l="l" t="t" r="r" b="b"/>
            <a:pathLst>
              <a:path w="2199028" h="923814">
                <a:moveTo>
                  <a:pt x="0" y="0"/>
                </a:moveTo>
                <a:lnTo>
                  <a:pt x="2199028" y="0"/>
                </a:lnTo>
                <a:lnTo>
                  <a:pt x="2199028" y="923815"/>
                </a:lnTo>
                <a:lnTo>
                  <a:pt x="0" y="9238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1180293"/>
            <a:ext cx="9052956" cy="3835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/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Intersecționalitatea se referă la ideea că diferitele forme de discriminare nu doar se adună; ele interacționează și se amplifică reciproc.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Simone, 78 de ani, se identifică drept lesbiană.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Font typeface="Arial"/>
              <a:buChar char="•"/>
            </a:pP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Ageismul, sexismul și lesbofobia duc la ștergerea completă a doliului și a poveștii ei.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3384264" y="3719572"/>
            <a:ext cx="3586929" cy="3687686"/>
          </a:xfrm>
          <a:custGeom>
            <a:avLst/>
            <a:gdLst/>
            <a:ahLst/>
            <a:cxnLst/>
            <a:rect l="l" t="t" r="r" b="b"/>
            <a:pathLst>
              <a:path w="3586929" h="3687686">
                <a:moveTo>
                  <a:pt x="0" y="0"/>
                </a:moveTo>
                <a:lnTo>
                  <a:pt x="3586929" y="0"/>
                </a:lnTo>
                <a:lnTo>
                  <a:pt x="3586929" y="3687685"/>
                </a:lnTo>
                <a:lnTo>
                  <a:pt x="0" y="36876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56000" y="506187"/>
            <a:ext cx="8885930" cy="433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INTERSECȚIONALITATEA: ÎNȚELEGEREA COMPLEXITĂȚII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2743" y="105118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EXERCIȚIUL 3 – STUDIU DE CAZ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5776626" y="1"/>
            <a:ext cx="4916774" cy="7556500"/>
          </a:xfrm>
          <a:custGeom>
            <a:avLst/>
            <a:gdLst/>
            <a:ahLst/>
            <a:cxnLst/>
            <a:rect l="l" t="t" r="r" b="b"/>
            <a:pathLst>
              <a:path w="5219391" h="7651087">
                <a:moveTo>
                  <a:pt x="0" y="0"/>
                </a:moveTo>
                <a:lnTo>
                  <a:pt x="5219391" y="0"/>
                </a:lnTo>
                <a:lnTo>
                  <a:pt x="5219391" y="7651087"/>
                </a:lnTo>
                <a:lnTo>
                  <a:pt x="0" y="76510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1948" t="-40477" r="-184317"/>
            </a:stretch>
          </a:blipFill>
        </p:spPr>
      </p:sp>
      <p:sp>
        <p:nvSpPr>
          <p:cNvPr id="4" name="AutoShape 4"/>
          <p:cNvSpPr/>
          <p:nvPr/>
        </p:nvSpPr>
        <p:spPr>
          <a:xfrm flipH="1">
            <a:off x="4028787" y="108000"/>
            <a:ext cx="0" cy="734400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6227095" y="206239"/>
            <a:ext cx="3929432" cy="7444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3329" lvl="1" indent="-136664" algn="l">
              <a:lnSpc>
                <a:spcPts val="1772"/>
              </a:lnSpc>
              <a:spcBef>
                <a:spcPct val="0"/>
              </a:spcBef>
              <a:buFont typeface="Arial"/>
              <a:buChar char="•"/>
            </a:pPr>
            <a:r>
              <a:rPr lang="ro-RO" sz="1200" b="1" u="none" strike="noStrike" dirty="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Brett, 72 de ani, este un bărbat transgen care locuiește în Lyon. Poartă barbă, are vocea gravă și a trecut, cu câțiva ani în urmă, printr-o operație la piept (mastectomie). Nu a făcut însă o operație de afirmare a genului. Astfel, corpul său poartă semnele distincte ale unui parcurs personal de tranziție.</a:t>
            </a:r>
          </a:p>
          <a:p>
            <a:pPr marL="0" lvl="0" indent="0" algn="l">
              <a:lnSpc>
                <a:spcPts val="1772"/>
              </a:lnSpc>
              <a:spcBef>
                <a:spcPct val="0"/>
              </a:spcBef>
            </a:pPr>
            <a:endParaRPr lang="en-US" sz="1200" b="1" u="none" strike="noStrike" dirty="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273329" lvl="1" indent="-136664" algn="l">
              <a:lnSpc>
                <a:spcPts val="1772"/>
              </a:lnSpc>
              <a:spcBef>
                <a:spcPct val="0"/>
              </a:spcBef>
              <a:buFont typeface="Arial"/>
              <a:buChar char="•"/>
            </a:pPr>
            <a:r>
              <a:rPr lang="ro-RO" sz="1200" b="1" u="none" strike="noStrike" dirty="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După o carieră în educație și o viață marcată de relații de familie complicate (și-a petrecut adolescența în plasament), Brett locuiește singur. Recent, o cădere și apariția unor probleme cardiace l-au obligat să ia în calcul, cu ezitare, mutarea într-un cămin de bătrâni.</a:t>
            </a:r>
          </a:p>
          <a:p>
            <a:pPr marL="0" lvl="0" indent="0" algn="l">
              <a:lnSpc>
                <a:spcPts val="1772"/>
              </a:lnSpc>
              <a:spcBef>
                <a:spcPct val="0"/>
              </a:spcBef>
            </a:pPr>
            <a:endParaRPr lang="en-US" sz="1200" b="1" u="none" strike="noStrike" dirty="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273329" lvl="1" indent="-136664" algn="l">
              <a:lnSpc>
                <a:spcPts val="1772"/>
              </a:lnSpc>
              <a:spcBef>
                <a:spcPct val="0"/>
              </a:spcBef>
              <a:buFont typeface="Arial"/>
              <a:buChar char="•"/>
            </a:pPr>
            <a:r>
              <a:rPr lang="ro-RO" sz="1200" b="1" u="none" strike="noStrike" dirty="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În timpul unei vizite dinaintea internării, directorul i se adresează cu „Domnule”. Brett se simte recunoscut. Însă, când asistenta coordonatoare aduce în discuție igiena personală și ajutorul zilnic, Brett devine neliniștit. Înțelege că într-o zi, poate curând, un îngrijitor îi va vedea corpul dezbrăcat, care spune o poveste pe care înfățișarea lui nu o arată.</a:t>
            </a:r>
          </a:p>
          <a:p>
            <a:pPr marL="0" lvl="0" indent="0" algn="l">
              <a:lnSpc>
                <a:spcPts val="1772"/>
              </a:lnSpc>
              <a:spcBef>
                <a:spcPct val="0"/>
              </a:spcBef>
            </a:pPr>
            <a:endParaRPr lang="en-US" sz="1200" b="1" u="none" strike="noStrike" dirty="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273329" lvl="1" indent="-136664" algn="l">
              <a:lnSpc>
                <a:spcPts val="1772"/>
              </a:lnSpc>
              <a:spcBef>
                <a:spcPct val="0"/>
              </a:spcBef>
              <a:buFont typeface="Arial"/>
              <a:buChar char="•"/>
            </a:pPr>
            <a:r>
              <a:rPr lang="ro-RO" sz="1200" b="1" u="none" strike="noStrike" dirty="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„Mi-am petrecut cea mai mare parte a vieții în instituții. Nu m-a speriat niciodată. Dar nu voi ajunge într-un cămin de bătrâni cum a ajuns mama.”</a:t>
            </a:r>
          </a:p>
          <a:p>
            <a:pPr marL="0" lvl="0" indent="0" algn="l">
              <a:lnSpc>
                <a:spcPts val="1811"/>
              </a:lnSpc>
              <a:spcBef>
                <a:spcPct val="0"/>
              </a:spcBef>
            </a:pPr>
            <a:endParaRPr lang="en-US" sz="1200" b="1" u="none" strike="noStrike" dirty="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>
              <a:lnSpc>
                <a:spcPts val="1254"/>
              </a:lnSpc>
              <a:spcBef>
                <a:spcPct val="0"/>
              </a:spcBef>
            </a:pPr>
            <a:r>
              <a:rPr lang="ro-RO" sz="895" b="1" u="none" strike="noStrike" dirty="0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Inspirat din The Atlantic (2015), „The Difficulties of Being Transgender in a Nursing Home”</a:t>
            </a:r>
          </a:p>
          <a:p>
            <a:pPr marL="0" lvl="0" indent="0" algn="ctr">
              <a:lnSpc>
                <a:spcPts val="1811"/>
              </a:lnSpc>
              <a:spcBef>
                <a:spcPct val="0"/>
              </a:spcBef>
            </a:pPr>
            <a:endParaRPr lang="en-US" sz="895" b="1" u="none" strike="noStrike" dirty="0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622651" y="1017119"/>
            <a:ext cx="2164027" cy="3074994"/>
          </a:xfrm>
          <a:custGeom>
            <a:avLst/>
            <a:gdLst/>
            <a:ahLst/>
            <a:cxnLst/>
            <a:rect l="l" t="t" r="r" b="b"/>
            <a:pathLst>
              <a:path w="2164027" h="3074994">
                <a:moveTo>
                  <a:pt x="0" y="0"/>
                </a:moveTo>
                <a:lnTo>
                  <a:pt x="2164027" y="0"/>
                </a:lnTo>
                <a:lnTo>
                  <a:pt x="2164027" y="3074993"/>
                </a:lnTo>
                <a:lnTo>
                  <a:pt x="0" y="30749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AutoShape 7"/>
          <p:cNvSpPr/>
          <p:nvPr/>
        </p:nvSpPr>
        <p:spPr>
          <a:xfrm>
            <a:off x="1300841" y="4092112"/>
            <a:ext cx="2869406" cy="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489311" y="4415772"/>
            <a:ext cx="1016968" cy="625435"/>
          </a:xfrm>
          <a:custGeom>
            <a:avLst/>
            <a:gdLst/>
            <a:ahLst/>
            <a:cxnLst/>
            <a:rect l="l" t="t" r="r" b="b"/>
            <a:pathLst>
              <a:path w="1016968" h="625435">
                <a:moveTo>
                  <a:pt x="0" y="0"/>
                </a:moveTo>
                <a:lnTo>
                  <a:pt x="1016968" y="0"/>
                </a:lnTo>
                <a:lnTo>
                  <a:pt x="1016968" y="625435"/>
                </a:lnTo>
                <a:lnTo>
                  <a:pt x="0" y="6254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893530" y="4238161"/>
            <a:ext cx="956007" cy="803045"/>
          </a:xfrm>
          <a:custGeom>
            <a:avLst/>
            <a:gdLst/>
            <a:ahLst/>
            <a:cxnLst/>
            <a:rect l="l" t="t" r="r" b="b"/>
            <a:pathLst>
              <a:path w="956007" h="803045">
                <a:moveTo>
                  <a:pt x="0" y="0"/>
                </a:moveTo>
                <a:lnTo>
                  <a:pt x="956006" y="0"/>
                </a:lnTo>
                <a:lnTo>
                  <a:pt x="956006" y="803046"/>
                </a:lnTo>
                <a:lnTo>
                  <a:pt x="0" y="8030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1622651" y="5348104"/>
            <a:ext cx="955577" cy="782378"/>
          </a:xfrm>
          <a:custGeom>
            <a:avLst/>
            <a:gdLst/>
            <a:ahLst/>
            <a:cxnLst/>
            <a:rect l="l" t="t" r="r" b="b"/>
            <a:pathLst>
              <a:path w="955577" h="782378">
                <a:moveTo>
                  <a:pt x="0" y="0"/>
                </a:moveTo>
                <a:lnTo>
                  <a:pt x="955577" y="0"/>
                </a:lnTo>
                <a:lnTo>
                  <a:pt x="955577" y="782379"/>
                </a:lnTo>
                <a:lnTo>
                  <a:pt x="0" y="7823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2936088" y="5279894"/>
            <a:ext cx="850589" cy="850589"/>
          </a:xfrm>
          <a:custGeom>
            <a:avLst/>
            <a:gdLst/>
            <a:ahLst/>
            <a:cxnLst/>
            <a:rect l="l" t="t" r="r" b="b"/>
            <a:pathLst>
              <a:path w="850589" h="850589">
                <a:moveTo>
                  <a:pt x="0" y="0"/>
                </a:moveTo>
                <a:lnTo>
                  <a:pt x="850590" y="0"/>
                </a:lnTo>
                <a:lnTo>
                  <a:pt x="850590" y="850589"/>
                </a:lnTo>
                <a:lnTo>
                  <a:pt x="0" y="8505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2835581" y="4163360"/>
            <a:ext cx="1059559" cy="1059559"/>
          </a:xfrm>
          <a:custGeom>
            <a:avLst/>
            <a:gdLst/>
            <a:ahLst/>
            <a:cxnLst/>
            <a:rect l="l" t="t" r="r" b="b"/>
            <a:pathLst>
              <a:path w="1059559" h="1059559">
                <a:moveTo>
                  <a:pt x="0" y="0"/>
                </a:moveTo>
                <a:lnTo>
                  <a:pt x="1059559" y="0"/>
                </a:lnTo>
                <a:lnTo>
                  <a:pt x="1059559" y="1059559"/>
                </a:lnTo>
                <a:lnTo>
                  <a:pt x="0" y="10595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690454" y="4422624"/>
            <a:ext cx="614682" cy="434119"/>
          </a:xfrm>
          <a:custGeom>
            <a:avLst/>
            <a:gdLst/>
            <a:ahLst/>
            <a:cxnLst/>
            <a:rect l="l" t="t" r="r" b="b"/>
            <a:pathLst>
              <a:path w="614682" h="434119">
                <a:moveTo>
                  <a:pt x="0" y="0"/>
                </a:moveTo>
                <a:lnTo>
                  <a:pt x="614682" y="0"/>
                </a:lnTo>
                <a:lnTo>
                  <a:pt x="614682" y="434120"/>
                </a:lnTo>
                <a:lnTo>
                  <a:pt x="0" y="4341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87184" y="6406708"/>
            <a:ext cx="4034961" cy="746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ro-RO" sz="2100" b="1" u="none" strike="noStrik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 xml:space="preserve">BRETT, </a:t>
            </a:r>
          </a:p>
          <a:p>
            <a:pPr marL="0" lvl="0" indent="0" algn="ctr">
              <a:lnSpc>
                <a:spcPts val="2940"/>
              </a:lnSpc>
              <a:spcBef>
                <a:spcPct val="0"/>
              </a:spcBef>
            </a:pPr>
            <a:r>
              <a:rPr lang="ro-RO" sz="2100" b="1" u="none" strike="noStrik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72 de ani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2743" y="105118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EXERCIȚIUL 3 – STUDIU DE CAZ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5776626" y="1"/>
            <a:ext cx="4916774" cy="7556500"/>
          </a:xfrm>
          <a:custGeom>
            <a:avLst/>
            <a:gdLst/>
            <a:ahLst/>
            <a:cxnLst/>
            <a:rect l="l" t="t" r="r" b="b"/>
            <a:pathLst>
              <a:path w="5219391" h="7651087">
                <a:moveTo>
                  <a:pt x="0" y="0"/>
                </a:moveTo>
                <a:lnTo>
                  <a:pt x="5219391" y="0"/>
                </a:lnTo>
                <a:lnTo>
                  <a:pt x="5219391" y="7651087"/>
                </a:lnTo>
                <a:lnTo>
                  <a:pt x="0" y="76510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1948" t="-40477" r="-184317"/>
            </a:stretch>
          </a:blipFill>
        </p:spPr>
      </p:sp>
      <p:sp>
        <p:nvSpPr>
          <p:cNvPr id="4" name="AutoShape 4"/>
          <p:cNvSpPr/>
          <p:nvPr/>
        </p:nvSpPr>
        <p:spPr>
          <a:xfrm flipH="1">
            <a:off x="4028787" y="108000"/>
            <a:ext cx="0" cy="734400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331310" y="3834783"/>
            <a:ext cx="5226533" cy="3725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2"/>
              </a:lnSpc>
              <a:spcBef>
                <a:spcPct val="0"/>
              </a:spcBef>
            </a:pPr>
            <a:endParaRPr/>
          </a:p>
          <a:p>
            <a:pPr marL="0" lvl="0" indent="0" algn="l">
              <a:lnSpc>
                <a:spcPts val="1772"/>
              </a:lnSpc>
              <a:spcBef>
                <a:spcPct val="0"/>
              </a:spcBef>
            </a:pPr>
            <a:endParaRPr/>
          </a:p>
          <a:p>
            <a:pPr marL="0" lvl="0" indent="0" algn="l">
              <a:lnSpc>
                <a:spcPts val="1772"/>
              </a:lnSpc>
              <a:spcBef>
                <a:spcPct val="0"/>
              </a:spcBef>
            </a:pPr>
            <a:endParaRPr/>
          </a:p>
          <a:p>
            <a:pPr marL="273329" lvl="1" indent="-136664" algn="l">
              <a:lnSpc>
                <a:spcPts val="1772"/>
              </a:lnSpc>
              <a:spcBef>
                <a:spcPct val="0"/>
              </a:spcBef>
              <a:buFont typeface="Arial"/>
              <a:buChar char="•"/>
            </a:pPr>
            <a:r>
              <a:rPr lang="ro-RO" sz="1150" b="1" u="none" strike="noStrik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În timpul unei vizite dinaintea internării, directorul i se adresează cu „Domnule”. Brett se simte recunoscut. Însă, când asistenta coordonatoare aduce în discuție igiena personală și ajutorul zilnic, Brett devine neliniștit. Înțelege că într-o zi, poate curând, un îngrijitor îi va vedea corpul dezbrăcat, care spune o poveste pe care înfățișarea lui nu o arată.</a:t>
            </a:r>
          </a:p>
          <a:p>
            <a:pPr marL="0" lvl="0" indent="0" algn="l">
              <a:lnSpc>
                <a:spcPts val="1772"/>
              </a:lnSpc>
              <a:spcBef>
                <a:spcPct val="0"/>
              </a:spcBef>
            </a:pPr>
            <a:endParaRPr lang="en-US" sz="1150" b="1" u="none" strike="noStrike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273329" lvl="1" indent="-136664" algn="l">
              <a:lnSpc>
                <a:spcPts val="1772"/>
              </a:lnSpc>
              <a:spcBef>
                <a:spcPct val="0"/>
              </a:spcBef>
              <a:buFont typeface="Arial"/>
              <a:buChar char="•"/>
            </a:pPr>
            <a:r>
              <a:rPr lang="ro-RO" sz="1150" b="1" u="none" strike="noStrik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„Mi-am petrecut cea mai mare parte a vieții în instituții. Nu m-a speriat niciodată. Dar nu voi ajunge într-un cămin de bătrâni cum a ajuns mama.”</a:t>
            </a:r>
          </a:p>
          <a:p>
            <a:pPr marL="0" lvl="0" indent="0" algn="l">
              <a:lnSpc>
                <a:spcPts val="1811"/>
              </a:lnSpc>
              <a:spcBef>
                <a:spcPct val="0"/>
              </a:spcBef>
            </a:pPr>
            <a:endParaRPr lang="en-US" sz="1150" b="1" u="none" strike="noStrike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>
              <a:lnSpc>
                <a:spcPts val="1254"/>
              </a:lnSpc>
              <a:spcBef>
                <a:spcPct val="0"/>
              </a:spcBef>
            </a:pPr>
            <a:r>
              <a:rPr lang="ro-RO" sz="895" b="1" u="none" strike="noStrik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Inspirat din The Atlantic (2015), „The Difficulties of Being Transgender in a Nursing Home”</a:t>
            </a:r>
          </a:p>
          <a:p>
            <a:pPr marL="0" lvl="0" indent="0" algn="ctr">
              <a:lnSpc>
                <a:spcPts val="1811"/>
              </a:lnSpc>
              <a:spcBef>
                <a:spcPct val="0"/>
              </a:spcBef>
            </a:pPr>
            <a:endParaRPr lang="en-US" sz="895" b="1" u="none" strike="noStrike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505053" y="634738"/>
            <a:ext cx="1168344" cy="1660169"/>
          </a:xfrm>
          <a:custGeom>
            <a:avLst/>
            <a:gdLst/>
            <a:ahLst/>
            <a:cxnLst/>
            <a:rect l="l" t="t" r="r" b="b"/>
            <a:pathLst>
              <a:path w="1168344" h="1660169">
                <a:moveTo>
                  <a:pt x="0" y="0"/>
                </a:moveTo>
                <a:lnTo>
                  <a:pt x="1168344" y="0"/>
                </a:lnTo>
                <a:lnTo>
                  <a:pt x="1168344" y="1660169"/>
                </a:lnTo>
                <a:lnTo>
                  <a:pt x="0" y="16601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7" name="AutoShape 7"/>
          <p:cNvSpPr/>
          <p:nvPr/>
        </p:nvSpPr>
        <p:spPr>
          <a:xfrm>
            <a:off x="331310" y="2294907"/>
            <a:ext cx="1549174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433063" y="2469649"/>
            <a:ext cx="549054" cy="337668"/>
          </a:xfrm>
          <a:custGeom>
            <a:avLst/>
            <a:gdLst/>
            <a:ahLst/>
            <a:cxnLst/>
            <a:rect l="l" t="t" r="r" b="b"/>
            <a:pathLst>
              <a:path w="549054" h="337668">
                <a:moveTo>
                  <a:pt x="0" y="0"/>
                </a:moveTo>
                <a:lnTo>
                  <a:pt x="549055" y="0"/>
                </a:lnTo>
                <a:lnTo>
                  <a:pt x="549055" y="337668"/>
                </a:lnTo>
                <a:lnTo>
                  <a:pt x="0" y="3376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91192" y="2373758"/>
            <a:ext cx="516142" cy="433559"/>
          </a:xfrm>
          <a:custGeom>
            <a:avLst/>
            <a:gdLst/>
            <a:ahLst/>
            <a:cxnLst/>
            <a:rect l="l" t="t" r="r" b="b"/>
            <a:pathLst>
              <a:path w="516142" h="433559">
                <a:moveTo>
                  <a:pt x="0" y="0"/>
                </a:moveTo>
                <a:lnTo>
                  <a:pt x="516142" y="0"/>
                </a:lnTo>
                <a:lnTo>
                  <a:pt x="516142" y="433559"/>
                </a:lnTo>
                <a:lnTo>
                  <a:pt x="0" y="4335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505053" y="2973009"/>
            <a:ext cx="515910" cy="422401"/>
          </a:xfrm>
          <a:custGeom>
            <a:avLst/>
            <a:gdLst/>
            <a:ahLst/>
            <a:cxnLst/>
            <a:rect l="l" t="t" r="r" b="b"/>
            <a:pathLst>
              <a:path w="515910" h="422401">
                <a:moveTo>
                  <a:pt x="0" y="0"/>
                </a:moveTo>
                <a:lnTo>
                  <a:pt x="515909" y="0"/>
                </a:lnTo>
                <a:lnTo>
                  <a:pt x="515909" y="422401"/>
                </a:lnTo>
                <a:lnTo>
                  <a:pt x="0" y="4224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>
            <a:off x="1214169" y="2936183"/>
            <a:ext cx="459228" cy="459228"/>
          </a:xfrm>
          <a:custGeom>
            <a:avLst/>
            <a:gdLst/>
            <a:ahLst/>
            <a:cxnLst/>
            <a:rect l="l" t="t" r="r" b="b"/>
            <a:pathLst>
              <a:path w="459228" h="459228">
                <a:moveTo>
                  <a:pt x="0" y="0"/>
                </a:moveTo>
                <a:lnTo>
                  <a:pt x="459228" y="0"/>
                </a:lnTo>
                <a:lnTo>
                  <a:pt x="459228" y="459227"/>
                </a:lnTo>
                <a:lnTo>
                  <a:pt x="0" y="4592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2" name="Freeform 12"/>
          <p:cNvSpPr/>
          <p:nvPr/>
        </p:nvSpPr>
        <p:spPr>
          <a:xfrm>
            <a:off x="1159906" y="2333374"/>
            <a:ext cx="572049" cy="572049"/>
          </a:xfrm>
          <a:custGeom>
            <a:avLst/>
            <a:gdLst/>
            <a:ahLst/>
            <a:cxnLst/>
            <a:rect l="l" t="t" r="r" b="b"/>
            <a:pathLst>
              <a:path w="572049" h="572049">
                <a:moveTo>
                  <a:pt x="0" y="0"/>
                </a:moveTo>
                <a:lnTo>
                  <a:pt x="572049" y="0"/>
                </a:lnTo>
                <a:lnTo>
                  <a:pt x="572049" y="572049"/>
                </a:lnTo>
                <a:lnTo>
                  <a:pt x="0" y="5720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41659" y="2473349"/>
            <a:ext cx="331863" cy="234378"/>
          </a:xfrm>
          <a:custGeom>
            <a:avLst/>
            <a:gdLst/>
            <a:ahLst/>
            <a:cxnLst/>
            <a:rect l="l" t="t" r="r" b="b"/>
            <a:pathLst>
              <a:path w="331863" h="234378">
                <a:moveTo>
                  <a:pt x="0" y="0"/>
                </a:moveTo>
                <a:lnTo>
                  <a:pt x="331863" y="0"/>
                </a:lnTo>
                <a:lnTo>
                  <a:pt x="331863" y="234378"/>
                </a:lnTo>
                <a:lnTo>
                  <a:pt x="0" y="234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0" y="3546822"/>
            <a:ext cx="2178449" cy="400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87"/>
              </a:lnSpc>
              <a:spcBef>
                <a:spcPct val="0"/>
              </a:spcBef>
            </a:pPr>
            <a:r>
              <a:rPr lang="ro-RO" sz="1133" b="1" u="none" strike="noStrik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 xml:space="preserve">BRETT, </a:t>
            </a:r>
          </a:p>
          <a:p>
            <a:pPr marL="0" lvl="0" indent="0" algn="ctr">
              <a:lnSpc>
                <a:spcPts val="1587"/>
              </a:lnSpc>
              <a:spcBef>
                <a:spcPct val="0"/>
              </a:spcBef>
            </a:pPr>
            <a:r>
              <a:rPr lang="ro-RO" sz="1133" b="1" u="none" strike="noStrike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72 de ani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918750" y="171295"/>
            <a:ext cx="4733922" cy="7179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</a:pPr>
            <a:r>
              <a:rPr lang="ro-RO" sz="1599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1.</a:t>
            </a:r>
            <a:r>
              <a:rPr lang="ro-RO" sz="1599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CARE SUNT PRINCIPALELE PROVOCĂRI ÎN ACEASTĂ SITUAȚIE?</a:t>
            </a:r>
          </a:p>
          <a:p>
            <a:pPr algn="l">
              <a:lnSpc>
                <a:spcPts val="2239"/>
              </a:lnSpc>
            </a:pPr>
            <a:r>
              <a:rPr lang="ro-RO" sz="1599" u="none" strike="noStrike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PENTRU BRETT, PENTRU ECHIPA DE ÎNGRIJIRE, PENTRU INSTITUȚIE</a:t>
            </a:r>
          </a:p>
          <a:p>
            <a:pPr algn="l">
              <a:lnSpc>
                <a:spcPts val="2239"/>
              </a:lnSpc>
            </a:pPr>
            <a:endParaRPr lang="en-US" sz="1599" u="none" strike="noStrike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239"/>
              </a:lnSpc>
            </a:pPr>
            <a:r>
              <a:rPr lang="ro-RO" sz="1599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2. CE PRESUPUNERI SAU PREJUDECĂȚI AR PUTEA INFLUENȚA REACȚIA PERSONALULUI CÂND DESCOPERĂ CORPUL LUI BRETT?</a:t>
            </a:r>
          </a:p>
          <a:p>
            <a:pPr algn="l">
              <a:lnSpc>
                <a:spcPts val="2239"/>
              </a:lnSpc>
            </a:pPr>
            <a:endParaRPr lang="en-US" sz="1599" b="1" u="none" strike="noStrike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2239"/>
              </a:lnSpc>
            </a:pPr>
            <a:r>
              <a:rPr lang="ro-RO" sz="1599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3. CARE SUNT RISCURILE DACĂ INSTITUȚIA IGNORĂ SITUAȚIA ȘI NU IA NICIO MĂSURĂ DIN TIMP?</a:t>
            </a:r>
          </a:p>
          <a:p>
            <a:pPr algn="l">
              <a:lnSpc>
                <a:spcPts val="2239"/>
              </a:lnSpc>
            </a:pPr>
            <a:endParaRPr lang="en-US" sz="1599" b="1" u="none" strike="noStrike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2239"/>
              </a:lnSpc>
            </a:pPr>
            <a:r>
              <a:rPr lang="ro-RO" sz="1599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4. CUM AR ARĂTA UN RĂSPUNS RESPECTUOS, CENTRAT PE PERSOANĂ?</a:t>
            </a:r>
          </a:p>
          <a:p>
            <a:pPr algn="l">
              <a:lnSpc>
                <a:spcPts val="2239"/>
              </a:lnSpc>
            </a:pPr>
            <a:r>
              <a:rPr lang="ro-RO" sz="1599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CE AR TREBUI SĂ FACĂ CONDUCEREA ÎNAINTE DE SOSIREA LUI BRETT?</a:t>
            </a:r>
          </a:p>
          <a:p>
            <a:pPr algn="l">
              <a:lnSpc>
                <a:spcPts val="2239"/>
              </a:lnSpc>
            </a:pPr>
            <a:r>
              <a:rPr lang="ro-RO" sz="1599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CE AR TREBUI SĂ FACĂ ÎNGRIJITORUL ÎN TIMPUL ÎNGRIJIRII?</a:t>
            </a:r>
          </a:p>
          <a:p>
            <a:pPr algn="l">
              <a:lnSpc>
                <a:spcPts val="2239"/>
              </a:lnSpc>
            </a:pPr>
            <a:r>
              <a:rPr lang="ro-RO" sz="1599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CE POLITICI SAU PROTOCOALE AR PUTEA FI UTILE?</a:t>
            </a:r>
          </a:p>
          <a:p>
            <a:pPr algn="l">
              <a:lnSpc>
                <a:spcPts val="2239"/>
              </a:lnSpc>
            </a:pPr>
            <a:endParaRPr lang="en-US" sz="1599" b="1" u="none" strike="noStrike" dirty="0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l">
              <a:lnSpc>
                <a:spcPts val="2239"/>
              </a:lnSpc>
            </a:pPr>
            <a:r>
              <a:rPr lang="ro-RO" sz="1599" b="1" u="none" strike="noStrike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5. CE POATE FACE INSTITUȚIA PENTRU CA BRETT SĂ NU MAI FIE NEVOIT SĂ „EXPLICE CINE ESTE”?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23358" y="746709"/>
            <a:ext cx="3552492" cy="3424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9392" lvl="1" indent="-139696" algn="l">
              <a:lnSpc>
                <a:spcPts val="1811"/>
              </a:lnSpc>
              <a:buFont typeface="Arial"/>
              <a:buChar char="•"/>
            </a:pPr>
            <a:r>
              <a:rPr lang="ro-RO" sz="1150" b="1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Bret</a:t>
            </a:r>
            <a:r>
              <a:rPr lang="ro-RO" sz="1150" b="1" u="none" strike="noStrik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t, 72 de ani, este un bărbat transgen care locuiește în Lyon. Poartă barbă, are vocea gravă și a trecut, cu câțiva ani în urmă, printr-o operație la piept (mastectomie). Nu a făcut însă o operație de afirmare a genului. Astfel, corpul său poartă semnele distincte ale unui parcurs personal de tranziție.</a:t>
            </a:r>
          </a:p>
          <a:p>
            <a:pPr algn="l">
              <a:lnSpc>
                <a:spcPts val="1811"/>
              </a:lnSpc>
            </a:pPr>
            <a:endParaRPr lang="en-US" sz="1150" b="1" u="none" strike="noStrike">
              <a:solidFill>
                <a:srgbClr val="000000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279392" lvl="1" indent="-139696" algn="l">
              <a:lnSpc>
                <a:spcPts val="1811"/>
              </a:lnSpc>
              <a:buFont typeface="Arial"/>
              <a:buChar char="•"/>
            </a:pPr>
            <a:r>
              <a:rPr lang="ro-RO" sz="1150" b="1" u="none" strike="noStrike">
                <a:solidFill>
                  <a:srgbClr val="000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După o carieră în educație și o viață marcată de relații de familie complicate (și-a petrecut adolescența în plasament), Brett locuiește singur. Recent, o cădere și apariția unor probleme cardiace l-au obligat să ia în calcul, cu ezitare, mutarea într-un cămin de bătrâni.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6000" y="506187"/>
            <a:ext cx="8885930" cy="885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EXERCIȚIUL 3 – STUDIU DE CAZ</a:t>
            </a:r>
          </a:p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endParaRPr lang="en-US" sz="2598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56000" y="1276195"/>
            <a:ext cx="9539184" cy="4417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39"/>
              </a:lnSpc>
              <a:spcBef>
                <a:spcPct val="0"/>
              </a:spcBef>
            </a:pPr>
            <a:r>
              <a:rPr lang="ro-RO" sz="159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1.</a:t>
            </a:r>
            <a:r>
              <a:rPr lang="ro-RO" sz="15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CARE SUNT PRINCIPALELE PROVOCĂRI ÎN ACEASTĂ SITUAȚIE?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u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PENTRU BRETT, PENTRU ECHIPA DE ÎNGRIJIRE, PENTRU INSTITUȚIE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endParaRPr lang="en-US" sz="1599" u="none" strike="noStrike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2. CE PRESUPUNERI SAU PREJUDECĂȚI AR PUTEA INFLUENȚA REACȚIA PERSONALULUI CÂND DESCOPERĂ CORPUL LUI BRETT?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endParaRPr lang="en-US" sz="1599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3. CARE SUNT RISCURILE DACĂ INSTITUȚIA IGNORĂ SITUAȚIA ȘI NU IA NICIO MĂSURĂ DIN TIMP?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endParaRPr lang="en-US" sz="1599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4. CUM AR ARĂTA UN RĂSPUNS RESPECTUOS, CENTRAT PE PERSOANĂ?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CE AR TREBUI SĂ FACĂ CONDUCEREA ÎNAINTE DE SOSIREA LUI BRETT?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CE AR TREBUI SĂ FACĂ ÎNGRIJITORUL ÎN TIMPUL ÎNGRIJIRII?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CE POLITICI SAU PROTOCOALE AR PUTEA FI UTILE?</a:t>
            </a: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endParaRPr lang="en-US" sz="1599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239"/>
              </a:lnSpc>
              <a:spcBef>
                <a:spcPct val="0"/>
              </a:spcBef>
            </a:pPr>
            <a:r>
              <a:rPr lang="ro-RO" sz="1599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5. CE POATE FACE INSTITUȚIA PENTRU CA BRETT SĂ NU MAI FIE NEVOIT SĂ „EXPLICE CINE ESTE”?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60012" y="5802818"/>
            <a:ext cx="1831988" cy="1757182"/>
          </a:xfrm>
          <a:custGeom>
            <a:avLst/>
            <a:gdLst/>
            <a:ahLst/>
            <a:cxnLst/>
            <a:rect l="l" t="t" r="r" b="b"/>
            <a:pathLst>
              <a:path w="1831988" h="1757182">
                <a:moveTo>
                  <a:pt x="0" y="0"/>
                </a:moveTo>
                <a:lnTo>
                  <a:pt x="1831988" y="0"/>
                </a:lnTo>
                <a:lnTo>
                  <a:pt x="1831988" y="1757182"/>
                </a:lnTo>
                <a:lnTo>
                  <a:pt x="0" y="1757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2743" y="6681409"/>
            <a:ext cx="1810194" cy="760465"/>
          </a:xfrm>
          <a:custGeom>
            <a:avLst/>
            <a:gdLst/>
            <a:ahLst/>
            <a:cxnLst/>
            <a:rect l="l" t="t" r="r" b="b"/>
            <a:pathLst>
              <a:path w="1810194" h="760465">
                <a:moveTo>
                  <a:pt x="0" y="0"/>
                </a:moveTo>
                <a:lnTo>
                  <a:pt x="1810194" y="0"/>
                </a:lnTo>
                <a:lnTo>
                  <a:pt x="1810194" y="760465"/>
                </a:lnTo>
                <a:lnTo>
                  <a:pt x="0" y="760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56000" y="506187"/>
            <a:ext cx="8885930" cy="763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37"/>
              </a:lnSpc>
              <a:spcBef>
                <a:spcPct val="0"/>
              </a:spcBef>
            </a:pPr>
            <a:r>
              <a:rPr lang="ro-RO" sz="2598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REZUMAT: IDEI PRINCIPALE</a:t>
            </a:r>
          </a:p>
          <a:p>
            <a:pPr marL="0" lvl="0" indent="0" algn="l">
              <a:lnSpc>
                <a:spcPts val="2517"/>
              </a:lnSpc>
              <a:spcBef>
                <a:spcPct val="0"/>
              </a:spcBef>
            </a:pPr>
            <a:r>
              <a:rPr lang="ro-RO" sz="1798" b="1" i="1" u="none" strike="noStrike">
                <a:solidFill>
                  <a:srgbClr val="00000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SEXUALITĂȚI, GENURI ȘI DIVERSITĂȚI – MODULUL 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2391" y="1231403"/>
            <a:ext cx="9667218" cy="5976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/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AutoNum type="arabicPeriod"/>
            </a:pPr>
            <a:r>
              <a:rPr lang="ro-RO" sz="2442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 xml:space="preserve">Istoria contează – </a:t>
            </a: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vârstnicii LGBTQIAP+ s-au confruntat cu incriminarea, HIV și stigmatizarea. Ignorarea acestei istorii continuă să alimenteze violența.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AutoNum type="arabicPeriod"/>
            </a:pPr>
            <a:r>
              <a:rPr lang="ro-RO" sz="2442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 xml:space="preserve">Fenomenul „întoarcerii în dulap” este real: </a:t>
            </a: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40% dintre vârstnicii LGBTQIAP+ își ascund identitatea în căminele de bătrâni de teama discriminării.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AutoNum type="arabicPeriod"/>
            </a:pPr>
            <a:r>
              <a:rPr lang="ro-RO" sz="2442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 xml:space="preserve">Intersecționalitatea este esențială pentru înțelegere – </a:t>
            </a: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discriminările nu doar se adună, ci se potențează reciproc (vârstă + gen + orientare + rasă).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AutoNum type="arabicPeriod"/>
            </a:pPr>
            <a:r>
              <a:rPr lang="ro-RO" sz="2442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 xml:space="preserve">Există soluții – </a:t>
            </a: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Maison de la Diversité, eticheta Grey Pride, Lebensort Vielfalt. Incluziunea se construiește prin decizii concrete.</a:t>
            </a:r>
          </a:p>
          <a:p>
            <a:pPr marL="527270" lvl="1" indent="-263635" algn="l">
              <a:lnSpc>
                <a:spcPts val="3419"/>
              </a:lnSpc>
              <a:spcBef>
                <a:spcPct val="0"/>
              </a:spcBef>
              <a:buAutoNum type="arabicPeriod"/>
            </a:pPr>
            <a:r>
              <a:rPr lang="ro-RO" sz="2442" b="1" u="none" strike="noStrike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 xml:space="preserve">Limbajul este un instrument de incluziune – </a:t>
            </a:r>
            <a:r>
              <a:rPr lang="ro-RO" sz="2442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puneți întrebările potrivite, evitați presupunerile și folosiți termeni neutri.</a:t>
            </a: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endParaRPr lang="en-US" sz="2442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27325" y="3000322"/>
            <a:ext cx="6061674" cy="2576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650"/>
              </a:lnSpc>
              <a:spcBef>
                <a:spcPct val="0"/>
              </a:spcBef>
            </a:pPr>
            <a:r>
              <a:rPr lang="ro-RO" sz="5400" b="1" u="none" strike="noStrike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VĂ MULȚUMIM.</a:t>
            </a:r>
          </a:p>
          <a:p>
            <a:pPr marL="0" lvl="0" indent="0" algn="ctr">
              <a:lnSpc>
                <a:spcPts val="10650"/>
              </a:lnSpc>
              <a:spcBef>
                <a:spcPct val="0"/>
              </a:spcBef>
            </a:pPr>
            <a:endParaRPr lang="en-US" sz="7607" b="1" u="none" strike="noStrike">
              <a:solidFill>
                <a:srgbClr val="000000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7016392" y="4034480"/>
            <a:ext cx="3675608" cy="3525520"/>
          </a:xfrm>
          <a:custGeom>
            <a:avLst/>
            <a:gdLst/>
            <a:ahLst/>
            <a:cxnLst/>
            <a:rect l="l" t="t" r="r" b="b"/>
            <a:pathLst>
              <a:path w="3675608" h="3525520">
                <a:moveTo>
                  <a:pt x="0" y="0"/>
                </a:moveTo>
                <a:lnTo>
                  <a:pt x="3675608" y="0"/>
                </a:lnTo>
                <a:lnTo>
                  <a:pt x="3675608" y="3525520"/>
                </a:lnTo>
                <a:lnTo>
                  <a:pt x="0" y="35255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04748" y="410876"/>
            <a:ext cx="3894010" cy="1635878"/>
          </a:xfrm>
          <a:custGeom>
            <a:avLst/>
            <a:gdLst/>
            <a:ahLst/>
            <a:cxnLst/>
            <a:rect l="l" t="t" r="r" b="b"/>
            <a:pathLst>
              <a:path w="3894010" h="1635878">
                <a:moveTo>
                  <a:pt x="0" y="0"/>
                </a:moveTo>
                <a:lnTo>
                  <a:pt x="3894010" y="0"/>
                </a:lnTo>
                <a:lnTo>
                  <a:pt x="3894010" y="1635878"/>
                </a:lnTo>
                <a:lnTo>
                  <a:pt x="0" y="16358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09" r="-300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0A6C00C77214D8209623C313996D0" ma:contentTypeVersion="14" ma:contentTypeDescription="Create a new document." ma:contentTypeScope="" ma:versionID="6886fbe726182a20e6de0fda11f62645">
  <xsd:schema xmlns:xsd="http://www.w3.org/2001/XMLSchema" xmlns:xs="http://www.w3.org/2001/XMLSchema" xmlns:p="http://schemas.microsoft.com/office/2006/metadata/properties" xmlns:ns2="d26a33d8-8496-4dd0-bdb4-e7001d843bba" xmlns:ns3="d3294b56-e90c-47f0-a901-cbc2fa92cece" targetNamespace="http://schemas.microsoft.com/office/2006/metadata/properties" ma:root="true" ma:fieldsID="a3128a1220f62418f93c714162685835" ns2:_="" ns3:_="">
    <xsd:import namespace="d26a33d8-8496-4dd0-bdb4-e7001d843bba"/>
    <xsd:import namespace="d3294b56-e90c-47f0-a901-cbc2fa92cec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a33d8-8496-4dd0-bdb4-e7001d843bb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61d46de-49b0-4243-96a3-a3e4bdd6a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4b56-e90c-47f0-a901-cbc2fa92cec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a1f63a2-230f-4923-ae91-f8235b014c92}" ma:internalName="TaxCatchAll" ma:showField="CatchAllData" ma:web="d3294b56-e90c-47f0-a901-cbc2fa92ce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a33d8-8496-4dd0-bdb4-e7001d843bba">
      <Terms xmlns="http://schemas.microsoft.com/office/infopath/2007/PartnerControls"/>
    </lcf76f155ced4ddcb4097134ff3c332f>
    <TaxCatchAll xmlns="d3294b56-e90c-47f0-a901-cbc2fa92cece" xsi:nil="true"/>
  </documentManagement>
</p:properties>
</file>

<file path=customXml/itemProps1.xml><?xml version="1.0" encoding="utf-8"?>
<ds:datastoreItem xmlns:ds="http://schemas.openxmlformats.org/officeDocument/2006/customXml" ds:itemID="{404EC4F4-6B9C-4C7E-BDB0-013D8D88B1CB}"/>
</file>

<file path=customXml/itemProps2.xml><?xml version="1.0" encoding="utf-8"?>
<ds:datastoreItem xmlns:ds="http://schemas.openxmlformats.org/officeDocument/2006/customXml" ds:itemID="{BAFD44C6-E283-4617-824F-70298CED975F}"/>
</file>

<file path=customXml/itemProps3.xml><?xml version="1.0" encoding="utf-8"?>
<ds:datastoreItem xmlns:ds="http://schemas.openxmlformats.org/officeDocument/2006/customXml" ds:itemID="{9519DA03-A2B8-4386-90C0-D48745C5500F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1333</Words>
  <Application>Microsoft Macintosh PowerPoint</Application>
  <PresentationFormat>Personnalisé</PresentationFormat>
  <Paragraphs>128</Paragraphs>
  <Slides>16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8" baseType="lpstr">
      <vt:lpstr>Raleway Bold</vt:lpstr>
      <vt:lpstr>Arial</vt:lpstr>
      <vt:lpstr>Oswald Bold</vt:lpstr>
      <vt:lpstr>Inter</vt:lpstr>
      <vt:lpstr>Oswald Semi-Bold</vt:lpstr>
      <vt:lpstr>Oswald</vt:lpstr>
      <vt:lpstr>Inter Bold Italics</vt:lpstr>
      <vt:lpstr>Raleway Medium</vt:lpstr>
      <vt:lpstr>Calibri</vt:lpstr>
      <vt:lpstr>Inter Bold</vt:lpstr>
      <vt:lpstr>Office Theme</vt:lpstr>
      <vt:lpstr>Feuille de calcul Microsoft Excel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 AgeWise - NGO - FR (Anglais)</dc:title>
  <cp:lastModifiedBy>Lionel BUREAU</cp:lastModifiedBy>
  <cp:revision>3</cp:revision>
  <dcterms:created xsi:type="dcterms:W3CDTF">2006-08-16T00:00:00Z</dcterms:created>
  <dcterms:modified xsi:type="dcterms:W3CDTF">2026-08-13T12:38:11Z</dcterms:modified>
  <dc:identifier>DAHHBgKmAOI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0x0101006EE0A6C00C77214D8209623C313996D0</vt:lpwstr>
  </property>
</Properties>
</file>