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0693400" cy="7556500"/>
  <p:notesSz cx="6858000" cy="9144000"/>
  <p:embeddedFontLst>
    <p:embeddedFont>
      <p:font typeface="Oswald" charset="1" panose="00000000000000000000"/>
      <p:regular r:id="rId22"/>
    </p:embeddedFont>
    <p:embeddedFont>
      <p:font typeface="Inter Bold" charset="1" panose="020B0802030000000004"/>
      <p:regular r:id="rId23"/>
    </p:embeddedFont>
    <p:embeddedFont>
      <p:font typeface="Oswald Semi-Bold" charset="1" panose="00000000000000000000"/>
      <p:regular r:id="rId24"/>
    </p:embeddedFont>
    <p:embeddedFont>
      <p:font typeface="Oswald Bold" charset="1" panose="00000000000000000000"/>
      <p:regular r:id="rId25"/>
    </p:embeddedFont>
    <p:embeddedFont>
      <p:font typeface="Raleway Medium" charset="1" panose="00000000000000000000"/>
      <p:regular r:id="rId26"/>
    </p:embeddedFont>
    <p:embeddedFont>
      <p:font typeface="Raleway Bold" charset="1" panose="00000000000000000000"/>
      <p:regular r:id="rId27"/>
    </p:embeddedFont>
    <p:embeddedFont>
      <p:font typeface="Inter" charset="1" panose="020B0502030000000004"/>
      <p:regular r:id="rId28"/>
    </p:embeddedFont>
    <p:embeddedFont>
      <p:font typeface="Inter Bold Italics" charset="1" panose="020B08020300000000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6.fntdata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5.fntdata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29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font" Target="fonts/font24.fntdata"/><Relationship Id="rId6" Type="http://schemas.openxmlformats.org/officeDocument/2006/relationships/slide" Target="slides/slide1.xml"/><Relationship Id="rId32" Type="http://schemas.openxmlformats.org/officeDocument/2006/relationships/customXml" Target="../customXml/item3.xml"/><Relationship Id="rId15" Type="http://schemas.openxmlformats.org/officeDocument/2006/relationships/slide" Target="slides/slide10.xml"/><Relationship Id="rId23" Type="http://schemas.openxmlformats.org/officeDocument/2006/relationships/font" Target="fonts/font23.fntdata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2.xml"/><Relationship Id="rId14" Type="http://schemas.openxmlformats.org/officeDocument/2006/relationships/slide" Target="slides/slide9.xml"/><Relationship Id="rId22" Type="http://schemas.openxmlformats.org/officeDocument/2006/relationships/font" Target="fonts/font22.fntdata"/><Relationship Id="rId27" Type="http://schemas.openxmlformats.org/officeDocument/2006/relationships/font" Target="fonts/font27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Relationship Id="rId5" Target="../embeddings/oleObject1.bin" Type="http://schemas.openxmlformats.org/officeDocument/2006/relationships/oleObjec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embeddings/oleObject2.bin" Type="http://schemas.openxmlformats.org/officeDocument/2006/relationships/oleObjec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9847" y="361044"/>
            <a:ext cx="6573893" cy="2761699"/>
          </a:xfrm>
          <a:custGeom>
            <a:avLst/>
            <a:gdLst/>
            <a:ahLst/>
            <a:cxnLst/>
            <a:rect r="r" b="b" t="t" l="l"/>
            <a:pathLst>
              <a:path h="2761699" w="6573893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t="0" r="-300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79847" y="4649763"/>
            <a:ext cx="6839758" cy="1553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  <a:r>
              <a:rPr lang="en-US" sz="223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aos idosos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LGBTQIAP+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bilizaçã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e 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medi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</a:t>
            </a:r>
            <a:r>
              <a:rPr lang="en-US" sz="223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proativas</a:t>
            </a: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2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79847" y="3731344"/>
            <a:ext cx="7635676" cy="764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7"/>
              </a:lnSpc>
              <a:spcBef>
                <a:spcPct val="0"/>
              </a:spcBef>
            </a:pP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ó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dul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3 – Sexuali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dade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, G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ner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Diversi</a:t>
            </a:r>
            <a:r>
              <a:rPr lang="en-US" b="true" sz="2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dade</a:t>
            </a:r>
          </a:p>
          <a:p>
            <a:pPr algn="l" marL="0" indent="0" lvl="1">
              <a:lnSpc>
                <a:spcPts val="307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623017" y="7143097"/>
            <a:ext cx="344596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Old– Erasmus+ Projeto KA220-ADU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2743" y="6439239"/>
            <a:ext cx="919925" cy="968018"/>
          </a:xfrm>
          <a:custGeom>
            <a:avLst/>
            <a:gdLst/>
            <a:ahLst/>
            <a:cxnLst/>
            <a:rect r="r" b="b" t="t" l="l"/>
            <a:pathLst>
              <a:path h="968018" w="919925">
                <a:moveTo>
                  <a:pt x="0" y="0"/>
                </a:moveTo>
                <a:lnTo>
                  <a:pt x="919924" y="0"/>
                </a:lnTo>
                <a:lnTo>
                  <a:pt x="919924" y="968018"/>
                </a:lnTo>
                <a:lnTo>
                  <a:pt x="0" y="968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1427671"/>
            <a:ext cx="8101660" cy="527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90"/>
              </a:lnSpc>
            </a:pPr>
            <a:r>
              <a:rPr lang="en-US" b="true" sz="3026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fi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l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de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st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sess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ã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o,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será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cap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z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e:</a:t>
            </a:r>
          </a:p>
          <a:p>
            <a:pPr algn="l" marL="653385" indent="-326693" lvl="1">
              <a:lnSpc>
                <a:spcPts val="4690"/>
              </a:lnSpc>
              <a:buFont typeface="Arial"/>
              <a:buChar char="•"/>
            </a:pP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ting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uir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t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ori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tação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sexual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,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enti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de de g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é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ner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 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express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ã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de gé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ero</a:t>
            </a:r>
          </a:p>
          <a:p>
            <a:pPr algn="l" marL="653385" indent="-326693" lvl="1">
              <a:lnSpc>
                <a:spcPts val="4690"/>
              </a:lnSpc>
              <a:buFont typeface="Arial"/>
              <a:buChar char="•"/>
            </a:pP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Compree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nder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experi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ê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nc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ias d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vida do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id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sos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LGBTQIAP+</a:t>
            </a:r>
          </a:p>
          <a:p>
            <a:pPr algn="l" marL="653385" indent="-326693" lvl="1">
              <a:lnSpc>
                <a:spcPts val="4690"/>
              </a:lnSpc>
              <a:buFont typeface="Arial"/>
              <a:buChar char="•"/>
            </a:pP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An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al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interse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çã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da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discrimina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çã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o</a:t>
            </a:r>
          </a:p>
          <a:p>
            <a:pPr algn="l" marL="653385" indent="-326693" lvl="1">
              <a:lnSpc>
                <a:spcPts val="4690"/>
              </a:lnSpc>
              <a:buFont typeface="Arial"/>
              <a:buChar char="•"/>
            </a:pP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Utiliz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u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ma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l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nguage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m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e um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 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po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st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ur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a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 i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nc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lusivas</a:t>
            </a:r>
            <a:r>
              <a:rPr lang="en-US" b="true" sz="3026" strike="noStrike" u="non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.</a:t>
            </a:r>
          </a:p>
          <a:p>
            <a:pPr algn="l" marL="0" indent="0" lvl="0">
              <a:lnSpc>
                <a:spcPts val="4690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512177"/>
            <a:ext cx="8003686" cy="721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41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OBJ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ESSÃO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1729333"/>
            <a:ext cx="9060464" cy="4025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Introdu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zã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se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um módulo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spec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í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fico?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Ativi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terminolog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inclus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Intersec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ionali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ad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á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ses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sos </a:t>
            </a:r>
          </a:p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Ativi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físic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–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An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á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do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Br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tt </a:t>
            </a:r>
          </a:p>
          <a:p>
            <a:pPr algn="l" marL="0" indent="0" lvl="0">
              <a:lnSpc>
                <a:spcPts val="5471"/>
              </a:lnSpc>
              <a:spcBef>
                <a:spcPct val="0"/>
              </a:spcBef>
            </a:pP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Re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3908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avaliação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6000" y="670275"/>
            <a:ext cx="3158579" cy="721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41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1680933"/>
            <a:ext cx="9180000" cy="20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b="true" sz="238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observa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çã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o: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 idosos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LGBTQIAP+ 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f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program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formação, nos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comun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soci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 e 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v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á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institui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çõe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s.</a:t>
            </a:r>
          </a:p>
          <a:p>
            <a:pPr algn="l" marL="515330" indent="-257665" lvl="1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histó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mar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pela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criminaliza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o,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pela 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stigmatiza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pelo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6000" y="496662"/>
            <a:ext cx="7629345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POR QUE RAZÃO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ISTE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 MÓDULO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SPEC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FIC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LGBTQIAP+?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56000" y="3883302"/>
            <a:ext cx="7544762" cy="2920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b="true" sz="238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consequ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ê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nc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ia</a:t>
            </a:r>
            <a:r>
              <a:rPr lang="en-US" b="true" sz="2386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: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Isola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to: 90%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não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têm f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s, 40% 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vive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1000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€ 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mês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65%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viol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institui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çõe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«De volta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armár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»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40%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sua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identi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graphicFrame>
        <p:nvGraphicFramePr>
          <p:cNvPr name="Object 4" id="4"/>
          <p:cNvGraphicFramePr/>
          <p:nvPr/>
        </p:nvGraphicFramePr>
        <p:xfrm>
          <a:off x="841545" y="1501359"/>
          <a:ext cx="7543800" cy="2514600"/>
        </p:xfrm>
        <a:graphic>
          <a:graphicData uri="http://schemas.openxmlformats.org/presentationml/2006/ole">
            <p:oleObj imgW="9042400" imgH="40132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841545" y="5084029"/>
            <a:ext cx="8419598" cy="951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56"/>
              </a:lnSpc>
              <a:spcBef>
                <a:spcPct val="0"/>
              </a:spcBef>
            </a:pPr>
            <a:r>
              <a:rPr lang="en-US" sz="2825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Crise do V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/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At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alm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ent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30%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diagn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óstic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VIH em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Fran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ça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ssoas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 mais de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50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anos</a:t>
            </a:r>
            <a:r>
              <a:rPr lang="en-US" sz="2825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1545" y="425399"/>
            <a:ext cx="7629345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LEGA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CONTINU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ER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 PESO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SIGNIFICATI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676381"/>
            <a:ext cx="9918556" cy="577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28"/>
              </a:lnSpc>
              <a:spcBef>
                <a:spcPct val="0"/>
              </a:spcBef>
            </a:pPr>
            <a:r>
              <a:rPr lang="en-US" b="true" sz="337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«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ESSO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ARMÁRI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33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»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387648"/>
            <a:ext cx="7247686" cy="2669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29"/>
              </a:lnSpc>
              <a:spcBef>
                <a:spcPct val="0"/>
              </a:spcBef>
            </a:pPr>
            <a:r>
              <a:rPr lang="en-US" sz="252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zã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or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rá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deste f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ó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meno?</a:t>
            </a:r>
          </a:p>
          <a:p>
            <a:pPr algn="l" marL="544249" indent="-272125" lvl="1">
              <a:lnSpc>
                <a:spcPts val="3529"/>
              </a:lnSpc>
              <a:buFont typeface="Arial"/>
              <a:buChar char="•"/>
            </a:pP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s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discriminad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</a:p>
          <a:p>
            <a:pPr algn="l" marL="544249" indent="-272125" lvl="1">
              <a:lnSpc>
                <a:spcPts val="3529"/>
              </a:lnSpc>
              <a:buFont typeface="Arial"/>
              <a:buChar char="•"/>
            </a:pP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nc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indica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or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evidentes de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inclus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ão</a:t>
            </a:r>
          </a:p>
          <a:p>
            <a:pPr algn="l" marL="544249" indent="-272125" lvl="1">
              <a:lnSpc>
                <a:spcPts val="3529"/>
              </a:lnSpc>
              <a:buFont typeface="Arial"/>
              <a:buChar char="•"/>
            </a:pP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Exper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ê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favor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áv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is no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assado</a:t>
            </a:r>
          </a:p>
          <a:p>
            <a:pPr algn="l" marL="544249" indent="-272125" lvl="1">
              <a:lnSpc>
                <a:spcPts val="3529"/>
              </a:lnSpc>
              <a:spcBef>
                <a:spcPct val="0"/>
              </a:spcBef>
              <a:buFont typeface="Arial"/>
              <a:buChar char="•"/>
            </a:pP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ssoal com fo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mação 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insuficiente</a:t>
            </a:r>
            <a:r>
              <a:rPr lang="en-US" sz="252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</a:p>
          <a:p>
            <a:pPr algn="l" marL="0" indent="0" lvl="0">
              <a:lnSpc>
                <a:spcPts val="3529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132877" y="4171594"/>
            <a:ext cx="3890796" cy="529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60"/>
              </a:lnSpc>
              <a:spcBef>
                <a:spcPct val="0"/>
              </a:spcBef>
            </a:pP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CONSEQU</a:t>
            </a: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Ê</a:t>
            </a: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NC</a:t>
            </a: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IA</a:t>
            </a: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  <a:r>
              <a:rPr lang="en-US" b="true" sz="3114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132877" y="5704179"/>
            <a:ext cx="4210253" cy="1099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 idosos </a:t>
            </a:r>
            <a:r>
              <a:rPr lang="en-US" sz="3199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LGBT enfrentam um isolamento total.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132877" y="4577050"/>
            <a:ext cx="1689199" cy="1184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  <a:r>
              <a:rPr lang="en-US" b="true" sz="6999" strike="noStrike" u="none">
                <a:solidFill>
                  <a:srgbClr val="3D7D2D"/>
                </a:solidFill>
                <a:latin typeface="Oswald Bold"/>
                <a:ea typeface="Oswald Bold"/>
                <a:cs typeface="Oswald Bold"/>
                <a:sym typeface="Oswald Bold"/>
              </a:rPr>
              <a:t>51%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33048"/>
            <a:ext cx="10692000" cy="6893903"/>
          </a:xfrm>
          <a:custGeom>
            <a:avLst/>
            <a:gdLst/>
            <a:ahLst/>
            <a:cxnLst/>
            <a:rect r="r" b="b" t="t" l="l"/>
            <a:pathLst>
              <a:path h="6893903" w="10692000">
                <a:moveTo>
                  <a:pt x="0" y="0"/>
                </a:moveTo>
                <a:lnTo>
                  <a:pt x="10692000" y="0"/>
                </a:lnTo>
                <a:lnTo>
                  <a:pt x="10692000" y="6893904"/>
                </a:lnTo>
                <a:lnTo>
                  <a:pt x="0" y="6893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40229" y="257570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58856" y="1562847"/>
            <a:ext cx="6680887" cy="49827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Maison de la Diversité (Lyon) – H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ab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ita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inclusiva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participat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iva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Grey Pride –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aca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 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nsagem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«Bem-v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»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nst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çõ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acolhimento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iv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ers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paços de Hab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it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ação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(Berli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 –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Hab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taçã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</a:t>
            </a:r>
            <a:r>
              <a:rPr lang="en-US" sz="2190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 LGBT</a:t>
            </a: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066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61498" y="1407397"/>
            <a:ext cx="1406982" cy="1406982"/>
          </a:xfrm>
          <a:custGeom>
            <a:avLst/>
            <a:gdLst/>
            <a:ahLst/>
            <a:cxnLst/>
            <a:rect r="r" b="b" t="t" l="l"/>
            <a:pathLst>
              <a:path h="1406982" w="1406982">
                <a:moveTo>
                  <a:pt x="0" y="0"/>
                </a:moveTo>
                <a:lnTo>
                  <a:pt x="1406982" y="0"/>
                </a:lnTo>
                <a:lnTo>
                  <a:pt x="1406982" y="1406982"/>
                </a:lnTo>
                <a:lnTo>
                  <a:pt x="0" y="1406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61498" y="2814379"/>
            <a:ext cx="1406982" cy="1406982"/>
          </a:xfrm>
          <a:custGeom>
            <a:avLst/>
            <a:gdLst/>
            <a:ahLst/>
            <a:cxnLst/>
            <a:rect r="r" b="b" t="t" l="l"/>
            <a:pathLst>
              <a:path h="1406982" w="1406982">
                <a:moveTo>
                  <a:pt x="0" y="0"/>
                </a:moveTo>
                <a:lnTo>
                  <a:pt x="1406982" y="0"/>
                </a:lnTo>
                <a:lnTo>
                  <a:pt x="1406982" y="1406982"/>
                </a:lnTo>
                <a:lnTo>
                  <a:pt x="0" y="1406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56000" y="4475128"/>
            <a:ext cx="1406982" cy="1253278"/>
          </a:xfrm>
          <a:custGeom>
            <a:avLst/>
            <a:gdLst/>
            <a:ahLst/>
            <a:cxnLst/>
            <a:rect r="r" b="b" t="t" l="l"/>
            <a:pathLst>
              <a:path h="1253278" w="1406982">
                <a:moveTo>
                  <a:pt x="0" y="0"/>
                </a:moveTo>
                <a:lnTo>
                  <a:pt x="1406982" y="0"/>
                </a:lnTo>
                <a:lnTo>
                  <a:pt x="1406982" y="1253278"/>
                </a:lnTo>
                <a:lnTo>
                  <a:pt x="0" y="125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3813" y="512412"/>
            <a:ext cx="8885930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PROJETOS MOTIVADORES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756000" y="6313369"/>
            <a:ext cx="6581199" cy="54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NCLUS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APE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ID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ABSTRATA; REPRESENT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RIE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DECIS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ÕES 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CRETA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52743" y="309928"/>
          <a:ext cx="2514600" cy="8801100"/>
        </p:xfrm>
        <a:graphic>
          <a:graphicData uri="http://schemas.openxmlformats.org/presentationml/2006/ole">
            <p:oleObj imgW="4267200" imgH="105537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52743" y="-56396"/>
            <a:ext cx="9918556" cy="366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08"/>
              </a:lnSpc>
              <a:spcBef>
                <a:spcPct val="0"/>
              </a:spcBef>
            </a:pP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GLOSS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Á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IO DE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TERM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207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IMPORTANTES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483443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496662"/>
            <a:ext cx="8885930" cy="443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1 –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LÉ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XICO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NCLUS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1278402"/>
            <a:ext cx="9180000" cy="50161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een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der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terminolog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esse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cial 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reconhe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seu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significa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nto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 peque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grup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s,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anal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o(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á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rio(s).</a:t>
            </a:r>
          </a:p>
          <a:p>
            <a:pPr algn="l" marL="515330" indent="-257665" lvl="1">
              <a:lnSpc>
                <a:spcPts val="3341"/>
              </a:lnSpc>
              <a:buFont typeface="Arial"/>
              <a:buChar char="•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cada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situa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o,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</a:p>
          <a:p>
            <a:pPr algn="l" marL="1030659" indent="-343553" lvl="2">
              <a:lnSpc>
                <a:spcPts val="3341"/>
              </a:lnSpc>
              <a:buFont typeface="Arial"/>
              <a:buChar char="⚬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Qual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o ter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mo 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relevan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e?</a:t>
            </a:r>
          </a:p>
          <a:p>
            <a:pPr algn="l" marL="1030659" indent="-343553" lvl="2">
              <a:lnSpc>
                <a:spcPts val="3341"/>
              </a:lnSpc>
              <a:buFont typeface="Arial"/>
              <a:buChar char="⚬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 é qu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is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 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te?</a:t>
            </a:r>
          </a:p>
          <a:p>
            <a:pPr algn="l" marL="1030659" indent="-343553" lvl="2">
              <a:lnSpc>
                <a:spcPts val="3341"/>
              </a:lnSpc>
              <a:buFont typeface="Arial"/>
              <a:buChar char="⚬"/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que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na de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ode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preju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al?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Duração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: 20 minut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(10 minut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em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grup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+ 10 minut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ar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lha</a:t>
            </a:r>
            <a:r>
              <a:rPr lang="en-US" sz="2386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)</a:t>
            </a: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34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03686" y="4880065"/>
            <a:ext cx="2670870" cy="2561809"/>
          </a:xfrm>
          <a:custGeom>
            <a:avLst/>
            <a:gdLst/>
            <a:ahLst/>
            <a:cxnLst/>
            <a:rect r="r" b="b" t="t" l="l"/>
            <a:pathLst>
              <a:path h="2561809" w="2670870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518059"/>
            <a:ext cx="2199028" cy="923814"/>
          </a:xfrm>
          <a:custGeom>
            <a:avLst/>
            <a:gdLst/>
            <a:ahLst/>
            <a:cxnLst/>
            <a:rect r="r" b="b" t="t" l="l"/>
            <a:pathLst>
              <a:path h="923814" w="2199028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1180293"/>
            <a:ext cx="9301797" cy="4264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ntersec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ionali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dade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refer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e-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conce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que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diferent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form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discrimina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çã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ã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itam 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acumula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r-s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e;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pelo con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rá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intera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amplif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icam-s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mutu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nte.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Simone,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78 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s, identifi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-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como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l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sbi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a.</a:t>
            </a: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cri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inação com base na idade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sexism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 lesbo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obia result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complet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lação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 luto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e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sua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narrativ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644337" y="4254327"/>
            <a:ext cx="3066784" cy="3152930"/>
          </a:xfrm>
          <a:custGeom>
            <a:avLst/>
            <a:gdLst/>
            <a:ahLst/>
            <a:cxnLst/>
            <a:rect r="r" b="b" t="t" l="l"/>
            <a:pathLst>
              <a:path h="3152930" w="3066784">
                <a:moveTo>
                  <a:pt x="0" y="0"/>
                </a:moveTo>
                <a:lnTo>
                  <a:pt x="3066784" y="0"/>
                </a:lnTo>
                <a:lnTo>
                  <a:pt x="3066784" y="3152930"/>
                </a:lnTo>
                <a:lnTo>
                  <a:pt x="0" y="3152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6000" y="496662"/>
            <a:ext cx="8885930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INTERSEC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IONALI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DADE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 COMPREEND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COMPLEX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9180" y="274647"/>
            <a:ext cx="8885930" cy="905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3 – ESTUD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DE CASO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776625" y="0"/>
            <a:ext cx="5219391" cy="7651087"/>
          </a:xfrm>
          <a:custGeom>
            <a:avLst/>
            <a:gdLst/>
            <a:ahLst/>
            <a:cxnLst/>
            <a:rect r="r" b="b" t="t" l="l"/>
            <a:pathLst>
              <a:path h="7651087" w="5219391">
                <a:moveTo>
                  <a:pt x="0" y="0"/>
                </a:moveTo>
                <a:lnTo>
                  <a:pt x="5219391" y="0"/>
                </a:lnTo>
                <a:lnTo>
                  <a:pt x="5219391" y="7651087"/>
                </a:lnTo>
                <a:lnTo>
                  <a:pt x="0" y="7651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948" t="-40477" r="-184317" b="0"/>
            </a:stretch>
          </a:blipFill>
        </p:spPr>
      </p:sp>
      <p:sp>
        <p:nvSpPr>
          <p:cNvPr name="AutoShape 4" id="4"/>
          <p:cNvSpPr/>
          <p:nvPr/>
        </p:nvSpPr>
        <p:spPr>
          <a:xfrm flipH="true">
            <a:off x="4028787" y="108000"/>
            <a:ext cx="0" cy="734400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6150895" y="162670"/>
            <a:ext cx="4201971" cy="7244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3329" indent="-136665" lvl="1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Brett,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72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 um homem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transg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ner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resid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Lyon.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bar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a,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z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gra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u-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a uma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urg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ao 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ito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(mastectom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há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vá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 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ntanto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aind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se subme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cirur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afirm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ação 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emente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corp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reflet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marcas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distintas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cur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pesso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transi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çã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o.</a:t>
            </a:r>
          </a:p>
          <a:p>
            <a:pPr algn="l">
              <a:lnSpc>
                <a:spcPts val="1772"/>
              </a:lnSpc>
              <a:spcBef>
                <a:spcPct val="0"/>
              </a:spcBef>
            </a:pPr>
          </a:p>
          <a:p>
            <a:pPr algn="l" marL="273329" indent="-136665" lvl="1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pós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car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área 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educa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çã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por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âm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ica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famil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res co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plexa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 (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sou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adolesc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ê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acolh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f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amili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ar), Brett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zi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Recent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emente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qued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probl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rdía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obr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gara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a con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sid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rar, co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re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utânci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ssib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 se 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para 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lar 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idosos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</a:p>
          <a:p>
            <a:pPr algn="l">
              <a:lnSpc>
                <a:spcPts val="1772"/>
              </a:lnSpc>
              <a:spcBef>
                <a:spcPct val="0"/>
              </a:spcBef>
            </a:pPr>
          </a:p>
          <a:p>
            <a:pPr algn="l" marL="273329" indent="-136665" lvl="1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Dur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visita de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-admiss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diretor refer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e-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ele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Monsieur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»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Brett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ntanto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ira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coord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cuidad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soa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 da assist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ê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diária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Brett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confortáv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que,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a, possi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reve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idado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 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deparará com o se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upa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revel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his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ór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qu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a sua apar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ê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nc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xteri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tra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smit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e.</a:t>
            </a:r>
          </a:p>
          <a:p>
            <a:pPr algn="l">
              <a:lnSpc>
                <a:spcPts val="1772"/>
              </a:lnSpc>
              <a:spcBef>
                <a:spcPct val="0"/>
              </a:spcBef>
            </a:pPr>
          </a:p>
          <a:p>
            <a:pPr algn="l" marL="273329" indent="-136665" lvl="1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«P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inha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institui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çõe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s. 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assust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u.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enta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o,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acab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 la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dosos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mã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acabou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»</a:t>
            </a:r>
          </a:p>
          <a:p>
            <a:pPr algn="l">
              <a:lnSpc>
                <a:spcPts val="1772"/>
              </a:lnSpc>
              <a:spcBef>
                <a:spcPct val="0"/>
              </a:spcBef>
            </a:pPr>
          </a:p>
          <a:p>
            <a:pPr algn="l">
              <a:lnSpc>
                <a:spcPts val="1772"/>
              </a:lnSpc>
              <a:spcBef>
                <a:spcPct val="0"/>
              </a:spcBef>
            </a:pP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nspir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 revista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The Atlantic (2015),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«As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ificul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dad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ransg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ner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ar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dos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266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s»</a:t>
            </a:r>
          </a:p>
          <a:p>
            <a:pPr algn="ctr" marL="0" indent="0" lvl="0">
              <a:lnSpc>
                <a:spcPts val="1811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22651" y="1017119"/>
            <a:ext cx="2164027" cy="3074994"/>
          </a:xfrm>
          <a:custGeom>
            <a:avLst/>
            <a:gdLst/>
            <a:ahLst/>
            <a:cxnLst/>
            <a:rect r="r" b="b" t="t" l="l"/>
            <a:pathLst>
              <a:path h="3074994" w="2164027">
                <a:moveTo>
                  <a:pt x="0" y="0"/>
                </a:moveTo>
                <a:lnTo>
                  <a:pt x="2164027" y="0"/>
                </a:lnTo>
                <a:lnTo>
                  <a:pt x="2164027" y="3074993"/>
                </a:lnTo>
                <a:lnTo>
                  <a:pt x="0" y="3074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7" id="7"/>
          <p:cNvSpPr/>
          <p:nvPr/>
        </p:nvSpPr>
        <p:spPr>
          <a:xfrm>
            <a:off x="1300841" y="4092112"/>
            <a:ext cx="2869406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489311" y="4415772"/>
            <a:ext cx="1016968" cy="625435"/>
          </a:xfrm>
          <a:custGeom>
            <a:avLst/>
            <a:gdLst/>
            <a:ahLst/>
            <a:cxnLst/>
            <a:rect r="r" b="b" t="t" l="l"/>
            <a:pathLst>
              <a:path h="625435" w="1016968">
                <a:moveTo>
                  <a:pt x="0" y="0"/>
                </a:moveTo>
                <a:lnTo>
                  <a:pt x="1016968" y="0"/>
                </a:lnTo>
                <a:lnTo>
                  <a:pt x="1016968" y="625435"/>
                </a:lnTo>
                <a:lnTo>
                  <a:pt x="0" y="6254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893530" y="4238161"/>
            <a:ext cx="956007" cy="803045"/>
          </a:xfrm>
          <a:custGeom>
            <a:avLst/>
            <a:gdLst/>
            <a:ahLst/>
            <a:cxnLst/>
            <a:rect r="r" b="b" t="t" l="l"/>
            <a:pathLst>
              <a:path h="803045" w="956007">
                <a:moveTo>
                  <a:pt x="0" y="0"/>
                </a:moveTo>
                <a:lnTo>
                  <a:pt x="956006" y="0"/>
                </a:lnTo>
                <a:lnTo>
                  <a:pt x="956006" y="803046"/>
                </a:lnTo>
                <a:lnTo>
                  <a:pt x="0" y="80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622651" y="5348104"/>
            <a:ext cx="955577" cy="782378"/>
          </a:xfrm>
          <a:custGeom>
            <a:avLst/>
            <a:gdLst/>
            <a:ahLst/>
            <a:cxnLst/>
            <a:rect r="r" b="b" t="t" l="l"/>
            <a:pathLst>
              <a:path h="782378" w="955577">
                <a:moveTo>
                  <a:pt x="0" y="0"/>
                </a:moveTo>
                <a:lnTo>
                  <a:pt x="955577" y="0"/>
                </a:lnTo>
                <a:lnTo>
                  <a:pt x="955577" y="782379"/>
                </a:lnTo>
                <a:lnTo>
                  <a:pt x="0" y="7823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2936088" y="5279894"/>
            <a:ext cx="850589" cy="850589"/>
          </a:xfrm>
          <a:custGeom>
            <a:avLst/>
            <a:gdLst/>
            <a:ahLst/>
            <a:cxnLst/>
            <a:rect r="r" b="b" t="t" l="l"/>
            <a:pathLst>
              <a:path h="850589" w="850589">
                <a:moveTo>
                  <a:pt x="0" y="0"/>
                </a:moveTo>
                <a:lnTo>
                  <a:pt x="850590" y="0"/>
                </a:lnTo>
                <a:lnTo>
                  <a:pt x="850590" y="850589"/>
                </a:lnTo>
                <a:lnTo>
                  <a:pt x="0" y="850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2835581" y="4163360"/>
            <a:ext cx="1059559" cy="1059559"/>
          </a:xfrm>
          <a:custGeom>
            <a:avLst/>
            <a:gdLst/>
            <a:ahLst/>
            <a:cxnLst/>
            <a:rect r="r" b="b" t="t" l="l"/>
            <a:pathLst>
              <a:path h="1059559" w="1059559">
                <a:moveTo>
                  <a:pt x="0" y="0"/>
                </a:moveTo>
                <a:lnTo>
                  <a:pt x="1059559" y="0"/>
                </a:lnTo>
                <a:lnTo>
                  <a:pt x="1059559" y="1059559"/>
                </a:lnTo>
                <a:lnTo>
                  <a:pt x="0" y="10595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0454" y="4422624"/>
            <a:ext cx="614682" cy="434119"/>
          </a:xfrm>
          <a:custGeom>
            <a:avLst/>
            <a:gdLst/>
            <a:ahLst/>
            <a:cxnLst/>
            <a:rect r="r" b="b" t="t" l="l"/>
            <a:pathLst>
              <a:path h="434119" w="614682">
                <a:moveTo>
                  <a:pt x="0" y="0"/>
                </a:moveTo>
                <a:lnTo>
                  <a:pt x="614682" y="0"/>
                </a:lnTo>
                <a:lnTo>
                  <a:pt x="614682" y="434120"/>
                </a:lnTo>
                <a:lnTo>
                  <a:pt x="0" y="4341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87184" y="6406708"/>
            <a:ext cx="4034961" cy="746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strike="noStrike" u="non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BRETT, </a:t>
            </a:r>
          </a:p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b="true" sz="2100" strike="noStrike" u="non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72 anos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31310" y="158671"/>
            <a:ext cx="8885930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3 – ESTUD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DE CASO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776625" y="0"/>
            <a:ext cx="5219391" cy="7651087"/>
          </a:xfrm>
          <a:custGeom>
            <a:avLst/>
            <a:gdLst/>
            <a:ahLst/>
            <a:cxnLst/>
            <a:rect r="r" b="b" t="t" l="l"/>
            <a:pathLst>
              <a:path h="7651087" w="5219391">
                <a:moveTo>
                  <a:pt x="0" y="0"/>
                </a:moveTo>
                <a:lnTo>
                  <a:pt x="5219391" y="0"/>
                </a:lnTo>
                <a:lnTo>
                  <a:pt x="5219391" y="7651087"/>
                </a:lnTo>
                <a:lnTo>
                  <a:pt x="0" y="7651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948" t="-40477" r="-184317" b="0"/>
            </a:stretch>
          </a:blipFill>
        </p:spPr>
      </p:sp>
      <p:sp>
        <p:nvSpPr>
          <p:cNvPr name="AutoShape 4" id="4"/>
          <p:cNvSpPr/>
          <p:nvPr/>
        </p:nvSpPr>
        <p:spPr>
          <a:xfrm flipH="true">
            <a:off x="4028787" y="108000"/>
            <a:ext cx="0" cy="734400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31310" y="3834783"/>
            <a:ext cx="5226533" cy="3437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7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632"/>
              </a:lnSpc>
              <a:spcBef>
                <a:spcPct val="0"/>
              </a:spcBef>
            </a:pPr>
          </a:p>
          <a:p>
            <a:pPr algn="l" marL="251739" indent="-125870" lvl="1">
              <a:lnSpc>
                <a:spcPts val="163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Dur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uma visit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pr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-admiss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o,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diretor refer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e-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ele c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Monsieur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»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Brett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nh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ntanto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ira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coord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cuidad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soa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e da assist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ê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nc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diária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Brett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confortáv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El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comp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qu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um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a, possi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mente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 breve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prest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dados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rá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parar-se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 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rpo 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upa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revel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histó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qu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a sua apar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ê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nc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xteri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tra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smit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e.</a:t>
            </a:r>
          </a:p>
          <a:p>
            <a:pPr algn="l">
              <a:lnSpc>
                <a:spcPts val="1632"/>
              </a:lnSpc>
              <a:spcBef>
                <a:spcPct val="0"/>
              </a:spcBef>
            </a:pPr>
          </a:p>
          <a:p>
            <a:pPr algn="l" marL="251739" indent="-125870" lvl="1">
              <a:lnSpc>
                <a:spcPts val="1632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«P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par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nha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 em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institui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çõe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s. 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assustou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ntanto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 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cabar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 la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i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dosos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a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m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 mã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acabou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  <a:r>
              <a:rPr lang="en-US" b="true" sz="116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»</a:t>
            </a:r>
          </a:p>
          <a:p>
            <a:pPr algn="l" marL="0" indent="0" lvl="0">
              <a:lnSpc>
                <a:spcPts val="181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254"/>
              </a:lnSpc>
              <a:spcBef>
                <a:spcPct val="0"/>
              </a:spcBef>
            </a:pP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Inspir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 revista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The Atlantic (2015),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«As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ificul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dad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ransg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ner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n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um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l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 ido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so</a:t>
            </a:r>
            <a:r>
              <a:rPr lang="en-US" b="true" sz="895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s»</a:t>
            </a:r>
          </a:p>
          <a:p>
            <a:pPr algn="ctr" marL="0" indent="0" lvl="0">
              <a:lnSpc>
                <a:spcPts val="1811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05053" y="634738"/>
            <a:ext cx="1168344" cy="1660169"/>
          </a:xfrm>
          <a:custGeom>
            <a:avLst/>
            <a:gdLst/>
            <a:ahLst/>
            <a:cxnLst/>
            <a:rect r="r" b="b" t="t" l="l"/>
            <a:pathLst>
              <a:path h="1660169" w="1168344">
                <a:moveTo>
                  <a:pt x="0" y="0"/>
                </a:moveTo>
                <a:lnTo>
                  <a:pt x="1168344" y="0"/>
                </a:lnTo>
                <a:lnTo>
                  <a:pt x="1168344" y="1660169"/>
                </a:lnTo>
                <a:lnTo>
                  <a:pt x="0" y="1660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7" id="7"/>
          <p:cNvSpPr/>
          <p:nvPr/>
        </p:nvSpPr>
        <p:spPr>
          <a:xfrm>
            <a:off x="331310" y="2294907"/>
            <a:ext cx="1549174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433063" y="2469649"/>
            <a:ext cx="549054" cy="337668"/>
          </a:xfrm>
          <a:custGeom>
            <a:avLst/>
            <a:gdLst/>
            <a:ahLst/>
            <a:cxnLst/>
            <a:rect r="r" b="b" t="t" l="l"/>
            <a:pathLst>
              <a:path h="337668" w="549054">
                <a:moveTo>
                  <a:pt x="0" y="0"/>
                </a:moveTo>
                <a:lnTo>
                  <a:pt x="549055" y="0"/>
                </a:lnTo>
                <a:lnTo>
                  <a:pt x="549055" y="337668"/>
                </a:lnTo>
                <a:lnTo>
                  <a:pt x="0" y="337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91192" y="2373758"/>
            <a:ext cx="516142" cy="433559"/>
          </a:xfrm>
          <a:custGeom>
            <a:avLst/>
            <a:gdLst/>
            <a:ahLst/>
            <a:cxnLst/>
            <a:rect r="r" b="b" t="t" l="l"/>
            <a:pathLst>
              <a:path h="433559" w="516142">
                <a:moveTo>
                  <a:pt x="0" y="0"/>
                </a:moveTo>
                <a:lnTo>
                  <a:pt x="516142" y="0"/>
                </a:lnTo>
                <a:lnTo>
                  <a:pt x="516142" y="433559"/>
                </a:lnTo>
                <a:lnTo>
                  <a:pt x="0" y="433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505053" y="2973009"/>
            <a:ext cx="515910" cy="422401"/>
          </a:xfrm>
          <a:custGeom>
            <a:avLst/>
            <a:gdLst/>
            <a:ahLst/>
            <a:cxnLst/>
            <a:rect r="r" b="b" t="t" l="l"/>
            <a:pathLst>
              <a:path h="422401" w="515910">
                <a:moveTo>
                  <a:pt x="0" y="0"/>
                </a:moveTo>
                <a:lnTo>
                  <a:pt x="515909" y="0"/>
                </a:lnTo>
                <a:lnTo>
                  <a:pt x="515909" y="422401"/>
                </a:lnTo>
                <a:lnTo>
                  <a:pt x="0" y="422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214169" y="2936183"/>
            <a:ext cx="459228" cy="459228"/>
          </a:xfrm>
          <a:custGeom>
            <a:avLst/>
            <a:gdLst/>
            <a:ahLst/>
            <a:cxnLst/>
            <a:rect r="r" b="b" t="t" l="l"/>
            <a:pathLst>
              <a:path h="459228" w="459228">
                <a:moveTo>
                  <a:pt x="0" y="0"/>
                </a:moveTo>
                <a:lnTo>
                  <a:pt x="459228" y="0"/>
                </a:lnTo>
                <a:lnTo>
                  <a:pt x="459228" y="459227"/>
                </a:lnTo>
                <a:lnTo>
                  <a:pt x="0" y="4592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159906" y="2333374"/>
            <a:ext cx="572049" cy="572049"/>
          </a:xfrm>
          <a:custGeom>
            <a:avLst/>
            <a:gdLst/>
            <a:ahLst/>
            <a:cxnLst/>
            <a:rect r="r" b="b" t="t" l="l"/>
            <a:pathLst>
              <a:path h="572049" w="572049">
                <a:moveTo>
                  <a:pt x="0" y="0"/>
                </a:moveTo>
                <a:lnTo>
                  <a:pt x="572049" y="0"/>
                </a:lnTo>
                <a:lnTo>
                  <a:pt x="572049" y="572049"/>
                </a:lnTo>
                <a:lnTo>
                  <a:pt x="0" y="572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1659" y="2473349"/>
            <a:ext cx="331863" cy="234378"/>
          </a:xfrm>
          <a:custGeom>
            <a:avLst/>
            <a:gdLst/>
            <a:ahLst/>
            <a:cxnLst/>
            <a:rect r="r" b="b" t="t" l="l"/>
            <a:pathLst>
              <a:path h="234378" w="331863">
                <a:moveTo>
                  <a:pt x="0" y="0"/>
                </a:moveTo>
                <a:lnTo>
                  <a:pt x="331863" y="0"/>
                </a:lnTo>
                <a:lnTo>
                  <a:pt x="331863" y="234378"/>
                </a:lnTo>
                <a:lnTo>
                  <a:pt x="0" y="2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0" y="3546822"/>
            <a:ext cx="2178449" cy="400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587"/>
              </a:lnSpc>
              <a:spcBef>
                <a:spcPct val="0"/>
              </a:spcBef>
            </a:pPr>
            <a:r>
              <a:rPr lang="en-US" b="true" sz="1133" strike="noStrike" u="non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BRETT, </a:t>
            </a:r>
          </a:p>
          <a:p>
            <a:pPr algn="ctr" marL="0" indent="0" lvl="0">
              <a:lnSpc>
                <a:spcPts val="1587"/>
              </a:lnSpc>
              <a:spcBef>
                <a:spcPct val="0"/>
              </a:spcBef>
            </a:pPr>
            <a:r>
              <a:rPr lang="en-US" b="true" sz="1133" strike="noStrike" u="non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72 years old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18750" y="275405"/>
            <a:ext cx="4620507" cy="693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b="true" sz="150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1.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QUAIS SÃO OS PRINCIPAIS DESAFIOS NESTA SITUAÇÃO?</a:t>
            </a:r>
          </a:p>
          <a:p>
            <a:pPr algn="l">
              <a:lnSpc>
                <a:spcPts val="2100"/>
              </a:lnSpc>
            </a:pP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PARA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 BRETT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PE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MENTE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EQUIPA D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GEM,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NST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IT</a:t>
            </a:r>
            <a:r>
              <a:rPr lang="en-US" sz="1500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UIÇÃO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2.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SSUP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TOS 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 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ECONCE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ERIAM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IAR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ÇÃO DO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AL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SCO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 O CORPO DO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BRETT?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3.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IS SÃO 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ISCOS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POTEN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IAIS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INSTITUI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IG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NORE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SITUA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TOME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DIDA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TECIP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E?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4.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QUE PODERÁ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PL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RESP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SSO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A?</a:t>
            </a: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EDID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RÁ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A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EÇÃ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TO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MAR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H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EG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BRE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T?</a:t>
            </a: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MEDID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EVER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Á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PRES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DOR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DADOS TOMAR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NQUANTO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ESTA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UID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POL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PROTOCOL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PODERÃO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BEN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FIC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>
              <a:lnSpc>
                <a:spcPts val="2100"/>
              </a:lnSpc>
            </a:pPr>
          </a:p>
          <a:p>
            <a:pPr algn="l">
              <a:lnSpc>
                <a:spcPts val="2100"/>
              </a:lnSpc>
            </a:pP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5.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MEDID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AS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INSTITUI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PARA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GARA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QU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BRETT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NÃ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ENHA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«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EXPLI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É»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OUTR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VEZ</a:t>
            </a:r>
            <a:r>
              <a:rPr lang="en-US" b="true" sz="1500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23358" y="746709"/>
            <a:ext cx="3552492" cy="3560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7802" indent="-128901" lvl="1">
              <a:lnSpc>
                <a:spcPts val="1671"/>
              </a:lnSpc>
              <a:buFont typeface="Arial"/>
              <a:buChar char="•"/>
            </a:pPr>
            <a:r>
              <a:rPr lang="en-US" b="true" sz="1194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Bret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t, de 72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anos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é um homem transg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ner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que reside em Lyon. Tem uma barba es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ess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a,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uma 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oz grav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e f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oi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subm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etido a u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cirurgia ao peito (mastectom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 há v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á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rios ano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No entanto, ainda n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ã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 se submeteu a cirurg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 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 afirm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ação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g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én</a:t>
            </a: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ero. Consequentemente, o seu corpo reflete as marcas distintas de um percurso pessoal de transição.</a:t>
            </a:r>
          </a:p>
          <a:p>
            <a:pPr algn="l">
              <a:lnSpc>
                <a:spcPts val="1671"/>
              </a:lnSpc>
            </a:pPr>
          </a:p>
          <a:p>
            <a:pPr algn="l" marL="257802" indent="-128901" lvl="1">
              <a:lnSpc>
                <a:spcPts val="1671"/>
              </a:lnSpc>
              <a:buFont typeface="Arial"/>
              <a:buChar char="•"/>
            </a:pPr>
            <a:r>
              <a:rPr lang="en-US" b="true" sz="1194" strike="noStrike" u="non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Após uma carreira na área da educação e uma vida marcada por dinâmicas familiares complexas (passou a adolescência em acolhimento familiar), Brett vive sozinho. Recentemente, uma queda e o surgimento de problemas cardíacos levaram-no a ponderar, com hesitação, a possibilidade de se mudar para um lar de idosos.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000" y="425564"/>
            <a:ext cx="8885930" cy="894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ÍC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3 – ESTUD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DE CASO</a:t>
            </a:r>
          </a:p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56000" y="1181399"/>
            <a:ext cx="9314042" cy="579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1.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QUAIS SÃO OS PRINCIPAIS DESAFIOS NESTA SITUAÇÃO?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PARA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 BRETT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PE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SOAL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MENTE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EQUIPA D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GEM,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A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NST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IT</a:t>
            </a:r>
            <a:r>
              <a:rPr lang="en-US" sz="1599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UIÇÃO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2.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 PRE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SSUP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TOS 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CONCEITO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ERI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 IN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IAR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A RE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AÇÃ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AL AO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SCO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REM O CORPO DO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BRETT?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3.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IS SÃO 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ISCOS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POTEN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IAIS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INSTITUI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IG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NORE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SITUA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ÃO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TOME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DIDA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TECIP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4.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QUE PODERÁ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PL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RESP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SSO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EDID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RÁ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A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EÇÃ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TO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MAR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H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EG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BRE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MEDID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EVER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Á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PRES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DOR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DADOS TOMAR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NQUANTO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ESTA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UID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POL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ÍT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PROTOCOL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PODERÃO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BEN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FIC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OS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5.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MEDID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AS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INSTITUI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ÇÃ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PARA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GARA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QU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BRETT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NÃ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T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ENHA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D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«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EXPLI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QU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É»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OUTR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VEZ</a:t>
            </a:r>
            <a:r>
              <a:rPr lang="en-US" b="true" sz="1599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60012" y="5802818"/>
            <a:ext cx="1831988" cy="1757182"/>
          </a:xfrm>
          <a:custGeom>
            <a:avLst/>
            <a:gdLst/>
            <a:ahLst/>
            <a:cxnLst/>
            <a:rect r="r" b="b" t="t" l="l"/>
            <a:pathLst>
              <a:path h="1757182" w="1831988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743" y="6681409"/>
            <a:ext cx="1810194" cy="760465"/>
          </a:xfrm>
          <a:custGeom>
            <a:avLst/>
            <a:gdLst/>
            <a:ahLst/>
            <a:cxnLst/>
            <a:rect r="r" b="b" t="t" l="l"/>
            <a:pathLst>
              <a:path h="760465" w="1810194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6000" y="496662"/>
            <a:ext cx="8885930" cy="772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7"/>
              </a:lnSpc>
              <a:spcBef>
                <a:spcPct val="0"/>
              </a:spcBef>
            </a:pPr>
            <a:r>
              <a:rPr lang="en-US" b="true" sz="2598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UM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 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TOS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P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CIPAI</a:t>
            </a:r>
            <a:r>
              <a:rPr lang="en-US" b="true" sz="2598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</a:t>
            </a:r>
          </a:p>
          <a:p>
            <a:pPr algn="l" marL="0" indent="0" lvl="0">
              <a:lnSpc>
                <a:spcPts val="2517"/>
              </a:lnSpc>
              <a:spcBef>
                <a:spcPct val="0"/>
              </a:spcBef>
            </a:pPr>
            <a:r>
              <a:rPr lang="en-US" b="true" sz="1798" i="true" strike="noStrike" u="none">
                <a:solidFill>
                  <a:srgbClr val="0000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SEXUALIDADES, GÉNEROS E DIVERSIDADES - MÓDULO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2391" y="1231403"/>
            <a:ext cx="9762015" cy="5976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AutoNum type="arabicPeriod" startAt="1"/>
            </a:pP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h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ist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ó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mport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ant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Os idosos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LGBTQIAP+ têm enfrentado criminalização, o VIH e a estigmatização. Ignorar esta história continua a alimentar a violência.</a:t>
            </a: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AutoNum type="arabicPeriod" startAt="1"/>
            </a:pP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en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ó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meno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de «v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ltar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o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armári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»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reali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dade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,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um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vez que 40% dos idosos LGBTQIAP+ ocultam a sua identidade em lares de idosos devido a receios de discriminação.</a:t>
            </a: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AutoNum type="arabicPeriod" startAt="1"/>
            </a:pP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ntersec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ionali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dade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é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essen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ial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compreens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ã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–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As d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iscriminações não se limitam a acumular-se; elas somam-se (idade + género + orientação + raça).</a:t>
            </a: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AutoNum type="arabicPeriod" startAt="1"/>
            </a:pP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Existem s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olu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ções d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sp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on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ív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ei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s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–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Maison de la Diversité, selo Grey Pride, Lebensort Vielfalt. A inclusão concretiza-se através de decisões concretas.</a:t>
            </a:r>
          </a:p>
          <a:p>
            <a:pPr algn="l" marL="527270" indent="-263635" lvl="1">
              <a:lnSpc>
                <a:spcPts val="3419"/>
              </a:lnSpc>
              <a:spcBef>
                <a:spcPct val="0"/>
              </a:spcBef>
              <a:buAutoNum type="arabicPeriod" startAt="1"/>
            </a:pP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lí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ngua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funciona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como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um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me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io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de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 inclus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ã</a:t>
            </a:r>
            <a:r>
              <a:rPr lang="en-US" b="true" sz="2442" strike="noStrike" u="non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– 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Faça</a:t>
            </a:r>
            <a:r>
              <a:rPr lang="en-US" sz="2442" strike="noStrike" u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as perguntas adequadas, evite suposições e utilize terminologia neutra.</a:t>
            </a: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41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61818" y="2990797"/>
            <a:ext cx="5192687" cy="2585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650"/>
              </a:lnSpc>
              <a:spcBef>
                <a:spcPct val="0"/>
              </a:spcBef>
            </a:pPr>
            <a:r>
              <a:rPr lang="en-US" b="true" sz="7607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OBRIG</a:t>
            </a:r>
            <a:r>
              <a:rPr lang="en-US" b="true" sz="7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</a:t>
            </a:r>
            <a:r>
              <a:rPr lang="en-US" b="true" sz="7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</a:t>
            </a:r>
            <a:r>
              <a:rPr lang="en-US" b="true" sz="7607" strike="noStrike" u="non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</a:t>
            </a:r>
          </a:p>
          <a:p>
            <a:pPr algn="ctr" marL="0" indent="0" lvl="0">
              <a:lnSpc>
                <a:spcPts val="10650"/>
              </a:lnSpc>
              <a:spcBef>
                <a:spcPct val="0"/>
              </a:spcBef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016392" y="4034480"/>
            <a:ext cx="3675608" cy="3525520"/>
          </a:xfrm>
          <a:custGeom>
            <a:avLst/>
            <a:gdLst/>
            <a:ahLst/>
            <a:cxnLst/>
            <a:rect r="r" b="b" t="t" l="l"/>
            <a:pathLst>
              <a:path h="3525520" w="3675608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4748" y="410876"/>
            <a:ext cx="3894010" cy="1635878"/>
          </a:xfrm>
          <a:custGeom>
            <a:avLst/>
            <a:gdLst/>
            <a:ahLst/>
            <a:cxnLst/>
            <a:rect r="r" b="b" t="t" l="l"/>
            <a:pathLst>
              <a:path h="1635878" w="3894010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t="0" r="-3009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E0A6C00C77214D8209623C313996D0" ma:contentTypeVersion="14" ma:contentTypeDescription="Ein neues Dokument erstellen." ma:contentTypeScope="" ma:versionID="ee2fc3b4fe5f9d97eb0fd85ecf374dd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c38a056eb196ad395679a14beb6de12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1F58E6AE-AFE8-48AB-931C-0C82B1105B63}"/>
</file>

<file path=customXml/itemProps2.xml><?xml version="1.0" encoding="utf-8"?>
<ds:datastoreItem xmlns:ds="http://schemas.openxmlformats.org/officeDocument/2006/customXml" ds:itemID="{7A13AE6B-6AFF-43AA-8982-63CFCE55726D}"/>
</file>

<file path=customXml/itemProps3.xml><?xml version="1.0" encoding="utf-8"?>
<ds:datastoreItem xmlns:ds="http://schemas.openxmlformats.org/officeDocument/2006/customXml" ds:itemID="{4C8E9FF8-3E01-487F-9258-78605AFA17B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(PT) Module 3 AgeWise - NGO - FR </dc:title>
  <cp:revision>1</cp:revision>
  <dcterms:created xsi:type="dcterms:W3CDTF">2006-08-16T00:00:00Z</dcterms:created>
  <dcterms:modified xsi:type="dcterms:W3CDTF">2011-08-01T06:04:30Z</dcterms:modified>
  <dc:identifier>DAHUJqdEd3c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