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0693400" cy="7556500"/>
  <p:notesSz cx="6858000" cy="9144000"/>
  <p:embeddedFontLst>
    <p:embeddedFont>
      <p:font typeface="Calibri" panose="020F0502020204030204" pitchFamily="34" charset="0"/>
      <p:regular r:id="rId17"/>
      <p:bold r:id="rId18"/>
      <p:italic r:id="rId19"/>
      <p:boldItalic r:id="rId20"/>
    </p:embeddedFont>
    <p:embeddedFont>
      <p:font typeface="Inter" panose="020B0502030000000004" pitchFamily="34" charset="0"/>
      <p:regular r:id="rId21"/>
    </p:embeddedFont>
    <p:embeddedFont>
      <p:font typeface="Inter Bold" panose="020B0802030000000004" pitchFamily="34" charset="0"/>
      <p:regular r:id="rId22"/>
      <p:bold r:id="rId23"/>
    </p:embeddedFont>
    <p:embeddedFont>
      <p:font typeface="Inter Bold Italics" panose="020B0802030000000004" pitchFamily="34" charset="0"/>
      <p:regular r:id="rId24"/>
      <p:bold r:id="rId25"/>
      <p:italic r:id="rId26"/>
      <p:boldItalic r:id="rId27"/>
    </p:embeddedFont>
    <p:embeddedFont>
      <p:font typeface="Oswald" pitchFamily="2" charset="77"/>
      <p:regular r:id="rId28"/>
      <p:bold r:id="rId29"/>
    </p:embeddedFont>
    <p:embeddedFont>
      <p:font typeface="Oswald Bold" pitchFamily="2" charset="77"/>
      <p:regular r:id="rId30"/>
      <p:bold r:id="rId31"/>
    </p:embeddedFont>
    <p:embeddedFont>
      <p:font typeface="Oswald Semi-Bold" pitchFamily="2" charset="77"/>
      <p:regular r:id="rId32"/>
      <p:bold r:id="rId33"/>
    </p:embeddedFont>
    <p:embeddedFont>
      <p:font typeface="Raleway Bold" pitchFamily="2" charset="77"/>
      <p:regular r:id="rId34"/>
      <p:bold r:id="rId35"/>
    </p:embeddedFont>
    <p:embeddedFont>
      <p:font typeface="Raleway Medium" panose="020B0003030101060003" pitchFamily="34" charset="0"/>
      <p:regular r:id="rId36"/>
      <p:bold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86" autoAdjust="0"/>
  </p:normalViewPr>
  <p:slideViewPr>
    <p:cSldViewPr>
      <p:cViewPr varScale="1">
        <p:scale>
          <a:sx n="98" d="100"/>
          <a:sy n="98" d="100"/>
        </p:scale>
        <p:origin x="1472"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viewProps" Target="viewProps.xml"/><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29" Type="http://schemas.openxmlformats.org/officeDocument/2006/relationships/font" Target="fonts/font13.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font" Target="fonts/font15.fntdata"/><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8/13/26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4.emf"/><Relationship Id="rId4" Type="http://schemas.openxmlformats.org/officeDocument/2006/relationships/package" Target="../embeddings/Feuille_de_calcul_Microsoft_Excel.xlsx"/></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package" Target="../embeddings/Feuille_de_calcul_Microsoft_Excel1.xlsx"/><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79847" y="361044"/>
            <a:ext cx="6573893" cy="2761699"/>
          </a:xfrm>
          <a:custGeom>
            <a:avLst/>
            <a:gdLst/>
            <a:ahLst/>
            <a:cxnLst/>
            <a:rect l="l" t="t" r="r" b="b"/>
            <a:pathLst>
              <a:path w="6573893" h="2761699">
                <a:moveTo>
                  <a:pt x="0" y="0"/>
                </a:moveTo>
                <a:lnTo>
                  <a:pt x="6573892" y="0"/>
                </a:lnTo>
                <a:lnTo>
                  <a:pt x="6573892" y="2761699"/>
                </a:lnTo>
                <a:lnTo>
                  <a:pt x="0" y="2761699"/>
                </a:lnTo>
                <a:lnTo>
                  <a:pt x="0" y="0"/>
                </a:lnTo>
                <a:close/>
              </a:path>
            </a:pathLst>
          </a:custGeom>
          <a:blipFill>
            <a:blip r:embed="rId2"/>
            <a:stretch>
              <a:fillRect l="-3009" r="-3009"/>
            </a:stretch>
          </a:blipFill>
        </p:spPr>
      </p:sp>
      <p:sp>
        <p:nvSpPr>
          <p:cNvPr id="3" name="Freeform 3"/>
          <p:cNvSpPr/>
          <p:nvPr/>
        </p:nvSpPr>
        <p:spPr>
          <a:xfrm>
            <a:off x="186053" y="6360511"/>
            <a:ext cx="1139895" cy="1199489"/>
          </a:xfrm>
          <a:custGeom>
            <a:avLst/>
            <a:gdLst/>
            <a:ahLst/>
            <a:cxnLst/>
            <a:rect l="l" t="t" r="r" b="b"/>
            <a:pathLst>
              <a:path w="1139895" h="1199489">
                <a:moveTo>
                  <a:pt x="0" y="0"/>
                </a:moveTo>
                <a:lnTo>
                  <a:pt x="1139894" y="0"/>
                </a:lnTo>
                <a:lnTo>
                  <a:pt x="1139894" y="1199489"/>
                </a:lnTo>
                <a:lnTo>
                  <a:pt x="0" y="1199489"/>
                </a:lnTo>
                <a:lnTo>
                  <a:pt x="0" y="0"/>
                </a:lnTo>
                <a:close/>
              </a:path>
            </a:pathLst>
          </a:custGeom>
          <a:blipFill>
            <a:blip r:embed="rId3"/>
            <a:stretch>
              <a:fillRect/>
            </a:stretch>
          </a:blipFill>
        </p:spPr>
      </p:sp>
      <p:sp>
        <p:nvSpPr>
          <p:cNvPr id="4" name="Freeform 4"/>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4"/>
            <a:stretch>
              <a:fillRect/>
            </a:stretch>
          </a:blipFill>
        </p:spPr>
      </p:sp>
      <p:sp>
        <p:nvSpPr>
          <p:cNvPr id="5" name="TextBox 5"/>
          <p:cNvSpPr txBox="1"/>
          <p:nvPr/>
        </p:nvSpPr>
        <p:spPr>
          <a:xfrm>
            <a:off x="479847" y="4649763"/>
            <a:ext cx="6839758" cy="1943548"/>
          </a:xfrm>
          <a:prstGeom prst="rect">
            <a:avLst/>
          </a:prstGeom>
        </p:spPr>
        <p:txBody>
          <a:bodyPr lIns="0" tIns="0" rIns="0" bIns="0" rtlCol="0" anchor="t">
            <a:spAutoFit/>
          </a:bodyPr>
          <a:lstStyle/>
          <a:p>
            <a:pPr algn="l">
              <a:lnSpc>
                <a:spcPts val="3125"/>
              </a:lnSpc>
            </a:pPr>
            <a:r>
              <a:rPr lang="en-US" sz="2232">
                <a:solidFill>
                  <a:srgbClr val="000000"/>
                </a:solidFill>
                <a:latin typeface="Oswald"/>
                <a:ea typeface="Oswald"/>
                <a:cs typeface="Oswald"/>
                <a:sym typeface="Oswald"/>
              </a:rPr>
              <a:t>Accompagner les ainées LGBTQIAP+</a:t>
            </a:r>
          </a:p>
          <a:p>
            <a:pPr algn="l">
              <a:lnSpc>
                <a:spcPts val="3125"/>
              </a:lnSpc>
            </a:pPr>
            <a:r>
              <a:rPr lang="en-US" sz="2232">
                <a:solidFill>
                  <a:srgbClr val="000000"/>
                </a:solidFill>
                <a:latin typeface="Oswald"/>
                <a:ea typeface="Oswald"/>
                <a:cs typeface="Oswald"/>
                <a:sym typeface="Oswald"/>
              </a:rPr>
              <a:t>Comprendre et agir</a:t>
            </a:r>
          </a:p>
          <a:p>
            <a:pPr algn="l">
              <a:lnSpc>
                <a:spcPts val="3125"/>
              </a:lnSpc>
            </a:pPr>
            <a:endParaRPr lang="en-US" sz="2232">
              <a:solidFill>
                <a:srgbClr val="000000"/>
              </a:solidFill>
              <a:latin typeface="Oswald"/>
              <a:ea typeface="Oswald"/>
              <a:cs typeface="Oswald"/>
              <a:sym typeface="Oswald"/>
            </a:endParaRPr>
          </a:p>
          <a:p>
            <a:pPr algn="l">
              <a:lnSpc>
                <a:spcPts val="3125"/>
              </a:lnSpc>
            </a:pPr>
            <a:endParaRPr lang="en-US" sz="2232">
              <a:solidFill>
                <a:srgbClr val="000000"/>
              </a:solidFill>
              <a:latin typeface="Oswald"/>
              <a:ea typeface="Oswald"/>
              <a:cs typeface="Oswald"/>
              <a:sym typeface="Oswald"/>
            </a:endParaRPr>
          </a:p>
          <a:p>
            <a:pPr algn="l">
              <a:lnSpc>
                <a:spcPts val="3125"/>
              </a:lnSpc>
            </a:pPr>
            <a:endParaRPr lang="en-US" sz="2232">
              <a:solidFill>
                <a:srgbClr val="000000"/>
              </a:solidFill>
              <a:latin typeface="Oswald"/>
              <a:ea typeface="Oswald"/>
              <a:cs typeface="Oswald"/>
              <a:sym typeface="Oswald"/>
            </a:endParaRPr>
          </a:p>
        </p:txBody>
      </p:sp>
      <p:sp>
        <p:nvSpPr>
          <p:cNvPr id="6" name="TextBox 6"/>
          <p:cNvSpPr txBox="1"/>
          <p:nvPr/>
        </p:nvSpPr>
        <p:spPr>
          <a:xfrm>
            <a:off x="479847" y="3731344"/>
            <a:ext cx="7635676" cy="764846"/>
          </a:xfrm>
          <a:prstGeom prst="rect">
            <a:avLst/>
          </a:prstGeom>
        </p:spPr>
        <p:txBody>
          <a:bodyPr lIns="0" tIns="0" rIns="0" bIns="0" rtlCol="0" anchor="t">
            <a:spAutoFit/>
          </a:bodyPr>
          <a:lstStyle/>
          <a:p>
            <a:pPr algn="l">
              <a:lnSpc>
                <a:spcPts val="3077"/>
              </a:lnSpc>
            </a:pPr>
            <a:r>
              <a:rPr lang="en-US" sz="2607" b="1">
                <a:solidFill>
                  <a:srgbClr val="000000"/>
                </a:solidFill>
                <a:latin typeface="Inter Bold"/>
                <a:ea typeface="Inter Bold"/>
                <a:cs typeface="Inter Bold"/>
                <a:sym typeface="Inter Bold"/>
              </a:rPr>
              <a:t>Module 3 – Sexualité, genre et diversité</a:t>
            </a:r>
          </a:p>
          <a:p>
            <a:pPr algn="l">
              <a:lnSpc>
                <a:spcPts val="3077"/>
              </a:lnSpc>
            </a:pPr>
            <a:endParaRPr lang="en-US" sz="2607" b="1">
              <a:solidFill>
                <a:srgbClr val="000000"/>
              </a:solidFill>
              <a:latin typeface="Inter Bold"/>
              <a:ea typeface="Inter Bold"/>
              <a:cs typeface="Inter Bold"/>
              <a:sym typeface="Inter Bold"/>
            </a:endParaRPr>
          </a:p>
        </p:txBody>
      </p:sp>
      <p:sp>
        <p:nvSpPr>
          <p:cNvPr id="7" name="TextBox 7"/>
          <p:cNvSpPr txBox="1"/>
          <p:nvPr/>
        </p:nvSpPr>
        <p:spPr>
          <a:xfrm>
            <a:off x="3642662" y="7143097"/>
            <a:ext cx="3406676" cy="264160"/>
          </a:xfrm>
          <a:prstGeom prst="rect">
            <a:avLst/>
          </a:prstGeom>
        </p:spPr>
        <p:txBody>
          <a:bodyPr lIns="0" tIns="0" rIns="0" bIns="0" rtlCol="0" anchor="t">
            <a:spAutoFit/>
          </a:bodyPr>
          <a:lstStyle/>
          <a:p>
            <a:pPr algn="ctr">
              <a:lnSpc>
                <a:spcPts val="2239"/>
              </a:lnSpc>
              <a:spcBef>
                <a:spcPct val="0"/>
              </a:spcBef>
            </a:pPr>
            <a:r>
              <a:rPr lang="en-US" sz="1599">
                <a:solidFill>
                  <a:srgbClr val="000000"/>
                </a:solidFill>
                <a:latin typeface="Oswald"/>
                <a:ea typeface="Oswald"/>
                <a:cs typeface="Oswald"/>
                <a:sym typeface="Oswald"/>
              </a:rPr>
              <a:t>Never Gets Old – Projet Erasmus+ KA220-ADU</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0305" y="1750160"/>
            <a:ext cx="9453688" cy="3637564"/>
          </a:xfrm>
          <a:prstGeom prst="rect">
            <a:avLst/>
          </a:prstGeom>
        </p:spPr>
        <p:txBody>
          <a:bodyPr lIns="0" tIns="0" rIns="0" bIns="0" rtlCol="0" anchor="t">
            <a:spAutoFit/>
          </a:bodyPr>
          <a:lstStyle/>
          <a:p>
            <a:pPr algn="l">
              <a:lnSpc>
                <a:spcPts val="4236"/>
              </a:lnSpc>
            </a:pPr>
            <a:r>
              <a:rPr lang="en-US" sz="3026" b="1">
                <a:solidFill>
                  <a:srgbClr val="000000"/>
                </a:solidFill>
                <a:latin typeface="Oswald Semi-Bold"/>
                <a:ea typeface="Oswald Semi-Bold"/>
                <a:cs typeface="Oswald Semi-Bold"/>
                <a:sym typeface="Oswald Semi-Bold"/>
              </a:rPr>
              <a:t>À la fin de cette session, vous serez capable de :</a:t>
            </a:r>
          </a:p>
          <a:p>
            <a:pPr marL="653386" lvl="1" indent="-326693" algn="l">
              <a:lnSpc>
                <a:spcPts val="4236"/>
              </a:lnSpc>
              <a:buFont typeface="Arial"/>
              <a:buChar char="•"/>
            </a:pPr>
            <a:r>
              <a:rPr lang="en-US" sz="3026">
                <a:solidFill>
                  <a:srgbClr val="000000"/>
                </a:solidFill>
                <a:latin typeface="Oswald"/>
                <a:ea typeface="Oswald"/>
                <a:cs typeface="Oswald"/>
                <a:sym typeface="Oswald"/>
              </a:rPr>
              <a:t>Distinguer orientation sexuelle, identité de genre, expression de genre</a:t>
            </a:r>
          </a:p>
          <a:p>
            <a:pPr marL="653386" lvl="1" indent="-326693" algn="l">
              <a:lnSpc>
                <a:spcPts val="4236"/>
              </a:lnSpc>
              <a:buFont typeface="Arial"/>
              <a:buChar char="•"/>
            </a:pPr>
            <a:r>
              <a:rPr lang="en-US" sz="3026">
                <a:solidFill>
                  <a:srgbClr val="000000"/>
                </a:solidFill>
                <a:latin typeface="Oswald"/>
                <a:ea typeface="Oswald"/>
                <a:cs typeface="Oswald"/>
                <a:sym typeface="Oswald"/>
              </a:rPr>
              <a:t>Comprendre les expériences de vie des seniors LGBTQIAP+</a:t>
            </a:r>
          </a:p>
          <a:p>
            <a:pPr marL="653386" lvl="1" indent="-326693" algn="l">
              <a:lnSpc>
                <a:spcPts val="4236"/>
              </a:lnSpc>
              <a:buFont typeface="Arial"/>
              <a:buChar char="•"/>
            </a:pPr>
            <a:r>
              <a:rPr lang="en-US" sz="3026">
                <a:solidFill>
                  <a:srgbClr val="000000"/>
                </a:solidFill>
                <a:latin typeface="Oswald"/>
                <a:ea typeface="Oswald"/>
                <a:cs typeface="Oswald"/>
                <a:sym typeface="Oswald"/>
              </a:rPr>
              <a:t>Analyser l'intersectionnalité des discriminations</a:t>
            </a:r>
          </a:p>
          <a:p>
            <a:pPr marL="653386" lvl="1" indent="-326693" algn="l">
              <a:lnSpc>
                <a:spcPts val="4236"/>
              </a:lnSpc>
              <a:buFont typeface="Arial"/>
              <a:buChar char="•"/>
            </a:pPr>
            <a:r>
              <a:rPr lang="en-US" sz="3026">
                <a:solidFill>
                  <a:srgbClr val="000000"/>
                </a:solidFill>
                <a:latin typeface="Oswald"/>
                <a:ea typeface="Oswald"/>
                <a:cs typeface="Oswald"/>
                <a:sym typeface="Oswald"/>
              </a:rPr>
              <a:t>Utiliser un langage et une posture inclusive</a:t>
            </a:r>
          </a:p>
          <a:p>
            <a:pPr algn="l">
              <a:lnSpc>
                <a:spcPts val="4236"/>
              </a:lnSpc>
              <a:spcBef>
                <a:spcPct val="0"/>
              </a:spcBef>
            </a:pPr>
            <a:endParaRPr lang="en-US" sz="3026">
              <a:solidFill>
                <a:srgbClr val="000000"/>
              </a:solidFill>
              <a:latin typeface="Oswald"/>
              <a:ea typeface="Oswald"/>
              <a:cs typeface="Oswald"/>
              <a:sym typeface="Oswald"/>
            </a:endParaRPr>
          </a:p>
        </p:txBody>
      </p:sp>
      <p:sp>
        <p:nvSpPr>
          <p:cNvPr id="3" name="Freeform 3"/>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4" name="Freeform 4"/>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5" name="TextBox 5"/>
          <p:cNvSpPr txBox="1"/>
          <p:nvPr/>
        </p:nvSpPr>
        <p:spPr>
          <a:xfrm>
            <a:off x="0" y="512177"/>
            <a:ext cx="8003686" cy="721997"/>
          </a:xfrm>
          <a:prstGeom prst="rect">
            <a:avLst/>
          </a:prstGeom>
        </p:spPr>
        <p:txBody>
          <a:bodyPr lIns="0" tIns="0" rIns="0" bIns="0" rtlCol="0" anchor="t">
            <a:spAutoFit/>
          </a:bodyPr>
          <a:lstStyle/>
          <a:p>
            <a:pPr algn="ctr">
              <a:lnSpc>
                <a:spcPts val="5879"/>
              </a:lnSpc>
              <a:spcBef>
                <a:spcPct val="0"/>
              </a:spcBef>
            </a:pPr>
            <a:r>
              <a:rPr lang="en-US" sz="4199" b="1">
                <a:solidFill>
                  <a:srgbClr val="000000"/>
                </a:solidFill>
                <a:latin typeface="Inter Bold"/>
                <a:ea typeface="Inter Bold"/>
                <a:cs typeface="Inter Bold"/>
                <a:sym typeface="Inter Bold"/>
              </a:rPr>
              <a:t>OBJECTIFS DE LA SESSION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1890" y="1548331"/>
            <a:ext cx="8268495" cy="4417119"/>
          </a:xfrm>
          <a:prstGeom prst="rect">
            <a:avLst/>
          </a:prstGeom>
        </p:spPr>
        <p:txBody>
          <a:bodyPr lIns="0" tIns="0" rIns="0" bIns="0" rtlCol="0" anchor="t">
            <a:spAutoFit/>
          </a:bodyPr>
          <a:lstStyle/>
          <a:p>
            <a:pPr algn="l">
              <a:lnSpc>
                <a:spcPts val="6001"/>
              </a:lnSpc>
              <a:spcBef>
                <a:spcPct val="0"/>
              </a:spcBef>
            </a:pPr>
            <a:r>
              <a:rPr lang="en-US" sz="4286">
                <a:solidFill>
                  <a:srgbClr val="000000"/>
                </a:solidFill>
                <a:latin typeface="Oswald"/>
                <a:ea typeface="Oswald"/>
                <a:cs typeface="Oswald"/>
                <a:sym typeface="Oswald"/>
              </a:rPr>
              <a:t>1. Introduction </a:t>
            </a:r>
          </a:p>
          <a:p>
            <a:pPr algn="l">
              <a:lnSpc>
                <a:spcPts val="6001"/>
              </a:lnSpc>
              <a:spcBef>
                <a:spcPct val="0"/>
              </a:spcBef>
            </a:pPr>
            <a:r>
              <a:rPr lang="en-US" sz="4286">
                <a:solidFill>
                  <a:srgbClr val="000000"/>
                </a:solidFill>
                <a:latin typeface="Oswald"/>
                <a:ea typeface="Oswald"/>
                <a:cs typeface="Oswald"/>
                <a:sym typeface="Oswald"/>
              </a:rPr>
              <a:t>2. Pourquoi un module spécifique ? </a:t>
            </a:r>
          </a:p>
          <a:p>
            <a:pPr algn="l">
              <a:lnSpc>
                <a:spcPts val="6001"/>
              </a:lnSpc>
              <a:spcBef>
                <a:spcPct val="0"/>
              </a:spcBef>
            </a:pPr>
            <a:r>
              <a:rPr lang="en-US" sz="4286">
                <a:solidFill>
                  <a:srgbClr val="000000"/>
                </a:solidFill>
                <a:latin typeface="Oswald"/>
                <a:ea typeface="Oswald"/>
                <a:cs typeface="Oswald"/>
                <a:sym typeface="Oswald"/>
              </a:rPr>
              <a:t>3. Exercice – Le vocabulaire de l'inclusion </a:t>
            </a:r>
          </a:p>
          <a:p>
            <a:pPr algn="l">
              <a:lnSpc>
                <a:spcPts val="6001"/>
              </a:lnSpc>
              <a:spcBef>
                <a:spcPct val="0"/>
              </a:spcBef>
            </a:pPr>
            <a:r>
              <a:rPr lang="en-US" sz="4286">
                <a:solidFill>
                  <a:srgbClr val="000000"/>
                </a:solidFill>
                <a:latin typeface="Oswald"/>
                <a:ea typeface="Oswald"/>
                <a:cs typeface="Oswald"/>
                <a:sym typeface="Oswald"/>
              </a:rPr>
              <a:t>4. Intersectionnalité et études de cas </a:t>
            </a:r>
          </a:p>
          <a:p>
            <a:pPr algn="l">
              <a:lnSpc>
                <a:spcPts val="6001"/>
              </a:lnSpc>
              <a:spcBef>
                <a:spcPct val="0"/>
              </a:spcBef>
            </a:pPr>
            <a:r>
              <a:rPr lang="en-US" sz="4286">
                <a:solidFill>
                  <a:srgbClr val="000000"/>
                </a:solidFill>
                <a:latin typeface="Oswald"/>
                <a:ea typeface="Oswald"/>
                <a:cs typeface="Oswald"/>
                <a:sym typeface="Oswald"/>
              </a:rPr>
              <a:t>5. Exercice – Étude de cas Brett </a:t>
            </a:r>
          </a:p>
          <a:p>
            <a:pPr algn="l">
              <a:lnSpc>
                <a:spcPts val="6001"/>
              </a:lnSpc>
              <a:spcBef>
                <a:spcPct val="0"/>
              </a:spcBef>
            </a:pPr>
            <a:r>
              <a:rPr lang="en-US" sz="4286">
                <a:solidFill>
                  <a:srgbClr val="000000"/>
                </a:solidFill>
                <a:latin typeface="Oswald"/>
                <a:ea typeface="Oswald"/>
                <a:cs typeface="Oswald"/>
                <a:sym typeface="Oswald"/>
              </a:rPr>
              <a:t>6. Conclusion et évaluation </a:t>
            </a:r>
          </a:p>
        </p:txBody>
      </p:sp>
      <p:sp>
        <p:nvSpPr>
          <p:cNvPr id="3" name="Freeform 3"/>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4" name="Freeform 4"/>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5" name="TextBox 5"/>
          <p:cNvSpPr txBox="1"/>
          <p:nvPr/>
        </p:nvSpPr>
        <p:spPr>
          <a:xfrm>
            <a:off x="561890" y="512177"/>
            <a:ext cx="3579763" cy="721997"/>
          </a:xfrm>
          <a:prstGeom prst="rect">
            <a:avLst/>
          </a:prstGeom>
        </p:spPr>
        <p:txBody>
          <a:bodyPr lIns="0" tIns="0" rIns="0" bIns="0" rtlCol="0" anchor="t">
            <a:spAutoFit/>
          </a:bodyPr>
          <a:lstStyle/>
          <a:p>
            <a:pPr algn="ctr">
              <a:lnSpc>
                <a:spcPts val="5879"/>
              </a:lnSpc>
              <a:spcBef>
                <a:spcPct val="0"/>
              </a:spcBef>
            </a:pPr>
            <a:r>
              <a:rPr lang="en-US" sz="4199" b="1">
                <a:solidFill>
                  <a:srgbClr val="000000"/>
                </a:solidFill>
                <a:latin typeface="Inter Bold"/>
                <a:ea typeface="Inter Bold"/>
                <a:cs typeface="Inter Bold"/>
                <a:sym typeface="Inter Bold"/>
              </a:rPr>
              <a:t>PROGRAMME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6000" y="1680933"/>
            <a:ext cx="9180000" cy="2082498"/>
          </a:xfrm>
          <a:prstGeom prst="rect">
            <a:avLst/>
          </a:prstGeom>
        </p:spPr>
        <p:txBody>
          <a:bodyPr lIns="0" tIns="0" rIns="0" bIns="0" rtlCol="0" anchor="t">
            <a:spAutoFit/>
          </a:bodyPr>
          <a:lstStyle/>
          <a:p>
            <a:pPr algn="l">
              <a:lnSpc>
                <a:spcPts val="3341"/>
              </a:lnSpc>
            </a:pPr>
            <a:r>
              <a:rPr lang="en-US" sz="2386" b="1">
                <a:solidFill>
                  <a:srgbClr val="000000"/>
                </a:solidFill>
                <a:latin typeface="Oswald Bold"/>
                <a:ea typeface="Oswald Bold"/>
                <a:cs typeface="Oswald Bold"/>
                <a:sym typeface="Oswald Bold"/>
              </a:rPr>
              <a:t>Un constat :</a:t>
            </a:r>
          </a:p>
          <a:p>
            <a:pPr marL="515330" lvl="1" indent="-257665" algn="l">
              <a:lnSpc>
                <a:spcPts val="3341"/>
              </a:lnSpc>
              <a:buFont typeface="Arial"/>
              <a:buChar char="•"/>
            </a:pPr>
            <a:r>
              <a:rPr lang="en-US" sz="2386">
                <a:solidFill>
                  <a:srgbClr val="000000"/>
                </a:solidFill>
                <a:latin typeface="Oswald"/>
                <a:ea typeface="Oswald"/>
                <a:cs typeface="Oswald"/>
                <a:sym typeface="Oswald"/>
              </a:rPr>
              <a:t>Les seniors LGBTQIAP+ sont </a:t>
            </a:r>
            <a:r>
              <a:rPr lang="en-US" sz="2386" b="1">
                <a:solidFill>
                  <a:srgbClr val="000000"/>
                </a:solidFill>
                <a:latin typeface="Oswald Semi-Bold"/>
                <a:ea typeface="Oswald Semi-Bold"/>
                <a:cs typeface="Oswald Semi-Bold"/>
                <a:sym typeface="Oswald Semi-Bold"/>
              </a:rPr>
              <a:t>invisibles</a:t>
            </a:r>
            <a:r>
              <a:rPr lang="en-US" sz="2386">
                <a:solidFill>
                  <a:srgbClr val="000000"/>
                </a:solidFill>
                <a:latin typeface="Oswald"/>
                <a:ea typeface="Oswald"/>
                <a:cs typeface="Oswald"/>
                <a:sym typeface="Oswald"/>
              </a:rPr>
              <a:t> dans les formations, les médias, les institutions</a:t>
            </a:r>
          </a:p>
          <a:p>
            <a:pPr marL="515330" lvl="1" indent="-257665" algn="l">
              <a:lnSpc>
                <a:spcPts val="3341"/>
              </a:lnSpc>
              <a:spcBef>
                <a:spcPct val="0"/>
              </a:spcBef>
              <a:buFont typeface="Arial"/>
              <a:buChar char="•"/>
            </a:pPr>
            <a:r>
              <a:rPr lang="en-US" sz="2386">
                <a:solidFill>
                  <a:srgbClr val="000000"/>
                </a:solidFill>
                <a:latin typeface="Oswald"/>
                <a:ea typeface="Oswald"/>
                <a:cs typeface="Oswald"/>
                <a:sym typeface="Oswald"/>
              </a:rPr>
              <a:t>Ils et elles ont traversé une histoire de </a:t>
            </a:r>
            <a:r>
              <a:rPr lang="en-US" sz="2386" b="1">
                <a:solidFill>
                  <a:srgbClr val="000000"/>
                </a:solidFill>
                <a:latin typeface="Oswald Semi-Bold"/>
                <a:ea typeface="Oswald Semi-Bold"/>
                <a:cs typeface="Oswald Semi-Bold"/>
                <a:sym typeface="Oswald Semi-Bold"/>
              </a:rPr>
              <a:t>criminalisation, de stigmatisation, de VIH</a:t>
            </a:r>
          </a:p>
        </p:txBody>
      </p:sp>
      <p:sp>
        <p:nvSpPr>
          <p:cNvPr id="3" name="Freeform 3"/>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4" name="Freeform 4"/>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5" name="TextBox 5"/>
          <p:cNvSpPr txBox="1"/>
          <p:nvPr/>
        </p:nvSpPr>
        <p:spPr>
          <a:xfrm>
            <a:off x="756000" y="496662"/>
            <a:ext cx="7629345" cy="894985"/>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POURQUOI UN MODULE SPÉCIFIQUE SUR LES SENIORS LGBTQIAP+ ?</a:t>
            </a:r>
          </a:p>
        </p:txBody>
      </p:sp>
      <p:sp>
        <p:nvSpPr>
          <p:cNvPr id="6" name="TextBox 6"/>
          <p:cNvSpPr txBox="1"/>
          <p:nvPr/>
        </p:nvSpPr>
        <p:spPr>
          <a:xfrm>
            <a:off x="756000" y="4256554"/>
            <a:ext cx="9180000" cy="2082498"/>
          </a:xfrm>
          <a:prstGeom prst="rect">
            <a:avLst/>
          </a:prstGeom>
        </p:spPr>
        <p:txBody>
          <a:bodyPr lIns="0" tIns="0" rIns="0" bIns="0" rtlCol="0" anchor="t">
            <a:spAutoFit/>
          </a:bodyPr>
          <a:lstStyle/>
          <a:p>
            <a:pPr algn="l">
              <a:lnSpc>
                <a:spcPts val="3341"/>
              </a:lnSpc>
            </a:pPr>
            <a:r>
              <a:rPr lang="en-US" sz="2386" b="1">
                <a:solidFill>
                  <a:srgbClr val="000000"/>
                </a:solidFill>
                <a:latin typeface="Oswald Bold"/>
                <a:ea typeface="Oswald Bold"/>
                <a:cs typeface="Oswald Bold"/>
                <a:sym typeface="Oswald Bold"/>
              </a:rPr>
              <a:t>Une conséquence :</a:t>
            </a:r>
          </a:p>
          <a:p>
            <a:pPr marL="515330" lvl="1" indent="-257665" algn="l">
              <a:lnSpc>
                <a:spcPts val="3341"/>
              </a:lnSpc>
              <a:buFont typeface="Arial"/>
              <a:buChar char="•"/>
            </a:pPr>
            <a:r>
              <a:rPr lang="en-US" sz="2386">
                <a:solidFill>
                  <a:srgbClr val="000000"/>
                </a:solidFill>
                <a:latin typeface="Oswald"/>
                <a:ea typeface="Oswald"/>
                <a:cs typeface="Oswald"/>
                <a:sym typeface="Oswald"/>
              </a:rPr>
              <a:t>Isolement : 90% n'ont pas d'enfants, 40% vivent avec moins de 1000€/mois</a:t>
            </a:r>
          </a:p>
          <a:p>
            <a:pPr marL="515330" lvl="1" indent="-257665" algn="l">
              <a:lnSpc>
                <a:spcPts val="3341"/>
              </a:lnSpc>
              <a:buFont typeface="Arial"/>
              <a:buChar char="•"/>
            </a:pPr>
            <a:r>
              <a:rPr lang="en-US" sz="2386">
                <a:solidFill>
                  <a:srgbClr val="000000"/>
                </a:solidFill>
                <a:latin typeface="Oswald"/>
                <a:ea typeface="Oswald"/>
                <a:cs typeface="Oswald"/>
                <a:sym typeface="Oswald"/>
              </a:rPr>
              <a:t>Peur : 65% craignent des violences en établissement</a:t>
            </a:r>
          </a:p>
          <a:p>
            <a:pPr marL="515330" lvl="1" indent="-257665" algn="l">
              <a:lnSpc>
                <a:spcPts val="3341"/>
              </a:lnSpc>
              <a:buFont typeface="Arial"/>
              <a:buChar char="•"/>
            </a:pPr>
            <a:r>
              <a:rPr lang="en-US" sz="2386">
                <a:solidFill>
                  <a:srgbClr val="000000"/>
                </a:solidFill>
                <a:latin typeface="Oswald"/>
                <a:ea typeface="Oswald"/>
                <a:cs typeface="Oswald"/>
                <a:sym typeface="Oswald"/>
              </a:rPr>
              <a:t>"Retour dans le placard" : 40% cachent leur identité en EHPAD</a:t>
            </a:r>
          </a:p>
          <a:p>
            <a:pPr algn="l">
              <a:lnSpc>
                <a:spcPts val="3341"/>
              </a:lnSpc>
              <a:spcBef>
                <a:spcPct val="0"/>
              </a:spcBef>
            </a:pPr>
            <a:endParaRPr lang="en-US" sz="2386">
              <a:solidFill>
                <a:srgbClr val="000000"/>
              </a:solidFill>
              <a:latin typeface="Oswald"/>
              <a:ea typeface="Oswald"/>
              <a:cs typeface="Oswald"/>
              <a:sym typeface="Oswa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graphicFrame>
        <p:nvGraphicFramePr>
          <p:cNvPr id="4" name="Object 4"/>
          <p:cNvGraphicFramePr/>
          <p:nvPr>
            <p:extLst>
              <p:ext uri="{D42A27DB-BD31-4B8C-83A1-F6EECF244321}">
                <p14:modId xmlns:p14="http://schemas.microsoft.com/office/powerpoint/2010/main" val="4207298539"/>
              </p:ext>
            </p:extLst>
          </p:nvPr>
        </p:nvGraphicFramePr>
        <p:xfrm>
          <a:off x="814388" y="1768474"/>
          <a:ext cx="8647112" cy="2561809"/>
        </p:xfrm>
        <a:graphic>
          <a:graphicData uri="http://schemas.openxmlformats.org/presentationml/2006/ole">
            <mc:AlternateContent xmlns:mc="http://schemas.openxmlformats.org/markup-compatibility/2006">
              <mc:Choice xmlns:v="urn:schemas-microsoft-com:vml" Requires="v">
                <p:oleObj name="Feuille de calcul" r:id="rId4" imgW="9105900" imgH="3162300" progId="Excel.Sheet.12">
                  <p:embed/>
                </p:oleObj>
              </mc:Choice>
              <mc:Fallback>
                <p:oleObj name="Feuille de calcul" r:id="rId4" imgW="9105900" imgH="3162300" progId="Excel.Sheet.12">
                  <p:embed/>
                  <p:pic>
                    <p:nvPicPr>
                      <p:cNvPr id="0" name=""/>
                      <p:cNvPicPr/>
                      <p:nvPr/>
                    </p:nvPicPr>
                    <p:blipFill>
                      <a:blip r:embed="rId5"/>
                      <a:stretch>
                        <a:fillRect/>
                      </a:stretch>
                    </p:blipFill>
                    <p:spPr>
                      <a:xfrm>
                        <a:off x="814388" y="1768474"/>
                        <a:ext cx="8647112" cy="2561809"/>
                      </a:xfrm>
                      <a:prstGeom prst="rect">
                        <a:avLst/>
                      </a:prstGeom>
                    </p:spPr>
                  </p:pic>
                </p:oleObj>
              </mc:Fallback>
            </mc:AlternateContent>
          </a:graphicData>
        </a:graphic>
      </p:graphicFrame>
      <p:sp>
        <p:nvSpPr>
          <p:cNvPr id="5" name="TextBox 5"/>
          <p:cNvSpPr txBox="1"/>
          <p:nvPr/>
        </p:nvSpPr>
        <p:spPr>
          <a:xfrm>
            <a:off x="841545" y="5089858"/>
            <a:ext cx="6430788" cy="951535"/>
          </a:xfrm>
          <a:prstGeom prst="rect">
            <a:avLst/>
          </a:prstGeom>
        </p:spPr>
        <p:txBody>
          <a:bodyPr lIns="0" tIns="0" rIns="0" bIns="0" rtlCol="0" anchor="t">
            <a:spAutoFit/>
          </a:bodyPr>
          <a:lstStyle/>
          <a:p>
            <a:pPr algn="l">
              <a:lnSpc>
                <a:spcPts val="3956"/>
              </a:lnSpc>
              <a:spcBef>
                <a:spcPct val="0"/>
              </a:spcBef>
            </a:pPr>
            <a:r>
              <a:rPr lang="en-US" sz="2825">
                <a:solidFill>
                  <a:srgbClr val="000000"/>
                </a:solidFill>
                <a:latin typeface="Oswald"/>
                <a:ea typeface="Oswald"/>
                <a:cs typeface="Oswald"/>
                <a:sym typeface="Oswald"/>
              </a:rPr>
              <a:t>Crise du VIH/Sida : 30% des diagnostics VIH en France concernent aujourd'hui des +50 ans</a:t>
            </a:r>
          </a:p>
        </p:txBody>
      </p:sp>
      <p:sp>
        <p:nvSpPr>
          <p:cNvPr id="6" name="TextBox 6"/>
          <p:cNvSpPr txBox="1"/>
          <p:nvPr/>
        </p:nvSpPr>
        <p:spPr>
          <a:xfrm>
            <a:off x="841545" y="620138"/>
            <a:ext cx="7629345" cy="443071"/>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UN HÉRITAGE QUI PÈSE ENCORE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4" name="TextBox 4"/>
          <p:cNvSpPr txBox="1"/>
          <p:nvPr/>
        </p:nvSpPr>
        <p:spPr>
          <a:xfrm>
            <a:off x="756000" y="477612"/>
            <a:ext cx="9918556" cy="1165430"/>
          </a:xfrm>
          <a:prstGeom prst="rect">
            <a:avLst/>
          </a:prstGeom>
        </p:spPr>
        <p:txBody>
          <a:bodyPr lIns="0" tIns="0" rIns="0" bIns="0" rtlCol="0" anchor="t">
            <a:spAutoFit/>
          </a:bodyPr>
          <a:lstStyle/>
          <a:p>
            <a:pPr algn="l">
              <a:lnSpc>
                <a:spcPts val="4728"/>
              </a:lnSpc>
              <a:spcBef>
                <a:spcPct val="0"/>
              </a:spcBef>
            </a:pPr>
            <a:r>
              <a:rPr lang="en-US" sz="3377" b="1">
                <a:solidFill>
                  <a:srgbClr val="000000"/>
                </a:solidFill>
                <a:latin typeface="Inter Bold"/>
                <a:ea typeface="Inter Bold"/>
                <a:cs typeface="Inter Bold"/>
                <a:sym typeface="Inter Bold"/>
              </a:rPr>
              <a:t>LE "RETOUR DANS LE PLACARD"</a:t>
            </a:r>
          </a:p>
          <a:p>
            <a:pPr algn="l">
              <a:lnSpc>
                <a:spcPts val="4728"/>
              </a:lnSpc>
              <a:spcBef>
                <a:spcPct val="0"/>
              </a:spcBef>
            </a:pPr>
            <a:endParaRPr lang="en-US" sz="3377" b="1">
              <a:solidFill>
                <a:srgbClr val="000000"/>
              </a:solidFill>
              <a:latin typeface="Inter Bold"/>
              <a:ea typeface="Inter Bold"/>
              <a:cs typeface="Inter Bold"/>
              <a:sym typeface="Inter Bold"/>
            </a:endParaRPr>
          </a:p>
        </p:txBody>
      </p:sp>
      <p:sp>
        <p:nvSpPr>
          <p:cNvPr id="5" name="TextBox 5"/>
          <p:cNvSpPr txBox="1"/>
          <p:nvPr/>
        </p:nvSpPr>
        <p:spPr>
          <a:xfrm>
            <a:off x="756000" y="1278402"/>
            <a:ext cx="7247686" cy="2639310"/>
          </a:xfrm>
          <a:prstGeom prst="rect">
            <a:avLst/>
          </a:prstGeom>
        </p:spPr>
        <p:txBody>
          <a:bodyPr lIns="0" tIns="0" rIns="0" bIns="0" rtlCol="0" anchor="t">
            <a:spAutoFit/>
          </a:bodyPr>
          <a:lstStyle/>
          <a:p>
            <a:pPr algn="l">
              <a:lnSpc>
                <a:spcPts val="3529"/>
              </a:lnSpc>
            </a:pPr>
            <a:r>
              <a:rPr lang="en-US" sz="2520">
                <a:solidFill>
                  <a:srgbClr val="000000"/>
                </a:solidFill>
                <a:latin typeface="Oswald"/>
                <a:ea typeface="Oswald"/>
                <a:cs typeface="Oswald"/>
                <a:sym typeface="Oswald"/>
              </a:rPr>
              <a:t>Pourquoi ce phénomène ?</a:t>
            </a:r>
          </a:p>
          <a:p>
            <a:pPr marL="544249" lvl="1" indent="-272124" algn="l">
              <a:lnSpc>
                <a:spcPts val="3529"/>
              </a:lnSpc>
              <a:buFont typeface="Arial"/>
              <a:buChar char="•"/>
            </a:pPr>
            <a:r>
              <a:rPr lang="en-US" sz="2520">
                <a:solidFill>
                  <a:srgbClr val="000000"/>
                </a:solidFill>
                <a:latin typeface="Oswald"/>
                <a:ea typeface="Oswald"/>
                <a:cs typeface="Oswald"/>
                <a:sym typeface="Oswald"/>
              </a:rPr>
              <a:t>Peur des discriminations</a:t>
            </a:r>
          </a:p>
          <a:p>
            <a:pPr marL="544249" lvl="1" indent="-272124" algn="l">
              <a:lnSpc>
                <a:spcPts val="3529"/>
              </a:lnSpc>
              <a:buFont typeface="Arial"/>
              <a:buChar char="•"/>
            </a:pPr>
            <a:r>
              <a:rPr lang="en-US" sz="2520">
                <a:solidFill>
                  <a:srgbClr val="000000"/>
                </a:solidFill>
                <a:latin typeface="Oswald"/>
                <a:ea typeface="Oswald"/>
                <a:cs typeface="Oswald"/>
                <a:sym typeface="Oswald"/>
              </a:rPr>
              <a:t>Manque de signes visibles d'inclusion</a:t>
            </a:r>
          </a:p>
          <a:p>
            <a:pPr marL="544249" lvl="1" indent="-272124" algn="l">
              <a:lnSpc>
                <a:spcPts val="3529"/>
              </a:lnSpc>
              <a:buFont typeface="Arial"/>
              <a:buChar char="•"/>
            </a:pPr>
            <a:r>
              <a:rPr lang="en-US" sz="2520">
                <a:solidFill>
                  <a:srgbClr val="000000"/>
                </a:solidFill>
                <a:latin typeface="Oswald"/>
                <a:ea typeface="Oswald"/>
                <a:cs typeface="Oswald"/>
                <a:sym typeface="Oswald"/>
              </a:rPr>
              <a:t>Expériences négatives antérieures</a:t>
            </a:r>
          </a:p>
          <a:p>
            <a:pPr marL="544249" lvl="1" indent="-272124" algn="l">
              <a:lnSpc>
                <a:spcPts val="3529"/>
              </a:lnSpc>
              <a:buFont typeface="Arial"/>
              <a:buChar char="•"/>
            </a:pPr>
            <a:r>
              <a:rPr lang="en-US" sz="2520">
                <a:solidFill>
                  <a:srgbClr val="000000"/>
                </a:solidFill>
                <a:latin typeface="Oswald"/>
                <a:ea typeface="Oswald"/>
                <a:cs typeface="Oswald"/>
                <a:sym typeface="Oswald"/>
              </a:rPr>
              <a:t>Absence de formation du personnel</a:t>
            </a:r>
          </a:p>
          <a:p>
            <a:pPr algn="l">
              <a:lnSpc>
                <a:spcPts val="3529"/>
              </a:lnSpc>
              <a:spcBef>
                <a:spcPct val="0"/>
              </a:spcBef>
            </a:pPr>
            <a:endParaRPr lang="en-US" sz="2520">
              <a:solidFill>
                <a:srgbClr val="000000"/>
              </a:solidFill>
              <a:latin typeface="Oswald"/>
              <a:ea typeface="Oswald"/>
              <a:cs typeface="Oswald"/>
              <a:sym typeface="Oswald"/>
            </a:endParaRPr>
          </a:p>
        </p:txBody>
      </p:sp>
      <p:sp>
        <p:nvSpPr>
          <p:cNvPr id="6" name="TextBox 6"/>
          <p:cNvSpPr txBox="1"/>
          <p:nvPr/>
        </p:nvSpPr>
        <p:spPr>
          <a:xfrm>
            <a:off x="4132877" y="4171594"/>
            <a:ext cx="3890796" cy="529281"/>
          </a:xfrm>
          <a:prstGeom prst="rect">
            <a:avLst/>
          </a:prstGeom>
        </p:spPr>
        <p:txBody>
          <a:bodyPr lIns="0" tIns="0" rIns="0" bIns="0" rtlCol="0" anchor="t">
            <a:spAutoFit/>
          </a:bodyPr>
          <a:lstStyle/>
          <a:p>
            <a:pPr algn="l">
              <a:lnSpc>
                <a:spcPts val="4360"/>
              </a:lnSpc>
              <a:spcBef>
                <a:spcPct val="0"/>
              </a:spcBef>
            </a:pPr>
            <a:r>
              <a:rPr lang="en-US" sz="3114" b="1">
                <a:solidFill>
                  <a:srgbClr val="000000"/>
                </a:solidFill>
                <a:latin typeface="Inter Bold"/>
                <a:ea typeface="Inter Bold"/>
                <a:cs typeface="Inter Bold"/>
                <a:sym typeface="Inter Bold"/>
              </a:rPr>
              <a:t>CONSÉQUENCE : </a:t>
            </a:r>
          </a:p>
        </p:txBody>
      </p:sp>
      <p:sp>
        <p:nvSpPr>
          <p:cNvPr id="7" name="TextBox 7"/>
          <p:cNvSpPr txBox="1"/>
          <p:nvPr/>
        </p:nvSpPr>
        <p:spPr>
          <a:xfrm>
            <a:off x="4132877" y="5704179"/>
            <a:ext cx="4807144" cy="1099821"/>
          </a:xfrm>
          <a:prstGeom prst="rect">
            <a:avLst/>
          </a:prstGeom>
        </p:spPr>
        <p:txBody>
          <a:bodyPr lIns="0" tIns="0" rIns="0" bIns="0" rtlCol="0" anchor="t">
            <a:spAutoFit/>
          </a:bodyPr>
          <a:lstStyle/>
          <a:p>
            <a:pPr algn="l">
              <a:lnSpc>
                <a:spcPts val="4479"/>
              </a:lnSpc>
              <a:spcBef>
                <a:spcPct val="0"/>
              </a:spcBef>
            </a:pPr>
            <a:r>
              <a:rPr lang="en-US" sz="3199">
                <a:solidFill>
                  <a:srgbClr val="000000"/>
                </a:solidFill>
                <a:latin typeface="Oswald"/>
                <a:ea typeface="Oswald"/>
                <a:cs typeface="Oswald"/>
                <a:sym typeface="Oswald"/>
              </a:rPr>
              <a:t> des seniors LGBT sont complètement isolé·es</a:t>
            </a:r>
          </a:p>
        </p:txBody>
      </p:sp>
      <p:sp>
        <p:nvSpPr>
          <p:cNvPr id="8" name="TextBox 8"/>
          <p:cNvSpPr txBox="1"/>
          <p:nvPr/>
        </p:nvSpPr>
        <p:spPr>
          <a:xfrm>
            <a:off x="4132877" y="4577050"/>
            <a:ext cx="1689199" cy="1184278"/>
          </a:xfrm>
          <a:prstGeom prst="rect">
            <a:avLst/>
          </a:prstGeom>
        </p:spPr>
        <p:txBody>
          <a:bodyPr lIns="0" tIns="0" rIns="0" bIns="0" rtlCol="0" anchor="t">
            <a:spAutoFit/>
          </a:bodyPr>
          <a:lstStyle/>
          <a:p>
            <a:pPr algn="ctr">
              <a:lnSpc>
                <a:spcPts val="9799"/>
              </a:lnSpc>
              <a:spcBef>
                <a:spcPct val="0"/>
              </a:spcBef>
            </a:pPr>
            <a:r>
              <a:rPr lang="en-US" sz="6999" b="1">
                <a:solidFill>
                  <a:srgbClr val="3D7D2D"/>
                </a:solidFill>
                <a:latin typeface="Oswald Bold"/>
                <a:ea typeface="Oswald Bold"/>
                <a:cs typeface="Oswald Bold"/>
                <a:sym typeface="Oswald Bold"/>
              </a:rPr>
              <a:t>51%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333048"/>
            <a:ext cx="10692000" cy="6893903"/>
          </a:xfrm>
          <a:custGeom>
            <a:avLst/>
            <a:gdLst/>
            <a:ahLst/>
            <a:cxnLst/>
            <a:rect l="l" t="t" r="r" b="b"/>
            <a:pathLst>
              <a:path w="10692000" h="6893903">
                <a:moveTo>
                  <a:pt x="0" y="0"/>
                </a:moveTo>
                <a:lnTo>
                  <a:pt x="10692000" y="0"/>
                </a:lnTo>
                <a:lnTo>
                  <a:pt x="10692000" y="6893904"/>
                </a:lnTo>
                <a:lnTo>
                  <a:pt x="0" y="6893904"/>
                </a:lnTo>
                <a:lnTo>
                  <a:pt x="0" y="0"/>
                </a:lnTo>
                <a:close/>
              </a:path>
            </a:pathLst>
          </a:custGeom>
          <a:blipFill>
            <a:blip r:embed="rId2"/>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8340229" y="257570"/>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4" name="TextBox 4"/>
          <p:cNvSpPr txBox="1"/>
          <p:nvPr/>
        </p:nvSpPr>
        <p:spPr>
          <a:xfrm>
            <a:off x="2758856" y="1562847"/>
            <a:ext cx="9180000" cy="4598122"/>
          </a:xfrm>
          <a:prstGeom prst="rect">
            <a:avLst/>
          </a:prstGeom>
        </p:spPr>
        <p:txBody>
          <a:bodyPr lIns="0" tIns="0" rIns="0" bIns="0" rtlCol="0" anchor="t">
            <a:spAutoFit/>
          </a:bodyPr>
          <a:lstStyle/>
          <a:p>
            <a:pPr algn="l">
              <a:lnSpc>
                <a:spcPts val="3066"/>
              </a:lnSpc>
            </a:pPr>
            <a:endParaRPr/>
          </a:p>
          <a:p>
            <a:pPr algn="l">
              <a:lnSpc>
                <a:spcPts val="3066"/>
              </a:lnSpc>
            </a:pPr>
            <a:r>
              <a:rPr lang="en-US" sz="2190">
                <a:solidFill>
                  <a:srgbClr val="000000"/>
                </a:solidFill>
                <a:latin typeface="Oswald"/>
                <a:ea typeface="Oswald"/>
                <a:cs typeface="Oswald"/>
                <a:sym typeface="Oswald"/>
              </a:rPr>
              <a:t>Maison de la Diversité (Lyon) – Habitat inclusif et participatif</a:t>
            </a:r>
          </a:p>
          <a:p>
            <a:pPr algn="l">
              <a:lnSpc>
                <a:spcPts val="3066"/>
              </a:lnSpc>
            </a:pPr>
            <a:endParaRPr lang="en-US" sz="2190">
              <a:solidFill>
                <a:srgbClr val="000000"/>
              </a:solidFill>
              <a:latin typeface="Oswald"/>
              <a:ea typeface="Oswald"/>
              <a:cs typeface="Oswald"/>
              <a:sym typeface="Oswald"/>
            </a:endParaRPr>
          </a:p>
          <a:p>
            <a:pPr algn="l">
              <a:lnSpc>
                <a:spcPts val="3066"/>
              </a:lnSpc>
            </a:pPr>
            <a:endParaRPr lang="en-US" sz="2190">
              <a:solidFill>
                <a:srgbClr val="000000"/>
              </a:solidFill>
              <a:latin typeface="Oswald"/>
              <a:ea typeface="Oswald"/>
              <a:cs typeface="Oswald"/>
              <a:sym typeface="Oswald"/>
            </a:endParaRPr>
          </a:p>
          <a:p>
            <a:pPr algn="l">
              <a:lnSpc>
                <a:spcPts val="3066"/>
              </a:lnSpc>
            </a:pPr>
            <a:endParaRPr lang="en-US" sz="2190">
              <a:solidFill>
                <a:srgbClr val="000000"/>
              </a:solidFill>
              <a:latin typeface="Oswald"/>
              <a:ea typeface="Oswald"/>
              <a:cs typeface="Oswald"/>
              <a:sym typeface="Oswald"/>
            </a:endParaRPr>
          </a:p>
          <a:p>
            <a:pPr algn="l">
              <a:lnSpc>
                <a:spcPts val="3066"/>
              </a:lnSpc>
            </a:pPr>
            <a:r>
              <a:rPr lang="en-US" sz="2190">
                <a:solidFill>
                  <a:srgbClr val="000000"/>
                </a:solidFill>
                <a:latin typeface="Oswald"/>
                <a:ea typeface="Oswald"/>
                <a:cs typeface="Oswald"/>
                <a:sym typeface="Oswald"/>
              </a:rPr>
              <a:t>Grey Pride – Label "Bienvenue" pour les EHPAD</a:t>
            </a:r>
          </a:p>
          <a:p>
            <a:pPr algn="l">
              <a:lnSpc>
                <a:spcPts val="3066"/>
              </a:lnSpc>
            </a:pPr>
            <a:endParaRPr lang="en-US" sz="2190">
              <a:solidFill>
                <a:srgbClr val="000000"/>
              </a:solidFill>
              <a:latin typeface="Oswald"/>
              <a:ea typeface="Oswald"/>
              <a:cs typeface="Oswald"/>
              <a:sym typeface="Oswald"/>
            </a:endParaRPr>
          </a:p>
          <a:p>
            <a:pPr algn="l">
              <a:lnSpc>
                <a:spcPts val="3066"/>
              </a:lnSpc>
            </a:pPr>
            <a:endParaRPr lang="en-US" sz="2190">
              <a:solidFill>
                <a:srgbClr val="000000"/>
              </a:solidFill>
              <a:latin typeface="Oswald"/>
              <a:ea typeface="Oswald"/>
              <a:cs typeface="Oswald"/>
              <a:sym typeface="Oswald"/>
            </a:endParaRPr>
          </a:p>
          <a:p>
            <a:pPr algn="l">
              <a:lnSpc>
                <a:spcPts val="3066"/>
              </a:lnSpc>
            </a:pPr>
            <a:endParaRPr lang="en-US" sz="2190">
              <a:solidFill>
                <a:srgbClr val="000000"/>
              </a:solidFill>
              <a:latin typeface="Oswald"/>
              <a:ea typeface="Oswald"/>
              <a:cs typeface="Oswald"/>
              <a:sym typeface="Oswald"/>
            </a:endParaRPr>
          </a:p>
          <a:p>
            <a:pPr algn="l">
              <a:lnSpc>
                <a:spcPts val="3066"/>
              </a:lnSpc>
            </a:pPr>
            <a:r>
              <a:rPr lang="en-US" sz="2190">
                <a:solidFill>
                  <a:srgbClr val="000000"/>
                </a:solidFill>
                <a:latin typeface="Oswald"/>
                <a:ea typeface="Oswald"/>
                <a:cs typeface="Oswald"/>
                <a:sym typeface="Oswald"/>
              </a:rPr>
              <a:t>Lebensort Vielfalt (Berlin) – Résidence pour seniors LGBT</a:t>
            </a:r>
          </a:p>
          <a:p>
            <a:pPr algn="l">
              <a:lnSpc>
                <a:spcPts val="3066"/>
              </a:lnSpc>
            </a:pPr>
            <a:endParaRPr lang="en-US" sz="2190">
              <a:solidFill>
                <a:srgbClr val="000000"/>
              </a:solidFill>
              <a:latin typeface="Oswald"/>
              <a:ea typeface="Oswald"/>
              <a:cs typeface="Oswald"/>
              <a:sym typeface="Oswald"/>
            </a:endParaRPr>
          </a:p>
          <a:p>
            <a:pPr algn="l">
              <a:lnSpc>
                <a:spcPts val="3066"/>
              </a:lnSpc>
              <a:spcBef>
                <a:spcPct val="0"/>
              </a:spcBef>
            </a:pPr>
            <a:endParaRPr lang="en-US" sz="2190">
              <a:solidFill>
                <a:srgbClr val="000000"/>
              </a:solidFill>
              <a:latin typeface="Oswald"/>
              <a:ea typeface="Oswald"/>
              <a:cs typeface="Oswald"/>
              <a:sym typeface="Oswald"/>
            </a:endParaRPr>
          </a:p>
        </p:txBody>
      </p:sp>
      <p:sp>
        <p:nvSpPr>
          <p:cNvPr id="5" name="Freeform 5"/>
          <p:cNvSpPr/>
          <p:nvPr/>
        </p:nvSpPr>
        <p:spPr>
          <a:xfrm>
            <a:off x="661498" y="1407397"/>
            <a:ext cx="1406982" cy="1406982"/>
          </a:xfrm>
          <a:custGeom>
            <a:avLst/>
            <a:gdLst/>
            <a:ahLst/>
            <a:cxnLst/>
            <a:rect l="l" t="t" r="r" b="b"/>
            <a:pathLst>
              <a:path w="1406982" h="1406982">
                <a:moveTo>
                  <a:pt x="0" y="0"/>
                </a:moveTo>
                <a:lnTo>
                  <a:pt x="1406982" y="0"/>
                </a:lnTo>
                <a:lnTo>
                  <a:pt x="1406982" y="1406982"/>
                </a:lnTo>
                <a:lnTo>
                  <a:pt x="0" y="1406982"/>
                </a:lnTo>
                <a:lnTo>
                  <a:pt x="0" y="0"/>
                </a:lnTo>
                <a:close/>
              </a:path>
            </a:pathLst>
          </a:custGeom>
          <a:blipFill>
            <a:blip r:embed="rId4"/>
            <a:stretch>
              <a:fillRect/>
            </a:stretch>
          </a:blipFill>
        </p:spPr>
      </p:sp>
      <p:sp>
        <p:nvSpPr>
          <p:cNvPr id="6" name="Freeform 6"/>
          <p:cNvSpPr/>
          <p:nvPr/>
        </p:nvSpPr>
        <p:spPr>
          <a:xfrm>
            <a:off x="661498" y="2814379"/>
            <a:ext cx="1406982" cy="1406982"/>
          </a:xfrm>
          <a:custGeom>
            <a:avLst/>
            <a:gdLst/>
            <a:ahLst/>
            <a:cxnLst/>
            <a:rect l="l" t="t" r="r" b="b"/>
            <a:pathLst>
              <a:path w="1406982" h="1406982">
                <a:moveTo>
                  <a:pt x="0" y="0"/>
                </a:moveTo>
                <a:lnTo>
                  <a:pt x="1406982" y="0"/>
                </a:lnTo>
                <a:lnTo>
                  <a:pt x="1406982" y="1406982"/>
                </a:lnTo>
                <a:lnTo>
                  <a:pt x="0" y="1406982"/>
                </a:lnTo>
                <a:lnTo>
                  <a:pt x="0" y="0"/>
                </a:lnTo>
                <a:close/>
              </a:path>
            </a:pathLst>
          </a:custGeom>
          <a:blipFill>
            <a:blip r:embed="rId5"/>
            <a:stretch>
              <a:fillRect/>
            </a:stretch>
          </a:blipFill>
        </p:spPr>
      </p:sp>
      <p:sp>
        <p:nvSpPr>
          <p:cNvPr id="7" name="Freeform 7"/>
          <p:cNvSpPr/>
          <p:nvPr/>
        </p:nvSpPr>
        <p:spPr>
          <a:xfrm>
            <a:off x="756000" y="4475128"/>
            <a:ext cx="1406982" cy="1253278"/>
          </a:xfrm>
          <a:custGeom>
            <a:avLst/>
            <a:gdLst/>
            <a:ahLst/>
            <a:cxnLst/>
            <a:rect l="l" t="t" r="r" b="b"/>
            <a:pathLst>
              <a:path w="1406982" h="1253278">
                <a:moveTo>
                  <a:pt x="0" y="0"/>
                </a:moveTo>
                <a:lnTo>
                  <a:pt x="1406982" y="0"/>
                </a:lnTo>
                <a:lnTo>
                  <a:pt x="1406982" y="1253278"/>
                </a:lnTo>
                <a:lnTo>
                  <a:pt x="0" y="1253278"/>
                </a:lnTo>
                <a:lnTo>
                  <a:pt x="0" y="0"/>
                </a:lnTo>
                <a:close/>
              </a:path>
            </a:pathLst>
          </a:custGeom>
          <a:blipFill>
            <a:blip r:embed="rId6"/>
            <a:stretch>
              <a:fillRect/>
            </a:stretch>
          </a:blipFill>
        </p:spPr>
      </p:sp>
      <p:sp>
        <p:nvSpPr>
          <p:cNvPr id="8" name="TextBox 8"/>
          <p:cNvSpPr txBox="1"/>
          <p:nvPr/>
        </p:nvSpPr>
        <p:spPr>
          <a:xfrm>
            <a:off x="553813" y="512412"/>
            <a:ext cx="8885930" cy="894985"/>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 DES INITIATIVES INSPIRANTES</a:t>
            </a:r>
          </a:p>
          <a:p>
            <a:pPr algn="l">
              <a:lnSpc>
                <a:spcPts val="3637"/>
              </a:lnSpc>
              <a:spcBef>
                <a:spcPct val="0"/>
              </a:spcBef>
            </a:pPr>
            <a:endParaRPr lang="en-US" sz="2598" b="1">
              <a:solidFill>
                <a:srgbClr val="000000"/>
              </a:solidFill>
              <a:latin typeface="Inter Bold"/>
              <a:ea typeface="Inter Bold"/>
              <a:cs typeface="Inter Bold"/>
              <a:sym typeface="Inter Bold"/>
            </a:endParaRPr>
          </a:p>
        </p:txBody>
      </p:sp>
      <p:sp>
        <p:nvSpPr>
          <p:cNvPr id="9" name="TextBox 9"/>
          <p:cNvSpPr txBox="1"/>
          <p:nvPr/>
        </p:nvSpPr>
        <p:spPr>
          <a:xfrm>
            <a:off x="756000" y="6313369"/>
            <a:ext cx="6581199" cy="549910"/>
          </a:xfrm>
          <a:prstGeom prst="rect">
            <a:avLst/>
          </a:prstGeom>
        </p:spPr>
        <p:txBody>
          <a:bodyPr lIns="0" tIns="0" rIns="0" bIns="0" rtlCol="0" anchor="t">
            <a:spAutoFit/>
          </a:bodyPr>
          <a:lstStyle/>
          <a:p>
            <a:pPr algn="l">
              <a:lnSpc>
                <a:spcPts val="2239"/>
              </a:lnSpc>
              <a:spcBef>
                <a:spcPct val="0"/>
              </a:spcBef>
            </a:pPr>
            <a:r>
              <a:rPr lang="en-US" sz="1599" b="1">
                <a:solidFill>
                  <a:srgbClr val="000000"/>
                </a:solidFill>
                <a:latin typeface="Inter Bold"/>
                <a:ea typeface="Inter Bold"/>
                <a:cs typeface="Inter Bold"/>
                <a:sym typeface="Inter Bold"/>
              </a:rPr>
              <a:t>→ L'INCLUSION, CE N'EST PAS UN CONCEPT ABSTRAIT, C'EST UN ENSEMBLE DE CHOIX CONCRETS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p:nvPr>
            <p:extLst>
              <p:ext uri="{D42A27DB-BD31-4B8C-83A1-F6EECF244321}">
                <p14:modId xmlns:p14="http://schemas.microsoft.com/office/powerpoint/2010/main" val="2814710470"/>
              </p:ext>
            </p:extLst>
          </p:nvPr>
        </p:nvGraphicFramePr>
        <p:xfrm>
          <a:off x="846570" y="1035050"/>
          <a:ext cx="8998672" cy="5729288"/>
        </p:xfrm>
        <a:graphic>
          <a:graphicData uri="http://schemas.openxmlformats.org/presentationml/2006/ole">
            <mc:AlternateContent xmlns:mc="http://schemas.openxmlformats.org/markup-compatibility/2006">
              <mc:Choice xmlns:v="urn:schemas-microsoft-com:vml" Requires="v">
                <p:oleObj name="Feuille de calcul" r:id="rId2" imgW="10007600" imgH="6870700" progId="Excel.Sheet.12">
                  <p:embed/>
                </p:oleObj>
              </mc:Choice>
              <mc:Fallback>
                <p:oleObj name="Feuille de calcul" r:id="rId2" imgW="10007600" imgH="6870700" progId="Excel.Sheet.12">
                  <p:embed/>
                  <p:pic>
                    <p:nvPicPr>
                      <p:cNvPr id="0" name=""/>
                      <p:cNvPicPr/>
                      <p:nvPr/>
                    </p:nvPicPr>
                    <p:blipFill>
                      <a:blip r:embed="rId3"/>
                      <a:stretch>
                        <a:fillRect/>
                      </a:stretch>
                    </p:blipFill>
                    <p:spPr>
                      <a:xfrm>
                        <a:off x="846570" y="1035050"/>
                        <a:ext cx="8998672" cy="5729288"/>
                      </a:xfrm>
                      <a:prstGeom prst="rect">
                        <a:avLst/>
                      </a:prstGeom>
                    </p:spPr>
                  </p:pic>
                </p:oleObj>
              </mc:Fallback>
            </mc:AlternateContent>
          </a:graphicData>
        </a:graphic>
      </p:graphicFrame>
      <p:sp>
        <p:nvSpPr>
          <p:cNvPr id="3" name="TextBox 3"/>
          <p:cNvSpPr txBox="1"/>
          <p:nvPr/>
        </p:nvSpPr>
        <p:spPr>
          <a:xfrm>
            <a:off x="386628" y="196850"/>
            <a:ext cx="9918556" cy="577918"/>
          </a:xfrm>
          <a:prstGeom prst="rect">
            <a:avLst/>
          </a:prstGeom>
        </p:spPr>
        <p:txBody>
          <a:bodyPr lIns="0" tIns="0" rIns="0" bIns="0" rtlCol="0" anchor="t">
            <a:spAutoFit/>
          </a:bodyPr>
          <a:lstStyle/>
          <a:p>
            <a:pPr algn="l">
              <a:lnSpc>
                <a:spcPts val="4728"/>
              </a:lnSpc>
              <a:spcBef>
                <a:spcPct val="0"/>
              </a:spcBef>
            </a:pPr>
            <a:r>
              <a:rPr lang="en-US" sz="3377" b="1" dirty="0">
                <a:solidFill>
                  <a:srgbClr val="000000"/>
                </a:solidFill>
                <a:latin typeface="Inter Bold"/>
                <a:ea typeface="Inter Bold"/>
                <a:cs typeface="Inter Bold"/>
                <a:sym typeface="Inter Bold"/>
              </a:rPr>
              <a:t>GLOSSAIRE DES TERMES CLÉS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483443"/>
            <a:ext cx="2199028" cy="923814"/>
          </a:xfrm>
          <a:custGeom>
            <a:avLst/>
            <a:gdLst/>
            <a:ahLst/>
            <a:cxnLst/>
            <a:rect l="l" t="t" r="r" b="b"/>
            <a:pathLst>
              <a:path w="2199028" h="923814">
                <a:moveTo>
                  <a:pt x="0" y="0"/>
                </a:moveTo>
                <a:lnTo>
                  <a:pt x="2199028" y="0"/>
                </a:lnTo>
                <a:lnTo>
                  <a:pt x="2199028" y="923814"/>
                </a:lnTo>
                <a:lnTo>
                  <a:pt x="0" y="923814"/>
                </a:lnTo>
                <a:lnTo>
                  <a:pt x="0" y="0"/>
                </a:lnTo>
                <a:close/>
              </a:path>
            </a:pathLst>
          </a:custGeom>
          <a:blipFill>
            <a:blip r:embed="rId3"/>
            <a:stretch>
              <a:fillRect l="-3009" r="-3009"/>
            </a:stretch>
          </a:blipFill>
        </p:spPr>
      </p:sp>
      <p:sp>
        <p:nvSpPr>
          <p:cNvPr id="4" name="TextBox 4"/>
          <p:cNvSpPr txBox="1"/>
          <p:nvPr/>
        </p:nvSpPr>
        <p:spPr>
          <a:xfrm>
            <a:off x="756000" y="496662"/>
            <a:ext cx="8885930" cy="443071"/>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EXERCICE 1 – LE VOCABULAIRE DE L'INCLUSION</a:t>
            </a:r>
          </a:p>
        </p:txBody>
      </p:sp>
      <p:sp>
        <p:nvSpPr>
          <p:cNvPr id="5" name="TextBox 5"/>
          <p:cNvSpPr txBox="1"/>
          <p:nvPr/>
        </p:nvSpPr>
        <p:spPr>
          <a:xfrm>
            <a:off x="756000" y="1278402"/>
            <a:ext cx="9180000" cy="5016198"/>
          </a:xfrm>
          <a:prstGeom prst="rect">
            <a:avLst/>
          </a:prstGeom>
        </p:spPr>
        <p:txBody>
          <a:bodyPr lIns="0" tIns="0" rIns="0" bIns="0" rtlCol="0" anchor="t">
            <a:spAutoFit/>
          </a:bodyPr>
          <a:lstStyle/>
          <a:p>
            <a:pPr algn="l">
              <a:lnSpc>
                <a:spcPts val="3341"/>
              </a:lnSpc>
            </a:pPr>
            <a:r>
              <a:rPr lang="en-US" sz="2386" dirty="0">
                <a:solidFill>
                  <a:srgbClr val="000000"/>
                </a:solidFill>
                <a:latin typeface="Oswald"/>
                <a:ea typeface="Oswald"/>
                <a:cs typeface="Oswald"/>
                <a:sym typeface="Oswald"/>
              </a:rPr>
              <a:t>Objectif : </a:t>
            </a:r>
            <a:r>
              <a:rPr lang="en-US" sz="2386" dirty="0" err="1">
                <a:solidFill>
                  <a:srgbClr val="000000"/>
                </a:solidFill>
                <a:latin typeface="Oswald"/>
                <a:ea typeface="Oswald"/>
                <a:cs typeface="Oswald"/>
                <a:sym typeface="Oswald"/>
              </a:rPr>
              <a:t>S'approprier</a:t>
            </a:r>
            <a:r>
              <a:rPr lang="en-US" sz="2386" dirty="0">
                <a:solidFill>
                  <a:srgbClr val="000000"/>
                </a:solidFill>
                <a:latin typeface="Oswald"/>
                <a:ea typeface="Oswald"/>
                <a:cs typeface="Oswald"/>
                <a:sym typeface="Oswald"/>
              </a:rPr>
              <a:t> les </a:t>
            </a:r>
            <a:r>
              <a:rPr lang="en-US" sz="2386" dirty="0" err="1">
                <a:solidFill>
                  <a:srgbClr val="000000"/>
                </a:solidFill>
                <a:latin typeface="Oswald"/>
                <a:ea typeface="Oswald"/>
                <a:cs typeface="Oswald"/>
                <a:sym typeface="Oswald"/>
              </a:rPr>
              <a:t>termes</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clés</a:t>
            </a:r>
            <a:r>
              <a:rPr lang="en-US" sz="2386" dirty="0">
                <a:solidFill>
                  <a:srgbClr val="000000"/>
                </a:solidFill>
                <a:latin typeface="Oswald"/>
                <a:ea typeface="Oswald"/>
                <a:cs typeface="Oswald"/>
                <a:sym typeface="Oswald"/>
              </a:rPr>
              <a:t> et </a:t>
            </a:r>
            <a:r>
              <a:rPr lang="en-US" sz="2386" dirty="0" err="1">
                <a:solidFill>
                  <a:srgbClr val="000000"/>
                </a:solidFill>
                <a:latin typeface="Oswald"/>
                <a:ea typeface="Oswald"/>
                <a:cs typeface="Oswald"/>
                <a:sym typeface="Oswald"/>
              </a:rPr>
              <a:t>comprendre</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leur</a:t>
            </a:r>
            <a:r>
              <a:rPr lang="en-US" sz="2386" dirty="0">
                <a:solidFill>
                  <a:srgbClr val="000000"/>
                </a:solidFill>
                <a:latin typeface="Oswald"/>
                <a:ea typeface="Oswald"/>
                <a:cs typeface="Oswald"/>
                <a:sym typeface="Oswald"/>
              </a:rPr>
              <a:t> importance</a:t>
            </a:r>
          </a:p>
          <a:p>
            <a:pPr algn="l">
              <a:lnSpc>
                <a:spcPts val="3341"/>
              </a:lnSpc>
            </a:pPr>
            <a:endParaRPr lang="en-US" sz="2386" dirty="0">
              <a:solidFill>
                <a:srgbClr val="000000"/>
              </a:solidFill>
              <a:latin typeface="Oswald"/>
              <a:ea typeface="Oswald"/>
              <a:cs typeface="Oswald"/>
              <a:sym typeface="Oswald"/>
            </a:endParaRPr>
          </a:p>
          <a:p>
            <a:pPr algn="l">
              <a:lnSpc>
                <a:spcPts val="3341"/>
              </a:lnSpc>
            </a:pPr>
            <a:r>
              <a:rPr lang="en-US" sz="2386" dirty="0" err="1">
                <a:solidFill>
                  <a:srgbClr val="000000"/>
                </a:solidFill>
                <a:latin typeface="Oswald"/>
                <a:ea typeface="Oswald"/>
                <a:cs typeface="Oswald"/>
                <a:sym typeface="Oswald"/>
              </a:rPr>
              <a:t>Consigne</a:t>
            </a:r>
            <a:r>
              <a:rPr lang="en-US" sz="2386" dirty="0">
                <a:solidFill>
                  <a:srgbClr val="000000"/>
                </a:solidFill>
                <a:latin typeface="Oswald"/>
                <a:ea typeface="Oswald"/>
                <a:cs typeface="Oswald"/>
                <a:sym typeface="Oswald"/>
              </a:rPr>
              <a:t> :</a:t>
            </a:r>
          </a:p>
          <a:p>
            <a:pPr marL="515330" lvl="1" indent="-257665" algn="l">
              <a:lnSpc>
                <a:spcPts val="3341"/>
              </a:lnSpc>
              <a:buFont typeface="Arial"/>
              <a:buChar char="•"/>
            </a:pPr>
            <a:r>
              <a:rPr lang="en-US" sz="2386" dirty="0" err="1">
                <a:solidFill>
                  <a:srgbClr val="000000"/>
                </a:solidFill>
                <a:latin typeface="Oswald"/>
                <a:ea typeface="Oswald"/>
                <a:cs typeface="Oswald"/>
                <a:sym typeface="Oswald"/>
              </a:rPr>
              <a:t>En</a:t>
            </a:r>
            <a:r>
              <a:rPr lang="en-US" sz="2386" dirty="0">
                <a:solidFill>
                  <a:srgbClr val="000000"/>
                </a:solidFill>
                <a:latin typeface="Oswald"/>
                <a:ea typeface="Oswald"/>
                <a:cs typeface="Oswald"/>
                <a:sym typeface="Oswald"/>
              </a:rPr>
              <a:t> petits </a:t>
            </a:r>
            <a:r>
              <a:rPr lang="en-US" sz="2386" dirty="0" err="1">
                <a:solidFill>
                  <a:srgbClr val="000000"/>
                </a:solidFill>
                <a:latin typeface="Oswald"/>
                <a:ea typeface="Oswald"/>
                <a:cs typeface="Oswald"/>
                <a:sym typeface="Oswald"/>
              </a:rPr>
              <a:t>groupes</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lisez</a:t>
            </a:r>
            <a:r>
              <a:rPr lang="en-US" sz="2386" dirty="0">
                <a:solidFill>
                  <a:srgbClr val="000000"/>
                </a:solidFill>
                <a:latin typeface="Oswald"/>
                <a:ea typeface="Oswald"/>
                <a:cs typeface="Oswald"/>
                <a:sym typeface="Oswald"/>
              </a:rPr>
              <a:t> le/les </a:t>
            </a:r>
            <a:r>
              <a:rPr lang="en-US" sz="2386" dirty="0" err="1">
                <a:solidFill>
                  <a:srgbClr val="000000"/>
                </a:solidFill>
                <a:latin typeface="Oswald"/>
                <a:ea typeface="Oswald"/>
                <a:cs typeface="Oswald"/>
                <a:sym typeface="Oswald"/>
              </a:rPr>
              <a:t>scénarios</a:t>
            </a:r>
            <a:endParaRPr lang="en-US" sz="2386" dirty="0">
              <a:solidFill>
                <a:srgbClr val="000000"/>
              </a:solidFill>
              <a:latin typeface="Oswald"/>
              <a:ea typeface="Oswald"/>
              <a:cs typeface="Oswald"/>
              <a:sym typeface="Oswald"/>
            </a:endParaRPr>
          </a:p>
          <a:p>
            <a:pPr marL="515330" lvl="1" indent="-257665" algn="l">
              <a:lnSpc>
                <a:spcPts val="3341"/>
              </a:lnSpc>
              <a:buFont typeface="Arial"/>
              <a:buChar char="•"/>
            </a:pPr>
            <a:r>
              <a:rPr lang="en-US" sz="2386" dirty="0">
                <a:solidFill>
                  <a:srgbClr val="000000"/>
                </a:solidFill>
                <a:latin typeface="Oswald"/>
                <a:ea typeface="Oswald"/>
                <a:cs typeface="Oswald"/>
                <a:sym typeface="Oswald"/>
              </a:rPr>
              <a:t>Pour </a:t>
            </a:r>
            <a:r>
              <a:rPr lang="en-US" sz="2386" dirty="0" err="1">
                <a:solidFill>
                  <a:srgbClr val="000000"/>
                </a:solidFill>
                <a:latin typeface="Oswald"/>
                <a:ea typeface="Oswald"/>
                <a:cs typeface="Oswald"/>
                <a:sym typeface="Oswald"/>
              </a:rPr>
              <a:t>chaque</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scénario</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discutez</a:t>
            </a:r>
            <a:r>
              <a:rPr lang="en-US" sz="2386" dirty="0">
                <a:solidFill>
                  <a:srgbClr val="000000"/>
                </a:solidFill>
                <a:latin typeface="Oswald"/>
                <a:ea typeface="Oswald"/>
                <a:cs typeface="Oswald"/>
                <a:sym typeface="Oswald"/>
              </a:rPr>
              <a:t> :</a:t>
            </a:r>
          </a:p>
          <a:p>
            <a:pPr marL="1030659" lvl="2" indent="-343553" algn="l">
              <a:lnSpc>
                <a:spcPts val="3341"/>
              </a:lnSpc>
              <a:buFont typeface="Arial"/>
              <a:buChar char="⚬"/>
            </a:pPr>
            <a:r>
              <a:rPr lang="en-US" sz="2386" dirty="0" err="1">
                <a:solidFill>
                  <a:srgbClr val="000000"/>
                </a:solidFill>
                <a:latin typeface="Oswald"/>
                <a:ea typeface="Oswald"/>
                <a:cs typeface="Oswald"/>
                <a:sym typeface="Oswald"/>
              </a:rPr>
              <a:t>Quel</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terme</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est</a:t>
            </a:r>
            <a:r>
              <a:rPr lang="en-US" sz="2386" dirty="0">
                <a:solidFill>
                  <a:srgbClr val="000000"/>
                </a:solidFill>
                <a:latin typeface="Oswald"/>
                <a:ea typeface="Oswald"/>
                <a:cs typeface="Oswald"/>
                <a:sym typeface="Oswald"/>
              </a:rPr>
              <a:t> le plus pertinent ?</a:t>
            </a:r>
          </a:p>
          <a:p>
            <a:pPr marL="1030659" lvl="2" indent="-343553" algn="l">
              <a:lnSpc>
                <a:spcPts val="3341"/>
              </a:lnSpc>
              <a:buFont typeface="Arial"/>
              <a:buChar char="⚬"/>
            </a:pPr>
            <a:r>
              <a:rPr lang="en-US" sz="2386" dirty="0" err="1">
                <a:solidFill>
                  <a:srgbClr val="000000"/>
                </a:solidFill>
                <a:latin typeface="Oswald"/>
                <a:ea typeface="Oswald"/>
                <a:cs typeface="Oswald"/>
                <a:sym typeface="Oswald"/>
              </a:rPr>
              <a:t>Pourquoi</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est-ce</a:t>
            </a:r>
            <a:r>
              <a:rPr lang="en-US" sz="2386" dirty="0">
                <a:solidFill>
                  <a:srgbClr val="000000"/>
                </a:solidFill>
                <a:latin typeface="Oswald"/>
                <a:ea typeface="Oswald"/>
                <a:cs typeface="Oswald"/>
                <a:sym typeface="Oswald"/>
              </a:rPr>
              <a:t> important ?</a:t>
            </a:r>
          </a:p>
          <a:p>
            <a:pPr marL="1030659" lvl="2" indent="-343553" algn="l">
              <a:lnSpc>
                <a:spcPts val="3341"/>
              </a:lnSpc>
              <a:buFont typeface="Arial"/>
              <a:buChar char="⚬"/>
            </a:pPr>
            <a:r>
              <a:rPr lang="en-US" sz="2386" dirty="0">
                <a:solidFill>
                  <a:srgbClr val="000000"/>
                </a:solidFill>
                <a:latin typeface="Oswald"/>
                <a:ea typeface="Oswald"/>
                <a:cs typeface="Oswald"/>
                <a:sym typeface="Oswald"/>
              </a:rPr>
              <a:t>Comment </a:t>
            </a:r>
            <a:r>
              <a:rPr lang="en-US" sz="2386" dirty="0" err="1">
                <a:solidFill>
                  <a:srgbClr val="000000"/>
                </a:solidFill>
                <a:latin typeface="Oswald"/>
                <a:ea typeface="Oswald"/>
                <a:cs typeface="Oswald"/>
                <a:sym typeface="Oswald"/>
              </a:rPr>
              <a:t>une</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méconnaissance</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pourrait</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nuire</a:t>
            </a:r>
            <a:r>
              <a:rPr lang="en-US" sz="2386" dirty="0">
                <a:solidFill>
                  <a:srgbClr val="000000"/>
                </a:solidFill>
                <a:latin typeface="Oswald"/>
                <a:ea typeface="Oswald"/>
                <a:cs typeface="Oswald"/>
                <a:sym typeface="Oswald"/>
              </a:rPr>
              <a:t> ?</a:t>
            </a:r>
          </a:p>
          <a:p>
            <a:pPr algn="l">
              <a:lnSpc>
                <a:spcPts val="3341"/>
              </a:lnSpc>
            </a:pPr>
            <a:endParaRPr lang="en-US" sz="2386" dirty="0">
              <a:solidFill>
                <a:srgbClr val="000000"/>
              </a:solidFill>
              <a:latin typeface="Oswald"/>
              <a:ea typeface="Oswald"/>
              <a:cs typeface="Oswald"/>
              <a:sym typeface="Oswald"/>
            </a:endParaRPr>
          </a:p>
          <a:p>
            <a:pPr algn="l">
              <a:lnSpc>
                <a:spcPts val="3341"/>
              </a:lnSpc>
            </a:pPr>
            <a:r>
              <a:rPr lang="en-US" sz="2386" dirty="0">
                <a:solidFill>
                  <a:srgbClr val="000000"/>
                </a:solidFill>
                <a:latin typeface="Oswald"/>
                <a:ea typeface="Oswald"/>
                <a:cs typeface="Oswald"/>
                <a:sym typeface="Oswald"/>
              </a:rPr>
              <a:t>Temps : 20 minutes (10 min </a:t>
            </a:r>
            <a:r>
              <a:rPr lang="en-US" sz="2386" dirty="0" err="1">
                <a:solidFill>
                  <a:srgbClr val="000000"/>
                </a:solidFill>
                <a:latin typeface="Oswald"/>
                <a:ea typeface="Oswald"/>
                <a:cs typeface="Oswald"/>
                <a:sym typeface="Oswald"/>
              </a:rPr>
              <a:t>en</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groupe</a:t>
            </a:r>
            <a:r>
              <a:rPr lang="en-US" sz="2386" dirty="0">
                <a:solidFill>
                  <a:srgbClr val="000000"/>
                </a:solidFill>
                <a:latin typeface="Oswald"/>
                <a:ea typeface="Oswald"/>
                <a:cs typeface="Oswald"/>
                <a:sym typeface="Oswald"/>
              </a:rPr>
              <a:t> + 10 min de mise </a:t>
            </a:r>
            <a:r>
              <a:rPr lang="en-US" sz="2386" dirty="0" err="1">
                <a:solidFill>
                  <a:srgbClr val="000000"/>
                </a:solidFill>
                <a:latin typeface="Oswald"/>
                <a:ea typeface="Oswald"/>
                <a:cs typeface="Oswald"/>
                <a:sym typeface="Oswald"/>
              </a:rPr>
              <a:t>en</a:t>
            </a:r>
            <a:r>
              <a:rPr lang="en-US" sz="2386" dirty="0">
                <a:solidFill>
                  <a:srgbClr val="000000"/>
                </a:solidFill>
                <a:latin typeface="Oswald"/>
                <a:ea typeface="Oswald"/>
                <a:cs typeface="Oswald"/>
                <a:sym typeface="Oswald"/>
              </a:rPr>
              <a:t> </a:t>
            </a:r>
            <a:r>
              <a:rPr lang="en-US" sz="2386" dirty="0" err="1">
                <a:solidFill>
                  <a:srgbClr val="000000"/>
                </a:solidFill>
                <a:latin typeface="Oswald"/>
                <a:ea typeface="Oswald"/>
                <a:cs typeface="Oswald"/>
                <a:sym typeface="Oswald"/>
              </a:rPr>
              <a:t>commun</a:t>
            </a:r>
            <a:r>
              <a:rPr lang="en-US" sz="2386" dirty="0">
                <a:solidFill>
                  <a:srgbClr val="000000"/>
                </a:solidFill>
                <a:latin typeface="Oswald"/>
                <a:ea typeface="Oswald"/>
                <a:cs typeface="Oswald"/>
                <a:sym typeface="Oswald"/>
              </a:rPr>
              <a:t>)</a:t>
            </a:r>
          </a:p>
          <a:p>
            <a:pPr algn="l">
              <a:lnSpc>
                <a:spcPts val="3341"/>
              </a:lnSpc>
            </a:pPr>
            <a:endParaRPr lang="en-US" sz="2386" dirty="0">
              <a:solidFill>
                <a:srgbClr val="000000"/>
              </a:solidFill>
              <a:latin typeface="Oswald"/>
              <a:ea typeface="Oswald"/>
              <a:cs typeface="Oswald"/>
              <a:sym typeface="Oswald"/>
            </a:endParaRPr>
          </a:p>
          <a:p>
            <a:pPr algn="l">
              <a:lnSpc>
                <a:spcPts val="3341"/>
              </a:lnSpc>
              <a:spcBef>
                <a:spcPct val="0"/>
              </a:spcBef>
            </a:pPr>
            <a:endParaRPr lang="en-US" sz="2386" dirty="0">
              <a:solidFill>
                <a:srgbClr val="000000"/>
              </a:solidFill>
              <a:latin typeface="Oswald"/>
              <a:ea typeface="Oswald"/>
              <a:cs typeface="Oswald"/>
              <a:sym typeface="Oswa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003686" y="4880065"/>
            <a:ext cx="2670870" cy="2561809"/>
          </a:xfrm>
          <a:custGeom>
            <a:avLst/>
            <a:gdLst/>
            <a:ahLst/>
            <a:cxnLst/>
            <a:rect l="l" t="t" r="r" b="b"/>
            <a:pathLst>
              <a:path w="2670870" h="2561809">
                <a:moveTo>
                  <a:pt x="0" y="0"/>
                </a:moveTo>
                <a:lnTo>
                  <a:pt x="2670870" y="0"/>
                </a:lnTo>
                <a:lnTo>
                  <a:pt x="2670870" y="2561809"/>
                </a:lnTo>
                <a:lnTo>
                  <a:pt x="0" y="2561809"/>
                </a:lnTo>
                <a:lnTo>
                  <a:pt x="0" y="0"/>
                </a:lnTo>
                <a:close/>
              </a:path>
            </a:pathLst>
          </a:custGeom>
          <a:blipFill>
            <a:blip r:embed="rId2"/>
            <a:stretch>
              <a:fillRect/>
            </a:stretch>
          </a:blipFill>
        </p:spPr>
      </p:sp>
      <p:sp>
        <p:nvSpPr>
          <p:cNvPr id="3" name="Freeform 3"/>
          <p:cNvSpPr/>
          <p:nvPr/>
        </p:nvSpPr>
        <p:spPr>
          <a:xfrm>
            <a:off x="152743" y="6518059"/>
            <a:ext cx="2199028" cy="923814"/>
          </a:xfrm>
          <a:custGeom>
            <a:avLst/>
            <a:gdLst/>
            <a:ahLst/>
            <a:cxnLst/>
            <a:rect l="l" t="t" r="r" b="b"/>
            <a:pathLst>
              <a:path w="2199028" h="923814">
                <a:moveTo>
                  <a:pt x="0" y="0"/>
                </a:moveTo>
                <a:lnTo>
                  <a:pt x="2199028" y="0"/>
                </a:lnTo>
                <a:lnTo>
                  <a:pt x="2199028" y="923815"/>
                </a:lnTo>
                <a:lnTo>
                  <a:pt x="0" y="923815"/>
                </a:lnTo>
                <a:lnTo>
                  <a:pt x="0" y="0"/>
                </a:lnTo>
                <a:close/>
              </a:path>
            </a:pathLst>
          </a:custGeom>
          <a:blipFill>
            <a:blip r:embed="rId3"/>
            <a:stretch>
              <a:fillRect l="-3009" r="-3009"/>
            </a:stretch>
          </a:blipFill>
        </p:spPr>
      </p:sp>
      <p:sp>
        <p:nvSpPr>
          <p:cNvPr id="4" name="TextBox 4"/>
          <p:cNvSpPr txBox="1"/>
          <p:nvPr/>
        </p:nvSpPr>
        <p:spPr>
          <a:xfrm>
            <a:off x="756000" y="1180293"/>
            <a:ext cx="9052956" cy="3835362"/>
          </a:xfrm>
          <a:prstGeom prst="rect">
            <a:avLst/>
          </a:prstGeom>
        </p:spPr>
        <p:txBody>
          <a:bodyPr lIns="0" tIns="0" rIns="0" bIns="0" rtlCol="0" anchor="t">
            <a:spAutoFit/>
          </a:bodyPr>
          <a:lstStyle/>
          <a:p>
            <a:pPr algn="l">
              <a:lnSpc>
                <a:spcPts val="3419"/>
              </a:lnSpc>
            </a:pPr>
            <a:endParaRPr/>
          </a:p>
          <a:p>
            <a:pPr algn="l">
              <a:lnSpc>
                <a:spcPts val="3419"/>
              </a:lnSpc>
            </a:pPr>
            <a:r>
              <a:rPr lang="en-US" sz="2442">
                <a:solidFill>
                  <a:srgbClr val="000000"/>
                </a:solidFill>
                <a:latin typeface="Oswald"/>
                <a:ea typeface="Oswald"/>
                <a:cs typeface="Oswald"/>
                <a:sym typeface="Oswald"/>
              </a:rPr>
              <a:t>L'intersectionnalité, c'est comprendre que les discriminations ne s'additionnent pas, elles se multiplient.</a:t>
            </a:r>
          </a:p>
          <a:p>
            <a:pPr algn="l">
              <a:lnSpc>
                <a:spcPts val="3419"/>
              </a:lnSpc>
            </a:pPr>
            <a:r>
              <a:rPr lang="en-US" sz="2442">
                <a:solidFill>
                  <a:srgbClr val="000000"/>
                </a:solidFill>
                <a:latin typeface="Oswald"/>
                <a:ea typeface="Oswald"/>
                <a:cs typeface="Oswald"/>
                <a:sym typeface="Oswald"/>
              </a:rPr>
              <a:t>Exemple : Simone, 78 ans, lesbienne</a:t>
            </a:r>
          </a:p>
          <a:p>
            <a:pPr marL="527270" lvl="1" indent="-263635" algn="l">
              <a:lnSpc>
                <a:spcPts val="3419"/>
              </a:lnSpc>
              <a:buFont typeface="Arial"/>
              <a:buChar char="•"/>
            </a:pPr>
            <a:r>
              <a:rPr lang="en-US" sz="2442">
                <a:solidFill>
                  <a:srgbClr val="000000"/>
                </a:solidFill>
                <a:latin typeface="Oswald"/>
                <a:ea typeface="Oswald"/>
                <a:cs typeface="Oswald"/>
                <a:sym typeface="Oswald"/>
              </a:rPr>
              <a:t>Âgisme + sexisme + lesbophobie = invisibilité totale de son deuil et de son histoire</a:t>
            </a:r>
          </a:p>
          <a:p>
            <a:pPr algn="l">
              <a:lnSpc>
                <a:spcPts val="3419"/>
              </a:lnSpc>
            </a:pPr>
            <a:endParaRPr lang="en-US" sz="2442">
              <a:solidFill>
                <a:srgbClr val="000000"/>
              </a:solidFill>
              <a:latin typeface="Oswald"/>
              <a:ea typeface="Oswald"/>
              <a:cs typeface="Oswald"/>
              <a:sym typeface="Oswald"/>
            </a:endParaRPr>
          </a:p>
          <a:p>
            <a:pPr algn="l">
              <a:lnSpc>
                <a:spcPts val="3419"/>
              </a:lnSpc>
            </a:pPr>
            <a:endParaRPr lang="en-US" sz="2442">
              <a:solidFill>
                <a:srgbClr val="000000"/>
              </a:solidFill>
              <a:latin typeface="Oswald"/>
              <a:ea typeface="Oswald"/>
              <a:cs typeface="Oswald"/>
              <a:sym typeface="Oswald"/>
            </a:endParaRPr>
          </a:p>
          <a:p>
            <a:pPr algn="l">
              <a:lnSpc>
                <a:spcPts val="3419"/>
              </a:lnSpc>
              <a:spcBef>
                <a:spcPct val="0"/>
              </a:spcBef>
            </a:pPr>
            <a:endParaRPr lang="en-US" sz="2442">
              <a:solidFill>
                <a:srgbClr val="000000"/>
              </a:solidFill>
              <a:latin typeface="Oswald"/>
              <a:ea typeface="Oswald"/>
              <a:cs typeface="Oswald"/>
              <a:sym typeface="Oswald"/>
            </a:endParaRPr>
          </a:p>
        </p:txBody>
      </p:sp>
      <p:sp>
        <p:nvSpPr>
          <p:cNvPr id="5" name="Freeform 5"/>
          <p:cNvSpPr/>
          <p:nvPr/>
        </p:nvSpPr>
        <p:spPr>
          <a:xfrm>
            <a:off x="3384264" y="3719572"/>
            <a:ext cx="3586929" cy="3687686"/>
          </a:xfrm>
          <a:custGeom>
            <a:avLst/>
            <a:gdLst/>
            <a:ahLst/>
            <a:cxnLst/>
            <a:rect l="l" t="t" r="r" b="b"/>
            <a:pathLst>
              <a:path w="3586929" h="3687686">
                <a:moveTo>
                  <a:pt x="0" y="0"/>
                </a:moveTo>
                <a:lnTo>
                  <a:pt x="3586929" y="0"/>
                </a:lnTo>
                <a:lnTo>
                  <a:pt x="3586929" y="3687685"/>
                </a:lnTo>
                <a:lnTo>
                  <a:pt x="0" y="3687685"/>
                </a:lnTo>
                <a:lnTo>
                  <a:pt x="0" y="0"/>
                </a:lnTo>
                <a:close/>
              </a:path>
            </a:pathLst>
          </a:custGeom>
          <a:blipFill>
            <a:blip r:embed="rId4"/>
            <a:stretch>
              <a:fillRect/>
            </a:stretch>
          </a:blipFill>
        </p:spPr>
      </p:sp>
      <p:sp>
        <p:nvSpPr>
          <p:cNvPr id="6" name="TextBox 6"/>
          <p:cNvSpPr txBox="1"/>
          <p:nvPr/>
        </p:nvSpPr>
        <p:spPr>
          <a:xfrm>
            <a:off x="756000" y="496662"/>
            <a:ext cx="8885930" cy="894985"/>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INTERSECTIONNALITÉ : COMPRENDRE LA COMPLEXITÉ</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52743" y="95593"/>
            <a:ext cx="8885930" cy="894985"/>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EXERCICE 3 – ETUDE DE CAS</a:t>
            </a:r>
          </a:p>
          <a:p>
            <a:pPr algn="l">
              <a:lnSpc>
                <a:spcPts val="3637"/>
              </a:lnSpc>
              <a:spcBef>
                <a:spcPct val="0"/>
              </a:spcBef>
            </a:pPr>
            <a:endParaRPr lang="en-US" sz="2598" b="1">
              <a:solidFill>
                <a:srgbClr val="000000"/>
              </a:solidFill>
              <a:latin typeface="Inter Bold"/>
              <a:ea typeface="Inter Bold"/>
              <a:cs typeface="Inter Bold"/>
              <a:sym typeface="Inter Bold"/>
            </a:endParaRPr>
          </a:p>
        </p:txBody>
      </p:sp>
      <p:sp>
        <p:nvSpPr>
          <p:cNvPr id="3" name="Freeform 3"/>
          <p:cNvSpPr/>
          <p:nvPr/>
        </p:nvSpPr>
        <p:spPr>
          <a:xfrm>
            <a:off x="5776626" y="1"/>
            <a:ext cx="4916774" cy="7556500"/>
          </a:xfrm>
          <a:custGeom>
            <a:avLst/>
            <a:gdLst/>
            <a:ahLst/>
            <a:cxnLst/>
            <a:rect l="l" t="t" r="r" b="b"/>
            <a:pathLst>
              <a:path w="5219391" h="7651087">
                <a:moveTo>
                  <a:pt x="0" y="0"/>
                </a:moveTo>
                <a:lnTo>
                  <a:pt x="5219391" y="0"/>
                </a:lnTo>
                <a:lnTo>
                  <a:pt x="5219391" y="7651087"/>
                </a:lnTo>
                <a:lnTo>
                  <a:pt x="0" y="7651087"/>
                </a:lnTo>
                <a:lnTo>
                  <a:pt x="0" y="0"/>
                </a:lnTo>
                <a:close/>
              </a:path>
            </a:pathLst>
          </a:custGeom>
          <a:blipFill>
            <a:blip r:embed="rId2"/>
            <a:stretch>
              <a:fillRect l="-301948" t="-40477" r="-184317"/>
            </a:stretch>
          </a:blipFill>
        </p:spPr>
      </p:sp>
      <p:sp>
        <p:nvSpPr>
          <p:cNvPr id="4" name="AutoShape 4"/>
          <p:cNvSpPr/>
          <p:nvPr/>
        </p:nvSpPr>
        <p:spPr>
          <a:xfrm flipH="1">
            <a:off x="4028787" y="108000"/>
            <a:ext cx="0" cy="7344000"/>
          </a:xfrm>
          <a:prstGeom prst="line">
            <a:avLst/>
          </a:prstGeom>
          <a:ln w="38100" cap="flat">
            <a:solidFill>
              <a:srgbClr val="FFFFFF"/>
            </a:solidFill>
            <a:prstDash val="solid"/>
            <a:headEnd type="none" w="sm" len="sm"/>
            <a:tailEnd type="none" w="sm" len="sm"/>
          </a:ln>
        </p:spPr>
      </p:sp>
      <p:sp>
        <p:nvSpPr>
          <p:cNvPr id="5" name="TextBox 5"/>
          <p:cNvSpPr txBox="1"/>
          <p:nvPr/>
        </p:nvSpPr>
        <p:spPr>
          <a:xfrm>
            <a:off x="5875019" y="206239"/>
            <a:ext cx="4466411" cy="7444848"/>
          </a:xfrm>
          <a:prstGeom prst="rect">
            <a:avLst/>
          </a:prstGeom>
        </p:spPr>
        <p:txBody>
          <a:bodyPr lIns="0" tIns="0" rIns="0" bIns="0" rtlCol="0" anchor="t">
            <a:spAutoFit/>
          </a:bodyPr>
          <a:lstStyle/>
          <a:p>
            <a:pPr marL="310681" lvl="1" indent="-155340" algn="l">
              <a:lnSpc>
                <a:spcPts val="2014"/>
              </a:lnSpc>
              <a:buFont typeface="Arial"/>
              <a:buChar char="•"/>
            </a:pPr>
            <a:r>
              <a:rPr lang="en-US" sz="1439" b="1" dirty="0">
                <a:solidFill>
                  <a:srgbClr val="000000"/>
                </a:solidFill>
                <a:latin typeface="Raleway Medium"/>
                <a:ea typeface="Raleway Medium"/>
                <a:cs typeface="Raleway Medium"/>
                <a:sym typeface="Raleway Medium"/>
              </a:rPr>
              <a:t>Brett, 72, is a transgender man living in Lyon. He has a full beard, a low voice, and had chest surgery (mammectomy) several years ago. However, he never had gender-affirming surgery. His body therefore bears the marks of a unique transition journey.</a:t>
            </a:r>
          </a:p>
          <a:p>
            <a:pPr algn="l">
              <a:lnSpc>
                <a:spcPts val="2014"/>
              </a:lnSpc>
            </a:pPr>
            <a:endParaRPr lang="en-US" sz="1439" b="1" dirty="0">
              <a:solidFill>
                <a:srgbClr val="000000"/>
              </a:solidFill>
              <a:latin typeface="Raleway Medium"/>
              <a:ea typeface="Raleway Medium"/>
              <a:cs typeface="Raleway Medium"/>
              <a:sym typeface="Raleway Medium"/>
            </a:endParaRPr>
          </a:p>
          <a:p>
            <a:pPr marL="310681" lvl="1" indent="-155340" algn="l">
              <a:lnSpc>
                <a:spcPts val="2014"/>
              </a:lnSpc>
              <a:buFont typeface="Arial"/>
              <a:buChar char="•"/>
            </a:pPr>
            <a:r>
              <a:rPr lang="en-US" sz="1439" b="1" dirty="0">
                <a:solidFill>
                  <a:srgbClr val="000000"/>
                </a:solidFill>
                <a:latin typeface="Raleway Medium"/>
                <a:ea typeface="Raleway Medium"/>
                <a:cs typeface="Raleway Medium"/>
                <a:sym typeface="Raleway Medium"/>
              </a:rPr>
              <a:t>After a career in education and a life marked by complex family relationships (he spent his teenage years in foster homes), Brett lives alone. Recently, a fall and the onset of heart problems have led him to reluctantly consider entering a nursing home.</a:t>
            </a:r>
          </a:p>
          <a:p>
            <a:pPr algn="l">
              <a:lnSpc>
                <a:spcPts val="2014"/>
              </a:lnSpc>
            </a:pPr>
            <a:endParaRPr lang="en-US" sz="1439" b="1" dirty="0">
              <a:solidFill>
                <a:srgbClr val="000000"/>
              </a:solidFill>
              <a:latin typeface="Raleway Medium"/>
              <a:ea typeface="Raleway Medium"/>
              <a:cs typeface="Raleway Medium"/>
              <a:sym typeface="Raleway Medium"/>
            </a:endParaRPr>
          </a:p>
          <a:p>
            <a:pPr marL="310681" lvl="1" indent="-155340" algn="l">
              <a:lnSpc>
                <a:spcPts val="2014"/>
              </a:lnSpc>
              <a:buFont typeface="Arial"/>
              <a:buChar char="•"/>
            </a:pPr>
            <a:r>
              <a:rPr lang="en-US" sz="1439" b="1" dirty="0">
                <a:solidFill>
                  <a:srgbClr val="000000"/>
                </a:solidFill>
                <a:latin typeface="Raleway Medium"/>
                <a:ea typeface="Raleway Medium"/>
                <a:cs typeface="Raleway Medium"/>
                <a:sym typeface="Raleway Medium"/>
              </a:rPr>
              <a:t>During a pre-admission visit, the director addresses him as "Monsieur." Brett feels recognized. But when the nurse coordinator raises the question of personal care and daily assistance, Brett senses discomfort. He knows that one day, perhaps soon, a caregiver will discover his naked body, and with it, a story that his external appearance does not tell.</a:t>
            </a:r>
          </a:p>
          <a:p>
            <a:pPr algn="l">
              <a:lnSpc>
                <a:spcPts val="2014"/>
              </a:lnSpc>
            </a:pPr>
            <a:endParaRPr lang="en-US" sz="1439" b="1" dirty="0">
              <a:solidFill>
                <a:srgbClr val="000000"/>
              </a:solidFill>
              <a:latin typeface="Raleway Medium"/>
              <a:ea typeface="Raleway Medium"/>
              <a:cs typeface="Raleway Medium"/>
              <a:sym typeface="Raleway Medium"/>
            </a:endParaRPr>
          </a:p>
          <a:p>
            <a:pPr marL="310681" lvl="1" indent="-155340" algn="l">
              <a:lnSpc>
                <a:spcPts val="2014"/>
              </a:lnSpc>
              <a:buFont typeface="Arial"/>
              <a:buChar char="•"/>
            </a:pPr>
            <a:r>
              <a:rPr lang="en-US" sz="1439" b="1" dirty="0">
                <a:solidFill>
                  <a:srgbClr val="000000"/>
                </a:solidFill>
                <a:latin typeface="Raleway Medium"/>
                <a:ea typeface="Raleway Medium"/>
                <a:cs typeface="Raleway Medium"/>
                <a:sym typeface="Raleway Medium"/>
              </a:rPr>
              <a:t>"I've been in institutions most of my life. It never scared me. But I won't get to be in a nursing home like my mom was."</a:t>
            </a:r>
          </a:p>
          <a:p>
            <a:pPr algn="l">
              <a:lnSpc>
                <a:spcPts val="2059"/>
              </a:lnSpc>
            </a:pPr>
            <a:endParaRPr lang="en-US" sz="1439" b="1" dirty="0">
              <a:solidFill>
                <a:srgbClr val="000000"/>
              </a:solidFill>
              <a:latin typeface="Raleway Medium"/>
              <a:ea typeface="Raleway Medium"/>
              <a:cs typeface="Raleway Medium"/>
              <a:sym typeface="Raleway Medium"/>
            </a:endParaRPr>
          </a:p>
          <a:p>
            <a:pPr algn="l">
              <a:lnSpc>
                <a:spcPts val="1425"/>
              </a:lnSpc>
            </a:pPr>
            <a:r>
              <a:rPr lang="en-US" sz="1018" b="1" dirty="0">
                <a:solidFill>
                  <a:srgbClr val="000000"/>
                </a:solidFill>
                <a:latin typeface="Raleway Medium"/>
                <a:ea typeface="Raleway Medium"/>
                <a:cs typeface="Raleway Medium"/>
                <a:sym typeface="Raleway Medium"/>
              </a:rPr>
              <a:t>Source: Inspired by The Atlantic (2015), "The Challenge of Being Transgender in a Nursing Home"</a:t>
            </a:r>
          </a:p>
          <a:p>
            <a:pPr algn="ctr">
              <a:lnSpc>
                <a:spcPts val="2059"/>
              </a:lnSpc>
            </a:pPr>
            <a:endParaRPr lang="en-US" sz="1018" b="1" dirty="0">
              <a:solidFill>
                <a:srgbClr val="000000"/>
              </a:solidFill>
              <a:latin typeface="Raleway Medium"/>
              <a:ea typeface="Raleway Medium"/>
              <a:cs typeface="Raleway Medium"/>
              <a:sym typeface="Raleway Medium"/>
            </a:endParaRPr>
          </a:p>
        </p:txBody>
      </p:sp>
      <p:sp>
        <p:nvSpPr>
          <p:cNvPr id="6" name="Freeform 6"/>
          <p:cNvSpPr/>
          <p:nvPr/>
        </p:nvSpPr>
        <p:spPr>
          <a:xfrm>
            <a:off x="1622651" y="1017119"/>
            <a:ext cx="2164027" cy="3074994"/>
          </a:xfrm>
          <a:custGeom>
            <a:avLst/>
            <a:gdLst/>
            <a:ahLst/>
            <a:cxnLst/>
            <a:rect l="l" t="t" r="r" b="b"/>
            <a:pathLst>
              <a:path w="2164027" h="3074994">
                <a:moveTo>
                  <a:pt x="0" y="0"/>
                </a:moveTo>
                <a:lnTo>
                  <a:pt x="2164027" y="0"/>
                </a:lnTo>
                <a:lnTo>
                  <a:pt x="2164027" y="3074993"/>
                </a:lnTo>
                <a:lnTo>
                  <a:pt x="0" y="3074993"/>
                </a:lnTo>
                <a:lnTo>
                  <a:pt x="0" y="0"/>
                </a:lnTo>
                <a:close/>
              </a:path>
            </a:pathLst>
          </a:custGeom>
          <a:blipFill>
            <a:blip r:embed="rId3"/>
            <a:stretch>
              <a:fillRect/>
            </a:stretch>
          </a:blipFill>
          <a:ln cap="sq">
            <a:noFill/>
            <a:prstDash val="solid"/>
            <a:miter/>
          </a:ln>
        </p:spPr>
      </p:sp>
      <p:sp>
        <p:nvSpPr>
          <p:cNvPr id="7" name="AutoShape 7"/>
          <p:cNvSpPr/>
          <p:nvPr/>
        </p:nvSpPr>
        <p:spPr>
          <a:xfrm>
            <a:off x="1300841" y="4092112"/>
            <a:ext cx="2869406" cy="0"/>
          </a:xfrm>
          <a:prstGeom prst="line">
            <a:avLst/>
          </a:prstGeom>
          <a:ln w="28575" cap="flat">
            <a:solidFill>
              <a:srgbClr val="FFFFFF"/>
            </a:solidFill>
            <a:prstDash val="solid"/>
            <a:headEnd type="none" w="sm" len="sm"/>
            <a:tailEnd type="none" w="sm" len="sm"/>
          </a:ln>
        </p:spPr>
      </p:sp>
      <p:sp>
        <p:nvSpPr>
          <p:cNvPr id="8" name="Freeform 8"/>
          <p:cNvSpPr/>
          <p:nvPr/>
        </p:nvSpPr>
        <p:spPr>
          <a:xfrm>
            <a:off x="1489311" y="4415772"/>
            <a:ext cx="1016968" cy="625435"/>
          </a:xfrm>
          <a:custGeom>
            <a:avLst/>
            <a:gdLst/>
            <a:ahLst/>
            <a:cxnLst/>
            <a:rect l="l" t="t" r="r" b="b"/>
            <a:pathLst>
              <a:path w="1016968" h="625435">
                <a:moveTo>
                  <a:pt x="0" y="0"/>
                </a:moveTo>
                <a:lnTo>
                  <a:pt x="1016968" y="0"/>
                </a:lnTo>
                <a:lnTo>
                  <a:pt x="1016968" y="625435"/>
                </a:lnTo>
                <a:lnTo>
                  <a:pt x="0" y="625435"/>
                </a:lnTo>
                <a:lnTo>
                  <a:pt x="0" y="0"/>
                </a:lnTo>
                <a:close/>
              </a:path>
            </a:pathLst>
          </a:custGeom>
          <a:blipFill>
            <a:blip r:embed="rId4"/>
            <a:stretch>
              <a:fillRect/>
            </a:stretch>
          </a:blipFill>
        </p:spPr>
      </p:sp>
      <p:sp>
        <p:nvSpPr>
          <p:cNvPr id="9" name="Freeform 9"/>
          <p:cNvSpPr/>
          <p:nvPr/>
        </p:nvSpPr>
        <p:spPr>
          <a:xfrm>
            <a:off x="2893530" y="4238161"/>
            <a:ext cx="956007" cy="803045"/>
          </a:xfrm>
          <a:custGeom>
            <a:avLst/>
            <a:gdLst/>
            <a:ahLst/>
            <a:cxnLst/>
            <a:rect l="l" t="t" r="r" b="b"/>
            <a:pathLst>
              <a:path w="956007" h="803045">
                <a:moveTo>
                  <a:pt x="0" y="0"/>
                </a:moveTo>
                <a:lnTo>
                  <a:pt x="956006" y="0"/>
                </a:lnTo>
                <a:lnTo>
                  <a:pt x="956006" y="803046"/>
                </a:lnTo>
                <a:lnTo>
                  <a:pt x="0" y="803046"/>
                </a:lnTo>
                <a:lnTo>
                  <a:pt x="0" y="0"/>
                </a:lnTo>
                <a:close/>
              </a:path>
            </a:pathLst>
          </a:custGeom>
          <a:blipFill>
            <a:blip r:embed="rId5"/>
            <a:stretch>
              <a:fillRect/>
            </a:stretch>
          </a:blipFill>
          <a:ln cap="sq">
            <a:noFill/>
            <a:prstDash val="solid"/>
            <a:miter/>
          </a:ln>
        </p:spPr>
      </p:sp>
      <p:sp>
        <p:nvSpPr>
          <p:cNvPr id="10" name="Freeform 10"/>
          <p:cNvSpPr/>
          <p:nvPr/>
        </p:nvSpPr>
        <p:spPr>
          <a:xfrm>
            <a:off x="1622651" y="5348104"/>
            <a:ext cx="955577" cy="782378"/>
          </a:xfrm>
          <a:custGeom>
            <a:avLst/>
            <a:gdLst/>
            <a:ahLst/>
            <a:cxnLst/>
            <a:rect l="l" t="t" r="r" b="b"/>
            <a:pathLst>
              <a:path w="955577" h="782378">
                <a:moveTo>
                  <a:pt x="0" y="0"/>
                </a:moveTo>
                <a:lnTo>
                  <a:pt x="955577" y="0"/>
                </a:lnTo>
                <a:lnTo>
                  <a:pt x="955577" y="782379"/>
                </a:lnTo>
                <a:lnTo>
                  <a:pt x="0" y="782379"/>
                </a:lnTo>
                <a:lnTo>
                  <a:pt x="0" y="0"/>
                </a:lnTo>
                <a:close/>
              </a:path>
            </a:pathLst>
          </a:custGeom>
          <a:blipFill>
            <a:blip r:embed="rId6"/>
            <a:stretch>
              <a:fillRect/>
            </a:stretch>
          </a:blipFill>
          <a:ln cap="sq">
            <a:noFill/>
            <a:prstDash val="solid"/>
            <a:miter/>
          </a:ln>
        </p:spPr>
      </p:sp>
      <p:sp>
        <p:nvSpPr>
          <p:cNvPr id="11" name="Freeform 11"/>
          <p:cNvSpPr/>
          <p:nvPr/>
        </p:nvSpPr>
        <p:spPr>
          <a:xfrm>
            <a:off x="2936088" y="5279894"/>
            <a:ext cx="850589" cy="850589"/>
          </a:xfrm>
          <a:custGeom>
            <a:avLst/>
            <a:gdLst/>
            <a:ahLst/>
            <a:cxnLst/>
            <a:rect l="l" t="t" r="r" b="b"/>
            <a:pathLst>
              <a:path w="850589" h="850589">
                <a:moveTo>
                  <a:pt x="0" y="0"/>
                </a:moveTo>
                <a:lnTo>
                  <a:pt x="850590" y="0"/>
                </a:lnTo>
                <a:lnTo>
                  <a:pt x="850590" y="850589"/>
                </a:lnTo>
                <a:lnTo>
                  <a:pt x="0" y="850589"/>
                </a:lnTo>
                <a:lnTo>
                  <a:pt x="0" y="0"/>
                </a:lnTo>
                <a:close/>
              </a:path>
            </a:pathLst>
          </a:custGeom>
          <a:blipFill>
            <a:blip r:embed="rId7"/>
            <a:stretch>
              <a:fillRect/>
            </a:stretch>
          </a:blipFill>
          <a:ln cap="sq">
            <a:noFill/>
            <a:prstDash val="solid"/>
            <a:miter/>
          </a:ln>
        </p:spPr>
      </p:sp>
      <p:sp>
        <p:nvSpPr>
          <p:cNvPr id="12" name="Freeform 12"/>
          <p:cNvSpPr/>
          <p:nvPr/>
        </p:nvSpPr>
        <p:spPr>
          <a:xfrm>
            <a:off x="2835581" y="4163360"/>
            <a:ext cx="1059559" cy="1059559"/>
          </a:xfrm>
          <a:custGeom>
            <a:avLst/>
            <a:gdLst/>
            <a:ahLst/>
            <a:cxnLst/>
            <a:rect l="l" t="t" r="r" b="b"/>
            <a:pathLst>
              <a:path w="1059559" h="1059559">
                <a:moveTo>
                  <a:pt x="0" y="0"/>
                </a:moveTo>
                <a:lnTo>
                  <a:pt x="1059559" y="0"/>
                </a:lnTo>
                <a:lnTo>
                  <a:pt x="1059559" y="1059559"/>
                </a:lnTo>
                <a:lnTo>
                  <a:pt x="0" y="105955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a:off x="1690454" y="4422624"/>
            <a:ext cx="614682" cy="434119"/>
          </a:xfrm>
          <a:custGeom>
            <a:avLst/>
            <a:gdLst/>
            <a:ahLst/>
            <a:cxnLst/>
            <a:rect l="l" t="t" r="r" b="b"/>
            <a:pathLst>
              <a:path w="614682" h="434119">
                <a:moveTo>
                  <a:pt x="0" y="0"/>
                </a:moveTo>
                <a:lnTo>
                  <a:pt x="614682" y="0"/>
                </a:lnTo>
                <a:lnTo>
                  <a:pt x="614682" y="434120"/>
                </a:lnTo>
                <a:lnTo>
                  <a:pt x="0" y="43412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TextBox 14"/>
          <p:cNvSpPr txBox="1"/>
          <p:nvPr/>
        </p:nvSpPr>
        <p:spPr>
          <a:xfrm>
            <a:off x="687184" y="6406708"/>
            <a:ext cx="4034961" cy="746759"/>
          </a:xfrm>
          <a:prstGeom prst="rect">
            <a:avLst/>
          </a:prstGeom>
        </p:spPr>
        <p:txBody>
          <a:bodyPr lIns="0" tIns="0" rIns="0" bIns="0" rtlCol="0" anchor="t">
            <a:spAutoFit/>
          </a:bodyPr>
          <a:lstStyle/>
          <a:p>
            <a:pPr marL="0" lvl="0" indent="0" algn="ctr">
              <a:lnSpc>
                <a:spcPts val="2940"/>
              </a:lnSpc>
              <a:spcBef>
                <a:spcPct val="0"/>
              </a:spcBef>
            </a:pPr>
            <a:r>
              <a:rPr lang="en-US" sz="2100" b="1" u="none" strike="noStrike">
                <a:solidFill>
                  <a:srgbClr val="000000"/>
                </a:solidFill>
                <a:latin typeface="Raleway Bold"/>
                <a:ea typeface="Raleway Bold"/>
                <a:cs typeface="Raleway Bold"/>
                <a:sym typeface="Raleway Bold"/>
              </a:rPr>
              <a:t>BRETT, </a:t>
            </a:r>
          </a:p>
          <a:p>
            <a:pPr marL="0" lvl="0" indent="0" algn="ctr">
              <a:lnSpc>
                <a:spcPts val="2940"/>
              </a:lnSpc>
              <a:spcBef>
                <a:spcPct val="0"/>
              </a:spcBef>
            </a:pPr>
            <a:r>
              <a:rPr lang="en-US" sz="2100" b="1" u="none" strike="noStrike">
                <a:solidFill>
                  <a:srgbClr val="000000"/>
                </a:solidFill>
                <a:latin typeface="Raleway Bold"/>
                <a:ea typeface="Raleway Bold"/>
                <a:cs typeface="Raleway Bold"/>
                <a:sym typeface="Raleway Bold"/>
              </a:rPr>
              <a:t>72 year’s 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6000" y="496662"/>
            <a:ext cx="8885930" cy="894985"/>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EXERCICE 3 – ETUDE DE CAS</a:t>
            </a:r>
          </a:p>
          <a:p>
            <a:pPr algn="l">
              <a:lnSpc>
                <a:spcPts val="3637"/>
              </a:lnSpc>
              <a:spcBef>
                <a:spcPct val="0"/>
              </a:spcBef>
            </a:pPr>
            <a:endParaRPr lang="en-US" sz="2598" b="1">
              <a:solidFill>
                <a:srgbClr val="000000"/>
              </a:solidFill>
              <a:latin typeface="Inter Bold"/>
              <a:ea typeface="Inter Bold"/>
              <a:cs typeface="Inter Bold"/>
              <a:sym typeface="Inter Bold"/>
            </a:endParaRPr>
          </a:p>
        </p:txBody>
      </p:sp>
      <p:sp>
        <p:nvSpPr>
          <p:cNvPr id="3" name="TextBox 3"/>
          <p:cNvSpPr txBox="1"/>
          <p:nvPr/>
        </p:nvSpPr>
        <p:spPr>
          <a:xfrm>
            <a:off x="756000" y="1276195"/>
            <a:ext cx="9539184" cy="4969510"/>
          </a:xfrm>
          <a:prstGeom prst="rect">
            <a:avLst/>
          </a:prstGeom>
        </p:spPr>
        <p:txBody>
          <a:bodyPr lIns="0" tIns="0" rIns="0" bIns="0" rtlCol="0" anchor="t">
            <a:spAutoFit/>
          </a:bodyPr>
          <a:lstStyle/>
          <a:p>
            <a:pPr algn="l">
              <a:lnSpc>
                <a:spcPts val="2239"/>
              </a:lnSpc>
              <a:spcBef>
                <a:spcPct val="0"/>
              </a:spcBef>
            </a:pPr>
            <a:r>
              <a:rPr lang="en-US" sz="1599" b="1">
                <a:solidFill>
                  <a:srgbClr val="000000"/>
                </a:solidFill>
                <a:latin typeface="Inter Bold"/>
                <a:ea typeface="Inter Bold"/>
                <a:cs typeface="Inter Bold"/>
                <a:sym typeface="Inter Bold"/>
              </a:rPr>
              <a:t>1. QUELS SONT LES PRINCIPAUX DÉFIS DANS CETTE SITUATION ?</a:t>
            </a:r>
          </a:p>
          <a:p>
            <a:pPr algn="l">
              <a:lnSpc>
                <a:spcPts val="2239"/>
              </a:lnSpc>
              <a:spcBef>
                <a:spcPct val="0"/>
              </a:spcBef>
            </a:pPr>
            <a:r>
              <a:rPr lang="en-US" sz="1599">
                <a:solidFill>
                  <a:srgbClr val="000000"/>
                </a:solidFill>
                <a:latin typeface="Inter"/>
                <a:ea typeface="Inter"/>
                <a:cs typeface="Inter"/>
                <a:sym typeface="Inter"/>
              </a:rPr>
              <a:t>POUR BRETT LUI-MÊME</a:t>
            </a:r>
          </a:p>
          <a:p>
            <a:pPr algn="l">
              <a:lnSpc>
                <a:spcPts val="2239"/>
              </a:lnSpc>
              <a:spcBef>
                <a:spcPct val="0"/>
              </a:spcBef>
            </a:pPr>
            <a:r>
              <a:rPr lang="en-US" sz="1599">
                <a:solidFill>
                  <a:srgbClr val="000000"/>
                </a:solidFill>
                <a:latin typeface="Inter"/>
                <a:ea typeface="Inter"/>
                <a:cs typeface="Inter"/>
                <a:sym typeface="Inter"/>
              </a:rPr>
              <a:t>POUR LE PERSONNEL SOIGNANT</a:t>
            </a:r>
          </a:p>
          <a:p>
            <a:pPr algn="l">
              <a:lnSpc>
                <a:spcPts val="2239"/>
              </a:lnSpc>
              <a:spcBef>
                <a:spcPct val="0"/>
              </a:spcBef>
            </a:pPr>
            <a:r>
              <a:rPr lang="en-US" sz="1599">
                <a:solidFill>
                  <a:srgbClr val="000000"/>
                </a:solidFill>
                <a:latin typeface="Inter"/>
                <a:ea typeface="Inter"/>
                <a:cs typeface="Inter"/>
                <a:sym typeface="Inter"/>
              </a:rPr>
              <a:t>POUR L'INSTITUTION</a:t>
            </a:r>
          </a:p>
          <a:p>
            <a:pPr algn="l">
              <a:lnSpc>
                <a:spcPts val="2239"/>
              </a:lnSpc>
              <a:spcBef>
                <a:spcPct val="0"/>
              </a:spcBef>
            </a:pPr>
            <a:endParaRPr lang="en-US" sz="1599">
              <a:solidFill>
                <a:srgbClr val="000000"/>
              </a:solidFill>
              <a:latin typeface="Inter"/>
              <a:ea typeface="Inter"/>
              <a:cs typeface="Inter"/>
              <a:sym typeface="Inter"/>
            </a:endParaRPr>
          </a:p>
          <a:p>
            <a:pPr algn="l">
              <a:lnSpc>
                <a:spcPts val="2239"/>
              </a:lnSpc>
              <a:spcBef>
                <a:spcPct val="0"/>
              </a:spcBef>
            </a:pPr>
            <a:r>
              <a:rPr lang="en-US" sz="1599" b="1">
                <a:solidFill>
                  <a:srgbClr val="000000"/>
                </a:solidFill>
                <a:latin typeface="Inter Bold"/>
                <a:ea typeface="Inter Bold"/>
                <a:cs typeface="Inter Bold"/>
                <a:sym typeface="Inter Bold"/>
              </a:rPr>
              <a:t>2. QUELLES SUPPOSITIONS OU PRÉJUGÉS POURRAIENT INFLUENCER LA RÉACTION DU PERSONNEL LORSQU'IL DÉCOUVRIRA LE CORPS DE BRETT ?</a:t>
            </a:r>
          </a:p>
          <a:p>
            <a:pPr algn="l">
              <a:lnSpc>
                <a:spcPts val="2239"/>
              </a:lnSpc>
              <a:spcBef>
                <a:spcPct val="0"/>
              </a:spcBef>
            </a:pPr>
            <a:endParaRPr lang="en-US" sz="1599" b="1">
              <a:solidFill>
                <a:srgbClr val="000000"/>
              </a:solidFill>
              <a:latin typeface="Inter Bold"/>
              <a:ea typeface="Inter Bold"/>
              <a:cs typeface="Inter Bold"/>
              <a:sym typeface="Inter Bold"/>
            </a:endParaRPr>
          </a:p>
          <a:p>
            <a:pPr algn="l">
              <a:lnSpc>
                <a:spcPts val="2239"/>
              </a:lnSpc>
              <a:spcBef>
                <a:spcPct val="0"/>
              </a:spcBef>
            </a:pPr>
            <a:r>
              <a:rPr lang="en-US" sz="1599" b="1">
                <a:solidFill>
                  <a:srgbClr val="000000"/>
                </a:solidFill>
                <a:latin typeface="Inter Bold"/>
                <a:ea typeface="Inter Bold"/>
                <a:cs typeface="Inter Bold"/>
                <a:sym typeface="Inter Bold"/>
              </a:rPr>
              <a:t>3. QUELS SONT LES RISQUES SI L'INSTITUTION IGNORE LA SITUATION ET NE MET RIEN EN PLACE EN AMONT ?</a:t>
            </a:r>
          </a:p>
          <a:p>
            <a:pPr algn="l">
              <a:lnSpc>
                <a:spcPts val="2239"/>
              </a:lnSpc>
              <a:spcBef>
                <a:spcPct val="0"/>
              </a:spcBef>
            </a:pPr>
            <a:endParaRPr lang="en-US" sz="1599" b="1">
              <a:solidFill>
                <a:srgbClr val="000000"/>
              </a:solidFill>
              <a:latin typeface="Inter Bold"/>
              <a:ea typeface="Inter Bold"/>
              <a:cs typeface="Inter Bold"/>
              <a:sym typeface="Inter Bold"/>
            </a:endParaRPr>
          </a:p>
          <a:p>
            <a:pPr algn="l">
              <a:lnSpc>
                <a:spcPts val="2239"/>
              </a:lnSpc>
              <a:spcBef>
                <a:spcPct val="0"/>
              </a:spcBef>
            </a:pPr>
            <a:r>
              <a:rPr lang="en-US" sz="1599" b="1">
                <a:solidFill>
                  <a:srgbClr val="000000"/>
                </a:solidFill>
                <a:latin typeface="Inter Bold"/>
                <a:ea typeface="Inter Bold"/>
                <a:cs typeface="Inter Bold"/>
                <a:sym typeface="Inter Bold"/>
              </a:rPr>
              <a:t>4. À QUOI RESSEMBLERAIT UNE RÉPONSE RESPECTUEUSE ET CENTRÉE SUR LA PERSONNE ?</a:t>
            </a:r>
          </a:p>
          <a:p>
            <a:pPr algn="l">
              <a:lnSpc>
                <a:spcPts val="2239"/>
              </a:lnSpc>
              <a:spcBef>
                <a:spcPct val="0"/>
              </a:spcBef>
            </a:pPr>
            <a:r>
              <a:rPr lang="en-US" sz="1599" b="1">
                <a:solidFill>
                  <a:srgbClr val="000000"/>
                </a:solidFill>
                <a:latin typeface="Inter Bold"/>
                <a:ea typeface="Inter Bold"/>
                <a:cs typeface="Inter Bold"/>
                <a:sym typeface="Inter Bold"/>
              </a:rPr>
              <a:t>QUE DEVRAIT FAIRE LA DIRECTION AVANT L'ARRIVÉE DE BRETT ?</a:t>
            </a:r>
          </a:p>
          <a:p>
            <a:pPr algn="l">
              <a:lnSpc>
                <a:spcPts val="2239"/>
              </a:lnSpc>
              <a:spcBef>
                <a:spcPct val="0"/>
              </a:spcBef>
            </a:pPr>
            <a:r>
              <a:rPr lang="en-US" sz="1599" b="1">
                <a:solidFill>
                  <a:srgbClr val="000000"/>
                </a:solidFill>
                <a:latin typeface="Inter Bold"/>
                <a:ea typeface="Inter Bold"/>
                <a:cs typeface="Inter Bold"/>
                <a:sym typeface="Inter Bold"/>
              </a:rPr>
              <a:t>QUE DEVRAIT FAIRE L'AIDE-SOIGNANT·E AU MOMENT DES SOINS ?</a:t>
            </a:r>
          </a:p>
          <a:p>
            <a:pPr algn="l">
              <a:lnSpc>
                <a:spcPts val="2239"/>
              </a:lnSpc>
              <a:spcBef>
                <a:spcPct val="0"/>
              </a:spcBef>
            </a:pPr>
            <a:r>
              <a:rPr lang="en-US" sz="1599" b="1">
                <a:solidFill>
                  <a:srgbClr val="000000"/>
                </a:solidFill>
                <a:latin typeface="Inter Bold"/>
                <a:ea typeface="Inter Bold"/>
                <a:cs typeface="Inter Bold"/>
                <a:sym typeface="Inter Bold"/>
              </a:rPr>
              <a:t>QUELLES POLITIQUES OU PROTOCOLES POURRAIENT AIDER ?</a:t>
            </a:r>
          </a:p>
          <a:p>
            <a:pPr algn="l">
              <a:lnSpc>
                <a:spcPts val="2239"/>
              </a:lnSpc>
              <a:spcBef>
                <a:spcPct val="0"/>
              </a:spcBef>
            </a:pPr>
            <a:endParaRPr lang="en-US" sz="1599" b="1">
              <a:solidFill>
                <a:srgbClr val="000000"/>
              </a:solidFill>
              <a:latin typeface="Inter Bold"/>
              <a:ea typeface="Inter Bold"/>
              <a:cs typeface="Inter Bold"/>
              <a:sym typeface="Inter Bold"/>
            </a:endParaRPr>
          </a:p>
          <a:p>
            <a:pPr algn="l">
              <a:lnSpc>
                <a:spcPts val="2239"/>
              </a:lnSpc>
              <a:spcBef>
                <a:spcPct val="0"/>
              </a:spcBef>
            </a:pPr>
            <a:r>
              <a:rPr lang="en-US" sz="1599" b="1">
                <a:solidFill>
                  <a:srgbClr val="000000"/>
                </a:solidFill>
                <a:latin typeface="Inter Bold"/>
                <a:ea typeface="Inter Bold"/>
                <a:cs typeface="Inter Bold"/>
                <a:sym typeface="Inter Bold"/>
              </a:rPr>
              <a:t>5. QUE PEUT FAIRE L'INSTITUTION POUR QUE BRETT N'AIT PAS À "EXPLIQUER QUI IL EST" UNE FOIS DE PLUS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860012" y="5802818"/>
            <a:ext cx="1831988" cy="1757182"/>
          </a:xfrm>
          <a:custGeom>
            <a:avLst/>
            <a:gdLst/>
            <a:ahLst/>
            <a:cxnLst/>
            <a:rect l="l" t="t" r="r" b="b"/>
            <a:pathLst>
              <a:path w="1831988" h="1757182">
                <a:moveTo>
                  <a:pt x="0" y="0"/>
                </a:moveTo>
                <a:lnTo>
                  <a:pt x="1831988" y="0"/>
                </a:lnTo>
                <a:lnTo>
                  <a:pt x="1831988" y="1757182"/>
                </a:lnTo>
                <a:lnTo>
                  <a:pt x="0" y="1757182"/>
                </a:lnTo>
                <a:lnTo>
                  <a:pt x="0" y="0"/>
                </a:lnTo>
                <a:close/>
              </a:path>
            </a:pathLst>
          </a:custGeom>
          <a:blipFill>
            <a:blip r:embed="rId2"/>
            <a:stretch>
              <a:fillRect/>
            </a:stretch>
          </a:blipFill>
        </p:spPr>
      </p:sp>
      <p:sp>
        <p:nvSpPr>
          <p:cNvPr id="3" name="Freeform 3"/>
          <p:cNvSpPr/>
          <p:nvPr/>
        </p:nvSpPr>
        <p:spPr>
          <a:xfrm>
            <a:off x="152743" y="6681409"/>
            <a:ext cx="1810194" cy="760465"/>
          </a:xfrm>
          <a:custGeom>
            <a:avLst/>
            <a:gdLst/>
            <a:ahLst/>
            <a:cxnLst/>
            <a:rect l="l" t="t" r="r" b="b"/>
            <a:pathLst>
              <a:path w="1810194" h="760465">
                <a:moveTo>
                  <a:pt x="0" y="0"/>
                </a:moveTo>
                <a:lnTo>
                  <a:pt x="1810194" y="0"/>
                </a:lnTo>
                <a:lnTo>
                  <a:pt x="1810194" y="760465"/>
                </a:lnTo>
                <a:lnTo>
                  <a:pt x="0" y="760465"/>
                </a:lnTo>
                <a:lnTo>
                  <a:pt x="0" y="0"/>
                </a:lnTo>
                <a:close/>
              </a:path>
            </a:pathLst>
          </a:custGeom>
          <a:blipFill>
            <a:blip r:embed="rId3"/>
            <a:stretch>
              <a:fillRect l="-3009" r="-3009"/>
            </a:stretch>
          </a:blipFill>
        </p:spPr>
      </p:sp>
      <p:sp>
        <p:nvSpPr>
          <p:cNvPr id="4" name="TextBox 4"/>
          <p:cNvSpPr txBox="1"/>
          <p:nvPr/>
        </p:nvSpPr>
        <p:spPr>
          <a:xfrm>
            <a:off x="756000" y="496662"/>
            <a:ext cx="8885930" cy="772842"/>
          </a:xfrm>
          <a:prstGeom prst="rect">
            <a:avLst/>
          </a:prstGeom>
        </p:spPr>
        <p:txBody>
          <a:bodyPr lIns="0" tIns="0" rIns="0" bIns="0" rtlCol="0" anchor="t">
            <a:spAutoFit/>
          </a:bodyPr>
          <a:lstStyle/>
          <a:p>
            <a:pPr algn="l">
              <a:lnSpc>
                <a:spcPts val="3637"/>
              </a:lnSpc>
              <a:spcBef>
                <a:spcPct val="0"/>
              </a:spcBef>
            </a:pPr>
            <a:r>
              <a:rPr lang="en-US" sz="2598" b="1">
                <a:solidFill>
                  <a:srgbClr val="000000"/>
                </a:solidFill>
                <a:latin typeface="Inter Bold"/>
                <a:ea typeface="Inter Bold"/>
                <a:cs typeface="Inter Bold"/>
                <a:sym typeface="Inter Bold"/>
              </a:rPr>
              <a:t>SYNTHÈSE : CE QU'ON RETIENT</a:t>
            </a:r>
          </a:p>
          <a:p>
            <a:pPr algn="l">
              <a:lnSpc>
                <a:spcPts val="2517"/>
              </a:lnSpc>
              <a:spcBef>
                <a:spcPct val="0"/>
              </a:spcBef>
            </a:pPr>
            <a:r>
              <a:rPr lang="en-US" sz="1798" b="1" i="1">
                <a:solidFill>
                  <a:srgbClr val="000000"/>
                </a:solidFill>
                <a:latin typeface="Inter Bold Italics"/>
                <a:ea typeface="Inter Bold Italics"/>
                <a:cs typeface="Inter Bold Italics"/>
                <a:sym typeface="Inter Bold Italics"/>
              </a:rPr>
              <a:t>SEXUALITÉS, GENRES ET DIVERSITÉS - MODULE 3</a:t>
            </a:r>
          </a:p>
        </p:txBody>
      </p:sp>
      <p:sp>
        <p:nvSpPr>
          <p:cNvPr id="5" name="TextBox 5"/>
          <p:cNvSpPr txBox="1"/>
          <p:nvPr/>
        </p:nvSpPr>
        <p:spPr>
          <a:xfrm>
            <a:off x="457771" y="1036430"/>
            <a:ext cx="9667218" cy="6405443"/>
          </a:xfrm>
          <a:prstGeom prst="rect">
            <a:avLst/>
          </a:prstGeom>
        </p:spPr>
        <p:txBody>
          <a:bodyPr lIns="0" tIns="0" rIns="0" bIns="0" rtlCol="0" anchor="t">
            <a:spAutoFit/>
          </a:bodyPr>
          <a:lstStyle/>
          <a:p>
            <a:pPr algn="l">
              <a:lnSpc>
                <a:spcPts val="3419"/>
              </a:lnSpc>
            </a:pPr>
            <a:endParaRPr/>
          </a:p>
          <a:p>
            <a:pPr marL="527270" lvl="1" indent="-263635" algn="l">
              <a:lnSpc>
                <a:spcPts val="3419"/>
              </a:lnSpc>
              <a:buAutoNum type="arabicPeriod"/>
            </a:pPr>
            <a:r>
              <a:rPr lang="en-US" sz="2442" b="1">
                <a:solidFill>
                  <a:srgbClr val="000000"/>
                </a:solidFill>
                <a:latin typeface="Oswald Bold"/>
                <a:ea typeface="Oswald Bold"/>
                <a:cs typeface="Oswald Bold"/>
                <a:sym typeface="Oswald Bold"/>
              </a:rPr>
              <a:t>L'histoire compte – </a:t>
            </a:r>
            <a:r>
              <a:rPr lang="en-US" sz="2442">
                <a:solidFill>
                  <a:srgbClr val="000000"/>
                </a:solidFill>
                <a:latin typeface="Oswald"/>
                <a:ea typeface="Oswald"/>
                <a:cs typeface="Oswald"/>
                <a:sym typeface="Oswald"/>
              </a:rPr>
              <a:t>Les seniors LGBTQIAP+ ont vécu la criminalisation, le VIH, la stigmatisation. Ignorer cette histoire, c'est reproduire des violences.</a:t>
            </a:r>
          </a:p>
          <a:p>
            <a:pPr marL="527270" lvl="1" indent="-263635" algn="l">
              <a:lnSpc>
                <a:spcPts val="3419"/>
              </a:lnSpc>
              <a:buAutoNum type="arabicPeriod"/>
            </a:pPr>
            <a:r>
              <a:rPr lang="en-US" sz="2442" b="1">
                <a:solidFill>
                  <a:srgbClr val="000000"/>
                </a:solidFill>
                <a:latin typeface="Oswald Bold"/>
                <a:ea typeface="Oswald Bold"/>
                <a:cs typeface="Oswald Bold"/>
                <a:sym typeface="Oswald Bold"/>
              </a:rPr>
              <a:t>Le "retour dans le placard" est une réalité – </a:t>
            </a:r>
            <a:r>
              <a:rPr lang="en-US" sz="2442">
                <a:solidFill>
                  <a:srgbClr val="000000"/>
                </a:solidFill>
                <a:latin typeface="Oswald"/>
                <a:ea typeface="Oswald"/>
                <a:cs typeface="Oswald"/>
                <a:sym typeface="Oswald"/>
              </a:rPr>
              <a:t>40% des seniors LGBTQIAP+ cachent leur identité en EHPAD par peur des discriminations.</a:t>
            </a:r>
          </a:p>
          <a:p>
            <a:pPr marL="527270" lvl="1" indent="-263635" algn="l">
              <a:lnSpc>
                <a:spcPts val="3419"/>
              </a:lnSpc>
              <a:buAutoNum type="arabicPeriod"/>
            </a:pPr>
            <a:r>
              <a:rPr lang="en-US" sz="2442" b="1">
                <a:solidFill>
                  <a:srgbClr val="000000"/>
                </a:solidFill>
                <a:latin typeface="Oswald Bold"/>
                <a:ea typeface="Oswald Bold"/>
                <a:cs typeface="Oswald Bold"/>
                <a:sym typeface="Oswald Bold"/>
              </a:rPr>
              <a:t>L'âgisme existe aussi au sein des communautés –</a:t>
            </a:r>
            <a:r>
              <a:rPr lang="en-US" sz="2442">
                <a:solidFill>
                  <a:srgbClr val="000000"/>
                </a:solidFill>
                <a:latin typeface="Oswald"/>
                <a:ea typeface="Oswald"/>
                <a:cs typeface="Oswald"/>
                <a:sym typeface="Oswald"/>
              </a:rPr>
              <a:t> Le "culte de la jeunesse" touche les espaces queer. Il faut en être conscient.</a:t>
            </a:r>
          </a:p>
          <a:p>
            <a:pPr marL="527270" lvl="1" indent="-263635" algn="l">
              <a:lnSpc>
                <a:spcPts val="3419"/>
              </a:lnSpc>
              <a:buAutoNum type="arabicPeriod"/>
            </a:pPr>
            <a:r>
              <a:rPr lang="en-US" sz="2442" b="1">
                <a:solidFill>
                  <a:srgbClr val="000000"/>
                </a:solidFill>
                <a:latin typeface="Oswald Bold"/>
                <a:ea typeface="Oswald Bold"/>
                <a:cs typeface="Oswald Bold"/>
                <a:sym typeface="Oswald Bold"/>
              </a:rPr>
              <a:t>L'intersectionnalité est une clé de lecture – </a:t>
            </a:r>
            <a:r>
              <a:rPr lang="en-US" sz="2442">
                <a:solidFill>
                  <a:srgbClr val="000000"/>
                </a:solidFill>
                <a:latin typeface="Oswald"/>
                <a:ea typeface="Oswald"/>
                <a:cs typeface="Oswald"/>
                <a:sym typeface="Oswald"/>
              </a:rPr>
              <a:t>Les discriminations ne s'additionnent pas, elles se multiplient (âge + genre + orientation + race).</a:t>
            </a:r>
          </a:p>
          <a:p>
            <a:pPr marL="527270" lvl="1" indent="-263635" algn="l">
              <a:lnSpc>
                <a:spcPts val="3419"/>
              </a:lnSpc>
              <a:buAutoNum type="arabicPeriod"/>
            </a:pPr>
            <a:r>
              <a:rPr lang="en-US" sz="2442" b="1">
                <a:solidFill>
                  <a:srgbClr val="000000"/>
                </a:solidFill>
                <a:latin typeface="Oswald Bold"/>
                <a:ea typeface="Oswald Bold"/>
                <a:cs typeface="Oswald Bold"/>
                <a:sym typeface="Oswald Bold"/>
              </a:rPr>
              <a:t>Des solutions existent – </a:t>
            </a:r>
            <a:r>
              <a:rPr lang="en-US" sz="2442">
                <a:solidFill>
                  <a:srgbClr val="000000"/>
                </a:solidFill>
                <a:latin typeface="Oswald"/>
                <a:ea typeface="Oswald"/>
                <a:cs typeface="Oswald"/>
                <a:sym typeface="Oswald"/>
              </a:rPr>
              <a:t>Maison de la Diversité, label Grey Pride, Lebensort Vielfalt. L'inclusion se construit par des choix concrets.</a:t>
            </a:r>
          </a:p>
          <a:p>
            <a:pPr marL="527270" lvl="1" indent="-263635" algn="l">
              <a:lnSpc>
                <a:spcPts val="3419"/>
              </a:lnSpc>
              <a:buAutoNum type="arabicPeriod"/>
            </a:pPr>
            <a:r>
              <a:rPr lang="en-US" sz="2442" b="1">
                <a:solidFill>
                  <a:srgbClr val="000000"/>
                </a:solidFill>
                <a:latin typeface="Oswald Bold"/>
                <a:ea typeface="Oswald Bold"/>
                <a:cs typeface="Oswald Bold"/>
                <a:sym typeface="Oswald Bold"/>
              </a:rPr>
              <a:t>Le langage est un outil d'inclusion – </a:t>
            </a:r>
            <a:r>
              <a:rPr lang="en-US" sz="2442">
                <a:solidFill>
                  <a:srgbClr val="000000"/>
                </a:solidFill>
                <a:latin typeface="Oswald"/>
                <a:ea typeface="Oswald"/>
                <a:cs typeface="Oswald"/>
                <a:sym typeface="Oswald"/>
              </a:rPr>
              <a:t>Poser les bonnes questions, ne pas présumer, utiliser des termes neutres.</a:t>
            </a:r>
          </a:p>
          <a:p>
            <a:pPr algn="l">
              <a:lnSpc>
                <a:spcPts val="3419"/>
              </a:lnSpc>
            </a:pPr>
            <a:endParaRPr lang="en-US" sz="2442">
              <a:solidFill>
                <a:srgbClr val="000000"/>
              </a:solidFill>
              <a:latin typeface="Oswald"/>
              <a:ea typeface="Oswald"/>
              <a:cs typeface="Oswald"/>
              <a:sym typeface="Oswald"/>
            </a:endParaRPr>
          </a:p>
          <a:p>
            <a:pPr algn="l">
              <a:lnSpc>
                <a:spcPts val="3419"/>
              </a:lnSpc>
              <a:spcBef>
                <a:spcPct val="0"/>
              </a:spcBef>
            </a:pPr>
            <a:endParaRPr lang="en-US" sz="2442">
              <a:solidFill>
                <a:srgbClr val="000000"/>
              </a:solidFill>
              <a:latin typeface="Oswald"/>
              <a:ea typeface="Oswald"/>
              <a:cs typeface="Oswald"/>
              <a:sym typeface="Oswa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899931" y="2990797"/>
            <a:ext cx="3116462" cy="2585939"/>
          </a:xfrm>
          <a:prstGeom prst="rect">
            <a:avLst/>
          </a:prstGeom>
        </p:spPr>
        <p:txBody>
          <a:bodyPr lIns="0" tIns="0" rIns="0" bIns="0" rtlCol="0" anchor="t">
            <a:spAutoFit/>
          </a:bodyPr>
          <a:lstStyle/>
          <a:p>
            <a:pPr algn="ctr">
              <a:lnSpc>
                <a:spcPts val="10650"/>
              </a:lnSpc>
            </a:pPr>
            <a:r>
              <a:rPr lang="en-US" sz="7607" b="1">
                <a:solidFill>
                  <a:srgbClr val="000000"/>
                </a:solidFill>
                <a:latin typeface="Inter Bold"/>
                <a:ea typeface="Inter Bold"/>
                <a:cs typeface="Inter Bold"/>
                <a:sym typeface="Inter Bold"/>
              </a:rPr>
              <a:t>MERCI</a:t>
            </a:r>
          </a:p>
          <a:p>
            <a:pPr algn="ctr">
              <a:lnSpc>
                <a:spcPts val="10650"/>
              </a:lnSpc>
              <a:spcBef>
                <a:spcPct val="0"/>
              </a:spcBef>
            </a:pPr>
            <a:r>
              <a:rPr lang="en-US" sz="7607" b="1">
                <a:solidFill>
                  <a:srgbClr val="000000"/>
                </a:solidFill>
                <a:latin typeface="Inter Bold"/>
                <a:ea typeface="Inter Bold"/>
                <a:cs typeface="Inter Bold"/>
                <a:sym typeface="Inter Bold"/>
              </a:rPr>
              <a:t> </a:t>
            </a:r>
          </a:p>
        </p:txBody>
      </p:sp>
      <p:sp>
        <p:nvSpPr>
          <p:cNvPr id="3" name="Freeform 3"/>
          <p:cNvSpPr/>
          <p:nvPr/>
        </p:nvSpPr>
        <p:spPr>
          <a:xfrm>
            <a:off x="7016392" y="4034480"/>
            <a:ext cx="3675608" cy="3525520"/>
          </a:xfrm>
          <a:custGeom>
            <a:avLst/>
            <a:gdLst/>
            <a:ahLst/>
            <a:cxnLst/>
            <a:rect l="l" t="t" r="r" b="b"/>
            <a:pathLst>
              <a:path w="3675608" h="3525520">
                <a:moveTo>
                  <a:pt x="0" y="0"/>
                </a:moveTo>
                <a:lnTo>
                  <a:pt x="3675608" y="0"/>
                </a:lnTo>
                <a:lnTo>
                  <a:pt x="3675608" y="3525520"/>
                </a:lnTo>
                <a:lnTo>
                  <a:pt x="0" y="3525520"/>
                </a:lnTo>
                <a:lnTo>
                  <a:pt x="0" y="0"/>
                </a:lnTo>
                <a:close/>
              </a:path>
            </a:pathLst>
          </a:custGeom>
          <a:blipFill>
            <a:blip r:embed="rId2"/>
            <a:stretch>
              <a:fillRect/>
            </a:stretch>
          </a:blipFill>
        </p:spPr>
      </p:sp>
      <p:sp>
        <p:nvSpPr>
          <p:cNvPr id="4" name="Freeform 4"/>
          <p:cNvSpPr/>
          <p:nvPr/>
        </p:nvSpPr>
        <p:spPr>
          <a:xfrm>
            <a:off x="404748" y="410876"/>
            <a:ext cx="3894010" cy="1635878"/>
          </a:xfrm>
          <a:custGeom>
            <a:avLst/>
            <a:gdLst/>
            <a:ahLst/>
            <a:cxnLst/>
            <a:rect l="l" t="t" r="r" b="b"/>
            <a:pathLst>
              <a:path w="3894010" h="1635878">
                <a:moveTo>
                  <a:pt x="0" y="0"/>
                </a:moveTo>
                <a:lnTo>
                  <a:pt x="3894010" y="0"/>
                </a:lnTo>
                <a:lnTo>
                  <a:pt x="3894010" y="1635878"/>
                </a:lnTo>
                <a:lnTo>
                  <a:pt x="0" y="1635878"/>
                </a:lnTo>
                <a:lnTo>
                  <a:pt x="0" y="0"/>
                </a:lnTo>
                <a:close/>
              </a:path>
            </a:pathLst>
          </a:custGeom>
          <a:blipFill>
            <a:blip r:embed="rId3"/>
            <a:stretch>
              <a:fillRect l="-3009" r="-3009"/>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CAE6C8C0-A89A-4006-A046-73AE08875577}"/>
</file>

<file path=customXml/itemProps2.xml><?xml version="1.0" encoding="utf-8"?>
<ds:datastoreItem xmlns:ds="http://schemas.openxmlformats.org/officeDocument/2006/customXml" ds:itemID="{C2EC2917-E5DD-4C65-99E6-E7A24264543A}"/>
</file>

<file path=customXml/itemProps3.xml><?xml version="1.0" encoding="utf-8"?>
<ds:datastoreItem xmlns:ds="http://schemas.openxmlformats.org/officeDocument/2006/customXml" ds:itemID="{6EE83FD2-A741-4379-84A2-6799AEC16297}"/>
</file>

<file path=docProps/app.xml><?xml version="1.0" encoding="utf-8"?>
<Properties xmlns="http://schemas.openxmlformats.org/officeDocument/2006/extended-properties" xmlns:vt="http://schemas.openxmlformats.org/officeDocument/2006/docPropsVTypes">
  <TotalTime>1</TotalTime>
  <Words>952</Words>
  <Application>Microsoft Macintosh PowerPoint</Application>
  <PresentationFormat>Personnalisé</PresentationFormat>
  <Paragraphs>106</Paragraphs>
  <Slides>15</Slides>
  <Notes>0</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15</vt:i4>
      </vt:variant>
    </vt:vector>
  </HeadingPairs>
  <TitlesOfParts>
    <vt:vector size="27" baseType="lpstr">
      <vt:lpstr>Raleway Bold</vt:lpstr>
      <vt:lpstr>Arial</vt:lpstr>
      <vt:lpstr>Oswald Bold</vt:lpstr>
      <vt:lpstr>Inter</vt:lpstr>
      <vt:lpstr>Oswald Semi-Bold</vt:lpstr>
      <vt:lpstr>Oswald</vt:lpstr>
      <vt:lpstr>Inter Bold Italics</vt:lpstr>
      <vt:lpstr>Raleway Medium</vt:lpstr>
      <vt:lpstr>Calibri</vt:lpstr>
      <vt:lpstr>Inter Bold</vt:lpstr>
      <vt:lpstr>Office Theme</vt:lpstr>
      <vt:lpstr>Feuille de calcul Microsoft Excel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AgeWise - NGO - FR</dc:title>
  <cp:lastModifiedBy>Lionel BUREAU</cp:lastModifiedBy>
  <cp:revision>2</cp:revision>
  <dcterms:created xsi:type="dcterms:W3CDTF">2006-08-16T00:00:00Z</dcterms:created>
  <dcterms:modified xsi:type="dcterms:W3CDTF">2026-08-13T13:41:50Z</dcterms:modified>
  <dc:identifier>DAHHBdM4tf4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