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0693400" cy="7556500"/>
  <p:notesSz cx="6858000" cy="9144000"/>
  <p:embeddedFontLst>
    <p:embeddedFont>
      <p:font typeface="Calibri" panose="020F0502020204030204" pitchFamily="34" charset="0"/>
      <p:regular r:id="rId18"/>
      <p:bold r:id="rId19"/>
      <p:italic r:id="rId20"/>
      <p:boldItalic r:id="rId21"/>
    </p:embeddedFont>
    <p:embeddedFont>
      <p:font typeface="Inter" panose="020B0502030000000004" pitchFamily="34" charset="0"/>
      <p:regular r:id="rId22"/>
    </p:embeddedFont>
    <p:embeddedFont>
      <p:font typeface="Inter Bold" panose="020B0802030000000004" pitchFamily="34" charset="0"/>
      <p:regular r:id="rId23"/>
      <p:bold r:id="rId24"/>
    </p:embeddedFont>
    <p:embeddedFont>
      <p:font typeface="Inter Bold Italics" panose="020B0802030000000004" pitchFamily="34" charset="0"/>
      <p:regular r:id="rId25"/>
      <p:bold r:id="rId26"/>
      <p:italic r:id="rId27"/>
      <p:boldItalic r:id="rId28"/>
    </p:embeddedFont>
    <p:embeddedFont>
      <p:font typeface="Oswald" pitchFamily="2" charset="77"/>
      <p:regular r:id="rId29"/>
      <p:bold r:id="rId30"/>
    </p:embeddedFont>
    <p:embeddedFont>
      <p:font typeface="Oswald Bold" pitchFamily="2" charset="77"/>
      <p:regular r:id="rId31"/>
      <p:bold r:id="rId32"/>
    </p:embeddedFont>
    <p:embeddedFont>
      <p:font typeface="Oswald Semi-Bold" pitchFamily="2" charset="77"/>
      <p:regular r:id="rId33"/>
      <p:bold r:id="rId34"/>
    </p:embeddedFont>
    <p:embeddedFont>
      <p:font typeface="Raleway Bold" pitchFamily="2" charset="77"/>
      <p:regular r:id="rId35"/>
      <p:bold r:id="rId36"/>
    </p:embeddedFont>
    <p:embeddedFont>
      <p:font typeface="Raleway Medium" panose="020B0003030101060003" pitchFamily="34" charset="0"/>
      <p:regular r:id="rId37"/>
      <p:bold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52" autoAdjust="0"/>
    <p:restoredTop sz="94586" autoAdjust="0"/>
  </p:normalViewPr>
  <p:slideViewPr>
    <p:cSldViewPr>
      <p:cViewPr varScale="1">
        <p:scale>
          <a:sx n="98" d="100"/>
          <a:sy n="98" d="100"/>
        </p:scale>
        <p:origin x="147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9" Type="http://schemas.openxmlformats.org/officeDocument/2006/relationships/presProps" Target="presProps.xml"/><Relationship Id="rId21" Type="http://schemas.openxmlformats.org/officeDocument/2006/relationships/font" Target="fonts/font4.fntdata"/><Relationship Id="rId34" Type="http://schemas.openxmlformats.org/officeDocument/2006/relationships/font" Target="fonts/font17.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font" Target="fonts/font20.fntdata"/><Relationship Id="rId40" Type="http://schemas.openxmlformats.org/officeDocument/2006/relationships/viewProps" Target="viewProps.xml"/><Relationship Id="rId45"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font" Target="fonts/font19.fntdata"/><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font" Target="fonts/font14.fntdata"/><Relationship Id="rId44"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font" Target="fonts/font18.fntdata"/><Relationship Id="rId43"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font" Target="fonts/font21.fntdata"/><Relationship Id="rId20" Type="http://schemas.openxmlformats.org/officeDocument/2006/relationships/font" Target="fonts/font3.fntdata"/><Relationship Id="rId4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package" Target="../embeddings/Feuille_de_calcul_Microsoft_Excel.xlsx"/></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package" Target="../embeddings/Feuille_de_calcul_Microsoft_Excel1.xlsx"/><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sv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svg"/></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sv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79847" y="361044"/>
            <a:ext cx="6573893" cy="2761699"/>
          </a:xfrm>
          <a:custGeom>
            <a:avLst/>
            <a:gdLst/>
            <a:ahLst/>
            <a:cxnLst/>
            <a:rect l="l" t="t" r="r" b="b"/>
            <a:pathLst>
              <a:path w="6573893" h="2761699">
                <a:moveTo>
                  <a:pt x="0" y="0"/>
                </a:moveTo>
                <a:lnTo>
                  <a:pt x="6573892" y="0"/>
                </a:lnTo>
                <a:lnTo>
                  <a:pt x="6573892" y="2761699"/>
                </a:lnTo>
                <a:lnTo>
                  <a:pt x="0" y="2761699"/>
                </a:lnTo>
                <a:lnTo>
                  <a:pt x="0" y="0"/>
                </a:lnTo>
                <a:close/>
              </a:path>
            </a:pathLst>
          </a:custGeom>
          <a:blipFill>
            <a:blip r:embed="rId2"/>
            <a:stretch>
              <a:fillRect l="-3009" r="-3009"/>
            </a:stretch>
          </a:blipFill>
        </p:spPr>
      </p:sp>
      <p:sp>
        <p:nvSpPr>
          <p:cNvPr id="3" name="Freeform 3"/>
          <p:cNvSpPr/>
          <p:nvPr/>
        </p:nvSpPr>
        <p:spPr>
          <a:xfrm>
            <a:off x="186053" y="6360511"/>
            <a:ext cx="1139895" cy="1199489"/>
          </a:xfrm>
          <a:custGeom>
            <a:avLst/>
            <a:gdLst/>
            <a:ahLst/>
            <a:cxnLst/>
            <a:rect l="l" t="t" r="r" b="b"/>
            <a:pathLst>
              <a:path w="1139895" h="1199489">
                <a:moveTo>
                  <a:pt x="0" y="0"/>
                </a:moveTo>
                <a:lnTo>
                  <a:pt x="1139894" y="0"/>
                </a:lnTo>
                <a:lnTo>
                  <a:pt x="1139894" y="1199489"/>
                </a:lnTo>
                <a:lnTo>
                  <a:pt x="0" y="1199489"/>
                </a:lnTo>
                <a:lnTo>
                  <a:pt x="0" y="0"/>
                </a:lnTo>
                <a:close/>
              </a:path>
            </a:pathLst>
          </a:custGeom>
          <a:blipFill>
            <a:blip r:embed="rId3"/>
            <a:stretch>
              <a:fillRect/>
            </a:stretch>
          </a:blipFill>
        </p:spPr>
      </p:sp>
      <p:sp>
        <p:nvSpPr>
          <p:cNvPr id="4" name="Freeform 4"/>
          <p:cNvSpPr/>
          <p:nvPr/>
        </p:nvSpPr>
        <p:spPr>
          <a:xfrm>
            <a:off x="8003686" y="4880065"/>
            <a:ext cx="2670870" cy="2561809"/>
          </a:xfrm>
          <a:custGeom>
            <a:avLst/>
            <a:gdLst/>
            <a:ahLst/>
            <a:cxnLst/>
            <a:rect l="l" t="t" r="r" b="b"/>
            <a:pathLst>
              <a:path w="2670870" h="2561809">
                <a:moveTo>
                  <a:pt x="0" y="0"/>
                </a:moveTo>
                <a:lnTo>
                  <a:pt x="2670870" y="0"/>
                </a:lnTo>
                <a:lnTo>
                  <a:pt x="2670870" y="2561809"/>
                </a:lnTo>
                <a:lnTo>
                  <a:pt x="0" y="2561809"/>
                </a:lnTo>
                <a:lnTo>
                  <a:pt x="0" y="0"/>
                </a:lnTo>
                <a:close/>
              </a:path>
            </a:pathLst>
          </a:custGeom>
          <a:blipFill>
            <a:blip r:embed="rId4"/>
            <a:stretch>
              <a:fillRect/>
            </a:stretch>
          </a:blipFill>
        </p:spPr>
      </p:sp>
      <p:sp>
        <p:nvSpPr>
          <p:cNvPr id="5" name="TextBox 5"/>
          <p:cNvSpPr txBox="1"/>
          <p:nvPr/>
        </p:nvSpPr>
        <p:spPr>
          <a:xfrm>
            <a:off x="479847" y="4649763"/>
            <a:ext cx="6839758" cy="1553023"/>
          </a:xfrm>
          <a:prstGeom prst="rect">
            <a:avLst/>
          </a:prstGeom>
        </p:spPr>
        <p:txBody>
          <a:bodyPr lIns="0" tIns="0" rIns="0" bIns="0" rtlCol="0" anchor="t">
            <a:spAutoFit/>
          </a:bodyPr>
          <a:lstStyle/>
          <a:p>
            <a:pPr marL="0" lvl="0" indent="0" algn="l">
              <a:lnSpc>
                <a:spcPts val="3125"/>
              </a:lnSpc>
              <a:spcBef>
                <a:spcPct val="0"/>
              </a:spcBef>
            </a:pPr>
            <a:r>
              <a:rPr lang="en-US" sz="2232" u="none" strike="noStrike">
                <a:solidFill>
                  <a:srgbClr val="000000"/>
                </a:solidFill>
                <a:latin typeface="Oswald"/>
                <a:ea typeface="Oswald"/>
                <a:cs typeface="Oswald"/>
                <a:sym typeface="Oswald"/>
              </a:rPr>
              <a:t>Supporting LGBTQIAP+ seniors: Awareness and proactive measures</a:t>
            </a:r>
          </a:p>
          <a:p>
            <a:pPr marL="0" lvl="0" indent="0" algn="l">
              <a:lnSpc>
                <a:spcPts val="3125"/>
              </a:lnSpc>
              <a:spcBef>
                <a:spcPct val="0"/>
              </a:spcBef>
            </a:pPr>
            <a:endParaRPr lang="en-US" sz="2232" u="none" strike="noStrike">
              <a:solidFill>
                <a:srgbClr val="000000"/>
              </a:solidFill>
              <a:latin typeface="Oswald"/>
              <a:ea typeface="Oswald"/>
              <a:cs typeface="Oswald"/>
              <a:sym typeface="Oswald"/>
            </a:endParaRPr>
          </a:p>
          <a:p>
            <a:pPr marL="0" lvl="0" indent="0" algn="l">
              <a:lnSpc>
                <a:spcPts val="3125"/>
              </a:lnSpc>
              <a:spcBef>
                <a:spcPct val="0"/>
              </a:spcBef>
            </a:pPr>
            <a:endParaRPr lang="en-US" sz="2232" u="none" strike="noStrike">
              <a:solidFill>
                <a:srgbClr val="000000"/>
              </a:solidFill>
              <a:latin typeface="Oswald"/>
              <a:ea typeface="Oswald"/>
              <a:cs typeface="Oswald"/>
              <a:sym typeface="Oswald"/>
            </a:endParaRPr>
          </a:p>
          <a:p>
            <a:pPr marL="0" lvl="0" indent="0" algn="l">
              <a:lnSpc>
                <a:spcPts val="3125"/>
              </a:lnSpc>
              <a:spcBef>
                <a:spcPct val="0"/>
              </a:spcBef>
            </a:pPr>
            <a:endParaRPr lang="en-US" sz="2232" u="none" strike="noStrike">
              <a:solidFill>
                <a:srgbClr val="000000"/>
              </a:solidFill>
              <a:latin typeface="Oswald"/>
              <a:ea typeface="Oswald"/>
              <a:cs typeface="Oswald"/>
              <a:sym typeface="Oswald"/>
            </a:endParaRPr>
          </a:p>
        </p:txBody>
      </p:sp>
      <p:sp>
        <p:nvSpPr>
          <p:cNvPr id="6" name="TextBox 6"/>
          <p:cNvSpPr txBox="1"/>
          <p:nvPr/>
        </p:nvSpPr>
        <p:spPr>
          <a:xfrm>
            <a:off x="479847" y="3731344"/>
            <a:ext cx="7635676" cy="764846"/>
          </a:xfrm>
          <a:prstGeom prst="rect">
            <a:avLst/>
          </a:prstGeom>
        </p:spPr>
        <p:txBody>
          <a:bodyPr lIns="0" tIns="0" rIns="0" bIns="0" rtlCol="0" anchor="t">
            <a:spAutoFit/>
          </a:bodyPr>
          <a:lstStyle/>
          <a:p>
            <a:pPr marL="0" lvl="0" indent="0" algn="l">
              <a:lnSpc>
                <a:spcPts val="3077"/>
              </a:lnSpc>
              <a:spcBef>
                <a:spcPct val="0"/>
              </a:spcBef>
            </a:pPr>
            <a:r>
              <a:rPr lang="en-US" sz="2607" b="1" u="none" strike="noStrike">
                <a:solidFill>
                  <a:srgbClr val="000000"/>
                </a:solidFill>
                <a:latin typeface="Inter Bold"/>
                <a:ea typeface="Inter Bold"/>
                <a:cs typeface="Inter Bold"/>
                <a:sym typeface="Inter Bold"/>
              </a:rPr>
              <a:t>Module 3 – Sexuality, Gender, and Diversity</a:t>
            </a:r>
          </a:p>
          <a:p>
            <a:pPr marL="0" lvl="1" indent="0" algn="l">
              <a:lnSpc>
                <a:spcPts val="3077"/>
              </a:lnSpc>
              <a:spcBef>
                <a:spcPct val="0"/>
              </a:spcBef>
            </a:pPr>
            <a:endParaRPr lang="en-US" sz="2607" b="1" u="none" strike="noStrike">
              <a:solidFill>
                <a:srgbClr val="000000"/>
              </a:solidFill>
              <a:latin typeface="Inter Bold"/>
              <a:ea typeface="Inter Bold"/>
              <a:cs typeface="Inter Bold"/>
              <a:sym typeface="Inter Bold"/>
            </a:endParaRPr>
          </a:p>
        </p:txBody>
      </p:sp>
      <p:sp>
        <p:nvSpPr>
          <p:cNvPr id="7" name="TextBox 7"/>
          <p:cNvSpPr txBox="1"/>
          <p:nvPr/>
        </p:nvSpPr>
        <p:spPr>
          <a:xfrm>
            <a:off x="3624133" y="7143097"/>
            <a:ext cx="3443734" cy="264160"/>
          </a:xfrm>
          <a:prstGeom prst="rect">
            <a:avLst/>
          </a:prstGeom>
        </p:spPr>
        <p:txBody>
          <a:bodyPr lIns="0" tIns="0" rIns="0" bIns="0" rtlCol="0" anchor="t">
            <a:spAutoFit/>
          </a:bodyPr>
          <a:lstStyle/>
          <a:p>
            <a:pPr marL="0" lvl="0" indent="0" algn="ctr">
              <a:lnSpc>
                <a:spcPts val="2239"/>
              </a:lnSpc>
              <a:spcBef>
                <a:spcPct val="0"/>
              </a:spcBef>
            </a:pPr>
            <a:r>
              <a:rPr lang="en-US" sz="1599" u="none" strike="noStrike">
                <a:solidFill>
                  <a:srgbClr val="000000"/>
                </a:solidFill>
                <a:latin typeface="Oswald"/>
                <a:ea typeface="Oswald"/>
                <a:cs typeface="Oswald"/>
                <a:sym typeface="Oswald"/>
              </a:rPr>
              <a:t>Never Gets Old– Erasmus+ Project KA220-ADU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60305" y="1750160"/>
            <a:ext cx="9831695" cy="3637564"/>
          </a:xfrm>
          <a:prstGeom prst="rect">
            <a:avLst/>
          </a:prstGeom>
        </p:spPr>
        <p:txBody>
          <a:bodyPr lIns="0" tIns="0" rIns="0" bIns="0" rtlCol="0" anchor="t">
            <a:spAutoFit/>
          </a:bodyPr>
          <a:lstStyle/>
          <a:p>
            <a:pPr marL="0" lvl="0" indent="0" algn="l">
              <a:lnSpc>
                <a:spcPts val="4236"/>
              </a:lnSpc>
              <a:spcBef>
                <a:spcPct val="0"/>
              </a:spcBef>
            </a:pPr>
            <a:r>
              <a:rPr lang="en-US" sz="3026" b="1" u="none" strike="noStrike">
                <a:solidFill>
                  <a:srgbClr val="000000"/>
                </a:solidFill>
                <a:latin typeface="Oswald Semi-Bold"/>
                <a:ea typeface="Oswald Semi-Bold"/>
                <a:cs typeface="Oswald Semi-Bold"/>
                <a:sym typeface="Oswald Semi-Bold"/>
              </a:rPr>
              <a:t>By the conclusion of this session, you will have the ability to:</a:t>
            </a:r>
          </a:p>
          <a:p>
            <a:pPr marL="653386" lvl="1" indent="-326693" algn="l">
              <a:lnSpc>
                <a:spcPts val="4236"/>
              </a:lnSpc>
              <a:spcBef>
                <a:spcPct val="0"/>
              </a:spcBef>
              <a:buFont typeface="Arial"/>
              <a:buChar char="•"/>
            </a:pPr>
            <a:r>
              <a:rPr lang="en-US" sz="3026" u="none" strike="noStrike">
                <a:solidFill>
                  <a:srgbClr val="000000"/>
                </a:solidFill>
                <a:latin typeface="Oswald"/>
                <a:ea typeface="Oswald"/>
                <a:cs typeface="Oswald"/>
                <a:sym typeface="Oswald"/>
              </a:rPr>
              <a:t>Differentiating between sexual orientation, gender identity, and gender expression</a:t>
            </a:r>
          </a:p>
          <a:p>
            <a:pPr marL="653386" lvl="1" indent="-326693" algn="l">
              <a:lnSpc>
                <a:spcPts val="4236"/>
              </a:lnSpc>
              <a:spcBef>
                <a:spcPct val="0"/>
              </a:spcBef>
              <a:buFont typeface="Arial"/>
              <a:buChar char="•"/>
            </a:pPr>
            <a:r>
              <a:rPr lang="en-US" sz="3026" u="none" strike="noStrike">
                <a:solidFill>
                  <a:srgbClr val="000000"/>
                </a:solidFill>
                <a:latin typeface="Oswald"/>
                <a:ea typeface="Oswald"/>
                <a:cs typeface="Oswald"/>
                <a:sym typeface="Oswald"/>
              </a:rPr>
              <a:t>Understanding the life experiences of LGBTQIAP+ older adults</a:t>
            </a:r>
          </a:p>
          <a:p>
            <a:pPr marL="653386" lvl="1" indent="-326693" algn="l">
              <a:lnSpc>
                <a:spcPts val="4236"/>
              </a:lnSpc>
              <a:spcBef>
                <a:spcPct val="0"/>
              </a:spcBef>
              <a:buFont typeface="Arial"/>
              <a:buChar char="•"/>
            </a:pPr>
            <a:r>
              <a:rPr lang="en-US" sz="3026" u="none" strike="noStrike">
                <a:solidFill>
                  <a:srgbClr val="000000"/>
                </a:solidFill>
                <a:latin typeface="Oswald"/>
                <a:ea typeface="Oswald"/>
                <a:cs typeface="Oswald"/>
                <a:sym typeface="Oswald"/>
              </a:rPr>
              <a:t>Examining the intersection of discrimination</a:t>
            </a:r>
          </a:p>
          <a:p>
            <a:pPr marL="653386" lvl="1" indent="-326693" algn="l">
              <a:lnSpc>
                <a:spcPts val="4236"/>
              </a:lnSpc>
              <a:spcBef>
                <a:spcPct val="0"/>
              </a:spcBef>
              <a:buFont typeface="Arial"/>
              <a:buChar char="•"/>
            </a:pPr>
            <a:r>
              <a:rPr lang="en-US" sz="3026" u="none" strike="noStrike">
                <a:solidFill>
                  <a:srgbClr val="000000"/>
                </a:solidFill>
                <a:latin typeface="Oswald"/>
                <a:ea typeface="Oswald"/>
                <a:cs typeface="Oswald"/>
                <a:sym typeface="Oswald"/>
              </a:rPr>
              <a:t>Utilize inclusive language and stance.</a:t>
            </a:r>
          </a:p>
          <a:p>
            <a:pPr marL="0" lvl="0" indent="0" algn="l">
              <a:lnSpc>
                <a:spcPts val="4236"/>
              </a:lnSpc>
              <a:spcBef>
                <a:spcPct val="0"/>
              </a:spcBef>
            </a:pPr>
            <a:endParaRPr lang="en-US" sz="3026" u="none" strike="noStrike">
              <a:solidFill>
                <a:srgbClr val="000000"/>
              </a:solidFill>
              <a:latin typeface="Oswald"/>
              <a:ea typeface="Oswald"/>
              <a:cs typeface="Oswald"/>
              <a:sym typeface="Oswald"/>
            </a:endParaRPr>
          </a:p>
        </p:txBody>
      </p:sp>
      <p:sp>
        <p:nvSpPr>
          <p:cNvPr id="3" name="Freeform 3"/>
          <p:cNvSpPr/>
          <p:nvPr/>
        </p:nvSpPr>
        <p:spPr>
          <a:xfrm>
            <a:off x="8003686" y="4880065"/>
            <a:ext cx="2670870" cy="2561809"/>
          </a:xfrm>
          <a:custGeom>
            <a:avLst/>
            <a:gdLst/>
            <a:ahLst/>
            <a:cxnLst/>
            <a:rect l="l" t="t" r="r" b="b"/>
            <a:pathLst>
              <a:path w="2670870" h="2561809">
                <a:moveTo>
                  <a:pt x="0" y="0"/>
                </a:moveTo>
                <a:lnTo>
                  <a:pt x="2670870" y="0"/>
                </a:lnTo>
                <a:lnTo>
                  <a:pt x="2670870" y="2561809"/>
                </a:lnTo>
                <a:lnTo>
                  <a:pt x="0" y="2561809"/>
                </a:lnTo>
                <a:lnTo>
                  <a:pt x="0" y="0"/>
                </a:lnTo>
                <a:close/>
              </a:path>
            </a:pathLst>
          </a:custGeom>
          <a:blipFill>
            <a:blip r:embed="rId2"/>
            <a:stretch>
              <a:fillRect/>
            </a:stretch>
          </a:blipFill>
        </p:spPr>
      </p:sp>
      <p:sp>
        <p:nvSpPr>
          <p:cNvPr id="4" name="Freeform 4"/>
          <p:cNvSpPr/>
          <p:nvPr/>
        </p:nvSpPr>
        <p:spPr>
          <a:xfrm>
            <a:off x="152743" y="6483443"/>
            <a:ext cx="2199028" cy="923814"/>
          </a:xfrm>
          <a:custGeom>
            <a:avLst/>
            <a:gdLst/>
            <a:ahLst/>
            <a:cxnLst/>
            <a:rect l="l" t="t" r="r" b="b"/>
            <a:pathLst>
              <a:path w="2199028" h="923814">
                <a:moveTo>
                  <a:pt x="0" y="0"/>
                </a:moveTo>
                <a:lnTo>
                  <a:pt x="2199028" y="0"/>
                </a:lnTo>
                <a:lnTo>
                  <a:pt x="2199028" y="923814"/>
                </a:lnTo>
                <a:lnTo>
                  <a:pt x="0" y="923814"/>
                </a:lnTo>
                <a:lnTo>
                  <a:pt x="0" y="0"/>
                </a:lnTo>
                <a:close/>
              </a:path>
            </a:pathLst>
          </a:custGeom>
          <a:blipFill>
            <a:blip r:embed="rId3"/>
            <a:stretch>
              <a:fillRect l="-3009" r="-3009"/>
            </a:stretch>
          </a:blipFill>
        </p:spPr>
      </p:sp>
      <p:sp>
        <p:nvSpPr>
          <p:cNvPr id="5" name="TextBox 5"/>
          <p:cNvSpPr txBox="1"/>
          <p:nvPr/>
        </p:nvSpPr>
        <p:spPr>
          <a:xfrm>
            <a:off x="0" y="521702"/>
            <a:ext cx="8003686" cy="712472"/>
          </a:xfrm>
          <a:prstGeom prst="rect">
            <a:avLst/>
          </a:prstGeom>
        </p:spPr>
        <p:txBody>
          <a:bodyPr lIns="0" tIns="0" rIns="0" bIns="0" rtlCol="0" anchor="t">
            <a:spAutoFit/>
          </a:bodyPr>
          <a:lstStyle/>
          <a:p>
            <a:pPr marL="0" lvl="0" indent="0" algn="ctr">
              <a:lnSpc>
                <a:spcPts val="5879"/>
              </a:lnSpc>
              <a:spcBef>
                <a:spcPct val="0"/>
              </a:spcBef>
            </a:pPr>
            <a:r>
              <a:rPr lang="en-US" sz="4199" b="1" u="none" strike="noStrike">
                <a:solidFill>
                  <a:srgbClr val="000000"/>
                </a:solidFill>
                <a:latin typeface="Inter Bold"/>
                <a:ea typeface="Inter Bold"/>
                <a:cs typeface="Inter Bold"/>
                <a:sym typeface="Inter Bold"/>
              </a:rPr>
              <a:t>SESSION GOALS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61890" y="1557856"/>
            <a:ext cx="8001520" cy="4025134"/>
          </a:xfrm>
          <a:prstGeom prst="rect">
            <a:avLst/>
          </a:prstGeom>
        </p:spPr>
        <p:txBody>
          <a:bodyPr lIns="0" tIns="0" rIns="0" bIns="0" rtlCol="0" anchor="t">
            <a:spAutoFit/>
          </a:bodyPr>
          <a:lstStyle/>
          <a:p>
            <a:pPr marL="0" lvl="0" indent="0" algn="l">
              <a:lnSpc>
                <a:spcPts val="5471"/>
              </a:lnSpc>
              <a:spcBef>
                <a:spcPct val="0"/>
              </a:spcBef>
            </a:pPr>
            <a:r>
              <a:rPr lang="en-US" sz="3908" u="none" strike="noStrike">
                <a:solidFill>
                  <a:srgbClr val="000000"/>
                </a:solidFill>
                <a:latin typeface="Oswald"/>
                <a:ea typeface="Oswald"/>
                <a:cs typeface="Oswald"/>
                <a:sym typeface="Oswald"/>
              </a:rPr>
              <a:t>1. Introduction </a:t>
            </a:r>
          </a:p>
          <a:p>
            <a:pPr marL="0" lvl="0" indent="0" algn="l">
              <a:lnSpc>
                <a:spcPts val="5471"/>
              </a:lnSpc>
              <a:spcBef>
                <a:spcPct val="0"/>
              </a:spcBef>
            </a:pPr>
            <a:r>
              <a:rPr lang="en-US" sz="3908" u="none" strike="noStrike">
                <a:solidFill>
                  <a:srgbClr val="000000"/>
                </a:solidFill>
                <a:latin typeface="Oswald"/>
                <a:ea typeface="Oswald"/>
                <a:cs typeface="Oswald"/>
                <a:sym typeface="Oswald"/>
              </a:rPr>
              <a:t>2. What is the reason for a specific module? </a:t>
            </a:r>
          </a:p>
          <a:p>
            <a:pPr marL="0" lvl="0" indent="0" algn="l">
              <a:lnSpc>
                <a:spcPts val="5471"/>
              </a:lnSpc>
              <a:spcBef>
                <a:spcPct val="0"/>
              </a:spcBef>
            </a:pPr>
            <a:r>
              <a:rPr lang="en-US" sz="3908" u="none" strike="noStrike">
                <a:solidFill>
                  <a:srgbClr val="000000"/>
                </a:solidFill>
                <a:latin typeface="Oswald"/>
                <a:ea typeface="Oswald"/>
                <a:cs typeface="Oswald"/>
                <a:sym typeface="Oswald"/>
              </a:rPr>
              <a:t>3. Activity – The terminology of inclusion </a:t>
            </a:r>
          </a:p>
          <a:p>
            <a:pPr marL="0" lvl="0" indent="0" algn="l">
              <a:lnSpc>
                <a:spcPts val="5471"/>
              </a:lnSpc>
              <a:spcBef>
                <a:spcPct val="0"/>
              </a:spcBef>
            </a:pPr>
            <a:r>
              <a:rPr lang="en-US" sz="3908" u="none" strike="noStrike">
                <a:solidFill>
                  <a:srgbClr val="000000"/>
                </a:solidFill>
                <a:latin typeface="Oswald"/>
                <a:ea typeface="Oswald"/>
                <a:cs typeface="Oswald"/>
                <a:sym typeface="Oswald"/>
              </a:rPr>
              <a:t>4. Intersectionality and Case Analyses </a:t>
            </a:r>
          </a:p>
          <a:p>
            <a:pPr marL="0" lvl="0" indent="0" algn="l">
              <a:lnSpc>
                <a:spcPts val="5471"/>
              </a:lnSpc>
              <a:spcBef>
                <a:spcPct val="0"/>
              </a:spcBef>
            </a:pPr>
            <a:r>
              <a:rPr lang="en-US" sz="3908" u="none" strike="noStrike">
                <a:solidFill>
                  <a:srgbClr val="000000"/>
                </a:solidFill>
                <a:latin typeface="Oswald"/>
                <a:ea typeface="Oswald"/>
                <a:cs typeface="Oswald"/>
                <a:sym typeface="Oswald"/>
              </a:rPr>
              <a:t>5. Physical Activity – Brett Case Analysis </a:t>
            </a:r>
          </a:p>
          <a:p>
            <a:pPr marL="0" lvl="0" indent="0" algn="l">
              <a:lnSpc>
                <a:spcPts val="5471"/>
              </a:lnSpc>
              <a:spcBef>
                <a:spcPct val="0"/>
              </a:spcBef>
            </a:pPr>
            <a:r>
              <a:rPr lang="en-US" sz="3908" u="none" strike="noStrike">
                <a:solidFill>
                  <a:srgbClr val="000000"/>
                </a:solidFill>
                <a:latin typeface="Oswald"/>
                <a:ea typeface="Oswald"/>
                <a:cs typeface="Oswald"/>
                <a:sym typeface="Oswald"/>
              </a:rPr>
              <a:t>6. Summary and assessment </a:t>
            </a:r>
          </a:p>
        </p:txBody>
      </p:sp>
      <p:sp>
        <p:nvSpPr>
          <p:cNvPr id="3" name="Freeform 3"/>
          <p:cNvSpPr/>
          <p:nvPr/>
        </p:nvSpPr>
        <p:spPr>
          <a:xfrm>
            <a:off x="8003686" y="4880065"/>
            <a:ext cx="2670870" cy="2561809"/>
          </a:xfrm>
          <a:custGeom>
            <a:avLst/>
            <a:gdLst/>
            <a:ahLst/>
            <a:cxnLst/>
            <a:rect l="l" t="t" r="r" b="b"/>
            <a:pathLst>
              <a:path w="2670870" h="2561809">
                <a:moveTo>
                  <a:pt x="0" y="0"/>
                </a:moveTo>
                <a:lnTo>
                  <a:pt x="2670870" y="0"/>
                </a:lnTo>
                <a:lnTo>
                  <a:pt x="2670870" y="2561809"/>
                </a:lnTo>
                <a:lnTo>
                  <a:pt x="0" y="2561809"/>
                </a:lnTo>
                <a:lnTo>
                  <a:pt x="0" y="0"/>
                </a:lnTo>
                <a:close/>
              </a:path>
            </a:pathLst>
          </a:custGeom>
          <a:blipFill>
            <a:blip r:embed="rId2"/>
            <a:stretch>
              <a:fillRect/>
            </a:stretch>
          </a:blipFill>
        </p:spPr>
      </p:sp>
      <p:sp>
        <p:nvSpPr>
          <p:cNvPr id="4" name="Freeform 4"/>
          <p:cNvSpPr/>
          <p:nvPr/>
        </p:nvSpPr>
        <p:spPr>
          <a:xfrm>
            <a:off x="152743" y="6483443"/>
            <a:ext cx="2199028" cy="923814"/>
          </a:xfrm>
          <a:custGeom>
            <a:avLst/>
            <a:gdLst/>
            <a:ahLst/>
            <a:cxnLst/>
            <a:rect l="l" t="t" r="r" b="b"/>
            <a:pathLst>
              <a:path w="2199028" h="923814">
                <a:moveTo>
                  <a:pt x="0" y="0"/>
                </a:moveTo>
                <a:lnTo>
                  <a:pt x="2199028" y="0"/>
                </a:lnTo>
                <a:lnTo>
                  <a:pt x="2199028" y="923814"/>
                </a:lnTo>
                <a:lnTo>
                  <a:pt x="0" y="923814"/>
                </a:lnTo>
                <a:lnTo>
                  <a:pt x="0" y="0"/>
                </a:lnTo>
                <a:close/>
              </a:path>
            </a:pathLst>
          </a:custGeom>
          <a:blipFill>
            <a:blip r:embed="rId3"/>
            <a:stretch>
              <a:fillRect l="-3009" r="-3009"/>
            </a:stretch>
          </a:blipFill>
        </p:spPr>
      </p:sp>
      <p:sp>
        <p:nvSpPr>
          <p:cNvPr id="5" name="TextBox 5"/>
          <p:cNvSpPr txBox="1"/>
          <p:nvPr/>
        </p:nvSpPr>
        <p:spPr>
          <a:xfrm>
            <a:off x="561890" y="521702"/>
            <a:ext cx="3579763" cy="712472"/>
          </a:xfrm>
          <a:prstGeom prst="rect">
            <a:avLst/>
          </a:prstGeom>
        </p:spPr>
        <p:txBody>
          <a:bodyPr lIns="0" tIns="0" rIns="0" bIns="0" rtlCol="0" anchor="t">
            <a:spAutoFit/>
          </a:bodyPr>
          <a:lstStyle/>
          <a:p>
            <a:pPr marL="0" lvl="0" indent="0" algn="ctr">
              <a:lnSpc>
                <a:spcPts val="5879"/>
              </a:lnSpc>
              <a:spcBef>
                <a:spcPct val="0"/>
              </a:spcBef>
            </a:pPr>
            <a:r>
              <a:rPr lang="en-US" sz="4199" b="1" u="none" strike="noStrike">
                <a:solidFill>
                  <a:srgbClr val="000000"/>
                </a:solidFill>
                <a:latin typeface="Inter Bold"/>
                <a:ea typeface="Inter Bold"/>
                <a:cs typeface="Inter Bold"/>
                <a:sym typeface="Inter Bold"/>
              </a:rPr>
              <a:t>PROGRAMME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6000" y="1680933"/>
            <a:ext cx="9180000" cy="2082498"/>
          </a:xfrm>
          <a:prstGeom prst="rect">
            <a:avLst/>
          </a:prstGeom>
        </p:spPr>
        <p:txBody>
          <a:bodyPr lIns="0" tIns="0" rIns="0" bIns="0" rtlCol="0" anchor="t">
            <a:spAutoFit/>
          </a:bodyPr>
          <a:lstStyle/>
          <a:p>
            <a:pPr marL="0" lvl="0" indent="0" algn="l">
              <a:lnSpc>
                <a:spcPts val="3341"/>
              </a:lnSpc>
              <a:spcBef>
                <a:spcPct val="0"/>
              </a:spcBef>
            </a:pPr>
            <a:r>
              <a:rPr lang="en-US" sz="2386" b="1" u="none" strike="noStrike">
                <a:solidFill>
                  <a:srgbClr val="000000"/>
                </a:solidFill>
                <a:latin typeface="Oswald Bold"/>
                <a:ea typeface="Oswald Bold"/>
                <a:cs typeface="Oswald Bold"/>
                <a:sym typeface="Oswald Bold"/>
              </a:rPr>
              <a:t>A single observation:</a:t>
            </a:r>
          </a:p>
          <a:p>
            <a:pPr marL="515330" lvl="1" indent="-257665" algn="l">
              <a:lnSpc>
                <a:spcPts val="3341"/>
              </a:lnSpc>
              <a:spcBef>
                <a:spcPct val="0"/>
              </a:spcBef>
              <a:buFont typeface="Arial"/>
              <a:buChar char="•"/>
            </a:pPr>
            <a:r>
              <a:rPr lang="en-US" sz="2386" u="none" strike="noStrike">
                <a:solidFill>
                  <a:srgbClr val="000000"/>
                </a:solidFill>
                <a:latin typeface="Oswald"/>
                <a:ea typeface="Oswald"/>
                <a:cs typeface="Oswald"/>
                <a:sym typeface="Oswald"/>
              </a:rPr>
              <a:t>LGBTQIAP+ seniors often go unrecognized in training programs, the media, and various institutions.</a:t>
            </a:r>
          </a:p>
          <a:p>
            <a:pPr marL="515330" lvl="1" indent="-257665" algn="l">
              <a:lnSpc>
                <a:spcPts val="3341"/>
              </a:lnSpc>
              <a:spcBef>
                <a:spcPct val="0"/>
              </a:spcBef>
              <a:buFont typeface="Arial"/>
              <a:buChar char="•"/>
            </a:pPr>
            <a:r>
              <a:rPr lang="en-US" sz="2386" u="none" strike="noStrike">
                <a:solidFill>
                  <a:srgbClr val="000000"/>
                </a:solidFill>
                <a:latin typeface="Oswald"/>
                <a:ea typeface="Oswald"/>
                <a:cs typeface="Oswald"/>
                <a:sym typeface="Oswald"/>
              </a:rPr>
              <a:t>They have experienced a history marked by criminalization, stigmatization, and HIV.</a:t>
            </a:r>
          </a:p>
        </p:txBody>
      </p:sp>
      <p:sp>
        <p:nvSpPr>
          <p:cNvPr id="3" name="Freeform 3"/>
          <p:cNvSpPr/>
          <p:nvPr/>
        </p:nvSpPr>
        <p:spPr>
          <a:xfrm>
            <a:off x="8003686" y="4880065"/>
            <a:ext cx="2670870" cy="2561809"/>
          </a:xfrm>
          <a:custGeom>
            <a:avLst/>
            <a:gdLst/>
            <a:ahLst/>
            <a:cxnLst/>
            <a:rect l="l" t="t" r="r" b="b"/>
            <a:pathLst>
              <a:path w="2670870" h="2561809">
                <a:moveTo>
                  <a:pt x="0" y="0"/>
                </a:moveTo>
                <a:lnTo>
                  <a:pt x="2670870" y="0"/>
                </a:lnTo>
                <a:lnTo>
                  <a:pt x="2670870" y="2561809"/>
                </a:lnTo>
                <a:lnTo>
                  <a:pt x="0" y="2561809"/>
                </a:lnTo>
                <a:lnTo>
                  <a:pt x="0" y="0"/>
                </a:lnTo>
                <a:close/>
              </a:path>
            </a:pathLst>
          </a:custGeom>
          <a:blipFill>
            <a:blip r:embed="rId2"/>
            <a:stretch>
              <a:fillRect/>
            </a:stretch>
          </a:blipFill>
        </p:spPr>
      </p:sp>
      <p:sp>
        <p:nvSpPr>
          <p:cNvPr id="4" name="Freeform 4"/>
          <p:cNvSpPr/>
          <p:nvPr/>
        </p:nvSpPr>
        <p:spPr>
          <a:xfrm>
            <a:off x="152743" y="6483443"/>
            <a:ext cx="2199028" cy="923814"/>
          </a:xfrm>
          <a:custGeom>
            <a:avLst/>
            <a:gdLst/>
            <a:ahLst/>
            <a:cxnLst/>
            <a:rect l="l" t="t" r="r" b="b"/>
            <a:pathLst>
              <a:path w="2199028" h="923814">
                <a:moveTo>
                  <a:pt x="0" y="0"/>
                </a:moveTo>
                <a:lnTo>
                  <a:pt x="2199028" y="0"/>
                </a:lnTo>
                <a:lnTo>
                  <a:pt x="2199028" y="923814"/>
                </a:lnTo>
                <a:lnTo>
                  <a:pt x="0" y="923814"/>
                </a:lnTo>
                <a:lnTo>
                  <a:pt x="0" y="0"/>
                </a:lnTo>
                <a:close/>
              </a:path>
            </a:pathLst>
          </a:custGeom>
          <a:blipFill>
            <a:blip r:embed="rId3"/>
            <a:stretch>
              <a:fillRect l="-3009" r="-3009"/>
            </a:stretch>
          </a:blipFill>
        </p:spPr>
      </p:sp>
      <p:sp>
        <p:nvSpPr>
          <p:cNvPr id="5" name="TextBox 5"/>
          <p:cNvSpPr txBox="1"/>
          <p:nvPr/>
        </p:nvSpPr>
        <p:spPr>
          <a:xfrm>
            <a:off x="756000" y="506187"/>
            <a:ext cx="7629345" cy="885460"/>
          </a:xfrm>
          <a:prstGeom prst="rect">
            <a:avLst/>
          </a:prstGeom>
        </p:spPr>
        <p:txBody>
          <a:bodyPr lIns="0" tIns="0" rIns="0" bIns="0" rtlCol="0" anchor="t">
            <a:spAutoFit/>
          </a:bodyPr>
          <a:lstStyle/>
          <a:p>
            <a:pPr marL="0" lvl="0" indent="0" algn="l">
              <a:lnSpc>
                <a:spcPts val="3637"/>
              </a:lnSpc>
              <a:spcBef>
                <a:spcPct val="0"/>
              </a:spcBef>
            </a:pPr>
            <a:r>
              <a:rPr lang="en-US" sz="2598" b="1" u="none" strike="noStrike">
                <a:solidFill>
                  <a:srgbClr val="000000"/>
                </a:solidFill>
                <a:latin typeface="Inter Bold"/>
                <a:ea typeface="Inter Bold"/>
                <a:cs typeface="Inter Bold"/>
                <a:sym typeface="Inter Bold"/>
              </a:rPr>
              <a:t>WHY IS THERE A SPECIFIC MODULE ON LGBTQIAP+ SENIORS?</a:t>
            </a:r>
          </a:p>
        </p:txBody>
      </p:sp>
      <p:sp>
        <p:nvSpPr>
          <p:cNvPr id="6" name="TextBox 6"/>
          <p:cNvSpPr txBox="1"/>
          <p:nvPr/>
        </p:nvSpPr>
        <p:spPr>
          <a:xfrm>
            <a:off x="756000" y="4256554"/>
            <a:ext cx="9180000" cy="2082498"/>
          </a:xfrm>
          <a:prstGeom prst="rect">
            <a:avLst/>
          </a:prstGeom>
        </p:spPr>
        <p:txBody>
          <a:bodyPr lIns="0" tIns="0" rIns="0" bIns="0" rtlCol="0" anchor="t">
            <a:spAutoFit/>
          </a:bodyPr>
          <a:lstStyle/>
          <a:p>
            <a:pPr marL="0" lvl="0" indent="0" algn="l">
              <a:lnSpc>
                <a:spcPts val="3341"/>
              </a:lnSpc>
              <a:spcBef>
                <a:spcPct val="0"/>
              </a:spcBef>
            </a:pPr>
            <a:r>
              <a:rPr lang="en-US" sz="2386" b="1" u="none" strike="noStrike">
                <a:solidFill>
                  <a:srgbClr val="000000"/>
                </a:solidFill>
                <a:latin typeface="Oswald Bold"/>
                <a:ea typeface="Oswald Bold"/>
                <a:cs typeface="Oswald Bold"/>
                <a:sym typeface="Oswald Bold"/>
              </a:rPr>
              <a:t>A consequence:</a:t>
            </a:r>
          </a:p>
          <a:p>
            <a:pPr marL="515330" lvl="1" indent="-257665" algn="l">
              <a:lnSpc>
                <a:spcPts val="3341"/>
              </a:lnSpc>
              <a:spcBef>
                <a:spcPct val="0"/>
              </a:spcBef>
              <a:buFont typeface="Arial"/>
              <a:buChar char="•"/>
            </a:pPr>
            <a:r>
              <a:rPr lang="en-US" sz="2386" u="none" strike="noStrike">
                <a:solidFill>
                  <a:srgbClr val="000000"/>
                </a:solidFill>
                <a:latin typeface="Oswald"/>
                <a:ea typeface="Oswald"/>
                <a:cs typeface="Oswald"/>
                <a:sym typeface="Oswald"/>
              </a:rPr>
              <a:t>Isolation: 90% are childless, 40% survive on less than €1000/month</a:t>
            </a:r>
          </a:p>
          <a:p>
            <a:pPr marL="515330" lvl="1" indent="-257665" algn="l">
              <a:lnSpc>
                <a:spcPts val="3341"/>
              </a:lnSpc>
              <a:spcBef>
                <a:spcPct val="0"/>
              </a:spcBef>
              <a:buFont typeface="Arial"/>
              <a:buChar char="•"/>
            </a:pPr>
            <a:r>
              <a:rPr lang="en-US" sz="2386" u="none" strike="noStrike">
                <a:solidFill>
                  <a:srgbClr val="000000"/>
                </a:solidFill>
                <a:latin typeface="Oswald"/>
                <a:ea typeface="Oswald"/>
                <a:cs typeface="Oswald"/>
                <a:sym typeface="Oswald"/>
              </a:rPr>
              <a:t>Fear: 65% fear violence within institutions</a:t>
            </a:r>
          </a:p>
          <a:p>
            <a:pPr marL="515330" lvl="1" indent="-257665" algn="l">
              <a:lnSpc>
                <a:spcPts val="3341"/>
              </a:lnSpc>
              <a:spcBef>
                <a:spcPct val="0"/>
              </a:spcBef>
              <a:buFont typeface="Arial"/>
              <a:buChar char="•"/>
            </a:pPr>
            <a:r>
              <a:rPr lang="en-US" sz="2386" u="none" strike="noStrike">
                <a:solidFill>
                  <a:srgbClr val="000000"/>
                </a:solidFill>
                <a:latin typeface="Oswald"/>
                <a:ea typeface="Oswald"/>
                <a:cs typeface="Oswald"/>
                <a:sym typeface="Oswald"/>
              </a:rPr>
              <a:t>"Back in the closet": 40% conceal their identity in nursing homes</a:t>
            </a:r>
          </a:p>
          <a:p>
            <a:pPr marL="0" lvl="0" indent="0" algn="l">
              <a:lnSpc>
                <a:spcPts val="3341"/>
              </a:lnSpc>
              <a:spcBef>
                <a:spcPct val="0"/>
              </a:spcBef>
            </a:pPr>
            <a:endParaRPr lang="en-US" sz="2386" u="none" strike="noStrike">
              <a:solidFill>
                <a:srgbClr val="000000"/>
              </a:solidFill>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003686" y="4880065"/>
            <a:ext cx="2670870" cy="2561809"/>
          </a:xfrm>
          <a:custGeom>
            <a:avLst/>
            <a:gdLst/>
            <a:ahLst/>
            <a:cxnLst/>
            <a:rect l="l" t="t" r="r" b="b"/>
            <a:pathLst>
              <a:path w="2670870" h="2561809">
                <a:moveTo>
                  <a:pt x="0" y="0"/>
                </a:moveTo>
                <a:lnTo>
                  <a:pt x="2670870" y="0"/>
                </a:lnTo>
                <a:lnTo>
                  <a:pt x="2670870" y="2561809"/>
                </a:lnTo>
                <a:lnTo>
                  <a:pt x="0" y="2561809"/>
                </a:lnTo>
                <a:lnTo>
                  <a:pt x="0" y="0"/>
                </a:lnTo>
                <a:close/>
              </a:path>
            </a:pathLst>
          </a:custGeom>
          <a:blipFill>
            <a:blip r:embed="rId2"/>
            <a:stretch>
              <a:fillRect/>
            </a:stretch>
          </a:blipFill>
        </p:spPr>
      </p:sp>
      <p:sp>
        <p:nvSpPr>
          <p:cNvPr id="3" name="Freeform 3"/>
          <p:cNvSpPr/>
          <p:nvPr/>
        </p:nvSpPr>
        <p:spPr>
          <a:xfrm>
            <a:off x="152743" y="6483443"/>
            <a:ext cx="2199028" cy="923814"/>
          </a:xfrm>
          <a:custGeom>
            <a:avLst/>
            <a:gdLst/>
            <a:ahLst/>
            <a:cxnLst/>
            <a:rect l="l" t="t" r="r" b="b"/>
            <a:pathLst>
              <a:path w="2199028" h="923814">
                <a:moveTo>
                  <a:pt x="0" y="0"/>
                </a:moveTo>
                <a:lnTo>
                  <a:pt x="2199028" y="0"/>
                </a:lnTo>
                <a:lnTo>
                  <a:pt x="2199028" y="923814"/>
                </a:lnTo>
                <a:lnTo>
                  <a:pt x="0" y="923814"/>
                </a:lnTo>
                <a:lnTo>
                  <a:pt x="0" y="0"/>
                </a:lnTo>
                <a:close/>
              </a:path>
            </a:pathLst>
          </a:custGeom>
          <a:blipFill>
            <a:blip r:embed="rId3"/>
            <a:stretch>
              <a:fillRect l="-3009" r="-3009"/>
            </a:stretch>
          </a:blipFill>
        </p:spPr>
      </p:sp>
      <p:graphicFrame>
        <p:nvGraphicFramePr>
          <p:cNvPr id="4" name="Object 4"/>
          <p:cNvGraphicFramePr/>
          <p:nvPr>
            <p:extLst>
              <p:ext uri="{D42A27DB-BD31-4B8C-83A1-F6EECF244321}">
                <p14:modId xmlns:p14="http://schemas.microsoft.com/office/powerpoint/2010/main" val="1730756875"/>
              </p:ext>
            </p:extLst>
          </p:nvPr>
        </p:nvGraphicFramePr>
        <p:xfrm>
          <a:off x="1947863" y="1793875"/>
          <a:ext cx="6056312" cy="2561809"/>
        </p:xfrm>
        <a:graphic>
          <a:graphicData uri="http://schemas.openxmlformats.org/presentationml/2006/ole">
            <mc:AlternateContent xmlns:mc="http://schemas.openxmlformats.org/markup-compatibility/2006">
              <mc:Choice xmlns:v="urn:schemas-microsoft-com:vml" Requires="v">
                <p:oleObj name="Feuille de calcul" r:id="rId4" imgW="9105900" imgH="3162300" progId="Excel.Sheet.12">
                  <p:embed/>
                </p:oleObj>
              </mc:Choice>
              <mc:Fallback>
                <p:oleObj name="Feuille de calcul" r:id="rId4" imgW="9105900" imgH="3162300" progId="Excel.Sheet.12">
                  <p:embed/>
                  <p:pic>
                    <p:nvPicPr>
                      <p:cNvPr id="0" name=""/>
                      <p:cNvPicPr/>
                      <p:nvPr/>
                    </p:nvPicPr>
                    <p:blipFill>
                      <a:blip r:embed="rId5"/>
                      <a:stretch>
                        <a:fillRect/>
                      </a:stretch>
                    </p:blipFill>
                    <p:spPr>
                      <a:xfrm>
                        <a:off x="1947863" y="1793875"/>
                        <a:ext cx="6056312" cy="2561809"/>
                      </a:xfrm>
                      <a:prstGeom prst="rect">
                        <a:avLst/>
                      </a:prstGeom>
                    </p:spPr>
                  </p:pic>
                </p:oleObj>
              </mc:Fallback>
            </mc:AlternateContent>
          </a:graphicData>
        </a:graphic>
      </p:graphicFrame>
      <p:sp>
        <p:nvSpPr>
          <p:cNvPr id="5" name="TextBox 5"/>
          <p:cNvSpPr txBox="1"/>
          <p:nvPr/>
        </p:nvSpPr>
        <p:spPr>
          <a:xfrm>
            <a:off x="841545" y="5084029"/>
            <a:ext cx="7045050" cy="951535"/>
          </a:xfrm>
          <a:prstGeom prst="rect">
            <a:avLst/>
          </a:prstGeom>
        </p:spPr>
        <p:txBody>
          <a:bodyPr lIns="0" tIns="0" rIns="0" bIns="0" rtlCol="0" anchor="t">
            <a:spAutoFit/>
          </a:bodyPr>
          <a:lstStyle/>
          <a:p>
            <a:pPr marL="0" lvl="0" indent="0" algn="l">
              <a:lnSpc>
                <a:spcPts val="3956"/>
              </a:lnSpc>
              <a:spcBef>
                <a:spcPct val="0"/>
              </a:spcBef>
            </a:pPr>
            <a:r>
              <a:rPr lang="en-US" sz="2825" u="none" strike="noStrike">
                <a:solidFill>
                  <a:srgbClr val="000000"/>
                </a:solidFill>
                <a:latin typeface="Oswald"/>
                <a:ea typeface="Oswald"/>
                <a:cs typeface="Oswald"/>
                <a:sym typeface="Oswald"/>
              </a:rPr>
              <a:t>HIV/AIDS crisis: Currently, 30% of HIV diagnoses in France involve individuals over the age of 50.</a:t>
            </a:r>
          </a:p>
        </p:txBody>
      </p:sp>
      <p:sp>
        <p:nvSpPr>
          <p:cNvPr id="6" name="TextBox 6"/>
          <p:cNvSpPr txBox="1"/>
          <p:nvPr/>
        </p:nvSpPr>
        <p:spPr>
          <a:xfrm>
            <a:off x="841545" y="434924"/>
            <a:ext cx="7629345" cy="885460"/>
          </a:xfrm>
          <a:prstGeom prst="rect">
            <a:avLst/>
          </a:prstGeom>
        </p:spPr>
        <p:txBody>
          <a:bodyPr lIns="0" tIns="0" rIns="0" bIns="0" rtlCol="0" anchor="t">
            <a:spAutoFit/>
          </a:bodyPr>
          <a:lstStyle/>
          <a:p>
            <a:pPr marL="0" lvl="0" indent="0" algn="l">
              <a:lnSpc>
                <a:spcPts val="3637"/>
              </a:lnSpc>
              <a:spcBef>
                <a:spcPct val="0"/>
              </a:spcBef>
            </a:pPr>
            <a:r>
              <a:rPr lang="en-US" sz="2598" b="1" u="none" strike="noStrike">
                <a:solidFill>
                  <a:srgbClr val="000000"/>
                </a:solidFill>
                <a:latin typeface="Inter Bold"/>
                <a:ea typeface="Inter Bold"/>
                <a:cs typeface="Inter Bold"/>
                <a:sym typeface="Inter Bold"/>
              </a:rPr>
              <a:t>A LEGACY THAT CONTINUES TO BEAR SIGNIFICANT WEIGHT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003686" y="4880065"/>
            <a:ext cx="2670870" cy="2561809"/>
          </a:xfrm>
          <a:custGeom>
            <a:avLst/>
            <a:gdLst/>
            <a:ahLst/>
            <a:cxnLst/>
            <a:rect l="l" t="t" r="r" b="b"/>
            <a:pathLst>
              <a:path w="2670870" h="2561809">
                <a:moveTo>
                  <a:pt x="0" y="0"/>
                </a:moveTo>
                <a:lnTo>
                  <a:pt x="2670870" y="0"/>
                </a:lnTo>
                <a:lnTo>
                  <a:pt x="2670870" y="2561809"/>
                </a:lnTo>
                <a:lnTo>
                  <a:pt x="0" y="2561809"/>
                </a:lnTo>
                <a:lnTo>
                  <a:pt x="0" y="0"/>
                </a:lnTo>
                <a:close/>
              </a:path>
            </a:pathLst>
          </a:custGeom>
          <a:blipFill>
            <a:blip r:embed="rId2"/>
            <a:stretch>
              <a:fillRect/>
            </a:stretch>
          </a:blipFill>
        </p:spPr>
      </p:sp>
      <p:sp>
        <p:nvSpPr>
          <p:cNvPr id="3" name="Freeform 3"/>
          <p:cNvSpPr/>
          <p:nvPr/>
        </p:nvSpPr>
        <p:spPr>
          <a:xfrm>
            <a:off x="152743" y="6483443"/>
            <a:ext cx="2199028" cy="923814"/>
          </a:xfrm>
          <a:custGeom>
            <a:avLst/>
            <a:gdLst/>
            <a:ahLst/>
            <a:cxnLst/>
            <a:rect l="l" t="t" r="r" b="b"/>
            <a:pathLst>
              <a:path w="2199028" h="923814">
                <a:moveTo>
                  <a:pt x="0" y="0"/>
                </a:moveTo>
                <a:lnTo>
                  <a:pt x="2199028" y="0"/>
                </a:lnTo>
                <a:lnTo>
                  <a:pt x="2199028" y="923814"/>
                </a:lnTo>
                <a:lnTo>
                  <a:pt x="0" y="923814"/>
                </a:lnTo>
                <a:lnTo>
                  <a:pt x="0" y="0"/>
                </a:lnTo>
                <a:close/>
              </a:path>
            </a:pathLst>
          </a:custGeom>
          <a:blipFill>
            <a:blip r:embed="rId3"/>
            <a:stretch>
              <a:fillRect l="-3009" r="-3009"/>
            </a:stretch>
          </a:blipFill>
        </p:spPr>
      </p:sp>
      <p:sp>
        <p:nvSpPr>
          <p:cNvPr id="4" name="TextBox 4"/>
          <p:cNvSpPr txBox="1"/>
          <p:nvPr/>
        </p:nvSpPr>
        <p:spPr>
          <a:xfrm>
            <a:off x="756000" y="487137"/>
            <a:ext cx="9918556" cy="1155905"/>
          </a:xfrm>
          <a:prstGeom prst="rect">
            <a:avLst/>
          </a:prstGeom>
        </p:spPr>
        <p:txBody>
          <a:bodyPr lIns="0" tIns="0" rIns="0" bIns="0" rtlCol="0" anchor="t">
            <a:spAutoFit/>
          </a:bodyPr>
          <a:lstStyle/>
          <a:p>
            <a:pPr marL="0" lvl="0" indent="0" algn="l">
              <a:lnSpc>
                <a:spcPts val="4728"/>
              </a:lnSpc>
              <a:spcBef>
                <a:spcPct val="0"/>
              </a:spcBef>
            </a:pPr>
            <a:r>
              <a:rPr lang="en-US" sz="3377" b="1" u="none" strike="noStrike">
                <a:solidFill>
                  <a:srgbClr val="000000"/>
                </a:solidFill>
                <a:latin typeface="Inter Bold"/>
                <a:ea typeface="Inter Bold"/>
                <a:cs typeface="Inter Bold"/>
                <a:sym typeface="Inter Bold"/>
              </a:rPr>
              <a:t>THE "RETURN TO THE CLOSET"</a:t>
            </a:r>
          </a:p>
          <a:p>
            <a:pPr marL="0" lvl="0" indent="0" algn="l">
              <a:lnSpc>
                <a:spcPts val="4728"/>
              </a:lnSpc>
              <a:spcBef>
                <a:spcPct val="0"/>
              </a:spcBef>
            </a:pPr>
            <a:endParaRPr lang="en-US" sz="3377" b="1" u="none" strike="noStrike">
              <a:solidFill>
                <a:srgbClr val="000000"/>
              </a:solidFill>
              <a:latin typeface="Inter Bold"/>
              <a:ea typeface="Inter Bold"/>
              <a:cs typeface="Inter Bold"/>
              <a:sym typeface="Inter Bold"/>
            </a:endParaRPr>
          </a:p>
        </p:txBody>
      </p:sp>
      <p:sp>
        <p:nvSpPr>
          <p:cNvPr id="5" name="TextBox 5"/>
          <p:cNvSpPr txBox="1"/>
          <p:nvPr/>
        </p:nvSpPr>
        <p:spPr>
          <a:xfrm>
            <a:off x="756000" y="1278402"/>
            <a:ext cx="7247686" cy="2639310"/>
          </a:xfrm>
          <a:prstGeom prst="rect">
            <a:avLst/>
          </a:prstGeom>
        </p:spPr>
        <p:txBody>
          <a:bodyPr lIns="0" tIns="0" rIns="0" bIns="0" rtlCol="0" anchor="t">
            <a:spAutoFit/>
          </a:bodyPr>
          <a:lstStyle/>
          <a:p>
            <a:pPr marL="0" lvl="0" indent="0" algn="l">
              <a:lnSpc>
                <a:spcPts val="3529"/>
              </a:lnSpc>
              <a:spcBef>
                <a:spcPct val="0"/>
              </a:spcBef>
            </a:pPr>
            <a:r>
              <a:rPr lang="en-US" sz="2520" u="none" strike="noStrike">
                <a:solidFill>
                  <a:srgbClr val="000000"/>
                </a:solidFill>
                <a:latin typeface="Oswald"/>
                <a:ea typeface="Oswald"/>
                <a:cs typeface="Oswald"/>
                <a:sym typeface="Oswald"/>
              </a:rPr>
              <a:t>What is the reason for this phenomenon?</a:t>
            </a:r>
          </a:p>
          <a:p>
            <a:pPr marL="544249" lvl="1" indent="-272124" algn="l">
              <a:lnSpc>
                <a:spcPts val="3529"/>
              </a:lnSpc>
              <a:spcBef>
                <a:spcPct val="0"/>
              </a:spcBef>
              <a:buFont typeface="Arial"/>
              <a:buChar char="•"/>
            </a:pPr>
            <a:r>
              <a:rPr lang="en-US" sz="2520" u="none" strike="noStrike">
                <a:solidFill>
                  <a:srgbClr val="000000"/>
                </a:solidFill>
                <a:latin typeface="Oswald"/>
                <a:ea typeface="Oswald"/>
                <a:cs typeface="Oswald"/>
                <a:sym typeface="Oswald"/>
              </a:rPr>
              <a:t>Fear of being discriminated against</a:t>
            </a:r>
          </a:p>
          <a:p>
            <a:pPr marL="544249" lvl="1" indent="-272124" algn="l">
              <a:lnSpc>
                <a:spcPts val="3529"/>
              </a:lnSpc>
              <a:spcBef>
                <a:spcPct val="0"/>
              </a:spcBef>
              <a:buFont typeface="Arial"/>
              <a:buChar char="•"/>
            </a:pPr>
            <a:r>
              <a:rPr lang="en-US" sz="2520" u="none" strike="noStrike">
                <a:solidFill>
                  <a:srgbClr val="000000"/>
                </a:solidFill>
                <a:latin typeface="Oswald"/>
                <a:ea typeface="Oswald"/>
                <a:cs typeface="Oswald"/>
                <a:sym typeface="Oswald"/>
              </a:rPr>
              <a:t>Absence of apparent indicators of inclusion</a:t>
            </a:r>
          </a:p>
          <a:p>
            <a:pPr marL="544249" lvl="1" indent="-272124" algn="l">
              <a:lnSpc>
                <a:spcPts val="3529"/>
              </a:lnSpc>
              <a:spcBef>
                <a:spcPct val="0"/>
              </a:spcBef>
              <a:buFont typeface="Arial"/>
              <a:buChar char="•"/>
            </a:pPr>
            <a:r>
              <a:rPr lang="en-US" sz="2520" u="none" strike="noStrike">
                <a:solidFill>
                  <a:srgbClr val="000000"/>
                </a:solidFill>
                <a:latin typeface="Oswald"/>
                <a:ea typeface="Oswald"/>
                <a:cs typeface="Oswald"/>
                <a:sym typeface="Oswald"/>
              </a:rPr>
              <a:t>Past unfavorable experiences</a:t>
            </a:r>
          </a:p>
          <a:p>
            <a:pPr marL="544249" lvl="1" indent="-272124" algn="l">
              <a:lnSpc>
                <a:spcPts val="3529"/>
              </a:lnSpc>
              <a:spcBef>
                <a:spcPct val="0"/>
              </a:spcBef>
              <a:buFont typeface="Arial"/>
              <a:buChar char="•"/>
            </a:pPr>
            <a:r>
              <a:rPr lang="en-US" sz="2520" u="none" strike="noStrike">
                <a:solidFill>
                  <a:srgbClr val="000000"/>
                </a:solidFill>
                <a:latin typeface="Oswald"/>
                <a:ea typeface="Oswald"/>
                <a:cs typeface="Oswald"/>
                <a:sym typeface="Oswald"/>
              </a:rPr>
              <a:t>Insufficient trained staff </a:t>
            </a:r>
          </a:p>
          <a:p>
            <a:pPr marL="0" lvl="0" indent="0" algn="l">
              <a:lnSpc>
                <a:spcPts val="3529"/>
              </a:lnSpc>
              <a:spcBef>
                <a:spcPct val="0"/>
              </a:spcBef>
            </a:pPr>
            <a:endParaRPr lang="en-US" sz="2520" u="none" strike="noStrike">
              <a:solidFill>
                <a:srgbClr val="000000"/>
              </a:solidFill>
              <a:latin typeface="Oswald"/>
              <a:ea typeface="Oswald"/>
              <a:cs typeface="Oswald"/>
              <a:sym typeface="Oswald"/>
            </a:endParaRPr>
          </a:p>
        </p:txBody>
      </p:sp>
      <p:sp>
        <p:nvSpPr>
          <p:cNvPr id="6" name="TextBox 6"/>
          <p:cNvSpPr txBox="1"/>
          <p:nvPr/>
        </p:nvSpPr>
        <p:spPr>
          <a:xfrm>
            <a:off x="4132877" y="4181119"/>
            <a:ext cx="3890796" cy="519756"/>
          </a:xfrm>
          <a:prstGeom prst="rect">
            <a:avLst/>
          </a:prstGeom>
        </p:spPr>
        <p:txBody>
          <a:bodyPr lIns="0" tIns="0" rIns="0" bIns="0" rtlCol="0" anchor="t">
            <a:spAutoFit/>
          </a:bodyPr>
          <a:lstStyle/>
          <a:p>
            <a:pPr marL="0" lvl="0" indent="0" algn="l">
              <a:lnSpc>
                <a:spcPts val="4360"/>
              </a:lnSpc>
              <a:spcBef>
                <a:spcPct val="0"/>
              </a:spcBef>
            </a:pPr>
            <a:r>
              <a:rPr lang="en-US" sz="3114" b="1" u="none" strike="noStrike">
                <a:solidFill>
                  <a:srgbClr val="000000"/>
                </a:solidFill>
                <a:latin typeface="Inter Bold"/>
                <a:ea typeface="Inter Bold"/>
                <a:cs typeface="Inter Bold"/>
                <a:sym typeface="Inter Bold"/>
              </a:rPr>
              <a:t>CONSEQUENCE: </a:t>
            </a:r>
          </a:p>
        </p:txBody>
      </p:sp>
      <p:sp>
        <p:nvSpPr>
          <p:cNvPr id="7" name="TextBox 7"/>
          <p:cNvSpPr txBox="1"/>
          <p:nvPr/>
        </p:nvSpPr>
        <p:spPr>
          <a:xfrm>
            <a:off x="4132877" y="5704179"/>
            <a:ext cx="3688872" cy="1099821"/>
          </a:xfrm>
          <a:prstGeom prst="rect">
            <a:avLst/>
          </a:prstGeom>
        </p:spPr>
        <p:txBody>
          <a:bodyPr lIns="0" tIns="0" rIns="0" bIns="0" rtlCol="0" anchor="t">
            <a:spAutoFit/>
          </a:bodyPr>
          <a:lstStyle/>
          <a:p>
            <a:pPr marL="0" lvl="0" indent="0" algn="l">
              <a:lnSpc>
                <a:spcPts val="4479"/>
              </a:lnSpc>
              <a:spcBef>
                <a:spcPct val="0"/>
              </a:spcBef>
            </a:pPr>
            <a:r>
              <a:rPr lang="en-US" sz="3199" u="none" strike="noStrike">
                <a:solidFill>
                  <a:srgbClr val="000000"/>
                </a:solidFill>
                <a:latin typeface="Oswald"/>
                <a:ea typeface="Oswald"/>
                <a:cs typeface="Oswald"/>
                <a:sym typeface="Oswald"/>
              </a:rPr>
              <a:t> LGBT seniors experience total isolation.</a:t>
            </a:r>
          </a:p>
        </p:txBody>
      </p:sp>
      <p:sp>
        <p:nvSpPr>
          <p:cNvPr id="8" name="TextBox 8"/>
          <p:cNvSpPr txBox="1"/>
          <p:nvPr/>
        </p:nvSpPr>
        <p:spPr>
          <a:xfrm>
            <a:off x="4132877" y="4577050"/>
            <a:ext cx="1689199" cy="1184278"/>
          </a:xfrm>
          <a:prstGeom prst="rect">
            <a:avLst/>
          </a:prstGeom>
        </p:spPr>
        <p:txBody>
          <a:bodyPr lIns="0" tIns="0" rIns="0" bIns="0" rtlCol="0" anchor="t">
            <a:spAutoFit/>
          </a:bodyPr>
          <a:lstStyle/>
          <a:p>
            <a:pPr marL="0" lvl="0" indent="0" algn="ctr">
              <a:lnSpc>
                <a:spcPts val="9799"/>
              </a:lnSpc>
              <a:spcBef>
                <a:spcPct val="0"/>
              </a:spcBef>
            </a:pPr>
            <a:r>
              <a:rPr lang="en-US" sz="6999" b="1" u="none" strike="noStrike">
                <a:solidFill>
                  <a:srgbClr val="3D7D2D"/>
                </a:solidFill>
                <a:latin typeface="Oswald Bold"/>
                <a:ea typeface="Oswald Bold"/>
                <a:cs typeface="Oswald Bold"/>
                <a:sym typeface="Oswald Bold"/>
              </a:rPr>
              <a:t>51%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333048"/>
            <a:ext cx="10692000" cy="6893903"/>
          </a:xfrm>
          <a:custGeom>
            <a:avLst/>
            <a:gdLst/>
            <a:ahLst/>
            <a:cxnLst/>
            <a:rect l="l" t="t" r="r" b="b"/>
            <a:pathLst>
              <a:path w="10692000" h="6893903">
                <a:moveTo>
                  <a:pt x="0" y="0"/>
                </a:moveTo>
                <a:lnTo>
                  <a:pt x="10692000" y="0"/>
                </a:lnTo>
                <a:lnTo>
                  <a:pt x="10692000" y="6893904"/>
                </a:lnTo>
                <a:lnTo>
                  <a:pt x="0" y="6893904"/>
                </a:lnTo>
                <a:lnTo>
                  <a:pt x="0" y="0"/>
                </a:lnTo>
                <a:close/>
              </a:path>
            </a:pathLst>
          </a:custGeom>
          <a:blipFill>
            <a:blip r:embed="rId2"/>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003686" y="4880065"/>
            <a:ext cx="2670870" cy="2561809"/>
          </a:xfrm>
          <a:custGeom>
            <a:avLst/>
            <a:gdLst/>
            <a:ahLst/>
            <a:cxnLst/>
            <a:rect l="l" t="t" r="r" b="b"/>
            <a:pathLst>
              <a:path w="2670870" h="2561809">
                <a:moveTo>
                  <a:pt x="0" y="0"/>
                </a:moveTo>
                <a:lnTo>
                  <a:pt x="2670870" y="0"/>
                </a:lnTo>
                <a:lnTo>
                  <a:pt x="2670870" y="2561809"/>
                </a:lnTo>
                <a:lnTo>
                  <a:pt x="0" y="2561809"/>
                </a:lnTo>
                <a:lnTo>
                  <a:pt x="0" y="0"/>
                </a:lnTo>
                <a:close/>
              </a:path>
            </a:pathLst>
          </a:custGeom>
          <a:blipFill>
            <a:blip r:embed="rId2"/>
            <a:stretch>
              <a:fillRect/>
            </a:stretch>
          </a:blipFill>
        </p:spPr>
      </p:sp>
      <p:sp>
        <p:nvSpPr>
          <p:cNvPr id="3" name="Freeform 3"/>
          <p:cNvSpPr/>
          <p:nvPr/>
        </p:nvSpPr>
        <p:spPr>
          <a:xfrm>
            <a:off x="8340229" y="257570"/>
            <a:ext cx="2199028" cy="923814"/>
          </a:xfrm>
          <a:custGeom>
            <a:avLst/>
            <a:gdLst/>
            <a:ahLst/>
            <a:cxnLst/>
            <a:rect l="l" t="t" r="r" b="b"/>
            <a:pathLst>
              <a:path w="2199028" h="923814">
                <a:moveTo>
                  <a:pt x="0" y="0"/>
                </a:moveTo>
                <a:lnTo>
                  <a:pt x="2199028" y="0"/>
                </a:lnTo>
                <a:lnTo>
                  <a:pt x="2199028" y="923814"/>
                </a:lnTo>
                <a:lnTo>
                  <a:pt x="0" y="923814"/>
                </a:lnTo>
                <a:lnTo>
                  <a:pt x="0" y="0"/>
                </a:lnTo>
                <a:close/>
              </a:path>
            </a:pathLst>
          </a:custGeom>
          <a:blipFill>
            <a:blip r:embed="rId3"/>
            <a:stretch>
              <a:fillRect l="-3009" r="-3009"/>
            </a:stretch>
          </a:blipFill>
        </p:spPr>
      </p:sp>
      <p:sp>
        <p:nvSpPr>
          <p:cNvPr id="4" name="TextBox 4"/>
          <p:cNvSpPr txBox="1"/>
          <p:nvPr/>
        </p:nvSpPr>
        <p:spPr>
          <a:xfrm>
            <a:off x="2758856" y="1562847"/>
            <a:ext cx="9180000" cy="4598122"/>
          </a:xfrm>
          <a:prstGeom prst="rect">
            <a:avLst/>
          </a:prstGeom>
        </p:spPr>
        <p:txBody>
          <a:bodyPr lIns="0" tIns="0" rIns="0" bIns="0" rtlCol="0" anchor="t">
            <a:spAutoFit/>
          </a:bodyPr>
          <a:lstStyle/>
          <a:p>
            <a:pPr marL="0" lvl="0" indent="0" algn="l">
              <a:lnSpc>
                <a:spcPts val="3066"/>
              </a:lnSpc>
              <a:spcBef>
                <a:spcPct val="0"/>
              </a:spcBef>
            </a:pPr>
            <a:endParaRPr/>
          </a:p>
          <a:p>
            <a:pPr marL="0" lvl="0" indent="0" algn="l">
              <a:lnSpc>
                <a:spcPts val="3066"/>
              </a:lnSpc>
              <a:spcBef>
                <a:spcPct val="0"/>
              </a:spcBef>
            </a:pPr>
            <a:r>
              <a:rPr lang="en-US" sz="2190" u="none" strike="noStrike">
                <a:solidFill>
                  <a:srgbClr val="000000"/>
                </a:solidFill>
                <a:latin typeface="Oswald"/>
                <a:ea typeface="Oswald"/>
                <a:cs typeface="Oswald"/>
                <a:sym typeface="Oswald"/>
              </a:rPr>
              <a:t>Maison de la Diversité (Lyon) – Housing that is inclusive and participatory</a:t>
            </a:r>
          </a:p>
          <a:p>
            <a:pPr marL="0" lvl="0" indent="0" algn="l">
              <a:lnSpc>
                <a:spcPts val="3066"/>
              </a:lnSpc>
              <a:spcBef>
                <a:spcPct val="0"/>
              </a:spcBef>
            </a:pPr>
            <a:endParaRPr lang="en-US" sz="2190" u="none" strike="noStrike">
              <a:solidFill>
                <a:srgbClr val="000000"/>
              </a:solidFill>
              <a:latin typeface="Oswald"/>
              <a:ea typeface="Oswald"/>
              <a:cs typeface="Oswald"/>
              <a:sym typeface="Oswald"/>
            </a:endParaRPr>
          </a:p>
          <a:p>
            <a:pPr marL="0" lvl="0" indent="0" algn="l">
              <a:lnSpc>
                <a:spcPts val="3066"/>
              </a:lnSpc>
              <a:spcBef>
                <a:spcPct val="0"/>
              </a:spcBef>
            </a:pPr>
            <a:endParaRPr lang="en-US" sz="2190" u="none" strike="noStrike">
              <a:solidFill>
                <a:srgbClr val="000000"/>
              </a:solidFill>
              <a:latin typeface="Oswald"/>
              <a:ea typeface="Oswald"/>
              <a:cs typeface="Oswald"/>
              <a:sym typeface="Oswald"/>
            </a:endParaRPr>
          </a:p>
          <a:p>
            <a:pPr marL="0" lvl="0" indent="0" algn="l">
              <a:lnSpc>
                <a:spcPts val="3066"/>
              </a:lnSpc>
              <a:spcBef>
                <a:spcPct val="0"/>
              </a:spcBef>
            </a:pPr>
            <a:endParaRPr lang="en-US" sz="2190" u="none" strike="noStrike">
              <a:solidFill>
                <a:srgbClr val="000000"/>
              </a:solidFill>
              <a:latin typeface="Oswald"/>
              <a:ea typeface="Oswald"/>
              <a:cs typeface="Oswald"/>
              <a:sym typeface="Oswald"/>
            </a:endParaRPr>
          </a:p>
          <a:p>
            <a:pPr marL="0" lvl="0" indent="0" algn="l">
              <a:lnSpc>
                <a:spcPts val="3066"/>
              </a:lnSpc>
              <a:spcBef>
                <a:spcPct val="0"/>
              </a:spcBef>
            </a:pPr>
            <a:r>
              <a:rPr lang="en-US" sz="2190" u="none" strike="noStrike">
                <a:solidFill>
                  <a:srgbClr val="000000"/>
                </a:solidFill>
                <a:latin typeface="Oswald"/>
                <a:ea typeface="Oswald"/>
                <a:cs typeface="Oswald"/>
                <a:sym typeface="Oswald"/>
              </a:rPr>
              <a:t>Grey Pride – "Welcome" sign for care facilities</a:t>
            </a:r>
          </a:p>
          <a:p>
            <a:pPr marL="0" lvl="0" indent="0" algn="l">
              <a:lnSpc>
                <a:spcPts val="3066"/>
              </a:lnSpc>
              <a:spcBef>
                <a:spcPct val="0"/>
              </a:spcBef>
            </a:pPr>
            <a:endParaRPr lang="en-US" sz="2190" u="none" strike="noStrike">
              <a:solidFill>
                <a:srgbClr val="000000"/>
              </a:solidFill>
              <a:latin typeface="Oswald"/>
              <a:ea typeface="Oswald"/>
              <a:cs typeface="Oswald"/>
              <a:sym typeface="Oswald"/>
            </a:endParaRPr>
          </a:p>
          <a:p>
            <a:pPr marL="0" lvl="0" indent="0" algn="l">
              <a:lnSpc>
                <a:spcPts val="3066"/>
              </a:lnSpc>
              <a:spcBef>
                <a:spcPct val="0"/>
              </a:spcBef>
            </a:pPr>
            <a:endParaRPr lang="en-US" sz="2190" u="none" strike="noStrike">
              <a:solidFill>
                <a:srgbClr val="000000"/>
              </a:solidFill>
              <a:latin typeface="Oswald"/>
              <a:ea typeface="Oswald"/>
              <a:cs typeface="Oswald"/>
              <a:sym typeface="Oswald"/>
            </a:endParaRPr>
          </a:p>
          <a:p>
            <a:pPr marL="0" lvl="0" indent="0" algn="l">
              <a:lnSpc>
                <a:spcPts val="3066"/>
              </a:lnSpc>
              <a:spcBef>
                <a:spcPct val="0"/>
              </a:spcBef>
            </a:pPr>
            <a:endParaRPr lang="en-US" sz="2190" u="none" strike="noStrike">
              <a:solidFill>
                <a:srgbClr val="000000"/>
              </a:solidFill>
              <a:latin typeface="Oswald"/>
              <a:ea typeface="Oswald"/>
              <a:cs typeface="Oswald"/>
              <a:sym typeface="Oswald"/>
            </a:endParaRPr>
          </a:p>
          <a:p>
            <a:pPr marL="0" lvl="0" indent="0" algn="l">
              <a:lnSpc>
                <a:spcPts val="3066"/>
              </a:lnSpc>
              <a:spcBef>
                <a:spcPct val="0"/>
              </a:spcBef>
            </a:pPr>
            <a:r>
              <a:rPr lang="en-US" sz="2190" u="none" strike="noStrike">
                <a:solidFill>
                  <a:srgbClr val="000000"/>
                </a:solidFill>
                <a:latin typeface="Oswald"/>
                <a:ea typeface="Oswald"/>
                <a:cs typeface="Oswald"/>
                <a:sym typeface="Oswald"/>
              </a:rPr>
              <a:t>Living Space Diversity (Berlin) – LGBT senior housing</a:t>
            </a:r>
          </a:p>
          <a:p>
            <a:pPr marL="0" lvl="0" indent="0" algn="l">
              <a:lnSpc>
                <a:spcPts val="3066"/>
              </a:lnSpc>
              <a:spcBef>
                <a:spcPct val="0"/>
              </a:spcBef>
            </a:pPr>
            <a:endParaRPr lang="en-US" sz="2190" u="none" strike="noStrike">
              <a:solidFill>
                <a:srgbClr val="000000"/>
              </a:solidFill>
              <a:latin typeface="Oswald"/>
              <a:ea typeface="Oswald"/>
              <a:cs typeface="Oswald"/>
              <a:sym typeface="Oswald"/>
            </a:endParaRPr>
          </a:p>
          <a:p>
            <a:pPr marL="0" lvl="0" indent="0" algn="l">
              <a:lnSpc>
                <a:spcPts val="3066"/>
              </a:lnSpc>
              <a:spcBef>
                <a:spcPct val="0"/>
              </a:spcBef>
            </a:pPr>
            <a:endParaRPr lang="en-US" sz="2190" u="none" strike="noStrike">
              <a:solidFill>
                <a:srgbClr val="000000"/>
              </a:solidFill>
              <a:latin typeface="Oswald"/>
              <a:ea typeface="Oswald"/>
              <a:cs typeface="Oswald"/>
              <a:sym typeface="Oswald"/>
            </a:endParaRPr>
          </a:p>
        </p:txBody>
      </p:sp>
      <p:sp>
        <p:nvSpPr>
          <p:cNvPr id="5" name="Freeform 5"/>
          <p:cNvSpPr/>
          <p:nvPr/>
        </p:nvSpPr>
        <p:spPr>
          <a:xfrm>
            <a:off x="661498" y="1407397"/>
            <a:ext cx="1406982" cy="1406982"/>
          </a:xfrm>
          <a:custGeom>
            <a:avLst/>
            <a:gdLst/>
            <a:ahLst/>
            <a:cxnLst/>
            <a:rect l="l" t="t" r="r" b="b"/>
            <a:pathLst>
              <a:path w="1406982" h="1406982">
                <a:moveTo>
                  <a:pt x="0" y="0"/>
                </a:moveTo>
                <a:lnTo>
                  <a:pt x="1406982" y="0"/>
                </a:lnTo>
                <a:lnTo>
                  <a:pt x="1406982" y="1406982"/>
                </a:lnTo>
                <a:lnTo>
                  <a:pt x="0" y="1406982"/>
                </a:lnTo>
                <a:lnTo>
                  <a:pt x="0" y="0"/>
                </a:lnTo>
                <a:close/>
              </a:path>
            </a:pathLst>
          </a:custGeom>
          <a:blipFill>
            <a:blip r:embed="rId4"/>
            <a:stretch>
              <a:fillRect/>
            </a:stretch>
          </a:blipFill>
        </p:spPr>
      </p:sp>
      <p:sp>
        <p:nvSpPr>
          <p:cNvPr id="6" name="Freeform 6"/>
          <p:cNvSpPr/>
          <p:nvPr/>
        </p:nvSpPr>
        <p:spPr>
          <a:xfrm>
            <a:off x="661498" y="2814379"/>
            <a:ext cx="1406982" cy="1406982"/>
          </a:xfrm>
          <a:custGeom>
            <a:avLst/>
            <a:gdLst/>
            <a:ahLst/>
            <a:cxnLst/>
            <a:rect l="l" t="t" r="r" b="b"/>
            <a:pathLst>
              <a:path w="1406982" h="1406982">
                <a:moveTo>
                  <a:pt x="0" y="0"/>
                </a:moveTo>
                <a:lnTo>
                  <a:pt x="1406982" y="0"/>
                </a:lnTo>
                <a:lnTo>
                  <a:pt x="1406982" y="1406982"/>
                </a:lnTo>
                <a:lnTo>
                  <a:pt x="0" y="1406982"/>
                </a:lnTo>
                <a:lnTo>
                  <a:pt x="0" y="0"/>
                </a:lnTo>
                <a:close/>
              </a:path>
            </a:pathLst>
          </a:custGeom>
          <a:blipFill>
            <a:blip r:embed="rId5"/>
            <a:stretch>
              <a:fillRect/>
            </a:stretch>
          </a:blipFill>
        </p:spPr>
      </p:sp>
      <p:sp>
        <p:nvSpPr>
          <p:cNvPr id="7" name="Freeform 7"/>
          <p:cNvSpPr/>
          <p:nvPr/>
        </p:nvSpPr>
        <p:spPr>
          <a:xfrm>
            <a:off x="756000" y="4475128"/>
            <a:ext cx="1406982" cy="1253278"/>
          </a:xfrm>
          <a:custGeom>
            <a:avLst/>
            <a:gdLst/>
            <a:ahLst/>
            <a:cxnLst/>
            <a:rect l="l" t="t" r="r" b="b"/>
            <a:pathLst>
              <a:path w="1406982" h="1253278">
                <a:moveTo>
                  <a:pt x="0" y="0"/>
                </a:moveTo>
                <a:lnTo>
                  <a:pt x="1406982" y="0"/>
                </a:lnTo>
                <a:lnTo>
                  <a:pt x="1406982" y="1253278"/>
                </a:lnTo>
                <a:lnTo>
                  <a:pt x="0" y="1253278"/>
                </a:lnTo>
                <a:lnTo>
                  <a:pt x="0" y="0"/>
                </a:lnTo>
                <a:close/>
              </a:path>
            </a:pathLst>
          </a:custGeom>
          <a:blipFill>
            <a:blip r:embed="rId6"/>
            <a:stretch>
              <a:fillRect/>
            </a:stretch>
          </a:blipFill>
        </p:spPr>
      </p:sp>
      <p:sp>
        <p:nvSpPr>
          <p:cNvPr id="8" name="TextBox 8"/>
          <p:cNvSpPr txBox="1"/>
          <p:nvPr/>
        </p:nvSpPr>
        <p:spPr>
          <a:xfrm>
            <a:off x="553813" y="521937"/>
            <a:ext cx="8885930" cy="885460"/>
          </a:xfrm>
          <a:prstGeom prst="rect">
            <a:avLst/>
          </a:prstGeom>
        </p:spPr>
        <p:txBody>
          <a:bodyPr lIns="0" tIns="0" rIns="0" bIns="0" rtlCol="0" anchor="t">
            <a:spAutoFit/>
          </a:bodyPr>
          <a:lstStyle/>
          <a:p>
            <a:pPr marL="0" lvl="0" indent="0" algn="l">
              <a:lnSpc>
                <a:spcPts val="3637"/>
              </a:lnSpc>
              <a:spcBef>
                <a:spcPct val="0"/>
              </a:spcBef>
            </a:pPr>
            <a:r>
              <a:rPr lang="en-US" sz="2598" b="1" u="none" strike="noStrike">
                <a:solidFill>
                  <a:srgbClr val="000000"/>
                </a:solidFill>
                <a:latin typeface="Inter Bold"/>
                <a:ea typeface="Inter Bold"/>
                <a:cs typeface="Inter Bold"/>
                <a:sym typeface="Inter Bold"/>
              </a:rPr>
              <a:t> MOTIVATING PROJECTS</a:t>
            </a:r>
          </a:p>
          <a:p>
            <a:pPr marL="0" lvl="0" indent="0" algn="l">
              <a:lnSpc>
                <a:spcPts val="3637"/>
              </a:lnSpc>
              <a:spcBef>
                <a:spcPct val="0"/>
              </a:spcBef>
            </a:pPr>
            <a:endParaRPr lang="en-US" sz="2598" b="1" u="none" strike="noStrike">
              <a:solidFill>
                <a:srgbClr val="000000"/>
              </a:solidFill>
              <a:latin typeface="Inter Bold"/>
              <a:ea typeface="Inter Bold"/>
              <a:cs typeface="Inter Bold"/>
              <a:sym typeface="Inter Bold"/>
            </a:endParaRPr>
          </a:p>
        </p:txBody>
      </p:sp>
      <p:sp>
        <p:nvSpPr>
          <p:cNvPr id="9" name="TextBox 9"/>
          <p:cNvSpPr txBox="1"/>
          <p:nvPr/>
        </p:nvSpPr>
        <p:spPr>
          <a:xfrm>
            <a:off x="756000" y="6313369"/>
            <a:ext cx="6581199" cy="549910"/>
          </a:xfrm>
          <a:prstGeom prst="rect">
            <a:avLst/>
          </a:prstGeom>
        </p:spPr>
        <p:txBody>
          <a:bodyPr lIns="0" tIns="0" rIns="0" bIns="0" rtlCol="0" anchor="t">
            <a:spAutoFit/>
          </a:bodyPr>
          <a:lstStyle/>
          <a:p>
            <a:pPr marL="0" lvl="0" indent="0" algn="l">
              <a:lnSpc>
                <a:spcPts val="2239"/>
              </a:lnSpc>
              <a:spcBef>
                <a:spcPct val="0"/>
              </a:spcBef>
            </a:pPr>
            <a:r>
              <a:rPr lang="en-US" sz="1599" b="1" u="none" strike="noStrike">
                <a:solidFill>
                  <a:srgbClr val="000000"/>
                </a:solidFill>
                <a:latin typeface="Inter Bold"/>
                <a:ea typeface="Inter Bold"/>
                <a:cs typeface="Inter Bold"/>
                <a:sym typeface="Inter Bold"/>
              </a:rPr>
              <a:t>INCLUSION IS NOT MERELY AN ABSTRACT IDEA; IT REPRESENTS A SERIES OF TANGIBLE DECISIONS.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p:nvPr>
            <p:extLst>
              <p:ext uri="{D42A27DB-BD31-4B8C-83A1-F6EECF244321}">
                <p14:modId xmlns:p14="http://schemas.microsoft.com/office/powerpoint/2010/main" val="56171921"/>
              </p:ext>
            </p:extLst>
          </p:nvPr>
        </p:nvGraphicFramePr>
        <p:xfrm>
          <a:off x="505674" y="958850"/>
          <a:ext cx="9565426" cy="6015038"/>
        </p:xfrm>
        <a:graphic>
          <a:graphicData uri="http://schemas.openxmlformats.org/presentationml/2006/ole">
            <mc:AlternateContent xmlns:mc="http://schemas.openxmlformats.org/markup-compatibility/2006">
              <mc:Choice xmlns:v="urn:schemas-microsoft-com:vml" Requires="v">
                <p:oleObj name="Feuille de calcul" r:id="rId2" imgW="10007600" imgH="7213600" progId="Excel.Sheet.12">
                  <p:embed/>
                </p:oleObj>
              </mc:Choice>
              <mc:Fallback>
                <p:oleObj name="Feuille de calcul" r:id="rId2" imgW="10007600" imgH="7213600" progId="Excel.Sheet.12">
                  <p:embed/>
                  <p:pic>
                    <p:nvPicPr>
                      <p:cNvPr id="0" name=""/>
                      <p:cNvPicPr/>
                      <p:nvPr/>
                    </p:nvPicPr>
                    <p:blipFill>
                      <a:blip r:embed="rId3"/>
                      <a:stretch>
                        <a:fillRect/>
                      </a:stretch>
                    </p:blipFill>
                    <p:spPr>
                      <a:xfrm>
                        <a:off x="505674" y="958850"/>
                        <a:ext cx="9565426" cy="6015038"/>
                      </a:xfrm>
                      <a:prstGeom prst="rect">
                        <a:avLst/>
                      </a:prstGeom>
                    </p:spPr>
                  </p:pic>
                </p:oleObj>
              </mc:Fallback>
            </mc:AlternateContent>
          </a:graphicData>
        </a:graphic>
      </p:graphicFrame>
      <p:sp>
        <p:nvSpPr>
          <p:cNvPr id="3" name="TextBox 3"/>
          <p:cNvSpPr txBox="1"/>
          <p:nvPr/>
        </p:nvSpPr>
        <p:spPr>
          <a:xfrm>
            <a:off x="505675" y="349250"/>
            <a:ext cx="9918556" cy="455860"/>
          </a:xfrm>
          <a:prstGeom prst="rect">
            <a:avLst/>
          </a:prstGeom>
        </p:spPr>
        <p:txBody>
          <a:bodyPr lIns="0" tIns="0" rIns="0" bIns="0" rtlCol="0" anchor="t">
            <a:spAutoFit/>
          </a:bodyPr>
          <a:lstStyle/>
          <a:p>
            <a:pPr marL="0" lvl="0" indent="0" algn="l">
              <a:lnSpc>
                <a:spcPts val="3748"/>
              </a:lnSpc>
              <a:spcBef>
                <a:spcPct val="0"/>
              </a:spcBef>
            </a:pPr>
            <a:r>
              <a:rPr lang="en-US" sz="2677" b="1" u="none" strike="noStrike" dirty="0">
                <a:solidFill>
                  <a:srgbClr val="000000"/>
                </a:solidFill>
                <a:latin typeface="Inter Bold"/>
                <a:ea typeface="Inter Bold"/>
                <a:cs typeface="Inter Bold"/>
                <a:sym typeface="Inter Bold"/>
              </a:rPr>
              <a:t>GLOSSARY OF IMPORTANT TERMS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003686" y="4880065"/>
            <a:ext cx="2670870" cy="2561809"/>
          </a:xfrm>
          <a:custGeom>
            <a:avLst/>
            <a:gdLst/>
            <a:ahLst/>
            <a:cxnLst/>
            <a:rect l="l" t="t" r="r" b="b"/>
            <a:pathLst>
              <a:path w="2670870" h="2561809">
                <a:moveTo>
                  <a:pt x="0" y="0"/>
                </a:moveTo>
                <a:lnTo>
                  <a:pt x="2670870" y="0"/>
                </a:lnTo>
                <a:lnTo>
                  <a:pt x="2670870" y="2561809"/>
                </a:lnTo>
                <a:lnTo>
                  <a:pt x="0" y="2561809"/>
                </a:lnTo>
                <a:lnTo>
                  <a:pt x="0" y="0"/>
                </a:lnTo>
                <a:close/>
              </a:path>
            </a:pathLst>
          </a:custGeom>
          <a:blipFill>
            <a:blip r:embed="rId2"/>
            <a:stretch>
              <a:fillRect/>
            </a:stretch>
          </a:blipFill>
        </p:spPr>
      </p:sp>
      <p:sp>
        <p:nvSpPr>
          <p:cNvPr id="3" name="Freeform 3"/>
          <p:cNvSpPr/>
          <p:nvPr/>
        </p:nvSpPr>
        <p:spPr>
          <a:xfrm>
            <a:off x="152743" y="6483443"/>
            <a:ext cx="2199028" cy="923814"/>
          </a:xfrm>
          <a:custGeom>
            <a:avLst/>
            <a:gdLst/>
            <a:ahLst/>
            <a:cxnLst/>
            <a:rect l="l" t="t" r="r" b="b"/>
            <a:pathLst>
              <a:path w="2199028" h="923814">
                <a:moveTo>
                  <a:pt x="0" y="0"/>
                </a:moveTo>
                <a:lnTo>
                  <a:pt x="2199028" y="0"/>
                </a:lnTo>
                <a:lnTo>
                  <a:pt x="2199028" y="923814"/>
                </a:lnTo>
                <a:lnTo>
                  <a:pt x="0" y="923814"/>
                </a:lnTo>
                <a:lnTo>
                  <a:pt x="0" y="0"/>
                </a:lnTo>
                <a:close/>
              </a:path>
            </a:pathLst>
          </a:custGeom>
          <a:blipFill>
            <a:blip r:embed="rId3"/>
            <a:stretch>
              <a:fillRect l="-3009" r="-3009"/>
            </a:stretch>
          </a:blipFill>
        </p:spPr>
      </p:sp>
      <p:sp>
        <p:nvSpPr>
          <p:cNvPr id="4" name="TextBox 4"/>
          <p:cNvSpPr txBox="1"/>
          <p:nvPr/>
        </p:nvSpPr>
        <p:spPr>
          <a:xfrm>
            <a:off x="756000" y="506187"/>
            <a:ext cx="8885930" cy="433546"/>
          </a:xfrm>
          <a:prstGeom prst="rect">
            <a:avLst/>
          </a:prstGeom>
        </p:spPr>
        <p:txBody>
          <a:bodyPr lIns="0" tIns="0" rIns="0" bIns="0" rtlCol="0" anchor="t">
            <a:spAutoFit/>
          </a:bodyPr>
          <a:lstStyle/>
          <a:p>
            <a:pPr marL="0" lvl="0" indent="0" algn="l">
              <a:lnSpc>
                <a:spcPts val="3637"/>
              </a:lnSpc>
              <a:spcBef>
                <a:spcPct val="0"/>
              </a:spcBef>
            </a:pPr>
            <a:r>
              <a:rPr lang="en-US" sz="2598" b="1" u="none" strike="noStrike">
                <a:solidFill>
                  <a:srgbClr val="000000"/>
                </a:solidFill>
                <a:latin typeface="Inter Bold"/>
                <a:ea typeface="Inter Bold"/>
                <a:cs typeface="Inter Bold"/>
                <a:sym typeface="Inter Bold"/>
              </a:rPr>
              <a:t>EXERCISE 1 – THE LEXICON OF INCLUSION</a:t>
            </a:r>
          </a:p>
        </p:txBody>
      </p:sp>
      <p:sp>
        <p:nvSpPr>
          <p:cNvPr id="5" name="TextBox 5"/>
          <p:cNvSpPr txBox="1"/>
          <p:nvPr/>
        </p:nvSpPr>
        <p:spPr>
          <a:xfrm>
            <a:off x="756000" y="1278402"/>
            <a:ext cx="9180000" cy="5016198"/>
          </a:xfrm>
          <a:prstGeom prst="rect">
            <a:avLst/>
          </a:prstGeom>
        </p:spPr>
        <p:txBody>
          <a:bodyPr lIns="0" tIns="0" rIns="0" bIns="0" rtlCol="0" anchor="t">
            <a:spAutoFit/>
          </a:bodyPr>
          <a:lstStyle/>
          <a:p>
            <a:pPr marL="0" lvl="0" indent="0" algn="l">
              <a:lnSpc>
                <a:spcPts val="3341"/>
              </a:lnSpc>
              <a:spcBef>
                <a:spcPct val="0"/>
              </a:spcBef>
            </a:pPr>
            <a:r>
              <a:rPr lang="en-US" sz="2386" u="none" strike="noStrike">
                <a:solidFill>
                  <a:srgbClr val="000000"/>
                </a:solidFill>
                <a:latin typeface="Oswald"/>
                <a:ea typeface="Oswald"/>
                <a:cs typeface="Oswald"/>
                <a:sym typeface="Oswald"/>
              </a:rPr>
              <a:t>Objective: To grasp the essential terminology and recognize their significance.</a:t>
            </a:r>
          </a:p>
          <a:p>
            <a:pPr marL="0" lvl="0" indent="0" algn="l">
              <a:lnSpc>
                <a:spcPts val="3341"/>
              </a:lnSpc>
              <a:spcBef>
                <a:spcPct val="0"/>
              </a:spcBef>
            </a:pPr>
            <a:endParaRPr lang="en-US" sz="2386" u="none" strike="noStrike">
              <a:solidFill>
                <a:srgbClr val="000000"/>
              </a:solidFill>
              <a:latin typeface="Oswald"/>
              <a:ea typeface="Oswald"/>
              <a:cs typeface="Oswald"/>
              <a:sym typeface="Oswald"/>
            </a:endParaRPr>
          </a:p>
          <a:p>
            <a:pPr marL="0" lvl="0" indent="0" algn="l">
              <a:lnSpc>
                <a:spcPts val="3341"/>
              </a:lnSpc>
              <a:spcBef>
                <a:spcPct val="0"/>
              </a:spcBef>
            </a:pPr>
            <a:r>
              <a:rPr lang="en-US" sz="2386" u="none" strike="noStrike">
                <a:solidFill>
                  <a:srgbClr val="000000"/>
                </a:solidFill>
                <a:latin typeface="Oswald"/>
                <a:ea typeface="Oswald"/>
                <a:cs typeface="Oswald"/>
                <a:sym typeface="Oswald"/>
              </a:rPr>
              <a:t>Order:</a:t>
            </a:r>
          </a:p>
          <a:p>
            <a:pPr marL="515330" lvl="1" indent="-257665" algn="l">
              <a:lnSpc>
                <a:spcPts val="3341"/>
              </a:lnSpc>
              <a:spcBef>
                <a:spcPct val="0"/>
              </a:spcBef>
              <a:buFont typeface="Arial"/>
              <a:buChar char="•"/>
            </a:pPr>
            <a:r>
              <a:rPr lang="en-US" sz="2386" u="none" strike="noStrike">
                <a:solidFill>
                  <a:srgbClr val="000000"/>
                </a:solidFill>
                <a:latin typeface="Oswald"/>
                <a:ea typeface="Oswald"/>
                <a:cs typeface="Oswald"/>
                <a:sym typeface="Oswald"/>
              </a:rPr>
              <a:t>In small groups, review the scenario(s).</a:t>
            </a:r>
          </a:p>
          <a:p>
            <a:pPr marL="515330" lvl="1" indent="-257665" algn="l">
              <a:lnSpc>
                <a:spcPts val="3341"/>
              </a:lnSpc>
              <a:spcBef>
                <a:spcPct val="0"/>
              </a:spcBef>
              <a:buFont typeface="Arial"/>
              <a:buChar char="•"/>
            </a:pPr>
            <a:r>
              <a:rPr lang="en-US" sz="2386" u="none" strike="noStrike">
                <a:solidFill>
                  <a:srgbClr val="000000"/>
                </a:solidFill>
                <a:latin typeface="Oswald"/>
                <a:ea typeface="Oswald"/>
                <a:cs typeface="Oswald"/>
                <a:sym typeface="Oswald"/>
              </a:rPr>
              <a:t>For every situation, engage in a discussion:</a:t>
            </a:r>
          </a:p>
          <a:p>
            <a:pPr marL="1030659" lvl="2" indent="-343553" algn="l">
              <a:lnSpc>
                <a:spcPts val="3341"/>
              </a:lnSpc>
              <a:spcBef>
                <a:spcPct val="0"/>
              </a:spcBef>
              <a:buFont typeface="Arial"/>
              <a:buChar char="⚬"/>
            </a:pPr>
            <a:r>
              <a:rPr lang="en-US" sz="2386" u="none" strike="noStrike">
                <a:solidFill>
                  <a:srgbClr val="000000"/>
                </a:solidFill>
                <a:latin typeface="Oswald"/>
                <a:ea typeface="Oswald"/>
                <a:cs typeface="Oswald"/>
                <a:sym typeface="Oswald"/>
              </a:rPr>
              <a:t>Which term holds the greatest relevance?</a:t>
            </a:r>
          </a:p>
          <a:p>
            <a:pPr marL="1030659" lvl="2" indent="-343553" algn="l">
              <a:lnSpc>
                <a:spcPts val="3341"/>
              </a:lnSpc>
              <a:spcBef>
                <a:spcPct val="0"/>
              </a:spcBef>
              <a:buFont typeface="Arial"/>
              <a:buChar char="⚬"/>
            </a:pPr>
            <a:r>
              <a:rPr lang="en-US" sz="2386" u="none" strike="noStrike">
                <a:solidFill>
                  <a:srgbClr val="000000"/>
                </a:solidFill>
                <a:latin typeface="Oswald"/>
                <a:ea typeface="Oswald"/>
                <a:cs typeface="Oswald"/>
                <a:sym typeface="Oswald"/>
              </a:rPr>
              <a:t>Why does this matter?</a:t>
            </a:r>
          </a:p>
          <a:p>
            <a:pPr marL="1030659" lvl="2" indent="-343553" algn="l">
              <a:lnSpc>
                <a:spcPts val="3341"/>
              </a:lnSpc>
              <a:spcBef>
                <a:spcPct val="0"/>
              </a:spcBef>
              <a:buFont typeface="Arial"/>
              <a:buChar char="⚬"/>
            </a:pPr>
            <a:r>
              <a:rPr lang="en-US" sz="2386" u="none" strike="noStrike">
                <a:solidFill>
                  <a:srgbClr val="000000"/>
                </a:solidFill>
                <a:latin typeface="Oswald"/>
                <a:ea typeface="Oswald"/>
                <a:cs typeface="Oswald"/>
                <a:sym typeface="Oswald"/>
              </a:rPr>
              <a:t>In what ways can a deficiency in knowledge be detrimental?</a:t>
            </a:r>
          </a:p>
          <a:p>
            <a:pPr marL="0" lvl="0" indent="0" algn="l">
              <a:lnSpc>
                <a:spcPts val="3341"/>
              </a:lnSpc>
              <a:spcBef>
                <a:spcPct val="0"/>
              </a:spcBef>
            </a:pPr>
            <a:endParaRPr lang="en-US" sz="2386" u="none" strike="noStrike">
              <a:solidFill>
                <a:srgbClr val="000000"/>
              </a:solidFill>
              <a:latin typeface="Oswald"/>
              <a:ea typeface="Oswald"/>
              <a:cs typeface="Oswald"/>
              <a:sym typeface="Oswald"/>
            </a:endParaRPr>
          </a:p>
          <a:p>
            <a:pPr marL="0" lvl="0" indent="0" algn="l">
              <a:lnSpc>
                <a:spcPts val="3341"/>
              </a:lnSpc>
              <a:spcBef>
                <a:spcPct val="0"/>
              </a:spcBef>
            </a:pPr>
            <a:r>
              <a:rPr lang="en-US" sz="2386" u="none" strike="noStrike">
                <a:solidFill>
                  <a:srgbClr val="000000"/>
                </a:solidFill>
                <a:latin typeface="Oswald"/>
                <a:ea typeface="Oswald"/>
                <a:cs typeface="Oswald"/>
                <a:sym typeface="Oswald"/>
              </a:rPr>
              <a:t>Time: 20 minutes (10 minutes in group + 10 minutes for sharing)</a:t>
            </a:r>
          </a:p>
          <a:p>
            <a:pPr marL="0" lvl="0" indent="0" algn="l">
              <a:lnSpc>
                <a:spcPts val="3341"/>
              </a:lnSpc>
              <a:spcBef>
                <a:spcPct val="0"/>
              </a:spcBef>
            </a:pPr>
            <a:endParaRPr lang="en-US" sz="2386" u="none" strike="noStrike">
              <a:solidFill>
                <a:srgbClr val="000000"/>
              </a:solidFill>
              <a:latin typeface="Oswald"/>
              <a:ea typeface="Oswald"/>
              <a:cs typeface="Oswald"/>
              <a:sym typeface="Oswald"/>
            </a:endParaRPr>
          </a:p>
          <a:p>
            <a:pPr marL="0" lvl="0" indent="0" algn="l">
              <a:lnSpc>
                <a:spcPts val="3341"/>
              </a:lnSpc>
              <a:spcBef>
                <a:spcPct val="0"/>
              </a:spcBef>
            </a:pPr>
            <a:endParaRPr lang="en-US" sz="2386" u="none" strike="noStrike">
              <a:solidFill>
                <a:srgbClr val="000000"/>
              </a:solidFill>
              <a:latin typeface="Oswald"/>
              <a:ea typeface="Oswald"/>
              <a:cs typeface="Oswald"/>
              <a:sym typeface="Oswa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003686" y="4880065"/>
            <a:ext cx="2670870" cy="2561809"/>
          </a:xfrm>
          <a:custGeom>
            <a:avLst/>
            <a:gdLst/>
            <a:ahLst/>
            <a:cxnLst/>
            <a:rect l="l" t="t" r="r" b="b"/>
            <a:pathLst>
              <a:path w="2670870" h="2561809">
                <a:moveTo>
                  <a:pt x="0" y="0"/>
                </a:moveTo>
                <a:lnTo>
                  <a:pt x="2670870" y="0"/>
                </a:lnTo>
                <a:lnTo>
                  <a:pt x="2670870" y="2561809"/>
                </a:lnTo>
                <a:lnTo>
                  <a:pt x="0" y="2561809"/>
                </a:lnTo>
                <a:lnTo>
                  <a:pt x="0" y="0"/>
                </a:lnTo>
                <a:close/>
              </a:path>
            </a:pathLst>
          </a:custGeom>
          <a:blipFill>
            <a:blip r:embed="rId2"/>
            <a:stretch>
              <a:fillRect/>
            </a:stretch>
          </a:blipFill>
        </p:spPr>
      </p:sp>
      <p:sp>
        <p:nvSpPr>
          <p:cNvPr id="3" name="Freeform 3"/>
          <p:cNvSpPr/>
          <p:nvPr/>
        </p:nvSpPr>
        <p:spPr>
          <a:xfrm>
            <a:off x="152743" y="6518059"/>
            <a:ext cx="2199028" cy="923814"/>
          </a:xfrm>
          <a:custGeom>
            <a:avLst/>
            <a:gdLst/>
            <a:ahLst/>
            <a:cxnLst/>
            <a:rect l="l" t="t" r="r" b="b"/>
            <a:pathLst>
              <a:path w="2199028" h="923814">
                <a:moveTo>
                  <a:pt x="0" y="0"/>
                </a:moveTo>
                <a:lnTo>
                  <a:pt x="2199028" y="0"/>
                </a:lnTo>
                <a:lnTo>
                  <a:pt x="2199028" y="923815"/>
                </a:lnTo>
                <a:lnTo>
                  <a:pt x="0" y="923815"/>
                </a:lnTo>
                <a:lnTo>
                  <a:pt x="0" y="0"/>
                </a:lnTo>
                <a:close/>
              </a:path>
            </a:pathLst>
          </a:custGeom>
          <a:blipFill>
            <a:blip r:embed="rId3"/>
            <a:stretch>
              <a:fillRect l="-3009" r="-3009"/>
            </a:stretch>
          </a:blipFill>
        </p:spPr>
      </p:sp>
      <p:sp>
        <p:nvSpPr>
          <p:cNvPr id="4" name="TextBox 4"/>
          <p:cNvSpPr txBox="1"/>
          <p:nvPr/>
        </p:nvSpPr>
        <p:spPr>
          <a:xfrm>
            <a:off x="756000" y="1180293"/>
            <a:ext cx="9052956" cy="3835362"/>
          </a:xfrm>
          <a:prstGeom prst="rect">
            <a:avLst/>
          </a:prstGeom>
        </p:spPr>
        <p:txBody>
          <a:bodyPr lIns="0" tIns="0" rIns="0" bIns="0" rtlCol="0" anchor="t">
            <a:spAutoFit/>
          </a:bodyPr>
          <a:lstStyle/>
          <a:p>
            <a:pPr marL="0" lvl="0" indent="0" algn="l">
              <a:lnSpc>
                <a:spcPts val="3419"/>
              </a:lnSpc>
              <a:spcBef>
                <a:spcPct val="0"/>
              </a:spcBef>
            </a:pPr>
            <a:endParaRPr/>
          </a:p>
          <a:p>
            <a:pPr marL="0" lvl="0" indent="0" algn="l">
              <a:lnSpc>
                <a:spcPts val="3419"/>
              </a:lnSpc>
              <a:spcBef>
                <a:spcPct val="0"/>
              </a:spcBef>
            </a:pPr>
            <a:r>
              <a:rPr lang="en-US" sz="2442" u="none" strike="noStrike">
                <a:solidFill>
                  <a:srgbClr val="000000"/>
                </a:solidFill>
                <a:latin typeface="Oswald"/>
                <a:ea typeface="Oswald"/>
                <a:cs typeface="Oswald"/>
                <a:sym typeface="Oswald"/>
              </a:rPr>
              <a:t>Intersectionality refers to the concept that different forms of discrimination do not simply accumulate; rather, they interact and amplify one another.</a:t>
            </a:r>
          </a:p>
          <a:p>
            <a:pPr marL="0" lvl="0" indent="0" algn="l">
              <a:lnSpc>
                <a:spcPts val="3419"/>
              </a:lnSpc>
              <a:spcBef>
                <a:spcPct val="0"/>
              </a:spcBef>
            </a:pPr>
            <a:r>
              <a:rPr lang="en-US" sz="2442" u="none" strike="noStrike">
                <a:solidFill>
                  <a:srgbClr val="000000"/>
                </a:solidFill>
                <a:latin typeface="Oswald"/>
                <a:ea typeface="Oswald"/>
                <a:cs typeface="Oswald"/>
                <a:sym typeface="Oswald"/>
              </a:rPr>
              <a:t>Simone, 78 years of age, identifies as a lesbian.</a:t>
            </a:r>
          </a:p>
          <a:p>
            <a:pPr marL="527270" lvl="1" indent="-263635" algn="l">
              <a:lnSpc>
                <a:spcPts val="3419"/>
              </a:lnSpc>
              <a:spcBef>
                <a:spcPct val="0"/>
              </a:spcBef>
              <a:buFont typeface="Arial"/>
              <a:buChar char="•"/>
            </a:pPr>
            <a:r>
              <a:rPr lang="en-US" sz="2442" u="none" strike="noStrike">
                <a:solidFill>
                  <a:srgbClr val="000000"/>
                </a:solidFill>
                <a:latin typeface="Oswald"/>
                <a:ea typeface="Oswald"/>
                <a:cs typeface="Oswald"/>
                <a:sym typeface="Oswald"/>
              </a:rPr>
              <a:t>Ageism, sexism, and lesbophobia result in the complete erasure of her grief and her narrative.</a:t>
            </a:r>
          </a:p>
          <a:p>
            <a:pPr marL="0" lvl="0" indent="0" algn="l">
              <a:lnSpc>
                <a:spcPts val="3419"/>
              </a:lnSpc>
              <a:spcBef>
                <a:spcPct val="0"/>
              </a:spcBef>
            </a:pPr>
            <a:endParaRPr lang="en-US" sz="2442" u="none" strike="noStrike">
              <a:solidFill>
                <a:srgbClr val="000000"/>
              </a:solidFill>
              <a:latin typeface="Oswald"/>
              <a:ea typeface="Oswald"/>
              <a:cs typeface="Oswald"/>
              <a:sym typeface="Oswald"/>
            </a:endParaRPr>
          </a:p>
          <a:p>
            <a:pPr marL="0" lvl="0" indent="0" algn="l">
              <a:lnSpc>
                <a:spcPts val="3419"/>
              </a:lnSpc>
              <a:spcBef>
                <a:spcPct val="0"/>
              </a:spcBef>
            </a:pPr>
            <a:endParaRPr lang="en-US" sz="2442" u="none" strike="noStrike">
              <a:solidFill>
                <a:srgbClr val="000000"/>
              </a:solidFill>
              <a:latin typeface="Oswald"/>
              <a:ea typeface="Oswald"/>
              <a:cs typeface="Oswald"/>
              <a:sym typeface="Oswald"/>
            </a:endParaRPr>
          </a:p>
          <a:p>
            <a:pPr marL="0" lvl="0" indent="0" algn="l">
              <a:lnSpc>
                <a:spcPts val="3419"/>
              </a:lnSpc>
              <a:spcBef>
                <a:spcPct val="0"/>
              </a:spcBef>
            </a:pPr>
            <a:endParaRPr lang="en-US" sz="2442" u="none" strike="noStrike">
              <a:solidFill>
                <a:srgbClr val="000000"/>
              </a:solidFill>
              <a:latin typeface="Oswald"/>
              <a:ea typeface="Oswald"/>
              <a:cs typeface="Oswald"/>
              <a:sym typeface="Oswald"/>
            </a:endParaRPr>
          </a:p>
        </p:txBody>
      </p:sp>
      <p:sp>
        <p:nvSpPr>
          <p:cNvPr id="5" name="Freeform 5"/>
          <p:cNvSpPr/>
          <p:nvPr/>
        </p:nvSpPr>
        <p:spPr>
          <a:xfrm>
            <a:off x="3384264" y="3719572"/>
            <a:ext cx="3586929" cy="3687686"/>
          </a:xfrm>
          <a:custGeom>
            <a:avLst/>
            <a:gdLst/>
            <a:ahLst/>
            <a:cxnLst/>
            <a:rect l="l" t="t" r="r" b="b"/>
            <a:pathLst>
              <a:path w="3586929" h="3687686">
                <a:moveTo>
                  <a:pt x="0" y="0"/>
                </a:moveTo>
                <a:lnTo>
                  <a:pt x="3586929" y="0"/>
                </a:lnTo>
                <a:lnTo>
                  <a:pt x="3586929" y="3687685"/>
                </a:lnTo>
                <a:lnTo>
                  <a:pt x="0" y="3687685"/>
                </a:lnTo>
                <a:lnTo>
                  <a:pt x="0" y="0"/>
                </a:lnTo>
                <a:close/>
              </a:path>
            </a:pathLst>
          </a:custGeom>
          <a:blipFill>
            <a:blip r:embed="rId4"/>
            <a:stretch>
              <a:fillRect/>
            </a:stretch>
          </a:blipFill>
        </p:spPr>
      </p:sp>
      <p:sp>
        <p:nvSpPr>
          <p:cNvPr id="6" name="TextBox 6"/>
          <p:cNvSpPr txBox="1"/>
          <p:nvPr/>
        </p:nvSpPr>
        <p:spPr>
          <a:xfrm>
            <a:off x="756000" y="506187"/>
            <a:ext cx="8885930" cy="433546"/>
          </a:xfrm>
          <a:prstGeom prst="rect">
            <a:avLst/>
          </a:prstGeom>
        </p:spPr>
        <p:txBody>
          <a:bodyPr lIns="0" tIns="0" rIns="0" bIns="0" rtlCol="0" anchor="t">
            <a:spAutoFit/>
          </a:bodyPr>
          <a:lstStyle/>
          <a:p>
            <a:pPr marL="0" lvl="0" indent="0" algn="l">
              <a:lnSpc>
                <a:spcPts val="3637"/>
              </a:lnSpc>
              <a:spcBef>
                <a:spcPct val="0"/>
              </a:spcBef>
            </a:pPr>
            <a:r>
              <a:rPr lang="en-US" sz="2598" b="1" u="none" strike="noStrike">
                <a:solidFill>
                  <a:srgbClr val="000000"/>
                </a:solidFill>
                <a:latin typeface="Inter Bold"/>
                <a:ea typeface="Inter Bold"/>
                <a:cs typeface="Inter Bold"/>
                <a:sym typeface="Inter Bold"/>
              </a:rPr>
              <a:t>INTERSECTIONALITY: COMPREHENDING INTRICACY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2743" y="105118"/>
            <a:ext cx="8885930" cy="885460"/>
          </a:xfrm>
          <a:prstGeom prst="rect">
            <a:avLst/>
          </a:prstGeom>
        </p:spPr>
        <p:txBody>
          <a:bodyPr lIns="0" tIns="0" rIns="0" bIns="0" rtlCol="0" anchor="t">
            <a:spAutoFit/>
          </a:bodyPr>
          <a:lstStyle/>
          <a:p>
            <a:pPr marL="0" lvl="0" indent="0" algn="l">
              <a:lnSpc>
                <a:spcPts val="3637"/>
              </a:lnSpc>
              <a:spcBef>
                <a:spcPct val="0"/>
              </a:spcBef>
            </a:pPr>
            <a:r>
              <a:rPr lang="en-US" sz="2598" b="1" u="none" strike="noStrike">
                <a:solidFill>
                  <a:srgbClr val="000000"/>
                </a:solidFill>
                <a:latin typeface="Inter Bold"/>
                <a:ea typeface="Inter Bold"/>
                <a:cs typeface="Inter Bold"/>
                <a:sym typeface="Inter Bold"/>
              </a:rPr>
              <a:t>EXERCISE 3 – CASE STUDY</a:t>
            </a:r>
          </a:p>
          <a:p>
            <a:pPr marL="0" lvl="0" indent="0" algn="l">
              <a:lnSpc>
                <a:spcPts val="3637"/>
              </a:lnSpc>
              <a:spcBef>
                <a:spcPct val="0"/>
              </a:spcBef>
            </a:pPr>
            <a:endParaRPr lang="en-US" sz="2598" b="1" u="none" strike="noStrike">
              <a:solidFill>
                <a:srgbClr val="000000"/>
              </a:solidFill>
              <a:latin typeface="Inter Bold"/>
              <a:ea typeface="Inter Bold"/>
              <a:cs typeface="Inter Bold"/>
              <a:sym typeface="Inter Bold"/>
            </a:endParaRPr>
          </a:p>
        </p:txBody>
      </p:sp>
      <p:sp>
        <p:nvSpPr>
          <p:cNvPr id="3" name="Freeform 3"/>
          <p:cNvSpPr/>
          <p:nvPr/>
        </p:nvSpPr>
        <p:spPr>
          <a:xfrm>
            <a:off x="5776626" y="1"/>
            <a:ext cx="4916774" cy="7556500"/>
          </a:xfrm>
          <a:custGeom>
            <a:avLst/>
            <a:gdLst/>
            <a:ahLst/>
            <a:cxnLst/>
            <a:rect l="l" t="t" r="r" b="b"/>
            <a:pathLst>
              <a:path w="5219391" h="7651087">
                <a:moveTo>
                  <a:pt x="0" y="0"/>
                </a:moveTo>
                <a:lnTo>
                  <a:pt x="5219391" y="0"/>
                </a:lnTo>
                <a:lnTo>
                  <a:pt x="5219391" y="7651087"/>
                </a:lnTo>
                <a:lnTo>
                  <a:pt x="0" y="7651087"/>
                </a:lnTo>
                <a:lnTo>
                  <a:pt x="0" y="0"/>
                </a:lnTo>
                <a:close/>
              </a:path>
            </a:pathLst>
          </a:custGeom>
          <a:blipFill>
            <a:blip r:embed="rId2"/>
            <a:stretch>
              <a:fillRect l="-301948" t="-40477" r="-184317"/>
            </a:stretch>
          </a:blipFill>
        </p:spPr>
      </p:sp>
      <p:sp>
        <p:nvSpPr>
          <p:cNvPr id="4" name="AutoShape 4"/>
          <p:cNvSpPr/>
          <p:nvPr/>
        </p:nvSpPr>
        <p:spPr>
          <a:xfrm flipH="1">
            <a:off x="4028787" y="108000"/>
            <a:ext cx="0" cy="7344000"/>
          </a:xfrm>
          <a:prstGeom prst="line">
            <a:avLst/>
          </a:prstGeom>
          <a:ln w="38100" cap="flat">
            <a:solidFill>
              <a:srgbClr val="FFFFFF"/>
            </a:solidFill>
            <a:prstDash val="solid"/>
            <a:headEnd type="none" w="sm" len="sm"/>
            <a:tailEnd type="none" w="sm" len="sm"/>
          </a:ln>
        </p:spPr>
      </p:sp>
      <p:sp>
        <p:nvSpPr>
          <p:cNvPr id="5" name="TextBox 5"/>
          <p:cNvSpPr txBox="1"/>
          <p:nvPr/>
        </p:nvSpPr>
        <p:spPr>
          <a:xfrm>
            <a:off x="6227095" y="206239"/>
            <a:ext cx="3929432" cy="7444848"/>
          </a:xfrm>
          <a:prstGeom prst="rect">
            <a:avLst/>
          </a:prstGeom>
        </p:spPr>
        <p:txBody>
          <a:bodyPr lIns="0" tIns="0" rIns="0" bIns="0" rtlCol="0" anchor="t">
            <a:spAutoFit/>
          </a:bodyPr>
          <a:lstStyle/>
          <a:p>
            <a:pPr marL="273329" lvl="1" indent="-136664" algn="l">
              <a:lnSpc>
                <a:spcPts val="1772"/>
              </a:lnSpc>
              <a:spcBef>
                <a:spcPct val="0"/>
              </a:spcBef>
              <a:buFont typeface="Arial"/>
              <a:buChar char="•"/>
            </a:pPr>
            <a:r>
              <a:rPr lang="en-US" sz="1265" b="1" u="none" strike="noStrike" dirty="0">
                <a:solidFill>
                  <a:srgbClr val="000000"/>
                </a:solidFill>
                <a:latin typeface="Raleway Medium"/>
                <a:ea typeface="Raleway Medium"/>
                <a:cs typeface="Raleway Medium"/>
                <a:sym typeface="Raleway Medium"/>
              </a:rPr>
              <a:t>Brett, 72, is a transgender man residing in Lyon. He sports a full beard, possesses a low voice, and underwent chest surgery (mastectomy) several years ago. However, he has not had gender-affirming surgery. As a result, his body reflects the distinct marks of a personal transition journey.</a:t>
            </a:r>
          </a:p>
          <a:p>
            <a:pPr marL="0" lvl="0" indent="0" algn="l">
              <a:lnSpc>
                <a:spcPts val="1772"/>
              </a:lnSpc>
              <a:spcBef>
                <a:spcPct val="0"/>
              </a:spcBef>
            </a:pPr>
            <a:endParaRPr lang="en-US" sz="1265" b="1" u="none" strike="noStrike" dirty="0">
              <a:solidFill>
                <a:srgbClr val="000000"/>
              </a:solidFill>
              <a:latin typeface="Raleway Medium"/>
              <a:ea typeface="Raleway Medium"/>
              <a:cs typeface="Raleway Medium"/>
              <a:sym typeface="Raleway Medium"/>
            </a:endParaRPr>
          </a:p>
          <a:p>
            <a:pPr marL="273329" lvl="1" indent="-136664" algn="l">
              <a:lnSpc>
                <a:spcPts val="1772"/>
              </a:lnSpc>
              <a:spcBef>
                <a:spcPct val="0"/>
              </a:spcBef>
              <a:buFont typeface="Arial"/>
              <a:buChar char="•"/>
            </a:pPr>
            <a:r>
              <a:rPr lang="en-US" sz="1265" b="1" u="none" strike="noStrike" dirty="0">
                <a:solidFill>
                  <a:srgbClr val="000000"/>
                </a:solidFill>
                <a:latin typeface="Raleway Medium"/>
                <a:ea typeface="Raleway Medium"/>
                <a:cs typeface="Raleway Medium"/>
                <a:sym typeface="Raleway Medium"/>
              </a:rPr>
              <a:t>After a career in education and a life characterized by intricate family dynamics (he spent his adolescence in foster care), Brett resides alone. Recently, a fall and the emergence of heart issues have compelled him to hesitantly contemplate moving into a nursing home.</a:t>
            </a:r>
          </a:p>
          <a:p>
            <a:pPr marL="0" lvl="0" indent="0" algn="l">
              <a:lnSpc>
                <a:spcPts val="1772"/>
              </a:lnSpc>
              <a:spcBef>
                <a:spcPct val="0"/>
              </a:spcBef>
            </a:pPr>
            <a:endParaRPr lang="en-US" sz="1265" b="1" u="none" strike="noStrike" dirty="0">
              <a:solidFill>
                <a:srgbClr val="000000"/>
              </a:solidFill>
              <a:latin typeface="Raleway Medium"/>
              <a:ea typeface="Raleway Medium"/>
              <a:cs typeface="Raleway Medium"/>
              <a:sym typeface="Raleway Medium"/>
            </a:endParaRPr>
          </a:p>
          <a:p>
            <a:pPr marL="273329" lvl="1" indent="-136664" algn="l">
              <a:lnSpc>
                <a:spcPts val="1772"/>
              </a:lnSpc>
              <a:spcBef>
                <a:spcPct val="0"/>
              </a:spcBef>
              <a:buFont typeface="Arial"/>
              <a:buChar char="•"/>
            </a:pPr>
            <a:r>
              <a:rPr lang="en-US" sz="1265" b="1" u="none" strike="noStrike" dirty="0">
                <a:solidFill>
                  <a:srgbClr val="000000"/>
                </a:solidFill>
                <a:latin typeface="Raleway Medium"/>
                <a:ea typeface="Raleway Medium"/>
                <a:cs typeface="Raleway Medium"/>
                <a:sym typeface="Raleway Medium"/>
              </a:rPr>
              <a:t>During a pre-admission visit, the director refers to him as "Monsieur." Brett feels acknowledged. However, when the nurse coordinator brings up the topic of personal care and daily assistance, Brett experiences unease. He understands that one day, possibly soon, a caregiver will encounter his unclothed body, revealing a narrative that his outward appearance does not convey.</a:t>
            </a:r>
          </a:p>
          <a:p>
            <a:pPr marL="0" lvl="0" indent="0" algn="l">
              <a:lnSpc>
                <a:spcPts val="1772"/>
              </a:lnSpc>
              <a:spcBef>
                <a:spcPct val="0"/>
              </a:spcBef>
            </a:pPr>
            <a:endParaRPr lang="en-US" sz="1265" b="1" u="none" strike="noStrike" dirty="0">
              <a:solidFill>
                <a:srgbClr val="000000"/>
              </a:solidFill>
              <a:latin typeface="Raleway Medium"/>
              <a:ea typeface="Raleway Medium"/>
              <a:cs typeface="Raleway Medium"/>
              <a:sym typeface="Raleway Medium"/>
            </a:endParaRPr>
          </a:p>
          <a:p>
            <a:pPr marL="273329" lvl="1" indent="-136664" algn="l">
              <a:lnSpc>
                <a:spcPts val="1772"/>
              </a:lnSpc>
              <a:spcBef>
                <a:spcPct val="0"/>
              </a:spcBef>
              <a:buFont typeface="Arial"/>
              <a:buChar char="•"/>
            </a:pPr>
            <a:r>
              <a:rPr lang="en-US" sz="1265" b="1" u="none" strike="noStrike" dirty="0">
                <a:solidFill>
                  <a:srgbClr val="000000"/>
                </a:solidFill>
                <a:latin typeface="Raleway Medium"/>
                <a:ea typeface="Raleway Medium"/>
                <a:cs typeface="Raleway Medium"/>
                <a:sym typeface="Raleway Medium"/>
              </a:rPr>
              <a:t>"I have spent the majority of my life in institutions. It has never frightened me. However, I will not end up in a nursing home like my mother did."</a:t>
            </a:r>
          </a:p>
          <a:p>
            <a:pPr marL="0" lvl="0" indent="0" algn="l">
              <a:lnSpc>
                <a:spcPts val="1811"/>
              </a:lnSpc>
              <a:spcBef>
                <a:spcPct val="0"/>
              </a:spcBef>
            </a:pPr>
            <a:endParaRPr lang="en-US" sz="1265" b="1" u="none" strike="noStrike" dirty="0">
              <a:solidFill>
                <a:srgbClr val="000000"/>
              </a:solidFill>
              <a:latin typeface="Raleway Medium"/>
              <a:ea typeface="Raleway Medium"/>
              <a:cs typeface="Raleway Medium"/>
              <a:sym typeface="Raleway Medium"/>
            </a:endParaRPr>
          </a:p>
          <a:p>
            <a:pPr marL="0" lvl="0" indent="0" algn="l">
              <a:lnSpc>
                <a:spcPts val="1254"/>
              </a:lnSpc>
              <a:spcBef>
                <a:spcPct val="0"/>
              </a:spcBef>
            </a:pPr>
            <a:r>
              <a:rPr lang="en-US" sz="895" b="1" u="none" strike="noStrike" dirty="0">
                <a:solidFill>
                  <a:srgbClr val="000000"/>
                </a:solidFill>
                <a:latin typeface="Raleway Medium"/>
                <a:ea typeface="Raleway Medium"/>
                <a:cs typeface="Raleway Medium"/>
                <a:sym typeface="Raleway Medium"/>
              </a:rPr>
              <a:t>Inspired by The Atlantic (2015), "The Difficulties of Being Transgender in a Nursing Home"</a:t>
            </a:r>
          </a:p>
          <a:p>
            <a:pPr marL="0" lvl="0" indent="0" algn="ctr">
              <a:lnSpc>
                <a:spcPts val="1811"/>
              </a:lnSpc>
              <a:spcBef>
                <a:spcPct val="0"/>
              </a:spcBef>
            </a:pPr>
            <a:endParaRPr lang="en-US" sz="895" b="1" u="none" strike="noStrike" dirty="0">
              <a:solidFill>
                <a:srgbClr val="000000"/>
              </a:solidFill>
              <a:latin typeface="Raleway Medium"/>
              <a:ea typeface="Raleway Medium"/>
              <a:cs typeface="Raleway Medium"/>
              <a:sym typeface="Raleway Medium"/>
            </a:endParaRPr>
          </a:p>
        </p:txBody>
      </p:sp>
      <p:sp>
        <p:nvSpPr>
          <p:cNvPr id="6" name="Freeform 6"/>
          <p:cNvSpPr/>
          <p:nvPr/>
        </p:nvSpPr>
        <p:spPr>
          <a:xfrm>
            <a:off x="1622651" y="1017119"/>
            <a:ext cx="2164027" cy="3074994"/>
          </a:xfrm>
          <a:custGeom>
            <a:avLst/>
            <a:gdLst/>
            <a:ahLst/>
            <a:cxnLst/>
            <a:rect l="l" t="t" r="r" b="b"/>
            <a:pathLst>
              <a:path w="2164027" h="3074994">
                <a:moveTo>
                  <a:pt x="0" y="0"/>
                </a:moveTo>
                <a:lnTo>
                  <a:pt x="2164027" y="0"/>
                </a:lnTo>
                <a:lnTo>
                  <a:pt x="2164027" y="3074993"/>
                </a:lnTo>
                <a:lnTo>
                  <a:pt x="0" y="3074993"/>
                </a:lnTo>
                <a:lnTo>
                  <a:pt x="0" y="0"/>
                </a:lnTo>
                <a:close/>
              </a:path>
            </a:pathLst>
          </a:custGeom>
          <a:blipFill>
            <a:blip r:embed="rId3"/>
            <a:stretch>
              <a:fillRect/>
            </a:stretch>
          </a:blipFill>
          <a:ln cap="sq">
            <a:noFill/>
            <a:prstDash val="solid"/>
            <a:miter/>
          </a:ln>
        </p:spPr>
      </p:sp>
      <p:sp>
        <p:nvSpPr>
          <p:cNvPr id="7" name="AutoShape 7"/>
          <p:cNvSpPr/>
          <p:nvPr/>
        </p:nvSpPr>
        <p:spPr>
          <a:xfrm>
            <a:off x="1300841" y="4092112"/>
            <a:ext cx="2869406" cy="0"/>
          </a:xfrm>
          <a:prstGeom prst="line">
            <a:avLst/>
          </a:prstGeom>
          <a:ln w="28575" cap="flat">
            <a:solidFill>
              <a:srgbClr val="FFFFFF"/>
            </a:solidFill>
            <a:prstDash val="solid"/>
            <a:headEnd type="none" w="sm" len="sm"/>
            <a:tailEnd type="none" w="sm" len="sm"/>
          </a:ln>
        </p:spPr>
      </p:sp>
      <p:sp>
        <p:nvSpPr>
          <p:cNvPr id="8" name="Freeform 8"/>
          <p:cNvSpPr/>
          <p:nvPr/>
        </p:nvSpPr>
        <p:spPr>
          <a:xfrm>
            <a:off x="1489311" y="4415772"/>
            <a:ext cx="1016968" cy="625435"/>
          </a:xfrm>
          <a:custGeom>
            <a:avLst/>
            <a:gdLst/>
            <a:ahLst/>
            <a:cxnLst/>
            <a:rect l="l" t="t" r="r" b="b"/>
            <a:pathLst>
              <a:path w="1016968" h="625435">
                <a:moveTo>
                  <a:pt x="0" y="0"/>
                </a:moveTo>
                <a:lnTo>
                  <a:pt x="1016968" y="0"/>
                </a:lnTo>
                <a:lnTo>
                  <a:pt x="1016968" y="625435"/>
                </a:lnTo>
                <a:lnTo>
                  <a:pt x="0" y="625435"/>
                </a:lnTo>
                <a:lnTo>
                  <a:pt x="0" y="0"/>
                </a:lnTo>
                <a:close/>
              </a:path>
            </a:pathLst>
          </a:custGeom>
          <a:blipFill>
            <a:blip r:embed="rId4"/>
            <a:stretch>
              <a:fillRect/>
            </a:stretch>
          </a:blipFill>
        </p:spPr>
      </p:sp>
      <p:sp>
        <p:nvSpPr>
          <p:cNvPr id="9" name="Freeform 9"/>
          <p:cNvSpPr/>
          <p:nvPr/>
        </p:nvSpPr>
        <p:spPr>
          <a:xfrm>
            <a:off x="2893530" y="4238161"/>
            <a:ext cx="956007" cy="803045"/>
          </a:xfrm>
          <a:custGeom>
            <a:avLst/>
            <a:gdLst/>
            <a:ahLst/>
            <a:cxnLst/>
            <a:rect l="l" t="t" r="r" b="b"/>
            <a:pathLst>
              <a:path w="956007" h="803045">
                <a:moveTo>
                  <a:pt x="0" y="0"/>
                </a:moveTo>
                <a:lnTo>
                  <a:pt x="956006" y="0"/>
                </a:lnTo>
                <a:lnTo>
                  <a:pt x="956006" y="803046"/>
                </a:lnTo>
                <a:lnTo>
                  <a:pt x="0" y="803046"/>
                </a:lnTo>
                <a:lnTo>
                  <a:pt x="0" y="0"/>
                </a:lnTo>
                <a:close/>
              </a:path>
            </a:pathLst>
          </a:custGeom>
          <a:blipFill>
            <a:blip r:embed="rId5"/>
            <a:stretch>
              <a:fillRect/>
            </a:stretch>
          </a:blipFill>
          <a:ln cap="sq">
            <a:noFill/>
            <a:prstDash val="solid"/>
            <a:miter/>
          </a:ln>
        </p:spPr>
      </p:sp>
      <p:sp>
        <p:nvSpPr>
          <p:cNvPr id="10" name="Freeform 10"/>
          <p:cNvSpPr/>
          <p:nvPr/>
        </p:nvSpPr>
        <p:spPr>
          <a:xfrm>
            <a:off x="1622651" y="5348104"/>
            <a:ext cx="955577" cy="782378"/>
          </a:xfrm>
          <a:custGeom>
            <a:avLst/>
            <a:gdLst/>
            <a:ahLst/>
            <a:cxnLst/>
            <a:rect l="l" t="t" r="r" b="b"/>
            <a:pathLst>
              <a:path w="955577" h="782378">
                <a:moveTo>
                  <a:pt x="0" y="0"/>
                </a:moveTo>
                <a:lnTo>
                  <a:pt x="955577" y="0"/>
                </a:lnTo>
                <a:lnTo>
                  <a:pt x="955577" y="782379"/>
                </a:lnTo>
                <a:lnTo>
                  <a:pt x="0" y="782379"/>
                </a:lnTo>
                <a:lnTo>
                  <a:pt x="0" y="0"/>
                </a:lnTo>
                <a:close/>
              </a:path>
            </a:pathLst>
          </a:custGeom>
          <a:blipFill>
            <a:blip r:embed="rId6"/>
            <a:stretch>
              <a:fillRect/>
            </a:stretch>
          </a:blipFill>
          <a:ln cap="sq">
            <a:noFill/>
            <a:prstDash val="solid"/>
            <a:miter/>
          </a:ln>
        </p:spPr>
      </p:sp>
      <p:sp>
        <p:nvSpPr>
          <p:cNvPr id="11" name="Freeform 11"/>
          <p:cNvSpPr/>
          <p:nvPr/>
        </p:nvSpPr>
        <p:spPr>
          <a:xfrm>
            <a:off x="2936088" y="5279894"/>
            <a:ext cx="850589" cy="850589"/>
          </a:xfrm>
          <a:custGeom>
            <a:avLst/>
            <a:gdLst/>
            <a:ahLst/>
            <a:cxnLst/>
            <a:rect l="l" t="t" r="r" b="b"/>
            <a:pathLst>
              <a:path w="850589" h="850589">
                <a:moveTo>
                  <a:pt x="0" y="0"/>
                </a:moveTo>
                <a:lnTo>
                  <a:pt x="850590" y="0"/>
                </a:lnTo>
                <a:lnTo>
                  <a:pt x="850590" y="850589"/>
                </a:lnTo>
                <a:lnTo>
                  <a:pt x="0" y="850589"/>
                </a:lnTo>
                <a:lnTo>
                  <a:pt x="0" y="0"/>
                </a:lnTo>
                <a:close/>
              </a:path>
            </a:pathLst>
          </a:custGeom>
          <a:blipFill>
            <a:blip r:embed="rId7"/>
            <a:stretch>
              <a:fillRect/>
            </a:stretch>
          </a:blipFill>
          <a:ln cap="sq">
            <a:noFill/>
            <a:prstDash val="solid"/>
            <a:miter/>
          </a:ln>
        </p:spPr>
      </p:sp>
      <p:sp>
        <p:nvSpPr>
          <p:cNvPr id="12" name="Freeform 12"/>
          <p:cNvSpPr/>
          <p:nvPr/>
        </p:nvSpPr>
        <p:spPr>
          <a:xfrm>
            <a:off x="2835581" y="4163360"/>
            <a:ext cx="1059559" cy="1059559"/>
          </a:xfrm>
          <a:custGeom>
            <a:avLst/>
            <a:gdLst/>
            <a:ahLst/>
            <a:cxnLst/>
            <a:rect l="l" t="t" r="r" b="b"/>
            <a:pathLst>
              <a:path w="1059559" h="1059559">
                <a:moveTo>
                  <a:pt x="0" y="0"/>
                </a:moveTo>
                <a:lnTo>
                  <a:pt x="1059559" y="0"/>
                </a:lnTo>
                <a:lnTo>
                  <a:pt x="1059559" y="1059559"/>
                </a:lnTo>
                <a:lnTo>
                  <a:pt x="0" y="10595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a:off x="1690454" y="4422624"/>
            <a:ext cx="614682" cy="434119"/>
          </a:xfrm>
          <a:custGeom>
            <a:avLst/>
            <a:gdLst/>
            <a:ahLst/>
            <a:cxnLst/>
            <a:rect l="l" t="t" r="r" b="b"/>
            <a:pathLst>
              <a:path w="614682" h="434119">
                <a:moveTo>
                  <a:pt x="0" y="0"/>
                </a:moveTo>
                <a:lnTo>
                  <a:pt x="614682" y="0"/>
                </a:lnTo>
                <a:lnTo>
                  <a:pt x="614682" y="434120"/>
                </a:lnTo>
                <a:lnTo>
                  <a:pt x="0" y="4341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TextBox 14"/>
          <p:cNvSpPr txBox="1"/>
          <p:nvPr/>
        </p:nvSpPr>
        <p:spPr>
          <a:xfrm>
            <a:off x="687184" y="6406708"/>
            <a:ext cx="4034961" cy="746759"/>
          </a:xfrm>
          <a:prstGeom prst="rect">
            <a:avLst/>
          </a:prstGeom>
        </p:spPr>
        <p:txBody>
          <a:bodyPr lIns="0" tIns="0" rIns="0" bIns="0" rtlCol="0" anchor="t">
            <a:spAutoFit/>
          </a:bodyPr>
          <a:lstStyle/>
          <a:p>
            <a:pPr marL="0" lvl="0" indent="0" algn="ctr">
              <a:lnSpc>
                <a:spcPts val="2940"/>
              </a:lnSpc>
              <a:spcBef>
                <a:spcPct val="0"/>
              </a:spcBef>
            </a:pPr>
            <a:r>
              <a:rPr lang="en-US" sz="2100" b="1" u="none" strike="noStrike">
                <a:solidFill>
                  <a:srgbClr val="000000"/>
                </a:solidFill>
                <a:latin typeface="Raleway Bold"/>
                <a:ea typeface="Raleway Bold"/>
                <a:cs typeface="Raleway Bold"/>
                <a:sym typeface="Raleway Bold"/>
              </a:rPr>
              <a:t>BRETT, </a:t>
            </a:r>
          </a:p>
          <a:p>
            <a:pPr marL="0" lvl="0" indent="0" algn="ctr">
              <a:lnSpc>
                <a:spcPts val="2940"/>
              </a:lnSpc>
              <a:spcBef>
                <a:spcPct val="0"/>
              </a:spcBef>
            </a:pPr>
            <a:r>
              <a:rPr lang="en-US" sz="2100" b="1" u="none" strike="noStrike">
                <a:solidFill>
                  <a:srgbClr val="000000"/>
                </a:solidFill>
                <a:latin typeface="Raleway Bold"/>
                <a:ea typeface="Raleway Bold"/>
                <a:cs typeface="Raleway Bold"/>
                <a:sym typeface="Raleway Bold"/>
              </a:rPr>
              <a:t>72 years 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2743" y="105118"/>
            <a:ext cx="8885930" cy="885460"/>
          </a:xfrm>
          <a:prstGeom prst="rect">
            <a:avLst/>
          </a:prstGeom>
        </p:spPr>
        <p:txBody>
          <a:bodyPr lIns="0" tIns="0" rIns="0" bIns="0" rtlCol="0" anchor="t">
            <a:spAutoFit/>
          </a:bodyPr>
          <a:lstStyle/>
          <a:p>
            <a:pPr marL="0" lvl="0" indent="0" algn="l">
              <a:lnSpc>
                <a:spcPts val="3637"/>
              </a:lnSpc>
              <a:spcBef>
                <a:spcPct val="0"/>
              </a:spcBef>
            </a:pPr>
            <a:r>
              <a:rPr lang="en-US" sz="2598" b="1" u="none" strike="noStrike">
                <a:solidFill>
                  <a:srgbClr val="000000"/>
                </a:solidFill>
                <a:latin typeface="Inter Bold"/>
                <a:ea typeface="Inter Bold"/>
                <a:cs typeface="Inter Bold"/>
                <a:sym typeface="Inter Bold"/>
              </a:rPr>
              <a:t>EXERCISE 3 – CASE STUDY</a:t>
            </a:r>
          </a:p>
          <a:p>
            <a:pPr marL="0" lvl="0" indent="0" algn="l">
              <a:lnSpc>
                <a:spcPts val="3637"/>
              </a:lnSpc>
              <a:spcBef>
                <a:spcPct val="0"/>
              </a:spcBef>
            </a:pPr>
            <a:endParaRPr lang="en-US" sz="2598" b="1" u="none" strike="noStrike">
              <a:solidFill>
                <a:srgbClr val="000000"/>
              </a:solidFill>
              <a:latin typeface="Inter Bold"/>
              <a:ea typeface="Inter Bold"/>
              <a:cs typeface="Inter Bold"/>
              <a:sym typeface="Inter Bold"/>
            </a:endParaRPr>
          </a:p>
        </p:txBody>
      </p:sp>
      <p:sp>
        <p:nvSpPr>
          <p:cNvPr id="3" name="Freeform 3"/>
          <p:cNvSpPr/>
          <p:nvPr/>
        </p:nvSpPr>
        <p:spPr>
          <a:xfrm>
            <a:off x="5776626" y="1"/>
            <a:ext cx="4916774" cy="7556500"/>
          </a:xfrm>
          <a:custGeom>
            <a:avLst/>
            <a:gdLst/>
            <a:ahLst/>
            <a:cxnLst/>
            <a:rect l="l" t="t" r="r" b="b"/>
            <a:pathLst>
              <a:path w="5219391" h="7651087">
                <a:moveTo>
                  <a:pt x="0" y="0"/>
                </a:moveTo>
                <a:lnTo>
                  <a:pt x="5219391" y="0"/>
                </a:lnTo>
                <a:lnTo>
                  <a:pt x="5219391" y="7651087"/>
                </a:lnTo>
                <a:lnTo>
                  <a:pt x="0" y="7651087"/>
                </a:lnTo>
                <a:lnTo>
                  <a:pt x="0" y="0"/>
                </a:lnTo>
                <a:close/>
              </a:path>
            </a:pathLst>
          </a:custGeom>
          <a:blipFill>
            <a:blip r:embed="rId2"/>
            <a:stretch>
              <a:fillRect l="-301948" t="-40477" r="-184317"/>
            </a:stretch>
          </a:blipFill>
        </p:spPr>
      </p:sp>
      <p:sp>
        <p:nvSpPr>
          <p:cNvPr id="4" name="AutoShape 4"/>
          <p:cNvSpPr/>
          <p:nvPr/>
        </p:nvSpPr>
        <p:spPr>
          <a:xfrm flipH="1">
            <a:off x="4028787" y="108000"/>
            <a:ext cx="0" cy="7344000"/>
          </a:xfrm>
          <a:prstGeom prst="line">
            <a:avLst/>
          </a:prstGeom>
          <a:ln w="38100" cap="flat">
            <a:solidFill>
              <a:srgbClr val="FFFFFF"/>
            </a:solidFill>
            <a:prstDash val="solid"/>
            <a:headEnd type="none" w="sm" len="sm"/>
            <a:tailEnd type="none" w="sm" len="sm"/>
          </a:ln>
        </p:spPr>
      </p:sp>
      <p:sp>
        <p:nvSpPr>
          <p:cNvPr id="5" name="TextBox 5"/>
          <p:cNvSpPr txBox="1"/>
          <p:nvPr/>
        </p:nvSpPr>
        <p:spPr>
          <a:xfrm>
            <a:off x="331310" y="3834783"/>
            <a:ext cx="5226533" cy="3725217"/>
          </a:xfrm>
          <a:prstGeom prst="rect">
            <a:avLst/>
          </a:prstGeom>
        </p:spPr>
        <p:txBody>
          <a:bodyPr lIns="0" tIns="0" rIns="0" bIns="0" rtlCol="0" anchor="t">
            <a:spAutoFit/>
          </a:bodyPr>
          <a:lstStyle/>
          <a:p>
            <a:pPr algn="l">
              <a:lnSpc>
                <a:spcPts val="1772"/>
              </a:lnSpc>
              <a:spcBef>
                <a:spcPct val="0"/>
              </a:spcBef>
            </a:pPr>
            <a:endParaRPr/>
          </a:p>
          <a:p>
            <a:pPr marL="0" lvl="0" indent="0" algn="l">
              <a:lnSpc>
                <a:spcPts val="1772"/>
              </a:lnSpc>
              <a:spcBef>
                <a:spcPct val="0"/>
              </a:spcBef>
            </a:pPr>
            <a:endParaRPr/>
          </a:p>
          <a:p>
            <a:pPr marL="0" lvl="0" indent="0" algn="l">
              <a:lnSpc>
                <a:spcPts val="1772"/>
              </a:lnSpc>
              <a:spcBef>
                <a:spcPct val="0"/>
              </a:spcBef>
            </a:pPr>
            <a:endParaRPr/>
          </a:p>
          <a:p>
            <a:pPr marL="273329" lvl="1" indent="-136664" algn="l">
              <a:lnSpc>
                <a:spcPts val="1772"/>
              </a:lnSpc>
              <a:spcBef>
                <a:spcPct val="0"/>
              </a:spcBef>
              <a:buFont typeface="Arial"/>
              <a:buChar char="•"/>
            </a:pPr>
            <a:r>
              <a:rPr lang="en-US" sz="1265" b="1" u="none" strike="noStrike">
                <a:solidFill>
                  <a:srgbClr val="000000"/>
                </a:solidFill>
                <a:latin typeface="Raleway Medium"/>
                <a:ea typeface="Raleway Medium"/>
                <a:cs typeface="Raleway Medium"/>
                <a:sym typeface="Raleway Medium"/>
              </a:rPr>
              <a:t>During a pre-admission visit, the director refers to him as "Monsieur." Brett feels acknowledged. However, when the nurse coordinator brings up the topic of personal care and daily assistance, Brett experiences unease. He understands that one day, possibly soon, a caregiver will encounter his unclothed body, revealing a narrative that his outward appearance does not convey.</a:t>
            </a:r>
          </a:p>
          <a:p>
            <a:pPr marL="0" lvl="0" indent="0" algn="l">
              <a:lnSpc>
                <a:spcPts val="1772"/>
              </a:lnSpc>
              <a:spcBef>
                <a:spcPct val="0"/>
              </a:spcBef>
            </a:pPr>
            <a:endParaRPr lang="en-US" sz="1265" b="1" u="none" strike="noStrike">
              <a:solidFill>
                <a:srgbClr val="000000"/>
              </a:solidFill>
              <a:latin typeface="Raleway Medium"/>
              <a:ea typeface="Raleway Medium"/>
              <a:cs typeface="Raleway Medium"/>
              <a:sym typeface="Raleway Medium"/>
            </a:endParaRPr>
          </a:p>
          <a:p>
            <a:pPr marL="273329" lvl="1" indent="-136664" algn="l">
              <a:lnSpc>
                <a:spcPts val="1772"/>
              </a:lnSpc>
              <a:spcBef>
                <a:spcPct val="0"/>
              </a:spcBef>
              <a:buFont typeface="Arial"/>
              <a:buChar char="•"/>
            </a:pPr>
            <a:r>
              <a:rPr lang="en-US" sz="1265" b="1" u="none" strike="noStrike">
                <a:solidFill>
                  <a:srgbClr val="000000"/>
                </a:solidFill>
                <a:latin typeface="Raleway Medium"/>
                <a:ea typeface="Raleway Medium"/>
                <a:cs typeface="Raleway Medium"/>
                <a:sym typeface="Raleway Medium"/>
              </a:rPr>
              <a:t>"I have spent the majority of my life in institutions. It has never frightened me. However, I will not end up in a nursing home like my mother did."</a:t>
            </a:r>
          </a:p>
          <a:p>
            <a:pPr marL="0" lvl="0" indent="0" algn="l">
              <a:lnSpc>
                <a:spcPts val="1811"/>
              </a:lnSpc>
              <a:spcBef>
                <a:spcPct val="0"/>
              </a:spcBef>
            </a:pPr>
            <a:endParaRPr lang="en-US" sz="1265" b="1" u="none" strike="noStrike">
              <a:solidFill>
                <a:srgbClr val="000000"/>
              </a:solidFill>
              <a:latin typeface="Raleway Medium"/>
              <a:ea typeface="Raleway Medium"/>
              <a:cs typeface="Raleway Medium"/>
              <a:sym typeface="Raleway Medium"/>
            </a:endParaRPr>
          </a:p>
          <a:p>
            <a:pPr marL="0" lvl="0" indent="0" algn="l">
              <a:lnSpc>
                <a:spcPts val="1254"/>
              </a:lnSpc>
              <a:spcBef>
                <a:spcPct val="0"/>
              </a:spcBef>
            </a:pPr>
            <a:r>
              <a:rPr lang="en-US" sz="895" b="1" u="none" strike="noStrike">
                <a:solidFill>
                  <a:srgbClr val="000000"/>
                </a:solidFill>
                <a:latin typeface="Raleway Medium"/>
                <a:ea typeface="Raleway Medium"/>
                <a:cs typeface="Raleway Medium"/>
                <a:sym typeface="Raleway Medium"/>
              </a:rPr>
              <a:t>Inspired by The Atlantic (2015), "The Difficulties of Being Transgender in a Nursing Home"</a:t>
            </a:r>
          </a:p>
          <a:p>
            <a:pPr marL="0" lvl="0" indent="0" algn="ctr">
              <a:lnSpc>
                <a:spcPts val="1811"/>
              </a:lnSpc>
              <a:spcBef>
                <a:spcPct val="0"/>
              </a:spcBef>
            </a:pPr>
            <a:endParaRPr lang="en-US" sz="895" b="1" u="none" strike="noStrike">
              <a:solidFill>
                <a:srgbClr val="000000"/>
              </a:solidFill>
              <a:latin typeface="Raleway Medium"/>
              <a:ea typeface="Raleway Medium"/>
              <a:cs typeface="Raleway Medium"/>
              <a:sym typeface="Raleway Medium"/>
            </a:endParaRPr>
          </a:p>
        </p:txBody>
      </p:sp>
      <p:sp>
        <p:nvSpPr>
          <p:cNvPr id="6" name="Freeform 6"/>
          <p:cNvSpPr/>
          <p:nvPr/>
        </p:nvSpPr>
        <p:spPr>
          <a:xfrm>
            <a:off x="505053" y="634738"/>
            <a:ext cx="1168344" cy="1660169"/>
          </a:xfrm>
          <a:custGeom>
            <a:avLst/>
            <a:gdLst/>
            <a:ahLst/>
            <a:cxnLst/>
            <a:rect l="l" t="t" r="r" b="b"/>
            <a:pathLst>
              <a:path w="1168344" h="1660169">
                <a:moveTo>
                  <a:pt x="0" y="0"/>
                </a:moveTo>
                <a:lnTo>
                  <a:pt x="1168344" y="0"/>
                </a:lnTo>
                <a:lnTo>
                  <a:pt x="1168344" y="1660169"/>
                </a:lnTo>
                <a:lnTo>
                  <a:pt x="0" y="1660169"/>
                </a:lnTo>
                <a:lnTo>
                  <a:pt x="0" y="0"/>
                </a:lnTo>
                <a:close/>
              </a:path>
            </a:pathLst>
          </a:custGeom>
          <a:blipFill>
            <a:blip r:embed="rId3"/>
            <a:stretch>
              <a:fillRect/>
            </a:stretch>
          </a:blipFill>
          <a:ln cap="sq">
            <a:noFill/>
            <a:prstDash val="solid"/>
            <a:miter/>
          </a:ln>
        </p:spPr>
      </p:sp>
      <p:sp>
        <p:nvSpPr>
          <p:cNvPr id="7" name="AutoShape 7"/>
          <p:cNvSpPr/>
          <p:nvPr/>
        </p:nvSpPr>
        <p:spPr>
          <a:xfrm>
            <a:off x="331310" y="2294907"/>
            <a:ext cx="1549174" cy="0"/>
          </a:xfrm>
          <a:prstGeom prst="line">
            <a:avLst/>
          </a:prstGeom>
          <a:ln w="19050" cap="flat">
            <a:solidFill>
              <a:srgbClr val="FFFFFF"/>
            </a:solidFill>
            <a:prstDash val="solid"/>
            <a:headEnd type="none" w="sm" len="sm"/>
            <a:tailEnd type="none" w="sm" len="sm"/>
          </a:ln>
        </p:spPr>
      </p:sp>
      <p:sp>
        <p:nvSpPr>
          <p:cNvPr id="8" name="Freeform 8"/>
          <p:cNvSpPr/>
          <p:nvPr/>
        </p:nvSpPr>
        <p:spPr>
          <a:xfrm>
            <a:off x="433063" y="2469649"/>
            <a:ext cx="549054" cy="337668"/>
          </a:xfrm>
          <a:custGeom>
            <a:avLst/>
            <a:gdLst/>
            <a:ahLst/>
            <a:cxnLst/>
            <a:rect l="l" t="t" r="r" b="b"/>
            <a:pathLst>
              <a:path w="549054" h="337668">
                <a:moveTo>
                  <a:pt x="0" y="0"/>
                </a:moveTo>
                <a:lnTo>
                  <a:pt x="549055" y="0"/>
                </a:lnTo>
                <a:lnTo>
                  <a:pt x="549055" y="337668"/>
                </a:lnTo>
                <a:lnTo>
                  <a:pt x="0" y="337668"/>
                </a:lnTo>
                <a:lnTo>
                  <a:pt x="0" y="0"/>
                </a:lnTo>
                <a:close/>
              </a:path>
            </a:pathLst>
          </a:custGeom>
          <a:blipFill>
            <a:blip r:embed="rId4"/>
            <a:stretch>
              <a:fillRect/>
            </a:stretch>
          </a:blipFill>
        </p:spPr>
      </p:sp>
      <p:sp>
        <p:nvSpPr>
          <p:cNvPr id="9" name="Freeform 9"/>
          <p:cNvSpPr/>
          <p:nvPr/>
        </p:nvSpPr>
        <p:spPr>
          <a:xfrm>
            <a:off x="1191192" y="2373758"/>
            <a:ext cx="516142" cy="433559"/>
          </a:xfrm>
          <a:custGeom>
            <a:avLst/>
            <a:gdLst/>
            <a:ahLst/>
            <a:cxnLst/>
            <a:rect l="l" t="t" r="r" b="b"/>
            <a:pathLst>
              <a:path w="516142" h="433559">
                <a:moveTo>
                  <a:pt x="0" y="0"/>
                </a:moveTo>
                <a:lnTo>
                  <a:pt x="516142" y="0"/>
                </a:lnTo>
                <a:lnTo>
                  <a:pt x="516142" y="433559"/>
                </a:lnTo>
                <a:lnTo>
                  <a:pt x="0" y="433559"/>
                </a:lnTo>
                <a:lnTo>
                  <a:pt x="0" y="0"/>
                </a:lnTo>
                <a:close/>
              </a:path>
            </a:pathLst>
          </a:custGeom>
          <a:blipFill>
            <a:blip r:embed="rId5"/>
            <a:stretch>
              <a:fillRect/>
            </a:stretch>
          </a:blipFill>
          <a:ln cap="sq">
            <a:noFill/>
            <a:prstDash val="solid"/>
            <a:miter/>
          </a:ln>
        </p:spPr>
      </p:sp>
      <p:sp>
        <p:nvSpPr>
          <p:cNvPr id="10" name="Freeform 10"/>
          <p:cNvSpPr/>
          <p:nvPr/>
        </p:nvSpPr>
        <p:spPr>
          <a:xfrm>
            <a:off x="505053" y="2973009"/>
            <a:ext cx="515910" cy="422401"/>
          </a:xfrm>
          <a:custGeom>
            <a:avLst/>
            <a:gdLst/>
            <a:ahLst/>
            <a:cxnLst/>
            <a:rect l="l" t="t" r="r" b="b"/>
            <a:pathLst>
              <a:path w="515910" h="422401">
                <a:moveTo>
                  <a:pt x="0" y="0"/>
                </a:moveTo>
                <a:lnTo>
                  <a:pt x="515909" y="0"/>
                </a:lnTo>
                <a:lnTo>
                  <a:pt x="515909" y="422401"/>
                </a:lnTo>
                <a:lnTo>
                  <a:pt x="0" y="422401"/>
                </a:lnTo>
                <a:lnTo>
                  <a:pt x="0" y="0"/>
                </a:lnTo>
                <a:close/>
              </a:path>
            </a:pathLst>
          </a:custGeom>
          <a:blipFill>
            <a:blip r:embed="rId6"/>
            <a:stretch>
              <a:fillRect/>
            </a:stretch>
          </a:blipFill>
          <a:ln cap="sq">
            <a:noFill/>
            <a:prstDash val="solid"/>
            <a:miter/>
          </a:ln>
        </p:spPr>
      </p:sp>
      <p:sp>
        <p:nvSpPr>
          <p:cNvPr id="11" name="Freeform 11"/>
          <p:cNvSpPr/>
          <p:nvPr/>
        </p:nvSpPr>
        <p:spPr>
          <a:xfrm>
            <a:off x="1214169" y="2936183"/>
            <a:ext cx="459228" cy="459228"/>
          </a:xfrm>
          <a:custGeom>
            <a:avLst/>
            <a:gdLst/>
            <a:ahLst/>
            <a:cxnLst/>
            <a:rect l="l" t="t" r="r" b="b"/>
            <a:pathLst>
              <a:path w="459228" h="459228">
                <a:moveTo>
                  <a:pt x="0" y="0"/>
                </a:moveTo>
                <a:lnTo>
                  <a:pt x="459228" y="0"/>
                </a:lnTo>
                <a:lnTo>
                  <a:pt x="459228" y="459227"/>
                </a:lnTo>
                <a:lnTo>
                  <a:pt x="0" y="459227"/>
                </a:lnTo>
                <a:lnTo>
                  <a:pt x="0" y="0"/>
                </a:lnTo>
                <a:close/>
              </a:path>
            </a:pathLst>
          </a:custGeom>
          <a:blipFill>
            <a:blip r:embed="rId7"/>
            <a:stretch>
              <a:fillRect/>
            </a:stretch>
          </a:blipFill>
          <a:ln cap="sq">
            <a:noFill/>
            <a:prstDash val="solid"/>
            <a:miter/>
          </a:ln>
        </p:spPr>
      </p:sp>
      <p:sp>
        <p:nvSpPr>
          <p:cNvPr id="12" name="Freeform 12"/>
          <p:cNvSpPr/>
          <p:nvPr/>
        </p:nvSpPr>
        <p:spPr>
          <a:xfrm>
            <a:off x="1159906" y="2333374"/>
            <a:ext cx="572049" cy="572049"/>
          </a:xfrm>
          <a:custGeom>
            <a:avLst/>
            <a:gdLst/>
            <a:ahLst/>
            <a:cxnLst/>
            <a:rect l="l" t="t" r="r" b="b"/>
            <a:pathLst>
              <a:path w="572049" h="572049">
                <a:moveTo>
                  <a:pt x="0" y="0"/>
                </a:moveTo>
                <a:lnTo>
                  <a:pt x="572049" y="0"/>
                </a:lnTo>
                <a:lnTo>
                  <a:pt x="572049" y="572049"/>
                </a:lnTo>
                <a:lnTo>
                  <a:pt x="0" y="57204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a:off x="541659" y="2473349"/>
            <a:ext cx="331863" cy="234378"/>
          </a:xfrm>
          <a:custGeom>
            <a:avLst/>
            <a:gdLst/>
            <a:ahLst/>
            <a:cxnLst/>
            <a:rect l="l" t="t" r="r" b="b"/>
            <a:pathLst>
              <a:path w="331863" h="234378">
                <a:moveTo>
                  <a:pt x="0" y="0"/>
                </a:moveTo>
                <a:lnTo>
                  <a:pt x="331863" y="0"/>
                </a:lnTo>
                <a:lnTo>
                  <a:pt x="331863" y="234378"/>
                </a:lnTo>
                <a:lnTo>
                  <a:pt x="0" y="23437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TextBox 14"/>
          <p:cNvSpPr txBox="1"/>
          <p:nvPr/>
        </p:nvSpPr>
        <p:spPr>
          <a:xfrm>
            <a:off x="0" y="3546822"/>
            <a:ext cx="2178449" cy="400890"/>
          </a:xfrm>
          <a:prstGeom prst="rect">
            <a:avLst/>
          </a:prstGeom>
        </p:spPr>
        <p:txBody>
          <a:bodyPr lIns="0" tIns="0" rIns="0" bIns="0" rtlCol="0" anchor="t">
            <a:spAutoFit/>
          </a:bodyPr>
          <a:lstStyle/>
          <a:p>
            <a:pPr marL="0" lvl="0" indent="0" algn="ctr">
              <a:lnSpc>
                <a:spcPts val="1587"/>
              </a:lnSpc>
              <a:spcBef>
                <a:spcPct val="0"/>
              </a:spcBef>
            </a:pPr>
            <a:r>
              <a:rPr lang="en-US" sz="1133" b="1" u="none" strike="noStrike">
                <a:solidFill>
                  <a:srgbClr val="000000"/>
                </a:solidFill>
                <a:latin typeface="Raleway Bold"/>
                <a:ea typeface="Raleway Bold"/>
                <a:cs typeface="Raleway Bold"/>
                <a:sym typeface="Raleway Bold"/>
              </a:rPr>
              <a:t>BRETT, </a:t>
            </a:r>
          </a:p>
          <a:p>
            <a:pPr marL="0" lvl="0" indent="0" algn="ctr">
              <a:lnSpc>
                <a:spcPts val="1587"/>
              </a:lnSpc>
              <a:spcBef>
                <a:spcPct val="0"/>
              </a:spcBef>
            </a:pPr>
            <a:r>
              <a:rPr lang="en-US" sz="1133" b="1" u="none" strike="noStrike">
                <a:solidFill>
                  <a:srgbClr val="000000"/>
                </a:solidFill>
                <a:latin typeface="Raleway Bold"/>
                <a:ea typeface="Raleway Bold"/>
                <a:cs typeface="Raleway Bold"/>
                <a:sym typeface="Raleway Bold"/>
              </a:rPr>
              <a:t>72 years old</a:t>
            </a:r>
          </a:p>
        </p:txBody>
      </p:sp>
      <p:sp>
        <p:nvSpPr>
          <p:cNvPr id="15" name="TextBox 15"/>
          <p:cNvSpPr txBox="1"/>
          <p:nvPr/>
        </p:nvSpPr>
        <p:spPr>
          <a:xfrm>
            <a:off x="5918750" y="171295"/>
            <a:ext cx="4733922" cy="7179310"/>
          </a:xfrm>
          <a:prstGeom prst="rect">
            <a:avLst/>
          </a:prstGeom>
        </p:spPr>
        <p:txBody>
          <a:bodyPr lIns="0" tIns="0" rIns="0" bIns="0" rtlCol="0" anchor="t">
            <a:spAutoFit/>
          </a:bodyPr>
          <a:lstStyle/>
          <a:p>
            <a:pPr algn="l">
              <a:lnSpc>
                <a:spcPts val="2239"/>
              </a:lnSpc>
            </a:pPr>
            <a:r>
              <a:rPr lang="en-US" sz="1599" b="1" dirty="0">
                <a:solidFill>
                  <a:srgbClr val="000000"/>
                </a:solidFill>
                <a:latin typeface="Inter Bold"/>
                <a:ea typeface="Inter Bold"/>
                <a:cs typeface="Inter Bold"/>
                <a:sym typeface="Inter Bold"/>
              </a:rPr>
              <a:t>1.</a:t>
            </a:r>
            <a:r>
              <a:rPr lang="en-US" sz="1599" b="1" u="none" strike="noStrike" dirty="0">
                <a:solidFill>
                  <a:srgbClr val="000000"/>
                </a:solidFill>
                <a:latin typeface="Inter Bold"/>
                <a:ea typeface="Inter Bold"/>
                <a:cs typeface="Inter Bold"/>
                <a:sym typeface="Inter Bold"/>
              </a:rPr>
              <a:t>WHAT ARE THE PRIMARY CHALLENGES IN THIS SITUATION?</a:t>
            </a:r>
          </a:p>
          <a:p>
            <a:pPr algn="l">
              <a:lnSpc>
                <a:spcPts val="2239"/>
              </a:lnSpc>
            </a:pPr>
            <a:r>
              <a:rPr lang="en-US" sz="1599" u="none" strike="noStrike" dirty="0">
                <a:solidFill>
                  <a:srgbClr val="000000"/>
                </a:solidFill>
                <a:latin typeface="Inter"/>
                <a:ea typeface="Inter"/>
                <a:cs typeface="Inter"/>
                <a:sym typeface="Inter"/>
              </a:rPr>
              <a:t>FOR BRETT PERSONALLY, FOR THE NURSING TEAM, FOR THE FACILITY</a:t>
            </a:r>
          </a:p>
          <a:p>
            <a:pPr algn="l">
              <a:lnSpc>
                <a:spcPts val="2239"/>
              </a:lnSpc>
            </a:pPr>
            <a:endParaRPr lang="en-US" sz="1599" u="none" strike="noStrike" dirty="0">
              <a:solidFill>
                <a:srgbClr val="000000"/>
              </a:solidFill>
              <a:latin typeface="Inter"/>
              <a:ea typeface="Inter"/>
              <a:cs typeface="Inter"/>
              <a:sym typeface="Inter"/>
            </a:endParaRPr>
          </a:p>
          <a:p>
            <a:pPr algn="l">
              <a:lnSpc>
                <a:spcPts val="2239"/>
              </a:lnSpc>
            </a:pPr>
            <a:r>
              <a:rPr lang="en-US" sz="1599" b="1" u="none" strike="noStrike" dirty="0">
                <a:solidFill>
                  <a:srgbClr val="000000"/>
                </a:solidFill>
                <a:latin typeface="Inter Bold"/>
                <a:ea typeface="Inter Bold"/>
                <a:cs typeface="Inter Bold"/>
                <a:sym typeface="Inter Bold"/>
              </a:rPr>
              <a:t>2. WHAT ASSUMPTIONS OR BIASES COULD AFFECT THE STAFF'S RESPONSE UPON DISCOVERING BRETT'S BODY?</a:t>
            </a:r>
          </a:p>
          <a:p>
            <a:pPr algn="l">
              <a:lnSpc>
                <a:spcPts val="2239"/>
              </a:lnSpc>
            </a:pPr>
            <a:endParaRPr lang="en-US" sz="1599" b="1" u="none" strike="noStrike" dirty="0">
              <a:solidFill>
                <a:srgbClr val="000000"/>
              </a:solidFill>
              <a:latin typeface="Inter Bold"/>
              <a:ea typeface="Inter Bold"/>
              <a:cs typeface="Inter Bold"/>
              <a:sym typeface="Inter Bold"/>
            </a:endParaRPr>
          </a:p>
          <a:p>
            <a:pPr algn="l">
              <a:lnSpc>
                <a:spcPts val="2239"/>
              </a:lnSpc>
            </a:pPr>
            <a:r>
              <a:rPr lang="en-US" sz="1599" b="1" u="none" strike="noStrike" dirty="0">
                <a:solidFill>
                  <a:srgbClr val="000000"/>
                </a:solidFill>
                <a:latin typeface="Inter Bold"/>
                <a:ea typeface="Inter Bold"/>
                <a:cs typeface="Inter Bold"/>
                <a:sym typeface="Inter Bold"/>
              </a:rPr>
              <a:t>3. WHAT ARE THE POTENTIAL RISKS IF THE INSTITUTION OVERLOOKS THE SITUATION AND FAILS TO IMPLEMENT ANY MEASURES IN ADVANCE?</a:t>
            </a:r>
          </a:p>
          <a:p>
            <a:pPr algn="l">
              <a:lnSpc>
                <a:spcPts val="2239"/>
              </a:lnSpc>
            </a:pPr>
            <a:endParaRPr lang="en-US" sz="1599" b="1" u="none" strike="noStrike" dirty="0">
              <a:solidFill>
                <a:srgbClr val="000000"/>
              </a:solidFill>
              <a:latin typeface="Inter Bold"/>
              <a:ea typeface="Inter Bold"/>
              <a:cs typeface="Inter Bold"/>
              <a:sym typeface="Inter Bold"/>
            </a:endParaRPr>
          </a:p>
          <a:p>
            <a:pPr algn="l">
              <a:lnSpc>
                <a:spcPts val="2239"/>
              </a:lnSpc>
            </a:pPr>
            <a:r>
              <a:rPr lang="en-US" sz="1599" b="1" u="none" strike="noStrike" dirty="0">
                <a:solidFill>
                  <a:srgbClr val="000000"/>
                </a:solidFill>
                <a:latin typeface="Inter Bold"/>
                <a:ea typeface="Inter Bold"/>
                <a:cs typeface="Inter Bold"/>
                <a:sym typeface="Inter Bold"/>
              </a:rPr>
              <a:t>4. WHAT MIGHT A RESPECTFUL AND PERSON-CENTERED RESPONSE ENTAIL?</a:t>
            </a:r>
          </a:p>
          <a:p>
            <a:pPr algn="l">
              <a:lnSpc>
                <a:spcPts val="2239"/>
              </a:lnSpc>
            </a:pPr>
            <a:r>
              <a:rPr lang="en-US" sz="1599" b="1" u="none" strike="noStrike" dirty="0">
                <a:solidFill>
                  <a:srgbClr val="000000"/>
                </a:solidFill>
                <a:latin typeface="Inter Bold"/>
                <a:ea typeface="Inter Bold"/>
                <a:cs typeface="Inter Bold"/>
                <a:sym typeface="Inter Bold"/>
              </a:rPr>
              <a:t>WHAT ACTIONS SHOULD MANAGEMENT TAKE PRIOR TO BRETT'S ARRIVAL?</a:t>
            </a:r>
          </a:p>
          <a:p>
            <a:pPr algn="l">
              <a:lnSpc>
                <a:spcPts val="2239"/>
              </a:lnSpc>
            </a:pPr>
            <a:r>
              <a:rPr lang="en-US" sz="1599" b="1" u="none" strike="noStrike" dirty="0">
                <a:solidFill>
                  <a:srgbClr val="000000"/>
                </a:solidFill>
                <a:latin typeface="Inter Bold"/>
                <a:ea typeface="Inter Bold"/>
                <a:cs typeface="Inter Bold"/>
                <a:sym typeface="Inter Bold"/>
              </a:rPr>
              <a:t>WHAT ACTIONS SHOULD THE CAREGIVER TAKE WHILE PROVIDING CARE?</a:t>
            </a:r>
          </a:p>
          <a:p>
            <a:pPr algn="l">
              <a:lnSpc>
                <a:spcPts val="2239"/>
              </a:lnSpc>
            </a:pPr>
            <a:r>
              <a:rPr lang="en-US" sz="1599" b="1" u="none" strike="noStrike" dirty="0">
                <a:solidFill>
                  <a:srgbClr val="000000"/>
                </a:solidFill>
                <a:latin typeface="Inter Bold"/>
                <a:ea typeface="Inter Bold"/>
                <a:cs typeface="Inter Bold"/>
                <a:sym typeface="Inter Bold"/>
              </a:rPr>
              <a:t>WHAT POLICIES OR PROTOCOLS MIGHT BE BENEFICIAL?</a:t>
            </a:r>
          </a:p>
          <a:p>
            <a:pPr algn="l">
              <a:lnSpc>
                <a:spcPts val="2239"/>
              </a:lnSpc>
            </a:pPr>
            <a:endParaRPr lang="en-US" sz="1599" b="1" u="none" strike="noStrike" dirty="0">
              <a:solidFill>
                <a:srgbClr val="000000"/>
              </a:solidFill>
              <a:latin typeface="Inter Bold"/>
              <a:ea typeface="Inter Bold"/>
              <a:cs typeface="Inter Bold"/>
              <a:sym typeface="Inter Bold"/>
            </a:endParaRPr>
          </a:p>
          <a:p>
            <a:pPr algn="l">
              <a:lnSpc>
                <a:spcPts val="2239"/>
              </a:lnSpc>
            </a:pPr>
            <a:r>
              <a:rPr lang="en-US" sz="1599" b="1" u="none" strike="noStrike" dirty="0">
                <a:solidFill>
                  <a:srgbClr val="000000"/>
                </a:solidFill>
                <a:latin typeface="Inter Bold"/>
                <a:ea typeface="Inter Bold"/>
                <a:cs typeface="Inter Bold"/>
                <a:sym typeface="Inter Bold"/>
              </a:rPr>
              <a:t>5. WHAT ACTIONS CAN THE INSTITUTION TAKE TO ENSURE THAT BRETT DOES NOT HAVE TO "EXPLAIN WHO HE IS" AGAIN?</a:t>
            </a:r>
          </a:p>
        </p:txBody>
      </p:sp>
      <p:sp>
        <p:nvSpPr>
          <p:cNvPr id="16" name="TextBox 16"/>
          <p:cNvSpPr txBox="1"/>
          <p:nvPr/>
        </p:nvSpPr>
        <p:spPr>
          <a:xfrm>
            <a:off x="2023358" y="746709"/>
            <a:ext cx="3552492" cy="3424705"/>
          </a:xfrm>
          <a:prstGeom prst="rect">
            <a:avLst/>
          </a:prstGeom>
        </p:spPr>
        <p:txBody>
          <a:bodyPr lIns="0" tIns="0" rIns="0" bIns="0" rtlCol="0" anchor="t">
            <a:spAutoFit/>
          </a:bodyPr>
          <a:lstStyle/>
          <a:p>
            <a:pPr marL="279392" lvl="1" indent="-139696" algn="l">
              <a:lnSpc>
                <a:spcPts val="1811"/>
              </a:lnSpc>
              <a:buFont typeface="Arial"/>
              <a:buChar char="•"/>
            </a:pPr>
            <a:r>
              <a:rPr lang="en-US" sz="1294" b="1">
                <a:solidFill>
                  <a:srgbClr val="000000"/>
                </a:solidFill>
                <a:latin typeface="Raleway Medium"/>
                <a:ea typeface="Raleway Medium"/>
                <a:cs typeface="Raleway Medium"/>
                <a:sym typeface="Raleway Medium"/>
              </a:rPr>
              <a:t>Bret</a:t>
            </a:r>
            <a:r>
              <a:rPr lang="en-US" sz="1294" b="1" u="none" strike="noStrike">
                <a:solidFill>
                  <a:srgbClr val="000000"/>
                </a:solidFill>
                <a:latin typeface="Raleway Medium"/>
                <a:ea typeface="Raleway Medium"/>
                <a:cs typeface="Raleway Medium"/>
                <a:sym typeface="Raleway Medium"/>
              </a:rPr>
              <a:t>t, 72, is a transgender man residing in Lyon. He sports a full beard, possesses a low voice, and underwent chest surgery (mastectomy) several years ago. However, he has not had gender-affirming surgery. As a result, his body reflects the distinct marks of a personal transition journey.</a:t>
            </a:r>
          </a:p>
          <a:p>
            <a:pPr algn="l">
              <a:lnSpc>
                <a:spcPts val="1811"/>
              </a:lnSpc>
            </a:pPr>
            <a:endParaRPr lang="en-US" sz="1294" b="1" u="none" strike="noStrike">
              <a:solidFill>
                <a:srgbClr val="000000"/>
              </a:solidFill>
              <a:latin typeface="Raleway Medium"/>
              <a:ea typeface="Raleway Medium"/>
              <a:cs typeface="Raleway Medium"/>
              <a:sym typeface="Raleway Medium"/>
            </a:endParaRPr>
          </a:p>
          <a:p>
            <a:pPr marL="279392" lvl="1" indent="-139696" algn="l">
              <a:lnSpc>
                <a:spcPts val="1811"/>
              </a:lnSpc>
              <a:buFont typeface="Arial"/>
              <a:buChar char="•"/>
            </a:pPr>
            <a:r>
              <a:rPr lang="en-US" sz="1294" b="1" u="none" strike="noStrike">
                <a:solidFill>
                  <a:srgbClr val="000000"/>
                </a:solidFill>
                <a:latin typeface="Raleway Medium"/>
                <a:ea typeface="Raleway Medium"/>
                <a:cs typeface="Raleway Medium"/>
                <a:sym typeface="Raleway Medium"/>
              </a:rPr>
              <a:t>After a career in education and a life characterized by intricate family dynamics (he spent his adolescence in foster care), Brett resides alone. Recently, a fall and the emergence of heart issues have compelled him to hesitantly contemplate moving into a nursing home.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6000" y="506187"/>
            <a:ext cx="8885930" cy="885460"/>
          </a:xfrm>
          <a:prstGeom prst="rect">
            <a:avLst/>
          </a:prstGeom>
        </p:spPr>
        <p:txBody>
          <a:bodyPr lIns="0" tIns="0" rIns="0" bIns="0" rtlCol="0" anchor="t">
            <a:spAutoFit/>
          </a:bodyPr>
          <a:lstStyle/>
          <a:p>
            <a:pPr marL="0" lvl="0" indent="0" algn="l">
              <a:lnSpc>
                <a:spcPts val="3637"/>
              </a:lnSpc>
              <a:spcBef>
                <a:spcPct val="0"/>
              </a:spcBef>
            </a:pPr>
            <a:r>
              <a:rPr lang="en-US" sz="2598" b="1" u="none" strike="noStrike">
                <a:solidFill>
                  <a:srgbClr val="000000"/>
                </a:solidFill>
                <a:latin typeface="Inter Bold"/>
                <a:ea typeface="Inter Bold"/>
                <a:cs typeface="Inter Bold"/>
                <a:sym typeface="Inter Bold"/>
              </a:rPr>
              <a:t>EXERCISE 3 – CASE STUDY</a:t>
            </a:r>
          </a:p>
          <a:p>
            <a:pPr marL="0" lvl="0" indent="0" algn="l">
              <a:lnSpc>
                <a:spcPts val="3637"/>
              </a:lnSpc>
              <a:spcBef>
                <a:spcPct val="0"/>
              </a:spcBef>
            </a:pPr>
            <a:endParaRPr lang="en-US" sz="2598" b="1" u="none" strike="noStrike">
              <a:solidFill>
                <a:srgbClr val="000000"/>
              </a:solidFill>
              <a:latin typeface="Inter Bold"/>
              <a:ea typeface="Inter Bold"/>
              <a:cs typeface="Inter Bold"/>
              <a:sym typeface="Inter Bold"/>
            </a:endParaRPr>
          </a:p>
        </p:txBody>
      </p:sp>
      <p:sp>
        <p:nvSpPr>
          <p:cNvPr id="3" name="TextBox 3"/>
          <p:cNvSpPr txBox="1"/>
          <p:nvPr/>
        </p:nvSpPr>
        <p:spPr>
          <a:xfrm>
            <a:off x="756000" y="1276195"/>
            <a:ext cx="9539184" cy="4417060"/>
          </a:xfrm>
          <a:prstGeom prst="rect">
            <a:avLst/>
          </a:prstGeom>
        </p:spPr>
        <p:txBody>
          <a:bodyPr lIns="0" tIns="0" rIns="0" bIns="0" rtlCol="0" anchor="t">
            <a:spAutoFit/>
          </a:bodyPr>
          <a:lstStyle/>
          <a:p>
            <a:pPr algn="l">
              <a:lnSpc>
                <a:spcPts val="2239"/>
              </a:lnSpc>
              <a:spcBef>
                <a:spcPct val="0"/>
              </a:spcBef>
            </a:pPr>
            <a:r>
              <a:rPr lang="en-US" sz="1599" b="1">
                <a:solidFill>
                  <a:srgbClr val="000000"/>
                </a:solidFill>
                <a:latin typeface="Inter Bold"/>
                <a:ea typeface="Inter Bold"/>
                <a:cs typeface="Inter Bold"/>
                <a:sym typeface="Inter Bold"/>
              </a:rPr>
              <a:t>1.</a:t>
            </a:r>
            <a:r>
              <a:rPr lang="en-US" sz="1599" b="1" u="none" strike="noStrike">
                <a:solidFill>
                  <a:srgbClr val="000000"/>
                </a:solidFill>
                <a:latin typeface="Inter Bold"/>
                <a:ea typeface="Inter Bold"/>
                <a:cs typeface="Inter Bold"/>
                <a:sym typeface="Inter Bold"/>
              </a:rPr>
              <a:t>WHAT ARE THE PRIMARY CHALLENGES IN THIS SITUATION?</a:t>
            </a:r>
          </a:p>
          <a:p>
            <a:pPr marL="0" lvl="0" indent="0" algn="l">
              <a:lnSpc>
                <a:spcPts val="2239"/>
              </a:lnSpc>
              <a:spcBef>
                <a:spcPct val="0"/>
              </a:spcBef>
            </a:pPr>
            <a:r>
              <a:rPr lang="en-US" sz="1599" u="none" strike="noStrike">
                <a:solidFill>
                  <a:srgbClr val="000000"/>
                </a:solidFill>
                <a:latin typeface="Inter"/>
                <a:ea typeface="Inter"/>
                <a:cs typeface="Inter"/>
                <a:sym typeface="Inter"/>
              </a:rPr>
              <a:t>FOR BRETT PERSONALLY, FOR THE NURSING TEAM, FOR THE FACILITY</a:t>
            </a:r>
          </a:p>
          <a:p>
            <a:pPr marL="0" lvl="0" indent="0" algn="l">
              <a:lnSpc>
                <a:spcPts val="2239"/>
              </a:lnSpc>
              <a:spcBef>
                <a:spcPct val="0"/>
              </a:spcBef>
            </a:pPr>
            <a:endParaRPr lang="en-US" sz="1599" u="none" strike="noStrike">
              <a:solidFill>
                <a:srgbClr val="000000"/>
              </a:solidFill>
              <a:latin typeface="Inter"/>
              <a:ea typeface="Inter"/>
              <a:cs typeface="Inter"/>
              <a:sym typeface="Inter"/>
            </a:endParaRPr>
          </a:p>
          <a:p>
            <a:pPr marL="0" lvl="0" indent="0" algn="l">
              <a:lnSpc>
                <a:spcPts val="2239"/>
              </a:lnSpc>
              <a:spcBef>
                <a:spcPct val="0"/>
              </a:spcBef>
            </a:pPr>
            <a:r>
              <a:rPr lang="en-US" sz="1599" b="1" u="none" strike="noStrike">
                <a:solidFill>
                  <a:srgbClr val="000000"/>
                </a:solidFill>
                <a:latin typeface="Inter Bold"/>
                <a:ea typeface="Inter Bold"/>
                <a:cs typeface="Inter Bold"/>
                <a:sym typeface="Inter Bold"/>
              </a:rPr>
              <a:t>2.WHAT ASSUMPTIONS OR BIASES COULD AFFECT THE STAFF'S RESPONSE UPON DISCOVERING BRETT'S BODY?</a:t>
            </a:r>
          </a:p>
          <a:p>
            <a:pPr marL="0" lvl="0" indent="0" algn="l">
              <a:lnSpc>
                <a:spcPts val="2239"/>
              </a:lnSpc>
              <a:spcBef>
                <a:spcPct val="0"/>
              </a:spcBef>
            </a:pPr>
            <a:endParaRPr lang="en-US" sz="1599" b="1" u="none" strike="noStrike">
              <a:solidFill>
                <a:srgbClr val="000000"/>
              </a:solidFill>
              <a:latin typeface="Inter Bold"/>
              <a:ea typeface="Inter Bold"/>
              <a:cs typeface="Inter Bold"/>
              <a:sym typeface="Inter Bold"/>
            </a:endParaRPr>
          </a:p>
          <a:p>
            <a:pPr marL="0" lvl="0" indent="0" algn="l">
              <a:lnSpc>
                <a:spcPts val="2239"/>
              </a:lnSpc>
              <a:spcBef>
                <a:spcPct val="0"/>
              </a:spcBef>
            </a:pPr>
            <a:r>
              <a:rPr lang="en-US" sz="1599" b="1" u="none" strike="noStrike">
                <a:solidFill>
                  <a:srgbClr val="000000"/>
                </a:solidFill>
                <a:latin typeface="Inter Bold"/>
                <a:ea typeface="Inter Bold"/>
                <a:cs typeface="Inter Bold"/>
                <a:sym typeface="Inter Bold"/>
              </a:rPr>
              <a:t>3. WHAT ARE THE POTENTIAL RISKS IF THE INSTITUTION OVERLOOKS THE SITUATION AND FAILS TO IMPLEMENT ANY MEASURES IN ADVANCE?</a:t>
            </a:r>
          </a:p>
          <a:p>
            <a:pPr marL="0" lvl="0" indent="0" algn="l">
              <a:lnSpc>
                <a:spcPts val="2239"/>
              </a:lnSpc>
              <a:spcBef>
                <a:spcPct val="0"/>
              </a:spcBef>
            </a:pPr>
            <a:endParaRPr lang="en-US" sz="1599" b="1" u="none" strike="noStrike">
              <a:solidFill>
                <a:srgbClr val="000000"/>
              </a:solidFill>
              <a:latin typeface="Inter Bold"/>
              <a:ea typeface="Inter Bold"/>
              <a:cs typeface="Inter Bold"/>
              <a:sym typeface="Inter Bold"/>
            </a:endParaRPr>
          </a:p>
          <a:p>
            <a:pPr marL="0" lvl="0" indent="0" algn="l">
              <a:lnSpc>
                <a:spcPts val="2239"/>
              </a:lnSpc>
              <a:spcBef>
                <a:spcPct val="0"/>
              </a:spcBef>
            </a:pPr>
            <a:r>
              <a:rPr lang="en-US" sz="1599" b="1" u="none" strike="noStrike">
                <a:solidFill>
                  <a:srgbClr val="000000"/>
                </a:solidFill>
                <a:latin typeface="Inter Bold"/>
                <a:ea typeface="Inter Bold"/>
                <a:cs typeface="Inter Bold"/>
                <a:sym typeface="Inter Bold"/>
              </a:rPr>
              <a:t>4. WHAT MIGHT A RESPECTFUL AND PERSON-CENTERED RESPONSE ENTAIL?</a:t>
            </a:r>
          </a:p>
          <a:p>
            <a:pPr marL="0" lvl="0" indent="0" algn="l">
              <a:lnSpc>
                <a:spcPts val="2239"/>
              </a:lnSpc>
              <a:spcBef>
                <a:spcPct val="0"/>
              </a:spcBef>
            </a:pPr>
            <a:r>
              <a:rPr lang="en-US" sz="1599" b="1" u="none" strike="noStrike">
                <a:solidFill>
                  <a:srgbClr val="000000"/>
                </a:solidFill>
                <a:latin typeface="Inter Bold"/>
                <a:ea typeface="Inter Bold"/>
                <a:cs typeface="Inter Bold"/>
                <a:sym typeface="Inter Bold"/>
              </a:rPr>
              <a:t>WHAT ACTIONS SHOULD MANAGEMENT TAKE PRIOR TO BRETT'S ARRIVAL?</a:t>
            </a:r>
          </a:p>
          <a:p>
            <a:pPr marL="0" lvl="0" indent="0" algn="l">
              <a:lnSpc>
                <a:spcPts val="2239"/>
              </a:lnSpc>
              <a:spcBef>
                <a:spcPct val="0"/>
              </a:spcBef>
            </a:pPr>
            <a:r>
              <a:rPr lang="en-US" sz="1599" b="1" u="none" strike="noStrike">
                <a:solidFill>
                  <a:srgbClr val="000000"/>
                </a:solidFill>
                <a:latin typeface="Inter Bold"/>
                <a:ea typeface="Inter Bold"/>
                <a:cs typeface="Inter Bold"/>
                <a:sym typeface="Inter Bold"/>
              </a:rPr>
              <a:t>WHAT ACTIONS SHOULD THE CAREGIVER TAKE WHILE PROVIDING CARE?</a:t>
            </a:r>
          </a:p>
          <a:p>
            <a:pPr marL="0" lvl="0" indent="0" algn="l">
              <a:lnSpc>
                <a:spcPts val="2239"/>
              </a:lnSpc>
              <a:spcBef>
                <a:spcPct val="0"/>
              </a:spcBef>
            </a:pPr>
            <a:r>
              <a:rPr lang="en-US" sz="1599" b="1" u="none" strike="noStrike">
                <a:solidFill>
                  <a:srgbClr val="000000"/>
                </a:solidFill>
                <a:latin typeface="Inter Bold"/>
                <a:ea typeface="Inter Bold"/>
                <a:cs typeface="Inter Bold"/>
                <a:sym typeface="Inter Bold"/>
              </a:rPr>
              <a:t>WHAT POLICIES OR PROTOCOLS MIGHT BE BENEFICIAL?</a:t>
            </a:r>
          </a:p>
          <a:p>
            <a:pPr marL="0" lvl="0" indent="0" algn="l">
              <a:lnSpc>
                <a:spcPts val="2239"/>
              </a:lnSpc>
              <a:spcBef>
                <a:spcPct val="0"/>
              </a:spcBef>
            </a:pPr>
            <a:endParaRPr lang="en-US" sz="1599" b="1" u="none" strike="noStrike">
              <a:solidFill>
                <a:srgbClr val="000000"/>
              </a:solidFill>
              <a:latin typeface="Inter Bold"/>
              <a:ea typeface="Inter Bold"/>
              <a:cs typeface="Inter Bold"/>
              <a:sym typeface="Inter Bold"/>
            </a:endParaRPr>
          </a:p>
          <a:p>
            <a:pPr marL="0" lvl="0" indent="0" algn="l">
              <a:lnSpc>
                <a:spcPts val="2239"/>
              </a:lnSpc>
              <a:spcBef>
                <a:spcPct val="0"/>
              </a:spcBef>
            </a:pPr>
            <a:r>
              <a:rPr lang="en-US" sz="1599" b="1" u="none" strike="noStrike">
                <a:solidFill>
                  <a:srgbClr val="000000"/>
                </a:solidFill>
                <a:latin typeface="Inter Bold"/>
                <a:ea typeface="Inter Bold"/>
                <a:cs typeface="Inter Bold"/>
                <a:sym typeface="Inter Bold"/>
              </a:rPr>
              <a:t>5. WHAT ACTIONS CAN THE INSTITUTION TAKE TO ENSURE THAT BRETT DOES NOT HAVE TO "EXPLAIN WHO HE IS" AGAIN?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860012" y="5802818"/>
            <a:ext cx="1831988" cy="1757182"/>
          </a:xfrm>
          <a:custGeom>
            <a:avLst/>
            <a:gdLst/>
            <a:ahLst/>
            <a:cxnLst/>
            <a:rect l="l" t="t" r="r" b="b"/>
            <a:pathLst>
              <a:path w="1831988" h="1757182">
                <a:moveTo>
                  <a:pt x="0" y="0"/>
                </a:moveTo>
                <a:lnTo>
                  <a:pt x="1831988" y="0"/>
                </a:lnTo>
                <a:lnTo>
                  <a:pt x="1831988" y="1757182"/>
                </a:lnTo>
                <a:lnTo>
                  <a:pt x="0" y="1757182"/>
                </a:lnTo>
                <a:lnTo>
                  <a:pt x="0" y="0"/>
                </a:lnTo>
                <a:close/>
              </a:path>
            </a:pathLst>
          </a:custGeom>
          <a:blipFill>
            <a:blip r:embed="rId2"/>
            <a:stretch>
              <a:fillRect/>
            </a:stretch>
          </a:blipFill>
        </p:spPr>
      </p:sp>
      <p:sp>
        <p:nvSpPr>
          <p:cNvPr id="3" name="Freeform 3"/>
          <p:cNvSpPr/>
          <p:nvPr/>
        </p:nvSpPr>
        <p:spPr>
          <a:xfrm>
            <a:off x="152743" y="6681409"/>
            <a:ext cx="1810194" cy="760465"/>
          </a:xfrm>
          <a:custGeom>
            <a:avLst/>
            <a:gdLst/>
            <a:ahLst/>
            <a:cxnLst/>
            <a:rect l="l" t="t" r="r" b="b"/>
            <a:pathLst>
              <a:path w="1810194" h="760465">
                <a:moveTo>
                  <a:pt x="0" y="0"/>
                </a:moveTo>
                <a:lnTo>
                  <a:pt x="1810194" y="0"/>
                </a:lnTo>
                <a:lnTo>
                  <a:pt x="1810194" y="760465"/>
                </a:lnTo>
                <a:lnTo>
                  <a:pt x="0" y="760465"/>
                </a:lnTo>
                <a:lnTo>
                  <a:pt x="0" y="0"/>
                </a:lnTo>
                <a:close/>
              </a:path>
            </a:pathLst>
          </a:custGeom>
          <a:blipFill>
            <a:blip r:embed="rId3"/>
            <a:stretch>
              <a:fillRect l="-3009" r="-3009"/>
            </a:stretch>
          </a:blipFill>
        </p:spPr>
      </p:sp>
      <p:sp>
        <p:nvSpPr>
          <p:cNvPr id="4" name="TextBox 4"/>
          <p:cNvSpPr txBox="1"/>
          <p:nvPr/>
        </p:nvSpPr>
        <p:spPr>
          <a:xfrm>
            <a:off x="756000" y="506187"/>
            <a:ext cx="8885930" cy="763317"/>
          </a:xfrm>
          <a:prstGeom prst="rect">
            <a:avLst/>
          </a:prstGeom>
        </p:spPr>
        <p:txBody>
          <a:bodyPr lIns="0" tIns="0" rIns="0" bIns="0" rtlCol="0" anchor="t">
            <a:spAutoFit/>
          </a:bodyPr>
          <a:lstStyle/>
          <a:p>
            <a:pPr marL="0" lvl="0" indent="0" algn="l">
              <a:lnSpc>
                <a:spcPts val="3637"/>
              </a:lnSpc>
              <a:spcBef>
                <a:spcPct val="0"/>
              </a:spcBef>
            </a:pPr>
            <a:r>
              <a:rPr lang="en-US" sz="2598" b="1" u="none" strike="noStrike">
                <a:solidFill>
                  <a:srgbClr val="000000"/>
                </a:solidFill>
                <a:latin typeface="Inter Bold"/>
                <a:ea typeface="Inter Bold"/>
                <a:cs typeface="Inter Bold"/>
                <a:sym typeface="Inter Bold"/>
              </a:rPr>
              <a:t>SUMMARY: MAIN POINTS</a:t>
            </a:r>
          </a:p>
          <a:p>
            <a:pPr marL="0" lvl="0" indent="0" algn="l">
              <a:lnSpc>
                <a:spcPts val="2517"/>
              </a:lnSpc>
              <a:spcBef>
                <a:spcPct val="0"/>
              </a:spcBef>
            </a:pPr>
            <a:r>
              <a:rPr lang="en-US" sz="1798" b="1" i="1" u="none" strike="noStrike">
                <a:solidFill>
                  <a:srgbClr val="000000"/>
                </a:solidFill>
                <a:latin typeface="Inter Bold Italics"/>
                <a:ea typeface="Inter Bold Italics"/>
                <a:cs typeface="Inter Bold Italics"/>
                <a:sym typeface="Inter Bold Italics"/>
              </a:rPr>
              <a:t>SEXUALITIES, GENDERS, AND DIVERSITIES - MODULE 3</a:t>
            </a:r>
          </a:p>
        </p:txBody>
      </p:sp>
      <p:sp>
        <p:nvSpPr>
          <p:cNvPr id="5" name="TextBox 5"/>
          <p:cNvSpPr txBox="1"/>
          <p:nvPr/>
        </p:nvSpPr>
        <p:spPr>
          <a:xfrm>
            <a:off x="512391" y="1231403"/>
            <a:ext cx="9667218" cy="5976818"/>
          </a:xfrm>
          <a:prstGeom prst="rect">
            <a:avLst/>
          </a:prstGeom>
        </p:spPr>
        <p:txBody>
          <a:bodyPr lIns="0" tIns="0" rIns="0" bIns="0" rtlCol="0" anchor="t">
            <a:spAutoFit/>
          </a:bodyPr>
          <a:lstStyle/>
          <a:p>
            <a:pPr marL="0" lvl="0" indent="0" algn="l">
              <a:lnSpc>
                <a:spcPts val="3419"/>
              </a:lnSpc>
              <a:spcBef>
                <a:spcPct val="0"/>
              </a:spcBef>
            </a:pPr>
            <a:endParaRPr/>
          </a:p>
          <a:p>
            <a:pPr marL="527270" lvl="1" indent="-263635" algn="l">
              <a:lnSpc>
                <a:spcPts val="3419"/>
              </a:lnSpc>
              <a:spcBef>
                <a:spcPct val="0"/>
              </a:spcBef>
              <a:buAutoNum type="arabicPeriod"/>
            </a:pPr>
            <a:r>
              <a:rPr lang="en-US" sz="2442" b="1" u="none" strike="noStrike">
                <a:solidFill>
                  <a:srgbClr val="000000"/>
                </a:solidFill>
                <a:latin typeface="Oswald Bold"/>
                <a:ea typeface="Oswald Bold"/>
                <a:cs typeface="Oswald Bold"/>
                <a:sym typeface="Oswald Bold"/>
              </a:rPr>
              <a:t>History is significant – </a:t>
            </a:r>
            <a:r>
              <a:rPr lang="en-US" sz="2442" u="none" strike="noStrike">
                <a:solidFill>
                  <a:srgbClr val="000000"/>
                </a:solidFill>
                <a:latin typeface="Oswald"/>
                <a:ea typeface="Oswald"/>
                <a:cs typeface="Oswald"/>
                <a:sym typeface="Oswald"/>
              </a:rPr>
              <a:t>LGBTQIAP+ seniors have faced criminalization, HIV, and stigmatization. Overlooking this history continues to foster violence.</a:t>
            </a:r>
          </a:p>
          <a:p>
            <a:pPr marL="527270" lvl="1" indent="-263635" algn="l">
              <a:lnSpc>
                <a:spcPts val="3419"/>
              </a:lnSpc>
              <a:spcBef>
                <a:spcPct val="0"/>
              </a:spcBef>
              <a:buAutoNum type="arabicPeriod"/>
            </a:pPr>
            <a:r>
              <a:rPr lang="en-US" sz="2442" b="1" u="none" strike="noStrike">
                <a:solidFill>
                  <a:srgbClr val="000000"/>
                </a:solidFill>
                <a:latin typeface="Oswald Bold"/>
                <a:ea typeface="Oswald Bold"/>
                <a:cs typeface="Oswald Bold"/>
                <a:sym typeface="Oswald Bold"/>
              </a:rPr>
              <a:t>The phenomenon of "returning to the closet" is a reality, </a:t>
            </a:r>
            <a:r>
              <a:rPr lang="en-US" sz="2442" u="none" strike="noStrike">
                <a:solidFill>
                  <a:srgbClr val="000000"/>
                </a:solidFill>
                <a:latin typeface="Oswald"/>
                <a:ea typeface="Oswald"/>
                <a:cs typeface="Oswald"/>
                <a:sym typeface="Oswald"/>
              </a:rPr>
              <a:t>as 40% of LGBTQIAP+ seniors conceal their identity in nursing homes due to concerns about discrimination.</a:t>
            </a:r>
          </a:p>
          <a:p>
            <a:pPr marL="527270" lvl="1" indent="-263635" algn="l">
              <a:lnSpc>
                <a:spcPts val="3419"/>
              </a:lnSpc>
              <a:spcBef>
                <a:spcPct val="0"/>
              </a:spcBef>
              <a:buAutoNum type="arabicPeriod"/>
            </a:pPr>
            <a:r>
              <a:rPr lang="en-US" sz="2442" b="1" u="none" strike="noStrike">
                <a:solidFill>
                  <a:srgbClr val="000000"/>
                </a:solidFill>
                <a:latin typeface="Oswald Bold"/>
                <a:ea typeface="Oswald Bold"/>
                <a:cs typeface="Oswald Bold"/>
                <a:sym typeface="Oswald Bold"/>
              </a:rPr>
              <a:t>Intersectionality is essential for comprehension – </a:t>
            </a:r>
            <a:r>
              <a:rPr lang="en-US" sz="2442" u="none" strike="noStrike">
                <a:solidFill>
                  <a:srgbClr val="000000"/>
                </a:solidFill>
                <a:latin typeface="Oswald"/>
                <a:ea typeface="Oswald"/>
                <a:cs typeface="Oswald"/>
                <a:sym typeface="Oswald"/>
              </a:rPr>
              <a:t>Discriminations do not simply accumulate; they compound (age + gender + orientation + race).</a:t>
            </a:r>
          </a:p>
          <a:p>
            <a:pPr marL="527270" lvl="1" indent="-263635" algn="l">
              <a:lnSpc>
                <a:spcPts val="3419"/>
              </a:lnSpc>
              <a:spcBef>
                <a:spcPct val="0"/>
              </a:spcBef>
              <a:buAutoNum type="arabicPeriod"/>
            </a:pPr>
            <a:r>
              <a:rPr lang="en-US" sz="2442" b="1" u="none" strike="noStrike">
                <a:solidFill>
                  <a:srgbClr val="000000"/>
                </a:solidFill>
                <a:latin typeface="Oswald Bold"/>
                <a:ea typeface="Oswald Bold"/>
                <a:cs typeface="Oswald Bold"/>
                <a:sym typeface="Oswald Bold"/>
              </a:rPr>
              <a:t>Solutions are available – </a:t>
            </a:r>
            <a:r>
              <a:rPr lang="en-US" sz="2442" u="none" strike="noStrike">
                <a:solidFill>
                  <a:srgbClr val="000000"/>
                </a:solidFill>
                <a:latin typeface="Oswald"/>
                <a:ea typeface="Oswald"/>
                <a:cs typeface="Oswald"/>
                <a:sym typeface="Oswald"/>
              </a:rPr>
              <a:t>Maison de la Diversité, Grey Pride label, Lebensort Vielfalt. Inclusion is established through tangible decisions.</a:t>
            </a:r>
          </a:p>
          <a:p>
            <a:pPr marL="527270" lvl="1" indent="-263635" algn="l">
              <a:lnSpc>
                <a:spcPts val="3419"/>
              </a:lnSpc>
              <a:spcBef>
                <a:spcPct val="0"/>
              </a:spcBef>
              <a:buAutoNum type="arabicPeriod"/>
            </a:pPr>
            <a:r>
              <a:rPr lang="en-US" sz="2442" b="1" u="none" strike="noStrike">
                <a:solidFill>
                  <a:srgbClr val="000000"/>
                </a:solidFill>
                <a:latin typeface="Oswald Bold"/>
                <a:ea typeface="Oswald Bold"/>
                <a:cs typeface="Oswald Bold"/>
                <a:sym typeface="Oswald Bold"/>
              </a:rPr>
              <a:t>Language serves as a means of inclusion – </a:t>
            </a:r>
            <a:r>
              <a:rPr lang="en-US" sz="2442" u="none" strike="noStrike">
                <a:solidFill>
                  <a:srgbClr val="000000"/>
                </a:solidFill>
                <a:latin typeface="Oswald"/>
                <a:ea typeface="Oswald"/>
                <a:cs typeface="Oswald"/>
                <a:sym typeface="Oswald"/>
              </a:rPr>
              <a:t>Pose the appropriate questions, avoid assumptions, and utilize neutral terminology.</a:t>
            </a:r>
          </a:p>
          <a:p>
            <a:pPr marL="0" lvl="0" indent="0" algn="l">
              <a:lnSpc>
                <a:spcPts val="3419"/>
              </a:lnSpc>
              <a:spcBef>
                <a:spcPct val="0"/>
              </a:spcBef>
            </a:pPr>
            <a:endParaRPr lang="en-US" sz="2442" u="none" strike="noStrike">
              <a:solidFill>
                <a:srgbClr val="000000"/>
              </a:solidFill>
              <a:latin typeface="Oswald"/>
              <a:ea typeface="Oswald"/>
              <a:cs typeface="Oswald"/>
              <a:sym typeface="Oswald"/>
            </a:endParaRPr>
          </a:p>
          <a:p>
            <a:pPr marL="0" lvl="0" indent="0" algn="l">
              <a:lnSpc>
                <a:spcPts val="3419"/>
              </a:lnSpc>
              <a:spcBef>
                <a:spcPct val="0"/>
              </a:spcBef>
            </a:pPr>
            <a:endParaRPr lang="en-US" sz="2442" u="none" strike="noStrike">
              <a:solidFill>
                <a:srgbClr val="000000"/>
              </a:solidFill>
              <a:latin typeface="Oswald"/>
              <a:ea typeface="Oswald"/>
              <a:cs typeface="Oswald"/>
              <a:sym typeface="Oswa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427325" y="3000322"/>
            <a:ext cx="6061674" cy="2576414"/>
          </a:xfrm>
          <a:prstGeom prst="rect">
            <a:avLst/>
          </a:prstGeom>
        </p:spPr>
        <p:txBody>
          <a:bodyPr lIns="0" tIns="0" rIns="0" bIns="0" rtlCol="0" anchor="t">
            <a:spAutoFit/>
          </a:bodyPr>
          <a:lstStyle/>
          <a:p>
            <a:pPr marL="0" lvl="0" indent="0" algn="ctr">
              <a:lnSpc>
                <a:spcPts val="10650"/>
              </a:lnSpc>
              <a:spcBef>
                <a:spcPct val="0"/>
              </a:spcBef>
            </a:pPr>
            <a:r>
              <a:rPr lang="en-US" sz="7607" b="1" u="none" strike="noStrike">
                <a:solidFill>
                  <a:srgbClr val="000000"/>
                </a:solidFill>
                <a:latin typeface="Inter Bold"/>
                <a:ea typeface="Inter Bold"/>
                <a:cs typeface="Inter Bold"/>
                <a:sym typeface="Inter Bold"/>
              </a:rPr>
              <a:t>THANK YOU.</a:t>
            </a:r>
          </a:p>
          <a:p>
            <a:pPr marL="0" lvl="0" indent="0" algn="ctr">
              <a:lnSpc>
                <a:spcPts val="10650"/>
              </a:lnSpc>
              <a:spcBef>
                <a:spcPct val="0"/>
              </a:spcBef>
            </a:pPr>
            <a:endParaRPr lang="en-US" sz="7607" b="1" u="none" strike="noStrike">
              <a:solidFill>
                <a:srgbClr val="000000"/>
              </a:solidFill>
              <a:latin typeface="Inter Bold"/>
              <a:ea typeface="Inter Bold"/>
              <a:cs typeface="Inter Bold"/>
              <a:sym typeface="Inter Bold"/>
            </a:endParaRPr>
          </a:p>
        </p:txBody>
      </p:sp>
      <p:sp>
        <p:nvSpPr>
          <p:cNvPr id="3" name="Freeform 3"/>
          <p:cNvSpPr/>
          <p:nvPr/>
        </p:nvSpPr>
        <p:spPr>
          <a:xfrm>
            <a:off x="7016392" y="4034480"/>
            <a:ext cx="3675608" cy="3525520"/>
          </a:xfrm>
          <a:custGeom>
            <a:avLst/>
            <a:gdLst/>
            <a:ahLst/>
            <a:cxnLst/>
            <a:rect l="l" t="t" r="r" b="b"/>
            <a:pathLst>
              <a:path w="3675608" h="3525520">
                <a:moveTo>
                  <a:pt x="0" y="0"/>
                </a:moveTo>
                <a:lnTo>
                  <a:pt x="3675608" y="0"/>
                </a:lnTo>
                <a:lnTo>
                  <a:pt x="3675608" y="3525520"/>
                </a:lnTo>
                <a:lnTo>
                  <a:pt x="0" y="3525520"/>
                </a:lnTo>
                <a:lnTo>
                  <a:pt x="0" y="0"/>
                </a:lnTo>
                <a:close/>
              </a:path>
            </a:pathLst>
          </a:custGeom>
          <a:blipFill>
            <a:blip r:embed="rId2"/>
            <a:stretch>
              <a:fillRect/>
            </a:stretch>
          </a:blipFill>
        </p:spPr>
      </p:sp>
      <p:sp>
        <p:nvSpPr>
          <p:cNvPr id="4" name="Freeform 4"/>
          <p:cNvSpPr/>
          <p:nvPr/>
        </p:nvSpPr>
        <p:spPr>
          <a:xfrm>
            <a:off x="404748" y="410876"/>
            <a:ext cx="3894010" cy="1635878"/>
          </a:xfrm>
          <a:custGeom>
            <a:avLst/>
            <a:gdLst/>
            <a:ahLst/>
            <a:cxnLst/>
            <a:rect l="l" t="t" r="r" b="b"/>
            <a:pathLst>
              <a:path w="3894010" h="1635878">
                <a:moveTo>
                  <a:pt x="0" y="0"/>
                </a:moveTo>
                <a:lnTo>
                  <a:pt x="3894010" y="0"/>
                </a:lnTo>
                <a:lnTo>
                  <a:pt x="3894010" y="1635878"/>
                </a:lnTo>
                <a:lnTo>
                  <a:pt x="0" y="1635878"/>
                </a:lnTo>
                <a:lnTo>
                  <a:pt x="0" y="0"/>
                </a:lnTo>
                <a:close/>
              </a:path>
            </a:pathLst>
          </a:custGeom>
          <a:blipFill>
            <a:blip r:embed="rId3"/>
            <a:stretch>
              <a:fillRect l="-3009" r="-3009"/>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E0A6C00C77214D8209623C313996D0" ma:contentTypeVersion="14" ma:contentTypeDescription="Crée un document." ma:contentTypeScope="" ma:versionID="8d22483f0054b7c84c42ba906838da3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b3f1848086d7f1e3d9a3497da6468a6"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alises d’images"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2C844AC5-88BF-4897-AF88-9EA7D68DA8AA}"/>
</file>

<file path=customXml/itemProps2.xml><?xml version="1.0" encoding="utf-8"?>
<ds:datastoreItem xmlns:ds="http://schemas.openxmlformats.org/officeDocument/2006/customXml" ds:itemID="{BAFD44C6-E283-4617-824F-70298CED975F}"/>
</file>

<file path=customXml/itemProps3.xml><?xml version="1.0" encoding="utf-8"?>
<ds:datastoreItem xmlns:ds="http://schemas.openxmlformats.org/officeDocument/2006/customXml" ds:itemID="{9519DA03-A2B8-4386-90C0-D48745C5500F}"/>
</file>

<file path=docProps/app.xml><?xml version="1.0" encoding="utf-8"?>
<Properties xmlns="http://schemas.openxmlformats.org/officeDocument/2006/extended-properties" xmlns:vt="http://schemas.openxmlformats.org/officeDocument/2006/docPropsVTypes">
  <TotalTime>4</TotalTime>
  <Words>1333</Words>
  <Application>Microsoft Macintosh PowerPoint</Application>
  <PresentationFormat>Personnalisé</PresentationFormat>
  <Paragraphs>128</Paragraphs>
  <Slides>16</Slides>
  <Notes>0</Notes>
  <HiddenSlides>0</HiddenSlides>
  <MMClips>0</MMClips>
  <ScaleCrop>false</ScaleCrop>
  <HeadingPairs>
    <vt:vector size="8" baseType="variant">
      <vt:variant>
        <vt:lpstr>Polices utilisées</vt:lpstr>
      </vt:variant>
      <vt:variant>
        <vt:i4>10</vt:i4>
      </vt:variant>
      <vt:variant>
        <vt:lpstr>Thème</vt:lpstr>
      </vt:variant>
      <vt:variant>
        <vt:i4>1</vt:i4>
      </vt:variant>
      <vt:variant>
        <vt:lpstr>Serveurs OLE incorporés</vt:lpstr>
      </vt:variant>
      <vt:variant>
        <vt:i4>1</vt:i4>
      </vt:variant>
      <vt:variant>
        <vt:lpstr>Titres des diapositives</vt:lpstr>
      </vt:variant>
      <vt:variant>
        <vt:i4>16</vt:i4>
      </vt:variant>
    </vt:vector>
  </HeadingPairs>
  <TitlesOfParts>
    <vt:vector size="28" baseType="lpstr">
      <vt:lpstr>Raleway Bold</vt:lpstr>
      <vt:lpstr>Arial</vt:lpstr>
      <vt:lpstr>Oswald Bold</vt:lpstr>
      <vt:lpstr>Inter</vt:lpstr>
      <vt:lpstr>Oswald Semi-Bold</vt:lpstr>
      <vt:lpstr>Oswald</vt:lpstr>
      <vt:lpstr>Inter Bold Italics</vt:lpstr>
      <vt:lpstr>Raleway Medium</vt:lpstr>
      <vt:lpstr>Calibri</vt:lpstr>
      <vt:lpstr>Inter Bold</vt:lpstr>
      <vt:lpstr>Office Theme</vt:lpstr>
      <vt:lpstr>Feuille de calcul Microsoft Excel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3 AgeWise - NGO - FR (Anglais)</dc:title>
  <cp:lastModifiedBy>Lionel BUREAU</cp:lastModifiedBy>
  <cp:revision>3</cp:revision>
  <dcterms:created xsi:type="dcterms:W3CDTF">2006-08-16T00:00:00Z</dcterms:created>
  <dcterms:modified xsi:type="dcterms:W3CDTF">2026-08-13T12:38:11Z</dcterms:modified>
  <dc:identifier>DAHHBgKmAOI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ies>
</file>