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0693400" cy="7556500"/>
  <p:notesSz cx="6858000" cy="9144000"/>
  <p:embeddedFontLst>
    <p:embeddedFont>
      <p:font typeface="Arimo" charset="1" panose="020B0604020202020204"/>
      <p:regular r:id="rId23"/>
    </p:embeddedFont>
    <p:embeddedFont>
      <p:font typeface="Inter Bold" charset="1" panose="020B0802030000000004"/>
      <p:regular r:id="rId24"/>
    </p:embeddedFont>
    <p:embeddedFont>
      <p:font typeface="Oswald" charset="1" panose="00000000000000000000"/>
      <p:regular r:id="rId25"/>
    </p:embeddedFont>
    <p:embeddedFont>
      <p:font typeface="Arimo Bold" charset="1" panose="020B0704020202020204"/>
      <p:regular r:id="rId26"/>
    </p:embeddedFont>
    <p:embeddedFont>
      <p:font typeface="Oswald Bold" charset="1" panose="00000000000000000000"/>
      <p:regular r:id="rId27"/>
    </p:embeddedFont>
    <p:embeddedFont>
      <p:font typeface="Raleway Bold" charset="1" panose="00000000000000000000"/>
      <p:regular r:id="rId28"/>
    </p:embeddedFont>
    <p:embeddedFont>
      <p:font typeface="Raleway Medium"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6.fntdata"/><Relationship Id="rId8" Type="http://schemas.openxmlformats.org/officeDocument/2006/relationships/slide" Target="slides/slide3.xml"/><Relationship Id="rId21" Type="http://schemas.openxmlformats.org/officeDocument/2006/relationships/slide" Target="slides/slide16.xml"/><Relationship Id="rId3"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5.fntdata"/><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presProps" Target="presProps.xml"/><Relationship Id="rId20" Type="http://schemas.openxmlformats.org/officeDocument/2006/relationships/slide" Target="slides/slide15.xml"/><Relationship Id="rId29" Type="http://schemas.openxmlformats.org/officeDocument/2006/relationships/font" Target="fonts/font29.fntdata"/><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font" Target="fonts/font24.fntdata"/><Relationship Id="rId6" Type="http://schemas.openxmlformats.org/officeDocument/2006/relationships/slide" Target="slides/slide1.xml"/><Relationship Id="rId32" Type="http://schemas.openxmlformats.org/officeDocument/2006/relationships/customXml" Target="../customXml/item3.xml"/><Relationship Id="rId15" Type="http://schemas.openxmlformats.org/officeDocument/2006/relationships/slide" Target="slides/slide10.xml"/><Relationship Id="rId23" Type="http://schemas.openxmlformats.org/officeDocument/2006/relationships/font" Target="fonts/font23.fntdata"/><Relationship Id="rId28" Type="http://schemas.openxmlformats.org/officeDocument/2006/relationships/font" Target="fonts/font28.fntdata"/><Relationship Id="rId5"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ustomXml" Target="../customXml/item2.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7.fntdata"/><Relationship Id="rId4" Type="http://schemas.openxmlformats.org/officeDocument/2006/relationships/theme" Target="theme/theme1.xml"/><Relationship Id="rId9" Type="http://schemas.openxmlformats.org/officeDocument/2006/relationships/slide" Target="slides/slide4.xml"/><Relationship Id="rId30" Type="http://schemas.openxmlformats.org/officeDocument/2006/relationships/customXml" Target="../customXml/item1.xml"/></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 Id="rId4" Target="../media/image4.png" Type="http://schemas.openxmlformats.org/officeDocument/2006/relationships/image"/><Relationship Id="rId5" Target="../embeddings/oleObject1.bin" Type="http://schemas.openxmlformats.org/officeDocument/2006/relationships/oleObjec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 Id="rId4" Target="../media/image6.jpeg" Type="http://schemas.openxmlformats.org/officeDocument/2006/relationships/image"/><Relationship Id="rId5" Target="../media/image7.jpeg" Type="http://schemas.openxmlformats.org/officeDocument/2006/relationships/image"/><Relationship Id="rId6" Target="../media/image8.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embeddings/oleObject2.bin" Type="http://schemas.openxmlformats.org/officeDocument/2006/relationships/oleObjec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embeddings/oleObject3.bin" Type="http://schemas.openxmlformats.org/officeDocument/2006/relationships/oleObjec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 Id="rId4" Target="../media/image11.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png" Type="http://schemas.openxmlformats.org/officeDocument/2006/relationships/image"/><Relationship Id="rId11" Target="../media/image21.svg" Type="http://schemas.openxmlformats.org/officeDocument/2006/relationships/image"/><Relationship Id="rId2" Target="../media/image12.pn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 Id="rId5" Target="../media/image15.png" Type="http://schemas.openxmlformats.org/officeDocument/2006/relationships/image"/><Relationship Id="rId6" Target="../media/image16.png" Type="http://schemas.openxmlformats.org/officeDocument/2006/relationships/image"/><Relationship Id="rId7" Target="../media/image17.png" Type="http://schemas.openxmlformats.org/officeDocument/2006/relationships/image"/><Relationship Id="rId8" Target="../media/image18.png" Type="http://schemas.openxmlformats.org/officeDocument/2006/relationships/image"/><Relationship Id="rId9" Target="../media/image19.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79847" y="361044"/>
            <a:ext cx="6573893" cy="2761699"/>
          </a:xfrm>
          <a:custGeom>
            <a:avLst/>
            <a:gdLst/>
            <a:ahLst/>
            <a:cxnLst/>
            <a:rect r="r" b="b" t="t" l="l"/>
            <a:pathLst>
              <a:path h="2761699" w="6573893">
                <a:moveTo>
                  <a:pt x="0" y="0"/>
                </a:moveTo>
                <a:lnTo>
                  <a:pt x="6573892" y="0"/>
                </a:lnTo>
                <a:lnTo>
                  <a:pt x="6573892" y="2761699"/>
                </a:lnTo>
                <a:lnTo>
                  <a:pt x="0" y="2761699"/>
                </a:lnTo>
                <a:lnTo>
                  <a:pt x="0" y="0"/>
                </a:lnTo>
                <a:close/>
              </a:path>
            </a:pathLst>
          </a:custGeom>
          <a:blipFill>
            <a:blip r:embed="rId2"/>
            <a:stretch>
              <a:fillRect l="-3009" t="0" r="-3009" b="0"/>
            </a:stretch>
          </a:blipFill>
        </p:spPr>
      </p:sp>
      <p:sp>
        <p:nvSpPr>
          <p:cNvPr name="Freeform 3" id="3"/>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3"/>
            <a:stretch>
              <a:fillRect l="0" t="0" r="0" b="0"/>
            </a:stretch>
          </a:blipFill>
        </p:spPr>
      </p:sp>
      <p:sp>
        <p:nvSpPr>
          <p:cNvPr name="Freeform 4" id="4"/>
          <p:cNvSpPr/>
          <p:nvPr/>
        </p:nvSpPr>
        <p:spPr>
          <a:xfrm flipH="false" flipV="false" rot="0">
            <a:off x="351999" y="6160969"/>
            <a:ext cx="1567957" cy="1280905"/>
          </a:xfrm>
          <a:custGeom>
            <a:avLst/>
            <a:gdLst/>
            <a:ahLst/>
            <a:cxnLst/>
            <a:rect r="r" b="b" t="t" l="l"/>
            <a:pathLst>
              <a:path h="1280905" w="1567957">
                <a:moveTo>
                  <a:pt x="0" y="0"/>
                </a:moveTo>
                <a:lnTo>
                  <a:pt x="1567957" y="0"/>
                </a:lnTo>
                <a:lnTo>
                  <a:pt x="1567957" y="1280905"/>
                </a:lnTo>
                <a:lnTo>
                  <a:pt x="0" y="1280905"/>
                </a:lnTo>
                <a:lnTo>
                  <a:pt x="0" y="0"/>
                </a:lnTo>
                <a:close/>
              </a:path>
            </a:pathLst>
          </a:custGeom>
          <a:blipFill>
            <a:blip r:embed="rId4"/>
            <a:stretch>
              <a:fillRect l="0" t="0" r="0" b="0"/>
            </a:stretch>
          </a:blipFill>
        </p:spPr>
      </p:sp>
      <p:sp>
        <p:nvSpPr>
          <p:cNvPr name="TextBox 5" id="5"/>
          <p:cNvSpPr txBox="true"/>
          <p:nvPr/>
        </p:nvSpPr>
        <p:spPr>
          <a:xfrm rot="0">
            <a:off x="479847" y="4640238"/>
            <a:ext cx="8302655" cy="781631"/>
          </a:xfrm>
          <a:prstGeom prst="rect">
            <a:avLst/>
          </a:prstGeom>
        </p:spPr>
        <p:txBody>
          <a:bodyPr anchor="t" rtlCol="false" tIns="0" lIns="0" bIns="0" rIns="0">
            <a:spAutoFit/>
          </a:bodyPr>
          <a:lstStyle/>
          <a:p>
            <a:pPr algn="l" marL="0" indent="0" lvl="0">
              <a:lnSpc>
                <a:spcPts val="3125"/>
              </a:lnSpc>
              <a:spcBef>
                <a:spcPct val="0"/>
              </a:spcBef>
            </a:pPr>
            <a:r>
              <a:rPr lang="en-US" sz="2232" strike="noStrike" u="none">
                <a:solidFill>
                  <a:srgbClr val="000000"/>
                </a:solidFill>
                <a:latin typeface="Arimo"/>
                <a:ea typeface="Arimo"/>
                <a:cs typeface="Arimo"/>
                <a:sym typeface="Arimo"/>
              </a:rPr>
              <a:t>Υποστήριξη των ΛΟΑΤΚΙ+ Ηλικιωμένων: Ευαισθητοποίηση και Προληπτικά Μέτρα</a:t>
            </a:r>
          </a:p>
        </p:txBody>
      </p:sp>
      <p:sp>
        <p:nvSpPr>
          <p:cNvPr name="TextBox 6" id="6"/>
          <p:cNvSpPr txBox="true"/>
          <p:nvPr/>
        </p:nvSpPr>
        <p:spPr>
          <a:xfrm rot="0">
            <a:off x="479847" y="3731344"/>
            <a:ext cx="7635676" cy="323411"/>
          </a:xfrm>
          <a:prstGeom prst="rect">
            <a:avLst/>
          </a:prstGeom>
        </p:spPr>
        <p:txBody>
          <a:bodyPr anchor="t" rtlCol="false" tIns="0" lIns="0" bIns="0" rIns="0">
            <a:spAutoFit/>
          </a:bodyPr>
          <a:lstStyle/>
          <a:p>
            <a:pPr algn="l" marL="0" indent="0" lvl="0">
              <a:lnSpc>
                <a:spcPts val="2598"/>
              </a:lnSpc>
              <a:spcBef>
                <a:spcPct val="0"/>
              </a:spcBef>
            </a:pPr>
            <a:r>
              <a:rPr lang="en-US" b="true" sz="2201">
                <a:solidFill>
                  <a:srgbClr val="000000"/>
                </a:solidFill>
                <a:latin typeface="Inter Bold"/>
                <a:ea typeface="Inter Bold"/>
                <a:cs typeface="Inter Bold"/>
                <a:sym typeface="Inter Bold"/>
              </a:rPr>
              <a:t>ΕΝΟΤΗΤΑ 3 - ΣΕΞΟΥΑΛΙΚΟΤΗΤΑ, ΦΥΛΟ, ΕΝΣΩΜΑΤΩΣΗ</a:t>
            </a:r>
          </a:p>
        </p:txBody>
      </p:sp>
      <p:sp>
        <p:nvSpPr>
          <p:cNvPr name="TextBox 7" id="7"/>
          <p:cNvSpPr txBox="true"/>
          <p:nvPr/>
        </p:nvSpPr>
        <p:spPr>
          <a:xfrm rot="0">
            <a:off x="3624133" y="7143097"/>
            <a:ext cx="3443734" cy="264160"/>
          </a:xfrm>
          <a:prstGeom prst="rect">
            <a:avLst/>
          </a:prstGeom>
        </p:spPr>
        <p:txBody>
          <a:bodyPr anchor="t" rtlCol="false" tIns="0" lIns="0" bIns="0" rIns="0">
            <a:spAutoFit/>
          </a:bodyPr>
          <a:lstStyle/>
          <a:p>
            <a:pPr algn="ctr" marL="0" indent="0" lvl="0">
              <a:lnSpc>
                <a:spcPts val="2239"/>
              </a:lnSpc>
              <a:spcBef>
                <a:spcPct val="0"/>
              </a:spcBef>
            </a:pPr>
            <a:r>
              <a:rPr lang="en-US" sz="1599" strike="noStrike" u="none">
                <a:solidFill>
                  <a:srgbClr val="000000"/>
                </a:solidFill>
                <a:latin typeface="Oswald"/>
                <a:ea typeface="Oswald"/>
                <a:cs typeface="Oswald"/>
                <a:sym typeface="Oswald"/>
              </a:rPr>
              <a:t>Never Gets Old– Erasmus+ Project KA220-ADU</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63633" y="1903611"/>
            <a:ext cx="9831695" cy="2622963"/>
          </a:xfrm>
          <a:prstGeom prst="rect">
            <a:avLst/>
          </a:prstGeom>
        </p:spPr>
        <p:txBody>
          <a:bodyPr anchor="t" rtlCol="false" tIns="0" lIns="0" bIns="0" rIns="0">
            <a:spAutoFit/>
          </a:bodyPr>
          <a:lstStyle/>
          <a:p>
            <a:pPr algn="l" marL="0" indent="0" lvl="0">
              <a:lnSpc>
                <a:spcPts val="3499"/>
              </a:lnSpc>
              <a:spcBef>
                <a:spcPct val="0"/>
              </a:spcBef>
            </a:pPr>
            <a:r>
              <a:rPr lang="en-US" b="true" sz="2499">
                <a:solidFill>
                  <a:srgbClr val="000000"/>
                </a:solidFill>
                <a:latin typeface="Arimo Bold"/>
                <a:ea typeface="Arimo Bold"/>
                <a:cs typeface="Arimo Bold"/>
                <a:sym typeface="Arimo Bold"/>
              </a:rPr>
              <a:t>Στο τέλος αυτής της συνεδρίας, θα είστε σε θέση να:</a:t>
            </a:r>
          </a:p>
          <a:p>
            <a:pPr algn="l" marL="0" indent="0" lvl="0">
              <a:lnSpc>
                <a:spcPts val="3499"/>
              </a:lnSpc>
              <a:spcBef>
                <a:spcPct val="0"/>
              </a:spcBef>
            </a:pPr>
            <a:r>
              <a:rPr lang="en-US" b="true" sz="2499" strike="noStrike" u="none">
                <a:solidFill>
                  <a:srgbClr val="000000"/>
                </a:solidFill>
                <a:latin typeface="Arimo Bold"/>
                <a:ea typeface="Arimo Bold"/>
                <a:cs typeface="Arimo Bold"/>
                <a:sym typeface="Arimo Bold"/>
              </a:rPr>
              <a:t>Διαφοροποίηση μεταξύ σεξουαλικού προσανατολισμού, ταυτότητας φύλου και έκφρασης φύλου</a:t>
            </a:r>
          </a:p>
          <a:p>
            <a:pPr algn="l" marL="539613" indent="-269807" lvl="1">
              <a:lnSpc>
                <a:spcPts val="3499"/>
              </a:lnSpc>
              <a:spcBef>
                <a:spcPct val="0"/>
              </a:spcBef>
              <a:buFont typeface="Arial"/>
              <a:buChar char="•"/>
            </a:pPr>
            <a:r>
              <a:rPr lang="en-US" b="true" sz="2499" strike="noStrike" u="none">
                <a:solidFill>
                  <a:srgbClr val="000000"/>
                </a:solidFill>
                <a:latin typeface="Arimo Bold"/>
                <a:ea typeface="Arimo Bold"/>
                <a:cs typeface="Arimo Bold"/>
                <a:sym typeface="Arimo Bold"/>
              </a:rPr>
              <a:t>Κατανοήστε τις εμπειρίες ζωής των ΛΟΑΤΚΙ+ ηλικιωμένων</a:t>
            </a:r>
          </a:p>
          <a:p>
            <a:pPr algn="l" marL="539613" indent="-269807" lvl="1">
              <a:lnSpc>
                <a:spcPts val="3499"/>
              </a:lnSpc>
              <a:spcBef>
                <a:spcPct val="0"/>
              </a:spcBef>
              <a:buFont typeface="Arial"/>
              <a:buChar char="•"/>
            </a:pPr>
            <a:r>
              <a:rPr lang="en-US" b="true" sz="2499" strike="noStrike" u="none">
                <a:solidFill>
                  <a:srgbClr val="000000"/>
                </a:solidFill>
                <a:latin typeface="Arimo Bold"/>
                <a:ea typeface="Arimo Bold"/>
                <a:cs typeface="Arimo Bold"/>
                <a:sym typeface="Arimo Bold"/>
              </a:rPr>
              <a:t>Ανάλυση της διατομεακότητας των διακρίσεων</a:t>
            </a:r>
          </a:p>
          <a:p>
            <a:pPr algn="l" marL="539613" indent="-269807" lvl="1">
              <a:lnSpc>
                <a:spcPts val="3499"/>
              </a:lnSpc>
              <a:spcBef>
                <a:spcPct val="0"/>
              </a:spcBef>
              <a:buFont typeface="Arial"/>
              <a:buChar char="•"/>
            </a:pPr>
            <a:r>
              <a:rPr lang="en-US" b="true" sz="2499" strike="noStrike" u="none">
                <a:solidFill>
                  <a:srgbClr val="000000"/>
                </a:solidFill>
                <a:latin typeface="Arimo Bold"/>
                <a:ea typeface="Arimo Bold"/>
                <a:cs typeface="Arimo Bold"/>
                <a:sym typeface="Arimo Bold"/>
              </a:rPr>
              <a:t>Χρησιμοποιήστε συμπεριληπτική γλώσσα και στάση</a:t>
            </a:r>
          </a:p>
        </p:txBody>
      </p:sp>
      <p:sp>
        <p:nvSpPr>
          <p:cNvPr name="Freeform 3" id="3"/>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4" id="4"/>
          <p:cNvSpPr/>
          <p:nvPr/>
        </p:nvSpPr>
        <p:spPr>
          <a:xfrm flipH="false" flipV="false" rot="0">
            <a:off x="152743" y="6483443"/>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sp>
        <p:nvSpPr>
          <p:cNvPr name="TextBox 5" id="5"/>
          <p:cNvSpPr txBox="true"/>
          <p:nvPr/>
        </p:nvSpPr>
        <p:spPr>
          <a:xfrm rot="0">
            <a:off x="0" y="512177"/>
            <a:ext cx="8003686" cy="722030"/>
          </a:xfrm>
          <a:prstGeom prst="rect">
            <a:avLst/>
          </a:prstGeom>
        </p:spPr>
        <p:txBody>
          <a:bodyPr anchor="t" rtlCol="false" tIns="0" lIns="0" bIns="0" rIns="0">
            <a:spAutoFit/>
          </a:bodyPr>
          <a:lstStyle/>
          <a:p>
            <a:pPr algn="ctr" marL="0" indent="0" lvl="0">
              <a:lnSpc>
                <a:spcPts val="5879"/>
              </a:lnSpc>
              <a:spcBef>
                <a:spcPct val="0"/>
              </a:spcBef>
            </a:pPr>
            <a:r>
              <a:rPr lang="en-US" b="true" sz="4199">
                <a:solidFill>
                  <a:srgbClr val="000000"/>
                </a:solidFill>
                <a:latin typeface="Inter Bold"/>
                <a:ea typeface="Inter Bold"/>
                <a:cs typeface="Inter Bold"/>
                <a:sym typeface="Inter Bold"/>
              </a:rPr>
              <a:t>Στόχοι ενότητας</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61890" y="1576906"/>
            <a:ext cx="8326510" cy="2678123"/>
          </a:xfrm>
          <a:prstGeom prst="rect">
            <a:avLst/>
          </a:prstGeom>
        </p:spPr>
        <p:txBody>
          <a:bodyPr anchor="t" rtlCol="false" tIns="0" lIns="0" bIns="0" rIns="0">
            <a:spAutoFit/>
          </a:bodyPr>
          <a:lstStyle/>
          <a:p>
            <a:pPr algn="l" marL="551468" indent="-275734" lvl="1">
              <a:lnSpc>
                <a:spcPts val="3575"/>
              </a:lnSpc>
              <a:buAutoNum type="arabicPeriod" startAt="1"/>
            </a:pPr>
            <a:r>
              <a:rPr lang="en-US" sz="2554" strike="noStrike" u="none">
                <a:solidFill>
                  <a:srgbClr val="000000"/>
                </a:solidFill>
                <a:latin typeface="Arimo"/>
                <a:ea typeface="Arimo"/>
                <a:cs typeface="Arimo"/>
                <a:sym typeface="Arimo"/>
              </a:rPr>
              <a:t>Εισαγωγή</a:t>
            </a:r>
          </a:p>
          <a:p>
            <a:pPr algn="l" marL="551468" indent="-275734" lvl="1">
              <a:lnSpc>
                <a:spcPts val="3575"/>
              </a:lnSpc>
              <a:buAutoNum type="arabicPeriod" startAt="1"/>
            </a:pPr>
            <a:r>
              <a:rPr lang="en-US" sz="2554" strike="noStrike" u="none">
                <a:solidFill>
                  <a:srgbClr val="000000"/>
                </a:solidFill>
                <a:latin typeface="Arimo"/>
                <a:ea typeface="Arimo"/>
                <a:cs typeface="Arimo"/>
                <a:sym typeface="Arimo"/>
              </a:rPr>
              <a:t>Γιατί χρειάζεται μια συγκεκριμένη ενότητα;</a:t>
            </a:r>
          </a:p>
          <a:p>
            <a:pPr algn="l" marL="551468" indent="-275734" lvl="1">
              <a:lnSpc>
                <a:spcPts val="3575"/>
              </a:lnSpc>
              <a:buAutoNum type="arabicPeriod" startAt="1"/>
            </a:pPr>
            <a:r>
              <a:rPr lang="en-US" sz="2554" strike="noStrike" u="none">
                <a:solidFill>
                  <a:srgbClr val="000000"/>
                </a:solidFill>
                <a:latin typeface="Arimo"/>
                <a:ea typeface="Arimo"/>
                <a:cs typeface="Arimo"/>
                <a:sym typeface="Arimo"/>
              </a:rPr>
              <a:t>Δραστηριότητα – Ορολογία ένταξης</a:t>
            </a:r>
          </a:p>
          <a:p>
            <a:pPr algn="l" marL="551468" indent="-275734" lvl="1">
              <a:lnSpc>
                <a:spcPts val="3575"/>
              </a:lnSpc>
              <a:buAutoNum type="arabicPeriod" startAt="1"/>
            </a:pPr>
            <a:r>
              <a:rPr lang="en-US" sz="2554" strike="noStrike" u="none">
                <a:solidFill>
                  <a:srgbClr val="000000"/>
                </a:solidFill>
                <a:latin typeface="Arimo"/>
                <a:ea typeface="Arimo"/>
                <a:cs typeface="Arimo"/>
                <a:sym typeface="Arimo"/>
              </a:rPr>
              <a:t>Διατομεακότητα και ανάλυση περίπτωσης</a:t>
            </a:r>
          </a:p>
          <a:p>
            <a:pPr algn="l" marL="551468" indent="-275734" lvl="1">
              <a:lnSpc>
                <a:spcPts val="3575"/>
              </a:lnSpc>
              <a:buAutoNum type="arabicPeriod" startAt="1"/>
            </a:pPr>
            <a:r>
              <a:rPr lang="en-US" sz="2554" strike="noStrike" u="none">
                <a:solidFill>
                  <a:srgbClr val="000000"/>
                </a:solidFill>
                <a:latin typeface="Arimo"/>
                <a:ea typeface="Arimo"/>
                <a:cs typeface="Arimo"/>
                <a:sym typeface="Arimo"/>
              </a:rPr>
              <a:t>Πρακτική δραστηριότητα – Ανάλυση περίπτωσης Brett</a:t>
            </a:r>
          </a:p>
          <a:p>
            <a:pPr algn="l" marL="551468" indent="-275734" lvl="1">
              <a:lnSpc>
                <a:spcPts val="3575"/>
              </a:lnSpc>
              <a:buAutoNum type="arabicPeriod" startAt="1"/>
            </a:pPr>
            <a:r>
              <a:rPr lang="en-US" sz="2554" strike="noStrike" u="none">
                <a:solidFill>
                  <a:srgbClr val="000000"/>
                </a:solidFill>
                <a:latin typeface="Arimo"/>
                <a:ea typeface="Arimo"/>
                <a:cs typeface="Arimo"/>
                <a:sym typeface="Arimo"/>
              </a:rPr>
              <a:t>Σύνοψη και αξιολόγηση</a:t>
            </a:r>
          </a:p>
        </p:txBody>
      </p:sp>
      <p:sp>
        <p:nvSpPr>
          <p:cNvPr name="Freeform 3" id="3"/>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4" id="4"/>
          <p:cNvSpPr/>
          <p:nvPr/>
        </p:nvSpPr>
        <p:spPr>
          <a:xfrm flipH="false" flipV="false" rot="0">
            <a:off x="152743" y="6483443"/>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sp>
        <p:nvSpPr>
          <p:cNvPr name="TextBox 5" id="5"/>
          <p:cNvSpPr txBox="true"/>
          <p:nvPr/>
        </p:nvSpPr>
        <p:spPr>
          <a:xfrm rot="0">
            <a:off x="971688" y="531227"/>
            <a:ext cx="3210289" cy="556258"/>
          </a:xfrm>
          <a:prstGeom prst="rect">
            <a:avLst/>
          </a:prstGeom>
        </p:spPr>
        <p:txBody>
          <a:bodyPr anchor="t" rtlCol="false" tIns="0" lIns="0" bIns="0" rIns="0">
            <a:spAutoFit/>
          </a:bodyPr>
          <a:lstStyle/>
          <a:p>
            <a:pPr algn="ctr" marL="0" indent="0" lvl="0">
              <a:lnSpc>
                <a:spcPts val="4515"/>
              </a:lnSpc>
              <a:spcBef>
                <a:spcPct val="0"/>
              </a:spcBef>
            </a:pPr>
            <a:r>
              <a:rPr lang="en-US" b="true" sz="3225">
                <a:solidFill>
                  <a:srgbClr val="000000"/>
                </a:solidFill>
                <a:latin typeface="Inter Bold"/>
                <a:ea typeface="Inter Bold"/>
                <a:cs typeface="Inter Bold"/>
                <a:sym typeface="Inter Bold"/>
              </a:rPr>
              <a:t>ΠΕΡΙΕΧΟΜΕΝΑ</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516911" y="1644339"/>
            <a:ext cx="9180000" cy="1814187"/>
          </a:xfrm>
          <a:prstGeom prst="rect">
            <a:avLst/>
          </a:prstGeom>
        </p:spPr>
        <p:txBody>
          <a:bodyPr anchor="t" rtlCol="false" tIns="0" lIns="0" bIns="0" rIns="0">
            <a:spAutoFit/>
          </a:bodyPr>
          <a:lstStyle/>
          <a:p>
            <a:pPr algn="l" marL="0" indent="0" lvl="0">
              <a:lnSpc>
                <a:spcPts val="2914"/>
              </a:lnSpc>
              <a:spcBef>
                <a:spcPct val="0"/>
              </a:spcBef>
            </a:pPr>
            <a:r>
              <a:rPr lang="en-US" sz="2081">
                <a:solidFill>
                  <a:srgbClr val="000000"/>
                </a:solidFill>
                <a:latin typeface="Arimo"/>
                <a:ea typeface="Arimo"/>
                <a:cs typeface="Arimo"/>
                <a:sym typeface="Arimo"/>
              </a:rPr>
              <a:t>Μια ουσιώδης παρατήρηση:</a:t>
            </a:r>
          </a:p>
          <a:p>
            <a:pPr algn="l" marL="0" indent="0" lvl="0">
              <a:lnSpc>
                <a:spcPts val="2914"/>
              </a:lnSpc>
              <a:spcBef>
                <a:spcPct val="0"/>
              </a:spcBef>
            </a:pPr>
            <a:r>
              <a:rPr lang="en-US" sz="2081" strike="noStrike" u="none">
                <a:solidFill>
                  <a:srgbClr val="000000"/>
                </a:solidFill>
                <a:latin typeface="Arimo"/>
                <a:ea typeface="Arimo"/>
                <a:cs typeface="Arimo"/>
                <a:sym typeface="Arimo"/>
              </a:rPr>
              <a:t>Τα ΛΟΑΤΚΙΑΠ+ ηλικιωμένα άτομα συχνά αγνοούνται σε προγράμματα κατάρτισης, στα μέσα ενημέρωσης και σε διάφορους φορείς.</a:t>
            </a:r>
          </a:p>
          <a:p>
            <a:pPr algn="l" marL="449463" indent="-224732" lvl="1">
              <a:lnSpc>
                <a:spcPts val="2914"/>
              </a:lnSpc>
              <a:spcBef>
                <a:spcPct val="0"/>
              </a:spcBef>
              <a:buFont typeface="Arial"/>
              <a:buChar char="•"/>
            </a:pPr>
            <a:r>
              <a:rPr lang="en-US" sz="2081" strike="noStrike" u="none">
                <a:solidFill>
                  <a:srgbClr val="000000"/>
                </a:solidFill>
                <a:latin typeface="Arimo"/>
                <a:ea typeface="Arimo"/>
                <a:cs typeface="Arimo"/>
                <a:sym typeface="Arimo"/>
              </a:rPr>
              <a:t>Έχουν περάσει από ένα ιστορικό ταξίδι που σημαδεύτηκε από την ποινικοποίηση, τον στιγματισμό και τον ιό HIV.</a:t>
            </a:r>
          </a:p>
        </p:txBody>
      </p:sp>
      <p:sp>
        <p:nvSpPr>
          <p:cNvPr name="Freeform 3" id="3"/>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4" id="4"/>
          <p:cNvSpPr/>
          <p:nvPr/>
        </p:nvSpPr>
        <p:spPr>
          <a:xfrm flipH="false" flipV="false" rot="0">
            <a:off x="152743" y="6483443"/>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sp>
        <p:nvSpPr>
          <p:cNvPr name="TextBox 5" id="5"/>
          <p:cNvSpPr txBox="true"/>
          <p:nvPr/>
        </p:nvSpPr>
        <p:spPr>
          <a:xfrm rot="0">
            <a:off x="756000" y="496662"/>
            <a:ext cx="9593514" cy="905623"/>
          </a:xfrm>
          <a:prstGeom prst="rect">
            <a:avLst/>
          </a:prstGeom>
        </p:spPr>
        <p:txBody>
          <a:bodyPr anchor="t" rtlCol="false" tIns="0" lIns="0" bIns="0" rIns="0">
            <a:spAutoFit/>
          </a:bodyPr>
          <a:lstStyle/>
          <a:p>
            <a:pPr algn="l" marL="0" indent="0" lvl="0">
              <a:lnSpc>
                <a:spcPts val="3637"/>
              </a:lnSpc>
              <a:spcBef>
                <a:spcPct val="0"/>
              </a:spcBef>
            </a:pPr>
            <a:r>
              <a:rPr lang="en-US" b="true" sz="2598">
                <a:solidFill>
                  <a:srgbClr val="000000"/>
                </a:solidFill>
                <a:latin typeface="Inter Bold"/>
                <a:ea typeface="Inter Bold"/>
                <a:cs typeface="Inter Bold"/>
                <a:sym typeface="Inter Bold"/>
              </a:rPr>
              <a:t>Γιατί υπάρχει μια συγκεκριμένη ενότητα αφιερωμένη σε ηλικιωμένους ΛΟΑΤΚΙ+;</a:t>
            </a:r>
          </a:p>
        </p:txBody>
      </p:sp>
      <p:sp>
        <p:nvSpPr>
          <p:cNvPr name="TextBox 6" id="6"/>
          <p:cNvSpPr txBox="true"/>
          <p:nvPr/>
        </p:nvSpPr>
        <p:spPr>
          <a:xfrm rot="0">
            <a:off x="516911" y="3710106"/>
            <a:ext cx="9180000" cy="2111509"/>
          </a:xfrm>
          <a:prstGeom prst="rect">
            <a:avLst/>
          </a:prstGeom>
        </p:spPr>
        <p:txBody>
          <a:bodyPr anchor="t" rtlCol="false" tIns="0" lIns="0" bIns="0" rIns="0">
            <a:spAutoFit/>
          </a:bodyPr>
          <a:lstStyle/>
          <a:p>
            <a:pPr algn="l" marL="0" indent="0" lvl="0">
              <a:lnSpc>
                <a:spcPts val="2781"/>
              </a:lnSpc>
              <a:spcBef>
                <a:spcPct val="0"/>
              </a:spcBef>
            </a:pPr>
            <a:r>
              <a:rPr lang="en-US" sz="1986">
                <a:solidFill>
                  <a:srgbClr val="000000"/>
                </a:solidFill>
                <a:latin typeface="Arimo"/>
                <a:ea typeface="Arimo"/>
                <a:cs typeface="Arimo"/>
                <a:sym typeface="Arimo"/>
              </a:rPr>
              <a:t>Μια συνέπεια:</a:t>
            </a:r>
          </a:p>
          <a:p>
            <a:pPr algn="l" marL="428972" indent="-214486" lvl="1">
              <a:lnSpc>
                <a:spcPts val="2781"/>
              </a:lnSpc>
              <a:spcBef>
                <a:spcPct val="0"/>
              </a:spcBef>
              <a:buFont typeface="Arial"/>
              <a:buChar char="•"/>
            </a:pPr>
            <a:r>
              <a:rPr lang="en-US" sz="1986" strike="noStrike" u="none">
                <a:solidFill>
                  <a:srgbClr val="000000"/>
                </a:solidFill>
                <a:latin typeface="Arimo"/>
                <a:ea typeface="Arimo"/>
                <a:cs typeface="Arimo"/>
                <a:sym typeface="Arimo"/>
              </a:rPr>
              <a:t>Απομόνωση: Το 90% δεν έχει παιδιά και το 40% ζει με λιγότερα από 1.000 ευρώ το μήνα</a:t>
            </a:r>
          </a:p>
          <a:p>
            <a:pPr algn="l" marL="428972" indent="-214486" lvl="1">
              <a:lnSpc>
                <a:spcPts val="2781"/>
              </a:lnSpc>
              <a:spcBef>
                <a:spcPct val="0"/>
              </a:spcBef>
              <a:buFont typeface="Arial"/>
              <a:buChar char="•"/>
            </a:pPr>
            <a:r>
              <a:rPr lang="en-US" sz="1986" strike="noStrike" u="none">
                <a:solidFill>
                  <a:srgbClr val="000000"/>
                </a:solidFill>
                <a:latin typeface="Arimo"/>
                <a:ea typeface="Arimo"/>
                <a:cs typeface="Arimo"/>
                <a:sym typeface="Arimo"/>
              </a:rPr>
              <a:t>Φόβος: Το 65% φοβάται τη βία εντός των ιδρυμάτων</a:t>
            </a:r>
          </a:p>
          <a:p>
            <a:pPr algn="l" marL="428972" indent="-214486" lvl="1">
              <a:lnSpc>
                <a:spcPts val="2781"/>
              </a:lnSpc>
              <a:spcBef>
                <a:spcPct val="0"/>
              </a:spcBef>
              <a:buFont typeface="Arial"/>
              <a:buChar char="•"/>
            </a:pPr>
            <a:r>
              <a:rPr lang="en-US" sz="1986" strike="noStrike" u="none">
                <a:solidFill>
                  <a:srgbClr val="000000"/>
                </a:solidFill>
                <a:latin typeface="Arimo"/>
                <a:ea typeface="Arimo"/>
                <a:cs typeface="Arimo"/>
                <a:sym typeface="Arimo"/>
              </a:rPr>
              <a:t>«Πίσω στην ντουλάπα»: Το 40% κρύβει την ταυτότητά του σε κέντρα φιλοξενίας ηλικιωμένων</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3" id="3"/>
          <p:cNvSpPr/>
          <p:nvPr/>
        </p:nvSpPr>
        <p:spPr>
          <a:xfrm flipH="false" flipV="false" rot="0">
            <a:off x="152743" y="6483443"/>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graphicFrame>
        <p:nvGraphicFramePr>
          <p:cNvPr name="Object 4" id="4"/>
          <p:cNvGraphicFramePr/>
          <p:nvPr/>
        </p:nvGraphicFramePr>
        <p:xfrm>
          <a:off x="460822" y="1559825"/>
          <a:ext cx="7543800" cy="2514600"/>
        </p:xfrm>
        <a:graphic>
          <a:graphicData uri="http://schemas.openxmlformats.org/presentationml/2006/ole">
            <p:oleObj imgW="9042400" imgH="4013200" r:id="rId5" progId="Excel.Sheet.12" name="Worksheet">
              <p:embed/>
              <p:pic>
                <p:nvPicPr>
                  <p:cNvPr name="" id="0"/>
                  <p:cNvPicPr/>
                  <p:nvPr/>
                </p:nvPicPr>
                <p:blipFill>
                  <a:blip r:embed="rId4"/>
                  <a:stretch>
                    <a:fillRect/>
                  </a:stretch>
                </p:blipFill>
                <p:spPr>
                  <a:xfrm>
                    <a:off x="1270000" y="1270000"/>
                    <a:ext cx="1270000" cy="1270000"/>
                  </a:xfrm>
                  <a:prstGeom prst="rect"/>
                </p:spPr>
              </p:pic>
            </p:oleObj>
          </a:graphicData>
        </a:graphic>
      </p:graphicFrame>
      <p:sp>
        <p:nvSpPr>
          <p:cNvPr name="TextBox 5" id="5"/>
          <p:cNvSpPr txBox="true"/>
          <p:nvPr/>
        </p:nvSpPr>
        <p:spPr>
          <a:xfrm rot="0">
            <a:off x="524413" y="5502626"/>
            <a:ext cx="7045050" cy="658343"/>
          </a:xfrm>
          <a:prstGeom prst="rect">
            <a:avLst/>
          </a:prstGeom>
        </p:spPr>
        <p:txBody>
          <a:bodyPr anchor="t" rtlCol="false" tIns="0" lIns="0" bIns="0" rIns="0">
            <a:spAutoFit/>
          </a:bodyPr>
          <a:lstStyle/>
          <a:p>
            <a:pPr algn="just" marL="0" indent="0" lvl="0">
              <a:lnSpc>
                <a:spcPts val="2556"/>
              </a:lnSpc>
              <a:spcBef>
                <a:spcPct val="0"/>
              </a:spcBef>
            </a:pPr>
            <a:r>
              <a:rPr lang="en-US" sz="1825">
                <a:solidFill>
                  <a:srgbClr val="000000"/>
                </a:solidFill>
                <a:latin typeface="Arimo"/>
                <a:ea typeface="Arimo"/>
                <a:cs typeface="Arimo"/>
                <a:sym typeface="Arimo"/>
              </a:rPr>
              <a:t>Κρίση HIV/AIDS: Επί του παρόντος, το 30% των διαγνώσεων HIV στη Γαλλία αφορούν άτομα άνω των 50 ετών.</a:t>
            </a:r>
          </a:p>
        </p:txBody>
      </p:sp>
      <p:sp>
        <p:nvSpPr>
          <p:cNvPr name="TextBox 6" id="6"/>
          <p:cNvSpPr txBox="true"/>
          <p:nvPr/>
        </p:nvSpPr>
        <p:spPr>
          <a:xfrm rot="0">
            <a:off x="841545" y="425399"/>
            <a:ext cx="7629345" cy="905623"/>
          </a:xfrm>
          <a:prstGeom prst="rect">
            <a:avLst/>
          </a:prstGeom>
        </p:spPr>
        <p:txBody>
          <a:bodyPr anchor="t" rtlCol="false" tIns="0" lIns="0" bIns="0" rIns="0">
            <a:spAutoFit/>
          </a:bodyPr>
          <a:lstStyle/>
          <a:p>
            <a:pPr algn="l" marL="0" indent="0" lvl="0">
              <a:lnSpc>
                <a:spcPts val="3637"/>
              </a:lnSpc>
              <a:spcBef>
                <a:spcPct val="0"/>
              </a:spcBef>
            </a:pPr>
            <a:r>
              <a:rPr lang="en-US" b="true" sz="2598">
                <a:solidFill>
                  <a:srgbClr val="000000"/>
                </a:solidFill>
                <a:latin typeface="Inter Bold"/>
                <a:ea typeface="Inter Bold"/>
                <a:cs typeface="Inter Bold"/>
                <a:sym typeface="Inter Bold"/>
              </a:rPr>
              <a:t>Μια κληρονομιά που συνεχίζει να έχει σημαντικό βάρος</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3" id="3"/>
          <p:cNvSpPr/>
          <p:nvPr/>
        </p:nvSpPr>
        <p:spPr>
          <a:xfrm flipH="false" flipV="false" rot="0">
            <a:off x="152743" y="6483443"/>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sp>
        <p:nvSpPr>
          <p:cNvPr name="TextBox 4" id="4"/>
          <p:cNvSpPr txBox="true"/>
          <p:nvPr/>
        </p:nvSpPr>
        <p:spPr>
          <a:xfrm rot="0">
            <a:off x="756000" y="477612"/>
            <a:ext cx="9918556" cy="577869"/>
          </a:xfrm>
          <a:prstGeom prst="rect">
            <a:avLst/>
          </a:prstGeom>
        </p:spPr>
        <p:txBody>
          <a:bodyPr anchor="t" rtlCol="false" tIns="0" lIns="0" bIns="0" rIns="0">
            <a:spAutoFit/>
          </a:bodyPr>
          <a:lstStyle/>
          <a:p>
            <a:pPr algn="l" marL="0" indent="0" lvl="0">
              <a:lnSpc>
                <a:spcPts val="4728"/>
              </a:lnSpc>
              <a:spcBef>
                <a:spcPct val="0"/>
              </a:spcBef>
            </a:pPr>
            <a:r>
              <a:rPr lang="en-US" b="true" sz="3377">
                <a:solidFill>
                  <a:srgbClr val="000000"/>
                </a:solidFill>
                <a:latin typeface="Inter Bold"/>
                <a:ea typeface="Inter Bold"/>
                <a:cs typeface="Inter Bold"/>
                <a:sym typeface="Inter Bold"/>
              </a:rPr>
              <a:t>«ΕΠΙΣΤΡΟΦΗ ΣΤΗΝ ΝΤΟΥΛΑΠΑ»</a:t>
            </a:r>
          </a:p>
        </p:txBody>
      </p:sp>
      <p:sp>
        <p:nvSpPr>
          <p:cNvPr name="TextBox 5" id="5"/>
          <p:cNvSpPr txBox="true"/>
          <p:nvPr/>
        </p:nvSpPr>
        <p:spPr>
          <a:xfrm rot="0">
            <a:off x="756000" y="1268877"/>
            <a:ext cx="9621058" cy="2046241"/>
          </a:xfrm>
          <a:prstGeom prst="rect">
            <a:avLst/>
          </a:prstGeom>
        </p:spPr>
        <p:txBody>
          <a:bodyPr anchor="t" rtlCol="false" tIns="0" lIns="0" bIns="0" rIns="0">
            <a:spAutoFit/>
          </a:bodyPr>
          <a:lstStyle/>
          <a:p>
            <a:pPr algn="l" marL="0" indent="0" lvl="0">
              <a:lnSpc>
                <a:spcPts val="3249"/>
              </a:lnSpc>
              <a:spcBef>
                <a:spcPct val="0"/>
              </a:spcBef>
            </a:pPr>
            <a:r>
              <a:rPr lang="en-US" sz="2320">
                <a:solidFill>
                  <a:srgbClr val="000000"/>
                </a:solidFill>
                <a:latin typeface="Arimo"/>
                <a:ea typeface="Arimo"/>
                <a:cs typeface="Arimo"/>
                <a:sym typeface="Arimo"/>
              </a:rPr>
              <a:t>Ποιος είναι ο λόγος για αυτό το φαινόμενο;</a:t>
            </a:r>
          </a:p>
          <a:p>
            <a:pPr algn="l" marL="501070" indent="-250535" lvl="1">
              <a:lnSpc>
                <a:spcPts val="3249"/>
              </a:lnSpc>
              <a:buFont typeface="Arial"/>
              <a:buChar char="•"/>
            </a:pPr>
            <a:r>
              <a:rPr lang="en-US" sz="2320" strike="noStrike" u="none">
                <a:solidFill>
                  <a:srgbClr val="000000"/>
                </a:solidFill>
                <a:latin typeface="Arimo"/>
                <a:ea typeface="Arimo"/>
                <a:cs typeface="Arimo"/>
                <a:sym typeface="Arimo"/>
              </a:rPr>
              <a:t>Φόβος διακρίσεων</a:t>
            </a:r>
          </a:p>
          <a:p>
            <a:pPr algn="l" marL="501070" indent="-250535" lvl="1">
              <a:lnSpc>
                <a:spcPts val="3249"/>
              </a:lnSpc>
              <a:spcBef>
                <a:spcPct val="0"/>
              </a:spcBef>
              <a:buFont typeface="Arial"/>
              <a:buChar char="•"/>
            </a:pPr>
            <a:r>
              <a:rPr lang="en-US" sz="2320" strike="noStrike" u="none">
                <a:solidFill>
                  <a:srgbClr val="000000"/>
                </a:solidFill>
                <a:latin typeface="Arimo"/>
                <a:ea typeface="Arimo"/>
                <a:cs typeface="Arimo"/>
                <a:sym typeface="Arimo"/>
              </a:rPr>
              <a:t>Έλλειψη ορατών σημαδιών ένταξης</a:t>
            </a:r>
          </a:p>
          <a:p>
            <a:pPr algn="l" marL="501070" indent="-250535" lvl="1">
              <a:lnSpc>
                <a:spcPts val="3249"/>
              </a:lnSpc>
              <a:spcBef>
                <a:spcPct val="0"/>
              </a:spcBef>
              <a:buFont typeface="Arial"/>
              <a:buChar char="•"/>
            </a:pPr>
            <a:r>
              <a:rPr lang="en-US" sz="2320" strike="noStrike" u="none">
                <a:solidFill>
                  <a:srgbClr val="000000"/>
                </a:solidFill>
                <a:latin typeface="Arimo"/>
                <a:ea typeface="Arimo"/>
                <a:cs typeface="Arimo"/>
                <a:sym typeface="Arimo"/>
              </a:rPr>
              <a:t>Δυσμενείς εμπειρίες του παρελθόντος</a:t>
            </a:r>
          </a:p>
          <a:p>
            <a:pPr algn="l" marL="501070" indent="-250535" lvl="1">
              <a:lnSpc>
                <a:spcPts val="3249"/>
              </a:lnSpc>
              <a:spcBef>
                <a:spcPct val="0"/>
              </a:spcBef>
              <a:buFont typeface="Arial"/>
              <a:buChar char="•"/>
            </a:pPr>
            <a:r>
              <a:rPr lang="en-US" sz="2320" strike="noStrike" u="none">
                <a:solidFill>
                  <a:srgbClr val="000000"/>
                </a:solidFill>
                <a:latin typeface="Arimo"/>
                <a:ea typeface="Arimo"/>
                <a:cs typeface="Arimo"/>
                <a:sym typeface="Arimo"/>
              </a:rPr>
              <a:t>Ανεπαρκώς εκπαιδευμένο προσωπικό</a:t>
            </a:r>
          </a:p>
        </p:txBody>
      </p:sp>
      <p:sp>
        <p:nvSpPr>
          <p:cNvPr name="TextBox 6" id="6"/>
          <p:cNvSpPr txBox="true"/>
          <p:nvPr/>
        </p:nvSpPr>
        <p:spPr>
          <a:xfrm rot="0">
            <a:off x="4132877" y="4171594"/>
            <a:ext cx="3890796" cy="529237"/>
          </a:xfrm>
          <a:prstGeom prst="rect">
            <a:avLst/>
          </a:prstGeom>
        </p:spPr>
        <p:txBody>
          <a:bodyPr anchor="t" rtlCol="false" tIns="0" lIns="0" bIns="0" rIns="0">
            <a:spAutoFit/>
          </a:bodyPr>
          <a:lstStyle/>
          <a:p>
            <a:pPr algn="l" marL="0" indent="0" lvl="0">
              <a:lnSpc>
                <a:spcPts val="4360"/>
              </a:lnSpc>
              <a:spcBef>
                <a:spcPct val="0"/>
              </a:spcBef>
            </a:pPr>
            <a:r>
              <a:rPr lang="en-US" b="true" sz="3114">
                <a:solidFill>
                  <a:srgbClr val="000000"/>
                </a:solidFill>
                <a:latin typeface="Inter Bold"/>
                <a:ea typeface="Inter Bold"/>
                <a:cs typeface="Inter Bold"/>
                <a:sym typeface="Inter Bold"/>
              </a:rPr>
              <a:t>ΣΥΝΕΠΕΙΑ</a:t>
            </a:r>
          </a:p>
        </p:txBody>
      </p:sp>
      <p:sp>
        <p:nvSpPr>
          <p:cNvPr name="TextBox 7" id="7"/>
          <p:cNvSpPr txBox="true"/>
          <p:nvPr/>
        </p:nvSpPr>
        <p:spPr>
          <a:xfrm rot="0">
            <a:off x="4132877" y="5694654"/>
            <a:ext cx="3688872" cy="932493"/>
          </a:xfrm>
          <a:prstGeom prst="rect">
            <a:avLst/>
          </a:prstGeom>
        </p:spPr>
        <p:txBody>
          <a:bodyPr anchor="t" rtlCol="false" tIns="0" lIns="0" bIns="0" rIns="0">
            <a:spAutoFit/>
          </a:bodyPr>
          <a:lstStyle/>
          <a:p>
            <a:pPr algn="l" marL="0" indent="0" lvl="0">
              <a:lnSpc>
                <a:spcPts val="3720"/>
              </a:lnSpc>
              <a:spcBef>
                <a:spcPct val="0"/>
              </a:spcBef>
            </a:pPr>
            <a:r>
              <a:rPr lang="en-US" sz="2657">
                <a:solidFill>
                  <a:srgbClr val="000000"/>
                </a:solidFill>
                <a:latin typeface="Arimo"/>
                <a:ea typeface="Arimo"/>
                <a:cs typeface="Arimo"/>
                <a:sym typeface="Arimo"/>
              </a:rPr>
              <a:t>Οι ΛΟΑΤΚΙ 65+ αυτοαπομονώνονται</a:t>
            </a:r>
          </a:p>
        </p:txBody>
      </p:sp>
      <p:sp>
        <p:nvSpPr>
          <p:cNvPr name="TextBox 8" id="8"/>
          <p:cNvSpPr txBox="true"/>
          <p:nvPr/>
        </p:nvSpPr>
        <p:spPr>
          <a:xfrm rot="0">
            <a:off x="4132877" y="4577050"/>
            <a:ext cx="1689199" cy="1184278"/>
          </a:xfrm>
          <a:prstGeom prst="rect">
            <a:avLst/>
          </a:prstGeom>
        </p:spPr>
        <p:txBody>
          <a:bodyPr anchor="t" rtlCol="false" tIns="0" lIns="0" bIns="0" rIns="0">
            <a:spAutoFit/>
          </a:bodyPr>
          <a:lstStyle/>
          <a:p>
            <a:pPr algn="ctr" marL="0" indent="0" lvl="0">
              <a:lnSpc>
                <a:spcPts val="9799"/>
              </a:lnSpc>
              <a:spcBef>
                <a:spcPct val="0"/>
              </a:spcBef>
            </a:pPr>
            <a:r>
              <a:rPr lang="en-US" b="true" sz="6999" strike="noStrike" u="none">
                <a:solidFill>
                  <a:srgbClr val="3D7D2D"/>
                </a:solidFill>
                <a:latin typeface="Oswald Bold"/>
                <a:ea typeface="Oswald Bold"/>
                <a:cs typeface="Oswald Bold"/>
                <a:sym typeface="Oswald Bold"/>
              </a:rPr>
              <a:t>51%</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333048"/>
            <a:ext cx="10692000" cy="6893903"/>
          </a:xfrm>
          <a:custGeom>
            <a:avLst/>
            <a:gdLst/>
            <a:ahLst/>
            <a:cxnLst/>
            <a:rect r="r" b="b" t="t" l="l"/>
            <a:pathLst>
              <a:path h="6893903" w="10692000">
                <a:moveTo>
                  <a:pt x="0" y="0"/>
                </a:moveTo>
                <a:lnTo>
                  <a:pt x="10692000" y="0"/>
                </a:lnTo>
                <a:lnTo>
                  <a:pt x="10692000" y="6893904"/>
                </a:lnTo>
                <a:lnTo>
                  <a:pt x="0" y="6893904"/>
                </a:lnTo>
                <a:lnTo>
                  <a:pt x="0" y="0"/>
                </a:lnTo>
                <a:close/>
              </a:path>
            </a:pathLst>
          </a:custGeom>
          <a:blipFill>
            <a:blip r:embed="rId2"/>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3" id="3"/>
          <p:cNvSpPr/>
          <p:nvPr/>
        </p:nvSpPr>
        <p:spPr>
          <a:xfrm flipH="false" flipV="false" rot="0">
            <a:off x="8340229" y="257570"/>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sp>
        <p:nvSpPr>
          <p:cNvPr name="TextBox 4" id="4"/>
          <p:cNvSpPr txBox="true"/>
          <p:nvPr/>
        </p:nvSpPr>
        <p:spPr>
          <a:xfrm rot="0">
            <a:off x="2662668" y="2647758"/>
            <a:ext cx="7128724" cy="2344839"/>
          </a:xfrm>
          <a:prstGeom prst="rect">
            <a:avLst/>
          </a:prstGeom>
        </p:spPr>
        <p:txBody>
          <a:bodyPr anchor="t" rtlCol="false" tIns="0" lIns="0" bIns="0" rIns="0">
            <a:spAutoFit/>
          </a:bodyPr>
          <a:lstStyle/>
          <a:p>
            <a:pPr algn="l" marL="0" indent="0" lvl="0">
              <a:lnSpc>
                <a:spcPts val="3078"/>
              </a:lnSpc>
              <a:spcBef>
                <a:spcPct val="0"/>
              </a:spcBef>
            </a:pPr>
            <a:r>
              <a:rPr lang="en-US" sz="2199">
                <a:solidFill>
                  <a:srgbClr val="000000"/>
                </a:solidFill>
                <a:latin typeface="Arimo"/>
                <a:ea typeface="Arimo"/>
                <a:cs typeface="Arimo"/>
                <a:sym typeface="Arimo"/>
              </a:rPr>
              <a:t>Maison de la Diversité (Λυών) – Συμμετοχική και συμπεριληπτική στέγαση Grey Pride – Η πινακίδα</a:t>
            </a:r>
          </a:p>
          <a:p>
            <a:pPr algn="l" marL="0" indent="0" lvl="0">
              <a:lnSpc>
                <a:spcPts val="3078"/>
              </a:lnSpc>
              <a:spcBef>
                <a:spcPct val="0"/>
              </a:spcBef>
            </a:pPr>
          </a:p>
          <a:p>
            <a:pPr algn="l" marL="0" indent="0" lvl="0">
              <a:lnSpc>
                <a:spcPts val="3078"/>
              </a:lnSpc>
              <a:spcBef>
                <a:spcPct val="0"/>
              </a:spcBef>
            </a:pPr>
            <a:r>
              <a:rPr lang="en-US" sz="2199">
                <a:solidFill>
                  <a:srgbClr val="000000"/>
                </a:solidFill>
                <a:latin typeface="Arimo"/>
                <a:ea typeface="Arimo"/>
                <a:cs typeface="Arimo"/>
                <a:sym typeface="Arimo"/>
              </a:rPr>
              <a:t>«Καλώς ορίσατε» για τα κέντρα φροντίδας Living Space</a:t>
            </a:r>
          </a:p>
          <a:p>
            <a:pPr algn="l" marL="0" indent="0" lvl="0">
              <a:lnSpc>
                <a:spcPts val="3078"/>
              </a:lnSpc>
              <a:spcBef>
                <a:spcPct val="0"/>
              </a:spcBef>
            </a:pPr>
          </a:p>
          <a:p>
            <a:pPr algn="l" marL="0" indent="0" lvl="0">
              <a:lnSpc>
                <a:spcPts val="3078"/>
              </a:lnSpc>
              <a:spcBef>
                <a:spcPct val="0"/>
              </a:spcBef>
            </a:pPr>
            <a:r>
              <a:rPr lang="en-US" sz="2199">
                <a:solidFill>
                  <a:srgbClr val="000000"/>
                </a:solidFill>
                <a:latin typeface="Arimo"/>
                <a:ea typeface="Arimo"/>
                <a:cs typeface="Arimo"/>
                <a:sym typeface="Arimo"/>
              </a:rPr>
              <a:t>Diversity (Βερολίνο) – Στέγαση για ΛΟΑΤΚΙ+ 65+</a:t>
            </a:r>
          </a:p>
        </p:txBody>
      </p:sp>
      <p:sp>
        <p:nvSpPr>
          <p:cNvPr name="Freeform 5" id="5"/>
          <p:cNvSpPr/>
          <p:nvPr/>
        </p:nvSpPr>
        <p:spPr>
          <a:xfrm flipH="false" flipV="false" rot="0">
            <a:off x="661498" y="1407397"/>
            <a:ext cx="1406982" cy="1406982"/>
          </a:xfrm>
          <a:custGeom>
            <a:avLst/>
            <a:gdLst/>
            <a:ahLst/>
            <a:cxnLst/>
            <a:rect r="r" b="b" t="t" l="l"/>
            <a:pathLst>
              <a:path h="1406982" w="1406982">
                <a:moveTo>
                  <a:pt x="0" y="0"/>
                </a:moveTo>
                <a:lnTo>
                  <a:pt x="1406982" y="0"/>
                </a:lnTo>
                <a:lnTo>
                  <a:pt x="1406982" y="1406982"/>
                </a:lnTo>
                <a:lnTo>
                  <a:pt x="0" y="1406982"/>
                </a:lnTo>
                <a:lnTo>
                  <a:pt x="0" y="0"/>
                </a:lnTo>
                <a:close/>
              </a:path>
            </a:pathLst>
          </a:custGeom>
          <a:blipFill>
            <a:blip r:embed="rId4"/>
            <a:stretch>
              <a:fillRect l="0" t="0" r="0" b="0"/>
            </a:stretch>
          </a:blipFill>
        </p:spPr>
      </p:sp>
      <p:sp>
        <p:nvSpPr>
          <p:cNvPr name="Freeform 6" id="6"/>
          <p:cNvSpPr/>
          <p:nvPr/>
        </p:nvSpPr>
        <p:spPr>
          <a:xfrm flipH="false" flipV="false" rot="0">
            <a:off x="661498" y="2814379"/>
            <a:ext cx="1406982" cy="1406982"/>
          </a:xfrm>
          <a:custGeom>
            <a:avLst/>
            <a:gdLst/>
            <a:ahLst/>
            <a:cxnLst/>
            <a:rect r="r" b="b" t="t" l="l"/>
            <a:pathLst>
              <a:path h="1406982" w="1406982">
                <a:moveTo>
                  <a:pt x="0" y="0"/>
                </a:moveTo>
                <a:lnTo>
                  <a:pt x="1406982" y="0"/>
                </a:lnTo>
                <a:lnTo>
                  <a:pt x="1406982" y="1406982"/>
                </a:lnTo>
                <a:lnTo>
                  <a:pt x="0" y="1406982"/>
                </a:lnTo>
                <a:lnTo>
                  <a:pt x="0" y="0"/>
                </a:lnTo>
                <a:close/>
              </a:path>
            </a:pathLst>
          </a:custGeom>
          <a:blipFill>
            <a:blip r:embed="rId5"/>
            <a:stretch>
              <a:fillRect l="0" t="0" r="0" b="0"/>
            </a:stretch>
          </a:blipFill>
        </p:spPr>
      </p:sp>
      <p:sp>
        <p:nvSpPr>
          <p:cNvPr name="Freeform 7" id="7"/>
          <p:cNvSpPr/>
          <p:nvPr/>
        </p:nvSpPr>
        <p:spPr>
          <a:xfrm flipH="false" flipV="false" rot="0">
            <a:off x="756000" y="4475128"/>
            <a:ext cx="1406982" cy="1253278"/>
          </a:xfrm>
          <a:custGeom>
            <a:avLst/>
            <a:gdLst/>
            <a:ahLst/>
            <a:cxnLst/>
            <a:rect r="r" b="b" t="t" l="l"/>
            <a:pathLst>
              <a:path h="1253278" w="1406982">
                <a:moveTo>
                  <a:pt x="0" y="0"/>
                </a:moveTo>
                <a:lnTo>
                  <a:pt x="1406982" y="0"/>
                </a:lnTo>
                <a:lnTo>
                  <a:pt x="1406982" y="1253278"/>
                </a:lnTo>
                <a:lnTo>
                  <a:pt x="0" y="1253278"/>
                </a:lnTo>
                <a:lnTo>
                  <a:pt x="0" y="0"/>
                </a:lnTo>
                <a:close/>
              </a:path>
            </a:pathLst>
          </a:custGeom>
          <a:blipFill>
            <a:blip r:embed="rId6"/>
            <a:stretch>
              <a:fillRect l="0" t="0" r="0" b="0"/>
            </a:stretch>
          </a:blipFill>
        </p:spPr>
      </p:sp>
      <p:sp>
        <p:nvSpPr>
          <p:cNvPr name="TextBox 8" id="8"/>
          <p:cNvSpPr txBox="true"/>
          <p:nvPr/>
        </p:nvSpPr>
        <p:spPr>
          <a:xfrm rot="0">
            <a:off x="553813" y="512412"/>
            <a:ext cx="8885930" cy="443033"/>
          </a:xfrm>
          <a:prstGeom prst="rect">
            <a:avLst/>
          </a:prstGeom>
        </p:spPr>
        <p:txBody>
          <a:bodyPr anchor="t" rtlCol="false" tIns="0" lIns="0" bIns="0" rIns="0">
            <a:spAutoFit/>
          </a:bodyPr>
          <a:lstStyle/>
          <a:p>
            <a:pPr algn="l" marL="0" indent="0" lvl="0">
              <a:lnSpc>
                <a:spcPts val="3637"/>
              </a:lnSpc>
              <a:spcBef>
                <a:spcPct val="0"/>
              </a:spcBef>
            </a:pPr>
            <a:r>
              <a:rPr lang="en-US" b="true" sz="2598">
                <a:solidFill>
                  <a:srgbClr val="000000"/>
                </a:solidFill>
                <a:latin typeface="Inter Bold"/>
                <a:ea typeface="Inter Bold"/>
                <a:cs typeface="Inter Bold"/>
                <a:sym typeface="Inter Bold"/>
              </a:rPr>
              <a:t>ΕΡΓΑ ΠΟΥ ΕΝΘΑΡΡΥΝΟΥΝ</a:t>
            </a:r>
          </a:p>
        </p:txBody>
      </p:sp>
      <p:sp>
        <p:nvSpPr>
          <p:cNvPr name="TextBox 9" id="9"/>
          <p:cNvSpPr txBox="true"/>
          <p:nvPr/>
        </p:nvSpPr>
        <p:spPr>
          <a:xfrm rot="0">
            <a:off x="756000" y="6313369"/>
            <a:ext cx="6816490" cy="549778"/>
          </a:xfrm>
          <a:prstGeom prst="rect">
            <a:avLst/>
          </a:prstGeom>
        </p:spPr>
        <p:txBody>
          <a:bodyPr anchor="t" rtlCol="false" tIns="0" lIns="0" bIns="0" rIns="0">
            <a:spAutoFit/>
          </a:bodyPr>
          <a:lstStyle/>
          <a:p>
            <a:pPr algn="l" marL="0" indent="0" lvl="0">
              <a:lnSpc>
                <a:spcPts val="2239"/>
              </a:lnSpc>
              <a:spcBef>
                <a:spcPct val="0"/>
              </a:spcBef>
            </a:pPr>
            <a:r>
              <a:rPr lang="en-US" b="true" sz="1599" strike="noStrike" u="none">
                <a:solidFill>
                  <a:srgbClr val="000000"/>
                </a:solidFill>
                <a:latin typeface="Inter Bold"/>
                <a:ea typeface="Inter Bold"/>
                <a:cs typeface="Inter Bold"/>
                <a:sym typeface="Inter Bold"/>
              </a:rPr>
              <a:t>Η ένταξη δεν είναι απλώς μια αφηρημένη ιδέα· αντιπροσωπεύει μια σειρά από συγκεκριμένες αποφάσεις.</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Object 2" id="2"/>
          <p:cNvGraphicFramePr/>
          <p:nvPr/>
        </p:nvGraphicFramePr>
        <p:xfrm>
          <a:off x="439203" y="1255245"/>
          <a:ext cx="2514600" cy="8801100"/>
        </p:xfrm>
        <a:graphic>
          <a:graphicData uri="http://schemas.openxmlformats.org/presentationml/2006/ole">
            <p:oleObj imgW="4267200" imgH="10553700" r:id="rId3" progId="Excel.Sheet.12" name="Worksheet">
              <p:embed/>
              <p:pic>
                <p:nvPicPr>
                  <p:cNvPr name="" id="0"/>
                  <p:cNvPicPr/>
                  <p:nvPr/>
                </p:nvPicPr>
                <p:blipFill>
                  <a:blip r:embed="rId2"/>
                  <a:stretch>
                    <a:fillRect/>
                  </a:stretch>
                </p:blipFill>
                <p:spPr>
                  <a:xfrm>
                    <a:off x="1270000" y="1270000"/>
                    <a:ext cx="1270000" cy="1270000"/>
                  </a:xfrm>
                  <a:prstGeom prst="rect"/>
                </p:spPr>
              </p:pic>
            </p:oleObj>
          </a:graphicData>
        </a:graphic>
      </p:graphicFrame>
      <p:sp>
        <p:nvSpPr>
          <p:cNvPr name="TextBox 3" id="3"/>
          <p:cNvSpPr txBox="true"/>
          <p:nvPr/>
        </p:nvSpPr>
        <p:spPr>
          <a:xfrm rot="0">
            <a:off x="536795" y="300206"/>
            <a:ext cx="9918556" cy="455794"/>
          </a:xfrm>
          <a:prstGeom prst="rect">
            <a:avLst/>
          </a:prstGeom>
        </p:spPr>
        <p:txBody>
          <a:bodyPr anchor="t" rtlCol="false" tIns="0" lIns="0" bIns="0" rIns="0">
            <a:spAutoFit/>
          </a:bodyPr>
          <a:lstStyle/>
          <a:p>
            <a:pPr algn="l" marL="0" indent="0" lvl="0">
              <a:lnSpc>
                <a:spcPts val="3748"/>
              </a:lnSpc>
              <a:spcBef>
                <a:spcPct val="0"/>
              </a:spcBef>
            </a:pPr>
            <a:r>
              <a:rPr lang="en-US" b="true" sz="2677">
                <a:solidFill>
                  <a:srgbClr val="000000"/>
                </a:solidFill>
                <a:latin typeface="Inter Bold"/>
                <a:ea typeface="Inter Bold"/>
                <a:cs typeface="Inter Bold"/>
                <a:sym typeface="Inter Bold"/>
              </a:rPr>
              <a:t>Γλωσσάριο σημαντικών όρων (1)</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aphicFrame>
        <p:nvGraphicFramePr>
          <p:cNvPr name="Object 2" id="2"/>
          <p:cNvGraphicFramePr/>
          <p:nvPr/>
        </p:nvGraphicFramePr>
        <p:xfrm>
          <a:off x="298743" y="2029840"/>
          <a:ext cx="2514600" cy="8801100"/>
        </p:xfrm>
        <a:graphic>
          <a:graphicData uri="http://schemas.openxmlformats.org/presentationml/2006/ole">
            <p:oleObj imgW="4267200" imgH="10553700" r:id="rId3" progId="Excel.Sheet.12" name="Worksheet">
              <p:embed/>
              <p:pic>
                <p:nvPicPr>
                  <p:cNvPr name="" id="0"/>
                  <p:cNvPicPr/>
                  <p:nvPr/>
                </p:nvPicPr>
                <p:blipFill>
                  <a:blip r:embed="rId2"/>
                  <a:stretch>
                    <a:fillRect/>
                  </a:stretch>
                </p:blipFill>
                <p:spPr>
                  <a:xfrm>
                    <a:off x="1270000" y="1270000"/>
                    <a:ext cx="1270000" cy="1270000"/>
                  </a:xfrm>
                  <a:prstGeom prst="rect"/>
                </p:spPr>
              </p:pic>
            </p:oleObj>
          </a:graphicData>
        </a:graphic>
      </p:graphicFrame>
      <p:sp>
        <p:nvSpPr>
          <p:cNvPr name="TextBox 3" id="3"/>
          <p:cNvSpPr txBox="true"/>
          <p:nvPr/>
        </p:nvSpPr>
        <p:spPr>
          <a:xfrm rot="0">
            <a:off x="298743" y="1201379"/>
            <a:ext cx="9918556" cy="455794"/>
          </a:xfrm>
          <a:prstGeom prst="rect">
            <a:avLst/>
          </a:prstGeom>
        </p:spPr>
        <p:txBody>
          <a:bodyPr anchor="t" rtlCol="false" tIns="0" lIns="0" bIns="0" rIns="0">
            <a:spAutoFit/>
          </a:bodyPr>
          <a:lstStyle/>
          <a:p>
            <a:pPr algn="l" marL="0" indent="0" lvl="0">
              <a:lnSpc>
                <a:spcPts val="3748"/>
              </a:lnSpc>
              <a:spcBef>
                <a:spcPct val="0"/>
              </a:spcBef>
            </a:pPr>
            <a:r>
              <a:rPr lang="en-US" b="true" sz="2677">
                <a:solidFill>
                  <a:srgbClr val="000000"/>
                </a:solidFill>
                <a:latin typeface="Inter Bold"/>
                <a:ea typeface="Inter Bold"/>
                <a:cs typeface="Inter Bold"/>
                <a:sym typeface="Inter Bold"/>
              </a:rPr>
              <a:t>Γλωσσάριο σημαντικών όρων (2)</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3" id="3"/>
          <p:cNvSpPr/>
          <p:nvPr/>
        </p:nvSpPr>
        <p:spPr>
          <a:xfrm flipH="false" flipV="false" rot="0">
            <a:off x="152743" y="6483443"/>
            <a:ext cx="2199028" cy="923814"/>
          </a:xfrm>
          <a:custGeom>
            <a:avLst/>
            <a:gdLst/>
            <a:ahLst/>
            <a:cxnLst/>
            <a:rect r="r" b="b" t="t" l="l"/>
            <a:pathLst>
              <a:path h="923814" w="2199028">
                <a:moveTo>
                  <a:pt x="0" y="0"/>
                </a:moveTo>
                <a:lnTo>
                  <a:pt x="2199028" y="0"/>
                </a:lnTo>
                <a:lnTo>
                  <a:pt x="2199028" y="923814"/>
                </a:lnTo>
                <a:lnTo>
                  <a:pt x="0" y="923814"/>
                </a:lnTo>
                <a:lnTo>
                  <a:pt x="0" y="0"/>
                </a:lnTo>
                <a:close/>
              </a:path>
            </a:pathLst>
          </a:custGeom>
          <a:blipFill>
            <a:blip r:embed="rId3"/>
            <a:stretch>
              <a:fillRect l="-3009" t="0" r="-3009" b="0"/>
            </a:stretch>
          </a:blipFill>
        </p:spPr>
      </p:sp>
      <p:sp>
        <p:nvSpPr>
          <p:cNvPr name="TextBox 4" id="4"/>
          <p:cNvSpPr txBox="true"/>
          <p:nvPr/>
        </p:nvSpPr>
        <p:spPr>
          <a:xfrm rot="0">
            <a:off x="756000" y="496662"/>
            <a:ext cx="8885930" cy="448390"/>
          </a:xfrm>
          <a:prstGeom prst="rect">
            <a:avLst/>
          </a:prstGeom>
        </p:spPr>
        <p:txBody>
          <a:bodyPr anchor="t" rtlCol="false" tIns="0" lIns="0" bIns="0" rIns="0">
            <a:spAutoFit/>
          </a:bodyPr>
          <a:lstStyle/>
          <a:p>
            <a:pPr algn="l" marL="0" indent="0" lvl="0">
              <a:lnSpc>
                <a:spcPts val="3637"/>
              </a:lnSpc>
              <a:spcBef>
                <a:spcPct val="0"/>
              </a:spcBef>
            </a:pPr>
            <a:r>
              <a:rPr lang="en-US" b="true" sz="2598" strike="noStrike" u="none">
                <a:solidFill>
                  <a:srgbClr val="000000"/>
                </a:solidFill>
                <a:latin typeface="Inter Bold"/>
                <a:ea typeface="Inter Bold"/>
                <a:cs typeface="Inter Bold"/>
                <a:sym typeface="Inter Bold"/>
              </a:rPr>
              <a:t>Άσκηση 1 – Το Λεξικό της Ένταξης</a:t>
            </a:r>
          </a:p>
        </p:txBody>
      </p:sp>
      <p:sp>
        <p:nvSpPr>
          <p:cNvPr name="TextBox 5" id="5"/>
          <p:cNvSpPr txBox="true"/>
          <p:nvPr/>
        </p:nvSpPr>
        <p:spPr>
          <a:xfrm rot="0">
            <a:off x="756000" y="1278402"/>
            <a:ext cx="9180000" cy="3521077"/>
          </a:xfrm>
          <a:prstGeom prst="rect">
            <a:avLst/>
          </a:prstGeom>
        </p:spPr>
        <p:txBody>
          <a:bodyPr anchor="t" rtlCol="false" tIns="0" lIns="0" bIns="0" rIns="0">
            <a:spAutoFit/>
          </a:bodyPr>
          <a:lstStyle/>
          <a:p>
            <a:pPr algn="l" marL="0" indent="0" lvl="0">
              <a:lnSpc>
                <a:spcPts val="2781"/>
              </a:lnSpc>
              <a:spcBef>
                <a:spcPct val="0"/>
              </a:spcBef>
            </a:pPr>
            <a:r>
              <a:rPr lang="en-US" sz="1986" strike="noStrike" u="none">
                <a:solidFill>
                  <a:srgbClr val="000000"/>
                </a:solidFill>
                <a:latin typeface="Arimo"/>
                <a:ea typeface="Arimo"/>
                <a:cs typeface="Arimo"/>
                <a:sym typeface="Arimo"/>
              </a:rPr>
              <a:t>Στόχος: Κατανόηση της βασικής ορολογίας και αναγνώριση της σημασίας της.</a:t>
            </a:r>
          </a:p>
          <a:p>
            <a:pPr algn="l" marL="0" indent="0" lvl="0">
              <a:lnSpc>
                <a:spcPts val="2781"/>
              </a:lnSpc>
              <a:spcBef>
                <a:spcPct val="0"/>
              </a:spcBef>
            </a:pPr>
          </a:p>
          <a:p>
            <a:pPr algn="l" marL="0" indent="0" lvl="0">
              <a:lnSpc>
                <a:spcPts val="2781"/>
              </a:lnSpc>
              <a:spcBef>
                <a:spcPct val="0"/>
              </a:spcBef>
            </a:pPr>
            <a:r>
              <a:rPr lang="en-US" sz="1986" strike="noStrike" u="none">
                <a:solidFill>
                  <a:srgbClr val="000000"/>
                </a:solidFill>
                <a:latin typeface="Arimo"/>
                <a:ea typeface="Arimo"/>
                <a:cs typeface="Arimo"/>
                <a:sym typeface="Arimo"/>
              </a:rPr>
              <a:t>Ανάπτυξη:</a:t>
            </a:r>
          </a:p>
          <a:p>
            <a:pPr algn="l" marL="0" indent="0" lvl="0">
              <a:lnSpc>
                <a:spcPts val="2781"/>
              </a:lnSpc>
              <a:spcBef>
                <a:spcPct val="0"/>
              </a:spcBef>
            </a:pPr>
            <a:r>
              <a:rPr lang="en-US" sz="1986" strike="noStrike" u="none">
                <a:solidFill>
                  <a:srgbClr val="000000"/>
                </a:solidFill>
                <a:latin typeface="Arimo"/>
                <a:ea typeface="Arimo"/>
                <a:cs typeface="Arimo"/>
                <a:sym typeface="Arimo"/>
              </a:rPr>
              <a:t>Σε μικρές ομάδες, αναλύστε το/τα σενάριο/α.</a:t>
            </a:r>
          </a:p>
          <a:p>
            <a:pPr algn="l" marL="428972" indent="-214486" lvl="1">
              <a:lnSpc>
                <a:spcPts val="2781"/>
              </a:lnSpc>
              <a:spcBef>
                <a:spcPct val="0"/>
              </a:spcBef>
              <a:buFont typeface="Arial"/>
              <a:buChar char="•"/>
            </a:pPr>
            <a:r>
              <a:rPr lang="en-US" sz="1986" strike="noStrike" u="none">
                <a:solidFill>
                  <a:srgbClr val="000000"/>
                </a:solidFill>
                <a:latin typeface="Arimo"/>
                <a:ea typeface="Arimo"/>
                <a:cs typeface="Arimo"/>
                <a:sym typeface="Arimo"/>
              </a:rPr>
              <a:t>Για κάθε περίπτωση, κάντε μια συζήτηση:</a:t>
            </a:r>
          </a:p>
          <a:p>
            <a:pPr algn="l" marL="428972" indent="-214486" lvl="1">
              <a:lnSpc>
                <a:spcPts val="2781"/>
              </a:lnSpc>
              <a:spcBef>
                <a:spcPct val="0"/>
              </a:spcBef>
              <a:buFont typeface="Arial"/>
              <a:buChar char="•"/>
            </a:pPr>
            <a:r>
              <a:rPr lang="en-US" sz="1986" strike="noStrike" u="none">
                <a:solidFill>
                  <a:srgbClr val="000000"/>
                </a:solidFill>
                <a:latin typeface="Arimo"/>
                <a:ea typeface="Arimo"/>
                <a:cs typeface="Arimo"/>
                <a:sym typeface="Arimo"/>
              </a:rPr>
              <a:t>Ποιος είναι ο πιο σχετικός όρος;</a:t>
            </a:r>
          </a:p>
          <a:p>
            <a:pPr algn="l" marL="857943" indent="-285981" lvl="2">
              <a:lnSpc>
                <a:spcPts val="2781"/>
              </a:lnSpc>
              <a:spcBef>
                <a:spcPct val="0"/>
              </a:spcBef>
              <a:buFont typeface="Arial"/>
              <a:buChar char="⚬"/>
            </a:pPr>
            <a:r>
              <a:rPr lang="en-US" sz="1986" strike="noStrike" u="none">
                <a:solidFill>
                  <a:srgbClr val="000000"/>
                </a:solidFill>
                <a:latin typeface="Arimo"/>
                <a:ea typeface="Arimo"/>
                <a:cs typeface="Arimo"/>
                <a:sym typeface="Arimo"/>
              </a:rPr>
              <a:t>Γιατί είναι αυτό σημαντικό;</a:t>
            </a:r>
          </a:p>
          <a:p>
            <a:pPr algn="l" marL="857943" indent="-285981" lvl="2">
              <a:lnSpc>
                <a:spcPts val="2781"/>
              </a:lnSpc>
              <a:spcBef>
                <a:spcPct val="0"/>
              </a:spcBef>
              <a:buFont typeface="Arial"/>
              <a:buChar char="⚬"/>
            </a:pPr>
            <a:r>
              <a:rPr lang="en-US" sz="1986" strike="noStrike" u="none">
                <a:solidFill>
                  <a:srgbClr val="000000"/>
                </a:solidFill>
                <a:latin typeface="Arimo"/>
                <a:ea typeface="Arimo"/>
                <a:cs typeface="Arimo"/>
                <a:sym typeface="Arimo"/>
              </a:rPr>
              <a:t>Με ποιους τρόπους μπορεί η έλλειψη γνώσης να είναι επιβλαβής;</a:t>
            </a:r>
          </a:p>
          <a:p>
            <a:pPr algn="l" marL="857943" indent="-285981" lvl="2">
              <a:lnSpc>
                <a:spcPts val="2781"/>
              </a:lnSpc>
              <a:spcBef>
                <a:spcPct val="0"/>
              </a:spcBef>
              <a:buFont typeface="Arial"/>
              <a:buChar char="⚬"/>
            </a:pPr>
            <a:r>
              <a:rPr lang="en-US" sz="1986" strike="noStrike" u="none">
                <a:solidFill>
                  <a:srgbClr val="000000"/>
                </a:solidFill>
                <a:latin typeface="Arimo"/>
                <a:ea typeface="Arimo"/>
                <a:cs typeface="Arimo"/>
                <a:sym typeface="Arimo"/>
              </a:rPr>
              <a:t>Διάρκεια: 20 λεπτά (10 λεπτά στην ομάδα + 10 λεπτά για την κοινοποίηση των αποτελεσμάτων)</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003686" y="4880065"/>
            <a:ext cx="2670870" cy="2561809"/>
          </a:xfrm>
          <a:custGeom>
            <a:avLst/>
            <a:gdLst/>
            <a:ahLst/>
            <a:cxnLst/>
            <a:rect r="r" b="b" t="t" l="l"/>
            <a:pathLst>
              <a:path h="2561809" w="2670870">
                <a:moveTo>
                  <a:pt x="0" y="0"/>
                </a:moveTo>
                <a:lnTo>
                  <a:pt x="2670870" y="0"/>
                </a:lnTo>
                <a:lnTo>
                  <a:pt x="2670870" y="2561809"/>
                </a:lnTo>
                <a:lnTo>
                  <a:pt x="0" y="2561809"/>
                </a:lnTo>
                <a:lnTo>
                  <a:pt x="0" y="0"/>
                </a:lnTo>
                <a:close/>
              </a:path>
            </a:pathLst>
          </a:custGeom>
          <a:blipFill>
            <a:blip r:embed="rId2"/>
            <a:stretch>
              <a:fillRect l="0" t="0" r="0" b="0"/>
            </a:stretch>
          </a:blipFill>
        </p:spPr>
      </p:sp>
      <p:sp>
        <p:nvSpPr>
          <p:cNvPr name="Freeform 3" id="3"/>
          <p:cNvSpPr/>
          <p:nvPr/>
        </p:nvSpPr>
        <p:spPr>
          <a:xfrm flipH="false" flipV="false" rot="0">
            <a:off x="152743" y="6518059"/>
            <a:ext cx="2199028" cy="923814"/>
          </a:xfrm>
          <a:custGeom>
            <a:avLst/>
            <a:gdLst/>
            <a:ahLst/>
            <a:cxnLst/>
            <a:rect r="r" b="b" t="t" l="l"/>
            <a:pathLst>
              <a:path h="923814" w="2199028">
                <a:moveTo>
                  <a:pt x="0" y="0"/>
                </a:moveTo>
                <a:lnTo>
                  <a:pt x="2199028" y="0"/>
                </a:lnTo>
                <a:lnTo>
                  <a:pt x="2199028" y="923815"/>
                </a:lnTo>
                <a:lnTo>
                  <a:pt x="0" y="923815"/>
                </a:lnTo>
                <a:lnTo>
                  <a:pt x="0" y="0"/>
                </a:lnTo>
                <a:close/>
              </a:path>
            </a:pathLst>
          </a:custGeom>
          <a:blipFill>
            <a:blip r:embed="rId3"/>
            <a:stretch>
              <a:fillRect l="-3009" t="0" r="-3009" b="0"/>
            </a:stretch>
          </a:blipFill>
        </p:spPr>
      </p:sp>
      <p:sp>
        <p:nvSpPr>
          <p:cNvPr name="TextBox 4" id="4"/>
          <p:cNvSpPr txBox="true"/>
          <p:nvPr/>
        </p:nvSpPr>
        <p:spPr>
          <a:xfrm rot="0">
            <a:off x="756000" y="1170768"/>
            <a:ext cx="9052956" cy="2221666"/>
          </a:xfrm>
          <a:prstGeom prst="rect">
            <a:avLst/>
          </a:prstGeom>
        </p:spPr>
        <p:txBody>
          <a:bodyPr anchor="t" rtlCol="false" tIns="0" lIns="0" bIns="0" rIns="0">
            <a:spAutoFit/>
          </a:bodyPr>
          <a:lstStyle/>
          <a:p>
            <a:pPr algn="l" marL="0" indent="0" lvl="0">
              <a:lnSpc>
                <a:spcPts val="2999"/>
              </a:lnSpc>
              <a:spcBef>
                <a:spcPct val="0"/>
              </a:spcBef>
            </a:pPr>
            <a:r>
              <a:rPr lang="en-US" sz="2142">
                <a:solidFill>
                  <a:srgbClr val="000000"/>
                </a:solidFill>
                <a:latin typeface="Arimo"/>
                <a:ea typeface="Arimo"/>
                <a:cs typeface="Arimo"/>
                <a:sym typeface="Arimo"/>
              </a:rPr>
              <a:t>Η διαθεματικότητα αναφέρεται στην έννοια ότι οι διαφορετικές μορφές διακρίσεων δεν συσσωρεύονται απλώς, αλλά αλληλεπιδρούν και ενισχύουν η μία την άλλη.</a:t>
            </a:r>
          </a:p>
          <a:p>
            <a:pPr algn="l" marL="0" indent="0" lvl="0">
              <a:lnSpc>
                <a:spcPts val="2999"/>
              </a:lnSpc>
              <a:spcBef>
                <a:spcPct val="0"/>
              </a:spcBef>
            </a:pPr>
            <a:r>
              <a:rPr lang="en-US" sz="2142">
                <a:solidFill>
                  <a:srgbClr val="000000"/>
                </a:solidFill>
                <a:latin typeface="Arimo"/>
                <a:ea typeface="Arimo"/>
                <a:cs typeface="Arimo"/>
                <a:sym typeface="Arimo"/>
              </a:rPr>
              <a:t>Η Σιμόν, 78 ετών, δηλώνει λεσβία.</a:t>
            </a:r>
          </a:p>
          <a:p>
            <a:pPr algn="l" marL="0" indent="0" lvl="0">
              <a:lnSpc>
                <a:spcPts val="2999"/>
              </a:lnSpc>
              <a:spcBef>
                <a:spcPct val="0"/>
              </a:spcBef>
            </a:pPr>
            <a:r>
              <a:rPr lang="en-US" sz="2142" strike="noStrike" u="none">
                <a:solidFill>
                  <a:srgbClr val="000000"/>
                </a:solidFill>
                <a:latin typeface="Arimo"/>
                <a:ea typeface="Arimo"/>
                <a:cs typeface="Arimo"/>
                <a:sym typeface="Arimo"/>
              </a:rPr>
              <a:t>Ο ηλικιακός ρατσισμός, ο σεξισμός και η λεσβοφοβία οδηγούν στην πλήρη εξάλειψη του πένθους και της ιστορίας του.</a:t>
            </a:r>
          </a:p>
        </p:txBody>
      </p:sp>
      <p:sp>
        <p:nvSpPr>
          <p:cNvPr name="Freeform 5" id="5"/>
          <p:cNvSpPr/>
          <p:nvPr/>
        </p:nvSpPr>
        <p:spPr>
          <a:xfrm flipH="false" flipV="false" rot="0">
            <a:off x="3384264" y="3719572"/>
            <a:ext cx="3586929" cy="3687686"/>
          </a:xfrm>
          <a:custGeom>
            <a:avLst/>
            <a:gdLst/>
            <a:ahLst/>
            <a:cxnLst/>
            <a:rect r="r" b="b" t="t" l="l"/>
            <a:pathLst>
              <a:path h="3687686" w="3586929">
                <a:moveTo>
                  <a:pt x="0" y="0"/>
                </a:moveTo>
                <a:lnTo>
                  <a:pt x="3586929" y="0"/>
                </a:lnTo>
                <a:lnTo>
                  <a:pt x="3586929" y="3687685"/>
                </a:lnTo>
                <a:lnTo>
                  <a:pt x="0" y="3687685"/>
                </a:lnTo>
                <a:lnTo>
                  <a:pt x="0" y="0"/>
                </a:lnTo>
                <a:close/>
              </a:path>
            </a:pathLst>
          </a:custGeom>
          <a:blipFill>
            <a:blip r:embed="rId4"/>
            <a:stretch>
              <a:fillRect l="0" t="0" r="0" b="0"/>
            </a:stretch>
          </a:blipFill>
        </p:spPr>
      </p:sp>
      <p:sp>
        <p:nvSpPr>
          <p:cNvPr name="TextBox 6" id="6"/>
          <p:cNvSpPr txBox="true"/>
          <p:nvPr/>
        </p:nvSpPr>
        <p:spPr>
          <a:xfrm rot="0">
            <a:off x="756000" y="496662"/>
            <a:ext cx="8885930" cy="448390"/>
          </a:xfrm>
          <a:prstGeom prst="rect">
            <a:avLst/>
          </a:prstGeom>
        </p:spPr>
        <p:txBody>
          <a:bodyPr anchor="t" rtlCol="false" tIns="0" lIns="0" bIns="0" rIns="0">
            <a:spAutoFit/>
          </a:bodyPr>
          <a:lstStyle/>
          <a:p>
            <a:pPr algn="l" marL="0" indent="0" lvl="0">
              <a:lnSpc>
                <a:spcPts val="3637"/>
              </a:lnSpc>
              <a:spcBef>
                <a:spcPct val="0"/>
              </a:spcBef>
            </a:pPr>
            <a:r>
              <a:rPr lang="en-US" b="true" sz="2598" strike="noStrike" u="none">
                <a:solidFill>
                  <a:srgbClr val="000000"/>
                </a:solidFill>
                <a:latin typeface="Inter Bold"/>
                <a:ea typeface="Inter Bold"/>
                <a:cs typeface="Inter Bold"/>
                <a:sym typeface="Inter Bold"/>
              </a:rPr>
              <a:t>Διατομεακότητα: Κατανόηση της Πολυπλοκότητας</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52743" y="95593"/>
            <a:ext cx="5193257" cy="905623"/>
          </a:xfrm>
          <a:prstGeom prst="rect">
            <a:avLst/>
          </a:prstGeom>
        </p:spPr>
        <p:txBody>
          <a:bodyPr anchor="t" rtlCol="false" tIns="0" lIns="0" bIns="0" rIns="0">
            <a:spAutoFit/>
          </a:bodyPr>
          <a:lstStyle/>
          <a:p>
            <a:pPr algn="l" marL="0" indent="0" lvl="0">
              <a:lnSpc>
                <a:spcPts val="3637"/>
              </a:lnSpc>
              <a:spcBef>
                <a:spcPct val="0"/>
              </a:spcBef>
            </a:pPr>
            <a:r>
              <a:rPr lang="en-US" b="true" sz="2598">
                <a:solidFill>
                  <a:srgbClr val="000000"/>
                </a:solidFill>
                <a:latin typeface="Inter Bold"/>
                <a:ea typeface="Inter Bold"/>
                <a:cs typeface="Inter Bold"/>
                <a:sym typeface="Inter Bold"/>
              </a:rPr>
              <a:t>ΑΣΚΗΣΗ 3 - ΜΕΛΕΤΗ ΠΕΡΙΠΤΩΣΗΣ</a:t>
            </a:r>
          </a:p>
        </p:txBody>
      </p:sp>
      <p:sp>
        <p:nvSpPr>
          <p:cNvPr name="Freeform 3" id="3"/>
          <p:cNvSpPr/>
          <p:nvPr/>
        </p:nvSpPr>
        <p:spPr>
          <a:xfrm flipH="false" flipV="false" rot="0">
            <a:off x="5776625" y="0"/>
            <a:ext cx="5219391" cy="7651087"/>
          </a:xfrm>
          <a:custGeom>
            <a:avLst/>
            <a:gdLst/>
            <a:ahLst/>
            <a:cxnLst/>
            <a:rect r="r" b="b" t="t" l="l"/>
            <a:pathLst>
              <a:path h="7651087" w="5219391">
                <a:moveTo>
                  <a:pt x="0" y="0"/>
                </a:moveTo>
                <a:lnTo>
                  <a:pt x="5219391" y="0"/>
                </a:lnTo>
                <a:lnTo>
                  <a:pt x="5219391" y="7651087"/>
                </a:lnTo>
                <a:lnTo>
                  <a:pt x="0" y="7651087"/>
                </a:lnTo>
                <a:lnTo>
                  <a:pt x="0" y="0"/>
                </a:lnTo>
                <a:close/>
              </a:path>
            </a:pathLst>
          </a:custGeom>
          <a:blipFill>
            <a:blip r:embed="rId2"/>
            <a:stretch>
              <a:fillRect l="-301948" t="-40477" r="-184317" b="0"/>
            </a:stretch>
          </a:blipFill>
        </p:spPr>
      </p:sp>
      <p:sp>
        <p:nvSpPr>
          <p:cNvPr name="AutoShape 4" id="4"/>
          <p:cNvSpPr/>
          <p:nvPr/>
        </p:nvSpPr>
        <p:spPr>
          <a:xfrm flipH="true">
            <a:off x="4028787" y="108000"/>
            <a:ext cx="0" cy="7344000"/>
          </a:xfrm>
          <a:prstGeom prst="line">
            <a:avLst/>
          </a:prstGeom>
          <a:ln cap="flat" w="38100">
            <a:solidFill>
              <a:srgbClr val="FFFFFF"/>
            </a:solidFill>
            <a:prstDash val="solid"/>
            <a:headEnd type="none" len="sm" w="sm"/>
            <a:tailEnd type="none" len="sm" w="sm"/>
          </a:ln>
        </p:spPr>
      </p:sp>
      <p:sp>
        <p:nvSpPr>
          <p:cNvPr name="TextBox 5" id="5"/>
          <p:cNvSpPr txBox="true"/>
          <p:nvPr/>
        </p:nvSpPr>
        <p:spPr>
          <a:xfrm rot="0">
            <a:off x="6479368" y="244230"/>
            <a:ext cx="3598270" cy="7345660"/>
          </a:xfrm>
          <a:prstGeom prst="rect">
            <a:avLst/>
          </a:prstGeom>
        </p:spPr>
        <p:txBody>
          <a:bodyPr anchor="t" rtlCol="false" tIns="0" lIns="0" bIns="0" rIns="0">
            <a:spAutoFit/>
          </a:bodyPr>
          <a:lstStyle/>
          <a:p>
            <a:pPr algn="just" marL="271883" indent="-135942" lvl="1">
              <a:lnSpc>
                <a:spcPts val="1763"/>
              </a:lnSpc>
              <a:spcBef>
                <a:spcPct val="0"/>
              </a:spcBef>
              <a:buFont typeface="Arial"/>
              <a:buChar char="•"/>
            </a:pPr>
            <a:r>
              <a:rPr lang="en-US" sz="1259" strike="noStrike" u="none">
                <a:solidFill>
                  <a:srgbClr val="000000"/>
                </a:solidFill>
                <a:latin typeface="Arimo"/>
                <a:ea typeface="Arimo"/>
                <a:cs typeface="Arimo"/>
                <a:sym typeface="Arimo"/>
              </a:rPr>
              <a:t>Ο Μπρετ, 72 ετών, είναι ένας τρανς άνδρας που ζει στη Λυών. Έχει πλούσια γενειάδα, βαθιά φωνή και υποβλήθηκε σε μαστεκτομή πριν από μερικά χρόνια. Ωστόσο, δεν έχει υποβληθεί σε χειρουργική επέμβαση επιβεβαίωσης φύλου. Ως αποτέλεσμα, το σώμα του αντανακλά τις ιδιαιτερότητες μιας προσωπικής εμπειρίας μετάβασης.</a:t>
            </a:r>
          </a:p>
          <a:p>
            <a:pPr algn="just" marL="271883" indent="-135942" lvl="1">
              <a:lnSpc>
                <a:spcPts val="1763"/>
              </a:lnSpc>
              <a:spcBef>
                <a:spcPct val="0"/>
              </a:spcBef>
              <a:buFont typeface="Arial"/>
              <a:buChar char="•"/>
            </a:pPr>
            <a:r>
              <a:rPr lang="en-US" sz="1259" strike="noStrike" u="none">
                <a:solidFill>
                  <a:srgbClr val="000000"/>
                </a:solidFill>
                <a:latin typeface="Arimo"/>
                <a:ea typeface="Arimo"/>
                <a:cs typeface="Arimo"/>
                <a:sym typeface="Arimo"/>
              </a:rPr>
              <a:t>Μετά από μια καριέρα στην εκπαίδευση και μια ζωή που σημαδεύτηκε από περίπλοκες οικογενειακές δυναμικές (πέρασε την εφηβεία του σε ανάδοχη οικογένεια), ο Μπρετ ζει μόνος του. Πρόσφατα, μια πτώση και η εμφάνιση καρδιακών προβλημάτων τον οδήγησαν να σκεφτεί διστακτικά να μετακομίσει σε μια μονάδα φροντίδας ηλικιωμένων.</a:t>
            </a:r>
          </a:p>
          <a:p>
            <a:pPr algn="just" marL="271883" indent="-135942" lvl="1">
              <a:lnSpc>
                <a:spcPts val="1763"/>
              </a:lnSpc>
              <a:spcBef>
                <a:spcPct val="0"/>
              </a:spcBef>
              <a:buFont typeface="Arial"/>
              <a:buChar char="•"/>
            </a:pPr>
            <a:r>
              <a:rPr lang="en-US" sz="1259" strike="noStrike" u="none">
                <a:solidFill>
                  <a:srgbClr val="000000"/>
                </a:solidFill>
                <a:latin typeface="Arimo"/>
                <a:ea typeface="Arimo"/>
                <a:cs typeface="Arimo"/>
                <a:sym typeface="Arimo"/>
              </a:rPr>
              <a:t>Κατά τη διάρκεια μιας προκαταρκτικής επίσκεψης, ο διευθυντής τον αποκαλεί «Κύριε». Ο Μπρετ νιώθει ότι τον αναγνωρίζουν και τον σέβονται. Ωστόσο, όταν ο συντονιστής νοσηλευτών θίγει το θέμα της προσωπικής φροντίδας και της καθημερινής βοήθειας, ο Μπρετ αρχίζει να νιώθει άβολα. Καταλαβαίνει ότι κάποια στιγμή, πιθανώς σύντομα, ένας φροντιστής θα δει το γυμνό σώμα του, αποκαλύπτοντας μια ιστορία που η εξωτερική του εμφάνιση δεν μεταφέρει.</a:t>
            </a:r>
          </a:p>
          <a:p>
            <a:pPr algn="just" marL="271883" indent="-135942" lvl="1">
              <a:lnSpc>
                <a:spcPts val="1763"/>
              </a:lnSpc>
              <a:spcBef>
                <a:spcPct val="0"/>
              </a:spcBef>
              <a:buFont typeface="Arial"/>
              <a:buChar char="•"/>
            </a:pPr>
            <a:r>
              <a:rPr lang="en-US" sz="1259" strike="noStrike" u="none">
                <a:solidFill>
                  <a:srgbClr val="000000"/>
                </a:solidFill>
                <a:latin typeface="Arimo"/>
                <a:ea typeface="Arimo"/>
                <a:cs typeface="Arimo"/>
                <a:sym typeface="Arimo"/>
              </a:rPr>
              <a:t>«Έχω περάσει το μεγαλύτερο μέρος της ζωής μου σε ιδρύματα. Δεν με τρόμαξε ποτέ. Ωστόσο, δεν πρόκειται να καταλήξω σε γηροκομείο όπως η μητέρα μου.»</a:t>
            </a:r>
          </a:p>
          <a:p>
            <a:pPr algn="just">
              <a:lnSpc>
                <a:spcPts val="1763"/>
              </a:lnSpc>
              <a:spcBef>
                <a:spcPct val="0"/>
              </a:spcBef>
            </a:pPr>
          </a:p>
          <a:p>
            <a:pPr algn="just" marL="0" indent="0" lvl="0">
              <a:lnSpc>
                <a:spcPts val="1288"/>
              </a:lnSpc>
              <a:spcBef>
                <a:spcPct val="0"/>
              </a:spcBef>
            </a:pPr>
            <a:r>
              <a:rPr lang="en-US" sz="920" strike="noStrike" u="none">
                <a:solidFill>
                  <a:srgbClr val="000000"/>
                </a:solidFill>
                <a:latin typeface="Arimo"/>
                <a:ea typeface="Arimo"/>
                <a:cs typeface="Arimo"/>
                <a:sym typeface="Arimo"/>
              </a:rPr>
              <a:t>Εμπνευσμένο από το The Atlantic (2015), «Οι αγώνες του να είσαι τρανς σε γηροκομείο»</a:t>
            </a:r>
          </a:p>
        </p:txBody>
      </p:sp>
      <p:sp>
        <p:nvSpPr>
          <p:cNvPr name="Freeform 6" id="6"/>
          <p:cNvSpPr/>
          <p:nvPr/>
        </p:nvSpPr>
        <p:spPr>
          <a:xfrm flipH="false" flipV="false" rot="0">
            <a:off x="1622651" y="1017119"/>
            <a:ext cx="2164027" cy="3074994"/>
          </a:xfrm>
          <a:custGeom>
            <a:avLst/>
            <a:gdLst/>
            <a:ahLst/>
            <a:cxnLst/>
            <a:rect r="r" b="b" t="t" l="l"/>
            <a:pathLst>
              <a:path h="3074994" w="2164027">
                <a:moveTo>
                  <a:pt x="0" y="0"/>
                </a:moveTo>
                <a:lnTo>
                  <a:pt x="2164027" y="0"/>
                </a:lnTo>
                <a:lnTo>
                  <a:pt x="2164027" y="3074993"/>
                </a:lnTo>
                <a:lnTo>
                  <a:pt x="0" y="3074993"/>
                </a:lnTo>
                <a:lnTo>
                  <a:pt x="0" y="0"/>
                </a:lnTo>
                <a:close/>
              </a:path>
            </a:pathLst>
          </a:custGeom>
          <a:blipFill>
            <a:blip r:embed="rId3"/>
            <a:stretch>
              <a:fillRect l="0" t="0" r="0" b="0"/>
            </a:stretch>
          </a:blipFill>
          <a:ln cap="sq">
            <a:noFill/>
            <a:prstDash val="solid"/>
            <a:miter/>
          </a:ln>
        </p:spPr>
      </p:sp>
      <p:sp>
        <p:nvSpPr>
          <p:cNvPr name="AutoShape 7" id="7"/>
          <p:cNvSpPr/>
          <p:nvPr/>
        </p:nvSpPr>
        <p:spPr>
          <a:xfrm>
            <a:off x="1300841" y="4092112"/>
            <a:ext cx="2869406" cy="0"/>
          </a:xfrm>
          <a:prstGeom prst="line">
            <a:avLst/>
          </a:prstGeom>
          <a:ln cap="flat" w="28575">
            <a:solidFill>
              <a:srgbClr val="FFFFFF"/>
            </a:solidFill>
            <a:prstDash val="solid"/>
            <a:headEnd type="none" len="sm" w="sm"/>
            <a:tailEnd type="none" len="sm" w="sm"/>
          </a:ln>
        </p:spPr>
      </p:sp>
      <p:sp>
        <p:nvSpPr>
          <p:cNvPr name="Freeform 8" id="8"/>
          <p:cNvSpPr/>
          <p:nvPr/>
        </p:nvSpPr>
        <p:spPr>
          <a:xfrm flipH="false" flipV="false" rot="0">
            <a:off x="1489311" y="4415772"/>
            <a:ext cx="1016968" cy="625435"/>
          </a:xfrm>
          <a:custGeom>
            <a:avLst/>
            <a:gdLst/>
            <a:ahLst/>
            <a:cxnLst/>
            <a:rect r="r" b="b" t="t" l="l"/>
            <a:pathLst>
              <a:path h="625435" w="1016968">
                <a:moveTo>
                  <a:pt x="0" y="0"/>
                </a:moveTo>
                <a:lnTo>
                  <a:pt x="1016968" y="0"/>
                </a:lnTo>
                <a:lnTo>
                  <a:pt x="1016968" y="625435"/>
                </a:lnTo>
                <a:lnTo>
                  <a:pt x="0" y="625435"/>
                </a:lnTo>
                <a:lnTo>
                  <a:pt x="0" y="0"/>
                </a:lnTo>
                <a:close/>
              </a:path>
            </a:pathLst>
          </a:custGeom>
          <a:blipFill>
            <a:blip r:embed="rId4"/>
            <a:stretch>
              <a:fillRect l="0" t="0" r="0" b="0"/>
            </a:stretch>
          </a:blipFill>
        </p:spPr>
      </p:sp>
      <p:sp>
        <p:nvSpPr>
          <p:cNvPr name="Freeform 9" id="9"/>
          <p:cNvSpPr/>
          <p:nvPr/>
        </p:nvSpPr>
        <p:spPr>
          <a:xfrm flipH="false" flipV="false" rot="0">
            <a:off x="2893530" y="4238161"/>
            <a:ext cx="956007" cy="803045"/>
          </a:xfrm>
          <a:custGeom>
            <a:avLst/>
            <a:gdLst/>
            <a:ahLst/>
            <a:cxnLst/>
            <a:rect r="r" b="b" t="t" l="l"/>
            <a:pathLst>
              <a:path h="803045" w="956007">
                <a:moveTo>
                  <a:pt x="0" y="0"/>
                </a:moveTo>
                <a:lnTo>
                  <a:pt x="956006" y="0"/>
                </a:lnTo>
                <a:lnTo>
                  <a:pt x="956006" y="803046"/>
                </a:lnTo>
                <a:lnTo>
                  <a:pt x="0" y="803046"/>
                </a:lnTo>
                <a:lnTo>
                  <a:pt x="0" y="0"/>
                </a:lnTo>
                <a:close/>
              </a:path>
            </a:pathLst>
          </a:custGeom>
          <a:blipFill>
            <a:blip r:embed="rId5"/>
            <a:stretch>
              <a:fillRect l="0" t="0" r="0" b="0"/>
            </a:stretch>
          </a:blipFill>
          <a:ln cap="sq">
            <a:noFill/>
            <a:prstDash val="solid"/>
            <a:miter/>
          </a:ln>
        </p:spPr>
      </p:sp>
      <p:sp>
        <p:nvSpPr>
          <p:cNvPr name="Freeform 10" id="10"/>
          <p:cNvSpPr/>
          <p:nvPr/>
        </p:nvSpPr>
        <p:spPr>
          <a:xfrm flipH="false" flipV="false" rot="0">
            <a:off x="1622651" y="5348104"/>
            <a:ext cx="955577" cy="782378"/>
          </a:xfrm>
          <a:custGeom>
            <a:avLst/>
            <a:gdLst/>
            <a:ahLst/>
            <a:cxnLst/>
            <a:rect r="r" b="b" t="t" l="l"/>
            <a:pathLst>
              <a:path h="782378" w="955577">
                <a:moveTo>
                  <a:pt x="0" y="0"/>
                </a:moveTo>
                <a:lnTo>
                  <a:pt x="955577" y="0"/>
                </a:lnTo>
                <a:lnTo>
                  <a:pt x="955577" y="782379"/>
                </a:lnTo>
                <a:lnTo>
                  <a:pt x="0" y="782379"/>
                </a:lnTo>
                <a:lnTo>
                  <a:pt x="0" y="0"/>
                </a:lnTo>
                <a:close/>
              </a:path>
            </a:pathLst>
          </a:custGeom>
          <a:blipFill>
            <a:blip r:embed="rId6"/>
            <a:stretch>
              <a:fillRect l="0" t="0" r="0" b="0"/>
            </a:stretch>
          </a:blipFill>
          <a:ln cap="sq">
            <a:noFill/>
            <a:prstDash val="solid"/>
            <a:miter/>
          </a:ln>
        </p:spPr>
      </p:sp>
      <p:sp>
        <p:nvSpPr>
          <p:cNvPr name="Freeform 11" id="11"/>
          <p:cNvSpPr/>
          <p:nvPr/>
        </p:nvSpPr>
        <p:spPr>
          <a:xfrm flipH="false" flipV="false" rot="0">
            <a:off x="2936088" y="5279894"/>
            <a:ext cx="850589" cy="850589"/>
          </a:xfrm>
          <a:custGeom>
            <a:avLst/>
            <a:gdLst/>
            <a:ahLst/>
            <a:cxnLst/>
            <a:rect r="r" b="b" t="t" l="l"/>
            <a:pathLst>
              <a:path h="850589" w="850589">
                <a:moveTo>
                  <a:pt x="0" y="0"/>
                </a:moveTo>
                <a:lnTo>
                  <a:pt x="850590" y="0"/>
                </a:lnTo>
                <a:lnTo>
                  <a:pt x="850590" y="850589"/>
                </a:lnTo>
                <a:lnTo>
                  <a:pt x="0" y="850589"/>
                </a:lnTo>
                <a:lnTo>
                  <a:pt x="0" y="0"/>
                </a:lnTo>
                <a:close/>
              </a:path>
            </a:pathLst>
          </a:custGeom>
          <a:blipFill>
            <a:blip r:embed="rId7"/>
            <a:stretch>
              <a:fillRect l="0" t="0" r="0" b="0"/>
            </a:stretch>
          </a:blipFill>
          <a:ln cap="sq">
            <a:noFill/>
            <a:prstDash val="solid"/>
            <a:miter/>
          </a:ln>
        </p:spPr>
      </p:sp>
      <p:sp>
        <p:nvSpPr>
          <p:cNvPr name="Freeform 12" id="12"/>
          <p:cNvSpPr/>
          <p:nvPr/>
        </p:nvSpPr>
        <p:spPr>
          <a:xfrm flipH="false" flipV="false" rot="0">
            <a:off x="2835581" y="4163360"/>
            <a:ext cx="1059559" cy="1059559"/>
          </a:xfrm>
          <a:custGeom>
            <a:avLst/>
            <a:gdLst/>
            <a:ahLst/>
            <a:cxnLst/>
            <a:rect r="r" b="b" t="t" l="l"/>
            <a:pathLst>
              <a:path h="1059559" w="1059559">
                <a:moveTo>
                  <a:pt x="0" y="0"/>
                </a:moveTo>
                <a:lnTo>
                  <a:pt x="1059559" y="0"/>
                </a:lnTo>
                <a:lnTo>
                  <a:pt x="1059559" y="1059559"/>
                </a:lnTo>
                <a:lnTo>
                  <a:pt x="0" y="105955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3" id="13"/>
          <p:cNvSpPr/>
          <p:nvPr/>
        </p:nvSpPr>
        <p:spPr>
          <a:xfrm flipH="false" flipV="false" rot="0">
            <a:off x="1690454" y="4422624"/>
            <a:ext cx="614682" cy="434119"/>
          </a:xfrm>
          <a:custGeom>
            <a:avLst/>
            <a:gdLst/>
            <a:ahLst/>
            <a:cxnLst/>
            <a:rect r="r" b="b" t="t" l="l"/>
            <a:pathLst>
              <a:path h="434119" w="614682">
                <a:moveTo>
                  <a:pt x="0" y="0"/>
                </a:moveTo>
                <a:lnTo>
                  <a:pt x="614682" y="0"/>
                </a:lnTo>
                <a:lnTo>
                  <a:pt x="614682" y="434120"/>
                </a:lnTo>
                <a:lnTo>
                  <a:pt x="0" y="43412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4" id="14"/>
          <p:cNvSpPr txBox="true"/>
          <p:nvPr/>
        </p:nvSpPr>
        <p:spPr>
          <a:xfrm rot="0">
            <a:off x="687184" y="6406708"/>
            <a:ext cx="4034961" cy="375218"/>
          </a:xfrm>
          <a:prstGeom prst="rect">
            <a:avLst/>
          </a:prstGeom>
        </p:spPr>
        <p:txBody>
          <a:bodyPr anchor="t" rtlCol="false" tIns="0" lIns="0" bIns="0" rIns="0">
            <a:spAutoFit/>
          </a:bodyPr>
          <a:lstStyle/>
          <a:p>
            <a:pPr algn="ctr" marL="0" indent="0" lvl="0">
              <a:lnSpc>
                <a:spcPts val="2940"/>
              </a:lnSpc>
              <a:spcBef>
                <a:spcPct val="0"/>
              </a:spcBef>
            </a:pPr>
            <a:r>
              <a:rPr lang="en-US" b="true" sz="2100">
                <a:solidFill>
                  <a:srgbClr val="000000"/>
                </a:solidFill>
                <a:latin typeface="Raleway Bold"/>
                <a:ea typeface="Raleway Bold"/>
                <a:cs typeface="Raleway Bold"/>
                <a:sym typeface="Raleway Bold"/>
              </a:rPr>
              <a:t>Μπρετ - 72 ετών</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26046" y="110148"/>
            <a:ext cx="6180656" cy="448390"/>
          </a:xfrm>
          <a:prstGeom prst="rect">
            <a:avLst/>
          </a:prstGeom>
        </p:spPr>
        <p:txBody>
          <a:bodyPr anchor="t" rtlCol="false" tIns="0" lIns="0" bIns="0" rIns="0">
            <a:spAutoFit/>
          </a:bodyPr>
          <a:lstStyle/>
          <a:p>
            <a:pPr algn="l" marL="0" indent="0" lvl="0">
              <a:lnSpc>
                <a:spcPts val="3637"/>
              </a:lnSpc>
              <a:spcBef>
                <a:spcPct val="0"/>
              </a:spcBef>
            </a:pPr>
            <a:r>
              <a:rPr lang="en-US" b="true" sz="2598" strike="noStrike" u="none">
                <a:solidFill>
                  <a:srgbClr val="000000"/>
                </a:solidFill>
                <a:latin typeface="Inter Bold"/>
                <a:ea typeface="Inter Bold"/>
                <a:cs typeface="Inter Bold"/>
                <a:sym typeface="Inter Bold"/>
              </a:rPr>
              <a:t>Άσκηση 3 – ΜΕΛΕΤΗ ΠΕΡΙΠΤΩΣΗΣ</a:t>
            </a:r>
          </a:p>
        </p:txBody>
      </p:sp>
      <p:sp>
        <p:nvSpPr>
          <p:cNvPr name="Freeform 3" id="3"/>
          <p:cNvSpPr/>
          <p:nvPr/>
        </p:nvSpPr>
        <p:spPr>
          <a:xfrm flipH="false" flipV="false" rot="0">
            <a:off x="5776625" y="0"/>
            <a:ext cx="5219391" cy="7651087"/>
          </a:xfrm>
          <a:custGeom>
            <a:avLst/>
            <a:gdLst/>
            <a:ahLst/>
            <a:cxnLst/>
            <a:rect r="r" b="b" t="t" l="l"/>
            <a:pathLst>
              <a:path h="7651087" w="5219391">
                <a:moveTo>
                  <a:pt x="0" y="0"/>
                </a:moveTo>
                <a:lnTo>
                  <a:pt x="5219391" y="0"/>
                </a:lnTo>
                <a:lnTo>
                  <a:pt x="5219391" y="7651087"/>
                </a:lnTo>
                <a:lnTo>
                  <a:pt x="0" y="7651087"/>
                </a:lnTo>
                <a:lnTo>
                  <a:pt x="0" y="0"/>
                </a:lnTo>
                <a:close/>
              </a:path>
            </a:pathLst>
          </a:custGeom>
          <a:blipFill>
            <a:blip r:embed="rId2"/>
            <a:stretch>
              <a:fillRect l="-301948" t="-40477" r="-184317" b="0"/>
            </a:stretch>
          </a:blipFill>
        </p:spPr>
      </p:sp>
      <p:sp>
        <p:nvSpPr>
          <p:cNvPr name="TextBox 4" id="4"/>
          <p:cNvSpPr txBox="true"/>
          <p:nvPr/>
        </p:nvSpPr>
        <p:spPr>
          <a:xfrm rot="0">
            <a:off x="331310" y="4166717"/>
            <a:ext cx="5226533" cy="2985545"/>
          </a:xfrm>
          <a:prstGeom prst="rect">
            <a:avLst/>
          </a:prstGeom>
        </p:spPr>
        <p:txBody>
          <a:bodyPr anchor="t" rtlCol="false" tIns="0" lIns="0" bIns="0" rIns="0">
            <a:spAutoFit/>
          </a:bodyPr>
          <a:lstStyle/>
          <a:p>
            <a:pPr algn="l" marL="0" indent="0" lvl="0">
              <a:lnSpc>
                <a:spcPts val="1820"/>
              </a:lnSpc>
              <a:spcBef>
                <a:spcPct val="0"/>
              </a:spcBef>
            </a:pPr>
            <a:r>
              <a:rPr lang="en-US" sz="1300" strike="noStrike" u="none">
                <a:solidFill>
                  <a:srgbClr val="000000"/>
                </a:solidFill>
                <a:latin typeface="Arimo"/>
                <a:ea typeface="Arimo"/>
                <a:cs typeface="Arimo"/>
                <a:sym typeface="Arimo"/>
              </a:rPr>
              <a:t>Κατά τη διάρκεια μιας προκαταρκτικής επίσκεψης, ο διευθυντής τον αποκαλεί «Κύριε». Ο Μπρετ νιώθει ότι τον αναγνωρίζουν και τον σέβονται. Ωστόσο, όταν ο συντονιστής νοσηλευτών θίγει το θέμα της προσωπικής φροντίδας και της καθημερινής βοήθειας, ο Μπρετ αρχίζει να νιώθει άβολα. Καταλαβαίνει ότι κάποια στιγμή, πιθανώς σύντομα, ένας φροντιστής θα δει το γυμνό σώμα του, αποκαλύπτοντας μια ιστορία που η εξωτερική του εμφάνιση δεν μεταφέρει.</a:t>
            </a:r>
          </a:p>
          <a:p>
            <a:pPr algn="l" marL="280671" indent="-140336" lvl="1">
              <a:lnSpc>
                <a:spcPts val="1820"/>
              </a:lnSpc>
              <a:spcBef>
                <a:spcPct val="0"/>
              </a:spcBef>
              <a:buFont typeface="Arial"/>
              <a:buChar char="•"/>
            </a:pPr>
            <a:r>
              <a:rPr lang="en-US" sz="1300" strike="noStrike" u="none">
                <a:solidFill>
                  <a:srgbClr val="000000"/>
                </a:solidFill>
                <a:latin typeface="Arimo"/>
                <a:ea typeface="Arimo"/>
                <a:cs typeface="Arimo"/>
                <a:sym typeface="Arimo"/>
              </a:rPr>
              <a:t>«Έχω περάσει το μεγαλύτερο μέρος της ζωής μου σε ιδρύματα. Δεν με τρόμαξε ποτέ. Ωστόσο, δεν πρόκειται να καταλήξω σε γηροκομείο όπως η μητέρα μου.»</a:t>
            </a:r>
          </a:p>
          <a:p>
            <a:pPr algn="l" marL="0" indent="0" lvl="0">
              <a:lnSpc>
                <a:spcPts val="1820"/>
              </a:lnSpc>
              <a:spcBef>
                <a:spcPct val="0"/>
              </a:spcBef>
            </a:pPr>
          </a:p>
          <a:p>
            <a:pPr algn="l" marL="0" indent="0" lvl="0">
              <a:lnSpc>
                <a:spcPts val="1820"/>
              </a:lnSpc>
              <a:spcBef>
                <a:spcPct val="0"/>
              </a:spcBef>
            </a:pPr>
            <a:r>
              <a:rPr lang="en-US" sz="1300" strike="noStrike" u="none">
                <a:solidFill>
                  <a:srgbClr val="000000"/>
                </a:solidFill>
                <a:latin typeface="Arimo"/>
                <a:ea typeface="Arimo"/>
                <a:cs typeface="Arimo"/>
                <a:sym typeface="Arimo"/>
              </a:rPr>
              <a:t>Εμπνευσμένο από το The Atlantic (2015), «Οι Δυσκολίες του να είσαι τρανς σε γηροκομείο»</a:t>
            </a:r>
          </a:p>
        </p:txBody>
      </p:sp>
      <p:sp>
        <p:nvSpPr>
          <p:cNvPr name="Freeform 5" id="5"/>
          <p:cNvSpPr/>
          <p:nvPr/>
        </p:nvSpPr>
        <p:spPr>
          <a:xfrm flipH="false" flipV="false" rot="0">
            <a:off x="505053" y="634738"/>
            <a:ext cx="1168344" cy="1660169"/>
          </a:xfrm>
          <a:custGeom>
            <a:avLst/>
            <a:gdLst/>
            <a:ahLst/>
            <a:cxnLst/>
            <a:rect r="r" b="b" t="t" l="l"/>
            <a:pathLst>
              <a:path h="1660169" w="1168344">
                <a:moveTo>
                  <a:pt x="0" y="0"/>
                </a:moveTo>
                <a:lnTo>
                  <a:pt x="1168344" y="0"/>
                </a:lnTo>
                <a:lnTo>
                  <a:pt x="1168344" y="1660169"/>
                </a:lnTo>
                <a:lnTo>
                  <a:pt x="0" y="1660169"/>
                </a:lnTo>
                <a:lnTo>
                  <a:pt x="0" y="0"/>
                </a:lnTo>
                <a:close/>
              </a:path>
            </a:pathLst>
          </a:custGeom>
          <a:blipFill>
            <a:blip r:embed="rId3"/>
            <a:stretch>
              <a:fillRect l="0" t="0" r="0" b="0"/>
            </a:stretch>
          </a:blipFill>
          <a:ln cap="sq">
            <a:noFill/>
            <a:prstDash val="solid"/>
            <a:miter/>
          </a:ln>
        </p:spPr>
      </p:sp>
      <p:sp>
        <p:nvSpPr>
          <p:cNvPr name="AutoShape 6" id="6"/>
          <p:cNvSpPr/>
          <p:nvPr/>
        </p:nvSpPr>
        <p:spPr>
          <a:xfrm>
            <a:off x="331310" y="2294907"/>
            <a:ext cx="1549174" cy="0"/>
          </a:xfrm>
          <a:prstGeom prst="line">
            <a:avLst/>
          </a:prstGeom>
          <a:ln cap="flat" w="19050">
            <a:solidFill>
              <a:srgbClr val="FFFFFF"/>
            </a:solidFill>
            <a:prstDash val="solid"/>
            <a:headEnd type="none" len="sm" w="sm"/>
            <a:tailEnd type="none" len="sm" w="sm"/>
          </a:ln>
        </p:spPr>
      </p:sp>
      <p:sp>
        <p:nvSpPr>
          <p:cNvPr name="Freeform 7" id="7"/>
          <p:cNvSpPr/>
          <p:nvPr/>
        </p:nvSpPr>
        <p:spPr>
          <a:xfrm flipH="false" flipV="false" rot="0">
            <a:off x="433063" y="2469649"/>
            <a:ext cx="549054" cy="337668"/>
          </a:xfrm>
          <a:custGeom>
            <a:avLst/>
            <a:gdLst/>
            <a:ahLst/>
            <a:cxnLst/>
            <a:rect r="r" b="b" t="t" l="l"/>
            <a:pathLst>
              <a:path h="337668" w="549054">
                <a:moveTo>
                  <a:pt x="0" y="0"/>
                </a:moveTo>
                <a:lnTo>
                  <a:pt x="549055" y="0"/>
                </a:lnTo>
                <a:lnTo>
                  <a:pt x="549055" y="337668"/>
                </a:lnTo>
                <a:lnTo>
                  <a:pt x="0" y="337668"/>
                </a:lnTo>
                <a:lnTo>
                  <a:pt x="0" y="0"/>
                </a:lnTo>
                <a:close/>
              </a:path>
            </a:pathLst>
          </a:custGeom>
          <a:blipFill>
            <a:blip r:embed="rId4"/>
            <a:stretch>
              <a:fillRect l="0" t="0" r="0" b="0"/>
            </a:stretch>
          </a:blipFill>
        </p:spPr>
      </p:sp>
      <p:sp>
        <p:nvSpPr>
          <p:cNvPr name="Freeform 8" id="8"/>
          <p:cNvSpPr/>
          <p:nvPr/>
        </p:nvSpPr>
        <p:spPr>
          <a:xfrm flipH="false" flipV="false" rot="0">
            <a:off x="1191192" y="2373758"/>
            <a:ext cx="516142" cy="433559"/>
          </a:xfrm>
          <a:custGeom>
            <a:avLst/>
            <a:gdLst/>
            <a:ahLst/>
            <a:cxnLst/>
            <a:rect r="r" b="b" t="t" l="l"/>
            <a:pathLst>
              <a:path h="433559" w="516142">
                <a:moveTo>
                  <a:pt x="0" y="0"/>
                </a:moveTo>
                <a:lnTo>
                  <a:pt x="516142" y="0"/>
                </a:lnTo>
                <a:lnTo>
                  <a:pt x="516142" y="433559"/>
                </a:lnTo>
                <a:lnTo>
                  <a:pt x="0" y="433559"/>
                </a:lnTo>
                <a:lnTo>
                  <a:pt x="0" y="0"/>
                </a:lnTo>
                <a:close/>
              </a:path>
            </a:pathLst>
          </a:custGeom>
          <a:blipFill>
            <a:blip r:embed="rId5"/>
            <a:stretch>
              <a:fillRect l="0" t="0" r="0" b="0"/>
            </a:stretch>
          </a:blipFill>
          <a:ln cap="sq">
            <a:noFill/>
            <a:prstDash val="solid"/>
            <a:miter/>
          </a:ln>
        </p:spPr>
      </p:sp>
      <p:sp>
        <p:nvSpPr>
          <p:cNvPr name="Freeform 9" id="9"/>
          <p:cNvSpPr/>
          <p:nvPr/>
        </p:nvSpPr>
        <p:spPr>
          <a:xfrm flipH="false" flipV="false" rot="0">
            <a:off x="505053" y="2973009"/>
            <a:ext cx="515910" cy="422401"/>
          </a:xfrm>
          <a:custGeom>
            <a:avLst/>
            <a:gdLst/>
            <a:ahLst/>
            <a:cxnLst/>
            <a:rect r="r" b="b" t="t" l="l"/>
            <a:pathLst>
              <a:path h="422401" w="515910">
                <a:moveTo>
                  <a:pt x="0" y="0"/>
                </a:moveTo>
                <a:lnTo>
                  <a:pt x="515909" y="0"/>
                </a:lnTo>
                <a:lnTo>
                  <a:pt x="515909" y="422401"/>
                </a:lnTo>
                <a:lnTo>
                  <a:pt x="0" y="422401"/>
                </a:lnTo>
                <a:lnTo>
                  <a:pt x="0" y="0"/>
                </a:lnTo>
                <a:close/>
              </a:path>
            </a:pathLst>
          </a:custGeom>
          <a:blipFill>
            <a:blip r:embed="rId6"/>
            <a:stretch>
              <a:fillRect l="0" t="0" r="0" b="0"/>
            </a:stretch>
          </a:blipFill>
          <a:ln cap="sq">
            <a:noFill/>
            <a:prstDash val="solid"/>
            <a:miter/>
          </a:ln>
        </p:spPr>
      </p:sp>
      <p:sp>
        <p:nvSpPr>
          <p:cNvPr name="Freeform 10" id="10"/>
          <p:cNvSpPr/>
          <p:nvPr/>
        </p:nvSpPr>
        <p:spPr>
          <a:xfrm flipH="false" flipV="false" rot="0">
            <a:off x="1214169" y="2936183"/>
            <a:ext cx="459228" cy="459228"/>
          </a:xfrm>
          <a:custGeom>
            <a:avLst/>
            <a:gdLst/>
            <a:ahLst/>
            <a:cxnLst/>
            <a:rect r="r" b="b" t="t" l="l"/>
            <a:pathLst>
              <a:path h="459228" w="459228">
                <a:moveTo>
                  <a:pt x="0" y="0"/>
                </a:moveTo>
                <a:lnTo>
                  <a:pt x="459228" y="0"/>
                </a:lnTo>
                <a:lnTo>
                  <a:pt x="459228" y="459227"/>
                </a:lnTo>
                <a:lnTo>
                  <a:pt x="0" y="459227"/>
                </a:lnTo>
                <a:lnTo>
                  <a:pt x="0" y="0"/>
                </a:lnTo>
                <a:close/>
              </a:path>
            </a:pathLst>
          </a:custGeom>
          <a:blipFill>
            <a:blip r:embed="rId7"/>
            <a:stretch>
              <a:fillRect l="0" t="0" r="0" b="0"/>
            </a:stretch>
          </a:blipFill>
          <a:ln cap="sq">
            <a:noFill/>
            <a:prstDash val="solid"/>
            <a:miter/>
          </a:ln>
        </p:spPr>
      </p:sp>
      <p:sp>
        <p:nvSpPr>
          <p:cNvPr name="Freeform 11" id="11"/>
          <p:cNvSpPr/>
          <p:nvPr/>
        </p:nvSpPr>
        <p:spPr>
          <a:xfrm flipH="false" flipV="false" rot="0">
            <a:off x="1159906" y="2333374"/>
            <a:ext cx="572049" cy="572049"/>
          </a:xfrm>
          <a:custGeom>
            <a:avLst/>
            <a:gdLst/>
            <a:ahLst/>
            <a:cxnLst/>
            <a:rect r="r" b="b" t="t" l="l"/>
            <a:pathLst>
              <a:path h="572049" w="572049">
                <a:moveTo>
                  <a:pt x="0" y="0"/>
                </a:moveTo>
                <a:lnTo>
                  <a:pt x="572049" y="0"/>
                </a:lnTo>
                <a:lnTo>
                  <a:pt x="572049" y="572049"/>
                </a:lnTo>
                <a:lnTo>
                  <a:pt x="0" y="57204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541659" y="2473349"/>
            <a:ext cx="331863" cy="234378"/>
          </a:xfrm>
          <a:custGeom>
            <a:avLst/>
            <a:gdLst/>
            <a:ahLst/>
            <a:cxnLst/>
            <a:rect r="r" b="b" t="t" l="l"/>
            <a:pathLst>
              <a:path h="234378" w="331863">
                <a:moveTo>
                  <a:pt x="0" y="0"/>
                </a:moveTo>
                <a:lnTo>
                  <a:pt x="331863" y="0"/>
                </a:lnTo>
                <a:lnTo>
                  <a:pt x="331863" y="234378"/>
                </a:lnTo>
                <a:lnTo>
                  <a:pt x="0" y="23437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3" id="13"/>
          <p:cNvSpPr txBox="true"/>
          <p:nvPr/>
        </p:nvSpPr>
        <p:spPr>
          <a:xfrm rot="0">
            <a:off x="0" y="3546822"/>
            <a:ext cx="2178449" cy="400819"/>
          </a:xfrm>
          <a:prstGeom prst="rect">
            <a:avLst/>
          </a:prstGeom>
        </p:spPr>
        <p:txBody>
          <a:bodyPr anchor="t" rtlCol="false" tIns="0" lIns="0" bIns="0" rIns="0">
            <a:spAutoFit/>
          </a:bodyPr>
          <a:lstStyle/>
          <a:p>
            <a:pPr algn="ctr" marL="0" indent="0" lvl="0">
              <a:lnSpc>
                <a:spcPts val="1587"/>
              </a:lnSpc>
              <a:spcBef>
                <a:spcPct val="0"/>
              </a:spcBef>
            </a:pPr>
            <a:r>
              <a:rPr lang="en-US" b="true" sz="1133" strike="noStrike" u="none">
                <a:solidFill>
                  <a:srgbClr val="000000"/>
                </a:solidFill>
                <a:latin typeface="Raleway Bold"/>
                <a:ea typeface="Raleway Bold"/>
                <a:cs typeface="Raleway Bold"/>
                <a:sym typeface="Raleway Bold"/>
              </a:rPr>
              <a:t>ΜΠΡΕΤ, </a:t>
            </a:r>
          </a:p>
          <a:p>
            <a:pPr algn="ctr" marL="0" indent="0" lvl="0">
              <a:lnSpc>
                <a:spcPts val="1587"/>
              </a:lnSpc>
              <a:spcBef>
                <a:spcPct val="0"/>
              </a:spcBef>
            </a:pPr>
            <a:r>
              <a:rPr lang="en-US" b="true" sz="1133" strike="noStrike" u="none">
                <a:solidFill>
                  <a:srgbClr val="000000"/>
                </a:solidFill>
                <a:latin typeface="Raleway Bold"/>
                <a:ea typeface="Raleway Bold"/>
                <a:cs typeface="Raleway Bold"/>
                <a:sym typeface="Raleway Bold"/>
              </a:rPr>
              <a:t>72 ετών</a:t>
            </a:r>
          </a:p>
        </p:txBody>
      </p:sp>
      <p:sp>
        <p:nvSpPr>
          <p:cNvPr name="TextBox 14" id="14"/>
          <p:cNvSpPr txBox="true"/>
          <p:nvPr/>
        </p:nvSpPr>
        <p:spPr>
          <a:xfrm rot="0">
            <a:off x="5853118" y="1436248"/>
            <a:ext cx="4733922" cy="4947338"/>
          </a:xfrm>
          <a:prstGeom prst="rect">
            <a:avLst/>
          </a:prstGeom>
        </p:spPr>
        <p:txBody>
          <a:bodyPr anchor="t" rtlCol="false" tIns="0" lIns="0" bIns="0" rIns="0">
            <a:spAutoFit/>
          </a:bodyPr>
          <a:lstStyle/>
          <a:p>
            <a:pPr algn="l">
              <a:lnSpc>
                <a:spcPts val="1960"/>
              </a:lnSpc>
            </a:pPr>
            <a:r>
              <a:rPr lang="en-US" sz="1400" b="true">
                <a:solidFill>
                  <a:srgbClr val="000000"/>
                </a:solidFill>
                <a:latin typeface="Inter Bold"/>
                <a:ea typeface="Inter Bold"/>
                <a:cs typeface="Inter Bold"/>
                <a:sym typeface="Inter Bold"/>
              </a:rPr>
              <a:t>ΓΙΑ ΤΟΝ ΜΠΡΕΤ ΠΡΟΣΩΠΙΚΑ, ΓΙΑ ΤΗΝ ΟΜΑΔΑ ΦΡΟΝΤΙΔΑΣ, ΓΙΑ ΤΟ ΙΔΡΥΜΑ</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ΠΟΙΕΣ ΥΠΟΘΕΣΕΙΣ Ή ΠΡΟΚΑΤΑΛΗΨΕΙΣ ΘΑ ΜΠΟΡΟΥΣΑΝ ΝΑ ΕΠΗΡΕΑΣΟΥΝ ΤΗΝ ΑΝΤΙΔΡΑΣΗ ΤΟΥ ΠΡΟΣΩΠΙΚΟΥ ΟΤΑΝ ΑΝΑΚΑΛΥΨΟΥΝ ΤΟ ΣΩΜΑ ΤΟΥ ΜΠΡΕΤ;</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ΠΟΙΟΙ ΕΙΝΑΙ ΟΙ ΠΙΘΑΝΟΙ ΚΙΝΔΥΝΟΙ ΑΝ ΤΟ ΙΔΡΥΜΑ ΑΓΝΟΗΣΕΙ ΤΗΝ ΚΑΤΑΣΤΑΣΗ ΚΑΙ ΔΕΝ ΕΦΑΡΜΟΖΕΙ ΚΑΝΕΝΑ ΜΕΤΡΟ ΕΓΚΑΙΡΑ;</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ΤΙ ΜΠΟΡΕΙ ΝΑ ΠΕΡΙΛΑΜΒΑΝΕΙ ΜΙΑ ΣΕΒΑΣΤΙΚΗ ΚΑΙ ΠΡΟΣΩΠΟΚΕΝΤΡΙΚΗ ΑΠΑΝΤΗΣΗ;</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ΠΟΙΑ ΜΕΤΡΑ ΠΡΕΠΕΙ ΝΑ ΛΑΒΕΙ Η ΔΙΟΙΚΗΣΗ ΠΡΙΝ ΑΠΟ ΤΗΝ ΑΦΙΞΗ ΤΟΥ ΜΠΡΕΤ;</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ΠΟΙΑ ΜΕΤΡΑ ΠΡΕΠΕΙ ΝΑ ΛΑΒΕΙ Ο ΦΡΟΝΤΙΣΤΗΣ ΚΑΤΑ ΤΗΝ ΠΑΡΟΧΗ ΦΡΟΝΤΙΔΑΣ;</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ΠΟΙΕΣ ΠΟΛΙΤΙΚΕΣ Ή ΠΡΩΤΟΚΟΛΛΑ ΘΑ ΜΠΟΡΟΥΣΑΝ ΝΑ ΕΙΝΑΙ ΧΡΗΣΙΜΑ;</a:t>
            </a:r>
          </a:p>
          <a:p>
            <a:pPr algn="l" marL="302261" indent="-151130" lvl="1">
              <a:lnSpc>
                <a:spcPts val="1960"/>
              </a:lnSpc>
              <a:buAutoNum type="arabicPeriod" startAt="1"/>
            </a:pPr>
            <a:r>
              <a:rPr lang="en-US" b="true" sz="1400">
                <a:solidFill>
                  <a:srgbClr val="000000"/>
                </a:solidFill>
                <a:latin typeface="Inter Bold"/>
                <a:ea typeface="Inter Bold"/>
                <a:cs typeface="Inter Bold"/>
                <a:sym typeface="Inter Bold"/>
              </a:rPr>
              <a:t>ΠΟΙΑ ΜΕΤΡΑ ΜΠΟΡΕΙ ΝΑ ΛΑΒΕΙ ΤΟ ΙΔΡΥΜΑ ΓΙΑ ΝΑ ΔΙΑΣΦΑΛΙΣΕΙ ΟΤΙ Ο ΜΠΡΕΤ ΔΕΝ ΘΑ ΧΡΕΙΑΣΤΕΙ ΝΑ «ΕΞΗΓΗΣΕΙ ΠΟΙΟΣ ΕΙΝΑΙ» ΞΑΝΑ;</a:t>
            </a:r>
          </a:p>
        </p:txBody>
      </p:sp>
      <p:sp>
        <p:nvSpPr>
          <p:cNvPr name="TextBox 15" id="15"/>
          <p:cNvSpPr txBox="true"/>
          <p:nvPr/>
        </p:nvSpPr>
        <p:spPr>
          <a:xfrm rot="0">
            <a:off x="2023358" y="746709"/>
            <a:ext cx="3461641" cy="2896322"/>
          </a:xfrm>
          <a:prstGeom prst="rect">
            <a:avLst/>
          </a:prstGeom>
        </p:spPr>
        <p:txBody>
          <a:bodyPr anchor="t" rtlCol="false" tIns="0" lIns="0" bIns="0" rIns="0">
            <a:spAutoFit/>
          </a:bodyPr>
          <a:lstStyle/>
          <a:p>
            <a:pPr algn="just" marL="225259" indent="-112629" lvl="1">
              <a:lnSpc>
                <a:spcPts val="1460"/>
              </a:lnSpc>
              <a:buFont typeface="Arial"/>
              <a:buChar char="•"/>
            </a:pPr>
            <a:r>
              <a:rPr lang="en-US" b="true" sz="1043">
                <a:solidFill>
                  <a:srgbClr val="000000"/>
                </a:solidFill>
                <a:latin typeface="Raleway Medium"/>
                <a:ea typeface="Raleway Medium"/>
                <a:cs typeface="Raleway Medium"/>
                <a:sym typeface="Raleway Medium"/>
              </a:rPr>
              <a:t>Ο Μπρετ, 72 ετών, είναι ένας τρανς άνδρας που ζει στη Λυών. Έχει πλούσια γενειάδα, βαθιά φωνή και υποβλήθηκε σε μαστεκτομή πριν από μερικά χρόνια. Ωστόσο, δεν έχει υποβληθεί σε χειρουργική επέμβαση επιβεβαίωσης φύλου. Ως αποτέλεσμα, το σώμα του αντανακλά τις ιδιαιτερότητες μιας προσωπικής εμπειρίας μετάβασης.</a:t>
            </a:r>
          </a:p>
          <a:p>
            <a:pPr algn="just">
              <a:lnSpc>
                <a:spcPts val="1460"/>
              </a:lnSpc>
            </a:pPr>
          </a:p>
          <a:p>
            <a:pPr algn="just" marL="230254" indent="-115127" lvl="1">
              <a:lnSpc>
                <a:spcPts val="1493"/>
              </a:lnSpc>
              <a:buFont typeface="Arial"/>
              <a:buChar char="•"/>
            </a:pPr>
            <a:r>
              <a:rPr lang="en-US" b="true" sz="1066" strike="noStrike" u="none">
                <a:solidFill>
                  <a:srgbClr val="000000"/>
                </a:solidFill>
                <a:latin typeface="Raleway Medium"/>
                <a:ea typeface="Raleway Medium"/>
                <a:cs typeface="Raleway Medium"/>
                <a:sym typeface="Raleway Medium"/>
              </a:rPr>
              <a:t>Μετά από μια καριέρα στην εκπαίδευση και μια ζωή που σημαδεύτηκε από περίπλοκες οικογενειακές δυναμικές (πέρασε την εφηβεία του σε ανάδοχη οικογένεια), ο Μπρετ ζει μόνος του. Πρόσφατα, μια πτώση και η εμφάνιση καρδιακών προβλημάτων τον οδήγησαν να σκεφτεί διστακτικά να μετακομίσει σε μια μονάδα φροντίδας ηλικιωμένων.</a:t>
            </a: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56000" y="496662"/>
            <a:ext cx="8885930" cy="443033"/>
          </a:xfrm>
          <a:prstGeom prst="rect">
            <a:avLst/>
          </a:prstGeom>
        </p:spPr>
        <p:txBody>
          <a:bodyPr anchor="t" rtlCol="false" tIns="0" lIns="0" bIns="0" rIns="0">
            <a:spAutoFit/>
          </a:bodyPr>
          <a:lstStyle/>
          <a:p>
            <a:pPr algn="l" marL="0" indent="0" lvl="0">
              <a:lnSpc>
                <a:spcPts val="3637"/>
              </a:lnSpc>
              <a:spcBef>
                <a:spcPct val="0"/>
              </a:spcBef>
            </a:pPr>
            <a:r>
              <a:rPr lang="en-US" b="true" sz="2598">
                <a:solidFill>
                  <a:srgbClr val="000000"/>
                </a:solidFill>
                <a:latin typeface="Inter Bold"/>
                <a:ea typeface="Inter Bold"/>
                <a:cs typeface="Inter Bold"/>
                <a:sym typeface="Inter Bold"/>
              </a:rPr>
              <a:t>ΑΣΚΗΣΗ 3 - ΜΕΛΕΤΗ ΠΕΡΙΠΤΩΣΗΣ</a:t>
            </a:r>
          </a:p>
        </p:txBody>
      </p:sp>
      <p:sp>
        <p:nvSpPr>
          <p:cNvPr name="TextBox 3" id="3"/>
          <p:cNvSpPr txBox="true"/>
          <p:nvPr/>
        </p:nvSpPr>
        <p:spPr>
          <a:xfrm rot="0">
            <a:off x="756000" y="1228570"/>
            <a:ext cx="8586998" cy="5326253"/>
          </a:xfrm>
          <a:prstGeom prst="rect">
            <a:avLst/>
          </a:prstGeom>
        </p:spPr>
        <p:txBody>
          <a:bodyPr anchor="t" rtlCol="false" tIns="0" lIns="0" bIns="0" rIns="0">
            <a:spAutoFit/>
          </a:bodyPr>
          <a:lstStyle/>
          <a:p>
            <a:pPr algn="l" marL="0" indent="0" lvl="0">
              <a:lnSpc>
                <a:spcPts val="2655"/>
              </a:lnSpc>
            </a:pPr>
            <a:r>
              <a:rPr lang="en-US" sz="1599">
                <a:solidFill>
                  <a:srgbClr val="000000"/>
                </a:solidFill>
                <a:latin typeface="Arimo"/>
                <a:ea typeface="Arimo"/>
                <a:cs typeface="Arimo"/>
                <a:sym typeface="Arimo"/>
              </a:rPr>
              <a:t>1. ΠΟΙΕΣ ΕΙΝΑΙ ΟΙ ΚΥΡΙΕΣ ΠΡΟΚΛΗΣΕΙΣ ΣΕ ΑΥΤΗΝ ΤΗΝ ΚΑΤΑΣΤΑΣΗ;</a:t>
            </a:r>
          </a:p>
          <a:p>
            <a:pPr algn="l" marL="0" indent="0" lvl="0">
              <a:lnSpc>
                <a:spcPts val="2655"/>
              </a:lnSpc>
            </a:pPr>
            <a:r>
              <a:rPr lang="en-US" sz="1599" strike="noStrike" u="none">
                <a:solidFill>
                  <a:srgbClr val="000000"/>
                </a:solidFill>
                <a:latin typeface="Arimo"/>
                <a:ea typeface="Arimo"/>
                <a:cs typeface="Arimo"/>
                <a:sym typeface="Arimo"/>
              </a:rPr>
              <a:t>ΓΙΑ ΤΟΝ ΜΠΡΕΤ ΠΡΟΣΩΠΙΚΑ, ΓΙΑ ΤΗΝ ΟΜΑΔΑ ΦΡΟΝΤΙΔΑΣ, ΓΙΑ ΤΟ ΙΔΡΥΜΑ</a:t>
            </a:r>
          </a:p>
          <a:p>
            <a:pPr algn="l" marL="0" indent="0" lvl="0">
              <a:lnSpc>
                <a:spcPts val="2655"/>
              </a:lnSpc>
            </a:pPr>
          </a:p>
          <a:p>
            <a:pPr algn="l" marL="0" indent="0" lvl="0">
              <a:lnSpc>
                <a:spcPts val="2655"/>
              </a:lnSpc>
            </a:pPr>
            <a:r>
              <a:rPr lang="en-US" sz="1599" strike="noStrike" u="none">
                <a:solidFill>
                  <a:srgbClr val="000000"/>
                </a:solidFill>
                <a:latin typeface="Arimo"/>
                <a:ea typeface="Arimo"/>
                <a:cs typeface="Arimo"/>
                <a:sym typeface="Arimo"/>
              </a:rPr>
              <a:t>2. ΠΟΙΕΣ ΥΠΟΘΕΣΕΙΣ Ή ΠΡΟΚΑΤΑΛΗΨΕΙΣ ΘΑ ΜΠΟΡΟΥΣΑΝ ΝΑ ΕΠΗΡΕΑΣΟΥΝ ΤΗΝ ΑΝΤΙΔΡΑΣΗ ΤΟΥ ΠΡΟΣΩΠΙΚΟΥ ΟΤΑΝ ΑΝΑΚΑΛΥΨΟΥΝ ΤΟ ΣΩΜΑ ΤΟΥ ΜΠΡΕΤ;</a:t>
            </a:r>
          </a:p>
          <a:p>
            <a:pPr algn="l" marL="0" indent="0" lvl="0">
              <a:lnSpc>
                <a:spcPts val="2655"/>
              </a:lnSpc>
            </a:pPr>
          </a:p>
          <a:p>
            <a:pPr algn="l" marL="0" indent="0" lvl="0">
              <a:lnSpc>
                <a:spcPts val="2655"/>
              </a:lnSpc>
            </a:pPr>
            <a:r>
              <a:rPr lang="en-US" sz="1599" strike="noStrike" u="none">
                <a:solidFill>
                  <a:srgbClr val="000000"/>
                </a:solidFill>
                <a:latin typeface="Arimo"/>
                <a:ea typeface="Arimo"/>
                <a:cs typeface="Arimo"/>
                <a:sym typeface="Arimo"/>
              </a:rPr>
              <a:t>3. ΠΟΙΟΙ ΕΙΝΑΙ ΟΙ ΠΙΘΑΝΟΙ ΚΙΝΔΥΝΟΙ ΑΝ ΤΟ ΙΔΡΥΜΑ ΑΓΝΟΗΣΕΙ ΤΗΝ ΚΑΤΑΣΤΑΣΗ ΚΑΙ ΔΕΝ ΕΦΑΡΜΟΖΕΙ ΚΑΝΕΝΑ ΜΕΤΡΟ ΕΓΚΑΙΡΑ;</a:t>
            </a:r>
          </a:p>
          <a:p>
            <a:pPr algn="l" marL="0" indent="0" lvl="0">
              <a:lnSpc>
                <a:spcPts val="2655"/>
              </a:lnSpc>
            </a:pPr>
          </a:p>
          <a:p>
            <a:pPr algn="l" marL="0" indent="0" lvl="0">
              <a:lnSpc>
                <a:spcPts val="2655"/>
              </a:lnSpc>
            </a:pPr>
            <a:r>
              <a:rPr lang="en-US" sz="1599" strike="noStrike" u="none">
                <a:solidFill>
                  <a:srgbClr val="000000"/>
                </a:solidFill>
                <a:latin typeface="Arimo"/>
                <a:ea typeface="Arimo"/>
                <a:cs typeface="Arimo"/>
                <a:sym typeface="Arimo"/>
              </a:rPr>
              <a:t>4. ΤΙ ΜΠΟΡΕΙ ΝΑ ΠΕΡΙΛΑΜΒΑΝΕΙ ΜΙΑ ΣΕΒΑΣΤΙΚΗ ΚΑΙ ΠΡΟΣΩΠΟΚΕΝΤΡΙΚΗ ΑΠΑΝΤΗΣΗ;</a:t>
            </a:r>
          </a:p>
          <a:p>
            <a:pPr algn="l" marL="0" indent="0" lvl="0">
              <a:lnSpc>
                <a:spcPts val="2655"/>
              </a:lnSpc>
            </a:pPr>
            <a:r>
              <a:rPr lang="en-US" sz="1599" strike="noStrike" u="none">
                <a:solidFill>
                  <a:srgbClr val="000000"/>
                </a:solidFill>
                <a:latin typeface="Arimo"/>
                <a:ea typeface="Arimo"/>
                <a:cs typeface="Arimo"/>
                <a:sym typeface="Arimo"/>
              </a:rPr>
              <a:t>ΠΟΙΑ ΜΕΤΡΑ ΠΡΕΠΕΙ ΝΑ ΛΑΒΕΙ Η ΔΙΟΙΚΗΣΗ ΠΡΙΝ ΑΠΟ ΤΗΝ ΑΦΙΞΗ ΤΟΥ ΜΠΡΕΤ;</a:t>
            </a:r>
          </a:p>
          <a:p>
            <a:pPr algn="l" marL="0" indent="0" lvl="0">
              <a:lnSpc>
                <a:spcPts val="2655"/>
              </a:lnSpc>
            </a:pPr>
            <a:r>
              <a:rPr lang="en-US" sz="1599" strike="noStrike" u="none">
                <a:solidFill>
                  <a:srgbClr val="000000"/>
                </a:solidFill>
                <a:latin typeface="Arimo"/>
                <a:ea typeface="Arimo"/>
                <a:cs typeface="Arimo"/>
                <a:sym typeface="Arimo"/>
              </a:rPr>
              <a:t>ΠΟΙΑ ΜΕΤΡΑ ΠΡΕΠΕΙ ΝΑ ΛΑΒΕΙ Ο ΦΡΟΝΤΙΣΤΗΣ ΚΑΤΑ ΤΗΝ ΠΑΡΟΧΗ ΦΡΟΝΤΙΔΑΣ;</a:t>
            </a:r>
          </a:p>
          <a:p>
            <a:pPr algn="l" marL="0" indent="0" lvl="0">
              <a:lnSpc>
                <a:spcPts val="2655"/>
              </a:lnSpc>
            </a:pPr>
            <a:r>
              <a:rPr lang="en-US" sz="1599" strike="noStrike" u="none">
                <a:solidFill>
                  <a:srgbClr val="000000"/>
                </a:solidFill>
                <a:latin typeface="Arimo"/>
                <a:ea typeface="Arimo"/>
                <a:cs typeface="Arimo"/>
                <a:sym typeface="Arimo"/>
              </a:rPr>
              <a:t>ΠΟΙΕΣ ΠΟΛΙΤΙΚΕΣ Ή ΠΡΩΤΟΚΟΛΛΑ ΘΑ ΜΠΟΡΟΥΣΑΝ ΝΑ ΕΙΝΑΙ ΧΡΗΣΙΜΑ;</a:t>
            </a:r>
          </a:p>
          <a:p>
            <a:pPr algn="l" marL="0" indent="0" lvl="0">
              <a:lnSpc>
                <a:spcPts val="2655"/>
              </a:lnSpc>
            </a:pPr>
          </a:p>
          <a:p>
            <a:pPr algn="l" marL="0" indent="0" lvl="0">
              <a:lnSpc>
                <a:spcPts val="2655"/>
              </a:lnSpc>
            </a:pPr>
            <a:r>
              <a:rPr lang="en-US" sz="1599" strike="noStrike" u="none">
                <a:solidFill>
                  <a:srgbClr val="000000"/>
                </a:solidFill>
                <a:latin typeface="Arimo"/>
                <a:ea typeface="Arimo"/>
                <a:cs typeface="Arimo"/>
                <a:sym typeface="Arimo"/>
              </a:rPr>
              <a:t>5. ΠΟΙΑ ΜΕΤΡΑ ΜΠΟΡΕΙ ΝΑ ΛΑΒΕΙ ΤΟ ΙΔΡΥΜΑ ΓΙΑ ΝΑ ΔΙΑΣΦΑΛΙΣΕΙ ΟΤΙ Ο ΜΠΡΕΤ ΔΕΝ ΘΑ ΧΡΕΙΑΣΤΕΙ ΝΑ «ΕΞΗΓΗΣΕΙ ΠΟΙΟΣ ΕΙΝΑΙ» ΞΑΝΑ;</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860012" y="5802818"/>
            <a:ext cx="1831988" cy="1757182"/>
          </a:xfrm>
          <a:custGeom>
            <a:avLst/>
            <a:gdLst/>
            <a:ahLst/>
            <a:cxnLst/>
            <a:rect r="r" b="b" t="t" l="l"/>
            <a:pathLst>
              <a:path h="1757182" w="1831988">
                <a:moveTo>
                  <a:pt x="0" y="0"/>
                </a:moveTo>
                <a:lnTo>
                  <a:pt x="1831988" y="0"/>
                </a:lnTo>
                <a:lnTo>
                  <a:pt x="1831988" y="1757182"/>
                </a:lnTo>
                <a:lnTo>
                  <a:pt x="0" y="1757182"/>
                </a:lnTo>
                <a:lnTo>
                  <a:pt x="0" y="0"/>
                </a:lnTo>
                <a:close/>
              </a:path>
            </a:pathLst>
          </a:custGeom>
          <a:blipFill>
            <a:blip r:embed="rId2"/>
            <a:stretch>
              <a:fillRect l="0" t="0" r="0" b="0"/>
            </a:stretch>
          </a:blipFill>
        </p:spPr>
      </p:sp>
      <p:sp>
        <p:nvSpPr>
          <p:cNvPr name="Freeform 3" id="3"/>
          <p:cNvSpPr/>
          <p:nvPr/>
        </p:nvSpPr>
        <p:spPr>
          <a:xfrm flipH="false" flipV="false" rot="0">
            <a:off x="152743" y="6681409"/>
            <a:ext cx="1810194" cy="760465"/>
          </a:xfrm>
          <a:custGeom>
            <a:avLst/>
            <a:gdLst/>
            <a:ahLst/>
            <a:cxnLst/>
            <a:rect r="r" b="b" t="t" l="l"/>
            <a:pathLst>
              <a:path h="760465" w="1810194">
                <a:moveTo>
                  <a:pt x="0" y="0"/>
                </a:moveTo>
                <a:lnTo>
                  <a:pt x="1810194" y="0"/>
                </a:lnTo>
                <a:lnTo>
                  <a:pt x="1810194" y="760465"/>
                </a:lnTo>
                <a:lnTo>
                  <a:pt x="0" y="760465"/>
                </a:lnTo>
                <a:lnTo>
                  <a:pt x="0" y="0"/>
                </a:lnTo>
                <a:close/>
              </a:path>
            </a:pathLst>
          </a:custGeom>
          <a:blipFill>
            <a:blip r:embed="rId3"/>
            <a:stretch>
              <a:fillRect l="-3009" t="0" r="-3009" b="0"/>
            </a:stretch>
          </a:blipFill>
        </p:spPr>
      </p:sp>
      <p:sp>
        <p:nvSpPr>
          <p:cNvPr name="TextBox 4" id="4"/>
          <p:cNvSpPr txBox="true"/>
          <p:nvPr/>
        </p:nvSpPr>
        <p:spPr>
          <a:xfrm rot="0">
            <a:off x="756000" y="496662"/>
            <a:ext cx="8885930" cy="905623"/>
          </a:xfrm>
          <a:prstGeom prst="rect">
            <a:avLst/>
          </a:prstGeom>
        </p:spPr>
        <p:txBody>
          <a:bodyPr anchor="t" rtlCol="false" tIns="0" lIns="0" bIns="0" rIns="0">
            <a:spAutoFit/>
          </a:bodyPr>
          <a:lstStyle/>
          <a:p>
            <a:pPr algn="l" marL="0" indent="0" lvl="0">
              <a:lnSpc>
                <a:spcPts val="3637"/>
              </a:lnSpc>
              <a:spcBef>
                <a:spcPct val="0"/>
              </a:spcBef>
            </a:pPr>
            <a:r>
              <a:rPr lang="en-US" b="true" sz="2598">
                <a:solidFill>
                  <a:srgbClr val="000000"/>
                </a:solidFill>
                <a:latin typeface="Inter Bold"/>
                <a:ea typeface="Inter Bold"/>
                <a:cs typeface="Inter Bold"/>
                <a:sym typeface="Inter Bold"/>
              </a:rPr>
              <a:t>ΠΕΡΙΛΗΨΗ: ΚΥΡΙΕΣ ΙΔΕΕΣ ΣΕΞΟΥΑΛΙΚΟΤΗΤΑ, ΦΥΛΟ ΚΑΙ ΔΙΑΦΟΡΕΤΙΚΟΤΗΤΑ – ΕΝΟΤΗΤΑ 3</a:t>
            </a:r>
          </a:p>
        </p:txBody>
      </p:sp>
      <p:sp>
        <p:nvSpPr>
          <p:cNvPr name="TextBox 5" id="5"/>
          <p:cNvSpPr txBox="true"/>
          <p:nvPr/>
        </p:nvSpPr>
        <p:spPr>
          <a:xfrm rot="0">
            <a:off x="803958" y="1373498"/>
            <a:ext cx="9040462" cy="3320763"/>
          </a:xfrm>
          <a:prstGeom prst="rect">
            <a:avLst/>
          </a:prstGeom>
        </p:spPr>
        <p:txBody>
          <a:bodyPr anchor="t" rtlCol="false" tIns="0" lIns="0" bIns="0" rIns="0">
            <a:spAutoFit/>
          </a:bodyPr>
          <a:lstStyle/>
          <a:p>
            <a:pPr algn="just" marL="0" indent="0" lvl="0">
              <a:lnSpc>
                <a:spcPts val="2247"/>
              </a:lnSpc>
              <a:spcBef>
                <a:spcPct val="0"/>
              </a:spcBef>
            </a:pPr>
          </a:p>
          <a:p>
            <a:pPr algn="just" marL="0" indent="0" lvl="0">
              <a:lnSpc>
                <a:spcPts val="2247"/>
              </a:lnSpc>
              <a:spcBef>
                <a:spcPct val="0"/>
              </a:spcBef>
            </a:pPr>
            <a:r>
              <a:rPr lang="en-US" sz="1605" strike="noStrike" u="none">
                <a:solidFill>
                  <a:srgbClr val="000000"/>
                </a:solidFill>
                <a:latin typeface="Arimo"/>
                <a:ea typeface="Arimo"/>
                <a:cs typeface="Arimo"/>
                <a:sym typeface="Arimo"/>
              </a:rPr>
              <a:t>Η ιστορία είναι σημαντική – οι ΛΟΑΤΚΙ+ ηλικιωμένοι έχουν αντιμετωπίσει την ποινικοποίηση, τον ιό HIV και το στίγμα. Η αγνόηση αυτής της ιστορίας συνεχίζει να τροφοδοτεί τη βία.</a:t>
            </a:r>
          </a:p>
          <a:p>
            <a:pPr algn="just" marL="346536" indent="-173268" lvl="1">
              <a:lnSpc>
                <a:spcPts val="2247"/>
              </a:lnSpc>
              <a:spcBef>
                <a:spcPct val="0"/>
              </a:spcBef>
              <a:buAutoNum type="arabicPeriod" startAt="1"/>
            </a:pPr>
            <a:r>
              <a:rPr lang="en-US" sz="1605" strike="noStrike" u="none">
                <a:solidFill>
                  <a:srgbClr val="000000"/>
                </a:solidFill>
                <a:latin typeface="Arimo"/>
                <a:ea typeface="Arimo"/>
                <a:cs typeface="Arimo"/>
                <a:sym typeface="Arimo"/>
              </a:rPr>
              <a:t>Το φαινόμενο του «coming out» (έκφρασης της ταυτότητάς τους) είναι μια πραγματικότητα, καθώς το 40% των ΛΟΑΤΚΙ+ ηλικιωμένων κρύβουν την ταυτότητά τους σε δομές φροντίδας ηλικιωμένων λόγω ανησυχιών για διακρίσεις.</a:t>
            </a:r>
          </a:p>
          <a:p>
            <a:pPr algn="just" marL="346536" indent="-173268" lvl="1">
              <a:lnSpc>
                <a:spcPts val="2247"/>
              </a:lnSpc>
              <a:spcBef>
                <a:spcPct val="0"/>
              </a:spcBef>
              <a:buAutoNum type="arabicPeriod" startAt="1"/>
            </a:pPr>
            <a:r>
              <a:rPr lang="en-US" sz="1605" strike="noStrike" u="none">
                <a:solidFill>
                  <a:srgbClr val="000000"/>
                </a:solidFill>
                <a:latin typeface="Arimo"/>
                <a:ea typeface="Arimo"/>
                <a:cs typeface="Arimo"/>
                <a:sym typeface="Arimo"/>
              </a:rPr>
              <a:t>Η διαθεματικότητα είναι απαραίτητη για την κατανόηση – οι διακρίσεις δεν αθροίζονται απλώς, αλλά ενισχύουν η μία την άλλη (ηλικία + φύλο + σεξουαλικός προσανατολισμός + φυλή).</a:t>
            </a:r>
          </a:p>
          <a:p>
            <a:pPr algn="just" marL="346536" indent="-173268" lvl="1">
              <a:lnSpc>
                <a:spcPts val="2247"/>
              </a:lnSpc>
              <a:spcBef>
                <a:spcPct val="0"/>
              </a:spcBef>
              <a:buAutoNum type="arabicPeriod" startAt="1"/>
            </a:pPr>
            <a:r>
              <a:rPr lang="en-US" sz="1605" strike="noStrike" u="none">
                <a:solidFill>
                  <a:srgbClr val="000000"/>
                </a:solidFill>
                <a:latin typeface="Arimo"/>
                <a:ea typeface="Arimo"/>
                <a:cs typeface="Arimo"/>
                <a:sym typeface="Arimo"/>
              </a:rPr>
              <a:t>Υπάρχουν λύσεις – Maison de la Diversité, πιστοποίηση Grey Pride, Lebensort Vielfalt. Η ένταξη χτίζεται μέσω συγκεκριμένων αποφάσεων.</a:t>
            </a:r>
          </a:p>
          <a:p>
            <a:pPr algn="just" marL="346536" indent="-173268" lvl="1">
              <a:lnSpc>
                <a:spcPts val="2247"/>
              </a:lnSpc>
              <a:spcBef>
                <a:spcPct val="0"/>
              </a:spcBef>
              <a:buAutoNum type="arabicPeriod" startAt="1"/>
            </a:pPr>
            <a:r>
              <a:rPr lang="en-US" sz="1605" strike="noStrike" u="none">
                <a:solidFill>
                  <a:srgbClr val="000000"/>
                </a:solidFill>
                <a:latin typeface="Arimo"/>
                <a:ea typeface="Arimo"/>
                <a:cs typeface="Arimo"/>
                <a:sym typeface="Arimo"/>
              </a:rPr>
              <a:t>Η γλώσσα είναι ένα μέσο συμπερίληψης – κάντε τις σωστές ερωτήσεις, αποφύγετε τις υποθέσεις και χρησιμοποιήστε ουδέτερη ορολογία.</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756000" y="2029712"/>
            <a:ext cx="8504166" cy="2585310"/>
          </a:xfrm>
          <a:prstGeom prst="rect">
            <a:avLst/>
          </a:prstGeom>
        </p:spPr>
        <p:txBody>
          <a:bodyPr anchor="t" rtlCol="false" tIns="0" lIns="0" bIns="0" rIns="0">
            <a:spAutoFit/>
          </a:bodyPr>
          <a:lstStyle/>
          <a:p>
            <a:pPr algn="ctr" marL="0" indent="0" lvl="0">
              <a:lnSpc>
                <a:spcPts val="10650"/>
              </a:lnSpc>
              <a:spcBef>
                <a:spcPct val="0"/>
              </a:spcBef>
            </a:pPr>
            <a:r>
              <a:rPr lang="en-US" b="true" sz="7607">
                <a:solidFill>
                  <a:srgbClr val="000000"/>
                </a:solidFill>
                <a:latin typeface="Inter Bold"/>
                <a:ea typeface="Inter Bold"/>
                <a:cs typeface="Inter Bold"/>
                <a:sym typeface="Inter Bold"/>
              </a:rPr>
              <a:t>ΣΑΣ ΕΥΧΑΡΙΣΤOYME</a:t>
            </a:r>
          </a:p>
        </p:txBody>
      </p:sp>
      <p:sp>
        <p:nvSpPr>
          <p:cNvPr name="Freeform 3" id="3"/>
          <p:cNvSpPr/>
          <p:nvPr/>
        </p:nvSpPr>
        <p:spPr>
          <a:xfrm flipH="false" flipV="false" rot="0">
            <a:off x="7025291" y="4265852"/>
            <a:ext cx="3675608" cy="3525520"/>
          </a:xfrm>
          <a:custGeom>
            <a:avLst/>
            <a:gdLst/>
            <a:ahLst/>
            <a:cxnLst/>
            <a:rect r="r" b="b" t="t" l="l"/>
            <a:pathLst>
              <a:path h="3525520" w="3675608">
                <a:moveTo>
                  <a:pt x="0" y="0"/>
                </a:moveTo>
                <a:lnTo>
                  <a:pt x="3675608" y="0"/>
                </a:lnTo>
                <a:lnTo>
                  <a:pt x="3675608" y="3525520"/>
                </a:lnTo>
                <a:lnTo>
                  <a:pt x="0" y="3525520"/>
                </a:lnTo>
                <a:lnTo>
                  <a:pt x="0" y="0"/>
                </a:lnTo>
                <a:close/>
              </a:path>
            </a:pathLst>
          </a:custGeom>
          <a:blipFill>
            <a:blip r:embed="rId2"/>
            <a:stretch>
              <a:fillRect l="0" t="0" r="0" b="0"/>
            </a:stretch>
          </a:blipFill>
        </p:spPr>
      </p:sp>
      <p:sp>
        <p:nvSpPr>
          <p:cNvPr name="Freeform 4" id="4"/>
          <p:cNvSpPr/>
          <p:nvPr/>
        </p:nvSpPr>
        <p:spPr>
          <a:xfrm flipH="false" flipV="false" rot="0">
            <a:off x="404748" y="410876"/>
            <a:ext cx="3894010" cy="1635878"/>
          </a:xfrm>
          <a:custGeom>
            <a:avLst/>
            <a:gdLst/>
            <a:ahLst/>
            <a:cxnLst/>
            <a:rect r="r" b="b" t="t" l="l"/>
            <a:pathLst>
              <a:path h="1635878" w="3894010">
                <a:moveTo>
                  <a:pt x="0" y="0"/>
                </a:moveTo>
                <a:lnTo>
                  <a:pt x="3894010" y="0"/>
                </a:lnTo>
                <a:lnTo>
                  <a:pt x="3894010" y="1635878"/>
                </a:lnTo>
                <a:lnTo>
                  <a:pt x="0" y="1635878"/>
                </a:lnTo>
                <a:lnTo>
                  <a:pt x="0" y="0"/>
                </a:lnTo>
                <a:close/>
              </a:path>
            </a:pathLst>
          </a:custGeom>
          <a:blipFill>
            <a:blip r:embed="rId3"/>
            <a:stretch>
              <a:fillRect l="-3009" t="0" r="-3009"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B8655A9F-576C-498C-9B2E-34A93D2C4E24}"/>
</file>

<file path=customXml/itemProps2.xml><?xml version="1.0" encoding="utf-8"?>
<ds:datastoreItem xmlns:ds="http://schemas.openxmlformats.org/officeDocument/2006/customXml" ds:itemID="{7DA18CCF-2511-4B64-A6E1-8B1968CE2490}"/>
</file>

<file path=customXml/itemProps3.xml><?xml version="1.0" encoding="utf-8"?>
<ds:datastoreItem xmlns:ds="http://schemas.openxmlformats.org/officeDocument/2006/customXml" ds:itemID="{D071A8EB-2250-49C1-B64F-29B5E16DC684}"/>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NGO_Module 3_Greek</dc:title>
  <cp:revision>1</cp:revision>
  <dcterms:created xsi:type="dcterms:W3CDTF">2006-08-16T00:00:00Z</dcterms:created>
  <dcterms:modified xsi:type="dcterms:W3CDTF">2011-08-01T06:04:30Z</dcterms:modified>
  <dc:identifier>DAHTLz6WT2w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