
<file path=[Content_Types].xml><?xml version="1.0" encoding="utf-8"?>
<Types xmlns="http://schemas.openxmlformats.org/package/2006/content-types">
  <Default Extension="1" ContentType="image/jpeg"/>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6" r:id="rId5"/>
  </p:sldMasterIdLst>
  <p:notesMasterIdLst>
    <p:notesMasterId r:id="rId33"/>
  </p:notesMasterIdLst>
  <p:handoutMasterIdLst>
    <p:handoutMasterId r:id="rId34"/>
  </p:handoutMasterIdLst>
  <p:sldIdLst>
    <p:sldId id="256" r:id="rId6"/>
    <p:sldId id="263" r:id="rId7"/>
    <p:sldId id="269" r:id="rId8"/>
    <p:sldId id="300" r:id="rId9"/>
    <p:sldId id="301" r:id="rId10"/>
    <p:sldId id="274" r:id="rId11"/>
    <p:sldId id="302" r:id="rId12"/>
    <p:sldId id="303" r:id="rId13"/>
    <p:sldId id="304" r:id="rId14"/>
    <p:sldId id="296" r:id="rId15"/>
    <p:sldId id="306" r:id="rId16"/>
    <p:sldId id="305" r:id="rId17"/>
    <p:sldId id="307" r:id="rId18"/>
    <p:sldId id="277" r:id="rId19"/>
    <p:sldId id="308" r:id="rId20"/>
    <p:sldId id="278" r:id="rId21"/>
    <p:sldId id="309" r:id="rId22"/>
    <p:sldId id="281" r:id="rId23"/>
    <p:sldId id="312" r:id="rId24"/>
    <p:sldId id="294" r:id="rId25"/>
    <p:sldId id="290" r:id="rId26"/>
    <p:sldId id="311" r:id="rId27"/>
    <p:sldId id="293" r:id="rId28"/>
    <p:sldId id="264" r:id="rId29"/>
    <p:sldId id="299" r:id="rId30"/>
    <p:sldId id="262" r:id="rId31"/>
    <p:sldId id="287" r:id="rId32"/>
  </p:sldIdLst>
  <p:sldSz cx="12192000" cy="6858000"/>
  <p:notesSz cx="6858000" cy="9144000"/>
  <p:custDataLst>
    <p:tags r:id="rId35"/>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AE6E8"/>
    <a:srgbClr val="1F4E83"/>
    <a:srgbClr val="1F4E79"/>
    <a:srgbClr val="F9F9F9"/>
    <a:srgbClr val="A2D2D6"/>
    <a:srgbClr val="00ADBB"/>
    <a:srgbClr val="DDEFBF"/>
    <a:srgbClr val="CBE69E"/>
    <a:srgbClr val="BDFA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Estilo Mé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Estilo Claro 2 - Destaque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562" autoAdjust="0"/>
    <p:restoredTop sz="84615" autoAdjust="0"/>
  </p:normalViewPr>
  <p:slideViewPr>
    <p:cSldViewPr snapToGrid="0">
      <p:cViewPr varScale="1">
        <p:scale>
          <a:sx n="61" d="100"/>
          <a:sy n="61" d="100"/>
        </p:scale>
        <p:origin x="248" y="94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gs" Target="tags/tag1.xml"/><Relationship Id="rId8" Type="http://schemas.openxmlformats.org/officeDocument/2006/relationships/slide" Target="slides/slide3.xml"/><Relationship Id="rId3" Type="http://schemas.openxmlformats.org/officeDocument/2006/relationships/customXml" Target="../customXml/item3.xml"/></Relationships>
</file>

<file path=ppt/diagrams/_rels/data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diagrams/_rels/data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ata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rawing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426917-D636-49EF-BCA1-AF2357F577DA}"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pt-PT"/>
        </a:p>
      </dgm:t>
    </dgm:pt>
    <dgm:pt modelId="{D0624B66-6E85-4A1E-9F1B-1D0D06CB00D5}">
      <dgm:prSet phldrT="[Texto]"/>
      <dgm:spPr/>
      <dgm:t>
        <a:bodyPr/>
        <a:lstStyle/>
        <a:p>
          <a:r>
            <a:rPr lang="ro-RO" b="1" i="1" dirty="0"/>
            <a:t>Ageism instituțional </a:t>
          </a:r>
        </a:p>
        <a:p>
          <a:r>
            <a:rPr lang="ro-RO" b="1" i="1" dirty="0"/>
            <a:t>Nivelul sistemic</a:t>
          </a:r>
          <a:endParaRPr lang="pt-PT" b="1" dirty="0"/>
        </a:p>
      </dgm:t>
    </dgm:pt>
    <dgm:pt modelId="{75E90932-0E50-4FB0-9C3C-92D4005BB2A1}" type="parTrans" cxnId="{D70FA119-3C40-4410-87EF-DE70BB22C23E}">
      <dgm:prSet/>
      <dgm:spPr/>
      <dgm:t>
        <a:bodyPr/>
        <a:lstStyle/>
        <a:p>
          <a:endParaRPr lang="pt-PT"/>
        </a:p>
      </dgm:t>
    </dgm:pt>
    <dgm:pt modelId="{B400B898-FDEA-40EA-B82E-7F5382E294D7}" type="sibTrans" cxnId="{D70FA119-3C40-4410-87EF-DE70BB22C23E}">
      <dgm:prSet/>
      <dgm:spPr/>
      <dgm:t>
        <a:bodyPr/>
        <a:lstStyle/>
        <a:p>
          <a:endParaRPr lang="pt-PT"/>
        </a:p>
      </dgm:t>
    </dgm:pt>
    <dgm:pt modelId="{1DA2ADC3-81F7-4246-A63A-11F51B9F1570}">
      <dgm:prSet phldrT="[Texto]"/>
      <dgm:spPr/>
      <dgm:t>
        <a:bodyPr/>
        <a:lstStyle/>
        <a:p>
          <a:pPr>
            <a:buNone/>
          </a:pPr>
          <a:r>
            <a:rPr lang="ro-RO" b="1" i="1" dirty="0"/>
            <a:t>Ageism interpersonal </a:t>
          </a:r>
        </a:p>
        <a:p>
          <a:pPr>
            <a:buNone/>
          </a:pPr>
          <a:r>
            <a:rPr lang="ro-RO" b="1" i="1" dirty="0"/>
            <a:t>Nivelul social</a:t>
          </a:r>
          <a:endParaRPr lang="pt-PT" dirty="0"/>
        </a:p>
      </dgm:t>
    </dgm:pt>
    <dgm:pt modelId="{02B5F67C-430A-4607-B6EA-09AC914D8825}" type="parTrans" cxnId="{712CB45D-421E-4664-BA42-11E02DC9A7C4}">
      <dgm:prSet/>
      <dgm:spPr/>
      <dgm:t>
        <a:bodyPr/>
        <a:lstStyle/>
        <a:p>
          <a:endParaRPr lang="pt-PT"/>
        </a:p>
      </dgm:t>
    </dgm:pt>
    <dgm:pt modelId="{B73E1885-CAB4-44AE-90E1-4975BD893164}" type="sibTrans" cxnId="{712CB45D-421E-4664-BA42-11E02DC9A7C4}">
      <dgm:prSet/>
      <dgm:spPr/>
      <dgm:t>
        <a:bodyPr/>
        <a:lstStyle/>
        <a:p>
          <a:endParaRPr lang="pt-PT"/>
        </a:p>
      </dgm:t>
    </dgm:pt>
    <dgm:pt modelId="{FAADA6D0-2240-4FBE-BCB7-97FAE2384A1E}">
      <dgm:prSet phldrT="[Texto]"/>
      <dgm:spPr/>
      <dgm:t>
        <a:bodyPr/>
        <a:lstStyle/>
        <a:p>
          <a:pPr>
            <a:buNone/>
          </a:pPr>
          <a:r>
            <a:rPr lang="ro-RO" b="1" i="1" dirty="0"/>
            <a:t>Ageism internalizat </a:t>
          </a:r>
        </a:p>
        <a:p>
          <a:pPr>
            <a:buNone/>
          </a:pPr>
          <a:r>
            <a:rPr lang="ro-RO" b="1" i="1" dirty="0"/>
            <a:t>Nivelul personal</a:t>
          </a:r>
          <a:endParaRPr lang="pt-PT" dirty="0"/>
        </a:p>
      </dgm:t>
    </dgm:pt>
    <dgm:pt modelId="{09784815-1CCC-4833-B6BB-67FAF55093ED}" type="parTrans" cxnId="{CF52C756-D133-44E0-B099-439406A4FD07}">
      <dgm:prSet/>
      <dgm:spPr/>
      <dgm:t>
        <a:bodyPr/>
        <a:lstStyle/>
        <a:p>
          <a:endParaRPr lang="pt-PT"/>
        </a:p>
      </dgm:t>
    </dgm:pt>
    <dgm:pt modelId="{9DD364B4-AE6F-46E8-B5B0-39F9548F667C}" type="sibTrans" cxnId="{CF52C756-D133-44E0-B099-439406A4FD07}">
      <dgm:prSet/>
      <dgm:spPr/>
      <dgm:t>
        <a:bodyPr/>
        <a:lstStyle/>
        <a:p>
          <a:endParaRPr lang="pt-PT"/>
        </a:p>
      </dgm:t>
    </dgm:pt>
    <dgm:pt modelId="{03278E1A-F632-446F-875D-07389D306BB2}" type="pres">
      <dgm:prSet presAssocID="{EB426917-D636-49EF-BCA1-AF2357F577DA}" presName="Name0" presStyleCnt="0">
        <dgm:presLayoutVars>
          <dgm:dir/>
          <dgm:resizeHandles val="exact"/>
        </dgm:presLayoutVars>
      </dgm:prSet>
      <dgm:spPr/>
    </dgm:pt>
    <dgm:pt modelId="{D3C800F6-20C5-46BA-BCB9-DBA2858F41FE}" type="pres">
      <dgm:prSet presAssocID="{EB426917-D636-49EF-BCA1-AF2357F577DA}" presName="bkgdShp" presStyleLbl="alignAccFollowNode1" presStyleIdx="0" presStyleCnt="1"/>
      <dgm:spPr/>
    </dgm:pt>
    <dgm:pt modelId="{369EC3F5-EC81-4C7A-830D-01825F416CDE}" type="pres">
      <dgm:prSet presAssocID="{EB426917-D636-49EF-BCA1-AF2357F577DA}" presName="linComp" presStyleCnt="0"/>
      <dgm:spPr/>
    </dgm:pt>
    <dgm:pt modelId="{A3BE485D-BA7C-4290-BB73-1FAA064F2D78}" type="pres">
      <dgm:prSet presAssocID="{D0624B66-6E85-4A1E-9F1B-1D0D06CB00D5}" presName="compNode" presStyleCnt="0"/>
      <dgm:spPr/>
    </dgm:pt>
    <dgm:pt modelId="{24244F64-905C-494B-94BD-6C6023C4567F}" type="pres">
      <dgm:prSet presAssocID="{D0624B66-6E85-4A1E-9F1B-1D0D06CB00D5}" presName="node" presStyleLbl="node1" presStyleIdx="0" presStyleCnt="3">
        <dgm:presLayoutVars>
          <dgm:bulletEnabled val="1"/>
        </dgm:presLayoutVars>
      </dgm:prSet>
      <dgm:spPr/>
    </dgm:pt>
    <dgm:pt modelId="{D2432C95-5BB1-4B31-BFFB-5F28AC6DF2C6}" type="pres">
      <dgm:prSet presAssocID="{D0624B66-6E85-4A1E-9F1B-1D0D06CB00D5}" presName="invisiNode" presStyleLbl="node1" presStyleIdx="0" presStyleCnt="3"/>
      <dgm:spPr/>
    </dgm:pt>
    <dgm:pt modelId="{094F2B3A-A39B-4B63-AD69-9B16D44FCB9A}" type="pres">
      <dgm:prSet presAssocID="{D0624B66-6E85-4A1E-9F1B-1D0D06CB00D5}" presName="imagNode" presStyleLbl="fgImgPlace1" presStyleIdx="0" presStyleCnt="3"/>
      <dgm:spPr>
        <a:blipFill>
          <a:blip xmlns:r="http://schemas.openxmlformats.org/officeDocument/2006/relationships" r:embed="rId1"/>
          <a:srcRect/>
          <a:stretch>
            <a:fillRect t="-12000" b="-12000"/>
          </a:stretch>
        </a:blipFill>
      </dgm:spPr>
    </dgm:pt>
    <dgm:pt modelId="{65AB9B6D-C3F3-4533-ADFF-773DC581BC31}" type="pres">
      <dgm:prSet presAssocID="{B400B898-FDEA-40EA-B82E-7F5382E294D7}" presName="sibTrans" presStyleLbl="sibTrans2D1" presStyleIdx="0" presStyleCnt="0"/>
      <dgm:spPr/>
    </dgm:pt>
    <dgm:pt modelId="{2BC83C2E-83A3-4E4F-AB08-5ED462AE4B96}" type="pres">
      <dgm:prSet presAssocID="{1DA2ADC3-81F7-4246-A63A-11F51B9F1570}" presName="compNode" presStyleCnt="0"/>
      <dgm:spPr/>
    </dgm:pt>
    <dgm:pt modelId="{AE4C7FBE-1064-4F6E-BFC7-C1C9C59C83E5}" type="pres">
      <dgm:prSet presAssocID="{1DA2ADC3-81F7-4246-A63A-11F51B9F1570}" presName="node" presStyleLbl="node1" presStyleIdx="1" presStyleCnt="3">
        <dgm:presLayoutVars>
          <dgm:bulletEnabled val="1"/>
        </dgm:presLayoutVars>
      </dgm:prSet>
      <dgm:spPr/>
    </dgm:pt>
    <dgm:pt modelId="{76D05B9D-842E-4F1B-8FD3-59A612094060}" type="pres">
      <dgm:prSet presAssocID="{1DA2ADC3-81F7-4246-A63A-11F51B9F1570}" presName="invisiNode" presStyleLbl="node1" presStyleIdx="1" presStyleCnt="3"/>
      <dgm:spPr/>
    </dgm:pt>
    <dgm:pt modelId="{2615BB86-4389-4CF9-A2D8-A38FF5E7C6FA}" type="pres">
      <dgm:prSet presAssocID="{1DA2ADC3-81F7-4246-A63A-11F51B9F1570}" presName="imagNode" presStyleLbl="fgImgPlace1" presStyleIdx="1" presStyleCnt="3"/>
      <dgm:spPr>
        <a:blipFill>
          <a:blip xmlns:r="http://schemas.openxmlformats.org/officeDocument/2006/relationships" r:embed="rId2"/>
          <a:srcRect/>
          <a:stretch>
            <a:fillRect t="-6000" b="-6000"/>
          </a:stretch>
        </a:blipFill>
      </dgm:spPr>
    </dgm:pt>
    <dgm:pt modelId="{07A08E6D-E227-4128-94D8-619430530119}" type="pres">
      <dgm:prSet presAssocID="{B73E1885-CAB4-44AE-90E1-4975BD893164}" presName="sibTrans" presStyleLbl="sibTrans2D1" presStyleIdx="0" presStyleCnt="0"/>
      <dgm:spPr/>
    </dgm:pt>
    <dgm:pt modelId="{51276CA7-6CCD-49AB-A228-6930B557D9CD}" type="pres">
      <dgm:prSet presAssocID="{FAADA6D0-2240-4FBE-BCB7-97FAE2384A1E}" presName="compNode" presStyleCnt="0"/>
      <dgm:spPr/>
    </dgm:pt>
    <dgm:pt modelId="{52ED0622-74FC-45DA-8CB9-E8C6C9E51AA6}" type="pres">
      <dgm:prSet presAssocID="{FAADA6D0-2240-4FBE-BCB7-97FAE2384A1E}" presName="node" presStyleLbl="node1" presStyleIdx="2" presStyleCnt="3">
        <dgm:presLayoutVars>
          <dgm:bulletEnabled val="1"/>
        </dgm:presLayoutVars>
      </dgm:prSet>
      <dgm:spPr/>
    </dgm:pt>
    <dgm:pt modelId="{AD1FA505-5AC8-4E08-9E18-7481C12BE7D8}" type="pres">
      <dgm:prSet presAssocID="{FAADA6D0-2240-4FBE-BCB7-97FAE2384A1E}" presName="invisiNode" presStyleLbl="node1" presStyleIdx="2" presStyleCnt="3"/>
      <dgm:spPr/>
    </dgm:pt>
    <dgm:pt modelId="{5628FA73-0DFC-4F29-ACDF-59D037B19A7D}" type="pres">
      <dgm:prSet presAssocID="{FAADA6D0-2240-4FBE-BCB7-97FAE2384A1E}" presName="imagNode" presStyleLbl="fgImgPlace1" presStyleIdx="2" presStyleCnt="3"/>
      <dgm:spPr>
        <a:blipFill>
          <a:blip xmlns:r="http://schemas.openxmlformats.org/officeDocument/2006/relationships" r:embed="rId3"/>
          <a:srcRect/>
          <a:stretch>
            <a:fillRect t="-6000" b="-6000"/>
          </a:stretch>
        </a:blipFill>
      </dgm:spPr>
    </dgm:pt>
  </dgm:ptLst>
  <dgm:cxnLst>
    <dgm:cxn modelId="{D70FA119-3C40-4410-87EF-DE70BB22C23E}" srcId="{EB426917-D636-49EF-BCA1-AF2357F577DA}" destId="{D0624B66-6E85-4A1E-9F1B-1D0D06CB00D5}" srcOrd="0" destOrd="0" parTransId="{75E90932-0E50-4FB0-9C3C-92D4005BB2A1}" sibTransId="{B400B898-FDEA-40EA-B82E-7F5382E294D7}"/>
    <dgm:cxn modelId="{48CA8C41-9B8E-4CCC-A038-5111A8D2121A}" type="presOf" srcId="{D0624B66-6E85-4A1E-9F1B-1D0D06CB00D5}" destId="{24244F64-905C-494B-94BD-6C6023C4567F}" srcOrd="0" destOrd="0" presId="urn:microsoft.com/office/officeart/2005/8/layout/pList2"/>
    <dgm:cxn modelId="{CF52C756-D133-44E0-B099-439406A4FD07}" srcId="{EB426917-D636-49EF-BCA1-AF2357F577DA}" destId="{FAADA6D0-2240-4FBE-BCB7-97FAE2384A1E}" srcOrd="2" destOrd="0" parTransId="{09784815-1CCC-4833-B6BB-67FAF55093ED}" sibTransId="{9DD364B4-AE6F-46E8-B5B0-39F9548F667C}"/>
    <dgm:cxn modelId="{712CB45D-421E-4664-BA42-11E02DC9A7C4}" srcId="{EB426917-D636-49EF-BCA1-AF2357F577DA}" destId="{1DA2ADC3-81F7-4246-A63A-11F51B9F1570}" srcOrd="1" destOrd="0" parTransId="{02B5F67C-430A-4607-B6EA-09AC914D8825}" sibTransId="{B73E1885-CAB4-44AE-90E1-4975BD893164}"/>
    <dgm:cxn modelId="{C5FA1765-9467-4C13-B0EF-491F1A0CC8DB}" type="presOf" srcId="{1DA2ADC3-81F7-4246-A63A-11F51B9F1570}" destId="{AE4C7FBE-1064-4F6E-BFC7-C1C9C59C83E5}" srcOrd="0" destOrd="0" presId="urn:microsoft.com/office/officeart/2005/8/layout/pList2"/>
    <dgm:cxn modelId="{2522AE88-6394-4EF5-BF85-6CD8FC2DBC97}" type="presOf" srcId="{B73E1885-CAB4-44AE-90E1-4975BD893164}" destId="{07A08E6D-E227-4128-94D8-619430530119}" srcOrd="0" destOrd="0" presId="urn:microsoft.com/office/officeart/2005/8/layout/pList2"/>
    <dgm:cxn modelId="{DED238A5-E63C-4F82-AFC6-8FC986E1EB9F}" type="presOf" srcId="{EB426917-D636-49EF-BCA1-AF2357F577DA}" destId="{03278E1A-F632-446F-875D-07389D306BB2}" srcOrd="0" destOrd="0" presId="urn:microsoft.com/office/officeart/2005/8/layout/pList2"/>
    <dgm:cxn modelId="{660998A9-EE6B-414B-AC5F-F608561C5AAE}" type="presOf" srcId="{B400B898-FDEA-40EA-B82E-7F5382E294D7}" destId="{65AB9B6D-C3F3-4533-ADFF-773DC581BC31}" srcOrd="0" destOrd="0" presId="urn:microsoft.com/office/officeart/2005/8/layout/pList2"/>
    <dgm:cxn modelId="{149371E3-58D7-4F35-940B-F9391B5FF78D}" type="presOf" srcId="{FAADA6D0-2240-4FBE-BCB7-97FAE2384A1E}" destId="{52ED0622-74FC-45DA-8CB9-E8C6C9E51AA6}" srcOrd="0" destOrd="0" presId="urn:microsoft.com/office/officeart/2005/8/layout/pList2"/>
    <dgm:cxn modelId="{59313BD0-0F82-4699-AB34-CAF7CD3191C1}" type="presParOf" srcId="{03278E1A-F632-446F-875D-07389D306BB2}" destId="{D3C800F6-20C5-46BA-BCB9-DBA2858F41FE}" srcOrd="0" destOrd="0" presId="urn:microsoft.com/office/officeart/2005/8/layout/pList2"/>
    <dgm:cxn modelId="{F45D0C4A-052C-4117-97FA-B24DA4C224AE}" type="presParOf" srcId="{03278E1A-F632-446F-875D-07389D306BB2}" destId="{369EC3F5-EC81-4C7A-830D-01825F416CDE}" srcOrd="1" destOrd="0" presId="urn:microsoft.com/office/officeart/2005/8/layout/pList2"/>
    <dgm:cxn modelId="{9FEADA9C-D750-4289-8A9F-A057E2FD6FE0}" type="presParOf" srcId="{369EC3F5-EC81-4C7A-830D-01825F416CDE}" destId="{A3BE485D-BA7C-4290-BB73-1FAA064F2D78}" srcOrd="0" destOrd="0" presId="urn:microsoft.com/office/officeart/2005/8/layout/pList2"/>
    <dgm:cxn modelId="{AB5EC70F-C691-42AD-ACD5-C5FCF64B29DC}" type="presParOf" srcId="{A3BE485D-BA7C-4290-BB73-1FAA064F2D78}" destId="{24244F64-905C-494B-94BD-6C6023C4567F}" srcOrd="0" destOrd="0" presId="urn:microsoft.com/office/officeart/2005/8/layout/pList2"/>
    <dgm:cxn modelId="{C1B14D1A-BEFE-46B3-8100-577E2B2E4309}" type="presParOf" srcId="{A3BE485D-BA7C-4290-BB73-1FAA064F2D78}" destId="{D2432C95-5BB1-4B31-BFFB-5F28AC6DF2C6}" srcOrd="1" destOrd="0" presId="urn:microsoft.com/office/officeart/2005/8/layout/pList2"/>
    <dgm:cxn modelId="{56AF8BD9-134C-4912-AA1B-8A81F8867FA2}" type="presParOf" srcId="{A3BE485D-BA7C-4290-BB73-1FAA064F2D78}" destId="{094F2B3A-A39B-4B63-AD69-9B16D44FCB9A}" srcOrd="2" destOrd="0" presId="urn:microsoft.com/office/officeart/2005/8/layout/pList2"/>
    <dgm:cxn modelId="{D4EAB59F-7867-478C-A913-AA8C83496A73}" type="presParOf" srcId="{369EC3F5-EC81-4C7A-830D-01825F416CDE}" destId="{65AB9B6D-C3F3-4533-ADFF-773DC581BC31}" srcOrd="1" destOrd="0" presId="urn:microsoft.com/office/officeart/2005/8/layout/pList2"/>
    <dgm:cxn modelId="{BBA0F41D-570D-4FA2-A3C9-477B4389C52A}" type="presParOf" srcId="{369EC3F5-EC81-4C7A-830D-01825F416CDE}" destId="{2BC83C2E-83A3-4E4F-AB08-5ED462AE4B96}" srcOrd="2" destOrd="0" presId="urn:microsoft.com/office/officeart/2005/8/layout/pList2"/>
    <dgm:cxn modelId="{7ED51DDC-C18A-44CE-8050-D5ACA9955751}" type="presParOf" srcId="{2BC83C2E-83A3-4E4F-AB08-5ED462AE4B96}" destId="{AE4C7FBE-1064-4F6E-BFC7-C1C9C59C83E5}" srcOrd="0" destOrd="0" presId="urn:microsoft.com/office/officeart/2005/8/layout/pList2"/>
    <dgm:cxn modelId="{D855F020-C010-4CD7-8466-35F685D6F823}" type="presParOf" srcId="{2BC83C2E-83A3-4E4F-AB08-5ED462AE4B96}" destId="{76D05B9D-842E-4F1B-8FD3-59A612094060}" srcOrd="1" destOrd="0" presId="urn:microsoft.com/office/officeart/2005/8/layout/pList2"/>
    <dgm:cxn modelId="{4E532EBE-0E4E-4150-8C93-C48525E8F286}" type="presParOf" srcId="{2BC83C2E-83A3-4E4F-AB08-5ED462AE4B96}" destId="{2615BB86-4389-4CF9-A2D8-A38FF5E7C6FA}" srcOrd="2" destOrd="0" presId="urn:microsoft.com/office/officeart/2005/8/layout/pList2"/>
    <dgm:cxn modelId="{61FD9A4D-6E5C-4555-9070-D0CDED6361E4}" type="presParOf" srcId="{369EC3F5-EC81-4C7A-830D-01825F416CDE}" destId="{07A08E6D-E227-4128-94D8-619430530119}" srcOrd="3" destOrd="0" presId="urn:microsoft.com/office/officeart/2005/8/layout/pList2"/>
    <dgm:cxn modelId="{1A42F5DF-E011-461A-B366-D8EB91F4A8B5}" type="presParOf" srcId="{369EC3F5-EC81-4C7A-830D-01825F416CDE}" destId="{51276CA7-6CCD-49AB-A228-6930B557D9CD}" srcOrd="4" destOrd="0" presId="urn:microsoft.com/office/officeart/2005/8/layout/pList2"/>
    <dgm:cxn modelId="{E674452D-28A8-498B-BFDC-7F41653C8A70}" type="presParOf" srcId="{51276CA7-6CCD-49AB-A228-6930B557D9CD}" destId="{52ED0622-74FC-45DA-8CB9-E8C6C9E51AA6}" srcOrd="0" destOrd="0" presId="urn:microsoft.com/office/officeart/2005/8/layout/pList2"/>
    <dgm:cxn modelId="{1C4C7ACA-A061-4251-BCE9-ECD93A449C21}" type="presParOf" srcId="{51276CA7-6CCD-49AB-A228-6930B557D9CD}" destId="{AD1FA505-5AC8-4E08-9E18-7481C12BE7D8}" srcOrd="1" destOrd="0" presId="urn:microsoft.com/office/officeart/2005/8/layout/pList2"/>
    <dgm:cxn modelId="{61AFAE8B-2C41-41C7-A9E1-4B58BFB3C412}" type="presParOf" srcId="{51276CA7-6CCD-49AB-A228-6930B557D9CD}" destId="{5628FA73-0DFC-4F29-ACDF-59D037B19A7D}"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426917-D636-49EF-BCA1-AF2357F577DA}"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pt-PT"/>
        </a:p>
      </dgm:t>
    </dgm:pt>
    <dgm:pt modelId="{D0624B66-6E85-4A1E-9F1B-1D0D06CB00D5}">
      <dgm:prSet phldrT="[Texto]"/>
      <dgm:spPr/>
      <dgm:t>
        <a:bodyPr/>
        <a:lstStyle/>
        <a:p>
          <a:r>
            <a:rPr lang="ro-RO" b="1" i="1" dirty="0"/>
            <a:t>Gestionarea copiilor adulți care pot fi incomodați de noua relație romantică a părintelui sau de tranziția de gen a acestuia.</a:t>
          </a:r>
          <a:endParaRPr lang="pt-PT" b="1" dirty="0"/>
        </a:p>
      </dgm:t>
    </dgm:pt>
    <dgm:pt modelId="{75E90932-0E50-4FB0-9C3C-92D4005BB2A1}" type="parTrans" cxnId="{D70FA119-3C40-4410-87EF-DE70BB22C23E}">
      <dgm:prSet/>
      <dgm:spPr/>
      <dgm:t>
        <a:bodyPr/>
        <a:lstStyle/>
        <a:p>
          <a:endParaRPr lang="pt-PT"/>
        </a:p>
      </dgm:t>
    </dgm:pt>
    <dgm:pt modelId="{B400B898-FDEA-40EA-B82E-7F5382E294D7}" type="sibTrans" cxnId="{D70FA119-3C40-4410-87EF-DE70BB22C23E}">
      <dgm:prSet/>
      <dgm:spPr/>
      <dgm:t>
        <a:bodyPr/>
        <a:lstStyle/>
        <a:p>
          <a:endParaRPr lang="pt-PT"/>
        </a:p>
      </dgm:t>
    </dgm:pt>
    <dgm:pt modelId="{1DA2ADC3-81F7-4246-A63A-11F51B9F1570}">
      <dgm:prSet phldrT="[Texto]"/>
      <dgm:spPr/>
      <dgm:t>
        <a:bodyPr/>
        <a:lstStyle/>
        <a:p>
          <a:pPr>
            <a:buNone/>
          </a:pPr>
          <a:r>
            <a:rPr lang="ro-RO" b="1" i="1" dirty="0"/>
            <a:t>Sentimentul de a nu fi pregătit să discuți despre sănătatea sexuală sau identitățile LGBTQI+, pentru că aceste subiecte nu au fost abordate niciodată în formarea profesională.</a:t>
          </a:r>
          <a:endParaRPr lang="pt-PT" dirty="0"/>
        </a:p>
      </dgm:t>
    </dgm:pt>
    <dgm:pt modelId="{02B5F67C-430A-4607-B6EA-09AC914D8825}" type="parTrans" cxnId="{712CB45D-421E-4664-BA42-11E02DC9A7C4}">
      <dgm:prSet/>
      <dgm:spPr/>
      <dgm:t>
        <a:bodyPr/>
        <a:lstStyle/>
        <a:p>
          <a:endParaRPr lang="pt-PT"/>
        </a:p>
      </dgm:t>
    </dgm:pt>
    <dgm:pt modelId="{B73E1885-CAB4-44AE-90E1-4975BD893164}" type="sibTrans" cxnId="{712CB45D-421E-4664-BA42-11E02DC9A7C4}">
      <dgm:prSet/>
      <dgm:spPr/>
      <dgm:t>
        <a:bodyPr/>
        <a:lstStyle/>
        <a:p>
          <a:endParaRPr lang="pt-PT"/>
        </a:p>
      </dgm:t>
    </dgm:pt>
    <dgm:pt modelId="{FAADA6D0-2240-4FBE-BCB7-97FAE2384A1E}">
      <dgm:prSet phldrT="[Texto]"/>
      <dgm:spPr/>
      <dgm:t>
        <a:bodyPr/>
        <a:lstStyle/>
        <a:p>
          <a:pPr>
            <a:buNone/>
          </a:pPr>
          <a:r>
            <a:rPr lang="ro-RO" b="1" i="1" dirty="0"/>
            <a:t>Programe rigide de hrănire, igienă și administrare a medicației, care nu lasă loc pentru timp privat sau pentru realitatea „complicată” a relațiilor umane.</a:t>
          </a:r>
          <a:endParaRPr lang="pt-PT" dirty="0"/>
        </a:p>
      </dgm:t>
    </dgm:pt>
    <dgm:pt modelId="{09784815-1CCC-4833-B6BB-67FAF55093ED}" type="parTrans" cxnId="{CF52C756-D133-44E0-B099-439406A4FD07}">
      <dgm:prSet/>
      <dgm:spPr/>
      <dgm:t>
        <a:bodyPr/>
        <a:lstStyle/>
        <a:p>
          <a:endParaRPr lang="pt-PT"/>
        </a:p>
      </dgm:t>
    </dgm:pt>
    <dgm:pt modelId="{9DD364B4-AE6F-46E8-B5B0-39F9548F667C}" type="sibTrans" cxnId="{CF52C756-D133-44E0-B099-439406A4FD07}">
      <dgm:prSet/>
      <dgm:spPr/>
      <dgm:t>
        <a:bodyPr/>
        <a:lstStyle/>
        <a:p>
          <a:endParaRPr lang="pt-PT"/>
        </a:p>
      </dgm:t>
    </dgm:pt>
    <dgm:pt modelId="{03278E1A-F632-446F-875D-07389D306BB2}" type="pres">
      <dgm:prSet presAssocID="{EB426917-D636-49EF-BCA1-AF2357F577DA}" presName="Name0" presStyleCnt="0">
        <dgm:presLayoutVars>
          <dgm:dir/>
          <dgm:resizeHandles val="exact"/>
        </dgm:presLayoutVars>
      </dgm:prSet>
      <dgm:spPr/>
    </dgm:pt>
    <dgm:pt modelId="{D3C800F6-20C5-46BA-BCB9-DBA2858F41FE}" type="pres">
      <dgm:prSet presAssocID="{EB426917-D636-49EF-BCA1-AF2357F577DA}" presName="bkgdShp" presStyleLbl="alignAccFollowNode1" presStyleIdx="0" presStyleCnt="1"/>
      <dgm:spPr/>
    </dgm:pt>
    <dgm:pt modelId="{369EC3F5-EC81-4C7A-830D-01825F416CDE}" type="pres">
      <dgm:prSet presAssocID="{EB426917-D636-49EF-BCA1-AF2357F577DA}" presName="linComp" presStyleCnt="0"/>
      <dgm:spPr/>
    </dgm:pt>
    <dgm:pt modelId="{A3BE485D-BA7C-4290-BB73-1FAA064F2D78}" type="pres">
      <dgm:prSet presAssocID="{D0624B66-6E85-4A1E-9F1B-1D0D06CB00D5}" presName="compNode" presStyleCnt="0"/>
      <dgm:spPr/>
    </dgm:pt>
    <dgm:pt modelId="{24244F64-905C-494B-94BD-6C6023C4567F}" type="pres">
      <dgm:prSet presAssocID="{D0624B66-6E85-4A1E-9F1B-1D0D06CB00D5}" presName="node" presStyleLbl="node1" presStyleIdx="0" presStyleCnt="3">
        <dgm:presLayoutVars>
          <dgm:bulletEnabled val="1"/>
        </dgm:presLayoutVars>
      </dgm:prSet>
      <dgm:spPr/>
    </dgm:pt>
    <dgm:pt modelId="{D2432C95-5BB1-4B31-BFFB-5F28AC6DF2C6}" type="pres">
      <dgm:prSet presAssocID="{D0624B66-6E85-4A1E-9F1B-1D0D06CB00D5}" presName="invisiNode" presStyleLbl="node1" presStyleIdx="0" presStyleCnt="3"/>
      <dgm:spPr/>
    </dgm:pt>
    <dgm:pt modelId="{094F2B3A-A39B-4B63-AD69-9B16D44FCB9A}" type="pres">
      <dgm:prSet presAssocID="{D0624B66-6E85-4A1E-9F1B-1D0D06CB00D5}" presName="imagNode" presStyleLbl="fgImgPlace1" presStyleIdx="0" presStyleCnt="3"/>
      <dgm:spPr>
        <a:blipFill>
          <a:blip xmlns:r="http://schemas.openxmlformats.org/officeDocument/2006/relationships" r:embed="rId1"/>
          <a:srcRect/>
          <a:stretch>
            <a:fillRect t="-3000" b="-3000"/>
          </a:stretch>
        </a:blipFill>
      </dgm:spPr>
    </dgm:pt>
    <dgm:pt modelId="{65AB9B6D-C3F3-4533-ADFF-773DC581BC31}" type="pres">
      <dgm:prSet presAssocID="{B400B898-FDEA-40EA-B82E-7F5382E294D7}" presName="sibTrans" presStyleLbl="sibTrans2D1" presStyleIdx="0" presStyleCnt="0"/>
      <dgm:spPr/>
    </dgm:pt>
    <dgm:pt modelId="{2BC83C2E-83A3-4E4F-AB08-5ED462AE4B96}" type="pres">
      <dgm:prSet presAssocID="{1DA2ADC3-81F7-4246-A63A-11F51B9F1570}" presName="compNode" presStyleCnt="0"/>
      <dgm:spPr/>
    </dgm:pt>
    <dgm:pt modelId="{AE4C7FBE-1064-4F6E-BFC7-C1C9C59C83E5}" type="pres">
      <dgm:prSet presAssocID="{1DA2ADC3-81F7-4246-A63A-11F51B9F1570}" presName="node" presStyleLbl="node1" presStyleIdx="1" presStyleCnt="3">
        <dgm:presLayoutVars>
          <dgm:bulletEnabled val="1"/>
        </dgm:presLayoutVars>
      </dgm:prSet>
      <dgm:spPr/>
    </dgm:pt>
    <dgm:pt modelId="{76D05B9D-842E-4F1B-8FD3-59A612094060}" type="pres">
      <dgm:prSet presAssocID="{1DA2ADC3-81F7-4246-A63A-11F51B9F1570}" presName="invisiNode" presStyleLbl="node1" presStyleIdx="1" presStyleCnt="3"/>
      <dgm:spPr/>
    </dgm:pt>
    <dgm:pt modelId="{2615BB86-4389-4CF9-A2D8-A38FF5E7C6FA}" type="pres">
      <dgm:prSet presAssocID="{1DA2ADC3-81F7-4246-A63A-11F51B9F1570}" presName="imagNode" presStyleLbl="fgImgPlace1" presStyleIdx="1" presStyleCnt="3"/>
      <dgm:spPr>
        <a:blipFill>
          <a:blip xmlns:r="http://schemas.openxmlformats.org/officeDocument/2006/relationships" r:embed="rId2"/>
          <a:srcRect/>
          <a:stretch>
            <a:fillRect t="-10000" b="-10000"/>
          </a:stretch>
        </a:blipFill>
      </dgm:spPr>
    </dgm:pt>
    <dgm:pt modelId="{07A08E6D-E227-4128-94D8-619430530119}" type="pres">
      <dgm:prSet presAssocID="{B73E1885-CAB4-44AE-90E1-4975BD893164}" presName="sibTrans" presStyleLbl="sibTrans2D1" presStyleIdx="0" presStyleCnt="0"/>
      <dgm:spPr/>
    </dgm:pt>
    <dgm:pt modelId="{51276CA7-6CCD-49AB-A228-6930B557D9CD}" type="pres">
      <dgm:prSet presAssocID="{FAADA6D0-2240-4FBE-BCB7-97FAE2384A1E}" presName="compNode" presStyleCnt="0"/>
      <dgm:spPr/>
    </dgm:pt>
    <dgm:pt modelId="{52ED0622-74FC-45DA-8CB9-E8C6C9E51AA6}" type="pres">
      <dgm:prSet presAssocID="{FAADA6D0-2240-4FBE-BCB7-97FAE2384A1E}" presName="node" presStyleLbl="node1" presStyleIdx="2" presStyleCnt="3">
        <dgm:presLayoutVars>
          <dgm:bulletEnabled val="1"/>
        </dgm:presLayoutVars>
      </dgm:prSet>
      <dgm:spPr/>
    </dgm:pt>
    <dgm:pt modelId="{AD1FA505-5AC8-4E08-9E18-7481C12BE7D8}" type="pres">
      <dgm:prSet presAssocID="{FAADA6D0-2240-4FBE-BCB7-97FAE2384A1E}" presName="invisiNode" presStyleLbl="node1" presStyleIdx="2" presStyleCnt="3"/>
      <dgm:spPr/>
    </dgm:pt>
    <dgm:pt modelId="{5628FA73-0DFC-4F29-ACDF-59D037B19A7D}" type="pres">
      <dgm:prSet presAssocID="{FAADA6D0-2240-4FBE-BCB7-97FAE2384A1E}" presName="imagNode" presStyleLbl="fgImgPlace1" presStyleIdx="2" presStyleCnt="3"/>
      <dgm:spPr>
        <a:blipFill>
          <a:blip xmlns:r="http://schemas.openxmlformats.org/officeDocument/2006/relationships" r:embed="rId3"/>
          <a:srcRect/>
          <a:stretch>
            <a:fillRect t="-3000" b="-3000"/>
          </a:stretch>
        </a:blipFill>
      </dgm:spPr>
    </dgm:pt>
  </dgm:ptLst>
  <dgm:cxnLst>
    <dgm:cxn modelId="{D70FA119-3C40-4410-87EF-DE70BB22C23E}" srcId="{EB426917-D636-49EF-BCA1-AF2357F577DA}" destId="{D0624B66-6E85-4A1E-9F1B-1D0D06CB00D5}" srcOrd="0" destOrd="0" parTransId="{75E90932-0E50-4FB0-9C3C-92D4005BB2A1}" sibTransId="{B400B898-FDEA-40EA-B82E-7F5382E294D7}"/>
    <dgm:cxn modelId="{48CA8C41-9B8E-4CCC-A038-5111A8D2121A}" type="presOf" srcId="{D0624B66-6E85-4A1E-9F1B-1D0D06CB00D5}" destId="{24244F64-905C-494B-94BD-6C6023C4567F}" srcOrd="0" destOrd="0" presId="urn:microsoft.com/office/officeart/2005/8/layout/pList2"/>
    <dgm:cxn modelId="{CF52C756-D133-44E0-B099-439406A4FD07}" srcId="{EB426917-D636-49EF-BCA1-AF2357F577DA}" destId="{FAADA6D0-2240-4FBE-BCB7-97FAE2384A1E}" srcOrd="2" destOrd="0" parTransId="{09784815-1CCC-4833-B6BB-67FAF55093ED}" sibTransId="{9DD364B4-AE6F-46E8-B5B0-39F9548F667C}"/>
    <dgm:cxn modelId="{712CB45D-421E-4664-BA42-11E02DC9A7C4}" srcId="{EB426917-D636-49EF-BCA1-AF2357F577DA}" destId="{1DA2ADC3-81F7-4246-A63A-11F51B9F1570}" srcOrd="1" destOrd="0" parTransId="{02B5F67C-430A-4607-B6EA-09AC914D8825}" sibTransId="{B73E1885-CAB4-44AE-90E1-4975BD893164}"/>
    <dgm:cxn modelId="{C5FA1765-9467-4C13-B0EF-491F1A0CC8DB}" type="presOf" srcId="{1DA2ADC3-81F7-4246-A63A-11F51B9F1570}" destId="{AE4C7FBE-1064-4F6E-BFC7-C1C9C59C83E5}" srcOrd="0" destOrd="0" presId="urn:microsoft.com/office/officeart/2005/8/layout/pList2"/>
    <dgm:cxn modelId="{2522AE88-6394-4EF5-BF85-6CD8FC2DBC97}" type="presOf" srcId="{B73E1885-CAB4-44AE-90E1-4975BD893164}" destId="{07A08E6D-E227-4128-94D8-619430530119}" srcOrd="0" destOrd="0" presId="urn:microsoft.com/office/officeart/2005/8/layout/pList2"/>
    <dgm:cxn modelId="{DED238A5-E63C-4F82-AFC6-8FC986E1EB9F}" type="presOf" srcId="{EB426917-D636-49EF-BCA1-AF2357F577DA}" destId="{03278E1A-F632-446F-875D-07389D306BB2}" srcOrd="0" destOrd="0" presId="urn:microsoft.com/office/officeart/2005/8/layout/pList2"/>
    <dgm:cxn modelId="{660998A9-EE6B-414B-AC5F-F608561C5AAE}" type="presOf" srcId="{B400B898-FDEA-40EA-B82E-7F5382E294D7}" destId="{65AB9B6D-C3F3-4533-ADFF-773DC581BC31}" srcOrd="0" destOrd="0" presId="urn:microsoft.com/office/officeart/2005/8/layout/pList2"/>
    <dgm:cxn modelId="{149371E3-58D7-4F35-940B-F9391B5FF78D}" type="presOf" srcId="{FAADA6D0-2240-4FBE-BCB7-97FAE2384A1E}" destId="{52ED0622-74FC-45DA-8CB9-E8C6C9E51AA6}" srcOrd="0" destOrd="0" presId="urn:microsoft.com/office/officeart/2005/8/layout/pList2"/>
    <dgm:cxn modelId="{59313BD0-0F82-4699-AB34-CAF7CD3191C1}" type="presParOf" srcId="{03278E1A-F632-446F-875D-07389D306BB2}" destId="{D3C800F6-20C5-46BA-BCB9-DBA2858F41FE}" srcOrd="0" destOrd="0" presId="urn:microsoft.com/office/officeart/2005/8/layout/pList2"/>
    <dgm:cxn modelId="{F45D0C4A-052C-4117-97FA-B24DA4C224AE}" type="presParOf" srcId="{03278E1A-F632-446F-875D-07389D306BB2}" destId="{369EC3F5-EC81-4C7A-830D-01825F416CDE}" srcOrd="1" destOrd="0" presId="urn:microsoft.com/office/officeart/2005/8/layout/pList2"/>
    <dgm:cxn modelId="{9FEADA9C-D750-4289-8A9F-A057E2FD6FE0}" type="presParOf" srcId="{369EC3F5-EC81-4C7A-830D-01825F416CDE}" destId="{A3BE485D-BA7C-4290-BB73-1FAA064F2D78}" srcOrd="0" destOrd="0" presId="urn:microsoft.com/office/officeart/2005/8/layout/pList2"/>
    <dgm:cxn modelId="{AB5EC70F-C691-42AD-ACD5-C5FCF64B29DC}" type="presParOf" srcId="{A3BE485D-BA7C-4290-BB73-1FAA064F2D78}" destId="{24244F64-905C-494B-94BD-6C6023C4567F}" srcOrd="0" destOrd="0" presId="urn:microsoft.com/office/officeart/2005/8/layout/pList2"/>
    <dgm:cxn modelId="{C1B14D1A-BEFE-46B3-8100-577E2B2E4309}" type="presParOf" srcId="{A3BE485D-BA7C-4290-BB73-1FAA064F2D78}" destId="{D2432C95-5BB1-4B31-BFFB-5F28AC6DF2C6}" srcOrd="1" destOrd="0" presId="urn:microsoft.com/office/officeart/2005/8/layout/pList2"/>
    <dgm:cxn modelId="{56AF8BD9-134C-4912-AA1B-8A81F8867FA2}" type="presParOf" srcId="{A3BE485D-BA7C-4290-BB73-1FAA064F2D78}" destId="{094F2B3A-A39B-4B63-AD69-9B16D44FCB9A}" srcOrd="2" destOrd="0" presId="urn:microsoft.com/office/officeart/2005/8/layout/pList2"/>
    <dgm:cxn modelId="{D4EAB59F-7867-478C-A913-AA8C83496A73}" type="presParOf" srcId="{369EC3F5-EC81-4C7A-830D-01825F416CDE}" destId="{65AB9B6D-C3F3-4533-ADFF-773DC581BC31}" srcOrd="1" destOrd="0" presId="urn:microsoft.com/office/officeart/2005/8/layout/pList2"/>
    <dgm:cxn modelId="{BBA0F41D-570D-4FA2-A3C9-477B4389C52A}" type="presParOf" srcId="{369EC3F5-EC81-4C7A-830D-01825F416CDE}" destId="{2BC83C2E-83A3-4E4F-AB08-5ED462AE4B96}" srcOrd="2" destOrd="0" presId="urn:microsoft.com/office/officeart/2005/8/layout/pList2"/>
    <dgm:cxn modelId="{7ED51DDC-C18A-44CE-8050-D5ACA9955751}" type="presParOf" srcId="{2BC83C2E-83A3-4E4F-AB08-5ED462AE4B96}" destId="{AE4C7FBE-1064-4F6E-BFC7-C1C9C59C83E5}" srcOrd="0" destOrd="0" presId="urn:microsoft.com/office/officeart/2005/8/layout/pList2"/>
    <dgm:cxn modelId="{D855F020-C010-4CD7-8466-35F685D6F823}" type="presParOf" srcId="{2BC83C2E-83A3-4E4F-AB08-5ED462AE4B96}" destId="{76D05B9D-842E-4F1B-8FD3-59A612094060}" srcOrd="1" destOrd="0" presId="urn:microsoft.com/office/officeart/2005/8/layout/pList2"/>
    <dgm:cxn modelId="{4E532EBE-0E4E-4150-8C93-C48525E8F286}" type="presParOf" srcId="{2BC83C2E-83A3-4E4F-AB08-5ED462AE4B96}" destId="{2615BB86-4389-4CF9-A2D8-A38FF5E7C6FA}" srcOrd="2" destOrd="0" presId="urn:microsoft.com/office/officeart/2005/8/layout/pList2"/>
    <dgm:cxn modelId="{61FD9A4D-6E5C-4555-9070-D0CDED6361E4}" type="presParOf" srcId="{369EC3F5-EC81-4C7A-830D-01825F416CDE}" destId="{07A08E6D-E227-4128-94D8-619430530119}" srcOrd="3" destOrd="0" presId="urn:microsoft.com/office/officeart/2005/8/layout/pList2"/>
    <dgm:cxn modelId="{1A42F5DF-E011-461A-B366-D8EB91F4A8B5}" type="presParOf" srcId="{369EC3F5-EC81-4C7A-830D-01825F416CDE}" destId="{51276CA7-6CCD-49AB-A228-6930B557D9CD}" srcOrd="4" destOrd="0" presId="urn:microsoft.com/office/officeart/2005/8/layout/pList2"/>
    <dgm:cxn modelId="{E674452D-28A8-498B-BFDC-7F41653C8A70}" type="presParOf" srcId="{51276CA7-6CCD-49AB-A228-6930B557D9CD}" destId="{52ED0622-74FC-45DA-8CB9-E8C6C9E51AA6}" srcOrd="0" destOrd="0" presId="urn:microsoft.com/office/officeart/2005/8/layout/pList2"/>
    <dgm:cxn modelId="{1C4C7ACA-A061-4251-BCE9-ECD93A449C21}" type="presParOf" srcId="{51276CA7-6CCD-49AB-A228-6930B557D9CD}" destId="{AD1FA505-5AC8-4E08-9E18-7481C12BE7D8}" srcOrd="1" destOrd="0" presId="urn:microsoft.com/office/officeart/2005/8/layout/pList2"/>
    <dgm:cxn modelId="{61AFAE8B-2C41-41C7-A9E1-4B58BFB3C412}" type="presParOf" srcId="{51276CA7-6CCD-49AB-A228-6930B557D9CD}" destId="{5628FA73-0DFC-4F29-ACDF-59D037B19A7D}"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426917-D636-49EF-BCA1-AF2357F577DA}"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pt-PT"/>
        </a:p>
      </dgm:t>
    </dgm:pt>
    <dgm:pt modelId="{D0624B66-6E85-4A1E-9F1B-1D0D06CB00D5}">
      <dgm:prSet phldrT="[Texto]" custT="1"/>
      <dgm:spPr/>
      <dgm:t>
        <a:bodyPr/>
        <a:lstStyle/>
        <a:p>
          <a:r>
            <a:rPr lang="ro-RO" sz="1500" b="1" i="1" dirty="0"/>
            <a:t>Chiar dacă cineva este bunic sau bunică, aceasta nu este singura sa identitate. Tratați persoana ca pe un individ cu o istorie, un gen și o identitate sexuală.</a:t>
          </a:r>
          <a:endParaRPr lang="pt-PT" sz="1500" b="1" dirty="0"/>
        </a:p>
      </dgm:t>
    </dgm:pt>
    <dgm:pt modelId="{75E90932-0E50-4FB0-9C3C-92D4005BB2A1}" type="parTrans" cxnId="{D70FA119-3C40-4410-87EF-DE70BB22C23E}">
      <dgm:prSet/>
      <dgm:spPr/>
      <dgm:t>
        <a:bodyPr/>
        <a:lstStyle/>
        <a:p>
          <a:endParaRPr lang="pt-PT"/>
        </a:p>
      </dgm:t>
    </dgm:pt>
    <dgm:pt modelId="{B400B898-FDEA-40EA-B82E-7F5382E294D7}" type="sibTrans" cxnId="{D70FA119-3C40-4410-87EF-DE70BB22C23E}">
      <dgm:prSet/>
      <dgm:spPr/>
      <dgm:t>
        <a:bodyPr/>
        <a:lstStyle/>
        <a:p>
          <a:endParaRPr lang="pt-PT"/>
        </a:p>
      </dgm:t>
    </dgm:pt>
    <dgm:pt modelId="{1DA2ADC3-81F7-4246-A63A-11F51B9F1570}">
      <dgm:prSet phldrT="[Texto]" custT="1"/>
      <dgm:spPr/>
      <dgm:t>
        <a:bodyPr/>
        <a:lstStyle/>
        <a:p>
          <a:pPr>
            <a:buNone/>
          </a:pPr>
          <a:r>
            <a:rPr lang="ro-RO" sz="1500" b="1" i="1" dirty="0"/>
            <a:t>Dacă auziți un coleg făcând o glumă despre noua prietenă a bunicului, interveniți cu blândețe: „De fapt, e minunat să-l vedem atât de fericit; conexiunea contează la orice vârstă.”</a:t>
          </a:r>
          <a:endParaRPr lang="pt-PT" sz="1500" dirty="0"/>
        </a:p>
      </dgm:t>
    </dgm:pt>
    <dgm:pt modelId="{02B5F67C-430A-4607-B6EA-09AC914D8825}" type="parTrans" cxnId="{712CB45D-421E-4664-BA42-11E02DC9A7C4}">
      <dgm:prSet/>
      <dgm:spPr/>
      <dgm:t>
        <a:bodyPr/>
        <a:lstStyle/>
        <a:p>
          <a:endParaRPr lang="pt-PT"/>
        </a:p>
      </dgm:t>
    </dgm:pt>
    <dgm:pt modelId="{B73E1885-CAB4-44AE-90E1-4975BD893164}" type="sibTrans" cxnId="{712CB45D-421E-4664-BA42-11E02DC9A7C4}">
      <dgm:prSet/>
      <dgm:spPr/>
      <dgm:t>
        <a:bodyPr/>
        <a:lstStyle/>
        <a:p>
          <a:endParaRPr lang="pt-PT"/>
        </a:p>
      </dgm:t>
    </dgm:pt>
    <dgm:pt modelId="{FAADA6D0-2240-4FBE-BCB7-97FAE2384A1E}">
      <dgm:prSet phldrT="[Texto]"/>
      <dgm:spPr/>
      <dgm:t>
        <a:bodyPr/>
        <a:lstStyle/>
        <a:p>
          <a:pPr>
            <a:buNone/>
          </a:pPr>
          <a:r>
            <a:rPr lang="ro-RO" b="1" i="1" dirty="0"/>
            <a:t>În timpul controalelor medicale, spuneți: „Multe persoane observă că nevoile lor sexuale se schimbă odată cu înaintarea în vârstă. Există ceva în această privință despre care ați dori să vorbim?” Astfel, îi este mai ușor persoanei vârstnice să vorbească.</a:t>
          </a:r>
          <a:endParaRPr lang="pt-PT" dirty="0"/>
        </a:p>
      </dgm:t>
    </dgm:pt>
    <dgm:pt modelId="{09784815-1CCC-4833-B6BB-67FAF55093ED}" type="parTrans" cxnId="{CF52C756-D133-44E0-B099-439406A4FD07}">
      <dgm:prSet/>
      <dgm:spPr/>
      <dgm:t>
        <a:bodyPr/>
        <a:lstStyle/>
        <a:p>
          <a:endParaRPr lang="pt-PT"/>
        </a:p>
      </dgm:t>
    </dgm:pt>
    <dgm:pt modelId="{9DD364B4-AE6F-46E8-B5B0-39F9548F667C}" type="sibTrans" cxnId="{CF52C756-D133-44E0-B099-439406A4FD07}">
      <dgm:prSet/>
      <dgm:spPr/>
      <dgm:t>
        <a:bodyPr/>
        <a:lstStyle/>
        <a:p>
          <a:endParaRPr lang="pt-PT"/>
        </a:p>
      </dgm:t>
    </dgm:pt>
    <dgm:pt modelId="{03278E1A-F632-446F-875D-07389D306BB2}" type="pres">
      <dgm:prSet presAssocID="{EB426917-D636-49EF-BCA1-AF2357F577DA}" presName="Name0" presStyleCnt="0">
        <dgm:presLayoutVars>
          <dgm:dir/>
          <dgm:resizeHandles val="exact"/>
        </dgm:presLayoutVars>
      </dgm:prSet>
      <dgm:spPr/>
    </dgm:pt>
    <dgm:pt modelId="{D3C800F6-20C5-46BA-BCB9-DBA2858F41FE}" type="pres">
      <dgm:prSet presAssocID="{EB426917-D636-49EF-BCA1-AF2357F577DA}" presName="bkgdShp" presStyleLbl="alignAccFollowNode1" presStyleIdx="0" presStyleCnt="1" custLinFactNeighborX="-6680" custLinFactNeighborY="6978"/>
      <dgm:spPr/>
    </dgm:pt>
    <dgm:pt modelId="{369EC3F5-EC81-4C7A-830D-01825F416CDE}" type="pres">
      <dgm:prSet presAssocID="{EB426917-D636-49EF-BCA1-AF2357F577DA}" presName="linComp" presStyleCnt="0"/>
      <dgm:spPr/>
    </dgm:pt>
    <dgm:pt modelId="{A3BE485D-BA7C-4290-BB73-1FAA064F2D78}" type="pres">
      <dgm:prSet presAssocID="{D0624B66-6E85-4A1E-9F1B-1D0D06CB00D5}" presName="compNode" presStyleCnt="0"/>
      <dgm:spPr/>
    </dgm:pt>
    <dgm:pt modelId="{24244F64-905C-494B-94BD-6C6023C4567F}" type="pres">
      <dgm:prSet presAssocID="{D0624B66-6E85-4A1E-9F1B-1D0D06CB00D5}" presName="node" presStyleLbl="node1" presStyleIdx="0" presStyleCnt="3">
        <dgm:presLayoutVars>
          <dgm:bulletEnabled val="1"/>
        </dgm:presLayoutVars>
      </dgm:prSet>
      <dgm:spPr/>
    </dgm:pt>
    <dgm:pt modelId="{D2432C95-5BB1-4B31-BFFB-5F28AC6DF2C6}" type="pres">
      <dgm:prSet presAssocID="{D0624B66-6E85-4A1E-9F1B-1D0D06CB00D5}" presName="invisiNode" presStyleLbl="node1" presStyleIdx="0" presStyleCnt="3"/>
      <dgm:spPr/>
    </dgm:pt>
    <dgm:pt modelId="{094F2B3A-A39B-4B63-AD69-9B16D44FCB9A}" type="pres">
      <dgm:prSet presAssocID="{D0624B66-6E85-4A1E-9F1B-1D0D06CB00D5}" presName="imagNode" presStyleLbl="fgImgPlace1" presStyleIdx="0" presStyleCnt="3"/>
      <dgm:spPr>
        <a:blipFill>
          <a:blip xmlns:r="http://schemas.openxmlformats.org/officeDocument/2006/relationships" r:embed="rId1"/>
          <a:srcRect/>
          <a:stretch>
            <a:fillRect t="-10000" b="-10000"/>
          </a:stretch>
        </a:blipFill>
      </dgm:spPr>
    </dgm:pt>
    <dgm:pt modelId="{65AB9B6D-C3F3-4533-ADFF-773DC581BC31}" type="pres">
      <dgm:prSet presAssocID="{B400B898-FDEA-40EA-B82E-7F5382E294D7}" presName="sibTrans" presStyleLbl="sibTrans2D1" presStyleIdx="0" presStyleCnt="0"/>
      <dgm:spPr/>
    </dgm:pt>
    <dgm:pt modelId="{2BC83C2E-83A3-4E4F-AB08-5ED462AE4B96}" type="pres">
      <dgm:prSet presAssocID="{1DA2ADC3-81F7-4246-A63A-11F51B9F1570}" presName="compNode" presStyleCnt="0"/>
      <dgm:spPr/>
    </dgm:pt>
    <dgm:pt modelId="{AE4C7FBE-1064-4F6E-BFC7-C1C9C59C83E5}" type="pres">
      <dgm:prSet presAssocID="{1DA2ADC3-81F7-4246-A63A-11F51B9F1570}" presName="node" presStyleLbl="node1" presStyleIdx="1" presStyleCnt="3">
        <dgm:presLayoutVars>
          <dgm:bulletEnabled val="1"/>
        </dgm:presLayoutVars>
      </dgm:prSet>
      <dgm:spPr/>
    </dgm:pt>
    <dgm:pt modelId="{76D05B9D-842E-4F1B-8FD3-59A612094060}" type="pres">
      <dgm:prSet presAssocID="{1DA2ADC3-81F7-4246-A63A-11F51B9F1570}" presName="invisiNode" presStyleLbl="node1" presStyleIdx="1" presStyleCnt="3"/>
      <dgm:spPr/>
    </dgm:pt>
    <dgm:pt modelId="{2615BB86-4389-4CF9-A2D8-A38FF5E7C6FA}" type="pres">
      <dgm:prSet presAssocID="{1DA2ADC3-81F7-4246-A63A-11F51B9F1570}" presName="imagNode" presStyleLbl="fgImgPlace1" presStyleIdx="1" presStyleCnt="3"/>
      <dgm:spPr>
        <a:blipFill>
          <a:blip xmlns:r="http://schemas.openxmlformats.org/officeDocument/2006/relationships" r:embed="rId2"/>
          <a:srcRect/>
          <a:stretch>
            <a:fillRect t="-1000" b="-1000"/>
          </a:stretch>
        </a:blipFill>
      </dgm:spPr>
    </dgm:pt>
    <dgm:pt modelId="{07A08E6D-E227-4128-94D8-619430530119}" type="pres">
      <dgm:prSet presAssocID="{B73E1885-CAB4-44AE-90E1-4975BD893164}" presName="sibTrans" presStyleLbl="sibTrans2D1" presStyleIdx="0" presStyleCnt="0"/>
      <dgm:spPr/>
    </dgm:pt>
    <dgm:pt modelId="{51276CA7-6CCD-49AB-A228-6930B557D9CD}" type="pres">
      <dgm:prSet presAssocID="{FAADA6D0-2240-4FBE-BCB7-97FAE2384A1E}" presName="compNode" presStyleCnt="0"/>
      <dgm:spPr/>
    </dgm:pt>
    <dgm:pt modelId="{52ED0622-74FC-45DA-8CB9-E8C6C9E51AA6}" type="pres">
      <dgm:prSet presAssocID="{FAADA6D0-2240-4FBE-BCB7-97FAE2384A1E}" presName="node" presStyleLbl="node1" presStyleIdx="2" presStyleCnt="3">
        <dgm:presLayoutVars>
          <dgm:bulletEnabled val="1"/>
        </dgm:presLayoutVars>
      </dgm:prSet>
      <dgm:spPr/>
    </dgm:pt>
    <dgm:pt modelId="{AD1FA505-5AC8-4E08-9E18-7481C12BE7D8}" type="pres">
      <dgm:prSet presAssocID="{FAADA6D0-2240-4FBE-BCB7-97FAE2384A1E}" presName="invisiNode" presStyleLbl="node1" presStyleIdx="2" presStyleCnt="3"/>
      <dgm:spPr/>
    </dgm:pt>
    <dgm:pt modelId="{5628FA73-0DFC-4F29-ACDF-59D037B19A7D}" type="pres">
      <dgm:prSet presAssocID="{FAADA6D0-2240-4FBE-BCB7-97FAE2384A1E}" presName="imagNode" presStyleLbl="fgImgPlace1" presStyleIdx="2" presStyleCnt="3"/>
      <dgm:spPr>
        <a:blipFill>
          <a:blip xmlns:r="http://schemas.openxmlformats.org/officeDocument/2006/relationships" r:embed="rId3"/>
          <a:srcRect/>
          <a:stretch>
            <a:fillRect t="-1000" b="-1000"/>
          </a:stretch>
        </a:blipFill>
      </dgm:spPr>
    </dgm:pt>
  </dgm:ptLst>
  <dgm:cxnLst>
    <dgm:cxn modelId="{D70FA119-3C40-4410-87EF-DE70BB22C23E}" srcId="{EB426917-D636-49EF-BCA1-AF2357F577DA}" destId="{D0624B66-6E85-4A1E-9F1B-1D0D06CB00D5}" srcOrd="0" destOrd="0" parTransId="{75E90932-0E50-4FB0-9C3C-92D4005BB2A1}" sibTransId="{B400B898-FDEA-40EA-B82E-7F5382E294D7}"/>
    <dgm:cxn modelId="{48CA8C41-9B8E-4CCC-A038-5111A8D2121A}" type="presOf" srcId="{D0624B66-6E85-4A1E-9F1B-1D0D06CB00D5}" destId="{24244F64-905C-494B-94BD-6C6023C4567F}" srcOrd="0" destOrd="0" presId="urn:microsoft.com/office/officeart/2005/8/layout/pList2"/>
    <dgm:cxn modelId="{CF52C756-D133-44E0-B099-439406A4FD07}" srcId="{EB426917-D636-49EF-BCA1-AF2357F577DA}" destId="{FAADA6D0-2240-4FBE-BCB7-97FAE2384A1E}" srcOrd="2" destOrd="0" parTransId="{09784815-1CCC-4833-B6BB-67FAF55093ED}" sibTransId="{9DD364B4-AE6F-46E8-B5B0-39F9548F667C}"/>
    <dgm:cxn modelId="{712CB45D-421E-4664-BA42-11E02DC9A7C4}" srcId="{EB426917-D636-49EF-BCA1-AF2357F577DA}" destId="{1DA2ADC3-81F7-4246-A63A-11F51B9F1570}" srcOrd="1" destOrd="0" parTransId="{02B5F67C-430A-4607-B6EA-09AC914D8825}" sibTransId="{B73E1885-CAB4-44AE-90E1-4975BD893164}"/>
    <dgm:cxn modelId="{C5FA1765-9467-4C13-B0EF-491F1A0CC8DB}" type="presOf" srcId="{1DA2ADC3-81F7-4246-A63A-11F51B9F1570}" destId="{AE4C7FBE-1064-4F6E-BFC7-C1C9C59C83E5}" srcOrd="0" destOrd="0" presId="urn:microsoft.com/office/officeart/2005/8/layout/pList2"/>
    <dgm:cxn modelId="{2522AE88-6394-4EF5-BF85-6CD8FC2DBC97}" type="presOf" srcId="{B73E1885-CAB4-44AE-90E1-4975BD893164}" destId="{07A08E6D-E227-4128-94D8-619430530119}" srcOrd="0" destOrd="0" presId="urn:microsoft.com/office/officeart/2005/8/layout/pList2"/>
    <dgm:cxn modelId="{DED238A5-E63C-4F82-AFC6-8FC986E1EB9F}" type="presOf" srcId="{EB426917-D636-49EF-BCA1-AF2357F577DA}" destId="{03278E1A-F632-446F-875D-07389D306BB2}" srcOrd="0" destOrd="0" presId="urn:microsoft.com/office/officeart/2005/8/layout/pList2"/>
    <dgm:cxn modelId="{660998A9-EE6B-414B-AC5F-F608561C5AAE}" type="presOf" srcId="{B400B898-FDEA-40EA-B82E-7F5382E294D7}" destId="{65AB9B6D-C3F3-4533-ADFF-773DC581BC31}" srcOrd="0" destOrd="0" presId="urn:microsoft.com/office/officeart/2005/8/layout/pList2"/>
    <dgm:cxn modelId="{149371E3-58D7-4F35-940B-F9391B5FF78D}" type="presOf" srcId="{FAADA6D0-2240-4FBE-BCB7-97FAE2384A1E}" destId="{52ED0622-74FC-45DA-8CB9-E8C6C9E51AA6}" srcOrd="0" destOrd="0" presId="urn:microsoft.com/office/officeart/2005/8/layout/pList2"/>
    <dgm:cxn modelId="{59313BD0-0F82-4699-AB34-CAF7CD3191C1}" type="presParOf" srcId="{03278E1A-F632-446F-875D-07389D306BB2}" destId="{D3C800F6-20C5-46BA-BCB9-DBA2858F41FE}" srcOrd="0" destOrd="0" presId="urn:microsoft.com/office/officeart/2005/8/layout/pList2"/>
    <dgm:cxn modelId="{F45D0C4A-052C-4117-97FA-B24DA4C224AE}" type="presParOf" srcId="{03278E1A-F632-446F-875D-07389D306BB2}" destId="{369EC3F5-EC81-4C7A-830D-01825F416CDE}" srcOrd="1" destOrd="0" presId="urn:microsoft.com/office/officeart/2005/8/layout/pList2"/>
    <dgm:cxn modelId="{9FEADA9C-D750-4289-8A9F-A057E2FD6FE0}" type="presParOf" srcId="{369EC3F5-EC81-4C7A-830D-01825F416CDE}" destId="{A3BE485D-BA7C-4290-BB73-1FAA064F2D78}" srcOrd="0" destOrd="0" presId="urn:microsoft.com/office/officeart/2005/8/layout/pList2"/>
    <dgm:cxn modelId="{AB5EC70F-C691-42AD-ACD5-C5FCF64B29DC}" type="presParOf" srcId="{A3BE485D-BA7C-4290-BB73-1FAA064F2D78}" destId="{24244F64-905C-494B-94BD-6C6023C4567F}" srcOrd="0" destOrd="0" presId="urn:microsoft.com/office/officeart/2005/8/layout/pList2"/>
    <dgm:cxn modelId="{C1B14D1A-BEFE-46B3-8100-577E2B2E4309}" type="presParOf" srcId="{A3BE485D-BA7C-4290-BB73-1FAA064F2D78}" destId="{D2432C95-5BB1-4B31-BFFB-5F28AC6DF2C6}" srcOrd="1" destOrd="0" presId="urn:microsoft.com/office/officeart/2005/8/layout/pList2"/>
    <dgm:cxn modelId="{56AF8BD9-134C-4912-AA1B-8A81F8867FA2}" type="presParOf" srcId="{A3BE485D-BA7C-4290-BB73-1FAA064F2D78}" destId="{094F2B3A-A39B-4B63-AD69-9B16D44FCB9A}" srcOrd="2" destOrd="0" presId="urn:microsoft.com/office/officeart/2005/8/layout/pList2"/>
    <dgm:cxn modelId="{D4EAB59F-7867-478C-A913-AA8C83496A73}" type="presParOf" srcId="{369EC3F5-EC81-4C7A-830D-01825F416CDE}" destId="{65AB9B6D-C3F3-4533-ADFF-773DC581BC31}" srcOrd="1" destOrd="0" presId="urn:microsoft.com/office/officeart/2005/8/layout/pList2"/>
    <dgm:cxn modelId="{BBA0F41D-570D-4FA2-A3C9-477B4389C52A}" type="presParOf" srcId="{369EC3F5-EC81-4C7A-830D-01825F416CDE}" destId="{2BC83C2E-83A3-4E4F-AB08-5ED462AE4B96}" srcOrd="2" destOrd="0" presId="urn:microsoft.com/office/officeart/2005/8/layout/pList2"/>
    <dgm:cxn modelId="{7ED51DDC-C18A-44CE-8050-D5ACA9955751}" type="presParOf" srcId="{2BC83C2E-83A3-4E4F-AB08-5ED462AE4B96}" destId="{AE4C7FBE-1064-4F6E-BFC7-C1C9C59C83E5}" srcOrd="0" destOrd="0" presId="urn:microsoft.com/office/officeart/2005/8/layout/pList2"/>
    <dgm:cxn modelId="{D855F020-C010-4CD7-8466-35F685D6F823}" type="presParOf" srcId="{2BC83C2E-83A3-4E4F-AB08-5ED462AE4B96}" destId="{76D05B9D-842E-4F1B-8FD3-59A612094060}" srcOrd="1" destOrd="0" presId="urn:microsoft.com/office/officeart/2005/8/layout/pList2"/>
    <dgm:cxn modelId="{4E532EBE-0E4E-4150-8C93-C48525E8F286}" type="presParOf" srcId="{2BC83C2E-83A3-4E4F-AB08-5ED462AE4B96}" destId="{2615BB86-4389-4CF9-A2D8-A38FF5E7C6FA}" srcOrd="2" destOrd="0" presId="urn:microsoft.com/office/officeart/2005/8/layout/pList2"/>
    <dgm:cxn modelId="{61FD9A4D-6E5C-4555-9070-D0CDED6361E4}" type="presParOf" srcId="{369EC3F5-EC81-4C7A-830D-01825F416CDE}" destId="{07A08E6D-E227-4128-94D8-619430530119}" srcOrd="3" destOrd="0" presId="urn:microsoft.com/office/officeart/2005/8/layout/pList2"/>
    <dgm:cxn modelId="{1A42F5DF-E011-461A-B366-D8EB91F4A8B5}" type="presParOf" srcId="{369EC3F5-EC81-4C7A-830D-01825F416CDE}" destId="{51276CA7-6CCD-49AB-A228-6930B557D9CD}" srcOrd="4" destOrd="0" presId="urn:microsoft.com/office/officeart/2005/8/layout/pList2"/>
    <dgm:cxn modelId="{E674452D-28A8-498B-BFDC-7F41653C8A70}" type="presParOf" srcId="{51276CA7-6CCD-49AB-A228-6930B557D9CD}" destId="{52ED0622-74FC-45DA-8CB9-E8C6C9E51AA6}" srcOrd="0" destOrd="0" presId="urn:microsoft.com/office/officeart/2005/8/layout/pList2"/>
    <dgm:cxn modelId="{1C4C7ACA-A061-4251-BCE9-ECD93A449C21}" type="presParOf" srcId="{51276CA7-6CCD-49AB-A228-6930B557D9CD}" destId="{AD1FA505-5AC8-4E08-9E18-7481C12BE7D8}" srcOrd="1" destOrd="0" presId="urn:microsoft.com/office/officeart/2005/8/layout/pList2"/>
    <dgm:cxn modelId="{61AFAE8B-2C41-41C7-A9E1-4B58BFB3C412}" type="presParOf" srcId="{51276CA7-6CCD-49AB-A228-6930B557D9CD}" destId="{5628FA73-0DFC-4F29-ACDF-59D037B19A7D}"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800F6-20C5-46BA-BCB9-DBA2858F41FE}">
      <dsp:nvSpPr>
        <dsp:cNvPr id="0" name=""/>
        <dsp:cNvSpPr/>
      </dsp:nvSpPr>
      <dsp:spPr>
        <a:xfrm>
          <a:off x="0" y="0"/>
          <a:ext cx="7496224" cy="1872003"/>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F2B3A-A39B-4B63-AD69-9B16D44FCB9A}">
      <dsp:nvSpPr>
        <dsp:cNvPr id="0" name=""/>
        <dsp:cNvSpPr/>
      </dsp:nvSpPr>
      <dsp:spPr>
        <a:xfrm>
          <a:off x="224886" y="249600"/>
          <a:ext cx="2202015" cy="1372802"/>
        </a:xfrm>
        <a:prstGeom prst="roundRect">
          <a:avLst>
            <a:gd name="adj" fmla="val 10000"/>
          </a:avLst>
        </a:prstGeom>
        <a:blipFill>
          <a:blip xmlns:r="http://schemas.openxmlformats.org/officeDocument/2006/relationships" r:embed="rId1"/>
          <a:srcRect/>
          <a:stretch>
            <a:fillRect t="-12000" b="-1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244F64-905C-494B-94BD-6C6023C4567F}">
      <dsp:nvSpPr>
        <dsp:cNvPr id="0" name=""/>
        <dsp:cNvSpPr/>
      </dsp:nvSpPr>
      <dsp:spPr>
        <a:xfrm rot="10800000">
          <a:off x="224886" y="1872003"/>
          <a:ext cx="2202015" cy="228800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ro-RO" sz="2400" b="1" i="1" kern="1200" dirty="0"/>
            <a:t>Ageism instituțional </a:t>
          </a:r>
        </a:p>
        <a:p>
          <a:pPr marL="0" lvl="0" indent="0" algn="ctr" defTabSz="1066800">
            <a:lnSpc>
              <a:spcPct val="90000"/>
            </a:lnSpc>
            <a:spcBef>
              <a:spcPct val="0"/>
            </a:spcBef>
            <a:spcAft>
              <a:spcPct val="35000"/>
            </a:spcAft>
            <a:buNone/>
          </a:pPr>
          <a:r>
            <a:rPr lang="ro-RO" sz="2400" b="1" i="1" kern="1200" dirty="0"/>
            <a:t>Nivelul sistemic</a:t>
          </a:r>
          <a:endParaRPr lang="pt-PT" sz="2400" b="1" kern="1200" dirty="0"/>
        </a:p>
      </dsp:txBody>
      <dsp:txXfrm rot="10800000">
        <a:off x="292606" y="1872003"/>
        <a:ext cx="2066575" cy="2220284"/>
      </dsp:txXfrm>
    </dsp:sp>
    <dsp:sp modelId="{2615BB86-4389-4CF9-A2D8-A38FF5E7C6FA}">
      <dsp:nvSpPr>
        <dsp:cNvPr id="0" name=""/>
        <dsp:cNvSpPr/>
      </dsp:nvSpPr>
      <dsp:spPr>
        <a:xfrm>
          <a:off x="2647104" y="249600"/>
          <a:ext cx="2202015" cy="1372802"/>
        </a:xfrm>
        <a:prstGeom prst="roundRect">
          <a:avLst>
            <a:gd name="adj" fmla="val 10000"/>
          </a:avLst>
        </a:prstGeom>
        <a:blipFill>
          <a:blip xmlns:r="http://schemas.openxmlformats.org/officeDocument/2006/relationships" r:embed="rId2"/>
          <a:srcRect/>
          <a:stretch>
            <a:fillRect t="-6000" b="-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4C7FBE-1064-4F6E-BFC7-C1C9C59C83E5}">
      <dsp:nvSpPr>
        <dsp:cNvPr id="0" name=""/>
        <dsp:cNvSpPr/>
      </dsp:nvSpPr>
      <dsp:spPr>
        <a:xfrm rot="10800000">
          <a:off x="2647104" y="1872003"/>
          <a:ext cx="2202015" cy="228800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ro-RO" sz="2400" b="1" i="1" kern="1200" dirty="0"/>
            <a:t>Ageism interpersonal </a:t>
          </a:r>
        </a:p>
        <a:p>
          <a:pPr marL="0" lvl="0" indent="0" algn="ctr" defTabSz="1066800">
            <a:lnSpc>
              <a:spcPct val="90000"/>
            </a:lnSpc>
            <a:spcBef>
              <a:spcPct val="0"/>
            </a:spcBef>
            <a:spcAft>
              <a:spcPct val="35000"/>
            </a:spcAft>
            <a:buNone/>
          </a:pPr>
          <a:r>
            <a:rPr lang="ro-RO" sz="2400" b="1" i="1" kern="1200" dirty="0"/>
            <a:t>Nivelul social</a:t>
          </a:r>
          <a:endParaRPr lang="pt-PT" sz="2400" kern="1200" dirty="0"/>
        </a:p>
      </dsp:txBody>
      <dsp:txXfrm rot="10800000">
        <a:off x="2714824" y="1872003"/>
        <a:ext cx="2066575" cy="2220284"/>
      </dsp:txXfrm>
    </dsp:sp>
    <dsp:sp modelId="{5628FA73-0DFC-4F29-ACDF-59D037B19A7D}">
      <dsp:nvSpPr>
        <dsp:cNvPr id="0" name=""/>
        <dsp:cNvSpPr/>
      </dsp:nvSpPr>
      <dsp:spPr>
        <a:xfrm>
          <a:off x="5069321" y="249600"/>
          <a:ext cx="2202015" cy="1372802"/>
        </a:xfrm>
        <a:prstGeom prst="roundRect">
          <a:avLst>
            <a:gd name="adj" fmla="val 10000"/>
          </a:avLst>
        </a:prstGeom>
        <a:blipFill>
          <a:blip xmlns:r="http://schemas.openxmlformats.org/officeDocument/2006/relationships" r:embed="rId3"/>
          <a:srcRect/>
          <a:stretch>
            <a:fillRect t="-6000" b="-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D0622-74FC-45DA-8CB9-E8C6C9E51AA6}">
      <dsp:nvSpPr>
        <dsp:cNvPr id="0" name=""/>
        <dsp:cNvSpPr/>
      </dsp:nvSpPr>
      <dsp:spPr>
        <a:xfrm rot="10800000">
          <a:off x="5069321" y="1872003"/>
          <a:ext cx="2202015" cy="228800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ro-RO" sz="2400" b="1" i="1" kern="1200" dirty="0"/>
            <a:t>Ageism internalizat </a:t>
          </a:r>
        </a:p>
        <a:p>
          <a:pPr marL="0" lvl="0" indent="0" algn="ctr" defTabSz="1066800">
            <a:lnSpc>
              <a:spcPct val="90000"/>
            </a:lnSpc>
            <a:spcBef>
              <a:spcPct val="0"/>
            </a:spcBef>
            <a:spcAft>
              <a:spcPct val="35000"/>
            </a:spcAft>
            <a:buNone/>
          </a:pPr>
          <a:r>
            <a:rPr lang="ro-RO" sz="2400" b="1" i="1" kern="1200" dirty="0"/>
            <a:t>Nivelul personal</a:t>
          </a:r>
          <a:endParaRPr lang="pt-PT" sz="2400" kern="1200" dirty="0"/>
        </a:p>
      </dsp:txBody>
      <dsp:txXfrm rot="10800000">
        <a:off x="5137041" y="1872003"/>
        <a:ext cx="2066575" cy="22202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800F6-20C5-46BA-BCB9-DBA2858F41FE}">
      <dsp:nvSpPr>
        <dsp:cNvPr id="0" name=""/>
        <dsp:cNvSpPr/>
      </dsp:nvSpPr>
      <dsp:spPr>
        <a:xfrm>
          <a:off x="0" y="0"/>
          <a:ext cx="7496224" cy="1872003"/>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F2B3A-A39B-4B63-AD69-9B16D44FCB9A}">
      <dsp:nvSpPr>
        <dsp:cNvPr id="0" name=""/>
        <dsp:cNvSpPr/>
      </dsp:nvSpPr>
      <dsp:spPr>
        <a:xfrm>
          <a:off x="224886" y="249600"/>
          <a:ext cx="2202015" cy="1372802"/>
        </a:xfrm>
        <a:prstGeom prst="roundRect">
          <a:avLst>
            <a:gd name="adj" fmla="val 10000"/>
          </a:avLst>
        </a:prstGeom>
        <a:blipFill>
          <a:blip xmlns:r="http://schemas.openxmlformats.org/officeDocument/2006/relationships" r:embed="rId1"/>
          <a:srcRect/>
          <a:stretch>
            <a:fillRect t="-3000" b="-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244F64-905C-494B-94BD-6C6023C4567F}">
      <dsp:nvSpPr>
        <dsp:cNvPr id="0" name=""/>
        <dsp:cNvSpPr/>
      </dsp:nvSpPr>
      <dsp:spPr>
        <a:xfrm rot="10800000">
          <a:off x="224886" y="1872003"/>
          <a:ext cx="2202015" cy="228800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ro-RO" sz="1500" b="1" i="1" kern="1200" dirty="0"/>
            <a:t>Gestionarea copiilor adulți care pot fi incomodați de noua relație romantică a părintelui sau de tranziția de gen a acestuia.</a:t>
          </a:r>
          <a:endParaRPr lang="pt-PT" sz="1500" b="1" kern="1200" dirty="0"/>
        </a:p>
      </dsp:txBody>
      <dsp:txXfrm rot="10800000">
        <a:off x="292606" y="1872003"/>
        <a:ext cx="2066575" cy="2220284"/>
      </dsp:txXfrm>
    </dsp:sp>
    <dsp:sp modelId="{2615BB86-4389-4CF9-A2D8-A38FF5E7C6FA}">
      <dsp:nvSpPr>
        <dsp:cNvPr id="0" name=""/>
        <dsp:cNvSpPr/>
      </dsp:nvSpPr>
      <dsp:spPr>
        <a:xfrm>
          <a:off x="2647104" y="249600"/>
          <a:ext cx="2202015" cy="1372802"/>
        </a:xfrm>
        <a:prstGeom prst="roundRect">
          <a:avLst>
            <a:gd name="adj" fmla="val 10000"/>
          </a:avLst>
        </a:prstGeom>
        <a:blipFill>
          <a:blip xmlns:r="http://schemas.openxmlformats.org/officeDocument/2006/relationships" r:embed="rId2"/>
          <a:srcRect/>
          <a:stretch>
            <a:fillRect t="-10000" b="-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4C7FBE-1064-4F6E-BFC7-C1C9C59C83E5}">
      <dsp:nvSpPr>
        <dsp:cNvPr id="0" name=""/>
        <dsp:cNvSpPr/>
      </dsp:nvSpPr>
      <dsp:spPr>
        <a:xfrm rot="10800000">
          <a:off x="2647104" y="1872003"/>
          <a:ext cx="2202015" cy="228800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ro-RO" sz="1500" b="1" i="1" kern="1200" dirty="0"/>
            <a:t>Sentimentul de a nu fi pregătit să discuți despre sănătatea sexuală sau identitățile LGBTQI+, pentru că aceste subiecte nu au fost abordate niciodată în formarea profesională.</a:t>
          </a:r>
          <a:endParaRPr lang="pt-PT" sz="1500" kern="1200" dirty="0"/>
        </a:p>
      </dsp:txBody>
      <dsp:txXfrm rot="10800000">
        <a:off x="2714824" y="1872003"/>
        <a:ext cx="2066575" cy="2220284"/>
      </dsp:txXfrm>
    </dsp:sp>
    <dsp:sp modelId="{5628FA73-0DFC-4F29-ACDF-59D037B19A7D}">
      <dsp:nvSpPr>
        <dsp:cNvPr id="0" name=""/>
        <dsp:cNvSpPr/>
      </dsp:nvSpPr>
      <dsp:spPr>
        <a:xfrm>
          <a:off x="5069321" y="249600"/>
          <a:ext cx="2202015" cy="1372802"/>
        </a:xfrm>
        <a:prstGeom prst="roundRect">
          <a:avLst>
            <a:gd name="adj" fmla="val 10000"/>
          </a:avLst>
        </a:prstGeom>
        <a:blipFill>
          <a:blip xmlns:r="http://schemas.openxmlformats.org/officeDocument/2006/relationships" r:embed="rId3"/>
          <a:srcRect/>
          <a:stretch>
            <a:fillRect t="-3000" b="-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D0622-74FC-45DA-8CB9-E8C6C9E51AA6}">
      <dsp:nvSpPr>
        <dsp:cNvPr id="0" name=""/>
        <dsp:cNvSpPr/>
      </dsp:nvSpPr>
      <dsp:spPr>
        <a:xfrm rot="10800000">
          <a:off x="5069321" y="1872003"/>
          <a:ext cx="2202015" cy="228800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ro-RO" sz="1500" b="1" i="1" kern="1200" dirty="0"/>
            <a:t>Programe rigide de hrănire, igienă și administrare a medicației, care nu lasă loc pentru timp privat sau pentru realitatea „complicată” a relațiilor umane.</a:t>
          </a:r>
          <a:endParaRPr lang="pt-PT" sz="1500" kern="1200" dirty="0"/>
        </a:p>
      </dsp:txBody>
      <dsp:txXfrm rot="10800000">
        <a:off x="5137041" y="1872003"/>
        <a:ext cx="2066575" cy="222028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800F6-20C5-46BA-BCB9-DBA2858F41FE}">
      <dsp:nvSpPr>
        <dsp:cNvPr id="0" name=""/>
        <dsp:cNvSpPr/>
      </dsp:nvSpPr>
      <dsp:spPr>
        <a:xfrm>
          <a:off x="0" y="146594"/>
          <a:ext cx="8070164" cy="2100815"/>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F2B3A-A39B-4B63-AD69-9B16D44FCB9A}">
      <dsp:nvSpPr>
        <dsp:cNvPr id="0" name=""/>
        <dsp:cNvSpPr/>
      </dsp:nvSpPr>
      <dsp:spPr>
        <a:xfrm>
          <a:off x="242104" y="280108"/>
          <a:ext cx="2370610" cy="1540597"/>
        </a:xfrm>
        <a:prstGeom prst="roundRect">
          <a:avLst>
            <a:gd name="adj" fmla="val 10000"/>
          </a:avLst>
        </a:prstGeom>
        <a:blipFill>
          <a:blip xmlns:r="http://schemas.openxmlformats.org/officeDocument/2006/relationships" r:embed="rId1"/>
          <a:srcRect/>
          <a:stretch>
            <a:fillRect t="-10000" b="-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244F64-905C-494B-94BD-6C6023C4567F}">
      <dsp:nvSpPr>
        <dsp:cNvPr id="0" name=""/>
        <dsp:cNvSpPr/>
      </dsp:nvSpPr>
      <dsp:spPr>
        <a:xfrm rot="10800000">
          <a:off x="242104" y="2100815"/>
          <a:ext cx="2370610" cy="2567662"/>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ro-RO" sz="1500" b="1" i="1" kern="1200" dirty="0"/>
            <a:t>Chiar dacă cineva este bunic sau bunică, aceasta nu este singura sa identitate. Tratați persoana ca pe un individ cu o istorie, un gen și o identitate sexuală.</a:t>
          </a:r>
          <a:endParaRPr lang="pt-PT" sz="1500" b="1" kern="1200" dirty="0"/>
        </a:p>
      </dsp:txBody>
      <dsp:txXfrm rot="10800000">
        <a:off x="315008" y="2100815"/>
        <a:ext cx="2224802" cy="2494758"/>
      </dsp:txXfrm>
    </dsp:sp>
    <dsp:sp modelId="{2615BB86-4389-4CF9-A2D8-A38FF5E7C6FA}">
      <dsp:nvSpPr>
        <dsp:cNvPr id="0" name=""/>
        <dsp:cNvSpPr/>
      </dsp:nvSpPr>
      <dsp:spPr>
        <a:xfrm>
          <a:off x="2849776" y="280108"/>
          <a:ext cx="2370610" cy="1540597"/>
        </a:xfrm>
        <a:prstGeom prst="roundRect">
          <a:avLst>
            <a:gd name="adj" fmla="val 10000"/>
          </a:avLst>
        </a:prstGeom>
        <a:blipFill>
          <a:blip xmlns:r="http://schemas.openxmlformats.org/officeDocument/2006/relationships" r:embed="rId2"/>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4C7FBE-1064-4F6E-BFC7-C1C9C59C83E5}">
      <dsp:nvSpPr>
        <dsp:cNvPr id="0" name=""/>
        <dsp:cNvSpPr/>
      </dsp:nvSpPr>
      <dsp:spPr>
        <a:xfrm rot="10800000">
          <a:off x="2849776" y="2100815"/>
          <a:ext cx="2370610" cy="2567662"/>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ro-RO" sz="1500" b="1" i="1" kern="1200" dirty="0"/>
            <a:t>Dacă auziți un coleg făcând o glumă despre noua prietenă a bunicului, interveniți cu blândețe: „De fapt, e minunat să-l vedem atât de fericit; conexiunea contează la orice vârstă.”</a:t>
          </a:r>
          <a:endParaRPr lang="pt-PT" sz="1500" kern="1200" dirty="0"/>
        </a:p>
      </dsp:txBody>
      <dsp:txXfrm rot="10800000">
        <a:off x="2922680" y="2100815"/>
        <a:ext cx="2224802" cy="2494758"/>
      </dsp:txXfrm>
    </dsp:sp>
    <dsp:sp modelId="{5628FA73-0DFC-4F29-ACDF-59D037B19A7D}">
      <dsp:nvSpPr>
        <dsp:cNvPr id="0" name=""/>
        <dsp:cNvSpPr/>
      </dsp:nvSpPr>
      <dsp:spPr>
        <a:xfrm>
          <a:off x="5457448" y="280108"/>
          <a:ext cx="2370610" cy="1540597"/>
        </a:xfrm>
        <a:prstGeom prst="roundRect">
          <a:avLst>
            <a:gd name="adj" fmla="val 10000"/>
          </a:avLst>
        </a:prstGeom>
        <a:blipFill>
          <a:blip xmlns:r="http://schemas.openxmlformats.org/officeDocument/2006/relationships" r:embed="rId3"/>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D0622-74FC-45DA-8CB9-E8C6C9E51AA6}">
      <dsp:nvSpPr>
        <dsp:cNvPr id="0" name=""/>
        <dsp:cNvSpPr/>
      </dsp:nvSpPr>
      <dsp:spPr>
        <a:xfrm rot="10800000">
          <a:off x="5457448" y="2100815"/>
          <a:ext cx="2370610" cy="2567662"/>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ro-RO" sz="1400" b="1" i="1" kern="1200" dirty="0"/>
            <a:t>În timpul controalelor medicale, spuneți: „Multe persoane observă că nevoile lor sexuale se schimbă odată cu înaintarea în vârstă. Există ceva în această privință despre care ați dori să vorbim?” Astfel, îi este mai ușor persoanei vârstnice să vorbească.</a:t>
          </a:r>
          <a:endParaRPr lang="pt-PT" sz="1400" kern="1200" dirty="0"/>
        </a:p>
      </dsp:txBody>
      <dsp:txXfrm rot="10800000">
        <a:off x="5530352" y="2100815"/>
        <a:ext cx="2224802" cy="2494758"/>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3.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28/9/26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28/9/26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txBody>
          <a:bodyPr/>
          <a:lstStyle/>
          <a:p>
            <a:endParaRPr lang="pt-PT"/>
          </a:p>
        </p:txBody>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2</a:t>
            </a:fld>
            <a:endParaRPr lang="el-GR"/>
          </a:p>
        </p:txBody>
      </p:sp>
    </p:spTree>
    <p:extLst>
      <p:ext uri="{BB962C8B-B14F-4D97-AF65-F5344CB8AC3E}">
        <p14:creationId xmlns:p14="http://schemas.microsoft.com/office/powerpoint/2010/main" val="3472187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ro-RO" dirty="0"/>
              <a:t>Este important să recunoaștem că prejudecățile legate de vârstă sunt un fenomen universal, care poate afecta persoanele în orice etapă a vieții. Ageismul apare ori de câte ori stereotipurile, prejudecățile sau discriminarea sunt îndreptate către oameni pe baza vârstei lor. O precizare privind focusul: deși ageismul afectează toate generațiile, Modulul 2 se concentrează în mod specific pe ageismul îndreptat către persoanele vârstnice. Această alegere asigură că formarea noastră sprijină direct misiunea proiectului Never Gets Old, abordând barierele sistemice și tabuurile specifice care împiedică respectarea drepturilor sexuale și starea de bine holistică a populației vârstnice.</a:t>
            </a:r>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2907639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o-RO" sz="1200" dirty="0"/>
              <a:t>Chiar dacă sunt intenționate ca glume inofensive, aceste comentarii îi transmit persoanei vârstnice că dorința sa de intimitate este un motiv de amuzament, ceea ce creează o cultură a rușinii și îi descurajează pe rezidenți să caute conexiunile sociale de care au nevoie pentru starea lor de bine.</a:t>
            </a:r>
          </a:p>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7</a:t>
            </a:fld>
            <a:endParaRPr lang="el-GR"/>
          </a:p>
        </p:txBody>
      </p:sp>
    </p:spTree>
    <p:extLst>
      <p:ext uri="{BB962C8B-B14F-4D97-AF65-F5344CB8AC3E}">
        <p14:creationId xmlns:p14="http://schemas.microsoft.com/office/powerpoint/2010/main" val="7791470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o-RO" sz="1200" dirty="0"/>
              <a:t>Persoanele vârstnice ajung să creadă că miturile despre îmbătrânire sunt adevărate în cazul lor și se opresc singure de la bucurie sau de la îngrijirea sănătății, pentru că simt că nu mai sunt „îndreptățite” la aceste experiențe. </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8</a:t>
            </a:fld>
            <a:endParaRPr lang="el-GR"/>
          </a:p>
        </p:txBody>
      </p:sp>
    </p:spTree>
    <p:extLst>
      <p:ext uri="{BB962C8B-B14F-4D97-AF65-F5344CB8AC3E}">
        <p14:creationId xmlns:p14="http://schemas.microsoft.com/office/powerpoint/2010/main" val="3537105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txBody>
          <a:bodyPr/>
          <a:lstStyle/>
          <a:p>
            <a:endParaRPr lang="pt-PT"/>
          </a:p>
        </p:txBody>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15</a:t>
            </a:fld>
            <a:endParaRPr lang="el-GR"/>
          </a:p>
        </p:txBody>
      </p:sp>
    </p:spTree>
    <p:extLst>
      <p:ext uri="{BB962C8B-B14F-4D97-AF65-F5344CB8AC3E}">
        <p14:creationId xmlns:p14="http://schemas.microsoft.com/office/powerpoint/2010/main" val="4121640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o-RO" sz="1200" dirty="0"/>
              <a:t>Prejudecățile față de persoanele vârstnice nu sunt doar o atitudine; ele reprezintă o </a:t>
            </a:r>
            <a:r>
              <a:rPr lang="ro-RO" sz="1200" b="1" dirty="0"/>
              <a:t>forță sistemică </a:t>
            </a:r>
            <a:r>
              <a:rPr lang="ro-RO" sz="1200" dirty="0"/>
              <a:t>care modelează calitatea îngrijirii și a educației. </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16</a:t>
            </a:fld>
            <a:endParaRPr lang="el-GR"/>
          </a:p>
        </p:txBody>
      </p:sp>
    </p:spTree>
    <p:extLst>
      <p:ext uri="{BB962C8B-B14F-4D97-AF65-F5344CB8AC3E}">
        <p14:creationId xmlns:p14="http://schemas.microsoft.com/office/powerpoint/2010/main" val="3633253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o-RO" dirty="0"/>
              <a:t>Profesioniștii din îngrijire și servicii sociale se confruntă adesea cu o serie de obstacole etice și practice atunci când se confruntă cu ageismul sexual. Unul dintre acestea este Paradoxul protectorului. În realitate, această protecție încalcă adesea dreptul persoanei la autodeterminare.</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17</a:t>
            </a:fld>
            <a:endParaRPr lang="el-GR"/>
          </a:p>
        </p:txBody>
      </p:sp>
    </p:spTree>
    <p:extLst>
      <p:ext uri="{BB962C8B-B14F-4D97-AF65-F5344CB8AC3E}">
        <p14:creationId xmlns:p14="http://schemas.microsoft.com/office/powerpoint/2010/main" val="1317441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ro-RO" dirty="0"/>
              <a:t>Pentru a înțelege impactul ageismului, trebuie să recunoaștem că persoanele vârstnice nu sunt un grup omogen.</a:t>
            </a:r>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18</a:t>
            </a:fld>
            <a:endParaRPr lang="el-GR"/>
          </a:p>
        </p:txBody>
      </p:sp>
    </p:spTree>
    <p:extLst>
      <p:ext uri="{BB962C8B-B14F-4D97-AF65-F5344CB8AC3E}">
        <p14:creationId xmlns:p14="http://schemas.microsoft.com/office/powerpoint/2010/main" val="40645320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CFE9D-7B29-04F6-8242-2EAD807A6D7C}"/>
            </a:ext>
          </a:extLst>
        </p:cNvPr>
        <p:cNvGrpSpPr/>
        <p:nvPr/>
      </p:nvGrpSpPr>
      <p:grpSpPr>
        <a:xfrm>
          <a:off x="0" y="0"/>
          <a:ext cx="0" cy="0"/>
          <a:chOff x="0" y="0"/>
          <a:chExt cx="0" cy="0"/>
        </a:xfrm>
      </p:grpSpPr>
      <p:sp>
        <p:nvSpPr>
          <p:cNvPr id="2" name="Marcador de Posição da Imagem do Diapositivo 1">
            <a:extLst>
              <a:ext uri="{FF2B5EF4-FFF2-40B4-BE49-F238E27FC236}">
                <a16:creationId xmlns:a16="http://schemas.microsoft.com/office/drawing/2014/main" id="{F426B980-9B08-4EF2-CF23-4F1D41D649DB}"/>
              </a:ext>
            </a:extLst>
          </p:cNvPr>
          <p:cNvSpPr>
            <a:spLocks noGrp="1" noRot="1" noChangeAspect="1"/>
          </p:cNvSpPr>
          <p:nvPr>
            <p:ph type="sldImg"/>
          </p:nvPr>
        </p:nvSpPr>
        <p:spPr/>
        <p:txBody>
          <a:bodyPr/>
          <a:lstStyle/>
          <a:p>
            <a:endParaRPr lang="pt-PT"/>
          </a:p>
        </p:txBody>
      </p:sp>
      <p:sp>
        <p:nvSpPr>
          <p:cNvPr id="3" name="Marcador de Posição de Notas 2">
            <a:extLst>
              <a:ext uri="{FF2B5EF4-FFF2-40B4-BE49-F238E27FC236}">
                <a16:creationId xmlns:a16="http://schemas.microsoft.com/office/drawing/2014/main" id="{67043C8F-3B17-739C-A52A-9AB55F8C31EC}"/>
              </a:ext>
            </a:extLst>
          </p:cNvPr>
          <p:cNvSpPr>
            <a:spLocks noGrp="1"/>
          </p:cNvSpPr>
          <p:nvPr>
            <p:ph type="body" idx="1"/>
          </p:nvPr>
        </p:nvSpPr>
        <p:spPr/>
        <p:txBody>
          <a:bodyPr/>
          <a:lstStyle/>
          <a:p>
            <a:endParaRPr lang="pt-PT" dirty="0"/>
          </a:p>
        </p:txBody>
      </p:sp>
      <p:sp>
        <p:nvSpPr>
          <p:cNvPr id="4" name="Marcador de Posição do Número do Diapositivo 3">
            <a:extLst>
              <a:ext uri="{FF2B5EF4-FFF2-40B4-BE49-F238E27FC236}">
                <a16:creationId xmlns:a16="http://schemas.microsoft.com/office/drawing/2014/main" id="{CA990EAC-D479-B4FA-0DBA-E882B542BB98}"/>
              </a:ext>
            </a:extLst>
          </p:cNvPr>
          <p:cNvSpPr>
            <a:spLocks noGrp="1"/>
          </p:cNvSpPr>
          <p:nvPr>
            <p:ph type="sldNum" sz="quarter" idx="5"/>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27501521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ro-RO" sz="1200" b="1" dirty="0"/>
              <a:t>Conștientizarea prejudecăților (bias-literacy)</a:t>
            </a:r>
            <a:r>
              <a:rPr lang="ro-RO" sz="1200" dirty="0"/>
              <a:t> este capacitatea de a recunoaște declanșatorii ageismului. </a:t>
            </a:r>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20</a:t>
            </a:fld>
            <a:endParaRPr lang="el-GR"/>
          </a:p>
        </p:txBody>
      </p:sp>
    </p:spTree>
    <p:extLst>
      <p:ext uri="{BB962C8B-B14F-4D97-AF65-F5344CB8AC3E}">
        <p14:creationId xmlns:p14="http://schemas.microsoft.com/office/powerpoint/2010/main" val="6406349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atin typeface="+mn-lt"/>
                <a:ea typeface="Roboto Slab Medium" pitchFamily="2" charset="0"/>
              </a:defRPr>
            </a:lvl1pPr>
          </a:lstStyle>
          <a:p>
            <a:r>
              <a:rPr lang="en-US" dirty="0"/>
              <a:t>Slide title goes here</a:t>
            </a:r>
            <a:endParaRPr lang="el-GR" dirty="0"/>
          </a:p>
        </p:txBody>
      </p:sp>
      <p:sp>
        <p:nvSpPr>
          <p:cNvPr id="5" name="Content Placeholder 3"/>
          <p:cNvSpPr>
            <a:spLocks noGrp="1"/>
          </p:cNvSpPr>
          <p:nvPr>
            <p:ph sz="quarter" idx="12" hasCustomPrompt="1"/>
          </p:nvPr>
        </p:nvSpPr>
        <p:spPr>
          <a:xfrm>
            <a:off x="97971" y="881743"/>
            <a:ext cx="11944350" cy="5870121"/>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2169850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6"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sz="2400" b="1" baseline="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97971" y="1462685"/>
            <a:ext cx="11944350" cy="5289179"/>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392876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5" name="Content Placeholder 3"/>
          <p:cNvSpPr>
            <a:spLocks noGrp="1"/>
          </p:cNvSpPr>
          <p:nvPr>
            <p:ph sz="quarter" idx="11" hasCustomPrompt="1"/>
          </p:nvPr>
        </p:nvSpPr>
        <p:spPr>
          <a:xfrm>
            <a:off x="97971"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7" name="Content Placeholder 3"/>
          <p:cNvSpPr>
            <a:spLocks noGrp="1"/>
          </p:cNvSpPr>
          <p:nvPr>
            <p:ph sz="quarter" idx="11" hasCustomPrompt="1"/>
          </p:nvPr>
        </p:nvSpPr>
        <p:spPr>
          <a:xfrm>
            <a:off x="97971"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10"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lang="el-GR" sz="2400" b="1" kern="1200" baseline="0" dirty="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Tree>
    <p:extLst>
      <p:ext uri="{BB962C8B-B14F-4D97-AF65-F5344CB8AC3E}">
        <p14:creationId xmlns:p14="http://schemas.microsoft.com/office/powerpoint/2010/main" val="153670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FFFFF"/>
        </a:solidFill>
        <a:effectLst/>
      </p:bgPr>
    </p:bg>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1C672A2-D26B-3834-7C30-2ED14ED1C6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896" y="343739"/>
            <a:ext cx="4353312" cy="833538"/>
          </a:xfrm>
          <a:prstGeom prst="rect">
            <a:avLst/>
          </a:prstGeom>
        </p:spPr>
      </p:pic>
      <p:pic>
        <p:nvPicPr>
          <p:cNvPr id="7" name="Picture 6">
            <a:extLst>
              <a:ext uri="{FF2B5EF4-FFF2-40B4-BE49-F238E27FC236}">
                <a16:creationId xmlns:a16="http://schemas.microsoft.com/office/drawing/2014/main" id="{3D828EC0-BF20-49B3-A8DE-833F728958E9}"/>
              </a:ext>
            </a:extLst>
          </p:cNvPr>
          <p:cNvPicPr>
            <a:picLocks noChangeAspect="1"/>
          </p:cNvPicPr>
          <p:nvPr userDrawn="1"/>
        </p:nvPicPr>
        <p:blipFill>
          <a:blip r:embed="rId3"/>
          <a:stretch>
            <a:fillRect/>
          </a:stretch>
        </p:blipFill>
        <p:spPr>
          <a:xfrm>
            <a:off x="310897" y="6212262"/>
            <a:ext cx="1886787" cy="401872"/>
          </a:xfrm>
          <a:prstGeom prst="rect">
            <a:avLst/>
          </a:prstGeom>
        </p:spPr>
      </p:pic>
      <p:pic>
        <p:nvPicPr>
          <p:cNvPr id="9" name="Picture 8">
            <a:extLst>
              <a:ext uri="{FF2B5EF4-FFF2-40B4-BE49-F238E27FC236}">
                <a16:creationId xmlns:a16="http://schemas.microsoft.com/office/drawing/2014/main" id="{0CA16813-24A7-8005-8F28-7C493D60148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89546" y="51099"/>
            <a:ext cx="4501129" cy="6362099"/>
          </a:xfrm>
          <a:prstGeom prst="rect">
            <a:avLst/>
          </a:prstGeom>
        </p:spPr>
      </p:pic>
    </p:spTree>
    <p:extLst>
      <p:ext uri="{BB962C8B-B14F-4D97-AF65-F5344CB8AC3E}">
        <p14:creationId xmlns:p14="http://schemas.microsoft.com/office/powerpoint/2010/main" val="5470203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FFDEAA-4C09-D661-B25F-AC452411C2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56" y="243866"/>
            <a:ext cx="3744188" cy="1482538"/>
          </a:xfrm>
          <a:prstGeom prst="rect">
            <a:avLst/>
          </a:prstGeom>
        </p:spPr>
      </p:pic>
      <p:pic>
        <p:nvPicPr>
          <p:cNvPr id="4" name="Picture 3">
            <a:extLst>
              <a:ext uri="{FF2B5EF4-FFF2-40B4-BE49-F238E27FC236}">
                <a16:creationId xmlns:a16="http://schemas.microsoft.com/office/drawing/2014/main" id="{BDDCD6EF-8BAC-4952-C0E4-2EF4ACDC3F96}"/>
              </a:ext>
            </a:extLst>
          </p:cNvPr>
          <p:cNvPicPr>
            <a:picLocks noChangeAspect="1"/>
          </p:cNvPicPr>
          <p:nvPr userDrawn="1"/>
        </p:nvPicPr>
        <p:blipFill>
          <a:blip r:embed="rId3"/>
          <a:stretch>
            <a:fillRect/>
          </a:stretch>
        </p:blipFill>
        <p:spPr>
          <a:xfrm>
            <a:off x="310897" y="6212262"/>
            <a:ext cx="1886787" cy="401872"/>
          </a:xfrm>
          <a:prstGeom prst="rect">
            <a:avLst/>
          </a:prstGeom>
        </p:spPr>
      </p:pic>
      <p:sp>
        <p:nvSpPr>
          <p:cNvPr id="7" name="TextBox 6">
            <a:extLst>
              <a:ext uri="{FF2B5EF4-FFF2-40B4-BE49-F238E27FC236}">
                <a16:creationId xmlns:a16="http://schemas.microsoft.com/office/drawing/2014/main" id="{65D8CF01-DE24-506A-D172-15A990CD197C}"/>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pic>
        <p:nvPicPr>
          <p:cNvPr id="13" name="Picture 12">
            <a:extLst>
              <a:ext uri="{FF2B5EF4-FFF2-40B4-BE49-F238E27FC236}">
                <a16:creationId xmlns:a16="http://schemas.microsoft.com/office/drawing/2014/main" id="{B49325E3-9BBA-A801-2A0B-2CDE800B7A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48438" y="155448"/>
            <a:ext cx="4442238" cy="6278860"/>
          </a:xfrm>
          <a:prstGeom prst="rect">
            <a:avLst/>
          </a:prstGeom>
        </p:spPr>
      </p:pic>
    </p:spTree>
    <p:extLst>
      <p:ext uri="{BB962C8B-B14F-4D97-AF65-F5344CB8AC3E}">
        <p14:creationId xmlns:p14="http://schemas.microsoft.com/office/powerpoint/2010/main" val="29445815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2179865" y="2937536"/>
            <a:ext cx="7832271" cy="1600197"/>
          </a:xfrm>
          <a:prstGeom prst="rect">
            <a:avLst/>
          </a:prstGeom>
        </p:spPr>
        <p:txBody>
          <a:bodyPr anchor="ctr">
            <a:normAutofit/>
          </a:bodyPr>
          <a:lstStyle>
            <a:lvl1pPr algn="ctr">
              <a:defRPr sz="2000" b="1">
                <a:solidFill>
                  <a:schemeClr val="accent1"/>
                </a:solidFill>
                <a:latin typeface="+mn-lt"/>
                <a:ea typeface="Roboto Slab Black" pitchFamily="2" charset="0"/>
              </a:defRPr>
            </a:lvl1pPr>
          </a:lstStyle>
          <a:p>
            <a:r>
              <a:rPr lang="en-US" dirty="0"/>
              <a:t>End Slide</a:t>
            </a:r>
            <a:endParaRPr lang="el-GR" dirty="0"/>
          </a:p>
        </p:txBody>
      </p:sp>
      <p:sp>
        <p:nvSpPr>
          <p:cNvPr id="10" name="Rectangle 9"/>
          <p:cNvSpPr/>
          <p:nvPr userDrawn="1"/>
        </p:nvSpPr>
        <p:spPr>
          <a:xfrm rot="10800000" flipV="1">
            <a:off x="2172707" y="2913643"/>
            <a:ext cx="7839428"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EFD929F-6A11-03BE-03E5-1B1D514FCDCC}"/>
              </a:ext>
            </a:extLst>
          </p:cNvPr>
          <p:cNvPicPr>
            <a:picLocks noChangeAspect="1"/>
          </p:cNvPicPr>
          <p:nvPr userDrawn="1"/>
        </p:nvPicPr>
        <p:blipFill>
          <a:blip r:embed="rId2"/>
          <a:stretch>
            <a:fillRect/>
          </a:stretch>
        </p:blipFill>
        <p:spPr>
          <a:xfrm>
            <a:off x="310897" y="6212262"/>
            <a:ext cx="1886787" cy="401872"/>
          </a:xfrm>
          <a:prstGeom prst="rect">
            <a:avLst/>
          </a:prstGeom>
        </p:spPr>
      </p:pic>
      <p:sp>
        <p:nvSpPr>
          <p:cNvPr id="4" name="TextBox 3">
            <a:extLst>
              <a:ext uri="{FF2B5EF4-FFF2-40B4-BE49-F238E27FC236}">
                <a16:creationId xmlns:a16="http://schemas.microsoft.com/office/drawing/2014/main" id="{D45CB7C3-85A9-ABC1-2636-1824E800A698}"/>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Tree>
    <p:extLst>
      <p:ext uri="{BB962C8B-B14F-4D97-AF65-F5344CB8AC3E}">
        <p14:creationId xmlns:p14="http://schemas.microsoft.com/office/powerpoint/2010/main" val="184822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774849"/>
            <a:ext cx="7832271" cy="1600197"/>
          </a:xfrm>
          <a:prstGeom prst="rect">
            <a:avLst/>
          </a:prstGeom>
        </p:spPr>
        <p:txBody>
          <a:bodyPr anchor="ctr">
            <a:normAutofit/>
          </a:bodyPr>
          <a:lstStyle>
            <a:lvl1pPr algn="ctr">
              <a:defRPr sz="2000" b="1">
                <a:solidFill>
                  <a:schemeClr val="bg2"/>
                </a:solidFill>
                <a:latin typeface="+mn-lt"/>
                <a:ea typeface="Roboto Slab Black" pitchFamily="2" charset="0"/>
              </a:defRPr>
            </a:lvl1pPr>
          </a:lstStyle>
          <a:p>
            <a:r>
              <a:rPr lang="en-US" dirty="0"/>
              <a:t>Divider Slide</a:t>
            </a:r>
            <a:endParaRPr lang="el-GR" dirty="0"/>
          </a:p>
        </p:txBody>
      </p:sp>
      <p:sp>
        <p:nvSpPr>
          <p:cNvPr id="6" name="Rectangle 5"/>
          <p:cNvSpPr/>
          <p:nvPr userDrawn="1"/>
        </p:nvSpPr>
        <p:spPr>
          <a:xfrm rot="10800000" flipV="1">
            <a:off x="2172708" y="2774849"/>
            <a:ext cx="783942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902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79752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Placeholder 7"/>
          <p:cNvSpPr>
            <a:spLocks noGrp="1"/>
          </p:cNvSpPr>
          <p:nvPr>
            <p:ph type="title"/>
          </p:nvPr>
        </p:nvSpPr>
        <p:spPr>
          <a:xfrm>
            <a:off x="97970" y="81642"/>
            <a:ext cx="11944351" cy="715879"/>
          </a:xfrm>
          <a:prstGeom prst="rect">
            <a:avLst/>
          </a:prstGeom>
        </p:spPr>
        <p:txBody>
          <a:bodyPr vert="horz" lIns="54000" tIns="54000" rIns="54000" bIns="54000" rtlCol="0" anchor="ctr">
            <a:noAutofit/>
          </a:bodyPr>
          <a:lstStyle/>
          <a:p>
            <a:r>
              <a:rPr lang="en-US" dirty="0"/>
              <a:t>Slide title goes here</a:t>
            </a:r>
            <a:endParaRPr lang="el-GR" dirty="0"/>
          </a:p>
        </p:txBody>
      </p:sp>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Lst>
  <p:txStyles>
    <p:title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337E3F-619A-4FE2-911C-A15E83A2AF93}" type="datetimeFigureOut">
              <a:rPr lang="el-GR" smtClean="0"/>
              <a:t>28/9/26</a:t>
            </a:fld>
            <a:endParaRPr lang="el-G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4BC8F-6DF6-4A9D-AD1E-91493831B921}" type="slidenum">
              <a:rPr lang="el-GR" smtClean="0"/>
              <a:t>‹#›</a:t>
            </a:fld>
            <a:endParaRPr lang="el-GR"/>
          </a:p>
        </p:txBody>
      </p:sp>
    </p:spTree>
    <p:extLst>
      <p:ext uri="{BB962C8B-B14F-4D97-AF65-F5344CB8AC3E}">
        <p14:creationId xmlns:p14="http://schemas.microsoft.com/office/powerpoint/2010/main" val="569144641"/>
      </p:ext>
    </p:extLst>
  </p:cSld>
  <p:clrMap bg1="lt1" tx1="dk1" bg2="lt2" tx2="dk2" accent1="accent1" accent2="accent2" accent3="accent3" accent4="accent4" accent5="accent5" accent6="accent6" hlink="hlink" folHlink="folHlink"/>
  <p:sldLayoutIdLst>
    <p:sldLayoutId id="2147483649" r:id="rId1"/>
    <p:sldLayoutId id="2147483689" r:id="rId2"/>
    <p:sldLayoutId id="2147483687" r:id="rId3"/>
    <p:sldLayoutId id="2147483688" r:id="rId4"/>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betterhealthwhileaging.net/falls-topic/"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1.1"/><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hyperlink" Target="https://www.rawpixel.com/search/retirement"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pt.wikipedia.org/wiki/Ficheiro:Instagram_icon.png" TargetMode="External"/><Relationship Id="rId3" Type="http://schemas.openxmlformats.org/officeDocument/2006/relationships/hyperlink" Target="https://www.facebook.com/people/Never-Gets-Old/61574068231464/" TargetMode="External"/><Relationship Id="rId7" Type="http://schemas.openxmlformats.org/officeDocument/2006/relationships/image" Target="../media/image27.png"/><Relationship Id="rId2" Type="http://schemas.openxmlformats.org/officeDocument/2006/relationships/hyperlink" Target="https://www.nevergetsold.eu/pt/" TargetMode="External"/><Relationship Id="rId1" Type="http://schemas.openxmlformats.org/officeDocument/2006/relationships/slideLayout" Target="../slideLayouts/slideLayout7.xml"/><Relationship Id="rId6" Type="http://schemas.openxmlformats.org/officeDocument/2006/relationships/hyperlink" Target="https://www.instagram.com/nevergetsold.project/" TargetMode="External"/><Relationship Id="rId5" Type="http://schemas.openxmlformats.org/officeDocument/2006/relationships/hyperlink" Target="https://freepngimg.com/png/65374-icons-facebook,-computer-facebook-logo-inc." TargetMode="External"/><Relationship Id="rId4" Type="http://schemas.openxmlformats.org/officeDocument/2006/relationships/image" Target="../media/image26.png"/><Relationship Id="rId9" Type="http://schemas.openxmlformats.org/officeDocument/2006/relationships/image" Target="../media/image28.jpeg"/></Relationships>
</file>

<file path=ppt/slides/_rels/slide27.xml.rels><?xml version="1.0" encoding="UTF-8" standalone="yes"?>
<Relationships xmlns="http://schemas.openxmlformats.org/package/2006/relationships"><Relationship Id="rId8" Type="http://schemas.openxmlformats.org/officeDocument/2006/relationships/hyperlink" Target="https://www.nextavenue.org/fight-sexual-ageism-boost-your-self-confidence/" TargetMode="External"/><Relationship Id="rId3" Type="http://schemas.openxmlformats.org/officeDocument/2006/relationships/hyperlink" Target="https://doi.org/10.1017/s071498081900062x" TargetMode="External"/><Relationship Id="rId7" Type="http://schemas.openxmlformats.org/officeDocument/2006/relationships/hyperlink" Target="https://doi.org/10.1023/A:1013013322947" TargetMode="External"/><Relationship Id="rId2" Type="http://schemas.openxmlformats.org/officeDocument/2006/relationships/hyperlink" Target="https://www.apa.org/monitor/2023/03/cover-new-concept-of-aging" TargetMode="External"/><Relationship Id="rId1" Type="http://schemas.openxmlformats.org/officeDocument/2006/relationships/slideLayout" Target="../slideLayouts/slideLayout1.xml"/><Relationship Id="rId6" Type="http://schemas.openxmlformats.org/officeDocument/2006/relationships/hyperlink" Target="https://doi.org/10.51897/interalia/lrjz7417" TargetMode="External"/><Relationship Id="rId11" Type="http://schemas.openxmlformats.org/officeDocument/2006/relationships/hyperlink" Target="https://iris.who.int/bitstreams/27967758-3b6e-47cf-9242-e5961ddd3252/download" TargetMode="External"/><Relationship Id="rId5" Type="http://schemas.openxmlformats.org/officeDocument/2006/relationships/hyperlink" Target="https://doi.org/10.1080/13607863.2017.1364347" TargetMode="External"/><Relationship Id="rId10" Type="http://schemas.openxmlformats.org/officeDocument/2006/relationships/hyperlink" Target="https://www.who.int/teams/social-determinants-of-health/demographic-change-and-healthy-ageing/ageism/global-report-on-ageism" TargetMode="External"/><Relationship Id="rId4" Type="http://schemas.openxmlformats.org/officeDocument/2006/relationships/hyperlink" Target="https://cora.ucc.ie/bitstreams/7f056dc8-2801-4587-9aec-87a10ad79796/download" TargetMode="External"/><Relationship Id="rId9" Type="http://schemas.openxmlformats.org/officeDocument/2006/relationships/hyperlink" Target="https://www.who.int/news-room/questions-and-answers/item/ageing-ageis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90EA3-B5A9-B1E8-C2DF-9EE276BBF240}"/>
              </a:ext>
            </a:extLst>
          </p:cNvPr>
          <p:cNvSpPr>
            <a:spLocks noGrp="1"/>
          </p:cNvSpPr>
          <p:nvPr>
            <p:ph type="ctrTitle"/>
          </p:nvPr>
        </p:nvSpPr>
        <p:spPr/>
        <p:txBody>
          <a:bodyPr/>
          <a:lstStyle/>
          <a:p>
            <a:r>
              <a:rPr lang="ro-RO" dirty="0" err="1"/>
              <a:t>Ghidul AgeWise</a:t>
            </a:r>
            <a:endParaRPr lang="en-CY" dirty="0"/>
          </a:p>
        </p:txBody>
      </p:sp>
      <p:sp>
        <p:nvSpPr>
          <p:cNvPr id="3" name="Subtitle 2">
            <a:extLst>
              <a:ext uri="{FF2B5EF4-FFF2-40B4-BE49-F238E27FC236}">
                <a16:creationId xmlns:a16="http://schemas.microsoft.com/office/drawing/2014/main" id="{077FB08D-68F0-ED39-45CA-2644332A0072}"/>
              </a:ext>
            </a:extLst>
          </p:cNvPr>
          <p:cNvSpPr>
            <a:spLocks noGrp="1"/>
          </p:cNvSpPr>
          <p:nvPr>
            <p:ph type="subTitle" idx="1"/>
          </p:nvPr>
        </p:nvSpPr>
        <p:spPr/>
        <p:txBody>
          <a:bodyPr>
            <a:normAutofit/>
          </a:bodyPr>
          <a:lstStyle/>
          <a:p>
            <a:r>
              <a:rPr lang="ro-RO" sz="2000" dirty="0"/>
              <a:t>Modulul 2: Ageismul și concepțiile greșite despre persoanele vârstnice</a:t>
            </a:r>
            <a:endParaRPr lang="pt-PT" sz="2000" dirty="0"/>
          </a:p>
          <a:p>
            <a:r>
              <a:rPr lang="en-US" dirty="0"/>
              <a:t> </a:t>
            </a:r>
            <a:endParaRPr lang="pt-PT" dirty="0"/>
          </a:p>
          <a:p>
            <a:r>
              <a:rPr lang="ro-RO" dirty="0"/>
              <a:t>Elaborat de Elisa Klein-Peters | Proportional Message</a:t>
            </a:r>
            <a:endParaRPr lang="pt-PT" dirty="0"/>
          </a:p>
        </p:txBody>
      </p:sp>
    </p:spTree>
    <p:extLst>
      <p:ext uri="{BB962C8B-B14F-4D97-AF65-F5344CB8AC3E}">
        <p14:creationId xmlns:p14="http://schemas.microsoft.com/office/powerpoint/2010/main" val="120343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r>
              <a:rPr lang="ro-RO" dirty="0"/>
              <a:t>Agendă și rezultate ale învățării</a:t>
            </a:r>
            <a:endParaRPr lang="el-GR" dirty="0"/>
          </a:p>
        </p:txBody>
      </p:sp>
      <p:sp>
        <p:nvSpPr>
          <p:cNvPr id="5" name="Content Placeholder 4"/>
          <p:cNvSpPr>
            <a:spLocks noGrp="1"/>
          </p:cNvSpPr>
          <p:nvPr>
            <p:ph sz="quarter" idx="12"/>
          </p:nvPr>
        </p:nvSpPr>
        <p:spPr>
          <a:xfrm>
            <a:off x="149679" y="906237"/>
            <a:ext cx="6266089" cy="5870121"/>
          </a:xfrm>
        </p:spPr>
        <p:txBody>
          <a:bodyPr/>
          <a:lstStyle/>
          <a:p>
            <a:pPr marL="285750" indent="-285750">
              <a:buFont typeface="Arial" panose="020B0604020202020204" pitchFamily="34" charset="0"/>
              <a:buChar char="•"/>
            </a:pPr>
            <a:r>
              <a:rPr lang="ro-RO" sz="2200" dirty="0"/>
              <a:t>Efectele ageismului</a:t>
            </a:r>
          </a:p>
          <a:p>
            <a:pPr marL="285750" indent="-285750">
              <a:buFont typeface="Arial" panose="020B0604020202020204" pitchFamily="34" charset="0"/>
              <a:buChar char="•"/>
            </a:pPr>
            <a:r>
              <a:rPr lang="ro-RO" sz="2200" dirty="0"/>
              <a:t>Nivelurile ageismului</a:t>
            </a:r>
          </a:p>
          <a:p>
            <a:pPr marL="971533" lvl="1" indent="-285750"/>
            <a:r>
              <a:rPr lang="ro-RO" dirty="0"/>
              <a:t>Ageism instituțional </a:t>
            </a:r>
          </a:p>
          <a:p>
            <a:pPr marL="971533" lvl="1" indent="-285750"/>
            <a:r>
              <a:rPr lang="ro-RO" dirty="0"/>
              <a:t>Ageism interpersonal </a:t>
            </a:r>
          </a:p>
          <a:p>
            <a:pPr marL="971533" lvl="1" indent="-285750"/>
            <a:r>
              <a:rPr lang="ro-RO" dirty="0" err="1"/>
              <a:t>Ageism internalizat</a:t>
            </a:r>
          </a:p>
          <a:p>
            <a:pPr marL="285750" indent="-285750">
              <a:buFont typeface="Arial" panose="020B0604020202020204" pitchFamily="34" charset="0"/>
              <a:buChar char="•"/>
            </a:pPr>
            <a:r>
              <a:rPr lang="ro-RO" sz="2200" dirty="0"/>
              <a:t>Convingeri sociale negative și tabuuri legate de sexualitate la vârste înaintate</a:t>
            </a:r>
          </a:p>
          <a:p>
            <a:pPr marL="285750" indent="-285750">
              <a:buFont typeface="Arial" panose="020B0604020202020204" pitchFamily="34" charset="0"/>
              <a:buChar char="•"/>
            </a:pPr>
            <a:r>
              <a:rPr lang="ro-RO" sz="2200" dirty="0"/>
              <a:t>Impactul asupra sănătății, educației și mediului instituțional </a:t>
            </a:r>
          </a:p>
          <a:p>
            <a:pPr marL="285750" indent="-285750">
              <a:buFont typeface="Arial" panose="020B0604020202020204" pitchFamily="34" charset="0"/>
              <a:buChar char="•"/>
            </a:pPr>
            <a:r>
              <a:rPr lang="ro-RO" sz="2200" dirty="0"/>
              <a:t>Grupuri vulnerabile și intersecționalitate</a:t>
            </a:r>
          </a:p>
          <a:p>
            <a:pPr marL="285750" indent="-285750">
              <a:buFont typeface="Arial" panose="020B0604020202020204" pitchFamily="34" charset="0"/>
              <a:buChar char="•"/>
            </a:pPr>
            <a:r>
              <a:rPr lang="ro-RO" sz="2200" dirty="0"/>
              <a:t>Îndrumări pentru formatori și profesioniști</a:t>
            </a:r>
          </a:p>
          <a:p>
            <a:pPr marL="285750" indent="-285750">
              <a:buFont typeface="Arial" panose="020B0604020202020204" pitchFamily="34" charset="0"/>
              <a:buChar char="•"/>
            </a:pPr>
            <a:endParaRPr lang="en-US" dirty="0"/>
          </a:p>
          <a:p>
            <a:endParaRPr lang="el-GR" dirty="0"/>
          </a:p>
        </p:txBody>
      </p:sp>
      <p:graphicFrame>
        <p:nvGraphicFramePr>
          <p:cNvPr id="2" name="Tabela 1">
            <a:extLst>
              <a:ext uri="{FF2B5EF4-FFF2-40B4-BE49-F238E27FC236}">
                <a16:creationId xmlns:a16="http://schemas.microsoft.com/office/drawing/2014/main" id="{2066FB17-7562-59BC-CC4F-849D6CEA0D66}"/>
              </a:ext>
            </a:extLst>
          </p:cNvPr>
          <p:cNvGraphicFramePr>
            <a:graphicFrameLocks noGrp="1"/>
          </p:cNvGraphicFramePr>
          <p:nvPr>
            <p:extLst>
              <p:ext uri="{D42A27DB-BD31-4B8C-83A1-F6EECF244321}">
                <p14:modId xmlns:p14="http://schemas.microsoft.com/office/powerpoint/2010/main" val="2854636324"/>
              </p:ext>
            </p:extLst>
          </p:nvPr>
        </p:nvGraphicFramePr>
        <p:xfrm>
          <a:off x="6290863" y="1107837"/>
          <a:ext cx="5751458" cy="5181737"/>
        </p:xfrm>
        <a:graphic>
          <a:graphicData uri="http://schemas.openxmlformats.org/drawingml/2006/table">
            <a:tbl>
              <a:tblPr firstRow="1" firstCol="1" bandRow="1">
                <a:tableStyleId>{5C22544A-7EE6-4342-B048-85BDC9FD1C3A}</a:tableStyleId>
              </a:tblPr>
              <a:tblGrid>
                <a:gridCol w="5751458">
                  <a:extLst>
                    <a:ext uri="{9D8B030D-6E8A-4147-A177-3AD203B41FA5}">
                      <a16:colId xmlns:a16="http://schemas.microsoft.com/office/drawing/2014/main" val="2208413371"/>
                    </a:ext>
                  </a:extLst>
                </a:gridCol>
              </a:tblGrid>
              <a:tr h="785974">
                <a:tc>
                  <a:txBody>
                    <a:bodyPr/>
                    <a:lstStyle/>
                    <a:p>
                      <a:pPr algn="ctr">
                        <a:lnSpc>
                          <a:spcPct val="107000"/>
                        </a:lnSpc>
                        <a:spcAft>
                          <a:spcPts val="800"/>
                        </a:spcAft>
                        <a:buNone/>
                      </a:pPr>
                      <a:r>
                        <a:rPr lang="ro-RO" sz="2400" dirty="0">
                          <a:solidFill>
                            <a:srgbClr val="FFFFFF"/>
                          </a:solidFill>
                          <a:effectLst/>
                        </a:rPr>
                        <a:t>Ce vor ști sau vor putea face cursanții?</a:t>
                      </a:r>
                      <a:endParaRPr lang="pt-PT" sz="2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3680" marR="53680" marT="0" marB="0" anchor="ctr"/>
                </a:tc>
                <a:extLst>
                  <a:ext uri="{0D108BD9-81ED-4DB2-BD59-A6C34878D82A}">
                    <a16:rowId xmlns:a16="http://schemas.microsoft.com/office/drawing/2014/main" val="788420506"/>
                  </a:ext>
                </a:extLst>
              </a:tr>
              <a:tr h="1003632">
                <a:tc>
                  <a:txBody>
                    <a:bodyPr/>
                    <a:lstStyle/>
                    <a:p>
                      <a:pPr algn="ctr">
                        <a:lnSpc>
                          <a:spcPct val="107000"/>
                        </a:lnSpc>
                        <a:spcAft>
                          <a:spcPts val="800"/>
                        </a:spcAft>
                        <a:buNone/>
                      </a:pPr>
                      <a:r>
                        <a:rPr lang="ro-RO" sz="22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Să identifice și să definească nivelurile ageismului și impactul lor.</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schemeClr>
                    </a:solidFill>
                  </a:tcPr>
                </a:tc>
                <a:extLst>
                  <a:ext uri="{0D108BD9-81ED-4DB2-BD59-A6C34878D82A}">
                    <a16:rowId xmlns:a16="http://schemas.microsoft.com/office/drawing/2014/main" val="3609697882"/>
                  </a:ext>
                </a:extLst>
              </a:tr>
              <a:tr h="943227">
                <a:tc>
                  <a:txBody>
                    <a:bodyPr/>
                    <a:lstStyle/>
                    <a:p>
                      <a:pPr algn="ctr">
                        <a:lnSpc>
                          <a:spcPct val="107000"/>
                        </a:lnSpc>
                        <a:spcAft>
                          <a:spcPts val="800"/>
                        </a:spcAft>
                        <a:buNone/>
                      </a:pPr>
                      <a:r>
                        <a:rPr lang="ro-RO" sz="22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Să recunoască decalajul dintre susținerea explicită, profesională, a drepturilor sexuale și prejudecățile personale implicite.</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schemeClr>
                    </a:solidFill>
                  </a:tcPr>
                </a:tc>
                <a:extLst>
                  <a:ext uri="{0D108BD9-81ED-4DB2-BD59-A6C34878D82A}">
                    <a16:rowId xmlns:a16="http://schemas.microsoft.com/office/drawing/2014/main" val="845751019"/>
                  </a:ext>
                </a:extLst>
              </a:tr>
              <a:tr h="1165872">
                <a:tc>
                  <a:txBody>
                    <a:bodyPr/>
                    <a:lstStyle/>
                    <a:p>
                      <a:pPr algn="ctr">
                        <a:lnSpc>
                          <a:spcPct val="107000"/>
                        </a:lnSpc>
                        <a:spcAft>
                          <a:spcPts val="800"/>
                        </a:spcAft>
                        <a:buNone/>
                      </a:pPr>
                      <a:r>
                        <a:rPr lang="ro-RO" sz="22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Să înțeleagă cum genul, cultura și starea cognitivă se suprapun și creează bariere în calea intimității.</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schemeClr>
                    </a:solidFill>
                  </a:tcPr>
                </a:tc>
                <a:extLst>
                  <a:ext uri="{0D108BD9-81ED-4DB2-BD59-A6C34878D82A}">
                    <a16:rowId xmlns:a16="http://schemas.microsoft.com/office/drawing/2014/main" val="2365465741"/>
                  </a:ext>
                </a:extLst>
              </a:tr>
              <a:tr h="1165872">
                <a:tc>
                  <a:txBody>
                    <a:bodyPr/>
                    <a:lstStyle/>
                    <a:p>
                      <a:pPr algn="ctr">
                        <a:lnSpc>
                          <a:spcPct val="107000"/>
                        </a:lnSpc>
                        <a:spcAft>
                          <a:spcPts val="800"/>
                        </a:spcAft>
                        <a:buNone/>
                      </a:pPr>
                      <a:r>
                        <a:rPr lang="ro-RO" sz="22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Să conteste </a:t>
                      </a:r>
                      <a:r>
                        <a:rPr lang="ro-RO" sz="2200"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stereotipul asexualității</a:t>
                      </a:r>
                      <a:r>
                        <a:rPr lang="ro-RO" sz="22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și prioritizarea siguranței în detrimentul dreptului adultului la viață privată.</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schemeClr>
                    </a:solidFill>
                  </a:tcPr>
                </a:tc>
                <a:extLst>
                  <a:ext uri="{0D108BD9-81ED-4DB2-BD59-A6C34878D82A}">
                    <a16:rowId xmlns:a16="http://schemas.microsoft.com/office/drawing/2014/main" val="3139907258"/>
                  </a:ext>
                </a:extLst>
              </a:tr>
            </a:tbl>
          </a:graphicData>
        </a:graphic>
      </p:graphicFrame>
      <p:pic>
        <p:nvPicPr>
          <p:cNvPr id="8" name="Imagem 7" descr="Uma imagem com árvore, pessoa, vestuário, Cara humana&#10;&#10;Os conteúdos gerados por IA podem estar incorretos.">
            <a:extLst>
              <a:ext uri="{FF2B5EF4-FFF2-40B4-BE49-F238E27FC236}">
                <a16:creationId xmlns:a16="http://schemas.microsoft.com/office/drawing/2014/main" id="{CA5C01CE-221B-DA49-8934-E12ADECA99C0}"/>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91079" y="5219272"/>
            <a:ext cx="2231458" cy="1638728"/>
          </a:xfrm>
          <a:prstGeom prst="rect">
            <a:avLst/>
          </a:prstGeom>
        </p:spPr>
      </p:pic>
      <p:sp>
        <p:nvSpPr>
          <p:cNvPr id="9" name="CaixaDeTexto 8">
            <a:extLst>
              <a:ext uri="{FF2B5EF4-FFF2-40B4-BE49-F238E27FC236}">
                <a16:creationId xmlns:a16="http://schemas.microsoft.com/office/drawing/2014/main" id="{8DE31BFA-0EB9-D012-64BE-330C8724FE6E}"/>
              </a:ext>
            </a:extLst>
          </p:cNvPr>
          <p:cNvSpPr txBox="1"/>
          <p:nvPr/>
        </p:nvSpPr>
        <p:spPr>
          <a:xfrm>
            <a:off x="2722537" y="6586347"/>
            <a:ext cx="4453369" cy="230832"/>
          </a:xfrm>
          <a:prstGeom prst="rect">
            <a:avLst/>
          </a:prstGeom>
          <a:noFill/>
        </p:spPr>
        <p:txBody>
          <a:bodyPr wrap="square" rtlCol="0">
            <a:spAutoFit/>
          </a:bodyPr>
          <a:lstStyle/>
          <a:p>
            <a:r>
              <a:rPr lang="ro-RO" sz="900" dirty="0"/>
              <a:t>Această fotografie de autor necunoscut este licențiată sub CC BY-NC-ND.</a:t>
            </a:r>
          </a:p>
        </p:txBody>
      </p:sp>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F118A-5047-2F53-4931-ADAE3F75B116}"/>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36FBD880-0D51-F655-3259-BCA8E2AA5863}"/>
              </a:ext>
            </a:extLst>
          </p:cNvPr>
          <p:cNvSpPr>
            <a:spLocks noGrp="1"/>
          </p:cNvSpPr>
          <p:nvPr>
            <p:ph type="title"/>
          </p:nvPr>
        </p:nvSpPr>
        <p:spPr/>
        <p:txBody>
          <a:bodyPr lIns="91440"/>
          <a:lstStyle/>
          <a:p>
            <a:r>
              <a:rPr lang="ro-RO" dirty="0" err="1"/>
              <a:t>Efectele ageismului</a:t>
            </a:r>
            <a:endParaRPr lang="el-GR" dirty="0"/>
          </a:p>
        </p:txBody>
      </p:sp>
      <p:sp>
        <p:nvSpPr>
          <p:cNvPr id="7" name="Content Placeholder 6">
            <a:extLst>
              <a:ext uri="{FF2B5EF4-FFF2-40B4-BE49-F238E27FC236}">
                <a16:creationId xmlns:a16="http://schemas.microsoft.com/office/drawing/2014/main" id="{A7D02604-609F-CF84-B8CE-8A3C7F49F7E9}"/>
              </a:ext>
            </a:extLst>
          </p:cNvPr>
          <p:cNvSpPr>
            <a:spLocks noGrp="1"/>
          </p:cNvSpPr>
          <p:nvPr>
            <p:ph sz="quarter" idx="12"/>
          </p:nvPr>
        </p:nvSpPr>
        <p:spPr>
          <a:xfrm>
            <a:off x="97970" y="1336561"/>
            <a:ext cx="11205569" cy="5289179"/>
          </a:xfrm>
        </p:spPr>
        <p:txBody>
          <a:bodyPr/>
          <a:lstStyle/>
          <a:p>
            <a:pPr marL="285750" indent="-285750">
              <a:buFont typeface="Arial" panose="020B0604020202020204" pitchFamily="34" charset="0"/>
              <a:buChar char="•"/>
            </a:pPr>
            <a:r>
              <a:rPr lang="ro-RO" sz="2400" dirty="0"/>
              <a:t>De la presiunea de a acoperi fiecare fir de păr alb până la produsele anti-îmbătrânire, mesajul este clar: tinerețea pare să fie standardul valorii, iar bătrânețea ceva de evitat.</a:t>
            </a:r>
          </a:p>
          <a:p>
            <a:pPr marL="285750" indent="-285750">
              <a:buFont typeface="Arial" panose="020B0604020202020204" pitchFamily="34" charset="0"/>
              <a:buChar char="•"/>
            </a:pPr>
            <a:r>
              <a:rPr lang="ro-RO" sz="2400" dirty="0"/>
              <a:t>Sănătatea sexuală, identitățile și intimitatea sunt esențiale pentru calitatea vieții persoanelor vârstnice, însă în societate există multe convingeri și concepții greșite despre sexualitatea la vârste înaintate. Deși societatea noastră a depus eforturi mari pentru a opri discriminarea pe criterii precum rasa sau genul, </a:t>
            </a:r>
            <a:r>
              <a:rPr lang="ro-RO" sz="2400" b="1" dirty="0"/>
              <a:t>prejudecățile față de persoanele vârstnice </a:t>
            </a:r>
            <a:r>
              <a:rPr lang="ro-RO" sz="2400" dirty="0"/>
              <a:t>sunt încă adesea ignorate sau chiar considerate „normale” (Abrams, 2023).</a:t>
            </a:r>
          </a:p>
          <a:p>
            <a:pPr marL="285750" indent="-285750">
              <a:buFont typeface="Arial" panose="020B0604020202020204" pitchFamily="34" charset="0"/>
              <a:buChar char="•"/>
            </a:pPr>
            <a:endParaRPr lang="en-US" sz="2400" dirty="0"/>
          </a:p>
        </p:txBody>
      </p:sp>
      <p:sp>
        <p:nvSpPr>
          <p:cNvPr id="5" name="Caixa de texto 11">
            <a:extLst>
              <a:ext uri="{FF2B5EF4-FFF2-40B4-BE49-F238E27FC236}">
                <a16:creationId xmlns:a16="http://schemas.microsoft.com/office/drawing/2014/main" id="{7A74B0BA-53C4-757F-A86B-6F3EE1389BCD}"/>
              </a:ext>
            </a:extLst>
          </p:cNvPr>
          <p:cNvSpPr txBox="1"/>
          <p:nvPr/>
        </p:nvSpPr>
        <p:spPr>
          <a:xfrm>
            <a:off x="549789" y="4369018"/>
            <a:ext cx="10559645" cy="1705962"/>
          </a:xfrm>
          <a:prstGeom prst="rect">
            <a:avLst/>
          </a:prstGeom>
          <a:solidFill>
            <a:schemeClr val="accent3">
              <a:lumMod val="75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buNone/>
            </a:pPr>
            <a:r>
              <a:rPr lang="ro-RO"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Ageismul se referă la </a:t>
            </a:r>
            <a:r>
              <a:rPr lang="ro-RO" sz="2400" b="1" u="sng"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stereotipurile</a:t>
            </a:r>
            <a:r>
              <a:rPr lang="ro-RO"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(cum gândim), </a:t>
            </a:r>
            <a:r>
              <a:rPr lang="ro-RO" sz="2400" b="1" u="sng"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prejudecățile</a:t>
            </a:r>
            <a:r>
              <a:rPr lang="ro-RO"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(ce simțim) și </a:t>
            </a:r>
            <a:r>
              <a:rPr lang="ro-RO" sz="2400" b="1" u="sng"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discriminarea</a:t>
            </a:r>
            <a:r>
              <a:rPr lang="ro-RO"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(cum acționăm) față de ceilalți sau față de noi înșine pe baza vârstei (OMS, 2025). În timp ce </a:t>
            </a:r>
            <a:r>
              <a:rPr lang="ro-RO" sz="2400" b="1" u="sng"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ageismul explicit </a:t>
            </a:r>
            <a:r>
              <a:rPr lang="ro-RO"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este conștient și intenționat, </a:t>
            </a:r>
            <a:r>
              <a:rPr lang="ro-RO" sz="2400" b="1" u="sng"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ageismul implicit </a:t>
            </a:r>
            <a:r>
              <a:rPr lang="ro-RO"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acționează în mare parte în afara conștientizării și a intenției conștiente.</a:t>
            </a:r>
            <a:endParaRPr lang="pt-PT"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62329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B2A0C-776F-3AA5-535A-E496850D2791}"/>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4C8B50E-5E2C-4112-3377-40CCE72B227E}"/>
              </a:ext>
            </a:extLst>
          </p:cNvPr>
          <p:cNvSpPr>
            <a:spLocks noGrp="1"/>
          </p:cNvSpPr>
          <p:nvPr>
            <p:ph type="title"/>
          </p:nvPr>
        </p:nvSpPr>
        <p:spPr/>
        <p:txBody>
          <a:bodyPr lIns="91440"/>
          <a:lstStyle/>
          <a:p>
            <a:r>
              <a:rPr lang="ro-RO" dirty="0" err="1"/>
              <a:t>Efectele ageismului în viața persoanelor vârstnice   </a:t>
            </a:r>
            <a:endParaRPr lang="el-GR" dirty="0"/>
          </a:p>
        </p:txBody>
      </p:sp>
      <p:sp>
        <p:nvSpPr>
          <p:cNvPr id="7" name="Content Placeholder 6">
            <a:extLst>
              <a:ext uri="{FF2B5EF4-FFF2-40B4-BE49-F238E27FC236}">
                <a16:creationId xmlns:a16="http://schemas.microsoft.com/office/drawing/2014/main" id="{B9D3E590-F8AB-0578-82CC-4F062092F72A}"/>
              </a:ext>
            </a:extLst>
          </p:cNvPr>
          <p:cNvSpPr>
            <a:spLocks noGrp="1"/>
          </p:cNvSpPr>
          <p:nvPr>
            <p:ph sz="quarter" idx="12"/>
          </p:nvPr>
        </p:nvSpPr>
        <p:spPr>
          <a:xfrm>
            <a:off x="97969" y="1041791"/>
            <a:ext cx="7427437" cy="5444475"/>
          </a:xfrm>
        </p:spPr>
        <p:txBody>
          <a:bodyPr/>
          <a:lstStyle/>
          <a:p>
            <a:r>
              <a:rPr lang="ro-RO" sz="2400" dirty="0"/>
              <a:t>Se știe că ageismul afectează sănătatea și starea de bine a persoanelor vârstnice și reprezintă un obstacol major în calea îmbătrânirii sănătoase.</a:t>
            </a:r>
          </a:p>
          <a:p>
            <a:r>
              <a:rPr lang="ro-RO" sz="2400" dirty="0"/>
              <a:t>Este asociat cu: </a:t>
            </a:r>
          </a:p>
          <a:p>
            <a:pPr marL="971533" lvl="1" indent="-285750"/>
            <a:r>
              <a:rPr lang="ro-RO" sz="2400" b="1" dirty="0">
                <a:solidFill>
                  <a:schemeClr val="accent6"/>
                </a:solidFill>
              </a:rPr>
              <a:t>o sănătate fizică mai precară </a:t>
            </a:r>
            <a:r>
              <a:rPr lang="ro-RO" sz="2400" dirty="0">
                <a:solidFill>
                  <a:schemeClr val="accent6"/>
                </a:solidFill>
              </a:rPr>
              <a:t>(Robb et al., 2002)</a:t>
            </a:r>
          </a:p>
          <a:p>
            <a:pPr marL="971533" lvl="1" indent="-285750"/>
            <a:r>
              <a:rPr lang="ro-RO" sz="2400" b="1" dirty="0">
                <a:solidFill>
                  <a:schemeClr val="accent6"/>
                </a:solidFill>
              </a:rPr>
              <a:t>o sănătate mintală mai precară </a:t>
            </a:r>
            <a:r>
              <a:rPr lang="ro-RO" sz="2400" dirty="0">
                <a:solidFill>
                  <a:schemeClr val="accent6"/>
                </a:solidFill>
              </a:rPr>
              <a:t>(Lyons et al., 2018) </a:t>
            </a:r>
          </a:p>
          <a:p>
            <a:pPr marL="971533" lvl="1" indent="-285750"/>
            <a:r>
              <a:rPr lang="ro-RO" sz="2400" dirty="0">
                <a:solidFill>
                  <a:schemeClr val="accent6"/>
                </a:solidFill>
              </a:rPr>
              <a:t>o calitate a vieții mai scăzută (Bodner &amp; Cohen-Fridel, 2019) </a:t>
            </a:r>
          </a:p>
          <a:p>
            <a:pPr marL="971533" lvl="1" indent="-285750"/>
            <a:r>
              <a:rPr lang="ro-RO" sz="2400" b="1" dirty="0">
                <a:solidFill>
                  <a:schemeClr val="accent6"/>
                </a:solidFill>
              </a:rPr>
              <a:t>niveluri mai ridicate de singurătate și izolare socială </a:t>
            </a:r>
            <a:r>
              <a:rPr lang="ro-RO" sz="2400" dirty="0">
                <a:solidFill>
                  <a:schemeClr val="accent6"/>
                </a:solidFill>
              </a:rPr>
              <a:t>(Donizzetti &amp; Lagacé, 2022).</a:t>
            </a:r>
          </a:p>
          <a:p>
            <a:pPr marL="971533" lvl="1" indent="-285750"/>
            <a:r>
              <a:rPr lang="ro-RO" sz="2400" dirty="0">
                <a:solidFill>
                  <a:schemeClr val="accent6"/>
                </a:solidFill>
              </a:rPr>
              <a:t>experiențele de ageism sunt mai frecvente în rândul celor </a:t>
            </a:r>
            <a:r>
              <a:rPr lang="ro-RO" sz="2400" b="1" dirty="0">
                <a:solidFill>
                  <a:schemeClr val="accent6"/>
                </a:solidFill>
              </a:rPr>
              <a:t>fără partener, al celor fără loc de muncă, al celor cu venituri mai mici și cu o stare de sănătate autoevaluată mai slabă </a:t>
            </a:r>
            <a:r>
              <a:rPr lang="ro-RO" sz="2400" dirty="0">
                <a:solidFill>
                  <a:schemeClr val="accent6"/>
                </a:solidFill>
              </a:rPr>
              <a:t>(Heywood et al, 2019)</a:t>
            </a:r>
          </a:p>
        </p:txBody>
      </p:sp>
      <p:sp>
        <p:nvSpPr>
          <p:cNvPr id="2" name="Rectangle 2">
            <a:extLst>
              <a:ext uri="{FF2B5EF4-FFF2-40B4-BE49-F238E27FC236}">
                <a16:creationId xmlns:a16="http://schemas.microsoft.com/office/drawing/2014/main" id="{A90C7471-6A34-B9EA-84E8-E8E5160D8D9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PT"/>
          </a:p>
        </p:txBody>
      </p:sp>
      <p:pic>
        <p:nvPicPr>
          <p:cNvPr id="3" name="Imagem 2">
            <a:extLst>
              <a:ext uri="{FF2B5EF4-FFF2-40B4-BE49-F238E27FC236}">
                <a16:creationId xmlns:a16="http://schemas.microsoft.com/office/drawing/2014/main" id="{FF8DC120-F081-AB22-B1BD-8EDF7CCCA09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25406" y="1024716"/>
            <a:ext cx="4387833" cy="51232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Rectangle 3">
            <a:extLst>
              <a:ext uri="{FF2B5EF4-FFF2-40B4-BE49-F238E27FC236}">
                <a16:creationId xmlns:a16="http://schemas.microsoft.com/office/drawing/2014/main" id="{852752B3-F1BC-E5B9-2E2D-CDA39E385B48}"/>
              </a:ext>
            </a:extLst>
          </p:cNvPr>
          <p:cNvSpPr>
            <a:spLocks noChangeArrowheads="1"/>
          </p:cNvSpPr>
          <p:nvPr/>
        </p:nvSpPr>
        <p:spPr bwMode="auto">
          <a:xfrm>
            <a:off x="8016858" y="6301600"/>
            <a:ext cx="373117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o-RO" altLang="pt-PT" sz="900" b="0" i="1" u="none" strike="noStrike" cap="none" normalizeH="0" baseline="0" dirty="0">
                <a:ln>
                  <a:noFill/>
                </a:ln>
                <a:solidFill>
                  <a:srgbClr val="1D1D1B"/>
                </a:solidFill>
                <a:effectLst/>
                <a:latin typeface="Arial" panose="020B0604020202020204" pitchFamily="34" charset="0"/>
                <a:ea typeface="Calibri" panose="020F0502020204030204" pitchFamily="34" charset="0"/>
                <a:cs typeface="Times New Roman" panose="02020603050405020304" pitchFamily="18" charset="0"/>
              </a:rPr>
              <a:t>Figura 1 – Cele trei dimensiuni ale ageismului: stereotipuri, prejudecăți și discriminare (OMS, 2021).</a:t>
            </a:r>
            <a:endParaRPr kumimoji="0" lang="en-US" altLang="pt-PT"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32392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89088-2FCF-6A6E-ADD2-3B366F6F7B4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67CAFC01-DDB5-B6AF-03CC-92CA6A850771}"/>
              </a:ext>
            </a:extLst>
          </p:cNvPr>
          <p:cNvSpPr>
            <a:spLocks noGrp="1"/>
          </p:cNvSpPr>
          <p:nvPr>
            <p:ph type="title"/>
          </p:nvPr>
        </p:nvSpPr>
        <p:spPr/>
        <p:txBody>
          <a:bodyPr lIns="91440"/>
          <a:lstStyle/>
          <a:p>
            <a:r>
              <a:rPr lang="ro-RO" dirty="0"/>
              <a:t>Cele trei niveluri ale ageismului</a:t>
            </a:r>
            <a:endParaRPr lang="el-GR" dirty="0"/>
          </a:p>
        </p:txBody>
      </p:sp>
      <p:sp>
        <p:nvSpPr>
          <p:cNvPr id="3" name="Marcador de Posição do Texto 2">
            <a:extLst>
              <a:ext uri="{FF2B5EF4-FFF2-40B4-BE49-F238E27FC236}">
                <a16:creationId xmlns:a16="http://schemas.microsoft.com/office/drawing/2014/main" id="{0C0744AB-6157-5DA4-F342-4DAAD0DB6697}"/>
              </a:ext>
            </a:extLst>
          </p:cNvPr>
          <p:cNvSpPr>
            <a:spLocks noGrp="1"/>
          </p:cNvSpPr>
          <p:nvPr>
            <p:ph type="body" sz="quarter" idx="10"/>
          </p:nvPr>
        </p:nvSpPr>
        <p:spPr>
          <a:xfrm>
            <a:off x="97970" y="967623"/>
            <a:ext cx="11944351" cy="1478625"/>
          </a:xfrm>
        </p:spPr>
        <p:txBody>
          <a:bodyPr/>
          <a:lstStyle/>
          <a:p>
            <a:r>
              <a:rPr lang="ro-RO" dirty="0"/>
              <a:t>Ageismul este un fenomen cu mai multe straturi: există în legile țărilor noastre, în interacțiunile de pe holuri și chiar în gândurile tăcute din mintea noastră. </a:t>
            </a:r>
          </a:p>
          <a:p>
            <a:r>
              <a:rPr lang="ro-RO" dirty="0"/>
              <a:t>Nu este doar un sentiment personal; este integrat în sistemele noastre și poate fi împărțit în trei niveluri distincte:</a:t>
            </a:r>
            <a:endParaRPr lang="pt-PT" dirty="0"/>
          </a:p>
        </p:txBody>
      </p:sp>
      <p:graphicFrame>
        <p:nvGraphicFramePr>
          <p:cNvPr id="5" name="Diagrama 4">
            <a:extLst>
              <a:ext uri="{FF2B5EF4-FFF2-40B4-BE49-F238E27FC236}">
                <a16:creationId xmlns:a16="http://schemas.microsoft.com/office/drawing/2014/main" id="{10312D47-05C1-6A3C-3CD5-A663D0253DB6}"/>
              </a:ext>
            </a:extLst>
          </p:cNvPr>
          <p:cNvGraphicFramePr/>
          <p:nvPr>
            <p:extLst>
              <p:ext uri="{D42A27DB-BD31-4B8C-83A1-F6EECF244321}">
                <p14:modId xmlns:p14="http://schemas.microsoft.com/office/powerpoint/2010/main" val="2908337998"/>
              </p:ext>
            </p:extLst>
          </p:nvPr>
        </p:nvGraphicFramePr>
        <p:xfrm>
          <a:off x="2204824" y="2514565"/>
          <a:ext cx="7496224" cy="41600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6934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0F48C-DA94-70D0-1F18-BC53229A38B9}"/>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9DC880D4-D543-5DEF-122F-E01A596003F6}"/>
              </a:ext>
            </a:extLst>
          </p:cNvPr>
          <p:cNvSpPr>
            <a:spLocks noGrp="1"/>
          </p:cNvSpPr>
          <p:nvPr>
            <p:ph type="title"/>
          </p:nvPr>
        </p:nvSpPr>
        <p:spPr>
          <a:xfrm>
            <a:off x="97970" y="81642"/>
            <a:ext cx="11944351" cy="715879"/>
          </a:xfrm>
        </p:spPr>
        <p:txBody>
          <a:bodyPr lIns="91440" anchor="ctr">
            <a:normAutofit/>
          </a:bodyPr>
          <a:lstStyle/>
          <a:p>
            <a:r>
              <a:rPr lang="ro-RO" dirty="0"/>
              <a:t>Ageismul instituțional – nivelul sistemic</a:t>
            </a:r>
            <a:endParaRPr lang="el-GR" dirty="0"/>
          </a:p>
        </p:txBody>
      </p:sp>
      <p:sp>
        <p:nvSpPr>
          <p:cNvPr id="7" name="Content Placeholder 6">
            <a:extLst>
              <a:ext uri="{FF2B5EF4-FFF2-40B4-BE49-F238E27FC236}">
                <a16:creationId xmlns:a16="http://schemas.microsoft.com/office/drawing/2014/main" id="{99B976F6-E6D3-829B-C51B-80C0D40A634D}"/>
              </a:ext>
            </a:extLst>
          </p:cNvPr>
          <p:cNvSpPr>
            <a:spLocks noGrp="1"/>
          </p:cNvSpPr>
          <p:nvPr>
            <p:ph sz="quarter" idx="12"/>
          </p:nvPr>
        </p:nvSpPr>
        <p:spPr>
          <a:xfrm>
            <a:off x="5900149" y="1060325"/>
            <a:ext cx="6142172" cy="5902778"/>
          </a:xfrm>
        </p:spPr>
        <p:txBody>
          <a:bodyPr>
            <a:normAutofit/>
          </a:bodyPr>
          <a:lstStyle/>
          <a:p>
            <a:pPr marL="457200" indent="-457200">
              <a:buFont typeface="Arial" panose="020B0604020202020204" pitchFamily="34" charset="0"/>
              <a:buChar char="•"/>
            </a:pPr>
            <a:r>
              <a:rPr lang="ro-RO" sz="2000" dirty="0"/>
              <a:t>Legi, reguli, norme sociale și practici ale organizațiilor care limitează oportunitățile sau dezavantajează persoanele pe baza vârstei (OMS, 2021). </a:t>
            </a:r>
          </a:p>
          <a:p>
            <a:pPr marL="457200" indent="-457200">
              <a:buFont typeface="Arial" panose="020B0604020202020204" pitchFamily="34" charset="0"/>
              <a:buChar char="•"/>
            </a:pPr>
            <a:r>
              <a:rPr lang="ro-RO" sz="2000" dirty="0"/>
              <a:t>Adesea, forma cea mai invizibilă</a:t>
            </a:r>
          </a:p>
          <a:p>
            <a:pPr marL="457200" indent="-457200">
              <a:buFont typeface="Arial" panose="020B0604020202020204" pitchFamily="34" charset="0"/>
              <a:buChar char="•"/>
            </a:pPr>
            <a:r>
              <a:rPr lang="ro-RO" sz="2000" u="sng" dirty="0"/>
              <a:t>Exemplu</a:t>
            </a:r>
            <a:r>
              <a:rPr lang="ro-RO" sz="2000" dirty="0"/>
              <a:t>: limita de vârstă pentru anumite </a:t>
            </a:r>
            <a:r>
              <a:rPr lang="ro-RO" sz="2000" b="1" dirty="0"/>
              <a:t>investigații de screening din sistemul de sănătate</a:t>
            </a:r>
            <a:r>
              <a:rPr lang="ro-RO" sz="2000" dirty="0"/>
              <a:t>. În multe regiuni, screeningurile de rutină pentru sănătatea sexuală sau controalele de sănătate reproductivă sunt oprite automat după ce pacientul împlinește 65 de ani, pe baza presupunerii ageiste că nu mai este activ sexual sau expus riscului de ITS. </a:t>
            </a:r>
          </a:p>
          <a:p>
            <a:pPr marL="457200" indent="-457200">
              <a:buFont typeface="Arial" panose="020B0604020202020204" pitchFamily="34" charset="0"/>
              <a:buChar char="•"/>
            </a:pPr>
            <a:r>
              <a:rPr lang="ro-RO" sz="2000" u="sng" dirty="0"/>
              <a:t>Exemplu</a:t>
            </a:r>
            <a:r>
              <a:rPr lang="ro-RO" sz="2000" dirty="0"/>
              <a:t>: </a:t>
            </a:r>
            <a:r>
              <a:rPr lang="ro-RO" sz="2000" b="1" dirty="0"/>
              <a:t>practici de angajare discriminatorii </a:t>
            </a:r>
            <a:r>
              <a:rPr lang="ro-RO" sz="2000" dirty="0"/>
              <a:t>care favorizează candidații mai tineri sau vârste obligatorii de pensionare care îi scot din funcție pe profesioniștii calificați, indiferent de competența lor reală.</a:t>
            </a:r>
          </a:p>
        </p:txBody>
      </p:sp>
      <p:pic>
        <p:nvPicPr>
          <p:cNvPr id="3" name="Imagem 2" descr="Uma imagem com pessoa, dedo, polegar, vestuário&#10;&#10;Os conteúdos gerados por IA podem estar incorretos.">
            <a:extLst>
              <a:ext uri="{FF2B5EF4-FFF2-40B4-BE49-F238E27FC236}">
                <a16:creationId xmlns:a16="http://schemas.microsoft.com/office/drawing/2014/main" id="{89251DFA-7CA9-D14C-D95D-97E27320D84F}"/>
              </a:ext>
            </a:extLst>
          </p:cNvPr>
          <p:cNvPicPr>
            <a:picLocks noChangeAspect="1"/>
          </p:cNvPicPr>
          <p:nvPr/>
        </p:nvPicPr>
        <p:blipFill>
          <a:blip r:embed="rId2">
            <a:extLst>
              <a:ext uri="{28A0092B-C50C-407E-A947-70E740481C1C}">
                <a14:useLocalDpi xmlns:a14="http://schemas.microsoft.com/office/drawing/2010/main" val="0"/>
              </a:ext>
            </a:extLst>
          </a:blip>
          <a:srcRect l="13998" r="14221"/>
          <a:stretch>
            <a:fillRect/>
          </a:stretch>
        </p:blipFill>
        <p:spPr>
          <a:xfrm>
            <a:off x="149679" y="922791"/>
            <a:ext cx="5624632" cy="5804356"/>
          </a:xfrm>
          <a:prstGeom prst="rect">
            <a:avLst/>
          </a:prstGeom>
        </p:spPr>
      </p:pic>
    </p:spTree>
    <p:extLst>
      <p:ext uri="{BB962C8B-B14F-4D97-AF65-F5344CB8AC3E}">
        <p14:creationId xmlns:p14="http://schemas.microsoft.com/office/powerpoint/2010/main" val="3349218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71CDF-9FAB-31F9-0232-E5A5C823D8A0}"/>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A3C9942B-AE24-F077-80A1-4BCC87378880}"/>
              </a:ext>
            </a:extLst>
          </p:cNvPr>
          <p:cNvSpPr>
            <a:spLocks noGrp="1"/>
          </p:cNvSpPr>
          <p:nvPr>
            <p:ph type="title"/>
          </p:nvPr>
        </p:nvSpPr>
        <p:spPr>
          <a:xfrm>
            <a:off x="97970" y="81642"/>
            <a:ext cx="11944351" cy="715879"/>
          </a:xfrm>
        </p:spPr>
        <p:txBody>
          <a:bodyPr lIns="91440" anchor="ctr">
            <a:normAutofit/>
          </a:bodyPr>
          <a:lstStyle/>
          <a:p>
            <a:r>
              <a:rPr lang="ro-RO" dirty="0"/>
              <a:t>Ageismul interpersonal – nivelul social</a:t>
            </a:r>
            <a:endParaRPr lang="el-GR" dirty="0"/>
          </a:p>
        </p:txBody>
      </p:sp>
      <p:sp>
        <p:nvSpPr>
          <p:cNvPr id="7" name="Content Placeholder 6">
            <a:extLst>
              <a:ext uri="{FF2B5EF4-FFF2-40B4-BE49-F238E27FC236}">
                <a16:creationId xmlns:a16="http://schemas.microsoft.com/office/drawing/2014/main" id="{39A3BF80-54A1-0C22-ED13-57EEB0B4F318}"/>
              </a:ext>
            </a:extLst>
          </p:cNvPr>
          <p:cNvSpPr>
            <a:spLocks noGrp="1"/>
          </p:cNvSpPr>
          <p:nvPr>
            <p:ph sz="quarter" idx="12"/>
          </p:nvPr>
        </p:nvSpPr>
        <p:spPr>
          <a:xfrm>
            <a:off x="5900149" y="1514750"/>
            <a:ext cx="6142172" cy="5902778"/>
          </a:xfrm>
        </p:spPr>
        <p:txBody>
          <a:bodyPr>
            <a:normAutofit/>
          </a:bodyPr>
          <a:lstStyle/>
          <a:p>
            <a:pPr marL="457200" indent="-457200">
              <a:buFont typeface="Arial" panose="020B0604020202020204" pitchFamily="34" charset="0"/>
              <a:buChar char="•"/>
            </a:pPr>
            <a:r>
              <a:rPr lang="ro-RO" sz="2500" dirty="0"/>
              <a:t>Cuprinde stereotipurile și prejudecățile care apar atunci când o persoană interacționează cu alta (OMS, 2021).</a:t>
            </a:r>
          </a:p>
          <a:p>
            <a:pPr marL="457200" indent="-457200">
              <a:buFont typeface="Arial" panose="020B0604020202020204" pitchFamily="34" charset="0"/>
              <a:buChar char="•"/>
            </a:pPr>
            <a:r>
              <a:rPr lang="ro-RO" sz="2500" u="sng" dirty="0"/>
              <a:t>Exemplu</a:t>
            </a:r>
            <a:r>
              <a:rPr lang="ro-RO" sz="2500" dirty="0"/>
              <a:t>: membrii personalului fac </a:t>
            </a:r>
            <a:r>
              <a:rPr lang="ro-RO" sz="2500" b="1" dirty="0"/>
              <a:t>glume</a:t>
            </a:r>
            <a:r>
              <a:rPr lang="ro-RO" sz="2500" dirty="0"/>
              <a:t> despre doi rezidenți care încep o nouă relație romantică. </a:t>
            </a:r>
          </a:p>
          <a:p>
            <a:pPr marL="457200" indent="-457200">
              <a:buFont typeface="Arial" panose="020B0604020202020204" pitchFamily="34" charset="0"/>
              <a:buChar char="•"/>
            </a:pPr>
            <a:r>
              <a:rPr lang="ro-RO" sz="2500" u="sng" dirty="0"/>
              <a:t>Exemplu</a:t>
            </a:r>
            <a:r>
              <a:rPr lang="ro-RO" sz="2500" dirty="0"/>
              <a:t>: atunci când adoptăm un ton excesiv de condescendent sau un vocabular simplificat față de persoanele vârstnice, cunoscut sub numele de </a:t>
            </a:r>
            <a:r>
              <a:rPr lang="ro-RO" sz="2500" b="1" dirty="0"/>
              <a:t>elderspeak</a:t>
            </a:r>
            <a:r>
              <a:rPr lang="ro-RO" sz="2500" dirty="0"/>
              <a:t>, le infantilizăm, consolidând percepția socială de incompetență, care duce adesea la un tratament lipsit de respect.</a:t>
            </a:r>
          </a:p>
        </p:txBody>
      </p:sp>
      <p:pic>
        <p:nvPicPr>
          <p:cNvPr id="4" name="Imagem 3" descr="Uma imagem com pessoa, vestuário, interior, Cara humana&#10;&#10;Os conteúdos gerados por IA podem estar incorretos.">
            <a:extLst>
              <a:ext uri="{FF2B5EF4-FFF2-40B4-BE49-F238E27FC236}">
                <a16:creationId xmlns:a16="http://schemas.microsoft.com/office/drawing/2014/main" id="{56F1CC5F-4C6D-98FC-F047-89C94319831C}"/>
              </a:ext>
            </a:extLst>
          </p:cNvPr>
          <p:cNvPicPr>
            <a:picLocks noChangeAspect="1"/>
          </p:cNvPicPr>
          <p:nvPr/>
        </p:nvPicPr>
        <p:blipFill>
          <a:blip r:embed="rId3">
            <a:extLst>
              <a:ext uri="{28A0092B-C50C-407E-A947-70E740481C1C}">
                <a14:useLocalDpi xmlns:a14="http://schemas.microsoft.com/office/drawing/2010/main" val="0"/>
              </a:ext>
            </a:extLst>
          </a:blip>
          <a:srcRect l="17487" r="10932"/>
          <a:stretch>
            <a:fillRect/>
          </a:stretch>
        </p:blipFill>
        <p:spPr>
          <a:xfrm>
            <a:off x="223252" y="1165429"/>
            <a:ext cx="5578459" cy="5161799"/>
          </a:xfrm>
          <a:prstGeom prst="rect">
            <a:avLst/>
          </a:prstGeom>
        </p:spPr>
      </p:pic>
    </p:spTree>
    <p:extLst>
      <p:ext uri="{BB962C8B-B14F-4D97-AF65-F5344CB8AC3E}">
        <p14:creationId xmlns:p14="http://schemas.microsoft.com/office/powerpoint/2010/main" val="1276277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C3BA3-BAF7-F201-7736-CC980DF9E11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33569282-1790-4C86-F3DF-C5357CE69699}"/>
              </a:ext>
            </a:extLst>
          </p:cNvPr>
          <p:cNvSpPr>
            <a:spLocks noGrp="1"/>
          </p:cNvSpPr>
          <p:nvPr>
            <p:ph type="title"/>
          </p:nvPr>
        </p:nvSpPr>
        <p:spPr>
          <a:xfrm>
            <a:off x="97970" y="81642"/>
            <a:ext cx="11944351" cy="715879"/>
          </a:xfrm>
        </p:spPr>
        <p:txBody>
          <a:bodyPr lIns="91440" anchor="ctr">
            <a:normAutofit/>
          </a:bodyPr>
          <a:lstStyle/>
          <a:p>
            <a:r>
              <a:rPr lang="ro-RO" dirty="0" err="1"/>
              <a:t>Ageismul internalizat – nivelul personal</a:t>
            </a:r>
            <a:endParaRPr lang="el-GR" dirty="0"/>
          </a:p>
        </p:txBody>
      </p:sp>
      <p:sp>
        <p:nvSpPr>
          <p:cNvPr id="7" name="Content Placeholder 6">
            <a:extLst>
              <a:ext uri="{FF2B5EF4-FFF2-40B4-BE49-F238E27FC236}">
                <a16:creationId xmlns:a16="http://schemas.microsoft.com/office/drawing/2014/main" id="{46F23D2B-76DB-2C5F-DDFC-9A12A2E764D4}"/>
              </a:ext>
            </a:extLst>
          </p:cNvPr>
          <p:cNvSpPr>
            <a:spLocks noGrp="1"/>
          </p:cNvSpPr>
          <p:nvPr>
            <p:ph sz="quarter" idx="12"/>
          </p:nvPr>
        </p:nvSpPr>
        <p:spPr>
          <a:xfrm>
            <a:off x="5808090" y="1102366"/>
            <a:ext cx="6142172" cy="5902778"/>
          </a:xfrm>
        </p:spPr>
        <p:txBody>
          <a:bodyPr>
            <a:normAutofit/>
          </a:bodyPr>
          <a:lstStyle/>
          <a:p>
            <a:pPr marL="457200" indent="-457200">
              <a:buFont typeface="Arial" panose="020B0604020202020204" pitchFamily="34" charset="0"/>
              <a:buChar char="•"/>
            </a:pPr>
            <a:r>
              <a:rPr lang="ro-RO" sz="2100" dirty="0"/>
              <a:t>Cunoscut și ca </a:t>
            </a:r>
            <a:r>
              <a:rPr lang="ro-RO" sz="2100" b="1" dirty="0"/>
              <a:t>ageism autoîndreptat</a:t>
            </a:r>
            <a:r>
              <a:rPr lang="ro-RO" sz="2100" dirty="0"/>
              <a:t>, apare atunci când persoanele preiau stereotipurile negative auzite de-a lungul vieții și le întorc spre ele însele. </a:t>
            </a:r>
          </a:p>
          <a:p>
            <a:pPr marL="457200" indent="-457200">
              <a:buFont typeface="Arial" panose="020B0604020202020204" pitchFamily="34" charset="0"/>
              <a:buChar char="•"/>
            </a:pPr>
            <a:r>
              <a:rPr lang="ro-RO" sz="2100" b="1" dirty="0"/>
              <a:t>Exemplu</a:t>
            </a:r>
            <a:r>
              <a:rPr lang="ro-RO" sz="2100" dirty="0"/>
              <a:t>: o femeie vârstnică se confruntă cu un disconfort fizic, cum ar fi uscăciunea vaginală, sau simte dorința de a avea un nou partener. Dacă a internalizat mesajul că este „prea bătrână” pentru a fi atrăgătoare, s-ar putea să nu caute niciodată tratament medical sau o relație. </a:t>
            </a:r>
          </a:p>
          <a:p>
            <a:pPr marL="457200" indent="-457200">
              <a:buFont typeface="Arial" panose="020B0604020202020204" pitchFamily="34" charset="0"/>
              <a:buChar char="•"/>
            </a:pPr>
            <a:r>
              <a:rPr lang="ro-RO" sz="2100" b="1" dirty="0"/>
              <a:t>Exemplu</a:t>
            </a:r>
            <a:r>
              <a:rPr lang="ro-RO" sz="2100" dirty="0"/>
              <a:t>: tinerii de 20 și ceva de ani pot internaliza convingerea că nu au suficientă experiență de viață pentru un anumit rol sau post, ajungând să renunțe singuri la oportunități de carieră.</a:t>
            </a:r>
          </a:p>
        </p:txBody>
      </p:sp>
      <p:pic>
        <p:nvPicPr>
          <p:cNvPr id="3" name="Imagem 2" descr="Uma imagem com Cara humana, pessoa, parede, interior&#10;&#10;Os conteúdos gerados por IA podem estar incorretos.">
            <a:extLst>
              <a:ext uri="{FF2B5EF4-FFF2-40B4-BE49-F238E27FC236}">
                <a16:creationId xmlns:a16="http://schemas.microsoft.com/office/drawing/2014/main" id="{74D12741-F8B5-6393-9205-2B6E79FB6E09}"/>
              </a:ext>
            </a:extLst>
          </p:cNvPr>
          <p:cNvPicPr>
            <a:picLocks noChangeAspect="1"/>
          </p:cNvPicPr>
          <p:nvPr/>
        </p:nvPicPr>
        <p:blipFill>
          <a:blip r:embed="rId3">
            <a:extLst>
              <a:ext uri="{28A0092B-C50C-407E-A947-70E740481C1C}">
                <a14:useLocalDpi xmlns:a14="http://schemas.microsoft.com/office/drawing/2010/main" val="0"/>
              </a:ext>
            </a:extLst>
          </a:blip>
          <a:srcRect l="17487" r="18008"/>
          <a:stretch>
            <a:fillRect/>
          </a:stretch>
        </p:blipFill>
        <p:spPr>
          <a:xfrm>
            <a:off x="241738" y="1024834"/>
            <a:ext cx="5454870" cy="5617703"/>
          </a:xfrm>
          <a:prstGeom prst="rect">
            <a:avLst/>
          </a:prstGeom>
        </p:spPr>
      </p:pic>
    </p:spTree>
    <p:extLst>
      <p:ext uri="{BB962C8B-B14F-4D97-AF65-F5344CB8AC3E}">
        <p14:creationId xmlns:p14="http://schemas.microsoft.com/office/powerpoint/2010/main" val="574689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DC1F3-8FB7-C69E-43A5-3DDC6543B69F}"/>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AD8333E0-F4D2-0E11-955D-2C9EB704E8B5}"/>
              </a:ext>
            </a:extLst>
          </p:cNvPr>
          <p:cNvSpPr>
            <a:spLocks noGrp="1"/>
          </p:cNvSpPr>
          <p:nvPr>
            <p:ph type="title"/>
          </p:nvPr>
        </p:nvSpPr>
        <p:spPr/>
        <p:txBody>
          <a:bodyPr lIns="91440"/>
          <a:lstStyle/>
          <a:p>
            <a:r>
              <a:rPr lang="ro-RO" dirty="0"/>
              <a:t>Cele trei niveluri ale ageismului</a:t>
            </a:r>
            <a:endParaRPr lang="el-GR" dirty="0"/>
          </a:p>
        </p:txBody>
      </p:sp>
      <p:sp>
        <p:nvSpPr>
          <p:cNvPr id="3" name="Marcador de Posição do Texto 2">
            <a:extLst>
              <a:ext uri="{FF2B5EF4-FFF2-40B4-BE49-F238E27FC236}">
                <a16:creationId xmlns:a16="http://schemas.microsoft.com/office/drawing/2014/main" id="{976EEBF3-8998-F4A6-3296-6502495CCE3C}"/>
              </a:ext>
            </a:extLst>
          </p:cNvPr>
          <p:cNvSpPr>
            <a:spLocks noGrp="1"/>
          </p:cNvSpPr>
          <p:nvPr>
            <p:ph type="body" sz="quarter" idx="10"/>
          </p:nvPr>
        </p:nvSpPr>
        <p:spPr>
          <a:xfrm>
            <a:off x="97970" y="967623"/>
            <a:ext cx="11944351" cy="1478625"/>
          </a:xfrm>
        </p:spPr>
        <p:txBody>
          <a:bodyPr/>
          <a:lstStyle/>
          <a:p>
            <a:r>
              <a:rPr lang="ro-RO" dirty="0"/>
              <a:t>Aceste trei niveluri nu există izolat; ele se alimentează reciproc. </a:t>
            </a:r>
          </a:p>
          <a:p>
            <a:r>
              <a:rPr lang="ro-RO" i="1" dirty="0"/>
              <a:t>La nivel instituțional</a:t>
            </a:r>
            <a:r>
              <a:rPr lang="ro-RO" dirty="0"/>
              <a:t>, lipsa de atenție acordată sănătății sexuale consolidează, la nivel </a:t>
            </a:r>
            <a:r>
              <a:rPr lang="ro-RO" i="1" dirty="0"/>
              <a:t>interpersonal</a:t>
            </a:r>
            <a:r>
              <a:rPr lang="ro-RO" dirty="0"/>
              <a:t>, ideea că vârstnicii nu au viață sexuală, ceea ce duce în cele din urmă la convingerea </a:t>
            </a:r>
            <a:r>
              <a:rPr lang="ro-RO" i="1" dirty="0" err="1"/>
              <a:t>internalizată</a:t>
            </a:r>
            <a:r>
              <a:rPr lang="ro-RO" dirty="0"/>
              <a:t> că nici nu ar trebui să ceară ajutor. Ruperea acestui cerc presupune ca profesioniștii să intervină simultan la toate cele trei niveluri.</a:t>
            </a:r>
            <a:endParaRPr lang="pt-PT" dirty="0"/>
          </a:p>
        </p:txBody>
      </p:sp>
      <p:pic>
        <p:nvPicPr>
          <p:cNvPr id="4" name="Imagem 3">
            <a:extLst>
              <a:ext uri="{FF2B5EF4-FFF2-40B4-BE49-F238E27FC236}">
                <a16:creationId xmlns:a16="http://schemas.microsoft.com/office/drawing/2014/main" id="{6BB48455-8E5A-18F0-7FBE-292E7245ED6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60027" y="2616350"/>
            <a:ext cx="7861739" cy="36904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ectangle 3">
            <a:extLst>
              <a:ext uri="{FF2B5EF4-FFF2-40B4-BE49-F238E27FC236}">
                <a16:creationId xmlns:a16="http://schemas.microsoft.com/office/drawing/2014/main" id="{8E846512-9249-ED55-A40D-5BE5219D64EE}"/>
              </a:ext>
            </a:extLst>
          </p:cNvPr>
          <p:cNvSpPr>
            <a:spLocks noChangeArrowheads="1"/>
          </p:cNvSpPr>
          <p:nvPr/>
        </p:nvSpPr>
        <p:spPr bwMode="auto">
          <a:xfrm>
            <a:off x="4225158" y="6437201"/>
            <a:ext cx="3069021"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o-RO" altLang="pt-PT" sz="900" b="0" i="1" u="none" strike="noStrike" cap="none" normalizeH="0" baseline="0" dirty="0">
                <a:ln>
                  <a:noFill/>
                </a:ln>
                <a:solidFill>
                  <a:srgbClr val="1D1D1B"/>
                </a:solidFill>
                <a:effectLst/>
                <a:latin typeface="Arial" panose="020B0604020202020204" pitchFamily="34" charset="0"/>
                <a:ea typeface="Calibri" panose="020F0502020204030204" pitchFamily="34" charset="0"/>
                <a:cs typeface="Times New Roman" panose="02020603050405020304" pitchFamily="18" charset="0"/>
              </a:rPr>
              <a:t>Figura 2 – Cele trei niveluri ale ageismului (OMS, 2021).</a:t>
            </a:r>
            <a:endParaRPr kumimoji="0" lang="en-US" altLang="pt-PT"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95161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CD709-3DE0-C5F2-1B43-9EEFEE33156F}"/>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425D0286-C1AC-AB7F-2D6F-99E66C69647E}"/>
              </a:ext>
            </a:extLst>
          </p:cNvPr>
          <p:cNvSpPr>
            <a:spLocks noGrp="1"/>
          </p:cNvSpPr>
          <p:nvPr>
            <p:ph type="title"/>
          </p:nvPr>
        </p:nvSpPr>
        <p:spPr>
          <a:xfrm>
            <a:off x="97970" y="81642"/>
            <a:ext cx="11944351" cy="715879"/>
          </a:xfrm>
        </p:spPr>
        <p:txBody>
          <a:bodyPr lIns="91440" anchor="ctr">
            <a:normAutofit/>
          </a:bodyPr>
          <a:lstStyle/>
          <a:p>
            <a:r>
              <a:rPr lang="ro-RO" dirty="0"/>
              <a:t>Cele trei niveluri ale ageismului</a:t>
            </a:r>
            <a:endParaRPr lang="en-US" dirty="0"/>
          </a:p>
        </p:txBody>
      </p:sp>
      <p:sp>
        <p:nvSpPr>
          <p:cNvPr id="7" name="Content Placeholder 6">
            <a:extLst>
              <a:ext uri="{FF2B5EF4-FFF2-40B4-BE49-F238E27FC236}">
                <a16:creationId xmlns:a16="http://schemas.microsoft.com/office/drawing/2014/main" id="{9B9AF85D-297E-717D-0CE4-E777677E8814}"/>
              </a:ext>
            </a:extLst>
          </p:cNvPr>
          <p:cNvSpPr>
            <a:spLocks noGrp="1"/>
          </p:cNvSpPr>
          <p:nvPr>
            <p:ph sz="quarter" idx="11"/>
          </p:nvPr>
        </p:nvSpPr>
        <p:spPr>
          <a:xfrm>
            <a:off x="97970" y="1627070"/>
            <a:ext cx="5910944" cy="5313673"/>
          </a:xfrm>
        </p:spPr>
        <p:txBody>
          <a:bodyPr>
            <a:normAutofit/>
          </a:bodyPr>
          <a:lstStyle/>
          <a:p>
            <a:r>
              <a:rPr lang="ro-RO" sz="2700" dirty="0"/>
              <a:t>Obiectiv: cursanții vor identifica, prin scenarii din viața reală, modul în care cele 12 mituri ale îmbătrânirii (OMS, 2013) se manifestă la nivelurile </a:t>
            </a:r>
            <a:r>
              <a:rPr lang="ro-RO" sz="2700" i="1" dirty="0"/>
              <a:t>instituțional</a:t>
            </a:r>
            <a:r>
              <a:rPr lang="ro-RO" sz="2700" dirty="0"/>
              <a:t>, </a:t>
            </a:r>
            <a:r>
              <a:rPr lang="ro-RO" sz="2700" i="1" dirty="0"/>
              <a:t>interpersonal</a:t>
            </a:r>
            <a:r>
              <a:rPr lang="ro-RO" sz="2700" dirty="0"/>
              <a:t> și </a:t>
            </a:r>
            <a:r>
              <a:rPr lang="ro-RO" sz="2700" i="1" dirty="0" err="1"/>
              <a:t>internalizat</a:t>
            </a:r>
            <a:r>
              <a:rPr lang="ro-RO" sz="2700" dirty="0"/>
              <a:t> ale ageismului.</a:t>
            </a:r>
          </a:p>
          <a:p>
            <a:endParaRPr lang="en-US" sz="2700" dirty="0"/>
          </a:p>
          <a:p>
            <a:r>
              <a:rPr lang="ro-RO" sz="2700" dirty="0"/>
              <a:t>În grupuri mici, citiți cele 12 mini-studii de caz. Identificați </a:t>
            </a:r>
            <a:r>
              <a:rPr lang="ro-RO" sz="2700" b="1" dirty="0"/>
              <a:t>ce nivel de ageism este prezent </a:t>
            </a:r>
            <a:r>
              <a:rPr lang="ro-RO" sz="2700" dirty="0"/>
              <a:t>și care dintre cele </a:t>
            </a:r>
            <a:r>
              <a:rPr lang="ro-RO" sz="2700" b="1" dirty="0"/>
              <a:t>12 mituri </a:t>
            </a:r>
            <a:r>
              <a:rPr lang="ro-RO" sz="2700" dirty="0"/>
              <a:t>sunt consolidate.</a:t>
            </a:r>
          </a:p>
        </p:txBody>
      </p:sp>
      <p:sp>
        <p:nvSpPr>
          <p:cNvPr id="3" name="Marcador de Posição do Texto 2">
            <a:extLst>
              <a:ext uri="{FF2B5EF4-FFF2-40B4-BE49-F238E27FC236}">
                <a16:creationId xmlns:a16="http://schemas.microsoft.com/office/drawing/2014/main" id="{D2E0B494-98F7-144E-B03A-8D88E1AA0B1B}"/>
              </a:ext>
            </a:extLst>
          </p:cNvPr>
          <p:cNvSpPr>
            <a:spLocks noGrp="1"/>
          </p:cNvSpPr>
          <p:nvPr>
            <p:ph type="body" sz="quarter" idx="10"/>
          </p:nvPr>
        </p:nvSpPr>
        <p:spPr>
          <a:xfrm>
            <a:off x="97970" y="854672"/>
            <a:ext cx="11944351" cy="550862"/>
          </a:xfrm>
        </p:spPr>
        <p:txBody>
          <a:bodyPr anchor="ctr">
            <a:normAutofit/>
          </a:bodyPr>
          <a:lstStyle/>
          <a:p>
            <a:r>
              <a:rPr lang="ro-RO" dirty="0"/>
              <a:t>Exercițiul 1 – Puzzle-ul ageismului</a:t>
            </a:r>
            <a:endParaRPr lang="pt-PT" dirty="0"/>
          </a:p>
        </p:txBody>
      </p:sp>
      <p:pic>
        <p:nvPicPr>
          <p:cNvPr id="6" name="Imagem 5" descr="Uma imagem com texto, desenho, pessoa&#10;&#10;Os conteúdos gerados por IA podem estar incorretos.">
            <a:extLst>
              <a:ext uri="{FF2B5EF4-FFF2-40B4-BE49-F238E27FC236}">
                <a16:creationId xmlns:a16="http://schemas.microsoft.com/office/drawing/2014/main" id="{E7E4B3E5-B1BA-A1E2-35E4-A9E03B038F0E}"/>
              </a:ext>
            </a:extLst>
          </p:cNvPr>
          <p:cNvPicPr>
            <a:picLocks noChangeAspect="1"/>
          </p:cNvPicPr>
          <p:nvPr/>
        </p:nvPicPr>
        <p:blipFill>
          <a:blip r:embed="rId2">
            <a:extLst>
              <a:ext uri="{28A0092B-C50C-407E-A947-70E740481C1C}">
                <a14:useLocalDpi xmlns:a14="http://schemas.microsoft.com/office/drawing/2010/main" val="0"/>
              </a:ext>
            </a:extLst>
          </a:blip>
          <a:srcRect t="10948"/>
          <a:stretch>
            <a:fillRect/>
          </a:stretch>
        </p:blipFill>
        <p:spPr>
          <a:xfrm>
            <a:off x="6183088" y="1462685"/>
            <a:ext cx="5616476" cy="4342215"/>
          </a:xfrm>
          <a:prstGeom prst="rect">
            <a:avLst/>
          </a:prstGeom>
          <a:ln>
            <a:noFill/>
          </a:ln>
          <a:effectLst>
            <a:softEdge rad="112500"/>
          </a:effectLst>
        </p:spPr>
      </p:pic>
    </p:spTree>
    <p:extLst>
      <p:ext uri="{BB962C8B-B14F-4D97-AF65-F5344CB8AC3E}">
        <p14:creationId xmlns:p14="http://schemas.microsoft.com/office/powerpoint/2010/main" val="2956666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B625E-5463-113A-3B2A-0C88F042111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4880565A-D37F-1B22-2155-950CB337DA9E}"/>
              </a:ext>
            </a:extLst>
          </p:cNvPr>
          <p:cNvSpPr>
            <a:spLocks noGrp="1"/>
          </p:cNvSpPr>
          <p:nvPr>
            <p:ph type="title"/>
          </p:nvPr>
        </p:nvSpPr>
        <p:spPr/>
        <p:txBody>
          <a:bodyPr lIns="91440"/>
          <a:lstStyle/>
          <a:p>
            <a:r>
              <a:rPr lang="ro-RO" dirty="0"/>
              <a:t>Convingeri sociale negative și tabuuri legate de sexualitate</a:t>
            </a:r>
            <a:endParaRPr lang="el-GR" dirty="0"/>
          </a:p>
        </p:txBody>
      </p:sp>
      <p:sp>
        <p:nvSpPr>
          <p:cNvPr id="7" name="Content Placeholder 6">
            <a:extLst>
              <a:ext uri="{FF2B5EF4-FFF2-40B4-BE49-F238E27FC236}">
                <a16:creationId xmlns:a16="http://schemas.microsoft.com/office/drawing/2014/main" id="{D1E2AD2B-F87B-6889-0EAC-E9598E48D039}"/>
              </a:ext>
            </a:extLst>
          </p:cNvPr>
          <p:cNvSpPr>
            <a:spLocks noGrp="1"/>
          </p:cNvSpPr>
          <p:nvPr>
            <p:ph sz="quarter" idx="12"/>
          </p:nvPr>
        </p:nvSpPr>
        <p:spPr>
          <a:xfrm>
            <a:off x="790322" y="1456380"/>
            <a:ext cx="5443848" cy="5401620"/>
          </a:xfrm>
        </p:spPr>
        <p:txBody>
          <a:bodyPr/>
          <a:lstStyle/>
          <a:p>
            <a:r>
              <a:rPr lang="ro-RO" sz="2800" dirty="0"/>
              <a:t>În multe culturi, întâlnirea dintre </a:t>
            </a:r>
            <a:r>
              <a:rPr lang="ro-RO" sz="2800" b="1" dirty="0"/>
              <a:t>vârsta înaintată </a:t>
            </a:r>
            <a:r>
              <a:rPr lang="ro-RO" sz="2800" dirty="0"/>
              <a:t>și </a:t>
            </a:r>
            <a:r>
              <a:rPr lang="ro-RO" sz="2800" b="1" dirty="0"/>
              <a:t>sexualitate</a:t>
            </a:r>
            <a:r>
              <a:rPr lang="ro-RO" sz="2800" dirty="0"/>
              <a:t> creează un profund disconfort social. Acest disconfort are la bază mai multe convingeri sociale pe care profesioniștii trebuie să învețe să le identifice și să le conteste. </a:t>
            </a:r>
          </a:p>
        </p:txBody>
      </p:sp>
      <p:sp>
        <p:nvSpPr>
          <p:cNvPr id="3" name="Caixa de texto 11">
            <a:extLst>
              <a:ext uri="{FF2B5EF4-FFF2-40B4-BE49-F238E27FC236}">
                <a16:creationId xmlns:a16="http://schemas.microsoft.com/office/drawing/2014/main" id="{39D21935-1975-9E83-CF3F-E62A3BF07477}"/>
              </a:ext>
            </a:extLst>
          </p:cNvPr>
          <p:cNvSpPr txBox="1"/>
          <p:nvPr/>
        </p:nvSpPr>
        <p:spPr>
          <a:xfrm>
            <a:off x="790322" y="4599806"/>
            <a:ext cx="10559645" cy="1705962"/>
          </a:xfrm>
          <a:prstGeom prst="rect">
            <a:avLst/>
          </a:prstGeom>
          <a:solidFill>
            <a:schemeClr val="accent3">
              <a:lumMod val="75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buNone/>
            </a:pPr>
            <a:r>
              <a:rPr lang="ro-RO" sz="2000" b="1" u="sng"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Ageismul sexual </a:t>
            </a:r>
            <a:r>
              <a:rPr lang="ro-RO" sz="20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este convingerea că persoanele vârstnice sunt sau ar trebui să fie asexuale și că interesul sexual la vârste înaintate este anormal. Apare atunci când persoanele vârstnice sunt privite stereotip ca lipsite de sexualitate, incapabile să întrețină relații sexuale sau să se bucure de viața sexuală așa cum o făceau în tinerețe (Surles, 2023).</a:t>
            </a:r>
          </a:p>
        </p:txBody>
      </p:sp>
      <p:pic>
        <p:nvPicPr>
          <p:cNvPr id="10" name="Imagem 9" descr="Uma imagem com interior, cama, conforto, Sesta&#10;&#10;Os conteúdos gerados por IA podem estar incorretos.">
            <a:extLst>
              <a:ext uri="{FF2B5EF4-FFF2-40B4-BE49-F238E27FC236}">
                <a16:creationId xmlns:a16="http://schemas.microsoft.com/office/drawing/2014/main" id="{85E84EE8-648B-2CDC-B45B-DF30BE301894}"/>
              </a:ext>
            </a:extLst>
          </p:cNvPr>
          <p:cNvPicPr>
            <a:picLocks noChangeAspect="1"/>
          </p:cNvPicPr>
          <p:nvPr/>
        </p:nvPicPr>
        <p:blipFill>
          <a:blip r:embed="rId2">
            <a:extLst>
              <a:ext uri="{28A0092B-C50C-407E-A947-70E740481C1C}">
                <a14:useLocalDpi xmlns:a14="http://schemas.microsoft.com/office/drawing/2010/main" val="0"/>
              </a:ext>
            </a:extLst>
          </a:blip>
          <a:srcRect t="9202"/>
          <a:stretch>
            <a:fillRect/>
          </a:stretch>
        </p:blipFill>
        <p:spPr>
          <a:xfrm>
            <a:off x="6378339" y="1292773"/>
            <a:ext cx="4971628" cy="2965126"/>
          </a:xfrm>
          <a:prstGeom prst="rect">
            <a:avLst/>
          </a:prstGeom>
        </p:spPr>
      </p:pic>
    </p:spTree>
    <p:extLst>
      <p:ext uri="{BB962C8B-B14F-4D97-AF65-F5344CB8AC3E}">
        <p14:creationId xmlns:p14="http://schemas.microsoft.com/office/powerpoint/2010/main" val="1975584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DB81F-02B0-C687-3E1D-A7D6083ABFDC}"/>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E5A3930-C477-7976-79E3-96411A22A2B6}"/>
              </a:ext>
            </a:extLst>
          </p:cNvPr>
          <p:cNvSpPr>
            <a:spLocks noGrp="1"/>
          </p:cNvSpPr>
          <p:nvPr>
            <p:ph type="title"/>
          </p:nvPr>
        </p:nvSpPr>
        <p:spPr/>
        <p:txBody>
          <a:bodyPr lIns="91440"/>
          <a:lstStyle/>
          <a:p>
            <a:r>
              <a:rPr lang="ro-RO" dirty="0"/>
              <a:t>Convingeri sociale negative și tabuuri legate de sexualitate</a:t>
            </a:r>
            <a:endParaRPr lang="el-GR" dirty="0"/>
          </a:p>
        </p:txBody>
      </p:sp>
      <p:graphicFrame>
        <p:nvGraphicFramePr>
          <p:cNvPr id="2" name="Tabela 1">
            <a:extLst>
              <a:ext uri="{FF2B5EF4-FFF2-40B4-BE49-F238E27FC236}">
                <a16:creationId xmlns:a16="http://schemas.microsoft.com/office/drawing/2014/main" id="{96CD6D91-5920-3B81-F601-2EF2B78893E5}"/>
              </a:ext>
            </a:extLst>
          </p:cNvPr>
          <p:cNvGraphicFramePr>
            <a:graphicFrameLocks noGrp="1"/>
          </p:cNvGraphicFramePr>
          <p:nvPr>
            <p:extLst>
              <p:ext uri="{D42A27DB-BD31-4B8C-83A1-F6EECF244321}">
                <p14:modId xmlns:p14="http://schemas.microsoft.com/office/powerpoint/2010/main" val="3448486729"/>
              </p:ext>
            </p:extLst>
          </p:nvPr>
        </p:nvGraphicFramePr>
        <p:xfrm>
          <a:off x="202883" y="1096429"/>
          <a:ext cx="11526661" cy="5335902"/>
        </p:xfrm>
        <a:graphic>
          <a:graphicData uri="http://schemas.openxmlformats.org/drawingml/2006/table">
            <a:tbl>
              <a:tblPr firstRow="1" firstCol="1" bandRow="1">
                <a:tableStyleId>{69012ECD-51FC-41F1-AA8D-1B2483CD663E}</a:tableStyleId>
              </a:tblPr>
              <a:tblGrid>
                <a:gridCol w="2855627">
                  <a:extLst>
                    <a:ext uri="{9D8B030D-6E8A-4147-A177-3AD203B41FA5}">
                      <a16:colId xmlns:a16="http://schemas.microsoft.com/office/drawing/2014/main" val="2255646649"/>
                    </a:ext>
                  </a:extLst>
                </a:gridCol>
                <a:gridCol w="3194390">
                  <a:extLst>
                    <a:ext uri="{9D8B030D-6E8A-4147-A177-3AD203B41FA5}">
                      <a16:colId xmlns:a16="http://schemas.microsoft.com/office/drawing/2014/main" val="1298500447"/>
                    </a:ext>
                  </a:extLst>
                </a:gridCol>
                <a:gridCol w="2855771">
                  <a:extLst>
                    <a:ext uri="{9D8B030D-6E8A-4147-A177-3AD203B41FA5}">
                      <a16:colId xmlns:a16="http://schemas.microsoft.com/office/drawing/2014/main" val="866132745"/>
                    </a:ext>
                  </a:extLst>
                </a:gridCol>
                <a:gridCol w="2620873">
                  <a:extLst>
                    <a:ext uri="{9D8B030D-6E8A-4147-A177-3AD203B41FA5}">
                      <a16:colId xmlns:a16="http://schemas.microsoft.com/office/drawing/2014/main" val="3753424078"/>
                    </a:ext>
                  </a:extLst>
                </a:gridCol>
              </a:tblGrid>
              <a:tr h="1200195">
                <a:tc>
                  <a:txBody>
                    <a:bodyPr/>
                    <a:lstStyle/>
                    <a:p>
                      <a:pPr algn="ctr">
                        <a:lnSpc>
                          <a:spcPct val="107000"/>
                        </a:lnSpc>
                        <a:spcAft>
                          <a:spcPts val="800"/>
                        </a:spcAft>
                        <a:buNone/>
                      </a:pPr>
                      <a:r>
                        <a:rPr lang="ro-RO"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Presupunerea „asexualității”</a:t>
                      </a:r>
                      <a:endParaRPr lang="pt-PT"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Sacralizarea corpului fragil</a:t>
                      </a:r>
                      <a:endParaRPr lang="pt-PT"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Dublul standard al îmbătrânirii și genului</a:t>
                      </a:r>
                      <a:endParaRPr lang="pt-PT"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Tăcerea ascunderii identității</a:t>
                      </a:r>
                      <a:endParaRPr lang="pt-PT"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60370166"/>
                  </a:ext>
                </a:extLst>
              </a:tr>
              <a:tr h="4135707">
                <a:tc>
                  <a:txBody>
                    <a:bodyPr/>
                    <a:lstStyle/>
                    <a:p>
                      <a:pPr algn="ctr">
                        <a:lnSpc>
                          <a:spcPct val="107000"/>
                        </a:lnSpc>
                        <a:spcAft>
                          <a:spcPts val="800"/>
                        </a:spcAft>
                        <a:buNone/>
                      </a:pPr>
                      <a:r>
                        <a:rPr lang="ro-RO"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Cea mai răspândită convingere este că dorința sexuală „expiră” în mod natural la o anumită vârstă. Acest tabu sugerează că, odată ce o persoană depășește vârsta reproductivă sau se confruntă cu probleme de sănătate, </a:t>
                      </a:r>
                      <a:r>
                        <a:rPr lang="ro-RO"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devine asexuală</a:t>
                      </a:r>
                      <a:r>
                        <a:rPr lang="ro-RO"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Acest tabu îi împiedică, de exemplu, pe vârstnici să discute despre sănătatea sexuală cu profesioniștii din domeniul sănătății.</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Există o tendință socială de a privi corpul care îmbătrânește prin prisma unei fragilități </a:t>
                      </a:r>
                      <a:r>
                        <a:rPr lang="ro-RO"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incompatibile cu sexul</a:t>
                      </a:r>
                      <a:r>
                        <a:rPr lang="ro-RO"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Adesea îi vedem pe vârstnici exclusiv ca bunici sau pacienți, roluri care sunt, cultural, desexualizate. În mediul instituțional, acest tabu se manifestă atunci când personalul consideră că protejează demnitatea unui rezident ignorându-i identitatea sexuală.</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Bărbaților li se acceptă adesea, în ochii publicului, o viață sexuală mai lungă, în timp ce femeile se confruntă cu un </a:t>
                      </a:r>
                      <a:r>
                        <a:rPr lang="ro-RO"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dublu standard </a:t>
                      </a:r>
                      <a:r>
                        <a:rPr lang="ro-RO"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în care îmbătrânirea este echivalată cu pierderea valorii sexuale. Acesta este întărit de o industrie anti-îmbătrânire de miliarde de euro, care prezintă semnele firești ale unei vieți trăite – ridurile, părul alb, schimbările corpului – drept probleme de rezolvat.</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Pentru </a:t>
                      </a:r>
                      <a:r>
                        <a:rPr lang="ro-RO"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vârstnicii LGBTQI+</a:t>
                      </a:r>
                      <a:r>
                        <a:rPr lang="ro-RO"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aceste tabuuri sunt duble. Mulți au trăit în perioade în care identitățile lor erau incriminate. Tabuurile sociale îi determină pe mulți să își ascundă din nou identitatea atunci când intră într-un centru de îngrijire (de ex., vârstnicii care trăiesc cu HIV se simt nevoiți să se ascundă din nou, din cauza lipsei de cunoștințe a personalului medical privind tratamentele HIV și transmisibilitatea).</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03221168"/>
                  </a:ext>
                </a:extLst>
              </a:tr>
            </a:tbl>
          </a:graphicData>
        </a:graphic>
      </p:graphicFrame>
    </p:spTree>
    <p:extLst>
      <p:ext uri="{BB962C8B-B14F-4D97-AF65-F5344CB8AC3E}">
        <p14:creationId xmlns:p14="http://schemas.microsoft.com/office/powerpoint/2010/main" val="467870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73D51-5A2E-FA99-BCF7-371C68675A56}"/>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5B35C86-D586-66B4-DF60-42A06869A97C}"/>
              </a:ext>
            </a:extLst>
          </p:cNvPr>
          <p:cNvSpPr>
            <a:spLocks noGrp="1"/>
          </p:cNvSpPr>
          <p:nvPr>
            <p:ph type="title"/>
          </p:nvPr>
        </p:nvSpPr>
        <p:spPr/>
        <p:txBody>
          <a:bodyPr lIns="91440"/>
          <a:lstStyle/>
          <a:p>
            <a:r>
              <a:rPr lang="ro-RO" dirty="0"/>
              <a:t>Convingeri sociale negative și tabuuri legate de sexualitate</a:t>
            </a:r>
            <a:endParaRPr lang="el-GR" dirty="0"/>
          </a:p>
        </p:txBody>
      </p:sp>
      <p:graphicFrame>
        <p:nvGraphicFramePr>
          <p:cNvPr id="3" name="Tabela 2">
            <a:extLst>
              <a:ext uri="{FF2B5EF4-FFF2-40B4-BE49-F238E27FC236}">
                <a16:creationId xmlns:a16="http://schemas.microsoft.com/office/drawing/2014/main" id="{C55D4427-F725-4A1B-2E76-F10E59E66A63}"/>
              </a:ext>
            </a:extLst>
          </p:cNvPr>
          <p:cNvGraphicFramePr>
            <a:graphicFrameLocks noGrp="1"/>
          </p:cNvGraphicFramePr>
          <p:nvPr>
            <p:extLst>
              <p:ext uri="{D42A27DB-BD31-4B8C-83A1-F6EECF244321}">
                <p14:modId xmlns:p14="http://schemas.microsoft.com/office/powerpoint/2010/main" val="38945295"/>
              </p:ext>
            </p:extLst>
          </p:nvPr>
        </p:nvGraphicFramePr>
        <p:xfrm>
          <a:off x="592661" y="1114928"/>
          <a:ext cx="10958207" cy="5443529"/>
        </p:xfrm>
        <a:graphic>
          <a:graphicData uri="http://schemas.openxmlformats.org/drawingml/2006/table">
            <a:tbl>
              <a:tblPr firstRow="1" firstCol="1" bandRow="1">
                <a:tableStyleId>{5C22544A-7EE6-4342-B048-85BDC9FD1C3A}</a:tableStyleId>
              </a:tblPr>
              <a:tblGrid>
                <a:gridCol w="4579045">
                  <a:extLst>
                    <a:ext uri="{9D8B030D-6E8A-4147-A177-3AD203B41FA5}">
                      <a16:colId xmlns:a16="http://schemas.microsoft.com/office/drawing/2014/main" val="2705418086"/>
                    </a:ext>
                  </a:extLst>
                </a:gridCol>
                <a:gridCol w="6379162">
                  <a:extLst>
                    <a:ext uri="{9D8B030D-6E8A-4147-A177-3AD203B41FA5}">
                      <a16:colId xmlns:a16="http://schemas.microsoft.com/office/drawing/2014/main" val="2884053023"/>
                    </a:ext>
                  </a:extLst>
                </a:gridCol>
              </a:tblGrid>
              <a:tr h="465007">
                <a:tc>
                  <a:txBody>
                    <a:bodyPr/>
                    <a:lstStyle/>
                    <a:p>
                      <a:pPr algn="ctr">
                        <a:lnSpc>
                          <a:spcPct val="107000"/>
                        </a:lnSpc>
                        <a:spcAft>
                          <a:spcPts val="800"/>
                        </a:spcAft>
                        <a:buNone/>
                      </a:pPr>
                      <a:r>
                        <a:rPr lang="ro-RO" sz="1600" b="1" dirty="0">
                          <a:solidFill>
                            <a:srgbClr val="FFFFFF"/>
                          </a:solidFill>
                          <a:effectLst/>
                        </a:rPr>
                        <a:t>Mit</a:t>
                      </a:r>
                      <a:endParaRPr lang="pt-PT" sz="1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ro-RO" sz="1600" b="1" dirty="0">
                          <a:solidFill>
                            <a:srgbClr val="FFFFFF"/>
                          </a:solidFill>
                          <a:effectLst/>
                        </a:rPr>
                        <a:t>Realitate</a:t>
                      </a:r>
                      <a:endParaRPr lang="pt-PT" sz="1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1621625456"/>
                  </a:ext>
                </a:extLst>
              </a:tr>
              <a:tr h="1072598">
                <a:tc>
                  <a:txBody>
                    <a:bodyPr/>
                    <a:lstStyle/>
                    <a:p>
                      <a:pPr algn="ctr">
                        <a:lnSpc>
                          <a:spcPct val="107000"/>
                        </a:lnSpc>
                        <a:spcAft>
                          <a:spcPts val="800"/>
                        </a:spcAft>
                        <a:buNone/>
                      </a:pPr>
                      <a:r>
                        <a:rPr lang="ro-RO" sz="1600" b="1" dirty="0">
                          <a:solidFill>
                            <a:srgbClr val="FFFFFF"/>
                          </a:solidFill>
                          <a:effectLst/>
                        </a:rPr>
                        <a:t>„Vârstnicii nu fac sex.”</a:t>
                      </a:r>
                      <a:endParaRPr lang="pt-PT" sz="1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ro-RO" sz="1400" b="0" dirty="0">
                          <a:effectLst/>
                        </a:rPr>
                        <a:t>Sondajele naționale arată că un procent semnificativ al adulților de peste 70 de ani rămân activi sexual și prețuiesc intimitatea. În același timp, satisfacția sexuală crește sau rămâne adesea stabilă odată cu vârsta. Chiar dacă aspectele fizice se pot schimba, intimitatea emoțională și încrederea se adâncesc adesea.</a:t>
                      </a:r>
                      <a:endParaRPr lang="pt-PT" sz="14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4260326768"/>
                  </a:ext>
                </a:extLst>
              </a:tr>
              <a:tr h="624853">
                <a:tc>
                  <a:txBody>
                    <a:bodyPr/>
                    <a:lstStyle/>
                    <a:p>
                      <a:pPr algn="ctr">
                        <a:lnSpc>
                          <a:spcPct val="107000"/>
                        </a:lnSpc>
                        <a:spcAft>
                          <a:spcPts val="800"/>
                        </a:spcAft>
                        <a:buNone/>
                      </a:pPr>
                      <a:r>
                        <a:rPr lang="ro-RO" sz="1600" b="1" dirty="0">
                          <a:solidFill>
                            <a:srgbClr val="FFFFFF"/>
                          </a:solidFill>
                          <a:effectLst/>
                        </a:rPr>
                        <a:t>„Corpurile vârstnice nu sunt atrăgătoare și nu sunt sexuale.”</a:t>
                      </a:r>
                      <a:endParaRPr lang="pt-PT" sz="1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ro-RO" sz="1400" b="0">
                          <a:effectLst/>
                        </a:rPr>
                        <a:t>Frumusețea este un construct social. Atractivitatea la vârste înaintate ține adesea de vitalitate și conexiune, nu de o piele „fără cusur”.</a:t>
                      </a:r>
                      <a:endParaRPr lang="pt-PT" sz="1400" b="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1814745257"/>
                  </a:ext>
                </a:extLst>
              </a:tr>
              <a:tr h="712416">
                <a:tc>
                  <a:txBody>
                    <a:bodyPr/>
                    <a:lstStyle/>
                    <a:p>
                      <a:pPr algn="ctr">
                        <a:lnSpc>
                          <a:spcPct val="107000"/>
                        </a:lnSpc>
                        <a:spcAft>
                          <a:spcPts val="800"/>
                        </a:spcAft>
                        <a:buNone/>
                      </a:pPr>
                      <a:r>
                        <a:rPr lang="ro-RO" sz="1600" b="1" dirty="0">
                          <a:solidFill>
                            <a:srgbClr val="FFFFFF"/>
                          </a:solidFill>
                          <a:effectLst/>
                        </a:rPr>
                        <a:t>„Dacă nu mai pot avea raport sexual, viața lor sexuală s-a încheiat.”</a:t>
                      </a:r>
                      <a:endParaRPr lang="pt-PT" sz="1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ro-RO" sz="1400" b="0" dirty="0">
                          <a:effectLst/>
                        </a:rPr>
                        <a:t>Aceasta este hegemonia penetrării. Sexualitatea include atingerea, sărutul, masturbarea și apropierea emoțională. Acestea rămân esențiale chiar și atunci când apar dizabilități fizice.</a:t>
                      </a:r>
                      <a:endParaRPr lang="pt-PT" sz="14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3360413001"/>
                  </a:ext>
                </a:extLst>
              </a:tr>
              <a:tr h="624853">
                <a:tc>
                  <a:txBody>
                    <a:bodyPr/>
                    <a:lstStyle/>
                    <a:p>
                      <a:pPr algn="ctr">
                        <a:lnSpc>
                          <a:spcPct val="107000"/>
                        </a:lnSpc>
                        <a:spcAft>
                          <a:spcPts val="800"/>
                        </a:spcAft>
                        <a:buNone/>
                      </a:pPr>
                      <a:r>
                        <a:rPr lang="ro-RO" sz="1600" b="1" dirty="0">
                          <a:solidFill>
                            <a:srgbClr val="FFFFFF"/>
                          </a:solidFill>
                          <a:effectLst/>
                        </a:rPr>
                        <a:t>„Sexul este periculos pentru inimă.”</a:t>
                      </a:r>
                      <a:endParaRPr lang="pt-PT" sz="1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ro-RO" sz="1400" b="0" dirty="0">
                          <a:effectLst/>
                        </a:rPr>
                        <a:t>Activitatea sexuală nu este mai solicitantă decât urcatul a două etaje pe scări; pentru majoritatea oamenilor este un exercițiu sigur și sănătos.</a:t>
                      </a:r>
                      <a:endParaRPr lang="pt-PT" sz="14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474071329"/>
                  </a:ext>
                </a:extLst>
              </a:tr>
              <a:tr h="615377">
                <a:tc>
                  <a:txBody>
                    <a:bodyPr/>
                    <a:lstStyle/>
                    <a:p>
                      <a:pPr algn="ctr">
                        <a:lnSpc>
                          <a:spcPct val="107000"/>
                        </a:lnSpc>
                        <a:spcAft>
                          <a:spcPts val="800"/>
                        </a:spcAft>
                        <a:buNone/>
                      </a:pPr>
                      <a:r>
                        <a:rPr lang="ro-RO" sz="1600" b="1" dirty="0">
                          <a:solidFill>
                            <a:srgbClr val="FFFFFF"/>
                          </a:solidFill>
                          <a:effectLst/>
                        </a:rPr>
                        <a:t>„Demența te face asexual.”</a:t>
                      </a:r>
                      <a:endParaRPr lang="pt-PT" sz="1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ro-RO" sz="1400" b="0" dirty="0">
                          <a:effectLst/>
                        </a:rPr>
                        <a:t>Nevoia de atingere și conexiune este printre ultimele care dispar. Sexualitatea rămâne o parte centrală a identității chiar și în prezența declinului cognitiv.</a:t>
                      </a:r>
                      <a:endParaRPr lang="pt-PT" sz="14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4019394853"/>
                  </a:ext>
                </a:extLst>
              </a:tr>
              <a:tr h="712416">
                <a:tc>
                  <a:txBody>
                    <a:bodyPr/>
                    <a:lstStyle/>
                    <a:p>
                      <a:pPr algn="ctr">
                        <a:lnSpc>
                          <a:spcPct val="107000"/>
                        </a:lnSpc>
                        <a:spcAft>
                          <a:spcPts val="800"/>
                        </a:spcAft>
                        <a:buNone/>
                      </a:pPr>
                      <a:r>
                        <a:rPr lang="ro-RO" sz="1600" b="1" dirty="0">
                          <a:solidFill>
                            <a:srgbClr val="FFFFFF"/>
                          </a:solidFill>
                          <a:effectLst/>
                        </a:rPr>
                        <a:t>„ITS nu sunt o problemă pentru persoanele de peste 65 de ani.”</a:t>
                      </a:r>
                      <a:endParaRPr lang="pt-PT" sz="1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ro-RO" sz="1400" b="0" dirty="0">
                          <a:effectLst/>
                        </a:rPr>
                        <a:t>Din cauza mitului asexualității, vârstnicii folosesc mai rar metode de protecție și se testează mai rar. Ratele ITS în rândul populației vârstnice au crescut semnificativ, pentru că medicii nu discută cu ei despre sexul protejat.</a:t>
                      </a:r>
                      <a:endParaRPr lang="pt-PT" sz="14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3236442828"/>
                  </a:ext>
                </a:extLst>
              </a:tr>
              <a:tr h="616009">
                <a:tc>
                  <a:txBody>
                    <a:bodyPr/>
                    <a:lstStyle/>
                    <a:p>
                      <a:pPr algn="ctr">
                        <a:lnSpc>
                          <a:spcPct val="107000"/>
                        </a:lnSpc>
                        <a:spcAft>
                          <a:spcPts val="800"/>
                        </a:spcAft>
                        <a:buNone/>
                      </a:pPr>
                      <a:r>
                        <a:rPr lang="ro-RO" sz="1600" b="1" dirty="0">
                          <a:solidFill>
                            <a:srgbClr val="FFFFFF"/>
                          </a:solidFill>
                          <a:effectLst/>
                        </a:rPr>
                        <a:t>„Vârstnicii LGBTQI+ își ascund din nou identitatea.”</a:t>
                      </a:r>
                      <a:endParaRPr lang="pt-PT" sz="1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ro-RO" sz="1400" b="0" dirty="0">
                          <a:effectLst/>
                        </a:rPr>
                        <a:t>Deși mulți o fac din teamă, acesta este un eșec al culturii instituției, nu o alegere a persoanei.</a:t>
                      </a:r>
                      <a:endParaRPr lang="pt-PT" sz="14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71808434"/>
                  </a:ext>
                </a:extLst>
              </a:tr>
            </a:tbl>
          </a:graphicData>
        </a:graphic>
      </p:graphicFrame>
    </p:spTree>
    <p:extLst>
      <p:ext uri="{BB962C8B-B14F-4D97-AF65-F5344CB8AC3E}">
        <p14:creationId xmlns:p14="http://schemas.microsoft.com/office/powerpoint/2010/main" val="2910741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20992-47E5-8BA4-4F66-6170525C1B63}"/>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E1D22654-2E42-DDE7-4AD9-BC0C2CC70F45}"/>
              </a:ext>
            </a:extLst>
          </p:cNvPr>
          <p:cNvSpPr>
            <a:spLocks noGrp="1"/>
          </p:cNvSpPr>
          <p:nvPr>
            <p:ph type="title"/>
          </p:nvPr>
        </p:nvSpPr>
        <p:spPr/>
        <p:txBody>
          <a:bodyPr lIns="91440"/>
          <a:lstStyle/>
          <a:p>
            <a:r>
              <a:rPr lang="ro-RO" dirty="0"/>
              <a:t>Nuanțe de gri (Gewirtz-Meydan &amp; Ayalon, 2020) </a:t>
            </a:r>
            <a:endParaRPr lang="el-GR" dirty="0"/>
          </a:p>
        </p:txBody>
      </p:sp>
      <p:sp>
        <p:nvSpPr>
          <p:cNvPr id="3" name="Marcador de Posição do Texto 2">
            <a:extLst>
              <a:ext uri="{FF2B5EF4-FFF2-40B4-BE49-F238E27FC236}">
                <a16:creationId xmlns:a16="http://schemas.microsoft.com/office/drawing/2014/main" id="{B5694AA6-26E5-B026-DFF6-6E69CBC06F9D}"/>
              </a:ext>
            </a:extLst>
          </p:cNvPr>
          <p:cNvSpPr>
            <a:spLocks noGrp="1"/>
          </p:cNvSpPr>
          <p:nvPr>
            <p:ph type="body" sz="quarter" idx="10"/>
          </p:nvPr>
        </p:nvSpPr>
        <p:spPr>
          <a:xfrm>
            <a:off x="123824" y="956931"/>
            <a:ext cx="11944351" cy="2035673"/>
          </a:xfrm>
        </p:spPr>
        <p:txBody>
          <a:bodyPr/>
          <a:lstStyle/>
          <a:p>
            <a:r>
              <a:rPr lang="ro-RO" dirty="0"/>
              <a:t>Aceste tabuuri creează un cerc al tăcerii:</a:t>
            </a:r>
          </a:p>
          <a:p>
            <a:pPr marL="342900" indent="-342900">
              <a:buFont typeface="Arial" panose="020B0604020202020204" pitchFamily="34" charset="0"/>
              <a:buChar char="•"/>
            </a:pPr>
            <a:r>
              <a:rPr lang="ro-RO" dirty="0"/>
              <a:t>Vârstnicii tac pentru a nu fi percepuți ca dezgustători sau dificili.</a:t>
            </a:r>
          </a:p>
          <a:p>
            <a:pPr marL="342900" indent="-342900">
              <a:buFont typeface="Arial" panose="020B0604020202020204" pitchFamily="34" charset="0"/>
              <a:buChar char="•"/>
            </a:pPr>
            <a:r>
              <a:rPr lang="ro-RO" dirty="0"/>
              <a:t>Profesioniștii tac pentru a evita stânjeneala sau lipsa de respect.</a:t>
            </a:r>
          </a:p>
          <a:p>
            <a:pPr marL="342900" indent="-342900">
              <a:buFont typeface="Arial" panose="020B0604020202020204" pitchFamily="34" charset="0"/>
              <a:buChar char="•"/>
            </a:pPr>
            <a:r>
              <a:rPr lang="ro-RO" dirty="0"/>
              <a:t>Familia tace pentru a păstra o anumită imagine a părintelui.</a:t>
            </a:r>
          </a:p>
        </p:txBody>
      </p:sp>
      <p:sp>
        <p:nvSpPr>
          <p:cNvPr id="2" name="Content Placeholder 6">
            <a:extLst>
              <a:ext uri="{FF2B5EF4-FFF2-40B4-BE49-F238E27FC236}">
                <a16:creationId xmlns:a16="http://schemas.microsoft.com/office/drawing/2014/main" id="{5F4C22F6-88CD-DB0B-8806-3F10EB169FAA}"/>
              </a:ext>
            </a:extLst>
          </p:cNvPr>
          <p:cNvSpPr>
            <a:spLocks noGrp="1"/>
          </p:cNvSpPr>
          <p:nvPr>
            <p:ph sz="quarter" idx="12"/>
          </p:nvPr>
        </p:nvSpPr>
        <p:spPr>
          <a:xfrm>
            <a:off x="207908" y="3337035"/>
            <a:ext cx="8652314" cy="3439323"/>
          </a:xfrm>
        </p:spPr>
        <p:txBody>
          <a:bodyPr/>
          <a:lstStyle/>
          <a:p>
            <a:r>
              <a:rPr lang="ro-RO" sz="2400" dirty="0"/>
              <a:t>Gewirtz-Meydan și Ayalon au rugat 135 de participanți să </a:t>
            </a:r>
            <a:r>
              <a:rPr lang="ro-RO" sz="2400" b="1" dirty="0"/>
              <a:t>descrie liber cum cred că se schimbă sexualitatea la bătrânețe</a:t>
            </a:r>
            <a:r>
              <a:rPr lang="ro-RO" sz="2400" dirty="0"/>
              <a:t>, ceea ce a permis exprimarea unor opinii sincere, complexe și uneori crude.</a:t>
            </a:r>
          </a:p>
          <a:p>
            <a:r>
              <a:rPr lang="ro-RO" sz="2400" dirty="0"/>
              <a:t>Studiul a identificat cinci teme majore care ilustrează spectrul opiniei publice, de la negativ la plin de speranță și transformator. Cercetătorii au constatat că, deși ageismul explicit este în scădere, ageismul sexual rămâne adânc înrădăcinat în imaginarul public.</a:t>
            </a:r>
          </a:p>
        </p:txBody>
      </p:sp>
      <p:pic>
        <p:nvPicPr>
          <p:cNvPr id="6" name="Imagem 5" descr="Uma imagem com ar livre, árvore, vestuário, sapatos&#10;&#10;Os conteúdos gerados por IA podem estar incorretos.">
            <a:extLst>
              <a:ext uri="{FF2B5EF4-FFF2-40B4-BE49-F238E27FC236}">
                <a16:creationId xmlns:a16="http://schemas.microsoft.com/office/drawing/2014/main" id="{7A66BCF3-52FE-3CD7-90AB-758F9AB1F62C}"/>
              </a:ext>
            </a:extLst>
          </p:cNvPr>
          <p:cNvPicPr>
            <a:picLocks noChangeAspect="1"/>
          </p:cNvPicPr>
          <p:nvPr/>
        </p:nvPicPr>
        <p:blipFill>
          <a:blip r:embed="rId2">
            <a:extLst>
              <a:ext uri="{28A0092B-C50C-407E-A947-70E740481C1C}">
                <a14:useLocalDpi xmlns:a14="http://schemas.microsoft.com/office/drawing/2010/main" val="0"/>
              </a:ext>
            </a:extLst>
          </a:blip>
          <a:srcRect l="18453" r="7867"/>
          <a:stretch>
            <a:fillRect/>
          </a:stretch>
        </p:blipFill>
        <p:spPr>
          <a:xfrm>
            <a:off x="9238593" y="797521"/>
            <a:ext cx="2953407" cy="6060479"/>
          </a:xfrm>
          <a:prstGeom prst="rect">
            <a:avLst/>
          </a:prstGeom>
        </p:spPr>
      </p:pic>
    </p:spTree>
    <p:extLst>
      <p:ext uri="{BB962C8B-B14F-4D97-AF65-F5344CB8AC3E}">
        <p14:creationId xmlns:p14="http://schemas.microsoft.com/office/powerpoint/2010/main" val="31464704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F21AD-2A8F-AB5D-9E03-33C8D2F8A370}"/>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417DEFC6-6453-7EF4-C35B-A20DC0C0C504}"/>
              </a:ext>
            </a:extLst>
          </p:cNvPr>
          <p:cNvSpPr>
            <a:spLocks noGrp="1"/>
          </p:cNvSpPr>
          <p:nvPr>
            <p:ph type="title"/>
          </p:nvPr>
        </p:nvSpPr>
        <p:spPr>
          <a:xfrm>
            <a:off x="97970" y="81642"/>
            <a:ext cx="11944351" cy="715879"/>
          </a:xfrm>
        </p:spPr>
        <p:txBody>
          <a:bodyPr lIns="91440" anchor="ctr">
            <a:normAutofit/>
          </a:bodyPr>
          <a:lstStyle/>
          <a:p>
            <a:r>
              <a:rPr lang="ro-RO" dirty="0"/>
              <a:t>Nuanțe de gri (Gewirtz-Meydan &amp; Ayalon, 2020) </a:t>
            </a:r>
          </a:p>
        </p:txBody>
      </p:sp>
      <p:sp>
        <p:nvSpPr>
          <p:cNvPr id="7" name="Content Placeholder 6">
            <a:extLst>
              <a:ext uri="{FF2B5EF4-FFF2-40B4-BE49-F238E27FC236}">
                <a16:creationId xmlns:a16="http://schemas.microsoft.com/office/drawing/2014/main" id="{120283E7-9326-44AA-4835-30D9D8B0CB80}"/>
              </a:ext>
            </a:extLst>
          </p:cNvPr>
          <p:cNvSpPr>
            <a:spLocks noGrp="1"/>
          </p:cNvSpPr>
          <p:nvPr>
            <p:ph sz="quarter" idx="11"/>
          </p:nvPr>
        </p:nvSpPr>
        <p:spPr>
          <a:xfrm>
            <a:off x="97971" y="1462684"/>
            <a:ext cx="5584373" cy="5313673"/>
          </a:xfrm>
        </p:spPr>
        <p:txBody>
          <a:bodyPr>
            <a:normAutofit/>
          </a:bodyPr>
          <a:lstStyle/>
          <a:p>
            <a:r>
              <a:rPr lang="ro-RO" sz="2400" dirty="0"/>
              <a:t>Obiectiv: să-i ajute pe profesioniști să recunoască decalajele dintre convingerile lor </a:t>
            </a:r>
            <a:r>
              <a:rPr lang="ro-RO" sz="2400" i="1" dirty="0"/>
              <a:t>explicite</a:t>
            </a:r>
            <a:r>
              <a:rPr lang="ro-RO" sz="2400" dirty="0"/>
              <a:t> (conștiente/politicoase) și reacțiile lor </a:t>
            </a:r>
            <a:r>
              <a:rPr lang="ro-RO" sz="2400" i="1" dirty="0"/>
              <a:t>implicite</a:t>
            </a:r>
            <a:r>
              <a:rPr lang="ro-RO" sz="2400" dirty="0"/>
              <a:t> (inconștiente/viscerale), pornind de la cele 5 teme majore ale cercetării.</a:t>
            </a:r>
          </a:p>
          <a:p>
            <a:endParaRPr lang="en-US" sz="2400" dirty="0"/>
          </a:p>
          <a:p>
            <a:r>
              <a:rPr lang="ro-RO" sz="2400" dirty="0"/>
              <a:t>Fiecare grup primește unul dintre cele cinci cartonașe cu teme. Grupurile vor discuta:</a:t>
            </a:r>
          </a:p>
          <a:p>
            <a:pPr marL="342900" indent="-342900">
              <a:buFont typeface="Arial" panose="020B0604020202020204" pitchFamily="34" charset="0"/>
              <a:buChar char="•"/>
            </a:pPr>
            <a:r>
              <a:rPr lang="ro-RO" sz="2400" dirty="0"/>
              <a:t>Unde am întâlnit acest lucru în instituția noastră?</a:t>
            </a:r>
          </a:p>
          <a:p>
            <a:pPr marL="342900" indent="-342900">
              <a:buFont typeface="Arial" panose="020B0604020202020204" pitchFamily="34" charset="0"/>
              <a:buChar char="•"/>
            </a:pPr>
            <a:r>
              <a:rPr lang="ro-RO" sz="2400" dirty="0"/>
              <a:t>Vă vine în minte vreun act ageist </a:t>
            </a:r>
            <a:r>
              <a:rPr lang="ro-RO" sz="2400" i="1" dirty="0"/>
              <a:t>explicit</a:t>
            </a:r>
            <a:r>
              <a:rPr lang="ro-RO" sz="2400" dirty="0"/>
              <a:t> sau </a:t>
            </a:r>
            <a:r>
              <a:rPr lang="ro-RO" sz="2400" i="1" dirty="0"/>
              <a:t>implicit</a:t>
            </a:r>
            <a:r>
              <a:rPr lang="ro-RO" sz="2400" dirty="0"/>
              <a:t> legat de această temă?</a:t>
            </a:r>
          </a:p>
          <a:p>
            <a:endParaRPr lang="en-US" sz="2000" dirty="0">
              <a:highlight>
                <a:srgbClr val="FFFF00"/>
              </a:highlight>
            </a:endParaRPr>
          </a:p>
        </p:txBody>
      </p:sp>
      <p:sp>
        <p:nvSpPr>
          <p:cNvPr id="3" name="Marcador de Posição do Texto 2">
            <a:extLst>
              <a:ext uri="{FF2B5EF4-FFF2-40B4-BE49-F238E27FC236}">
                <a16:creationId xmlns:a16="http://schemas.microsoft.com/office/drawing/2014/main" id="{EF1BEAC3-C0A2-2A03-B0BF-05FB0669C0F7}"/>
              </a:ext>
            </a:extLst>
          </p:cNvPr>
          <p:cNvSpPr>
            <a:spLocks noGrp="1"/>
          </p:cNvSpPr>
          <p:nvPr>
            <p:ph type="body" sz="quarter" idx="10"/>
          </p:nvPr>
        </p:nvSpPr>
        <p:spPr>
          <a:xfrm>
            <a:off x="97970" y="854672"/>
            <a:ext cx="11944351" cy="550862"/>
          </a:xfrm>
        </p:spPr>
        <p:txBody>
          <a:bodyPr anchor="ctr">
            <a:normAutofit/>
          </a:bodyPr>
          <a:lstStyle/>
          <a:p>
            <a:r>
              <a:rPr lang="ro-RO" dirty="0"/>
              <a:t>Exercițiul 2 – Nuanțe de gri</a:t>
            </a:r>
            <a:endParaRPr lang="pt-PT" dirty="0"/>
          </a:p>
        </p:txBody>
      </p:sp>
      <p:pic>
        <p:nvPicPr>
          <p:cNvPr id="5" name="Imagem 4" descr="Uma imagem com texto, mobília, vestuário, pessoa&#10;&#10;Os conteúdos gerados por IA podem estar incorretos.">
            <a:extLst>
              <a:ext uri="{FF2B5EF4-FFF2-40B4-BE49-F238E27FC236}">
                <a16:creationId xmlns:a16="http://schemas.microsoft.com/office/drawing/2014/main" id="{761FFA3C-2E4A-1439-6D05-78D4E4B5A931}"/>
              </a:ext>
            </a:extLst>
          </p:cNvPr>
          <p:cNvPicPr>
            <a:picLocks noChangeAspect="1"/>
          </p:cNvPicPr>
          <p:nvPr/>
        </p:nvPicPr>
        <p:blipFill>
          <a:blip r:embed="rId3">
            <a:extLst>
              <a:ext uri="{28A0092B-C50C-407E-A947-70E740481C1C}">
                <a14:useLocalDpi xmlns:a14="http://schemas.microsoft.com/office/drawing/2010/main" val="0"/>
              </a:ext>
            </a:extLst>
          </a:blip>
          <a:srcRect t="15325"/>
          <a:stretch>
            <a:fillRect/>
          </a:stretch>
        </p:blipFill>
        <p:spPr>
          <a:xfrm>
            <a:off x="5821289" y="1382417"/>
            <a:ext cx="5880976" cy="4979741"/>
          </a:xfrm>
          <a:prstGeom prst="rect">
            <a:avLst/>
          </a:prstGeom>
          <a:ln>
            <a:noFill/>
          </a:ln>
          <a:effectLst>
            <a:softEdge rad="112500"/>
          </a:effectLst>
        </p:spPr>
      </p:pic>
    </p:spTree>
    <p:extLst>
      <p:ext uri="{BB962C8B-B14F-4D97-AF65-F5344CB8AC3E}">
        <p14:creationId xmlns:p14="http://schemas.microsoft.com/office/powerpoint/2010/main" val="6690113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D6709-A817-A5B6-F182-AE2A9974E66D}"/>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BB228D0B-1339-616C-649B-865200BA2BF5}"/>
              </a:ext>
            </a:extLst>
          </p:cNvPr>
          <p:cNvSpPr>
            <a:spLocks noGrp="1"/>
          </p:cNvSpPr>
          <p:nvPr>
            <p:ph type="title"/>
          </p:nvPr>
        </p:nvSpPr>
        <p:spPr>
          <a:xfrm>
            <a:off x="97970" y="81642"/>
            <a:ext cx="11944351" cy="715879"/>
          </a:xfrm>
        </p:spPr>
        <p:txBody>
          <a:bodyPr lIns="91440" anchor="ctr">
            <a:normAutofit fontScale="90000"/>
          </a:bodyPr>
          <a:lstStyle/>
          <a:p>
            <a:r>
              <a:rPr lang="ro-RO" dirty="0"/>
              <a:t>Impactul prejudecăților asupra sănătății, educației și mediului instituțional </a:t>
            </a:r>
            <a:endParaRPr lang="el-GR" dirty="0"/>
          </a:p>
        </p:txBody>
      </p:sp>
      <p:sp>
        <p:nvSpPr>
          <p:cNvPr id="5" name="Content Placeholder 6">
            <a:extLst>
              <a:ext uri="{FF2B5EF4-FFF2-40B4-BE49-F238E27FC236}">
                <a16:creationId xmlns:a16="http://schemas.microsoft.com/office/drawing/2014/main" id="{0EDC7ED1-6D67-658A-B9D7-C720F5B4A377}"/>
              </a:ext>
            </a:extLst>
          </p:cNvPr>
          <p:cNvSpPr>
            <a:spLocks noGrp="1"/>
          </p:cNvSpPr>
          <p:nvPr>
            <p:ph sz="quarter" idx="12"/>
          </p:nvPr>
        </p:nvSpPr>
        <p:spPr>
          <a:xfrm>
            <a:off x="4446358" y="1340455"/>
            <a:ext cx="7514414" cy="5624751"/>
          </a:xfrm>
        </p:spPr>
        <p:txBody>
          <a:bodyPr>
            <a:noAutofit/>
          </a:bodyPr>
          <a:lstStyle/>
          <a:p>
            <a:pPr marL="285750" indent="-285750">
              <a:buFont typeface="Arial" panose="020B0604020202020204" pitchFamily="34" charset="0"/>
              <a:buChar char="•"/>
            </a:pPr>
            <a:r>
              <a:rPr lang="ro-RO" sz="2400" dirty="0"/>
              <a:t>În sănătate, prejudecățile ageiste duc adesea la </a:t>
            </a:r>
            <a:r>
              <a:rPr lang="ro-RO" sz="2400" b="1" dirty="0"/>
              <a:t>nihilism terapeutic</a:t>
            </a:r>
            <a:r>
              <a:rPr lang="ro-RO" sz="2400" dirty="0"/>
              <a:t>: convingerea că tratarea afecțiunilor unei persoane vârstnice este o risipă de resurse. Rezultatul este subdiagnosticarea unor afecțiuni tratabile, precum depresia sau disfuncțiile sexuale, care sunt puse pe seama îmbătrânirii „normale”.</a:t>
            </a:r>
          </a:p>
          <a:p>
            <a:pPr marL="285750" indent="-285750">
              <a:buFont typeface="Arial" panose="020B0604020202020204" pitchFamily="34" charset="0"/>
              <a:buChar char="•"/>
            </a:pPr>
            <a:r>
              <a:rPr lang="ro-RO" sz="2400" dirty="0"/>
              <a:t>În mediul educațional, vârstnicii sunt adesea excluși din programele moderne sau din instruirea tehnologică din cauza </a:t>
            </a:r>
            <a:r>
              <a:rPr lang="ro-RO" sz="2400" b="1" dirty="0"/>
              <a:t>mitului ageismului digital</a:t>
            </a:r>
            <a:r>
              <a:rPr lang="ro-RO" sz="2400" dirty="0"/>
              <a:t>: presupunerea că nu pot sau nu vor să învețe lucruri noi. </a:t>
            </a:r>
          </a:p>
          <a:p>
            <a:pPr marL="285750" indent="-285750">
              <a:buFont typeface="Arial" panose="020B0604020202020204" pitchFamily="34" charset="0"/>
              <a:buChar char="•"/>
            </a:pPr>
            <a:r>
              <a:rPr lang="ro-RO" sz="2400" dirty="0"/>
              <a:t>Atunci când instituțiile pun siguranța înaintea autonomiei, îi tratează pe vârstnici ca pe </a:t>
            </a:r>
            <a:r>
              <a:rPr lang="ro-RO" sz="2400" b="1" dirty="0"/>
              <a:t>beneficiari pasivi ai îngrijirii</a:t>
            </a:r>
            <a:r>
              <a:rPr lang="ro-RO" sz="2400" dirty="0"/>
              <a:t>, nu ca pe participanți activi la viață.</a:t>
            </a:r>
          </a:p>
        </p:txBody>
      </p:sp>
      <p:pic>
        <p:nvPicPr>
          <p:cNvPr id="9" name="Imagem 8" descr="Uma imagem com interior, parede, fixação, piso&#10;&#10;Os conteúdos gerados por IA podem estar incorretos.">
            <a:extLst>
              <a:ext uri="{FF2B5EF4-FFF2-40B4-BE49-F238E27FC236}">
                <a16:creationId xmlns:a16="http://schemas.microsoft.com/office/drawing/2014/main" id="{60906846-E94D-6855-D1E1-67ADCF5F97EE}"/>
              </a:ext>
            </a:extLst>
          </p:cNvPr>
          <p:cNvPicPr>
            <a:picLocks noChangeAspect="1"/>
          </p:cNvPicPr>
          <p:nvPr/>
        </p:nvPicPr>
        <p:blipFill>
          <a:blip r:embed="rId3"/>
          <a:srcRect l="29002" r="24932"/>
          <a:stretch>
            <a:fillRect/>
          </a:stretch>
        </p:blipFill>
        <p:spPr>
          <a:xfrm>
            <a:off x="231228" y="912683"/>
            <a:ext cx="3983420" cy="5764847"/>
          </a:xfrm>
          <a:prstGeom prst="rect">
            <a:avLst/>
          </a:prstGeom>
        </p:spPr>
      </p:pic>
    </p:spTree>
    <p:extLst>
      <p:ext uri="{BB962C8B-B14F-4D97-AF65-F5344CB8AC3E}">
        <p14:creationId xmlns:p14="http://schemas.microsoft.com/office/powerpoint/2010/main" val="1581364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1C4AF-7734-507E-4DDF-7FFD46EF53EF}"/>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AB542E2F-DDD6-12D9-EC0D-CB2900E81DE4}"/>
              </a:ext>
            </a:extLst>
          </p:cNvPr>
          <p:cNvSpPr>
            <a:spLocks noGrp="1"/>
          </p:cNvSpPr>
          <p:nvPr>
            <p:ph type="title"/>
          </p:nvPr>
        </p:nvSpPr>
        <p:spPr/>
        <p:txBody>
          <a:bodyPr lIns="91440"/>
          <a:lstStyle/>
          <a:p>
            <a:r>
              <a:rPr lang="ro-RO" dirty="0"/>
              <a:t>Provocări profesionale: Paradoxul protectorului</a:t>
            </a:r>
            <a:endParaRPr lang="el-GR" dirty="0"/>
          </a:p>
        </p:txBody>
      </p:sp>
      <p:sp>
        <p:nvSpPr>
          <p:cNvPr id="3" name="Marcador de Posição do Texto 2">
            <a:extLst>
              <a:ext uri="{FF2B5EF4-FFF2-40B4-BE49-F238E27FC236}">
                <a16:creationId xmlns:a16="http://schemas.microsoft.com/office/drawing/2014/main" id="{3BBDF50C-FF07-41CC-6859-9B8F7625EACF}"/>
              </a:ext>
            </a:extLst>
          </p:cNvPr>
          <p:cNvSpPr>
            <a:spLocks noGrp="1"/>
          </p:cNvSpPr>
          <p:nvPr>
            <p:ph type="body" sz="quarter" idx="10"/>
          </p:nvPr>
        </p:nvSpPr>
        <p:spPr>
          <a:xfrm>
            <a:off x="97970" y="961191"/>
            <a:ext cx="11944351" cy="2132929"/>
          </a:xfrm>
        </p:spPr>
        <p:txBody>
          <a:bodyPr/>
          <a:lstStyle/>
          <a:p>
            <a:r>
              <a:rPr lang="ro-RO" dirty="0"/>
              <a:t>Paradoxul protectorului: un practician poate simți că, ignorând sau descurajând exprimarea sexuală a unui rezident, îl protejează de căderi, ITS sau dezaprobarea familiei.</a:t>
            </a:r>
          </a:p>
          <a:p>
            <a:endParaRPr lang="en-US" dirty="0"/>
          </a:p>
          <a:p>
            <a:r>
              <a:rPr lang="ro-RO" dirty="0"/>
              <a:t>Alte provocări:</a:t>
            </a:r>
            <a:endParaRPr lang="pt-PT" dirty="0"/>
          </a:p>
        </p:txBody>
      </p:sp>
      <p:graphicFrame>
        <p:nvGraphicFramePr>
          <p:cNvPr id="5" name="Diagrama 4">
            <a:extLst>
              <a:ext uri="{FF2B5EF4-FFF2-40B4-BE49-F238E27FC236}">
                <a16:creationId xmlns:a16="http://schemas.microsoft.com/office/drawing/2014/main" id="{38A51BEA-823A-D060-2B47-D74302A25A7B}"/>
              </a:ext>
            </a:extLst>
          </p:cNvPr>
          <p:cNvGraphicFramePr/>
          <p:nvPr>
            <p:extLst>
              <p:ext uri="{D42A27DB-BD31-4B8C-83A1-F6EECF244321}">
                <p14:modId xmlns:p14="http://schemas.microsoft.com/office/powerpoint/2010/main" val="3419878961"/>
              </p:ext>
            </p:extLst>
          </p:nvPr>
        </p:nvGraphicFramePr>
        <p:xfrm>
          <a:off x="4306893" y="2472523"/>
          <a:ext cx="7496224" cy="41600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Oval 1">
            <a:extLst>
              <a:ext uri="{FF2B5EF4-FFF2-40B4-BE49-F238E27FC236}">
                <a16:creationId xmlns:a16="http://schemas.microsoft.com/office/drawing/2014/main" id="{8461B324-5405-82B9-E5D7-7C67C8DC45D1}"/>
              </a:ext>
            </a:extLst>
          </p:cNvPr>
          <p:cNvSpPr/>
          <p:nvPr/>
        </p:nvSpPr>
        <p:spPr>
          <a:xfrm>
            <a:off x="760410" y="4298302"/>
            <a:ext cx="2884044" cy="1381868"/>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4" name="CaixaDeTexto 3">
            <a:extLst>
              <a:ext uri="{FF2B5EF4-FFF2-40B4-BE49-F238E27FC236}">
                <a16:creationId xmlns:a16="http://schemas.microsoft.com/office/drawing/2014/main" id="{52705339-42B2-017B-658B-4F767A116D10}"/>
              </a:ext>
            </a:extLst>
          </p:cNvPr>
          <p:cNvSpPr txBox="1"/>
          <p:nvPr/>
        </p:nvSpPr>
        <p:spPr>
          <a:xfrm>
            <a:off x="1052380" y="4573737"/>
            <a:ext cx="2351178" cy="830997"/>
          </a:xfrm>
          <a:prstGeom prst="rect">
            <a:avLst/>
          </a:prstGeom>
          <a:noFill/>
        </p:spPr>
        <p:txBody>
          <a:bodyPr wrap="square" rtlCol="0">
            <a:spAutoFit/>
          </a:bodyPr>
          <a:lstStyle/>
          <a:p>
            <a:pPr algn="ctr"/>
            <a:r>
              <a:rPr lang="ro-RO" sz="2400" b="1" dirty="0">
                <a:solidFill>
                  <a:srgbClr val="FFFFFF"/>
                </a:solidFill>
              </a:rPr>
              <a:t>Ce provocări întâmpinați?</a:t>
            </a:r>
          </a:p>
        </p:txBody>
      </p:sp>
    </p:spTree>
    <p:extLst>
      <p:ext uri="{BB962C8B-B14F-4D97-AF65-F5344CB8AC3E}">
        <p14:creationId xmlns:p14="http://schemas.microsoft.com/office/powerpoint/2010/main" val="12605193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4A4C9-0A55-8BE4-4713-E5232F131541}"/>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6447DDC7-7380-22A5-3DD6-EAA4B4714872}"/>
              </a:ext>
            </a:extLst>
          </p:cNvPr>
          <p:cNvSpPr>
            <a:spLocks noGrp="1"/>
          </p:cNvSpPr>
          <p:nvPr>
            <p:ph type="title"/>
          </p:nvPr>
        </p:nvSpPr>
        <p:spPr/>
        <p:txBody>
          <a:bodyPr lIns="91440"/>
          <a:lstStyle/>
          <a:p>
            <a:r>
              <a:rPr lang="ro-RO" dirty="0" err="1"/>
              <a:t>Grupuri vulnerabile și intersecționalitate</a:t>
            </a:r>
            <a:endParaRPr lang="el-GR" dirty="0"/>
          </a:p>
        </p:txBody>
      </p:sp>
      <p:sp>
        <p:nvSpPr>
          <p:cNvPr id="7" name="Content Placeholder 6">
            <a:extLst>
              <a:ext uri="{FF2B5EF4-FFF2-40B4-BE49-F238E27FC236}">
                <a16:creationId xmlns:a16="http://schemas.microsoft.com/office/drawing/2014/main" id="{33BFEC76-845E-7BDC-AE32-A272BE6FEFB7}"/>
              </a:ext>
            </a:extLst>
          </p:cNvPr>
          <p:cNvSpPr>
            <a:spLocks noGrp="1"/>
          </p:cNvSpPr>
          <p:nvPr>
            <p:ph sz="quarter" idx="12"/>
          </p:nvPr>
        </p:nvSpPr>
        <p:spPr>
          <a:xfrm>
            <a:off x="97969" y="2756464"/>
            <a:ext cx="11526582" cy="4101536"/>
          </a:xfrm>
        </p:spPr>
        <p:txBody>
          <a:bodyPr/>
          <a:lstStyle/>
          <a:p>
            <a:pPr marL="285750" indent="-285750">
              <a:buFont typeface="Arial" panose="020B0604020202020204" pitchFamily="34" charset="0"/>
              <a:buChar char="•"/>
            </a:pPr>
            <a:r>
              <a:rPr lang="ro-RO" sz="2400" b="1" dirty="0"/>
              <a:t>Vârstnicii LGBTQI+</a:t>
            </a:r>
            <a:r>
              <a:rPr lang="ro-RO" sz="2400" dirty="0"/>
              <a:t>: mulți au petrecut decenii supraviețuind într-o lume care le patologiza identitatea. Când intră într-un centru de îngrijire, se confruntă adesea cu o dublă invizibilitate: sunt invizibili ca ființe sexuale pentru că sunt </a:t>
            </a:r>
            <a:r>
              <a:rPr lang="ro-RO" sz="2400" i="1" dirty="0"/>
              <a:t>bătrâni</a:t>
            </a:r>
            <a:r>
              <a:rPr lang="ro-RO" sz="2400" dirty="0"/>
              <a:t> și invizibili ca persoane queer pentru că se află într-un mediu care presupune că toată lumea este heterosexuală.</a:t>
            </a:r>
          </a:p>
          <a:p>
            <a:endParaRPr lang="en-US" sz="2400" dirty="0"/>
          </a:p>
          <a:p>
            <a:pPr marL="285750" indent="-285750">
              <a:buFont typeface="Arial" panose="020B0604020202020204" pitchFamily="34" charset="0"/>
              <a:buChar char="•"/>
            </a:pPr>
            <a:r>
              <a:rPr lang="ro-RO" sz="2400" b="1" dirty="0"/>
              <a:t>Persoanele cu demență</a:t>
            </a:r>
            <a:r>
              <a:rPr lang="ro-RO" sz="2400" dirty="0"/>
              <a:t>: acest grup este deosebit de vulnerabil la infantilizarea sexuală. Personalul poate percepe orice expresie a intimității ca pe un simptom comportamental care trebuie suprimat, nu ca pe o nevoie umană de conexiune. Îngrijirea etică presupune aici un echilibru delicat: evaluarea capacității fără a recurge automat la interzicerea totală a atingerii.</a:t>
            </a:r>
          </a:p>
        </p:txBody>
      </p:sp>
      <p:sp>
        <p:nvSpPr>
          <p:cNvPr id="5" name="Marcador de Posição do Texto 4">
            <a:extLst>
              <a:ext uri="{FF2B5EF4-FFF2-40B4-BE49-F238E27FC236}">
                <a16:creationId xmlns:a16="http://schemas.microsoft.com/office/drawing/2014/main" id="{77D5E37B-816D-52E2-DFA4-EA12063AC3FA}"/>
              </a:ext>
            </a:extLst>
          </p:cNvPr>
          <p:cNvSpPr>
            <a:spLocks noGrp="1"/>
          </p:cNvSpPr>
          <p:nvPr>
            <p:ph type="body" sz="quarter" idx="10"/>
          </p:nvPr>
        </p:nvSpPr>
        <p:spPr>
          <a:xfrm>
            <a:off x="123824" y="1061388"/>
            <a:ext cx="11944351" cy="1431208"/>
          </a:xfrm>
        </p:spPr>
        <p:txBody>
          <a:bodyPr/>
          <a:lstStyle/>
          <a:p>
            <a:r>
              <a:rPr lang="ro-RO" dirty="0"/>
              <a:t>Intersecționalitatea este cadrul care ne ajută să vedem cum diferite forme de discriminare (precum rasismul, homofobia și ageismul) se suprapun și creează experiențe unice de marginalizare.</a:t>
            </a:r>
            <a:endParaRPr lang="pt-PT" dirty="0"/>
          </a:p>
        </p:txBody>
      </p:sp>
    </p:spTree>
    <p:extLst>
      <p:ext uri="{BB962C8B-B14F-4D97-AF65-F5344CB8AC3E}">
        <p14:creationId xmlns:p14="http://schemas.microsoft.com/office/powerpoint/2010/main" val="3072962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2D75A-3408-B361-85F5-4A2CF40B7292}"/>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301D94A9-7781-39DA-A7F9-DB73B004D373}"/>
              </a:ext>
            </a:extLst>
          </p:cNvPr>
          <p:cNvSpPr>
            <a:spLocks noGrp="1"/>
          </p:cNvSpPr>
          <p:nvPr>
            <p:ph type="title"/>
          </p:nvPr>
        </p:nvSpPr>
        <p:spPr>
          <a:xfrm>
            <a:off x="97970" y="81642"/>
            <a:ext cx="11944351" cy="715879"/>
          </a:xfrm>
        </p:spPr>
        <p:txBody>
          <a:bodyPr lIns="91440" anchor="ctr">
            <a:normAutofit/>
          </a:bodyPr>
          <a:lstStyle/>
          <a:p>
            <a:r>
              <a:rPr lang="ro-RO" dirty="0"/>
              <a:t>Reimaginarea narațiunii</a:t>
            </a:r>
          </a:p>
        </p:txBody>
      </p:sp>
      <p:sp>
        <p:nvSpPr>
          <p:cNvPr id="7" name="Content Placeholder 6">
            <a:extLst>
              <a:ext uri="{FF2B5EF4-FFF2-40B4-BE49-F238E27FC236}">
                <a16:creationId xmlns:a16="http://schemas.microsoft.com/office/drawing/2014/main" id="{F3A15B48-4128-4FB0-22A2-F232D91F5F65}"/>
              </a:ext>
            </a:extLst>
          </p:cNvPr>
          <p:cNvSpPr>
            <a:spLocks noGrp="1"/>
          </p:cNvSpPr>
          <p:nvPr>
            <p:ph sz="quarter" idx="11"/>
          </p:nvPr>
        </p:nvSpPr>
        <p:spPr>
          <a:xfrm>
            <a:off x="97970" y="1462684"/>
            <a:ext cx="6703521" cy="5313673"/>
          </a:xfrm>
        </p:spPr>
        <p:txBody>
          <a:bodyPr>
            <a:normAutofit/>
          </a:bodyPr>
          <a:lstStyle/>
          <a:p>
            <a:r>
              <a:rPr lang="ro-RO" sz="2000" dirty="0"/>
              <a:t>Obiectiv: să le dea cursanților încrederea de a crea contra-narațiuni care contestă conținutul media ageist și promovează drepturile sexuale și diversitatea persoanelor vârstnice.</a:t>
            </a:r>
          </a:p>
          <a:p>
            <a:endParaRPr lang="en-US" sz="2000" dirty="0"/>
          </a:p>
          <a:p>
            <a:r>
              <a:rPr lang="ro-RO" sz="2000" dirty="0"/>
              <a:t>Activitate: folosind fișa de lucru ca ghid, grupurile parcurg un proces creativ:</a:t>
            </a:r>
          </a:p>
          <a:p>
            <a:r>
              <a:rPr lang="ro-RO" sz="2000" dirty="0"/>
              <a:t>1. Alegeți o </a:t>
            </a:r>
            <a:r>
              <a:rPr lang="ro-RO" sz="2000" b="1" dirty="0"/>
              <a:t>temă</a:t>
            </a:r>
            <a:r>
              <a:rPr lang="ro-RO" sz="2000" dirty="0"/>
              <a:t> (de ex., un mit)</a:t>
            </a:r>
          </a:p>
          <a:p>
            <a:r>
              <a:rPr lang="ro-RO" sz="2000" dirty="0"/>
              <a:t>2. Alegeți un </a:t>
            </a:r>
            <a:r>
              <a:rPr lang="ro-RO" sz="2000" b="1" dirty="0"/>
              <a:t>slogan puternic</a:t>
            </a:r>
          </a:p>
          <a:p>
            <a:r>
              <a:rPr lang="ro-RO" sz="2000" dirty="0"/>
              <a:t>3. Descrieți un </a:t>
            </a:r>
            <a:r>
              <a:rPr lang="ro-RO" sz="2000" b="1" dirty="0"/>
              <a:t>vizual</a:t>
            </a:r>
            <a:r>
              <a:rPr lang="ro-RO" sz="2000" dirty="0"/>
              <a:t> – cum arată imaginea?</a:t>
            </a:r>
          </a:p>
          <a:p>
            <a:r>
              <a:rPr lang="ro-RO" sz="2000" dirty="0"/>
              <a:t>4. Grupurile schițează o variantă a posterului sau a postării pentru rețelele sociale. Definiți un </a:t>
            </a:r>
            <a:r>
              <a:rPr lang="ro-RO" sz="2000" b="1" dirty="0"/>
              <a:t>îndemn la acțiune</a:t>
            </a:r>
            <a:r>
              <a:rPr lang="ro-RO" sz="2000" dirty="0"/>
              <a:t> concret: care este singurul lucru pe care vreți ca un profesionist sau un membru al familiei să-l facă diferit după ce vă vede campania? </a:t>
            </a:r>
          </a:p>
          <a:p>
            <a:r>
              <a:rPr lang="ro-RO" sz="2000" dirty="0"/>
              <a:t>5. Fiecare grup își </a:t>
            </a:r>
            <a:r>
              <a:rPr lang="ro-RO" sz="2000" b="1" dirty="0"/>
              <a:t>prezintă</a:t>
            </a:r>
            <a:r>
              <a:rPr lang="ro-RO" sz="2000" dirty="0"/>
              <a:t> campania.</a:t>
            </a:r>
          </a:p>
          <a:p>
            <a:endParaRPr lang="en-US" sz="2000" dirty="0">
              <a:highlight>
                <a:srgbClr val="FFFF00"/>
              </a:highlight>
            </a:endParaRPr>
          </a:p>
          <a:p>
            <a:endParaRPr lang="en-US" sz="2000" dirty="0">
              <a:highlight>
                <a:srgbClr val="FFFF00"/>
              </a:highlight>
            </a:endParaRPr>
          </a:p>
          <a:p>
            <a:endParaRPr lang="en-US" sz="2000" dirty="0">
              <a:highlight>
                <a:srgbClr val="FFFF00"/>
              </a:highlight>
            </a:endParaRPr>
          </a:p>
        </p:txBody>
      </p:sp>
      <p:sp>
        <p:nvSpPr>
          <p:cNvPr id="3" name="Marcador de Posição do Texto 2">
            <a:extLst>
              <a:ext uri="{FF2B5EF4-FFF2-40B4-BE49-F238E27FC236}">
                <a16:creationId xmlns:a16="http://schemas.microsoft.com/office/drawing/2014/main" id="{472937DD-9F4D-34AF-C813-D262956F44B0}"/>
              </a:ext>
            </a:extLst>
          </p:cNvPr>
          <p:cNvSpPr>
            <a:spLocks noGrp="1"/>
          </p:cNvSpPr>
          <p:nvPr>
            <p:ph type="body" sz="quarter" idx="10"/>
          </p:nvPr>
        </p:nvSpPr>
        <p:spPr>
          <a:xfrm>
            <a:off x="97970" y="854672"/>
            <a:ext cx="11944351" cy="550862"/>
          </a:xfrm>
        </p:spPr>
        <p:txBody>
          <a:bodyPr anchor="ctr">
            <a:normAutofit/>
          </a:bodyPr>
          <a:lstStyle/>
          <a:p>
            <a:r>
              <a:rPr lang="ro-RO" dirty="0"/>
              <a:t>Exercițiul 3 – Atelier de campanie media</a:t>
            </a:r>
            <a:endParaRPr lang="pt-PT" dirty="0"/>
          </a:p>
        </p:txBody>
      </p:sp>
      <p:pic>
        <p:nvPicPr>
          <p:cNvPr id="9" name="Imagem 8" descr="Uma imagem com texto, pessoa, vestuário&#10;&#10;Os conteúdos gerados por IA podem estar incorretos.">
            <a:extLst>
              <a:ext uri="{FF2B5EF4-FFF2-40B4-BE49-F238E27FC236}">
                <a16:creationId xmlns:a16="http://schemas.microsoft.com/office/drawing/2014/main" id="{F0CE9C43-6A48-CA8B-679A-19A8DE4A2C57}"/>
              </a:ext>
            </a:extLst>
          </p:cNvPr>
          <p:cNvPicPr>
            <a:picLocks noChangeAspect="1"/>
          </p:cNvPicPr>
          <p:nvPr/>
        </p:nvPicPr>
        <p:blipFill>
          <a:blip r:embed="rId3">
            <a:extLst>
              <a:ext uri="{28A0092B-C50C-407E-A947-70E740481C1C}">
                <a14:useLocalDpi xmlns:a14="http://schemas.microsoft.com/office/drawing/2010/main" val="0"/>
              </a:ext>
            </a:extLst>
          </a:blip>
          <a:srcRect t="16336" b="8223"/>
          <a:stretch>
            <a:fillRect/>
          </a:stretch>
        </p:blipFill>
        <p:spPr>
          <a:xfrm>
            <a:off x="6889677" y="1564240"/>
            <a:ext cx="4943626" cy="3729520"/>
          </a:xfrm>
          <a:prstGeom prst="rect">
            <a:avLst/>
          </a:prstGeom>
          <a:ln>
            <a:noFill/>
          </a:ln>
          <a:effectLst>
            <a:softEdge rad="112500"/>
          </a:effectLst>
        </p:spPr>
      </p:pic>
    </p:spTree>
    <p:extLst>
      <p:ext uri="{BB962C8B-B14F-4D97-AF65-F5344CB8AC3E}">
        <p14:creationId xmlns:p14="http://schemas.microsoft.com/office/powerpoint/2010/main" val="24336500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D7787-AFB9-9CAA-CDD2-3AF96DB06A67}"/>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7C143139-C0CD-A747-4C0B-48A34B9E3464}"/>
              </a:ext>
            </a:extLst>
          </p:cNvPr>
          <p:cNvSpPr>
            <a:spLocks noGrp="1"/>
          </p:cNvSpPr>
          <p:nvPr>
            <p:ph type="title"/>
          </p:nvPr>
        </p:nvSpPr>
        <p:spPr>
          <a:xfrm>
            <a:off x="97970" y="81642"/>
            <a:ext cx="11944351" cy="715879"/>
          </a:xfrm>
        </p:spPr>
        <p:txBody>
          <a:bodyPr lIns="91440" anchor="ctr">
            <a:normAutofit/>
          </a:bodyPr>
          <a:lstStyle/>
          <a:p>
            <a:r>
              <a:rPr lang="ro-RO" dirty="0"/>
              <a:t>Ghid pentru formatori și profesioniști</a:t>
            </a:r>
            <a:endParaRPr lang="el-GR" dirty="0"/>
          </a:p>
        </p:txBody>
      </p:sp>
      <p:pic>
        <p:nvPicPr>
          <p:cNvPr id="4" name="Imagem 3" descr="Uma imagem com pessoa, vestuário, dedo, punho&#10;&#10;Os conteúdos gerados por IA podem estar incorretos.">
            <a:extLst>
              <a:ext uri="{FF2B5EF4-FFF2-40B4-BE49-F238E27FC236}">
                <a16:creationId xmlns:a16="http://schemas.microsoft.com/office/drawing/2014/main" id="{424FDB0D-B416-5C9E-FA99-093C4A99773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2443" r="8537"/>
          <a:stretch>
            <a:fillRect/>
          </a:stretch>
        </p:blipFill>
        <p:spPr>
          <a:xfrm>
            <a:off x="228600" y="1681463"/>
            <a:ext cx="5116285" cy="4321865"/>
          </a:xfrm>
          <a:prstGeom prst="rect">
            <a:avLst/>
          </a:prstGeom>
          <a:noFill/>
        </p:spPr>
      </p:pic>
      <p:sp>
        <p:nvSpPr>
          <p:cNvPr id="7" name="Content Placeholder 6">
            <a:extLst>
              <a:ext uri="{FF2B5EF4-FFF2-40B4-BE49-F238E27FC236}">
                <a16:creationId xmlns:a16="http://schemas.microsoft.com/office/drawing/2014/main" id="{AEF51DC3-B365-06C0-9722-5C703E2B9CFD}"/>
              </a:ext>
            </a:extLst>
          </p:cNvPr>
          <p:cNvSpPr>
            <a:spLocks noGrp="1"/>
          </p:cNvSpPr>
          <p:nvPr>
            <p:ph sz="quarter" idx="12"/>
          </p:nvPr>
        </p:nvSpPr>
        <p:spPr>
          <a:xfrm>
            <a:off x="5446560" y="1664755"/>
            <a:ext cx="6595761" cy="4869853"/>
          </a:xfrm>
        </p:spPr>
        <p:txBody>
          <a:bodyPr>
            <a:normAutofit fontScale="92500"/>
          </a:bodyPr>
          <a:lstStyle/>
          <a:p>
            <a:pPr marL="342900" indent="-342900">
              <a:buFont typeface="Arial" panose="020B0604020202020204" pitchFamily="34" charset="0"/>
              <a:buChar char="•"/>
            </a:pPr>
            <a:r>
              <a:rPr lang="ro-RO" sz="2400" b="1" dirty="0"/>
              <a:t>Ageismul implicit </a:t>
            </a:r>
            <a:r>
              <a:rPr lang="ro-RO" sz="2400" dirty="0"/>
              <a:t>este mai periculos pentru că este inconștient. Este acea senzație de stânjeneală pe care o puteți simți când vedeți un cuplu de vârstnici sărutându-se. Pentru a-l combate, trebuie să exersăm </a:t>
            </a:r>
            <a:r>
              <a:rPr lang="ro-RO" sz="2400" b="1" dirty="0"/>
              <a:t>conștientizarea prejudecăților (bias-literacy)</a:t>
            </a:r>
            <a:r>
              <a:rPr lang="ro-RO" sz="2400" dirty="0"/>
              <a:t>, adică să ne întrebăm de ce ne simțim inconfortabil.</a:t>
            </a:r>
          </a:p>
          <a:p>
            <a:pPr marL="342900" indent="-342900">
              <a:buFont typeface="Arial" panose="020B0604020202020204" pitchFamily="34" charset="0"/>
              <a:buChar char="•"/>
            </a:pPr>
            <a:r>
              <a:rPr lang="ro-RO" sz="2400" b="1" dirty="0"/>
              <a:t>Conștientizarea prejudecăților</a:t>
            </a:r>
            <a:r>
              <a:rPr lang="ro-RO" sz="2400" dirty="0"/>
              <a:t>: „</a:t>
            </a:r>
            <a:r>
              <a:rPr lang="ro-RO" sz="2400" i="1" dirty="0"/>
              <a:t>Aș reacționa la fel dacă această persoană ar avea 30 de ani</a:t>
            </a:r>
            <a:r>
              <a:rPr lang="ro-RO" sz="2400" dirty="0"/>
              <a:t>?” </a:t>
            </a:r>
          </a:p>
          <a:p>
            <a:pPr marL="342900" indent="-342900">
              <a:buFont typeface="Arial" panose="020B0604020202020204" pitchFamily="34" charset="0"/>
              <a:buChar char="•"/>
            </a:pPr>
            <a:r>
              <a:rPr lang="ro-RO" sz="2400" dirty="0"/>
              <a:t>Una dintre cele mai grele provocări apare atunci când familia unui rezident se opune vieții sale romantice. Amintiți-le familiilor că </a:t>
            </a:r>
            <a:r>
              <a:rPr lang="ro-RO" sz="2400" b="1" dirty="0"/>
              <a:t>părintele lor rămâne un adult cu dreptul la viață privată și la autodeterminare</a:t>
            </a:r>
            <a:r>
              <a:rPr lang="ro-RO" sz="2400" dirty="0"/>
              <a:t>.</a:t>
            </a:r>
          </a:p>
          <a:p>
            <a:pPr marL="342900" indent="-342900">
              <a:buFont typeface="Arial" panose="020B0604020202020204" pitchFamily="34" charset="0"/>
              <a:buChar char="•"/>
            </a:pPr>
            <a:r>
              <a:rPr lang="ro-RO" sz="2400" dirty="0"/>
              <a:t>„</a:t>
            </a:r>
            <a:r>
              <a:rPr lang="ro-RO" sz="2400" i="1" dirty="0"/>
              <a:t>Înțelegem că este o schimbare pentru familie, dar starea de bine emoțională a tatălui dumneavoastră și dreptul lui de a-și forma relații sunt prioritatea noastră</a:t>
            </a:r>
            <a:r>
              <a:rPr lang="ro-RO" sz="2400" dirty="0"/>
              <a:t>.”</a:t>
            </a:r>
          </a:p>
        </p:txBody>
      </p:sp>
      <p:sp>
        <p:nvSpPr>
          <p:cNvPr id="3" name="Marcador de Posição do Texto 2">
            <a:extLst>
              <a:ext uri="{FF2B5EF4-FFF2-40B4-BE49-F238E27FC236}">
                <a16:creationId xmlns:a16="http://schemas.microsoft.com/office/drawing/2014/main" id="{F84BAAFB-E99C-AD08-8543-D3990F25738F}"/>
              </a:ext>
            </a:extLst>
          </p:cNvPr>
          <p:cNvSpPr>
            <a:spLocks noGrp="1"/>
          </p:cNvSpPr>
          <p:nvPr>
            <p:ph type="body" sz="quarter" idx="10"/>
          </p:nvPr>
        </p:nvSpPr>
        <p:spPr>
          <a:xfrm>
            <a:off x="97970" y="854672"/>
            <a:ext cx="11944351" cy="550862"/>
          </a:xfrm>
        </p:spPr>
        <p:txBody>
          <a:bodyPr anchor="ctr">
            <a:normAutofit/>
          </a:bodyPr>
          <a:lstStyle/>
          <a:p>
            <a:r>
              <a:rPr lang="ro-RO" dirty="0"/>
              <a:t>Considerații etice și comunicare</a:t>
            </a:r>
            <a:endParaRPr lang="pt-PT" dirty="0"/>
          </a:p>
        </p:txBody>
      </p:sp>
    </p:spTree>
    <p:extLst>
      <p:ext uri="{BB962C8B-B14F-4D97-AF65-F5344CB8AC3E}">
        <p14:creationId xmlns:p14="http://schemas.microsoft.com/office/powerpoint/2010/main" val="25999760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29EAB-D32A-6931-75AD-47D508152EA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7C7D053-7112-F512-A879-AA3E3C202092}"/>
              </a:ext>
            </a:extLst>
          </p:cNvPr>
          <p:cNvSpPr>
            <a:spLocks noGrp="1"/>
          </p:cNvSpPr>
          <p:nvPr>
            <p:ph type="title"/>
          </p:nvPr>
        </p:nvSpPr>
        <p:spPr>
          <a:xfrm>
            <a:off x="97970" y="81642"/>
            <a:ext cx="11944351" cy="715879"/>
          </a:xfrm>
        </p:spPr>
        <p:txBody>
          <a:bodyPr lIns="91440" anchor="ctr">
            <a:normAutofit/>
          </a:bodyPr>
          <a:lstStyle/>
          <a:p>
            <a:r>
              <a:rPr lang="ro-RO" dirty="0"/>
              <a:t>Îndrumări pentru formatori și profesioniști</a:t>
            </a:r>
            <a:endParaRPr lang="el-GR" dirty="0"/>
          </a:p>
        </p:txBody>
      </p:sp>
      <p:graphicFrame>
        <p:nvGraphicFramePr>
          <p:cNvPr id="6" name="Tabela 5">
            <a:extLst>
              <a:ext uri="{FF2B5EF4-FFF2-40B4-BE49-F238E27FC236}">
                <a16:creationId xmlns:a16="http://schemas.microsoft.com/office/drawing/2014/main" id="{1952E4C7-A603-E9FD-E331-EBB3F8BDCEBD}"/>
              </a:ext>
            </a:extLst>
          </p:cNvPr>
          <p:cNvGraphicFramePr>
            <a:graphicFrameLocks noGrp="1"/>
          </p:cNvGraphicFramePr>
          <p:nvPr>
            <p:extLst>
              <p:ext uri="{D42A27DB-BD31-4B8C-83A1-F6EECF244321}">
                <p14:modId xmlns:p14="http://schemas.microsoft.com/office/powerpoint/2010/main" val="313878760"/>
              </p:ext>
            </p:extLst>
          </p:nvPr>
        </p:nvGraphicFramePr>
        <p:xfrm>
          <a:off x="97971" y="982496"/>
          <a:ext cx="11944351" cy="5599364"/>
        </p:xfrm>
        <a:graphic>
          <a:graphicData uri="http://schemas.openxmlformats.org/drawingml/2006/table">
            <a:tbl>
              <a:tblPr firstRow="1" firstCol="1" bandRow="1">
                <a:tableStyleId>{5C22544A-7EE6-4342-B048-85BDC9FD1C3A}</a:tableStyleId>
              </a:tblPr>
              <a:tblGrid>
                <a:gridCol w="5932051">
                  <a:extLst>
                    <a:ext uri="{9D8B030D-6E8A-4147-A177-3AD203B41FA5}">
                      <a16:colId xmlns:a16="http://schemas.microsoft.com/office/drawing/2014/main" val="3956397255"/>
                    </a:ext>
                  </a:extLst>
                </a:gridCol>
                <a:gridCol w="6012300">
                  <a:extLst>
                    <a:ext uri="{9D8B030D-6E8A-4147-A177-3AD203B41FA5}">
                      <a16:colId xmlns:a16="http://schemas.microsoft.com/office/drawing/2014/main" val="3224042304"/>
                    </a:ext>
                  </a:extLst>
                </a:gridCol>
              </a:tblGrid>
              <a:tr h="639399">
                <a:tc>
                  <a:txBody>
                    <a:bodyPr/>
                    <a:lstStyle/>
                    <a:p>
                      <a:pPr algn="ctr">
                        <a:lnSpc>
                          <a:spcPct val="150000"/>
                        </a:lnSpc>
                        <a:spcAft>
                          <a:spcPts val="800"/>
                        </a:spcAft>
                        <a:buNone/>
                      </a:pPr>
                      <a:r>
                        <a:rPr lang="ro-RO" sz="3200" dirty="0">
                          <a:solidFill>
                            <a:srgbClr val="FFFFFF"/>
                          </a:solidFill>
                          <a:effectLst/>
                        </a:rPr>
                        <a:t>Da</a:t>
                      </a:r>
                      <a:endParaRPr lang="pt-PT" sz="3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b"/>
                </a:tc>
                <a:tc>
                  <a:txBody>
                    <a:bodyPr/>
                    <a:lstStyle/>
                    <a:p>
                      <a:pPr algn="ctr">
                        <a:lnSpc>
                          <a:spcPct val="150000"/>
                        </a:lnSpc>
                        <a:spcAft>
                          <a:spcPts val="800"/>
                        </a:spcAft>
                        <a:buNone/>
                      </a:pPr>
                      <a:r>
                        <a:rPr lang="ro-RO" sz="3200" dirty="0">
                          <a:solidFill>
                            <a:srgbClr val="FFFFFF"/>
                          </a:solidFill>
                          <a:effectLst/>
                        </a:rPr>
                        <a:t>Nu</a:t>
                      </a:r>
                      <a:endParaRPr lang="pt-PT" sz="3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b"/>
                </a:tc>
                <a:extLst>
                  <a:ext uri="{0D108BD9-81ED-4DB2-BD59-A6C34878D82A}">
                    <a16:rowId xmlns:a16="http://schemas.microsoft.com/office/drawing/2014/main" val="1610640569"/>
                  </a:ext>
                </a:extLst>
              </a:tr>
              <a:tr h="724403">
                <a:tc>
                  <a:txBody>
                    <a:bodyPr/>
                    <a:lstStyle/>
                    <a:p>
                      <a:pPr>
                        <a:lnSpc>
                          <a:spcPct val="115000"/>
                        </a:lnSpc>
                        <a:spcAft>
                          <a:spcPts val="800"/>
                        </a:spcAft>
                        <a:buNone/>
                      </a:pPr>
                      <a:r>
                        <a:rPr lang="ro-RO" sz="14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Folosiți numele preferat al persoanei, de ex. „Ion”. „Domnul” și „Doamna” pot fi problematice pentru unele persoane transgen.</a:t>
                      </a:r>
                      <a:endParaRPr lang="pt-PT" sz="1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ro-RO" sz="1400" b="1">
                          <a:solidFill>
                            <a:srgbClr val="252223"/>
                          </a:solidFill>
                          <a:effectLst/>
                          <a:latin typeface="Calibri" panose="020F0502020204030204" pitchFamily="34" charset="0"/>
                          <a:ea typeface="Calibri" panose="020F0502020204030204" pitchFamily="34" charset="0"/>
                          <a:cs typeface="Calibri" panose="020F0502020204030204" pitchFamily="34" charset="0"/>
                        </a:rPr>
                        <a:t>Nu folosiți elderspeak sau diminutive (de ex., „</a:t>
                      </a:r>
                      <a:r>
                        <a:rPr lang="ro-RO" sz="1400" b="1" i="1">
                          <a:solidFill>
                            <a:srgbClr val="252223"/>
                          </a:solidFill>
                          <a:effectLst/>
                          <a:latin typeface="Calibri" panose="020F0502020204030204" pitchFamily="34" charset="0"/>
                          <a:ea typeface="Calibri" panose="020F0502020204030204" pitchFamily="34" charset="0"/>
                          <a:cs typeface="Calibri" panose="020F0502020204030204" pitchFamily="34" charset="0"/>
                        </a:rPr>
                        <a:t>Puiule</a:t>
                      </a:r>
                      <a:r>
                        <a:rPr lang="ro-RO" sz="1400" b="1">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ro-RO" sz="1400" b="1" i="1">
                          <a:solidFill>
                            <a:srgbClr val="252223"/>
                          </a:solidFill>
                          <a:effectLst/>
                          <a:latin typeface="Calibri" panose="020F0502020204030204" pitchFamily="34" charset="0"/>
                          <a:ea typeface="Calibri" panose="020F0502020204030204" pitchFamily="34" charset="0"/>
                          <a:cs typeface="Calibri" panose="020F0502020204030204" pitchFamily="34" charset="0"/>
                        </a:rPr>
                        <a:t>Scumpo</a:t>
                      </a:r>
                      <a:r>
                        <a:rPr lang="ro-RO" sz="1400" b="1">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ro-RO" sz="1400" b="1" i="1">
                          <a:solidFill>
                            <a:srgbClr val="252223"/>
                          </a:solidFill>
                          <a:effectLst/>
                          <a:latin typeface="Calibri" panose="020F0502020204030204" pitchFamily="34" charset="0"/>
                          <a:ea typeface="Calibri" panose="020F0502020204030204" pitchFamily="34" charset="0"/>
                          <a:cs typeface="Calibri" panose="020F0502020204030204" pitchFamily="34" charset="0"/>
                        </a:rPr>
                        <a:t>Tinere</a:t>
                      </a:r>
                      <a:r>
                        <a:rPr lang="ro-RO" sz="1400" b="1">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endParaRPr lang="pt-PT" sz="14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78940620"/>
                  </a:ext>
                </a:extLst>
              </a:tr>
              <a:tr h="724403">
                <a:tc>
                  <a:txBody>
                    <a:bodyPr/>
                    <a:lstStyle/>
                    <a:p>
                      <a:pPr>
                        <a:lnSpc>
                          <a:spcPct val="115000"/>
                        </a:lnSpc>
                        <a:spcAft>
                          <a:spcPts val="800"/>
                        </a:spcAft>
                        <a:buNone/>
                      </a:pPr>
                      <a:r>
                        <a:rPr lang="ro-RO" sz="1400">
                          <a:solidFill>
                            <a:srgbClr val="FFFFFF"/>
                          </a:solidFill>
                          <a:effectLst/>
                          <a:latin typeface="Calibri" panose="020F0502020204030204" pitchFamily="34" charset="0"/>
                          <a:ea typeface="Calibri" panose="020F0502020204030204" pitchFamily="34" charset="0"/>
                          <a:cs typeface="Calibri" panose="020F0502020204030204" pitchFamily="34" charset="0"/>
                        </a:rPr>
                        <a:t>Păstrați neutralitatea profesională. Documentați o relație nouă ca pe o „</a:t>
                      </a:r>
                      <a:r>
                        <a:rPr lang="ro-RO" sz="1400" i="1">
                          <a:solidFill>
                            <a:srgbClr val="FFFFFF"/>
                          </a:solidFill>
                          <a:effectLst/>
                          <a:latin typeface="Calibri" panose="020F0502020204030204" pitchFamily="34" charset="0"/>
                          <a:ea typeface="Calibri" panose="020F0502020204030204" pitchFamily="34" charset="0"/>
                          <a:cs typeface="Calibri" panose="020F0502020204030204" pitchFamily="34" charset="0"/>
                        </a:rPr>
                        <a:t>conexiune socială pozitivă</a:t>
                      </a:r>
                      <a:r>
                        <a:rPr lang="ro-RO" sz="1400">
                          <a:solidFill>
                            <a:srgbClr val="FFFFFF"/>
                          </a:solidFill>
                          <a:effectLst/>
                          <a:latin typeface="Calibri" panose="020F0502020204030204" pitchFamily="34" charset="0"/>
                          <a:ea typeface="Calibri" panose="020F0502020204030204" pitchFamily="34" charset="0"/>
                          <a:cs typeface="Calibri" panose="020F0502020204030204" pitchFamily="34" charset="0"/>
                        </a:rPr>
                        <a:t>”.</a:t>
                      </a:r>
                      <a:endParaRPr lang="pt-PT" sz="14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ro-RO" sz="1400" b="1">
                          <a:solidFill>
                            <a:srgbClr val="252223"/>
                          </a:solidFill>
                          <a:effectLst/>
                          <a:latin typeface="Calibri" panose="020F0502020204030204" pitchFamily="34" charset="0"/>
                          <a:ea typeface="Calibri" panose="020F0502020204030204" pitchFamily="34" charset="0"/>
                          <a:cs typeface="Calibri" panose="020F0502020204030204" pitchFamily="34" charset="0"/>
                        </a:rPr>
                        <a:t>Nu reacționați cu șoc, dezgust sau râs nervos dacă vedeți un cuplu de vârstnici manifestându-și afecțiunea fizic.</a:t>
                      </a:r>
                      <a:endParaRPr lang="pt-PT" sz="14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67462768"/>
                  </a:ext>
                </a:extLst>
              </a:tr>
              <a:tr h="646543">
                <a:tc>
                  <a:txBody>
                    <a:bodyPr/>
                    <a:lstStyle/>
                    <a:p>
                      <a:pPr>
                        <a:lnSpc>
                          <a:spcPct val="115000"/>
                        </a:lnSpc>
                        <a:spcAft>
                          <a:spcPts val="800"/>
                        </a:spcAft>
                        <a:buNone/>
                      </a:pPr>
                      <a:r>
                        <a:rPr lang="ro-RO" sz="1400">
                          <a:solidFill>
                            <a:srgbClr val="FFFFFF"/>
                          </a:solidFill>
                          <a:effectLst/>
                          <a:latin typeface="Calibri" panose="020F0502020204030204" pitchFamily="34" charset="0"/>
                          <a:ea typeface="Calibri" panose="020F0502020204030204" pitchFamily="34" charset="0"/>
                          <a:cs typeface="Calibri" panose="020F0502020204030204" pitchFamily="34" charset="0"/>
                        </a:rPr>
                        <a:t>Folosiți întrebări deschise: „</a:t>
                      </a:r>
                      <a:r>
                        <a:rPr lang="ro-RO" sz="1400" i="1">
                          <a:solidFill>
                            <a:srgbClr val="FFFFFF"/>
                          </a:solidFill>
                          <a:effectLst/>
                          <a:latin typeface="Calibri" panose="020F0502020204030204" pitchFamily="34" charset="0"/>
                          <a:ea typeface="Calibri" panose="020F0502020204030204" pitchFamily="34" charset="0"/>
                          <a:cs typeface="Calibri" panose="020F0502020204030204" pitchFamily="34" charset="0"/>
                        </a:rPr>
                        <a:t>Cine sunt oamenii importanți din viața dumneavoastră acum?</a:t>
                      </a:r>
                      <a:r>
                        <a:rPr lang="ro-RO" sz="1400">
                          <a:solidFill>
                            <a:srgbClr val="FFFFFF"/>
                          </a:solidFill>
                          <a:effectLst/>
                          <a:latin typeface="Calibri" panose="020F0502020204030204" pitchFamily="34" charset="0"/>
                          <a:ea typeface="Calibri" panose="020F0502020204030204" pitchFamily="34" charset="0"/>
                          <a:cs typeface="Calibri" panose="020F0502020204030204" pitchFamily="34" charset="0"/>
                        </a:rPr>
                        <a:t>”</a:t>
                      </a:r>
                      <a:endParaRPr lang="pt-PT" sz="14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ro-RO" sz="1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Nu presupuneți niciodată că cineva este heterosexual sau că nu mai are nevoi sexuale.</a:t>
                      </a:r>
                      <a:endParaRPr lang="pt-PT" sz="1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062596486"/>
                  </a:ext>
                </a:extLst>
              </a:tr>
              <a:tr h="674914">
                <a:tc>
                  <a:txBody>
                    <a:bodyPr/>
                    <a:lstStyle/>
                    <a:p>
                      <a:pPr>
                        <a:lnSpc>
                          <a:spcPct val="115000"/>
                        </a:lnSpc>
                        <a:spcAft>
                          <a:spcPts val="800"/>
                        </a:spcAft>
                        <a:buNone/>
                      </a:pPr>
                      <a:r>
                        <a:rPr lang="ro-RO" sz="1400">
                          <a:solidFill>
                            <a:srgbClr val="FFFFFF"/>
                          </a:solidFill>
                          <a:effectLst/>
                          <a:latin typeface="Calibri" panose="020F0502020204030204" pitchFamily="34" charset="0"/>
                          <a:ea typeface="Calibri" panose="020F0502020204030204" pitchFamily="34" charset="0"/>
                          <a:cs typeface="Calibri" panose="020F0502020204030204" pitchFamily="34" charset="0"/>
                        </a:rPr>
                        <a:t>Dacă un rezident provine dintr-o cultură în care sexualitatea este un tabu profund, concentrați-vă pe confort și intimitate.</a:t>
                      </a:r>
                      <a:endParaRPr lang="pt-PT" sz="14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ro-RO" sz="1400" b="1">
                          <a:solidFill>
                            <a:srgbClr val="252223"/>
                          </a:solidFill>
                          <a:effectLst/>
                          <a:latin typeface="Calibri" panose="020F0502020204030204" pitchFamily="34" charset="0"/>
                          <a:ea typeface="Calibri" panose="020F0502020204030204" pitchFamily="34" charset="0"/>
                          <a:cs typeface="Calibri" panose="020F0502020204030204" pitchFamily="34" charset="0"/>
                        </a:rPr>
                        <a:t>Dacă un rezident provine dintr-o cultură în care sexualitatea este un tabu profund, nu forțați o discuție clinică de tip occidental. </a:t>
                      </a:r>
                      <a:endParaRPr lang="pt-PT" sz="14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24773627"/>
                  </a:ext>
                </a:extLst>
              </a:tr>
              <a:tr h="724403">
                <a:tc>
                  <a:txBody>
                    <a:bodyPr/>
                    <a:lstStyle/>
                    <a:p>
                      <a:pPr>
                        <a:lnSpc>
                          <a:spcPct val="115000"/>
                        </a:lnSpc>
                        <a:spcAft>
                          <a:spcPts val="800"/>
                        </a:spcAft>
                        <a:buNone/>
                      </a:pPr>
                      <a:r>
                        <a:rPr lang="ro-RO" sz="1400">
                          <a:solidFill>
                            <a:srgbClr val="FFFFFF"/>
                          </a:solidFill>
                          <a:effectLst/>
                          <a:latin typeface="Calibri" panose="020F0502020204030204" pitchFamily="34" charset="0"/>
                          <a:ea typeface="Calibri" panose="020F0502020204030204" pitchFamily="34" charset="0"/>
                          <a:cs typeface="Calibri" panose="020F0502020204030204" pitchFamily="34" charset="0"/>
                        </a:rPr>
                        <a:t>Normalizați discuția și includeți întrebări despre sănătatea sexuală în evaluările de rutină. Dacă profesionistul o tratează ca pe ceva normal, rezidentul se va simți în siguranță.</a:t>
                      </a:r>
                      <a:endParaRPr lang="pt-PT" sz="14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ro-RO" sz="1400" b="1">
                          <a:solidFill>
                            <a:srgbClr val="252223"/>
                          </a:solidFill>
                          <a:effectLst/>
                          <a:latin typeface="Calibri" panose="020F0502020204030204" pitchFamily="34" charset="0"/>
                          <a:ea typeface="Calibri" panose="020F0502020204030204" pitchFamily="34" charset="0"/>
                          <a:cs typeface="Calibri" panose="020F0502020204030204" pitchFamily="34" charset="0"/>
                        </a:rPr>
                        <a:t>Nu săriți peste întrebările despre sănătatea sexuală sau ITS pentru că pacientul este „prea bătrân” pentru ca ele să fie relevante.</a:t>
                      </a:r>
                      <a:endParaRPr lang="pt-PT" sz="14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72289714"/>
                  </a:ext>
                </a:extLst>
              </a:tr>
              <a:tr h="724403">
                <a:tc>
                  <a:txBody>
                    <a:bodyPr/>
                    <a:lstStyle/>
                    <a:p>
                      <a:pPr>
                        <a:lnSpc>
                          <a:spcPct val="115000"/>
                        </a:lnSpc>
                        <a:spcAft>
                          <a:spcPts val="800"/>
                        </a:spcAft>
                        <a:buNone/>
                      </a:pPr>
                      <a:r>
                        <a:rPr lang="ro-RO" sz="14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Folosiți un limbaj neutru din punct de vedere al genului: „</a:t>
                      </a:r>
                      <a:r>
                        <a:rPr lang="ro-RO" sz="1400" i="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Ați avut un partener sau o persoană importantă în viața dumneavoastră?</a:t>
                      </a:r>
                      <a:r>
                        <a:rPr lang="ro-RO" sz="14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t>
                      </a:r>
                      <a:endParaRPr lang="pt-PT" sz="14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ro-RO" sz="1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Nu presupuneți că un rezident văduv este heterosexual. Evitați întrebarea „</a:t>
                      </a:r>
                      <a:r>
                        <a:rPr lang="ro-RO" sz="1400" b="1" i="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Cum se numea soțul dumneavoastră?</a:t>
                      </a:r>
                      <a:r>
                        <a:rPr lang="ro-RO" sz="1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endParaRPr lang="pt-PT" sz="1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60115440"/>
                  </a:ext>
                </a:extLst>
              </a:tr>
              <a:tr h="724403">
                <a:tc>
                  <a:txBody>
                    <a:bodyPr/>
                    <a:lstStyle/>
                    <a:p>
                      <a:pPr>
                        <a:lnSpc>
                          <a:spcPct val="115000"/>
                        </a:lnSpc>
                        <a:spcAft>
                          <a:spcPts val="800"/>
                        </a:spcAft>
                        <a:buNone/>
                      </a:pPr>
                      <a:r>
                        <a:rPr lang="ro-RO" sz="1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Faceți diferența între un comportament nepotrivit și o nevoie neîmplinită de conexiune. Căutați modalități de a oferi atingere sigură, consimțită, sau confort senzorial.</a:t>
                      </a:r>
                      <a:endParaRPr lang="pt-PT" sz="1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ro-RO" sz="1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Nu presupuneți că o persoană cu demență nu mai are nevoie de atingere.</a:t>
                      </a:r>
                      <a:endParaRPr lang="pt-PT" sz="1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97534268"/>
                  </a:ext>
                </a:extLst>
              </a:tr>
            </a:tbl>
          </a:graphicData>
        </a:graphic>
      </p:graphicFrame>
    </p:spTree>
    <p:extLst>
      <p:ext uri="{BB962C8B-B14F-4D97-AF65-F5344CB8AC3E}">
        <p14:creationId xmlns:p14="http://schemas.microsoft.com/office/powerpoint/2010/main" val="5694629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15E34-2E20-1843-82EF-93FE58295469}"/>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3AAD824A-6604-585A-6BA6-78F18D6ADC9B}"/>
              </a:ext>
            </a:extLst>
          </p:cNvPr>
          <p:cNvSpPr>
            <a:spLocks noGrp="1"/>
          </p:cNvSpPr>
          <p:nvPr>
            <p:ph type="title"/>
          </p:nvPr>
        </p:nvSpPr>
        <p:spPr/>
        <p:txBody>
          <a:bodyPr lIns="91440"/>
          <a:lstStyle/>
          <a:p>
            <a:r>
              <a:rPr lang="ro-RO" dirty="0"/>
              <a:t>Cum evităm stereotipurile:</a:t>
            </a:r>
            <a:endParaRPr lang="el-GR" dirty="0"/>
          </a:p>
        </p:txBody>
      </p:sp>
      <p:sp>
        <p:nvSpPr>
          <p:cNvPr id="3" name="Marcador de Posição do Texto 2">
            <a:extLst>
              <a:ext uri="{FF2B5EF4-FFF2-40B4-BE49-F238E27FC236}">
                <a16:creationId xmlns:a16="http://schemas.microsoft.com/office/drawing/2014/main" id="{EFD9DE95-171B-8CE5-FA8E-17F52AB871B1}"/>
              </a:ext>
            </a:extLst>
          </p:cNvPr>
          <p:cNvSpPr>
            <a:spLocks noGrp="1"/>
          </p:cNvSpPr>
          <p:nvPr>
            <p:ph type="body" sz="quarter" idx="10"/>
          </p:nvPr>
        </p:nvSpPr>
        <p:spPr>
          <a:xfrm>
            <a:off x="97970" y="983380"/>
            <a:ext cx="11944351" cy="1042856"/>
          </a:xfrm>
        </p:spPr>
        <p:txBody>
          <a:bodyPr/>
          <a:lstStyle/>
          <a:p>
            <a:r>
              <a:rPr lang="ro-RO" dirty="0"/>
              <a:t>Rolul dumneavoastră nu este acela de gardian al moralității, ci de facilitator al demnității. Verificându-vă prejudecățile, respectând intimitatea și folosind un limbaj adecvat adulților, creați un mediu în care vârstnicii se simt suficient de în siguranță pentru a fi pe deplin ei înșiși.</a:t>
            </a:r>
            <a:endParaRPr lang="pt-PT" dirty="0"/>
          </a:p>
        </p:txBody>
      </p:sp>
      <p:graphicFrame>
        <p:nvGraphicFramePr>
          <p:cNvPr id="5" name="Diagrama 4">
            <a:extLst>
              <a:ext uri="{FF2B5EF4-FFF2-40B4-BE49-F238E27FC236}">
                <a16:creationId xmlns:a16="http://schemas.microsoft.com/office/drawing/2014/main" id="{307632E8-A8E3-3F74-F7FD-2A9BD230A297}"/>
              </a:ext>
            </a:extLst>
          </p:cNvPr>
          <p:cNvGraphicFramePr/>
          <p:nvPr>
            <p:extLst>
              <p:ext uri="{D42A27DB-BD31-4B8C-83A1-F6EECF244321}">
                <p14:modId xmlns:p14="http://schemas.microsoft.com/office/powerpoint/2010/main" val="1275233767"/>
              </p:ext>
            </p:extLst>
          </p:nvPr>
        </p:nvGraphicFramePr>
        <p:xfrm>
          <a:off x="1912036" y="2026236"/>
          <a:ext cx="8070164" cy="46684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2091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309EC-E579-EB48-9B39-9A80CA78C8CC}"/>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28446942-6C7B-DD2F-ABF4-52E28814A0A5}"/>
              </a:ext>
            </a:extLst>
          </p:cNvPr>
          <p:cNvSpPr>
            <a:spLocks noGrp="1"/>
          </p:cNvSpPr>
          <p:nvPr>
            <p:ph type="title"/>
          </p:nvPr>
        </p:nvSpPr>
        <p:spPr>
          <a:xfrm>
            <a:off x="97970" y="81642"/>
            <a:ext cx="11944351" cy="715879"/>
          </a:xfrm>
        </p:spPr>
        <p:txBody>
          <a:bodyPr lIns="91440" anchor="ctr">
            <a:normAutofit/>
          </a:bodyPr>
          <a:lstStyle/>
          <a:p>
            <a:r>
              <a:rPr lang="ro-RO" dirty="0" err="1"/>
              <a:t>Rezumat și mesaje-cheie</a:t>
            </a:r>
            <a:endParaRPr lang="el-GR" dirty="0"/>
          </a:p>
        </p:txBody>
      </p:sp>
      <p:sp>
        <p:nvSpPr>
          <p:cNvPr id="7" name="Content Placeholder 6">
            <a:extLst>
              <a:ext uri="{FF2B5EF4-FFF2-40B4-BE49-F238E27FC236}">
                <a16:creationId xmlns:a16="http://schemas.microsoft.com/office/drawing/2014/main" id="{B2832F9F-5A59-9BE0-F057-BCC3B7531071}"/>
              </a:ext>
            </a:extLst>
          </p:cNvPr>
          <p:cNvSpPr>
            <a:spLocks noGrp="1"/>
          </p:cNvSpPr>
          <p:nvPr>
            <p:ph sz="quarter" idx="12"/>
          </p:nvPr>
        </p:nvSpPr>
        <p:spPr>
          <a:xfrm>
            <a:off x="3722914" y="960666"/>
            <a:ext cx="8319407" cy="4776106"/>
          </a:xfrm>
        </p:spPr>
        <p:txBody>
          <a:bodyPr>
            <a:normAutofit/>
          </a:bodyPr>
          <a:lstStyle/>
          <a:p>
            <a:pPr marL="342900" indent="-342900">
              <a:buFont typeface="Wingdings" panose="05000000000000000000" pitchFamily="2" charset="2"/>
              <a:buChar char="ü"/>
            </a:pPr>
            <a:r>
              <a:rPr lang="ro-RO" sz="1900" b="1" dirty="0"/>
              <a:t>Ageismul</a:t>
            </a:r>
            <a:r>
              <a:rPr lang="ro-RO" sz="1900" dirty="0"/>
              <a:t> nu este doar lipsit de amabilitate; poate duce la erori medicale, diagnostice ratate și încălcarea drepturilor omului. Recunoașterea prejudecăților este o competență profesională fundamentală.</a:t>
            </a:r>
          </a:p>
          <a:p>
            <a:pPr marL="342900" indent="-342900">
              <a:buFont typeface="Wingdings" panose="05000000000000000000" pitchFamily="2" charset="2"/>
              <a:buChar char="ü"/>
            </a:pPr>
            <a:r>
              <a:rPr lang="ro-RO" sz="1900" dirty="0"/>
              <a:t>Cercetările arată că </a:t>
            </a:r>
            <a:r>
              <a:rPr lang="ro-RO" sz="1900" b="1" dirty="0"/>
              <a:t>intimitatea și interesul sexual rămân componente esențiale </a:t>
            </a:r>
            <a:r>
              <a:rPr lang="ro-RO" sz="1900" dirty="0"/>
              <a:t>ale calității vieții. Sfârșitul vieții sexuale este adesea rezultatul stigmatizării sociale.</a:t>
            </a:r>
          </a:p>
          <a:p>
            <a:pPr marL="342900" indent="-342900">
              <a:buFont typeface="Wingdings" panose="05000000000000000000" pitchFamily="2" charset="2"/>
              <a:buChar char="ü"/>
            </a:pPr>
            <a:r>
              <a:rPr lang="ro-RO" sz="1900" dirty="0"/>
              <a:t>În mediul instituțional, intimitatea este condiția demnității. Profesioniștii trebuie să treacă de la rolul de gardieni care monitorizează comportamentul la cel de </a:t>
            </a:r>
            <a:r>
              <a:rPr lang="ro-RO" sz="1900" b="1" dirty="0"/>
              <a:t>facilitatori</a:t>
            </a:r>
            <a:r>
              <a:rPr lang="ro-RO" sz="1900" dirty="0"/>
              <a:t> care protejează spațiul privat al rezidentului.</a:t>
            </a:r>
          </a:p>
          <a:p>
            <a:pPr marL="342900" indent="-342900">
              <a:buFont typeface="Wingdings" panose="05000000000000000000" pitchFamily="2" charset="2"/>
              <a:buChar char="ü"/>
            </a:pPr>
            <a:r>
              <a:rPr lang="ro-RO" sz="1900" dirty="0"/>
              <a:t>Nu îi putem sprijini pe vârstnici fără a recunoaște </a:t>
            </a:r>
            <a:r>
              <a:rPr lang="ro-RO" sz="1900" b="1" dirty="0"/>
              <a:t>diversitatea experiențelor lor de viață</a:t>
            </a:r>
            <a:r>
              <a:rPr lang="ro-RO" sz="1900" dirty="0"/>
              <a:t>.</a:t>
            </a:r>
          </a:p>
          <a:p>
            <a:pPr marL="342900" indent="-342900">
              <a:buFont typeface="Wingdings" panose="05000000000000000000" pitchFamily="2" charset="2"/>
              <a:buChar char="ü"/>
            </a:pPr>
            <a:r>
              <a:rPr lang="ro-RO" sz="1900" b="1" dirty="0"/>
              <a:t>Combaterea ageismului este un proces continuu de autoreflecție</a:t>
            </a:r>
            <a:r>
              <a:rPr lang="ro-RO" sz="1900" dirty="0"/>
              <a:t>. Analizându-ne limbajul și reacțiile, creăm o cultură în care vârstnicii pot îmbătrâni păstrându-și identitatea.</a:t>
            </a:r>
          </a:p>
          <a:p>
            <a:pPr marL="342900" indent="-342900">
              <a:buFont typeface="Wingdings" panose="05000000000000000000" pitchFamily="2" charset="2"/>
              <a:buChar char="ü"/>
            </a:pPr>
            <a:endParaRPr lang="en-US" sz="1900" dirty="0"/>
          </a:p>
        </p:txBody>
      </p:sp>
      <p:sp>
        <p:nvSpPr>
          <p:cNvPr id="2" name="Caixa de texto 11">
            <a:extLst>
              <a:ext uri="{FF2B5EF4-FFF2-40B4-BE49-F238E27FC236}">
                <a16:creationId xmlns:a16="http://schemas.microsoft.com/office/drawing/2014/main" id="{DC0A0439-F0F7-124B-C4BA-41A9C086DC78}"/>
              </a:ext>
            </a:extLst>
          </p:cNvPr>
          <p:cNvSpPr txBox="1"/>
          <p:nvPr/>
        </p:nvSpPr>
        <p:spPr>
          <a:xfrm>
            <a:off x="462437" y="5516263"/>
            <a:ext cx="11215416" cy="1113137"/>
          </a:xfrm>
          <a:prstGeom prst="rect">
            <a:avLst/>
          </a:prstGeom>
          <a:solidFill>
            <a:schemeClr val="accent3">
              <a:lumMod val="75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buNone/>
            </a:pPr>
            <a:r>
              <a:rPr lang="ro-RO" sz="19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Gând final: dacă vom avea norocul să trăim o viață lungă, stereotipurile ageiste pe care le contestăm azi sunt exact cele care ne-ar fi afectat mâine. Îngrijirea incluzivă este o investiție în viitorul nostru comun.</a:t>
            </a:r>
            <a:endParaRPr lang="pt-PT" sz="19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descr="Uma imagem com pele, bochecha, Cara humana, ruga&#10;&#10;Os conteúdos gerados por IA podem estar incorretos.">
            <a:extLst>
              <a:ext uri="{FF2B5EF4-FFF2-40B4-BE49-F238E27FC236}">
                <a16:creationId xmlns:a16="http://schemas.microsoft.com/office/drawing/2014/main" id="{8F077F0A-D44D-A9F3-E354-DA8BAD0CFC9C}"/>
              </a:ext>
            </a:extLst>
          </p:cNvPr>
          <p:cNvPicPr>
            <a:picLocks noChangeAspect="1"/>
          </p:cNvPicPr>
          <p:nvPr/>
        </p:nvPicPr>
        <p:blipFill>
          <a:blip r:embed="rId2"/>
          <a:srcRect t="13836" b="7843"/>
          <a:stretch>
            <a:fillRect/>
          </a:stretch>
        </p:blipFill>
        <p:spPr>
          <a:xfrm>
            <a:off x="462437" y="922633"/>
            <a:ext cx="3162506" cy="4430485"/>
          </a:xfrm>
          <a:prstGeom prst="rect">
            <a:avLst/>
          </a:prstGeom>
        </p:spPr>
      </p:pic>
    </p:spTree>
    <p:extLst>
      <p:ext uri="{BB962C8B-B14F-4D97-AF65-F5344CB8AC3E}">
        <p14:creationId xmlns:p14="http://schemas.microsoft.com/office/powerpoint/2010/main" val="19401663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ro-RO" dirty="0"/>
              <a:t>Modulul 2 – Definiții-cheie</a:t>
            </a:r>
            <a:endParaRPr lang="el-GR" dirty="0"/>
          </a:p>
        </p:txBody>
      </p:sp>
      <p:sp>
        <p:nvSpPr>
          <p:cNvPr id="7" name="Content Placeholder 6"/>
          <p:cNvSpPr>
            <a:spLocks noGrp="1"/>
          </p:cNvSpPr>
          <p:nvPr>
            <p:ph sz="quarter" idx="12"/>
          </p:nvPr>
        </p:nvSpPr>
        <p:spPr>
          <a:xfrm>
            <a:off x="235778" y="1190310"/>
            <a:ext cx="11668733" cy="5289179"/>
          </a:xfrm>
        </p:spPr>
        <p:txBody>
          <a:bodyPr/>
          <a:lstStyle/>
          <a:p>
            <a:r>
              <a:rPr lang="ro-RO" sz="2000" b="1" dirty="0">
                <a:solidFill>
                  <a:schemeClr val="accent3"/>
                </a:solidFill>
              </a:rPr>
              <a:t>Ageism</a:t>
            </a:r>
            <a:r>
              <a:rPr lang="ro-RO" sz="2000" dirty="0"/>
              <a:t>: se referă la </a:t>
            </a:r>
            <a:r>
              <a:rPr lang="ro-RO" sz="2000" b="1" dirty="0"/>
              <a:t>stereotipurile</a:t>
            </a:r>
            <a:r>
              <a:rPr lang="ro-RO" sz="2000" dirty="0"/>
              <a:t> (cum gândim), </a:t>
            </a:r>
            <a:r>
              <a:rPr lang="ro-RO" sz="2000" b="1" dirty="0"/>
              <a:t>prejudecățile</a:t>
            </a:r>
            <a:r>
              <a:rPr lang="ro-RO" sz="2000" dirty="0"/>
              <a:t> (ce simțim) și </a:t>
            </a:r>
            <a:r>
              <a:rPr lang="ro-RO" sz="2000" b="1" dirty="0"/>
              <a:t>discriminarea</a:t>
            </a:r>
            <a:r>
              <a:rPr lang="ro-RO" sz="2000" dirty="0"/>
              <a:t> (cum acționăm) față de ceilalți sau față de noi înșine pe baza vârstei (OMS, 2025).</a:t>
            </a:r>
            <a:endParaRPr lang="pt-PT" sz="2000" dirty="0"/>
          </a:p>
          <a:p>
            <a:r>
              <a:rPr lang="ro-RO" sz="2000" b="1" dirty="0">
                <a:solidFill>
                  <a:schemeClr val="accent3"/>
                </a:solidFill>
              </a:rPr>
              <a:t>Stereotipuri</a:t>
            </a:r>
            <a:r>
              <a:rPr lang="ro-RO" sz="2000" dirty="0"/>
              <a:t>: structuri cognitive care stochează gândurile, convingerile și așteptările noastre despre caracteristicile membrilor unor grupuri sociale. În cazul ageismului, stereotipurile legate de vârstă sunt folosite pentru a face deducții despre persoanele dintr-o anumită grupă de vârstă și pentru a ne ghida comportamentul față de ele (OMS, 2021).</a:t>
            </a:r>
            <a:endParaRPr lang="pt-PT" sz="2000" dirty="0"/>
          </a:p>
          <a:p>
            <a:r>
              <a:rPr lang="ro-RO" sz="2000" b="1" dirty="0">
                <a:solidFill>
                  <a:schemeClr val="accent3"/>
                </a:solidFill>
              </a:rPr>
              <a:t>Prejudecăți</a:t>
            </a:r>
            <a:r>
              <a:rPr lang="ro-RO" sz="2000" dirty="0"/>
              <a:t>: o reacție afectivă sau un sentiment îndreptat către o persoană care aparține unui anumit grup social. În cazul ageismului, prejudecățile sunt îndreptate către persoane percepute ca aparținând unei anumite grupe de vârstă, indiferent dacă ele fac sau nu parte, de fapt, din acea grupă (OMS, 2021).</a:t>
            </a:r>
            <a:endParaRPr lang="pt-PT" sz="2000" dirty="0"/>
          </a:p>
          <a:p>
            <a:r>
              <a:rPr lang="ro-RO" sz="2000" b="1" dirty="0">
                <a:solidFill>
                  <a:schemeClr val="accent3"/>
                </a:solidFill>
              </a:rPr>
              <a:t>Discriminare</a:t>
            </a:r>
            <a:r>
              <a:rPr lang="ro-RO" sz="2000" dirty="0"/>
              <a:t>: orice acțiuni, practici, legi sau politici aplicate persoanelor pe baza apartenenței lor, percepute sau reale, la un grup social relevant și care le impun o formă de dezavantaj (discriminare negativă) sau avantaj (discriminare pozitivă), direct sau indirect. În cazul discriminării pe criterii de vârstă, aceste acțiuni, practici și politici vizează persoane percepute ca aparținând unei anumite grupe de vârstă (OMS, 2010).</a:t>
            </a:r>
            <a:endParaRPr lang="pt-PT" sz="2000" dirty="0"/>
          </a:p>
          <a:p>
            <a:r>
              <a:rPr lang="ro-RO" sz="2000" b="1" dirty="0">
                <a:solidFill>
                  <a:schemeClr val="accent3"/>
                </a:solidFill>
              </a:rPr>
              <a:t>Ageism instituțional</a:t>
            </a:r>
            <a:r>
              <a:rPr lang="ro-RO" sz="2000" dirty="0"/>
              <a:t>: legi, reguli, norme, politici și practici ale instituțiilor – și ideologiile promovate pentru a le justifica – care restrâng în mod nedrept oportunitățile și dezavantajează sistematic persoanele pe baza vârstei (OMS, 2021).</a:t>
            </a:r>
            <a:endParaRPr lang="pt-PT" sz="2000" dirty="0"/>
          </a:p>
        </p:txBody>
      </p:sp>
    </p:spTree>
    <p:extLst>
      <p:ext uri="{BB962C8B-B14F-4D97-AF65-F5344CB8AC3E}">
        <p14:creationId xmlns:p14="http://schemas.microsoft.com/office/powerpoint/2010/main" val="31812684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2E86A-F075-8787-77FE-59DDC7087F53}"/>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782731EA-556E-45D9-1DD5-D98905882219}"/>
              </a:ext>
            </a:extLst>
          </p:cNvPr>
          <p:cNvSpPr>
            <a:spLocks noGrp="1"/>
          </p:cNvSpPr>
          <p:nvPr>
            <p:ph type="title"/>
          </p:nvPr>
        </p:nvSpPr>
        <p:spPr/>
        <p:txBody>
          <a:bodyPr lIns="91440"/>
          <a:lstStyle/>
          <a:p>
            <a:r>
              <a:rPr lang="ro-RO" dirty="0"/>
              <a:t>Modulul 2 – Definiții-cheie</a:t>
            </a:r>
            <a:endParaRPr lang="el-GR" dirty="0"/>
          </a:p>
        </p:txBody>
      </p:sp>
      <p:sp>
        <p:nvSpPr>
          <p:cNvPr id="7" name="Content Placeholder 6">
            <a:extLst>
              <a:ext uri="{FF2B5EF4-FFF2-40B4-BE49-F238E27FC236}">
                <a16:creationId xmlns:a16="http://schemas.microsoft.com/office/drawing/2014/main" id="{355E70B9-4F3E-BCAB-BA14-6BF76645385F}"/>
              </a:ext>
            </a:extLst>
          </p:cNvPr>
          <p:cNvSpPr>
            <a:spLocks noGrp="1"/>
          </p:cNvSpPr>
          <p:nvPr>
            <p:ph sz="quarter" idx="12"/>
          </p:nvPr>
        </p:nvSpPr>
        <p:spPr>
          <a:xfrm>
            <a:off x="235778" y="1190310"/>
            <a:ext cx="11668733" cy="5289179"/>
          </a:xfrm>
        </p:spPr>
        <p:txBody>
          <a:bodyPr/>
          <a:lstStyle/>
          <a:p>
            <a:r>
              <a:rPr lang="ro-RO" sz="2000" b="1" dirty="0">
                <a:solidFill>
                  <a:schemeClr val="accent3"/>
                </a:solidFill>
              </a:rPr>
              <a:t>Ageism interpersonal</a:t>
            </a:r>
            <a:r>
              <a:rPr lang="ro-RO" sz="2000" dirty="0"/>
              <a:t>: ageism care apare în interacțiunile dintre două sau mai multe persoane. În ageismul interpersonal, autorul este distinct de ținta ageismului (OMS, 2021).</a:t>
            </a:r>
            <a:endParaRPr lang="pt-PT" sz="2000" dirty="0"/>
          </a:p>
          <a:p>
            <a:r>
              <a:rPr lang="ro-RO" sz="2000" b="1" dirty="0">
                <a:solidFill>
                  <a:schemeClr val="accent3"/>
                </a:solidFill>
              </a:rPr>
              <a:t>Ageism internalizat / autoîndreptat</a:t>
            </a:r>
            <a:r>
              <a:rPr lang="ro-RO" sz="2000" dirty="0"/>
              <a:t>: ageism îndreptat împotriva propriei persoane. Oamenii internalizează prejudecățile legate de vârstă din cultura înconjurătoare după ce sunt expuși repetat la ele, iar apoi le aplică asupra lor înșiși (OMS, 2021).</a:t>
            </a:r>
            <a:endParaRPr lang="pt-PT" sz="2000" dirty="0"/>
          </a:p>
          <a:p>
            <a:r>
              <a:rPr lang="ro-RO" sz="2000" b="1" dirty="0">
                <a:solidFill>
                  <a:schemeClr val="accent3"/>
                </a:solidFill>
              </a:rPr>
              <a:t>Ageism explicit</a:t>
            </a:r>
            <a:r>
              <a:rPr lang="ro-RO" sz="2000" dirty="0"/>
              <a:t>: ageism practicat de o persoană în mod conștient și intenționat. Este adesea pus în contrast cu ageismul implicit, care acționează în mare parte în afara conștientizării (OMS, 2021).</a:t>
            </a:r>
            <a:endParaRPr lang="pt-PT" sz="2000" dirty="0"/>
          </a:p>
          <a:p>
            <a:r>
              <a:rPr lang="ro-RO" sz="2000" b="1" dirty="0">
                <a:solidFill>
                  <a:schemeClr val="accent3"/>
                </a:solidFill>
              </a:rPr>
              <a:t>Ageism implicit</a:t>
            </a:r>
            <a:r>
              <a:rPr lang="ro-RO" sz="2000" dirty="0"/>
              <a:t>: ageism practicat de o persoană fără conștientizare și fără intenție (OMS, 2021).</a:t>
            </a:r>
            <a:endParaRPr lang="pt-PT" sz="2000" dirty="0"/>
          </a:p>
          <a:p>
            <a:r>
              <a:rPr lang="ro-RO" sz="2000" b="1" dirty="0">
                <a:solidFill>
                  <a:schemeClr val="accent3"/>
                </a:solidFill>
              </a:rPr>
              <a:t>Ageism sexual</a:t>
            </a:r>
            <a:r>
              <a:rPr lang="ro-RO" sz="2000" dirty="0"/>
              <a:t>: convingerea specifică potrivit căreia persoanele vârstnice sunt sau ar trebui să fie asexuale, că interesul sexual la vârste înaintate este anormal și că nu mai sunt capabile să întrețină relații sexuale sau să se bucure de viața sexuală ca în tinerețe (Surles, 2023). </a:t>
            </a:r>
            <a:endParaRPr lang="pt-PT" sz="2000" dirty="0"/>
          </a:p>
          <a:p>
            <a:r>
              <a:rPr lang="ro-RO" sz="2000" b="1" dirty="0">
                <a:solidFill>
                  <a:schemeClr val="accent3"/>
                </a:solidFill>
              </a:rPr>
              <a:t>Elderspeak</a:t>
            </a:r>
            <a:r>
              <a:rPr lang="ro-RO" sz="2000" dirty="0"/>
              <a:t>: ajustări ale modului de a vorbi pe care le fac uneori persoanele mai tinere atunci când comunică cu vârstnicii, precum vorbitul mai lent sau mai tare, scurtarea propozițiilor sau folosirea unui vocabular limitat ori mai puțin complex. Aceste tipare simplificate se bazează implicit pe presupunerea că vârstnicii au deficiențe cognitive sau nu pot înțelege vorbirea obișnuită (OMS, 2021).</a:t>
            </a:r>
            <a:endParaRPr lang="pt-PT" sz="2000" dirty="0"/>
          </a:p>
        </p:txBody>
      </p:sp>
    </p:spTree>
    <p:extLst>
      <p:ext uri="{BB962C8B-B14F-4D97-AF65-F5344CB8AC3E}">
        <p14:creationId xmlns:p14="http://schemas.microsoft.com/office/powerpoint/2010/main" val="33164847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9864" y="1616423"/>
            <a:ext cx="7832271" cy="1600197"/>
          </a:xfrm>
        </p:spPr>
        <p:txBody>
          <a:bodyPr>
            <a:normAutofit/>
          </a:bodyPr>
          <a:lstStyle/>
          <a:p>
            <a:r>
              <a:rPr lang="ro-RO" sz="2400" dirty="0" err="1"/>
              <a:t>Vă mulțumim pentru atenție!</a:t>
            </a:r>
            <a:endParaRPr lang="el-GR" sz="2400" dirty="0"/>
          </a:p>
        </p:txBody>
      </p:sp>
      <p:sp>
        <p:nvSpPr>
          <p:cNvPr id="3" name="Title 1">
            <a:extLst>
              <a:ext uri="{FF2B5EF4-FFF2-40B4-BE49-F238E27FC236}">
                <a16:creationId xmlns:a16="http://schemas.microsoft.com/office/drawing/2014/main" id="{D8ACD137-87BD-031E-E26E-083F6CEAAD45}"/>
              </a:ext>
            </a:extLst>
          </p:cNvPr>
          <p:cNvSpPr txBox="1">
            <a:spLocks/>
          </p:cNvSpPr>
          <p:nvPr/>
        </p:nvSpPr>
        <p:spPr>
          <a:xfrm>
            <a:off x="2179864" y="2525956"/>
            <a:ext cx="7832271" cy="1600197"/>
          </a:xfrm>
          <a:prstGeom prst="rect">
            <a:avLst/>
          </a:prstGeom>
        </p:spPr>
        <p:txBody>
          <a:bodyPr vert="horz" lIns="91440" tIns="45720" rIns="91440" bIns="45720" rtlCol="0" anchor="ctr">
            <a:normAutofit/>
          </a:bodyPr>
          <a:lstStyle>
            <a:lvl1pPr algn="ctr" defTabSz="914377"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r>
              <a:rPr lang="pt-PT" sz="2400" dirty="0">
                <a:hlinkClick r:id="rId2">
                  <a:extLst>
                    <a:ext uri="{A12FA001-AC4F-418D-AE19-62706E023703}">
                      <ahyp:hlinkClr xmlns:ahyp="http://schemas.microsoft.com/office/drawing/2018/hyperlinkcolor" val="tx"/>
                    </a:ext>
                  </a:extLst>
                </a:hlinkClick>
              </a:rPr>
              <a:t>www.nevergetsold.eu</a:t>
            </a:r>
            <a:endParaRPr lang="pt-PT" sz="2400" dirty="0"/>
          </a:p>
        </p:txBody>
      </p:sp>
      <p:pic>
        <p:nvPicPr>
          <p:cNvPr id="4" name="Imagem 3" descr="Uma imagem com símbolo, logótipo, círculo, Tipo de letra&#10;&#10;Os conteúdos gerados por IA poderão estar incorretos.">
            <a:hlinkClick r:id="rId3"/>
            <a:extLst>
              <a:ext uri="{FF2B5EF4-FFF2-40B4-BE49-F238E27FC236}">
                <a16:creationId xmlns:a16="http://schemas.microsoft.com/office/drawing/2014/main" id="{D8D0EA03-A995-B7E9-4058-014909F64722}"/>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793458" y="4345022"/>
            <a:ext cx="650133" cy="650133"/>
          </a:xfrm>
          <a:prstGeom prst="rect">
            <a:avLst/>
          </a:prstGeom>
        </p:spPr>
      </p:pic>
      <p:pic>
        <p:nvPicPr>
          <p:cNvPr id="5" name="Imagem 4" descr="Uma imagem com Gráficos, Saturação de cores, círculo, design gráfico&#10;&#10;Os conteúdos gerados por IA poderão estar incorretos.">
            <a:hlinkClick r:id="rId6"/>
            <a:extLst>
              <a:ext uri="{FF2B5EF4-FFF2-40B4-BE49-F238E27FC236}">
                <a16:creationId xmlns:a16="http://schemas.microsoft.com/office/drawing/2014/main" id="{B300EE80-F36E-BCE8-4432-A1641381FC0B}"/>
              </a:ext>
            </a:extLst>
          </p:cNvPr>
          <p:cNvPicPr>
            <a:picLocks noChangeAspect="1"/>
          </p:cNvPicPr>
          <p:nvPr/>
        </p:nvPicPr>
        <p:blipFill>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2793458" y="5214024"/>
            <a:ext cx="650133" cy="650133"/>
          </a:xfrm>
          <a:prstGeom prst="rect">
            <a:avLst/>
          </a:prstGeom>
        </p:spPr>
      </p:pic>
      <p:sp>
        <p:nvSpPr>
          <p:cNvPr id="6" name="Title 1">
            <a:extLst>
              <a:ext uri="{FF2B5EF4-FFF2-40B4-BE49-F238E27FC236}">
                <a16:creationId xmlns:a16="http://schemas.microsoft.com/office/drawing/2014/main" id="{C5F6F38A-8A1A-8FAF-8074-AFCA31DC95EF}"/>
              </a:ext>
            </a:extLst>
          </p:cNvPr>
          <p:cNvSpPr txBox="1">
            <a:spLocks/>
          </p:cNvSpPr>
          <p:nvPr/>
        </p:nvSpPr>
        <p:spPr>
          <a:xfrm>
            <a:off x="3581399" y="4010475"/>
            <a:ext cx="6914821" cy="1334065"/>
          </a:xfrm>
          <a:prstGeom prst="rect">
            <a:avLst/>
          </a:prstGeom>
        </p:spPr>
        <p:txBody>
          <a:bodyPr vert="horz" lIns="91440" tIns="45720" rIns="91440" bIns="45720" rtlCol="0" anchor="ctr">
            <a:normAutofit/>
          </a:bodyPr>
          <a:lstStyle>
            <a:lvl1pPr algn="ctr" defTabSz="914377"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pPr algn="l"/>
            <a:r>
              <a:rPr lang="pt-PT" dirty="0">
                <a:hlinkClick r:id="rId3">
                  <a:extLst>
                    <a:ext uri="{A12FA001-AC4F-418D-AE19-62706E023703}">
                      <ahyp:hlinkClr xmlns:ahyp="http://schemas.microsoft.com/office/drawing/2018/hyperlinkcolor" val="tx"/>
                    </a:ext>
                  </a:extLst>
                </a:hlinkClick>
              </a:rPr>
              <a:t>Never Gets Old </a:t>
            </a:r>
            <a:endParaRPr lang="en-CY" dirty="0"/>
          </a:p>
        </p:txBody>
      </p:sp>
      <p:sp>
        <p:nvSpPr>
          <p:cNvPr id="7" name="Title 1">
            <a:extLst>
              <a:ext uri="{FF2B5EF4-FFF2-40B4-BE49-F238E27FC236}">
                <a16:creationId xmlns:a16="http://schemas.microsoft.com/office/drawing/2014/main" id="{0ADC0E0B-B1C0-88AA-FD84-A8A318BF5E55}"/>
              </a:ext>
            </a:extLst>
          </p:cNvPr>
          <p:cNvSpPr txBox="1">
            <a:spLocks/>
          </p:cNvSpPr>
          <p:nvPr/>
        </p:nvSpPr>
        <p:spPr>
          <a:xfrm>
            <a:off x="3581399" y="4872057"/>
            <a:ext cx="2514602" cy="1334065"/>
          </a:xfrm>
          <a:prstGeom prst="rect">
            <a:avLst/>
          </a:prstGeom>
        </p:spPr>
        <p:txBody>
          <a:bodyPr vert="horz" lIns="91440" tIns="45720" rIns="91440" bIns="45720" rtlCol="0" anchor="ctr">
            <a:normAutofit/>
          </a:bodyPr>
          <a:lstStyle>
            <a:lvl1pPr algn="ctr" defTabSz="914377"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pPr algn="l"/>
            <a:r>
              <a:rPr lang="pt-PT" dirty="0">
                <a:hlinkClick r:id="rId6">
                  <a:extLst>
                    <a:ext uri="{A12FA001-AC4F-418D-AE19-62706E023703}">
                      <ahyp:hlinkClr xmlns:ahyp="http://schemas.microsoft.com/office/drawing/2018/hyperlinkcolor" val="tx"/>
                    </a:ext>
                  </a:extLst>
                </a:hlinkClick>
              </a:rPr>
              <a:t>nevergetsold.project</a:t>
            </a:r>
            <a:endParaRPr lang="en-CY" dirty="0"/>
          </a:p>
        </p:txBody>
      </p:sp>
      <p:pic>
        <p:nvPicPr>
          <p:cNvPr id="9" name="Imagem 8" descr="Uma imagem com texto, Tipo de letra, Gráficos, logótipo&#10;&#10;Os conteúdos gerados por IA podem estar incorretos.">
            <a:extLst>
              <a:ext uri="{FF2B5EF4-FFF2-40B4-BE49-F238E27FC236}">
                <a16:creationId xmlns:a16="http://schemas.microsoft.com/office/drawing/2014/main" id="{F3868F13-5791-5E06-D07A-51895382EF0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450067" y="4417993"/>
            <a:ext cx="5103767" cy="1446164"/>
          </a:xfrm>
          <a:prstGeom prst="rect">
            <a:avLst/>
          </a:prstGeom>
        </p:spPr>
      </p:pic>
    </p:spTree>
    <p:extLst>
      <p:ext uri="{BB962C8B-B14F-4D97-AF65-F5344CB8AC3E}">
        <p14:creationId xmlns:p14="http://schemas.microsoft.com/office/powerpoint/2010/main" val="18541039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88744-E6C1-87C2-26C8-CD17138625D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5D68703-AD26-6BA1-55D9-F21A4408BBF9}"/>
              </a:ext>
            </a:extLst>
          </p:cNvPr>
          <p:cNvSpPr>
            <a:spLocks noGrp="1"/>
          </p:cNvSpPr>
          <p:nvPr>
            <p:ph type="title"/>
          </p:nvPr>
        </p:nvSpPr>
        <p:spPr/>
        <p:txBody>
          <a:bodyPr lIns="91440"/>
          <a:lstStyle/>
          <a:p>
            <a:r>
              <a:rPr lang="ro-RO" sz="3200" dirty="0"/>
              <a:t>Modulul 2: Ageismul și concepțiile greșite despre persoanele vârstnice</a:t>
            </a:r>
          </a:p>
        </p:txBody>
      </p:sp>
      <p:sp>
        <p:nvSpPr>
          <p:cNvPr id="5" name="Content Placeholder 4">
            <a:extLst>
              <a:ext uri="{FF2B5EF4-FFF2-40B4-BE49-F238E27FC236}">
                <a16:creationId xmlns:a16="http://schemas.microsoft.com/office/drawing/2014/main" id="{7F8FD931-E8E9-9339-5D2E-3066713C948C}"/>
              </a:ext>
            </a:extLst>
          </p:cNvPr>
          <p:cNvSpPr>
            <a:spLocks noGrp="1"/>
          </p:cNvSpPr>
          <p:nvPr>
            <p:ph sz="quarter" idx="12"/>
          </p:nvPr>
        </p:nvSpPr>
        <p:spPr>
          <a:xfrm>
            <a:off x="149680" y="1357531"/>
            <a:ext cx="11944350" cy="5043270"/>
          </a:xfrm>
        </p:spPr>
        <p:txBody>
          <a:bodyPr/>
          <a:lstStyle/>
          <a:p>
            <a:pPr marL="285750" indent="-285750">
              <a:buFont typeface="Arial" panose="020B0604020202020204" pitchFamily="34" charset="0"/>
              <a:buChar char="•"/>
            </a:pPr>
            <a:r>
              <a:rPr lang="en-US" sz="1100" dirty="0"/>
              <a:t>Abrams, Z. (2023, March 1). A new concept of aging. Monitor on Psychology, 54(2). </a:t>
            </a:r>
            <a:r>
              <a:rPr lang="en-US" sz="1100" dirty="0">
                <a:hlinkClick r:id="rId2"/>
              </a:rPr>
              <a:t>https://www.apa.org/monitor/2023/03/cover-new-concept-of-aging</a:t>
            </a:r>
            <a:r>
              <a:rPr lang="en-US" sz="1100" dirty="0"/>
              <a:t>  </a:t>
            </a:r>
          </a:p>
          <a:p>
            <a:pPr marL="285750" indent="-285750">
              <a:buFont typeface="Arial" panose="020B0604020202020204" pitchFamily="34" charset="0"/>
              <a:buChar char="•"/>
            </a:pPr>
            <a:r>
              <a:rPr lang="en-US" sz="1100" dirty="0"/>
              <a:t>Bodner, E.; Cohen-Fridel, S. Relations between Attachment Styles, Ageism and Quality of Life in Late Life. Int. </a:t>
            </a:r>
            <a:r>
              <a:rPr lang="en-US" sz="1100" dirty="0" err="1"/>
              <a:t>Psychogeriatr</a:t>
            </a:r>
            <a:r>
              <a:rPr lang="en-US" sz="1100" dirty="0"/>
              <a:t>. 2010, 22, 1353–1361.</a:t>
            </a:r>
          </a:p>
          <a:p>
            <a:pPr marL="285750" indent="-285750">
              <a:buFont typeface="Arial" panose="020B0604020202020204" pitchFamily="34" charset="0"/>
              <a:buChar char="•"/>
            </a:pPr>
            <a:r>
              <a:rPr lang="en-US" sz="1100" dirty="0" err="1"/>
              <a:t>Donizzetti</a:t>
            </a:r>
            <a:r>
              <a:rPr lang="en-US" sz="1100" dirty="0"/>
              <a:t>, A.R.; </a:t>
            </a:r>
            <a:r>
              <a:rPr lang="en-US" sz="1100" dirty="0" err="1"/>
              <a:t>Lagacé</a:t>
            </a:r>
            <a:r>
              <a:rPr lang="en-US" sz="1100" dirty="0"/>
              <a:t>, M. COVID-19 and the Elderly’s Mental Illness: The Role of Risk Perception, Social Isolation, Loneliness and Ageism. Int. J. Environ. Res. Public Health 2022, 19, 4513.</a:t>
            </a:r>
          </a:p>
          <a:p>
            <a:pPr marL="285750" indent="-285750">
              <a:buFont typeface="Arial" panose="020B0604020202020204" pitchFamily="34" charset="0"/>
              <a:buChar char="•"/>
            </a:pPr>
            <a:r>
              <a:rPr lang="en-US" sz="1100" dirty="0"/>
              <a:t>Gewirtz-Meydan, A., &amp; Ayalon, L. (2020). “Shades of grey”: Exploring public opinion about later-life sexuality. Canadian Journal on Aging/La Revue canadienne du </a:t>
            </a:r>
            <a:r>
              <a:rPr lang="en-US" sz="1100" dirty="0" err="1"/>
              <a:t>vieillissement</a:t>
            </a:r>
            <a:r>
              <a:rPr lang="en-US" sz="1100" dirty="0"/>
              <a:t>, 39(4), 647-661. </a:t>
            </a:r>
            <a:r>
              <a:rPr lang="en-US" sz="1100" dirty="0">
                <a:hlinkClick r:id="rId3"/>
              </a:rPr>
              <a:t>https://doi.org/10.1017/s071498081900062x</a:t>
            </a:r>
            <a:r>
              <a:rPr lang="en-US" sz="1100" dirty="0"/>
              <a:t>  </a:t>
            </a:r>
          </a:p>
          <a:p>
            <a:pPr marL="285750" indent="-285750">
              <a:buFont typeface="Arial" panose="020B0604020202020204" pitchFamily="34" charset="0"/>
              <a:buChar char="•"/>
            </a:pPr>
            <a:r>
              <a:rPr lang="en-US" sz="1100" dirty="0"/>
              <a:t>Gewirtz-Meydan, A., Hafford-</a:t>
            </a:r>
            <a:r>
              <a:rPr lang="en-US" sz="1100" dirty="0" err="1"/>
              <a:t>Letchfield</a:t>
            </a:r>
            <a:r>
              <a:rPr lang="en-US" sz="1100" dirty="0"/>
              <a:t>, T., Benyamini, Y., Phelan, A., Jackson, J. and Ayalon, L. (2018) 'Ageism and Sexuality', in Ayalon, L. &amp; Tesch-Römer, C. (eds.) Contemporary Perspectives on Ageism. Cham: Springer International Publishing, pp. 149-162. doi:10.1007/978-3-319-73820-8_10. </a:t>
            </a:r>
            <a:r>
              <a:rPr lang="en-US" sz="1100" dirty="0">
                <a:hlinkClick r:id="rId4"/>
              </a:rPr>
              <a:t>https://cora.ucc.ie/bitstreams/7f056dc8-2801-4587-9aec-87a10ad79796/download</a:t>
            </a:r>
            <a:r>
              <a:rPr lang="en-US" sz="1100" dirty="0"/>
              <a:t> </a:t>
            </a:r>
          </a:p>
          <a:p>
            <a:pPr marL="285750" indent="-285750">
              <a:buFont typeface="Arial" panose="020B0604020202020204" pitchFamily="34" charset="0"/>
              <a:buChar char="•"/>
            </a:pPr>
            <a:r>
              <a:rPr lang="en-US" sz="1100" dirty="0"/>
              <a:t>Heywood, w., Minichiello, v., Lyons, a., </a:t>
            </a:r>
            <a:r>
              <a:rPr lang="en-US" sz="1100" dirty="0" err="1"/>
              <a:t>Fileborn</a:t>
            </a:r>
            <a:r>
              <a:rPr lang="en-US" sz="1100" dirty="0"/>
              <a:t>, b., Hussain, r., Hinchliff, s., … Dow, b. (2019). The impact of experiences of ageism on sexual activity and interest in later life. Ageing and Society, 39(4), 795–814. doi:10.1017/S0144686X17001222 </a:t>
            </a:r>
          </a:p>
          <a:p>
            <a:pPr marL="285750" indent="-285750">
              <a:buFont typeface="Arial" panose="020B0604020202020204" pitchFamily="34" charset="0"/>
              <a:buChar char="•"/>
            </a:pPr>
            <a:r>
              <a:rPr lang="en-US" sz="1100" dirty="0" err="1"/>
              <a:t>Kerssies</a:t>
            </a:r>
            <a:r>
              <a:rPr lang="en-US" sz="1100" dirty="0"/>
              <a:t>, J., Huijg, J. M., </a:t>
            </a:r>
            <a:r>
              <a:rPr lang="en-US" sz="1100" dirty="0" err="1"/>
              <a:t>Messelis</a:t>
            </a:r>
            <a:r>
              <a:rPr lang="en-US" sz="1100" dirty="0"/>
              <a:t>, E., Abma, T. A., &amp; </a:t>
            </a:r>
            <a:r>
              <a:rPr lang="en-US" sz="1100" dirty="0" err="1"/>
              <a:t>Bendien</a:t>
            </a:r>
            <a:r>
              <a:rPr lang="en-US" sz="1100" dirty="0"/>
              <a:t>, E. (2025). Transforming sexual (self-) ageism: A tailored participatory action research approach for collaborative learning among older adults. Educational Gerontology, 51(12), 1340-1352.</a:t>
            </a:r>
          </a:p>
          <a:p>
            <a:pPr marL="285750" indent="-285750">
              <a:buFont typeface="Arial" panose="020B0604020202020204" pitchFamily="34" charset="0"/>
              <a:buChar char="•"/>
            </a:pPr>
            <a:r>
              <a:rPr lang="en-US" sz="1100" dirty="0"/>
              <a:t>Lyons, A., Alba, B., Heywood, W., </a:t>
            </a:r>
            <a:r>
              <a:rPr lang="en-US" sz="1100" dirty="0" err="1"/>
              <a:t>Fileborn</a:t>
            </a:r>
            <a:r>
              <a:rPr lang="en-US" sz="1100" dirty="0"/>
              <a:t>, B., Minichiello, V., Barrett, C., … Dow, B. (2018). Experiences of ageism and the mental health of older adults. Aging &amp; Mental Health, 22(11), 1456–1464. </a:t>
            </a:r>
            <a:r>
              <a:rPr lang="en-US" sz="1100" dirty="0">
                <a:hlinkClick r:id="rId5"/>
              </a:rPr>
              <a:t>https://doi.org/10.1080/13607863.2017.1364347</a:t>
            </a:r>
            <a:r>
              <a:rPr lang="en-US" sz="1100" dirty="0"/>
              <a:t>  </a:t>
            </a:r>
          </a:p>
          <a:p>
            <a:pPr marL="285750" indent="-285750">
              <a:buFont typeface="Arial" panose="020B0604020202020204" pitchFamily="34" charset="0"/>
              <a:buChar char="•"/>
            </a:pPr>
            <a:r>
              <a:rPr lang="en-US" sz="1100" dirty="0"/>
              <a:t>Moore, A., &amp; Reynolds, P. (2016). Against the ugliness of age: Towards an </a:t>
            </a:r>
            <a:r>
              <a:rPr lang="en-US" sz="1100" dirty="0" err="1"/>
              <a:t>erotics</a:t>
            </a:r>
            <a:r>
              <a:rPr lang="en-US" sz="1100" dirty="0"/>
              <a:t> of the aging sexual body. </a:t>
            </a:r>
            <a:r>
              <a:rPr lang="en-US" sz="1100" dirty="0" err="1"/>
              <a:t>InterAlia</a:t>
            </a:r>
            <a:r>
              <a:rPr lang="en-US" sz="1100" dirty="0"/>
              <a:t>: Pismo </a:t>
            </a:r>
            <a:r>
              <a:rPr lang="en-US" sz="1100" dirty="0" err="1"/>
              <a:t>poświęcone</a:t>
            </a:r>
            <a:r>
              <a:rPr lang="en-US" sz="1100" dirty="0"/>
              <a:t> </a:t>
            </a:r>
            <a:r>
              <a:rPr lang="en-US" sz="1100" dirty="0" err="1"/>
              <a:t>studiom</a:t>
            </a:r>
            <a:r>
              <a:rPr lang="en-US" sz="1100" dirty="0"/>
              <a:t> queer, (11a). </a:t>
            </a:r>
            <a:r>
              <a:rPr lang="en-US" sz="1100" dirty="0">
                <a:hlinkClick r:id="rId6"/>
              </a:rPr>
              <a:t>https://doi.org/10.51897/interalia/lrjz7417</a:t>
            </a:r>
            <a:r>
              <a:rPr lang="en-US" sz="1100" dirty="0"/>
              <a:t>  </a:t>
            </a:r>
          </a:p>
          <a:p>
            <a:pPr marL="285750" indent="-285750">
              <a:buFont typeface="Arial" panose="020B0604020202020204" pitchFamily="34" charset="0"/>
              <a:buChar char="•"/>
            </a:pPr>
            <a:r>
              <a:rPr lang="en-US" sz="1100" dirty="0"/>
              <a:t>Robb, C., Chen, H. &amp; Haley, W.E. Ageism in Mental Health and Health Care: A Critical Review. Journal of Clinical </a:t>
            </a:r>
            <a:r>
              <a:rPr lang="en-US" sz="1100" dirty="0" err="1"/>
              <a:t>Geropsychology</a:t>
            </a:r>
            <a:r>
              <a:rPr lang="en-US" sz="1100" dirty="0"/>
              <a:t> 8, 1–12 (2002). </a:t>
            </a:r>
            <a:r>
              <a:rPr lang="en-US" sz="1100" dirty="0">
                <a:hlinkClick r:id="rId7"/>
              </a:rPr>
              <a:t>https://doi.org/10.1023/A:1013013322947</a:t>
            </a:r>
            <a:r>
              <a:rPr lang="en-US" sz="1100" dirty="0"/>
              <a:t> </a:t>
            </a:r>
          </a:p>
          <a:p>
            <a:pPr marL="285750" indent="-285750">
              <a:buFont typeface="Arial" panose="020B0604020202020204" pitchFamily="34" charset="0"/>
              <a:buChar char="•"/>
            </a:pPr>
            <a:r>
              <a:rPr lang="en-US" sz="1100" dirty="0"/>
              <a:t>Surles, T. (2023, February 1). Fight sexual ageism and boost your sexual self-confidence. Next Avenue. </a:t>
            </a:r>
            <a:r>
              <a:rPr lang="en-US" sz="1100" dirty="0">
                <a:hlinkClick r:id="rId8"/>
              </a:rPr>
              <a:t>https://www.nextavenue.org/fight-sexual-ageism-boost-your-self-confidence/</a:t>
            </a:r>
            <a:r>
              <a:rPr lang="en-US" sz="1100" dirty="0"/>
              <a:t> </a:t>
            </a:r>
          </a:p>
          <a:p>
            <a:pPr marL="285750" indent="-285750">
              <a:buFont typeface="Arial" panose="020B0604020202020204" pitchFamily="34" charset="0"/>
              <a:buChar char="•"/>
            </a:pPr>
            <a:r>
              <a:rPr lang="en-US" sz="1100" dirty="0"/>
              <a:t>World Health Organization. (2025, April 28). Ageing: Ageism. </a:t>
            </a:r>
            <a:r>
              <a:rPr lang="en-US" sz="1100" dirty="0">
                <a:hlinkClick r:id="rId9"/>
              </a:rPr>
              <a:t>https://www.who.int/news-room/questions-and-answers/item/ageing-ageism</a:t>
            </a:r>
            <a:r>
              <a:rPr lang="en-US" sz="1100" dirty="0"/>
              <a:t>  </a:t>
            </a:r>
          </a:p>
          <a:p>
            <a:pPr marL="285750" indent="-285750">
              <a:buFont typeface="Arial" panose="020B0604020202020204" pitchFamily="34" charset="0"/>
              <a:buChar char="•"/>
            </a:pPr>
            <a:r>
              <a:rPr lang="en-US" sz="1100" dirty="0"/>
              <a:t>World Health Organization. (2021). Global report on ageism. </a:t>
            </a:r>
            <a:r>
              <a:rPr lang="en-US" sz="1100" dirty="0">
                <a:hlinkClick r:id="rId10"/>
              </a:rPr>
              <a:t>https://www.who.int/teams/social-determinants-of-health/demographic-change-and-healthy-ageing/ageism/global-report-on-ageism</a:t>
            </a:r>
            <a:r>
              <a:rPr lang="en-US" sz="1100" dirty="0"/>
              <a:t> </a:t>
            </a:r>
          </a:p>
          <a:p>
            <a:pPr marL="285750" indent="-285750">
              <a:buFont typeface="Arial" panose="020B0604020202020204" pitchFamily="34" charset="0"/>
              <a:buChar char="•"/>
            </a:pPr>
            <a:r>
              <a:rPr lang="en-US" sz="1100" dirty="0"/>
              <a:t>World Health Organization. (2013). Demystifying the myths of ageing. WHO Regional Office for Europe. </a:t>
            </a:r>
            <a:r>
              <a:rPr lang="en-US" sz="1100" dirty="0">
                <a:hlinkClick r:id="rId11"/>
              </a:rPr>
              <a:t>https://iris.who.int/bitstreams/27967758-3b6e-47cf-9242-e5961ddd3252/download</a:t>
            </a:r>
            <a:r>
              <a:rPr lang="en-US" sz="1100" dirty="0"/>
              <a:t> </a:t>
            </a:r>
          </a:p>
        </p:txBody>
      </p:sp>
      <p:sp>
        <p:nvSpPr>
          <p:cNvPr id="3" name="Marcador de Posição do Texto 2">
            <a:extLst>
              <a:ext uri="{FF2B5EF4-FFF2-40B4-BE49-F238E27FC236}">
                <a16:creationId xmlns:a16="http://schemas.microsoft.com/office/drawing/2014/main" id="{FC81FE0C-B284-0B8E-1BC8-B078181A5EBB}"/>
              </a:ext>
            </a:extLst>
          </p:cNvPr>
          <p:cNvSpPr txBox="1">
            <a:spLocks/>
          </p:cNvSpPr>
          <p:nvPr/>
        </p:nvSpPr>
        <p:spPr>
          <a:xfrm>
            <a:off x="97970" y="884489"/>
            <a:ext cx="11944351" cy="550862"/>
          </a:xfrm>
          <a:prstGeom prst="rect">
            <a:avLst/>
          </a:prstGeom>
        </p:spPr>
        <p:txBody>
          <a:bodyPr/>
          <a:lst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o-RO" dirty="0">
                <a:solidFill>
                  <a:schemeClr val="accent3"/>
                </a:solidFill>
              </a:rPr>
              <a:t>Bibliografie</a:t>
            </a:r>
            <a:endParaRPr lang="pt-PT" dirty="0">
              <a:solidFill>
                <a:schemeClr val="accent3"/>
              </a:solidFill>
            </a:endParaRPr>
          </a:p>
        </p:txBody>
      </p:sp>
    </p:spTree>
    <p:extLst>
      <p:ext uri="{BB962C8B-B14F-4D97-AF65-F5344CB8AC3E}">
        <p14:creationId xmlns:p14="http://schemas.microsoft.com/office/powerpoint/2010/main" val="21412995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NeverGetsOld">
      <a:dk1>
        <a:srgbClr val="252223"/>
      </a:dk1>
      <a:lt1>
        <a:srgbClr val="D1D1D1"/>
      </a:lt1>
      <a:dk2>
        <a:srgbClr val="1D1D1B"/>
      </a:dk2>
      <a:lt2>
        <a:srgbClr val="F2F2F2"/>
      </a:lt2>
      <a:accent1>
        <a:srgbClr val="633EB1"/>
      </a:accent1>
      <a:accent2>
        <a:srgbClr val="252223"/>
      </a:accent2>
      <a:accent3>
        <a:srgbClr val="D33FB2"/>
      </a:accent3>
      <a:accent4>
        <a:srgbClr val="424244"/>
      </a:accent4>
      <a:accent5>
        <a:srgbClr val="6CAD48"/>
      </a:accent5>
      <a:accent6>
        <a:srgbClr val="424244"/>
      </a:accent6>
      <a:hlink>
        <a:srgbClr val="D33FB2"/>
      </a:hlink>
      <a:folHlink>
        <a:srgbClr val="48943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RDET Course template - Cover page">
  <a:themeElements>
    <a:clrScheme name="Custom 1">
      <a:dk1>
        <a:srgbClr val="252223"/>
      </a:dk1>
      <a:lt1>
        <a:srgbClr val="D1D1D1"/>
      </a:lt1>
      <a:dk2>
        <a:srgbClr val="1D1D1B"/>
      </a:dk2>
      <a:lt2>
        <a:srgbClr val="F2F2F2"/>
      </a:lt2>
      <a:accent1>
        <a:srgbClr val="633EB1"/>
      </a:accent1>
      <a:accent2>
        <a:srgbClr val="633EB1"/>
      </a:accent2>
      <a:accent3>
        <a:srgbClr val="D33FB2"/>
      </a:accent3>
      <a:accent4>
        <a:srgbClr val="D33FB1"/>
      </a:accent4>
      <a:accent5>
        <a:srgbClr val="6CAD48"/>
      </a:accent5>
      <a:accent6>
        <a:srgbClr val="6CAC47"/>
      </a:accent6>
      <a:hlink>
        <a:srgbClr val="D33FB2"/>
      </a:hlink>
      <a:folHlink>
        <a:srgbClr val="48943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EE0A6C00C77214D8209623C313996D0" ma:contentTypeVersion="14" ma:contentTypeDescription="Create a new document." ma:contentTypeScope="" ma:versionID="6886fbe726182a20e6de0fda11f62645">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a3128a1220f62418f93c714162685835"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Props1.xml><?xml version="1.0" encoding="utf-8"?>
<ds:datastoreItem xmlns:ds="http://schemas.openxmlformats.org/officeDocument/2006/customXml" ds:itemID="{05F8CA89-DAA5-42B5-9467-77E7110A7920}">
  <ds:schemaRefs>
    <ds:schemaRef ds:uri="http://schemas.microsoft.com/sharepoint/v3/contenttype/forms"/>
  </ds:schemaRefs>
</ds:datastoreItem>
</file>

<file path=customXml/itemProps2.xml><?xml version="1.0" encoding="utf-8"?>
<ds:datastoreItem xmlns:ds="http://schemas.openxmlformats.org/officeDocument/2006/customXml" ds:itemID="{36F1A7EB-424F-4BEC-B663-4468437F1A4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6a33d8-8496-4dd0-bdb4-e7001d843bba"/>
    <ds:schemaRef ds:uri="d3294b56-e90c-47f0-a901-cbc2fa92ce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B0CA347-1FFF-4E2A-83C6-EDECEBF67AEF}">
  <ds:schemaRefs>
    <ds:schemaRef ds:uri="http://schemas.microsoft.com/office/2006/metadata/properties"/>
    <ds:schemaRef ds:uri="http://schemas.microsoft.com/office/infopath/2007/PartnerControls"/>
    <ds:schemaRef ds:uri="d26a33d8-8496-4dd0-bdb4-e7001d843bba"/>
    <ds:schemaRef ds:uri="d3294b56-e90c-47f0-a901-cbc2fa92cece"/>
  </ds:schemaRefs>
</ds:datastoreItem>
</file>

<file path=docProps/app.xml><?xml version="1.0" encoding="utf-8"?>
<Properties xmlns="http://schemas.openxmlformats.org/officeDocument/2006/extended-properties" xmlns:vt="http://schemas.openxmlformats.org/officeDocument/2006/docPropsVTypes">
  <TotalTime>3742</TotalTime>
  <Words>4665</Words>
  <Application>Microsoft Macintosh PowerPoint</Application>
  <PresentationFormat>Widescreen</PresentationFormat>
  <Paragraphs>220</Paragraphs>
  <Slides>27</Slides>
  <Notes>10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27</vt:i4>
      </vt:variant>
    </vt:vector>
  </HeadingPairs>
  <TitlesOfParts>
    <vt:vector size="33" baseType="lpstr">
      <vt:lpstr>Arial</vt:lpstr>
      <vt:lpstr>Calibri</vt:lpstr>
      <vt:lpstr>Open Sans</vt:lpstr>
      <vt:lpstr>Wingdings</vt:lpstr>
      <vt:lpstr>CARDET Course template</vt:lpstr>
      <vt:lpstr>CARDET Course template - Cover page</vt:lpstr>
      <vt:lpstr>Ghidul AgeWise</vt:lpstr>
      <vt:lpstr>Agendă și rezultate ale învățării</vt:lpstr>
      <vt:lpstr>Efectele ageismului</vt:lpstr>
      <vt:lpstr>Efectele ageismului în viața persoanelor vârstnice   </vt:lpstr>
      <vt:lpstr>Cele trei niveluri ale ageismului</vt:lpstr>
      <vt:lpstr>Ageismul instituțional – nivelul sistemic</vt:lpstr>
      <vt:lpstr>Ageismul interpersonal – nivelul social</vt:lpstr>
      <vt:lpstr>Ageismul internalizat – nivelul personal</vt:lpstr>
      <vt:lpstr>Cele trei niveluri ale ageismului</vt:lpstr>
      <vt:lpstr>Cele trei niveluri ale ageismului</vt:lpstr>
      <vt:lpstr>Convingeri sociale negative și tabuuri legate de sexualitate</vt:lpstr>
      <vt:lpstr>Convingeri sociale negative și tabuuri legate de sexualitate</vt:lpstr>
      <vt:lpstr>Convingeri sociale negative și tabuuri legate de sexualitate</vt:lpstr>
      <vt:lpstr>Nuanțe de gri (Gewirtz-Meydan &amp; Ayalon, 2020) </vt:lpstr>
      <vt:lpstr>Nuanțe de gri (Gewirtz-Meydan &amp; Ayalon, 2020) </vt:lpstr>
      <vt:lpstr>Impactul prejudecăților asupra sănătății, educației și mediului instituțional </vt:lpstr>
      <vt:lpstr>Provocări profesionale: Paradoxul protectorului</vt:lpstr>
      <vt:lpstr>Grupuri vulnerabile și intersecționalitate</vt:lpstr>
      <vt:lpstr>Reimaginarea narațiunii</vt:lpstr>
      <vt:lpstr>Ghid pentru formatori și profesioniști</vt:lpstr>
      <vt:lpstr>Îndrumări pentru formatori și profesioniști</vt:lpstr>
      <vt:lpstr>Cum evităm stereotipurile:</vt:lpstr>
      <vt:lpstr>Rezumat și mesaje-cheie</vt:lpstr>
      <vt:lpstr>Modulul 2 – Definiții-cheie</vt:lpstr>
      <vt:lpstr>Modulul 2 – Definiții-cheie</vt:lpstr>
      <vt:lpstr>Vă mulțumim pentru atenție!</vt:lpstr>
      <vt:lpstr>Modulul 2: Ageismul și concepțiile greșite despre persoanele vârstnice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lastModifiedBy>Ioana Teacoe</cp:lastModifiedBy>
  <cp:revision>295</cp:revision>
  <cp:lastPrinted>2018-07-25T11:23:29Z</cp:lastPrinted>
  <dcterms:created xsi:type="dcterms:W3CDTF">2014-07-11T09:12:14Z</dcterms:created>
  <dcterms:modified xsi:type="dcterms:W3CDTF">2026-09-28T17:02:12Z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ies>
</file>