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diagrams/data2.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1.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colors3.xml" ContentType="application/vnd.openxmlformats-officedocument.drawingml.diagramCol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drawing3.xml" ContentType="application/vnd.ms-office.drawingml.diagramDrawing+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6" r:id="rId2"/>
  </p:sldMasterIdLst>
  <p:notesMasterIdLst>
    <p:notesMasterId r:id="rId30"/>
  </p:notesMasterIdLst>
  <p:handoutMasterIdLst>
    <p:handoutMasterId r:id="rId31"/>
  </p:handoutMasterIdLst>
  <p:sldIdLst>
    <p:sldId id="256" r:id="rId3"/>
    <p:sldId id="263" r:id="rId4"/>
    <p:sldId id="269" r:id="rId5"/>
    <p:sldId id="300" r:id="rId6"/>
    <p:sldId id="301" r:id="rId7"/>
    <p:sldId id="274" r:id="rId8"/>
    <p:sldId id="302" r:id="rId9"/>
    <p:sldId id="303" r:id="rId10"/>
    <p:sldId id="304" r:id="rId11"/>
    <p:sldId id="296" r:id="rId12"/>
    <p:sldId id="306" r:id="rId13"/>
    <p:sldId id="305" r:id="rId14"/>
    <p:sldId id="307" r:id="rId15"/>
    <p:sldId id="277" r:id="rId16"/>
    <p:sldId id="308" r:id="rId17"/>
    <p:sldId id="278" r:id="rId18"/>
    <p:sldId id="309" r:id="rId19"/>
    <p:sldId id="281" r:id="rId20"/>
    <p:sldId id="312" r:id="rId21"/>
    <p:sldId id="294" r:id="rId22"/>
    <p:sldId id="290" r:id="rId23"/>
    <p:sldId id="311" r:id="rId24"/>
    <p:sldId id="293" r:id="rId25"/>
    <p:sldId id="264" r:id="rId26"/>
    <p:sldId id="299" r:id="rId27"/>
    <p:sldId id="262" r:id="rId28"/>
    <p:sldId id="287" r:id="rId29"/>
  </p:sldIdLst>
  <p:sldSz cx="12192000" cy="6858000"/>
  <p:notesSz cx="6858000" cy="9144000"/>
  <p:custDataLst>
    <p:tags r:id="rId3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Estilo Claro 2 - Destaqu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38" autoAdjust="0"/>
    <p:restoredTop sz="84575" autoAdjust="0"/>
  </p:normalViewPr>
  <p:slideViewPr>
    <p:cSldViewPr snapToGrid="0">
      <p:cViewPr varScale="1">
        <p:scale>
          <a:sx n="90" d="100"/>
          <a:sy n="90" d="100"/>
        </p:scale>
        <p:origin x="1482"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ustomXml" Target="../customXml/item3.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37"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ata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_rels/data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dgm:spPr/>
      <dgm:t>
        <a:bodyPr/>
        <a:lstStyle/>
        <a:p>
          <a:r>
            <a:rPr lang="en-GB" b="1" i="1" dirty="0" err="1"/>
            <a:t>Idadismo</a:t>
          </a:r>
          <a:r>
            <a:rPr lang="en-GB" b="1" i="1" dirty="0"/>
            <a:t> </a:t>
          </a:r>
          <a:r>
            <a:rPr lang="en-GB" b="1" i="1" dirty="0" err="1"/>
            <a:t>Institucional</a:t>
          </a:r>
          <a:r>
            <a:rPr lang="en-GB" b="1" i="1" dirty="0"/>
            <a:t> </a:t>
          </a:r>
        </a:p>
        <a:p>
          <a:r>
            <a:rPr lang="en-GB" b="1" i="1" dirty="0"/>
            <a:t>O nível sistémico</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GB" b="1" i="1" dirty="0" err="1"/>
            <a:t>Idadismo</a:t>
          </a:r>
          <a:r>
            <a:rPr lang="en-GB" b="1" i="1" dirty="0"/>
            <a:t> </a:t>
          </a:r>
          <a:r>
            <a:rPr lang="en-GB" b="1" i="1" dirty="0" err="1"/>
            <a:t>Interpessoal</a:t>
          </a:r>
          <a:r>
            <a:rPr lang="en-GB" b="1" i="1" dirty="0"/>
            <a:t> </a:t>
          </a:r>
        </a:p>
        <a:p>
          <a:pPr>
            <a:buNone/>
          </a:pPr>
          <a:r>
            <a:rPr lang="en-GB" b="1" i="1" dirty="0"/>
            <a:t>O nível social</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GB" b="1" i="1" dirty="0" err="1"/>
            <a:t>Idadismo</a:t>
          </a:r>
          <a:r>
            <a:rPr lang="en-GB" b="1" i="1" dirty="0"/>
            <a:t> </a:t>
          </a:r>
          <a:r>
            <a:rPr lang="en-GB" b="1" i="1" dirty="0" err="1"/>
            <a:t>Internalizado</a:t>
          </a:r>
          <a:r>
            <a:rPr lang="en-GB" b="1" i="1" dirty="0"/>
            <a:t> </a:t>
          </a:r>
        </a:p>
        <a:p>
          <a:pPr>
            <a:buNone/>
          </a:pPr>
          <a:r>
            <a:rPr lang="en-GB" b="1" i="1" dirty="0"/>
            <a:t>O nível pessoal</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custLinFactNeighborY="0"/>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2000" b="-12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6000" b="-6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6000" b="-6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dgm:spPr/>
      <dgm:t>
        <a:bodyPr/>
        <a:lstStyle/>
        <a:p>
          <a:r>
            <a:rPr lang="en-US" b="1" i="1" dirty="0"/>
            <a:t>Lidar com filhos adultos que podem sentir-se desconfortáveis com o novo interesse romântico ou a transição de género dos pais.</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i="1" dirty="0"/>
            <a:t>Sentimento de não estar preparado para discutir saúde sexual ou identidades LGBTQI+, </a:t>
          </a:r>
          <a:r>
            <a:rPr lang="en-US" b="1" i="1" dirty="0" err="1"/>
            <a:t>porque</a:t>
          </a:r>
          <a:r>
            <a:rPr lang="en-US" b="1" i="1" dirty="0"/>
            <a:t> </a:t>
          </a:r>
          <a:r>
            <a:rPr lang="en-US" b="1" i="1" dirty="0" err="1"/>
            <a:t>isto</a:t>
          </a:r>
          <a:r>
            <a:rPr lang="en-US" b="1" i="1" dirty="0"/>
            <a:t> nunca foi abordado na sua formação profissional.</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i="1" dirty="0"/>
            <a:t>Horários rígidos para alimentação, limpeza e medicação que não deixam espaço para tempo privado ou para a realidade «confusa» das relações humanas.</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3000" b="-3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0" b="-10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3000" b="-3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custT="1"/>
      <dgm:spPr/>
      <dgm:t>
        <a:bodyPr/>
        <a:lstStyle/>
        <a:p>
          <a:r>
            <a:rPr lang="en-US" sz="1800" b="1" i="1" dirty="0"/>
            <a:t>Embora alguém possa ser avô ou avó, </a:t>
          </a:r>
          <a:r>
            <a:rPr lang="en-US" sz="1800" b="1" i="1" dirty="0" err="1"/>
            <a:t>esta</a:t>
          </a:r>
          <a:r>
            <a:rPr lang="en-US" sz="1800" b="1" i="1" dirty="0"/>
            <a:t> não é a sua única identidade. Trate-os como indivíduos com uma história, um género e uma identidade sexual.</a:t>
          </a:r>
          <a:endParaRPr lang="pt-PT" sz="1800"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custT="1"/>
      <dgm:spPr/>
      <dgm:t>
        <a:bodyPr/>
        <a:lstStyle/>
        <a:p>
          <a:pPr>
            <a:buNone/>
          </a:pPr>
          <a:r>
            <a:rPr lang="en-US" sz="1700" b="1" i="1" dirty="0"/>
            <a:t>Se ouvir um colega a fazer uma piada sobre a nova namorada do avô, intervenha gentilmente: «Na verdade, é ótimo vê-lo tão feliz; a conexão é importante em qualquer idade.»</a:t>
          </a:r>
          <a:endParaRPr lang="pt-PT" sz="1700"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i="1" dirty="0"/>
            <a:t>Durante exames de saúde, diga: «Muitas pessoas descobrem que as suas necessidades sexuais mudam à medida que envelhecem. Há algo </a:t>
          </a:r>
          <a:r>
            <a:rPr lang="en-US" b="1" i="1" dirty="0" err="1"/>
            <a:t>nesta</a:t>
          </a:r>
          <a:r>
            <a:rPr lang="en-US" b="1" i="1" dirty="0"/>
            <a:t> área sobre o qual gostaria de falar?» Isto diminui a </a:t>
          </a:r>
          <a:r>
            <a:rPr lang="en-US" b="1" i="1" dirty="0" err="1"/>
            <a:t>barreira</a:t>
          </a:r>
          <a:r>
            <a:rPr lang="en-US" b="1" i="1" dirty="0"/>
            <a:t> para o </a:t>
          </a:r>
          <a:r>
            <a:rPr lang="en-US" b="1" i="1" dirty="0" err="1"/>
            <a:t>adulto</a:t>
          </a:r>
          <a:r>
            <a:rPr lang="en-US" b="1" i="1" dirty="0"/>
            <a:t> falar.</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custLinFactNeighborX="-6680" custLinFactNeighborY="6978"/>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0" b="-10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96224" cy="187200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886" y="249600"/>
          <a:ext cx="2202015" cy="1372802"/>
        </a:xfrm>
        <a:prstGeom prst="roundRect">
          <a:avLst>
            <a:gd name="adj" fmla="val 10000"/>
          </a:avLst>
        </a:prstGeom>
        <a:blipFill>
          <a:blip xmlns:r="http://schemas.openxmlformats.org/officeDocument/2006/relationships" r:embed="rId1"/>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886"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i="1" kern="1200" dirty="0" err="1"/>
            <a:t>Idadismo</a:t>
          </a:r>
          <a:r>
            <a:rPr lang="en-GB" sz="2400" b="1" i="1" kern="1200" dirty="0"/>
            <a:t> </a:t>
          </a:r>
          <a:r>
            <a:rPr lang="en-GB" sz="2400" b="1" i="1" kern="1200" dirty="0" err="1"/>
            <a:t>Institucional</a:t>
          </a:r>
          <a:r>
            <a:rPr lang="en-GB" sz="2400" b="1" i="1" kern="1200" dirty="0"/>
            <a:t> </a:t>
          </a:r>
        </a:p>
        <a:p>
          <a:pPr marL="0" lvl="0" indent="0" algn="ctr" defTabSz="1066800">
            <a:lnSpc>
              <a:spcPct val="90000"/>
            </a:lnSpc>
            <a:spcBef>
              <a:spcPct val="0"/>
            </a:spcBef>
            <a:spcAft>
              <a:spcPct val="35000"/>
            </a:spcAft>
            <a:buNone/>
          </a:pPr>
          <a:r>
            <a:rPr lang="en-GB" sz="2400" b="1" i="1" kern="1200" dirty="0"/>
            <a:t>O nível sistémico</a:t>
          </a:r>
          <a:endParaRPr lang="pt-PT" sz="2400" b="1" kern="1200" dirty="0"/>
        </a:p>
      </dsp:txBody>
      <dsp:txXfrm rot="10800000">
        <a:off x="292606" y="1872003"/>
        <a:ext cx="2066575" cy="2220284"/>
      </dsp:txXfrm>
    </dsp:sp>
    <dsp:sp modelId="{2615BB86-4389-4CF9-A2D8-A38FF5E7C6FA}">
      <dsp:nvSpPr>
        <dsp:cNvPr id="0" name=""/>
        <dsp:cNvSpPr/>
      </dsp:nvSpPr>
      <dsp:spPr>
        <a:xfrm>
          <a:off x="2647104" y="249600"/>
          <a:ext cx="2202015" cy="1372802"/>
        </a:xfrm>
        <a:prstGeom prst="roundRect">
          <a:avLst>
            <a:gd name="adj" fmla="val 10000"/>
          </a:avLst>
        </a:prstGeom>
        <a:blipFill>
          <a:blip xmlns:r="http://schemas.openxmlformats.org/officeDocument/2006/relationships" r:embed="rId2"/>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7104"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i="1" kern="1200" dirty="0" err="1"/>
            <a:t>Idadismo</a:t>
          </a:r>
          <a:r>
            <a:rPr lang="en-GB" sz="2400" b="1" i="1" kern="1200" dirty="0"/>
            <a:t> </a:t>
          </a:r>
          <a:r>
            <a:rPr lang="en-GB" sz="2400" b="1" i="1" kern="1200" dirty="0" err="1"/>
            <a:t>Interpessoal</a:t>
          </a:r>
          <a:r>
            <a:rPr lang="en-GB" sz="2400" b="1" i="1" kern="1200" dirty="0"/>
            <a:t> </a:t>
          </a:r>
        </a:p>
        <a:p>
          <a:pPr marL="0" lvl="0" indent="0" algn="ctr" defTabSz="1066800">
            <a:lnSpc>
              <a:spcPct val="90000"/>
            </a:lnSpc>
            <a:spcBef>
              <a:spcPct val="0"/>
            </a:spcBef>
            <a:spcAft>
              <a:spcPct val="35000"/>
            </a:spcAft>
            <a:buNone/>
          </a:pPr>
          <a:r>
            <a:rPr lang="en-GB" sz="2400" b="1" i="1" kern="1200" dirty="0"/>
            <a:t>O nível social</a:t>
          </a:r>
          <a:endParaRPr lang="pt-PT" sz="2400" kern="1200" dirty="0"/>
        </a:p>
      </dsp:txBody>
      <dsp:txXfrm rot="10800000">
        <a:off x="2714824" y="1872003"/>
        <a:ext cx="2066575" cy="2220284"/>
      </dsp:txXfrm>
    </dsp:sp>
    <dsp:sp modelId="{5628FA73-0DFC-4F29-ACDF-59D037B19A7D}">
      <dsp:nvSpPr>
        <dsp:cNvPr id="0" name=""/>
        <dsp:cNvSpPr/>
      </dsp:nvSpPr>
      <dsp:spPr>
        <a:xfrm>
          <a:off x="5069321" y="249600"/>
          <a:ext cx="2202015" cy="1372802"/>
        </a:xfrm>
        <a:prstGeom prst="roundRect">
          <a:avLst>
            <a:gd name="adj" fmla="val 10000"/>
          </a:avLst>
        </a:prstGeom>
        <a:blipFill>
          <a:blip xmlns:r="http://schemas.openxmlformats.org/officeDocument/2006/relationships" r:embed="rId3"/>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69321"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i="1" kern="1200" dirty="0" err="1"/>
            <a:t>Idadismo</a:t>
          </a:r>
          <a:r>
            <a:rPr lang="en-GB" sz="2400" b="1" i="1" kern="1200" dirty="0"/>
            <a:t> </a:t>
          </a:r>
          <a:r>
            <a:rPr lang="en-GB" sz="2400" b="1" i="1" kern="1200" dirty="0" err="1"/>
            <a:t>Internalizado</a:t>
          </a:r>
          <a:r>
            <a:rPr lang="en-GB" sz="2400" b="1" i="1" kern="1200" dirty="0"/>
            <a:t> </a:t>
          </a:r>
        </a:p>
        <a:p>
          <a:pPr marL="0" lvl="0" indent="0" algn="ctr" defTabSz="1066800">
            <a:lnSpc>
              <a:spcPct val="90000"/>
            </a:lnSpc>
            <a:spcBef>
              <a:spcPct val="0"/>
            </a:spcBef>
            <a:spcAft>
              <a:spcPct val="35000"/>
            </a:spcAft>
            <a:buNone/>
          </a:pPr>
          <a:r>
            <a:rPr lang="en-GB" sz="2400" b="1" i="1" kern="1200" dirty="0"/>
            <a:t>O nível pessoal</a:t>
          </a:r>
          <a:endParaRPr lang="pt-PT" sz="2400" kern="1200" dirty="0"/>
        </a:p>
      </dsp:txBody>
      <dsp:txXfrm rot="10800000">
        <a:off x="5137041" y="1872003"/>
        <a:ext cx="2066575" cy="22202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866693" cy="1717835"/>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36000" y="229044"/>
          <a:ext cx="2310841" cy="1259745"/>
        </a:xfrm>
        <a:prstGeom prst="roundRect">
          <a:avLst>
            <a:gd name="adj" fmla="val 10000"/>
          </a:avLst>
        </a:prstGeom>
        <a:blipFill>
          <a:blip xmlns:r="http://schemas.openxmlformats.org/officeDocument/2006/relationships" r:embed="rId1"/>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36000" y="1717835"/>
          <a:ext cx="2310841" cy="209957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1" i="1" kern="1200" dirty="0"/>
            <a:t>Lidar com filhos adultos que podem sentir-se desconfortáveis com o novo interesse romântico ou a transição de género dos pais.</a:t>
          </a:r>
          <a:endParaRPr lang="pt-PT" sz="1600" b="1" kern="1200" dirty="0"/>
        </a:p>
      </dsp:txBody>
      <dsp:txXfrm rot="10800000">
        <a:off x="300569" y="1717835"/>
        <a:ext cx="2181703" cy="2035007"/>
      </dsp:txXfrm>
    </dsp:sp>
    <dsp:sp modelId="{2615BB86-4389-4CF9-A2D8-A38FF5E7C6FA}">
      <dsp:nvSpPr>
        <dsp:cNvPr id="0" name=""/>
        <dsp:cNvSpPr/>
      </dsp:nvSpPr>
      <dsp:spPr>
        <a:xfrm>
          <a:off x="2777925" y="229044"/>
          <a:ext cx="2310841" cy="1259745"/>
        </a:xfrm>
        <a:prstGeom prst="roundRect">
          <a:avLst>
            <a:gd name="adj" fmla="val 10000"/>
          </a:avLst>
        </a:prstGeom>
        <a:blipFill>
          <a:blip xmlns:r="http://schemas.openxmlformats.org/officeDocument/2006/relationships" r:embed="rId2"/>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777925" y="1717835"/>
          <a:ext cx="2310841" cy="209957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1" i="1" kern="1200" dirty="0"/>
            <a:t>Sentimento de não estar preparado para discutir saúde sexual ou identidades LGBTQI+, </a:t>
          </a:r>
          <a:r>
            <a:rPr lang="en-US" sz="1600" b="1" i="1" kern="1200" dirty="0" err="1"/>
            <a:t>porque</a:t>
          </a:r>
          <a:r>
            <a:rPr lang="en-US" sz="1600" b="1" i="1" kern="1200" dirty="0"/>
            <a:t> </a:t>
          </a:r>
          <a:r>
            <a:rPr lang="en-US" sz="1600" b="1" i="1" kern="1200" dirty="0" err="1"/>
            <a:t>isto</a:t>
          </a:r>
          <a:r>
            <a:rPr lang="en-US" sz="1600" b="1" i="1" kern="1200" dirty="0"/>
            <a:t> nunca foi abordado na sua formação profissional.</a:t>
          </a:r>
          <a:endParaRPr lang="pt-PT" sz="1600" kern="1200" dirty="0"/>
        </a:p>
      </dsp:txBody>
      <dsp:txXfrm rot="10800000">
        <a:off x="2842494" y="1717835"/>
        <a:ext cx="2181703" cy="2035007"/>
      </dsp:txXfrm>
    </dsp:sp>
    <dsp:sp modelId="{5628FA73-0DFC-4F29-ACDF-59D037B19A7D}">
      <dsp:nvSpPr>
        <dsp:cNvPr id="0" name=""/>
        <dsp:cNvSpPr/>
      </dsp:nvSpPr>
      <dsp:spPr>
        <a:xfrm>
          <a:off x="5319851" y="229044"/>
          <a:ext cx="2310841" cy="1259745"/>
        </a:xfrm>
        <a:prstGeom prst="roundRect">
          <a:avLst>
            <a:gd name="adj" fmla="val 10000"/>
          </a:avLst>
        </a:prstGeom>
        <a:blipFill>
          <a:blip xmlns:r="http://schemas.openxmlformats.org/officeDocument/2006/relationships" r:embed="rId3"/>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319851" y="1717835"/>
          <a:ext cx="2310841" cy="209957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1" i="1" kern="1200" dirty="0"/>
            <a:t>Horários rígidos para alimentação, limpeza e medicação que não deixam espaço para tempo privado ou para a realidade «confusa» das relações humanas.</a:t>
          </a:r>
          <a:endParaRPr lang="pt-PT" sz="1600" kern="1200" dirty="0"/>
        </a:p>
      </dsp:txBody>
      <dsp:txXfrm rot="10800000">
        <a:off x="5384420" y="1717835"/>
        <a:ext cx="2181703" cy="20350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146594"/>
          <a:ext cx="8070164" cy="2100815"/>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2104" y="280108"/>
          <a:ext cx="2370610" cy="1540597"/>
        </a:xfrm>
        <a:prstGeom prst="roundRect">
          <a:avLst>
            <a:gd name="adj" fmla="val 10000"/>
          </a:avLst>
        </a:prstGeom>
        <a:blipFill>
          <a:blip xmlns:r="http://schemas.openxmlformats.org/officeDocument/2006/relationships" r:embed="rId1"/>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2104"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i="1" kern="1200" dirty="0"/>
            <a:t>Embora alguém possa ser avô ou avó, </a:t>
          </a:r>
          <a:r>
            <a:rPr lang="en-US" sz="1800" b="1" i="1" kern="1200" dirty="0" err="1"/>
            <a:t>esta</a:t>
          </a:r>
          <a:r>
            <a:rPr lang="en-US" sz="1800" b="1" i="1" kern="1200" dirty="0"/>
            <a:t> não é a sua única identidade. Trate-os como indivíduos com uma história, um género e uma identidade sexual.</a:t>
          </a:r>
          <a:endParaRPr lang="pt-PT" sz="1800" b="1" kern="1200" dirty="0"/>
        </a:p>
      </dsp:txBody>
      <dsp:txXfrm rot="10800000">
        <a:off x="315008" y="2100815"/>
        <a:ext cx="2224802" cy="2494758"/>
      </dsp:txXfrm>
    </dsp:sp>
    <dsp:sp modelId="{2615BB86-4389-4CF9-A2D8-A38FF5E7C6FA}">
      <dsp:nvSpPr>
        <dsp:cNvPr id="0" name=""/>
        <dsp:cNvSpPr/>
      </dsp:nvSpPr>
      <dsp:spPr>
        <a:xfrm>
          <a:off x="2849776" y="280108"/>
          <a:ext cx="2370610" cy="1540597"/>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49776"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i="1" kern="1200" dirty="0"/>
            <a:t>Se ouvir um colega a fazer uma piada sobre a nova namorada do avô, intervenha gentilmente: «Na verdade, é ótimo vê-lo tão feliz; a conexão é importante em qualquer idade.»</a:t>
          </a:r>
          <a:endParaRPr lang="pt-PT" sz="1700" kern="1200" dirty="0"/>
        </a:p>
      </dsp:txBody>
      <dsp:txXfrm rot="10800000">
        <a:off x="2922680" y="2100815"/>
        <a:ext cx="2224802" cy="2494758"/>
      </dsp:txXfrm>
    </dsp:sp>
    <dsp:sp modelId="{5628FA73-0DFC-4F29-ACDF-59D037B19A7D}">
      <dsp:nvSpPr>
        <dsp:cNvPr id="0" name=""/>
        <dsp:cNvSpPr/>
      </dsp:nvSpPr>
      <dsp:spPr>
        <a:xfrm>
          <a:off x="5457448" y="280108"/>
          <a:ext cx="2370610" cy="1540597"/>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57448"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i="1" kern="1200" dirty="0"/>
            <a:t>Durante exames de saúde, diga: «Muitas pessoas descobrem que as suas necessidades sexuais mudam à medida que envelhecem. Há algo </a:t>
          </a:r>
          <a:r>
            <a:rPr lang="en-US" sz="1500" b="1" i="1" kern="1200" dirty="0" err="1"/>
            <a:t>nesta</a:t>
          </a:r>
          <a:r>
            <a:rPr lang="en-US" sz="1500" b="1" i="1" kern="1200" dirty="0"/>
            <a:t> área sobre o qual gostaria de falar?» Isto diminui a </a:t>
          </a:r>
          <a:r>
            <a:rPr lang="en-US" sz="1500" b="1" i="1" kern="1200" dirty="0" err="1"/>
            <a:t>barreira</a:t>
          </a:r>
          <a:r>
            <a:rPr lang="en-US" sz="1500" b="1" i="1" kern="1200" dirty="0"/>
            <a:t> para o </a:t>
          </a:r>
          <a:r>
            <a:rPr lang="en-US" sz="1500" b="1" i="1" kern="1200" dirty="0" err="1"/>
            <a:t>adulto</a:t>
          </a:r>
          <a:r>
            <a:rPr lang="en-US" sz="1500" b="1" i="1" kern="1200" dirty="0"/>
            <a:t> falar.</a:t>
          </a:r>
          <a:endParaRPr lang="pt-PT" sz="1500" kern="1200" dirty="0"/>
        </a:p>
      </dsp:txBody>
      <dsp:txXfrm rot="10800000">
        <a:off x="5530352" y="2100815"/>
        <a:ext cx="2224802" cy="249475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23/7/2026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‹nº›</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23/7/2026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 para editar os estilos de texto principais</a:t>
            </a:r>
          </a:p>
          <a:p>
            <a:pPr lvl="1"/>
            <a:r>
              <a:rPr lang="en-US"/>
              <a:t>Segundo nível</a:t>
            </a:r>
          </a:p>
          <a:p>
            <a:pPr lvl="2"/>
            <a:r>
              <a:rPr lang="en-US"/>
              <a:t>Terceiro nível</a:t>
            </a:r>
          </a:p>
          <a:p>
            <a:pPr lvl="3"/>
            <a:r>
              <a:rPr lang="en-US"/>
              <a:t>Quarto nível</a:t>
            </a:r>
          </a:p>
          <a:p>
            <a:pPr lvl="4"/>
            <a:r>
              <a:rPr lang="en-US"/>
              <a:t>Quinto nível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‹nº›</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3472187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É </a:t>
            </a:r>
            <a:r>
              <a:rPr lang="en-US" dirty="0" err="1"/>
              <a:t>importante</a:t>
            </a:r>
            <a:r>
              <a:rPr lang="en-US" dirty="0"/>
              <a:t> </a:t>
            </a:r>
            <a:r>
              <a:rPr lang="en-US" dirty="0" err="1"/>
              <a:t>reconhecer</a:t>
            </a:r>
            <a:r>
              <a:rPr lang="en-US" dirty="0"/>
              <a:t> </a:t>
            </a:r>
            <a:r>
              <a:rPr lang="en-US" dirty="0" err="1"/>
              <a:t>que</a:t>
            </a:r>
            <a:r>
              <a:rPr lang="en-US" dirty="0"/>
              <a:t> o idadismo é um </a:t>
            </a:r>
            <a:r>
              <a:rPr lang="en-US" dirty="0" err="1"/>
              <a:t>fenómeno</a:t>
            </a:r>
            <a:r>
              <a:rPr lang="en-US" dirty="0"/>
              <a:t> universal </a:t>
            </a:r>
            <a:r>
              <a:rPr lang="en-US" dirty="0" err="1"/>
              <a:t>que</a:t>
            </a:r>
            <a:r>
              <a:rPr lang="en-US" dirty="0"/>
              <a:t> </a:t>
            </a:r>
            <a:r>
              <a:rPr lang="en-US" dirty="0" err="1"/>
              <a:t>pode</a:t>
            </a:r>
            <a:r>
              <a:rPr lang="en-US" dirty="0"/>
              <a:t> </a:t>
            </a:r>
            <a:r>
              <a:rPr lang="en-US" dirty="0" err="1"/>
              <a:t>afetar</a:t>
            </a:r>
            <a:r>
              <a:rPr lang="en-US" dirty="0"/>
              <a:t> </a:t>
            </a:r>
            <a:r>
              <a:rPr lang="en-US" dirty="0" err="1"/>
              <a:t>os</a:t>
            </a:r>
            <a:r>
              <a:rPr lang="en-US" dirty="0"/>
              <a:t> </a:t>
            </a:r>
            <a:r>
              <a:rPr lang="en-US" dirty="0" err="1"/>
              <a:t>indivíduos</a:t>
            </a:r>
            <a:r>
              <a:rPr lang="en-US" dirty="0"/>
              <a:t> </a:t>
            </a:r>
            <a:r>
              <a:rPr lang="en-US" dirty="0" err="1"/>
              <a:t>em</a:t>
            </a:r>
            <a:r>
              <a:rPr lang="en-US" dirty="0"/>
              <a:t> </a:t>
            </a:r>
            <a:r>
              <a:rPr lang="en-US" dirty="0" err="1"/>
              <a:t>qualquer</a:t>
            </a:r>
            <a:r>
              <a:rPr lang="en-US" dirty="0"/>
              <a:t> </a:t>
            </a:r>
            <a:r>
              <a:rPr lang="en-US" dirty="0" err="1"/>
              <a:t>fase</a:t>
            </a:r>
            <a:r>
              <a:rPr lang="en-US" dirty="0"/>
              <a:t> da </a:t>
            </a:r>
            <a:r>
              <a:rPr lang="en-US" dirty="0" err="1"/>
              <a:t>vida</a:t>
            </a:r>
            <a:r>
              <a:rPr lang="en-US" dirty="0"/>
              <a:t>. O idadismo </a:t>
            </a:r>
            <a:r>
              <a:rPr lang="en-US" dirty="0" err="1"/>
              <a:t>ocorre</a:t>
            </a:r>
            <a:r>
              <a:rPr lang="en-US" dirty="0"/>
              <a:t> sempre </a:t>
            </a:r>
            <a:r>
              <a:rPr lang="en-US" dirty="0" err="1"/>
              <a:t>que</a:t>
            </a:r>
            <a:r>
              <a:rPr lang="en-US" dirty="0"/>
              <a:t> se </a:t>
            </a:r>
            <a:r>
              <a:rPr lang="en-US" dirty="0" err="1"/>
              <a:t>dirigem</a:t>
            </a:r>
            <a:r>
              <a:rPr lang="en-US" dirty="0"/>
              <a:t> </a:t>
            </a:r>
            <a:r>
              <a:rPr lang="en-US" dirty="0" err="1"/>
              <a:t>estereótipos</a:t>
            </a:r>
            <a:r>
              <a:rPr lang="en-US" dirty="0"/>
              <a:t>, </a:t>
            </a:r>
            <a:r>
              <a:rPr lang="en-US" dirty="0" err="1"/>
              <a:t>preconceitos</a:t>
            </a:r>
            <a:r>
              <a:rPr lang="en-US" dirty="0"/>
              <a:t> </a:t>
            </a:r>
            <a:r>
              <a:rPr lang="en-US" dirty="0" err="1"/>
              <a:t>ou</a:t>
            </a:r>
            <a:r>
              <a:rPr lang="en-US" dirty="0"/>
              <a:t> </a:t>
            </a:r>
            <a:r>
              <a:rPr lang="en-US" dirty="0" err="1"/>
              <a:t>discriminação</a:t>
            </a:r>
            <a:r>
              <a:rPr lang="en-US" dirty="0"/>
              <a:t> a </a:t>
            </a:r>
            <a:r>
              <a:rPr lang="en-US" dirty="0" err="1"/>
              <a:t>pessoas</a:t>
            </a:r>
            <a:r>
              <a:rPr lang="en-US" dirty="0"/>
              <a:t> com base </a:t>
            </a:r>
            <a:r>
              <a:rPr lang="en-US" dirty="0" err="1"/>
              <a:t>na</a:t>
            </a:r>
            <a:r>
              <a:rPr lang="en-US" dirty="0"/>
              <a:t> </a:t>
            </a:r>
            <a:r>
              <a:rPr lang="en-US" dirty="0" err="1"/>
              <a:t>sua</a:t>
            </a:r>
            <a:r>
              <a:rPr lang="en-US" dirty="0"/>
              <a:t> </a:t>
            </a:r>
            <a:r>
              <a:rPr lang="en-US" dirty="0" err="1"/>
              <a:t>idade</a:t>
            </a:r>
            <a:r>
              <a:rPr lang="en-US" dirty="0"/>
              <a:t>. Nota </a:t>
            </a:r>
            <a:r>
              <a:rPr lang="en-US" dirty="0" err="1"/>
              <a:t>sobre</a:t>
            </a:r>
            <a:r>
              <a:rPr lang="en-US" dirty="0"/>
              <a:t> o </a:t>
            </a:r>
            <a:r>
              <a:rPr lang="en-US" dirty="0" err="1"/>
              <a:t>foco</a:t>
            </a:r>
            <a:r>
              <a:rPr lang="en-US" dirty="0"/>
              <a:t>: </a:t>
            </a:r>
            <a:r>
              <a:rPr lang="en-US" dirty="0" err="1"/>
              <a:t>Embora</a:t>
            </a:r>
            <a:r>
              <a:rPr lang="en-US" dirty="0"/>
              <a:t> a </a:t>
            </a:r>
            <a:r>
              <a:rPr lang="en-US" dirty="0" err="1"/>
              <a:t>discriminação</a:t>
            </a:r>
            <a:r>
              <a:rPr lang="en-US" dirty="0"/>
              <a:t> com base </a:t>
            </a:r>
            <a:r>
              <a:rPr lang="en-US" dirty="0" err="1"/>
              <a:t>na</a:t>
            </a:r>
            <a:r>
              <a:rPr lang="en-US" dirty="0"/>
              <a:t> </a:t>
            </a:r>
            <a:r>
              <a:rPr lang="en-US" dirty="0" err="1"/>
              <a:t>idade</a:t>
            </a:r>
            <a:r>
              <a:rPr lang="en-US" dirty="0"/>
              <a:t> </a:t>
            </a:r>
            <a:r>
              <a:rPr lang="en-US" dirty="0" err="1"/>
              <a:t>afete</a:t>
            </a:r>
            <a:r>
              <a:rPr lang="en-US" dirty="0"/>
              <a:t> </a:t>
            </a:r>
            <a:r>
              <a:rPr lang="en-US" dirty="0" err="1"/>
              <a:t>todas</a:t>
            </a:r>
            <a:r>
              <a:rPr lang="en-US" dirty="0"/>
              <a:t> as </a:t>
            </a:r>
            <a:r>
              <a:rPr lang="en-US" dirty="0" err="1"/>
              <a:t>gerações</a:t>
            </a:r>
            <a:r>
              <a:rPr lang="en-US" dirty="0"/>
              <a:t>, o Módulo 2 centra-se </a:t>
            </a:r>
            <a:r>
              <a:rPr lang="en-US" dirty="0" err="1"/>
              <a:t>especificamente</a:t>
            </a:r>
            <a:r>
              <a:rPr lang="en-US" dirty="0"/>
              <a:t> </a:t>
            </a:r>
            <a:r>
              <a:rPr lang="en-US" dirty="0" err="1"/>
              <a:t>na</a:t>
            </a:r>
            <a:r>
              <a:rPr lang="en-US" dirty="0"/>
              <a:t> </a:t>
            </a:r>
            <a:r>
              <a:rPr lang="en-US" dirty="0" err="1"/>
              <a:t>discriminação</a:t>
            </a:r>
            <a:r>
              <a:rPr lang="en-US" dirty="0"/>
              <a:t> </a:t>
            </a:r>
            <a:r>
              <a:rPr lang="en-US" dirty="0" err="1"/>
              <a:t>dirigida</a:t>
            </a:r>
            <a:r>
              <a:rPr lang="en-US" dirty="0"/>
              <a:t> </a:t>
            </a:r>
            <a:r>
              <a:rPr lang="en-US" dirty="0" err="1"/>
              <a:t>aos</a:t>
            </a:r>
            <a:r>
              <a:rPr lang="en-US" dirty="0"/>
              <a:t> </a:t>
            </a:r>
            <a:r>
              <a:rPr lang="en-US" dirty="0" err="1"/>
              <a:t>idosos</a:t>
            </a:r>
            <a:r>
              <a:rPr lang="en-US" dirty="0"/>
              <a:t>. Esta </a:t>
            </a:r>
            <a:r>
              <a:rPr lang="en-US" dirty="0" err="1"/>
              <a:t>orientação</a:t>
            </a:r>
            <a:r>
              <a:rPr lang="en-US" dirty="0"/>
              <a:t> </a:t>
            </a:r>
            <a:r>
              <a:rPr lang="en-US" dirty="0" err="1"/>
              <a:t>garante</a:t>
            </a:r>
            <a:r>
              <a:rPr lang="en-US" dirty="0"/>
              <a:t> </a:t>
            </a:r>
            <a:r>
              <a:rPr lang="en-US" dirty="0" err="1"/>
              <a:t>que</a:t>
            </a:r>
            <a:r>
              <a:rPr lang="en-US" dirty="0"/>
              <a:t> a </a:t>
            </a:r>
            <a:r>
              <a:rPr lang="en-US" dirty="0" err="1"/>
              <a:t>nossa</a:t>
            </a:r>
            <a:r>
              <a:rPr lang="en-US" dirty="0"/>
              <a:t> </a:t>
            </a:r>
            <a:r>
              <a:rPr lang="en-US" dirty="0" err="1"/>
              <a:t>formação</a:t>
            </a:r>
            <a:r>
              <a:rPr lang="en-US" dirty="0"/>
              <a:t> </a:t>
            </a:r>
            <a:r>
              <a:rPr lang="en-US" dirty="0" err="1"/>
              <a:t>apoia</a:t>
            </a:r>
            <a:r>
              <a:rPr lang="en-US" dirty="0"/>
              <a:t> </a:t>
            </a:r>
            <a:r>
              <a:rPr lang="en-US" dirty="0" err="1"/>
              <a:t>diretamente</a:t>
            </a:r>
            <a:r>
              <a:rPr lang="en-US" dirty="0"/>
              <a:t> a </a:t>
            </a:r>
            <a:r>
              <a:rPr lang="en-US" dirty="0" err="1"/>
              <a:t>missão</a:t>
            </a:r>
            <a:r>
              <a:rPr lang="en-US" dirty="0"/>
              <a:t> do </a:t>
            </a:r>
            <a:r>
              <a:rPr lang="en-US" dirty="0" err="1"/>
              <a:t>projeto</a:t>
            </a:r>
            <a:r>
              <a:rPr lang="en-US" dirty="0"/>
              <a:t> «Never Gets Old», </a:t>
            </a:r>
            <a:r>
              <a:rPr lang="en-US" dirty="0" err="1"/>
              <a:t>abordando</a:t>
            </a:r>
            <a:r>
              <a:rPr lang="en-US" dirty="0"/>
              <a:t> as </a:t>
            </a:r>
            <a:r>
              <a:rPr lang="en-US" dirty="0" err="1"/>
              <a:t>barreiras</a:t>
            </a:r>
            <a:r>
              <a:rPr lang="en-US" dirty="0"/>
              <a:t> </a:t>
            </a:r>
            <a:r>
              <a:rPr lang="en-US" dirty="0" err="1"/>
              <a:t>sistémicas</a:t>
            </a:r>
            <a:r>
              <a:rPr lang="en-US" dirty="0"/>
              <a:t> e </a:t>
            </a:r>
            <a:r>
              <a:rPr lang="en-US" dirty="0" err="1"/>
              <a:t>os</a:t>
            </a:r>
            <a:r>
              <a:rPr lang="en-US" dirty="0"/>
              <a:t> tabus </a:t>
            </a:r>
            <a:r>
              <a:rPr lang="en-US" dirty="0" err="1"/>
              <a:t>específicos</a:t>
            </a:r>
            <a:r>
              <a:rPr lang="en-US" dirty="0"/>
              <a:t> </a:t>
            </a:r>
            <a:r>
              <a:rPr lang="en-US" dirty="0" err="1"/>
              <a:t>que</a:t>
            </a:r>
            <a:r>
              <a:rPr lang="en-US" dirty="0"/>
              <a:t> </a:t>
            </a:r>
            <a:r>
              <a:rPr lang="en-US" dirty="0" err="1"/>
              <a:t>impedem</a:t>
            </a:r>
            <a:r>
              <a:rPr lang="en-US" dirty="0"/>
              <a:t> </a:t>
            </a:r>
            <a:r>
              <a:rPr lang="en-US" dirty="0" err="1"/>
              <a:t>os</a:t>
            </a:r>
            <a:r>
              <a:rPr lang="en-US" dirty="0"/>
              <a:t> </a:t>
            </a:r>
            <a:r>
              <a:rPr lang="en-US" dirty="0" err="1"/>
              <a:t>direitos</a:t>
            </a:r>
            <a:r>
              <a:rPr lang="en-US" dirty="0"/>
              <a:t> </a:t>
            </a:r>
            <a:r>
              <a:rPr lang="en-US" dirty="0" err="1"/>
              <a:t>sexuais</a:t>
            </a:r>
            <a:r>
              <a:rPr lang="en-US" dirty="0"/>
              <a:t> e o </a:t>
            </a:r>
            <a:r>
              <a:rPr lang="en-US" dirty="0" err="1"/>
              <a:t>bem-estar</a:t>
            </a:r>
            <a:r>
              <a:rPr lang="en-US" dirty="0"/>
              <a:t> </a:t>
            </a:r>
            <a:r>
              <a:rPr lang="en-US" dirty="0" err="1"/>
              <a:t>holístico</a:t>
            </a:r>
            <a:r>
              <a:rPr lang="en-US" dirty="0"/>
              <a:t> da </a:t>
            </a:r>
            <a:r>
              <a:rPr lang="en-US" dirty="0" err="1"/>
              <a:t>população</a:t>
            </a:r>
            <a:r>
              <a:rPr lang="en-US" dirty="0"/>
              <a:t> </a:t>
            </a:r>
            <a:r>
              <a:rPr lang="en-US" dirty="0" err="1"/>
              <a:t>idosa</a:t>
            </a:r>
            <a:r>
              <a:rPr lang="en-US" dirty="0"/>
              <a:t>.</a:t>
            </a:r>
            <a:endParaRPr lang="pt-PT" dirty="0"/>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612268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Mesmo</a:t>
            </a:r>
            <a:r>
              <a:rPr lang="en-US" sz="1200" dirty="0"/>
              <a:t> </a:t>
            </a:r>
            <a:r>
              <a:rPr lang="en-US" sz="1200" dirty="0" err="1"/>
              <a:t>que</a:t>
            </a:r>
            <a:r>
              <a:rPr lang="en-US" sz="1200" dirty="0"/>
              <a:t> </a:t>
            </a:r>
            <a:r>
              <a:rPr lang="en-US" sz="1200" dirty="0" err="1"/>
              <a:t>sejam</a:t>
            </a:r>
            <a:r>
              <a:rPr lang="en-US" sz="1200" dirty="0"/>
              <a:t> </a:t>
            </a:r>
            <a:r>
              <a:rPr lang="en-US" sz="1200" dirty="0" err="1"/>
              <a:t>brincadeiras</a:t>
            </a:r>
            <a:r>
              <a:rPr lang="en-US" sz="1200" dirty="0"/>
              <a:t>, </a:t>
            </a:r>
            <a:r>
              <a:rPr lang="en-US" sz="1200" dirty="0" err="1"/>
              <a:t>estes</a:t>
            </a:r>
            <a:r>
              <a:rPr lang="en-US" sz="1200" dirty="0"/>
              <a:t> </a:t>
            </a:r>
            <a:r>
              <a:rPr lang="en-US" sz="1200" dirty="0" err="1"/>
              <a:t>comentários</a:t>
            </a:r>
            <a:r>
              <a:rPr lang="en-US" sz="1200" dirty="0"/>
              <a:t> </a:t>
            </a:r>
            <a:r>
              <a:rPr lang="en-US" sz="1200" dirty="0" err="1"/>
              <a:t>transmitem</a:t>
            </a:r>
            <a:r>
              <a:rPr lang="en-US" sz="1200" dirty="0"/>
              <a:t> </a:t>
            </a:r>
            <a:r>
              <a:rPr lang="en-US" sz="1200" dirty="0" err="1"/>
              <a:t>aos</a:t>
            </a:r>
            <a:r>
              <a:rPr lang="en-US" sz="1200" dirty="0"/>
              <a:t> </a:t>
            </a:r>
            <a:r>
              <a:rPr lang="en-US" sz="1200" dirty="0" err="1"/>
              <a:t>residentes</a:t>
            </a:r>
            <a:r>
              <a:rPr lang="en-US" sz="1200" dirty="0"/>
              <a:t> a </a:t>
            </a:r>
            <a:r>
              <a:rPr lang="en-US" sz="1200" dirty="0" err="1"/>
              <a:t>ideia</a:t>
            </a:r>
            <a:r>
              <a:rPr lang="en-US" sz="1200" dirty="0"/>
              <a:t> de </a:t>
            </a:r>
            <a:r>
              <a:rPr lang="en-US" sz="1200" dirty="0" err="1"/>
              <a:t>que</a:t>
            </a:r>
            <a:r>
              <a:rPr lang="en-US" sz="1200" dirty="0"/>
              <a:t> o </a:t>
            </a:r>
            <a:r>
              <a:rPr lang="en-US" sz="1200" dirty="0" err="1"/>
              <a:t>seu</a:t>
            </a:r>
            <a:r>
              <a:rPr lang="en-US" sz="1200" dirty="0"/>
              <a:t> </a:t>
            </a:r>
            <a:r>
              <a:rPr lang="en-US" sz="1200" dirty="0" err="1"/>
              <a:t>desejo</a:t>
            </a:r>
            <a:r>
              <a:rPr lang="en-US" sz="1200" dirty="0"/>
              <a:t> de </a:t>
            </a:r>
            <a:r>
              <a:rPr lang="en-US" sz="1200" dirty="0" err="1"/>
              <a:t>intimidade</a:t>
            </a:r>
            <a:r>
              <a:rPr lang="en-US" sz="1200" dirty="0"/>
              <a:t> é </a:t>
            </a:r>
            <a:r>
              <a:rPr lang="en-US" sz="1200" dirty="0" err="1"/>
              <a:t>motivo</a:t>
            </a:r>
            <a:r>
              <a:rPr lang="en-US" sz="1200" dirty="0"/>
              <a:t> de </a:t>
            </a:r>
            <a:r>
              <a:rPr lang="en-US" sz="1200" dirty="0" err="1"/>
              <a:t>diversão</a:t>
            </a:r>
            <a:r>
              <a:rPr lang="en-US" sz="1200" dirty="0"/>
              <a:t>, o </a:t>
            </a:r>
            <a:r>
              <a:rPr lang="en-US" sz="1200" dirty="0" err="1"/>
              <a:t>que</a:t>
            </a:r>
            <a:r>
              <a:rPr lang="en-US" sz="1200" dirty="0"/>
              <a:t> </a:t>
            </a:r>
            <a:r>
              <a:rPr lang="en-US" sz="1200" dirty="0" err="1"/>
              <a:t>cria</a:t>
            </a:r>
            <a:r>
              <a:rPr lang="en-US" sz="1200" dirty="0"/>
              <a:t> </a:t>
            </a:r>
            <a:r>
              <a:rPr lang="en-US" sz="1200" dirty="0" err="1"/>
              <a:t>uma</a:t>
            </a:r>
            <a:r>
              <a:rPr lang="en-US" sz="1200" dirty="0"/>
              <a:t> </a:t>
            </a:r>
            <a:r>
              <a:rPr lang="en-US" sz="1200" dirty="0" err="1"/>
              <a:t>cultura</a:t>
            </a:r>
            <a:r>
              <a:rPr lang="en-US" sz="1200" dirty="0"/>
              <a:t> de </a:t>
            </a:r>
            <a:r>
              <a:rPr lang="en-US" sz="1200" dirty="0" err="1"/>
              <a:t>vergonha</a:t>
            </a:r>
            <a:r>
              <a:rPr lang="en-US" sz="1200" dirty="0"/>
              <a:t> e </a:t>
            </a:r>
            <a:r>
              <a:rPr lang="en-US" sz="1200" dirty="0" err="1"/>
              <a:t>desencoraja</a:t>
            </a:r>
            <a:r>
              <a:rPr lang="en-US" sz="1200" dirty="0"/>
              <a:t> </a:t>
            </a:r>
            <a:r>
              <a:rPr lang="en-US" sz="1200" dirty="0" err="1"/>
              <a:t>os</a:t>
            </a:r>
            <a:r>
              <a:rPr lang="en-US" sz="1200" dirty="0"/>
              <a:t> </a:t>
            </a:r>
            <a:r>
              <a:rPr lang="en-US" sz="1200" dirty="0" err="1"/>
              <a:t>residentes</a:t>
            </a:r>
            <a:r>
              <a:rPr lang="en-US" sz="1200" dirty="0"/>
              <a:t> a </a:t>
            </a:r>
            <a:r>
              <a:rPr lang="en-US" sz="1200" dirty="0" err="1"/>
              <a:t>procurar</a:t>
            </a:r>
            <a:r>
              <a:rPr lang="en-US" sz="1200" dirty="0"/>
              <a:t> as </a:t>
            </a:r>
            <a:r>
              <a:rPr lang="en-US" sz="1200" dirty="0" err="1"/>
              <a:t>conexões</a:t>
            </a:r>
            <a:r>
              <a:rPr lang="en-US" sz="1200" dirty="0"/>
              <a:t> </a:t>
            </a:r>
            <a:r>
              <a:rPr lang="en-US" sz="1200" dirty="0" err="1"/>
              <a:t>sociais</a:t>
            </a:r>
            <a:r>
              <a:rPr lang="en-US" sz="1200" dirty="0"/>
              <a:t> de </a:t>
            </a:r>
            <a:r>
              <a:rPr lang="en-US" sz="1200" dirty="0" err="1"/>
              <a:t>que</a:t>
            </a:r>
            <a:r>
              <a:rPr lang="en-US" sz="1200" dirty="0"/>
              <a:t> </a:t>
            </a:r>
            <a:r>
              <a:rPr lang="en-US" sz="1200" dirty="0" err="1"/>
              <a:t>precisam</a:t>
            </a:r>
            <a:r>
              <a:rPr lang="en-US" sz="1200" dirty="0"/>
              <a:t> para o </a:t>
            </a:r>
            <a:r>
              <a:rPr lang="en-US" sz="1200" dirty="0" err="1"/>
              <a:t>seu</a:t>
            </a:r>
            <a:r>
              <a:rPr lang="en-US" sz="1200" dirty="0"/>
              <a:t> </a:t>
            </a:r>
            <a:r>
              <a:rPr lang="en-US" sz="1200" dirty="0" err="1"/>
              <a:t>bem-estar</a:t>
            </a:r>
            <a:r>
              <a:rPr lang="en-US" sz="1200" dirty="0"/>
              <a:t>.</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894017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Os</a:t>
            </a:r>
            <a:r>
              <a:rPr lang="en-US" sz="1200" dirty="0"/>
              <a:t> </a:t>
            </a:r>
            <a:r>
              <a:rPr lang="en-US" sz="1200" dirty="0" err="1"/>
              <a:t>idosos</a:t>
            </a:r>
            <a:r>
              <a:rPr lang="en-US" sz="1200" dirty="0"/>
              <a:t> </a:t>
            </a:r>
            <a:r>
              <a:rPr lang="en-US" sz="1200" dirty="0" err="1"/>
              <a:t>começam</a:t>
            </a:r>
            <a:r>
              <a:rPr lang="en-US" sz="1200" dirty="0"/>
              <a:t> a </a:t>
            </a:r>
            <a:r>
              <a:rPr lang="en-US" sz="1200" dirty="0" err="1"/>
              <a:t>acreditar</a:t>
            </a:r>
            <a:r>
              <a:rPr lang="en-US" sz="1200" dirty="0"/>
              <a:t> </a:t>
            </a:r>
            <a:r>
              <a:rPr lang="en-US" sz="1200" dirty="0" err="1"/>
              <a:t>que</a:t>
            </a:r>
            <a:r>
              <a:rPr lang="en-US" sz="1200" dirty="0"/>
              <a:t> </a:t>
            </a:r>
            <a:r>
              <a:rPr lang="en-US" sz="1200" dirty="0" err="1"/>
              <a:t>os</a:t>
            </a:r>
            <a:r>
              <a:rPr lang="en-US" sz="1200" dirty="0"/>
              <a:t> </a:t>
            </a:r>
            <a:r>
              <a:rPr lang="en-US" sz="1200" dirty="0" err="1"/>
              <a:t>mitos</a:t>
            </a:r>
            <a:r>
              <a:rPr lang="en-US" sz="1200" dirty="0"/>
              <a:t> </a:t>
            </a:r>
            <a:r>
              <a:rPr lang="en-US" sz="1200" dirty="0" err="1"/>
              <a:t>sobre</a:t>
            </a:r>
            <a:r>
              <a:rPr lang="en-US" sz="1200" dirty="0"/>
              <a:t> o </a:t>
            </a:r>
            <a:r>
              <a:rPr lang="en-US" sz="1200" dirty="0" err="1"/>
              <a:t>envelhecimento</a:t>
            </a:r>
            <a:r>
              <a:rPr lang="en-US" sz="1200" dirty="0"/>
              <a:t> </a:t>
            </a:r>
            <a:r>
              <a:rPr lang="en-US" sz="1200" dirty="0" err="1"/>
              <a:t>são</a:t>
            </a:r>
            <a:r>
              <a:rPr lang="en-US" sz="1200" dirty="0"/>
              <a:t>, de facto, </a:t>
            </a:r>
            <a:r>
              <a:rPr lang="en-US" sz="1200" dirty="0" err="1"/>
              <a:t>verdadeiros</a:t>
            </a:r>
            <a:r>
              <a:rPr lang="en-US" sz="1200" dirty="0"/>
              <a:t> no </a:t>
            </a:r>
            <a:r>
              <a:rPr lang="en-US" sz="1200" dirty="0" err="1"/>
              <a:t>seu</a:t>
            </a:r>
            <a:r>
              <a:rPr lang="en-US" sz="1200" dirty="0"/>
              <a:t> </a:t>
            </a:r>
            <a:r>
              <a:rPr lang="en-US" sz="1200" dirty="0" err="1"/>
              <a:t>caso</a:t>
            </a:r>
            <a:r>
              <a:rPr lang="en-US" sz="1200" dirty="0"/>
              <a:t> e </a:t>
            </a:r>
            <a:r>
              <a:rPr lang="en-US" sz="1200" dirty="0" err="1"/>
              <a:t>impedem</a:t>
            </a:r>
            <a:r>
              <a:rPr lang="en-US" sz="1200" dirty="0"/>
              <a:t>-se de </a:t>
            </a:r>
            <a:r>
              <a:rPr lang="en-US" sz="1200" dirty="0" err="1"/>
              <a:t>desfrutar</a:t>
            </a:r>
            <a:r>
              <a:rPr lang="en-US" sz="1200" dirty="0"/>
              <a:t> da alegria </a:t>
            </a:r>
            <a:r>
              <a:rPr lang="en-US" sz="1200" dirty="0" err="1"/>
              <a:t>ou</a:t>
            </a:r>
            <a:r>
              <a:rPr lang="en-US" sz="1200" dirty="0"/>
              <a:t> da </a:t>
            </a:r>
            <a:r>
              <a:rPr lang="en-US" sz="1200" dirty="0" err="1"/>
              <a:t>saúde</a:t>
            </a:r>
            <a:r>
              <a:rPr lang="en-US" sz="1200" dirty="0"/>
              <a:t> </a:t>
            </a:r>
            <a:r>
              <a:rPr lang="en-US" sz="1200" dirty="0" err="1"/>
              <a:t>porque</a:t>
            </a:r>
            <a:r>
              <a:rPr lang="en-US" sz="1200" dirty="0"/>
              <a:t> </a:t>
            </a:r>
            <a:r>
              <a:rPr lang="en-US" sz="1200" dirty="0" err="1"/>
              <a:t>sentem</a:t>
            </a:r>
            <a:r>
              <a:rPr lang="en-US" sz="1200" dirty="0"/>
              <a:t> </a:t>
            </a:r>
            <a:r>
              <a:rPr lang="en-US" sz="1200" dirty="0" err="1"/>
              <a:t>que</a:t>
            </a:r>
            <a:r>
              <a:rPr lang="en-US" sz="1200" dirty="0"/>
              <a:t> </a:t>
            </a:r>
            <a:r>
              <a:rPr lang="en-US" sz="1200" dirty="0" err="1"/>
              <a:t>já</a:t>
            </a:r>
            <a:r>
              <a:rPr lang="en-US" sz="1200" dirty="0"/>
              <a:t> </a:t>
            </a:r>
            <a:r>
              <a:rPr lang="en-US" sz="1200" dirty="0" err="1"/>
              <a:t>não</a:t>
            </a:r>
            <a:r>
              <a:rPr lang="en-US" sz="1200" dirty="0"/>
              <a:t> </a:t>
            </a:r>
            <a:r>
              <a:rPr lang="en-US" sz="1200" dirty="0" err="1"/>
              <a:t>têm</a:t>
            </a:r>
            <a:r>
              <a:rPr lang="en-US" sz="1200" dirty="0"/>
              <a:t> </a:t>
            </a:r>
            <a:r>
              <a:rPr lang="en-US" sz="1200" dirty="0" err="1"/>
              <a:t>direito</a:t>
            </a:r>
            <a:r>
              <a:rPr lang="en-US" sz="1200" dirty="0"/>
              <a:t> a </a:t>
            </a:r>
            <a:r>
              <a:rPr lang="en-US" sz="1200" dirty="0" err="1"/>
              <a:t>essas</a:t>
            </a:r>
            <a:r>
              <a:rPr lang="en-US" sz="1200" dirty="0"/>
              <a:t> </a:t>
            </a:r>
            <a:r>
              <a:rPr lang="en-US" sz="1200" dirty="0" err="1"/>
              <a:t>experiências</a:t>
            </a:r>
            <a:r>
              <a:rPr lang="en-US" sz="1200" dirty="0"/>
              <a:t>. </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816925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4121640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 </a:t>
            </a:r>
            <a:r>
              <a:rPr lang="en-US" sz="1200" dirty="0" err="1"/>
              <a:t>preconceito</a:t>
            </a:r>
            <a:r>
              <a:rPr lang="en-US" sz="1200" dirty="0"/>
              <a:t> contra a </a:t>
            </a:r>
            <a:r>
              <a:rPr lang="en-US" sz="1200" dirty="0" err="1"/>
              <a:t>idade</a:t>
            </a:r>
            <a:r>
              <a:rPr lang="en-US" sz="1200" dirty="0"/>
              <a:t> </a:t>
            </a:r>
            <a:r>
              <a:rPr lang="en-US" sz="1200" dirty="0" err="1"/>
              <a:t>não</a:t>
            </a:r>
            <a:r>
              <a:rPr lang="en-US" sz="1200" dirty="0"/>
              <a:t> é </a:t>
            </a:r>
            <a:r>
              <a:rPr lang="en-US" sz="1200" dirty="0" err="1"/>
              <a:t>apenas</a:t>
            </a:r>
            <a:r>
              <a:rPr lang="en-US" sz="1200" dirty="0"/>
              <a:t> </a:t>
            </a:r>
            <a:r>
              <a:rPr lang="en-US" sz="1200" dirty="0" err="1"/>
              <a:t>uma</a:t>
            </a:r>
            <a:r>
              <a:rPr lang="en-US" sz="1200" dirty="0"/>
              <a:t> </a:t>
            </a:r>
            <a:r>
              <a:rPr lang="en-US" sz="1200" dirty="0" err="1"/>
              <a:t>atitude</a:t>
            </a:r>
            <a:r>
              <a:rPr lang="en-US" sz="1200" dirty="0"/>
              <a:t>; é </a:t>
            </a:r>
            <a:r>
              <a:rPr lang="en-US" sz="1200" dirty="0" err="1"/>
              <a:t>uma</a:t>
            </a:r>
            <a:r>
              <a:rPr lang="en-US" sz="1200" dirty="0"/>
              <a:t> </a:t>
            </a:r>
            <a:r>
              <a:rPr lang="en-US" sz="1200" b="1" dirty="0" err="1"/>
              <a:t>força</a:t>
            </a:r>
            <a:r>
              <a:rPr lang="en-US" sz="1200" b="1" dirty="0"/>
              <a:t> </a:t>
            </a:r>
            <a:r>
              <a:rPr lang="en-US" sz="1200" b="1" dirty="0" err="1"/>
              <a:t>sistémica</a:t>
            </a:r>
            <a:r>
              <a:rPr lang="en-US" sz="1200" b="1" dirty="0"/>
              <a:t> </a:t>
            </a:r>
            <a:r>
              <a:rPr lang="en-US" sz="1200" dirty="0" err="1"/>
              <a:t>que</a:t>
            </a:r>
            <a:r>
              <a:rPr lang="en-US" sz="1200" dirty="0"/>
              <a:t> </a:t>
            </a:r>
            <a:r>
              <a:rPr lang="en-US" sz="1200" dirty="0" err="1"/>
              <a:t>molda</a:t>
            </a:r>
            <a:r>
              <a:rPr lang="en-US" sz="1200" dirty="0"/>
              <a:t> a </a:t>
            </a:r>
            <a:r>
              <a:rPr lang="en-US" sz="1200" dirty="0" err="1"/>
              <a:t>qualidade</a:t>
            </a:r>
            <a:r>
              <a:rPr lang="en-US" sz="1200" dirty="0"/>
              <a:t> dos </a:t>
            </a:r>
            <a:r>
              <a:rPr lang="en-US" sz="1200" dirty="0" err="1"/>
              <a:t>cuidados</a:t>
            </a:r>
            <a:r>
              <a:rPr lang="en-US" sz="1200" dirty="0"/>
              <a:t> e da </a:t>
            </a:r>
            <a:r>
              <a:rPr lang="en-US" sz="1200" dirty="0" err="1"/>
              <a:t>educação</a:t>
            </a:r>
            <a:r>
              <a:rPr lang="en-US" sz="1200" dirty="0"/>
              <a:t>.</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774564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err="1"/>
              <a:t>Os</a:t>
            </a:r>
            <a:r>
              <a:rPr lang="en-US" dirty="0"/>
              <a:t> </a:t>
            </a:r>
            <a:r>
              <a:rPr lang="en-US" dirty="0" err="1"/>
              <a:t>profissionais</a:t>
            </a:r>
            <a:r>
              <a:rPr lang="en-US" dirty="0"/>
              <a:t> de </a:t>
            </a:r>
            <a:r>
              <a:rPr lang="en-US" dirty="0" err="1"/>
              <a:t>cuidados</a:t>
            </a:r>
            <a:r>
              <a:rPr lang="en-US" dirty="0"/>
              <a:t> e </a:t>
            </a:r>
            <a:r>
              <a:rPr lang="en-US" dirty="0" err="1"/>
              <a:t>serviços</a:t>
            </a:r>
            <a:r>
              <a:rPr lang="en-US" dirty="0"/>
              <a:t> </a:t>
            </a:r>
            <a:r>
              <a:rPr lang="en-US" dirty="0" err="1"/>
              <a:t>sociais</a:t>
            </a:r>
            <a:r>
              <a:rPr lang="en-US" dirty="0"/>
              <a:t> </a:t>
            </a:r>
            <a:r>
              <a:rPr lang="en-US" dirty="0" err="1"/>
              <a:t>enfrentam</a:t>
            </a:r>
            <a:r>
              <a:rPr lang="en-US" dirty="0"/>
              <a:t> </a:t>
            </a:r>
            <a:r>
              <a:rPr lang="en-US" dirty="0" err="1"/>
              <a:t>frequentemente</a:t>
            </a:r>
            <a:r>
              <a:rPr lang="en-US" dirty="0"/>
              <a:t> </a:t>
            </a:r>
            <a:r>
              <a:rPr lang="en-US" dirty="0" err="1"/>
              <a:t>uma</a:t>
            </a:r>
            <a:r>
              <a:rPr lang="en-US" dirty="0"/>
              <a:t> </a:t>
            </a:r>
            <a:r>
              <a:rPr lang="en-US" dirty="0" err="1"/>
              <a:t>série</a:t>
            </a:r>
            <a:r>
              <a:rPr lang="en-US" dirty="0"/>
              <a:t> de </a:t>
            </a:r>
            <a:r>
              <a:rPr lang="en-US" dirty="0" err="1"/>
              <a:t>obstáculos</a:t>
            </a:r>
            <a:r>
              <a:rPr lang="en-US" dirty="0"/>
              <a:t> </a:t>
            </a:r>
            <a:r>
              <a:rPr lang="en-US" dirty="0" err="1"/>
              <a:t>éticos</a:t>
            </a:r>
            <a:r>
              <a:rPr lang="en-US" dirty="0"/>
              <a:t> e </a:t>
            </a:r>
            <a:r>
              <a:rPr lang="en-US" dirty="0" err="1"/>
              <a:t>práticos</a:t>
            </a:r>
            <a:r>
              <a:rPr lang="en-US" dirty="0"/>
              <a:t> </a:t>
            </a:r>
            <a:r>
              <a:rPr lang="en-US" dirty="0" err="1"/>
              <a:t>quando</a:t>
            </a:r>
            <a:r>
              <a:rPr lang="en-US" dirty="0"/>
              <a:t> </a:t>
            </a:r>
            <a:r>
              <a:rPr lang="en-US" dirty="0" err="1"/>
              <a:t>confrontados</a:t>
            </a:r>
            <a:r>
              <a:rPr lang="en-US" dirty="0"/>
              <a:t> com o </a:t>
            </a:r>
            <a:r>
              <a:rPr lang="en-US" dirty="0" err="1"/>
              <a:t>preconceito</a:t>
            </a:r>
            <a:r>
              <a:rPr lang="en-US" dirty="0"/>
              <a:t> sexual </a:t>
            </a:r>
            <a:r>
              <a:rPr lang="en-US" dirty="0" err="1"/>
              <a:t>baseado</a:t>
            </a:r>
            <a:r>
              <a:rPr lang="en-US" dirty="0"/>
              <a:t> </a:t>
            </a:r>
            <a:r>
              <a:rPr lang="en-US" dirty="0" err="1"/>
              <a:t>na</a:t>
            </a:r>
            <a:r>
              <a:rPr lang="en-US" dirty="0"/>
              <a:t> </a:t>
            </a:r>
            <a:r>
              <a:rPr lang="en-US" dirty="0" err="1"/>
              <a:t>idade</a:t>
            </a:r>
            <a:r>
              <a:rPr lang="en-US" dirty="0"/>
              <a:t>. Um deles é o </a:t>
            </a:r>
            <a:r>
              <a:rPr lang="en-US" i="1" dirty="0" err="1"/>
              <a:t>paradoxo</a:t>
            </a:r>
            <a:r>
              <a:rPr lang="en-US" i="1" dirty="0"/>
              <a:t> do </a:t>
            </a:r>
            <a:r>
              <a:rPr lang="en-US" i="1" dirty="0" err="1"/>
              <a:t>protetor</a:t>
            </a:r>
            <a:r>
              <a:rPr lang="en-US" i="1" dirty="0"/>
              <a:t>. </a:t>
            </a:r>
            <a:r>
              <a:rPr lang="en-US" dirty="0"/>
              <a:t>Na </a:t>
            </a:r>
            <a:r>
              <a:rPr lang="en-US" dirty="0" err="1"/>
              <a:t>realidade</a:t>
            </a:r>
            <a:r>
              <a:rPr lang="en-US" dirty="0"/>
              <a:t>, </a:t>
            </a:r>
            <a:r>
              <a:rPr lang="en-US" dirty="0" err="1"/>
              <a:t>essa</a:t>
            </a:r>
            <a:r>
              <a:rPr lang="en-US" dirty="0"/>
              <a:t> </a:t>
            </a:r>
            <a:r>
              <a:rPr lang="en-US" dirty="0" err="1"/>
              <a:t>proteção</a:t>
            </a:r>
            <a:r>
              <a:rPr lang="en-US" dirty="0"/>
              <a:t> viola </a:t>
            </a:r>
            <a:r>
              <a:rPr lang="en-US" dirty="0" err="1"/>
              <a:t>frequentemente</a:t>
            </a:r>
            <a:r>
              <a:rPr lang="en-US" dirty="0"/>
              <a:t> o </a:t>
            </a:r>
            <a:r>
              <a:rPr lang="en-US" dirty="0" err="1"/>
              <a:t>direito</a:t>
            </a:r>
            <a:r>
              <a:rPr lang="en-US" dirty="0"/>
              <a:t> do </a:t>
            </a:r>
            <a:r>
              <a:rPr lang="en-US" dirty="0" err="1"/>
              <a:t>indivíduo</a:t>
            </a:r>
            <a:r>
              <a:rPr lang="en-US" dirty="0"/>
              <a:t> à </a:t>
            </a:r>
            <a:r>
              <a:rPr lang="en-US" dirty="0" err="1"/>
              <a:t>autodeterminação</a:t>
            </a:r>
            <a:r>
              <a:rPr lang="en-US" dirty="0"/>
              <a:t>.</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3659858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a:t>Para </a:t>
            </a:r>
            <a:r>
              <a:rPr lang="en-US" dirty="0" err="1"/>
              <a:t>compreender</a:t>
            </a:r>
            <a:r>
              <a:rPr lang="en-US" dirty="0"/>
              <a:t> o </a:t>
            </a:r>
            <a:r>
              <a:rPr lang="en-US" dirty="0" err="1"/>
              <a:t>impacto</a:t>
            </a:r>
            <a:r>
              <a:rPr lang="en-US" dirty="0"/>
              <a:t> do idadismo, </a:t>
            </a:r>
            <a:r>
              <a:rPr lang="en-US" dirty="0" err="1"/>
              <a:t>devemos</a:t>
            </a:r>
            <a:r>
              <a:rPr lang="en-US" dirty="0"/>
              <a:t> </a:t>
            </a:r>
            <a:r>
              <a:rPr lang="en-US" dirty="0" err="1"/>
              <a:t>reconhecer</a:t>
            </a:r>
            <a:r>
              <a:rPr lang="en-US" dirty="0"/>
              <a:t> </a:t>
            </a:r>
            <a:r>
              <a:rPr lang="en-US" dirty="0" err="1"/>
              <a:t>que</a:t>
            </a:r>
            <a:r>
              <a:rPr lang="en-US" dirty="0"/>
              <a:t> as </a:t>
            </a:r>
            <a:r>
              <a:rPr lang="en-US" dirty="0" err="1"/>
              <a:t>pessoas</a:t>
            </a:r>
            <a:r>
              <a:rPr lang="en-US" dirty="0"/>
              <a:t> da </a:t>
            </a:r>
            <a:r>
              <a:rPr lang="en-US" dirty="0" err="1"/>
              <a:t>terceira</a:t>
            </a:r>
            <a:r>
              <a:rPr lang="en-US" dirty="0"/>
              <a:t> </a:t>
            </a:r>
            <a:r>
              <a:rPr lang="en-US" dirty="0" err="1"/>
              <a:t>idade</a:t>
            </a:r>
            <a:r>
              <a:rPr lang="en-US" dirty="0"/>
              <a:t> </a:t>
            </a:r>
            <a:r>
              <a:rPr lang="en-US" dirty="0" err="1"/>
              <a:t>não</a:t>
            </a:r>
            <a:r>
              <a:rPr lang="en-US" dirty="0"/>
              <a:t> </a:t>
            </a:r>
            <a:r>
              <a:rPr lang="en-US" dirty="0" err="1"/>
              <a:t>são</a:t>
            </a:r>
            <a:r>
              <a:rPr lang="en-US" dirty="0"/>
              <a:t> um </a:t>
            </a:r>
            <a:r>
              <a:rPr lang="en-US" dirty="0" err="1"/>
              <a:t>grupo</a:t>
            </a:r>
            <a:r>
              <a:rPr lang="en-US" dirty="0"/>
              <a:t> </a:t>
            </a:r>
            <a:r>
              <a:rPr lang="en-US" dirty="0" err="1"/>
              <a:t>monolítico</a:t>
            </a:r>
            <a:r>
              <a:rPr lang="en-US" dirty="0"/>
              <a:t>. </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4029553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CFE9D-7B29-04F6-8242-2EAD807A6D7C}"/>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F426B980-9B08-4EF2-CF23-4F1D41D649DB}"/>
              </a:ext>
            </a:extLst>
          </p:cNvPr>
          <p:cNvSpPr>
            <a:spLocks noGrp="1" noRot="1" noChangeAspect="1"/>
          </p:cNvSpPr>
          <p:nvPr>
            <p:ph type="sldImg"/>
          </p:nvPr>
        </p:nvSpPr>
        <p:spPr/>
      </p:sp>
      <p:sp>
        <p:nvSpPr>
          <p:cNvPr id="3" name="Marcador de Posição de Notas 2">
            <a:extLst>
              <a:ext uri="{FF2B5EF4-FFF2-40B4-BE49-F238E27FC236}">
                <a16:creationId xmlns:a16="http://schemas.microsoft.com/office/drawing/2014/main" id="{67043C8F-3B17-739C-A52A-9AB55F8C31EC}"/>
              </a:ext>
            </a:extLst>
          </p:cNvPr>
          <p:cNvSpPr>
            <a:spLocks noGrp="1"/>
          </p:cNvSpPr>
          <p:nvPr>
            <p:ph type="body" idx="1"/>
          </p:nvPr>
        </p:nvSpPr>
        <p:spPr/>
        <p:txBody>
          <a:bodyPr/>
          <a:lstStyle/>
          <a:p>
            <a:endParaRPr lang="pt-PT" dirty="0"/>
          </a:p>
        </p:txBody>
      </p:sp>
      <p:sp>
        <p:nvSpPr>
          <p:cNvPr id="4" name="Marcador de Posição do Número do Diapositivo 3">
            <a:extLst>
              <a:ext uri="{FF2B5EF4-FFF2-40B4-BE49-F238E27FC236}">
                <a16:creationId xmlns:a16="http://schemas.microsoft.com/office/drawing/2014/main" id="{CA990EAC-D479-B4FA-0DBA-E882B542BB98}"/>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2750152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b="1" dirty="0"/>
              <a:t>A </a:t>
            </a:r>
            <a:r>
              <a:rPr lang="en-US" sz="1200" b="1" dirty="0" err="1"/>
              <a:t>literacia</a:t>
            </a:r>
            <a:r>
              <a:rPr lang="en-US" sz="1200" b="1" dirty="0"/>
              <a:t> </a:t>
            </a:r>
            <a:r>
              <a:rPr lang="en-US" sz="1200" b="1" dirty="0" err="1"/>
              <a:t>sobre</a:t>
            </a:r>
            <a:r>
              <a:rPr lang="en-US" sz="1200" b="1" dirty="0"/>
              <a:t> </a:t>
            </a:r>
            <a:r>
              <a:rPr lang="en-US" sz="1200" b="1" dirty="0" err="1"/>
              <a:t>preconceitos</a:t>
            </a:r>
            <a:r>
              <a:rPr lang="en-US" sz="1200" b="1" dirty="0"/>
              <a:t> </a:t>
            </a:r>
            <a:r>
              <a:rPr lang="en-US" sz="1200" dirty="0"/>
              <a:t>é a </a:t>
            </a:r>
            <a:r>
              <a:rPr lang="en-US" sz="1200" dirty="0" err="1"/>
              <a:t>capacidade</a:t>
            </a:r>
            <a:r>
              <a:rPr lang="en-US" sz="1200" dirty="0"/>
              <a:t> de </a:t>
            </a:r>
            <a:r>
              <a:rPr lang="en-US" sz="1200" dirty="0" err="1"/>
              <a:t>reconhecer</a:t>
            </a:r>
            <a:r>
              <a:rPr lang="en-US" sz="1200" dirty="0"/>
              <a:t> </a:t>
            </a:r>
            <a:r>
              <a:rPr lang="en-US" sz="1200" dirty="0" err="1"/>
              <a:t>os</a:t>
            </a:r>
            <a:r>
              <a:rPr lang="en-US" sz="1200" dirty="0"/>
              <a:t> </a:t>
            </a:r>
            <a:r>
              <a:rPr lang="en-US" sz="1200" dirty="0" err="1"/>
              <a:t>gatilhos</a:t>
            </a:r>
            <a:r>
              <a:rPr lang="en-US" sz="1200" dirty="0"/>
              <a:t> do idadismo. </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4157653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1538193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
        <p:nvSpPr>
          <p:cNvPr id="2" name="TextBox 10">
            <a:extLst>
              <a:ext uri="{FF2B5EF4-FFF2-40B4-BE49-F238E27FC236}">
                <a16:creationId xmlns:a16="http://schemas.microsoft.com/office/drawing/2014/main" id="{68779140-659B-42E5-795C-E7E68622BBDC}"/>
              </a:ext>
            </a:extLst>
          </p:cNvPr>
          <p:cNvSpPr txBox="1"/>
          <p:nvPr userDrawn="1"/>
        </p:nvSpPr>
        <p:spPr>
          <a:xfrm>
            <a:off x="2385759" y="6214024"/>
            <a:ext cx="9495344" cy="553998"/>
          </a:xfrm>
          <a:prstGeom prst="rect">
            <a:avLst/>
          </a:prstGeom>
          <a:noFill/>
          <a:ln>
            <a:noFill/>
          </a:ln>
        </p:spPr>
        <p:txBody>
          <a:bodyPr wrap="square" rtlCol="0">
            <a:spAutoFit/>
          </a:bodyPr>
          <a:lstStyle/>
          <a:p>
            <a:r>
              <a:rPr lang="pt-PT" sz="1000" b="0" i="0" dirty="0">
                <a:solidFill>
                  <a:srgbClr val="26324B"/>
                </a:solidFill>
                <a:effectLst/>
                <a:latin typeface="+mn-lt"/>
              </a:rPr>
              <a:t>Financiado pela União Europeia. Os pontos de vista e as opiniões expressas são as do(s) autor(</a:t>
            </a:r>
            <a:r>
              <a:rPr lang="pt-PT" sz="1000" b="0" i="0" dirty="0" err="1">
                <a:solidFill>
                  <a:srgbClr val="26324B"/>
                </a:solidFill>
                <a:effectLst/>
                <a:latin typeface="+mn-lt"/>
              </a:rPr>
              <a:t>es</a:t>
            </a:r>
            <a:r>
              <a:rPr lang="pt-PT" sz="1000" b="0" i="0" dirty="0">
                <a:solidFill>
                  <a:srgbClr val="26324B"/>
                </a:solidFill>
                <a:effectLst/>
                <a:latin typeface="+mn-lt"/>
              </a:rPr>
              <a:t>) e não refletem necessariamente a posição da União Europeia ou da Agência de Execução Europeia da Educação e da Cultura (EACEA). Nem a União Europeia nem a EACEA podem ser tidos como responsáveis por essas opiniões</a:t>
            </a:r>
            <a:r>
              <a:rPr lang="en-GB" sz="1000" b="0" i="0" dirty="0">
                <a:solidFill>
                  <a:srgbClr val="26324B"/>
                </a:solidFill>
                <a:effectLst/>
                <a:latin typeface="+mn-lt"/>
              </a:rPr>
              <a:t>. </a:t>
            </a:r>
          </a:p>
          <a:p>
            <a:r>
              <a:rPr lang="en-US" sz="1000" dirty="0" err="1">
                <a:latin typeface="+mn-lt"/>
              </a:rPr>
              <a:t>Número</a:t>
            </a:r>
            <a:r>
              <a:rPr lang="en-US" sz="1000" dirty="0">
                <a:latin typeface="+mn-lt"/>
              </a:rPr>
              <a:t> do </a:t>
            </a:r>
            <a:r>
              <a:rPr lang="en-US" sz="1000" dirty="0" err="1">
                <a:latin typeface="+mn-lt"/>
              </a:rPr>
              <a:t>projeto</a:t>
            </a:r>
            <a:r>
              <a:rPr lang="en-US" sz="1000" dirty="0">
                <a:latin typeface="+mn-lt"/>
              </a:rPr>
              <a:t>: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3" name="Imagem 2">
            <a:extLst>
              <a:ext uri="{FF2B5EF4-FFF2-40B4-BE49-F238E27FC236}">
                <a16:creationId xmlns:a16="http://schemas.microsoft.com/office/drawing/2014/main" id="{56250776-1C01-934F-1E06-E92E0A6D8B7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0896" y="6268321"/>
            <a:ext cx="1886787" cy="445404"/>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
        <p:nvSpPr>
          <p:cNvPr id="2" name="TextBox 10">
            <a:extLst>
              <a:ext uri="{FF2B5EF4-FFF2-40B4-BE49-F238E27FC236}">
                <a16:creationId xmlns:a16="http://schemas.microsoft.com/office/drawing/2014/main" id="{699FD497-25DF-2770-51CE-1C5443E036E9}"/>
              </a:ext>
            </a:extLst>
          </p:cNvPr>
          <p:cNvSpPr txBox="1"/>
          <p:nvPr userDrawn="1"/>
        </p:nvSpPr>
        <p:spPr>
          <a:xfrm>
            <a:off x="2385759" y="6214024"/>
            <a:ext cx="9495344" cy="553998"/>
          </a:xfrm>
          <a:prstGeom prst="rect">
            <a:avLst/>
          </a:prstGeom>
          <a:noFill/>
          <a:ln>
            <a:noFill/>
          </a:ln>
        </p:spPr>
        <p:txBody>
          <a:bodyPr wrap="square" rtlCol="0">
            <a:spAutoFit/>
          </a:bodyPr>
          <a:lstStyle/>
          <a:p>
            <a:r>
              <a:rPr lang="pt-PT" sz="1000" b="0" i="0" dirty="0">
                <a:solidFill>
                  <a:srgbClr val="26324B"/>
                </a:solidFill>
                <a:effectLst/>
                <a:latin typeface="+mn-lt"/>
              </a:rPr>
              <a:t>Financiado pela União Europeia. Os pontos de vista e as opiniões expressas são as do(s) autor(</a:t>
            </a:r>
            <a:r>
              <a:rPr lang="pt-PT" sz="1000" b="0" i="0" dirty="0" err="1">
                <a:solidFill>
                  <a:srgbClr val="26324B"/>
                </a:solidFill>
                <a:effectLst/>
                <a:latin typeface="+mn-lt"/>
              </a:rPr>
              <a:t>es</a:t>
            </a:r>
            <a:r>
              <a:rPr lang="pt-PT" sz="1000" b="0" i="0" dirty="0">
                <a:solidFill>
                  <a:srgbClr val="26324B"/>
                </a:solidFill>
                <a:effectLst/>
                <a:latin typeface="+mn-lt"/>
              </a:rPr>
              <a:t>) e não refletem necessariamente a posição da União Europeia ou da Agência de Execução Europeia da Educação e da Cultura (EACEA). Nem a União Europeia nem a EACEA podem ser tidos como responsáveis por essas opiniões</a:t>
            </a:r>
            <a:r>
              <a:rPr lang="en-GB" sz="1000" b="0" i="0" dirty="0">
                <a:solidFill>
                  <a:srgbClr val="26324B"/>
                </a:solidFill>
                <a:effectLst/>
                <a:latin typeface="+mn-lt"/>
              </a:rPr>
              <a:t>. </a:t>
            </a:r>
          </a:p>
          <a:p>
            <a:r>
              <a:rPr lang="en-US" sz="1000" dirty="0" err="1">
                <a:latin typeface="+mn-lt"/>
              </a:rPr>
              <a:t>Número</a:t>
            </a:r>
            <a:r>
              <a:rPr lang="en-US" sz="1000" dirty="0">
                <a:latin typeface="+mn-lt"/>
              </a:rPr>
              <a:t> do </a:t>
            </a:r>
            <a:r>
              <a:rPr lang="en-US" sz="1000" dirty="0" err="1">
                <a:latin typeface="+mn-lt"/>
              </a:rPr>
              <a:t>projeto</a:t>
            </a:r>
            <a:r>
              <a:rPr lang="en-US" sz="1000" dirty="0">
                <a:latin typeface="+mn-lt"/>
              </a:rPr>
              <a:t>: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5" name="Imagem 4">
            <a:extLst>
              <a:ext uri="{FF2B5EF4-FFF2-40B4-BE49-F238E27FC236}">
                <a16:creationId xmlns:a16="http://schemas.microsoft.com/office/drawing/2014/main" id="{DDF1563F-3C24-DFF6-5994-DD922548306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0896" y="6268321"/>
            <a:ext cx="1886787" cy="445404"/>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0">
            <a:extLst>
              <a:ext uri="{FF2B5EF4-FFF2-40B4-BE49-F238E27FC236}">
                <a16:creationId xmlns:a16="http://schemas.microsoft.com/office/drawing/2014/main" id="{A590A153-538D-DB39-4EF5-3CCB8185202B}"/>
              </a:ext>
            </a:extLst>
          </p:cNvPr>
          <p:cNvSpPr txBox="1"/>
          <p:nvPr userDrawn="1"/>
        </p:nvSpPr>
        <p:spPr>
          <a:xfrm>
            <a:off x="2385759" y="6214024"/>
            <a:ext cx="9495344" cy="553998"/>
          </a:xfrm>
          <a:prstGeom prst="rect">
            <a:avLst/>
          </a:prstGeom>
          <a:noFill/>
          <a:ln>
            <a:noFill/>
          </a:ln>
        </p:spPr>
        <p:txBody>
          <a:bodyPr wrap="square" rtlCol="0">
            <a:spAutoFit/>
          </a:bodyPr>
          <a:lstStyle/>
          <a:p>
            <a:r>
              <a:rPr lang="pt-PT" sz="1000" b="0" i="0" dirty="0">
                <a:solidFill>
                  <a:srgbClr val="26324B"/>
                </a:solidFill>
                <a:effectLst/>
                <a:latin typeface="+mn-lt"/>
              </a:rPr>
              <a:t>Financiado pela União Europeia. Os pontos de vista e as opiniões expressas são as do(s) autor(</a:t>
            </a:r>
            <a:r>
              <a:rPr lang="pt-PT" sz="1000" b="0" i="0" dirty="0" err="1">
                <a:solidFill>
                  <a:srgbClr val="26324B"/>
                </a:solidFill>
                <a:effectLst/>
                <a:latin typeface="+mn-lt"/>
              </a:rPr>
              <a:t>es</a:t>
            </a:r>
            <a:r>
              <a:rPr lang="pt-PT" sz="1000" b="0" i="0" dirty="0">
                <a:solidFill>
                  <a:srgbClr val="26324B"/>
                </a:solidFill>
                <a:effectLst/>
                <a:latin typeface="+mn-lt"/>
              </a:rPr>
              <a:t>) e não refletem necessariamente a posição da União Europeia ou da Agência de Execução Europeia da Educação e da Cultura (EACEA). Nem a União Europeia nem a EACEA podem ser tidos como responsáveis por essas opiniões</a:t>
            </a:r>
            <a:r>
              <a:rPr lang="en-GB" sz="1000" b="0" i="0" dirty="0">
                <a:solidFill>
                  <a:srgbClr val="26324B"/>
                </a:solidFill>
                <a:effectLst/>
                <a:latin typeface="+mn-lt"/>
              </a:rPr>
              <a:t>. </a:t>
            </a:r>
          </a:p>
          <a:p>
            <a:r>
              <a:rPr lang="en-US" sz="1000" dirty="0" err="1">
                <a:latin typeface="+mn-lt"/>
              </a:rPr>
              <a:t>Número</a:t>
            </a:r>
            <a:r>
              <a:rPr lang="en-US" sz="1000" dirty="0">
                <a:latin typeface="+mn-lt"/>
              </a:rPr>
              <a:t> do </a:t>
            </a:r>
            <a:r>
              <a:rPr lang="en-US" sz="1000" dirty="0" err="1">
                <a:latin typeface="+mn-lt"/>
              </a:rPr>
              <a:t>projeto</a:t>
            </a:r>
            <a:r>
              <a:rPr lang="en-US" sz="1000" dirty="0">
                <a:latin typeface="+mn-lt"/>
              </a:rPr>
              <a:t>: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6" name="Imagem 5">
            <a:extLst>
              <a:ext uri="{FF2B5EF4-FFF2-40B4-BE49-F238E27FC236}">
                <a16:creationId xmlns:a16="http://schemas.microsoft.com/office/drawing/2014/main" id="{8725CB12-626F-E502-447F-CCDBABAB14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6268321"/>
            <a:ext cx="1886787" cy="445404"/>
          </a:xfrm>
          <a:prstGeom prst="rect">
            <a:avLst/>
          </a:prstGeom>
        </p:spPr>
      </p:pic>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O título do slide vai aqui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 para editar o estilo do título principal</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 para editar os estilos de texto principal</a:t>
            </a:r>
          </a:p>
          <a:p>
            <a:pPr lvl="1"/>
            <a:r>
              <a:rPr lang="en-US"/>
              <a:t>Segundo nível</a:t>
            </a:r>
          </a:p>
          <a:p>
            <a:pPr lvl="2"/>
            <a:r>
              <a:rPr lang="en-US"/>
              <a:t>Terceiro nível</a:t>
            </a:r>
          </a:p>
          <a:p>
            <a:pPr lvl="3"/>
            <a:r>
              <a:rPr lang="en-US"/>
              <a:t>Quarto nível</a:t>
            </a:r>
          </a:p>
          <a:p>
            <a:pPr lvl="4"/>
            <a:r>
              <a:rPr lang="en-US"/>
              <a:t>Quinto nível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23/7/2026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‹nº›</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betterhealthwhileaging.net/falls-topic/"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1"/><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www.rawpixel.com/search/retiremen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pt.wikipedia.org/wiki/Ficheiro:Instagram_icon.png" TargetMode="External"/><Relationship Id="rId3" Type="http://schemas.openxmlformats.org/officeDocument/2006/relationships/hyperlink" Target="https://www.facebook.com/people/Never-Gets-Old/61574068231464/" TargetMode="External"/><Relationship Id="rId7" Type="http://schemas.openxmlformats.org/officeDocument/2006/relationships/image" Target="../media/image28.pn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hyperlink" Target="https://www.instagram.com/nevergetsold.project/" TargetMode="External"/><Relationship Id="rId5" Type="http://schemas.openxmlformats.org/officeDocument/2006/relationships/hyperlink" Target="https://freepngimg.com/png/65374-icons-facebook,-computer-facebook-logo-inc." TargetMode="External"/><Relationship Id="rId10" Type="http://schemas.openxmlformats.org/officeDocument/2006/relationships/image" Target="../media/image6.png"/><Relationship Id="rId4" Type="http://schemas.openxmlformats.org/officeDocument/2006/relationships/image" Target="../media/image27.png"/><Relationship Id="rId9" Type="http://schemas.openxmlformats.org/officeDocument/2006/relationships/image" Target="../media/image29.jpeg"/></Relationships>
</file>

<file path=ppt/slides/_rels/slide27.xml.rels><?xml version="1.0" encoding="UTF-8" standalone="yes"?>
<Relationships xmlns="http://schemas.openxmlformats.org/package/2006/relationships"><Relationship Id="rId8" Type="http://schemas.openxmlformats.org/officeDocument/2006/relationships/hyperlink" Target="https://www.nextavenue.org/fight-sexual-ageism-boost-your-self-confidence/" TargetMode="External"/><Relationship Id="rId3" Type="http://schemas.openxmlformats.org/officeDocument/2006/relationships/hyperlink" Target="https://doi.org/10.1017/s071498081900062x" TargetMode="External"/><Relationship Id="rId7" Type="http://schemas.openxmlformats.org/officeDocument/2006/relationships/hyperlink" Target="https://doi.org/10.1023/A:1013013322947" TargetMode="External"/><Relationship Id="rId2" Type="http://schemas.openxmlformats.org/officeDocument/2006/relationships/hyperlink" Target="https://www.apa.org/monitor/2023/03/cover-new-concept-of-aging" TargetMode="External"/><Relationship Id="rId1" Type="http://schemas.openxmlformats.org/officeDocument/2006/relationships/slideLayout" Target="../slideLayouts/slideLayout1.xml"/><Relationship Id="rId6" Type="http://schemas.openxmlformats.org/officeDocument/2006/relationships/hyperlink" Target="https://doi.org/10.51897/interalia/lrjz7417" TargetMode="External"/><Relationship Id="rId11" Type="http://schemas.openxmlformats.org/officeDocument/2006/relationships/hyperlink" Target="https://iris.who.int/bitstreams/27967758-3b6e-47cf-9242-e5961ddd3252/download" TargetMode="External"/><Relationship Id="rId5" Type="http://schemas.openxmlformats.org/officeDocument/2006/relationships/hyperlink" Target="https://doi.org/10.1080/13607863.2017.1364347" TargetMode="External"/><Relationship Id="rId10" Type="http://schemas.openxmlformats.org/officeDocument/2006/relationships/hyperlink" Target="https://www.who.int/teams/social-determinants-of-health/demographic-change-and-healthy-ageing/ageism/global-report-on-ageism" TargetMode="External"/><Relationship Id="rId4" Type="http://schemas.openxmlformats.org/officeDocument/2006/relationships/hyperlink" Target="https://cora.ucc.ie/bitstreams/7f056dc8-2801-4587-9aec-87a10ad79796/download" TargetMode="External"/><Relationship Id="rId9" Type="http://schemas.openxmlformats.org/officeDocument/2006/relationships/hyperlink" Target="https://www.who.int/news-room/questions-and-answers/item/ageing-ageis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pt-PT" dirty="0" err="1"/>
              <a:t>Manual AgeWise</a:t>
            </a:r>
            <a:endParaRPr lang="en-CY" dirty="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a:xfrm>
            <a:off x="401324" y="3651830"/>
            <a:ext cx="7448132" cy="1292830"/>
          </a:xfrm>
        </p:spPr>
        <p:txBody>
          <a:bodyPr>
            <a:normAutofit/>
          </a:bodyPr>
          <a:lstStyle/>
          <a:p>
            <a:r>
              <a:rPr lang="en-US" sz="2000" dirty="0"/>
              <a:t>Módulo 2: </a:t>
            </a:r>
            <a:r>
              <a:rPr lang="en-US" sz="2000" dirty="0" err="1"/>
              <a:t>Idadismo</a:t>
            </a:r>
            <a:r>
              <a:rPr lang="en-US" sz="2000" dirty="0"/>
              <a:t> </a:t>
            </a:r>
            <a:r>
              <a:rPr lang="pt-PT" sz="2000" dirty="0"/>
              <a:t>e Preconceitos sobre as Pessoas da Terceira Idade</a:t>
            </a:r>
          </a:p>
          <a:p>
            <a:r>
              <a:rPr lang="en-US" dirty="0"/>
              <a:t> </a:t>
            </a:r>
            <a:endParaRPr lang="pt-PT" dirty="0"/>
          </a:p>
          <a:p>
            <a:r>
              <a:rPr lang="en-US" dirty="0"/>
              <a:t>Desenvolvido por Elisa Klein-Peters | Proportional Message</a:t>
            </a:r>
            <a:endParaRPr lang="pt-PT" dirty="0"/>
          </a:p>
        </p:txBody>
      </p:sp>
      <p:sp>
        <p:nvSpPr>
          <p:cNvPr id="5" name="CaixaDeTexto 4">
            <a:extLst>
              <a:ext uri="{FF2B5EF4-FFF2-40B4-BE49-F238E27FC236}">
                <a16:creationId xmlns:a16="http://schemas.microsoft.com/office/drawing/2014/main" id="{F1BF9A12-DC80-32DC-DF24-550DEE59892C}"/>
              </a:ext>
            </a:extLst>
          </p:cNvPr>
          <p:cNvSpPr txBox="1"/>
          <p:nvPr/>
        </p:nvSpPr>
        <p:spPr>
          <a:xfrm>
            <a:off x="2305050" y="6210300"/>
            <a:ext cx="9486900" cy="577081"/>
          </a:xfrm>
          <a:prstGeom prst="rect">
            <a:avLst/>
          </a:prstGeom>
          <a:solidFill>
            <a:srgbClr val="FFFFFF"/>
          </a:solidFill>
        </p:spPr>
        <p:txBody>
          <a:bodyPr wrap="square" rtlCol="0">
            <a:spAutoFit/>
          </a:bodyPr>
          <a:lstStyle/>
          <a:p>
            <a:pPr algn="just"/>
            <a:r>
              <a:rPr lang="pt-PT" sz="1050" dirty="0"/>
              <a:t>Financiado pela União Europeia. Os pontos de vista e as opiniões expressas são as do(s) autor(</a:t>
            </a:r>
            <a:r>
              <a:rPr lang="pt-PT" sz="1050" dirty="0" err="1"/>
              <a:t>es</a:t>
            </a:r>
            <a:r>
              <a:rPr lang="pt-PT" sz="1050" dirty="0"/>
              <a:t>) e não refletem necessariamente a posição da União Europeia ou da Agência de Execução Europeia da Educação e da Cultura (EACEA). Nem a União Europeia nem a EACEA podem ser tidos como responsáveis por essas opiniões. </a:t>
            </a:r>
          </a:p>
          <a:p>
            <a:pPr algn="just"/>
            <a:r>
              <a:rPr lang="pt-PT" sz="1050" dirty="0"/>
              <a:t>Projeto Nº: 2024-1-DE02-KA220-ADU-000244060</a:t>
            </a:r>
          </a:p>
        </p:txBody>
      </p:sp>
      <p:sp>
        <p:nvSpPr>
          <p:cNvPr id="7" name="CaixaDeTexto 6">
            <a:extLst>
              <a:ext uri="{FF2B5EF4-FFF2-40B4-BE49-F238E27FC236}">
                <a16:creationId xmlns:a16="http://schemas.microsoft.com/office/drawing/2014/main" id="{49F85D1E-5427-84CC-E09D-454AA7CC9D29}"/>
              </a:ext>
            </a:extLst>
          </p:cNvPr>
          <p:cNvSpPr txBox="1"/>
          <p:nvPr/>
        </p:nvSpPr>
        <p:spPr>
          <a:xfrm>
            <a:off x="238125" y="6057900"/>
            <a:ext cx="2066925" cy="646331"/>
          </a:xfrm>
          <a:prstGeom prst="rect">
            <a:avLst/>
          </a:prstGeom>
          <a:solidFill>
            <a:srgbClr val="FFFFFF"/>
          </a:solidFill>
        </p:spPr>
        <p:txBody>
          <a:bodyPr wrap="square" rtlCol="0">
            <a:spAutoFit/>
          </a:bodyPr>
          <a:lstStyle/>
          <a:p>
            <a:endParaRPr lang="pt-PT" dirty="0"/>
          </a:p>
        </p:txBody>
      </p:sp>
      <p:pic>
        <p:nvPicPr>
          <p:cNvPr id="9" name="Imagem 8">
            <a:extLst>
              <a:ext uri="{FF2B5EF4-FFF2-40B4-BE49-F238E27FC236}">
                <a16:creationId xmlns:a16="http://schemas.microsoft.com/office/drawing/2014/main" id="{82FE727C-A73A-C609-D152-9C0A2C3070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pt-PT" dirty="0"/>
              <a:t>Agenda &amp; Resultados de Aprendizagem</a:t>
            </a:r>
            <a:endParaRPr lang="el-GR" dirty="0"/>
          </a:p>
        </p:txBody>
      </p:sp>
      <p:sp>
        <p:nvSpPr>
          <p:cNvPr id="5" name="Content Placeholder 4"/>
          <p:cNvSpPr>
            <a:spLocks noGrp="1"/>
          </p:cNvSpPr>
          <p:nvPr>
            <p:ph sz="quarter" idx="12"/>
          </p:nvPr>
        </p:nvSpPr>
        <p:spPr>
          <a:xfrm>
            <a:off x="123825" y="987879"/>
            <a:ext cx="5751458" cy="5870121"/>
          </a:xfrm>
        </p:spPr>
        <p:txBody>
          <a:bodyPr/>
          <a:lstStyle/>
          <a:p>
            <a:pPr marL="285750" indent="-285750">
              <a:buFont typeface="Arial" panose="020B0604020202020204" pitchFamily="34" charset="0"/>
              <a:buChar char="•"/>
            </a:pPr>
            <a:r>
              <a:rPr lang="en-US" dirty="0" err="1"/>
              <a:t>Efeitos</a:t>
            </a:r>
            <a:r>
              <a:rPr lang="en-US" dirty="0"/>
              <a:t> do </a:t>
            </a:r>
            <a:r>
              <a:rPr lang="en-US" dirty="0" err="1"/>
              <a:t>idadismo</a:t>
            </a:r>
            <a:r>
              <a:rPr lang="en-US" dirty="0"/>
              <a:t>: </a:t>
            </a:r>
            <a:r>
              <a:rPr lang="en-US" dirty="0" err="1"/>
              <a:t>Discriminação</a:t>
            </a:r>
            <a:r>
              <a:rPr lang="en-US" dirty="0"/>
              <a:t> </a:t>
            </a:r>
            <a:r>
              <a:rPr lang="en-US" dirty="0" err="1"/>
              <a:t>baseada</a:t>
            </a:r>
            <a:r>
              <a:rPr lang="en-US" dirty="0"/>
              <a:t> </a:t>
            </a:r>
            <a:r>
              <a:rPr lang="en-US" dirty="0" err="1"/>
              <a:t>na</a:t>
            </a:r>
            <a:r>
              <a:rPr lang="en-US" dirty="0"/>
              <a:t> </a:t>
            </a:r>
            <a:r>
              <a:rPr lang="en-US" dirty="0" err="1"/>
              <a:t>idade</a:t>
            </a:r>
            <a:endParaRPr lang="en-US" dirty="0"/>
          </a:p>
          <a:p>
            <a:pPr marL="285750" indent="-285750">
              <a:buFont typeface="Arial" panose="020B0604020202020204" pitchFamily="34" charset="0"/>
              <a:buChar char="•"/>
            </a:pPr>
            <a:r>
              <a:rPr lang="en-US" dirty="0"/>
              <a:t>Três níveis de </a:t>
            </a:r>
            <a:r>
              <a:rPr lang="en-US" dirty="0" err="1"/>
              <a:t>idadismo</a:t>
            </a:r>
            <a:endParaRPr lang="en-US" dirty="0"/>
          </a:p>
          <a:p>
            <a:pPr marL="971533" lvl="1" indent="-285750"/>
            <a:r>
              <a:rPr lang="en-US" sz="1800" dirty="0" err="1"/>
              <a:t>Idadismo</a:t>
            </a:r>
            <a:r>
              <a:rPr lang="en-US" sz="1800" dirty="0"/>
              <a:t> </a:t>
            </a:r>
            <a:r>
              <a:rPr lang="en-US" sz="1800" dirty="0" err="1"/>
              <a:t>institucional</a:t>
            </a:r>
            <a:r>
              <a:rPr lang="en-US" sz="1800" dirty="0"/>
              <a:t> - O nível sistémico</a:t>
            </a:r>
          </a:p>
          <a:p>
            <a:pPr marL="971533" lvl="1" indent="-285750"/>
            <a:r>
              <a:rPr lang="en-US" sz="1800" dirty="0" err="1"/>
              <a:t>Idadismo</a:t>
            </a:r>
            <a:r>
              <a:rPr lang="en-US" sz="1800" dirty="0"/>
              <a:t> </a:t>
            </a:r>
            <a:r>
              <a:rPr lang="en-US" sz="1800" dirty="0" err="1"/>
              <a:t>interpessoal</a:t>
            </a:r>
            <a:r>
              <a:rPr lang="en-US" sz="1800" dirty="0"/>
              <a:t> - O nível social</a:t>
            </a:r>
          </a:p>
          <a:p>
            <a:pPr marL="971533" lvl="1" indent="-285750"/>
            <a:r>
              <a:rPr lang="en-US" sz="1800" dirty="0" err="1"/>
              <a:t>Idadismo</a:t>
            </a:r>
            <a:r>
              <a:rPr lang="en-US" sz="1800" dirty="0"/>
              <a:t> </a:t>
            </a:r>
            <a:r>
              <a:rPr lang="en-US" sz="1800" dirty="0" err="1"/>
              <a:t>internalizada</a:t>
            </a:r>
            <a:r>
              <a:rPr lang="en-US" sz="1800" dirty="0"/>
              <a:t> - O nível pessoal</a:t>
            </a:r>
            <a:endParaRPr lang="en-US" dirty="0"/>
          </a:p>
          <a:p>
            <a:pPr marL="285750" indent="-285750">
              <a:buFont typeface="Arial" panose="020B0604020202020204" pitchFamily="34" charset="0"/>
              <a:buChar char="•"/>
            </a:pPr>
            <a:r>
              <a:rPr lang="en-US" dirty="0" err="1"/>
              <a:t>Crenças</a:t>
            </a:r>
            <a:r>
              <a:rPr lang="en-US" dirty="0"/>
              <a:t> </a:t>
            </a:r>
            <a:r>
              <a:rPr lang="en-US" dirty="0" err="1"/>
              <a:t>sociais</a:t>
            </a:r>
            <a:r>
              <a:rPr lang="en-US" dirty="0"/>
              <a:t> </a:t>
            </a:r>
            <a:r>
              <a:rPr lang="en-US" dirty="0" err="1"/>
              <a:t>negativas</a:t>
            </a:r>
            <a:r>
              <a:rPr lang="en-US" dirty="0"/>
              <a:t> e tabus em torno da </a:t>
            </a:r>
            <a:r>
              <a:rPr lang="en-US" dirty="0" err="1"/>
              <a:t>sexualidade</a:t>
            </a:r>
            <a:r>
              <a:rPr lang="en-US" dirty="0"/>
              <a:t> </a:t>
            </a:r>
            <a:r>
              <a:rPr lang="en-US" dirty="0" err="1"/>
              <a:t>na</a:t>
            </a:r>
            <a:r>
              <a:rPr lang="en-US" dirty="0"/>
              <a:t> </a:t>
            </a:r>
            <a:r>
              <a:rPr lang="en-US" dirty="0" err="1"/>
              <a:t>terceira</a:t>
            </a:r>
            <a:r>
              <a:rPr lang="en-US" dirty="0"/>
              <a:t> </a:t>
            </a:r>
            <a:r>
              <a:rPr lang="en-US" dirty="0" err="1"/>
              <a:t>idade</a:t>
            </a:r>
            <a:endParaRPr lang="en-US" dirty="0"/>
          </a:p>
          <a:p>
            <a:pPr marL="285750" indent="-285750">
              <a:buFont typeface="Arial" panose="020B0604020202020204" pitchFamily="34" charset="0"/>
              <a:buChar char="•"/>
            </a:pPr>
            <a:r>
              <a:rPr lang="en-US" dirty="0"/>
              <a:t>Impacto </a:t>
            </a:r>
            <a:r>
              <a:rPr lang="en-US" dirty="0" err="1"/>
              <a:t>nos</a:t>
            </a:r>
            <a:r>
              <a:rPr lang="en-US" dirty="0"/>
              <a:t> </a:t>
            </a:r>
            <a:r>
              <a:rPr lang="en-US" dirty="0" err="1"/>
              <a:t>cuidados</a:t>
            </a:r>
            <a:r>
              <a:rPr lang="en-US" dirty="0"/>
              <a:t> de </a:t>
            </a:r>
            <a:r>
              <a:rPr lang="en-US" dirty="0" err="1"/>
              <a:t>saúde</a:t>
            </a:r>
            <a:r>
              <a:rPr lang="en-US" dirty="0"/>
              <a:t>, </a:t>
            </a:r>
            <a:r>
              <a:rPr lang="en-US" dirty="0" err="1"/>
              <a:t>educação</a:t>
            </a:r>
            <a:r>
              <a:rPr lang="en-US" dirty="0"/>
              <a:t> e </a:t>
            </a:r>
            <a:r>
              <a:rPr lang="en-US" dirty="0" err="1"/>
              <a:t>contextos</a:t>
            </a:r>
            <a:r>
              <a:rPr lang="en-US" dirty="0"/>
              <a:t> </a:t>
            </a:r>
            <a:r>
              <a:rPr lang="en-US" dirty="0" err="1"/>
              <a:t>institucionais</a:t>
            </a:r>
            <a:r>
              <a:rPr lang="en-US" dirty="0"/>
              <a:t> </a:t>
            </a:r>
          </a:p>
          <a:p>
            <a:pPr marL="285750" indent="-285750">
              <a:buFont typeface="Arial" panose="020B0604020202020204" pitchFamily="34" charset="0"/>
              <a:buChar char="•"/>
            </a:pPr>
            <a:r>
              <a:rPr lang="en-US" dirty="0" err="1"/>
              <a:t>Grupos</a:t>
            </a:r>
            <a:r>
              <a:rPr lang="en-US" dirty="0"/>
              <a:t> </a:t>
            </a:r>
            <a:r>
              <a:rPr lang="en-US" dirty="0" err="1"/>
              <a:t>vulneráveis</a:t>
            </a:r>
            <a:r>
              <a:rPr lang="en-US" dirty="0"/>
              <a:t> e </a:t>
            </a:r>
            <a:r>
              <a:rPr lang="en-US" dirty="0" err="1"/>
              <a:t>interseccionalidade</a:t>
            </a:r>
            <a:endParaRPr lang="en-US" dirty="0"/>
          </a:p>
          <a:p>
            <a:pPr marL="285750" indent="-285750">
              <a:buFont typeface="Arial" panose="020B0604020202020204" pitchFamily="34" charset="0"/>
              <a:buChar char="•"/>
            </a:pPr>
            <a:r>
              <a:rPr lang="en-US" dirty="0"/>
              <a:t>Orientação para </a:t>
            </a:r>
            <a:r>
              <a:rPr lang="en-US" dirty="0" err="1"/>
              <a:t>formadores</a:t>
            </a:r>
            <a:r>
              <a:rPr lang="en-US" dirty="0"/>
              <a:t> e </a:t>
            </a:r>
            <a:r>
              <a:rPr lang="en-US" dirty="0" err="1"/>
              <a:t>profissionais</a:t>
            </a:r>
            <a:endParaRPr lang="en-US" dirty="0"/>
          </a:p>
          <a:p>
            <a:pPr marL="285750" indent="-285750">
              <a:buFont typeface="Arial" panose="020B0604020202020204" pitchFamily="34" charset="0"/>
              <a:buChar char="•"/>
            </a:pPr>
            <a:endParaRPr lang="en-US" dirty="0"/>
          </a:p>
          <a:p>
            <a:endParaRPr lang="el-GR" dirty="0"/>
          </a:p>
        </p:txBody>
      </p:sp>
      <p:graphicFrame>
        <p:nvGraphicFramePr>
          <p:cNvPr id="2" name="Tabela 1">
            <a:extLst>
              <a:ext uri="{FF2B5EF4-FFF2-40B4-BE49-F238E27FC236}">
                <a16:creationId xmlns:a16="http://schemas.microsoft.com/office/drawing/2014/main" id="{2066FB17-7562-59BC-CC4F-849D6CEA0D66}"/>
              </a:ext>
            </a:extLst>
          </p:cNvPr>
          <p:cNvGraphicFramePr>
            <a:graphicFrameLocks noGrp="1"/>
          </p:cNvGraphicFramePr>
          <p:nvPr>
            <p:extLst>
              <p:ext uri="{D42A27DB-BD31-4B8C-83A1-F6EECF244321}">
                <p14:modId xmlns:p14="http://schemas.microsoft.com/office/powerpoint/2010/main" val="397213754"/>
              </p:ext>
            </p:extLst>
          </p:nvPr>
        </p:nvGraphicFramePr>
        <p:xfrm>
          <a:off x="5912007" y="987880"/>
          <a:ext cx="5751458" cy="5064577"/>
        </p:xfrm>
        <a:graphic>
          <a:graphicData uri="http://schemas.openxmlformats.org/drawingml/2006/table">
            <a:tbl>
              <a:tblPr firstRow="1" firstCol="1" bandRow="1">
                <a:tableStyleId>{5C22544A-7EE6-4342-B048-85BDC9FD1C3A}</a:tableStyleId>
              </a:tblPr>
              <a:tblGrid>
                <a:gridCol w="5751458">
                  <a:extLst>
                    <a:ext uri="{9D8B030D-6E8A-4147-A177-3AD203B41FA5}">
                      <a16:colId xmlns:a16="http://schemas.microsoft.com/office/drawing/2014/main" val="2208413371"/>
                    </a:ext>
                  </a:extLst>
                </a:gridCol>
              </a:tblGrid>
              <a:tr h="785974">
                <a:tc>
                  <a:txBody>
                    <a:bodyPr/>
                    <a:lstStyle/>
                    <a:p>
                      <a:pPr algn="ctr">
                        <a:lnSpc>
                          <a:spcPct val="107000"/>
                        </a:lnSpc>
                        <a:spcAft>
                          <a:spcPts val="800"/>
                        </a:spcAft>
                        <a:buNone/>
                      </a:pPr>
                      <a:r>
                        <a:rPr lang="en-US" sz="2400" dirty="0">
                          <a:solidFill>
                            <a:srgbClr val="FFFFFF"/>
                          </a:solidFill>
                          <a:effectLst/>
                        </a:rPr>
                        <a:t>O que </a:t>
                      </a:r>
                      <a:r>
                        <a:rPr lang="en-US" sz="2400" dirty="0" err="1">
                          <a:solidFill>
                            <a:srgbClr val="FFFFFF"/>
                          </a:solidFill>
                          <a:effectLst/>
                        </a:rPr>
                        <a:t>os</a:t>
                      </a:r>
                      <a:r>
                        <a:rPr lang="en-US" sz="2400" dirty="0">
                          <a:solidFill>
                            <a:srgbClr val="FFFFFF"/>
                          </a:solidFill>
                          <a:effectLst/>
                        </a:rPr>
                        <a:t> </a:t>
                      </a:r>
                      <a:r>
                        <a:rPr lang="en-US" sz="2400" dirty="0" err="1">
                          <a:solidFill>
                            <a:srgbClr val="FFFFFF"/>
                          </a:solidFill>
                          <a:effectLst/>
                        </a:rPr>
                        <a:t>participantes</a:t>
                      </a:r>
                      <a:r>
                        <a:rPr lang="en-US" sz="2400" dirty="0">
                          <a:solidFill>
                            <a:srgbClr val="FFFFFF"/>
                          </a:solidFill>
                          <a:effectLst/>
                        </a:rPr>
                        <a:t> saberão ou serão capazes de fazer?</a:t>
                      </a:r>
                      <a:endParaRPr lang="pt-PT" sz="2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tc>
                <a:extLst>
                  <a:ext uri="{0D108BD9-81ED-4DB2-BD59-A6C34878D82A}">
                    <a16:rowId xmlns:a16="http://schemas.microsoft.com/office/drawing/2014/main" val="788420506"/>
                  </a:ext>
                </a:extLst>
              </a:tr>
              <a:tr h="1003632">
                <a:tc>
                  <a:txBody>
                    <a:bodyPr/>
                    <a:lstStyle/>
                    <a:p>
                      <a:pPr algn="ctr">
                        <a:lnSpc>
                          <a:spcPct val="107000"/>
                        </a:lnSpc>
                        <a:spcAft>
                          <a:spcPts val="800"/>
                        </a:spcAft>
                        <a:buNone/>
                      </a:pPr>
                      <a:r>
                        <a:rPr lang="en-US" sz="18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Identificar e definir os três níveis de </a:t>
                      </a:r>
                      <a:r>
                        <a:rPr lang="en-US" sz="18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discriminação</a:t>
                      </a:r>
                      <a:r>
                        <a:rPr lang="en-US" sz="18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com base </a:t>
                      </a:r>
                      <a:r>
                        <a:rPr lang="en-US" sz="18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na</a:t>
                      </a:r>
                      <a:r>
                        <a:rPr lang="en-US" sz="18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idade (institucional, interpessoal, </a:t>
                      </a:r>
                      <a:r>
                        <a:rPr lang="en-US" sz="18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internalizada</a:t>
                      </a:r>
                      <a:r>
                        <a:rPr lang="en-US" sz="18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e o seu impacto sistémico.</a:t>
                      </a:r>
                      <a:endParaRPr lang="pt-PT"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3609697882"/>
                  </a:ext>
                </a:extLst>
              </a:tr>
              <a:tr h="943227">
                <a:tc>
                  <a:txBody>
                    <a:bodyPr/>
                    <a:lstStyle/>
                    <a:p>
                      <a:pPr algn="ctr">
                        <a:lnSpc>
                          <a:spcPct val="107000"/>
                        </a:lnSpc>
                        <a:spcAft>
                          <a:spcPts val="800"/>
                        </a:spcAft>
                        <a:buNone/>
                      </a:pPr>
                      <a:r>
                        <a:rPr lang="en-US" sz="18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Reconhecer </a:t>
                      </a:r>
                      <a:r>
                        <a:rPr lang="en-US" sz="18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 discrepância entre a aprovação profissional explícita dos direitos sexuais e os preconceitos ou desconfortos pessoais implícitos.</a:t>
                      </a:r>
                      <a:endParaRPr lang="pt-PT"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845751019"/>
                  </a:ext>
                </a:extLst>
              </a:tr>
              <a:tr h="1165872">
                <a:tc>
                  <a:txBody>
                    <a:bodyPr/>
                    <a:lstStyle/>
                    <a:p>
                      <a:pPr algn="ctr">
                        <a:lnSpc>
                          <a:spcPct val="107000"/>
                        </a:lnSpc>
                        <a:spcAft>
                          <a:spcPts val="800"/>
                        </a:spcAft>
                        <a:buNone/>
                      </a:pPr>
                      <a:r>
                        <a:rPr lang="en-US" sz="18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Compreender como o género, a cultura e o estado cognitivo se sobrepõem para criar barreiras únicas à intimidade.</a:t>
                      </a:r>
                      <a:endParaRPr lang="pt-PT"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2365465741"/>
                  </a:ext>
                </a:extLst>
              </a:tr>
              <a:tr h="1165872">
                <a:tc>
                  <a:txBody>
                    <a:bodyPr/>
                    <a:lstStyle/>
                    <a:p>
                      <a:pPr algn="ctr">
                        <a:lnSpc>
                          <a:spcPct val="107000"/>
                        </a:lnSpc>
                        <a:spcAft>
                          <a:spcPts val="800"/>
                        </a:spcAft>
                        <a:buNone/>
                      </a:pPr>
                      <a:r>
                        <a:rPr lang="en-US" sz="18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Desafiar o </a:t>
                      </a:r>
                      <a:r>
                        <a:rPr lang="en-US" sz="18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estereótipo assexual </a:t>
                      </a:r>
                      <a:r>
                        <a:rPr lang="en-US" sz="18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e a </a:t>
                      </a:r>
                      <a:r>
                        <a:rPr lang="en-US" sz="18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priorização </a:t>
                      </a:r>
                      <a:r>
                        <a:rPr lang="en-US" sz="18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da segurança em detrimento do direito dos adultos à privacidade.</a:t>
                      </a:r>
                      <a:endParaRPr lang="pt-PT" sz="1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3139907258"/>
                  </a:ext>
                </a:extLst>
              </a:tr>
            </a:tbl>
          </a:graphicData>
        </a:graphic>
      </p:graphicFrame>
      <p:pic>
        <p:nvPicPr>
          <p:cNvPr id="8" name="Imagem 7" descr="Uma imagem com árvore, pessoa, vestuário, Cara humana&#10;&#10;Os conteúdos gerados por IA podem estar incorretos.">
            <a:extLst>
              <a:ext uri="{FF2B5EF4-FFF2-40B4-BE49-F238E27FC236}">
                <a16:creationId xmlns:a16="http://schemas.microsoft.com/office/drawing/2014/main" id="{CA5C01CE-221B-DA49-8934-E12ADECA99C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28535" y="4660433"/>
            <a:ext cx="2992431" cy="2197567"/>
          </a:xfrm>
          <a:prstGeom prst="rect">
            <a:avLst/>
          </a:prstGeom>
        </p:spPr>
      </p:pic>
      <p:sp>
        <p:nvSpPr>
          <p:cNvPr id="9" name="CaixaDeTexto 8">
            <a:extLst>
              <a:ext uri="{FF2B5EF4-FFF2-40B4-BE49-F238E27FC236}">
                <a16:creationId xmlns:a16="http://schemas.microsoft.com/office/drawing/2014/main" id="{8DE31BFA-0EB9-D012-64BE-330C8724FE6E}"/>
              </a:ext>
            </a:extLst>
          </p:cNvPr>
          <p:cNvSpPr txBox="1"/>
          <p:nvPr/>
        </p:nvSpPr>
        <p:spPr>
          <a:xfrm>
            <a:off x="3520966" y="6627168"/>
            <a:ext cx="4453369" cy="230832"/>
          </a:xfrm>
          <a:prstGeom prst="rect">
            <a:avLst/>
          </a:prstGeom>
          <a:noFill/>
        </p:spPr>
        <p:txBody>
          <a:bodyPr wrap="square" rtlCol="0">
            <a:spAutoFit/>
          </a:bodyPr>
          <a:lstStyle/>
          <a:p>
            <a:r>
              <a:rPr lang="en-US" sz="900" dirty="0"/>
              <a:t>Esta fotografia de autor desconhecido está licenciada sob CC BY-NC-ND.</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118A-5047-2F53-4931-ADAE3F75B11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6FBD880-0D51-F655-3259-BCA8E2AA5863}"/>
              </a:ext>
            </a:extLst>
          </p:cNvPr>
          <p:cNvSpPr>
            <a:spLocks noGrp="1"/>
          </p:cNvSpPr>
          <p:nvPr>
            <p:ph type="title"/>
          </p:nvPr>
        </p:nvSpPr>
        <p:spPr/>
        <p:txBody>
          <a:bodyPr lIns="91440"/>
          <a:lstStyle/>
          <a:p>
            <a:r>
              <a:rPr lang="pt-PT" dirty="0"/>
              <a:t>Efeitos do </a:t>
            </a:r>
            <a:r>
              <a:rPr lang="pt-PT" dirty="0" err="1"/>
              <a:t>Idadismo</a:t>
            </a:r>
            <a:endParaRPr lang="el-GR" dirty="0"/>
          </a:p>
        </p:txBody>
      </p:sp>
      <p:sp>
        <p:nvSpPr>
          <p:cNvPr id="7" name="Content Placeholder 6">
            <a:extLst>
              <a:ext uri="{FF2B5EF4-FFF2-40B4-BE49-F238E27FC236}">
                <a16:creationId xmlns:a16="http://schemas.microsoft.com/office/drawing/2014/main" id="{A7D02604-609F-CF84-B8CE-8A3C7F49F7E9}"/>
              </a:ext>
            </a:extLst>
          </p:cNvPr>
          <p:cNvSpPr>
            <a:spLocks noGrp="1"/>
          </p:cNvSpPr>
          <p:nvPr>
            <p:ph sz="quarter" idx="12"/>
          </p:nvPr>
        </p:nvSpPr>
        <p:spPr>
          <a:xfrm>
            <a:off x="97970" y="976966"/>
            <a:ext cx="11601179" cy="5289179"/>
          </a:xfrm>
        </p:spPr>
        <p:txBody>
          <a:bodyPr/>
          <a:lstStyle/>
          <a:p>
            <a:pPr marL="285750" indent="-285750">
              <a:buFont typeface="Arial" panose="020B0604020202020204" pitchFamily="34" charset="0"/>
              <a:buChar char="•"/>
            </a:pPr>
            <a:r>
              <a:rPr lang="en-US" sz="2400" dirty="0"/>
              <a:t>Desde a pressão para </a:t>
            </a:r>
            <a:r>
              <a:rPr lang="en-US" sz="2400" dirty="0" err="1"/>
              <a:t>pintar</a:t>
            </a:r>
            <a:r>
              <a:rPr lang="en-US" sz="2400" dirty="0"/>
              <a:t> todos </a:t>
            </a:r>
            <a:r>
              <a:rPr lang="en-US" sz="2400" dirty="0" err="1"/>
              <a:t>os</a:t>
            </a:r>
            <a:r>
              <a:rPr lang="en-US" sz="2400" dirty="0"/>
              <a:t> </a:t>
            </a:r>
            <a:r>
              <a:rPr lang="en-US" sz="2400" dirty="0" err="1"/>
              <a:t>cabelos</a:t>
            </a:r>
            <a:r>
              <a:rPr lang="en-US" sz="2400" dirty="0"/>
              <a:t> </a:t>
            </a:r>
            <a:r>
              <a:rPr lang="en-US" sz="2400" dirty="0" err="1"/>
              <a:t>grisalhos</a:t>
            </a:r>
            <a:r>
              <a:rPr lang="en-US" sz="2400" dirty="0"/>
              <a:t> até </a:t>
            </a:r>
            <a:r>
              <a:rPr lang="en-US" sz="2400" dirty="0" err="1"/>
              <a:t>aos</a:t>
            </a:r>
            <a:r>
              <a:rPr lang="en-US" sz="2400" dirty="0"/>
              <a:t> </a:t>
            </a:r>
            <a:r>
              <a:rPr lang="en-US" sz="2400" dirty="0" err="1"/>
              <a:t>produtos</a:t>
            </a:r>
            <a:r>
              <a:rPr lang="en-US" sz="2400" dirty="0"/>
              <a:t> anti-</a:t>
            </a:r>
            <a:r>
              <a:rPr lang="en-US" sz="2400" dirty="0" err="1"/>
              <a:t>envelhecimento</a:t>
            </a:r>
            <a:r>
              <a:rPr lang="en-US" sz="2400" dirty="0"/>
              <a:t>, a mensagem é clara: a juventude parece ser o padrão de valor e envelhecer é algo a ser </a:t>
            </a:r>
            <a:r>
              <a:rPr lang="en-US" sz="2400" dirty="0" err="1"/>
              <a:t>evitado</a:t>
            </a:r>
            <a:r>
              <a:rPr lang="en-US" sz="2400" dirty="0"/>
              <a:t>.</a:t>
            </a:r>
          </a:p>
          <a:p>
            <a:pPr marL="285750" indent="-285750">
              <a:buFont typeface="Arial" panose="020B0604020202020204" pitchFamily="34" charset="0"/>
              <a:buChar char="•"/>
            </a:pPr>
            <a:r>
              <a:rPr lang="en-US" sz="2400" dirty="0"/>
              <a:t>A saúde sexual, as identidades e a intimidade são essenciais para a qualidade de </a:t>
            </a:r>
            <a:r>
              <a:rPr lang="en-US" sz="2400" dirty="0" err="1"/>
              <a:t>vida</a:t>
            </a:r>
            <a:r>
              <a:rPr lang="en-US" sz="2400" dirty="0"/>
              <a:t> das </a:t>
            </a:r>
            <a:r>
              <a:rPr lang="en-US" sz="2400" dirty="0" err="1"/>
              <a:t>pessoas</a:t>
            </a:r>
            <a:r>
              <a:rPr lang="en-US" sz="2400" dirty="0"/>
              <a:t>, mas ainda existem muitas crenças e </a:t>
            </a:r>
            <a:r>
              <a:rPr lang="en-US" sz="2400" dirty="0" err="1"/>
              <a:t>conceitos</a:t>
            </a:r>
            <a:r>
              <a:rPr lang="en-US" sz="2400" dirty="0"/>
              <a:t> </a:t>
            </a:r>
            <a:r>
              <a:rPr lang="en-US" sz="2400" dirty="0" err="1"/>
              <a:t>errados</a:t>
            </a:r>
            <a:r>
              <a:rPr lang="en-US" sz="2400" dirty="0"/>
              <a:t> nas sociedades em relação à sexualidade na terceira idade. Embora a nossa sociedade tenha </a:t>
            </a:r>
            <a:r>
              <a:rPr lang="en-US" sz="2400" dirty="0" err="1"/>
              <a:t>trabalhado</a:t>
            </a:r>
            <a:r>
              <a:rPr lang="en-US" sz="2400" dirty="0"/>
              <a:t> para combater a discriminação com base em fatores </a:t>
            </a:r>
            <a:r>
              <a:rPr lang="en-US" sz="2400" dirty="0" err="1"/>
              <a:t>como</a:t>
            </a:r>
            <a:r>
              <a:rPr lang="en-US" sz="2400" dirty="0"/>
              <a:t> </a:t>
            </a:r>
            <a:r>
              <a:rPr lang="en-US" sz="2400" dirty="0" err="1"/>
              <a:t>racismo</a:t>
            </a:r>
            <a:r>
              <a:rPr lang="en-US" sz="2400" dirty="0"/>
              <a:t> </a:t>
            </a:r>
            <a:r>
              <a:rPr lang="en-US" sz="2400" dirty="0" err="1"/>
              <a:t>ou</a:t>
            </a:r>
            <a:r>
              <a:rPr lang="en-US" sz="2400" dirty="0"/>
              <a:t> </a:t>
            </a:r>
            <a:r>
              <a:rPr lang="en-US" sz="2400" dirty="0" err="1"/>
              <a:t>sexismo</a:t>
            </a:r>
            <a:r>
              <a:rPr lang="en-US" sz="2400" dirty="0"/>
              <a:t>, </a:t>
            </a:r>
            <a:r>
              <a:rPr lang="en-US" sz="2400" b="1" dirty="0"/>
              <a:t>o preconceito contra as </a:t>
            </a:r>
            <a:r>
              <a:rPr lang="en-US" sz="2400" b="1" dirty="0" err="1"/>
              <a:t>pessoas</a:t>
            </a:r>
            <a:r>
              <a:rPr lang="en-US" sz="2400" b="1" dirty="0"/>
              <a:t> </a:t>
            </a:r>
            <a:r>
              <a:rPr lang="en-US" sz="2400" b="1" dirty="0" err="1"/>
              <a:t>mais</a:t>
            </a:r>
            <a:r>
              <a:rPr lang="en-US" sz="2400" b="1" dirty="0"/>
              <a:t> </a:t>
            </a:r>
            <a:r>
              <a:rPr lang="en-US" sz="2400" b="1" dirty="0" err="1"/>
              <a:t>velhas</a:t>
            </a:r>
            <a:r>
              <a:rPr lang="en-US" sz="2400" b="1" dirty="0"/>
              <a:t> </a:t>
            </a:r>
            <a:r>
              <a:rPr lang="en-US" sz="2400" dirty="0" err="1"/>
              <a:t>ainda</a:t>
            </a:r>
            <a:r>
              <a:rPr lang="en-US" sz="2400" dirty="0"/>
              <a:t> é frequentemente ignorado ou mesmo visto como «normal» (Abrams, 2023).</a:t>
            </a:r>
          </a:p>
          <a:p>
            <a:pPr marL="285750" indent="-285750">
              <a:buFont typeface="Arial" panose="020B0604020202020204" pitchFamily="34" charset="0"/>
              <a:buChar char="•"/>
            </a:pPr>
            <a:endParaRPr lang="en-US" sz="2400" dirty="0"/>
          </a:p>
        </p:txBody>
      </p:sp>
      <p:sp>
        <p:nvSpPr>
          <p:cNvPr id="5" name="Caixa de texto 11">
            <a:extLst>
              <a:ext uri="{FF2B5EF4-FFF2-40B4-BE49-F238E27FC236}">
                <a16:creationId xmlns:a16="http://schemas.microsoft.com/office/drawing/2014/main" id="{7A74B0BA-53C4-757F-A86B-6F3EE1389BCD}"/>
              </a:ext>
            </a:extLst>
          </p:cNvPr>
          <p:cNvSpPr txBox="1"/>
          <p:nvPr/>
        </p:nvSpPr>
        <p:spPr>
          <a:xfrm>
            <a:off x="492851" y="4303293"/>
            <a:ext cx="11206298" cy="2113976"/>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 </a:t>
            </a:r>
            <a:r>
              <a:rPr lang="en-US" sz="2400"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idadismo</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refere</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-se aos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estereótipos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à forma como pensamos,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aos preconceitos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à forma como nos sentimos e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à discriminação</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à forma como agimos, em relação aos outros ou a nós próprios, com base na idade (OMS, 2025). Enquanto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 </a:t>
            </a:r>
            <a:r>
              <a:rPr lang="en-US" sz="2400" b="1" u="sng"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idadismo</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u="sng"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explícito</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é consciente e intencional,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 </a:t>
            </a:r>
            <a:r>
              <a:rPr lang="en-US" sz="2400" b="1" u="sng"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idadismo</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u="sng"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implícito</a:t>
            </a:r>
            <a:r>
              <a:rPr lang="en-US" sz="24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opera em grande parte fora da consciência e da intenção </a:t>
            </a:r>
            <a:r>
              <a:rPr lang="en-US" sz="2400"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conscientes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pt-PT"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232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B2A0C-776F-3AA5-535A-E496850D279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4C8B50E-5E2C-4112-3377-40CCE72B227E}"/>
              </a:ext>
            </a:extLst>
          </p:cNvPr>
          <p:cNvSpPr>
            <a:spLocks noGrp="1"/>
          </p:cNvSpPr>
          <p:nvPr>
            <p:ph type="title"/>
          </p:nvPr>
        </p:nvSpPr>
        <p:spPr/>
        <p:txBody>
          <a:bodyPr lIns="91440"/>
          <a:lstStyle/>
          <a:p>
            <a:r>
              <a:rPr lang="pt-PT" dirty="0"/>
              <a:t>Efeitos do </a:t>
            </a:r>
            <a:r>
              <a:rPr lang="pt-PT" dirty="0" err="1"/>
              <a:t>Idadismo</a:t>
            </a:r>
            <a:endParaRPr lang="el-GR" dirty="0"/>
          </a:p>
        </p:txBody>
      </p:sp>
      <p:sp>
        <p:nvSpPr>
          <p:cNvPr id="7" name="Content Placeholder 6">
            <a:extLst>
              <a:ext uri="{FF2B5EF4-FFF2-40B4-BE49-F238E27FC236}">
                <a16:creationId xmlns:a16="http://schemas.microsoft.com/office/drawing/2014/main" id="{B9D3E590-F8AB-0578-82CC-4F062092F72A}"/>
              </a:ext>
            </a:extLst>
          </p:cNvPr>
          <p:cNvSpPr>
            <a:spLocks noGrp="1"/>
          </p:cNvSpPr>
          <p:nvPr>
            <p:ph sz="quarter" idx="12"/>
          </p:nvPr>
        </p:nvSpPr>
        <p:spPr>
          <a:xfrm>
            <a:off x="97969" y="1041791"/>
            <a:ext cx="7186409" cy="5444475"/>
          </a:xfrm>
        </p:spPr>
        <p:txBody>
          <a:bodyPr/>
          <a:lstStyle/>
          <a:p>
            <a:r>
              <a:rPr lang="en-US" sz="2400" dirty="0"/>
              <a:t>O </a:t>
            </a:r>
            <a:r>
              <a:rPr lang="en-US" sz="2400" dirty="0" err="1"/>
              <a:t>idadismo</a:t>
            </a:r>
            <a:r>
              <a:rPr lang="en-US" sz="2400" dirty="0"/>
              <a:t> é conhecido por afetar a vida das pessoas mais velhas em termos de saúde e bem-estar e representa um grande obstáculo para um envelhecimento saudável.</a:t>
            </a:r>
          </a:p>
          <a:p>
            <a:r>
              <a:rPr lang="en-US" sz="2400" dirty="0"/>
              <a:t>Está associado a: </a:t>
            </a:r>
          </a:p>
          <a:p>
            <a:pPr marL="971533" lvl="1" indent="-285750"/>
            <a:r>
              <a:rPr lang="en-US" sz="2400" b="1" dirty="0">
                <a:solidFill>
                  <a:schemeClr val="accent6"/>
                </a:solidFill>
              </a:rPr>
              <a:t>saúde física </a:t>
            </a:r>
            <a:r>
              <a:rPr lang="en-US" sz="2400" b="1" dirty="0" err="1">
                <a:solidFill>
                  <a:schemeClr val="accent6"/>
                </a:solidFill>
              </a:rPr>
              <a:t>mais</a:t>
            </a:r>
            <a:r>
              <a:rPr lang="en-US" sz="2400" b="1" dirty="0">
                <a:solidFill>
                  <a:schemeClr val="accent6"/>
                </a:solidFill>
              </a:rPr>
              <a:t> </a:t>
            </a:r>
            <a:r>
              <a:rPr lang="en-US" sz="2400" b="1" dirty="0" err="1">
                <a:solidFill>
                  <a:schemeClr val="accent6"/>
                </a:solidFill>
              </a:rPr>
              <a:t>frágil</a:t>
            </a:r>
            <a:r>
              <a:rPr lang="en-US" sz="2400" b="1" dirty="0">
                <a:solidFill>
                  <a:schemeClr val="accent6"/>
                </a:solidFill>
              </a:rPr>
              <a:t> </a:t>
            </a:r>
            <a:r>
              <a:rPr lang="en-US" sz="2400" dirty="0">
                <a:solidFill>
                  <a:schemeClr val="accent6"/>
                </a:solidFill>
              </a:rPr>
              <a:t>(Robb et al., 2002)</a:t>
            </a:r>
          </a:p>
          <a:p>
            <a:pPr marL="971533" lvl="1" indent="-285750"/>
            <a:r>
              <a:rPr lang="en-US" sz="2400" b="1" dirty="0">
                <a:solidFill>
                  <a:schemeClr val="accent6"/>
                </a:solidFill>
              </a:rPr>
              <a:t>saúde mental </a:t>
            </a:r>
            <a:r>
              <a:rPr lang="en-US" sz="2400" b="1" dirty="0" err="1">
                <a:solidFill>
                  <a:schemeClr val="accent6"/>
                </a:solidFill>
              </a:rPr>
              <a:t>mais</a:t>
            </a:r>
            <a:r>
              <a:rPr lang="en-US" sz="2400" b="1" dirty="0">
                <a:solidFill>
                  <a:schemeClr val="accent6"/>
                </a:solidFill>
              </a:rPr>
              <a:t> </a:t>
            </a:r>
            <a:r>
              <a:rPr lang="en-US" sz="2400" b="1" dirty="0" err="1">
                <a:solidFill>
                  <a:schemeClr val="accent6"/>
                </a:solidFill>
              </a:rPr>
              <a:t>frágil</a:t>
            </a:r>
            <a:r>
              <a:rPr lang="en-US" sz="2400" b="1" dirty="0">
                <a:solidFill>
                  <a:schemeClr val="accent6"/>
                </a:solidFill>
              </a:rPr>
              <a:t> </a:t>
            </a:r>
            <a:r>
              <a:rPr lang="en-US" sz="2400" dirty="0">
                <a:solidFill>
                  <a:schemeClr val="accent6"/>
                </a:solidFill>
              </a:rPr>
              <a:t>(Lyons et al., 2018) </a:t>
            </a:r>
          </a:p>
          <a:p>
            <a:pPr marL="971533" lvl="1" indent="-285750"/>
            <a:r>
              <a:rPr lang="en-US" sz="2400" b="1" dirty="0">
                <a:solidFill>
                  <a:schemeClr val="accent6"/>
                </a:solidFill>
              </a:rPr>
              <a:t>pior qualidade de vida </a:t>
            </a:r>
            <a:r>
              <a:rPr lang="en-US" sz="2400" dirty="0">
                <a:solidFill>
                  <a:schemeClr val="accent6"/>
                </a:solidFill>
              </a:rPr>
              <a:t>(Bodner &amp; Cohen-Fridel, 2019) </a:t>
            </a:r>
          </a:p>
          <a:p>
            <a:pPr marL="971533" lvl="1" indent="-285750"/>
            <a:r>
              <a:rPr lang="en-US" sz="2400" b="1" dirty="0">
                <a:solidFill>
                  <a:schemeClr val="accent6"/>
                </a:solidFill>
              </a:rPr>
              <a:t>taxas mais elevadas de solidão e isolamento social </a:t>
            </a:r>
            <a:r>
              <a:rPr lang="en-US" sz="2400" dirty="0">
                <a:solidFill>
                  <a:schemeClr val="accent6"/>
                </a:solidFill>
              </a:rPr>
              <a:t>(</a:t>
            </a:r>
            <a:r>
              <a:rPr lang="en-US" sz="2400" dirty="0" err="1">
                <a:solidFill>
                  <a:schemeClr val="accent6"/>
                </a:solidFill>
              </a:rPr>
              <a:t>Donizzetti </a:t>
            </a:r>
            <a:r>
              <a:rPr lang="en-US" sz="2400" dirty="0">
                <a:solidFill>
                  <a:schemeClr val="accent6"/>
                </a:solidFill>
              </a:rPr>
              <a:t>&amp; </a:t>
            </a:r>
            <a:r>
              <a:rPr lang="en-US" sz="2400" dirty="0" err="1">
                <a:solidFill>
                  <a:schemeClr val="accent6"/>
                </a:solidFill>
              </a:rPr>
              <a:t>Lagacé</a:t>
            </a:r>
            <a:r>
              <a:rPr lang="en-US" sz="2400" dirty="0">
                <a:solidFill>
                  <a:schemeClr val="accent6"/>
                </a:solidFill>
              </a:rPr>
              <a:t>, 2022).</a:t>
            </a:r>
          </a:p>
          <a:p>
            <a:pPr marL="971533" lvl="1" indent="-285750"/>
            <a:r>
              <a:rPr lang="en-US" sz="2400" dirty="0">
                <a:solidFill>
                  <a:schemeClr val="accent6"/>
                </a:solidFill>
              </a:rPr>
              <a:t>as experiências de </a:t>
            </a:r>
            <a:r>
              <a:rPr lang="en-US" sz="2400" dirty="0" err="1">
                <a:solidFill>
                  <a:schemeClr val="accent6"/>
                </a:solidFill>
              </a:rPr>
              <a:t>idadismo</a:t>
            </a:r>
            <a:r>
              <a:rPr lang="en-US" sz="2400" dirty="0">
                <a:solidFill>
                  <a:schemeClr val="accent6"/>
                </a:solidFill>
              </a:rPr>
              <a:t> </a:t>
            </a:r>
            <a:r>
              <a:rPr lang="en-US" sz="2400" dirty="0" err="1">
                <a:solidFill>
                  <a:schemeClr val="accent6"/>
                </a:solidFill>
              </a:rPr>
              <a:t>são</a:t>
            </a:r>
            <a:r>
              <a:rPr lang="en-US" sz="2400" dirty="0">
                <a:solidFill>
                  <a:schemeClr val="accent6"/>
                </a:solidFill>
              </a:rPr>
              <a:t> maiores entre </a:t>
            </a:r>
            <a:r>
              <a:rPr lang="en-US" sz="2400" dirty="0" err="1">
                <a:solidFill>
                  <a:schemeClr val="accent6"/>
                </a:solidFill>
              </a:rPr>
              <a:t>pessoas</a:t>
            </a:r>
            <a:r>
              <a:rPr lang="en-US" sz="2400" dirty="0">
                <a:solidFill>
                  <a:schemeClr val="accent6"/>
                </a:solidFill>
              </a:rPr>
              <a:t> </a:t>
            </a:r>
            <a:r>
              <a:rPr lang="en-US" sz="2400" b="1" dirty="0">
                <a:solidFill>
                  <a:schemeClr val="accent6"/>
                </a:solidFill>
              </a:rPr>
              <a:t>sem parceiro, </a:t>
            </a:r>
            <a:r>
              <a:rPr lang="en-US" sz="2400" b="1" dirty="0" err="1">
                <a:solidFill>
                  <a:schemeClr val="accent6"/>
                </a:solidFill>
              </a:rPr>
              <a:t>desempregados</a:t>
            </a:r>
            <a:r>
              <a:rPr lang="en-US" sz="2400" b="1" dirty="0">
                <a:solidFill>
                  <a:schemeClr val="accent6"/>
                </a:solidFill>
              </a:rPr>
              <a:t>, com rendimentos mais baixos e pior autoavaliação da saúde </a:t>
            </a:r>
            <a:r>
              <a:rPr lang="en-US" sz="2400" dirty="0">
                <a:solidFill>
                  <a:schemeClr val="accent6"/>
                </a:solidFill>
              </a:rPr>
              <a:t>(Heywood et al, 2019)</a:t>
            </a:r>
          </a:p>
        </p:txBody>
      </p:sp>
      <p:sp>
        <p:nvSpPr>
          <p:cNvPr id="2" name="Rectangle 2">
            <a:extLst>
              <a:ext uri="{FF2B5EF4-FFF2-40B4-BE49-F238E27FC236}">
                <a16:creationId xmlns:a16="http://schemas.microsoft.com/office/drawing/2014/main" id="{A90C7471-6A34-B9EA-84E8-E8E5160D8D9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PT"/>
          </a:p>
        </p:txBody>
      </p:sp>
      <p:pic>
        <p:nvPicPr>
          <p:cNvPr id="3" name="Imagem 2">
            <a:extLst>
              <a:ext uri="{FF2B5EF4-FFF2-40B4-BE49-F238E27FC236}">
                <a16:creationId xmlns:a16="http://schemas.microsoft.com/office/drawing/2014/main" id="{FF8DC120-F081-AB22-B1BD-8EDF7CCCA0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25406" y="1024716"/>
            <a:ext cx="4387833" cy="5123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852752B3-F1BC-E5B9-2E2D-CDA39E385B48}"/>
              </a:ext>
            </a:extLst>
          </p:cNvPr>
          <p:cNvSpPr>
            <a:spLocks noChangeArrowheads="1"/>
          </p:cNvSpPr>
          <p:nvPr/>
        </p:nvSpPr>
        <p:spPr bwMode="auto">
          <a:xfrm>
            <a:off x="7853735" y="6301600"/>
            <a:ext cx="37311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Figura 1 - As três dimensões do </a:t>
            </a:r>
            <a:r>
              <a:rPr kumimoji="0" lang="en-US" altLang="pt-PT" sz="900" b="0" i="1" u="none" strike="noStrike" cap="none" normalizeH="0" baseline="0" dirty="0" err="1">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idadismo</a:t>
            </a: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 incluindo estereótipos, preconceito e discriminação (OMS,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2392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9088-2FCF-6A6E-ADD2-3B366F6F7B4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7CAFC01-DDB5-B6AF-03CC-92CA6A850771}"/>
              </a:ext>
            </a:extLst>
          </p:cNvPr>
          <p:cNvSpPr>
            <a:spLocks noGrp="1"/>
          </p:cNvSpPr>
          <p:nvPr>
            <p:ph type="title"/>
          </p:nvPr>
        </p:nvSpPr>
        <p:spPr/>
        <p:txBody>
          <a:bodyPr lIns="91440"/>
          <a:lstStyle/>
          <a:p>
            <a:r>
              <a:rPr lang="pt-PT" dirty="0"/>
              <a:t>Três Níveis de </a:t>
            </a:r>
            <a:r>
              <a:rPr lang="pt-PT" dirty="0" err="1"/>
              <a:t>Idadismo</a:t>
            </a:r>
            <a:endParaRPr lang="el-GR" dirty="0"/>
          </a:p>
        </p:txBody>
      </p:sp>
      <p:sp>
        <p:nvSpPr>
          <p:cNvPr id="3" name="Marcador de Posição do Texto 2">
            <a:extLst>
              <a:ext uri="{FF2B5EF4-FFF2-40B4-BE49-F238E27FC236}">
                <a16:creationId xmlns:a16="http://schemas.microsoft.com/office/drawing/2014/main" id="{0C0744AB-6157-5DA4-F342-4DAAD0DB6697}"/>
              </a:ext>
            </a:extLst>
          </p:cNvPr>
          <p:cNvSpPr>
            <a:spLocks noGrp="1"/>
          </p:cNvSpPr>
          <p:nvPr>
            <p:ph type="body" sz="quarter" idx="10"/>
          </p:nvPr>
        </p:nvSpPr>
        <p:spPr>
          <a:xfrm>
            <a:off x="123824" y="916730"/>
            <a:ext cx="11944351" cy="1478625"/>
          </a:xfrm>
        </p:spPr>
        <p:txBody>
          <a:bodyPr/>
          <a:lstStyle/>
          <a:p>
            <a:r>
              <a:rPr lang="en-US" dirty="0" err="1"/>
              <a:t>Idadismo</a:t>
            </a:r>
            <a:r>
              <a:rPr lang="en-US" dirty="0"/>
              <a:t> é um fenómeno multifacetado; está presente nas leis dos nossos países, nas interações nos corredores e até mesmo nos pensamentos silenciosos das nossas próprias </a:t>
            </a:r>
            <a:r>
              <a:rPr lang="en-US" dirty="0" err="1"/>
              <a:t>cabeças</a:t>
            </a:r>
            <a:r>
              <a:rPr lang="en-US" dirty="0"/>
              <a:t>. </a:t>
            </a:r>
            <a:r>
              <a:rPr lang="en-US" dirty="0" err="1"/>
              <a:t>Não</a:t>
            </a:r>
            <a:r>
              <a:rPr lang="en-US" dirty="0"/>
              <a:t> se trata apenas de um sentimento pessoal; está incorporado nos nossos sistemas e pode ser </a:t>
            </a:r>
            <a:r>
              <a:rPr lang="en-US" dirty="0" err="1"/>
              <a:t>categorizado</a:t>
            </a:r>
            <a:r>
              <a:rPr lang="en-US" dirty="0"/>
              <a:t> em três níveis distintos:</a:t>
            </a:r>
            <a:endParaRPr lang="pt-PT" dirty="0"/>
          </a:p>
        </p:txBody>
      </p:sp>
      <p:graphicFrame>
        <p:nvGraphicFramePr>
          <p:cNvPr id="5" name="Diagrama 4">
            <a:extLst>
              <a:ext uri="{FF2B5EF4-FFF2-40B4-BE49-F238E27FC236}">
                <a16:creationId xmlns:a16="http://schemas.microsoft.com/office/drawing/2014/main" id="{10312D47-05C1-6A3C-3CD5-A663D0253DB6}"/>
              </a:ext>
            </a:extLst>
          </p:cNvPr>
          <p:cNvGraphicFramePr/>
          <p:nvPr>
            <p:extLst>
              <p:ext uri="{D42A27DB-BD31-4B8C-83A1-F6EECF244321}">
                <p14:modId xmlns:p14="http://schemas.microsoft.com/office/powerpoint/2010/main" val="1098344587"/>
              </p:ext>
            </p:extLst>
          </p:nvPr>
        </p:nvGraphicFramePr>
        <p:xfrm>
          <a:off x="2204824" y="2514565"/>
          <a:ext cx="7496224" cy="4160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693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F48C-DA94-70D0-1F18-BC53229A38B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DC880D4-D543-5DEF-122F-E01A596003F6}"/>
              </a:ext>
            </a:extLst>
          </p:cNvPr>
          <p:cNvSpPr>
            <a:spLocks noGrp="1"/>
          </p:cNvSpPr>
          <p:nvPr>
            <p:ph type="title"/>
          </p:nvPr>
        </p:nvSpPr>
        <p:spPr>
          <a:xfrm>
            <a:off x="97970" y="81642"/>
            <a:ext cx="11944351" cy="715879"/>
          </a:xfrm>
        </p:spPr>
        <p:txBody>
          <a:bodyPr lIns="91440" anchor="ctr">
            <a:normAutofit/>
          </a:bodyPr>
          <a:lstStyle/>
          <a:p>
            <a:r>
              <a:rPr lang="en-US" dirty="0" err="1"/>
              <a:t>Idadismo</a:t>
            </a:r>
            <a:r>
              <a:rPr lang="en-US" dirty="0"/>
              <a:t> </a:t>
            </a:r>
            <a:r>
              <a:rPr lang="en-US" dirty="0" err="1"/>
              <a:t>Institucional</a:t>
            </a:r>
            <a:r>
              <a:rPr lang="en-US" dirty="0"/>
              <a:t> - O </a:t>
            </a:r>
            <a:r>
              <a:rPr lang="en-US" dirty="0" err="1"/>
              <a:t>nível</a:t>
            </a:r>
            <a:r>
              <a:rPr lang="en-US" dirty="0"/>
              <a:t> </a:t>
            </a:r>
            <a:r>
              <a:rPr lang="en-US" dirty="0" err="1"/>
              <a:t>sistémico</a:t>
            </a:r>
            <a:endParaRPr lang="el-GR" dirty="0"/>
          </a:p>
        </p:txBody>
      </p:sp>
      <p:sp>
        <p:nvSpPr>
          <p:cNvPr id="7" name="Content Placeholder 6">
            <a:extLst>
              <a:ext uri="{FF2B5EF4-FFF2-40B4-BE49-F238E27FC236}">
                <a16:creationId xmlns:a16="http://schemas.microsoft.com/office/drawing/2014/main" id="{99B976F6-E6D3-829B-C51B-80C0D40A634D}"/>
              </a:ext>
            </a:extLst>
          </p:cNvPr>
          <p:cNvSpPr>
            <a:spLocks noGrp="1"/>
          </p:cNvSpPr>
          <p:nvPr>
            <p:ph sz="quarter" idx="12"/>
          </p:nvPr>
        </p:nvSpPr>
        <p:spPr>
          <a:xfrm>
            <a:off x="5900149" y="1060325"/>
            <a:ext cx="6142172" cy="5902778"/>
          </a:xfrm>
        </p:spPr>
        <p:txBody>
          <a:bodyPr>
            <a:normAutofit fontScale="77500" lnSpcReduction="20000"/>
          </a:bodyPr>
          <a:lstStyle/>
          <a:p>
            <a:pPr marL="457200" indent="-457200">
              <a:buFont typeface="Arial" panose="020B0604020202020204" pitchFamily="34" charset="0"/>
              <a:buChar char="•"/>
            </a:pPr>
            <a:r>
              <a:rPr lang="en-US" sz="2800" dirty="0"/>
              <a:t>Leis, regras, normas sociais e práticas de </a:t>
            </a:r>
            <a:r>
              <a:rPr lang="en-US" sz="2800" dirty="0" err="1"/>
              <a:t>organizações </a:t>
            </a:r>
            <a:r>
              <a:rPr lang="en-US" sz="2800" dirty="0"/>
              <a:t>que limitam oportunidades ou prejudicam indivíduos com base na sua idade (OMS, 2021). </a:t>
            </a:r>
          </a:p>
          <a:p>
            <a:pPr marL="457200" indent="-457200">
              <a:buFont typeface="Arial" panose="020B0604020202020204" pitchFamily="34" charset="0"/>
              <a:buChar char="•"/>
            </a:pPr>
            <a:r>
              <a:rPr lang="en-US" sz="2800" dirty="0"/>
              <a:t>Muitas vezes, a forma mais invisível</a:t>
            </a:r>
          </a:p>
          <a:p>
            <a:pPr marL="457200" indent="-457200">
              <a:buFont typeface="Arial" panose="020B0604020202020204" pitchFamily="34" charset="0"/>
              <a:buChar char="•"/>
            </a:pPr>
            <a:r>
              <a:rPr lang="en-US" sz="2800" u="sng" dirty="0"/>
              <a:t>Exemplo</a:t>
            </a:r>
            <a:r>
              <a:rPr lang="en-US" sz="2800" dirty="0"/>
              <a:t>: O limite de idade para determinados </a:t>
            </a:r>
            <a:r>
              <a:rPr lang="en-US" sz="2800" b="1" dirty="0"/>
              <a:t>exames no sistema de saúde</a:t>
            </a:r>
            <a:r>
              <a:rPr lang="en-US" sz="2800" dirty="0"/>
              <a:t>. Em muitas regiões, os exames de saúde sexual de rotina ou exames de saúde reprodutiva são automaticamente interrompidos quando o paciente atinge os 65 anos, sob a suposição discriminatória de que já não são sexualmente ativos ou estão em risco de </a:t>
            </a:r>
            <a:r>
              <a:rPr lang="en-US" sz="2800" dirty="0" err="1"/>
              <a:t>contrair</a:t>
            </a:r>
            <a:r>
              <a:rPr lang="en-US" sz="2800" dirty="0"/>
              <a:t> </a:t>
            </a:r>
            <a:r>
              <a:rPr lang="en-US" sz="2800" dirty="0" err="1"/>
              <a:t>infeções</a:t>
            </a:r>
            <a:r>
              <a:rPr lang="en-US" sz="2800" dirty="0"/>
              <a:t> </a:t>
            </a:r>
            <a:r>
              <a:rPr lang="en-US" sz="2800" dirty="0" err="1"/>
              <a:t>sexualmente</a:t>
            </a:r>
            <a:r>
              <a:rPr lang="en-US" sz="2800" dirty="0"/>
              <a:t> </a:t>
            </a:r>
            <a:r>
              <a:rPr lang="en-US" sz="2800" dirty="0" err="1"/>
              <a:t>transmissíveis</a:t>
            </a:r>
            <a:r>
              <a:rPr lang="en-US" sz="2800" dirty="0"/>
              <a:t> (ISTs). </a:t>
            </a:r>
          </a:p>
          <a:p>
            <a:pPr marL="457200" indent="-457200">
              <a:buFont typeface="Arial" panose="020B0604020202020204" pitchFamily="34" charset="0"/>
              <a:buChar char="•"/>
            </a:pPr>
            <a:r>
              <a:rPr lang="en-US" sz="2800" u="sng" dirty="0"/>
              <a:t>Exemplo</a:t>
            </a:r>
            <a:r>
              <a:rPr lang="en-US" sz="2800" dirty="0"/>
              <a:t>: </a:t>
            </a:r>
            <a:r>
              <a:rPr lang="en-US" sz="2800" b="1" dirty="0"/>
              <a:t>práticas de contratação discriminatórias </a:t>
            </a:r>
            <a:r>
              <a:rPr lang="en-US" sz="2800" dirty="0"/>
              <a:t>que </a:t>
            </a:r>
            <a:r>
              <a:rPr lang="en-US" sz="2800" dirty="0" err="1"/>
              <a:t>favorecem </a:t>
            </a:r>
            <a:r>
              <a:rPr lang="en-US" sz="2800" dirty="0"/>
              <a:t>candidatos mais jovens ou idades de reforma obrigatória que forçam profissionais qualificados a abandonar as suas funções, independentemente da sua competência real.</a:t>
            </a:r>
          </a:p>
        </p:txBody>
      </p:sp>
      <p:pic>
        <p:nvPicPr>
          <p:cNvPr id="3" name="Imagem 2" descr="Uma imagem com pessoa, dedo, polegar, vestuário&#10;&#10;Os conteúdos gerados por IA podem estar incorretos.">
            <a:extLst>
              <a:ext uri="{FF2B5EF4-FFF2-40B4-BE49-F238E27FC236}">
                <a16:creationId xmlns:a16="http://schemas.microsoft.com/office/drawing/2014/main" id="{89251DFA-7CA9-D14C-D95D-97E27320D84F}"/>
              </a:ext>
            </a:extLst>
          </p:cNvPr>
          <p:cNvPicPr>
            <a:picLocks noChangeAspect="1"/>
          </p:cNvPicPr>
          <p:nvPr/>
        </p:nvPicPr>
        <p:blipFill>
          <a:blip r:embed="rId2">
            <a:extLst>
              <a:ext uri="{28A0092B-C50C-407E-A947-70E740481C1C}">
                <a14:useLocalDpi xmlns:a14="http://schemas.microsoft.com/office/drawing/2010/main" val="0"/>
              </a:ext>
            </a:extLst>
          </a:blip>
          <a:srcRect l="13998" r="14221"/>
          <a:stretch>
            <a:fillRect/>
          </a:stretch>
        </p:blipFill>
        <p:spPr>
          <a:xfrm>
            <a:off x="149679" y="922791"/>
            <a:ext cx="5624632" cy="5804356"/>
          </a:xfrm>
          <a:prstGeom prst="rect">
            <a:avLst/>
          </a:prstGeom>
        </p:spPr>
      </p:pic>
    </p:spTree>
    <p:extLst>
      <p:ext uri="{BB962C8B-B14F-4D97-AF65-F5344CB8AC3E}">
        <p14:creationId xmlns:p14="http://schemas.microsoft.com/office/powerpoint/2010/main" val="3349218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71CDF-9FAB-31F9-0232-E5A5C823D8A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3C9942B-AE24-F077-80A1-4BCC87378880}"/>
              </a:ext>
            </a:extLst>
          </p:cNvPr>
          <p:cNvSpPr>
            <a:spLocks noGrp="1"/>
          </p:cNvSpPr>
          <p:nvPr>
            <p:ph type="title"/>
          </p:nvPr>
        </p:nvSpPr>
        <p:spPr>
          <a:xfrm>
            <a:off x="97970" y="81642"/>
            <a:ext cx="11944351" cy="715879"/>
          </a:xfrm>
        </p:spPr>
        <p:txBody>
          <a:bodyPr lIns="91440" anchor="ctr">
            <a:normAutofit/>
          </a:bodyPr>
          <a:lstStyle/>
          <a:p>
            <a:r>
              <a:rPr lang="en-US" dirty="0" err="1"/>
              <a:t>Idadismo</a:t>
            </a:r>
            <a:r>
              <a:rPr lang="en-US" dirty="0"/>
              <a:t> </a:t>
            </a:r>
            <a:r>
              <a:rPr lang="en-US" dirty="0" err="1"/>
              <a:t>Interpessoal</a:t>
            </a:r>
            <a:r>
              <a:rPr lang="en-US" dirty="0"/>
              <a:t> - O nível social</a:t>
            </a:r>
            <a:endParaRPr lang="el-GR" dirty="0"/>
          </a:p>
        </p:txBody>
      </p:sp>
      <p:sp>
        <p:nvSpPr>
          <p:cNvPr id="7" name="Content Placeholder 6">
            <a:extLst>
              <a:ext uri="{FF2B5EF4-FFF2-40B4-BE49-F238E27FC236}">
                <a16:creationId xmlns:a16="http://schemas.microsoft.com/office/drawing/2014/main" id="{39A3BF80-54A1-0C22-ED13-57EEB0B4F318}"/>
              </a:ext>
            </a:extLst>
          </p:cNvPr>
          <p:cNvSpPr>
            <a:spLocks noGrp="1"/>
          </p:cNvSpPr>
          <p:nvPr>
            <p:ph sz="quarter" idx="12"/>
          </p:nvPr>
        </p:nvSpPr>
        <p:spPr>
          <a:xfrm>
            <a:off x="5900149" y="1165429"/>
            <a:ext cx="6142172" cy="5902778"/>
          </a:xfrm>
        </p:spPr>
        <p:txBody>
          <a:bodyPr>
            <a:normAutofit fontScale="92500"/>
          </a:bodyPr>
          <a:lstStyle/>
          <a:p>
            <a:pPr marL="457200" indent="-457200">
              <a:buFont typeface="Arial" panose="020B0604020202020204" pitchFamily="34" charset="0"/>
              <a:buChar char="•"/>
            </a:pPr>
            <a:r>
              <a:rPr lang="en-US" sz="2800" dirty="0"/>
              <a:t>Envolve os estereótipos e preconceitos que surgem quando uma pessoa interage com outra (OMS, 2021).</a:t>
            </a:r>
          </a:p>
          <a:p>
            <a:pPr marL="457200" indent="-457200">
              <a:buFont typeface="Arial" panose="020B0604020202020204" pitchFamily="34" charset="0"/>
              <a:buChar char="•"/>
            </a:pPr>
            <a:r>
              <a:rPr lang="en-US" sz="2800" u="sng" dirty="0"/>
              <a:t>Exemplo</a:t>
            </a:r>
            <a:r>
              <a:rPr lang="en-US" sz="2800" dirty="0"/>
              <a:t>: Os funcionários fazem </a:t>
            </a:r>
            <a:r>
              <a:rPr lang="en-US" sz="2800" b="1" dirty="0"/>
              <a:t>piadas </a:t>
            </a:r>
            <a:r>
              <a:rPr lang="en-US" sz="2800" dirty="0"/>
              <a:t>sobre dois residentes que iniciaram um novo relacionamento amoroso. </a:t>
            </a:r>
          </a:p>
          <a:p>
            <a:pPr marL="457200" indent="-457200">
              <a:buFont typeface="Arial" panose="020B0604020202020204" pitchFamily="34" charset="0"/>
              <a:buChar char="•"/>
            </a:pPr>
            <a:r>
              <a:rPr lang="en-US" sz="2800" u="sng" dirty="0" err="1"/>
              <a:t>Exemplo</a:t>
            </a:r>
            <a:r>
              <a:rPr lang="en-US" sz="2800" dirty="0"/>
              <a:t>: Ao adotar um tom </a:t>
            </a:r>
            <a:r>
              <a:rPr lang="en-US" sz="2800" dirty="0" err="1"/>
              <a:t>excessivamente</a:t>
            </a:r>
            <a:r>
              <a:rPr lang="en-US" sz="2800" dirty="0"/>
              <a:t> </a:t>
            </a:r>
            <a:r>
              <a:rPr lang="en-US" sz="2800" dirty="0" err="1"/>
              <a:t>condescendente</a:t>
            </a:r>
            <a:r>
              <a:rPr lang="en-US" sz="2800" dirty="0"/>
              <a:t> ou um </a:t>
            </a:r>
            <a:r>
              <a:rPr lang="en-US" sz="2800" dirty="0" err="1"/>
              <a:t>vocabulário</a:t>
            </a:r>
            <a:r>
              <a:rPr lang="en-US" sz="2800" dirty="0"/>
              <a:t> </a:t>
            </a:r>
            <a:r>
              <a:rPr lang="en-US" sz="2800" dirty="0" err="1"/>
              <a:t>muito</a:t>
            </a:r>
            <a:r>
              <a:rPr lang="en-US" sz="2800" dirty="0"/>
              <a:t> simplificado com os idosos, conhecido </a:t>
            </a:r>
            <a:r>
              <a:rPr lang="en-US" sz="2800" dirty="0" err="1"/>
              <a:t>como</a:t>
            </a:r>
            <a:r>
              <a:rPr lang="en-US" sz="2800" dirty="0"/>
              <a:t> </a:t>
            </a:r>
            <a:r>
              <a:rPr lang="en-US" sz="2800" b="1" dirty="0"/>
              <a:t>“</a:t>
            </a:r>
            <a:r>
              <a:rPr lang="en-US" sz="2800" b="1" dirty="0" err="1"/>
              <a:t>linguagem</a:t>
            </a:r>
            <a:r>
              <a:rPr lang="en-US" sz="2800" b="1" dirty="0"/>
              <a:t> </a:t>
            </a:r>
            <a:r>
              <a:rPr lang="en-US" sz="2800" b="1" dirty="0" err="1"/>
              <a:t>infantilizada</a:t>
            </a:r>
            <a:r>
              <a:rPr lang="en-US" sz="2800" b="1" dirty="0"/>
              <a:t> (elderspeak)”</a:t>
            </a:r>
            <a:r>
              <a:rPr lang="en-US" sz="2800" dirty="0"/>
              <a:t>, </a:t>
            </a:r>
            <a:r>
              <a:rPr lang="en-US" sz="2800" dirty="0" err="1"/>
              <a:t>infantilizamos</a:t>
            </a:r>
            <a:r>
              <a:rPr lang="en-US" sz="2800" dirty="0"/>
              <a:t> </a:t>
            </a:r>
            <a:r>
              <a:rPr lang="en-US" sz="2800" dirty="0" err="1"/>
              <a:t>os</a:t>
            </a:r>
            <a:r>
              <a:rPr lang="en-US" sz="2800" dirty="0"/>
              <a:t> </a:t>
            </a:r>
            <a:r>
              <a:rPr lang="en-US" sz="2800" dirty="0" err="1"/>
              <a:t>adultos</a:t>
            </a:r>
            <a:r>
              <a:rPr lang="en-US" sz="2800" dirty="0"/>
              <a:t>, reforçando uma perceção social de incompetência que muitas vezes leva a um tratamento desrespeitoso.</a:t>
            </a:r>
          </a:p>
        </p:txBody>
      </p:sp>
      <p:pic>
        <p:nvPicPr>
          <p:cNvPr id="4" name="Imagem 3" descr="Uma imagem com pessoa, vestuário, interior, Cara humana&#10;&#10;Os conteúdos gerados por IA podem estar incorretos.">
            <a:extLst>
              <a:ext uri="{FF2B5EF4-FFF2-40B4-BE49-F238E27FC236}">
                <a16:creationId xmlns:a16="http://schemas.microsoft.com/office/drawing/2014/main" id="{56F1CC5F-4C6D-98FC-F047-89C94319831C}"/>
              </a:ext>
            </a:extLst>
          </p:cNvPr>
          <p:cNvPicPr>
            <a:picLocks noChangeAspect="1"/>
          </p:cNvPicPr>
          <p:nvPr/>
        </p:nvPicPr>
        <p:blipFill>
          <a:blip r:embed="rId3">
            <a:extLst>
              <a:ext uri="{28A0092B-C50C-407E-A947-70E740481C1C}">
                <a14:useLocalDpi xmlns:a14="http://schemas.microsoft.com/office/drawing/2010/main" val="0"/>
              </a:ext>
            </a:extLst>
          </a:blip>
          <a:srcRect l="17487" r="10932"/>
          <a:stretch>
            <a:fillRect/>
          </a:stretch>
        </p:blipFill>
        <p:spPr>
          <a:xfrm>
            <a:off x="223252" y="1165429"/>
            <a:ext cx="5578459" cy="5161799"/>
          </a:xfrm>
          <a:prstGeom prst="rect">
            <a:avLst/>
          </a:prstGeom>
        </p:spPr>
      </p:pic>
    </p:spTree>
    <p:extLst>
      <p:ext uri="{BB962C8B-B14F-4D97-AF65-F5344CB8AC3E}">
        <p14:creationId xmlns:p14="http://schemas.microsoft.com/office/powerpoint/2010/main" val="127627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C3BA3-BAF7-F201-7736-CC980DF9E11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3569282-1790-4C86-F3DF-C5357CE69699}"/>
              </a:ext>
            </a:extLst>
          </p:cNvPr>
          <p:cNvSpPr>
            <a:spLocks noGrp="1"/>
          </p:cNvSpPr>
          <p:nvPr>
            <p:ph type="title"/>
          </p:nvPr>
        </p:nvSpPr>
        <p:spPr>
          <a:xfrm>
            <a:off x="97970" y="81642"/>
            <a:ext cx="11944351" cy="715879"/>
          </a:xfrm>
        </p:spPr>
        <p:txBody>
          <a:bodyPr lIns="91440" anchor="ctr">
            <a:normAutofit/>
          </a:bodyPr>
          <a:lstStyle/>
          <a:p>
            <a:r>
              <a:rPr lang="en-US" dirty="0" err="1"/>
              <a:t>Idadismo</a:t>
            </a:r>
            <a:r>
              <a:rPr lang="en-US" dirty="0"/>
              <a:t> </a:t>
            </a:r>
            <a:r>
              <a:rPr lang="en-US" dirty="0" err="1"/>
              <a:t>Internalizado</a:t>
            </a:r>
            <a:r>
              <a:rPr lang="en-US" dirty="0"/>
              <a:t> - O nível pessoal</a:t>
            </a:r>
            <a:endParaRPr lang="el-GR" dirty="0"/>
          </a:p>
        </p:txBody>
      </p:sp>
      <p:sp>
        <p:nvSpPr>
          <p:cNvPr id="7" name="Content Placeholder 6">
            <a:extLst>
              <a:ext uri="{FF2B5EF4-FFF2-40B4-BE49-F238E27FC236}">
                <a16:creationId xmlns:a16="http://schemas.microsoft.com/office/drawing/2014/main" id="{46F23D2B-76DB-2C5F-DDFC-9A12A2E764D4}"/>
              </a:ext>
            </a:extLst>
          </p:cNvPr>
          <p:cNvSpPr>
            <a:spLocks noGrp="1"/>
          </p:cNvSpPr>
          <p:nvPr>
            <p:ph sz="quarter" idx="12"/>
          </p:nvPr>
        </p:nvSpPr>
        <p:spPr>
          <a:xfrm>
            <a:off x="5808090" y="1024834"/>
            <a:ext cx="6142172" cy="5617702"/>
          </a:xfrm>
        </p:spPr>
        <p:txBody>
          <a:bodyPr>
            <a:noAutofit/>
          </a:bodyPr>
          <a:lstStyle/>
          <a:p>
            <a:pPr marL="457200" indent="-457200">
              <a:buFont typeface="Arial" panose="020B0604020202020204" pitchFamily="34" charset="0"/>
              <a:buChar char="•"/>
            </a:pPr>
            <a:r>
              <a:rPr lang="en-US" sz="2400" dirty="0"/>
              <a:t>Também conhecido </a:t>
            </a:r>
            <a:r>
              <a:rPr lang="en-US" sz="2400" dirty="0" err="1"/>
              <a:t>como</a:t>
            </a:r>
            <a:r>
              <a:rPr lang="en-US" sz="2400" dirty="0"/>
              <a:t> </a:t>
            </a:r>
            <a:r>
              <a:rPr lang="en-US" sz="2400" b="1" dirty="0"/>
              <a:t>idadismo </a:t>
            </a:r>
            <a:r>
              <a:rPr lang="en-US" sz="2400" b="1" dirty="0" err="1"/>
              <a:t>autodirigido</a:t>
            </a:r>
            <a:r>
              <a:rPr lang="en-US" sz="2400" dirty="0"/>
              <a:t>, </a:t>
            </a:r>
            <a:r>
              <a:rPr lang="en-US" sz="2400" dirty="0" err="1"/>
              <a:t>os</a:t>
            </a:r>
            <a:r>
              <a:rPr lang="en-US" sz="2400" dirty="0"/>
              <a:t> </a:t>
            </a:r>
            <a:r>
              <a:rPr lang="en-US" sz="2400" dirty="0" err="1"/>
              <a:t>adultos</a:t>
            </a:r>
            <a:r>
              <a:rPr lang="en-US" sz="2400" dirty="0"/>
              <a:t> </a:t>
            </a:r>
            <a:r>
              <a:rPr lang="en-US" sz="2400" dirty="0" err="1"/>
              <a:t>assumem</a:t>
            </a:r>
            <a:r>
              <a:rPr lang="en-US" sz="2400" dirty="0"/>
              <a:t> os estereótipos negativos que ouviram ao longo da vida e </a:t>
            </a:r>
            <a:r>
              <a:rPr lang="en-US" sz="2400" dirty="0" err="1"/>
              <a:t>internalizam</a:t>
            </a:r>
            <a:r>
              <a:rPr lang="en-US" sz="2400" dirty="0"/>
              <a:t>-nos. </a:t>
            </a:r>
          </a:p>
          <a:p>
            <a:pPr marL="457200" indent="-457200">
              <a:buFont typeface="Arial" panose="020B0604020202020204" pitchFamily="34" charset="0"/>
              <a:buChar char="•"/>
            </a:pPr>
            <a:r>
              <a:rPr lang="en-US" sz="2400" b="1" dirty="0" err="1"/>
              <a:t>Exemplo</a:t>
            </a:r>
            <a:r>
              <a:rPr lang="en-US" sz="2400" dirty="0"/>
              <a:t>: uma mulher idosa que sente desconforto físico, como secura vaginal, ou deseja um novo parceiro. Se ela </a:t>
            </a:r>
            <a:r>
              <a:rPr lang="en-US" sz="2400" dirty="0" err="1"/>
              <a:t>internalizou </a:t>
            </a:r>
            <a:r>
              <a:rPr lang="en-US" sz="2400" dirty="0"/>
              <a:t>a mensagem de que é «muito velha» para ser atraente, pode nunca procurar tratamento médico ou procurar um relacionamento. </a:t>
            </a:r>
          </a:p>
          <a:p>
            <a:pPr marL="457200" indent="-457200">
              <a:buFont typeface="Arial" panose="020B0604020202020204" pitchFamily="34" charset="0"/>
              <a:buChar char="•"/>
            </a:pPr>
            <a:r>
              <a:rPr lang="en-US" sz="2400" b="1" dirty="0"/>
              <a:t>Exemplo</a:t>
            </a:r>
            <a:r>
              <a:rPr lang="en-US" sz="2400" dirty="0"/>
              <a:t>: </a:t>
            </a:r>
            <a:r>
              <a:rPr lang="en-US" sz="2400" dirty="0" err="1"/>
              <a:t>indivíduos</a:t>
            </a:r>
            <a:r>
              <a:rPr lang="en-US" sz="2400" dirty="0"/>
              <a:t> de 20 </a:t>
            </a:r>
            <a:r>
              <a:rPr lang="en-US" sz="2400" dirty="0" err="1"/>
              <a:t>anos</a:t>
            </a:r>
            <a:r>
              <a:rPr lang="en-US" sz="2400" dirty="0"/>
              <a:t> de </a:t>
            </a:r>
            <a:r>
              <a:rPr lang="en-US" sz="2400" dirty="0" err="1"/>
              <a:t>idade</a:t>
            </a:r>
            <a:r>
              <a:rPr lang="en-US" sz="2400" dirty="0"/>
              <a:t> </a:t>
            </a:r>
            <a:r>
              <a:rPr lang="en-US" sz="2400" dirty="0" err="1"/>
              <a:t>podem</a:t>
            </a:r>
            <a:r>
              <a:rPr lang="en-US" sz="2400" dirty="0"/>
              <a:t> </a:t>
            </a:r>
            <a:r>
              <a:rPr lang="en-US" sz="2400" dirty="0" err="1"/>
              <a:t>internalizar</a:t>
            </a:r>
            <a:r>
              <a:rPr lang="en-US" sz="2400" dirty="0"/>
              <a:t> a crença de que não têm experiência de vida suficiente para uma função ou cargo, levando-os a desqualificar-se de oportunidades de carreira.</a:t>
            </a:r>
          </a:p>
        </p:txBody>
      </p:sp>
      <p:pic>
        <p:nvPicPr>
          <p:cNvPr id="3" name="Imagem 2" descr="Uma imagem com Cara humana, pessoa, parede, interior&#10;&#10;Os conteúdos gerados por IA podem estar incorretos.">
            <a:extLst>
              <a:ext uri="{FF2B5EF4-FFF2-40B4-BE49-F238E27FC236}">
                <a16:creationId xmlns:a16="http://schemas.microsoft.com/office/drawing/2014/main" id="{74D12741-F8B5-6393-9205-2B6E79FB6E09}"/>
              </a:ext>
            </a:extLst>
          </p:cNvPr>
          <p:cNvPicPr>
            <a:picLocks noChangeAspect="1"/>
          </p:cNvPicPr>
          <p:nvPr/>
        </p:nvPicPr>
        <p:blipFill>
          <a:blip r:embed="rId3">
            <a:extLst>
              <a:ext uri="{28A0092B-C50C-407E-A947-70E740481C1C}">
                <a14:useLocalDpi xmlns:a14="http://schemas.microsoft.com/office/drawing/2010/main" val="0"/>
              </a:ext>
            </a:extLst>
          </a:blip>
          <a:srcRect l="17487" r="18008"/>
          <a:stretch>
            <a:fillRect/>
          </a:stretch>
        </p:blipFill>
        <p:spPr>
          <a:xfrm>
            <a:off x="241738" y="1024834"/>
            <a:ext cx="5454870" cy="5617703"/>
          </a:xfrm>
          <a:prstGeom prst="rect">
            <a:avLst/>
          </a:prstGeom>
        </p:spPr>
      </p:pic>
    </p:spTree>
    <p:extLst>
      <p:ext uri="{BB962C8B-B14F-4D97-AF65-F5344CB8AC3E}">
        <p14:creationId xmlns:p14="http://schemas.microsoft.com/office/powerpoint/2010/main" val="57468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C1F3-8FB7-C69E-43A5-3DDC6543B69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D8333E0-F4D2-0E11-955D-2C9EB704E8B5}"/>
              </a:ext>
            </a:extLst>
          </p:cNvPr>
          <p:cNvSpPr>
            <a:spLocks noGrp="1"/>
          </p:cNvSpPr>
          <p:nvPr>
            <p:ph type="title"/>
          </p:nvPr>
        </p:nvSpPr>
        <p:spPr/>
        <p:txBody>
          <a:bodyPr lIns="91440"/>
          <a:lstStyle/>
          <a:p>
            <a:r>
              <a:rPr lang="pt-PT" dirty="0"/>
              <a:t>Três Níveis de </a:t>
            </a:r>
            <a:r>
              <a:rPr lang="pt-PT" dirty="0" err="1"/>
              <a:t>Idadismo</a:t>
            </a:r>
            <a:endParaRPr lang="el-GR" dirty="0"/>
          </a:p>
        </p:txBody>
      </p:sp>
      <p:sp>
        <p:nvSpPr>
          <p:cNvPr id="3" name="Marcador de Posição do Texto 2">
            <a:extLst>
              <a:ext uri="{FF2B5EF4-FFF2-40B4-BE49-F238E27FC236}">
                <a16:creationId xmlns:a16="http://schemas.microsoft.com/office/drawing/2014/main" id="{976EEBF3-8998-F4A6-3296-6502495CCE3C}"/>
              </a:ext>
            </a:extLst>
          </p:cNvPr>
          <p:cNvSpPr>
            <a:spLocks noGrp="1"/>
          </p:cNvSpPr>
          <p:nvPr>
            <p:ph type="body" sz="quarter" idx="10"/>
          </p:nvPr>
        </p:nvSpPr>
        <p:spPr>
          <a:xfrm>
            <a:off x="97969" y="1007369"/>
            <a:ext cx="11944351" cy="1478625"/>
          </a:xfrm>
        </p:spPr>
        <p:txBody>
          <a:bodyPr/>
          <a:lstStyle/>
          <a:p>
            <a:r>
              <a:rPr lang="en-US" dirty="0"/>
              <a:t>Estes três níveis não existem isoladamente; eles alimentam-se uns aos outros. A falta de foco </a:t>
            </a:r>
            <a:r>
              <a:rPr lang="en-US" i="1" dirty="0"/>
              <a:t>institucional </a:t>
            </a:r>
            <a:r>
              <a:rPr lang="en-US" dirty="0"/>
              <a:t>na saúde sexual reforça a ideia </a:t>
            </a:r>
            <a:r>
              <a:rPr lang="en-US" i="1" dirty="0"/>
              <a:t>interpessoal </a:t>
            </a:r>
            <a:r>
              <a:rPr lang="en-US" dirty="0"/>
              <a:t>de </a:t>
            </a:r>
            <a:r>
              <a:rPr lang="en-US" dirty="0" err="1"/>
              <a:t>que</a:t>
            </a:r>
            <a:r>
              <a:rPr lang="en-US" dirty="0"/>
              <a:t> </a:t>
            </a:r>
            <a:r>
              <a:rPr lang="en-US" dirty="0" err="1"/>
              <a:t>pessoas</a:t>
            </a:r>
            <a:r>
              <a:rPr lang="en-US" dirty="0"/>
              <a:t> </a:t>
            </a:r>
            <a:r>
              <a:rPr lang="en-US" dirty="0" err="1"/>
              <a:t>mais</a:t>
            </a:r>
            <a:r>
              <a:rPr lang="en-US" dirty="0"/>
              <a:t> </a:t>
            </a:r>
            <a:r>
              <a:rPr lang="en-US" dirty="0" err="1"/>
              <a:t>velhas</a:t>
            </a:r>
            <a:r>
              <a:rPr lang="en-US" dirty="0"/>
              <a:t> </a:t>
            </a:r>
            <a:r>
              <a:rPr lang="en-US" dirty="0" err="1"/>
              <a:t>não</a:t>
            </a:r>
            <a:r>
              <a:rPr lang="en-US" dirty="0"/>
              <a:t> são sexuais, o que acaba por levar à crença </a:t>
            </a:r>
            <a:r>
              <a:rPr lang="en-US" i="1" dirty="0" err="1"/>
              <a:t>internalizada</a:t>
            </a:r>
            <a:r>
              <a:rPr lang="en-US" i="1" dirty="0"/>
              <a:t> </a:t>
            </a:r>
            <a:r>
              <a:rPr lang="en-US" dirty="0"/>
              <a:t>de que não se deve sequer pedir ajuda. Para </a:t>
            </a:r>
            <a:r>
              <a:rPr lang="en-US" dirty="0" err="1"/>
              <a:t>quebrar</a:t>
            </a:r>
            <a:r>
              <a:rPr lang="en-US" dirty="0"/>
              <a:t> </a:t>
            </a:r>
            <a:r>
              <a:rPr lang="en-US" dirty="0" err="1"/>
              <a:t>este</a:t>
            </a:r>
            <a:r>
              <a:rPr lang="en-US" dirty="0"/>
              <a:t> ciclo, é necessário que os profissionais intervenham simultaneamente nos três níveis.</a:t>
            </a:r>
            <a:endParaRPr lang="pt-PT" dirty="0"/>
          </a:p>
        </p:txBody>
      </p:sp>
      <p:pic>
        <p:nvPicPr>
          <p:cNvPr id="4" name="Imagem 3">
            <a:extLst>
              <a:ext uri="{FF2B5EF4-FFF2-40B4-BE49-F238E27FC236}">
                <a16:creationId xmlns:a16="http://schemas.microsoft.com/office/drawing/2014/main" id="{6BB48455-8E5A-18F0-7FBE-292E7245ED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0027" y="2616350"/>
            <a:ext cx="7861739" cy="36904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3">
            <a:extLst>
              <a:ext uri="{FF2B5EF4-FFF2-40B4-BE49-F238E27FC236}">
                <a16:creationId xmlns:a16="http://schemas.microsoft.com/office/drawing/2014/main" id="{8E846512-9249-ED55-A40D-5BE5219D64EE}"/>
              </a:ext>
            </a:extLst>
          </p:cNvPr>
          <p:cNvSpPr>
            <a:spLocks noChangeArrowheads="1"/>
          </p:cNvSpPr>
          <p:nvPr/>
        </p:nvSpPr>
        <p:spPr bwMode="auto">
          <a:xfrm>
            <a:off x="4225158" y="6437201"/>
            <a:ext cx="306902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Figura 2 - Os três níveis de </a:t>
            </a:r>
            <a:r>
              <a:rPr kumimoji="0" lang="en-US" altLang="pt-PT" sz="900" b="0" i="1" u="none" strike="noStrike" cap="none" normalizeH="0" baseline="0" dirty="0" err="1">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idadismo</a:t>
            </a: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 (OMS,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95161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D709-3DE0-C5F2-1B43-9EEFEE33156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25D0286-C1AC-AB7F-2D6F-99E66C69647E}"/>
              </a:ext>
            </a:extLst>
          </p:cNvPr>
          <p:cNvSpPr>
            <a:spLocks noGrp="1"/>
          </p:cNvSpPr>
          <p:nvPr>
            <p:ph type="title"/>
          </p:nvPr>
        </p:nvSpPr>
        <p:spPr>
          <a:xfrm>
            <a:off x="97970" y="81642"/>
            <a:ext cx="11944351" cy="715879"/>
          </a:xfrm>
        </p:spPr>
        <p:txBody>
          <a:bodyPr lIns="91440" anchor="ctr">
            <a:normAutofit/>
          </a:bodyPr>
          <a:lstStyle/>
          <a:p>
            <a:r>
              <a:rPr lang="pt-PT" dirty="0"/>
              <a:t>Três Níveis de </a:t>
            </a:r>
            <a:r>
              <a:rPr lang="pt-PT" dirty="0" err="1"/>
              <a:t>Idadismo</a:t>
            </a:r>
            <a:endParaRPr lang="en-US" dirty="0"/>
          </a:p>
        </p:txBody>
      </p:sp>
      <p:sp>
        <p:nvSpPr>
          <p:cNvPr id="7" name="Content Placeholder 6">
            <a:extLst>
              <a:ext uri="{FF2B5EF4-FFF2-40B4-BE49-F238E27FC236}">
                <a16:creationId xmlns:a16="http://schemas.microsoft.com/office/drawing/2014/main" id="{9B9AF85D-297E-717D-0CE4-E777677E8814}"/>
              </a:ext>
            </a:extLst>
          </p:cNvPr>
          <p:cNvSpPr>
            <a:spLocks noGrp="1"/>
          </p:cNvSpPr>
          <p:nvPr>
            <p:ph sz="quarter" idx="11"/>
          </p:nvPr>
        </p:nvSpPr>
        <p:spPr>
          <a:xfrm>
            <a:off x="159201" y="1544327"/>
            <a:ext cx="5910944" cy="5313673"/>
          </a:xfrm>
        </p:spPr>
        <p:txBody>
          <a:bodyPr>
            <a:normAutofit/>
          </a:bodyPr>
          <a:lstStyle/>
          <a:p>
            <a:r>
              <a:rPr lang="en-US" sz="2800" dirty="0"/>
              <a:t>Objetivo: </a:t>
            </a:r>
            <a:r>
              <a:rPr lang="en-US" sz="2800" dirty="0" err="1"/>
              <a:t>Os</a:t>
            </a:r>
            <a:r>
              <a:rPr lang="en-US" sz="2800" dirty="0"/>
              <a:t> </a:t>
            </a:r>
            <a:r>
              <a:rPr lang="en-US" sz="2800" dirty="0" err="1"/>
              <a:t>participantes</a:t>
            </a:r>
            <a:r>
              <a:rPr lang="en-US" sz="2800" dirty="0"/>
              <a:t> identificarão como os 12 mitos do envelhecimento (OMS, 2013) se manifestam nos níveis </a:t>
            </a:r>
            <a:r>
              <a:rPr lang="en-US" sz="2800" i="1" dirty="0"/>
              <a:t>institucional</a:t>
            </a:r>
            <a:r>
              <a:rPr lang="en-US" sz="2800" dirty="0"/>
              <a:t>, </a:t>
            </a:r>
            <a:r>
              <a:rPr lang="en-US" sz="2800" i="1" dirty="0"/>
              <a:t>interpessoal </a:t>
            </a:r>
            <a:r>
              <a:rPr lang="en-US" sz="2800" dirty="0"/>
              <a:t>e </a:t>
            </a:r>
            <a:r>
              <a:rPr lang="en-US" sz="2800" i="1" dirty="0" err="1"/>
              <a:t>internalizado</a:t>
            </a:r>
            <a:r>
              <a:rPr lang="en-US" sz="2800" i="1" dirty="0"/>
              <a:t> </a:t>
            </a:r>
            <a:r>
              <a:rPr lang="en-US" sz="2800" dirty="0"/>
              <a:t>do </a:t>
            </a:r>
            <a:r>
              <a:rPr lang="en-US" sz="2800" dirty="0" err="1"/>
              <a:t>idadismo</a:t>
            </a:r>
            <a:r>
              <a:rPr lang="en-US" sz="2800" dirty="0"/>
              <a:t> </a:t>
            </a:r>
            <a:r>
              <a:rPr lang="en-US" sz="2800" dirty="0" err="1"/>
              <a:t>através</a:t>
            </a:r>
            <a:r>
              <a:rPr lang="en-US" sz="2800" dirty="0"/>
              <a:t> de </a:t>
            </a:r>
            <a:r>
              <a:rPr lang="en-US" sz="2800" dirty="0" err="1"/>
              <a:t>cenários</a:t>
            </a:r>
            <a:r>
              <a:rPr lang="en-US" sz="2800" dirty="0"/>
              <a:t> reais.</a:t>
            </a:r>
          </a:p>
          <a:p>
            <a:endParaRPr lang="en-US" sz="2800" dirty="0"/>
          </a:p>
          <a:p>
            <a:r>
              <a:rPr lang="en-US" sz="2800" dirty="0"/>
              <a:t>Em </a:t>
            </a:r>
            <a:r>
              <a:rPr lang="en-US" sz="2800" dirty="0" err="1"/>
              <a:t>grupos</a:t>
            </a:r>
            <a:r>
              <a:rPr lang="en-US" sz="2800" dirty="0"/>
              <a:t>, leiam os seguintes 12 mini-</a:t>
            </a:r>
            <a:r>
              <a:rPr lang="en-US" sz="2800" dirty="0" err="1"/>
              <a:t>estudos</a:t>
            </a:r>
            <a:r>
              <a:rPr lang="en-US" sz="2800" dirty="0"/>
              <a:t> de caso. Identifiquem </a:t>
            </a:r>
            <a:r>
              <a:rPr lang="en-US" sz="2800" b="1" dirty="0"/>
              <a:t>qual nível de </a:t>
            </a:r>
            <a:r>
              <a:rPr lang="en-US" sz="2800" b="1" dirty="0" err="1"/>
              <a:t>idadismo</a:t>
            </a:r>
            <a:r>
              <a:rPr lang="en-US" sz="2800" b="1" dirty="0"/>
              <a:t> </a:t>
            </a:r>
            <a:r>
              <a:rPr lang="en-US" sz="2800" b="1" dirty="0" err="1"/>
              <a:t>está</a:t>
            </a:r>
            <a:r>
              <a:rPr lang="en-US" sz="2800" b="1" dirty="0"/>
              <a:t> presente </a:t>
            </a:r>
            <a:r>
              <a:rPr lang="en-US" sz="2800" dirty="0"/>
              <a:t>e quais dos</a:t>
            </a:r>
            <a:r>
              <a:rPr lang="en-US" sz="2800" b="1" dirty="0"/>
              <a:t> 12 mitos </a:t>
            </a:r>
            <a:r>
              <a:rPr lang="en-US" sz="2800" dirty="0"/>
              <a:t>estão a ser reforçados.</a:t>
            </a:r>
          </a:p>
        </p:txBody>
      </p:sp>
      <p:sp>
        <p:nvSpPr>
          <p:cNvPr id="3" name="Marcador de Posição do Texto 2">
            <a:extLst>
              <a:ext uri="{FF2B5EF4-FFF2-40B4-BE49-F238E27FC236}">
                <a16:creationId xmlns:a16="http://schemas.microsoft.com/office/drawing/2014/main" id="{D2E0B494-98F7-144E-B03A-8D88E1AA0B1B}"/>
              </a:ext>
            </a:extLst>
          </p:cNvPr>
          <p:cNvSpPr>
            <a:spLocks noGrp="1"/>
          </p:cNvSpPr>
          <p:nvPr>
            <p:ph type="body" sz="quarter" idx="10"/>
          </p:nvPr>
        </p:nvSpPr>
        <p:spPr>
          <a:xfrm>
            <a:off x="97970" y="854672"/>
            <a:ext cx="11944351" cy="550862"/>
          </a:xfrm>
        </p:spPr>
        <p:txBody>
          <a:bodyPr anchor="ctr">
            <a:normAutofit/>
          </a:bodyPr>
          <a:lstStyle/>
          <a:p>
            <a:r>
              <a:rPr lang="en-US" dirty="0"/>
              <a:t>Exercício 1 – O Puzzle do </a:t>
            </a:r>
            <a:r>
              <a:rPr lang="en-US" dirty="0" err="1"/>
              <a:t>Idadismo</a:t>
            </a:r>
            <a:endParaRPr lang="pt-PT" dirty="0"/>
          </a:p>
        </p:txBody>
      </p:sp>
      <p:pic>
        <p:nvPicPr>
          <p:cNvPr id="6" name="Imagem 5" descr="Uma imagem com texto, desenho, pessoa&#10;&#10;Os conteúdos gerados por IA podem estar incorretos.">
            <a:extLst>
              <a:ext uri="{FF2B5EF4-FFF2-40B4-BE49-F238E27FC236}">
                <a16:creationId xmlns:a16="http://schemas.microsoft.com/office/drawing/2014/main" id="{E7E4B3E5-B1BA-A1E2-35E4-A9E03B038F0E}"/>
              </a:ext>
            </a:extLst>
          </p:cNvPr>
          <p:cNvPicPr>
            <a:picLocks noChangeAspect="1"/>
          </p:cNvPicPr>
          <p:nvPr/>
        </p:nvPicPr>
        <p:blipFill>
          <a:blip r:embed="rId2">
            <a:extLst>
              <a:ext uri="{28A0092B-C50C-407E-A947-70E740481C1C}">
                <a14:useLocalDpi xmlns:a14="http://schemas.microsoft.com/office/drawing/2010/main" val="0"/>
              </a:ext>
            </a:extLst>
          </a:blip>
          <a:srcRect t="10948"/>
          <a:stretch>
            <a:fillRect/>
          </a:stretch>
        </p:blipFill>
        <p:spPr>
          <a:xfrm>
            <a:off x="6582410" y="1462684"/>
            <a:ext cx="5189362" cy="4012004"/>
          </a:xfrm>
          <a:prstGeom prst="rect">
            <a:avLst/>
          </a:prstGeom>
          <a:ln>
            <a:noFill/>
          </a:ln>
          <a:effectLst>
            <a:softEdge rad="112500"/>
          </a:effectLst>
        </p:spPr>
      </p:pic>
    </p:spTree>
    <p:extLst>
      <p:ext uri="{BB962C8B-B14F-4D97-AF65-F5344CB8AC3E}">
        <p14:creationId xmlns:p14="http://schemas.microsoft.com/office/powerpoint/2010/main" val="2956666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B625E-5463-113A-3B2A-0C88F042111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880565A-D37F-1B22-2155-950CB337DA9E}"/>
              </a:ext>
            </a:extLst>
          </p:cNvPr>
          <p:cNvSpPr>
            <a:spLocks noGrp="1"/>
          </p:cNvSpPr>
          <p:nvPr>
            <p:ph type="title"/>
          </p:nvPr>
        </p:nvSpPr>
        <p:spPr/>
        <p:txBody>
          <a:bodyPr lIns="91440"/>
          <a:lstStyle/>
          <a:p>
            <a:r>
              <a:rPr lang="en-US" dirty="0" err="1"/>
              <a:t>Crenças</a:t>
            </a:r>
            <a:r>
              <a:rPr lang="en-US" dirty="0"/>
              <a:t> </a:t>
            </a:r>
            <a:r>
              <a:rPr lang="en-US" dirty="0" err="1"/>
              <a:t>Sociais</a:t>
            </a:r>
            <a:r>
              <a:rPr lang="en-US" dirty="0"/>
              <a:t> </a:t>
            </a:r>
            <a:r>
              <a:rPr lang="en-US" dirty="0" err="1"/>
              <a:t>Negativas</a:t>
            </a:r>
            <a:r>
              <a:rPr lang="en-US" dirty="0"/>
              <a:t> e Tabus em torno da </a:t>
            </a:r>
            <a:r>
              <a:rPr lang="en-US" dirty="0" err="1"/>
              <a:t>Sexualidade</a:t>
            </a:r>
            <a:endParaRPr lang="el-GR" dirty="0"/>
          </a:p>
        </p:txBody>
      </p:sp>
      <p:sp>
        <p:nvSpPr>
          <p:cNvPr id="7" name="Content Placeholder 6">
            <a:extLst>
              <a:ext uri="{FF2B5EF4-FFF2-40B4-BE49-F238E27FC236}">
                <a16:creationId xmlns:a16="http://schemas.microsoft.com/office/drawing/2014/main" id="{D1E2AD2B-F87B-6889-0EAC-E9598E48D039}"/>
              </a:ext>
            </a:extLst>
          </p:cNvPr>
          <p:cNvSpPr>
            <a:spLocks noGrp="1"/>
          </p:cNvSpPr>
          <p:nvPr>
            <p:ph sz="quarter" idx="12"/>
          </p:nvPr>
        </p:nvSpPr>
        <p:spPr>
          <a:xfrm>
            <a:off x="223584" y="1436664"/>
            <a:ext cx="5984837" cy="2677343"/>
          </a:xfrm>
        </p:spPr>
        <p:txBody>
          <a:bodyPr/>
          <a:lstStyle/>
          <a:p>
            <a:pPr algn="just"/>
            <a:r>
              <a:rPr lang="en-US" sz="2800" dirty="0"/>
              <a:t>Em muitas culturas, a interseção entre </a:t>
            </a:r>
            <a:r>
              <a:rPr lang="en-US" sz="2800" b="1" dirty="0"/>
              <a:t>a velhice </a:t>
            </a:r>
            <a:r>
              <a:rPr lang="en-US" sz="2800" dirty="0"/>
              <a:t>e </a:t>
            </a:r>
            <a:r>
              <a:rPr lang="en-US" sz="2800" b="1" dirty="0"/>
              <a:t>a sexualidade </a:t>
            </a:r>
            <a:r>
              <a:rPr lang="en-US" sz="2800" dirty="0"/>
              <a:t>cria um profundo desconforto social. Este desconforto está enraizado em várias crenças sociais que os profissionais devem aprender a identificar e desafiar. </a:t>
            </a:r>
          </a:p>
        </p:txBody>
      </p:sp>
      <p:sp>
        <p:nvSpPr>
          <p:cNvPr id="3" name="Caixa de texto 11">
            <a:extLst>
              <a:ext uri="{FF2B5EF4-FFF2-40B4-BE49-F238E27FC236}">
                <a16:creationId xmlns:a16="http://schemas.microsoft.com/office/drawing/2014/main" id="{39D21935-1975-9E83-CF3F-E62A3BF07477}"/>
              </a:ext>
            </a:extLst>
          </p:cNvPr>
          <p:cNvSpPr txBox="1"/>
          <p:nvPr/>
        </p:nvSpPr>
        <p:spPr>
          <a:xfrm>
            <a:off x="790322" y="4712246"/>
            <a:ext cx="10559645" cy="1705962"/>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 </a:t>
            </a:r>
            <a:r>
              <a:rPr lang="en-US" sz="2400" b="1" u="sng"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idadismo</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sexual</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é a crença de que </a:t>
            </a:r>
            <a:r>
              <a:rPr lang="en-US" sz="2400"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adultos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mais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velhos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são, ou deveriam ser, assexuais, que o interesse sexual na velhice é anormal. Ocorre </a:t>
            </a:r>
            <a:r>
              <a:rPr lang="en-US" sz="2400"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quando</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as </a:t>
            </a:r>
            <a:r>
              <a:rPr lang="en-US" sz="2400" b="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pessoas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são estereotipados como sendo assexuais, incapazes de ter relações sexuais ou desfrutar de uma vida sexual como quando eram jovens (Surles, 2023).</a:t>
            </a:r>
          </a:p>
        </p:txBody>
      </p:sp>
      <p:pic>
        <p:nvPicPr>
          <p:cNvPr id="10" name="Imagem 9" descr="Uma imagem com interior, cama, conforto, Sesta&#10;&#10;Os conteúdos gerados por IA podem estar incorretos.">
            <a:extLst>
              <a:ext uri="{FF2B5EF4-FFF2-40B4-BE49-F238E27FC236}">
                <a16:creationId xmlns:a16="http://schemas.microsoft.com/office/drawing/2014/main" id="{85E84EE8-648B-2CDC-B45B-DF30BE301894}"/>
              </a:ext>
            </a:extLst>
          </p:cNvPr>
          <p:cNvPicPr>
            <a:picLocks noChangeAspect="1"/>
          </p:cNvPicPr>
          <p:nvPr/>
        </p:nvPicPr>
        <p:blipFill>
          <a:blip r:embed="rId2">
            <a:extLst>
              <a:ext uri="{28A0092B-C50C-407E-A947-70E740481C1C}">
                <a14:useLocalDpi xmlns:a14="http://schemas.microsoft.com/office/drawing/2010/main" val="0"/>
              </a:ext>
            </a:extLst>
          </a:blip>
          <a:srcRect t="9202"/>
          <a:stretch>
            <a:fillRect/>
          </a:stretch>
        </p:blipFill>
        <p:spPr>
          <a:xfrm>
            <a:off x="6378339" y="1292773"/>
            <a:ext cx="4971628" cy="2965126"/>
          </a:xfrm>
          <a:prstGeom prst="rect">
            <a:avLst/>
          </a:prstGeom>
        </p:spPr>
      </p:pic>
    </p:spTree>
    <p:extLst>
      <p:ext uri="{BB962C8B-B14F-4D97-AF65-F5344CB8AC3E}">
        <p14:creationId xmlns:p14="http://schemas.microsoft.com/office/powerpoint/2010/main" val="1975584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B81F-02B0-C687-3E1D-A7D6083ABFD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E5A3930-C477-7976-79E3-96411A22A2B6}"/>
              </a:ext>
            </a:extLst>
          </p:cNvPr>
          <p:cNvSpPr>
            <a:spLocks noGrp="1"/>
          </p:cNvSpPr>
          <p:nvPr>
            <p:ph type="title"/>
          </p:nvPr>
        </p:nvSpPr>
        <p:spPr/>
        <p:txBody>
          <a:bodyPr lIns="91440"/>
          <a:lstStyle/>
          <a:p>
            <a:r>
              <a:rPr lang="en-US" dirty="0" err="1"/>
              <a:t>Crenças</a:t>
            </a:r>
            <a:r>
              <a:rPr lang="en-US" dirty="0"/>
              <a:t> </a:t>
            </a:r>
            <a:r>
              <a:rPr lang="en-US" dirty="0" err="1"/>
              <a:t>Sociais</a:t>
            </a:r>
            <a:r>
              <a:rPr lang="en-US" dirty="0"/>
              <a:t> </a:t>
            </a:r>
            <a:r>
              <a:rPr lang="en-US" dirty="0" err="1"/>
              <a:t>Negativas</a:t>
            </a:r>
            <a:r>
              <a:rPr lang="en-US" dirty="0"/>
              <a:t> e Tabus em torno da </a:t>
            </a:r>
            <a:r>
              <a:rPr lang="en-US" dirty="0" err="1"/>
              <a:t>Sexualidade</a:t>
            </a:r>
            <a:endParaRPr lang="el-GR" dirty="0"/>
          </a:p>
        </p:txBody>
      </p:sp>
      <p:graphicFrame>
        <p:nvGraphicFramePr>
          <p:cNvPr id="2" name="Tabela 1">
            <a:extLst>
              <a:ext uri="{FF2B5EF4-FFF2-40B4-BE49-F238E27FC236}">
                <a16:creationId xmlns:a16="http://schemas.microsoft.com/office/drawing/2014/main" id="{96CD6D91-5920-3B81-F601-2EF2B78893E5}"/>
              </a:ext>
            </a:extLst>
          </p:cNvPr>
          <p:cNvGraphicFramePr>
            <a:graphicFrameLocks noGrp="1"/>
          </p:cNvGraphicFramePr>
          <p:nvPr>
            <p:extLst>
              <p:ext uri="{D42A27DB-BD31-4B8C-83A1-F6EECF244321}">
                <p14:modId xmlns:p14="http://schemas.microsoft.com/office/powerpoint/2010/main" val="2377064422"/>
              </p:ext>
            </p:extLst>
          </p:nvPr>
        </p:nvGraphicFramePr>
        <p:xfrm>
          <a:off x="202883" y="1096429"/>
          <a:ext cx="11526661" cy="5335902"/>
        </p:xfrm>
        <a:graphic>
          <a:graphicData uri="http://schemas.openxmlformats.org/drawingml/2006/table">
            <a:tbl>
              <a:tblPr firstRow="1" firstCol="1" bandRow="1">
                <a:tableStyleId>{69012ECD-51FC-41F1-AA8D-1B2483CD663E}</a:tableStyleId>
              </a:tblPr>
              <a:tblGrid>
                <a:gridCol w="2855627">
                  <a:extLst>
                    <a:ext uri="{9D8B030D-6E8A-4147-A177-3AD203B41FA5}">
                      <a16:colId xmlns:a16="http://schemas.microsoft.com/office/drawing/2014/main" val="2255646649"/>
                    </a:ext>
                  </a:extLst>
                </a:gridCol>
                <a:gridCol w="3194390">
                  <a:extLst>
                    <a:ext uri="{9D8B030D-6E8A-4147-A177-3AD203B41FA5}">
                      <a16:colId xmlns:a16="http://schemas.microsoft.com/office/drawing/2014/main" val="1298500447"/>
                    </a:ext>
                  </a:extLst>
                </a:gridCol>
                <a:gridCol w="2855771">
                  <a:extLst>
                    <a:ext uri="{9D8B030D-6E8A-4147-A177-3AD203B41FA5}">
                      <a16:colId xmlns:a16="http://schemas.microsoft.com/office/drawing/2014/main" val="866132745"/>
                    </a:ext>
                  </a:extLst>
                </a:gridCol>
                <a:gridCol w="2620873">
                  <a:extLst>
                    <a:ext uri="{9D8B030D-6E8A-4147-A177-3AD203B41FA5}">
                      <a16:colId xmlns:a16="http://schemas.microsoft.com/office/drawing/2014/main" val="3753424078"/>
                    </a:ext>
                  </a:extLst>
                </a:gridCol>
              </a:tblGrid>
              <a:tr h="1200195">
                <a:tc>
                  <a:txBody>
                    <a:bodyPr/>
                    <a:lstStyle/>
                    <a:p>
                      <a:pPr algn="ctr">
                        <a:lnSpc>
                          <a:spcPct val="107000"/>
                        </a:lnSpc>
                        <a:spcAft>
                          <a:spcPts val="800"/>
                        </a:spcAft>
                        <a:buNone/>
                      </a:pP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 </a:t>
                      </a:r>
                      <a:r>
                        <a:rPr lang="pt-PT" sz="20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suposição </a:t>
                      </a: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r>
                        <a:rPr lang="pt-PT" sz="20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assexual</a:t>
                      </a: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 sacralidade do corpo delicado</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 duplo padrão do envelhecimento e do género</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 silêncio do armário</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0370166"/>
                  </a:ext>
                </a:extLst>
              </a:tr>
              <a:tr h="4135707">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A crença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mais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comum</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é que o desejo sexual expira naturalmente a partir de uma certa idade. Este tabu sugere que, uma vez que um indivíduo ultrapassa a idade reprodutiva ou enfrenta declínios na saúde física,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torna-se assexual</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Este tabu impede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os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adultos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mais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velhos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por exemplo, de discutir saúde sexual com profissionais de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saúde</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Existe uma tendência social para ver o corpo envelhecido através de uma lente de fragilidade que é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incompatível com o sexo</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Muitas vezes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vemos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as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pessoas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idosas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exclusivamente como avós ou pacientes. Estes papéis são culturalmente dessexualizados. Em contextos institucionais, este tabu manifesta-se quando os funcionários sentem que estão a proteger a dignidade de um residente ao ignorar a sua identidade sexual.</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Os homens costumam ter uma vida sexual mais longa aos olhos do público, enquanto as mulheres enfrentam um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duplo padrão </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em que o envelhecimento é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associada</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à perda do valor sexual. Isto é reforçado por uma indústria antienvelhecimento multimilionária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que</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considera</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os sinais naturais de uma vida vivida, rugas,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cabelos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brancos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e mudanças na forma do corpo como problemas a serem corrigidos.</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Para </a:t>
                      </a:r>
                      <a:r>
                        <a:rPr lang="en-US" sz="1600" b="1"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os</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adultos</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LGBTQI+</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estes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tabus são duplicados. Muitos viveram épocas em que suas identidades eram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criminalizadas </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ou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patologizadas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 crença social de que “não havia pessoas gays” nas gerações mais velhas cria um tabu específico que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força</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muitas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pessoas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idosas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 voltarem para o armário ao entrar em instituições de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cuidados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3221168"/>
                  </a:ext>
                </a:extLst>
              </a:tr>
            </a:tbl>
          </a:graphicData>
        </a:graphic>
      </p:graphicFrame>
    </p:spTree>
    <p:extLst>
      <p:ext uri="{BB962C8B-B14F-4D97-AF65-F5344CB8AC3E}">
        <p14:creationId xmlns:p14="http://schemas.microsoft.com/office/powerpoint/2010/main" val="467870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73D51-5A2E-FA99-BCF7-371C68675A5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5B35C86-D586-66B4-DF60-42A06869A97C}"/>
              </a:ext>
            </a:extLst>
          </p:cNvPr>
          <p:cNvSpPr>
            <a:spLocks noGrp="1"/>
          </p:cNvSpPr>
          <p:nvPr>
            <p:ph type="title"/>
          </p:nvPr>
        </p:nvSpPr>
        <p:spPr/>
        <p:txBody>
          <a:bodyPr lIns="91440"/>
          <a:lstStyle/>
          <a:p>
            <a:r>
              <a:rPr lang="en-US" dirty="0" err="1"/>
              <a:t>Crenças</a:t>
            </a:r>
            <a:r>
              <a:rPr lang="en-US" dirty="0"/>
              <a:t> </a:t>
            </a:r>
            <a:r>
              <a:rPr lang="en-US" dirty="0" err="1"/>
              <a:t>Sociais</a:t>
            </a:r>
            <a:r>
              <a:rPr lang="en-US" dirty="0"/>
              <a:t> </a:t>
            </a:r>
            <a:r>
              <a:rPr lang="en-US" dirty="0" err="1"/>
              <a:t>Negativas</a:t>
            </a:r>
            <a:r>
              <a:rPr lang="en-US" dirty="0"/>
              <a:t> e Tabus em torno da </a:t>
            </a:r>
            <a:r>
              <a:rPr lang="en-US" dirty="0" err="1"/>
              <a:t>Sexualidade</a:t>
            </a:r>
            <a:endParaRPr lang="el-GR" dirty="0"/>
          </a:p>
        </p:txBody>
      </p:sp>
      <p:graphicFrame>
        <p:nvGraphicFramePr>
          <p:cNvPr id="3" name="Tabela 2">
            <a:extLst>
              <a:ext uri="{FF2B5EF4-FFF2-40B4-BE49-F238E27FC236}">
                <a16:creationId xmlns:a16="http://schemas.microsoft.com/office/drawing/2014/main" id="{C55D4427-F725-4A1B-2E76-F10E59E66A63}"/>
              </a:ext>
            </a:extLst>
          </p:cNvPr>
          <p:cNvGraphicFramePr>
            <a:graphicFrameLocks noGrp="1"/>
          </p:cNvGraphicFramePr>
          <p:nvPr>
            <p:extLst>
              <p:ext uri="{D42A27DB-BD31-4B8C-83A1-F6EECF244321}">
                <p14:modId xmlns:p14="http://schemas.microsoft.com/office/powerpoint/2010/main" val="3521874860"/>
              </p:ext>
            </p:extLst>
          </p:nvPr>
        </p:nvGraphicFramePr>
        <p:xfrm>
          <a:off x="253352" y="878623"/>
          <a:ext cx="11633586" cy="5716752"/>
        </p:xfrm>
        <a:graphic>
          <a:graphicData uri="http://schemas.openxmlformats.org/drawingml/2006/table">
            <a:tbl>
              <a:tblPr firstRow="1" firstCol="1" bandRow="1">
                <a:tableStyleId>{5C22544A-7EE6-4342-B048-85BDC9FD1C3A}</a:tableStyleId>
              </a:tblPr>
              <a:tblGrid>
                <a:gridCol w="4411115">
                  <a:extLst>
                    <a:ext uri="{9D8B030D-6E8A-4147-A177-3AD203B41FA5}">
                      <a16:colId xmlns:a16="http://schemas.microsoft.com/office/drawing/2014/main" val="2705418086"/>
                    </a:ext>
                  </a:extLst>
                </a:gridCol>
                <a:gridCol w="7222471">
                  <a:extLst>
                    <a:ext uri="{9D8B030D-6E8A-4147-A177-3AD203B41FA5}">
                      <a16:colId xmlns:a16="http://schemas.microsoft.com/office/drawing/2014/main" val="2884053023"/>
                    </a:ext>
                  </a:extLst>
                </a:gridCol>
              </a:tblGrid>
              <a:tr h="465007">
                <a:tc>
                  <a:txBody>
                    <a:bodyPr/>
                    <a:lstStyle/>
                    <a:p>
                      <a:pPr algn="ctr">
                        <a:lnSpc>
                          <a:spcPct val="107000"/>
                        </a:lnSpc>
                        <a:spcAft>
                          <a:spcPts val="800"/>
                        </a:spcAft>
                        <a:buNone/>
                      </a:pPr>
                      <a:r>
                        <a:rPr lang="en-GB" sz="1800" b="1" dirty="0">
                          <a:solidFill>
                            <a:srgbClr val="FFFFFF"/>
                          </a:solidFill>
                          <a:effectLst/>
                        </a:rPr>
                        <a:t>Mito</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800" b="1" dirty="0">
                          <a:solidFill>
                            <a:srgbClr val="FFFFFF"/>
                          </a:solidFill>
                          <a:effectLst/>
                        </a:rPr>
                        <a:t>Realidade</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1621625456"/>
                  </a:ext>
                </a:extLst>
              </a:tr>
              <a:tr h="1072598">
                <a:tc>
                  <a:txBody>
                    <a:bodyPr/>
                    <a:lstStyle/>
                    <a:p>
                      <a:pPr algn="ctr">
                        <a:lnSpc>
                          <a:spcPct val="107000"/>
                        </a:lnSpc>
                        <a:spcAft>
                          <a:spcPts val="800"/>
                        </a:spcAft>
                        <a:buNone/>
                      </a:pPr>
                      <a:r>
                        <a:rPr lang="en-GB" sz="1800" b="1" dirty="0">
                          <a:solidFill>
                            <a:srgbClr val="FFFFFF"/>
                          </a:solidFill>
                          <a:effectLst/>
                        </a:rPr>
                        <a:t>«Os idosos não fazem sexo.»</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err="1">
                          <a:effectLst/>
                        </a:rPr>
                        <a:t>Inquéritos</a:t>
                      </a:r>
                      <a:r>
                        <a:rPr lang="en-GB" sz="1600" b="0" dirty="0">
                          <a:effectLst/>
                        </a:rPr>
                        <a:t> </a:t>
                      </a:r>
                      <a:r>
                        <a:rPr lang="en-GB" sz="1600" b="0" dirty="0" err="1">
                          <a:effectLst/>
                        </a:rPr>
                        <a:t>mostram</a:t>
                      </a:r>
                      <a:r>
                        <a:rPr lang="en-GB" sz="1600" b="0" dirty="0">
                          <a:effectLst/>
                        </a:rPr>
                        <a:t> que uma percentagem significativa de adultos com mais de 70 anos permanece sexualmente ativa e valoriza a intimidade. A </a:t>
                      </a:r>
                      <a:r>
                        <a:rPr lang="en-GB" sz="1600" b="0" dirty="0" err="1">
                          <a:effectLst/>
                        </a:rPr>
                        <a:t>satisfação</a:t>
                      </a:r>
                      <a:r>
                        <a:rPr lang="en-GB" sz="1600" b="0" dirty="0">
                          <a:effectLst/>
                        </a:rPr>
                        <a:t> sexual muitas vezes aumenta ou permanece estável com a idade. Embora a mecânica possa mudar, a intimidade emocional e a confiança muitas vezes se aprofundam.</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260326768"/>
                  </a:ext>
                </a:extLst>
              </a:tr>
              <a:tr h="624853">
                <a:tc>
                  <a:txBody>
                    <a:bodyPr/>
                    <a:lstStyle/>
                    <a:p>
                      <a:pPr algn="ctr">
                        <a:lnSpc>
                          <a:spcPct val="107000"/>
                        </a:lnSpc>
                        <a:spcAft>
                          <a:spcPts val="800"/>
                        </a:spcAft>
                        <a:buNone/>
                      </a:pPr>
                      <a:r>
                        <a:rPr lang="en-US" sz="1800" b="1" dirty="0">
                          <a:solidFill>
                            <a:srgbClr val="FFFFFF"/>
                          </a:solidFill>
                          <a:effectLst/>
                        </a:rPr>
                        <a:t>«Os corpos mais velhos são pouco atraentes e assexuados.»</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A </a:t>
                      </a:r>
                      <a:r>
                        <a:rPr lang="en-GB" sz="1600" b="0" dirty="0" err="1">
                          <a:effectLst/>
                        </a:rPr>
                        <a:t>beleza</a:t>
                      </a:r>
                      <a:r>
                        <a:rPr lang="en-GB" sz="1600" b="0" dirty="0">
                          <a:effectLst/>
                        </a:rPr>
                        <a:t> é </a:t>
                      </a:r>
                      <a:r>
                        <a:rPr lang="en-GB" sz="1600" b="0" dirty="0" err="1">
                          <a:effectLst/>
                        </a:rPr>
                        <a:t>uma</a:t>
                      </a:r>
                      <a:r>
                        <a:rPr lang="en-GB" sz="1600" b="0" dirty="0">
                          <a:effectLst/>
                        </a:rPr>
                        <a:t> </a:t>
                      </a:r>
                      <a:r>
                        <a:rPr lang="en-GB" sz="1600" b="0" dirty="0" err="1">
                          <a:effectLst/>
                        </a:rPr>
                        <a:t>construção</a:t>
                      </a:r>
                      <a:r>
                        <a:rPr lang="en-GB" sz="1600" b="0" dirty="0">
                          <a:effectLst/>
                        </a:rPr>
                        <a:t> social. A </a:t>
                      </a:r>
                      <a:r>
                        <a:rPr lang="en-GB" sz="1600" b="0" dirty="0" err="1">
                          <a:effectLst/>
                        </a:rPr>
                        <a:t>atratividade</a:t>
                      </a:r>
                      <a:r>
                        <a:rPr lang="en-GB" sz="1600" b="0" dirty="0">
                          <a:effectLst/>
                        </a:rPr>
                        <a:t> </a:t>
                      </a:r>
                      <a:r>
                        <a:rPr lang="en-GB" sz="1600" b="0" dirty="0" err="1">
                          <a:effectLst/>
                        </a:rPr>
                        <a:t>na</a:t>
                      </a:r>
                      <a:r>
                        <a:rPr lang="en-GB" sz="1600" b="0" dirty="0">
                          <a:effectLst/>
                        </a:rPr>
                        <a:t> </a:t>
                      </a:r>
                      <a:r>
                        <a:rPr lang="en-GB" sz="1600" b="0" dirty="0" err="1">
                          <a:effectLst/>
                        </a:rPr>
                        <a:t>terceira</a:t>
                      </a:r>
                      <a:r>
                        <a:rPr lang="en-GB" sz="1600" b="0" dirty="0">
                          <a:effectLst/>
                        </a:rPr>
                        <a:t> </a:t>
                      </a:r>
                      <a:r>
                        <a:rPr lang="en-GB" sz="1600" b="0" dirty="0" err="1">
                          <a:effectLst/>
                        </a:rPr>
                        <a:t>idade</a:t>
                      </a:r>
                      <a:r>
                        <a:rPr lang="en-GB" sz="1600" b="0" dirty="0">
                          <a:effectLst/>
                        </a:rPr>
                        <a:t> </a:t>
                      </a:r>
                      <a:r>
                        <a:rPr lang="en-GB" sz="1600" b="0" dirty="0" err="1">
                          <a:effectLst/>
                        </a:rPr>
                        <a:t>está</a:t>
                      </a:r>
                      <a:r>
                        <a:rPr lang="en-GB" sz="1600" b="0" dirty="0">
                          <a:effectLst/>
                        </a:rPr>
                        <a:t> </a:t>
                      </a:r>
                      <a:r>
                        <a:rPr lang="en-GB" sz="1600" b="0" dirty="0" err="1">
                          <a:effectLst/>
                        </a:rPr>
                        <a:t>frequentemente</a:t>
                      </a:r>
                      <a:r>
                        <a:rPr lang="en-GB" sz="1600" b="0" dirty="0">
                          <a:effectLst/>
                        </a:rPr>
                        <a:t> </a:t>
                      </a:r>
                      <a:r>
                        <a:rPr lang="en-GB" sz="1600" b="0" dirty="0" err="1">
                          <a:effectLst/>
                        </a:rPr>
                        <a:t>ligada</a:t>
                      </a:r>
                      <a:r>
                        <a:rPr lang="en-GB" sz="1600" b="0" dirty="0">
                          <a:effectLst/>
                        </a:rPr>
                        <a:t> à </a:t>
                      </a:r>
                      <a:r>
                        <a:rPr lang="en-GB" sz="1600" b="0" dirty="0" err="1">
                          <a:effectLst/>
                        </a:rPr>
                        <a:t>vitalidade</a:t>
                      </a:r>
                      <a:r>
                        <a:rPr lang="en-GB" sz="1600" b="0" dirty="0">
                          <a:effectLst/>
                        </a:rPr>
                        <a:t> e à </a:t>
                      </a:r>
                      <a:r>
                        <a:rPr lang="en-GB" sz="1600" b="0" dirty="0" err="1">
                          <a:effectLst/>
                        </a:rPr>
                        <a:t>conexão</a:t>
                      </a:r>
                      <a:r>
                        <a:rPr lang="en-GB" sz="1600" b="0" dirty="0">
                          <a:effectLst/>
                        </a:rPr>
                        <a:t>, </a:t>
                      </a:r>
                      <a:r>
                        <a:rPr lang="en-GB" sz="1600" b="0" dirty="0" err="1">
                          <a:effectLst/>
                        </a:rPr>
                        <a:t>em</a:t>
                      </a:r>
                      <a:r>
                        <a:rPr lang="en-GB" sz="1600" b="0" dirty="0">
                          <a:effectLst/>
                        </a:rPr>
                        <a:t> </a:t>
                      </a:r>
                      <a:r>
                        <a:rPr lang="en-GB" sz="1600" b="0" dirty="0" err="1">
                          <a:effectLst/>
                        </a:rPr>
                        <a:t>vez</a:t>
                      </a:r>
                      <a:r>
                        <a:rPr lang="en-GB" sz="1600" b="0" dirty="0">
                          <a:effectLst/>
                        </a:rPr>
                        <a:t> de </a:t>
                      </a:r>
                      <a:r>
                        <a:rPr lang="en-GB" sz="1600" b="0" dirty="0" err="1">
                          <a:effectLst/>
                        </a:rPr>
                        <a:t>uma</a:t>
                      </a:r>
                      <a:r>
                        <a:rPr lang="en-GB" sz="1600" b="0" dirty="0">
                          <a:effectLst/>
                        </a:rPr>
                        <a:t> </a:t>
                      </a:r>
                      <a:r>
                        <a:rPr lang="en-GB" sz="1600" b="0" dirty="0" err="1">
                          <a:effectLst/>
                        </a:rPr>
                        <a:t>pele</a:t>
                      </a:r>
                      <a:r>
                        <a:rPr lang="en-GB" sz="1600" b="0" dirty="0">
                          <a:effectLst/>
                        </a:rPr>
                        <a:t> "</a:t>
                      </a:r>
                      <a:r>
                        <a:rPr lang="en-GB" sz="1600" b="0" dirty="0" err="1">
                          <a:effectLst/>
                        </a:rPr>
                        <a:t>impecável</a:t>
                      </a:r>
                      <a:r>
                        <a:rPr lang="en-GB" sz="1600" b="0" dirty="0">
                          <a:effectLst/>
                        </a:rPr>
                        <a: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1814745257"/>
                  </a:ext>
                </a:extLst>
              </a:tr>
              <a:tr h="712416">
                <a:tc>
                  <a:txBody>
                    <a:bodyPr/>
                    <a:lstStyle/>
                    <a:p>
                      <a:pPr algn="ctr">
                        <a:lnSpc>
                          <a:spcPct val="107000"/>
                        </a:lnSpc>
                        <a:spcAft>
                          <a:spcPts val="800"/>
                        </a:spcAft>
                        <a:buNone/>
                      </a:pPr>
                      <a:r>
                        <a:rPr lang="en-US" sz="1800" b="1" dirty="0">
                          <a:solidFill>
                            <a:srgbClr val="FFFFFF"/>
                          </a:solidFill>
                          <a:effectLst/>
                        </a:rPr>
                        <a:t>«Se não conseguem ter relações sexuais, a sua vida sexual acabou.»</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Esta é a "</a:t>
                      </a:r>
                      <a:r>
                        <a:rPr lang="en-GB" sz="1600" b="0" dirty="0" err="1">
                          <a:effectLst/>
                        </a:rPr>
                        <a:t>hegemonia</a:t>
                      </a:r>
                      <a:r>
                        <a:rPr lang="en-GB" sz="1600" b="0" dirty="0">
                          <a:effectLst/>
                        </a:rPr>
                        <a:t> da </a:t>
                      </a:r>
                      <a:r>
                        <a:rPr lang="en-GB" sz="1600" b="0" dirty="0" err="1">
                          <a:effectLst/>
                        </a:rPr>
                        <a:t>penetração</a:t>
                      </a:r>
                      <a:r>
                        <a:rPr lang="en-GB" sz="1600" b="0" dirty="0">
                          <a:effectLst/>
                        </a:rPr>
                        <a:t>". A sexualidade inclui o toque, o beijo, a masturbação e a proximidade emocional. Estes aspetos continuam a ser vitais, mesmo que ocorram incapacidades físicas.</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3360413001"/>
                  </a:ext>
                </a:extLst>
              </a:tr>
              <a:tr h="624853">
                <a:tc>
                  <a:txBody>
                    <a:bodyPr/>
                    <a:lstStyle/>
                    <a:p>
                      <a:pPr algn="ctr">
                        <a:lnSpc>
                          <a:spcPct val="107000"/>
                        </a:lnSpc>
                        <a:spcAft>
                          <a:spcPts val="800"/>
                        </a:spcAft>
                        <a:buNone/>
                      </a:pPr>
                      <a:r>
                        <a:rPr lang="en-GB" sz="1800" b="1" dirty="0">
                          <a:solidFill>
                            <a:srgbClr val="FFFFFF"/>
                          </a:solidFill>
                          <a:effectLst/>
                        </a:rPr>
                        <a:t>«O sexo é perigoso para o coração.»</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A atividade sexual não é </a:t>
                      </a:r>
                      <a:r>
                        <a:rPr lang="en-GB" sz="1600" b="0" dirty="0" err="1">
                          <a:effectLst/>
                        </a:rPr>
                        <a:t>mais</a:t>
                      </a:r>
                      <a:r>
                        <a:rPr lang="en-GB" sz="1600" b="0" dirty="0">
                          <a:effectLst/>
                        </a:rPr>
                        <a:t> </a:t>
                      </a:r>
                      <a:r>
                        <a:rPr lang="en-GB" sz="1600" b="0" dirty="0" err="1">
                          <a:effectLst/>
                        </a:rPr>
                        <a:t>exigente</a:t>
                      </a:r>
                      <a:r>
                        <a:rPr lang="en-GB" sz="1600" b="0" dirty="0">
                          <a:effectLst/>
                        </a:rPr>
                        <a:t> do que subir </a:t>
                      </a:r>
                      <a:r>
                        <a:rPr lang="en-GB" sz="1600" b="0" dirty="0" err="1">
                          <a:effectLst/>
                        </a:rPr>
                        <a:t>dois</a:t>
                      </a:r>
                      <a:r>
                        <a:rPr lang="en-GB" sz="1600" b="0" dirty="0">
                          <a:effectLst/>
                        </a:rPr>
                        <a:t> </a:t>
                      </a:r>
                      <a:r>
                        <a:rPr lang="en-GB" sz="1600" b="0" dirty="0" err="1">
                          <a:effectLst/>
                        </a:rPr>
                        <a:t>andares</a:t>
                      </a:r>
                      <a:r>
                        <a:rPr lang="en-GB" sz="1600" b="0" dirty="0">
                          <a:effectLst/>
                        </a:rPr>
                        <a:t> de escadas; para a maioria das pessoas, é um exercício seguro e saudável.</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74071329"/>
                  </a:ext>
                </a:extLst>
              </a:tr>
              <a:tr h="615377">
                <a:tc>
                  <a:txBody>
                    <a:bodyPr/>
                    <a:lstStyle/>
                    <a:p>
                      <a:pPr algn="ctr">
                        <a:lnSpc>
                          <a:spcPct val="107000"/>
                        </a:lnSpc>
                        <a:spcAft>
                          <a:spcPts val="800"/>
                        </a:spcAft>
                        <a:buNone/>
                      </a:pPr>
                      <a:r>
                        <a:rPr lang="en-GB" sz="1800" b="1" dirty="0">
                          <a:solidFill>
                            <a:srgbClr val="FFFFFF"/>
                          </a:solidFill>
                          <a:effectLst/>
                        </a:rPr>
                        <a:t>«A demência torna-nos assexuais.»</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A </a:t>
                      </a:r>
                      <a:r>
                        <a:rPr lang="en-GB" sz="1600" b="0" dirty="0" err="1">
                          <a:effectLst/>
                        </a:rPr>
                        <a:t>necessidade</a:t>
                      </a:r>
                      <a:r>
                        <a:rPr lang="en-GB" sz="1600" b="0" dirty="0">
                          <a:effectLst/>
                        </a:rPr>
                        <a:t> de toque e </a:t>
                      </a:r>
                      <a:r>
                        <a:rPr lang="en-GB" sz="1600" b="0" dirty="0" err="1">
                          <a:effectLst/>
                        </a:rPr>
                        <a:t>conexão</a:t>
                      </a:r>
                      <a:r>
                        <a:rPr lang="en-GB" sz="1600" b="0" dirty="0">
                          <a:effectLst/>
                        </a:rPr>
                        <a:t> é </a:t>
                      </a:r>
                      <a:r>
                        <a:rPr lang="en-GB" sz="1600" b="0" dirty="0" err="1">
                          <a:effectLst/>
                        </a:rPr>
                        <a:t>uma</a:t>
                      </a:r>
                      <a:r>
                        <a:rPr lang="en-GB" sz="1600" b="0" dirty="0">
                          <a:effectLst/>
                        </a:rPr>
                        <a:t> das </a:t>
                      </a:r>
                      <a:r>
                        <a:rPr lang="en-GB" sz="1600" b="0" dirty="0" err="1">
                          <a:effectLst/>
                        </a:rPr>
                        <a:t>últimas</a:t>
                      </a:r>
                      <a:r>
                        <a:rPr lang="en-GB" sz="1600" b="0" dirty="0">
                          <a:effectLst/>
                        </a:rPr>
                        <a:t> </a:t>
                      </a:r>
                      <a:r>
                        <a:rPr lang="en-GB" sz="1600" b="0" dirty="0" err="1">
                          <a:effectLst/>
                        </a:rPr>
                        <a:t>coisas</a:t>
                      </a:r>
                      <a:r>
                        <a:rPr lang="en-GB" sz="1600" b="0" dirty="0">
                          <a:effectLst/>
                        </a:rPr>
                        <a:t> a </a:t>
                      </a:r>
                      <a:r>
                        <a:rPr lang="en-GB" sz="1600" b="0" dirty="0" err="1">
                          <a:effectLst/>
                        </a:rPr>
                        <a:t>desaparecer</a:t>
                      </a:r>
                      <a:r>
                        <a:rPr lang="en-GB" sz="1600" b="0" dirty="0">
                          <a:effectLst/>
                        </a:rPr>
                        <a:t>. A </a:t>
                      </a:r>
                      <a:r>
                        <a:rPr lang="en-GB" sz="1600" b="0" dirty="0" err="1">
                          <a:effectLst/>
                        </a:rPr>
                        <a:t>sexualidade</a:t>
                      </a:r>
                      <a:r>
                        <a:rPr lang="en-GB" sz="1600" b="0" dirty="0">
                          <a:effectLst/>
                        </a:rPr>
                        <a:t> continua a ser </a:t>
                      </a:r>
                      <a:r>
                        <a:rPr lang="en-GB" sz="1600" b="0" dirty="0" err="1">
                          <a:effectLst/>
                        </a:rPr>
                        <a:t>uma</a:t>
                      </a:r>
                      <a:r>
                        <a:rPr lang="en-GB" sz="1600" b="0" dirty="0">
                          <a:effectLst/>
                        </a:rPr>
                        <a:t> </a:t>
                      </a:r>
                      <a:r>
                        <a:rPr lang="en-GB" sz="1600" b="0" dirty="0" err="1">
                          <a:effectLst/>
                        </a:rPr>
                        <a:t>parte</a:t>
                      </a:r>
                      <a:r>
                        <a:rPr lang="en-GB" sz="1600" b="0" dirty="0">
                          <a:effectLst/>
                        </a:rPr>
                        <a:t> </a:t>
                      </a:r>
                      <a:r>
                        <a:rPr lang="en-GB" sz="1600" b="0" dirty="0" err="1">
                          <a:effectLst/>
                        </a:rPr>
                        <a:t>essencial</a:t>
                      </a:r>
                      <a:r>
                        <a:rPr lang="en-GB" sz="1600" b="0" dirty="0">
                          <a:effectLst/>
                        </a:rPr>
                        <a:t> da </a:t>
                      </a:r>
                      <a:r>
                        <a:rPr lang="en-GB" sz="1600" b="0" dirty="0" err="1">
                          <a:effectLst/>
                        </a:rPr>
                        <a:t>identidade</a:t>
                      </a:r>
                      <a:r>
                        <a:rPr lang="en-GB" sz="1600" b="0" dirty="0">
                          <a:effectLst/>
                        </a:rPr>
                        <a:t>, </a:t>
                      </a:r>
                      <a:r>
                        <a:rPr lang="en-GB" sz="1600" b="0" dirty="0" err="1">
                          <a:effectLst/>
                        </a:rPr>
                        <a:t>mesmo</a:t>
                      </a:r>
                      <a:r>
                        <a:rPr lang="en-GB" sz="1600" b="0" dirty="0">
                          <a:effectLst/>
                        </a:rPr>
                        <a:t> com o </a:t>
                      </a:r>
                      <a:r>
                        <a:rPr lang="en-GB" sz="1600" b="0" dirty="0" err="1">
                          <a:effectLst/>
                        </a:rPr>
                        <a:t>declínio</a:t>
                      </a:r>
                      <a:r>
                        <a:rPr lang="en-GB" sz="1600" b="0" dirty="0">
                          <a:effectLst/>
                        </a:rPr>
                        <a:t> </a:t>
                      </a:r>
                      <a:r>
                        <a:rPr lang="en-GB" sz="1600" b="0" dirty="0" err="1">
                          <a:effectLst/>
                        </a:rPr>
                        <a:t>cognitivo</a:t>
                      </a:r>
                      <a:r>
                        <a:rPr lang="en-GB" sz="1600" b="0" dirty="0">
                          <a:effectLst/>
                        </a:rPr>
                        <a: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019394853"/>
                  </a:ext>
                </a:extLst>
              </a:tr>
              <a:tr h="712416">
                <a:tc>
                  <a:txBody>
                    <a:bodyPr/>
                    <a:lstStyle/>
                    <a:p>
                      <a:pPr algn="ctr">
                        <a:lnSpc>
                          <a:spcPct val="107000"/>
                        </a:lnSpc>
                        <a:spcAft>
                          <a:spcPts val="800"/>
                        </a:spcAft>
                        <a:buNone/>
                      </a:pPr>
                      <a:r>
                        <a:rPr lang="en-US" sz="1800" b="1" dirty="0">
                          <a:solidFill>
                            <a:srgbClr val="FFFFFF"/>
                          </a:solidFill>
                          <a:effectLst/>
                        </a:rPr>
                        <a:t>«As ISTs não são uma preocupação para pessoas com mais de 65 anos.»</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Devido </a:t>
                      </a:r>
                      <a:r>
                        <a:rPr lang="en-GB" sz="1600" b="0" dirty="0" err="1">
                          <a:effectLst/>
                        </a:rPr>
                        <a:t>ao</a:t>
                      </a:r>
                      <a:r>
                        <a:rPr lang="en-GB" sz="1600" b="0" dirty="0">
                          <a:effectLst/>
                        </a:rPr>
                        <a:t> </a:t>
                      </a:r>
                      <a:r>
                        <a:rPr lang="en-GB" sz="1600" b="0" dirty="0" err="1">
                          <a:effectLst/>
                        </a:rPr>
                        <a:t>mito</a:t>
                      </a:r>
                      <a:r>
                        <a:rPr lang="en-GB" sz="1600" b="0" dirty="0">
                          <a:effectLst/>
                        </a:rPr>
                        <a:t> da </a:t>
                      </a:r>
                      <a:r>
                        <a:rPr lang="en-GB" sz="1600" b="0" dirty="0" err="1">
                          <a:effectLst/>
                        </a:rPr>
                        <a:t>assexualidade</a:t>
                      </a:r>
                      <a:r>
                        <a:rPr lang="en-GB" sz="1600" b="0" dirty="0">
                          <a:effectLst/>
                        </a:rPr>
                        <a:t>, as </a:t>
                      </a:r>
                      <a:r>
                        <a:rPr lang="en-GB" sz="1600" b="0" dirty="0" err="1">
                          <a:effectLst/>
                        </a:rPr>
                        <a:t>pessoas</a:t>
                      </a:r>
                      <a:r>
                        <a:rPr lang="en-GB" sz="1600" b="0" dirty="0">
                          <a:effectLst/>
                        </a:rPr>
                        <a:t> </a:t>
                      </a:r>
                      <a:r>
                        <a:rPr lang="en-GB" sz="1600" b="0" dirty="0" err="1">
                          <a:effectLst/>
                        </a:rPr>
                        <a:t>idosas</a:t>
                      </a:r>
                      <a:r>
                        <a:rPr lang="en-GB" sz="1600" b="0" dirty="0">
                          <a:effectLst/>
                        </a:rPr>
                        <a:t> </a:t>
                      </a:r>
                      <a:r>
                        <a:rPr lang="en-GB" sz="1600" b="0" dirty="0" err="1">
                          <a:effectLst/>
                        </a:rPr>
                        <a:t>são</a:t>
                      </a:r>
                      <a:r>
                        <a:rPr lang="en-GB" sz="1600" b="0" dirty="0">
                          <a:effectLst/>
                        </a:rPr>
                        <a:t> </a:t>
                      </a:r>
                      <a:r>
                        <a:rPr lang="en-GB" sz="1600" b="0" dirty="0" err="1">
                          <a:effectLst/>
                        </a:rPr>
                        <a:t>menos</a:t>
                      </a:r>
                      <a:r>
                        <a:rPr lang="en-GB" sz="1600" b="0" dirty="0">
                          <a:effectLst/>
                        </a:rPr>
                        <a:t> </a:t>
                      </a:r>
                      <a:r>
                        <a:rPr lang="en-GB" sz="1600" b="0" dirty="0" err="1">
                          <a:effectLst/>
                        </a:rPr>
                        <a:t>inclinados</a:t>
                      </a:r>
                      <a:r>
                        <a:rPr lang="en-GB" sz="1600" b="0" dirty="0">
                          <a:effectLst/>
                        </a:rPr>
                        <a:t> a usar </a:t>
                      </a:r>
                      <a:r>
                        <a:rPr lang="en-GB" sz="1600" b="0" dirty="0" err="1">
                          <a:effectLst/>
                        </a:rPr>
                        <a:t>proteção</a:t>
                      </a:r>
                      <a:r>
                        <a:rPr lang="en-GB" sz="1600" b="0" dirty="0">
                          <a:effectLst/>
                        </a:rPr>
                        <a:t> </a:t>
                      </a:r>
                      <a:r>
                        <a:rPr lang="en-GB" sz="1600" b="0" dirty="0" err="1">
                          <a:effectLst/>
                        </a:rPr>
                        <a:t>ou</a:t>
                      </a:r>
                      <a:r>
                        <a:rPr lang="en-GB" sz="1600" b="0" dirty="0">
                          <a:effectLst/>
                        </a:rPr>
                        <a:t> a </a:t>
                      </a:r>
                      <a:r>
                        <a:rPr lang="en-GB" sz="1600" b="0" dirty="0" err="1">
                          <a:effectLst/>
                        </a:rPr>
                        <a:t>fazer</a:t>
                      </a:r>
                      <a:r>
                        <a:rPr lang="en-GB" sz="1600" b="0" dirty="0">
                          <a:effectLst/>
                        </a:rPr>
                        <a:t> </a:t>
                      </a:r>
                      <a:r>
                        <a:rPr lang="en-GB" sz="1600" b="0" dirty="0" err="1">
                          <a:effectLst/>
                        </a:rPr>
                        <a:t>exames</a:t>
                      </a:r>
                      <a:r>
                        <a:rPr lang="en-GB" sz="1600" b="0" dirty="0">
                          <a:effectLst/>
                        </a:rPr>
                        <a:t>. As </a:t>
                      </a:r>
                      <a:r>
                        <a:rPr lang="en-GB" sz="1600" b="0" dirty="0" err="1">
                          <a:effectLst/>
                        </a:rPr>
                        <a:t>taxas</a:t>
                      </a:r>
                      <a:r>
                        <a:rPr lang="en-GB" sz="1600" b="0" dirty="0">
                          <a:effectLst/>
                        </a:rPr>
                        <a:t> de ISTs </a:t>
                      </a:r>
                      <a:r>
                        <a:rPr lang="en-GB" sz="1600" b="0" dirty="0" err="1">
                          <a:effectLst/>
                        </a:rPr>
                        <a:t>em</a:t>
                      </a:r>
                      <a:r>
                        <a:rPr lang="en-GB" sz="1600" b="0" dirty="0">
                          <a:effectLst/>
                        </a:rPr>
                        <a:t> </a:t>
                      </a:r>
                      <a:r>
                        <a:rPr lang="en-GB" sz="1600" b="0" dirty="0" err="1">
                          <a:effectLst/>
                        </a:rPr>
                        <a:t>populações</a:t>
                      </a:r>
                      <a:r>
                        <a:rPr lang="en-GB" sz="1600" b="0" dirty="0">
                          <a:effectLst/>
                        </a:rPr>
                        <a:t> </a:t>
                      </a:r>
                      <a:r>
                        <a:rPr lang="en-GB" sz="1600" b="0" dirty="0" err="1">
                          <a:effectLst/>
                        </a:rPr>
                        <a:t>mais</a:t>
                      </a:r>
                      <a:r>
                        <a:rPr lang="en-GB" sz="1600" b="0" dirty="0">
                          <a:effectLst/>
                        </a:rPr>
                        <a:t> </a:t>
                      </a:r>
                      <a:r>
                        <a:rPr lang="en-GB" sz="1600" b="0" dirty="0" err="1">
                          <a:effectLst/>
                        </a:rPr>
                        <a:t>velhas</a:t>
                      </a:r>
                      <a:r>
                        <a:rPr lang="en-GB" sz="1600" b="0" dirty="0">
                          <a:effectLst/>
                        </a:rPr>
                        <a:t> </a:t>
                      </a:r>
                      <a:r>
                        <a:rPr lang="en-GB" sz="1600" b="0" dirty="0" err="1">
                          <a:effectLst/>
                        </a:rPr>
                        <a:t>aumentaram</a:t>
                      </a:r>
                      <a:r>
                        <a:rPr lang="en-GB" sz="1600" b="0" dirty="0">
                          <a:effectLst/>
                        </a:rPr>
                        <a:t> </a:t>
                      </a:r>
                      <a:r>
                        <a:rPr lang="en-GB" sz="1600" b="0" dirty="0" err="1">
                          <a:effectLst/>
                        </a:rPr>
                        <a:t>significativamente</a:t>
                      </a:r>
                      <a:r>
                        <a:rPr lang="en-GB" sz="1600" b="0" dirty="0">
                          <a:effectLst/>
                        </a:rPr>
                        <a:t> </a:t>
                      </a:r>
                      <a:r>
                        <a:rPr lang="en-GB" sz="1600" b="0" dirty="0" err="1">
                          <a:effectLst/>
                        </a:rPr>
                        <a:t>porque</a:t>
                      </a:r>
                      <a:r>
                        <a:rPr lang="en-GB" sz="1600" b="0" dirty="0">
                          <a:effectLst/>
                        </a:rPr>
                        <a:t> </a:t>
                      </a:r>
                      <a:r>
                        <a:rPr lang="en-GB" sz="1600" b="0" dirty="0" err="1">
                          <a:effectLst/>
                        </a:rPr>
                        <a:t>os</a:t>
                      </a:r>
                      <a:r>
                        <a:rPr lang="en-GB" sz="1600" b="0" dirty="0">
                          <a:effectLst/>
                        </a:rPr>
                        <a:t> </a:t>
                      </a:r>
                      <a:r>
                        <a:rPr lang="en-GB" sz="1600" b="0" dirty="0" err="1">
                          <a:effectLst/>
                        </a:rPr>
                        <a:t>médicos</a:t>
                      </a:r>
                      <a:r>
                        <a:rPr lang="en-GB" sz="1600" b="0" dirty="0">
                          <a:effectLst/>
                        </a:rPr>
                        <a:t> </a:t>
                      </a:r>
                      <a:r>
                        <a:rPr lang="en-GB" sz="1600" b="0" dirty="0" err="1">
                          <a:effectLst/>
                        </a:rPr>
                        <a:t>não</a:t>
                      </a:r>
                      <a:r>
                        <a:rPr lang="en-GB" sz="1600" b="0" dirty="0">
                          <a:effectLst/>
                        </a:rPr>
                        <a:t> </a:t>
                      </a:r>
                      <a:r>
                        <a:rPr lang="en-GB" sz="1600" b="0" dirty="0" err="1">
                          <a:effectLst/>
                        </a:rPr>
                        <a:t>discutem</a:t>
                      </a:r>
                      <a:r>
                        <a:rPr lang="en-GB" sz="1600" b="0" dirty="0">
                          <a:effectLst/>
                        </a:rPr>
                        <a:t> </a:t>
                      </a:r>
                      <a:r>
                        <a:rPr lang="en-GB" sz="1600" b="0" dirty="0" err="1">
                          <a:effectLst/>
                        </a:rPr>
                        <a:t>sexo</a:t>
                      </a:r>
                      <a:r>
                        <a:rPr lang="en-GB" sz="1600" b="0" dirty="0">
                          <a:effectLst/>
                        </a:rPr>
                        <a:t> </a:t>
                      </a:r>
                      <a:r>
                        <a:rPr lang="en-GB" sz="1600" b="0" dirty="0" err="1">
                          <a:effectLst/>
                        </a:rPr>
                        <a:t>seguro</a:t>
                      </a:r>
                      <a:r>
                        <a:rPr lang="en-GB" sz="1600" b="0" dirty="0">
                          <a:effectLst/>
                        </a:rPr>
                        <a:t> com </a:t>
                      </a:r>
                      <a:r>
                        <a:rPr lang="en-GB" sz="1600" b="0" dirty="0" err="1">
                          <a:effectLst/>
                        </a:rPr>
                        <a:t>eles</a:t>
                      </a:r>
                      <a:r>
                        <a:rPr lang="en-GB" sz="1600" b="0" dirty="0">
                          <a:effectLst/>
                        </a:rPr>
                        <a: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3236442828"/>
                  </a:ext>
                </a:extLst>
              </a:tr>
              <a:tr h="616009">
                <a:tc>
                  <a:txBody>
                    <a:bodyPr/>
                    <a:lstStyle/>
                    <a:p>
                      <a:pPr algn="ctr">
                        <a:lnSpc>
                          <a:spcPct val="107000"/>
                        </a:lnSpc>
                        <a:spcAft>
                          <a:spcPts val="800"/>
                        </a:spcAft>
                        <a:buNone/>
                      </a:pPr>
                      <a:r>
                        <a:rPr lang="en-GB" sz="1800" b="1" dirty="0">
                          <a:solidFill>
                            <a:srgbClr val="FFFFFF"/>
                          </a:solidFill>
                          <a:effectLst/>
                        </a:rPr>
                        <a:t>«Os idosos LGBTQI+ voltam para o armário.»</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Embora muitos o façam por medo, </a:t>
                      </a:r>
                      <a:r>
                        <a:rPr lang="en-GB" sz="1600" b="0" dirty="0" err="1">
                          <a:effectLst/>
                        </a:rPr>
                        <a:t>isto</a:t>
                      </a:r>
                      <a:r>
                        <a:rPr lang="en-GB" sz="1600" b="0" dirty="0">
                          <a:effectLst/>
                        </a:rPr>
                        <a:t> é uma falha da cultura da instituição, não uma escolha do indivíduo.</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71808434"/>
                  </a:ext>
                </a:extLst>
              </a:tr>
            </a:tbl>
          </a:graphicData>
        </a:graphic>
      </p:graphicFrame>
    </p:spTree>
    <p:extLst>
      <p:ext uri="{BB962C8B-B14F-4D97-AF65-F5344CB8AC3E}">
        <p14:creationId xmlns:p14="http://schemas.microsoft.com/office/powerpoint/2010/main" val="2910741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20992-47E5-8BA4-4F66-6170525C1B6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1D22654-2E42-DDE7-4AD9-BC0C2CC70F45}"/>
              </a:ext>
            </a:extLst>
          </p:cNvPr>
          <p:cNvSpPr>
            <a:spLocks noGrp="1"/>
          </p:cNvSpPr>
          <p:nvPr>
            <p:ph type="title"/>
          </p:nvPr>
        </p:nvSpPr>
        <p:spPr/>
        <p:txBody>
          <a:bodyPr lIns="91440"/>
          <a:lstStyle/>
          <a:p>
            <a:r>
              <a:rPr lang="en-US" dirty="0"/>
              <a:t>Tons de </a:t>
            </a:r>
            <a:r>
              <a:rPr lang="en-US" dirty="0" err="1"/>
              <a:t>Cinza</a:t>
            </a:r>
            <a:r>
              <a:rPr lang="en-US" dirty="0"/>
              <a:t> (Gewirtz-Meydan &amp; Ayalon, 2020) </a:t>
            </a:r>
            <a:endParaRPr lang="el-GR" dirty="0"/>
          </a:p>
        </p:txBody>
      </p:sp>
      <p:sp>
        <p:nvSpPr>
          <p:cNvPr id="3" name="Marcador de Posição do Texto 2">
            <a:extLst>
              <a:ext uri="{FF2B5EF4-FFF2-40B4-BE49-F238E27FC236}">
                <a16:creationId xmlns:a16="http://schemas.microsoft.com/office/drawing/2014/main" id="{B5694AA6-26E5-B026-DFF6-6E69CBC06F9D}"/>
              </a:ext>
            </a:extLst>
          </p:cNvPr>
          <p:cNvSpPr>
            <a:spLocks noGrp="1"/>
          </p:cNvSpPr>
          <p:nvPr>
            <p:ph type="body" sz="quarter" idx="10"/>
          </p:nvPr>
        </p:nvSpPr>
        <p:spPr>
          <a:xfrm>
            <a:off x="207908" y="922047"/>
            <a:ext cx="11670909" cy="2035673"/>
          </a:xfrm>
        </p:spPr>
        <p:txBody>
          <a:bodyPr/>
          <a:lstStyle/>
          <a:p>
            <a:r>
              <a:rPr lang="en-US" dirty="0"/>
              <a:t>Estes tabus criam um círculo de silêncio:</a:t>
            </a:r>
          </a:p>
          <a:p>
            <a:pPr marL="342900" indent="-342900">
              <a:buFont typeface="Arial" panose="020B0604020202020204" pitchFamily="34" charset="0"/>
              <a:buChar char="•"/>
            </a:pPr>
            <a:r>
              <a:rPr lang="en-US" dirty="0" err="1"/>
              <a:t>Os</a:t>
            </a:r>
            <a:r>
              <a:rPr lang="en-US" dirty="0"/>
              <a:t> </a:t>
            </a:r>
            <a:r>
              <a:rPr lang="en-US" dirty="0" err="1"/>
              <a:t>adultos</a:t>
            </a:r>
            <a:r>
              <a:rPr lang="en-US" dirty="0"/>
              <a:t> </a:t>
            </a:r>
            <a:r>
              <a:rPr lang="en-US" dirty="0" err="1"/>
              <a:t>mais</a:t>
            </a:r>
            <a:r>
              <a:rPr lang="en-US" dirty="0"/>
              <a:t> </a:t>
            </a:r>
            <a:r>
              <a:rPr lang="en-US" dirty="0" err="1"/>
              <a:t>velhos</a:t>
            </a:r>
            <a:r>
              <a:rPr lang="en-US" dirty="0"/>
              <a:t> </a:t>
            </a:r>
            <a:r>
              <a:rPr lang="en-US" dirty="0" err="1"/>
              <a:t>permanecem</a:t>
            </a:r>
            <a:r>
              <a:rPr lang="en-US" dirty="0"/>
              <a:t> em silêncio para evitar serem vistos </a:t>
            </a:r>
            <a:r>
              <a:rPr lang="en-US" dirty="0" err="1"/>
              <a:t>como</a:t>
            </a:r>
            <a:r>
              <a:rPr lang="en-US" dirty="0"/>
              <a:t> </a:t>
            </a:r>
            <a:r>
              <a:rPr lang="en-US" dirty="0" err="1"/>
              <a:t>desagradavéis</a:t>
            </a:r>
            <a:r>
              <a:rPr lang="en-US" dirty="0"/>
              <a:t> ou difíceis.</a:t>
            </a:r>
          </a:p>
          <a:p>
            <a:pPr marL="342900" indent="-342900">
              <a:buFont typeface="Arial" panose="020B0604020202020204" pitchFamily="34" charset="0"/>
              <a:buChar char="•"/>
            </a:pPr>
            <a:r>
              <a:rPr lang="en-US" dirty="0"/>
              <a:t>Os profissionais permanecem em silêncio para evitar constrangimento ou desrespeito.</a:t>
            </a:r>
          </a:p>
          <a:p>
            <a:pPr marL="342900" indent="-342900">
              <a:buFont typeface="Arial" panose="020B0604020202020204" pitchFamily="34" charset="0"/>
              <a:buChar char="•"/>
            </a:pPr>
            <a:r>
              <a:rPr lang="en-US" dirty="0"/>
              <a:t>A família permanece em silêncio para manter uma imagem específica dos seus pais.</a:t>
            </a:r>
          </a:p>
        </p:txBody>
      </p:sp>
      <p:sp>
        <p:nvSpPr>
          <p:cNvPr id="2" name="Content Placeholder 6">
            <a:extLst>
              <a:ext uri="{FF2B5EF4-FFF2-40B4-BE49-F238E27FC236}">
                <a16:creationId xmlns:a16="http://schemas.microsoft.com/office/drawing/2014/main" id="{5F4C22F6-88CD-DB0B-8806-3F10EB169FAA}"/>
              </a:ext>
            </a:extLst>
          </p:cNvPr>
          <p:cNvSpPr>
            <a:spLocks noGrp="1"/>
          </p:cNvSpPr>
          <p:nvPr>
            <p:ph sz="quarter" idx="12"/>
          </p:nvPr>
        </p:nvSpPr>
        <p:spPr>
          <a:xfrm>
            <a:off x="201059" y="3246634"/>
            <a:ext cx="8652314" cy="3439323"/>
          </a:xfrm>
        </p:spPr>
        <p:txBody>
          <a:bodyPr/>
          <a:lstStyle/>
          <a:p>
            <a:r>
              <a:rPr lang="en-US" sz="2400" dirty="0"/>
              <a:t>Gewirtz-Meydan e Ayalon pediram a 135 participantes que </a:t>
            </a:r>
            <a:r>
              <a:rPr lang="en-US" sz="2400" b="1" dirty="0"/>
              <a:t>descrevessem</a:t>
            </a:r>
            <a:r>
              <a:rPr lang="en-US" sz="2400" dirty="0"/>
              <a:t> livremente </a:t>
            </a:r>
            <a:r>
              <a:rPr lang="en-US" sz="2400" b="1" dirty="0"/>
              <a:t>como acreditam que a sexualidade muda na velhice</a:t>
            </a:r>
            <a:r>
              <a:rPr lang="en-US" sz="2400" dirty="0"/>
              <a:t>, permitindo que </a:t>
            </a:r>
            <a:r>
              <a:rPr lang="en-US" sz="2400" dirty="0" err="1"/>
              <a:t>opiniões</a:t>
            </a:r>
            <a:r>
              <a:rPr lang="en-US" sz="2400" dirty="0"/>
              <a:t> </a:t>
            </a:r>
            <a:r>
              <a:rPr lang="en-US" sz="2400" dirty="0" err="1"/>
              <a:t>honestas</a:t>
            </a:r>
            <a:r>
              <a:rPr lang="en-US" sz="2400" dirty="0"/>
              <a:t> e </a:t>
            </a:r>
            <a:r>
              <a:rPr lang="en-US" sz="2400" dirty="0" err="1"/>
              <a:t>complexas</a:t>
            </a:r>
            <a:r>
              <a:rPr lang="en-US" sz="2400" dirty="0"/>
              <a:t> </a:t>
            </a:r>
            <a:r>
              <a:rPr lang="en-US" sz="2400" dirty="0" err="1"/>
              <a:t>surgissem</a:t>
            </a:r>
            <a:r>
              <a:rPr lang="en-US" sz="2400" dirty="0"/>
              <a:t>.</a:t>
            </a:r>
          </a:p>
          <a:p>
            <a:r>
              <a:rPr lang="en-US" sz="2400" dirty="0"/>
              <a:t>O estudo identificou </a:t>
            </a:r>
            <a:r>
              <a:rPr lang="en-US" sz="2400" u="sng" dirty="0"/>
              <a:t>cinco temas principais </a:t>
            </a:r>
            <a:r>
              <a:rPr lang="en-US" sz="2400" dirty="0"/>
              <a:t>que ilustram o espectro da opinião pública, variando de negativo a positive e transformador. Os investigadores descobriram que, embora o preconceito explícito contra a idade esteja a diminuir, o preconceito sexual contra a idade permanece profundamente enraizado na imaginação do público.</a:t>
            </a:r>
          </a:p>
        </p:txBody>
      </p:sp>
      <p:pic>
        <p:nvPicPr>
          <p:cNvPr id="6" name="Imagem 5" descr="Uma imagem com ar livre, árvore, vestuário, sapatos&#10;&#10;Os conteúdos gerados por IA podem estar incorretos.">
            <a:extLst>
              <a:ext uri="{FF2B5EF4-FFF2-40B4-BE49-F238E27FC236}">
                <a16:creationId xmlns:a16="http://schemas.microsoft.com/office/drawing/2014/main" id="{7A66BCF3-52FE-3CD7-90AB-758F9AB1F62C}"/>
              </a:ext>
            </a:extLst>
          </p:cNvPr>
          <p:cNvPicPr>
            <a:picLocks noChangeAspect="1"/>
          </p:cNvPicPr>
          <p:nvPr/>
        </p:nvPicPr>
        <p:blipFill>
          <a:blip r:embed="rId2">
            <a:extLst>
              <a:ext uri="{28A0092B-C50C-407E-A947-70E740481C1C}">
                <a14:useLocalDpi xmlns:a14="http://schemas.microsoft.com/office/drawing/2010/main" val="0"/>
              </a:ext>
            </a:extLst>
          </a:blip>
          <a:srcRect l="19222" t="33970" r="7098" b="6442"/>
          <a:stretch>
            <a:fillRect/>
          </a:stretch>
        </p:blipFill>
        <p:spPr>
          <a:xfrm>
            <a:off x="9238593" y="3246634"/>
            <a:ext cx="2953407" cy="3611366"/>
          </a:xfrm>
          <a:prstGeom prst="rect">
            <a:avLst/>
          </a:prstGeom>
        </p:spPr>
      </p:pic>
    </p:spTree>
    <p:extLst>
      <p:ext uri="{BB962C8B-B14F-4D97-AF65-F5344CB8AC3E}">
        <p14:creationId xmlns:p14="http://schemas.microsoft.com/office/powerpoint/2010/main" val="3146470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F21AD-2A8F-AB5D-9E03-33C8D2F8A37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17DEFC6-6453-7EF4-C35B-A20DC0C0C504}"/>
              </a:ext>
            </a:extLst>
          </p:cNvPr>
          <p:cNvSpPr>
            <a:spLocks noGrp="1"/>
          </p:cNvSpPr>
          <p:nvPr>
            <p:ph type="title"/>
          </p:nvPr>
        </p:nvSpPr>
        <p:spPr>
          <a:xfrm>
            <a:off x="97970" y="81642"/>
            <a:ext cx="11944351" cy="715879"/>
          </a:xfrm>
        </p:spPr>
        <p:txBody>
          <a:bodyPr lIns="91440" anchor="ctr">
            <a:normAutofit/>
          </a:bodyPr>
          <a:lstStyle/>
          <a:p>
            <a:r>
              <a:rPr lang="en-US" dirty="0"/>
              <a:t>Tons de </a:t>
            </a:r>
            <a:r>
              <a:rPr lang="en-US" dirty="0" err="1"/>
              <a:t>Cinza</a:t>
            </a:r>
            <a:r>
              <a:rPr lang="en-US" dirty="0"/>
              <a:t> (Gewirtz-Meydan &amp; Ayalon, 2020) </a:t>
            </a:r>
          </a:p>
        </p:txBody>
      </p:sp>
      <p:sp>
        <p:nvSpPr>
          <p:cNvPr id="7" name="Content Placeholder 6">
            <a:extLst>
              <a:ext uri="{FF2B5EF4-FFF2-40B4-BE49-F238E27FC236}">
                <a16:creationId xmlns:a16="http://schemas.microsoft.com/office/drawing/2014/main" id="{120283E7-9326-44AA-4835-30D9D8B0CB80}"/>
              </a:ext>
            </a:extLst>
          </p:cNvPr>
          <p:cNvSpPr>
            <a:spLocks noGrp="1"/>
          </p:cNvSpPr>
          <p:nvPr>
            <p:ph sz="quarter" idx="11"/>
          </p:nvPr>
        </p:nvSpPr>
        <p:spPr>
          <a:xfrm>
            <a:off x="97971" y="1462684"/>
            <a:ext cx="5723318" cy="5313673"/>
          </a:xfrm>
        </p:spPr>
        <p:txBody>
          <a:bodyPr>
            <a:normAutofit/>
          </a:bodyPr>
          <a:lstStyle/>
          <a:p>
            <a:r>
              <a:rPr lang="en-US" sz="2400" dirty="0"/>
              <a:t>Objetivo: Ajudar </a:t>
            </a:r>
            <a:r>
              <a:rPr lang="en-US" sz="2400" dirty="0" err="1"/>
              <a:t>os</a:t>
            </a:r>
            <a:r>
              <a:rPr lang="en-US" sz="2400" dirty="0"/>
              <a:t> </a:t>
            </a:r>
            <a:r>
              <a:rPr lang="en-US" sz="2400" dirty="0" err="1"/>
              <a:t>participantes</a:t>
            </a:r>
            <a:r>
              <a:rPr lang="en-US" sz="2400" dirty="0"/>
              <a:t> a </a:t>
            </a:r>
            <a:r>
              <a:rPr lang="en-US" sz="2400" dirty="0" err="1"/>
              <a:t>reconhecerem</a:t>
            </a:r>
            <a:r>
              <a:rPr lang="en-US" sz="2400" dirty="0"/>
              <a:t> as discrepâncias entre as suas crenças </a:t>
            </a:r>
            <a:r>
              <a:rPr lang="en-US" sz="2400" i="1" dirty="0"/>
              <a:t>explícitas </a:t>
            </a:r>
            <a:r>
              <a:rPr lang="en-US" sz="2400" dirty="0"/>
              <a:t>(conscientes/educadas) e as suas reações </a:t>
            </a:r>
            <a:r>
              <a:rPr lang="en-US" sz="2400" i="1" dirty="0"/>
              <a:t>implícitas </a:t>
            </a:r>
            <a:r>
              <a:rPr lang="en-US" sz="2400" dirty="0"/>
              <a:t>(inconscientes/instintivas) utilizando cinco temas de investigação principais.</a:t>
            </a:r>
          </a:p>
          <a:p>
            <a:endParaRPr lang="en-US" sz="2400" dirty="0"/>
          </a:p>
          <a:p>
            <a:r>
              <a:rPr lang="en-US" sz="2400" dirty="0"/>
              <a:t>Cada grupo escolhe um dos cinco cartões temáticos. Os grupos discutirão:</a:t>
            </a:r>
          </a:p>
          <a:p>
            <a:pPr marL="342900" indent="-342900">
              <a:buFont typeface="Arial" panose="020B0604020202020204" pitchFamily="34" charset="0"/>
              <a:buChar char="•"/>
            </a:pPr>
            <a:r>
              <a:rPr lang="en-US" sz="2400" dirty="0"/>
              <a:t>Onde </a:t>
            </a:r>
            <a:r>
              <a:rPr lang="en-US" sz="2400" dirty="0" err="1"/>
              <a:t>vimos</a:t>
            </a:r>
            <a:r>
              <a:rPr lang="en-US" sz="2400" dirty="0"/>
              <a:t> </a:t>
            </a:r>
            <a:r>
              <a:rPr lang="en-US" sz="2400" dirty="0" err="1"/>
              <a:t>isto</a:t>
            </a:r>
            <a:r>
              <a:rPr lang="en-US" sz="2400" dirty="0"/>
              <a:t> nas nossas instalações?</a:t>
            </a:r>
          </a:p>
          <a:p>
            <a:pPr marL="342900" indent="-342900">
              <a:buFont typeface="Arial" panose="020B0604020202020204" pitchFamily="34" charset="0"/>
              <a:buChar char="•"/>
            </a:pPr>
            <a:r>
              <a:rPr lang="en-US" sz="2400" dirty="0"/>
              <a:t>Alguma coisa vem à mente ao relacionar o tema a qualquer ato </a:t>
            </a:r>
            <a:r>
              <a:rPr lang="en-US" sz="2400" i="1" dirty="0"/>
              <a:t>explícito </a:t>
            </a:r>
            <a:r>
              <a:rPr lang="en-US" sz="2400" dirty="0"/>
              <a:t>ou </a:t>
            </a:r>
            <a:r>
              <a:rPr lang="en-US" sz="2400" i="1" dirty="0" err="1"/>
              <a:t>implícito</a:t>
            </a:r>
            <a:r>
              <a:rPr lang="en-US" sz="2400" i="1" dirty="0"/>
              <a:t> </a:t>
            </a:r>
            <a:r>
              <a:rPr lang="en-US" sz="2400" dirty="0"/>
              <a:t>de </a:t>
            </a:r>
            <a:r>
              <a:rPr lang="en-US" sz="2400" dirty="0" err="1"/>
              <a:t>idadismo</a:t>
            </a:r>
            <a:r>
              <a:rPr lang="en-US" sz="2400" dirty="0"/>
              <a:t>?</a:t>
            </a:r>
          </a:p>
          <a:p>
            <a:endParaRPr lang="en-US" sz="2000" dirty="0">
              <a:highlight>
                <a:srgbClr val="FFFF00"/>
              </a:highlight>
            </a:endParaRPr>
          </a:p>
        </p:txBody>
      </p:sp>
      <p:sp>
        <p:nvSpPr>
          <p:cNvPr id="3" name="Marcador de Posição do Texto 2">
            <a:extLst>
              <a:ext uri="{FF2B5EF4-FFF2-40B4-BE49-F238E27FC236}">
                <a16:creationId xmlns:a16="http://schemas.microsoft.com/office/drawing/2014/main" id="{EF1BEAC3-C0A2-2A03-B0BF-05FB0669C0F7}"/>
              </a:ext>
            </a:extLst>
          </p:cNvPr>
          <p:cNvSpPr>
            <a:spLocks noGrp="1"/>
          </p:cNvSpPr>
          <p:nvPr>
            <p:ph type="body" sz="quarter" idx="10"/>
          </p:nvPr>
        </p:nvSpPr>
        <p:spPr>
          <a:xfrm>
            <a:off x="97970" y="854672"/>
            <a:ext cx="11944351" cy="550862"/>
          </a:xfrm>
        </p:spPr>
        <p:txBody>
          <a:bodyPr anchor="ctr">
            <a:normAutofit/>
          </a:bodyPr>
          <a:lstStyle/>
          <a:p>
            <a:r>
              <a:rPr lang="en-US" dirty="0"/>
              <a:t>Exercício 2 – Tons de </a:t>
            </a:r>
            <a:r>
              <a:rPr lang="en-US" dirty="0" err="1"/>
              <a:t>Cinza</a:t>
            </a:r>
            <a:endParaRPr lang="pt-PT" dirty="0"/>
          </a:p>
        </p:txBody>
      </p:sp>
      <p:pic>
        <p:nvPicPr>
          <p:cNvPr id="5" name="Imagem 4" descr="Uma imagem com texto, mobília, vestuário, pessoa&#10;&#10;Os conteúdos gerados por IA podem estar incorretos.">
            <a:extLst>
              <a:ext uri="{FF2B5EF4-FFF2-40B4-BE49-F238E27FC236}">
                <a16:creationId xmlns:a16="http://schemas.microsoft.com/office/drawing/2014/main" id="{761FFA3C-2E4A-1439-6D05-78D4E4B5A931}"/>
              </a:ext>
            </a:extLst>
          </p:cNvPr>
          <p:cNvPicPr>
            <a:picLocks noChangeAspect="1"/>
          </p:cNvPicPr>
          <p:nvPr/>
        </p:nvPicPr>
        <p:blipFill>
          <a:blip r:embed="rId3">
            <a:extLst>
              <a:ext uri="{28A0092B-C50C-407E-A947-70E740481C1C}">
                <a14:useLocalDpi xmlns:a14="http://schemas.microsoft.com/office/drawing/2010/main" val="0"/>
              </a:ext>
            </a:extLst>
          </a:blip>
          <a:srcRect t="15325"/>
          <a:stretch>
            <a:fillRect/>
          </a:stretch>
        </p:blipFill>
        <p:spPr>
          <a:xfrm>
            <a:off x="5821289" y="1382417"/>
            <a:ext cx="5880976" cy="4979741"/>
          </a:xfrm>
          <a:prstGeom prst="rect">
            <a:avLst/>
          </a:prstGeom>
          <a:ln>
            <a:noFill/>
          </a:ln>
          <a:effectLst>
            <a:softEdge rad="112500"/>
          </a:effectLst>
        </p:spPr>
      </p:pic>
    </p:spTree>
    <p:extLst>
      <p:ext uri="{BB962C8B-B14F-4D97-AF65-F5344CB8AC3E}">
        <p14:creationId xmlns:p14="http://schemas.microsoft.com/office/powerpoint/2010/main" val="669011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6709-A817-A5B6-F182-AE2A9974E66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BB228D0B-1339-616C-649B-865200BA2BF5}"/>
              </a:ext>
            </a:extLst>
          </p:cNvPr>
          <p:cNvSpPr>
            <a:spLocks noGrp="1"/>
          </p:cNvSpPr>
          <p:nvPr>
            <p:ph type="title"/>
          </p:nvPr>
        </p:nvSpPr>
        <p:spPr>
          <a:xfrm>
            <a:off x="97970" y="81642"/>
            <a:ext cx="11944351" cy="715879"/>
          </a:xfrm>
        </p:spPr>
        <p:txBody>
          <a:bodyPr lIns="91440" anchor="ctr">
            <a:noAutofit/>
          </a:bodyPr>
          <a:lstStyle/>
          <a:p>
            <a:r>
              <a:rPr lang="en-US" sz="3200" dirty="0"/>
              <a:t>Impacto </a:t>
            </a:r>
            <a:r>
              <a:rPr lang="en-US" sz="3200" dirty="0" err="1"/>
              <a:t>nos</a:t>
            </a:r>
            <a:r>
              <a:rPr lang="en-US" sz="3200" dirty="0"/>
              <a:t> </a:t>
            </a:r>
            <a:r>
              <a:rPr lang="en-US" sz="3200" dirty="0" err="1"/>
              <a:t>Cuidados</a:t>
            </a:r>
            <a:r>
              <a:rPr lang="en-US" sz="3200" dirty="0"/>
              <a:t> de </a:t>
            </a:r>
            <a:r>
              <a:rPr lang="en-US" sz="3200" dirty="0" err="1"/>
              <a:t>Saúde</a:t>
            </a:r>
            <a:r>
              <a:rPr lang="en-US" sz="3200" dirty="0"/>
              <a:t>, </a:t>
            </a:r>
            <a:r>
              <a:rPr lang="en-US" sz="3200" dirty="0" err="1"/>
              <a:t>Educação</a:t>
            </a:r>
            <a:r>
              <a:rPr lang="en-US" sz="3200" dirty="0"/>
              <a:t> e </a:t>
            </a:r>
            <a:r>
              <a:rPr lang="en-US" sz="3200" dirty="0" err="1"/>
              <a:t>Contextos</a:t>
            </a:r>
            <a:r>
              <a:rPr lang="en-US" sz="3200" dirty="0"/>
              <a:t> </a:t>
            </a:r>
            <a:r>
              <a:rPr lang="en-US" sz="3200" dirty="0" err="1"/>
              <a:t>Institucionais</a:t>
            </a:r>
            <a:r>
              <a:rPr lang="en-US" sz="3200" dirty="0"/>
              <a:t> </a:t>
            </a:r>
            <a:endParaRPr lang="el-GR" sz="3200" dirty="0"/>
          </a:p>
        </p:txBody>
      </p:sp>
      <p:sp>
        <p:nvSpPr>
          <p:cNvPr id="5" name="Content Placeholder 6">
            <a:extLst>
              <a:ext uri="{FF2B5EF4-FFF2-40B4-BE49-F238E27FC236}">
                <a16:creationId xmlns:a16="http://schemas.microsoft.com/office/drawing/2014/main" id="{0EDC7ED1-6D67-658A-B9D7-C720F5B4A377}"/>
              </a:ext>
            </a:extLst>
          </p:cNvPr>
          <p:cNvSpPr>
            <a:spLocks noGrp="1"/>
          </p:cNvSpPr>
          <p:nvPr>
            <p:ph sz="quarter" idx="12"/>
          </p:nvPr>
        </p:nvSpPr>
        <p:spPr>
          <a:xfrm>
            <a:off x="3575407" y="1087504"/>
            <a:ext cx="8466914" cy="5058654"/>
          </a:xfrm>
        </p:spPr>
        <p:txBody>
          <a:bodyPr>
            <a:noAutofit/>
          </a:bodyPr>
          <a:lstStyle/>
          <a:p>
            <a:pPr marL="285750" indent="-285750">
              <a:buFont typeface="Arial" panose="020B0604020202020204" pitchFamily="34" charset="0"/>
              <a:buChar char="•"/>
            </a:pPr>
            <a:r>
              <a:rPr lang="en-US" sz="2400" dirty="0"/>
              <a:t>Na área da saúde, o </a:t>
            </a:r>
            <a:r>
              <a:rPr lang="en-US" sz="2400" dirty="0" err="1"/>
              <a:t>preconceito</a:t>
            </a:r>
            <a:r>
              <a:rPr lang="en-US" sz="2400" dirty="0"/>
              <a:t> </a:t>
            </a:r>
            <a:r>
              <a:rPr lang="en-US" sz="2400" dirty="0" err="1"/>
              <a:t>muitas</a:t>
            </a:r>
            <a:r>
              <a:rPr lang="en-US" sz="2400" dirty="0"/>
              <a:t> vezes leva ao </a:t>
            </a:r>
            <a:r>
              <a:rPr lang="en-US" sz="2400" b="1" dirty="0"/>
              <a:t>niilismo terapêutico</a:t>
            </a:r>
            <a:r>
              <a:rPr lang="en-US" sz="2400" dirty="0"/>
              <a:t>, a crença de que tratar a condição de uma pessoa idosa é um desperdício de recursos porque </a:t>
            </a:r>
            <a:r>
              <a:rPr lang="en-US" sz="2400" i="1" dirty="0"/>
              <a:t>«eles vão morrer </a:t>
            </a:r>
            <a:r>
              <a:rPr lang="en-US" sz="2400" i="1" dirty="0" err="1"/>
              <a:t>em</a:t>
            </a:r>
            <a:r>
              <a:rPr lang="en-US" sz="2400" i="1" dirty="0"/>
              <a:t> breve</a:t>
            </a:r>
            <a:r>
              <a:rPr lang="en-US" sz="2400" dirty="0"/>
              <a:t>». Isto resulta no subdiagnóstico de condições tratáveis, como depressão ou disfunção sexual, que são descartadas como «normais» do envelhecimento.</a:t>
            </a:r>
          </a:p>
          <a:p>
            <a:pPr marL="285750" indent="-285750">
              <a:buFont typeface="Arial" panose="020B0604020202020204" pitchFamily="34" charset="0"/>
              <a:buChar char="•"/>
            </a:pPr>
            <a:r>
              <a:rPr lang="en-US" sz="2400" dirty="0"/>
              <a:t>Nos contextos educativos, as </a:t>
            </a:r>
            <a:r>
              <a:rPr lang="en-US" sz="2400" dirty="0" err="1"/>
              <a:t>pessoas</a:t>
            </a:r>
            <a:r>
              <a:rPr lang="en-US" sz="2400" dirty="0"/>
              <a:t> </a:t>
            </a:r>
            <a:r>
              <a:rPr lang="en-US" sz="2400" dirty="0" err="1"/>
              <a:t>mais</a:t>
            </a:r>
            <a:r>
              <a:rPr lang="en-US" sz="2400" dirty="0"/>
              <a:t> </a:t>
            </a:r>
            <a:r>
              <a:rPr lang="en-US" sz="2400" dirty="0" err="1"/>
              <a:t>velhas</a:t>
            </a:r>
            <a:r>
              <a:rPr lang="en-US" sz="2400" dirty="0"/>
              <a:t> </a:t>
            </a:r>
            <a:r>
              <a:rPr lang="en-US" sz="2400" dirty="0" err="1"/>
              <a:t>são</a:t>
            </a:r>
            <a:r>
              <a:rPr lang="en-US" sz="2400" dirty="0"/>
              <a:t> frequentemente excluídos dos currículos modernos ou da formação tecnológica devido ao </a:t>
            </a:r>
            <a:r>
              <a:rPr lang="en-US" sz="2400" b="1" dirty="0"/>
              <a:t>mito do preconceito digital</a:t>
            </a:r>
            <a:r>
              <a:rPr lang="en-US" sz="2400" dirty="0"/>
              <a:t>; a suposição de que não podem ou não vão aprender novas competências. </a:t>
            </a:r>
          </a:p>
          <a:p>
            <a:pPr marL="285750" indent="-285750">
              <a:buFont typeface="Arial" panose="020B0604020202020204" pitchFamily="34" charset="0"/>
              <a:buChar char="•"/>
            </a:pPr>
            <a:r>
              <a:rPr lang="en-US" sz="2400" dirty="0"/>
              <a:t>Quando as instituições </a:t>
            </a:r>
            <a:r>
              <a:rPr lang="en-US" sz="2400" dirty="0" err="1"/>
              <a:t>priorizam</a:t>
            </a:r>
            <a:r>
              <a:rPr lang="en-US" sz="2400" dirty="0"/>
              <a:t> a segurança em detrimento da autonomia, tratam os idosos </a:t>
            </a:r>
            <a:r>
              <a:rPr lang="en-US" sz="2400" dirty="0" err="1"/>
              <a:t>como</a:t>
            </a:r>
            <a:r>
              <a:rPr lang="en-US" sz="2400" dirty="0"/>
              <a:t> </a:t>
            </a:r>
            <a:r>
              <a:rPr lang="en-US" sz="2400" b="1" dirty="0" err="1"/>
              <a:t>recetores</a:t>
            </a:r>
            <a:r>
              <a:rPr lang="en-US" sz="2400" b="1" dirty="0"/>
              <a:t> passivos de cuidados, </a:t>
            </a:r>
            <a:r>
              <a:rPr lang="en-US" sz="2400" dirty="0"/>
              <a:t>em vez de participantes ativos na vida.</a:t>
            </a:r>
          </a:p>
        </p:txBody>
      </p:sp>
      <p:pic>
        <p:nvPicPr>
          <p:cNvPr id="9" name="Imagem 8" descr="Uma imagem com interior, parede, fixação, piso&#10;&#10;Os conteúdos gerados por IA podem estar incorretos.">
            <a:extLst>
              <a:ext uri="{FF2B5EF4-FFF2-40B4-BE49-F238E27FC236}">
                <a16:creationId xmlns:a16="http://schemas.microsoft.com/office/drawing/2014/main" id="{60906846-E94D-6855-D1E1-67ADCF5F97EE}"/>
              </a:ext>
            </a:extLst>
          </p:cNvPr>
          <p:cNvPicPr>
            <a:picLocks noChangeAspect="1"/>
          </p:cNvPicPr>
          <p:nvPr/>
        </p:nvPicPr>
        <p:blipFill>
          <a:blip r:embed="rId3"/>
          <a:srcRect l="32476" r="31108"/>
          <a:stretch>
            <a:fillRect/>
          </a:stretch>
        </p:blipFill>
        <p:spPr>
          <a:xfrm>
            <a:off x="231228" y="912683"/>
            <a:ext cx="3148970" cy="5764847"/>
          </a:xfrm>
          <a:prstGeom prst="rect">
            <a:avLst/>
          </a:prstGeom>
        </p:spPr>
      </p:pic>
    </p:spTree>
    <p:extLst>
      <p:ext uri="{BB962C8B-B14F-4D97-AF65-F5344CB8AC3E}">
        <p14:creationId xmlns:p14="http://schemas.microsoft.com/office/powerpoint/2010/main" val="1581364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1C4AF-7734-507E-4DDF-7FFD46EF53E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B542E2F-DDD6-12D9-EC0D-CB2900E81DE4}"/>
              </a:ext>
            </a:extLst>
          </p:cNvPr>
          <p:cNvSpPr>
            <a:spLocks noGrp="1"/>
          </p:cNvSpPr>
          <p:nvPr>
            <p:ph type="title"/>
          </p:nvPr>
        </p:nvSpPr>
        <p:spPr/>
        <p:txBody>
          <a:bodyPr lIns="91440"/>
          <a:lstStyle/>
          <a:p>
            <a:r>
              <a:rPr lang="en-US" dirty="0" err="1"/>
              <a:t>Desafios</a:t>
            </a:r>
            <a:r>
              <a:rPr lang="en-US" dirty="0"/>
              <a:t> </a:t>
            </a:r>
            <a:r>
              <a:rPr lang="en-US" dirty="0" err="1"/>
              <a:t>Profissionais</a:t>
            </a:r>
            <a:r>
              <a:rPr lang="en-US" dirty="0"/>
              <a:t>: Lidar com o </a:t>
            </a:r>
            <a:r>
              <a:rPr lang="en-US" dirty="0" err="1"/>
              <a:t>Paradoxo</a:t>
            </a:r>
            <a:r>
              <a:rPr lang="en-US" dirty="0"/>
              <a:t> do </a:t>
            </a:r>
            <a:r>
              <a:rPr lang="en-US" dirty="0" err="1"/>
              <a:t>Protetor</a:t>
            </a:r>
            <a:endParaRPr lang="el-GR" dirty="0"/>
          </a:p>
        </p:txBody>
      </p:sp>
      <p:sp>
        <p:nvSpPr>
          <p:cNvPr id="3" name="Marcador de Posição do Texto 2">
            <a:extLst>
              <a:ext uri="{FF2B5EF4-FFF2-40B4-BE49-F238E27FC236}">
                <a16:creationId xmlns:a16="http://schemas.microsoft.com/office/drawing/2014/main" id="{3BBDF50C-FF07-41CC-6859-9B8F7625EACF}"/>
              </a:ext>
            </a:extLst>
          </p:cNvPr>
          <p:cNvSpPr>
            <a:spLocks noGrp="1"/>
          </p:cNvSpPr>
          <p:nvPr>
            <p:ph type="body" sz="quarter" idx="10"/>
          </p:nvPr>
        </p:nvSpPr>
        <p:spPr>
          <a:xfrm>
            <a:off x="123824" y="902532"/>
            <a:ext cx="11944351" cy="2132929"/>
          </a:xfrm>
        </p:spPr>
        <p:txBody>
          <a:bodyPr/>
          <a:lstStyle/>
          <a:p>
            <a:r>
              <a:rPr lang="en-US" dirty="0"/>
              <a:t>O paradoxo do protetor: um profissional pode sentir que, ao ignorar ou desencorajar a expressão sexual de um residente, está a protegê-lo de quedas, ISTs ou desaprovação familiar. </a:t>
            </a:r>
          </a:p>
          <a:p>
            <a:r>
              <a:rPr lang="en-US" dirty="0"/>
              <a:t>Outros desafios incluem:</a:t>
            </a:r>
            <a:endParaRPr lang="pt-PT" dirty="0"/>
          </a:p>
        </p:txBody>
      </p:sp>
      <p:graphicFrame>
        <p:nvGraphicFramePr>
          <p:cNvPr id="5" name="Diagrama 4">
            <a:extLst>
              <a:ext uri="{FF2B5EF4-FFF2-40B4-BE49-F238E27FC236}">
                <a16:creationId xmlns:a16="http://schemas.microsoft.com/office/drawing/2014/main" id="{38A51BEA-823A-D060-2B47-D74302A25A7B}"/>
              </a:ext>
            </a:extLst>
          </p:cNvPr>
          <p:cNvGraphicFramePr/>
          <p:nvPr>
            <p:extLst>
              <p:ext uri="{D42A27DB-BD31-4B8C-83A1-F6EECF244321}">
                <p14:modId xmlns:p14="http://schemas.microsoft.com/office/powerpoint/2010/main" val="3529982777"/>
              </p:ext>
            </p:extLst>
          </p:nvPr>
        </p:nvGraphicFramePr>
        <p:xfrm>
          <a:off x="3936424" y="2815119"/>
          <a:ext cx="7866693" cy="38174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val 1">
            <a:extLst>
              <a:ext uri="{FF2B5EF4-FFF2-40B4-BE49-F238E27FC236}">
                <a16:creationId xmlns:a16="http://schemas.microsoft.com/office/drawing/2014/main" id="{8461B324-5405-82B9-E5D7-7C67C8DC45D1}"/>
              </a:ext>
            </a:extLst>
          </p:cNvPr>
          <p:cNvSpPr/>
          <p:nvPr/>
        </p:nvSpPr>
        <p:spPr>
          <a:xfrm>
            <a:off x="462459" y="4472963"/>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52705339-42B2-017B-658B-4F767A116D10}"/>
              </a:ext>
            </a:extLst>
          </p:cNvPr>
          <p:cNvSpPr txBox="1"/>
          <p:nvPr/>
        </p:nvSpPr>
        <p:spPr>
          <a:xfrm>
            <a:off x="754429" y="4748398"/>
            <a:ext cx="2351178" cy="830997"/>
          </a:xfrm>
          <a:prstGeom prst="rect">
            <a:avLst/>
          </a:prstGeom>
          <a:noFill/>
        </p:spPr>
        <p:txBody>
          <a:bodyPr wrap="square" rtlCol="0">
            <a:spAutoFit/>
          </a:bodyPr>
          <a:lstStyle/>
          <a:p>
            <a:pPr algn="ctr"/>
            <a:r>
              <a:rPr lang="en-US" sz="2400" b="1" dirty="0">
                <a:solidFill>
                  <a:srgbClr val="FFFFFF"/>
                </a:solidFill>
              </a:rPr>
              <a:t>Quais são os seus desafios?</a:t>
            </a:r>
          </a:p>
        </p:txBody>
      </p:sp>
    </p:spTree>
    <p:extLst>
      <p:ext uri="{BB962C8B-B14F-4D97-AF65-F5344CB8AC3E}">
        <p14:creationId xmlns:p14="http://schemas.microsoft.com/office/powerpoint/2010/main" val="1260519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A4C9-0A55-8BE4-4713-E5232F13154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447DDC7-7380-22A5-3DD6-EAA4B4714872}"/>
              </a:ext>
            </a:extLst>
          </p:cNvPr>
          <p:cNvSpPr>
            <a:spLocks noGrp="1"/>
          </p:cNvSpPr>
          <p:nvPr>
            <p:ph type="title"/>
          </p:nvPr>
        </p:nvSpPr>
        <p:spPr/>
        <p:txBody>
          <a:bodyPr lIns="91440"/>
          <a:lstStyle/>
          <a:p>
            <a:r>
              <a:rPr lang="pt-PT" dirty="0"/>
              <a:t>Grupos Vulneráveis e </a:t>
            </a:r>
            <a:r>
              <a:rPr lang="pt-PT" dirty="0" err="1"/>
              <a:t>Interseccionalidade</a:t>
            </a:r>
            <a:endParaRPr lang="el-GR" dirty="0"/>
          </a:p>
        </p:txBody>
      </p:sp>
      <p:sp>
        <p:nvSpPr>
          <p:cNvPr id="7" name="Content Placeholder 6">
            <a:extLst>
              <a:ext uri="{FF2B5EF4-FFF2-40B4-BE49-F238E27FC236}">
                <a16:creationId xmlns:a16="http://schemas.microsoft.com/office/drawing/2014/main" id="{33BFEC76-845E-7BDC-AE32-A272BE6FEFB7}"/>
              </a:ext>
            </a:extLst>
          </p:cNvPr>
          <p:cNvSpPr>
            <a:spLocks noGrp="1"/>
          </p:cNvSpPr>
          <p:nvPr>
            <p:ph sz="quarter" idx="12"/>
          </p:nvPr>
        </p:nvSpPr>
        <p:spPr>
          <a:xfrm>
            <a:off x="97969" y="2672301"/>
            <a:ext cx="11604296" cy="4101536"/>
          </a:xfrm>
        </p:spPr>
        <p:txBody>
          <a:bodyPr/>
          <a:lstStyle/>
          <a:p>
            <a:pPr marL="285750" indent="-285750">
              <a:buFont typeface="Arial" panose="020B0604020202020204" pitchFamily="34" charset="0"/>
              <a:buChar char="•"/>
            </a:pPr>
            <a:r>
              <a:rPr lang="en-US" sz="2400" b="1" dirty="0"/>
              <a:t>Pessoas Idosas LGBTQI+</a:t>
            </a:r>
            <a:r>
              <a:rPr lang="en-US" sz="2400" dirty="0"/>
              <a:t>: muitos passaram décadas a sobreviver num mundo que </a:t>
            </a:r>
            <a:r>
              <a:rPr lang="en-US" sz="2400" dirty="0" err="1"/>
              <a:t>patologizava</a:t>
            </a:r>
            <a:r>
              <a:rPr lang="en-US" sz="2400" dirty="0"/>
              <a:t> as suas identidades. Quando entram em lares de idosos, muitas vezes enfrentam uma dupla invisibilidade. São invisíveis como seres sexuais porque são idosos e invisíveis como seres </a:t>
            </a:r>
            <a:r>
              <a:rPr lang="en-US" sz="2400" i="1" dirty="0"/>
              <a:t>queer</a:t>
            </a:r>
            <a:r>
              <a:rPr lang="en-US" sz="2400" dirty="0"/>
              <a:t> porque estão num ambiente que assume que todos são heterossexuais.</a:t>
            </a:r>
          </a:p>
          <a:p>
            <a:endParaRPr lang="en-US" sz="2400" dirty="0"/>
          </a:p>
          <a:p>
            <a:pPr marL="285750" indent="-285750">
              <a:buFont typeface="Arial" panose="020B0604020202020204" pitchFamily="34" charset="0"/>
              <a:buChar char="•"/>
            </a:pPr>
            <a:r>
              <a:rPr lang="en-US" sz="2400" b="1" dirty="0"/>
              <a:t>Pessoas com demência</a:t>
            </a:r>
            <a:r>
              <a:rPr lang="en-US" sz="2400" dirty="0"/>
              <a:t>: Este grupo é particularmente vulnerável à </a:t>
            </a:r>
            <a:r>
              <a:rPr lang="en-US" sz="2400" dirty="0" err="1"/>
              <a:t>infantilização</a:t>
            </a:r>
            <a:r>
              <a:rPr lang="en-US" sz="2400" dirty="0"/>
              <a:t> sexual. Os funcionários podem ver qualquer expressão de intimidade como um sintoma </a:t>
            </a:r>
            <a:r>
              <a:rPr lang="en-US" sz="2400" dirty="0" err="1"/>
              <a:t>comportamental </a:t>
            </a:r>
            <a:r>
              <a:rPr lang="en-US" sz="2400" dirty="0"/>
              <a:t>a ser suprimido, em vez de uma necessidade humana de conexão. O cuidado ético aqui requer um equilíbrio delicado entre avaliar a capacidade sem recorrer à proibição total do toque.</a:t>
            </a:r>
          </a:p>
        </p:txBody>
      </p:sp>
      <p:sp>
        <p:nvSpPr>
          <p:cNvPr id="5" name="Marcador de Posição do Texto 4">
            <a:extLst>
              <a:ext uri="{FF2B5EF4-FFF2-40B4-BE49-F238E27FC236}">
                <a16:creationId xmlns:a16="http://schemas.microsoft.com/office/drawing/2014/main" id="{77D5E37B-816D-52E2-DFA4-EA12063AC3FA}"/>
              </a:ext>
            </a:extLst>
          </p:cNvPr>
          <p:cNvSpPr>
            <a:spLocks noGrp="1"/>
          </p:cNvSpPr>
          <p:nvPr>
            <p:ph type="body" sz="quarter" idx="10"/>
          </p:nvPr>
        </p:nvSpPr>
        <p:spPr>
          <a:xfrm>
            <a:off x="97969" y="1020014"/>
            <a:ext cx="11944351" cy="1220532"/>
          </a:xfrm>
        </p:spPr>
        <p:txBody>
          <a:bodyPr/>
          <a:lstStyle/>
          <a:p>
            <a:r>
              <a:rPr lang="en-US" dirty="0"/>
              <a:t>A interseccionalidade é a estrutura que nos ajuda a ver como diferentes formas de discriminação (como racismo, homofobia e idadismo) se sobrepõem para criar experiências únicas de </a:t>
            </a:r>
            <a:r>
              <a:rPr lang="en-US" dirty="0" err="1"/>
              <a:t>marginalização</a:t>
            </a:r>
            <a:r>
              <a:rPr lang="en-US" dirty="0"/>
              <a:t>.</a:t>
            </a:r>
            <a:endParaRPr lang="pt-PT" dirty="0"/>
          </a:p>
        </p:txBody>
      </p:sp>
    </p:spTree>
    <p:extLst>
      <p:ext uri="{BB962C8B-B14F-4D97-AF65-F5344CB8AC3E}">
        <p14:creationId xmlns:p14="http://schemas.microsoft.com/office/powerpoint/2010/main" val="3072962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2D75A-3408-B361-85F5-4A2CF40B7292}"/>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01D94A9-7781-39DA-A7F9-DB73B004D373}"/>
              </a:ext>
            </a:extLst>
          </p:cNvPr>
          <p:cNvSpPr>
            <a:spLocks noGrp="1"/>
          </p:cNvSpPr>
          <p:nvPr>
            <p:ph type="title"/>
          </p:nvPr>
        </p:nvSpPr>
        <p:spPr>
          <a:xfrm>
            <a:off x="97970" y="81642"/>
            <a:ext cx="11944351" cy="715879"/>
          </a:xfrm>
        </p:spPr>
        <p:txBody>
          <a:bodyPr lIns="91440" anchor="ctr">
            <a:normAutofit/>
          </a:bodyPr>
          <a:lstStyle/>
          <a:p>
            <a:r>
              <a:rPr lang="en-US" dirty="0" err="1"/>
              <a:t>Reimaginar</a:t>
            </a:r>
            <a:r>
              <a:rPr lang="en-US" dirty="0"/>
              <a:t> a </a:t>
            </a:r>
            <a:r>
              <a:rPr lang="en-US" dirty="0" err="1"/>
              <a:t>Narrativa</a:t>
            </a:r>
            <a:endParaRPr lang="en-US" dirty="0"/>
          </a:p>
        </p:txBody>
      </p:sp>
      <p:sp>
        <p:nvSpPr>
          <p:cNvPr id="7" name="Content Placeholder 6">
            <a:extLst>
              <a:ext uri="{FF2B5EF4-FFF2-40B4-BE49-F238E27FC236}">
                <a16:creationId xmlns:a16="http://schemas.microsoft.com/office/drawing/2014/main" id="{F3A15B48-4128-4FB0-22A2-F232D91F5F65}"/>
              </a:ext>
            </a:extLst>
          </p:cNvPr>
          <p:cNvSpPr>
            <a:spLocks noGrp="1"/>
          </p:cNvSpPr>
          <p:nvPr>
            <p:ph sz="quarter" idx="11"/>
          </p:nvPr>
        </p:nvSpPr>
        <p:spPr>
          <a:xfrm>
            <a:off x="97970" y="1462684"/>
            <a:ext cx="6703521" cy="5313673"/>
          </a:xfrm>
        </p:spPr>
        <p:txBody>
          <a:bodyPr>
            <a:normAutofit lnSpcReduction="10000"/>
          </a:bodyPr>
          <a:lstStyle/>
          <a:p>
            <a:r>
              <a:rPr lang="en-US" sz="2000" dirty="0"/>
              <a:t>Objetivo: Capacitar </a:t>
            </a:r>
            <a:r>
              <a:rPr lang="en-US" sz="2000" dirty="0" err="1"/>
              <a:t>os</a:t>
            </a:r>
            <a:r>
              <a:rPr lang="en-US" sz="2000" dirty="0"/>
              <a:t> </a:t>
            </a:r>
            <a:r>
              <a:rPr lang="en-US" sz="2000" dirty="0" err="1"/>
              <a:t>participantes</a:t>
            </a:r>
            <a:r>
              <a:rPr lang="en-US" sz="2000" dirty="0"/>
              <a:t> para criarem contra-narrativas que desafiem o conteúdo </a:t>
            </a:r>
            <a:r>
              <a:rPr lang="en-US" sz="2000" dirty="0" err="1"/>
              <a:t>discriminatório</a:t>
            </a:r>
            <a:r>
              <a:rPr lang="en-US" sz="2000" dirty="0"/>
              <a:t> dos </a:t>
            </a:r>
            <a:r>
              <a:rPr lang="en-US" sz="2000" dirty="0" err="1"/>
              <a:t>meios</a:t>
            </a:r>
            <a:r>
              <a:rPr lang="en-US" sz="2000" dirty="0"/>
              <a:t> de </a:t>
            </a:r>
            <a:r>
              <a:rPr lang="en-US" sz="2000" dirty="0" err="1"/>
              <a:t>comunicação</a:t>
            </a:r>
            <a:r>
              <a:rPr lang="en-US" sz="2000" dirty="0"/>
              <a:t> social e promovam os direitos sexuais e a </a:t>
            </a:r>
            <a:r>
              <a:rPr lang="en-US" sz="2000" dirty="0" err="1"/>
              <a:t>diversidade</a:t>
            </a:r>
            <a:r>
              <a:rPr lang="en-US" sz="2000" dirty="0"/>
              <a:t> das </a:t>
            </a:r>
            <a:r>
              <a:rPr lang="en-US" sz="2000" dirty="0" err="1"/>
              <a:t>pessoas</a:t>
            </a:r>
            <a:r>
              <a:rPr lang="en-US" sz="2000" dirty="0"/>
              <a:t> </a:t>
            </a:r>
            <a:r>
              <a:rPr lang="en-US" sz="2000" dirty="0" err="1"/>
              <a:t>mais</a:t>
            </a:r>
            <a:r>
              <a:rPr lang="en-US" sz="2000" dirty="0"/>
              <a:t> </a:t>
            </a:r>
            <a:r>
              <a:rPr lang="en-US" sz="2000" dirty="0" err="1"/>
              <a:t>velhas</a:t>
            </a:r>
            <a:r>
              <a:rPr lang="en-US" sz="2000" dirty="0"/>
              <a:t>.</a:t>
            </a:r>
          </a:p>
          <a:p>
            <a:endParaRPr lang="en-US" sz="2000" dirty="0"/>
          </a:p>
          <a:p>
            <a:r>
              <a:rPr lang="en-US" sz="2000" dirty="0"/>
              <a:t>Atividade: Usar a ficha de trabalho como guia, os grupos passam por um processo criativo:</a:t>
            </a:r>
          </a:p>
          <a:p>
            <a:r>
              <a:rPr lang="en-US" sz="2000" dirty="0"/>
              <a:t>1. Escolher um </a:t>
            </a:r>
            <a:r>
              <a:rPr lang="en-US" sz="2000" b="1" dirty="0"/>
              <a:t>tema </a:t>
            </a:r>
            <a:r>
              <a:rPr lang="en-US" sz="2000" dirty="0"/>
              <a:t>(por exemplo, um mito)</a:t>
            </a:r>
          </a:p>
          <a:p>
            <a:r>
              <a:rPr lang="en-US" sz="2000" dirty="0"/>
              <a:t>2. Selecionar um </a:t>
            </a:r>
            <a:r>
              <a:rPr lang="en-US" sz="2000" b="1" dirty="0"/>
              <a:t>slogan</a:t>
            </a:r>
            <a:r>
              <a:rPr lang="en-US" sz="2000" dirty="0"/>
              <a:t> impactante</a:t>
            </a:r>
          </a:p>
          <a:p>
            <a:r>
              <a:rPr lang="en-US" sz="2000" dirty="0"/>
              <a:t>3. Descrever um </a:t>
            </a:r>
            <a:r>
              <a:rPr lang="en-US" sz="2000" b="1" dirty="0"/>
              <a:t>elemento visual -</a:t>
            </a:r>
            <a:r>
              <a:rPr lang="en-US" sz="2000" dirty="0"/>
              <a:t> como é a imagem?</a:t>
            </a:r>
          </a:p>
          <a:p>
            <a:r>
              <a:rPr lang="en-US" sz="2000" dirty="0"/>
              <a:t>4. Os </a:t>
            </a:r>
            <a:r>
              <a:rPr lang="en-US" sz="2000" dirty="0" err="1"/>
              <a:t>grupos</a:t>
            </a:r>
            <a:r>
              <a:rPr lang="en-US" sz="2000" dirty="0"/>
              <a:t> </a:t>
            </a:r>
            <a:r>
              <a:rPr lang="en-US" sz="2000" dirty="0" err="1"/>
              <a:t>elaboram</a:t>
            </a:r>
            <a:r>
              <a:rPr lang="en-US" sz="2000" dirty="0"/>
              <a:t> uma versão preliminar do seu cartaz ou publicação nas redes sociais. Definam uma </a:t>
            </a:r>
            <a:r>
              <a:rPr lang="en-US" sz="2000" b="1" dirty="0"/>
              <a:t>chamada à ação </a:t>
            </a:r>
            <a:r>
              <a:rPr lang="en-US" sz="2000" dirty="0"/>
              <a:t>específica: qual é a coisa concreta que querem que um profissional ou um membro da família faça de forma diferente depois de ver a vossa campanha? </a:t>
            </a:r>
          </a:p>
          <a:p>
            <a:r>
              <a:rPr lang="en-US" sz="2000" dirty="0"/>
              <a:t>5. Cada grupo </a:t>
            </a:r>
            <a:r>
              <a:rPr lang="en-US" sz="2000" b="1" dirty="0"/>
              <a:t>apresenta </a:t>
            </a:r>
            <a:r>
              <a:rPr lang="en-US" sz="2000" dirty="0"/>
              <a:t>a sua campanha.</a:t>
            </a:r>
          </a:p>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p:txBody>
      </p:sp>
      <p:sp>
        <p:nvSpPr>
          <p:cNvPr id="3" name="Marcador de Posição do Texto 2">
            <a:extLst>
              <a:ext uri="{FF2B5EF4-FFF2-40B4-BE49-F238E27FC236}">
                <a16:creationId xmlns:a16="http://schemas.microsoft.com/office/drawing/2014/main" id="{472937DD-9F4D-34AF-C813-D262956F44B0}"/>
              </a:ext>
            </a:extLst>
          </p:cNvPr>
          <p:cNvSpPr>
            <a:spLocks noGrp="1"/>
          </p:cNvSpPr>
          <p:nvPr>
            <p:ph type="body" sz="quarter" idx="10"/>
          </p:nvPr>
        </p:nvSpPr>
        <p:spPr>
          <a:xfrm>
            <a:off x="97970" y="854672"/>
            <a:ext cx="11944351" cy="550862"/>
          </a:xfrm>
        </p:spPr>
        <p:txBody>
          <a:bodyPr anchor="ctr">
            <a:normAutofit/>
          </a:bodyPr>
          <a:lstStyle/>
          <a:p>
            <a:r>
              <a:rPr lang="en-US" dirty="0"/>
              <a:t>Exercício 3 – Workshop </a:t>
            </a:r>
            <a:r>
              <a:rPr lang="en-US" dirty="0" err="1"/>
              <a:t>sobre</a:t>
            </a:r>
            <a:r>
              <a:rPr lang="en-US" dirty="0"/>
              <a:t> </a:t>
            </a:r>
            <a:r>
              <a:rPr lang="en-US" dirty="0" err="1"/>
              <a:t>Campanhas</a:t>
            </a:r>
            <a:r>
              <a:rPr lang="en-US" dirty="0"/>
              <a:t> </a:t>
            </a:r>
            <a:r>
              <a:rPr lang="en-US" dirty="0" err="1"/>
              <a:t>Mediáticas</a:t>
            </a:r>
            <a:endParaRPr lang="pt-PT" dirty="0"/>
          </a:p>
        </p:txBody>
      </p:sp>
      <p:pic>
        <p:nvPicPr>
          <p:cNvPr id="9" name="Imagem 8" descr="Uma imagem com texto, pessoa, vestuário&#10;&#10;Os conteúdos gerados por IA podem estar incorretos.">
            <a:extLst>
              <a:ext uri="{FF2B5EF4-FFF2-40B4-BE49-F238E27FC236}">
                <a16:creationId xmlns:a16="http://schemas.microsoft.com/office/drawing/2014/main" id="{F0CE9C43-6A48-CA8B-679A-19A8DE4A2C57}"/>
              </a:ext>
            </a:extLst>
          </p:cNvPr>
          <p:cNvPicPr>
            <a:picLocks noChangeAspect="1"/>
          </p:cNvPicPr>
          <p:nvPr/>
        </p:nvPicPr>
        <p:blipFill>
          <a:blip r:embed="rId3">
            <a:extLst>
              <a:ext uri="{28A0092B-C50C-407E-A947-70E740481C1C}">
                <a14:useLocalDpi xmlns:a14="http://schemas.microsoft.com/office/drawing/2010/main" val="0"/>
              </a:ext>
            </a:extLst>
          </a:blip>
          <a:srcRect t="16336" b="8223"/>
          <a:stretch>
            <a:fillRect/>
          </a:stretch>
        </p:blipFill>
        <p:spPr>
          <a:xfrm>
            <a:off x="6930774" y="1564240"/>
            <a:ext cx="4943626" cy="3729520"/>
          </a:xfrm>
          <a:prstGeom prst="rect">
            <a:avLst/>
          </a:prstGeom>
          <a:ln>
            <a:noFill/>
          </a:ln>
          <a:effectLst>
            <a:softEdge rad="112500"/>
          </a:effectLst>
        </p:spPr>
      </p:pic>
    </p:spTree>
    <p:extLst>
      <p:ext uri="{BB962C8B-B14F-4D97-AF65-F5344CB8AC3E}">
        <p14:creationId xmlns:p14="http://schemas.microsoft.com/office/powerpoint/2010/main" val="2433650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7787-AFB9-9CAA-CDD2-3AF96DB06A6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C143139-C0CD-A747-4C0B-48A34B9E3464}"/>
              </a:ext>
            </a:extLst>
          </p:cNvPr>
          <p:cNvSpPr>
            <a:spLocks noGrp="1"/>
          </p:cNvSpPr>
          <p:nvPr>
            <p:ph type="title"/>
          </p:nvPr>
        </p:nvSpPr>
        <p:spPr>
          <a:xfrm>
            <a:off x="97970" y="81642"/>
            <a:ext cx="11944351" cy="715879"/>
          </a:xfrm>
        </p:spPr>
        <p:txBody>
          <a:bodyPr lIns="91440" anchor="ctr">
            <a:normAutofit/>
          </a:bodyPr>
          <a:lstStyle/>
          <a:p>
            <a:r>
              <a:rPr lang="pt-PT" dirty="0"/>
              <a:t>Orientação </a:t>
            </a:r>
            <a:r>
              <a:rPr lang="pt-PT"/>
              <a:t>para Educadores </a:t>
            </a:r>
            <a:r>
              <a:rPr lang="pt-PT" dirty="0"/>
              <a:t>e Profissionais</a:t>
            </a:r>
            <a:endParaRPr lang="el-GR" dirty="0"/>
          </a:p>
        </p:txBody>
      </p:sp>
      <p:pic>
        <p:nvPicPr>
          <p:cNvPr id="4" name="Imagem 3" descr="Uma imagem com pessoa, vestuário, dedo, punho&#10;&#10;Os conteúdos gerados por IA podem estar incorretos.">
            <a:extLst>
              <a:ext uri="{FF2B5EF4-FFF2-40B4-BE49-F238E27FC236}">
                <a16:creationId xmlns:a16="http://schemas.microsoft.com/office/drawing/2014/main" id="{424FDB0D-B416-5C9E-FA99-093C4A99773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9410" t="381" r="10016" b="-381"/>
          <a:stretch>
            <a:fillRect/>
          </a:stretch>
        </p:blipFill>
        <p:spPr>
          <a:xfrm>
            <a:off x="228600" y="1681463"/>
            <a:ext cx="4569431" cy="4421386"/>
          </a:xfrm>
          <a:prstGeom prst="rect">
            <a:avLst/>
          </a:prstGeom>
          <a:noFill/>
        </p:spPr>
      </p:pic>
      <p:sp>
        <p:nvSpPr>
          <p:cNvPr id="7" name="Content Placeholder 6">
            <a:extLst>
              <a:ext uri="{FF2B5EF4-FFF2-40B4-BE49-F238E27FC236}">
                <a16:creationId xmlns:a16="http://schemas.microsoft.com/office/drawing/2014/main" id="{AEF51DC3-B365-06C0-9722-5C703E2B9CFD}"/>
              </a:ext>
            </a:extLst>
          </p:cNvPr>
          <p:cNvSpPr>
            <a:spLocks noGrp="1"/>
          </p:cNvSpPr>
          <p:nvPr>
            <p:ph sz="quarter" idx="12"/>
          </p:nvPr>
        </p:nvSpPr>
        <p:spPr>
          <a:xfrm>
            <a:off x="4902029" y="1624000"/>
            <a:ext cx="6985171" cy="4869853"/>
          </a:xfrm>
        </p:spPr>
        <p:txBody>
          <a:bodyPr>
            <a:normAutofit/>
          </a:bodyPr>
          <a:lstStyle/>
          <a:p>
            <a:pPr marL="342900" indent="-342900">
              <a:buFont typeface="Arial" panose="020B0604020202020204" pitchFamily="34" charset="0"/>
              <a:buChar char="•"/>
            </a:pPr>
            <a:r>
              <a:rPr lang="en-US" sz="2000" b="1" dirty="0"/>
              <a:t>O idadismo </a:t>
            </a:r>
            <a:r>
              <a:rPr lang="en-US" sz="2000" b="1" dirty="0" err="1"/>
              <a:t>implícito</a:t>
            </a:r>
            <a:r>
              <a:rPr lang="en-US" sz="2000" b="1" dirty="0"/>
              <a:t> </a:t>
            </a:r>
            <a:r>
              <a:rPr lang="en-US" sz="2000" dirty="0"/>
              <a:t>é mais perigoso porque é inconsciente. É aquela sensação instintiva de constrangimento </a:t>
            </a:r>
            <a:r>
              <a:rPr lang="en-US" sz="2000" dirty="0" err="1"/>
              <a:t>que</a:t>
            </a:r>
            <a:r>
              <a:rPr lang="en-US" sz="2000" dirty="0"/>
              <a:t> </a:t>
            </a:r>
            <a:r>
              <a:rPr lang="en-US" sz="2000" dirty="0" err="1"/>
              <a:t>pode</a:t>
            </a:r>
            <a:r>
              <a:rPr lang="en-US" sz="2000" dirty="0"/>
              <a:t> sentir ao ver um casal de </a:t>
            </a:r>
            <a:r>
              <a:rPr lang="en-US" sz="2000" dirty="0" err="1"/>
              <a:t>idosos</a:t>
            </a:r>
            <a:r>
              <a:rPr lang="en-US" sz="2000" dirty="0"/>
              <a:t> a </a:t>
            </a:r>
            <a:r>
              <a:rPr lang="en-US" sz="2000" dirty="0" err="1"/>
              <a:t>beijarem</a:t>
            </a:r>
            <a:r>
              <a:rPr lang="en-US" sz="2000" dirty="0"/>
              <a:t>-se. Para combater </a:t>
            </a:r>
            <a:r>
              <a:rPr lang="en-US" sz="2000" dirty="0" err="1"/>
              <a:t>isto</a:t>
            </a:r>
            <a:r>
              <a:rPr lang="en-US" sz="2000" dirty="0"/>
              <a:t>, devemos praticar </a:t>
            </a:r>
            <a:r>
              <a:rPr lang="en-US" sz="2000" b="1" dirty="0"/>
              <a:t>a </a:t>
            </a:r>
            <a:r>
              <a:rPr lang="en-US" sz="2000" b="1" dirty="0" err="1"/>
              <a:t>literacia</a:t>
            </a:r>
            <a:r>
              <a:rPr lang="en-US" sz="2000" b="1" dirty="0"/>
              <a:t> contra o preconceito</a:t>
            </a:r>
            <a:r>
              <a:rPr lang="en-US" sz="2000" dirty="0"/>
              <a:t>, o que significa questionar por que nos sentimos desconfortáveis.</a:t>
            </a:r>
          </a:p>
          <a:p>
            <a:pPr marL="342900" indent="-342900">
              <a:buFont typeface="Arial" panose="020B0604020202020204" pitchFamily="34" charset="0"/>
              <a:buChar char="•"/>
            </a:pPr>
            <a:r>
              <a:rPr lang="en-US" sz="2000" b="1" dirty="0" err="1"/>
              <a:t>Consciência</a:t>
            </a:r>
            <a:r>
              <a:rPr lang="en-US" sz="2000" b="1" dirty="0"/>
              <a:t> dos </a:t>
            </a:r>
            <a:r>
              <a:rPr lang="en-US" sz="2000" b="1" dirty="0" err="1"/>
              <a:t>preconceitos</a:t>
            </a:r>
            <a:r>
              <a:rPr lang="en-US" sz="2000" b="1" dirty="0"/>
              <a:t>: </a:t>
            </a:r>
            <a:r>
              <a:rPr lang="en-US" sz="2000" i="1" dirty="0"/>
              <a:t>«Eu reagiria da mesma forma se essa pessoa tivesse 30 anos</a:t>
            </a:r>
            <a:r>
              <a:rPr lang="en-US" sz="2000" dirty="0"/>
              <a:t>?» </a:t>
            </a:r>
          </a:p>
          <a:p>
            <a:pPr marL="342900" indent="-342900">
              <a:buFont typeface="Arial" panose="020B0604020202020204" pitchFamily="34" charset="0"/>
              <a:buChar char="•"/>
            </a:pPr>
            <a:r>
              <a:rPr lang="en-US" sz="2000" dirty="0"/>
              <a:t>Um dos desafios mais difíceis é quando a família de um residente se opõe à sua vida romântica. Lembre às famílias que </a:t>
            </a:r>
            <a:r>
              <a:rPr lang="en-US" sz="2000" b="1" dirty="0"/>
              <a:t>os seus pais continuam a ser adultos com direito à privacidade e à autodeterminação</a:t>
            </a:r>
            <a:r>
              <a:rPr lang="en-US" sz="2000" dirty="0"/>
              <a:t>.</a:t>
            </a:r>
          </a:p>
          <a:p>
            <a:pPr marL="342900" indent="-342900">
              <a:buFont typeface="Arial" panose="020B0604020202020204" pitchFamily="34" charset="0"/>
              <a:buChar char="•"/>
            </a:pPr>
            <a:r>
              <a:rPr lang="en-US" sz="2000" i="1" dirty="0"/>
              <a:t>«Compreendemos que isto é uma mudança para a família, mas o bem-estar emocional do seu pai e o seu direito de </a:t>
            </a:r>
            <a:r>
              <a:rPr lang="en-US" sz="2000" i="1" dirty="0" err="1"/>
              <a:t>formar</a:t>
            </a:r>
            <a:r>
              <a:rPr lang="en-US" sz="2000" i="1" dirty="0"/>
              <a:t> </a:t>
            </a:r>
            <a:r>
              <a:rPr lang="en-US" sz="2000" i="1" dirty="0" err="1"/>
              <a:t>laços</a:t>
            </a:r>
            <a:r>
              <a:rPr lang="en-US" sz="2000" i="1" dirty="0"/>
              <a:t> são a </a:t>
            </a:r>
            <a:r>
              <a:rPr lang="en-US" sz="2000" i="1" dirty="0" err="1"/>
              <a:t>nossa</a:t>
            </a:r>
            <a:r>
              <a:rPr lang="en-US" sz="2000" i="1" dirty="0"/>
              <a:t> </a:t>
            </a:r>
            <a:r>
              <a:rPr lang="en-US" sz="2000" i="1" dirty="0" err="1"/>
              <a:t>prioridade</a:t>
            </a:r>
            <a:r>
              <a:rPr lang="en-US" sz="2000" dirty="0"/>
              <a:t>.»</a:t>
            </a:r>
          </a:p>
        </p:txBody>
      </p:sp>
      <p:sp>
        <p:nvSpPr>
          <p:cNvPr id="3" name="Marcador de Posição do Texto 2">
            <a:extLst>
              <a:ext uri="{FF2B5EF4-FFF2-40B4-BE49-F238E27FC236}">
                <a16:creationId xmlns:a16="http://schemas.microsoft.com/office/drawing/2014/main" id="{F84BAAFB-E99C-AD08-8543-D3990F25738F}"/>
              </a:ext>
            </a:extLst>
          </p:cNvPr>
          <p:cNvSpPr>
            <a:spLocks noGrp="1"/>
          </p:cNvSpPr>
          <p:nvPr>
            <p:ph type="body" sz="quarter" idx="10"/>
          </p:nvPr>
        </p:nvSpPr>
        <p:spPr>
          <a:xfrm>
            <a:off x="97969" y="947353"/>
            <a:ext cx="11944351" cy="550862"/>
          </a:xfrm>
        </p:spPr>
        <p:txBody>
          <a:bodyPr anchor="ctr">
            <a:normAutofit/>
          </a:bodyPr>
          <a:lstStyle/>
          <a:p>
            <a:r>
              <a:rPr lang="en-US" dirty="0" err="1"/>
              <a:t>Considerações</a:t>
            </a:r>
            <a:r>
              <a:rPr lang="en-US" dirty="0"/>
              <a:t> </a:t>
            </a:r>
            <a:r>
              <a:rPr lang="en-US" dirty="0" err="1"/>
              <a:t>Éticas</a:t>
            </a:r>
            <a:r>
              <a:rPr lang="en-US" dirty="0"/>
              <a:t> &amp; </a:t>
            </a:r>
            <a:r>
              <a:rPr lang="en-US" dirty="0" err="1"/>
              <a:t>Comunicação</a:t>
            </a:r>
            <a:endParaRPr lang="pt-PT" dirty="0"/>
          </a:p>
        </p:txBody>
      </p:sp>
    </p:spTree>
    <p:extLst>
      <p:ext uri="{BB962C8B-B14F-4D97-AF65-F5344CB8AC3E}">
        <p14:creationId xmlns:p14="http://schemas.microsoft.com/office/powerpoint/2010/main" val="2599976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9EAB-D32A-6931-75AD-47D508152EA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C7D053-7112-F512-A879-AA3E3C202092}"/>
              </a:ext>
            </a:extLst>
          </p:cNvPr>
          <p:cNvSpPr>
            <a:spLocks noGrp="1"/>
          </p:cNvSpPr>
          <p:nvPr>
            <p:ph type="title"/>
          </p:nvPr>
        </p:nvSpPr>
        <p:spPr>
          <a:xfrm>
            <a:off x="97970" y="81642"/>
            <a:ext cx="11944351" cy="715879"/>
          </a:xfrm>
        </p:spPr>
        <p:txBody>
          <a:bodyPr lIns="91440" anchor="ctr">
            <a:normAutofit/>
          </a:bodyPr>
          <a:lstStyle/>
          <a:p>
            <a:r>
              <a:rPr lang="pt-PT" dirty="0"/>
              <a:t>Orientação para Educadores e Profissionais</a:t>
            </a:r>
            <a:endParaRPr lang="el-GR" dirty="0"/>
          </a:p>
        </p:txBody>
      </p:sp>
      <p:graphicFrame>
        <p:nvGraphicFramePr>
          <p:cNvPr id="6" name="Tabela 5">
            <a:extLst>
              <a:ext uri="{FF2B5EF4-FFF2-40B4-BE49-F238E27FC236}">
                <a16:creationId xmlns:a16="http://schemas.microsoft.com/office/drawing/2014/main" id="{1952E4C7-A603-E9FD-E331-EBB3F8BDCEBD}"/>
              </a:ext>
            </a:extLst>
          </p:cNvPr>
          <p:cNvGraphicFramePr>
            <a:graphicFrameLocks noGrp="1"/>
          </p:cNvGraphicFramePr>
          <p:nvPr>
            <p:extLst>
              <p:ext uri="{D42A27DB-BD31-4B8C-83A1-F6EECF244321}">
                <p14:modId xmlns:p14="http://schemas.microsoft.com/office/powerpoint/2010/main" val="1757609635"/>
              </p:ext>
            </p:extLst>
          </p:nvPr>
        </p:nvGraphicFramePr>
        <p:xfrm>
          <a:off x="97971" y="982496"/>
          <a:ext cx="11944351" cy="5800097"/>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3956397255"/>
                    </a:ext>
                  </a:extLst>
                </a:gridCol>
                <a:gridCol w="6012300">
                  <a:extLst>
                    <a:ext uri="{9D8B030D-6E8A-4147-A177-3AD203B41FA5}">
                      <a16:colId xmlns:a16="http://schemas.microsoft.com/office/drawing/2014/main" val="3224042304"/>
                    </a:ext>
                  </a:extLst>
                </a:gridCol>
              </a:tblGrid>
              <a:tr h="639399">
                <a:tc>
                  <a:txBody>
                    <a:bodyPr/>
                    <a:lstStyle/>
                    <a:p>
                      <a:pPr algn="ctr">
                        <a:lnSpc>
                          <a:spcPct val="150000"/>
                        </a:lnSpc>
                        <a:spcAft>
                          <a:spcPts val="800"/>
                        </a:spcAft>
                        <a:buNone/>
                      </a:pPr>
                      <a:r>
                        <a:rPr lang="en-US" sz="3200" dirty="0">
                          <a:solidFill>
                            <a:srgbClr val="FFFFFF"/>
                          </a:solidFill>
                          <a:effectLst/>
                        </a:rPr>
                        <a:t>O </a:t>
                      </a:r>
                      <a:r>
                        <a:rPr lang="en-US" sz="3200" dirty="0" err="1">
                          <a:solidFill>
                            <a:srgbClr val="FFFFFF"/>
                          </a:solidFill>
                          <a:effectLst/>
                        </a:rPr>
                        <a:t>que</a:t>
                      </a:r>
                      <a:r>
                        <a:rPr lang="en-US" sz="3200" dirty="0">
                          <a:solidFill>
                            <a:srgbClr val="FFFFFF"/>
                          </a:solidFill>
                          <a:effectLst/>
                        </a:rPr>
                        <a:t> </a:t>
                      </a:r>
                      <a:r>
                        <a:rPr lang="en-US" sz="3200" dirty="0" err="1">
                          <a:solidFill>
                            <a:srgbClr val="FFFFFF"/>
                          </a:solidFill>
                          <a:effectLst/>
                        </a:rPr>
                        <a:t>fazer</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tc>
                  <a:txBody>
                    <a:bodyPr/>
                    <a:lstStyle/>
                    <a:p>
                      <a:pPr algn="ctr">
                        <a:lnSpc>
                          <a:spcPct val="150000"/>
                        </a:lnSpc>
                        <a:spcAft>
                          <a:spcPts val="800"/>
                        </a:spcAft>
                        <a:buNone/>
                      </a:pPr>
                      <a:r>
                        <a:rPr lang="en-US" sz="3200" dirty="0">
                          <a:solidFill>
                            <a:srgbClr val="FFFFFF"/>
                          </a:solidFill>
                          <a:effectLst/>
                        </a:rPr>
                        <a:t>O </a:t>
                      </a:r>
                      <a:r>
                        <a:rPr lang="en-US" sz="3200" dirty="0" err="1">
                          <a:solidFill>
                            <a:srgbClr val="FFFFFF"/>
                          </a:solidFill>
                          <a:effectLst/>
                        </a:rPr>
                        <a:t>que</a:t>
                      </a:r>
                      <a:r>
                        <a:rPr lang="en-US" sz="3200" dirty="0">
                          <a:solidFill>
                            <a:srgbClr val="FFFFFF"/>
                          </a:solidFill>
                          <a:effectLst/>
                        </a:rPr>
                        <a:t> </a:t>
                      </a:r>
                      <a:r>
                        <a:rPr lang="en-US" sz="3200" dirty="0" err="1">
                          <a:solidFill>
                            <a:srgbClr val="FFFFFF"/>
                          </a:solidFill>
                          <a:effectLst/>
                        </a:rPr>
                        <a:t>não</a:t>
                      </a:r>
                      <a:r>
                        <a:rPr lang="en-US" sz="3200" dirty="0">
                          <a:solidFill>
                            <a:srgbClr val="FFFFFF"/>
                          </a:solidFill>
                          <a:effectLst/>
                        </a:rPr>
                        <a:t> </a:t>
                      </a:r>
                      <a:r>
                        <a:rPr lang="en-US" sz="3200" dirty="0" err="1">
                          <a:solidFill>
                            <a:srgbClr val="FFFFFF"/>
                          </a:solidFill>
                          <a:effectLst/>
                        </a:rPr>
                        <a:t>fazer</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extLst>
                  <a:ext uri="{0D108BD9-81ED-4DB2-BD59-A6C34878D82A}">
                    <a16:rowId xmlns:a16="http://schemas.microsoft.com/office/drawing/2014/main" val="1610640569"/>
                  </a:ext>
                </a:extLst>
              </a:tr>
              <a:tr h="724403">
                <a:tc>
                  <a:txBody>
                    <a:bodyPr/>
                    <a:lstStyle/>
                    <a:p>
                      <a:pPr>
                        <a:lnSpc>
                          <a:spcPct val="115000"/>
                        </a:lnSpc>
                        <a:spcAft>
                          <a:spcPts val="800"/>
                        </a:spcAft>
                        <a:buNone/>
                      </a:pP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Use o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nome</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preferido</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da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pessoa</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Não</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use </a:t>
                      </a:r>
                      <a:r>
                        <a:rPr lang="en-US" sz="1600" b="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linguagem</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infantilizada</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ou</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termos</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diminutivos</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por</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exemplo</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600" b="1"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en-US" sz="1600" b="1"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querido</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600" b="1"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«amor</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600" b="1"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jovem</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lang="pt-PT"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78940620"/>
                  </a:ext>
                </a:extLst>
              </a:tr>
              <a:tr h="724403">
                <a:tc>
                  <a:txBody>
                    <a:bodyPr/>
                    <a:lstStyle/>
                    <a:p>
                      <a:pPr>
                        <a:lnSpc>
                          <a:spcPct val="115000"/>
                        </a:lnSpc>
                        <a:spcAft>
                          <a:spcPts val="800"/>
                        </a:spcAft>
                        <a:buNone/>
                      </a:pP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Mantenha</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neutralidade</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profissional</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Documente</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uma</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nova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relação</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como</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uma</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r>
                        <a:rPr lang="en-US" sz="1600"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conexão</a:t>
                      </a:r>
                      <a:r>
                        <a:rPr lang="en-US" sz="16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social </a:t>
                      </a:r>
                      <a:r>
                        <a:rPr lang="en-US" sz="1600"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positiva</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Não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reaja</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com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choque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repulsa</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ou</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riso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nervoso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se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testemunhar</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um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casal</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de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idosos</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demonstrar</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afeto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físico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67462768"/>
                  </a:ext>
                </a:extLst>
              </a:tr>
              <a:tr h="646543">
                <a:tc>
                  <a:txBody>
                    <a:bodyPr/>
                    <a:lstStyle/>
                    <a:p>
                      <a:pPr>
                        <a:lnSpc>
                          <a:spcPct val="115000"/>
                        </a:lnSpc>
                        <a:spcAft>
                          <a:spcPts val="800"/>
                        </a:spcAft>
                        <a:buNone/>
                      </a:pP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Use perguntas abertas: «</a:t>
                      </a:r>
                      <a:r>
                        <a:rPr lang="en-US" sz="1600" i="1">
                          <a:solidFill>
                            <a:srgbClr val="FFFFFF"/>
                          </a:solidFill>
                          <a:effectLst/>
                          <a:latin typeface="Calibri" panose="020F0502020204030204" pitchFamily="34" charset="0"/>
                          <a:ea typeface="Calibri" panose="020F0502020204030204" pitchFamily="34" charset="0"/>
                          <a:cs typeface="Calibri" panose="020F0502020204030204" pitchFamily="34" charset="0"/>
                        </a:rPr>
                        <a:t>Quem são as pessoas importantes na sua vida neste momento?</a:t>
                      </a: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Nunca presuma que alguém é heterossexual ou que já não tem necessidades sexuais.</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62596486"/>
                  </a:ext>
                </a:extLst>
              </a:tr>
              <a:tr h="674914">
                <a:tc>
                  <a:txBody>
                    <a:bodyPr/>
                    <a:lstStyle/>
                    <a:p>
                      <a:pPr>
                        <a:lnSpc>
                          <a:spcPct val="115000"/>
                        </a:lnSpc>
                        <a:spcAft>
                          <a:spcPts val="800"/>
                        </a:spcAft>
                        <a:buNone/>
                      </a:pP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Se um residente vem de uma cultura onde a sexualidade é um tabu profundo, concentre-se no conforto e na privacidade.</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 um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residente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vier de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uma</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cultura</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onde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sexualidade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é um tabu profundo,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não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force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uma</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conversa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clínica</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24773627"/>
                  </a:ext>
                </a:extLst>
              </a:tr>
              <a:tr h="724403">
                <a:tc>
                  <a:txBody>
                    <a:bodyPr/>
                    <a:lstStyle/>
                    <a:p>
                      <a:pPr>
                        <a:lnSpc>
                          <a:spcPct val="115000"/>
                        </a:lnSpc>
                        <a:spcAft>
                          <a:spcPts val="800"/>
                        </a:spcAft>
                        <a:buNone/>
                      </a:pP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Normalize a conversa e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inclua</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perguntas</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sobre</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saúde</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sexual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nas</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avaliações</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de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rotina</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Se o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profissional</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tratar</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isto</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como</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normal, o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residente</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se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sentirá</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mais</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seguro</a:t>
                      </a: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Não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ignore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perguntas</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sobre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saúde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sexual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ou</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ISTs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porque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o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paciente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é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muito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velho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para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que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isto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seja</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relevante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72289714"/>
                  </a:ext>
                </a:extLst>
              </a:tr>
              <a:tr h="724403">
                <a:tc>
                  <a:txBody>
                    <a:bodyPr/>
                    <a:lstStyle/>
                    <a:p>
                      <a:pPr>
                        <a:lnSpc>
                          <a:spcPct val="115000"/>
                        </a:lnSpc>
                        <a:spcAft>
                          <a:spcPts val="800"/>
                        </a:spcAft>
                        <a:buNone/>
                      </a:pPr>
                      <a:r>
                        <a:rPr lang="en-GB"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Use </a:t>
                      </a:r>
                      <a:r>
                        <a:rPr lang="en-GB" sz="16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linguagem</a:t>
                      </a:r>
                      <a:r>
                        <a:rPr lang="en-GB"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neutra</a:t>
                      </a:r>
                      <a:r>
                        <a:rPr lang="en-GB"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em</a:t>
                      </a:r>
                      <a:r>
                        <a:rPr lang="en-GB"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termos</a:t>
                      </a:r>
                      <a:r>
                        <a:rPr lang="en-GB"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de </a:t>
                      </a:r>
                      <a:r>
                        <a:rPr lang="en-GB" sz="16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género</a:t>
                      </a:r>
                      <a:r>
                        <a:rPr lang="en-GB"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Tinha</a:t>
                      </a:r>
                      <a:r>
                        <a:rPr lang="en-GB" sz="1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um </a:t>
                      </a:r>
                      <a:r>
                        <a:rPr lang="en-GB" sz="1600" i="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parceiro</a:t>
                      </a:r>
                      <a:r>
                        <a:rPr lang="en-GB" sz="1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ou</a:t>
                      </a:r>
                      <a:r>
                        <a:rPr lang="en-GB" sz="1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uma</a:t>
                      </a:r>
                      <a:r>
                        <a:rPr lang="en-GB" sz="1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pessoa</a:t>
                      </a:r>
                      <a:r>
                        <a:rPr lang="en-GB" sz="1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importante</a:t>
                      </a:r>
                      <a:r>
                        <a:rPr lang="en-GB" sz="1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na</a:t>
                      </a:r>
                      <a:r>
                        <a:rPr lang="en-GB" sz="1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sua</a:t>
                      </a:r>
                      <a:r>
                        <a:rPr lang="en-GB" sz="1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vida</a:t>
                      </a:r>
                      <a:r>
                        <a:rPr lang="en-GB" sz="1600" i="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r>
                        <a:rPr lang="en-GB"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Não presuma que um residente viúvo é heterossexual. Evite perguntar </a:t>
                      </a:r>
                      <a:r>
                        <a:rPr lang="en-US" sz="1600" b="1"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«Qual era o nome do seu marido?</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60115440"/>
                  </a:ext>
                </a:extLst>
              </a:tr>
              <a:tr h="724403">
                <a:tc>
                  <a:txBody>
                    <a:bodyPr/>
                    <a:lstStyle/>
                    <a:p>
                      <a:pPr>
                        <a:lnSpc>
                          <a:spcPct val="115000"/>
                        </a:lnSpc>
                        <a:spcAft>
                          <a:spcPts val="800"/>
                        </a:spcAft>
                        <a:buNone/>
                      </a:pPr>
                      <a:r>
                        <a:rPr lang="en-GB"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Distinga entre comportamento inadequado e uma necessidade não satisfeita de conexão. Procure formas de proporcionar um toque seguro e consensual ou conforto sensorial.</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Não presuma que uma pessoa com demência perdeu a necessidade de contacto físico.</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97534268"/>
                  </a:ext>
                </a:extLst>
              </a:tr>
            </a:tbl>
          </a:graphicData>
        </a:graphic>
      </p:graphicFrame>
    </p:spTree>
    <p:extLst>
      <p:ext uri="{BB962C8B-B14F-4D97-AF65-F5344CB8AC3E}">
        <p14:creationId xmlns:p14="http://schemas.microsoft.com/office/powerpoint/2010/main" val="569462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15E34-2E20-1843-82EF-93FE5829546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AAD824A-6604-585A-6BA6-78F18D6ADC9B}"/>
              </a:ext>
            </a:extLst>
          </p:cNvPr>
          <p:cNvSpPr>
            <a:spLocks noGrp="1"/>
          </p:cNvSpPr>
          <p:nvPr>
            <p:ph type="title"/>
          </p:nvPr>
        </p:nvSpPr>
        <p:spPr/>
        <p:txBody>
          <a:bodyPr lIns="91440"/>
          <a:lstStyle/>
          <a:p>
            <a:r>
              <a:rPr lang="en-US" dirty="0"/>
              <a:t>Como </a:t>
            </a:r>
            <a:r>
              <a:rPr lang="en-US" dirty="0" err="1"/>
              <a:t>Evitar</a:t>
            </a:r>
            <a:r>
              <a:rPr lang="en-US" dirty="0"/>
              <a:t> </a:t>
            </a:r>
            <a:r>
              <a:rPr lang="en-US" dirty="0" err="1"/>
              <a:t>Estereótipos</a:t>
            </a:r>
            <a:r>
              <a:rPr lang="en-US" dirty="0"/>
              <a:t>:</a:t>
            </a:r>
            <a:endParaRPr lang="el-GR" dirty="0"/>
          </a:p>
        </p:txBody>
      </p:sp>
      <p:sp>
        <p:nvSpPr>
          <p:cNvPr id="3" name="Marcador de Posição do Texto 2">
            <a:extLst>
              <a:ext uri="{FF2B5EF4-FFF2-40B4-BE49-F238E27FC236}">
                <a16:creationId xmlns:a16="http://schemas.microsoft.com/office/drawing/2014/main" id="{EFD9DE95-171B-8CE5-FA8E-17F52AB871B1}"/>
              </a:ext>
            </a:extLst>
          </p:cNvPr>
          <p:cNvSpPr>
            <a:spLocks noGrp="1"/>
          </p:cNvSpPr>
          <p:nvPr>
            <p:ph type="body" sz="quarter" idx="10"/>
          </p:nvPr>
        </p:nvSpPr>
        <p:spPr>
          <a:xfrm>
            <a:off x="123824" y="932008"/>
            <a:ext cx="11944351" cy="1184467"/>
          </a:xfrm>
        </p:spPr>
        <p:txBody>
          <a:bodyPr/>
          <a:lstStyle/>
          <a:p>
            <a:r>
              <a:rPr lang="en-US" dirty="0"/>
              <a:t>O seu papel não é ser um guardião da moral, mas um facilitador da dignidade. Ao controlar os seus preconceitos, respeitar a privacidade e usar linguagem adulta, cria um ambiente </a:t>
            </a:r>
            <a:r>
              <a:rPr lang="en-US" dirty="0" err="1"/>
              <a:t>onde</a:t>
            </a:r>
            <a:r>
              <a:rPr lang="en-US" dirty="0"/>
              <a:t> as </a:t>
            </a:r>
            <a:r>
              <a:rPr lang="en-US" dirty="0" err="1"/>
              <a:t>pessoas</a:t>
            </a:r>
            <a:r>
              <a:rPr lang="en-US" dirty="0"/>
              <a:t> </a:t>
            </a:r>
            <a:r>
              <a:rPr lang="en-US" dirty="0" err="1"/>
              <a:t>mais</a:t>
            </a:r>
            <a:r>
              <a:rPr lang="en-US" dirty="0"/>
              <a:t> </a:t>
            </a:r>
            <a:r>
              <a:rPr lang="en-US" dirty="0" err="1"/>
              <a:t>velhas</a:t>
            </a:r>
            <a:r>
              <a:rPr lang="en-US" dirty="0"/>
              <a:t> se </a:t>
            </a:r>
            <a:r>
              <a:rPr lang="en-US" dirty="0" err="1"/>
              <a:t>sentem</a:t>
            </a:r>
            <a:r>
              <a:rPr lang="en-US" dirty="0"/>
              <a:t> </a:t>
            </a:r>
            <a:r>
              <a:rPr lang="en-US" dirty="0" err="1"/>
              <a:t>seguras</a:t>
            </a:r>
            <a:r>
              <a:rPr lang="en-US" dirty="0"/>
              <a:t> o suficiente para serem </a:t>
            </a:r>
            <a:r>
              <a:rPr lang="en-US" dirty="0" err="1"/>
              <a:t>eles</a:t>
            </a:r>
            <a:r>
              <a:rPr lang="en-US" dirty="0"/>
              <a:t> </a:t>
            </a:r>
            <a:r>
              <a:rPr lang="en-US" dirty="0" err="1"/>
              <a:t>próprias</a:t>
            </a:r>
            <a:r>
              <a:rPr lang="en-US" dirty="0"/>
              <a:t>.</a:t>
            </a:r>
            <a:endParaRPr lang="pt-PT" dirty="0"/>
          </a:p>
        </p:txBody>
      </p:sp>
      <p:graphicFrame>
        <p:nvGraphicFramePr>
          <p:cNvPr id="5" name="Diagrama 4">
            <a:extLst>
              <a:ext uri="{FF2B5EF4-FFF2-40B4-BE49-F238E27FC236}">
                <a16:creationId xmlns:a16="http://schemas.microsoft.com/office/drawing/2014/main" id="{307632E8-A8E3-3F74-F7FD-2A9BD230A297}"/>
              </a:ext>
            </a:extLst>
          </p:cNvPr>
          <p:cNvGraphicFramePr/>
          <p:nvPr>
            <p:extLst>
              <p:ext uri="{D42A27DB-BD31-4B8C-83A1-F6EECF244321}">
                <p14:modId xmlns:p14="http://schemas.microsoft.com/office/powerpoint/2010/main" val="1583942382"/>
              </p:ext>
            </p:extLst>
          </p:nvPr>
        </p:nvGraphicFramePr>
        <p:xfrm>
          <a:off x="1912036" y="2026236"/>
          <a:ext cx="8070164" cy="4668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91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09EC-E579-EB48-9B39-9A80CA78C8C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8446942-6C7B-DD2F-ABF4-52E28814A0A5}"/>
              </a:ext>
            </a:extLst>
          </p:cNvPr>
          <p:cNvSpPr>
            <a:spLocks noGrp="1"/>
          </p:cNvSpPr>
          <p:nvPr>
            <p:ph type="title"/>
          </p:nvPr>
        </p:nvSpPr>
        <p:spPr>
          <a:xfrm>
            <a:off x="97970" y="81642"/>
            <a:ext cx="11944351" cy="715879"/>
          </a:xfrm>
        </p:spPr>
        <p:txBody>
          <a:bodyPr lIns="91440" anchor="ctr">
            <a:normAutofit/>
          </a:bodyPr>
          <a:lstStyle/>
          <a:p>
            <a:r>
              <a:rPr lang="pt-PT" dirty="0"/>
              <a:t>Resumo e Mensagens-Chave</a:t>
            </a:r>
            <a:endParaRPr lang="el-GR" dirty="0"/>
          </a:p>
        </p:txBody>
      </p:sp>
      <p:sp>
        <p:nvSpPr>
          <p:cNvPr id="7" name="Content Placeholder 6">
            <a:extLst>
              <a:ext uri="{FF2B5EF4-FFF2-40B4-BE49-F238E27FC236}">
                <a16:creationId xmlns:a16="http://schemas.microsoft.com/office/drawing/2014/main" id="{B2832F9F-5A59-9BE0-F057-BCC3B7531071}"/>
              </a:ext>
            </a:extLst>
          </p:cNvPr>
          <p:cNvSpPr>
            <a:spLocks noGrp="1"/>
          </p:cNvSpPr>
          <p:nvPr>
            <p:ph sz="quarter" idx="12"/>
          </p:nvPr>
        </p:nvSpPr>
        <p:spPr>
          <a:xfrm>
            <a:off x="3722914" y="910318"/>
            <a:ext cx="8469086" cy="4776106"/>
          </a:xfrm>
        </p:spPr>
        <p:txBody>
          <a:bodyPr>
            <a:normAutofit fontScale="92500" lnSpcReduction="10000"/>
          </a:bodyPr>
          <a:lstStyle/>
          <a:p>
            <a:pPr marL="342900" indent="-342900">
              <a:buFont typeface="Wingdings" panose="05000000000000000000" pitchFamily="2" charset="2"/>
              <a:buChar char="ü"/>
            </a:pPr>
            <a:r>
              <a:rPr lang="en-US" sz="2400" b="1" dirty="0"/>
              <a:t>O </a:t>
            </a:r>
            <a:r>
              <a:rPr lang="en-US" sz="2400" b="1" dirty="0" err="1"/>
              <a:t>idadismo</a:t>
            </a:r>
            <a:r>
              <a:rPr lang="en-US" sz="2400" b="1" dirty="0"/>
              <a:t> </a:t>
            </a:r>
            <a:r>
              <a:rPr lang="en-US" sz="2400" dirty="0" err="1"/>
              <a:t>não</a:t>
            </a:r>
            <a:r>
              <a:rPr lang="en-US" sz="2400" dirty="0"/>
              <a:t> é apenas cruel, mas pode levar a erros médicos, diagnósticos errados e violação dos direitos humanos. </a:t>
            </a:r>
            <a:r>
              <a:rPr lang="en-US" sz="2400" dirty="0" err="1"/>
              <a:t>Reconhecer </a:t>
            </a:r>
            <a:r>
              <a:rPr lang="en-US" sz="2400" dirty="0"/>
              <a:t>o preconceito é uma competência profissional fundamental.</a:t>
            </a:r>
          </a:p>
          <a:p>
            <a:pPr marL="342900" indent="-342900">
              <a:buFont typeface="Wingdings" panose="05000000000000000000" pitchFamily="2" charset="2"/>
              <a:buChar char="ü"/>
            </a:pPr>
            <a:r>
              <a:rPr lang="en-US" sz="2400" dirty="0"/>
              <a:t>Estudos mostram que </a:t>
            </a:r>
            <a:r>
              <a:rPr lang="en-US" sz="2400" b="1" dirty="0"/>
              <a:t>a intimidade e o interesse sexual continuam a ser componentes vitais </a:t>
            </a:r>
            <a:r>
              <a:rPr lang="en-US" sz="2400" dirty="0"/>
              <a:t>da qualidade de vida. O fim da vida sexual é muitas vezes resultado do estigma social.</a:t>
            </a:r>
          </a:p>
          <a:p>
            <a:pPr marL="342900" indent="-342900">
              <a:buFont typeface="Wingdings" panose="05000000000000000000" pitchFamily="2" charset="2"/>
              <a:buChar char="ü"/>
            </a:pPr>
            <a:r>
              <a:rPr lang="en-US" sz="2400" dirty="0"/>
              <a:t>Em contextos institucionais, a privacidade é um pré-requisito para a dignidade. Os profissionais devem passar de guardiões que monitorizam </a:t>
            </a:r>
            <a:r>
              <a:rPr lang="en-US" sz="2400" dirty="0" err="1"/>
              <a:t>o comportamento </a:t>
            </a:r>
            <a:r>
              <a:rPr lang="en-US" sz="2400" dirty="0"/>
              <a:t>a </a:t>
            </a:r>
            <a:r>
              <a:rPr lang="en-US" sz="2400" b="1" dirty="0"/>
              <a:t>facilitadores </a:t>
            </a:r>
            <a:r>
              <a:rPr lang="en-US" sz="2400" dirty="0"/>
              <a:t>que protegem o espaço privado dos residentes.</a:t>
            </a:r>
          </a:p>
          <a:p>
            <a:pPr marL="342900" indent="-342900">
              <a:buFont typeface="Wingdings" panose="05000000000000000000" pitchFamily="2" charset="2"/>
              <a:buChar char="ü"/>
            </a:pPr>
            <a:r>
              <a:rPr lang="en-US" sz="2400" dirty="0"/>
              <a:t>Não podemos </a:t>
            </a:r>
            <a:r>
              <a:rPr lang="en-US" sz="2400" dirty="0" err="1"/>
              <a:t>apoiar</a:t>
            </a:r>
            <a:r>
              <a:rPr lang="en-US" sz="2400" dirty="0"/>
              <a:t> as </a:t>
            </a:r>
            <a:r>
              <a:rPr lang="en-US" sz="2400" dirty="0" err="1"/>
              <a:t>pessoas</a:t>
            </a:r>
            <a:r>
              <a:rPr lang="en-US" sz="2400" dirty="0"/>
              <a:t> </a:t>
            </a:r>
            <a:r>
              <a:rPr lang="en-US" sz="2400" dirty="0" err="1"/>
              <a:t>mais</a:t>
            </a:r>
            <a:r>
              <a:rPr lang="en-US" sz="2400" dirty="0"/>
              <a:t> </a:t>
            </a:r>
            <a:r>
              <a:rPr lang="en-US" sz="2400" dirty="0" err="1"/>
              <a:t>velhas</a:t>
            </a:r>
            <a:r>
              <a:rPr lang="en-US" sz="2400" dirty="0"/>
              <a:t> </a:t>
            </a:r>
            <a:r>
              <a:rPr lang="en-US" sz="2400" dirty="0" err="1"/>
              <a:t>sem</a:t>
            </a:r>
            <a:r>
              <a:rPr lang="en-US" sz="2400" dirty="0"/>
              <a:t> reconhecer </a:t>
            </a:r>
            <a:r>
              <a:rPr lang="en-US" sz="2400" b="1" dirty="0"/>
              <a:t>as</a:t>
            </a:r>
            <a:r>
              <a:rPr lang="en-US" sz="2400" dirty="0"/>
              <a:t> suas </a:t>
            </a:r>
            <a:r>
              <a:rPr lang="en-US" sz="2400" b="1" dirty="0"/>
              <a:t>diversas origens</a:t>
            </a:r>
            <a:r>
              <a:rPr lang="en-US" sz="2400" dirty="0"/>
              <a:t>.</a:t>
            </a:r>
          </a:p>
          <a:p>
            <a:pPr marL="342900" indent="-342900">
              <a:buFont typeface="Wingdings" panose="05000000000000000000" pitchFamily="2" charset="2"/>
              <a:buChar char="ü"/>
            </a:pPr>
            <a:r>
              <a:rPr lang="en-US" sz="2400" b="1" dirty="0"/>
              <a:t>Combater o </a:t>
            </a:r>
            <a:r>
              <a:rPr lang="en-US" sz="2400" b="1" dirty="0" err="1"/>
              <a:t>idadismo</a:t>
            </a:r>
            <a:r>
              <a:rPr lang="en-US" sz="2400" b="1" dirty="0"/>
              <a:t> é um processo contínuo de autorreflexão</a:t>
            </a:r>
            <a:r>
              <a:rPr lang="en-US" sz="2400" dirty="0"/>
              <a:t>. Ao auditar a nossa linguagem e as nossas reações, criamos uma cultura onde </a:t>
            </a:r>
            <a:r>
              <a:rPr lang="en-US" sz="2400" dirty="0" err="1"/>
              <a:t>os</a:t>
            </a:r>
            <a:r>
              <a:rPr lang="en-US" sz="2400" dirty="0"/>
              <a:t> </a:t>
            </a:r>
            <a:r>
              <a:rPr lang="en-US" sz="2400" dirty="0" err="1"/>
              <a:t>adultos</a:t>
            </a:r>
            <a:r>
              <a:rPr lang="en-US" sz="2400" dirty="0"/>
              <a:t> podem envelhecer com as suas identidades intactas.</a:t>
            </a:r>
          </a:p>
          <a:p>
            <a:pPr marL="342900" indent="-342900">
              <a:buFont typeface="Wingdings" panose="05000000000000000000" pitchFamily="2" charset="2"/>
              <a:buChar char="ü"/>
            </a:pPr>
            <a:endParaRPr lang="en-US" sz="2400" dirty="0"/>
          </a:p>
        </p:txBody>
      </p:sp>
      <p:sp>
        <p:nvSpPr>
          <p:cNvPr id="2" name="Caixa de texto 11">
            <a:extLst>
              <a:ext uri="{FF2B5EF4-FFF2-40B4-BE49-F238E27FC236}">
                <a16:creationId xmlns:a16="http://schemas.microsoft.com/office/drawing/2014/main" id="{DC0A0439-F0F7-124B-C4BA-41A9C086DC78}"/>
              </a:ext>
            </a:extLst>
          </p:cNvPr>
          <p:cNvSpPr txBox="1"/>
          <p:nvPr/>
        </p:nvSpPr>
        <p:spPr>
          <a:xfrm>
            <a:off x="462437" y="5588182"/>
            <a:ext cx="11486408" cy="1113137"/>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Reflexão final: se tivermos a sorte de viver uma vida longa, os estereótipos discriminatórios que desafiamos hoje são os mesmos que nos prejudicariam amanhã. Cuidados inclusivos são um investimento no nosso futuro coletivo.</a:t>
            </a:r>
            <a:endParaRPr lang="pt-PT"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Uma imagem com pele, bochecha, Cara humana, ruga&#10;&#10;Os conteúdos gerados por IA podem estar incorretos.">
            <a:extLst>
              <a:ext uri="{FF2B5EF4-FFF2-40B4-BE49-F238E27FC236}">
                <a16:creationId xmlns:a16="http://schemas.microsoft.com/office/drawing/2014/main" id="{8F077F0A-D44D-A9F3-E354-DA8BAD0CFC9C}"/>
              </a:ext>
            </a:extLst>
          </p:cNvPr>
          <p:cNvPicPr>
            <a:picLocks noChangeAspect="1"/>
          </p:cNvPicPr>
          <p:nvPr/>
        </p:nvPicPr>
        <p:blipFill>
          <a:blip r:embed="rId2"/>
          <a:srcRect t="13836" b="7843"/>
          <a:stretch>
            <a:fillRect/>
          </a:stretch>
        </p:blipFill>
        <p:spPr>
          <a:xfrm>
            <a:off x="462437" y="922633"/>
            <a:ext cx="3162506" cy="4430485"/>
          </a:xfrm>
          <a:prstGeom prst="rect">
            <a:avLst/>
          </a:prstGeom>
        </p:spPr>
      </p:pic>
    </p:spTree>
    <p:extLst>
      <p:ext uri="{BB962C8B-B14F-4D97-AF65-F5344CB8AC3E}">
        <p14:creationId xmlns:p14="http://schemas.microsoft.com/office/powerpoint/2010/main" val="1940166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Módulo 2 – Definições-Chave</a:t>
            </a:r>
            <a:endParaRPr lang="el-GR" dirty="0"/>
          </a:p>
        </p:txBody>
      </p:sp>
      <p:sp>
        <p:nvSpPr>
          <p:cNvPr id="7" name="Content Placeholder 6"/>
          <p:cNvSpPr>
            <a:spLocks noGrp="1"/>
          </p:cNvSpPr>
          <p:nvPr>
            <p:ph sz="quarter" idx="12"/>
          </p:nvPr>
        </p:nvSpPr>
        <p:spPr>
          <a:xfrm>
            <a:off x="235778" y="1015649"/>
            <a:ext cx="11668733" cy="5289179"/>
          </a:xfrm>
        </p:spPr>
        <p:txBody>
          <a:bodyPr/>
          <a:lstStyle/>
          <a:p>
            <a:r>
              <a:rPr lang="en-GB" sz="2000" b="1" dirty="0">
                <a:solidFill>
                  <a:schemeClr val="accent3"/>
                </a:solidFill>
              </a:rPr>
              <a:t>Idadismo</a:t>
            </a:r>
            <a:r>
              <a:rPr lang="en-GB" sz="2000" dirty="0"/>
              <a:t>: </a:t>
            </a:r>
            <a:r>
              <a:rPr lang="en-US" sz="2000" dirty="0"/>
              <a:t>Refere-se </a:t>
            </a:r>
            <a:r>
              <a:rPr lang="en-GB" sz="2000" dirty="0"/>
              <a:t>aos </a:t>
            </a:r>
            <a:r>
              <a:rPr lang="en-GB" sz="2000" b="1" dirty="0"/>
              <a:t>estereótipos </a:t>
            </a:r>
            <a:r>
              <a:rPr lang="en-GB" sz="2000" dirty="0"/>
              <a:t>(como pensamos), </a:t>
            </a:r>
            <a:r>
              <a:rPr lang="en-GB" sz="2000" b="1" dirty="0"/>
              <a:t>preconceitos </a:t>
            </a:r>
            <a:r>
              <a:rPr lang="en-GB" sz="2000" dirty="0"/>
              <a:t>(como sentimos) e </a:t>
            </a:r>
            <a:r>
              <a:rPr lang="en-GB" sz="2000" b="1" dirty="0"/>
              <a:t>discriminação </a:t>
            </a:r>
            <a:r>
              <a:rPr lang="en-GB" sz="2000" dirty="0"/>
              <a:t>(como agimos) em relação aos outros ou a nós mesmos com base na idade (OMS, 2025).</a:t>
            </a:r>
            <a:endParaRPr lang="pt-PT" sz="2000" dirty="0"/>
          </a:p>
          <a:p>
            <a:r>
              <a:rPr lang="en-GB" sz="2000" b="1" dirty="0">
                <a:solidFill>
                  <a:schemeClr val="accent3"/>
                </a:solidFill>
              </a:rPr>
              <a:t>Estereótipos</a:t>
            </a:r>
            <a:r>
              <a:rPr lang="en-GB" sz="2000" dirty="0"/>
              <a:t>: Estruturas cognitivas que armazenam os nossos pensamentos, crenças e </a:t>
            </a:r>
            <a:r>
              <a:rPr lang="en-GB" sz="2000" dirty="0" err="1"/>
              <a:t>expetativas</a:t>
            </a:r>
            <a:r>
              <a:rPr lang="en-GB" sz="2000" dirty="0"/>
              <a:t> sobre as características dos membros de grupos sociais. No caso do preconceito contra a idade, os estereótipos de idade são usados para fazer inferências e orientar o comportamento em relação a pessoas de uma determinada faixa etária (OMS, 2021).</a:t>
            </a:r>
            <a:endParaRPr lang="pt-PT" sz="2000" dirty="0"/>
          </a:p>
          <a:p>
            <a:r>
              <a:rPr lang="en-GB" sz="2000" b="1" dirty="0">
                <a:solidFill>
                  <a:schemeClr val="accent3"/>
                </a:solidFill>
              </a:rPr>
              <a:t>Preconceito</a:t>
            </a:r>
            <a:r>
              <a:rPr lang="en-GB" sz="2000" dirty="0"/>
              <a:t>: Uma reação afetiva ou sentimento dirigido a um indivíduo que pertence a um grupo social específico. No caso do preconceito contra a idade, o preconceito é dirigido a indivíduos percebidos como pertencentes a um grupo etário específico, independentemente de realmente pertencerem a esse grupo (OMS, 2021).</a:t>
            </a:r>
            <a:endParaRPr lang="pt-PT" sz="2000" dirty="0"/>
          </a:p>
          <a:p>
            <a:r>
              <a:rPr lang="en-GB" sz="2000" b="1" dirty="0">
                <a:solidFill>
                  <a:schemeClr val="accent3"/>
                </a:solidFill>
              </a:rPr>
              <a:t>Discriminação</a:t>
            </a:r>
            <a:r>
              <a:rPr lang="en-GB" sz="2000" dirty="0"/>
              <a:t>: </a:t>
            </a:r>
            <a:r>
              <a:rPr lang="en-GB" sz="2000" dirty="0" err="1"/>
              <a:t>Quaisquer</a:t>
            </a:r>
            <a:r>
              <a:rPr lang="en-GB" sz="2000" dirty="0"/>
              <a:t> ações, práticas, leis ou políticas que são aplicadas às pessoas com base na sua pertença percebida ou real a um grupo socialmente relevante e que lhes impõem alguma forma de desvantagem direta ou indireta (discriminação negativa) ou vantagem (discriminação positiva). No caso da discriminação com base na idade, estas ações, práticas e políticas são dirigidas a pessoas que se percebe pertencerem a um determinado grupo etário (OMS, 2010).</a:t>
            </a:r>
            <a:endParaRPr lang="pt-PT" sz="2000" dirty="0"/>
          </a:p>
          <a:p>
            <a:r>
              <a:rPr lang="en-GB" sz="2000" b="1" dirty="0">
                <a:solidFill>
                  <a:schemeClr val="accent3"/>
                </a:solidFill>
              </a:rPr>
              <a:t>Idadismo institucional</a:t>
            </a:r>
            <a:r>
              <a:rPr lang="en-GB" sz="2000" dirty="0"/>
              <a:t>: Leis, regras, normas, políticas e práticas de </a:t>
            </a:r>
            <a:r>
              <a:rPr lang="en-GB" sz="2000" dirty="0" err="1"/>
              <a:t>instituições</a:t>
            </a:r>
            <a:r>
              <a:rPr lang="en-GB" sz="2000" dirty="0"/>
              <a:t> - e as ideologias que são promovidas para </a:t>
            </a:r>
            <a:r>
              <a:rPr lang="en-GB" sz="2000" dirty="0" err="1"/>
              <a:t>justificá</a:t>
            </a:r>
            <a:r>
              <a:rPr lang="en-GB" sz="2000" dirty="0"/>
              <a:t>-las - que restringem injustamente as oportunidades e sistematicamente colocam em desvantagem os indivíduos com base na sua idade (OMS, 2021).</a:t>
            </a:r>
            <a:endParaRPr lang="pt-PT" sz="2000" dirty="0"/>
          </a:p>
        </p:txBody>
      </p:sp>
    </p:spTree>
    <p:extLst>
      <p:ext uri="{BB962C8B-B14F-4D97-AF65-F5344CB8AC3E}">
        <p14:creationId xmlns:p14="http://schemas.microsoft.com/office/powerpoint/2010/main" val="3181268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2E86A-F075-8787-77FE-59DDC7087F5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82731EA-556E-45D9-1DD5-D98905882219}"/>
              </a:ext>
            </a:extLst>
          </p:cNvPr>
          <p:cNvSpPr>
            <a:spLocks noGrp="1"/>
          </p:cNvSpPr>
          <p:nvPr>
            <p:ph type="title"/>
          </p:nvPr>
        </p:nvSpPr>
        <p:spPr/>
        <p:txBody>
          <a:bodyPr lIns="91440"/>
          <a:lstStyle/>
          <a:p>
            <a:r>
              <a:rPr lang="pt-PT" dirty="0"/>
              <a:t>Módulo 2 – Definições-Chave</a:t>
            </a:r>
            <a:endParaRPr lang="el-GR" dirty="0"/>
          </a:p>
        </p:txBody>
      </p:sp>
      <p:sp>
        <p:nvSpPr>
          <p:cNvPr id="7" name="Content Placeholder 6">
            <a:extLst>
              <a:ext uri="{FF2B5EF4-FFF2-40B4-BE49-F238E27FC236}">
                <a16:creationId xmlns:a16="http://schemas.microsoft.com/office/drawing/2014/main" id="{355E70B9-4F3E-BCAB-BA14-6BF76645385F}"/>
              </a:ext>
            </a:extLst>
          </p:cNvPr>
          <p:cNvSpPr>
            <a:spLocks noGrp="1"/>
          </p:cNvSpPr>
          <p:nvPr>
            <p:ph sz="quarter" idx="12"/>
          </p:nvPr>
        </p:nvSpPr>
        <p:spPr>
          <a:xfrm>
            <a:off x="97970" y="1025923"/>
            <a:ext cx="11668733" cy="5289179"/>
          </a:xfrm>
        </p:spPr>
        <p:txBody>
          <a:bodyPr/>
          <a:lstStyle/>
          <a:p>
            <a:r>
              <a:rPr lang="en-GB" sz="2000" b="1" dirty="0">
                <a:solidFill>
                  <a:schemeClr val="accent3"/>
                </a:solidFill>
              </a:rPr>
              <a:t>Idadismo interpessoal</a:t>
            </a:r>
            <a:r>
              <a:rPr lang="en-GB" sz="2000" dirty="0"/>
              <a:t>: Idadismo que ocorre durante interações entre dois ou mais indivíduos. No idadismo interpessoal, o perpetrador é distinguido do alvo do idadismo (OMS, 2021).</a:t>
            </a:r>
            <a:endParaRPr lang="pt-PT" sz="2000" dirty="0"/>
          </a:p>
          <a:p>
            <a:r>
              <a:rPr lang="en-GB" sz="2000" b="1" dirty="0">
                <a:solidFill>
                  <a:schemeClr val="accent3"/>
                </a:solidFill>
              </a:rPr>
              <a:t>Idadismo </a:t>
            </a:r>
            <a:r>
              <a:rPr lang="en-GB" sz="2000" b="1" dirty="0" err="1">
                <a:solidFill>
                  <a:schemeClr val="accent3"/>
                </a:solidFill>
              </a:rPr>
              <a:t>interno</a:t>
            </a:r>
            <a:r>
              <a:rPr lang="en-GB" sz="2000" b="1" dirty="0">
                <a:solidFill>
                  <a:schemeClr val="accent3"/>
                </a:solidFill>
              </a:rPr>
              <a:t>/</a:t>
            </a:r>
            <a:r>
              <a:rPr lang="en-GB" sz="2000" b="1" dirty="0" err="1">
                <a:solidFill>
                  <a:schemeClr val="accent3"/>
                </a:solidFill>
              </a:rPr>
              <a:t>autodirecionado</a:t>
            </a:r>
            <a:r>
              <a:rPr lang="en-GB" sz="2000" dirty="0"/>
              <a:t>: Discriminação voltada contra si mesmo. As pessoas internalizam preconceitos baseados na idade da cultura circundante após serem repetidamente expostas a eles e, então, </a:t>
            </a:r>
            <a:r>
              <a:rPr lang="en-GB" sz="2000" dirty="0" err="1"/>
              <a:t>aplicam</a:t>
            </a:r>
            <a:r>
              <a:rPr lang="en-GB" sz="2000" dirty="0"/>
              <a:t> </a:t>
            </a:r>
            <a:r>
              <a:rPr lang="en-GB" sz="2000" dirty="0" err="1"/>
              <a:t>estes</a:t>
            </a:r>
            <a:r>
              <a:rPr lang="en-GB" sz="2000" dirty="0"/>
              <a:t> preconceitos a si mesmas (OMS, 2021).</a:t>
            </a:r>
            <a:endParaRPr lang="pt-PT" sz="2000" dirty="0"/>
          </a:p>
          <a:p>
            <a:r>
              <a:rPr lang="en-GB" sz="2000" b="1" dirty="0">
                <a:solidFill>
                  <a:schemeClr val="accent3"/>
                </a:solidFill>
              </a:rPr>
              <a:t>Idadismo </a:t>
            </a:r>
            <a:r>
              <a:rPr lang="en-GB" sz="2000" b="1" dirty="0" err="1">
                <a:solidFill>
                  <a:schemeClr val="accent3"/>
                </a:solidFill>
              </a:rPr>
              <a:t>explícito</a:t>
            </a:r>
            <a:r>
              <a:rPr lang="en-GB" sz="2000" dirty="0"/>
              <a:t>: Discriminação etária praticada de forma consciente e intencional por uma pessoa. É frequentemente contrastada com a discriminação etária implícita, que opera em grande parte fora da consciência (OMS, 2021).</a:t>
            </a:r>
            <a:endParaRPr lang="pt-PT" sz="2000" dirty="0"/>
          </a:p>
          <a:p>
            <a:r>
              <a:rPr lang="en-GB" sz="2000" b="1" dirty="0">
                <a:solidFill>
                  <a:schemeClr val="accent3"/>
                </a:solidFill>
              </a:rPr>
              <a:t>Idadismo </a:t>
            </a:r>
            <a:r>
              <a:rPr lang="en-GB" sz="2000" b="1" dirty="0" err="1">
                <a:solidFill>
                  <a:schemeClr val="accent3"/>
                </a:solidFill>
              </a:rPr>
              <a:t>Implícito</a:t>
            </a:r>
            <a:r>
              <a:rPr lang="en-GB" sz="2000" dirty="0"/>
              <a:t>: discriminação praticada por uma pessoa sem consciência e intenção (OMS, 2021).</a:t>
            </a:r>
            <a:endParaRPr lang="pt-PT" sz="2000" dirty="0"/>
          </a:p>
          <a:p>
            <a:r>
              <a:rPr lang="en-GB" sz="2000" b="1" dirty="0">
                <a:solidFill>
                  <a:schemeClr val="accent3"/>
                </a:solidFill>
              </a:rPr>
              <a:t>Idadismo </a:t>
            </a:r>
            <a:r>
              <a:rPr lang="en-GB" sz="2000" b="1" dirty="0" err="1">
                <a:solidFill>
                  <a:schemeClr val="accent3"/>
                </a:solidFill>
              </a:rPr>
              <a:t>xexual</a:t>
            </a:r>
            <a:r>
              <a:rPr lang="en-GB" sz="2000" dirty="0"/>
              <a:t>: </a:t>
            </a:r>
            <a:r>
              <a:rPr lang="en-US" sz="2000" dirty="0"/>
              <a:t>A crença específica de que as pessoas mais velhas são, ou devem ser, assexuais, que o interesse sexual na velhice é anormal e que não são capazes de ter relações sexuais ou desfrutar de uma vida sexual como quando eram jovens (Surles, 2023). </a:t>
            </a:r>
            <a:endParaRPr lang="pt-PT" sz="2000" dirty="0"/>
          </a:p>
          <a:p>
            <a:r>
              <a:rPr lang="en-GB" sz="2000" b="1" dirty="0" err="1">
                <a:solidFill>
                  <a:schemeClr val="accent3"/>
                </a:solidFill>
              </a:rPr>
              <a:t>Linguagem</a:t>
            </a:r>
            <a:r>
              <a:rPr lang="en-GB" sz="2000" b="1" dirty="0">
                <a:solidFill>
                  <a:schemeClr val="accent3"/>
                </a:solidFill>
              </a:rPr>
              <a:t> </a:t>
            </a:r>
            <a:r>
              <a:rPr lang="en-GB" sz="2000" b="1" dirty="0" err="1">
                <a:solidFill>
                  <a:schemeClr val="accent3"/>
                </a:solidFill>
              </a:rPr>
              <a:t>Infantilizada</a:t>
            </a:r>
            <a:r>
              <a:rPr lang="en-GB" sz="2000" b="1" dirty="0">
                <a:solidFill>
                  <a:schemeClr val="accent3"/>
                </a:solidFill>
              </a:rPr>
              <a:t> “Elderspeak”</a:t>
            </a:r>
            <a:r>
              <a:rPr lang="en-GB" sz="2000" dirty="0"/>
              <a:t>: Ajustes nos padrões de fala que às vezes são feitos por pessoas mais jovens quando se comunicam com adultos mais velhos, como falar mais devagar ou mais alto, encurtar frases ou usar vocabulário limitado ou menos complexo. Estes padrões de fala simplificados baseiam-se implicitamente na suposição de que os adultos mais velhos têm deficiências cognitivas ou são incapazes de compreender a fala normal (OMS, 2021).</a:t>
            </a:r>
            <a:endParaRPr lang="pt-PT" sz="2000" dirty="0"/>
          </a:p>
        </p:txBody>
      </p:sp>
    </p:spTree>
    <p:extLst>
      <p:ext uri="{BB962C8B-B14F-4D97-AF65-F5344CB8AC3E}">
        <p14:creationId xmlns:p14="http://schemas.microsoft.com/office/powerpoint/2010/main" val="3316484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pt-PT" sz="2400" dirty="0" err="1"/>
              <a:t>Obrigado </a:t>
            </a:r>
            <a:r>
              <a:rPr lang="pt-PT" sz="2400" dirty="0"/>
              <a:t>pela </a:t>
            </a:r>
            <a:r>
              <a:rPr lang="pt-PT" sz="2400" dirty="0" err="1"/>
              <a:t>atenção</a:t>
            </a:r>
            <a:r>
              <a:rPr lang="pt-PT" sz="2400" dirty="0"/>
              <a:t>!</a:t>
            </a:r>
            <a:endParaRPr lang="el-GR" sz="2400" dirty="0"/>
          </a:p>
        </p:txBody>
      </p:sp>
      <p:sp>
        <p:nvSpPr>
          <p:cNvPr id="3" name="Title 1">
            <a:extLst>
              <a:ext uri="{FF2B5EF4-FFF2-40B4-BE49-F238E27FC236}">
                <a16:creationId xmlns:a16="http://schemas.microsoft.com/office/drawing/2014/main" id="{D8ACD137-87BD-031E-E26E-083F6CEAAD45}"/>
              </a:ext>
            </a:extLst>
          </p:cNvPr>
          <p:cNvSpPr txBox="1">
            <a:spLocks/>
          </p:cNvSpPr>
          <p:nvPr/>
        </p:nvSpPr>
        <p:spPr>
          <a:xfrm>
            <a:off x="2179864" y="2525956"/>
            <a:ext cx="7832271" cy="1600197"/>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extLst>
                    <a:ext uri="{A12FA001-AC4F-418D-AE19-62706E023703}">
                      <ahyp:hlinkClr xmlns:ahyp="http://schemas.microsoft.com/office/drawing/2018/hyperlinkcolor" val="tx"/>
                    </a:ext>
                  </a:extLst>
                </a:hlinkClick>
              </a:rPr>
              <a:t>www.nevergetsold.eu</a:t>
            </a:r>
            <a:endParaRPr lang="pt-PT" sz="2400" dirty="0"/>
          </a:p>
        </p:txBody>
      </p:sp>
      <p:pic>
        <p:nvPicPr>
          <p:cNvPr id="4" name="Imagem 3" descr="Uma imagem com símbolo, logótipo, círculo, Tipo de letra&#10;&#10;Os conteúdos gerados por IA poderão estar incorretos.">
            <a:hlinkClick r:id="rId3"/>
            <a:extLst>
              <a:ext uri="{FF2B5EF4-FFF2-40B4-BE49-F238E27FC236}">
                <a16:creationId xmlns:a16="http://schemas.microsoft.com/office/drawing/2014/main" id="{D8D0EA03-A995-B7E9-4058-014909F6472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6"/>
            <a:extLst>
              <a:ext uri="{FF2B5EF4-FFF2-40B4-BE49-F238E27FC236}">
                <a16:creationId xmlns:a16="http://schemas.microsoft.com/office/drawing/2014/main" id="{B300EE80-F36E-BCE8-4432-A1641381FC0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793458" y="5214024"/>
            <a:ext cx="650133" cy="650133"/>
          </a:xfrm>
          <a:prstGeom prst="rect">
            <a:avLst/>
          </a:prstGeom>
        </p:spPr>
      </p:pic>
      <p:sp>
        <p:nvSpPr>
          <p:cNvPr id="6" name="Title 1">
            <a:extLst>
              <a:ext uri="{FF2B5EF4-FFF2-40B4-BE49-F238E27FC236}">
                <a16:creationId xmlns:a16="http://schemas.microsoft.com/office/drawing/2014/main" id="{C5F6F38A-8A1A-8FAF-8074-AFCA31DC95EF}"/>
              </a:ext>
            </a:extLst>
          </p:cNvPr>
          <p:cNvSpPr txBox="1">
            <a:spLocks/>
          </p:cNvSpPr>
          <p:nvPr/>
        </p:nvSpPr>
        <p:spPr>
          <a:xfrm>
            <a:off x="3581399" y="4010475"/>
            <a:ext cx="6914821"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extLst>
                    <a:ext uri="{A12FA001-AC4F-418D-AE19-62706E023703}">
                      <ahyp:hlinkClr xmlns:ahyp="http://schemas.microsoft.com/office/drawing/2018/hyperlinkcolor" val="tx"/>
                    </a:ext>
                  </a:extLst>
                </a:hlinkClick>
              </a:rPr>
              <a:t>Never Gets Old</a:t>
            </a:r>
            <a:endParaRPr lang="en-CY" dirty="0"/>
          </a:p>
        </p:txBody>
      </p:sp>
      <p:sp>
        <p:nvSpPr>
          <p:cNvPr id="7" name="Title 1">
            <a:extLst>
              <a:ext uri="{FF2B5EF4-FFF2-40B4-BE49-F238E27FC236}">
                <a16:creationId xmlns:a16="http://schemas.microsoft.com/office/drawing/2014/main" id="{0ADC0E0B-B1C0-88AA-FD84-A8A318BF5E55}"/>
              </a:ext>
            </a:extLst>
          </p:cNvPr>
          <p:cNvSpPr txBox="1">
            <a:spLocks/>
          </p:cNvSpPr>
          <p:nvPr/>
        </p:nvSpPr>
        <p:spPr>
          <a:xfrm>
            <a:off x="3581399" y="4872057"/>
            <a:ext cx="2514602"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6">
                  <a:extLst>
                    <a:ext uri="{A12FA001-AC4F-418D-AE19-62706E023703}">
                      <ahyp:hlinkClr xmlns:ahyp="http://schemas.microsoft.com/office/drawing/2018/hyperlinkcolor" val="tx"/>
                    </a:ext>
                  </a:extLst>
                </a:hlinkClick>
              </a:rPr>
              <a:t>nevergetsold.project</a:t>
            </a:r>
            <a:endParaRPr lang="en-CY" dirty="0"/>
          </a:p>
        </p:txBody>
      </p:sp>
      <p:pic>
        <p:nvPicPr>
          <p:cNvPr id="9" name="Imagem 8" descr="Uma imagem com texto, Tipo de letra, Gráficos, logótipo&#10;&#10;Os conteúdos gerados por IA podem estar incorretos.">
            <a:extLst>
              <a:ext uri="{FF2B5EF4-FFF2-40B4-BE49-F238E27FC236}">
                <a16:creationId xmlns:a16="http://schemas.microsoft.com/office/drawing/2014/main" id="{F3868F13-5791-5E06-D07A-51895382EF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
        <p:nvSpPr>
          <p:cNvPr id="10" name="CaixaDeTexto 9">
            <a:extLst>
              <a:ext uri="{FF2B5EF4-FFF2-40B4-BE49-F238E27FC236}">
                <a16:creationId xmlns:a16="http://schemas.microsoft.com/office/drawing/2014/main" id="{EED3ACBC-2D5F-021E-E563-FA2A4524C9F5}"/>
              </a:ext>
            </a:extLst>
          </p:cNvPr>
          <p:cNvSpPr txBox="1"/>
          <p:nvPr/>
        </p:nvSpPr>
        <p:spPr>
          <a:xfrm>
            <a:off x="2305050" y="6210300"/>
            <a:ext cx="9486900" cy="577081"/>
          </a:xfrm>
          <a:prstGeom prst="rect">
            <a:avLst/>
          </a:prstGeom>
          <a:solidFill>
            <a:srgbClr val="FFFFFF"/>
          </a:solidFill>
        </p:spPr>
        <p:txBody>
          <a:bodyPr wrap="square" rtlCol="0">
            <a:spAutoFit/>
          </a:bodyPr>
          <a:lstStyle/>
          <a:p>
            <a:pPr algn="just"/>
            <a:r>
              <a:rPr lang="pt-PT" sz="1050" dirty="0"/>
              <a:t>Financiado pela União Europeia. Os pontos de vista e as opiniões expressas são as do(s) autor(</a:t>
            </a:r>
            <a:r>
              <a:rPr lang="pt-PT" sz="1050" dirty="0" err="1"/>
              <a:t>es</a:t>
            </a:r>
            <a:r>
              <a:rPr lang="pt-PT" sz="1050" dirty="0"/>
              <a:t>) e não refletem necessariamente a posição da União Europeia ou da Agência de Execução Europeia da Educação e da Cultura (EACEA). Nem a União Europeia nem a EACEA podem ser tidos como responsáveis por essas opiniões. </a:t>
            </a:r>
          </a:p>
          <a:p>
            <a:pPr algn="just"/>
            <a:r>
              <a:rPr lang="pt-PT" sz="1050" dirty="0"/>
              <a:t>Projeto Nº: 2024-1-DE02-KA220-ADU-000244060</a:t>
            </a:r>
          </a:p>
        </p:txBody>
      </p:sp>
      <p:sp>
        <p:nvSpPr>
          <p:cNvPr id="12" name="CaixaDeTexto 11">
            <a:extLst>
              <a:ext uri="{FF2B5EF4-FFF2-40B4-BE49-F238E27FC236}">
                <a16:creationId xmlns:a16="http://schemas.microsoft.com/office/drawing/2014/main" id="{CBD8EDCA-9A2D-D3D1-7DE1-4F40023DB4BD}"/>
              </a:ext>
            </a:extLst>
          </p:cNvPr>
          <p:cNvSpPr txBox="1"/>
          <p:nvPr/>
        </p:nvSpPr>
        <p:spPr>
          <a:xfrm>
            <a:off x="238125" y="6057900"/>
            <a:ext cx="2066925" cy="646331"/>
          </a:xfrm>
          <a:prstGeom prst="rect">
            <a:avLst/>
          </a:prstGeom>
          <a:solidFill>
            <a:srgbClr val="FFFFFF"/>
          </a:solidFill>
        </p:spPr>
        <p:txBody>
          <a:bodyPr wrap="square" rtlCol="0">
            <a:spAutoFit/>
          </a:bodyPr>
          <a:lstStyle/>
          <a:p>
            <a:endParaRPr lang="pt-PT" dirty="0"/>
          </a:p>
        </p:txBody>
      </p:sp>
      <p:pic>
        <p:nvPicPr>
          <p:cNvPr id="14" name="Imagem 13">
            <a:extLst>
              <a:ext uri="{FF2B5EF4-FFF2-40B4-BE49-F238E27FC236}">
                <a16:creationId xmlns:a16="http://schemas.microsoft.com/office/drawing/2014/main" id="{22DFC230-2265-B906-D4E4-A9E9D130EC6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854103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8744-E6C1-87C2-26C8-CD17138625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D68703-AD26-6BA1-55D9-F21A4408BBF9}"/>
              </a:ext>
            </a:extLst>
          </p:cNvPr>
          <p:cNvSpPr>
            <a:spLocks noGrp="1"/>
          </p:cNvSpPr>
          <p:nvPr>
            <p:ph type="title"/>
          </p:nvPr>
        </p:nvSpPr>
        <p:spPr/>
        <p:txBody>
          <a:bodyPr lIns="91440"/>
          <a:lstStyle/>
          <a:p>
            <a:r>
              <a:rPr lang="en-US" sz="3200" dirty="0" err="1"/>
              <a:t>Módulo</a:t>
            </a:r>
            <a:r>
              <a:rPr lang="en-US" sz="3200" dirty="0"/>
              <a:t> 2: </a:t>
            </a:r>
            <a:r>
              <a:rPr lang="pt-PT" sz="3200" dirty="0" err="1"/>
              <a:t>Idadismo</a:t>
            </a:r>
            <a:r>
              <a:rPr lang="pt-PT" sz="3200" dirty="0"/>
              <a:t> e Preconceitos sobre as Pessoas da Terceira Idade</a:t>
            </a:r>
            <a:endParaRPr lang="en-US" sz="3200" dirty="0"/>
          </a:p>
        </p:txBody>
      </p:sp>
      <p:sp>
        <p:nvSpPr>
          <p:cNvPr id="3" name="Marcador de Posição do Texto 2">
            <a:extLst>
              <a:ext uri="{FF2B5EF4-FFF2-40B4-BE49-F238E27FC236}">
                <a16:creationId xmlns:a16="http://schemas.microsoft.com/office/drawing/2014/main" id="{FC81FE0C-B284-0B8E-1BC8-B078181A5EBB}"/>
              </a:ext>
            </a:extLst>
          </p:cNvPr>
          <p:cNvSpPr txBox="1">
            <a:spLocks/>
          </p:cNvSpPr>
          <p:nvPr/>
        </p:nvSpPr>
        <p:spPr>
          <a:xfrm>
            <a:off x="97970" y="884489"/>
            <a:ext cx="11944351" cy="550862"/>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3"/>
                </a:solidFill>
              </a:rPr>
              <a:t>Referências</a:t>
            </a:r>
            <a:endParaRPr lang="pt-PT" dirty="0">
              <a:solidFill>
                <a:schemeClr val="accent3"/>
              </a:solidFill>
            </a:endParaRPr>
          </a:p>
        </p:txBody>
      </p:sp>
      <p:sp>
        <p:nvSpPr>
          <p:cNvPr id="7" name="Content Placeholder 4">
            <a:extLst>
              <a:ext uri="{FF2B5EF4-FFF2-40B4-BE49-F238E27FC236}">
                <a16:creationId xmlns:a16="http://schemas.microsoft.com/office/drawing/2014/main" id="{B4779331-319D-04E2-59BB-C4B51BA76418}"/>
              </a:ext>
            </a:extLst>
          </p:cNvPr>
          <p:cNvSpPr txBox="1">
            <a:spLocks/>
          </p:cNvSpPr>
          <p:nvPr/>
        </p:nvSpPr>
        <p:spPr>
          <a:xfrm>
            <a:off x="149680" y="1357531"/>
            <a:ext cx="11944350" cy="5043270"/>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pt-PT" sz="1100" dirty="0"/>
              <a:t>Abrams, Z. (2023, </a:t>
            </a:r>
            <a:r>
              <a:rPr lang="pt-PT" sz="1100" dirty="0" err="1"/>
              <a:t>March</a:t>
            </a:r>
            <a:r>
              <a:rPr lang="pt-PT" sz="1100" dirty="0"/>
              <a:t> 1). A </a:t>
            </a:r>
            <a:r>
              <a:rPr lang="pt-PT" sz="1100" dirty="0" err="1"/>
              <a:t>new</a:t>
            </a:r>
            <a:r>
              <a:rPr lang="pt-PT" sz="1100" dirty="0"/>
              <a:t> </a:t>
            </a:r>
            <a:r>
              <a:rPr lang="pt-PT" sz="1100" dirty="0" err="1"/>
              <a:t>concept</a:t>
            </a:r>
            <a:r>
              <a:rPr lang="pt-PT" sz="1100" dirty="0"/>
              <a:t> of </a:t>
            </a:r>
            <a:r>
              <a:rPr lang="pt-PT" sz="1100" dirty="0" err="1"/>
              <a:t>aging</a:t>
            </a:r>
            <a:r>
              <a:rPr lang="pt-PT" sz="1100" dirty="0"/>
              <a:t>. Monitor </a:t>
            </a:r>
            <a:r>
              <a:rPr lang="pt-PT" sz="1100" dirty="0" err="1"/>
              <a:t>on</a:t>
            </a:r>
            <a:r>
              <a:rPr lang="pt-PT" sz="1100" dirty="0"/>
              <a:t> </a:t>
            </a:r>
            <a:r>
              <a:rPr lang="pt-PT" sz="1100" dirty="0" err="1"/>
              <a:t>Psychology</a:t>
            </a:r>
            <a:r>
              <a:rPr lang="pt-PT" sz="1100" dirty="0"/>
              <a:t>, 54(2). </a:t>
            </a:r>
            <a:r>
              <a:rPr lang="pt-PT" sz="1100" dirty="0">
                <a:hlinkClick r:id="rId2"/>
              </a:rPr>
              <a:t>https://www.apa.org/monitor/2023/03/cover-new-concept-of-aging</a:t>
            </a:r>
            <a:r>
              <a:rPr lang="pt-PT" sz="1100" dirty="0"/>
              <a:t>  </a:t>
            </a:r>
          </a:p>
          <a:p>
            <a:pPr marL="285750" indent="-285750">
              <a:buFont typeface="Arial" panose="020B0604020202020204" pitchFamily="34" charset="0"/>
              <a:buChar char="•"/>
            </a:pPr>
            <a:r>
              <a:rPr lang="pt-PT" sz="1100" dirty="0" err="1"/>
              <a:t>Bodner</a:t>
            </a:r>
            <a:r>
              <a:rPr lang="pt-PT" sz="1100" dirty="0"/>
              <a:t>, E.; Cohen-</a:t>
            </a:r>
            <a:r>
              <a:rPr lang="pt-PT" sz="1100" dirty="0" err="1"/>
              <a:t>Fridel</a:t>
            </a:r>
            <a:r>
              <a:rPr lang="pt-PT" sz="1100" dirty="0"/>
              <a:t>, S. </a:t>
            </a:r>
            <a:r>
              <a:rPr lang="pt-PT" sz="1100" dirty="0" err="1"/>
              <a:t>Relations</a:t>
            </a:r>
            <a:r>
              <a:rPr lang="pt-PT" sz="1100" dirty="0"/>
              <a:t> </a:t>
            </a:r>
            <a:r>
              <a:rPr lang="pt-PT" sz="1100" dirty="0" err="1"/>
              <a:t>between</a:t>
            </a:r>
            <a:r>
              <a:rPr lang="pt-PT" sz="1100" dirty="0"/>
              <a:t> </a:t>
            </a:r>
            <a:r>
              <a:rPr lang="pt-PT" sz="1100" dirty="0" err="1"/>
              <a:t>Attachment</a:t>
            </a:r>
            <a:r>
              <a:rPr lang="pt-PT" sz="1100" dirty="0"/>
              <a:t> Styles, </a:t>
            </a:r>
            <a:r>
              <a:rPr lang="pt-PT" sz="1100" dirty="0" err="1"/>
              <a:t>Ageism</a:t>
            </a:r>
            <a:r>
              <a:rPr lang="pt-PT" sz="1100" dirty="0"/>
              <a:t> and </a:t>
            </a:r>
            <a:r>
              <a:rPr lang="pt-PT" sz="1100" dirty="0" err="1"/>
              <a:t>Quality</a:t>
            </a:r>
            <a:r>
              <a:rPr lang="pt-PT" sz="1100" dirty="0"/>
              <a:t> of </a:t>
            </a:r>
            <a:r>
              <a:rPr lang="pt-PT" sz="1100" dirty="0" err="1"/>
              <a:t>Life</a:t>
            </a:r>
            <a:r>
              <a:rPr lang="pt-PT" sz="1100" dirty="0"/>
              <a:t> in Late </a:t>
            </a:r>
            <a:r>
              <a:rPr lang="pt-PT" sz="1100" dirty="0" err="1"/>
              <a:t>Life</a:t>
            </a:r>
            <a:r>
              <a:rPr lang="pt-PT" sz="1100" dirty="0"/>
              <a:t>. </a:t>
            </a:r>
            <a:r>
              <a:rPr lang="pt-PT" sz="1100" dirty="0" err="1"/>
              <a:t>Int</a:t>
            </a:r>
            <a:r>
              <a:rPr lang="pt-PT" sz="1100" dirty="0"/>
              <a:t>. </a:t>
            </a:r>
            <a:r>
              <a:rPr lang="pt-PT" sz="1100" dirty="0" err="1"/>
              <a:t>Psychogeriatr</a:t>
            </a:r>
            <a:r>
              <a:rPr lang="pt-PT" sz="1100" dirty="0"/>
              <a:t>. 2010, 22, 1353–1361.</a:t>
            </a:r>
          </a:p>
          <a:p>
            <a:pPr marL="285750" indent="-285750">
              <a:buFont typeface="Arial" panose="020B0604020202020204" pitchFamily="34" charset="0"/>
              <a:buChar char="•"/>
            </a:pPr>
            <a:r>
              <a:rPr lang="pt-PT" sz="1100" dirty="0" err="1"/>
              <a:t>Donizzetti</a:t>
            </a:r>
            <a:r>
              <a:rPr lang="pt-PT" sz="1100" dirty="0"/>
              <a:t>, A.R.; </a:t>
            </a:r>
            <a:r>
              <a:rPr lang="pt-PT" sz="1100" dirty="0" err="1"/>
              <a:t>Lagacé</a:t>
            </a:r>
            <a:r>
              <a:rPr lang="pt-PT" sz="1100" dirty="0"/>
              <a:t>, M. COVID-19 and </a:t>
            </a:r>
            <a:r>
              <a:rPr lang="pt-PT" sz="1100" dirty="0" err="1"/>
              <a:t>the</a:t>
            </a:r>
            <a:r>
              <a:rPr lang="pt-PT" sz="1100" dirty="0"/>
              <a:t> </a:t>
            </a:r>
            <a:r>
              <a:rPr lang="pt-PT" sz="1100" dirty="0" err="1"/>
              <a:t>Elderly’s</a:t>
            </a:r>
            <a:r>
              <a:rPr lang="pt-PT" sz="1100" dirty="0"/>
              <a:t> Mental </a:t>
            </a:r>
            <a:r>
              <a:rPr lang="pt-PT" sz="1100" dirty="0" err="1"/>
              <a:t>Illness</a:t>
            </a:r>
            <a:r>
              <a:rPr lang="pt-PT" sz="1100" dirty="0"/>
              <a:t>: The Role of </a:t>
            </a:r>
            <a:r>
              <a:rPr lang="pt-PT" sz="1100" dirty="0" err="1"/>
              <a:t>Risk</a:t>
            </a:r>
            <a:r>
              <a:rPr lang="pt-PT" sz="1100" dirty="0"/>
              <a:t> </a:t>
            </a:r>
            <a:r>
              <a:rPr lang="pt-PT" sz="1100" dirty="0" err="1"/>
              <a:t>Perception</a:t>
            </a:r>
            <a:r>
              <a:rPr lang="pt-PT" sz="1100" dirty="0"/>
              <a:t>, Social </a:t>
            </a:r>
            <a:r>
              <a:rPr lang="pt-PT" sz="1100" dirty="0" err="1"/>
              <a:t>Isolation</a:t>
            </a:r>
            <a:r>
              <a:rPr lang="pt-PT" sz="1100" dirty="0"/>
              <a:t>, </a:t>
            </a:r>
            <a:r>
              <a:rPr lang="pt-PT" sz="1100" dirty="0" err="1"/>
              <a:t>Loneliness</a:t>
            </a:r>
            <a:r>
              <a:rPr lang="pt-PT" sz="1100" dirty="0"/>
              <a:t> and </a:t>
            </a:r>
            <a:r>
              <a:rPr lang="pt-PT" sz="1100" dirty="0" err="1"/>
              <a:t>Ageism</a:t>
            </a:r>
            <a:r>
              <a:rPr lang="pt-PT" sz="1100" dirty="0"/>
              <a:t>. </a:t>
            </a:r>
            <a:r>
              <a:rPr lang="pt-PT" sz="1100" dirty="0" err="1"/>
              <a:t>Int</a:t>
            </a:r>
            <a:r>
              <a:rPr lang="pt-PT" sz="1100" dirty="0"/>
              <a:t>. J. </a:t>
            </a:r>
            <a:r>
              <a:rPr lang="pt-PT" sz="1100" dirty="0" err="1"/>
              <a:t>Environ</a:t>
            </a:r>
            <a:r>
              <a:rPr lang="pt-PT" sz="1100" dirty="0"/>
              <a:t>. </a:t>
            </a:r>
            <a:r>
              <a:rPr lang="pt-PT" sz="1100" dirty="0" err="1"/>
              <a:t>Res</a:t>
            </a:r>
            <a:r>
              <a:rPr lang="pt-PT" sz="1100" dirty="0"/>
              <a:t>. </a:t>
            </a:r>
            <a:r>
              <a:rPr lang="pt-PT" sz="1100" dirty="0" err="1"/>
              <a:t>Public</a:t>
            </a:r>
            <a:r>
              <a:rPr lang="pt-PT" sz="1100" dirty="0"/>
              <a:t> </a:t>
            </a:r>
            <a:r>
              <a:rPr lang="pt-PT" sz="1100" dirty="0" err="1"/>
              <a:t>Health</a:t>
            </a:r>
            <a:r>
              <a:rPr lang="pt-PT" sz="1100" dirty="0"/>
              <a:t> 2022, 19, 4513.</a:t>
            </a:r>
          </a:p>
          <a:p>
            <a:pPr marL="285750" indent="-285750">
              <a:buFont typeface="Arial" panose="020B0604020202020204" pitchFamily="34" charset="0"/>
              <a:buChar char="•"/>
            </a:pPr>
            <a:r>
              <a:rPr lang="pt-PT" sz="1100" dirty="0" err="1"/>
              <a:t>Gewirtz-Meydan</a:t>
            </a:r>
            <a:r>
              <a:rPr lang="pt-PT" sz="1100" dirty="0"/>
              <a:t>, A., &amp; </a:t>
            </a:r>
            <a:r>
              <a:rPr lang="pt-PT" sz="1100" dirty="0" err="1"/>
              <a:t>Ayalon</a:t>
            </a:r>
            <a:r>
              <a:rPr lang="pt-PT" sz="1100" dirty="0"/>
              <a:t>, L. (2020). “</a:t>
            </a:r>
            <a:r>
              <a:rPr lang="pt-PT" sz="1100" dirty="0" err="1"/>
              <a:t>Shades</a:t>
            </a:r>
            <a:r>
              <a:rPr lang="pt-PT" sz="1100" dirty="0"/>
              <a:t> of </a:t>
            </a:r>
            <a:r>
              <a:rPr lang="pt-PT" sz="1100" dirty="0" err="1"/>
              <a:t>grey</a:t>
            </a:r>
            <a:r>
              <a:rPr lang="pt-PT" sz="1100" dirty="0"/>
              <a:t>”: </a:t>
            </a:r>
            <a:r>
              <a:rPr lang="pt-PT" sz="1100" dirty="0" err="1"/>
              <a:t>Exploring</a:t>
            </a:r>
            <a:r>
              <a:rPr lang="pt-PT" sz="1100" dirty="0"/>
              <a:t> </a:t>
            </a:r>
            <a:r>
              <a:rPr lang="pt-PT" sz="1100" dirty="0" err="1"/>
              <a:t>public</a:t>
            </a:r>
            <a:r>
              <a:rPr lang="pt-PT" sz="1100" dirty="0"/>
              <a:t> </a:t>
            </a:r>
            <a:r>
              <a:rPr lang="pt-PT" sz="1100" dirty="0" err="1"/>
              <a:t>opinion</a:t>
            </a:r>
            <a:r>
              <a:rPr lang="pt-PT" sz="1100" dirty="0"/>
              <a:t> </a:t>
            </a:r>
            <a:r>
              <a:rPr lang="pt-PT" sz="1100" dirty="0" err="1"/>
              <a:t>about</a:t>
            </a:r>
            <a:r>
              <a:rPr lang="pt-PT" sz="1100" dirty="0"/>
              <a:t> later-</a:t>
            </a:r>
            <a:r>
              <a:rPr lang="pt-PT" sz="1100" dirty="0" err="1"/>
              <a:t>life</a:t>
            </a:r>
            <a:r>
              <a:rPr lang="pt-PT" sz="1100" dirty="0"/>
              <a:t> </a:t>
            </a:r>
            <a:r>
              <a:rPr lang="pt-PT" sz="1100" dirty="0" err="1"/>
              <a:t>sexuality</a:t>
            </a:r>
            <a:r>
              <a:rPr lang="pt-PT" sz="1100" dirty="0"/>
              <a:t>. </a:t>
            </a:r>
            <a:r>
              <a:rPr lang="pt-PT" sz="1100" dirty="0" err="1"/>
              <a:t>Canadian</a:t>
            </a:r>
            <a:r>
              <a:rPr lang="pt-PT" sz="1100" dirty="0"/>
              <a:t> </a:t>
            </a:r>
            <a:r>
              <a:rPr lang="pt-PT" sz="1100" dirty="0" err="1"/>
              <a:t>Journal</a:t>
            </a:r>
            <a:r>
              <a:rPr lang="pt-PT" sz="1100" dirty="0"/>
              <a:t> </a:t>
            </a:r>
            <a:r>
              <a:rPr lang="pt-PT" sz="1100" dirty="0" err="1"/>
              <a:t>on</a:t>
            </a:r>
            <a:r>
              <a:rPr lang="pt-PT" sz="1100" dirty="0"/>
              <a:t> </a:t>
            </a:r>
            <a:r>
              <a:rPr lang="pt-PT" sz="1100" dirty="0" err="1"/>
              <a:t>Aging</a:t>
            </a:r>
            <a:r>
              <a:rPr lang="pt-PT" sz="1100" dirty="0"/>
              <a:t>/La </a:t>
            </a:r>
            <a:r>
              <a:rPr lang="pt-PT" sz="1100" dirty="0" err="1"/>
              <a:t>Revue</a:t>
            </a:r>
            <a:r>
              <a:rPr lang="pt-PT" sz="1100" dirty="0"/>
              <a:t> </a:t>
            </a:r>
            <a:r>
              <a:rPr lang="pt-PT" sz="1100" dirty="0" err="1"/>
              <a:t>canadienne</a:t>
            </a:r>
            <a:r>
              <a:rPr lang="pt-PT" sz="1100" dirty="0"/>
              <a:t> </a:t>
            </a:r>
            <a:r>
              <a:rPr lang="pt-PT" sz="1100" dirty="0" err="1"/>
              <a:t>du</a:t>
            </a:r>
            <a:r>
              <a:rPr lang="pt-PT" sz="1100" dirty="0"/>
              <a:t> </a:t>
            </a:r>
            <a:r>
              <a:rPr lang="pt-PT" sz="1100" dirty="0" err="1"/>
              <a:t>vieillissement</a:t>
            </a:r>
            <a:r>
              <a:rPr lang="pt-PT" sz="1100" dirty="0"/>
              <a:t>, 39(4), 647-661. </a:t>
            </a:r>
            <a:r>
              <a:rPr lang="pt-PT" sz="1100" dirty="0">
                <a:hlinkClick r:id="rId3"/>
              </a:rPr>
              <a:t>https://doi.org/10.1017/s071498081900062x</a:t>
            </a:r>
            <a:r>
              <a:rPr lang="pt-PT" sz="1100" dirty="0"/>
              <a:t>  </a:t>
            </a:r>
          </a:p>
          <a:p>
            <a:pPr marL="285750" indent="-285750">
              <a:buFont typeface="Arial" panose="020B0604020202020204" pitchFamily="34" charset="0"/>
              <a:buChar char="•"/>
            </a:pPr>
            <a:r>
              <a:rPr lang="pt-PT" sz="1100" dirty="0" err="1"/>
              <a:t>Gewirtz-Meydan</a:t>
            </a:r>
            <a:r>
              <a:rPr lang="pt-PT" sz="1100" dirty="0"/>
              <a:t>, A., </a:t>
            </a:r>
            <a:r>
              <a:rPr lang="pt-PT" sz="1100" dirty="0" err="1"/>
              <a:t>Hafford-Letchfield</a:t>
            </a:r>
            <a:r>
              <a:rPr lang="pt-PT" sz="1100" dirty="0"/>
              <a:t>, T., </a:t>
            </a:r>
            <a:r>
              <a:rPr lang="pt-PT" sz="1100" dirty="0" err="1"/>
              <a:t>Benyamini</a:t>
            </a:r>
            <a:r>
              <a:rPr lang="pt-PT" sz="1100" dirty="0"/>
              <a:t>, Y., </a:t>
            </a:r>
            <a:r>
              <a:rPr lang="pt-PT" sz="1100" dirty="0" err="1"/>
              <a:t>Phelan</a:t>
            </a:r>
            <a:r>
              <a:rPr lang="pt-PT" sz="1100" dirty="0"/>
              <a:t>, A., Jackson, J. and </a:t>
            </a:r>
            <a:r>
              <a:rPr lang="pt-PT" sz="1100" dirty="0" err="1"/>
              <a:t>Ayalon</a:t>
            </a:r>
            <a:r>
              <a:rPr lang="pt-PT" sz="1100" dirty="0"/>
              <a:t>, L. (2018) '</a:t>
            </a:r>
            <a:r>
              <a:rPr lang="pt-PT" sz="1100" dirty="0" err="1"/>
              <a:t>Ageism</a:t>
            </a:r>
            <a:r>
              <a:rPr lang="pt-PT" sz="1100" dirty="0"/>
              <a:t> and </a:t>
            </a:r>
            <a:r>
              <a:rPr lang="pt-PT" sz="1100" dirty="0" err="1"/>
              <a:t>Sexuality</a:t>
            </a:r>
            <a:r>
              <a:rPr lang="pt-PT" sz="1100" dirty="0"/>
              <a:t>', in </a:t>
            </a:r>
            <a:r>
              <a:rPr lang="pt-PT" sz="1100" dirty="0" err="1"/>
              <a:t>Ayalon</a:t>
            </a:r>
            <a:r>
              <a:rPr lang="pt-PT" sz="1100" dirty="0"/>
              <a:t>, L. &amp; </a:t>
            </a:r>
            <a:r>
              <a:rPr lang="pt-PT" sz="1100" dirty="0" err="1"/>
              <a:t>Tesch-Römer</a:t>
            </a:r>
            <a:r>
              <a:rPr lang="pt-PT" sz="1100" dirty="0"/>
              <a:t>, C. (eds.) </a:t>
            </a:r>
            <a:r>
              <a:rPr lang="pt-PT" sz="1100" dirty="0" err="1"/>
              <a:t>Contemporary</a:t>
            </a:r>
            <a:r>
              <a:rPr lang="pt-PT" sz="1100" dirty="0"/>
              <a:t> </a:t>
            </a:r>
            <a:r>
              <a:rPr lang="pt-PT" sz="1100" dirty="0" err="1"/>
              <a:t>Perspectives</a:t>
            </a:r>
            <a:r>
              <a:rPr lang="pt-PT" sz="1100" dirty="0"/>
              <a:t> </a:t>
            </a:r>
            <a:r>
              <a:rPr lang="pt-PT" sz="1100" dirty="0" err="1"/>
              <a:t>on</a:t>
            </a:r>
            <a:r>
              <a:rPr lang="pt-PT" sz="1100" dirty="0"/>
              <a:t> </a:t>
            </a:r>
            <a:r>
              <a:rPr lang="pt-PT" sz="1100" dirty="0" err="1"/>
              <a:t>Ageism</a:t>
            </a:r>
            <a:r>
              <a:rPr lang="pt-PT" sz="1100" dirty="0"/>
              <a:t>. </a:t>
            </a:r>
            <a:r>
              <a:rPr lang="pt-PT" sz="1100" dirty="0" err="1"/>
              <a:t>Cham</a:t>
            </a:r>
            <a:r>
              <a:rPr lang="pt-PT" sz="1100" dirty="0"/>
              <a:t>: Springer International </a:t>
            </a:r>
            <a:r>
              <a:rPr lang="pt-PT" sz="1100" dirty="0" err="1"/>
              <a:t>Publishing</a:t>
            </a:r>
            <a:r>
              <a:rPr lang="pt-PT" sz="1100" dirty="0"/>
              <a:t>, pp. 149-162. doi:10.1007/978-3-319-73820-8_10. </a:t>
            </a:r>
            <a:r>
              <a:rPr lang="pt-PT" sz="1100" dirty="0">
                <a:hlinkClick r:id="rId4"/>
              </a:rPr>
              <a:t>https://cora.ucc.ie/bitstreams/7f056dc8-2801-4587-9aec-87a10ad79796/download</a:t>
            </a:r>
            <a:r>
              <a:rPr lang="pt-PT" sz="1100" dirty="0"/>
              <a:t> </a:t>
            </a:r>
          </a:p>
          <a:p>
            <a:pPr marL="285750" indent="-285750">
              <a:buFont typeface="Arial" panose="020B0604020202020204" pitchFamily="34" charset="0"/>
              <a:buChar char="•"/>
            </a:pPr>
            <a:r>
              <a:rPr lang="pt-PT" sz="1100" dirty="0" err="1"/>
              <a:t>Heywood</a:t>
            </a:r>
            <a:r>
              <a:rPr lang="pt-PT" sz="1100" dirty="0"/>
              <a:t>, w., </a:t>
            </a:r>
            <a:r>
              <a:rPr lang="pt-PT" sz="1100" dirty="0" err="1"/>
              <a:t>Minichiello</a:t>
            </a:r>
            <a:r>
              <a:rPr lang="pt-PT" sz="1100" dirty="0"/>
              <a:t>, v., </a:t>
            </a:r>
            <a:r>
              <a:rPr lang="pt-PT" sz="1100" dirty="0" err="1"/>
              <a:t>Lyons</a:t>
            </a:r>
            <a:r>
              <a:rPr lang="pt-PT" sz="1100" dirty="0"/>
              <a:t>, a., </a:t>
            </a:r>
            <a:r>
              <a:rPr lang="pt-PT" sz="1100" dirty="0" err="1"/>
              <a:t>Fileborn</a:t>
            </a:r>
            <a:r>
              <a:rPr lang="pt-PT" sz="1100" dirty="0"/>
              <a:t>, b., Hussain, r., </a:t>
            </a:r>
            <a:r>
              <a:rPr lang="pt-PT" sz="1100" dirty="0" err="1"/>
              <a:t>Hinchliff</a:t>
            </a:r>
            <a:r>
              <a:rPr lang="pt-PT" sz="1100" dirty="0"/>
              <a:t>, s., … </a:t>
            </a:r>
            <a:r>
              <a:rPr lang="pt-PT" sz="1100" dirty="0" err="1"/>
              <a:t>Dow</a:t>
            </a:r>
            <a:r>
              <a:rPr lang="pt-PT" sz="1100" dirty="0"/>
              <a:t>, b. (2019). The </a:t>
            </a:r>
            <a:r>
              <a:rPr lang="pt-PT" sz="1100" dirty="0" err="1"/>
              <a:t>impact</a:t>
            </a:r>
            <a:r>
              <a:rPr lang="pt-PT" sz="1100" dirty="0"/>
              <a:t> of </a:t>
            </a:r>
            <a:r>
              <a:rPr lang="pt-PT" sz="1100" dirty="0" err="1"/>
              <a:t>experiences</a:t>
            </a:r>
            <a:r>
              <a:rPr lang="pt-PT" sz="1100" dirty="0"/>
              <a:t> of </a:t>
            </a:r>
            <a:r>
              <a:rPr lang="pt-PT" sz="1100" dirty="0" err="1"/>
              <a:t>ageism</a:t>
            </a:r>
            <a:r>
              <a:rPr lang="pt-PT" sz="1100" dirty="0"/>
              <a:t> </a:t>
            </a:r>
            <a:r>
              <a:rPr lang="pt-PT" sz="1100" dirty="0" err="1"/>
              <a:t>on</a:t>
            </a:r>
            <a:r>
              <a:rPr lang="pt-PT" sz="1100" dirty="0"/>
              <a:t> sexual </a:t>
            </a:r>
            <a:r>
              <a:rPr lang="pt-PT" sz="1100" dirty="0" err="1"/>
              <a:t>activity</a:t>
            </a:r>
            <a:r>
              <a:rPr lang="pt-PT" sz="1100" dirty="0"/>
              <a:t> and </a:t>
            </a:r>
            <a:r>
              <a:rPr lang="pt-PT" sz="1100" dirty="0" err="1"/>
              <a:t>interest</a:t>
            </a:r>
            <a:r>
              <a:rPr lang="pt-PT" sz="1100" dirty="0"/>
              <a:t> in later </a:t>
            </a:r>
            <a:r>
              <a:rPr lang="pt-PT" sz="1100" dirty="0" err="1"/>
              <a:t>life</a:t>
            </a:r>
            <a:r>
              <a:rPr lang="pt-PT" sz="1100" dirty="0"/>
              <a:t>. </a:t>
            </a:r>
            <a:r>
              <a:rPr lang="pt-PT" sz="1100" dirty="0" err="1"/>
              <a:t>Ageing</a:t>
            </a:r>
            <a:r>
              <a:rPr lang="pt-PT" sz="1100" dirty="0"/>
              <a:t> and </a:t>
            </a:r>
            <a:r>
              <a:rPr lang="pt-PT" sz="1100" dirty="0" err="1"/>
              <a:t>Society</a:t>
            </a:r>
            <a:r>
              <a:rPr lang="pt-PT" sz="1100" dirty="0"/>
              <a:t>, 39(4), 795–814. doi:10.1017/S0144686X17001222 </a:t>
            </a:r>
          </a:p>
          <a:p>
            <a:pPr marL="285750" indent="-285750">
              <a:buFont typeface="Arial" panose="020B0604020202020204" pitchFamily="34" charset="0"/>
              <a:buChar char="•"/>
            </a:pPr>
            <a:r>
              <a:rPr lang="pt-PT" sz="1100" dirty="0" err="1"/>
              <a:t>Kerssies</a:t>
            </a:r>
            <a:r>
              <a:rPr lang="pt-PT" sz="1100" dirty="0"/>
              <a:t>, J., </a:t>
            </a:r>
            <a:r>
              <a:rPr lang="pt-PT" sz="1100" dirty="0" err="1"/>
              <a:t>Huijg</a:t>
            </a:r>
            <a:r>
              <a:rPr lang="pt-PT" sz="1100" dirty="0"/>
              <a:t>, J. M., </a:t>
            </a:r>
            <a:r>
              <a:rPr lang="pt-PT" sz="1100" dirty="0" err="1"/>
              <a:t>Messelis</a:t>
            </a:r>
            <a:r>
              <a:rPr lang="pt-PT" sz="1100" dirty="0"/>
              <a:t>, E., </a:t>
            </a:r>
            <a:r>
              <a:rPr lang="pt-PT" sz="1100" dirty="0" err="1"/>
              <a:t>Abma</a:t>
            </a:r>
            <a:r>
              <a:rPr lang="pt-PT" sz="1100" dirty="0"/>
              <a:t>, T. A., &amp; </a:t>
            </a:r>
            <a:r>
              <a:rPr lang="pt-PT" sz="1100" dirty="0" err="1"/>
              <a:t>Bendien</a:t>
            </a:r>
            <a:r>
              <a:rPr lang="pt-PT" sz="1100" dirty="0"/>
              <a:t>, E. (2025). </a:t>
            </a:r>
            <a:r>
              <a:rPr lang="pt-PT" sz="1100" dirty="0" err="1"/>
              <a:t>Transforming</a:t>
            </a:r>
            <a:r>
              <a:rPr lang="pt-PT" sz="1100" dirty="0"/>
              <a:t> sexual (self-) </a:t>
            </a:r>
            <a:r>
              <a:rPr lang="pt-PT" sz="1100" dirty="0" err="1"/>
              <a:t>ageism</a:t>
            </a:r>
            <a:r>
              <a:rPr lang="pt-PT" sz="1100" dirty="0"/>
              <a:t>: A </a:t>
            </a:r>
            <a:r>
              <a:rPr lang="pt-PT" sz="1100" dirty="0" err="1"/>
              <a:t>tailored</a:t>
            </a:r>
            <a:r>
              <a:rPr lang="pt-PT" sz="1100" dirty="0"/>
              <a:t> </a:t>
            </a:r>
            <a:r>
              <a:rPr lang="pt-PT" sz="1100" dirty="0" err="1"/>
              <a:t>participatory</a:t>
            </a:r>
            <a:r>
              <a:rPr lang="pt-PT" sz="1100" dirty="0"/>
              <a:t> </a:t>
            </a:r>
            <a:r>
              <a:rPr lang="pt-PT" sz="1100" dirty="0" err="1"/>
              <a:t>action</a:t>
            </a:r>
            <a:r>
              <a:rPr lang="pt-PT" sz="1100" dirty="0"/>
              <a:t> research </a:t>
            </a:r>
            <a:r>
              <a:rPr lang="pt-PT" sz="1100" dirty="0" err="1"/>
              <a:t>approach</a:t>
            </a:r>
            <a:r>
              <a:rPr lang="pt-PT" sz="1100" dirty="0"/>
              <a:t> for </a:t>
            </a:r>
            <a:r>
              <a:rPr lang="pt-PT" sz="1100" dirty="0" err="1"/>
              <a:t>collaborative</a:t>
            </a:r>
            <a:r>
              <a:rPr lang="pt-PT" sz="1100" dirty="0"/>
              <a:t> </a:t>
            </a:r>
            <a:r>
              <a:rPr lang="pt-PT" sz="1100" dirty="0" err="1"/>
              <a:t>learning</a:t>
            </a:r>
            <a:r>
              <a:rPr lang="pt-PT" sz="1100" dirty="0"/>
              <a:t> </a:t>
            </a:r>
            <a:r>
              <a:rPr lang="pt-PT" sz="1100" dirty="0" err="1"/>
              <a:t>among</a:t>
            </a:r>
            <a:r>
              <a:rPr lang="pt-PT" sz="1100" dirty="0"/>
              <a:t> </a:t>
            </a:r>
            <a:r>
              <a:rPr lang="pt-PT" sz="1100" dirty="0" err="1"/>
              <a:t>older</a:t>
            </a:r>
            <a:r>
              <a:rPr lang="pt-PT" sz="1100" dirty="0"/>
              <a:t> </a:t>
            </a:r>
            <a:r>
              <a:rPr lang="pt-PT" sz="1100" dirty="0" err="1"/>
              <a:t>adults</a:t>
            </a:r>
            <a:r>
              <a:rPr lang="pt-PT" sz="1100" dirty="0"/>
              <a:t>. </a:t>
            </a:r>
            <a:r>
              <a:rPr lang="pt-PT" sz="1100" dirty="0" err="1"/>
              <a:t>Educational</a:t>
            </a:r>
            <a:r>
              <a:rPr lang="pt-PT" sz="1100" dirty="0"/>
              <a:t> </a:t>
            </a:r>
            <a:r>
              <a:rPr lang="pt-PT" sz="1100" dirty="0" err="1"/>
              <a:t>Gerontology</a:t>
            </a:r>
            <a:r>
              <a:rPr lang="pt-PT" sz="1100" dirty="0"/>
              <a:t>, 51(12), 1340-1352.</a:t>
            </a:r>
          </a:p>
          <a:p>
            <a:pPr marL="285750" indent="-285750">
              <a:buFont typeface="Arial" panose="020B0604020202020204" pitchFamily="34" charset="0"/>
              <a:buChar char="•"/>
            </a:pPr>
            <a:r>
              <a:rPr lang="pt-PT" sz="1100" dirty="0" err="1"/>
              <a:t>Lyons</a:t>
            </a:r>
            <a:r>
              <a:rPr lang="pt-PT" sz="1100" dirty="0"/>
              <a:t>, A., Alba, B., </a:t>
            </a:r>
            <a:r>
              <a:rPr lang="pt-PT" sz="1100" dirty="0" err="1"/>
              <a:t>Heywood</a:t>
            </a:r>
            <a:r>
              <a:rPr lang="pt-PT" sz="1100" dirty="0"/>
              <a:t>, W., </a:t>
            </a:r>
            <a:r>
              <a:rPr lang="pt-PT" sz="1100" dirty="0" err="1"/>
              <a:t>Fileborn</a:t>
            </a:r>
            <a:r>
              <a:rPr lang="pt-PT" sz="1100" dirty="0"/>
              <a:t>, B., </a:t>
            </a:r>
            <a:r>
              <a:rPr lang="pt-PT" sz="1100" dirty="0" err="1"/>
              <a:t>Minichiello</a:t>
            </a:r>
            <a:r>
              <a:rPr lang="pt-PT" sz="1100" dirty="0"/>
              <a:t>, V., </a:t>
            </a:r>
            <a:r>
              <a:rPr lang="pt-PT" sz="1100" dirty="0" err="1"/>
              <a:t>Barrett</a:t>
            </a:r>
            <a:r>
              <a:rPr lang="pt-PT" sz="1100" dirty="0"/>
              <a:t>, C., … </a:t>
            </a:r>
            <a:r>
              <a:rPr lang="pt-PT" sz="1100" dirty="0" err="1"/>
              <a:t>Dow</a:t>
            </a:r>
            <a:r>
              <a:rPr lang="pt-PT" sz="1100" dirty="0"/>
              <a:t>, B. (2018). </a:t>
            </a:r>
            <a:r>
              <a:rPr lang="pt-PT" sz="1100" dirty="0" err="1"/>
              <a:t>Experiences</a:t>
            </a:r>
            <a:r>
              <a:rPr lang="pt-PT" sz="1100" dirty="0"/>
              <a:t> of </a:t>
            </a:r>
            <a:r>
              <a:rPr lang="pt-PT" sz="1100" dirty="0" err="1"/>
              <a:t>ageism</a:t>
            </a:r>
            <a:r>
              <a:rPr lang="pt-PT" sz="1100" dirty="0"/>
              <a:t> and </a:t>
            </a:r>
            <a:r>
              <a:rPr lang="pt-PT" sz="1100" dirty="0" err="1"/>
              <a:t>the</a:t>
            </a:r>
            <a:r>
              <a:rPr lang="pt-PT" sz="1100" dirty="0"/>
              <a:t> mental </a:t>
            </a:r>
            <a:r>
              <a:rPr lang="pt-PT" sz="1100" dirty="0" err="1"/>
              <a:t>health</a:t>
            </a:r>
            <a:r>
              <a:rPr lang="pt-PT" sz="1100" dirty="0"/>
              <a:t> of </a:t>
            </a:r>
            <a:r>
              <a:rPr lang="pt-PT" sz="1100" dirty="0" err="1"/>
              <a:t>older</a:t>
            </a:r>
            <a:r>
              <a:rPr lang="pt-PT" sz="1100" dirty="0"/>
              <a:t> </a:t>
            </a:r>
            <a:r>
              <a:rPr lang="pt-PT" sz="1100" dirty="0" err="1"/>
              <a:t>adults</a:t>
            </a:r>
            <a:r>
              <a:rPr lang="pt-PT" sz="1100" dirty="0"/>
              <a:t>. </a:t>
            </a:r>
            <a:r>
              <a:rPr lang="pt-PT" sz="1100" dirty="0" err="1"/>
              <a:t>Aging</a:t>
            </a:r>
            <a:r>
              <a:rPr lang="pt-PT" sz="1100" dirty="0"/>
              <a:t> &amp; Mental </a:t>
            </a:r>
            <a:r>
              <a:rPr lang="pt-PT" sz="1100" dirty="0" err="1"/>
              <a:t>Health</a:t>
            </a:r>
            <a:r>
              <a:rPr lang="pt-PT" sz="1100" dirty="0"/>
              <a:t>, 22(11), 1456–1464. </a:t>
            </a:r>
            <a:r>
              <a:rPr lang="pt-PT" sz="1100" dirty="0">
                <a:hlinkClick r:id="rId5"/>
              </a:rPr>
              <a:t>https://doi.org/10.1080/13607863.2017.1364347</a:t>
            </a:r>
            <a:r>
              <a:rPr lang="pt-PT" sz="1100" dirty="0"/>
              <a:t>  </a:t>
            </a:r>
          </a:p>
          <a:p>
            <a:pPr marL="285750" indent="-285750">
              <a:buFont typeface="Arial" panose="020B0604020202020204" pitchFamily="34" charset="0"/>
              <a:buChar char="•"/>
            </a:pPr>
            <a:r>
              <a:rPr lang="pt-PT" sz="1100" dirty="0"/>
              <a:t>Moore, A., &amp; Reynolds, P. (2016). </a:t>
            </a:r>
            <a:r>
              <a:rPr lang="pt-PT" sz="1100" dirty="0" err="1"/>
              <a:t>Against</a:t>
            </a:r>
            <a:r>
              <a:rPr lang="pt-PT" sz="1100" dirty="0"/>
              <a:t> </a:t>
            </a:r>
            <a:r>
              <a:rPr lang="pt-PT" sz="1100" dirty="0" err="1"/>
              <a:t>the</a:t>
            </a:r>
            <a:r>
              <a:rPr lang="pt-PT" sz="1100" dirty="0"/>
              <a:t> </a:t>
            </a:r>
            <a:r>
              <a:rPr lang="pt-PT" sz="1100" dirty="0" err="1"/>
              <a:t>ugliness</a:t>
            </a:r>
            <a:r>
              <a:rPr lang="pt-PT" sz="1100" dirty="0"/>
              <a:t> of age: </a:t>
            </a:r>
            <a:r>
              <a:rPr lang="pt-PT" sz="1100" dirty="0" err="1"/>
              <a:t>Towards</a:t>
            </a:r>
            <a:r>
              <a:rPr lang="pt-PT" sz="1100" dirty="0"/>
              <a:t> </a:t>
            </a:r>
            <a:r>
              <a:rPr lang="pt-PT" sz="1100" dirty="0" err="1"/>
              <a:t>an</a:t>
            </a:r>
            <a:r>
              <a:rPr lang="pt-PT" sz="1100" dirty="0"/>
              <a:t> </a:t>
            </a:r>
            <a:r>
              <a:rPr lang="pt-PT" sz="1100" dirty="0" err="1"/>
              <a:t>erotics</a:t>
            </a:r>
            <a:r>
              <a:rPr lang="pt-PT" sz="1100" dirty="0"/>
              <a:t> of </a:t>
            </a:r>
            <a:r>
              <a:rPr lang="pt-PT" sz="1100" dirty="0" err="1"/>
              <a:t>the</a:t>
            </a:r>
            <a:r>
              <a:rPr lang="pt-PT" sz="1100" dirty="0"/>
              <a:t> </a:t>
            </a:r>
            <a:r>
              <a:rPr lang="pt-PT" sz="1100" dirty="0" err="1"/>
              <a:t>aging</a:t>
            </a:r>
            <a:r>
              <a:rPr lang="pt-PT" sz="1100" dirty="0"/>
              <a:t> sexual body. </a:t>
            </a:r>
            <a:r>
              <a:rPr lang="pt-PT" sz="1100" dirty="0" err="1"/>
              <a:t>InterAlia</a:t>
            </a:r>
            <a:r>
              <a:rPr lang="pt-PT" sz="1100" dirty="0"/>
              <a:t>: </a:t>
            </a:r>
            <a:r>
              <a:rPr lang="pt-PT" sz="1100" dirty="0" err="1"/>
              <a:t>Pismo</a:t>
            </a:r>
            <a:r>
              <a:rPr lang="pt-PT" sz="1100" dirty="0"/>
              <a:t> </a:t>
            </a:r>
            <a:r>
              <a:rPr lang="pt-PT" sz="1100" dirty="0" err="1"/>
              <a:t>poświęcone</a:t>
            </a:r>
            <a:r>
              <a:rPr lang="pt-PT" sz="1100" dirty="0"/>
              <a:t> </a:t>
            </a:r>
            <a:r>
              <a:rPr lang="pt-PT" sz="1100" dirty="0" err="1"/>
              <a:t>studiom</a:t>
            </a:r>
            <a:r>
              <a:rPr lang="pt-PT" sz="1100" dirty="0"/>
              <a:t> queer, (11a). </a:t>
            </a:r>
            <a:r>
              <a:rPr lang="pt-PT" sz="1100" dirty="0">
                <a:hlinkClick r:id="rId6"/>
              </a:rPr>
              <a:t>https://doi.org/10.51897/interalia/lrjz7417</a:t>
            </a:r>
            <a:r>
              <a:rPr lang="pt-PT" sz="1100" dirty="0"/>
              <a:t>  </a:t>
            </a:r>
          </a:p>
          <a:p>
            <a:pPr marL="285750" indent="-285750">
              <a:buFont typeface="Arial" panose="020B0604020202020204" pitchFamily="34" charset="0"/>
              <a:buChar char="•"/>
            </a:pPr>
            <a:r>
              <a:rPr lang="pt-PT" sz="1100" dirty="0" err="1"/>
              <a:t>Robb</a:t>
            </a:r>
            <a:r>
              <a:rPr lang="pt-PT" sz="1100" dirty="0"/>
              <a:t>, C., </a:t>
            </a:r>
            <a:r>
              <a:rPr lang="pt-PT" sz="1100" dirty="0" err="1"/>
              <a:t>Chen</a:t>
            </a:r>
            <a:r>
              <a:rPr lang="pt-PT" sz="1100" dirty="0"/>
              <a:t>, H. &amp; </a:t>
            </a:r>
            <a:r>
              <a:rPr lang="pt-PT" sz="1100" dirty="0" err="1"/>
              <a:t>Haley</a:t>
            </a:r>
            <a:r>
              <a:rPr lang="pt-PT" sz="1100" dirty="0"/>
              <a:t>, W.E. </a:t>
            </a:r>
            <a:r>
              <a:rPr lang="pt-PT" sz="1100" dirty="0" err="1"/>
              <a:t>Ageism</a:t>
            </a:r>
            <a:r>
              <a:rPr lang="pt-PT" sz="1100" dirty="0"/>
              <a:t> in Mental </a:t>
            </a:r>
            <a:r>
              <a:rPr lang="pt-PT" sz="1100" dirty="0" err="1"/>
              <a:t>Health</a:t>
            </a:r>
            <a:r>
              <a:rPr lang="pt-PT" sz="1100" dirty="0"/>
              <a:t> and </a:t>
            </a:r>
            <a:r>
              <a:rPr lang="pt-PT" sz="1100" dirty="0" err="1"/>
              <a:t>Health</a:t>
            </a:r>
            <a:r>
              <a:rPr lang="pt-PT" sz="1100" dirty="0"/>
              <a:t> </a:t>
            </a:r>
            <a:r>
              <a:rPr lang="pt-PT" sz="1100" dirty="0" err="1"/>
              <a:t>Care</a:t>
            </a:r>
            <a:r>
              <a:rPr lang="pt-PT" sz="1100" dirty="0"/>
              <a:t>: A </a:t>
            </a:r>
            <a:r>
              <a:rPr lang="pt-PT" sz="1100" dirty="0" err="1"/>
              <a:t>Critical</a:t>
            </a:r>
            <a:r>
              <a:rPr lang="pt-PT" sz="1100" dirty="0"/>
              <a:t> </a:t>
            </a:r>
            <a:r>
              <a:rPr lang="pt-PT" sz="1100" dirty="0" err="1"/>
              <a:t>Review</a:t>
            </a:r>
            <a:r>
              <a:rPr lang="pt-PT" sz="1100" dirty="0"/>
              <a:t>. </a:t>
            </a:r>
            <a:r>
              <a:rPr lang="pt-PT" sz="1100" dirty="0" err="1"/>
              <a:t>Journal</a:t>
            </a:r>
            <a:r>
              <a:rPr lang="pt-PT" sz="1100" dirty="0"/>
              <a:t> of </a:t>
            </a:r>
            <a:r>
              <a:rPr lang="pt-PT" sz="1100" dirty="0" err="1"/>
              <a:t>Clinical</a:t>
            </a:r>
            <a:r>
              <a:rPr lang="pt-PT" sz="1100" dirty="0"/>
              <a:t> </a:t>
            </a:r>
            <a:r>
              <a:rPr lang="pt-PT" sz="1100" dirty="0" err="1"/>
              <a:t>Geropsychology</a:t>
            </a:r>
            <a:r>
              <a:rPr lang="pt-PT" sz="1100" dirty="0"/>
              <a:t> 8, 1–12 (2002). </a:t>
            </a:r>
            <a:r>
              <a:rPr lang="pt-PT" sz="1100" dirty="0">
                <a:hlinkClick r:id="rId7"/>
              </a:rPr>
              <a:t>https://doi.org/10.1023/A:1013013322947</a:t>
            </a:r>
            <a:r>
              <a:rPr lang="pt-PT" sz="1100" dirty="0"/>
              <a:t> </a:t>
            </a:r>
          </a:p>
          <a:p>
            <a:pPr marL="285750" indent="-285750">
              <a:buFont typeface="Arial" panose="020B0604020202020204" pitchFamily="34" charset="0"/>
              <a:buChar char="•"/>
            </a:pPr>
            <a:r>
              <a:rPr lang="pt-PT" sz="1100" dirty="0" err="1"/>
              <a:t>Surles</a:t>
            </a:r>
            <a:r>
              <a:rPr lang="pt-PT" sz="1100" dirty="0"/>
              <a:t>, T. (2023, </a:t>
            </a:r>
            <a:r>
              <a:rPr lang="pt-PT" sz="1100" dirty="0" err="1"/>
              <a:t>February</a:t>
            </a:r>
            <a:r>
              <a:rPr lang="pt-PT" sz="1100" dirty="0"/>
              <a:t> 1). </a:t>
            </a:r>
            <a:r>
              <a:rPr lang="pt-PT" sz="1100" dirty="0" err="1"/>
              <a:t>Fight</a:t>
            </a:r>
            <a:r>
              <a:rPr lang="pt-PT" sz="1100" dirty="0"/>
              <a:t> sexual </a:t>
            </a:r>
            <a:r>
              <a:rPr lang="pt-PT" sz="1100" dirty="0" err="1"/>
              <a:t>ageism</a:t>
            </a:r>
            <a:r>
              <a:rPr lang="pt-PT" sz="1100" dirty="0"/>
              <a:t> and </a:t>
            </a:r>
            <a:r>
              <a:rPr lang="pt-PT" sz="1100" dirty="0" err="1"/>
              <a:t>boost</a:t>
            </a:r>
            <a:r>
              <a:rPr lang="pt-PT" sz="1100" dirty="0"/>
              <a:t> </a:t>
            </a:r>
            <a:r>
              <a:rPr lang="pt-PT" sz="1100" dirty="0" err="1"/>
              <a:t>your</a:t>
            </a:r>
            <a:r>
              <a:rPr lang="pt-PT" sz="1100" dirty="0"/>
              <a:t> sexual self-</a:t>
            </a:r>
            <a:r>
              <a:rPr lang="pt-PT" sz="1100" dirty="0" err="1"/>
              <a:t>confidence</a:t>
            </a:r>
            <a:r>
              <a:rPr lang="pt-PT" sz="1100" dirty="0"/>
              <a:t>. </a:t>
            </a:r>
            <a:r>
              <a:rPr lang="pt-PT" sz="1100" dirty="0" err="1"/>
              <a:t>Next</a:t>
            </a:r>
            <a:r>
              <a:rPr lang="pt-PT" sz="1100" dirty="0"/>
              <a:t> </a:t>
            </a:r>
            <a:r>
              <a:rPr lang="pt-PT" sz="1100" dirty="0" err="1"/>
              <a:t>Avenue</a:t>
            </a:r>
            <a:r>
              <a:rPr lang="pt-PT" sz="1100" dirty="0"/>
              <a:t>. </a:t>
            </a:r>
            <a:r>
              <a:rPr lang="pt-PT" sz="1100" dirty="0">
                <a:hlinkClick r:id="rId8"/>
              </a:rPr>
              <a:t>https://www.nextavenue.org/fight-sexual-ageism-boost-your-self-confidence/</a:t>
            </a:r>
            <a:r>
              <a:rPr lang="pt-PT" sz="1100" dirty="0"/>
              <a:t> </a:t>
            </a:r>
          </a:p>
          <a:p>
            <a:pPr marL="285750" indent="-285750">
              <a:buFont typeface="Arial" panose="020B0604020202020204" pitchFamily="34" charset="0"/>
              <a:buChar char="•"/>
            </a:pPr>
            <a:r>
              <a:rPr lang="pt-PT" sz="1100" dirty="0" err="1"/>
              <a:t>World</a:t>
            </a:r>
            <a:r>
              <a:rPr lang="pt-PT" sz="1100" dirty="0"/>
              <a:t> </a:t>
            </a:r>
            <a:r>
              <a:rPr lang="pt-PT" sz="1100" dirty="0" err="1"/>
              <a:t>Health</a:t>
            </a:r>
            <a:r>
              <a:rPr lang="pt-PT" sz="1100" dirty="0"/>
              <a:t> </a:t>
            </a:r>
            <a:r>
              <a:rPr lang="pt-PT" sz="1100" dirty="0" err="1"/>
              <a:t>Organization</a:t>
            </a:r>
            <a:r>
              <a:rPr lang="pt-PT" sz="1100" dirty="0"/>
              <a:t>. (2025, </a:t>
            </a:r>
            <a:r>
              <a:rPr lang="pt-PT" sz="1100" dirty="0" err="1"/>
              <a:t>April</a:t>
            </a:r>
            <a:r>
              <a:rPr lang="pt-PT" sz="1100" dirty="0"/>
              <a:t> 28). </a:t>
            </a:r>
            <a:r>
              <a:rPr lang="pt-PT" sz="1100" dirty="0" err="1"/>
              <a:t>Ageing</a:t>
            </a:r>
            <a:r>
              <a:rPr lang="pt-PT" sz="1100" dirty="0"/>
              <a:t>: </a:t>
            </a:r>
            <a:r>
              <a:rPr lang="pt-PT" sz="1100" dirty="0" err="1"/>
              <a:t>Ageism</a:t>
            </a:r>
            <a:r>
              <a:rPr lang="pt-PT" sz="1100" dirty="0"/>
              <a:t>. </a:t>
            </a:r>
            <a:r>
              <a:rPr lang="pt-PT" sz="1100" dirty="0">
                <a:hlinkClick r:id="rId9"/>
              </a:rPr>
              <a:t>https://www.who.int/news-room/questions-and-answers/item/ageing-ageism</a:t>
            </a:r>
            <a:r>
              <a:rPr lang="pt-PT" sz="1100" dirty="0"/>
              <a:t>  </a:t>
            </a:r>
          </a:p>
          <a:p>
            <a:pPr marL="285750" indent="-285750">
              <a:buFont typeface="Arial" panose="020B0604020202020204" pitchFamily="34" charset="0"/>
              <a:buChar char="•"/>
            </a:pPr>
            <a:r>
              <a:rPr lang="pt-PT" sz="1100" dirty="0" err="1"/>
              <a:t>World</a:t>
            </a:r>
            <a:r>
              <a:rPr lang="pt-PT" sz="1100" dirty="0"/>
              <a:t> </a:t>
            </a:r>
            <a:r>
              <a:rPr lang="pt-PT" sz="1100" dirty="0" err="1"/>
              <a:t>Health</a:t>
            </a:r>
            <a:r>
              <a:rPr lang="pt-PT" sz="1100" dirty="0"/>
              <a:t> </a:t>
            </a:r>
            <a:r>
              <a:rPr lang="pt-PT" sz="1100" dirty="0" err="1"/>
              <a:t>Organization</a:t>
            </a:r>
            <a:r>
              <a:rPr lang="pt-PT" sz="1100" dirty="0"/>
              <a:t>. (2021). Global </a:t>
            </a:r>
            <a:r>
              <a:rPr lang="pt-PT" sz="1100" dirty="0" err="1"/>
              <a:t>report</a:t>
            </a:r>
            <a:r>
              <a:rPr lang="pt-PT" sz="1100" dirty="0"/>
              <a:t> </a:t>
            </a:r>
            <a:r>
              <a:rPr lang="pt-PT" sz="1100" dirty="0" err="1"/>
              <a:t>on</a:t>
            </a:r>
            <a:r>
              <a:rPr lang="pt-PT" sz="1100" dirty="0"/>
              <a:t> </a:t>
            </a:r>
            <a:r>
              <a:rPr lang="pt-PT" sz="1100" dirty="0" err="1"/>
              <a:t>ageism</a:t>
            </a:r>
            <a:r>
              <a:rPr lang="pt-PT" sz="1100" dirty="0"/>
              <a:t>. </a:t>
            </a:r>
            <a:r>
              <a:rPr lang="pt-PT" sz="1100" dirty="0">
                <a:hlinkClick r:id="rId10"/>
              </a:rPr>
              <a:t>https://www.who.int/teams/social-determinants-of-health/demographic-change-and-healthy-ageing/ageism/global-report-on-ageism</a:t>
            </a:r>
            <a:r>
              <a:rPr lang="pt-PT" sz="1100" dirty="0"/>
              <a:t> </a:t>
            </a:r>
          </a:p>
          <a:p>
            <a:pPr marL="285750" indent="-285750">
              <a:buFont typeface="Arial" panose="020B0604020202020204" pitchFamily="34" charset="0"/>
              <a:buChar char="•"/>
            </a:pPr>
            <a:r>
              <a:rPr lang="pt-PT" sz="1100" dirty="0" err="1"/>
              <a:t>World</a:t>
            </a:r>
            <a:r>
              <a:rPr lang="pt-PT" sz="1100" dirty="0"/>
              <a:t> </a:t>
            </a:r>
            <a:r>
              <a:rPr lang="pt-PT" sz="1100" dirty="0" err="1"/>
              <a:t>Health</a:t>
            </a:r>
            <a:r>
              <a:rPr lang="pt-PT" sz="1100" dirty="0"/>
              <a:t> </a:t>
            </a:r>
            <a:r>
              <a:rPr lang="pt-PT" sz="1100" dirty="0" err="1"/>
              <a:t>Organization</a:t>
            </a:r>
            <a:r>
              <a:rPr lang="pt-PT" sz="1100" dirty="0"/>
              <a:t>. (2013). </a:t>
            </a:r>
            <a:r>
              <a:rPr lang="pt-PT" sz="1100" dirty="0" err="1"/>
              <a:t>Demystifying</a:t>
            </a:r>
            <a:r>
              <a:rPr lang="pt-PT" sz="1100" dirty="0"/>
              <a:t> </a:t>
            </a:r>
            <a:r>
              <a:rPr lang="pt-PT" sz="1100" dirty="0" err="1"/>
              <a:t>the</a:t>
            </a:r>
            <a:r>
              <a:rPr lang="pt-PT" sz="1100" dirty="0"/>
              <a:t> </a:t>
            </a:r>
            <a:r>
              <a:rPr lang="pt-PT" sz="1100" dirty="0" err="1"/>
              <a:t>myths</a:t>
            </a:r>
            <a:r>
              <a:rPr lang="pt-PT" sz="1100" dirty="0"/>
              <a:t> of </a:t>
            </a:r>
            <a:r>
              <a:rPr lang="pt-PT" sz="1100" dirty="0" err="1"/>
              <a:t>ageing</a:t>
            </a:r>
            <a:r>
              <a:rPr lang="pt-PT" sz="1100" dirty="0"/>
              <a:t>. WHO Regional Office for </a:t>
            </a:r>
            <a:r>
              <a:rPr lang="pt-PT" sz="1100" dirty="0" err="1"/>
              <a:t>Europe</a:t>
            </a:r>
            <a:r>
              <a:rPr lang="pt-PT" sz="1100" dirty="0"/>
              <a:t>. </a:t>
            </a:r>
            <a:r>
              <a:rPr lang="pt-PT" sz="1100" dirty="0">
                <a:hlinkClick r:id="rId11"/>
              </a:rPr>
              <a:t>https://iris.who.int/bitstreams/27967758-3b6e-47cf-9242-e5961ddd3252/download</a:t>
            </a:r>
            <a:r>
              <a:rPr lang="pt-PT" sz="1100" dirty="0"/>
              <a:t> </a:t>
            </a:r>
          </a:p>
        </p:txBody>
      </p:sp>
    </p:spTree>
    <p:extLst>
      <p:ext uri="{BB962C8B-B14F-4D97-AF65-F5344CB8AC3E}">
        <p14:creationId xmlns:p14="http://schemas.microsoft.com/office/powerpoint/2010/main" val="21412995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867E4B1E-B549-4824-90BE-DF59B0467222}"/>
</file>

<file path=customXml/itemProps2.xml><?xml version="1.0" encoding="utf-8"?>
<ds:datastoreItem xmlns:ds="http://schemas.openxmlformats.org/officeDocument/2006/customXml" ds:itemID="{824A9009-F8B3-435A-9848-822652DD0174}"/>
</file>

<file path=customXml/itemProps3.xml><?xml version="1.0" encoding="utf-8"?>
<ds:datastoreItem xmlns:ds="http://schemas.openxmlformats.org/officeDocument/2006/customXml" ds:itemID="{E4E1CA07-1A4B-46DA-9F4D-C6D3A307F6CA}"/>
</file>

<file path=docProps/app.xml><?xml version="1.0" encoding="utf-8"?>
<Properties xmlns="http://schemas.openxmlformats.org/officeDocument/2006/extended-properties" xmlns:vt="http://schemas.openxmlformats.org/officeDocument/2006/docPropsVTypes">
  <TotalTime>3959</TotalTime>
  <Words>4969</Words>
  <Application>Microsoft Office PowerPoint</Application>
  <PresentationFormat>Ecrã Panorâmico</PresentationFormat>
  <Paragraphs>222</Paragraphs>
  <Slides>27</Slides>
  <Notes>11</Notes>
  <HiddenSlides>0</HiddenSlides>
  <MMClips>0</MMClips>
  <ScaleCrop>false</ScaleCrop>
  <HeadingPairs>
    <vt:vector size="6" baseType="variant">
      <vt:variant>
        <vt:lpstr>Tipos de letra usados</vt:lpstr>
      </vt:variant>
      <vt:variant>
        <vt:i4>4</vt:i4>
      </vt:variant>
      <vt:variant>
        <vt:lpstr>Tema</vt:lpstr>
      </vt:variant>
      <vt:variant>
        <vt:i4>2</vt:i4>
      </vt:variant>
      <vt:variant>
        <vt:lpstr>Títulos dos diapositivos</vt:lpstr>
      </vt:variant>
      <vt:variant>
        <vt:i4>27</vt:i4>
      </vt:variant>
    </vt:vector>
  </HeadingPairs>
  <TitlesOfParts>
    <vt:vector size="33" baseType="lpstr">
      <vt:lpstr>Arial</vt:lpstr>
      <vt:lpstr>Calibri</vt:lpstr>
      <vt:lpstr>Open Sans</vt:lpstr>
      <vt:lpstr>Wingdings</vt:lpstr>
      <vt:lpstr>CARDET Course template</vt:lpstr>
      <vt:lpstr>CARDET Course template - Cover page</vt:lpstr>
      <vt:lpstr>Manual AgeWise</vt:lpstr>
      <vt:lpstr>Agenda &amp; Resultados de Aprendizagem</vt:lpstr>
      <vt:lpstr>Efeitos do Idadismo</vt:lpstr>
      <vt:lpstr>Efeitos do Idadismo</vt:lpstr>
      <vt:lpstr>Três Níveis de Idadismo</vt:lpstr>
      <vt:lpstr>Idadismo Institucional - O nível sistémico</vt:lpstr>
      <vt:lpstr>Idadismo Interpessoal - O nível social</vt:lpstr>
      <vt:lpstr>Idadismo Internalizado - O nível pessoal</vt:lpstr>
      <vt:lpstr>Três Níveis de Idadismo</vt:lpstr>
      <vt:lpstr>Três Níveis de Idadismo</vt:lpstr>
      <vt:lpstr>Crenças Sociais Negativas e Tabus em torno da Sexualidade</vt:lpstr>
      <vt:lpstr>Crenças Sociais Negativas e Tabus em torno da Sexualidade</vt:lpstr>
      <vt:lpstr>Crenças Sociais Negativas e Tabus em torno da Sexualidade</vt:lpstr>
      <vt:lpstr>Tons de Cinza (Gewirtz-Meydan &amp; Ayalon, 2020) </vt:lpstr>
      <vt:lpstr>Tons de Cinza (Gewirtz-Meydan &amp; Ayalon, 2020) </vt:lpstr>
      <vt:lpstr>Impacto nos Cuidados de Saúde, Educação e Contextos Institucionais </vt:lpstr>
      <vt:lpstr>Desafios Profissionais: Lidar com o Paradoxo do Protetor</vt:lpstr>
      <vt:lpstr>Grupos Vulneráveis e Interseccionalidade</vt:lpstr>
      <vt:lpstr>Reimaginar a Narrativa</vt:lpstr>
      <vt:lpstr>Orientação para Educadores e Profissionais</vt:lpstr>
      <vt:lpstr>Orientação para Educadores e Profissionais</vt:lpstr>
      <vt:lpstr>Como Evitar Estereótipos:</vt:lpstr>
      <vt:lpstr>Resumo e Mensagens-Chave</vt:lpstr>
      <vt:lpstr>Módulo 2 – Definições-Chave</vt:lpstr>
      <vt:lpstr>Módulo 2 – Definições-Chave</vt:lpstr>
      <vt:lpstr>Obrigado pela atenção!</vt:lpstr>
      <vt:lpstr>Módulo 2: Idadismo e Preconceitos sobre as Pessoas da Terceira Idade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docId:5E901978ECA06F66DA3956D384ABA352</cp:keywords>
  <cp:lastModifiedBy>Andreia Nunes - Proportional Message</cp:lastModifiedBy>
  <cp:revision>308</cp:revision>
  <cp:lastPrinted>2018-07-25T11:23:29Z</cp:lastPrinted>
  <dcterms:created xsi:type="dcterms:W3CDTF">2014-07-11T09:12:14Z</dcterms:created>
  <dcterms:modified xsi:type="dcterms:W3CDTF">2026-07-23T11:55:33Z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