
<file path=[Content_Types].xml><?xml version="1.0" encoding="utf-8"?>
<Types xmlns="http://schemas.openxmlformats.org/package/2006/content-types">
  <Default Extension="1" ContentType="image/jpeg"/>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33"/>
  </p:notesMasterIdLst>
  <p:handoutMasterIdLst>
    <p:handoutMasterId r:id="rId34"/>
  </p:handoutMasterIdLst>
  <p:sldIdLst>
    <p:sldId id="256" r:id="rId6"/>
    <p:sldId id="263" r:id="rId7"/>
    <p:sldId id="269" r:id="rId8"/>
    <p:sldId id="300" r:id="rId9"/>
    <p:sldId id="301" r:id="rId10"/>
    <p:sldId id="274" r:id="rId11"/>
    <p:sldId id="302" r:id="rId12"/>
    <p:sldId id="303" r:id="rId13"/>
    <p:sldId id="304" r:id="rId14"/>
    <p:sldId id="296" r:id="rId15"/>
    <p:sldId id="306" r:id="rId16"/>
    <p:sldId id="305" r:id="rId17"/>
    <p:sldId id="307" r:id="rId18"/>
    <p:sldId id="277" r:id="rId19"/>
    <p:sldId id="308" r:id="rId20"/>
    <p:sldId id="278" r:id="rId21"/>
    <p:sldId id="309" r:id="rId22"/>
    <p:sldId id="281" r:id="rId23"/>
    <p:sldId id="312" r:id="rId24"/>
    <p:sldId id="294" r:id="rId25"/>
    <p:sldId id="290" r:id="rId26"/>
    <p:sldId id="311" r:id="rId27"/>
    <p:sldId id="293" r:id="rId28"/>
    <p:sldId id="264" r:id="rId29"/>
    <p:sldId id="299" r:id="rId30"/>
    <p:sldId id="262" r:id="rId31"/>
    <p:sldId id="287" r:id="rId32"/>
  </p:sldIdLst>
  <p:sldSz cx="12192000" cy="6858000"/>
  <p:notesSz cx="6858000" cy="9144000"/>
  <p:custDataLst>
    <p:tags r:id="rId35"/>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AE6E8"/>
    <a:srgbClr val="1F4E83"/>
    <a:srgbClr val="1F4E79"/>
    <a:srgbClr val="F9F9F9"/>
    <a:srgbClr val="A2D2D6"/>
    <a:srgbClr val="00ADBB"/>
    <a:srgbClr val="DDEFBF"/>
    <a:srgbClr val="CBE69E"/>
    <a:srgbClr val="BDFA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Estilo Mé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9012ECD-51FC-41F1-AA8D-1B2483CD663E}" styleName="Estilo Claro 2 - Destaqu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38" autoAdjust="0"/>
    <p:restoredTop sz="84586" autoAdjust="0"/>
  </p:normalViewPr>
  <p:slideViewPr>
    <p:cSldViewPr snapToGrid="0">
      <p:cViewPr varScale="1">
        <p:scale>
          <a:sx n="96" d="100"/>
          <a:sy n="96" d="100"/>
        </p:scale>
        <p:origin x="1288" y="176"/>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bleStyles" Target="tableStyles.xml"/><Relationship Id="rId21" Type="http://schemas.openxmlformats.org/officeDocument/2006/relationships/slide" Target="slides/slide16.xml"/><Relationship Id="rId34" Type="http://schemas.openxmlformats.org/officeDocument/2006/relationships/handoutMaster" Target="handoutMasters/handout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gs" Target="tags/tag1.xml"/><Relationship Id="rId8" Type="http://schemas.openxmlformats.org/officeDocument/2006/relationships/slide" Target="slides/slide3.xml"/><Relationship Id="rId3" Type="http://schemas.openxmlformats.org/officeDocument/2006/relationships/customXml" Target="../customXml/item3.xml"/></Relationships>
</file>

<file path=ppt/diagrams/_rels/data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ata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ata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diagrams/_rels/drawing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image" Target="../media/image22.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dgm:spPr/>
      <dgm:t>
        <a:bodyPr/>
        <a:lstStyle/>
        <a:p>
          <a:r>
            <a:rPr lang="en-GB" b="1" i="1" dirty="0"/>
            <a:t>L'âgisme institutionnel </a:t>
          </a:r>
        </a:p>
        <a:p>
          <a:r>
            <a:rPr lang="en-GB" b="1" i="1" dirty="0"/>
            <a:t>Le niveau systémique</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GB" b="1" i="1" dirty="0"/>
            <a:t>L'âgisme interpersonnel </a:t>
          </a:r>
        </a:p>
        <a:p>
          <a:pPr>
            <a:buNone/>
          </a:pPr>
          <a:r>
            <a:rPr lang="en-GB" b="1" i="1" dirty="0"/>
            <a:t>Le niveau social</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GB" b="1" i="1" dirty="0"/>
            <a:t>L'âgisme intériorisé </a:t>
          </a:r>
        </a:p>
        <a:p>
          <a:pPr>
            <a:buNone/>
          </a:pPr>
          <a:r>
            <a:rPr lang="en-GB" b="1" i="1" dirty="0"/>
            <a:t>Le niveau personnel</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2000" b="-12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6000" b="-6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6000" b="-6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48CA8C41-9B8E-4CCC-A038-5111A8D2121A}" type="presOf" srcId="{D0624B66-6E85-4A1E-9F1B-1D0D06CB00D5}" destId="{24244F64-905C-494B-94BD-6C6023C4567F}"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712CB45D-421E-4664-BA42-11E02DC9A7C4}" srcId="{EB426917-D636-49EF-BCA1-AF2357F577DA}" destId="{1DA2ADC3-81F7-4246-A63A-11F51B9F1570}" srcOrd="1" destOrd="0" parTransId="{02B5F67C-430A-4607-B6EA-09AC914D8825}" sibTransId="{B73E1885-CAB4-44AE-90E1-4975BD893164}"/>
    <dgm:cxn modelId="{C5FA1765-9467-4C13-B0EF-491F1A0CC8DB}" type="presOf" srcId="{1DA2ADC3-81F7-4246-A63A-11F51B9F1570}" destId="{AE4C7FBE-1064-4F6E-BFC7-C1C9C59C83E5}" srcOrd="0" destOrd="0" presId="urn:microsoft.com/office/officeart/2005/8/layout/pList2"/>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dgm:spPr/>
      <dgm:t>
        <a:bodyPr/>
        <a:lstStyle/>
        <a:p>
          <a:r>
            <a:rPr lang="en-US" b="1" i="1" dirty="0"/>
            <a:t>Gérer la situation lorsque des enfants adultes peuvent se sentir mal à l'aise face à la nouvelle relation amoureuse de leurs parents ou à leur transition de genre.</a:t>
          </a:r>
          <a:endParaRPr lang="pt-PT"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dgm:spPr/>
      <dgm:t>
        <a:bodyPr/>
        <a:lstStyle/>
        <a:p>
          <a:pPr>
            <a:buNone/>
          </a:pPr>
          <a:r>
            <a:rPr lang="en-US" b="1" i="1" dirty="0"/>
            <a:t>Le sentiment de ne pas être armés pour aborder les questions de santé sexuelle ou d’identités LGBTQI+, car ces sujets n’ont jamais été abordés lors de leur formation professionnelle.</a:t>
          </a:r>
          <a:endParaRPr lang="pt-PT"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i="1" dirty="0"/>
            <a:t>Des horaires rigides pour les repas, l’hygiène et la prise de médicaments, qui ne laissent aucune place à la vie privée ni à la réalité « compliquée » des relations humaines.</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3000" b="-3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0" b="-10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3000" b="-3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48CA8C41-9B8E-4CCC-A038-5111A8D2121A}" type="presOf" srcId="{D0624B66-6E85-4A1E-9F1B-1D0D06CB00D5}" destId="{24244F64-905C-494B-94BD-6C6023C4567F}"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712CB45D-421E-4664-BA42-11E02DC9A7C4}" srcId="{EB426917-D636-49EF-BCA1-AF2357F577DA}" destId="{1DA2ADC3-81F7-4246-A63A-11F51B9F1570}" srcOrd="1" destOrd="0" parTransId="{02B5F67C-430A-4607-B6EA-09AC914D8825}" sibTransId="{B73E1885-CAB4-44AE-90E1-4975BD893164}"/>
    <dgm:cxn modelId="{C5FA1765-9467-4C13-B0EF-491F1A0CC8DB}" type="presOf" srcId="{1DA2ADC3-81F7-4246-A63A-11F51B9F1570}" destId="{AE4C7FBE-1064-4F6E-BFC7-C1C9C59C83E5}" srcOrd="0" destOrd="0" presId="urn:microsoft.com/office/officeart/2005/8/layout/pList2"/>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B426917-D636-49EF-BCA1-AF2357F577DA}" type="doc">
      <dgm:prSet loTypeId="urn:microsoft.com/office/officeart/2005/8/layout/pList2" loCatId="list" qsTypeId="urn:microsoft.com/office/officeart/2005/8/quickstyle/simple1" qsCatId="simple" csTypeId="urn:microsoft.com/office/officeart/2005/8/colors/accent1_2" csCatId="accent1" phldr="1"/>
      <dgm:spPr/>
      <dgm:t>
        <a:bodyPr/>
        <a:lstStyle/>
        <a:p>
          <a:endParaRPr lang="pt-PT"/>
        </a:p>
      </dgm:t>
    </dgm:pt>
    <dgm:pt modelId="{D0624B66-6E85-4A1E-9F1B-1D0D06CB00D5}">
      <dgm:prSet phldrT="[Texto]" custT="1"/>
      <dgm:spPr/>
      <dgm:t>
        <a:bodyPr/>
        <a:lstStyle/>
        <a:p>
          <a:r>
            <a:rPr lang="en-US" sz="1600" b="1" i="1" dirty="0"/>
            <a:t>Même si une personne est grand-parent, ce n’est pas sa seule identité. Considérez-la comme un individu à part entière, avec son histoire, son genre et son identité sexuelle.</a:t>
          </a:r>
          <a:endParaRPr lang="pt-PT" sz="1600" b="1" dirty="0"/>
        </a:p>
      </dgm:t>
    </dgm:pt>
    <dgm:pt modelId="{75E90932-0E50-4FB0-9C3C-92D4005BB2A1}" type="parTrans" cxnId="{D70FA119-3C40-4410-87EF-DE70BB22C23E}">
      <dgm:prSet/>
      <dgm:spPr/>
      <dgm:t>
        <a:bodyPr/>
        <a:lstStyle/>
        <a:p>
          <a:endParaRPr lang="pt-PT"/>
        </a:p>
      </dgm:t>
    </dgm:pt>
    <dgm:pt modelId="{B400B898-FDEA-40EA-B82E-7F5382E294D7}" type="sibTrans" cxnId="{D70FA119-3C40-4410-87EF-DE70BB22C23E}">
      <dgm:prSet/>
      <dgm:spPr/>
      <dgm:t>
        <a:bodyPr/>
        <a:lstStyle/>
        <a:p>
          <a:endParaRPr lang="pt-PT"/>
        </a:p>
      </dgm:t>
    </dgm:pt>
    <dgm:pt modelId="{1DA2ADC3-81F7-4246-A63A-11F51B9F1570}">
      <dgm:prSet phldrT="[Texto]" custT="1"/>
      <dgm:spPr/>
      <dgm:t>
        <a:bodyPr/>
        <a:lstStyle/>
        <a:p>
          <a:pPr>
            <a:buNone/>
          </a:pPr>
          <a:r>
            <a:rPr lang="en-US" sz="1600" b="1" i="1" dirty="0"/>
            <a:t>Si vous entendez un collègue faire une blague sur la nouvelle petite amie de votre grand-père, intervenez avec tact : « En fait, c’est formidable de le voir si heureux ; les relations </a:t>
          </a:r>
          <a:r>
            <a:rPr lang="en-US" sz="1400" b="1" i="1" dirty="0"/>
            <a:t>humaines</a:t>
          </a:r>
          <a:r>
            <a:rPr lang="en-US" sz="1600" b="1" i="1" dirty="0"/>
            <a:t> sont importantes à tout âge. »</a:t>
          </a:r>
          <a:endParaRPr lang="pt-PT" sz="1600" dirty="0"/>
        </a:p>
      </dgm:t>
    </dgm:pt>
    <dgm:pt modelId="{02B5F67C-430A-4607-B6EA-09AC914D8825}" type="parTrans" cxnId="{712CB45D-421E-4664-BA42-11E02DC9A7C4}">
      <dgm:prSet/>
      <dgm:spPr/>
      <dgm:t>
        <a:bodyPr/>
        <a:lstStyle/>
        <a:p>
          <a:endParaRPr lang="pt-PT"/>
        </a:p>
      </dgm:t>
    </dgm:pt>
    <dgm:pt modelId="{B73E1885-CAB4-44AE-90E1-4975BD893164}" type="sibTrans" cxnId="{712CB45D-421E-4664-BA42-11E02DC9A7C4}">
      <dgm:prSet/>
      <dgm:spPr/>
      <dgm:t>
        <a:bodyPr/>
        <a:lstStyle/>
        <a:p>
          <a:endParaRPr lang="pt-PT"/>
        </a:p>
      </dgm:t>
    </dgm:pt>
    <dgm:pt modelId="{FAADA6D0-2240-4FBE-BCB7-97FAE2384A1E}">
      <dgm:prSet phldrT="[Texto]"/>
      <dgm:spPr/>
      <dgm:t>
        <a:bodyPr/>
        <a:lstStyle/>
        <a:p>
          <a:pPr>
            <a:buNone/>
          </a:pPr>
          <a:r>
            <a:rPr lang="en-US" b="1" i="1" dirty="0"/>
            <a:t>Lors des bilans de santé, dites : « Beaucoup de personnes constatent que leurs besoins sexuels évoluent avec l’âge. Y a-t-il quelque chose à ce sujet dont vous aimeriez parler ? » Cela permet de mettre la personne âgée plus à l’aise pour s’exprimer.</a:t>
          </a:r>
          <a:endParaRPr lang="pt-PT" dirty="0"/>
        </a:p>
      </dgm:t>
    </dgm:pt>
    <dgm:pt modelId="{09784815-1CCC-4833-B6BB-67FAF55093ED}" type="parTrans" cxnId="{CF52C756-D133-44E0-B099-439406A4FD07}">
      <dgm:prSet/>
      <dgm:spPr/>
      <dgm:t>
        <a:bodyPr/>
        <a:lstStyle/>
        <a:p>
          <a:endParaRPr lang="pt-PT"/>
        </a:p>
      </dgm:t>
    </dgm:pt>
    <dgm:pt modelId="{9DD364B4-AE6F-46E8-B5B0-39F9548F667C}" type="sibTrans" cxnId="{CF52C756-D133-44E0-B099-439406A4FD07}">
      <dgm:prSet/>
      <dgm:spPr/>
      <dgm:t>
        <a:bodyPr/>
        <a:lstStyle/>
        <a:p>
          <a:endParaRPr lang="pt-PT"/>
        </a:p>
      </dgm:t>
    </dgm:pt>
    <dgm:pt modelId="{03278E1A-F632-446F-875D-07389D306BB2}" type="pres">
      <dgm:prSet presAssocID="{EB426917-D636-49EF-BCA1-AF2357F577DA}" presName="Name0" presStyleCnt="0">
        <dgm:presLayoutVars>
          <dgm:dir/>
          <dgm:resizeHandles val="exact"/>
        </dgm:presLayoutVars>
      </dgm:prSet>
      <dgm:spPr/>
    </dgm:pt>
    <dgm:pt modelId="{D3C800F6-20C5-46BA-BCB9-DBA2858F41FE}" type="pres">
      <dgm:prSet presAssocID="{EB426917-D636-49EF-BCA1-AF2357F577DA}" presName="bkgdShp" presStyleLbl="alignAccFollowNode1" presStyleIdx="0" presStyleCnt="1" custLinFactNeighborX="-6680" custLinFactNeighborY="6978"/>
      <dgm:spPr/>
    </dgm:pt>
    <dgm:pt modelId="{369EC3F5-EC81-4C7A-830D-01825F416CDE}" type="pres">
      <dgm:prSet presAssocID="{EB426917-D636-49EF-BCA1-AF2357F577DA}" presName="linComp" presStyleCnt="0"/>
      <dgm:spPr/>
    </dgm:pt>
    <dgm:pt modelId="{A3BE485D-BA7C-4290-BB73-1FAA064F2D78}" type="pres">
      <dgm:prSet presAssocID="{D0624B66-6E85-4A1E-9F1B-1D0D06CB00D5}" presName="compNode" presStyleCnt="0"/>
      <dgm:spPr/>
    </dgm:pt>
    <dgm:pt modelId="{24244F64-905C-494B-94BD-6C6023C4567F}" type="pres">
      <dgm:prSet presAssocID="{D0624B66-6E85-4A1E-9F1B-1D0D06CB00D5}" presName="node" presStyleLbl="node1" presStyleIdx="0" presStyleCnt="3">
        <dgm:presLayoutVars>
          <dgm:bulletEnabled val="1"/>
        </dgm:presLayoutVars>
      </dgm:prSet>
      <dgm:spPr/>
    </dgm:pt>
    <dgm:pt modelId="{D2432C95-5BB1-4B31-BFFB-5F28AC6DF2C6}" type="pres">
      <dgm:prSet presAssocID="{D0624B66-6E85-4A1E-9F1B-1D0D06CB00D5}" presName="invisiNode" presStyleLbl="node1" presStyleIdx="0" presStyleCnt="3"/>
      <dgm:spPr/>
    </dgm:pt>
    <dgm:pt modelId="{094F2B3A-A39B-4B63-AD69-9B16D44FCB9A}" type="pres">
      <dgm:prSet presAssocID="{D0624B66-6E85-4A1E-9F1B-1D0D06CB00D5}" presName="imagNode" presStyleLbl="fgImgPlace1" presStyleIdx="0" presStyleCnt="3"/>
      <dgm:spPr>
        <a:blipFill>
          <a:blip xmlns:r="http://schemas.openxmlformats.org/officeDocument/2006/relationships" r:embed="rId1"/>
          <a:srcRect/>
          <a:stretch>
            <a:fillRect t="-10000" b="-10000"/>
          </a:stretch>
        </a:blipFill>
      </dgm:spPr>
    </dgm:pt>
    <dgm:pt modelId="{65AB9B6D-C3F3-4533-ADFF-773DC581BC31}" type="pres">
      <dgm:prSet presAssocID="{B400B898-FDEA-40EA-B82E-7F5382E294D7}" presName="sibTrans" presStyleLbl="sibTrans2D1" presStyleIdx="0" presStyleCnt="0"/>
      <dgm:spPr/>
    </dgm:pt>
    <dgm:pt modelId="{2BC83C2E-83A3-4E4F-AB08-5ED462AE4B96}" type="pres">
      <dgm:prSet presAssocID="{1DA2ADC3-81F7-4246-A63A-11F51B9F1570}" presName="compNode" presStyleCnt="0"/>
      <dgm:spPr/>
    </dgm:pt>
    <dgm:pt modelId="{AE4C7FBE-1064-4F6E-BFC7-C1C9C59C83E5}" type="pres">
      <dgm:prSet presAssocID="{1DA2ADC3-81F7-4246-A63A-11F51B9F1570}" presName="node" presStyleLbl="node1" presStyleIdx="1" presStyleCnt="3">
        <dgm:presLayoutVars>
          <dgm:bulletEnabled val="1"/>
        </dgm:presLayoutVars>
      </dgm:prSet>
      <dgm:spPr/>
    </dgm:pt>
    <dgm:pt modelId="{76D05B9D-842E-4F1B-8FD3-59A612094060}" type="pres">
      <dgm:prSet presAssocID="{1DA2ADC3-81F7-4246-A63A-11F51B9F1570}" presName="invisiNode" presStyleLbl="node1" presStyleIdx="1" presStyleCnt="3"/>
      <dgm:spPr/>
    </dgm:pt>
    <dgm:pt modelId="{2615BB86-4389-4CF9-A2D8-A38FF5E7C6FA}" type="pres">
      <dgm:prSet presAssocID="{1DA2ADC3-81F7-4246-A63A-11F51B9F1570}" presName="imagNode" presStyleLbl="fgImgPlace1" presStyleIdx="1" presStyleCnt="3"/>
      <dgm:spPr>
        <a:blipFill>
          <a:blip xmlns:r="http://schemas.openxmlformats.org/officeDocument/2006/relationships" r:embed="rId2"/>
          <a:srcRect/>
          <a:stretch>
            <a:fillRect t="-1000" b="-1000"/>
          </a:stretch>
        </a:blipFill>
      </dgm:spPr>
    </dgm:pt>
    <dgm:pt modelId="{07A08E6D-E227-4128-94D8-619430530119}" type="pres">
      <dgm:prSet presAssocID="{B73E1885-CAB4-44AE-90E1-4975BD893164}" presName="sibTrans" presStyleLbl="sibTrans2D1" presStyleIdx="0" presStyleCnt="0"/>
      <dgm:spPr/>
    </dgm:pt>
    <dgm:pt modelId="{51276CA7-6CCD-49AB-A228-6930B557D9CD}" type="pres">
      <dgm:prSet presAssocID="{FAADA6D0-2240-4FBE-BCB7-97FAE2384A1E}" presName="compNode" presStyleCnt="0"/>
      <dgm:spPr/>
    </dgm:pt>
    <dgm:pt modelId="{52ED0622-74FC-45DA-8CB9-E8C6C9E51AA6}" type="pres">
      <dgm:prSet presAssocID="{FAADA6D0-2240-4FBE-BCB7-97FAE2384A1E}" presName="node" presStyleLbl="node1" presStyleIdx="2" presStyleCnt="3">
        <dgm:presLayoutVars>
          <dgm:bulletEnabled val="1"/>
        </dgm:presLayoutVars>
      </dgm:prSet>
      <dgm:spPr/>
    </dgm:pt>
    <dgm:pt modelId="{AD1FA505-5AC8-4E08-9E18-7481C12BE7D8}" type="pres">
      <dgm:prSet presAssocID="{FAADA6D0-2240-4FBE-BCB7-97FAE2384A1E}" presName="invisiNode" presStyleLbl="node1" presStyleIdx="2" presStyleCnt="3"/>
      <dgm:spPr/>
    </dgm:pt>
    <dgm:pt modelId="{5628FA73-0DFC-4F29-ACDF-59D037B19A7D}" type="pres">
      <dgm:prSet presAssocID="{FAADA6D0-2240-4FBE-BCB7-97FAE2384A1E}" presName="imagNode" presStyleLbl="fgImgPlace1" presStyleIdx="2" presStyleCnt="3"/>
      <dgm:spPr>
        <a:blipFill>
          <a:blip xmlns:r="http://schemas.openxmlformats.org/officeDocument/2006/relationships" r:embed="rId3"/>
          <a:srcRect/>
          <a:stretch>
            <a:fillRect t="-1000" b="-1000"/>
          </a:stretch>
        </a:blipFill>
      </dgm:spPr>
    </dgm:pt>
  </dgm:ptLst>
  <dgm:cxnLst>
    <dgm:cxn modelId="{D70FA119-3C40-4410-87EF-DE70BB22C23E}" srcId="{EB426917-D636-49EF-BCA1-AF2357F577DA}" destId="{D0624B66-6E85-4A1E-9F1B-1D0D06CB00D5}" srcOrd="0" destOrd="0" parTransId="{75E90932-0E50-4FB0-9C3C-92D4005BB2A1}" sibTransId="{B400B898-FDEA-40EA-B82E-7F5382E294D7}"/>
    <dgm:cxn modelId="{48CA8C41-9B8E-4CCC-A038-5111A8D2121A}" type="presOf" srcId="{D0624B66-6E85-4A1E-9F1B-1D0D06CB00D5}" destId="{24244F64-905C-494B-94BD-6C6023C4567F}" srcOrd="0" destOrd="0" presId="urn:microsoft.com/office/officeart/2005/8/layout/pList2"/>
    <dgm:cxn modelId="{CF52C756-D133-44E0-B099-439406A4FD07}" srcId="{EB426917-D636-49EF-BCA1-AF2357F577DA}" destId="{FAADA6D0-2240-4FBE-BCB7-97FAE2384A1E}" srcOrd="2" destOrd="0" parTransId="{09784815-1CCC-4833-B6BB-67FAF55093ED}" sibTransId="{9DD364B4-AE6F-46E8-B5B0-39F9548F667C}"/>
    <dgm:cxn modelId="{712CB45D-421E-4664-BA42-11E02DC9A7C4}" srcId="{EB426917-D636-49EF-BCA1-AF2357F577DA}" destId="{1DA2ADC3-81F7-4246-A63A-11F51B9F1570}" srcOrd="1" destOrd="0" parTransId="{02B5F67C-430A-4607-B6EA-09AC914D8825}" sibTransId="{B73E1885-CAB4-44AE-90E1-4975BD893164}"/>
    <dgm:cxn modelId="{C5FA1765-9467-4C13-B0EF-491F1A0CC8DB}" type="presOf" srcId="{1DA2ADC3-81F7-4246-A63A-11F51B9F1570}" destId="{AE4C7FBE-1064-4F6E-BFC7-C1C9C59C83E5}" srcOrd="0" destOrd="0" presId="urn:microsoft.com/office/officeart/2005/8/layout/pList2"/>
    <dgm:cxn modelId="{2522AE88-6394-4EF5-BF85-6CD8FC2DBC97}" type="presOf" srcId="{B73E1885-CAB4-44AE-90E1-4975BD893164}" destId="{07A08E6D-E227-4128-94D8-619430530119}" srcOrd="0" destOrd="0" presId="urn:microsoft.com/office/officeart/2005/8/layout/pList2"/>
    <dgm:cxn modelId="{DED238A5-E63C-4F82-AFC6-8FC986E1EB9F}" type="presOf" srcId="{EB426917-D636-49EF-BCA1-AF2357F577DA}" destId="{03278E1A-F632-446F-875D-07389D306BB2}" srcOrd="0" destOrd="0" presId="urn:microsoft.com/office/officeart/2005/8/layout/pList2"/>
    <dgm:cxn modelId="{660998A9-EE6B-414B-AC5F-F608561C5AAE}" type="presOf" srcId="{B400B898-FDEA-40EA-B82E-7F5382E294D7}" destId="{65AB9B6D-C3F3-4533-ADFF-773DC581BC31}" srcOrd="0" destOrd="0" presId="urn:microsoft.com/office/officeart/2005/8/layout/pList2"/>
    <dgm:cxn modelId="{149371E3-58D7-4F35-940B-F9391B5FF78D}" type="presOf" srcId="{FAADA6D0-2240-4FBE-BCB7-97FAE2384A1E}" destId="{52ED0622-74FC-45DA-8CB9-E8C6C9E51AA6}" srcOrd="0" destOrd="0" presId="urn:microsoft.com/office/officeart/2005/8/layout/pList2"/>
    <dgm:cxn modelId="{59313BD0-0F82-4699-AB34-CAF7CD3191C1}" type="presParOf" srcId="{03278E1A-F632-446F-875D-07389D306BB2}" destId="{D3C800F6-20C5-46BA-BCB9-DBA2858F41FE}" srcOrd="0" destOrd="0" presId="urn:microsoft.com/office/officeart/2005/8/layout/pList2"/>
    <dgm:cxn modelId="{F45D0C4A-052C-4117-97FA-B24DA4C224AE}" type="presParOf" srcId="{03278E1A-F632-446F-875D-07389D306BB2}" destId="{369EC3F5-EC81-4C7A-830D-01825F416CDE}" srcOrd="1" destOrd="0" presId="urn:microsoft.com/office/officeart/2005/8/layout/pList2"/>
    <dgm:cxn modelId="{9FEADA9C-D750-4289-8A9F-A057E2FD6FE0}" type="presParOf" srcId="{369EC3F5-EC81-4C7A-830D-01825F416CDE}" destId="{A3BE485D-BA7C-4290-BB73-1FAA064F2D78}" srcOrd="0" destOrd="0" presId="urn:microsoft.com/office/officeart/2005/8/layout/pList2"/>
    <dgm:cxn modelId="{AB5EC70F-C691-42AD-ACD5-C5FCF64B29DC}" type="presParOf" srcId="{A3BE485D-BA7C-4290-BB73-1FAA064F2D78}" destId="{24244F64-905C-494B-94BD-6C6023C4567F}" srcOrd="0" destOrd="0" presId="urn:microsoft.com/office/officeart/2005/8/layout/pList2"/>
    <dgm:cxn modelId="{C1B14D1A-BEFE-46B3-8100-577E2B2E4309}" type="presParOf" srcId="{A3BE485D-BA7C-4290-BB73-1FAA064F2D78}" destId="{D2432C95-5BB1-4B31-BFFB-5F28AC6DF2C6}" srcOrd="1" destOrd="0" presId="urn:microsoft.com/office/officeart/2005/8/layout/pList2"/>
    <dgm:cxn modelId="{56AF8BD9-134C-4912-AA1B-8A81F8867FA2}" type="presParOf" srcId="{A3BE485D-BA7C-4290-BB73-1FAA064F2D78}" destId="{094F2B3A-A39B-4B63-AD69-9B16D44FCB9A}" srcOrd="2" destOrd="0" presId="urn:microsoft.com/office/officeart/2005/8/layout/pList2"/>
    <dgm:cxn modelId="{D4EAB59F-7867-478C-A913-AA8C83496A73}" type="presParOf" srcId="{369EC3F5-EC81-4C7A-830D-01825F416CDE}" destId="{65AB9B6D-C3F3-4533-ADFF-773DC581BC31}" srcOrd="1" destOrd="0" presId="urn:microsoft.com/office/officeart/2005/8/layout/pList2"/>
    <dgm:cxn modelId="{BBA0F41D-570D-4FA2-A3C9-477B4389C52A}" type="presParOf" srcId="{369EC3F5-EC81-4C7A-830D-01825F416CDE}" destId="{2BC83C2E-83A3-4E4F-AB08-5ED462AE4B96}" srcOrd="2" destOrd="0" presId="urn:microsoft.com/office/officeart/2005/8/layout/pList2"/>
    <dgm:cxn modelId="{7ED51DDC-C18A-44CE-8050-D5ACA9955751}" type="presParOf" srcId="{2BC83C2E-83A3-4E4F-AB08-5ED462AE4B96}" destId="{AE4C7FBE-1064-4F6E-BFC7-C1C9C59C83E5}" srcOrd="0" destOrd="0" presId="urn:microsoft.com/office/officeart/2005/8/layout/pList2"/>
    <dgm:cxn modelId="{D855F020-C010-4CD7-8466-35F685D6F823}" type="presParOf" srcId="{2BC83C2E-83A3-4E4F-AB08-5ED462AE4B96}" destId="{76D05B9D-842E-4F1B-8FD3-59A612094060}" srcOrd="1" destOrd="0" presId="urn:microsoft.com/office/officeart/2005/8/layout/pList2"/>
    <dgm:cxn modelId="{4E532EBE-0E4E-4150-8C93-C48525E8F286}" type="presParOf" srcId="{2BC83C2E-83A3-4E4F-AB08-5ED462AE4B96}" destId="{2615BB86-4389-4CF9-A2D8-A38FF5E7C6FA}" srcOrd="2" destOrd="0" presId="urn:microsoft.com/office/officeart/2005/8/layout/pList2"/>
    <dgm:cxn modelId="{61FD9A4D-6E5C-4555-9070-D0CDED6361E4}" type="presParOf" srcId="{369EC3F5-EC81-4C7A-830D-01825F416CDE}" destId="{07A08E6D-E227-4128-94D8-619430530119}" srcOrd="3" destOrd="0" presId="urn:microsoft.com/office/officeart/2005/8/layout/pList2"/>
    <dgm:cxn modelId="{1A42F5DF-E011-461A-B366-D8EB91F4A8B5}" type="presParOf" srcId="{369EC3F5-EC81-4C7A-830D-01825F416CDE}" destId="{51276CA7-6CCD-49AB-A228-6930B557D9CD}" srcOrd="4" destOrd="0" presId="urn:microsoft.com/office/officeart/2005/8/layout/pList2"/>
    <dgm:cxn modelId="{E674452D-28A8-498B-BFDC-7F41653C8A70}" type="presParOf" srcId="{51276CA7-6CCD-49AB-A228-6930B557D9CD}" destId="{52ED0622-74FC-45DA-8CB9-E8C6C9E51AA6}" srcOrd="0" destOrd="0" presId="urn:microsoft.com/office/officeart/2005/8/layout/pList2"/>
    <dgm:cxn modelId="{1C4C7ACA-A061-4251-BCE9-ECD93A449C21}" type="presParOf" srcId="{51276CA7-6CCD-49AB-A228-6930B557D9CD}" destId="{AD1FA505-5AC8-4E08-9E18-7481C12BE7D8}" srcOrd="1" destOrd="0" presId="urn:microsoft.com/office/officeart/2005/8/layout/pList2"/>
    <dgm:cxn modelId="{61AFAE8B-2C41-41C7-A9E1-4B58BFB3C412}" type="presParOf" srcId="{51276CA7-6CCD-49AB-A228-6930B557D9CD}" destId="{5628FA73-0DFC-4F29-ACDF-59D037B19A7D}" srcOrd="2" destOrd="0" presId="urn:microsoft.com/office/officeart/2005/8/layout/p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496224" cy="187200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4886" y="249600"/>
          <a:ext cx="2202015" cy="1372802"/>
        </a:xfrm>
        <a:prstGeom prst="roundRect">
          <a:avLst>
            <a:gd name="adj" fmla="val 10000"/>
          </a:avLst>
        </a:prstGeom>
        <a:blipFill>
          <a:blip xmlns:r="http://schemas.openxmlformats.org/officeDocument/2006/relationships" r:embed="rId1"/>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4886"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GB" sz="2200" b="1" i="1" kern="1200" dirty="0"/>
            <a:t>L'âgisme institutionnel </a:t>
          </a:r>
        </a:p>
        <a:p>
          <a:pPr marL="0" lvl="0" indent="0" algn="ctr" defTabSz="977900">
            <a:lnSpc>
              <a:spcPct val="90000"/>
            </a:lnSpc>
            <a:spcBef>
              <a:spcPct val="0"/>
            </a:spcBef>
            <a:spcAft>
              <a:spcPct val="35000"/>
            </a:spcAft>
            <a:buNone/>
          </a:pPr>
          <a:r>
            <a:rPr lang="en-GB" sz="2200" b="1" i="1" kern="1200" dirty="0"/>
            <a:t>Le niveau systémique</a:t>
          </a:r>
          <a:endParaRPr lang="pt-PT" sz="2200" b="1" kern="1200" dirty="0"/>
        </a:p>
      </dsp:txBody>
      <dsp:txXfrm rot="10800000">
        <a:off x="292606" y="1872003"/>
        <a:ext cx="2066575" cy="2220284"/>
      </dsp:txXfrm>
    </dsp:sp>
    <dsp:sp modelId="{2615BB86-4389-4CF9-A2D8-A38FF5E7C6FA}">
      <dsp:nvSpPr>
        <dsp:cNvPr id="0" name=""/>
        <dsp:cNvSpPr/>
      </dsp:nvSpPr>
      <dsp:spPr>
        <a:xfrm>
          <a:off x="2647104" y="249600"/>
          <a:ext cx="2202015" cy="1372802"/>
        </a:xfrm>
        <a:prstGeom prst="roundRect">
          <a:avLst>
            <a:gd name="adj" fmla="val 10000"/>
          </a:avLst>
        </a:prstGeom>
        <a:blipFill>
          <a:blip xmlns:r="http://schemas.openxmlformats.org/officeDocument/2006/relationships" r:embed="rId2"/>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7104"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GB" sz="2200" b="1" i="1" kern="1200" dirty="0"/>
            <a:t>L'âgisme interpersonnel </a:t>
          </a:r>
        </a:p>
        <a:p>
          <a:pPr marL="0" lvl="0" indent="0" algn="ctr" defTabSz="977900">
            <a:lnSpc>
              <a:spcPct val="90000"/>
            </a:lnSpc>
            <a:spcBef>
              <a:spcPct val="0"/>
            </a:spcBef>
            <a:spcAft>
              <a:spcPct val="35000"/>
            </a:spcAft>
            <a:buNone/>
          </a:pPr>
          <a:r>
            <a:rPr lang="en-GB" sz="2200" b="1" i="1" kern="1200" dirty="0"/>
            <a:t>Le niveau social</a:t>
          </a:r>
          <a:endParaRPr lang="pt-PT" sz="2200" kern="1200" dirty="0"/>
        </a:p>
      </dsp:txBody>
      <dsp:txXfrm rot="10800000">
        <a:off x="2714824" y="1872003"/>
        <a:ext cx="2066575" cy="2220284"/>
      </dsp:txXfrm>
    </dsp:sp>
    <dsp:sp modelId="{5628FA73-0DFC-4F29-ACDF-59D037B19A7D}">
      <dsp:nvSpPr>
        <dsp:cNvPr id="0" name=""/>
        <dsp:cNvSpPr/>
      </dsp:nvSpPr>
      <dsp:spPr>
        <a:xfrm>
          <a:off x="5069321" y="249600"/>
          <a:ext cx="2202015" cy="1372802"/>
        </a:xfrm>
        <a:prstGeom prst="roundRect">
          <a:avLst>
            <a:gd name="adj" fmla="val 10000"/>
          </a:avLst>
        </a:prstGeom>
        <a:blipFill>
          <a:blip xmlns:r="http://schemas.openxmlformats.org/officeDocument/2006/relationships" r:embed="rId3"/>
          <a:srcRect/>
          <a:stretch>
            <a:fillRect t="-6000" b="-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69321"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6464" tIns="156464" rIns="156464" bIns="156464" numCol="1" spcCol="1270" anchor="t" anchorCtr="0">
          <a:noAutofit/>
        </a:bodyPr>
        <a:lstStyle/>
        <a:p>
          <a:pPr marL="0" lvl="0" indent="0" algn="ctr" defTabSz="977900">
            <a:lnSpc>
              <a:spcPct val="90000"/>
            </a:lnSpc>
            <a:spcBef>
              <a:spcPct val="0"/>
            </a:spcBef>
            <a:spcAft>
              <a:spcPct val="35000"/>
            </a:spcAft>
            <a:buNone/>
          </a:pPr>
          <a:r>
            <a:rPr lang="en-GB" sz="2200" b="1" i="1" kern="1200" dirty="0"/>
            <a:t>L'âgisme intériorisé </a:t>
          </a:r>
        </a:p>
        <a:p>
          <a:pPr marL="0" lvl="0" indent="0" algn="ctr" defTabSz="977900">
            <a:lnSpc>
              <a:spcPct val="90000"/>
            </a:lnSpc>
            <a:spcBef>
              <a:spcPct val="0"/>
            </a:spcBef>
            <a:spcAft>
              <a:spcPct val="35000"/>
            </a:spcAft>
            <a:buNone/>
          </a:pPr>
          <a:r>
            <a:rPr lang="en-GB" sz="2200" b="1" i="1" kern="1200" dirty="0"/>
            <a:t>Le niveau personnel</a:t>
          </a:r>
          <a:endParaRPr lang="pt-PT" sz="2200" kern="1200" dirty="0"/>
        </a:p>
      </dsp:txBody>
      <dsp:txXfrm rot="10800000">
        <a:off x="5137041" y="1872003"/>
        <a:ext cx="2066575" cy="22202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0"/>
          <a:ext cx="7496224" cy="1872003"/>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24886" y="249600"/>
          <a:ext cx="2202015" cy="1372802"/>
        </a:xfrm>
        <a:prstGeom prst="roundRect">
          <a:avLst>
            <a:gd name="adj" fmla="val 10000"/>
          </a:avLst>
        </a:prstGeom>
        <a:blipFill>
          <a:blip xmlns:r="http://schemas.openxmlformats.org/officeDocument/2006/relationships" r:embed="rId1"/>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24886"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i="1" kern="1200" dirty="0"/>
            <a:t>Gérer la situation lorsque des enfants adultes peuvent se sentir mal à l'aise face à la nouvelle relation amoureuse de leurs parents ou à leur transition de genre.</a:t>
          </a:r>
          <a:endParaRPr lang="pt-PT" sz="1500" b="1" kern="1200" dirty="0"/>
        </a:p>
      </dsp:txBody>
      <dsp:txXfrm rot="10800000">
        <a:off x="292606" y="1872003"/>
        <a:ext cx="2066575" cy="2220284"/>
      </dsp:txXfrm>
    </dsp:sp>
    <dsp:sp modelId="{2615BB86-4389-4CF9-A2D8-A38FF5E7C6FA}">
      <dsp:nvSpPr>
        <dsp:cNvPr id="0" name=""/>
        <dsp:cNvSpPr/>
      </dsp:nvSpPr>
      <dsp:spPr>
        <a:xfrm>
          <a:off x="2647104" y="249600"/>
          <a:ext cx="2202015" cy="1372802"/>
        </a:xfrm>
        <a:prstGeom prst="roundRect">
          <a:avLst>
            <a:gd name="adj" fmla="val 10000"/>
          </a:avLst>
        </a:prstGeom>
        <a:blipFill>
          <a:blip xmlns:r="http://schemas.openxmlformats.org/officeDocument/2006/relationships" r:embed="rId2"/>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647104"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i="1" kern="1200" dirty="0"/>
            <a:t>Le sentiment de ne pas être armés pour aborder les questions de santé sexuelle ou d’identités LGBTQI+, car ces sujets n’ont jamais été abordés lors de leur formation professionnelle.</a:t>
          </a:r>
          <a:endParaRPr lang="pt-PT" sz="1500" kern="1200" dirty="0"/>
        </a:p>
      </dsp:txBody>
      <dsp:txXfrm rot="10800000">
        <a:off x="2714824" y="1872003"/>
        <a:ext cx="2066575" cy="2220284"/>
      </dsp:txXfrm>
    </dsp:sp>
    <dsp:sp modelId="{5628FA73-0DFC-4F29-ACDF-59D037B19A7D}">
      <dsp:nvSpPr>
        <dsp:cNvPr id="0" name=""/>
        <dsp:cNvSpPr/>
      </dsp:nvSpPr>
      <dsp:spPr>
        <a:xfrm>
          <a:off x="5069321" y="249600"/>
          <a:ext cx="2202015" cy="1372802"/>
        </a:xfrm>
        <a:prstGeom prst="roundRect">
          <a:avLst>
            <a:gd name="adj" fmla="val 10000"/>
          </a:avLst>
        </a:prstGeom>
        <a:blipFill>
          <a:blip xmlns:r="http://schemas.openxmlformats.org/officeDocument/2006/relationships" r:embed="rId3"/>
          <a:srcRect/>
          <a:stretch>
            <a:fillRect t="-3000" b="-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069321" y="1872003"/>
          <a:ext cx="2202015" cy="2288004"/>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ctr" defTabSz="666750">
            <a:lnSpc>
              <a:spcPct val="90000"/>
            </a:lnSpc>
            <a:spcBef>
              <a:spcPct val="0"/>
            </a:spcBef>
            <a:spcAft>
              <a:spcPct val="35000"/>
            </a:spcAft>
            <a:buNone/>
          </a:pPr>
          <a:r>
            <a:rPr lang="en-US" sz="1500" b="1" i="1" kern="1200" dirty="0"/>
            <a:t>Des horaires rigides pour les repas, l’hygiène et la prise de médicaments, qui ne laissent aucune place à la vie privée ni à la réalité « compliquée » des relations humaines.</a:t>
          </a:r>
          <a:endParaRPr lang="pt-PT" sz="1500" kern="1200" dirty="0"/>
        </a:p>
      </dsp:txBody>
      <dsp:txXfrm rot="10800000">
        <a:off x="5137041" y="1872003"/>
        <a:ext cx="2066575" cy="222028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C800F6-20C5-46BA-BCB9-DBA2858F41FE}">
      <dsp:nvSpPr>
        <dsp:cNvPr id="0" name=""/>
        <dsp:cNvSpPr/>
      </dsp:nvSpPr>
      <dsp:spPr>
        <a:xfrm>
          <a:off x="0" y="146594"/>
          <a:ext cx="8070164" cy="2100815"/>
        </a:xfrm>
        <a:prstGeom prst="roundRect">
          <a:avLst>
            <a:gd name="adj" fmla="val 1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4F2B3A-A39B-4B63-AD69-9B16D44FCB9A}">
      <dsp:nvSpPr>
        <dsp:cNvPr id="0" name=""/>
        <dsp:cNvSpPr/>
      </dsp:nvSpPr>
      <dsp:spPr>
        <a:xfrm>
          <a:off x="242104" y="280108"/>
          <a:ext cx="2370610" cy="1540597"/>
        </a:xfrm>
        <a:prstGeom prst="roundRect">
          <a:avLst>
            <a:gd name="adj" fmla="val 10000"/>
          </a:avLst>
        </a:prstGeom>
        <a:blipFill>
          <a:blip xmlns:r="http://schemas.openxmlformats.org/officeDocument/2006/relationships" r:embed="rId1"/>
          <a:srcRect/>
          <a:stretch>
            <a:fillRect t="-10000" b="-10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4244F64-905C-494B-94BD-6C6023C4567F}">
      <dsp:nvSpPr>
        <dsp:cNvPr id="0" name=""/>
        <dsp:cNvSpPr/>
      </dsp:nvSpPr>
      <dsp:spPr>
        <a:xfrm rot="10800000">
          <a:off x="242104"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b="1" i="1" kern="1200" dirty="0"/>
            <a:t>Même si une personne est grand-parent, ce n’est pas sa seule identité. Considérez-la comme un individu à part entière, avec son histoire, son genre et son identité sexuelle.</a:t>
          </a:r>
          <a:endParaRPr lang="pt-PT" sz="1600" b="1" kern="1200" dirty="0"/>
        </a:p>
      </dsp:txBody>
      <dsp:txXfrm rot="10800000">
        <a:off x="315008" y="2100815"/>
        <a:ext cx="2224802" cy="2494758"/>
      </dsp:txXfrm>
    </dsp:sp>
    <dsp:sp modelId="{2615BB86-4389-4CF9-A2D8-A38FF5E7C6FA}">
      <dsp:nvSpPr>
        <dsp:cNvPr id="0" name=""/>
        <dsp:cNvSpPr/>
      </dsp:nvSpPr>
      <dsp:spPr>
        <a:xfrm>
          <a:off x="2849776" y="280108"/>
          <a:ext cx="2370610" cy="1540597"/>
        </a:xfrm>
        <a:prstGeom prst="roundRect">
          <a:avLst>
            <a:gd name="adj" fmla="val 10000"/>
          </a:avLst>
        </a:prstGeom>
        <a:blipFill>
          <a:blip xmlns:r="http://schemas.openxmlformats.org/officeDocument/2006/relationships" r:embed="rId2"/>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E4C7FBE-1064-4F6E-BFC7-C1C9C59C83E5}">
      <dsp:nvSpPr>
        <dsp:cNvPr id="0" name=""/>
        <dsp:cNvSpPr/>
      </dsp:nvSpPr>
      <dsp:spPr>
        <a:xfrm rot="10800000">
          <a:off x="2849776"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t" anchorCtr="0">
          <a:noAutofit/>
        </a:bodyPr>
        <a:lstStyle/>
        <a:p>
          <a:pPr marL="0" lvl="0" indent="0" algn="ctr" defTabSz="711200">
            <a:lnSpc>
              <a:spcPct val="90000"/>
            </a:lnSpc>
            <a:spcBef>
              <a:spcPct val="0"/>
            </a:spcBef>
            <a:spcAft>
              <a:spcPct val="35000"/>
            </a:spcAft>
            <a:buNone/>
          </a:pPr>
          <a:r>
            <a:rPr lang="en-US" sz="1600" b="1" i="1" kern="1200" dirty="0"/>
            <a:t>Si vous entendez un collègue faire une blague sur la nouvelle petite amie de votre grand-père, intervenez avec tact : « En fait, c’est formidable de le voir si heureux ; les relations </a:t>
          </a:r>
          <a:r>
            <a:rPr lang="en-US" sz="1400" b="1" i="1" kern="1200" dirty="0"/>
            <a:t>humaines</a:t>
          </a:r>
          <a:r>
            <a:rPr lang="en-US" sz="1600" b="1" i="1" kern="1200" dirty="0"/>
            <a:t> sont importantes à tout âge. »</a:t>
          </a:r>
          <a:endParaRPr lang="pt-PT" sz="1600" kern="1200" dirty="0"/>
        </a:p>
      </dsp:txBody>
      <dsp:txXfrm rot="10800000">
        <a:off x="2922680" y="2100815"/>
        <a:ext cx="2224802" cy="2494758"/>
      </dsp:txXfrm>
    </dsp:sp>
    <dsp:sp modelId="{5628FA73-0DFC-4F29-ACDF-59D037B19A7D}">
      <dsp:nvSpPr>
        <dsp:cNvPr id="0" name=""/>
        <dsp:cNvSpPr/>
      </dsp:nvSpPr>
      <dsp:spPr>
        <a:xfrm>
          <a:off x="5457448" y="280108"/>
          <a:ext cx="2370610" cy="1540597"/>
        </a:xfrm>
        <a:prstGeom prst="roundRect">
          <a:avLst>
            <a:gd name="adj" fmla="val 10000"/>
          </a:avLst>
        </a:prstGeom>
        <a:blipFill>
          <a:blip xmlns:r="http://schemas.openxmlformats.org/officeDocument/2006/relationships" r:embed="rId3"/>
          <a:srcRect/>
          <a:stretch>
            <a:fillRect t="-1000" b="-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2ED0622-74FC-45DA-8CB9-E8C6C9E51AA6}">
      <dsp:nvSpPr>
        <dsp:cNvPr id="0" name=""/>
        <dsp:cNvSpPr/>
      </dsp:nvSpPr>
      <dsp:spPr>
        <a:xfrm rot="10800000">
          <a:off x="5457448" y="2100815"/>
          <a:ext cx="2370610" cy="2567662"/>
        </a:xfrm>
        <a:prstGeom prst="round2SameRect">
          <a:avLst>
            <a:gd name="adj1" fmla="val 10500"/>
            <a:gd name="adj2" fmla="val 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t" anchorCtr="0">
          <a:noAutofit/>
        </a:bodyPr>
        <a:lstStyle/>
        <a:p>
          <a:pPr marL="0" lvl="0" indent="0" algn="ctr" defTabSz="622300">
            <a:lnSpc>
              <a:spcPct val="90000"/>
            </a:lnSpc>
            <a:spcBef>
              <a:spcPct val="0"/>
            </a:spcBef>
            <a:spcAft>
              <a:spcPct val="35000"/>
            </a:spcAft>
            <a:buNone/>
          </a:pPr>
          <a:r>
            <a:rPr lang="en-US" sz="1400" b="1" i="1" kern="1200" dirty="0"/>
            <a:t>Lors des bilans de santé, dites : « Beaucoup de personnes constatent que leurs besoins sexuels évoluent avec l’âge. Y a-t-il quelque chose à ce sujet dont vous aimeriez parler ? » Cela permet de mettre la personne âgée plus à l’aise pour s’exprimer.</a:t>
          </a:r>
          <a:endParaRPr lang="pt-PT" sz="1400" kern="1200" dirty="0"/>
        </a:p>
      </dsp:txBody>
      <dsp:txXfrm rot="10800000">
        <a:off x="5530352" y="2100815"/>
        <a:ext cx="2224802" cy="2494758"/>
      </dsp:txXfrm>
    </dsp:sp>
  </dsp:spTree>
</dsp:drawing>
</file>

<file path=ppt/diagrams/layout1.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2.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layout3.xml><?xml version="1.0" encoding="utf-8"?>
<dgm:layoutDef xmlns:dgm="http://schemas.openxmlformats.org/drawingml/2006/diagram" xmlns:a="http://schemas.openxmlformats.org/drawingml/2006/main" uniqueId="urn:microsoft.com/office/officeart/2005/8/layout/pList2">
  <dgm:title val=""/>
  <dgm:desc val=""/>
  <dgm:catLst>
    <dgm:cat type="list" pri="11000"/>
    <dgm:cat type="picture" pri="24000"/>
    <dgm:cat type="pictureconvert" pri="2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13/8/26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13/8/26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Cliquez pour modifier les styles de texte principaux</a:t>
            </a:r>
          </a:p>
          <a:p>
            <a:pPr lvl="1"/>
            <a:r>
              <a:rPr lang="en-US"/>
              <a:t>Deuxième niveau</a:t>
            </a:r>
          </a:p>
          <a:p>
            <a:pPr lvl="2"/>
            <a:r>
              <a:rPr lang="en-US"/>
              <a:t>Troisième niveau</a:t>
            </a:r>
          </a:p>
          <a:p>
            <a:pPr lvl="3"/>
            <a:r>
              <a:rPr lang="en-US"/>
              <a:t>Quatrième niveau</a:t>
            </a:r>
          </a:p>
          <a:p>
            <a:pPr lvl="4"/>
            <a:r>
              <a:rPr lang="en-US"/>
              <a:t>Cinquième niveau</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pt-PT"/>
          </a:p>
        </p:txBody>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34721871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dirty="0"/>
              <a:t>Il est important de </a:t>
            </a:r>
            <a:r>
              <a:rPr lang="en-US" dirty="0" err="1"/>
              <a:t>reconnaître </a:t>
            </a:r>
            <a:r>
              <a:rPr lang="en-US" dirty="0"/>
              <a:t>que les préjugés liés à l’âge constituent un phénomène universel pouvant toucher des personnes à n’importe quelle étape de leur vie. L’âgisme se manifeste dès lors que des stéréotypes, des préjugés ou une discrimination sont dirigés contre des personnes en raison de leur âge. Remarque sur l’orientation thématique : bien que l’âgisme touche toutes les générations, le module 2 se concentre spécifiquement sur l’âgisme à l’encontre des personnes âgées. Cette orientation garantit que notre formation soutient directement la mission du projet « Never Gets Old », en s’attaquant aux obstacles systémiques et aux tabous spécifiques qui entravent les droits sexuels et le bien-être global de la population âgée.</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29076395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Même s’ils sont destinés à être de l’humour inoffensif, ces commentaires donnent à la personne âgée l’impression que son désir d’intimité est source de moquerie, ce qui instaure une culture de la honte et dissuade les résidents de rechercher les liens sociaux dont ils ont besoin pour leur bien-être.</a:t>
            </a:r>
          </a:p>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7791470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Les personnes âgées commencent à croire que les idées reçues sur le vieillissement s'appliquent réellement à elles et se privent ainsi de joie ou de bonne santé, car elles estiment ne plus avoir le droit de vivre ces expériences.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3537105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txBody>
          <a:bodyPr/>
          <a:lstStyle/>
          <a:p>
            <a:endParaRPr lang="pt-PT"/>
          </a:p>
        </p:txBody>
      </p:sp>
      <p:sp>
        <p:nvSpPr>
          <p:cNvPr id="3" name="Marcador de Posição de Notas 2"/>
          <p:cNvSpPr>
            <a:spLocks noGrp="1"/>
          </p:cNvSpPr>
          <p:nvPr>
            <p:ph type="body" idx="1"/>
          </p:nvPr>
        </p:nvSpPr>
        <p:spPr/>
        <p:txBody>
          <a:bodyPr/>
          <a:lstStyle/>
          <a:p>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4121640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Les préjugés à l'encontre des personnes âgées ne se résument pas à une simple attitude ; il s'agit d'une </a:t>
            </a:r>
            <a:r>
              <a:rPr lang="en-US" sz="1200" b="1" dirty="0"/>
              <a:t>force systémique </a:t>
            </a:r>
            <a:r>
              <a:rPr lang="en-US" sz="1200" dirty="0"/>
              <a:t>qui influence la qualité des soins et de l'éducation. </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36332531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Les professionnels des soins et des services sociaux sont souvent confrontés à toute une série d’obstacles éthiques et pratiques lorsqu’ils sont confrontés à l’âgisme sexuel. L’un d’entre eux est le « paradoxe du protecteur ». En réalité, cette protection porte souvent atteinte au droit à l’autodétermination de la personne.</a:t>
            </a:r>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317441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dirty="0"/>
              <a:t>Pour comprendre l'impact de l'âgisme, il faut </a:t>
            </a:r>
            <a:r>
              <a:rPr lang="en-US" dirty="0" err="1"/>
              <a:t>reconnaître </a:t>
            </a:r>
            <a:r>
              <a:rPr lang="en-US" dirty="0"/>
              <a:t>que les personnes âgées ne constituent pas un groupe homogène.</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40645320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CCFE9D-7B29-04F6-8242-2EAD807A6D7C}"/>
            </a:ext>
          </a:extLst>
        </p:cNvPr>
        <p:cNvGrpSpPr/>
        <p:nvPr/>
      </p:nvGrpSpPr>
      <p:grpSpPr>
        <a:xfrm>
          <a:off x="0" y="0"/>
          <a:ext cx="0" cy="0"/>
          <a:chOff x="0" y="0"/>
          <a:chExt cx="0" cy="0"/>
        </a:xfrm>
      </p:grpSpPr>
      <p:sp>
        <p:nvSpPr>
          <p:cNvPr id="2" name="Marcador de Posição da Imagem do Diapositivo 1">
            <a:extLst>
              <a:ext uri="{FF2B5EF4-FFF2-40B4-BE49-F238E27FC236}">
                <a16:creationId xmlns:a16="http://schemas.microsoft.com/office/drawing/2014/main" id="{F426B980-9B08-4EF2-CF23-4F1D41D649DB}"/>
              </a:ext>
            </a:extLst>
          </p:cNvPr>
          <p:cNvSpPr>
            <a:spLocks noGrp="1" noRot="1" noChangeAspect="1"/>
          </p:cNvSpPr>
          <p:nvPr>
            <p:ph type="sldImg"/>
          </p:nvPr>
        </p:nvSpPr>
        <p:spPr/>
        <p:txBody>
          <a:bodyPr/>
          <a:lstStyle/>
          <a:p>
            <a:endParaRPr lang="pt-PT"/>
          </a:p>
        </p:txBody>
      </p:sp>
      <p:sp>
        <p:nvSpPr>
          <p:cNvPr id="3" name="Marcador de Posição de Notas 2">
            <a:extLst>
              <a:ext uri="{FF2B5EF4-FFF2-40B4-BE49-F238E27FC236}">
                <a16:creationId xmlns:a16="http://schemas.microsoft.com/office/drawing/2014/main" id="{67043C8F-3B17-739C-A52A-9AB55F8C31EC}"/>
              </a:ext>
            </a:extLst>
          </p:cNvPr>
          <p:cNvSpPr>
            <a:spLocks noGrp="1"/>
          </p:cNvSpPr>
          <p:nvPr>
            <p:ph type="body" idx="1"/>
          </p:nvPr>
        </p:nvSpPr>
        <p:spPr/>
        <p:txBody>
          <a:bodyPr/>
          <a:lstStyle/>
          <a:p>
            <a:endParaRPr lang="pt-PT" dirty="0"/>
          </a:p>
        </p:txBody>
      </p:sp>
      <p:sp>
        <p:nvSpPr>
          <p:cNvPr id="4" name="Marcador de Posição do Número do Diapositivo 3">
            <a:extLst>
              <a:ext uri="{FF2B5EF4-FFF2-40B4-BE49-F238E27FC236}">
                <a16:creationId xmlns:a16="http://schemas.microsoft.com/office/drawing/2014/main" id="{CA990EAC-D479-B4FA-0DBA-E882B542BB98}"/>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27501521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a Imagem do Diapositivo 1"/>
          <p:cNvSpPr>
            <a:spLocks noGrp="1" noRot="1" noChangeAspect="1"/>
          </p:cNvSpPr>
          <p:nvPr>
            <p:ph type="sldImg"/>
          </p:nvPr>
        </p:nvSpPr>
        <p:spPr/>
      </p:sp>
      <p:sp>
        <p:nvSpPr>
          <p:cNvPr id="3" name="Marcador de Posição de Notas 2"/>
          <p:cNvSpPr>
            <a:spLocks noGrp="1"/>
          </p:cNvSpPr>
          <p:nvPr>
            <p:ph type="body" idx="1"/>
          </p:nvPr>
        </p:nvSpPr>
        <p:spPr/>
        <p:txBody>
          <a:bodyPr/>
          <a:lstStyle/>
          <a:p>
            <a:r>
              <a:rPr lang="en-US" sz="1200" b="1" dirty="0"/>
              <a:t>La « culture des préjugés » </a:t>
            </a:r>
            <a:r>
              <a:rPr lang="en-US" sz="1200" dirty="0"/>
              <a:t>désigne la capacité à </a:t>
            </a:r>
            <a:r>
              <a:rPr lang="en-US" sz="1200" dirty="0" err="1"/>
              <a:t>identifier </a:t>
            </a:r>
            <a:r>
              <a:rPr lang="en-US" sz="1200" dirty="0"/>
              <a:t>les éléments déclencheurs de l'âgisme. </a:t>
            </a:r>
            <a:endParaRPr lang="pt-PT" dirty="0"/>
          </a:p>
        </p:txBody>
      </p:sp>
      <p:sp>
        <p:nvSpPr>
          <p:cNvPr id="4" name="Marcador de Posição do Número do Diapositivo 3"/>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6406349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heme" Target="../theme/theme2.xml"/><Relationship Id="rId4"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Le titre de la diapositive va ici</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Lst>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Cliquez ici pour modifier le style de titre du modèle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Cliquez pour modifier les styles de texte principaux</a:t>
            </a:r>
          </a:p>
          <a:p>
            <a:pPr lvl="1"/>
            <a:r>
              <a:rPr lang="en-US"/>
              <a:t>Deuxième niveau</a:t>
            </a:r>
          </a:p>
          <a:p>
            <a:pPr lvl="2"/>
            <a:r>
              <a:rPr lang="en-US"/>
              <a:t>Troisième niveau</a:t>
            </a:r>
          </a:p>
          <a:p>
            <a:pPr lvl="3"/>
            <a:r>
              <a:rPr lang="en-US"/>
              <a:t>Quatrième niveau</a:t>
            </a:r>
          </a:p>
          <a:p>
            <a:pPr lvl="4"/>
            <a:r>
              <a:rPr lang="en-US"/>
              <a:t>Cinquième niveau</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37E3F-619A-4FE2-911C-A15E83A2AF93}" type="datetimeFigureOut">
              <a:rPr lang="el-GR" smtClean="0"/>
              <a:t>13/8/26</a:t>
            </a:fld>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betterhealthwhileaging.net/falls-topic/"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1"/><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hyperlink" Target="https://www.rawpixel.com/search/retirement"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pt.wikipedia.org/wiki/Ficheiro:Instagram_icon.png" TargetMode="External"/><Relationship Id="rId3" Type="http://schemas.openxmlformats.org/officeDocument/2006/relationships/hyperlink" Target="https://www.facebook.com/people/Never-Gets-Old/61574068231464/" TargetMode="External"/><Relationship Id="rId7" Type="http://schemas.openxmlformats.org/officeDocument/2006/relationships/image" Target="../media/image27.png"/><Relationship Id="rId2" Type="http://schemas.openxmlformats.org/officeDocument/2006/relationships/hyperlink" Target="https://www.nevergetsold.eu/pt/" TargetMode="External"/><Relationship Id="rId1" Type="http://schemas.openxmlformats.org/officeDocument/2006/relationships/slideLayout" Target="../slideLayouts/slideLayout7.xml"/><Relationship Id="rId6" Type="http://schemas.openxmlformats.org/officeDocument/2006/relationships/hyperlink" Target="https://www.instagram.com/nevergetsold.project/" TargetMode="External"/><Relationship Id="rId5" Type="http://schemas.openxmlformats.org/officeDocument/2006/relationships/hyperlink" Target="https://freepngimg.com/png/65374-icons-facebook,-computer-facebook-logo-inc." TargetMode="External"/><Relationship Id="rId4" Type="http://schemas.openxmlformats.org/officeDocument/2006/relationships/image" Target="../media/image26.png"/><Relationship Id="rId9" Type="http://schemas.openxmlformats.org/officeDocument/2006/relationships/image" Target="../media/image28.jpeg"/></Relationships>
</file>

<file path=ppt/slides/_rels/slide27.xml.rels><?xml version="1.0" encoding="UTF-8" standalone="yes"?>
<Relationships xmlns="http://schemas.openxmlformats.org/package/2006/relationships"><Relationship Id="rId8" Type="http://schemas.openxmlformats.org/officeDocument/2006/relationships/hyperlink" Target="https://www.nextavenue.org/fight-sexual-ageism-boost-your-self-confidence/" TargetMode="External"/><Relationship Id="rId3" Type="http://schemas.openxmlformats.org/officeDocument/2006/relationships/hyperlink" Target="https://doi.org/10.1017/s071498081900062x" TargetMode="External"/><Relationship Id="rId7" Type="http://schemas.openxmlformats.org/officeDocument/2006/relationships/hyperlink" Target="https://doi.org/10.1023/A:1013013322947" TargetMode="External"/><Relationship Id="rId2" Type="http://schemas.openxmlformats.org/officeDocument/2006/relationships/hyperlink" Target="https://www.apa.org/monitor/2023/03/cover-new-concept-of-aging" TargetMode="External"/><Relationship Id="rId1" Type="http://schemas.openxmlformats.org/officeDocument/2006/relationships/slideLayout" Target="../slideLayouts/slideLayout1.xml"/><Relationship Id="rId6" Type="http://schemas.openxmlformats.org/officeDocument/2006/relationships/hyperlink" Target="https://doi.org/10.51897/interalia/lrjz7417" TargetMode="External"/><Relationship Id="rId11" Type="http://schemas.openxmlformats.org/officeDocument/2006/relationships/hyperlink" Target="https://iris.who.int/bitstreams/27967758-3b6e-47cf-9242-e5961ddd3252/download" TargetMode="External"/><Relationship Id="rId5" Type="http://schemas.openxmlformats.org/officeDocument/2006/relationships/hyperlink" Target="https://doi.org/10.1080/13607863.2017.1364347" TargetMode="External"/><Relationship Id="rId10" Type="http://schemas.openxmlformats.org/officeDocument/2006/relationships/hyperlink" Target="https://www.who.int/teams/social-determinants-of-health/demographic-change-and-healthy-ageing/ageism/global-report-on-ageism" TargetMode="External"/><Relationship Id="rId4" Type="http://schemas.openxmlformats.org/officeDocument/2006/relationships/hyperlink" Target="https://cora.ucc.ie/bitstreams/7f056dc8-2801-4587-9aec-87a10ad79796/download" TargetMode="External"/><Relationship Id="rId9" Type="http://schemas.openxmlformats.org/officeDocument/2006/relationships/hyperlink" Target="https://www.who.int/news-room/questions-and-answers/item/ageing-ageis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90EA3-B5A9-B1E8-C2DF-9EE276BBF240}"/>
              </a:ext>
            </a:extLst>
          </p:cNvPr>
          <p:cNvSpPr>
            <a:spLocks noGrp="1"/>
          </p:cNvSpPr>
          <p:nvPr>
            <p:ph type="ctrTitle"/>
          </p:nvPr>
        </p:nvSpPr>
        <p:spPr/>
        <p:txBody>
          <a:bodyPr/>
          <a:lstStyle/>
          <a:p>
            <a:r>
              <a:rPr lang="pt-PT" dirty="0" err="1"/>
              <a:t>Guide AgeWise</a:t>
            </a:r>
            <a:endParaRPr lang="en-CY" dirty="0"/>
          </a:p>
        </p:txBody>
      </p:sp>
      <p:sp>
        <p:nvSpPr>
          <p:cNvPr id="3" name="Subtitle 2">
            <a:extLst>
              <a:ext uri="{FF2B5EF4-FFF2-40B4-BE49-F238E27FC236}">
                <a16:creationId xmlns:a16="http://schemas.microsoft.com/office/drawing/2014/main" id="{077FB08D-68F0-ED39-45CA-2644332A0072}"/>
              </a:ext>
            </a:extLst>
          </p:cNvPr>
          <p:cNvSpPr>
            <a:spLocks noGrp="1"/>
          </p:cNvSpPr>
          <p:nvPr>
            <p:ph type="subTitle" idx="1"/>
          </p:nvPr>
        </p:nvSpPr>
        <p:spPr/>
        <p:txBody>
          <a:bodyPr>
            <a:normAutofit/>
          </a:bodyPr>
          <a:lstStyle/>
          <a:p>
            <a:r>
              <a:rPr lang="en-US" sz="2000" dirty="0"/>
              <a:t>Module 2 : L'âgisme et les idées reçues sur les personnes âgées</a:t>
            </a:r>
            <a:endParaRPr lang="pt-PT" sz="2000" dirty="0"/>
          </a:p>
          <a:p>
            <a:r>
              <a:rPr lang="en-US" dirty="0"/>
              <a:t> </a:t>
            </a:r>
            <a:endParaRPr lang="pt-PT" dirty="0"/>
          </a:p>
          <a:p>
            <a:r>
              <a:rPr lang="en-US" dirty="0"/>
              <a:t>Élaboré par Elisa Klein-Peters | Proportional Message</a:t>
            </a:r>
            <a:endParaRPr lang="pt-PT" dirty="0"/>
          </a:p>
        </p:txBody>
      </p:sp>
    </p:spTree>
    <p:extLst>
      <p:ext uri="{BB962C8B-B14F-4D97-AF65-F5344CB8AC3E}">
        <p14:creationId xmlns:p14="http://schemas.microsoft.com/office/powerpoint/2010/main" val="1203435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pt-PT" dirty="0"/>
              <a:t>Programme et </a:t>
            </a:r>
            <a:r>
              <a:rPr lang="pt-PT" dirty="0" err="1"/>
              <a:t>objectifs pédagogiques</a:t>
            </a:r>
            <a:endParaRPr lang="el-GR" dirty="0"/>
          </a:p>
        </p:txBody>
      </p:sp>
      <p:sp>
        <p:nvSpPr>
          <p:cNvPr id="5" name="Content Placeholder 4"/>
          <p:cNvSpPr>
            <a:spLocks noGrp="1"/>
          </p:cNvSpPr>
          <p:nvPr>
            <p:ph sz="quarter" idx="12"/>
          </p:nvPr>
        </p:nvSpPr>
        <p:spPr>
          <a:xfrm>
            <a:off x="149679" y="906237"/>
            <a:ext cx="6266089" cy="5870121"/>
          </a:xfrm>
        </p:spPr>
        <p:txBody>
          <a:bodyPr/>
          <a:lstStyle/>
          <a:p>
            <a:pPr marL="285750" indent="-285750">
              <a:buFont typeface="Arial" panose="020B0604020202020204" pitchFamily="34" charset="0"/>
              <a:buChar char="•"/>
            </a:pPr>
            <a:r>
              <a:rPr lang="en-US" sz="2200" dirty="0"/>
              <a:t>Conséquences de l'âgisme</a:t>
            </a:r>
          </a:p>
          <a:p>
            <a:pPr marL="285750" indent="-285750">
              <a:buFont typeface="Arial" panose="020B0604020202020204" pitchFamily="34" charset="0"/>
              <a:buChar char="•"/>
            </a:pPr>
            <a:r>
              <a:rPr lang="en-US" sz="2200" dirty="0"/>
              <a:t>Niveaux d’âgisme</a:t>
            </a:r>
          </a:p>
          <a:p>
            <a:pPr marL="971533" lvl="1" indent="-285750"/>
            <a:r>
              <a:rPr lang="en-US" dirty="0"/>
              <a:t>L'âgisme institutionnel </a:t>
            </a:r>
          </a:p>
          <a:p>
            <a:pPr marL="971533" lvl="1" indent="-285750"/>
            <a:r>
              <a:rPr lang="en-US" dirty="0"/>
              <a:t>L'âgisme interpersonnel </a:t>
            </a:r>
          </a:p>
          <a:p>
            <a:pPr marL="971533" lvl="1" indent="-285750"/>
            <a:r>
              <a:rPr lang="en-US" dirty="0"/>
              <a:t>L'âgisme </a:t>
            </a:r>
            <a:r>
              <a:rPr lang="en-US" dirty="0" err="1"/>
              <a:t>intériorisé</a:t>
            </a:r>
          </a:p>
          <a:p>
            <a:pPr marL="285750" indent="-285750">
              <a:buFont typeface="Arial" panose="020B0604020202020204" pitchFamily="34" charset="0"/>
              <a:buChar char="•"/>
            </a:pPr>
            <a:r>
              <a:rPr lang="en-US" sz="2200" dirty="0"/>
              <a:t>Croyances sociétales négatives et tabous entourant la sexualité chez les personnes âgées</a:t>
            </a:r>
          </a:p>
          <a:p>
            <a:pPr marL="285750" indent="-285750">
              <a:buFont typeface="Arial" panose="020B0604020202020204" pitchFamily="34" charset="0"/>
              <a:buChar char="•"/>
            </a:pPr>
            <a:r>
              <a:rPr lang="en-US" sz="2200" dirty="0"/>
              <a:t>Impact sur les soins de santé, l'éducation et les structures institutionnelles </a:t>
            </a:r>
          </a:p>
          <a:p>
            <a:pPr marL="285750" indent="-285750">
              <a:buFont typeface="Arial" panose="020B0604020202020204" pitchFamily="34" charset="0"/>
              <a:buChar char="•"/>
            </a:pPr>
            <a:r>
              <a:rPr lang="en-US" sz="2200" dirty="0"/>
              <a:t>Groupes vulnérables et intersectionnalité</a:t>
            </a:r>
          </a:p>
          <a:p>
            <a:pPr marL="285750" indent="-285750">
              <a:buFont typeface="Arial" panose="020B0604020202020204" pitchFamily="34" charset="0"/>
              <a:buChar char="•"/>
            </a:pPr>
            <a:r>
              <a:rPr lang="en-US" sz="2200" dirty="0"/>
              <a:t>Conseils à l’intention des éducateurs et des professionnels</a:t>
            </a:r>
          </a:p>
          <a:p>
            <a:pPr marL="285750" indent="-285750">
              <a:buFont typeface="Arial" panose="020B0604020202020204" pitchFamily="34" charset="0"/>
              <a:buChar char="•"/>
            </a:pPr>
            <a:endParaRPr lang="en-US" dirty="0"/>
          </a:p>
          <a:p>
            <a:endParaRPr lang="el-GR" dirty="0"/>
          </a:p>
        </p:txBody>
      </p:sp>
      <p:graphicFrame>
        <p:nvGraphicFramePr>
          <p:cNvPr id="2" name="Tabela 1">
            <a:extLst>
              <a:ext uri="{FF2B5EF4-FFF2-40B4-BE49-F238E27FC236}">
                <a16:creationId xmlns:a16="http://schemas.microsoft.com/office/drawing/2014/main" id="{2066FB17-7562-59BC-CC4F-849D6CEA0D66}"/>
              </a:ext>
            </a:extLst>
          </p:cNvPr>
          <p:cNvGraphicFramePr>
            <a:graphicFrameLocks noGrp="1"/>
          </p:cNvGraphicFramePr>
          <p:nvPr>
            <p:extLst>
              <p:ext uri="{D42A27DB-BD31-4B8C-83A1-F6EECF244321}">
                <p14:modId xmlns:p14="http://schemas.microsoft.com/office/powerpoint/2010/main" val="2854636324"/>
              </p:ext>
            </p:extLst>
          </p:nvPr>
        </p:nvGraphicFramePr>
        <p:xfrm>
          <a:off x="6290863" y="1107837"/>
          <a:ext cx="5751458" cy="5181737"/>
        </p:xfrm>
        <a:graphic>
          <a:graphicData uri="http://schemas.openxmlformats.org/drawingml/2006/table">
            <a:tbl>
              <a:tblPr firstRow="1" firstCol="1" bandRow="1">
                <a:tableStyleId>{5C22544A-7EE6-4342-B048-85BDC9FD1C3A}</a:tableStyleId>
              </a:tblPr>
              <a:tblGrid>
                <a:gridCol w="5751458">
                  <a:extLst>
                    <a:ext uri="{9D8B030D-6E8A-4147-A177-3AD203B41FA5}">
                      <a16:colId xmlns:a16="http://schemas.microsoft.com/office/drawing/2014/main" val="2208413371"/>
                    </a:ext>
                  </a:extLst>
                </a:gridCol>
              </a:tblGrid>
              <a:tr h="785974">
                <a:tc>
                  <a:txBody>
                    <a:bodyPr/>
                    <a:lstStyle/>
                    <a:p>
                      <a:pPr algn="ctr">
                        <a:lnSpc>
                          <a:spcPct val="107000"/>
                        </a:lnSpc>
                        <a:spcAft>
                          <a:spcPts val="800"/>
                        </a:spcAft>
                        <a:buNone/>
                      </a:pPr>
                      <a:r>
                        <a:rPr lang="en-US" sz="2400" dirty="0">
                          <a:solidFill>
                            <a:srgbClr val="FFFFFF"/>
                          </a:solidFill>
                          <a:effectLst/>
                        </a:rPr>
                        <a:t>Quelles connaissances ou compétences les apprenants acquerront-ils ?</a:t>
                      </a:r>
                      <a:endParaRPr lang="pt-PT" sz="2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3680" marR="53680" marT="0" marB="0" anchor="ctr"/>
                </a:tc>
                <a:extLst>
                  <a:ext uri="{0D108BD9-81ED-4DB2-BD59-A6C34878D82A}">
                    <a16:rowId xmlns:a16="http://schemas.microsoft.com/office/drawing/2014/main" val="788420506"/>
                  </a:ext>
                </a:extLst>
              </a:tr>
              <a:tr h="1003632">
                <a:tc>
                  <a:txBody>
                    <a:bodyPr/>
                    <a:lstStyle/>
                    <a:p>
                      <a:pPr algn="ctr">
                        <a:lnSpc>
                          <a:spcPct val="107000"/>
                        </a:lnSpc>
                        <a:spcAft>
                          <a:spcPts val="800"/>
                        </a:spcAft>
                        <a:buNone/>
                      </a:pP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Identifier et définir les différents niveaux d’âgisme et leur impact.</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3609697882"/>
                  </a:ext>
                </a:extLst>
              </a:tr>
              <a:tr h="943227">
                <a:tc>
                  <a:txBody>
                    <a:bodyPr/>
                    <a:lstStyle/>
                    <a:p>
                      <a:pPr algn="ctr">
                        <a:lnSpc>
                          <a:spcPct val="107000"/>
                        </a:lnSpc>
                        <a:spcAft>
                          <a:spcPts val="800"/>
                        </a:spcAft>
                        <a:buNone/>
                      </a:pPr>
                      <a:r>
                        <a:rPr lang="en-US" sz="22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Reconnaître </a:t>
                      </a: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le fossé entre l’approbation professionnelle explicite des droits sexuels et les préjugés personnels implicites.</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845751019"/>
                  </a:ext>
                </a:extLst>
              </a:tr>
              <a:tr h="1165872">
                <a:tc>
                  <a:txBody>
                    <a:bodyPr/>
                    <a:lstStyle/>
                    <a:p>
                      <a:pPr algn="ctr">
                        <a:lnSpc>
                          <a:spcPct val="107000"/>
                        </a:lnSpc>
                        <a:spcAft>
                          <a:spcPts val="800"/>
                        </a:spcAft>
                        <a:buNone/>
                      </a:pP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Comprendre comment le genre, la culture et le statut cognitif s’entrecroisent pour créer des obstacles à l’intimité.</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2365465741"/>
                  </a:ext>
                </a:extLst>
              </a:tr>
              <a:tr h="1165872">
                <a:tc>
                  <a:txBody>
                    <a:bodyPr/>
                    <a:lstStyle/>
                    <a:p>
                      <a:pPr algn="ctr">
                        <a:lnSpc>
                          <a:spcPct val="107000"/>
                        </a:lnSpc>
                        <a:spcAft>
                          <a:spcPts val="800"/>
                        </a:spcAft>
                        <a:buNone/>
                      </a:pP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Remettre en question le </a:t>
                      </a:r>
                      <a:r>
                        <a:rPr lang="en-US" sz="22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stéréotype asexuel </a:t>
                      </a: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et la </a:t>
                      </a:r>
                      <a:r>
                        <a:rPr lang="en-US" sz="22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priorité </a:t>
                      </a:r>
                      <a:r>
                        <a:rPr lang="en-US" sz="22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accordée à la sécurité au détriment du droit des adultes à la vie privée.</a:t>
                      </a:r>
                      <a:endParaRPr lang="pt-PT" sz="2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solidFill>
                      <a:schemeClr val="accent1">
                        <a:lumMod val="75000"/>
                      </a:schemeClr>
                    </a:solidFill>
                  </a:tcPr>
                </a:tc>
                <a:extLst>
                  <a:ext uri="{0D108BD9-81ED-4DB2-BD59-A6C34878D82A}">
                    <a16:rowId xmlns:a16="http://schemas.microsoft.com/office/drawing/2014/main" val="3139907258"/>
                  </a:ext>
                </a:extLst>
              </a:tr>
            </a:tbl>
          </a:graphicData>
        </a:graphic>
      </p:graphicFrame>
      <p:pic>
        <p:nvPicPr>
          <p:cNvPr id="8" name="Imagem 7" descr="Uma imagem com árvore, pessoa, vestuário, Cara humana&#10;&#10;Os conteúdos gerados por IA podem estar incorretos.">
            <a:extLst>
              <a:ext uri="{FF2B5EF4-FFF2-40B4-BE49-F238E27FC236}">
                <a16:creationId xmlns:a16="http://schemas.microsoft.com/office/drawing/2014/main" id="{CA5C01CE-221B-DA49-8934-E12ADECA99C0}"/>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890994" y="5074836"/>
            <a:ext cx="2058227" cy="1511511"/>
          </a:xfrm>
          <a:prstGeom prst="rect">
            <a:avLst/>
          </a:prstGeom>
        </p:spPr>
      </p:pic>
      <p:sp>
        <p:nvSpPr>
          <p:cNvPr id="9" name="CaixaDeTexto 8">
            <a:extLst>
              <a:ext uri="{FF2B5EF4-FFF2-40B4-BE49-F238E27FC236}">
                <a16:creationId xmlns:a16="http://schemas.microsoft.com/office/drawing/2014/main" id="{8DE31BFA-0EB9-D012-64BE-330C8724FE6E}"/>
              </a:ext>
            </a:extLst>
          </p:cNvPr>
          <p:cNvSpPr txBox="1"/>
          <p:nvPr/>
        </p:nvSpPr>
        <p:spPr>
          <a:xfrm>
            <a:off x="2722537" y="6586347"/>
            <a:ext cx="4453369" cy="230832"/>
          </a:xfrm>
          <a:prstGeom prst="rect">
            <a:avLst/>
          </a:prstGeom>
          <a:noFill/>
        </p:spPr>
        <p:txBody>
          <a:bodyPr wrap="square" rtlCol="0">
            <a:spAutoFit/>
          </a:bodyPr>
          <a:lstStyle/>
          <a:p>
            <a:r>
              <a:rPr lang="en-US" sz="900" dirty="0"/>
              <a:t>Cette photographie, dont l'auteur est inconnu, est sous licence CC BY-NC-ND.</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F118A-5047-2F53-4931-ADAE3F75B11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6FBD880-0D51-F655-3259-BCA8E2AA5863}"/>
              </a:ext>
            </a:extLst>
          </p:cNvPr>
          <p:cNvSpPr>
            <a:spLocks noGrp="1"/>
          </p:cNvSpPr>
          <p:nvPr>
            <p:ph type="title"/>
          </p:nvPr>
        </p:nvSpPr>
        <p:spPr/>
        <p:txBody>
          <a:bodyPr lIns="91440"/>
          <a:lstStyle/>
          <a:p>
            <a:r>
              <a:rPr lang="pt-PT" dirty="0" err="1"/>
              <a:t>Les conséquences </a:t>
            </a:r>
            <a:r>
              <a:rPr lang="pt-PT" dirty="0"/>
              <a:t>de </a:t>
            </a:r>
            <a:r>
              <a:rPr lang="pt-PT" dirty="0" err="1"/>
              <a:t>l'âgisme</a:t>
            </a:r>
            <a:endParaRPr lang="el-GR" dirty="0"/>
          </a:p>
        </p:txBody>
      </p:sp>
      <p:sp>
        <p:nvSpPr>
          <p:cNvPr id="7" name="Content Placeholder 6">
            <a:extLst>
              <a:ext uri="{FF2B5EF4-FFF2-40B4-BE49-F238E27FC236}">
                <a16:creationId xmlns:a16="http://schemas.microsoft.com/office/drawing/2014/main" id="{A7D02604-609F-CF84-B8CE-8A3C7F49F7E9}"/>
              </a:ext>
            </a:extLst>
          </p:cNvPr>
          <p:cNvSpPr>
            <a:spLocks noGrp="1"/>
          </p:cNvSpPr>
          <p:nvPr>
            <p:ph sz="quarter" idx="12"/>
          </p:nvPr>
        </p:nvSpPr>
        <p:spPr>
          <a:xfrm>
            <a:off x="97970" y="1111274"/>
            <a:ext cx="11205569" cy="5289179"/>
          </a:xfrm>
        </p:spPr>
        <p:txBody>
          <a:bodyPr/>
          <a:lstStyle/>
          <a:p>
            <a:pPr marL="285750" indent="-285750">
              <a:buFont typeface="Arial" panose="020B0604020202020204" pitchFamily="34" charset="0"/>
              <a:buChar char="•"/>
            </a:pPr>
            <a:r>
              <a:rPr lang="en-US" sz="2400" dirty="0"/>
              <a:t>De la pression exercée pour teindre chaque cheveu gris aux produits anti-âge, le message est clair : la jeunesse semble être la norme et vieillir est quelque chose à éviter.</a:t>
            </a:r>
          </a:p>
          <a:p>
            <a:pPr marL="285750" indent="-285750">
              <a:buFont typeface="Arial" panose="020B0604020202020204" pitchFamily="34" charset="0"/>
              <a:buChar char="•"/>
            </a:pPr>
            <a:r>
              <a:rPr lang="en-US" sz="2400" dirty="0"/>
              <a:t>La santé sexuelle, les identités sexuelles et l’intimité sont essentielles à la qualité de vie des personnes âgées, mais de nombreuses croyances et idées reçues persistent au sein de la société concernant la sexualité chez les personnes âgées. Alors que notre société s’est efforcée de mettre fin à la discrimination fondée sur des critères tels que la race ou le genre, </a:t>
            </a:r>
            <a:r>
              <a:rPr lang="en-US" sz="2400" b="1" dirty="0"/>
              <a:t>les préjugés à l’encontre des personnes âgées </a:t>
            </a:r>
            <a:r>
              <a:rPr lang="en-US" sz="2400" dirty="0"/>
              <a:t>sont encore souvent ignorés, voire considérés comme « normaux » (Abrams, 2023).</a:t>
            </a:r>
          </a:p>
          <a:p>
            <a:pPr marL="285750" indent="-285750">
              <a:buFont typeface="Arial" panose="020B0604020202020204" pitchFamily="34" charset="0"/>
              <a:buChar char="•"/>
            </a:pPr>
            <a:endParaRPr lang="en-US" sz="2400" dirty="0"/>
          </a:p>
        </p:txBody>
      </p:sp>
      <p:sp>
        <p:nvSpPr>
          <p:cNvPr id="5" name="Caixa de texto 11">
            <a:extLst>
              <a:ext uri="{FF2B5EF4-FFF2-40B4-BE49-F238E27FC236}">
                <a16:creationId xmlns:a16="http://schemas.microsoft.com/office/drawing/2014/main" id="{7A74B0BA-53C4-757F-A86B-6F3EE1389BCD}"/>
              </a:ext>
            </a:extLst>
          </p:cNvPr>
          <p:cNvSpPr txBox="1"/>
          <p:nvPr/>
        </p:nvSpPr>
        <p:spPr>
          <a:xfrm>
            <a:off x="790322" y="4580706"/>
            <a:ext cx="10559645" cy="2045034"/>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L’âgisme désigne les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stéréotypes</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la façon dont nous pensons,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les préjugés</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ce que nous ressentons, ainsi que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la discrimination</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 et la manière dont nous agissons envers les autres ou envers nous-mêmes en fonction de l’âge (OMS, 2025). Alors que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l’âgisme explicite </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est conscient et intentionnel, </a:t>
            </a:r>
            <a:r>
              <a:rPr lang="en-US" sz="24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l’âgisme implicite </a:t>
            </a:r>
            <a:r>
              <a:rPr lang="en-US" sz="24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opère en grande partie en dehors de la conscience et de l’intention délibérée.</a:t>
            </a:r>
            <a:endParaRPr lang="pt-PT" sz="2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62329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B2A0C-776F-3AA5-535A-E496850D279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4C8B50E-5E2C-4112-3377-40CCE72B227E}"/>
              </a:ext>
            </a:extLst>
          </p:cNvPr>
          <p:cNvSpPr>
            <a:spLocks noGrp="1"/>
          </p:cNvSpPr>
          <p:nvPr>
            <p:ph type="title"/>
          </p:nvPr>
        </p:nvSpPr>
        <p:spPr/>
        <p:txBody>
          <a:bodyPr lIns="91440"/>
          <a:lstStyle/>
          <a:p>
            <a:r>
              <a:rPr lang="pt-PT" sz="3200" dirty="0" err="1"/>
              <a:t>Les conséquences </a:t>
            </a:r>
            <a:r>
              <a:rPr lang="pt-PT" sz="3200" dirty="0"/>
              <a:t>de </a:t>
            </a:r>
            <a:r>
              <a:rPr lang="pt-PT" sz="3200" dirty="0" err="1"/>
              <a:t>l'âgisme </a:t>
            </a:r>
            <a:r>
              <a:rPr lang="pt-PT" sz="3200" dirty="0"/>
              <a:t>– dans la vie </a:t>
            </a:r>
            <a:r>
              <a:rPr lang="pt-PT" sz="3200" dirty="0" err="1"/>
              <a:t>des personnes</a:t>
            </a:r>
            <a:r>
              <a:rPr lang="pt-PT" sz="3200" dirty="0"/>
              <a:t> âgées.   </a:t>
            </a:r>
            <a:endParaRPr lang="el-GR" sz="3200" dirty="0"/>
          </a:p>
        </p:txBody>
      </p:sp>
      <p:sp>
        <p:nvSpPr>
          <p:cNvPr id="7" name="Content Placeholder 6">
            <a:extLst>
              <a:ext uri="{FF2B5EF4-FFF2-40B4-BE49-F238E27FC236}">
                <a16:creationId xmlns:a16="http://schemas.microsoft.com/office/drawing/2014/main" id="{B9D3E590-F8AB-0578-82CC-4F062092F72A}"/>
              </a:ext>
            </a:extLst>
          </p:cNvPr>
          <p:cNvSpPr>
            <a:spLocks noGrp="1"/>
          </p:cNvSpPr>
          <p:nvPr>
            <p:ph sz="quarter" idx="12"/>
          </p:nvPr>
        </p:nvSpPr>
        <p:spPr>
          <a:xfrm>
            <a:off x="97969" y="1041791"/>
            <a:ext cx="7427437" cy="5444475"/>
          </a:xfrm>
        </p:spPr>
        <p:txBody>
          <a:bodyPr/>
          <a:lstStyle/>
          <a:p>
            <a:r>
              <a:rPr lang="en-US" sz="2400" dirty="0"/>
              <a:t>On sait que l’âgisme affecte la vie des personnes âgées en termes de santé et de bien-être et constitue un obstacle majeur au vieillissement en bonne santé.</a:t>
            </a:r>
          </a:p>
          <a:p>
            <a:r>
              <a:rPr lang="en-US" sz="2400" dirty="0"/>
              <a:t>Il est associé à : </a:t>
            </a:r>
          </a:p>
          <a:p>
            <a:pPr marL="971533" lvl="1" indent="-285750"/>
            <a:r>
              <a:rPr lang="en-US" sz="2400" b="1" dirty="0">
                <a:solidFill>
                  <a:schemeClr val="accent6"/>
                </a:solidFill>
              </a:rPr>
              <a:t>une santé physique plus fragile </a:t>
            </a:r>
            <a:r>
              <a:rPr lang="en-US" sz="2400" dirty="0">
                <a:solidFill>
                  <a:schemeClr val="accent6"/>
                </a:solidFill>
              </a:rPr>
              <a:t>(Robb et al., 2002)</a:t>
            </a:r>
          </a:p>
          <a:p>
            <a:pPr marL="971533" lvl="1" indent="-285750"/>
            <a:r>
              <a:rPr lang="en-US" sz="2400" b="1" dirty="0">
                <a:solidFill>
                  <a:schemeClr val="accent6"/>
                </a:solidFill>
              </a:rPr>
              <a:t>une santé mentale plus fragile </a:t>
            </a:r>
            <a:r>
              <a:rPr lang="en-US" sz="2400" dirty="0">
                <a:solidFill>
                  <a:schemeClr val="accent6"/>
                </a:solidFill>
              </a:rPr>
              <a:t>(Lyons et al., 2018) </a:t>
            </a:r>
          </a:p>
          <a:p>
            <a:pPr marL="971533" lvl="1" indent="-285750"/>
            <a:r>
              <a:rPr lang="en-US" sz="2400" dirty="0">
                <a:solidFill>
                  <a:schemeClr val="accent6"/>
                </a:solidFill>
              </a:rPr>
              <a:t>une qualité de vie moindre (Bodner &amp; Cohen-Fridel, 2019) </a:t>
            </a:r>
          </a:p>
          <a:p>
            <a:pPr marL="971533" lvl="1" indent="-285750"/>
            <a:r>
              <a:rPr lang="en-US" sz="2400" b="1" dirty="0">
                <a:solidFill>
                  <a:schemeClr val="accent6"/>
                </a:solidFill>
              </a:rPr>
              <a:t>des taux plus élevés de solitude et d’isolement social </a:t>
            </a:r>
            <a:r>
              <a:rPr lang="en-US" sz="2400" dirty="0">
                <a:solidFill>
                  <a:schemeClr val="accent6"/>
                </a:solidFill>
              </a:rPr>
              <a:t>(</a:t>
            </a:r>
            <a:r>
              <a:rPr lang="en-US" sz="2400" dirty="0" err="1">
                <a:solidFill>
                  <a:schemeClr val="accent6"/>
                </a:solidFill>
              </a:rPr>
              <a:t>Donizzetti </a:t>
            </a:r>
            <a:r>
              <a:rPr lang="en-US" sz="2400" dirty="0">
                <a:solidFill>
                  <a:schemeClr val="accent6"/>
                </a:solidFill>
              </a:rPr>
              <a:t>&amp; </a:t>
            </a:r>
            <a:r>
              <a:rPr lang="en-US" sz="2400" dirty="0" err="1">
                <a:solidFill>
                  <a:schemeClr val="accent6"/>
                </a:solidFill>
              </a:rPr>
              <a:t>Lagacé</a:t>
            </a:r>
            <a:r>
              <a:rPr lang="en-US" sz="2400" dirty="0">
                <a:solidFill>
                  <a:schemeClr val="accent6"/>
                </a:solidFill>
              </a:rPr>
              <a:t>, 2022).</a:t>
            </a:r>
          </a:p>
          <a:p>
            <a:pPr marL="971533" lvl="1" indent="-285750"/>
            <a:r>
              <a:rPr lang="en-US" sz="2400" dirty="0">
                <a:solidFill>
                  <a:schemeClr val="accent6"/>
                </a:solidFill>
              </a:rPr>
              <a:t>les expériences d’âgisme sont plus fréquentes chez les personnes </a:t>
            </a:r>
            <a:r>
              <a:rPr lang="en-US" sz="2400" b="1" dirty="0">
                <a:solidFill>
                  <a:schemeClr val="accent6"/>
                </a:solidFill>
              </a:rPr>
              <a:t>sans partenaire, les chômeurs, les personnes à faibles revenus et celles qui estiment que leur état de santé est moins bon </a:t>
            </a:r>
            <a:r>
              <a:rPr lang="en-US" sz="2400" dirty="0">
                <a:solidFill>
                  <a:schemeClr val="accent6"/>
                </a:solidFill>
              </a:rPr>
              <a:t>(Heywood et al., 2019)</a:t>
            </a:r>
          </a:p>
        </p:txBody>
      </p:sp>
      <p:sp>
        <p:nvSpPr>
          <p:cNvPr id="2" name="Rectangle 2">
            <a:extLst>
              <a:ext uri="{FF2B5EF4-FFF2-40B4-BE49-F238E27FC236}">
                <a16:creationId xmlns:a16="http://schemas.microsoft.com/office/drawing/2014/main" id="{A90C7471-6A34-B9EA-84E8-E8E5160D8D99}"/>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pt-PT"/>
          </a:p>
        </p:txBody>
      </p:sp>
      <p:pic>
        <p:nvPicPr>
          <p:cNvPr id="3" name="Imagem 2">
            <a:extLst>
              <a:ext uri="{FF2B5EF4-FFF2-40B4-BE49-F238E27FC236}">
                <a16:creationId xmlns:a16="http://schemas.microsoft.com/office/drawing/2014/main" id="{FF8DC120-F081-AB22-B1BD-8EDF7CCCA09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525406" y="1024716"/>
            <a:ext cx="4387833" cy="51232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Rectangle 3">
            <a:extLst>
              <a:ext uri="{FF2B5EF4-FFF2-40B4-BE49-F238E27FC236}">
                <a16:creationId xmlns:a16="http://schemas.microsoft.com/office/drawing/2014/main" id="{852752B3-F1BC-E5B9-2E2D-CDA39E385B48}"/>
              </a:ext>
            </a:extLst>
          </p:cNvPr>
          <p:cNvSpPr>
            <a:spLocks noChangeArrowheads="1"/>
          </p:cNvSpPr>
          <p:nvPr/>
        </p:nvSpPr>
        <p:spPr bwMode="auto">
          <a:xfrm>
            <a:off x="8016858" y="6301600"/>
            <a:ext cx="373117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Figure 1 – Les trois dimensions de l’âgisme, à savoir les stéréotypes, les préjugés et la discrimination (OMS, 2021).</a:t>
            </a:r>
            <a:endParaRPr kumimoji="0" lang="en-US" altLang="pt-P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232392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89088-2FCF-6A6E-ADD2-3B366F6F7B4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7CAFC01-DDB5-B6AF-03CC-92CA6A850771}"/>
              </a:ext>
            </a:extLst>
          </p:cNvPr>
          <p:cNvSpPr>
            <a:spLocks noGrp="1"/>
          </p:cNvSpPr>
          <p:nvPr>
            <p:ph type="title"/>
          </p:nvPr>
        </p:nvSpPr>
        <p:spPr/>
        <p:txBody>
          <a:bodyPr lIns="91440"/>
          <a:lstStyle/>
          <a:p>
            <a:r>
              <a:rPr lang="pt-PT" dirty="0" err="1"/>
              <a:t>Les</a:t>
            </a:r>
            <a:r>
              <a:rPr lang="pt-PT" dirty="0"/>
              <a:t> trois </a:t>
            </a:r>
            <a:r>
              <a:rPr lang="pt-PT" dirty="0" err="1"/>
              <a:t>niveaux </a:t>
            </a:r>
            <a:r>
              <a:rPr lang="pt-PT" dirty="0"/>
              <a:t>de </a:t>
            </a:r>
            <a:r>
              <a:rPr lang="pt-PT" dirty="0" err="1"/>
              <a:t>l'âgisme</a:t>
            </a:r>
            <a:endParaRPr lang="el-GR" dirty="0"/>
          </a:p>
        </p:txBody>
      </p:sp>
      <p:sp>
        <p:nvSpPr>
          <p:cNvPr id="3" name="Marcador de Posição do Texto 2">
            <a:extLst>
              <a:ext uri="{FF2B5EF4-FFF2-40B4-BE49-F238E27FC236}">
                <a16:creationId xmlns:a16="http://schemas.microsoft.com/office/drawing/2014/main" id="{0C0744AB-6157-5DA4-F342-4DAAD0DB6697}"/>
              </a:ext>
            </a:extLst>
          </p:cNvPr>
          <p:cNvSpPr>
            <a:spLocks noGrp="1"/>
          </p:cNvSpPr>
          <p:nvPr>
            <p:ph type="body" sz="quarter" idx="10"/>
          </p:nvPr>
        </p:nvSpPr>
        <p:spPr>
          <a:xfrm>
            <a:off x="97970" y="967623"/>
            <a:ext cx="11944351" cy="1478625"/>
          </a:xfrm>
        </p:spPr>
        <p:txBody>
          <a:bodyPr/>
          <a:lstStyle/>
          <a:p>
            <a:r>
              <a:rPr lang="en-US" sz="2000" dirty="0"/>
              <a:t>L'âgisme est un phénomène à plusieurs facettes ; il est présent dans les lois de nos pays, dans les interactions quotidiennes, et même dans les pensées intimes qui nous traversent l'esprit. </a:t>
            </a:r>
          </a:p>
          <a:p>
            <a:r>
              <a:rPr lang="en-US" sz="2000" dirty="0"/>
              <a:t>Il ne s'agit pas seulement d'un sentiment personnel ; il est ancré dans nos systèmes et peut être </a:t>
            </a:r>
            <a:r>
              <a:rPr lang="en-US" sz="2000" dirty="0" err="1"/>
              <a:t>classé </a:t>
            </a:r>
            <a:r>
              <a:rPr lang="en-US" sz="2000" dirty="0"/>
              <a:t>en trois niveaux distincts :</a:t>
            </a:r>
            <a:endParaRPr lang="pt-PT" sz="2000" dirty="0"/>
          </a:p>
        </p:txBody>
      </p:sp>
      <p:graphicFrame>
        <p:nvGraphicFramePr>
          <p:cNvPr id="5" name="Diagrama 4">
            <a:extLst>
              <a:ext uri="{FF2B5EF4-FFF2-40B4-BE49-F238E27FC236}">
                <a16:creationId xmlns:a16="http://schemas.microsoft.com/office/drawing/2014/main" id="{10312D47-05C1-6A3C-3CD5-A663D0253DB6}"/>
              </a:ext>
            </a:extLst>
          </p:cNvPr>
          <p:cNvGraphicFramePr/>
          <p:nvPr>
            <p:extLst>
              <p:ext uri="{D42A27DB-BD31-4B8C-83A1-F6EECF244321}">
                <p14:modId xmlns:p14="http://schemas.microsoft.com/office/powerpoint/2010/main" val="2908337998"/>
              </p:ext>
            </p:extLst>
          </p:nvPr>
        </p:nvGraphicFramePr>
        <p:xfrm>
          <a:off x="2204824" y="2514565"/>
          <a:ext cx="7496224" cy="41600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69348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0F48C-DA94-70D0-1F18-BC53229A38B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9DC880D4-D543-5DEF-122F-E01A596003F6}"/>
              </a:ext>
            </a:extLst>
          </p:cNvPr>
          <p:cNvSpPr>
            <a:spLocks noGrp="1"/>
          </p:cNvSpPr>
          <p:nvPr>
            <p:ph type="title"/>
          </p:nvPr>
        </p:nvSpPr>
        <p:spPr>
          <a:xfrm>
            <a:off x="97970" y="81642"/>
            <a:ext cx="11944351" cy="715879"/>
          </a:xfrm>
        </p:spPr>
        <p:txBody>
          <a:bodyPr lIns="91440" anchor="ctr">
            <a:normAutofit/>
          </a:bodyPr>
          <a:lstStyle/>
          <a:p>
            <a:r>
              <a:rPr lang="en-US" dirty="0"/>
              <a:t>L'âgisme institutionnel – Le niveau systémique</a:t>
            </a:r>
            <a:endParaRPr lang="el-GR" dirty="0"/>
          </a:p>
        </p:txBody>
      </p:sp>
      <p:sp>
        <p:nvSpPr>
          <p:cNvPr id="7" name="Content Placeholder 6">
            <a:extLst>
              <a:ext uri="{FF2B5EF4-FFF2-40B4-BE49-F238E27FC236}">
                <a16:creationId xmlns:a16="http://schemas.microsoft.com/office/drawing/2014/main" id="{99B976F6-E6D3-829B-C51B-80C0D40A634D}"/>
              </a:ext>
            </a:extLst>
          </p:cNvPr>
          <p:cNvSpPr>
            <a:spLocks noGrp="1"/>
          </p:cNvSpPr>
          <p:nvPr>
            <p:ph sz="quarter" idx="12"/>
          </p:nvPr>
        </p:nvSpPr>
        <p:spPr>
          <a:xfrm>
            <a:off x="5900149" y="955222"/>
            <a:ext cx="6142172" cy="5902778"/>
          </a:xfrm>
        </p:spPr>
        <p:txBody>
          <a:bodyPr>
            <a:noAutofit/>
          </a:bodyPr>
          <a:lstStyle/>
          <a:p>
            <a:pPr marL="457200" indent="-457200">
              <a:buFont typeface="Arial" panose="020B0604020202020204" pitchFamily="34" charset="0"/>
              <a:buChar char="•"/>
            </a:pPr>
            <a:r>
              <a:rPr lang="en-US" sz="2000" dirty="0"/>
              <a:t>Lois, règles, normes sociales et pratiques des </a:t>
            </a:r>
            <a:r>
              <a:rPr lang="en-US" sz="2000" dirty="0" err="1"/>
              <a:t>organisations </a:t>
            </a:r>
            <a:r>
              <a:rPr lang="en-US" sz="2000" dirty="0"/>
              <a:t>qui limitent les opportunités ou désavantagent les individus en raison de leur âge (OMS, 2021). </a:t>
            </a:r>
          </a:p>
          <a:p>
            <a:pPr marL="457200" indent="-457200">
              <a:buFont typeface="Arial" panose="020B0604020202020204" pitchFamily="34" charset="0"/>
              <a:buChar char="•"/>
            </a:pPr>
            <a:r>
              <a:rPr lang="en-US" sz="2000" dirty="0"/>
              <a:t>Souvent la forme la plus invisible</a:t>
            </a:r>
          </a:p>
          <a:p>
            <a:pPr marL="457200" indent="-457200">
              <a:buFont typeface="Arial" panose="020B0604020202020204" pitchFamily="34" charset="0"/>
              <a:buChar char="•"/>
            </a:pPr>
            <a:r>
              <a:rPr lang="en-US" sz="2000" u="sng" dirty="0"/>
              <a:t>Exemple </a:t>
            </a:r>
            <a:r>
              <a:rPr lang="en-US" sz="2000" dirty="0"/>
              <a:t>: la limite d’âge imposée pour certains </a:t>
            </a:r>
            <a:r>
              <a:rPr lang="en-US" sz="2000" b="1" dirty="0"/>
              <a:t>dépistages dans le système de santé</a:t>
            </a:r>
            <a:r>
              <a:rPr lang="en-US" sz="2000" dirty="0"/>
              <a:t>. Dans de nombreuses régions, les dépistages de routine en matière de santé sexuelle ou les bilans de santé reproductive sont automatiquement interrompus dès qu’un patient atteint l’âge de 65 ans, en partant du postulat âgiste selon lequel il n’est plus sexuellement actif ni exposé au risque d’IST. </a:t>
            </a:r>
          </a:p>
          <a:p>
            <a:pPr marL="457200" indent="-457200">
              <a:buFont typeface="Arial" panose="020B0604020202020204" pitchFamily="34" charset="0"/>
              <a:buChar char="•"/>
            </a:pPr>
            <a:r>
              <a:rPr lang="en-US" sz="2000" u="sng" dirty="0"/>
              <a:t>Exemple </a:t>
            </a:r>
            <a:r>
              <a:rPr lang="en-US" sz="2000" dirty="0"/>
              <a:t>: </a:t>
            </a:r>
            <a:r>
              <a:rPr lang="en-US" sz="2000" b="1" dirty="0"/>
              <a:t>les pratiques d’embauche discriminatoires </a:t>
            </a:r>
            <a:r>
              <a:rPr lang="en-US" sz="2000" dirty="0"/>
              <a:t>qui </a:t>
            </a:r>
            <a:r>
              <a:rPr lang="en-US" sz="2000" dirty="0" err="1"/>
              <a:t>favorisent </a:t>
            </a:r>
            <a:r>
              <a:rPr lang="en-US" sz="2000" dirty="0"/>
              <a:t>les candidats plus jeunes ou les âges de départ à la retraite obligatoires qui contraignent des professionnels qualifiés à quitter leurs fonctions, indépendamment de leurs compétences réelles.</a:t>
            </a:r>
          </a:p>
        </p:txBody>
      </p:sp>
      <p:pic>
        <p:nvPicPr>
          <p:cNvPr id="3" name="Imagem 2" descr="Uma imagem com pessoa, dedo, polegar, vestuário&#10;&#10;Os conteúdos gerados por IA podem estar incorretos.">
            <a:extLst>
              <a:ext uri="{FF2B5EF4-FFF2-40B4-BE49-F238E27FC236}">
                <a16:creationId xmlns:a16="http://schemas.microsoft.com/office/drawing/2014/main" id="{89251DFA-7CA9-D14C-D95D-97E27320D84F}"/>
              </a:ext>
            </a:extLst>
          </p:cNvPr>
          <p:cNvPicPr>
            <a:picLocks noChangeAspect="1"/>
          </p:cNvPicPr>
          <p:nvPr/>
        </p:nvPicPr>
        <p:blipFill>
          <a:blip r:embed="rId2">
            <a:extLst>
              <a:ext uri="{28A0092B-C50C-407E-A947-70E740481C1C}">
                <a14:useLocalDpi xmlns:a14="http://schemas.microsoft.com/office/drawing/2010/main" val="0"/>
              </a:ext>
            </a:extLst>
          </a:blip>
          <a:srcRect l="13998" r="14221"/>
          <a:stretch>
            <a:fillRect/>
          </a:stretch>
        </p:blipFill>
        <p:spPr>
          <a:xfrm>
            <a:off x="149679" y="922791"/>
            <a:ext cx="5624632" cy="5804356"/>
          </a:xfrm>
          <a:prstGeom prst="rect">
            <a:avLst/>
          </a:prstGeom>
        </p:spPr>
      </p:pic>
    </p:spTree>
    <p:extLst>
      <p:ext uri="{BB962C8B-B14F-4D97-AF65-F5344CB8AC3E}">
        <p14:creationId xmlns:p14="http://schemas.microsoft.com/office/powerpoint/2010/main" val="3349218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71CDF-9FAB-31F9-0232-E5A5C823D8A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3C9942B-AE24-F077-80A1-4BCC87378880}"/>
              </a:ext>
            </a:extLst>
          </p:cNvPr>
          <p:cNvSpPr>
            <a:spLocks noGrp="1"/>
          </p:cNvSpPr>
          <p:nvPr>
            <p:ph type="title"/>
          </p:nvPr>
        </p:nvSpPr>
        <p:spPr>
          <a:xfrm>
            <a:off x="97970" y="81642"/>
            <a:ext cx="11944351" cy="715879"/>
          </a:xfrm>
        </p:spPr>
        <p:txBody>
          <a:bodyPr lIns="91440" anchor="ctr">
            <a:normAutofit/>
          </a:bodyPr>
          <a:lstStyle/>
          <a:p>
            <a:r>
              <a:rPr lang="en-US" dirty="0"/>
              <a:t>L'âgisme interpersonnel – Le niveau social</a:t>
            </a:r>
            <a:endParaRPr lang="el-GR" dirty="0"/>
          </a:p>
        </p:txBody>
      </p:sp>
      <p:sp>
        <p:nvSpPr>
          <p:cNvPr id="7" name="Content Placeholder 6">
            <a:extLst>
              <a:ext uri="{FF2B5EF4-FFF2-40B4-BE49-F238E27FC236}">
                <a16:creationId xmlns:a16="http://schemas.microsoft.com/office/drawing/2014/main" id="{39A3BF80-54A1-0C22-ED13-57EEB0B4F318}"/>
              </a:ext>
            </a:extLst>
          </p:cNvPr>
          <p:cNvSpPr>
            <a:spLocks noGrp="1"/>
          </p:cNvSpPr>
          <p:nvPr>
            <p:ph sz="quarter" idx="12"/>
          </p:nvPr>
        </p:nvSpPr>
        <p:spPr>
          <a:xfrm>
            <a:off x="5900149" y="1165429"/>
            <a:ext cx="6142172" cy="5902778"/>
          </a:xfrm>
        </p:spPr>
        <p:txBody>
          <a:bodyPr>
            <a:normAutofit/>
          </a:bodyPr>
          <a:lstStyle/>
          <a:p>
            <a:pPr marL="457200" indent="-457200">
              <a:buFont typeface="Arial" panose="020B0604020202020204" pitchFamily="34" charset="0"/>
              <a:buChar char="•"/>
            </a:pPr>
            <a:r>
              <a:rPr lang="en-US" sz="2400" dirty="0"/>
              <a:t>Il s'agit des stéréotypes et des préjugés qui apparaissent lorsqu'une personne interagit avec une autre (OMS, 2021).</a:t>
            </a:r>
          </a:p>
          <a:p>
            <a:pPr marL="457200" indent="-457200">
              <a:buFont typeface="Arial" panose="020B0604020202020204" pitchFamily="34" charset="0"/>
              <a:buChar char="•"/>
            </a:pPr>
            <a:r>
              <a:rPr lang="en-US" sz="2400" u="sng" dirty="0"/>
              <a:t>Exemple </a:t>
            </a:r>
            <a:r>
              <a:rPr lang="en-US" sz="2400" dirty="0"/>
              <a:t>: des membres du personnel font </a:t>
            </a:r>
            <a:r>
              <a:rPr lang="en-US" sz="2400" b="1" dirty="0"/>
              <a:t>des blagues </a:t>
            </a:r>
            <a:r>
              <a:rPr lang="en-US" sz="2400" dirty="0"/>
              <a:t>au sujet de deux résidents qui entament une nouvelle relation amoureuse. </a:t>
            </a:r>
          </a:p>
          <a:p>
            <a:pPr marL="457200" indent="-457200">
              <a:buFont typeface="Arial" panose="020B0604020202020204" pitchFamily="34" charset="0"/>
              <a:buChar char="•"/>
            </a:pPr>
            <a:r>
              <a:rPr lang="en-US" sz="2400" u="sng" dirty="0"/>
              <a:t>Exemple </a:t>
            </a:r>
            <a:r>
              <a:rPr lang="en-US" sz="2400" dirty="0"/>
              <a:t>: en adoptant un ton excessivement conciliant ou un vocabulaire simplifié avec les personnes âgées, pratique connue sous le nom </a:t>
            </a:r>
            <a:r>
              <a:rPr lang="en-US" sz="2400" b="1" dirty="0"/>
              <a:t>d’« elderspeak »</a:t>
            </a:r>
            <a:r>
              <a:rPr lang="en-US" sz="2400" dirty="0"/>
              <a:t>, on </a:t>
            </a:r>
            <a:r>
              <a:rPr lang="en-US" sz="2400" dirty="0" err="1"/>
              <a:t>infantilise </a:t>
            </a:r>
            <a:r>
              <a:rPr lang="en-US" sz="2400" dirty="0"/>
              <a:t>ces dernières, renforçant ainsi une perception sociale d’incompétence qui conduit souvent à un traitement irrespectueux.</a:t>
            </a:r>
          </a:p>
        </p:txBody>
      </p:sp>
      <p:pic>
        <p:nvPicPr>
          <p:cNvPr id="4" name="Imagem 3" descr="Uma imagem com pessoa, vestuário, interior, Cara humana&#10;&#10;Os conteúdos gerados por IA podem estar incorretos.">
            <a:extLst>
              <a:ext uri="{FF2B5EF4-FFF2-40B4-BE49-F238E27FC236}">
                <a16:creationId xmlns:a16="http://schemas.microsoft.com/office/drawing/2014/main" id="{56F1CC5F-4C6D-98FC-F047-89C94319831C}"/>
              </a:ext>
            </a:extLst>
          </p:cNvPr>
          <p:cNvPicPr>
            <a:picLocks noChangeAspect="1"/>
          </p:cNvPicPr>
          <p:nvPr/>
        </p:nvPicPr>
        <p:blipFill>
          <a:blip r:embed="rId3">
            <a:extLst>
              <a:ext uri="{28A0092B-C50C-407E-A947-70E740481C1C}">
                <a14:useLocalDpi xmlns:a14="http://schemas.microsoft.com/office/drawing/2010/main" val="0"/>
              </a:ext>
            </a:extLst>
          </a:blip>
          <a:srcRect l="17487" r="10932"/>
          <a:stretch>
            <a:fillRect/>
          </a:stretch>
        </p:blipFill>
        <p:spPr>
          <a:xfrm>
            <a:off x="223252" y="1165429"/>
            <a:ext cx="5578459" cy="5161799"/>
          </a:xfrm>
          <a:prstGeom prst="rect">
            <a:avLst/>
          </a:prstGeom>
        </p:spPr>
      </p:pic>
    </p:spTree>
    <p:extLst>
      <p:ext uri="{BB962C8B-B14F-4D97-AF65-F5344CB8AC3E}">
        <p14:creationId xmlns:p14="http://schemas.microsoft.com/office/powerpoint/2010/main" val="1276277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5C3BA3-BAF7-F201-7736-CC980DF9E11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3569282-1790-4C86-F3DF-C5357CE69699}"/>
              </a:ext>
            </a:extLst>
          </p:cNvPr>
          <p:cNvSpPr>
            <a:spLocks noGrp="1"/>
          </p:cNvSpPr>
          <p:nvPr>
            <p:ph type="title"/>
          </p:nvPr>
        </p:nvSpPr>
        <p:spPr>
          <a:xfrm>
            <a:off x="97970" y="81642"/>
            <a:ext cx="11944351" cy="715879"/>
          </a:xfrm>
        </p:spPr>
        <p:txBody>
          <a:bodyPr lIns="91440" anchor="ctr">
            <a:normAutofit/>
          </a:bodyPr>
          <a:lstStyle/>
          <a:p>
            <a:r>
              <a:rPr lang="en-US" dirty="0"/>
              <a:t>L'âgisme </a:t>
            </a:r>
            <a:r>
              <a:rPr lang="en-US" dirty="0" err="1"/>
              <a:t>intériorisé </a:t>
            </a:r>
            <a:r>
              <a:rPr lang="en-US" dirty="0"/>
              <a:t>– Le niveau personnel</a:t>
            </a:r>
            <a:endParaRPr lang="el-GR" dirty="0"/>
          </a:p>
        </p:txBody>
      </p:sp>
      <p:sp>
        <p:nvSpPr>
          <p:cNvPr id="7" name="Content Placeholder 6">
            <a:extLst>
              <a:ext uri="{FF2B5EF4-FFF2-40B4-BE49-F238E27FC236}">
                <a16:creationId xmlns:a16="http://schemas.microsoft.com/office/drawing/2014/main" id="{46F23D2B-76DB-2C5F-DDFC-9A12A2E764D4}"/>
              </a:ext>
            </a:extLst>
          </p:cNvPr>
          <p:cNvSpPr>
            <a:spLocks noGrp="1"/>
          </p:cNvSpPr>
          <p:nvPr>
            <p:ph sz="quarter" idx="12"/>
          </p:nvPr>
        </p:nvSpPr>
        <p:spPr>
          <a:xfrm>
            <a:off x="5808090" y="1024834"/>
            <a:ext cx="6142172" cy="5617703"/>
          </a:xfrm>
        </p:spPr>
        <p:txBody>
          <a:bodyPr>
            <a:noAutofit/>
          </a:bodyPr>
          <a:lstStyle/>
          <a:p>
            <a:pPr marL="457200" indent="-457200">
              <a:buFont typeface="Arial" panose="020B0604020202020204" pitchFamily="34" charset="0"/>
              <a:buChar char="•"/>
            </a:pPr>
            <a:r>
              <a:rPr lang="en-US" sz="2000" dirty="0"/>
              <a:t>Également appelé « </a:t>
            </a:r>
            <a:r>
              <a:rPr lang="en-US" sz="2000" b="1" dirty="0"/>
              <a:t>âgisme auto-dirigé</a:t>
            </a:r>
            <a:r>
              <a:rPr lang="en-US" sz="2000" dirty="0"/>
              <a:t> », ce phénomène se caractérise par le fait que les individus intériorisent les stéréotypes négatifs qu’ils ont entendus tout au long de leur vie. </a:t>
            </a:r>
          </a:p>
          <a:p>
            <a:pPr marL="457200" indent="-457200">
              <a:buFont typeface="Arial" panose="020B0604020202020204" pitchFamily="34" charset="0"/>
              <a:buChar char="•"/>
            </a:pPr>
            <a:r>
              <a:rPr lang="en-US" sz="2000" b="1" dirty="0"/>
              <a:t>Exemple </a:t>
            </a:r>
            <a:r>
              <a:rPr lang="en-US" sz="2000" dirty="0"/>
              <a:t>: une femme d’un certain âge qui souffre de troubles physiques, tels que la sécheresse vaginale, ou qui ressent le désir de trouver un nouveau partenaire. Si elle a </a:t>
            </a:r>
            <a:r>
              <a:rPr lang="en-US" sz="2000" dirty="0" err="1"/>
              <a:t>intériorisé </a:t>
            </a:r>
            <a:r>
              <a:rPr lang="en-US" sz="2000" dirty="0"/>
              <a:t>l’idée qu’elle est « trop âgée » pour être attirante, elle risque de ne jamais consulter un médecin ni chercher à nouer une relation. </a:t>
            </a:r>
          </a:p>
          <a:p>
            <a:pPr marL="457200" indent="-457200">
              <a:buFont typeface="Arial" panose="020B0604020202020204" pitchFamily="34" charset="0"/>
              <a:buChar char="•"/>
            </a:pPr>
            <a:r>
              <a:rPr lang="en-US" sz="2000" b="1" dirty="0"/>
              <a:t>Exemple </a:t>
            </a:r>
            <a:r>
              <a:rPr lang="en-US" sz="2000" dirty="0"/>
              <a:t>: des personnes dans la vingtaine peuvent </a:t>
            </a:r>
            <a:r>
              <a:rPr lang="en-US" sz="2000" dirty="0" err="1"/>
              <a:t>intérioriser </a:t>
            </a:r>
            <a:r>
              <a:rPr lang="en-US" sz="2000" dirty="0"/>
              <a:t>la conviction qu’elles manquent d’expérience de vie suffisante pour occuper un poste ou une fonction, ce qui les conduit à se disqualifier elles-mêmes pour certaines opportunités professionnelles.</a:t>
            </a:r>
          </a:p>
        </p:txBody>
      </p:sp>
      <p:pic>
        <p:nvPicPr>
          <p:cNvPr id="3" name="Imagem 2" descr="Uma imagem com Cara humana, pessoa, parede, interior&#10;&#10;Os conteúdos gerados por IA podem estar incorretos.">
            <a:extLst>
              <a:ext uri="{FF2B5EF4-FFF2-40B4-BE49-F238E27FC236}">
                <a16:creationId xmlns:a16="http://schemas.microsoft.com/office/drawing/2014/main" id="{74D12741-F8B5-6393-9205-2B6E79FB6E09}"/>
              </a:ext>
            </a:extLst>
          </p:cNvPr>
          <p:cNvPicPr>
            <a:picLocks noChangeAspect="1"/>
          </p:cNvPicPr>
          <p:nvPr/>
        </p:nvPicPr>
        <p:blipFill>
          <a:blip r:embed="rId3">
            <a:extLst>
              <a:ext uri="{28A0092B-C50C-407E-A947-70E740481C1C}">
                <a14:useLocalDpi xmlns:a14="http://schemas.microsoft.com/office/drawing/2010/main" val="0"/>
              </a:ext>
            </a:extLst>
          </a:blip>
          <a:srcRect l="17487" r="18008"/>
          <a:stretch>
            <a:fillRect/>
          </a:stretch>
        </p:blipFill>
        <p:spPr>
          <a:xfrm>
            <a:off x="241738" y="1024834"/>
            <a:ext cx="5454870" cy="5617703"/>
          </a:xfrm>
          <a:prstGeom prst="rect">
            <a:avLst/>
          </a:prstGeom>
        </p:spPr>
      </p:pic>
    </p:spTree>
    <p:extLst>
      <p:ext uri="{BB962C8B-B14F-4D97-AF65-F5344CB8AC3E}">
        <p14:creationId xmlns:p14="http://schemas.microsoft.com/office/powerpoint/2010/main" val="574689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DC1F3-8FB7-C69E-43A5-3DDC6543B69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D8333E0-F4D2-0E11-955D-2C9EB704E8B5}"/>
              </a:ext>
            </a:extLst>
          </p:cNvPr>
          <p:cNvSpPr>
            <a:spLocks noGrp="1"/>
          </p:cNvSpPr>
          <p:nvPr>
            <p:ph type="title"/>
          </p:nvPr>
        </p:nvSpPr>
        <p:spPr/>
        <p:txBody>
          <a:bodyPr lIns="91440"/>
          <a:lstStyle/>
          <a:p>
            <a:r>
              <a:rPr lang="pt-PT" dirty="0" err="1"/>
              <a:t>Les</a:t>
            </a:r>
            <a:r>
              <a:rPr lang="pt-PT" dirty="0"/>
              <a:t> trois </a:t>
            </a:r>
            <a:r>
              <a:rPr lang="pt-PT" dirty="0" err="1"/>
              <a:t>niveaux </a:t>
            </a:r>
            <a:r>
              <a:rPr lang="pt-PT" dirty="0"/>
              <a:t>de </a:t>
            </a:r>
            <a:r>
              <a:rPr lang="pt-PT" dirty="0" err="1"/>
              <a:t>l'âgisme</a:t>
            </a:r>
            <a:endParaRPr lang="el-GR" dirty="0"/>
          </a:p>
        </p:txBody>
      </p:sp>
      <p:sp>
        <p:nvSpPr>
          <p:cNvPr id="3" name="Marcador de Posição do Texto 2">
            <a:extLst>
              <a:ext uri="{FF2B5EF4-FFF2-40B4-BE49-F238E27FC236}">
                <a16:creationId xmlns:a16="http://schemas.microsoft.com/office/drawing/2014/main" id="{976EEBF3-8998-F4A6-3296-6502495CCE3C}"/>
              </a:ext>
            </a:extLst>
          </p:cNvPr>
          <p:cNvSpPr>
            <a:spLocks noGrp="1"/>
          </p:cNvSpPr>
          <p:nvPr>
            <p:ph type="body" sz="quarter" idx="10"/>
          </p:nvPr>
        </p:nvSpPr>
        <p:spPr>
          <a:xfrm>
            <a:off x="97970" y="967623"/>
            <a:ext cx="11944351" cy="1478625"/>
          </a:xfrm>
        </p:spPr>
        <p:txBody>
          <a:bodyPr/>
          <a:lstStyle/>
          <a:p>
            <a:r>
              <a:rPr lang="en-US" sz="2000" dirty="0"/>
              <a:t>Ces trois niveaux n'existent pas isolément ; ils s'alimentent mutuellement. </a:t>
            </a:r>
          </a:p>
          <a:p>
            <a:r>
              <a:rPr lang="en-US" sz="2000" dirty="0"/>
              <a:t>Le manque d’attention accordée à la santé sexuelle </a:t>
            </a:r>
            <a:r>
              <a:rPr lang="en-US" sz="2000" i="1" dirty="0"/>
              <a:t>au niveau institutionnel </a:t>
            </a:r>
            <a:r>
              <a:rPr lang="en-US" sz="2000" dirty="0"/>
              <a:t>renforce l’idée </a:t>
            </a:r>
            <a:r>
              <a:rPr lang="en-US" sz="2000" i="1" dirty="0"/>
              <a:t>interpersonnelle </a:t>
            </a:r>
            <a:r>
              <a:rPr lang="en-US" sz="2000" dirty="0"/>
              <a:t>selon laquelle les personnes âgées n’ont pas de vie sexuelle, ce qui conduit finalement à la conviction </a:t>
            </a:r>
            <a:r>
              <a:rPr lang="en-US" sz="2000" i="1" dirty="0" err="1"/>
              <a:t>intériorisée </a:t>
            </a:r>
            <a:r>
              <a:rPr lang="en-US" sz="2000" dirty="0"/>
              <a:t>selon laquelle il ne faut même pas demander de l’aide. Pour briser ce cercle vicieux, les professionnels doivent intervenir simultanément à ces trois niveaux.</a:t>
            </a:r>
            <a:endParaRPr lang="pt-PT" sz="2000" dirty="0"/>
          </a:p>
        </p:txBody>
      </p:sp>
      <p:pic>
        <p:nvPicPr>
          <p:cNvPr id="4" name="Imagem 3">
            <a:extLst>
              <a:ext uri="{FF2B5EF4-FFF2-40B4-BE49-F238E27FC236}">
                <a16:creationId xmlns:a16="http://schemas.microsoft.com/office/drawing/2014/main" id="{6BB48455-8E5A-18F0-7FBE-292E7245ED6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60027" y="2616350"/>
            <a:ext cx="7861739" cy="36904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Rectangle 3">
            <a:extLst>
              <a:ext uri="{FF2B5EF4-FFF2-40B4-BE49-F238E27FC236}">
                <a16:creationId xmlns:a16="http://schemas.microsoft.com/office/drawing/2014/main" id="{8E846512-9249-ED55-A40D-5BE5219D64EE}"/>
              </a:ext>
            </a:extLst>
          </p:cNvPr>
          <p:cNvSpPr>
            <a:spLocks noChangeArrowheads="1"/>
          </p:cNvSpPr>
          <p:nvPr/>
        </p:nvSpPr>
        <p:spPr bwMode="auto">
          <a:xfrm>
            <a:off x="4225158" y="6437201"/>
            <a:ext cx="3069021"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pt-PT" sz="900" b="0" i="1" u="none" strike="noStrike" cap="none" normalizeH="0" baseline="0" dirty="0">
                <a:ln>
                  <a:noFill/>
                </a:ln>
                <a:solidFill>
                  <a:srgbClr val="1D1D1B"/>
                </a:solidFill>
                <a:effectLst/>
                <a:latin typeface="Arial" panose="020B0604020202020204" pitchFamily="34" charset="0"/>
                <a:ea typeface="Calibri" panose="020F0502020204030204" pitchFamily="34" charset="0"/>
                <a:cs typeface="Times New Roman" panose="02020603050405020304" pitchFamily="18" charset="0"/>
              </a:rPr>
              <a:t>Figure 2 – Les trois niveaux d’âgisme (OMS, 2021).</a:t>
            </a:r>
            <a:endParaRPr kumimoji="0" lang="en-US" altLang="pt-PT"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7951610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CD709-3DE0-C5F2-1B43-9EEFEE33156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25D0286-C1AC-AB7F-2D6F-99E66C69647E}"/>
              </a:ext>
            </a:extLst>
          </p:cNvPr>
          <p:cNvSpPr>
            <a:spLocks noGrp="1"/>
          </p:cNvSpPr>
          <p:nvPr>
            <p:ph type="title"/>
          </p:nvPr>
        </p:nvSpPr>
        <p:spPr>
          <a:xfrm>
            <a:off x="97970" y="81642"/>
            <a:ext cx="11944351" cy="715879"/>
          </a:xfrm>
        </p:spPr>
        <p:txBody>
          <a:bodyPr lIns="91440" anchor="ctr">
            <a:normAutofit/>
          </a:bodyPr>
          <a:lstStyle/>
          <a:p>
            <a:r>
              <a:rPr lang="pt-PT" dirty="0" err="1"/>
              <a:t>Les</a:t>
            </a:r>
            <a:r>
              <a:rPr lang="pt-PT" dirty="0"/>
              <a:t> trois </a:t>
            </a:r>
            <a:r>
              <a:rPr lang="pt-PT" dirty="0" err="1"/>
              <a:t>niveaux </a:t>
            </a:r>
            <a:r>
              <a:rPr lang="pt-PT" dirty="0"/>
              <a:t>de </a:t>
            </a:r>
            <a:r>
              <a:rPr lang="pt-PT" dirty="0" err="1"/>
              <a:t>l'âgisme</a:t>
            </a:r>
            <a:endParaRPr lang="en-US" dirty="0"/>
          </a:p>
        </p:txBody>
      </p:sp>
      <p:sp>
        <p:nvSpPr>
          <p:cNvPr id="7" name="Content Placeholder 6">
            <a:extLst>
              <a:ext uri="{FF2B5EF4-FFF2-40B4-BE49-F238E27FC236}">
                <a16:creationId xmlns:a16="http://schemas.microsoft.com/office/drawing/2014/main" id="{9B9AF85D-297E-717D-0CE4-E777677E8814}"/>
              </a:ext>
            </a:extLst>
          </p:cNvPr>
          <p:cNvSpPr>
            <a:spLocks noGrp="1"/>
          </p:cNvSpPr>
          <p:nvPr>
            <p:ph sz="quarter" idx="11"/>
          </p:nvPr>
        </p:nvSpPr>
        <p:spPr>
          <a:xfrm>
            <a:off x="97970" y="1627070"/>
            <a:ext cx="5910944" cy="5313673"/>
          </a:xfrm>
        </p:spPr>
        <p:txBody>
          <a:bodyPr>
            <a:normAutofit/>
          </a:bodyPr>
          <a:lstStyle/>
          <a:p>
            <a:r>
              <a:rPr lang="en-US" sz="2700" dirty="0"/>
              <a:t>Objectif : Les apprenants identifieront comment les 12 mythes sur le vieillissement (OMS, 2013) se manifestent aux niveaux </a:t>
            </a:r>
            <a:r>
              <a:rPr lang="en-US" sz="2700" i="1" dirty="0"/>
              <a:t>institutionnel</a:t>
            </a:r>
            <a:r>
              <a:rPr lang="en-US" sz="2700" dirty="0"/>
              <a:t>, </a:t>
            </a:r>
            <a:r>
              <a:rPr lang="en-US" sz="2700" i="1" dirty="0"/>
              <a:t>interpersonnel </a:t>
            </a:r>
            <a:r>
              <a:rPr lang="en-US" sz="2700" dirty="0"/>
              <a:t>et </a:t>
            </a:r>
            <a:r>
              <a:rPr lang="en-US" sz="2700" i="1" dirty="0" err="1"/>
              <a:t>intériorisé </a:t>
            </a:r>
            <a:r>
              <a:rPr lang="en-US" sz="2700" dirty="0"/>
              <a:t>de l’âgisme à travers des scénarios concrets.</a:t>
            </a:r>
          </a:p>
          <a:p>
            <a:endParaRPr lang="en-US" sz="2700" dirty="0"/>
          </a:p>
          <a:p>
            <a:r>
              <a:rPr lang="en-US" sz="2700" dirty="0"/>
              <a:t>En petits groupes, lisez les 12 mini-études de cas suivantes. Identifiez </a:t>
            </a:r>
            <a:r>
              <a:rPr lang="en-US" sz="2700" b="1" dirty="0"/>
              <a:t>le niveau d’âgisme présent </a:t>
            </a:r>
            <a:r>
              <a:rPr lang="en-US" sz="2700" dirty="0"/>
              <a:t>et lequel des</a:t>
            </a:r>
            <a:r>
              <a:rPr lang="en-US" sz="2700" b="1" dirty="0"/>
              <a:t> 12 mythes </a:t>
            </a:r>
            <a:r>
              <a:rPr lang="en-US" sz="2700" dirty="0"/>
              <a:t>est renforcé.</a:t>
            </a:r>
          </a:p>
        </p:txBody>
      </p:sp>
      <p:sp>
        <p:nvSpPr>
          <p:cNvPr id="3" name="Marcador de Posição do Texto 2">
            <a:extLst>
              <a:ext uri="{FF2B5EF4-FFF2-40B4-BE49-F238E27FC236}">
                <a16:creationId xmlns:a16="http://schemas.microsoft.com/office/drawing/2014/main" id="{D2E0B494-98F7-144E-B03A-8D88E1AA0B1B}"/>
              </a:ext>
            </a:extLst>
          </p:cNvPr>
          <p:cNvSpPr>
            <a:spLocks noGrp="1"/>
          </p:cNvSpPr>
          <p:nvPr>
            <p:ph type="body" sz="quarter" idx="10"/>
          </p:nvPr>
        </p:nvSpPr>
        <p:spPr>
          <a:xfrm>
            <a:off x="97970" y="854672"/>
            <a:ext cx="11944351" cy="550862"/>
          </a:xfrm>
        </p:spPr>
        <p:txBody>
          <a:bodyPr anchor="ctr">
            <a:normAutofit/>
          </a:bodyPr>
          <a:lstStyle/>
          <a:p>
            <a:r>
              <a:rPr lang="en-US" dirty="0"/>
              <a:t>Exercice 1 – Le puzzle de l’âgisme</a:t>
            </a:r>
            <a:endParaRPr lang="pt-PT" dirty="0"/>
          </a:p>
        </p:txBody>
      </p:sp>
      <p:pic>
        <p:nvPicPr>
          <p:cNvPr id="6" name="Imagem 5" descr="Uma imagem com texto, desenho, pessoa&#10;&#10;Os conteúdos gerados por IA podem estar incorretos.">
            <a:extLst>
              <a:ext uri="{FF2B5EF4-FFF2-40B4-BE49-F238E27FC236}">
                <a16:creationId xmlns:a16="http://schemas.microsoft.com/office/drawing/2014/main" id="{E7E4B3E5-B1BA-A1E2-35E4-A9E03B038F0E}"/>
              </a:ext>
            </a:extLst>
          </p:cNvPr>
          <p:cNvPicPr>
            <a:picLocks noChangeAspect="1"/>
          </p:cNvPicPr>
          <p:nvPr/>
        </p:nvPicPr>
        <p:blipFill>
          <a:blip r:embed="rId2">
            <a:extLst>
              <a:ext uri="{28A0092B-C50C-407E-A947-70E740481C1C}">
                <a14:useLocalDpi xmlns:a14="http://schemas.microsoft.com/office/drawing/2010/main" val="0"/>
              </a:ext>
            </a:extLst>
          </a:blip>
          <a:srcRect t="10948"/>
          <a:stretch>
            <a:fillRect/>
          </a:stretch>
        </p:blipFill>
        <p:spPr>
          <a:xfrm>
            <a:off x="6183088" y="1462685"/>
            <a:ext cx="5616476" cy="4342215"/>
          </a:xfrm>
          <a:prstGeom prst="rect">
            <a:avLst/>
          </a:prstGeom>
          <a:ln>
            <a:noFill/>
          </a:ln>
          <a:effectLst>
            <a:softEdge rad="112500"/>
          </a:effectLst>
        </p:spPr>
      </p:pic>
    </p:spTree>
    <p:extLst>
      <p:ext uri="{BB962C8B-B14F-4D97-AF65-F5344CB8AC3E}">
        <p14:creationId xmlns:p14="http://schemas.microsoft.com/office/powerpoint/2010/main" val="2956666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B625E-5463-113A-3B2A-0C88F042111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880565A-D37F-1B22-2155-950CB337DA9E}"/>
              </a:ext>
            </a:extLst>
          </p:cNvPr>
          <p:cNvSpPr>
            <a:spLocks noGrp="1"/>
          </p:cNvSpPr>
          <p:nvPr>
            <p:ph type="title"/>
          </p:nvPr>
        </p:nvSpPr>
        <p:spPr/>
        <p:txBody>
          <a:bodyPr lIns="91440"/>
          <a:lstStyle/>
          <a:p>
            <a:r>
              <a:rPr lang="en-US" dirty="0"/>
              <a:t>Idées reçues et tabous sociaux liés à la sexualité</a:t>
            </a:r>
            <a:endParaRPr lang="el-GR" dirty="0"/>
          </a:p>
        </p:txBody>
      </p:sp>
      <p:sp>
        <p:nvSpPr>
          <p:cNvPr id="7" name="Content Placeholder 6">
            <a:extLst>
              <a:ext uri="{FF2B5EF4-FFF2-40B4-BE49-F238E27FC236}">
                <a16:creationId xmlns:a16="http://schemas.microsoft.com/office/drawing/2014/main" id="{D1E2AD2B-F87B-6889-0EAC-E9598E48D039}"/>
              </a:ext>
            </a:extLst>
          </p:cNvPr>
          <p:cNvSpPr>
            <a:spLocks noGrp="1"/>
          </p:cNvSpPr>
          <p:nvPr>
            <p:ph sz="quarter" idx="12"/>
          </p:nvPr>
        </p:nvSpPr>
        <p:spPr>
          <a:xfrm>
            <a:off x="790322" y="1292773"/>
            <a:ext cx="5443848" cy="5401620"/>
          </a:xfrm>
        </p:spPr>
        <p:txBody>
          <a:bodyPr/>
          <a:lstStyle/>
          <a:p>
            <a:r>
              <a:rPr lang="en-US" sz="2800" dirty="0"/>
              <a:t>Dans de nombreuses cultures, la rencontre entre </a:t>
            </a:r>
            <a:r>
              <a:rPr lang="en-US" sz="2800" b="1" dirty="0"/>
              <a:t>la vieillesse </a:t>
            </a:r>
            <a:r>
              <a:rPr lang="en-US" sz="2800" dirty="0"/>
              <a:t>et </a:t>
            </a:r>
            <a:r>
              <a:rPr lang="en-US" sz="2800" b="1" dirty="0"/>
              <a:t>la sexualité </a:t>
            </a:r>
            <a:r>
              <a:rPr lang="en-US" sz="2800" dirty="0"/>
              <a:t>suscite un profond malaise social. Ce malaise trouve son origine dans plusieurs croyances sociétales que les professionnels doivent apprendre à identifier et à remettre en question. </a:t>
            </a:r>
          </a:p>
        </p:txBody>
      </p:sp>
      <p:sp>
        <p:nvSpPr>
          <p:cNvPr id="3" name="Caixa de texto 11">
            <a:extLst>
              <a:ext uri="{FF2B5EF4-FFF2-40B4-BE49-F238E27FC236}">
                <a16:creationId xmlns:a16="http://schemas.microsoft.com/office/drawing/2014/main" id="{39D21935-1975-9E83-CF3F-E62A3BF07477}"/>
              </a:ext>
            </a:extLst>
          </p:cNvPr>
          <p:cNvSpPr txBox="1"/>
          <p:nvPr/>
        </p:nvSpPr>
        <p:spPr>
          <a:xfrm>
            <a:off x="790322" y="4599806"/>
            <a:ext cx="10559645" cy="1705962"/>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US" sz="2000" b="1" u="sng"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L’âgisme sexuel </a:t>
            </a:r>
            <a:r>
              <a:rPr lang="en-US"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est la croyance selon laquelle les personnes âgées sont, ou devraient être, asexuées, et selon laquelle l’intérêt sexuel chez les personnes âgées est anormal. Il se manifeste lorsque les personnes âgées sont stéréotypées comme étant asexuées, incapables d’avoir des relations sexuelles ou de profiter d’une vie sexuelle comme elles le faisaient lorsqu’elles étaient jeunes (Surles, 2023).</a:t>
            </a:r>
          </a:p>
        </p:txBody>
      </p:sp>
      <p:pic>
        <p:nvPicPr>
          <p:cNvPr id="10" name="Imagem 9" descr="Uma imagem com interior, cama, conforto, Sesta&#10;&#10;Os conteúdos gerados por IA podem estar incorretos.">
            <a:extLst>
              <a:ext uri="{FF2B5EF4-FFF2-40B4-BE49-F238E27FC236}">
                <a16:creationId xmlns:a16="http://schemas.microsoft.com/office/drawing/2014/main" id="{85E84EE8-648B-2CDC-B45B-DF30BE301894}"/>
              </a:ext>
            </a:extLst>
          </p:cNvPr>
          <p:cNvPicPr>
            <a:picLocks noChangeAspect="1"/>
          </p:cNvPicPr>
          <p:nvPr/>
        </p:nvPicPr>
        <p:blipFill>
          <a:blip r:embed="rId2">
            <a:extLst>
              <a:ext uri="{28A0092B-C50C-407E-A947-70E740481C1C}">
                <a14:useLocalDpi xmlns:a14="http://schemas.microsoft.com/office/drawing/2010/main" val="0"/>
              </a:ext>
            </a:extLst>
          </a:blip>
          <a:srcRect t="9202"/>
          <a:stretch>
            <a:fillRect/>
          </a:stretch>
        </p:blipFill>
        <p:spPr>
          <a:xfrm>
            <a:off x="6378339" y="1292773"/>
            <a:ext cx="4971628" cy="2965126"/>
          </a:xfrm>
          <a:prstGeom prst="rect">
            <a:avLst/>
          </a:prstGeom>
        </p:spPr>
      </p:pic>
    </p:spTree>
    <p:extLst>
      <p:ext uri="{BB962C8B-B14F-4D97-AF65-F5344CB8AC3E}">
        <p14:creationId xmlns:p14="http://schemas.microsoft.com/office/powerpoint/2010/main" val="19755846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BDB81F-02B0-C687-3E1D-A7D6083ABFD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E5A3930-C477-7976-79E3-96411A22A2B6}"/>
              </a:ext>
            </a:extLst>
          </p:cNvPr>
          <p:cNvSpPr>
            <a:spLocks noGrp="1"/>
          </p:cNvSpPr>
          <p:nvPr>
            <p:ph type="title"/>
          </p:nvPr>
        </p:nvSpPr>
        <p:spPr/>
        <p:txBody>
          <a:bodyPr lIns="91440"/>
          <a:lstStyle/>
          <a:p>
            <a:r>
              <a:rPr lang="en-US" dirty="0"/>
              <a:t>Idées reçues et tabous sociaux liés à la sexualité</a:t>
            </a:r>
            <a:endParaRPr lang="el-GR" dirty="0"/>
          </a:p>
        </p:txBody>
      </p:sp>
      <p:graphicFrame>
        <p:nvGraphicFramePr>
          <p:cNvPr id="2" name="Tabela 1">
            <a:extLst>
              <a:ext uri="{FF2B5EF4-FFF2-40B4-BE49-F238E27FC236}">
                <a16:creationId xmlns:a16="http://schemas.microsoft.com/office/drawing/2014/main" id="{96CD6D91-5920-3B81-F601-2EF2B78893E5}"/>
              </a:ext>
            </a:extLst>
          </p:cNvPr>
          <p:cNvGraphicFramePr>
            <a:graphicFrameLocks noGrp="1"/>
          </p:cNvGraphicFramePr>
          <p:nvPr>
            <p:extLst>
              <p:ext uri="{D42A27DB-BD31-4B8C-83A1-F6EECF244321}">
                <p14:modId xmlns:p14="http://schemas.microsoft.com/office/powerpoint/2010/main" val="665973148"/>
              </p:ext>
            </p:extLst>
          </p:nvPr>
        </p:nvGraphicFramePr>
        <p:xfrm>
          <a:off x="306814" y="963907"/>
          <a:ext cx="11526661" cy="5624304"/>
        </p:xfrm>
        <a:graphic>
          <a:graphicData uri="http://schemas.openxmlformats.org/drawingml/2006/table">
            <a:tbl>
              <a:tblPr firstRow="1" firstCol="1" bandRow="1">
                <a:tableStyleId>{69012ECD-51FC-41F1-AA8D-1B2483CD663E}</a:tableStyleId>
              </a:tblPr>
              <a:tblGrid>
                <a:gridCol w="2855627">
                  <a:extLst>
                    <a:ext uri="{9D8B030D-6E8A-4147-A177-3AD203B41FA5}">
                      <a16:colId xmlns:a16="http://schemas.microsoft.com/office/drawing/2014/main" val="2255646649"/>
                    </a:ext>
                  </a:extLst>
                </a:gridCol>
                <a:gridCol w="3194390">
                  <a:extLst>
                    <a:ext uri="{9D8B030D-6E8A-4147-A177-3AD203B41FA5}">
                      <a16:colId xmlns:a16="http://schemas.microsoft.com/office/drawing/2014/main" val="1298500447"/>
                    </a:ext>
                  </a:extLst>
                </a:gridCol>
                <a:gridCol w="2855771">
                  <a:extLst>
                    <a:ext uri="{9D8B030D-6E8A-4147-A177-3AD203B41FA5}">
                      <a16:colId xmlns:a16="http://schemas.microsoft.com/office/drawing/2014/main" val="866132745"/>
                    </a:ext>
                  </a:extLst>
                </a:gridCol>
                <a:gridCol w="2620873">
                  <a:extLst>
                    <a:ext uri="{9D8B030D-6E8A-4147-A177-3AD203B41FA5}">
                      <a16:colId xmlns:a16="http://schemas.microsoft.com/office/drawing/2014/main" val="3753424078"/>
                    </a:ext>
                  </a:extLst>
                </a:gridCol>
              </a:tblGrid>
              <a:tr h="1200195">
                <a:tc>
                  <a:txBody>
                    <a:bodyPr/>
                    <a:lstStyle/>
                    <a:p>
                      <a:pPr algn="ctr">
                        <a:lnSpc>
                          <a:spcPct val="107000"/>
                        </a:lnSpc>
                        <a:spcAft>
                          <a:spcPts val="800"/>
                        </a:spcAft>
                        <a:buNone/>
                      </a:pPr>
                      <a:r>
                        <a:rPr lang="pt-PT" sz="20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Le postulat </a:t>
                      </a:r>
                      <a:r>
                        <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de l’« </a:t>
                      </a:r>
                      <a:r>
                        <a:rPr lang="pt-PT" sz="2000" dirty="0" err="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asexualité </a:t>
                      </a:r>
                      <a:r>
                        <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Le caractère sacré du corps fragile</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Le deux poids deux mesures en matière de vieillissement et de genre</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Le silence du « placard »</a:t>
                      </a:r>
                      <a:endParaRPr lang="pt-PT"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260370166"/>
                  </a:ext>
                </a:extLst>
              </a:tr>
              <a:tr h="4135707">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La croyance la plus répandue est que le désir sexuel s'éteint naturellement à partir d'un certain âge. Ce tabou suggère qu'une fois qu'une personne a dépassé l'âge de la procréation ou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qu'elle</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est confrontée à un déclin de sa santé physique,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elle devient asexuée</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Ce tabou empêche par exemple les personnes âgées de parler de leur santé sexuelle avec des professionnels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de santé</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Il existe une tendance sociétale à considérer le corps vieillissant à travers le prisme de la fragilité,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incompatible avec la sexualité</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Nous voyons souvent les personnes âgées exclusivement comme des grands-parents ou des patients. Ces rôles sont culturellement désexualisés. Dans les établissements de soins, ce tabou se manifeste lorsque le personnel estime protéger la dignité d’un résident en ignorant son identité sexuelle.</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Les hommes se voient souvent accorder une plus grande liberté sexuelle aux yeux du grand public, tandis que les femmes sont confrontées à un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double standard </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où le vieillissement est assimilé à une perte de valeur sexuelle. Ce phénomène est renforcé par une industrie anti-vieillissement pesant plusieurs milliards d’euros, qui présente les signes naturels d’une vie bien remplie – rides, cheveux gris, changements de silhouette – comme des problèmes à corriger.</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800"/>
                        </a:spcAft>
                        <a:buNone/>
                      </a:pP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Pour </a:t>
                      </a:r>
                      <a:r>
                        <a:rPr lang="en-US" sz="16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les personnes âgées LGBTQI+</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ces tabous sont doublés. Beaucoup ont vécu à une époque où leur identité était </a:t>
                      </a:r>
                      <a:r>
                        <a:rPr lang="en-US" sz="1600" b="0" dirty="0" err="1">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criminalisée</a:t>
                      </a:r>
                      <a:r>
                        <a:rPr lang="en-US"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Les tabous sociétaux forcent nombre d’entre elles à retourner dans le placard lorsqu’elles entrent en maison de retraite (par exemple, les personnes âgées vivant avec le VIH se sentent contraintes de retourner dans le placard, en raison du manque de connaissances du personnel médical concernant les traitements et la transmissibilité du VIH).</a:t>
                      </a:r>
                      <a:endParaRPr lang="pt-PT" sz="16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103221168"/>
                  </a:ext>
                </a:extLst>
              </a:tr>
            </a:tbl>
          </a:graphicData>
        </a:graphic>
      </p:graphicFrame>
    </p:spTree>
    <p:extLst>
      <p:ext uri="{BB962C8B-B14F-4D97-AF65-F5344CB8AC3E}">
        <p14:creationId xmlns:p14="http://schemas.microsoft.com/office/powerpoint/2010/main" val="467870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73D51-5A2E-FA99-BCF7-371C68675A56}"/>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5B35C86-D586-66B4-DF60-42A06869A97C}"/>
              </a:ext>
            </a:extLst>
          </p:cNvPr>
          <p:cNvSpPr>
            <a:spLocks noGrp="1"/>
          </p:cNvSpPr>
          <p:nvPr>
            <p:ph type="title"/>
          </p:nvPr>
        </p:nvSpPr>
        <p:spPr/>
        <p:txBody>
          <a:bodyPr lIns="91440"/>
          <a:lstStyle/>
          <a:p>
            <a:r>
              <a:rPr lang="en-US" dirty="0"/>
              <a:t>Idées reçues et tabous sociaux liés à la sexualité</a:t>
            </a:r>
            <a:endParaRPr lang="el-GR" dirty="0"/>
          </a:p>
        </p:txBody>
      </p:sp>
      <p:graphicFrame>
        <p:nvGraphicFramePr>
          <p:cNvPr id="3" name="Tabela 2">
            <a:extLst>
              <a:ext uri="{FF2B5EF4-FFF2-40B4-BE49-F238E27FC236}">
                <a16:creationId xmlns:a16="http://schemas.microsoft.com/office/drawing/2014/main" id="{C55D4427-F725-4A1B-2E76-F10E59E66A63}"/>
              </a:ext>
            </a:extLst>
          </p:cNvPr>
          <p:cNvGraphicFramePr>
            <a:graphicFrameLocks noGrp="1"/>
          </p:cNvGraphicFramePr>
          <p:nvPr>
            <p:extLst>
              <p:ext uri="{D42A27DB-BD31-4B8C-83A1-F6EECF244321}">
                <p14:modId xmlns:p14="http://schemas.microsoft.com/office/powerpoint/2010/main" val="2922063116"/>
              </p:ext>
            </p:extLst>
          </p:nvPr>
        </p:nvGraphicFramePr>
        <p:xfrm>
          <a:off x="591041" y="916146"/>
          <a:ext cx="10958207" cy="5752049"/>
        </p:xfrm>
        <a:graphic>
          <a:graphicData uri="http://schemas.openxmlformats.org/drawingml/2006/table">
            <a:tbl>
              <a:tblPr firstRow="1" firstCol="1" bandRow="1">
                <a:tableStyleId>{5C22544A-7EE6-4342-B048-85BDC9FD1C3A}</a:tableStyleId>
              </a:tblPr>
              <a:tblGrid>
                <a:gridCol w="4579045">
                  <a:extLst>
                    <a:ext uri="{9D8B030D-6E8A-4147-A177-3AD203B41FA5}">
                      <a16:colId xmlns:a16="http://schemas.microsoft.com/office/drawing/2014/main" val="2705418086"/>
                    </a:ext>
                  </a:extLst>
                </a:gridCol>
                <a:gridCol w="6379162">
                  <a:extLst>
                    <a:ext uri="{9D8B030D-6E8A-4147-A177-3AD203B41FA5}">
                      <a16:colId xmlns:a16="http://schemas.microsoft.com/office/drawing/2014/main" val="2884053023"/>
                    </a:ext>
                  </a:extLst>
                </a:gridCol>
              </a:tblGrid>
              <a:tr h="465007">
                <a:tc>
                  <a:txBody>
                    <a:bodyPr/>
                    <a:lstStyle/>
                    <a:p>
                      <a:pPr algn="ctr">
                        <a:lnSpc>
                          <a:spcPct val="107000"/>
                        </a:lnSpc>
                        <a:spcAft>
                          <a:spcPts val="800"/>
                        </a:spcAft>
                        <a:buNone/>
                      </a:pPr>
                      <a:r>
                        <a:rPr lang="en-GB" sz="1600" b="1" dirty="0">
                          <a:solidFill>
                            <a:srgbClr val="FFFFFF"/>
                          </a:solidFill>
                          <a:effectLst/>
                        </a:rPr>
                        <a:t>Mythe</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600" b="1" dirty="0">
                          <a:solidFill>
                            <a:srgbClr val="FFFFFF"/>
                          </a:solidFill>
                          <a:effectLst/>
                        </a:rPr>
                        <a:t>Réalité</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1621625456"/>
                  </a:ext>
                </a:extLst>
              </a:tr>
              <a:tr h="1072598">
                <a:tc>
                  <a:txBody>
                    <a:bodyPr/>
                    <a:lstStyle/>
                    <a:p>
                      <a:pPr algn="ctr">
                        <a:lnSpc>
                          <a:spcPct val="107000"/>
                        </a:lnSpc>
                        <a:spcAft>
                          <a:spcPts val="800"/>
                        </a:spcAft>
                        <a:buNone/>
                      </a:pPr>
                      <a:r>
                        <a:rPr lang="en-GB" sz="1600" b="1" dirty="0">
                          <a:solidFill>
                            <a:srgbClr val="FFFFFF"/>
                          </a:solidFill>
                          <a:effectLst/>
                        </a:rPr>
                        <a:t>« Les personnes âgées n'ont pas de relations sexuelles. »</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400" b="0" dirty="0">
                          <a:effectLst/>
                        </a:rPr>
                        <a:t>Des enquêtes nationales montrent qu’un pourcentage significatif d’adultes âgés de 70 ans et plus restent sexuellement actifs et accordent de l’importance à l’intimité. Parallèlement, la satisfaction sexuelle augmente souvent ou reste stable avec l’âge. Si les aspects physiques peuvent évoluer, l’intimité émotionnelle et la confiance en soi s’approfondissent souvent.</a:t>
                      </a:r>
                      <a:endParaRPr lang="pt-PT" sz="1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260326768"/>
                  </a:ext>
                </a:extLst>
              </a:tr>
              <a:tr h="624853">
                <a:tc>
                  <a:txBody>
                    <a:bodyPr/>
                    <a:lstStyle/>
                    <a:p>
                      <a:pPr algn="ctr">
                        <a:lnSpc>
                          <a:spcPct val="107000"/>
                        </a:lnSpc>
                        <a:spcAft>
                          <a:spcPts val="800"/>
                        </a:spcAft>
                        <a:buNone/>
                      </a:pPr>
                      <a:r>
                        <a:rPr lang="en-US" sz="1600" b="1" dirty="0">
                          <a:solidFill>
                            <a:srgbClr val="FFFFFF"/>
                          </a:solidFill>
                          <a:effectLst/>
                        </a:rPr>
                        <a:t>« Les corps des personnes âgées ne sont ni attirants ni sexuels. »</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400" b="0">
                          <a:effectLst/>
                        </a:rPr>
                        <a:t>La beauté est une construction sociale. L'attrait physique à un âge avancé est souvent lié à la vitalité et à la complicité plutôt qu'à une peau « sans défaut ».</a:t>
                      </a:r>
                      <a:endParaRPr lang="pt-PT" sz="1400" b="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1814745257"/>
                  </a:ext>
                </a:extLst>
              </a:tr>
              <a:tr h="712416">
                <a:tc>
                  <a:txBody>
                    <a:bodyPr/>
                    <a:lstStyle/>
                    <a:p>
                      <a:pPr algn="ctr">
                        <a:lnSpc>
                          <a:spcPct val="107000"/>
                        </a:lnSpc>
                        <a:spcAft>
                          <a:spcPts val="800"/>
                        </a:spcAft>
                        <a:buNone/>
                      </a:pPr>
                      <a:r>
                        <a:rPr lang="en-US" sz="1600" b="1" dirty="0">
                          <a:solidFill>
                            <a:srgbClr val="FFFFFF"/>
                          </a:solidFill>
                          <a:effectLst/>
                        </a:rPr>
                        <a:t>« S’ils ne peuvent plus avoir de rapports sexuels, leur vie sexuelle est terminée. »</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400" b="0" dirty="0">
                          <a:effectLst/>
                        </a:rPr>
                        <a:t>C’est ce qu’on appelle l’hégémonie de la pénétration. La sexualité englobe les caresses, les baisers, la masturbation et la proximité émotionnelle. Ces aspects restent essentiels même en cas de handicap physique.</a:t>
                      </a:r>
                      <a:endParaRPr lang="pt-PT" sz="1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3360413001"/>
                  </a:ext>
                </a:extLst>
              </a:tr>
              <a:tr h="624853">
                <a:tc>
                  <a:txBody>
                    <a:bodyPr/>
                    <a:lstStyle/>
                    <a:p>
                      <a:pPr algn="ctr">
                        <a:lnSpc>
                          <a:spcPct val="107000"/>
                        </a:lnSpc>
                        <a:spcAft>
                          <a:spcPts val="800"/>
                        </a:spcAft>
                        <a:buNone/>
                      </a:pPr>
                      <a:r>
                        <a:rPr lang="en-GB" sz="1600" b="1" dirty="0">
                          <a:solidFill>
                            <a:srgbClr val="FFFFFF"/>
                          </a:solidFill>
                          <a:effectLst/>
                        </a:rPr>
                        <a:t>« Le sexe est dangereux pour le cœur. »</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400" b="0" dirty="0">
                          <a:effectLst/>
                        </a:rPr>
                        <a:t>L'activité sexuelle n'est pas plus fatigante que de monter deux volées d'escaliers ; pour la plupart des gens, c'est un exercice sûr et sain.</a:t>
                      </a:r>
                      <a:endParaRPr lang="pt-PT" sz="1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74071329"/>
                  </a:ext>
                </a:extLst>
              </a:tr>
              <a:tr h="615377">
                <a:tc>
                  <a:txBody>
                    <a:bodyPr/>
                    <a:lstStyle/>
                    <a:p>
                      <a:pPr algn="ctr">
                        <a:lnSpc>
                          <a:spcPct val="107000"/>
                        </a:lnSpc>
                        <a:spcAft>
                          <a:spcPts val="800"/>
                        </a:spcAft>
                        <a:buNone/>
                      </a:pPr>
                      <a:r>
                        <a:rPr lang="en-GB" sz="1600" b="1" dirty="0">
                          <a:solidFill>
                            <a:srgbClr val="FFFFFF"/>
                          </a:solidFill>
                          <a:effectLst/>
                        </a:rPr>
                        <a:t>« La démence rend asexué. »</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400" b="0" dirty="0">
                          <a:effectLst/>
                        </a:rPr>
                        <a:t>Le besoin de contact physique et de lien affectif est l’une des dernières choses à disparaître. La sexualité reste un élément central de l’identité, même en cas de déclin cognitif.</a:t>
                      </a:r>
                      <a:endParaRPr lang="pt-PT" sz="1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4019394853"/>
                  </a:ext>
                </a:extLst>
              </a:tr>
              <a:tr h="712416">
                <a:tc>
                  <a:txBody>
                    <a:bodyPr/>
                    <a:lstStyle/>
                    <a:p>
                      <a:pPr algn="ctr">
                        <a:lnSpc>
                          <a:spcPct val="107000"/>
                        </a:lnSpc>
                        <a:spcAft>
                          <a:spcPts val="800"/>
                        </a:spcAft>
                        <a:buNone/>
                      </a:pPr>
                      <a:r>
                        <a:rPr lang="en-US" sz="1600" b="1" dirty="0">
                          <a:solidFill>
                            <a:srgbClr val="FFFFFF"/>
                          </a:solidFill>
                          <a:effectLst/>
                        </a:rPr>
                        <a:t>« Les IST ne sont pas un sujet de préoccupation pour les personnes de plus de 65 ans. »</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400" b="0" dirty="0">
                          <a:effectLst/>
                        </a:rPr>
                        <a:t>En raison du mythe de l’asexualité, les personnes âgées sont moins enclines à utiliser des moyens de protection ou à se faire dépister. Les taux d’IST chez les personnes âgées ont considérablement augmenté, car les médecins négligent d’aborder avec elles la question des rapports sexuels protégés.</a:t>
                      </a:r>
                      <a:endParaRPr lang="pt-PT" sz="1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3236442828"/>
                  </a:ext>
                </a:extLst>
              </a:tr>
              <a:tr h="616009">
                <a:tc>
                  <a:txBody>
                    <a:bodyPr/>
                    <a:lstStyle/>
                    <a:p>
                      <a:pPr algn="ctr">
                        <a:lnSpc>
                          <a:spcPct val="107000"/>
                        </a:lnSpc>
                        <a:spcAft>
                          <a:spcPts val="800"/>
                        </a:spcAft>
                        <a:buNone/>
                      </a:pPr>
                      <a:r>
                        <a:rPr lang="en-GB" sz="1600" b="1" dirty="0">
                          <a:solidFill>
                            <a:srgbClr val="FFFFFF"/>
                          </a:solidFill>
                          <a:effectLst/>
                        </a:rPr>
                        <a:t>« Les personnes âgées LGBTQI+ retournent dans le placard. »</a:t>
                      </a:r>
                      <a:endParaRPr lang="pt-PT" sz="16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tc>
                  <a:txBody>
                    <a:bodyPr/>
                    <a:lstStyle/>
                    <a:p>
                      <a:pPr algn="ctr">
                        <a:lnSpc>
                          <a:spcPct val="107000"/>
                        </a:lnSpc>
                        <a:spcAft>
                          <a:spcPts val="800"/>
                        </a:spcAft>
                        <a:buNone/>
                      </a:pPr>
                      <a:r>
                        <a:rPr lang="en-GB" sz="1400" b="0" dirty="0">
                          <a:effectLst/>
                        </a:rPr>
                        <a:t>Si beaucoup le font par peur, il s’agit là d’un échec de la culture institutionnelle, et non d’un choix individuel.</a:t>
                      </a:r>
                      <a:endParaRPr lang="pt-PT" sz="1400" b="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55602" marR="55602" marT="0" marB="0" anchor="ctr"/>
                </a:tc>
                <a:extLst>
                  <a:ext uri="{0D108BD9-81ED-4DB2-BD59-A6C34878D82A}">
                    <a16:rowId xmlns:a16="http://schemas.microsoft.com/office/drawing/2014/main" val="71808434"/>
                  </a:ext>
                </a:extLst>
              </a:tr>
            </a:tbl>
          </a:graphicData>
        </a:graphic>
      </p:graphicFrame>
    </p:spTree>
    <p:extLst>
      <p:ext uri="{BB962C8B-B14F-4D97-AF65-F5344CB8AC3E}">
        <p14:creationId xmlns:p14="http://schemas.microsoft.com/office/powerpoint/2010/main" val="2910741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D20992-47E5-8BA4-4F66-6170525C1B6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E1D22654-2E42-DDE7-4AD9-BC0C2CC70F45}"/>
              </a:ext>
            </a:extLst>
          </p:cNvPr>
          <p:cNvSpPr>
            <a:spLocks noGrp="1"/>
          </p:cNvSpPr>
          <p:nvPr>
            <p:ph type="title"/>
          </p:nvPr>
        </p:nvSpPr>
        <p:spPr/>
        <p:txBody>
          <a:bodyPr lIns="91440"/>
          <a:lstStyle/>
          <a:p>
            <a:r>
              <a:rPr lang="en-US" dirty="0"/>
              <a:t>Les nuances de gris (Gewirtz-Meydan &amp; Ayalon, 2020) </a:t>
            </a:r>
            <a:endParaRPr lang="el-GR" dirty="0"/>
          </a:p>
        </p:txBody>
      </p:sp>
      <p:sp>
        <p:nvSpPr>
          <p:cNvPr id="3" name="Marcador de Posição do Texto 2">
            <a:extLst>
              <a:ext uri="{FF2B5EF4-FFF2-40B4-BE49-F238E27FC236}">
                <a16:creationId xmlns:a16="http://schemas.microsoft.com/office/drawing/2014/main" id="{B5694AA6-26E5-B026-DFF6-6E69CBC06F9D}"/>
              </a:ext>
            </a:extLst>
          </p:cNvPr>
          <p:cNvSpPr>
            <a:spLocks noGrp="1"/>
          </p:cNvSpPr>
          <p:nvPr>
            <p:ph type="body" sz="quarter" idx="10"/>
          </p:nvPr>
        </p:nvSpPr>
        <p:spPr>
          <a:xfrm>
            <a:off x="123825" y="956931"/>
            <a:ext cx="8652314" cy="2035673"/>
          </a:xfrm>
        </p:spPr>
        <p:txBody>
          <a:bodyPr/>
          <a:lstStyle/>
          <a:p>
            <a:r>
              <a:rPr lang="en-US" sz="2000" dirty="0"/>
              <a:t>Ces tabous créent un cercle de silence :</a:t>
            </a:r>
          </a:p>
          <a:p>
            <a:pPr marL="342900" indent="-342900">
              <a:buFont typeface="Arial" panose="020B0604020202020204" pitchFamily="34" charset="0"/>
              <a:buChar char="•"/>
            </a:pPr>
            <a:r>
              <a:rPr lang="en-US" sz="2000" dirty="0"/>
              <a:t>Les personnes âgées gardent le silence pour éviter d’être perçues comme dégoûtantes ou difficiles.</a:t>
            </a:r>
          </a:p>
          <a:p>
            <a:pPr marL="342900" indent="-342900">
              <a:buFont typeface="Arial" panose="020B0604020202020204" pitchFamily="34" charset="0"/>
              <a:buChar char="•"/>
            </a:pPr>
            <a:r>
              <a:rPr lang="en-US" sz="2000" dirty="0"/>
              <a:t>Les professionnels gardent le silence pour éviter toute situation gênante ou tout manque de respect.</a:t>
            </a:r>
          </a:p>
          <a:p>
            <a:pPr marL="342900" indent="-342900">
              <a:buFont typeface="Arial" panose="020B0604020202020204" pitchFamily="34" charset="0"/>
              <a:buChar char="•"/>
            </a:pPr>
            <a:r>
              <a:rPr lang="en-US" sz="2000" dirty="0"/>
              <a:t>La famille garde le silence pour préserver une certaine image de ses parents.</a:t>
            </a:r>
          </a:p>
        </p:txBody>
      </p:sp>
      <p:sp>
        <p:nvSpPr>
          <p:cNvPr id="2" name="Content Placeholder 6">
            <a:extLst>
              <a:ext uri="{FF2B5EF4-FFF2-40B4-BE49-F238E27FC236}">
                <a16:creationId xmlns:a16="http://schemas.microsoft.com/office/drawing/2014/main" id="{5F4C22F6-88CD-DB0B-8806-3F10EB169FAA}"/>
              </a:ext>
            </a:extLst>
          </p:cNvPr>
          <p:cNvSpPr>
            <a:spLocks noGrp="1"/>
          </p:cNvSpPr>
          <p:nvPr>
            <p:ph sz="quarter" idx="12"/>
          </p:nvPr>
        </p:nvSpPr>
        <p:spPr>
          <a:xfrm>
            <a:off x="207908" y="3217767"/>
            <a:ext cx="8652314" cy="3439323"/>
          </a:xfrm>
        </p:spPr>
        <p:txBody>
          <a:bodyPr/>
          <a:lstStyle/>
          <a:p>
            <a:r>
              <a:rPr lang="en-US" sz="2400" dirty="0"/>
              <a:t>Gewirtz-Meydan et Ayalon ont demandé à 135 participants de </a:t>
            </a:r>
            <a:r>
              <a:rPr lang="en-US" sz="2400" b="1" dirty="0"/>
              <a:t>décrire</a:t>
            </a:r>
            <a:r>
              <a:rPr lang="en-US" sz="2400" dirty="0"/>
              <a:t> librement </a:t>
            </a:r>
            <a:r>
              <a:rPr lang="en-US" sz="2400" b="1" dirty="0"/>
              <a:t>comment, selon eux, la sexualité évolue avec l’âge</a:t>
            </a:r>
            <a:r>
              <a:rPr lang="en-US" sz="2400" dirty="0"/>
              <a:t>, ce qui a permis de faire émerger des opinions honnêtes, complexes et parfois crues.</a:t>
            </a:r>
          </a:p>
          <a:p>
            <a:r>
              <a:rPr lang="en-US" sz="2400" dirty="0"/>
              <a:t>L’étude a identifié cinq thèmes majeurs qui illustrent l’éventail de l’opinion publique, allant des points de vue négatifs à ceux porteurs d’espoir et de transformation. Les chercheurs ont constaté que, si l’âgisme explicite est en recul, l’âgisme sexuel reste profondément ancré dans l’imaginaire collectif.</a:t>
            </a:r>
          </a:p>
        </p:txBody>
      </p:sp>
      <p:pic>
        <p:nvPicPr>
          <p:cNvPr id="6" name="Imagem 5" descr="Uma imagem com ar livre, árvore, vestuário, sapatos&#10;&#10;Os conteúdos gerados por IA podem estar incorretos.">
            <a:extLst>
              <a:ext uri="{FF2B5EF4-FFF2-40B4-BE49-F238E27FC236}">
                <a16:creationId xmlns:a16="http://schemas.microsoft.com/office/drawing/2014/main" id="{7A66BCF3-52FE-3CD7-90AB-758F9AB1F62C}"/>
              </a:ext>
            </a:extLst>
          </p:cNvPr>
          <p:cNvPicPr>
            <a:picLocks noChangeAspect="1"/>
          </p:cNvPicPr>
          <p:nvPr/>
        </p:nvPicPr>
        <p:blipFill>
          <a:blip r:embed="rId2">
            <a:extLst>
              <a:ext uri="{28A0092B-C50C-407E-A947-70E740481C1C}">
                <a14:useLocalDpi xmlns:a14="http://schemas.microsoft.com/office/drawing/2010/main" val="0"/>
              </a:ext>
            </a:extLst>
          </a:blip>
          <a:srcRect l="18453" r="7867"/>
          <a:stretch>
            <a:fillRect/>
          </a:stretch>
        </p:blipFill>
        <p:spPr>
          <a:xfrm>
            <a:off x="9238593" y="797521"/>
            <a:ext cx="2953407" cy="6060479"/>
          </a:xfrm>
          <a:prstGeom prst="rect">
            <a:avLst/>
          </a:prstGeom>
        </p:spPr>
      </p:pic>
    </p:spTree>
    <p:extLst>
      <p:ext uri="{BB962C8B-B14F-4D97-AF65-F5344CB8AC3E}">
        <p14:creationId xmlns:p14="http://schemas.microsoft.com/office/powerpoint/2010/main" val="31464704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9F21AD-2A8F-AB5D-9E03-33C8D2F8A37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17DEFC6-6453-7EF4-C35B-A20DC0C0C504}"/>
              </a:ext>
            </a:extLst>
          </p:cNvPr>
          <p:cNvSpPr>
            <a:spLocks noGrp="1"/>
          </p:cNvSpPr>
          <p:nvPr>
            <p:ph type="title"/>
          </p:nvPr>
        </p:nvSpPr>
        <p:spPr>
          <a:xfrm>
            <a:off x="97970" y="81642"/>
            <a:ext cx="11944351" cy="715879"/>
          </a:xfrm>
        </p:spPr>
        <p:txBody>
          <a:bodyPr lIns="91440" anchor="ctr">
            <a:normAutofit/>
          </a:bodyPr>
          <a:lstStyle/>
          <a:p>
            <a:r>
              <a:rPr lang="en-US" dirty="0"/>
              <a:t>Les nuances de gris (Gewirtz-Meydan &amp; Ayalon, 2020) </a:t>
            </a:r>
          </a:p>
        </p:txBody>
      </p:sp>
      <p:sp>
        <p:nvSpPr>
          <p:cNvPr id="7" name="Content Placeholder 6">
            <a:extLst>
              <a:ext uri="{FF2B5EF4-FFF2-40B4-BE49-F238E27FC236}">
                <a16:creationId xmlns:a16="http://schemas.microsoft.com/office/drawing/2014/main" id="{120283E7-9326-44AA-4835-30D9D8B0CB80}"/>
              </a:ext>
            </a:extLst>
          </p:cNvPr>
          <p:cNvSpPr>
            <a:spLocks noGrp="1"/>
          </p:cNvSpPr>
          <p:nvPr>
            <p:ph sz="quarter" idx="11"/>
          </p:nvPr>
        </p:nvSpPr>
        <p:spPr>
          <a:xfrm>
            <a:off x="97971" y="1462684"/>
            <a:ext cx="5584373" cy="5313673"/>
          </a:xfrm>
        </p:spPr>
        <p:txBody>
          <a:bodyPr>
            <a:noAutofit/>
          </a:bodyPr>
          <a:lstStyle/>
          <a:p>
            <a:r>
              <a:rPr lang="en-US" sz="2000" dirty="0"/>
              <a:t>Objectif : Aider les professionnels à </a:t>
            </a:r>
            <a:r>
              <a:rPr lang="en-US" sz="2000" dirty="0" err="1"/>
              <a:t>identifier </a:t>
            </a:r>
            <a:r>
              <a:rPr lang="en-US" sz="2000" dirty="0"/>
              <a:t>les écarts entre leurs convictions </a:t>
            </a:r>
            <a:r>
              <a:rPr lang="en-US" sz="2000" i="1" dirty="0"/>
              <a:t>explicites </a:t>
            </a:r>
            <a:r>
              <a:rPr lang="en-US" sz="2000" dirty="0"/>
              <a:t>(conscientes/polies) et leurs réactions </a:t>
            </a:r>
            <a:r>
              <a:rPr lang="en-US" sz="2000" i="1" dirty="0"/>
              <a:t>implicites </a:t>
            </a:r>
            <a:r>
              <a:rPr lang="en-US" sz="2000" dirty="0"/>
              <a:t>(inconscientes/instinctives) à l’aide de cinq grands thèmes de recherche.</a:t>
            </a:r>
          </a:p>
          <a:p>
            <a:endParaRPr lang="en-US" sz="2000" dirty="0"/>
          </a:p>
          <a:p>
            <a:r>
              <a:rPr lang="en-US" sz="2000" dirty="0"/>
              <a:t>Chaque groupe choisit l’une des cinq cartes thématiques. Les groupes discuteront des questions suivantes :</a:t>
            </a:r>
          </a:p>
          <a:p>
            <a:pPr marL="342900" indent="-342900">
              <a:buFont typeface="Arial" panose="020B0604020202020204" pitchFamily="34" charset="0"/>
              <a:buChar char="•"/>
            </a:pPr>
            <a:r>
              <a:rPr lang="en-US" sz="2000" dirty="0"/>
              <a:t>Où avons-nous observé cela dans notre établissement ?</a:t>
            </a:r>
          </a:p>
          <a:p>
            <a:pPr marL="342900" indent="-342900">
              <a:buFont typeface="Arial" panose="020B0604020202020204" pitchFamily="34" charset="0"/>
              <a:buChar char="•"/>
            </a:pPr>
            <a:r>
              <a:rPr lang="en-US" sz="2000" dirty="0"/>
              <a:t>Qu’est-ce qui vous vient à l’esprit lorsque vous associez ce thème à un acte d’âgisme </a:t>
            </a:r>
            <a:r>
              <a:rPr lang="en-US" sz="2000" i="1" dirty="0"/>
              <a:t>explicite </a:t>
            </a:r>
            <a:r>
              <a:rPr lang="en-US" sz="2000" dirty="0"/>
              <a:t>ou </a:t>
            </a:r>
            <a:r>
              <a:rPr lang="en-US" sz="2000" i="1" dirty="0"/>
              <a:t>implicite </a:t>
            </a:r>
            <a:r>
              <a:rPr lang="en-US" sz="2000" dirty="0"/>
              <a:t>?</a:t>
            </a:r>
          </a:p>
          <a:p>
            <a:endParaRPr lang="en-US" dirty="0">
              <a:highlight>
                <a:srgbClr val="FFFF00"/>
              </a:highlight>
            </a:endParaRPr>
          </a:p>
        </p:txBody>
      </p:sp>
      <p:sp>
        <p:nvSpPr>
          <p:cNvPr id="3" name="Marcador de Posição do Texto 2">
            <a:extLst>
              <a:ext uri="{FF2B5EF4-FFF2-40B4-BE49-F238E27FC236}">
                <a16:creationId xmlns:a16="http://schemas.microsoft.com/office/drawing/2014/main" id="{EF1BEAC3-C0A2-2A03-B0BF-05FB0669C0F7}"/>
              </a:ext>
            </a:extLst>
          </p:cNvPr>
          <p:cNvSpPr>
            <a:spLocks noGrp="1"/>
          </p:cNvSpPr>
          <p:nvPr>
            <p:ph type="body" sz="quarter" idx="10"/>
          </p:nvPr>
        </p:nvSpPr>
        <p:spPr>
          <a:xfrm>
            <a:off x="97970" y="854672"/>
            <a:ext cx="11944351" cy="550862"/>
          </a:xfrm>
        </p:spPr>
        <p:txBody>
          <a:bodyPr anchor="ctr">
            <a:normAutofit/>
          </a:bodyPr>
          <a:lstStyle/>
          <a:p>
            <a:r>
              <a:rPr lang="en-US" dirty="0"/>
              <a:t>Exercice 2 – Nuances de gris</a:t>
            </a:r>
            <a:endParaRPr lang="pt-PT" dirty="0"/>
          </a:p>
        </p:txBody>
      </p:sp>
      <p:pic>
        <p:nvPicPr>
          <p:cNvPr id="5" name="Imagem 4" descr="Uma imagem com texto, mobília, vestuário, pessoa&#10;&#10;Os conteúdos gerados por IA podem estar incorretos.">
            <a:extLst>
              <a:ext uri="{FF2B5EF4-FFF2-40B4-BE49-F238E27FC236}">
                <a16:creationId xmlns:a16="http://schemas.microsoft.com/office/drawing/2014/main" id="{761FFA3C-2E4A-1439-6D05-78D4E4B5A931}"/>
              </a:ext>
            </a:extLst>
          </p:cNvPr>
          <p:cNvPicPr>
            <a:picLocks noChangeAspect="1"/>
          </p:cNvPicPr>
          <p:nvPr/>
        </p:nvPicPr>
        <p:blipFill>
          <a:blip r:embed="rId3">
            <a:extLst>
              <a:ext uri="{28A0092B-C50C-407E-A947-70E740481C1C}">
                <a14:useLocalDpi xmlns:a14="http://schemas.microsoft.com/office/drawing/2010/main" val="0"/>
              </a:ext>
            </a:extLst>
          </a:blip>
          <a:srcRect t="15325"/>
          <a:stretch>
            <a:fillRect/>
          </a:stretch>
        </p:blipFill>
        <p:spPr>
          <a:xfrm>
            <a:off x="5821289" y="1382417"/>
            <a:ext cx="5880976" cy="4979741"/>
          </a:xfrm>
          <a:prstGeom prst="rect">
            <a:avLst/>
          </a:prstGeom>
          <a:ln>
            <a:noFill/>
          </a:ln>
          <a:effectLst>
            <a:softEdge rad="112500"/>
          </a:effectLst>
        </p:spPr>
      </p:pic>
    </p:spTree>
    <p:extLst>
      <p:ext uri="{BB962C8B-B14F-4D97-AF65-F5344CB8AC3E}">
        <p14:creationId xmlns:p14="http://schemas.microsoft.com/office/powerpoint/2010/main" val="669011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CD6709-A817-A5B6-F182-AE2A9974E66D}"/>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BB228D0B-1339-616C-649B-865200BA2BF5}"/>
              </a:ext>
            </a:extLst>
          </p:cNvPr>
          <p:cNvSpPr>
            <a:spLocks noGrp="1"/>
          </p:cNvSpPr>
          <p:nvPr>
            <p:ph type="title"/>
          </p:nvPr>
        </p:nvSpPr>
        <p:spPr>
          <a:xfrm>
            <a:off x="97970" y="81642"/>
            <a:ext cx="11944351" cy="715879"/>
          </a:xfrm>
        </p:spPr>
        <p:txBody>
          <a:bodyPr lIns="91440" anchor="ctr">
            <a:normAutofit fontScale="90000"/>
          </a:bodyPr>
          <a:lstStyle/>
          <a:p>
            <a:r>
              <a:rPr lang="en-US" dirty="0"/>
              <a:t>L'impact des préjugés liés à l'âge dans les domaines de la santé, de l'éducation et des structures institutionnelles </a:t>
            </a:r>
            <a:endParaRPr lang="el-GR" dirty="0"/>
          </a:p>
        </p:txBody>
      </p:sp>
      <p:sp>
        <p:nvSpPr>
          <p:cNvPr id="5" name="Content Placeholder 6">
            <a:extLst>
              <a:ext uri="{FF2B5EF4-FFF2-40B4-BE49-F238E27FC236}">
                <a16:creationId xmlns:a16="http://schemas.microsoft.com/office/drawing/2014/main" id="{0EDC7ED1-6D67-658A-B9D7-C720F5B4A377}"/>
              </a:ext>
            </a:extLst>
          </p:cNvPr>
          <p:cNvSpPr>
            <a:spLocks noGrp="1"/>
          </p:cNvSpPr>
          <p:nvPr>
            <p:ph sz="quarter" idx="12"/>
          </p:nvPr>
        </p:nvSpPr>
        <p:spPr>
          <a:xfrm>
            <a:off x="4446358" y="912683"/>
            <a:ext cx="7514414" cy="5624751"/>
          </a:xfrm>
        </p:spPr>
        <p:txBody>
          <a:bodyPr>
            <a:noAutofit/>
          </a:bodyPr>
          <a:lstStyle/>
          <a:p>
            <a:pPr marL="285750" indent="-285750">
              <a:buFont typeface="Arial" panose="020B0604020202020204" pitchFamily="34" charset="0"/>
              <a:buChar char="•"/>
            </a:pPr>
            <a:r>
              <a:rPr lang="en-US" sz="2000" dirty="0"/>
              <a:t>Dans le domaine de la santé, les préjugés liés à l’âge conduisent souvent au </a:t>
            </a:r>
            <a:r>
              <a:rPr lang="en-US" sz="2000" b="1" dirty="0"/>
              <a:t>nihilisme thérapeutique</a:t>
            </a:r>
            <a:r>
              <a:rPr lang="en-US" sz="2000" dirty="0"/>
              <a:t>, c’est-à-dire à la conviction que soigner une personne âgée constitue un gaspillage de ressources. Cela se traduit par un sous-diagnostic de troubles traitables, tels que la dépression ou les dysfonctionnements sexuels, qui sont considérés comme des manifestations « normales » du vieillissement.</a:t>
            </a:r>
          </a:p>
          <a:p>
            <a:pPr marL="285750" indent="-285750">
              <a:buFont typeface="Arial" panose="020B0604020202020204" pitchFamily="34" charset="0"/>
              <a:buChar char="•"/>
            </a:pPr>
            <a:r>
              <a:rPr lang="en-US" sz="2000" dirty="0"/>
              <a:t>Dans le milieu éducatif, les personnes âgées sont fréquemment exclues des programmes d’enseignement modernes ou des formations technologiques en raison du </a:t>
            </a:r>
            <a:r>
              <a:rPr lang="en-US" sz="2000" b="1" dirty="0"/>
              <a:t>mythe de l’âgisme numérique</a:t>
            </a:r>
            <a:r>
              <a:rPr lang="en-US" sz="2000" dirty="0"/>
              <a:t>, c’est-à-dire l’idée reçue selon laquelle elles ne peuvent pas ou ne veulent pas acquérir de nouvelles compétences. </a:t>
            </a:r>
          </a:p>
          <a:p>
            <a:pPr marL="285750" indent="-285750">
              <a:buFont typeface="Arial" panose="020B0604020202020204" pitchFamily="34" charset="0"/>
              <a:buChar char="•"/>
            </a:pPr>
            <a:r>
              <a:rPr lang="en-US" sz="2000" dirty="0"/>
              <a:t>Lorsque les institutions </a:t>
            </a:r>
            <a:r>
              <a:rPr lang="en-US" sz="2000" dirty="0" err="1"/>
              <a:t>privilégient </a:t>
            </a:r>
            <a:r>
              <a:rPr lang="en-US" sz="2000" dirty="0"/>
              <a:t>la sécurité au détriment de l’autonomie, elles traitent les personnes âgées comme </a:t>
            </a:r>
            <a:r>
              <a:rPr lang="en-US" sz="2000" b="1" dirty="0"/>
              <a:t>des bénéficiaires passifs de soins </a:t>
            </a:r>
            <a:r>
              <a:rPr lang="en-US" sz="2000" dirty="0"/>
              <a:t>plutôt que comme des participants actifs à la vie.</a:t>
            </a:r>
          </a:p>
        </p:txBody>
      </p:sp>
      <p:pic>
        <p:nvPicPr>
          <p:cNvPr id="9" name="Imagem 8" descr="Uma imagem com interior, parede, fixação, piso&#10;&#10;Os conteúdos gerados por IA podem estar incorretos.">
            <a:extLst>
              <a:ext uri="{FF2B5EF4-FFF2-40B4-BE49-F238E27FC236}">
                <a16:creationId xmlns:a16="http://schemas.microsoft.com/office/drawing/2014/main" id="{60906846-E94D-6855-D1E1-67ADCF5F97EE}"/>
              </a:ext>
            </a:extLst>
          </p:cNvPr>
          <p:cNvPicPr>
            <a:picLocks noChangeAspect="1"/>
          </p:cNvPicPr>
          <p:nvPr/>
        </p:nvPicPr>
        <p:blipFill>
          <a:blip r:embed="rId3"/>
          <a:srcRect l="29002" r="24932"/>
          <a:stretch>
            <a:fillRect/>
          </a:stretch>
        </p:blipFill>
        <p:spPr>
          <a:xfrm>
            <a:off x="231228" y="912683"/>
            <a:ext cx="3983420" cy="5764847"/>
          </a:xfrm>
          <a:prstGeom prst="rect">
            <a:avLst/>
          </a:prstGeom>
        </p:spPr>
      </p:pic>
    </p:spTree>
    <p:extLst>
      <p:ext uri="{BB962C8B-B14F-4D97-AF65-F5344CB8AC3E}">
        <p14:creationId xmlns:p14="http://schemas.microsoft.com/office/powerpoint/2010/main" val="15813649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1C4AF-7734-507E-4DDF-7FFD46EF53EF}"/>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AB542E2F-DDD6-12D9-EC0D-CB2900E81DE4}"/>
              </a:ext>
            </a:extLst>
          </p:cNvPr>
          <p:cNvSpPr>
            <a:spLocks noGrp="1"/>
          </p:cNvSpPr>
          <p:nvPr>
            <p:ph type="title"/>
          </p:nvPr>
        </p:nvSpPr>
        <p:spPr/>
        <p:txBody>
          <a:bodyPr lIns="91440"/>
          <a:lstStyle/>
          <a:p>
            <a:r>
              <a:rPr lang="en-US" dirty="0"/>
              <a:t>Défis professionnels : gérer le paradoxe du protecteur</a:t>
            </a:r>
            <a:endParaRPr lang="el-GR" dirty="0"/>
          </a:p>
        </p:txBody>
      </p:sp>
      <p:sp>
        <p:nvSpPr>
          <p:cNvPr id="3" name="Marcador de Posição do Texto 2">
            <a:extLst>
              <a:ext uri="{FF2B5EF4-FFF2-40B4-BE49-F238E27FC236}">
                <a16:creationId xmlns:a16="http://schemas.microsoft.com/office/drawing/2014/main" id="{3BBDF50C-FF07-41CC-6859-9B8F7625EACF}"/>
              </a:ext>
            </a:extLst>
          </p:cNvPr>
          <p:cNvSpPr>
            <a:spLocks noGrp="1"/>
          </p:cNvSpPr>
          <p:nvPr>
            <p:ph type="body" sz="quarter" idx="10"/>
          </p:nvPr>
        </p:nvSpPr>
        <p:spPr>
          <a:xfrm>
            <a:off x="97970" y="961191"/>
            <a:ext cx="11944351" cy="2132929"/>
          </a:xfrm>
        </p:spPr>
        <p:txBody>
          <a:bodyPr/>
          <a:lstStyle/>
          <a:p>
            <a:r>
              <a:rPr lang="en-US" sz="2000" dirty="0"/>
              <a:t>Le paradoxe du protecteur : un professionnel peut avoir le sentiment qu’en ignorant ou en décourageant l’expression sexuelle d’un résident, il le protège contre les chutes, les IST ou la désapprobation de sa famille.</a:t>
            </a:r>
          </a:p>
          <a:p>
            <a:endParaRPr lang="en-US" sz="2000" dirty="0"/>
          </a:p>
          <a:p>
            <a:r>
              <a:rPr lang="en-US" sz="2000" dirty="0"/>
              <a:t>Parmi les autres défis, on peut citer :</a:t>
            </a:r>
            <a:endParaRPr lang="pt-PT" sz="2000" dirty="0"/>
          </a:p>
        </p:txBody>
      </p:sp>
      <p:graphicFrame>
        <p:nvGraphicFramePr>
          <p:cNvPr id="5" name="Diagrama 4">
            <a:extLst>
              <a:ext uri="{FF2B5EF4-FFF2-40B4-BE49-F238E27FC236}">
                <a16:creationId xmlns:a16="http://schemas.microsoft.com/office/drawing/2014/main" id="{38A51BEA-823A-D060-2B47-D74302A25A7B}"/>
              </a:ext>
            </a:extLst>
          </p:cNvPr>
          <p:cNvGraphicFramePr/>
          <p:nvPr>
            <p:extLst>
              <p:ext uri="{D42A27DB-BD31-4B8C-83A1-F6EECF244321}">
                <p14:modId xmlns:p14="http://schemas.microsoft.com/office/powerpoint/2010/main" val="3419878961"/>
              </p:ext>
            </p:extLst>
          </p:nvPr>
        </p:nvGraphicFramePr>
        <p:xfrm>
          <a:off x="4306893" y="2472523"/>
          <a:ext cx="7496224" cy="41600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Oval 1">
            <a:extLst>
              <a:ext uri="{FF2B5EF4-FFF2-40B4-BE49-F238E27FC236}">
                <a16:creationId xmlns:a16="http://schemas.microsoft.com/office/drawing/2014/main" id="{8461B324-5405-82B9-E5D7-7C67C8DC45D1}"/>
              </a:ext>
            </a:extLst>
          </p:cNvPr>
          <p:cNvSpPr/>
          <p:nvPr/>
        </p:nvSpPr>
        <p:spPr>
          <a:xfrm>
            <a:off x="760410" y="4298302"/>
            <a:ext cx="2884044" cy="1381868"/>
          </a:xfrm>
          <a:prstGeom prst="ellipse">
            <a:avLst/>
          </a:prstGeom>
        </p:spPr>
        <p:style>
          <a:lnRef idx="3">
            <a:schemeClr val="lt1"/>
          </a:lnRef>
          <a:fillRef idx="1">
            <a:schemeClr val="accent1"/>
          </a:fillRef>
          <a:effectRef idx="1">
            <a:schemeClr val="accent1"/>
          </a:effectRef>
          <a:fontRef idx="minor">
            <a:schemeClr val="lt1"/>
          </a:fontRef>
        </p:style>
        <p:txBody>
          <a:bodyPr rtlCol="0" anchor="ctr"/>
          <a:lstStyle/>
          <a:p>
            <a:pPr algn="ctr"/>
            <a:endParaRPr lang="pt-PT"/>
          </a:p>
        </p:txBody>
      </p:sp>
      <p:sp>
        <p:nvSpPr>
          <p:cNvPr id="4" name="CaixaDeTexto 3">
            <a:extLst>
              <a:ext uri="{FF2B5EF4-FFF2-40B4-BE49-F238E27FC236}">
                <a16:creationId xmlns:a16="http://schemas.microsoft.com/office/drawing/2014/main" id="{52705339-42B2-017B-658B-4F767A116D10}"/>
              </a:ext>
            </a:extLst>
          </p:cNvPr>
          <p:cNvSpPr txBox="1"/>
          <p:nvPr/>
        </p:nvSpPr>
        <p:spPr>
          <a:xfrm>
            <a:off x="1052380" y="4573737"/>
            <a:ext cx="2351178" cy="830997"/>
          </a:xfrm>
          <a:prstGeom prst="rect">
            <a:avLst/>
          </a:prstGeom>
          <a:noFill/>
        </p:spPr>
        <p:txBody>
          <a:bodyPr wrap="square" rtlCol="0">
            <a:spAutoFit/>
          </a:bodyPr>
          <a:lstStyle/>
          <a:p>
            <a:pPr algn="ctr"/>
            <a:r>
              <a:rPr lang="en-US" sz="2400" b="1" dirty="0">
                <a:solidFill>
                  <a:srgbClr val="FFFFFF"/>
                </a:solidFill>
              </a:rPr>
              <a:t>Quels sont vos défis ?</a:t>
            </a:r>
          </a:p>
        </p:txBody>
      </p:sp>
    </p:spTree>
    <p:extLst>
      <p:ext uri="{BB962C8B-B14F-4D97-AF65-F5344CB8AC3E}">
        <p14:creationId xmlns:p14="http://schemas.microsoft.com/office/powerpoint/2010/main" val="12605193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F4A4C9-0A55-8BE4-4713-E5232F131541}"/>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6447DDC7-7380-22A5-3DD6-EAA4B4714872}"/>
              </a:ext>
            </a:extLst>
          </p:cNvPr>
          <p:cNvSpPr>
            <a:spLocks noGrp="1"/>
          </p:cNvSpPr>
          <p:nvPr>
            <p:ph type="title"/>
          </p:nvPr>
        </p:nvSpPr>
        <p:spPr/>
        <p:txBody>
          <a:bodyPr lIns="91440"/>
          <a:lstStyle/>
          <a:p>
            <a:r>
              <a:rPr lang="pt-PT" dirty="0" err="1"/>
              <a:t>Groupes vulnérables </a:t>
            </a:r>
            <a:r>
              <a:rPr lang="pt-PT" dirty="0"/>
              <a:t>et </a:t>
            </a:r>
            <a:r>
              <a:rPr lang="pt-PT" dirty="0" err="1"/>
              <a:t>intersectionnalité</a:t>
            </a:r>
            <a:endParaRPr lang="el-GR" dirty="0"/>
          </a:p>
        </p:txBody>
      </p:sp>
      <p:sp>
        <p:nvSpPr>
          <p:cNvPr id="7" name="Content Placeholder 6">
            <a:extLst>
              <a:ext uri="{FF2B5EF4-FFF2-40B4-BE49-F238E27FC236}">
                <a16:creationId xmlns:a16="http://schemas.microsoft.com/office/drawing/2014/main" id="{33BFEC76-845E-7BDC-AE32-A272BE6FEFB7}"/>
              </a:ext>
            </a:extLst>
          </p:cNvPr>
          <p:cNvSpPr>
            <a:spLocks noGrp="1"/>
          </p:cNvSpPr>
          <p:nvPr>
            <p:ph sz="quarter" idx="12"/>
          </p:nvPr>
        </p:nvSpPr>
        <p:spPr>
          <a:xfrm>
            <a:off x="97969" y="2756464"/>
            <a:ext cx="11526582" cy="4101536"/>
          </a:xfrm>
        </p:spPr>
        <p:txBody>
          <a:bodyPr/>
          <a:lstStyle/>
          <a:p>
            <a:pPr marL="285750" indent="-285750">
              <a:buFont typeface="Arial" panose="020B0604020202020204" pitchFamily="34" charset="0"/>
              <a:buChar char="•"/>
            </a:pPr>
            <a:r>
              <a:rPr lang="en-US" sz="2000" b="1" dirty="0"/>
              <a:t>Les personnes âgées LGBTQI+ </a:t>
            </a:r>
            <a:r>
              <a:rPr lang="en-US" sz="2000" dirty="0"/>
              <a:t>: beaucoup ont passé des décennies à survivre dans un monde qui </a:t>
            </a:r>
            <a:r>
              <a:rPr lang="en-US" sz="2000" dirty="0" err="1"/>
              <a:t>pathologisait </a:t>
            </a:r>
            <a:r>
              <a:rPr lang="en-US" sz="2000" dirty="0"/>
              <a:t>leur identité. Lorsqu’elles entrent en maison de retraite, elles sont souvent confrontées à une double invisibilité. Elles sont invisibles en tant qu’êtres sexués parce qu’elles sont </a:t>
            </a:r>
            <a:r>
              <a:rPr lang="en-US" sz="2000" i="1" dirty="0"/>
              <a:t>âgées</a:t>
            </a:r>
            <a:r>
              <a:rPr lang="en-US" sz="2000" dirty="0"/>
              <a:t>, et invisibles en tant qu’êtres queer parce qu’elles se trouvent dans un environnement qui part du principe que tout le monde est hétérosexuel.</a:t>
            </a:r>
          </a:p>
          <a:p>
            <a:endParaRPr lang="en-US" sz="2000" dirty="0"/>
          </a:p>
          <a:p>
            <a:pPr marL="285750" indent="-285750">
              <a:buFont typeface="Arial" panose="020B0604020202020204" pitchFamily="34" charset="0"/>
              <a:buChar char="•"/>
            </a:pPr>
            <a:r>
              <a:rPr lang="en-US" sz="2000" b="1" dirty="0"/>
              <a:t>Les personnes atteintes de démence </a:t>
            </a:r>
            <a:r>
              <a:rPr lang="en-US" sz="2000" dirty="0"/>
              <a:t>: ce groupe est particulièrement vulnérable à </a:t>
            </a:r>
            <a:r>
              <a:rPr lang="en-US" sz="2000" dirty="0" err="1"/>
              <a:t>l’infantilisation</a:t>
            </a:r>
            <a:r>
              <a:rPr lang="en-US" sz="2000" dirty="0"/>
              <a:t> sexuelle. Le personnel peut considérer toute expression d’intimité comme un symptôme </a:t>
            </a:r>
            <a:r>
              <a:rPr lang="en-US" sz="2000" dirty="0" err="1"/>
              <a:t>comportemental </a:t>
            </a:r>
            <a:r>
              <a:rPr lang="en-US" sz="2000" dirty="0"/>
              <a:t>à réprimer plutôt que comme un besoin humain de lien. Dans ce contexte, des soins éthiques exigent un équilibre délicat entre l’évaluation des capacités et le refus d’une interdiction totale du contact physique.</a:t>
            </a:r>
          </a:p>
        </p:txBody>
      </p:sp>
      <p:sp>
        <p:nvSpPr>
          <p:cNvPr id="5" name="Marcador de Posição do Texto 4">
            <a:extLst>
              <a:ext uri="{FF2B5EF4-FFF2-40B4-BE49-F238E27FC236}">
                <a16:creationId xmlns:a16="http://schemas.microsoft.com/office/drawing/2014/main" id="{77D5E37B-816D-52E2-DFA4-EA12063AC3FA}"/>
              </a:ext>
            </a:extLst>
          </p:cNvPr>
          <p:cNvSpPr>
            <a:spLocks noGrp="1"/>
          </p:cNvSpPr>
          <p:nvPr>
            <p:ph type="body" sz="quarter" idx="10"/>
          </p:nvPr>
        </p:nvSpPr>
        <p:spPr>
          <a:xfrm>
            <a:off x="123824" y="1061388"/>
            <a:ext cx="11944351" cy="1431208"/>
          </a:xfrm>
        </p:spPr>
        <p:txBody>
          <a:bodyPr/>
          <a:lstStyle/>
          <a:p>
            <a:r>
              <a:rPr lang="en-US" dirty="0"/>
              <a:t>L’intersectionnalité est le cadre qui nous aide à comprendre comment différentes formes de discrimination (telles que le racisme, l’homophobie et l’âgisme) se recoupent pour créer des expériences uniques de </a:t>
            </a:r>
            <a:r>
              <a:rPr lang="en-US" dirty="0" err="1"/>
              <a:t>marginalisation</a:t>
            </a:r>
            <a:r>
              <a:rPr lang="en-US" dirty="0"/>
              <a:t>.</a:t>
            </a:r>
            <a:endParaRPr lang="pt-PT" dirty="0"/>
          </a:p>
        </p:txBody>
      </p:sp>
    </p:spTree>
    <p:extLst>
      <p:ext uri="{BB962C8B-B14F-4D97-AF65-F5344CB8AC3E}">
        <p14:creationId xmlns:p14="http://schemas.microsoft.com/office/powerpoint/2010/main" val="3072962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2D75A-3408-B361-85F5-4A2CF40B7292}"/>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01D94A9-7781-39DA-A7F9-DB73B004D373}"/>
              </a:ext>
            </a:extLst>
          </p:cNvPr>
          <p:cNvSpPr>
            <a:spLocks noGrp="1"/>
          </p:cNvSpPr>
          <p:nvPr>
            <p:ph type="title"/>
          </p:nvPr>
        </p:nvSpPr>
        <p:spPr>
          <a:xfrm>
            <a:off x="97970" y="81642"/>
            <a:ext cx="11944351" cy="715879"/>
          </a:xfrm>
        </p:spPr>
        <p:txBody>
          <a:bodyPr lIns="91440" anchor="ctr">
            <a:normAutofit/>
          </a:bodyPr>
          <a:lstStyle/>
          <a:p>
            <a:r>
              <a:rPr lang="en-US" dirty="0"/>
              <a:t>Repenser le récit</a:t>
            </a:r>
          </a:p>
        </p:txBody>
      </p:sp>
      <p:sp>
        <p:nvSpPr>
          <p:cNvPr id="7" name="Content Placeholder 6">
            <a:extLst>
              <a:ext uri="{FF2B5EF4-FFF2-40B4-BE49-F238E27FC236}">
                <a16:creationId xmlns:a16="http://schemas.microsoft.com/office/drawing/2014/main" id="{F3A15B48-4128-4FB0-22A2-F232D91F5F65}"/>
              </a:ext>
            </a:extLst>
          </p:cNvPr>
          <p:cNvSpPr>
            <a:spLocks noGrp="1"/>
          </p:cNvSpPr>
          <p:nvPr>
            <p:ph sz="quarter" idx="11"/>
          </p:nvPr>
        </p:nvSpPr>
        <p:spPr>
          <a:xfrm>
            <a:off x="97970" y="1462684"/>
            <a:ext cx="6703521" cy="5313673"/>
          </a:xfrm>
        </p:spPr>
        <p:txBody>
          <a:bodyPr>
            <a:normAutofit/>
          </a:bodyPr>
          <a:lstStyle/>
          <a:p>
            <a:r>
              <a:rPr lang="en-US" dirty="0"/>
              <a:t>Objectif : Donner aux </a:t>
            </a:r>
            <a:r>
              <a:rPr lang="en-US" dirty="0" err="1"/>
              <a:t>apprenants</a:t>
            </a:r>
            <a:r>
              <a:rPr lang="en-US" dirty="0"/>
              <a:t> les </a:t>
            </a:r>
            <a:r>
              <a:rPr lang="en-US" dirty="0" err="1"/>
              <a:t>moyens</a:t>
            </a:r>
            <a:r>
              <a:rPr lang="en-US" dirty="0"/>
              <a:t> de </a:t>
            </a:r>
            <a:r>
              <a:rPr lang="en-US" dirty="0" err="1"/>
              <a:t>créer</a:t>
            </a:r>
            <a:r>
              <a:rPr lang="en-US" dirty="0"/>
              <a:t> des </a:t>
            </a:r>
            <a:r>
              <a:rPr lang="en-US" dirty="0" err="1"/>
              <a:t>contre-récits</a:t>
            </a:r>
            <a:r>
              <a:rPr lang="en-US" dirty="0"/>
              <a:t> qui </a:t>
            </a:r>
            <a:r>
              <a:rPr lang="en-US" dirty="0" err="1"/>
              <a:t>remettent</a:t>
            </a:r>
            <a:r>
              <a:rPr lang="en-US" dirty="0"/>
              <a:t> </a:t>
            </a:r>
            <a:r>
              <a:rPr lang="en-US" dirty="0" err="1"/>
              <a:t>en</a:t>
            </a:r>
            <a:r>
              <a:rPr lang="en-US" dirty="0"/>
              <a:t> question les </a:t>
            </a:r>
            <a:r>
              <a:rPr lang="en-US" dirty="0" err="1"/>
              <a:t>contenus</a:t>
            </a:r>
            <a:r>
              <a:rPr lang="en-US" dirty="0"/>
              <a:t> </a:t>
            </a:r>
            <a:r>
              <a:rPr lang="en-US" dirty="0" err="1"/>
              <a:t>médiatiques</a:t>
            </a:r>
            <a:r>
              <a:rPr lang="en-US" dirty="0"/>
              <a:t> </a:t>
            </a:r>
            <a:r>
              <a:rPr lang="en-US" dirty="0" err="1"/>
              <a:t>âgistes</a:t>
            </a:r>
            <a:r>
              <a:rPr lang="en-US" dirty="0"/>
              <a:t> et </a:t>
            </a:r>
            <a:r>
              <a:rPr lang="en-US" dirty="0" err="1"/>
              <a:t>promeuvent</a:t>
            </a:r>
            <a:r>
              <a:rPr lang="en-US" dirty="0"/>
              <a:t> les droits </a:t>
            </a:r>
            <a:r>
              <a:rPr lang="en-US" dirty="0" err="1"/>
              <a:t>sexuels</a:t>
            </a:r>
            <a:r>
              <a:rPr lang="en-US" dirty="0"/>
              <a:t> et la </a:t>
            </a:r>
            <a:r>
              <a:rPr lang="en-US" dirty="0" err="1"/>
              <a:t>diversité</a:t>
            </a:r>
            <a:r>
              <a:rPr lang="en-US" dirty="0"/>
              <a:t> des </a:t>
            </a:r>
            <a:r>
              <a:rPr lang="en-US" dirty="0" err="1"/>
              <a:t>personnes</a:t>
            </a:r>
            <a:r>
              <a:rPr lang="en-US" dirty="0"/>
              <a:t> </a:t>
            </a:r>
            <a:r>
              <a:rPr lang="en-US" dirty="0" err="1"/>
              <a:t>âgées</a:t>
            </a:r>
            <a:r>
              <a:rPr lang="en-US" dirty="0"/>
              <a:t>.</a:t>
            </a:r>
          </a:p>
          <a:p>
            <a:endParaRPr lang="en-US" dirty="0"/>
          </a:p>
          <a:p>
            <a:r>
              <a:rPr lang="en-US" dirty="0" err="1"/>
              <a:t>Activité</a:t>
            </a:r>
            <a:r>
              <a:rPr lang="en-US" dirty="0"/>
              <a:t> : </a:t>
            </a:r>
            <a:r>
              <a:rPr lang="en-US" dirty="0" err="1"/>
              <a:t>À</a:t>
            </a:r>
            <a:r>
              <a:rPr lang="en-US" dirty="0"/>
              <a:t> </a:t>
            </a:r>
            <a:r>
              <a:rPr lang="en-US" dirty="0" err="1"/>
              <a:t>l’aide</a:t>
            </a:r>
            <a:r>
              <a:rPr lang="en-US" dirty="0"/>
              <a:t> de la fiche de travail </a:t>
            </a:r>
            <a:r>
              <a:rPr lang="en-US" dirty="0" err="1"/>
              <a:t>comme</a:t>
            </a:r>
            <a:r>
              <a:rPr lang="en-US" dirty="0"/>
              <a:t> guide, les </a:t>
            </a:r>
            <a:r>
              <a:rPr lang="en-US" dirty="0" err="1"/>
              <a:t>groupes</a:t>
            </a:r>
            <a:r>
              <a:rPr lang="en-US" dirty="0"/>
              <a:t> </a:t>
            </a:r>
            <a:r>
              <a:rPr lang="en-US" dirty="0" err="1"/>
              <a:t>suivent</a:t>
            </a:r>
            <a:r>
              <a:rPr lang="en-US" dirty="0"/>
              <a:t> un </a:t>
            </a:r>
            <a:r>
              <a:rPr lang="en-US" dirty="0" err="1"/>
              <a:t>processus</a:t>
            </a:r>
            <a:r>
              <a:rPr lang="en-US" dirty="0"/>
              <a:t> </a:t>
            </a:r>
            <a:r>
              <a:rPr lang="en-US" dirty="0" err="1"/>
              <a:t>créatif</a:t>
            </a:r>
            <a:r>
              <a:rPr lang="en-US" dirty="0"/>
              <a:t> :</a:t>
            </a:r>
          </a:p>
          <a:p>
            <a:r>
              <a:rPr lang="en-US" dirty="0"/>
              <a:t>1. </a:t>
            </a:r>
            <a:r>
              <a:rPr lang="en-US" dirty="0" err="1"/>
              <a:t>Choisir</a:t>
            </a:r>
            <a:r>
              <a:rPr lang="en-US" dirty="0"/>
              <a:t> un </a:t>
            </a:r>
            <a:r>
              <a:rPr lang="en-US" b="1" dirty="0" err="1"/>
              <a:t>thème</a:t>
            </a:r>
            <a:r>
              <a:rPr lang="en-US" b="1" dirty="0"/>
              <a:t> </a:t>
            </a:r>
            <a:r>
              <a:rPr lang="en-US" dirty="0"/>
              <a:t>(par </a:t>
            </a:r>
            <a:r>
              <a:rPr lang="en-US" dirty="0" err="1"/>
              <a:t>exemple</a:t>
            </a:r>
            <a:r>
              <a:rPr lang="en-US" dirty="0"/>
              <a:t>, un </a:t>
            </a:r>
            <a:r>
              <a:rPr lang="en-US" dirty="0" err="1"/>
              <a:t>mythe</a:t>
            </a:r>
            <a:r>
              <a:rPr lang="en-US" dirty="0"/>
              <a:t>)</a:t>
            </a:r>
          </a:p>
          <a:p>
            <a:r>
              <a:rPr lang="en-US" dirty="0"/>
              <a:t>2. </a:t>
            </a:r>
            <a:r>
              <a:rPr lang="en-US" dirty="0" err="1"/>
              <a:t>Choisissez</a:t>
            </a:r>
            <a:r>
              <a:rPr lang="en-US" dirty="0"/>
              <a:t> un </a:t>
            </a:r>
            <a:r>
              <a:rPr lang="en-US" b="1" dirty="0"/>
              <a:t>slogan</a:t>
            </a:r>
            <a:r>
              <a:rPr lang="en-US" dirty="0"/>
              <a:t> </a:t>
            </a:r>
            <a:r>
              <a:rPr lang="en-US" dirty="0" err="1"/>
              <a:t>percutant</a:t>
            </a:r>
            <a:endParaRPr lang="en-US" dirty="0"/>
          </a:p>
          <a:p>
            <a:r>
              <a:rPr lang="en-US" dirty="0"/>
              <a:t>3. </a:t>
            </a:r>
            <a:r>
              <a:rPr lang="en-US" dirty="0" err="1"/>
              <a:t>Décrivez</a:t>
            </a:r>
            <a:r>
              <a:rPr lang="en-US" dirty="0"/>
              <a:t> un </a:t>
            </a:r>
            <a:r>
              <a:rPr lang="en-US" b="1" dirty="0" err="1"/>
              <a:t>visuel</a:t>
            </a:r>
            <a:r>
              <a:rPr lang="en-US" b="1" dirty="0"/>
              <a:t> </a:t>
            </a:r>
            <a:r>
              <a:rPr lang="en-US" dirty="0"/>
              <a:t>: </a:t>
            </a:r>
            <a:r>
              <a:rPr lang="en-US" dirty="0" err="1"/>
              <a:t>à</a:t>
            </a:r>
            <a:r>
              <a:rPr lang="en-US" dirty="0"/>
              <a:t> quoi </a:t>
            </a:r>
            <a:r>
              <a:rPr lang="en-US" dirty="0" err="1"/>
              <a:t>ressemble</a:t>
            </a:r>
            <a:r>
              <a:rPr lang="en-US" dirty="0"/>
              <a:t> </a:t>
            </a:r>
            <a:r>
              <a:rPr lang="en-US" dirty="0" err="1"/>
              <a:t>l'image</a:t>
            </a:r>
            <a:r>
              <a:rPr lang="en-US" dirty="0"/>
              <a:t> ?</a:t>
            </a:r>
          </a:p>
          <a:p>
            <a:r>
              <a:rPr lang="en-US" dirty="0"/>
              <a:t>4. Les </a:t>
            </a:r>
            <a:r>
              <a:rPr lang="en-US" dirty="0" err="1"/>
              <a:t>groupes</a:t>
            </a:r>
            <a:r>
              <a:rPr lang="en-US" dirty="0"/>
              <a:t> </a:t>
            </a:r>
            <a:r>
              <a:rPr lang="en-US" dirty="0" err="1"/>
              <a:t>esquissent</a:t>
            </a:r>
            <a:r>
              <a:rPr lang="en-US" dirty="0"/>
              <a:t> </a:t>
            </a:r>
            <a:r>
              <a:rPr lang="en-US" dirty="0" err="1"/>
              <a:t>une</a:t>
            </a:r>
            <a:r>
              <a:rPr lang="en-US" dirty="0"/>
              <a:t> première </a:t>
            </a:r>
            <a:r>
              <a:rPr lang="en-US" dirty="0" err="1"/>
              <a:t>ébauche</a:t>
            </a:r>
            <a:r>
              <a:rPr lang="en-US" dirty="0"/>
              <a:t> de </a:t>
            </a:r>
            <a:r>
              <a:rPr lang="en-US" dirty="0" err="1"/>
              <a:t>leur</a:t>
            </a:r>
            <a:r>
              <a:rPr lang="en-US" dirty="0"/>
              <a:t> affiche </a:t>
            </a:r>
            <a:r>
              <a:rPr lang="en-US" dirty="0" err="1"/>
              <a:t>ou</a:t>
            </a:r>
            <a:r>
              <a:rPr lang="en-US" dirty="0"/>
              <a:t> de </a:t>
            </a:r>
            <a:r>
              <a:rPr lang="en-US" dirty="0" err="1"/>
              <a:t>leur</a:t>
            </a:r>
            <a:r>
              <a:rPr lang="en-US" dirty="0"/>
              <a:t> publication sur les </a:t>
            </a:r>
            <a:r>
              <a:rPr lang="en-US" dirty="0" err="1"/>
              <a:t>réseaux</a:t>
            </a:r>
            <a:r>
              <a:rPr lang="en-US" dirty="0"/>
              <a:t> </a:t>
            </a:r>
            <a:r>
              <a:rPr lang="en-US" dirty="0" err="1"/>
              <a:t>sociaux</a:t>
            </a:r>
            <a:r>
              <a:rPr lang="en-US" dirty="0"/>
              <a:t>. </a:t>
            </a:r>
            <a:r>
              <a:rPr lang="en-US" dirty="0" err="1"/>
              <a:t>Définissez</a:t>
            </a:r>
            <a:r>
              <a:rPr lang="en-US" dirty="0"/>
              <a:t> un </a:t>
            </a:r>
            <a:r>
              <a:rPr lang="en-US" b="1" dirty="0" err="1"/>
              <a:t>appel</a:t>
            </a:r>
            <a:r>
              <a:rPr lang="en-US" b="1" dirty="0"/>
              <a:t> </a:t>
            </a:r>
            <a:r>
              <a:rPr lang="en-US" b="1" dirty="0" err="1"/>
              <a:t>à</a:t>
            </a:r>
            <a:r>
              <a:rPr lang="en-US" b="1" dirty="0"/>
              <a:t> </a:t>
            </a:r>
            <a:r>
              <a:rPr lang="en-US" b="1" dirty="0" err="1"/>
              <a:t>l’action</a:t>
            </a:r>
            <a:r>
              <a:rPr lang="en-US" b="1" dirty="0"/>
              <a:t> </a:t>
            </a:r>
            <a:r>
              <a:rPr lang="en-US" dirty="0"/>
              <a:t>précis : quelle </a:t>
            </a:r>
            <a:r>
              <a:rPr lang="en-US" dirty="0" err="1"/>
              <a:t>est</a:t>
            </a:r>
            <a:r>
              <a:rPr lang="en-US" dirty="0"/>
              <a:t> la </a:t>
            </a:r>
            <a:r>
              <a:rPr lang="en-US" dirty="0" err="1"/>
              <a:t>seule</a:t>
            </a:r>
            <a:r>
              <a:rPr lang="en-US" dirty="0"/>
              <a:t> chose </a:t>
            </a:r>
            <a:r>
              <a:rPr lang="en-US" dirty="0" err="1"/>
              <a:t>concrète</a:t>
            </a:r>
            <a:r>
              <a:rPr lang="en-US" dirty="0"/>
              <a:t> que </a:t>
            </a:r>
            <a:r>
              <a:rPr lang="en-US" dirty="0" err="1"/>
              <a:t>vous</a:t>
            </a:r>
            <a:r>
              <a:rPr lang="en-US" dirty="0"/>
              <a:t> </a:t>
            </a:r>
            <a:r>
              <a:rPr lang="en-US" dirty="0" err="1"/>
              <a:t>souhaitez</a:t>
            </a:r>
            <a:r>
              <a:rPr lang="en-US" dirty="0"/>
              <a:t> </a:t>
            </a:r>
            <a:r>
              <a:rPr lang="en-US" dirty="0" err="1"/>
              <a:t>qu’un</a:t>
            </a:r>
            <a:r>
              <a:rPr lang="en-US" dirty="0"/>
              <a:t> </a:t>
            </a:r>
            <a:r>
              <a:rPr lang="en-US" dirty="0" err="1"/>
              <a:t>professionnel</a:t>
            </a:r>
            <a:r>
              <a:rPr lang="en-US" dirty="0"/>
              <a:t> </a:t>
            </a:r>
            <a:r>
              <a:rPr lang="en-US" dirty="0" err="1"/>
              <a:t>ou</a:t>
            </a:r>
            <a:r>
              <a:rPr lang="en-US" dirty="0"/>
              <a:t> un </a:t>
            </a:r>
            <a:r>
              <a:rPr lang="en-US" dirty="0" err="1"/>
              <a:t>membre</a:t>
            </a:r>
            <a:r>
              <a:rPr lang="en-US" dirty="0"/>
              <a:t> de </a:t>
            </a:r>
            <a:r>
              <a:rPr lang="en-US" dirty="0" err="1"/>
              <a:t>votre</a:t>
            </a:r>
            <a:r>
              <a:rPr lang="en-US" dirty="0"/>
              <a:t> </a:t>
            </a:r>
            <a:r>
              <a:rPr lang="en-US" dirty="0" err="1"/>
              <a:t>famille</a:t>
            </a:r>
            <a:r>
              <a:rPr lang="en-US" dirty="0"/>
              <a:t> </a:t>
            </a:r>
            <a:r>
              <a:rPr lang="en-US" dirty="0" err="1"/>
              <a:t>fasse</a:t>
            </a:r>
            <a:r>
              <a:rPr lang="en-US" dirty="0"/>
              <a:t> </a:t>
            </a:r>
            <a:r>
              <a:rPr lang="en-US" dirty="0" err="1"/>
              <a:t>différemment</a:t>
            </a:r>
            <a:r>
              <a:rPr lang="en-US" dirty="0"/>
              <a:t> après </a:t>
            </a:r>
            <a:r>
              <a:rPr lang="en-US" dirty="0" err="1"/>
              <a:t>avoir</a:t>
            </a:r>
            <a:r>
              <a:rPr lang="en-US" dirty="0"/>
              <a:t> vu </a:t>
            </a:r>
            <a:r>
              <a:rPr lang="en-US" dirty="0" err="1"/>
              <a:t>votre</a:t>
            </a:r>
            <a:r>
              <a:rPr lang="en-US" dirty="0"/>
              <a:t> </a:t>
            </a:r>
            <a:r>
              <a:rPr lang="en-US" dirty="0" err="1"/>
              <a:t>campagne</a:t>
            </a:r>
            <a:r>
              <a:rPr lang="en-US" dirty="0"/>
              <a:t> ? </a:t>
            </a:r>
          </a:p>
          <a:p>
            <a:r>
              <a:rPr lang="en-US" dirty="0"/>
              <a:t>5. </a:t>
            </a:r>
            <a:r>
              <a:rPr lang="en-US" dirty="0" err="1"/>
              <a:t>Chaque</a:t>
            </a:r>
            <a:r>
              <a:rPr lang="en-US" dirty="0"/>
              <a:t> </a:t>
            </a:r>
            <a:r>
              <a:rPr lang="en-US" dirty="0" err="1"/>
              <a:t>groupe</a:t>
            </a:r>
            <a:r>
              <a:rPr lang="en-US" dirty="0"/>
              <a:t> </a:t>
            </a:r>
            <a:r>
              <a:rPr lang="en-US" b="1" dirty="0" err="1"/>
              <a:t>présente</a:t>
            </a:r>
            <a:r>
              <a:rPr lang="en-US" b="1" dirty="0"/>
              <a:t> </a:t>
            </a:r>
            <a:r>
              <a:rPr lang="en-US" dirty="0" err="1"/>
              <a:t>sa</a:t>
            </a:r>
            <a:r>
              <a:rPr lang="en-US" dirty="0"/>
              <a:t> </a:t>
            </a:r>
            <a:r>
              <a:rPr lang="en-US" dirty="0" err="1"/>
              <a:t>campagne</a:t>
            </a:r>
            <a:r>
              <a:rPr lang="en-US" dirty="0"/>
              <a:t>.</a:t>
            </a:r>
          </a:p>
          <a:p>
            <a:endParaRPr lang="en-US" dirty="0">
              <a:highlight>
                <a:srgbClr val="FFFF00"/>
              </a:highlight>
            </a:endParaRPr>
          </a:p>
          <a:p>
            <a:endParaRPr lang="en-US" dirty="0">
              <a:highlight>
                <a:srgbClr val="FFFF00"/>
              </a:highlight>
            </a:endParaRPr>
          </a:p>
          <a:p>
            <a:endParaRPr lang="en-US" dirty="0">
              <a:highlight>
                <a:srgbClr val="FFFF00"/>
              </a:highlight>
            </a:endParaRPr>
          </a:p>
        </p:txBody>
      </p:sp>
      <p:sp>
        <p:nvSpPr>
          <p:cNvPr id="3" name="Marcador de Posição do Texto 2">
            <a:extLst>
              <a:ext uri="{FF2B5EF4-FFF2-40B4-BE49-F238E27FC236}">
                <a16:creationId xmlns:a16="http://schemas.microsoft.com/office/drawing/2014/main" id="{472937DD-9F4D-34AF-C813-D262956F44B0}"/>
              </a:ext>
            </a:extLst>
          </p:cNvPr>
          <p:cNvSpPr>
            <a:spLocks noGrp="1"/>
          </p:cNvSpPr>
          <p:nvPr>
            <p:ph type="body" sz="quarter" idx="10"/>
          </p:nvPr>
        </p:nvSpPr>
        <p:spPr>
          <a:xfrm>
            <a:off x="97970" y="854672"/>
            <a:ext cx="11944351" cy="550862"/>
          </a:xfrm>
        </p:spPr>
        <p:txBody>
          <a:bodyPr anchor="ctr">
            <a:normAutofit/>
          </a:bodyPr>
          <a:lstStyle/>
          <a:p>
            <a:r>
              <a:rPr lang="en-US" dirty="0"/>
              <a:t>Exercice 3 – Atelier sur les campagnes médiatiques</a:t>
            </a:r>
            <a:endParaRPr lang="pt-PT" dirty="0"/>
          </a:p>
        </p:txBody>
      </p:sp>
      <p:pic>
        <p:nvPicPr>
          <p:cNvPr id="9" name="Imagem 8" descr="Uma imagem com texto, pessoa, vestuário&#10;&#10;Os conteúdos gerados por IA podem estar incorretos.">
            <a:extLst>
              <a:ext uri="{FF2B5EF4-FFF2-40B4-BE49-F238E27FC236}">
                <a16:creationId xmlns:a16="http://schemas.microsoft.com/office/drawing/2014/main" id="{F0CE9C43-6A48-CA8B-679A-19A8DE4A2C57}"/>
              </a:ext>
            </a:extLst>
          </p:cNvPr>
          <p:cNvPicPr>
            <a:picLocks noChangeAspect="1"/>
          </p:cNvPicPr>
          <p:nvPr/>
        </p:nvPicPr>
        <p:blipFill>
          <a:blip r:embed="rId3">
            <a:extLst>
              <a:ext uri="{28A0092B-C50C-407E-A947-70E740481C1C}">
                <a14:useLocalDpi xmlns:a14="http://schemas.microsoft.com/office/drawing/2010/main" val="0"/>
              </a:ext>
            </a:extLst>
          </a:blip>
          <a:srcRect t="16336" b="8223"/>
          <a:stretch>
            <a:fillRect/>
          </a:stretch>
        </p:blipFill>
        <p:spPr>
          <a:xfrm>
            <a:off x="6889677" y="1564240"/>
            <a:ext cx="4943626" cy="3729520"/>
          </a:xfrm>
          <a:prstGeom prst="rect">
            <a:avLst/>
          </a:prstGeom>
          <a:ln>
            <a:noFill/>
          </a:ln>
          <a:effectLst>
            <a:softEdge rad="112500"/>
          </a:effectLst>
        </p:spPr>
      </p:pic>
    </p:spTree>
    <p:extLst>
      <p:ext uri="{BB962C8B-B14F-4D97-AF65-F5344CB8AC3E}">
        <p14:creationId xmlns:p14="http://schemas.microsoft.com/office/powerpoint/2010/main" val="2433650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D7787-AFB9-9CAA-CDD2-3AF96DB06A6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C143139-C0CD-A747-4C0B-48A34B9E3464}"/>
              </a:ext>
            </a:extLst>
          </p:cNvPr>
          <p:cNvSpPr>
            <a:spLocks noGrp="1"/>
          </p:cNvSpPr>
          <p:nvPr>
            <p:ph type="title"/>
          </p:nvPr>
        </p:nvSpPr>
        <p:spPr>
          <a:xfrm>
            <a:off x="97970" y="81642"/>
            <a:ext cx="11944351" cy="715879"/>
          </a:xfrm>
        </p:spPr>
        <p:txBody>
          <a:bodyPr lIns="91440" anchor="ctr">
            <a:normAutofit/>
          </a:bodyPr>
          <a:lstStyle/>
          <a:p>
            <a:r>
              <a:rPr lang="pt-PT" dirty="0"/>
              <a:t>Conseils à l'intention </a:t>
            </a:r>
            <a:r>
              <a:rPr lang="pt-PT" dirty="0" err="1"/>
              <a:t>des enseignants </a:t>
            </a:r>
            <a:r>
              <a:rPr lang="pt-PT" dirty="0"/>
              <a:t>et </a:t>
            </a:r>
            <a:r>
              <a:rPr lang="pt-PT" dirty="0" err="1"/>
              <a:t>des professionnels</a:t>
            </a:r>
            <a:endParaRPr lang="el-GR" dirty="0"/>
          </a:p>
        </p:txBody>
      </p:sp>
      <p:pic>
        <p:nvPicPr>
          <p:cNvPr id="4" name="Imagem 3" descr="Uma imagem com pessoa, vestuário, dedo, punho&#10;&#10;Os conteúdos gerados por IA podem estar incorretos.">
            <a:extLst>
              <a:ext uri="{FF2B5EF4-FFF2-40B4-BE49-F238E27FC236}">
                <a16:creationId xmlns:a16="http://schemas.microsoft.com/office/drawing/2014/main" id="{424FDB0D-B416-5C9E-FA99-093C4A99773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12443" r="8537"/>
          <a:stretch>
            <a:fillRect/>
          </a:stretch>
        </p:blipFill>
        <p:spPr>
          <a:xfrm>
            <a:off x="228600" y="1681463"/>
            <a:ext cx="5116285" cy="4321865"/>
          </a:xfrm>
          <a:prstGeom prst="rect">
            <a:avLst/>
          </a:prstGeom>
          <a:noFill/>
        </p:spPr>
      </p:pic>
      <p:sp>
        <p:nvSpPr>
          <p:cNvPr id="7" name="Content Placeholder 6">
            <a:extLst>
              <a:ext uri="{FF2B5EF4-FFF2-40B4-BE49-F238E27FC236}">
                <a16:creationId xmlns:a16="http://schemas.microsoft.com/office/drawing/2014/main" id="{AEF51DC3-B365-06C0-9722-5C703E2B9CFD}"/>
              </a:ext>
            </a:extLst>
          </p:cNvPr>
          <p:cNvSpPr>
            <a:spLocks noGrp="1"/>
          </p:cNvSpPr>
          <p:nvPr>
            <p:ph sz="quarter" idx="12"/>
          </p:nvPr>
        </p:nvSpPr>
        <p:spPr>
          <a:xfrm>
            <a:off x="5446560" y="1664755"/>
            <a:ext cx="6595761" cy="4869853"/>
          </a:xfrm>
        </p:spPr>
        <p:txBody>
          <a:bodyPr>
            <a:noAutofit/>
          </a:bodyPr>
          <a:lstStyle/>
          <a:p>
            <a:pPr marL="342900" indent="-342900">
              <a:buFont typeface="Arial" panose="020B0604020202020204" pitchFamily="34" charset="0"/>
              <a:buChar char="•"/>
            </a:pPr>
            <a:r>
              <a:rPr lang="en-US" sz="2000" b="1" dirty="0"/>
              <a:t>L'âgisme implicite </a:t>
            </a:r>
            <a:r>
              <a:rPr lang="en-US" sz="2000" dirty="0"/>
              <a:t>est d'autant plus dangereux qu'il est inconscient. C'est ce sentiment instinctif de malaise que l'on peut ressentir en voyant un couple âgé s'embrasser. Pour lutter contre ce phénomène, nous devons cultiver </a:t>
            </a:r>
            <a:r>
              <a:rPr lang="en-US" sz="2000" b="1" dirty="0"/>
              <a:t>la « conscience des préjugés »</a:t>
            </a:r>
            <a:r>
              <a:rPr lang="en-US" sz="2000" dirty="0"/>
              <a:t>, c'est-à-dire nous interroger sur les raisons de notre malaise.</a:t>
            </a:r>
          </a:p>
          <a:p>
            <a:pPr marL="342900" indent="-342900">
              <a:buFont typeface="Arial" panose="020B0604020202020204" pitchFamily="34" charset="0"/>
              <a:buChar char="•"/>
            </a:pPr>
            <a:r>
              <a:rPr lang="en-US" sz="2000" b="1" dirty="0"/>
              <a:t>Prise de conscience de ses préjugés </a:t>
            </a:r>
            <a:r>
              <a:rPr lang="en-US" sz="2000" dirty="0"/>
              <a:t>: « </a:t>
            </a:r>
            <a:r>
              <a:rPr lang="en-US" sz="2000" i="1" dirty="0"/>
              <a:t>Réagirais-je de la même manière si cette personne avait 30 ans </a:t>
            </a:r>
            <a:r>
              <a:rPr lang="en-US" sz="2000" dirty="0"/>
              <a:t>? » </a:t>
            </a:r>
          </a:p>
          <a:p>
            <a:pPr marL="342900" indent="-342900">
              <a:buFont typeface="Arial" panose="020B0604020202020204" pitchFamily="34" charset="0"/>
              <a:buChar char="•"/>
            </a:pPr>
            <a:r>
              <a:rPr lang="en-US" sz="2000" dirty="0"/>
              <a:t>L’un des défis les plus difficiles à relever survient lorsque la famille d’un résident s’oppose à sa vie amoureuse. Rappelez aux familles que </a:t>
            </a:r>
            <a:r>
              <a:rPr lang="en-US" sz="2000" b="1" dirty="0"/>
              <a:t>leur parent reste un adulte ayant droit à la vie privée et à l’autodétermination</a:t>
            </a:r>
            <a:r>
              <a:rPr lang="en-US" sz="2000" dirty="0"/>
              <a:t>.</a:t>
            </a:r>
          </a:p>
          <a:p>
            <a:pPr marL="342900" indent="-342900">
              <a:buFont typeface="Arial" panose="020B0604020202020204" pitchFamily="34" charset="0"/>
              <a:buChar char="•"/>
            </a:pPr>
            <a:r>
              <a:rPr lang="en-US" sz="2000" dirty="0"/>
              <a:t>« </a:t>
            </a:r>
            <a:r>
              <a:rPr lang="en-US" sz="2000" i="1" dirty="0"/>
              <a:t>Nous comprenons que cela représente un changement pour la famille, mais le bien-être émotionnel de votre père et son droit à nouer des liens sont notre priorité ici</a:t>
            </a:r>
            <a:r>
              <a:rPr lang="en-US" sz="2000" dirty="0"/>
              <a:t>. »</a:t>
            </a:r>
          </a:p>
        </p:txBody>
      </p:sp>
      <p:sp>
        <p:nvSpPr>
          <p:cNvPr id="3" name="Marcador de Posição do Texto 2">
            <a:extLst>
              <a:ext uri="{FF2B5EF4-FFF2-40B4-BE49-F238E27FC236}">
                <a16:creationId xmlns:a16="http://schemas.microsoft.com/office/drawing/2014/main" id="{F84BAAFB-E99C-AD08-8543-D3990F25738F}"/>
              </a:ext>
            </a:extLst>
          </p:cNvPr>
          <p:cNvSpPr>
            <a:spLocks noGrp="1"/>
          </p:cNvSpPr>
          <p:nvPr>
            <p:ph type="body" sz="quarter" idx="10"/>
          </p:nvPr>
        </p:nvSpPr>
        <p:spPr>
          <a:xfrm>
            <a:off x="97970" y="854672"/>
            <a:ext cx="11944351" cy="550862"/>
          </a:xfrm>
        </p:spPr>
        <p:txBody>
          <a:bodyPr anchor="ctr">
            <a:normAutofit/>
          </a:bodyPr>
          <a:lstStyle/>
          <a:p>
            <a:r>
              <a:rPr lang="en-US" dirty="0"/>
              <a:t>Considérations éthiques et communication</a:t>
            </a:r>
            <a:endParaRPr lang="pt-PT" dirty="0"/>
          </a:p>
        </p:txBody>
      </p:sp>
    </p:spTree>
    <p:extLst>
      <p:ext uri="{BB962C8B-B14F-4D97-AF65-F5344CB8AC3E}">
        <p14:creationId xmlns:p14="http://schemas.microsoft.com/office/powerpoint/2010/main" val="25999760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329EAB-D32A-6931-75AD-47D508152EAA}"/>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7C7D053-7112-F512-A879-AA3E3C202092}"/>
              </a:ext>
            </a:extLst>
          </p:cNvPr>
          <p:cNvSpPr>
            <a:spLocks noGrp="1"/>
          </p:cNvSpPr>
          <p:nvPr>
            <p:ph type="title"/>
          </p:nvPr>
        </p:nvSpPr>
        <p:spPr>
          <a:xfrm>
            <a:off x="97970" y="81642"/>
            <a:ext cx="11944351" cy="715879"/>
          </a:xfrm>
        </p:spPr>
        <p:txBody>
          <a:bodyPr lIns="91440" anchor="ctr">
            <a:normAutofit/>
          </a:bodyPr>
          <a:lstStyle/>
          <a:p>
            <a:r>
              <a:rPr lang="pt-PT" dirty="0"/>
              <a:t>Guide à l'intention </a:t>
            </a:r>
            <a:r>
              <a:rPr lang="pt-PT" dirty="0" err="1"/>
              <a:t>des enseignants </a:t>
            </a:r>
            <a:r>
              <a:rPr lang="pt-PT" dirty="0"/>
              <a:t>et </a:t>
            </a:r>
            <a:r>
              <a:rPr lang="pt-PT" dirty="0" err="1"/>
              <a:t>des professionnels</a:t>
            </a:r>
            <a:endParaRPr lang="el-GR" dirty="0"/>
          </a:p>
        </p:txBody>
      </p:sp>
      <p:graphicFrame>
        <p:nvGraphicFramePr>
          <p:cNvPr id="6" name="Tabela 5">
            <a:extLst>
              <a:ext uri="{FF2B5EF4-FFF2-40B4-BE49-F238E27FC236}">
                <a16:creationId xmlns:a16="http://schemas.microsoft.com/office/drawing/2014/main" id="{1952E4C7-A603-E9FD-E331-EBB3F8BDCEBD}"/>
              </a:ext>
            </a:extLst>
          </p:cNvPr>
          <p:cNvGraphicFramePr>
            <a:graphicFrameLocks noGrp="1"/>
          </p:cNvGraphicFramePr>
          <p:nvPr>
            <p:extLst>
              <p:ext uri="{D42A27DB-BD31-4B8C-83A1-F6EECF244321}">
                <p14:modId xmlns:p14="http://schemas.microsoft.com/office/powerpoint/2010/main" val="2711931719"/>
              </p:ext>
            </p:extLst>
          </p:nvPr>
        </p:nvGraphicFramePr>
        <p:xfrm>
          <a:off x="97971" y="982496"/>
          <a:ext cx="11944351" cy="5582871"/>
        </p:xfrm>
        <a:graphic>
          <a:graphicData uri="http://schemas.openxmlformats.org/drawingml/2006/table">
            <a:tbl>
              <a:tblPr firstRow="1" firstCol="1" bandRow="1">
                <a:tableStyleId>{5C22544A-7EE6-4342-B048-85BDC9FD1C3A}</a:tableStyleId>
              </a:tblPr>
              <a:tblGrid>
                <a:gridCol w="5932051">
                  <a:extLst>
                    <a:ext uri="{9D8B030D-6E8A-4147-A177-3AD203B41FA5}">
                      <a16:colId xmlns:a16="http://schemas.microsoft.com/office/drawing/2014/main" val="3956397255"/>
                    </a:ext>
                  </a:extLst>
                </a:gridCol>
                <a:gridCol w="6012300">
                  <a:extLst>
                    <a:ext uri="{9D8B030D-6E8A-4147-A177-3AD203B41FA5}">
                      <a16:colId xmlns:a16="http://schemas.microsoft.com/office/drawing/2014/main" val="3224042304"/>
                    </a:ext>
                  </a:extLst>
                </a:gridCol>
              </a:tblGrid>
              <a:tr h="639399">
                <a:tc>
                  <a:txBody>
                    <a:bodyPr/>
                    <a:lstStyle/>
                    <a:p>
                      <a:pPr algn="ctr">
                        <a:lnSpc>
                          <a:spcPct val="150000"/>
                        </a:lnSpc>
                        <a:spcAft>
                          <a:spcPts val="800"/>
                        </a:spcAft>
                        <a:buNone/>
                      </a:pPr>
                      <a:r>
                        <a:rPr lang="en-US" sz="2800" dirty="0">
                          <a:solidFill>
                            <a:srgbClr val="FFFFFF"/>
                          </a:solidFill>
                          <a:effectLst/>
                        </a:rPr>
                        <a:t>À faire</a:t>
                      </a:r>
                      <a:endParaRPr lang="pt-PT" sz="2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tc>
                  <a:txBody>
                    <a:bodyPr/>
                    <a:lstStyle/>
                    <a:p>
                      <a:pPr algn="ctr">
                        <a:lnSpc>
                          <a:spcPct val="150000"/>
                        </a:lnSpc>
                        <a:spcAft>
                          <a:spcPts val="800"/>
                        </a:spcAft>
                        <a:buNone/>
                      </a:pPr>
                      <a:r>
                        <a:rPr lang="en-US" sz="2800" dirty="0">
                          <a:solidFill>
                            <a:srgbClr val="FFFFFF"/>
                          </a:solidFill>
                          <a:effectLst/>
                        </a:rPr>
                        <a:t>À ne pas faire</a:t>
                      </a:r>
                      <a:endParaRPr lang="pt-PT" sz="2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102103" marR="102103" marT="0" marB="0" anchor="b"/>
                </a:tc>
                <a:extLst>
                  <a:ext uri="{0D108BD9-81ED-4DB2-BD59-A6C34878D82A}">
                    <a16:rowId xmlns:a16="http://schemas.microsoft.com/office/drawing/2014/main" val="1610640569"/>
                  </a:ext>
                </a:extLst>
              </a:tr>
              <a:tr h="724403">
                <a:tc>
                  <a:txBody>
                    <a:bodyPr/>
                    <a:lstStyle/>
                    <a:p>
                      <a:pPr>
                        <a:lnSpc>
                          <a:spcPct val="115000"/>
                        </a:lnSpc>
                        <a:spcAft>
                          <a:spcPts val="800"/>
                        </a:spcAft>
                        <a:buNone/>
                      </a:pP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Utilisez le prénom que la personne préfère, par exemple « John ». Les formules « Monsieur » et « Madame » peuvent poser problème à certaines personnes transgenres.</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N’utilisez pas de langage condescendant ni de termes diminutifs (par exemple, « </a:t>
                      </a:r>
                      <a:r>
                        <a:rPr lang="en-US" sz="1400" b="1" i="1">
                          <a:solidFill>
                            <a:srgbClr val="252223"/>
                          </a:solidFill>
                          <a:effectLst/>
                          <a:latin typeface="Calibri" panose="020F0502020204030204" pitchFamily="34" charset="0"/>
                          <a:ea typeface="Calibri" panose="020F0502020204030204" pitchFamily="34" charset="0"/>
                          <a:cs typeface="Calibri" panose="020F0502020204030204" pitchFamily="34" charset="0"/>
                        </a:rPr>
                        <a:t>ma chérie </a:t>
                      </a:r>
                      <a:r>
                        <a:rPr lang="en-US"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 « </a:t>
                      </a:r>
                      <a:r>
                        <a:rPr lang="en-US" sz="1400" b="1" i="1">
                          <a:solidFill>
                            <a:srgbClr val="252223"/>
                          </a:solidFill>
                          <a:effectLst/>
                          <a:latin typeface="Calibri" panose="020F0502020204030204" pitchFamily="34" charset="0"/>
                          <a:ea typeface="Calibri" panose="020F0502020204030204" pitchFamily="34" charset="0"/>
                          <a:cs typeface="Calibri" panose="020F0502020204030204" pitchFamily="34" charset="0"/>
                        </a:rPr>
                        <a:t>mon chéri </a:t>
                      </a:r>
                      <a:r>
                        <a:rPr lang="en-US"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 « </a:t>
                      </a:r>
                      <a:r>
                        <a:rPr lang="en-US" sz="1400" b="1" i="1">
                          <a:solidFill>
                            <a:srgbClr val="252223"/>
                          </a:solidFill>
                          <a:effectLst/>
                          <a:latin typeface="Calibri" panose="020F0502020204030204" pitchFamily="34" charset="0"/>
                          <a:ea typeface="Calibri" panose="020F0502020204030204" pitchFamily="34" charset="0"/>
                          <a:cs typeface="Calibri" panose="020F0502020204030204" pitchFamily="34" charset="0"/>
                        </a:rPr>
                        <a:t>jeune homme </a:t>
                      </a:r>
                      <a:r>
                        <a:rPr lang="en-US"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478940620"/>
                  </a:ext>
                </a:extLst>
              </a:tr>
              <a:tr h="724403">
                <a:tc>
                  <a:txBody>
                    <a:bodyPr/>
                    <a:lstStyle/>
                    <a:p>
                      <a:pPr>
                        <a:lnSpc>
                          <a:spcPct val="115000"/>
                        </a:lnSpc>
                        <a:spcAft>
                          <a:spcPts val="800"/>
                        </a:spcAft>
                        <a:buNone/>
                      </a:pPr>
                      <a:r>
                        <a:rPr lang="en-US"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À respecter : préservez une neutralité professionnelle. Consignez une nouvelle relation comme un « </a:t>
                      </a:r>
                      <a:r>
                        <a:rPr lang="en-US" sz="1400" i="1">
                          <a:solidFill>
                            <a:srgbClr val="FFFFFF"/>
                          </a:solidFill>
                          <a:effectLst/>
                          <a:latin typeface="Calibri" panose="020F0502020204030204" pitchFamily="34" charset="0"/>
                          <a:ea typeface="Calibri" panose="020F0502020204030204" pitchFamily="34" charset="0"/>
                          <a:cs typeface="Calibri" panose="020F0502020204030204" pitchFamily="34" charset="0"/>
                        </a:rPr>
                        <a:t>lien social positif </a:t>
                      </a:r>
                      <a:r>
                        <a:rPr lang="en-US"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Ne réagissez pas avec stupéfaction, dégoût ou un rire nerveux si vous êtes témoin de marques d’affection physique entre un couple âgé.</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67462768"/>
                  </a:ext>
                </a:extLst>
              </a:tr>
              <a:tr h="646543">
                <a:tc>
                  <a:txBody>
                    <a:bodyPr/>
                    <a:lstStyle/>
                    <a:p>
                      <a:pPr>
                        <a:lnSpc>
                          <a:spcPct val="115000"/>
                        </a:lnSpc>
                        <a:spcAft>
                          <a:spcPts val="800"/>
                        </a:spcAft>
                        <a:buNone/>
                      </a:pP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Posez</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des questions ouvertes : « </a:t>
                      </a:r>
                      <a:r>
                        <a:rPr lang="en-US" sz="14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Qui </a:t>
                      </a:r>
                      <a:r>
                        <a:rPr lang="en-US" sz="1400"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sont</a:t>
                      </a:r>
                      <a:r>
                        <a:rPr lang="en-US" sz="14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les </a:t>
                      </a:r>
                      <a:r>
                        <a:rPr lang="en-US" sz="1400"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personnes</a:t>
                      </a:r>
                      <a:r>
                        <a:rPr lang="en-US" sz="14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400"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importantes</a:t>
                      </a:r>
                      <a:r>
                        <a:rPr lang="en-US" sz="14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dans </a:t>
                      </a:r>
                      <a:r>
                        <a:rPr lang="en-US" sz="1400"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votre</a:t>
                      </a:r>
                      <a:r>
                        <a:rPr lang="en-US" sz="14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vie </a:t>
                      </a:r>
                      <a:r>
                        <a:rPr lang="en-US" sz="1400"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en</a:t>
                      </a:r>
                      <a:r>
                        <a:rPr lang="en-US" sz="14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400" i="1"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ce</a:t>
                      </a:r>
                      <a:r>
                        <a:rPr lang="en-US" sz="1400" i="1"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moment ? </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Ne présumez jamais qu’une personne est hétérosexuelle ou qu’elle n’a plus de besoins sexuels.</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062596486"/>
                  </a:ext>
                </a:extLst>
              </a:tr>
              <a:tr h="674914">
                <a:tc>
                  <a:txBody>
                    <a:bodyPr/>
                    <a:lstStyle/>
                    <a:p>
                      <a:pPr>
                        <a:lnSpc>
                          <a:spcPct val="115000"/>
                        </a:lnSpc>
                        <a:spcAft>
                          <a:spcPts val="800"/>
                        </a:spcAft>
                        <a:buNone/>
                      </a:pPr>
                      <a:r>
                        <a:rPr lang="en-US" sz="1400">
                          <a:solidFill>
                            <a:srgbClr val="FFFFFF"/>
                          </a:solidFill>
                          <a:effectLst/>
                          <a:latin typeface="Calibri" panose="020F0502020204030204" pitchFamily="34" charset="0"/>
                          <a:ea typeface="Calibri" panose="020F0502020204030204" pitchFamily="34" charset="0"/>
                          <a:cs typeface="Calibri" panose="020F0502020204030204" pitchFamily="34" charset="0"/>
                        </a:rPr>
                        <a:t>Si un résident est issu d’une culture où la sexualité est un tabou profond, privilégiez le confort et l’intimité.</a:t>
                      </a:r>
                      <a:endParaRPr lang="pt-PT"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Si un résident est issu d’une culture où la sexualité est un tabou profond, n’imposez pas une conversation clinique à l’occidentale. </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724773627"/>
                  </a:ext>
                </a:extLst>
              </a:tr>
              <a:tr h="724403">
                <a:tc>
                  <a:txBody>
                    <a:bodyPr/>
                    <a:lstStyle/>
                    <a:p>
                      <a:pPr>
                        <a:lnSpc>
                          <a:spcPct val="115000"/>
                        </a:lnSpc>
                        <a:spcAft>
                          <a:spcPts val="800"/>
                        </a:spcAft>
                        <a:buNone/>
                      </a:pP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Normalisez</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la conversation et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intégrez</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des questions sur la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santé</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sexuelle</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dans les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bilans</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de routine. Si le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professionnel</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traite</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ce</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sujet</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comme</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quelque</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chose de normal, le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résident</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se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sentira</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en</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 </a:t>
                      </a:r>
                      <a:r>
                        <a:rPr lang="en-US" sz="1400" dirty="0" err="1">
                          <a:solidFill>
                            <a:srgbClr val="FFFFFF"/>
                          </a:solidFill>
                          <a:effectLst/>
                          <a:latin typeface="Calibri" panose="020F0502020204030204" pitchFamily="34" charset="0"/>
                          <a:ea typeface="Calibri" panose="020F0502020204030204" pitchFamily="34" charset="0"/>
                          <a:cs typeface="Calibri" panose="020F0502020204030204" pitchFamily="34" charset="0"/>
                        </a:rPr>
                        <a:t>sécurité</a:t>
                      </a:r>
                      <a:r>
                        <a:rPr lang="en-US" sz="1400" dirty="0">
                          <a:solidFill>
                            <a:srgbClr val="FFFFFF"/>
                          </a:solidFill>
                          <a:effectLst/>
                          <a:latin typeface="Calibri" panose="020F0502020204030204" pitchFamily="34" charset="0"/>
                          <a:ea typeface="Calibri" panose="020F0502020204030204" pitchFamily="34" charset="0"/>
                          <a:cs typeface="Calibri" panose="020F0502020204030204" pitchFamily="34" charset="0"/>
                        </a:rPr>
                        <a:t>.</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400" b="1">
                          <a:solidFill>
                            <a:srgbClr val="252223"/>
                          </a:solidFill>
                          <a:effectLst/>
                          <a:latin typeface="Calibri" panose="020F0502020204030204" pitchFamily="34" charset="0"/>
                          <a:ea typeface="Calibri" panose="020F0502020204030204" pitchFamily="34" charset="0"/>
                          <a:cs typeface="Calibri" panose="020F0502020204030204" pitchFamily="34" charset="0"/>
                        </a:rPr>
                        <a:t>Ne passez pas sous silence les questions relatives à la santé sexuelle ou aux IST sous prétexte que le patient est « trop âgé » pour que cela soit pertinent.</a:t>
                      </a:r>
                      <a:endParaRPr lang="pt-PT" sz="140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2572289714"/>
                  </a:ext>
                </a:extLst>
              </a:tr>
              <a:tr h="724403">
                <a:tc>
                  <a:txBody>
                    <a:bodyPr/>
                    <a:lstStyle/>
                    <a:p>
                      <a:pPr>
                        <a:lnSpc>
                          <a:spcPct val="115000"/>
                        </a:lnSpc>
                        <a:spcAft>
                          <a:spcPts val="800"/>
                        </a:spcAft>
                        <a:buNone/>
                      </a:pPr>
                      <a:r>
                        <a:rPr lang="en-GB"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Utilisez un langage non genré : « </a:t>
                      </a:r>
                      <a:r>
                        <a:rPr lang="en-GB" sz="1400" i="1">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Aviez-vous un partenaire ou une personne importante dans votre vie ? </a:t>
                      </a:r>
                      <a:r>
                        <a:rPr lang="en-GB"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endParaRPr lang="pt-PT"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Ne partez pas du principe qu’un résident veuf est hétérosexuel. Évitez de demander « </a:t>
                      </a:r>
                      <a:r>
                        <a:rPr lang="en-US" sz="1400" b="1" i="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Comment s’appelait votre mari ? </a:t>
                      </a: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560115440"/>
                  </a:ext>
                </a:extLst>
              </a:tr>
              <a:tr h="724403">
                <a:tc>
                  <a:txBody>
                    <a:bodyPr/>
                    <a:lstStyle/>
                    <a:p>
                      <a:pPr>
                        <a:lnSpc>
                          <a:spcPct val="115000"/>
                        </a:lnSpc>
                        <a:spcAft>
                          <a:spcPts val="800"/>
                        </a:spcAft>
                        <a:buNone/>
                      </a:pPr>
                      <a:r>
                        <a:rPr lang="en-GB"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Faites la distinction entre un comportement inapproprié et un besoin insatisfait de contact. Cherchez des moyens d’offrir un contact physique sûr et consensuel ou un réconfort sensoriel.</a:t>
                      </a:r>
                      <a:endParaRPr lang="pt-PT" sz="14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nSpc>
                          <a:spcPct val="115000"/>
                        </a:lnSpc>
                        <a:spcAft>
                          <a:spcPts val="800"/>
                        </a:spcAft>
                        <a:buNone/>
                      </a:pPr>
                      <a:r>
                        <a:rPr lang="en-US" sz="14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Ne partez pas du principe qu’une personne atteinte de démence n’a plus besoin de contact physique.</a:t>
                      </a:r>
                      <a:endParaRPr lang="pt-PT" sz="14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3597534268"/>
                  </a:ext>
                </a:extLst>
              </a:tr>
            </a:tbl>
          </a:graphicData>
        </a:graphic>
      </p:graphicFrame>
    </p:spTree>
    <p:extLst>
      <p:ext uri="{BB962C8B-B14F-4D97-AF65-F5344CB8AC3E}">
        <p14:creationId xmlns:p14="http://schemas.microsoft.com/office/powerpoint/2010/main" val="5694629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815E34-2E20-1843-82EF-93FE58295469}"/>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AAD824A-6604-585A-6BA6-78F18D6ADC9B}"/>
              </a:ext>
            </a:extLst>
          </p:cNvPr>
          <p:cNvSpPr>
            <a:spLocks noGrp="1"/>
          </p:cNvSpPr>
          <p:nvPr>
            <p:ph type="title"/>
          </p:nvPr>
        </p:nvSpPr>
        <p:spPr/>
        <p:txBody>
          <a:bodyPr lIns="91440"/>
          <a:lstStyle/>
          <a:p>
            <a:r>
              <a:rPr lang="en-US" dirty="0"/>
              <a:t>Comment éviter les stéréotypes :</a:t>
            </a:r>
            <a:endParaRPr lang="el-GR" dirty="0"/>
          </a:p>
        </p:txBody>
      </p:sp>
      <p:sp>
        <p:nvSpPr>
          <p:cNvPr id="3" name="Marcador de Posição do Texto 2">
            <a:extLst>
              <a:ext uri="{FF2B5EF4-FFF2-40B4-BE49-F238E27FC236}">
                <a16:creationId xmlns:a16="http://schemas.microsoft.com/office/drawing/2014/main" id="{EFD9DE95-171B-8CE5-FA8E-17F52AB871B1}"/>
              </a:ext>
            </a:extLst>
          </p:cNvPr>
          <p:cNvSpPr>
            <a:spLocks noGrp="1"/>
          </p:cNvSpPr>
          <p:nvPr>
            <p:ph type="body" sz="quarter" idx="10"/>
          </p:nvPr>
        </p:nvSpPr>
        <p:spPr>
          <a:xfrm>
            <a:off x="97970" y="983380"/>
            <a:ext cx="11944351" cy="1042856"/>
          </a:xfrm>
        </p:spPr>
        <p:txBody>
          <a:bodyPr/>
          <a:lstStyle/>
          <a:p>
            <a:r>
              <a:rPr lang="en-US" sz="2000" dirty="0"/>
              <a:t>Votre rôle n’est pas d’être un gardien de la morale, mais un facilitateur de la dignité. En prenant conscience de vos préjugés, en respectant la vie privée et en utilisant un langage adapté aux adultes, vous créez un environnement dans lequel les personnes âgées se sentent suffisamment en sécurité pour être elles-mêmes.</a:t>
            </a:r>
            <a:endParaRPr lang="pt-PT" sz="2000" dirty="0"/>
          </a:p>
        </p:txBody>
      </p:sp>
      <p:graphicFrame>
        <p:nvGraphicFramePr>
          <p:cNvPr id="5" name="Diagrama 4">
            <a:extLst>
              <a:ext uri="{FF2B5EF4-FFF2-40B4-BE49-F238E27FC236}">
                <a16:creationId xmlns:a16="http://schemas.microsoft.com/office/drawing/2014/main" id="{307632E8-A8E3-3F74-F7FD-2A9BD230A297}"/>
              </a:ext>
            </a:extLst>
          </p:cNvPr>
          <p:cNvGraphicFramePr/>
          <p:nvPr>
            <p:extLst>
              <p:ext uri="{D42A27DB-BD31-4B8C-83A1-F6EECF244321}">
                <p14:modId xmlns:p14="http://schemas.microsoft.com/office/powerpoint/2010/main" val="4284489769"/>
              </p:ext>
            </p:extLst>
          </p:nvPr>
        </p:nvGraphicFramePr>
        <p:xfrm>
          <a:off x="1912036" y="2026236"/>
          <a:ext cx="8070164" cy="4668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2091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309EC-E579-EB48-9B39-9A80CA78C8C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28446942-6C7B-DD2F-ABF4-52E28814A0A5}"/>
              </a:ext>
            </a:extLst>
          </p:cNvPr>
          <p:cNvSpPr>
            <a:spLocks noGrp="1"/>
          </p:cNvSpPr>
          <p:nvPr>
            <p:ph type="title"/>
          </p:nvPr>
        </p:nvSpPr>
        <p:spPr>
          <a:xfrm>
            <a:off x="97970" y="81642"/>
            <a:ext cx="11944351" cy="715879"/>
          </a:xfrm>
        </p:spPr>
        <p:txBody>
          <a:bodyPr lIns="91440" anchor="ctr">
            <a:normAutofit/>
          </a:bodyPr>
          <a:lstStyle/>
          <a:p>
            <a:r>
              <a:rPr lang="pt-PT" dirty="0" err="1"/>
              <a:t>Résumé </a:t>
            </a:r>
            <a:r>
              <a:rPr lang="pt-PT" dirty="0"/>
              <a:t>et </a:t>
            </a:r>
            <a:r>
              <a:rPr lang="pt-PT" dirty="0" err="1"/>
              <a:t>messages clés</a:t>
            </a:r>
            <a:endParaRPr lang="el-GR" dirty="0"/>
          </a:p>
        </p:txBody>
      </p:sp>
      <p:sp>
        <p:nvSpPr>
          <p:cNvPr id="7" name="Content Placeholder 6">
            <a:extLst>
              <a:ext uri="{FF2B5EF4-FFF2-40B4-BE49-F238E27FC236}">
                <a16:creationId xmlns:a16="http://schemas.microsoft.com/office/drawing/2014/main" id="{B2832F9F-5A59-9BE0-F057-BCC3B7531071}"/>
              </a:ext>
            </a:extLst>
          </p:cNvPr>
          <p:cNvSpPr>
            <a:spLocks noGrp="1"/>
          </p:cNvSpPr>
          <p:nvPr>
            <p:ph sz="quarter" idx="12"/>
          </p:nvPr>
        </p:nvSpPr>
        <p:spPr>
          <a:xfrm>
            <a:off x="3722914" y="960666"/>
            <a:ext cx="8319407" cy="4392452"/>
          </a:xfrm>
        </p:spPr>
        <p:txBody>
          <a:bodyPr>
            <a:noAutofit/>
          </a:bodyPr>
          <a:lstStyle/>
          <a:p>
            <a:pPr marL="342900" indent="-342900">
              <a:buFont typeface="Wingdings" panose="05000000000000000000" pitchFamily="2" charset="2"/>
              <a:buChar char="ü"/>
            </a:pPr>
            <a:r>
              <a:rPr lang="en-US" b="1" dirty="0"/>
              <a:t>L'âgisme </a:t>
            </a:r>
            <a:r>
              <a:rPr lang="en-US" dirty="0"/>
              <a:t>n'est pas seulement une forme de méchanceté, il peut entraîner des erreurs médicales, des diagnostics erronés et des violations des droits de l'homme. </a:t>
            </a:r>
            <a:r>
              <a:rPr lang="en-US" dirty="0" err="1"/>
              <a:t>Savoir reconnaître </a:t>
            </a:r>
            <a:r>
              <a:rPr lang="en-US" dirty="0"/>
              <a:t>les préjugés est une compétence professionnelle fondamentale.</a:t>
            </a:r>
          </a:p>
          <a:p>
            <a:pPr marL="342900" indent="-342900">
              <a:buFont typeface="Wingdings" panose="05000000000000000000" pitchFamily="2" charset="2"/>
              <a:buChar char="ü"/>
            </a:pPr>
            <a:r>
              <a:rPr lang="en-US" dirty="0"/>
              <a:t>Les recherches montrent que </a:t>
            </a:r>
            <a:r>
              <a:rPr lang="en-US" b="1" dirty="0"/>
              <a:t>l’intimité et le désir sexuel restent des éléments essentiels </a:t>
            </a:r>
            <a:r>
              <a:rPr lang="en-US" dirty="0"/>
              <a:t>de la qualité de vie. La fin de la vie sexuelle est souvent le résultat d’une stigmatisation sociale.</a:t>
            </a:r>
          </a:p>
          <a:p>
            <a:pPr marL="342900" indent="-342900">
              <a:buFont typeface="Wingdings" panose="05000000000000000000" pitchFamily="2" charset="2"/>
              <a:buChar char="ü"/>
            </a:pPr>
            <a:r>
              <a:rPr lang="en-US" dirty="0"/>
              <a:t>En milieu institutionnel, le respect de la vie privée est la condition préalable à la dignité. Les professionnels doivent passer du rôle de « gardiens » qui surveillent </a:t>
            </a:r>
            <a:r>
              <a:rPr lang="en-US" dirty="0" err="1"/>
              <a:t>les comportements </a:t>
            </a:r>
            <a:r>
              <a:rPr lang="en-US" dirty="0"/>
              <a:t>à celui de </a:t>
            </a:r>
            <a:r>
              <a:rPr lang="en-US" b="1" dirty="0"/>
              <a:t>« facilitateurs » </a:t>
            </a:r>
            <a:r>
              <a:rPr lang="en-US" dirty="0"/>
              <a:t>qui protègent l’espace privé des résidents.</a:t>
            </a:r>
          </a:p>
          <a:p>
            <a:pPr marL="342900" indent="-342900">
              <a:buFont typeface="Wingdings" panose="05000000000000000000" pitchFamily="2" charset="2"/>
              <a:buChar char="ü"/>
            </a:pPr>
            <a:r>
              <a:rPr lang="en-US" dirty="0"/>
              <a:t>Nous ne pouvons pas accompagner les personnes âgées sans reconnaître </a:t>
            </a:r>
            <a:r>
              <a:rPr lang="en-US" b="1" dirty="0"/>
              <a:t>la diversité</a:t>
            </a:r>
            <a:r>
              <a:rPr lang="en-US" dirty="0"/>
              <a:t> de leurs </a:t>
            </a:r>
            <a:r>
              <a:rPr lang="en-US" b="1" dirty="0"/>
              <a:t>parcours</a:t>
            </a:r>
            <a:r>
              <a:rPr lang="en-US" dirty="0"/>
              <a:t>.</a:t>
            </a:r>
          </a:p>
          <a:p>
            <a:pPr marL="342900" indent="-342900">
              <a:buFont typeface="Wingdings" panose="05000000000000000000" pitchFamily="2" charset="2"/>
              <a:buChar char="ü"/>
            </a:pPr>
            <a:r>
              <a:rPr lang="en-US" b="1" dirty="0"/>
              <a:t>Lutter contre l’âgisme est un processus continu d’introspection</a:t>
            </a:r>
            <a:r>
              <a:rPr lang="en-US" dirty="0"/>
              <a:t>. En examinant notre langage et nos réactions, nous créons une culture où les personnes âgées peuvent vieillir en conservant leur identité intacte.</a:t>
            </a:r>
          </a:p>
          <a:p>
            <a:endParaRPr lang="en-US" dirty="0"/>
          </a:p>
        </p:txBody>
      </p:sp>
      <p:sp>
        <p:nvSpPr>
          <p:cNvPr id="2" name="Caixa de texto 11">
            <a:extLst>
              <a:ext uri="{FF2B5EF4-FFF2-40B4-BE49-F238E27FC236}">
                <a16:creationId xmlns:a16="http://schemas.microsoft.com/office/drawing/2014/main" id="{DC0A0439-F0F7-124B-C4BA-41A9C086DC78}"/>
              </a:ext>
            </a:extLst>
          </p:cNvPr>
          <p:cNvSpPr txBox="1"/>
          <p:nvPr/>
        </p:nvSpPr>
        <p:spPr>
          <a:xfrm>
            <a:off x="462437" y="5516263"/>
            <a:ext cx="11215416" cy="1113137"/>
          </a:xfrm>
          <a:prstGeom prst="rect">
            <a:avLst/>
          </a:prstGeom>
          <a:solidFill>
            <a:schemeClr val="accent3">
              <a:lumMod val="75000"/>
            </a:schemeClr>
          </a:solidFill>
          <a:ln w="6350">
            <a:solidFill>
              <a:prstClr val="black"/>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buNone/>
            </a:pPr>
            <a:r>
              <a:rPr lang="en-US" sz="20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Conclusion : si nous avons la chance de vivre longtemps, les stéréotypes âgistes que nous combattons aujourd’hui sont précisément ceux qui nous auraient nui demain. Les soins inclusifs constituent un investissement dans notre avenir collectif.</a:t>
            </a:r>
            <a:endParaRPr lang="pt-PT" sz="20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Imagem 3" descr="Uma imagem com pele, bochecha, Cara humana, ruga&#10;&#10;Os conteúdos gerados por IA podem estar incorretos.">
            <a:extLst>
              <a:ext uri="{FF2B5EF4-FFF2-40B4-BE49-F238E27FC236}">
                <a16:creationId xmlns:a16="http://schemas.microsoft.com/office/drawing/2014/main" id="{8F077F0A-D44D-A9F3-E354-DA8BAD0CFC9C}"/>
              </a:ext>
            </a:extLst>
          </p:cNvPr>
          <p:cNvPicPr>
            <a:picLocks noChangeAspect="1"/>
          </p:cNvPicPr>
          <p:nvPr/>
        </p:nvPicPr>
        <p:blipFill>
          <a:blip r:embed="rId2"/>
          <a:srcRect t="13836" b="7843"/>
          <a:stretch>
            <a:fillRect/>
          </a:stretch>
        </p:blipFill>
        <p:spPr>
          <a:xfrm>
            <a:off x="462437" y="922633"/>
            <a:ext cx="3162506" cy="4430485"/>
          </a:xfrm>
          <a:prstGeom prst="rect">
            <a:avLst/>
          </a:prstGeom>
        </p:spPr>
      </p:pic>
    </p:spTree>
    <p:extLst>
      <p:ext uri="{BB962C8B-B14F-4D97-AF65-F5344CB8AC3E}">
        <p14:creationId xmlns:p14="http://schemas.microsoft.com/office/powerpoint/2010/main" val="19401663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3"/>
          <p:cNvSpPr>
            <a:spLocks noGrp="1"/>
          </p:cNvSpPr>
          <p:nvPr>
            <p:ph type="title"/>
          </p:nvPr>
        </p:nvSpPr>
        <p:spPr/>
        <p:txBody>
          <a:bodyPr lIns="91440"/>
          <a:lstStyle/>
          <a:p>
            <a:r>
              <a:rPr lang="pt-PT" dirty="0"/>
              <a:t>Module 2 – </a:t>
            </a:r>
            <a:r>
              <a:rPr lang="pt-PT" dirty="0" err="1"/>
              <a:t>Définitions clés</a:t>
            </a:r>
            <a:endParaRPr lang="el-GR" dirty="0"/>
          </a:p>
        </p:txBody>
      </p:sp>
      <p:sp>
        <p:nvSpPr>
          <p:cNvPr id="7" name="Content Placeholder 6"/>
          <p:cNvSpPr>
            <a:spLocks noGrp="1"/>
          </p:cNvSpPr>
          <p:nvPr>
            <p:ph sz="quarter" idx="12"/>
          </p:nvPr>
        </p:nvSpPr>
        <p:spPr>
          <a:xfrm>
            <a:off x="235778" y="1190310"/>
            <a:ext cx="11668733" cy="5289179"/>
          </a:xfrm>
        </p:spPr>
        <p:txBody>
          <a:bodyPr/>
          <a:lstStyle/>
          <a:p>
            <a:r>
              <a:rPr lang="en-GB" sz="2000" b="1" dirty="0">
                <a:solidFill>
                  <a:schemeClr val="accent3"/>
                </a:solidFill>
              </a:rPr>
              <a:t>Âgisme </a:t>
            </a:r>
            <a:r>
              <a:rPr lang="en-GB" sz="2000" dirty="0"/>
              <a:t>: désigne les </a:t>
            </a:r>
            <a:r>
              <a:rPr lang="en-GB" sz="2000" b="1" dirty="0"/>
              <a:t>stéréotypes </a:t>
            </a:r>
            <a:r>
              <a:rPr lang="en-GB" sz="2000" dirty="0"/>
              <a:t>(notre façon de penser), </a:t>
            </a:r>
            <a:r>
              <a:rPr lang="en-GB" sz="2000" b="1" dirty="0"/>
              <a:t>les préjugés </a:t>
            </a:r>
            <a:r>
              <a:rPr lang="en-GB" sz="2000" dirty="0"/>
              <a:t>(nos sentiments) et </a:t>
            </a:r>
            <a:r>
              <a:rPr lang="en-GB" sz="2000" b="1" dirty="0"/>
              <a:t>la discrimination </a:t>
            </a:r>
            <a:r>
              <a:rPr lang="en-GB" sz="2000" dirty="0"/>
              <a:t>(notre comportement) à l’égard d’autrui ou de soi-même en raison de l’âge (OMS, 2025).</a:t>
            </a:r>
            <a:endParaRPr lang="pt-PT" sz="2000" dirty="0"/>
          </a:p>
          <a:p>
            <a:r>
              <a:rPr lang="en-GB" sz="2000" b="1" dirty="0">
                <a:solidFill>
                  <a:schemeClr val="accent3"/>
                </a:solidFill>
              </a:rPr>
              <a:t>Stéréotypes </a:t>
            </a:r>
            <a:r>
              <a:rPr lang="en-GB" sz="2000" dirty="0"/>
              <a:t>: structures cognitives qui stockent nos pensées, nos croyances et nos attentes concernant les caractéristiques des membres de groupes sociaux. Dans le cas de l’âgisme, les stéréotypes liés à l’âge sont utilisés pour émettre des hypothèses sur les personnes d’un groupe d’âge donné et pour orienter le comportement à leur égard (OMS, 2021).</a:t>
            </a:r>
            <a:endParaRPr lang="pt-PT" sz="2000" dirty="0"/>
          </a:p>
          <a:p>
            <a:r>
              <a:rPr lang="en-GB" sz="2000" b="1" dirty="0">
                <a:solidFill>
                  <a:schemeClr val="accent3"/>
                </a:solidFill>
              </a:rPr>
              <a:t>Préjugé </a:t>
            </a:r>
            <a:r>
              <a:rPr lang="en-GB" sz="2000" dirty="0"/>
              <a:t>: Réaction affective ou sentiment dirigé vers un individu appartenant à un groupe social spécifique. Dans le cas de l’âgisme, le préjugé vise les individus perçus comme appartenant à une tranche d’âge spécifique, qu’ils appartiennent ou non réellement à ce groupe (OMS, 2021).</a:t>
            </a:r>
            <a:endParaRPr lang="pt-PT" sz="2000" dirty="0"/>
          </a:p>
          <a:p>
            <a:r>
              <a:rPr lang="en-GB" sz="2000" b="1" dirty="0">
                <a:solidFill>
                  <a:schemeClr val="accent3"/>
                </a:solidFill>
              </a:rPr>
              <a:t>Discrimination </a:t>
            </a:r>
            <a:r>
              <a:rPr lang="en-GB" sz="2000" dirty="0"/>
              <a:t>: tout acte, pratique, loi ou politique appliqué à des personnes en raison de leur appartenance perçue ou réelle à un groupe socialement identifiable et qui leur impose une forme de désavantage direct ou indirect (discrimination négative) ou d’avantage (discrimination positive). Dans le cas de la discrimination fondée sur l’âge, ces actes, pratiques et politiques visent les personnes perçues comme appartenant à une tranche d’âge spécifique (OMS, 2010).</a:t>
            </a:r>
            <a:endParaRPr lang="pt-PT" sz="2000" dirty="0"/>
          </a:p>
          <a:p>
            <a:r>
              <a:rPr lang="en-GB" sz="2000" b="1" dirty="0">
                <a:solidFill>
                  <a:schemeClr val="accent3"/>
                </a:solidFill>
              </a:rPr>
              <a:t>Âgisme institutionnel </a:t>
            </a:r>
            <a:r>
              <a:rPr lang="en-GB" sz="2000" dirty="0"/>
              <a:t>: lois, règles, normes, politiques et pratiques des institutions – ainsi que les idéologies qui sont véhiculées pour les justifier – qui restreignent de manière injuste les opportunités et désavantagent systématiquement les individus en raison de leur âge (OMS, 2021).</a:t>
            </a:r>
            <a:endParaRPr lang="pt-PT" sz="2000" dirty="0"/>
          </a:p>
        </p:txBody>
      </p:sp>
    </p:spTree>
    <p:extLst>
      <p:ext uri="{BB962C8B-B14F-4D97-AF65-F5344CB8AC3E}">
        <p14:creationId xmlns:p14="http://schemas.microsoft.com/office/powerpoint/2010/main" val="31812684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2E86A-F075-8787-77FE-59DDC7087F53}"/>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82731EA-556E-45D9-1DD5-D98905882219}"/>
              </a:ext>
            </a:extLst>
          </p:cNvPr>
          <p:cNvSpPr>
            <a:spLocks noGrp="1"/>
          </p:cNvSpPr>
          <p:nvPr>
            <p:ph type="title"/>
          </p:nvPr>
        </p:nvSpPr>
        <p:spPr/>
        <p:txBody>
          <a:bodyPr lIns="91440"/>
          <a:lstStyle/>
          <a:p>
            <a:r>
              <a:rPr lang="pt-PT" dirty="0"/>
              <a:t>Module 2 – </a:t>
            </a:r>
            <a:r>
              <a:rPr lang="pt-PT" dirty="0" err="1"/>
              <a:t>Définitions clés</a:t>
            </a:r>
            <a:endParaRPr lang="el-GR" dirty="0"/>
          </a:p>
        </p:txBody>
      </p:sp>
      <p:sp>
        <p:nvSpPr>
          <p:cNvPr id="7" name="Content Placeholder 6">
            <a:extLst>
              <a:ext uri="{FF2B5EF4-FFF2-40B4-BE49-F238E27FC236}">
                <a16:creationId xmlns:a16="http://schemas.microsoft.com/office/drawing/2014/main" id="{355E70B9-4F3E-BCAB-BA14-6BF76645385F}"/>
              </a:ext>
            </a:extLst>
          </p:cNvPr>
          <p:cNvSpPr>
            <a:spLocks noGrp="1"/>
          </p:cNvSpPr>
          <p:nvPr>
            <p:ph sz="quarter" idx="12"/>
          </p:nvPr>
        </p:nvSpPr>
        <p:spPr>
          <a:xfrm>
            <a:off x="235778" y="1190310"/>
            <a:ext cx="11668733" cy="5289179"/>
          </a:xfrm>
        </p:spPr>
        <p:txBody>
          <a:bodyPr/>
          <a:lstStyle/>
          <a:p>
            <a:r>
              <a:rPr lang="en-GB" sz="2000" b="1" dirty="0">
                <a:solidFill>
                  <a:schemeClr val="accent3"/>
                </a:solidFill>
              </a:rPr>
              <a:t>Âgisme interpersonnel </a:t>
            </a:r>
            <a:r>
              <a:rPr lang="en-GB" sz="2000" dirty="0"/>
              <a:t>: Âgisme se manifestant lors d’interactions entre deux ou plusieurs personnes. Dans le cas de l’âgisme interpersonnel, on distingue l’auteur de l’âgisme de la personne qui en est la cible (OMS, 2021).</a:t>
            </a:r>
            <a:endParaRPr lang="pt-PT" sz="2000" dirty="0"/>
          </a:p>
          <a:p>
            <a:r>
              <a:rPr lang="en-GB" sz="2000" b="1" dirty="0">
                <a:solidFill>
                  <a:schemeClr val="accent3"/>
                </a:solidFill>
              </a:rPr>
              <a:t>Âgisme intériorisé / Âgisme auto-dirigé </a:t>
            </a:r>
            <a:r>
              <a:rPr lang="en-GB" sz="2000" dirty="0"/>
              <a:t>: Âgisme tourné contre soi-même. Les personnes intériorisent les préjugés liés à l’âge issus de la culture environnante après y avoir été exposées de manière répétée, puis les appliquent à elles-mêmes (OMS, 2021).</a:t>
            </a:r>
            <a:endParaRPr lang="pt-PT" sz="2000" dirty="0"/>
          </a:p>
          <a:p>
            <a:r>
              <a:rPr lang="en-GB" sz="2000" b="1" dirty="0">
                <a:solidFill>
                  <a:schemeClr val="accent3"/>
                </a:solidFill>
              </a:rPr>
              <a:t>Âgisme explicite </a:t>
            </a:r>
            <a:r>
              <a:rPr lang="en-GB" sz="2000" dirty="0"/>
              <a:t>: Âgisme pratiqué de manière consciente et intentionnelle par une personne. Il est souvent opposé à l’âgisme implicite, qui opère en grande partie en dehors de la conscience (OMS, 2021).</a:t>
            </a:r>
            <a:endParaRPr lang="pt-PT" sz="2000" dirty="0"/>
          </a:p>
          <a:p>
            <a:r>
              <a:rPr lang="en-GB" sz="2000" b="1" dirty="0">
                <a:solidFill>
                  <a:schemeClr val="accent3"/>
                </a:solidFill>
              </a:rPr>
              <a:t>Âgisme implicite </a:t>
            </a:r>
            <a:r>
              <a:rPr lang="en-GB" sz="2000" dirty="0"/>
              <a:t>: Âgisme pratiqué par une personne sans qu’elle en ait conscience et sans intention délibérée (OMS, 2021).</a:t>
            </a:r>
            <a:endParaRPr lang="pt-PT" sz="2000" dirty="0"/>
          </a:p>
          <a:p>
            <a:r>
              <a:rPr lang="en-GB" sz="2000" b="1" dirty="0">
                <a:solidFill>
                  <a:schemeClr val="accent3"/>
                </a:solidFill>
              </a:rPr>
              <a:t>Âgisme sexuel </a:t>
            </a:r>
            <a:r>
              <a:rPr lang="en-GB" sz="2000" dirty="0"/>
              <a:t>: </a:t>
            </a:r>
            <a:r>
              <a:rPr lang="en-US" sz="2000" dirty="0"/>
              <a:t>croyance spécifique selon laquelle les personnes âgées sont, ou devraient être, asexuées, que l’intérêt sexuel à un âge avancé est anormal et qu’elles ne sont pas capables d’avoir des relations sexuelles ou de profiter d’une vie sexuelle comme elles le faisaient lorsqu’elles étaient jeunes (Surles, 2023). </a:t>
            </a:r>
            <a:endParaRPr lang="pt-PT" sz="2000" dirty="0"/>
          </a:p>
          <a:p>
            <a:r>
              <a:rPr lang="en-GB" sz="2000" b="1" dirty="0">
                <a:solidFill>
                  <a:schemeClr val="accent3"/>
                </a:solidFill>
              </a:rPr>
              <a:t>« Elderspeak </a:t>
            </a:r>
            <a:r>
              <a:rPr lang="en-GB" sz="2000" dirty="0"/>
              <a:t>» : adaptations du langage parfois adoptées par les plus jeunes lorsqu’ils communiquent avec des personnes âgées, telles que parler plus lentement ou plus fort, raccourcir les phrases ou utiliser un vocabulaire limité ou moins complexe. Ces schémas linguistiques simplifiés reposent implicitement sur l’hypothèse selon laquelle les personnes âgées souffrent de troubles cognitifs ou sont incapables de comprendre un langage normal (OMS, 2021).</a:t>
            </a:r>
            <a:endParaRPr lang="pt-PT" sz="2000" dirty="0"/>
          </a:p>
        </p:txBody>
      </p:sp>
    </p:spTree>
    <p:extLst>
      <p:ext uri="{BB962C8B-B14F-4D97-AF65-F5344CB8AC3E}">
        <p14:creationId xmlns:p14="http://schemas.microsoft.com/office/powerpoint/2010/main" val="33164847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79864" y="1616423"/>
            <a:ext cx="7832271" cy="1600197"/>
          </a:xfrm>
        </p:spPr>
        <p:txBody>
          <a:bodyPr>
            <a:normAutofit/>
          </a:bodyPr>
          <a:lstStyle/>
          <a:p>
            <a:r>
              <a:rPr lang="pt-PT" sz="2400" dirty="0" err="1"/>
              <a:t>Merci </a:t>
            </a:r>
            <a:r>
              <a:rPr lang="pt-PT" sz="2400" dirty="0"/>
              <a:t>de </a:t>
            </a:r>
            <a:r>
              <a:rPr lang="pt-PT" sz="2400" dirty="0" err="1"/>
              <a:t>votre attention </a:t>
            </a:r>
            <a:r>
              <a:rPr lang="pt-PT" sz="2400" dirty="0"/>
              <a:t>!</a:t>
            </a:r>
            <a:endParaRPr lang="el-GR" sz="2400" dirty="0"/>
          </a:p>
        </p:txBody>
      </p:sp>
      <p:sp>
        <p:nvSpPr>
          <p:cNvPr id="3" name="Title 1">
            <a:extLst>
              <a:ext uri="{FF2B5EF4-FFF2-40B4-BE49-F238E27FC236}">
                <a16:creationId xmlns:a16="http://schemas.microsoft.com/office/drawing/2014/main" id="{D8ACD137-87BD-031E-E26E-083F6CEAAD45}"/>
              </a:ext>
            </a:extLst>
          </p:cNvPr>
          <p:cNvSpPr txBox="1">
            <a:spLocks/>
          </p:cNvSpPr>
          <p:nvPr/>
        </p:nvSpPr>
        <p:spPr>
          <a:xfrm>
            <a:off x="2179864" y="2525956"/>
            <a:ext cx="7832271" cy="1600197"/>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r>
              <a:rPr lang="pt-PT" sz="2400" dirty="0">
                <a:hlinkClick r:id="rId2">
                  <a:extLst>
                    <a:ext uri="{A12FA001-AC4F-418D-AE19-62706E023703}">
                      <ahyp:hlinkClr xmlns:ahyp="http://schemas.microsoft.com/office/drawing/2018/hyperlinkcolor" val="tx"/>
                    </a:ext>
                  </a:extLst>
                </a:hlinkClick>
              </a:rPr>
              <a:t>www.nevergetsold.eu</a:t>
            </a:r>
            <a:endParaRPr lang="pt-PT" sz="2400" dirty="0"/>
          </a:p>
        </p:txBody>
      </p:sp>
      <p:pic>
        <p:nvPicPr>
          <p:cNvPr id="4" name="Imagem 3" descr="Uma imagem com símbolo, logótipo, círculo, Tipo de letra&#10;&#10;Os conteúdos gerados por IA poderão estar incorretos.">
            <a:hlinkClick r:id="rId3"/>
            <a:extLst>
              <a:ext uri="{FF2B5EF4-FFF2-40B4-BE49-F238E27FC236}">
                <a16:creationId xmlns:a16="http://schemas.microsoft.com/office/drawing/2014/main" id="{D8D0EA03-A995-B7E9-4058-014909F6472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93458" y="4345022"/>
            <a:ext cx="650133" cy="650133"/>
          </a:xfrm>
          <a:prstGeom prst="rect">
            <a:avLst/>
          </a:prstGeom>
        </p:spPr>
      </p:pic>
      <p:pic>
        <p:nvPicPr>
          <p:cNvPr id="5" name="Imagem 4" descr="Uma imagem com Gráficos, Saturação de cores, círculo, design gráfico&#10;&#10;Os conteúdos gerados por IA poderão estar incorretos.">
            <a:hlinkClick r:id="rId6"/>
            <a:extLst>
              <a:ext uri="{FF2B5EF4-FFF2-40B4-BE49-F238E27FC236}">
                <a16:creationId xmlns:a16="http://schemas.microsoft.com/office/drawing/2014/main" id="{B300EE80-F36E-BCE8-4432-A1641381FC0B}"/>
              </a:ext>
            </a:extLst>
          </p:cNvPr>
          <p:cNvPicPr>
            <a:picLocks noChangeAspect="1"/>
          </p:cNvPicPr>
          <p:nvPr/>
        </p:nvPicPr>
        <p:blipFill>
          <a:blip r:embed="rId7" cstate="print">
            <a:extLst>
              <a:ext uri="{28A0092B-C50C-407E-A947-70E740481C1C}">
                <a14:useLocalDpi xmlns:a14="http://schemas.microsoft.com/office/drawing/2010/main" val="0"/>
              </a:ext>
              <a:ext uri="{837473B0-CC2E-450A-ABE3-18F120FF3D39}">
                <a1611:picAttrSrcUrl xmlns:a1611="http://schemas.microsoft.com/office/drawing/2016/11/main" r:id="rId8"/>
              </a:ext>
            </a:extLst>
          </a:blip>
          <a:stretch>
            <a:fillRect/>
          </a:stretch>
        </p:blipFill>
        <p:spPr>
          <a:xfrm>
            <a:off x="2793458" y="5214024"/>
            <a:ext cx="650133" cy="650133"/>
          </a:xfrm>
          <a:prstGeom prst="rect">
            <a:avLst/>
          </a:prstGeom>
        </p:spPr>
      </p:pic>
      <p:sp>
        <p:nvSpPr>
          <p:cNvPr id="6" name="Title 1">
            <a:extLst>
              <a:ext uri="{FF2B5EF4-FFF2-40B4-BE49-F238E27FC236}">
                <a16:creationId xmlns:a16="http://schemas.microsoft.com/office/drawing/2014/main" id="{C5F6F38A-8A1A-8FAF-8074-AFCA31DC95EF}"/>
              </a:ext>
            </a:extLst>
          </p:cNvPr>
          <p:cNvSpPr txBox="1">
            <a:spLocks/>
          </p:cNvSpPr>
          <p:nvPr/>
        </p:nvSpPr>
        <p:spPr>
          <a:xfrm>
            <a:off x="3581399" y="4010475"/>
            <a:ext cx="6914821"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3">
                  <a:extLst>
                    <a:ext uri="{A12FA001-AC4F-418D-AE19-62706E023703}">
                      <ahyp:hlinkClr xmlns:ahyp="http://schemas.microsoft.com/office/drawing/2018/hyperlinkcolor" val="tx"/>
                    </a:ext>
                  </a:extLst>
                </a:hlinkClick>
              </a:rPr>
              <a:t>Never Gets Old </a:t>
            </a:r>
            <a:endParaRPr lang="en-CY" dirty="0"/>
          </a:p>
        </p:txBody>
      </p:sp>
      <p:sp>
        <p:nvSpPr>
          <p:cNvPr id="7" name="Title 1">
            <a:extLst>
              <a:ext uri="{FF2B5EF4-FFF2-40B4-BE49-F238E27FC236}">
                <a16:creationId xmlns:a16="http://schemas.microsoft.com/office/drawing/2014/main" id="{0ADC0E0B-B1C0-88AA-FD84-A8A318BF5E55}"/>
              </a:ext>
            </a:extLst>
          </p:cNvPr>
          <p:cNvSpPr txBox="1">
            <a:spLocks/>
          </p:cNvSpPr>
          <p:nvPr/>
        </p:nvSpPr>
        <p:spPr>
          <a:xfrm>
            <a:off x="3581399" y="4872057"/>
            <a:ext cx="2514602" cy="1334065"/>
          </a:xfrm>
          <a:prstGeom prst="rect">
            <a:avLst/>
          </a:prstGeom>
        </p:spPr>
        <p:txBody>
          <a:bodyPr vert="horz" lIns="91440" tIns="45720" rIns="91440" bIns="45720" rtlCol="0" anchor="ctr">
            <a:normAutofit/>
          </a:bodyPr>
          <a:lstStyle>
            <a:lvl1pPr algn="ctr" defTabSz="914377" rtl="0" eaLnBrk="1" latinLnBrk="0" hangingPunct="1">
              <a:lnSpc>
                <a:spcPct val="90000"/>
              </a:lnSpc>
              <a:spcBef>
                <a:spcPct val="0"/>
              </a:spcBef>
              <a:buNone/>
              <a:defRPr sz="2000" b="1" kern="1200">
                <a:solidFill>
                  <a:schemeClr val="accent1"/>
                </a:solidFill>
                <a:latin typeface="+mn-lt"/>
                <a:ea typeface="Roboto Slab Black" pitchFamily="2" charset="0"/>
                <a:cs typeface="+mj-cs"/>
              </a:defRPr>
            </a:lvl1pPr>
          </a:lstStyle>
          <a:p>
            <a:pPr algn="l"/>
            <a:r>
              <a:rPr lang="pt-PT" dirty="0">
                <a:hlinkClick r:id="rId6">
                  <a:extLst>
                    <a:ext uri="{A12FA001-AC4F-418D-AE19-62706E023703}">
                      <ahyp:hlinkClr xmlns:ahyp="http://schemas.microsoft.com/office/drawing/2018/hyperlinkcolor" val="tx"/>
                    </a:ext>
                  </a:extLst>
                </a:hlinkClick>
              </a:rPr>
              <a:t>nevergetsold.project</a:t>
            </a:r>
            <a:endParaRPr lang="en-CY" dirty="0"/>
          </a:p>
        </p:txBody>
      </p:sp>
      <p:pic>
        <p:nvPicPr>
          <p:cNvPr id="9" name="Imagem 8" descr="Uma imagem com texto, Tipo de letra, Gráficos, logótipo&#10;&#10;Os conteúdos gerados por IA podem estar incorretos.">
            <a:extLst>
              <a:ext uri="{FF2B5EF4-FFF2-40B4-BE49-F238E27FC236}">
                <a16:creationId xmlns:a16="http://schemas.microsoft.com/office/drawing/2014/main" id="{F3868F13-5791-5E06-D07A-51895382EF07}"/>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0067" y="4417993"/>
            <a:ext cx="5103767" cy="1446164"/>
          </a:xfrm>
          <a:prstGeom prst="rect">
            <a:avLst/>
          </a:prstGeom>
        </p:spPr>
      </p:pic>
    </p:spTree>
    <p:extLst>
      <p:ext uri="{BB962C8B-B14F-4D97-AF65-F5344CB8AC3E}">
        <p14:creationId xmlns:p14="http://schemas.microsoft.com/office/powerpoint/2010/main" val="18541039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88744-E6C1-87C2-26C8-CD17138625D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25D68703-AD26-6BA1-55D9-F21A4408BBF9}"/>
              </a:ext>
            </a:extLst>
          </p:cNvPr>
          <p:cNvSpPr>
            <a:spLocks noGrp="1"/>
          </p:cNvSpPr>
          <p:nvPr>
            <p:ph type="title"/>
          </p:nvPr>
        </p:nvSpPr>
        <p:spPr/>
        <p:txBody>
          <a:bodyPr lIns="91440"/>
          <a:lstStyle/>
          <a:p>
            <a:r>
              <a:rPr lang="en-US" sz="3200" dirty="0"/>
              <a:t>Module 2 : L'âgisme et les idées reçues sur les personnes âgées</a:t>
            </a:r>
          </a:p>
        </p:txBody>
      </p:sp>
      <p:sp>
        <p:nvSpPr>
          <p:cNvPr id="5" name="Content Placeholder 4">
            <a:extLst>
              <a:ext uri="{FF2B5EF4-FFF2-40B4-BE49-F238E27FC236}">
                <a16:creationId xmlns:a16="http://schemas.microsoft.com/office/drawing/2014/main" id="{7F8FD931-E8E9-9339-5D2E-3066713C948C}"/>
              </a:ext>
            </a:extLst>
          </p:cNvPr>
          <p:cNvSpPr>
            <a:spLocks noGrp="1"/>
          </p:cNvSpPr>
          <p:nvPr>
            <p:ph sz="quarter" idx="12"/>
          </p:nvPr>
        </p:nvSpPr>
        <p:spPr>
          <a:xfrm>
            <a:off x="149680" y="1357531"/>
            <a:ext cx="11944350" cy="5043270"/>
          </a:xfrm>
        </p:spPr>
        <p:txBody>
          <a:bodyPr/>
          <a:lstStyle/>
          <a:p>
            <a:pPr marL="285750" indent="-285750">
              <a:buFont typeface="Arial" panose="020B0604020202020204" pitchFamily="34" charset="0"/>
              <a:buChar char="•"/>
            </a:pPr>
            <a:r>
              <a:rPr lang="en-US" sz="1100" dirty="0"/>
              <a:t>Abrams, Z. (1er mars 2023). Un nouveau concept du vieillissement. Monitor on Psychology, 54(2).</a:t>
            </a:r>
            <a:r>
              <a:rPr lang="en-US" sz="1100" dirty="0">
                <a:hlinkClick r:id="rId2"/>
              </a:rPr>
              <a:t> https://www.apa.org/monitor/2023/03/cover-new-concept-of-aging </a:t>
            </a:r>
            <a:r>
              <a:rPr lang="en-US" sz="1100" dirty="0"/>
              <a:t> </a:t>
            </a:r>
          </a:p>
          <a:p>
            <a:pPr marL="285750" indent="-285750">
              <a:buFont typeface="Arial" panose="020B0604020202020204" pitchFamily="34" charset="0"/>
              <a:buChar char="•"/>
            </a:pPr>
            <a:r>
              <a:rPr lang="en-US" sz="1100" dirty="0"/>
              <a:t>Bodner, E. ; Cohen-Fridel, S. Relations entre les styles d’attachement, l’âgisme et la qualité de vie chez les personnes âgées. Int. </a:t>
            </a:r>
            <a:r>
              <a:rPr lang="en-US" sz="1100" dirty="0" err="1"/>
              <a:t>Psychogeriatr</a:t>
            </a:r>
            <a:r>
              <a:rPr lang="en-US" sz="1100" dirty="0"/>
              <a:t>. 2010, 22, 1353–1361.</a:t>
            </a:r>
          </a:p>
          <a:p>
            <a:pPr marL="285750" indent="-285750">
              <a:buFont typeface="Arial" panose="020B0604020202020204" pitchFamily="34" charset="0"/>
              <a:buChar char="•"/>
            </a:pPr>
            <a:r>
              <a:rPr lang="en-US" sz="1100" dirty="0" err="1"/>
              <a:t>Donizzetti</a:t>
            </a:r>
            <a:r>
              <a:rPr lang="en-US" sz="1100" dirty="0"/>
              <a:t>, A.R. ; </a:t>
            </a:r>
            <a:r>
              <a:rPr lang="en-US" sz="1100" dirty="0" err="1"/>
              <a:t>Lagacé</a:t>
            </a:r>
            <a:r>
              <a:rPr lang="en-US" sz="1100" dirty="0"/>
              <a:t>, M. La COVID-19 et les troubles mentaux chez les personnes âgées : le rôle de la perception du risque, de l’isolement social, de la solitude et de l’âgisme. Int. J. Environ. Res. Public Health 2022, 19, 4513.</a:t>
            </a:r>
          </a:p>
          <a:p>
            <a:pPr marL="285750" indent="-285750">
              <a:buFont typeface="Arial" panose="020B0604020202020204" pitchFamily="34" charset="0"/>
              <a:buChar char="•"/>
            </a:pPr>
            <a:r>
              <a:rPr lang="en-US" sz="1100" dirty="0"/>
              <a:t>Gewirtz-Meydan, A., &amp; Ayalon, L. (2020). « Nuances de gris » : exploration de l’opinion publique sur la sexualité chez les personnes âgées. Canadian Journal on Aging/La Revue canadienne du </a:t>
            </a:r>
            <a:r>
              <a:rPr lang="en-US" sz="1100" dirty="0" err="1"/>
              <a:t>vieillissement</a:t>
            </a:r>
            <a:r>
              <a:rPr lang="en-US" sz="1100" dirty="0"/>
              <a:t>, 39(4), 647-661.</a:t>
            </a:r>
            <a:r>
              <a:rPr lang="en-US" sz="1100" dirty="0">
                <a:hlinkClick r:id="rId3"/>
              </a:rPr>
              <a:t> https://doi.org/10.1017/s071498081900062x </a:t>
            </a:r>
            <a:r>
              <a:rPr lang="en-US" sz="1100" dirty="0"/>
              <a:t> </a:t>
            </a:r>
          </a:p>
          <a:p>
            <a:pPr marL="285750" indent="-285750">
              <a:buFont typeface="Arial" panose="020B0604020202020204" pitchFamily="34" charset="0"/>
              <a:buChar char="•"/>
            </a:pPr>
            <a:r>
              <a:rPr lang="en-US" sz="1100" dirty="0"/>
              <a:t>Gewirtz-Meydan, A., </a:t>
            </a:r>
            <a:r>
              <a:rPr lang="en-US" sz="1100" dirty="0" err="1"/>
              <a:t>Hafford-Letchfield</a:t>
            </a:r>
            <a:r>
              <a:rPr lang="en-US" sz="1100" dirty="0"/>
              <a:t>, T., Benyamini, Y., Phelan, A., Jackson, J. et Ayalon, L. (2018) « Ageism and Sexuality », dans Ayalon, L. &amp; Tesch-Römer, C. (dir.) Contemporary Perspectives on Ageism. Cham : Springer International Publishing, pp. 149-162. doi:10.1007/978-3-319-73820-8_10.</a:t>
            </a:r>
            <a:r>
              <a:rPr lang="en-US" sz="1100" dirty="0">
                <a:hlinkClick r:id="rId4"/>
              </a:rPr>
              <a:t> https://cora.ucc.ie/bitstreams/7f056dc8-2801-4587-9aec-87a10ad79796/download</a:t>
            </a:r>
            <a:r>
              <a:rPr lang="en-US" sz="1100" dirty="0"/>
              <a:t> </a:t>
            </a:r>
          </a:p>
          <a:p>
            <a:pPr marL="285750" indent="-285750">
              <a:buFont typeface="Arial" panose="020B0604020202020204" pitchFamily="34" charset="0"/>
              <a:buChar char="•"/>
            </a:pPr>
            <a:r>
              <a:rPr lang="en-US" sz="1100" dirty="0"/>
              <a:t>Heywood, W., Minichiello, V., Lyons, A., </a:t>
            </a:r>
            <a:r>
              <a:rPr lang="en-US" sz="1100" dirty="0" err="1"/>
              <a:t>Fileborn</a:t>
            </a:r>
            <a:r>
              <a:rPr lang="en-US" sz="1100" dirty="0"/>
              <a:t>, B., Hussain, R., Hinchliff, S., … Dow, B. (2019). L’impact des expériences d’âgisme sur l’activité sexuelle et l’intérêt pour la sexualité à un âge avancé. Ageing and Society, 39(4), 795–814. doi:10.1017/S0144686X17001222 </a:t>
            </a:r>
          </a:p>
          <a:p>
            <a:pPr marL="285750" indent="-285750">
              <a:buFont typeface="Arial" panose="020B0604020202020204" pitchFamily="34" charset="0"/>
              <a:buChar char="•"/>
            </a:pPr>
            <a:r>
              <a:rPr lang="en-US" sz="1100" dirty="0" err="1"/>
              <a:t>Kerssies</a:t>
            </a:r>
            <a:r>
              <a:rPr lang="en-US" sz="1100" dirty="0"/>
              <a:t>, J., Huijg, J. M., </a:t>
            </a:r>
            <a:r>
              <a:rPr lang="en-US" sz="1100" dirty="0" err="1"/>
              <a:t>Messelis</a:t>
            </a:r>
            <a:r>
              <a:rPr lang="en-US" sz="1100" dirty="0"/>
              <a:t>, E., Abma, T. A., &amp; </a:t>
            </a:r>
            <a:r>
              <a:rPr lang="en-US" sz="1100" dirty="0" err="1"/>
              <a:t>Bendien</a:t>
            </a:r>
            <a:r>
              <a:rPr lang="en-US" sz="1100" dirty="0"/>
              <a:t>, E. (2025). Transformer l’âgisme sexuel (auto-âgisme) : une approche de recherche-action participative sur mesure pour l’apprentissage collaboratif chez les personnes âgées. Educational Gerontology, 51(12), 1340-1352.</a:t>
            </a:r>
          </a:p>
          <a:p>
            <a:pPr marL="285750" indent="-285750">
              <a:buFont typeface="Arial" panose="020B0604020202020204" pitchFamily="34" charset="0"/>
              <a:buChar char="•"/>
            </a:pPr>
            <a:r>
              <a:rPr lang="en-US" sz="1100" dirty="0"/>
              <a:t>Lyons, A., Alba, B., Heywood, W., </a:t>
            </a:r>
            <a:r>
              <a:rPr lang="en-US" sz="1100" dirty="0" err="1"/>
              <a:t>Fileborn</a:t>
            </a:r>
            <a:r>
              <a:rPr lang="en-US" sz="1100" dirty="0"/>
              <a:t>, B., Minichiello, V., Barrett, C., … Dow, B. (2018). Expériences de l’âgisme et santé mentale des personnes âgées. Aging &amp; Mental Health, 22(11), 1456–1464.</a:t>
            </a:r>
            <a:r>
              <a:rPr lang="en-US" sz="1100" dirty="0">
                <a:hlinkClick r:id="rId5"/>
              </a:rPr>
              <a:t> https://doi.org/10.1080/13607863.2017.1364347 </a:t>
            </a:r>
            <a:r>
              <a:rPr lang="en-US" sz="1100" dirty="0"/>
              <a:t> </a:t>
            </a:r>
          </a:p>
          <a:p>
            <a:pPr marL="285750" indent="-285750">
              <a:buFont typeface="Arial" panose="020B0604020202020204" pitchFamily="34" charset="0"/>
              <a:buChar char="•"/>
            </a:pPr>
            <a:r>
              <a:rPr lang="en-US" sz="1100" dirty="0"/>
              <a:t>Moore, A., &amp; Reynolds, P. (2016). Contre la laideur de l’âge : vers une </a:t>
            </a:r>
            <a:r>
              <a:rPr lang="en-US" sz="1100" dirty="0" err="1"/>
              <a:t>érotique </a:t>
            </a:r>
            <a:r>
              <a:rPr lang="en-US" sz="1100" dirty="0"/>
              <a:t>du corps sexuel vieillissant. </a:t>
            </a:r>
            <a:r>
              <a:rPr lang="en-US" sz="1100" dirty="0" err="1"/>
              <a:t>InterAlia </a:t>
            </a:r>
            <a:r>
              <a:rPr lang="en-US" sz="1100" dirty="0"/>
              <a:t>: Revue </a:t>
            </a:r>
            <a:r>
              <a:rPr lang="en-US" sz="1100" dirty="0" err="1"/>
              <a:t>consacrée aux études </a:t>
            </a:r>
            <a:r>
              <a:rPr lang="en-US" sz="1100" dirty="0"/>
              <a:t>queer, (11a).</a:t>
            </a:r>
            <a:r>
              <a:rPr lang="en-US" sz="1100" dirty="0">
                <a:hlinkClick r:id="rId6"/>
              </a:rPr>
              <a:t> https://doi.org/10.51897/interalia/lrjz7417 </a:t>
            </a:r>
            <a:r>
              <a:rPr lang="en-US" sz="1100" dirty="0"/>
              <a:t> </a:t>
            </a:r>
          </a:p>
          <a:p>
            <a:pPr marL="285750" indent="-285750">
              <a:buFont typeface="Arial" panose="020B0604020202020204" pitchFamily="34" charset="0"/>
              <a:buChar char="•"/>
            </a:pPr>
            <a:r>
              <a:rPr lang="en-US" sz="1100" dirty="0"/>
              <a:t>Robb, C., Chen, H. et Haley, W.E. L’âgisme dans la santé mentale et les soins de santé : une revue critique. Journal of Clinical </a:t>
            </a:r>
            <a:r>
              <a:rPr lang="en-US" sz="1100" dirty="0" err="1"/>
              <a:t>Geropsychology</a:t>
            </a:r>
            <a:r>
              <a:rPr lang="en-US" sz="1100" dirty="0"/>
              <a:t> 8, 1–12 (2002).</a:t>
            </a:r>
            <a:r>
              <a:rPr lang="en-US" sz="1100" dirty="0">
                <a:hlinkClick r:id="rId7"/>
              </a:rPr>
              <a:t> https://doi.org/10.1023/A:1013013322947</a:t>
            </a:r>
            <a:r>
              <a:rPr lang="en-US" sz="1100" dirty="0"/>
              <a:t> </a:t>
            </a:r>
          </a:p>
          <a:p>
            <a:pPr marL="285750" indent="-285750">
              <a:buFont typeface="Arial" panose="020B0604020202020204" pitchFamily="34" charset="0"/>
              <a:buChar char="•"/>
            </a:pPr>
            <a:r>
              <a:rPr lang="en-US" sz="1100" dirty="0"/>
              <a:t>Surles, T. (1er février 2023). Lutter contre l’âgisme sexuel et renforcer sa confiance en soi sur le plan sexuel. Next Avenue.</a:t>
            </a:r>
            <a:r>
              <a:rPr lang="en-US" sz="1100" dirty="0">
                <a:hlinkClick r:id="rId8"/>
              </a:rPr>
              <a:t> https://www.nextavenue.org/fight-sexual-ageism-boost-your-self-confidence/</a:t>
            </a:r>
            <a:r>
              <a:rPr lang="en-US" sz="1100" dirty="0"/>
              <a:t> </a:t>
            </a:r>
          </a:p>
          <a:p>
            <a:pPr marL="285750" indent="-285750">
              <a:buFont typeface="Arial" panose="020B0604020202020204" pitchFamily="34" charset="0"/>
              <a:buChar char="•"/>
            </a:pPr>
            <a:r>
              <a:rPr lang="en-US" sz="1100" dirty="0"/>
              <a:t>Organisation mondiale de la Santé. (28 avril 2025). Vieillissement : âgisme.</a:t>
            </a:r>
            <a:r>
              <a:rPr lang="en-US" sz="1100" dirty="0">
                <a:hlinkClick r:id="rId9"/>
              </a:rPr>
              <a:t> https://www.who.int/news-room/questions-and-answers/item/ageing-ageism </a:t>
            </a:r>
            <a:r>
              <a:rPr lang="en-US" sz="1100" dirty="0"/>
              <a:t> </a:t>
            </a:r>
          </a:p>
          <a:p>
            <a:pPr marL="285750" indent="-285750">
              <a:buFont typeface="Arial" panose="020B0604020202020204" pitchFamily="34" charset="0"/>
              <a:buChar char="•"/>
            </a:pPr>
            <a:r>
              <a:rPr lang="en-US" sz="1100" dirty="0"/>
              <a:t>Organisation mondiale de la Santé. (2021). Rapport mondial sur l’âgisme.</a:t>
            </a:r>
            <a:r>
              <a:rPr lang="en-US" sz="1100" dirty="0">
                <a:hlinkClick r:id="rId10"/>
              </a:rPr>
              <a:t> https://www.who.int/teams/social-determinants-of-health/demographic-change-and-healthy-ageing/ageism/global-report-on-ageism</a:t>
            </a:r>
            <a:r>
              <a:rPr lang="en-US" sz="1100" dirty="0"/>
              <a:t> </a:t>
            </a:r>
          </a:p>
          <a:p>
            <a:pPr marL="285750" indent="-285750">
              <a:buFont typeface="Arial" panose="020B0604020202020204" pitchFamily="34" charset="0"/>
              <a:buChar char="•"/>
            </a:pPr>
            <a:r>
              <a:rPr lang="en-US" sz="1100" dirty="0"/>
              <a:t>Organisation mondiale de la Santé. (2013). Démystifier les mythes sur le vieillissement. Bureau régional de l’OMS pour l’Europe.</a:t>
            </a:r>
            <a:r>
              <a:rPr lang="en-US" sz="1100" dirty="0">
                <a:hlinkClick r:id="rId11"/>
              </a:rPr>
              <a:t> https://iris.who.int/bitstreams/27967758-3b6e-47cf-9242-e5961ddd3252/download</a:t>
            </a:r>
            <a:r>
              <a:rPr lang="en-US" sz="1100" dirty="0"/>
              <a:t> </a:t>
            </a:r>
          </a:p>
        </p:txBody>
      </p:sp>
      <p:sp>
        <p:nvSpPr>
          <p:cNvPr id="3" name="Marcador de Posição do Texto 2">
            <a:extLst>
              <a:ext uri="{FF2B5EF4-FFF2-40B4-BE49-F238E27FC236}">
                <a16:creationId xmlns:a16="http://schemas.microsoft.com/office/drawing/2014/main" id="{FC81FE0C-B284-0B8E-1BC8-B078181A5EBB}"/>
              </a:ext>
            </a:extLst>
          </p:cNvPr>
          <p:cNvSpPr txBox="1">
            <a:spLocks/>
          </p:cNvSpPr>
          <p:nvPr/>
        </p:nvSpPr>
        <p:spPr>
          <a:xfrm>
            <a:off x="97970" y="884489"/>
            <a:ext cx="11944351" cy="550862"/>
          </a:xfrm>
          <a:prstGeom prst="rect">
            <a:avLst/>
          </a:prstGeom>
        </p:spPr>
        <p:txBody>
          <a:bodyPr/>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3"/>
                </a:solidFill>
              </a:rPr>
              <a:t>Références</a:t>
            </a:r>
            <a:endParaRPr lang="pt-PT" dirty="0">
              <a:solidFill>
                <a:schemeClr val="accent3"/>
              </a:solidFill>
            </a:endParaRPr>
          </a:p>
        </p:txBody>
      </p:sp>
    </p:spTree>
    <p:extLst>
      <p:ext uri="{BB962C8B-B14F-4D97-AF65-F5344CB8AC3E}">
        <p14:creationId xmlns:p14="http://schemas.microsoft.com/office/powerpoint/2010/main" val="21412995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Props1.xml><?xml version="1.0" encoding="utf-8"?>
<ds:datastoreItem xmlns:ds="http://schemas.openxmlformats.org/officeDocument/2006/customXml" ds:itemID="{05F8CA89-DAA5-42B5-9467-77E7110A7920}">
  <ds:schemaRefs>
    <ds:schemaRef ds:uri="http://schemas.microsoft.com/sharepoint/v3/contenttype/forms"/>
  </ds:schemaRefs>
</ds:datastoreItem>
</file>

<file path=customXml/itemProps2.xml><?xml version="1.0" encoding="utf-8"?>
<ds:datastoreItem xmlns:ds="http://schemas.openxmlformats.org/officeDocument/2006/customXml" ds:itemID="{0A75BC44-B50C-44A9-A42E-61A771A22C8A}"/>
</file>

<file path=customXml/itemProps3.xml><?xml version="1.0" encoding="utf-8"?>
<ds:datastoreItem xmlns:ds="http://schemas.openxmlformats.org/officeDocument/2006/customXml" ds:itemID="{EB0CA347-1FFF-4E2A-83C6-EDECEBF67AEF}">
  <ds:schemaRefs>
    <ds:schemaRef ds:uri="http://schemas.microsoft.com/office/2006/metadata/properties"/>
    <ds:schemaRef ds:uri="http://schemas.microsoft.com/office/infopath/2007/PartnerControls"/>
    <ds:schemaRef ds:uri="d26a33d8-8496-4dd0-bdb4-e7001d843bba"/>
    <ds:schemaRef ds:uri="d3294b56-e90c-47f0-a901-cbc2fa92cece"/>
  </ds:schemaRefs>
</ds:datastoreItem>
</file>

<file path=docProps/app.xml><?xml version="1.0" encoding="utf-8"?>
<Properties xmlns="http://schemas.openxmlformats.org/officeDocument/2006/extended-properties" xmlns:vt="http://schemas.openxmlformats.org/officeDocument/2006/docPropsVTypes">
  <TotalTime>3744</TotalTime>
  <Words>5292</Words>
  <Application>Microsoft Macintosh PowerPoint</Application>
  <PresentationFormat>Grand écran</PresentationFormat>
  <Paragraphs>220</Paragraphs>
  <Slides>27</Slides>
  <Notes>10</Notes>
  <HiddenSlides>0</HiddenSlides>
  <MMClips>0</MMClips>
  <ScaleCrop>false</ScaleCrop>
  <HeadingPairs>
    <vt:vector size="6" baseType="variant">
      <vt:variant>
        <vt:lpstr>Polices utilisées</vt:lpstr>
      </vt:variant>
      <vt:variant>
        <vt:i4>4</vt:i4>
      </vt:variant>
      <vt:variant>
        <vt:lpstr>Thème</vt:lpstr>
      </vt:variant>
      <vt:variant>
        <vt:i4>2</vt:i4>
      </vt:variant>
      <vt:variant>
        <vt:lpstr>Titres des diapositives</vt:lpstr>
      </vt:variant>
      <vt:variant>
        <vt:i4>27</vt:i4>
      </vt:variant>
    </vt:vector>
  </HeadingPairs>
  <TitlesOfParts>
    <vt:vector size="33" baseType="lpstr">
      <vt:lpstr>Arial</vt:lpstr>
      <vt:lpstr>Calibri</vt:lpstr>
      <vt:lpstr>Open Sans</vt:lpstr>
      <vt:lpstr>Wingdings</vt:lpstr>
      <vt:lpstr>CARDET Course template</vt:lpstr>
      <vt:lpstr>CARDET Course template - Cover page</vt:lpstr>
      <vt:lpstr>Guide AgeWise</vt:lpstr>
      <vt:lpstr>Programme et objectifs pédagogiques</vt:lpstr>
      <vt:lpstr>Les conséquences de l'âgisme</vt:lpstr>
      <vt:lpstr>Les conséquences de l'âgisme – dans la vie des personnes âgées.   </vt:lpstr>
      <vt:lpstr>Les trois niveaux de l'âgisme</vt:lpstr>
      <vt:lpstr>L'âgisme institutionnel – Le niveau systémique</vt:lpstr>
      <vt:lpstr>L'âgisme interpersonnel – Le niveau social</vt:lpstr>
      <vt:lpstr>L'âgisme intériorisé – Le niveau personnel</vt:lpstr>
      <vt:lpstr>Les trois niveaux de l'âgisme</vt:lpstr>
      <vt:lpstr>Les trois niveaux de l'âgisme</vt:lpstr>
      <vt:lpstr>Idées reçues et tabous sociaux liés à la sexualité</vt:lpstr>
      <vt:lpstr>Idées reçues et tabous sociaux liés à la sexualité</vt:lpstr>
      <vt:lpstr>Idées reçues et tabous sociaux liés à la sexualité</vt:lpstr>
      <vt:lpstr>Les nuances de gris (Gewirtz-Meydan &amp; Ayalon, 2020) </vt:lpstr>
      <vt:lpstr>Les nuances de gris (Gewirtz-Meydan &amp; Ayalon, 2020) </vt:lpstr>
      <vt:lpstr>L'impact des préjugés liés à l'âge dans les domaines de la santé, de l'éducation et des structures institutionnelles </vt:lpstr>
      <vt:lpstr>Défis professionnels : gérer le paradoxe du protecteur</vt:lpstr>
      <vt:lpstr>Groupes vulnérables et intersectionnalité</vt:lpstr>
      <vt:lpstr>Repenser le récit</vt:lpstr>
      <vt:lpstr>Conseils à l'intention des enseignants et des professionnels</vt:lpstr>
      <vt:lpstr>Guide à l'intention des enseignants et des professionnels</vt:lpstr>
      <vt:lpstr>Comment éviter les stéréotypes :</vt:lpstr>
      <vt:lpstr>Résumé et messages clés</vt:lpstr>
      <vt:lpstr>Module 2 – Définitions clés</vt:lpstr>
      <vt:lpstr>Module 2 – Définitions clés</vt:lpstr>
      <vt:lpstr>Merci de votre attention !</vt:lpstr>
      <vt:lpstr>Module 2 : L'âgisme et les idées reçues sur les personnes âgées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docId:E75ACF07FB497DD2C0C438AAB2E9709E</cp:keywords>
  <cp:lastModifiedBy>Lionel BUREAU</cp:lastModifiedBy>
  <cp:revision>295</cp:revision>
  <cp:lastPrinted>2018-07-25T11:23:29Z</cp:lastPrinted>
  <dcterms:created xsi:type="dcterms:W3CDTF">2014-07-11T09:12:14Z</dcterms:created>
  <dcterms:modified xsi:type="dcterms:W3CDTF">2026-08-13T12:57:24Z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ies>
</file>