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diagrams/data2.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0.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rawing2.xml" ContentType="application/vnd.ms-office.drawingml.diagramDrawing+xml"/>
  <Override PartName="/ppt/diagrams/quickStyle2.xml" ContentType="application/vnd.openxmlformats-officedocument.drawingml.diagramStyle+xml"/>
  <Override PartName="/ppt/diagrams/colors2.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6" r:id="rId2"/>
  </p:sldMasterIdLst>
  <p:notesMasterIdLst>
    <p:notesMasterId r:id="rId30"/>
  </p:notesMasterIdLst>
  <p:handoutMasterIdLst>
    <p:handoutMasterId r:id="rId31"/>
  </p:handoutMasterIdLst>
  <p:sldIdLst>
    <p:sldId id="256" r:id="rId3"/>
    <p:sldId id="263" r:id="rId4"/>
    <p:sldId id="269" r:id="rId5"/>
    <p:sldId id="300" r:id="rId6"/>
    <p:sldId id="301" r:id="rId7"/>
    <p:sldId id="274" r:id="rId8"/>
    <p:sldId id="302" r:id="rId9"/>
    <p:sldId id="303" r:id="rId10"/>
    <p:sldId id="304" r:id="rId11"/>
    <p:sldId id="296" r:id="rId12"/>
    <p:sldId id="306" r:id="rId13"/>
    <p:sldId id="305" r:id="rId14"/>
    <p:sldId id="307" r:id="rId15"/>
    <p:sldId id="277" r:id="rId16"/>
    <p:sldId id="308" r:id="rId17"/>
    <p:sldId id="278" r:id="rId18"/>
    <p:sldId id="309" r:id="rId19"/>
    <p:sldId id="281" r:id="rId20"/>
    <p:sldId id="312" r:id="rId21"/>
    <p:sldId id="294" r:id="rId22"/>
    <p:sldId id="290" r:id="rId23"/>
    <p:sldId id="311" r:id="rId24"/>
    <p:sldId id="293" r:id="rId25"/>
    <p:sldId id="264" r:id="rId26"/>
    <p:sldId id="299" r:id="rId27"/>
    <p:sldId id="262" r:id="rId28"/>
    <p:sldId id="287" r:id="rId29"/>
  </p:sldIdLst>
  <p:sldSz cx="12192000" cy="6858000"/>
  <p:notesSz cx="6858000" cy="9144000"/>
  <p:custDataLst>
    <p:tags r:id="rId3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Destaqu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4575" autoAdjust="0"/>
  </p:normalViewPr>
  <p:slideViewPr>
    <p:cSldViewPr snapToGrid="0">
      <p:cViewPr varScale="1">
        <p:scale>
          <a:sx n="93" d="100"/>
          <a:sy n="93" d="100"/>
        </p:scale>
        <p:origin x="1440" y="9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ustomXml" Target="../customXml/item3.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gs" Target="tags/tag1.xml"/><Relationship Id="rId37" Type="http://schemas.openxmlformats.org/officeDocument/2006/relationships/customXml" Target="../customXml/item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GB" b="1" i="1" dirty="0"/>
            <a:t>Institutional Ageism </a:t>
          </a:r>
        </a:p>
        <a:p>
          <a:r>
            <a:rPr lang="en-GB" b="1" i="1" dirty="0"/>
            <a:t>The Systemic Level</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GB" b="1" i="1" dirty="0"/>
            <a:t>Interpersonal Ageism </a:t>
          </a:r>
        </a:p>
        <a:p>
          <a:pPr>
            <a:buNone/>
          </a:pPr>
          <a:r>
            <a:rPr lang="en-GB" b="1" i="1" dirty="0"/>
            <a:t>The Social Level</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GB" b="1" i="1" dirty="0"/>
            <a:t>Internalised Ageism </a:t>
          </a:r>
        </a:p>
        <a:p>
          <a:pPr>
            <a:buNone/>
          </a:pPr>
          <a:r>
            <a:rPr lang="en-GB" b="1" i="1" dirty="0"/>
            <a:t>The Personal Level</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2000" b="-12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6000" b="-6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6000" b="-6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US" b="1" i="1" dirty="0"/>
            <a:t>Managing adult children who may be uncomfortable with their parent’s new romantic interest or gender transition.</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i="1" dirty="0"/>
            <a:t>Feeling of not being equipped to discuss sexual health or LGBTQI+ identities because this was never covered in their professional training.</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Rigid schedules for feeding, cleaning, and medicating that leave no room for private time or the "messy" reality of human relationships.</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3000" b="-3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0" b="-10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3000" b="-3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custT="1"/>
      <dgm:spPr/>
      <dgm:t>
        <a:bodyPr/>
        <a:lstStyle/>
        <a:p>
          <a:r>
            <a:rPr lang="en-US" sz="1800" b="1" i="1" dirty="0"/>
            <a:t>While someone may be a grandparent, that is not their only identity. Treat them as an individual with a history, gender, and a sexual identity.</a:t>
          </a:r>
          <a:endParaRPr lang="pt-PT" sz="1800"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custT="1"/>
      <dgm:spPr/>
      <dgm:t>
        <a:bodyPr/>
        <a:lstStyle/>
        <a:p>
          <a:pPr>
            <a:buNone/>
          </a:pPr>
          <a:r>
            <a:rPr lang="en-US" sz="1700" b="1" i="1" dirty="0"/>
            <a:t>If you hear a colleague making a joke about grandpa's new girlfriend, gently intervene: "Actually, it’s great to see him so happy; connection is important at any age."</a:t>
          </a:r>
          <a:endParaRPr lang="pt-PT" sz="1700"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During health checks, say: "Many people find that their sexual needs change as they get older. Is there anything in that area you’d like to talk about?" This lowers the barrier for the older adult to speak.</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custLinFactNeighborX="-6680" custLinFactNeighborY="6978"/>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0" b="-10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712CB45D-421E-4664-BA42-11E02DC9A7C4}" srcId="{EB426917-D636-49EF-BCA1-AF2357F577DA}" destId="{1DA2ADC3-81F7-4246-A63A-11F51B9F1570}" srcOrd="1" destOrd="0" parTransId="{02B5F67C-430A-4607-B6EA-09AC914D8825}" sibTransId="{B73E1885-CAB4-44AE-90E1-4975BD893164}"/>
    <dgm:cxn modelId="{48CA8C41-9B8E-4CCC-A038-5111A8D2121A}" type="presOf" srcId="{D0624B66-6E85-4A1E-9F1B-1D0D06CB00D5}" destId="{24244F64-905C-494B-94BD-6C6023C4567F}" srcOrd="0" destOrd="0" presId="urn:microsoft.com/office/officeart/2005/8/layout/pList2"/>
    <dgm:cxn modelId="{C5FA1765-9467-4C13-B0EF-491F1A0CC8DB}" type="presOf" srcId="{1DA2ADC3-81F7-4246-A63A-11F51B9F1570}" destId="{AE4C7FBE-1064-4F6E-BFC7-C1C9C59C83E5}"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i="1" kern="1200" dirty="0"/>
            <a:t>Institutional Ageism </a:t>
          </a:r>
        </a:p>
        <a:p>
          <a:pPr marL="0" lvl="0" indent="0" algn="ctr" defTabSz="1066800">
            <a:lnSpc>
              <a:spcPct val="90000"/>
            </a:lnSpc>
            <a:spcBef>
              <a:spcPct val="0"/>
            </a:spcBef>
            <a:spcAft>
              <a:spcPct val="35000"/>
            </a:spcAft>
            <a:buNone/>
          </a:pPr>
          <a:r>
            <a:rPr lang="en-GB" sz="2400" b="1" i="1" kern="1200" dirty="0"/>
            <a:t>The Systemic Level</a:t>
          </a:r>
          <a:endParaRPr lang="pt-PT" sz="24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i="1" kern="1200" dirty="0"/>
            <a:t>Interpersonal Ageism </a:t>
          </a:r>
        </a:p>
        <a:p>
          <a:pPr marL="0" lvl="0" indent="0" algn="ctr" defTabSz="1066800">
            <a:lnSpc>
              <a:spcPct val="90000"/>
            </a:lnSpc>
            <a:spcBef>
              <a:spcPct val="0"/>
            </a:spcBef>
            <a:spcAft>
              <a:spcPct val="35000"/>
            </a:spcAft>
            <a:buNone/>
          </a:pPr>
          <a:r>
            <a:rPr lang="en-GB" sz="2400" b="1" i="1" kern="1200" dirty="0"/>
            <a:t>The Social Level</a:t>
          </a:r>
          <a:endParaRPr lang="pt-PT" sz="24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t" anchorCtr="0">
          <a:noAutofit/>
        </a:bodyPr>
        <a:lstStyle/>
        <a:p>
          <a:pPr marL="0" lvl="0" indent="0" algn="ctr" defTabSz="1066800">
            <a:lnSpc>
              <a:spcPct val="90000"/>
            </a:lnSpc>
            <a:spcBef>
              <a:spcPct val="0"/>
            </a:spcBef>
            <a:spcAft>
              <a:spcPct val="35000"/>
            </a:spcAft>
            <a:buNone/>
          </a:pPr>
          <a:r>
            <a:rPr lang="en-GB" sz="2400" b="1" i="1" kern="1200" dirty="0"/>
            <a:t>Internalised Ageism </a:t>
          </a:r>
        </a:p>
        <a:p>
          <a:pPr marL="0" lvl="0" indent="0" algn="ctr" defTabSz="1066800">
            <a:lnSpc>
              <a:spcPct val="90000"/>
            </a:lnSpc>
            <a:spcBef>
              <a:spcPct val="0"/>
            </a:spcBef>
            <a:spcAft>
              <a:spcPct val="35000"/>
            </a:spcAft>
            <a:buNone/>
          </a:pPr>
          <a:r>
            <a:rPr lang="en-GB" sz="2400" b="1" i="1" kern="1200" dirty="0"/>
            <a:t>The Personal Level</a:t>
          </a:r>
          <a:endParaRPr lang="pt-PT" sz="2400" kern="1200" dirty="0"/>
        </a:p>
      </dsp:txBody>
      <dsp:txXfrm rot="10800000">
        <a:off x="5137041" y="1872003"/>
        <a:ext cx="2066575" cy="2220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i="1" kern="1200" dirty="0"/>
            <a:t>Managing adult children who may be uncomfortable with their parent’s new romantic interest or gender transition.</a:t>
          </a:r>
          <a:endParaRPr lang="pt-PT" sz="17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i="1" kern="1200" dirty="0"/>
            <a:t>Feeling of not being equipped to discuss sexual health or LGBTQI+ identities because this was never covered in their professional training.</a:t>
          </a:r>
          <a:endParaRPr lang="pt-PT" sz="17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i="1" kern="1200" dirty="0"/>
            <a:t>Rigid schedules for feeding, cleaning, and medicating that leave no room for private time or the "messy" reality of human relationships.</a:t>
          </a:r>
          <a:endParaRPr lang="pt-PT" sz="1700" kern="1200" dirty="0"/>
        </a:p>
      </dsp:txBody>
      <dsp:txXfrm rot="10800000">
        <a:off x="5137041" y="1872003"/>
        <a:ext cx="2066575" cy="22202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146594"/>
          <a:ext cx="8070164" cy="210081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2104" y="280108"/>
          <a:ext cx="2370610" cy="1540597"/>
        </a:xfrm>
        <a:prstGeom prst="roundRect">
          <a:avLst>
            <a:gd name="adj" fmla="val 10000"/>
          </a:avLst>
        </a:prstGeom>
        <a:blipFill>
          <a:blip xmlns:r="http://schemas.openxmlformats.org/officeDocument/2006/relationships" r:embed="rId1"/>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2104"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b="1" i="1" kern="1200" dirty="0"/>
            <a:t>While someone may be a grandparent, that is not their only identity. Treat them as an individual with a history, gender, and a sexual identity.</a:t>
          </a:r>
          <a:endParaRPr lang="pt-PT" sz="1800" b="1" kern="1200" dirty="0"/>
        </a:p>
      </dsp:txBody>
      <dsp:txXfrm rot="10800000">
        <a:off x="315008" y="2100815"/>
        <a:ext cx="2224802" cy="2494758"/>
      </dsp:txXfrm>
    </dsp:sp>
    <dsp:sp modelId="{2615BB86-4389-4CF9-A2D8-A38FF5E7C6FA}">
      <dsp:nvSpPr>
        <dsp:cNvPr id="0" name=""/>
        <dsp:cNvSpPr/>
      </dsp:nvSpPr>
      <dsp:spPr>
        <a:xfrm>
          <a:off x="2849776" y="280108"/>
          <a:ext cx="2370610" cy="1540597"/>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49776"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t" anchorCtr="0">
          <a:noAutofit/>
        </a:bodyPr>
        <a:lstStyle/>
        <a:p>
          <a:pPr marL="0" lvl="0" indent="0" algn="ctr" defTabSz="755650">
            <a:lnSpc>
              <a:spcPct val="90000"/>
            </a:lnSpc>
            <a:spcBef>
              <a:spcPct val="0"/>
            </a:spcBef>
            <a:spcAft>
              <a:spcPct val="35000"/>
            </a:spcAft>
            <a:buNone/>
          </a:pPr>
          <a:r>
            <a:rPr lang="en-US" sz="1700" b="1" i="1" kern="1200" dirty="0"/>
            <a:t>If you hear a colleague making a joke about grandpa's new girlfriend, gently intervene: "Actually, it’s great to see him so happy; connection is important at any age."</a:t>
          </a:r>
          <a:endParaRPr lang="pt-PT" sz="1700" kern="1200" dirty="0"/>
        </a:p>
      </dsp:txBody>
      <dsp:txXfrm rot="10800000">
        <a:off x="2922680" y="2100815"/>
        <a:ext cx="2224802" cy="2494758"/>
      </dsp:txXfrm>
    </dsp:sp>
    <dsp:sp modelId="{5628FA73-0DFC-4F29-ACDF-59D037B19A7D}">
      <dsp:nvSpPr>
        <dsp:cNvPr id="0" name=""/>
        <dsp:cNvSpPr/>
      </dsp:nvSpPr>
      <dsp:spPr>
        <a:xfrm>
          <a:off x="5457448" y="280108"/>
          <a:ext cx="2370610" cy="1540597"/>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57448"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i="1" kern="1200" dirty="0"/>
            <a:t>During health checks, say: "Many people find that their sexual needs change as they get older. Is there anything in that area you’d like to talk about?" This lowers the barrier for the older adult to speak.</a:t>
          </a:r>
          <a:endParaRPr lang="pt-PT" sz="1600" kern="1200" dirty="0"/>
        </a:p>
      </dsp:txBody>
      <dsp:txXfrm rot="10800000">
        <a:off x="5530352" y="2100815"/>
        <a:ext cx="2224802" cy="249475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10/4/2026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‹nº›</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10/4/2026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‹nº›</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347218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It is important to </a:t>
            </a:r>
            <a:r>
              <a:rPr lang="en-US" dirty="0" err="1"/>
              <a:t>recognise</a:t>
            </a:r>
            <a:r>
              <a:rPr lang="en-US" dirty="0"/>
              <a:t> that age-based bias is a universal phenomenon that can affect individuals at any stage of life. Ageism occurs whenever stereotypes, prejudice, or discrimination are directed toward people based on their age. A Note on Focus: While ageism impacts all generations, Module 2 focuses specifically on ageism directed toward older adults. This alignment ensures that our training directly supports the mission of the Never Gets Old project, addressing the unique systemic barriers and taboos that hinder the sexual rights and holistic well-being of the elderly population.</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90763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Even if intended as harmless fun, these comments signal to the older adult that their desire for intimacy is a source of amusement, which creates a culture of shame and discourages residents from seeking the social connections they need for their well-being.</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779147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Older adults begin to believe that the myths about ageing are actually true for them and stop themselves from accessing joy or health because they feel they no longer qualified for those experiences.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53710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4121640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Bias against older adults is not just an attitude; it is a </a:t>
            </a:r>
            <a:r>
              <a:rPr lang="en-US" sz="1200" b="1" dirty="0"/>
              <a:t>systemic force </a:t>
            </a:r>
            <a:r>
              <a:rPr lang="en-US" sz="1200" dirty="0"/>
              <a:t>that shapes the quality of care and education.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633253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Professionals in care and social services often face a set of ethical and practical hurdles when confronting sexual ageism. One of them is the Protector’s Paradox. In reality, this protection often violates the individual's right to self-determination.</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31744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To understand the impact of ageism, we must </a:t>
            </a:r>
            <a:r>
              <a:rPr lang="en-US" dirty="0" err="1"/>
              <a:t>recognise</a:t>
            </a:r>
            <a:r>
              <a:rPr lang="en-US" dirty="0"/>
              <a:t> that Older Adults is not a monolithic group.</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4064532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FE9D-7B29-04F6-8242-2EAD807A6D7C}"/>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F426B980-9B08-4EF2-CF23-4F1D41D649DB}"/>
              </a:ext>
            </a:extLst>
          </p:cNvPr>
          <p:cNvSpPr>
            <a:spLocks noGrp="1" noRot="1" noChangeAspect="1"/>
          </p:cNvSpPr>
          <p:nvPr>
            <p:ph type="sldImg"/>
          </p:nvPr>
        </p:nvSpPr>
        <p:spPr/>
        <p:txBody>
          <a:bodyPr/>
          <a:lstStyle/>
          <a:p>
            <a:endParaRPr lang="pt-PT"/>
          </a:p>
        </p:txBody>
      </p:sp>
      <p:sp>
        <p:nvSpPr>
          <p:cNvPr id="3" name="Marcador de Posição de Notas 2">
            <a:extLst>
              <a:ext uri="{FF2B5EF4-FFF2-40B4-BE49-F238E27FC236}">
                <a16:creationId xmlns:a16="http://schemas.microsoft.com/office/drawing/2014/main" id="{67043C8F-3B17-739C-A52A-9AB55F8C31EC}"/>
              </a:ext>
            </a:extLst>
          </p:cNvPr>
          <p:cNvSpPr>
            <a:spLocks noGrp="1"/>
          </p:cNvSpPr>
          <p:nvPr>
            <p:ph type="body" idx="1"/>
          </p:nvPr>
        </p:nvSpPr>
        <p:spPr/>
        <p:txBody>
          <a:bodyPr/>
          <a:lstStyle/>
          <a:p>
            <a:endParaRPr lang="pt-PT" dirty="0"/>
          </a:p>
        </p:txBody>
      </p:sp>
      <p:sp>
        <p:nvSpPr>
          <p:cNvPr id="4" name="Marcador de Posição do Número do Diapositivo 3">
            <a:extLst>
              <a:ext uri="{FF2B5EF4-FFF2-40B4-BE49-F238E27FC236}">
                <a16:creationId xmlns:a16="http://schemas.microsoft.com/office/drawing/2014/main" id="{CA990EAC-D479-B4FA-0DBA-E882B542BB9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50152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b="1" dirty="0"/>
              <a:t>Bias-literacy</a:t>
            </a:r>
            <a:r>
              <a:rPr lang="en-US" sz="1200" dirty="0"/>
              <a:t> is the ability to </a:t>
            </a:r>
            <a:r>
              <a:rPr lang="en-US" sz="1200" dirty="0" err="1"/>
              <a:t>recognise</a:t>
            </a:r>
            <a:r>
              <a:rPr lang="en-US" sz="1200" dirty="0"/>
              <a:t> ageist triggers. </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640634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10/4/2026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‹nº›</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betterhealthwhileaging.net/falls-topic/"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1"/><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rawpixel.com/search/retiremen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27.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26.png"/><Relationship Id="rId9" Type="http://schemas.openxmlformats.org/officeDocument/2006/relationships/image" Target="../media/image28.jpeg"/></Relationships>
</file>

<file path=ppt/slides/_rels/slide27.xml.rels><?xml version="1.0" encoding="UTF-8" standalone="yes"?>
<Relationships xmlns="http://schemas.openxmlformats.org/package/2006/relationships"><Relationship Id="rId8" Type="http://schemas.openxmlformats.org/officeDocument/2006/relationships/hyperlink" Target="https://www.nextavenue.org/fight-sexual-ageism-boost-your-self-confidence/" TargetMode="External"/><Relationship Id="rId3" Type="http://schemas.openxmlformats.org/officeDocument/2006/relationships/hyperlink" Target="https://doi.org/10.1017/s071498081900062x" TargetMode="External"/><Relationship Id="rId7" Type="http://schemas.openxmlformats.org/officeDocument/2006/relationships/hyperlink" Target="https://doi.org/10.1023/A:1013013322947" TargetMode="External"/><Relationship Id="rId2" Type="http://schemas.openxmlformats.org/officeDocument/2006/relationships/hyperlink" Target="https://www.apa.org/monitor/2023/03/cover-new-concept-of-aging" TargetMode="External"/><Relationship Id="rId1" Type="http://schemas.openxmlformats.org/officeDocument/2006/relationships/slideLayout" Target="../slideLayouts/slideLayout1.xml"/><Relationship Id="rId6" Type="http://schemas.openxmlformats.org/officeDocument/2006/relationships/hyperlink" Target="https://doi.org/10.51897/interalia/lrjz7417" TargetMode="External"/><Relationship Id="rId11" Type="http://schemas.openxmlformats.org/officeDocument/2006/relationships/hyperlink" Target="https://iris.who.int/bitstreams/27967758-3b6e-47cf-9242-e5961ddd3252/download" TargetMode="External"/><Relationship Id="rId5" Type="http://schemas.openxmlformats.org/officeDocument/2006/relationships/hyperlink" Target="https://doi.org/10.1080/13607863.2017.1364347" TargetMode="External"/><Relationship Id="rId10" Type="http://schemas.openxmlformats.org/officeDocument/2006/relationships/hyperlink" Target="https://www.who.int/teams/social-determinants-of-health/demographic-change-and-healthy-ageing/ageism/global-report-on-ageism" TargetMode="External"/><Relationship Id="rId4" Type="http://schemas.openxmlformats.org/officeDocument/2006/relationships/hyperlink" Target="https://cora.ucc.ie/bitstreams/7f056dc8-2801-4587-9aec-87a10ad79796/download" TargetMode="External"/><Relationship Id="rId9" Type="http://schemas.openxmlformats.org/officeDocument/2006/relationships/hyperlink" Target="https://www.who.int/news-room/questions-and-answers/item/ageing-age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dirty="0" err="1"/>
              <a:t>AgeWise</a:t>
            </a:r>
            <a:r>
              <a:rPr lang="pt-PT" dirty="0"/>
              <a:t> </a:t>
            </a:r>
            <a:r>
              <a:rPr lang="pt-PT" dirty="0" err="1"/>
              <a:t>Handbook</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a:bodyPr>
          <a:lstStyle/>
          <a:p>
            <a:r>
              <a:rPr lang="en-US" sz="2000" dirty="0"/>
              <a:t>Module 2: Ageism and Misconceptions About the Elders</a:t>
            </a:r>
            <a:endParaRPr lang="pt-PT" sz="2000" dirty="0"/>
          </a:p>
          <a:p>
            <a:r>
              <a:rPr lang="en-US" dirty="0"/>
              <a:t> </a:t>
            </a:r>
            <a:endParaRPr lang="pt-PT" dirty="0"/>
          </a:p>
          <a:p>
            <a:r>
              <a:rPr lang="en-US" dirty="0"/>
              <a:t>Developed by Elisa Klein-Peters | Proportional Message</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Agenda &amp; </a:t>
            </a:r>
            <a:r>
              <a:rPr lang="pt-PT" dirty="0" err="1"/>
              <a:t>Learning</a:t>
            </a:r>
            <a:r>
              <a:rPr lang="pt-PT" dirty="0"/>
              <a:t> </a:t>
            </a:r>
            <a:r>
              <a:rPr lang="pt-PT" dirty="0" err="1"/>
              <a:t>Outcomes</a:t>
            </a:r>
            <a:endParaRPr lang="el-GR" dirty="0"/>
          </a:p>
        </p:txBody>
      </p:sp>
      <p:sp>
        <p:nvSpPr>
          <p:cNvPr id="5" name="Content Placeholder 4"/>
          <p:cNvSpPr>
            <a:spLocks noGrp="1"/>
          </p:cNvSpPr>
          <p:nvPr>
            <p:ph sz="quarter" idx="12"/>
          </p:nvPr>
        </p:nvSpPr>
        <p:spPr>
          <a:xfrm>
            <a:off x="149679" y="906237"/>
            <a:ext cx="6266089" cy="5870121"/>
          </a:xfrm>
        </p:spPr>
        <p:txBody>
          <a:bodyPr/>
          <a:lstStyle/>
          <a:p>
            <a:pPr marL="285750" indent="-285750">
              <a:buFont typeface="Arial" panose="020B0604020202020204" pitchFamily="34" charset="0"/>
              <a:buChar char="•"/>
            </a:pPr>
            <a:r>
              <a:rPr lang="en-US" sz="2200" dirty="0"/>
              <a:t>Effects of Ageism</a:t>
            </a:r>
          </a:p>
          <a:p>
            <a:pPr marL="285750" indent="-285750">
              <a:buFont typeface="Arial" panose="020B0604020202020204" pitchFamily="34" charset="0"/>
              <a:buChar char="•"/>
            </a:pPr>
            <a:r>
              <a:rPr lang="en-US" sz="2200" dirty="0"/>
              <a:t>Levels of Ageism</a:t>
            </a:r>
          </a:p>
          <a:p>
            <a:pPr marL="971533" lvl="1" indent="-285750"/>
            <a:r>
              <a:rPr lang="en-US" dirty="0"/>
              <a:t>Institutional Ageism </a:t>
            </a:r>
          </a:p>
          <a:p>
            <a:pPr marL="971533" lvl="1" indent="-285750"/>
            <a:r>
              <a:rPr lang="en-US" dirty="0"/>
              <a:t>Interpersonal Ageism </a:t>
            </a:r>
          </a:p>
          <a:p>
            <a:pPr marL="971533" lvl="1" indent="-285750"/>
            <a:r>
              <a:rPr lang="en-US" dirty="0" err="1"/>
              <a:t>Internalised</a:t>
            </a:r>
            <a:r>
              <a:rPr lang="en-US" dirty="0"/>
              <a:t> Ageism</a:t>
            </a:r>
          </a:p>
          <a:p>
            <a:pPr marL="285750" indent="-285750">
              <a:buFont typeface="Arial" panose="020B0604020202020204" pitchFamily="34" charset="0"/>
              <a:buChar char="•"/>
            </a:pPr>
            <a:r>
              <a:rPr lang="en-US" sz="2200" dirty="0"/>
              <a:t>Negative Societal Beliefs and Taboos surrounding Sexuality in Later Life</a:t>
            </a:r>
          </a:p>
          <a:p>
            <a:pPr marL="285750" indent="-285750">
              <a:buFont typeface="Arial" panose="020B0604020202020204" pitchFamily="34" charset="0"/>
              <a:buChar char="•"/>
            </a:pPr>
            <a:r>
              <a:rPr lang="en-US" sz="2200" dirty="0"/>
              <a:t>Impact on Healthcare, Education and Institutional Settings </a:t>
            </a:r>
          </a:p>
          <a:p>
            <a:pPr marL="285750" indent="-285750">
              <a:buFont typeface="Arial" panose="020B0604020202020204" pitchFamily="34" charset="0"/>
              <a:buChar char="•"/>
            </a:pPr>
            <a:r>
              <a:rPr lang="en-US" sz="2200" dirty="0"/>
              <a:t>Vulnerable Groups and Intersectionality</a:t>
            </a:r>
          </a:p>
          <a:p>
            <a:pPr marL="285750" indent="-285750">
              <a:buFont typeface="Arial" panose="020B0604020202020204" pitchFamily="34" charset="0"/>
              <a:buChar char="•"/>
            </a:pPr>
            <a:r>
              <a:rPr lang="en-US" sz="2200" dirty="0"/>
              <a:t>Guidance for Educators and Professionals</a:t>
            </a:r>
          </a:p>
          <a:p>
            <a:pPr marL="285750" indent="-285750">
              <a:buFont typeface="Arial" panose="020B0604020202020204" pitchFamily="34" charset="0"/>
              <a:buChar char="•"/>
            </a:pPr>
            <a:endParaRPr lang="en-US" dirty="0"/>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2854636324"/>
              </p:ext>
            </p:extLst>
          </p:nvPr>
        </p:nvGraphicFramePr>
        <p:xfrm>
          <a:off x="6290863" y="1107837"/>
          <a:ext cx="5751458" cy="5181800"/>
        </p:xfrm>
        <a:graphic>
          <a:graphicData uri="http://schemas.openxmlformats.org/drawingml/2006/table">
            <a:tbl>
              <a:tblPr firstRow="1" firstCol="1" bandRow="1">
                <a:tableStyleId>{5C22544A-7EE6-4342-B048-85BDC9FD1C3A}</a:tableStyleId>
              </a:tblPr>
              <a:tblGrid>
                <a:gridCol w="5751458">
                  <a:extLst>
                    <a:ext uri="{9D8B030D-6E8A-4147-A177-3AD203B41FA5}">
                      <a16:colId xmlns:a16="http://schemas.microsoft.com/office/drawing/2014/main" val="2208413371"/>
                    </a:ext>
                  </a:extLst>
                </a:gridCol>
              </a:tblGrid>
              <a:tr h="785974">
                <a:tc>
                  <a:txBody>
                    <a:bodyPr/>
                    <a:lstStyle/>
                    <a:p>
                      <a:pPr algn="ctr">
                        <a:lnSpc>
                          <a:spcPct val="107000"/>
                        </a:lnSpc>
                        <a:spcAft>
                          <a:spcPts val="800"/>
                        </a:spcAft>
                        <a:buNone/>
                      </a:pPr>
                      <a:r>
                        <a:rPr lang="en-US" sz="2400" dirty="0">
                          <a:solidFill>
                            <a:srgbClr val="FFFFFF"/>
                          </a:solidFill>
                          <a:effectLst/>
                        </a:rPr>
                        <a:t>What will learners know or be able to do?</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100363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Identify and define the levels of ageism and their impact.</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609697882"/>
                  </a:ext>
                </a:extLst>
              </a:tr>
              <a:tr h="943227">
                <a:tc>
                  <a:txBody>
                    <a:bodyPr/>
                    <a:lstStyle/>
                    <a:p>
                      <a:pPr algn="ctr">
                        <a:lnSpc>
                          <a:spcPct val="107000"/>
                        </a:lnSpc>
                        <a:spcAft>
                          <a:spcPts val="800"/>
                        </a:spcAft>
                        <a:buNone/>
                      </a:pPr>
                      <a:r>
                        <a:rPr lang="en-US" sz="2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Recognise</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the gap between explicit professional approval of sexual rights and implicit personal biases.</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845751019"/>
                  </a:ext>
                </a:extLst>
              </a:tr>
              <a:tr h="116587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Understand how gender, culture, and cognitive status overlap to create barriers to intimacy.</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2365465741"/>
                  </a:ext>
                </a:extLst>
              </a:tr>
              <a:tr h="116587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Challenge the </a:t>
                      </a:r>
                      <a:r>
                        <a:rPr lang="en-US" sz="22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Asexual Stereotype</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and the </a:t>
                      </a:r>
                      <a:r>
                        <a:rPr lang="en-US" sz="2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prioritisation</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of safety over the adult right to privacy.</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139907258"/>
                  </a:ext>
                </a:extLst>
              </a:tr>
            </a:tbl>
          </a:graphicData>
        </a:graphic>
      </p:graphicFrame>
      <p:pic>
        <p:nvPicPr>
          <p:cNvPr id="8" name="Imagem 7" descr="Uma imagem com árvore, pessoa, vestuário, Cara humana&#10;&#10;Os conteúdos gerados por IA podem estar incorretos.">
            <a:extLst>
              <a:ext uri="{FF2B5EF4-FFF2-40B4-BE49-F238E27FC236}">
                <a16:creationId xmlns:a16="http://schemas.microsoft.com/office/drawing/2014/main" id="{CA5C01CE-221B-DA49-8934-E12ADECA99C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1079" y="5219272"/>
            <a:ext cx="2231458" cy="1638728"/>
          </a:xfrm>
          <a:prstGeom prst="rect">
            <a:avLst/>
          </a:prstGeom>
        </p:spPr>
      </p:pic>
      <p:sp>
        <p:nvSpPr>
          <p:cNvPr id="9" name="CaixaDeTexto 8">
            <a:extLst>
              <a:ext uri="{FF2B5EF4-FFF2-40B4-BE49-F238E27FC236}">
                <a16:creationId xmlns:a16="http://schemas.microsoft.com/office/drawing/2014/main" id="{8DE31BFA-0EB9-D012-64BE-330C8724FE6E}"/>
              </a:ext>
            </a:extLst>
          </p:cNvPr>
          <p:cNvSpPr txBox="1"/>
          <p:nvPr/>
        </p:nvSpPr>
        <p:spPr>
          <a:xfrm>
            <a:off x="2722537" y="6586347"/>
            <a:ext cx="4453369" cy="230832"/>
          </a:xfrm>
          <a:prstGeom prst="rect">
            <a:avLst/>
          </a:prstGeom>
          <a:noFill/>
        </p:spPr>
        <p:txBody>
          <a:bodyPr wrap="square" rtlCol="0">
            <a:spAutoFit/>
          </a:bodyPr>
          <a:lstStyle/>
          <a:p>
            <a:r>
              <a:rPr lang="en-US" sz="900" dirty="0"/>
              <a:t>This photograph by an unknown author is licensed under CC BY-NC-ND.</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pt-PT" dirty="0" err="1"/>
              <a:t>Effects</a:t>
            </a:r>
            <a:r>
              <a:rPr lang="pt-PT" dirty="0"/>
              <a:t> of </a:t>
            </a:r>
            <a:r>
              <a:rPr lang="pt-PT" dirty="0" err="1"/>
              <a:t>Ageism</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336561"/>
            <a:ext cx="11205569" cy="5289179"/>
          </a:xfrm>
        </p:spPr>
        <p:txBody>
          <a:bodyPr/>
          <a:lstStyle/>
          <a:p>
            <a:pPr marL="285750" indent="-285750">
              <a:buFont typeface="Arial" panose="020B0604020202020204" pitchFamily="34" charset="0"/>
              <a:buChar char="•"/>
            </a:pPr>
            <a:r>
              <a:rPr lang="en-US" sz="2400" dirty="0"/>
              <a:t>From the pressure to dye away every grey hair to anti-aging products, the message is clear: Youth seem to be the standard of value and being old is something to avoid.</a:t>
            </a:r>
          </a:p>
          <a:p>
            <a:pPr marL="285750" indent="-285750">
              <a:buFont typeface="Arial" panose="020B0604020202020204" pitchFamily="34" charset="0"/>
              <a:buChar char="•"/>
            </a:pPr>
            <a:r>
              <a:rPr lang="en-US" sz="2400" dirty="0"/>
              <a:t>Sexual health, identities, and intimacy are essential to older adults’ quality of life, yet many believes and misconceptions exists within societies regarding sexuality in older age. While our society has worked hard to stop discrimination based on things like race or gender, </a:t>
            </a:r>
            <a:r>
              <a:rPr lang="en-US" sz="2400" b="1" dirty="0"/>
              <a:t>prejudice against older people </a:t>
            </a:r>
            <a:r>
              <a:rPr lang="en-US" sz="2400" dirty="0"/>
              <a:t>is still often ignored or even seen as “normal” (Abrams, 2023).</a:t>
            </a:r>
          </a:p>
          <a:p>
            <a:pPr marL="285750" indent="-285750">
              <a:buFont typeface="Arial" panose="020B0604020202020204" pitchFamily="34" charset="0"/>
              <a:buChar char="•"/>
            </a:pPr>
            <a:endParaRPr lang="en-US" sz="2400" dirty="0"/>
          </a:p>
        </p:txBody>
      </p:sp>
      <p:sp>
        <p:nvSpPr>
          <p:cNvPr id="5" name="Caixa de texto 11">
            <a:extLst>
              <a:ext uri="{FF2B5EF4-FFF2-40B4-BE49-F238E27FC236}">
                <a16:creationId xmlns:a16="http://schemas.microsoft.com/office/drawing/2014/main" id="{7A74B0BA-53C4-757F-A86B-6F3EE1389BCD}"/>
              </a:ext>
            </a:extLst>
          </p:cNvPr>
          <p:cNvSpPr txBox="1"/>
          <p:nvPr/>
        </p:nvSpPr>
        <p:spPr>
          <a:xfrm>
            <a:off x="549789" y="4369018"/>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Ageism refers to the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stereotypes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how we think,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prejudice</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how we feel, and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discrimination</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how we act, towards others or oneself based on age (WHO, 2025). While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explicit ageism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is consciously and intentionally,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implicit ageism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operates largely outside of conscious awareness and conscious intention.</a:t>
            </a:r>
            <a:endParaRPr lang="pt-PT"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B2A0C-776F-3AA5-535A-E496850D279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4C8B50E-5E2C-4112-3377-40CCE72B227E}"/>
              </a:ext>
            </a:extLst>
          </p:cNvPr>
          <p:cNvSpPr>
            <a:spLocks noGrp="1"/>
          </p:cNvSpPr>
          <p:nvPr>
            <p:ph type="title"/>
          </p:nvPr>
        </p:nvSpPr>
        <p:spPr/>
        <p:txBody>
          <a:bodyPr lIns="91440"/>
          <a:lstStyle/>
          <a:p>
            <a:r>
              <a:rPr lang="pt-PT" dirty="0" err="1"/>
              <a:t>Effects</a:t>
            </a:r>
            <a:r>
              <a:rPr lang="pt-PT" dirty="0"/>
              <a:t> of </a:t>
            </a:r>
            <a:r>
              <a:rPr lang="pt-PT" dirty="0" err="1"/>
              <a:t>Ageism</a:t>
            </a:r>
            <a:r>
              <a:rPr lang="pt-PT" dirty="0"/>
              <a:t> – in older </a:t>
            </a:r>
            <a:r>
              <a:rPr lang="pt-PT" dirty="0" err="1"/>
              <a:t>people’s</a:t>
            </a:r>
            <a:r>
              <a:rPr lang="pt-PT" dirty="0"/>
              <a:t> lives.   </a:t>
            </a:r>
            <a:endParaRPr lang="el-GR" dirty="0"/>
          </a:p>
        </p:txBody>
      </p:sp>
      <p:sp>
        <p:nvSpPr>
          <p:cNvPr id="7" name="Content Placeholder 6">
            <a:extLst>
              <a:ext uri="{FF2B5EF4-FFF2-40B4-BE49-F238E27FC236}">
                <a16:creationId xmlns:a16="http://schemas.microsoft.com/office/drawing/2014/main" id="{B9D3E590-F8AB-0578-82CC-4F062092F72A}"/>
              </a:ext>
            </a:extLst>
          </p:cNvPr>
          <p:cNvSpPr>
            <a:spLocks noGrp="1"/>
          </p:cNvSpPr>
          <p:nvPr>
            <p:ph sz="quarter" idx="12"/>
          </p:nvPr>
        </p:nvSpPr>
        <p:spPr>
          <a:xfrm>
            <a:off x="97969" y="1041791"/>
            <a:ext cx="7427437" cy="5444475"/>
          </a:xfrm>
        </p:spPr>
        <p:txBody>
          <a:bodyPr/>
          <a:lstStyle/>
          <a:p>
            <a:r>
              <a:rPr lang="en-US" sz="2400" dirty="0"/>
              <a:t>Ageism is known to affect older people’s lives in terms of their health and well-being and represents a big obstacle to healthy ageing.</a:t>
            </a:r>
          </a:p>
          <a:p>
            <a:r>
              <a:rPr lang="en-US" sz="2400" dirty="0"/>
              <a:t>It is associated with: </a:t>
            </a:r>
          </a:p>
          <a:p>
            <a:pPr marL="971533" lvl="1" indent="-285750"/>
            <a:r>
              <a:rPr lang="en-US" sz="2400" b="1" dirty="0">
                <a:solidFill>
                  <a:schemeClr val="accent6"/>
                </a:solidFill>
              </a:rPr>
              <a:t>poorer physical health </a:t>
            </a:r>
            <a:r>
              <a:rPr lang="en-US" sz="2400" dirty="0">
                <a:solidFill>
                  <a:schemeClr val="accent6"/>
                </a:solidFill>
              </a:rPr>
              <a:t>(Robb et al., 2002)</a:t>
            </a:r>
          </a:p>
          <a:p>
            <a:pPr marL="971533" lvl="1" indent="-285750"/>
            <a:r>
              <a:rPr lang="en-US" sz="2400" b="1" dirty="0">
                <a:solidFill>
                  <a:schemeClr val="accent6"/>
                </a:solidFill>
              </a:rPr>
              <a:t>poorer mental health </a:t>
            </a:r>
            <a:r>
              <a:rPr lang="en-US" sz="2400" dirty="0">
                <a:solidFill>
                  <a:schemeClr val="accent6"/>
                </a:solidFill>
              </a:rPr>
              <a:t>(Lyons et al., 2018) </a:t>
            </a:r>
          </a:p>
          <a:p>
            <a:pPr marL="971533" lvl="1" indent="-285750"/>
            <a:r>
              <a:rPr lang="en-US" sz="2400" dirty="0">
                <a:solidFill>
                  <a:schemeClr val="accent6"/>
                </a:solidFill>
              </a:rPr>
              <a:t>poorer quality of life (Bodner &amp; Cohen-Fridel, 2019) </a:t>
            </a:r>
          </a:p>
          <a:p>
            <a:pPr marL="971533" lvl="1" indent="-285750"/>
            <a:r>
              <a:rPr lang="en-US" sz="2400" b="1" dirty="0">
                <a:solidFill>
                  <a:schemeClr val="accent6"/>
                </a:solidFill>
              </a:rPr>
              <a:t>higher rates of loneliness and social isolation </a:t>
            </a:r>
            <a:r>
              <a:rPr lang="en-US" sz="2400" dirty="0">
                <a:solidFill>
                  <a:schemeClr val="accent6"/>
                </a:solidFill>
              </a:rPr>
              <a:t>(</a:t>
            </a:r>
            <a:r>
              <a:rPr lang="en-US" sz="2400" dirty="0" err="1">
                <a:solidFill>
                  <a:schemeClr val="accent6"/>
                </a:solidFill>
              </a:rPr>
              <a:t>Donizzetti</a:t>
            </a:r>
            <a:r>
              <a:rPr lang="en-US" sz="2400" dirty="0">
                <a:solidFill>
                  <a:schemeClr val="accent6"/>
                </a:solidFill>
              </a:rPr>
              <a:t> &amp; </a:t>
            </a:r>
            <a:r>
              <a:rPr lang="en-US" sz="2400" dirty="0" err="1">
                <a:solidFill>
                  <a:schemeClr val="accent6"/>
                </a:solidFill>
              </a:rPr>
              <a:t>Lagacé</a:t>
            </a:r>
            <a:r>
              <a:rPr lang="en-US" sz="2400" dirty="0">
                <a:solidFill>
                  <a:schemeClr val="accent6"/>
                </a:solidFill>
              </a:rPr>
              <a:t>, 2022).</a:t>
            </a:r>
          </a:p>
          <a:p>
            <a:pPr marL="971533" lvl="1" indent="-285750"/>
            <a:r>
              <a:rPr lang="en-US" sz="2400" dirty="0">
                <a:solidFill>
                  <a:schemeClr val="accent6"/>
                </a:solidFill>
              </a:rPr>
              <a:t>experiences of ageism are greater among those </a:t>
            </a:r>
            <a:r>
              <a:rPr lang="en-US" sz="2400" b="1" dirty="0">
                <a:solidFill>
                  <a:schemeClr val="accent6"/>
                </a:solidFill>
              </a:rPr>
              <a:t>without a partner, unemployed participants, those with lower incomes and poorer self rated health </a:t>
            </a:r>
            <a:r>
              <a:rPr lang="en-US" sz="2400" dirty="0">
                <a:solidFill>
                  <a:schemeClr val="accent6"/>
                </a:solidFill>
              </a:rPr>
              <a:t>(Heywood et al, 2019)</a:t>
            </a:r>
          </a:p>
        </p:txBody>
      </p:sp>
      <p:sp>
        <p:nvSpPr>
          <p:cNvPr id="2" name="Rectangle 2">
            <a:extLst>
              <a:ext uri="{FF2B5EF4-FFF2-40B4-BE49-F238E27FC236}">
                <a16:creationId xmlns:a16="http://schemas.microsoft.com/office/drawing/2014/main" id="{A90C7471-6A34-B9EA-84E8-E8E5160D8D9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pic>
        <p:nvPicPr>
          <p:cNvPr id="3" name="Imagem 2">
            <a:extLst>
              <a:ext uri="{FF2B5EF4-FFF2-40B4-BE49-F238E27FC236}">
                <a16:creationId xmlns:a16="http://schemas.microsoft.com/office/drawing/2014/main" id="{FF8DC120-F081-AB22-B1BD-8EDF7CCCA0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5406" y="1024716"/>
            <a:ext cx="4387833" cy="5123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852752B3-F1BC-E5B9-2E2D-CDA39E385B48}"/>
              </a:ext>
            </a:extLst>
          </p:cNvPr>
          <p:cNvSpPr>
            <a:spLocks noChangeArrowheads="1"/>
          </p:cNvSpPr>
          <p:nvPr/>
        </p:nvSpPr>
        <p:spPr bwMode="auto">
          <a:xfrm>
            <a:off x="8016858" y="6301600"/>
            <a:ext cx="37311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Figure 1 - The three dimensions of ageism, including stereotypes, prejudice and discrimination (WHO,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239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9088-2FCF-6A6E-ADD2-3B366F6F7B4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7CAFC01-DDB5-B6AF-03CC-92CA6A850771}"/>
              </a:ext>
            </a:extLst>
          </p:cNvPr>
          <p:cNvSpPr>
            <a:spLocks noGrp="1"/>
          </p:cNvSpPr>
          <p:nvPr>
            <p:ph type="title"/>
          </p:nvPr>
        </p:nvSpPr>
        <p:spPr/>
        <p:txBody>
          <a:bodyPr lIns="91440"/>
          <a:lstStyle/>
          <a:p>
            <a:r>
              <a:rPr lang="pt-PT" dirty="0"/>
              <a:t>Three </a:t>
            </a:r>
            <a:r>
              <a:rPr lang="pt-PT" dirty="0" err="1"/>
              <a:t>Levels</a:t>
            </a:r>
            <a:r>
              <a:rPr lang="pt-PT" dirty="0"/>
              <a:t> of </a:t>
            </a:r>
            <a:r>
              <a:rPr lang="pt-PT" dirty="0" err="1"/>
              <a:t>Ageism</a:t>
            </a:r>
            <a:endParaRPr lang="el-GR" dirty="0"/>
          </a:p>
        </p:txBody>
      </p:sp>
      <p:sp>
        <p:nvSpPr>
          <p:cNvPr id="3" name="Marcador de Posição do Texto 2">
            <a:extLst>
              <a:ext uri="{FF2B5EF4-FFF2-40B4-BE49-F238E27FC236}">
                <a16:creationId xmlns:a16="http://schemas.microsoft.com/office/drawing/2014/main" id="{0C0744AB-6157-5DA4-F342-4DAAD0DB6697}"/>
              </a:ext>
            </a:extLst>
          </p:cNvPr>
          <p:cNvSpPr>
            <a:spLocks noGrp="1"/>
          </p:cNvSpPr>
          <p:nvPr>
            <p:ph type="body" sz="quarter" idx="10"/>
          </p:nvPr>
        </p:nvSpPr>
        <p:spPr>
          <a:xfrm>
            <a:off x="97970" y="967623"/>
            <a:ext cx="11944351" cy="1478625"/>
          </a:xfrm>
        </p:spPr>
        <p:txBody>
          <a:bodyPr/>
          <a:lstStyle/>
          <a:p>
            <a:r>
              <a:rPr lang="en-US" dirty="0"/>
              <a:t>Ageism is a multi-layered phenomenon; it exists in the laws of our countries, within interactions in the hallways, and even the quiet thoughts in our own heads. </a:t>
            </a:r>
          </a:p>
          <a:p>
            <a:r>
              <a:rPr lang="en-US" dirty="0"/>
              <a:t>It is not just a personal feeling; it is built into our systems and can be </a:t>
            </a:r>
            <a:r>
              <a:rPr lang="en-US" dirty="0" err="1"/>
              <a:t>categorised</a:t>
            </a:r>
            <a:r>
              <a:rPr lang="en-US" dirty="0"/>
              <a:t> into three distinct levels:</a:t>
            </a:r>
            <a:endParaRPr lang="pt-PT" dirty="0"/>
          </a:p>
        </p:txBody>
      </p:sp>
      <p:graphicFrame>
        <p:nvGraphicFramePr>
          <p:cNvPr id="5" name="Diagrama 4">
            <a:extLst>
              <a:ext uri="{FF2B5EF4-FFF2-40B4-BE49-F238E27FC236}">
                <a16:creationId xmlns:a16="http://schemas.microsoft.com/office/drawing/2014/main" id="{10312D47-05C1-6A3C-3CD5-A663D0253DB6}"/>
              </a:ext>
            </a:extLst>
          </p:cNvPr>
          <p:cNvGraphicFramePr/>
          <p:nvPr>
            <p:extLst>
              <p:ext uri="{D42A27DB-BD31-4B8C-83A1-F6EECF244321}">
                <p14:modId xmlns:p14="http://schemas.microsoft.com/office/powerpoint/2010/main" val="2908337998"/>
              </p:ext>
            </p:extLst>
          </p:nvPr>
        </p:nvGraphicFramePr>
        <p:xfrm>
          <a:off x="2204824" y="2514565"/>
          <a:ext cx="7496224" cy="4160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93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en-US" dirty="0"/>
              <a:t>Institutional Ageism - The Systemic Level</a:t>
            </a:r>
            <a:endParaRPr lang="el-GR" dirty="0"/>
          </a:p>
        </p:txBody>
      </p:sp>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5900149" y="1060325"/>
            <a:ext cx="6142172" cy="5902778"/>
          </a:xfrm>
        </p:spPr>
        <p:txBody>
          <a:bodyPr>
            <a:normAutofit fontScale="92500" lnSpcReduction="20000"/>
          </a:bodyPr>
          <a:lstStyle/>
          <a:p>
            <a:pPr marL="457200" indent="-457200">
              <a:buFont typeface="Arial" panose="020B0604020202020204" pitchFamily="34" charset="0"/>
              <a:buChar char="•"/>
            </a:pPr>
            <a:r>
              <a:rPr lang="en-US" sz="2800" dirty="0"/>
              <a:t>Laws, rules, social norms, and practices of </a:t>
            </a:r>
            <a:r>
              <a:rPr lang="en-US" sz="2800" dirty="0" err="1"/>
              <a:t>organisations</a:t>
            </a:r>
            <a:r>
              <a:rPr lang="en-US" sz="2800" dirty="0"/>
              <a:t> that limit opportunities or disadvantage individuals based on their age (WHO, 2021). </a:t>
            </a:r>
          </a:p>
          <a:p>
            <a:pPr marL="457200" indent="-457200">
              <a:buFont typeface="Arial" panose="020B0604020202020204" pitchFamily="34" charset="0"/>
              <a:buChar char="•"/>
            </a:pPr>
            <a:r>
              <a:rPr lang="en-US" sz="2800" dirty="0"/>
              <a:t>Often the most invisible form</a:t>
            </a:r>
          </a:p>
          <a:p>
            <a:pPr marL="457200" indent="-457200">
              <a:buFont typeface="Arial" panose="020B0604020202020204" pitchFamily="34" charset="0"/>
              <a:buChar char="•"/>
            </a:pPr>
            <a:r>
              <a:rPr lang="en-US" sz="2800" u="sng" dirty="0"/>
              <a:t>Example</a:t>
            </a:r>
            <a:r>
              <a:rPr lang="en-US" sz="2800" dirty="0"/>
              <a:t>: The age cap on certain </a:t>
            </a:r>
            <a:r>
              <a:rPr lang="en-US" sz="2800" b="1" dirty="0"/>
              <a:t>screenings in the health care system</a:t>
            </a:r>
            <a:r>
              <a:rPr lang="en-US" sz="2800" dirty="0"/>
              <a:t>. In many regions, routine sexual health screenings or reproductive health checks are automatically stopped once a patient hits 65, under the ageist assumption that they are no longer sexually active or at risk for STIs. </a:t>
            </a:r>
          </a:p>
          <a:p>
            <a:pPr marL="457200" indent="-457200">
              <a:buFont typeface="Arial" panose="020B0604020202020204" pitchFamily="34" charset="0"/>
              <a:buChar char="•"/>
            </a:pPr>
            <a:r>
              <a:rPr lang="en-US" sz="2800" u="sng" dirty="0"/>
              <a:t>Example</a:t>
            </a:r>
            <a:r>
              <a:rPr lang="en-US" sz="2800" dirty="0"/>
              <a:t>: </a:t>
            </a:r>
            <a:r>
              <a:rPr lang="en-US" sz="2800" b="1" dirty="0"/>
              <a:t>Discriminatory hiring practices </a:t>
            </a:r>
            <a:r>
              <a:rPr lang="en-US" sz="2800" dirty="0"/>
              <a:t>that </a:t>
            </a:r>
            <a:r>
              <a:rPr lang="en-US" sz="2800" dirty="0" err="1"/>
              <a:t>favour</a:t>
            </a:r>
            <a:r>
              <a:rPr lang="en-US" sz="2800" dirty="0"/>
              <a:t> younger candidates or mandatory retirement ages that force skilled professionals out of their roles regardless of their actual competence.</a:t>
            </a:r>
          </a:p>
        </p:txBody>
      </p:sp>
      <p:pic>
        <p:nvPicPr>
          <p:cNvPr id="3" name="Imagem 2" descr="Uma imagem com pessoa, dedo, polegar, vestuário&#10;&#10;Os conteúdos gerados por IA podem estar incorretos.">
            <a:extLst>
              <a:ext uri="{FF2B5EF4-FFF2-40B4-BE49-F238E27FC236}">
                <a16:creationId xmlns:a16="http://schemas.microsoft.com/office/drawing/2014/main" id="{89251DFA-7CA9-D14C-D95D-97E27320D84F}"/>
              </a:ext>
            </a:extLst>
          </p:cNvPr>
          <p:cNvPicPr>
            <a:picLocks noChangeAspect="1"/>
          </p:cNvPicPr>
          <p:nvPr/>
        </p:nvPicPr>
        <p:blipFill>
          <a:blip r:embed="rId2">
            <a:extLst>
              <a:ext uri="{28A0092B-C50C-407E-A947-70E740481C1C}">
                <a14:useLocalDpi xmlns:a14="http://schemas.microsoft.com/office/drawing/2010/main" val="0"/>
              </a:ext>
            </a:extLst>
          </a:blip>
          <a:srcRect l="13998" r="14221"/>
          <a:stretch>
            <a:fillRect/>
          </a:stretch>
        </p:blipFill>
        <p:spPr>
          <a:xfrm>
            <a:off x="149679" y="922791"/>
            <a:ext cx="5624632" cy="5804356"/>
          </a:xfrm>
          <a:prstGeom prst="rect">
            <a:avLst/>
          </a:prstGeom>
        </p:spPr>
      </p:pic>
    </p:spTree>
    <p:extLst>
      <p:ext uri="{BB962C8B-B14F-4D97-AF65-F5344CB8AC3E}">
        <p14:creationId xmlns:p14="http://schemas.microsoft.com/office/powerpoint/2010/main" val="334921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71CDF-9FAB-31F9-0232-E5A5C823D8A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3C9942B-AE24-F077-80A1-4BCC87378880}"/>
              </a:ext>
            </a:extLst>
          </p:cNvPr>
          <p:cNvSpPr>
            <a:spLocks noGrp="1"/>
          </p:cNvSpPr>
          <p:nvPr>
            <p:ph type="title"/>
          </p:nvPr>
        </p:nvSpPr>
        <p:spPr>
          <a:xfrm>
            <a:off x="97970" y="81642"/>
            <a:ext cx="11944351" cy="715879"/>
          </a:xfrm>
        </p:spPr>
        <p:txBody>
          <a:bodyPr lIns="91440" anchor="ctr">
            <a:normAutofit/>
          </a:bodyPr>
          <a:lstStyle/>
          <a:p>
            <a:r>
              <a:rPr lang="en-US" dirty="0"/>
              <a:t>Interpersonal Ageism - The Social Level</a:t>
            </a:r>
            <a:endParaRPr lang="el-GR" dirty="0"/>
          </a:p>
        </p:txBody>
      </p:sp>
      <p:sp>
        <p:nvSpPr>
          <p:cNvPr id="7" name="Content Placeholder 6">
            <a:extLst>
              <a:ext uri="{FF2B5EF4-FFF2-40B4-BE49-F238E27FC236}">
                <a16:creationId xmlns:a16="http://schemas.microsoft.com/office/drawing/2014/main" id="{39A3BF80-54A1-0C22-ED13-57EEB0B4F318}"/>
              </a:ext>
            </a:extLst>
          </p:cNvPr>
          <p:cNvSpPr>
            <a:spLocks noGrp="1"/>
          </p:cNvSpPr>
          <p:nvPr>
            <p:ph sz="quarter" idx="12"/>
          </p:nvPr>
        </p:nvSpPr>
        <p:spPr>
          <a:xfrm>
            <a:off x="5900149" y="1514750"/>
            <a:ext cx="6142172" cy="5902778"/>
          </a:xfrm>
        </p:spPr>
        <p:txBody>
          <a:bodyPr>
            <a:normAutofit/>
          </a:bodyPr>
          <a:lstStyle/>
          <a:p>
            <a:pPr marL="457200" indent="-457200">
              <a:buFont typeface="Arial" panose="020B0604020202020204" pitchFamily="34" charset="0"/>
              <a:buChar char="•"/>
            </a:pPr>
            <a:r>
              <a:rPr lang="en-US" sz="2500" dirty="0"/>
              <a:t>Involves the stereotypes and prejudices that emerge when one person interacts with another (WHO, 2021).</a:t>
            </a:r>
          </a:p>
          <a:p>
            <a:pPr marL="457200" indent="-457200">
              <a:buFont typeface="Arial" panose="020B0604020202020204" pitchFamily="34" charset="0"/>
              <a:buChar char="•"/>
            </a:pPr>
            <a:r>
              <a:rPr lang="en-US" sz="2500" u="sng" dirty="0"/>
              <a:t>Example</a:t>
            </a:r>
            <a:r>
              <a:rPr lang="en-US" sz="2500" dirty="0"/>
              <a:t>: Staff members make </a:t>
            </a:r>
            <a:r>
              <a:rPr lang="en-US" sz="2500" b="1" dirty="0"/>
              <a:t>jokes</a:t>
            </a:r>
            <a:r>
              <a:rPr lang="en-US" sz="2500" dirty="0"/>
              <a:t> about two residents starting a new romantic relationship. </a:t>
            </a:r>
          </a:p>
          <a:p>
            <a:pPr marL="457200" indent="-457200">
              <a:buFont typeface="Arial" panose="020B0604020202020204" pitchFamily="34" charset="0"/>
              <a:buChar char="•"/>
            </a:pPr>
            <a:r>
              <a:rPr lang="en-US" sz="2500" u="sng" dirty="0"/>
              <a:t>Example</a:t>
            </a:r>
            <a:r>
              <a:rPr lang="en-US" sz="2500" dirty="0"/>
              <a:t>: Adopting an overly accommodating tone or simplified vocabulary with older adults, known as </a:t>
            </a:r>
            <a:r>
              <a:rPr lang="en-US" sz="2500" b="1" dirty="0"/>
              <a:t>elderspeak</a:t>
            </a:r>
            <a:r>
              <a:rPr lang="en-US" sz="2500" dirty="0"/>
              <a:t>, we </a:t>
            </a:r>
            <a:r>
              <a:rPr lang="en-US" sz="2500" dirty="0" err="1"/>
              <a:t>infantilise</a:t>
            </a:r>
            <a:r>
              <a:rPr lang="en-US" sz="2500" dirty="0"/>
              <a:t> older adults, reinforcing a social perception of incompetence that often leads to disrespectful treatment.</a:t>
            </a:r>
          </a:p>
        </p:txBody>
      </p:sp>
      <p:pic>
        <p:nvPicPr>
          <p:cNvPr id="4" name="Imagem 3" descr="Uma imagem com pessoa, vestuário, interior, Cara humana&#10;&#10;Os conteúdos gerados por IA podem estar incorretos.">
            <a:extLst>
              <a:ext uri="{FF2B5EF4-FFF2-40B4-BE49-F238E27FC236}">
                <a16:creationId xmlns:a16="http://schemas.microsoft.com/office/drawing/2014/main" id="{56F1CC5F-4C6D-98FC-F047-89C94319831C}"/>
              </a:ext>
            </a:extLst>
          </p:cNvPr>
          <p:cNvPicPr>
            <a:picLocks noChangeAspect="1"/>
          </p:cNvPicPr>
          <p:nvPr/>
        </p:nvPicPr>
        <p:blipFill>
          <a:blip r:embed="rId3">
            <a:extLst>
              <a:ext uri="{28A0092B-C50C-407E-A947-70E740481C1C}">
                <a14:useLocalDpi xmlns:a14="http://schemas.microsoft.com/office/drawing/2010/main" val="0"/>
              </a:ext>
            </a:extLst>
          </a:blip>
          <a:srcRect l="17487" r="10932"/>
          <a:stretch>
            <a:fillRect/>
          </a:stretch>
        </p:blipFill>
        <p:spPr>
          <a:xfrm>
            <a:off x="223252" y="1165429"/>
            <a:ext cx="5578459" cy="5161799"/>
          </a:xfrm>
          <a:prstGeom prst="rect">
            <a:avLst/>
          </a:prstGeom>
        </p:spPr>
      </p:pic>
    </p:spTree>
    <p:extLst>
      <p:ext uri="{BB962C8B-B14F-4D97-AF65-F5344CB8AC3E}">
        <p14:creationId xmlns:p14="http://schemas.microsoft.com/office/powerpoint/2010/main" val="127627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3BA3-BAF7-F201-7736-CC980DF9E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3569282-1790-4C86-F3DF-C5357CE69699}"/>
              </a:ext>
            </a:extLst>
          </p:cNvPr>
          <p:cNvSpPr>
            <a:spLocks noGrp="1"/>
          </p:cNvSpPr>
          <p:nvPr>
            <p:ph type="title"/>
          </p:nvPr>
        </p:nvSpPr>
        <p:spPr>
          <a:xfrm>
            <a:off x="97970" y="81642"/>
            <a:ext cx="11944351" cy="715879"/>
          </a:xfrm>
        </p:spPr>
        <p:txBody>
          <a:bodyPr lIns="91440" anchor="ctr">
            <a:normAutofit/>
          </a:bodyPr>
          <a:lstStyle/>
          <a:p>
            <a:r>
              <a:rPr lang="en-US" dirty="0" err="1"/>
              <a:t>Internalised</a:t>
            </a:r>
            <a:r>
              <a:rPr lang="en-US" dirty="0"/>
              <a:t> Ageism - The Personal Level</a:t>
            </a:r>
            <a:endParaRPr lang="el-GR" dirty="0"/>
          </a:p>
        </p:txBody>
      </p:sp>
      <p:sp>
        <p:nvSpPr>
          <p:cNvPr id="7" name="Content Placeholder 6">
            <a:extLst>
              <a:ext uri="{FF2B5EF4-FFF2-40B4-BE49-F238E27FC236}">
                <a16:creationId xmlns:a16="http://schemas.microsoft.com/office/drawing/2014/main" id="{46F23D2B-76DB-2C5F-DDFC-9A12A2E764D4}"/>
              </a:ext>
            </a:extLst>
          </p:cNvPr>
          <p:cNvSpPr>
            <a:spLocks noGrp="1"/>
          </p:cNvSpPr>
          <p:nvPr>
            <p:ph sz="quarter" idx="12"/>
          </p:nvPr>
        </p:nvSpPr>
        <p:spPr>
          <a:xfrm>
            <a:off x="5808090" y="1102366"/>
            <a:ext cx="6142172" cy="5902778"/>
          </a:xfrm>
        </p:spPr>
        <p:txBody>
          <a:bodyPr>
            <a:normAutofit fontScale="92500" lnSpcReduction="10000"/>
          </a:bodyPr>
          <a:lstStyle/>
          <a:p>
            <a:pPr marL="457200" indent="-457200">
              <a:buFont typeface="Arial" panose="020B0604020202020204" pitchFamily="34" charset="0"/>
              <a:buChar char="•"/>
            </a:pPr>
            <a:r>
              <a:rPr lang="en-US" sz="2800" dirty="0"/>
              <a:t>Also known as </a:t>
            </a:r>
            <a:r>
              <a:rPr lang="en-US" sz="2800" b="1" dirty="0"/>
              <a:t>self-directed ageism</a:t>
            </a:r>
            <a:r>
              <a:rPr lang="en-US" sz="2800" dirty="0"/>
              <a:t>, individuals take the negative stereotypes they have heard throughout their lives and turn them inwards. </a:t>
            </a:r>
          </a:p>
          <a:p>
            <a:pPr marL="457200" indent="-457200">
              <a:buFont typeface="Arial" panose="020B0604020202020204" pitchFamily="34" charset="0"/>
              <a:buChar char="•"/>
            </a:pPr>
            <a:r>
              <a:rPr lang="en-US" sz="2800" b="1" dirty="0"/>
              <a:t>Example</a:t>
            </a:r>
            <a:r>
              <a:rPr lang="en-US" sz="2800" dirty="0"/>
              <a:t>: An older woman who experiences physical discomfort, such as vaginal dryness, or feels a desire for a new partner. If she has </a:t>
            </a:r>
            <a:r>
              <a:rPr lang="en-US" sz="2800" dirty="0" err="1"/>
              <a:t>internalised</a:t>
            </a:r>
            <a:r>
              <a:rPr lang="en-US" sz="2800" dirty="0"/>
              <a:t> the message that she is “too old” to be attractive, she may never seek medical treatment or pursue a relationship. </a:t>
            </a:r>
          </a:p>
          <a:p>
            <a:pPr marL="457200" indent="-457200">
              <a:buFont typeface="Arial" panose="020B0604020202020204" pitchFamily="34" charset="0"/>
              <a:buChar char="•"/>
            </a:pPr>
            <a:r>
              <a:rPr lang="en-US" sz="2800" b="1" dirty="0"/>
              <a:t>Example</a:t>
            </a:r>
            <a:r>
              <a:rPr lang="en-US" sz="2800" dirty="0"/>
              <a:t>: individuals in their twenties may </a:t>
            </a:r>
            <a:r>
              <a:rPr lang="en-US" sz="2800" dirty="0" err="1"/>
              <a:t>internalise</a:t>
            </a:r>
            <a:r>
              <a:rPr lang="en-US" sz="2800" dirty="0"/>
              <a:t> the belief that they lack sufficient life experience for a role or work position, leading them to disqualify themselves from career opportunities.</a:t>
            </a:r>
          </a:p>
        </p:txBody>
      </p:sp>
      <p:pic>
        <p:nvPicPr>
          <p:cNvPr id="3" name="Imagem 2" descr="Uma imagem com Cara humana, pessoa, parede, interior&#10;&#10;Os conteúdos gerados por IA podem estar incorretos.">
            <a:extLst>
              <a:ext uri="{FF2B5EF4-FFF2-40B4-BE49-F238E27FC236}">
                <a16:creationId xmlns:a16="http://schemas.microsoft.com/office/drawing/2014/main" id="{74D12741-F8B5-6393-9205-2B6E79FB6E09}"/>
              </a:ext>
            </a:extLst>
          </p:cNvPr>
          <p:cNvPicPr>
            <a:picLocks noChangeAspect="1"/>
          </p:cNvPicPr>
          <p:nvPr/>
        </p:nvPicPr>
        <p:blipFill>
          <a:blip r:embed="rId3">
            <a:extLst>
              <a:ext uri="{28A0092B-C50C-407E-A947-70E740481C1C}">
                <a14:useLocalDpi xmlns:a14="http://schemas.microsoft.com/office/drawing/2010/main" val="0"/>
              </a:ext>
            </a:extLst>
          </a:blip>
          <a:srcRect l="17487" r="18008"/>
          <a:stretch>
            <a:fillRect/>
          </a:stretch>
        </p:blipFill>
        <p:spPr>
          <a:xfrm>
            <a:off x="241738" y="1024834"/>
            <a:ext cx="5454870" cy="5617703"/>
          </a:xfrm>
          <a:prstGeom prst="rect">
            <a:avLst/>
          </a:prstGeom>
        </p:spPr>
      </p:pic>
    </p:spTree>
    <p:extLst>
      <p:ext uri="{BB962C8B-B14F-4D97-AF65-F5344CB8AC3E}">
        <p14:creationId xmlns:p14="http://schemas.microsoft.com/office/powerpoint/2010/main" val="57468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C1F3-8FB7-C69E-43A5-3DDC6543B69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D8333E0-F4D2-0E11-955D-2C9EB704E8B5}"/>
              </a:ext>
            </a:extLst>
          </p:cNvPr>
          <p:cNvSpPr>
            <a:spLocks noGrp="1"/>
          </p:cNvSpPr>
          <p:nvPr>
            <p:ph type="title"/>
          </p:nvPr>
        </p:nvSpPr>
        <p:spPr/>
        <p:txBody>
          <a:bodyPr lIns="91440"/>
          <a:lstStyle/>
          <a:p>
            <a:r>
              <a:rPr lang="pt-PT" dirty="0"/>
              <a:t>Three </a:t>
            </a:r>
            <a:r>
              <a:rPr lang="pt-PT" dirty="0" err="1"/>
              <a:t>Levels</a:t>
            </a:r>
            <a:r>
              <a:rPr lang="pt-PT" dirty="0"/>
              <a:t> of </a:t>
            </a:r>
            <a:r>
              <a:rPr lang="pt-PT" dirty="0" err="1"/>
              <a:t>Ageism</a:t>
            </a:r>
            <a:endParaRPr lang="el-GR" dirty="0"/>
          </a:p>
        </p:txBody>
      </p:sp>
      <p:sp>
        <p:nvSpPr>
          <p:cNvPr id="3" name="Marcador de Posição do Texto 2">
            <a:extLst>
              <a:ext uri="{FF2B5EF4-FFF2-40B4-BE49-F238E27FC236}">
                <a16:creationId xmlns:a16="http://schemas.microsoft.com/office/drawing/2014/main" id="{976EEBF3-8998-F4A6-3296-6502495CCE3C}"/>
              </a:ext>
            </a:extLst>
          </p:cNvPr>
          <p:cNvSpPr>
            <a:spLocks noGrp="1"/>
          </p:cNvSpPr>
          <p:nvPr>
            <p:ph type="body" sz="quarter" idx="10"/>
          </p:nvPr>
        </p:nvSpPr>
        <p:spPr>
          <a:xfrm>
            <a:off x="97970" y="967623"/>
            <a:ext cx="11944351" cy="1478625"/>
          </a:xfrm>
        </p:spPr>
        <p:txBody>
          <a:bodyPr/>
          <a:lstStyle/>
          <a:p>
            <a:r>
              <a:rPr lang="en-US" dirty="0"/>
              <a:t>These three levels do not exist in isolation; they feed into one another. </a:t>
            </a:r>
          </a:p>
          <a:p>
            <a:r>
              <a:rPr lang="en-US" i="1" dirty="0"/>
              <a:t>Institutional</a:t>
            </a:r>
            <a:r>
              <a:rPr lang="en-US" dirty="0"/>
              <a:t> lack of sexual health focus reinforces the </a:t>
            </a:r>
            <a:r>
              <a:rPr lang="en-US" i="1" dirty="0"/>
              <a:t>Interpersonal</a:t>
            </a:r>
            <a:r>
              <a:rPr lang="en-US" dirty="0"/>
              <a:t> idea that seniors aren't sexual, which eventually leads to the </a:t>
            </a:r>
            <a:r>
              <a:rPr lang="en-US" i="1" dirty="0" err="1"/>
              <a:t>Internalised</a:t>
            </a:r>
            <a:r>
              <a:rPr lang="en-US" dirty="0"/>
              <a:t> belief that one shouldn't even ask for help. Breaking the cycle requires professionals to intervene at all three levels simultaneously.</a:t>
            </a:r>
            <a:endParaRPr lang="pt-PT" dirty="0"/>
          </a:p>
        </p:txBody>
      </p:sp>
      <p:pic>
        <p:nvPicPr>
          <p:cNvPr id="4" name="Imagem 3">
            <a:extLst>
              <a:ext uri="{FF2B5EF4-FFF2-40B4-BE49-F238E27FC236}">
                <a16:creationId xmlns:a16="http://schemas.microsoft.com/office/drawing/2014/main" id="{6BB48455-8E5A-18F0-7FBE-292E7245ED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0027" y="2616350"/>
            <a:ext cx="7861739" cy="3690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3">
            <a:extLst>
              <a:ext uri="{FF2B5EF4-FFF2-40B4-BE49-F238E27FC236}">
                <a16:creationId xmlns:a16="http://schemas.microsoft.com/office/drawing/2014/main" id="{8E846512-9249-ED55-A40D-5BE5219D64EE}"/>
              </a:ext>
            </a:extLst>
          </p:cNvPr>
          <p:cNvSpPr>
            <a:spLocks noChangeArrowheads="1"/>
          </p:cNvSpPr>
          <p:nvPr/>
        </p:nvSpPr>
        <p:spPr bwMode="auto">
          <a:xfrm>
            <a:off x="4225158" y="6437201"/>
            <a:ext cx="306902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Figure 2 - The three levels of ageism (WHO,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9516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pt-PT" dirty="0"/>
              <a:t>Three </a:t>
            </a:r>
            <a:r>
              <a:rPr lang="pt-PT" dirty="0" err="1"/>
              <a:t>Levels</a:t>
            </a:r>
            <a:r>
              <a:rPr lang="pt-PT" dirty="0"/>
              <a:t> of </a:t>
            </a:r>
            <a:r>
              <a:rPr lang="pt-PT" dirty="0" err="1"/>
              <a:t>Ageism</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0" y="1627070"/>
            <a:ext cx="5910944" cy="5313673"/>
          </a:xfrm>
        </p:spPr>
        <p:txBody>
          <a:bodyPr>
            <a:normAutofit/>
          </a:bodyPr>
          <a:lstStyle/>
          <a:p>
            <a:r>
              <a:rPr lang="en-US" sz="2700" dirty="0"/>
              <a:t>Objective: Learners will identify how 12 Myths of Ageing (WHO, 2013) manifest across </a:t>
            </a:r>
            <a:r>
              <a:rPr lang="en-US" sz="2700" i="1" dirty="0"/>
              <a:t>Institutional</a:t>
            </a:r>
            <a:r>
              <a:rPr lang="en-US" sz="2700" dirty="0"/>
              <a:t>, </a:t>
            </a:r>
            <a:r>
              <a:rPr lang="en-US" sz="2700" i="1" dirty="0"/>
              <a:t>Interpersonal</a:t>
            </a:r>
            <a:r>
              <a:rPr lang="en-US" sz="2700" dirty="0"/>
              <a:t>, and </a:t>
            </a:r>
            <a:r>
              <a:rPr lang="en-US" sz="2700" i="1" dirty="0" err="1"/>
              <a:t>Internalised</a:t>
            </a:r>
            <a:r>
              <a:rPr lang="en-US" sz="2700" dirty="0"/>
              <a:t> levels of ageism through real-world scenarios.</a:t>
            </a:r>
          </a:p>
          <a:p>
            <a:endParaRPr lang="en-US" sz="2700" dirty="0"/>
          </a:p>
          <a:p>
            <a:r>
              <a:rPr lang="en-US" sz="2700" dirty="0"/>
              <a:t>In small groups, read the following 12 mini case studies. Identify </a:t>
            </a:r>
            <a:r>
              <a:rPr lang="en-US" sz="2700" b="1" dirty="0"/>
              <a:t>which level of ageism is present </a:t>
            </a:r>
            <a:r>
              <a:rPr lang="en-US" sz="2700" dirty="0"/>
              <a:t>and which of the </a:t>
            </a:r>
            <a:r>
              <a:rPr lang="en-US" sz="2700" b="1" dirty="0"/>
              <a:t>12 Myths </a:t>
            </a:r>
            <a:r>
              <a:rPr lang="en-US" sz="2700" dirty="0"/>
              <a:t>are being reinforced.</a:t>
            </a:r>
          </a:p>
        </p:txBody>
      </p:sp>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en-US" dirty="0"/>
              <a:t>Exercise 1 – The Ageism Puzzle</a:t>
            </a:r>
            <a:endParaRPr lang="pt-PT" dirty="0"/>
          </a:p>
        </p:txBody>
      </p:sp>
      <p:pic>
        <p:nvPicPr>
          <p:cNvPr id="6" name="Imagem 5" descr="Uma imagem com texto, desenho, pessoa&#10;&#10;Os conteúdos gerados por IA podem estar incorretos.">
            <a:extLst>
              <a:ext uri="{FF2B5EF4-FFF2-40B4-BE49-F238E27FC236}">
                <a16:creationId xmlns:a16="http://schemas.microsoft.com/office/drawing/2014/main" id="{E7E4B3E5-B1BA-A1E2-35E4-A9E03B038F0E}"/>
              </a:ext>
            </a:extLst>
          </p:cNvPr>
          <p:cNvPicPr>
            <a:picLocks noChangeAspect="1"/>
          </p:cNvPicPr>
          <p:nvPr/>
        </p:nvPicPr>
        <p:blipFill>
          <a:blip r:embed="rId2">
            <a:extLst>
              <a:ext uri="{28A0092B-C50C-407E-A947-70E740481C1C}">
                <a14:useLocalDpi xmlns:a14="http://schemas.microsoft.com/office/drawing/2010/main" val="0"/>
              </a:ext>
            </a:extLst>
          </a:blip>
          <a:srcRect t="10948"/>
          <a:stretch>
            <a:fillRect/>
          </a:stretch>
        </p:blipFill>
        <p:spPr>
          <a:xfrm>
            <a:off x="6183088" y="1462685"/>
            <a:ext cx="5616476" cy="4342215"/>
          </a:xfrm>
          <a:prstGeom prst="rect">
            <a:avLst/>
          </a:prstGeom>
          <a:ln>
            <a:noFill/>
          </a:ln>
          <a:effectLst>
            <a:softEdge rad="112500"/>
          </a:effectLst>
        </p:spPr>
      </p:pic>
    </p:spTree>
    <p:extLst>
      <p:ext uri="{BB962C8B-B14F-4D97-AF65-F5344CB8AC3E}">
        <p14:creationId xmlns:p14="http://schemas.microsoft.com/office/powerpoint/2010/main" val="295666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B625E-5463-113A-3B2A-0C88F0421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880565A-D37F-1B22-2155-950CB337DA9E}"/>
              </a:ext>
            </a:extLst>
          </p:cNvPr>
          <p:cNvSpPr>
            <a:spLocks noGrp="1"/>
          </p:cNvSpPr>
          <p:nvPr>
            <p:ph type="title"/>
          </p:nvPr>
        </p:nvSpPr>
        <p:spPr/>
        <p:txBody>
          <a:bodyPr lIns="91440"/>
          <a:lstStyle/>
          <a:p>
            <a:r>
              <a:rPr lang="en-US" dirty="0"/>
              <a:t>Negative Societal Beliefs and Taboos surrounding Sexuality</a:t>
            </a:r>
            <a:endParaRPr lang="el-GR" dirty="0"/>
          </a:p>
        </p:txBody>
      </p:sp>
      <p:sp>
        <p:nvSpPr>
          <p:cNvPr id="7" name="Content Placeholder 6">
            <a:extLst>
              <a:ext uri="{FF2B5EF4-FFF2-40B4-BE49-F238E27FC236}">
                <a16:creationId xmlns:a16="http://schemas.microsoft.com/office/drawing/2014/main" id="{D1E2AD2B-F87B-6889-0EAC-E9598E48D039}"/>
              </a:ext>
            </a:extLst>
          </p:cNvPr>
          <p:cNvSpPr>
            <a:spLocks noGrp="1"/>
          </p:cNvSpPr>
          <p:nvPr>
            <p:ph sz="quarter" idx="12"/>
          </p:nvPr>
        </p:nvSpPr>
        <p:spPr>
          <a:xfrm>
            <a:off x="790322" y="1456380"/>
            <a:ext cx="5443848" cy="5401620"/>
          </a:xfrm>
        </p:spPr>
        <p:txBody>
          <a:bodyPr/>
          <a:lstStyle/>
          <a:p>
            <a:r>
              <a:rPr lang="en-US" sz="2800" dirty="0"/>
              <a:t>In many cultures, the intersection of </a:t>
            </a:r>
            <a:r>
              <a:rPr lang="en-US" sz="2800" b="1" dirty="0"/>
              <a:t>old age </a:t>
            </a:r>
            <a:r>
              <a:rPr lang="en-US" sz="2800" dirty="0"/>
              <a:t>and </a:t>
            </a:r>
            <a:r>
              <a:rPr lang="en-US" sz="2800" b="1" dirty="0"/>
              <a:t>sexuality</a:t>
            </a:r>
            <a:r>
              <a:rPr lang="en-US" sz="2800" dirty="0"/>
              <a:t> creates a profound social discomfort. This discomfort is rooted in several societal beliefs that professionals must learn to identify and challenge. </a:t>
            </a:r>
          </a:p>
        </p:txBody>
      </p:sp>
      <p:sp>
        <p:nvSpPr>
          <p:cNvPr id="3" name="Caixa de texto 11">
            <a:extLst>
              <a:ext uri="{FF2B5EF4-FFF2-40B4-BE49-F238E27FC236}">
                <a16:creationId xmlns:a16="http://schemas.microsoft.com/office/drawing/2014/main" id="{39D21935-1975-9E83-CF3F-E62A3BF07477}"/>
              </a:ext>
            </a:extLst>
          </p:cNvPr>
          <p:cNvSpPr txBox="1"/>
          <p:nvPr/>
        </p:nvSpPr>
        <p:spPr>
          <a:xfrm>
            <a:off x="790322" y="4599806"/>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Sexual Ageism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is the belief that older people are, or should be, asexual, that sexual interest in old age is abnormal. It occurs when older people are stereotyped as being non-sexual, not capable of having sex or enjoying a sex life like they did when they were young (Surles, 2023).</a:t>
            </a:r>
          </a:p>
        </p:txBody>
      </p:sp>
      <p:pic>
        <p:nvPicPr>
          <p:cNvPr id="10" name="Imagem 9" descr="Uma imagem com interior, cama, conforto, Sesta&#10;&#10;Os conteúdos gerados por IA podem estar incorretos.">
            <a:extLst>
              <a:ext uri="{FF2B5EF4-FFF2-40B4-BE49-F238E27FC236}">
                <a16:creationId xmlns:a16="http://schemas.microsoft.com/office/drawing/2014/main" id="{85E84EE8-648B-2CDC-B45B-DF30BE301894}"/>
              </a:ext>
            </a:extLst>
          </p:cNvPr>
          <p:cNvPicPr>
            <a:picLocks noChangeAspect="1"/>
          </p:cNvPicPr>
          <p:nvPr/>
        </p:nvPicPr>
        <p:blipFill>
          <a:blip r:embed="rId2">
            <a:extLst>
              <a:ext uri="{28A0092B-C50C-407E-A947-70E740481C1C}">
                <a14:useLocalDpi xmlns:a14="http://schemas.microsoft.com/office/drawing/2010/main" val="0"/>
              </a:ext>
            </a:extLst>
          </a:blip>
          <a:srcRect t="9202"/>
          <a:stretch>
            <a:fillRect/>
          </a:stretch>
        </p:blipFill>
        <p:spPr>
          <a:xfrm>
            <a:off x="6378339" y="1292773"/>
            <a:ext cx="4971628" cy="2965126"/>
          </a:xfrm>
          <a:prstGeom prst="rect">
            <a:avLst/>
          </a:prstGeom>
        </p:spPr>
      </p:pic>
    </p:spTree>
    <p:extLst>
      <p:ext uri="{BB962C8B-B14F-4D97-AF65-F5344CB8AC3E}">
        <p14:creationId xmlns:p14="http://schemas.microsoft.com/office/powerpoint/2010/main" val="197558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B81F-02B0-C687-3E1D-A7D6083ABFD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E5A3930-C477-7976-79E3-96411A22A2B6}"/>
              </a:ext>
            </a:extLst>
          </p:cNvPr>
          <p:cNvSpPr>
            <a:spLocks noGrp="1"/>
          </p:cNvSpPr>
          <p:nvPr>
            <p:ph type="title"/>
          </p:nvPr>
        </p:nvSpPr>
        <p:spPr/>
        <p:txBody>
          <a:bodyPr lIns="91440"/>
          <a:lstStyle/>
          <a:p>
            <a:r>
              <a:rPr lang="en-US" dirty="0"/>
              <a:t>Negative Societal Beliefs and Taboos surrounding Sexuality</a:t>
            </a:r>
            <a:endParaRPr lang="el-GR" dirty="0"/>
          </a:p>
        </p:txBody>
      </p:sp>
      <p:graphicFrame>
        <p:nvGraphicFramePr>
          <p:cNvPr id="2" name="Tabela 1">
            <a:extLst>
              <a:ext uri="{FF2B5EF4-FFF2-40B4-BE49-F238E27FC236}">
                <a16:creationId xmlns:a16="http://schemas.microsoft.com/office/drawing/2014/main" id="{96CD6D91-5920-3B81-F601-2EF2B78893E5}"/>
              </a:ext>
            </a:extLst>
          </p:cNvPr>
          <p:cNvGraphicFramePr>
            <a:graphicFrameLocks noGrp="1"/>
          </p:cNvGraphicFramePr>
          <p:nvPr>
            <p:extLst>
              <p:ext uri="{D42A27DB-BD31-4B8C-83A1-F6EECF244321}">
                <p14:modId xmlns:p14="http://schemas.microsoft.com/office/powerpoint/2010/main" val="3448486729"/>
              </p:ext>
            </p:extLst>
          </p:nvPr>
        </p:nvGraphicFramePr>
        <p:xfrm>
          <a:off x="202883" y="1096429"/>
          <a:ext cx="11526661" cy="5335902"/>
        </p:xfrm>
        <a:graphic>
          <a:graphicData uri="http://schemas.openxmlformats.org/drawingml/2006/table">
            <a:tbl>
              <a:tblPr firstRow="1" firstCol="1" bandRow="1">
                <a:tableStyleId>{69012ECD-51FC-41F1-AA8D-1B2483CD663E}</a:tableStyleId>
              </a:tblPr>
              <a:tblGrid>
                <a:gridCol w="2855627">
                  <a:extLst>
                    <a:ext uri="{9D8B030D-6E8A-4147-A177-3AD203B41FA5}">
                      <a16:colId xmlns:a16="http://schemas.microsoft.com/office/drawing/2014/main" val="2255646649"/>
                    </a:ext>
                  </a:extLst>
                </a:gridCol>
                <a:gridCol w="3194390">
                  <a:extLst>
                    <a:ext uri="{9D8B030D-6E8A-4147-A177-3AD203B41FA5}">
                      <a16:colId xmlns:a16="http://schemas.microsoft.com/office/drawing/2014/main" val="1298500447"/>
                    </a:ext>
                  </a:extLst>
                </a:gridCol>
                <a:gridCol w="2855771">
                  <a:extLst>
                    <a:ext uri="{9D8B030D-6E8A-4147-A177-3AD203B41FA5}">
                      <a16:colId xmlns:a16="http://schemas.microsoft.com/office/drawing/2014/main" val="866132745"/>
                    </a:ext>
                  </a:extLst>
                </a:gridCol>
                <a:gridCol w="2620873">
                  <a:extLst>
                    <a:ext uri="{9D8B030D-6E8A-4147-A177-3AD203B41FA5}">
                      <a16:colId xmlns:a16="http://schemas.microsoft.com/office/drawing/2014/main" val="3753424078"/>
                    </a:ext>
                  </a:extLst>
                </a:gridCol>
              </a:tblGrid>
              <a:tr h="1200195">
                <a:tc>
                  <a:txBody>
                    <a:bodyPr/>
                    <a:lstStyle/>
                    <a:p>
                      <a:pPr algn="ctr">
                        <a:lnSpc>
                          <a:spcPct val="107000"/>
                        </a:lnSpc>
                        <a:spcAft>
                          <a:spcPts val="800"/>
                        </a:spcAft>
                        <a:buNone/>
                      </a:pP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The "</a:t>
                      </a: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Asexual</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a:t>
                      </a: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Assumption</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The Sacredness of the Delicate Body</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The Double Standard of Ageing and Gender</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The Silence of the Closet</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4135707">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The most pervasive belief is that sexual desire naturally expires at a certain age. This taboo suggests that once an individual passes reproductive age or faces physical health declines,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they become asexual</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This taboo prevents older adults for example, from discussing sexual health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health</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professionals.</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There is a societal tendency to view the aging body through a lens of fragility that is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incompatible with sex</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We often see older adults exclusively as grandparents or patients. These roles are culturally de-sexualized. In institutional settings, this taboo manifests when staff feel they are protecting a resident's dignity by ignoring their sexual identity.</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Men are often allowed a longer sexual runway in the public eye, while women face a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double standard </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where aging is equated with a loss of sexual value. This is reinforced by a multi-billion-euro anti-aging industry that labels the natural signs of a life lived, wrinkles, grey hair, changing body shapes, as problems to be fixed.</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For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LGBTQI+ elders</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these taboos are doubled. Many lived through eras where their identities were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criminalised</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Societal taboos force many back into the closet when entering aged care (e.g. elders living with HIV feel compelled to return to the closet, driven by a lack of knowledge among medical staff regarding HIV treatments/transmissibility).</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bl>
          </a:graphicData>
        </a:graphic>
      </p:graphicFrame>
    </p:spTree>
    <p:extLst>
      <p:ext uri="{BB962C8B-B14F-4D97-AF65-F5344CB8AC3E}">
        <p14:creationId xmlns:p14="http://schemas.microsoft.com/office/powerpoint/2010/main" val="46787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73D51-5A2E-FA99-BCF7-371C68675A5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5B35C86-D586-66B4-DF60-42A06869A97C}"/>
              </a:ext>
            </a:extLst>
          </p:cNvPr>
          <p:cNvSpPr>
            <a:spLocks noGrp="1"/>
          </p:cNvSpPr>
          <p:nvPr>
            <p:ph type="title"/>
          </p:nvPr>
        </p:nvSpPr>
        <p:spPr/>
        <p:txBody>
          <a:bodyPr lIns="91440"/>
          <a:lstStyle/>
          <a:p>
            <a:r>
              <a:rPr lang="en-US" dirty="0"/>
              <a:t>Negative Societal Beliefs and Taboos surrounding Sexuality</a:t>
            </a:r>
            <a:endParaRPr lang="el-GR" dirty="0"/>
          </a:p>
        </p:txBody>
      </p:sp>
      <p:graphicFrame>
        <p:nvGraphicFramePr>
          <p:cNvPr id="3" name="Tabela 2">
            <a:extLst>
              <a:ext uri="{FF2B5EF4-FFF2-40B4-BE49-F238E27FC236}">
                <a16:creationId xmlns:a16="http://schemas.microsoft.com/office/drawing/2014/main" id="{C55D4427-F725-4A1B-2E76-F10E59E66A63}"/>
              </a:ext>
            </a:extLst>
          </p:cNvPr>
          <p:cNvGraphicFramePr>
            <a:graphicFrameLocks noGrp="1"/>
          </p:cNvGraphicFramePr>
          <p:nvPr>
            <p:extLst>
              <p:ext uri="{D42A27DB-BD31-4B8C-83A1-F6EECF244321}">
                <p14:modId xmlns:p14="http://schemas.microsoft.com/office/powerpoint/2010/main" val="38945295"/>
              </p:ext>
            </p:extLst>
          </p:nvPr>
        </p:nvGraphicFramePr>
        <p:xfrm>
          <a:off x="592661" y="1114928"/>
          <a:ext cx="10958207" cy="5560985"/>
        </p:xfrm>
        <a:graphic>
          <a:graphicData uri="http://schemas.openxmlformats.org/drawingml/2006/table">
            <a:tbl>
              <a:tblPr firstRow="1" firstCol="1" bandRow="1">
                <a:tableStyleId>{5C22544A-7EE6-4342-B048-85BDC9FD1C3A}</a:tableStyleId>
              </a:tblPr>
              <a:tblGrid>
                <a:gridCol w="4579045">
                  <a:extLst>
                    <a:ext uri="{9D8B030D-6E8A-4147-A177-3AD203B41FA5}">
                      <a16:colId xmlns:a16="http://schemas.microsoft.com/office/drawing/2014/main" val="2705418086"/>
                    </a:ext>
                  </a:extLst>
                </a:gridCol>
                <a:gridCol w="6379162">
                  <a:extLst>
                    <a:ext uri="{9D8B030D-6E8A-4147-A177-3AD203B41FA5}">
                      <a16:colId xmlns:a16="http://schemas.microsoft.com/office/drawing/2014/main" val="2884053023"/>
                    </a:ext>
                  </a:extLst>
                </a:gridCol>
              </a:tblGrid>
              <a:tr h="465007">
                <a:tc>
                  <a:txBody>
                    <a:bodyPr/>
                    <a:lstStyle/>
                    <a:p>
                      <a:pPr algn="ctr">
                        <a:lnSpc>
                          <a:spcPct val="107000"/>
                        </a:lnSpc>
                        <a:spcAft>
                          <a:spcPts val="800"/>
                        </a:spcAft>
                        <a:buNone/>
                      </a:pPr>
                      <a:r>
                        <a:rPr lang="en-GB" sz="1800" b="1" dirty="0">
                          <a:solidFill>
                            <a:srgbClr val="FFFFFF"/>
                          </a:solidFill>
                          <a:effectLst/>
                        </a:rPr>
                        <a:t>Myth</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800" b="1" dirty="0">
                          <a:solidFill>
                            <a:srgbClr val="FFFFFF"/>
                          </a:solidFill>
                          <a:effectLst/>
                        </a:rPr>
                        <a:t>Reality</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621625456"/>
                  </a:ext>
                </a:extLst>
              </a:tr>
              <a:tr h="1072598">
                <a:tc>
                  <a:txBody>
                    <a:bodyPr/>
                    <a:lstStyle/>
                    <a:p>
                      <a:pPr algn="ctr">
                        <a:lnSpc>
                          <a:spcPct val="107000"/>
                        </a:lnSpc>
                        <a:spcAft>
                          <a:spcPts val="800"/>
                        </a:spcAft>
                        <a:buNone/>
                      </a:pPr>
                      <a:r>
                        <a:rPr lang="en-GB" sz="1800" b="1" dirty="0">
                          <a:solidFill>
                            <a:srgbClr val="FFFFFF"/>
                          </a:solidFill>
                          <a:effectLst/>
                        </a:rPr>
                        <a:t>"Older people don't have sex."</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National surveys show that a significant percentage of adults aged 70+ remain sexually active and value intimacy. At the same time, sexual satisfaction often increases or stays stable with age. While the mechanics may change, the emotional intimacy and confidence often deepen.</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260326768"/>
                  </a:ext>
                </a:extLst>
              </a:tr>
              <a:tr h="624853">
                <a:tc>
                  <a:txBody>
                    <a:bodyPr/>
                    <a:lstStyle/>
                    <a:p>
                      <a:pPr algn="ctr">
                        <a:lnSpc>
                          <a:spcPct val="107000"/>
                        </a:lnSpc>
                        <a:spcAft>
                          <a:spcPts val="800"/>
                        </a:spcAft>
                        <a:buNone/>
                      </a:pPr>
                      <a:r>
                        <a:rPr lang="en-US" sz="1800" b="1" dirty="0">
                          <a:solidFill>
                            <a:srgbClr val="FFFFFF"/>
                          </a:solidFill>
                          <a:effectLst/>
                        </a:rPr>
                        <a:t>"Older bodies are unattractive and non-sexual."</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a:effectLst/>
                        </a:rPr>
                        <a:t>Beauty is a social construct. Attractiveness in later life is often tied to vitality and connection rather than "flawless" skin.</a:t>
                      </a:r>
                      <a:endParaRPr lang="pt-PT" sz="1600" b="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814745257"/>
                  </a:ext>
                </a:extLst>
              </a:tr>
              <a:tr h="712416">
                <a:tc>
                  <a:txBody>
                    <a:bodyPr/>
                    <a:lstStyle/>
                    <a:p>
                      <a:pPr algn="ctr">
                        <a:lnSpc>
                          <a:spcPct val="107000"/>
                        </a:lnSpc>
                        <a:spcAft>
                          <a:spcPts val="800"/>
                        </a:spcAft>
                        <a:buNone/>
                      </a:pPr>
                      <a:r>
                        <a:rPr lang="en-US" sz="1800" b="1" dirty="0">
                          <a:solidFill>
                            <a:srgbClr val="FFFFFF"/>
                          </a:solidFill>
                          <a:effectLst/>
                        </a:rPr>
                        <a:t>"If they can't have intercourse, their sex life is over."</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This is the Hegemony of Penetration. Sexuality includes touch, kissing, masturbation, and emotional closeness. These remain vital even if physical disabilities occur.</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360413001"/>
                  </a:ext>
                </a:extLst>
              </a:tr>
              <a:tr h="624853">
                <a:tc>
                  <a:txBody>
                    <a:bodyPr/>
                    <a:lstStyle/>
                    <a:p>
                      <a:pPr algn="ctr">
                        <a:lnSpc>
                          <a:spcPct val="107000"/>
                        </a:lnSpc>
                        <a:spcAft>
                          <a:spcPts val="800"/>
                        </a:spcAft>
                        <a:buNone/>
                      </a:pPr>
                      <a:r>
                        <a:rPr lang="en-GB" sz="1800" b="1" dirty="0">
                          <a:solidFill>
                            <a:srgbClr val="FFFFFF"/>
                          </a:solidFill>
                          <a:effectLst/>
                        </a:rPr>
                        <a:t>"Sex is dangerous for the heart."</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Sexual activity is no more strenuous than walking up two flights of stairs; for most, it is a safe, healthy exercise.</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74071329"/>
                  </a:ext>
                </a:extLst>
              </a:tr>
              <a:tr h="615377">
                <a:tc>
                  <a:txBody>
                    <a:bodyPr/>
                    <a:lstStyle/>
                    <a:p>
                      <a:pPr algn="ctr">
                        <a:lnSpc>
                          <a:spcPct val="107000"/>
                        </a:lnSpc>
                        <a:spcAft>
                          <a:spcPts val="800"/>
                        </a:spcAft>
                        <a:buNone/>
                      </a:pPr>
                      <a:r>
                        <a:rPr lang="en-GB" sz="1800" b="1" dirty="0">
                          <a:solidFill>
                            <a:srgbClr val="FFFFFF"/>
                          </a:solidFill>
                          <a:effectLst/>
                        </a:rPr>
                        <a:t>"Dementia makes you asexual."</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The need for touch and connection is one of the last things to fade. Sexuality remains a core part of identity even with cognitive decline.</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019394853"/>
                  </a:ext>
                </a:extLst>
              </a:tr>
              <a:tr h="712416">
                <a:tc>
                  <a:txBody>
                    <a:bodyPr/>
                    <a:lstStyle/>
                    <a:p>
                      <a:pPr algn="ctr">
                        <a:lnSpc>
                          <a:spcPct val="107000"/>
                        </a:lnSpc>
                        <a:spcAft>
                          <a:spcPts val="800"/>
                        </a:spcAft>
                        <a:buNone/>
                      </a:pPr>
                      <a:r>
                        <a:rPr lang="en-US" sz="1800" b="1" dirty="0">
                          <a:solidFill>
                            <a:srgbClr val="FFFFFF"/>
                          </a:solidFill>
                          <a:effectLst/>
                        </a:rPr>
                        <a:t>"STIs aren't a concern for people over 65."</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Because of the Asexual Myth, older adults are less likely to use protection or be tested. Rates of STIs in older populations have risen significantly because doctors fail to discuss safe sex with them.</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236442828"/>
                  </a:ext>
                </a:extLst>
              </a:tr>
              <a:tr h="616009">
                <a:tc>
                  <a:txBody>
                    <a:bodyPr/>
                    <a:lstStyle/>
                    <a:p>
                      <a:pPr algn="ctr">
                        <a:lnSpc>
                          <a:spcPct val="107000"/>
                        </a:lnSpc>
                        <a:spcAft>
                          <a:spcPts val="800"/>
                        </a:spcAft>
                        <a:buNone/>
                      </a:pPr>
                      <a:r>
                        <a:rPr lang="en-GB" sz="1800" b="1" dirty="0">
                          <a:solidFill>
                            <a:srgbClr val="FFFFFF"/>
                          </a:solidFill>
                          <a:effectLst/>
                        </a:rPr>
                        <a:t>"LGBTQI+ seniors go back in the closet."</a:t>
                      </a:r>
                      <a:endParaRPr lang="pt-PT" sz="18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0" dirty="0">
                          <a:effectLst/>
                        </a:rPr>
                        <a:t>While many do out of fear, this is a failure of the institution's culture, not a choice by the individual.</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71808434"/>
                  </a:ext>
                </a:extLst>
              </a:tr>
            </a:tbl>
          </a:graphicData>
        </a:graphic>
      </p:graphicFrame>
    </p:spTree>
    <p:extLst>
      <p:ext uri="{BB962C8B-B14F-4D97-AF65-F5344CB8AC3E}">
        <p14:creationId xmlns:p14="http://schemas.microsoft.com/office/powerpoint/2010/main" val="291074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en-US" dirty="0"/>
              <a:t>Shades of Grey (Gewirtz-Meydan &amp; Ayalon, 2020) </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a:xfrm>
            <a:off x="123824" y="956931"/>
            <a:ext cx="11944351" cy="2035673"/>
          </a:xfrm>
        </p:spPr>
        <p:txBody>
          <a:bodyPr/>
          <a:lstStyle/>
          <a:p>
            <a:r>
              <a:rPr lang="en-US" dirty="0"/>
              <a:t>These taboos create a circle of silence:</a:t>
            </a:r>
          </a:p>
          <a:p>
            <a:pPr marL="342900" indent="-342900">
              <a:buFont typeface="Arial" panose="020B0604020202020204" pitchFamily="34" charset="0"/>
              <a:buChar char="•"/>
            </a:pPr>
            <a:r>
              <a:rPr lang="en-US" dirty="0"/>
              <a:t>Older adults stay silent to avoid being seen as gross or difficult.</a:t>
            </a:r>
          </a:p>
          <a:p>
            <a:pPr marL="342900" indent="-342900">
              <a:buFont typeface="Arial" panose="020B0604020202020204" pitchFamily="34" charset="0"/>
              <a:buChar char="•"/>
            </a:pPr>
            <a:r>
              <a:rPr lang="en-US" dirty="0"/>
              <a:t>Professional stay silent to avoid awkwardness or disrespect.</a:t>
            </a:r>
          </a:p>
          <a:p>
            <a:pPr marL="342900" indent="-342900">
              <a:buFont typeface="Arial" panose="020B0604020202020204" pitchFamily="34" charset="0"/>
              <a:buChar char="•"/>
            </a:pPr>
            <a:r>
              <a:rPr lang="en-US" dirty="0"/>
              <a:t>The family stays silent to maintain a specific image of their parent.</a:t>
            </a:r>
          </a:p>
        </p:txBody>
      </p:sp>
      <p:sp>
        <p:nvSpPr>
          <p:cNvPr id="2" name="Content Placeholder 6">
            <a:extLst>
              <a:ext uri="{FF2B5EF4-FFF2-40B4-BE49-F238E27FC236}">
                <a16:creationId xmlns:a16="http://schemas.microsoft.com/office/drawing/2014/main" id="{5F4C22F6-88CD-DB0B-8806-3F10EB169FAA}"/>
              </a:ext>
            </a:extLst>
          </p:cNvPr>
          <p:cNvSpPr>
            <a:spLocks noGrp="1"/>
          </p:cNvSpPr>
          <p:nvPr>
            <p:ph sz="quarter" idx="12"/>
          </p:nvPr>
        </p:nvSpPr>
        <p:spPr>
          <a:xfrm>
            <a:off x="207908" y="3337035"/>
            <a:ext cx="8652314" cy="3439323"/>
          </a:xfrm>
        </p:spPr>
        <p:txBody>
          <a:bodyPr/>
          <a:lstStyle/>
          <a:p>
            <a:r>
              <a:rPr lang="en-US" sz="2400" dirty="0"/>
              <a:t>Gewirtz-Meydan and Ayalon asked 135 participants to freely </a:t>
            </a:r>
            <a:r>
              <a:rPr lang="en-US" sz="2400" b="1" dirty="0"/>
              <a:t>describe how they believe sexuality changes in old age</a:t>
            </a:r>
            <a:r>
              <a:rPr lang="en-US" sz="2400" dirty="0"/>
              <a:t>, allowing for honest, complex, and sometimes raw opinions to emerge.</a:t>
            </a:r>
          </a:p>
          <a:p>
            <a:r>
              <a:rPr lang="en-US" sz="2400" dirty="0"/>
              <a:t>The study identified five major themes that illustrate the spectrum of public opinion, ranging from negative to hopeful and transformative. The researchers found that while explicit ageism is declining, sexual ageism remains deeply rooted in the public’s imagination.</a:t>
            </a:r>
          </a:p>
        </p:txBody>
      </p:sp>
      <p:pic>
        <p:nvPicPr>
          <p:cNvPr id="6" name="Imagem 5" descr="Uma imagem com ar livre, árvore, vestuário, sapatos&#10;&#10;Os conteúdos gerados por IA podem estar incorretos.">
            <a:extLst>
              <a:ext uri="{FF2B5EF4-FFF2-40B4-BE49-F238E27FC236}">
                <a16:creationId xmlns:a16="http://schemas.microsoft.com/office/drawing/2014/main" id="{7A66BCF3-52FE-3CD7-90AB-758F9AB1F62C}"/>
              </a:ext>
            </a:extLst>
          </p:cNvPr>
          <p:cNvPicPr>
            <a:picLocks noChangeAspect="1"/>
          </p:cNvPicPr>
          <p:nvPr/>
        </p:nvPicPr>
        <p:blipFill>
          <a:blip r:embed="rId2">
            <a:extLst>
              <a:ext uri="{28A0092B-C50C-407E-A947-70E740481C1C}">
                <a14:useLocalDpi xmlns:a14="http://schemas.microsoft.com/office/drawing/2010/main" val="0"/>
              </a:ext>
            </a:extLst>
          </a:blip>
          <a:srcRect l="18453" r="7867"/>
          <a:stretch>
            <a:fillRect/>
          </a:stretch>
        </p:blipFill>
        <p:spPr>
          <a:xfrm>
            <a:off x="9238593" y="797521"/>
            <a:ext cx="2953407" cy="6060479"/>
          </a:xfrm>
          <a:prstGeom prst="rect">
            <a:avLst/>
          </a:prstGeom>
        </p:spPr>
      </p:pic>
    </p:spTree>
    <p:extLst>
      <p:ext uri="{BB962C8B-B14F-4D97-AF65-F5344CB8AC3E}">
        <p14:creationId xmlns:p14="http://schemas.microsoft.com/office/powerpoint/2010/main" val="3146470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21AD-2A8F-AB5D-9E03-33C8D2F8A37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17DEFC6-6453-7EF4-C35B-A20DC0C0C504}"/>
              </a:ext>
            </a:extLst>
          </p:cNvPr>
          <p:cNvSpPr>
            <a:spLocks noGrp="1"/>
          </p:cNvSpPr>
          <p:nvPr>
            <p:ph type="title"/>
          </p:nvPr>
        </p:nvSpPr>
        <p:spPr>
          <a:xfrm>
            <a:off x="97970" y="81642"/>
            <a:ext cx="11944351" cy="715879"/>
          </a:xfrm>
        </p:spPr>
        <p:txBody>
          <a:bodyPr lIns="91440" anchor="ctr">
            <a:normAutofit/>
          </a:bodyPr>
          <a:lstStyle/>
          <a:p>
            <a:r>
              <a:rPr lang="en-US" dirty="0"/>
              <a:t>Shades of Grey (Gewirtz-Meydan &amp; Ayalon, 2020) </a:t>
            </a:r>
          </a:p>
        </p:txBody>
      </p:sp>
      <p:sp>
        <p:nvSpPr>
          <p:cNvPr id="7" name="Content Placeholder 6">
            <a:extLst>
              <a:ext uri="{FF2B5EF4-FFF2-40B4-BE49-F238E27FC236}">
                <a16:creationId xmlns:a16="http://schemas.microsoft.com/office/drawing/2014/main" id="{120283E7-9326-44AA-4835-30D9D8B0CB80}"/>
              </a:ext>
            </a:extLst>
          </p:cNvPr>
          <p:cNvSpPr>
            <a:spLocks noGrp="1"/>
          </p:cNvSpPr>
          <p:nvPr>
            <p:ph sz="quarter" idx="11"/>
          </p:nvPr>
        </p:nvSpPr>
        <p:spPr>
          <a:xfrm>
            <a:off x="97971" y="1462684"/>
            <a:ext cx="5584373" cy="5313673"/>
          </a:xfrm>
        </p:spPr>
        <p:txBody>
          <a:bodyPr>
            <a:normAutofit/>
          </a:bodyPr>
          <a:lstStyle/>
          <a:p>
            <a:r>
              <a:rPr lang="en-US" sz="2400" dirty="0"/>
              <a:t>Objective: To help professionals </a:t>
            </a:r>
            <a:r>
              <a:rPr lang="en-US" sz="2400" dirty="0" err="1"/>
              <a:t>recognise</a:t>
            </a:r>
            <a:r>
              <a:rPr lang="en-US" sz="2400" dirty="0"/>
              <a:t> gaps between their </a:t>
            </a:r>
            <a:r>
              <a:rPr lang="en-US" sz="2400" i="1" dirty="0"/>
              <a:t>explicit</a:t>
            </a:r>
            <a:r>
              <a:rPr lang="en-US" sz="2400" dirty="0"/>
              <a:t> (conscious/polite) beliefs and their </a:t>
            </a:r>
            <a:r>
              <a:rPr lang="en-US" sz="2400" i="1" dirty="0"/>
              <a:t>implicit</a:t>
            </a:r>
            <a:r>
              <a:rPr lang="en-US" sz="2400" dirty="0"/>
              <a:t> (unconscious/gut) reactions using 5 major research themes.</a:t>
            </a:r>
          </a:p>
          <a:p>
            <a:endParaRPr lang="en-US" sz="2400" dirty="0"/>
          </a:p>
          <a:p>
            <a:r>
              <a:rPr lang="en-US" sz="2400" dirty="0"/>
              <a:t>Each group takes one of the five theme card. Groups will discuss:</a:t>
            </a:r>
          </a:p>
          <a:p>
            <a:pPr marL="342900" indent="-342900">
              <a:buFont typeface="Arial" panose="020B0604020202020204" pitchFamily="34" charset="0"/>
              <a:buChar char="•"/>
            </a:pPr>
            <a:r>
              <a:rPr lang="en-US" sz="2400" dirty="0"/>
              <a:t>Where have we seen this in our facility?</a:t>
            </a:r>
          </a:p>
          <a:p>
            <a:pPr marL="342900" indent="-342900">
              <a:buFont typeface="Arial" panose="020B0604020202020204" pitchFamily="34" charset="0"/>
              <a:buChar char="•"/>
            </a:pPr>
            <a:r>
              <a:rPr lang="en-US" sz="2400" dirty="0"/>
              <a:t>Anything comes to mind when connecting the theme to any </a:t>
            </a:r>
            <a:r>
              <a:rPr lang="en-US" sz="2400" i="1" dirty="0"/>
              <a:t>explicit</a:t>
            </a:r>
            <a:r>
              <a:rPr lang="en-US" sz="2400" dirty="0"/>
              <a:t> or </a:t>
            </a:r>
            <a:r>
              <a:rPr lang="en-US" sz="2400" i="1" dirty="0"/>
              <a:t>implicit</a:t>
            </a:r>
            <a:r>
              <a:rPr lang="en-US" sz="2400" dirty="0"/>
              <a:t> ageist act?</a:t>
            </a: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EF1BEAC3-C0A2-2A03-B0BF-05FB0669C0F7}"/>
              </a:ext>
            </a:extLst>
          </p:cNvPr>
          <p:cNvSpPr>
            <a:spLocks noGrp="1"/>
          </p:cNvSpPr>
          <p:nvPr>
            <p:ph type="body" sz="quarter" idx="10"/>
          </p:nvPr>
        </p:nvSpPr>
        <p:spPr>
          <a:xfrm>
            <a:off x="97970" y="854672"/>
            <a:ext cx="11944351" cy="550862"/>
          </a:xfrm>
        </p:spPr>
        <p:txBody>
          <a:bodyPr anchor="ctr">
            <a:normAutofit/>
          </a:bodyPr>
          <a:lstStyle/>
          <a:p>
            <a:r>
              <a:rPr lang="en-US" dirty="0"/>
              <a:t>Exercise 2 – Shades of Grey</a:t>
            </a:r>
            <a:endParaRPr lang="pt-PT" dirty="0"/>
          </a:p>
        </p:txBody>
      </p:sp>
      <p:pic>
        <p:nvPicPr>
          <p:cNvPr id="5" name="Imagem 4" descr="Uma imagem com texto, mobília, vestuário, pessoa&#10;&#10;Os conteúdos gerados por IA podem estar incorretos.">
            <a:extLst>
              <a:ext uri="{FF2B5EF4-FFF2-40B4-BE49-F238E27FC236}">
                <a16:creationId xmlns:a16="http://schemas.microsoft.com/office/drawing/2014/main" id="{761FFA3C-2E4A-1439-6D05-78D4E4B5A931}"/>
              </a:ext>
            </a:extLst>
          </p:cNvPr>
          <p:cNvPicPr>
            <a:picLocks noChangeAspect="1"/>
          </p:cNvPicPr>
          <p:nvPr/>
        </p:nvPicPr>
        <p:blipFill>
          <a:blip r:embed="rId3">
            <a:extLst>
              <a:ext uri="{28A0092B-C50C-407E-A947-70E740481C1C}">
                <a14:useLocalDpi xmlns:a14="http://schemas.microsoft.com/office/drawing/2010/main" val="0"/>
              </a:ext>
            </a:extLst>
          </a:blip>
          <a:srcRect t="15325"/>
          <a:stretch>
            <a:fillRect/>
          </a:stretch>
        </p:blipFill>
        <p:spPr>
          <a:xfrm>
            <a:off x="5821289" y="1382417"/>
            <a:ext cx="5880976" cy="4979741"/>
          </a:xfrm>
          <a:prstGeom prst="rect">
            <a:avLst/>
          </a:prstGeom>
          <a:ln>
            <a:noFill/>
          </a:ln>
          <a:effectLst>
            <a:softEdge rad="112500"/>
          </a:effectLst>
        </p:spPr>
      </p:pic>
    </p:spTree>
    <p:extLst>
      <p:ext uri="{BB962C8B-B14F-4D97-AF65-F5344CB8AC3E}">
        <p14:creationId xmlns:p14="http://schemas.microsoft.com/office/powerpoint/2010/main" val="66901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fontScale="90000"/>
          </a:bodyPr>
          <a:lstStyle/>
          <a:p>
            <a:r>
              <a:rPr lang="en-US" dirty="0"/>
              <a:t>Bias Impact on Healthcare, Education and Institutional Settings </a:t>
            </a:r>
            <a:endParaRPr lang="el-GR" dirty="0"/>
          </a:p>
        </p:txBody>
      </p:sp>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446358" y="1340455"/>
            <a:ext cx="7514414" cy="5624751"/>
          </a:xfrm>
        </p:spPr>
        <p:txBody>
          <a:bodyPr>
            <a:noAutofit/>
          </a:bodyPr>
          <a:lstStyle/>
          <a:p>
            <a:pPr marL="285750" indent="-285750">
              <a:buFont typeface="Arial" panose="020B0604020202020204" pitchFamily="34" charset="0"/>
              <a:buChar char="•"/>
            </a:pPr>
            <a:r>
              <a:rPr lang="en-US" sz="2400" dirty="0"/>
              <a:t>In healthcare, ageist biases often lead to </a:t>
            </a:r>
            <a:r>
              <a:rPr lang="en-US" sz="2400" b="1" dirty="0"/>
              <a:t>therapeutic nihilism</a:t>
            </a:r>
            <a:r>
              <a:rPr lang="en-US" sz="2400" dirty="0"/>
              <a:t>, the belief that treating an older person’s condition is a waste of resources. This results in the under-diagnosis of treatable conditions, such as depression or sexual dysfunction, which are dismissed as "normal" ageing.</a:t>
            </a:r>
          </a:p>
          <a:p>
            <a:pPr marL="285750" indent="-285750">
              <a:buFont typeface="Arial" panose="020B0604020202020204" pitchFamily="34" charset="0"/>
              <a:buChar char="•"/>
            </a:pPr>
            <a:r>
              <a:rPr lang="en-US" sz="2400" dirty="0"/>
              <a:t>In educational settings, older adults are frequently excluded from modern curricula or technological training due to the </a:t>
            </a:r>
            <a:r>
              <a:rPr lang="en-US" sz="2400" b="1" dirty="0"/>
              <a:t>digital ageism myth</a:t>
            </a:r>
            <a:r>
              <a:rPr lang="en-US" sz="2400" dirty="0"/>
              <a:t>; the assumption they cannot or will not learn new skills. </a:t>
            </a:r>
          </a:p>
          <a:p>
            <a:pPr marL="285750" indent="-285750">
              <a:buFont typeface="Arial" panose="020B0604020202020204" pitchFamily="34" charset="0"/>
              <a:buChar char="•"/>
            </a:pPr>
            <a:r>
              <a:rPr lang="en-US" sz="2400" dirty="0"/>
              <a:t>When institutions </a:t>
            </a:r>
            <a:r>
              <a:rPr lang="en-US" sz="2400" dirty="0" err="1"/>
              <a:t>prioritise</a:t>
            </a:r>
            <a:r>
              <a:rPr lang="en-US" sz="2400" dirty="0"/>
              <a:t> safety over autonomy, they treat older adults as </a:t>
            </a:r>
            <a:r>
              <a:rPr lang="en-US" sz="2400" b="1" dirty="0"/>
              <a:t>passive recipients of care</a:t>
            </a:r>
            <a:r>
              <a:rPr lang="en-US" sz="2400" dirty="0"/>
              <a:t> rather than active participants in life.</a:t>
            </a:r>
          </a:p>
        </p:txBody>
      </p:sp>
      <p:pic>
        <p:nvPicPr>
          <p:cNvPr id="9" name="Imagem 8" descr="Uma imagem com interior, parede, fixação, piso&#10;&#10;Os conteúdos gerados por IA podem estar incorretos.">
            <a:extLst>
              <a:ext uri="{FF2B5EF4-FFF2-40B4-BE49-F238E27FC236}">
                <a16:creationId xmlns:a16="http://schemas.microsoft.com/office/drawing/2014/main" id="{60906846-E94D-6855-D1E1-67ADCF5F97EE}"/>
              </a:ext>
            </a:extLst>
          </p:cNvPr>
          <p:cNvPicPr>
            <a:picLocks noChangeAspect="1"/>
          </p:cNvPicPr>
          <p:nvPr/>
        </p:nvPicPr>
        <p:blipFill>
          <a:blip r:embed="rId3"/>
          <a:srcRect l="29002" r="24932"/>
          <a:stretch>
            <a:fillRect/>
          </a:stretch>
        </p:blipFill>
        <p:spPr>
          <a:xfrm>
            <a:off x="231228" y="912683"/>
            <a:ext cx="3983420" cy="5764847"/>
          </a:xfrm>
          <a:prstGeom prst="rect">
            <a:avLst/>
          </a:prstGeom>
        </p:spPr>
      </p:pic>
    </p:spTree>
    <p:extLst>
      <p:ext uri="{BB962C8B-B14F-4D97-AF65-F5344CB8AC3E}">
        <p14:creationId xmlns:p14="http://schemas.microsoft.com/office/powerpoint/2010/main" val="1581364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C4AF-7734-507E-4DDF-7FFD46EF53E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B542E2F-DDD6-12D9-EC0D-CB2900E81DE4}"/>
              </a:ext>
            </a:extLst>
          </p:cNvPr>
          <p:cNvSpPr>
            <a:spLocks noGrp="1"/>
          </p:cNvSpPr>
          <p:nvPr>
            <p:ph type="title"/>
          </p:nvPr>
        </p:nvSpPr>
        <p:spPr/>
        <p:txBody>
          <a:bodyPr lIns="91440"/>
          <a:lstStyle/>
          <a:p>
            <a:r>
              <a:rPr lang="en-US" dirty="0"/>
              <a:t>Professional Challenges: Navigating the Protector’s Paradox</a:t>
            </a:r>
            <a:endParaRPr lang="el-GR" dirty="0"/>
          </a:p>
        </p:txBody>
      </p:sp>
      <p:sp>
        <p:nvSpPr>
          <p:cNvPr id="3" name="Marcador de Posição do Texto 2">
            <a:extLst>
              <a:ext uri="{FF2B5EF4-FFF2-40B4-BE49-F238E27FC236}">
                <a16:creationId xmlns:a16="http://schemas.microsoft.com/office/drawing/2014/main" id="{3BBDF50C-FF07-41CC-6859-9B8F7625EACF}"/>
              </a:ext>
            </a:extLst>
          </p:cNvPr>
          <p:cNvSpPr>
            <a:spLocks noGrp="1"/>
          </p:cNvSpPr>
          <p:nvPr>
            <p:ph type="body" sz="quarter" idx="10"/>
          </p:nvPr>
        </p:nvSpPr>
        <p:spPr>
          <a:xfrm>
            <a:off x="97970" y="961191"/>
            <a:ext cx="11944351" cy="2132929"/>
          </a:xfrm>
        </p:spPr>
        <p:txBody>
          <a:bodyPr/>
          <a:lstStyle/>
          <a:p>
            <a:r>
              <a:rPr lang="en-US" dirty="0"/>
              <a:t>Protector’s Paradox: a practitioner may feel that by ignoring or discouraging a resident’s sexual expression, they are protecting them from falls, STIs, or family disapproval.</a:t>
            </a:r>
          </a:p>
          <a:p>
            <a:endParaRPr lang="en-US" dirty="0"/>
          </a:p>
          <a:p>
            <a:r>
              <a:rPr lang="en-US" dirty="0"/>
              <a:t>Other challenges include:</a:t>
            </a:r>
            <a:endParaRPr lang="pt-PT" dirty="0"/>
          </a:p>
        </p:txBody>
      </p:sp>
      <p:graphicFrame>
        <p:nvGraphicFramePr>
          <p:cNvPr id="5" name="Diagrama 4">
            <a:extLst>
              <a:ext uri="{FF2B5EF4-FFF2-40B4-BE49-F238E27FC236}">
                <a16:creationId xmlns:a16="http://schemas.microsoft.com/office/drawing/2014/main" id="{38A51BEA-823A-D060-2B47-D74302A25A7B}"/>
              </a:ext>
            </a:extLst>
          </p:cNvPr>
          <p:cNvGraphicFramePr/>
          <p:nvPr>
            <p:extLst>
              <p:ext uri="{D42A27DB-BD31-4B8C-83A1-F6EECF244321}">
                <p14:modId xmlns:p14="http://schemas.microsoft.com/office/powerpoint/2010/main" val="3419878961"/>
              </p:ext>
            </p:extLst>
          </p:nvPr>
        </p:nvGraphicFramePr>
        <p:xfrm>
          <a:off x="4306893" y="2472523"/>
          <a:ext cx="7496224" cy="4160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a:extLst>
              <a:ext uri="{FF2B5EF4-FFF2-40B4-BE49-F238E27FC236}">
                <a16:creationId xmlns:a16="http://schemas.microsoft.com/office/drawing/2014/main" id="{8461B324-5405-82B9-E5D7-7C67C8DC45D1}"/>
              </a:ext>
            </a:extLst>
          </p:cNvPr>
          <p:cNvSpPr/>
          <p:nvPr/>
        </p:nvSpPr>
        <p:spPr>
          <a:xfrm>
            <a:off x="760410" y="429830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52705339-42B2-017B-658B-4F767A116D10}"/>
              </a:ext>
            </a:extLst>
          </p:cNvPr>
          <p:cNvSpPr txBox="1"/>
          <p:nvPr/>
        </p:nvSpPr>
        <p:spPr>
          <a:xfrm>
            <a:off x="1052380" y="4573737"/>
            <a:ext cx="2351178" cy="830997"/>
          </a:xfrm>
          <a:prstGeom prst="rect">
            <a:avLst/>
          </a:prstGeom>
          <a:noFill/>
        </p:spPr>
        <p:txBody>
          <a:bodyPr wrap="square" rtlCol="0">
            <a:spAutoFit/>
          </a:bodyPr>
          <a:lstStyle/>
          <a:p>
            <a:pPr algn="ctr"/>
            <a:r>
              <a:rPr lang="en-US" sz="2400" b="1" dirty="0">
                <a:solidFill>
                  <a:srgbClr val="FFFFFF"/>
                </a:solidFill>
              </a:rPr>
              <a:t>What are your challenges?</a:t>
            </a:r>
          </a:p>
        </p:txBody>
      </p:sp>
    </p:spTree>
    <p:extLst>
      <p:ext uri="{BB962C8B-B14F-4D97-AF65-F5344CB8AC3E}">
        <p14:creationId xmlns:p14="http://schemas.microsoft.com/office/powerpoint/2010/main" val="126051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pt-PT" dirty="0" err="1"/>
              <a:t>Vulnerable</a:t>
            </a:r>
            <a:r>
              <a:rPr lang="pt-PT" dirty="0"/>
              <a:t> </a:t>
            </a:r>
            <a:r>
              <a:rPr lang="pt-PT" dirty="0" err="1"/>
              <a:t>Groups</a:t>
            </a:r>
            <a:r>
              <a:rPr lang="pt-PT" dirty="0"/>
              <a:t> and </a:t>
            </a:r>
            <a:r>
              <a:rPr lang="pt-PT" dirty="0" err="1"/>
              <a:t>Intersectionality</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69" y="2756464"/>
            <a:ext cx="11526582" cy="4101536"/>
          </a:xfrm>
        </p:spPr>
        <p:txBody>
          <a:bodyPr/>
          <a:lstStyle/>
          <a:p>
            <a:pPr marL="285750" indent="-285750">
              <a:buFont typeface="Arial" panose="020B0604020202020204" pitchFamily="34" charset="0"/>
              <a:buChar char="•"/>
            </a:pPr>
            <a:r>
              <a:rPr lang="en-US" sz="2400" b="1" dirty="0"/>
              <a:t>LGBTQI+ Elders</a:t>
            </a:r>
            <a:r>
              <a:rPr lang="en-US" sz="2400" dirty="0"/>
              <a:t>: Many have spent decades surviving in a world that </a:t>
            </a:r>
            <a:r>
              <a:rPr lang="en-US" sz="2400" dirty="0" err="1"/>
              <a:t>pathologised</a:t>
            </a:r>
            <a:r>
              <a:rPr lang="en-US" sz="2400" dirty="0"/>
              <a:t> their identities. When they enter aged care, they often face double invisibility. They are invisible as sexual beings because they are </a:t>
            </a:r>
            <a:r>
              <a:rPr lang="en-US" sz="2400" i="1" dirty="0"/>
              <a:t>old</a:t>
            </a:r>
            <a:r>
              <a:rPr lang="en-US" sz="2400" dirty="0"/>
              <a:t>, and invisible as queer beings because they are in an environment that assumes everyone is heterosexual.</a:t>
            </a:r>
          </a:p>
          <a:p>
            <a:endParaRPr lang="en-US" sz="2400" dirty="0"/>
          </a:p>
          <a:p>
            <a:pPr marL="285750" indent="-285750">
              <a:buFont typeface="Arial" panose="020B0604020202020204" pitchFamily="34" charset="0"/>
              <a:buChar char="•"/>
            </a:pPr>
            <a:r>
              <a:rPr lang="en-US" sz="2400" b="1" dirty="0"/>
              <a:t>People with Dementia</a:t>
            </a:r>
            <a:r>
              <a:rPr lang="en-US" sz="2400" dirty="0"/>
              <a:t>: This group is particularly vulnerable to sexual </a:t>
            </a:r>
            <a:r>
              <a:rPr lang="en-US" sz="2400" dirty="0" err="1"/>
              <a:t>infantilisation</a:t>
            </a:r>
            <a:r>
              <a:rPr lang="en-US" sz="2400" dirty="0"/>
              <a:t>. Staff may view any expression of intimacy as a </a:t>
            </a:r>
            <a:r>
              <a:rPr lang="en-US" sz="2400" dirty="0" err="1"/>
              <a:t>behavioural</a:t>
            </a:r>
            <a:r>
              <a:rPr lang="en-US" sz="2400" dirty="0"/>
              <a:t> symptom to be suppressed rather than a human need for connection. Ethical care here requires a delicate balance of assessing capacity without defaulting to a total ban on touch.</a:t>
            </a:r>
          </a:p>
        </p:txBody>
      </p:sp>
      <p:sp>
        <p:nvSpPr>
          <p:cNvPr id="5" name="Marcador de Posição do Texto 4">
            <a:extLst>
              <a:ext uri="{FF2B5EF4-FFF2-40B4-BE49-F238E27FC236}">
                <a16:creationId xmlns:a16="http://schemas.microsoft.com/office/drawing/2014/main" id="{77D5E37B-816D-52E2-DFA4-EA12063AC3FA}"/>
              </a:ext>
            </a:extLst>
          </p:cNvPr>
          <p:cNvSpPr>
            <a:spLocks noGrp="1"/>
          </p:cNvSpPr>
          <p:nvPr>
            <p:ph type="body" sz="quarter" idx="10"/>
          </p:nvPr>
        </p:nvSpPr>
        <p:spPr>
          <a:xfrm>
            <a:off x="123824" y="1061388"/>
            <a:ext cx="11944351" cy="1431208"/>
          </a:xfrm>
        </p:spPr>
        <p:txBody>
          <a:bodyPr/>
          <a:lstStyle/>
          <a:p>
            <a:r>
              <a:rPr lang="en-US" dirty="0"/>
              <a:t>Intersectionality is the framework that helps us see how different forms of discrimination (like racism, homophobia, and ageism) overlap to create unique experiences of </a:t>
            </a:r>
            <a:r>
              <a:rPr lang="en-US" dirty="0" err="1"/>
              <a:t>marginalisation</a:t>
            </a:r>
            <a:r>
              <a:rPr lang="en-US" dirty="0"/>
              <a:t>.</a:t>
            </a:r>
            <a:endParaRPr lang="pt-PT" dirty="0"/>
          </a:p>
        </p:txBody>
      </p:sp>
    </p:spTree>
    <p:extLst>
      <p:ext uri="{BB962C8B-B14F-4D97-AF65-F5344CB8AC3E}">
        <p14:creationId xmlns:p14="http://schemas.microsoft.com/office/powerpoint/2010/main" val="307296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D75A-3408-B361-85F5-4A2CF40B7292}"/>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01D94A9-7781-39DA-A7F9-DB73B004D373}"/>
              </a:ext>
            </a:extLst>
          </p:cNvPr>
          <p:cNvSpPr>
            <a:spLocks noGrp="1"/>
          </p:cNvSpPr>
          <p:nvPr>
            <p:ph type="title"/>
          </p:nvPr>
        </p:nvSpPr>
        <p:spPr>
          <a:xfrm>
            <a:off x="97970" y="81642"/>
            <a:ext cx="11944351" cy="715879"/>
          </a:xfrm>
        </p:spPr>
        <p:txBody>
          <a:bodyPr lIns="91440" anchor="ctr">
            <a:normAutofit/>
          </a:bodyPr>
          <a:lstStyle/>
          <a:p>
            <a:r>
              <a:rPr lang="en-US" dirty="0"/>
              <a:t>Reimagining the Narrative</a:t>
            </a:r>
          </a:p>
        </p:txBody>
      </p:sp>
      <p:sp>
        <p:nvSpPr>
          <p:cNvPr id="7" name="Content Placeholder 6">
            <a:extLst>
              <a:ext uri="{FF2B5EF4-FFF2-40B4-BE49-F238E27FC236}">
                <a16:creationId xmlns:a16="http://schemas.microsoft.com/office/drawing/2014/main" id="{F3A15B48-4128-4FB0-22A2-F232D91F5F65}"/>
              </a:ext>
            </a:extLst>
          </p:cNvPr>
          <p:cNvSpPr>
            <a:spLocks noGrp="1"/>
          </p:cNvSpPr>
          <p:nvPr>
            <p:ph sz="quarter" idx="11"/>
          </p:nvPr>
        </p:nvSpPr>
        <p:spPr>
          <a:xfrm>
            <a:off x="97970" y="1462684"/>
            <a:ext cx="6703521" cy="5313673"/>
          </a:xfrm>
        </p:spPr>
        <p:txBody>
          <a:bodyPr>
            <a:normAutofit/>
          </a:bodyPr>
          <a:lstStyle/>
          <a:p>
            <a:r>
              <a:rPr lang="en-US" sz="2000" dirty="0"/>
              <a:t>Objective: To empower learners to create counter-narratives that challenge ageist media content and promote the sexual rights and diversity of older adults.</a:t>
            </a:r>
          </a:p>
          <a:p>
            <a:endParaRPr lang="en-US" sz="2000" dirty="0"/>
          </a:p>
          <a:p>
            <a:r>
              <a:rPr lang="en-US" sz="2000" dirty="0"/>
              <a:t>Activity: Using the worksheet as a guide, groups move through a creative process:</a:t>
            </a:r>
          </a:p>
          <a:p>
            <a:r>
              <a:rPr lang="en-US" sz="2000" dirty="0"/>
              <a:t>1. Choose a </a:t>
            </a:r>
            <a:r>
              <a:rPr lang="en-US" sz="2000" b="1" dirty="0"/>
              <a:t>thematic</a:t>
            </a:r>
            <a:r>
              <a:rPr lang="en-US" sz="2000" dirty="0"/>
              <a:t> (e.g. a myth)</a:t>
            </a:r>
          </a:p>
          <a:p>
            <a:r>
              <a:rPr lang="en-US" sz="2000" dirty="0"/>
              <a:t>2. Select a powerful </a:t>
            </a:r>
            <a:r>
              <a:rPr lang="en-US" sz="2000" b="1" dirty="0"/>
              <a:t>slogan</a:t>
            </a:r>
          </a:p>
          <a:p>
            <a:r>
              <a:rPr lang="en-US" sz="2000" dirty="0"/>
              <a:t>3. Describe a </a:t>
            </a:r>
            <a:r>
              <a:rPr lang="en-US" sz="2000" b="1" dirty="0"/>
              <a:t>visual</a:t>
            </a:r>
            <a:r>
              <a:rPr lang="en-US" sz="2000" dirty="0"/>
              <a:t> - what does the image look like?</a:t>
            </a:r>
          </a:p>
          <a:p>
            <a:r>
              <a:rPr lang="en-US" sz="2000" dirty="0"/>
              <a:t>4. Groups sketch a rough version of their poster or social media post. Define a specific </a:t>
            </a:r>
            <a:r>
              <a:rPr lang="en-US" sz="2000" b="1" dirty="0"/>
              <a:t>Call to Action</a:t>
            </a:r>
            <a:r>
              <a:rPr lang="en-US" sz="2000" dirty="0"/>
              <a:t>: What is the one concrete thing you want a professional or a family member to do differently after seeing your campaign? </a:t>
            </a:r>
          </a:p>
          <a:p>
            <a:r>
              <a:rPr lang="en-US" sz="2000" dirty="0"/>
              <a:t>5. Each group </a:t>
            </a:r>
            <a:r>
              <a:rPr lang="en-US" sz="2000" b="1" dirty="0"/>
              <a:t>pitches</a:t>
            </a:r>
            <a:r>
              <a:rPr lang="en-US" sz="2000" dirty="0"/>
              <a:t> their campaign.</a:t>
            </a:r>
          </a:p>
          <a:p>
            <a:endParaRPr lang="en-US" sz="2000" dirty="0">
              <a:highlight>
                <a:srgbClr val="FFFF00"/>
              </a:highlight>
            </a:endParaRPr>
          </a:p>
          <a:p>
            <a:endParaRPr lang="en-US" sz="2000" dirty="0">
              <a:highlight>
                <a:srgbClr val="FFFF00"/>
              </a:highlight>
            </a:endParaRPr>
          </a:p>
          <a:p>
            <a:endParaRPr lang="en-US" sz="2000" dirty="0">
              <a:highlight>
                <a:srgbClr val="FFFF00"/>
              </a:highlight>
            </a:endParaRPr>
          </a:p>
        </p:txBody>
      </p:sp>
      <p:sp>
        <p:nvSpPr>
          <p:cNvPr id="3" name="Marcador de Posição do Texto 2">
            <a:extLst>
              <a:ext uri="{FF2B5EF4-FFF2-40B4-BE49-F238E27FC236}">
                <a16:creationId xmlns:a16="http://schemas.microsoft.com/office/drawing/2014/main" id="{472937DD-9F4D-34AF-C813-D262956F44B0}"/>
              </a:ext>
            </a:extLst>
          </p:cNvPr>
          <p:cNvSpPr>
            <a:spLocks noGrp="1"/>
          </p:cNvSpPr>
          <p:nvPr>
            <p:ph type="body" sz="quarter" idx="10"/>
          </p:nvPr>
        </p:nvSpPr>
        <p:spPr>
          <a:xfrm>
            <a:off x="97970" y="854672"/>
            <a:ext cx="11944351" cy="550862"/>
          </a:xfrm>
        </p:spPr>
        <p:txBody>
          <a:bodyPr anchor="ctr">
            <a:normAutofit/>
          </a:bodyPr>
          <a:lstStyle/>
          <a:p>
            <a:r>
              <a:rPr lang="en-US" dirty="0"/>
              <a:t>Exercise 3 – A Media Campaign Workshop</a:t>
            </a:r>
            <a:endParaRPr lang="pt-PT" dirty="0"/>
          </a:p>
        </p:txBody>
      </p:sp>
      <p:pic>
        <p:nvPicPr>
          <p:cNvPr id="9" name="Imagem 8" descr="Uma imagem com texto, pessoa, vestuário&#10;&#10;Os conteúdos gerados por IA podem estar incorretos.">
            <a:extLst>
              <a:ext uri="{FF2B5EF4-FFF2-40B4-BE49-F238E27FC236}">
                <a16:creationId xmlns:a16="http://schemas.microsoft.com/office/drawing/2014/main" id="{F0CE9C43-6A48-CA8B-679A-19A8DE4A2C57}"/>
              </a:ext>
            </a:extLst>
          </p:cNvPr>
          <p:cNvPicPr>
            <a:picLocks noChangeAspect="1"/>
          </p:cNvPicPr>
          <p:nvPr/>
        </p:nvPicPr>
        <p:blipFill>
          <a:blip r:embed="rId3">
            <a:extLst>
              <a:ext uri="{28A0092B-C50C-407E-A947-70E740481C1C}">
                <a14:useLocalDpi xmlns:a14="http://schemas.microsoft.com/office/drawing/2010/main" val="0"/>
              </a:ext>
            </a:extLst>
          </a:blip>
          <a:srcRect t="16336" b="8223"/>
          <a:stretch>
            <a:fillRect/>
          </a:stretch>
        </p:blipFill>
        <p:spPr>
          <a:xfrm>
            <a:off x="6889677" y="1564240"/>
            <a:ext cx="4943626" cy="3729520"/>
          </a:xfrm>
          <a:prstGeom prst="rect">
            <a:avLst/>
          </a:prstGeom>
          <a:ln>
            <a:noFill/>
          </a:ln>
          <a:effectLst>
            <a:softEdge rad="112500"/>
          </a:effectLst>
        </p:spPr>
      </p:pic>
    </p:spTree>
    <p:extLst>
      <p:ext uri="{BB962C8B-B14F-4D97-AF65-F5344CB8AC3E}">
        <p14:creationId xmlns:p14="http://schemas.microsoft.com/office/powerpoint/2010/main" val="2433650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pt-PT" dirty="0"/>
              <a:t>Guidance for </a:t>
            </a:r>
            <a:r>
              <a:rPr lang="pt-PT" dirty="0" err="1"/>
              <a:t>Educators</a:t>
            </a:r>
            <a:r>
              <a:rPr lang="pt-PT" dirty="0"/>
              <a:t> and </a:t>
            </a:r>
            <a:r>
              <a:rPr lang="pt-PT" dirty="0" err="1"/>
              <a:t>Professionals</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443" r="8537"/>
          <a:stretch>
            <a:fillRect/>
          </a:stretch>
        </p:blipFill>
        <p:spPr>
          <a:xfrm>
            <a:off x="228600" y="1681463"/>
            <a:ext cx="5116285"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5446560" y="1664755"/>
            <a:ext cx="6595761" cy="4869853"/>
          </a:xfrm>
        </p:spPr>
        <p:txBody>
          <a:bodyPr>
            <a:normAutofit fontScale="92500"/>
          </a:bodyPr>
          <a:lstStyle/>
          <a:p>
            <a:pPr marL="342900" indent="-342900">
              <a:buFont typeface="Arial" panose="020B0604020202020204" pitchFamily="34" charset="0"/>
              <a:buChar char="•"/>
            </a:pPr>
            <a:r>
              <a:rPr lang="en-US" sz="2400" b="1" dirty="0"/>
              <a:t>Implicit Ageism </a:t>
            </a:r>
            <a:r>
              <a:rPr lang="en-US" sz="2400" dirty="0"/>
              <a:t>is more dangerous because it is unconscious. It is the gut feeling of awkwardness you might feel when seeing an older couple kiss. To combat this, we must practice </a:t>
            </a:r>
            <a:r>
              <a:rPr lang="en-US" sz="2400" b="1" dirty="0"/>
              <a:t>bias-literacy</a:t>
            </a:r>
            <a:r>
              <a:rPr lang="en-US" sz="2400" dirty="0"/>
              <a:t>, which means questioning why we feel uncomfortable.</a:t>
            </a:r>
          </a:p>
          <a:p>
            <a:pPr marL="342900" indent="-342900">
              <a:buFont typeface="Arial" panose="020B0604020202020204" pitchFamily="34" charset="0"/>
              <a:buChar char="•"/>
            </a:pPr>
            <a:r>
              <a:rPr lang="en-US" sz="2400" b="1" dirty="0"/>
              <a:t>Bias-literacy</a:t>
            </a:r>
            <a:r>
              <a:rPr lang="en-US" sz="2400" dirty="0"/>
              <a:t>: "</a:t>
            </a:r>
            <a:r>
              <a:rPr lang="en-US" sz="2400" i="1" dirty="0"/>
              <a:t>Would I react this same way if this person were 30 years old</a:t>
            </a:r>
            <a:r>
              <a:rPr lang="en-US" sz="2400" dirty="0"/>
              <a:t>?" </a:t>
            </a:r>
          </a:p>
          <a:p>
            <a:pPr marL="342900" indent="-342900">
              <a:buFont typeface="Arial" panose="020B0604020202020204" pitchFamily="34" charset="0"/>
              <a:buChar char="•"/>
            </a:pPr>
            <a:r>
              <a:rPr lang="en-US" sz="2400" dirty="0"/>
              <a:t>One of the hardest challenges is when a resident’s family objects to their romantic life. Remind families that </a:t>
            </a:r>
            <a:r>
              <a:rPr lang="en-US" sz="2400" b="1" dirty="0"/>
              <a:t>their parent remains an adult with the right to privacy and self-determination</a:t>
            </a:r>
            <a:r>
              <a:rPr lang="en-US" sz="2400" dirty="0"/>
              <a:t>.</a:t>
            </a:r>
          </a:p>
          <a:p>
            <a:pPr marL="342900" indent="-342900">
              <a:buFont typeface="Arial" panose="020B0604020202020204" pitchFamily="34" charset="0"/>
              <a:buChar char="•"/>
            </a:pPr>
            <a:r>
              <a:rPr lang="en-US" sz="2400" dirty="0"/>
              <a:t>"</a:t>
            </a:r>
            <a:r>
              <a:rPr lang="en-US" sz="2400" i="1" dirty="0"/>
              <a:t>We understand this is a change for the family, but your father’s emotional well-being and his right to form connections are our priority here</a:t>
            </a:r>
            <a:r>
              <a:rPr lang="en-US" sz="2400" dirty="0"/>
              <a:t>."</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en-US" dirty="0"/>
              <a:t>Ethical Considerations &amp; Communication</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pt-PT" dirty="0"/>
              <a:t>Guidance for </a:t>
            </a:r>
            <a:r>
              <a:rPr lang="pt-PT" dirty="0" err="1"/>
              <a:t>Educators</a:t>
            </a:r>
            <a:r>
              <a:rPr lang="pt-PT" dirty="0"/>
              <a:t> and </a:t>
            </a:r>
            <a:r>
              <a:rPr lang="pt-PT" dirty="0" err="1"/>
              <a:t>Professionals</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313878760"/>
              </p:ext>
            </p:extLst>
          </p:nvPr>
        </p:nvGraphicFramePr>
        <p:xfrm>
          <a:off x="97971" y="982496"/>
          <a:ext cx="11944351" cy="5800097"/>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en-US" sz="3200" dirty="0">
                          <a:solidFill>
                            <a:srgbClr val="FFFFFF"/>
                          </a:solidFill>
                          <a:effectLst/>
                        </a:rPr>
                        <a:t>Do</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en-US" sz="3200" dirty="0">
                          <a:solidFill>
                            <a:srgbClr val="FFFFFF"/>
                          </a:solidFill>
                          <a:effectLst/>
                        </a:rPr>
                        <a:t>Don’t</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en-US" sz="16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Use the person's preferred name, e.g. "John". "Mr." and "Mrs." may be problematic for some transgender individuals.</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Don’t use Elderspeak or diminutive terms (e.g., "</a:t>
                      </a:r>
                      <a:r>
                        <a:rPr lang="en-US" sz="16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Sweetie</a:t>
                      </a: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Honey</a:t>
                      </a: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r>
                        <a:rPr lang="en-US" sz="16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Young man</a:t>
                      </a: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Do maintain professional neutrality. Document a new relationship as a "</a:t>
                      </a:r>
                      <a:r>
                        <a:rPr lang="en-US" sz="1600" i="1">
                          <a:solidFill>
                            <a:srgbClr val="FFFFFF"/>
                          </a:solidFill>
                          <a:effectLst/>
                          <a:latin typeface="Calibri" panose="020F0502020204030204" pitchFamily="34" charset="0"/>
                          <a:ea typeface="Calibri" panose="020F0502020204030204" pitchFamily="34" charset="0"/>
                          <a:cs typeface="Calibri" panose="020F0502020204030204" pitchFamily="34" charset="0"/>
                        </a:rPr>
                        <a:t>positive social connection</a:t>
                      </a: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Don’t react with shock, disgust, or nervous laughter if you witness an older couple being physically affectionate.</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7462768"/>
                  </a:ext>
                </a:extLst>
              </a:tr>
              <a:tr h="646543">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Use open questions: "</a:t>
                      </a:r>
                      <a:r>
                        <a:rPr lang="en-US" sz="1600" i="1">
                          <a:solidFill>
                            <a:srgbClr val="FFFFFF"/>
                          </a:solidFill>
                          <a:effectLst/>
                          <a:latin typeface="Calibri" panose="020F0502020204030204" pitchFamily="34" charset="0"/>
                          <a:ea typeface="Calibri" panose="020F0502020204030204" pitchFamily="34" charset="0"/>
                          <a:cs typeface="Calibri" panose="020F0502020204030204" pitchFamily="34" charset="0"/>
                        </a:rPr>
                        <a:t>Who are the important people in your life right now?</a:t>
                      </a: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Never assume someone is heterosexual or past having sexual needs.</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2596486"/>
                  </a:ext>
                </a:extLst>
              </a:tr>
              <a:tr h="674914">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If a resident comes from a culture where sexuality is a deep taboo, focus on comfort and privacy.</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If a resident comes from a culture where sexuality is a deep taboo, do not force a western clinical conversation. </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en-US" sz="1600">
                          <a:solidFill>
                            <a:srgbClr val="FFFFFF"/>
                          </a:solidFill>
                          <a:effectLst/>
                          <a:latin typeface="Calibri" panose="020F0502020204030204" pitchFamily="34" charset="0"/>
                          <a:ea typeface="Calibri" panose="020F0502020204030204" pitchFamily="34" charset="0"/>
                          <a:cs typeface="Calibri" panose="020F0502020204030204" pitchFamily="34" charset="0"/>
                        </a:rPr>
                        <a:t>Normalise the conversation and include sexual health questions in routine assessments. If the professional treats it as normal, the resident will feel safe.</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a:solidFill>
                            <a:srgbClr val="252223"/>
                          </a:solidFill>
                          <a:effectLst/>
                          <a:latin typeface="Calibri" panose="020F0502020204030204" pitchFamily="34" charset="0"/>
                          <a:ea typeface="Calibri" panose="020F0502020204030204" pitchFamily="34" charset="0"/>
                          <a:cs typeface="Calibri" panose="020F0502020204030204" pitchFamily="34" charset="0"/>
                        </a:rPr>
                        <a:t>Don’t skip questions about sexual health or STIs because the patient is "too old" for it to be relevant.</a:t>
                      </a:r>
                      <a:endParaRPr lang="pt-PT" sz="16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en-GB"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Do use gender-neutral language: "</a:t>
                      </a:r>
                      <a:r>
                        <a:rPr lang="en-GB" sz="1600" i="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Did you have a partner or a significant person in your life?</a:t>
                      </a:r>
                      <a:r>
                        <a:rPr lang="en-GB"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6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Don’t assume a widowed resident is heterosexual. Avoid asking "</a:t>
                      </a:r>
                      <a:r>
                        <a:rPr lang="en-US" sz="16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What was your husband's name?</a:t>
                      </a: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60115440"/>
                  </a:ext>
                </a:extLst>
              </a:tr>
              <a:tr h="724403">
                <a:tc>
                  <a:txBody>
                    <a:bodyPr/>
                    <a:lstStyle/>
                    <a:p>
                      <a:pPr>
                        <a:lnSpc>
                          <a:spcPct val="115000"/>
                        </a:lnSpc>
                        <a:spcAft>
                          <a:spcPts val="800"/>
                        </a:spcAft>
                        <a:buNone/>
                      </a:pPr>
                      <a:r>
                        <a:rPr lang="en-GB"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Do distinguish between inappropriate behaviour and an unmet need for connection. Look for ways to provide safe, consensual touch or sensory comfort.</a:t>
                      </a:r>
                      <a:endParaRPr lang="pt-PT" sz="16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6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Don’t assume a person with dementia has lost the need for touch.</a:t>
                      </a:r>
                      <a:endParaRPr lang="pt-PT"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7534268"/>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15E34-2E20-1843-82EF-93FE5829546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AAD824A-6604-585A-6BA6-78F18D6ADC9B}"/>
              </a:ext>
            </a:extLst>
          </p:cNvPr>
          <p:cNvSpPr>
            <a:spLocks noGrp="1"/>
          </p:cNvSpPr>
          <p:nvPr>
            <p:ph type="title"/>
          </p:nvPr>
        </p:nvSpPr>
        <p:spPr/>
        <p:txBody>
          <a:bodyPr lIns="91440"/>
          <a:lstStyle/>
          <a:p>
            <a:r>
              <a:rPr lang="en-US" dirty="0"/>
              <a:t>How to Avoid Stereotypes:</a:t>
            </a:r>
            <a:endParaRPr lang="el-GR" dirty="0"/>
          </a:p>
        </p:txBody>
      </p:sp>
      <p:sp>
        <p:nvSpPr>
          <p:cNvPr id="3" name="Marcador de Posição do Texto 2">
            <a:extLst>
              <a:ext uri="{FF2B5EF4-FFF2-40B4-BE49-F238E27FC236}">
                <a16:creationId xmlns:a16="http://schemas.microsoft.com/office/drawing/2014/main" id="{EFD9DE95-171B-8CE5-FA8E-17F52AB871B1}"/>
              </a:ext>
            </a:extLst>
          </p:cNvPr>
          <p:cNvSpPr>
            <a:spLocks noGrp="1"/>
          </p:cNvSpPr>
          <p:nvPr>
            <p:ph type="body" sz="quarter" idx="10"/>
          </p:nvPr>
        </p:nvSpPr>
        <p:spPr>
          <a:xfrm>
            <a:off x="97970" y="983380"/>
            <a:ext cx="11944351" cy="1042856"/>
          </a:xfrm>
        </p:spPr>
        <p:txBody>
          <a:bodyPr/>
          <a:lstStyle/>
          <a:p>
            <a:r>
              <a:rPr lang="en-US" dirty="0"/>
              <a:t>Your role is not to be a moral gatekeeper but a facilitator of dignity. By checking your bias, respecting privacy, and using adult language, you create an environment where older adults feel safe enough to be their whole selves.</a:t>
            </a:r>
            <a:endParaRPr lang="pt-PT" dirty="0"/>
          </a:p>
        </p:txBody>
      </p:sp>
      <p:graphicFrame>
        <p:nvGraphicFramePr>
          <p:cNvPr id="5" name="Diagrama 4">
            <a:extLst>
              <a:ext uri="{FF2B5EF4-FFF2-40B4-BE49-F238E27FC236}">
                <a16:creationId xmlns:a16="http://schemas.microsoft.com/office/drawing/2014/main" id="{307632E8-A8E3-3F74-F7FD-2A9BD230A297}"/>
              </a:ext>
            </a:extLst>
          </p:cNvPr>
          <p:cNvGraphicFramePr/>
          <p:nvPr>
            <p:extLst>
              <p:ext uri="{D42A27DB-BD31-4B8C-83A1-F6EECF244321}">
                <p14:modId xmlns:p14="http://schemas.microsoft.com/office/powerpoint/2010/main" val="1275233767"/>
              </p:ext>
            </p:extLst>
          </p:nvPr>
        </p:nvGraphicFramePr>
        <p:xfrm>
          <a:off x="1912036" y="2026236"/>
          <a:ext cx="8070164" cy="4668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91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pt-PT" dirty="0" err="1"/>
              <a:t>Summary</a:t>
            </a:r>
            <a:r>
              <a:rPr lang="pt-PT" dirty="0"/>
              <a:t> and </a:t>
            </a:r>
            <a:r>
              <a:rPr lang="pt-PT" dirty="0" err="1"/>
              <a:t>Key</a:t>
            </a:r>
            <a:r>
              <a:rPr lang="pt-PT" dirty="0"/>
              <a:t> </a:t>
            </a:r>
            <a:r>
              <a:rPr lang="pt-PT" dirty="0" err="1"/>
              <a:t>Messages</a:t>
            </a:r>
            <a:endParaRPr lang="el-GR" dirty="0"/>
          </a:p>
        </p:txBody>
      </p:sp>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3722914" y="960666"/>
            <a:ext cx="8319407" cy="4776106"/>
          </a:xfrm>
        </p:spPr>
        <p:txBody>
          <a:bodyPr>
            <a:normAutofit fontScale="92500" lnSpcReduction="10000"/>
          </a:bodyPr>
          <a:lstStyle/>
          <a:p>
            <a:pPr marL="342900" indent="-342900">
              <a:buFont typeface="Wingdings" panose="05000000000000000000" pitchFamily="2" charset="2"/>
              <a:buChar char="ü"/>
            </a:pPr>
            <a:r>
              <a:rPr lang="en-US" sz="2400" b="1" dirty="0"/>
              <a:t>Ageism</a:t>
            </a:r>
            <a:r>
              <a:rPr lang="en-US" sz="2400" dirty="0"/>
              <a:t> is not just unkind, it can lead to medical errors, missed diagnoses, and the violation of human rights. </a:t>
            </a:r>
            <a:r>
              <a:rPr lang="en-US" sz="2400" dirty="0" err="1"/>
              <a:t>Recognising</a:t>
            </a:r>
            <a:r>
              <a:rPr lang="en-US" sz="2400" dirty="0"/>
              <a:t> bias is a fundamental professional competency.</a:t>
            </a:r>
          </a:p>
          <a:p>
            <a:pPr marL="342900" indent="-342900">
              <a:buFont typeface="Wingdings" panose="05000000000000000000" pitchFamily="2" charset="2"/>
              <a:buChar char="ü"/>
            </a:pPr>
            <a:r>
              <a:rPr lang="en-US" sz="2400" dirty="0"/>
              <a:t>Research shows that </a:t>
            </a:r>
            <a:r>
              <a:rPr lang="en-US" sz="2400" b="1" dirty="0"/>
              <a:t>intimacy and sexual interest remain vital components </a:t>
            </a:r>
            <a:r>
              <a:rPr lang="en-US" sz="2400" dirty="0"/>
              <a:t>of quality of life. The end of a sex life is often a result of societal stigma.</a:t>
            </a:r>
          </a:p>
          <a:p>
            <a:pPr marL="342900" indent="-342900">
              <a:buFont typeface="Wingdings" panose="05000000000000000000" pitchFamily="2" charset="2"/>
              <a:buChar char="ü"/>
            </a:pPr>
            <a:r>
              <a:rPr lang="en-US" sz="2400" dirty="0"/>
              <a:t>In institutional settings, privacy is the prerequisite for dignity. Professionals must transition from gatekeepers who monitor </a:t>
            </a:r>
            <a:r>
              <a:rPr lang="en-US" sz="2400" dirty="0" err="1"/>
              <a:t>behaviour</a:t>
            </a:r>
            <a:r>
              <a:rPr lang="en-US" sz="2400" dirty="0"/>
              <a:t> to </a:t>
            </a:r>
            <a:r>
              <a:rPr lang="en-US" sz="2400" b="1" dirty="0"/>
              <a:t>facilitators</a:t>
            </a:r>
            <a:r>
              <a:rPr lang="en-US" sz="2400" dirty="0"/>
              <a:t> who protect a resident's private space.</a:t>
            </a:r>
          </a:p>
          <a:p>
            <a:pPr marL="342900" indent="-342900">
              <a:buFont typeface="Wingdings" panose="05000000000000000000" pitchFamily="2" charset="2"/>
              <a:buChar char="ü"/>
            </a:pPr>
            <a:r>
              <a:rPr lang="en-US" sz="2400" dirty="0"/>
              <a:t>We cannot support older adults without acknowledging their </a:t>
            </a:r>
            <a:r>
              <a:rPr lang="en-US" sz="2400" b="1" dirty="0"/>
              <a:t>diverse backgrounds</a:t>
            </a:r>
            <a:r>
              <a:rPr lang="en-US" sz="2400" dirty="0"/>
              <a:t>.</a:t>
            </a:r>
          </a:p>
          <a:p>
            <a:pPr marL="342900" indent="-342900">
              <a:buFont typeface="Wingdings" panose="05000000000000000000" pitchFamily="2" charset="2"/>
              <a:buChar char="ü"/>
            </a:pPr>
            <a:r>
              <a:rPr lang="en-US" sz="2400" b="1" dirty="0"/>
              <a:t>Combatting ageism is an ongoing process of self-reflection</a:t>
            </a:r>
            <a:r>
              <a:rPr lang="en-US" sz="2400" dirty="0"/>
              <a:t>. By auditing our language and our reactions, we create a culture where older adults can age with their identities intact.</a:t>
            </a:r>
          </a:p>
          <a:p>
            <a:pPr marL="342900" indent="-342900">
              <a:buFont typeface="Wingdings" panose="05000000000000000000" pitchFamily="2" charset="2"/>
              <a:buChar char="ü"/>
            </a:pPr>
            <a:endParaRPr lang="en-US" sz="2400" dirty="0"/>
          </a:p>
        </p:txBody>
      </p:sp>
      <p:sp>
        <p:nvSpPr>
          <p:cNvPr id="2" name="Caixa de texto 11">
            <a:extLst>
              <a:ext uri="{FF2B5EF4-FFF2-40B4-BE49-F238E27FC236}">
                <a16:creationId xmlns:a16="http://schemas.microsoft.com/office/drawing/2014/main" id="{DC0A0439-F0F7-124B-C4BA-41A9C086DC78}"/>
              </a:ext>
            </a:extLst>
          </p:cNvPr>
          <p:cNvSpPr txBox="1"/>
          <p:nvPr/>
        </p:nvSpPr>
        <p:spPr>
          <a:xfrm>
            <a:off x="462437" y="5516263"/>
            <a:ext cx="11215416" cy="1113137"/>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Final Thought: If we have the good fortune to live a long life, the ageist stereotypes we challenge today are the very ones that would have harmed us tomorrow. Inclusive care is an investment in our collective future.</a:t>
            </a:r>
            <a:endParaRPr lang="pt-PT"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Uma imagem com pele, bochecha, Cara humana, ruga&#10;&#10;Os conteúdos gerados por IA podem estar incorretos.">
            <a:extLst>
              <a:ext uri="{FF2B5EF4-FFF2-40B4-BE49-F238E27FC236}">
                <a16:creationId xmlns:a16="http://schemas.microsoft.com/office/drawing/2014/main" id="{8F077F0A-D44D-A9F3-E354-DA8BAD0CFC9C}"/>
              </a:ext>
            </a:extLst>
          </p:cNvPr>
          <p:cNvPicPr>
            <a:picLocks noChangeAspect="1"/>
          </p:cNvPicPr>
          <p:nvPr/>
        </p:nvPicPr>
        <p:blipFill>
          <a:blip r:embed="rId2"/>
          <a:srcRect t="13836" b="7843"/>
          <a:stretch>
            <a:fillRect/>
          </a:stretch>
        </p:blipFill>
        <p:spPr>
          <a:xfrm>
            <a:off x="462437" y="922633"/>
            <a:ext cx="3162506" cy="4430485"/>
          </a:xfrm>
          <a:prstGeom prst="rect">
            <a:avLst/>
          </a:prstGeom>
        </p:spPr>
      </p:pic>
    </p:spTree>
    <p:extLst>
      <p:ext uri="{BB962C8B-B14F-4D97-AF65-F5344CB8AC3E}">
        <p14:creationId xmlns:p14="http://schemas.microsoft.com/office/powerpoint/2010/main" val="1940166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Module 2 – </a:t>
            </a:r>
            <a:r>
              <a:rPr lang="pt-PT" dirty="0" err="1"/>
              <a:t>Key</a:t>
            </a:r>
            <a:r>
              <a:rPr lang="pt-PT" dirty="0"/>
              <a:t> </a:t>
            </a:r>
            <a:r>
              <a:rPr lang="pt-PT" dirty="0" err="1"/>
              <a:t>Definitions</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sz="2000" b="1" dirty="0">
                <a:solidFill>
                  <a:schemeClr val="accent3"/>
                </a:solidFill>
              </a:rPr>
              <a:t>Ageism</a:t>
            </a:r>
            <a:r>
              <a:rPr lang="en-GB" sz="2000" dirty="0"/>
              <a:t>: </a:t>
            </a:r>
            <a:r>
              <a:rPr lang="en-US" sz="2000" dirty="0"/>
              <a:t>Refers </a:t>
            </a:r>
            <a:r>
              <a:rPr lang="en-GB" sz="2000" dirty="0"/>
              <a:t>to the </a:t>
            </a:r>
            <a:r>
              <a:rPr lang="en-GB" sz="2000" b="1" dirty="0"/>
              <a:t>stereotypes</a:t>
            </a:r>
            <a:r>
              <a:rPr lang="en-GB" sz="2000" dirty="0"/>
              <a:t> (how we think), </a:t>
            </a:r>
            <a:r>
              <a:rPr lang="en-GB" sz="2000" b="1" dirty="0"/>
              <a:t>prejudice</a:t>
            </a:r>
            <a:r>
              <a:rPr lang="en-GB" sz="2000" dirty="0"/>
              <a:t> (how we feel) and </a:t>
            </a:r>
            <a:r>
              <a:rPr lang="en-GB" sz="2000" b="1" dirty="0"/>
              <a:t>discrimination</a:t>
            </a:r>
            <a:r>
              <a:rPr lang="en-GB" sz="2000" dirty="0"/>
              <a:t> (how we act) towards others or oneself based on age (WHO, 2025).</a:t>
            </a:r>
            <a:endParaRPr lang="pt-PT" sz="2000" dirty="0"/>
          </a:p>
          <a:p>
            <a:r>
              <a:rPr lang="en-GB" sz="2000" b="1" dirty="0">
                <a:solidFill>
                  <a:schemeClr val="accent3"/>
                </a:solidFill>
              </a:rPr>
              <a:t>Stereotypes</a:t>
            </a:r>
            <a:r>
              <a:rPr lang="en-GB" sz="2000" dirty="0"/>
              <a:t>: Cognitive structures that store our thoughts, beliefs and expectations about the characteristics of members of social groups. In the case of ageism, age stereotypes are used to make inferences about, and guide behaviour towards, people of a given age group (WHO, 2021).</a:t>
            </a:r>
            <a:endParaRPr lang="pt-PT" sz="2000" dirty="0"/>
          </a:p>
          <a:p>
            <a:r>
              <a:rPr lang="en-GB" sz="2000" b="1" dirty="0">
                <a:solidFill>
                  <a:schemeClr val="accent3"/>
                </a:solidFill>
              </a:rPr>
              <a:t>Prejudice</a:t>
            </a:r>
            <a:r>
              <a:rPr lang="en-GB" sz="2000" dirty="0"/>
              <a:t>: An affective reaction or feeling that is directed towards an individual who belongs to a specific social group. In the case of ageism, prejudice is directed towards individuals perceived to belong to a specific age group, regardless of whether they actually belong to that group (WHO, 2021).</a:t>
            </a:r>
            <a:endParaRPr lang="pt-PT" sz="2000" dirty="0"/>
          </a:p>
          <a:p>
            <a:r>
              <a:rPr lang="en-GB" sz="2000" b="1" dirty="0">
                <a:solidFill>
                  <a:schemeClr val="accent3"/>
                </a:solidFill>
              </a:rPr>
              <a:t>Discrimination</a:t>
            </a:r>
            <a:r>
              <a:rPr lang="en-GB" sz="2000" dirty="0"/>
              <a:t>: Any actions, practices, laws or policies that are applied to people based on their perceived or real membership in a socially salient group and that impose some form of direct or indirect disadvantage (negative discrimination) or advantage (positive discrimination) on them. In the case of age-based discrimination, these actions, practices and policies are directed at people perceived to belong to a specific age group (WHO, 2010).</a:t>
            </a:r>
            <a:endParaRPr lang="pt-PT" sz="2000" dirty="0"/>
          </a:p>
          <a:p>
            <a:r>
              <a:rPr lang="en-GB" sz="2000" b="1" dirty="0">
                <a:solidFill>
                  <a:schemeClr val="accent3"/>
                </a:solidFill>
              </a:rPr>
              <a:t>Institutional Ageism</a:t>
            </a:r>
            <a:r>
              <a:rPr lang="en-GB" sz="2000" dirty="0"/>
              <a:t>: Laws, rules, norms, policies and practices of institutions – and the ideologies that are fostered to justify them – that unfairly restrict opportunities, and systematically disadvantage individuals based on their age (WHO, 2021).</a:t>
            </a:r>
            <a:endParaRPr lang="pt-PT" sz="2000" dirty="0"/>
          </a:p>
        </p:txBody>
      </p:sp>
    </p:spTree>
    <p:extLst>
      <p:ext uri="{BB962C8B-B14F-4D97-AF65-F5344CB8AC3E}">
        <p14:creationId xmlns:p14="http://schemas.microsoft.com/office/powerpoint/2010/main" val="3181268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2E86A-F075-8787-77FE-59DDC7087F5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82731EA-556E-45D9-1DD5-D98905882219}"/>
              </a:ext>
            </a:extLst>
          </p:cNvPr>
          <p:cNvSpPr>
            <a:spLocks noGrp="1"/>
          </p:cNvSpPr>
          <p:nvPr>
            <p:ph type="title"/>
          </p:nvPr>
        </p:nvSpPr>
        <p:spPr/>
        <p:txBody>
          <a:bodyPr lIns="91440"/>
          <a:lstStyle/>
          <a:p>
            <a:r>
              <a:rPr lang="pt-PT" dirty="0"/>
              <a:t>Module 2 – </a:t>
            </a:r>
            <a:r>
              <a:rPr lang="pt-PT" dirty="0" err="1"/>
              <a:t>Key</a:t>
            </a:r>
            <a:r>
              <a:rPr lang="pt-PT" dirty="0"/>
              <a:t> </a:t>
            </a:r>
            <a:r>
              <a:rPr lang="pt-PT" dirty="0" err="1"/>
              <a:t>Definitions</a:t>
            </a:r>
            <a:endParaRPr lang="el-GR" dirty="0"/>
          </a:p>
        </p:txBody>
      </p:sp>
      <p:sp>
        <p:nvSpPr>
          <p:cNvPr id="7" name="Content Placeholder 6">
            <a:extLst>
              <a:ext uri="{FF2B5EF4-FFF2-40B4-BE49-F238E27FC236}">
                <a16:creationId xmlns:a16="http://schemas.microsoft.com/office/drawing/2014/main" id="{355E70B9-4F3E-BCAB-BA14-6BF76645385F}"/>
              </a:ext>
            </a:extLst>
          </p:cNvPr>
          <p:cNvSpPr>
            <a:spLocks noGrp="1"/>
          </p:cNvSpPr>
          <p:nvPr>
            <p:ph sz="quarter" idx="12"/>
          </p:nvPr>
        </p:nvSpPr>
        <p:spPr>
          <a:xfrm>
            <a:off x="235778" y="1190310"/>
            <a:ext cx="11668733" cy="5289179"/>
          </a:xfrm>
        </p:spPr>
        <p:txBody>
          <a:bodyPr/>
          <a:lstStyle/>
          <a:p>
            <a:r>
              <a:rPr lang="en-GB" sz="2000" b="1" dirty="0">
                <a:solidFill>
                  <a:schemeClr val="accent3"/>
                </a:solidFill>
              </a:rPr>
              <a:t>Interpersonal Ageism</a:t>
            </a:r>
            <a:r>
              <a:rPr lang="en-GB" sz="2000" dirty="0"/>
              <a:t>: Ageism occurring during interactions between two or more individuals. In interpersonal ageism, the perpetrator is distinguished from the target of ageism (WHO, 2021).</a:t>
            </a:r>
            <a:endParaRPr lang="pt-PT" sz="2000" dirty="0"/>
          </a:p>
          <a:p>
            <a:r>
              <a:rPr lang="en-GB" sz="2000" b="1" dirty="0">
                <a:solidFill>
                  <a:schemeClr val="accent3"/>
                </a:solidFill>
              </a:rPr>
              <a:t>Internalised Ageism / Self-directed Ageism</a:t>
            </a:r>
            <a:r>
              <a:rPr lang="en-GB" sz="2000" dirty="0"/>
              <a:t>: Ageism turned against oneself. People internalise biases based on age from the surrounding culture after being repeatedly exposed to them, and they then apply the biases to themselves (WHO, 2021).</a:t>
            </a:r>
            <a:endParaRPr lang="pt-PT" sz="2000" dirty="0"/>
          </a:p>
          <a:p>
            <a:r>
              <a:rPr lang="en-GB" sz="2000" b="1" dirty="0">
                <a:solidFill>
                  <a:schemeClr val="accent3"/>
                </a:solidFill>
              </a:rPr>
              <a:t>Explicit Ageism</a:t>
            </a:r>
            <a:r>
              <a:rPr lang="en-GB" sz="2000" dirty="0"/>
              <a:t>: Ageism that is consciously and intentionally engaged in by a person. It is often contrasted with implicit ageism, which operates largely outside of conscious awareness (WHO, 2021).</a:t>
            </a:r>
            <a:endParaRPr lang="pt-PT" sz="2000" dirty="0"/>
          </a:p>
          <a:p>
            <a:r>
              <a:rPr lang="en-GB" sz="2000" b="1" dirty="0">
                <a:solidFill>
                  <a:schemeClr val="accent3"/>
                </a:solidFill>
              </a:rPr>
              <a:t>Implicit Ageism</a:t>
            </a:r>
            <a:r>
              <a:rPr lang="en-GB" sz="2000" dirty="0"/>
              <a:t>: Ageism that is engaged in by a person without conscious awareness and intention (WHO, 2021).</a:t>
            </a:r>
            <a:endParaRPr lang="pt-PT" sz="2000" dirty="0"/>
          </a:p>
          <a:p>
            <a:r>
              <a:rPr lang="en-GB" sz="2000" b="1" dirty="0">
                <a:solidFill>
                  <a:schemeClr val="accent3"/>
                </a:solidFill>
              </a:rPr>
              <a:t>Sexual Ageism</a:t>
            </a:r>
            <a:r>
              <a:rPr lang="en-GB" sz="2000" dirty="0"/>
              <a:t>:</a:t>
            </a:r>
            <a:r>
              <a:rPr lang="en-US" sz="2000" dirty="0"/>
              <a:t> The specific belief that older people are, or should be, asexual, that sexual interest in old age is abnormal and not capable of having sex or enjoying a sex life like they did when they were young (Surles, 2023). </a:t>
            </a:r>
            <a:endParaRPr lang="pt-PT" sz="2000" dirty="0"/>
          </a:p>
          <a:p>
            <a:r>
              <a:rPr lang="en-GB" sz="2000" b="1" dirty="0">
                <a:solidFill>
                  <a:schemeClr val="accent3"/>
                </a:solidFill>
              </a:rPr>
              <a:t>Elderspeak</a:t>
            </a:r>
            <a:r>
              <a:rPr lang="en-GB" sz="2000" dirty="0"/>
              <a:t>: Adjustments to speech patterns that are sometimes made by younger people when communicating with older adults, such as speaking more slowly or more loudly, shortening sentences or using limited or less complex vocabulary. These simplified speech patterns are implicitly based on the assumption that older adults are cognitively impaired or incapable of understanding normal speech (WHO, 2021).</a:t>
            </a:r>
            <a:endParaRPr lang="pt-PT" sz="2000" dirty="0"/>
          </a:p>
        </p:txBody>
      </p:sp>
    </p:spTree>
    <p:extLst>
      <p:ext uri="{BB962C8B-B14F-4D97-AF65-F5344CB8AC3E}">
        <p14:creationId xmlns:p14="http://schemas.microsoft.com/office/powerpoint/2010/main" val="3316484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Thank</a:t>
            </a:r>
            <a:r>
              <a:rPr lang="pt-PT" sz="2400" dirty="0"/>
              <a:t> </a:t>
            </a:r>
            <a:r>
              <a:rPr lang="pt-PT" sz="2400" dirty="0" err="1"/>
              <a:t>you</a:t>
            </a:r>
            <a:r>
              <a:rPr lang="pt-PT" sz="2400" dirty="0"/>
              <a:t> for </a:t>
            </a:r>
            <a:r>
              <a:rPr lang="pt-PT" sz="2400" dirty="0" err="1"/>
              <a:t>your</a:t>
            </a:r>
            <a:r>
              <a:rPr lang="pt-PT" sz="2400" dirty="0"/>
              <a:t> </a:t>
            </a:r>
            <a:r>
              <a:rPr lang="pt-PT" sz="2400" dirty="0" err="1"/>
              <a:t>attention</a:t>
            </a:r>
            <a:r>
              <a:rPr lang="pt-PT" sz="2400" dirty="0"/>
              <a:t>!</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en-US" sz="3200" dirty="0"/>
              <a:t>Module 2: Ageism and Misconceptions About the Elders</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1100" dirty="0"/>
              <a:t>Abrams, Z. (2023, March 1). A new concept of aging. Monitor on Psychology, 54(2). </a:t>
            </a:r>
            <a:r>
              <a:rPr lang="en-US" sz="1100" dirty="0">
                <a:hlinkClick r:id="rId2"/>
              </a:rPr>
              <a:t>https://www.apa.org/monitor/2023/03/cover-new-concept-of-aging</a:t>
            </a:r>
            <a:r>
              <a:rPr lang="en-US" sz="1100" dirty="0"/>
              <a:t>  </a:t>
            </a:r>
          </a:p>
          <a:p>
            <a:pPr marL="285750" indent="-285750">
              <a:buFont typeface="Arial" panose="020B0604020202020204" pitchFamily="34" charset="0"/>
              <a:buChar char="•"/>
            </a:pPr>
            <a:r>
              <a:rPr lang="en-US" sz="1100" dirty="0"/>
              <a:t>Bodner, E.; Cohen-Fridel, S. Relations between Attachment Styles, Ageism and Quality of Life in Late Life. Int. </a:t>
            </a:r>
            <a:r>
              <a:rPr lang="en-US" sz="1100" dirty="0" err="1"/>
              <a:t>Psychogeriatr</a:t>
            </a:r>
            <a:r>
              <a:rPr lang="en-US" sz="1100" dirty="0"/>
              <a:t>. 2010, 22, 1353–1361.</a:t>
            </a:r>
          </a:p>
          <a:p>
            <a:pPr marL="285750" indent="-285750">
              <a:buFont typeface="Arial" panose="020B0604020202020204" pitchFamily="34" charset="0"/>
              <a:buChar char="•"/>
            </a:pPr>
            <a:r>
              <a:rPr lang="en-US" sz="1100" dirty="0" err="1"/>
              <a:t>Donizzetti</a:t>
            </a:r>
            <a:r>
              <a:rPr lang="en-US" sz="1100" dirty="0"/>
              <a:t>, A.R.; </a:t>
            </a:r>
            <a:r>
              <a:rPr lang="en-US" sz="1100" dirty="0" err="1"/>
              <a:t>Lagacé</a:t>
            </a:r>
            <a:r>
              <a:rPr lang="en-US" sz="1100" dirty="0"/>
              <a:t>, M. COVID-19 and the Elderly’s Mental Illness: The Role of Risk Perception, Social Isolation, Loneliness and Ageism. Int. J. Environ. Res. Public Health 2022, 19, 4513.</a:t>
            </a:r>
          </a:p>
          <a:p>
            <a:pPr marL="285750" indent="-285750">
              <a:buFont typeface="Arial" panose="020B0604020202020204" pitchFamily="34" charset="0"/>
              <a:buChar char="•"/>
            </a:pPr>
            <a:r>
              <a:rPr lang="en-US" sz="1100" dirty="0"/>
              <a:t>Gewirtz-Meydan, A., &amp; Ayalon, L. (2020). “Shades of grey”: Exploring public opinion about later-life sexuality. Canadian Journal on Aging/La Revue canadienne du </a:t>
            </a:r>
            <a:r>
              <a:rPr lang="en-US" sz="1100" dirty="0" err="1"/>
              <a:t>vieillissement</a:t>
            </a:r>
            <a:r>
              <a:rPr lang="en-US" sz="1100" dirty="0"/>
              <a:t>, 39(4), 647-661. </a:t>
            </a:r>
            <a:r>
              <a:rPr lang="en-US" sz="1100" dirty="0">
                <a:hlinkClick r:id="rId3"/>
              </a:rPr>
              <a:t>https://doi.org/10.1017/s071498081900062x</a:t>
            </a:r>
            <a:r>
              <a:rPr lang="en-US" sz="1100" dirty="0"/>
              <a:t>  </a:t>
            </a:r>
          </a:p>
          <a:p>
            <a:pPr marL="285750" indent="-285750">
              <a:buFont typeface="Arial" panose="020B0604020202020204" pitchFamily="34" charset="0"/>
              <a:buChar char="•"/>
            </a:pPr>
            <a:r>
              <a:rPr lang="en-US" sz="1100" dirty="0"/>
              <a:t>Gewirtz-Meydan, A., Hafford-</a:t>
            </a:r>
            <a:r>
              <a:rPr lang="en-US" sz="1100" dirty="0" err="1"/>
              <a:t>Letchfield</a:t>
            </a:r>
            <a:r>
              <a:rPr lang="en-US" sz="1100" dirty="0"/>
              <a:t>, T., Benyamini, Y., Phelan, A., Jackson, J. and Ayalon, L. (2018) 'Ageism and Sexuality', in Ayalon, L. &amp; Tesch-Römer, C. (eds.) Contemporary Perspectives on Ageism. Cham: Springer International Publishing, pp. 149-162. doi:10.1007/978-3-319-73820-8_10. </a:t>
            </a:r>
            <a:r>
              <a:rPr lang="en-US" sz="1100" dirty="0">
                <a:hlinkClick r:id="rId4"/>
              </a:rPr>
              <a:t>https://cora.ucc.ie/bitstreams/7f056dc8-2801-4587-9aec-87a10ad79796/download</a:t>
            </a:r>
            <a:r>
              <a:rPr lang="en-US" sz="1100" dirty="0"/>
              <a:t> </a:t>
            </a:r>
          </a:p>
          <a:p>
            <a:pPr marL="285750" indent="-285750">
              <a:buFont typeface="Arial" panose="020B0604020202020204" pitchFamily="34" charset="0"/>
              <a:buChar char="•"/>
            </a:pPr>
            <a:r>
              <a:rPr lang="en-US" sz="1100" dirty="0"/>
              <a:t>Heywood, w., Minichiello, v., Lyons, a., </a:t>
            </a:r>
            <a:r>
              <a:rPr lang="en-US" sz="1100" dirty="0" err="1"/>
              <a:t>Fileborn</a:t>
            </a:r>
            <a:r>
              <a:rPr lang="en-US" sz="1100" dirty="0"/>
              <a:t>, b., Hussain, r., Hinchliff, s., … Dow, b. (2019). The impact of experiences of ageism on sexual activity and interest in later life. Ageing and Society, 39(4), 795–814. doi:10.1017/S0144686X17001222 </a:t>
            </a:r>
          </a:p>
          <a:p>
            <a:pPr marL="285750" indent="-285750">
              <a:buFont typeface="Arial" panose="020B0604020202020204" pitchFamily="34" charset="0"/>
              <a:buChar char="•"/>
            </a:pPr>
            <a:r>
              <a:rPr lang="en-US" sz="1100" dirty="0" err="1"/>
              <a:t>Kerssies</a:t>
            </a:r>
            <a:r>
              <a:rPr lang="en-US" sz="1100" dirty="0"/>
              <a:t>, J., Huijg, J. M., </a:t>
            </a:r>
            <a:r>
              <a:rPr lang="en-US" sz="1100" dirty="0" err="1"/>
              <a:t>Messelis</a:t>
            </a:r>
            <a:r>
              <a:rPr lang="en-US" sz="1100" dirty="0"/>
              <a:t>, E., Abma, T. A., &amp; </a:t>
            </a:r>
            <a:r>
              <a:rPr lang="en-US" sz="1100" dirty="0" err="1"/>
              <a:t>Bendien</a:t>
            </a:r>
            <a:r>
              <a:rPr lang="en-US" sz="1100" dirty="0"/>
              <a:t>, E. (2025). Transforming sexual (self-) ageism: A tailored participatory action research approach for collaborative learning among older adults. Educational Gerontology, 51(12), 1340-1352.</a:t>
            </a:r>
          </a:p>
          <a:p>
            <a:pPr marL="285750" indent="-285750">
              <a:buFont typeface="Arial" panose="020B0604020202020204" pitchFamily="34" charset="0"/>
              <a:buChar char="•"/>
            </a:pPr>
            <a:r>
              <a:rPr lang="en-US" sz="1100" dirty="0"/>
              <a:t>Lyons, A., Alba, B., Heywood, W., </a:t>
            </a:r>
            <a:r>
              <a:rPr lang="en-US" sz="1100" dirty="0" err="1"/>
              <a:t>Fileborn</a:t>
            </a:r>
            <a:r>
              <a:rPr lang="en-US" sz="1100" dirty="0"/>
              <a:t>, B., Minichiello, V., Barrett, C., … Dow, B. (2018). Experiences of ageism and the mental health of older adults. Aging &amp; Mental Health, 22(11), 1456–1464. </a:t>
            </a:r>
            <a:r>
              <a:rPr lang="en-US" sz="1100" dirty="0">
                <a:hlinkClick r:id="rId5"/>
              </a:rPr>
              <a:t>https://doi.org/10.1080/13607863.2017.1364347</a:t>
            </a:r>
            <a:r>
              <a:rPr lang="en-US" sz="1100" dirty="0"/>
              <a:t>  </a:t>
            </a:r>
          </a:p>
          <a:p>
            <a:pPr marL="285750" indent="-285750">
              <a:buFont typeface="Arial" panose="020B0604020202020204" pitchFamily="34" charset="0"/>
              <a:buChar char="•"/>
            </a:pPr>
            <a:r>
              <a:rPr lang="en-US" sz="1100" dirty="0"/>
              <a:t>Moore, A., &amp; Reynolds, P. (2016). Against the ugliness of age: Towards an </a:t>
            </a:r>
            <a:r>
              <a:rPr lang="en-US" sz="1100" dirty="0" err="1"/>
              <a:t>erotics</a:t>
            </a:r>
            <a:r>
              <a:rPr lang="en-US" sz="1100" dirty="0"/>
              <a:t> of the aging sexual body. </a:t>
            </a:r>
            <a:r>
              <a:rPr lang="en-US" sz="1100" dirty="0" err="1"/>
              <a:t>InterAlia</a:t>
            </a:r>
            <a:r>
              <a:rPr lang="en-US" sz="1100" dirty="0"/>
              <a:t>: Pismo </a:t>
            </a:r>
            <a:r>
              <a:rPr lang="en-US" sz="1100" dirty="0" err="1"/>
              <a:t>poświęcone</a:t>
            </a:r>
            <a:r>
              <a:rPr lang="en-US" sz="1100" dirty="0"/>
              <a:t> </a:t>
            </a:r>
            <a:r>
              <a:rPr lang="en-US" sz="1100" dirty="0" err="1"/>
              <a:t>studiom</a:t>
            </a:r>
            <a:r>
              <a:rPr lang="en-US" sz="1100" dirty="0"/>
              <a:t> queer, (11a). </a:t>
            </a:r>
            <a:r>
              <a:rPr lang="en-US" sz="1100" dirty="0">
                <a:hlinkClick r:id="rId6"/>
              </a:rPr>
              <a:t>https://doi.org/10.51897/interalia/lrjz7417</a:t>
            </a:r>
            <a:r>
              <a:rPr lang="en-US" sz="1100" dirty="0"/>
              <a:t>  </a:t>
            </a:r>
          </a:p>
          <a:p>
            <a:pPr marL="285750" indent="-285750">
              <a:buFont typeface="Arial" panose="020B0604020202020204" pitchFamily="34" charset="0"/>
              <a:buChar char="•"/>
            </a:pPr>
            <a:r>
              <a:rPr lang="en-US" sz="1100" dirty="0"/>
              <a:t>Robb, C., Chen, H. &amp; Haley, W.E. Ageism in Mental Health and Health Care: A Critical Review. Journal of Clinical </a:t>
            </a:r>
            <a:r>
              <a:rPr lang="en-US" sz="1100" dirty="0" err="1"/>
              <a:t>Geropsychology</a:t>
            </a:r>
            <a:r>
              <a:rPr lang="en-US" sz="1100" dirty="0"/>
              <a:t> 8, 1–12 (2002). </a:t>
            </a:r>
            <a:r>
              <a:rPr lang="en-US" sz="1100" dirty="0">
                <a:hlinkClick r:id="rId7"/>
              </a:rPr>
              <a:t>https://doi.org/10.1023/A:1013013322947</a:t>
            </a:r>
            <a:r>
              <a:rPr lang="en-US" sz="1100" dirty="0"/>
              <a:t> </a:t>
            </a:r>
          </a:p>
          <a:p>
            <a:pPr marL="285750" indent="-285750">
              <a:buFont typeface="Arial" panose="020B0604020202020204" pitchFamily="34" charset="0"/>
              <a:buChar char="•"/>
            </a:pPr>
            <a:r>
              <a:rPr lang="en-US" sz="1100" dirty="0"/>
              <a:t>Surles, T. (2023, February 1). Fight sexual ageism and boost your sexual self-confidence. Next Avenue. </a:t>
            </a:r>
            <a:r>
              <a:rPr lang="en-US" sz="1100" dirty="0">
                <a:hlinkClick r:id="rId8"/>
              </a:rPr>
              <a:t>https://www.nextavenue.org/fight-sexual-ageism-boost-your-self-confidence/</a:t>
            </a:r>
            <a:r>
              <a:rPr lang="en-US" sz="1100" dirty="0"/>
              <a:t> </a:t>
            </a:r>
          </a:p>
          <a:p>
            <a:pPr marL="285750" indent="-285750">
              <a:buFont typeface="Arial" panose="020B0604020202020204" pitchFamily="34" charset="0"/>
              <a:buChar char="•"/>
            </a:pPr>
            <a:r>
              <a:rPr lang="en-US" sz="1100" dirty="0"/>
              <a:t>World Health Organization. (2025, April 28). Ageing: Ageism. </a:t>
            </a:r>
            <a:r>
              <a:rPr lang="en-US" sz="1100" dirty="0">
                <a:hlinkClick r:id="rId9"/>
              </a:rPr>
              <a:t>https://www.who.int/news-room/questions-and-answers/item/ageing-ageism</a:t>
            </a:r>
            <a:r>
              <a:rPr lang="en-US" sz="1100" dirty="0"/>
              <a:t>  </a:t>
            </a:r>
          </a:p>
          <a:p>
            <a:pPr marL="285750" indent="-285750">
              <a:buFont typeface="Arial" panose="020B0604020202020204" pitchFamily="34" charset="0"/>
              <a:buChar char="•"/>
            </a:pPr>
            <a:r>
              <a:rPr lang="en-US" sz="1100" dirty="0"/>
              <a:t>World Health Organization. (2021). Global report on ageism. </a:t>
            </a:r>
            <a:r>
              <a:rPr lang="en-US" sz="1100" dirty="0">
                <a:hlinkClick r:id="rId10"/>
              </a:rPr>
              <a:t>https://www.who.int/teams/social-determinants-of-health/demographic-change-and-healthy-ageing/ageism/global-report-on-ageism</a:t>
            </a:r>
            <a:r>
              <a:rPr lang="en-US" sz="1100" dirty="0"/>
              <a:t> </a:t>
            </a:r>
          </a:p>
          <a:p>
            <a:pPr marL="285750" indent="-285750">
              <a:buFont typeface="Arial" panose="020B0604020202020204" pitchFamily="34" charset="0"/>
              <a:buChar char="•"/>
            </a:pPr>
            <a:r>
              <a:rPr lang="en-US" sz="1100" dirty="0"/>
              <a:t>World Health Organization. (2013). Demystifying the myths of ageing. WHO Regional Office for Europe. </a:t>
            </a:r>
            <a:r>
              <a:rPr lang="en-US" sz="1100" dirty="0">
                <a:hlinkClick r:id="rId11"/>
              </a:rPr>
              <a:t>https://iris.who.int/bitstreams/27967758-3b6e-47cf-9242-e5961ddd3252/download</a:t>
            </a:r>
            <a:r>
              <a:rPr lang="en-US" sz="1100" dirty="0"/>
              <a:t> </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References</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36F1A7EB-424F-4BEC-B663-4468437F1A4D}"/>
</file>

<file path=customXml/itemProps2.xml><?xml version="1.0" encoding="utf-8"?>
<ds:datastoreItem xmlns:ds="http://schemas.openxmlformats.org/officeDocument/2006/customXml" ds:itemID="{05F8CA89-DAA5-42B5-9467-77E7110A7920}"/>
</file>

<file path=customXml/itemProps3.xml><?xml version="1.0" encoding="utf-8"?>
<ds:datastoreItem xmlns:ds="http://schemas.openxmlformats.org/officeDocument/2006/customXml" ds:itemID="{EB0CA347-1FFF-4E2A-83C6-EDECEBF67AEF}"/>
</file>

<file path=docProps/app.xml><?xml version="1.0" encoding="utf-8"?>
<Properties xmlns="http://schemas.openxmlformats.org/officeDocument/2006/extended-properties" xmlns:vt="http://schemas.openxmlformats.org/officeDocument/2006/docPropsVTypes">
  <TotalTime>3739</TotalTime>
  <Words>4521</Words>
  <Application>Microsoft Office PowerPoint</Application>
  <PresentationFormat>Ecrã Panorâmico</PresentationFormat>
  <Paragraphs>220</Paragraphs>
  <Slides>27</Slides>
  <Notes>10</Notes>
  <HiddenSlides>0</HiddenSlides>
  <MMClips>0</MMClips>
  <ScaleCrop>false</ScaleCrop>
  <HeadingPairs>
    <vt:vector size="6" baseType="variant">
      <vt:variant>
        <vt:lpstr>Tipos de letra usados</vt:lpstr>
      </vt:variant>
      <vt:variant>
        <vt:i4>4</vt:i4>
      </vt:variant>
      <vt:variant>
        <vt:lpstr>Tema</vt:lpstr>
      </vt:variant>
      <vt:variant>
        <vt:i4>2</vt:i4>
      </vt:variant>
      <vt:variant>
        <vt:lpstr>Títulos dos diapositivos</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AgeWise Handbook</vt:lpstr>
      <vt:lpstr>Agenda &amp; Learning Outcomes</vt:lpstr>
      <vt:lpstr>Effects of Ageism</vt:lpstr>
      <vt:lpstr>Effects of Ageism – in older people’s lives.   </vt:lpstr>
      <vt:lpstr>Three Levels of Ageism</vt:lpstr>
      <vt:lpstr>Institutional Ageism - The Systemic Level</vt:lpstr>
      <vt:lpstr>Interpersonal Ageism - The Social Level</vt:lpstr>
      <vt:lpstr>Internalised Ageism - The Personal Level</vt:lpstr>
      <vt:lpstr>Three Levels of Ageism</vt:lpstr>
      <vt:lpstr>Three Levels of Ageism</vt:lpstr>
      <vt:lpstr>Negative Societal Beliefs and Taboos surrounding Sexuality</vt:lpstr>
      <vt:lpstr>Negative Societal Beliefs and Taboos surrounding Sexuality</vt:lpstr>
      <vt:lpstr>Negative Societal Beliefs and Taboos surrounding Sexuality</vt:lpstr>
      <vt:lpstr>Shades of Grey (Gewirtz-Meydan &amp; Ayalon, 2020) </vt:lpstr>
      <vt:lpstr>Shades of Grey (Gewirtz-Meydan &amp; Ayalon, 2020) </vt:lpstr>
      <vt:lpstr>Bias Impact on Healthcare, Education and Institutional Settings </vt:lpstr>
      <vt:lpstr>Professional Challenges: Navigating the Protector’s Paradox</vt:lpstr>
      <vt:lpstr>Vulnerable Groups and Intersectionality</vt:lpstr>
      <vt:lpstr>Reimagining the Narrative</vt:lpstr>
      <vt:lpstr>Guidance for Educators and Professionals</vt:lpstr>
      <vt:lpstr>Guidance for Educators and Professionals</vt:lpstr>
      <vt:lpstr>How to Avoid Stereotypes:</vt:lpstr>
      <vt:lpstr>Summary and Key Messages</vt:lpstr>
      <vt:lpstr>Module 2 – Key Definitions</vt:lpstr>
      <vt:lpstr>Module 2 – Key Definitions</vt:lpstr>
      <vt:lpstr>Thank you for your attention!</vt:lpstr>
      <vt:lpstr>Module 2: Ageism and Misconceptions About the Elders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Elisa Klein-Peters - Proportional Message</cp:lastModifiedBy>
  <cp:revision>294</cp:revision>
  <cp:lastPrinted>2018-07-25T11:23:29Z</cp:lastPrinted>
  <dcterms:created xsi:type="dcterms:W3CDTF">2014-07-11T09:12:14Z</dcterms:created>
  <dcterms:modified xsi:type="dcterms:W3CDTF">2026-04-10T15:04:52Z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