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53" r:id="rId5"/>
  </p:sldMasterIdLst>
  <p:notesMasterIdLst>
    <p:notesMasterId r:id="rId33"/>
  </p:notesMasterIdLst>
  <p:handoutMasterIdLst>
    <p:handoutMasterId r:id="rId34"/>
  </p:handoutMasterIdLst>
  <p:sldIdLst>
    <p:sldId id="256" r:id="rId6"/>
    <p:sldId id="263" r:id="rId7"/>
    <p:sldId id="269" r:id="rId8"/>
    <p:sldId id="300" r:id="rId9"/>
    <p:sldId id="301" r:id="rId10"/>
    <p:sldId id="274" r:id="rId11"/>
    <p:sldId id="302" r:id="rId12"/>
    <p:sldId id="303" r:id="rId13"/>
    <p:sldId id="304" r:id="rId14"/>
    <p:sldId id="296" r:id="rId15"/>
    <p:sldId id="306" r:id="rId16"/>
    <p:sldId id="305" r:id="rId17"/>
    <p:sldId id="307" r:id="rId18"/>
    <p:sldId id="277" r:id="rId19"/>
    <p:sldId id="308" r:id="rId20"/>
    <p:sldId id="278" r:id="rId21"/>
    <p:sldId id="309" r:id="rId22"/>
    <p:sldId id="281" r:id="rId23"/>
    <p:sldId id="312" r:id="rId24"/>
    <p:sldId id="294" r:id="rId25"/>
    <p:sldId id="290" r:id="rId26"/>
    <p:sldId id="311" r:id="rId27"/>
    <p:sldId id="293" r:id="rId28"/>
    <p:sldId id="264" r:id="rId29"/>
    <p:sldId id="299"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4575" autoAdjust="0"/>
  </p:normalViewPr>
  <p:slideViewPr>
    <p:cSldViewPr snapToGrid="0">
      <p:cViewPr varScale="1">
        <p:scale>
          <a:sx n="96" d="100"/>
          <a:sy n="96" d="100"/>
        </p:scale>
        <p:origin x="1320"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1" qsCatId="simple" csTypeId="urn:microsoft.com/office/officeart/2005/8/colors/accent1_2#1" csCatId="accent1" phldr="1"/>
      <dgm:spPr/>
      <dgm:t>
        <a:bodyPr/>
        <a:lstStyle/>
        <a:p>
          <a:endParaRPr lang="pt-PT"/>
        </a:p>
      </dgm:t>
    </dgm:pt>
    <dgm:pt modelId="{D0624B66-6E85-4A1E-9F1B-1D0D06CB00D5}">
      <dgm:prSet phldrT="[Texto]"/>
      <dgm:spPr/>
      <dgm:t>
        <a:bodyPr/>
        <a:lstStyle/>
        <a:p>
          <a:r>
            <a:rPr lang="en-GB" b="1" i="1" dirty="0"/>
            <a:t>Θεσμικός ηλικιακός ρατσισμός </a:t>
          </a:r>
        </a:p>
        <a:p>
          <a:r>
            <a:rPr lang="en-GB" b="1" i="1" dirty="0"/>
            <a:t>Το συστημικό επίπεδο</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GB" b="1" i="1" dirty="0"/>
            <a:t>Διαπροσωπική ηλικιακή διάκριση </a:t>
          </a:r>
        </a:p>
        <a:p>
          <a:pPr>
            <a:buNone/>
          </a:pPr>
          <a:r>
            <a:rPr lang="en-GB" b="1" i="1" dirty="0"/>
            <a:t>Το κοινωνικό επίπεδο</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GB" b="1" i="1" dirty="0"/>
            <a:t>Εσωτερικευμένη ηλικιακή διάκριση </a:t>
          </a:r>
        </a:p>
        <a:p>
          <a:pPr>
            <a:buNone/>
          </a:pPr>
          <a:r>
            <a:rPr lang="en-GB" b="1" i="1" dirty="0"/>
            <a:t>Το προσωπικό επίπεδο</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2000" b="-12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6000" b="-6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6000" b="-6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2" qsCatId="simple" csTypeId="urn:microsoft.com/office/officeart/2005/8/colors/accent1_2#2" csCatId="accent1" phldr="1"/>
      <dgm:spPr/>
      <dgm:t>
        <a:bodyPr/>
        <a:lstStyle/>
        <a:p>
          <a:endParaRPr lang="pt-PT"/>
        </a:p>
      </dgm:t>
    </dgm:pt>
    <dgm:pt modelId="{D0624B66-6E85-4A1E-9F1B-1D0D06CB00D5}">
      <dgm:prSet phldrT="[Texto]"/>
      <dgm:spPr/>
      <dgm:t>
        <a:bodyPr/>
        <a:lstStyle/>
        <a:p>
          <a:r>
            <a:rPr lang="en-US" b="1" i="1" dirty="0"/>
            <a:t>Πώς να </a:t>
          </a:r>
          <a:r>
            <a:rPr lang="el-GR" b="1" i="1" dirty="0"/>
            <a:t>διαχειριστείτε τις αντιδράσεις ενήλικων παιδιών </a:t>
          </a:r>
          <a:r>
            <a:rPr lang="en-US" b="1" i="1" dirty="0"/>
            <a:t>π</a:t>
          </a:r>
          <a:r>
            <a:rPr lang="en-US" b="1" i="1" dirty="0" err="1"/>
            <a:t>ου</a:t>
          </a:r>
          <a:r>
            <a:rPr lang="en-US" b="1" i="1" dirty="0"/>
            <a:t> ενδέχεται να αισθάνονται άβολα με τη νέα ερωτική σχέση των γονιών τους ή τη μετάβαση φύλου.</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l-GR" b="1" i="1" dirty="0"/>
            <a:t>Η αίσθηση ότι δεν διαθέτουν </a:t>
          </a:r>
          <a:r>
            <a:rPr lang="en-US" b="1" i="1" dirty="0"/>
            <a:t>τα κατάλληλα εφόδια για να συζητήσουν θέματα σεξουαλικής υγείας ή ταυτότητας LGBTQI+, καθώς αυτά δεν καλύφθηκαν ποτέ κατά την επαγγελματική τους κατάρτιση.</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err="1"/>
            <a:t>Αυστηρά</a:t>
          </a:r>
          <a:r>
            <a:rPr lang="el-GR" b="1" i="1" dirty="0"/>
            <a:t> προγράμματα σίτισης, προσωπικής φροντίδας και χορήγησης </a:t>
          </a:r>
          <a:r>
            <a:rPr lang="en-US" b="1" i="1" dirty="0"/>
            <a:t>φα</a:t>
          </a:r>
          <a:r>
            <a:rPr lang="en-US" b="1" i="1" dirty="0" err="1"/>
            <a:t>ρμάκων</a:t>
          </a:r>
          <a:r>
            <a:rPr lang="en-US" b="1" i="1" dirty="0"/>
            <a:t>, τα οποία δεν αφήνουν περιθώρια για προσωπικό χρόνο ή για την </a:t>
          </a:r>
          <a:r>
            <a:rPr lang="el-GR" b="1" i="1" dirty="0"/>
            <a:t>απρόβλεπτη </a:t>
          </a:r>
          <a:r>
            <a:rPr lang="en-US" b="1" i="1" dirty="0"/>
            <a:t>πρα</a:t>
          </a:r>
          <a:r>
            <a:rPr lang="en-US" b="1" i="1" dirty="0" err="1"/>
            <a:t>γμ</a:t>
          </a:r>
          <a:r>
            <a:rPr lang="en-US" b="1" i="1" dirty="0"/>
            <a:t>ατικότητα των ανθρώπινων σχέσεων.</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3000" b="-3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0" b="-10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3000" b="-3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3" qsCatId="simple" csTypeId="urn:microsoft.com/office/officeart/2005/8/colors/accent1_2#3" csCatId="accent1" phldr="1"/>
      <dgm:spPr/>
      <dgm:t>
        <a:bodyPr/>
        <a:lstStyle/>
        <a:p>
          <a:endParaRPr lang="pt-PT"/>
        </a:p>
      </dgm:t>
    </dgm:pt>
    <dgm:pt modelId="{D0624B66-6E85-4A1E-9F1B-1D0D06CB00D5}">
      <dgm:prSet phldrT="[Texto]" phldr="0" custT="1"/>
      <dgm:spPr/>
      <dgm:t>
        <a:bodyPr vert="horz" wrap="square"/>
        <a:lstStyle/>
        <a:p>
          <a:pPr>
            <a:lnSpc>
              <a:spcPct val="100000"/>
            </a:lnSpc>
            <a:spcBef>
              <a:spcPct val="0"/>
            </a:spcBef>
            <a:spcAft>
              <a:spcPct val="35000"/>
            </a:spcAft>
          </a:pPr>
          <a:endParaRPr lang="en-US" sz="1400" b="1" i="1" dirty="0"/>
        </a:p>
        <a:p>
          <a:pPr>
            <a:lnSpc>
              <a:spcPct val="100000"/>
            </a:lnSpc>
            <a:spcBef>
              <a:spcPct val="0"/>
            </a:spcBef>
            <a:spcAft>
              <a:spcPct val="35000"/>
            </a:spcAft>
          </a:pPr>
          <a:r>
            <a:rPr lang="en-US" sz="1400" b="1" i="1" dirty="0"/>
            <a:t>Ακόμα κι αν κάποιος είναι παππούς ή γιαγιά, αυτή δεν είναι η μόνη του ταυτότητα. Αντιμετωπίστε τον ως άτομο με δική του ιστορία, φύλο και σεξουαλική ταυτότητα.</a:t>
          </a:r>
        </a:p>
      </dgm:t>
    </dgm:pt>
    <dgm:pt modelId="{75E90932-0E50-4FB0-9C3C-92D4005BB2A1}" type="parTrans" cxnId="{7641C489-F904-4747-8978-A105038DAE2B}">
      <dgm:prSet/>
      <dgm:spPr/>
      <dgm:t>
        <a:bodyPr/>
        <a:lstStyle/>
        <a:p>
          <a:endParaRPr lang="pt-PT"/>
        </a:p>
      </dgm:t>
    </dgm:pt>
    <dgm:pt modelId="{B400B898-FDEA-40EA-B82E-7F5382E294D7}" type="sibTrans" cxnId="{7641C489-F904-4747-8978-A105038DAE2B}">
      <dgm:prSet/>
      <dgm:spPr/>
      <dgm:t>
        <a:bodyPr/>
        <a:lstStyle/>
        <a:p>
          <a:endParaRPr lang="pt-PT"/>
        </a:p>
      </dgm:t>
    </dgm:pt>
    <dgm:pt modelId="{1DA2ADC3-81F7-4246-A63A-11F51B9F1570}">
      <dgm:prSet phldrT="[Texto]" phldr="0" custT="1"/>
      <dgm:spPr/>
      <dgm:t>
        <a:bodyPr vert="horz" wrap="square"/>
        <a:lstStyle/>
        <a:p>
          <a:pPr>
            <a:lnSpc>
              <a:spcPct val="100000"/>
            </a:lnSpc>
            <a:spcBef>
              <a:spcPct val="0"/>
            </a:spcBef>
            <a:spcAft>
              <a:spcPct val="35000"/>
            </a:spcAft>
          </a:pPr>
          <a:endParaRPr lang="en-US" sz="1200" b="1" i="1" dirty="0"/>
        </a:p>
        <a:p>
          <a:pPr>
            <a:lnSpc>
              <a:spcPct val="100000"/>
            </a:lnSpc>
            <a:spcBef>
              <a:spcPct val="0"/>
            </a:spcBef>
            <a:spcAft>
              <a:spcPct val="35000"/>
            </a:spcAft>
          </a:pPr>
          <a:r>
            <a:rPr lang="en-US" sz="1200" b="1" i="1" dirty="0"/>
            <a:t>Αν ακούσετε έναν συνάδελφο να κάνει αστείο για τη νέα σύντροφο του παππού,</a:t>
          </a:r>
          <a:r>
            <a:rPr lang="el-GR" sz="1200" b="1" i="1" dirty="0"/>
            <a:t> </a:t>
          </a:r>
          <a:r>
            <a:rPr lang="en-US" sz="1200" b="1" i="1" dirty="0"/>
            <a:t> παρ</a:t>
          </a:r>
          <a:r>
            <a:rPr lang="el-GR" sz="1200" b="1" i="1" dirty="0"/>
            <a:t>έμβετε </a:t>
          </a:r>
          <a:r>
            <a:rPr lang="en-US" sz="1200" b="1" i="1" dirty="0" err="1"/>
            <a:t>δι</a:t>
          </a:r>
          <a:r>
            <a:rPr lang="en-US" sz="1200" b="1" i="1" dirty="0"/>
            <a:t>ακριτικά: «Στην πραγματικότητα, είναι υπέροχο να τον βλέπουμε τόσο ευτυχισμένο· η συντροφικότητα είναι σημαντική σε κάθε ηλικία».</a:t>
          </a:r>
        </a:p>
      </dgm:t>
    </dgm:pt>
    <dgm:pt modelId="{02B5F67C-430A-4607-B6EA-09AC914D8825}" type="parTrans" cxnId="{B5929E1D-9159-49A0-A929-BBC575442EAB}">
      <dgm:prSet/>
      <dgm:spPr/>
      <dgm:t>
        <a:bodyPr/>
        <a:lstStyle/>
        <a:p>
          <a:endParaRPr lang="pt-PT"/>
        </a:p>
      </dgm:t>
    </dgm:pt>
    <dgm:pt modelId="{B73E1885-CAB4-44AE-90E1-4975BD893164}" type="sibTrans" cxnId="{B5929E1D-9159-49A0-A929-BBC575442EAB}">
      <dgm:prSet/>
      <dgm:spPr/>
      <dgm:t>
        <a:bodyPr/>
        <a:lstStyle/>
        <a:p>
          <a:endParaRPr lang="pt-PT"/>
        </a:p>
      </dgm:t>
    </dgm:pt>
    <dgm:pt modelId="{FAADA6D0-2240-4FBE-BCB7-97FAE2384A1E}">
      <dgm:prSet phldrT="[Texto]" phldr="0" custT="0"/>
      <dgm:spPr/>
      <dgm:t>
        <a:bodyPr vert="horz" wrap="square"/>
        <a:lstStyle/>
        <a:p>
          <a:pPr>
            <a:lnSpc>
              <a:spcPct val="100000"/>
            </a:lnSpc>
            <a:spcBef>
              <a:spcPct val="0"/>
            </a:spcBef>
            <a:spcAft>
              <a:spcPct val="35000"/>
            </a:spcAft>
          </a:pPr>
          <a:endParaRPr lang="en-US" b="1" i="1" dirty="0"/>
        </a:p>
        <a:p>
          <a:pPr>
            <a:lnSpc>
              <a:spcPct val="100000"/>
            </a:lnSpc>
            <a:spcBef>
              <a:spcPct val="0"/>
            </a:spcBef>
            <a:spcAft>
              <a:spcPct val="35000"/>
            </a:spcAft>
          </a:pPr>
          <a:r>
            <a:rPr lang="en-US" b="1" i="1" dirty="0"/>
            <a:t>Κατά τη διάρκεια των ιατρικών εξετάσεων, πείτε: «Πολλοί άνθρωποι διαπιστώνουν ότι οι σεξουαλικές τους ανάγκες αλλάζουν καθώς μεγαλώνουν. Υπάρχει κάτι σε αυτόν τον τομέα για το οποίο θα θέλατε να μιλήσετε;» Αυτό </a:t>
          </a:r>
          <a:r>
            <a:rPr lang="el-GR" b="1" i="1" dirty="0"/>
            <a:t>διευκολύνει </a:t>
          </a:r>
          <a:r>
            <a:rPr lang="en-US" b="1" i="1" dirty="0" err="1"/>
            <a:t>το</a:t>
          </a:r>
          <a:r>
            <a:rPr lang="el-GR" b="1" i="1" dirty="0"/>
            <a:t>ν </a:t>
          </a:r>
          <a:r>
            <a:rPr lang="en-US" b="1" i="1" dirty="0" err="1"/>
            <a:t>ηλικιωμένο</a:t>
          </a:r>
          <a:r>
            <a:rPr lang="en-US" b="1" i="1" dirty="0"/>
            <a:t> να </a:t>
          </a:r>
          <a:r>
            <a:rPr lang="en-US" b="1" i="1" dirty="0" err="1"/>
            <a:t>μιλήσει</a:t>
          </a:r>
          <a:r>
            <a:rPr lang="el-GR" b="1" i="1" dirty="0"/>
            <a:t> για το θέμα</a:t>
          </a:r>
          <a:r>
            <a:rPr lang="en-US" b="1" i="1" dirty="0"/>
            <a:t>.</a:t>
          </a:r>
          <a:endParaRPr lang="pt-PT" dirty="0"/>
        </a:p>
      </dgm:t>
    </dgm:pt>
    <dgm:pt modelId="{09784815-1CCC-4833-B6BB-67FAF55093ED}" type="parTrans" cxnId="{ACE97679-DFF5-4E5F-AA0B-30EF83E3273B}">
      <dgm:prSet/>
      <dgm:spPr/>
      <dgm:t>
        <a:bodyPr/>
        <a:lstStyle/>
        <a:p>
          <a:endParaRPr lang="pt-PT"/>
        </a:p>
      </dgm:t>
    </dgm:pt>
    <dgm:pt modelId="{9DD364B4-AE6F-46E8-B5B0-39F9548F667C}" type="sibTrans" cxnId="{ACE97679-DFF5-4E5F-AA0B-30EF83E3273B}">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custLinFactNeighborX="-6680" custLinFactNeighborY="6977"/>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0" b="-10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51D0D603-12FD-49A6-8039-7C7A24045D0A}" type="presOf" srcId="{1DA2ADC3-81F7-4246-A63A-11F51B9F1570}" destId="{AE4C7FBE-1064-4F6E-BFC7-C1C9C59C83E5}" srcOrd="0" destOrd="0" presId="urn:microsoft.com/office/officeart/2005/8/layout/pList2"/>
    <dgm:cxn modelId="{B5929E1D-9159-49A0-A929-BBC575442EAB}" srcId="{EB426917-D636-49EF-BCA1-AF2357F577DA}" destId="{1DA2ADC3-81F7-4246-A63A-11F51B9F1570}" srcOrd="1" destOrd="0" parTransId="{02B5F67C-430A-4607-B6EA-09AC914D8825}" sibTransId="{B73E1885-CAB4-44AE-90E1-4975BD893164}"/>
    <dgm:cxn modelId="{C65A0867-F4A9-4AE2-AB8B-A71C96DC30F0}" type="presOf" srcId="{EB426917-D636-49EF-BCA1-AF2357F577DA}" destId="{03278E1A-F632-446F-875D-07389D306BB2}" srcOrd="0" destOrd="0" presId="urn:microsoft.com/office/officeart/2005/8/layout/pList2"/>
    <dgm:cxn modelId="{ACE97679-DFF5-4E5F-AA0B-30EF83E3273B}" srcId="{EB426917-D636-49EF-BCA1-AF2357F577DA}" destId="{FAADA6D0-2240-4FBE-BCB7-97FAE2384A1E}" srcOrd="2" destOrd="0" parTransId="{09784815-1CCC-4833-B6BB-67FAF55093ED}" sibTransId="{9DD364B4-AE6F-46E8-B5B0-39F9548F667C}"/>
    <dgm:cxn modelId="{DFC82483-B56F-482F-B655-E513D4B9A98F}" type="presOf" srcId="{D0624B66-6E85-4A1E-9F1B-1D0D06CB00D5}" destId="{24244F64-905C-494B-94BD-6C6023C4567F}" srcOrd="0" destOrd="0" presId="urn:microsoft.com/office/officeart/2005/8/layout/pList2"/>
    <dgm:cxn modelId="{3EFC4187-6287-4680-8630-D79A8DB6E7FC}" type="presOf" srcId="{FAADA6D0-2240-4FBE-BCB7-97FAE2384A1E}" destId="{52ED0622-74FC-45DA-8CB9-E8C6C9E51AA6}" srcOrd="0" destOrd="0" presId="urn:microsoft.com/office/officeart/2005/8/layout/pList2"/>
    <dgm:cxn modelId="{7641C489-F904-4747-8978-A105038DAE2B}" srcId="{EB426917-D636-49EF-BCA1-AF2357F577DA}" destId="{D0624B66-6E85-4A1E-9F1B-1D0D06CB00D5}" srcOrd="0" destOrd="0" parTransId="{75E90932-0E50-4FB0-9C3C-92D4005BB2A1}" sibTransId="{B400B898-FDEA-40EA-B82E-7F5382E294D7}"/>
    <dgm:cxn modelId="{43828BA7-9225-4215-911A-9767B334488C}" type="presOf" srcId="{B400B898-FDEA-40EA-B82E-7F5382E294D7}" destId="{65AB9B6D-C3F3-4533-ADFF-773DC581BC31}" srcOrd="0" destOrd="0" presId="urn:microsoft.com/office/officeart/2005/8/layout/pList2"/>
    <dgm:cxn modelId="{923ECEFE-B568-4262-94DD-0F9E5E9F0D57}" type="presOf" srcId="{B73E1885-CAB4-44AE-90E1-4975BD893164}" destId="{07A08E6D-E227-4128-94D8-619430530119}" srcOrd="0" destOrd="0" presId="urn:microsoft.com/office/officeart/2005/8/layout/pList2"/>
    <dgm:cxn modelId="{E7158A49-C06C-4634-A099-E92AB653B768}" type="presParOf" srcId="{03278E1A-F632-446F-875D-07389D306BB2}" destId="{D3C800F6-20C5-46BA-BCB9-DBA2858F41FE}" srcOrd="0" destOrd="0" presId="urn:microsoft.com/office/officeart/2005/8/layout/pList2"/>
    <dgm:cxn modelId="{A3B8E398-610D-4A2F-9FA5-4DD37C730E47}" type="presParOf" srcId="{03278E1A-F632-446F-875D-07389D306BB2}" destId="{369EC3F5-EC81-4C7A-830D-01825F416CDE}" srcOrd="1" destOrd="0" presId="urn:microsoft.com/office/officeart/2005/8/layout/pList2"/>
    <dgm:cxn modelId="{C88D1A28-99BA-477D-A1EE-4F915F8D9820}" type="presParOf" srcId="{369EC3F5-EC81-4C7A-830D-01825F416CDE}" destId="{A3BE485D-BA7C-4290-BB73-1FAA064F2D78}" srcOrd="0" destOrd="0" presId="urn:microsoft.com/office/officeart/2005/8/layout/pList2"/>
    <dgm:cxn modelId="{70633303-5224-4A78-8314-A67B25CEC6CB}" type="presParOf" srcId="{A3BE485D-BA7C-4290-BB73-1FAA064F2D78}" destId="{24244F64-905C-494B-94BD-6C6023C4567F}" srcOrd="0" destOrd="0" presId="urn:microsoft.com/office/officeart/2005/8/layout/pList2"/>
    <dgm:cxn modelId="{F7BB864A-01C3-4B43-AC91-E97EB7E8960E}" type="presParOf" srcId="{A3BE485D-BA7C-4290-BB73-1FAA064F2D78}" destId="{D2432C95-5BB1-4B31-BFFB-5F28AC6DF2C6}" srcOrd="1" destOrd="0" presId="urn:microsoft.com/office/officeart/2005/8/layout/pList2"/>
    <dgm:cxn modelId="{B3ABE2C2-9FD6-4507-B8B0-CB345525AE36}" type="presParOf" srcId="{A3BE485D-BA7C-4290-BB73-1FAA064F2D78}" destId="{094F2B3A-A39B-4B63-AD69-9B16D44FCB9A}" srcOrd="2" destOrd="0" presId="urn:microsoft.com/office/officeart/2005/8/layout/pList2"/>
    <dgm:cxn modelId="{4E2D1DE9-5159-4872-94BE-D923668DEBF5}" type="presParOf" srcId="{369EC3F5-EC81-4C7A-830D-01825F416CDE}" destId="{65AB9B6D-C3F3-4533-ADFF-773DC581BC31}" srcOrd="1" destOrd="0" presId="urn:microsoft.com/office/officeart/2005/8/layout/pList2"/>
    <dgm:cxn modelId="{91DF5A44-30F1-4172-8B6A-09FBE59CF7D0}" type="presParOf" srcId="{369EC3F5-EC81-4C7A-830D-01825F416CDE}" destId="{2BC83C2E-83A3-4E4F-AB08-5ED462AE4B96}" srcOrd="2" destOrd="0" presId="urn:microsoft.com/office/officeart/2005/8/layout/pList2"/>
    <dgm:cxn modelId="{AC293E07-3C01-4ACA-B59E-933F6CF8CFD3}" type="presParOf" srcId="{2BC83C2E-83A3-4E4F-AB08-5ED462AE4B96}" destId="{AE4C7FBE-1064-4F6E-BFC7-C1C9C59C83E5}" srcOrd="0" destOrd="0" presId="urn:microsoft.com/office/officeart/2005/8/layout/pList2"/>
    <dgm:cxn modelId="{6768834D-C9D8-4EED-9602-DB4AF8D4FB06}" type="presParOf" srcId="{2BC83C2E-83A3-4E4F-AB08-5ED462AE4B96}" destId="{76D05B9D-842E-4F1B-8FD3-59A612094060}" srcOrd="1" destOrd="0" presId="urn:microsoft.com/office/officeart/2005/8/layout/pList2"/>
    <dgm:cxn modelId="{BDF99AC6-6F34-409E-BED2-00E81BE8F05D}" type="presParOf" srcId="{2BC83C2E-83A3-4E4F-AB08-5ED462AE4B96}" destId="{2615BB86-4389-4CF9-A2D8-A38FF5E7C6FA}" srcOrd="2" destOrd="0" presId="urn:microsoft.com/office/officeart/2005/8/layout/pList2"/>
    <dgm:cxn modelId="{CB71594C-3BFE-48A1-9A05-14FEA3206132}" type="presParOf" srcId="{369EC3F5-EC81-4C7A-830D-01825F416CDE}" destId="{07A08E6D-E227-4128-94D8-619430530119}" srcOrd="3" destOrd="0" presId="urn:microsoft.com/office/officeart/2005/8/layout/pList2"/>
    <dgm:cxn modelId="{615C2874-6A47-4741-943C-EB921233F299}" type="presParOf" srcId="{369EC3F5-EC81-4C7A-830D-01825F416CDE}" destId="{51276CA7-6CCD-49AB-A228-6930B557D9CD}" srcOrd="4" destOrd="0" presId="urn:microsoft.com/office/officeart/2005/8/layout/pList2"/>
    <dgm:cxn modelId="{CFBE614D-5F19-4536-AC5F-B8727E80CDA0}" type="presParOf" srcId="{51276CA7-6CCD-49AB-A228-6930B557D9CD}" destId="{52ED0622-74FC-45DA-8CB9-E8C6C9E51AA6}" srcOrd="0" destOrd="0" presId="urn:microsoft.com/office/officeart/2005/8/layout/pList2"/>
    <dgm:cxn modelId="{554047EE-701D-491A-AB97-2AE9A4722A75}" type="presParOf" srcId="{51276CA7-6CCD-49AB-A228-6930B557D9CD}" destId="{AD1FA505-5AC8-4E08-9E18-7481C12BE7D8}" srcOrd="1" destOrd="0" presId="urn:microsoft.com/office/officeart/2005/8/layout/pList2"/>
    <dgm:cxn modelId="{BD0A6411-6F28-4897-8418-C3B0302C681C}"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81436" cy="182620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443" y="243493"/>
          <a:ext cx="2197671" cy="1339213"/>
        </a:xfrm>
        <a:prstGeom prst="roundRect">
          <a:avLst>
            <a:gd name="adj" fmla="val 10000"/>
          </a:avLst>
        </a:prstGeom>
        <a:blipFill>
          <a:blip xmlns:r="http://schemas.openxmlformats.org/officeDocument/2006/relationships" r:embed="rId1"/>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443" y="1826200"/>
          <a:ext cx="2197671" cy="223202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GB" sz="2000" b="1" i="1" kern="1200" dirty="0"/>
            <a:t>Θεσμικός ηλικιακός ρατσισμός </a:t>
          </a:r>
        </a:p>
        <a:p>
          <a:pPr marL="0" lvl="0" indent="0" algn="ctr" defTabSz="889000">
            <a:lnSpc>
              <a:spcPct val="90000"/>
            </a:lnSpc>
            <a:spcBef>
              <a:spcPct val="0"/>
            </a:spcBef>
            <a:spcAft>
              <a:spcPct val="35000"/>
            </a:spcAft>
            <a:buNone/>
          </a:pPr>
          <a:r>
            <a:rPr lang="en-GB" sz="2000" b="1" i="1" kern="1200" dirty="0"/>
            <a:t>Το συστημικό επίπεδο</a:t>
          </a:r>
          <a:endParaRPr lang="pt-PT" sz="2000" b="1" kern="1200" dirty="0"/>
        </a:p>
      </dsp:txBody>
      <dsp:txXfrm rot="10800000">
        <a:off x="292029" y="1826200"/>
        <a:ext cx="2062499" cy="2164436"/>
      </dsp:txXfrm>
    </dsp:sp>
    <dsp:sp modelId="{2615BB86-4389-4CF9-A2D8-A38FF5E7C6FA}">
      <dsp:nvSpPr>
        <dsp:cNvPr id="0" name=""/>
        <dsp:cNvSpPr/>
      </dsp:nvSpPr>
      <dsp:spPr>
        <a:xfrm>
          <a:off x="2641882" y="243493"/>
          <a:ext cx="2197671" cy="1339213"/>
        </a:xfrm>
        <a:prstGeom prst="roundRect">
          <a:avLst>
            <a:gd name="adj" fmla="val 10000"/>
          </a:avLst>
        </a:prstGeom>
        <a:blipFill>
          <a:blip xmlns:r="http://schemas.openxmlformats.org/officeDocument/2006/relationships" r:embed="rId2"/>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1882" y="1826200"/>
          <a:ext cx="2197671" cy="223202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GB" sz="2000" b="1" i="1" kern="1200" dirty="0"/>
            <a:t>Διαπροσωπική ηλικιακή διάκριση </a:t>
          </a:r>
        </a:p>
        <a:p>
          <a:pPr marL="0" lvl="0" indent="0" algn="ctr" defTabSz="889000">
            <a:lnSpc>
              <a:spcPct val="90000"/>
            </a:lnSpc>
            <a:spcBef>
              <a:spcPct val="0"/>
            </a:spcBef>
            <a:spcAft>
              <a:spcPct val="35000"/>
            </a:spcAft>
            <a:buNone/>
          </a:pPr>
          <a:r>
            <a:rPr lang="en-GB" sz="2000" b="1" i="1" kern="1200" dirty="0"/>
            <a:t>Το κοινωνικό επίπεδο</a:t>
          </a:r>
          <a:endParaRPr lang="pt-PT" sz="2000" kern="1200" dirty="0"/>
        </a:p>
      </dsp:txBody>
      <dsp:txXfrm rot="10800000">
        <a:off x="2709468" y="1826200"/>
        <a:ext cx="2062499" cy="2164436"/>
      </dsp:txXfrm>
    </dsp:sp>
    <dsp:sp modelId="{5628FA73-0DFC-4F29-ACDF-59D037B19A7D}">
      <dsp:nvSpPr>
        <dsp:cNvPr id="0" name=""/>
        <dsp:cNvSpPr/>
      </dsp:nvSpPr>
      <dsp:spPr>
        <a:xfrm>
          <a:off x="5059321" y="243493"/>
          <a:ext cx="2197671" cy="1339213"/>
        </a:xfrm>
        <a:prstGeom prst="roundRect">
          <a:avLst>
            <a:gd name="adj" fmla="val 10000"/>
          </a:avLst>
        </a:prstGeom>
        <a:blipFill>
          <a:blip xmlns:r="http://schemas.openxmlformats.org/officeDocument/2006/relationships" r:embed="rId3"/>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59321" y="1826200"/>
          <a:ext cx="2197671" cy="223202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GB" sz="2000" b="1" i="1" kern="1200" dirty="0"/>
            <a:t>Εσωτερικευμένη ηλικιακή διάκριση </a:t>
          </a:r>
        </a:p>
        <a:p>
          <a:pPr marL="0" lvl="0" indent="0" algn="ctr" defTabSz="889000">
            <a:lnSpc>
              <a:spcPct val="90000"/>
            </a:lnSpc>
            <a:spcBef>
              <a:spcPct val="0"/>
            </a:spcBef>
            <a:spcAft>
              <a:spcPct val="35000"/>
            </a:spcAft>
            <a:buNone/>
          </a:pPr>
          <a:r>
            <a:rPr lang="en-GB" sz="2000" b="1" i="1" kern="1200" dirty="0"/>
            <a:t>Το προσωπικό επίπεδο</a:t>
          </a:r>
          <a:endParaRPr lang="pt-PT" sz="2000" kern="1200" dirty="0"/>
        </a:p>
      </dsp:txBody>
      <dsp:txXfrm rot="10800000">
        <a:off x="5126907" y="1826200"/>
        <a:ext cx="2062499" cy="21644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i="1" kern="1200" dirty="0"/>
            <a:t>Πώς να </a:t>
          </a:r>
          <a:r>
            <a:rPr lang="el-GR" sz="1400" b="1" i="1" kern="1200" dirty="0"/>
            <a:t>διαχειριστείτε τις αντιδράσεις ενήλικων παιδιών </a:t>
          </a:r>
          <a:r>
            <a:rPr lang="en-US" sz="1400" b="1" i="1" kern="1200" dirty="0"/>
            <a:t>π</a:t>
          </a:r>
          <a:r>
            <a:rPr lang="en-US" sz="1400" b="1" i="1" kern="1200" dirty="0" err="1"/>
            <a:t>ου</a:t>
          </a:r>
          <a:r>
            <a:rPr lang="en-US" sz="1400" b="1" i="1" kern="1200" dirty="0"/>
            <a:t> ενδέχεται να αισθάνονται άβολα με τη νέα ερωτική σχέση των γονιών τους ή τη μετάβαση φύλου.</a:t>
          </a:r>
          <a:endParaRPr lang="pt-PT" sz="14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l-GR" sz="1400" b="1" i="1" kern="1200" dirty="0"/>
            <a:t>Η αίσθηση ότι δεν διαθέτουν </a:t>
          </a:r>
          <a:r>
            <a:rPr lang="en-US" sz="1400" b="1" i="1" kern="1200" dirty="0"/>
            <a:t>τα κατάλληλα εφόδια για να συζητήσουν θέματα σεξουαλικής υγείας ή ταυτότητας LGBTQI+, καθώς αυτά δεν καλύφθηκαν ποτέ κατά την επαγγελματική τους κατάρτιση.</a:t>
          </a:r>
          <a:endParaRPr lang="pt-PT" sz="14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i="1" kern="1200" dirty="0" err="1"/>
            <a:t>Αυστηρά</a:t>
          </a:r>
          <a:r>
            <a:rPr lang="el-GR" sz="1400" b="1" i="1" kern="1200" dirty="0"/>
            <a:t> προγράμματα σίτισης, προσωπικής φροντίδας και χορήγησης </a:t>
          </a:r>
          <a:r>
            <a:rPr lang="en-US" sz="1400" b="1" i="1" kern="1200" dirty="0"/>
            <a:t>φα</a:t>
          </a:r>
          <a:r>
            <a:rPr lang="en-US" sz="1400" b="1" i="1" kern="1200" dirty="0" err="1"/>
            <a:t>ρμάκων</a:t>
          </a:r>
          <a:r>
            <a:rPr lang="en-US" sz="1400" b="1" i="1" kern="1200" dirty="0"/>
            <a:t>, τα οποία δεν αφήνουν περιθώρια για προσωπικό χρόνο ή για την </a:t>
          </a:r>
          <a:r>
            <a:rPr lang="el-GR" sz="1400" b="1" i="1" kern="1200" dirty="0"/>
            <a:t>απρόβλεπτη </a:t>
          </a:r>
          <a:r>
            <a:rPr lang="en-US" sz="1400" b="1" i="1" kern="1200" dirty="0"/>
            <a:t>πρα</a:t>
          </a:r>
          <a:r>
            <a:rPr lang="en-US" sz="1400" b="1" i="1" kern="1200" dirty="0" err="1"/>
            <a:t>γμ</a:t>
          </a:r>
          <a:r>
            <a:rPr lang="en-US" sz="1400" b="1" i="1" kern="1200" dirty="0"/>
            <a:t>ατικότητα των ανθρώπινων σχέσεων.</a:t>
          </a:r>
          <a:endParaRPr lang="pt-PT" sz="1400" kern="1200" dirty="0"/>
        </a:p>
      </dsp:txBody>
      <dsp:txXfrm rot="10800000">
        <a:off x="5137041" y="1872003"/>
        <a:ext cx="2066575" cy="22202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146573"/>
          <a:ext cx="8070164" cy="210081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2104" y="280108"/>
          <a:ext cx="2370610" cy="1540597"/>
        </a:xfrm>
        <a:prstGeom prst="roundRect">
          <a:avLst>
            <a:gd name="adj" fmla="val 10000"/>
          </a:avLst>
        </a:prstGeom>
        <a:blipFill>
          <a:blip xmlns:r="http://schemas.openxmlformats.org/officeDocument/2006/relationships" r:embed="rId1"/>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2104"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100000"/>
            </a:lnSpc>
            <a:spcBef>
              <a:spcPct val="0"/>
            </a:spcBef>
            <a:spcAft>
              <a:spcPct val="35000"/>
            </a:spcAft>
            <a:buNone/>
          </a:pPr>
          <a:endParaRPr lang="en-US" sz="1400" b="1" i="1" kern="1200" dirty="0"/>
        </a:p>
        <a:p>
          <a:pPr marL="0" lvl="0" indent="0" algn="ctr" defTabSz="622300">
            <a:lnSpc>
              <a:spcPct val="100000"/>
            </a:lnSpc>
            <a:spcBef>
              <a:spcPct val="0"/>
            </a:spcBef>
            <a:spcAft>
              <a:spcPct val="35000"/>
            </a:spcAft>
            <a:buNone/>
          </a:pPr>
          <a:r>
            <a:rPr lang="en-US" sz="1400" b="1" i="1" kern="1200" dirty="0"/>
            <a:t>Ακόμα κι αν κάποιος είναι παππούς ή γιαγιά, αυτή δεν είναι η μόνη του ταυτότητα. Αντιμετωπίστε τον ως άτομο με δική του ιστορία, φύλο και σεξουαλική ταυτότητα.</a:t>
          </a:r>
        </a:p>
      </dsp:txBody>
      <dsp:txXfrm rot="10800000">
        <a:off x="315008" y="2100815"/>
        <a:ext cx="2224802" cy="2494758"/>
      </dsp:txXfrm>
    </dsp:sp>
    <dsp:sp modelId="{2615BB86-4389-4CF9-A2D8-A38FF5E7C6FA}">
      <dsp:nvSpPr>
        <dsp:cNvPr id="0" name=""/>
        <dsp:cNvSpPr/>
      </dsp:nvSpPr>
      <dsp:spPr>
        <a:xfrm>
          <a:off x="2849776" y="280108"/>
          <a:ext cx="2370610" cy="1540597"/>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49776"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100000"/>
            </a:lnSpc>
            <a:spcBef>
              <a:spcPct val="0"/>
            </a:spcBef>
            <a:spcAft>
              <a:spcPct val="35000"/>
            </a:spcAft>
            <a:buNone/>
          </a:pPr>
          <a:endParaRPr lang="en-US" sz="1200" b="1" i="1" kern="1200" dirty="0"/>
        </a:p>
        <a:p>
          <a:pPr marL="0" lvl="0" indent="0" algn="ctr" defTabSz="533400">
            <a:lnSpc>
              <a:spcPct val="100000"/>
            </a:lnSpc>
            <a:spcBef>
              <a:spcPct val="0"/>
            </a:spcBef>
            <a:spcAft>
              <a:spcPct val="35000"/>
            </a:spcAft>
            <a:buNone/>
          </a:pPr>
          <a:r>
            <a:rPr lang="en-US" sz="1200" b="1" i="1" kern="1200" dirty="0"/>
            <a:t>Αν ακούσετε έναν συνάδελφο να κάνει αστείο για τη νέα σύντροφο του παππού,</a:t>
          </a:r>
          <a:r>
            <a:rPr lang="el-GR" sz="1200" b="1" i="1" kern="1200" dirty="0"/>
            <a:t> </a:t>
          </a:r>
          <a:r>
            <a:rPr lang="en-US" sz="1200" b="1" i="1" kern="1200" dirty="0"/>
            <a:t> παρ</a:t>
          </a:r>
          <a:r>
            <a:rPr lang="el-GR" sz="1200" b="1" i="1" kern="1200" dirty="0"/>
            <a:t>έμβετε </a:t>
          </a:r>
          <a:r>
            <a:rPr lang="en-US" sz="1200" b="1" i="1" kern="1200" dirty="0" err="1"/>
            <a:t>δι</a:t>
          </a:r>
          <a:r>
            <a:rPr lang="en-US" sz="1200" b="1" i="1" kern="1200" dirty="0"/>
            <a:t>ακριτικά: «Στην πραγματικότητα, είναι υπέροχο να τον βλέπουμε τόσο ευτυχισμένο· η συντροφικότητα είναι σημαντική σε κάθε ηλικία».</a:t>
          </a:r>
        </a:p>
      </dsp:txBody>
      <dsp:txXfrm rot="10800000">
        <a:off x="2922680" y="2100815"/>
        <a:ext cx="2224802" cy="2494758"/>
      </dsp:txXfrm>
    </dsp:sp>
    <dsp:sp modelId="{5628FA73-0DFC-4F29-ACDF-59D037B19A7D}">
      <dsp:nvSpPr>
        <dsp:cNvPr id="0" name=""/>
        <dsp:cNvSpPr/>
      </dsp:nvSpPr>
      <dsp:spPr>
        <a:xfrm>
          <a:off x="5457448" y="280108"/>
          <a:ext cx="2370610" cy="1540597"/>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57448"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100000"/>
            </a:lnSpc>
            <a:spcBef>
              <a:spcPct val="0"/>
            </a:spcBef>
            <a:spcAft>
              <a:spcPct val="35000"/>
            </a:spcAft>
            <a:buNone/>
          </a:pPr>
          <a:endParaRPr lang="en-US" sz="1200" b="1" i="1" kern="1200" dirty="0"/>
        </a:p>
        <a:p>
          <a:pPr marL="0" lvl="0" indent="0" algn="ctr" defTabSz="533400">
            <a:lnSpc>
              <a:spcPct val="100000"/>
            </a:lnSpc>
            <a:spcBef>
              <a:spcPct val="0"/>
            </a:spcBef>
            <a:spcAft>
              <a:spcPct val="35000"/>
            </a:spcAft>
            <a:buNone/>
          </a:pPr>
          <a:r>
            <a:rPr lang="en-US" sz="1200" b="1" i="1" kern="1200" dirty="0"/>
            <a:t>Κατά τη διάρκεια των ιατρικών εξετάσεων, πείτε: «Πολλοί άνθρωποι διαπιστώνουν ότι οι σεξουαλικές τους ανάγκες αλλάζουν καθώς μεγαλώνουν. Υπάρχει κάτι σε αυτόν τον τομέα για το οποίο θα θέλατε να μιλήσετε;» Αυτό </a:t>
          </a:r>
          <a:r>
            <a:rPr lang="el-GR" sz="1200" b="1" i="1" kern="1200" dirty="0"/>
            <a:t>διευκολύνει </a:t>
          </a:r>
          <a:r>
            <a:rPr lang="en-US" sz="1200" b="1" i="1" kern="1200" dirty="0" err="1"/>
            <a:t>το</a:t>
          </a:r>
          <a:r>
            <a:rPr lang="el-GR" sz="1200" b="1" i="1" kern="1200" dirty="0"/>
            <a:t>ν </a:t>
          </a:r>
          <a:r>
            <a:rPr lang="en-US" sz="1200" b="1" i="1" kern="1200" dirty="0" err="1"/>
            <a:t>ηλικιωμένο</a:t>
          </a:r>
          <a:r>
            <a:rPr lang="en-US" sz="1200" b="1" i="1" kern="1200" dirty="0"/>
            <a:t> να </a:t>
          </a:r>
          <a:r>
            <a:rPr lang="en-US" sz="1200" b="1" i="1" kern="1200" dirty="0" err="1"/>
            <a:t>μιλήσει</a:t>
          </a:r>
          <a:r>
            <a:rPr lang="el-GR" sz="1200" b="1" i="1" kern="1200" dirty="0"/>
            <a:t> για το θέμα</a:t>
          </a:r>
          <a:r>
            <a:rPr lang="en-US" sz="1200" b="1" i="1" kern="1200" dirty="0"/>
            <a:t>.</a:t>
          </a:r>
          <a:endParaRPr lang="pt-PT" sz="1200" kern="1200" dirty="0"/>
        </a:p>
      </dsp:txBody>
      <dsp:txXfrm rot="10800000">
        <a:off x="5530352" y="2100815"/>
        <a:ext cx="2224802" cy="249475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14/8/2026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14/8/2026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Κάντε κλικ για να επεξεργαστείτε τα κύρια στυλ κειμένου</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Είναι σημαντικό να </a:t>
            </a:r>
            <a:r>
              <a:rPr lang="en-US" dirty="0" err="1"/>
              <a:t>αναγνωρίσουμε </a:t>
            </a:r>
            <a:r>
              <a:rPr lang="en-US" dirty="0"/>
              <a:t>ότι η ηλικιακή προκατάληψη αποτελεί ένα παγκόσμιο φαινόμενο που μπορεί να επηρεάσει άτομα σε οποιοδήποτε στάδιο της ζωής τους. Ο ηλικιακός ρατσισμός εμφανίζεται όποτε στερεότυπα, προκαταλήψεις ή διακρίσεις στρέφονται εναντίον ατόμων με βάση την ηλικία τους. Σημείωση σχετικά με το αντικείμενο: Αν και η ηλικιακή διάκριση επηρεάζει όλες τις γενιές, η Ενότητα 2 επικεντρώνεται ειδικά στην ηλικιακή διάκριση που στρέφεται κατά των ηλικιωμένων. Αυτή η εστίαση διασφαλίζει ότι η εκπαίδευσή μας υποστηρίζει άμεσα την αποστολή του έργου «Never Gets Old», αντιμετωπίζοντας τα μοναδικά συστημικά εμπόδια και τα ταμπού που παρεμποδίζουν τα σεξουαλικά δικαιώματα και την ολιστική ευημερία του ηλικιωμένου πληθυσμού.</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Ακόμη και αν γίνονται με σκοπό την αβλαβή διασκέδαση, αυτά τα σχόλια δίνουν την εντύπωση στους ηλικιωμένους ότι η επιθυμία τους για οικειότητα αποτελεί πηγή διασκέδασης, γεγονός που δημιουργεί μια κουλτούρα ντροπής και αποθαρρύνει τους ενοίκους από το να αναζητούν τις κοινωνικές σχέσεις που χρειάζονται για την ευημερία τους.</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Οι ηλικιωμένοι αρχίζουν να πιστεύουν ότι οι μύθοι σχετικά με τη γήρανση ισχύουν πραγματικά για τους ίδιους και στερούνται τη χαρά ή την υγεία, επειδή αισθάνονται ότι δεν δικαιούνται πλέον αυτές τις εμπειρίες.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Η προκατάληψη εναντίον των ηλικιωμένων δεν είναι απλώς μια στάση· είναι μια </a:t>
            </a:r>
            <a:r>
              <a:rPr lang="en-US" sz="1200" b="1" dirty="0"/>
              <a:t>συστημική δύναμη </a:t>
            </a:r>
            <a:r>
              <a:rPr lang="en-US" sz="1200" dirty="0"/>
              <a:t>που διαμορφώνει την ποιότητα της φροντίδας και της εκπαίδευσης.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Οι επαγγελματίες του τομέα της φροντίδας και των κοινωνικών υπηρεσιών συχνά αντιμετωπίζουν μια σειρά ηθικών και πρακτικών εμποδίων όταν έρχονται αντιμέτωποι με τον σεξουαλικό ηλικιακό ρατσισμό. Ένα από αυτά είναι το «Παράδοξο του Προστάτη». Στην πραγματικότητα, αυτή η προστασία συχνά παραβιάζει το δικαίωμα του ατόμου στην αυτοδιάθεση.</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Για να κατανοήσουμε τις επιπτώσεις της ηλικιακής διάκρισης, πρέπει να </a:t>
            </a:r>
            <a:r>
              <a:rPr lang="en-US" dirty="0" err="1"/>
              <a:t>αναγνωρίσουμε </a:t>
            </a:r>
            <a:r>
              <a:rPr lang="en-US" dirty="0"/>
              <a:t>ότι οι ηλικιωμένοι δεν αποτελούν μια ομοιογενή ομάδα.</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GR" dirty="0"/>
              <a:t>Η “επίγνωση των προκαταλήψεων” είναι η ικανότητα </a:t>
            </a:r>
            <a:r>
              <a:rPr lang="en-US" sz="1200" dirty="0"/>
              <a:t>να ανα</a:t>
            </a:r>
            <a:r>
              <a:rPr lang="en-US" sz="1200" dirty="0" err="1"/>
              <a:t>γνωρίζει</a:t>
            </a:r>
            <a:r>
              <a:rPr lang="en-US" sz="1200" dirty="0"/>
              <a:t> κα</a:t>
            </a:r>
            <a:r>
              <a:rPr lang="en-US" sz="1200" dirty="0" err="1"/>
              <a:t>νείς</a:t>
            </a:r>
            <a:r>
              <a:rPr lang="en-US" sz="1200" dirty="0"/>
              <a:t> τα στοιχεία που προκαλούν ηλικιακή διάκριση. </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20</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
        <p:nvSpPr>
          <p:cNvPr id="2" name="TextBox 10">
            <a:extLst>
              <a:ext uri="{FF2B5EF4-FFF2-40B4-BE49-F238E27FC236}">
                <a16:creationId xmlns:a16="http://schemas.microsoft.com/office/drawing/2014/main" id="{DEB061CD-5C7A-DF1A-1DA4-1A3532B568EE}"/>
              </a:ext>
            </a:extLst>
          </p:cNvPr>
          <p:cNvSpPr txBox="1"/>
          <p:nvPr userDrawn="1"/>
        </p:nvSpPr>
        <p:spPr>
          <a:xfrm>
            <a:off x="2999678" y="6183659"/>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D59594ED-315D-A371-C790-7466B6BDFD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513" y="6216543"/>
            <a:ext cx="2093681" cy="39331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
        <p:nvSpPr>
          <p:cNvPr id="2" name="TextBox 10">
            <a:extLst>
              <a:ext uri="{FF2B5EF4-FFF2-40B4-BE49-F238E27FC236}">
                <a16:creationId xmlns:a16="http://schemas.microsoft.com/office/drawing/2014/main" id="{DEB061CD-5C7A-DF1A-1DA4-1A3532B568EE}"/>
              </a:ext>
            </a:extLst>
          </p:cNvPr>
          <p:cNvSpPr txBox="1"/>
          <p:nvPr userDrawn="1"/>
        </p:nvSpPr>
        <p:spPr>
          <a:xfrm>
            <a:off x="2845143" y="6140948"/>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D59594ED-315D-A371-C790-7466B6BDFD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138" y="6173832"/>
            <a:ext cx="2093681" cy="39331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0">
            <a:extLst>
              <a:ext uri="{FF2B5EF4-FFF2-40B4-BE49-F238E27FC236}">
                <a16:creationId xmlns:a16="http://schemas.microsoft.com/office/drawing/2014/main" id="{DEB061CD-5C7A-DF1A-1DA4-1A3532B568EE}"/>
              </a:ext>
            </a:extLst>
          </p:cNvPr>
          <p:cNvSpPr txBox="1"/>
          <p:nvPr userDrawn="1"/>
        </p:nvSpPr>
        <p:spPr>
          <a:xfrm>
            <a:off x="3086445" y="6111022"/>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D59594ED-315D-A371-C790-7466B6BDFD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440" y="6143906"/>
            <a:ext cx="2093681" cy="39331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Εδώ μπαίνει ο τίτλος της διαφάνειας</a:t>
            </a:r>
            <a:endParaRPr lang="el-G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400"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Κάντε κλικ για να επεξεργαστείτε το στυλ του κύριου τίτλου</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Κάντε κλικ για να επεξεργαστείτε τα στυλ κειμένου του Master</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14/8/2026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facebook.com/people/Never-Gets-Old/61574068231464/" TargetMode="External"/><Relationship Id="rId7" Type="http://schemas.openxmlformats.org/officeDocument/2006/relationships/image" Target="../media/image28.jpe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hyperlink" Target="https://www.instagram.com/nevergetsold.project/" TargetMode="Externa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hyperlink" Target="https://www.nextavenue.org/fight-sexual-ageism-boost-your-self-confidence/" TargetMode="External"/><Relationship Id="rId3" Type="http://schemas.openxmlformats.org/officeDocument/2006/relationships/hyperlink" Target="https://doi.org/10.1017/s071498081900062x" TargetMode="External"/><Relationship Id="rId7" Type="http://schemas.openxmlformats.org/officeDocument/2006/relationships/hyperlink" Target="https://doi.org/10.1023/A:1013013322947" TargetMode="External"/><Relationship Id="rId2" Type="http://schemas.openxmlformats.org/officeDocument/2006/relationships/hyperlink" Target="https://www.apa.org/monitor/2023/03/cover-new-concept-of-aging" TargetMode="External"/><Relationship Id="rId1" Type="http://schemas.openxmlformats.org/officeDocument/2006/relationships/slideLayout" Target="../slideLayouts/slideLayout1.xml"/><Relationship Id="rId6" Type="http://schemas.openxmlformats.org/officeDocument/2006/relationships/hyperlink" Target="https://doi.org/10.51897/interalia/lrjz7417" TargetMode="External"/><Relationship Id="rId11" Type="http://schemas.openxmlformats.org/officeDocument/2006/relationships/hyperlink" Target="https://iris.who.int/bitstreams/27967758-3b6e-47cf-9242-e5961ddd3252/download" TargetMode="External"/><Relationship Id="rId5" Type="http://schemas.openxmlformats.org/officeDocument/2006/relationships/hyperlink" Target="https://doi.org/10.1080/13607863.2017.1364347" TargetMode="External"/><Relationship Id="rId10" Type="http://schemas.openxmlformats.org/officeDocument/2006/relationships/hyperlink" Target="https://www.who.int/teams/social-determinants-of-health/demographic-change-and-healthy-ageing/ageism/global-report-on-ageism" TargetMode="External"/><Relationship Id="rId4" Type="http://schemas.openxmlformats.org/officeDocument/2006/relationships/hyperlink" Target="https://cora.ucc.ie/bitstreams/7f056dc8-2801-4587-9aec-87a10ad79796/download" TargetMode="External"/><Relationship Id="rId9" Type="http://schemas.openxmlformats.org/officeDocument/2006/relationships/hyperlink" Target="https://www.who.int/news-room/questions-and-answers/item/ageing-age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pt-PT" dirty="0" err="1"/>
              <a:t>Εγχειρίδιο AgeWise</a:t>
            </a:r>
            <a:endParaRPr lang="en-US" dirty="0"/>
          </a:p>
        </p:txBody>
      </p:sp>
      <p:sp>
        <p:nvSpPr>
          <p:cNvPr id="3" name="Subtitle 2"/>
          <p:cNvSpPr>
            <a:spLocks noGrp="1"/>
          </p:cNvSpPr>
          <p:nvPr>
            <p:ph type="subTitle" idx="1"/>
          </p:nvPr>
        </p:nvSpPr>
        <p:spPr/>
        <p:txBody>
          <a:bodyPr>
            <a:normAutofit lnSpcReduction="10000"/>
          </a:bodyPr>
          <a:lstStyle/>
          <a:p>
            <a:r>
              <a:rPr lang="en-US" sz="2000" dirty="0"/>
              <a:t>Ενότητα 2: </a:t>
            </a:r>
            <a:r>
              <a:rPr lang="el-GR" sz="2000" dirty="0"/>
              <a:t>Η ηλικιακή διάκριση και οι λανθασμένες αντιλήψεις σχετικά με τους ηλικιωμένους</a:t>
            </a:r>
            <a:endParaRPr lang="pt-PT" sz="2000" dirty="0"/>
          </a:p>
          <a:p>
            <a:r>
              <a:rPr lang="en-US" dirty="0"/>
              <a:t> </a:t>
            </a:r>
            <a:endParaRPr lang="pt-PT" dirty="0"/>
          </a:p>
          <a:p>
            <a:r>
              <a:rPr lang="el-GR" dirty="0"/>
              <a:t>Αναπτύχθηκε</a:t>
            </a:r>
            <a:r>
              <a:rPr lang="en-US" dirty="0"/>
              <a:t> από την Elisa Klein-Peters | Proportional Message</a:t>
            </a:r>
            <a:endParaRPr lang="pt-P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Πρόγραμμα &amp; </a:t>
            </a:r>
            <a:r>
              <a:rPr lang="pt-PT" dirty="0" err="1"/>
              <a:t>Μαθησιακά Αποτελέσματα</a:t>
            </a:r>
            <a:endParaRPr lang="el-GR" dirty="0"/>
          </a:p>
        </p:txBody>
      </p:sp>
      <p:sp>
        <p:nvSpPr>
          <p:cNvPr id="5" name="Content Placeholder 4"/>
          <p:cNvSpPr>
            <a:spLocks noGrp="1"/>
          </p:cNvSpPr>
          <p:nvPr>
            <p:ph sz="quarter" idx="12"/>
          </p:nvPr>
        </p:nvSpPr>
        <p:spPr>
          <a:xfrm>
            <a:off x="149679" y="906237"/>
            <a:ext cx="6266089" cy="5870121"/>
          </a:xfrm>
        </p:spPr>
        <p:txBody>
          <a:bodyPr/>
          <a:lstStyle/>
          <a:p>
            <a:pPr marL="285750" indent="-285750">
              <a:buFont typeface="Arial" panose="020B0604020202020204" pitchFamily="34" charset="0"/>
              <a:buChar char="•"/>
            </a:pPr>
            <a:r>
              <a:rPr lang="en-US" sz="2000" dirty="0"/>
              <a:t>Επιπτώσεις της ηλικιακής διάκρισης</a:t>
            </a:r>
          </a:p>
          <a:p>
            <a:pPr marL="285750" indent="-285750">
              <a:buFont typeface="Arial" panose="020B0604020202020204" pitchFamily="34" charset="0"/>
              <a:buChar char="•"/>
            </a:pPr>
            <a:r>
              <a:rPr lang="en-US" sz="2000" dirty="0"/>
              <a:t>Επίπεδα ηλικιακής διάκρισης</a:t>
            </a:r>
          </a:p>
          <a:p>
            <a:pPr marL="971550" lvl="1" indent="-285750"/>
            <a:r>
              <a:rPr lang="en-US" sz="2000" dirty="0"/>
              <a:t>Θεσμική ηλικιακή διάκριση </a:t>
            </a:r>
          </a:p>
          <a:p>
            <a:pPr marL="971550" lvl="1" indent="-285750"/>
            <a:r>
              <a:rPr lang="en-US" sz="2000" dirty="0"/>
              <a:t>Διαπροσωπική ηλικιακή διάκριση </a:t>
            </a:r>
          </a:p>
          <a:p>
            <a:pPr marL="971550" lvl="1" indent="-285750"/>
            <a:r>
              <a:rPr lang="en-US" sz="2000" dirty="0" err="1"/>
              <a:t>Εσωτερικευμένη </a:t>
            </a:r>
            <a:r>
              <a:rPr lang="en-US" sz="2000" dirty="0"/>
              <a:t>ηλικιακή διάκριση</a:t>
            </a:r>
          </a:p>
          <a:p>
            <a:pPr marL="285750" indent="-285750">
              <a:buFont typeface="Arial" panose="020B0604020202020204" pitchFamily="34" charset="0"/>
              <a:buChar char="•"/>
            </a:pPr>
            <a:r>
              <a:rPr lang="en-US" sz="2000" dirty="0"/>
              <a:t>Αρνητικές κοινωνικές πεποιθήσεις και ταμπού σχετικά με τη σεξουαλικότητα στην τρίτη ηλικία</a:t>
            </a:r>
          </a:p>
          <a:p>
            <a:pPr marL="285750" indent="-285750">
              <a:buFont typeface="Arial" panose="020B0604020202020204" pitchFamily="34" charset="0"/>
              <a:buChar char="•"/>
            </a:pPr>
            <a:r>
              <a:rPr lang="en-US" sz="2000" dirty="0"/>
              <a:t>Επιπτώσεις στην υγειονομική περίθαλψη, την εκπαίδευση και τα θεσμικά πλαίσια </a:t>
            </a:r>
          </a:p>
          <a:p>
            <a:pPr marL="285750" indent="-285750">
              <a:buFont typeface="Arial" panose="020B0604020202020204" pitchFamily="34" charset="0"/>
              <a:buChar char="•"/>
            </a:pPr>
            <a:r>
              <a:rPr lang="en-US" sz="2000" dirty="0"/>
              <a:t>Ευάλωτες ομάδες και διατομεακότητα</a:t>
            </a:r>
          </a:p>
          <a:p>
            <a:pPr marL="285750" indent="-285750">
              <a:buFont typeface="Arial" panose="020B0604020202020204" pitchFamily="34" charset="0"/>
              <a:buChar char="•"/>
            </a:pPr>
            <a:r>
              <a:rPr lang="en-US" sz="2000" dirty="0"/>
              <a:t>Κατευθυντήριες οδηγίες για εκπαιδευτικούς και επαγγελματίες</a:t>
            </a:r>
            <a:r>
              <a:rPr lang="el-GR" sz="2000" dirty="0"/>
              <a:t>.</a:t>
            </a:r>
            <a:endParaRPr lang="en-US" sz="2000" dirty="0"/>
          </a:p>
          <a:p>
            <a:pPr marL="285750" indent="-285750">
              <a:buFont typeface="Arial" panose="020B0604020202020204" pitchFamily="34" charset="0"/>
              <a:buChar char="•"/>
            </a:pPr>
            <a:endParaRPr lang="en-US" dirty="0"/>
          </a:p>
          <a:p>
            <a:endParaRPr lang="el-GR" dirty="0"/>
          </a:p>
        </p:txBody>
      </p:sp>
      <p:graphicFrame>
        <p:nvGraphicFramePr>
          <p:cNvPr id="2" name="Tabela 1"/>
          <p:cNvGraphicFramePr>
            <a:graphicFrameLocks noGrp="1"/>
          </p:cNvGraphicFramePr>
          <p:nvPr>
            <p:extLst>
              <p:ext uri="{D42A27DB-BD31-4B8C-83A1-F6EECF244321}">
                <p14:modId xmlns:p14="http://schemas.microsoft.com/office/powerpoint/2010/main" val="2664956022"/>
              </p:ext>
            </p:extLst>
          </p:nvPr>
        </p:nvGraphicFramePr>
        <p:xfrm>
          <a:off x="6290863" y="906312"/>
          <a:ext cx="5751458" cy="5535610"/>
        </p:xfrm>
        <a:graphic>
          <a:graphicData uri="http://schemas.openxmlformats.org/drawingml/2006/table">
            <a:tbl>
              <a:tblPr firstRow="1" firstCol="1" bandRow="1">
                <a:tableStyleId>{5C22544A-7EE6-4342-B048-85BDC9FD1C3A}</a:tableStyleId>
              </a:tblPr>
              <a:tblGrid>
                <a:gridCol w="5751458">
                  <a:extLst>
                    <a:ext uri="{9D8B030D-6E8A-4147-A177-3AD203B41FA5}">
                      <a16:colId xmlns:a16="http://schemas.microsoft.com/office/drawing/2014/main" val="20000"/>
                    </a:ext>
                  </a:extLst>
                </a:gridCol>
              </a:tblGrid>
              <a:tr h="785974">
                <a:tc>
                  <a:txBody>
                    <a:bodyPr/>
                    <a:lstStyle/>
                    <a:p>
                      <a:pPr algn="ctr">
                        <a:lnSpc>
                          <a:spcPct val="107000"/>
                        </a:lnSpc>
                        <a:spcAft>
                          <a:spcPts val="800"/>
                        </a:spcAft>
                        <a:buNone/>
                      </a:pPr>
                      <a:r>
                        <a:rPr lang="en-US" sz="2000" dirty="0">
                          <a:solidFill>
                            <a:srgbClr val="FFFFFF"/>
                          </a:solidFill>
                          <a:effectLst/>
                        </a:rPr>
                        <a:t>Τι θα γνωρίζουν ή θα είναι σε θέση να κάνουν οι μαθητές</a:t>
                      </a:r>
                      <a:r>
                        <a:rPr lang="el-GR" sz="2000" dirty="0">
                          <a:solidFill>
                            <a:srgbClr val="FFFFFF"/>
                          </a:solidFill>
                          <a:effectLst/>
                        </a:rPr>
                        <a:t>/</a:t>
                      </a:r>
                      <a:r>
                        <a:rPr lang="el-GR" sz="2000" dirty="0" err="1">
                          <a:solidFill>
                            <a:srgbClr val="FFFFFF"/>
                          </a:solidFill>
                          <a:effectLst/>
                        </a:rPr>
                        <a:t>ριες</a:t>
                      </a:r>
                      <a:r>
                        <a:rPr lang="en-US" sz="2000" dirty="0">
                          <a:solidFill>
                            <a:srgbClr val="FFFFFF"/>
                          </a:solidFill>
                          <a:effectLst/>
                        </a:rPr>
                        <a:t>;</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3680" marR="53680" marT="0" marB="0" anchor="ctr"/>
                </a:tc>
                <a:extLst>
                  <a:ext uri="{0D108BD9-81ED-4DB2-BD59-A6C34878D82A}">
                    <a16:rowId xmlns:a16="http://schemas.microsoft.com/office/drawing/2014/main" val="10000"/>
                  </a:ext>
                </a:extLst>
              </a:tr>
              <a:tr h="1003632">
                <a:tc>
                  <a:txBody>
                    <a:bodyPr/>
                    <a:lstStyle/>
                    <a:p>
                      <a:pPr algn="ctr">
                        <a:lnSpc>
                          <a:spcPct val="107000"/>
                        </a:lnSpc>
                        <a:spcAft>
                          <a:spcPts val="800"/>
                        </a:spcAft>
                        <a:buNone/>
                      </a:pPr>
                      <a:r>
                        <a:rPr lang="el-GR" sz="2000" dirty="0"/>
                        <a:t>Να αναγνωρίζουν και να ορίζουν τα επίπεδα του ηλικιακού ρατσισμού και τις επιπτώσεις τους.</a:t>
                      </a: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solidFill>
                      <a:schemeClr val="accent1">
                        <a:lumMod val="75000"/>
                      </a:schemeClr>
                    </a:solidFill>
                  </a:tcPr>
                </a:tc>
                <a:extLst>
                  <a:ext uri="{0D108BD9-81ED-4DB2-BD59-A6C34878D82A}">
                    <a16:rowId xmlns:a16="http://schemas.microsoft.com/office/drawing/2014/main" val="10001"/>
                  </a:ext>
                </a:extLst>
              </a:tr>
              <a:tr h="943227">
                <a:tc>
                  <a:txBody>
                    <a:bodyPr/>
                    <a:lstStyle/>
                    <a:p>
                      <a:pPr algn="ctr">
                        <a:lnSpc>
                          <a:spcPct val="107000"/>
                        </a:lnSpc>
                        <a:spcAft>
                          <a:spcPts val="800"/>
                        </a:spcAft>
                        <a:buNone/>
                      </a:pPr>
                      <a:r>
                        <a:rPr lang="en-US" sz="20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Να αναγνωρίζουν </a:t>
                      </a: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το χάσμα μεταξύ της ρητής επαγγελματικής αποδοχής των σεξουαλικών δικαιωμάτων και των σιωπηρών προσωπικών προκαταλήψεων.</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solidFill>
                      <a:schemeClr val="accent1">
                        <a:lumMod val="75000"/>
                      </a:schemeClr>
                    </a:solidFill>
                  </a:tcPr>
                </a:tc>
                <a:extLst>
                  <a:ext uri="{0D108BD9-81ED-4DB2-BD59-A6C34878D82A}">
                    <a16:rowId xmlns:a16="http://schemas.microsoft.com/office/drawing/2014/main" val="10002"/>
                  </a:ext>
                </a:extLst>
              </a:tr>
              <a:tr h="1165872">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Να κατανοούν πώς το φύλο, ο πολιτισμός και η γνωστική κατάσταση αλληλεπικαλύπτονται και δημιουργούν εμπόδια στην οικειότητα.</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solidFill>
                      <a:schemeClr val="accent1">
                        <a:lumMod val="75000"/>
                      </a:schemeClr>
                    </a:solidFill>
                  </a:tcPr>
                </a:tc>
                <a:extLst>
                  <a:ext uri="{0D108BD9-81ED-4DB2-BD59-A6C34878D82A}">
                    <a16:rowId xmlns:a16="http://schemas.microsoft.com/office/drawing/2014/main" val="10003"/>
                  </a:ext>
                </a:extLst>
              </a:tr>
              <a:tr h="1165872">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Να αμφισβητούν το </a:t>
                      </a:r>
                      <a:r>
                        <a:rPr lang="en-US" sz="20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στερεότυπο της ασεξουαλικότητας </a:t>
                      </a: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και την </a:t>
                      </a:r>
                      <a:r>
                        <a:rPr lang="en-US" sz="20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προτεραιότητα </a:t>
                      </a:r>
                      <a:r>
                        <a:rPr lang="en-US" sz="20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που δίνεται στην ασφάλεια έναντι του δικαιώματος των ενηλίκων στην ιδιωτική ζωή.</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solidFill>
                      <a:schemeClr val="accent1">
                        <a:lumMod val="75000"/>
                      </a:schemeClr>
                    </a:solidFill>
                  </a:tcPr>
                </a:tc>
                <a:extLst>
                  <a:ext uri="{0D108BD9-81ED-4DB2-BD59-A6C34878D82A}">
                    <a16:rowId xmlns:a16="http://schemas.microsoft.com/office/drawing/2014/main" val="10004"/>
                  </a:ext>
                </a:extLst>
              </a:tr>
            </a:tbl>
          </a:graphicData>
        </a:graphic>
      </p:graphicFrame>
      <p:pic>
        <p:nvPicPr>
          <p:cNvPr id="8" name="Imagem 7" descr="Uma imagem com árvore, pessoa, vestuário, Cara humana&#10;&#10;Os conteúdos gerados por IA podem estar incorreto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2723" y="5024207"/>
            <a:ext cx="2028837" cy="1489928"/>
          </a:xfrm>
          <a:prstGeom prst="rect">
            <a:avLst/>
          </a:prstGeom>
        </p:spPr>
      </p:pic>
      <p:sp>
        <p:nvSpPr>
          <p:cNvPr id="9" name="CaixaDeTexto 8"/>
          <p:cNvSpPr txBox="1"/>
          <p:nvPr/>
        </p:nvSpPr>
        <p:spPr>
          <a:xfrm>
            <a:off x="2722537" y="6586347"/>
            <a:ext cx="4453369" cy="198755"/>
          </a:xfrm>
          <a:prstGeom prst="rect">
            <a:avLst/>
          </a:prstGeom>
          <a:noFill/>
        </p:spPr>
        <p:txBody>
          <a:bodyPr wrap="square" rtlCol="0">
            <a:spAutoFit/>
          </a:bodyPr>
          <a:lstStyle/>
          <a:p>
            <a:r>
              <a:rPr lang="en-US" sz="700" dirty="0"/>
              <a:t>Αυτή η φωτογραφία, άγνωστου δημιουργού, διατίθεται υπό την άδεια CC BY-NC-ND.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Οι επιπτώσεις </a:t>
            </a:r>
            <a:r>
              <a:rPr lang="pt-PT" dirty="0"/>
              <a:t>της </a:t>
            </a:r>
            <a:r>
              <a:rPr lang="pt-PT" dirty="0" err="1"/>
              <a:t>ηλικιακής διάκρισης</a:t>
            </a:r>
            <a:endParaRPr lang="el-GR" dirty="0"/>
          </a:p>
        </p:txBody>
      </p:sp>
      <p:sp>
        <p:nvSpPr>
          <p:cNvPr id="7" name="Content Placeholder 6"/>
          <p:cNvSpPr>
            <a:spLocks noGrp="1"/>
          </p:cNvSpPr>
          <p:nvPr>
            <p:ph sz="quarter" idx="12"/>
          </p:nvPr>
        </p:nvSpPr>
        <p:spPr>
          <a:xfrm>
            <a:off x="97970" y="1336561"/>
            <a:ext cx="11205569" cy="5289179"/>
          </a:xfrm>
        </p:spPr>
        <p:txBody>
          <a:bodyPr/>
          <a:lstStyle/>
          <a:p>
            <a:pPr marL="285750" indent="-285750">
              <a:buFont typeface="Arial" panose="020B0604020202020204" pitchFamily="34" charset="0"/>
              <a:buChar char="•"/>
            </a:pPr>
            <a:r>
              <a:rPr lang="el-GR" sz="2400" dirty="0"/>
              <a:t>Από την πίεση να βάφουμε κάθε γκρίζα τρίχα έως τη χρήση αντιγηραντικών προϊόντων</a:t>
            </a:r>
            <a:r>
              <a:rPr lang="en-US" sz="2400" dirty="0"/>
              <a:t>, το μήνυμα είναι σαφές: η νεότητα φαίνεται να αποτελεί το πρότυπο αξίας και </a:t>
            </a:r>
            <a:r>
              <a:rPr lang="el-GR" sz="2400" dirty="0"/>
              <a:t>το να γερνά κανείς παρουσιάζεται ως κάτι που πρέπει να αποφεύγεται</a:t>
            </a:r>
            <a:r>
              <a:rPr lang="en-GB" sz="2400" dirty="0"/>
              <a:t>.</a:t>
            </a:r>
            <a:endParaRPr lang="en-US" sz="2400" dirty="0"/>
          </a:p>
          <a:p>
            <a:pPr marL="285750" indent="-285750">
              <a:buFont typeface="Arial" panose="020B0604020202020204" pitchFamily="34" charset="0"/>
              <a:buChar char="•"/>
            </a:pPr>
            <a:r>
              <a:rPr lang="en-US" sz="2400" dirty="0"/>
              <a:t>Η σεξουαλική υγεία, η ταυτότητα και η οικειότητα είναι ουσιαστικής σημασίας για την ποιότητα ζωής των ηλικιωμένων, ωστόσο υπάρχουν πολλές πεποιθήσεις και παρανοήσεις στις κοινωνίες σχετικά με τη σεξουαλικότητα στην τρίτη ηλικία. Ενώ η κοινωνία μας έχει καταβάλει μεγάλες προσπάθειες για να σταματήσει τις διακρίσεις που βασίζονται σε κριτήρια όπως η φυλή ή το φύλο, </a:t>
            </a:r>
            <a:r>
              <a:rPr lang="en-US" sz="2400" b="1" dirty="0"/>
              <a:t>οι προκαταλήψεις εναντίον των ηλικιωμένων </a:t>
            </a:r>
            <a:r>
              <a:rPr lang="en-US" sz="2400" dirty="0"/>
              <a:t>συχνά αγνοούνται ή ακόμη και θεωρούνται «φυσιολογικές» (Abrams, 2023).</a:t>
            </a:r>
          </a:p>
          <a:p>
            <a:pPr marL="285750" indent="-285750">
              <a:buFont typeface="Arial" panose="020B0604020202020204" pitchFamily="34" charset="0"/>
              <a:buChar char="•"/>
            </a:pPr>
            <a:endParaRPr lang="en-US" sz="2400" dirty="0"/>
          </a:p>
        </p:txBody>
      </p:sp>
      <p:sp>
        <p:nvSpPr>
          <p:cNvPr id="5" name="Caixa de texto 11"/>
          <p:cNvSpPr txBox="1"/>
          <p:nvPr/>
        </p:nvSpPr>
        <p:spPr>
          <a:xfrm>
            <a:off x="420931" y="4909145"/>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ct val="107000"/>
              </a:lnSpc>
              <a:spcAft>
                <a:spcPts val="800"/>
              </a:spcAft>
              <a:buNone/>
            </a:pPr>
            <a:r>
              <a:rPr lang="el-GR" sz="2000" b="1" dirty="0">
                <a:solidFill>
                  <a:srgbClr val="FFFFFF"/>
                </a:solidFill>
                <a:latin typeface="Calibri" panose="020F0502020204030204" pitchFamily="34" charset="0"/>
                <a:ea typeface="Calibri" panose="020F0502020204030204" pitchFamily="34" charset="0"/>
                <a:cs typeface="Times New Roman" panose="02020603050405020304" charset="0"/>
              </a:rPr>
              <a:t>Ο ηλικιακός ρατσισμός αναφέρεται στα στερεότυπα (πώς σκεφτόμαστε), στις προκαταλήψεις (πώς αισθανόμαστε) και στις διακρίσεις (πώς ενεργούμε) απέναντι στους άλλους ή στον εαυτό μας, με βάση την ηλικία</a:t>
            </a:r>
            <a:r>
              <a:rPr lang="en-US" sz="2000" b="1" dirty="0">
                <a:solidFill>
                  <a:srgbClr val="FFFFFF"/>
                </a:solidFill>
                <a:latin typeface="Calibri" panose="020F0502020204030204" pitchFamily="34" charset="0"/>
                <a:ea typeface="Calibri" panose="020F0502020204030204" pitchFamily="34" charset="0"/>
                <a:cs typeface="Times New Roman" panose="02020603050405020304" charset="0"/>
              </a:rPr>
              <a:t>, </a:t>
            </a: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charset="0"/>
              </a:rPr>
              <a:t>(WHO, 2025). Ενώ </a:t>
            </a:r>
            <a:r>
              <a:rPr lang="en-US" sz="2000" b="1" u="sng" dirty="0">
                <a:solidFill>
                  <a:srgbClr val="FFFFFF"/>
                </a:solidFill>
                <a:effectLst/>
                <a:latin typeface="Calibri" panose="020F0502020204030204" pitchFamily="34" charset="0"/>
                <a:ea typeface="Calibri" panose="020F0502020204030204" pitchFamily="34" charset="0"/>
                <a:cs typeface="Times New Roman" panose="02020603050405020304" charset="0"/>
              </a:rPr>
              <a:t>ο ρητός ηλικιακός ρατσισμός </a:t>
            </a: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charset="0"/>
              </a:rPr>
              <a:t>είναι συνειδητός και σκόπιμος, </a:t>
            </a:r>
            <a:r>
              <a:rPr lang="en-US" sz="2000" b="1" u="sng" dirty="0">
                <a:solidFill>
                  <a:srgbClr val="FFFFFF"/>
                </a:solidFill>
                <a:effectLst/>
                <a:latin typeface="Calibri" panose="020F0502020204030204" pitchFamily="34" charset="0"/>
                <a:ea typeface="Calibri" panose="020F0502020204030204" pitchFamily="34" charset="0"/>
                <a:cs typeface="Times New Roman" panose="02020603050405020304" charset="0"/>
              </a:rPr>
              <a:t>ο σιωπηρός ηλικιακός ρατσισμός </a:t>
            </a: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charset="0"/>
              </a:rPr>
              <a:t>λειτουργεί σε μεγάλο βαθμό εκτός της συνειδητής αντίληψης και της συνειδητής πρόθεσης.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sz="3200" dirty="0" err="1"/>
              <a:t>Οι επιπτώσεις </a:t>
            </a:r>
            <a:r>
              <a:rPr lang="pt-PT" sz="3200" dirty="0"/>
              <a:t>της </a:t>
            </a:r>
            <a:r>
              <a:rPr lang="pt-PT" sz="3200" dirty="0" err="1"/>
              <a:t>ηλικιακής διάκρισης </a:t>
            </a:r>
            <a:r>
              <a:rPr lang="pt-PT" sz="3200" dirty="0"/>
              <a:t>– στη ζωή </a:t>
            </a:r>
            <a:r>
              <a:rPr lang="pt-PT" sz="3200" dirty="0" err="1"/>
              <a:t>των</a:t>
            </a:r>
            <a:r>
              <a:rPr lang="pt-PT" sz="3200" dirty="0"/>
              <a:t> ηλικιωμένων. </a:t>
            </a:r>
            <a:r>
              <a:rPr lang="pt-PT" dirty="0"/>
              <a:t>  </a:t>
            </a:r>
            <a:endParaRPr lang="el-GR" dirty="0"/>
          </a:p>
        </p:txBody>
      </p:sp>
      <p:sp>
        <p:nvSpPr>
          <p:cNvPr id="7" name="Content Placeholder 6"/>
          <p:cNvSpPr>
            <a:spLocks noGrp="1"/>
          </p:cNvSpPr>
          <p:nvPr>
            <p:ph sz="quarter" idx="12"/>
          </p:nvPr>
        </p:nvSpPr>
        <p:spPr>
          <a:xfrm>
            <a:off x="97969" y="1041791"/>
            <a:ext cx="7427437" cy="5444475"/>
          </a:xfrm>
        </p:spPr>
        <p:txBody>
          <a:bodyPr/>
          <a:lstStyle/>
          <a:p>
            <a:r>
              <a:rPr lang="el-GR" sz="2000" dirty="0"/>
              <a:t>Οι επιπτώσεις της ηλικιακής διάκρισης στη ζωή των ηλικιωμένων</a:t>
            </a:r>
            <a:r>
              <a:rPr lang="en-GB" sz="2000" dirty="0"/>
              <a:t> </a:t>
            </a:r>
            <a:r>
              <a:rPr lang="en-US" sz="2000" dirty="0" err="1"/>
              <a:t>όσον</a:t>
            </a:r>
            <a:r>
              <a:rPr lang="en-US" sz="2000" dirty="0"/>
              <a:t> αφορά την υγεία και την ευημερία τους και αποτελεί σημαντικό εμπόδιο για την υγιή γήρανση.</a:t>
            </a:r>
          </a:p>
          <a:p>
            <a:r>
              <a:rPr lang="en-US" sz="2000" dirty="0"/>
              <a:t>Συνδέεται με: </a:t>
            </a:r>
          </a:p>
          <a:p>
            <a:pPr marL="971550" lvl="1" indent="-285750"/>
            <a:r>
              <a:rPr lang="en-US" sz="2000" b="1" dirty="0">
                <a:solidFill>
                  <a:schemeClr val="accent6"/>
                </a:solidFill>
              </a:rPr>
              <a:t>χειρότερη σωματική υγεία </a:t>
            </a:r>
            <a:r>
              <a:rPr lang="en-US" sz="2000" dirty="0">
                <a:solidFill>
                  <a:schemeClr val="accent6"/>
                </a:solidFill>
              </a:rPr>
              <a:t>(Robb et al., 2002)</a:t>
            </a:r>
          </a:p>
          <a:p>
            <a:pPr marL="971550" lvl="1" indent="-285750"/>
            <a:r>
              <a:rPr lang="en-US" sz="2000" b="1" dirty="0">
                <a:solidFill>
                  <a:schemeClr val="accent6"/>
                </a:solidFill>
              </a:rPr>
              <a:t>χειρότερη ψυχική υγεία </a:t>
            </a:r>
            <a:r>
              <a:rPr lang="en-US" sz="2000" dirty="0">
                <a:solidFill>
                  <a:schemeClr val="accent6"/>
                </a:solidFill>
              </a:rPr>
              <a:t>(Lyons et al., 2018) </a:t>
            </a:r>
          </a:p>
          <a:p>
            <a:pPr marL="971550" lvl="1" indent="-285750"/>
            <a:r>
              <a:rPr lang="en-US" sz="2000" dirty="0">
                <a:solidFill>
                  <a:schemeClr val="accent6"/>
                </a:solidFill>
              </a:rPr>
              <a:t>χειρότερη ποιότητα ζωής (Bodner &amp; Cohen-Fridel, 2019) </a:t>
            </a:r>
          </a:p>
          <a:p>
            <a:pPr marL="971550" lvl="1" indent="-285750"/>
            <a:r>
              <a:rPr lang="en-US" sz="2000" b="1" dirty="0">
                <a:solidFill>
                  <a:schemeClr val="accent6"/>
                </a:solidFill>
              </a:rPr>
              <a:t>υψηλότερα ποσοστά μοναξιάς και κοινωνικής απομόνωσης </a:t>
            </a:r>
            <a:r>
              <a:rPr lang="en-US" sz="2000" dirty="0">
                <a:solidFill>
                  <a:schemeClr val="accent6"/>
                </a:solidFill>
              </a:rPr>
              <a:t>(</a:t>
            </a:r>
            <a:r>
              <a:rPr lang="en-US" sz="2000" dirty="0" err="1">
                <a:solidFill>
                  <a:schemeClr val="accent6"/>
                </a:solidFill>
              </a:rPr>
              <a:t>Donizzetti </a:t>
            </a:r>
            <a:r>
              <a:rPr lang="en-US" sz="2000" dirty="0">
                <a:solidFill>
                  <a:schemeClr val="accent6"/>
                </a:solidFill>
              </a:rPr>
              <a:t>&amp; </a:t>
            </a:r>
            <a:r>
              <a:rPr lang="en-US" sz="2000" dirty="0" err="1">
                <a:solidFill>
                  <a:schemeClr val="accent6"/>
                </a:solidFill>
              </a:rPr>
              <a:t>Lagacé</a:t>
            </a:r>
            <a:r>
              <a:rPr lang="en-US" sz="2000" dirty="0">
                <a:solidFill>
                  <a:schemeClr val="accent6"/>
                </a:solidFill>
              </a:rPr>
              <a:t>, 2022).</a:t>
            </a:r>
          </a:p>
          <a:p>
            <a:pPr marL="971550" lvl="1" indent="-285750"/>
            <a:r>
              <a:rPr lang="el-GR" sz="2000" dirty="0"/>
              <a:t>Οι εμπειρίες ηλικιακής διάκρισης είναι συχνότερες μεταξύ</a:t>
            </a:r>
            <a:r>
              <a:rPr lang="en-GB" sz="2000" dirty="0"/>
              <a:t> </a:t>
            </a:r>
            <a:r>
              <a:rPr lang="en-US" sz="2000" dirty="0" err="1">
                <a:solidFill>
                  <a:schemeClr val="accent6"/>
                </a:solidFill>
              </a:rPr>
              <a:t>των</a:t>
            </a:r>
            <a:r>
              <a:rPr lang="en-US" sz="2000" dirty="0">
                <a:solidFill>
                  <a:schemeClr val="accent6"/>
                </a:solidFill>
              </a:rPr>
              <a:t> ατόμων </a:t>
            </a:r>
            <a:r>
              <a:rPr lang="en-US" sz="2000" b="1" dirty="0">
                <a:solidFill>
                  <a:schemeClr val="accent6"/>
                </a:solidFill>
              </a:rPr>
              <a:t>χωρίς σύντροφο, των ανέργων, των ατόμων με χαμηλότερα εισοδήματα και εκείνων που αυτοαξιολογούν την υγεία τους ως κακή </a:t>
            </a:r>
            <a:r>
              <a:rPr lang="en-US" sz="2000" dirty="0">
                <a:solidFill>
                  <a:schemeClr val="accent6"/>
                </a:solidFill>
              </a:rPr>
              <a:t>(Heywood et al., 2019)</a:t>
            </a: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pt-PT"/>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5406" y="1024716"/>
            <a:ext cx="4387833" cy="512322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4" name="Rectangle 3"/>
          <p:cNvSpPr>
            <a:spLocks noChangeArrowheads="1"/>
          </p:cNvSpPr>
          <p:nvPr/>
        </p:nvSpPr>
        <p:spPr bwMode="auto">
          <a:xfrm>
            <a:off x="8016858" y="6301600"/>
            <a:ext cx="37311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charset="0"/>
              </a:rPr>
              <a:t>Σχήμα 1 - Οι τρεις διαστάσεις της ηλικιακής διάκρισης, συμπεριλαμβανομένων των στερεοτύπων, των προκαταλήψεων και της διάκρισης (WHO,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Τρία </a:t>
            </a:r>
            <a:r>
              <a:rPr lang="pt-PT" dirty="0" err="1"/>
              <a:t>επίπεδα </a:t>
            </a:r>
            <a:r>
              <a:rPr lang="pt-PT" dirty="0"/>
              <a:t>ηλικιακού</a:t>
            </a:r>
            <a:r>
              <a:rPr lang="pt-PT" dirty="0" err="1"/>
              <a:t> ρατσισμού</a:t>
            </a:r>
            <a:endParaRPr lang="el-GR" dirty="0"/>
          </a:p>
        </p:txBody>
      </p:sp>
      <p:sp>
        <p:nvSpPr>
          <p:cNvPr id="3" name="Marcador de Posição do Texto 2"/>
          <p:cNvSpPr>
            <a:spLocks noGrp="1"/>
          </p:cNvSpPr>
          <p:nvPr>
            <p:ph type="body" sz="quarter" idx="10"/>
          </p:nvPr>
        </p:nvSpPr>
        <p:spPr>
          <a:xfrm>
            <a:off x="97970" y="967623"/>
            <a:ext cx="11944351" cy="1478625"/>
          </a:xfrm>
        </p:spPr>
        <p:txBody>
          <a:bodyPr/>
          <a:lstStyle/>
          <a:p>
            <a:r>
              <a:rPr lang="en-US" dirty="0"/>
              <a:t>Η ηλικιακή διάκριση είναι ένα φαινόμενο με πολλαπλά επίπεδα· υπάρχει στους νόμους των χωρών μας, </a:t>
            </a:r>
            <a:r>
              <a:rPr lang="el-GR" dirty="0"/>
              <a:t>στις καθημερινές διαπροσωπικές αλληλεπιδράσεις</a:t>
            </a:r>
            <a:r>
              <a:rPr lang="en-US" dirty="0"/>
              <a:t>, ακόμα και στις σιωπηλές σκέψεις μέσα στο μυαλό μας. </a:t>
            </a:r>
          </a:p>
          <a:p>
            <a:r>
              <a:rPr lang="el-GR" dirty="0"/>
              <a:t>Δεν είναι απλώς ένα προσωπικό συναίσθημα· είναι ένα φαινόμενο ενσωματωμένο στα συστήματά μας</a:t>
            </a:r>
            <a:r>
              <a:rPr lang="en-GB" dirty="0"/>
              <a:t> </a:t>
            </a:r>
            <a:r>
              <a:rPr lang="en-US" dirty="0"/>
              <a:t>και μπορεί να κα</a:t>
            </a:r>
            <a:r>
              <a:rPr lang="en-US" dirty="0" err="1"/>
              <a:t>τηγοριο</a:t>
            </a:r>
            <a:r>
              <a:rPr lang="en-US" dirty="0"/>
              <a:t>ποιηθεί σε τρία διακριτά επίπεδα:</a:t>
            </a:r>
            <a:endParaRPr lang="pt-PT" dirty="0"/>
          </a:p>
        </p:txBody>
      </p:sp>
      <p:graphicFrame>
        <p:nvGraphicFramePr>
          <p:cNvPr id="5" name="Diagrama 4"/>
          <p:cNvGraphicFramePr/>
          <p:nvPr>
            <p:extLst>
              <p:ext uri="{D42A27DB-BD31-4B8C-83A1-F6EECF244321}">
                <p14:modId xmlns:p14="http://schemas.microsoft.com/office/powerpoint/2010/main" val="2998287354"/>
              </p:ext>
            </p:extLst>
          </p:nvPr>
        </p:nvGraphicFramePr>
        <p:xfrm>
          <a:off x="2204824" y="2616349"/>
          <a:ext cx="7481436" cy="40582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en-US" dirty="0"/>
              <a:t>Θεσμικός ηλικιακός ρατσισμός – Το συστημικό επίπεδο</a:t>
            </a:r>
            <a:endParaRPr lang="el-GR" dirty="0"/>
          </a:p>
        </p:txBody>
      </p:sp>
      <p:sp>
        <p:nvSpPr>
          <p:cNvPr id="7" name="Content Placeholder 6"/>
          <p:cNvSpPr>
            <a:spLocks noGrp="1"/>
          </p:cNvSpPr>
          <p:nvPr>
            <p:ph sz="quarter" idx="12"/>
          </p:nvPr>
        </p:nvSpPr>
        <p:spPr>
          <a:xfrm>
            <a:off x="5900149" y="922791"/>
            <a:ext cx="6142172" cy="5902778"/>
          </a:xfrm>
        </p:spPr>
        <p:txBody>
          <a:bodyPr/>
          <a:lstStyle/>
          <a:p>
            <a:pPr marL="457200" indent="-457200">
              <a:buFont typeface="Arial" panose="020B0604020202020204" pitchFamily="34" charset="0"/>
              <a:buChar char="•"/>
            </a:pPr>
            <a:r>
              <a:rPr lang="en-US" dirty="0"/>
              <a:t>Νόμοι, κανόνες, κοινωνικές νόρμες και πρακτικές </a:t>
            </a:r>
            <a:r>
              <a:rPr lang="en-US" dirty="0" err="1"/>
              <a:t>οργανισμών </a:t>
            </a:r>
            <a:r>
              <a:rPr lang="en-US" dirty="0"/>
              <a:t>που περιορίζουν τις ευκαιρίες ή θέτουν σε μειονεκτική θέση τα άτομα με βάση την ηλικία τους (ΠΟΥ, 2021). </a:t>
            </a:r>
          </a:p>
          <a:p>
            <a:pPr marL="457200" indent="-457200">
              <a:buFont typeface="Arial" panose="020B0604020202020204" pitchFamily="34" charset="0"/>
              <a:buChar char="•"/>
            </a:pPr>
            <a:r>
              <a:rPr lang="el-GR" dirty="0"/>
              <a:t>Συχνά αποτελεί την πιο αόρατη μορφή ηλικιακού ρατσισμού</a:t>
            </a:r>
            <a:endParaRPr lang="en-GB" dirty="0"/>
          </a:p>
          <a:p>
            <a:pPr marL="457200" indent="-457200">
              <a:buFont typeface="Arial" panose="020B0604020202020204" pitchFamily="34" charset="0"/>
              <a:buChar char="•"/>
            </a:pPr>
            <a:r>
              <a:rPr lang="en-US" u="sng" dirty="0"/>
              <a:t>Πα</a:t>
            </a:r>
            <a:r>
              <a:rPr lang="en-US" u="sng" dirty="0" err="1"/>
              <a:t>ράδειγμ</a:t>
            </a:r>
            <a:r>
              <a:rPr lang="en-US" u="sng" dirty="0"/>
              <a:t>α</a:t>
            </a:r>
            <a:r>
              <a:rPr lang="en-US" dirty="0"/>
              <a:t>: </a:t>
            </a:r>
            <a:r>
              <a:rPr lang="el-GR" dirty="0"/>
              <a:t>Τα ανώτατα όρια ηλικίας για ορισμένες εξετάσεις στο σύστημα υγείας</a:t>
            </a:r>
            <a:r>
              <a:rPr lang="en-GB" dirty="0"/>
              <a:t> </a:t>
            </a:r>
            <a:r>
              <a:rPr lang="en-US" dirty="0"/>
              <a:t>. Σε πολλές περιοχές, οι τακτικές εξετάσεις σεξουαλικής υγείας ή οι έλεγχοι αναπαραγωγικής υγείας διακόπτονται αυτόματα μόλις ο ασθενής συμπληρώσει τα 65 έτη, βάσει της ηλικιακής προκατάληψης ότι δεν είναι πλέον σεξουαλικά ενεργός ή ότι δεν διατρέχει κίνδυνο μόλυνσης από σεξουαλικά μεταδιδόμενα νοσήματα. </a:t>
            </a:r>
          </a:p>
          <a:p>
            <a:pPr marL="457200" indent="-457200">
              <a:buFont typeface="Arial" panose="020B0604020202020204" pitchFamily="34" charset="0"/>
              <a:buChar char="•"/>
            </a:pPr>
            <a:r>
              <a:rPr lang="en-US" u="sng" dirty="0"/>
              <a:t>Παράδειγμα</a:t>
            </a:r>
            <a:r>
              <a:rPr lang="en-US" dirty="0"/>
              <a:t>: </a:t>
            </a:r>
            <a:r>
              <a:rPr lang="en-US" b="1" dirty="0"/>
              <a:t>Διακριτικές πρακτικές πρόσληψης </a:t>
            </a:r>
            <a:r>
              <a:rPr lang="en-US" dirty="0"/>
              <a:t>που ευνοούν νεότερους υποψηφίους ή </a:t>
            </a:r>
            <a:r>
              <a:rPr lang="el-GR" dirty="0"/>
              <a:t>η υποχρεωτική συνταξιοδότηση σε συγκεκριμένη ηλικία</a:t>
            </a:r>
            <a:r>
              <a:rPr lang="en-GB" dirty="0"/>
              <a:t> </a:t>
            </a:r>
            <a:r>
              <a:rPr lang="en-US" dirty="0"/>
              <a:t>π</a:t>
            </a:r>
            <a:r>
              <a:rPr lang="en-US" dirty="0" err="1"/>
              <a:t>ου</a:t>
            </a:r>
            <a:r>
              <a:rPr lang="en-US" dirty="0"/>
              <a:t> αναγκάζει εξειδικευμένους επαγγελματίες να αποχωρήσουν από τις θέσεις τους, ανεξάρτητα από την πραγματική τους ικανότητα.</a:t>
            </a:r>
          </a:p>
        </p:txBody>
      </p:sp>
      <p:pic>
        <p:nvPicPr>
          <p:cNvPr id="3" name="Imagem 2" descr="Uma imagem com pessoa, dedo, polegar, vestuário&#10;&#10;Os conteúdos gerados por IA podem estar incorretos."/>
          <p:cNvPicPr>
            <a:picLocks noChangeAspect="1"/>
          </p:cNvPicPr>
          <p:nvPr/>
        </p:nvPicPr>
        <p:blipFill>
          <a:blip r:embed="rId2">
            <a:extLst>
              <a:ext uri="{28A0092B-C50C-407E-A947-70E740481C1C}">
                <a14:useLocalDpi xmlns:a14="http://schemas.microsoft.com/office/drawing/2010/main" val="0"/>
              </a:ext>
            </a:extLst>
          </a:blip>
          <a:srcRect l="13998" r="14221"/>
          <a:stretch>
            <a:fillRect/>
          </a:stretch>
        </p:blipFill>
        <p:spPr>
          <a:xfrm>
            <a:off x="149679" y="922791"/>
            <a:ext cx="5624632" cy="58043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en-US" sz="3600" dirty="0"/>
              <a:t>Διαπροσωπικός ηλικιακός ρατσισμός – Το κοινωνικό επίπεδο</a:t>
            </a:r>
          </a:p>
        </p:txBody>
      </p:sp>
      <p:sp>
        <p:nvSpPr>
          <p:cNvPr id="7" name="Content Placeholder 6"/>
          <p:cNvSpPr>
            <a:spLocks noGrp="1"/>
          </p:cNvSpPr>
          <p:nvPr>
            <p:ph sz="quarter" idx="12"/>
          </p:nvPr>
        </p:nvSpPr>
        <p:spPr>
          <a:xfrm>
            <a:off x="5900149" y="1514750"/>
            <a:ext cx="6142172" cy="5902778"/>
          </a:xfrm>
        </p:spPr>
        <p:txBody>
          <a:bodyPr>
            <a:normAutofit/>
          </a:bodyPr>
          <a:lstStyle/>
          <a:p>
            <a:pPr marL="457200" indent="-457200">
              <a:buFont typeface="Arial" panose="020B0604020202020204" pitchFamily="34" charset="0"/>
              <a:buChar char="•"/>
            </a:pPr>
            <a:r>
              <a:rPr lang="en-US" sz="2000" dirty="0"/>
              <a:t>Αφορά τα στερεότυπα και τις προκαταλήψεις που ανακύπτουν όταν ένα άτομο αλληλεπιδρά με ένα άλλο (ΠΟΥ, 2021).</a:t>
            </a:r>
          </a:p>
          <a:p>
            <a:pPr marL="457200" indent="-457200">
              <a:buFont typeface="Arial" panose="020B0604020202020204" pitchFamily="34" charset="0"/>
              <a:buChar char="•"/>
            </a:pPr>
            <a:r>
              <a:rPr lang="en-US" sz="2000" u="sng" dirty="0"/>
              <a:t>Παράδειγμα</a:t>
            </a:r>
            <a:r>
              <a:rPr lang="en-US" sz="2000" dirty="0"/>
              <a:t>: Τα μέλη του προσωπικού κάνουν </a:t>
            </a:r>
            <a:r>
              <a:rPr lang="en-US" sz="2000" b="1" dirty="0"/>
              <a:t>αστεία </a:t>
            </a:r>
            <a:r>
              <a:rPr lang="en-US" sz="2000" dirty="0"/>
              <a:t>για δύο ενοίκους που ξεκινούν μια νέα ρομαντική σχέση. </a:t>
            </a:r>
          </a:p>
          <a:p>
            <a:pPr marL="457200" indent="-457200">
              <a:buFont typeface="Arial" panose="020B0604020202020204" pitchFamily="34" charset="0"/>
              <a:buChar char="•"/>
            </a:pPr>
            <a:r>
              <a:rPr lang="en-US" sz="2000" u="sng" dirty="0"/>
              <a:t>Παράδειγμα</a:t>
            </a:r>
            <a:r>
              <a:rPr lang="en-US" sz="2000" dirty="0"/>
              <a:t>: Χρησιμοποιώντας </a:t>
            </a:r>
            <a:r>
              <a:rPr lang="el-GR" sz="2000" dirty="0"/>
              <a:t>έναν υπερβολικά συγκαταβατικό τόνο</a:t>
            </a:r>
            <a:r>
              <a:rPr lang="en-US" sz="2000" dirty="0"/>
              <a:t> ή απλοποιημένο λεξιλόγιο απέναντι στους ηλικιωμένους, πρακτική γνωστή ως </a:t>
            </a:r>
            <a:r>
              <a:rPr lang="en-US" sz="2000" b="1" dirty="0"/>
              <a:t>«γλώσσα των ηλικιωμένων» (elderspeak)</a:t>
            </a:r>
            <a:r>
              <a:rPr lang="en-US" sz="2000" dirty="0"/>
              <a:t>, τους αντιμετωπίζουμε σαν παιδιά, </a:t>
            </a:r>
            <a:r>
              <a:rPr lang="el-GR" sz="2000" dirty="0"/>
              <a:t>ενισχύοντας την κοινωνική αντίληψη ότι οι ηλικιωμένοι είναι ανίκανοι</a:t>
            </a:r>
            <a:r>
              <a:rPr lang="en-US" sz="2000" dirty="0"/>
              <a:t>, η οποία συχνά οδηγεί σε ασεβή μεταχείριση.</a:t>
            </a:r>
          </a:p>
        </p:txBody>
      </p:sp>
      <p:pic>
        <p:nvPicPr>
          <p:cNvPr id="4" name="Imagem 3" descr="Uma imagem com pessoa, vestuário, interior, Cara humana&#10;&#10;Os conteúdos gerados por IA podem estar incorretos."/>
          <p:cNvPicPr>
            <a:picLocks noChangeAspect="1"/>
          </p:cNvPicPr>
          <p:nvPr/>
        </p:nvPicPr>
        <p:blipFill>
          <a:blip r:embed="rId3">
            <a:extLst>
              <a:ext uri="{28A0092B-C50C-407E-A947-70E740481C1C}">
                <a14:useLocalDpi xmlns:a14="http://schemas.microsoft.com/office/drawing/2010/main" val="0"/>
              </a:ext>
            </a:extLst>
          </a:blip>
          <a:srcRect l="17487" r="10932"/>
          <a:stretch>
            <a:fillRect/>
          </a:stretch>
        </p:blipFill>
        <p:spPr>
          <a:xfrm>
            <a:off x="223252" y="1165429"/>
            <a:ext cx="5578459" cy="51617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en-US" sz="3600" dirty="0" err="1"/>
              <a:t>Εσωτερικευμένη </a:t>
            </a:r>
            <a:r>
              <a:rPr lang="en-US" sz="3600" dirty="0"/>
              <a:t>ηλικιακή διάκριση – Το προσωπικό επίπεδο</a:t>
            </a:r>
          </a:p>
        </p:txBody>
      </p:sp>
      <p:sp>
        <p:nvSpPr>
          <p:cNvPr id="7" name="Content Placeholder 6"/>
          <p:cNvSpPr>
            <a:spLocks noGrp="1"/>
          </p:cNvSpPr>
          <p:nvPr>
            <p:ph sz="quarter" idx="12"/>
          </p:nvPr>
        </p:nvSpPr>
        <p:spPr>
          <a:xfrm>
            <a:off x="5808090" y="1102366"/>
            <a:ext cx="6142172" cy="5902778"/>
          </a:xfrm>
        </p:spPr>
        <p:txBody>
          <a:bodyPr/>
          <a:lstStyle/>
          <a:p>
            <a:pPr marL="457200" indent="-457200">
              <a:buFont typeface="Arial" panose="020B0604020202020204" pitchFamily="34" charset="0"/>
              <a:buChar char="•"/>
            </a:pPr>
            <a:r>
              <a:rPr lang="el-GR" sz="2000" dirty="0"/>
              <a:t>Γνωστή και ως </a:t>
            </a:r>
            <a:r>
              <a:rPr lang="el-GR" sz="2000" b="1" dirty="0"/>
              <a:t>αυτοκατευθυνόμενη ηλικιακή διάκριση</a:t>
            </a:r>
            <a:r>
              <a:rPr lang="en-GB" sz="2000" dirty="0"/>
              <a:t> </a:t>
            </a:r>
            <a:r>
              <a:rPr lang="el-GR" sz="2000" dirty="0"/>
              <a:t>τα άτομα υιοθετούν τα αρνητικά στερεότυπα στα οποία έχουν εκτεθεί</a:t>
            </a:r>
            <a:r>
              <a:rPr lang="en-GB" sz="2000" dirty="0"/>
              <a:t> </a:t>
            </a:r>
            <a:r>
              <a:rPr lang="en-US" sz="2000" dirty="0"/>
              <a:t>και τα στρέφουν προς τον εαυτό τους. </a:t>
            </a:r>
          </a:p>
          <a:p>
            <a:pPr marL="457200" indent="-457200">
              <a:buFont typeface="Arial" panose="020B0604020202020204" pitchFamily="34" charset="0"/>
              <a:buChar char="•"/>
            </a:pPr>
            <a:r>
              <a:rPr lang="en-US" sz="2000" b="1" dirty="0"/>
              <a:t>Παράδειγμα</a:t>
            </a:r>
            <a:r>
              <a:rPr lang="en-US" sz="2000" dirty="0"/>
              <a:t>: Μια ηλικιωμένη γυναίκα που αντιμετωπίζει σωματικές δυσκολίες, όπως κολπική ξηρότητα, ή αισθάνεται την επιθυμία για έναν νέο σύντροφο. Εάν έχει </a:t>
            </a:r>
            <a:r>
              <a:rPr lang="en-US" sz="2000" dirty="0" err="1"/>
              <a:t>εσωτερικεύσει </a:t>
            </a:r>
            <a:r>
              <a:rPr lang="en-US" sz="2000" dirty="0"/>
              <a:t>το μήνυμα ότι είναι «πολύ μεγάλη» για να είναι ελκυστική, ενδέχεται να μην αναζητήσει ποτέ ιατρική περίθαλψη ή να μην επιδιώξει μια σχέση. </a:t>
            </a:r>
          </a:p>
          <a:p>
            <a:pPr marL="457200" indent="-457200">
              <a:buFont typeface="Arial" panose="020B0604020202020204" pitchFamily="34" charset="0"/>
              <a:buChar char="•"/>
            </a:pPr>
            <a:r>
              <a:rPr lang="en-US" sz="2000" b="1" dirty="0"/>
              <a:t>Παράδειγμα</a:t>
            </a:r>
            <a:r>
              <a:rPr lang="en-US" sz="2000" dirty="0"/>
              <a:t>: </a:t>
            </a:r>
            <a:r>
              <a:rPr lang="el-GR" sz="2000" dirty="0"/>
              <a:t>άτομα ηλικίας 20–29 ετών</a:t>
            </a:r>
            <a:r>
              <a:rPr lang="en-US" sz="2000" dirty="0"/>
              <a:t> μπορεί να </a:t>
            </a:r>
            <a:r>
              <a:rPr lang="en-US" sz="2000" dirty="0" err="1"/>
              <a:t>εσωτερικεύσουν</a:t>
            </a:r>
            <a:r>
              <a:rPr lang="en-US" sz="2000" dirty="0"/>
              <a:t> την πεποίθηση ότι δεν διαθέτουν επαρκή εμπειρία ζωής για έναν ρόλο ή μια θέση εργασίας, γεγονός που τα οδηγεί να αποκλείουν τον εαυτό τους από επαγγελματικές ευκαιρίες.</a:t>
            </a:r>
          </a:p>
        </p:txBody>
      </p:sp>
      <p:pic>
        <p:nvPicPr>
          <p:cNvPr id="3" name="Imagem 2" descr="Uma imagem com Cara humana, pessoa, parede, interior&#10;&#10;Os conteúdos gerados por IA podem estar incorretos."/>
          <p:cNvPicPr>
            <a:picLocks noChangeAspect="1"/>
          </p:cNvPicPr>
          <p:nvPr/>
        </p:nvPicPr>
        <p:blipFill>
          <a:blip r:embed="rId3">
            <a:extLst>
              <a:ext uri="{28A0092B-C50C-407E-A947-70E740481C1C}">
                <a14:useLocalDpi xmlns:a14="http://schemas.microsoft.com/office/drawing/2010/main" val="0"/>
              </a:ext>
            </a:extLst>
          </a:blip>
          <a:srcRect l="17487" r="18008"/>
          <a:stretch>
            <a:fillRect/>
          </a:stretch>
        </p:blipFill>
        <p:spPr>
          <a:xfrm>
            <a:off x="241738" y="1024834"/>
            <a:ext cx="5454870" cy="561770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Τρία </a:t>
            </a:r>
            <a:r>
              <a:rPr lang="pt-PT" dirty="0" err="1"/>
              <a:t>επίπεδα </a:t>
            </a:r>
            <a:r>
              <a:rPr lang="pt-PT" dirty="0"/>
              <a:t>ηλικιακού</a:t>
            </a:r>
            <a:r>
              <a:rPr lang="pt-PT" dirty="0" err="1"/>
              <a:t> ρατσισμού</a:t>
            </a:r>
            <a:endParaRPr lang="el-GR" dirty="0"/>
          </a:p>
        </p:txBody>
      </p:sp>
      <p:sp>
        <p:nvSpPr>
          <p:cNvPr id="3" name="Marcador de Posição do Texto 2"/>
          <p:cNvSpPr>
            <a:spLocks noGrp="1"/>
          </p:cNvSpPr>
          <p:nvPr>
            <p:ph type="body" sz="quarter" idx="10"/>
          </p:nvPr>
        </p:nvSpPr>
        <p:spPr>
          <a:xfrm>
            <a:off x="97970" y="967623"/>
            <a:ext cx="11944351" cy="1478625"/>
          </a:xfrm>
        </p:spPr>
        <p:txBody>
          <a:bodyPr/>
          <a:lstStyle/>
          <a:p>
            <a:r>
              <a:rPr lang="en-US" sz="2000" dirty="0"/>
              <a:t>Αυτά τα τρία επίπεδα δεν υπάρχουν μεμονωμένα· αλληλοενισχύονται. </a:t>
            </a:r>
          </a:p>
          <a:p>
            <a:r>
              <a:rPr lang="en-US" sz="2000" dirty="0"/>
              <a:t>Η </a:t>
            </a:r>
            <a:r>
              <a:rPr lang="en-US" sz="2000" i="1" dirty="0"/>
              <a:t>θεσμική </a:t>
            </a:r>
            <a:r>
              <a:rPr lang="en-US" sz="2000" dirty="0"/>
              <a:t>έλλειψη εστίασης στη σεξουαλική υγεία </a:t>
            </a:r>
            <a:r>
              <a:rPr lang="el-GR" sz="2000" dirty="0"/>
              <a:t>ενισχύει τη διαπροσωπική αντίληψη</a:t>
            </a:r>
            <a:r>
              <a:rPr lang="en-GB" sz="2000" dirty="0"/>
              <a:t> </a:t>
            </a:r>
            <a:r>
              <a:rPr lang="en-US" sz="2000" dirty="0" err="1"/>
              <a:t>ότι</a:t>
            </a:r>
            <a:r>
              <a:rPr lang="en-US" sz="2000" dirty="0"/>
              <a:t> οι ηλικιωμένοι δεν έχουν σεξουαλική ζωή, η οποία τελικά οδηγεί στην </a:t>
            </a:r>
            <a:r>
              <a:rPr lang="en-US" sz="2000" i="1" dirty="0"/>
              <a:t>εσωτερικευμένη</a:t>
            </a:r>
            <a:r>
              <a:rPr lang="en-US" sz="2000" dirty="0"/>
              <a:t> πεποίθηση </a:t>
            </a:r>
            <a:r>
              <a:rPr lang="el-GR" sz="2000" dirty="0"/>
              <a:t>ότι δεν πρέπει κανείς καν να ζητά βοήθεια</a:t>
            </a:r>
            <a:r>
              <a:rPr lang="en-US" sz="2000" dirty="0"/>
              <a:t>. Για να σπάσει αυτός ο κύκλος, απαιτείται η ταυτόχρονη παρέμβαση των επαγγελματιών και στα τρία επίπεδα.</a:t>
            </a:r>
            <a:endParaRPr lang="pt-PT" sz="2000" dirty="0"/>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0027" y="2616350"/>
            <a:ext cx="7861739" cy="369049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6" name="Rectangle 3"/>
          <p:cNvSpPr>
            <a:spLocks noChangeArrowheads="1"/>
          </p:cNvSpPr>
          <p:nvPr/>
        </p:nvSpPr>
        <p:spPr bwMode="auto">
          <a:xfrm>
            <a:off x="4225158" y="6437201"/>
            <a:ext cx="306902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charset="0"/>
              </a:rPr>
              <a:t>Σχήμα 2 - Τα τρία επίπεδα ηλικιακής διάκρισης (ΠΟΥ,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a:t>Τρία </a:t>
            </a:r>
            <a:r>
              <a:rPr lang="pt-PT" dirty="0" err="1"/>
              <a:t>επίπεδα </a:t>
            </a:r>
            <a:r>
              <a:rPr lang="pt-PT" dirty="0"/>
              <a:t>ηλικιακού</a:t>
            </a:r>
            <a:r>
              <a:rPr lang="pt-PT" dirty="0" err="1"/>
              <a:t> ρατσισμού</a:t>
            </a:r>
            <a:endParaRPr lang="en-US" dirty="0"/>
          </a:p>
        </p:txBody>
      </p:sp>
      <p:sp>
        <p:nvSpPr>
          <p:cNvPr id="7" name="Content Placeholder 6"/>
          <p:cNvSpPr>
            <a:spLocks noGrp="1"/>
          </p:cNvSpPr>
          <p:nvPr>
            <p:ph sz="quarter" idx="11"/>
          </p:nvPr>
        </p:nvSpPr>
        <p:spPr>
          <a:xfrm>
            <a:off x="97970" y="1627070"/>
            <a:ext cx="5910944" cy="5313673"/>
          </a:xfrm>
        </p:spPr>
        <p:txBody>
          <a:bodyPr>
            <a:normAutofit/>
          </a:bodyPr>
          <a:lstStyle/>
          <a:p>
            <a:r>
              <a:rPr lang="en-US" sz="2700" dirty="0"/>
              <a:t>Στόχος: Οι μαθητές θα αναγνωρίσουν πώς οι 12 μύθοι για τη γήρανση (ΠΟΥ, 2013) εκδηλώνονται στα </a:t>
            </a:r>
            <a:r>
              <a:rPr lang="en-US" sz="2700" i="1" dirty="0"/>
              <a:t>θεσμικά</a:t>
            </a:r>
            <a:r>
              <a:rPr lang="en-US" sz="2700" dirty="0"/>
              <a:t>, </a:t>
            </a:r>
            <a:r>
              <a:rPr lang="en-US" sz="2700" i="1" dirty="0"/>
              <a:t>διαπροσωπικά </a:t>
            </a:r>
            <a:r>
              <a:rPr lang="en-US" sz="2700" dirty="0"/>
              <a:t>και </a:t>
            </a:r>
            <a:r>
              <a:rPr lang="en-US" sz="2700" i="1" dirty="0"/>
              <a:t>εσωτερικευμένα </a:t>
            </a:r>
            <a:r>
              <a:rPr lang="en-US" sz="2700" dirty="0"/>
              <a:t>επίπεδα ηλικιακής διάκρισης, </a:t>
            </a:r>
            <a:r>
              <a:rPr lang="el-GR" sz="2800" dirty="0"/>
              <a:t>μέσα από σενάρια της πραγματικής ζωής</a:t>
            </a:r>
            <a:r>
              <a:rPr lang="en-GB" sz="2800" dirty="0"/>
              <a:t>. </a:t>
            </a:r>
            <a:endParaRPr lang="en-US" sz="2700" dirty="0"/>
          </a:p>
          <a:p>
            <a:r>
              <a:rPr lang="en-US" sz="2700" dirty="0"/>
              <a:t>Σε μικρές ομάδες, διαβάστε τις ακόλουθες 12 σύντομες περιπτωσιολογικές μελέτες. Προσδιορίστε </a:t>
            </a:r>
            <a:r>
              <a:rPr lang="en-US" sz="2700" b="1" dirty="0"/>
              <a:t>ποιο επίπεδο ηλικιακής διάκρισης υπάρχει </a:t>
            </a:r>
            <a:r>
              <a:rPr lang="en-US" sz="2700" dirty="0"/>
              <a:t>και ποιοι από τους</a:t>
            </a:r>
            <a:r>
              <a:rPr lang="en-US" sz="2700" b="1" dirty="0"/>
              <a:t> 12 μύθους </a:t>
            </a:r>
            <a:r>
              <a:rPr lang="en-US" sz="2700" dirty="0"/>
              <a:t>ενισχύονται.</a:t>
            </a:r>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en-US" dirty="0"/>
              <a:t>Άσκηση 1 – Το παζλ της ηλικιακής διάκρισης</a:t>
            </a:r>
            <a:endParaRPr lang="pt-PT" dirty="0"/>
          </a:p>
        </p:txBody>
      </p:sp>
      <p:pic>
        <p:nvPicPr>
          <p:cNvPr id="6" name="Imagem 5" descr="Uma imagem com texto, desenho, pessoa&#10;&#10;Os conteúdos gerados por IA podem estar incorretos."/>
          <p:cNvPicPr>
            <a:picLocks noChangeAspect="1"/>
          </p:cNvPicPr>
          <p:nvPr/>
        </p:nvPicPr>
        <p:blipFill>
          <a:blip r:embed="rId2">
            <a:extLst>
              <a:ext uri="{28A0092B-C50C-407E-A947-70E740481C1C}">
                <a14:useLocalDpi xmlns:a14="http://schemas.microsoft.com/office/drawing/2010/main" val="0"/>
              </a:ext>
            </a:extLst>
          </a:blip>
          <a:srcRect t="10948"/>
          <a:stretch>
            <a:fillRect/>
          </a:stretch>
        </p:blipFill>
        <p:spPr>
          <a:xfrm>
            <a:off x="6183088" y="1462685"/>
            <a:ext cx="5616476" cy="4342215"/>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sz="2800" dirty="0"/>
              <a:t>Αρνητικές κοινωνικές πεποιθήσεις και ταμπού γύρω από τη σεξουαλικότητα</a:t>
            </a:r>
          </a:p>
        </p:txBody>
      </p:sp>
      <p:sp>
        <p:nvSpPr>
          <p:cNvPr id="7" name="Content Placeholder 6"/>
          <p:cNvSpPr>
            <a:spLocks noGrp="1"/>
          </p:cNvSpPr>
          <p:nvPr>
            <p:ph sz="quarter" idx="12"/>
          </p:nvPr>
        </p:nvSpPr>
        <p:spPr>
          <a:xfrm>
            <a:off x="790322" y="1456380"/>
            <a:ext cx="5443848" cy="5401620"/>
          </a:xfrm>
        </p:spPr>
        <p:txBody>
          <a:bodyPr/>
          <a:lstStyle/>
          <a:p>
            <a:r>
              <a:rPr lang="en-US" sz="2800" dirty="0"/>
              <a:t>Σε πολλές κουλτούρες, η συνύπαρξη της </a:t>
            </a:r>
            <a:r>
              <a:rPr lang="en-US" sz="2800" b="1" dirty="0"/>
              <a:t>τρίτης ηλικίας </a:t>
            </a:r>
            <a:r>
              <a:rPr lang="en-US" sz="2800" dirty="0"/>
              <a:t>και </a:t>
            </a:r>
            <a:r>
              <a:rPr lang="en-US" sz="2800" b="1" dirty="0"/>
              <a:t>της σεξουαλικότητας </a:t>
            </a:r>
            <a:r>
              <a:rPr lang="en-US" sz="2800" dirty="0"/>
              <a:t>δημιουργεί μια βαθιά κοινωνική αμηχανία. Αυτή η αμηχανία έχει τις ρίζες της σε διάφορες κοινωνικές πεποιθήσεις, τις οποίες οι επαγγελματίες πρέπει να μάθουν να αναγνωρίζουν και να αμφισβητούν. </a:t>
            </a:r>
          </a:p>
        </p:txBody>
      </p:sp>
      <p:sp>
        <p:nvSpPr>
          <p:cNvPr id="3" name="Caixa de texto 11"/>
          <p:cNvSpPr txBox="1"/>
          <p:nvPr/>
        </p:nvSpPr>
        <p:spPr>
          <a:xfrm>
            <a:off x="790322" y="4599806"/>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ct val="107000"/>
              </a:lnSpc>
              <a:spcAft>
                <a:spcPts val="800"/>
              </a:spcAft>
              <a:buNone/>
            </a:pP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charset="0"/>
              </a:rPr>
              <a:t>Ο</a:t>
            </a:r>
            <a:r>
              <a:rPr lang="en-US" sz="2000" b="1" u="sng" dirty="0">
                <a:solidFill>
                  <a:srgbClr val="FFFFFF"/>
                </a:solidFill>
                <a:effectLst/>
                <a:latin typeface="Calibri" panose="020F0502020204030204" pitchFamily="34" charset="0"/>
                <a:ea typeface="Calibri" panose="020F0502020204030204" pitchFamily="34" charset="0"/>
                <a:cs typeface="Times New Roman" panose="02020603050405020304" charset="0"/>
              </a:rPr>
              <a:t> σεξουαλικός ηλικιακός ρατσισμός </a:t>
            </a: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charset="0"/>
              </a:rPr>
              <a:t>είναι η πεποίθηση ότι οι ηλικιωμένοι </a:t>
            </a:r>
            <a:r>
              <a:rPr lang="el-GR" sz="2000" b="1" dirty="0">
                <a:solidFill>
                  <a:srgbClr val="FFFFFF"/>
                </a:solidFill>
                <a:latin typeface="Calibri" panose="020F0502020204030204" pitchFamily="34" charset="0"/>
                <a:ea typeface="Calibri" panose="020F0502020204030204" pitchFamily="34" charset="0"/>
                <a:cs typeface="Times New Roman" panose="02020603050405020304" charset="0"/>
              </a:rPr>
              <a:t>είναι ή θα έπρεπε να είναι ασεξουαλικοί και ότι το σεξουαλικό ενδιαφέρον στην τρίτη ηλικία είναι μη φυσιολογικό</a:t>
            </a:r>
            <a:r>
              <a:rPr lang="en-US" sz="2000" b="1" dirty="0">
                <a:solidFill>
                  <a:srgbClr val="FFFFFF"/>
                </a:solidFill>
                <a:latin typeface="Calibri" panose="020F0502020204030204" pitchFamily="34" charset="0"/>
                <a:ea typeface="Calibri" panose="020F0502020204030204" pitchFamily="34" charset="0"/>
                <a:cs typeface="Times New Roman" panose="02020603050405020304" charset="0"/>
              </a:rPr>
              <a:t>.</a:t>
            </a: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charset="0"/>
              </a:rPr>
              <a:t> Εμφανίζεται όταν οι ηλικιωμένοι στερεοτυπίζονται ως μη σεξουαλικοί, ανίκανοι να κάνουν σεξ ή να απολαμβάνουν τη σεξουαλική τους ζωή όπως όταν ήταν νέοι (Surles, 2023).</a:t>
            </a:r>
          </a:p>
        </p:txBody>
      </p:sp>
      <p:pic>
        <p:nvPicPr>
          <p:cNvPr id="10" name="Imagem 9" descr="Uma imagem com interior, cama, conforto, Sesta&#10;&#10;Os conteúdos gerados por IA podem estar incorretos."/>
          <p:cNvPicPr>
            <a:picLocks noChangeAspect="1"/>
          </p:cNvPicPr>
          <p:nvPr/>
        </p:nvPicPr>
        <p:blipFill>
          <a:blip r:embed="rId2">
            <a:extLst>
              <a:ext uri="{28A0092B-C50C-407E-A947-70E740481C1C}">
                <a14:useLocalDpi xmlns:a14="http://schemas.microsoft.com/office/drawing/2010/main" val="0"/>
              </a:ext>
            </a:extLst>
          </a:blip>
          <a:srcRect t="9202"/>
          <a:stretch>
            <a:fillRect/>
          </a:stretch>
        </p:blipFill>
        <p:spPr>
          <a:xfrm>
            <a:off x="6378339" y="1292773"/>
            <a:ext cx="4971628" cy="296512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sz="2800" dirty="0"/>
              <a:t>Αρνητικές κοινωνικές πεποιθήσεις και ταμπού γύρω από τη σεξουαλικότητα</a:t>
            </a:r>
          </a:p>
        </p:txBody>
      </p:sp>
      <p:graphicFrame>
        <p:nvGraphicFramePr>
          <p:cNvPr id="2" name="Tabela 1"/>
          <p:cNvGraphicFramePr>
            <a:graphicFrameLocks noGrp="1"/>
          </p:cNvGraphicFramePr>
          <p:nvPr>
            <p:extLst>
              <p:ext uri="{D42A27DB-BD31-4B8C-83A1-F6EECF244321}">
                <p14:modId xmlns:p14="http://schemas.microsoft.com/office/powerpoint/2010/main" val="413115509"/>
              </p:ext>
            </p:extLst>
          </p:nvPr>
        </p:nvGraphicFramePr>
        <p:xfrm>
          <a:off x="202883" y="1096429"/>
          <a:ext cx="11526661" cy="5527466"/>
        </p:xfrm>
        <a:graphic>
          <a:graphicData uri="http://schemas.openxmlformats.org/drawingml/2006/table">
            <a:tbl>
              <a:tblPr firstRow="1" firstCol="1" bandRow="1">
                <a:tableStyleId>{69012ECD-51FC-41F1-AA8D-1B2483CD663E}</a:tableStyleId>
              </a:tblPr>
              <a:tblGrid>
                <a:gridCol w="2855627">
                  <a:extLst>
                    <a:ext uri="{9D8B030D-6E8A-4147-A177-3AD203B41FA5}">
                      <a16:colId xmlns:a16="http://schemas.microsoft.com/office/drawing/2014/main" val="20000"/>
                    </a:ext>
                  </a:extLst>
                </a:gridCol>
                <a:gridCol w="3194390">
                  <a:extLst>
                    <a:ext uri="{9D8B030D-6E8A-4147-A177-3AD203B41FA5}">
                      <a16:colId xmlns:a16="http://schemas.microsoft.com/office/drawing/2014/main" val="20001"/>
                    </a:ext>
                  </a:extLst>
                </a:gridCol>
                <a:gridCol w="2855771">
                  <a:extLst>
                    <a:ext uri="{9D8B030D-6E8A-4147-A177-3AD203B41FA5}">
                      <a16:colId xmlns:a16="http://schemas.microsoft.com/office/drawing/2014/main" val="20002"/>
                    </a:ext>
                  </a:extLst>
                </a:gridCol>
                <a:gridCol w="2620873">
                  <a:extLst>
                    <a:ext uri="{9D8B030D-6E8A-4147-A177-3AD203B41FA5}">
                      <a16:colId xmlns:a16="http://schemas.microsoft.com/office/drawing/2014/main" val="20003"/>
                    </a:ext>
                  </a:extLst>
                </a:gridCol>
              </a:tblGrid>
              <a:tr h="1200195">
                <a:tc>
                  <a:txBody>
                    <a:bodyPr/>
                    <a:lstStyle/>
                    <a:p>
                      <a:pPr algn="ctr">
                        <a:lnSpc>
                          <a:spcPct val="107000"/>
                        </a:lnSpc>
                        <a:spcAft>
                          <a:spcPts val="800"/>
                        </a:spcAft>
                        <a:buNone/>
                      </a:pP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charset="0"/>
                        </a:rPr>
                        <a:t>Η υπόθεση </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rPr>
                        <a:t>της «</a:t>
                      </a: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charset="0"/>
                        </a:rPr>
                        <a:t>ασεξουαλικότητας</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rPr>
                        <a:t>»</a:t>
                      </a:r>
                    </a:p>
                  </a:txBody>
                  <a:tcPr marL="68580" marR="68580" marT="0" marB="0" anchor="ctr"/>
                </a:tc>
                <a:tc>
                  <a:txBody>
                    <a:bodyPr/>
                    <a:lstStyle/>
                    <a:p>
                      <a:pPr algn="ctr">
                        <a:lnSpc>
                          <a:spcPct val="107000"/>
                        </a:lnSpc>
                        <a:spcAft>
                          <a:spcPts val="800"/>
                        </a:spcAft>
                        <a:buNone/>
                      </a:pPr>
                      <a:r>
                        <a:rPr lang="el-GR" sz="2000" b="1" kern="1200" dirty="0">
                          <a:solidFill>
                            <a:srgbClr val="FFFFFF"/>
                          </a:solidFill>
                          <a:effectLst/>
                          <a:latin typeface="Calibri" panose="020F0502020204030204" pitchFamily="34" charset="0"/>
                          <a:ea typeface="Calibri" panose="020F0502020204030204" pitchFamily="34" charset="0"/>
                          <a:cs typeface="Times New Roman" panose="02020603050405020304" charset="0"/>
                        </a:rPr>
                        <a:t>Η αντίληψη του γηράσκοντος σώματος ως εύθραυστου</a:t>
                      </a:r>
                      <a:endParaRPr lang="pt-PT" sz="2000" b="1" kern="1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charset="0"/>
                        </a:rPr>
                        <a:t>Το διπλό πρότυπο της γήρανσης και του φύλου</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marL="0" algn="ctr" defTabSz="914400" rtl="0" eaLnBrk="1" latinLnBrk="0" hangingPunct="1">
                        <a:lnSpc>
                          <a:spcPct val="107000"/>
                        </a:lnSpc>
                        <a:spcAft>
                          <a:spcPts val="800"/>
                        </a:spcAft>
                        <a:buNone/>
                      </a:pPr>
                      <a:r>
                        <a:rPr lang="el-GR" sz="2000" b="1" kern="1200" dirty="0">
                          <a:solidFill>
                            <a:srgbClr val="FFFFFF"/>
                          </a:solidFill>
                          <a:effectLst/>
                          <a:latin typeface="Calibri" panose="020F0502020204030204" pitchFamily="34" charset="0"/>
                          <a:ea typeface="Calibri" panose="020F0502020204030204" pitchFamily="34" charset="0"/>
                          <a:cs typeface="Times New Roman" panose="02020603050405020304" charset="0"/>
                        </a:rPr>
                        <a:t>Η σιωπή και η απόκρυψη της ταυτότητας</a:t>
                      </a:r>
                      <a:endParaRPr lang="pt-PT" sz="2000" b="1" kern="1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0"/>
                  </a:ext>
                </a:extLst>
              </a:tr>
              <a:tr h="4135707">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charset="0"/>
                        </a:rPr>
                        <a:t>Η πιο διαδεδομένη πεποίθηση είναι ότι η σεξουαλική επιθυμία εξαφανίζεται φυσιολογικά σε μια συγκεκριμένη ηλικία. Αυτό το ταμπού υπονοεί ότι, μόλις ένα άτομο ξεπεράσει την αναπαραγωγική ηλικία ή αντιμετωπίσει προβλήματα υγείας,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charset="0"/>
                        </a:rPr>
                        <a:t>γίνεται ασεξουαλικό</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charset="0"/>
                        </a:rPr>
                        <a:t>. Αυτό το ταμπού εμποδίζει, για παράδειγμα, τους ηλικιωμένους να συζητούν θέματα σεξουαλικής υγείας με επαγγελματίες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charset="0"/>
                        </a:rPr>
                        <a:t>υγείας</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charset="0"/>
                        </a:rPr>
                        <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charset="0"/>
                        </a:rPr>
                        <a:t>Υπάρχει μια κοινωνική τάση να βλέπουμε το γηράσκον σώμα μέσα από το πρίσμα μιας ευθραυστότητας που είναι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charset="0"/>
                        </a:rPr>
                        <a:t>ασυμβίβαστη με το σεξ</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charset="0"/>
                        </a:rPr>
                        <a:t>. Συχνά βλέπουμε τους ηλικιωμένους αποκλειστικά ως παππούδες και γιαγιάδες ή ως ασθενείς. Αυτοί οι ρόλοι είναι πολιτισμικά αποσεξουαλικοποιημένοι. Σε ιδρυματικά περιβάλλοντα, αυτό το ταμπού εκδηλώνεται όταν το προσωπικό αισθάνεται ότι προστατεύει την αξιοπρέπεια ενός ενοίκου αγνοώντας τη σεξουαλική του ταυτότητα.</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charset="0"/>
                        </a:rPr>
                        <a:t>Στους άνδρες συχνά επιτρέπεται μια μακρύτερη σεξουαλική πορεία στα μάτια του κοινού, ενώ οι γυναίκες αντιμετωπίζουν ένα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charset="0"/>
                        </a:rPr>
                        <a:t>διπλό πρότυπο</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charset="0"/>
                        </a:rPr>
                        <a:t>, όπου η γήρανση εξομοιώνεται με απώλεια σεξουαλικής αξίας. Αυτό ενισχύεται από μια βιομηχανία αντιγήρανσης πολλών δισεκατομμυρίων ευρώ, η οποία χαρακτηρίζει τα φυσικά σημάδια μιας ζωής που έχει ζήσει κανείς — ρυτίδες, γκρίζα μαλλιά, αλλαγές στο σχήμα του σώματος — ως προβλήματα που πρέπει να διορθωθούν.</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400" b="0" dirty="0">
                          <a:solidFill>
                            <a:srgbClr val="252223"/>
                          </a:solidFill>
                          <a:effectLst/>
                          <a:latin typeface="Calibri" panose="020F0502020204030204" pitchFamily="34" charset="0"/>
                          <a:ea typeface="Calibri" panose="020F0502020204030204" pitchFamily="34" charset="0"/>
                          <a:cs typeface="Times New Roman" panose="02020603050405020304" charset="0"/>
                        </a:rPr>
                        <a:t>Για </a:t>
                      </a:r>
                      <a:r>
                        <a:rPr lang="en-US" sz="1400" b="1" dirty="0">
                          <a:solidFill>
                            <a:srgbClr val="252223"/>
                          </a:solidFill>
                          <a:effectLst/>
                          <a:latin typeface="Calibri" panose="020F0502020204030204" pitchFamily="34" charset="0"/>
                          <a:ea typeface="Calibri" panose="020F0502020204030204" pitchFamily="34" charset="0"/>
                          <a:cs typeface="Times New Roman" panose="02020603050405020304" charset="0"/>
                        </a:rPr>
                        <a:t>τους ηλικιωμένους της κοινότητας LGBTQI+</a:t>
                      </a:r>
                      <a:r>
                        <a:rPr lang="en-US" sz="1400" b="0" dirty="0">
                          <a:solidFill>
                            <a:srgbClr val="252223"/>
                          </a:solidFill>
                          <a:effectLst/>
                          <a:latin typeface="Calibri" panose="020F0502020204030204" pitchFamily="34" charset="0"/>
                          <a:ea typeface="Calibri" panose="020F0502020204030204" pitchFamily="34" charset="0"/>
                          <a:cs typeface="Times New Roman" panose="02020603050405020304" charset="0"/>
                        </a:rPr>
                        <a:t>, αυτά τα ταμπού </a:t>
                      </a:r>
                      <a:r>
                        <a:rPr lang="el-GR" sz="1400" dirty="0"/>
                        <a:t>λειτουργούν σε πολλαπλά επίπεδα</a:t>
                      </a:r>
                      <a:r>
                        <a:rPr lang="en-US" sz="1400" b="0" dirty="0">
                          <a:solidFill>
                            <a:srgbClr val="252223"/>
                          </a:solidFill>
                          <a:effectLst/>
                          <a:latin typeface="Calibri" panose="020F0502020204030204" pitchFamily="34" charset="0"/>
                          <a:ea typeface="Calibri" panose="020F0502020204030204" pitchFamily="34" charset="0"/>
                          <a:cs typeface="Times New Roman" panose="02020603050405020304" charset="0"/>
                        </a:rPr>
                        <a:t>. Πολλοί έζησαν σε εποχές όπου η ταυτότητά τους θεωρούνταν </a:t>
                      </a:r>
                      <a:r>
                        <a:rPr lang="en-US" sz="1400" b="0" dirty="0" err="1">
                          <a:solidFill>
                            <a:srgbClr val="252223"/>
                          </a:solidFill>
                          <a:effectLst/>
                          <a:latin typeface="Calibri" panose="020F0502020204030204" pitchFamily="34" charset="0"/>
                          <a:ea typeface="Calibri" panose="020F0502020204030204" pitchFamily="34" charset="0"/>
                          <a:cs typeface="Times New Roman" panose="02020603050405020304" charset="0"/>
                        </a:rPr>
                        <a:t>ποινικό αδίκημα</a:t>
                      </a:r>
                      <a:r>
                        <a:rPr lang="en-US" sz="1400" b="0" dirty="0">
                          <a:solidFill>
                            <a:srgbClr val="252223"/>
                          </a:solidFill>
                          <a:effectLst/>
                          <a:latin typeface="Calibri" panose="020F0502020204030204" pitchFamily="34" charset="0"/>
                          <a:ea typeface="Calibri" panose="020F0502020204030204" pitchFamily="34" charset="0"/>
                          <a:cs typeface="Times New Roman" panose="02020603050405020304" charset="0"/>
                        </a:rPr>
                        <a:t>. Τα κοινωνικά ταμπού αναγκάζουν πολλούς να κρύψουν ξανά την ταυτότητά τους όταν εισέρχονται σε μονάδες φροντίδας ηλικιωμένων (π.χ. οι ηλικιωμένοι που ζουν με τον ιό HIV αισθάνονται υποχρεωμένοι να κρύψουν ξανά την ταυτότητά τους, λόγω της έλλειψης γνώσεων του ιατρικού προσωπικού σχετικά με τις θεραπείες και τη μεταδοτικότητα του HIV).</a:t>
                      </a:r>
                    </a:p>
                  </a:txBody>
                  <a:tcPr marL="68580" marR="68580" marT="0" marB="0" anchor="ct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sz="2800" dirty="0"/>
              <a:t>Αρνητικές κοινωνικές πεποιθήσεις και ταμπού γύρω από τη σεξουαλικότητα</a:t>
            </a:r>
          </a:p>
        </p:txBody>
      </p:sp>
      <p:graphicFrame>
        <p:nvGraphicFramePr>
          <p:cNvPr id="3" name="Tabela 2"/>
          <p:cNvGraphicFramePr>
            <a:graphicFrameLocks noGrp="1"/>
          </p:cNvGraphicFramePr>
          <p:nvPr>
            <p:extLst>
              <p:ext uri="{D42A27DB-BD31-4B8C-83A1-F6EECF244321}">
                <p14:modId xmlns:p14="http://schemas.microsoft.com/office/powerpoint/2010/main" val="2934303502"/>
              </p:ext>
            </p:extLst>
          </p:nvPr>
        </p:nvGraphicFramePr>
        <p:xfrm>
          <a:off x="592661" y="1114928"/>
          <a:ext cx="10958207" cy="5505305"/>
        </p:xfrm>
        <a:graphic>
          <a:graphicData uri="http://schemas.openxmlformats.org/drawingml/2006/table">
            <a:tbl>
              <a:tblPr firstRow="1" firstCol="1" bandRow="1">
                <a:tableStyleId>{5C22544A-7EE6-4342-B048-85BDC9FD1C3A}</a:tableStyleId>
              </a:tblPr>
              <a:tblGrid>
                <a:gridCol w="4579045">
                  <a:extLst>
                    <a:ext uri="{9D8B030D-6E8A-4147-A177-3AD203B41FA5}">
                      <a16:colId xmlns:a16="http://schemas.microsoft.com/office/drawing/2014/main" val="20000"/>
                    </a:ext>
                  </a:extLst>
                </a:gridCol>
                <a:gridCol w="6379162">
                  <a:extLst>
                    <a:ext uri="{9D8B030D-6E8A-4147-A177-3AD203B41FA5}">
                      <a16:colId xmlns:a16="http://schemas.microsoft.com/office/drawing/2014/main" val="20001"/>
                    </a:ext>
                  </a:extLst>
                </a:gridCol>
              </a:tblGrid>
              <a:tr h="465007">
                <a:tc>
                  <a:txBody>
                    <a:bodyPr/>
                    <a:lstStyle/>
                    <a:p>
                      <a:pPr algn="ctr">
                        <a:lnSpc>
                          <a:spcPct val="107000"/>
                        </a:lnSpc>
                        <a:spcAft>
                          <a:spcPts val="800"/>
                        </a:spcAft>
                        <a:buNone/>
                      </a:pPr>
                      <a:r>
                        <a:rPr lang="en-GB" sz="1400" b="1" dirty="0">
                          <a:solidFill>
                            <a:srgbClr val="FFFFFF"/>
                          </a:solidFill>
                          <a:effectLst/>
                        </a:rPr>
                        <a:t>Μύθος</a:t>
                      </a:r>
                      <a:endParaRPr lang="en-GB"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tc>
                  <a:txBody>
                    <a:bodyPr/>
                    <a:lstStyle/>
                    <a:p>
                      <a:pPr algn="ctr">
                        <a:lnSpc>
                          <a:spcPct val="107000"/>
                        </a:lnSpc>
                        <a:spcAft>
                          <a:spcPts val="800"/>
                        </a:spcAft>
                        <a:buNone/>
                      </a:pPr>
                      <a:r>
                        <a:rPr lang="en-GB" sz="1400" b="1" dirty="0">
                          <a:solidFill>
                            <a:srgbClr val="FFFFFF"/>
                          </a:solidFill>
                          <a:effectLst/>
                        </a:rPr>
                        <a:t>Πραγματικότητα</a:t>
                      </a:r>
                      <a:endParaRPr lang="en-GB"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0"/>
                  </a:ext>
                </a:extLst>
              </a:tr>
              <a:tr h="1072598">
                <a:tc>
                  <a:txBody>
                    <a:bodyPr/>
                    <a:lstStyle/>
                    <a:p>
                      <a:pPr algn="ctr">
                        <a:lnSpc>
                          <a:spcPct val="107000"/>
                        </a:lnSpc>
                        <a:spcAft>
                          <a:spcPts val="800"/>
                        </a:spcAft>
                        <a:buNone/>
                      </a:pPr>
                      <a:r>
                        <a:rPr lang="en-GB" sz="1400" b="1" dirty="0">
                          <a:solidFill>
                            <a:srgbClr val="FFFFFF"/>
                          </a:solidFill>
                          <a:effectLst/>
                        </a:rPr>
                        <a:t>«Οι ηλικιωμένοι δεν κάνουν σεξ.»</a:t>
                      </a:r>
                      <a:endParaRPr lang="en-GB"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tc>
                  <a:txBody>
                    <a:bodyPr/>
                    <a:lstStyle/>
                    <a:p>
                      <a:pPr algn="ctr">
                        <a:lnSpc>
                          <a:spcPct val="107000"/>
                        </a:lnSpc>
                        <a:spcAft>
                          <a:spcPts val="800"/>
                        </a:spcAft>
                        <a:buNone/>
                      </a:pPr>
                      <a:r>
                        <a:rPr lang="en-GB" sz="1200" b="0" dirty="0">
                          <a:effectLst/>
                        </a:rPr>
                        <a:t>Εθνικές έρευνες δείχνουν ότι ένα σημαντικό ποσοστό ενηλίκων ηλικίας 70 ετών και άνω παραμένει σεξουαλικά ενεργό και εκτιμά την οικειότητα. Ταυτόχρονα, η σεξουαλική ικανοποίηση συχνά αυξάνεται ή παραμένει σταθερή με την ηλικία. </a:t>
                      </a:r>
                      <a:r>
                        <a:rPr lang="el-GR" sz="1200" dirty="0"/>
                        <a:t>Παρόλο που οι τρόποι έκφρασης της σεξουαλικότητας μπορεί να αλλάξουν</a:t>
                      </a:r>
                      <a:r>
                        <a:rPr lang="en-GB" sz="1200" b="0" dirty="0">
                          <a:effectLst/>
                        </a:rPr>
                        <a:t>, η συναισθηματική οικειότητα και η αυτοπεποίθηση συχνά εντείνονται.</a:t>
                      </a:r>
                      <a:endParaRPr lang="en-GB" sz="12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1"/>
                  </a:ext>
                </a:extLst>
              </a:tr>
              <a:tr h="624853">
                <a:tc>
                  <a:txBody>
                    <a:bodyPr/>
                    <a:lstStyle/>
                    <a:p>
                      <a:pPr algn="ctr">
                        <a:lnSpc>
                          <a:spcPct val="107000"/>
                        </a:lnSpc>
                        <a:spcAft>
                          <a:spcPts val="800"/>
                        </a:spcAft>
                        <a:buNone/>
                      </a:pPr>
                      <a:r>
                        <a:rPr lang="en-US" sz="1400" b="1" dirty="0">
                          <a:solidFill>
                            <a:srgbClr val="FFFFFF"/>
                          </a:solidFill>
                          <a:effectLst/>
                        </a:rPr>
                        <a:t>«Τα σώματα των ηλικιωμένων είναι μη ελκυστικά και μη σεξουαλικά.»</a:t>
                      </a:r>
                      <a:endPar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tc>
                  <a:txBody>
                    <a:bodyPr/>
                    <a:lstStyle/>
                    <a:p>
                      <a:pPr algn="ctr">
                        <a:lnSpc>
                          <a:spcPct val="107000"/>
                        </a:lnSpc>
                        <a:spcAft>
                          <a:spcPts val="800"/>
                        </a:spcAft>
                        <a:buNone/>
                      </a:pPr>
                      <a:r>
                        <a:rPr lang="en-GB" sz="1200" b="0">
                          <a:effectLst/>
                        </a:rPr>
                        <a:t>Η ομορφιά είναι μια κοινωνική κατασκευή. Η ελκυστικότητα στην τρίτη ηλικία συνδέεται συχνά με τη ζωτικότητα και τη σύνδεση, παρά με το «άψογο» δέρμα.</a:t>
                      </a:r>
                      <a:endParaRPr lang="en-GB" sz="1200" b="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2"/>
                  </a:ext>
                </a:extLst>
              </a:tr>
              <a:tr h="712416">
                <a:tc>
                  <a:txBody>
                    <a:bodyPr/>
                    <a:lstStyle/>
                    <a:p>
                      <a:pPr algn="ctr">
                        <a:lnSpc>
                          <a:spcPct val="107000"/>
                        </a:lnSpc>
                        <a:spcAft>
                          <a:spcPts val="800"/>
                        </a:spcAft>
                        <a:buNone/>
                      </a:pPr>
                      <a:r>
                        <a:rPr lang="en-US" sz="1400" b="1" dirty="0">
                          <a:solidFill>
                            <a:srgbClr val="FFFFFF"/>
                          </a:solidFill>
                          <a:effectLst/>
                        </a:rPr>
                        <a:t>«Αν δεν μπορούν να έχουν σεξουαλική επαφή, η σεξουαλική τους ζωή έχει τελειώσει.»</a:t>
                      </a:r>
                      <a:endPar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tc>
                  <a:txBody>
                    <a:bodyPr/>
                    <a:lstStyle/>
                    <a:p>
                      <a:pPr algn="ctr">
                        <a:lnSpc>
                          <a:spcPct val="107000"/>
                        </a:lnSpc>
                        <a:spcAft>
                          <a:spcPts val="800"/>
                        </a:spcAft>
                        <a:buNone/>
                      </a:pPr>
                      <a:r>
                        <a:rPr lang="en-GB" sz="1200" b="0" dirty="0">
                          <a:effectLst/>
                        </a:rPr>
                        <a:t>Αυτή είναι η «ηγεμονία της διείσδυσης». Η σεξουαλικότητα περιλαμβάνει την επαφή, τα φιλιά, τον αυνανισμό και τη συναισθηματική εγγύτητα. Αυτά παραμένουν ζωτικής σημασίας ακόμη και αν εμφανιστούν σωματικές αναπηρίες.</a:t>
                      </a:r>
                      <a:endParaRPr lang="en-GB" sz="12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3"/>
                  </a:ext>
                </a:extLst>
              </a:tr>
              <a:tr h="624853">
                <a:tc>
                  <a:txBody>
                    <a:bodyPr/>
                    <a:lstStyle/>
                    <a:p>
                      <a:pPr algn="ctr">
                        <a:lnSpc>
                          <a:spcPct val="107000"/>
                        </a:lnSpc>
                        <a:spcAft>
                          <a:spcPts val="800"/>
                        </a:spcAft>
                        <a:buNone/>
                      </a:pPr>
                      <a:r>
                        <a:rPr lang="en-GB" sz="1400" b="1" dirty="0">
                          <a:solidFill>
                            <a:srgbClr val="FFFFFF"/>
                          </a:solidFill>
                          <a:effectLst/>
                        </a:rPr>
                        <a:t>«Το σεξ είναι επικίνδυνο για την καρδιά.»</a:t>
                      </a:r>
                      <a:endParaRPr lang="en-GB"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tc>
                  <a:txBody>
                    <a:bodyPr/>
                    <a:lstStyle/>
                    <a:p>
                      <a:pPr algn="ctr">
                        <a:lnSpc>
                          <a:spcPct val="107000"/>
                        </a:lnSpc>
                        <a:spcAft>
                          <a:spcPts val="800"/>
                        </a:spcAft>
                        <a:buNone/>
                      </a:pPr>
                      <a:r>
                        <a:rPr lang="el-GR" sz="1200" dirty="0"/>
                        <a:t>Η σεξουαλική δραστηριότητα δεν είναι πιο απαιτητική σωματικά από το ανέβασμα δύο ορόφων με τα πόδια</a:t>
                      </a:r>
                      <a:r>
                        <a:rPr lang="en-GB" sz="1200" b="0" dirty="0">
                          <a:effectLst/>
                        </a:rPr>
                        <a:t>· για τους περισσότερους, αποτελεί μια ασφαλή και υγιή άσκηση.</a:t>
                      </a:r>
                      <a:endParaRPr lang="en-GB" sz="12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4"/>
                  </a:ext>
                </a:extLst>
              </a:tr>
              <a:tr h="615377">
                <a:tc>
                  <a:txBody>
                    <a:bodyPr/>
                    <a:lstStyle/>
                    <a:p>
                      <a:pPr algn="ctr">
                        <a:lnSpc>
                          <a:spcPct val="107000"/>
                        </a:lnSpc>
                        <a:spcAft>
                          <a:spcPts val="800"/>
                        </a:spcAft>
                        <a:buNone/>
                      </a:pPr>
                      <a:r>
                        <a:rPr lang="en-GB" sz="1400" b="1" dirty="0">
                          <a:solidFill>
                            <a:srgbClr val="FFFFFF"/>
                          </a:solidFill>
                          <a:effectLst/>
                        </a:rPr>
                        <a:t>«Η άνοια σε καθιστά ασεξουαλικό.»</a:t>
                      </a:r>
                      <a:endParaRPr lang="en-GB"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tc>
                  <a:txBody>
                    <a:bodyPr/>
                    <a:lstStyle/>
                    <a:p>
                      <a:pPr algn="ctr">
                        <a:lnSpc>
                          <a:spcPct val="107000"/>
                        </a:lnSpc>
                        <a:spcAft>
                          <a:spcPts val="800"/>
                        </a:spcAft>
                        <a:buNone/>
                      </a:pPr>
                      <a:r>
                        <a:rPr lang="en-GB" sz="1200" b="0" dirty="0">
                          <a:effectLst/>
                        </a:rPr>
                        <a:t>Η ανάγκη για επαφή και σύνδεση είναι ένα από τα τελευταία πράγματα που εξασθενίζουν. Η σεξουαλικότητα παραμένει βασικό μέρος της ταυτότητας ακόμη και με τη γνωστική παρακμή.</a:t>
                      </a:r>
                      <a:endParaRPr lang="en-GB" sz="12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5"/>
                  </a:ext>
                </a:extLst>
              </a:tr>
              <a:tr h="712416">
                <a:tc>
                  <a:txBody>
                    <a:bodyPr/>
                    <a:lstStyle/>
                    <a:p>
                      <a:pPr algn="ctr">
                        <a:lnSpc>
                          <a:spcPct val="107000"/>
                        </a:lnSpc>
                        <a:spcAft>
                          <a:spcPts val="800"/>
                        </a:spcAft>
                        <a:buNone/>
                      </a:pPr>
                      <a:r>
                        <a:rPr lang="en-US" sz="1400" b="1" dirty="0">
                          <a:solidFill>
                            <a:srgbClr val="FFFFFF"/>
                          </a:solidFill>
                          <a:effectLst/>
                        </a:rPr>
                        <a:t>«Οι σεξουαλικά μεταδιδόμενες λοιμώξεις δεν αποτελούν ανησυχία για άτομα άνω των 65 ετών.»</a:t>
                      </a:r>
                      <a:endPar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tc>
                  <a:txBody>
                    <a:bodyPr/>
                    <a:lstStyle/>
                    <a:p>
                      <a:pPr algn="ctr">
                        <a:lnSpc>
                          <a:spcPct val="107000"/>
                        </a:lnSpc>
                        <a:spcAft>
                          <a:spcPts val="800"/>
                        </a:spcAft>
                        <a:buNone/>
                      </a:pPr>
                      <a:r>
                        <a:rPr lang="en-GB" sz="1200" b="0" dirty="0">
                          <a:effectLst/>
                        </a:rPr>
                        <a:t>Λόγω του μύθου της ασεξουαλικότητας, οι ηλικιωμένοι είναι λιγότερο πιθανό να χρησιμοποιούν προφυλάξεις ή να υποβάλλονται σε εξετάσεις. Τα ποσοστά σεξουαλικά μεταδιδόμενων νοσημάτων στους ηλικιωμένους έχουν αυξηθεί σημαντικά, επειδή οι γιατροί παραλείπουν να συζητήσουν μαζί τους το ασφαλές σεξ.</a:t>
                      </a:r>
                      <a:endParaRPr lang="en-GB" sz="12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6"/>
                  </a:ext>
                </a:extLst>
              </a:tr>
              <a:tr h="616009">
                <a:tc>
                  <a:txBody>
                    <a:bodyPr/>
                    <a:lstStyle/>
                    <a:p>
                      <a:pPr algn="ctr">
                        <a:lnSpc>
                          <a:spcPct val="107000"/>
                        </a:lnSpc>
                        <a:spcAft>
                          <a:spcPts val="800"/>
                        </a:spcAft>
                        <a:buNone/>
                      </a:pPr>
                      <a:r>
                        <a:rPr lang="el-GR" sz="1400" b="1" kern="1200" dirty="0">
                          <a:solidFill>
                            <a:srgbClr val="FFFFFF"/>
                          </a:solidFill>
                          <a:effectLst/>
                          <a:latin typeface="+mn-lt"/>
                          <a:ea typeface="+mn-ea"/>
                          <a:cs typeface="+mn-cs"/>
                        </a:rPr>
                        <a:t>Οι ηλικιωμένοι LGBTQI+ αναγκάζονται να αποκρύψουν ξανά την ταυτότητά τους.</a:t>
                      </a:r>
                      <a:endParaRPr lang="en-GB" sz="1400" b="1" kern="1200" dirty="0">
                        <a:solidFill>
                          <a:srgbClr val="FFFFFF"/>
                        </a:solidFill>
                        <a:effectLst/>
                        <a:latin typeface="+mn-lt"/>
                        <a:ea typeface="+mn-ea"/>
                        <a:cs typeface="+mn-cs"/>
                      </a:endParaRPr>
                    </a:p>
                  </a:txBody>
                  <a:tcPr marL="55602" marR="55602" marT="0" marB="0" anchor="ctr"/>
                </a:tc>
                <a:tc>
                  <a:txBody>
                    <a:bodyPr/>
                    <a:lstStyle/>
                    <a:p>
                      <a:pPr algn="ctr">
                        <a:lnSpc>
                          <a:spcPct val="107000"/>
                        </a:lnSpc>
                        <a:spcAft>
                          <a:spcPts val="800"/>
                        </a:spcAft>
                        <a:buNone/>
                      </a:pPr>
                      <a:r>
                        <a:rPr lang="en-GB" sz="1200" b="0" dirty="0">
                          <a:effectLst/>
                        </a:rPr>
                        <a:t>Αν και πολλοί το κάνουν από φόβο, αυτό αποτελεί αποτυχία της κουλτούρας του ιδρύματος, όχι επιλογή του ατόμου.</a:t>
                      </a:r>
                      <a:endParaRPr lang="en-GB" sz="1200" b="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55602" marR="55602" marT="0" marB="0"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«Shades of Grey» (Gewirtz-Meydan &amp; Ayalon, 2020) </a:t>
            </a:r>
            <a:endParaRPr lang="el-GR" dirty="0"/>
          </a:p>
        </p:txBody>
      </p:sp>
      <p:sp>
        <p:nvSpPr>
          <p:cNvPr id="3" name="Marcador de Posição do Texto 2"/>
          <p:cNvSpPr>
            <a:spLocks noGrp="1"/>
          </p:cNvSpPr>
          <p:nvPr>
            <p:ph type="body" sz="quarter" idx="10"/>
          </p:nvPr>
        </p:nvSpPr>
        <p:spPr>
          <a:xfrm>
            <a:off x="97970" y="1235197"/>
            <a:ext cx="8652315" cy="1988288"/>
          </a:xfrm>
        </p:spPr>
        <p:txBody>
          <a:bodyPr/>
          <a:lstStyle/>
          <a:p>
            <a:r>
              <a:rPr lang="en-US" dirty="0"/>
              <a:t>Αυτά τα ταμπού δημιουργούν έναν κύκλο σιωπής:</a:t>
            </a:r>
          </a:p>
          <a:p>
            <a:pPr marL="342900" indent="-342900">
              <a:buFont typeface="Arial" panose="020B0604020202020204" pitchFamily="34" charset="0"/>
              <a:buChar char="•"/>
            </a:pPr>
            <a:r>
              <a:rPr lang="en-US" dirty="0"/>
              <a:t>Οι ηλικιωμένοι παραμένουν </a:t>
            </a:r>
            <a:r>
              <a:rPr lang="en-US" dirty="0" err="1"/>
              <a:t>σιω</a:t>
            </a:r>
            <a:r>
              <a:rPr lang="en-US" dirty="0"/>
              <a:t>πηλοί </a:t>
            </a:r>
            <a:r>
              <a:rPr lang="el-GR" dirty="0"/>
              <a:t>για να μη θεωρηθούν απωθητικοί ή δύσκολοι</a:t>
            </a:r>
            <a:endParaRPr lang="en-GB" dirty="0"/>
          </a:p>
          <a:p>
            <a:pPr marL="342900" indent="-342900">
              <a:buFont typeface="Arial" panose="020B0604020202020204" pitchFamily="34" charset="0"/>
              <a:buChar char="•"/>
            </a:pPr>
            <a:r>
              <a:rPr lang="en-US" dirty="0" err="1"/>
              <a:t>Οι</a:t>
            </a:r>
            <a:r>
              <a:rPr lang="en-US" dirty="0"/>
              <a:t> επαγγελματίες παραμένουν σιωπηλοί για να αποφύγουν την αμηχανία ή την έλλειψη σεβασμού.</a:t>
            </a:r>
          </a:p>
          <a:p>
            <a:pPr marL="342900" indent="-342900">
              <a:buFont typeface="Arial" panose="020B0604020202020204" pitchFamily="34" charset="0"/>
              <a:buChar char="•"/>
            </a:pPr>
            <a:r>
              <a:rPr lang="en-US" dirty="0"/>
              <a:t>Η οικογένεια παραμένει σιωπηλή για να διατηρήσει μια συγκεκριμένη εικόνα </a:t>
            </a:r>
            <a:r>
              <a:rPr lang="el-GR" dirty="0"/>
              <a:t>για τον γονέα της</a:t>
            </a:r>
            <a:endParaRPr lang="en-US" dirty="0"/>
          </a:p>
        </p:txBody>
      </p:sp>
      <p:sp>
        <p:nvSpPr>
          <p:cNvPr id="2" name="Content Placeholder 6"/>
          <p:cNvSpPr>
            <a:spLocks noGrp="1"/>
          </p:cNvSpPr>
          <p:nvPr>
            <p:ph sz="quarter" idx="12"/>
          </p:nvPr>
        </p:nvSpPr>
        <p:spPr>
          <a:xfrm>
            <a:off x="342125" y="3827760"/>
            <a:ext cx="8652314" cy="3439323"/>
          </a:xfrm>
        </p:spPr>
        <p:txBody>
          <a:bodyPr/>
          <a:lstStyle/>
          <a:p>
            <a:r>
              <a:rPr lang="en-US" sz="2000" dirty="0"/>
              <a:t>Οι Gewirtz-Meydan και Ayalon ζήτησαν από 135 συμμετέχοντες να </a:t>
            </a:r>
            <a:r>
              <a:rPr lang="en-US" sz="2000" b="1" dirty="0"/>
              <a:t>περιγράψουν</a:t>
            </a:r>
            <a:r>
              <a:rPr lang="en-US" sz="2000" dirty="0"/>
              <a:t> ελεύθερα </a:t>
            </a:r>
            <a:r>
              <a:rPr lang="en-US" sz="2000" b="1" dirty="0"/>
              <a:t>πώς πιστεύουν ότι αλλάζει η σεξουαλικότητα στην τρίτη ηλικία</a:t>
            </a:r>
            <a:r>
              <a:rPr lang="en-US" sz="2000" dirty="0"/>
              <a:t>, επιτρέποντας την ανάδυση ειλικρινών, πολύπλοκων και, μερικές φορές, ωμών απόψεων.</a:t>
            </a:r>
          </a:p>
          <a:p>
            <a:r>
              <a:rPr lang="en-US" sz="2000" dirty="0"/>
              <a:t>Η μελέτη εντόπισε πέντε βασικά θέματα που απεικονίζουν το φάσμα της κοινής γνώμης, το οποίο κυμαίνεται από αρνητικό έως ελπιδοφόρο και μετασχηματιστικό. Οι ερευνητές διαπίστωσαν ότι, ενώ η ρητή ηλικιακή διάκριση μειώνεται, </a:t>
            </a:r>
            <a:r>
              <a:rPr lang="el-GR" sz="2000" dirty="0"/>
              <a:t>ο σεξουαλικός ηλικιακός ρατσισμός</a:t>
            </a:r>
            <a:r>
              <a:rPr lang="en-GB" sz="2000" dirty="0"/>
              <a:t> </a:t>
            </a:r>
            <a:r>
              <a:rPr lang="en-US" sz="2000" dirty="0"/>
              <a:t>παρα</a:t>
            </a:r>
            <a:r>
              <a:rPr lang="en-US" sz="2000" dirty="0" err="1"/>
              <a:t>μένει</a:t>
            </a:r>
            <a:r>
              <a:rPr lang="en-US" sz="2000" dirty="0"/>
              <a:t> βαθιά ριζωμένη στη συλλογική φαντασία του κοινού.</a:t>
            </a:r>
          </a:p>
        </p:txBody>
      </p:sp>
      <p:pic>
        <p:nvPicPr>
          <p:cNvPr id="6" name="Imagem 5" descr="Uma imagem com ar livre, árvore, vestuário, sapatos&#10;&#10;Os conteúdos gerados por IA podem estar incorretos."/>
          <p:cNvPicPr>
            <a:picLocks noChangeAspect="1"/>
          </p:cNvPicPr>
          <p:nvPr/>
        </p:nvPicPr>
        <p:blipFill>
          <a:blip r:embed="rId2">
            <a:extLst>
              <a:ext uri="{28A0092B-C50C-407E-A947-70E740481C1C}">
                <a14:useLocalDpi xmlns:a14="http://schemas.microsoft.com/office/drawing/2010/main" val="0"/>
              </a:ext>
            </a:extLst>
          </a:blip>
          <a:srcRect l="18453" r="7867"/>
          <a:stretch>
            <a:fillRect/>
          </a:stretch>
        </p:blipFill>
        <p:spPr>
          <a:xfrm>
            <a:off x="9238593" y="797521"/>
            <a:ext cx="2953407" cy="606047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en-US" dirty="0"/>
              <a:t>Αποχρώσεις του Γκρι (Gewirtz-Meydan &amp; Ayalon, 2020) </a:t>
            </a:r>
          </a:p>
        </p:txBody>
      </p:sp>
      <p:sp>
        <p:nvSpPr>
          <p:cNvPr id="7" name="Content Placeholder 6"/>
          <p:cNvSpPr>
            <a:spLocks noGrp="1"/>
          </p:cNvSpPr>
          <p:nvPr>
            <p:ph sz="quarter" idx="11"/>
          </p:nvPr>
        </p:nvSpPr>
        <p:spPr>
          <a:xfrm>
            <a:off x="97971" y="1462684"/>
            <a:ext cx="5584373" cy="5313673"/>
          </a:xfrm>
        </p:spPr>
        <p:txBody>
          <a:bodyPr>
            <a:normAutofit/>
          </a:bodyPr>
          <a:lstStyle/>
          <a:p>
            <a:r>
              <a:rPr lang="en-US" sz="2000" dirty="0"/>
              <a:t>Στόχος: </a:t>
            </a:r>
            <a:r>
              <a:rPr lang="el-GR" sz="2000" dirty="0"/>
              <a:t>Να βοηθήσει τους επαγγελματίες να αναγνωρίσουν τη διαφορά</a:t>
            </a:r>
            <a:r>
              <a:rPr lang="en-US" sz="2000" dirty="0"/>
              <a:t> μεταξύ των</a:t>
            </a:r>
            <a:r>
              <a:rPr lang="en-US" sz="2000" i="1" dirty="0"/>
              <a:t> ρητών </a:t>
            </a:r>
            <a:r>
              <a:rPr lang="en-US" sz="2000" dirty="0"/>
              <a:t>(συνειδητών/ευγενικών) πεποιθήσεών τους και των </a:t>
            </a:r>
            <a:r>
              <a:rPr lang="en-US" sz="2000" i="1" dirty="0"/>
              <a:t>σιωπηρών </a:t>
            </a:r>
            <a:r>
              <a:rPr lang="en-US" sz="2000" dirty="0"/>
              <a:t>(ασυνείδητων/ενστικτωδών) αντιδράσεών τους, χρησιμοποιώντας 5 βασικά ερευνητικά θέματα.</a:t>
            </a:r>
          </a:p>
          <a:p>
            <a:endParaRPr lang="en-US" sz="2000" dirty="0"/>
          </a:p>
          <a:p>
            <a:r>
              <a:rPr lang="en-US" sz="2000" dirty="0"/>
              <a:t>Κάθε ομάδα παίρνει μία από τις πέντε κάρτες θεμάτων. Οι ομάδες θα συζητήσουν:</a:t>
            </a:r>
          </a:p>
          <a:p>
            <a:pPr marL="342900" indent="-342900">
              <a:buFont typeface="Arial" panose="020B0604020202020204" pitchFamily="34" charset="0"/>
              <a:buChar char="•"/>
            </a:pPr>
            <a:r>
              <a:rPr lang="en-US" sz="2000" dirty="0"/>
              <a:t>Πού έχουμε παρατηρήσει κάτι τέτοιο στο ίδρυμά μας;</a:t>
            </a:r>
          </a:p>
          <a:p>
            <a:pPr marL="342900" indent="-342900">
              <a:buFont typeface="Arial" panose="020B0604020202020204" pitchFamily="34" charset="0"/>
              <a:buChar char="•"/>
            </a:pPr>
            <a:r>
              <a:rPr lang="el-GR" sz="2000" dirty="0"/>
              <a:t>Μπορείτε να συνδέσετε το θέμα με κάποια ρητή ή σιωπηρή μορφή ηλικιακής διάκρισης</a:t>
            </a:r>
            <a:r>
              <a:rPr lang="en-CY" sz="2000" dirty="0"/>
              <a:t>;</a:t>
            </a:r>
            <a:endParaRPr lang="en-US" sz="2000" dirty="0">
              <a:highlight>
                <a:srgbClr val="FFFF00"/>
              </a:highlight>
            </a:endParaRPr>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en-US" dirty="0"/>
              <a:t>Άσκηση 2 – Αποχρώσεις του Γκρι</a:t>
            </a:r>
            <a:endParaRPr lang="pt-PT" dirty="0"/>
          </a:p>
        </p:txBody>
      </p:sp>
      <p:pic>
        <p:nvPicPr>
          <p:cNvPr id="5" name="Imagem 4" descr="Uma imagem com texto, mobília, vestuário, pessoa&#10;&#10;Os conteúdos gerados por IA podem estar incorretos."/>
          <p:cNvPicPr>
            <a:picLocks noChangeAspect="1"/>
          </p:cNvPicPr>
          <p:nvPr/>
        </p:nvPicPr>
        <p:blipFill>
          <a:blip r:embed="rId3">
            <a:extLst>
              <a:ext uri="{28A0092B-C50C-407E-A947-70E740481C1C}">
                <a14:useLocalDpi xmlns:a14="http://schemas.microsoft.com/office/drawing/2010/main" val="0"/>
              </a:ext>
            </a:extLst>
          </a:blip>
          <a:srcRect t="15325"/>
          <a:stretch>
            <a:fillRect/>
          </a:stretch>
        </p:blipFill>
        <p:spPr>
          <a:xfrm>
            <a:off x="5821289" y="1382417"/>
            <a:ext cx="5880976" cy="4979741"/>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lstStyle/>
          <a:p>
            <a:r>
              <a:rPr lang="en-US" sz="3200" dirty="0"/>
              <a:t>Ο αντίκτυπος των ηλικιακών προκαταλήψεων στην υγειονομική περίθαλψη, την εκπαίδευση και τα θεσμικά πλαίσια </a:t>
            </a:r>
          </a:p>
        </p:txBody>
      </p:sp>
      <p:sp>
        <p:nvSpPr>
          <p:cNvPr id="5" name="Content Placeholder 6"/>
          <p:cNvSpPr>
            <a:spLocks noGrp="1"/>
          </p:cNvSpPr>
          <p:nvPr>
            <p:ph sz="quarter" idx="12"/>
          </p:nvPr>
        </p:nvSpPr>
        <p:spPr>
          <a:xfrm>
            <a:off x="4446358" y="1340455"/>
            <a:ext cx="7514414" cy="5624751"/>
          </a:xfrm>
        </p:spPr>
        <p:txBody>
          <a:bodyPr>
            <a:noAutofit/>
          </a:bodyPr>
          <a:lstStyle/>
          <a:p>
            <a:pPr marL="285750" indent="-285750">
              <a:buFont typeface="Arial" panose="020B0604020202020204" pitchFamily="34" charset="0"/>
              <a:buChar char="•"/>
            </a:pPr>
            <a:r>
              <a:rPr lang="en-US" sz="2000" dirty="0"/>
              <a:t>Στον τομέα της υγειονομικής περίθαλψης, οι ηλικιακές προκαταλήψεις συχνά οδηγούν σε </a:t>
            </a:r>
            <a:r>
              <a:rPr lang="en-US" sz="2000" b="1" dirty="0"/>
              <a:t>θεραπευτικό μηδενισμό</a:t>
            </a:r>
            <a:r>
              <a:rPr lang="en-US" sz="2000" dirty="0"/>
              <a:t>, δηλαδή στην πεποίθηση ότι η θεραπεία της πάθησης ενός ηλικιωμένου αποτελεί σπατάλη πόρων. Αυτό έχει ως αποτέλεσμα την υποδιάγνωση θεραπεύσιμων παθήσεων, όπως η κατάθλιψη ή η σεξουαλική δυσλειτουργία, </a:t>
            </a:r>
            <a:r>
              <a:rPr lang="el-GR" sz="2000" dirty="0"/>
              <a:t>οι οποίες αποδίδονται λανθασμένα στη “φυσιολογική” διαδικασία της γήρανσης</a:t>
            </a:r>
            <a:r>
              <a:rPr lang="en-GB" sz="2000" dirty="0"/>
              <a:t>.</a:t>
            </a:r>
          </a:p>
          <a:p>
            <a:pPr marL="285750" indent="-285750">
              <a:buFont typeface="Arial" panose="020B0604020202020204" pitchFamily="34" charset="0"/>
              <a:buChar char="•"/>
            </a:pPr>
            <a:r>
              <a:rPr lang="en-US" sz="2000" dirty="0" err="1"/>
              <a:t>Στο</a:t>
            </a:r>
            <a:r>
              <a:rPr lang="en-US" sz="2000" dirty="0"/>
              <a:t> εκπαιδευτικό περιβάλλον, οι ηλικιωμένοι συχνά αποκλείονται από τα σύγχρονα προγράμματα σπουδών ή την τεχνολογική κατάρτιση </a:t>
            </a:r>
            <a:r>
              <a:rPr lang="el-GR" sz="2000" dirty="0"/>
              <a:t>λόγω</a:t>
            </a:r>
            <a:r>
              <a:rPr lang="el-GR" sz="2000" b="1" dirty="0"/>
              <a:t> ηλικιακών στερεοτύπων σχετικά με τις ψηφιακές δεξιότητες</a:t>
            </a:r>
            <a:r>
              <a:rPr lang="en-GB" sz="2000" b="1" dirty="0"/>
              <a:t> </a:t>
            </a:r>
            <a:r>
              <a:rPr lang="en-US" sz="2000" dirty="0" err="1"/>
              <a:t>δηλ</a:t>
            </a:r>
            <a:r>
              <a:rPr lang="en-US" sz="2000" dirty="0"/>
              <a:t>αδή της υπόθεσης ότι δεν μπορούν ή δεν θέλουν να αποκτήσουν νέες δεξιότητες. </a:t>
            </a:r>
          </a:p>
          <a:p>
            <a:pPr marL="285750" indent="-285750">
              <a:buFont typeface="Arial" panose="020B0604020202020204" pitchFamily="34" charset="0"/>
              <a:buChar char="•"/>
            </a:pPr>
            <a:r>
              <a:rPr lang="en-US" sz="2000" dirty="0"/>
              <a:t>Όταν τα ιδρύματα </a:t>
            </a:r>
            <a:r>
              <a:rPr lang="en-US" sz="2000" dirty="0" err="1"/>
              <a:t>δίνουν προτεραιότητα </a:t>
            </a:r>
            <a:r>
              <a:rPr lang="en-US" sz="2000" dirty="0"/>
              <a:t>στην ασφάλεια έναντι της αυτονομίας, αντιμετωπίζουν τους ηλικιωμένους ως </a:t>
            </a:r>
            <a:r>
              <a:rPr lang="en-US" sz="2000" b="1" dirty="0"/>
              <a:t>παθητικούς αποδέκτες φροντίδας </a:t>
            </a:r>
            <a:r>
              <a:rPr lang="en-US" sz="2000" dirty="0"/>
              <a:t>και όχι ως ενεργούς συμμετέχοντες στη ζωή.</a:t>
            </a:r>
          </a:p>
        </p:txBody>
      </p:sp>
      <p:pic>
        <p:nvPicPr>
          <p:cNvPr id="9" name="Imagem 8" descr="Uma imagem com interior, parede, fixação, piso&#10;&#10;Os conteúdos gerados por IA podem estar incorretos."/>
          <p:cNvPicPr>
            <a:picLocks noChangeAspect="1"/>
          </p:cNvPicPr>
          <p:nvPr/>
        </p:nvPicPr>
        <p:blipFill>
          <a:blip r:embed="rId3"/>
          <a:srcRect l="29002" r="24932"/>
          <a:stretch>
            <a:fillRect/>
          </a:stretch>
        </p:blipFill>
        <p:spPr>
          <a:xfrm>
            <a:off x="231228" y="912683"/>
            <a:ext cx="3983420" cy="576484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sz="2800" dirty="0"/>
              <a:t>Επαγγελματικές προκλήσεις: Αντιμετωπίζοντας το παράδοξο του προστάτη</a:t>
            </a:r>
          </a:p>
        </p:txBody>
      </p:sp>
      <p:sp>
        <p:nvSpPr>
          <p:cNvPr id="3" name="Marcador de Posição do Texto 2"/>
          <p:cNvSpPr>
            <a:spLocks noGrp="1"/>
          </p:cNvSpPr>
          <p:nvPr>
            <p:ph type="body" sz="quarter" idx="10"/>
          </p:nvPr>
        </p:nvSpPr>
        <p:spPr>
          <a:xfrm>
            <a:off x="97970" y="961191"/>
            <a:ext cx="11944351" cy="2132929"/>
          </a:xfrm>
        </p:spPr>
        <p:txBody>
          <a:bodyPr/>
          <a:lstStyle/>
          <a:p>
            <a:r>
              <a:rPr lang="en-US" dirty="0"/>
              <a:t>Το παράδοξο του προστάτη: ένας επαγγελματίας μπορεί να αισθάνεται ότι, αγνοώντας ή αποθαρρύνοντας τη σεξουαλική έκφραση ενός ενοίκου, τον προστατεύει από πτώσεις, σεξουαλικά μεταδιδόμενα νοσήματα ή την αποδοκιμασία της οικογένειας.</a:t>
            </a:r>
          </a:p>
          <a:p>
            <a:endParaRPr lang="en-US" dirty="0"/>
          </a:p>
          <a:p>
            <a:r>
              <a:rPr lang="en-US" sz="2000" dirty="0"/>
              <a:t>Άλλες προκλήσεις περιλαμβάνουν:</a:t>
            </a:r>
          </a:p>
        </p:txBody>
      </p:sp>
      <p:graphicFrame>
        <p:nvGraphicFramePr>
          <p:cNvPr id="5" name="Diagrama 4"/>
          <p:cNvGraphicFramePr/>
          <p:nvPr>
            <p:extLst>
              <p:ext uri="{D42A27DB-BD31-4B8C-83A1-F6EECF244321}">
                <p14:modId xmlns:p14="http://schemas.microsoft.com/office/powerpoint/2010/main" val="219966525"/>
              </p:ext>
            </p:extLst>
          </p:nvPr>
        </p:nvGraphicFramePr>
        <p:xfrm>
          <a:off x="4306893" y="2472523"/>
          <a:ext cx="7496224" cy="4160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p:cNvSpPr/>
          <p:nvPr/>
        </p:nvSpPr>
        <p:spPr>
          <a:xfrm>
            <a:off x="760410" y="429830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p:cNvSpPr txBox="1"/>
          <p:nvPr/>
        </p:nvSpPr>
        <p:spPr>
          <a:xfrm>
            <a:off x="1052380" y="4573737"/>
            <a:ext cx="2351178" cy="706755"/>
          </a:xfrm>
          <a:prstGeom prst="rect">
            <a:avLst/>
          </a:prstGeom>
          <a:noFill/>
        </p:spPr>
        <p:txBody>
          <a:bodyPr wrap="square" rtlCol="0">
            <a:spAutoFit/>
          </a:bodyPr>
          <a:lstStyle/>
          <a:p>
            <a:pPr algn="ctr"/>
            <a:r>
              <a:rPr lang="en-US" sz="2000" b="1" dirty="0">
                <a:solidFill>
                  <a:srgbClr val="FFFFFF"/>
                </a:solidFill>
              </a:rPr>
              <a:t>Ποιες είναι οι δικές σας προκλήσεις;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Ευάλωτες ομάδες </a:t>
            </a:r>
            <a:r>
              <a:rPr lang="pt-PT" dirty="0"/>
              <a:t>και </a:t>
            </a:r>
            <a:r>
              <a:rPr lang="pt-PT" dirty="0" err="1"/>
              <a:t>διατομεακότητα</a:t>
            </a:r>
            <a:endParaRPr lang="el-GR" dirty="0"/>
          </a:p>
        </p:txBody>
      </p:sp>
      <p:sp>
        <p:nvSpPr>
          <p:cNvPr id="7" name="Content Placeholder 6"/>
          <p:cNvSpPr>
            <a:spLocks noGrp="1"/>
          </p:cNvSpPr>
          <p:nvPr>
            <p:ph sz="quarter" idx="12"/>
          </p:nvPr>
        </p:nvSpPr>
        <p:spPr>
          <a:xfrm>
            <a:off x="97969" y="2756464"/>
            <a:ext cx="11526582" cy="4101536"/>
          </a:xfrm>
        </p:spPr>
        <p:txBody>
          <a:bodyPr/>
          <a:lstStyle/>
          <a:p>
            <a:pPr marL="285750" indent="-285750">
              <a:buFont typeface="Arial" panose="020B0604020202020204" pitchFamily="34" charset="0"/>
              <a:buChar char="•"/>
            </a:pPr>
            <a:r>
              <a:rPr lang="en-US" sz="2000" b="1" dirty="0"/>
              <a:t>Ηλικιωμένοι LGBTQI+</a:t>
            </a:r>
            <a:r>
              <a:rPr lang="en-US" sz="2000" dirty="0"/>
              <a:t>: Πολλοί έχουν περάσει δεκαετίες επιβιώνοντας σε έναν κόσμο που </a:t>
            </a:r>
            <a:r>
              <a:rPr lang="en-US" sz="2000" dirty="0" err="1"/>
              <a:t>παθολογοποιούσε </a:t>
            </a:r>
            <a:r>
              <a:rPr lang="en-US" sz="2000" dirty="0"/>
              <a:t>τις ταυτότητές τους. Όταν εισέρχονται σε μονάδες φροντίδας ηλικιωμένων, συχνά αντιμετωπίζουν διπλή αόρατοτητα. Είναι αόρατοι ως σεξουαλικά όντα επειδή είναι </a:t>
            </a:r>
            <a:r>
              <a:rPr lang="en-US" sz="2000" i="1" dirty="0"/>
              <a:t>ηλικιωμένοι</a:t>
            </a:r>
            <a:r>
              <a:rPr lang="en-US" sz="2000" dirty="0"/>
              <a:t>, και αόρατοι ως queer όντα επειδή βρίσκονται σε ένα περιβάλλον που υποθέτει ότι όλοι είναι ετεροφυλόφιλοι.</a:t>
            </a:r>
          </a:p>
          <a:p>
            <a:endParaRPr lang="en-US" sz="2000" dirty="0"/>
          </a:p>
          <a:p>
            <a:pPr marL="285750" indent="-285750">
              <a:buFont typeface="Arial" panose="020B0604020202020204" pitchFamily="34" charset="0"/>
              <a:buChar char="•"/>
            </a:pPr>
            <a:r>
              <a:rPr lang="en-US" sz="2000" b="1" dirty="0"/>
              <a:t>Άτομα με άνοια</a:t>
            </a:r>
            <a:r>
              <a:rPr lang="en-US" sz="2000" dirty="0"/>
              <a:t>: Αυτή η ομάδα είναι ιδιαίτερα ευάλωτη στη </a:t>
            </a:r>
            <a:r>
              <a:rPr lang="el-GR" sz="2000" dirty="0"/>
              <a:t>παιδικοποίηση της σεξουαλικότητάς τους. </a:t>
            </a:r>
            <a:r>
              <a:rPr lang="en-US" sz="2000" dirty="0" err="1"/>
              <a:t>Το</a:t>
            </a:r>
            <a:r>
              <a:rPr lang="en-US" sz="2000" dirty="0"/>
              <a:t> προσωπικό μπορεί να θεωρεί οποιαδήποτε έκφραση οικειότητας ως συμπεριφορικό σύμπτωμα που πρέπει να κατασταλεί, αντί για μια ανθρώπινη ανάγκη για σύνδεση. Η ηθική φροντίδα σε αυτή την περίπτωση απαιτεί μια λεπτή ισορροπία μεταξύ της αξιολόγησης της ικανότητας και της αποφυγής της πλήρους απαγόρευσης της σωματικής επαφής.</a:t>
            </a:r>
          </a:p>
        </p:txBody>
      </p:sp>
      <p:sp>
        <p:nvSpPr>
          <p:cNvPr id="5" name="Marcador de Posição do Texto 4"/>
          <p:cNvSpPr>
            <a:spLocks noGrp="1"/>
          </p:cNvSpPr>
          <p:nvPr>
            <p:ph type="body" sz="quarter" idx="10"/>
          </p:nvPr>
        </p:nvSpPr>
        <p:spPr>
          <a:xfrm>
            <a:off x="123824" y="1061388"/>
            <a:ext cx="11944351" cy="1431208"/>
          </a:xfrm>
        </p:spPr>
        <p:txBody>
          <a:bodyPr/>
          <a:lstStyle/>
          <a:p>
            <a:r>
              <a:rPr lang="en-US" dirty="0"/>
              <a:t>Η διατομεακότητα είναι το πλαίσιο που μας βοηθά να δούμε πώς διαφορετικές μορφές διακρίσεων (όπως ο ρατσισμός, η ομοφοβία και η ηλικιακή διάκριση) αλληλεπικαλύπτονται για να δημιουργήσουν μοναδικές εμπειρίες </a:t>
            </a:r>
            <a:r>
              <a:rPr lang="en-US" dirty="0" err="1"/>
              <a:t>περιθωριοποίησης</a:t>
            </a:r>
            <a:r>
              <a:rPr lang="en-US" dirty="0"/>
              <a:t>.</a:t>
            </a:r>
            <a:endParaRPr lang="pt-P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en-US" dirty="0"/>
              <a:t>Επαναπροσδιορίζοντας την αφήγηση</a:t>
            </a:r>
          </a:p>
        </p:txBody>
      </p:sp>
      <p:sp>
        <p:nvSpPr>
          <p:cNvPr id="7" name="Content Placeholder 6"/>
          <p:cNvSpPr>
            <a:spLocks noGrp="1"/>
          </p:cNvSpPr>
          <p:nvPr>
            <p:ph sz="quarter" idx="11"/>
          </p:nvPr>
        </p:nvSpPr>
        <p:spPr>
          <a:xfrm>
            <a:off x="97970" y="1462684"/>
            <a:ext cx="6703521" cy="5313673"/>
          </a:xfrm>
        </p:spPr>
        <p:txBody>
          <a:bodyPr>
            <a:normAutofit/>
          </a:bodyPr>
          <a:lstStyle/>
          <a:p>
            <a:r>
              <a:rPr lang="en-US" dirty="0"/>
              <a:t>Στόχος: Να δοθεί η δυνατότητα στους μαθητές να δημιουργήσουν αντι-αφηγήσεις που αμφισβητούν το </a:t>
            </a:r>
            <a:r>
              <a:rPr lang="el-GR" dirty="0"/>
              <a:t>περιεχόμενο των μέσων ενημέρωσης που βασίζεται σε ηλικιακά στερεότυπα</a:t>
            </a:r>
            <a:r>
              <a:rPr lang="en-US" dirty="0"/>
              <a:t> και προωθούν τα σεξουαλικά δικαιώματα και τη διαφορετικότητα των ηλικιωμένων.</a:t>
            </a:r>
          </a:p>
          <a:p>
            <a:endParaRPr lang="en-US" dirty="0"/>
          </a:p>
          <a:p>
            <a:r>
              <a:rPr lang="en-US" dirty="0"/>
              <a:t>Δραστηριότητα: Χρησιμοποιώντας το φύλλο εργασίας ως οδηγό, οι ομάδες ακολουθούν μια δημιουργική διαδικασία:</a:t>
            </a:r>
          </a:p>
          <a:p>
            <a:r>
              <a:rPr lang="en-US" dirty="0"/>
              <a:t>1. Επιλέξτε ένα </a:t>
            </a:r>
            <a:r>
              <a:rPr lang="en-US" b="1" dirty="0"/>
              <a:t>θέμα </a:t>
            </a:r>
            <a:r>
              <a:rPr lang="en-US" dirty="0"/>
              <a:t>(π.χ. έναν μύθο)</a:t>
            </a:r>
          </a:p>
          <a:p>
            <a:r>
              <a:rPr lang="en-US" dirty="0"/>
              <a:t>2. Επιλέξτε ένα ισχυρό </a:t>
            </a:r>
            <a:r>
              <a:rPr lang="en-US" b="1" dirty="0"/>
              <a:t>σλόγκαν</a:t>
            </a:r>
          </a:p>
          <a:p>
            <a:r>
              <a:rPr lang="en-US" dirty="0"/>
              <a:t>3. </a:t>
            </a:r>
            <a:r>
              <a:rPr lang="el-GR" dirty="0"/>
              <a:t>Περιγράψτε την εικόνα – πώς θα θέλατε να απεικονίζεται;</a:t>
            </a:r>
            <a:endParaRPr lang="en-US" dirty="0"/>
          </a:p>
          <a:p>
            <a:r>
              <a:rPr lang="en-US" dirty="0"/>
              <a:t>4. Οι ομάδες σχεδιάζουν ένα πρόχειρο σχέδιο της αφίσας ή της ανάρτησής τους στα κοινωνικά δίκτυα. Καθορίστε μια συγκεκριμένη </a:t>
            </a:r>
            <a:r>
              <a:rPr lang="en-US" b="1" dirty="0"/>
              <a:t>πρόσκληση για δράση</a:t>
            </a:r>
            <a:r>
              <a:rPr lang="en-US" dirty="0"/>
              <a:t>: Ποιο είναι το ένα συγκεκριμένο πράγμα που θέλετε να κάνει διαφορετικά ένας επαγγελματίας ή ένα μέλος της οικογένειας αφού δει την εκστρατεία σας; </a:t>
            </a:r>
          </a:p>
          <a:p>
            <a:r>
              <a:rPr lang="en-US" dirty="0"/>
              <a:t>5. Κάθε ομάδα </a:t>
            </a:r>
            <a:r>
              <a:rPr lang="en-US" b="1" dirty="0"/>
              <a:t>παρουσιάζει </a:t>
            </a:r>
            <a:r>
              <a:rPr lang="en-US" dirty="0"/>
              <a:t>την εκστρατεία της.</a:t>
            </a: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en-US" dirty="0"/>
              <a:t>Άσκηση 3 – Εργαστήριο για μια εκστρατεία στα μέσα ενημέρωσης</a:t>
            </a:r>
            <a:endParaRPr lang="pt-PT" dirty="0"/>
          </a:p>
        </p:txBody>
      </p:sp>
      <p:pic>
        <p:nvPicPr>
          <p:cNvPr id="9" name="Imagem 8" descr="Uma imagem com texto, pessoa, vestuário&#10;&#10;Os conteúdos gerados por IA podem estar incorretos."/>
          <p:cNvPicPr>
            <a:picLocks noChangeAspect="1"/>
          </p:cNvPicPr>
          <p:nvPr/>
        </p:nvPicPr>
        <p:blipFill>
          <a:blip r:embed="rId3">
            <a:extLst>
              <a:ext uri="{28A0092B-C50C-407E-A947-70E740481C1C}">
                <a14:useLocalDpi xmlns:a14="http://schemas.microsoft.com/office/drawing/2010/main" val="0"/>
              </a:ext>
            </a:extLst>
          </a:blip>
          <a:srcRect t="16336" b="8223"/>
          <a:stretch>
            <a:fillRect/>
          </a:stretch>
        </p:blipFill>
        <p:spPr>
          <a:xfrm>
            <a:off x="6889677" y="1564240"/>
            <a:ext cx="4943626" cy="3729520"/>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a:t>Οδηγίες για </a:t>
            </a:r>
            <a:r>
              <a:rPr lang="pt-PT" dirty="0" err="1"/>
              <a:t>εκπαιδευτικούς </a:t>
            </a:r>
            <a:r>
              <a:rPr lang="pt-PT" dirty="0"/>
              <a:t>και </a:t>
            </a:r>
            <a:r>
              <a:rPr lang="pt-PT" dirty="0" err="1"/>
              <a:t>επαγγελματίες</a:t>
            </a:r>
            <a:endParaRPr lang="el-GR" dirty="0"/>
          </a:p>
        </p:txBody>
      </p:sp>
      <p:pic>
        <p:nvPicPr>
          <p:cNvPr id="4" name="Imagem 3" descr="Uma imagem com pessoa, vestuário, dedo, punho&#10;&#10;Os conteúdos gerados por IA podem estar incorretos."/>
          <p:cNvPicPr>
            <a:picLocks noChangeAspect="1"/>
          </p:cNvPicPr>
          <p:nvPr/>
        </p:nvPicPr>
        <p:blipFill>
          <a:blip r:embed="rId3">
            <a:extLst>
              <a:ext uri="{28A0092B-C50C-407E-A947-70E740481C1C}">
                <a14:useLocalDpi xmlns:a14="http://schemas.microsoft.com/office/drawing/2010/main" val="0"/>
              </a:ext>
            </a:extLst>
          </a:blip>
          <a:srcRect l="12443" r="8537"/>
          <a:stretch>
            <a:fillRect/>
          </a:stretch>
        </p:blipFill>
        <p:spPr>
          <a:xfrm>
            <a:off x="228600" y="1681463"/>
            <a:ext cx="5116285" cy="4321865"/>
          </a:xfrm>
          <a:prstGeom prst="rect">
            <a:avLst/>
          </a:prstGeom>
          <a:noFill/>
        </p:spPr>
      </p:pic>
      <p:sp>
        <p:nvSpPr>
          <p:cNvPr id="7" name="Content Placeholder 6"/>
          <p:cNvSpPr>
            <a:spLocks noGrp="1"/>
          </p:cNvSpPr>
          <p:nvPr>
            <p:ph sz="quarter" idx="12"/>
          </p:nvPr>
        </p:nvSpPr>
        <p:spPr>
          <a:xfrm>
            <a:off x="5446560" y="1664755"/>
            <a:ext cx="6595761" cy="4869853"/>
          </a:xfrm>
        </p:spPr>
        <p:txBody>
          <a:bodyPr/>
          <a:lstStyle/>
          <a:p>
            <a:pPr marL="342900" indent="-342900">
              <a:buFont typeface="Arial" panose="020B0604020202020204" pitchFamily="34" charset="0"/>
              <a:buChar char="•"/>
            </a:pPr>
            <a:r>
              <a:rPr lang="en-US" dirty="0"/>
              <a:t>Ο</a:t>
            </a:r>
            <a:r>
              <a:rPr lang="en-US" b="1" dirty="0"/>
              <a:t> έμμεσος ηλικιακός ρατσισμός </a:t>
            </a:r>
            <a:r>
              <a:rPr lang="en-US" dirty="0"/>
              <a:t>είναι πιο επικίνδυνος επειδή είναι ασυνείδητος. Είναι εκείνο το ένστικτο αμηχανίας που μπορεί να νιώσετε όταν βλέπετε ένα ηλικιωμένο ζευγάρι να φιλιέται. Για να τον καταπολεμήσουμε, πρέπει να καλλιεργήσουμε </a:t>
            </a:r>
            <a:r>
              <a:rPr lang="en-US" b="1" dirty="0"/>
              <a:t>την «</a:t>
            </a:r>
            <a:r>
              <a:rPr lang="el-GR" b="1" dirty="0"/>
              <a:t>επίγνωση</a:t>
            </a:r>
            <a:r>
              <a:rPr lang="en-US" b="1" dirty="0"/>
              <a:t> των προκαταλήψεων»</a:t>
            </a:r>
            <a:r>
              <a:rPr lang="en-US" dirty="0"/>
              <a:t>, που σημαίνει να αναρωτιόμαστε γιατί νιώθουμε άβολα.</a:t>
            </a:r>
          </a:p>
          <a:p>
            <a:pPr marL="342900" indent="-342900">
              <a:buFont typeface="Arial" panose="020B0604020202020204" pitchFamily="34" charset="0"/>
              <a:buChar char="•"/>
            </a:pPr>
            <a:r>
              <a:rPr lang="en-US" b="1" dirty="0"/>
              <a:t>Εκπαίδευση στην αναγνώριση των προκαταλήψεων</a:t>
            </a:r>
            <a:r>
              <a:rPr lang="en-US" dirty="0"/>
              <a:t>: </a:t>
            </a:r>
            <a:r>
              <a:rPr lang="en-US" i="1" dirty="0"/>
              <a:t>«Θα αντιδρούσα με τον ίδιο τρόπο αν αυτό το άτομο ήταν 30 ετών</a:t>
            </a:r>
            <a:r>
              <a:rPr lang="en-US" dirty="0"/>
              <a:t>;» </a:t>
            </a:r>
          </a:p>
          <a:p>
            <a:pPr marL="342900" indent="-342900">
              <a:buFont typeface="Arial" panose="020B0604020202020204" pitchFamily="34" charset="0"/>
              <a:buChar char="•"/>
            </a:pPr>
            <a:r>
              <a:rPr lang="en-US" dirty="0"/>
              <a:t>Μία από τις μεγαλύτερες προκλήσεις είναι όταν η οικογένεια ενός ενοίκου αντιτίθεται στη ρομαντική του ζωή. Υπενθυμίστε στις οικογένειες ότι </a:t>
            </a:r>
            <a:r>
              <a:rPr lang="en-US" b="1" dirty="0"/>
              <a:t>ο γονιός τους παραμένει ενήλικας με δικαίωμα στην ιδιωτική ζωή και στην αυτοδιάθεση</a:t>
            </a:r>
            <a:r>
              <a:rPr lang="en-US" dirty="0"/>
              <a:t>.</a:t>
            </a:r>
          </a:p>
          <a:p>
            <a:pPr marL="342900" indent="-342900">
              <a:buFont typeface="Arial" panose="020B0604020202020204" pitchFamily="34" charset="0"/>
              <a:buChar char="•"/>
            </a:pPr>
            <a:r>
              <a:rPr lang="en-US" dirty="0"/>
              <a:t>«</a:t>
            </a:r>
            <a:r>
              <a:rPr lang="en-US" i="1" dirty="0"/>
              <a:t>Κατανοούμε ότι αυτό αποτελεί μια αλλαγή για την οικογένεια, αλλά η συναισθηματική ευημερία του πατέρα σας και το δικαίωμά του να δημιουργεί σχέσεις αποτελούν την προτεραιότητά μας εδώ</a:t>
            </a:r>
            <a:r>
              <a:rPr lang="en-US" dirty="0"/>
              <a:t>.»</a:t>
            </a:r>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en-US" dirty="0"/>
              <a:t>Ηθικές Πτυχές &amp; Επικοινωνία</a:t>
            </a:r>
            <a:endParaRPr lang="pt-P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a:t>Οδηγίες για </a:t>
            </a:r>
            <a:r>
              <a:rPr lang="pt-PT" dirty="0" err="1"/>
              <a:t>εκπαιδευτικούς </a:t>
            </a:r>
            <a:r>
              <a:rPr lang="pt-PT" dirty="0"/>
              <a:t>και </a:t>
            </a:r>
            <a:r>
              <a:rPr lang="pt-PT" dirty="0" err="1"/>
              <a:t>επαγγελματίες</a:t>
            </a:r>
            <a:endParaRPr lang="el-GR" dirty="0"/>
          </a:p>
        </p:txBody>
      </p:sp>
      <p:graphicFrame>
        <p:nvGraphicFramePr>
          <p:cNvPr id="6" name="Tabela 5"/>
          <p:cNvGraphicFramePr>
            <a:graphicFrameLocks noGrp="1"/>
          </p:cNvGraphicFramePr>
          <p:nvPr>
            <p:extLst>
              <p:ext uri="{D42A27DB-BD31-4B8C-83A1-F6EECF244321}">
                <p14:modId xmlns:p14="http://schemas.microsoft.com/office/powerpoint/2010/main" val="208992647"/>
              </p:ext>
            </p:extLst>
          </p:nvPr>
        </p:nvGraphicFramePr>
        <p:xfrm>
          <a:off x="97971" y="982496"/>
          <a:ext cx="11944351" cy="5582871"/>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20000"/>
                    </a:ext>
                  </a:extLst>
                </a:gridCol>
                <a:gridCol w="6012300">
                  <a:extLst>
                    <a:ext uri="{9D8B030D-6E8A-4147-A177-3AD203B41FA5}">
                      <a16:colId xmlns:a16="http://schemas.microsoft.com/office/drawing/2014/main" val="20001"/>
                    </a:ext>
                  </a:extLst>
                </a:gridCol>
              </a:tblGrid>
              <a:tr h="639399">
                <a:tc>
                  <a:txBody>
                    <a:bodyPr/>
                    <a:lstStyle/>
                    <a:p>
                      <a:pPr algn="ctr">
                        <a:lnSpc>
                          <a:spcPct val="150000"/>
                        </a:lnSpc>
                        <a:spcAft>
                          <a:spcPts val="800"/>
                        </a:spcAft>
                        <a:buNone/>
                      </a:pPr>
                      <a:r>
                        <a:rPr lang="en-US" sz="2800" dirty="0">
                          <a:solidFill>
                            <a:srgbClr val="FFFFFF"/>
                          </a:solidFill>
                          <a:effectLst/>
                        </a:rPr>
                        <a:t>Τι να κάνετε</a:t>
                      </a:r>
                      <a:endParaRPr lang="en-US" sz="28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b"/>
                </a:tc>
                <a:tc>
                  <a:txBody>
                    <a:bodyPr/>
                    <a:lstStyle/>
                    <a:p>
                      <a:pPr algn="ctr">
                        <a:lnSpc>
                          <a:spcPct val="150000"/>
                        </a:lnSpc>
                        <a:spcAft>
                          <a:spcPts val="800"/>
                        </a:spcAft>
                        <a:buNone/>
                      </a:pPr>
                      <a:r>
                        <a:rPr lang="en-US" sz="2800" dirty="0">
                          <a:solidFill>
                            <a:srgbClr val="FFFFFF"/>
                          </a:solidFill>
                          <a:effectLst/>
                        </a:rPr>
                        <a:t>Μην</a:t>
                      </a:r>
                      <a:endParaRPr lang="en-US" sz="28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b"/>
                </a:tc>
                <a:extLst>
                  <a:ext uri="{0D108BD9-81ED-4DB2-BD59-A6C34878D82A}">
                    <a16:rowId xmlns:a16="http://schemas.microsoft.com/office/drawing/2014/main" val="10000"/>
                  </a:ext>
                </a:extLst>
              </a:tr>
              <a:tr h="724403">
                <a:tc>
                  <a:txBody>
                    <a:bodyPr/>
                    <a:lstStyle/>
                    <a:p>
                      <a:pPr>
                        <a:lnSpc>
                          <a:spcPct val="115000"/>
                        </a:lnSpc>
                        <a:spcAft>
                          <a:spcPts val="800"/>
                        </a:spcAft>
                        <a:buNone/>
                      </a:pP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Χρησιμοποιήστε το όνομα που προτιμά το άτομο, π.χ. «John». Οι προσφωνήσεις «κύριος» και «κυρία» μπορεί να είναι προβληματικές για ορισμένα</a:t>
                      </a:r>
                      <a:r>
                        <a:rPr lang="el-GR"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l-GR" sz="1400" b="1"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τρανς </a:t>
                      </a:r>
                      <a:r>
                        <a:rPr lang="en-US" sz="1400" b="1" kern="1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άτομ</a:t>
                      </a:r>
                      <a:r>
                        <a:rPr lang="en-US" sz="1400" b="1"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α.</a:t>
                      </a:r>
                    </a:p>
                  </a:txBody>
                  <a:tcPr marL="68580" marR="68580" marT="0" marB="0" anchor="ctr"/>
                </a:tc>
                <a:tc>
                  <a:txBody>
                    <a:bodyPr/>
                    <a:lstStyle/>
                    <a:p>
                      <a:pPr>
                        <a:lnSpc>
                          <a:spcPct val="115000"/>
                        </a:lnSpc>
                        <a:spcAft>
                          <a:spcPts val="800"/>
                        </a:spcAft>
                        <a:buNone/>
                      </a:pPr>
                      <a:r>
                        <a:rPr lang="el-GR" sz="1400" b="1" kern="1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Μην χρησιμοποιείτε συγκαταβατική ή παιδικοποιημένη γλώσσα προς τους ηλικιωμένους </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ή υπ</a:t>
                      </a:r>
                      <a:r>
                        <a:rPr lang="en-US" sz="1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οτιμητικούς</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όρους</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(π.χ. «</a:t>
                      </a:r>
                      <a:r>
                        <a:rPr lang="en-US" sz="1400" b="1" i="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Γλυκούλη</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4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en-US" sz="1400" b="1" i="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Γλυκιά</a:t>
                      </a:r>
                      <a:r>
                        <a:rPr lang="en-US" sz="14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400" b="1" i="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μου</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Νε</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αρέ»).</a:t>
                      </a:r>
                    </a:p>
                  </a:txBody>
                  <a:tcPr marL="68580" marR="68580" marT="0" marB="0" anchor="ctr"/>
                </a:tc>
                <a:extLst>
                  <a:ext uri="{0D108BD9-81ED-4DB2-BD59-A6C34878D82A}">
                    <a16:rowId xmlns:a16="http://schemas.microsoft.com/office/drawing/2014/main" val="10001"/>
                  </a:ext>
                </a:extLst>
              </a:tr>
              <a:tr h="724403">
                <a:tc>
                  <a:txBody>
                    <a:bodyPr/>
                    <a:lstStyle/>
                    <a:p>
                      <a:pPr>
                        <a:lnSpc>
                          <a:spcPct val="115000"/>
                        </a:lnSpc>
                        <a:spcAft>
                          <a:spcPts val="800"/>
                        </a:spcAft>
                        <a:buNone/>
                      </a:pP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Να διατηρείτε επαγγελματική ουδετερότητα. Καταγράψτε μια νέα σχέση ως </a:t>
                      </a:r>
                      <a:r>
                        <a:rPr lang="en-US" sz="1400" i="1">
                          <a:solidFill>
                            <a:srgbClr val="FFFFFF"/>
                          </a:solidFill>
                          <a:effectLst/>
                          <a:latin typeface="Calibri" panose="020F0502020204030204" pitchFamily="34" charset="0"/>
                          <a:ea typeface="Calibri" panose="020F0502020204030204" pitchFamily="34" charset="0"/>
                          <a:cs typeface="Calibri" panose="020F0502020204030204" pitchFamily="34" charset="0"/>
                        </a:rPr>
                        <a:t>«θετική κοινωνική σύνδεση</a:t>
                      </a: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tc>
                <a:tc>
                  <a:txBody>
                    <a:bodyPr/>
                    <a:lstStyle/>
                    <a:p>
                      <a:pPr>
                        <a:lnSpc>
                          <a:spcPct val="115000"/>
                        </a:lnSpc>
                        <a:spcAft>
                          <a:spcPts val="800"/>
                        </a:spcAft>
                        <a:buNone/>
                      </a:pP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Μην αντιδράτε με σοκ, αηδία ή νευρικό γέλιο αν δείτε ένα ηλικιωμένο ζευγάρι να επιδεικνύει σωματική τρυφερότητα.</a:t>
                      </a:r>
                    </a:p>
                  </a:txBody>
                  <a:tcPr marL="68580" marR="68580" marT="0" marB="0" anchor="ctr"/>
                </a:tc>
                <a:extLst>
                  <a:ext uri="{0D108BD9-81ED-4DB2-BD59-A6C34878D82A}">
                    <a16:rowId xmlns:a16="http://schemas.microsoft.com/office/drawing/2014/main" val="10002"/>
                  </a:ext>
                </a:extLst>
              </a:tr>
              <a:tr h="646543">
                <a:tc>
                  <a:txBody>
                    <a:bodyPr/>
                    <a:lstStyle/>
                    <a:p>
                      <a:pPr>
                        <a:lnSpc>
                          <a:spcPct val="115000"/>
                        </a:lnSpc>
                        <a:spcAft>
                          <a:spcPts val="800"/>
                        </a:spcAft>
                        <a:buNone/>
                      </a:pP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Χρησιμοποιήστε ανοιχτές ερωτήσεις: </a:t>
                      </a:r>
                      <a:r>
                        <a:rPr lang="en-US" sz="1400" i="1">
                          <a:solidFill>
                            <a:srgbClr val="FFFFFF"/>
                          </a:solidFill>
                          <a:effectLst/>
                          <a:latin typeface="Calibri" panose="020F0502020204030204" pitchFamily="34" charset="0"/>
                          <a:ea typeface="Calibri" panose="020F0502020204030204" pitchFamily="34" charset="0"/>
                          <a:cs typeface="Calibri" panose="020F0502020204030204" pitchFamily="34" charset="0"/>
                        </a:rPr>
                        <a:t>«Ποιοι είναι οι σημαντικοί άνθρωποι στη ζωή σας αυτή τη στιγμή;</a:t>
                      </a: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tc>
                <a:tc>
                  <a:txBody>
                    <a:bodyPr/>
                    <a:lstStyle/>
                    <a:p>
                      <a:pPr>
                        <a:lnSpc>
                          <a:spcPct val="115000"/>
                        </a:lnSpc>
                        <a:spcAft>
                          <a:spcPts val="800"/>
                        </a:spcAft>
                        <a:buNone/>
                      </a:pP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Μην υποθέτετε ποτέ ότι κάποιος είναι ετεροφυλόφιλος ή ότι δεν έχει πλέον σεξουαλικές ανάγκες.</a:t>
                      </a:r>
                    </a:p>
                  </a:txBody>
                  <a:tcPr marL="68580" marR="68580" marT="0" marB="0" anchor="ctr"/>
                </a:tc>
                <a:extLst>
                  <a:ext uri="{0D108BD9-81ED-4DB2-BD59-A6C34878D82A}">
                    <a16:rowId xmlns:a16="http://schemas.microsoft.com/office/drawing/2014/main" val="10003"/>
                  </a:ext>
                </a:extLst>
              </a:tr>
              <a:tr h="674914">
                <a:tc>
                  <a:txBody>
                    <a:bodyPr/>
                    <a:lstStyle/>
                    <a:p>
                      <a:pPr>
                        <a:lnSpc>
                          <a:spcPct val="115000"/>
                        </a:lnSpc>
                        <a:spcAft>
                          <a:spcPts val="800"/>
                        </a:spcAft>
                        <a:buNone/>
                      </a:pP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Αν ένας ένοικος προέρχεται από μια κουλτούρα όπου η σεξουαλικότητα αποτελεί βαθύ ταμπού, εστιάστε στην άνεση και την ιδιωτικότητα.</a:t>
                      </a:r>
                    </a:p>
                  </a:txBody>
                  <a:tcPr marL="68580" marR="68580" marT="0" marB="0" anchor="ctr"/>
                </a:tc>
                <a:tc>
                  <a:txBody>
                    <a:bodyPr/>
                    <a:lstStyle/>
                    <a:p>
                      <a:pPr>
                        <a:lnSpc>
                          <a:spcPct val="115000"/>
                        </a:lnSpc>
                        <a:spcAft>
                          <a:spcPts val="800"/>
                        </a:spcAft>
                        <a:buNone/>
                      </a:pP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Αν ένας ένοικος προέρχεται από μια κουλτούρα όπου η σεξουαλικότητα αποτελεί βαθύ ταμπού, μην επιβάλλετε μια δυτική κλινική συζήτηση. </a:t>
                      </a:r>
                    </a:p>
                  </a:txBody>
                  <a:tcPr marL="68580" marR="68580" marT="0" marB="0" anchor="ctr"/>
                </a:tc>
                <a:extLst>
                  <a:ext uri="{0D108BD9-81ED-4DB2-BD59-A6C34878D82A}">
                    <a16:rowId xmlns:a16="http://schemas.microsoft.com/office/drawing/2014/main" val="10004"/>
                  </a:ext>
                </a:extLst>
              </a:tr>
              <a:tr h="724403">
                <a:tc>
                  <a:txBody>
                    <a:bodyPr/>
                    <a:lstStyle/>
                    <a:p>
                      <a:pPr>
                        <a:lnSpc>
                          <a:spcPct val="115000"/>
                        </a:lnSpc>
                        <a:spcAft>
                          <a:spcPts val="800"/>
                        </a:spcAft>
                        <a:buNone/>
                      </a:pPr>
                      <a:r>
                        <a:rPr lang="el-GR" sz="1400" b="1"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Κανονικοποιήστε τη συζήτηση </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και συμπ</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εριλά</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βετε ερωτήσεις σχετικά με τη σεξουαλική υγεία στις τακτικές αξιολογήσεις.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Αν</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ο επα</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γγελμ</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ατίας το αντιμετωπίζει ως </a:t>
                      </a:r>
                      <a:r>
                        <a:rPr lang="en-US" sz="1400" b="1"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φυσιολογικό, </a:t>
                      </a:r>
                      <a:r>
                        <a:rPr lang="el-GR" sz="1400" b="1"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ο ένοικος θα αισθανθεί πιο ασφαλής</a:t>
                      </a:r>
                      <a:endParaRPr lang="en-US" sz="1400" b="1"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nSpc>
                          <a:spcPct val="115000"/>
                        </a:lnSpc>
                        <a:spcAft>
                          <a:spcPts val="800"/>
                        </a:spcAft>
                        <a:buNone/>
                      </a:pPr>
                      <a:r>
                        <a:rPr lang="en-US" sz="1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Μην</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παρα</a:t>
                      </a:r>
                      <a:r>
                        <a:rPr lang="en-US" sz="1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λεί</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πετε ερωτήσεις σχετικά με τη σεξουαλική υγεία ή τα σεξουαλικά μεταδιδόμενα </a:t>
                      </a:r>
                      <a:r>
                        <a:rPr lang="en-US" sz="1400" b="1" kern="1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νοσήματα </a:t>
                      </a:r>
                      <a:r>
                        <a:rPr lang="el-GR" sz="1400" b="1" kern="1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επειδή θεωρείτε ότι ο ασθενής είναι “πολύ μεγάλος” για να τον αφορούν</a:t>
                      </a:r>
                      <a:endParaRPr lang="en-US" sz="1400" b="1" kern="1200"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5"/>
                  </a:ext>
                </a:extLst>
              </a:tr>
              <a:tr h="724403">
                <a:tc>
                  <a:txBody>
                    <a:bodyPr/>
                    <a:lstStyle/>
                    <a:p>
                      <a:pPr>
                        <a:lnSpc>
                          <a:spcPct val="115000"/>
                        </a:lnSpc>
                        <a:spcAft>
                          <a:spcPts val="800"/>
                        </a:spcAft>
                        <a:buNone/>
                      </a:pPr>
                      <a:r>
                        <a:rPr lang="en-GB" sz="1400">
                          <a:solidFill>
                            <a:srgbClr val="FFFFFF"/>
                          </a:solidFill>
                          <a:effectLst/>
                          <a:latin typeface="Calibri" panose="020F0502020204030204" pitchFamily="34" charset="0"/>
                          <a:ea typeface="Calibri" panose="020F0502020204030204" pitchFamily="34" charset="0"/>
                          <a:cs typeface="Times New Roman" panose="02020603050405020304" charset="0"/>
                        </a:rPr>
                        <a:t>Χρησιμοποιήστε γλώσσα ουδέτερη ως προς το φύλο: </a:t>
                      </a:r>
                      <a:r>
                        <a:rPr lang="en-GB" sz="1400" i="1">
                          <a:solidFill>
                            <a:srgbClr val="FFFFFF"/>
                          </a:solidFill>
                          <a:effectLst/>
                          <a:latin typeface="Calibri" panose="020F0502020204030204" pitchFamily="34" charset="0"/>
                          <a:ea typeface="Calibri" panose="020F0502020204030204" pitchFamily="34" charset="0"/>
                          <a:cs typeface="Times New Roman" panose="02020603050405020304" charset="0"/>
                        </a:rPr>
                        <a:t>«Είχατε σύντροφο ή κάποιο σημαντικό πρόσωπο στη ζωή σας;</a:t>
                      </a:r>
                      <a:r>
                        <a:rPr lang="en-GB" sz="1400">
                          <a:solidFill>
                            <a:srgbClr val="FFFFFF"/>
                          </a:solidFill>
                          <a:effectLst/>
                          <a:latin typeface="Calibri" panose="020F0502020204030204" pitchFamily="34" charset="0"/>
                          <a:ea typeface="Calibri" panose="020F0502020204030204" pitchFamily="34" charset="0"/>
                          <a:cs typeface="Times New Roman" panose="02020603050405020304" charset="0"/>
                        </a:rPr>
                        <a:t>»</a:t>
                      </a:r>
                    </a:p>
                  </a:txBody>
                  <a:tcPr marL="68580" marR="68580" marT="0" marB="0" anchor="ctr"/>
                </a:tc>
                <a:tc>
                  <a:txBody>
                    <a:bodyPr/>
                    <a:lstStyle/>
                    <a:p>
                      <a:pPr>
                        <a:lnSpc>
                          <a:spcPct val="115000"/>
                        </a:lnSpc>
                        <a:spcAft>
                          <a:spcPts val="800"/>
                        </a:spcAft>
                        <a:buNone/>
                      </a:pP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Μην υποθέτετε ότι ένας χήρος κάτοικος είναι ετεροφυλόφιλος. Αποφύγετε να ρωτάτε </a:t>
                      </a:r>
                      <a:r>
                        <a:rPr lang="en-US" sz="14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«Πώς λεγόταν ο σύζυγός σας;</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nchor="ctr"/>
                </a:tc>
                <a:extLst>
                  <a:ext uri="{0D108BD9-81ED-4DB2-BD59-A6C34878D82A}">
                    <a16:rowId xmlns:a16="http://schemas.microsoft.com/office/drawing/2014/main" val="10006"/>
                  </a:ext>
                </a:extLst>
              </a:tr>
              <a:tr h="724403">
                <a:tc>
                  <a:txBody>
                    <a:bodyPr/>
                    <a:lstStyle/>
                    <a:p>
                      <a:pPr>
                        <a:lnSpc>
                          <a:spcPct val="115000"/>
                        </a:lnSpc>
                        <a:spcAft>
                          <a:spcPts val="800"/>
                        </a:spcAft>
                        <a:buNone/>
                      </a:pPr>
                      <a:r>
                        <a:rPr lang="en-GB" sz="1400" dirty="0">
                          <a:solidFill>
                            <a:srgbClr val="FFFFFF"/>
                          </a:solidFill>
                          <a:effectLst/>
                          <a:latin typeface="Calibri" panose="020F0502020204030204" pitchFamily="34" charset="0"/>
                          <a:ea typeface="Calibri" panose="020F0502020204030204" pitchFamily="34" charset="0"/>
                          <a:cs typeface="Times New Roman" panose="02020603050405020304" charset="0"/>
                        </a:rPr>
                        <a:t>Διακρίνετε μεταξύ ακατάλληλης συμπεριφοράς και ανεκπλήρωτης ανάγκης για επαφή. Αναζητήστε τρόπους για να προσφέρετε ασφαλή, συναινετική επαφή ή αισθητηριακή άνεση.</a:t>
                      </a:r>
                    </a:p>
                  </a:txBody>
                  <a:tcPr marL="68580" marR="68580" marT="0" marB="0" anchor="ctr"/>
                </a:tc>
                <a:tc>
                  <a:txBody>
                    <a:bodyPr/>
                    <a:lstStyle/>
                    <a:p>
                      <a:pPr>
                        <a:lnSpc>
                          <a:spcPct val="115000"/>
                        </a:lnSpc>
                        <a:spcAft>
                          <a:spcPts val="800"/>
                        </a:spcAft>
                        <a:buNone/>
                      </a:pP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Μην υποθέτετε ότι ένα άτομο με άνοια έχει χάσει την ανάγκη για επαφή.</a:t>
                      </a:r>
                    </a:p>
                  </a:txBody>
                  <a:tcPr marL="68580" marR="68580" marT="0" marB="0"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Πώς να αποφύγετε τα στερεότυπα:</a:t>
            </a:r>
            <a:endParaRPr lang="el-GR" dirty="0"/>
          </a:p>
        </p:txBody>
      </p:sp>
      <p:sp>
        <p:nvSpPr>
          <p:cNvPr id="3" name="Marcador de Posição do Texto 2"/>
          <p:cNvSpPr>
            <a:spLocks noGrp="1"/>
          </p:cNvSpPr>
          <p:nvPr>
            <p:ph type="body" sz="quarter" idx="10"/>
          </p:nvPr>
        </p:nvSpPr>
        <p:spPr>
          <a:xfrm>
            <a:off x="97970" y="983380"/>
            <a:ext cx="11944351" cy="1042856"/>
          </a:xfrm>
        </p:spPr>
        <p:txBody>
          <a:bodyPr/>
          <a:lstStyle/>
          <a:p>
            <a:r>
              <a:rPr lang="en-US" sz="2000" dirty="0"/>
              <a:t>Ο ρόλος σας δεν είναι να λειτουργείτε ως «φύλακας της ηθικής», αλλά ως «διαμεσολαβητής της αξιοπρέπειας». Ελέγχοντας τις προκαταλήψεις σας, σεβόμενοι την ιδιωτικότητα και χρησιμοποιώντας γλώσσα κατάλληλη για ενήλικες, δημιουργείτε ένα περιβάλλον όπου οι ηλικιωμένοι αισθάνονται αρκετά ασφαλείς ώστε να είναι ο εαυτός τους.</a:t>
            </a:r>
          </a:p>
        </p:txBody>
      </p:sp>
      <p:graphicFrame>
        <p:nvGraphicFramePr>
          <p:cNvPr id="5" name="Diagrama 4"/>
          <p:cNvGraphicFramePr/>
          <p:nvPr>
            <p:extLst>
              <p:ext uri="{D42A27DB-BD31-4B8C-83A1-F6EECF244321}">
                <p14:modId xmlns:p14="http://schemas.microsoft.com/office/powerpoint/2010/main" val="2585909851"/>
              </p:ext>
            </p:extLst>
          </p:nvPr>
        </p:nvGraphicFramePr>
        <p:xfrm>
          <a:off x="1912036" y="2026236"/>
          <a:ext cx="8070164" cy="4668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err="1"/>
              <a:t>Σύνοψη </a:t>
            </a:r>
            <a:r>
              <a:rPr lang="pt-PT" dirty="0"/>
              <a:t>και </a:t>
            </a:r>
            <a:r>
              <a:rPr lang="pt-PT" dirty="0" err="1"/>
              <a:t>βασικά μηνύματα</a:t>
            </a:r>
            <a:endParaRPr lang="el-GR" dirty="0"/>
          </a:p>
        </p:txBody>
      </p:sp>
      <p:sp>
        <p:nvSpPr>
          <p:cNvPr id="7" name="Content Placeholder 6"/>
          <p:cNvSpPr>
            <a:spLocks noGrp="1"/>
          </p:cNvSpPr>
          <p:nvPr>
            <p:ph sz="quarter" idx="12"/>
          </p:nvPr>
        </p:nvSpPr>
        <p:spPr>
          <a:xfrm>
            <a:off x="3722914" y="960666"/>
            <a:ext cx="8319407" cy="4776106"/>
          </a:xfrm>
        </p:spPr>
        <p:txBody>
          <a:bodyPr>
            <a:normAutofit fontScale="92500" lnSpcReduction="20000"/>
          </a:bodyPr>
          <a:lstStyle/>
          <a:p>
            <a:pPr marL="342900" indent="-342900">
              <a:buFont typeface="Wingdings" panose="05000000000000000000" pitchFamily="2" charset="2"/>
              <a:buChar char="ü"/>
            </a:pPr>
            <a:r>
              <a:rPr lang="en-US" sz="2200" b="1" dirty="0"/>
              <a:t>Η ηλικιακή διάκριση </a:t>
            </a:r>
            <a:r>
              <a:rPr lang="el-GR" sz="2400" dirty="0"/>
              <a:t>δεν αποτελεί απλώς αγενή συμπεριφορά</a:t>
            </a:r>
            <a:r>
              <a:rPr lang="en-US" sz="2200" dirty="0"/>
              <a:t>, αλλά μπορεί να οδηγήσει σε ιατρικά λάθη, σε λανθασμένες διαγνώσεις και σε παραβίαση των ανθρωπίνων δικαιωμάτων. </a:t>
            </a:r>
            <a:r>
              <a:rPr lang="en-US" sz="2200" dirty="0" err="1"/>
              <a:t>Η αναγνώριση </a:t>
            </a:r>
            <a:r>
              <a:rPr lang="en-US" sz="2200" dirty="0"/>
              <a:t>των προκαταλήψεων αποτελεί θεμελιώδη επαγγελματική ικανότητα.</a:t>
            </a:r>
          </a:p>
          <a:p>
            <a:pPr marL="342900" indent="-342900">
              <a:buFont typeface="Wingdings" panose="05000000000000000000" pitchFamily="2" charset="2"/>
              <a:buChar char="ü"/>
            </a:pPr>
            <a:r>
              <a:rPr lang="en-US" sz="2200" dirty="0"/>
              <a:t>Οι έρευνες δείχνουν ότι </a:t>
            </a:r>
            <a:r>
              <a:rPr lang="en-US" sz="2200" b="1" dirty="0"/>
              <a:t>η οικειότητα και το σεξουαλικό ενδιαφέρον παραμένουν ζωτικά στοιχεία </a:t>
            </a:r>
            <a:r>
              <a:rPr lang="en-US" sz="2200" dirty="0"/>
              <a:t>της ποιότητας ζωής. </a:t>
            </a:r>
            <a:r>
              <a:rPr lang="el-GR" sz="2400" dirty="0"/>
              <a:t>Ο περιορισμός ή η διακοπή της σεξουαλικής ζωής μπορεί συχνά να αποτελεί αποτέλεσμα του κοινωνικού στίγματος.</a:t>
            </a:r>
            <a:endParaRPr lang="en-US" sz="2200" dirty="0"/>
          </a:p>
          <a:p>
            <a:pPr marL="342900" indent="-342900">
              <a:buFont typeface="Wingdings" panose="05000000000000000000" pitchFamily="2" charset="2"/>
              <a:buChar char="ü"/>
            </a:pPr>
            <a:r>
              <a:rPr lang="en-US" sz="2200" dirty="0" err="1"/>
              <a:t>Σε</a:t>
            </a:r>
            <a:r>
              <a:rPr lang="en-US" sz="2200" dirty="0"/>
              <a:t> </a:t>
            </a:r>
            <a:r>
              <a:rPr lang="en-US" sz="2200" dirty="0" err="1"/>
              <a:t>ιδρυμ</a:t>
            </a:r>
            <a:r>
              <a:rPr lang="en-US" sz="2200" dirty="0"/>
              <a:t>ατικά περιβάλλοντα, η ιδιωτικότητα αποτελεί προϋπόθεση για την αξιοπρέπεια. </a:t>
            </a:r>
            <a:r>
              <a:rPr lang="en-US" sz="2200" dirty="0" err="1"/>
              <a:t>Οι</a:t>
            </a:r>
            <a:r>
              <a:rPr lang="en-US" sz="2200" dirty="0"/>
              <a:t> επα</a:t>
            </a:r>
            <a:r>
              <a:rPr lang="en-US" sz="2200" dirty="0" err="1"/>
              <a:t>γγελμ</a:t>
            </a:r>
            <a:r>
              <a:rPr lang="en-US" sz="2200" dirty="0"/>
              <a:t>ατίες πρέπει να μεταβούν από το</a:t>
            </a:r>
            <a:r>
              <a:rPr lang="el-GR" sz="2200" dirty="0"/>
              <a:t>ν</a:t>
            </a:r>
            <a:r>
              <a:rPr lang="en-US" sz="2200" dirty="0"/>
              <a:t> ρόλο του «φύλακα» που παρακολουθεί τη συμπεριφορά σε </a:t>
            </a:r>
            <a:r>
              <a:rPr lang="en-US" sz="2200" b="1" dirty="0"/>
              <a:t>αυτό του «διαμεσολαβητή» </a:t>
            </a:r>
            <a:r>
              <a:rPr lang="en-US" sz="2200" dirty="0"/>
              <a:t>που προστατεύει τον ιδιωτικό χώρο του ενοίκου.</a:t>
            </a:r>
          </a:p>
          <a:p>
            <a:pPr marL="342900" indent="-342900">
              <a:buFont typeface="Wingdings" panose="05000000000000000000" pitchFamily="2" charset="2"/>
              <a:buChar char="ü"/>
            </a:pPr>
            <a:r>
              <a:rPr lang="en-US" sz="2200" dirty="0" err="1"/>
              <a:t>Δεν</a:t>
            </a:r>
            <a:r>
              <a:rPr lang="en-US" sz="2200" dirty="0"/>
              <a:t> μπορούμε να υποστηρίξουμε τους ηλικιωμένους χωρίς να αναγνωρίζουμε </a:t>
            </a:r>
            <a:r>
              <a:rPr lang="en-US" sz="2200" b="1" dirty="0"/>
              <a:t>το διαφορετικό υπόβαθρό </a:t>
            </a:r>
            <a:r>
              <a:rPr lang="en-US" sz="2200" dirty="0"/>
              <a:t>τους.</a:t>
            </a:r>
          </a:p>
          <a:p>
            <a:pPr marL="342900" indent="-342900">
              <a:buFont typeface="Wingdings" panose="05000000000000000000" pitchFamily="2" charset="2"/>
              <a:buChar char="ü"/>
            </a:pPr>
            <a:r>
              <a:rPr lang="en-US" sz="2200" b="1" dirty="0"/>
              <a:t>Η καταπολέμηση της ηλικιακής διάκρισης είναι μια συνεχής διαδικασία αυτοαναστοχασμού</a:t>
            </a:r>
            <a:r>
              <a:rPr lang="en-US" sz="2200" dirty="0"/>
              <a:t>. Ελέγχοντας τη γλώσσα και τις αντιδράσεις μας, δημιουργούμε μια κουλτούρα όπου οι ηλικιωμένοι μπορούν να γερνούν </a:t>
            </a:r>
            <a:r>
              <a:rPr lang="el-GR" sz="2400" dirty="0"/>
              <a:t>διατηρώντας την ταυτότητά τους ακέραιη. </a:t>
            </a:r>
            <a:endParaRPr lang="en-US" sz="2400" dirty="0"/>
          </a:p>
        </p:txBody>
      </p:sp>
      <p:sp>
        <p:nvSpPr>
          <p:cNvPr id="2" name="Caixa de texto 11"/>
          <p:cNvSpPr txBox="1"/>
          <p:nvPr/>
        </p:nvSpPr>
        <p:spPr>
          <a:xfrm>
            <a:off x="893445" y="5551170"/>
            <a:ext cx="10784840" cy="982980"/>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noAutofit/>
          </a:bodyPr>
          <a:lstStyle/>
          <a:p>
            <a:pPr algn="ctr">
              <a:lnSpc>
                <a:spcPct val="107000"/>
              </a:lnSpc>
              <a:spcAft>
                <a:spcPts val="800"/>
              </a:spcAft>
              <a:buNone/>
            </a:pP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charset="0"/>
              </a:rPr>
              <a:t>Τελική σκέψη: Αν έχουμε την τύχη να ζήσουμε μια μακρά ζωή, τα στερεότυπα ηλικιακής διάκρισης που αμφισβητούμε σήμερα είναι ακριβώς αυτά που θα μας έβλαπταν αύριο. Η φροντίδα χωρίς αποκλεισμούς αποτελεί επένδυση στο συλλογικό μας μέλλον.</a:t>
            </a:r>
          </a:p>
        </p:txBody>
      </p:sp>
      <p:pic>
        <p:nvPicPr>
          <p:cNvPr id="4" name="Imagem 3" descr="Uma imagem com pele, bochecha, Cara humana, ruga&#10;&#10;Os conteúdos gerados por IA podem estar incorretos."/>
          <p:cNvPicPr>
            <a:picLocks noChangeAspect="1"/>
          </p:cNvPicPr>
          <p:nvPr/>
        </p:nvPicPr>
        <p:blipFill>
          <a:blip r:embed="rId2"/>
          <a:srcRect t="13836" b="7843"/>
          <a:stretch>
            <a:fillRect/>
          </a:stretch>
        </p:blipFill>
        <p:spPr>
          <a:xfrm>
            <a:off x="462437" y="922633"/>
            <a:ext cx="3162506" cy="443048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Ενότητα 2 – </a:t>
            </a:r>
            <a:r>
              <a:rPr lang="pt-PT" dirty="0" err="1"/>
              <a:t>Βασικοί ορισμοί</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b="1" dirty="0">
                <a:solidFill>
                  <a:schemeClr val="accent3"/>
                </a:solidFill>
              </a:rPr>
              <a:t>Ηλικιακός ρατσισμός</a:t>
            </a:r>
            <a:r>
              <a:rPr lang="en-GB" dirty="0"/>
              <a:t>: </a:t>
            </a:r>
            <a:r>
              <a:rPr lang="en-US" dirty="0"/>
              <a:t>Αναφέρεται </a:t>
            </a:r>
            <a:r>
              <a:rPr lang="en-GB" dirty="0"/>
              <a:t>στα </a:t>
            </a:r>
            <a:r>
              <a:rPr lang="en-GB" b="1" dirty="0"/>
              <a:t>στερεότυπα </a:t>
            </a:r>
            <a:r>
              <a:rPr lang="en-GB" dirty="0"/>
              <a:t>(πώς σκεφτόμαστε), </a:t>
            </a:r>
            <a:r>
              <a:rPr lang="en-GB" b="1" dirty="0"/>
              <a:t>τις προκαταλήψεις </a:t>
            </a:r>
            <a:r>
              <a:rPr lang="en-GB" dirty="0"/>
              <a:t>(πώς αισθανόμαστε) και </a:t>
            </a:r>
            <a:r>
              <a:rPr lang="en-GB" b="1" dirty="0"/>
              <a:t>τις διακρίσεις </a:t>
            </a:r>
            <a:r>
              <a:rPr lang="en-GB" dirty="0"/>
              <a:t>(πώς ενεργούμε) απέναντι σε άλλους ή στον εαυτό μας με βάση την ηλικία (ΠΟΥ, 2025).</a:t>
            </a:r>
            <a:endParaRPr lang="pt-PT" dirty="0"/>
          </a:p>
          <a:p>
            <a:r>
              <a:rPr lang="en-GB" b="1" dirty="0">
                <a:solidFill>
                  <a:schemeClr val="accent3"/>
                </a:solidFill>
              </a:rPr>
              <a:t>Στερεότυπα</a:t>
            </a:r>
            <a:r>
              <a:rPr lang="en-GB" dirty="0"/>
              <a:t>: Γνωστικές δομές που αποθηκεύουν τις σκέψεις, τις πεποιθήσεις και τις προσδοκίες μας σχετικά με τα χαρακτηριστικά των μελών κοινωνικών ομάδων. Στην περίπτωση της ηλικιακής διάκρισης, τα στερεότυπα σχετικά με την ηλικία χρησιμοποιούνται για να εξαχθούν συμπεράσματα σχετικά με άτομα μιας συγκεκριμένης ηλικιακής ομάδας και να καθοδηγήσουν τη συμπεριφορά απέναντί τους (ΠΟΥ, 2021).</a:t>
            </a:r>
            <a:endParaRPr lang="pt-PT" dirty="0"/>
          </a:p>
          <a:p>
            <a:r>
              <a:rPr lang="en-GB" b="1" dirty="0">
                <a:solidFill>
                  <a:schemeClr val="accent3"/>
                </a:solidFill>
              </a:rPr>
              <a:t>Προκατάληψη</a:t>
            </a:r>
            <a:r>
              <a:rPr lang="en-GB" dirty="0"/>
              <a:t>: Μια συναισθηματική αντίδραση ή αίσθημα που κατευθύνεται προς ένα άτομο που ανήκει σε μια συγκεκριμένη κοινωνική ομάδα. Στην περίπτωση της ηλικιακής διάκρισης, η προκατάληψη κατευθύνεται προς άτομα που </a:t>
            </a:r>
            <a:r>
              <a:rPr lang="el-GR" dirty="0"/>
              <a:t>θεωρούνται </a:t>
            </a:r>
            <a:r>
              <a:rPr lang="en-GB" dirty="0" err="1"/>
              <a:t>ότι</a:t>
            </a:r>
            <a:r>
              <a:rPr lang="en-GB" dirty="0"/>
              <a:t> ανήκουν σε μια συγκεκριμένη ηλικιακή ομάδα, ανεξάρτητα από το αν πράγματι ανήκουν σε αυτή την ομάδα (ΠΟΥ, 2021).</a:t>
            </a:r>
            <a:endParaRPr lang="pt-PT" dirty="0"/>
          </a:p>
          <a:p>
            <a:r>
              <a:rPr lang="en-GB" b="1" dirty="0">
                <a:solidFill>
                  <a:schemeClr val="accent3"/>
                </a:solidFill>
              </a:rPr>
              <a:t>Διακρίσεις</a:t>
            </a:r>
            <a:r>
              <a:rPr lang="en-GB" dirty="0"/>
              <a:t>: Οποιεσδήποτε ενέργειες, πρακτικές, νόμοι ή πολιτικές που εφαρμόζονται σε άτομα με βάση την υποτιθέμενη ή πραγματική συμμετοχή τους σε μια κοινωνικά σημαντική ομάδα και που τους επιβάλλουν κάποια μορφή άμεσου ή έμμεσου μειονεκτήματος (αρνητική διάκριση) ή πλεονεκτήματος (θετική διάκριση). Στην περίπτωση των διακρίσεων λόγω ηλικίας, αυτές οι ενέργειες, πρακτικές και πολιτικές στρέφονται </a:t>
            </a:r>
            <a:r>
              <a:rPr lang="el-GR" dirty="0"/>
              <a:t>κατά ατόμων που θεωρούνται ότι ανήκουν </a:t>
            </a:r>
            <a:r>
              <a:rPr lang="en-GB" dirty="0" err="1"/>
              <a:t>σε</a:t>
            </a:r>
            <a:r>
              <a:rPr lang="en-GB" dirty="0"/>
              <a:t> μια συγκεκριμένη ηλικιακή ομάδα (ΠΟΥ, 2010).</a:t>
            </a:r>
            <a:endParaRPr lang="pt-PT" dirty="0"/>
          </a:p>
          <a:p>
            <a:r>
              <a:rPr lang="en-GB" b="1" dirty="0">
                <a:solidFill>
                  <a:schemeClr val="accent3"/>
                </a:solidFill>
              </a:rPr>
              <a:t>Θεσμικός ηλικιακός ρατσισμός</a:t>
            </a:r>
            <a:r>
              <a:rPr lang="en-GB" dirty="0"/>
              <a:t>: Νόμοι, κανόνες, πρότυπα, πολιτικές και πρακτικές θεσμικών οργάνων – καθώς και οι ιδεολογίες που προωθούνται για να τα δικαιολογήσουν </a:t>
            </a:r>
            <a:r>
              <a:rPr lang="en-GB"/>
              <a:t>– </a:t>
            </a:r>
            <a:r>
              <a:rPr lang="el-GR"/>
              <a:t>τα οποία περιορίζουν άδικα τις ευκαιρίες</a:t>
            </a:r>
            <a:r>
              <a:rPr lang="en-GB" dirty="0"/>
              <a:t>και θέτουν συστηματικά σε μειονεκτική θέση τα άτομα με βάση την ηλικία τους (ΠΟΥ, 2021).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Ενότητα 2 – </a:t>
            </a:r>
            <a:r>
              <a:rPr lang="pt-PT" dirty="0" err="1"/>
              <a:t>Βασικοί ορισμοί</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b="1" dirty="0">
                <a:solidFill>
                  <a:schemeClr val="accent3"/>
                </a:solidFill>
              </a:rPr>
              <a:t>Διαπροσωπική ηλικιακή διάκριση</a:t>
            </a:r>
            <a:r>
              <a:rPr lang="en-GB" dirty="0"/>
              <a:t>: Ηλικιακή διάκριση που εμφανίζεται κατά τη διάρκεια αλληλεπιδράσεων μεταξύ δύο ή περισσότερων ατόμων. Στη διαπροσωπική ηλικιακή διάκριση, ο δράστης διακρίνεται από το θύμα της ηλικιακής διάκρισης (ΠΟΥ, 2021).</a:t>
            </a:r>
            <a:endParaRPr lang="pt-PT" dirty="0"/>
          </a:p>
          <a:p>
            <a:r>
              <a:rPr lang="en-GB" b="1" dirty="0">
                <a:solidFill>
                  <a:schemeClr val="accent3"/>
                </a:solidFill>
              </a:rPr>
              <a:t>Εσωτερικευμένη ηλικιακή διάκριση / Αυτοκατευθυνόμενη ηλικιακή διάκριση</a:t>
            </a:r>
            <a:r>
              <a:rPr lang="en-GB" dirty="0"/>
              <a:t>: Ηλικιακή διάκριση που στρέφεται εναντίον του ίδιου του ατόμου. Τα άτομα εσωτερικεύουν προκαταλήψεις βασισμένες στην ηλικία από τον περιβάλλοντα πολιτισμό, αφού εκτίθενται επανειλημμένα σε αυτές, και στη συνέχεια εφαρμόζουν τις προκαταλήψεις αυτές στον εαυτό τους (ΠΟΥ, 2021).</a:t>
            </a:r>
            <a:endParaRPr lang="pt-PT" dirty="0"/>
          </a:p>
          <a:p>
            <a:r>
              <a:rPr lang="en-GB" b="1" dirty="0">
                <a:solidFill>
                  <a:schemeClr val="accent3"/>
                </a:solidFill>
              </a:rPr>
              <a:t>Ρητή ηλικιακή διάκριση</a:t>
            </a:r>
            <a:r>
              <a:rPr lang="en-GB" dirty="0"/>
              <a:t>: Ηλικιακή διάκριση στην οποία προβαίνει ένα άτομο συνειδητά και σκόπιμα. Συχνά αντιπαραβάλλεται με την έμμεση ηλικιακή διάκριση, η οποία λειτουργεί σε μεγάλο βαθμό εκτός της συνειδητής αντίληψης (ΠΟΥ, 2021).</a:t>
            </a:r>
            <a:endParaRPr lang="pt-PT" dirty="0"/>
          </a:p>
          <a:p>
            <a:r>
              <a:rPr lang="en-GB" b="1" dirty="0">
                <a:solidFill>
                  <a:schemeClr val="accent3"/>
                </a:solidFill>
              </a:rPr>
              <a:t>Σιωπηρή ηλικιακή διάκριση</a:t>
            </a:r>
            <a:r>
              <a:rPr lang="en-GB" dirty="0"/>
              <a:t>: Ηλικιακή διάκριση στην οποία εμπλέκεται ένα άτομο χωρίς συνειδητή επίγνωση και πρόθεση (ΠΟΥ, 2021).</a:t>
            </a:r>
            <a:endParaRPr lang="pt-PT" dirty="0"/>
          </a:p>
          <a:p>
            <a:r>
              <a:rPr lang="en-GB" b="1" dirty="0">
                <a:solidFill>
                  <a:schemeClr val="accent3"/>
                </a:solidFill>
              </a:rPr>
              <a:t>Σεξουαλική ηλικιακή διάκριση</a:t>
            </a:r>
            <a:r>
              <a:rPr lang="en-GB" dirty="0"/>
              <a:t>: </a:t>
            </a:r>
            <a:r>
              <a:rPr lang="en-US" dirty="0"/>
              <a:t>Η συγκεκριμένη πεποίθηση ότι οι ηλικιωμένοι είναι, ή θα έπρεπε να είναι, ασεξουαλικοί, ότι το σεξουαλικό ενδιαφέρον στην τρίτη ηλικία είναι ανώμαλο και ότι δεν είναι σε θέση να έχουν σεξουαλικές σχέσεις ή να απολαμβάνουν τη σεξουαλική ζωή όπως όταν ήταν νέοι (Surles, 2023). </a:t>
            </a:r>
            <a:endParaRPr lang="pt-PT" dirty="0"/>
          </a:p>
          <a:p>
            <a:r>
              <a:rPr lang="en-GB" b="1" dirty="0">
                <a:solidFill>
                  <a:schemeClr val="accent3"/>
                </a:solidFill>
              </a:rPr>
              <a:t>«Γλώσσα των ηλικιωμένων</a:t>
            </a:r>
            <a:r>
              <a:rPr lang="en-GB" dirty="0"/>
              <a:t>»: Προσαρμογές στα πρότυπα ομιλίας που μερικές φορές κάνουν οι νεότεροι όταν επικοινωνούν με ηλικιωμένους, όπως το να μιλούν πιο αργά ή πιο δυνατά, να συντομεύουν τις προτάσεις ή να χρησιμοποιούν περιορισμένο ή λιγότερο σύνθετο λεξιλόγιο. Αυτά τα απλοποιημένα πρότυπα ομιλίας βασίζονται σιωπηρά στην υπόθεση ότι οι ηλικιωμένοι έχουν γνωστικές διαταραχές ή είναι ανίκανοι να κατανοήσουν την κανονική ομιλία (ΠΟΥ, 2021).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Σας ευχαριστούμε </a:t>
            </a:r>
            <a:r>
              <a:rPr lang="pt-PT" sz="2400" dirty="0"/>
              <a:t>για </a:t>
            </a:r>
            <a:r>
              <a:rPr lang="pt-PT" sz="2400" dirty="0" err="1"/>
              <a:t>την προσοχή σας</a:t>
            </a:r>
            <a:r>
              <a:rPr lang="pt-PT" sz="2400" dirty="0"/>
              <a:t>!</a:t>
            </a:r>
            <a:endParaRPr lang="el-GR" sz="2400" dirty="0"/>
          </a:p>
        </p:txBody>
      </p:sp>
      <p:sp>
        <p:nvSpPr>
          <p:cNvPr id="3" name="Title 1"/>
          <p:cNvSpPr txBox="1"/>
          <p:nvPr/>
        </p:nvSpPr>
        <p:spPr>
          <a:xfrm>
            <a:off x="2179864" y="2525956"/>
            <a:ext cx="7832271" cy="160019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rPr>
              <a:t>www.nevergetsold.eu</a:t>
            </a:r>
            <a:endParaRPr lang="pt-PT" sz="2400" dirty="0"/>
          </a:p>
        </p:txBody>
      </p:sp>
      <p:pic>
        <p:nvPicPr>
          <p:cNvPr id="4" name="Imagem 3" descr="Uma imagem com símbolo, logótipo, círculo, Tipo de letra&#10;&#10;Os conteúdos gerados por IA poderão estar incorretos.">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93458" y="5214024"/>
            <a:ext cx="650133" cy="650133"/>
          </a:xfrm>
          <a:prstGeom prst="rect">
            <a:avLst/>
          </a:prstGeom>
        </p:spPr>
      </p:pic>
      <p:sp>
        <p:nvSpPr>
          <p:cNvPr id="6" name="Title 1"/>
          <p:cNvSpPr txBox="1"/>
          <p:nvPr/>
        </p:nvSpPr>
        <p:spPr>
          <a:xfrm>
            <a:off x="3581399" y="4010475"/>
            <a:ext cx="6914821" cy="133406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rPr>
              <a:t>Ποτέ δεν παλιώνει </a:t>
            </a:r>
            <a:endParaRPr lang="en-US" dirty="0"/>
          </a:p>
        </p:txBody>
      </p:sp>
      <p:sp>
        <p:nvSpPr>
          <p:cNvPr id="7" name="Title 1"/>
          <p:cNvSpPr txBox="1"/>
          <p:nvPr/>
        </p:nvSpPr>
        <p:spPr>
          <a:xfrm>
            <a:off x="3581399" y="4872057"/>
            <a:ext cx="2514602" cy="133406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5"/>
              </a:rPr>
              <a:t>nevergetsold.project</a:t>
            </a:r>
            <a:endParaRPr lang="en-US" dirty="0"/>
          </a:p>
        </p:txBody>
      </p:sp>
      <p:pic>
        <p:nvPicPr>
          <p:cNvPr id="9" name="Imagem 8" descr="Uma imagem com texto, Tipo de letra, Gráficos, logótipo&#10;&#10;Os conteúdos gerados por IA podem estar incorreto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sz="2400" dirty="0"/>
              <a:t>Ενότητα 2: Η ηλικιακή διάκριση και οι παρανοήσεις σχετικά με τους ηλικιωμένους</a:t>
            </a:r>
          </a:p>
        </p:txBody>
      </p:sp>
      <p:sp>
        <p:nvSpPr>
          <p:cNvPr id="5" name="Content Placeholder 4"/>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1000" dirty="0"/>
              <a:t>Abrams, Z. (1 Μαρτίου 2023). Μια νέα αντίληψη για τη γήρανση. Monitor on Psychology, 54(2).</a:t>
            </a:r>
            <a:r>
              <a:rPr lang="en-US" sz="1000" dirty="0">
                <a:hlinkClick r:id="rId2"/>
              </a:rPr>
              <a:t> https://www.apa.org/monitor/2023/03/cover-new-concept-of-aging </a:t>
            </a:r>
            <a:r>
              <a:rPr lang="en-US" sz="1000" dirty="0"/>
              <a:t> </a:t>
            </a:r>
          </a:p>
          <a:p>
            <a:pPr marL="285750" indent="-285750">
              <a:buFont typeface="Arial" panose="020B0604020202020204" pitchFamily="34" charset="0"/>
              <a:buChar char="•"/>
            </a:pPr>
            <a:r>
              <a:rPr lang="en-US" sz="1000" dirty="0"/>
              <a:t>Bodner, E.; Cohen-Fridel, S. Σχέσεις μεταξύ των μορφών προσκόλλησης, της ηλικιακής διάκρισης και της ποιότητας ζωής στην τρίτη ηλικία. Int. </a:t>
            </a:r>
            <a:r>
              <a:rPr lang="en-US" sz="1000" dirty="0" err="1"/>
              <a:t>Psychogeriatr</a:t>
            </a:r>
            <a:r>
              <a:rPr lang="en-US" sz="1000" dirty="0"/>
              <a:t>. 2010, 22, 1353–1361.</a:t>
            </a:r>
          </a:p>
          <a:p>
            <a:pPr marL="285750" indent="-285750">
              <a:buFont typeface="Arial" panose="020B0604020202020204" pitchFamily="34" charset="0"/>
              <a:buChar char="•"/>
            </a:pPr>
            <a:r>
              <a:rPr lang="en-US" sz="1000" dirty="0" err="1"/>
              <a:t>Donizzetti</a:t>
            </a:r>
            <a:r>
              <a:rPr lang="en-US" sz="1000" dirty="0"/>
              <a:t>, A.R.; </a:t>
            </a:r>
            <a:r>
              <a:rPr lang="en-US" sz="1000" dirty="0" err="1"/>
              <a:t>Lagacé</a:t>
            </a:r>
            <a:r>
              <a:rPr lang="en-US" sz="1000" dirty="0"/>
              <a:t>, M. Η COVID-19 και οι ψυχικές διαταραχές των ηλικιωμένων: Ο ρόλος της αντίληψης του κινδύνου, της κοινωνικής απομόνωσης, της μοναξιάς και της ηλικιακής διάκρισης. Int. J. Environ. Res. Public Health 2022, 19, 4513.</a:t>
            </a:r>
          </a:p>
          <a:p>
            <a:pPr marL="285750" indent="-285750">
              <a:buFont typeface="Arial" panose="020B0604020202020204" pitchFamily="34" charset="0"/>
              <a:buChar char="•"/>
            </a:pPr>
            <a:r>
              <a:rPr lang="en-US" sz="1000" dirty="0"/>
              <a:t>Gewirtz-Meydan, A., &amp; Ayalon, L. (2020). «Αποχρώσεις του γκρι»: Διερεύνηση της κοινής γνώμης σχετικά με τη σεξουαλικότητα στην τρίτη ηλικία. Canadian Journal on Aging/La Revue canadienne du </a:t>
            </a:r>
            <a:r>
              <a:rPr lang="en-US" sz="1000" dirty="0" err="1"/>
              <a:t>vieillissement</a:t>
            </a:r>
            <a:r>
              <a:rPr lang="en-US" sz="1000" dirty="0"/>
              <a:t>, 39(4), 647-661.</a:t>
            </a:r>
            <a:r>
              <a:rPr lang="en-US" sz="1000" dirty="0">
                <a:hlinkClick r:id="rId3"/>
              </a:rPr>
              <a:t> https://doi.org/10.1017/s071498081900062x </a:t>
            </a:r>
            <a:r>
              <a:rPr lang="en-US" sz="1000" dirty="0"/>
              <a:t> </a:t>
            </a:r>
          </a:p>
          <a:p>
            <a:pPr marL="285750" indent="-285750">
              <a:buFont typeface="Arial" panose="020B0604020202020204" pitchFamily="34" charset="0"/>
              <a:buChar char="•"/>
            </a:pPr>
            <a:r>
              <a:rPr lang="en-US" sz="1000" dirty="0"/>
              <a:t>Gewirtz-Meydan, A., </a:t>
            </a:r>
            <a:r>
              <a:rPr lang="en-US" sz="1000" dirty="0" err="1"/>
              <a:t>Hafford-Letchfield</a:t>
            </a:r>
            <a:r>
              <a:rPr lang="en-US" sz="1000" dirty="0"/>
              <a:t>, T., Benyamini, Y., Phelan, A., Jackson, J. και Ayalon, L. (2018) «Ηλικιακός ρατσισμός και σεξουαλικότητα», στο Ayalon, L. &amp; Tesch-Römer, C. (επιμ.) Σύγχρονες Προοπτικές για τον Ηλικιακό Ρατσισμό. Cham: Springer International Publishing, σ. 149-162. doi:10.1007/978-3-319-73820-8_10.</a:t>
            </a:r>
            <a:r>
              <a:rPr lang="en-US" sz="1000" dirty="0">
                <a:hlinkClick r:id="rId4"/>
              </a:rPr>
              <a:t> https://cora.ucc.ie/bitstreams/7f056dc8-2801-4587-9aec-87a10ad79796/download</a:t>
            </a:r>
            <a:r>
              <a:rPr lang="en-US" sz="1000" dirty="0"/>
              <a:t> </a:t>
            </a:r>
          </a:p>
          <a:p>
            <a:pPr marL="285750" indent="-285750">
              <a:buFont typeface="Arial" panose="020B0604020202020204" pitchFamily="34" charset="0"/>
              <a:buChar char="•"/>
            </a:pPr>
            <a:r>
              <a:rPr lang="en-US" sz="1000" dirty="0"/>
              <a:t>Heywood, W., Minichiello, V., Lyons, A., </a:t>
            </a:r>
            <a:r>
              <a:rPr lang="en-US" sz="1000" dirty="0" err="1"/>
              <a:t>Fileborn</a:t>
            </a:r>
            <a:r>
              <a:rPr lang="en-US" sz="1000" dirty="0"/>
              <a:t>, B., Hussain, R., Hinchliff, S., … Dow, B. (2019). Ο αντίκτυπος των εμπειριών ηλικιακής διάκρισης στη σεξουαλική δραστηριότητα και το ενδιαφέρον στην τρίτη ηλικία. Ageing and Society, 39(4), 795–814. doi:10.1017/S0144686X17001222 </a:t>
            </a:r>
          </a:p>
          <a:p>
            <a:pPr marL="285750" indent="-285750">
              <a:buFont typeface="Arial" panose="020B0604020202020204" pitchFamily="34" charset="0"/>
              <a:buChar char="•"/>
            </a:pPr>
            <a:r>
              <a:rPr lang="en-US" sz="1000" dirty="0" err="1"/>
              <a:t>Kerssies</a:t>
            </a:r>
            <a:r>
              <a:rPr lang="en-US" sz="1000" dirty="0"/>
              <a:t>, J., Huijg, J. M., </a:t>
            </a:r>
            <a:r>
              <a:rPr lang="en-US" sz="1000" dirty="0" err="1"/>
              <a:t>Messelis</a:t>
            </a:r>
            <a:r>
              <a:rPr lang="en-US" sz="1000" dirty="0"/>
              <a:t>, E., Abma, T. A., &amp; </a:t>
            </a:r>
            <a:r>
              <a:rPr lang="en-US" sz="1000" dirty="0" err="1"/>
              <a:t>Bendien</a:t>
            </a:r>
            <a:r>
              <a:rPr lang="en-US" sz="1000" dirty="0"/>
              <a:t>, E. (2025). Μετασχηματίζοντας τη σεξουαλική (αυτο-) ηλικιακή διάκριση: Μια εξατομικευμένη προσέγγιση συμμετοχικής έρευνας δράσης για τη συνεργατική μάθηση μεταξύ ηλικιωμένων. Educational Gerontology, 51(12), 1340-1352.</a:t>
            </a:r>
          </a:p>
          <a:p>
            <a:pPr marL="285750" indent="-285750">
              <a:buFont typeface="Arial" panose="020B0604020202020204" pitchFamily="34" charset="0"/>
              <a:buChar char="•"/>
            </a:pPr>
            <a:r>
              <a:rPr lang="en-US" sz="1000" dirty="0"/>
              <a:t>Lyons, A., Alba, B., Heywood, W., </a:t>
            </a:r>
            <a:r>
              <a:rPr lang="en-US" sz="1000" dirty="0" err="1"/>
              <a:t>Fileborn</a:t>
            </a:r>
            <a:r>
              <a:rPr lang="en-US" sz="1000" dirty="0"/>
              <a:t>, B., Minichiello, V., Barrett, C., … Dow, B. (2018). Εμπειρίες ηλικιακής διάκρισης και ψυχική υγεία των ηλικιωμένων. Γήρανση &amp; Ψυχική Υγεία, 22(11), 1456–1464.</a:t>
            </a:r>
            <a:r>
              <a:rPr lang="en-US" sz="1000" dirty="0">
                <a:hlinkClick r:id="rId5"/>
              </a:rPr>
              <a:t> https://doi.org/10.1080/13607863.2017.1364347 </a:t>
            </a:r>
            <a:r>
              <a:rPr lang="en-US" sz="1000" dirty="0"/>
              <a:t> </a:t>
            </a:r>
          </a:p>
          <a:p>
            <a:pPr marL="285750" indent="-285750">
              <a:buFont typeface="Arial" panose="020B0604020202020204" pitchFamily="34" charset="0"/>
              <a:buChar char="•"/>
            </a:pPr>
            <a:r>
              <a:rPr lang="en-US" sz="1000" dirty="0"/>
              <a:t>Moore, A., &amp; Reynolds, P. (2016). Ενάντια στην ασχήμια της ηλικίας: Προς μια </a:t>
            </a:r>
            <a:r>
              <a:rPr lang="en-US" sz="1000" dirty="0" err="1"/>
              <a:t>ερωτική προσέγγιση </a:t>
            </a:r>
            <a:r>
              <a:rPr lang="en-US" sz="1000" dirty="0"/>
              <a:t>του γηράσκοντος σεξουαλικού σώματος. </a:t>
            </a:r>
            <a:r>
              <a:rPr lang="en-US" sz="1000" dirty="0" err="1"/>
              <a:t>InterAlia</a:t>
            </a:r>
            <a:r>
              <a:rPr lang="en-US" sz="1000" dirty="0"/>
              <a:t>: Περιοδικό </a:t>
            </a:r>
            <a:r>
              <a:rPr lang="en-US" sz="1000" dirty="0" err="1"/>
              <a:t>αφιερωμένο στις </a:t>
            </a:r>
            <a:r>
              <a:rPr lang="en-US" sz="1000" dirty="0"/>
              <a:t>queer </a:t>
            </a:r>
            <a:r>
              <a:rPr lang="en-US" sz="1000" dirty="0" err="1"/>
              <a:t>σπουδές</a:t>
            </a:r>
            <a:r>
              <a:rPr lang="en-US" sz="1000" dirty="0"/>
              <a:t>, (11a).</a:t>
            </a:r>
            <a:r>
              <a:rPr lang="en-US" sz="1000" dirty="0">
                <a:hlinkClick r:id="rId6"/>
              </a:rPr>
              <a:t> https://doi.org/10.51897/interalia/lrjz7417 </a:t>
            </a:r>
            <a:r>
              <a:rPr lang="en-US" sz="1000" dirty="0"/>
              <a:t> </a:t>
            </a:r>
          </a:p>
          <a:p>
            <a:pPr marL="285750" indent="-285750">
              <a:buFont typeface="Arial" panose="020B0604020202020204" pitchFamily="34" charset="0"/>
              <a:buChar char="•"/>
            </a:pPr>
            <a:r>
              <a:rPr lang="en-US" sz="1000" dirty="0"/>
              <a:t>Robb, C., Chen, H. &amp; Haley, W.E. Η ηλικιακή διάκριση στην ψυχική υγεία και την υγειονομική περίθαλψη: Μια κριτική ανασκόπηση. Journal of Clinical </a:t>
            </a:r>
            <a:r>
              <a:rPr lang="en-US" sz="1000" dirty="0" err="1"/>
              <a:t>Geropsychology</a:t>
            </a:r>
            <a:r>
              <a:rPr lang="en-US" sz="1000" dirty="0"/>
              <a:t> 8, 1–12 (2002).</a:t>
            </a:r>
            <a:r>
              <a:rPr lang="en-US" sz="1000" dirty="0">
                <a:hlinkClick r:id="rId7"/>
              </a:rPr>
              <a:t> https://doi.org/10.1023/A:1013013322947</a:t>
            </a:r>
            <a:r>
              <a:rPr lang="en-US" sz="1000" dirty="0"/>
              <a:t> </a:t>
            </a:r>
          </a:p>
          <a:p>
            <a:pPr marL="285750" indent="-285750">
              <a:buFont typeface="Arial" panose="020B0604020202020204" pitchFamily="34" charset="0"/>
              <a:buChar char="•"/>
            </a:pPr>
            <a:r>
              <a:rPr lang="en-US" sz="1000" dirty="0"/>
              <a:t>Surles, T. (1 Φεβρουαρίου 2023). Καταπολεμήστε τη σεξουαλική ηλικιακή διάκριση και ενισχύστε τη σεξουαλική σας αυτοπεποίθηση. Next Avenue.</a:t>
            </a:r>
            <a:r>
              <a:rPr lang="en-US" sz="1000" dirty="0">
                <a:hlinkClick r:id="rId8"/>
              </a:rPr>
              <a:t> https://www.nextavenue.org/fight-sexual-ageism-boost-your-self-confidence/</a:t>
            </a:r>
            <a:r>
              <a:rPr lang="en-US" sz="1000" dirty="0"/>
              <a:t> </a:t>
            </a:r>
          </a:p>
          <a:p>
            <a:pPr marL="285750" indent="-285750">
              <a:buFont typeface="Arial" panose="020B0604020202020204" pitchFamily="34" charset="0"/>
              <a:buChar char="•"/>
            </a:pPr>
            <a:r>
              <a:rPr lang="en-US" sz="1000" dirty="0"/>
              <a:t>Παγκόσμιος Οργανισμός Υγείας. (28 Απριλίου 2025). Γήρανση: Ηλικιακός ρατσισμός.</a:t>
            </a:r>
            <a:r>
              <a:rPr lang="en-US" sz="1000" dirty="0">
                <a:hlinkClick r:id="rId9"/>
              </a:rPr>
              <a:t> https://www.who.int/news-room/questions-and-answers/item/ageing-ageism </a:t>
            </a:r>
            <a:r>
              <a:rPr lang="en-US" sz="1000" dirty="0"/>
              <a:t> </a:t>
            </a:r>
          </a:p>
          <a:p>
            <a:pPr marL="285750" indent="-285750">
              <a:buFont typeface="Arial" panose="020B0604020202020204" pitchFamily="34" charset="0"/>
              <a:buChar char="•"/>
            </a:pPr>
            <a:r>
              <a:rPr lang="en-US" sz="1000" dirty="0"/>
              <a:t>Παγκόσμιος Οργανισμός Υγείας. (2021). Παγκόσμια έκθεση για την ηλικιακή διάκριση.</a:t>
            </a:r>
            <a:r>
              <a:rPr lang="en-US" sz="1000" dirty="0">
                <a:hlinkClick r:id="rId10"/>
              </a:rPr>
              <a:t> https://www.who.int/teams/social-determinants-of-health/demographic-change-and-healthy-ageing/ageism/global-report-on-ageism</a:t>
            </a:r>
            <a:r>
              <a:rPr lang="en-US" sz="1000" dirty="0"/>
              <a:t> </a:t>
            </a:r>
          </a:p>
          <a:p>
            <a:pPr marL="285750" indent="-285750">
              <a:buFont typeface="Arial" panose="020B0604020202020204" pitchFamily="34" charset="0"/>
              <a:buChar char="•"/>
            </a:pPr>
            <a:r>
              <a:rPr lang="en-US" sz="1000" dirty="0"/>
              <a:t>Παγκόσμιος Οργανισμός Υγείας. (2013). Απομυθοποιώντας τους μύθους της γήρανσης. Περιφερειακό Γραφείο του ΠΟΥ για την Ευρώπη.</a:t>
            </a:r>
            <a:r>
              <a:rPr lang="en-US" sz="1000" dirty="0">
                <a:hlinkClick r:id="rId11"/>
              </a:rPr>
              <a:t> https://iris.who.int/bitstreams/27967758-3b6e-47cf-9242-e5961ddd3252/download</a:t>
            </a:r>
            <a:r>
              <a:rPr lang="en-US" sz="1000" dirty="0"/>
              <a:t> </a:t>
            </a:r>
          </a:p>
        </p:txBody>
      </p:sp>
      <p:sp>
        <p:nvSpPr>
          <p:cNvPr id="3" name="Marcador de Posição do Texto 2"/>
          <p:cNvSpPr txBox="1"/>
          <p:nvPr/>
        </p:nvSpPr>
        <p:spPr>
          <a:xfrm>
            <a:off x="97970" y="884489"/>
            <a:ext cx="11944351" cy="550862"/>
          </a:xfrm>
          <a:prstGeom prst="rect">
            <a:avLst/>
          </a:prstGeom>
        </p:spPr>
        <p:txBody>
          <a:bodyPr/>
          <a:lstStyle>
            <a:lvl1pPr marL="0" indent="0" algn="just" defTabSz="914400"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Βιβλιογραφικές αναφορές</a:t>
            </a:r>
            <a:endParaRPr lang="pt-PT" dirty="0">
              <a:solidFill>
                <a:schemeClr val="accent3"/>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0CA347-1FFF-4E2A-83C6-EDECEBF67AEF}">
  <ds:schemaRefs/>
</ds:datastoreItem>
</file>

<file path=customXml/itemProps2.xml><?xml version="1.0" encoding="utf-8"?>
<ds:datastoreItem xmlns:ds="http://schemas.openxmlformats.org/officeDocument/2006/customXml" ds:itemID="{36F1A7EB-424F-4BEC-B663-4468437F1A4D}">
  <ds:schemaRefs/>
</ds:datastoreItem>
</file>

<file path=customXml/itemProps3.xml><?xml version="1.0" encoding="utf-8"?>
<ds:datastoreItem xmlns:ds="http://schemas.openxmlformats.org/officeDocument/2006/customXml" ds:itemID="{05F8CA89-DAA5-42B5-9467-77E7110A7920}">
  <ds:schemaRefs/>
</ds:datastoreItem>
</file>

<file path=docProps/app.xml><?xml version="1.0" encoding="utf-8"?>
<Properties xmlns="http://schemas.openxmlformats.org/officeDocument/2006/extended-properties" xmlns:vt="http://schemas.openxmlformats.org/officeDocument/2006/docPropsVTypes">
  <TotalTime>118</TotalTime>
  <Words>5088</Words>
  <Application>Microsoft Office PowerPoint</Application>
  <PresentationFormat>Widescreen</PresentationFormat>
  <Paragraphs>222</Paragraphs>
  <Slides>27</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Open Sans</vt:lpstr>
      <vt:lpstr>Times New Roman</vt:lpstr>
      <vt:lpstr>Wingdings</vt:lpstr>
      <vt:lpstr>CARDET Course template</vt:lpstr>
      <vt:lpstr>CARDET Course template - Cover page</vt:lpstr>
      <vt:lpstr>Εγχειρίδιο AgeWise</vt:lpstr>
      <vt:lpstr>Πρόγραμμα &amp; Μαθησιακά Αποτελέσματα</vt:lpstr>
      <vt:lpstr>Οι επιπτώσεις της ηλικιακής διάκρισης</vt:lpstr>
      <vt:lpstr>Οι επιπτώσεις της ηλικιακής διάκρισης – στη ζωή των ηλικιωμένων.   </vt:lpstr>
      <vt:lpstr>Τρία επίπεδα ηλικιακού ρατσισμού</vt:lpstr>
      <vt:lpstr>Θεσμικός ηλικιακός ρατσισμός – Το συστημικό επίπεδο</vt:lpstr>
      <vt:lpstr>Διαπροσωπικός ηλικιακός ρατσισμός – Το κοινωνικό επίπεδο</vt:lpstr>
      <vt:lpstr>Εσωτερικευμένη ηλικιακή διάκριση – Το προσωπικό επίπεδο</vt:lpstr>
      <vt:lpstr>Τρία επίπεδα ηλικιακού ρατσισμού</vt:lpstr>
      <vt:lpstr>Τρία επίπεδα ηλικιακού ρατσισμού</vt:lpstr>
      <vt:lpstr>Αρνητικές κοινωνικές πεποιθήσεις και ταμπού γύρω από τη σεξουαλικότητα</vt:lpstr>
      <vt:lpstr>Αρνητικές κοινωνικές πεποιθήσεις και ταμπού γύρω από τη σεξουαλικότητα</vt:lpstr>
      <vt:lpstr>Αρνητικές κοινωνικές πεποιθήσεις και ταμπού γύρω από τη σεξουαλικότητα</vt:lpstr>
      <vt:lpstr>«Shades of Grey» (Gewirtz-Meydan &amp; Ayalon, 2020) </vt:lpstr>
      <vt:lpstr>Αποχρώσεις του Γκρι (Gewirtz-Meydan &amp; Ayalon, 2020) </vt:lpstr>
      <vt:lpstr>Ο αντίκτυπος των ηλικιακών προκαταλήψεων στην υγειονομική περίθαλψη, την εκπαίδευση και τα θεσμικά πλαίσια </vt:lpstr>
      <vt:lpstr>Επαγγελματικές προκλήσεις: Αντιμετωπίζοντας το παράδοξο του προστάτη</vt:lpstr>
      <vt:lpstr>Ευάλωτες ομάδες και διατομεακότητα</vt:lpstr>
      <vt:lpstr>Επαναπροσδιορίζοντας την αφήγηση</vt:lpstr>
      <vt:lpstr>Οδηγίες για εκπαιδευτικούς και επαγγελματίες</vt:lpstr>
      <vt:lpstr>Οδηγίες για εκπαιδευτικούς και επαγγελματίες</vt:lpstr>
      <vt:lpstr>Πώς να αποφύγετε τα στερεότυπα:</vt:lpstr>
      <vt:lpstr>Σύνοψη και βασικά μηνύματα</vt:lpstr>
      <vt:lpstr>Ενότητα 2 – Βασικοί ορισμοί</vt:lpstr>
      <vt:lpstr>Ενότητα 2 – Βασικοί ορισμοί</vt:lpstr>
      <vt:lpstr>Σας ευχαριστούμε για την προσοχή σας!</vt:lpstr>
      <vt:lpstr>Ενότητα 2: Η ηλικιακή διάκριση και οι παρανοήσεις σχετικά με τους ηλικιωμένους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docId:2BF5F58AACEF258686545118F9B295A8</cp:keywords>
  <cp:lastModifiedBy>Foteini Sokratous</cp:lastModifiedBy>
  <cp:revision>309</cp:revision>
  <cp:lastPrinted>2018-07-25T11:23:00Z</cp:lastPrinted>
  <dcterms:created xsi:type="dcterms:W3CDTF">2014-07-11T09:12:00Z</dcterms:created>
  <dcterms:modified xsi:type="dcterms:W3CDTF">2026-08-14T09:54:46Z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ICV">
    <vt:lpwstr>C836B9114CE64BBB806A9B6B752C2CD0_13</vt:lpwstr>
  </property>
  <property fmtid="{D5CDD505-2E9C-101B-9397-08002B2CF9AE}" pid="4" name="KSOProductBuildVer">
    <vt:lpwstr>1033-12.1.0.27458</vt:lpwstr>
  </property>
</Properties>
</file>