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300" r:id="rId9"/>
    <p:sldId id="301" r:id="rId10"/>
    <p:sldId id="274" r:id="rId11"/>
    <p:sldId id="302" r:id="rId12"/>
    <p:sldId id="303" r:id="rId13"/>
    <p:sldId id="304" r:id="rId14"/>
    <p:sldId id="296" r:id="rId15"/>
    <p:sldId id="306" r:id="rId16"/>
    <p:sldId id="305" r:id="rId17"/>
    <p:sldId id="307" r:id="rId18"/>
    <p:sldId id="277" r:id="rId19"/>
    <p:sldId id="308" r:id="rId20"/>
    <p:sldId id="278" r:id="rId21"/>
    <p:sldId id="309" r:id="rId22"/>
    <p:sldId id="281" r:id="rId23"/>
    <p:sldId id="312" r:id="rId24"/>
    <p:sldId id="294" r:id="rId25"/>
    <p:sldId id="290" r:id="rId26"/>
    <p:sldId id="311" r:id="rId27"/>
    <p:sldId id="293" r:id="rId28"/>
    <p:sldId id="264" r:id="rId29"/>
    <p:sldId id="299"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Destaqu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84575" autoAdjust="0"/>
  </p:normalViewPr>
  <p:slideViewPr>
    <p:cSldViewPr snapToGrid="0">
      <p:cViewPr varScale="1">
        <p:scale>
          <a:sx n="70" d="100"/>
          <a:sy n="70" d="100"/>
        </p:scale>
        <p:origin x="1306" y="4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GB" b="1" i="1" dirty="0"/>
            <a:t>Institutioneller Altersdiskriminierung </a:t>
          </a:r>
        </a:p>
        <a:p>
          <a:r>
            <a:rPr lang="en-GB" b="1" i="1" dirty="0"/>
            <a:t>Die systemische Ebene</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GB" b="1" i="1" dirty="0"/>
            <a:t>Zwischenmenschlicher Altersdiskriminierung </a:t>
          </a:r>
        </a:p>
        <a:p>
          <a:pPr>
            <a:buNone/>
          </a:pPr>
          <a:r>
            <a:rPr lang="en-GB" b="1" i="1" dirty="0"/>
            <a:t>Die gesellschaftliche Ebene</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GB" b="1" i="1" dirty="0"/>
            <a:t>Verinnerlichter Altersdiskriminierung </a:t>
          </a:r>
        </a:p>
        <a:p>
          <a:pPr>
            <a:buNone/>
          </a:pPr>
          <a:r>
            <a:rPr lang="en-GB" b="1" i="1" dirty="0"/>
            <a:t>Die persönliche Ebene</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US" b="1" i="1" dirty="0"/>
            <a:t>Der Umgang mit erwachsenen Kindern, denen die neue Liebesbeziehung oder die Geschlechtsumwandlung ihrer Eltern möglicherweise Unbehagen bereitet.</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i="1" dirty="0"/>
            <a:t>Das Gefühl, nicht in der Lage zu sein, über sexuelle Gesundheit oder LGBTQI+-Identitäten zu sprechen, da diese Themen in der beruflichen Ausbildung nie behandelt wurden.</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Starre Zeitpläne für Mahlzeiten, Körperpflege und die Verabreichung von Medikamenten, die keinen Raum für Privatsphäre oder die „chaotische“ Realität menschlicher Beziehungen lassen.</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custT="1"/>
      <dgm:spPr/>
      <dgm:t>
        <a:bodyPr/>
        <a:lstStyle/>
        <a:p>
          <a:r>
            <a:rPr lang="en-US" sz="1800" b="1" i="1" dirty="0"/>
            <a:t>Auch wenn jemand Großelternteil ist, ist das nicht seine einzige Identität. Behandeln Sie ihn als Individuum mit einer eigenen Geschichte, einem Geschlecht und einer sexuellen Identität.</a:t>
          </a:r>
          <a:endParaRPr lang="pt-PT" sz="1800"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custT="1"/>
      <dgm:spPr/>
      <dgm:t>
        <a:bodyPr/>
        <a:lstStyle/>
        <a:p>
          <a:pPr>
            <a:buNone/>
          </a:pPr>
          <a:r>
            <a:rPr lang="en-US" sz="1700" b="1" i="1" dirty="0"/>
            <a:t>Wenn Sie hören, wie ein Kollege einen Witz über die neue Freundin des Großvaters macht, greifen Sie behutsam ein: „Eigentlich ist es doch toll, ihn so glücklich zu sehen; zwischenmenschliche Beziehungen sind in jedem Alter wichtig.“</a:t>
          </a:r>
          <a:endParaRPr lang="pt-PT" sz="1700"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Sagen Sie bei Vorsorgeuntersuchungen: „Viele Menschen stellen fest, dass sich ihre sexuellen Bedürfnisse mit zunehmendem Alter verändern. Gibt es in diesem Bereich etwas, worüber Sie gerne sprechen möchten?“ Das senkt die Hemmschwelle für ältere Menschen, sich zu äußern.</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8"/>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i="1" kern="1200" dirty="0"/>
            <a:t>Institutioneller Altersdiskriminierung </a:t>
          </a:r>
        </a:p>
        <a:p>
          <a:pPr marL="0" lvl="0" indent="0" algn="ctr" defTabSz="666750">
            <a:lnSpc>
              <a:spcPct val="90000"/>
            </a:lnSpc>
            <a:spcBef>
              <a:spcPct val="0"/>
            </a:spcBef>
            <a:spcAft>
              <a:spcPct val="35000"/>
            </a:spcAft>
            <a:buNone/>
          </a:pPr>
          <a:r>
            <a:rPr lang="en-GB" sz="1500" b="1" i="1" kern="1200" dirty="0"/>
            <a:t>Die systemische Ebene</a:t>
          </a:r>
          <a:endParaRPr lang="pt-PT" sz="15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i="1" kern="1200" dirty="0"/>
            <a:t>Zwischenmenschlicher Altersdiskriminierung </a:t>
          </a:r>
        </a:p>
        <a:p>
          <a:pPr marL="0" lvl="0" indent="0" algn="ctr" defTabSz="666750">
            <a:lnSpc>
              <a:spcPct val="90000"/>
            </a:lnSpc>
            <a:spcBef>
              <a:spcPct val="0"/>
            </a:spcBef>
            <a:spcAft>
              <a:spcPct val="35000"/>
            </a:spcAft>
            <a:buNone/>
          </a:pPr>
          <a:r>
            <a:rPr lang="en-GB" sz="1500" b="1" i="1" kern="1200" dirty="0"/>
            <a:t>Die gesellschaftliche Ebene</a:t>
          </a:r>
          <a:endParaRPr lang="pt-PT" sz="15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i="1" kern="1200" dirty="0"/>
            <a:t>Verinnerlichter Altersdiskriminierung </a:t>
          </a:r>
        </a:p>
        <a:p>
          <a:pPr marL="0" lvl="0" indent="0" algn="ctr" defTabSz="666750">
            <a:lnSpc>
              <a:spcPct val="90000"/>
            </a:lnSpc>
            <a:spcBef>
              <a:spcPct val="0"/>
            </a:spcBef>
            <a:spcAft>
              <a:spcPct val="35000"/>
            </a:spcAft>
            <a:buNone/>
          </a:pPr>
          <a:r>
            <a:rPr lang="en-GB" sz="1500" b="1" i="1" kern="1200" dirty="0"/>
            <a:t>Die persönliche Ebene</a:t>
          </a:r>
          <a:endParaRPr lang="pt-PT" sz="1500" kern="1200" dirty="0"/>
        </a:p>
      </dsp:txBody>
      <dsp:txXfrm rot="10800000">
        <a:off x="5137041" y="1872003"/>
        <a:ext cx="2066575" cy="2220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a:t>Der Umgang mit erwachsenen Kindern, denen die neue Liebesbeziehung oder die Geschlechtsumwandlung ihrer Eltern möglicherweise Unbehagen bereitet.</a:t>
          </a:r>
          <a:endParaRPr lang="pt-PT" sz="14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a:t>Das Gefühl, nicht in der Lage zu sein, über sexuelle Gesundheit oder LGBTQI+-Identitäten zu sprechen, da diese Themen in der beruflichen Ausbildung nie behandelt wurden.</a:t>
          </a:r>
          <a:endParaRPr lang="pt-PT" sz="14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a:t>Starre Zeitpläne für Mahlzeiten, Körperpflege und die Verabreichung von Medikamenten, die keinen Raum für Privatsphäre oder die „chaotische“ Realität menschlicher Beziehungen lassen.</a:t>
          </a:r>
          <a:endParaRPr lang="pt-PT" sz="1400" kern="1200" dirty="0"/>
        </a:p>
      </dsp:txBody>
      <dsp:txXfrm rot="10800000">
        <a:off x="5137041" y="1872003"/>
        <a:ext cx="2066575" cy="2220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94"/>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i="1" kern="1200" dirty="0"/>
            <a:t>Auch wenn jemand Großelternteil ist, ist das nicht seine einzige Identität. Behandeln Sie ihn als Individuum mit einer eigenen Geschichte, einem Geschlecht und einer sexuellen Identität.</a:t>
          </a:r>
          <a:endParaRPr lang="pt-PT" sz="1800" b="1" kern="1200" dirty="0"/>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Wenn Sie hören, wie ein Kollege einen Witz über die neue Freundin des Großvaters macht, greifen Sie behutsam ein: „Eigentlich ist es doch toll, ihn so glücklich zu sehen; zwischenmenschliche Beziehungen sind in jedem Alter wichtig.“</a:t>
          </a:r>
          <a:endParaRPr lang="pt-PT" sz="1700" kern="1200" dirty="0"/>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i="1" kern="1200" dirty="0"/>
            <a:t>Sagen Sie bei Vorsorgeuntersuchungen: „Viele Menschen stellen fest, dass sich ihre sexuellen Bedürfnisse mit zunehmendem Alter verändern. Gibt es in diesem Bereich etwas, worüber Sie gerne sprechen möchten?“ Das senkt die Hemmschwelle für ältere Menschen, sich zu äußern.</a:t>
          </a:r>
          <a:endParaRPr lang="pt-PT" sz="13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11/8/2026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11/8/2026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Zum Bearbeiten der Master-Textstile hier klicken</a:t>
            </a:r>
          </a:p>
          <a:p>
            <a:pPr lvl="1"/>
            <a:r>
              <a:rPr lang="en-US"/>
              <a:t>Zweite Ebene</a:t>
            </a:r>
          </a:p>
          <a:p>
            <a:pPr lvl="2"/>
            <a:r>
              <a:rPr lang="en-US"/>
              <a:t>Dritte Ebene</a:t>
            </a:r>
          </a:p>
          <a:p>
            <a:pPr lvl="3"/>
            <a:r>
              <a:rPr lang="en-US"/>
              <a:t>Vierte Ebene</a:t>
            </a:r>
          </a:p>
          <a:p>
            <a:pPr lvl="4"/>
            <a:r>
              <a:rPr lang="en-US"/>
              <a:t>Fünfte Ebene</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34721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Es ist wichtig zu </a:t>
            </a:r>
            <a:r>
              <a:rPr lang="en-US" dirty="0" err="1"/>
              <a:t>erkennen</a:t>
            </a:r>
            <a:r>
              <a:rPr lang="en-US" dirty="0"/>
              <a:t>, dass altersbedingte Vorurteile ein universelles Phänomen sind, das Menschen in jeder Lebensphase betreffen kann. Altersdiskriminierung liegt immer dann vor, wenn Stereotypen, Vorurteile oder Diskriminierung aufgrund des Alters gegen Menschen gerichtet sind. Anmerkung zum Schwerpunkt: Obwohl Altersdiskriminierung alle Generationen betrifft, konzentriert sich Modul 2 speziell auf die Diskriminierung älterer Erwachsener. Diese Ausrichtung stellt sicher, dass unsere Schulung direkt die Mission des Projekts „Never Gets Old“ unterstützt und die besonderen systemischen Barrieren und Tabus thematisiert, die die sexuellen Rechte und das ganzheitliche Wohlbefinden älterer Menschen beeinträchtigen.</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90763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Auch wenn sie als harmloser Spaß gemeint sind, vermitteln diese Kommentare den älteren Menschen das Gefühl, dass ihr Wunsch nach Intimität Anlass zum Amüsieren ist. Dies schafft eine Kultur der Scham und hält die Bewohner davon ab, die sozialen Kontakte zu suchen, die sie für ihr Wohlbefinden benötigen.</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77914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Ältere Menschen beginnen zu glauben, dass die Mythen über das Altern tatsächlich auf sie zutreffen, und versagen sich selbst den Zugang zu Freude oder Gesundheit, weil sie das Gefühl haben, für diese Erfahrungen nicht mehr in Frage zu kommen.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53710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4121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Vorurteile gegenüber älteren Menschen sind nicht nur eine Frage der Einstellung, sondern eine </a:t>
            </a:r>
            <a:r>
              <a:rPr lang="en-US" sz="1200" b="1" dirty="0"/>
              <a:t>systemische Kraft</a:t>
            </a:r>
            <a:r>
              <a:rPr lang="en-US" sz="1200" dirty="0"/>
              <a:t>, die die Qualität der Pflege und Bildung prägt.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63325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Fachkräfte im Pflege- und Sozialwesen sehen sich bei der Auseinandersetzung mit sexuellem Altersdiskriminierung häufig mit einer Reihe ethischer und praktischer Hürden konfrontiert. Eine davon ist das „Paradoxon des Beschützers“. In der Realität verletzt dieser Schutz oft das Recht des Einzelnen auf Selbstbestimmung.</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31744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Um die Auswirkungen von Altersdiskriminierung zu verstehen, müssen wir </a:t>
            </a:r>
            <a:r>
              <a:rPr lang="en-US" dirty="0" err="1"/>
              <a:t>uns bewusst machen, </a:t>
            </a:r>
            <a:r>
              <a:rPr lang="en-US" dirty="0"/>
              <a:t>dass ältere Menschen keine homogene Gruppe bilden.</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4064532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FE9D-7B29-04F6-8242-2EAD807A6D7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F426B980-9B08-4EF2-CF23-4F1D41D649DB}"/>
              </a:ext>
            </a:extLst>
          </p:cNvPr>
          <p:cNvSpPr>
            <a:spLocks noGrp="1" noRot="1" noChangeAspect="1"/>
          </p:cNvSpPr>
          <p:nvPr>
            <p:ph type="sldImg"/>
          </p:nvPr>
        </p:nvSpPr>
        <p:spPr/>
        <p:txBody>
          <a:bodyPr/>
          <a:lstStyle/>
          <a:p>
            <a:endParaRPr lang="pt-PT"/>
          </a:p>
        </p:txBody>
      </p:sp>
      <p:sp>
        <p:nvSpPr>
          <p:cNvPr id="3" name="Marcador de Posição de Notas 2">
            <a:extLst>
              <a:ext uri="{FF2B5EF4-FFF2-40B4-BE49-F238E27FC236}">
                <a16:creationId xmlns:a16="http://schemas.microsoft.com/office/drawing/2014/main" id="{67043C8F-3B17-739C-A52A-9AB55F8C31EC}"/>
              </a:ext>
            </a:extLst>
          </p:cNvPr>
          <p:cNvSpPr>
            <a:spLocks noGrp="1"/>
          </p:cNvSpPr>
          <p:nvPr>
            <p:ph type="body"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CA990EAC-D479-B4FA-0DBA-E882B542BB9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5015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b="1" dirty="0"/>
              <a:t>„Bias-Literacy“ </a:t>
            </a:r>
            <a:r>
              <a:rPr lang="en-US" sz="1200" dirty="0"/>
              <a:t>ist die Fähigkeit, altersdiskriminierende Auslöser zu </a:t>
            </a:r>
            <a:r>
              <a:rPr lang="en-US" sz="1200" dirty="0" err="1"/>
              <a:t>erkennen</a:t>
            </a:r>
            <a:r>
              <a:rPr lang="en-US" sz="1200" dirty="0"/>
              <a:t>.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64063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Hier kommt der Titel der Folie hin</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Zum Bearbeiten des Master-Titelstils hier klicken</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11/8/2026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betterhealthwhileaging.net/falls-topi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1"/><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rawpixel.com/search/retireme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27.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26.png"/><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AgeWise-Handbuch</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en-US" sz="2000" dirty="0"/>
              <a:t>Modul 2: Altersdiskriminierung und Vorurteile gegenüber älteren Menschen</a:t>
            </a:r>
            <a:endParaRPr lang="pt-PT" sz="2000" dirty="0"/>
          </a:p>
          <a:p>
            <a:r>
              <a:rPr lang="en-US" dirty="0"/>
              <a:t> </a:t>
            </a:r>
            <a:endParaRPr lang="pt-PT" dirty="0"/>
          </a:p>
          <a:p>
            <a:r>
              <a:rPr lang="en-US" dirty="0"/>
              <a:t>Entwickelt von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Tagesordnung und </a:t>
            </a:r>
            <a:r>
              <a:rPr lang="pt-PT" dirty="0" err="1"/>
              <a:t>Lernziele</a:t>
            </a:r>
            <a:endParaRPr lang="el-GR" dirty="0"/>
          </a:p>
        </p:txBody>
      </p:sp>
      <p:sp>
        <p:nvSpPr>
          <p:cNvPr id="5" name="Content Placeholder 4"/>
          <p:cNvSpPr>
            <a:spLocks noGrp="1"/>
          </p:cNvSpPr>
          <p:nvPr>
            <p:ph sz="quarter" idx="12"/>
          </p:nvPr>
        </p:nvSpPr>
        <p:spPr>
          <a:xfrm>
            <a:off x="149679" y="906237"/>
            <a:ext cx="6266089" cy="5870121"/>
          </a:xfrm>
        </p:spPr>
        <p:txBody>
          <a:bodyPr/>
          <a:lstStyle/>
          <a:p>
            <a:pPr marL="285750" indent="-285750">
              <a:buFont typeface="Arial" panose="020B0604020202020204" pitchFamily="34" charset="0"/>
              <a:buChar char="•"/>
            </a:pPr>
            <a:r>
              <a:rPr lang="en-US" sz="2200" dirty="0"/>
              <a:t>Auswirkungen von Altersdiskriminierung</a:t>
            </a:r>
          </a:p>
          <a:p>
            <a:pPr marL="285750" indent="-285750">
              <a:buFont typeface="Arial" panose="020B0604020202020204" pitchFamily="34" charset="0"/>
              <a:buChar char="•"/>
            </a:pPr>
            <a:r>
              <a:rPr lang="en-US" sz="2200" dirty="0"/>
              <a:t>Ausprägungsgrade von Altersdiskriminierung</a:t>
            </a:r>
          </a:p>
          <a:p>
            <a:pPr marL="971533" lvl="1" indent="-285750"/>
            <a:r>
              <a:rPr lang="en-US" dirty="0"/>
              <a:t>Institutioneller Altersdiskriminierung </a:t>
            </a:r>
          </a:p>
          <a:p>
            <a:pPr marL="971533" lvl="1" indent="-285750"/>
            <a:r>
              <a:rPr lang="en-US" dirty="0"/>
              <a:t>Zwischenmenschliche Altersdiskriminierung </a:t>
            </a:r>
          </a:p>
          <a:p>
            <a:pPr marL="971533" lvl="1" indent="-285750"/>
            <a:r>
              <a:rPr lang="en-US" dirty="0" err="1"/>
              <a:t>Verinnerlichter </a:t>
            </a:r>
            <a:r>
              <a:rPr lang="en-US" dirty="0"/>
              <a:t>Altersdiskriminierung</a:t>
            </a:r>
          </a:p>
          <a:p>
            <a:pPr marL="285750" indent="-285750">
              <a:buFont typeface="Arial" panose="020B0604020202020204" pitchFamily="34" charset="0"/>
              <a:buChar char="•"/>
            </a:pPr>
            <a:r>
              <a:rPr lang="en-US" sz="2200" dirty="0"/>
              <a:t>Negative gesellschaftliche Überzeugungen und Tabus rund um die Sexualität im höheren Lebensalter</a:t>
            </a:r>
          </a:p>
          <a:p>
            <a:pPr marL="285750" indent="-285750">
              <a:buFont typeface="Arial" panose="020B0604020202020204" pitchFamily="34" charset="0"/>
              <a:buChar char="•"/>
            </a:pPr>
            <a:r>
              <a:rPr lang="en-US" sz="2200" dirty="0"/>
              <a:t>Auswirkungen auf das Gesundheitswesen, das Bildungswesen und institutionelle Einrichtungen </a:t>
            </a:r>
          </a:p>
          <a:p>
            <a:pPr marL="285750" indent="-285750">
              <a:buFont typeface="Arial" panose="020B0604020202020204" pitchFamily="34" charset="0"/>
              <a:buChar char="•"/>
            </a:pPr>
            <a:r>
              <a:rPr lang="en-US" sz="2200" dirty="0"/>
              <a:t>Gefährdete Gruppen und Intersektionalität</a:t>
            </a:r>
          </a:p>
          <a:p>
            <a:pPr marL="285750" indent="-285750">
              <a:buFont typeface="Arial" panose="020B0604020202020204" pitchFamily="34" charset="0"/>
              <a:buChar char="•"/>
            </a:pPr>
            <a:r>
              <a:rPr lang="en-US" sz="2200" dirty="0"/>
              <a:t>Leitfaden für Pädagogen und Fachkräfte</a:t>
            </a:r>
          </a:p>
          <a:p>
            <a:pPr marL="285750" indent="-285750">
              <a:buFont typeface="Arial" panose="020B0604020202020204" pitchFamily="34" charset="0"/>
              <a:buChar char="•"/>
            </a:pPr>
            <a:endParaRPr lang="en-US" dirty="0"/>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854636324"/>
              </p:ext>
            </p:extLst>
          </p:nvPr>
        </p:nvGraphicFramePr>
        <p:xfrm>
          <a:off x="6290863" y="1107837"/>
          <a:ext cx="5751458" cy="5181800"/>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208413371"/>
                    </a:ext>
                  </a:extLst>
                </a:gridCol>
              </a:tblGrid>
              <a:tr h="785974">
                <a:tc>
                  <a:txBody>
                    <a:bodyPr/>
                    <a:lstStyle/>
                    <a:p>
                      <a:pPr algn="ctr">
                        <a:lnSpc>
                          <a:spcPct val="107000"/>
                        </a:lnSpc>
                        <a:spcAft>
                          <a:spcPts val="800"/>
                        </a:spcAft>
                        <a:buNone/>
                      </a:pPr>
                      <a:r>
                        <a:rPr lang="en-US" sz="2400" dirty="0">
                          <a:solidFill>
                            <a:srgbClr val="FFFFFF"/>
                          </a:solidFill>
                          <a:effectLst/>
                        </a:rPr>
                        <a:t>Was werden die Lernenden wissen oder können?</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100363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Die verschiedenen Ebenen von Altersdiskriminierung und deren Auswirkungen erkennen und definieren.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609697882"/>
                  </a:ext>
                </a:extLst>
              </a:tr>
              <a:tr h="943227">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Die Diskrepanz zwischen der expliziten beruflichen Befürwortung sexueller Rechte und impliziten persönlichen Vorurteilen </a:t>
                      </a: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erkennen</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845751019"/>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Verstehen, wie sich Geschlecht, Kultur und kognitiver Status überschneiden und dadurch Barrieren für Intimität schaffen.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2365465741"/>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Das </a:t>
                      </a:r>
                      <a:r>
                        <a:rPr lang="en-US" sz="22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Stereotyp der Asexualität </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sowie die </a:t>
                      </a: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Vorrangstellung </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von Sicherheit gegenüber dem Recht Erwachsener auf Privatsphäre hinterfragen.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139907258"/>
                  </a:ext>
                </a:extLst>
              </a:tr>
            </a:tbl>
          </a:graphicData>
        </a:graphic>
      </p:graphicFrame>
      <p:pic>
        <p:nvPicPr>
          <p:cNvPr id="8" name="Imagem 7" descr="Uma imagem com árvore, pessoa, vestuário, Cara humana&#10;&#10;Os conteúdos gerados por IA podem estar incorretos.">
            <a:extLst>
              <a:ext uri="{FF2B5EF4-FFF2-40B4-BE49-F238E27FC236}">
                <a16:creationId xmlns:a16="http://schemas.microsoft.com/office/drawing/2014/main" id="{CA5C01CE-221B-DA49-8934-E12ADECA99C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1079" y="5219272"/>
            <a:ext cx="2231458" cy="1638728"/>
          </a:xfrm>
          <a:prstGeom prst="rect">
            <a:avLst/>
          </a:prstGeom>
        </p:spPr>
      </p:pic>
      <p:sp>
        <p:nvSpPr>
          <p:cNvPr id="9" name="CaixaDeTexto 8">
            <a:extLst>
              <a:ext uri="{FF2B5EF4-FFF2-40B4-BE49-F238E27FC236}">
                <a16:creationId xmlns:a16="http://schemas.microsoft.com/office/drawing/2014/main" id="{8DE31BFA-0EB9-D012-64BE-330C8724FE6E}"/>
              </a:ext>
            </a:extLst>
          </p:cNvPr>
          <p:cNvSpPr txBox="1"/>
          <p:nvPr/>
        </p:nvSpPr>
        <p:spPr>
          <a:xfrm>
            <a:off x="2722537" y="6586347"/>
            <a:ext cx="4453369" cy="230832"/>
          </a:xfrm>
          <a:prstGeom prst="rect">
            <a:avLst/>
          </a:prstGeom>
          <a:noFill/>
        </p:spPr>
        <p:txBody>
          <a:bodyPr wrap="square" rtlCol="0">
            <a:spAutoFit/>
          </a:bodyPr>
          <a:lstStyle/>
          <a:p>
            <a:r>
              <a:rPr lang="en-US" sz="900" dirty="0"/>
              <a:t>Dieses Foto eines unbekannten Autors steht unter der Lizenz CC BY-NC-ND.</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err="1"/>
              <a:t>Auswirkungen </a:t>
            </a:r>
            <a:r>
              <a:rPr lang="pt-PT" dirty="0"/>
              <a:t>von </a:t>
            </a:r>
            <a:r>
              <a:rPr lang="pt-PT" dirty="0" err="1"/>
              <a:t>Altersdiskriminierung</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336561"/>
            <a:ext cx="11205569" cy="5289179"/>
          </a:xfrm>
        </p:spPr>
        <p:txBody>
          <a:bodyPr/>
          <a:lstStyle/>
          <a:p>
            <a:pPr marL="285750" indent="-285750">
              <a:buFont typeface="Arial" panose="020B0604020202020204" pitchFamily="34" charset="0"/>
              <a:buChar char="•"/>
            </a:pPr>
            <a:r>
              <a:rPr lang="en-US" sz="2400" dirty="0"/>
              <a:t>Vom Druck, jedes graue Haar zu überfärben, bis hin zu Anti-Aging-Produkten – die Botschaft ist klar: Jugend scheint der Maßstab für Wert zu sein, und alt zu sein gilt es zu vermeiden.</a:t>
            </a:r>
          </a:p>
          <a:p>
            <a:pPr marL="285750" indent="-285750">
              <a:buFont typeface="Arial" panose="020B0604020202020204" pitchFamily="34" charset="0"/>
              <a:buChar char="•"/>
            </a:pPr>
            <a:r>
              <a:rPr lang="en-US" sz="2400" dirty="0"/>
              <a:t>Sexuelle Gesundheit, sexuelle Identität und Intimität sind für die Lebensqualität älterer Menschen von entscheidender Bedeutung, doch in der Gesellschaft gibt es viele Überzeugungen und Vorurteile hinsichtlich der Sexualität im Alter. Während unsere Gesellschaft große Anstrengungen unternommen hat, um Diskriminierung aufgrund von Merkmalen wie Hautfarbe oder Geschlecht zu bekämpfen, werden</a:t>
            </a:r>
            <a:r>
              <a:rPr lang="en-US" sz="2400" b="1" dirty="0"/>
              <a:t> Vorurteile gegenüber älteren Menschen </a:t>
            </a:r>
            <a:r>
              <a:rPr lang="en-US" sz="2400" dirty="0"/>
              <a:t>oft ignoriert oder sogar als „normal“ angesehen (Abrams, 2023).</a:t>
            </a:r>
          </a:p>
          <a:p>
            <a:pPr marL="285750" indent="-285750">
              <a:buFont typeface="Arial" panose="020B0604020202020204" pitchFamily="34" charset="0"/>
              <a:buChar char="•"/>
            </a:pPr>
            <a:endParaRPr lang="en-US" sz="2400" dirty="0"/>
          </a:p>
        </p:txBody>
      </p:sp>
      <p:sp>
        <p:nvSpPr>
          <p:cNvPr id="5" name="Caixa de texto 11">
            <a:extLst>
              <a:ext uri="{FF2B5EF4-FFF2-40B4-BE49-F238E27FC236}">
                <a16:creationId xmlns:a16="http://schemas.microsoft.com/office/drawing/2014/main" id="{7A74B0BA-53C4-757F-A86B-6F3EE1389BCD}"/>
              </a:ext>
            </a:extLst>
          </p:cNvPr>
          <p:cNvSpPr txBox="1"/>
          <p:nvPr/>
        </p:nvSpPr>
        <p:spPr>
          <a:xfrm>
            <a:off x="549789" y="4369018"/>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Altersdiskriminierung bezieht sich auf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Stereotypen</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Denkweisen,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Vorurteile</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Gefühle sowie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Diskriminierung</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und Verhaltensweisen gegenüber anderen oder sich selbst aufgrund des Alters (WHO, 2025). Während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explizite Altersdiskriminierung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bewusst und absichtlich erfolgt, vollzieht sich</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implizite Altersdiskriminierung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weitgehend außerhalb des Bewusstseins und ohne bewusste Absicht.</a:t>
            </a:r>
            <a:endParaRPr lang="pt-PT"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2A0C-776F-3AA5-535A-E496850D279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4C8B50E-5E2C-4112-3377-40CCE72B227E}"/>
              </a:ext>
            </a:extLst>
          </p:cNvPr>
          <p:cNvSpPr>
            <a:spLocks noGrp="1"/>
          </p:cNvSpPr>
          <p:nvPr>
            <p:ph type="title"/>
          </p:nvPr>
        </p:nvSpPr>
        <p:spPr/>
        <p:txBody>
          <a:bodyPr lIns="91440"/>
          <a:lstStyle/>
          <a:p>
            <a:r>
              <a:rPr lang="pt-PT" dirty="0" err="1"/>
              <a:t>Auswirkungen </a:t>
            </a:r>
            <a:r>
              <a:rPr lang="pt-PT" dirty="0"/>
              <a:t>von </a:t>
            </a:r>
            <a:r>
              <a:rPr lang="pt-PT" dirty="0" err="1"/>
              <a:t>Altersdiskriminierung </a:t>
            </a:r>
            <a:r>
              <a:rPr lang="pt-PT" dirty="0"/>
              <a:t>– auf das Leben älterer </a:t>
            </a:r>
            <a:r>
              <a:rPr lang="pt-PT" dirty="0" err="1"/>
              <a:t>Menschen</a:t>
            </a:r>
            <a:r>
              <a:rPr lang="pt-PT" dirty="0"/>
              <a:t>.   </a:t>
            </a:r>
            <a:endParaRPr lang="el-GR" dirty="0"/>
          </a:p>
        </p:txBody>
      </p:sp>
      <p:sp>
        <p:nvSpPr>
          <p:cNvPr id="7" name="Content Placeholder 6">
            <a:extLst>
              <a:ext uri="{FF2B5EF4-FFF2-40B4-BE49-F238E27FC236}">
                <a16:creationId xmlns:a16="http://schemas.microsoft.com/office/drawing/2014/main" id="{B9D3E590-F8AB-0578-82CC-4F062092F72A}"/>
              </a:ext>
            </a:extLst>
          </p:cNvPr>
          <p:cNvSpPr>
            <a:spLocks noGrp="1"/>
          </p:cNvSpPr>
          <p:nvPr>
            <p:ph sz="quarter" idx="12"/>
          </p:nvPr>
        </p:nvSpPr>
        <p:spPr>
          <a:xfrm>
            <a:off x="97969" y="1041791"/>
            <a:ext cx="7427437" cy="5444475"/>
          </a:xfrm>
        </p:spPr>
        <p:txBody>
          <a:bodyPr/>
          <a:lstStyle/>
          <a:p>
            <a:r>
              <a:rPr lang="en-US" sz="2400" dirty="0"/>
              <a:t>Altersdiskriminierung beeinträchtigt bekanntermaßen das Leben älterer Menschen in Bezug auf ihre Gesundheit und ihr Wohlbefinden und stellt ein großes Hindernis für gesundes Altern dar.</a:t>
            </a:r>
          </a:p>
          <a:p>
            <a:r>
              <a:rPr lang="en-US" sz="2400" dirty="0"/>
              <a:t>Es wird in Verbindung gebracht mit: </a:t>
            </a:r>
          </a:p>
          <a:p>
            <a:pPr marL="971533" lvl="1" indent="-285750"/>
            <a:r>
              <a:rPr lang="en-US" sz="2400" b="1" dirty="0">
                <a:solidFill>
                  <a:schemeClr val="accent6"/>
                </a:solidFill>
              </a:rPr>
              <a:t>einer schlechteren körperlichen Gesundheit </a:t>
            </a:r>
            <a:r>
              <a:rPr lang="en-US" sz="2400" dirty="0">
                <a:solidFill>
                  <a:schemeClr val="accent6"/>
                </a:solidFill>
              </a:rPr>
              <a:t>(Robb et al., 2002)</a:t>
            </a:r>
          </a:p>
          <a:p>
            <a:pPr marL="971533" lvl="1" indent="-285750"/>
            <a:r>
              <a:rPr lang="en-US" sz="2400" b="1" dirty="0">
                <a:solidFill>
                  <a:schemeClr val="accent6"/>
                </a:solidFill>
              </a:rPr>
              <a:t>einer schlechteren psychischen Gesundheit </a:t>
            </a:r>
            <a:r>
              <a:rPr lang="en-US" sz="2400" dirty="0">
                <a:solidFill>
                  <a:schemeClr val="accent6"/>
                </a:solidFill>
              </a:rPr>
              <a:t>(Lyons et al., 2018) </a:t>
            </a:r>
          </a:p>
          <a:p>
            <a:pPr marL="971533" lvl="1" indent="-285750"/>
            <a:r>
              <a:rPr lang="en-US" sz="2400" dirty="0">
                <a:solidFill>
                  <a:schemeClr val="accent6"/>
                </a:solidFill>
              </a:rPr>
              <a:t>einer schlechteren Lebensqualität (Bodner &amp; Cohen-Fridel, 2019) </a:t>
            </a:r>
          </a:p>
          <a:p>
            <a:pPr marL="971533" lvl="1" indent="-285750"/>
            <a:r>
              <a:rPr lang="en-US" sz="2400" b="1" dirty="0">
                <a:solidFill>
                  <a:schemeClr val="accent6"/>
                </a:solidFill>
              </a:rPr>
              <a:t>einer höheren Rate an Einsamkeit und sozialer Isolation </a:t>
            </a:r>
            <a:r>
              <a:rPr lang="en-US" sz="2400" dirty="0">
                <a:solidFill>
                  <a:schemeClr val="accent6"/>
                </a:solidFill>
              </a:rPr>
              <a:t>(</a:t>
            </a:r>
            <a:r>
              <a:rPr lang="en-US" sz="2400" dirty="0" err="1">
                <a:solidFill>
                  <a:schemeClr val="accent6"/>
                </a:solidFill>
              </a:rPr>
              <a:t>Donizzetti </a:t>
            </a:r>
            <a:r>
              <a:rPr lang="en-US" sz="2400" dirty="0">
                <a:solidFill>
                  <a:schemeClr val="accent6"/>
                </a:solidFill>
              </a:rPr>
              <a:t>&amp; </a:t>
            </a:r>
            <a:r>
              <a:rPr lang="en-US" sz="2400" dirty="0" err="1">
                <a:solidFill>
                  <a:schemeClr val="accent6"/>
                </a:solidFill>
              </a:rPr>
              <a:t>Lagacé</a:t>
            </a:r>
            <a:r>
              <a:rPr lang="en-US" sz="2400" dirty="0">
                <a:solidFill>
                  <a:schemeClr val="accent6"/>
                </a:solidFill>
              </a:rPr>
              <a:t>, 2022).</a:t>
            </a:r>
          </a:p>
          <a:p>
            <a:pPr marL="971533" lvl="1" indent="-285750"/>
            <a:r>
              <a:rPr lang="en-US" sz="2400" dirty="0">
                <a:solidFill>
                  <a:schemeClr val="accent6"/>
                </a:solidFill>
              </a:rPr>
              <a:t>Erfahrungen mit Altersdiskriminierung sind stärker bei Menschen </a:t>
            </a:r>
            <a:r>
              <a:rPr lang="en-US" sz="2400" b="1" dirty="0">
                <a:solidFill>
                  <a:schemeClr val="accent6"/>
                </a:solidFill>
              </a:rPr>
              <a:t>ohne Partner, bei Arbeitslosen sowie </a:t>
            </a:r>
            <a:r>
              <a:rPr lang="en-US" sz="2400" dirty="0">
                <a:solidFill>
                  <a:schemeClr val="accent6"/>
                </a:solidFill>
              </a:rPr>
              <a:t>bei </a:t>
            </a:r>
            <a:r>
              <a:rPr lang="en-US" sz="2400" b="1" dirty="0">
                <a:solidFill>
                  <a:schemeClr val="accent6"/>
                </a:solidFill>
              </a:rPr>
              <a:t>Personen mit geringerem Einkommen und schlechterer selbst eingeschätzter Gesundheit </a:t>
            </a:r>
            <a:r>
              <a:rPr lang="en-US" sz="2400" dirty="0">
                <a:solidFill>
                  <a:schemeClr val="accent6"/>
                </a:solidFill>
              </a:rPr>
              <a:t>(Heywood et al., 2019)</a:t>
            </a:r>
          </a:p>
        </p:txBody>
      </p:sp>
      <p:sp>
        <p:nvSpPr>
          <p:cNvPr id="2" name="Rectangle 2">
            <a:extLst>
              <a:ext uri="{FF2B5EF4-FFF2-40B4-BE49-F238E27FC236}">
                <a16:creationId xmlns:a16="http://schemas.microsoft.com/office/drawing/2014/main" id="{A90C7471-6A34-B9EA-84E8-E8E5160D8D9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pic>
        <p:nvPicPr>
          <p:cNvPr id="3" name="Imagem 2">
            <a:extLst>
              <a:ext uri="{FF2B5EF4-FFF2-40B4-BE49-F238E27FC236}">
                <a16:creationId xmlns:a16="http://schemas.microsoft.com/office/drawing/2014/main" id="{FF8DC120-F081-AB22-B1BD-8EDF7CCCA0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852752B3-F1BC-E5B9-2E2D-CDA39E385B48}"/>
              </a:ext>
            </a:extLst>
          </p:cNvPr>
          <p:cNvSpPr>
            <a:spLocks noChangeArrowheads="1"/>
          </p:cNvSpPr>
          <p:nvPr/>
        </p:nvSpPr>
        <p:spPr bwMode="auto">
          <a:xfrm>
            <a:off x="8016858"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Abbildung 1 – Die drei Dimensionen des Ageismus, darunter Stereotypen, Vorurteile und Diskriminierung (WHO,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239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088-2FCF-6A6E-ADD2-3B366F6F7B4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7CAFC01-DDB5-B6AF-03CC-92CA6A850771}"/>
              </a:ext>
            </a:extLst>
          </p:cNvPr>
          <p:cNvSpPr>
            <a:spLocks noGrp="1"/>
          </p:cNvSpPr>
          <p:nvPr>
            <p:ph type="title"/>
          </p:nvPr>
        </p:nvSpPr>
        <p:spPr/>
        <p:txBody>
          <a:bodyPr lIns="91440"/>
          <a:lstStyle/>
          <a:p>
            <a:r>
              <a:rPr lang="pt-PT" dirty="0"/>
              <a:t>Drei </a:t>
            </a:r>
            <a:r>
              <a:rPr lang="pt-PT" dirty="0" err="1"/>
              <a:t>Ebenen </a:t>
            </a:r>
            <a:r>
              <a:rPr lang="pt-PT" dirty="0"/>
              <a:t>des </a:t>
            </a:r>
            <a:r>
              <a:rPr lang="pt-PT" dirty="0" err="1"/>
              <a:t>Altersdiskriminierung</a:t>
            </a:r>
            <a:endParaRPr lang="el-GR" dirty="0"/>
          </a:p>
        </p:txBody>
      </p:sp>
      <p:sp>
        <p:nvSpPr>
          <p:cNvPr id="3" name="Marcador de Posição do Texto 2">
            <a:extLst>
              <a:ext uri="{FF2B5EF4-FFF2-40B4-BE49-F238E27FC236}">
                <a16:creationId xmlns:a16="http://schemas.microsoft.com/office/drawing/2014/main" id="{0C0744AB-6157-5DA4-F342-4DAAD0DB6697}"/>
              </a:ext>
            </a:extLst>
          </p:cNvPr>
          <p:cNvSpPr>
            <a:spLocks noGrp="1"/>
          </p:cNvSpPr>
          <p:nvPr>
            <p:ph type="body" sz="quarter" idx="10"/>
          </p:nvPr>
        </p:nvSpPr>
        <p:spPr>
          <a:xfrm>
            <a:off x="97970" y="967623"/>
            <a:ext cx="11944351" cy="1478625"/>
          </a:xfrm>
        </p:spPr>
        <p:txBody>
          <a:bodyPr/>
          <a:lstStyle/>
          <a:p>
            <a:r>
              <a:rPr lang="en-US" dirty="0"/>
              <a:t>Altersdiskriminierung ist ein vielschichtiges Phänomen; sie findet sich in den Gesetzen unserer Länder, in den Interaktionen auf den Fluren und sogar in den stillen Gedanken in unseren eigenen Köpfen. </a:t>
            </a:r>
          </a:p>
          <a:p>
            <a:r>
              <a:rPr lang="en-US" dirty="0"/>
              <a:t>Es handelt sich nicht nur um ein persönliches Gefühl; es ist in unseren Systemen verankert und lässt sich in drei verschiedene Ebenen </a:t>
            </a:r>
            <a:r>
              <a:rPr lang="en-US" dirty="0" err="1"/>
              <a:t>einteilen</a:t>
            </a:r>
            <a:r>
              <a:rPr lang="en-US" dirty="0"/>
              <a:t>:</a:t>
            </a:r>
            <a:endParaRPr lang="pt-PT" dirty="0"/>
          </a:p>
        </p:txBody>
      </p:sp>
      <p:graphicFrame>
        <p:nvGraphicFramePr>
          <p:cNvPr id="5" name="Diagrama 4">
            <a:extLst>
              <a:ext uri="{FF2B5EF4-FFF2-40B4-BE49-F238E27FC236}">
                <a16:creationId xmlns:a16="http://schemas.microsoft.com/office/drawing/2014/main" id="{10312D47-05C1-6A3C-3CD5-A663D0253DB6}"/>
              </a:ext>
            </a:extLst>
          </p:cNvPr>
          <p:cNvGraphicFramePr/>
          <p:nvPr>
            <p:extLst>
              <p:ext uri="{D42A27DB-BD31-4B8C-83A1-F6EECF244321}">
                <p14:modId xmlns:p14="http://schemas.microsoft.com/office/powerpoint/2010/main" val="2908337998"/>
              </p:ext>
            </p:extLst>
          </p:nvPr>
        </p:nvGraphicFramePr>
        <p:xfrm>
          <a:off x="2204824" y="2514565"/>
          <a:ext cx="7496224" cy="416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en-US" dirty="0"/>
              <a:t>Institutioneller Altersdiskriminierung – Die systemische Ebene</a:t>
            </a:r>
            <a:endParaRPr lang="el-GR" dirty="0"/>
          </a:p>
        </p:txBody>
      </p:sp>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5900149" y="1060325"/>
            <a:ext cx="6142172" cy="5902778"/>
          </a:xfrm>
        </p:spPr>
        <p:txBody>
          <a:bodyPr>
            <a:normAutofit fontScale="92500" lnSpcReduction="20000"/>
          </a:bodyPr>
          <a:lstStyle/>
          <a:p>
            <a:pPr marL="457200" indent="-457200">
              <a:buFont typeface="Arial" panose="020B0604020202020204" pitchFamily="34" charset="0"/>
              <a:buChar char="•"/>
            </a:pPr>
            <a:r>
              <a:rPr lang="en-US" sz="2800" dirty="0"/>
              <a:t>Gesetze, Vorschriften, soziale Normen und Praktiken von </a:t>
            </a:r>
            <a:r>
              <a:rPr lang="en-US" sz="2800" dirty="0" err="1"/>
              <a:t>Organisationen</a:t>
            </a:r>
            <a:r>
              <a:rPr lang="en-US" sz="2800" dirty="0"/>
              <a:t>, die Menschen aufgrund ihres Alters in ihren Möglichkeiten einschränken oder benachteiligen (WHO, 2021). </a:t>
            </a:r>
          </a:p>
          <a:p>
            <a:pPr marL="457200" indent="-457200">
              <a:buFont typeface="Arial" panose="020B0604020202020204" pitchFamily="34" charset="0"/>
              <a:buChar char="•"/>
            </a:pPr>
            <a:r>
              <a:rPr lang="en-US" sz="2800" dirty="0"/>
              <a:t>Oft die am wenigsten sichtbare Form</a:t>
            </a:r>
          </a:p>
          <a:p>
            <a:pPr marL="457200" indent="-457200">
              <a:buFont typeface="Arial" panose="020B0604020202020204" pitchFamily="34" charset="0"/>
              <a:buChar char="•"/>
            </a:pPr>
            <a:r>
              <a:rPr lang="en-US" sz="2800" u="sng" dirty="0"/>
              <a:t>Beispiel</a:t>
            </a:r>
            <a:r>
              <a:rPr lang="en-US" sz="2800" dirty="0"/>
              <a:t>: Die Altersobergrenze für bestimmte </a:t>
            </a:r>
            <a:r>
              <a:rPr lang="en-US" sz="2800" b="1" dirty="0"/>
              <a:t>Vorsorgeuntersuchungen im Gesundheitswesen</a:t>
            </a:r>
            <a:r>
              <a:rPr lang="en-US" sz="2800" dirty="0"/>
              <a:t>. In vielen Regionen werden routinemäßige Vorsorgeuntersuchungen zur sexuellen oder reproduktiven Gesundheit automatisch eingestellt, sobald eine Patientin das 65. Lebensjahr erreicht hat – unter der altersdiskriminierenden Annahme, dass sie nicht mehr sexuell aktiv ist oder kein Risiko mehr für sexuell übertragbare Infektionen besteht. </a:t>
            </a:r>
          </a:p>
          <a:p>
            <a:pPr marL="457200" indent="-457200">
              <a:buFont typeface="Arial" panose="020B0604020202020204" pitchFamily="34" charset="0"/>
              <a:buChar char="•"/>
            </a:pPr>
            <a:r>
              <a:rPr lang="en-US" sz="2800" u="sng" dirty="0"/>
              <a:t>Beispiel</a:t>
            </a:r>
            <a:r>
              <a:rPr lang="en-US" sz="2800" dirty="0"/>
              <a:t>: </a:t>
            </a:r>
            <a:r>
              <a:rPr lang="en-US" sz="2800" b="1" dirty="0"/>
              <a:t>Diskriminierende Einstellungsverfahren</a:t>
            </a:r>
            <a:r>
              <a:rPr lang="en-US" sz="2800" dirty="0"/>
              <a:t>, die jüngere Bewerber </a:t>
            </a:r>
            <a:r>
              <a:rPr lang="en-US" sz="2800" dirty="0" err="1"/>
              <a:t>bevorzugen, </a:t>
            </a:r>
            <a:r>
              <a:rPr lang="en-US" sz="2800" dirty="0"/>
              <a:t>oder obligatorische Altersgrenzen, die qualifizierte Fachkräfte unabhängig von ihrer tatsächlichen Kompetenz aus ihren Positionen drängen.</a:t>
            </a:r>
          </a:p>
        </p:txBody>
      </p:sp>
      <p:pic>
        <p:nvPicPr>
          <p:cNvPr id="3" name="Imagem 2" descr="Uma imagem com pessoa, dedo, polegar, vestuário&#10;&#10;Os conteúdos gerados por IA podem estar incorretos.">
            <a:extLst>
              <a:ext uri="{FF2B5EF4-FFF2-40B4-BE49-F238E27FC236}">
                <a16:creationId xmlns:a16="http://schemas.microsoft.com/office/drawing/2014/main" id="{89251DFA-7CA9-D14C-D95D-97E27320D84F}"/>
              </a:ext>
            </a:extLst>
          </p:cNvPr>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extLst>
      <p:ext uri="{BB962C8B-B14F-4D97-AF65-F5344CB8AC3E}">
        <p14:creationId xmlns:p14="http://schemas.microsoft.com/office/powerpoint/2010/main" val="33492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1CDF-9FAB-31F9-0232-E5A5C823D8A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3C9942B-AE24-F077-80A1-4BCC87378880}"/>
              </a:ext>
            </a:extLst>
          </p:cNvPr>
          <p:cNvSpPr>
            <a:spLocks noGrp="1"/>
          </p:cNvSpPr>
          <p:nvPr>
            <p:ph type="title"/>
          </p:nvPr>
        </p:nvSpPr>
        <p:spPr>
          <a:xfrm>
            <a:off x="97970" y="81642"/>
            <a:ext cx="11944351" cy="715879"/>
          </a:xfrm>
        </p:spPr>
        <p:txBody>
          <a:bodyPr lIns="91440" anchor="ctr">
            <a:normAutofit/>
          </a:bodyPr>
          <a:lstStyle/>
          <a:p>
            <a:r>
              <a:rPr lang="en-US" dirty="0"/>
              <a:t>Zwischenmenschlicher Altersdiskriminierung – Die soziale Ebene</a:t>
            </a:r>
            <a:endParaRPr lang="el-GR" dirty="0"/>
          </a:p>
        </p:txBody>
      </p:sp>
      <p:sp>
        <p:nvSpPr>
          <p:cNvPr id="7" name="Content Placeholder 6">
            <a:extLst>
              <a:ext uri="{FF2B5EF4-FFF2-40B4-BE49-F238E27FC236}">
                <a16:creationId xmlns:a16="http://schemas.microsoft.com/office/drawing/2014/main" id="{39A3BF80-54A1-0C22-ED13-57EEB0B4F318}"/>
              </a:ext>
            </a:extLst>
          </p:cNvPr>
          <p:cNvSpPr>
            <a:spLocks noGrp="1"/>
          </p:cNvSpPr>
          <p:nvPr>
            <p:ph sz="quarter" idx="12"/>
          </p:nvPr>
        </p:nvSpPr>
        <p:spPr>
          <a:xfrm>
            <a:off x="5900149" y="1514750"/>
            <a:ext cx="6142172" cy="5902778"/>
          </a:xfrm>
        </p:spPr>
        <p:txBody>
          <a:bodyPr>
            <a:normAutofit/>
          </a:bodyPr>
          <a:lstStyle/>
          <a:p>
            <a:pPr marL="457200" indent="-457200">
              <a:buFont typeface="Arial" panose="020B0604020202020204" pitchFamily="34" charset="0"/>
              <a:buChar char="•"/>
            </a:pPr>
            <a:r>
              <a:rPr lang="en-US" sz="2500" dirty="0"/>
              <a:t>Bezieht sich auf die Stereotypen und Vorurteile, die entstehen, wenn eine Person mit einer anderen interagiert (WHO, 2021).</a:t>
            </a:r>
          </a:p>
          <a:p>
            <a:pPr marL="457200" indent="-457200">
              <a:buFont typeface="Arial" panose="020B0604020202020204" pitchFamily="34" charset="0"/>
              <a:buChar char="•"/>
            </a:pPr>
            <a:r>
              <a:rPr lang="en-US" sz="2500" u="sng" dirty="0"/>
              <a:t>Beispiel</a:t>
            </a:r>
            <a:r>
              <a:rPr lang="en-US" sz="2500" dirty="0"/>
              <a:t>: Mitarbeiter machen </a:t>
            </a:r>
            <a:r>
              <a:rPr lang="en-US" sz="2500" b="1" dirty="0"/>
              <a:t>Witze </a:t>
            </a:r>
            <a:r>
              <a:rPr lang="en-US" sz="2500" dirty="0"/>
              <a:t>darüber, dass zwei Bewohner eine neue Liebesbeziehung eingehen. </a:t>
            </a:r>
          </a:p>
          <a:p>
            <a:pPr marL="457200" indent="-457200">
              <a:buFont typeface="Arial" panose="020B0604020202020204" pitchFamily="34" charset="0"/>
              <a:buChar char="•"/>
            </a:pPr>
            <a:r>
              <a:rPr lang="en-US" sz="2500" u="sng" dirty="0"/>
              <a:t>Beispiel</a:t>
            </a:r>
            <a:r>
              <a:rPr lang="en-US" sz="2500" dirty="0"/>
              <a:t>: Indem wir gegenüber älteren Menschen einen übermäßig zuvorkommenden Ton anschlagen oder eine vereinfachte Sprache verwenden – bekannt als </a:t>
            </a:r>
            <a:r>
              <a:rPr lang="en-US" sz="2500" b="1" dirty="0"/>
              <a:t>„Elderspeak“</a:t>
            </a:r>
            <a:r>
              <a:rPr lang="en-US" sz="2500" dirty="0"/>
              <a:t> –, </a:t>
            </a:r>
            <a:r>
              <a:rPr lang="en-US" sz="2500" dirty="0" err="1"/>
              <a:t>infantilisieren</a:t>
            </a:r>
            <a:r>
              <a:rPr lang="en-US" sz="2500" dirty="0"/>
              <a:t> wir sie und verstärken damit die gesellschaftliche Wahrnehmung von Unfähigkeit, die oft zu respektloser Behandlung führt.</a:t>
            </a:r>
          </a:p>
        </p:txBody>
      </p:sp>
      <p:pic>
        <p:nvPicPr>
          <p:cNvPr id="4" name="Imagem 3" descr="Uma imagem com pessoa, vestuário, interior, Cara humana&#10;&#10;Os conteúdos gerados por IA podem estar incorretos.">
            <a:extLst>
              <a:ext uri="{FF2B5EF4-FFF2-40B4-BE49-F238E27FC236}">
                <a16:creationId xmlns:a16="http://schemas.microsoft.com/office/drawing/2014/main" id="{56F1CC5F-4C6D-98FC-F047-89C94319831C}"/>
              </a:ext>
            </a:extLst>
          </p:cNvPr>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extLst>
      <p:ext uri="{BB962C8B-B14F-4D97-AF65-F5344CB8AC3E}">
        <p14:creationId xmlns:p14="http://schemas.microsoft.com/office/powerpoint/2010/main" val="12762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3BA3-BAF7-F201-7736-CC980DF9E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3569282-1790-4C86-F3DF-C5357CE69699}"/>
              </a:ext>
            </a:extLst>
          </p:cNvPr>
          <p:cNvSpPr>
            <a:spLocks noGrp="1"/>
          </p:cNvSpPr>
          <p:nvPr>
            <p:ph type="title"/>
          </p:nvPr>
        </p:nvSpPr>
        <p:spPr>
          <a:xfrm>
            <a:off x="97970" y="81642"/>
            <a:ext cx="11944351" cy="715879"/>
          </a:xfrm>
        </p:spPr>
        <p:txBody>
          <a:bodyPr lIns="91440" anchor="ctr">
            <a:normAutofit/>
          </a:bodyPr>
          <a:lstStyle/>
          <a:p>
            <a:r>
              <a:rPr lang="en-US" dirty="0" err="1"/>
              <a:t>Verinnerlichter </a:t>
            </a:r>
            <a:r>
              <a:rPr lang="en-US" dirty="0"/>
              <a:t>Altersdiskriminierung – Die persönliche Ebene</a:t>
            </a:r>
            <a:endParaRPr lang="el-GR" dirty="0"/>
          </a:p>
        </p:txBody>
      </p:sp>
      <p:sp>
        <p:nvSpPr>
          <p:cNvPr id="7" name="Content Placeholder 6">
            <a:extLst>
              <a:ext uri="{FF2B5EF4-FFF2-40B4-BE49-F238E27FC236}">
                <a16:creationId xmlns:a16="http://schemas.microsoft.com/office/drawing/2014/main" id="{46F23D2B-76DB-2C5F-DDFC-9A12A2E764D4}"/>
              </a:ext>
            </a:extLst>
          </p:cNvPr>
          <p:cNvSpPr>
            <a:spLocks noGrp="1"/>
          </p:cNvSpPr>
          <p:nvPr>
            <p:ph sz="quarter" idx="12"/>
          </p:nvPr>
        </p:nvSpPr>
        <p:spPr>
          <a:xfrm>
            <a:off x="5808090" y="1102366"/>
            <a:ext cx="6142172" cy="5902778"/>
          </a:xfrm>
        </p:spPr>
        <p:txBody>
          <a:bodyPr>
            <a:normAutofit fontScale="92500" lnSpcReduction="10000"/>
          </a:bodyPr>
          <a:lstStyle/>
          <a:p>
            <a:pPr marL="457200" indent="-457200">
              <a:buFont typeface="Arial" panose="020B0604020202020204" pitchFamily="34" charset="0"/>
              <a:buChar char="•"/>
            </a:pPr>
            <a:r>
              <a:rPr lang="en-US" sz="2800" dirty="0"/>
              <a:t>Auch als </a:t>
            </a:r>
            <a:r>
              <a:rPr lang="en-US" sz="2800" b="1" dirty="0"/>
              <a:t>selbstgerichteter Altersdiskriminierung </a:t>
            </a:r>
            <a:r>
              <a:rPr lang="en-US" sz="2800" dirty="0"/>
              <a:t>bezeichnet, nehmen Menschen die negativen Stereotypen, die sie im Laufe ihres Lebens gehört haben, auf und richten sie gegen sich selbst. </a:t>
            </a:r>
          </a:p>
          <a:p>
            <a:pPr marL="457200" indent="-457200">
              <a:buFont typeface="Arial" panose="020B0604020202020204" pitchFamily="34" charset="0"/>
              <a:buChar char="•"/>
            </a:pPr>
            <a:r>
              <a:rPr lang="en-US" sz="2800" b="1" dirty="0"/>
              <a:t>Beispiel</a:t>
            </a:r>
            <a:r>
              <a:rPr lang="en-US" sz="2800" dirty="0"/>
              <a:t>: Eine ältere Frau, die unter körperlichen Beschwerden wie Scheidentrockenheit leidet oder sich nach einem neuen Partner sehnt. Hat sie die Botschaft </a:t>
            </a:r>
            <a:r>
              <a:rPr lang="en-US" sz="2800" dirty="0" err="1"/>
              <a:t>verinnerlicht</a:t>
            </a:r>
            <a:r>
              <a:rPr lang="en-US" sz="2800" dirty="0"/>
              <a:t>, dass sie „zu alt“ sei, um attraktiv zu sein, wird sie möglicherweise niemals ärztliche Hilfe in Anspruch nehmen oder eine neue Beziehung eingehen. </a:t>
            </a:r>
          </a:p>
          <a:p>
            <a:pPr marL="457200" indent="-457200">
              <a:buFont typeface="Arial" panose="020B0604020202020204" pitchFamily="34" charset="0"/>
              <a:buChar char="•"/>
            </a:pPr>
            <a:r>
              <a:rPr lang="en-US" sz="2800" b="1" dirty="0"/>
              <a:t>Beispiel</a:t>
            </a:r>
            <a:r>
              <a:rPr lang="en-US" sz="2800" dirty="0"/>
              <a:t>: Menschen in ihren Zwanzigern </a:t>
            </a:r>
            <a:r>
              <a:rPr lang="en-US" sz="2800" dirty="0" err="1"/>
              <a:t>verinnerlichen</a:t>
            </a:r>
            <a:r>
              <a:rPr lang="en-US" sz="2800" dirty="0"/>
              <a:t> möglicherweise die Überzeugung, dass ihnen für eine bestimmte Rolle oder Stelle die nötige Lebenserfahrung fehlt, was dazu führt, dass sie sich selbst von beruflichen Chancen ausschließen.</a:t>
            </a:r>
          </a:p>
        </p:txBody>
      </p:sp>
      <p:pic>
        <p:nvPicPr>
          <p:cNvPr id="3" name="Imagem 2" descr="Uma imagem com Cara humana, pessoa, parede, interior&#10;&#10;Os conteúdos gerados por IA podem estar incorretos.">
            <a:extLst>
              <a:ext uri="{FF2B5EF4-FFF2-40B4-BE49-F238E27FC236}">
                <a16:creationId xmlns:a16="http://schemas.microsoft.com/office/drawing/2014/main" id="{74D12741-F8B5-6393-9205-2B6E79FB6E09}"/>
              </a:ext>
            </a:extLst>
          </p:cNvPr>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extLst>
      <p:ext uri="{BB962C8B-B14F-4D97-AF65-F5344CB8AC3E}">
        <p14:creationId xmlns:p14="http://schemas.microsoft.com/office/powerpoint/2010/main" val="57468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C1F3-8FB7-C69E-43A5-3DDC6543B69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D8333E0-F4D2-0E11-955D-2C9EB704E8B5}"/>
              </a:ext>
            </a:extLst>
          </p:cNvPr>
          <p:cNvSpPr>
            <a:spLocks noGrp="1"/>
          </p:cNvSpPr>
          <p:nvPr>
            <p:ph type="title"/>
          </p:nvPr>
        </p:nvSpPr>
        <p:spPr/>
        <p:txBody>
          <a:bodyPr lIns="91440"/>
          <a:lstStyle/>
          <a:p>
            <a:r>
              <a:rPr lang="pt-PT" dirty="0"/>
              <a:t>Drei </a:t>
            </a:r>
            <a:r>
              <a:rPr lang="pt-PT" dirty="0" err="1"/>
              <a:t>Ebenen </a:t>
            </a:r>
            <a:r>
              <a:rPr lang="pt-PT" dirty="0"/>
              <a:t>des </a:t>
            </a:r>
            <a:r>
              <a:rPr lang="pt-PT" dirty="0" err="1"/>
              <a:t>Altersdiskriminierung</a:t>
            </a:r>
            <a:endParaRPr lang="el-GR" dirty="0"/>
          </a:p>
        </p:txBody>
      </p:sp>
      <p:sp>
        <p:nvSpPr>
          <p:cNvPr id="3" name="Marcador de Posição do Texto 2">
            <a:extLst>
              <a:ext uri="{FF2B5EF4-FFF2-40B4-BE49-F238E27FC236}">
                <a16:creationId xmlns:a16="http://schemas.microsoft.com/office/drawing/2014/main" id="{976EEBF3-8998-F4A6-3296-6502495CCE3C}"/>
              </a:ext>
            </a:extLst>
          </p:cNvPr>
          <p:cNvSpPr>
            <a:spLocks noGrp="1"/>
          </p:cNvSpPr>
          <p:nvPr>
            <p:ph type="body" sz="quarter" idx="10"/>
          </p:nvPr>
        </p:nvSpPr>
        <p:spPr>
          <a:xfrm>
            <a:off x="97970" y="967623"/>
            <a:ext cx="11944351" cy="1478625"/>
          </a:xfrm>
        </p:spPr>
        <p:txBody>
          <a:bodyPr/>
          <a:lstStyle/>
          <a:p>
            <a:r>
              <a:rPr lang="en-US" dirty="0"/>
              <a:t>Diese drei Ebenen existieren nicht isoliert voneinander, sondern beeinflussen sich gegenseitig. </a:t>
            </a:r>
          </a:p>
          <a:p>
            <a:r>
              <a:rPr lang="en-US" dirty="0"/>
              <a:t>Die </a:t>
            </a:r>
            <a:r>
              <a:rPr lang="en-US" i="1" dirty="0"/>
              <a:t>institutionelle </a:t>
            </a:r>
            <a:r>
              <a:rPr lang="en-US" dirty="0"/>
              <a:t>Vernachlässigung der sexuellen Gesundheit verstärkt die </a:t>
            </a:r>
            <a:r>
              <a:rPr lang="en-US" i="1" dirty="0"/>
              <a:t>zwischenmenschliche </a:t>
            </a:r>
            <a:r>
              <a:rPr lang="en-US" dirty="0"/>
              <a:t>Vorstellung, dass ältere Menschen nicht sexuell aktiv sind, was schließlich zu der </a:t>
            </a:r>
            <a:r>
              <a:rPr lang="en-US" i="1" dirty="0" err="1"/>
              <a:t>verinnerlichten </a:t>
            </a:r>
            <a:r>
              <a:rPr lang="en-US" dirty="0"/>
              <a:t>Überzeugung führt, dass man gar nicht erst um Hilfe bitten sollte. Um diesen Kreislauf zu durchbrechen, müssen Fachkräfte auf allen drei Ebenen gleichzeitig eingreifen.</a:t>
            </a:r>
            <a:endParaRPr lang="pt-PT" dirty="0"/>
          </a:p>
        </p:txBody>
      </p:sp>
      <p:pic>
        <p:nvPicPr>
          <p:cNvPr id="4" name="Imagem 3">
            <a:extLst>
              <a:ext uri="{FF2B5EF4-FFF2-40B4-BE49-F238E27FC236}">
                <a16:creationId xmlns:a16="http://schemas.microsoft.com/office/drawing/2014/main" id="{6BB48455-8E5A-18F0-7FBE-292E7245E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3">
            <a:extLst>
              <a:ext uri="{FF2B5EF4-FFF2-40B4-BE49-F238E27FC236}">
                <a16:creationId xmlns:a16="http://schemas.microsoft.com/office/drawing/2014/main" id="{8E846512-9249-ED55-A40D-5BE5219D64EE}"/>
              </a:ext>
            </a:extLst>
          </p:cNvPr>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Abbildung 2 – Die drei Ebenen des Ageismus (WHO,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516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Drei </a:t>
            </a:r>
            <a:r>
              <a:rPr lang="pt-PT" dirty="0" err="1"/>
              <a:t>Ebenen </a:t>
            </a:r>
            <a:r>
              <a:rPr lang="pt-PT" dirty="0"/>
              <a:t>des </a:t>
            </a:r>
            <a:r>
              <a:rPr lang="pt-PT" dirty="0" err="1"/>
              <a:t>Altersdiskriminierung</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0" y="1627070"/>
            <a:ext cx="5910944" cy="5313673"/>
          </a:xfrm>
        </p:spPr>
        <p:txBody>
          <a:bodyPr>
            <a:normAutofit/>
          </a:bodyPr>
          <a:lstStyle/>
          <a:p>
            <a:r>
              <a:rPr lang="en-US" sz="2700" dirty="0"/>
              <a:t>Ziel: Die Lernenden sollen anhand von realen Szenarien erkennen, wie sich die 12 Mythen über das Altern (WHO, 2013) auf </a:t>
            </a:r>
            <a:r>
              <a:rPr lang="en-US" sz="2700" i="1" dirty="0"/>
              <a:t>institutioneller</a:t>
            </a:r>
            <a:r>
              <a:rPr lang="en-US" sz="2700" dirty="0"/>
              <a:t>, </a:t>
            </a:r>
            <a:r>
              <a:rPr lang="en-US" sz="2700" i="1" dirty="0"/>
              <a:t>zwischenmenschlicher </a:t>
            </a:r>
            <a:r>
              <a:rPr lang="en-US" sz="2700" dirty="0"/>
              <a:t>und </a:t>
            </a:r>
            <a:r>
              <a:rPr lang="en-US" sz="2700" i="1" dirty="0" err="1"/>
              <a:t>verinnerlichter </a:t>
            </a:r>
            <a:r>
              <a:rPr lang="en-US" sz="2700" dirty="0"/>
              <a:t>Ebene des Altersdiskriminierung manifestieren.</a:t>
            </a:r>
          </a:p>
          <a:p>
            <a:endParaRPr lang="en-US" sz="2700" dirty="0"/>
          </a:p>
          <a:p>
            <a:r>
              <a:rPr lang="en-US" sz="2700" dirty="0"/>
              <a:t>Lesen Sie in kleinen Gruppen die folgenden 12 Mini-Fallstudien durch. Ermitteln Sie, </a:t>
            </a:r>
            <a:r>
              <a:rPr lang="en-US" sz="2700" b="1" dirty="0"/>
              <a:t>welche Ebene der Altersdiskriminierung vorliegt </a:t>
            </a:r>
            <a:r>
              <a:rPr lang="en-US" sz="2700" dirty="0"/>
              <a:t>und welche der</a:t>
            </a:r>
            <a:r>
              <a:rPr lang="en-US" sz="2700" b="1" dirty="0"/>
              <a:t> 12 Mythen </a:t>
            </a:r>
            <a:r>
              <a:rPr lang="en-US" sz="2700" dirty="0"/>
              <a:t>dadurch verstärkt werden.</a:t>
            </a:r>
          </a:p>
        </p:txBody>
      </p:sp>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Übung 1 – Das Altersdiskriminierungs-Puzzle</a:t>
            </a:r>
            <a:endParaRPr lang="pt-PT" dirty="0"/>
          </a:p>
        </p:txBody>
      </p:sp>
      <p:pic>
        <p:nvPicPr>
          <p:cNvPr id="6" name="Imagem 5" descr="Uma imagem com texto, desenho, pessoa&#10;&#10;Os conteúdos gerados por IA podem estar incorretos.">
            <a:extLst>
              <a:ext uri="{FF2B5EF4-FFF2-40B4-BE49-F238E27FC236}">
                <a16:creationId xmlns:a16="http://schemas.microsoft.com/office/drawing/2014/main" id="{E7E4B3E5-B1BA-A1E2-35E4-A9E03B038F0E}"/>
              </a:ext>
            </a:extLst>
          </p:cNvPr>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183088" y="1462685"/>
            <a:ext cx="5616476" cy="4342215"/>
          </a:xfrm>
          <a:prstGeom prst="rect">
            <a:avLst/>
          </a:prstGeom>
          <a:ln>
            <a:noFill/>
          </a:ln>
          <a:effectLst>
            <a:softEdge rad="112500"/>
          </a:effectLst>
        </p:spPr>
      </p:pic>
    </p:spTree>
    <p:extLst>
      <p:ext uri="{BB962C8B-B14F-4D97-AF65-F5344CB8AC3E}">
        <p14:creationId xmlns:p14="http://schemas.microsoft.com/office/powerpoint/2010/main" val="295666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625E-5463-113A-3B2A-0C88F0421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880565A-D37F-1B22-2155-950CB337DA9E}"/>
              </a:ext>
            </a:extLst>
          </p:cNvPr>
          <p:cNvSpPr>
            <a:spLocks noGrp="1"/>
          </p:cNvSpPr>
          <p:nvPr>
            <p:ph type="title"/>
          </p:nvPr>
        </p:nvSpPr>
        <p:spPr/>
        <p:txBody>
          <a:bodyPr lIns="91440"/>
          <a:lstStyle/>
          <a:p>
            <a:r>
              <a:rPr lang="en-US" dirty="0"/>
              <a:t>Negative gesellschaftliche Vorstellungen und Tabus rund um Sexualität</a:t>
            </a:r>
            <a:endParaRPr lang="el-GR" dirty="0"/>
          </a:p>
        </p:txBody>
      </p:sp>
      <p:sp>
        <p:nvSpPr>
          <p:cNvPr id="7" name="Content Placeholder 6">
            <a:extLst>
              <a:ext uri="{FF2B5EF4-FFF2-40B4-BE49-F238E27FC236}">
                <a16:creationId xmlns:a16="http://schemas.microsoft.com/office/drawing/2014/main" id="{D1E2AD2B-F87B-6889-0EAC-E9598E48D039}"/>
              </a:ext>
            </a:extLst>
          </p:cNvPr>
          <p:cNvSpPr>
            <a:spLocks noGrp="1"/>
          </p:cNvSpPr>
          <p:nvPr>
            <p:ph sz="quarter" idx="12"/>
          </p:nvPr>
        </p:nvSpPr>
        <p:spPr>
          <a:xfrm>
            <a:off x="790322" y="1456380"/>
            <a:ext cx="5443848" cy="5401620"/>
          </a:xfrm>
        </p:spPr>
        <p:txBody>
          <a:bodyPr/>
          <a:lstStyle/>
          <a:p>
            <a:r>
              <a:rPr lang="en-US" sz="2800" dirty="0"/>
              <a:t>In vielen Kulturen löst die Verbindung von </a:t>
            </a:r>
            <a:r>
              <a:rPr lang="en-US" sz="2800" b="1" dirty="0"/>
              <a:t>Alter </a:t>
            </a:r>
            <a:r>
              <a:rPr lang="en-US" sz="2800" dirty="0"/>
              <a:t>und </a:t>
            </a:r>
            <a:r>
              <a:rPr lang="en-US" sz="2800" b="1" dirty="0"/>
              <a:t>Sexualität </a:t>
            </a:r>
            <a:r>
              <a:rPr lang="en-US" sz="2800" dirty="0"/>
              <a:t>ein tiefes gesellschaftliches Unbehagen aus. Dieses Unbehagen hat seine Wurzeln in verschiedenen gesellschaftlichen Überzeugungen, die Fachkräfte erkennen und hinterfragen lernen müssen. </a:t>
            </a:r>
          </a:p>
        </p:txBody>
      </p:sp>
      <p:sp>
        <p:nvSpPr>
          <p:cNvPr id="3" name="Caixa de texto 11">
            <a:extLst>
              <a:ext uri="{FF2B5EF4-FFF2-40B4-BE49-F238E27FC236}">
                <a16:creationId xmlns:a16="http://schemas.microsoft.com/office/drawing/2014/main" id="{39D21935-1975-9E83-CF3F-E62A3BF07477}"/>
              </a:ext>
            </a:extLst>
          </p:cNvPr>
          <p:cNvSpPr txBox="1"/>
          <p:nvPr/>
        </p:nvSpPr>
        <p:spPr>
          <a:xfrm>
            <a:off x="790322" y="459980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Sexueller Ageismus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ist die Überzeugung, dass ältere Menschen asexuell sind oder sein sollten und dass sexuelles Interesse im Alter abnormal ist. Er tritt auf, wenn ältere Menschen stereotyp als nicht sexuell angesehen werden, als unfähig, Sex zu haben oder ein Sexualleben zu genießen, wie sie es in ihrer Jugend taten (Surles, 2023).</a:t>
            </a:r>
          </a:p>
        </p:txBody>
      </p:sp>
      <p:pic>
        <p:nvPicPr>
          <p:cNvPr id="10" name="Imagem 9" descr="Uma imagem com interior, cama, conforto, Sesta&#10;&#10;Os conteúdos gerados por IA podem estar incorretos.">
            <a:extLst>
              <a:ext uri="{FF2B5EF4-FFF2-40B4-BE49-F238E27FC236}">
                <a16:creationId xmlns:a16="http://schemas.microsoft.com/office/drawing/2014/main" id="{85E84EE8-648B-2CDC-B45B-DF30BE301894}"/>
              </a:ext>
            </a:extLst>
          </p:cNvPr>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extLst>
      <p:ext uri="{BB962C8B-B14F-4D97-AF65-F5344CB8AC3E}">
        <p14:creationId xmlns:p14="http://schemas.microsoft.com/office/powerpoint/2010/main" val="197558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B81F-02B0-C687-3E1D-A7D6083ABFD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E5A3930-C477-7976-79E3-96411A22A2B6}"/>
              </a:ext>
            </a:extLst>
          </p:cNvPr>
          <p:cNvSpPr>
            <a:spLocks noGrp="1"/>
          </p:cNvSpPr>
          <p:nvPr>
            <p:ph type="title"/>
          </p:nvPr>
        </p:nvSpPr>
        <p:spPr/>
        <p:txBody>
          <a:bodyPr lIns="91440"/>
          <a:lstStyle/>
          <a:p>
            <a:r>
              <a:rPr lang="en-US" dirty="0"/>
              <a:t>Negative gesellschaftliche Vorurteile und Tabus rund um Sexualität</a:t>
            </a:r>
            <a:endParaRPr lang="el-GR" dirty="0"/>
          </a:p>
        </p:txBody>
      </p:sp>
      <p:graphicFrame>
        <p:nvGraphicFramePr>
          <p:cNvPr id="2" name="Tabela 1">
            <a:extLst>
              <a:ext uri="{FF2B5EF4-FFF2-40B4-BE49-F238E27FC236}">
                <a16:creationId xmlns:a16="http://schemas.microsoft.com/office/drawing/2014/main" id="{96CD6D91-5920-3B81-F601-2EF2B78893E5}"/>
              </a:ext>
            </a:extLst>
          </p:cNvPr>
          <p:cNvGraphicFramePr>
            <a:graphicFrameLocks noGrp="1"/>
          </p:cNvGraphicFramePr>
          <p:nvPr>
            <p:extLst>
              <p:ext uri="{D42A27DB-BD31-4B8C-83A1-F6EECF244321}">
                <p14:modId xmlns:p14="http://schemas.microsoft.com/office/powerpoint/2010/main" val="3448486729"/>
              </p:ext>
            </p:extLst>
          </p:nvPr>
        </p:nvGraphicFramePr>
        <p:xfrm>
          <a:off x="202883" y="1096429"/>
          <a:ext cx="11526661" cy="5335902"/>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255646649"/>
                    </a:ext>
                  </a:extLst>
                </a:gridCol>
                <a:gridCol w="3194390">
                  <a:extLst>
                    <a:ext uri="{9D8B030D-6E8A-4147-A177-3AD203B41FA5}">
                      <a16:colId xmlns:a16="http://schemas.microsoft.com/office/drawing/2014/main" val="1298500447"/>
                    </a:ext>
                  </a:extLst>
                </a:gridCol>
                <a:gridCol w="2855771">
                  <a:extLst>
                    <a:ext uri="{9D8B030D-6E8A-4147-A177-3AD203B41FA5}">
                      <a16:colId xmlns:a16="http://schemas.microsoft.com/office/drawing/2014/main" val="866132745"/>
                    </a:ext>
                  </a:extLst>
                </a:gridCol>
                <a:gridCol w="2620873">
                  <a:extLst>
                    <a:ext uri="{9D8B030D-6E8A-4147-A177-3AD203B41FA5}">
                      <a16:colId xmlns:a16="http://schemas.microsoft.com/office/drawing/2014/main" val="3753424078"/>
                    </a:ext>
                  </a:extLst>
                </a:gridCol>
              </a:tblGrid>
              <a:tr h="1200195">
                <a:tc>
                  <a:txBody>
                    <a:bodyPr/>
                    <a:lstStyle/>
                    <a:p>
                      <a:pPr algn="ctr">
                        <a:lnSpc>
                          <a:spcPct val="107000"/>
                        </a:lnSpc>
                        <a:spcAft>
                          <a:spcPts val="800"/>
                        </a:spcAft>
                        <a:buNone/>
                      </a:pP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Die Annahme </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der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Asexualität</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Die Heiligkeit des empfindlichen Körpers</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Die Doppelmoral in Bezug auf Alter und Geschlecht</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Das Schweigen im Schrank</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4135707">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Die am weitesten verbreitete Vorstellung ist, dass das sexuelle Verlangen ab einem bestimmten Alter ganz natürlich erlischt. Dieses Tabu suggeriert, dass Menschen, sobald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sie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das fortpflanzungsfähige Alter überschritten haben oder mit körperlichen Einschränkungen konfrontiert sind,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asexuell werden</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Dieses Tabu hindert beispielsweise ältere Menschen daran, mit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medizinischen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Fachkräften über sexuelle Gesundheit zu sprechen.</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Es gibt eine gesellschaftliche Tendenz, den alternden Körper durch eine Brille der Gebrechlichkeit zu betrachten, die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mit Sexualität unvereinbar</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ist. Wir sehen ältere Menschen oft ausschließlich als Großeltern oder Patienten. Diese Rollen sind kulturell entsexualisiert. In institutionellen Einrichtungen manifestiert sich dieses Tabu darin, dass das Personal glaubt, die Würde eines Bewohners zu schützen, indem es dessen sexuelle Identität ignoriert.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Männern wird in der Öffentlichkeit oft eine längere sexuelle Laufbahn zugestanden, während Frauen einer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Doppelmoral</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ausgesetzt sind, bei der das Älterwerden mit einem Verlust an sexuellem Wert gleichgesetzt wird. Dies wird durch eine milliardenschwere Anti-Aging-Industrie verstärkt, die die natürlichen Zeichen eines gelebten Lebens – Falten, graue Haare, sich verändernde Körperformen – als Probleme abstempelt, die behoben werden müssen.</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Für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ältere LGBTQI+-Menschen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gelten diese Tabus in doppeltem Maße. Viele haben Zeiten durchlebt, in denen ihre Identität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kriminalisiert</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wurde. Gesellschaftliche Tabus zwingen viele dazu, sich beim Eintritt in die Altenpflege wieder zu verstecken (z. B. fühlen sich ältere Menschen, die mit HIV leben, dazu gezwungen, sich wieder zu verstecken, was auf mangelndes Wissen des medizinischen Personals hinsichtlich HIV-Behandlungen und -Übertragbarkeit zurückzuführen ist).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bl>
          </a:graphicData>
        </a:graphic>
      </p:graphicFrame>
    </p:spTree>
    <p:extLst>
      <p:ext uri="{BB962C8B-B14F-4D97-AF65-F5344CB8AC3E}">
        <p14:creationId xmlns:p14="http://schemas.microsoft.com/office/powerpoint/2010/main" val="4678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D51-5A2E-FA99-BCF7-371C68675A5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5B35C86-D586-66B4-DF60-42A06869A97C}"/>
              </a:ext>
            </a:extLst>
          </p:cNvPr>
          <p:cNvSpPr>
            <a:spLocks noGrp="1"/>
          </p:cNvSpPr>
          <p:nvPr>
            <p:ph type="title"/>
          </p:nvPr>
        </p:nvSpPr>
        <p:spPr/>
        <p:txBody>
          <a:bodyPr lIns="91440"/>
          <a:lstStyle/>
          <a:p>
            <a:r>
              <a:rPr lang="en-US" dirty="0"/>
              <a:t>Negative gesellschaftliche Vorstellungen und Tabus rund um die Sexualität</a:t>
            </a:r>
            <a:endParaRPr lang="el-GR" dirty="0"/>
          </a:p>
        </p:txBody>
      </p:sp>
      <p:graphicFrame>
        <p:nvGraphicFramePr>
          <p:cNvPr id="3" name="Tabela 2">
            <a:extLst>
              <a:ext uri="{FF2B5EF4-FFF2-40B4-BE49-F238E27FC236}">
                <a16:creationId xmlns:a16="http://schemas.microsoft.com/office/drawing/2014/main" id="{C55D4427-F725-4A1B-2E76-F10E59E66A63}"/>
              </a:ext>
            </a:extLst>
          </p:cNvPr>
          <p:cNvGraphicFramePr>
            <a:graphicFrameLocks noGrp="1"/>
          </p:cNvGraphicFramePr>
          <p:nvPr>
            <p:extLst>
              <p:ext uri="{D42A27DB-BD31-4B8C-83A1-F6EECF244321}">
                <p14:modId xmlns:p14="http://schemas.microsoft.com/office/powerpoint/2010/main" val="38945295"/>
              </p:ext>
            </p:extLst>
          </p:nvPr>
        </p:nvGraphicFramePr>
        <p:xfrm>
          <a:off x="592661" y="1114928"/>
          <a:ext cx="10958207" cy="5560985"/>
        </p:xfrm>
        <a:graphic>
          <a:graphicData uri="http://schemas.openxmlformats.org/drawingml/2006/table">
            <a:tbl>
              <a:tblPr firstRow="1" firstCol="1" bandRow="1">
                <a:tableStyleId>{5C22544A-7EE6-4342-B048-85BDC9FD1C3A}</a:tableStyleId>
              </a:tblPr>
              <a:tblGrid>
                <a:gridCol w="4579045">
                  <a:extLst>
                    <a:ext uri="{9D8B030D-6E8A-4147-A177-3AD203B41FA5}">
                      <a16:colId xmlns:a16="http://schemas.microsoft.com/office/drawing/2014/main" val="2705418086"/>
                    </a:ext>
                  </a:extLst>
                </a:gridCol>
                <a:gridCol w="6379162">
                  <a:extLst>
                    <a:ext uri="{9D8B030D-6E8A-4147-A177-3AD203B41FA5}">
                      <a16:colId xmlns:a16="http://schemas.microsoft.com/office/drawing/2014/main" val="2884053023"/>
                    </a:ext>
                  </a:extLst>
                </a:gridCol>
              </a:tblGrid>
              <a:tr h="465007">
                <a:tc>
                  <a:txBody>
                    <a:bodyPr/>
                    <a:lstStyle/>
                    <a:p>
                      <a:pPr algn="ctr">
                        <a:lnSpc>
                          <a:spcPct val="107000"/>
                        </a:lnSpc>
                        <a:spcAft>
                          <a:spcPts val="800"/>
                        </a:spcAft>
                        <a:buNone/>
                      </a:pPr>
                      <a:r>
                        <a:rPr lang="en-GB" sz="1800" b="1" dirty="0">
                          <a:solidFill>
                            <a:srgbClr val="FFFFFF"/>
                          </a:solidFill>
                          <a:effectLst/>
                        </a:rPr>
                        <a:t>Mythos</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800" b="1" dirty="0">
                          <a:solidFill>
                            <a:srgbClr val="FFFFFF"/>
                          </a:solidFill>
                          <a:effectLst/>
                        </a:rPr>
                        <a:t>Realität</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621625456"/>
                  </a:ext>
                </a:extLst>
              </a:tr>
              <a:tr h="1072598">
                <a:tc>
                  <a:txBody>
                    <a:bodyPr/>
                    <a:lstStyle/>
                    <a:p>
                      <a:pPr algn="ctr">
                        <a:lnSpc>
                          <a:spcPct val="107000"/>
                        </a:lnSpc>
                        <a:spcAft>
                          <a:spcPts val="800"/>
                        </a:spcAft>
                        <a:buNone/>
                      </a:pPr>
                      <a:r>
                        <a:rPr lang="en-GB" sz="1800" b="1" dirty="0">
                          <a:solidFill>
                            <a:srgbClr val="FFFFFF"/>
                          </a:solidFill>
                          <a:effectLst/>
                        </a:rPr>
                        <a:t>„Ältere Menschen haben keinen Sex.“</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Nationale Umfragen zeigen, dass ein erheblicher Prozentsatz der Erwachsenen ab 70 Jahren weiterhin sexuell aktiv ist und Intimität schätzt. Gleichzeitig steigt die sexuelle Zufriedenheit mit zunehmendem Alter oft an oder bleibt stabil. Auch wenn sich die körperlichen Aspekte ändern mögen, vertiefen sich die emotionale Intimität und das Selbstvertrauen oft.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260326768"/>
                  </a:ext>
                </a:extLst>
              </a:tr>
              <a:tr h="624853">
                <a:tc>
                  <a:txBody>
                    <a:bodyPr/>
                    <a:lstStyle/>
                    <a:p>
                      <a:pPr algn="ctr">
                        <a:lnSpc>
                          <a:spcPct val="107000"/>
                        </a:lnSpc>
                        <a:spcAft>
                          <a:spcPts val="800"/>
                        </a:spcAft>
                        <a:buNone/>
                      </a:pPr>
                      <a:r>
                        <a:rPr lang="en-US" sz="1800" b="1" dirty="0">
                          <a:solidFill>
                            <a:srgbClr val="FFFFFF"/>
                          </a:solidFill>
                          <a:effectLst/>
                        </a:rPr>
                        <a:t>„Ältere Körper sind unattraktiv und nicht sexuell.“</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a:effectLst/>
                        </a:rPr>
                        <a:t>Schönheit ist ein soziales Konstrukt. Attraktivität im höheren Lebensalter hängt oft eher mit Vitalität und Verbundenheit zusammen als mit „makelloser“ Haut.</a:t>
                      </a:r>
                      <a:endParaRPr lang="pt-PT" sz="1600" b="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814745257"/>
                  </a:ext>
                </a:extLst>
              </a:tr>
              <a:tr h="712416">
                <a:tc>
                  <a:txBody>
                    <a:bodyPr/>
                    <a:lstStyle/>
                    <a:p>
                      <a:pPr algn="ctr">
                        <a:lnSpc>
                          <a:spcPct val="107000"/>
                        </a:lnSpc>
                        <a:spcAft>
                          <a:spcPts val="800"/>
                        </a:spcAft>
                        <a:buNone/>
                      </a:pPr>
                      <a:r>
                        <a:rPr lang="en-US" sz="1800" b="1" dirty="0">
                          <a:solidFill>
                            <a:srgbClr val="FFFFFF"/>
                          </a:solidFill>
                          <a:effectLst/>
                        </a:rPr>
                        <a:t>„Wenn sie keinen Geschlechtsverkehr haben können, ist ihr Sexualleben vorbei.“</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Das ist die Hegemonie der Penetration. Zur Sexualität gehören Berührungen, Küssen, Masturbation und emotionale Nähe. Diese bleiben auch bei körperlichen Einschränkungen von entscheidender Bedeutung.</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360413001"/>
                  </a:ext>
                </a:extLst>
              </a:tr>
              <a:tr h="624853">
                <a:tc>
                  <a:txBody>
                    <a:bodyPr/>
                    <a:lstStyle/>
                    <a:p>
                      <a:pPr algn="ctr">
                        <a:lnSpc>
                          <a:spcPct val="107000"/>
                        </a:lnSpc>
                        <a:spcAft>
                          <a:spcPts val="800"/>
                        </a:spcAft>
                        <a:buNone/>
                      </a:pPr>
                      <a:r>
                        <a:rPr lang="en-GB" sz="1800" b="1" dirty="0">
                          <a:solidFill>
                            <a:srgbClr val="FFFFFF"/>
                          </a:solidFill>
                          <a:effectLst/>
                        </a:rPr>
                        <a:t>„Sex ist gefährlich für das Herz.“</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Sexuelle Aktivität ist nicht anstrengender als das Hinaufsteigen von zwei Treppen; für die meisten ist sie eine sichere, gesunde körperliche Betätigung.</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74071329"/>
                  </a:ext>
                </a:extLst>
              </a:tr>
              <a:tr h="615377">
                <a:tc>
                  <a:txBody>
                    <a:bodyPr/>
                    <a:lstStyle/>
                    <a:p>
                      <a:pPr algn="ctr">
                        <a:lnSpc>
                          <a:spcPct val="107000"/>
                        </a:lnSpc>
                        <a:spcAft>
                          <a:spcPts val="800"/>
                        </a:spcAft>
                        <a:buNone/>
                      </a:pPr>
                      <a:r>
                        <a:rPr lang="en-GB" sz="1800" b="1" dirty="0">
                          <a:solidFill>
                            <a:srgbClr val="FFFFFF"/>
                          </a:solidFill>
                          <a:effectLst/>
                        </a:rPr>
                        <a:t>„Demenz macht einen asexuell.“</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Das Bedürfnis nach Berührung und Verbundenheit ist eines der letzten Dinge, die nachlassen. Sexualität bleibt auch bei kognitivem Verfall ein zentraler Bestandteil der Identität.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019394853"/>
                  </a:ext>
                </a:extLst>
              </a:tr>
              <a:tr h="712416">
                <a:tc>
                  <a:txBody>
                    <a:bodyPr/>
                    <a:lstStyle/>
                    <a:p>
                      <a:pPr algn="ctr">
                        <a:lnSpc>
                          <a:spcPct val="107000"/>
                        </a:lnSpc>
                        <a:spcAft>
                          <a:spcPts val="800"/>
                        </a:spcAft>
                        <a:buNone/>
                      </a:pPr>
                      <a:r>
                        <a:rPr lang="en-US" sz="1800" b="1" dirty="0">
                          <a:solidFill>
                            <a:srgbClr val="FFFFFF"/>
                          </a:solidFill>
                          <a:effectLst/>
                        </a:rPr>
                        <a:t>„Geschlechtskrankheiten sind für Menschen über 65 kein Thema.“</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Aufgrund des Mythos der Asexualität nutzen ältere Erwachsene seltener Verhütungsmittel oder lassen sich testen. Die Rate sexuell übertragbarer Infektionen in der älteren Bevölkerung ist deutlich gestiegen, weil Ärzte es versäumen, mit ihnen über Safer Sex zu sprechen.</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236442828"/>
                  </a:ext>
                </a:extLst>
              </a:tr>
              <a:tr h="616009">
                <a:tc>
                  <a:txBody>
                    <a:bodyPr/>
                    <a:lstStyle/>
                    <a:p>
                      <a:pPr algn="ctr">
                        <a:lnSpc>
                          <a:spcPct val="107000"/>
                        </a:lnSpc>
                        <a:spcAft>
                          <a:spcPts val="800"/>
                        </a:spcAft>
                        <a:buNone/>
                      </a:pPr>
                      <a:r>
                        <a:rPr lang="en-GB" sz="1800" b="1" dirty="0">
                          <a:solidFill>
                            <a:srgbClr val="FFFFFF"/>
                          </a:solidFill>
                          <a:effectLst/>
                        </a:rPr>
                        <a:t>„LGBTQI+-Senioren ziehen sich wieder in den Schrank zurück.“</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Zwar tun dies viele aus Angst, doch ist dies ein Versagen der institutionellen Kultur und keine Entscheidung des Einzelnen.</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71808434"/>
                  </a:ext>
                </a:extLst>
              </a:tr>
            </a:tbl>
          </a:graphicData>
        </a:graphic>
      </p:graphicFrame>
    </p:spTree>
    <p:extLst>
      <p:ext uri="{BB962C8B-B14F-4D97-AF65-F5344CB8AC3E}">
        <p14:creationId xmlns:p14="http://schemas.microsoft.com/office/powerpoint/2010/main" val="291074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en-US" dirty="0"/>
              <a:t>„Shades of Grey“ (Gewirtz-Meydan &amp; Ayalon, 2020) </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a:xfrm>
            <a:off x="123824" y="956931"/>
            <a:ext cx="11944351" cy="2035673"/>
          </a:xfrm>
        </p:spPr>
        <p:txBody>
          <a:bodyPr/>
          <a:lstStyle/>
          <a:p>
            <a:r>
              <a:rPr lang="en-US" dirty="0"/>
              <a:t>Diese Tabus schaffen einen Kreis des Schweigens:</a:t>
            </a:r>
          </a:p>
          <a:p>
            <a:pPr marL="342900" indent="-342900">
              <a:buFont typeface="Arial" panose="020B0604020202020204" pitchFamily="34" charset="0"/>
              <a:buChar char="•"/>
            </a:pPr>
            <a:r>
              <a:rPr lang="en-US" dirty="0"/>
              <a:t>Ältere Menschen schweigen, um nicht als eklig oder schwierig wahrgenommen zu werden.</a:t>
            </a:r>
          </a:p>
          <a:p>
            <a:pPr marL="342900" indent="-342900">
              <a:buFont typeface="Arial" panose="020B0604020202020204" pitchFamily="34" charset="0"/>
              <a:buChar char="•"/>
            </a:pPr>
            <a:r>
              <a:rPr lang="en-US" dirty="0"/>
              <a:t>Fachkräfte schweigen, um Unbehagen oder Respektlosigkeit zu vermeiden.</a:t>
            </a:r>
          </a:p>
          <a:p>
            <a:pPr marL="342900" indent="-342900">
              <a:buFont typeface="Arial" panose="020B0604020202020204" pitchFamily="34" charset="0"/>
              <a:buChar char="•"/>
            </a:pPr>
            <a:r>
              <a:rPr lang="en-US" dirty="0"/>
              <a:t>Die Familie schweigt, um ein bestimmtes Bild ihrer Eltern aufrechtzuerhalten.</a:t>
            </a:r>
          </a:p>
        </p:txBody>
      </p:sp>
      <p:sp>
        <p:nvSpPr>
          <p:cNvPr id="2" name="Content Placeholder 6">
            <a:extLst>
              <a:ext uri="{FF2B5EF4-FFF2-40B4-BE49-F238E27FC236}">
                <a16:creationId xmlns:a16="http://schemas.microsoft.com/office/drawing/2014/main" id="{5F4C22F6-88CD-DB0B-8806-3F10EB169FAA}"/>
              </a:ext>
            </a:extLst>
          </p:cNvPr>
          <p:cNvSpPr>
            <a:spLocks noGrp="1"/>
          </p:cNvSpPr>
          <p:nvPr>
            <p:ph sz="quarter" idx="12"/>
          </p:nvPr>
        </p:nvSpPr>
        <p:spPr>
          <a:xfrm>
            <a:off x="207908" y="3337035"/>
            <a:ext cx="8652314" cy="3439323"/>
          </a:xfrm>
        </p:spPr>
        <p:txBody>
          <a:bodyPr/>
          <a:lstStyle/>
          <a:p>
            <a:r>
              <a:rPr lang="en-US" sz="2400" dirty="0"/>
              <a:t>Gewirtz-Meydan und Ayalon baten 135 Teilnehmer*innen, frei zu </a:t>
            </a:r>
            <a:r>
              <a:rPr lang="en-US" sz="2400" b="1" dirty="0"/>
              <a:t>beschreiben</a:t>
            </a:r>
            <a:r>
              <a:rPr lang="en-US" sz="2400" dirty="0"/>
              <a:t>,</a:t>
            </a:r>
            <a:r>
              <a:rPr lang="en-US" sz="2400" b="1" dirty="0"/>
              <a:t> wie sich ihrer Meinung nach die Sexualität im Alter verändert</a:t>
            </a:r>
            <a:r>
              <a:rPr lang="en-US" sz="2400" dirty="0"/>
              <a:t>, wodurch ehrliche, komplexe und manchmal schonungslose Meinungen zum Vorschein kamen.</a:t>
            </a:r>
          </a:p>
          <a:p>
            <a:r>
              <a:rPr lang="en-US" sz="2400" dirty="0"/>
              <a:t>Die Studie identifizierte fünf Hauptthemen, die das Spektrum der öffentlichen Meinung veranschaulichen – von negativ bis hoffnungsvoll und transformativ. Die Forscher stellten fest, dass zwar expliziter Altersdiskriminierung abnimmt, sexuelle Altersdiskriminierung jedoch nach wie vor tief in der öffentlichen Wahrnehmung verwurzelt ist.</a:t>
            </a:r>
          </a:p>
        </p:txBody>
      </p:sp>
      <p:pic>
        <p:nvPicPr>
          <p:cNvPr id="6" name="Imagem 5" descr="Uma imagem com ar livre, árvore, vestuário, sapatos&#10;&#10;Os conteúdos gerados por IA podem estar incorretos.">
            <a:extLst>
              <a:ext uri="{FF2B5EF4-FFF2-40B4-BE49-F238E27FC236}">
                <a16:creationId xmlns:a16="http://schemas.microsoft.com/office/drawing/2014/main" id="{7A66BCF3-52FE-3CD7-90AB-758F9AB1F62C}"/>
              </a:ext>
            </a:extLst>
          </p:cNvPr>
          <p:cNvPicPr>
            <a:picLocks noChangeAspect="1"/>
          </p:cNvPicPr>
          <p:nvPr/>
        </p:nvPicPr>
        <p:blipFill>
          <a:blip r:embed="rId2">
            <a:extLst>
              <a:ext uri="{28A0092B-C50C-407E-A947-70E740481C1C}">
                <a14:useLocalDpi xmlns:a14="http://schemas.microsoft.com/office/drawing/2010/main" val="0"/>
              </a:ext>
            </a:extLst>
          </a:blip>
          <a:srcRect l="18453" r="7867"/>
          <a:stretch>
            <a:fillRect/>
          </a:stretch>
        </p:blipFill>
        <p:spPr>
          <a:xfrm>
            <a:off x="9238593" y="797521"/>
            <a:ext cx="2953407" cy="6060479"/>
          </a:xfrm>
          <a:prstGeom prst="rect">
            <a:avLst/>
          </a:prstGeom>
        </p:spPr>
      </p:pic>
    </p:spTree>
    <p:extLst>
      <p:ext uri="{BB962C8B-B14F-4D97-AF65-F5344CB8AC3E}">
        <p14:creationId xmlns:p14="http://schemas.microsoft.com/office/powerpoint/2010/main" val="31464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21AD-2A8F-AB5D-9E03-33C8D2F8A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17DEFC6-6453-7EF4-C35B-A20DC0C0C504}"/>
              </a:ext>
            </a:extLst>
          </p:cNvPr>
          <p:cNvSpPr>
            <a:spLocks noGrp="1"/>
          </p:cNvSpPr>
          <p:nvPr>
            <p:ph type="title"/>
          </p:nvPr>
        </p:nvSpPr>
        <p:spPr>
          <a:xfrm>
            <a:off x="97970" y="81642"/>
            <a:ext cx="11944351" cy="715879"/>
          </a:xfrm>
        </p:spPr>
        <p:txBody>
          <a:bodyPr lIns="91440" anchor="ctr">
            <a:normAutofit/>
          </a:bodyPr>
          <a:lstStyle/>
          <a:p>
            <a:r>
              <a:rPr lang="en-US" dirty="0"/>
              <a:t>„Shades of Grey“ (Gewirtz-Meydan &amp; Ayalon, 2020) </a:t>
            </a:r>
          </a:p>
        </p:txBody>
      </p:sp>
      <p:sp>
        <p:nvSpPr>
          <p:cNvPr id="7" name="Content Placeholder 6">
            <a:extLst>
              <a:ext uri="{FF2B5EF4-FFF2-40B4-BE49-F238E27FC236}">
                <a16:creationId xmlns:a16="http://schemas.microsoft.com/office/drawing/2014/main" id="{120283E7-9326-44AA-4835-30D9D8B0CB80}"/>
              </a:ext>
            </a:extLst>
          </p:cNvPr>
          <p:cNvSpPr>
            <a:spLocks noGrp="1"/>
          </p:cNvSpPr>
          <p:nvPr>
            <p:ph sz="quarter" idx="11"/>
          </p:nvPr>
        </p:nvSpPr>
        <p:spPr>
          <a:xfrm>
            <a:off x="97971" y="1462684"/>
            <a:ext cx="5584373" cy="5313673"/>
          </a:xfrm>
        </p:spPr>
        <p:txBody>
          <a:bodyPr>
            <a:normAutofit/>
          </a:bodyPr>
          <a:lstStyle/>
          <a:p>
            <a:r>
              <a:rPr lang="en-US" sz="2400" dirty="0"/>
              <a:t>Ziel: Fachkräften dabei helfen, anhand von fünf zentralen Forschungsthemen Diskrepanzen zwischen ihren </a:t>
            </a:r>
            <a:r>
              <a:rPr lang="en-US" sz="2400" i="1" dirty="0"/>
              <a:t>expliziten </a:t>
            </a:r>
            <a:r>
              <a:rPr lang="en-US" sz="2400" dirty="0"/>
              <a:t>(bewussten/höflichen) Überzeugungen und ihren </a:t>
            </a:r>
            <a:r>
              <a:rPr lang="en-US" sz="2400" i="1" dirty="0"/>
              <a:t>impliziten </a:t>
            </a:r>
            <a:r>
              <a:rPr lang="en-US" sz="2400" dirty="0"/>
              <a:t>(unbewussten/instinktiven) Reaktionen </a:t>
            </a:r>
            <a:r>
              <a:rPr lang="en-US" sz="2400" dirty="0" err="1"/>
              <a:t>zu erkennen</a:t>
            </a:r>
            <a:r>
              <a:rPr lang="en-US" sz="2400" dirty="0"/>
              <a:t>.</a:t>
            </a:r>
          </a:p>
          <a:p>
            <a:endParaRPr lang="en-US" sz="2400" dirty="0"/>
          </a:p>
          <a:p>
            <a:r>
              <a:rPr lang="en-US" sz="2400" dirty="0"/>
              <a:t>Jede Gruppe zieht eine der fünf Themenkarten. Die Gruppen diskutieren:</a:t>
            </a:r>
          </a:p>
          <a:p>
            <a:pPr marL="342900" indent="-342900">
              <a:buFont typeface="Arial" panose="020B0604020202020204" pitchFamily="34" charset="0"/>
              <a:buChar char="•"/>
            </a:pPr>
            <a:r>
              <a:rPr lang="en-US" sz="2400" dirty="0"/>
              <a:t>Wo haben wir dies in unserer Einrichtung beobachtet?</a:t>
            </a:r>
          </a:p>
          <a:p>
            <a:pPr marL="342900" indent="-342900">
              <a:buFont typeface="Arial" panose="020B0604020202020204" pitchFamily="34" charset="0"/>
              <a:buChar char="•"/>
            </a:pPr>
            <a:r>
              <a:rPr lang="en-US" sz="2400" dirty="0"/>
              <a:t>Fällt euch etwas ein, wenn ihr das Thema mit einer </a:t>
            </a:r>
            <a:r>
              <a:rPr lang="en-US" sz="2400" i="1" dirty="0"/>
              <a:t>expliziten </a:t>
            </a:r>
            <a:r>
              <a:rPr lang="en-US" sz="2400" dirty="0"/>
              <a:t>oder </a:t>
            </a:r>
            <a:r>
              <a:rPr lang="en-US" sz="2400" i="1" dirty="0"/>
              <a:t>impliziten </a:t>
            </a:r>
            <a:r>
              <a:rPr lang="en-US" sz="2400" dirty="0"/>
              <a:t>altersdiskriminierenden Handlung in Verbindung bringt?</a:t>
            </a: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EF1BEAC3-C0A2-2A03-B0BF-05FB0669C0F7}"/>
              </a:ext>
            </a:extLst>
          </p:cNvPr>
          <p:cNvSpPr>
            <a:spLocks noGrp="1"/>
          </p:cNvSpPr>
          <p:nvPr>
            <p:ph type="body" sz="quarter" idx="10"/>
          </p:nvPr>
        </p:nvSpPr>
        <p:spPr>
          <a:xfrm>
            <a:off x="97970" y="854672"/>
            <a:ext cx="11944351" cy="550862"/>
          </a:xfrm>
        </p:spPr>
        <p:txBody>
          <a:bodyPr anchor="ctr">
            <a:normAutofit/>
          </a:bodyPr>
          <a:lstStyle/>
          <a:p>
            <a:r>
              <a:rPr lang="en-US" dirty="0"/>
              <a:t>Übung 2 – Grautöne</a:t>
            </a:r>
            <a:endParaRPr lang="pt-PT" dirty="0"/>
          </a:p>
        </p:txBody>
      </p:sp>
      <p:pic>
        <p:nvPicPr>
          <p:cNvPr id="5" name="Imagem 4" descr="Uma imagem com texto, mobília, vestuário, pessoa&#10;&#10;Os conteúdos gerados por IA podem estar incorretos.">
            <a:extLst>
              <a:ext uri="{FF2B5EF4-FFF2-40B4-BE49-F238E27FC236}">
                <a16:creationId xmlns:a16="http://schemas.microsoft.com/office/drawing/2014/main" id="{761FFA3C-2E4A-1439-6D05-78D4E4B5A931}"/>
              </a:ext>
            </a:extLst>
          </p:cNvPr>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extLst>
      <p:ext uri="{BB962C8B-B14F-4D97-AF65-F5344CB8AC3E}">
        <p14:creationId xmlns:p14="http://schemas.microsoft.com/office/powerpoint/2010/main" val="66901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fontScale="90000"/>
          </a:bodyPr>
          <a:lstStyle/>
          <a:p>
            <a:r>
              <a:rPr lang="en-US" dirty="0"/>
              <a:t>Auswirkungen von Vorurteilen auf das Gesundheitswesen, das Bildungswesen und institutionelle Einrichtungen </a:t>
            </a:r>
            <a:endParaRPr lang="el-GR" dirty="0"/>
          </a:p>
        </p:txBody>
      </p:sp>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446358" y="1340455"/>
            <a:ext cx="7514414" cy="5624751"/>
          </a:xfrm>
        </p:spPr>
        <p:txBody>
          <a:bodyPr>
            <a:noAutofit/>
          </a:bodyPr>
          <a:lstStyle/>
          <a:p>
            <a:pPr marL="285750" indent="-285750">
              <a:buFont typeface="Arial" panose="020B0604020202020204" pitchFamily="34" charset="0"/>
              <a:buChar char="•"/>
            </a:pPr>
            <a:r>
              <a:rPr lang="en-US" sz="2400" dirty="0"/>
              <a:t>Im Gesundheitswesen führen altersdiskriminierende Vorurteile oft zu </a:t>
            </a:r>
            <a:r>
              <a:rPr lang="en-US" sz="2400" b="1" dirty="0"/>
              <a:t>therapeutischem Nihilismus</a:t>
            </a:r>
            <a:r>
              <a:rPr lang="en-US" sz="2400" dirty="0"/>
              <a:t>, also der Überzeugung, dass die Behandlung der Beschwerden älterer Menschen eine Verschwendung von Ressourcen sei. Dies führt zur Unterdiagnose behandelbarer Erkrankungen wie Depressionen oder sexueller Funktionsstörungen, die als „normale“ Alterserscheinungen abgetan werden.</a:t>
            </a:r>
          </a:p>
          <a:p>
            <a:pPr marL="285750" indent="-285750">
              <a:buFont typeface="Arial" panose="020B0604020202020204" pitchFamily="34" charset="0"/>
              <a:buChar char="•"/>
            </a:pPr>
            <a:r>
              <a:rPr lang="en-US" sz="2400" dirty="0"/>
              <a:t>Im Bildungsbereich werden ältere Menschen häufig aufgrund des </a:t>
            </a:r>
            <a:r>
              <a:rPr lang="en-US" sz="2400" b="1" dirty="0"/>
              <a:t>Mythos des „digitalen Ageismus“ </a:t>
            </a:r>
            <a:r>
              <a:rPr lang="en-US" sz="2400" dirty="0"/>
              <a:t>– der Annahme, sie könnten oder wollten keine neuen Fähigkeiten erlernen – von modernen Lehrplänen oder technologischen Schulungen ausgeschlossen. </a:t>
            </a:r>
          </a:p>
          <a:p>
            <a:pPr marL="285750" indent="-285750">
              <a:buFont typeface="Arial" panose="020B0604020202020204" pitchFamily="34" charset="0"/>
              <a:buChar char="•"/>
            </a:pPr>
            <a:r>
              <a:rPr lang="en-US" sz="2400" dirty="0"/>
              <a:t>Wenn Einrichtungen Sicherheit vor Autonomie </a:t>
            </a:r>
            <a:r>
              <a:rPr lang="en-US" sz="2400" dirty="0" err="1"/>
              <a:t>stellen</a:t>
            </a:r>
            <a:r>
              <a:rPr lang="en-US" sz="2400" dirty="0"/>
              <a:t>, behandeln sie ältere Menschen als </a:t>
            </a:r>
            <a:r>
              <a:rPr lang="en-US" sz="2400" b="1" dirty="0"/>
              <a:t>passive Empfänger von Pflege </a:t>
            </a:r>
            <a:r>
              <a:rPr lang="en-US" sz="2400" dirty="0"/>
              <a:t>statt als aktive Teilnehmer am Leben.</a:t>
            </a:r>
          </a:p>
        </p:txBody>
      </p:sp>
      <p:pic>
        <p:nvPicPr>
          <p:cNvPr id="9" name="Imagem 8" descr="Uma imagem com interior, parede, fixação, piso&#10;&#10;Os conteúdos gerados por IA podem estar incorretos.">
            <a:extLst>
              <a:ext uri="{FF2B5EF4-FFF2-40B4-BE49-F238E27FC236}">
                <a16:creationId xmlns:a16="http://schemas.microsoft.com/office/drawing/2014/main" id="{60906846-E94D-6855-D1E1-67ADCF5F97EE}"/>
              </a:ext>
            </a:extLst>
          </p:cNvPr>
          <p:cNvPicPr>
            <a:picLocks noChangeAspect="1"/>
          </p:cNvPicPr>
          <p:nvPr/>
        </p:nvPicPr>
        <p:blipFill>
          <a:blip r:embed="rId3"/>
          <a:srcRect l="29002" r="24932"/>
          <a:stretch>
            <a:fillRect/>
          </a:stretch>
        </p:blipFill>
        <p:spPr>
          <a:xfrm>
            <a:off x="231228" y="912683"/>
            <a:ext cx="3983420" cy="5764847"/>
          </a:xfrm>
          <a:prstGeom prst="rect">
            <a:avLst/>
          </a:prstGeom>
        </p:spPr>
      </p:pic>
    </p:spTree>
    <p:extLst>
      <p:ext uri="{BB962C8B-B14F-4D97-AF65-F5344CB8AC3E}">
        <p14:creationId xmlns:p14="http://schemas.microsoft.com/office/powerpoint/2010/main" val="158136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C4AF-7734-507E-4DDF-7FFD46EF53E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B542E2F-DDD6-12D9-EC0D-CB2900E81DE4}"/>
              </a:ext>
            </a:extLst>
          </p:cNvPr>
          <p:cNvSpPr>
            <a:spLocks noGrp="1"/>
          </p:cNvSpPr>
          <p:nvPr>
            <p:ph type="title"/>
          </p:nvPr>
        </p:nvSpPr>
        <p:spPr/>
        <p:txBody>
          <a:bodyPr lIns="91440"/>
          <a:lstStyle/>
          <a:p>
            <a:r>
              <a:rPr lang="en-US" dirty="0"/>
              <a:t>Berufliche Herausforderungen: Der Umgang mit dem „Paradoxon des Beschützers“</a:t>
            </a:r>
            <a:endParaRPr lang="el-GR" dirty="0"/>
          </a:p>
        </p:txBody>
      </p:sp>
      <p:sp>
        <p:nvSpPr>
          <p:cNvPr id="3" name="Marcador de Posição do Texto 2">
            <a:extLst>
              <a:ext uri="{FF2B5EF4-FFF2-40B4-BE49-F238E27FC236}">
                <a16:creationId xmlns:a16="http://schemas.microsoft.com/office/drawing/2014/main" id="{3BBDF50C-FF07-41CC-6859-9B8F7625EACF}"/>
              </a:ext>
            </a:extLst>
          </p:cNvPr>
          <p:cNvSpPr>
            <a:spLocks noGrp="1"/>
          </p:cNvSpPr>
          <p:nvPr>
            <p:ph type="body" sz="quarter" idx="10"/>
          </p:nvPr>
        </p:nvSpPr>
        <p:spPr>
          <a:xfrm>
            <a:off x="97970" y="961191"/>
            <a:ext cx="11944351" cy="2132929"/>
          </a:xfrm>
        </p:spPr>
        <p:txBody>
          <a:bodyPr/>
          <a:lstStyle/>
          <a:p>
            <a:r>
              <a:rPr lang="en-US" dirty="0"/>
              <a:t>Das Paradoxon des Beschützers: Ein Fachkraft hat möglicherweise das Gefühl, dass sie einen Bewohner vor Stürzen, sexuell übertragbaren Infektionen oder der Ablehnung durch die Familie schützt, indem sie dessen sexuelle Ausdrucksformen ignoriert oder unterbindet.</a:t>
            </a:r>
          </a:p>
          <a:p>
            <a:endParaRPr lang="en-US" dirty="0"/>
          </a:p>
          <a:p>
            <a:r>
              <a:rPr lang="en-US" dirty="0"/>
              <a:t>Weitere Herausforderungen sind:</a:t>
            </a:r>
            <a:endParaRPr lang="pt-PT" dirty="0"/>
          </a:p>
        </p:txBody>
      </p:sp>
      <p:graphicFrame>
        <p:nvGraphicFramePr>
          <p:cNvPr id="5" name="Diagrama 4">
            <a:extLst>
              <a:ext uri="{FF2B5EF4-FFF2-40B4-BE49-F238E27FC236}">
                <a16:creationId xmlns:a16="http://schemas.microsoft.com/office/drawing/2014/main" id="{38A51BEA-823A-D060-2B47-D74302A25A7B}"/>
              </a:ext>
            </a:extLst>
          </p:cNvPr>
          <p:cNvGraphicFramePr/>
          <p:nvPr>
            <p:extLst>
              <p:ext uri="{D42A27DB-BD31-4B8C-83A1-F6EECF244321}">
                <p14:modId xmlns:p14="http://schemas.microsoft.com/office/powerpoint/2010/main" val="3419878961"/>
              </p:ext>
            </p:extLst>
          </p:nvPr>
        </p:nvGraphicFramePr>
        <p:xfrm>
          <a:off x="4306893" y="2472523"/>
          <a:ext cx="7496224" cy="4160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8461B324-5405-82B9-E5D7-7C67C8DC45D1}"/>
              </a:ext>
            </a:extLst>
          </p:cNvPr>
          <p:cNvSpPr/>
          <p:nvPr/>
        </p:nvSpPr>
        <p:spPr>
          <a:xfrm>
            <a:off x="760410" y="429830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52705339-42B2-017B-658B-4F767A116D10}"/>
              </a:ext>
            </a:extLst>
          </p:cNvPr>
          <p:cNvSpPr txBox="1"/>
          <p:nvPr/>
        </p:nvSpPr>
        <p:spPr>
          <a:xfrm>
            <a:off x="1052380" y="4573737"/>
            <a:ext cx="2351178" cy="830997"/>
          </a:xfrm>
          <a:prstGeom prst="rect">
            <a:avLst/>
          </a:prstGeom>
          <a:noFill/>
        </p:spPr>
        <p:txBody>
          <a:bodyPr wrap="square" rtlCol="0">
            <a:spAutoFit/>
          </a:bodyPr>
          <a:lstStyle/>
          <a:p>
            <a:pPr algn="ctr"/>
            <a:r>
              <a:rPr lang="en-US" sz="2400" b="1" dirty="0">
                <a:solidFill>
                  <a:srgbClr val="FFFFFF"/>
                </a:solidFill>
              </a:rPr>
              <a:t>Was sind Ihre Herausforderungen?</a:t>
            </a:r>
          </a:p>
        </p:txBody>
      </p:sp>
    </p:spTree>
    <p:extLst>
      <p:ext uri="{BB962C8B-B14F-4D97-AF65-F5344CB8AC3E}">
        <p14:creationId xmlns:p14="http://schemas.microsoft.com/office/powerpoint/2010/main" val="12605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err="1"/>
              <a:t>Gefährdete Gruppen </a:t>
            </a:r>
            <a:r>
              <a:rPr lang="pt-PT" dirty="0"/>
              <a:t>und </a:t>
            </a:r>
            <a:r>
              <a:rPr lang="pt-PT" dirty="0" err="1"/>
              <a:t>Intersektionalität</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69" y="2756464"/>
            <a:ext cx="11526582" cy="4101536"/>
          </a:xfrm>
        </p:spPr>
        <p:txBody>
          <a:bodyPr/>
          <a:lstStyle/>
          <a:p>
            <a:pPr marL="285750" indent="-285750">
              <a:buFont typeface="Arial" panose="020B0604020202020204" pitchFamily="34" charset="0"/>
              <a:buChar char="•"/>
            </a:pPr>
            <a:r>
              <a:rPr lang="en-US" sz="2400" b="1" dirty="0"/>
              <a:t>LGBTQI+-Senior*innen</a:t>
            </a:r>
            <a:r>
              <a:rPr lang="en-US" sz="2400" dirty="0"/>
              <a:t>: Viele von ihnen haben Jahrzehnte damit verbracht, in einer Welt zu überleben, die ihre Identitäten </a:t>
            </a:r>
            <a:r>
              <a:rPr lang="en-US" sz="2400" dirty="0" err="1"/>
              <a:t>pathologisiert hat</a:t>
            </a:r>
            <a:r>
              <a:rPr lang="en-US" sz="2400" dirty="0"/>
              <a:t>. Wenn sie in die Altenpflege kommen, sind sie oft einer doppelten Unsichtbarkeit ausgesetzt. Sie sind als sexuelle Wesen unsichtbar, weil sie </a:t>
            </a:r>
            <a:r>
              <a:rPr lang="en-US" sz="2400" i="1" dirty="0"/>
              <a:t>alt</a:t>
            </a:r>
            <a:r>
              <a:rPr lang="en-US" sz="2400" dirty="0"/>
              <a:t> sind, und als queere Wesen unsichtbar, weil sie sich in einem Umfeld befinden, das davon ausgeht, dass alle heterosexuell sind.</a:t>
            </a:r>
          </a:p>
          <a:p>
            <a:endParaRPr lang="en-US" sz="2400" dirty="0"/>
          </a:p>
          <a:p>
            <a:pPr marL="285750" indent="-285750">
              <a:buFont typeface="Arial" panose="020B0604020202020204" pitchFamily="34" charset="0"/>
              <a:buChar char="•"/>
            </a:pPr>
            <a:r>
              <a:rPr lang="en-US" sz="2400" b="1" dirty="0"/>
              <a:t>Menschen mit Demenz</a:t>
            </a:r>
            <a:r>
              <a:rPr lang="en-US" sz="2400" dirty="0"/>
              <a:t>: Diese Gruppe ist besonders anfällig für sexuelle </a:t>
            </a:r>
            <a:r>
              <a:rPr lang="en-US" sz="2400" dirty="0" err="1"/>
              <a:t>Infantilisierung</a:t>
            </a:r>
            <a:r>
              <a:rPr lang="en-US" sz="2400" dirty="0"/>
              <a:t>. Das Pflegepersonal betrachtet jeden Ausdruck von Intimität möglicherweise als ein Verhaltenssymptom, das unterdrückt werden muss, anstatt als menschliches Bedürfnis nach Verbundenheit. Ethische Pflege erfordert hier ein sensibles Gleichgewicht zwischen der Beurteilung der Leistungsfähigkeit und der Vermeidung eines pauschalen Verbots von Körperkontakt.</a:t>
            </a:r>
          </a:p>
        </p:txBody>
      </p:sp>
      <p:sp>
        <p:nvSpPr>
          <p:cNvPr id="5" name="Marcador de Posição do Texto 4">
            <a:extLst>
              <a:ext uri="{FF2B5EF4-FFF2-40B4-BE49-F238E27FC236}">
                <a16:creationId xmlns:a16="http://schemas.microsoft.com/office/drawing/2014/main" id="{77D5E37B-816D-52E2-DFA4-EA12063AC3FA}"/>
              </a:ext>
            </a:extLst>
          </p:cNvPr>
          <p:cNvSpPr>
            <a:spLocks noGrp="1"/>
          </p:cNvSpPr>
          <p:nvPr>
            <p:ph type="body" sz="quarter" idx="10"/>
          </p:nvPr>
        </p:nvSpPr>
        <p:spPr>
          <a:xfrm>
            <a:off x="123824" y="1061388"/>
            <a:ext cx="11944351" cy="1431208"/>
          </a:xfrm>
        </p:spPr>
        <p:txBody>
          <a:bodyPr/>
          <a:lstStyle/>
          <a:p>
            <a:r>
              <a:rPr lang="en-US" dirty="0"/>
              <a:t>Intersektionalität ist das Rahmenkonzept, das uns hilft zu erkennen, wie sich verschiedene Formen der Diskriminierung (wie Rassismus, Homophobie und Altersdiskriminierung) überschneiden und so einzigartige Erfahrungen der </a:t>
            </a:r>
            <a:r>
              <a:rPr lang="en-US" dirty="0" err="1"/>
              <a:t>Marginalisierung</a:t>
            </a:r>
            <a:r>
              <a:rPr lang="en-US" dirty="0"/>
              <a:t> schaffen.</a:t>
            </a:r>
            <a:endParaRPr lang="pt-PT" dirty="0"/>
          </a:p>
        </p:txBody>
      </p:sp>
    </p:spTree>
    <p:extLst>
      <p:ext uri="{BB962C8B-B14F-4D97-AF65-F5344CB8AC3E}">
        <p14:creationId xmlns:p14="http://schemas.microsoft.com/office/powerpoint/2010/main" val="307296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D75A-3408-B361-85F5-4A2CF40B7292}"/>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01D94A9-7781-39DA-A7F9-DB73B004D373}"/>
              </a:ext>
            </a:extLst>
          </p:cNvPr>
          <p:cNvSpPr>
            <a:spLocks noGrp="1"/>
          </p:cNvSpPr>
          <p:nvPr>
            <p:ph type="title"/>
          </p:nvPr>
        </p:nvSpPr>
        <p:spPr>
          <a:xfrm>
            <a:off x="97970" y="81642"/>
            <a:ext cx="11944351" cy="715879"/>
          </a:xfrm>
        </p:spPr>
        <p:txBody>
          <a:bodyPr lIns="91440" anchor="ctr">
            <a:normAutofit/>
          </a:bodyPr>
          <a:lstStyle/>
          <a:p>
            <a:r>
              <a:rPr lang="en-US" dirty="0"/>
              <a:t>Die Erzählung neu denken</a:t>
            </a:r>
          </a:p>
        </p:txBody>
      </p:sp>
      <p:sp>
        <p:nvSpPr>
          <p:cNvPr id="7" name="Content Placeholder 6">
            <a:extLst>
              <a:ext uri="{FF2B5EF4-FFF2-40B4-BE49-F238E27FC236}">
                <a16:creationId xmlns:a16="http://schemas.microsoft.com/office/drawing/2014/main" id="{F3A15B48-4128-4FB0-22A2-F232D91F5F65}"/>
              </a:ext>
            </a:extLst>
          </p:cNvPr>
          <p:cNvSpPr>
            <a:spLocks noGrp="1"/>
          </p:cNvSpPr>
          <p:nvPr>
            <p:ph sz="quarter" idx="11"/>
          </p:nvPr>
        </p:nvSpPr>
        <p:spPr>
          <a:xfrm>
            <a:off x="97970" y="1462684"/>
            <a:ext cx="6703521" cy="5313673"/>
          </a:xfrm>
        </p:spPr>
        <p:txBody>
          <a:bodyPr>
            <a:normAutofit/>
          </a:bodyPr>
          <a:lstStyle/>
          <a:p>
            <a:r>
              <a:rPr lang="en-US" sz="2000" dirty="0"/>
              <a:t>Ziel: Die Lernenden dazu befähigen, Gegenerzählungen zu entwickeln, die altersdiskriminierende Medieninhalte hinterfragen und die sexuellen Rechte sowie die Vielfalt älterer Menschen fördern.</a:t>
            </a:r>
          </a:p>
          <a:p>
            <a:endParaRPr lang="en-US" sz="2000" dirty="0"/>
          </a:p>
          <a:p>
            <a:r>
              <a:rPr lang="en-US" sz="2000" dirty="0"/>
              <a:t>Aktivität: Anhand des Arbeitsblatts durchlaufen die Gruppen einen kreativen Prozess:</a:t>
            </a:r>
          </a:p>
          <a:p>
            <a:r>
              <a:rPr lang="en-US" sz="2000" dirty="0"/>
              <a:t>1. Wählt ein </a:t>
            </a:r>
            <a:r>
              <a:rPr lang="en-US" sz="2000" b="1" dirty="0"/>
              <a:t>Thema</a:t>
            </a:r>
            <a:r>
              <a:rPr lang="en-US" sz="2000" dirty="0"/>
              <a:t> aus (z. B. einen Mythos)</a:t>
            </a:r>
          </a:p>
          <a:p>
            <a:r>
              <a:rPr lang="en-US" sz="2000" dirty="0"/>
              <a:t>2. Wählt einen aussagekräftigen </a:t>
            </a:r>
            <a:r>
              <a:rPr lang="en-US" sz="2000" b="1" dirty="0"/>
              <a:t>Slogan</a:t>
            </a:r>
            <a:r>
              <a:rPr lang="en-US" sz="2000" dirty="0"/>
              <a:t> aus</a:t>
            </a:r>
          </a:p>
          <a:p>
            <a:r>
              <a:rPr lang="en-US" sz="2000" dirty="0"/>
              <a:t>3. Beschreibt ein </a:t>
            </a:r>
            <a:r>
              <a:rPr lang="en-US" sz="2000" b="1" dirty="0"/>
              <a:t>Bild </a:t>
            </a:r>
            <a:r>
              <a:rPr lang="en-US" sz="2000" dirty="0"/>
              <a:t>– wie sieht das Bild aus?</a:t>
            </a:r>
          </a:p>
          <a:p>
            <a:r>
              <a:rPr lang="en-US" sz="2000" dirty="0"/>
              <a:t>4. Die Gruppen skizzieren einen ersten Entwurf ihres Plakats oder Social-Media-Beitrags. Definieren Sie einen konkreten </a:t>
            </a:r>
            <a:r>
              <a:rPr lang="en-US" sz="2000" b="1" dirty="0"/>
              <a:t>Aufruf zum Handeln</a:t>
            </a:r>
            <a:r>
              <a:rPr lang="en-US" sz="2000" dirty="0"/>
              <a:t>: Was ist die eine konkrete Maßnahme, die eine Fachkraft oder ein Familienmitglied nach dem Betrachten Ihrer Kampagne anders machen soll? </a:t>
            </a:r>
          </a:p>
          <a:p>
            <a:r>
              <a:rPr lang="en-US" sz="2000" dirty="0"/>
              <a:t>5. Jede Gruppe </a:t>
            </a:r>
            <a:r>
              <a:rPr lang="en-US" sz="2000" b="1" dirty="0"/>
              <a:t>präsentiert </a:t>
            </a:r>
            <a:r>
              <a:rPr lang="en-US" sz="2000" dirty="0"/>
              <a:t>ihre Kampagne.</a:t>
            </a: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472937DD-9F4D-34AF-C813-D262956F44B0}"/>
              </a:ext>
            </a:extLst>
          </p:cNvPr>
          <p:cNvSpPr>
            <a:spLocks noGrp="1"/>
          </p:cNvSpPr>
          <p:nvPr>
            <p:ph type="body" sz="quarter" idx="10"/>
          </p:nvPr>
        </p:nvSpPr>
        <p:spPr>
          <a:xfrm>
            <a:off x="97970" y="854672"/>
            <a:ext cx="11944351" cy="550862"/>
          </a:xfrm>
        </p:spPr>
        <p:txBody>
          <a:bodyPr anchor="ctr">
            <a:normAutofit/>
          </a:bodyPr>
          <a:lstStyle/>
          <a:p>
            <a:r>
              <a:rPr lang="en-US" dirty="0"/>
              <a:t>Übung 3 – Workshop zur Medienkampagne</a:t>
            </a:r>
            <a:endParaRPr lang="pt-PT" dirty="0"/>
          </a:p>
        </p:txBody>
      </p:sp>
      <p:pic>
        <p:nvPicPr>
          <p:cNvPr id="9" name="Imagem 8" descr="Uma imagem com texto, pessoa, vestuário&#10;&#10;Os conteúdos gerados por IA podem estar incorretos.">
            <a:extLst>
              <a:ext uri="{FF2B5EF4-FFF2-40B4-BE49-F238E27FC236}">
                <a16:creationId xmlns:a16="http://schemas.microsoft.com/office/drawing/2014/main" id="{F0CE9C43-6A48-CA8B-679A-19A8DE4A2C57}"/>
              </a:ext>
            </a:extLst>
          </p:cNvPr>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889677" y="1564240"/>
            <a:ext cx="4943626" cy="3729520"/>
          </a:xfrm>
          <a:prstGeom prst="rect">
            <a:avLst/>
          </a:prstGeom>
          <a:ln>
            <a:noFill/>
          </a:ln>
          <a:effectLst>
            <a:softEdge rad="112500"/>
          </a:effectLst>
        </p:spPr>
      </p:pic>
    </p:spTree>
    <p:extLst>
      <p:ext uri="{BB962C8B-B14F-4D97-AF65-F5344CB8AC3E}">
        <p14:creationId xmlns:p14="http://schemas.microsoft.com/office/powerpoint/2010/main" val="243365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Leitfaden für </a:t>
            </a:r>
            <a:r>
              <a:rPr lang="pt-PT" dirty="0" err="1"/>
              <a:t>Pädagogen </a:t>
            </a:r>
            <a:r>
              <a:rPr lang="pt-PT" dirty="0"/>
              <a:t>und </a:t>
            </a:r>
            <a:r>
              <a:rPr lang="pt-PT" dirty="0" err="1"/>
              <a:t>Fachkräfte</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43" r="8537"/>
          <a:stretch>
            <a:fillRect/>
          </a:stretch>
        </p:blipFill>
        <p:spPr>
          <a:xfrm>
            <a:off x="228600" y="1681463"/>
            <a:ext cx="5116285"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5446560" y="1664755"/>
            <a:ext cx="6595761" cy="4869853"/>
          </a:xfrm>
        </p:spPr>
        <p:txBody>
          <a:bodyPr>
            <a:normAutofit fontScale="92500"/>
          </a:bodyPr>
          <a:lstStyle/>
          <a:p>
            <a:pPr marL="342900" indent="-342900">
              <a:buFont typeface="Arial" panose="020B0604020202020204" pitchFamily="34" charset="0"/>
              <a:buChar char="•"/>
            </a:pPr>
            <a:r>
              <a:rPr lang="en-US" sz="2400" b="1" dirty="0"/>
              <a:t>Impliziter Altersdiskriminierung </a:t>
            </a:r>
            <a:r>
              <a:rPr lang="en-US" sz="2400" dirty="0"/>
              <a:t>ist gefährlicher, weil sie unbewusst erfolgt. Es ist das intuitive Gefühl der Unbehaglichkeit, das man vielleicht empfindet, wenn man ein älteres Paar beim Küssen beobachtet. Um dem entgegenzuwirken, müssen wir uns </a:t>
            </a:r>
            <a:r>
              <a:rPr lang="en-US" sz="2400" b="1" dirty="0"/>
              <a:t>mit Vorurteilen</a:t>
            </a:r>
            <a:r>
              <a:rPr lang="en-US" sz="2400" dirty="0"/>
              <a:t> auseinandersetzen, das heißt hinterfragen, warum wir uns unwohl fühlen.</a:t>
            </a:r>
          </a:p>
          <a:p>
            <a:pPr marL="342900" indent="-342900">
              <a:buFont typeface="Arial" panose="020B0604020202020204" pitchFamily="34" charset="0"/>
              <a:buChar char="•"/>
            </a:pPr>
            <a:r>
              <a:rPr lang="en-US" sz="2400" b="1" dirty="0"/>
              <a:t>Bewusstmachung von Vorurteilen</a:t>
            </a:r>
            <a:r>
              <a:rPr lang="en-US" sz="2400" dirty="0"/>
              <a:t>: „</a:t>
            </a:r>
            <a:r>
              <a:rPr lang="en-US" sz="2400" i="1" dirty="0"/>
              <a:t>Würde ich genauso reagieren, wenn diese Person 30 Jahre alt wäre</a:t>
            </a:r>
            <a:r>
              <a:rPr lang="en-US" sz="2400" dirty="0"/>
              <a:t>?“ </a:t>
            </a:r>
          </a:p>
          <a:p>
            <a:pPr marL="342900" indent="-342900">
              <a:buFont typeface="Arial" panose="020B0604020202020204" pitchFamily="34" charset="0"/>
              <a:buChar char="•"/>
            </a:pPr>
            <a:r>
              <a:rPr lang="en-US" sz="2400" dirty="0"/>
              <a:t>Eine der größten Herausforderungen entsteht, wenn die Familie eines Bewohners Einwände gegen dessen Liebesleben erhebt. Erinnern Sie die Familien daran, dass </a:t>
            </a:r>
            <a:r>
              <a:rPr lang="en-US" sz="2400" b="1" dirty="0"/>
              <a:t>ihr Elternteil nach wie vor ein Erwachsener ist, der ein Recht auf Privatsphäre und Selbstbestimmung hat</a:t>
            </a:r>
            <a:r>
              <a:rPr lang="en-US" sz="2400" dirty="0"/>
              <a:t>.</a:t>
            </a:r>
          </a:p>
          <a:p>
            <a:pPr marL="342900" indent="-342900">
              <a:buFont typeface="Arial" panose="020B0604020202020204" pitchFamily="34" charset="0"/>
              <a:buChar char="•"/>
            </a:pPr>
            <a:r>
              <a:rPr lang="en-US" sz="2400" dirty="0"/>
              <a:t>„</a:t>
            </a:r>
            <a:r>
              <a:rPr lang="en-US" sz="2400" i="1" dirty="0"/>
              <a:t>Wir verstehen, dass dies eine Umstellung für die Familie ist, aber das emotionale Wohlbefinden Ihres Vaters und sein Recht, Beziehungen einzugehen, haben für uns hier oberste Priorität</a:t>
            </a:r>
            <a:r>
              <a:rPr lang="en-US" sz="2400" dirty="0"/>
              <a:t>.“</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Ethische Überlegungen und Kommunikation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Leitfaden für </a:t>
            </a:r>
            <a:r>
              <a:rPr lang="pt-PT" dirty="0" err="1"/>
              <a:t>Pädagogen </a:t>
            </a:r>
            <a:r>
              <a:rPr lang="pt-PT" dirty="0"/>
              <a:t>und </a:t>
            </a:r>
            <a:r>
              <a:rPr lang="pt-PT" dirty="0" err="1"/>
              <a:t>Fachkräfte</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313878760"/>
              </p:ext>
            </p:extLst>
          </p:nvPr>
        </p:nvGraphicFramePr>
        <p:xfrm>
          <a:off x="97971" y="982496"/>
          <a:ext cx="11944351" cy="5800097"/>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Tun Sie Folgendes</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Nicht</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Verwenden Sie den bevorzugten Namen der Person, z. B. „John“. „Herr“ und „Frau“ können für manche Transgender-Personen problematisch sein.</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Verwenden Sie keine kindliche Anrede oder Verkleinerungsformen (z. B.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„Schatz</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„Liebling</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„junger Mann</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Behalten Sie Ihre berufliche Neutralität bei. Dokumentieren Sie eine neue Beziehung als </a:t>
                      </a:r>
                      <a:r>
                        <a:rPr lang="en-US" sz="1600" i="1">
                          <a:solidFill>
                            <a:srgbClr val="FFFFFF"/>
                          </a:solidFill>
                          <a:effectLst/>
                          <a:latin typeface="Calibri" panose="020F0502020204030204" pitchFamily="34" charset="0"/>
                          <a:ea typeface="Calibri" panose="020F0502020204030204" pitchFamily="34" charset="0"/>
                          <a:cs typeface="Calibri" panose="020F0502020204030204" pitchFamily="34" charset="0"/>
                        </a:rPr>
                        <a:t>„positive soziale Verbindung</a:t>
                      </a: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Reagieren Sie nicht mit Schock, Ekel oder nervösem Lachen, wenn Sie Zeuge körperlicher Zärtlichkeiten eines älteren Paares werden.</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7462768"/>
                  </a:ext>
                </a:extLst>
              </a:tr>
              <a:tr h="64654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Stellen Sie offene Fragen: </a:t>
                      </a:r>
                      <a:r>
                        <a:rPr lang="en-US" sz="1600" i="1">
                          <a:solidFill>
                            <a:srgbClr val="FFFFFF"/>
                          </a:solidFill>
                          <a:effectLst/>
                          <a:latin typeface="Calibri" panose="020F0502020204030204" pitchFamily="34" charset="0"/>
                          <a:ea typeface="Calibri" panose="020F0502020204030204" pitchFamily="34" charset="0"/>
                          <a:cs typeface="Calibri" panose="020F0502020204030204" pitchFamily="34" charset="0"/>
                        </a:rPr>
                        <a:t>„Wer sind derzeit die wichtigen Menschen in Ihrem Leben?</a:t>
                      </a: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Gehen Sie niemals davon aus, dass jemand heterosexuell ist oder keine sexuellen Bedürfnisse mehr hat.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2596486"/>
                  </a:ext>
                </a:extLst>
              </a:tr>
              <a:tr h="674914">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Wenn ein Bewohner aus einer Kultur stammt, in der Sexualität ein tiefes Tabu ist, legen Sie den Schwerpunkt auf Geborgenheit und Privatsphäre.</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Wenn ein Bewohner aus einer Kultur stammt, in der Sexualität ein tiefes Tabu ist, erzwingen Sie kein westliches klinisches Gespräch.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Machen Sie das Gespräch zu einer Selbstverständlichkeit und beziehen Sie Fragen zur sexuellen Gesundheit in die routinemäßigen Untersuchungen ein. Wenn die Fachkraft das Thema als normal behandelt, wird sich der Bewohner sicher fühlen.</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Überspringen Sie keine Fragen zur sexuellen Gesundheit oder zu sexuell übertragbaren Infektionen, nur weil der Patient „zu alt“ dafür ist, dass dies relevant sein könnte.</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GB"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Verwenden Sie geschlechtsneutrale Sprache: „</a:t>
                      </a:r>
                      <a:r>
                        <a:rPr lang="en-GB" sz="1600" i="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Hatten Sie einen Partner oder eine wichtige Person in Ihrem Leben?</a:t>
                      </a:r>
                      <a:r>
                        <a:rPr lang="en-GB"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Gehen Sie nicht davon aus, dass ein verwitweter Bewohner heterosexuell ist. Vermeiden Sie Fragen wie </a:t>
                      </a:r>
                      <a:r>
                        <a:rPr lang="en-US" sz="16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„Wie hieß Ihr Mann?</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0115440"/>
                  </a:ext>
                </a:extLst>
              </a:tr>
              <a:tr h="724403">
                <a:tc>
                  <a:txBody>
                    <a:bodyPr/>
                    <a:lstStyle/>
                    <a:p>
                      <a:pPr>
                        <a:lnSpc>
                          <a:spcPct val="115000"/>
                        </a:lnSpc>
                        <a:spcAft>
                          <a:spcPts val="800"/>
                        </a:spcAft>
                        <a:buNone/>
                      </a:pP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Unterscheiden Sie zwischen unangemessenem Verhalten und einem unerfüllten Bedürfnis nach Nähe. Suchen Sie nach Möglichkeiten, sichere, einvernehmliche Berührungen oder sensorischen Trost zu bieten.</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Gehen Sie nicht davon aus, dass eine Person mit Demenz das Bedürfnis nach Berührung verloren hat.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34268"/>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5E34-2E20-1843-82EF-93FE5829546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AAD824A-6604-585A-6BA6-78F18D6ADC9B}"/>
              </a:ext>
            </a:extLst>
          </p:cNvPr>
          <p:cNvSpPr>
            <a:spLocks noGrp="1"/>
          </p:cNvSpPr>
          <p:nvPr>
            <p:ph type="title"/>
          </p:nvPr>
        </p:nvSpPr>
        <p:spPr/>
        <p:txBody>
          <a:bodyPr lIns="91440"/>
          <a:lstStyle/>
          <a:p>
            <a:r>
              <a:rPr lang="en-US" dirty="0"/>
              <a:t>So vermeiden Sie Stereotypen:</a:t>
            </a:r>
            <a:endParaRPr lang="el-GR" dirty="0"/>
          </a:p>
        </p:txBody>
      </p:sp>
      <p:sp>
        <p:nvSpPr>
          <p:cNvPr id="3" name="Marcador de Posição do Texto 2">
            <a:extLst>
              <a:ext uri="{FF2B5EF4-FFF2-40B4-BE49-F238E27FC236}">
                <a16:creationId xmlns:a16="http://schemas.microsoft.com/office/drawing/2014/main" id="{EFD9DE95-171B-8CE5-FA8E-17F52AB871B1}"/>
              </a:ext>
            </a:extLst>
          </p:cNvPr>
          <p:cNvSpPr>
            <a:spLocks noGrp="1"/>
          </p:cNvSpPr>
          <p:nvPr>
            <p:ph type="body" sz="quarter" idx="10"/>
          </p:nvPr>
        </p:nvSpPr>
        <p:spPr>
          <a:xfrm>
            <a:off x="97970" y="983380"/>
            <a:ext cx="11944351" cy="1042856"/>
          </a:xfrm>
        </p:spPr>
        <p:txBody>
          <a:bodyPr/>
          <a:lstStyle/>
          <a:p>
            <a:r>
              <a:rPr lang="en-US" dirty="0"/>
              <a:t>Ihre Rolle besteht nicht darin, als moralischer Wächter zu fungieren, sondern als Vermittler von Würde. Indem Sie Ihre Vorurteile hinterfragen, die Privatsphäre respektieren und eine erwachsene Sprache verwenden, schaffen Sie ein Umfeld, in dem sich ältere Menschen sicher genug fühlen, ganz sie selbst zu sein.</a:t>
            </a:r>
            <a:endParaRPr lang="pt-PT" dirty="0"/>
          </a:p>
        </p:txBody>
      </p:sp>
      <p:graphicFrame>
        <p:nvGraphicFramePr>
          <p:cNvPr id="5" name="Diagrama 4">
            <a:extLst>
              <a:ext uri="{FF2B5EF4-FFF2-40B4-BE49-F238E27FC236}">
                <a16:creationId xmlns:a16="http://schemas.microsoft.com/office/drawing/2014/main" id="{307632E8-A8E3-3F74-F7FD-2A9BD230A297}"/>
              </a:ext>
            </a:extLst>
          </p:cNvPr>
          <p:cNvGraphicFramePr/>
          <p:nvPr>
            <p:extLst>
              <p:ext uri="{D42A27DB-BD31-4B8C-83A1-F6EECF244321}">
                <p14:modId xmlns:p14="http://schemas.microsoft.com/office/powerpoint/2010/main" val="1275233767"/>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Zusammenfassung </a:t>
            </a:r>
            <a:r>
              <a:rPr lang="pt-PT" dirty="0"/>
              <a:t>und </a:t>
            </a:r>
            <a:r>
              <a:rPr lang="pt-PT" dirty="0" err="1"/>
              <a:t>Kernaussagen</a:t>
            </a:r>
            <a:endParaRPr lang="el-GR" dirty="0"/>
          </a:p>
        </p:txBody>
      </p:sp>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3722914" y="960666"/>
            <a:ext cx="8319407" cy="4776106"/>
          </a:xfrm>
        </p:spPr>
        <p:txBody>
          <a:bodyPr>
            <a:normAutofit fontScale="92500" lnSpcReduction="10000"/>
          </a:bodyPr>
          <a:lstStyle/>
          <a:p>
            <a:pPr marL="342900" indent="-342900">
              <a:buFont typeface="Wingdings" panose="05000000000000000000" pitchFamily="2" charset="2"/>
              <a:buChar char="ü"/>
            </a:pPr>
            <a:r>
              <a:rPr lang="en-US" sz="2400" b="1" dirty="0"/>
              <a:t>Altersdiskriminierung </a:t>
            </a:r>
            <a:r>
              <a:rPr lang="en-US" sz="2400" dirty="0"/>
              <a:t>ist nicht nur unfreundlich, sie kann auch zu medizinischen Fehlern, Fehldiagnosen und Menschenrechtsverletzungen führen. </a:t>
            </a:r>
            <a:r>
              <a:rPr lang="en-US" sz="2400" dirty="0" err="1"/>
              <a:t>Das Erkennen </a:t>
            </a:r>
            <a:r>
              <a:rPr lang="en-US" sz="2400" dirty="0"/>
              <a:t>von Vorurteilen ist eine grundlegende berufliche Kompetenz.</a:t>
            </a:r>
          </a:p>
          <a:p>
            <a:pPr marL="342900" indent="-342900">
              <a:buFont typeface="Wingdings" panose="05000000000000000000" pitchFamily="2" charset="2"/>
              <a:buChar char="ü"/>
            </a:pPr>
            <a:r>
              <a:rPr lang="en-US" sz="2400" dirty="0"/>
              <a:t>Forschungsergebnisse zeigen, dass </a:t>
            </a:r>
            <a:r>
              <a:rPr lang="en-US" sz="2400" b="1" dirty="0"/>
              <a:t>Intimität und sexuelles Interesse weiterhin wesentliche Bestandteile </a:t>
            </a:r>
            <a:r>
              <a:rPr lang="en-US" sz="2400" dirty="0"/>
              <a:t>der Lebensqualität </a:t>
            </a:r>
            <a:r>
              <a:rPr lang="en-US" sz="2400" b="1" dirty="0"/>
              <a:t>sind</a:t>
            </a:r>
            <a:r>
              <a:rPr lang="en-US" sz="2400" dirty="0"/>
              <a:t>. Das Ende des Sexuallebens ist oft eine Folge gesellschaftlicher Stigmatisierung.</a:t>
            </a:r>
          </a:p>
          <a:p>
            <a:pPr marL="342900" indent="-342900">
              <a:buFont typeface="Wingdings" panose="05000000000000000000" pitchFamily="2" charset="2"/>
              <a:buChar char="ü"/>
            </a:pPr>
            <a:r>
              <a:rPr lang="en-US" sz="2400" dirty="0"/>
              <a:t>In Einrichtungen ist Privatsphäre die Voraussetzung für Würde. Fachkräfte müssen sich von „Wächtern“, die </a:t>
            </a:r>
            <a:r>
              <a:rPr lang="en-US" sz="2400" dirty="0" err="1"/>
              <a:t>das Verhalten</a:t>
            </a:r>
            <a:r>
              <a:rPr lang="en-US" sz="2400" dirty="0"/>
              <a:t> überwachen, zu </a:t>
            </a:r>
            <a:r>
              <a:rPr lang="en-US" sz="2400" b="1" dirty="0"/>
              <a:t>Vermittlern </a:t>
            </a:r>
            <a:r>
              <a:rPr lang="en-US" sz="2400" dirty="0"/>
              <a:t>wandeln, die den privaten Raum der Bewohner schützen.</a:t>
            </a:r>
          </a:p>
          <a:p>
            <a:pPr marL="342900" indent="-342900">
              <a:buFont typeface="Wingdings" panose="05000000000000000000" pitchFamily="2" charset="2"/>
              <a:buChar char="ü"/>
            </a:pPr>
            <a:r>
              <a:rPr lang="en-US" sz="2400" dirty="0"/>
              <a:t>Wir können ältere Menschen nicht unterstützen, ohne ihre </a:t>
            </a:r>
            <a:r>
              <a:rPr lang="en-US" sz="2400" b="1" dirty="0"/>
              <a:t>vielfältigen Hintergründe </a:t>
            </a:r>
            <a:r>
              <a:rPr lang="en-US" sz="2400" dirty="0"/>
              <a:t>anzuerkennen.</a:t>
            </a:r>
          </a:p>
          <a:p>
            <a:pPr marL="342900" indent="-342900">
              <a:buFont typeface="Wingdings" panose="05000000000000000000" pitchFamily="2" charset="2"/>
              <a:buChar char="ü"/>
            </a:pPr>
            <a:r>
              <a:rPr lang="en-US" sz="2400" b="1" dirty="0"/>
              <a:t>Die Bekämpfung von Altersdiskriminierung ist ein fortlaufender Prozess der Selbstreflexion</a:t>
            </a:r>
            <a:r>
              <a:rPr lang="en-US" sz="2400" dirty="0"/>
              <a:t>. Indem wir unsere Sprache und unsere Reaktionen hinterfragen, schaffen wir eine Kultur, in der ältere Menschen mit ihrer Identität im Einklang altern können.</a:t>
            </a:r>
          </a:p>
          <a:p>
            <a:pPr marL="342900" indent="-342900">
              <a:buFont typeface="Wingdings" panose="05000000000000000000" pitchFamily="2" charset="2"/>
              <a:buChar char="ü"/>
            </a:pPr>
            <a:endParaRPr lang="en-US" sz="2400" dirty="0"/>
          </a:p>
        </p:txBody>
      </p:sp>
      <p:sp>
        <p:nvSpPr>
          <p:cNvPr id="2" name="Caixa de texto 11">
            <a:extLst>
              <a:ext uri="{FF2B5EF4-FFF2-40B4-BE49-F238E27FC236}">
                <a16:creationId xmlns:a16="http://schemas.microsoft.com/office/drawing/2014/main" id="{DC0A0439-F0F7-124B-C4BA-41A9C086DC78}"/>
              </a:ext>
            </a:extLst>
          </p:cNvPr>
          <p:cNvSpPr txBox="1"/>
          <p:nvPr/>
        </p:nvSpPr>
        <p:spPr>
          <a:xfrm>
            <a:off x="462437" y="5516263"/>
            <a:ext cx="11215416" cy="1113137"/>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Abschließender Gedanke: Wenn wir das Glück haben, ein langes Leben zu führen, sind es genau die altersdiskriminierenden Stereotypen, die wir heute hinterfragen, die uns morgen geschadet hätten. Inklusive Pflege ist eine Investition in unsere gemeinsame Zukunft.</a:t>
            </a:r>
            <a:endParaRPr lang="pt-PT"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m pele, bochecha, Cara humana, ruga&#10;&#10;Os conteúdos gerados por IA podem estar incorretos.">
            <a:extLst>
              <a:ext uri="{FF2B5EF4-FFF2-40B4-BE49-F238E27FC236}">
                <a16:creationId xmlns:a16="http://schemas.microsoft.com/office/drawing/2014/main" id="{8F077F0A-D44D-A9F3-E354-DA8BAD0CFC9C}"/>
              </a:ext>
            </a:extLst>
          </p:cNvPr>
          <p:cNvPicPr>
            <a:picLocks noChangeAspect="1"/>
          </p:cNvPicPr>
          <p:nvPr/>
        </p:nvPicPr>
        <p:blipFill>
          <a:blip r:embed="rId2"/>
          <a:srcRect t="13836" b="7843"/>
          <a:stretch>
            <a:fillRect/>
          </a:stretch>
        </p:blipFill>
        <p:spPr>
          <a:xfrm>
            <a:off x="462437" y="922633"/>
            <a:ext cx="3162506" cy="4430485"/>
          </a:xfrm>
          <a:prstGeom prst="rect">
            <a:avLst/>
          </a:prstGeom>
        </p:spPr>
      </p:pic>
    </p:spTree>
    <p:extLst>
      <p:ext uri="{BB962C8B-B14F-4D97-AF65-F5344CB8AC3E}">
        <p14:creationId xmlns:p14="http://schemas.microsoft.com/office/powerpoint/2010/main" val="194016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 2 – </a:t>
            </a:r>
            <a:r>
              <a:rPr lang="pt-PT" dirty="0" err="1"/>
              <a:t>Wichtige Begriffsbestimmungen</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sz="2000" b="1" dirty="0">
                <a:solidFill>
                  <a:schemeClr val="accent3"/>
                </a:solidFill>
              </a:rPr>
              <a:t>Altersdiskriminierung</a:t>
            </a:r>
            <a:r>
              <a:rPr lang="en-GB" sz="2000" dirty="0"/>
              <a:t>: </a:t>
            </a:r>
            <a:r>
              <a:rPr lang="en-US" sz="2000" dirty="0"/>
              <a:t>Bezieht sich </a:t>
            </a:r>
            <a:r>
              <a:rPr lang="en-GB" sz="2000" dirty="0"/>
              <a:t>auf </a:t>
            </a:r>
            <a:r>
              <a:rPr lang="en-GB" sz="2000" b="1" dirty="0"/>
              <a:t>Stereotypen </a:t>
            </a:r>
            <a:r>
              <a:rPr lang="en-GB" sz="2000" dirty="0"/>
              <a:t>(wie wir denken), </a:t>
            </a:r>
            <a:r>
              <a:rPr lang="en-GB" sz="2000" b="1" dirty="0"/>
              <a:t>Vorurteile </a:t>
            </a:r>
            <a:r>
              <a:rPr lang="en-GB" sz="2000" dirty="0"/>
              <a:t>(wie wir fühlen) und </a:t>
            </a:r>
            <a:r>
              <a:rPr lang="en-GB" sz="2000" b="1" dirty="0"/>
              <a:t>Diskriminierung </a:t>
            </a:r>
            <a:r>
              <a:rPr lang="en-GB" sz="2000" dirty="0"/>
              <a:t>(wie wir handeln) gegenüber anderen oder sich selbst aufgrund des Alters (WHO, 2025).</a:t>
            </a:r>
            <a:endParaRPr lang="pt-PT" sz="2000" dirty="0"/>
          </a:p>
          <a:p>
            <a:r>
              <a:rPr lang="en-GB" sz="2000" b="1" dirty="0">
                <a:solidFill>
                  <a:schemeClr val="accent3"/>
                </a:solidFill>
              </a:rPr>
              <a:t>Stereotypen</a:t>
            </a:r>
            <a:r>
              <a:rPr lang="en-GB" sz="2000" dirty="0"/>
              <a:t>: Kognitive Strukturen, in denen unsere Gedanken, Überzeugungen und Erwartungen hinsichtlich der Merkmale von Angehörigen sozialer Gruppen gespeichert sind. Im Falle von Altersdiskriminierung werden Altersstereotypen verwendet, um Rückschlüsse auf Menschen einer bestimmten Altersgruppe zu ziehen und das Verhalten ihnen gegenüber zu steuern (WHO, 2021).</a:t>
            </a:r>
            <a:endParaRPr lang="pt-PT" sz="2000" dirty="0"/>
          </a:p>
          <a:p>
            <a:r>
              <a:rPr lang="en-GB" sz="2000" b="1" dirty="0">
                <a:solidFill>
                  <a:schemeClr val="accent3"/>
                </a:solidFill>
              </a:rPr>
              <a:t>Vorurteil</a:t>
            </a:r>
            <a:r>
              <a:rPr lang="en-GB" sz="2000" dirty="0"/>
              <a:t>: Eine affektive Reaktion oder ein Gefühl, das sich gegen eine Person richtet, die einer bestimmten sozialen Gruppe angehört. Im Falle von Altersdiskriminierung richtet sich das Vorurteil gegen Personen, die als Angehörige einer bestimmten Altersgruppe wahrgenommen werden, unabhängig davon, ob sie tatsächlich zu dieser Gruppe gehören (WHO, 2021).</a:t>
            </a:r>
            <a:endParaRPr lang="pt-PT" sz="2000" dirty="0"/>
          </a:p>
          <a:p>
            <a:r>
              <a:rPr lang="en-GB" sz="2000" b="1" dirty="0">
                <a:solidFill>
                  <a:schemeClr val="accent3"/>
                </a:solidFill>
              </a:rPr>
              <a:t>Diskriminierung</a:t>
            </a:r>
            <a:r>
              <a:rPr lang="en-GB" sz="2000" dirty="0"/>
              <a:t>: Alle Handlungen, Praktiken, Gesetze oder Richtlinien, die auf Menschen aufgrund ihrer wahrgenommenen oder tatsächlichen Zugehörigkeit zu einer gesellschaftlich relevanten Gruppe angewendet werden und ihnen eine Form der direkten oder indirekten Benachteiligung (negative Diskriminierung) oder Begünstigung (positive Diskriminierung) auferlegen. Im Falle der altersbedingten Diskriminierung richten sich diese Handlungen, Praktiken und Richtlinien gegen Menschen, die als Angehörige einer bestimmten Altersgruppe wahrgenommen werden (WHO, 2010).</a:t>
            </a:r>
            <a:endParaRPr lang="pt-PT" sz="2000" dirty="0"/>
          </a:p>
          <a:p>
            <a:r>
              <a:rPr lang="en-GB" sz="2000" b="1" dirty="0">
                <a:solidFill>
                  <a:schemeClr val="accent3"/>
                </a:solidFill>
              </a:rPr>
              <a:t>Institutioneller Altersdiskriminierung</a:t>
            </a:r>
            <a:r>
              <a:rPr lang="en-GB" sz="2000" dirty="0"/>
              <a:t>: Gesetze, Vorschriften, Normen, Richtlinien und Praktiken von Institutionen – sowie die Ideologien, die zu ihrer Rechtfertigung gefördert werden –, die Chancen ungerechtfertigt einschränken und Menschen aufgrund ihres Alters systematisch benachteiligen (WHO, 2021).</a:t>
            </a:r>
            <a:endParaRPr lang="pt-PT" sz="2000" dirty="0"/>
          </a:p>
        </p:txBody>
      </p:sp>
    </p:spTree>
    <p:extLst>
      <p:ext uri="{BB962C8B-B14F-4D97-AF65-F5344CB8AC3E}">
        <p14:creationId xmlns:p14="http://schemas.microsoft.com/office/powerpoint/2010/main" val="318126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2E86A-F075-8787-77FE-59DDC7087F5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82731EA-556E-45D9-1DD5-D98905882219}"/>
              </a:ext>
            </a:extLst>
          </p:cNvPr>
          <p:cNvSpPr>
            <a:spLocks noGrp="1"/>
          </p:cNvSpPr>
          <p:nvPr>
            <p:ph type="title"/>
          </p:nvPr>
        </p:nvSpPr>
        <p:spPr/>
        <p:txBody>
          <a:bodyPr lIns="91440"/>
          <a:lstStyle/>
          <a:p>
            <a:r>
              <a:rPr lang="pt-PT" dirty="0"/>
              <a:t>Modul 2 – </a:t>
            </a:r>
            <a:r>
              <a:rPr lang="pt-PT" dirty="0" err="1"/>
              <a:t>Wichtige Definitionen</a:t>
            </a:r>
            <a:endParaRPr lang="el-GR" dirty="0"/>
          </a:p>
        </p:txBody>
      </p:sp>
      <p:sp>
        <p:nvSpPr>
          <p:cNvPr id="7" name="Content Placeholder 6">
            <a:extLst>
              <a:ext uri="{FF2B5EF4-FFF2-40B4-BE49-F238E27FC236}">
                <a16:creationId xmlns:a16="http://schemas.microsoft.com/office/drawing/2014/main" id="{355E70B9-4F3E-BCAB-BA14-6BF76645385F}"/>
              </a:ext>
            </a:extLst>
          </p:cNvPr>
          <p:cNvSpPr>
            <a:spLocks noGrp="1"/>
          </p:cNvSpPr>
          <p:nvPr>
            <p:ph sz="quarter" idx="12"/>
          </p:nvPr>
        </p:nvSpPr>
        <p:spPr>
          <a:xfrm>
            <a:off x="235778" y="1190310"/>
            <a:ext cx="11668733" cy="5289179"/>
          </a:xfrm>
        </p:spPr>
        <p:txBody>
          <a:bodyPr/>
          <a:lstStyle/>
          <a:p>
            <a:r>
              <a:rPr lang="en-GB" sz="2000" b="1" dirty="0">
                <a:solidFill>
                  <a:schemeClr val="accent3"/>
                </a:solidFill>
              </a:rPr>
              <a:t>Zwischenmenschlicher Altersdiskriminierung</a:t>
            </a:r>
            <a:r>
              <a:rPr lang="en-GB" sz="2000" dirty="0"/>
              <a:t>: Altersdiskriminierung, die im Rahmen von Interaktionen zwischen zwei oder mehr Personen auftritt. Bei der zwischenmenschlichen Altersdiskriminierung wird zwischen dem Täter und dem Opfer der Altersdiskriminierung unterschieden (WHO, 2021).</a:t>
            </a:r>
            <a:endParaRPr lang="pt-PT" sz="2000" dirty="0"/>
          </a:p>
          <a:p>
            <a:r>
              <a:rPr lang="en-GB" sz="2000" b="1" dirty="0">
                <a:solidFill>
                  <a:schemeClr val="accent3"/>
                </a:solidFill>
              </a:rPr>
              <a:t>Internalisierte Altersdiskriminierung / Selbstgerichtete Altersdiskriminierung</a:t>
            </a:r>
            <a:r>
              <a:rPr lang="en-GB" sz="2000" dirty="0"/>
              <a:t>: Gegen sich selbst gerichtete Altersdiskriminierung. Menschen verinnerlichen altersbezogene Vorurteile aus ihrer Umgebung, nachdem sie diesen wiederholt ausgesetzt waren, und wenden diese Vorurteile dann auf sich selbst an (WHO, 2021).</a:t>
            </a:r>
            <a:endParaRPr lang="pt-PT" sz="2000" dirty="0"/>
          </a:p>
          <a:p>
            <a:r>
              <a:rPr lang="en-GB" sz="2000" b="1" dirty="0">
                <a:solidFill>
                  <a:schemeClr val="accent3"/>
                </a:solidFill>
              </a:rPr>
              <a:t>Expliziter Altersdiskriminierung</a:t>
            </a:r>
            <a:r>
              <a:rPr lang="en-GB" sz="2000" dirty="0"/>
              <a:t>: Altersdiskriminierung, die von einer Person bewusst und absichtlich ausgeübt wird. Sie wird oft der impliziten Altersdiskriminierung gegenübergestellt, die weitgehend außerhalb des Bewusstseins stattfindet (WHO, 2021).</a:t>
            </a:r>
            <a:endParaRPr lang="pt-PT" sz="2000" dirty="0"/>
          </a:p>
          <a:p>
            <a:r>
              <a:rPr lang="en-GB" sz="2000" b="1" dirty="0">
                <a:solidFill>
                  <a:schemeClr val="accent3"/>
                </a:solidFill>
              </a:rPr>
              <a:t>Impliziter Altersdiskriminierung</a:t>
            </a:r>
            <a:r>
              <a:rPr lang="en-GB" sz="2000" dirty="0"/>
              <a:t>: Altersdiskriminierung, die von einer Person ohne bewusstes Bewusstsein und ohne Absicht ausgeübt wird (WHO, 2021).</a:t>
            </a:r>
            <a:endParaRPr lang="pt-PT" sz="2000" dirty="0"/>
          </a:p>
          <a:p>
            <a:r>
              <a:rPr lang="en-GB" sz="2000" b="1" dirty="0">
                <a:solidFill>
                  <a:schemeClr val="accent3"/>
                </a:solidFill>
              </a:rPr>
              <a:t>Sexueller Altersdiskriminierung</a:t>
            </a:r>
            <a:r>
              <a:rPr lang="en-GB" sz="2000" dirty="0"/>
              <a:t>: </a:t>
            </a:r>
            <a:r>
              <a:rPr lang="en-US" sz="2000" dirty="0"/>
              <a:t>Die spezifische Überzeugung, dass ältere Menschen asexuell sind oder sein sollten, dass sexuelles Interesse im Alter abnormal ist und dass sie nicht in der Lage sind, Sex zu haben oder ein Sexualleben zu genießen, wie sie es in ihrer Jugend taten (Surles, 2023). </a:t>
            </a:r>
            <a:endParaRPr lang="pt-PT" sz="2000" dirty="0"/>
          </a:p>
          <a:p>
            <a:r>
              <a:rPr lang="en-GB" sz="2000" b="1" dirty="0">
                <a:solidFill>
                  <a:schemeClr val="accent3"/>
                </a:solidFill>
              </a:rPr>
              <a:t>„Elderspeak</a:t>
            </a:r>
            <a:r>
              <a:rPr lang="en-GB" sz="2000" dirty="0"/>
              <a:t>“: Anpassungen der Sprachmuster, die jüngere Menschen manchmal vornehmen, wenn sie mit älteren Erwachsenen kommunizieren, wie z. B. langsamer oder lauter zu sprechen, Sätze zu verkürzen oder einen begrenzten oder weniger komplexen Wortschatz zu verwenden. Diese vereinfachten Sprachmuster basieren implizit auf der Annahme, dass ältere Erwachsene kognitiv beeinträchtigt oder nicht in der Lage sind, normale Sprache zu verstehen (WHO, 2021).</a:t>
            </a:r>
            <a:endParaRPr lang="pt-PT" sz="2000" dirty="0"/>
          </a:p>
        </p:txBody>
      </p:sp>
    </p:spTree>
    <p:extLst>
      <p:ext uri="{BB962C8B-B14F-4D97-AF65-F5344CB8AC3E}">
        <p14:creationId xmlns:p14="http://schemas.microsoft.com/office/powerpoint/2010/main" val="331648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Vielen Dank </a:t>
            </a:r>
            <a:r>
              <a:rPr lang="pt-PT" sz="2400" dirty="0"/>
              <a:t>für </a:t>
            </a:r>
            <a:r>
              <a:rPr lang="pt-PT" sz="2400" dirty="0" err="1"/>
              <a:t>Ihre Aufmerksamkeit</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 2: Altersdiskriminierung und Vorurteile gegenüber älteren Menschen</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1100" dirty="0"/>
              <a:t>Abrams, Z. (1. März 2023). Ein neues Konzept des Alterns. Monitor on Psychology, 54(2).</a:t>
            </a:r>
            <a:r>
              <a:rPr lang="en-US" sz="1100" dirty="0">
                <a:hlinkClick r:id="rId2"/>
              </a:rPr>
              <a:t> https://www.apa.org/monitor/2023/03/cover-new-concept-of-aging </a:t>
            </a:r>
            <a:r>
              <a:rPr lang="en-US" sz="1100" dirty="0"/>
              <a:t> </a:t>
            </a:r>
          </a:p>
          <a:p>
            <a:pPr marL="285750" indent="-285750">
              <a:buFont typeface="Arial" panose="020B0604020202020204" pitchFamily="34" charset="0"/>
              <a:buChar char="•"/>
            </a:pPr>
            <a:r>
              <a:rPr lang="en-US" sz="1100" dirty="0"/>
              <a:t>Bodner, E.; Cohen-Fridel, S. Zusammenhänge zwischen Bindungsstilen, Altersdiskriminierung und Lebensqualität im hohen Alter. Int. </a:t>
            </a:r>
            <a:r>
              <a:rPr lang="en-US" sz="1100" dirty="0" err="1"/>
              <a:t>Psychogeriatr</a:t>
            </a:r>
            <a:r>
              <a:rPr lang="en-US" sz="1100" dirty="0"/>
              <a:t>. 2010, 22, 1353–1361.</a:t>
            </a:r>
          </a:p>
          <a:p>
            <a:pPr marL="285750" indent="-285750">
              <a:buFont typeface="Arial" panose="020B0604020202020204" pitchFamily="34" charset="0"/>
              <a:buChar char="•"/>
            </a:pPr>
            <a:r>
              <a:rPr lang="en-US" sz="1100" dirty="0" err="1"/>
              <a:t>Donizzetti</a:t>
            </a:r>
            <a:r>
              <a:rPr lang="en-US" sz="1100" dirty="0"/>
              <a:t>, A.R.; </a:t>
            </a:r>
            <a:r>
              <a:rPr lang="en-US" sz="1100" dirty="0" err="1"/>
              <a:t>Lagacé</a:t>
            </a:r>
            <a:r>
              <a:rPr lang="en-US" sz="1100" dirty="0"/>
              <a:t>, M. COVID-19 und psychische Erkrankungen bei älteren Menschen: Die Rolle von Risikowahrnehmung, sozialer Isolation, Einsamkeit und Altersdiskriminierung. Int. J. Environ. Res. Public Health 2022, 19, 4513.</a:t>
            </a:r>
          </a:p>
          <a:p>
            <a:pPr marL="285750" indent="-285750">
              <a:buFont typeface="Arial" panose="020B0604020202020204" pitchFamily="34" charset="0"/>
              <a:buChar char="•"/>
            </a:pPr>
            <a:r>
              <a:rPr lang="en-US" sz="1100" dirty="0"/>
              <a:t>Gewirtz-Meydan, A., &amp; Ayalon, L. (2020). „Grautöne“: Eine Untersuchung der öffentlichen Meinung zur Sexualität im Alter. Canadian Journal on Aging/La Revue canadienne du </a:t>
            </a:r>
            <a:r>
              <a:rPr lang="en-US" sz="1100" dirty="0" err="1"/>
              <a:t>vieillissement</a:t>
            </a:r>
            <a:r>
              <a:rPr lang="en-US" sz="1100" dirty="0"/>
              <a:t>, 39(4), 647–661.</a:t>
            </a:r>
            <a:r>
              <a:rPr lang="en-US" sz="1100" dirty="0">
                <a:hlinkClick r:id="rId3"/>
              </a:rPr>
              <a:t> https://doi.org/10.1017/s071498081900062x </a:t>
            </a:r>
            <a:r>
              <a:rPr lang="en-US" sz="1100" dirty="0"/>
              <a:t> </a:t>
            </a:r>
          </a:p>
          <a:p>
            <a:pPr marL="285750" indent="-285750">
              <a:buFont typeface="Arial" panose="020B0604020202020204" pitchFamily="34" charset="0"/>
              <a:buChar char="•"/>
            </a:pPr>
            <a:r>
              <a:rPr lang="en-US" sz="1100" dirty="0"/>
              <a:t>Gewirtz-Meydan, A., </a:t>
            </a:r>
            <a:r>
              <a:rPr lang="en-US" sz="1100" dirty="0" err="1"/>
              <a:t>Hafford-Letchfield</a:t>
            </a:r>
            <a:r>
              <a:rPr lang="en-US" sz="1100" dirty="0"/>
              <a:t>, T., Benyamini, Y., Phelan, A., Jackson, J. und Ayalon, L. (2018) „Ageism and Sexuality“, in: Ayalon, L. &amp; Tesch-Römer, C. (Hrsg.) Contemporary Perspectives on Ageism. Cham: Springer International Publishing, S. 149–162. doi:10.1007/978-3-319-73820-8_10.</a:t>
            </a:r>
            <a:r>
              <a:rPr lang="en-US" sz="1100" dirty="0">
                <a:hlinkClick r:id="rId4"/>
              </a:rPr>
              <a:t> https://cora.ucc.ie/bitstreams/7f056dc8-2801-4587-9aec-87a10ad79796/download</a:t>
            </a:r>
            <a:r>
              <a:rPr lang="en-US" sz="1100" dirty="0"/>
              <a:t> </a:t>
            </a:r>
          </a:p>
          <a:p>
            <a:pPr marL="285750" indent="-285750">
              <a:buFont typeface="Arial" panose="020B0604020202020204" pitchFamily="34" charset="0"/>
              <a:buChar char="•"/>
            </a:pPr>
            <a:r>
              <a:rPr lang="en-US" sz="1100" dirty="0"/>
              <a:t>Heywood, W., Minichiello, V., Lyons, A., </a:t>
            </a:r>
            <a:r>
              <a:rPr lang="en-US" sz="1100" dirty="0" err="1"/>
              <a:t>Fileborn</a:t>
            </a:r>
            <a:r>
              <a:rPr lang="en-US" sz="1100" dirty="0"/>
              <a:t>, B., Hussain, R., Hinchliff, S., … Dow, B. (2019). Die Auswirkungen von Erfahrungen mit Altersdiskriminierung auf die sexuelle Aktivität und das sexuelle Interesse im höheren Lebensalter. Ageing and Society, 39(4), 795–814. doi:10.1017/S0144686X17001222 </a:t>
            </a:r>
          </a:p>
          <a:p>
            <a:pPr marL="285750" indent="-285750">
              <a:buFont typeface="Arial" panose="020B0604020202020204" pitchFamily="34" charset="0"/>
              <a:buChar char="•"/>
            </a:pPr>
            <a:r>
              <a:rPr lang="en-US" sz="1100" dirty="0" err="1"/>
              <a:t>Kerssies</a:t>
            </a:r>
            <a:r>
              <a:rPr lang="en-US" sz="1100" dirty="0"/>
              <a:t>, J., Huijg, J. M., </a:t>
            </a:r>
            <a:r>
              <a:rPr lang="en-US" sz="1100" dirty="0" err="1"/>
              <a:t>Messelis</a:t>
            </a:r>
            <a:r>
              <a:rPr lang="en-US" sz="1100" dirty="0"/>
              <a:t>, E., Abma, T. A. &amp; </a:t>
            </a:r>
            <a:r>
              <a:rPr lang="en-US" sz="1100" dirty="0" err="1"/>
              <a:t>Bendien</a:t>
            </a:r>
            <a:r>
              <a:rPr lang="en-US" sz="1100" dirty="0"/>
              <a:t>, E. (2025). Die Überwindung von sexuellem (Selbst-)Altersdiskriminierung: Ein maßgeschneiderter partizipativer Aktionsforschungsansatz für kollaboratives Lernen unter älteren Erwachsenen. Educational Gerontology, 51(12), 1340–1352.</a:t>
            </a:r>
          </a:p>
          <a:p>
            <a:pPr marL="285750" indent="-285750">
              <a:buFont typeface="Arial" panose="020B0604020202020204" pitchFamily="34" charset="0"/>
              <a:buChar char="•"/>
            </a:pPr>
            <a:r>
              <a:rPr lang="en-US" sz="1100" dirty="0"/>
              <a:t>Lyons, A., Alba, B., Heywood, W., </a:t>
            </a:r>
            <a:r>
              <a:rPr lang="en-US" sz="1100" dirty="0" err="1"/>
              <a:t>Fileborn</a:t>
            </a:r>
            <a:r>
              <a:rPr lang="en-US" sz="1100" dirty="0"/>
              <a:t>, B., Minichiello, V., Barrett, C., … Dow, B. (2018). Erfahrungen mit Altersdiskriminierung und die psychische Gesundheit älterer Erwachsener. Aging &amp; Mental Health, 22(11), 1456–1464.</a:t>
            </a:r>
            <a:r>
              <a:rPr lang="en-US" sz="1100" dirty="0">
                <a:hlinkClick r:id="rId5"/>
              </a:rPr>
              <a:t> https://doi.org/10.1080/13607863.2017.1364347 </a:t>
            </a:r>
            <a:r>
              <a:rPr lang="en-US" sz="1100" dirty="0"/>
              <a:t> </a:t>
            </a:r>
          </a:p>
          <a:p>
            <a:pPr marL="285750" indent="-285750">
              <a:buFont typeface="Arial" panose="020B0604020202020204" pitchFamily="34" charset="0"/>
              <a:buChar char="•"/>
            </a:pPr>
            <a:r>
              <a:rPr lang="en-US" sz="1100" dirty="0"/>
              <a:t>Moore, A., &amp; Reynolds, P. (2016). Gegen die Hässlichkeit des Alters: Auf dem Weg zu einer </a:t>
            </a:r>
            <a:r>
              <a:rPr lang="en-US" sz="1100" dirty="0" err="1"/>
              <a:t>Erotik </a:t>
            </a:r>
            <a:r>
              <a:rPr lang="en-US" sz="1100" dirty="0"/>
              <a:t>des alternden sexuellen Körpers. </a:t>
            </a:r>
            <a:r>
              <a:rPr lang="en-US" sz="1100" dirty="0" err="1"/>
              <a:t>InterAlia</a:t>
            </a:r>
            <a:r>
              <a:rPr lang="en-US" sz="1100" dirty="0"/>
              <a:t>: Zeitschrift </a:t>
            </a:r>
            <a:r>
              <a:rPr lang="en-US" sz="1100" dirty="0" err="1"/>
              <a:t>für </a:t>
            </a:r>
            <a:r>
              <a:rPr lang="en-US" sz="1100" dirty="0"/>
              <a:t>Queer-Studien, (11a).</a:t>
            </a:r>
            <a:r>
              <a:rPr lang="en-US" sz="1100" dirty="0">
                <a:hlinkClick r:id="rId6"/>
              </a:rPr>
              <a:t> https://doi.org/10.51897/interalia/lrjz7417 </a:t>
            </a:r>
            <a:r>
              <a:rPr lang="en-US" sz="1100" dirty="0"/>
              <a:t> </a:t>
            </a:r>
          </a:p>
          <a:p>
            <a:pPr marL="285750" indent="-285750">
              <a:buFont typeface="Arial" panose="020B0604020202020204" pitchFamily="34" charset="0"/>
              <a:buChar char="•"/>
            </a:pPr>
            <a:r>
              <a:rPr lang="en-US" sz="1100" dirty="0"/>
              <a:t>Robb, C., Chen, H. &amp; Haley, W.E. Altersdiskriminierung in der psychischen Gesundheit und im Gesundheitswesen: Eine kritische Übersicht. Journal of Clinical </a:t>
            </a:r>
            <a:r>
              <a:rPr lang="en-US" sz="1100" dirty="0" err="1"/>
              <a:t>Geropsychology</a:t>
            </a:r>
            <a:r>
              <a:rPr lang="en-US" sz="1100" dirty="0"/>
              <a:t> 8, 1–12 (2002).</a:t>
            </a:r>
            <a:r>
              <a:rPr lang="en-US" sz="1100" dirty="0">
                <a:hlinkClick r:id="rId7"/>
              </a:rPr>
              <a:t> https://doi.org/10.1023/A:1013013322947</a:t>
            </a:r>
            <a:r>
              <a:rPr lang="en-US" sz="1100" dirty="0"/>
              <a:t> </a:t>
            </a:r>
          </a:p>
          <a:p>
            <a:pPr marL="285750" indent="-285750">
              <a:buFont typeface="Arial" panose="020B0604020202020204" pitchFamily="34" charset="0"/>
              <a:buChar char="•"/>
            </a:pPr>
            <a:r>
              <a:rPr lang="en-US" sz="1100" dirty="0"/>
              <a:t>Surles, T. (1. Februar 2023). Bekämpfen Sie sexuellen Altersdiskriminierung und stärken Sie Ihr sexuelles Selbstvertrauen. Next Avenue.</a:t>
            </a:r>
            <a:r>
              <a:rPr lang="en-US" sz="1100" dirty="0">
                <a:hlinkClick r:id="rId8"/>
              </a:rPr>
              <a:t> https://www.nextavenue.org/fight-sexual-ageism-boost-your-self-confidence/</a:t>
            </a:r>
            <a:r>
              <a:rPr lang="en-US" sz="1100" dirty="0"/>
              <a:t> </a:t>
            </a:r>
          </a:p>
          <a:p>
            <a:pPr marL="285750" indent="-285750">
              <a:buFont typeface="Arial" panose="020B0604020202020204" pitchFamily="34" charset="0"/>
              <a:buChar char="•"/>
            </a:pPr>
            <a:r>
              <a:rPr lang="en-US" sz="1100" dirty="0"/>
              <a:t>Weltgesundheitsorganisation. (28. April 2025). Altern: Altersdiskriminierung.</a:t>
            </a:r>
            <a:r>
              <a:rPr lang="en-US" sz="1100" dirty="0">
                <a:hlinkClick r:id="rId9"/>
              </a:rPr>
              <a:t> https://www.who.int/news-room/questions-and-answers/item/ageing-ageism </a:t>
            </a:r>
            <a:r>
              <a:rPr lang="en-US" sz="1100" dirty="0"/>
              <a:t> </a:t>
            </a:r>
          </a:p>
          <a:p>
            <a:pPr marL="285750" indent="-285750">
              <a:buFont typeface="Arial" panose="020B0604020202020204" pitchFamily="34" charset="0"/>
              <a:buChar char="•"/>
            </a:pPr>
            <a:r>
              <a:rPr lang="en-US" sz="1100" dirty="0"/>
              <a:t>Weltgesundheitsorganisation. (2021). Globaler Bericht über Altersdiskriminierung.</a:t>
            </a:r>
            <a:r>
              <a:rPr lang="en-US" sz="1100" dirty="0">
                <a:hlinkClick r:id="rId10"/>
              </a:rPr>
              <a:t> https://www.who.int/teams/social-determinants-of-health/demographic-change-and-healthy-ageing/ageism/global-report-on-ageism</a:t>
            </a:r>
            <a:r>
              <a:rPr lang="en-US" sz="1100" dirty="0"/>
              <a:t> </a:t>
            </a:r>
          </a:p>
          <a:p>
            <a:pPr marL="285750" indent="-285750">
              <a:buFont typeface="Arial" panose="020B0604020202020204" pitchFamily="34" charset="0"/>
              <a:buChar char="•"/>
            </a:pPr>
            <a:r>
              <a:rPr lang="en-US" sz="1100" dirty="0"/>
              <a:t>Weltgesundheitsorganisation. (2013). Mythen über das Altern entlarven. WHO-Regionalbüro für Europa.</a:t>
            </a:r>
            <a:r>
              <a:rPr lang="en-US" sz="1100" dirty="0">
                <a:hlinkClick r:id="rId11"/>
              </a:rPr>
              <a:t> https://iris.who.int/bitstreams/27967758-3b6e-47cf-9242-e5961ddd3252/download</a:t>
            </a:r>
            <a:r>
              <a:rPr lang="en-US" sz="1100" dirty="0"/>
              <a:t> </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Literaturverzeichnis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05F8CA89-DAA5-42B5-9467-77E7110A7920}">
  <ds:schemaRefs>
    <ds:schemaRef ds:uri="http://schemas.microsoft.com/sharepoint/v3/contenttype/forms"/>
  </ds:schemaRefs>
</ds:datastoreItem>
</file>

<file path=customXml/itemProps2.xml><?xml version="1.0" encoding="utf-8"?>
<ds:datastoreItem xmlns:ds="http://schemas.openxmlformats.org/officeDocument/2006/customXml" ds:itemID="{2DAE3434-75D7-480E-9FA0-79B7D87075D1}"/>
</file>

<file path=customXml/itemProps3.xml><?xml version="1.0" encoding="utf-8"?>
<ds:datastoreItem xmlns:ds="http://schemas.openxmlformats.org/officeDocument/2006/customXml" ds:itemID="{EB0CA347-1FFF-4E2A-83C6-EDECEBF67AEF}">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0</TotalTime>
  <Words>4856</Words>
  <Application>Microsoft Office PowerPoint</Application>
  <PresentationFormat>Breitbild</PresentationFormat>
  <Paragraphs>220</Paragraphs>
  <Slides>27</Slides>
  <Notes>10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AgeWise-Handbuch</vt:lpstr>
      <vt:lpstr>Tagesordnung und Lernziele</vt:lpstr>
      <vt:lpstr>Auswirkungen von Altersdiskriminierung</vt:lpstr>
      <vt:lpstr>Auswirkungen von Altersdiskriminierung – auf das Leben älterer Menschen.   </vt:lpstr>
      <vt:lpstr>Drei Ebenen des Altersdiskriminierung</vt:lpstr>
      <vt:lpstr>Institutioneller Altersdiskriminierung – Die systemische Ebene</vt:lpstr>
      <vt:lpstr>Zwischenmenschlicher Altersdiskriminierung – Die soziale Ebene</vt:lpstr>
      <vt:lpstr>Verinnerlichter Altersdiskriminierung – Die persönliche Ebene</vt:lpstr>
      <vt:lpstr>Drei Ebenen des Altersdiskriminierung</vt:lpstr>
      <vt:lpstr>Drei Ebenen des Altersdiskriminierung</vt:lpstr>
      <vt:lpstr>Negative gesellschaftliche Vorstellungen und Tabus rund um Sexualität</vt:lpstr>
      <vt:lpstr>Negative gesellschaftliche Vorurteile und Tabus rund um Sexualität</vt:lpstr>
      <vt:lpstr>Negative gesellschaftliche Vorstellungen und Tabus rund um die Sexualität</vt:lpstr>
      <vt:lpstr>„Shades of Grey“ (Gewirtz-Meydan &amp; Ayalon, 2020) </vt:lpstr>
      <vt:lpstr>„Shades of Grey“ (Gewirtz-Meydan &amp; Ayalon, 2020) </vt:lpstr>
      <vt:lpstr>Auswirkungen von Vorurteilen auf das Gesundheitswesen, das Bildungswesen und institutionelle Einrichtungen </vt:lpstr>
      <vt:lpstr>Berufliche Herausforderungen: Der Umgang mit dem „Paradoxon des Beschützers“</vt:lpstr>
      <vt:lpstr>Gefährdete Gruppen und Intersektionalität</vt:lpstr>
      <vt:lpstr>Die Erzählung neu denken</vt:lpstr>
      <vt:lpstr>Leitfaden für Pädagogen und Fachkräfte</vt:lpstr>
      <vt:lpstr>Leitfaden für Pädagogen und Fachkräfte</vt:lpstr>
      <vt:lpstr>So vermeiden Sie Stereotypen:</vt:lpstr>
      <vt:lpstr>Zusammenfassung und Kernaussagen</vt:lpstr>
      <vt:lpstr>Modul 2 – Wichtige Begriffsbestimmungen</vt:lpstr>
      <vt:lpstr>Modul 2 – Wichtige Definitionen</vt:lpstr>
      <vt:lpstr>Vielen Dank für Ihre Aufmerksamkeit!</vt:lpstr>
      <vt:lpstr>Modul 2: Altersdiskriminierung und Vorurteile gegenüber älteren Menschen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docId:5AB842B53FB16945CAE49810E7C55FC4</cp:keywords>
  <cp:lastModifiedBy>Karina Hossfeld</cp:lastModifiedBy>
  <cp:revision>294</cp:revision>
  <cp:lastPrinted>2018-07-25T11:23:29Z</cp:lastPrinted>
  <dcterms:created xsi:type="dcterms:W3CDTF">2014-07-11T09:12:14Z</dcterms:created>
  <dcterms:modified xsi:type="dcterms:W3CDTF">2026-08-11T08:23:53Z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