
<file path=[Content_Types].xml><?xml version="1.0" encoding="utf-8"?>
<Types xmlns="http://schemas.openxmlformats.org/package/2006/content-types">
  <Default Extension="1" ContentType="image/jpeg"/>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33"/>
  </p:notesMasterIdLst>
  <p:handoutMasterIdLst>
    <p:handoutMasterId r:id="rId34"/>
  </p:handoutMasterIdLst>
  <p:sldIdLst>
    <p:sldId id="256" r:id="rId6"/>
    <p:sldId id="263" r:id="rId7"/>
    <p:sldId id="269" r:id="rId8"/>
    <p:sldId id="270" r:id="rId9"/>
    <p:sldId id="271" r:id="rId10"/>
    <p:sldId id="272" r:id="rId11"/>
    <p:sldId id="274" r:id="rId12"/>
    <p:sldId id="296" r:id="rId13"/>
    <p:sldId id="273" r:id="rId14"/>
    <p:sldId id="275" r:id="rId15"/>
    <p:sldId id="277" r:id="rId16"/>
    <p:sldId id="278" r:id="rId17"/>
    <p:sldId id="284" r:id="rId18"/>
    <p:sldId id="280" r:id="rId19"/>
    <p:sldId id="281" r:id="rId20"/>
    <p:sldId id="283" r:id="rId21"/>
    <p:sldId id="285" r:id="rId22"/>
    <p:sldId id="297" r:id="rId23"/>
    <p:sldId id="288" r:id="rId24"/>
    <p:sldId id="291" r:id="rId25"/>
    <p:sldId id="298" r:id="rId26"/>
    <p:sldId id="294" r:id="rId27"/>
    <p:sldId id="290" r:id="rId28"/>
    <p:sldId id="293" r:id="rId29"/>
    <p:sldId id="264" r:id="rId30"/>
    <p:sldId id="262" r:id="rId31"/>
    <p:sldId id="287" r:id="rId32"/>
  </p:sldIdLst>
  <p:sldSz cx="12192000" cy="6858000"/>
  <p:notesSz cx="6858000" cy="9144000"/>
  <p:custDataLst>
    <p:tags r:id="rId3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AE6E8"/>
    <a:srgbClr val="1F4E83"/>
    <a:srgbClr val="1F4E79"/>
    <a:srgbClr val="F9F9F9"/>
    <a:srgbClr val="A2D2D6"/>
    <a:srgbClr val="00ADBB"/>
    <a:srgbClr val="DDEFBF"/>
    <a:srgbClr val="CBE69E"/>
    <a:srgbClr val="BDF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é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82" autoAdjust="0"/>
    <p:restoredTop sz="88462" autoAdjust="0"/>
  </p:normalViewPr>
  <p:slideViewPr>
    <p:cSldViewPr snapToGrid="0">
      <p:cViewPr varScale="1">
        <p:scale>
          <a:sx n="71" d="100"/>
          <a:sy n="71" d="100"/>
        </p:scale>
        <p:origin x="176" y="808"/>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gs" Target="tags/tag1.xml"/><Relationship Id="rId8" Type="http://schemas.openxmlformats.org/officeDocument/2006/relationships/slide" Target="slides/slide3.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ata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diagrams/_rels/data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image" Target="../media/image21.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pt>
    <dgm:pt modelId="{D0624B66-6E85-4A1E-9F1B-1D0D06CB00D5}">
      <dgm:prSet phldrT="[Texto]"/>
      <dgm:spPr/>
      <dgm:t>
        <a:bodyPr/>
        <a:lstStyle/>
        <a:p>
          <a:r>
            <a:rPr lang="ro-RO" b="1"/>
            <a:t>Infrastructură urbană prietenoasă cu vârstnicii</a:t>
          </a:r>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ro-RO" b="1" dirty="0"/>
            <a:t>Securitate nutrițională și sănătate preventivă</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ro-RO" b="1" dirty="0"/>
            <a:t>Autonomie și implicare în propria sănătate</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48CA8C41-9B8E-4CCC-A038-5111A8D2121A}" type="presOf" srcId="{D0624B66-6E85-4A1E-9F1B-1D0D06CB00D5}" destId="{24244F64-905C-494B-94BD-6C6023C4567F}"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712CB45D-421E-4664-BA42-11E02DC9A7C4}" srcId="{EB426917-D636-49EF-BCA1-AF2357F577DA}" destId="{1DA2ADC3-81F7-4246-A63A-11F51B9F1570}" srcOrd="1" destOrd="0" parTransId="{02B5F67C-430A-4607-B6EA-09AC914D8825}" sibTransId="{B73E1885-CAB4-44AE-90E1-4975BD893164}"/>
    <dgm:cxn modelId="{C5FA1765-9467-4C13-B0EF-491F1A0CC8DB}" type="presOf" srcId="{1DA2ADC3-81F7-4246-A63A-11F51B9F1570}" destId="{AE4C7FBE-1064-4F6E-BFC7-C1C9C59C83E5}" srcOrd="0" destOrd="0" presId="urn:microsoft.com/office/officeart/2005/8/layout/pList2"/>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pt>
    <dgm:pt modelId="{D0624B66-6E85-4A1E-9F1B-1D0D06CB00D5}">
      <dgm:prSet phldrT="[Texto]"/>
      <dgm:spPr/>
      <dgm:t>
        <a:bodyPr/>
        <a:lstStyle/>
        <a:p>
          <a:r>
            <a:rPr lang="ro-RO" b="1"/>
            <a:t>Mentorat între generații</a:t>
          </a:r>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ro-RO" b="1" dirty="0"/>
            <a:t>Implicare civică și politică pe tot parcursul vieții</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ro-RO" b="1"/>
            <a:t>Universitatea vârstei a treia</a:t>
          </a:r>
          <a:endParaRPr lang="pt-PT"/>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000" b="-1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48CA8C41-9B8E-4CCC-A038-5111A8D2121A}" type="presOf" srcId="{D0624B66-6E85-4A1E-9F1B-1D0D06CB00D5}" destId="{24244F64-905C-494B-94BD-6C6023C4567F}"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712CB45D-421E-4664-BA42-11E02DC9A7C4}" srcId="{EB426917-D636-49EF-BCA1-AF2357F577DA}" destId="{1DA2ADC3-81F7-4246-A63A-11F51B9F1570}" srcOrd="1" destOrd="0" parTransId="{02B5F67C-430A-4607-B6EA-09AC914D8825}" sibTransId="{B73E1885-CAB4-44AE-90E1-4975BD893164}"/>
    <dgm:cxn modelId="{C5FA1765-9467-4C13-B0EF-491F1A0CC8DB}" type="presOf" srcId="{1DA2ADC3-81F7-4246-A63A-11F51B9F1570}" destId="{AE4C7FBE-1064-4F6E-BFC7-C1C9C59C83E5}" srcOrd="0" destOrd="0" presId="urn:microsoft.com/office/officeart/2005/8/layout/pList2"/>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pt>
    <dgm:pt modelId="{D0624B66-6E85-4A1E-9F1B-1D0D06CB00D5}">
      <dgm:prSet phldrT="[Texto]"/>
      <dgm:spPr/>
      <dgm:t>
        <a:bodyPr/>
        <a:lstStyle/>
        <a:p>
          <a:r>
            <a:rPr lang="ro-RO" b="1"/>
            <a:t>Păstrarea stilului personal și a identității</a:t>
          </a:r>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ro-RO" b="1"/>
            <a:t>Intimitate și viață privată</a:t>
          </a:r>
          <a:endParaRPr lang="pt-PT"/>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ro-RO" b="1"/>
            <a:t>Autonomie în deciziile mărunte</a:t>
          </a:r>
          <a:endParaRPr lang="pt-PT"/>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l="-7000" r="-7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48CA8C41-9B8E-4CCC-A038-5111A8D2121A}" type="presOf" srcId="{D0624B66-6E85-4A1E-9F1B-1D0D06CB00D5}" destId="{24244F64-905C-494B-94BD-6C6023C4567F}"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712CB45D-421E-4664-BA42-11E02DC9A7C4}" srcId="{EB426917-D636-49EF-BCA1-AF2357F577DA}" destId="{1DA2ADC3-81F7-4246-A63A-11F51B9F1570}" srcOrd="1" destOrd="0" parTransId="{02B5F67C-430A-4607-B6EA-09AC914D8825}" sibTransId="{B73E1885-CAB4-44AE-90E1-4975BD893164}"/>
    <dgm:cxn modelId="{C5FA1765-9467-4C13-B0EF-491F1A0CC8DB}" type="presOf" srcId="{1DA2ADC3-81F7-4246-A63A-11F51B9F1570}" destId="{AE4C7FBE-1064-4F6E-BFC7-C1C9C59C83E5}" srcOrd="0" destOrd="0" presId="urn:microsoft.com/office/officeart/2005/8/layout/pList2"/>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8210144" cy="2127439"/>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6304" y="283658"/>
          <a:ext cx="2411729" cy="1560122"/>
        </a:xfrm>
        <a:prstGeom prst="roundRect">
          <a:avLst>
            <a:gd name="adj" fmla="val 10000"/>
          </a:avLst>
        </a:prstGeom>
        <a:blipFill>
          <a:blip xmlns:r="http://schemas.openxmlformats.org/officeDocument/2006/relationships" r:embed="rId1"/>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6304" y="2127439"/>
          <a:ext cx="2411729" cy="260020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marL="0" lvl="0" indent="0" algn="ctr" defTabSz="1155700">
            <a:lnSpc>
              <a:spcPct val="90000"/>
            </a:lnSpc>
            <a:spcBef>
              <a:spcPct val="0"/>
            </a:spcBef>
            <a:spcAft>
              <a:spcPct val="35000"/>
            </a:spcAft>
            <a:buNone/>
          </a:pPr>
          <a:r>
            <a:rPr lang="ro-RO" sz="2600" b="1" kern="1200"/>
            <a:t>Infrastructură urbană prietenoasă cu vârstnicii</a:t>
          </a:r>
        </a:p>
      </dsp:txBody>
      <dsp:txXfrm rot="10800000">
        <a:off x="320473" y="2127439"/>
        <a:ext cx="2263391" cy="2526034"/>
      </dsp:txXfrm>
    </dsp:sp>
    <dsp:sp modelId="{2615BB86-4389-4CF9-A2D8-A38FF5E7C6FA}">
      <dsp:nvSpPr>
        <dsp:cNvPr id="0" name=""/>
        <dsp:cNvSpPr/>
      </dsp:nvSpPr>
      <dsp:spPr>
        <a:xfrm>
          <a:off x="2899207" y="283658"/>
          <a:ext cx="2411729" cy="1560122"/>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99207" y="2127439"/>
          <a:ext cx="2411729" cy="260020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marL="0" lvl="0" indent="0" algn="ctr" defTabSz="1155700">
            <a:lnSpc>
              <a:spcPct val="90000"/>
            </a:lnSpc>
            <a:spcBef>
              <a:spcPct val="0"/>
            </a:spcBef>
            <a:spcAft>
              <a:spcPct val="35000"/>
            </a:spcAft>
            <a:buNone/>
          </a:pPr>
          <a:r>
            <a:rPr lang="ro-RO" sz="2600" b="1" kern="1200" dirty="0"/>
            <a:t>Securitate nutrițională și sănătate preventivă</a:t>
          </a:r>
          <a:endParaRPr lang="pt-PT" sz="2600" kern="1200" dirty="0"/>
        </a:p>
      </dsp:txBody>
      <dsp:txXfrm rot="10800000">
        <a:off x="2973376" y="2127439"/>
        <a:ext cx="2263391" cy="2526034"/>
      </dsp:txXfrm>
    </dsp:sp>
    <dsp:sp modelId="{5628FA73-0DFC-4F29-ACDF-59D037B19A7D}">
      <dsp:nvSpPr>
        <dsp:cNvPr id="0" name=""/>
        <dsp:cNvSpPr/>
      </dsp:nvSpPr>
      <dsp:spPr>
        <a:xfrm>
          <a:off x="5552109" y="283658"/>
          <a:ext cx="2411729" cy="1560122"/>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552109" y="2127439"/>
          <a:ext cx="2411729" cy="2600203"/>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marL="0" lvl="0" indent="0" algn="ctr" defTabSz="1155700">
            <a:lnSpc>
              <a:spcPct val="90000"/>
            </a:lnSpc>
            <a:spcBef>
              <a:spcPct val="0"/>
            </a:spcBef>
            <a:spcAft>
              <a:spcPct val="35000"/>
            </a:spcAft>
            <a:buNone/>
          </a:pPr>
          <a:r>
            <a:rPr lang="ro-RO" sz="2600" b="1" kern="1200" dirty="0"/>
            <a:t>Autonomie și implicare în propria sănătate</a:t>
          </a:r>
          <a:endParaRPr lang="pt-PT" sz="2600" kern="1200" dirty="0"/>
        </a:p>
      </dsp:txBody>
      <dsp:txXfrm rot="10800000">
        <a:off x="5626278" y="2127439"/>
        <a:ext cx="2263391" cy="252603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8009107" cy="2210610"/>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0273" y="294748"/>
          <a:ext cx="2352675" cy="1621114"/>
        </a:xfrm>
        <a:prstGeom prst="roundRect">
          <a:avLst>
            <a:gd name="adj" fmla="val 10000"/>
          </a:avLst>
        </a:prstGeom>
        <a:blipFill>
          <a:blip xmlns:r="http://schemas.openxmlformats.org/officeDocument/2006/relationships" r:embed="rId1"/>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0273" y="2210610"/>
          <a:ext cx="2352675" cy="270185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marL="0" lvl="0" indent="0" algn="ctr" defTabSz="1155700">
            <a:lnSpc>
              <a:spcPct val="90000"/>
            </a:lnSpc>
            <a:spcBef>
              <a:spcPct val="0"/>
            </a:spcBef>
            <a:spcAft>
              <a:spcPct val="35000"/>
            </a:spcAft>
            <a:buNone/>
          </a:pPr>
          <a:r>
            <a:rPr lang="ro-RO" sz="2600" b="1" kern="1200"/>
            <a:t>Mentorat între generații</a:t>
          </a:r>
        </a:p>
      </dsp:txBody>
      <dsp:txXfrm rot="10800000">
        <a:off x="312626" y="2210610"/>
        <a:ext cx="2207969" cy="2629504"/>
      </dsp:txXfrm>
    </dsp:sp>
    <dsp:sp modelId="{2615BB86-4389-4CF9-A2D8-A38FF5E7C6FA}">
      <dsp:nvSpPr>
        <dsp:cNvPr id="0" name=""/>
        <dsp:cNvSpPr/>
      </dsp:nvSpPr>
      <dsp:spPr>
        <a:xfrm>
          <a:off x="2828215" y="294748"/>
          <a:ext cx="2352675" cy="1621114"/>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28215" y="2210610"/>
          <a:ext cx="2352675" cy="270185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marL="0" lvl="0" indent="0" algn="ctr" defTabSz="1155700">
            <a:lnSpc>
              <a:spcPct val="90000"/>
            </a:lnSpc>
            <a:spcBef>
              <a:spcPct val="0"/>
            </a:spcBef>
            <a:spcAft>
              <a:spcPct val="35000"/>
            </a:spcAft>
            <a:buNone/>
          </a:pPr>
          <a:r>
            <a:rPr lang="ro-RO" sz="2600" b="1" kern="1200" dirty="0"/>
            <a:t>Implicare civică și politică pe tot parcursul vieții</a:t>
          </a:r>
          <a:endParaRPr lang="pt-PT" sz="2600" kern="1200" dirty="0"/>
        </a:p>
      </dsp:txBody>
      <dsp:txXfrm rot="10800000">
        <a:off x="2900568" y="2210610"/>
        <a:ext cx="2207969" cy="2629504"/>
      </dsp:txXfrm>
    </dsp:sp>
    <dsp:sp modelId="{5628FA73-0DFC-4F29-ACDF-59D037B19A7D}">
      <dsp:nvSpPr>
        <dsp:cNvPr id="0" name=""/>
        <dsp:cNvSpPr/>
      </dsp:nvSpPr>
      <dsp:spPr>
        <a:xfrm>
          <a:off x="5416158" y="294748"/>
          <a:ext cx="2352675" cy="1621114"/>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416158" y="2210610"/>
          <a:ext cx="2352675" cy="2701857"/>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84912" rIns="184912" bIns="184912" numCol="1" spcCol="1270" anchor="t" anchorCtr="0">
          <a:noAutofit/>
        </a:bodyPr>
        <a:lstStyle/>
        <a:p>
          <a:pPr marL="0" lvl="0" indent="0" algn="ctr" defTabSz="1155700">
            <a:lnSpc>
              <a:spcPct val="90000"/>
            </a:lnSpc>
            <a:spcBef>
              <a:spcPct val="0"/>
            </a:spcBef>
            <a:spcAft>
              <a:spcPct val="35000"/>
            </a:spcAft>
            <a:buNone/>
          </a:pPr>
          <a:r>
            <a:rPr lang="ro-RO" sz="2600" b="1" kern="1200"/>
            <a:t>Universitatea vârstei a treia</a:t>
          </a:r>
          <a:endParaRPr lang="pt-PT" sz="2600" kern="1200"/>
        </a:p>
      </dsp:txBody>
      <dsp:txXfrm rot="10800000">
        <a:off x="5488511" y="2210610"/>
        <a:ext cx="2207969" cy="26295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503268" cy="218872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5098" y="291829"/>
          <a:ext cx="2204084" cy="1605063"/>
        </a:xfrm>
        <a:prstGeom prst="roundRect">
          <a:avLst>
            <a:gd name="adj" fmla="val 10000"/>
          </a:avLst>
        </a:prstGeom>
        <a:blipFill>
          <a:blip xmlns:r="http://schemas.openxmlformats.org/officeDocument/2006/relationships" r:embed="rId1"/>
          <a:srcRect/>
          <a:stretch>
            <a:fillRect l="-7000" r="-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5098" y="2188723"/>
          <a:ext cx="2204084" cy="267510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t" anchorCtr="0">
          <a:noAutofit/>
        </a:bodyPr>
        <a:lstStyle/>
        <a:p>
          <a:pPr marL="0" lvl="0" indent="0" algn="ctr" defTabSz="1244600">
            <a:lnSpc>
              <a:spcPct val="90000"/>
            </a:lnSpc>
            <a:spcBef>
              <a:spcPct val="0"/>
            </a:spcBef>
            <a:spcAft>
              <a:spcPct val="35000"/>
            </a:spcAft>
            <a:buNone/>
          </a:pPr>
          <a:r>
            <a:rPr lang="ro-RO" sz="2800" b="1" kern="1200"/>
            <a:t>Păstrarea stilului personal și a identității</a:t>
          </a:r>
        </a:p>
      </dsp:txBody>
      <dsp:txXfrm rot="10800000">
        <a:off x="292881" y="2188723"/>
        <a:ext cx="2068518" cy="2607323"/>
      </dsp:txXfrm>
    </dsp:sp>
    <dsp:sp modelId="{2615BB86-4389-4CF9-A2D8-A38FF5E7C6FA}">
      <dsp:nvSpPr>
        <dsp:cNvPr id="0" name=""/>
        <dsp:cNvSpPr/>
      </dsp:nvSpPr>
      <dsp:spPr>
        <a:xfrm>
          <a:off x="2649591" y="291829"/>
          <a:ext cx="2204084" cy="1605063"/>
        </a:xfrm>
        <a:prstGeom prst="roundRect">
          <a:avLst>
            <a:gd name="adj" fmla="val 10000"/>
          </a:avLst>
        </a:prstGeom>
        <a:blipFill>
          <a:blip xmlns:r="http://schemas.openxmlformats.org/officeDocument/2006/relationships" r:embed="rId2"/>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9591" y="2188723"/>
          <a:ext cx="2204084" cy="267510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t" anchorCtr="0">
          <a:noAutofit/>
        </a:bodyPr>
        <a:lstStyle/>
        <a:p>
          <a:pPr marL="0" lvl="0" indent="0" algn="ctr" defTabSz="1244600">
            <a:lnSpc>
              <a:spcPct val="90000"/>
            </a:lnSpc>
            <a:spcBef>
              <a:spcPct val="0"/>
            </a:spcBef>
            <a:spcAft>
              <a:spcPct val="35000"/>
            </a:spcAft>
            <a:buNone/>
          </a:pPr>
          <a:r>
            <a:rPr lang="ro-RO" sz="2800" b="1" kern="1200"/>
            <a:t>Intimitate și viață privată</a:t>
          </a:r>
          <a:endParaRPr lang="pt-PT" sz="2800" kern="1200"/>
        </a:p>
      </dsp:txBody>
      <dsp:txXfrm rot="10800000">
        <a:off x="2717374" y="2188723"/>
        <a:ext cx="2068518" cy="2607323"/>
      </dsp:txXfrm>
    </dsp:sp>
    <dsp:sp modelId="{5628FA73-0DFC-4F29-ACDF-59D037B19A7D}">
      <dsp:nvSpPr>
        <dsp:cNvPr id="0" name=""/>
        <dsp:cNvSpPr/>
      </dsp:nvSpPr>
      <dsp:spPr>
        <a:xfrm>
          <a:off x="5074084" y="291829"/>
          <a:ext cx="2204084" cy="1605063"/>
        </a:xfrm>
        <a:prstGeom prst="roundRect">
          <a:avLst>
            <a:gd name="adj" fmla="val 10000"/>
          </a:avLst>
        </a:prstGeom>
        <a:blipFill>
          <a:blip xmlns:r="http://schemas.openxmlformats.org/officeDocument/2006/relationships" r:embed="rId3"/>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74084" y="2188723"/>
          <a:ext cx="2204084" cy="2675106"/>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t" anchorCtr="0">
          <a:noAutofit/>
        </a:bodyPr>
        <a:lstStyle/>
        <a:p>
          <a:pPr marL="0" lvl="0" indent="0" algn="ctr" defTabSz="1244600">
            <a:lnSpc>
              <a:spcPct val="90000"/>
            </a:lnSpc>
            <a:spcBef>
              <a:spcPct val="0"/>
            </a:spcBef>
            <a:spcAft>
              <a:spcPct val="35000"/>
            </a:spcAft>
            <a:buNone/>
          </a:pPr>
          <a:r>
            <a:rPr lang="ro-RO" sz="2800" b="1" kern="1200"/>
            <a:t>Autonomie în deciziile mărunte</a:t>
          </a:r>
          <a:endParaRPr lang="pt-PT" sz="2800" kern="1200"/>
        </a:p>
      </dsp:txBody>
      <dsp:txXfrm rot="10800000">
        <a:off x="5141867" y="2188723"/>
        <a:ext cx="2068518" cy="2607323"/>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28/9/26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28/9/26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dirty="0"/>
              <a:t>În țările UE, rata a variat de la valori minime de 21,7% în Luxemburg și 23,6% în Irlanda, cu aproape 5 persoane în vârstă de muncă pentru fiecare persoană de 65+ ani, până la valori maxime de 38,4% în Italia și 38,2% în Portugalia, unde reveneau mai puțin de 3 persoane în vârstă de muncă pentru fiecare persoană de 65+ ani.</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2649146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dirty="0"/>
              <a:t>Frâna demografică apare atunci când o forță de muncă în scădere și o populație vârstnică în creștere încetinesc creșterea economică a unei țări. Aceasta se întâmplă deoarece sunt mai puțini lucrători care plătesc taxe pentru a susține costurile în creștere, de exemplu pentru pensii, asistență medicală și servicii sociale pentru persoanele vârstnice. </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3515022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ro-RO" sz="1200" dirty="0"/>
              <a:t>Grupurile petrec </a:t>
            </a:r>
            <a:r>
              <a:rPr lang="ro-RO" sz="1200" b="1" dirty="0"/>
              <a:t>5 minute la fiecare stație </a:t>
            </a:r>
            <a:r>
              <a:rPr lang="ro-RO" sz="1200" dirty="0"/>
              <a:t>notându-și ideile pe foi de hârtie, apoi se rotesc. După trei runde, ideile vor fi prezentate și discutate cu întregul grup. În ciuda unor diferențe între cifrele din diferite țări, care este o provocare sau o tendință care pare să fie aceeași pentru noi toți? Cum explică aceste cifre ceea ce vedeți zi de zi în instituția voastră sau la rezidenții voștri în prezent? </a:t>
            </a:r>
            <a:r>
              <a:rPr lang="ro-RO" dirty="0"/>
              <a:t>Dacă ar trebui să alegeți o singură informație de pe aceste foi pe care să o împărtășiți unui coleg care nu a fost aici astăzi, care ar fi aceea și de ce? </a:t>
            </a:r>
            <a:endParaRPr lang="en-US" sz="1200" dirty="0"/>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2777778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ro-RO" b="1" dirty="0"/>
              <a:t>Servicii medicale și sociale</a:t>
            </a:r>
            <a:r>
              <a:rPr lang="ro-RO" dirty="0"/>
              <a:t>: promovarea sănătății, prevenirea bolilor, îngrijire de lungă durată, servicii de sănătate mintală.</a:t>
            </a:r>
          </a:p>
          <a:p>
            <a:r>
              <a:rPr lang="ro-RO" b="1" dirty="0" err="1"/>
              <a:t>Factori determinanți comportamentali</a:t>
            </a:r>
            <a:r>
              <a:rPr lang="ro-RO" dirty="0"/>
              <a:t>: renunțarea la fumat, activitate fizică, alimentație sănătoasă, sănătate orală, consumul de alcool, medicație. </a:t>
            </a:r>
          </a:p>
          <a:p>
            <a:r>
              <a:rPr lang="ro-RO" b="1" dirty="0"/>
              <a:t>Factori determinanți personali</a:t>
            </a:r>
            <a:r>
              <a:rPr lang="ro-RO" dirty="0"/>
              <a:t>: biologie, genetică, factori psihologici.</a:t>
            </a:r>
          </a:p>
          <a:p>
            <a:r>
              <a:rPr lang="ro-RO" b="1" dirty="0"/>
              <a:t>Mediul fizic</a:t>
            </a:r>
            <a:r>
              <a:rPr lang="ro-RO" dirty="0"/>
              <a:t>: mediu prietenos cu vârstnicii, locuințe sigure, prevenirea căderilor, absența poluării (apă curată, aer curat și alimente sigure).</a:t>
            </a:r>
          </a:p>
          <a:p>
            <a:r>
              <a:rPr lang="ro-RO" b="1" dirty="0"/>
              <a:t>Factori determinanți sociali</a:t>
            </a:r>
            <a:r>
              <a:rPr lang="ro-RO" dirty="0"/>
              <a:t>: sprijin social, educație și alfabetizare, prevenirea violenței și a abuzului.</a:t>
            </a:r>
          </a:p>
          <a:p>
            <a:r>
              <a:rPr lang="ro-RO" b="1" dirty="0"/>
              <a:t>Factori determinanți economici</a:t>
            </a:r>
            <a:r>
              <a:rPr lang="ro-RO" dirty="0"/>
              <a:t>: venit, protecție socială, securitate financiară</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31530669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dirty="0"/>
              <a:t>Cultura și genul sunt considerate factori determinanți transversali, deoarece nu există izolat: ele acționează ca factori fundamentali care modelează și influențează toți ceilalți factori ai cadrului îmbătrânirii active.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3589600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dirty="0"/>
              <a:t>În timp ce cadrele Îmbătrânirii sănătoase și Îmbătrânirii active se concentrează pe capacitatea funcțională și pe participarea în societate, cadrul Calității vieții pune în centru experiența subiectivă a persoanei cu privire la propria existență. Calitatea vieții măsoară cât de mulțumită se simte o persoană de relațiile sale sociale, de sentimentul propriei demnități și de posibilitatea de a se autorealiza la vârste înaintate.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380506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dirty="0"/>
              <a:t>Pentru a măsura experiența subiectivă a îmbătrânirii, cercetătorii și practicienii folosesc de obicei instrumente validate, bazate pe dovezi, care surprind natura multidimensională a stării de bine. Două dintre cele mai recunoscute instrumente la nivel mondial pentru evaluarea calității vieții sunt </a:t>
            </a:r>
            <a:r>
              <a:rPr lang="ro-RO" sz="1200" i="1" dirty="0"/>
              <a:t>WHOQOL-BREF</a:t>
            </a:r>
            <a:r>
              <a:rPr lang="ro-RO" sz="1200" dirty="0"/>
              <a:t> (OMS) și </a:t>
            </a:r>
            <a:r>
              <a:rPr lang="ro-RO" sz="1200" i="1" dirty="0"/>
              <a:t>CASP-19</a:t>
            </a:r>
            <a:r>
              <a:rPr lang="ro-RO" sz="1200" dirty="0"/>
              <a:t> (Wiggins, 2004).</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8140491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ro-RO" sz="1200" dirty="0"/>
              <a:t>După interviuri, impresiile, ideile și feedbackul vor fi discutate cu întregul grup.</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17653806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dirty="0"/>
              <a:t>Abordarea holistică nu privește îmbătrânirea ca pe o serie de simptome medicale, ci recunoaște interconexiunea dintre diferitele aspecte ale vieții unei persoane, inclusiv stările sale mentale și emoționale, relațiile, mediul cultural și preferințele personale.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4091671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o-RO" sz="1200" dirty="0"/>
              <a:t>Diferitele cazuri vor fi prezentate întregului grup, împreună cu planurile de acțiune elaborate.</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128402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Slide title goes here</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28/9/26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https://opentext.wsu.edu/ospsychrevisions/chapter/stages-of-development/" TargetMode="External"/><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www.pixnio.com/flags-of-the-world/flag-of-portugal" TargetMode="External"/><Relationship Id="rId7" Type="http://schemas.openxmlformats.org/officeDocument/2006/relationships/hyperlink" Target="https://www.franceshastaenlasopa.com/2016/01/" TargetMode="External"/><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hyperlink" Target="https://en.wikipedia.org/wiki/Flag_of_Romania" TargetMode="External"/><Relationship Id="rId5" Type="http://schemas.openxmlformats.org/officeDocument/2006/relationships/hyperlink" Target="https://en.wikipedia.org/wiki/Flag_of_Germany" TargetMode="External"/><Relationship Id="rId10" Type="http://schemas.openxmlformats.org/officeDocument/2006/relationships/image" Target="../media/image12.png"/><Relationship Id="rId4" Type="http://schemas.openxmlformats.org/officeDocument/2006/relationships/image" Target="../media/image9.png"/><Relationship Id="rId9" Type="http://schemas.openxmlformats.org/officeDocument/2006/relationships/hyperlink" Target="https://en.wikipedia.org/wiki/Flag_of_Cypru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hyperlink" Target="https://www.beconwiz.com/2019/02/06/abc-inquiry-levels-understanding/" TargetMode="External"/><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researchleap.com/quality-of-life-as-a-determinant-of-poland-citizens-prosperity/" TargetMode="Externa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7.xml.rels><?xml version="1.0" encoding="UTF-8" standalone="yes"?>
<Relationships xmlns="http://schemas.openxmlformats.org/package/2006/relationships"><Relationship Id="rId3" Type="http://schemas.openxmlformats.org/officeDocument/2006/relationships/hyperlink" Target="https://www.who.int/tools/whoqol/whoqol-bre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pixabay.com/fr/vectors/sondage-ic%C3%B4ne-enqu%C3%AAte-sur-l-ic%C3%B4ne-2316468/" TargetMode="External"/><Relationship Id="rId5" Type="http://schemas.openxmlformats.org/officeDocument/2006/relationships/image" Target="../media/image28.png"/><Relationship Id="rId4" Type="http://schemas.openxmlformats.org/officeDocument/2006/relationships/hyperlink" Target="https://casp19.com/casp-translations/"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tribework.blogspot.com/2012/01/distances-of-intimacy.html"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hyperlink" Target="https://www.rawpixel.com/search/retirement" TargetMode="External"/><Relationship Id="rId2" Type="http://schemas.openxmlformats.org/officeDocument/2006/relationships/image" Target="../media/image32.1"/><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pt.wikipedia.org/wiki/Ficheiro:Instagram_icon.png" TargetMode="External"/><Relationship Id="rId3" Type="http://schemas.openxmlformats.org/officeDocument/2006/relationships/hyperlink" Target="https://www.facebook.com/people/Never-Gets-Old/61574068231464/" TargetMode="External"/><Relationship Id="rId7" Type="http://schemas.openxmlformats.org/officeDocument/2006/relationships/image" Target="../media/image35.png"/><Relationship Id="rId2" Type="http://schemas.openxmlformats.org/officeDocument/2006/relationships/hyperlink" Target="https://www.nevergetsold.eu/pt/" TargetMode="External"/><Relationship Id="rId1" Type="http://schemas.openxmlformats.org/officeDocument/2006/relationships/slideLayout" Target="../slideLayouts/slideLayout7.xml"/><Relationship Id="rId6" Type="http://schemas.openxmlformats.org/officeDocument/2006/relationships/hyperlink" Target="https://www.instagram.com/nevergetsold.project/" TargetMode="External"/><Relationship Id="rId5" Type="http://schemas.openxmlformats.org/officeDocument/2006/relationships/hyperlink" Target="https://freepngimg.com/png/65374-icons-facebook,-computer-facebook-logo-inc." TargetMode="External"/><Relationship Id="rId4" Type="http://schemas.openxmlformats.org/officeDocument/2006/relationships/image" Target="../media/image34.png"/><Relationship Id="rId9" Type="http://schemas.openxmlformats.org/officeDocument/2006/relationships/image" Target="../media/image36.jpeg"/></Relationships>
</file>

<file path=ppt/slides/_rels/slide27.xml.rels><?xml version="1.0" encoding="UTF-8" standalone="yes"?>
<Relationships xmlns="http://schemas.openxmlformats.org/package/2006/relationships"><Relationship Id="rId8" Type="http://schemas.openxmlformats.org/officeDocument/2006/relationships/hyperlink" Target="https://helloleaders.com.au/article/holistic-care-a-comprehensive-approach-to-well-being-in-the-aged-care-sector" TargetMode="External"/><Relationship Id="rId3" Type="http://schemas.openxmlformats.org/officeDocument/2006/relationships/hyperlink" Target="https://doi.org/10.2765/049223" TargetMode="External"/><Relationship Id="rId7" Type="http://schemas.openxmlformats.org/officeDocument/2006/relationships/hyperlink" Target="https://cora.ucc.ie/bitstreams/7f056dc8-2801-4587-9aec-87a10ad79796/download" TargetMode="External"/><Relationship Id="rId2" Type="http://schemas.openxmlformats.org/officeDocument/2006/relationships/hyperlink" Target="https://www.econstor.eu/bitstream/10419/324229/1/1929162480.pdf" TargetMode="External"/><Relationship Id="rId1" Type="http://schemas.openxmlformats.org/officeDocument/2006/relationships/slideLayout" Target="../slideLayouts/slideLayout1.xml"/><Relationship Id="rId6" Type="http://schemas.openxmlformats.org/officeDocument/2006/relationships/hyperlink" Target="https://ec.europa.eu/eurostat/web/interactive-publications/demography-2025" TargetMode="External"/><Relationship Id="rId11" Type="http://schemas.openxmlformats.org/officeDocument/2006/relationships/hyperlink" Target="https://www.who.int/publications/i/item/9789240017900" TargetMode="External"/><Relationship Id="rId5" Type="http://schemas.openxmlformats.org/officeDocument/2006/relationships/hyperlink" Target="https://ec.europa.eu/eurostat/statistics-explained/index.php?title=Population_structure_and_ageing" TargetMode="External"/><Relationship Id="rId10" Type="http://schemas.openxmlformats.org/officeDocument/2006/relationships/hyperlink" Target="https://www.who.int/news-room/questions-and-answers/item/ageing-ageism" TargetMode="External"/><Relationship Id="rId4" Type="http://schemas.openxmlformats.org/officeDocument/2006/relationships/hyperlink" Target="https://commission.europa.eu/system/files/2021-06/green_paper_ageing_2021_en.pdf" TargetMode="External"/><Relationship Id="rId9" Type="http://schemas.openxmlformats.org/officeDocument/2006/relationships/hyperlink" Target="https://eaea.org/2025/06/26/active-ageing-european-frameworks-and-progr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lstStyle/>
          <a:p>
            <a:r>
              <a:rPr lang="ro-RO" dirty="0"/>
              <a:t>Manualul </a:t>
            </a:r>
            <a:r>
              <a:rPr lang="ro-RO" dirty="0" err="1"/>
              <a:t>AgeWise</a:t>
            </a:r>
            <a:endParaRPr lang="en-CY" dirty="0"/>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p:txBody>
          <a:bodyPr>
            <a:normAutofit lnSpcReduction="10000"/>
          </a:bodyPr>
          <a:lstStyle/>
          <a:p>
            <a:r>
              <a:rPr lang="ro-RO" sz="2000" dirty="0"/>
              <a:t>Modulul 1: Îmbătrânirea populației și abordările pozitive ale îmbătrânirii</a:t>
            </a:r>
            <a:endParaRPr lang="pt-PT" sz="2000" dirty="0"/>
          </a:p>
          <a:p>
            <a:r>
              <a:rPr lang="en-US" dirty="0"/>
              <a:t> </a:t>
            </a:r>
            <a:endParaRPr lang="pt-PT" dirty="0"/>
          </a:p>
          <a:p>
            <a:r>
              <a:rPr lang="ro-RO" dirty="0"/>
              <a:t>Elaborat de Elisa Klein-Peters | Proportional Message</a:t>
            </a:r>
            <a:endParaRPr lang="pt-PT" dirty="0"/>
          </a:p>
        </p:txBody>
      </p:sp>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ro-RO" dirty="0"/>
              <a:t>Agendă și rezultate ale învățării</a:t>
            </a:r>
            <a:endParaRPr lang="el-GR" dirty="0"/>
          </a:p>
        </p:txBody>
      </p:sp>
      <p:sp>
        <p:nvSpPr>
          <p:cNvPr id="5" name="Content Placeholder 4"/>
          <p:cNvSpPr>
            <a:spLocks noGrp="1"/>
          </p:cNvSpPr>
          <p:nvPr>
            <p:ph sz="quarter" idx="12"/>
          </p:nvPr>
        </p:nvSpPr>
        <p:spPr>
          <a:xfrm>
            <a:off x="123825" y="987879"/>
            <a:ext cx="11944350" cy="5870121"/>
          </a:xfrm>
        </p:spPr>
        <p:txBody>
          <a:bodyPr/>
          <a:lstStyle/>
          <a:p>
            <a:pPr marL="285750" indent="-285750">
              <a:buFont typeface="Arial" panose="020B0604020202020204" pitchFamily="34" charset="0"/>
              <a:buChar char="•"/>
            </a:pPr>
            <a:r>
              <a:rPr lang="ro-RO" sz="2200" dirty="0"/>
              <a:t>Tendințe demografice în Europa</a:t>
            </a:r>
          </a:p>
          <a:p>
            <a:pPr marL="285750" indent="-285750">
              <a:buFont typeface="Arial" panose="020B0604020202020204" pitchFamily="34" charset="0"/>
              <a:buChar char="•"/>
            </a:pPr>
            <a:r>
              <a:rPr lang="ro-RO" sz="2200" dirty="0"/>
              <a:t>Trei cadre ale îmbătrânirii pozitive</a:t>
            </a:r>
          </a:p>
          <a:p>
            <a:pPr marL="971533" lvl="1" indent="-285750"/>
            <a:r>
              <a:rPr lang="ro-RO" dirty="0"/>
              <a:t>Îmbătrânirea sănătoasă</a:t>
            </a:r>
          </a:p>
          <a:p>
            <a:pPr marL="971533" lvl="1" indent="-285750"/>
            <a:r>
              <a:rPr lang="ro-RO" dirty="0"/>
              <a:t>Îmbătrânirea activă</a:t>
            </a:r>
          </a:p>
          <a:p>
            <a:pPr marL="971533" lvl="1" indent="-285750"/>
            <a:r>
              <a:rPr lang="ro-RO" dirty="0"/>
              <a:t>Calitatea vieții</a:t>
            </a:r>
          </a:p>
          <a:p>
            <a:pPr marL="285750" indent="-285750">
              <a:buFont typeface="Arial" panose="020B0604020202020204" pitchFamily="34" charset="0"/>
              <a:buChar char="•"/>
            </a:pPr>
            <a:r>
              <a:rPr lang="ro-RO" sz="2200" dirty="0"/>
              <a:t>Măsurarea calității vieții</a:t>
            </a:r>
          </a:p>
          <a:p>
            <a:pPr marL="285750" indent="-285750">
              <a:buFont typeface="Arial" panose="020B0604020202020204" pitchFamily="34" charset="0"/>
              <a:buChar char="•"/>
            </a:pPr>
            <a:r>
              <a:rPr lang="ro-RO" sz="2200" dirty="0"/>
              <a:t>Starea de bine holistică</a:t>
            </a:r>
          </a:p>
          <a:p>
            <a:pPr marL="285750" indent="-285750">
              <a:buFont typeface="Arial" panose="020B0604020202020204" pitchFamily="34" charset="0"/>
              <a:buChar char="•"/>
            </a:pPr>
            <a:r>
              <a:rPr lang="ro-RO" sz="2200" dirty="0"/>
              <a:t>Provocări profesionale</a:t>
            </a:r>
          </a:p>
          <a:p>
            <a:pPr marL="285750" indent="-285750">
              <a:buFont typeface="Arial" panose="020B0604020202020204" pitchFamily="34" charset="0"/>
              <a:buChar char="•"/>
            </a:pPr>
            <a:r>
              <a:rPr lang="ro-RO" sz="2200" dirty="0"/>
              <a:t>Îndrumări pentru formatori și profesioniști</a:t>
            </a:r>
          </a:p>
          <a:p>
            <a:endParaRPr lang="el-GR" dirty="0"/>
          </a:p>
        </p:txBody>
      </p:sp>
      <p:graphicFrame>
        <p:nvGraphicFramePr>
          <p:cNvPr id="2" name="Tabela 1">
            <a:extLst>
              <a:ext uri="{FF2B5EF4-FFF2-40B4-BE49-F238E27FC236}">
                <a16:creationId xmlns:a16="http://schemas.microsoft.com/office/drawing/2014/main" id="{2066FB17-7562-59BC-CC4F-849D6CEA0D66}"/>
              </a:ext>
            </a:extLst>
          </p:cNvPr>
          <p:cNvGraphicFramePr>
            <a:graphicFrameLocks noGrp="1"/>
          </p:cNvGraphicFramePr>
          <p:nvPr>
            <p:extLst>
              <p:ext uri="{D42A27DB-BD31-4B8C-83A1-F6EECF244321}">
                <p14:modId xmlns:p14="http://schemas.microsoft.com/office/powerpoint/2010/main" val="2747338220"/>
              </p:ext>
            </p:extLst>
          </p:nvPr>
        </p:nvGraphicFramePr>
        <p:xfrm>
          <a:off x="6001967" y="987879"/>
          <a:ext cx="5661498" cy="5484113"/>
        </p:xfrm>
        <a:graphic>
          <a:graphicData uri="http://schemas.openxmlformats.org/drawingml/2006/table">
            <a:tbl>
              <a:tblPr firstRow="1" firstCol="1" bandRow="1">
                <a:tableStyleId>{5C22544A-7EE6-4342-B048-85BDC9FD1C3A}</a:tableStyleId>
              </a:tblPr>
              <a:tblGrid>
                <a:gridCol w="5661498">
                  <a:extLst>
                    <a:ext uri="{9D8B030D-6E8A-4147-A177-3AD203B41FA5}">
                      <a16:colId xmlns:a16="http://schemas.microsoft.com/office/drawing/2014/main" val="2208413371"/>
                    </a:ext>
                  </a:extLst>
                </a:gridCol>
              </a:tblGrid>
              <a:tr h="708277">
                <a:tc>
                  <a:txBody>
                    <a:bodyPr/>
                    <a:lstStyle/>
                    <a:p>
                      <a:pPr algn="ctr">
                        <a:lnSpc>
                          <a:spcPct val="107000"/>
                        </a:lnSpc>
                        <a:spcAft>
                          <a:spcPts val="800"/>
                        </a:spcAft>
                        <a:buNone/>
                      </a:pPr>
                      <a:r>
                        <a:rPr lang="ro-RO" sz="2400" dirty="0">
                          <a:solidFill>
                            <a:srgbClr val="FFFFFF"/>
                          </a:solidFill>
                          <a:effectLst/>
                        </a:rPr>
                        <a:t>Ce vor ști sau vor putea face cursanții?</a:t>
                      </a:r>
                      <a:endParaRPr lang="pt-PT" sz="2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tc>
                <a:extLst>
                  <a:ext uri="{0D108BD9-81ED-4DB2-BD59-A6C34878D82A}">
                    <a16:rowId xmlns:a16="http://schemas.microsoft.com/office/drawing/2014/main" val="788420506"/>
                  </a:ext>
                </a:extLst>
              </a:tr>
              <a:tr h="904419">
                <a:tc>
                  <a:txBody>
                    <a:bodyPr/>
                    <a:lstStyle/>
                    <a:p>
                      <a:pPr algn="ctr">
                        <a:lnSpc>
                          <a:spcPct val="107000"/>
                        </a:lnSpc>
                        <a:spcAft>
                          <a:spcPts val="800"/>
                        </a:spcAft>
                        <a:buNone/>
                      </a:pPr>
                      <a:r>
                        <a:rPr lang="ro-RO" sz="2200" dirty="0">
                          <a:solidFill>
                            <a:srgbClr val="FFFFFF"/>
                          </a:solidFill>
                          <a:effectLst/>
                        </a:rPr>
                        <a:t>Să explice impactul schimbărilor demografice din Europa.</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3609697882"/>
                  </a:ext>
                </a:extLst>
              </a:tr>
              <a:tr h="849985">
                <a:tc>
                  <a:txBody>
                    <a:bodyPr/>
                    <a:lstStyle/>
                    <a:p>
                      <a:pPr algn="ctr">
                        <a:lnSpc>
                          <a:spcPct val="107000"/>
                        </a:lnSpc>
                        <a:spcAft>
                          <a:spcPts val="800"/>
                        </a:spcAft>
                        <a:buNone/>
                      </a:pPr>
                      <a:r>
                        <a:rPr lang="ro-RO" sz="2200" dirty="0">
                          <a:solidFill>
                            <a:srgbClr val="FFFFFF"/>
                          </a:solidFill>
                          <a:effectLst/>
                        </a:rPr>
                        <a:t>Să facă diferența între modelele Îmbătrânirii sănătoase, Îmbătrânirii active și Calității vieții.</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845751019"/>
                  </a:ext>
                </a:extLst>
              </a:tr>
              <a:tr h="1050621">
                <a:tc>
                  <a:txBody>
                    <a:bodyPr/>
                    <a:lstStyle/>
                    <a:p>
                      <a:pPr marL="0" marR="0" lvl="0" indent="0" algn="ctr" defTabSz="914377" rtl="0" eaLnBrk="1" fontAlgn="auto" latinLnBrk="0" hangingPunct="1">
                        <a:lnSpc>
                          <a:spcPct val="107000"/>
                        </a:lnSpc>
                        <a:spcBef>
                          <a:spcPts val="0"/>
                        </a:spcBef>
                        <a:spcAft>
                          <a:spcPts val="800"/>
                        </a:spcAft>
                        <a:buClrTx/>
                        <a:buSzTx/>
                        <a:buFontTx/>
                        <a:buNone/>
                        <a:tabLst/>
                        <a:defRPr/>
                      </a:pPr>
                      <a:r>
                        <a:rPr lang="ro-RO" sz="2200" dirty="0">
                          <a:solidFill>
                            <a:srgbClr val="FFFFFF"/>
                          </a:solidFill>
                          <a:effectLst/>
                        </a:rPr>
                        <a:t>Să folosească instrumente (CASP-19/WHOQOL) pentru a măsura starea de bine dincolo de sănătatea clinică.</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2365465741"/>
                  </a:ext>
                </a:extLst>
              </a:tr>
              <a:tr h="1050621">
                <a:tc>
                  <a:txBody>
                    <a:bodyPr/>
                    <a:lstStyle/>
                    <a:p>
                      <a:pPr algn="ctr">
                        <a:lnSpc>
                          <a:spcPct val="107000"/>
                        </a:lnSpc>
                        <a:spcAft>
                          <a:spcPts val="800"/>
                        </a:spcAft>
                        <a:buNone/>
                      </a:pPr>
                      <a:r>
                        <a:rPr lang="ro-RO" sz="2200" dirty="0">
                          <a:solidFill>
                            <a:srgbClr val="FFFFFF"/>
                          </a:solidFill>
                          <a:effectLst/>
                        </a:rPr>
                        <a:t>Să aplice o </a:t>
                      </a:r>
                      <a:r>
                        <a:rPr lang="ro-RO" sz="2200" i="1" dirty="0">
                          <a:solidFill>
                            <a:srgbClr val="FFFFFF"/>
                          </a:solidFill>
                          <a:effectLst/>
                        </a:rPr>
                        <a:t>perspectivă de gen și culturală </a:t>
                      </a:r>
                      <a:r>
                        <a:rPr lang="ro-RO" sz="2200" dirty="0">
                          <a:solidFill>
                            <a:srgbClr val="FFFFFF"/>
                          </a:solidFill>
                          <a:effectLst/>
                        </a:rPr>
                        <a:t>pentru a identifica barierele cu care se confruntă persoanele vârstnice.</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3139907258"/>
                  </a:ext>
                </a:extLst>
              </a:tr>
              <a:tr h="900532">
                <a:tc>
                  <a:txBody>
                    <a:bodyPr/>
                    <a:lstStyle/>
                    <a:p>
                      <a:pPr algn="ctr">
                        <a:lnSpc>
                          <a:spcPct val="107000"/>
                        </a:lnSpc>
                        <a:spcAft>
                          <a:spcPts val="800"/>
                        </a:spcAft>
                        <a:buNone/>
                      </a:pPr>
                      <a:r>
                        <a:rPr lang="ro-RO" sz="2200" dirty="0">
                          <a:solidFill>
                            <a:srgbClr val="FFFFFF"/>
                          </a:solidFill>
                          <a:effectLst/>
                        </a:rPr>
                        <a:t>Să echilibreze demnitatea riscului (</a:t>
                      </a:r>
                      <a:r>
                        <a:rPr lang="ro-RO" sz="2200" i="1" dirty="0">
                          <a:solidFill>
                            <a:srgbClr val="FFFFFF"/>
                          </a:solidFill>
                          <a:effectLst/>
                        </a:rPr>
                        <a:t>autonomia</a:t>
                      </a:r>
                      <a:r>
                        <a:rPr lang="ro-RO" sz="2200" dirty="0">
                          <a:solidFill>
                            <a:srgbClr val="FFFFFF"/>
                          </a:solidFill>
                          <a:effectLst/>
                        </a:rPr>
                        <a:t>) cu siguranța instituțională (</a:t>
                      </a:r>
                      <a:r>
                        <a:rPr lang="ro-RO" sz="2200" i="1" dirty="0">
                          <a:solidFill>
                            <a:srgbClr val="FFFFFF"/>
                          </a:solidFill>
                          <a:effectLst/>
                        </a:rPr>
                        <a:t>beneficența</a:t>
                      </a:r>
                      <a:r>
                        <a:rPr lang="ro-RO" sz="2200" dirty="0">
                          <a:solidFill>
                            <a:srgbClr val="FFFFFF"/>
                          </a:solidFill>
                          <a:effectLst/>
                        </a:rPr>
                        <a:t>).</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solidFill>
                      <a:schemeClr val="accent1">
                        <a:lumMod val="75000"/>
                      </a:schemeClr>
                    </a:solidFill>
                  </a:tcPr>
                </a:tc>
                <a:extLst>
                  <a:ext uri="{0D108BD9-81ED-4DB2-BD59-A6C34878D82A}">
                    <a16:rowId xmlns:a16="http://schemas.microsoft.com/office/drawing/2014/main" val="432258062"/>
                  </a:ext>
                </a:extLst>
              </a:tr>
            </a:tbl>
          </a:graphicData>
        </a:graphic>
      </p:graphicFrame>
      <p:pic>
        <p:nvPicPr>
          <p:cNvPr id="6" name="Imagem 5" descr="Uma imagem com vestuário, pessoa, chão, ar livre&#10;&#10;Os conteúdos gerados por IA podem estar incorretos.">
            <a:extLst>
              <a:ext uri="{FF2B5EF4-FFF2-40B4-BE49-F238E27FC236}">
                <a16:creationId xmlns:a16="http://schemas.microsoft.com/office/drawing/2014/main" id="{7BC61A6F-299B-4563-C529-BD289F492A9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28535" y="4705131"/>
            <a:ext cx="2756352" cy="1840395"/>
          </a:xfrm>
          <a:prstGeom prst="rect">
            <a:avLst/>
          </a:prstGeom>
        </p:spPr>
      </p:pic>
      <p:sp>
        <p:nvSpPr>
          <p:cNvPr id="7" name="CaixaDeTexto 6">
            <a:extLst>
              <a:ext uri="{FF2B5EF4-FFF2-40B4-BE49-F238E27FC236}">
                <a16:creationId xmlns:a16="http://schemas.microsoft.com/office/drawing/2014/main" id="{7A3890C4-9F9E-3F8C-2A2B-A4E4F841E6A4}"/>
              </a:ext>
            </a:extLst>
          </p:cNvPr>
          <p:cNvSpPr txBox="1"/>
          <p:nvPr/>
        </p:nvSpPr>
        <p:spPr>
          <a:xfrm>
            <a:off x="421530" y="6545526"/>
            <a:ext cx="5249695" cy="230832"/>
          </a:xfrm>
          <a:prstGeom prst="rect">
            <a:avLst/>
          </a:prstGeom>
          <a:noFill/>
        </p:spPr>
        <p:txBody>
          <a:bodyPr wrap="square" rtlCol="0">
            <a:spAutoFit/>
          </a:bodyPr>
          <a:lstStyle/>
          <a:p>
            <a:r>
              <a:rPr lang="ro-RO" sz="900" dirty="0"/>
              <a:t>Această fotografie de autor necunoscut este licențiată sub CC BY.</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F118A-5047-2F53-4931-ADAE3F75B116}"/>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6FBD880-0D51-F655-3259-BCA8E2AA5863}"/>
              </a:ext>
            </a:extLst>
          </p:cNvPr>
          <p:cNvSpPr>
            <a:spLocks noGrp="1"/>
          </p:cNvSpPr>
          <p:nvPr>
            <p:ph type="title"/>
          </p:nvPr>
        </p:nvSpPr>
        <p:spPr/>
        <p:txBody>
          <a:bodyPr lIns="91440"/>
          <a:lstStyle/>
          <a:p>
            <a:r>
              <a:rPr lang="ro-RO" dirty="0"/>
              <a:t>Date demografice (Eurostat, 2024)</a:t>
            </a:r>
            <a:endParaRPr lang="el-GR" dirty="0"/>
          </a:p>
        </p:txBody>
      </p:sp>
      <p:sp>
        <p:nvSpPr>
          <p:cNvPr id="7" name="Content Placeholder 6">
            <a:extLst>
              <a:ext uri="{FF2B5EF4-FFF2-40B4-BE49-F238E27FC236}">
                <a16:creationId xmlns:a16="http://schemas.microsoft.com/office/drawing/2014/main" id="{A7D02604-609F-CF84-B8CE-8A3C7F49F7E9}"/>
              </a:ext>
            </a:extLst>
          </p:cNvPr>
          <p:cNvSpPr>
            <a:spLocks noGrp="1"/>
          </p:cNvSpPr>
          <p:nvPr>
            <p:ph sz="quarter" idx="12"/>
          </p:nvPr>
        </p:nvSpPr>
        <p:spPr>
          <a:xfrm>
            <a:off x="97970" y="1764242"/>
            <a:ext cx="11205569" cy="5289179"/>
          </a:xfrm>
        </p:spPr>
        <p:txBody>
          <a:bodyPr/>
          <a:lstStyle/>
          <a:p>
            <a:pPr marL="285750" indent="-285750">
              <a:buFont typeface="Arial" panose="020B0604020202020204" pitchFamily="34" charset="0"/>
              <a:buChar char="•"/>
            </a:pPr>
            <a:r>
              <a:rPr lang="ro-RO" sz="2800" dirty="0"/>
              <a:t>Se estimează că populația UE va începe să scadă în următorii ani, în timp ce numărul persoanelor vârstnice crește (Raportul privind îmbătrânirea 2024, Comisia Europeană, 2024)</a:t>
            </a:r>
          </a:p>
          <a:p>
            <a:pPr marL="285750" indent="-285750">
              <a:buFont typeface="Arial" panose="020B0604020202020204" pitchFamily="34" charset="0"/>
              <a:buChar char="•"/>
            </a:pPr>
            <a:r>
              <a:rPr lang="ro-RO" sz="2800" b="1" dirty="0"/>
              <a:t>Rata de dependență a vârstnicilor </a:t>
            </a:r>
            <a:r>
              <a:rPr lang="ro-RO" sz="2800" dirty="0"/>
              <a:t>este raportul dintre populația vârstnică și populația la vârstă de muncă și oferă o imagine asupra schimbării raportului dintre potențialii pensionari și potențialii lucrători.</a:t>
            </a:r>
          </a:p>
          <a:p>
            <a:pPr marL="285750" indent="-285750">
              <a:buFont typeface="Arial" panose="020B0604020202020204" pitchFamily="34" charset="0"/>
              <a:buChar char="•"/>
            </a:pPr>
            <a:r>
              <a:rPr lang="ro-RO" sz="2800" dirty="0"/>
              <a:t>Rata de dependență a vârstnicilor în UE era de 33,9% la 1 ianuarie 2024, adică puțin peste 3 persoane în vârstă de muncă pentru fiecare persoană de 65 de ani și peste. </a:t>
            </a:r>
          </a:p>
        </p:txBody>
      </p:sp>
      <p:sp>
        <p:nvSpPr>
          <p:cNvPr id="3" name="Marcador de Posição do Texto 2">
            <a:extLst>
              <a:ext uri="{FF2B5EF4-FFF2-40B4-BE49-F238E27FC236}">
                <a16:creationId xmlns:a16="http://schemas.microsoft.com/office/drawing/2014/main" id="{D2BA3142-5E81-486D-C4A9-6283ED54A994}"/>
              </a:ext>
            </a:extLst>
          </p:cNvPr>
          <p:cNvSpPr>
            <a:spLocks noGrp="1"/>
          </p:cNvSpPr>
          <p:nvPr>
            <p:ph type="body" sz="quarter" idx="10"/>
          </p:nvPr>
        </p:nvSpPr>
        <p:spPr/>
        <p:txBody>
          <a:bodyPr/>
          <a:lstStyle/>
          <a:p>
            <a:r>
              <a:rPr lang="ro-RO" dirty="0" err="1"/>
              <a:t>Îmbătrânirea în Europa</a:t>
            </a:r>
            <a:endParaRPr lang="pt-PT" dirty="0"/>
          </a:p>
        </p:txBody>
      </p:sp>
    </p:spTree>
    <p:extLst>
      <p:ext uri="{BB962C8B-B14F-4D97-AF65-F5344CB8AC3E}">
        <p14:creationId xmlns:p14="http://schemas.microsoft.com/office/powerpoint/2010/main" val="3162329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28854-804C-921C-74BC-604FB54A131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DFEE3419-D3F4-CA43-AF9D-7D60E354D0A7}"/>
              </a:ext>
            </a:extLst>
          </p:cNvPr>
          <p:cNvSpPr>
            <a:spLocks noGrp="1"/>
          </p:cNvSpPr>
          <p:nvPr>
            <p:ph type="title"/>
          </p:nvPr>
        </p:nvSpPr>
        <p:spPr/>
        <p:txBody>
          <a:bodyPr lIns="91440"/>
          <a:lstStyle/>
          <a:p>
            <a:r>
              <a:rPr lang="ro-RO" dirty="0"/>
              <a:t>Date demografice (Eurostat, 2024)</a:t>
            </a:r>
            <a:endParaRPr lang="el-GR" dirty="0"/>
          </a:p>
        </p:txBody>
      </p:sp>
      <p:sp>
        <p:nvSpPr>
          <p:cNvPr id="7" name="Content Placeholder 6">
            <a:extLst>
              <a:ext uri="{FF2B5EF4-FFF2-40B4-BE49-F238E27FC236}">
                <a16:creationId xmlns:a16="http://schemas.microsoft.com/office/drawing/2014/main" id="{9450E5C2-140D-97EA-B92D-1DBF2258F139}"/>
              </a:ext>
            </a:extLst>
          </p:cNvPr>
          <p:cNvSpPr>
            <a:spLocks noGrp="1"/>
          </p:cNvSpPr>
          <p:nvPr>
            <p:ph sz="quarter" idx="12"/>
          </p:nvPr>
        </p:nvSpPr>
        <p:spPr>
          <a:xfrm>
            <a:off x="97971" y="1462685"/>
            <a:ext cx="11555765" cy="5289179"/>
          </a:xfrm>
        </p:spPr>
        <p:txBody>
          <a:bodyPr/>
          <a:lstStyle/>
          <a:p>
            <a:r>
              <a:rPr lang="ro-RO" dirty="0"/>
              <a:t>Conform datelor colectate, rata de dependență a vârstnicilor ar urma să crească în continuare, până la 59,0 în 2070, cea mai mare parte a creșterii fiind așteptată deja până în 2045.</a:t>
            </a:r>
          </a:p>
        </p:txBody>
      </p:sp>
      <p:sp>
        <p:nvSpPr>
          <p:cNvPr id="3" name="Marcador de Posição do Texto 2">
            <a:extLst>
              <a:ext uri="{FF2B5EF4-FFF2-40B4-BE49-F238E27FC236}">
                <a16:creationId xmlns:a16="http://schemas.microsoft.com/office/drawing/2014/main" id="{61FF6C87-745C-FB6C-51DA-3B647C073CC8}"/>
              </a:ext>
            </a:extLst>
          </p:cNvPr>
          <p:cNvSpPr>
            <a:spLocks noGrp="1"/>
          </p:cNvSpPr>
          <p:nvPr>
            <p:ph type="body" sz="quarter" idx="10"/>
          </p:nvPr>
        </p:nvSpPr>
        <p:spPr/>
        <p:txBody>
          <a:bodyPr/>
          <a:lstStyle/>
          <a:p>
            <a:r>
              <a:rPr lang="ro-RO" dirty="0" err="1"/>
              <a:t>Îmbătrânirea în Europa</a:t>
            </a:r>
            <a:endParaRPr lang="pt-PT" dirty="0"/>
          </a:p>
        </p:txBody>
      </p:sp>
      <p:graphicFrame>
        <p:nvGraphicFramePr>
          <p:cNvPr id="2" name="Tabela 1">
            <a:extLst>
              <a:ext uri="{FF2B5EF4-FFF2-40B4-BE49-F238E27FC236}">
                <a16:creationId xmlns:a16="http://schemas.microsoft.com/office/drawing/2014/main" id="{106A550B-4CF3-A377-C9C3-C9321EB72206}"/>
              </a:ext>
            </a:extLst>
          </p:cNvPr>
          <p:cNvGraphicFramePr>
            <a:graphicFrameLocks noGrp="1"/>
          </p:cNvGraphicFramePr>
          <p:nvPr>
            <p:extLst>
              <p:ext uri="{D42A27DB-BD31-4B8C-83A1-F6EECF244321}">
                <p14:modId xmlns:p14="http://schemas.microsoft.com/office/powerpoint/2010/main" val="2770745576"/>
              </p:ext>
            </p:extLst>
          </p:nvPr>
        </p:nvGraphicFramePr>
        <p:xfrm>
          <a:off x="1968622" y="2178995"/>
          <a:ext cx="8203045" cy="4132595"/>
        </p:xfrm>
        <a:graphic>
          <a:graphicData uri="http://schemas.openxmlformats.org/drawingml/2006/table">
            <a:tbl>
              <a:tblPr firstRow="1" firstCol="1" bandRow="1">
                <a:tableStyleId>{5C22544A-7EE6-4342-B048-85BDC9FD1C3A}</a:tableStyleId>
              </a:tblPr>
              <a:tblGrid>
                <a:gridCol w="1322138">
                  <a:extLst>
                    <a:ext uri="{9D8B030D-6E8A-4147-A177-3AD203B41FA5}">
                      <a16:colId xmlns:a16="http://schemas.microsoft.com/office/drawing/2014/main" val="2255646649"/>
                    </a:ext>
                  </a:extLst>
                </a:gridCol>
                <a:gridCol w="1834587">
                  <a:extLst>
                    <a:ext uri="{9D8B030D-6E8A-4147-A177-3AD203B41FA5}">
                      <a16:colId xmlns:a16="http://schemas.microsoft.com/office/drawing/2014/main" val="1298500447"/>
                    </a:ext>
                  </a:extLst>
                </a:gridCol>
                <a:gridCol w="1490059">
                  <a:extLst>
                    <a:ext uri="{9D8B030D-6E8A-4147-A177-3AD203B41FA5}">
                      <a16:colId xmlns:a16="http://schemas.microsoft.com/office/drawing/2014/main" val="866132745"/>
                    </a:ext>
                  </a:extLst>
                </a:gridCol>
                <a:gridCol w="1367496">
                  <a:extLst>
                    <a:ext uri="{9D8B030D-6E8A-4147-A177-3AD203B41FA5}">
                      <a16:colId xmlns:a16="http://schemas.microsoft.com/office/drawing/2014/main" val="3753424078"/>
                    </a:ext>
                  </a:extLst>
                </a:gridCol>
                <a:gridCol w="2188765">
                  <a:extLst>
                    <a:ext uri="{9D8B030D-6E8A-4147-A177-3AD203B41FA5}">
                      <a16:colId xmlns:a16="http://schemas.microsoft.com/office/drawing/2014/main" val="3678993409"/>
                    </a:ext>
                  </a:extLst>
                </a:gridCol>
              </a:tblGrid>
              <a:tr h="686662">
                <a:tc>
                  <a:txBody>
                    <a:bodyPr/>
                    <a:lstStyle/>
                    <a:p>
                      <a:pPr algn="ctr">
                        <a:lnSpc>
                          <a:spcPct val="107000"/>
                        </a:lnSpc>
                        <a:spcAft>
                          <a:spcPts val="800"/>
                        </a:spcAft>
                        <a:buNone/>
                      </a:pPr>
                      <a:r>
                        <a:rPr lang="ro-RO" sz="1400" dirty="0">
                          <a:solidFill>
                            <a:srgbClr val="FFFFFF"/>
                          </a:solidFill>
                          <a:effectLst/>
                        </a:rPr>
                        <a:t>Țara</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dirty="0">
                          <a:solidFill>
                            <a:srgbClr val="FFFFFF"/>
                          </a:solidFill>
                          <a:effectLst/>
                        </a:rPr>
                        <a:t>Populația</a:t>
                      </a:r>
                      <a:endParaRPr lang="pt-PT" sz="1400" dirty="0">
                        <a:solidFill>
                          <a:srgbClr val="FFFFFF"/>
                        </a:solidFill>
                        <a:effectLst/>
                      </a:endParaRPr>
                    </a:p>
                    <a:p>
                      <a:pPr algn="ctr">
                        <a:lnSpc>
                          <a:spcPct val="107000"/>
                        </a:lnSpc>
                        <a:spcAft>
                          <a:spcPts val="800"/>
                        </a:spcAft>
                        <a:buNone/>
                      </a:pPr>
                      <a:r>
                        <a:rPr lang="ro-RO" sz="1400" dirty="0">
                          <a:solidFill>
                            <a:srgbClr val="FFFFFF"/>
                          </a:solidFill>
                          <a:effectLst/>
                        </a:rPr>
                        <a:t>1 ianuarie 2024</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dirty="0">
                          <a:solidFill>
                            <a:srgbClr val="FFFFFF"/>
                          </a:solidFill>
                          <a:effectLst/>
                        </a:rPr>
                        <a:t>Rata de dependență* 2024</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dirty="0">
                          <a:solidFill>
                            <a:srgbClr val="FFFFFF"/>
                          </a:solidFill>
                          <a:effectLst/>
                        </a:rPr>
                        <a:t>Vârsta mediană (ani) 2024</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dirty="0">
                          <a:solidFill>
                            <a:srgbClr val="FFFFFF"/>
                          </a:solidFill>
                          <a:effectLst/>
                        </a:rPr>
                        <a:t>Creșterea ponderii 65+ ani, 2014–2024</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644129663"/>
                  </a:ext>
                </a:extLst>
              </a:tr>
              <a:tr h="544795">
                <a:tc>
                  <a:txBody>
                    <a:bodyPr/>
                    <a:lstStyle/>
                    <a:p>
                      <a:pPr algn="ctr">
                        <a:lnSpc>
                          <a:spcPct val="107000"/>
                        </a:lnSpc>
                        <a:spcAft>
                          <a:spcPts val="800"/>
                        </a:spcAft>
                        <a:buNone/>
                      </a:pPr>
                      <a:r>
                        <a:rPr lang="ro-RO" sz="1400" dirty="0">
                          <a:solidFill>
                            <a:srgbClr val="FFFFFF"/>
                          </a:solidFill>
                          <a:effectLst/>
                        </a:rPr>
                        <a:t>Germania</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83,4 milioane</a:t>
                      </a:r>
                      <a:endParaRPr lang="pt-PT" sz="1400">
                        <a:effectLst/>
                      </a:endParaRPr>
                    </a:p>
                    <a:p>
                      <a:pPr algn="ctr">
                        <a:lnSpc>
                          <a:spcPct val="107000"/>
                        </a:lnSpc>
                        <a:spcAft>
                          <a:spcPts val="800"/>
                        </a:spcAft>
                        <a:buNone/>
                      </a:pPr>
                      <a:r>
                        <a:rPr lang="ro-RO" sz="1400">
                          <a:effectLst/>
                        </a:rPr>
                        <a:t>19% din totalul UE</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35,2</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45,5</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de la 20,9% la 22,4%</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60370166"/>
                  </a:ext>
                </a:extLst>
              </a:tr>
              <a:tr h="544795">
                <a:tc>
                  <a:txBody>
                    <a:bodyPr/>
                    <a:lstStyle/>
                    <a:p>
                      <a:pPr algn="ctr">
                        <a:lnSpc>
                          <a:spcPct val="107000"/>
                        </a:lnSpc>
                        <a:spcAft>
                          <a:spcPts val="800"/>
                        </a:spcAft>
                        <a:buNone/>
                      </a:pPr>
                      <a:r>
                        <a:rPr lang="ro-RO" sz="1400" dirty="0">
                          <a:solidFill>
                            <a:srgbClr val="FFFFFF"/>
                          </a:solidFill>
                          <a:effectLst/>
                        </a:rPr>
                        <a:t>Franța</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dirty="0">
                          <a:effectLst/>
                        </a:rPr>
                        <a:t>68,4 milioane</a:t>
                      </a:r>
                      <a:endParaRPr lang="pt-PT" sz="1400" dirty="0">
                        <a:effectLst/>
                      </a:endParaRPr>
                    </a:p>
                    <a:p>
                      <a:pPr algn="ctr">
                        <a:lnSpc>
                          <a:spcPct val="107000"/>
                        </a:lnSpc>
                        <a:spcAft>
                          <a:spcPts val="800"/>
                        </a:spcAft>
                        <a:buNone/>
                      </a:pPr>
                      <a:r>
                        <a:rPr lang="ro-RO" sz="1400" dirty="0">
                          <a:effectLst/>
                        </a:rPr>
                        <a:t>15% din totalul UE</a:t>
                      </a:r>
                      <a:endParaRPr lang="pt-PT" sz="1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34,8</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42,6</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de la 18,0% la 21,4%</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3221168"/>
                  </a:ext>
                </a:extLst>
              </a:tr>
              <a:tr h="475276">
                <a:tc>
                  <a:txBody>
                    <a:bodyPr/>
                    <a:lstStyle/>
                    <a:p>
                      <a:pPr algn="ctr">
                        <a:lnSpc>
                          <a:spcPct val="107000"/>
                        </a:lnSpc>
                        <a:spcAft>
                          <a:spcPts val="800"/>
                        </a:spcAft>
                        <a:buNone/>
                      </a:pPr>
                      <a:r>
                        <a:rPr lang="ro-RO" sz="1400" dirty="0">
                          <a:solidFill>
                            <a:srgbClr val="FFFFFF"/>
                          </a:solidFill>
                          <a:effectLst/>
                        </a:rPr>
                        <a:t>România</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dirty="0">
                          <a:effectLst/>
                        </a:rPr>
                        <a:t>19,07 milioane</a:t>
                      </a:r>
                    </a:p>
                    <a:p>
                      <a:pPr marL="0" marR="0" lvl="0" indent="0" algn="ctr" defTabSz="914377" rtl="0" eaLnBrk="1" fontAlgn="auto" latinLnBrk="0" hangingPunct="1">
                        <a:lnSpc>
                          <a:spcPct val="107000"/>
                        </a:lnSpc>
                        <a:spcBef>
                          <a:spcPts val="0"/>
                        </a:spcBef>
                        <a:spcAft>
                          <a:spcPts val="800"/>
                        </a:spcAft>
                        <a:buClrTx/>
                        <a:buSzTx/>
                        <a:buFontTx/>
                        <a:buNone/>
                        <a:tabLst/>
                        <a:defRPr/>
                      </a:pPr>
                      <a:r>
                        <a:rPr lang="ro-RO" sz="1400" dirty="0">
                          <a:effectLst/>
                        </a:rPr>
                        <a:t>4,2% din totalul UE</a:t>
                      </a:r>
                      <a:endParaRPr lang="pt-PT" sz="1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dirty="0">
                          <a:effectLst/>
                        </a:rPr>
                        <a:t>31,2</a:t>
                      </a:r>
                      <a:endParaRPr lang="pt-PT" sz="1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43,8</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de la 13,9% la 17,7%</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199305038"/>
                  </a:ext>
                </a:extLst>
              </a:tr>
              <a:tr h="544795">
                <a:tc>
                  <a:txBody>
                    <a:bodyPr/>
                    <a:lstStyle/>
                    <a:p>
                      <a:pPr algn="ctr">
                        <a:lnSpc>
                          <a:spcPct val="107000"/>
                        </a:lnSpc>
                        <a:spcAft>
                          <a:spcPts val="800"/>
                        </a:spcAft>
                        <a:buNone/>
                      </a:pPr>
                      <a:r>
                        <a:rPr lang="ro-RO" sz="1400" dirty="0">
                          <a:solidFill>
                            <a:srgbClr val="FFFFFF"/>
                          </a:solidFill>
                          <a:effectLst/>
                        </a:rPr>
                        <a:t>Cipru</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934 000</a:t>
                      </a:r>
                      <a:endParaRPr lang="pt-PT" sz="1400">
                        <a:effectLst/>
                      </a:endParaRPr>
                    </a:p>
                    <a:p>
                      <a:pPr algn="ctr">
                        <a:lnSpc>
                          <a:spcPct val="107000"/>
                        </a:lnSpc>
                        <a:spcAft>
                          <a:spcPts val="800"/>
                        </a:spcAft>
                        <a:buNone/>
                      </a:pPr>
                      <a:r>
                        <a:rPr lang="ro-RO" sz="1400">
                          <a:effectLst/>
                        </a:rPr>
                        <a:t>0,2% din totalul UE</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dirty="0">
                          <a:effectLst/>
                        </a:rPr>
                        <a:t>26,5</a:t>
                      </a:r>
                      <a:endParaRPr lang="pt-PT" sz="1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dirty="0">
                          <a:effectLst/>
                        </a:rPr>
                        <a:t>40,6</a:t>
                      </a:r>
                      <a:endParaRPr lang="pt-PT" sz="1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de la 16,5% la 20,0%</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788678529"/>
                  </a:ext>
                </a:extLst>
              </a:tr>
              <a:tr h="544795">
                <a:tc>
                  <a:txBody>
                    <a:bodyPr/>
                    <a:lstStyle/>
                    <a:p>
                      <a:pPr algn="ctr">
                        <a:lnSpc>
                          <a:spcPct val="107000"/>
                        </a:lnSpc>
                        <a:spcAft>
                          <a:spcPts val="800"/>
                        </a:spcAft>
                        <a:buNone/>
                      </a:pPr>
                      <a:r>
                        <a:rPr lang="ro-RO" sz="1400" dirty="0">
                          <a:solidFill>
                            <a:srgbClr val="FFFFFF"/>
                          </a:solidFill>
                          <a:effectLst/>
                        </a:rPr>
                        <a:t>Portugalia</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dirty="0">
                          <a:effectLst/>
                        </a:rPr>
                        <a:t>10,64 milioane</a:t>
                      </a:r>
                      <a:endParaRPr lang="pt-PT" sz="1400" dirty="0">
                        <a:effectLst/>
                      </a:endParaRPr>
                    </a:p>
                    <a:p>
                      <a:pPr algn="ctr">
                        <a:lnSpc>
                          <a:spcPct val="107000"/>
                        </a:lnSpc>
                        <a:spcAft>
                          <a:spcPts val="800"/>
                        </a:spcAft>
                        <a:buNone/>
                      </a:pPr>
                      <a:r>
                        <a:rPr lang="ro-RO" sz="1400" dirty="0">
                          <a:effectLst/>
                        </a:rPr>
                        <a:t>2,4% din totalul UE</a:t>
                      </a:r>
                      <a:endParaRPr lang="pt-PT" sz="1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38,2</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dirty="0">
                          <a:effectLst/>
                        </a:rPr>
                        <a:t>47,1</a:t>
                      </a:r>
                      <a:endParaRPr lang="pt-PT" sz="1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de la 20,0% la 24,1%</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070918943"/>
                  </a:ext>
                </a:extLst>
              </a:tr>
              <a:tr h="705588">
                <a:tc>
                  <a:txBody>
                    <a:bodyPr/>
                    <a:lstStyle/>
                    <a:p>
                      <a:pPr algn="ctr">
                        <a:lnSpc>
                          <a:spcPct val="107000"/>
                        </a:lnSpc>
                        <a:spcAft>
                          <a:spcPts val="800"/>
                        </a:spcAft>
                        <a:buNone/>
                      </a:pPr>
                      <a:r>
                        <a:rPr lang="ro-RO" sz="1400" dirty="0">
                          <a:solidFill>
                            <a:srgbClr val="FFFFFF"/>
                          </a:solidFill>
                          <a:effectLst/>
                        </a:rPr>
                        <a:t>Europa</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449,31 milioane</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33,9</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a:effectLst/>
                        </a:rPr>
                        <a:t>44,7</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ro-RO" sz="1400" dirty="0">
                          <a:effectLst/>
                        </a:rPr>
                        <a:t>de la 18,7% la 21,6%</a:t>
                      </a:r>
                      <a:endParaRPr lang="pt-PT" sz="1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70785169"/>
                  </a:ext>
                </a:extLst>
              </a:tr>
            </a:tbl>
          </a:graphicData>
        </a:graphic>
      </p:graphicFrame>
    </p:spTree>
    <p:extLst>
      <p:ext uri="{BB962C8B-B14F-4D97-AF65-F5344CB8AC3E}">
        <p14:creationId xmlns:p14="http://schemas.microsoft.com/office/powerpoint/2010/main" val="2646829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B9873-3F5C-7DE8-67BA-909C88F0AC2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E0D61B43-514D-DC1B-3966-9B2424C1F4F4}"/>
              </a:ext>
            </a:extLst>
          </p:cNvPr>
          <p:cNvSpPr>
            <a:spLocks noGrp="1"/>
          </p:cNvSpPr>
          <p:nvPr>
            <p:ph type="title"/>
          </p:nvPr>
        </p:nvSpPr>
        <p:spPr/>
        <p:txBody>
          <a:bodyPr lIns="91440"/>
          <a:lstStyle/>
          <a:p>
            <a:r>
              <a:rPr lang="ro-RO" dirty="0"/>
              <a:t>Date demografice (Eurostat, 2024)</a:t>
            </a:r>
            <a:endParaRPr lang="el-GR" dirty="0"/>
          </a:p>
        </p:txBody>
      </p:sp>
      <p:sp>
        <p:nvSpPr>
          <p:cNvPr id="3" name="Marcador de Posição do Texto 2">
            <a:extLst>
              <a:ext uri="{FF2B5EF4-FFF2-40B4-BE49-F238E27FC236}">
                <a16:creationId xmlns:a16="http://schemas.microsoft.com/office/drawing/2014/main" id="{6874C1F5-1752-6143-4416-AB75B3594951}"/>
              </a:ext>
            </a:extLst>
          </p:cNvPr>
          <p:cNvSpPr>
            <a:spLocks noGrp="1"/>
          </p:cNvSpPr>
          <p:nvPr>
            <p:ph type="body" sz="quarter" idx="10"/>
          </p:nvPr>
        </p:nvSpPr>
        <p:spPr/>
        <p:txBody>
          <a:bodyPr/>
          <a:lstStyle/>
          <a:p>
            <a:r>
              <a:rPr lang="ro-RO" sz="2100" dirty="0"/>
              <a:t>Populația cu vârsta sub 15 ani, ca procent din populația totală, în țările partenere Never Gets Old</a:t>
            </a:r>
          </a:p>
        </p:txBody>
      </p:sp>
      <p:pic>
        <p:nvPicPr>
          <p:cNvPr id="6" name="Marcador de Posição de Conteúdo 5" descr="Uma imagem com texto, captura de ecrã, file, diagrama&#10;&#10;Os conteúdos gerados por IA podem estar incorretos.">
            <a:extLst>
              <a:ext uri="{FF2B5EF4-FFF2-40B4-BE49-F238E27FC236}">
                <a16:creationId xmlns:a16="http://schemas.microsoft.com/office/drawing/2014/main" id="{FE406AD3-E0A8-BCA6-D24F-63041BF71834}"/>
              </a:ext>
            </a:extLst>
          </p:cNvPr>
          <p:cNvPicPr>
            <a:picLocks noGrp="1" noChangeAspect="1"/>
          </p:cNvPicPr>
          <p:nvPr>
            <p:ph sz="quarter" idx="12"/>
          </p:nvPr>
        </p:nvPicPr>
        <p:blipFill>
          <a:blip r:embed="rId2"/>
          <a:stretch>
            <a:fillRect/>
          </a:stretch>
        </p:blipFill>
        <p:spPr>
          <a:xfrm>
            <a:off x="2392550" y="1405534"/>
            <a:ext cx="6955731" cy="52000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363701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17BA4-CF45-D42A-0F0B-BEDD6D868397}"/>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811BD24-6BC9-2100-2B43-D53CA59952A0}"/>
              </a:ext>
            </a:extLst>
          </p:cNvPr>
          <p:cNvSpPr>
            <a:spLocks noGrp="1"/>
          </p:cNvSpPr>
          <p:nvPr>
            <p:ph type="title"/>
          </p:nvPr>
        </p:nvSpPr>
        <p:spPr/>
        <p:txBody>
          <a:bodyPr lIns="91440"/>
          <a:lstStyle/>
          <a:p>
            <a:r>
              <a:rPr lang="ro-RO" dirty="0"/>
              <a:t>Date demografice în țările partenere</a:t>
            </a:r>
            <a:endParaRPr lang="el-GR" dirty="0"/>
          </a:p>
        </p:txBody>
      </p:sp>
      <p:sp>
        <p:nvSpPr>
          <p:cNvPr id="7" name="Content Placeholder 6">
            <a:extLst>
              <a:ext uri="{FF2B5EF4-FFF2-40B4-BE49-F238E27FC236}">
                <a16:creationId xmlns:a16="http://schemas.microsoft.com/office/drawing/2014/main" id="{1EB4B095-D248-BFB9-E2A3-137267A17CF9}"/>
              </a:ext>
            </a:extLst>
          </p:cNvPr>
          <p:cNvSpPr>
            <a:spLocks noGrp="1"/>
          </p:cNvSpPr>
          <p:nvPr>
            <p:ph sz="quarter" idx="12"/>
          </p:nvPr>
        </p:nvSpPr>
        <p:spPr>
          <a:xfrm>
            <a:off x="97970" y="1258404"/>
            <a:ext cx="10855375" cy="5289179"/>
          </a:xfrm>
        </p:spPr>
        <p:txBody>
          <a:bodyPr/>
          <a:lstStyle/>
          <a:p>
            <a:pPr marL="285750" indent="-285750">
              <a:buFont typeface="Arial" panose="020B0604020202020204" pitchFamily="34" charset="0"/>
              <a:buChar char="•"/>
            </a:pPr>
            <a:r>
              <a:rPr lang="ro-RO" sz="2400" b="1" dirty="0"/>
              <a:t>Portugalia</a:t>
            </a:r>
            <a:r>
              <a:rPr lang="ro-RO" sz="2400" dirty="0"/>
              <a:t>, alături de Italia și Grecia, înregistrează în prezent una dintre cele mai ridicate rate de dependență a vârstnicilor din UE, iar vârsta sa mediană crește într-unul dintre cele mai rapide ritmuri din regiune (Eurostat, 2024). </a:t>
            </a:r>
          </a:p>
          <a:p>
            <a:pPr marL="285750" indent="-285750">
              <a:buFont typeface="Arial" panose="020B0604020202020204" pitchFamily="34" charset="0"/>
              <a:buChar char="•"/>
            </a:pPr>
            <a:r>
              <a:rPr lang="ro-RO" sz="2400" b="1" dirty="0"/>
              <a:t>Germania</a:t>
            </a:r>
            <a:r>
              <a:rPr lang="ro-RO" sz="2400" dirty="0"/>
              <a:t> a cunoscut recent o ușoară stabilizare sau chiar o scădere a vârstei mediane, fenomen atribuit afluxului de forță de muncă migrantă mai tânără. </a:t>
            </a:r>
          </a:p>
          <a:p>
            <a:pPr marL="285750" indent="-285750">
              <a:buFont typeface="Arial" panose="020B0604020202020204" pitchFamily="34" charset="0"/>
              <a:buChar char="•"/>
            </a:pPr>
            <a:r>
              <a:rPr lang="ro-RO" sz="2400" b="1" dirty="0"/>
              <a:t>Franța</a:t>
            </a:r>
            <a:r>
              <a:rPr lang="ro-RO" sz="2400" dirty="0"/>
              <a:t> continuă să aibă una dintre cele mai mari și mai reziliente populații; cu toate acestea, nu este ferită de „încărunțire”, ceea ce a mutat atenția politicilor naționale spre sustenabilitatea pe termen lung a sistemelor de îngrijire socială.</a:t>
            </a:r>
          </a:p>
          <a:p>
            <a:pPr marL="285750" indent="-285750">
              <a:buFont typeface="Arial" panose="020B0604020202020204" pitchFamily="34" charset="0"/>
              <a:buChar char="•"/>
            </a:pPr>
            <a:r>
              <a:rPr lang="ro-RO" sz="2400" b="1" dirty="0"/>
              <a:t>România</a:t>
            </a:r>
            <a:r>
              <a:rPr lang="ro-RO" sz="2400" dirty="0"/>
              <a:t> a înregistrat una dintre cele mai semnificative scăderi relative ale populației din UE (aproximativ -11% din 2004), cauzată de emigrarea populației în vârstă de muncă</a:t>
            </a:r>
          </a:p>
          <a:p>
            <a:pPr marL="285750" indent="-285750">
              <a:buFont typeface="Arial" panose="020B0604020202020204" pitchFamily="34" charset="0"/>
              <a:buChar char="•"/>
            </a:pPr>
            <a:r>
              <a:rPr lang="ro-RO" sz="2400" b="1" dirty="0"/>
              <a:t>Cipru</a:t>
            </a:r>
            <a:r>
              <a:rPr lang="ro-RO" sz="2400" dirty="0"/>
              <a:t> a înregistrat cea mai mare creștere relativă a populației din Uniune (29% din 2004), dar, paradoxal, se confruntă cu o pondere tot mai mică a copiilor.</a:t>
            </a:r>
          </a:p>
        </p:txBody>
      </p:sp>
      <p:pic>
        <p:nvPicPr>
          <p:cNvPr id="6" name="Imagem 5" descr="Uma imagem com bandeira, símbolo, emblema, logótipo&#10;&#10;Os conteúdos gerados por IA podem estar incorretos.">
            <a:extLst>
              <a:ext uri="{FF2B5EF4-FFF2-40B4-BE49-F238E27FC236}">
                <a16:creationId xmlns:a16="http://schemas.microsoft.com/office/drawing/2014/main" id="{853B6DED-BAE6-25BA-8BFE-BCD522220E1C}"/>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842996" y="1330987"/>
            <a:ext cx="1091815" cy="727877"/>
          </a:xfrm>
          <a:prstGeom prst="rect">
            <a:avLst/>
          </a:prstGeom>
          <a:ln>
            <a:solidFill>
              <a:schemeClr val="tx1"/>
            </a:solidFill>
          </a:ln>
        </p:spPr>
      </p:pic>
      <p:pic>
        <p:nvPicPr>
          <p:cNvPr id="10" name="Imagem 9" descr="Uma imagem com encarnado, amarelo, laranja, Saturação de cores&#10;&#10;Os conteúdos gerados por IA podem estar incorretos.">
            <a:extLst>
              <a:ext uri="{FF2B5EF4-FFF2-40B4-BE49-F238E27FC236}">
                <a16:creationId xmlns:a16="http://schemas.microsoft.com/office/drawing/2014/main" id="{35EBC202-5932-83A5-E5C4-012FBDF03B36}"/>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0842996" y="2374127"/>
            <a:ext cx="1092157" cy="655294"/>
          </a:xfrm>
          <a:prstGeom prst="rect">
            <a:avLst/>
          </a:prstGeom>
          <a:ln>
            <a:solidFill>
              <a:schemeClr val="tx1"/>
            </a:solidFill>
          </a:ln>
        </p:spPr>
      </p:pic>
      <p:pic>
        <p:nvPicPr>
          <p:cNvPr id="13" name="Imagem 12" descr="Uma imagem com Retângulo, bandeira, captura de ecrã, design&#10;&#10;Os conteúdos gerados por IA podem estar incorretos.">
            <a:extLst>
              <a:ext uri="{FF2B5EF4-FFF2-40B4-BE49-F238E27FC236}">
                <a16:creationId xmlns:a16="http://schemas.microsoft.com/office/drawing/2014/main" id="{AA6F692D-7817-EAE1-6D17-A8A4488A1D05}"/>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0843338" y="3344457"/>
            <a:ext cx="1092157" cy="728332"/>
          </a:xfrm>
          <a:prstGeom prst="rect">
            <a:avLst/>
          </a:prstGeom>
          <a:ln>
            <a:solidFill>
              <a:schemeClr val="tx1"/>
            </a:solidFill>
          </a:ln>
        </p:spPr>
      </p:pic>
      <p:pic>
        <p:nvPicPr>
          <p:cNvPr id="16" name="Imagem 15" descr="Uma imagem com clipart, ilustração&#10;&#10;Os conteúdos gerados por IA podem estar incorretos.">
            <a:extLst>
              <a:ext uri="{FF2B5EF4-FFF2-40B4-BE49-F238E27FC236}">
                <a16:creationId xmlns:a16="http://schemas.microsoft.com/office/drawing/2014/main" id="{F3EE6097-CC9D-B217-D956-BB9B2201E5EC}"/>
              </a:ext>
            </a:extLst>
          </p:cNvPr>
          <p:cNvPicPr>
            <a:picLocks noChangeAspect="1"/>
          </p:cNvPicPr>
          <p:nvPr/>
        </p:nvPicPr>
        <p:blipFill>
          <a:blip r:embed="rId8" cstate="print">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0842996" y="5430965"/>
            <a:ext cx="1092158" cy="728105"/>
          </a:xfrm>
          <a:prstGeom prst="rect">
            <a:avLst/>
          </a:prstGeom>
          <a:ln>
            <a:solidFill>
              <a:schemeClr val="tx1"/>
            </a:solidFill>
          </a:ln>
        </p:spPr>
      </p:pic>
      <p:pic>
        <p:nvPicPr>
          <p:cNvPr id="19" name="Imagem 18" descr="Uma imagem com amarelo, Saturação de cores, Retângulo, encarnado&#10;&#10;Os conteúdos gerados por IA podem estar incorretos.">
            <a:extLst>
              <a:ext uri="{FF2B5EF4-FFF2-40B4-BE49-F238E27FC236}">
                <a16:creationId xmlns:a16="http://schemas.microsoft.com/office/drawing/2014/main" id="{A5F5B4A5-1E07-BFA2-EEBB-BED9B8C9ACCF}"/>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0842996" y="4387825"/>
            <a:ext cx="1092157" cy="728104"/>
          </a:xfrm>
          <a:prstGeom prst="rect">
            <a:avLst/>
          </a:prstGeom>
          <a:ln>
            <a:solidFill>
              <a:schemeClr val="tx1"/>
            </a:solidFill>
          </a:ln>
        </p:spPr>
      </p:pic>
    </p:spTree>
    <p:extLst>
      <p:ext uri="{BB962C8B-B14F-4D97-AF65-F5344CB8AC3E}">
        <p14:creationId xmlns:p14="http://schemas.microsoft.com/office/powerpoint/2010/main" val="102006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0F48C-DA94-70D0-1F18-BC53229A38B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DC880D4-D543-5DEF-122F-E01A596003F6}"/>
              </a:ext>
            </a:extLst>
          </p:cNvPr>
          <p:cNvSpPr>
            <a:spLocks noGrp="1"/>
          </p:cNvSpPr>
          <p:nvPr>
            <p:ph type="title"/>
          </p:nvPr>
        </p:nvSpPr>
        <p:spPr>
          <a:xfrm>
            <a:off x="97970" y="81642"/>
            <a:ext cx="11944351" cy="715879"/>
          </a:xfrm>
        </p:spPr>
        <p:txBody>
          <a:bodyPr lIns="91440" anchor="ctr">
            <a:normAutofit/>
          </a:bodyPr>
          <a:lstStyle/>
          <a:p>
            <a:r>
              <a:rPr lang="ro-RO" dirty="0"/>
              <a:t>Date demografice – Îmbătrânirea în Europa</a:t>
            </a:r>
            <a:endParaRPr lang="el-GR" dirty="0"/>
          </a:p>
        </p:txBody>
      </p:sp>
      <p:pic>
        <p:nvPicPr>
          <p:cNvPr id="6" name="Imagem 5" descr="Uma imagem com pessoas, sapatos, homem, vestuário&#10;&#10;Os conteúdos gerados por IA podem estar incorretos.">
            <a:extLst>
              <a:ext uri="{FF2B5EF4-FFF2-40B4-BE49-F238E27FC236}">
                <a16:creationId xmlns:a16="http://schemas.microsoft.com/office/drawing/2014/main" id="{16E43AA0-D815-1064-D97B-5E12499527BA}"/>
              </a:ext>
            </a:extLst>
          </p:cNvPr>
          <p:cNvPicPr>
            <a:picLocks noChangeAspect="1"/>
          </p:cNvPicPr>
          <p:nvPr/>
        </p:nvPicPr>
        <p:blipFill>
          <a:blip r:embed="rId3"/>
          <a:srcRect l="11831" r="21577"/>
          <a:stretch>
            <a:fillRect/>
          </a:stretch>
        </p:blipFill>
        <p:spPr>
          <a:xfrm>
            <a:off x="97971" y="873580"/>
            <a:ext cx="5910944" cy="5902778"/>
          </a:xfrm>
          <a:prstGeom prst="rect">
            <a:avLst/>
          </a:prstGeom>
          <a:noFill/>
        </p:spPr>
      </p:pic>
      <p:sp>
        <p:nvSpPr>
          <p:cNvPr id="7" name="Content Placeholder 6">
            <a:extLst>
              <a:ext uri="{FF2B5EF4-FFF2-40B4-BE49-F238E27FC236}">
                <a16:creationId xmlns:a16="http://schemas.microsoft.com/office/drawing/2014/main" id="{99B976F6-E6D3-829B-C51B-80C0D40A634D}"/>
              </a:ext>
            </a:extLst>
          </p:cNvPr>
          <p:cNvSpPr>
            <a:spLocks noGrp="1"/>
          </p:cNvSpPr>
          <p:nvPr>
            <p:ph sz="quarter" idx="12"/>
          </p:nvPr>
        </p:nvSpPr>
        <p:spPr>
          <a:xfrm>
            <a:off x="6183087" y="1214048"/>
            <a:ext cx="5910944" cy="5902778"/>
          </a:xfrm>
        </p:spPr>
        <p:txBody>
          <a:bodyPr>
            <a:normAutofit/>
          </a:bodyPr>
          <a:lstStyle/>
          <a:p>
            <a:r>
              <a:rPr lang="ro-RO" sz="3000" dirty="0"/>
              <a:t>Datele evidențiază trecerea de la o perioadă de </a:t>
            </a:r>
            <a:r>
              <a:rPr lang="ro-RO" sz="3000" i="1" dirty="0"/>
              <a:t>bonus demografic </a:t>
            </a:r>
            <a:r>
              <a:rPr lang="ro-RO" sz="3000" dirty="0"/>
              <a:t>(când o țară are o populație activă numeroasă și tânără) la una de </a:t>
            </a:r>
            <a:r>
              <a:rPr lang="ro-RO" sz="3000" i="1" dirty="0"/>
              <a:t>frână demografică</a:t>
            </a:r>
            <a:r>
              <a:rPr lang="ro-RO" sz="3000" dirty="0"/>
              <a:t>.</a:t>
            </a:r>
          </a:p>
          <a:p>
            <a:endParaRPr lang="en-US" sz="3000" dirty="0"/>
          </a:p>
          <a:p>
            <a:r>
              <a:rPr lang="ro-RO" sz="3000" dirty="0"/>
              <a:t>Cu alte cuvinte: nu ne mai putem baza pe un grup uriaș de lucrători tineri care să susțină economia; în schimb, trebuie să găsim noi modalități de a sprijini o societate mult mai îmbătrânită.</a:t>
            </a:r>
          </a:p>
        </p:txBody>
      </p:sp>
    </p:spTree>
    <p:extLst>
      <p:ext uri="{BB962C8B-B14F-4D97-AF65-F5344CB8AC3E}">
        <p14:creationId xmlns:p14="http://schemas.microsoft.com/office/powerpoint/2010/main" val="3349218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CD709-3DE0-C5F2-1B43-9EEFEE33156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25D0286-C1AC-AB7F-2D6F-99E66C69647E}"/>
              </a:ext>
            </a:extLst>
          </p:cNvPr>
          <p:cNvSpPr>
            <a:spLocks noGrp="1"/>
          </p:cNvSpPr>
          <p:nvPr>
            <p:ph type="title"/>
          </p:nvPr>
        </p:nvSpPr>
        <p:spPr>
          <a:xfrm>
            <a:off x="97970" y="81642"/>
            <a:ext cx="11944351" cy="715879"/>
          </a:xfrm>
        </p:spPr>
        <p:txBody>
          <a:bodyPr lIns="91440" anchor="ctr">
            <a:normAutofit/>
          </a:bodyPr>
          <a:lstStyle/>
          <a:p>
            <a:r>
              <a:rPr lang="ro-RO" dirty="0"/>
              <a:t>Date demografice – Îmbătrânirea în Europa</a:t>
            </a:r>
            <a:endParaRPr lang="en-US" dirty="0"/>
          </a:p>
        </p:txBody>
      </p:sp>
      <p:sp>
        <p:nvSpPr>
          <p:cNvPr id="7" name="Content Placeholder 6">
            <a:extLst>
              <a:ext uri="{FF2B5EF4-FFF2-40B4-BE49-F238E27FC236}">
                <a16:creationId xmlns:a16="http://schemas.microsoft.com/office/drawing/2014/main" id="{9B9AF85D-297E-717D-0CE4-E777677E8814}"/>
              </a:ext>
            </a:extLst>
          </p:cNvPr>
          <p:cNvSpPr>
            <a:spLocks noGrp="1"/>
          </p:cNvSpPr>
          <p:nvPr>
            <p:ph sz="quarter" idx="11"/>
          </p:nvPr>
        </p:nvSpPr>
        <p:spPr>
          <a:xfrm>
            <a:off x="97971" y="1462684"/>
            <a:ext cx="5910944" cy="5313673"/>
          </a:xfrm>
        </p:spPr>
        <p:txBody>
          <a:bodyPr>
            <a:normAutofit/>
          </a:bodyPr>
          <a:lstStyle/>
          <a:p>
            <a:r>
              <a:rPr lang="ro-RO" sz="2400" dirty="0"/>
              <a:t>Obiectiv: conectarea datelor UE la realitatea regională și profesională specifică a cursanților.</a:t>
            </a:r>
          </a:p>
          <a:p>
            <a:endParaRPr lang="en-US" sz="2400" dirty="0"/>
          </a:p>
          <a:p>
            <a:r>
              <a:rPr lang="ro-RO" sz="2400" dirty="0"/>
              <a:t>Organizați trei „stații” (mese): </a:t>
            </a:r>
          </a:p>
          <a:p>
            <a:pPr marL="285750" indent="-285750">
              <a:buFont typeface="Arial" panose="020B0604020202020204" pitchFamily="34" charset="0"/>
              <a:buChar char="•"/>
            </a:pPr>
            <a:r>
              <a:rPr lang="ro-RO" sz="2400" dirty="0"/>
              <a:t>Stația 1: Implicații pentru finanțare și infrastructură în comunitatea noastră.</a:t>
            </a:r>
          </a:p>
          <a:p>
            <a:pPr marL="285750" indent="-285750">
              <a:buFont typeface="Arial" panose="020B0604020202020204" pitchFamily="34" charset="0"/>
              <a:buChar char="•"/>
            </a:pPr>
            <a:r>
              <a:rPr lang="ro-RO" sz="2400" dirty="0"/>
              <a:t>Stația 2: Implicații pentru personal și volumul de muncă individual.</a:t>
            </a:r>
          </a:p>
          <a:p>
            <a:pPr marL="285750" indent="-285750">
              <a:buFont typeface="Arial" panose="020B0604020202020204" pitchFamily="34" charset="0"/>
              <a:buChar char="•"/>
            </a:pPr>
            <a:r>
              <a:rPr lang="ro-RO" sz="2400" dirty="0"/>
              <a:t>Stația 3: Implicații pentru starea de bine a persoanelor vârstnice.</a:t>
            </a:r>
          </a:p>
        </p:txBody>
      </p:sp>
      <p:pic>
        <p:nvPicPr>
          <p:cNvPr id="5" name="Imagem 4" descr="Uma imagem com texto, vestuário, homem, pessoa&#10;&#10;Os conteúdos gerados por IA podem estar incorretos.">
            <a:extLst>
              <a:ext uri="{FF2B5EF4-FFF2-40B4-BE49-F238E27FC236}">
                <a16:creationId xmlns:a16="http://schemas.microsoft.com/office/drawing/2014/main" id="{50A67F5B-3455-76D5-2D09-67AC384774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1377" y="1534043"/>
            <a:ext cx="5910944" cy="3945555"/>
          </a:xfrm>
          <a:prstGeom prst="rect">
            <a:avLst/>
          </a:prstGeom>
          <a:noFill/>
        </p:spPr>
      </p:pic>
      <p:sp>
        <p:nvSpPr>
          <p:cNvPr id="3" name="Marcador de Posição do Texto 2">
            <a:extLst>
              <a:ext uri="{FF2B5EF4-FFF2-40B4-BE49-F238E27FC236}">
                <a16:creationId xmlns:a16="http://schemas.microsoft.com/office/drawing/2014/main" id="{D2E0B494-98F7-144E-B03A-8D88E1AA0B1B}"/>
              </a:ext>
            </a:extLst>
          </p:cNvPr>
          <p:cNvSpPr>
            <a:spLocks noGrp="1"/>
          </p:cNvSpPr>
          <p:nvPr>
            <p:ph type="body" sz="quarter" idx="10"/>
          </p:nvPr>
        </p:nvSpPr>
        <p:spPr>
          <a:xfrm>
            <a:off x="97970" y="854672"/>
            <a:ext cx="11944351" cy="550862"/>
          </a:xfrm>
        </p:spPr>
        <p:txBody>
          <a:bodyPr anchor="ctr">
            <a:normAutofit/>
          </a:bodyPr>
          <a:lstStyle/>
          <a:p>
            <a:r>
              <a:rPr lang="ro-RO" dirty="0"/>
              <a:t>Exercițiul 1 – World Café</a:t>
            </a:r>
            <a:endParaRPr lang="pt-PT" dirty="0"/>
          </a:p>
        </p:txBody>
      </p:sp>
    </p:spTree>
    <p:extLst>
      <p:ext uri="{BB962C8B-B14F-4D97-AF65-F5344CB8AC3E}">
        <p14:creationId xmlns:p14="http://schemas.microsoft.com/office/powerpoint/2010/main" val="2956666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1BAE8-605A-030B-8DD8-140A62AE37EB}"/>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14F789CE-10C7-DB0C-20AD-5A8C12A85104}"/>
              </a:ext>
            </a:extLst>
          </p:cNvPr>
          <p:cNvSpPr>
            <a:spLocks noGrp="1"/>
          </p:cNvSpPr>
          <p:nvPr>
            <p:ph type="title"/>
          </p:nvPr>
        </p:nvSpPr>
        <p:spPr/>
        <p:txBody>
          <a:bodyPr lIns="91440"/>
          <a:lstStyle/>
          <a:p>
            <a:r>
              <a:rPr lang="ro-RO" dirty="0"/>
              <a:t>Cadre ale îmbătrânirii pozitive</a:t>
            </a:r>
            <a:endParaRPr lang="el-GR" dirty="0"/>
          </a:p>
        </p:txBody>
      </p:sp>
      <p:sp>
        <p:nvSpPr>
          <p:cNvPr id="7" name="Content Placeholder 6">
            <a:extLst>
              <a:ext uri="{FF2B5EF4-FFF2-40B4-BE49-F238E27FC236}">
                <a16:creationId xmlns:a16="http://schemas.microsoft.com/office/drawing/2014/main" id="{06B44C82-9812-A6D1-14F8-6DE608251805}"/>
              </a:ext>
            </a:extLst>
          </p:cNvPr>
          <p:cNvSpPr>
            <a:spLocks noGrp="1"/>
          </p:cNvSpPr>
          <p:nvPr>
            <p:ph sz="quarter" idx="12"/>
          </p:nvPr>
        </p:nvSpPr>
        <p:spPr>
          <a:xfrm>
            <a:off x="195246" y="1131944"/>
            <a:ext cx="11205569" cy="5289179"/>
          </a:xfrm>
        </p:spPr>
        <p:txBody>
          <a:bodyPr/>
          <a:lstStyle/>
          <a:p>
            <a:r>
              <a:rPr lang="ro-RO" sz="2400" dirty="0"/>
              <a:t>Pe măsură ce populația europeană și globală trece printr-o schimbare demografică, atenția gerontologiei și a politicilor sociale s-a mutat de la: </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ro-RO" sz="2400" dirty="0"/>
              <a:t>Un cadru oferă un mod de înțelegere și poate fi un instrument pentru organizarea programelor sau serviciilor destinate vârstnicilor. </a:t>
            </a:r>
          </a:p>
        </p:txBody>
      </p:sp>
      <p:sp>
        <p:nvSpPr>
          <p:cNvPr id="5" name="Oval 4">
            <a:extLst>
              <a:ext uri="{FF2B5EF4-FFF2-40B4-BE49-F238E27FC236}">
                <a16:creationId xmlns:a16="http://schemas.microsoft.com/office/drawing/2014/main" id="{F137E09F-6475-2764-279D-5E6C6309A805}"/>
              </a:ext>
            </a:extLst>
          </p:cNvPr>
          <p:cNvSpPr/>
          <p:nvPr/>
        </p:nvSpPr>
        <p:spPr>
          <a:xfrm>
            <a:off x="632299" y="2163012"/>
            <a:ext cx="3365769" cy="2122614"/>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6" name="Seta: Para a Direita 5">
            <a:extLst>
              <a:ext uri="{FF2B5EF4-FFF2-40B4-BE49-F238E27FC236}">
                <a16:creationId xmlns:a16="http://schemas.microsoft.com/office/drawing/2014/main" id="{E660B6D9-844C-1B7E-1962-855108E1C2A0}"/>
              </a:ext>
            </a:extLst>
          </p:cNvPr>
          <p:cNvSpPr/>
          <p:nvPr/>
        </p:nvSpPr>
        <p:spPr>
          <a:xfrm>
            <a:off x="4542817" y="2866377"/>
            <a:ext cx="2344366" cy="715879"/>
          </a:xfrm>
          <a:prstGeom prst="righ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9" name="Oval 8">
            <a:extLst>
              <a:ext uri="{FF2B5EF4-FFF2-40B4-BE49-F238E27FC236}">
                <a16:creationId xmlns:a16="http://schemas.microsoft.com/office/drawing/2014/main" id="{AB6DEEE0-1F6B-FB07-1380-81C272988173}"/>
              </a:ext>
            </a:extLst>
          </p:cNvPr>
          <p:cNvSpPr/>
          <p:nvPr/>
        </p:nvSpPr>
        <p:spPr>
          <a:xfrm>
            <a:off x="7431932" y="2163012"/>
            <a:ext cx="3492230" cy="2122614"/>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1" name="CaixaDeTexto 10">
            <a:extLst>
              <a:ext uri="{FF2B5EF4-FFF2-40B4-BE49-F238E27FC236}">
                <a16:creationId xmlns:a16="http://schemas.microsoft.com/office/drawing/2014/main" id="{221AD78B-F831-D0A5-C58D-F08A4D1B01FC}"/>
              </a:ext>
            </a:extLst>
          </p:cNvPr>
          <p:cNvSpPr txBox="1"/>
          <p:nvPr/>
        </p:nvSpPr>
        <p:spPr>
          <a:xfrm>
            <a:off x="1065179" y="2624153"/>
            <a:ext cx="2582694" cy="1200329"/>
          </a:xfrm>
          <a:prstGeom prst="rect">
            <a:avLst/>
          </a:prstGeom>
          <a:noFill/>
        </p:spPr>
        <p:txBody>
          <a:bodyPr wrap="square" rtlCol="0">
            <a:spAutoFit/>
          </a:bodyPr>
          <a:lstStyle/>
          <a:p>
            <a:pPr algn="ctr"/>
            <a:r>
              <a:rPr lang="ro-RO" b="1" dirty="0">
                <a:solidFill>
                  <a:srgbClr val="FFFFFF"/>
                </a:solidFill>
              </a:rPr>
              <a:t>Modelul bazat pe deficit</a:t>
            </a:r>
            <a:r>
              <a:rPr lang="ro-RO" dirty="0">
                <a:solidFill>
                  <a:srgbClr val="FFFFFF"/>
                </a:solidFill>
              </a:rPr>
              <a:t>: privește îmbătrânirea în primul rând ca pe o perioadă de declin sau boală inevitabilă.</a:t>
            </a:r>
          </a:p>
        </p:txBody>
      </p:sp>
      <p:sp>
        <p:nvSpPr>
          <p:cNvPr id="12" name="CaixaDeTexto 11">
            <a:extLst>
              <a:ext uri="{FF2B5EF4-FFF2-40B4-BE49-F238E27FC236}">
                <a16:creationId xmlns:a16="http://schemas.microsoft.com/office/drawing/2014/main" id="{271F34F5-9BA6-133B-5AA6-A95ABF627808}"/>
              </a:ext>
            </a:extLst>
          </p:cNvPr>
          <p:cNvSpPr txBox="1"/>
          <p:nvPr/>
        </p:nvSpPr>
        <p:spPr>
          <a:xfrm>
            <a:off x="7862725" y="2485653"/>
            <a:ext cx="2798790" cy="1477328"/>
          </a:xfrm>
          <a:prstGeom prst="rect">
            <a:avLst/>
          </a:prstGeom>
          <a:noFill/>
        </p:spPr>
        <p:txBody>
          <a:bodyPr wrap="square" rtlCol="0">
            <a:spAutoFit/>
          </a:bodyPr>
          <a:lstStyle/>
          <a:p>
            <a:pPr algn="ctr"/>
            <a:r>
              <a:rPr lang="ro-RO" b="1" dirty="0">
                <a:solidFill>
                  <a:srgbClr val="FFFFFF"/>
                </a:solidFill>
              </a:rPr>
              <a:t>Cadrele îmbătrânirii pozitive</a:t>
            </a:r>
            <a:r>
              <a:rPr lang="ro-RO" dirty="0">
                <a:solidFill>
                  <a:srgbClr val="FFFFFF"/>
                </a:solidFill>
              </a:rPr>
              <a:t>: privesc îmbătrânirea ca pe o perioadă continuă de creștere, dezvoltare și potențial.</a:t>
            </a:r>
          </a:p>
        </p:txBody>
      </p:sp>
      <p:pic>
        <p:nvPicPr>
          <p:cNvPr id="14" name="Imagem 13" descr="Uma imagem com desenho, Gráficos, clipart, arte&#10;&#10;Os conteúdos gerados por IA podem estar incorretos.">
            <a:extLst>
              <a:ext uri="{FF2B5EF4-FFF2-40B4-BE49-F238E27FC236}">
                <a16:creationId xmlns:a16="http://schemas.microsoft.com/office/drawing/2014/main" id="{4022A9A7-836B-8F99-AD6F-E535B76F2A11}"/>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315964" y="3582256"/>
            <a:ext cx="798072" cy="1136648"/>
          </a:xfrm>
          <a:prstGeom prst="rect">
            <a:avLst/>
          </a:prstGeom>
        </p:spPr>
      </p:pic>
    </p:spTree>
    <p:extLst>
      <p:ext uri="{BB962C8B-B14F-4D97-AF65-F5344CB8AC3E}">
        <p14:creationId xmlns:p14="http://schemas.microsoft.com/office/powerpoint/2010/main" val="1585268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93348-E91F-8091-C537-E9683B121D74}"/>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DFC6DDCB-85A8-497B-6387-85E6CD01B503}"/>
              </a:ext>
            </a:extLst>
          </p:cNvPr>
          <p:cNvSpPr>
            <a:spLocks noGrp="1"/>
          </p:cNvSpPr>
          <p:nvPr>
            <p:ph type="title"/>
          </p:nvPr>
        </p:nvSpPr>
        <p:spPr/>
        <p:txBody>
          <a:bodyPr lIns="91440"/>
          <a:lstStyle/>
          <a:p>
            <a:r>
              <a:rPr lang="ro-RO" dirty="0"/>
              <a:t>Cadre ale îmbătrânirii pozitive</a:t>
            </a:r>
            <a:endParaRPr lang="el-GR" dirty="0"/>
          </a:p>
        </p:txBody>
      </p:sp>
      <p:sp>
        <p:nvSpPr>
          <p:cNvPr id="7" name="Content Placeholder 6">
            <a:extLst>
              <a:ext uri="{FF2B5EF4-FFF2-40B4-BE49-F238E27FC236}">
                <a16:creationId xmlns:a16="http://schemas.microsoft.com/office/drawing/2014/main" id="{3A581EEA-3EF8-B01D-7B55-C9728305D529}"/>
              </a:ext>
            </a:extLst>
          </p:cNvPr>
          <p:cNvSpPr>
            <a:spLocks noGrp="1"/>
          </p:cNvSpPr>
          <p:nvPr>
            <p:ph sz="quarter" idx="12"/>
          </p:nvPr>
        </p:nvSpPr>
        <p:spPr>
          <a:xfrm>
            <a:off x="97972" y="1462685"/>
            <a:ext cx="6458472" cy="5054847"/>
          </a:xfrm>
        </p:spPr>
        <p:txBody>
          <a:bodyPr/>
          <a:lstStyle/>
          <a:p>
            <a:pPr marL="285750" indent="-285750">
              <a:buFont typeface="Arial" panose="020B0604020202020204" pitchFamily="34" charset="0"/>
              <a:buChar char="•"/>
            </a:pPr>
            <a:r>
              <a:rPr lang="ro-RO" sz="2400" dirty="0"/>
              <a:t>Îmbătrânirea sănătoasă este procesul de dezvoltare și menținere a capacității funcționale care permite starea de bine la vârste înaintate (OMS, 2020).</a:t>
            </a:r>
          </a:p>
          <a:p>
            <a:pPr marL="285750" indent="-285750">
              <a:buFont typeface="Arial" panose="020B0604020202020204" pitchFamily="34" charset="0"/>
              <a:buChar char="•"/>
            </a:pPr>
            <a:r>
              <a:rPr lang="ro-RO" sz="2400" dirty="0"/>
              <a:t>Capacitatea funcțională înseamnă a avea abilitățile care le permit oamenilor să fie și să facă ceea ce prețuiesc (Beard et al., 2016). Se referă la capacitatea:</a:t>
            </a:r>
          </a:p>
          <a:p>
            <a:pPr marL="971533" lvl="1" indent="-285750"/>
            <a:r>
              <a:rPr lang="ro-RO" sz="2400" dirty="0"/>
              <a:t>de a-și satisface nevoile de bază,</a:t>
            </a:r>
          </a:p>
          <a:p>
            <a:pPr marL="971533" lvl="1" indent="-285750"/>
            <a:r>
              <a:rPr lang="ro-RO" sz="2400" dirty="0"/>
              <a:t>de a învăța, de a se dezvolta și de a lua decizii,</a:t>
            </a:r>
          </a:p>
          <a:p>
            <a:pPr marL="971533" lvl="1" indent="-285750"/>
            <a:r>
              <a:rPr lang="ro-RO" sz="2400" dirty="0"/>
              <a:t>de a se deplasa,</a:t>
            </a:r>
          </a:p>
          <a:p>
            <a:pPr marL="971533" lvl="1" indent="-285750"/>
            <a:r>
              <a:rPr lang="ro-RO" sz="2400" dirty="0"/>
              <a:t>de a construi și menține relații și</a:t>
            </a:r>
          </a:p>
          <a:p>
            <a:pPr marL="971533" lvl="1" indent="-285750"/>
            <a:r>
              <a:rPr lang="ro-RO" sz="2400" dirty="0"/>
              <a:t>de a contribui la societate.</a:t>
            </a:r>
          </a:p>
          <a:p>
            <a:pPr marL="285750" indent="-285750">
              <a:buFont typeface="Arial" panose="020B0604020202020204" pitchFamily="34" charset="0"/>
              <a:buChar char="•"/>
            </a:pPr>
            <a:endParaRPr lang="en-US" sz="2400" dirty="0"/>
          </a:p>
        </p:txBody>
      </p:sp>
      <p:sp>
        <p:nvSpPr>
          <p:cNvPr id="3" name="Marcador de Posição do Texto 2">
            <a:extLst>
              <a:ext uri="{FF2B5EF4-FFF2-40B4-BE49-F238E27FC236}">
                <a16:creationId xmlns:a16="http://schemas.microsoft.com/office/drawing/2014/main" id="{9993048A-E958-C92A-21D8-2E81F4F6D61C}"/>
              </a:ext>
            </a:extLst>
          </p:cNvPr>
          <p:cNvSpPr>
            <a:spLocks noGrp="1"/>
          </p:cNvSpPr>
          <p:nvPr>
            <p:ph type="body" sz="quarter" idx="10"/>
          </p:nvPr>
        </p:nvSpPr>
        <p:spPr/>
        <p:txBody>
          <a:bodyPr/>
          <a:lstStyle/>
          <a:p>
            <a:r>
              <a:rPr lang="ro-RO" dirty="0" err="1"/>
              <a:t>Îmbătrânirea sănătoasă: o abordare funcțională</a:t>
            </a:r>
            <a:endParaRPr lang="pt-PT" dirty="0"/>
          </a:p>
        </p:txBody>
      </p:sp>
      <p:pic>
        <p:nvPicPr>
          <p:cNvPr id="2" name="Imagem 1" descr="Uma imagem com texto, círculo, captura de ecrã, Tipo de letra&#10;&#10;Os conteúdos gerados por IA podem estar incorretos.">
            <a:extLst>
              <a:ext uri="{FF2B5EF4-FFF2-40B4-BE49-F238E27FC236}">
                <a16:creationId xmlns:a16="http://schemas.microsoft.com/office/drawing/2014/main" id="{A56A8B70-0C93-E4EA-614C-ACAAFEF3392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4780" y="1039762"/>
            <a:ext cx="4982418" cy="52891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CaixaDeTexto 3">
            <a:extLst>
              <a:ext uri="{FF2B5EF4-FFF2-40B4-BE49-F238E27FC236}">
                <a16:creationId xmlns:a16="http://schemas.microsoft.com/office/drawing/2014/main" id="{0FADBDB7-1C3A-21C6-9E31-6F8E297AEA7B}"/>
              </a:ext>
            </a:extLst>
          </p:cNvPr>
          <p:cNvSpPr txBox="1"/>
          <p:nvPr/>
        </p:nvSpPr>
        <p:spPr>
          <a:xfrm>
            <a:off x="10229756" y="6398615"/>
            <a:ext cx="1812565" cy="230832"/>
          </a:xfrm>
          <a:prstGeom prst="rect">
            <a:avLst/>
          </a:prstGeom>
          <a:noFill/>
        </p:spPr>
        <p:txBody>
          <a:bodyPr wrap="square" rtlCol="0">
            <a:spAutoFit/>
          </a:bodyPr>
          <a:lstStyle/>
          <a:p>
            <a:r>
              <a:rPr lang="ro-RO" sz="900" dirty="0"/>
              <a:t>Date bazate pe Abud et al., 2022.</a:t>
            </a:r>
          </a:p>
        </p:txBody>
      </p:sp>
    </p:spTree>
    <p:extLst>
      <p:ext uri="{BB962C8B-B14F-4D97-AF65-F5344CB8AC3E}">
        <p14:creationId xmlns:p14="http://schemas.microsoft.com/office/powerpoint/2010/main" val="3480474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20992-47E5-8BA4-4F66-6170525C1B6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E1D22654-2E42-DDE7-4AD9-BC0C2CC70F45}"/>
              </a:ext>
            </a:extLst>
          </p:cNvPr>
          <p:cNvSpPr>
            <a:spLocks noGrp="1"/>
          </p:cNvSpPr>
          <p:nvPr>
            <p:ph type="title"/>
          </p:nvPr>
        </p:nvSpPr>
        <p:spPr/>
        <p:txBody>
          <a:bodyPr lIns="91440"/>
          <a:lstStyle/>
          <a:p>
            <a:r>
              <a:rPr lang="ro-RO" dirty="0"/>
              <a:t>Cadre ale îmbătrânirii pozitive</a:t>
            </a:r>
            <a:endParaRPr lang="el-GR" dirty="0"/>
          </a:p>
        </p:txBody>
      </p:sp>
      <p:sp>
        <p:nvSpPr>
          <p:cNvPr id="3" name="Marcador de Posição do Texto 2">
            <a:extLst>
              <a:ext uri="{FF2B5EF4-FFF2-40B4-BE49-F238E27FC236}">
                <a16:creationId xmlns:a16="http://schemas.microsoft.com/office/drawing/2014/main" id="{B5694AA6-26E5-B026-DFF6-6E69CBC06F9D}"/>
              </a:ext>
            </a:extLst>
          </p:cNvPr>
          <p:cNvSpPr>
            <a:spLocks noGrp="1"/>
          </p:cNvSpPr>
          <p:nvPr>
            <p:ph type="body" sz="quarter" idx="10"/>
          </p:nvPr>
        </p:nvSpPr>
        <p:spPr/>
        <p:txBody>
          <a:bodyPr/>
          <a:lstStyle/>
          <a:p>
            <a:r>
              <a:rPr lang="ro-RO" dirty="0" err="1"/>
              <a:t>Exemple de îmbătrânire sănătoasă</a:t>
            </a:r>
            <a:endParaRPr lang="pt-PT" dirty="0"/>
          </a:p>
        </p:txBody>
      </p:sp>
      <p:graphicFrame>
        <p:nvGraphicFramePr>
          <p:cNvPr id="5" name="Diagrama 4">
            <a:extLst>
              <a:ext uri="{FF2B5EF4-FFF2-40B4-BE49-F238E27FC236}">
                <a16:creationId xmlns:a16="http://schemas.microsoft.com/office/drawing/2014/main" id="{E1A6723B-D2F2-2318-064D-58DE9AEEC236}"/>
              </a:ext>
            </a:extLst>
          </p:cNvPr>
          <p:cNvGraphicFramePr/>
          <p:nvPr>
            <p:extLst>
              <p:ext uri="{D42A27DB-BD31-4B8C-83A1-F6EECF244321}">
                <p14:modId xmlns:p14="http://schemas.microsoft.com/office/powerpoint/2010/main" val="259808130"/>
              </p:ext>
            </p:extLst>
          </p:nvPr>
        </p:nvGraphicFramePr>
        <p:xfrm>
          <a:off x="1857983" y="1585607"/>
          <a:ext cx="8210144" cy="47276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6470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D6709-A817-A5B6-F182-AE2A9974E66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BB228D0B-1339-616C-649B-865200BA2BF5}"/>
              </a:ext>
            </a:extLst>
          </p:cNvPr>
          <p:cNvSpPr>
            <a:spLocks noGrp="1"/>
          </p:cNvSpPr>
          <p:nvPr>
            <p:ph type="title"/>
          </p:nvPr>
        </p:nvSpPr>
        <p:spPr>
          <a:xfrm>
            <a:off x="97970" y="81642"/>
            <a:ext cx="11944351" cy="715879"/>
          </a:xfrm>
        </p:spPr>
        <p:txBody>
          <a:bodyPr lIns="91440" anchor="ctr">
            <a:normAutofit/>
          </a:bodyPr>
          <a:lstStyle/>
          <a:p>
            <a:r>
              <a:rPr lang="ro-RO" dirty="0"/>
              <a:t>Cadre ale îmbătrânirii pozitive</a:t>
            </a:r>
            <a:endParaRPr lang="el-GR" dirty="0"/>
          </a:p>
        </p:txBody>
      </p:sp>
      <p:pic>
        <p:nvPicPr>
          <p:cNvPr id="6" name="Imagem 5" descr="Uma imagem com texto, Tipo de letra, captura de ecrã, logótipo&#10;&#10;Os conteúdos gerados por IA podem estar incorretos.">
            <a:extLst>
              <a:ext uri="{FF2B5EF4-FFF2-40B4-BE49-F238E27FC236}">
                <a16:creationId xmlns:a16="http://schemas.microsoft.com/office/drawing/2014/main" id="{B921B7A7-5529-B9DB-48DA-660940EEFE87}"/>
              </a:ext>
            </a:extLst>
          </p:cNvPr>
          <p:cNvPicPr>
            <a:picLocks noChangeAspect="1"/>
          </p:cNvPicPr>
          <p:nvPr/>
        </p:nvPicPr>
        <p:blipFill>
          <a:blip r:embed="rId3"/>
          <a:srcRect l="18558" r="16923" b="1"/>
          <a:stretch>
            <a:fillRect/>
          </a:stretch>
        </p:blipFill>
        <p:spPr>
          <a:xfrm>
            <a:off x="278798" y="1833552"/>
            <a:ext cx="4366429" cy="3925223"/>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ontent Placeholder 6">
            <a:extLst>
              <a:ext uri="{FF2B5EF4-FFF2-40B4-BE49-F238E27FC236}">
                <a16:creationId xmlns:a16="http://schemas.microsoft.com/office/drawing/2014/main" id="{0EDC7ED1-6D67-658A-B9D7-C720F5B4A377}"/>
              </a:ext>
            </a:extLst>
          </p:cNvPr>
          <p:cNvSpPr>
            <a:spLocks noGrp="1"/>
          </p:cNvSpPr>
          <p:nvPr>
            <p:ph sz="quarter" idx="12"/>
          </p:nvPr>
        </p:nvSpPr>
        <p:spPr>
          <a:xfrm>
            <a:off x="4980330" y="2202595"/>
            <a:ext cx="6932872" cy="3187136"/>
          </a:xfrm>
        </p:spPr>
        <p:txBody>
          <a:bodyPr>
            <a:normAutofit/>
          </a:bodyPr>
          <a:lstStyle/>
          <a:p>
            <a:pPr marL="285750" indent="-285750">
              <a:buFont typeface="Arial" panose="020B0604020202020204" pitchFamily="34" charset="0"/>
              <a:buChar char="•"/>
            </a:pPr>
            <a:r>
              <a:rPr lang="ro-RO" sz="2300" dirty="0"/>
              <a:t>Îmbătrânirea activă este procesul de optimizare a oportunităților de sănătate, participare și securitate, pentru a îmbunătăți calitatea vieții pe măsură ce oamenii îmbătrânesc (OMS, 2002).</a:t>
            </a:r>
          </a:p>
          <a:p>
            <a:pPr marL="285750" indent="-285750">
              <a:buFont typeface="Arial" panose="020B0604020202020204" pitchFamily="34" charset="0"/>
              <a:buChar char="•"/>
            </a:pPr>
            <a:r>
              <a:rPr lang="ro-RO" sz="2300" dirty="0"/>
              <a:t>Cuvântul </a:t>
            </a:r>
            <a:r>
              <a:rPr lang="ro-RO" sz="2300" i="1" dirty="0"/>
              <a:t>activ</a:t>
            </a:r>
            <a:r>
              <a:rPr lang="ro-RO" sz="2300" dirty="0"/>
              <a:t> se referă la participarea continuă la viața socială, economică, culturală, spirituală și civică, nu doar la capacitatea de a fi activ fizic sau de a participa pe piața muncii. Se sprijină pe trei piloni: sănătate, participare și securitate. </a:t>
            </a:r>
          </a:p>
          <a:p>
            <a:endParaRPr lang="en-US" dirty="0"/>
          </a:p>
          <a:p>
            <a:pPr marL="285750" indent="-285750">
              <a:buFont typeface="Arial" panose="020B0604020202020204" pitchFamily="34" charset="0"/>
              <a:buChar char="•"/>
            </a:pPr>
            <a:endParaRPr lang="en-US" dirty="0"/>
          </a:p>
        </p:txBody>
      </p:sp>
      <p:sp>
        <p:nvSpPr>
          <p:cNvPr id="3" name="Marcador de Posição do Texto 2">
            <a:extLst>
              <a:ext uri="{FF2B5EF4-FFF2-40B4-BE49-F238E27FC236}">
                <a16:creationId xmlns:a16="http://schemas.microsoft.com/office/drawing/2014/main" id="{139FF90B-292B-B089-98E5-544992B17CB1}"/>
              </a:ext>
            </a:extLst>
          </p:cNvPr>
          <p:cNvSpPr>
            <a:spLocks noGrp="1"/>
          </p:cNvSpPr>
          <p:nvPr>
            <p:ph type="body" sz="quarter" idx="10"/>
          </p:nvPr>
        </p:nvSpPr>
        <p:spPr>
          <a:xfrm>
            <a:off x="97970" y="854672"/>
            <a:ext cx="11944351" cy="550862"/>
          </a:xfrm>
        </p:spPr>
        <p:txBody>
          <a:bodyPr anchor="ctr">
            <a:normAutofit/>
          </a:bodyPr>
          <a:lstStyle/>
          <a:p>
            <a:r>
              <a:rPr lang="ro-RO" dirty="0"/>
              <a:t>Îmbătrânirea activă: optimizarea oportunităților</a:t>
            </a:r>
            <a:endParaRPr lang="pt-PT" dirty="0"/>
          </a:p>
        </p:txBody>
      </p:sp>
    </p:spTree>
    <p:extLst>
      <p:ext uri="{BB962C8B-B14F-4D97-AF65-F5344CB8AC3E}">
        <p14:creationId xmlns:p14="http://schemas.microsoft.com/office/powerpoint/2010/main" val="1581364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FCBD9-D657-203B-2903-A06A4D7108B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740E3E0-FC1E-4E3A-EA70-EF7D80470C07}"/>
              </a:ext>
            </a:extLst>
          </p:cNvPr>
          <p:cNvSpPr>
            <a:spLocks noGrp="1"/>
          </p:cNvSpPr>
          <p:nvPr>
            <p:ph type="title"/>
          </p:nvPr>
        </p:nvSpPr>
        <p:spPr>
          <a:xfrm>
            <a:off x="97970" y="81642"/>
            <a:ext cx="11944351" cy="715879"/>
          </a:xfrm>
        </p:spPr>
        <p:txBody>
          <a:bodyPr lIns="91440" anchor="ctr">
            <a:normAutofit/>
          </a:bodyPr>
          <a:lstStyle/>
          <a:p>
            <a:r>
              <a:rPr lang="ro-RO" dirty="0"/>
              <a:t>Cadre ale îmbătrânirii pozitive</a:t>
            </a:r>
            <a:endParaRPr lang="el-GR" dirty="0"/>
          </a:p>
        </p:txBody>
      </p:sp>
      <p:pic>
        <p:nvPicPr>
          <p:cNvPr id="6" name="Imagem 5" descr="Uma imagem com texto, Tipo de letra, captura de ecrã, logótipo&#10;&#10;Os conteúdos gerados por IA podem estar incorretos.">
            <a:extLst>
              <a:ext uri="{FF2B5EF4-FFF2-40B4-BE49-F238E27FC236}">
                <a16:creationId xmlns:a16="http://schemas.microsoft.com/office/drawing/2014/main" id="{6A5B8E7F-CDAC-F545-E929-4588973409CF}"/>
              </a:ext>
            </a:extLst>
          </p:cNvPr>
          <p:cNvPicPr>
            <a:picLocks noChangeAspect="1"/>
          </p:cNvPicPr>
          <p:nvPr/>
        </p:nvPicPr>
        <p:blipFill>
          <a:blip r:embed="rId3"/>
          <a:srcRect l="18558" r="16923" b="1"/>
          <a:stretch>
            <a:fillRect/>
          </a:stretch>
        </p:blipFill>
        <p:spPr>
          <a:xfrm>
            <a:off x="278798" y="1843279"/>
            <a:ext cx="4366429" cy="3925223"/>
          </a:xfrm>
          <a:prstGeom prst="rect">
            <a:avLst/>
          </a:prstGeom>
          <a:noFill/>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Content Placeholder 6">
            <a:extLst>
              <a:ext uri="{FF2B5EF4-FFF2-40B4-BE49-F238E27FC236}">
                <a16:creationId xmlns:a16="http://schemas.microsoft.com/office/drawing/2014/main" id="{4394C42A-1721-8734-7C11-6B3DD5915556}"/>
              </a:ext>
            </a:extLst>
          </p:cNvPr>
          <p:cNvSpPr>
            <a:spLocks noGrp="1"/>
          </p:cNvSpPr>
          <p:nvPr>
            <p:ph sz="quarter" idx="12"/>
          </p:nvPr>
        </p:nvSpPr>
        <p:spPr>
          <a:xfrm>
            <a:off x="5050354" y="1843279"/>
            <a:ext cx="7007064" cy="3787347"/>
          </a:xfrm>
        </p:spPr>
        <p:txBody>
          <a:bodyPr>
            <a:normAutofit/>
          </a:bodyPr>
          <a:lstStyle/>
          <a:p>
            <a:pPr marL="285750" indent="-285750">
              <a:buFont typeface="Arial" panose="020B0604020202020204" pitchFamily="34" charset="0"/>
              <a:buChar char="•"/>
            </a:pPr>
            <a:r>
              <a:rPr lang="ro-RO" sz="1800" b="1" dirty="0"/>
              <a:t>Cultura</a:t>
            </a:r>
            <a:r>
              <a:rPr lang="ro-RO" sz="1800" dirty="0"/>
              <a:t> reprezintă mediul general al persoanelor, determinând percepțiile sociale asupra procesului de îmbătrânire, comportamentele legate de căutarea îngrijirilor medicale sau modul de locuire.</a:t>
            </a:r>
          </a:p>
          <a:p>
            <a:pPr marL="285750" indent="-285750">
              <a:buFont typeface="Arial" panose="020B0604020202020204" pitchFamily="34" charset="0"/>
              <a:buChar char="•"/>
            </a:pPr>
            <a:r>
              <a:rPr lang="ro-RO" sz="1800" b="1" dirty="0"/>
              <a:t>Genul</a:t>
            </a:r>
            <a:r>
              <a:rPr lang="ro-RO" sz="1800" dirty="0"/>
              <a:t> funcționează ca o lentilă esențială pentru adecvarea politicilor, arătând cum statutele sociale diferite și rolurile tradiționale duc la riscuri specifice: femeile se confruntă adesea cu o sărăcie mai mare din cauza îngrijirii neplătite oferite de-a lungul vieții, în timp ce bărbații sunt, statistic, mai expuși riscurilor profesionale și comportamentelor riscante.</a:t>
            </a:r>
          </a:p>
        </p:txBody>
      </p:sp>
      <p:sp>
        <p:nvSpPr>
          <p:cNvPr id="3" name="Marcador de Posição do Texto 2">
            <a:extLst>
              <a:ext uri="{FF2B5EF4-FFF2-40B4-BE49-F238E27FC236}">
                <a16:creationId xmlns:a16="http://schemas.microsoft.com/office/drawing/2014/main" id="{2BC815C6-FF3E-21B9-F404-4BBF4EE52403}"/>
              </a:ext>
            </a:extLst>
          </p:cNvPr>
          <p:cNvSpPr>
            <a:spLocks noGrp="1"/>
          </p:cNvSpPr>
          <p:nvPr>
            <p:ph type="body" sz="quarter" idx="10"/>
          </p:nvPr>
        </p:nvSpPr>
        <p:spPr>
          <a:xfrm>
            <a:off x="97970" y="854672"/>
            <a:ext cx="11944351" cy="550862"/>
          </a:xfrm>
        </p:spPr>
        <p:txBody>
          <a:bodyPr anchor="ctr">
            <a:normAutofit/>
          </a:bodyPr>
          <a:lstStyle/>
          <a:p>
            <a:r>
              <a:rPr lang="ro-RO" dirty="0"/>
              <a:t>Îmbătrânirea activă: optimizarea oportunităților</a:t>
            </a:r>
            <a:endParaRPr lang="pt-PT" dirty="0"/>
          </a:p>
        </p:txBody>
      </p:sp>
      <p:grpSp>
        <p:nvGrpSpPr>
          <p:cNvPr id="14" name="Agrupar 13">
            <a:extLst>
              <a:ext uri="{FF2B5EF4-FFF2-40B4-BE49-F238E27FC236}">
                <a16:creationId xmlns:a16="http://schemas.microsoft.com/office/drawing/2014/main" id="{359D7434-E01D-2ACE-BD43-29E439C47268}"/>
              </a:ext>
            </a:extLst>
          </p:cNvPr>
          <p:cNvGrpSpPr/>
          <p:nvPr/>
        </p:nvGrpSpPr>
        <p:grpSpPr>
          <a:xfrm>
            <a:off x="4837841" y="5250033"/>
            <a:ext cx="7217850" cy="1036937"/>
            <a:chOff x="4824471" y="4708186"/>
            <a:chExt cx="7217850" cy="1036937"/>
          </a:xfrm>
        </p:grpSpPr>
        <p:sp>
          <p:nvSpPr>
            <p:cNvPr id="2" name="Oval 1">
              <a:extLst>
                <a:ext uri="{FF2B5EF4-FFF2-40B4-BE49-F238E27FC236}">
                  <a16:creationId xmlns:a16="http://schemas.microsoft.com/office/drawing/2014/main" id="{4EB4A685-2CC9-5D42-7EEB-76CE79C6129C}"/>
                </a:ext>
              </a:extLst>
            </p:cNvPr>
            <p:cNvSpPr/>
            <p:nvPr/>
          </p:nvSpPr>
          <p:spPr>
            <a:xfrm>
              <a:off x="4824471"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4" name="CaixaDeTexto 3">
              <a:extLst>
                <a:ext uri="{FF2B5EF4-FFF2-40B4-BE49-F238E27FC236}">
                  <a16:creationId xmlns:a16="http://schemas.microsoft.com/office/drawing/2014/main" id="{CE6E01CC-F5C2-C986-C300-EAF82BB16EB3}"/>
                </a:ext>
              </a:extLst>
            </p:cNvPr>
            <p:cNvSpPr txBox="1"/>
            <p:nvPr/>
          </p:nvSpPr>
          <p:spPr>
            <a:xfrm>
              <a:off x="4961065" y="5041988"/>
              <a:ext cx="1477958" cy="369332"/>
            </a:xfrm>
            <a:prstGeom prst="rect">
              <a:avLst/>
            </a:prstGeom>
            <a:noFill/>
          </p:spPr>
          <p:txBody>
            <a:bodyPr wrap="square" rtlCol="0">
              <a:spAutoFit/>
            </a:bodyPr>
            <a:lstStyle/>
            <a:p>
              <a:pPr algn="ctr"/>
              <a:r>
                <a:rPr lang="ro-RO" b="1" dirty="0">
                  <a:solidFill>
                    <a:srgbClr val="FFFFFF"/>
                  </a:solidFill>
                </a:rPr>
                <a:t>Autonomie</a:t>
              </a:r>
              <a:endParaRPr lang="en-US" dirty="0">
                <a:solidFill>
                  <a:srgbClr val="FFFFFF"/>
                </a:solidFill>
              </a:endParaRPr>
            </a:p>
          </p:txBody>
        </p:sp>
        <p:sp>
          <p:nvSpPr>
            <p:cNvPr id="7" name="Oval 6">
              <a:extLst>
                <a:ext uri="{FF2B5EF4-FFF2-40B4-BE49-F238E27FC236}">
                  <a16:creationId xmlns:a16="http://schemas.microsoft.com/office/drawing/2014/main" id="{E646A393-6B20-B84B-0DA9-136C81A93DBC}"/>
                </a:ext>
              </a:extLst>
            </p:cNvPr>
            <p:cNvSpPr/>
            <p:nvPr/>
          </p:nvSpPr>
          <p:spPr>
            <a:xfrm>
              <a:off x="6663082"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9" name="CaixaDeTexto 8">
              <a:extLst>
                <a:ext uri="{FF2B5EF4-FFF2-40B4-BE49-F238E27FC236}">
                  <a16:creationId xmlns:a16="http://schemas.microsoft.com/office/drawing/2014/main" id="{D1AEBEDC-9F07-D2ED-7096-97C8C1E51186}"/>
                </a:ext>
              </a:extLst>
            </p:cNvPr>
            <p:cNvSpPr txBox="1"/>
            <p:nvPr/>
          </p:nvSpPr>
          <p:spPr>
            <a:xfrm>
              <a:off x="6701905" y="5041988"/>
              <a:ext cx="1624369" cy="369332"/>
            </a:xfrm>
            <a:prstGeom prst="rect">
              <a:avLst/>
            </a:prstGeom>
            <a:noFill/>
          </p:spPr>
          <p:txBody>
            <a:bodyPr wrap="square" rtlCol="0">
              <a:spAutoFit/>
            </a:bodyPr>
            <a:lstStyle/>
            <a:p>
              <a:pPr algn="ctr"/>
              <a:r>
                <a:rPr lang="ro-RO" b="1" dirty="0">
                  <a:solidFill>
                    <a:srgbClr val="FFFFFF"/>
                  </a:solidFill>
                </a:rPr>
                <a:t>Independență</a:t>
              </a:r>
              <a:endParaRPr lang="en-US" dirty="0">
                <a:solidFill>
                  <a:srgbClr val="FFFFFF"/>
                </a:solidFill>
              </a:endParaRPr>
            </a:p>
          </p:txBody>
        </p:sp>
        <p:sp>
          <p:nvSpPr>
            <p:cNvPr id="10" name="Oval 9">
              <a:extLst>
                <a:ext uri="{FF2B5EF4-FFF2-40B4-BE49-F238E27FC236}">
                  <a16:creationId xmlns:a16="http://schemas.microsoft.com/office/drawing/2014/main" id="{E846A1D3-6B8B-AC64-EC2D-78E1FD58328E}"/>
                </a:ext>
              </a:extLst>
            </p:cNvPr>
            <p:cNvSpPr/>
            <p:nvPr/>
          </p:nvSpPr>
          <p:spPr>
            <a:xfrm>
              <a:off x="8501693"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1" name="CaixaDeTexto 10">
              <a:extLst>
                <a:ext uri="{FF2B5EF4-FFF2-40B4-BE49-F238E27FC236}">
                  <a16:creationId xmlns:a16="http://schemas.microsoft.com/office/drawing/2014/main" id="{7029EE6B-E321-191C-FE9A-65A811F8BA21}"/>
                </a:ext>
              </a:extLst>
            </p:cNvPr>
            <p:cNvSpPr txBox="1"/>
            <p:nvPr/>
          </p:nvSpPr>
          <p:spPr>
            <a:xfrm>
              <a:off x="8540516" y="5041988"/>
              <a:ext cx="1624369" cy="369332"/>
            </a:xfrm>
            <a:prstGeom prst="rect">
              <a:avLst/>
            </a:prstGeom>
            <a:noFill/>
          </p:spPr>
          <p:txBody>
            <a:bodyPr wrap="square" rtlCol="0">
              <a:spAutoFit/>
            </a:bodyPr>
            <a:lstStyle/>
            <a:p>
              <a:pPr algn="ctr"/>
              <a:r>
                <a:rPr lang="ro-RO" b="1" dirty="0">
                  <a:solidFill>
                    <a:srgbClr val="FFFFFF"/>
                  </a:solidFill>
                </a:rPr>
                <a:t>Calitatea vieții</a:t>
              </a:r>
              <a:endParaRPr lang="en-US" dirty="0">
                <a:solidFill>
                  <a:srgbClr val="FFFFFF"/>
                </a:solidFill>
              </a:endParaRPr>
            </a:p>
          </p:txBody>
        </p:sp>
        <p:sp>
          <p:nvSpPr>
            <p:cNvPr id="12" name="Oval 11">
              <a:extLst>
                <a:ext uri="{FF2B5EF4-FFF2-40B4-BE49-F238E27FC236}">
                  <a16:creationId xmlns:a16="http://schemas.microsoft.com/office/drawing/2014/main" id="{BD912E5C-AECF-34D0-D83F-B3D182599992}"/>
                </a:ext>
              </a:extLst>
            </p:cNvPr>
            <p:cNvSpPr/>
            <p:nvPr/>
          </p:nvSpPr>
          <p:spPr>
            <a:xfrm>
              <a:off x="10340304" y="4708186"/>
              <a:ext cx="1702017" cy="1036937"/>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3" name="CaixaDeTexto 12">
              <a:extLst>
                <a:ext uri="{FF2B5EF4-FFF2-40B4-BE49-F238E27FC236}">
                  <a16:creationId xmlns:a16="http://schemas.microsoft.com/office/drawing/2014/main" id="{F30C1FF6-7E1E-5496-9871-D6CF5CACF170}"/>
                </a:ext>
              </a:extLst>
            </p:cNvPr>
            <p:cNvSpPr txBox="1"/>
            <p:nvPr/>
          </p:nvSpPr>
          <p:spPr>
            <a:xfrm>
              <a:off x="10417952" y="4903488"/>
              <a:ext cx="1624369" cy="646331"/>
            </a:xfrm>
            <a:prstGeom prst="rect">
              <a:avLst/>
            </a:prstGeom>
            <a:noFill/>
          </p:spPr>
          <p:txBody>
            <a:bodyPr wrap="square" rtlCol="0">
              <a:spAutoFit/>
            </a:bodyPr>
            <a:lstStyle/>
            <a:p>
              <a:pPr algn="ctr"/>
              <a:r>
                <a:rPr lang="ro-RO" sz="1200" b="1" dirty="0">
                  <a:solidFill>
                    <a:srgbClr val="FFFFFF"/>
                  </a:solidFill>
                </a:rPr>
                <a:t>Speranța de viață sănătoasă</a:t>
              </a:r>
              <a:endParaRPr lang="en-US" dirty="0">
                <a:solidFill>
                  <a:srgbClr val="FFFFFF"/>
                </a:solidFill>
              </a:endParaRPr>
            </a:p>
          </p:txBody>
        </p:sp>
      </p:grpSp>
    </p:spTree>
    <p:extLst>
      <p:ext uri="{BB962C8B-B14F-4D97-AF65-F5344CB8AC3E}">
        <p14:creationId xmlns:p14="http://schemas.microsoft.com/office/powerpoint/2010/main" val="26468826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FB2F8-C2A3-789F-03D5-576DDC39B1C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0F94CB3D-A1CD-35F3-DF6B-A8CE2D8DD817}"/>
              </a:ext>
            </a:extLst>
          </p:cNvPr>
          <p:cNvSpPr>
            <a:spLocks noGrp="1"/>
          </p:cNvSpPr>
          <p:nvPr>
            <p:ph type="title"/>
          </p:nvPr>
        </p:nvSpPr>
        <p:spPr/>
        <p:txBody>
          <a:bodyPr lIns="91440"/>
          <a:lstStyle/>
          <a:p>
            <a:r>
              <a:rPr lang="ro-RO" dirty="0"/>
              <a:t>Cadre ale îmbătrânirii pozitive</a:t>
            </a:r>
            <a:endParaRPr lang="el-GR" dirty="0"/>
          </a:p>
        </p:txBody>
      </p:sp>
      <p:sp>
        <p:nvSpPr>
          <p:cNvPr id="3" name="Marcador de Posição do Texto 2">
            <a:extLst>
              <a:ext uri="{FF2B5EF4-FFF2-40B4-BE49-F238E27FC236}">
                <a16:creationId xmlns:a16="http://schemas.microsoft.com/office/drawing/2014/main" id="{904EF078-416A-659F-4EB9-F48F4D1CC8B7}"/>
              </a:ext>
            </a:extLst>
          </p:cNvPr>
          <p:cNvSpPr>
            <a:spLocks noGrp="1"/>
          </p:cNvSpPr>
          <p:nvPr>
            <p:ph type="body" sz="quarter" idx="10"/>
          </p:nvPr>
        </p:nvSpPr>
        <p:spPr/>
        <p:txBody>
          <a:bodyPr/>
          <a:lstStyle/>
          <a:p>
            <a:r>
              <a:rPr lang="ro-RO" dirty="0" err="1"/>
              <a:t>Exemple de îmbătrânire activă</a:t>
            </a:r>
            <a:endParaRPr lang="pt-PT" dirty="0"/>
          </a:p>
        </p:txBody>
      </p:sp>
      <p:graphicFrame>
        <p:nvGraphicFramePr>
          <p:cNvPr id="6" name="Diagrama 5">
            <a:extLst>
              <a:ext uri="{FF2B5EF4-FFF2-40B4-BE49-F238E27FC236}">
                <a16:creationId xmlns:a16="http://schemas.microsoft.com/office/drawing/2014/main" id="{C7515F3C-2A16-62D0-E439-F9AB0C1D7AA7}"/>
              </a:ext>
            </a:extLst>
          </p:cNvPr>
          <p:cNvGraphicFramePr/>
          <p:nvPr>
            <p:extLst>
              <p:ext uri="{D42A27DB-BD31-4B8C-83A1-F6EECF244321}">
                <p14:modId xmlns:p14="http://schemas.microsoft.com/office/powerpoint/2010/main" val="3990214257"/>
              </p:ext>
            </p:extLst>
          </p:nvPr>
        </p:nvGraphicFramePr>
        <p:xfrm>
          <a:off x="1815828" y="1462685"/>
          <a:ext cx="8009107" cy="49124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77351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4A4C9-0A55-8BE4-4713-E5232F13154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447DDC7-7380-22A5-3DD6-EAA4B4714872}"/>
              </a:ext>
            </a:extLst>
          </p:cNvPr>
          <p:cNvSpPr>
            <a:spLocks noGrp="1"/>
          </p:cNvSpPr>
          <p:nvPr>
            <p:ph type="title"/>
          </p:nvPr>
        </p:nvSpPr>
        <p:spPr/>
        <p:txBody>
          <a:bodyPr lIns="91440"/>
          <a:lstStyle/>
          <a:p>
            <a:r>
              <a:rPr lang="ro-RO" dirty="0"/>
              <a:t>Cadre ale îmbătrânirii pozitive</a:t>
            </a:r>
            <a:endParaRPr lang="el-GR" dirty="0"/>
          </a:p>
        </p:txBody>
      </p:sp>
      <p:sp>
        <p:nvSpPr>
          <p:cNvPr id="7" name="Content Placeholder 6">
            <a:extLst>
              <a:ext uri="{FF2B5EF4-FFF2-40B4-BE49-F238E27FC236}">
                <a16:creationId xmlns:a16="http://schemas.microsoft.com/office/drawing/2014/main" id="{33BFEC76-845E-7BDC-AE32-A272BE6FEFB7}"/>
              </a:ext>
            </a:extLst>
          </p:cNvPr>
          <p:cNvSpPr>
            <a:spLocks noGrp="1"/>
          </p:cNvSpPr>
          <p:nvPr>
            <p:ph sz="quarter" idx="12"/>
          </p:nvPr>
        </p:nvSpPr>
        <p:spPr>
          <a:xfrm>
            <a:off x="97971" y="2133894"/>
            <a:ext cx="11944350" cy="4101536"/>
          </a:xfrm>
        </p:spPr>
        <p:txBody>
          <a:bodyPr/>
          <a:lstStyle/>
          <a:p>
            <a:pPr marL="285750" indent="-285750">
              <a:buFont typeface="Arial" panose="020B0604020202020204" pitchFamily="34" charset="0"/>
              <a:buChar char="•"/>
            </a:pPr>
            <a:r>
              <a:rPr lang="ro-RO" sz="2800" b="1" dirty="0"/>
              <a:t>Calitatea vieții </a:t>
            </a:r>
            <a:r>
              <a:rPr lang="ro-RO" sz="2800" dirty="0"/>
              <a:t>este percepția unei persoane asupra poziției sale în viață, în contextul culturii și al sistemelor de valori în care trăiește și în raport cu obiectivele, așteptările, standardele și preocupările sale (WHOQOL, 1998).</a:t>
            </a:r>
          </a:p>
          <a:p>
            <a:endParaRPr lang="en-US" sz="2800" dirty="0"/>
          </a:p>
          <a:p>
            <a:pPr marL="285750" indent="-285750">
              <a:buFont typeface="Arial" panose="020B0604020202020204" pitchFamily="34" charset="0"/>
              <a:buChar char="•"/>
            </a:pPr>
            <a:r>
              <a:rPr lang="ro-RO" sz="2800" dirty="0"/>
              <a:t>Este un indicator esențial al stării de bine, care persistă chiar și atunci când sănătatea fizică se deteriorează, și este strâns legat de conceptele de </a:t>
            </a:r>
            <a:r>
              <a:rPr lang="ro-RO" sz="2800" b="1" dirty="0"/>
              <a:t>autonomie</a:t>
            </a:r>
            <a:r>
              <a:rPr lang="ro-RO" sz="2800" dirty="0"/>
              <a:t> (capacitatea de a lua propriile decizii) și </a:t>
            </a:r>
            <a:r>
              <a:rPr lang="ro-RO" sz="2800" b="1" dirty="0"/>
              <a:t>control</a:t>
            </a:r>
            <a:r>
              <a:rPr lang="ro-RO" sz="2800" dirty="0"/>
              <a:t> asupra rutinei zilnice (Wiggins et al., 2004). </a:t>
            </a:r>
          </a:p>
        </p:txBody>
      </p:sp>
      <p:sp>
        <p:nvSpPr>
          <p:cNvPr id="3" name="Marcador de Posição do Texto 2">
            <a:extLst>
              <a:ext uri="{FF2B5EF4-FFF2-40B4-BE49-F238E27FC236}">
                <a16:creationId xmlns:a16="http://schemas.microsoft.com/office/drawing/2014/main" id="{AE45A1B7-F5F9-C50B-0C3A-5A885448281C}"/>
              </a:ext>
            </a:extLst>
          </p:cNvPr>
          <p:cNvSpPr>
            <a:spLocks noGrp="1"/>
          </p:cNvSpPr>
          <p:nvPr>
            <p:ph type="body" sz="quarter" idx="10"/>
          </p:nvPr>
        </p:nvSpPr>
        <p:spPr/>
        <p:txBody>
          <a:bodyPr/>
          <a:lstStyle/>
          <a:p>
            <a:r>
              <a:rPr lang="ro-RO" dirty="0"/>
              <a:t>Calitatea vieții: experiența subiectivă</a:t>
            </a:r>
            <a:endParaRPr lang="pt-PT" dirty="0"/>
          </a:p>
        </p:txBody>
      </p:sp>
      <p:pic>
        <p:nvPicPr>
          <p:cNvPr id="4" name="Imagem 3" descr="Uma imagem com céu, pessoa, ar livre, vestuário&#10;&#10;Os conteúdos gerados por IA podem estar incorretos.">
            <a:extLst>
              <a:ext uri="{FF2B5EF4-FFF2-40B4-BE49-F238E27FC236}">
                <a16:creationId xmlns:a16="http://schemas.microsoft.com/office/drawing/2014/main" id="{52954166-0F87-FDAA-E94A-8859822CC536}"/>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221821" y="136040"/>
            <a:ext cx="2820500" cy="14102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0729626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E9211-9509-96C7-3075-3E808B7D8265}"/>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04BACF6-8F16-ADBF-838B-63354C0202EE}"/>
              </a:ext>
            </a:extLst>
          </p:cNvPr>
          <p:cNvSpPr>
            <a:spLocks noGrp="1"/>
          </p:cNvSpPr>
          <p:nvPr>
            <p:ph type="title"/>
          </p:nvPr>
        </p:nvSpPr>
        <p:spPr/>
        <p:txBody>
          <a:bodyPr lIns="91440"/>
          <a:lstStyle/>
          <a:p>
            <a:r>
              <a:rPr lang="ro-RO" dirty="0"/>
              <a:t>Cadre ale îmbătrânirii pozitive</a:t>
            </a:r>
            <a:endParaRPr lang="el-GR" dirty="0"/>
          </a:p>
        </p:txBody>
      </p:sp>
      <p:sp>
        <p:nvSpPr>
          <p:cNvPr id="3" name="Marcador de Posição do Texto 2">
            <a:extLst>
              <a:ext uri="{FF2B5EF4-FFF2-40B4-BE49-F238E27FC236}">
                <a16:creationId xmlns:a16="http://schemas.microsoft.com/office/drawing/2014/main" id="{A8974705-CEB9-7D16-57D8-F1B6A7E0CD93}"/>
              </a:ext>
            </a:extLst>
          </p:cNvPr>
          <p:cNvSpPr>
            <a:spLocks noGrp="1"/>
          </p:cNvSpPr>
          <p:nvPr>
            <p:ph type="body" sz="quarter" idx="10"/>
          </p:nvPr>
        </p:nvSpPr>
        <p:spPr/>
        <p:txBody>
          <a:bodyPr/>
          <a:lstStyle/>
          <a:p>
            <a:r>
              <a:rPr lang="ro-RO" dirty="0"/>
              <a:t>Exemple de calitate a vieții</a:t>
            </a:r>
            <a:endParaRPr lang="pt-PT" dirty="0"/>
          </a:p>
        </p:txBody>
      </p:sp>
      <p:graphicFrame>
        <p:nvGraphicFramePr>
          <p:cNvPr id="5" name="Diagrama 4">
            <a:extLst>
              <a:ext uri="{FF2B5EF4-FFF2-40B4-BE49-F238E27FC236}">
                <a16:creationId xmlns:a16="http://schemas.microsoft.com/office/drawing/2014/main" id="{E82B901D-022E-1516-8A96-1FD3F92A504E}"/>
              </a:ext>
            </a:extLst>
          </p:cNvPr>
          <p:cNvGraphicFramePr/>
          <p:nvPr>
            <p:extLst>
              <p:ext uri="{D42A27DB-BD31-4B8C-83A1-F6EECF244321}">
                <p14:modId xmlns:p14="http://schemas.microsoft.com/office/powerpoint/2010/main" val="3567147365"/>
              </p:ext>
            </p:extLst>
          </p:nvPr>
        </p:nvGraphicFramePr>
        <p:xfrm>
          <a:off x="1835285" y="1462685"/>
          <a:ext cx="7503268" cy="48638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584352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06B57-D4F1-31F3-76FD-8D33BB6E048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4FDED65-3B32-DCB5-625F-484C8150912E}"/>
              </a:ext>
            </a:extLst>
          </p:cNvPr>
          <p:cNvSpPr>
            <a:spLocks noGrp="1"/>
          </p:cNvSpPr>
          <p:nvPr>
            <p:ph type="title"/>
          </p:nvPr>
        </p:nvSpPr>
        <p:spPr/>
        <p:txBody>
          <a:bodyPr lIns="91440"/>
          <a:lstStyle/>
          <a:p>
            <a:r>
              <a:rPr lang="ro-RO" dirty="0"/>
              <a:t>Cadre ale îmbătrânirii pozitive</a:t>
            </a:r>
            <a:endParaRPr lang="el-GR" dirty="0"/>
          </a:p>
        </p:txBody>
      </p:sp>
      <p:sp>
        <p:nvSpPr>
          <p:cNvPr id="7" name="Content Placeholder 6">
            <a:extLst>
              <a:ext uri="{FF2B5EF4-FFF2-40B4-BE49-F238E27FC236}">
                <a16:creationId xmlns:a16="http://schemas.microsoft.com/office/drawing/2014/main" id="{B234CBC6-8131-09A1-C246-960D2F2B02B7}"/>
              </a:ext>
            </a:extLst>
          </p:cNvPr>
          <p:cNvSpPr>
            <a:spLocks noGrp="1"/>
          </p:cNvSpPr>
          <p:nvPr>
            <p:ph sz="quarter" idx="12"/>
          </p:nvPr>
        </p:nvSpPr>
        <p:spPr>
          <a:xfrm>
            <a:off x="195248" y="2135741"/>
            <a:ext cx="10787280" cy="5239672"/>
          </a:xfrm>
        </p:spPr>
        <p:txBody>
          <a:bodyPr/>
          <a:lstStyle/>
          <a:p>
            <a:pPr marL="342900" indent="-342900">
              <a:buFont typeface="Arial" panose="020B0604020202020204" pitchFamily="34" charset="0"/>
              <a:buChar char="•"/>
            </a:pPr>
            <a:r>
              <a:rPr lang="ro-RO" sz="2400" b="1" dirty="0"/>
              <a:t>WHOQOL-BREF</a:t>
            </a:r>
            <a:r>
              <a:rPr lang="ro-RO" sz="2400" dirty="0"/>
              <a:t>: un chestionar cu 26 de itemi care evaluează patru domenii principale: sănătatea fizică, sănătatea psihologică, relațiile sociale și mediul </a:t>
            </a:r>
          </a:p>
          <a:p>
            <a:r>
              <a:rPr lang="ro-RO" sz="2400" dirty="0"/>
              <a:t>     (</a:t>
            </a:r>
            <a:r>
              <a:rPr lang="ro-RO" sz="2400" dirty="0">
                <a:hlinkClick r:id="rId3"/>
              </a:rPr>
              <a:t>disponibil pentru descărcare în peste 40 de limbi</a:t>
            </a:r>
            <a:r>
              <a:rPr lang="ro-RO" sz="2400" dirty="0"/>
              <a:t>).</a:t>
            </a:r>
          </a:p>
          <a:p>
            <a:endParaRPr lang="en-US" sz="2400" dirty="0"/>
          </a:p>
          <a:p>
            <a:pPr marL="342900" indent="-342900">
              <a:buFont typeface="Arial" panose="020B0604020202020204" pitchFamily="34" charset="0"/>
              <a:buChar char="•"/>
            </a:pPr>
            <a:r>
              <a:rPr lang="ro-RO" sz="2400" b="1" dirty="0"/>
              <a:t>CASP-19</a:t>
            </a:r>
            <a:r>
              <a:rPr lang="ro-RO" sz="2400" dirty="0"/>
              <a:t>: conceput pentru populațiile vârstnice, se îndepărtează de indicatorii legați de sănătate și se concentrează pe dezvoltarea deplină la vârste înaintate. Măsoară patru dimensiuni fundamentate teoretic: control, autonomie, autorealizare și plăcere </a:t>
            </a:r>
          </a:p>
          <a:p>
            <a:r>
              <a:rPr lang="ro-RO" sz="2400" dirty="0"/>
              <a:t>     (</a:t>
            </a:r>
            <a:r>
              <a:rPr lang="ro-RO" sz="2400" dirty="0">
                <a:hlinkClick r:id="rId4"/>
              </a:rPr>
              <a:t>disponibil în numeroase limbi</a:t>
            </a:r>
            <a:r>
              <a:rPr lang="ro-RO" sz="2400" dirty="0"/>
              <a:t>).</a:t>
            </a:r>
          </a:p>
        </p:txBody>
      </p:sp>
      <p:sp>
        <p:nvSpPr>
          <p:cNvPr id="3" name="Marcador de Posição do Texto 2">
            <a:extLst>
              <a:ext uri="{FF2B5EF4-FFF2-40B4-BE49-F238E27FC236}">
                <a16:creationId xmlns:a16="http://schemas.microsoft.com/office/drawing/2014/main" id="{50017BAF-BDDF-AA43-8761-2CC2DA402671}"/>
              </a:ext>
            </a:extLst>
          </p:cNvPr>
          <p:cNvSpPr>
            <a:spLocks noGrp="1"/>
          </p:cNvSpPr>
          <p:nvPr>
            <p:ph type="body" sz="quarter" idx="10"/>
          </p:nvPr>
        </p:nvSpPr>
        <p:spPr/>
        <p:txBody>
          <a:bodyPr/>
          <a:lstStyle/>
          <a:p>
            <a:r>
              <a:rPr lang="ro-RO" dirty="0"/>
              <a:t>Măsurarea calității vieții</a:t>
            </a:r>
            <a:endParaRPr lang="pt-PT" dirty="0"/>
          </a:p>
        </p:txBody>
      </p:sp>
      <p:pic>
        <p:nvPicPr>
          <p:cNvPr id="4" name="Imagem 3" descr="Uma imagem com Gráficos, clipart, círculo, logótipo&#10;&#10;Os conteúdos gerados por IA podem estar incorretos.">
            <a:extLst>
              <a:ext uri="{FF2B5EF4-FFF2-40B4-BE49-F238E27FC236}">
                <a16:creationId xmlns:a16="http://schemas.microsoft.com/office/drawing/2014/main" id="{C7E18EA0-922F-EA7E-4C35-8998D360AB3D}"/>
              </a:ext>
            </a:extLst>
          </p:cNvPr>
          <p:cNvPicPr>
            <a:picLocks noChangeAspect="1"/>
          </p:cNvPicPr>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0243226" y="155642"/>
            <a:ext cx="1799095" cy="1799095"/>
          </a:xfrm>
          <a:prstGeom prst="rect">
            <a:avLst/>
          </a:prstGeom>
        </p:spPr>
      </p:pic>
    </p:spTree>
    <p:extLst>
      <p:ext uri="{BB962C8B-B14F-4D97-AF65-F5344CB8AC3E}">
        <p14:creationId xmlns:p14="http://schemas.microsoft.com/office/powerpoint/2010/main" val="18162326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FA38B-727C-8357-0199-923E4C7F328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5D803D6-E255-CE56-393D-B39993734C75}"/>
              </a:ext>
            </a:extLst>
          </p:cNvPr>
          <p:cNvSpPr>
            <a:spLocks noGrp="1"/>
          </p:cNvSpPr>
          <p:nvPr>
            <p:ph type="title"/>
          </p:nvPr>
        </p:nvSpPr>
        <p:spPr>
          <a:xfrm>
            <a:off x="97970" y="81642"/>
            <a:ext cx="11944351" cy="715879"/>
          </a:xfrm>
        </p:spPr>
        <p:txBody>
          <a:bodyPr lIns="91440" anchor="ctr">
            <a:normAutofit/>
          </a:bodyPr>
          <a:lstStyle/>
          <a:p>
            <a:r>
              <a:rPr lang="ro-RO" dirty="0"/>
              <a:t>Măsurarea calității vieții</a:t>
            </a:r>
          </a:p>
        </p:txBody>
      </p:sp>
      <p:sp>
        <p:nvSpPr>
          <p:cNvPr id="7" name="Content Placeholder 6">
            <a:extLst>
              <a:ext uri="{FF2B5EF4-FFF2-40B4-BE49-F238E27FC236}">
                <a16:creationId xmlns:a16="http://schemas.microsoft.com/office/drawing/2014/main" id="{1CB18DE8-5DBA-F6C8-8956-0CDBCDD12E64}"/>
              </a:ext>
            </a:extLst>
          </p:cNvPr>
          <p:cNvSpPr>
            <a:spLocks noGrp="1"/>
          </p:cNvSpPr>
          <p:nvPr>
            <p:ph sz="quarter" idx="11"/>
          </p:nvPr>
        </p:nvSpPr>
        <p:spPr>
          <a:xfrm>
            <a:off x="97971" y="1462684"/>
            <a:ext cx="5910944" cy="5313673"/>
          </a:xfrm>
        </p:spPr>
        <p:txBody>
          <a:bodyPr>
            <a:normAutofit/>
          </a:bodyPr>
          <a:lstStyle/>
          <a:p>
            <a:r>
              <a:rPr lang="ro-RO" sz="2300" dirty="0"/>
              <a:t>Obiectiv: exersarea utilizării instrumentelor WHOQOL-BREF și CASP-19.</a:t>
            </a:r>
          </a:p>
          <a:p>
            <a:endParaRPr lang="en-US" sz="2300" dirty="0"/>
          </a:p>
          <a:p>
            <a:r>
              <a:rPr lang="ro-RO" sz="2300" dirty="0"/>
              <a:t>Împărțiți cursanții în perechi și distribuiți </a:t>
            </a:r>
            <a:r>
              <a:rPr lang="ro-RO" sz="2300" b="1" dirty="0"/>
              <a:t>cartonașele cu personaje pentru jocul de rol </a:t>
            </a:r>
            <a:r>
              <a:rPr lang="ro-RO" sz="2300" dirty="0"/>
              <a:t>și </a:t>
            </a:r>
            <a:r>
              <a:rPr lang="ro-RO" sz="2300" b="1" dirty="0"/>
              <a:t>chestionarele</a:t>
            </a:r>
            <a:r>
              <a:rPr lang="ro-RO" sz="2300" dirty="0"/>
              <a:t> tipărite: </a:t>
            </a:r>
          </a:p>
          <a:p>
            <a:pPr marL="342900" indent="-342900">
              <a:buFont typeface="Arial" panose="020B0604020202020204" pitchFamily="34" charset="0"/>
              <a:buChar char="•"/>
            </a:pPr>
            <a:r>
              <a:rPr lang="ro-RO" sz="2300" dirty="0"/>
              <a:t>unul joacă rolul practicianului,</a:t>
            </a:r>
          </a:p>
          <a:p>
            <a:pPr marL="342900" indent="-342900">
              <a:buFont typeface="Arial" panose="020B0604020202020204" pitchFamily="34" charset="0"/>
              <a:buChar char="•"/>
            </a:pPr>
            <a:r>
              <a:rPr lang="ro-RO" sz="2300" dirty="0"/>
              <a:t>celălalt rolul persoanei vârstnice. </a:t>
            </a:r>
          </a:p>
          <a:p>
            <a:endParaRPr lang="en-US" sz="2300" dirty="0"/>
          </a:p>
          <a:p>
            <a:r>
              <a:rPr lang="ro-RO" sz="2300" dirty="0"/>
              <a:t>Practicianul realizează un </a:t>
            </a:r>
            <a:r>
              <a:rPr lang="ro-RO" sz="2300" b="1" dirty="0"/>
              <a:t>interviu de 10 minute </a:t>
            </a:r>
            <a:r>
              <a:rPr lang="ro-RO" sz="2300" dirty="0"/>
              <a:t>folosind unul dintre cele două chestionare.</a:t>
            </a:r>
          </a:p>
        </p:txBody>
      </p:sp>
      <p:sp>
        <p:nvSpPr>
          <p:cNvPr id="3" name="Marcador de Posição do Texto 2">
            <a:extLst>
              <a:ext uri="{FF2B5EF4-FFF2-40B4-BE49-F238E27FC236}">
                <a16:creationId xmlns:a16="http://schemas.microsoft.com/office/drawing/2014/main" id="{BC8A7E69-40F4-B0FD-71A0-E7D86EE2CD50}"/>
              </a:ext>
            </a:extLst>
          </p:cNvPr>
          <p:cNvSpPr>
            <a:spLocks noGrp="1"/>
          </p:cNvSpPr>
          <p:nvPr>
            <p:ph type="body" sz="quarter" idx="10"/>
          </p:nvPr>
        </p:nvSpPr>
        <p:spPr>
          <a:xfrm>
            <a:off x="97970" y="854672"/>
            <a:ext cx="11944351" cy="550862"/>
          </a:xfrm>
        </p:spPr>
        <p:txBody>
          <a:bodyPr anchor="ctr">
            <a:normAutofit/>
          </a:bodyPr>
          <a:lstStyle/>
          <a:p>
            <a:r>
              <a:rPr lang="ro-RO" dirty="0"/>
              <a:t>Exercițiul 2 – Măsurarea calității vieții</a:t>
            </a:r>
            <a:endParaRPr lang="pt-PT" dirty="0"/>
          </a:p>
        </p:txBody>
      </p:sp>
      <p:pic>
        <p:nvPicPr>
          <p:cNvPr id="4" name="Imagem 3" descr="Uma imagem com vestuário, pessoa, Cara humana, interior&#10;&#10;Os conteúdos gerados por IA podem estar incorretos.">
            <a:extLst>
              <a:ext uri="{FF2B5EF4-FFF2-40B4-BE49-F238E27FC236}">
                <a16:creationId xmlns:a16="http://schemas.microsoft.com/office/drawing/2014/main" id="{6F9BBEFD-119B-72DF-12A2-41859CAA413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5650" y="1462684"/>
            <a:ext cx="5831294" cy="3887529"/>
          </a:xfrm>
          <a:prstGeom prst="rect">
            <a:avLst/>
          </a:prstGeom>
        </p:spPr>
      </p:pic>
    </p:spTree>
    <p:extLst>
      <p:ext uri="{BB962C8B-B14F-4D97-AF65-F5344CB8AC3E}">
        <p14:creationId xmlns:p14="http://schemas.microsoft.com/office/powerpoint/2010/main" val="3057216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0041E-D1C0-6BE4-E47F-753C0FBFAC9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F1C5AA1-1971-8B7C-FAA6-4A3EA021ED81}"/>
              </a:ext>
            </a:extLst>
          </p:cNvPr>
          <p:cNvSpPr>
            <a:spLocks noGrp="1"/>
          </p:cNvSpPr>
          <p:nvPr>
            <p:ph type="title"/>
          </p:nvPr>
        </p:nvSpPr>
        <p:spPr/>
        <p:txBody>
          <a:bodyPr lIns="91440"/>
          <a:lstStyle/>
          <a:p>
            <a:r>
              <a:rPr lang="ro-RO" dirty="0" err="1"/>
              <a:t>Cadrul holistic în gerontologie</a:t>
            </a:r>
            <a:endParaRPr lang="el-GR" dirty="0"/>
          </a:p>
        </p:txBody>
      </p:sp>
      <p:sp>
        <p:nvSpPr>
          <p:cNvPr id="7" name="Content Placeholder 6">
            <a:extLst>
              <a:ext uri="{FF2B5EF4-FFF2-40B4-BE49-F238E27FC236}">
                <a16:creationId xmlns:a16="http://schemas.microsoft.com/office/drawing/2014/main" id="{5F660F69-88F9-DEE4-DF84-AE710D07A7E4}"/>
              </a:ext>
            </a:extLst>
          </p:cNvPr>
          <p:cNvSpPr>
            <a:spLocks noGrp="1"/>
          </p:cNvSpPr>
          <p:nvPr>
            <p:ph sz="quarter" idx="12"/>
          </p:nvPr>
        </p:nvSpPr>
        <p:spPr>
          <a:xfrm>
            <a:off x="97970" y="1933495"/>
            <a:ext cx="11526582" cy="5289179"/>
          </a:xfrm>
        </p:spPr>
        <p:txBody>
          <a:bodyPr/>
          <a:lstStyle/>
          <a:p>
            <a:pPr marL="342900" indent="-342900">
              <a:buFont typeface="Arial" panose="020B0604020202020204" pitchFamily="34" charset="0"/>
              <a:buChar char="•"/>
            </a:pPr>
            <a:r>
              <a:rPr lang="ro-RO" sz="2600" dirty="0"/>
              <a:t>Abordarea holistică trebuie să recunoască faptul că </a:t>
            </a:r>
            <a:r>
              <a:rPr lang="ro-RO" sz="2600" b="1" dirty="0"/>
              <a:t>sexualitatea și identitatea sunt parte integrantă a stării de bine </a:t>
            </a:r>
            <a:r>
              <a:rPr lang="ro-RO" sz="2600" dirty="0"/>
              <a:t>și nu „expiră” la o anumită vârstă</a:t>
            </a:r>
          </a:p>
          <a:p>
            <a:pPr marL="342900" indent="-342900">
              <a:buFont typeface="Arial" panose="020B0604020202020204" pitchFamily="34" charset="0"/>
              <a:buChar char="•"/>
            </a:pPr>
            <a:r>
              <a:rPr lang="ro-RO" sz="2600" dirty="0"/>
              <a:t>realitățile vârstelor înaintate includ </a:t>
            </a:r>
            <a:r>
              <a:rPr lang="ro-RO" sz="2600" b="1" dirty="0"/>
              <a:t>continuarea dorinței</a:t>
            </a:r>
            <a:r>
              <a:rPr lang="ro-RO" sz="2600" dirty="0"/>
              <a:t>, nevoia de atingere și menținerea unei imagini de sine sexuale, toate contribuind la reziliența psihologică </a:t>
            </a:r>
          </a:p>
          <a:p>
            <a:pPr marL="342900" indent="-342900">
              <a:buFont typeface="Arial" panose="020B0604020202020204" pitchFamily="34" charset="0"/>
              <a:buChar char="•"/>
            </a:pPr>
            <a:r>
              <a:rPr lang="ro-RO" sz="2600" dirty="0"/>
              <a:t>ignorarea sexualității sau tratarea ei ca irelevantă subminează pilonii autonomiei și autorealizării din cadrul Calității vieții</a:t>
            </a:r>
          </a:p>
          <a:p>
            <a:pPr marL="342900" indent="-342900">
              <a:buFont typeface="Arial" panose="020B0604020202020204" pitchFamily="34" charset="0"/>
              <a:buChar char="•"/>
            </a:pPr>
            <a:r>
              <a:rPr lang="ro-RO" sz="2600" dirty="0"/>
              <a:t>sprijinul holistic presupune o schimbare de perspectivă: o viață demnă include libertatea de a-ți exprima identitatea de gen și orientarea sexuală și de a </a:t>
            </a:r>
            <a:r>
              <a:rPr lang="ro-RO" sz="2600" b="1" dirty="0"/>
              <a:t>căuta intimitatea și conexiunea pe tot parcursul vieții</a:t>
            </a:r>
          </a:p>
        </p:txBody>
      </p:sp>
      <p:sp>
        <p:nvSpPr>
          <p:cNvPr id="6" name="Marcador de Posição do Texto 2">
            <a:extLst>
              <a:ext uri="{FF2B5EF4-FFF2-40B4-BE49-F238E27FC236}">
                <a16:creationId xmlns:a16="http://schemas.microsoft.com/office/drawing/2014/main" id="{0DAA7715-E71D-42BF-DC57-30C32B135A53}"/>
              </a:ext>
            </a:extLst>
          </p:cNvPr>
          <p:cNvSpPr>
            <a:spLocks noGrp="1"/>
          </p:cNvSpPr>
          <p:nvPr>
            <p:ph type="body" sz="quarter" idx="10"/>
          </p:nvPr>
        </p:nvSpPr>
        <p:spPr>
          <a:xfrm>
            <a:off x="97970" y="854672"/>
            <a:ext cx="11944351" cy="550862"/>
          </a:xfrm>
        </p:spPr>
        <p:txBody>
          <a:bodyPr/>
          <a:lstStyle/>
          <a:p>
            <a:r>
              <a:rPr lang="ro-RO" dirty="0"/>
              <a:t>Sexualitatea și identitatea în cadrul stării de bine holistice</a:t>
            </a:r>
            <a:endParaRPr lang="pt-PT" dirty="0"/>
          </a:p>
        </p:txBody>
      </p:sp>
      <p:pic>
        <p:nvPicPr>
          <p:cNvPr id="10" name="Imagem 9" descr="Uma imagem com preto, sombra, Fotografia monocromática, preto e branco&#10;&#10;Os conteúdos gerados por IA podem estar incorretos.">
            <a:extLst>
              <a:ext uri="{FF2B5EF4-FFF2-40B4-BE49-F238E27FC236}">
                <a16:creationId xmlns:a16="http://schemas.microsoft.com/office/drawing/2014/main" id="{CC5485FA-B5B5-8BCE-97DE-EE512A2A853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9387191" y="193392"/>
            <a:ext cx="2572154" cy="1286077"/>
          </a:xfrm>
          <a:prstGeom prst="rect">
            <a:avLst/>
          </a:prstGeom>
        </p:spPr>
      </p:pic>
    </p:spTree>
    <p:extLst>
      <p:ext uri="{BB962C8B-B14F-4D97-AF65-F5344CB8AC3E}">
        <p14:creationId xmlns:p14="http://schemas.microsoft.com/office/powerpoint/2010/main" val="2582065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754EC-1902-81A3-345C-3334B4FC08A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D94910EB-EF83-4288-4B6D-9C299FBB589C}"/>
              </a:ext>
            </a:extLst>
          </p:cNvPr>
          <p:cNvSpPr>
            <a:spLocks noGrp="1"/>
          </p:cNvSpPr>
          <p:nvPr>
            <p:ph type="title"/>
          </p:nvPr>
        </p:nvSpPr>
        <p:spPr/>
        <p:txBody>
          <a:bodyPr lIns="91440"/>
          <a:lstStyle/>
          <a:p>
            <a:r>
              <a:rPr lang="ro-RO" dirty="0"/>
              <a:t>Provocări profesionale</a:t>
            </a:r>
            <a:endParaRPr lang="el-GR" dirty="0"/>
          </a:p>
        </p:txBody>
      </p:sp>
      <p:sp>
        <p:nvSpPr>
          <p:cNvPr id="7" name="Content Placeholder 6">
            <a:extLst>
              <a:ext uri="{FF2B5EF4-FFF2-40B4-BE49-F238E27FC236}">
                <a16:creationId xmlns:a16="http://schemas.microsoft.com/office/drawing/2014/main" id="{18B63C3C-D284-1F76-4E86-70285417C196}"/>
              </a:ext>
            </a:extLst>
          </p:cNvPr>
          <p:cNvSpPr>
            <a:spLocks noGrp="1"/>
          </p:cNvSpPr>
          <p:nvPr>
            <p:ph sz="quarter" idx="12"/>
          </p:nvPr>
        </p:nvSpPr>
        <p:spPr>
          <a:xfrm>
            <a:off x="97970" y="3812968"/>
            <a:ext cx="11808685" cy="2969788"/>
          </a:xfrm>
        </p:spPr>
        <p:txBody>
          <a:bodyPr/>
          <a:lstStyle/>
          <a:p>
            <a:r>
              <a:rPr lang="ro-RO" sz="2400" dirty="0"/>
              <a:t>Exemplu: sprijinirea nevoii de intimitate a unei persoane vârstnice într-un centru rezidențial poate intra în conflict cu protocoalele instituționale. </a:t>
            </a:r>
          </a:p>
          <a:p>
            <a:r>
              <a:rPr lang="ro-RO" sz="2400" dirty="0"/>
              <a:t>Exemplu: dificultatea de a oferi îngrijire personalizată în cadrul sistemelor, în condiții de lipsă de personal și resurse limitate.</a:t>
            </a:r>
          </a:p>
          <a:p>
            <a:endParaRPr lang="en-US" sz="2400" dirty="0"/>
          </a:p>
        </p:txBody>
      </p:sp>
      <p:sp>
        <p:nvSpPr>
          <p:cNvPr id="3" name="Marcador de Posição do Texto 2">
            <a:extLst>
              <a:ext uri="{FF2B5EF4-FFF2-40B4-BE49-F238E27FC236}">
                <a16:creationId xmlns:a16="http://schemas.microsoft.com/office/drawing/2014/main" id="{12DD6ECE-7451-3869-94AF-E432E1A93BEC}"/>
              </a:ext>
            </a:extLst>
          </p:cNvPr>
          <p:cNvSpPr>
            <a:spLocks noGrp="1"/>
          </p:cNvSpPr>
          <p:nvPr>
            <p:ph type="body" sz="quarter" idx="10"/>
          </p:nvPr>
        </p:nvSpPr>
        <p:spPr>
          <a:xfrm>
            <a:off x="97970" y="854672"/>
            <a:ext cx="11944351" cy="1570856"/>
          </a:xfrm>
        </p:spPr>
        <p:txBody>
          <a:bodyPr/>
          <a:lstStyle/>
          <a:p>
            <a:r>
              <a:rPr lang="ro-RO" dirty="0"/>
              <a:t>Aplicarea cadrelor îmbătrânirii pozitive în practica de zi cu zi poate ridica provocări pentru profesioniștii din domeniul sănătății și al serviciilor sociale</a:t>
            </a:r>
          </a:p>
          <a:p>
            <a:endParaRPr lang="pt-PT" dirty="0"/>
          </a:p>
        </p:txBody>
      </p:sp>
      <p:sp>
        <p:nvSpPr>
          <p:cNvPr id="2" name="Oval 1">
            <a:extLst>
              <a:ext uri="{FF2B5EF4-FFF2-40B4-BE49-F238E27FC236}">
                <a16:creationId xmlns:a16="http://schemas.microsoft.com/office/drawing/2014/main" id="{4D03C2B3-80FE-173C-56EC-AB511EABD4E6}"/>
              </a:ext>
            </a:extLst>
          </p:cNvPr>
          <p:cNvSpPr/>
          <p:nvPr/>
        </p:nvSpPr>
        <p:spPr>
          <a:xfrm>
            <a:off x="893532" y="1895077"/>
            <a:ext cx="2785857" cy="1645791"/>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5" name="Oval 4">
            <a:extLst>
              <a:ext uri="{FF2B5EF4-FFF2-40B4-BE49-F238E27FC236}">
                <a16:creationId xmlns:a16="http://schemas.microsoft.com/office/drawing/2014/main" id="{AE817475-FE14-C8F7-6838-2A84A81C9118}"/>
              </a:ext>
            </a:extLst>
          </p:cNvPr>
          <p:cNvSpPr/>
          <p:nvPr/>
        </p:nvSpPr>
        <p:spPr>
          <a:xfrm>
            <a:off x="7693165" y="1895077"/>
            <a:ext cx="2890529" cy="1645791"/>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6" name="CaixaDeTexto 5">
            <a:extLst>
              <a:ext uri="{FF2B5EF4-FFF2-40B4-BE49-F238E27FC236}">
                <a16:creationId xmlns:a16="http://schemas.microsoft.com/office/drawing/2014/main" id="{CE5E7BD1-CDC8-C2E3-73D7-BF08BD3DA487}"/>
              </a:ext>
            </a:extLst>
          </p:cNvPr>
          <p:cNvSpPr txBox="1"/>
          <p:nvPr/>
        </p:nvSpPr>
        <p:spPr>
          <a:xfrm>
            <a:off x="1217608" y="2149993"/>
            <a:ext cx="2137703" cy="1200329"/>
          </a:xfrm>
          <a:prstGeom prst="rect">
            <a:avLst/>
          </a:prstGeom>
          <a:noFill/>
        </p:spPr>
        <p:txBody>
          <a:bodyPr wrap="square" rtlCol="0">
            <a:spAutoFit/>
          </a:bodyPr>
          <a:lstStyle/>
          <a:p>
            <a:pPr algn="ctr"/>
            <a:r>
              <a:rPr lang="ro-RO" b="1" dirty="0">
                <a:solidFill>
                  <a:srgbClr val="FFFFFF"/>
                </a:solidFill>
              </a:rPr>
              <a:t>Modelul biomedical, axat pe siguranță și gestionarea riscurilor. </a:t>
            </a:r>
            <a:endParaRPr lang="en-US" dirty="0">
              <a:solidFill>
                <a:srgbClr val="FFFFFF"/>
              </a:solidFill>
            </a:endParaRPr>
          </a:p>
        </p:txBody>
      </p:sp>
      <p:sp>
        <p:nvSpPr>
          <p:cNvPr id="9" name="CaixaDeTexto 8">
            <a:extLst>
              <a:ext uri="{FF2B5EF4-FFF2-40B4-BE49-F238E27FC236}">
                <a16:creationId xmlns:a16="http://schemas.microsoft.com/office/drawing/2014/main" id="{611B8E7E-85E0-A4F0-9E5C-790CFC2B2266}"/>
              </a:ext>
            </a:extLst>
          </p:cNvPr>
          <p:cNvSpPr txBox="1"/>
          <p:nvPr/>
        </p:nvSpPr>
        <p:spPr>
          <a:xfrm>
            <a:off x="7980145" y="2184961"/>
            <a:ext cx="2316567" cy="1477328"/>
          </a:xfrm>
          <a:prstGeom prst="rect">
            <a:avLst/>
          </a:prstGeom>
          <a:noFill/>
        </p:spPr>
        <p:txBody>
          <a:bodyPr wrap="square" rtlCol="0">
            <a:spAutoFit/>
          </a:bodyPr>
          <a:lstStyle/>
          <a:p>
            <a:pPr algn="ctr"/>
            <a:r>
              <a:rPr lang="ro-RO" b="1" dirty="0">
                <a:solidFill>
                  <a:srgbClr val="FFFFFF"/>
                </a:solidFill>
              </a:rPr>
              <a:t>Cadrul Calității vieții, axat pe autonomie și pe dreptul la riscuri asumate demn. </a:t>
            </a:r>
          </a:p>
        </p:txBody>
      </p:sp>
      <p:sp>
        <p:nvSpPr>
          <p:cNvPr id="12" name="Seta: Bidirecional 11">
            <a:extLst>
              <a:ext uri="{FF2B5EF4-FFF2-40B4-BE49-F238E27FC236}">
                <a16:creationId xmlns:a16="http://schemas.microsoft.com/office/drawing/2014/main" id="{F4445D76-B6D8-E5FB-1D1B-94D4C913B985}"/>
              </a:ext>
            </a:extLst>
          </p:cNvPr>
          <p:cNvSpPr/>
          <p:nvPr/>
        </p:nvSpPr>
        <p:spPr>
          <a:xfrm>
            <a:off x="4752309" y="2491366"/>
            <a:ext cx="2004321" cy="553667"/>
          </a:xfrm>
          <a:prstGeom prst="leftRightArrow">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3" name="Oval 12">
            <a:extLst>
              <a:ext uri="{FF2B5EF4-FFF2-40B4-BE49-F238E27FC236}">
                <a16:creationId xmlns:a16="http://schemas.microsoft.com/office/drawing/2014/main" id="{ACAC92FB-0420-7B75-6A3E-FFFD3CD31079}"/>
              </a:ext>
            </a:extLst>
          </p:cNvPr>
          <p:cNvSpPr/>
          <p:nvPr/>
        </p:nvSpPr>
        <p:spPr>
          <a:xfrm>
            <a:off x="4460339" y="5297862"/>
            <a:ext cx="2884044" cy="1381868"/>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14" name="CaixaDeTexto 13">
            <a:extLst>
              <a:ext uri="{FF2B5EF4-FFF2-40B4-BE49-F238E27FC236}">
                <a16:creationId xmlns:a16="http://schemas.microsoft.com/office/drawing/2014/main" id="{698373FB-0987-D170-D3D8-8E96CAA61663}"/>
              </a:ext>
            </a:extLst>
          </p:cNvPr>
          <p:cNvSpPr txBox="1"/>
          <p:nvPr/>
        </p:nvSpPr>
        <p:spPr>
          <a:xfrm>
            <a:off x="4752309" y="5573297"/>
            <a:ext cx="2351178" cy="830997"/>
          </a:xfrm>
          <a:prstGeom prst="rect">
            <a:avLst/>
          </a:prstGeom>
          <a:noFill/>
        </p:spPr>
        <p:txBody>
          <a:bodyPr wrap="square" rtlCol="0">
            <a:spAutoFit/>
          </a:bodyPr>
          <a:lstStyle/>
          <a:p>
            <a:pPr algn="ctr"/>
            <a:r>
              <a:rPr lang="ro-RO" sz="2400" b="1" dirty="0">
                <a:solidFill>
                  <a:srgbClr val="FFFFFF"/>
                </a:solidFill>
              </a:rPr>
              <a:t>Ce provocări întâmpinați?</a:t>
            </a:r>
          </a:p>
        </p:txBody>
      </p:sp>
    </p:spTree>
    <p:extLst>
      <p:ext uri="{BB962C8B-B14F-4D97-AF65-F5344CB8AC3E}">
        <p14:creationId xmlns:p14="http://schemas.microsoft.com/office/powerpoint/2010/main" val="41114246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763BF-286B-D307-E524-876F904F093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131629DA-2631-E2A2-795B-A8A636C01951}"/>
              </a:ext>
            </a:extLst>
          </p:cNvPr>
          <p:cNvSpPr>
            <a:spLocks noGrp="1"/>
          </p:cNvSpPr>
          <p:nvPr>
            <p:ph type="title"/>
          </p:nvPr>
        </p:nvSpPr>
        <p:spPr>
          <a:xfrm>
            <a:off x="97970" y="81642"/>
            <a:ext cx="11944351" cy="715879"/>
          </a:xfrm>
        </p:spPr>
        <p:txBody>
          <a:bodyPr lIns="91440" anchor="ctr">
            <a:normAutofit/>
          </a:bodyPr>
          <a:lstStyle/>
          <a:p>
            <a:r>
              <a:rPr lang="ro-RO" dirty="0"/>
              <a:t>Provocări profesionale și cadre holistice</a:t>
            </a:r>
          </a:p>
        </p:txBody>
      </p:sp>
      <p:sp>
        <p:nvSpPr>
          <p:cNvPr id="7" name="Content Placeholder 6">
            <a:extLst>
              <a:ext uri="{FF2B5EF4-FFF2-40B4-BE49-F238E27FC236}">
                <a16:creationId xmlns:a16="http://schemas.microsoft.com/office/drawing/2014/main" id="{047A6AE8-8E97-EFD9-2969-0711C426CC1B}"/>
              </a:ext>
            </a:extLst>
          </p:cNvPr>
          <p:cNvSpPr>
            <a:spLocks noGrp="1"/>
          </p:cNvSpPr>
          <p:nvPr>
            <p:ph sz="quarter" idx="11"/>
          </p:nvPr>
        </p:nvSpPr>
        <p:spPr>
          <a:xfrm>
            <a:off x="97971" y="1462684"/>
            <a:ext cx="5910944" cy="5313673"/>
          </a:xfrm>
        </p:spPr>
        <p:txBody>
          <a:bodyPr>
            <a:normAutofit/>
          </a:bodyPr>
          <a:lstStyle/>
          <a:p>
            <a:r>
              <a:rPr lang="ro-RO" sz="2400" dirty="0"/>
              <a:t>Obiectiv: aplicarea perspectivelor de gen și culturale și rezolvarea dilemelor etice.</a:t>
            </a:r>
          </a:p>
          <a:p>
            <a:endParaRPr lang="en-US" sz="2400" dirty="0"/>
          </a:p>
          <a:p>
            <a:r>
              <a:rPr lang="ro-RO" sz="2400" dirty="0"/>
              <a:t>Împărțiți participanții în grupuri mici. Fiecare grup primește un </a:t>
            </a:r>
            <a:r>
              <a:rPr lang="ro-RO" sz="2400" b="1" dirty="0"/>
              <a:t>dosar de caz </a:t>
            </a:r>
            <a:r>
              <a:rPr lang="ro-RO" sz="2400" dirty="0"/>
              <a:t>și o </a:t>
            </a:r>
            <a:r>
              <a:rPr lang="ro-RO" sz="2400" b="1" dirty="0"/>
              <a:t>fișă de lucru pentru planul de acțiune</a:t>
            </a:r>
            <a:r>
              <a:rPr lang="ro-RO" sz="2400" dirty="0"/>
              <a:t>. Grupurile trebuie să rezolve o sarcină în două părți:</a:t>
            </a:r>
          </a:p>
          <a:p>
            <a:pPr marL="457200" indent="-457200">
              <a:buFont typeface="+mj-lt"/>
              <a:buAutoNum type="arabicPeriod"/>
            </a:pPr>
            <a:r>
              <a:rPr lang="ro-RO" sz="2400" dirty="0"/>
              <a:t>Identificați modul în care genul și cultura creează bariere în această poveste concretă.</a:t>
            </a:r>
          </a:p>
          <a:p>
            <a:pPr marL="457200" indent="-457200">
              <a:buFont typeface="+mj-lt"/>
              <a:buAutoNum type="arabicPeriod"/>
            </a:pPr>
            <a:r>
              <a:rPr lang="ro-RO" sz="2400" dirty="0"/>
              <a:t>Elaborați un plan de acțiune în 3 pași pentru a trece de la un </a:t>
            </a:r>
            <a:r>
              <a:rPr lang="ro-RO" sz="2400" i="1" dirty="0"/>
              <a:t>model bazat pe deficit</a:t>
            </a:r>
            <a:r>
              <a:rPr lang="ro-RO" sz="2400" dirty="0"/>
              <a:t> la o </a:t>
            </a:r>
            <a:r>
              <a:rPr lang="ro-RO" sz="2400" i="1" dirty="0"/>
              <a:t>abordare a îmbătrânirii pozitive </a:t>
            </a:r>
            <a:r>
              <a:rPr lang="ro-RO" sz="2400" dirty="0"/>
              <a:t>pentru această persoană.</a:t>
            </a:r>
          </a:p>
          <a:p>
            <a:endParaRPr lang="en-US" sz="2000" dirty="0"/>
          </a:p>
        </p:txBody>
      </p:sp>
      <p:sp>
        <p:nvSpPr>
          <p:cNvPr id="3" name="Marcador de Posição do Texto 2">
            <a:extLst>
              <a:ext uri="{FF2B5EF4-FFF2-40B4-BE49-F238E27FC236}">
                <a16:creationId xmlns:a16="http://schemas.microsoft.com/office/drawing/2014/main" id="{08C94B41-A661-1C22-4C22-C7BC484D8FAC}"/>
              </a:ext>
            </a:extLst>
          </p:cNvPr>
          <p:cNvSpPr>
            <a:spLocks noGrp="1"/>
          </p:cNvSpPr>
          <p:nvPr>
            <p:ph type="body" sz="quarter" idx="10"/>
          </p:nvPr>
        </p:nvSpPr>
        <p:spPr>
          <a:xfrm>
            <a:off x="97970" y="854672"/>
            <a:ext cx="11944351" cy="550862"/>
          </a:xfrm>
        </p:spPr>
        <p:txBody>
          <a:bodyPr anchor="ctr">
            <a:normAutofit/>
          </a:bodyPr>
          <a:lstStyle/>
          <a:p>
            <a:r>
              <a:rPr lang="ro-RO" dirty="0"/>
              <a:t>Exercițiul 3 – Analiza studiilor de caz și elaborarea unui plan de acțiune în 3 pași  </a:t>
            </a:r>
            <a:endParaRPr lang="pt-PT" dirty="0"/>
          </a:p>
        </p:txBody>
      </p:sp>
      <p:pic>
        <p:nvPicPr>
          <p:cNvPr id="5" name="Imagem 4" descr="Uma imagem com vestuário, Cara humana, pessoa, homem&#10;&#10;Os conteúdos gerados por IA podem estar incorretos.">
            <a:extLst>
              <a:ext uri="{FF2B5EF4-FFF2-40B4-BE49-F238E27FC236}">
                <a16:creationId xmlns:a16="http://schemas.microsoft.com/office/drawing/2014/main" id="{59942014-7E8F-5F9B-EC58-909096D4AB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1588040"/>
            <a:ext cx="5814710" cy="3876473"/>
          </a:xfrm>
          <a:prstGeom prst="rect">
            <a:avLst/>
          </a:prstGeom>
        </p:spPr>
      </p:pic>
    </p:spTree>
    <p:extLst>
      <p:ext uri="{BB962C8B-B14F-4D97-AF65-F5344CB8AC3E}">
        <p14:creationId xmlns:p14="http://schemas.microsoft.com/office/powerpoint/2010/main" val="17018025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D7787-AFB9-9CAA-CDD2-3AF96DB06A67}"/>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C143139-C0CD-A747-4C0B-48A34B9E3464}"/>
              </a:ext>
            </a:extLst>
          </p:cNvPr>
          <p:cNvSpPr>
            <a:spLocks noGrp="1"/>
          </p:cNvSpPr>
          <p:nvPr>
            <p:ph type="title"/>
          </p:nvPr>
        </p:nvSpPr>
        <p:spPr>
          <a:xfrm>
            <a:off x="97970" y="81642"/>
            <a:ext cx="11944351" cy="715879"/>
          </a:xfrm>
        </p:spPr>
        <p:txBody>
          <a:bodyPr lIns="91440" anchor="ctr">
            <a:normAutofit/>
          </a:bodyPr>
          <a:lstStyle/>
          <a:p>
            <a:r>
              <a:rPr lang="ro-RO" dirty="0"/>
              <a:t>Îndrumări pentru formatori și profesioniști</a:t>
            </a:r>
            <a:endParaRPr lang="el-GR" dirty="0"/>
          </a:p>
        </p:txBody>
      </p:sp>
      <p:pic>
        <p:nvPicPr>
          <p:cNvPr id="4" name="Imagem 3" descr="Uma imagem com pessoa, vestuário, dedo, punho&#10;&#10;Os conteúdos gerados por IA podem estar incorretos.">
            <a:extLst>
              <a:ext uri="{FF2B5EF4-FFF2-40B4-BE49-F238E27FC236}">
                <a16:creationId xmlns:a16="http://schemas.microsoft.com/office/drawing/2014/main" id="{424FDB0D-B416-5C9E-FA99-093C4A99773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7971" y="1770433"/>
            <a:ext cx="6474704" cy="4321865"/>
          </a:xfrm>
          <a:prstGeom prst="rect">
            <a:avLst/>
          </a:prstGeom>
          <a:noFill/>
        </p:spPr>
      </p:pic>
      <p:sp>
        <p:nvSpPr>
          <p:cNvPr id="7" name="Content Placeholder 6">
            <a:extLst>
              <a:ext uri="{FF2B5EF4-FFF2-40B4-BE49-F238E27FC236}">
                <a16:creationId xmlns:a16="http://schemas.microsoft.com/office/drawing/2014/main" id="{AEF51DC3-B365-06C0-9722-5C703E2B9CFD}"/>
              </a:ext>
            </a:extLst>
          </p:cNvPr>
          <p:cNvSpPr>
            <a:spLocks noGrp="1"/>
          </p:cNvSpPr>
          <p:nvPr>
            <p:ph sz="quarter" idx="12"/>
          </p:nvPr>
        </p:nvSpPr>
        <p:spPr>
          <a:xfrm>
            <a:off x="6643990" y="1770433"/>
            <a:ext cx="5233482" cy="5350214"/>
          </a:xfrm>
        </p:spPr>
        <p:txBody>
          <a:bodyPr>
            <a:normAutofit/>
          </a:bodyPr>
          <a:lstStyle/>
          <a:p>
            <a:pPr marL="342900" indent="-342900">
              <a:buFont typeface="Arial" panose="020B0604020202020204" pitchFamily="34" charset="0"/>
              <a:buChar char="•"/>
            </a:pPr>
            <a:r>
              <a:rPr lang="ro-RO" b="1" dirty="0"/>
              <a:t>Beneficența (a acționa în interesul superior al persoanei) vs. autonomia (respectarea dreptului său de a alege)</a:t>
            </a:r>
            <a:r>
              <a:rPr lang="ro-RO" dirty="0"/>
              <a:t>: profesioniștii ar trebui să adopte </a:t>
            </a:r>
            <a:r>
              <a:rPr lang="ro-RO" i="1" dirty="0"/>
              <a:t>principiul demnității riscului </a:t>
            </a:r>
            <a:r>
              <a:rPr lang="ro-RO" dirty="0"/>
              <a:t>ori de câte ori este posibil, recunoscând că o viață fără risc este o viață fără libertate. A asigura că o persoană vârstnică își poate exprima sexualitatea și identitatea este o chestiune fundamentală de drepturi ale omului.</a:t>
            </a:r>
          </a:p>
          <a:p>
            <a:pPr marL="342900" indent="-342900">
              <a:buFont typeface="Arial" panose="020B0604020202020204" pitchFamily="34" charset="0"/>
              <a:buChar char="•"/>
            </a:pPr>
            <a:r>
              <a:rPr lang="ro-RO" b="1" dirty="0"/>
              <a:t>Validați, nu infantilizați</a:t>
            </a:r>
            <a:r>
              <a:rPr lang="ro-RO" dirty="0"/>
              <a:t>: evitați „elderspeak” (de ex., tonul ridicat sau limbajul excesiv de simplificat). Tratați persoanele vârstnice ca pe egalii autonomi care sunt.</a:t>
            </a:r>
          </a:p>
          <a:p>
            <a:pPr marL="342900" indent="-342900">
              <a:buFont typeface="Arial" panose="020B0604020202020204" pitchFamily="34" charset="0"/>
              <a:buChar char="•"/>
            </a:pPr>
            <a:r>
              <a:rPr lang="ro-RO" b="1" dirty="0"/>
              <a:t>Ascultarea activă</a:t>
            </a:r>
            <a:r>
              <a:rPr lang="ro-RO" dirty="0"/>
              <a:t>: fiți atenți la indiciile legate de identitatea persoanei, rolurile din trecut și dorințele actuale. Despre sexualitate și intimitate se vorbește adesea „în nuanțe de gri”, prin aluzii subtile care cer un răspuns sensibil, fără judecată. </a:t>
            </a:r>
          </a:p>
        </p:txBody>
      </p:sp>
      <p:sp>
        <p:nvSpPr>
          <p:cNvPr id="3" name="Marcador de Posição do Texto 2">
            <a:extLst>
              <a:ext uri="{FF2B5EF4-FFF2-40B4-BE49-F238E27FC236}">
                <a16:creationId xmlns:a16="http://schemas.microsoft.com/office/drawing/2014/main" id="{F84BAAFB-E99C-AD08-8543-D3990F25738F}"/>
              </a:ext>
            </a:extLst>
          </p:cNvPr>
          <p:cNvSpPr>
            <a:spLocks noGrp="1"/>
          </p:cNvSpPr>
          <p:nvPr>
            <p:ph type="body" sz="quarter" idx="10"/>
          </p:nvPr>
        </p:nvSpPr>
        <p:spPr>
          <a:xfrm>
            <a:off x="97970" y="854672"/>
            <a:ext cx="11944351" cy="550862"/>
          </a:xfrm>
        </p:spPr>
        <p:txBody>
          <a:bodyPr anchor="ctr">
            <a:normAutofit/>
          </a:bodyPr>
          <a:lstStyle/>
          <a:p>
            <a:r>
              <a:rPr lang="ro-RO" dirty="0"/>
              <a:t>Considerații etice și comunicare</a:t>
            </a:r>
            <a:endParaRPr lang="pt-PT" dirty="0"/>
          </a:p>
        </p:txBody>
      </p:sp>
    </p:spTree>
    <p:extLst>
      <p:ext uri="{BB962C8B-B14F-4D97-AF65-F5344CB8AC3E}">
        <p14:creationId xmlns:p14="http://schemas.microsoft.com/office/powerpoint/2010/main" val="2599976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29EAB-D32A-6931-75AD-47D508152EA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7C7D053-7112-F512-A879-AA3E3C202092}"/>
              </a:ext>
            </a:extLst>
          </p:cNvPr>
          <p:cNvSpPr>
            <a:spLocks noGrp="1"/>
          </p:cNvSpPr>
          <p:nvPr>
            <p:ph type="title"/>
          </p:nvPr>
        </p:nvSpPr>
        <p:spPr>
          <a:xfrm>
            <a:off x="97970" y="81642"/>
            <a:ext cx="11944351" cy="715879"/>
          </a:xfrm>
        </p:spPr>
        <p:txBody>
          <a:bodyPr lIns="91440" anchor="ctr">
            <a:normAutofit/>
          </a:bodyPr>
          <a:lstStyle/>
          <a:p>
            <a:r>
              <a:rPr lang="ro-RO" dirty="0"/>
              <a:t>Îndrumări pentru formatori și profesioniști</a:t>
            </a:r>
            <a:endParaRPr lang="el-GR" dirty="0"/>
          </a:p>
        </p:txBody>
      </p:sp>
      <p:graphicFrame>
        <p:nvGraphicFramePr>
          <p:cNvPr id="6" name="Tabela 5">
            <a:extLst>
              <a:ext uri="{FF2B5EF4-FFF2-40B4-BE49-F238E27FC236}">
                <a16:creationId xmlns:a16="http://schemas.microsoft.com/office/drawing/2014/main" id="{1952E4C7-A603-E9FD-E331-EBB3F8BDCEBD}"/>
              </a:ext>
            </a:extLst>
          </p:cNvPr>
          <p:cNvGraphicFramePr>
            <a:graphicFrameLocks noGrp="1"/>
          </p:cNvGraphicFramePr>
          <p:nvPr>
            <p:extLst>
              <p:ext uri="{D42A27DB-BD31-4B8C-83A1-F6EECF244321}">
                <p14:modId xmlns:p14="http://schemas.microsoft.com/office/powerpoint/2010/main" val="2786309503"/>
              </p:ext>
            </p:extLst>
          </p:nvPr>
        </p:nvGraphicFramePr>
        <p:xfrm>
          <a:off x="97971" y="982496"/>
          <a:ext cx="11944351" cy="5678053"/>
        </p:xfrm>
        <a:graphic>
          <a:graphicData uri="http://schemas.openxmlformats.org/drawingml/2006/table">
            <a:tbl>
              <a:tblPr firstRow="1" firstCol="1" bandRow="1">
                <a:tableStyleId>{5C22544A-7EE6-4342-B048-85BDC9FD1C3A}</a:tableStyleId>
              </a:tblPr>
              <a:tblGrid>
                <a:gridCol w="5932051">
                  <a:extLst>
                    <a:ext uri="{9D8B030D-6E8A-4147-A177-3AD203B41FA5}">
                      <a16:colId xmlns:a16="http://schemas.microsoft.com/office/drawing/2014/main" val="3956397255"/>
                    </a:ext>
                  </a:extLst>
                </a:gridCol>
                <a:gridCol w="6012300">
                  <a:extLst>
                    <a:ext uri="{9D8B030D-6E8A-4147-A177-3AD203B41FA5}">
                      <a16:colId xmlns:a16="http://schemas.microsoft.com/office/drawing/2014/main" val="3224042304"/>
                    </a:ext>
                  </a:extLst>
                </a:gridCol>
              </a:tblGrid>
              <a:tr h="639399">
                <a:tc>
                  <a:txBody>
                    <a:bodyPr/>
                    <a:lstStyle/>
                    <a:p>
                      <a:pPr algn="ctr">
                        <a:lnSpc>
                          <a:spcPct val="150000"/>
                        </a:lnSpc>
                        <a:spcAft>
                          <a:spcPts val="800"/>
                        </a:spcAft>
                        <a:buNone/>
                      </a:pPr>
                      <a:r>
                        <a:rPr lang="ro-RO" sz="3200" dirty="0">
                          <a:solidFill>
                            <a:srgbClr val="FFFFFF"/>
                          </a:solidFill>
                          <a:effectLst/>
                        </a:rPr>
                        <a:t>Da</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tc>
                  <a:txBody>
                    <a:bodyPr/>
                    <a:lstStyle/>
                    <a:p>
                      <a:pPr algn="ctr">
                        <a:lnSpc>
                          <a:spcPct val="150000"/>
                        </a:lnSpc>
                        <a:spcAft>
                          <a:spcPts val="800"/>
                        </a:spcAft>
                        <a:buNone/>
                      </a:pPr>
                      <a:r>
                        <a:rPr lang="ro-RO" sz="3200" dirty="0">
                          <a:solidFill>
                            <a:srgbClr val="FFFFFF"/>
                          </a:solidFill>
                          <a:effectLst/>
                        </a:rPr>
                        <a:t>Nu</a:t>
                      </a:r>
                      <a:endParaRPr lang="pt-PT" sz="3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extLst>
                  <a:ext uri="{0D108BD9-81ED-4DB2-BD59-A6C34878D82A}">
                    <a16:rowId xmlns:a16="http://schemas.microsoft.com/office/drawing/2014/main" val="1610640569"/>
                  </a:ext>
                </a:extLst>
              </a:tr>
              <a:tr h="724403">
                <a:tc>
                  <a:txBody>
                    <a:bodyPr/>
                    <a:lstStyle/>
                    <a:p>
                      <a:pPr>
                        <a:lnSpc>
                          <a:spcPct val="115000"/>
                        </a:lnSpc>
                        <a:spcAft>
                          <a:spcPts val="800"/>
                        </a:spcAft>
                        <a:buNone/>
                      </a:pPr>
                      <a:r>
                        <a:rPr lang="ro-RO" sz="1400" dirty="0">
                          <a:solidFill>
                            <a:srgbClr val="FFFFFF"/>
                          </a:solidFill>
                          <a:effectLst/>
                        </a:rPr>
                        <a:t>Folosiți un limbaj centrat pe persoană și vorbiți cu individul ca de la egal la egal, indiferent de starea sa fizică sau cognitivă.</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ro-RO" sz="1400" b="1" dirty="0">
                          <a:effectLst/>
                        </a:rPr>
                        <a:t>Nu folosiți „elderspeak” (vorbitul ca și cu un copil, tonul ridicat sau formulări colective precum „noi”), care diminuează demnitatea persoanei.</a:t>
                      </a:r>
                      <a:endParaRPr lang="pt-PT" sz="14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478940620"/>
                  </a:ext>
                </a:extLst>
              </a:tr>
              <a:tr h="724403">
                <a:tc>
                  <a:txBody>
                    <a:bodyPr/>
                    <a:lstStyle/>
                    <a:p>
                      <a:pPr>
                        <a:lnSpc>
                          <a:spcPct val="115000"/>
                        </a:lnSpc>
                        <a:spcAft>
                          <a:spcPts val="800"/>
                        </a:spcAft>
                        <a:buNone/>
                      </a:pPr>
                      <a:r>
                        <a:rPr lang="ro-RO" sz="1400">
                          <a:solidFill>
                            <a:srgbClr val="FFFFFF"/>
                          </a:solidFill>
                          <a:effectLst/>
                        </a:rPr>
                        <a:t>Încurajați luarea deciziilor în comun, lăsând persoana să conducă discuția despre îngrijirea și rutina sa zilnică.</a:t>
                      </a:r>
                      <a:endParaRPr lang="pt-PT"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ro-RO" sz="1400" b="1" dirty="0">
                          <a:effectLst/>
                        </a:rPr>
                        <a:t>Nu faceți presupuneri despre ce poate sau nu poate face o persoană doar pe baza vârstei sau a diagnosticului medical.</a:t>
                      </a:r>
                      <a:endParaRPr lang="pt-PT" sz="14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3567462768"/>
                  </a:ext>
                </a:extLst>
              </a:tr>
              <a:tr h="1062243">
                <a:tc>
                  <a:txBody>
                    <a:bodyPr/>
                    <a:lstStyle/>
                    <a:p>
                      <a:pPr>
                        <a:lnSpc>
                          <a:spcPct val="115000"/>
                        </a:lnSpc>
                        <a:spcAft>
                          <a:spcPts val="800"/>
                        </a:spcAft>
                        <a:buNone/>
                      </a:pPr>
                      <a:r>
                        <a:rPr lang="ro-RO" sz="1400" dirty="0">
                          <a:solidFill>
                            <a:srgbClr val="FFFFFF"/>
                          </a:solidFill>
                          <a:effectLst/>
                        </a:rPr>
                        <a:t>Oferiți spații private pentru exprimarea intimității și a identității de gen (de ex., bateți la ușă și așteptați un răspuns înainte de a intra în cameră). </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ro-RO" sz="1400" b="1" dirty="0">
                          <a:effectLst/>
                        </a:rPr>
                        <a:t>Nu patologizați și nu ignorați sănătatea sexuală sau identitatea unei persoane vârstnice și nu le tratați ca pe ceva nepotrivit sau ca pe un „simptom”.</a:t>
                      </a:r>
                      <a:endParaRPr lang="pt-PT" sz="14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3062596486"/>
                  </a:ext>
                </a:extLst>
              </a:tr>
              <a:tr h="1062243">
                <a:tc>
                  <a:txBody>
                    <a:bodyPr/>
                    <a:lstStyle/>
                    <a:p>
                      <a:pPr>
                        <a:lnSpc>
                          <a:spcPct val="115000"/>
                        </a:lnSpc>
                        <a:spcAft>
                          <a:spcPts val="800"/>
                        </a:spcAft>
                        <a:buNone/>
                      </a:pPr>
                      <a:r>
                        <a:rPr lang="ro-RO" sz="1400">
                          <a:solidFill>
                            <a:srgbClr val="FFFFFF"/>
                          </a:solidFill>
                          <a:effectLst/>
                        </a:rPr>
                        <a:t>Priviți „persoana în întregul ei”, ținând cont de mediul cultural, nevoile spirituale și istoria de viață, alături de sănătatea clinică.</a:t>
                      </a:r>
                      <a:endParaRPr lang="pt-PT"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ro-RO" sz="1400" b="1" dirty="0">
                          <a:effectLst/>
                        </a:rPr>
                        <a:t>Nu tratați persoana ca pe un „caz” sau ca pe o listă de simptome medicale; evitați să vă concentrați exclusiv pe declinul biologic.</a:t>
                      </a:r>
                      <a:endParaRPr lang="pt-PT" sz="14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724773627"/>
                  </a:ext>
                </a:extLst>
              </a:tr>
              <a:tr h="724403">
                <a:tc>
                  <a:txBody>
                    <a:bodyPr/>
                    <a:lstStyle/>
                    <a:p>
                      <a:pPr>
                        <a:lnSpc>
                          <a:spcPct val="115000"/>
                        </a:lnSpc>
                        <a:spcAft>
                          <a:spcPts val="800"/>
                        </a:spcAft>
                        <a:buNone/>
                      </a:pPr>
                      <a:r>
                        <a:rPr lang="ro-RO" sz="1400" dirty="0">
                          <a:solidFill>
                            <a:srgbClr val="FFFFFF"/>
                          </a:solidFill>
                          <a:effectLst/>
                        </a:rPr>
                        <a:t>Susțineți „demnitatea riscului”, permițând persoanelor să facă alegeri care le aduc bucurie, chiar dacă implică riscuri minore. </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ro-RO" sz="1400" b="1" dirty="0">
                          <a:effectLst/>
                        </a:rPr>
                        <a:t>Nu puneți siguranța instituțională atât de mult pe primul loc încât să ducă la „moartea socială” sau la restricționarea totală a persoanei.</a:t>
                      </a:r>
                      <a:endParaRPr lang="pt-PT" sz="14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2572289714"/>
                  </a:ext>
                </a:extLst>
              </a:tr>
              <a:tr h="724403">
                <a:tc>
                  <a:txBody>
                    <a:bodyPr/>
                    <a:lstStyle/>
                    <a:p>
                      <a:pPr>
                        <a:lnSpc>
                          <a:spcPct val="115000"/>
                        </a:lnSpc>
                        <a:spcAft>
                          <a:spcPts val="800"/>
                        </a:spcAft>
                        <a:buNone/>
                      </a:pPr>
                      <a:r>
                        <a:rPr lang="ro-RO" sz="1400" dirty="0">
                          <a:solidFill>
                            <a:srgbClr val="FFFFFF"/>
                          </a:solidFill>
                          <a:effectLst/>
                        </a:rPr>
                        <a:t>Puneți întrebări deschise: „Cum arată «independența» pentru dumneavoastră astăzi?”</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tc>
                  <a:txBody>
                    <a:bodyPr/>
                    <a:lstStyle/>
                    <a:p>
                      <a:pPr>
                        <a:lnSpc>
                          <a:spcPct val="115000"/>
                        </a:lnSpc>
                        <a:spcAft>
                          <a:spcPts val="800"/>
                        </a:spcAft>
                        <a:buNone/>
                      </a:pPr>
                      <a:r>
                        <a:rPr lang="ro-RO" sz="1400" b="1" dirty="0">
                          <a:effectLst/>
                        </a:rPr>
                        <a:t>Nu presupuneți asexualitatea: nu respingeți niciodată ca nepotrivită cererea unui rezident de intimitate sau exprimarea identității sale de gen.</a:t>
                      </a:r>
                      <a:endParaRPr lang="pt-PT" sz="14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ctr"/>
                </a:tc>
                <a:extLst>
                  <a:ext uri="{0D108BD9-81ED-4DB2-BD59-A6C34878D82A}">
                    <a16:rowId xmlns:a16="http://schemas.microsoft.com/office/drawing/2014/main" val="1560115440"/>
                  </a:ext>
                </a:extLst>
              </a:tr>
            </a:tbl>
          </a:graphicData>
        </a:graphic>
      </p:graphicFrame>
    </p:spTree>
    <p:extLst>
      <p:ext uri="{BB962C8B-B14F-4D97-AF65-F5344CB8AC3E}">
        <p14:creationId xmlns:p14="http://schemas.microsoft.com/office/powerpoint/2010/main" val="5694629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309EC-E579-EB48-9B39-9A80CA78C8C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8446942-6C7B-DD2F-ABF4-52E28814A0A5}"/>
              </a:ext>
            </a:extLst>
          </p:cNvPr>
          <p:cNvSpPr>
            <a:spLocks noGrp="1"/>
          </p:cNvSpPr>
          <p:nvPr>
            <p:ph type="title"/>
          </p:nvPr>
        </p:nvSpPr>
        <p:spPr>
          <a:xfrm>
            <a:off x="97970" y="81642"/>
            <a:ext cx="11944351" cy="715879"/>
          </a:xfrm>
        </p:spPr>
        <p:txBody>
          <a:bodyPr lIns="91440" anchor="ctr">
            <a:normAutofit/>
          </a:bodyPr>
          <a:lstStyle/>
          <a:p>
            <a:r>
              <a:rPr lang="ro-RO" dirty="0" err="1"/>
              <a:t>Rezumat și mesaje-cheie</a:t>
            </a:r>
            <a:endParaRPr lang="el-GR" dirty="0"/>
          </a:p>
        </p:txBody>
      </p:sp>
      <p:pic>
        <p:nvPicPr>
          <p:cNvPr id="14" name="Imagem 13" descr="Uma imagem com pessoa, Cara humana, Barba humana, homem&#10;&#10;Os conteúdos gerados por IA podem estar incorretos.">
            <a:extLst>
              <a:ext uri="{FF2B5EF4-FFF2-40B4-BE49-F238E27FC236}">
                <a16:creationId xmlns:a16="http://schemas.microsoft.com/office/drawing/2014/main" id="{751FA920-1F86-D25B-E064-2258576557AF}"/>
              </a:ext>
            </a:extLst>
          </p:cNvPr>
          <p:cNvPicPr>
            <a:picLocks noChangeAspect="1"/>
          </p:cNvPicPr>
          <p:nvPr/>
        </p:nvPicPr>
        <p:blipFill>
          <a:blip r:embed="rId2"/>
          <a:srcRect l="17579" r="16580"/>
          <a:stretch>
            <a:fillRect/>
          </a:stretch>
        </p:blipFill>
        <p:spPr>
          <a:xfrm>
            <a:off x="97971" y="873580"/>
            <a:ext cx="5910944" cy="5902778"/>
          </a:xfrm>
          <a:prstGeom prst="rect">
            <a:avLst/>
          </a:prstGeom>
          <a:noFill/>
        </p:spPr>
      </p:pic>
      <p:sp>
        <p:nvSpPr>
          <p:cNvPr id="7" name="Content Placeholder 6">
            <a:extLst>
              <a:ext uri="{FF2B5EF4-FFF2-40B4-BE49-F238E27FC236}">
                <a16:creationId xmlns:a16="http://schemas.microsoft.com/office/drawing/2014/main" id="{B2832F9F-5A59-9BE0-F057-BCC3B7531071}"/>
              </a:ext>
            </a:extLst>
          </p:cNvPr>
          <p:cNvSpPr>
            <a:spLocks noGrp="1"/>
          </p:cNvSpPr>
          <p:nvPr>
            <p:ph sz="quarter" idx="12"/>
          </p:nvPr>
        </p:nvSpPr>
        <p:spPr>
          <a:xfrm>
            <a:off x="6131377" y="873580"/>
            <a:ext cx="5910944" cy="5902778"/>
          </a:xfrm>
        </p:spPr>
        <p:txBody>
          <a:bodyPr>
            <a:normAutofit/>
          </a:bodyPr>
          <a:lstStyle/>
          <a:p>
            <a:pPr marL="342900" indent="-342900">
              <a:buFont typeface="Wingdings" panose="05000000000000000000" pitchFamily="2" charset="2"/>
              <a:buChar char="ü"/>
            </a:pPr>
            <a:r>
              <a:rPr lang="ro-RO" sz="2400" dirty="0"/>
              <a:t>Îmbătrânirea este un proces </a:t>
            </a:r>
            <a:r>
              <a:rPr lang="ro-RO" sz="2400" b="1" dirty="0"/>
              <a:t>dinamic</a:t>
            </a:r>
            <a:r>
              <a:rPr lang="ro-RO" sz="2400" dirty="0"/>
              <a:t> și </a:t>
            </a:r>
            <a:r>
              <a:rPr lang="ro-RO" sz="2400" b="1" dirty="0"/>
              <a:t>multidimensional</a:t>
            </a:r>
            <a:r>
              <a:rPr lang="ro-RO" sz="2400" dirty="0"/>
              <a:t>, nu o poveste a declinului inevitabil. </a:t>
            </a:r>
          </a:p>
          <a:p>
            <a:pPr marL="342900" indent="-342900">
              <a:buFont typeface="Wingdings" panose="05000000000000000000" pitchFamily="2" charset="2"/>
              <a:buChar char="ü"/>
            </a:pPr>
            <a:r>
              <a:rPr lang="ro-RO" sz="2400" b="1" dirty="0"/>
              <a:t>Îmbătrânirea pozitivă </a:t>
            </a:r>
            <a:r>
              <a:rPr lang="ro-RO" sz="2400" dirty="0"/>
              <a:t>se realizează prin sinergia dintre Îmbătrânirea sănătoasă (capacitatea funcțională), Îmbătrânirea activă (participare și securitate) și Calitatea vieții (satisfacția subiectivă). </a:t>
            </a:r>
          </a:p>
          <a:p>
            <a:pPr marL="342900" indent="-342900">
              <a:buFont typeface="Wingdings" panose="05000000000000000000" pitchFamily="2" charset="2"/>
              <a:buChar char="ü"/>
            </a:pPr>
            <a:r>
              <a:rPr lang="ro-RO" sz="2400" dirty="0"/>
              <a:t>Am văzut că, deși schimbările demografice din Europa ridică provocări economice, atenția principală a profesioniștilor trebuie să rămână </a:t>
            </a:r>
            <a:r>
              <a:rPr lang="ro-RO" sz="2400" b="1" dirty="0"/>
              <a:t>independența și autonomia persoanei</a:t>
            </a:r>
            <a:r>
              <a:rPr lang="ro-RO" sz="2400" dirty="0"/>
              <a:t>.</a:t>
            </a:r>
          </a:p>
          <a:p>
            <a:pPr marL="342900" indent="-342900">
              <a:buFont typeface="Wingdings" panose="05000000000000000000" pitchFamily="2" charset="2"/>
              <a:buChar char="ü"/>
            </a:pPr>
            <a:r>
              <a:rPr lang="ro-RO" sz="2400" b="1" dirty="0"/>
              <a:t>Identitatea și sexualitatea </a:t>
            </a:r>
            <a:r>
              <a:rPr lang="ro-RO" sz="2400" dirty="0"/>
              <a:t>sunt componente esențiale ale stării de bine, care necesită recunoaștere și sprijin din partea profesioniștilor.</a:t>
            </a:r>
          </a:p>
        </p:txBody>
      </p:sp>
    </p:spTree>
    <p:extLst>
      <p:ext uri="{BB962C8B-B14F-4D97-AF65-F5344CB8AC3E}">
        <p14:creationId xmlns:p14="http://schemas.microsoft.com/office/powerpoint/2010/main" val="19401663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ro-RO" dirty="0"/>
              <a:t>Modulul 1 – Definiții-cheie</a:t>
            </a:r>
            <a:endParaRPr lang="el-GR" dirty="0"/>
          </a:p>
        </p:txBody>
      </p:sp>
      <p:sp>
        <p:nvSpPr>
          <p:cNvPr id="7" name="Content Placeholder 6"/>
          <p:cNvSpPr>
            <a:spLocks noGrp="1"/>
          </p:cNvSpPr>
          <p:nvPr>
            <p:ph sz="quarter" idx="12"/>
          </p:nvPr>
        </p:nvSpPr>
        <p:spPr>
          <a:xfrm>
            <a:off x="235778" y="1190310"/>
            <a:ext cx="11668733" cy="5289179"/>
          </a:xfrm>
        </p:spPr>
        <p:txBody>
          <a:bodyPr/>
          <a:lstStyle/>
          <a:p>
            <a:r>
              <a:rPr lang="ro-RO" sz="1900" b="1" dirty="0">
                <a:solidFill>
                  <a:schemeClr val="accent3"/>
                </a:solidFill>
              </a:rPr>
              <a:t>Ageism (discriminare pe criterii de vârstă)</a:t>
            </a:r>
            <a:r>
              <a:rPr lang="ro-RO" sz="1900" dirty="0"/>
              <a:t>: se referă la stereotipurile (cum gândim), prejudecățile (ce simțim) și discriminarea (cum acționăm) față de ceilalți sau față de noi înșine pe baza vârstei (OMS, 2025).</a:t>
            </a:r>
            <a:endParaRPr lang="pt-PT" sz="1900" dirty="0"/>
          </a:p>
          <a:p>
            <a:r>
              <a:rPr lang="ro-RO" sz="1900" b="1" dirty="0">
                <a:solidFill>
                  <a:schemeClr val="accent3"/>
                </a:solidFill>
              </a:rPr>
              <a:t>Rata de dependență a vârstnicilor</a:t>
            </a:r>
            <a:r>
              <a:rPr lang="ro-RO" sz="1900" dirty="0"/>
              <a:t>: indicator demografic care măsoară raportul dintre persoanele vârstnice dependente, de regulă cele de 65+ ani, și populația în vârstă de muncă, de obicei cea de 15–64 de ani (Eurostat, 2024).</a:t>
            </a:r>
            <a:endParaRPr lang="pt-PT" sz="1900" dirty="0"/>
          </a:p>
          <a:p>
            <a:r>
              <a:rPr lang="ro-RO" sz="1900" b="1" dirty="0">
                <a:solidFill>
                  <a:schemeClr val="accent3"/>
                </a:solidFill>
              </a:rPr>
              <a:t>Îmbătrânirea sănătoasă</a:t>
            </a:r>
            <a:r>
              <a:rPr lang="ro-RO" sz="1900" dirty="0"/>
              <a:t>: procesul de dezvoltare și menținere a capacității funcționale care permite starea de bine la vârste înaintate (a fi și a face ceea ce persoanele au motive să prețuiască) (OMS, 2020).</a:t>
            </a:r>
            <a:endParaRPr lang="pt-PT" sz="1900" dirty="0"/>
          </a:p>
          <a:p>
            <a:r>
              <a:rPr lang="ro-RO" sz="1900" b="1" dirty="0">
                <a:solidFill>
                  <a:schemeClr val="accent3"/>
                </a:solidFill>
              </a:rPr>
              <a:t>Îmbătrânirea activă</a:t>
            </a:r>
            <a:r>
              <a:rPr lang="ro-RO" sz="1900" dirty="0"/>
              <a:t>: procesul de optimizare a oportunităților de sănătate, participare și securitate, pentru a îmbunătăți calitatea vieții pe măsură ce oamenii îmbătrânesc (OMS, 2002).</a:t>
            </a:r>
            <a:endParaRPr lang="pt-PT" sz="1900" dirty="0"/>
          </a:p>
          <a:p>
            <a:r>
              <a:rPr lang="ro-RO" sz="1900" b="1" dirty="0">
                <a:solidFill>
                  <a:schemeClr val="accent3"/>
                </a:solidFill>
              </a:rPr>
              <a:t>Calitatea vieții</a:t>
            </a:r>
            <a:r>
              <a:rPr lang="ro-RO" sz="1900" dirty="0"/>
              <a:t>: percepția unei persoane asupra poziției sale în viață, în contextul culturii și al sistemelor de valori în care trăiește și în raport cu obiectivele, așteptările, standardele și preocupările sale (WHOQOL, 1998).</a:t>
            </a:r>
            <a:endParaRPr lang="pt-PT" sz="1900" dirty="0"/>
          </a:p>
          <a:p>
            <a:r>
              <a:rPr lang="ro-RO" sz="1900" b="1" dirty="0">
                <a:solidFill>
                  <a:schemeClr val="accent3"/>
                </a:solidFill>
              </a:rPr>
              <a:t>Perspectiva de gen</a:t>
            </a:r>
            <a:r>
              <a:rPr lang="ro-RO" sz="1900" dirty="0"/>
              <a:t>: o perspectivă care ia în considerare modul în care statutele sociale, rolurile tradiționale și diferențele biologice influențează starea de bine și oportunitățile bărbaților, femeilor și persoanelor cu identități de gen diverse (OMS, 2002).</a:t>
            </a:r>
            <a:endParaRPr lang="pt-PT" sz="1900" dirty="0"/>
          </a:p>
          <a:p>
            <a:r>
              <a:rPr lang="ro-RO" sz="1900" b="1" dirty="0">
                <a:solidFill>
                  <a:schemeClr val="accent3"/>
                </a:solidFill>
              </a:rPr>
              <a:t>Cadrul holistic în gerontologie</a:t>
            </a:r>
            <a:r>
              <a:rPr lang="ro-RO" sz="1900" dirty="0"/>
              <a:t>: o abordare care nu privește îmbătrânirea doar ca pe o serie de simptome medicale sau de declinuri biologice, ci recunoaște interconexiunea dintre diferitele aspecte ale vieții unei persoane, inclusiv stările sale mentale și emoționale, relațiile, mediul cultural și preferințele personale (Hello Leaders, 2024).</a:t>
            </a:r>
            <a:endParaRPr lang="pt-PT" sz="1900" dirty="0"/>
          </a:p>
        </p:txBody>
      </p:sp>
    </p:spTree>
    <p:extLst>
      <p:ext uri="{BB962C8B-B14F-4D97-AF65-F5344CB8AC3E}">
        <p14:creationId xmlns:p14="http://schemas.microsoft.com/office/powerpoint/2010/main" val="3181268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9864" y="1616423"/>
            <a:ext cx="7832271" cy="1600197"/>
          </a:xfrm>
        </p:spPr>
        <p:txBody>
          <a:bodyPr>
            <a:normAutofit/>
          </a:bodyPr>
          <a:lstStyle/>
          <a:p>
            <a:r>
              <a:rPr lang="ro-RO" sz="2400" dirty="0" err="1"/>
              <a:t>Vă mulțumim pentru atenție!</a:t>
            </a:r>
            <a:endParaRPr lang="el-GR" sz="2400" dirty="0"/>
          </a:p>
        </p:txBody>
      </p:sp>
      <p:sp>
        <p:nvSpPr>
          <p:cNvPr id="3" name="Title 1">
            <a:extLst>
              <a:ext uri="{FF2B5EF4-FFF2-40B4-BE49-F238E27FC236}">
                <a16:creationId xmlns:a16="http://schemas.microsoft.com/office/drawing/2014/main" id="{D8ACD137-87BD-031E-E26E-083F6CEAAD45}"/>
              </a:ext>
            </a:extLst>
          </p:cNvPr>
          <p:cNvSpPr txBox="1">
            <a:spLocks/>
          </p:cNvSpPr>
          <p:nvPr/>
        </p:nvSpPr>
        <p:spPr>
          <a:xfrm>
            <a:off x="2179864" y="2525956"/>
            <a:ext cx="7832271" cy="1600197"/>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r>
              <a:rPr lang="pt-PT" sz="2400" dirty="0">
                <a:hlinkClick r:id="rId2">
                  <a:extLst>
                    <a:ext uri="{A12FA001-AC4F-418D-AE19-62706E023703}">
                      <ahyp:hlinkClr xmlns:ahyp="http://schemas.microsoft.com/office/drawing/2018/hyperlinkcolor" val="tx"/>
                    </a:ext>
                  </a:extLst>
                </a:hlinkClick>
              </a:rPr>
              <a:t>www.nevergetsold.eu</a:t>
            </a:r>
            <a:endParaRPr lang="pt-PT" sz="2400" dirty="0"/>
          </a:p>
        </p:txBody>
      </p:sp>
      <p:pic>
        <p:nvPicPr>
          <p:cNvPr id="4" name="Imagem 3" descr="Uma imagem com símbolo, logótipo, círculo, Tipo de letra&#10;&#10;Os conteúdos gerados por IA poderão estar incorretos.">
            <a:hlinkClick r:id="rId3"/>
            <a:extLst>
              <a:ext uri="{FF2B5EF4-FFF2-40B4-BE49-F238E27FC236}">
                <a16:creationId xmlns:a16="http://schemas.microsoft.com/office/drawing/2014/main" id="{D8D0EA03-A995-B7E9-4058-014909F64722}"/>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793458" y="4345022"/>
            <a:ext cx="650133" cy="650133"/>
          </a:xfrm>
          <a:prstGeom prst="rect">
            <a:avLst/>
          </a:prstGeom>
        </p:spPr>
      </p:pic>
      <p:pic>
        <p:nvPicPr>
          <p:cNvPr id="5" name="Imagem 4" descr="Uma imagem com Gráficos, Saturação de cores, círculo, design gráfico&#10;&#10;Os conteúdos gerados por IA poderão estar incorretos.">
            <a:hlinkClick r:id="rId6"/>
            <a:extLst>
              <a:ext uri="{FF2B5EF4-FFF2-40B4-BE49-F238E27FC236}">
                <a16:creationId xmlns:a16="http://schemas.microsoft.com/office/drawing/2014/main" id="{B300EE80-F36E-BCE8-4432-A1641381FC0B}"/>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2793458" y="5214024"/>
            <a:ext cx="650133" cy="650133"/>
          </a:xfrm>
          <a:prstGeom prst="rect">
            <a:avLst/>
          </a:prstGeom>
        </p:spPr>
      </p:pic>
      <p:sp>
        <p:nvSpPr>
          <p:cNvPr id="6" name="Title 1">
            <a:extLst>
              <a:ext uri="{FF2B5EF4-FFF2-40B4-BE49-F238E27FC236}">
                <a16:creationId xmlns:a16="http://schemas.microsoft.com/office/drawing/2014/main" id="{C5F6F38A-8A1A-8FAF-8074-AFCA31DC95EF}"/>
              </a:ext>
            </a:extLst>
          </p:cNvPr>
          <p:cNvSpPr txBox="1">
            <a:spLocks/>
          </p:cNvSpPr>
          <p:nvPr/>
        </p:nvSpPr>
        <p:spPr>
          <a:xfrm>
            <a:off x="3581399" y="4010475"/>
            <a:ext cx="6914821"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3">
                  <a:extLst>
                    <a:ext uri="{A12FA001-AC4F-418D-AE19-62706E023703}">
                      <ahyp:hlinkClr xmlns:ahyp="http://schemas.microsoft.com/office/drawing/2018/hyperlinkcolor" val="tx"/>
                    </a:ext>
                  </a:extLst>
                </a:hlinkClick>
              </a:rPr>
              <a:t>Never Gets Old </a:t>
            </a:r>
            <a:endParaRPr lang="en-CY" dirty="0"/>
          </a:p>
        </p:txBody>
      </p:sp>
      <p:sp>
        <p:nvSpPr>
          <p:cNvPr id="7" name="Title 1">
            <a:extLst>
              <a:ext uri="{FF2B5EF4-FFF2-40B4-BE49-F238E27FC236}">
                <a16:creationId xmlns:a16="http://schemas.microsoft.com/office/drawing/2014/main" id="{0ADC0E0B-B1C0-88AA-FD84-A8A318BF5E55}"/>
              </a:ext>
            </a:extLst>
          </p:cNvPr>
          <p:cNvSpPr txBox="1">
            <a:spLocks/>
          </p:cNvSpPr>
          <p:nvPr/>
        </p:nvSpPr>
        <p:spPr>
          <a:xfrm>
            <a:off x="3581399" y="4872057"/>
            <a:ext cx="2514602"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6">
                  <a:extLst>
                    <a:ext uri="{A12FA001-AC4F-418D-AE19-62706E023703}">
                      <ahyp:hlinkClr xmlns:ahyp="http://schemas.microsoft.com/office/drawing/2018/hyperlinkcolor" val="tx"/>
                    </a:ext>
                  </a:extLst>
                </a:hlinkClick>
              </a:rPr>
              <a:t>nevergetsold.project</a:t>
            </a:r>
            <a:endParaRPr lang="en-CY" dirty="0"/>
          </a:p>
        </p:txBody>
      </p:sp>
      <p:pic>
        <p:nvPicPr>
          <p:cNvPr id="9" name="Imagem 8" descr="Uma imagem com texto, Tipo de letra, Gráficos, logótipo&#10;&#10;Os conteúdos gerados por IA podem estar incorretos.">
            <a:extLst>
              <a:ext uri="{FF2B5EF4-FFF2-40B4-BE49-F238E27FC236}">
                <a16:creationId xmlns:a16="http://schemas.microsoft.com/office/drawing/2014/main" id="{F3868F13-5791-5E06-D07A-51895382EF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50067" y="4417993"/>
            <a:ext cx="5103767" cy="1446164"/>
          </a:xfrm>
          <a:prstGeom prst="rect">
            <a:avLst/>
          </a:prstGeom>
        </p:spPr>
      </p:pic>
    </p:spTree>
    <p:extLst>
      <p:ext uri="{BB962C8B-B14F-4D97-AF65-F5344CB8AC3E}">
        <p14:creationId xmlns:p14="http://schemas.microsoft.com/office/powerpoint/2010/main" val="1854103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88744-E6C1-87C2-26C8-CD17138625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D68703-AD26-6BA1-55D9-F21A4408BBF9}"/>
              </a:ext>
            </a:extLst>
          </p:cNvPr>
          <p:cNvSpPr>
            <a:spLocks noGrp="1"/>
          </p:cNvSpPr>
          <p:nvPr>
            <p:ph type="title"/>
          </p:nvPr>
        </p:nvSpPr>
        <p:spPr/>
        <p:txBody>
          <a:bodyPr lIns="91440"/>
          <a:lstStyle/>
          <a:p>
            <a:r>
              <a:rPr lang="ro-RO" sz="3200" dirty="0"/>
              <a:t>Modulul 1: Îmbătrânirea populației și abordări pozitive ale îmbătrânirii</a:t>
            </a:r>
          </a:p>
        </p:txBody>
      </p:sp>
      <p:sp>
        <p:nvSpPr>
          <p:cNvPr id="5" name="Content Placeholder 4">
            <a:extLst>
              <a:ext uri="{FF2B5EF4-FFF2-40B4-BE49-F238E27FC236}">
                <a16:creationId xmlns:a16="http://schemas.microsoft.com/office/drawing/2014/main" id="{7F8FD931-E8E9-9339-5D2E-3066713C948C}"/>
              </a:ext>
            </a:extLst>
          </p:cNvPr>
          <p:cNvSpPr>
            <a:spLocks noGrp="1"/>
          </p:cNvSpPr>
          <p:nvPr>
            <p:ph sz="quarter" idx="12"/>
          </p:nvPr>
        </p:nvSpPr>
        <p:spPr>
          <a:xfrm>
            <a:off x="149680" y="1357531"/>
            <a:ext cx="11944350" cy="5043270"/>
          </a:xfrm>
        </p:spPr>
        <p:txBody>
          <a:bodyPr/>
          <a:lstStyle/>
          <a:p>
            <a:pPr marL="285750" indent="-285750">
              <a:buFont typeface="Arial" panose="020B0604020202020204" pitchFamily="34" charset="0"/>
              <a:buChar char="•"/>
            </a:pPr>
            <a:r>
              <a:rPr lang="en-US" sz="900" dirty="0"/>
              <a:t>Abud, T., </a:t>
            </a:r>
            <a:r>
              <a:rPr lang="en-US" sz="900" dirty="0" err="1"/>
              <a:t>Kounidas</a:t>
            </a:r>
            <a:r>
              <a:rPr lang="en-US" sz="900" dirty="0"/>
              <a:t>, G., Martin, K. R., Werth, M., Cooper, K., &amp; Myint, P. K. (2022). Determinants of healthy ageing: a systematic review of contemporary literature. Aging clinical and experimental research, 34(6), 1215-1223.</a:t>
            </a:r>
          </a:p>
          <a:p>
            <a:pPr marL="285750" indent="-285750">
              <a:buFont typeface="Arial" panose="020B0604020202020204" pitchFamily="34" charset="0"/>
              <a:buChar char="•"/>
            </a:pPr>
            <a:r>
              <a:rPr lang="en-US" sz="900" dirty="0"/>
              <a:t>Beard, J. R., Officer, A., De Carvalho, I. A., Sadana, R., Pot, A. M., Michel, J. P., ... &amp; Chatterji, S. (2016). The World report on ageing and health: a policy framework for healthy ageing. The lancet, 387(10033), 2145-2154.</a:t>
            </a:r>
          </a:p>
          <a:p>
            <a:pPr marL="285750" indent="-285750">
              <a:buFont typeface="Arial" panose="020B0604020202020204" pitchFamily="34" charset="0"/>
              <a:buChar char="•"/>
            </a:pPr>
            <a:r>
              <a:rPr lang="en-US" sz="900" dirty="0"/>
              <a:t>De Gobbi, M. S., Kühn, S., Heins, G., &amp; Malikova, Z. (2025). Demographic change in Europe and Central Asia: Addressing the issue of a shrinking and ageing </a:t>
            </a:r>
            <a:r>
              <a:rPr lang="en-US" sz="900" dirty="0" err="1"/>
              <a:t>labour</a:t>
            </a:r>
            <a:r>
              <a:rPr lang="en-US" sz="900" dirty="0"/>
              <a:t> force (No. 139). ILO Working Paper. </a:t>
            </a:r>
            <a:r>
              <a:rPr lang="en-US" sz="900" dirty="0">
                <a:hlinkClick r:id="rId2"/>
              </a:rPr>
              <a:t>https://www.econstor.eu/bitstream/10419/324229/1/1929162480.pdf</a:t>
            </a:r>
            <a:r>
              <a:rPr lang="en-US" sz="900" dirty="0"/>
              <a:t>  </a:t>
            </a:r>
          </a:p>
          <a:p>
            <a:pPr marL="285750" indent="-285750">
              <a:buFont typeface="Arial" panose="020B0604020202020204" pitchFamily="34" charset="0"/>
              <a:buChar char="•"/>
            </a:pPr>
            <a:r>
              <a:rPr lang="en-US" sz="900" dirty="0"/>
              <a:t>European Commission. (2024). The 2024 Ageing Report: Economic and Budgetary Projections for the EU Member States (2022–2070) (Institutional Paper 279). Publications Office of the European Union. </a:t>
            </a:r>
            <a:r>
              <a:rPr lang="en-US" sz="900" dirty="0">
                <a:hlinkClick r:id="rId3"/>
              </a:rPr>
              <a:t>https://doi.org/10.2765/049223</a:t>
            </a:r>
            <a:r>
              <a:rPr lang="en-US" sz="900" dirty="0"/>
              <a:t>   </a:t>
            </a:r>
          </a:p>
          <a:p>
            <a:pPr marL="285750" indent="-285750">
              <a:buFont typeface="Arial" panose="020B0604020202020204" pitchFamily="34" charset="0"/>
              <a:buChar char="•"/>
            </a:pPr>
            <a:r>
              <a:rPr lang="en-US" sz="900" dirty="0"/>
              <a:t>European Commission. (2021). Green paper on ageing: Fostering solidarity and responsibility between generations. </a:t>
            </a:r>
            <a:r>
              <a:rPr lang="en-US" sz="900" dirty="0">
                <a:hlinkClick r:id="rId4"/>
              </a:rPr>
              <a:t>https://commission.europa.eu/system/files/2021-06/green_paper_ageing_2021_en.pdf</a:t>
            </a:r>
            <a:r>
              <a:rPr lang="en-US" sz="900" dirty="0"/>
              <a:t>  </a:t>
            </a:r>
          </a:p>
          <a:p>
            <a:pPr marL="285750" indent="-285750">
              <a:buFont typeface="Arial" panose="020B0604020202020204" pitchFamily="34" charset="0"/>
              <a:buChar char="•"/>
            </a:pPr>
            <a:r>
              <a:rPr lang="en-US" sz="900" dirty="0"/>
              <a:t>Eurostat. (2024, September). Population structure and ageing. European Commission. </a:t>
            </a:r>
            <a:r>
              <a:rPr lang="en-US" sz="900" dirty="0">
                <a:hlinkClick r:id="rId5"/>
              </a:rPr>
              <a:t>https://ec.europa.eu/eurostat/statistics-explained/index.php?title=Population_structure_and_ageing</a:t>
            </a:r>
            <a:r>
              <a:rPr lang="en-US" sz="900" dirty="0"/>
              <a:t>  </a:t>
            </a:r>
          </a:p>
          <a:p>
            <a:pPr marL="285750" indent="-285750">
              <a:buFont typeface="Arial" panose="020B0604020202020204" pitchFamily="34" charset="0"/>
              <a:buChar char="•"/>
            </a:pPr>
            <a:r>
              <a:rPr lang="en-US" sz="900" dirty="0"/>
              <a:t>Eurostat. (2025). Demography of Europe – 2025 edition. Interactive publication. </a:t>
            </a:r>
            <a:r>
              <a:rPr lang="en-US" sz="900" dirty="0">
                <a:hlinkClick r:id="rId6"/>
              </a:rPr>
              <a:t>https://ec.europa.eu/eurostat/web/interactive-publications/demography-2025</a:t>
            </a:r>
            <a:r>
              <a:rPr lang="en-US" sz="900" dirty="0"/>
              <a:t>  </a:t>
            </a:r>
          </a:p>
          <a:p>
            <a:pPr marL="285750" indent="-285750">
              <a:buFont typeface="Arial" panose="020B0604020202020204" pitchFamily="34" charset="0"/>
              <a:buChar char="•"/>
            </a:pPr>
            <a:r>
              <a:rPr lang="en-US" sz="900" dirty="0"/>
              <a:t>Gewirtz-Meydan, A., &amp; Ayalon, L. (2020). “Shades of grey”: Exploring public opinion about later-life sexuality. Canadian Journal on Aging/La Revue canadienne du </a:t>
            </a:r>
            <a:r>
              <a:rPr lang="en-US" sz="900" dirty="0" err="1"/>
              <a:t>vieillissement</a:t>
            </a:r>
            <a:r>
              <a:rPr lang="en-US" sz="900" dirty="0"/>
              <a:t>, 39(4), 647-661. https://doi.org/10.1017/s071498081900062x </a:t>
            </a:r>
          </a:p>
          <a:p>
            <a:pPr marL="285750" indent="-285750">
              <a:buFont typeface="Arial" panose="020B0604020202020204" pitchFamily="34" charset="0"/>
              <a:buChar char="•"/>
            </a:pPr>
            <a:r>
              <a:rPr lang="en-US" sz="900" dirty="0"/>
              <a:t>Gewirtz-Meydan, A., Hafford-</a:t>
            </a:r>
            <a:r>
              <a:rPr lang="en-US" sz="900" dirty="0" err="1"/>
              <a:t>Letchfield</a:t>
            </a:r>
            <a:r>
              <a:rPr lang="en-US" sz="900" dirty="0"/>
              <a:t>, T., Benyamini, Y., Phelan, A., Jackson, J. and Ayalon, L. (2018) 'Ageism and Sexuality', in Ayalon, L. &amp; Tesch-Römer, C. (eds.) Contemporary Perspectives on Ageism. Cham: Springer International Publishing, pp. 149-162. doi:10.1007/978-3-319-73820-8_10. </a:t>
            </a:r>
            <a:r>
              <a:rPr lang="en-US" sz="900" dirty="0">
                <a:hlinkClick r:id="rId7"/>
              </a:rPr>
              <a:t>https://cora.ucc.ie/bitstreams/7f056dc8-2801-4587-9aec-87a10ad79796/download</a:t>
            </a:r>
            <a:r>
              <a:rPr lang="en-US" sz="900" dirty="0"/>
              <a:t>  </a:t>
            </a:r>
          </a:p>
          <a:p>
            <a:pPr marL="285750" indent="-285750">
              <a:buFont typeface="Arial" panose="020B0604020202020204" pitchFamily="34" charset="0"/>
              <a:buChar char="•"/>
            </a:pPr>
            <a:r>
              <a:rPr lang="en-US" sz="900" dirty="0"/>
              <a:t>Hello Leaders. (2024, March 13). Holistic care: A comprehensive approach to well-being in the aged care sector. </a:t>
            </a:r>
            <a:r>
              <a:rPr lang="en-US" sz="900" dirty="0">
                <a:hlinkClick r:id="rId8"/>
              </a:rPr>
              <a:t>https://helloleaders.com.au/article/holistic-care-a-comprehensive-approach-to-well-being-in-the-aged-care-sector</a:t>
            </a:r>
            <a:r>
              <a:rPr lang="en-US" sz="900" dirty="0"/>
              <a:t>   </a:t>
            </a:r>
          </a:p>
          <a:p>
            <a:pPr marL="285750" indent="-285750">
              <a:buFont typeface="Arial" panose="020B0604020202020204" pitchFamily="34" charset="0"/>
              <a:buChar char="•"/>
            </a:pPr>
            <a:r>
              <a:rPr lang="en-US" sz="900" dirty="0" err="1"/>
              <a:t>Paúl</a:t>
            </a:r>
            <a:r>
              <a:rPr lang="en-US" sz="900" dirty="0"/>
              <a:t>, C., Ribeiro, O., &amp; Teixeira, L. (2012). Active ageing: An empirical approach to the WHO model. Current Gerontology and Geriatrics Research, 2012, 1–10. https://doi.org/10.1155/2012/382972 </a:t>
            </a:r>
          </a:p>
          <a:p>
            <a:pPr marL="285750" indent="-285750">
              <a:buFont typeface="Arial" panose="020B0604020202020204" pitchFamily="34" charset="0"/>
              <a:buChar char="•"/>
            </a:pPr>
            <a:r>
              <a:rPr lang="en-US" sz="900" dirty="0"/>
              <a:t>Ribeiro, M. G. (2025, June 26). Active ageing: European frameworks and progress. European Association for the Education of Adults. </a:t>
            </a:r>
            <a:r>
              <a:rPr lang="en-US" sz="900" dirty="0">
                <a:hlinkClick r:id="rId9"/>
              </a:rPr>
              <a:t>https://eaea.org/2025/06/26/active-ageing-european-frameworks-and-progress/</a:t>
            </a:r>
            <a:r>
              <a:rPr lang="en-US" sz="900" dirty="0"/>
              <a:t>  </a:t>
            </a:r>
          </a:p>
          <a:p>
            <a:pPr marL="285750" indent="-285750">
              <a:buFont typeface="Arial" panose="020B0604020202020204" pitchFamily="34" charset="0"/>
              <a:buChar char="•"/>
            </a:pPr>
            <a:r>
              <a:rPr lang="en-US" sz="900" dirty="0"/>
              <a:t>Rudnicka, E., </a:t>
            </a:r>
            <a:r>
              <a:rPr lang="en-US" sz="900" dirty="0" err="1"/>
              <a:t>Napierała</a:t>
            </a:r>
            <a:r>
              <a:rPr lang="en-US" sz="900" dirty="0"/>
              <a:t>, P., </a:t>
            </a:r>
            <a:r>
              <a:rPr lang="en-US" sz="900" dirty="0" err="1"/>
              <a:t>Podfigurna</a:t>
            </a:r>
            <a:r>
              <a:rPr lang="en-US" sz="900" dirty="0"/>
              <a:t>, A., </a:t>
            </a:r>
            <a:r>
              <a:rPr lang="en-US" sz="900" dirty="0" err="1"/>
              <a:t>Męczekalski</a:t>
            </a:r>
            <a:r>
              <a:rPr lang="en-US" sz="900" dirty="0"/>
              <a:t>, B., </a:t>
            </a:r>
            <a:r>
              <a:rPr lang="en-US" sz="900" dirty="0" err="1"/>
              <a:t>Smolarczyk</a:t>
            </a:r>
            <a:r>
              <a:rPr lang="en-US" sz="900" dirty="0"/>
              <a:t>, R., &amp; </a:t>
            </a:r>
            <a:r>
              <a:rPr lang="en-US" sz="900" dirty="0" err="1"/>
              <a:t>Grymowicz</a:t>
            </a:r>
            <a:r>
              <a:rPr lang="en-US" sz="900" dirty="0"/>
              <a:t>, M. (2020). The World Health Organization (WHO) approach to healthy ageing. </a:t>
            </a:r>
            <a:r>
              <a:rPr lang="en-US" sz="900" dirty="0" err="1"/>
              <a:t>Maturitas</a:t>
            </a:r>
            <a:r>
              <a:rPr lang="en-US" sz="900" dirty="0"/>
              <a:t>, 139, 6-11. https://doi.org/10.1016/j.maturitas.2020.05.018 </a:t>
            </a:r>
          </a:p>
          <a:p>
            <a:pPr marL="285750" indent="-285750">
              <a:buFont typeface="Arial" panose="020B0604020202020204" pitchFamily="34" charset="0"/>
              <a:buChar char="•"/>
            </a:pPr>
            <a:r>
              <a:rPr lang="en-US" sz="900" dirty="0"/>
              <a:t>THE WHOQOL GROUP. (1998). Development of the World Health Organization WHOQOL-BREF Quality of Life Assessment. Psychological Medicine, 28(3), 551–558. doi:10.1017/S0033291798006667 </a:t>
            </a:r>
          </a:p>
          <a:p>
            <a:pPr marL="285750" indent="-285750">
              <a:buFont typeface="Arial" panose="020B0604020202020204" pitchFamily="34" charset="0"/>
              <a:buChar char="•"/>
            </a:pPr>
            <a:r>
              <a:rPr lang="en-US" sz="900" dirty="0"/>
              <a:t>Wiggins, R. D., </a:t>
            </a:r>
            <a:r>
              <a:rPr lang="en-US" sz="900" dirty="0" err="1"/>
              <a:t>Netuveli</a:t>
            </a:r>
            <a:r>
              <a:rPr lang="en-US" sz="900" dirty="0"/>
              <a:t>, G., Hyde, M., Higgs, P., &amp; Blane, D. (2004). The Casp-19 scale of quality of life in old age: its measurement properties, reliability and validity. Ageing &amp; Society, 24(5), 693–706. </a:t>
            </a:r>
          </a:p>
          <a:p>
            <a:pPr marL="285750" indent="-285750">
              <a:buFont typeface="Arial" panose="020B0604020202020204" pitchFamily="34" charset="0"/>
              <a:buChar char="•"/>
            </a:pPr>
            <a:r>
              <a:rPr lang="en-US" sz="900" dirty="0"/>
              <a:t>World Health Organization. (2025, April 28). Ageing: Ageism. </a:t>
            </a:r>
            <a:r>
              <a:rPr lang="en-US" sz="900" dirty="0">
                <a:hlinkClick r:id="rId10"/>
              </a:rPr>
              <a:t>https://www.who.int/news-room/questions-and-answers/item/ageing-ageism</a:t>
            </a:r>
            <a:r>
              <a:rPr lang="en-US" sz="900" dirty="0"/>
              <a:t>  </a:t>
            </a:r>
          </a:p>
          <a:p>
            <a:pPr marL="285750" indent="-285750">
              <a:buFont typeface="Arial" panose="020B0604020202020204" pitchFamily="34" charset="0"/>
              <a:buChar char="•"/>
            </a:pPr>
            <a:r>
              <a:rPr lang="en-US" sz="900" dirty="0"/>
              <a:t>World Health Organization. (2020). Decade of healthy ageing: Baseline report. </a:t>
            </a:r>
            <a:r>
              <a:rPr lang="en-US" sz="900" dirty="0">
                <a:hlinkClick r:id="rId11"/>
              </a:rPr>
              <a:t>https://www.who.int/publications/i/item/9789240017900</a:t>
            </a:r>
            <a:r>
              <a:rPr lang="en-US" sz="900" dirty="0"/>
              <a:t>  </a:t>
            </a:r>
          </a:p>
          <a:p>
            <a:pPr marL="285750" indent="-285750">
              <a:buFont typeface="Arial" panose="020B0604020202020204" pitchFamily="34" charset="0"/>
              <a:buChar char="•"/>
            </a:pPr>
            <a:r>
              <a:rPr lang="en-US" sz="900" dirty="0"/>
              <a:t>World Health Organization. (2002). Active ageing: A policy framework (No. WHO/NMH/NPH/02.8). World Health Organization.</a:t>
            </a:r>
          </a:p>
        </p:txBody>
      </p:sp>
      <p:sp>
        <p:nvSpPr>
          <p:cNvPr id="3" name="Marcador de Posição do Texto 2">
            <a:extLst>
              <a:ext uri="{FF2B5EF4-FFF2-40B4-BE49-F238E27FC236}">
                <a16:creationId xmlns:a16="http://schemas.microsoft.com/office/drawing/2014/main" id="{FC81FE0C-B284-0B8E-1BC8-B078181A5EBB}"/>
              </a:ext>
            </a:extLst>
          </p:cNvPr>
          <p:cNvSpPr txBox="1">
            <a:spLocks/>
          </p:cNvSpPr>
          <p:nvPr/>
        </p:nvSpPr>
        <p:spPr>
          <a:xfrm>
            <a:off x="97970" y="884489"/>
            <a:ext cx="11944351" cy="550862"/>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o-RO" dirty="0">
                <a:solidFill>
                  <a:schemeClr val="accent3"/>
                </a:solidFill>
              </a:rPr>
              <a:t>Bibliografie</a:t>
            </a:r>
            <a:endParaRPr lang="pt-PT" dirty="0">
              <a:solidFill>
                <a:schemeClr val="accent3"/>
              </a:solidFill>
            </a:endParaRPr>
          </a:p>
        </p:txBody>
      </p:sp>
    </p:spTree>
    <p:extLst>
      <p:ext uri="{BB962C8B-B14F-4D97-AF65-F5344CB8AC3E}">
        <p14:creationId xmlns:p14="http://schemas.microsoft.com/office/powerpoint/2010/main" val="21412995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EE0A6C00C77214D8209623C313996D0" ma:contentTypeVersion="14" ma:contentTypeDescription="Create a new document." ma:contentTypeScope="" ma:versionID="6886fbe726182a20e6de0fda11f62645">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a3128a1220f62418f93c714162685835"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4082E14A-16DA-435D-A5C1-2E5DCEEB658B}">
  <ds:schemaRefs>
    <ds:schemaRef ds:uri="http://schemas.microsoft.com/sharepoint/v3/contenttype/forms"/>
  </ds:schemaRefs>
</ds:datastoreItem>
</file>

<file path=customXml/itemProps2.xml><?xml version="1.0" encoding="utf-8"?>
<ds:datastoreItem xmlns:ds="http://schemas.openxmlformats.org/officeDocument/2006/customXml" ds:itemID="{74E5C276-F81A-4C39-8973-84EF048D0A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6a33d8-8496-4dd0-bdb4-e7001d843bba"/>
    <ds:schemaRef ds:uri="d3294b56-e90c-47f0-a901-cbc2fa92ce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D670994-17A9-4ED5-A5FA-A9EF3F1BEACC}">
  <ds:schemaRefs>
    <ds:schemaRef ds:uri="http://schemas.microsoft.com/office/2006/metadata/properties"/>
    <ds:schemaRef ds:uri="http://schemas.microsoft.com/office/infopath/2007/PartnerControls"/>
    <ds:schemaRef ds:uri="d26a33d8-8496-4dd0-bdb4-e7001d843bba"/>
    <ds:schemaRef ds:uri="d3294b56-e90c-47f0-a901-cbc2fa92cece"/>
  </ds:schemaRefs>
</ds:datastoreItem>
</file>

<file path=docProps/app.xml><?xml version="1.0" encoding="utf-8"?>
<Properties xmlns="http://schemas.openxmlformats.org/officeDocument/2006/extended-properties" xmlns:vt="http://schemas.openxmlformats.org/officeDocument/2006/docPropsVTypes">
  <TotalTime>3628</TotalTime>
  <Words>4015</Words>
  <Application>Microsoft Macintosh PowerPoint</Application>
  <PresentationFormat>Widescreen</PresentationFormat>
  <Paragraphs>262</Paragraphs>
  <Slides>27</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27</vt:i4>
      </vt:variant>
    </vt:vector>
  </HeadingPairs>
  <TitlesOfParts>
    <vt:vector size="33" baseType="lpstr">
      <vt:lpstr>Arial</vt:lpstr>
      <vt:lpstr>Calibri</vt:lpstr>
      <vt:lpstr>Open Sans</vt:lpstr>
      <vt:lpstr>Wingdings</vt:lpstr>
      <vt:lpstr>CARDET Course template</vt:lpstr>
      <vt:lpstr>CARDET Course template - Cover page</vt:lpstr>
      <vt:lpstr>Manualul AgeWise</vt:lpstr>
      <vt:lpstr>Agendă și rezultate ale învățării</vt:lpstr>
      <vt:lpstr>Date demografice (Eurostat, 2024)</vt:lpstr>
      <vt:lpstr>Date demografice (Eurostat, 2024)</vt:lpstr>
      <vt:lpstr>Date demografice (Eurostat, 2024)</vt:lpstr>
      <vt:lpstr>Date demografice în țările partenere</vt:lpstr>
      <vt:lpstr>Date demografice – Îmbătrânirea în Europa</vt:lpstr>
      <vt:lpstr>Date demografice – Îmbătrânirea în Europa</vt:lpstr>
      <vt:lpstr>Cadre ale îmbătrânirii pozitive</vt:lpstr>
      <vt:lpstr>Cadre ale îmbătrânirii pozitive</vt:lpstr>
      <vt:lpstr>Cadre ale îmbătrânirii pozitive</vt:lpstr>
      <vt:lpstr>Cadre ale îmbătrânirii pozitive</vt:lpstr>
      <vt:lpstr>Cadre ale îmbătrânirii pozitive</vt:lpstr>
      <vt:lpstr>Cadre ale îmbătrânirii pozitive</vt:lpstr>
      <vt:lpstr>Cadre ale îmbătrânirii pozitive</vt:lpstr>
      <vt:lpstr>Cadre ale îmbătrânirii pozitive</vt:lpstr>
      <vt:lpstr>Cadre ale îmbătrânirii pozitive</vt:lpstr>
      <vt:lpstr>Măsurarea calității vieții</vt:lpstr>
      <vt:lpstr>Cadrul holistic în gerontologie</vt:lpstr>
      <vt:lpstr>Provocări profesionale</vt:lpstr>
      <vt:lpstr>Provocări profesionale și cadre holistice</vt:lpstr>
      <vt:lpstr>Îndrumări pentru formatori și profesioniști</vt:lpstr>
      <vt:lpstr>Îndrumări pentru formatori și profesioniști</vt:lpstr>
      <vt:lpstr>Rezumat și mesaje-cheie</vt:lpstr>
      <vt:lpstr>Modulul 1 – Definiții-cheie</vt:lpstr>
      <vt:lpstr>Vă mulțumim pentru atenție!</vt:lpstr>
      <vt:lpstr>Modulul 1: Îmbătrânirea populației și abordări pozitive ale îmbătrânirii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Ioana Teacoe</cp:lastModifiedBy>
  <cp:revision>240</cp:revision>
  <cp:lastPrinted>2018-07-25T11:23:29Z</cp:lastPrinted>
  <dcterms:created xsi:type="dcterms:W3CDTF">2014-07-11T09:12:14Z</dcterms:created>
  <dcterms:modified xsi:type="dcterms:W3CDTF">2026-09-28T16:47:16Z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