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6" r:id="rId2"/>
  </p:sldMasterIdLst>
  <p:notesMasterIdLst>
    <p:notesMasterId r:id="rId30"/>
  </p:notesMasterIdLst>
  <p:handoutMasterIdLst>
    <p:handoutMasterId r:id="rId31"/>
  </p:handoutMasterIdLst>
  <p:sldIdLst>
    <p:sldId id="256" r:id="rId3"/>
    <p:sldId id="263" r:id="rId4"/>
    <p:sldId id="269" r:id="rId5"/>
    <p:sldId id="270" r:id="rId6"/>
    <p:sldId id="271" r:id="rId7"/>
    <p:sldId id="272" r:id="rId8"/>
    <p:sldId id="274" r:id="rId9"/>
    <p:sldId id="296" r:id="rId10"/>
    <p:sldId id="273" r:id="rId11"/>
    <p:sldId id="275" r:id="rId12"/>
    <p:sldId id="277" r:id="rId13"/>
    <p:sldId id="278" r:id="rId14"/>
    <p:sldId id="284" r:id="rId15"/>
    <p:sldId id="280" r:id="rId16"/>
    <p:sldId id="281" r:id="rId17"/>
    <p:sldId id="283" r:id="rId18"/>
    <p:sldId id="285" r:id="rId19"/>
    <p:sldId id="297" r:id="rId20"/>
    <p:sldId id="288" r:id="rId21"/>
    <p:sldId id="291" r:id="rId22"/>
    <p:sldId id="298" r:id="rId23"/>
    <p:sldId id="294" r:id="rId24"/>
    <p:sldId id="290" r:id="rId25"/>
    <p:sldId id="293" r:id="rId26"/>
    <p:sldId id="264" r:id="rId27"/>
    <p:sldId id="262" r:id="rId28"/>
    <p:sldId id="287" r:id="rId29"/>
  </p:sldIdLst>
  <p:sldSz cx="12192000" cy="6858000"/>
  <p:notesSz cx="6858000" cy="9144000"/>
  <p:custDataLst>
    <p:tags r:id="rId32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AE6E8"/>
    <a:srgbClr val="1F4E83"/>
    <a:srgbClr val="1F4E79"/>
    <a:srgbClr val="F9F9F9"/>
    <a:srgbClr val="A2D2D6"/>
    <a:srgbClr val="00ADBB"/>
    <a:srgbClr val="DDEFBF"/>
    <a:srgbClr val="CBE69E"/>
    <a:srgbClr val="BD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38" autoAdjust="0"/>
    <p:restoredTop sz="88506" autoAdjust="0"/>
  </p:normalViewPr>
  <p:slideViewPr>
    <p:cSldViewPr snapToGrid="0">
      <p:cViewPr>
        <p:scale>
          <a:sx n="100" d="100"/>
          <a:sy n="100" d="100"/>
        </p:scale>
        <p:origin x="77" y="-12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ustomXml" Target="../customXml/item3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37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426917-D636-49EF-BCA1-AF2357F577DA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D0624B66-6E85-4A1E-9F1B-1D0D06CB00D5}">
      <dgm:prSet phldrT="[Texto]"/>
      <dgm:spPr/>
      <dgm:t>
        <a:bodyPr/>
        <a:lstStyle/>
        <a:p>
          <a:r>
            <a:rPr lang="pt-PT" b="1" dirty="0"/>
            <a:t>Infraestrutura urbana adaptada aos idosos</a:t>
          </a:r>
        </a:p>
      </dgm:t>
    </dgm:pt>
    <dgm:pt modelId="{75E90932-0E50-4FB0-9C3C-92D4005BB2A1}" type="parTrans" cxnId="{D70FA119-3C40-4410-87EF-DE70BB22C23E}">
      <dgm:prSet/>
      <dgm:spPr/>
      <dgm:t>
        <a:bodyPr/>
        <a:lstStyle/>
        <a:p>
          <a:endParaRPr lang="pt-PT"/>
        </a:p>
      </dgm:t>
    </dgm:pt>
    <dgm:pt modelId="{B400B898-FDEA-40EA-B82E-7F5382E294D7}" type="sibTrans" cxnId="{D70FA119-3C40-4410-87EF-DE70BB22C23E}">
      <dgm:prSet/>
      <dgm:spPr/>
      <dgm:t>
        <a:bodyPr/>
        <a:lstStyle/>
        <a:p>
          <a:endParaRPr lang="pt-PT"/>
        </a:p>
      </dgm:t>
    </dgm:pt>
    <dgm:pt modelId="{1DA2ADC3-81F7-4246-A63A-11F51B9F1570}">
      <dgm:prSet phldrT="[Texto]"/>
      <dgm:spPr/>
      <dgm:t>
        <a:bodyPr/>
        <a:lstStyle/>
        <a:p>
          <a:pPr>
            <a:buNone/>
          </a:pPr>
          <a:r>
            <a:rPr lang="en-US" b="1" dirty="0" err="1"/>
            <a:t>Segurança</a:t>
          </a:r>
          <a:r>
            <a:rPr lang="en-US" b="1" dirty="0"/>
            <a:t> </a:t>
          </a:r>
          <a:r>
            <a:rPr lang="en-US" b="1" dirty="0" err="1"/>
            <a:t>nutricional</a:t>
          </a:r>
          <a:r>
            <a:rPr lang="en-US" b="1" dirty="0"/>
            <a:t> e </a:t>
          </a:r>
          <a:r>
            <a:rPr lang="en-US" b="1" dirty="0" err="1"/>
            <a:t>saúde</a:t>
          </a:r>
          <a:r>
            <a:rPr lang="en-US" b="1" dirty="0"/>
            <a:t> </a:t>
          </a:r>
          <a:r>
            <a:rPr lang="en-US" b="1" dirty="0" err="1"/>
            <a:t>preventiva</a:t>
          </a:r>
          <a:endParaRPr lang="pt-PT" dirty="0"/>
        </a:p>
      </dgm:t>
    </dgm:pt>
    <dgm:pt modelId="{02B5F67C-430A-4607-B6EA-09AC914D8825}" type="parTrans" cxnId="{712CB45D-421E-4664-BA42-11E02DC9A7C4}">
      <dgm:prSet/>
      <dgm:spPr/>
      <dgm:t>
        <a:bodyPr/>
        <a:lstStyle/>
        <a:p>
          <a:endParaRPr lang="pt-PT"/>
        </a:p>
      </dgm:t>
    </dgm:pt>
    <dgm:pt modelId="{B73E1885-CAB4-44AE-90E1-4975BD893164}" type="sibTrans" cxnId="{712CB45D-421E-4664-BA42-11E02DC9A7C4}">
      <dgm:prSet/>
      <dgm:spPr/>
      <dgm:t>
        <a:bodyPr/>
        <a:lstStyle/>
        <a:p>
          <a:endParaRPr lang="pt-PT"/>
        </a:p>
      </dgm:t>
    </dgm:pt>
    <dgm:pt modelId="{FAADA6D0-2240-4FBE-BCB7-97FAE2384A1E}">
      <dgm:prSet phldrT="[Texto]"/>
      <dgm:spPr/>
      <dgm:t>
        <a:bodyPr/>
        <a:lstStyle/>
        <a:p>
          <a:pPr>
            <a:buNone/>
          </a:pPr>
          <a:r>
            <a:rPr lang="en-US" b="1" dirty="0" err="1"/>
            <a:t>Autogestão</a:t>
          </a:r>
          <a:r>
            <a:rPr lang="en-US" b="1" dirty="0"/>
            <a:t> e </a:t>
          </a:r>
          <a:r>
            <a:rPr lang="en-US" b="1" dirty="0" err="1"/>
            <a:t>promoção</a:t>
          </a:r>
          <a:r>
            <a:rPr lang="en-US" b="1" dirty="0"/>
            <a:t> de </a:t>
          </a:r>
          <a:r>
            <a:rPr lang="en-US" b="1" dirty="0" err="1"/>
            <a:t>saúde</a:t>
          </a:r>
          <a:endParaRPr lang="pt-PT" dirty="0"/>
        </a:p>
      </dgm:t>
    </dgm:pt>
    <dgm:pt modelId="{09784815-1CCC-4833-B6BB-67FAF55093ED}" type="parTrans" cxnId="{CF52C756-D133-44E0-B099-439406A4FD07}">
      <dgm:prSet/>
      <dgm:spPr/>
      <dgm:t>
        <a:bodyPr/>
        <a:lstStyle/>
        <a:p>
          <a:endParaRPr lang="pt-PT"/>
        </a:p>
      </dgm:t>
    </dgm:pt>
    <dgm:pt modelId="{9DD364B4-AE6F-46E8-B5B0-39F9548F667C}" type="sibTrans" cxnId="{CF52C756-D133-44E0-B099-439406A4FD07}">
      <dgm:prSet/>
      <dgm:spPr/>
      <dgm:t>
        <a:bodyPr/>
        <a:lstStyle/>
        <a:p>
          <a:endParaRPr lang="pt-PT"/>
        </a:p>
      </dgm:t>
    </dgm:pt>
    <dgm:pt modelId="{03278E1A-F632-446F-875D-07389D306BB2}" type="pres">
      <dgm:prSet presAssocID="{EB426917-D636-49EF-BCA1-AF2357F577DA}" presName="Name0" presStyleCnt="0">
        <dgm:presLayoutVars>
          <dgm:dir/>
          <dgm:resizeHandles val="exact"/>
        </dgm:presLayoutVars>
      </dgm:prSet>
      <dgm:spPr/>
    </dgm:pt>
    <dgm:pt modelId="{D3C800F6-20C5-46BA-BCB9-DBA2858F41FE}" type="pres">
      <dgm:prSet presAssocID="{EB426917-D636-49EF-BCA1-AF2357F577DA}" presName="bkgdShp" presStyleLbl="alignAccFollowNode1" presStyleIdx="0" presStyleCnt="1"/>
      <dgm:spPr/>
    </dgm:pt>
    <dgm:pt modelId="{369EC3F5-EC81-4C7A-830D-01825F416CDE}" type="pres">
      <dgm:prSet presAssocID="{EB426917-D636-49EF-BCA1-AF2357F577DA}" presName="linComp" presStyleCnt="0"/>
      <dgm:spPr/>
    </dgm:pt>
    <dgm:pt modelId="{A3BE485D-BA7C-4290-BB73-1FAA064F2D78}" type="pres">
      <dgm:prSet presAssocID="{D0624B66-6E85-4A1E-9F1B-1D0D06CB00D5}" presName="compNode" presStyleCnt="0"/>
      <dgm:spPr/>
    </dgm:pt>
    <dgm:pt modelId="{24244F64-905C-494B-94BD-6C6023C4567F}" type="pres">
      <dgm:prSet presAssocID="{D0624B66-6E85-4A1E-9F1B-1D0D06CB00D5}" presName="node" presStyleLbl="node1" presStyleIdx="0" presStyleCnt="3">
        <dgm:presLayoutVars>
          <dgm:bulletEnabled val="1"/>
        </dgm:presLayoutVars>
      </dgm:prSet>
      <dgm:spPr/>
    </dgm:pt>
    <dgm:pt modelId="{D2432C95-5BB1-4B31-BFFB-5F28AC6DF2C6}" type="pres">
      <dgm:prSet presAssocID="{D0624B66-6E85-4A1E-9F1B-1D0D06CB00D5}" presName="invisiNode" presStyleLbl="node1" presStyleIdx="0" presStyleCnt="3"/>
      <dgm:spPr/>
    </dgm:pt>
    <dgm:pt modelId="{094F2B3A-A39B-4B63-AD69-9B16D44FCB9A}" type="pres">
      <dgm:prSet presAssocID="{D0624B66-6E85-4A1E-9F1B-1D0D06CB00D5}" presName="imagNode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65AB9B6D-C3F3-4533-ADFF-773DC581BC31}" type="pres">
      <dgm:prSet presAssocID="{B400B898-FDEA-40EA-B82E-7F5382E294D7}" presName="sibTrans" presStyleLbl="sibTrans2D1" presStyleIdx="0" presStyleCnt="0"/>
      <dgm:spPr/>
    </dgm:pt>
    <dgm:pt modelId="{2BC83C2E-83A3-4E4F-AB08-5ED462AE4B96}" type="pres">
      <dgm:prSet presAssocID="{1DA2ADC3-81F7-4246-A63A-11F51B9F1570}" presName="compNode" presStyleCnt="0"/>
      <dgm:spPr/>
    </dgm:pt>
    <dgm:pt modelId="{AE4C7FBE-1064-4F6E-BFC7-C1C9C59C83E5}" type="pres">
      <dgm:prSet presAssocID="{1DA2ADC3-81F7-4246-A63A-11F51B9F1570}" presName="node" presStyleLbl="node1" presStyleIdx="1" presStyleCnt="3">
        <dgm:presLayoutVars>
          <dgm:bulletEnabled val="1"/>
        </dgm:presLayoutVars>
      </dgm:prSet>
      <dgm:spPr/>
    </dgm:pt>
    <dgm:pt modelId="{76D05B9D-842E-4F1B-8FD3-59A612094060}" type="pres">
      <dgm:prSet presAssocID="{1DA2ADC3-81F7-4246-A63A-11F51B9F1570}" presName="invisiNode" presStyleLbl="node1" presStyleIdx="1" presStyleCnt="3"/>
      <dgm:spPr/>
    </dgm:pt>
    <dgm:pt modelId="{2615BB86-4389-4CF9-A2D8-A38FF5E7C6FA}" type="pres">
      <dgm:prSet presAssocID="{1DA2ADC3-81F7-4246-A63A-11F51B9F1570}" presName="imagNode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t="-1000" b="-1000"/>
          </a:stretch>
        </a:blipFill>
      </dgm:spPr>
    </dgm:pt>
    <dgm:pt modelId="{07A08E6D-E227-4128-94D8-619430530119}" type="pres">
      <dgm:prSet presAssocID="{B73E1885-CAB4-44AE-90E1-4975BD893164}" presName="sibTrans" presStyleLbl="sibTrans2D1" presStyleIdx="0" presStyleCnt="0"/>
      <dgm:spPr/>
    </dgm:pt>
    <dgm:pt modelId="{51276CA7-6CCD-49AB-A228-6930B557D9CD}" type="pres">
      <dgm:prSet presAssocID="{FAADA6D0-2240-4FBE-BCB7-97FAE2384A1E}" presName="compNode" presStyleCnt="0"/>
      <dgm:spPr/>
    </dgm:pt>
    <dgm:pt modelId="{52ED0622-74FC-45DA-8CB9-E8C6C9E51AA6}" type="pres">
      <dgm:prSet presAssocID="{FAADA6D0-2240-4FBE-BCB7-97FAE2384A1E}" presName="node" presStyleLbl="node1" presStyleIdx="2" presStyleCnt="3">
        <dgm:presLayoutVars>
          <dgm:bulletEnabled val="1"/>
        </dgm:presLayoutVars>
      </dgm:prSet>
      <dgm:spPr/>
    </dgm:pt>
    <dgm:pt modelId="{AD1FA505-5AC8-4E08-9E18-7481C12BE7D8}" type="pres">
      <dgm:prSet presAssocID="{FAADA6D0-2240-4FBE-BCB7-97FAE2384A1E}" presName="invisiNode" presStyleLbl="node1" presStyleIdx="2" presStyleCnt="3"/>
      <dgm:spPr/>
    </dgm:pt>
    <dgm:pt modelId="{5628FA73-0DFC-4F29-ACDF-59D037B19A7D}" type="pres">
      <dgm:prSet presAssocID="{FAADA6D0-2240-4FBE-BCB7-97FAE2384A1E}" presName="imagNode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t="-1000" b="-1000"/>
          </a:stretch>
        </a:blipFill>
      </dgm:spPr>
    </dgm:pt>
  </dgm:ptLst>
  <dgm:cxnLst>
    <dgm:cxn modelId="{D70FA119-3C40-4410-87EF-DE70BB22C23E}" srcId="{EB426917-D636-49EF-BCA1-AF2357F577DA}" destId="{D0624B66-6E85-4A1E-9F1B-1D0D06CB00D5}" srcOrd="0" destOrd="0" parTransId="{75E90932-0E50-4FB0-9C3C-92D4005BB2A1}" sibTransId="{B400B898-FDEA-40EA-B82E-7F5382E294D7}"/>
    <dgm:cxn modelId="{712CB45D-421E-4664-BA42-11E02DC9A7C4}" srcId="{EB426917-D636-49EF-BCA1-AF2357F577DA}" destId="{1DA2ADC3-81F7-4246-A63A-11F51B9F1570}" srcOrd="1" destOrd="0" parTransId="{02B5F67C-430A-4607-B6EA-09AC914D8825}" sibTransId="{B73E1885-CAB4-44AE-90E1-4975BD893164}"/>
    <dgm:cxn modelId="{48CA8C41-9B8E-4CCC-A038-5111A8D2121A}" type="presOf" srcId="{D0624B66-6E85-4A1E-9F1B-1D0D06CB00D5}" destId="{24244F64-905C-494B-94BD-6C6023C4567F}" srcOrd="0" destOrd="0" presId="urn:microsoft.com/office/officeart/2005/8/layout/pList2"/>
    <dgm:cxn modelId="{C5FA1765-9467-4C13-B0EF-491F1A0CC8DB}" type="presOf" srcId="{1DA2ADC3-81F7-4246-A63A-11F51B9F1570}" destId="{AE4C7FBE-1064-4F6E-BFC7-C1C9C59C83E5}" srcOrd="0" destOrd="0" presId="urn:microsoft.com/office/officeart/2005/8/layout/pList2"/>
    <dgm:cxn modelId="{CF52C756-D133-44E0-B099-439406A4FD07}" srcId="{EB426917-D636-49EF-BCA1-AF2357F577DA}" destId="{FAADA6D0-2240-4FBE-BCB7-97FAE2384A1E}" srcOrd="2" destOrd="0" parTransId="{09784815-1CCC-4833-B6BB-67FAF55093ED}" sibTransId="{9DD364B4-AE6F-46E8-B5B0-39F9548F667C}"/>
    <dgm:cxn modelId="{2522AE88-6394-4EF5-BF85-6CD8FC2DBC97}" type="presOf" srcId="{B73E1885-CAB4-44AE-90E1-4975BD893164}" destId="{07A08E6D-E227-4128-94D8-619430530119}" srcOrd="0" destOrd="0" presId="urn:microsoft.com/office/officeart/2005/8/layout/pList2"/>
    <dgm:cxn modelId="{DED238A5-E63C-4F82-AFC6-8FC986E1EB9F}" type="presOf" srcId="{EB426917-D636-49EF-BCA1-AF2357F577DA}" destId="{03278E1A-F632-446F-875D-07389D306BB2}" srcOrd="0" destOrd="0" presId="urn:microsoft.com/office/officeart/2005/8/layout/pList2"/>
    <dgm:cxn modelId="{660998A9-EE6B-414B-AC5F-F608561C5AAE}" type="presOf" srcId="{B400B898-FDEA-40EA-B82E-7F5382E294D7}" destId="{65AB9B6D-C3F3-4533-ADFF-773DC581BC31}" srcOrd="0" destOrd="0" presId="urn:microsoft.com/office/officeart/2005/8/layout/pList2"/>
    <dgm:cxn modelId="{149371E3-58D7-4F35-940B-F9391B5FF78D}" type="presOf" srcId="{FAADA6D0-2240-4FBE-BCB7-97FAE2384A1E}" destId="{52ED0622-74FC-45DA-8CB9-E8C6C9E51AA6}" srcOrd="0" destOrd="0" presId="urn:microsoft.com/office/officeart/2005/8/layout/pList2"/>
    <dgm:cxn modelId="{59313BD0-0F82-4699-AB34-CAF7CD3191C1}" type="presParOf" srcId="{03278E1A-F632-446F-875D-07389D306BB2}" destId="{D3C800F6-20C5-46BA-BCB9-DBA2858F41FE}" srcOrd="0" destOrd="0" presId="urn:microsoft.com/office/officeart/2005/8/layout/pList2"/>
    <dgm:cxn modelId="{F45D0C4A-052C-4117-97FA-B24DA4C224AE}" type="presParOf" srcId="{03278E1A-F632-446F-875D-07389D306BB2}" destId="{369EC3F5-EC81-4C7A-830D-01825F416CDE}" srcOrd="1" destOrd="0" presId="urn:microsoft.com/office/officeart/2005/8/layout/pList2"/>
    <dgm:cxn modelId="{9FEADA9C-D750-4289-8A9F-A057E2FD6FE0}" type="presParOf" srcId="{369EC3F5-EC81-4C7A-830D-01825F416CDE}" destId="{A3BE485D-BA7C-4290-BB73-1FAA064F2D78}" srcOrd="0" destOrd="0" presId="urn:microsoft.com/office/officeart/2005/8/layout/pList2"/>
    <dgm:cxn modelId="{AB5EC70F-C691-42AD-ACD5-C5FCF64B29DC}" type="presParOf" srcId="{A3BE485D-BA7C-4290-BB73-1FAA064F2D78}" destId="{24244F64-905C-494B-94BD-6C6023C4567F}" srcOrd="0" destOrd="0" presId="urn:microsoft.com/office/officeart/2005/8/layout/pList2"/>
    <dgm:cxn modelId="{C1B14D1A-BEFE-46B3-8100-577E2B2E4309}" type="presParOf" srcId="{A3BE485D-BA7C-4290-BB73-1FAA064F2D78}" destId="{D2432C95-5BB1-4B31-BFFB-5F28AC6DF2C6}" srcOrd="1" destOrd="0" presId="urn:microsoft.com/office/officeart/2005/8/layout/pList2"/>
    <dgm:cxn modelId="{56AF8BD9-134C-4912-AA1B-8A81F8867FA2}" type="presParOf" srcId="{A3BE485D-BA7C-4290-BB73-1FAA064F2D78}" destId="{094F2B3A-A39B-4B63-AD69-9B16D44FCB9A}" srcOrd="2" destOrd="0" presId="urn:microsoft.com/office/officeart/2005/8/layout/pList2"/>
    <dgm:cxn modelId="{D4EAB59F-7867-478C-A913-AA8C83496A73}" type="presParOf" srcId="{369EC3F5-EC81-4C7A-830D-01825F416CDE}" destId="{65AB9B6D-C3F3-4533-ADFF-773DC581BC31}" srcOrd="1" destOrd="0" presId="urn:microsoft.com/office/officeart/2005/8/layout/pList2"/>
    <dgm:cxn modelId="{BBA0F41D-570D-4FA2-A3C9-477B4389C52A}" type="presParOf" srcId="{369EC3F5-EC81-4C7A-830D-01825F416CDE}" destId="{2BC83C2E-83A3-4E4F-AB08-5ED462AE4B96}" srcOrd="2" destOrd="0" presId="urn:microsoft.com/office/officeart/2005/8/layout/pList2"/>
    <dgm:cxn modelId="{7ED51DDC-C18A-44CE-8050-D5ACA9955751}" type="presParOf" srcId="{2BC83C2E-83A3-4E4F-AB08-5ED462AE4B96}" destId="{AE4C7FBE-1064-4F6E-BFC7-C1C9C59C83E5}" srcOrd="0" destOrd="0" presId="urn:microsoft.com/office/officeart/2005/8/layout/pList2"/>
    <dgm:cxn modelId="{D855F020-C010-4CD7-8466-35F685D6F823}" type="presParOf" srcId="{2BC83C2E-83A3-4E4F-AB08-5ED462AE4B96}" destId="{76D05B9D-842E-4F1B-8FD3-59A612094060}" srcOrd="1" destOrd="0" presId="urn:microsoft.com/office/officeart/2005/8/layout/pList2"/>
    <dgm:cxn modelId="{4E532EBE-0E4E-4150-8C93-C48525E8F286}" type="presParOf" srcId="{2BC83C2E-83A3-4E4F-AB08-5ED462AE4B96}" destId="{2615BB86-4389-4CF9-A2D8-A38FF5E7C6FA}" srcOrd="2" destOrd="0" presId="urn:microsoft.com/office/officeart/2005/8/layout/pList2"/>
    <dgm:cxn modelId="{61FD9A4D-6E5C-4555-9070-D0CDED6361E4}" type="presParOf" srcId="{369EC3F5-EC81-4C7A-830D-01825F416CDE}" destId="{07A08E6D-E227-4128-94D8-619430530119}" srcOrd="3" destOrd="0" presId="urn:microsoft.com/office/officeart/2005/8/layout/pList2"/>
    <dgm:cxn modelId="{1A42F5DF-E011-461A-B366-D8EB91F4A8B5}" type="presParOf" srcId="{369EC3F5-EC81-4C7A-830D-01825F416CDE}" destId="{51276CA7-6CCD-49AB-A228-6930B557D9CD}" srcOrd="4" destOrd="0" presId="urn:microsoft.com/office/officeart/2005/8/layout/pList2"/>
    <dgm:cxn modelId="{E674452D-28A8-498B-BFDC-7F41653C8A70}" type="presParOf" srcId="{51276CA7-6CCD-49AB-A228-6930B557D9CD}" destId="{52ED0622-74FC-45DA-8CB9-E8C6C9E51AA6}" srcOrd="0" destOrd="0" presId="urn:microsoft.com/office/officeart/2005/8/layout/pList2"/>
    <dgm:cxn modelId="{1C4C7ACA-A061-4251-BCE9-ECD93A449C21}" type="presParOf" srcId="{51276CA7-6CCD-49AB-A228-6930B557D9CD}" destId="{AD1FA505-5AC8-4E08-9E18-7481C12BE7D8}" srcOrd="1" destOrd="0" presId="urn:microsoft.com/office/officeart/2005/8/layout/pList2"/>
    <dgm:cxn modelId="{61AFAE8B-2C41-41C7-A9E1-4B58BFB3C412}" type="presParOf" srcId="{51276CA7-6CCD-49AB-A228-6930B557D9CD}" destId="{5628FA73-0DFC-4F29-ACDF-59D037B19A7D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426917-D636-49EF-BCA1-AF2357F577DA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D0624B66-6E85-4A1E-9F1B-1D0D06CB00D5}">
      <dgm:prSet phldrT="[Texto]"/>
      <dgm:spPr/>
      <dgm:t>
        <a:bodyPr/>
        <a:lstStyle/>
        <a:p>
          <a:r>
            <a:rPr lang="pt-PT" b="1" dirty="0"/>
            <a:t>Mentoria </a:t>
          </a:r>
          <a:r>
            <a:rPr lang="pt-PT" b="1" dirty="0" err="1"/>
            <a:t>intergeracional</a:t>
          </a:r>
          <a:endParaRPr lang="pt-PT" b="1" dirty="0"/>
        </a:p>
      </dgm:t>
    </dgm:pt>
    <dgm:pt modelId="{75E90932-0E50-4FB0-9C3C-92D4005BB2A1}" type="parTrans" cxnId="{D70FA119-3C40-4410-87EF-DE70BB22C23E}">
      <dgm:prSet/>
      <dgm:spPr/>
      <dgm:t>
        <a:bodyPr/>
        <a:lstStyle/>
        <a:p>
          <a:endParaRPr lang="pt-PT"/>
        </a:p>
      </dgm:t>
    </dgm:pt>
    <dgm:pt modelId="{B400B898-FDEA-40EA-B82E-7F5382E294D7}" type="sibTrans" cxnId="{D70FA119-3C40-4410-87EF-DE70BB22C23E}">
      <dgm:prSet/>
      <dgm:spPr/>
      <dgm:t>
        <a:bodyPr/>
        <a:lstStyle/>
        <a:p>
          <a:endParaRPr lang="pt-PT"/>
        </a:p>
      </dgm:t>
    </dgm:pt>
    <dgm:pt modelId="{1DA2ADC3-81F7-4246-A63A-11F51B9F1570}">
      <dgm:prSet phldrT="[Texto]"/>
      <dgm:spPr/>
      <dgm:t>
        <a:bodyPr/>
        <a:lstStyle/>
        <a:p>
          <a:pPr>
            <a:buNone/>
          </a:pPr>
          <a:r>
            <a:rPr lang="en-US" b="1" dirty="0" err="1"/>
            <a:t>Participação</a:t>
          </a:r>
          <a:r>
            <a:rPr lang="en-US" b="1" dirty="0"/>
            <a:t> </a:t>
          </a:r>
          <a:r>
            <a:rPr lang="en-US" b="1" dirty="0" err="1"/>
            <a:t>cívica</a:t>
          </a:r>
          <a:r>
            <a:rPr lang="en-US" b="1" dirty="0"/>
            <a:t> </a:t>
          </a:r>
          <a:r>
            <a:rPr lang="en-US" b="1" dirty="0" err="1"/>
            <a:t>ao</a:t>
          </a:r>
          <a:r>
            <a:rPr lang="en-US" b="1" dirty="0"/>
            <a:t> </a:t>
          </a:r>
          <a:r>
            <a:rPr lang="en-US" b="1" dirty="0" err="1"/>
            <a:t>longo</a:t>
          </a:r>
          <a:r>
            <a:rPr lang="en-US" b="1" dirty="0"/>
            <a:t> da </a:t>
          </a:r>
          <a:r>
            <a:rPr lang="en-US" b="1" dirty="0" err="1"/>
            <a:t>vida</a:t>
          </a:r>
          <a:endParaRPr lang="pt-PT" dirty="0"/>
        </a:p>
      </dgm:t>
    </dgm:pt>
    <dgm:pt modelId="{02B5F67C-430A-4607-B6EA-09AC914D8825}" type="parTrans" cxnId="{712CB45D-421E-4664-BA42-11E02DC9A7C4}">
      <dgm:prSet/>
      <dgm:spPr/>
      <dgm:t>
        <a:bodyPr/>
        <a:lstStyle/>
        <a:p>
          <a:endParaRPr lang="pt-PT"/>
        </a:p>
      </dgm:t>
    </dgm:pt>
    <dgm:pt modelId="{B73E1885-CAB4-44AE-90E1-4975BD893164}" type="sibTrans" cxnId="{712CB45D-421E-4664-BA42-11E02DC9A7C4}">
      <dgm:prSet/>
      <dgm:spPr/>
      <dgm:t>
        <a:bodyPr/>
        <a:lstStyle/>
        <a:p>
          <a:endParaRPr lang="pt-PT"/>
        </a:p>
      </dgm:t>
    </dgm:pt>
    <dgm:pt modelId="{FAADA6D0-2240-4FBE-BCB7-97FAE2384A1E}">
      <dgm:prSet phldrT="[Texto]"/>
      <dgm:spPr/>
      <dgm:t>
        <a:bodyPr/>
        <a:lstStyle/>
        <a:p>
          <a:pPr>
            <a:buNone/>
          </a:pPr>
          <a:r>
            <a:rPr lang="en-US" b="1" dirty="0" err="1"/>
            <a:t>Universidade</a:t>
          </a:r>
          <a:r>
            <a:rPr lang="en-US" b="1" dirty="0"/>
            <a:t> </a:t>
          </a:r>
          <a:r>
            <a:rPr lang="en-US" b="1" dirty="0" err="1"/>
            <a:t>sénior</a:t>
          </a:r>
          <a:endParaRPr lang="pt-PT" dirty="0"/>
        </a:p>
      </dgm:t>
    </dgm:pt>
    <dgm:pt modelId="{09784815-1CCC-4833-B6BB-67FAF55093ED}" type="parTrans" cxnId="{CF52C756-D133-44E0-B099-439406A4FD07}">
      <dgm:prSet/>
      <dgm:spPr/>
      <dgm:t>
        <a:bodyPr/>
        <a:lstStyle/>
        <a:p>
          <a:endParaRPr lang="pt-PT"/>
        </a:p>
      </dgm:t>
    </dgm:pt>
    <dgm:pt modelId="{9DD364B4-AE6F-46E8-B5B0-39F9548F667C}" type="sibTrans" cxnId="{CF52C756-D133-44E0-B099-439406A4FD07}">
      <dgm:prSet/>
      <dgm:spPr/>
      <dgm:t>
        <a:bodyPr/>
        <a:lstStyle/>
        <a:p>
          <a:endParaRPr lang="pt-PT"/>
        </a:p>
      </dgm:t>
    </dgm:pt>
    <dgm:pt modelId="{03278E1A-F632-446F-875D-07389D306BB2}" type="pres">
      <dgm:prSet presAssocID="{EB426917-D636-49EF-BCA1-AF2357F577DA}" presName="Name0" presStyleCnt="0">
        <dgm:presLayoutVars>
          <dgm:dir/>
          <dgm:resizeHandles val="exact"/>
        </dgm:presLayoutVars>
      </dgm:prSet>
      <dgm:spPr/>
    </dgm:pt>
    <dgm:pt modelId="{D3C800F6-20C5-46BA-BCB9-DBA2858F41FE}" type="pres">
      <dgm:prSet presAssocID="{EB426917-D636-49EF-BCA1-AF2357F577DA}" presName="bkgdShp" presStyleLbl="alignAccFollowNode1" presStyleIdx="0" presStyleCnt="1"/>
      <dgm:spPr/>
    </dgm:pt>
    <dgm:pt modelId="{369EC3F5-EC81-4C7A-830D-01825F416CDE}" type="pres">
      <dgm:prSet presAssocID="{EB426917-D636-49EF-BCA1-AF2357F577DA}" presName="linComp" presStyleCnt="0"/>
      <dgm:spPr/>
    </dgm:pt>
    <dgm:pt modelId="{A3BE485D-BA7C-4290-BB73-1FAA064F2D78}" type="pres">
      <dgm:prSet presAssocID="{D0624B66-6E85-4A1E-9F1B-1D0D06CB00D5}" presName="compNode" presStyleCnt="0"/>
      <dgm:spPr/>
    </dgm:pt>
    <dgm:pt modelId="{24244F64-905C-494B-94BD-6C6023C4567F}" type="pres">
      <dgm:prSet presAssocID="{D0624B66-6E85-4A1E-9F1B-1D0D06CB00D5}" presName="node" presStyleLbl="node1" presStyleIdx="0" presStyleCnt="3">
        <dgm:presLayoutVars>
          <dgm:bulletEnabled val="1"/>
        </dgm:presLayoutVars>
      </dgm:prSet>
      <dgm:spPr/>
    </dgm:pt>
    <dgm:pt modelId="{D2432C95-5BB1-4B31-BFFB-5F28AC6DF2C6}" type="pres">
      <dgm:prSet presAssocID="{D0624B66-6E85-4A1E-9F1B-1D0D06CB00D5}" presName="invisiNode" presStyleLbl="node1" presStyleIdx="0" presStyleCnt="3"/>
      <dgm:spPr/>
    </dgm:pt>
    <dgm:pt modelId="{094F2B3A-A39B-4B63-AD69-9B16D44FCB9A}" type="pres">
      <dgm:prSet presAssocID="{D0624B66-6E85-4A1E-9F1B-1D0D06CB00D5}" presName="imagNode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t="-1000" b="-1000"/>
          </a:stretch>
        </a:blipFill>
      </dgm:spPr>
    </dgm:pt>
    <dgm:pt modelId="{65AB9B6D-C3F3-4533-ADFF-773DC581BC31}" type="pres">
      <dgm:prSet presAssocID="{B400B898-FDEA-40EA-B82E-7F5382E294D7}" presName="sibTrans" presStyleLbl="sibTrans2D1" presStyleIdx="0" presStyleCnt="0"/>
      <dgm:spPr/>
    </dgm:pt>
    <dgm:pt modelId="{2BC83C2E-83A3-4E4F-AB08-5ED462AE4B96}" type="pres">
      <dgm:prSet presAssocID="{1DA2ADC3-81F7-4246-A63A-11F51B9F1570}" presName="compNode" presStyleCnt="0"/>
      <dgm:spPr/>
    </dgm:pt>
    <dgm:pt modelId="{AE4C7FBE-1064-4F6E-BFC7-C1C9C59C83E5}" type="pres">
      <dgm:prSet presAssocID="{1DA2ADC3-81F7-4246-A63A-11F51B9F1570}" presName="node" presStyleLbl="node1" presStyleIdx="1" presStyleCnt="3">
        <dgm:presLayoutVars>
          <dgm:bulletEnabled val="1"/>
        </dgm:presLayoutVars>
      </dgm:prSet>
      <dgm:spPr/>
    </dgm:pt>
    <dgm:pt modelId="{76D05B9D-842E-4F1B-8FD3-59A612094060}" type="pres">
      <dgm:prSet presAssocID="{1DA2ADC3-81F7-4246-A63A-11F51B9F1570}" presName="invisiNode" presStyleLbl="node1" presStyleIdx="1" presStyleCnt="3"/>
      <dgm:spPr/>
    </dgm:pt>
    <dgm:pt modelId="{2615BB86-4389-4CF9-A2D8-A38FF5E7C6FA}" type="pres">
      <dgm:prSet presAssocID="{1DA2ADC3-81F7-4246-A63A-11F51B9F1570}" presName="imagNode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t="-1000" b="-1000"/>
          </a:stretch>
        </a:blipFill>
      </dgm:spPr>
    </dgm:pt>
    <dgm:pt modelId="{07A08E6D-E227-4128-94D8-619430530119}" type="pres">
      <dgm:prSet presAssocID="{B73E1885-CAB4-44AE-90E1-4975BD893164}" presName="sibTrans" presStyleLbl="sibTrans2D1" presStyleIdx="0" presStyleCnt="0"/>
      <dgm:spPr/>
    </dgm:pt>
    <dgm:pt modelId="{51276CA7-6CCD-49AB-A228-6930B557D9CD}" type="pres">
      <dgm:prSet presAssocID="{FAADA6D0-2240-4FBE-BCB7-97FAE2384A1E}" presName="compNode" presStyleCnt="0"/>
      <dgm:spPr/>
    </dgm:pt>
    <dgm:pt modelId="{52ED0622-74FC-45DA-8CB9-E8C6C9E51AA6}" type="pres">
      <dgm:prSet presAssocID="{FAADA6D0-2240-4FBE-BCB7-97FAE2384A1E}" presName="node" presStyleLbl="node1" presStyleIdx="2" presStyleCnt="3">
        <dgm:presLayoutVars>
          <dgm:bulletEnabled val="1"/>
        </dgm:presLayoutVars>
      </dgm:prSet>
      <dgm:spPr/>
    </dgm:pt>
    <dgm:pt modelId="{AD1FA505-5AC8-4E08-9E18-7481C12BE7D8}" type="pres">
      <dgm:prSet presAssocID="{FAADA6D0-2240-4FBE-BCB7-97FAE2384A1E}" presName="invisiNode" presStyleLbl="node1" presStyleIdx="2" presStyleCnt="3"/>
      <dgm:spPr/>
    </dgm:pt>
    <dgm:pt modelId="{5628FA73-0DFC-4F29-ACDF-59D037B19A7D}" type="pres">
      <dgm:prSet presAssocID="{FAADA6D0-2240-4FBE-BCB7-97FAE2384A1E}" presName="imagNode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t="-1000" b="-1000"/>
          </a:stretch>
        </a:blipFill>
      </dgm:spPr>
    </dgm:pt>
  </dgm:ptLst>
  <dgm:cxnLst>
    <dgm:cxn modelId="{D70FA119-3C40-4410-87EF-DE70BB22C23E}" srcId="{EB426917-D636-49EF-BCA1-AF2357F577DA}" destId="{D0624B66-6E85-4A1E-9F1B-1D0D06CB00D5}" srcOrd="0" destOrd="0" parTransId="{75E90932-0E50-4FB0-9C3C-92D4005BB2A1}" sibTransId="{B400B898-FDEA-40EA-B82E-7F5382E294D7}"/>
    <dgm:cxn modelId="{712CB45D-421E-4664-BA42-11E02DC9A7C4}" srcId="{EB426917-D636-49EF-BCA1-AF2357F577DA}" destId="{1DA2ADC3-81F7-4246-A63A-11F51B9F1570}" srcOrd="1" destOrd="0" parTransId="{02B5F67C-430A-4607-B6EA-09AC914D8825}" sibTransId="{B73E1885-CAB4-44AE-90E1-4975BD893164}"/>
    <dgm:cxn modelId="{48CA8C41-9B8E-4CCC-A038-5111A8D2121A}" type="presOf" srcId="{D0624B66-6E85-4A1E-9F1B-1D0D06CB00D5}" destId="{24244F64-905C-494B-94BD-6C6023C4567F}" srcOrd="0" destOrd="0" presId="urn:microsoft.com/office/officeart/2005/8/layout/pList2"/>
    <dgm:cxn modelId="{C5FA1765-9467-4C13-B0EF-491F1A0CC8DB}" type="presOf" srcId="{1DA2ADC3-81F7-4246-A63A-11F51B9F1570}" destId="{AE4C7FBE-1064-4F6E-BFC7-C1C9C59C83E5}" srcOrd="0" destOrd="0" presId="urn:microsoft.com/office/officeart/2005/8/layout/pList2"/>
    <dgm:cxn modelId="{CF52C756-D133-44E0-B099-439406A4FD07}" srcId="{EB426917-D636-49EF-BCA1-AF2357F577DA}" destId="{FAADA6D0-2240-4FBE-BCB7-97FAE2384A1E}" srcOrd="2" destOrd="0" parTransId="{09784815-1CCC-4833-B6BB-67FAF55093ED}" sibTransId="{9DD364B4-AE6F-46E8-B5B0-39F9548F667C}"/>
    <dgm:cxn modelId="{2522AE88-6394-4EF5-BF85-6CD8FC2DBC97}" type="presOf" srcId="{B73E1885-CAB4-44AE-90E1-4975BD893164}" destId="{07A08E6D-E227-4128-94D8-619430530119}" srcOrd="0" destOrd="0" presId="urn:microsoft.com/office/officeart/2005/8/layout/pList2"/>
    <dgm:cxn modelId="{DED238A5-E63C-4F82-AFC6-8FC986E1EB9F}" type="presOf" srcId="{EB426917-D636-49EF-BCA1-AF2357F577DA}" destId="{03278E1A-F632-446F-875D-07389D306BB2}" srcOrd="0" destOrd="0" presId="urn:microsoft.com/office/officeart/2005/8/layout/pList2"/>
    <dgm:cxn modelId="{660998A9-EE6B-414B-AC5F-F608561C5AAE}" type="presOf" srcId="{B400B898-FDEA-40EA-B82E-7F5382E294D7}" destId="{65AB9B6D-C3F3-4533-ADFF-773DC581BC31}" srcOrd="0" destOrd="0" presId="urn:microsoft.com/office/officeart/2005/8/layout/pList2"/>
    <dgm:cxn modelId="{149371E3-58D7-4F35-940B-F9391B5FF78D}" type="presOf" srcId="{FAADA6D0-2240-4FBE-BCB7-97FAE2384A1E}" destId="{52ED0622-74FC-45DA-8CB9-E8C6C9E51AA6}" srcOrd="0" destOrd="0" presId="urn:microsoft.com/office/officeart/2005/8/layout/pList2"/>
    <dgm:cxn modelId="{59313BD0-0F82-4699-AB34-CAF7CD3191C1}" type="presParOf" srcId="{03278E1A-F632-446F-875D-07389D306BB2}" destId="{D3C800F6-20C5-46BA-BCB9-DBA2858F41FE}" srcOrd="0" destOrd="0" presId="urn:microsoft.com/office/officeart/2005/8/layout/pList2"/>
    <dgm:cxn modelId="{F45D0C4A-052C-4117-97FA-B24DA4C224AE}" type="presParOf" srcId="{03278E1A-F632-446F-875D-07389D306BB2}" destId="{369EC3F5-EC81-4C7A-830D-01825F416CDE}" srcOrd="1" destOrd="0" presId="urn:microsoft.com/office/officeart/2005/8/layout/pList2"/>
    <dgm:cxn modelId="{9FEADA9C-D750-4289-8A9F-A057E2FD6FE0}" type="presParOf" srcId="{369EC3F5-EC81-4C7A-830D-01825F416CDE}" destId="{A3BE485D-BA7C-4290-BB73-1FAA064F2D78}" srcOrd="0" destOrd="0" presId="urn:microsoft.com/office/officeart/2005/8/layout/pList2"/>
    <dgm:cxn modelId="{AB5EC70F-C691-42AD-ACD5-C5FCF64B29DC}" type="presParOf" srcId="{A3BE485D-BA7C-4290-BB73-1FAA064F2D78}" destId="{24244F64-905C-494B-94BD-6C6023C4567F}" srcOrd="0" destOrd="0" presId="urn:microsoft.com/office/officeart/2005/8/layout/pList2"/>
    <dgm:cxn modelId="{C1B14D1A-BEFE-46B3-8100-577E2B2E4309}" type="presParOf" srcId="{A3BE485D-BA7C-4290-BB73-1FAA064F2D78}" destId="{D2432C95-5BB1-4B31-BFFB-5F28AC6DF2C6}" srcOrd="1" destOrd="0" presId="urn:microsoft.com/office/officeart/2005/8/layout/pList2"/>
    <dgm:cxn modelId="{56AF8BD9-134C-4912-AA1B-8A81F8867FA2}" type="presParOf" srcId="{A3BE485D-BA7C-4290-BB73-1FAA064F2D78}" destId="{094F2B3A-A39B-4B63-AD69-9B16D44FCB9A}" srcOrd="2" destOrd="0" presId="urn:microsoft.com/office/officeart/2005/8/layout/pList2"/>
    <dgm:cxn modelId="{D4EAB59F-7867-478C-A913-AA8C83496A73}" type="presParOf" srcId="{369EC3F5-EC81-4C7A-830D-01825F416CDE}" destId="{65AB9B6D-C3F3-4533-ADFF-773DC581BC31}" srcOrd="1" destOrd="0" presId="urn:microsoft.com/office/officeart/2005/8/layout/pList2"/>
    <dgm:cxn modelId="{BBA0F41D-570D-4FA2-A3C9-477B4389C52A}" type="presParOf" srcId="{369EC3F5-EC81-4C7A-830D-01825F416CDE}" destId="{2BC83C2E-83A3-4E4F-AB08-5ED462AE4B96}" srcOrd="2" destOrd="0" presId="urn:microsoft.com/office/officeart/2005/8/layout/pList2"/>
    <dgm:cxn modelId="{7ED51DDC-C18A-44CE-8050-D5ACA9955751}" type="presParOf" srcId="{2BC83C2E-83A3-4E4F-AB08-5ED462AE4B96}" destId="{AE4C7FBE-1064-4F6E-BFC7-C1C9C59C83E5}" srcOrd="0" destOrd="0" presId="urn:microsoft.com/office/officeart/2005/8/layout/pList2"/>
    <dgm:cxn modelId="{D855F020-C010-4CD7-8466-35F685D6F823}" type="presParOf" srcId="{2BC83C2E-83A3-4E4F-AB08-5ED462AE4B96}" destId="{76D05B9D-842E-4F1B-8FD3-59A612094060}" srcOrd="1" destOrd="0" presId="urn:microsoft.com/office/officeart/2005/8/layout/pList2"/>
    <dgm:cxn modelId="{4E532EBE-0E4E-4150-8C93-C48525E8F286}" type="presParOf" srcId="{2BC83C2E-83A3-4E4F-AB08-5ED462AE4B96}" destId="{2615BB86-4389-4CF9-A2D8-A38FF5E7C6FA}" srcOrd="2" destOrd="0" presId="urn:microsoft.com/office/officeart/2005/8/layout/pList2"/>
    <dgm:cxn modelId="{61FD9A4D-6E5C-4555-9070-D0CDED6361E4}" type="presParOf" srcId="{369EC3F5-EC81-4C7A-830D-01825F416CDE}" destId="{07A08E6D-E227-4128-94D8-619430530119}" srcOrd="3" destOrd="0" presId="urn:microsoft.com/office/officeart/2005/8/layout/pList2"/>
    <dgm:cxn modelId="{1A42F5DF-E011-461A-B366-D8EB91F4A8B5}" type="presParOf" srcId="{369EC3F5-EC81-4C7A-830D-01825F416CDE}" destId="{51276CA7-6CCD-49AB-A228-6930B557D9CD}" srcOrd="4" destOrd="0" presId="urn:microsoft.com/office/officeart/2005/8/layout/pList2"/>
    <dgm:cxn modelId="{E674452D-28A8-498B-BFDC-7F41653C8A70}" type="presParOf" srcId="{51276CA7-6CCD-49AB-A228-6930B557D9CD}" destId="{52ED0622-74FC-45DA-8CB9-E8C6C9E51AA6}" srcOrd="0" destOrd="0" presId="urn:microsoft.com/office/officeart/2005/8/layout/pList2"/>
    <dgm:cxn modelId="{1C4C7ACA-A061-4251-BCE9-ECD93A449C21}" type="presParOf" srcId="{51276CA7-6CCD-49AB-A228-6930B557D9CD}" destId="{AD1FA505-5AC8-4E08-9E18-7481C12BE7D8}" srcOrd="1" destOrd="0" presId="urn:microsoft.com/office/officeart/2005/8/layout/pList2"/>
    <dgm:cxn modelId="{61AFAE8B-2C41-41C7-A9E1-4B58BFB3C412}" type="presParOf" srcId="{51276CA7-6CCD-49AB-A228-6930B557D9CD}" destId="{5628FA73-0DFC-4F29-ACDF-59D037B19A7D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426917-D636-49EF-BCA1-AF2357F577DA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D0624B66-6E85-4A1E-9F1B-1D0D06CB00D5}">
      <dgm:prSet phldrT="[Texto]"/>
      <dgm:spPr/>
      <dgm:t>
        <a:bodyPr/>
        <a:lstStyle/>
        <a:p>
          <a:r>
            <a:rPr lang="pt-PT" b="1"/>
            <a:t>Manter o estilo pessoal e a identidade</a:t>
          </a:r>
        </a:p>
      </dgm:t>
    </dgm:pt>
    <dgm:pt modelId="{75E90932-0E50-4FB0-9C3C-92D4005BB2A1}" type="parTrans" cxnId="{D70FA119-3C40-4410-87EF-DE70BB22C23E}">
      <dgm:prSet/>
      <dgm:spPr/>
      <dgm:t>
        <a:bodyPr/>
        <a:lstStyle/>
        <a:p>
          <a:endParaRPr lang="pt-PT"/>
        </a:p>
      </dgm:t>
    </dgm:pt>
    <dgm:pt modelId="{B400B898-FDEA-40EA-B82E-7F5382E294D7}" type="sibTrans" cxnId="{D70FA119-3C40-4410-87EF-DE70BB22C23E}">
      <dgm:prSet/>
      <dgm:spPr/>
      <dgm:t>
        <a:bodyPr/>
        <a:lstStyle/>
        <a:p>
          <a:endParaRPr lang="pt-PT"/>
        </a:p>
      </dgm:t>
    </dgm:pt>
    <dgm:pt modelId="{1DA2ADC3-81F7-4246-A63A-11F51B9F1570}">
      <dgm:prSet phldrT="[Texto]"/>
      <dgm:spPr/>
      <dgm:t>
        <a:bodyPr/>
        <a:lstStyle/>
        <a:p>
          <a:pPr>
            <a:buNone/>
          </a:pPr>
          <a:r>
            <a:rPr lang="en-US" b="1"/>
            <a:t>Privacidade e intimidade</a:t>
          </a:r>
          <a:endParaRPr lang="pt-PT"/>
        </a:p>
      </dgm:t>
    </dgm:pt>
    <dgm:pt modelId="{02B5F67C-430A-4607-B6EA-09AC914D8825}" type="parTrans" cxnId="{712CB45D-421E-4664-BA42-11E02DC9A7C4}">
      <dgm:prSet/>
      <dgm:spPr/>
      <dgm:t>
        <a:bodyPr/>
        <a:lstStyle/>
        <a:p>
          <a:endParaRPr lang="pt-PT"/>
        </a:p>
      </dgm:t>
    </dgm:pt>
    <dgm:pt modelId="{B73E1885-CAB4-44AE-90E1-4975BD893164}" type="sibTrans" cxnId="{712CB45D-421E-4664-BA42-11E02DC9A7C4}">
      <dgm:prSet/>
      <dgm:spPr/>
      <dgm:t>
        <a:bodyPr/>
        <a:lstStyle/>
        <a:p>
          <a:endParaRPr lang="pt-PT"/>
        </a:p>
      </dgm:t>
    </dgm:pt>
    <dgm:pt modelId="{FAADA6D0-2240-4FBE-BCB7-97FAE2384A1E}">
      <dgm:prSet phldrT="[Texto]"/>
      <dgm:spPr/>
      <dgm:t>
        <a:bodyPr/>
        <a:lstStyle/>
        <a:p>
          <a:pPr>
            <a:buNone/>
          </a:pPr>
          <a:r>
            <a:rPr lang="en-US" b="1"/>
            <a:t>Autonomia nas pequenas decisões</a:t>
          </a:r>
          <a:endParaRPr lang="pt-PT"/>
        </a:p>
      </dgm:t>
    </dgm:pt>
    <dgm:pt modelId="{09784815-1CCC-4833-B6BB-67FAF55093ED}" type="parTrans" cxnId="{CF52C756-D133-44E0-B099-439406A4FD07}">
      <dgm:prSet/>
      <dgm:spPr/>
      <dgm:t>
        <a:bodyPr/>
        <a:lstStyle/>
        <a:p>
          <a:endParaRPr lang="pt-PT"/>
        </a:p>
      </dgm:t>
    </dgm:pt>
    <dgm:pt modelId="{9DD364B4-AE6F-46E8-B5B0-39F9548F667C}" type="sibTrans" cxnId="{CF52C756-D133-44E0-B099-439406A4FD07}">
      <dgm:prSet/>
      <dgm:spPr/>
      <dgm:t>
        <a:bodyPr/>
        <a:lstStyle/>
        <a:p>
          <a:endParaRPr lang="pt-PT"/>
        </a:p>
      </dgm:t>
    </dgm:pt>
    <dgm:pt modelId="{03278E1A-F632-446F-875D-07389D306BB2}" type="pres">
      <dgm:prSet presAssocID="{EB426917-D636-49EF-BCA1-AF2357F577DA}" presName="Name0" presStyleCnt="0">
        <dgm:presLayoutVars>
          <dgm:dir/>
          <dgm:resizeHandles val="exact"/>
        </dgm:presLayoutVars>
      </dgm:prSet>
      <dgm:spPr/>
    </dgm:pt>
    <dgm:pt modelId="{D3C800F6-20C5-46BA-BCB9-DBA2858F41FE}" type="pres">
      <dgm:prSet presAssocID="{EB426917-D636-49EF-BCA1-AF2357F577DA}" presName="bkgdShp" presStyleLbl="alignAccFollowNode1" presStyleIdx="0" presStyleCnt="1"/>
      <dgm:spPr/>
    </dgm:pt>
    <dgm:pt modelId="{369EC3F5-EC81-4C7A-830D-01825F416CDE}" type="pres">
      <dgm:prSet presAssocID="{EB426917-D636-49EF-BCA1-AF2357F577DA}" presName="linComp" presStyleCnt="0"/>
      <dgm:spPr/>
    </dgm:pt>
    <dgm:pt modelId="{A3BE485D-BA7C-4290-BB73-1FAA064F2D78}" type="pres">
      <dgm:prSet presAssocID="{D0624B66-6E85-4A1E-9F1B-1D0D06CB00D5}" presName="compNode" presStyleCnt="0"/>
      <dgm:spPr/>
    </dgm:pt>
    <dgm:pt modelId="{24244F64-905C-494B-94BD-6C6023C4567F}" type="pres">
      <dgm:prSet presAssocID="{D0624B66-6E85-4A1E-9F1B-1D0D06CB00D5}" presName="node" presStyleLbl="node1" presStyleIdx="0" presStyleCnt="3">
        <dgm:presLayoutVars>
          <dgm:bulletEnabled val="1"/>
        </dgm:presLayoutVars>
      </dgm:prSet>
      <dgm:spPr/>
    </dgm:pt>
    <dgm:pt modelId="{D2432C95-5BB1-4B31-BFFB-5F28AC6DF2C6}" type="pres">
      <dgm:prSet presAssocID="{D0624B66-6E85-4A1E-9F1B-1D0D06CB00D5}" presName="invisiNode" presStyleLbl="node1" presStyleIdx="0" presStyleCnt="3"/>
      <dgm:spPr/>
    </dgm:pt>
    <dgm:pt modelId="{094F2B3A-A39B-4B63-AD69-9B16D44FCB9A}" type="pres">
      <dgm:prSet presAssocID="{D0624B66-6E85-4A1E-9F1B-1D0D06CB00D5}" presName="imagNode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l="-7000" r="-7000"/>
          </a:stretch>
        </a:blipFill>
      </dgm:spPr>
    </dgm:pt>
    <dgm:pt modelId="{65AB9B6D-C3F3-4533-ADFF-773DC581BC31}" type="pres">
      <dgm:prSet presAssocID="{B400B898-FDEA-40EA-B82E-7F5382E294D7}" presName="sibTrans" presStyleLbl="sibTrans2D1" presStyleIdx="0" presStyleCnt="0"/>
      <dgm:spPr/>
    </dgm:pt>
    <dgm:pt modelId="{2BC83C2E-83A3-4E4F-AB08-5ED462AE4B96}" type="pres">
      <dgm:prSet presAssocID="{1DA2ADC3-81F7-4246-A63A-11F51B9F1570}" presName="compNode" presStyleCnt="0"/>
      <dgm:spPr/>
    </dgm:pt>
    <dgm:pt modelId="{AE4C7FBE-1064-4F6E-BFC7-C1C9C59C83E5}" type="pres">
      <dgm:prSet presAssocID="{1DA2ADC3-81F7-4246-A63A-11F51B9F1570}" presName="node" presStyleLbl="node1" presStyleIdx="1" presStyleCnt="3">
        <dgm:presLayoutVars>
          <dgm:bulletEnabled val="1"/>
        </dgm:presLayoutVars>
      </dgm:prSet>
      <dgm:spPr/>
    </dgm:pt>
    <dgm:pt modelId="{76D05B9D-842E-4F1B-8FD3-59A612094060}" type="pres">
      <dgm:prSet presAssocID="{1DA2ADC3-81F7-4246-A63A-11F51B9F1570}" presName="invisiNode" presStyleLbl="node1" presStyleIdx="1" presStyleCnt="3"/>
      <dgm:spPr/>
    </dgm:pt>
    <dgm:pt modelId="{2615BB86-4389-4CF9-A2D8-A38FF5E7C6FA}" type="pres">
      <dgm:prSet presAssocID="{1DA2ADC3-81F7-4246-A63A-11F51B9F1570}" presName="imagNode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07A08E6D-E227-4128-94D8-619430530119}" type="pres">
      <dgm:prSet presAssocID="{B73E1885-CAB4-44AE-90E1-4975BD893164}" presName="sibTrans" presStyleLbl="sibTrans2D1" presStyleIdx="0" presStyleCnt="0"/>
      <dgm:spPr/>
    </dgm:pt>
    <dgm:pt modelId="{51276CA7-6CCD-49AB-A228-6930B557D9CD}" type="pres">
      <dgm:prSet presAssocID="{FAADA6D0-2240-4FBE-BCB7-97FAE2384A1E}" presName="compNode" presStyleCnt="0"/>
      <dgm:spPr/>
    </dgm:pt>
    <dgm:pt modelId="{52ED0622-74FC-45DA-8CB9-E8C6C9E51AA6}" type="pres">
      <dgm:prSet presAssocID="{FAADA6D0-2240-4FBE-BCB7-97FAE2384A1E}" presName="node" presStyleLbl="node1" presStyleIdx="2" presStyleCnt="3">
        <dgm:presLayoutVars>
          <dgm:bulletEnabled val="1"/>
        </dgm:presLayoutVars>
      </dgm:prSet>
      <dgm:spPr/>
    </dgm:pt>
    <dgm:pt modelId="{AD1FA505-5AC8-4E08-9E18-7481C12BE7D8}" type="pres">
      <dgm:prSet presAssocID="{FAADA6D0-2240-4FBE-BCB7-97FAE2384A1E}" presName="invisiNode" presStyleLbl="node1" presStyleIdx="2" presStyleCnt="3"/>
      <dgm:spPr/>
    </dgm:pt>
    <dgm:pt modelId="{5628FA73-0DFC-4F29-ACDF-59D037B19A7D}" type="pres">
      <dgm:prSet presAssocID="{FAADA6D0-2240-4FBE-BCB7-97FAE2384A1E}" presName="imagNode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</dgm:ptLst>
  <dgm:cxnLst>
    <dgm:cxn modelId="{D70FA119-3C40-4410-87EF-DE70BB22C23E}" srcId="{EB426917-D636-49EF-BCA1-AF2357F577DA}" destId="{D0624B66-6E85-4A1E-9F1B-1D0D06CB00D5}" srcOrd="0" destOrd="0" parTransId="{75E90932-0E50-4FB0-9C3C-92D4005BB2A1}" sibTransId="{B400B898-FDEA-40EA-B82E-7F5382E294D7}"/>
    <dgm:cxn modelId="{712CB45D-421E-4664-BA42-11E02DC9A7C4}" srcId="{EB426917-D636-49EF-BCA1-AF2357F577DA}" destId="{1DA2ADC3-81F7-4246-A63A-11F51B9F1570}" srcOrd="1" destOrd="0" parTransId="{02B5F67C-430A-4607-B6EA-09AC914D8825}" sibTransId="{B73E1885-CAB4-44AE-90E1-4975BD893164}"/>
    <dgm:cxn modelId="{48CA8C41-9B8E-4CCC-A038-5111A8D2121A}" type="presOf" srcId="{D0624B66-6E85-4A1E-9F1B-1D0D06CB00D5}" destId="{24244F64-905C-494B-94BD-6C6023C4567F}" srcOrd="0" destOrd="0" presId="urn:microsoft.com/office/officeart/2005/8/layout/pList2"/>
    <dgm:cxn modelId="{C5FA1765-9467-4C13-B0EF-491F1A0CC8DB}" type="presOf" srcId="{1DA2ADC3-81F7-4246-A63A-11F51B9F1570}" destId="{AE4C7FBE-1064-4F6E-BFC7-C1C9C59C83E5}" srcOrd="0" destOrd="0" presId="urn:microsoft.com/office/officeart/2005/8/layout/pList2"/>
    <dgm:cxn modelId="{CF52C756-D133-44E0-B099-439406A4FD07}" srcId="{EB426917-D636-49EF-BCA1-AF2357F577DA}" destId="{FAADA6D0-2240-4FBE-BCB7-97FAE2384A1E}" srcOrd="2" destOrd="0" parTransId="{09784815-1CCC-4833-B6BB-67FAF55093ED}" sibTransId="{9DD364B4-AE6F-46E8-B5B0-39F9548F667C}"/>
    <dgm:cxn modelId="{2522AE88-6394-4EF5-BF85-6CD8FC2DBC97}" type="presOf" srcId="{B73E1885-CAB4-44AE-90E1-4975BD893164}" destId="{07A08E6D-E227-4128-94D8-619430530119}" srcOrd="0" destOrd="0" presId="urn:microsoft.com/office/officeart/2005/8/layout/pList2"/>
    <dgm:cxn modelId="{DED238A5-E63C-4F82-AFC6-8FC986E1EB9F}" type="presOf" srcId="{EB426917-D636-49EF-BCA1-AF2357F577DA}" destId="{03278E1A-F632-446F-875D-07389D306BB2}" srcOrd="0" destOrd="0" presId="urn:microsoft.com/office/officeart/2005/8/layout/pList2"/>
    <dgm:cxn modelId="{660998A9-EE6B-414B-AC5F-F608561C5AAE}" type="presOf" srcId="{B400B898-FDEA-40EA-B82E-7F5382E294D7}" destId="{65AB9B6D-C3F3-4533-ADFF-773DC581BC31}" srcOrd="0" destOrd="0" presId="urn:microsoft.com/office/officeart/2005/8/layout/pList2"/>
    <dgm:cxn modelId="{149371E3-58D7-4F35-940B-F9391B5FF78D}" type="presOf" srcId="{FAADA6D0-2240-4FBE-BCB7-97FAE2384A1E}" destId="{52ED0622-74FC-45DA-8CB9-E8C6C9E51AA6}" srcOrd="0" destOrd="0" presId="urn:microsoft.com/office/officeart/2005/8/layout/pList2"/>
    <dgm:cxn modelId="{59313BD0-0F82-4699-AB34-CAF7CD3191C1}" type="presParOf" srcId="{03278E1A-F632-446F-875D-07389D306BB2}" destId="{D3C800F6-20C5-46BA-BCB9-DBA2858F41FE}" srcOrd="0" destOrd="0" presId="urn:microsoft.com/office/officeart/2005/8/layout/pList2"/>
    <dgm:cxn modelId="{F45D0C4A-052C-4117-97FA-B24DA4C224AE}" type="presParOf" srcId="{03278E1A-F632-446F-875D-07389D306BB2}" destId="{369EC3F5-EC81-4C7A-830D-01825F416CDE}" srcOrd="1" destOrd="0" presId="urn:microsoft.com/office/officeart/2005/8/layout/pList2"/>
    <dgm:cxn modelId="{9FEADA9C-D750-4289-8A9F-A057E2FD6FE0}" type="presParOf" srcId="{369EC3F5-EC81-4C7A-830D-01825F416CDE}" destId="{A3BE485D-BA7C-4290-BB73-1FAA064F2D78}" srcOrd="0" destOrd="0" presId="urn:microsoft.com/office/officeart/2005/8/layout/pList2"/>
    <dgm:cxn modelId="{AB5EC70F-C691-42AD-ACD5-C5FCF64B29DC}" type="presParOf" srcId="{A3BE485D-BA7C-4290-BB73-1FAA064F2D78}" destId="{24244F64-905C-494B-94BD-6C6023C4567F}" srcOrd="0" destOrd="0" presId="urn:microsoft.com/office/officeart/2005/8/layout/pList2"/>
    <dgm:cxn modelId="{C1B14D1A-BEFE-46B3-8100-577E2B2E4309}" type="presParOf" srcId="{A3BE485D-BA7C-4290-BB73-1FAA064F2D78}" destId="{D2432C95-5BB1-4B31-BFFB-5F28AC6DF2C6}" srcOrd="1" destOrd="0" presId="urn:microsoft.com/office/officeart/2005/8/layout/pList2"/>
    <dgm:cxn modelId="{56AF8BD9-134C-4912-AA1B-8A81F8867FA2}" type="presParOf" srcId="{A3BE485D-BA7C-4290-BB73-1FAA064F2D78}" destId="{094F2B3A-A39B-4B63-AD69-9B16D44FCB9A}" srcOrd="2" destOrd="0" presId="urn:microsoft.com/office/officeart/2005/8/layout/pList2"/>
    <dgm:cxn modelId="{D4EAB59F-7867-478C-A913-AA8C83496A73}" type="presParOf" srcId="{369EC3F5-EC81-4C7A-830D-01825F416CDE}" destId="{65AB9B6D-C3F3-4533-ADFF-773DC581BC31}" srcOrd="1" destOrd="0" presId="urn:microsoft.com/office/officeart/2005/8/layout/pList2"/>
    <dgm:cxn modelId="{BBA0F41D-570D-4FA2-A3C9-477B4389C52A}" type="presParOf" srcId="{369EC3F5-EC81-4C7A-830D-01825F416CDE}" destId="{2BC83C2E-83A3-4E4F-AB08-5ED462AE4B96}" srcOrd="2" destOrd="0" presId="urn:microsoft.com/office/officeart/2005/8/layout/pList2"/>
    <dgm:cxn modelId="{7ED51DDC-C18A-44CE-8050-D5ACA9955751}" type="presParOf" srcId="{2BC83C2E-83A3-4E4F-AB08-5ED462AE4B96}" destId="{AE4C7FBE-1064-4F6E-BFC7-C1C9C59C83E5}" srcOrd="0" destOrd="0" presId="urn:microsoft.com/office/officeart/2005/8/layout/pList2"/>
    <dgm:cxn modelId="{D855F020-C010-4CD7-8466-35F685D6F823}" type="presParOf" srcId="{2BC83C2E-83A3-4E4F-AB08-5ED462AE4B96}" destId="{76D05B9D-842E-4F1B-8FD3-59A612094060}" srcOrd="1" destOrd="0" presId="urn:microsoft.com/office/officeart/2005/8/layout/pList2"/>
    <dgm:cxn modelId="{4E532EBE-0E4E-4150-8C93-C48525E8F286}" type="presParOf" srcId="{2BC83C2E-83A3-4E4F-AB08-5ED462AE4B96}" destId="{2615BB86-4389-4CF9-A2D8-A38FF5E7C6FA}" srcOrd="2" destOrd="0" presId="urn:microsoft.com/office/officeart/2005/8/layout/pList2"/>
    <dgm:cxn modelId="{61FD9A4D-6E5C-4555-9070-D0CDED6361E4}" type="presParOf" srcId="{369EC3F5-EC81-4C7A-830D-01825F416CDE}" destId="{07A08E6D-E227-4128-94D8-619430530119}" srcOrd="3" destOrd="0" presId="urn:microsoft.com/office/officeart/2005/8/layout/pList2"/>
    <dgm:cxn modelId="{1A42F5DF-E011-461A-B366-D8EB91F4A8B5}" type="presParOf" srcId="{369EC3F5-EC81-4C7A-830D-01825F416CDE}" destId="{51276CA7-6CCD-49AB-A228-6930B557D9CD}" srcOrd="4" destOrd="0" presId="urn:microsoft.com/office/officeart/2005/8/layout/pList2"/>
    <dgm:cxn modelId="{E674452D-28A8-498B-BFDC-7F41653C8A70}" type="presParOf" srcId="{51276CA7-6CCD-49AB-A228-6930B557D9CD}" destId="{52ED0622-74FC-45DA-8CB9-E8C6C9E51AA6}" srcOrd="0" destOrd="0" presId="urn:microsoft.com/office/officeart/2005/8/layout/pList2"/>
    <dgm:cxn modelId="{1C4C7ACA-A061-4251-BCE9-ECD93A449C21}" type="presParOf" srcId="{51276CA7-6CCD-49AB-A228-6930B557D9CD}" destId="{AD1FA505-5AC8-4E08-9E18-7481C12BE7D8}" srcOrd="1" destOrd="0" presId="urn:microsoft.com/office/officeart/2005/8/layout/pList2"/>
    <dgm:cxn modelId="{61AFAE8B-2C41-41C7-A9E1-4B58BFB3C412}" type="presParOf" srcId="{51276CA7-6CCD-49AB-A228-6930B557D9CD}" destId="{5628FA73-0DFC-4F29-ACDF-59D037B19A7D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800F6-20C5-46BA-BCB9-DBA2858F41FE}">
      <dsp:nvSpPr>
        <dsp:cNvPr id="0" name=""/>
        <dsp:cNvSpPr/>
      </dsp:nvSpPr>
      <dsp:spPr>
        <a:xfrm>
          <a:off x="0" y="0"/>
          <a:ext cx="8210144" cy="212743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4F2B3A-A39B-4B63-AD69-9B16D44FCB9A}">
      <dsp:nvSpPr>
        <dsp:cNvPr id="0" name=""/>
        <dsp:cNvSpPr/>
      </dsp:nvSpPr>
      <dsp:spPr>
        <a:xfrm>
          <a:off x="246304" y="283658"/>
          <a:ext cx="2411729" cy="156012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244F64-905C-494B-94BD-6C6023C4567F}">
      <dsp:nvSpPr>
        <dsp:cNvPr id="0" name=""/>
        <dsp:cNvSpPr/>
      </dsp:nvSpPr>
      <dsp:spPr>
        <a:xfrm rot="10800000">
          <a:off x="246304" y="2127439"/>
          <a:ext cx="2411729" cy="2600203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500" b="1" kern="1200" dirty="0"/>
            <a:t>Infraestrutura urbana adaptada aos idosos</a:t>
          </a:r>
        </a:p>
      </dsp:txBody>
      <dsp:txXfrm rot="10800000">
        <a:off x="320473" y="2127439"/>
        <a:ext cx="2263391" cy="2526034"/>
      </dsp:txXfrm>
    </dsp:sp>
    <dsp:sp modelId="{2615BB86-4389-4CF9-A2D8-A38FF5E7C6FA}">
      <dsp:nvSpPr>
        <dsp:cNvPr id="0" name=""/>
        <dsp:cNvSpPr/>
      </dsp:nvSpPr>
      <dsp:spPr>
        <a:xfrm>
          <a:off x="2899207" y="283658"/>
          <a:ext cx="2411729" cy="156012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4C7FBE-1064-4F6E-BFC7-C1C9C59C83E5}">
      <dsp:nvSpPr>
        <dsp:cNvPr id="0" name=""/>
        <dsp:cNvSpPr/>
      </dsp:nvSpPr>
      <dsp:spPr>
        <a:xfrm rot="10800000">
          <a:off x="2899207" y="2127439"/>
          <a:ext cx="2411729" cy="2600203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 err="1"/>
            <a:t>Segurança</a:t>
          </a:r>
          <a:r>
            <a:rPr lang="en-US" sz="2500" b="1" kern="1200" dirty="0"/>
            <a:t> </a:t>
          </a:r>
          <a:r>
            <a:rPr lang="en-US" sz="2500" b="1" kern="1200" dirty="0" err="1"/>
            <a:t>nutricional</a:t>
          </a:r>
          <a:r>
            <a:rPr lang="en-US" sz="2500" b="1" kern="1200" dirty="0"/>
            <a:t> e </a:t>
          </a:r>
          <a:r>
            <a:rPr lang="en-US" sz="2500" b="1" kern="1200" dirty="0" err="1"/>
            <a:t>saúde</a:t>
          </a:r>
          <a:r>
            <a:rPr lang="en-US" sz="2500" b="1" kern="1200" dirty="0"/>
            <a:t> </a:t>
          </a:r>
          <a:r>
            <a:rPr lang="en-US" sz="2500" b="1" kern="1200" dirty="0" err="1"/>
            <a:t>preventiva</a:t>
          </a:r>
          <a:endParaRPr lang="pt-PT" sz="2500" kern="1200" dirty="0"/>
        </a:p>
      </dsp:txBody>
      <dsp:txXfrm rot="10800000">
        <a:off x="2973376" y="2127439"/>
        <a:ext cx="2263391" cy="2526034"/>
      </dsp:txXfrm>
    </dsp:sp>
    <dsp:sp modelId="{5628FA73-0DFC-4F29-ACDF-59D037B19A7D}">
      <dsp:nvSpPr>
        <dsp:cNvPr id="0" name=""/>
        <dsp:cNvSpPr/>
      </dsp:nvSpPr>
      <dsp:spPr>
        <a:xfrm>
          <a:off x="5552109" y="283658"/>
          <a:ext cx="2411729" cy="156012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ED0622-74FC-45DA-8CB9-E8C6C9E51AA6}">
      <dsp:nvSpPr>
        <dsp:cNvPr id="0" name=""/>
        <dsp:cNvSpPr/>
      </dsp:nvSpPr>
      <dsp:spPr>
        <a:xfrm rot="10800000">
          <a:off x="5552109" y="2127439"/>
          <a:ext cx="2411729" cy="2600203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 err="1"/>
            <a:t>Autogestão</a:t>
          </a:r>
          <a:r>
            <a:rPr lang="en-US" sz="2500" b="1" kern="1200" dirty="0"/>
            <a:t> e </a:t>
          </a:r>
          <a:r>
            <a:rPr lang="en-US" sz="2500" b="1" kern="1200" dirty="0" err="1"/>
            <a:t>promoção</a:t>
          </a:r>
          <a:r>
            <a:rPr lang="en-US" sz="2500" b="1" kern="1200" dirty="0"/>
            <a:t> de </a:t>
          </a:r>
          <a:r>
            <a:rPr lang="en-US" sz="2500" b="1" kern="1200" dirty="0" err="1"/>
            <a:t>saúde</a:t>
          </a:r>
          <a:endParaRPr lang="pt-PT" sz="2500" kern="1200" dirty="0"/>
        </a:p>
      </dsp:txBody>
      <dsp:txXfrm rot="10800000">
        <a:off x="5626278" y="2127439"/>
        <a:ext cx="2263391" cy="252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800F6-20C5-46BA-BCB9-DBA2858F41FE}">
      <dsp:nvSpPr>
        <dsp:cNvPr id="0" name=""/>
        <dsp:cNvSpPr/>
      </dsp:nvSpPr>
      <dsp:spPr>
        <a:xfrm>
          <a:off x="0" y="0"/>
          <a:ext cx="8009107" cy="221061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4F2B3A-A39B-4B63-AD69-9B16D44FCB9A}">
      <dsp:nvSpPr>
        <dsp:cNvPr id="0" name=""/>
        <dsp:cNvSpPr/>
      </dsp:nvSpPr>
      <dsp:spPr>
        <a:xfrm>
          <a:off x="240273" y="294748"/>
          <a:ext cx="2352675" cy="162111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244F64-905C-494B-94BD-6C6023C4567F}">
      <dsp:nvSpPr>
        <dsp:cNvPr id="0" name=""/>
        <dsp:cNvSpPr/>
      </dsp:nvSpPr>
      <dsp:spPr>
        <a:xfrm rot="10800000">
          <a:off x="240273" y="2210610"/>
          <a:ext cx="2352675" cy="270185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300" b="1" kern="1200" dirty="0"/>
            <a:t>Mentoria </a:t>
          </a:r>
          <a:r>
            <a:rPr lang="pt-PT" sz="2300" b="1" kern="1200" dirty="0" err="1"/>
            <a:t>intergeracional</a:t>
          </a:r>
          <a:endParaRPr lang="pt-PT" sz="2300" b="1" kern="1200" dirty="0"/>
        </a:p>
      </dsp:txBody>
      <dsp:txXfrm rot="10800000">
        <a:off x="312626" y="2210610"/>
        <a:ext cx="2207969" cy="2629504"/>
      </dsp:txXfrm>
    </dsp:sp>
    <dsp:sp modelId="{2615BB86-4389-4CF9-A2D8-A38FF5E7C6FA}">
      <dsp:nvSpPr>
        <dsp:cNvPr id="0" name=""/>
        <dsp:cNvSpPr/>
      </dsp:nvSpPr>
      <dsp:spPr>
        <a:xfrm>
          <a:off x="2828215" y="294748"/>
          <a:ext cx="2352675" cy="162111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4C7FBE-1064-4F6E-BFC7-C1C9C59C83E5}">
      <dsp:nvSpPr>
        <dsp:cNvPr id="0" name=""/>
        <dsp:cNvSpPr/>
      </dsp:nvSpPr>
      <dsp:spPr>
        <a:xfrm rot="10800000">
          <a:off x="2828215" y="2210610"/>
          <a:ext cx="2352675" cy="270185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Participação</a:t>
          </a:r>
          <a:r>
            <a:rPr lang="en-US" sz="2300" b="1" kern="1200" dirty="0"/>
            <a:t> </a:t>
          </a:r>
          <a:r>
            <a:rPr lang="en-US" sz="2300" b="1" kern="1200" dirty="0" err="1"/>
            <a:t>cívica</a:t>
          </a:r>
          <a:r>
            <a:rPr lang="en-US" sz="2300" b="1" kern="1200" dirty="0"/>
            <a:t> </a:t>
          </a:r>
          <a:r>
            <a:rPr lang="en-US" sz="2300" b="1" kern="1200" dirty="0" err="1"/>
            <a:t>ao</a:t>
          </a:r>
          <a:r>
            <a:rPr lang="en-US" sz="2300" b="1" kern="1200" dirty="0"/>
            <a:t> </a:t>
          </a:r>
          <a:r>
            <a:rPr lang="en-US" sz="2300" b="1" kern="1200" dirty="0" err="1"/>
            <a:t>longo</a:t>
          </a:r>
          <a:r>
            <a:rPr lang="en-US" sz="2300" b="1" kern="1200" dirty="0"/>
            <a:t> da </a:t>
          </a:r>
          <a:r>
            <a:rPr lang="en-US" sz="2300" b="1" kern="1200" dirty="0" err="1"/>
            <a:t>vida</a:t>
          </a:r>
          <a:endParaRPr lang="pt-PT" sz="2300" kern="1200" dirty="0"/>
        </a:p>
      </dsp:txBody>
      <dsp:txXfrm rot="10800000">
        <a:off x="2900568" y="2210610"/>
        <a:ext cx="2207969" cy="2629504"/>
      </dsp:txXfrm>
    </dsp:sp>
    <dsp:sp modelId="{5628FA73-0DFC-4F29-ACDF-59D037B19A7D}">
      <dsp:nvSpPr>
        <dsp:cNvPr id="0" name=""/>
        <dsp:cNvSpPr/>
      </dsp:nvSpPr>
      <dsp:spPr>
        <a:xfrm>
          <a:off x="5416158" y="294748"/>
          <a:ext cx="2352675" cy="162111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ED0622-74FC-45DA-8CB9-E8C6C9E51AA6}">
      <dsp:nvSpPr>
        <dsp:cNvPr id="0" name=""/>
        <dsp:cNvSpPr/>
      </dsp:nvSpPr>
      <dsp:spPr>
        <a:xfrm rot="10800000">
          <a:off x="5416158" y="2210610"/>
          <a:ext cx="2352675" cy="270185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/>
            <a:t>Universidade</a:t>
          </a:r>
          <a:r>
            <a:rPr lang="en-US" sz="2300" b="1" kern="1200" dirty="0"/>
            <a:t> </a:t>
          </a:r>
          <a:r>
            <a:rPr lang="en-US" sz="2300" b="1" kern="1200" dirty="0" err="1"/>
            <a:t>sénior</a:t>
          </a:r>
          <a:endParaRPr lang="pt-PT" sz="2300" kern="1200" dirty="0"/>
        </a:p>
      </dsp:txBody>
      <dsp:txXfrm rot="10800000">
        <a:off x="5488511" y="2210610"/>
        <a:ext cx="2207969" cy="26295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800F6-20C5-46BA-BCB9-DBA2858F41FE}">
      <dsp:nvSpPr>
        <dsp:cNvPr id="0" name=""/>
        <dsp:cNvSpPr/>
      </dsp:nvSpPr>
      <dsp:spPr>
        <a:xfrm>
          <a:off x="0" y="0"/>
          <a:ext cx="7503268" cy="218872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4F2B3A-A39B-4B63-AD69-9B16D44FCB9A}">
      <dsp:nvSpPr>
        <dsp:cNvPr id="0" name=""/>
        <dsp:cNvSpPr/>
      </dsp:nvSpPr>
      <dsp:spPr>
        <a:xfrm>
          <a:off x="225098" y="291829"/>
          <a:ext cx="2204084" cy="16050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7000" r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244F64-905C-494B-94BD-6C6023C4567F}">
      <dsp:nvSpPr>
        <dsp:cNvPr id="0" name=""/>
        <dsp:cNvSpPr/>
      </dsp:nvSpPr>
      <dsp:spPr>
        <a:xfrm rot="10800000">
          <a:off x="225098" y="2188723"/>
          <a:ext cx="2204084" cy="267510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700" b="1" kern="1200"/>
            <a:t>Manter o estilo pessoal e a identidade</a:t>
          </a:r>
        </a:p>
      </dsp:txBody>
      <dsp:txXfrm rot="10800000">
        <a:off x="292881" y="2188723"/>
        <a:ext cx="2068518" cy="2607323"/>
      </dsp:txXfrm>
    </dsp:sp>
    <dsp:sp modelId="{2615BB86-4389-4CF9-A2D8-A38FF5E7C6FA}">
      <dsp:nvSpPr>
        <dsp:cNvPr id="0" name=""/>
        <dsp:cNvSpPr/>
      </dsp:nvSpPr>
      <dsp:spPr>
        <a:xfrm>
          <a:off x="2649591" y="291829"/>
          <a:ext cx="2204084" cy="16050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4C7FBE-1064-4F6E-BFC7-C1C9C59C83E5}">
      <dsp:nvSpPr>
        <dsp:cNvPr id="0" name=""/>
        <dsp:cNvSpPr/>
      </dsp:nvSpPr>
      <dsp:spPr>
        <a:xfrm rot="10800000">
          <a:off x="2649591" y="2188723"/>
          <a:ext cx="2204084" cy="267510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Privacidade e intimidade</a:t>
          </a:r>
          <a:endParaRPr lang="pt-PT" sz="2700" kern="1200"/>
        </a:p>
      </dsp:txBody>
      <dsp:txXfrm rot="10800000">
        <a:off x="2717374" y="2188723"/>
        <a:ext cx="2068518" cy="2607323"/>
      </dsp:txXfrm>
    </dsp:sp>
    <dsp:sp modelId="{5628FA73-0DFC-4F29-ACDF-59D037B19A7D}">
      <dsp:nvSpPr>
        <dsp:cNvPr id="0" name=""/>
        <dsp:cNvSpPr/>
      </dsp:nvSpPr>
      <dsp:spPr>
        <a:xfrm>
          <a:off x="5074084" y="291829"/>
          <a:ext cx="2204084" cy="16050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ED0622-74FC-45DA-8CB9-E8C6C9E51AA6}">
      <dsp:nvSpPr>
        <dsp:cNvPr id="0" name=""/>
        <dsp:cNvSpPr/>
      </dsp:nvSpPr>
      <dsp:spPr>
        <a:xfrm rot="10800000">
          <a:off x="5074084" y="2188723"/>
          <a:ext cx="2204084" cy="267510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Autonomia nas pequenas decisões</a:t>
          </a:r>
          <a:endParaRPr lang="pt-PT" sz="2700" kern="1200"/>
        </a:p>
      </dsp:txBody>
      <dsp:txXfrm rot="10800000">
        <a:off x="5141867" y="2188723"/>
        <a:ext cx="2068518" cy="2607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16AB9-92E1-44AF-8FCB-F4272161EA9C}" type="datetimeFigureOut">
              <a:rPr lang="el-GR" smtClean="0"/>
              <a:t>23/7/2026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4A4BF-87CB-4287-95AF-AD449D8A410F}" type="slidenum">
              <a:rPr lang="el-GR" smtClean="0"/>
              <a:t>‹nº›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5116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2EFE5-E9F2-43A5-8AF8-83A578357172}" type="datetimeFigureOut">
              <a:rPr lang="el-GR" smtClean="0"/>
              <a:t>23/7/2026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Clique para editar os estilos de texto principal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F91B0-25AB-4DFA-B184-293DD156034C}" type="slidenum">
              <a:rPr lang="el-GR" smtClean="0"/>
              <a:t>‹nº›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3281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1134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Nos </a:t>
            </a:r>
            <a:r>
              <a:rPr lang="en-US" sz="1200" dirty="0" err="1"/>
              <a:t>países</a:t>
            </a:r>
            <a:r>
              <a:rPr lang="en-US" sz="1200" dirty="0"/>
              <a:t> da UE, </a:t>
            </a:r>
            <a:r>
              <a:rPr lang="en-US" sz="1200" dirty="0" err="1"/>
              <a:t>este</a:t>
            </a:r>
            <a:r>
              <a:rPr lang="en-US" sz="1200" dirty="0"/>
              <a:t> </a:t>
            </a:r>
            <a:r>
              <a:rPr lang="en-US" sz="1200" dirty="0" err="1"/>
              <a:t>rácio</a:t>
            </a:r>
            <a:r>
              <a:rPr lang="en-US" sz="1200" dirty="0"/>
              <a:t> </a:t>
            </a:r>
            <a:r>
              <a:rPr lang="en-US" sz="1200" dirty="0" err="1"/>
              <a:t>variou</a:t>
            </a:r>
            <a:r>
              <a:rPr lang="en-US" sz="1200" dirty="0"/>
              <a:t> entre </a:t>
            </a:r>
            <a:r>
              <a:rPr lang="en-US" sz="1200" dirty="0" err="1"/>
              <a:t>mínimos</a:t>
            </a:r>
            <a:r>
              <a:rPr lang="en-US" sz="1200" dirty="0"/>
              <a:t> de 21,7 % no </a:t>
            </a:r>
            <a:r>
              <a:rPr lang="en-US" sz="1200" dirty="0" err="1"/>
              <a:t>Luxemburgo</a:t>
            </a:r>
            <a:r>
              <a:rPr lang="en-US" sz="1200" dirty="0"/>
              <a:t> e 23,6 % </a:t>
            </a:r>
            <a:r>
              <a:rPr lang="en-US" sz="1200" dirty="0" err="1"/>
              <a:t>na</a:t>
            </a:r>
            <a:r>
              <a:rPr lang="en-US" sz="1200" dirty="0"/>
              <a:t> Irlanda — </a:t>
            </a:r>
            <a:r>
              <a:rPr lang="en-US" sz="1200" dirty="0" err="1"/>
              <a:t>onde</a:t>
            </a:r>
            <a:r>
              <a:rPr lang="en-US" sz="1200" dirty="0"/>
              <a:t> se </a:t>
            </a:r>
            <a:r>
              <a:rPr lang="en-US" sz="1200" dirty="0" err="1"/>
              <a:t>registavam</a:t>
            </a:r>
            <a:r>
              <a:rPr lang="en-US" sz="1200" dirty="0"/>
              <a:t> </a:t>
            </a:r>
            <a:r>
              <a:rPr lang="en-US" sz="1200" dirty="0" err="1"/>
              <a:t>quase</a:t>
            </a:r>
            <a:r>
              <a:rPr lang="en-US" sz="1200" dirty="0"/>
              <a:t> 5 </a:t>
            </a:r>
            <a:r>
              <a:rPr lang="en-US" sz="1200" dirty="0" err="1"/>
              <a:t>pessoas</a:t>
            </a:r>
            <a:r>
              <a:rPr lang="en-US" sz="1200" dirty="0"/>
              <a:t> </a:t>
            </a:r>
            <a:r>
              <a:rPr lang="en-US" sz="1200" dirty="0" err="1"/>
              <a:t>em</a:t>
            </a:r>
            <a:r>
              <a:rPr lang="en-US" sz="1200" dirty="0"/>
              <a:t> </a:t>
            </a:r>
            <a:r>
              <a:rPr lang="en-US" sz="1200" dirty="0" err="1"/>
              <a:t>idade</a:t>
            </a:r>
            <a:r>
              <a:rPr lang="en-US" sz="1200" dirty="0"/>
              <a:t> </a:t>
            </a:r>
            <a:r>
              <a:rPr lang="en-US" sz="1200" dirty="0" err="1"/>
              <a:t>ativa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cada</a:t>
            </a:r>
            <a:r>
              <a:rPr lang="en-US" sz="1200" dirty="0"/>
              <a:t> </a:t>
            </a:r>
            <a:r>
              <a:rPr lang="en-US" sz="1200" dirty="0" err="1"/>
              <a:t>pessoa</a:t>
            </a:r>
            <a:r>
              <a:rPr lang="en-US" sz="1200" dirty="0"/>
              <a:t> com 65 </a:t>
            </a:r>
            <a:r>
              <a:rPr lang="en-US" sz="1200" dirty="0" err="1"/>
              <a:t>anos</a:t>
            </a:r>
            <a:r>
              <a:rPr lang="en-US" sz="1200" dirty="0"/>
              <a:t> </a:t>
            </a:r>
            <a:r>
              <a:rPr lang="en-US" sz="1200" dirty="0" err="1"/>
              <a:t>ou</a:t>
            </a:r>
            <a:r>
              <a:rPr lang="en-US" sz="1200" dirty="0"/>
              <a:t> </a:t>
            </a:r>
            <a:r>
              <a:rPr lang="en-US" sz="1200" dirty="0" err="1"/>
              <a:t>mais</a:t>
            </a:r>
            <a:r>
              <a:rPr lang="en-US" sz="1200" dirty="0"/>
              <a:t> — e </a:t>
            </a:r>
            <a:r>
              <a:rPr lang="en-US" sz="1200" dirty="0" err="1"/>
              <a:t>máximos</a:t>
            </a:r>
            <a:r>
              <a:rPr lang="en-US" sz="1200" dirty="0"/>
              <a:t> de 38,4 % </a:t>
            </a:r>
            <a:r>
              <a:rPr lang="en-US" sz="1200" dirty="0" err="1"/>
              <a:t>em</a:t>
            </a:r>
            <a:r>
              <a:rPr lang="en-US" sz="1200" dirty="0"/>
              <a:t> </a:t>
            </a:r>
            <a:r>
              <a:rPr lang="en-US" sz="1200" dirty="0" err="1"/>
              <a:t>Itália</a:t>
            </a:r>
            <a:r>
              <a:rPr lang="en-US" sz="1200" dirty="0"/>
              <a:t> e 38,2 % </a:t>
            </a:r>
            <a:r>
              <a:rPr lang="en-US" sz="1200" dirty="0" err="1"/>
              <a:t>em</a:t>
            </a:r>
            <a:r>
              <a:rPr lang="en-US" sz="1200" dirty="0"/>
              <a:t> Portugal, </a:t>
            </a:r>
            <a:r>
              <a:rPr lang="en-US" sz="1200" dirty="0" err="1"/>
              <a:t>onde</a:t>
            </a:r>
            <a:r>
              <a:rPr lang="en-US" sz="1200" dirty="0"/>
              <a:t> se </a:t>
            </a:r>
            <a:r>
              <a:rPr lang="en-US" sz="1200" dirty="0" err="1"/>
              <a:t>registavam</a:t>
            </a:r>
            <a:r>
              <a:rPr lang="en-US" sz="1200" dirty="0"/>
              <a:t> </a:t>
            </a:r>
            <a:r>
              <a:rPr lang="en-US" sz="1200" dirty="0" err="1"/>
              <a:t>menos</a:t>
            </a:r>
            <a:r>
              <a:rPr lang="en-US" sz="1200" dirty="0"/>
              <a:t> de 3 </a:t>
            </a:r>
            <a:r>
              <a:rPr lang="en-US" sz="1200" dirty="0" err="1"/>
              <a:t>pessoas</a:t>
            </a:r>
            <a:r>
              <a:rPr lang="en-US" sz="1200" dirty="0"/>
              <a:t> </a:t>
            </a:r>
            <a:r>
              <a:rPr lang="en-US" sz="1200" dirty="0" err="1"/>
              <a:t>em</a:t>
            </a:r>
            <a:r>
              <a:rPr lang="en-US" sz="1200" dirty="0"/>
              <a:t> </a:t>
            </a:r>
            <a:r>
              <a:rPr lang="en-US" sz="1200" dirty="0" err="1"/>
              <a:t>idade</a:t>
            </a:r>
            <a:r>
              <a:rPr lang="en-US" sz="1200" dirty="0"/>
              <a:t> </a:t>
            </a:r>
            <a:r>
              <a:rPr lang="en-US" sz="1200" dirty="0" err="1"/>
              <a:t>ativa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cada</a:t>
            </a:r>
            <a:r>
              <a:rPr lang="en-US" sz="1200" dirty="0"/>
              <a:t> </a:t>
            </a:r>
            <a:r>
              <a:rPr lang="en-US" sz="1200" dirty="0" err="1"/>
              <a:t>pessoa</a:t>
            </a:r>
            <a:r>
              <a:rPr lang="en-US" sz="1200" dirty="0"/>
              <a:t> com 65 </a:t>
            </a:r>
            <a:r>
              <a:rPr lang="en-US" sz="1200" dirty="0" err="1"/>
              <a:t>anos</a:t>
            </a:r>
            <a:r>
              <a:rPr lang="en-US" sz="1200" dirty="0"/>
              <a:t> </a:t>
            </a:r>
            <a:r>
              <a:rPr lang="en-US" sz="1200" dirty="0" err="1"/>
              <a:t>ou</a:t>
            </a:r>
            <a:r>
              <a:rPr lang="en-US" sz="1200" dirty="0"/>
              <a:t> </a:t>
            </a:r>
            <a:r>
              <a:rPr lang="en-US" sz="1200" dirty="0" err="1"/>
              <a:t>mais</a:t>
            </a:r>
            <a:r>
              <a:rPr lang="en-US" sz="1200" dirty="0"/>
              <a:t>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2657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A </a:t>
            </a:r>
            <a:r>
              <a:rPr lang="en-US" sz="1200" dirty="0" err="1"/>
              <a:t>desaceleração</a:t>
            </a:r>
            <a:r>
              <a:rPr lang="en-US" sz="1200" dirty="0"/>
              <a:t> </a:t>
            </a:r>
            <a:r>
              <a:rPr lang="en-US" sz="1200" dirty="0" err="1"/>
              <a:t>demográfica</a:t>
            </a:r>
            <a:r>
              <a:rPr lang="en-US" sz="1200" dirty="0"/>
              <a:t> </a:t>
            </a:r>
            <a:r>
              <a:rPr lang="en-US" sz="1200" dirty="0" err="1"/>
              <a:t>ocorre</a:t>
            </a:r>
            <a:r>
              <a:rPr lang="en-US" sz="1200" dirty="0"/>
              <a:t> </a:t>
            </a:r>
            <a:r>
              <a:rPr lang="en-US" sz="1200" dirty="0" err="1"/>
              <a:t>quando</a:t>
            </a:r>
            <a:r>
              <a:rPr lang="en-US" sz="1200" dirty="0"/>
              <a:t>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força</a:t>
            </a:r>
            <a:r>
              <a:rPr lang="en-US" sz="1200" dirty="0"/>
              <a:t> de </a:t>
            </a:r>
            <a:r>
              <a:rPr lang="en-US" sz="1200" dirty="0" err="1"/>
              <a:t>trabalho</a:t>
            </a:r>
            <a:r>
              <a:rPr lang="en-US" sz="1200" dirty="0"/>
              <a:t> </a:t>
            </a:r>
            <a:r>
              <a:rPr lang="en-US" sz="1200" dirty="0" err="1"/>
              <a:t>em</a:t>
            </a:r>
            <a:r>
              <a:rPr lang="en-US" sz="1200" dirty="0"/>
              <a:t> </a:t>
            </a:r>
            <a:r>
              <a:rPr lang="en-US" sz="1200" dirty="0" err="1"/>
              <a:t>declínio</a:t>
            </a:r>
            <a:r>
              <a:rPr lang="en-US" sz="1200" dirty="0"/>
              <a:t> e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população</a:t>
            </a:r>
            <a:r>
              <a:rPr lang="en-US" sz="1200" dirty="0"/>
              <a:t> </a:t>
            </a:r>
            <a:r>
              <a:rPr lang="en-US" sz="1200" dirty="0" err="1"/>
              <a:t>idosa</a:t>
            </a:r>
            <a:r>
              <a:rPr lang="en-US" sz="1200" dirty="0"/>
              <a:t> </a:t>
            </a:r>
            <a:r>
              <a:rPr lang="en-US" sz="1200" dirty="0" err="1"/>
              <a:t>em</a:t>
            </a:r>
            <a:r>
              <a:rPr lang="en-US" sz="1200" dirty="0"/>
              <a:t> </a:t>
            </a:r>
            <a:r>
              <a:rPr lang="en-US" sz="1200" dirty="0" err="1"/>
              <a:t>crescimento</a:t>
            </a:r>
            <a:r>
              <a:rPr lang="en-US" sz="1200" dirty="0"/>
              <a:t> </a:t>
            </a:r>
            <a:r>
              <a:rPr lang="en-US" sz="1200" dirty="0" err="1"/>
              <a:t>desaceleram</a:t>
            </a:r>
            <a:r>
              <a:rPr lang="en-US" sz="1200" dirty="0"/>
              <a:t> o </a:t>
            </a:r>
            <a:r>
              <a:rPr lang="en-US" sz="1200" dirty="0" err="1"/>
              <a:t>crescimento</a:t>
            </a:r>
            <a:r>
              <a:rPr lang="en-US" sz="1200" dirty="0"/>
              <a:t> </a:t>
            </a:r>
            <a:r>
              <a:rPr lang="en-US" sz="1200" dirty="0" err="1"/>
              <a:t>económico</a:t>
            </a:r>
            <a:r>
              <a:rPr lang="en-US" sz="1200" dirty="0"/>
              <a:t> de um </a:t>
            </a:r>
            <a:r>
              <a:rPr lang="en-US" sz="1200" dirty="0" err="1"/>
              <a:t>país</a:t>
            </a:r>
            <a:r>
              <a:rPr lang="en-US" sz="1200" dirty="0"/>
              <a:t>. Isto </a:t>
            </a:r>
            <a:r>
              <a:rPr lang="en-US" sz="1200" dirty="0" err="1"/>
              <a:t>acontece</a:t>
            </a:r>
            <a:r>
              <a:rPr lang="en-US" sz="1200" dirty="0"/>
              <a:t> </a:t>
            </a:r>
            <a:r>
              <a:rPr lang="en-US" sz="1200" dirty="0" err="1"/>
              <a:t>porque</a:t>
            </a:r>
            <a:r>
              <a:rPr lang="en-US" sz="1200" dirty="0"/>
              <a:t> </a:t>
            </a:r>
            <a:r>
              <a:rPr lang="en-US" sz="1200" dirty="0" err="1"/>
              <a:t>há</a:t>
            </a:r>
            <a:r>
              <a:rPr lang="en-US" sz="1200" dirty="0"/>
              <a:t> </a:t>
            </a:r>
            <a:r>
              <a:rPr lang="en-US" sz="1200" dirty="0" err="1"/>
              <a:t>menos</a:t>
            </a:r>
            <a:r>
              <a:rPr lang="en-US" sz="1200" dirty="0"/>
              <a:t> </a:t>
            </a:r>
            <a:r>
              <a:rPr lang="en-US" sz="1200" dirty="0" err="1"/>
              <a:t>trabalhadores</a:t>
            </a:r>
            <a:r>
              <a:rPr lang="en-US" sz="1200" dirty="0"/>
              <a:t> a </a:t>
            </a:r>
            <a:r>
              <a:rPr lang="en-US" sz="1200" dirty="0" err="1"/>
              <a:t>pagar</a:t>
            </a:r>
            <a:r>
              <a:rPr lang="en-US" sz="1200" dirty="0"/>
              <a:t> </a:t>
            </a:r>
            <a:r>
              <a:rPr lang="en-US" sz="1200" dirty="0" err="1"/>
              <a:t>impostos</a:t>
            </a:r>
            <a:r>
              <a:rPr lang="en-US" sz="1200" dirty="0"/>
              <a:t> para </a:t>
            </a:r>
            <a:r>
              <a:rPr lang="en-US" sz="1200" dirty="0" err="1"/>
              <a:t>suportar</a:t>
            </a:r>
            <a:r>
              <a:rPr lang="en-US" sz="1200" dirty="0"/>
              <a:t> </a:t>
            </a:r>
            <a:r>
              <a:rPr lang="en-US" sz="1200" dirty="0" err="1"/>
              <a:t>os</a:t>
            </a:r>
            <a:r>
              <a:rPr lang="en-US" sz="1200" dirty="0"/>
              <a:t> custos </a:t>
            </a:r>
            <a:r>
              <a:rPr lang="en-US" sz="1200" dirty="0" err="1"/>
              <a:t>crescentes</a:t>
            </a:r>
            <a:r>
              <a:rPr lang="en-US" sz="1200" dirty="0"/>
              <a:t>,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exemplo</a:t>
            </a:r>
            <a:r>
              <a:rPr lang="en-US" sz="1200" dirty="0"/>
              <a:t>, das </a:t>
            </a:r>
            <a:r>
              <a:rPr lang="en-US" sz="1200" dirty="0" err="1"/>
              <a:t>pensões</a:t>
            </a:r>
            <a:r>
              <a:rPr lang="en-US" sz="1200" dirty="0"/>
              <a:t>, dos </a:t>
            </a:r>
            <a:r>
              <a:rPr lang="en-US" sz="1200" dirty="0" err="1"/>
              <a:t>cuidados</a:t>
            </a:r>
            <a:r>
              <a:rPr lang="en-US" sz="1200" dirty="0"/>
              <a:t> de </a:t>
            </a:r>
            <a:r>
              <a:rPr lang="en-US" sz="1200" dirty="0" err="1"/>
              <a:t>saúde</a:t>
            </a:r>
            <a:r>
              <a:rPr lang="en-US" sz="1200" dirty="0"/>
              <a:t> e dos </a:t>
            </a:r>
            <a:r>
              <a:rPr lang="en-US" sz="1200" dirty="0" err="1"/>
              <a:t>serviços</a:t>
            </a:r>
            <a:r>
              <a:rPr lang="en-US" sz="1200" dirty="0"/>
              <a:t> </a:t>
            </a:r>
            <a:r>
              <a:rPr lang="en-US" sz="1200" dirty="0" err="1"/>
              <a:t>sociais</a:t>
            </a:r>
            <a:r>
              <a:rPr lang="en-US" sz="1200" dirty="0"/>
              <a:t> para </a:t>
            </a:r>
            <a:r>
              <a:rPr lang="en-US" sz="1200" dirty="0" err="1"/>
              <a:t>os</a:t>
            </a:r>
            <a:r>
              <a:rPr lang="en-US" sz="1200" dirty="0"/>
              <a:t> </a:t>
            </a:r>
            <a:r>
              <a:rPr lang="en-US" sz="1200" dirty="0" err="1"/>
              <a:t>cidadãos</a:t>
            </a:r>
            <a:r>
              <a:rPr lang="en-US" sz="1200" dirty="0"/>
              <a:t> </a:t>
            </a:r>
            <a:r>
              <a:rPr lang="en-US" sz="1200" dirty="0" err="1"/>
              <a:t>mais</a:t>
            </a:r>
            <a:r>
              <a:rPr lang="en-US" sz="1200" dirty="0"/>
              <a:t> </a:t>
            </a:r>
            <a:r>
              <a:rPr lang="en-US" sz="1200" dirty="0" err="1"/>
              <a:t>idosos</a:t>
            </a:r>
            <a:r>
              <a:rPr lang="en-US" sz="1200" dirty="0"/>
              <a:t>.</a:t>
            </a:r>
          </a:p>
          <a:p>
            <a:r>
              <a:rPr lang="en-US" sz="1200" dirty="0"/>
              <a:t>Por </a:t>
            </a:r>
            <a:r>
              <a:rPr lang="en-US" sz="1200" dirty="0" err="1"/>
              <a:t>outras</a:t>
            </a:r>
            <a:r>
              <a:rPr lang="en-US" sz="1200" dirty="0"/>
              <a:t> </a:t>
            </a:r>
            <a:r>
              <a:rPr lang="en-US" sz="1200" dirty="0" err="1"/>
              <a:t>palavras</a:t>
            </a:r>
            <a:r>
              <a:rPr lang="en-US" sz="1200" dirty="0"/>
              <a:t>: </a:t>
            </a:r>
            <a:r>
              <a:rPr lang="en-US" sz="1200" dirty="0" err="1"/>
              <a:t>já</a:t>
            </a:r>
            <a:r>
              <a:rPr lang="en-US" sz="1200" dirty="0"/>
              <a:t> </a:t>
            </a:r>
            <a:r>
              <a:rPr lang="en-US" sz="1200" dirty="0" err="1"/>
              <a:t>não</a:t>
            </a:r>
            <a:r>
              <a:rPr lang="en-US" sz="1200" dirty="0"/>
              <a:t> </a:t>
            </a:r>
            <a:r>
              <a:rPr lang="en-US" sz="1200" dirty="0" err="1"/>
              <a:t>podemos</a:t>
            </a:r>
            <a:r>
              <a:rPr lang="en-US" sz="1200" dirty="0"/>
              <a:t> 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3808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Os</a:t>
            </a:r>
            <a:r>
              <a:rPr lang="en-US" sz="1200" dirty="0"/>
              <a:t> </a:t>
            </a:r>
            <a:r>
              <a:rPr lang="en-US" sz="1200" dirty="0" err="1"/>
              <a:t>grupos</a:t>
            </a:r>
            <a:r>
              <a:rPr lang="en-US" sz="1200" dirty="0"/>
              <a:t> </a:t>
            </a:r>
            <a:r>
              <a:rPr lang="en-US" sz="1200" dirty="0" err="1"/>
              <a:t>passam</a:t>
            </a:r>
            <a:r>
              <a:rPr lang="en-US" sz="1200" b="1" dirty="0"/>
              <a:t> 5 </a:t>
            </a:r>
            <a:r>
              <a:rPr lang="en-US" sz="1200" b="1" dirty="0" err="1"/>
              <a:t>minutos</a:t>
            </a:r>
            <a:r>
              <a:rPr lang="en-US" sz="1200" b="1" dirty="0"/>
              <a:t> </a:t>
            </a:r>
            <a:r>
              <a:rPr lang="en-US" sz="1200" b="1" dirty="0" err="1"/>
              <a:t>em</a:t>
            </a:r>
            <a:r>
              <a:rPr lang="en-US" sz="1200" b="1" dirty="0"/>
              <a:t> </a:t>
            </a:r>
            <a:r>
              <a:rPr lang="en-US" sz="1200" b="1" dirty="0" err="1"/>
              <a:t>cada</a:t>
            </a:r>
            <a:r>
              <a:rPr lang="en-US" sz="1200" b="1" dirty="0"/>
              <a:t> </a:t>
            </a:r>
            <a:r>
              <a:rPr lang="en-US" sz="1200" b="1" dirty="0" err="1"/>
              <a:t>estação</a:t>
            </a:r>
            <a:r>
              <a:rPr lang="en-US" sz="1200" b="1" dirty="0"/>
              <a:t>, </a:t>
            </a:r>
            <a:r>
              <a:rPr lang="en-US" sz="1200" dirty="0" err="1"/>
              <a:t>adicionando</a:t>
            </a:r>
            <a:r>
              <a:rPr lang="en-US" sz="1200" dirty="0"/>
              <a:t> as </a:t>
            </a:r>
            <a:r>
              <a:rPr lang="en-US" sz="1200" dirty="0" err="1"/>
              <a:t>suas</a:t>
            </a:r>
            <a:r>
              <a:rPr lang="en-US" sz="1200" dirty="0"/>
              <a:t> </a:t>
            </a:r>
            <a:r>
              <a:rPr lang="en-US" sz="1200" dirty="0" err="1"/>
              <a:t>ideias</a:t>
            </a:r>
            <a:r>
              <a:rPr lang="en-US" sz="1200" dirty="0"/>
              <a:t> </a:t>
            </a:r>
            <a:r>
              <a:rPr lang="en-US" sz="1200" dirty="0" err="1"/>
              <a:t>em</a:t>
            </a:r>
            <a:r>
              <a:rPr lang="en-US" sz="1200" dirty="0"/>
              <a:t> </a:t>
            </a:r>
            <a:r>
              <a:rPr lang="en-US" sz="1200" dirty="0" err="1"/>
              <a:t>folhas</a:t>
            </a:r>
            <a:r>
              <a:rPr lang="en-US" sz="1200" dirty="0"/>
              <a:t> de </a:t>
            </a:r>
            <a:r>
              <a:rPr lang="en-US" sz="1200" dirty="0" err="1"/>
              <a:t>papel</a:t>
            </a:r>
            <a:r>
              <a:rPr lang="en-US" sz="1200" dirty="0"/>
              <a:t> antes de </a:t>
            </a:r>
            <a:r>
              <a:rPr lang="en-US" sz="1200" dirty="0" err="1"/>
              <a:t>passarem</a:t>
            </a:r>
            <a:r>
              <a:rPr lang="en-US" sz="1200" dirty="0"/>
              <a:t> para a </a:t>
            </a:r>
            <a:r>
              <a:rPr lang="en-US" sz="1200" dirty="0" err="1"/>
              <a:t>próxima</a:t>
            </a:r>
            <a:r>
              <a:rPr lang="en-US" sz="1200" dirty="0"/>
              <a:t>. </a:t>
            </a:r>
            <a:r>
              <a:rPr lang="en-US" sz="1200" dirty="0" err="1"/>
              <a:t>Após</a:t>
            </a:r>
            <a:r>
              <a:rPr lang="en-US" sz="1200" dirty="0"/>
              <a:t> </a:t>
            </a:r>
            <a:r>
              <a:rPr lang="en-US" sz="1200" dirty="0" err="1"/>
              <a:t>três</a:t>
            </a:r>
            <a:r>
              <a:rPr lang="en-US" sz="1200" dirty="0"/>
              <a:t> </a:t>
            </a:r>
            <a:r>
              <a:rPr lang="en-US" sz="1200" dirty="0" err="1"/>
              <a:t>ciclos</a:t>
            </a:r>
            <a:r>
              <a:rPr lang="en-US" sz="1200" dirty="0"/>
              <a:t>, </a:t>
            </a:r>
            <a:r>
              <a:rPr lang="en-US" sz="1200" dirty="0" err="1"/>
              <a:t>os</a:t>
            </a:r>
            <a:r>
              <a:rPr lang="en-US" sz="1200" dirty="0"/>
              <a:t> </a:t>
            </a:r>
            <a:r>
              <a:rPr lang="en-US" sz="1200" dirty="0" err="1"/>
              <a:t>pontos</a:t>
            </a:r>
            <a:r>
              <a:rPr lang="en-US" sz="1200" dirty="0"/>
              <a:t> </a:t>
            </a:r>
            <a:r>
              <a:rPr lang="en-US" sz="1200" dirty="0" err="1"/>
              <a:t>serão</a:t>
            </a:r>
            <a:r>
              <a:rPr lang="en-US" sz="1200" dirty="0"/>
              <a:t> </a:t>
            </a:r>
            <a:r>
              <a:rPr lang="en-US" sz="1200" dirty="0" err="1"/>
              <a:t>discutidos</a:t>
            </a:r>
            <a:r>
              <a:rPr lang="en-US" sz="1200" dirty="0"/>
              <a:t>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6414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Serviços de </a:t>
            </a:r>
            <a:r>
              <a:rPr lang="en-US" b="1" dirty="0" err="1"/>
              <a:t>saúde</a:t>
            </a:r>
            <a:r>
              <a:rPr lang="en-US" b="1" dirty="0"/>
              <a:t> e </a:t>
            </a:r>
            <a:r>
              <a:rPr lang="en-US" b="1" dirty="0" err="1"/>
              <a:t>sociais</a:t>
            </a:r>
            <a:r>
              <a:rPr lang="en-US" dirty="0"/>
              <a:t>: </a:t>
            </a:r>
            <a:r>
              <a:rPr lang="en-US" dirty="0" err="1"/>
              <a:t>promoção</a:t>
            </a:r>
            <a:r>
              <a:rPr lang="en-US" dirty="0"/>
              <a:t> da </a:t>
            </a:r>
            <a:r>
              <a:rPr lang="en-US" dirty="0" err="1"/>
              <a:t>saúde</a:t>
            </a:r>
            <a:r>
              <a:rPr lang="en-US" dirty="0"/>
              <a:t>, </a:t>
            </a:r>
            <a:r>
              <a:rPr lang="en-US" dirty="0" err="1"/>
              <a:t>prevenção</a:t>
            </a:r>
            <a:r>
              <a:rPr lang="en-US" dirty="0"/>
              <a:t> de </a:t>
            </a:r>
            <a:r>
              <a:rPr lang="en-US" dirty="0" err="1"/>
              <a:t>doenças</a:t>
            </a:r>
            <a:r>
              <a:rPr lang="en-US" dirty="0"/>
              <a:t>, </a:t>
            </a:r>
            <a:r>
              <a:rPr lang="en-US" dirty="0" err="1"/>
              <a:t>cuidados</a:t>
            </a:r>
            <a:r>
              <a:rPr lang="en-US" dirty="0"/>
              <a:t> de longa </a:t>
            </a:r>
            <a:r>
              <a:rPr lang="en-US" dirty="0" err="1"/>
              <a:t>duração</a:t>
            </a:r>
            <a:r>
              <a:rPr lang="en-US" dirty="0"/>
              <a:t>, </a:t>
            </a:r>
            <a:r>
              <a:rPr lang="en-US" dirty="0" err="1"/>
              <a:t>serviços</a:t>
            </a:r>
            <a:r>
              <a:rPr lang="en-US" dirty="0"/>
              <a:t> de </a:t>
            </a:r>
            <a:r>
              <a:rPr lang="en-US" dirty="0" err="1"/>
              <a:t>saúde</a:t>
            </a:r>
            <a:r>
              <a:rPr lang="en-US" dirty="0"/>
              <a:t> mental.</a:t>
            </a:r>
          </a:p>
          <a:p>
            <a:r>
              <a:rPr lang="en-US" b="1" dirty="0" err="1"/>
              <a:t>Determinantes</a:t>
            </a:r>
            <a:r>
              <a:rPr lang="en-US" b="1" dirty="0"/>
              <a:t> </a:t>
            </a:r>
            <a:r>
              <a:rPr lang="en-US" b="1" dirty="0" err="1"/>
              <a:t>comportamentais</a:t>
            </a:r>
            <a:r>
              <a:rPr lang="en-US" dirty="0"/>
              <a:t>: </a:t>
            </a:r>
            <a:r>
              <a:rPr lang="en-US" dirty="0" err="1"/>
              <a:t>cessação</a:t>
            </a:r>
            <a:r>
              <a:rPr lang="en-US" dirty="0"/>
              <a:t> </a:t>
            </a:r>
            <a:r>
              <a:rPr lang="en-US" dirty="0" err="1"/>
              <a:t>tabágica</a:t>
            </a:r>
            <a:r>
              <a:rPr lang="en-US" dirty="0"/>
              <a:t>, </a:t>
            </a:r>
            <a:r>
              <a:rPr lang="en-US" dirty="0" err="1"/>
              <a:t>atividade</a:t>
            </a:r>
            <a:r>
              <a:rPr lang="en-US" dirty="0"/>
              <a:t> </a:t>
            </a:r>
            <a:r>
              <a:rPr lang="en-US" dirty="0" err="1"/>
              <a:t>física</a:t>
            </a:r>
            <a:r>
              <a:rPr lang="en-US" dirty="0"/>
              <a:t>, </a:t>
            </a:r>
            <a:r>
              <a:rPr lang="en-US" dirty="0" err="1"/>
              <a:t>alimentação</a:t>
            </a:r>
            <a:r>
              <a:rPr lang="en-US" dirty="0"/>
              <a:t> </a:t>
            </a:r>
            <a:r>
              <a:rPr lang="en-US" dirty="0" err="1"/>
              <a:t>saudável</a:t>
            </a:r>
            <a:r>
              <a:rPr lang="en-US" dirty="0"/>
              <a:t>, </a:t>
            </a:r>
            <a:r>
              <a:rPr lang="en-US" dirty="0" err="1"/>
              <a:t>saúde</a:t>
            </a:r>
            <a:r>
              <a:rPr lang="en-US" dirty="0"/>
              <a:t> oral, </a:t>
            </a:r>
            <a:r>
              <a:rPr lang="en-US" dirty="0" err="1"/>
              <a:t>consumo</a:t>
            </a:r>
            <a:r>
              <a:rPr lang="en-US" dirty="0"/>
              <a:t> de </a:t>
            </a:r>
            <a:r>
              <a:rPr lang="en-US" dirty="0" err="1"/>
              <a:t>álcool</a:t>
            </a:r>
            <a:r>
              <a:rPr lang="en-US" dirty="0"/>
              <a:t>, </a:t>
            </a:r>
            <a:r>
              <a:rPr lang="en-US" dirty="0" err="1"/>
              <a:t>medicação</a:t>
            </a:r>
            <a:r>
              <a:rPr lang="en-US" dirty="0"/>
              <a:t>. </a:t>
            </a:r>
          </a:p>
          <a:p>
            <a:r>
              <a:rPr lang="en-US" b="1" dirty="0" err="1"/>
              <a:t>Determinantes</a:t>
            </a:r>
            <a:r>
              <a:rPr lang="en-US" b="1" dirty="0"/>
              <a:t> </a:t>
            </a:r>
            <a:r>
              <a:rPr lang="en-US" b="1" dirty="0" err="1"/>
              <a:t>pessoais</a:t>
            </a:r>
            <a:r>
              <a:rPr lang="en-US" dirty="0"/>
              <a:t>: </a:t>
            </a:r>
            <a:r>
              <a:rPr lang="en-US" dirty="0" err="1"/>
              <a:t>biologia</a:t>
            </a:r>
            <a:r>
              <a:rPr lang="en-US" dirty="0"/>
              <a:t>, </a:t>
            </a:r>
            <a:r>
              <a:rPr lang="en-US" dirty="0" err="1"/>
              <a:t>genética</a:t>
            </a:r>
            <a:r>
              <a:rPr lang="en-US" dirty="0"/>
              <a:t>, </a:t>
            </a:r>
            <a:r>
              <a:rPr lang="en-US" dirty="0" err="1"/>
              <a:t>fatores</a:t>
            </a:r>
            <a:r>
              <a:rPr lang="en-US" dirty="0"/>
              <a:t> </a:t>
            </a:r>
            <a:r>
              <a:rPr lang="en-US" dirty="0" err="1"/>
              <a:t>psicológicos</a:t>
            </a:r>
            <a:r>
              <a:rPr lang="en-US" dirty="0"/>
              <a:t>.</a:t>
            </a:r>
          </a:p>
          <a:p>
            <a:r>
              <a:rPr lang="en-US" b="1" dirty="0" err="1"/>
              <a:t>Ambiente</a:t>
            </a:r>
            <a:r>
              <a:rPr lang="en-US" b="1" dirty="0"/>
              <a:t> </a:t>
            </a:r>
            <a:r>
              <a:rPr lang="en-US" b="1" dirty="0" err="1"/>
              <a:t>físico</a:t>
            </a:r>
            <a:r>
              <a:rPr lang="en-US" dirty="0"/>
              <a:t>: Ambientes </a:t>
            </a:r>
            <a:r>
              <a:rPr lang="en-US" dirty="0" err="1"/>
              <a:t>adequados</a:t>
            </a:r>
            <a:r>
              <a:rPr lang="en-US" dirty="0"/>
              <a:t> para </a:t>
            </a:r>
            <a:r>
              <a:rPr lang="en-US" dirty="0" err="1"/>
              <a:t>idosos</a:t>
            </a:r>
            <a:r>
              <a:rPr lang="en-US" dirty="0"/>
              <a:t>, </a:t>
            </a:r>
            <a:r>
              <a:rPr lang="en-US" dirty="0" err="1"/>
              <a:t>habitação</a:t>
            </a:r>
            <a:r>
              <a:rPr lang="en-US" dirty="0"/>
              <a:t> </a:t>
            </a:r>
            <a:r>
              <a:rPr lang="en-US" dirty="0" err="1"/>
              <a:t>segura</a:t>
            </a:r>
            <a:r>
              <a:rPr lang="en-US" dirty="0"/>
              <a:t>, </a:t>
            </a:r>
            <a:r>
              <a:rPr lang="en-US" dirty="0" err="1"/>
              <a:t>prevenção</a:t>
            </a:r>
            <a:r>
              <a:rPr lang="en-US" dirty="0"/>
              <a:t> de </a:t>
            </a:r>
            <a:r>
              <a:rPr lang="en-US" dirty="0" err="1"/>
              <a:t>quedas</a:t>
            </a:r>
            <a:r>
              <a:rPr lang="en-US" dirty="0"/>
              <a:t>, </a:t>
            </a:r>
            <a:r>
              <a:rPr lang="en-US" dirty="0" err="1"/>
              <a:t>ausência</a:t>
            </a:r>
            <a:r>
              <a:rPr lang="en-US" dirty="0"/>
              <a:t> de </a:t>
            </a:r>
            <a:r>
              <a:rPr lang="en-US" dirty="0" err="1"/>
              <a:t>poluição</a:t>
            </a:r>
            <a:r>
              <a:rPr lang="en-US" dirty="0"/>
              <a:t> (</a:t>
            </a:r>
            <a:r>
              <a:rPr lang="en-US" dirty="0" err="1"/>
              <a:t>água</a:t>
            </a:r>
            <a:r>
              <a:rPr lang="en-US" dirty="0"/>
              <a:t> </a:t>
            </a:r>
            <a:r>
              <a:rPr lang="en-US" dirty="0" err="1"/>
              <a:t>potável</a:t>
            </a:r>
            <a:r>
              <a:rPr lang="en-US" dirty="0"/>
              <a:t>, </a:t>
            </a:r>
            <a:r>
              <a:rPr lang="en-US" dirty="0" err="1"/>
              <a:t>ar</a:t>
            </a:r>
            <a:r>
              <a:rPr lang="en-US" dirty="0"/>
              <a:t> puro e </a:t>
            </a:r>
            <a:r>
              <a:rPr lang="en-US" dirty="0" err="1"/>
              <a:t>alimentos</a:t>
            </a:r>
            <a:r>
              <a:rPr lang="en-US" dirty="0"/>
              <a:t> </a:t>
            </a:r>
            <a:r>
              <a:rPr lang="en-US" dirty="0" err="1"/>
              <a:t>seguros</a:t>
            </a:r>
            <a:r>
              <a:rPr lang="en-US" dirty="0"/>
              <a:t>).</a:t>
            </a:r>
          </a:p>
          <a:p>
            <a:r>
              <a:rPr lang="en-US" b="1" dirty="0" err="1"/>
              <a:t>Determinantes</a:t>
            </a:r>
            <a:r>
              <a:rPr lang="en-US" b="1" dirty="0"/>
              <a:t> </a:t>
            </a:r>
            <a:r>
              <a:rPr lang="en-US" b="1" dirty="0" err="1"/>
              <a:t>sociais</a:t>
            </a:r>
            <a:r>
              <a:rPr lang="en-US" dirty="0"/>
              <a:t>: </a:t>
            </a:r>
            <a:r>
              <a:rPr lang="en-US" dirty="0" err="1"/>
              <a:t>apoio</a:t>
            </a:r>
            <a:r>
              <a:rPr lang="en-US" dirty="0"/>
              <a:t> social, </a:t>
            </a:r>
            <a:r>
              <a:rPr lang="en-US" dirty="0" err="1"/>
              <a:t>educação</a:t>
            </a:r>
            <a:r>
              <a:rPr lang="en-US" dirty="0"/>
              <a:t> e </a:t>
            </a:r>
            <a:r>
              <a:rPr lang="en-US" dirty="0" err="1"/>
              <a:t>alfabetização</a:t>
            </a:r>
            <a:r>
              <a:rPr lang="en-US" dirty="0"/>
              <a:t>, </a:t>
            </a:r>
            <a:r>
              <a:rPr lang="en-US" dirty="0" err="1"/>
              <a:t>prevenção</a:t>
            </a:r>
            <a:r>
              <a:rPr lang="en-US" dirty="0"/>
              <a:t> da </a:t>
            </a:r>
            <a:r>
              <a:rPr lang="en-US" dirty="0" err="1"/>
              <a:t>violência</a:t>
            </a:r>
            <a:r>
              <a:rPr lang="en-US" dirty="0"/>
              <a:t> e do </a:t>
            </a:r>
            <a:r>
              <a:rPr lang="en-US" dirty="0" err="1"/>
              <a:t>abuso</a:t>
            </a:r>
            <a:r>
              <a:rPr lang="en-US" dirty="0"/>
              <a:t>.</a:t>
            </a:r>
          </a:p>
          <a:p>
            <a:r>
              <a:rPr lang="en-US" b="1" dirty="0" err="1"/>
              <a:t>Determinantes</a:t>
            </a:r>
            <a:r>
              <a:rPr lang="en-US" b="1" dirty="0"/>
              <a:t> </a:t>
            </a:r>
            <a:r>
              <a:rPr lang="en-US" b="1" dirty="0" err="1"/>
              <a:t>económicos</a:t>
            </a:r>
            <a:r>
              <a:rPr lang="en-US" dirty="0"/>
              <a:t>: </a:t>
            </a:r>
            <a:r>
              <a:rPr lang="en-US" dirty="0" err="1"/>
              <a:t>rendimento</a:t>
            </a:r>
            <a:r>
              <a:rPr lang="en-US" dirty="0"/>
              <a:t>, </a:t>
            </a:r>
            <a:r>
              <a:rPr lang="en-US" dirty="0" err="1"/>
              <a:t>proteção</a:t>
            </a:r>
            <a:r>
              <a:rPr lang="en-US" dirty="0"/>
              <a:t> social, </a:t>
            </a:r>
            <a:r>
              <a:rPr lang="en-US" dirty="0" err="1"/>
              <a:t>segurança</a:t>
            </a:r>
            <a:r>
              <a:rPr lang="en-US" dirty="0"/>
              <a:t> </a:t>
            </a:r>
            <a:r>
              <a:rPr lang="en-US" dirty="0" err="1"/>
              <a:t>financeira</a:t>
            </a:r>
            <a:endParaRPr lang="en-US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7311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</a:t>
            </a:r>
            <a:r>
              <a:rPr lang="en-US" dirty="0" err="1"/>
              <a:t>cultura</a:t>
            </a:r>
            <a:r>
              <a:rPr lang="en-US" dirty="0"/>
              <a:t> e o </a:t>
            </a:r>
            <a:r>
              <a:rPr lang="en-US" dirty="0" err="1"/>
              <a:t>género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classificados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determinantes</a:t>
            </a:r>
            <a:r>
              <a:rPr lang="en-US" dirty="0"/>
              <a:t> </a:t>
            </a:r>
            <a:r>
              <a:rPr lang="en-US" dirty="0" err="1"/>
              <a:t>transversais</a:t>
            </a:r>
            <a:r>
              <a:rPr lang="en-US" dirty="0"/>
              <a:t>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existem</a:t>
            </a:r>
            <a:r>
              <a:rPr lang="en-US" dirty="0"/>
              <a:t> </a:t>
            </a:r>
            <a:r>
              <a:rPr lang="en-US" dirty="0" err="1"/>
              <a:t>isoladamente</a:t>
            </a:r>
            <a:r>
              <a:rPr lang="en-US" dirty="0"/>
              <a:t>, </a:t>
            </a:r>
            <a:r>
              <a:rPr lang="en-US" dirty="0" err="1"/>
              <a:t>atuando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fatores</a:t>
            </a:r>
            <a:r>
              <a:rPr lang="en-US" dirty="0"/>
              <a:t> </a:t>
            </a:r>
            <a:r>
              <a:rPr lang="en-US" dirty="0" err="1"/>
              <a:t>fundamentais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moldam</a:t>
            </a:r>
            <a:r>
              <a:rPr lang="en-US" dirty="0"/>
              <a:t> e </a:t>
            </a:r>
            <a:r>
              <a:rPr lang="en-US" dirty="0" err="1"/>
              <a:t>influenciam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outros </a:t>
            </a:r>
            <a:r>
              <a:rPr lang="en-US" dirty="0" err="1"/>
              <a:t>fatores</a:t>
            </a:r>
            <a:r>
              <a:rPr lang="en-US" dirty="0"/>
              <a:t> do </a:t>
            </a:r>
            <a:r>
              <a:rPr lang="en-US" dirty="0" err="1"/>
              <a:t>quadro</a:t>
            </a:r>
            <a:r>
              <a:rPr lang="en-US" dirty="0"/>
              <a:t> do </a:t>
            </a:r>
            <a:r>
              <a:rPr lang="en-US" dirty="0" err="1"/>
              <a:t>envelhecimento</a:t>
            </a:r>
            <a:r>
              <a:rPr lang="en-US" dirty="0"/>
              <a:t> </a:t>
            </a:r>
            <a:r>
              <a:rPr lang="en-US" dirty="0" err="1"/>
              <a:t>ativo</a:t>
            </a:r>
            <a:r>
              <a:rPr lang="en-US" dirty="0"/>
              <a:t>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2953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/>
              <a:t>Enquanto</a:t>
            </a:r>
            <a:r>
              <a:rPr lang="en-US" sz="1200" dirty="0"/>
              <a:t> </a:t>
            </a:r>
            <a:r>
              <a:rPr lang="en-US" sz="1200" dirty="0" err="1"/>
              <a:t>os</a:t>
            </a:r>
            <a:r>
              <a:rPr lang="en-US" sz="1200" dirty="0"/>
              <a:t> </a:t>
            </a:r>
            <a:r>
              <a:rPr lang="en-US" sz="1200" dirty="0" err="1"/>
              <a:t>quadros</a:t>
            </a:r>
            <a:r>
              <a:rPr lang="en-US" sz="1200" dirty="0"/>
              <a:t> de </a:t>
            </a:r>
            <a:r>
              <a:rPr lang="en-US" sz="1200" dirty="0" err="1"/>
              <a:t>envelhecimento</a:t>
            </a:r>
            <a:r>
              <a:rPr lang="en-US" sz="1200" dirty="0"/>
              <a:t> </a:t>
            </a:r>
            <a:r>
              <a:rPr lang="en-US" sz="1200" i="1" dirty="0" err="1"/>
              <a:t>saudável</a:t>
            </a:r>
            <a:r>
              <a:rPr lang="en-US" sz="1200" dirty="0"/>
              <a:t> e </a:t>
            </a:r>
            <a:r>
              <a:rPr lang="en-US" sz="1200" i="1" dirty="0" err="1"/>
              <a:t>ativo</a:t>
            </a:r>
            <a:r>
              <a:rPr lang="en-US" sz="1200" dirty="0"/>
              <a:t> se </a:t>
            </a:r>
            <a:r>
              <a:rPr lang="en-US" sz="1200" dirty="0" err="1"/>
              <a:t>concentram</a:t>
            </a:r>
            <a:r>
              <a:rPr lang="en-US" sz="1200" dirty="0"/>
              <a:t> </a:t>
            </a:r>
            <a:r>
              <a:rPr lang="en-US" sz="1200" dirty="0" err="1"/>
              <a:t>na</a:t>
            </a:r>
            <a:r>
              <a:rPr lang="en-US" sz="1200" dirty="0"/>
              <a:t> </a:t>
            </a:r>
            <a:r>
              <a:rPr lang="en-US" sz="1200" dirty="0" err="1"/>
              <a:t>capacidade</a:t>
            </a:r>
            <a:r>
              <a:rPr lang="en-US" sz="1200" dirty="0"/>
              <a:t> </a:t>
            </a:r>
            <a:r>
              <a:rPr lang="en-US" sz="1200" dirty="0" err="1"/>
              <a:t>funcional</a:t>
            </a:r>
            <a:r>
              <a:rPr lang="en-US" sz="1200" dirty="0"/>
              <a:t> e </a:t>
            </a:r>
            <a:r>
              <a:rPr lang="en-US" sz="1200" dirty="0" err="1"/>
              <a:t>na</a:t>
            </a:r>
            <a:r>
              <a:rPr lang="en-US" sz="1200" dirty="0"/>
              <a:t> </a:t>
            </a:r>
            <a:r>
              <a:rPr lang="en-US" sz="1200" dirty="0" err="1"/>
              <a:t>participação</a:t>
            </a:r>
            <a:r>
              <a:rPr lang="en-US" sz="1200" dirty="0"/>
              <a:t> social, o </a:t>
            </a:r>
            <a:r>
              <a:rPr lang="en-US" sz="1200" dirty="0" err="1"/>
              <a:t>quadro</a:t>
            </a:r>
            <a:r>
              <a:rPr lang="en-US" sz="1200" dirty="0"/>
              <a:t> de </a:t>
            </a:r>
            <a:r>
              <a:rPr lang="en-US" sz="1200" dirty="0" err="1"/>
              <a:t>qualidade</a:t>
            </a:r>
            <a:r>
              <a:rPr lang="en-US" sz="1200" dirty="0"/>
              <a:t> de </a:t>
            </a:r>
            <a:r>
              <a:rPr lang="en-US" sz="1200" dirty="0" err="1"/>
              <a:t>vida</a:t>
            </a:r>
            <a:r>
              <a:rPr lang="en-US" sz="1200" dirty="0"/>
              <a:t> centra-se </a:t>
            </a:r>
            <a:r>
              <a:rPr lang="en-US" sz="1200" dirty="0" err="1"/>
              <a:t>na</a:t>
            </a:r>
            <a:r>
              <a:rPr lang="en-US" sz="1200" dirty="0"/>
              <a:t> </a:t>
            </a:r>
            <a:r>
              <a:rPr lang="en-US" sz="1200" b="1" dirty="0" err="1"/>
              <a:t>experiência</a:t>
            </a:r>
            <a:r>
              <a:rPr lang="en-US" sz="1200" b="1" dirty="0"/>
              <a:t> </a:t>
            </a:r>
            <a:r>
              <a:rPr lang="en-US" sz="1200" b="1" dirty="0" err="1"/>
              <a:t>subjetiva</a:t>
            </a:r>
            <a:r>
              <a:rPr lang="en-US" sz="1200" b="1" dirty="0"/>
              <a:t> do </a:t>
            </a:r>
            <a:r>
              <a:rPr lang="en-US" sz="1200" b="1" dirty="0" err="1"/>
              <a:t>indivíduo</a:t>
            </a:r>
            <a:r>
              <a:rPr lang="en-US" sz="1200" b="1" dirty="0"/>
              <a:t> </a:t>
            </a:r>
            <a:r>
              <a:rPr lang="en-US" sz="1200" dirty="0" err="1"/>
              <a:t>em</a:t>
            </a:r>
            <a:r>
              <a:rPr lang="en-US" sz="1200" dirty="0"/>
              <a:t> </a:t>
            </a:r>
            <a:r>
              <a:rPr lang="en-US" sz="1200" dirty="0" err="1"/>
              <a:t>relação</a:t>
            </a:r>
            <a:r>
              <a:rPr lang="en-US" sz="1200" dirty="0"/>
              <a:t> à </a:t>
            </a:r>
            <a:r>
              <a:rPr lang="en-US" sz="1200" dirty="0" err="1"/>
              <a:t>sua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existência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0716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Para </a:t>
            </a:r>
            <a:r>
              <a:rPr lang="en-US" sz="1200" dirty="0" err="1"/>
              <a:t>avaliar</a:t>
            </a:r>
            <a:r>
              <a:rPr lang="en-US" sz="1200" dirty="0"/>
              <a:t> a </a:t>
            </a:r>
            <a:r>
              <a:rPr lang="en-US" sz="1200" dirty="0" err="1"/>
              <a:t>experiência</a:t>
            </a:r>
            <a:r>
              <a:rPr lang="en-US" sz="1200" dirty="0"/>
              <a:t> </a:t>
            </a:r>
            <a:r>
              <a:rPr lang="en-US" sz="1200" dirty="0" err="1"/>
              <a:t>subjetiva</a:t>
            </a:r>
            <a:r>
              <a:rPr lang="en-US" sz="1200" dirty="0"/>
              <a:t> do </a:t>
            </a:r>
            <a:r>
              <a:rPr lang="en-US" sz="1200" dirty="0" err="1"/>
              <a:t>envelhecimento</a:t>
            </a:r>
            <a:r>
              <a:rPr lang="en-US" sz="1200" dirty="0"/>
              <a:t>, </a:t>
            </a:r>
            <a:r>
              <a:rPr lang="en-US" sz="1200" dirty="0" err="1"/>
              <a:t>os</a:t>
            </a:r>
            <a:r>
              <a:rPr lang="en-US" sz="1200" dirty="0"/>
              <a:t> </a:t>
            </a:r>
            <a:r>
              <a:rPr lang="en-US" sz="1200" dirty="0" err="1"/>
              <a:t>investigadores</a:t>
            </a:r>
            <a:r>
              <a:rPr lang="en-US" sz="1200" dirty="0"/>
              <a:t> e </a:t>
            </a:r>
            <a:r>
              <a:rPr lang="en-US" sz="1200" dirty="0" err="1"/>
              <a:t>profissionais</a:t>
            </a:r>
            <a:r>
              <a:rPr lang="en-US" sz="1200" dirty="0"/>
              <a:t> </a:t>
            </a:r>
            <a:r>
              <a:rPr lang="en-US" sz="1200" dirty="0" err="1"/>
              <a:t>recorrem</a:t>
            </a:r>
            <a:r>
              <a:rPr lang="en-US" sz="1200" dirty="0"/>
              <a:t> </a:t>
            </a:r>
            <a:r>
              <a:rPr lang="en-US" sz="1200" dirty="0" err="1"/>
              <a:t>normalmente</a:t>
            </a:r>
            <a:r>
              <a:rPr lang="en-US" sz="1200" dirty="0"/>
              <a:t> a ferramentas </a:t>
            </a:r>
            <a:r>
              <a:rPr lang="en-US" sz="1200" dirty="0" err="1"/>
              <a:t>validadas</a:t>
            </a:r>
            <a:r>
              <a:rPr lang="en-US" sz="1200" dirty="0"/>
              <a:t> e </a:t>
            </a:r>
            <a:r>
              <a:rPr lang="en-US" sz="1200" dirty="0" err="1"/>
              <a:t>baseadas</a:t>
            </a:r>
            <a:r>
              <a:rPr lang="en-US" sz="1200" dirty="0"/>
              <a:t> </a:t>
            </a:r>
            <a:r>
              <a:rPr lang="en-US" sz="1200" dirty="0" err="1"/>
              <a:t>em</a:t>
            </a:r>
            <a:r>
              <a:rPr lang="en-US" sz="1200" dirty="0"/>
              <a:t> </a:t>
            </a:r>
            <a:r>
              <a:rPr lang="en-US" sz="1200" dirty="0" err="1"/>
              <a:t>evidências</a:t>
            </a:r>
            <a:r>
              <a:rPr lang="en-US" sz="1200" dirty="0"/>
              <a:t> </a:t>
            </a:r>
            <a:r>
              <a:rPr lang="en-US" sz="1200" dirty="0" err="1"/>
              <a:t>que</a:t>
            </a:r>
            <a:r>
              <a:rPr lang="en-US" sz="1200" dirty="0"/>
              <a:t> </a:t>
            </a:r>
            <a:r>
              <a:rPr lang="en-US" sz="1200" dirty="0" err="1"/>
              <a:t>captam</a:t>
            </a:r>
            <a:r>
              <a:rPr lang="en-US" sz="1200" dirty="0"/>
              <a:t> a </a:t>
            </a:r>
            <a:r>
              <a:rPr lang="en-US" sz="1200" dirty="0" err="1"/>
              <a:t>natureza</a:t>
            </a:r>
            <a:r>
              <a:rPr lang="en-US" sz="1200" dirty="0"/>
              <a:t> multidimensional do </a:t>
            </a:r>
            <a:r>
              <a:rPr lang="en-US" sz="1200" dirty="0" err="1"/>
              <a:t>bem-estar</a:t>
            </a:r>
            <a:r>
              <a:rPr lang="en-US" sz="1200" dirty="0"/>
              <a:t>. </a:t>
            </a:r>
            <a:r>
              <a:rPr lang="en-US" sz="1200" dirty="0" err="1"/>
              <a:t>Dois</a:t>
            </a:r>
            <a:r>
              <a:rPr lang="en-US" sz="1200" dirty="0"/>
              <a:t> dos </a:t>
            </a:r>
            <a:r>
              <a:rPr lang="en-US" sz="1200" dirty="0" err="1"/>
              <a:t>quadros</a:t>
            </a:r>
            <a:r>
              <a:rPr lang="en-US" sz="1200" dirty="0"/>
              <a:t> </a:t>
            </a:r>
            <a:r>
              <a:rPr lang="en-US" sz="1200" dirty="0" err="1"/>
              <a:t>mais</a:t>
            </a:r>
            <a:r>
              <a:rPr lang="en-US" sz="1200" dirty="0"/>
              <a:t> </a:t>
            </a:r>
            <a:r>
              <a:rPr lang="en-US" sz="1200" dirty="0" err="1"/>
              <a:t>reconhecidos</a:t>
            </a:r>
            <a:r>
              <a:rPr lang="en-US" sz="1200" dirty="0"/>
              <a:t> a </a:t>
            </a:r>
            <a:r>
              <a:rPr lang="en-US" sz="1200" dirty="0" err="1"/>
              <a:t>nível</a:t>
            </a:r>
            <a:r>
              <a:rPr lang="en-US" sz="1200" dirty="0"/>
              <a:t> </a:t>
            </a:r>
            <a:r>
              <a:rPr lang="en-US" sz="1200" dirty="0" err="1"/>
              <a:t>mundial</a:t>
            </a:r>
            <a:r>
              <a:rPr lang="en-US" sz="1200" dirty="0"/>
              <a:t> para </a:t>
            </a:r>
            <a:r>
              <a:rPr lang="en-US" sz="1200" dirty="0" err="1"/>
              <a:t>avaliar</a:t>
            </a:r>
            <a:r>
              <a:rPr lang="en-US" sz="1200" dirty="0"/>
              <a:t> a </a:t>
            </a:r>
            <a:r>
              <a:rPr lang="en-US" sz="1200" dirty="0" err="1"/>
              <a:t>qualidade</a:t>
            </a:r>
            <a:r>
              <a:rPr lang="en-US" sz="1200" dirty="0"/>
              <a:t> de </a:t>
            </a:r>
            <a:r>
              <a:rPr lang="en-US" sz="1200" dirty="0" err="1"/>
              <a:t>vida</a:t>
            </a:r>
            <a:r>
              <a:rPr lang="en-US" sz="1200" dirty="0"/>
              <a:t> </a:t>
            </a:r>
            <a:r>
              <a:rPr lang="en-US" sz="1200" dirty="0" err="1"/>
              <a:t>são</a:t>
            </a:r>
            <a:r>
              <a:rPr lang="en-US" sz="1200" dirty="0"/>
              <a:t> o </a:t>
            </a:r>
            <a:r>
              <a:rPr lang="en-US" sz="1200" i="1" dirty="0"/>
              <a:t>WHOQOL-BREF </a:t>
            </a:r>
            <a:r>
              <a:rPr lang="en-US" sz="1200" dirty="0"/>
              <a:t>(OMS) e o </a:t>
            </a:r>
            <a:r>
              <a:rPr lang="en-US" sz="1200" i="1" dirty="0"/>
              <a:t>CASP-19 </a:t>
            </a:r>
            <a:r>
              <a:rPr lang="en-US" sz="1200" dirty="0"/>
              <a:t>(Wiggins, 2004).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0516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Após</a:t>
            </a:r>
            <a:r>
              <a:rPr lang="en-US" sz="1200" dirty="0"/>
              <a:t> as </a:t>
            </a:r>
            <a:r>
              <a:rPr lang="en-US" sz="1200" dirty="0" err="1"/>
              <a:t>entrevistas</a:t>
            </a:r>
            <a:r>
              <a:rPr lang="en-US" sz="1200" dirty="0"/>
              <a:t>, as </a:t>
            </a:r>
            <a:r>
              <a:rPr lang="en-US" sz="1200" dirty="0" err="1"/>
              <a:t>impressões</a:t>
            </a:r>
            <a:r>
              <a:rPr lang="en-US" sz="1200" dirty="0"/>
              <a:t>, </a:t>
            </a:r>
            <a:r>
              <a:rPr lang="en-US" sz="1200" dirty="0" err="1"/>
              <a:t>ideias</a:t>
            </a:r>
            <a:r>
              <a:rPr lang="en-US" sz="1200" dirty="0"/>
              <a:t> e </a:t>
            </a:r>
            <a:r>
              <a:rPr lang="en-US" sz="1200" dirty="0" err="1"/>
              <a:t>comentários</a:t>
            </a:r>
            <a:r>
              <a:rPr lang="en-US" sz="1200" dirty="0"/>
              <a:t> </a:t>
            </a:r>
            <a:r>
              <a:rPr lang="en-US" sz="1200" dirty="0" err="1"/>
              <a:t>serão</a:t>
            </a:r>
            <a:r>
              <a:rPr lang="en-US" sz="1200" dirty="0"/>
              <a:t> </a:t>
            </a:r>
            <a:r>
              <a:rPr lang="en-US" sz="1200" dirty="0" err="1"/>
              <a:t>discutidos</a:t>
            </a:r>
            <a:r>
              <a:rPr lang="en-US" sz="1200" dirty="0"/>
              <a:t> com </a:t>
            </a:r>
            <a:r>
              <a:rPr lang="en-US" sz="1200" dirty="0" err="1"/>
              <a:t>todo</a:t>
            </a:r>
            <a:r>
              <a:rPr lang="en-US" sz="1200" dirty="0"/>
              <a:t> o </a:t>
            </a:r>
            <a:r>
              <a:rPr lang="en-US" sz="1200" dirty="0" err="1"/>
              <a:t>grupo</a:t>
            </a:r>
            <a:r>
              <a:rPr lang="en-US" sz="1200" dirty="0"/>
              <a:t>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3830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 </a:t>
            </a:r>
            <a:r>
              <a:rPr lang="en-US" sz="1200" dirty="0" err="1"/>
              <a:t>abordagem</a:t>
            </a:r>
            <a:r>
              <a:rPr lang="en-US" sz="1200" dirty="0"/>
              <a:t> </a:t>
            </a:r>
            <a:r>
              <a:rPr lang="en-US" sz="1200" dirty="0" err="1"/>
              <a:t>holística</a:t>
            </a:r>
            <a:r>
              <a:rPr lang="en-US" sz="1200" dirty="0"/>
              <a:t> </a:t>
            </a:r>
            <a:r>
              <a:rPr lang="en-US" sz="1200" dirty="0" err="1"/>
              <a:t>considera</a:t>
            </a:r>
            <a:r>
              <a:rPr lang="en-US" sz="1200" dirty="0"/>
              <a:t> o </a:t>
            </a:r>
            <a:r>
              <a:rPr lang="en-US" sz="1200" dirty="0" err="1"/>
              <a:t>envelhecimento</a:t>
            </a:r>
            <a:r>
              <a:rPr lang="en-US" sz="1200" dirty="0"/>
              <a:t> </a:t>
            </a:r>
            <a:r>
              <a:rPr lang="en-US" sz="1200" dirty="0" err="1"/>
              <a:t>não</a:t>
            </a:r>
            <a:r>
              <a:rPr lang="en-US" sz="1200" dirty="0"/>
              <a:t> </a:t>
            </a:r>
            <a:r>
              <a:rPr lang="en-US" sz="1200" dirty="0" err="1"/>
              <a:t>como</a:t>
            </a:r>
            <a:r>
              <a:rPr lang="en-US" sz="1200" dirty="0"/>
              <a:t>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série</a:t>
            </a:r>
            <a:r>
              <a:rPr lang="en-US" sz="1200" dirty="0"/>
              <a:t> de </a:t>
            </a:r>
            <a:r>
              <a:rPr lang="en-US" sz="1200" dirty="0" err="1"/>
              <a:t>sintomas</a:t>
            </a:r>
            <a:r>
              <a:rPr lang="en-US" sz="1200" dirty="0"/>
              <a:t> </a:t>
            </a:r>
            <a:r>
              <a:rPr lang="en-US" sz="1200" dirty="0" err="1"/>
              <a:t>médicos</a:t>
            </a:r>
            <a:r>
              <a:rPr lang="en-US" sz="1200" dirty="0"/>
              <a:t>, mas </a:t>
            </a:r>
            <a:r>
              <a:rPr lang="en-US" sz="1200" dirty="0" err="1"/>
              <a:t>reconhece</a:t>
            </a:r>
            <a:r>
              <a:rPr lang="en-US" sz="1200" dirty="0"/>
              <a:t> a </a:t>
            </a:r>
            <a:r>
              <a:rPr lang="en-US" sz="1200" dirty="0" err="1"/>
              <a:t>interligação</a:t>
            </a:r>
            <a:r>
              <a:rPr lang="en-US" sz="1200" dirty="0"/>
              <a:t> entre </a:t>
            </a:r>
            <a:r>
              <a:rPr lang="en-US" sz="1200" dirty="0" err="1"/>
              <a:t>vários</a:t>
            </a:r>
            <a:r>
              <a:rPr lang="en-US" sz="1200" dirty="0"/>
              <a:t> </a:t>
            </a:r>
            <a:r>
              <a:rPr lang="en-US" sz="1200" dirty="0" err="1"/>
              <a:t>aspetos</a:t>
            </a:r>
            <a:r>
              <a:rPr lang="en-US" sz="1200" dirty="0"/>
              <a:t> da </a:t>
            </a:r>
            <a:r>
              <a:rPr lang="en-US" sz="1200" dirty="0" err="1"/>
              <a:t>vida</a:t>
            </a:r>
            <a:r>
              <a:rPr lang="en-US" sz="1200" dirty="0"/>
              <a:t> de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pessoa</a:t>
            </a:r>
            <a:r>
              <a:rPr lang="en-US" sz="1200" dirty="0"/>
              <a:t>, </a:t>
            </a:r>
            <a:r>
              <a:rPr lang="en-US" sz="1200" dirty="0" err="1"/>
              <a:t>incluindo</a:t>
            </a:r>
            <a:r>
              <a:rPr lang="en-US" sz="1200" dirty="0"/>
              <a:t> </a:t>
            </a:r>
            <a:r>
              <a:rPr lang="en-US" sz="1200" dirty="0" err="1"/>
              <a:t>os</a:t>
            </a:r>
            <a:r>
              <a:rPr lang="en-US" sz="1200" dirty="0"/>
              <a:t> </a:t>
            </a:r>
            <a:r>
              <a:rPr lang="en-US" sz="1200" dirty="0" err="1"/>
              <a:t>seus</a:t>
            </a:r>
            <a:r>
              <a:rPr lang="en-US" sz="1200" dirty="0"/>
              <a:t> </a:t>
            </a:r>
            <a:r>
              <a:rPr lang="en-US" sz="1200" dirty="0" err="1"/>
              <a:t>estados</a:t>
            </a:r>
            <a:r>
              <a:rPr lang="en-US" sz="1200" dirty="0"/>
              <a:t> </a:t>
            </a:r>
            <a:r>
              <a:rPr lang="en-US" sz="1200" dirty="0" err="1"/>
              <a:t>emocionais</a:t>
            </a:r>
            <a:r>
              <a:rPr lang="en-US" sz="1200" dirty="0"/>
              <a:t>, </a:t>
            </a:r>
            <a:r>
              <a:rPr lang="en-US" sz="1200" dirty="0" err="1"/>
              <a:t>relações</a:t>
            </a:r>
            <a:r>
              <a:rPr lang="en-US" sz="1200" dirty="0"/>
              <a:t>, </a:t>
            </a:r>
            <a:r>
              <a:rPr lang="en-US" sz="1200" dirty="0" err="1"/>
              <a:t>contexto</a:t>
            </a:r>
            <a:r>
              <a:rPr lang="en-US" sz="1200" dirty="0"/>
              <a:t> cultural e </a:t>
            </a:r>
            <a:r>
              <a:rPr lang="en-US" sz="1200" dirty="0" err="1"/>
              <a:t>preferências</a:t>
            </a:r>
            <a:r>
              <a:rPr lang="en-US" sz="1200" dirty="0"/>
              <a:t> </a:t>
            </a:r>
            <a:r>
              <a:rPr lang="en-US" sz="1200" dirty="0" err="1"/>
              <a:t>pessoais</a:t>
            </a:r>
            <a:r>
              <a:rPr lang="en-US" sz="1200" dirty="0"/>
              <a:t>. 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125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Diferentes</a:t>
            </a:r>
            <a:r>
              <a:rPr lang="en-US" sz="1200" dirty="0"/>
              <a:t> </a:t>
            </a:r>
            <a:r>
              <a:rPr lang="en-US" sz="1200" dirty="0" err="1"/>
              <a:t>casos</a:t>
            </a:r>
            <a:r>
              <a:rPr lang="en-US" sz="1200" dirty="0"/>
              <a:t> </a:t>
            </a:r>
            <a:r>
              <a:rPr lang="en-US" sz="1200" dirty="0" err="1"/>
              <a:t>serão</a:t>
            </a:r>
            <a:r>
              <a:rPr lang="en-US" sz="1200" dirty="0"/>
              <a:t> </a:t>
            </a:r>
            <a:r>
              <a:rPr lang="en-US" sz="1200" dirty="0" err="1"/>
              <a:t>apresentados</a:t>
            </a:r>
            <a:r>
              <a:rPr lang="en-US" sz="1200" dirty="0"/>
              <a:t> a </a:t>
            </a:r>
            <a:r>
              <a:rPr lang="en-US" sz="1200" dirty="0" err="1"/>
              <a:t>todo</a:t>
            </a:r>
            <a:r>
              <a:rPr lang="en-US" sz="1200" dirty="0"/>
              <a:t> o </a:t>
            </a:r>
            <a:r>
              <a:rPr lang="en-US" sz="1200" dirty="0" err="1"/>
              <a:t>grupo</a:t>
            </a:r>
            <a:r>
              <a:rPr lang="en-US" sz="1200" dirty="0"/>
              <a:t>, </a:t>
            </a:r>
            <a:r>
              <a:rPr lang="en-US" sz="1200" dirty="0" err="1"/>
              <a:t>incluindo</a:t>
            </a:r>
            <a:r>
              <a:rPr lang="en-US" sz="1200" dirty="0"/>
              <a:t> </a:t>
            </a:r>
            <a:r>
              <a:rPr lang="en-US" sz="1200" dirty="0" err="1"/>
              <a:t>planos</a:t>
            </a:r>
            <a:r>
              <a:rPr lang="en-US" sz="1200" dirty="0"/>
              <a:t> de </a:t>
            </a:r>
            <a:r>
              <a:rPr lang="en-US" sz="1200" dirty="0" err="1"/>
              <a:t>ação</a:t>
            </a:r>
            <a:r>
              <a:rPr lang="en-US" sz="1200" dirty="0"/>
              <a:t> </a:t>
            </a:r>
            <a:r>
              <a:rPr lang="en-US" sz="1200" dirty="0" err="1"/>
              <a:t>desenvolvidos</a:t>
            </a:r>
            <a:r>
              <a:rPr lang="en-US" sz="1200" dirty="0"/>
              <a:t>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6530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6562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n-lt"/>
                <a:ea typeface="Roboto Slab Medium" pitchFamily="2" charset="0"/>
              </a:defRPr>
            </a:lvl1pPr>
          </a:lstStyle>
          <a:p>
            <a:r>
              <a:rPr lang="en-US" dirty="0"/>
              <a:t>Slide title goes here</a:t>
            </a:r>
            <a:endParaRPr lang="el-GR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97971" y="881743"/>
            <a:ext cx="11944350" cy="5870121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</p:spTree>
    <p:extLst>
      <p:ext uri="{BB962C8B-B14F-4D97-AF65-F5344CB8AC3E}">
        <p14:creationId xmlns:p14="http://schemas.microsoft.com/office/powerpoint/2010/main" val="2169850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goes here</a:t>
            </a:r>
            <a:endParaRPr lang="el-GR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970" y="854672"/>
            <a:ext cx="11944351" cy="550862"/>
          </a:xfrm>
          <a:prstGeom prst="rect">
            <a:avLst/>
          </a:prstGeom>
          <a:noFill/>
        </p:spPr>
        <p:txBody>
          <a:bodyPr anchor="ctr" anchorCtr="0"/>
          <a:lstStyle>
            <a:lvl1pPr>
              <a:defRPr sz="2400" b="1" baseline="0">
                <a:solidFill>
                  <a:schemeClr val="accent3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Subtitle title goes here</a:t>
            </a:r>
            <a:endParaRPr lang="el-GR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97971" y="1462685"/>
            <a:ext cx="11944350" cy="5289179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</p:spTree>
    <p:extLst>
      <p:ext uri="{BB962C8B-B14F-4D97-AF65-F5344CB8AC3E}">
        <p14:creationId xmlns:p14="http://schemas.microsoft.com/office/powerpoint/2010/main" val="3928767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goes here</a:t>
            </a:r>
            <a:endParaRPr lang="el-GR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97971" y="873580"/>
            <a:ext cx="5910944" cy="5902778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131377" y="873580"/>
            <a:ext cx="5910944" cy="5902778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</p:spTree>
    <p:extLst>
      <p:ext uri="{BB962C8B-B14F-4D97-AF65-F5344CB8AC3E}">
        <p14:creationId xmlns:p14="http://schemas.microsoft.com/office/powerpoint/2010/main" val="65450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goes here</a:t>
            </a:r>
            <a:endParaRPr lang="el-GR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97971" y="1462684"/>
            <a:ext cx="5910944" cy="5313673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131377" y="1462684"/>
            <a:ext cx="5910944" cy="5313673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970" y="854672"/>
            <a:ext cx="11944351" cy="550862"/>
          </a:xfrm>
          <a:prstGeom prst="rect">
            <a:avLst/>
          </a:prstGeom>
          <a:noFill/>
        </p:spPr>
        <p:txBody>
          <a:bodyPr anchor="ctr" anchorCtr="0"/>
          <a:lstStyle>
            <a:lvl1pPr>
              <a:defRPr lang="el-GR" sz="2400" b="1" kern="1200" baseline="0" dirty="0">
                <a:solidFill>
                  <a:schemeClr val="accent3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Subtitle title goes here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3670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" y="2184266"/>
            <a:ext cx="310895" cy="13311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2385759" y="6214024"/>
            <a:ext cx="9495344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1000" b="0" i="0" dirty="0">
                <a:solidFill>
                  <a:srgbClr val="26324B"/>
                </a:solidFill>
                <a:effectLst/>
                <a:latin typeface="+mn-lt"/>
              </a:rPr>
              <a:t>Financiado pela União Europeia. Os pontos de vista e as opiniões expressas são as do(s) autor(</a:t>
            </a:r>
            <a:r>
              <a:rPr lang="pt-PT" sz="1000" b="0" i="0" dirty="0" err="1">
                <a:solidFill>
                  <a:srgbClr val="26324B"/>
                </a:solidFill>
                <a:effectLst/>
                <a:latin typeface="+mn-lt"/>
              </a:rPr>
              <a:t>es</a:t>
            </a:r>
            <a:r>
              <a:rPr lang="pt-PT" sz="1000" b="0" i="0" dirty="0">
                <a:solidFill>
                  <a:srgbClr val="26324B"/>
                </a:solidFill>
                <a:effectLst/>
                <a:latin typeface="+mn-lt"/>
              </a:rPr>
              <a:t>) e não refletem necessariamente a posição da União Europeia ou da Agência de Execução Europeia da Educação e da Cultura (EACEA). Nem a União Europeia nem a EACEA podem ser tidos como responsáveis por essas opiniões</a:t>
            </a:r>
            <a:r>
              <a:rPr lang="en-GB" sz="1000" b="0" i="0" dirty="0">
                <a:solidFill>
                  <a:srgbClr val="26324B"/>
                </a:solidFill>
                <a:effectLst/>
                <a:latin typeface="+mn-lt"/>
              </a:rPr>
              <a:t>. </a:t>
            </a:r>
          </a:p>
          <a:p>
            <a:r>
              <a:rPr lang="en-US" sz="1000" dirty="0" err="1">
                <a:latin typeface="+mn-lt"/>
              </a:rPr>
              <a:t>Número</a:t>
            </a:r>
            <a:r>
              <a:rPr lang="en-US" sz="1000" dirty="0">
                <a:latin typeface="+mn-lt"/>
              </a:rPr>
              <a:t> do </a:t>
            </a:r>
            <a:r>
              <a:rPr lang="en-US" sz="1000" dirty="0" err="1">
                <a:latin typeface="+mn-lt"/>
              </a:rPr>
              <a:t>projeto</a:t>
            </a:r>
            <a:r>
              <a:rPr lang="en-US" sz="1000" dirty="0">
                <a:latin typeface="+mn-lt"/>
              </a:rPr>
              <a:t>: </a:t>
            </a:r>
            <a:r>
              <a:rPr lang="en-GB" sz="1000" b="0" i="0" dirty="0">
                <a:solidFill>
                  <a:srgbClr val="0B0E1F"/>
                </a:solidFill>
                <a:effectLst/>
                <a:latin typeface="+mn-lt"/>
              </a:rPr>
              <a:t>2024-1-DE02-KA220-ADU-000244060</a:t>
            </a:r>
            <a:endParaRPr lang="en-US" sz="1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374726" y="2184268"/>
            <a:ext cx="6914821" cy="133406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>
              <a:defRPr sz="2000" b="1">
                <a:solidFill>
                  <a:schemeClr val="accent1"/>
                </a:solidFill>
                <a:latin typeface="+mn-lt"/>
                <a:ea typeface="Roboto Slab Black" pitchFamily="2" charset="0"/>
              </a:defRPr>
            </a:lvl1pPr>
          </a:lstStyle>
          <a:p>
            <a:r>
              <a:rPr lang="en-US" dirty="0"/>
              <a:t>Presentation title here</a:t>
            </a:r>
            <a:endParaRPr lang="el-GR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1324" y="3651830"/>
            <a:ext cx="6893057" cy="1292830"/>
          </a:xfrm>
          <a:noFill/>
        </p:spPr>
        <p:txBody>
          <a:bodyPr anchor="ctr">
            <a:normAutofit/>
          </a:bodyPr>
          <a:lstStyle>
            <a:lvl1pPr marL="0" indent="0" algn="l">
              <a:buNone/>
              <a:defRPr sz="1600" b="0" i="1" baseline="0">
                <a:solidFill>
                  <a:schemeClr val="tx1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endParaRPr lang="el-GR" dirty="0"/>
          </a:p>
        </p:txBody>
      </p:sp>
      <p:sp>
        <p:nvSpPr>
          <p:cNvPr id="17" name="Rectangle 16"/>
          <p:cNvSpPr/>
          <p:nvPr userDrawn="1"/>
        </p:nvSpPr>
        <p:spPr>
          <a:xfrm rot="5400000" flipV="1">
            <a:off x="-507419" y="4140073"/>
            <a:ext cx="1331189" cy="316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C672A2-D26B-3834-7C30-2ED14ED1C6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343739"/>
            <a:ext cx="4353312" cy="8335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A16813-24A7-8005-8F28-7C493D6014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546" y="51099"/>
            <a:ext cx="4501129" cy="636209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FDA994E-B5E9-59AA-C161-22379C14E3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6268321"/>
            <a:ext cx="1886787" cy="44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20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" y="2184266"/>
            <a:ext cx="310895" cy="13311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374726" y="2184268"/>
            <a:ext cx="6914821" cy="133406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>
              <a:defRPr sz="2000" b="1">
                <a:solidFill>
                  <a:schemeClr val="accent1"/>
                </a:solidFill>
                <a:latin typeface="+mn-lt"/>
                <a:ea typeface="Roboto Slab Black" pitchFamily="2" charset="0"/>
              </a:defRPr>
            </a:lvl1pPr>
          </a:lstStyle>
          <a:p>
            <a:r>
              <a:rPr lang="en-US" dirty="0"/>
              <a:t>Presentation title here</a:t>
            </a:r>
            <a:endParaRPr lang="el-GR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1324" y="3651830"/>
            <a:ext cx="6893057" cy="1292830"/>
          </a:xfrm>
          <a:noFill/>
        </p:spPr>
        <p:txBody>
          <a:bodyPr anchor="ctr">
            <a:normAutofit/>
          </a:bodyPr>
          <a:lstStyle>
            <a:lvl1pPr marL="0" indent="0" algn="l">
              <a:buNone/>
              <a:defRPr sz="1600" b="0" i="1" baseline="0">
                <a:solidFill>
                  <a:schemeClr val="tx1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endParaRPr lang="el-GR" dirty="0"/>
          </a:p>
        </p:txBody>
      </p:sp>
      <p:sp>
        <p:nvSpPr>
          <p:cNvPr id="17" name="Rectangle 16"/>
          <p:cNvSpPr/>
          <p:nvPr userDrawn="1"/>
        </p:nvSpPr>
        <p:spPr>
          <a:xfrm rot="5400000" flipV="1">
            <a:off x="-507419" y="4140073"/>
            <a:ext cx="1331189" cy="316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FFDEAA-4C09-D661-B25F-AC452411C2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6" y="243866"/>
            <a:ext cx="3744188" cy="14825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9325E3-9BBA-A801-2A0B-2CDE800B7A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438" y="155448"/>
            <a:ext cx="4442238" cy="6278860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01F74563-B608-E4DF-4E2E-96B9AD9D5242}"/>
              </a:ext>
            </a:extLst>
          </p:cNvPr>
          <p:cNvSpPr txBox="1"/>
          <p:nvPr userDrawn="1"/>
        </p:nvSpPr>
        <p:spPr>
          <a:xfrm>
            <a:off x="2385759" y="6214024"/>
            <a:ext cx="9495344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1000" b="0" i="0" dirty="0">
                <a:solidFill>
                  <a:srgbClr val="26324B"/>
                </a:solidFill>
                <a:effectLst/>
                <a:latin typeface="+mn-lt"/>
              </a:rPr>
              <a:t>Financiado pela União Europeia. Os pontos de vista e as opiniões expressas são as do(s) autor(</a:t>
            </a:r>
            <a:r>
              <a:rPr lang="pt-PT" sz="1000" b="0" i="0" dirty="0" err="1">
                <a:solidFill>
                  <a:srgbClr val="26324B"/>
                </a:solidFill>
                <a:effectLst/>
                <a:latin typeface="+mn-lt"/>
              </a:rPr>
              <a:t>es</a:t>
            </a:r>
            <a:r>
              <a:rPr lang="pt-PT" sz="1000" b="0" i="0" dirty="0">
                <a:solidFill>
                  <a:srgbClr val="26324B"/>
                </a:solidFill>
                <a:effectLst/>
                <a:latin typeface="+mn-lt"/>
              </a:rPr>
              <a:t>) e não refletem necessariamente a posição da União Europeia ou da Agência de Execução Europeia da Educação e da Cultura (EACEA). Nem a União Europeia nem a EACEA podem ser tidos como responsáveis por essas opiniões</a:t>
            </a:r>
            <a:r>
              <a:rPr lang="en-GB" sz="1000" b="0" i="0" dirty="0">
                <a:solidFill>
                  <a:srgbClr val="26324B"/>
                </a:solidFill>
                <a:effectLst/>
                <a:latin typeface="+mn-lt"/>
              </a:rPr>
              <a:t>. </a:t>
            </a:r>
          </a:p>
          <a:p>
            <a:r>
              <a:rPr lang="en-US" sz="1000" dirty="0" err="1">
                <a:latin typeface="+mn-lt"/>
              </a:rPr>
              <a:t>Número</a:t>
            </a:r>
            <a:r>
              <a:rPr lang="en-US" sz="1000" dirty="0">
                <a:latin typeface="+mn-lt"/>
              </a:rPr>
              <a:t> do </a:t>
            </a:r>
            <a:r>
              <a:rPr lang="en-US" sz="1000" dirty="0" err="1">
                <a:latin typeface="+mn-lt"/>
              </a:rPr>
              <a:t>projeto</a:t>
            </a:r>
            <a:r>
              <a:rPr lang="en-US" sz="1000" dirty="0">
                <a:latin typeface="+mn-lt"/>
              </a:rPr>
              <a:t>: </a:t>
            </a:r>
            <a:r>
              <a:rPr lang="en-GB" sz="1000" b="0" i="0" dirty="0">
                <a:solidFill>
                  <a:srgbClr val="0B0E1F"/>
                </a:solidFill>
                <a:effectLst/>
                <a:latin typeface="+mn-lt"/>
              </a:rPr>
              <a:t>2024-1-DE02-KA220-ADU-000244060</a:t>
            </a:r>
            <a:endParaRPr lang="en-US" sz="1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AB0C7BF-C38F-F541-C8FC-C1C84332CB3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6268321"/>
            <a:ext cx="1886787" cy="44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81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179865" y="2937536"/>
            <a:ext cx="7832271" cy="160019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000" b="1">
                <a:solidFill>
                  <a:schemeClr val="accent1"/>
                </a:solidFill>
                <a:latin typeface="+mn-lt"/>
                <a:ea typeface="Roboto Slab Black" pitchFamily="2" charset="0"/>
              </a:defRPr>
            </a:lvl1pPr>
          </a:lstStyle>
          <a:p>
            <a:r>
              <a:rPr lang="en-US" dirty="0"/>
              <a:t>End Slide</a:t>
            </a:r>
            <a:endParaRPr lang="el-GR" dirty="0"/>
          </a:p>
        </p:txBody>
      </p:sp>
      <p:sp>
        <p:nvSpPr>
          <p:cNvPr id="10" name="Rectangle 9"/>
          <p:cNvSpPr/>
          <p:nvPr userDrawn="1"/>
        </p:nvSpPr>
        <p:spPr>
          <a:xfrm rot="10800000" flipV="1">
            <a:off x="2172707" y="2913643"/>
            <a:ext cx="783942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5AB9D6D4-A23B-2BC7-6495-6BAECAC7BCF3}"/>
              </a:ext>
            </a:extLst>
          </p:cNvPr>
          <p:cNvSpPr txBox="1"/>
          <p:nvPr userDrawn="1"/>
        </p:nvSpPr>
        <p:spPr>
          <a:xfrm>
            <a:off x="2385759" y="6214024"/>
            <a:ext cx="9495344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1000" b="0" i="0" dirty="0">
                <a:solidFill>
                  <a:srgbClr val="26324B"/>
                </a:solidFill>
                <a:effectLst/>
                <a:latin typeface="+mn-lt"/>
              </a:rPr>
              <a:t>Financiado pela União Europeia. Os pontos de vista e as opiniões expressas são as do(s) autor(</a:t>
            </a:r>
            <a:r>
              <a:rPr lang="pt-PT" sz="1000" b="0" i="0" dirty="0" err="1">
                <a:solidFill>
                  <a:srgbClr val="26324B"/>
                </a:solidFill>
                <a:effectLst/>
                <a:latin typeface="+mn-lt"/>
              </a:rPr>
              <a:t>es</a:t>
            </a:r>
            <a:r>
              <a:rPr lang="pt-PT" sz="1000" b="0" i="0" dirty="0">
                <a:solidFill>
                  <a:srgbClr val="26324B"/>
                </a:solidFill>
                <a:effectLst/>
                <a:latin typeface="+mn-lt"/>
              </a:rPr>
              <a:t>) e não refletem necessariamente a posição da União Europeia ou da Agência de Execução Europeia da Educação e da Cultura (EACEA). Nem a União Europeia nem a EACEA podem ser tidos como responsáveis por essas opiniões</a:t>
            </a:r>
            <a:r>
              <a:rPr lang="en-GB" sz="1000" b="0" i="0" dirty="0">
                <a:solidFill>
                  <a:srgbClr val="26324B"/>
                </a:solidFill>
                <a:effectLst/>
                <a:latin typeface="+mn-lt"/>
              </a:rPr>
              <a:t>. </a:t>
            </a:r>
          </a:p>
          <a:p>
            <a:r>
              <a:rPr lang="en-US" sz="1000" dirty="0" err="1">
                <a:latin typeface="+mn-lt"/>
              </a:rPr>
              <a:t>Número</a:t>
            </a:r>
            <a:r>
              <a:rPr lang="en-US" sz="1000" dirty="0">
                <a:latin typeface="+mn-lt"/>
              </a:rPr>
              <a:t> do </a:t>
            </a:r>
            <a:r>
              <a:rPr lang="en-US" sz="1000" dirty="0" err="1">
                <a:latin typeface="+mn-lt"/>
              </a:rPr>
              <a:t>projeto</a:t>
            </a:r>
            <a:r>
              <a:rPr lang="en-US" sz="1000" dirty="0">
                <a:latin typeface="+mn-lt"/>
              </a:rPr>
              <a:t>: </a:t>
            </a:r>
            <a:r>
              <a:rPr lang="en-GB" sz="1000" b="0" i="0" dirty="0">
                <a:solidFill>
                  <a:srgbClr val="0B0E1F"/>
                </a:solidFill>
                <a:effectLst/>
                <a:latin typeface="+mn-lt"/>
              </a:rPr>
              <a:t>2024-1-DE02-KA220-ADU-000244060</a:t>
            </a:r>
            <a:endParaRPr lang="en-US" sz="1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8A4A981-311A-CEAF-0126-601C9256DB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6268321"/>
            <a:ext cx="1886787" cy="44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000" b="1">
                <a:solidFill>
                  <a:schemeClr val="bg2"/>
                </a:solidFill>
                <a:latin typeface="+mn-lt"/>
                <a:ea typeface="Roboto Slab Black" pitchFamily="2" charset="0"/>
              </a:defRPr>
            </a:lvl1pPr>
          </a:lstStyle>
          <a:p>
            <a:r>
              <a:rPr lang="en-US" dirty="0"/>
              <a:t>Divider Slide</a:t>
            </a:r>
            <a:endParaRPr lang="el-GR" dirty="0"/>
          </a:p>
        </p:txBody>
      </p:sp>
      <p:sp>
        <p:nvSpPr>
          <p:cNvPr id="6" name="Rectangle 5"/>
          <p:cNvSpPr/>
          <p:nvPr userDrawn="1"/>
        </p:nvSpPr>
        <p:spPr>
          <a:xfrm rot="10800000" flipV="1">
            <a:off x="2172708" y="2774849"/>
            <a:ext cx="7839428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79752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  <a:prstGeom prst="rect">
            <a:avLst/>
          </a:prstGeom>
        </p:spPr>
        <p:txBody>
          <a:bodyPr vert="horz" lIns="54000" tIns="54000" rIns="54000" bIns="54000" rtlCol="0" anchor="ctr">
            <a:noAutofit/>
          </a:bodyPr>
          <a:lstStyle/>
          <a:p>
            <a:r>
              <a:rPr lang="en-US" dirty="0"/>
              <a:t>O título do slide vai aqui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6018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9" r:id="rId2"/>
    <p:sldLayoutId id="2147483671" r:id="rId3"/>
    <p:sldLayoutId id="2147483651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bg2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just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bg2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Clique para editar o estilo do título principal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Clique para editar os estilos de texto principal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37E3F-619A-4FE2-911C-A15E83A2AF93}" type="datetimeFigureOut">
              <a:rPr lang="el-GR" smtClean="0"/>
              <a:t>23/7/2026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4BC8F-6DF6-4A9D-AD1E-91493831B921}" type="slidenum">
              <a:rPr lang="el-GR" smtClean="0"/>
              <a:t>‹nº›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914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9" r:id="rId2"/>
    <p:sldLayoutId id="2147483687" r:id="rId3"/>
    <p:sldLayoutId id="2147483688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opentext.wsu.edu/ospsychrevisions/chapter/stages-of-development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://www.pixnio.com/flags-of-the-world/flag-of-portugal" TargetMode="External"/><Relationship Id="rId7" Type="http://schemas.openxmlformats.org/officeDocument/2006/relationships/hyperlink" Target="https://www.franceshastaenlasopa.com/2016/01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hyperlink" Target="https://en.wikipedia.org/wiki/Flag_of_Romania" TargetMode="External"/><Relationship Id="rId5" Type="http://schemas.openxmlformats.org/officeDocument/2006/relationships/hyperlink" Target="https://en.wikipedia.org/wiki/Flag_of_Germany" TargetMode="Externa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hyperlink" Target="https://en.wikipedia.org/wiki/Flag_of_Cypru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conwiz.com/2019/02/06/abc-inquiry-levels-understanding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searchleap.com/quality-of-life-as-a-determinant-of-poland-citizens-prosperity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o.int/tools/whoqol/whoqol-bre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fr/vectors/sondage-ic%C3%B4ne-enqu%C3%AAte-sur-l-ic%C3%B4ne-2316468/" TargetMode="External"/><Relationship Id="rId5" Type="http://schemas.openxmlformats.org/officeDocument/2006/relationships/image" Target="../media/image29.png"/><Relationship Id="rId4" Type="http://schemas.openxmlformats.org/officeDocument/2006/relationships/hyperlink" Target="https://casp19.com/casp-translation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ribework.blogspot.com/2012/01/distances-of-intimacy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retirement" TargetMode="External"/><Relationship Id="rId2" Type="http://schemas.openxmlformats.org/officeDocument/2006/relationships/image" Target="../media/image33.1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Ficheiro:Instagram_icon.png" TargetMode="External"/><Relationship Id="rId3" Type="http://schemas.openxmlformats.org/officeDocument/2006/relationships/hyperlink" Target="https://www.facebook.com/people/Never-Gets-Old/61574068231464/" TargetMode="External"/><Relationship Id="rId7" Type="http://schemas.openxmlformats.org/officeDocument/2006/relationships/image" Target="../media/image36.png"/><Relationship Id="rId2" Type="http://schemas.openxmlformats.org/officeDocument/2006/relationships/hyperlink" Target="https://www.nevergetsold.eu/pt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nstagram.com/nevergetsold.project/" TargetMode="External"/><Relationship Id="rId5" Type="http://schemas.openxmlformats.org/officeDocument/2006/relationships/hyperlink" Target="https://freepngimg.com/png/65374-icons-facebook,-computer-facebook-logo-inc.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35.png"/><Relationship Id="rId9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helloleaders.com.au/article/holistic-care-a-comprehensive-approach-to-well-being-in-the-aged-care-sector" TargetMode="External"/><Relationship Id="rId3" Type="http://schemas.openxmlformats.org/officeDocument/2006/relationships/hyperlink" Target="https://doi.org/10.2765/049223" TargetMode="External"/><Relationship Id="rId7" Type="http://schemas.openxmlformats.org/officeDocument/2006/relationships/hyperlink" Target="https://cora.ucc.ie/bitstreams/7f056dc8-2801-4587-9aec-87a10ad79796/download" TargetMode="External"/><Relationship Id="rId2" Type="http://schemas.openxmlformats.org/officeDocument/2006/relationships/hyperlink" Target="https://www.econstor.eu/bitstream/10419/324229/1/1929162480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c.europa.eu/eurostat/web/interactive-publications/demography-2025" TargetMode="External"/><Relationship Id="rId11" Type="http://schemas.openxmlformats.org/officeDocument/2006/relationships/hyperlink" Target="https://www.who.int/publications/i/item/9789240017900" TargetMode="External"/><Relationship Id="rId5" Type="http://schemas.openxmlformats.org/officeDocument/2006/relationships/hyperlink" Target="https://ec.europa.eu/eurostat/statistics-explained/index.php?title=Population_structure_and_ageing" TargetMode="External"/><Relationship Id="rId10" Type="http://schemas.openxmlformats.org/officeDocument/2006/relationships/hyperlink" Target="https://www.who.int/news-room/questions-and-answers/item/ageing-ageism" TargetMode="External"/><Relationship Id="rId4" Type="http://schemas.openxmlformats.org/officeDocument/2006/relationships/hyperlink" Target="https://commission.europa.eu/system/files/2021-06/green_paper_ageing_2021_en.pdf" TargetMode="External"/><Relationship Id="rId9" Type="http://schemas.openxmlformats.org/officeDocument/2006/relationships/hyperlink" Target="https://eaea.org/2025/06/26/active-ageing-european-frameworks-and-progres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90EA3-B5A9-B1E8-C2DF-9EE276BBF2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err="1"/>
              <a:t>Manual AgeWise</a:t>
            </a:r>
            <a:endParaRPr lang="en-C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FB08D-68F0-ED39-45CA-2644332A00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Módulo 1: Envelhecimento da </a:t>
            </a:r>
            <a:r>
              <a:rPr lang="en-US" sz="2000" dirty="0" err="1"/>
              <a:t>População</a:t>
            </a:r>
            <a:r>
              <a:rPr lang="en-US" sz="2000" dirty="0"/>
              <a:t> e </a:t>
            </a:r>
            <a:r>
              <a:rPr lang="en-US" sz="2000" dirty="0" err="1"/>
              <a:t>Abordagens</a:t>
            </a:r>
            <a:r>
              <a:rPr lang="en-US" sz="2000" dirty="0"/>
              <a:t> </a:t>
            </a:r>
            <a:r>
              <a:rPr lang="en-US" sz="2000" dirty="0" err="1"/>
              <a:t>Positivas</a:t>
            </a:r>
            <a:r>
              <a:rPr lang="en-US" sz="2000" dirty="0"/>
              <a:t> </a:t>
            </a:r>
            <a:r>
              <a:rPr lang="en-US" sz="2000" dirty="0" err="1"/>
              <a:t>ao</a:t>
            </a:r>
            <a:r>
              <a:rPr lang="en-US" sz="2000" dirty="0"/>
              <a:t> </a:t>
            </a:r>
            <a:r>
              <a:rPr lang="en-US" sz="2000" dirty="0" err="1"/>
              <a:t>Envelhecimento</a:t>
            </a:r>
            <a:endParaRPr lang="pt-PT" sz="2000" dirty="0"/>
          </a:p>
          <a:p>
            <a:r>
              <a:rPr lang="en-US" dirty="0"/>
              <a:t> </a:t>
            </a:r>
            <a:endParaRPr lang="pt-PT" dirty="0"/>
          </a:p>
          <a:p>
            <a:r>
              <a:rPr lang="en-US" dirty="0"/>
              <a:t>Desenvolvido por Elisa Klein-Peters | Proportional Message</a:t>
            </a:r>
            <a:endParaRPr lang="pt-PT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DF8C0B9-088C-FF15-7EC6-4FD91A5C63C8}"/>
              </a:ext>
            </a:extLst>
          </p:cNvPr>
          <p:cNvSpPr txBox="1"/>
          <p:nvPr/>
        </p:nvSpPr>
        <p:spPr>
          <a:xfrm>
            <a:off x="2305050" y="6210300"/>
            <a:ext cx="9486900" cy="57708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1050" dirty="0"/>
              <a:t>Financiado pela União Europeia. Os pontos de vista e as opiniões expressas são as do(s) autor(</a:t>
            </a:r>
            <a:r>
              <a:rPr lang="pt-PT" sz="1050" dirty="0" err="1"/>
              <a:t>es</a:t>
            </a:r>
            <a:r>
              <a:rPr lang="pt-PT" sz="1050" dirty="0"/>
              <a:t>) e não refletem necessariamente a posição da União Europeia ou da Agência de Execução Europeia da Educação e da Cultura (EACEA). Nem a União Europeia nem a EACEA podem ser tidos como responsáveis por essas opiniões. </a:t>
            </a:r>
          </a:p>
          <a:p>
            <a:pPr algn="just"/>
            <a:r>
              <a:rPr lang="pt-PT" sz="1050" dirty="0"/>
              <a:t>Projeto Nº: 2024-1-DE02-KA220-ADU-000244060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311D873-0A91-E557-CA7A-5C00D57355CE}"/>
              </a:ext>
            </a:extLst>
          </p:cNvPr>
          <p:cNvSpPr txBox="1"/>
          <p:nvPr/>
        </p:nvSpPr>
        <p:spPr>
          <a:xfrm>
            <a:off x="238125" y="6057900"/>
            <a:ext cx="2066925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A517881-4A65-279B-515F-3808F5AB84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6240936"/>
            <a:ext cx="1966322" cy="46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Agenda &amp; Resultados de Aprendizagem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123825" y="987879"/>
            <a:ext cx="11944350" cy="58701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Tendências demográficas na Europa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Apresentação de três quadros de envelhecimento positivo</a:t>
            </a:r>
          </a:p>
          <a:p>
            <a:pPr marL="971533" lvl="1" indent="-285750"/>
            <a:r>
              <a:rPr lang="en-US" sz="1800" dirty="0"/>
              <a:t>Envelhecimento saudável</a:t>
            </a:r>
          </a:p>
          <a:p>
            <a:pPr marL="971533" lvl="1" indent="-285750"/>
            <a:r>
              <a:rPr lang="en-US" sz="1800" dirty="0"/>
              <a:t>Envelhecimento ativo</a:t>
            </a:r>
          </a:p>
          <a:p>
            <a:pPr marL="971533" lvl="1" indent="-285750"/>
            <a:r>
              <a:rPr lang="en-US" sz="1800" dirty="0"/>
              <a:t>Qualidade de vida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Avaliação da qualidade de vida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Bem-estar holístico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Desafios profissionais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Orientação para </a:t>
            </a:r>
            <a:r>
              <a:rPr lang="en-US" dirty="0" err="1"/>
              <a:t>formadores</a:t>
            </a:r>
            <a:r>
              <a:rPr lang="en-US" dirty="0"/>
              <a:t> e </a:t>
            </a:r>
            <a:r>
              <a:rPr lang="en-US" dirty="0" err="1"/>
              <a:t>profissionais</a:t>
            </a:r>
            <a:endParaRPr lang="en-US" dirty="0"/>
          </a:p>
          <a:p>
            <a:endParaRPr lang="el-GR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066FB17-7562-59BC-CC4F-849D6CEA0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37049"/>
              </p:ext>
            </p:extLst>
          </p:nvPr>
        </p:nvGraphicFramePr>
        <p:xfrm>
          <a:off x="6001967" y="987879"/>
          <a:ext cx="5661498" cy="5521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61498">
                  <a:extLst>
                    <a:ext uri="{9D8B030D-6E8A-4147-A177-3AD203B41FA5}">
                      <a16:colId xmlns:a16="http://schemas.microsoft.com/office/drawing/2014/main" val="2208413371"/>
                    </a:ext>
                  </a:extLst>
                </a:gridCol>
              </a:tblGrid>
              <a:tr h="708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dirty="0">
                          <a:solidFill>
                            <a:srgbClr val="FFFFFF"/>
                          </a:solidFill>
                          <a:effectLst/>
                        </a:rPr>
                        <a:t>O que </a:t>
                      </a:r>
                      <a:r>
                        <a:rPr lang="en-US" sz="2400" dirty="0" err="1">
                          <a:solidFill>
                            <a:srgbClr val="FFFFFF"/>
                          </a:solidFill>
                          <a:effectLst/>
                        </a:rPr>
                        <a:t>os</a:t>
                      </a:r>
                      <a:r>
                        <a:rPr lang="en-US" sz="24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FFFF"/>
                          </a:solidFill>
                          <a:effectLst/>
                        </a:rPr>
                        <a:t>participantes</a:t>
                      </a:r>
                      <a:r>
                        <a:rPr lang="en-US" sz="2400" dirty="0">
                          <a:solidFill>
                            <a:srgbClr val="FFFFFF"/>
                          </a:solidFill>
                          <a:effectLst/>
                        </a:rPr>
                        <a:t> saberão ou serão capazes de fazer?</a:t>
                      </a:r>
                      <a:endParaRPr lang="pt-PT" sz="24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80" marR="53680" marT="0" marB="0" anchor="ctr"/>
                </a:tc>
                <a:extLst>
                  <a:ext uri="{0D108BD9-81ED-4DB2-BD59-A6C34878D82A}">
                    <a16:rowId xmlns:a16="http://schemas.microsoft.com/office/drawing/2014/main" val="788420506"/>
                  </a:ext>
                </a:extLst>
              </a:tr>
              <a:tr h="9044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 err="1">
                          <a:solidFill>
                            <a:srgbClr val="FFFFFF"/>
                          </a:solidFill>
                          <a:effectLst/>
                        </a:rPr>
                        <a:t>Explicar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</a:rPr>
                        <a:t> o impacto das mudanças demográficas na Europa.</a:t>
                      </a:r>
                      <a:endParaRPr lang="pt-PT" sz="18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80" marR="536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697882"/>
                  </a:ext>
                </a:extLst>
              </a:tr>
              <a:tr h="849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 err="1">
                          <a:solidFill>
                            <a:srgbClr val="FFFFFF"/>
                          </a:solidFill>
                          <a:effectLst/>
                        </a:rPr>
                        <a:t>Diferenciar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</a:rPr>
                        <a:t> entre os modelos de envelhecimento saudável, envelhecimento ativo e qualidade de vida.</a:t>
                      </a:r>
                      <a:endParaRPr lang="pt-PT" sz="18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80" marR="536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751019"/>
                  </a:ext>
                </a:extLst>
              </a:tr>
              <a:tr h="1050621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rgbClr val="FFFFFF"/>
                          </a:solidFill>
                          <a:effectLst/>
                        </a:rPr>
                        <a:t>Utilizar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</a:rPr>
                        <a:t> ferramentas validadas (CASP-19/WHOQOL) para medir o bem-estar para além da saúde clínica.</a:t>
                      </a:r>
                      <a:endParaRPr lang="pt-PT" sz="18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80" marR="536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465741"/>
                  </a:ext>
                </a:extLst>
              </a:tr>
              <a:tr h="10506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 err="1">
                          <a:solidFill>
                            <a:srgbClr val="FFFFFF"/>
                          </a:solidFill>
                          <a:effectLst/>
                        </a:rPr>
                        <a:t>Aplicar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</a:rPr>
                        <a:t> uma </a:t>
                      </a:r>
                      <a:r>
                        <a:rPr lang="en-US" sz="1800" i="1" dirty="0">
                          <a:solidFill>
                            <a:srgbClr val="FFFFFF"/>
                          </a:solidFill>
                          <a:effectLst/>
                        </a:rPr>
                        <a:t>perspetiva de género e cultura 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</a:rPr>
                        <a:t>para identificar as barreiras enfrentadas pelos idosos.</a:t>
                      </a:r>
                      <a:endParaRPr lang="pt-PT" sz="18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80" marR="536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907258"/>
                  </a:ext>
                </a:extLst>
              </a:tr>
              <a:tr h="9005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dirty="0" err="1">
                          <a:solidFill>
                            <a:srgbClr val="FFFFFF"/>
                          </a:solidFill>
                          <a:effectLst/>
                        </a:rPr>
                        <a:t>Ética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FFFFFF"/>
                          </a:solidFill>
                          <a:effectLst/>
                        </a:rPr>
                        <a:t>profissional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</a:rPr>
                        <a:t>: </a:t>
                      </a:r>
                      <a:r>
                        <a:rPr lang="en-US" sz="1800" dirty="0" err="1">
                          <a:solidFill>
                            <a:srgbClr val="FFFFFF"/>
                          </a:solidFill>
                          <a:effectLst/>
                        </a:rPr>
                        <a:t>equilibrar</a:t>
                      </a:r>
                      <a:r>
                        <a:rPr lang="en-US" sz="1800" dirty="0">
                          <a:solidFill>
                            <a:srgbClr val="FFFFFF"/>
                          </a:solidFill>
                          <a:effectLst/>
                        </a:rPr>
                        <a:t> a dignidade do risco (autonomia) com a segurança institucional (beneficência).</a:t>
                      </a:r>
                      <a:endParaRPr lang="pt-PT" sz="18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680" marR="536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258062"/>
                  </a:ext>
                </a:extLst>
              </a:tr>
            </a:tbl>
          </a:graphicData>
        </a:graphic>
      </p:graphicFrame>
      <p:pic>
        <p:nvPicPr>
          <p:cNvPr id="6" name="Imagem 5" descr="Uma imagem com vestuário, pessoa, chão, ar livre&#10;&#10;Os conteúdos gerados por IA podem estar incorretos.">
            <a:extLst>
              <a:ext uri="{FF2B5EF4-FFF2-40B4-BE49-F238E27FC236}">
                <a16:creationId xmlns:a16="http://schemas.microsoft.com/office/drawing/2014/main" id="{7BC61A6F-299B-4563-C529-BD289F492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8535" y="4241814"/>
            <a:ext cx="3450261" cy="230371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A3890C4-9F9E-3F8C-2A2B-A4E4F841E6A4}"/>
              </a:ext>
            </a:extLst>
          </p:cNvPr>
          <p:cNvSpPr txBox="1"/>
          <p:nvPr/>
        </p:nvSpPr>
        <p:spPr>
          <a:xfrm>
            <a:off x="421530" y="6545526"/>
            <a:ext cx="52496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Esta fotografia de autor desconhecido está licenciada sob CC BY.</a:t>
            </a:r>
          </a:p>
        </p:txBody>
      </p:sp>
    </p:spTree>
    <p:extLst>
      <p:ext uri="{BB962C8B-B14F-4D97-AF65-F5344CB8AC3E}">
        <p14:creationId xmlns:p14="http://schemas.microsoft.com/office/powerpoint/2010/main" val="211038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F118A-5047-2F53-4931-ADAE3F75B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36FBD880-0D51-F655-3259-BCA8E2AA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Dados Demográficos (Eurostat, 2024)</a:t>
            </a:r>
            <a:endParaRPr lang="el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D02604-609F-CF84-B8CE-8A3C7F49F7E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971" y="1462685"/>
            <a:ext cx="11205569" cy="416868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Prevê-se que a população da UE comece a diminuir nos próximos anos, enquanto o número de idosos </a:t>
            </a:r>
            <a:r>
              <a:rPr lang="en-US" sz="2800" dirty="0" err="1"/>
              <a:t>aumentará</a:t>
            </a:r>
            <a:r>
              <a:rPr lang="en-US" sz="2800" dirty="0"/>
              <a:t> (</a:t>
            </a:r>
            <a:r>
              <a:rPr lang="en-US" sz="2800" dirty="0" err="1"/>
              <a:t>Comissão</a:t>
            </a:r>
            <a:r>
              <a:rPr lang="en-US" sz="2800" dirty="0"/>
              <a:t> Europeia, 2024).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O rácio de dependência dos idosos </a:t>
            </a:r>
            <a:r>
              <a:rPr lang="en-US" sz="2800" dirty="0"/>
              <a:t>é a relação entre a população idosa e a população em idade ativa e dá uma ideia da mudança entre potenciais reformados e </a:t>
            </a:r>
            <a:r>
              <a:rPr lang="en-US" sz="2800" dirty="0" err="1"/>
              <a:t>trabalhadores</a:t>
            </a:r>
            <a:r>
              <a:rPr lang="en-US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 rácio de dependência dos idosos na UE era de 33,9 % em 1 de janeiro de 2024, com pouco mais de </a:t>
            </a:r>
            <a:r>
              <a:rPr lang="en-US" sz="2800" b="1" dirty="0"/>
              <a:t>3 pessoas em idade ativa por cada pessoa com 65 anos ou mais</a:t>
            </a:r>
            <a:r>
              <a:rPr lang="en-US" sz="2800" dirty="0"/>
              <a:t>. 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2BA3142-5E81-486D-C4A9-6283ED54A9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 err="1"/>
              <a:t>Envelhecimento </a:t>
            </a:r>
            <a:r>
              <a:rPr lang="pt-PT" dirty="0"/>
              <a:t>na </a:t>
            </a:r>
            <a:r>
              <a:rPr lang="pt-PT" dirty="0" err="1"/>
              <a:t>Europa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62329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28854-804C-921C-74BC-604FB54A1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DFEE3419-D3F4-CA43-AF9D-7D60E354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Dados Demográficos (Eurostat, 2024)</a:t>
            </a:r>
            <a:endParaRPr lang="el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450E5C2-140D-97EA-B92D-1DBF2258F13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971" y="1462685"/>
            <a:ext cx="11555765" cy="5289179"/>
          </a:xfrm>
        </p:spPr>
        <p:txBody>
          <a:bodyPr/>
          <a:lstStyle/>
          <a:p>
            <a:r>
              <a:rPr lang="en-US" dirty="0"/>
              <a:t>De acordo com os dados recolhidos, o </a:t>
            </a:r>
            <a:r>
              <a:rPr lang="en-US" i="1" dirty="0"/>
              <a:t>rácio de dependência dos idosos </a:t>
            </a:r>
            <a:r>
              <a:rPr lang="en-US" dirty="0"/>
              <a:t>aumentaria ainda mais para 59,0 em 2070, sendo que a maior parte do aumento já se prevê para 2045.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1FF6C87-745C-FB6C-51DA-3B647C073C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 err="1"/>
              <a:t>Envelhecimento </a:t>
            </a:r>
            <a:r>
              <a:rPr lang="pt-PT" dirty="0"/>
              <a:t>na </a:t>
            </a:r>
            <a:r>
              <a:rPr lang="pt-PT" dirty="0" err="1"/>
              <a:t>Europa</a:t>
            </a:r>
            <a:endParaRPr lang="pt-PT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06A550B-4CF3-A377-C9C3-C9321EB72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146636"/>
              </p:ext>
            </p:extLst>
          </p:nvPr>
        </p:nvGraphicFramePr>
        <p:xfrm>
          <a:off x="1968622" y="2091642"/>
          <a:ext cx="8203045" cy="4660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2138">
                  <a:extLst>
                    <a:ext uri="{9D8B030D-6E8A-4147-A177-3AD203B41FA5}">
                      <a16:colId xmlns:a16="http://schemas.microsoft.com/office/drawing/2014/main" val="2255646649"/>
                    </a:ext>
                  </a:extLst>
                </a:gridCol>
                <a:gridCol w="1834587">
                  <a:extLst>
                    <a:ext uri="{9D8B030D-6E8A-4147-A177-3AD203B41FA5}">
                      <a16:colId xmlns:a16="http://schemas.microsoft.com/office/drawing/2014/main" val="1298500447"/>
                    </a:ext>
                  </a:extLst>
                </a:gridCol>
                <a:gridCol w="1490059">
                  <a:extLst>
                    <a:ext uri="{9D8B030D-6E8A-4147-A177-3AD203B41FA5}">
                      <a16:colId xmlns:a16="http://schemas.microsoft.com/office/drawing/2014/main" val="866132745"/>
                    </a:ext>
                  </a:extLst>
                </a:gridCol>
                <a:gridCol w="1367496">
                  <a:extLst>
                    <a:ext uri="{9D8B030D-6E8A-4147-A177-3AD203B41FA5}">
                      <a16:colId xmlns:a16="http://schemas.microsoft.com/office/drawing/2014/main" val="3753424078"/>
                    </a:ext>
                  </a:extLst>
                </a:gridCol>
                <a:gridCol w="2188765">
                  <a:extLst>
                    <a:ext uri="{9D8B030D-6E8A-4147-A177-3AD203B41FA5}">
                      <a16:colId xmlns:a16="http://schemas.microsoft.com/office/drawing/2014/main" val="3678993409"/>
                    </a:ext>
                  </a:extLst>
                </a:gridCol>
              </a:tblGrid>
              <a:tr h="6866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País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População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1 de janeiro de 2024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Rácio de dependência dos idosos* 2024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Idade média em anos 2024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Aumento do número de pessoas com mais de 65 anos entre 2014 e 2024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44129663"/>
                  </a:ext>
                </a:extLst>
              </a:tr>
              <a:tr h="544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Alemanha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83,4 </a:t>
                      </a:r>
                      <a:r>
                        <a:rPr lang="en-US" sz="1600" dirty="0" err="1">
                          <a:effectLst/>
                        </a:rPr>
                        <a:t>milhões</a:t>
                      </a:r>
                      <a:endParaRPr lang="pt-PT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19% do total da UE</a:t>
                      </a:r>
                      <a:endParaRPr lang="pt-PT" sz="1600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35,2</a:t>
                      </a:r>
                      <a:endParaRPr lang="pt-PT" sz="1600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45,5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20,9% a 22,4%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0370166"/>
                  </a:ext>
                </a:extLst>
              </a:tr>
              <a:tr h="544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França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68,4 milhões</a:t>
                      </a:r>
                      <a:endParaRPr lang="pt-PT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15% do total da UE</a:t>
                      </a:r>
                      <a:endParaRPr lang="pt-PT" sz="1600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34,8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42,6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18,0% a 21,4%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3221168"/>
                  </a:ext>
                </a:extLst>
              </a:tr>
              <a:tr h="47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Roménia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19,07 milhões</a:t>
                      </a:r>
                      <a:endParaRPr lang="pt-PT" sz="1600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31,2</a:t>
                      </a:r>
                      <a:endParaRPr lang="pt-PT" sz="1600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43,8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13,9% a 17,7%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99305038"/>
                  </a:ext>
                </a:extLst>
              </a:tr>
              <a:tr h="544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Chipre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934 000</a:t>
                      </a:r>
                      <a:endParaRPr lang="pt-PT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0,2% do total da UE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26,5</a:t>
                      </a:r>
                      <a:endParaRPr lang="pt-PT" sz="1600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40,6</a:t>
                      </a:r>
                      <a:endParaRPr lang="pt-PT" sz="1600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16,5% a 20,0%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8678529"/>
                  </a:ext>
                </a:extLst>
              </a:tr>
              <a:tr h="544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Portugal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10,64 milhões</a:t>
                      </a:r>
                      <a:endParaRPr lang="pt-PT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do total da UE</a:t>
                      </a:r>
                      <a:endParaRPr lang="pt-PT" sz="1600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38,2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47,1</a:t>
                      </a:r>
                      <a:endParaRPr lang="pt-PT" sz="1600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20,0% – 24,1%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0918943"/>
                  </a:ext>
                </a:extLst>
              </a:tr>
              <a:tr h="705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Europa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449,31 milhões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33,9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44,7</a:t>
                      </a:r>
                      <a:endParaRPr lang="pt-PT" sz="160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18,7% a 21,6%</a:t>
                      </a:r>
                      <a:endParaRPr lang="pt-PT" sz="1600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0785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829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B9873-3F5C-7DE8-67BA-909C88F0A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0D61B43-514D-DC1B-3966-9B2424C1F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Dados Demográficos (Eurostat, 2024)</a:t>
            </a:r>
            <a:endParaRPr lang="el-GR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874C1F5-1752-6143-4416-AB75B35949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100" dirty="0"/>
              <a:t>População com menos de 15 anos como % da população total </a:t>
            </a:r>
            <a:r>
              <a:rPr lang="pt-PT" sz="2100" dirty="0"/>
              <a:t>nos países </a:t>
            </a:r>
            <a:r>
              <a:rPr lang="pt-PT" sz="2100" dirty="0" err="1"/>
              <a:t>parceiros</a:t>
            </a:r>
            <a:r>
              <a:rPr lang="pt-PT" sz="2100" dirty="0"/>
              <a:t> da Never Gets Old</a:t>
            </a:r>
          </a:p>
        </p:txBody>
      </p:sp>
      <p:pic>
        <p:nvPicPr>
          <p:cNvPr id="6" name="Marcador de Posição de Conteúdo 5" descr="Uma imagem com texto, captura de ecrã, file, diagrama&#10;&#10;Os conteúdos gerados por IA podem estar incorretos.">
            <a:extLst>
              <a:ext uri="{FF2B5EF4-FFF2-40B4-BE49-F238E27FC236}">
                <a16:creationId xmlns:a16="http://schemas.microsoft.com/office/drawing/2014/main" id="{FE406AD3-E0A8-BCA6-D24F-63041BF71834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2392550" y="1405534"/>
            <a:ext cx="6955731" cy="52000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3701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17BA4-CF45-D42A-0F0B-BEDD6D868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6811BD24-6BC9-2100-2B43-D53CA5995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Dados Demográficos nos Países Parceiros</a:t>
            </a:r>
            <a:endParaRPr lang="el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EB4B095-D248-BFB9-E2A3-137267A17CF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970" y="1258404"/>
            <a:ext cx="10855375" cy="528917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Portugal</a:t>
            </a:r>
            <a:r>
              <a:rPr lang="en-US" sz="2400" dirty="0"/>
              <a:t>, juntamente com a Itália e a Grécia, regista atualmente um </a:t>
            </a:r>
            <a:r>
              <a:rPr lang="en-US" sz="2400" i="1" dirty="0"/>
              <a:t>dos rácios de dependência da terceira idade</a:t>
            </a:r>
            <a:r>
              <a:rPr lang="en-US" sz="2400" dirty="0"/>
              <a:t> mais elevados da UE, com a sua idade média a aumentar a um dos ritmos mais rápidos da região (Eurostat, 2024).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A Alemanha </a:t>
            </a:r>
            <a:r>
              <a:rPr lang="en-US" sz="2400" dirty="0"/>
              <a:t>registou recentemente uma ligeira </a:t>
            </a:r>
            <a:r>
              <a:rPr lang="en-US" sz="2400" dirty="0" err="1"/>
              <a:t>estabilização</a:t>
            </a:r>
            <a:r>
              <a:rPr lang="en-US" sz="2400" dirty="0"/>
              <a:t> ou diminuição da idade média, um fenómeno atribuído ao afluxo de </a:t>
            </a:r>
            <a:r>
              <a:rPr lang="en-US" sz="2400" dirty="0" err="1"/>
              <a:t>uma</a:t>
            </a:r>
            <a:r>
              <a:rPr lang="en-US" sz="2400" dirty="0"/>
              <a:t> </a:t>
            </a:r>
            <a:r>
              <a:rPr lang="en-US" sz="2400" dirty="0" err="1"/>
              <a:t>força</a:t>
            </a:r>
            <a:r>
              <a:rPr lang="en-US" sz="2400" dirty="0"/>
              <a:t> de </a:t>
            </a:r>
            <a:r>
              <a:rPr lang="en-US" sz="2400" dirty="0" err="1"/>
              <a:t>trabalho</a:t>
            </a:r>
            <a:r>
              <a:rPr lang="en-US" sz="2400" dirty="0"/>
              <a:t> </a:t>
            </a:r>
            <a:r>
              <a:rPr lang="en-US" sz="2400" dirty="0" err="1"/>
              <a:t>migrante</a:t>
            </a:r>
            <a:r>
              <a:rPr lang="en-US" sz="2400" dirty="0"/>
              <a:t> mais jovem.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A França </a:t>
            </a:r>
            <a:r>
              <a:rPr lang="en-US" sz="2400" dirty="0"/>
              <a:t>continua a manter uma das populações mais numerosas e resilientes; no entanto, não está imune ao «envelhecimento», o que desviou o foco da política nacional para a sustentabilidade a longo prazo dos sistemas de assistência social.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A Roménia </a:t>
            </a:r>
            <a:r>
              <a:rPr lang="en-US" sz="2400" dirty="0"/>
              <a:t>sofreu uma das diminuições relativas de população mais significativas da UE (aproximadamente -11% desde 2004), impulsionada pela emigração da população em idade ativa.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Chipre </a:t>
            </a:r>
            <a:r>
              <a:rPr lang="en-US" sz="2400" dirty="0"/>
              <a:t>registou o maior crescimento </a:t>
            </a:r>
            <a:r>
              <a:rPr lang="en-US" sz="2400" dirty="0" err="1"/>
              <a:t>populacional</a:t>
            </a:r>
            <a:r>
              <a:rPr lang="en-US" sz="2400" dirty="0"/>
              <a:t> (29% desde 2004), mas, paradoxalmente, enfrenta uma proporção cada vez menor de crianças.</a:t>
            </a:r>
          </a:p>
        </p:txBody>
      </p:sp>
      <p:pic>
        <p:nvPicPr>
          <p:cNvPr id="6" name="Imagem 5" descr="Uma imagem com bandeira, símbolo, emblema, logótipo&#10;&#10;Os conteúdos gerados por IA podem estar incorretos.">
            <a:extLst>
              <a:ext uri="{FF2B5EF4-FFF2-40B4-BE49-F238E27FC236}">
                <a16:creationId xmlns:a16="http://schemas.microsoft.com/office/drawing/2014/main" id="{853B6DED-BAE6-25BA-8BFE-BCD522220E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842996" y="1330987"/>
            <a:ext cx="1091815" cy="7278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m 9" descr="Uma imagem com encarnado, amarelo, laranja, Saturação de cores&#10;&#10;Os conteúdos gerados por IA podem estar incorretos.">
            <a:extLst>
              <a:ext uri="{FF2B5EF4-FFF2-40B4-BE49-F238E27FC236}">
                <a16:creationId xmlns:a16="http://schemas.microsoft.com/office/drawing/2014/main" id="{35EBC202-5932-83A5-E5C4-012FBDF03B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842996" y="2374127"/>
            <a:ext cx="1092157" cy="6552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m 12" descr="Uma imagem com Retângulo, bandeira, captura de ecrã, design&#10;&#10;Os conteúdos gerados por IA podem estar incorretos.">
            <a:extLst>
              <a:ext uri="{FF2B5EF4-FFF2-40B4-BE49-F238E27FC236}">
                <a16:creationId xmlns:a16="http://schemas.microsoft.com/office/drawing/2014/main" id="{AA6F692D-7817-EAE1-6D17-A8A4488A1D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843338" y="3344457"/>
            <a:ext cx="1092157" cy="7283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agem 15" descr="Uma imagem com clipart, ilustração&#10;&#10;Os conteúdos gerados por IA podem estar incorretos.">
            <a:extLst>
              <a:ext uri="{FF2B5EF4-FFF2-40B4-BE49-F238E27FC236}">
                <a16:creationId xmlns:a16="http://schemas.microsoft.com/office/drawing/2014/main" id="{F3EE6097-CC9D-B217-D956-BB9B2201E5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0842996" y="5430965"/>
            <a:ext cx="1092158" cy="7281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m 18" descr="Uma imagem com amarelo, Saturação de cores, Retângulo, encarnado&#10;&#10;Os conteúdos gerados por IA podem estar incorretos.">
            <a:extLst>
              <a:ext uri="{FF2B5EF4-FFF2-40B4-BE49-F238E27FC236}">
                <a16:creationId xmlns:a16="http://schemas.microsoft.com/office/drawing/2014/main" id="{A5F5B4A5-1E07-BFA2-EEBB-BED9B8C9AC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0842996" y="4387825"/>
            <a:ext cx="1092157" cy="7281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2006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0F48C-DA94-70D0-1F18-BC53229A3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9DC880D4-D543-5DEF-122F-E01A59600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</p:spPr>
        <p:txBody>
          <a:bodyPr lIns="91440" anchor="ctr">
            <a:normAutofit/>
          </a:bodyPr>
          <a:lstStyle/>
          <a:p>
            <a:r>
              <a:rPr lang="pt-PT" dirty="0"/>
              <a:t>Dados Demográficos - Envelhecimento na Europa</a:t>
            </a:r>
            <a:endParaRPr lang="el-GR" dirty="0"/>
          </a:p>
        </p:txBody>
      </p:sp>
      <p:pic>
        <p:nvPicPr>
          <p:cNvPr id="6" name="Imagem 5" descr="Uma imagem com pessoas, sapatos, homem, vestuário&#10;&#10;Os conteúdos gerados por IA podem estar incorretos.">
            <a:extLst>
              <a:ext uri="{FF2B5EF4-FFF2-40B4-BE49-F238E27FC236}">
                <a16:creationId xmlns:a16="http://schemas.microsoft.com/office/drawing/2014/main" id="{16E43AA0-D815-1064-D97B-5E12499527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31" r="21577"/>
          <a:stretch>
            <a:fillRect/>
          </a:stretch>
        </p:blipFill>
        <p:spPr>
          <a:xfrm>
            <a:off x="97971" y="873580"/>
            <a:ext cx="5910944" cy="5902778"/>
          </a:xfrm>
          <a:prstGeom prst="rect">
            <a:avLst/>
          </a:prstGeom>
          <a:noFill/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B976F6-E6D3-829B-C51B-80C0D40A634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31377" y="1087588"/>
            <a:ext cx="5910944" cy="5902778"/>
          </a:xfrm>
        </p:spPr>
        <p:txBody>
          <a:bodyPr>
            <a:normAutofit/>
          </a:bodyPr>
          <a:lstStyle/>
          <a:p>
            <a:r>
              <a:rPr lang="en-US" sz="2800" dirty="0"/>
              <a:t>Os dados fornecidos destacam uma transição de um período de </a:t>
            </a:r>
            <a:r>
              <a:rPr lang="en-US" sz="2800" i="1" dirty="0"/>
              <a:t>bónus demográfico </a:t>
            </a:r>
            <a:r>
              <a:rPr lang="en-US" sz="2800" dirty="0"/>
              <a:t>(um país com uma população ativa numerosa e jovem) para um período de </a:t>
            </a:r>
            <a:r>
              <a:rPr lang="en-US" sz="2800" i="1" dirty="0"/>
              <a:t>desaceleração demográfica</a:t>
            </a:r>
            <a:r>
              <a:rPr lang="en-US" sz="2800" dirty="0"/>
              <a:t>.</a:t>
            </a:r>
          </a:p>
          <a:p>
            <a:r>
              <a:rPr lang="en-US" sz="2800" dirty="0"/>
              <a:t>Por outras palavras: já não podemos contar com um grande grupo de jovens trabalhadores para impulsionar a economia; em vez disso, </a:t>
            </a:r>
            <a:r>
              <a:rPr lang="en-US" sz="2800" b="1" dirty="0"/>
              <a:t>temos de encontrar novas formas de sustentar uma sociedade muito </a:t>
            </a:r>
            <a:r>
              <a:rPr lang="en-US" sz="2800" b="1" dirty="0" err="1"/>
              <a:t>mais</a:t>
            </a:r>
            <a:r>
              <a:rPr lang="en-US" sz="2800" b="1" dirty="0"/>
              <a:t> </a:t>
            </a:r>
            <a:r>
              <a:rPr lang="en-US" sz="2800" b="1" dirty="0" err="1"/>
              <a:t>envelhecida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9218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CD709-3DE0-C5F2-1B43-9EEFEE331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425D0286-C1AC-AB7F-2D6F-99E66C69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</p:spPr>
        <p:txBody>
          <a:bodyPr lIns="91440" anchor="ctr">
            <a:normAutofit/>
          </a:bodyPr>
          <a:lstStyle/>
          <a:p>
            <a:r>
              <a:rPr lang="pt-PT" dirty="0"/>
              <a:t>Dados Demográficos - Envelhecimento na Europa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B9AF85D-297E-717D-0CE4-E777677E88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7971" y="1462684"/>
            <a:ext cx="5910944" cy="5313673"/>
          </a:xfrm>
        </p:spPr>
        <p:txBody>
          <a:bodyPr>
            <a:normAutofit/>
          </a:bodyPr>
          <a:lstStyle/>
          <a:p>
            <a:r>
              <a:rPr lang="en-US" sz="2400" dirty="0"/>
              <a:t>Objetivo: Relacionar os dados da UE com a realidade regional e profissional específica dos </a:t>
            </a:r>
            <a:r>
              <a:rPr lang="en-US" sz="2400" dirty="0" err="1"/>
              <a:t>participantes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Criar três «estações» (mesas):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Estação 1: Implicações para o financiamento e as infraestruturas na nossa comunidade.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Estação 2: Implicações para as </a:t>
            </a:r>
            <a:r>
              <a:rPr lang="en-US" sz="2400" dirty="0" err="1"/>
              <a:t>equipas</a:t>
            </a:r>
            <a:r>
              <a:rPr lang="en-US" sz="2400" dirty="0"/>
              <a:t> e a carga de trabalho pessoal.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Estação 3: Implicações para o </a:t>
            </a:r>
            <a:r>
              <a:rPr lang="en-US" sz="2400" dirty="0" err="1"/>
              <a:t>bem-estar</a:t>
            </a:r>
            <a:r>
              <a:rPr lang="en-US" sz="2400" dirty="0"/>
              <a:t> das </a:t>
            </a:r>
            <a:r>
              <a:rPr lang="en-US" sz="2400" dirty="0" err="1"/>
              <a:t>pessoas</a:t>
            </a:r>
            <a:r>
              <a:rPr lang="en-US" sz="2400" dirty="0"/>
              <a:t> </a:t>
            </a:r>
            <a:r>
              <a:rPr lang="en-US" sz="2400" dirty="0" err="1"/>
              <a:t>mais</a:t>
            </a:r>
            <a:r>
              <a:rPr lang="en-US" sz="2400" dirty="0"/>
              <a:t> </a:t>
            </a:r>
            <a:r>
              <a:rPr lang="en-US" sz="2400" dirty="0" err="1"/>
              <a:t>velhas</a:t>
            </a:r>
            <a:r>
              <a:rPr lang="en-US" sz="2400" dirty="0"/>
              <a:t>.</a:t>
            </a:r>
          </a:p>
          <a:p>
            <a:endParaRPr lang="en-US" sz="2000" dirty="0"/>
          </a:p>
        </p:txBody>
      </p:sp>
      <p:pic>
        <p:nvPicPr>
          <p:cNvPr id="5" name="Imagem 4" descr="Uma imagem com texto, vestuário, homem, pessoa&#10;&#10;Os conteúdos gerados por IA podem estar incorretos.">
            <a:extLst>
              <a:ext uri="{FF2B5EF4-FFF2-40B4-BE49-F238E27FC236}">
                <a16:creationId xmlns:a16="http://schemas.microsoft.com/office/drawing/2014/main" id="{50A67F5B-3455-76D5-2D09-67AC384774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377" y="1534043"/>
            <a:ext cx="5910944" cy="3945555"/>
          </a:xfrm>
          <a:prstGeom prst="rect">
            <a:avLst/>
          </a:prstGeom>
          <a:noFill/>
        </p:spPr>
      </p:pic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2E0B494-98F7-144E-B03A-8D88E1AA0B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970" y="854672"/>
            <a:ext cx="11944351" cy="550862"/>
          </a:xfrm>
        </p:spPr>
        <p:txBody>
          <a:bodyPr anchor="ctr">
            <a:normAutofit/>
          </a:bodyPr>
          <a:lstStyle/>
          <a:p>
            <a:r>
              <a:rPr lang="en-US" dirty="0"/>
              <a:t>Exercício 1 – World Café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56666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1BAE8-605A-030B-8DD8-140A62AE3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14F789CE-10C7-DB0C-20AD-5A8C12A8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Estruturas para um Envelhecimento Positivo</a:t>
            </a:r>
            <a:endParaRPr lang="el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6B44C82-9812-A6D1-14F8-6DE6082518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95246" y="1131944"/>
            <a:ext cx="11205569" cy="5289179"/>
          </a:xfrm>
        </p:spPr>
        <p:txBody>
          <a:bodyPr/>
          <a:lstStyle/>
          <a:p>
            <a:r>
              <a:rPr lang="en-US" sz="2400" dirty="0"/>
              <a:t>À medida que a população europeia e mundial passa por uma mudança demográfica significativa, o foco da gerontologia e da política social mudou de: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Um </a:t>
            </a:r>
            <a:r>
              <a:rPr lang="en-US" sz="2400" i="1" dirty="0"/>
              <a:t>Quadro de </a:t>
            </a:r>
            <a:r>
              <a:rPr lang="en-US" sz="2400" i="1" dirty="0" err="1"/>
              <a:t>Referência</a:t>
            </a:r>
            <a:r>
              <a:rPr lang="en-US" sz="2400" dirty="0"/>
              <a:t> proporciona uma forma de compreensão e pode ser uma ferramenta para </a:t>
            </a:r>
            <a:r>
              <a:rPr lang="en-US" sz="2400" dirty="0" err="1"/>
              <a:t>organizar</a:t>
            </a:r>
            <a:r>
              <a:rPr lang="en-US" sz="2400" dirty="0"/>
              <a:t> </a:t>
            </a:r>
            <a:r>
              <a:rPr lang="en-US" sz="2400" dirty="0" err="1"/>
              <a:t>programas</a:t>
            </a:r>
            <a:r>
              <a:rPr lang="en-US" sz="2400" dirty="0"/>
              <a:t> ou serviços para </a:t>
            </a:r>
            <a:r>
              <a:rPr lang="en-US" sz="2400" dirty="0" err="1"/>
              <a:t>pessoas</a:t>
            </a:r>
            <a:r>
              <a:rPr lang="en-US" sz="2400" dirty="0"/>
              <a:t> da </a:t>
            </a:r>
            <a:r>
              <a:rPr lang="en-US" sz="2400" dirty="0" err="1"/>
              <a:t>terceira</a:t>
            </a:r>
            <a:r>
              <a:rPr lang="en-US" sz="2400" dirty="0"/>
              <a:t> </a:t>
            </a:r>
            <a:r>
              <a:rPr lang="en-US" sz="2400" dirty="0" err="1"/>
              <a:t>idade</a:t>
            </a:r>
            <a:r>
              <a:rPr lang="en-US" sz="2400" dirty="0"/>
              <a:t>.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137E09F-6475-2764-279D-5E6C6309A805}"/>
              </a:ext>
            </a:extLst>
          </p:cNvPr>
          <p:cNvSpPr/>
          <p:nvPr/>
        </p:nvSpPr>
        <p:spPr>
          <a:xfrm>
            <a:off x="632299" y="2163012"/>
            <a:ext cx="3365769" cy="212261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E660B6D9-844C-1B7E-1962-855108E1C2A0}"/>
              </a:ext>
            </a:extLst>
          </p:cNvPr>
          <p:cNvSpPr/>
          <p:nvPr/>
        </p:nvSpPr>
        <p:spPr>
          <a:xfrm>
            <a:off x="4542817" y="2866377"/>
            <a:ext cx="2344366" cy="71587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B6DEEE0-1F6B-FB07-1380-81C272988173}"/>
              </a:ext>
            </a:extLst>
          </p:cNvPr>
          <p:cNvSpPr/>
          <p:nvPr/>
        </p:nvSpPr>
        <p:spPr>
          <a:xfrm>
            <a:off x="7431932" y="2163012"/>
            <a:ext cx="3657600" cy="212261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21AD78B-F831-D0A5-C58D-F08A4D1B01FC}"/>
              </a:ext>
            </a:extLst>
          </p:cNvPr>
          <p:cNvSpPr txBox="1"/>
          <p:nvPr/>
        </p:nvSpPr>
        <p:spPr>
          <a:xfrm>
            <a:off x="1016338" y="2381927"/>
            <a:ext cx="25826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Modelo baseado no défice</a:t>
            </a:r>
            <a:r>
              <a:rPr lang="en-US" dirty="0">
                <a:solidFill>
                  <a:srgbClr val="FFFFFF"/>
                </a:solidFill>
              </a:rPr>
              <a:t>: </a:t>
            </a:r>
            <a:r>
              <a:rPr lang="en-US" dirty="0" err="1">
                <a:solidFill>
                  <a:srgbClr val="FFFFFF"/>
                </a:solidFill>
              </a:rPr>
              <a:t>considera</a:t>
            </a:r>
            <a:r>
              <a:rPr lang="en-US" dirty="0">
                <a:solidFill>
                  <a:srgbClr val="FFFFFF"/>
                </a:solidFill>
              </a:rPr>
              <a:t> o envelhecimento principalmente como um período de declínio ou doença inevitável.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1F34F5-9BA6-133B-5AA6-A95ABF627808}"/>
              </a:ext>
            </a:extLst>
          </p:cNvPr>
          <p:cNvSpPr txBox="1"/>
          <p:nvPr/>
        </p:nvSpPr>
        <p:spPr>
          <a:xfrm>
            <a:off x="7802176" y="2243427"/>
            <a:ext cx="29171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Estruturas de envelhecimento positivo</a:t>
            </a:r>
            <a:r>
              <a:rPr lang="en-US" dirty="0">
                <a:solidFill>
                  <a:srgbClr val="FFFFFF"/>
                </a:solidFill>
              </a:rPr>
              <a:t>: </a:t>
            </a:r>
            <a:r>
              <a:rPr lang="en-US" dirty="0" err="1">
                <a:solidFill>
                  <a:srgbClr val="FFFFFF"/>
                </a:solidFill>
              </a:rPr>
              <a:t>considera</a:t>
            </a:r>
            <a:r>
              <a:rPr lang="en-US" dirty="0">
                <a:solidFill>
                  <a:srgbClr val="FFFFFF"/>
                </a:solidFill>
              </a:rPr>
              <a:t> o envelhecimento como um período contínuo de crescimento, desenvolvimento e potencial.</a:t>
            </a:r>
          </a:p>
        </p:txBody>
      </p:sp>
      <p:pic>
        <p:nvPicPr>
          <p:cNvPr id="14" name="Imagem 13" descr="Uma imagem com desenho, Gráficos, clipart, arte&#10;&#10;Os conteúdos gerados por IA podem estar incorretos.">
            <a:extLst>
              <a:ext uri="{FF2B5EF4-FFF2-40B4-BE49-F238E27FC236}">
                <a16:creationId xmlns:a16="http://schemas.microsoft.com/office/drawing/2014/main" id="{4022A9A7-836B-8F99-AD6F-E535B76F2A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15964" y="3582256"/>
            <a:ext cx="798072" cy="113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68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93348-E91F-8091-C537-E9683B121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DFC6DDCB-85A8-497B-6387-85E6CD01B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Estruturas para um Envelhecimento Positivo</a:t>
            </a:r>
            <a:endParaRPr lang="el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581EEA-3EF8-B01D-7B55-C9728305D52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972" y="1462685"/>
            <a:ext cx="6458472" cy="505484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 envelhecimento saudável é o processo de desenvolvimento e manutenção da capacidade funcional que permite o bem-estar na terceira idade (OMS, 2020).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 capacidade funcional é ter as competências que permitem às pessoas ser e fazer o que valorizam (Beard et al., 2016). É referida como a capacidade de:</a:t>
            </a:r>
          </a:p>
          <a:p>
            <a:pPr marL="971533" lvl="1" indent="-285750"/>
            <a:r>
              <a:rPr lang="en-US" sz="2400" dirty="0"/>
              <a:t>de satisfazer as suas necessidades básicas,</a:t>
            </a:r>
          </a:p>
          <a:p>
            <a:pPr marL="971533" lvl="1" indent="-285750"/>
            <a:r>
              <a:rPr lang="en-US" sz="2400" dirty="0" err="1"/>
              <a:t>aprender</a:t>
            </a:r>
            <a:r>
              <a:rPr lang="en-US" sz="2400" dirty="0"/>
              <a:t> e tomar decisões,</a:t>
            </a:r>
          </a:p>
          <a:p>
            <a:pPr marL="971533" lvl="1" indent="-285750"/>
            <a:r>
              <a:rPr lang="en-US" sz="2400" dirty="0"/>
              <a:t>a </a:t>
            </a:r>
            <a:r>
              <a:rPr lang="en-US" sz="2400" dirty="0" err="1"/>
              <a:t>mobilidade</a:t>
            </a:r>
            <a:r>
              <a:rPr lang="en-US" sz="2400" dirty="0"/>
              <a:t>,</a:t>
            </a:r>
          </a:p>
          <a:p>
            <a:pPr marL="971533" lvl="1" indent="-285750"/>
            <a:r>
              <a:rPr lang="en-US" sz="2400" dirty="0"/>
              <a:t>construir e manter relações, e</a:t>
            </a:r>
          </a:p>
          <a:p>
            <a:pPr marL="971533" lvl="1" indent="-285750"/>
            <a:r>
              <a:rPr lang="en-US" sz="2400" dirty="0"/>
              <a:t>de contribuir para a sociedade.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993048A-E958-C92A-21D8-2E81F4F6D6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/>
              <a:t>Envelhecimento Saudável: Uma Abordagem Funcional</a:t>
            </a:r>
          </a:p>
        </p:txBody>
      </p:sp>
      <p:pic>
        <p:nvPicPr>
          <p:cNvPr id="2" name="Imagem 1" descr="Uma imagem com texto, círculo, captura de ecrã, Tipo de letra&#10;&#10;Os conteúdos gerados por IA podem estar incorretos.">
            <a:extLst>
              <a:ext uri="{FF2B5EF4-FFF2-40B4-BE49-F238E27FC236}">
                <a16:creationId xmlns:a16="http://schemas.microsoft.com/office/drawing/2014/main" id="{A56A8B70-0C93-E4EA-614C-ACAAFEF339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562" y="1476898"/>
            <a:ext cx="4570635" cy="48520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FADBDB7-1C3A-21C6-9E31-6F8E297AEA7B}"/>
              </a:ext>
            </a:extLst>
          </p:cNvPr>
          <p:cNvSpPr txBox="1"/>
          <p:nvPr/>
        </p:nvSpPr>
        <p:spPr>
          <a:xfrm>
            <a:off x="9983647" y="6402116"/>
            <a:ext cx="21103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Dados baseados em Abud et al., 2022.</a:t>
            </a:r>
          </a:p>
        </p:txBody>
      </p:sp>
    </p:spTree>
    <p:extLst>
      <p:ext uri="{BB962C8B-B14F-4D97-AF65-F5344CB8AC3E}">
        <p14:creationId xmlns:p14="http://schemas.microsoft.com/office/powerpoint/2010/main" val="3480474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20992-47E5-8BA4-4F66-6170525C1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E1D22654-2E42-DDE7-4AD9-BC0C2CC70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Estruturas para um Envelhecimento Positivo</a:t>
            </a:r>
            <a:endParaRPr lang="el-GR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5694AA6-26E5-B026-DFF6-6E69CBC06F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/>
              <a:t>Exemplos de Envelhecimento Saudável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E1A6723B-D2F2-2318-064D-58DE9AEEC2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973474"/>
              </p:ext>
            </p:extLst>
          </p:nvPr>
        </p:nvGraphicFramePr>
        <p:xfrm>
          <a:off x="1857983" y="1585607"/>
          <a:ext cx="8210144" cy="4727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6470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D6709-A817-A5B6-F182-AE2A9974E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BB228D0B-1339-616C-649B-865200BA2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</p:spPr>
        <p:txBody>
          <a:bodyPr lIns="91440" anchor="ctr">
            <a:normAutofit/>
          </a:bodyPr>
          <a:lstStyle/>
          <a:p>
            <a:r>
              <a:rPr lang="pt-PT" dirty="0"/>
              <a:t>Estruturas para um Envelhecimento Positivo</a:t>
            </a:r>
            <a:endParaRPr lang="el-GR" dirty="0"/>
          </a:p>
        </p:txBody>
      </p:sp>
      <p:pic>
        <p:nvPicPr>
          <p:cNvPr id="6" name="Imagem 5" descr="Uma imagem com texto, Tipo de letra, captura de ecrã, logótipo&#10;&#10;Os conteúdos gerados por IA podem estar incorretos.">
            <a:extLst>
              <a:ext uri="{FF2B5EF4-FFF2-40B4-BE49-F238E27FC236}">
                <a16:creationId xmlns:a16="http://schemas.microsoft.com/office/drawing/2014/main" id="{B921B7A7-5529-B9DB-48DA-660940EEFE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58" r="16923" b="1"/>
          <a:stretch>
            <a:fillRect/>
          </a:stretch>
        </p:blipFill>
        <p:spPr>
          <a:xfrm>
            <a:off x="278798" y="1833552"/>
            <a:ext cx="4366429" cy="3925223"/>
          </a:xfrm>
          <a:prstGeom prst="rect">
            <a:avLst/>
          </a:prstGeom>
          <a:noFill/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0EDC7ED1-6D67-658A-B9D7-C720F5B4A37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80330" y="1962725"/>
            <a:ext cx="7061991" cy="366687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O envelhecimento ativo é o processo de </a:t>
            </a:r>
            <a:r>
              <a:rPr lang="en-US" sz="2300" dirty="0" err="1"/>
              <a:t>otimização </a:t>
            </a:r>
            <a:r>
              <a:rPr lang="en-US" sz="2300" dirty="0"/>
              <a:t>das oportunidades de saúde, participação e segurança para melhorar a qualidade de vida à medida que as pessoas envelhecem (OMS, 2002).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A </a:t>
            </a:r>
            <a:r>
              <a:rPr lang="en-US" sz="2300" dirty="0" err="1"/>
              <a:t>palavra</a:t>
            </a:r>
            <a:r>
              <a:rPr lang="en-US" sz="2300" dirty="0"/>
              <a:t> </a:t>
            </a:r>
            <a:r>
              <a:rPr lang="en-US" sz="2300" i="1" dirty="0" err="1"/>
              <a:t>ativo</a:t>
            </a:r>
            <a:r>
              <a:rPr lang="en-US" sz="2300" i="1" dirty="0"/>
              <a:t> </a:t>
            </a:r>
            <a:r>
              <a:rPr lang="en-US" sz="2300" dirty="0"/>
              <a:t>refere-se à participação contínua em assuntos sociais, económicos, culturais, espirituais e cívicos, e não apenas à capacidade de ser fisicamente ativo ou de participar na força de </a:t>
            </a:r>
            <a:r>
              <a:rPr lang="en-US" sz="2300" dirty="0" err="1"/>
              <a:t>trabalho</a:t>
            </a:r>
            <a:r>
              <a:rPr lang="en-US" sz="2300" dirty="0"/>
              <a:t>. </a:t>
            </a:r>
            <a:r>
              <a:rPr lang="en-US" sz="2300" dirty="0" err="1"/>
              <a:t>Assenta</a:t>
            </a:r>
            <a:r>
              <a:rPr lang="en-US" sz="2300" dirty="0"/>
              <a:t> </a:t>
            </a:r>
            <a:r>
              <a:rPr lang="en-US" sz="2300" dirty="0" err="1"/>
              <a:t>em</a:t>
            </a:r>
            <a:r>
              <a:rPr lang="en-US" sz="2300" dirty="0"/>
              <a:t> </a:t>
            </a:r>
            <a:r>
              <a:rPr lang="en-US" sz="2300" dirty="0" err="1"/>
              <a:t>três</a:t>
            </a:r>
            <a:r>
              <a:rPr lang="en-US" sz="2300" dirty="0"/>
              <a:t> </a:t>
            </a:r>
            <a:r>
              <a:rPr lang="en-US" sz="2300" dirty="0" err="1"/>
              <a:t>pilares</a:t>
            </a:r>
            <a:r>
              <a:rPr lang="en-US" sz="2300" dirty="0"/>
              <a:t>: </a:t>
            </a:r>
            <a:r>
              <a:rPr lang="en-US" sz="2300" dirty="0" err="1"/>
              <a:t>saúde</a:t>
            </a:r>
            <a:r>
              <a:rPr lang="en-US" sz="2300" dirty="0"/>
              <a:t>, </a:t>
            </a:r>
            <a:r>
              <a:rPr lang="en-US" sz="2300" dirty="0" err="1"/>
              <a:t>participação</a:t>
            </a:r>
            <a:r>
              <a:rPr lang="en-US" sz="2300" dirty="0"/>
              <a:t> e </a:t>
            </a:r>
            <a:r>
              <a:rPr lang="en-US" sz="2300" dirty="0" err="1"/>
              <a:t>segurança</a:t>
            </a:r>
            <a:r>
              <a:rPr lang="en-US" sz="2300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39FF90B-292B-B089-98E5-544992B17C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970" y="854672"/>
            <a:ext cx="11944351" cy="550862"/>
          </a:xfrm>
        </p:spPr>
        <p:txBody>
          <a:bodyPr anchor="ctr">
            <a:normAutofit/>
          </a:bodyPr>
          <a:lstStyle/>
          <a:p>
            <a:r>
              <a:rPr lang="pt-PT" dirty="0"/>
              <a:t>Envelhecimento Ativo: Otimizar Oportunidades</a:t>
            </a:r>
          </a:p>
        </p:txBody>
      </p:sp>
    </p:spTree>
    <p:extLst>
      <p:ext uri="{BB962C8B-B14F-4D97-AF65-F5344CB8AC3E}">
        <p14:creationId xmlns:p14="http://schemas.microsoft.com/office/powerpoint/2010/main" val="1581364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FCBD9-D657-203B-2903-A06A4D710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8740E3E0-FC1E-4E3A-EA70-EF7D80470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</p:spPr>
        <p:txBody>
          <a:bodyPr lIns="91440" anchor="ctr">
            <a:normAutofit/>
          </a:bodyPr>
          <a:lstStyle/>
          <a:p>
            <a:r>
              <a:rPr lang="pt-PT" dirty="0"/>
              <a:t>Estruturas para o Envelhecimento Positivo</a:t>
            </a:r>
            <a:endParaRPr lang="el-GR" dirty="0"/>
          </a:p>
        </p:txBody>
      </p:sp>
      <p:pic>
        <p:nvPicPr>
          <p:cNvPr id="6" name="Imagem 5" descr="Uma imagem com texto, Tipo de letra, captura de ecrã, logótipo&#10;&#10;Os conteúdos gerados por IA podem estar incorretos.">
            <a:extLst>
              <a:ext uri="{FF2B5EF4-FFF2-40B4-BE49-F238E27FC236}">
                <a16:creationId xmlns:a16="http://schemas.microsoft.com/office/drawing/2014/main" id="{6A5B8E7F-CDAC-F545-E929-4588973409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58" r="16923" b="1"/>
          <a:stretch>
            <a:fillRect/>
          </a:stretch>
        </p:blipFill>
        <p:spPr>
          <a:xfrm>
            <a:off x="278798" y="1843279"/>
            <a:ext cx="4366429" cy="3925223"/>
          </a:xfrm>
          <a:prstGeom prst="rect">
            <a:avLst/>
          </a:prstGeom>
          <a:noFill/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394C42A-1721-8734-7C11-6B3DD591555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80330" y="2066155"/>
            <a:ext cx="6932872" cy="292113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 </a:t>
            </a:r>
            <a:r>
              <a:rPr lang="en-US" sz="2000" b="1" dirty="0" err="1"/>
              <a:t>cultura</a:t>
            </a:r>
            <a:r>
              <a:rPr lang="en-US" sz="2000" b="1" dirty="0"/>
              <a:t> </a:t>
            </a:r>
            <a:r>
              <a:rPr lang="en-US" sz="2000" dirty="0" err="1"/>
              <a:t>determina</a:t>
            </a:r>
            <a:r>
              <a:rPr lang="en-US" sz="2000" dirty="0"/>
              <a:t> as visões sociais sobre o </a:t>
            </a:r>
            <a:r>
              <a:rPr lang="en-US" sz="2000" dirty="0" err="1"/>
              <a:t>envelhecimento</a:t>
            </a:r>
            <a:r>
              <a:rPr lang="en-US" sz="2000" dirty="0"/>
              <a:t>, </a:t>
            </a:r>
            <a:r>
              <a:rPr lang="en-US" sz="2000" dirty="0" err="1"/>
              <a:t>comportamentos</a:t>
            </a:r>
            <a:r>
              <a:rPr lang="en-US" sz="2000" dirty="0"/>
              <a:t> </a:t>
            </a:r>
            <a:r>
              <a:rPr lang="en-US" sz="2000" dirty="0" err="1"/>
              <a:t>relacionadas</a:t>
            </a:r>
            <a:r>
              <a:rPr lang="en-US" sz="2000" dirty="0"/>
              <a:t> à </a:t>
            </a:r>
            <a:r>
              <a:rPr lang="en-US" sz="2000" dirty="0" err="1"/>
              <a:t>saúde</a:t>
            </a:r>
            <a:r>
              <a:rPr lang="en-US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formas de </a:t>
            </a:r>
            <a:r>
              <a:rPr lang="en-US" sz="2000" dirty="0" err="1"/>
              <a:t>viver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O género </a:t>
            </a:r>
            <a:r>
              <a:rPr lang="en-US" sz="2000" dirty="0"/>
              <a:t>funciona como uma lente </a:t>
            </a:r>
            <a:r>
              <a:rPr lang="en-US" sz="2000" dirty="0" err="1"/>
              <a:t>crítica</a:t>
            </a:r>
            <a:r>
              <a:rPr lang="en-US" sz="2000" dirty="0"/>
              <a:t>, destacando como os diferentes estatutos sociais e papéis tradicionais conduzem a riscos únicos: as mulheres enfrentam frequentemente uma maior pobreza devido aos cuidados não remunerados prestados ao longo da vida, enquanto os homens são estatisticamente mais suscetíveis a riscos profissionais e </a:t>
            </a:r>
            <a:r>
              <a:rPr lang="en-US" sz="2000" dirty="0" err="1"/>
              <a:t>comportamentos</a:t>
            </a:r>
            <a:r>
              <a:rPr lang="en-US" sz="2000" dirty="0"/>
              <a:t> de </a:t>
            </a:r>
            <a:r>
              <a:rPr lang="en-US" sz="2000" dirty="0" err="1"/>
              <a:t>risco</a:t>
            </a:r>
            <a:r>
              <a:rPr lang="en-US" sz="2000" dirty="0"/>
              <a:t>.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BC815C6-FF3E-21B9-F404-4BBF4EE524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970" y="854672"/>
            <a:ext cx="11944351" cy="550862"/>
          </a:xfrm>
        </p:spPr>
        <p:txBody>
          <a:bodyPr anchor="ctr">
            <a:normAutofit/>
          </a:bodyPr>
          <a:lstStyle/>
          <a:p>
            <a:r>
              <a:rPr lang="pt-PT" dirty="0"/>
              <a:t>Envelhecimento Ativo: Otimizar Oportunidades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59D7434-E01D-2ACE-BD43-29E439C47268}"/>
              </a:ext>
            </a:extLst>
          </p:cNvPr>
          <p:cNvGrpSpPr/>
          <p:nvPr/>
        </p:nvGrpSpPr>
        <p:grpSpPr>
          <a:xfrm>
            <a:off x="4837841" y="5250033"/>
            <a:ext cx="7217850" cy="1036937"/>
            <a:chOff x="4824471" y="4708186"/>
            <a:chExt cx="7217850" cy="1036937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EB4A685-2CC9-5D42-7EEB-76CE79C6129C}"/>
                </a:ext>
              </a:extLst>
            </p:cNvPr>
            <p:cNvSpPr/>
            <p:nvPr/>
          </p:nvSpPr>
          <p:spPr>
            <a:xfrm>
              <a:off x="4824471" y="4708186"/>
              <a:ext cx="1702017" cy="103693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CE6E01CC-F5C2-C986-C300-EAF82BB16EB3}"/>
                </a:ext>
              </a:extLst>
            </p:cNvPr>
            <p:cNvSpPr txBox="1"/>
            <p:nvPr/>
          </p:nvSpPr>
          <p:spPr>
            <a:xfrm>
              <a:off x="4961065" y="5041988"/>
              <a:ext cx="14779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FFFF"/>
                  </a:solidFill>
                </a:rPr>
                <a:t>Autonomia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646A393-6B20-B84B-0DA9-136C81A93DBC}"/>
                </a:ext>
              </a:extLst>
            </p:cNvPr>
            <p:cNvSpPr/>
            <p:nvPr/>
          </p:nvSpPr>
          <p:spPr>
            <a:xfrm>
              <a:off x="6663082" y="4708186"/>
              <a:ext cx="1702017" cy="103693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D1AEBEDC-9F07-D2ED-7096-97C8C1E51186}"/>
                </a:ext>
              </a:extLst>
            </p:cNvPr>
            <p:cNvSpPr txBox="1"/>
            <p:nvPr/>
          </p:nvSpPr>
          <p:spPr>
            <a:xfrm>
              <a:off x="6701905" y="5041988"/>
              <a:ext cx="16243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FFFF"/>
                  </a:solidFill>
                </a:rPr>
                <a:t>Independência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846A1D3-6B8B-AC64-EC2D-78E1FD58328E}"/>
                </a:ext>
              </a:extLst>
            </p:cNvPr>
            <p:cNvSpPr/>
            <p:nvPr/>
          </p:nvSpPr>
          <p:spPr>
            <a:xfrm>
              <a:off x="8501693" y="4708186"/>
              <a:ext cx="1702017" cy="103693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7029EE6B-E321-191C-FE9A-65A811F8BA21}"/>
                </a:ext>
              </a:extLst>
            </p:cNvPr>
            <p:cNvSpPr txBox="1"/>
            <p:nvPr/>
          </p:nvSpPr>
          <p:spPr>
            <a:xfrm>
              <a:off x="8579341" y="4910619"/>
              <a:ext cx="16243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FFFF"/>
                  </a:solidFill>
                </a:rPr>
                <a:t>Qualidade de vida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D912E5C-AECF-34D0-D83F-B3D182599992}"/>
                </a:ext>
              </a:extLst>
            </p:cNvPr>
            <p:cNvSpPr/>
            <p:nvPr/>
          </p:nvSpPr>
          <p:spPr>
            <a:xfrm>
              <a:off x="10340304" y="4708186"/>
              <a:ext cx="1702017" cy="103693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F30C1FF6-7E1E-5496-9871-D6CF5CACF170}"/>
                </a:ext>
              </a:extLst>
            </p:cNvPr>
            <p:cNvSpPr txBox="1"/>
            <p:nvPr/>
          </p:nvSpPr>
          <p:spPr>
            <a:xfrm>
              <a:off x="10417952" y="4878730"/>
              <a:ext cx="16243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FFFF"/>
                  </a:solidFill>
                </a:rPr>
                <a:t>Esperança de vida saudável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6882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B2F8-C2A3-789F-03D5-576DDC39B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0F94CB3D-A1CD-35F3-DF6B-A8CE2D8D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Estruturas para um Envelhecimento Positivo</a:t>
            </a:r>
            <a:endParaRPr lang="el-GR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04EF078-416A-659F-4EB9-F48F4D1CC8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/>
              <a:t>Exemplos de Envelhecimento Ativo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7515F3C-2A16-62D0-E439-F9AB0C1D7A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1931546"/>
              </p:ext>
            </p:extLst>
          </p:nvPr>
        </p:nvGraphicFramePr>
        <p:xfrm>
          <a:off x="1815828" y="1462685"/>
          <a:ext cx="8009107" cy="4912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7735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4A4C9-0A55-8BE4-4713-E5232F131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6447DDC7-7380-22A5-3DD6-EAA4B4714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Estruturas para um Envelhecimento Positivo</a:t>
            </a:r>
            <a:endParaRPr lang="el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3BFEC76-845E-7BDC-AE32-A272BE6FEFB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970" y="1901792"/>
            <a:ext cx="11526582" cy="410153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 </a:t>
            </a:r>
            <a:r>
              <a:rPr lang="en-US" sz="2800" b="1" dirty="0"/>
              <a:t>qualidade de vida </a:t>
            </a:r>
            <a:r>
              <a:rPr lang="en-US" sz="2800" dirty="0"/>
              <a:t>é a perceção que um indivíduo tem da sua posição na vida, no contexto da cultura e dos sistemas de valores em que vive e em relação aos seus objetivos, </a:t>
            </a:r>
            <a:r>
              <a:rPr lang="en-US" sz="2800" dirty="0" err="1"/>
              <a:t>expetativas</a:t>
            </a:r>
            <a:r>
              <a:rPr lang="en-US" sz="2800" dirty="0"/>
              <a:t>, padrões e preocupações (WHOQOL, 1998).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É um indicador vital de bem-estar que persiste mesmo quando a saúde física declina e está intimamente ligada aos conceitos de </a:t>
            </a:r>
            <a:r>
              <a:rPr lang="en-US" sz="2800" b="1" dirty="0"/>
              <a:t>autonomia </a:t>
            </a:r>
            <a:r>
              <a:rPr lang="en-US" sz="2800" dirty="0"/>
              <a:t>(a capacidade de fazer as próprias escolhas) e </a:t>
            </a:r>
            <a:r>
              <a:rPr lang="en-US" sz="2800" b="1" dirty="0"/>
              <a:t>controle </a:t>
            </a:r>
            <a:r>
              <a:rPr lang="en-US" sz="2800" dirty="0"/>
              <a:t>sobre as rotinas diárias (Wiggins et al., 2004).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E45A1B7-F5F9-C50B-0C3A-5A88544828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Qualidade de Vida: A </a:t>
            </a:r>
            <a:r>
              <a:rPr lang="en-US" dirty="0" err="1"/>
              <a:t>Experiência</a:t>
            </a:r>
            <a:r>
              <a:rPr lang="en-US" dirty="0"/>
              <a:t> </a:t>
            </a:r>
            <a:r>
              <a:rPr lang="en-US" dirty="0" err="1"/>
              <a:t>Subjetiva</a:t>
            </a:r>
            <a:endParaRPr lang="pt-PT" dirty="0"/>
          </a:p>
        </p:txBody>
      </p:sp>
      <p:pic>
        <p:nvPicPr>
          <p:cNvPr id="4" name="Imagem 3" descr="Uma imagem com céu, pessoa, ar livre, vestuário&#10;&#10;Os conteúdos gerados por IA podem estar incorretos.">
            <a:extLst>
              <a:ext uri="{FF2B5EF4-FFF2-40B4-BE49-F238E27FC236}">
                <a16:creationId xmlns:a16="http://schemas.microsoft.com/office/drawing/2014/main" id="{52954166-0F87-FDAA-E94A-8859822CC5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221821" y="136040"/>
            <a:ext cx="2820500" cy="1410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72962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E9211-9509-96C7-3075-3E808B7D8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A04BACF6-8F16-ADBF-838B-63354C020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Estruturas para um Envelhecimento Positivo</a:t>
            </a:r>
            <a:endParaRPr lang="el-GR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8974705-CEB9-7D16-57D8-F1B6A7E0CD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Exemplos de </a:t>
            </a:r>
            <a:r>
              <a:rPr lang="en-US" dirty="0" err="1"/>
              <a:t>Qualidade</a:t>
            </a:r>
            <a:r>
              <a:rPr lang="en-US" dirty="0"/>
              <a:t> de Vida</a:t>
            </a:r>
            <a:endParaRPr lang="pt-PT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E82B901D-022E-1516-8A96-1FD3F92A50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7147365"/>
              </p:ext>
            </p:extLst>
          </p:nvPr>
        </p:nvGraphicFramePr>
        <p:xfrm>
          <a:off x="1835285" y="1462685"/>
          <a:ext cx="7503268" cy="4863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8435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06B57-D4F1-31F3-76FD-8D33BB6E0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94FDED65-3B32-DCB5-625F-484C81509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Estruturas para um Envelhecimento Positivo</a:t>
            </a:r>
            <a:endParaRPr lang="el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34CBC6-8131-09A1-C246-960D2F2B02B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970" y="1462686"/>
            <a:ext cx="10826191" cy="5239672"/>
          </a:xfrm>
        </p:spPr>
        <p:txBody>
          <a:bodyPr/>
          <a:lstStyle/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WHOQOL-BREF </a:t>
            </a:r>
            <a:r>
              <a:rPr lang="en-US" sz="2400" dirty="0"/>
              <a:t>(OMS): um </a:t>
            </a:r>
            <a:r>
              <a:rPr lang="en-US" sz="2400" dirty="0" err="1"/>
              <a:t>questionário</a:t>
            </a:r>
            <a:r>
              <a:rPr lang="en-US" sz="2400" dirty="0"/>
              <a:t> de 26 </a:t>
            </a:r>
            <a:r>
              <a:rPr lang="en-US" sz="2400" dirty="0" err="1"/>
              <a:t>itens</a:t>
            </a:r>
            <a:r>
              <a:rPr lang="en-US" sz="2400" dirty="0"/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avalia</a:t>
            </a:r>
            <a:r>
              <a:rPr lang="en-US" sz="2400" dirty="0"/>
              <a:t> </a:t>
            </a:r>
            <a:r>
              <a:rPr lang="en-US" sz="2400" dirty="0" err="1"/>
              <a:t>quatro</a:t>
            </a:r>
            <a:r>
              <a:rPr lang="en-US" sz="2400" dirty="0"/>
              <a:t> </a:t>
            </a:r>
            <a:r>
              <a:rPr lang="en-US" sz="2400" dirty="0" err="1"/>
              <a:t>domínios</a:t>
            </a:r>
            <a:r>
              <a:rPr lang="en-US" sz="2400" dirty="0"/>
              <a:t> </a:t>
            </a:r>
            <a:r>
              <a:rPr lang="en-US" sz="2400" dirty="0" err="1"/>
              <a:t>principais</a:t>
            </a:r>
            <a:r>
              <a:rPr lang="en-US" sz="2400" dirty="0"/>
              <a:t>: </a:t>
            </a:r>
            <a:r>
              <a:rPr lang="en-US" sz="2400" dirty="0" err="1"/>
              <a:t>saúde</a:t>
            </a:r>
            <a:r>
              <a:rPr lang="en-US" sz="2400" dirty="0"/>
              <a:t> </a:t>
            </a:r>
            <a:r>
              <a:rPr lang="en-US" sz="2400" dirty="0" err="1"/>
              <a:t>física</a:t>
            </a:r>
            <a:r>
              <a:rPr lang="en-US" sz="2400" dirty="0"/>
              <a:t>, </a:t>
            </a:r>
            <a:r>
              <a:rPr lang="en-US" sz="2400" dirty="0" err="1"/>
              <a:t>saúde</a:t>
            </a:r>
            <a:r>
              <a:rPr lang="en-US" sz="2400" dirty="0"/>
              <a:t> </a:t>
            </a:r>
            <a:r>
              <a:rPr lang="en-US" sz="2400" dirty="0" err="1"/>
              <a:t>psicológica</a:t>
            </a:r>
            <a:r>
              <a:rPr lang="en-US" sz="2400" dirty="0"/>
              <a:t>, </a:t>
            </a:r>
            <a:r>
              <a:rPr lang="en-US" sz="2400" dirty="0" err="1"/>
              <a:t>relações</a:t>
            </a:r>
            <a:r>
              <a:rPr lang="en-US" sz="2400" dirty="0"/>
              <a:t> </a:t>
            </a:r>
            <a:r>
              <a:rPr lang="en-US" sz="2400" dirty="0" err="1"/>
              <a:t>sociais</a:t>
            </a:r>
            <a:r>
              <a:rPr lang="en-US" sz="2400" dirty="0"/>
              <a:t> e </a:t>
            </a:r>
            <a:r>
              <a:rPr lang="en-US" sz="2400" dirty="0" err="1"/>
              <a:t>ambiente</a:t>
            </a:r>
            <a:r>
              <a:rPr lang="en-US" sz="2400" dirty="0"/>
              <a:t> </a:t>
            </a:r>
            <a:r>
              <a:rPr lang="en-US" sz="2400" dirty="0">
                <a:hlinkClick r:id="rId3"/>
              </a:rPr>
              <a:t>(</a:t>
            </a:r>
            <a:r>
              <a:rPr lang="en-US" sz="2400" dirty="0" err="1">
                <a:hlinkClick r:id="rId3"/>
              </a:rPr>
              <a:t>disponível</a:t>
            </a:r>
            <a:r>
              <a:rPr lang="en-US" sz="2400" dirty="0">
                <a:hlinkClick r:id="rId3"/>
              </a:rPr>
              <a:t> para download em mais de 40 </a:t>
            </a:r>
            <a:r>
              <a:rPr lang="en-US" sz="2400" dirty="0" err="1">
                <a:hlinkClick r:id="rId3"/>
              </a:rPr>
              <a:t>idiomas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CASP-19</a:t>
            </a:r>
            <a:r>
              <a:rPr lang="en-US" sz="2400" dirty="0"/>
              <a:t> (Wiggins, 2004): concebido para populações mais velhas, afastando-se dos indicadores relacionados com a saúde para se concentrar no bem-estar na </a:t>
            </a:r>
            <a:r>
              <a:rPr lang="en-US" sz="2400" dirty="0" err="1"/>
              <a:t>terceira</a:t>
            </a:r>
            <a:r>
              <a:rPr lang="en-US" sz="2400" dirty="0"/>
              <a:t> </a:t>
            </a:r>
            <a:r>
              <a:rPr lang="en-US" sz="2400" dirty="0" err="1"/>
              <a:t>idade</a:t>
            </a:r>
            <a:r>
              <a:rPr lang="en-US" sz="2400" dirty="0"/>
              <a:t>. Mede </a:t>
            </a:r>
            <a:r>
              <a:rPr lang="en-US" sz="2400" dirty="0" err="1"/>
              <a:t>quatro</a:t>
            </a:r>
            <a:r>
              <a:rPr lang="en-US" sz="2400" dirty="0"/>
              <a:t> </a:t>
            </a:r>
            <a:r>
              <a:rPr lang="en-US" sz="2400" dirty="0" err="1"/>
              <a:t>dimensões</a:t>
            </a:r>
            <a:r>
              <a:rPr lang="en-US" sz="2400" dirty="0"/>
              <a:t> </a:t>
            </a:r>
            <a:r>
              <a:rPr lang="en-US" sz="2400" dirty="0" err="1"/>
              <a:t>baseadas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teoria</a:t>
            </a:r>
            <a:r>
              <a:rPr lang="en-US" sz="2400" dirty="0"/>
              <a:t>: </a:t>
            </a:r>
            <a:r>
              <a:rPr lang="en-US" sz="2400" dirty="0" err="1"/>
              <a:t>Controlo</a:t>
            </a:r>
            <a:r>
              <a:rPr lang="en-US" sz="2400" dirty="0"/>
              <a:t>, </a:t>
            </a:r>
            <a:r>
              <a:rPr lang="en-US" sz="2400" dirty="0" err="1"/>
              <a:t>Autonomia</a:t>
            </a:r>
            <a:r>
              <a:rPr lang="en-US" sz="2400" dirty="0"/>
              <a:t>, Auto-</a:t>
            </a:r>
            <a:r>
              <a:rPr lang="en-US" sz="2400" dirty="0" err="1"/>
              <a:t>realização</a:t>
            </a:r>
            <a:r>
              <a:rPr lang="en-US" sz="2400" dirty="0"/>
              <a:t> e </a:t>
            </a:r>
            <a:r>
              <a:rPr lang="en-US" sz="2400" dirty="0" err="1"/>
              <a:t>Prazer</a:t>
            </a:r>
            <a:r>
              <a:rPr lang="en-US" sz="2400" dirty="0"/>
              <a:t> (</a:t>
            </a:r>
            <a:r>
              <a:rPr lang="en-US" sz="2400" dirty="0" err="1">
                <a:hlinkClick r:id="rId4"/>
              </a:rPr>
              <a:t>disponível</a:t>
            </a:r>
            <a:r>
              <a:rPr lang="en-US" sz="2400" dirty="0">
                <a:hlinkClick r:id="rId4"/>
              </a:rPr>
              <a:t> em </a:t>
            </a:r>
            <a:r>
              <a:rPr lang="en-US" sz="2400" dirty="0" err="1">
                <a:hlinkClick r:id="rId4"/>
              </a:rPr>
              <a:t>vários</a:t>
            </a:r>
            <a:r>
              <a:rPr lang="en-US" sz="2400" dirty="0">
                <a:hlinkClick r:id="rId4"/>
              </a:rPr>
              <a:t> </a:t>
            </a:r>
            <a:r>
              <a:rPr lang="en-US" sz="2400" dirty="0" err="1">
                <a:hlinkClick r:id="rId4"/>
              </a:rPr>
              <a:t>idiomas</a:t>
            </a:r>
            <a:r>
              <a:rPr lang="en-US" sz="2400" dirty="0"/>
              <a:t>).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0017BAF-BDDF-AA43-8761-2CC2DA4026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Avaliação da </a:t>
            </a:r>
            <a:r>
              <a:rPr lang="en-US" dirty="0" err="1"/>
              <a:t>Qualidade</a:t>
            </a:r>
            <a:r>
              <a:rPr lang="en-US" dirty="0"/>
              <a:t> de Vida</a:t>
            </a:r>
            <a:endParaRPr lang="pt-PT" dirty="0"/>
          </a:p>
        </p:txBody>
      </p:sp>
      <p:pic>
        <p:nvPicPr>
          <p:cNvPr id="4" name="Imagem 3" descr="Uma imagem com Gráficos, clipart, círculo, logótipo&#10;&#10;Os conteúdos gerados por IA podem estar incorretos.">
            <a:extLst>
              <a:ext uri="{FF2B5EF4-FFF2-40B4-BE49-F238E27FC236}">
                <a16:creationId xmlns:a16="http://schemas.microsoft.com/office/drawing/2014/main" id="{C7E18EA0-922F-EA7E-4C35-8998D360AB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243226" y="155642"/>
            <a:ext cx="1799095" cy="179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232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FA38B-727C-8357-0199-923E4C7F3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95D803D6-E255-CE56-393D-B39993734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</p:spPr>
        <p:txBody>
          <a:bodyPr lIns="91440" anchor="ctr">
            <a:normAutofit/>
          </a:bodyPr>
          <a:lstStyle/>
          <a:p>
            <a:r>
              <a:rPr lang="en-US" dirty="0"/>
              <a:t>Avaliação da </a:t>
            </a:r>
            <a:r>
              <a:rPr lang="en-US" dirty="0" err="1"/>
              <a:t>Qualidade</a:t>
            </a:r>
            <a:r>
              <a:rPr lang="en-US" dirty="0"/>
              <a:t> de Vida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B18DE8-5DBA-F6C8-8956-0CDBCDD12E6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7971" y="1462684"/>
            <a:ext cx="5910944" cy="5313673"/>
          </a:xfrm>
        </p:spPr>
        <p:txBody>
          <a:bodyPr>
            <a:normAutofit/>
          </a:bodyPr>
          <a:lstStyle/>
          <a:p>
            <a:r>
              <a:rPr lang="en-US" sz="2300" dirty="0"/>
              <a:t>Objetivo: Ganhar prática na utilização das ferramentas WHOQOL-BREF e CASP-19.</a:t>
            </a:r>
          </a:p>
          <a:p>
            <a:endParaRPr lang="en-US" sz="2300" dirty="0"/>
          </a:p>
          <a:p>
            <a:r>
              <a:rPr lang="en-US" sz="2300" dirty="0"/>
              <a:t>Divida </a:t>
            </a:r>
            <a:r>
              <a:rPr lang="en-US" sz="2300" dirty="0" err="1"/>
              <a:t>os</a:t>
            </a:r>
            <a:r>
              <a:rPr lang="en-US" sz="2300" dirty="0"/>
              <a:t> </a:t>
            </a:r>
            <a:r>
              <a:rPr lang="en-US" sz="2300" dirty="0" err="1"/>
              <a:t>participantes</a:t>
            </a:r>
            <a:r>
              <a:rPr lang="en-US" sz="2300" dirty="0"/>
              <a:t> em pares e distribua </a:t>
            </a:r>
            <a:r>
              <a:rPr lang="en-US" sz="2300" b="1" dirty="0"/>
              <a:t>os cartões de personagens para dramatização </a:t>
            </a:r>
            <a:r>
              <a:rPr lang="en-US" sz="2300" dirty="0"/>
              <a:t>e </a:t>
            </a:r>
            <a:r>
              <a:rPr lang="en-US" sz="2300" b="1" dirty="0"/>
              <a:t>os questionários</a:t>
            </a:r>
            <a:r>
              <a:rPr lang="en-US" sz="2300" dirty="0"/>
              <a:t> </a:t>
            </a:r>
            <a:r>
              <a:rPr lang="en-US" sz="2300" dirty="0" err="1"/>
              <a:t>impressos</a:t>
            </a:r>
            <a:r>
              <a:rPr lang="en-US" sz="2300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/>
              <a:t>um/a desempenha o papel do profissional de saúde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/>
              <a:t>o outro o </a:t>
            </a:r>
            <a:r>
              <a:rPr lang="en-US" sz="2300" dirty="0" err="1"/>
              <a:t>papel</a:t>
            </a:r>
            <a:r>
              <a:rPr lang="en-US" sz="2300" dirty="0"/>
              <a:t> da </a:t>
            </a:r>
            <a:r>
              <a:rPr lang="en-US" sz="2300" dirty="0" err="1"/>
              <a:t>pessoa</a:t>
            </a:r>
            <a:r>
              <a:rPr lang="en-US" sz="2300" dirty="0"/>
              <a:t> </a:t>
            </a:r>
            <a:r>
              <a:rPr lang="en-US" sz="2300" dirty="0" err="1"/>
              <a:t>mais</a:t>
            </a:r>
            <a:r>
              <a:rPr lang="en-US" sz="2300" dirty="0"/>
              <a:t> </a:t>
            </a:r>
            <a:r>
              <a:rPr lang="en-US" sz="2300" dirty="0" err="1"/>
              <a:t>velha</a:t>
            </a:r>
            <a:r>
              <a:rPr lang="en-US" sz="2300" dirty="0"/>
              <a:t>. </a:t>
            </a:r>
          </a:p>
          <a:p>
            <a:endParaRPr lang="en-US" sz="2300" dirty="0"/>
          </a:p>
          <a:p>
            <a:r>
              <a:rPr lang="en-US" sz="2300" dirty="0"/>
              <a:t>O/A profissional realiza uma </a:t>
            </a:r>
            <a:r>
              <a:rPr lang="en-US" sz="2300" b="1" dirty="0"/>
              <a:t>entrevista de 10 minutos </a:t>
            </a:r>
            <a:r>
              <a:rPr lang="en-US" sz="2300" dirty="0"/>
              <a:t>utilizando um dos dois </a:t>
            </a:r>
            <a:r>
              <a:rPr lang="en-US" sz="2300" dirty="0" err="1"/>
              <a:t>questionários</a:t>
            </a:r>
            <a:r>
              <a:rPr lang="en-US" sz="2300" dirty="0"/>
              <a:t>.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C8A7E69-40F4-B0FD-71A0-E7D86EE2CD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970" y="854672"/>
            <a:ext cx="11944351" cy="550862"/>
          </a:xfrm>
        </p:spPr>
        <p:txBody>
          <a:bodyPr anchor="ctr">
            <a:normAutofit/>
          </a:bodyPr>
          <a:lstStyle/>
          <a:p>
            <a:r>
              <a:rPr lang="en-US" dirty="0"/>
              <a:t>Exercício 2 – </a:t>
            </a:r>
            <a:r>
              <a:rPr lang="en-US" dirty="0" err="1"/>
              <a:t>Medir</a:t>
            </a:r>
            <a:r>
              <a:rPr lang="en-US" dirty="0"/>
              <a:t> a qualidade de vida</a:t>
            </a:r>
            <a:endParaRPr lang="pt-PT" dirty="0"/>
          </a:p>
        </p:txBody>
      </p:sp>
      <p:pic>
        <p:nvPicPr>
          <p:cNvPr id="4" name="Imagem 3" descr="Uma imagem com vestuário, pessoa, Cara humana, interior&#10;&#10;Os conteúdos gerados por IA podem estar incorretos.">
            <a:extLst>
              <a:ext uri="{FF2B5EF4-FFF2-40B4-BE49-F238E27FC236}">
                <a16:creationId xmlns:a16="http://schemas.microsoft.com/office/drawing/2014/main" id="{6F9BBEFD-119B-72DF-12A2-41859CAA41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650" y="1462684"/>
            <a:ext cx="5831294" cy="38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16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0041E-D1C0-6BE4-E47F-753C0FBFA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2F1C5AA1-1971-8B7C-FAA6-4A3EA021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Estrutura Holística em Gerontologia</a:t>
            </a:r>
            <a:endParaRPr lang="el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660F69-88F9-DEE4-DF84-AE710D07A7E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970" y="1726543"/>
            <a:ext cx="11526582" cy="427678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A </a:t>
            </a:r>
            <a:r>
              <a:rPr lang="en-US" sz="2600" dirty="0" err="1"/>
              <a:t>abordagem</a:t>
            </a:r>
            <a:r>
              <a:rPr lang="en-US" sz="2600" dirty="0"/>
              <a:t> </a:t>
            </a:r>
            <a:r>
              <a:rPr lang="en-US" sz="2600" dirty="0" err="1"/>
              <a:t>holística</a:t>
            </a:r>
            <a:r>
              <a:rPr lang="en-US" sz="2600" dirty="0"/>
              <a:t> </a:t>
            </a:r>
            <a:r>
              <a:rPr lang="en-US" sz="2600" dirty="0" err="1"/>
              <a:t>deve</a:t>
            </a:r>
            <a:r>
              <a:rPr lang="en-US" sz="2600" dirty="0"/>
              <a:t> reconhecer que </a:t>
            </a:r>
            <a:r>
              <a:rPr lang="en-US" sz="2600" b="1" dirty="0"/>
              <a:t>a sexualidade e a identidade são essenciais para o bem-estar </a:t>
            </a:r>
            <a:r>
              <a:rPr lang="en-US" sz="2600" dirty="0"/>
              <a:t>e </a:t>
            </a:r>
            <a:r>
              <a:rPr lang="en-US" sz="2600" dirty="0" err="1"/>
              <a:t>não</a:t>
            </a:r>
            <a:r>
              <a:rPr lang="en-US" sz="2600" dirty="0"/>
              <a:t> «</a:t>
            </a:r>
            <a:r>
              <a:rPr lang="en-US" sz="2600" dirty="0" err="1"/>
              <a:t>expira</a:t>
            </a:r>
            <a:r>
              <a:rPr lang="en-US" sz="2600" dirty="0"/>
              <a:t>» a uma determinada idade.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As realidades da velhice envolvem a </a:t>
            </a:r>
            <a:r>
              <a:rPr lang="en-US" sz="2600" b="1" dirty="0"/>
              <a:t>continuidade do desejo</a:t>
            </a:r>
            <a:r>
              <a:rPr lang="en-US" sz="2600" dirty="0"/>
              <a:t>, a necessidade de contacto físico e a manutenção de um autoconceito sexual, fatores que contribuem para a resiliência psicológica.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Ignorar a sexualidade ou tratá-la como irrelevante compromete os pilares da autonomia e </a:t>
            </a:r>
            <a:r>
              <a:rPr lang="en-US" sz="2600" dirty="0" err="1"/>
              <a:t>da auto-realização </a:t>
            </a:r>
            <a:r>
              <a:rPr lang="en-US" sz="2600" dirty="0"/>
              <a:t>da qualidade de vida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O apoio holístico requer uma mudança de perspetiva: uma vida digna envolve a liberdade de expressar a identidade de género e a orientação sexual, e de </a:t>
            </a:r>
            <a:r>
              <a:rPr lang="en-US" sz="2600" b="1" dirty="0" err="1"/>
              <a:t>procurar</a:t>
            </a:r>
            <a:r>
              <a:rPr lang="en-US" sz="2600" b="1" dirty="0"/>
              <a:t> intimidade e conexão ao longo de toda a vida</a:t>
            </a:r>
          </a:p>
        </p:txBody>
      </p:sp>
      <p:sp>
        <p:nvSpPr>
          <p:cNvPr id="6" name="Marcador de Posição do Texto 2">
            <a:extLst>
              <a:ext uri="{FF2B5EF4-FFF2-40B4-BE49-F238E27FC236}">
                <a16:creationId xmlns:a16="http://schemas.microsoft.com/office/drawing/2014/main" id="{0DAA7715-E71D-42BF-DC57-30C32B135A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970" y="854672"/>
            <a:ext cx="11944351" cy="550862"/>
          </a:xfrm>
        </p:spPr>
        <p:txBody>
          <a:bodyPr/>
          <a:lstStyle/>
          <a:p>
            <a:r>
              <a:rPr lang="en-US" dirty="0" err="1"/>
              <a:t>Situar</a:t>
            </a:r>
            <a:r>
              <a:rPr lang="en-US" dirty="0"/>
              <a:t> a </a:t>
            </a:r>
            <a:r>
              <a:rPr lang="en-US" dirty="0" err="1"/>
              <a:t>Sexualidade</a:t>
            </a:r>
            <a:r>
              <a:rPr lang="en-US" dirty="0"/>
              <a:t> e a </a:t>
            </a:r>
            <a:r>
              <a:rPr lang="en-US" dirty="0" err="1"/>
              <a:t>Identidade</a:t>
            </a:r>
            <a:r>
              <a:rPr lang="en-US" dirty="0"/>
              <a:t> no Bem-Estar </a:t>
            </a:r>
            <a:r>
              <a:rPr lang="en-US" dirty="0" err="1"/>
              <a:t>Holístico</a:t>
            </a:r>
            <a:endParaRPr lang="pt-PT" dirty="0"/>
          </a:p>
        </p:txBody>
      </p:sp>
      <p:pic>
        <p:nvPicPr>
          <p:cNvPr id="10" name="Imagem 9" descr="Uma imagem com preto, sombra, Fotografia monocromática, preto e branco&#10;&#10;Os conteúdos gerados por IA podem estar incorretos.">
            <a:extLst>
              <a:ext uri="{FF2B5EF4-FFF2-40B4-BE49-F238E27FC236}">
                <a16:creationId xmlns:a16="http://schemas.microsoft.com/office/drawing/2014/main" id="{CC5485FA-B5B5-8BCE-97DE-EE512A2A8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387191" y="193392"/>
            <a:ext cx="2572154" cy="128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65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754EC-1902-81A3-345C-3334B4FC0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D94910EB-EF83-4288-4B6D-9C299FBB5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Desafios Profissionais</a:t>
            </a:r>
            <a:endParaRPr lang="el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B63C3C-D284-1F76-4E86-70285417C19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970" y="3812968"/>
            <a:ext cx="11808685" cy="2969788"/>
          </a:xfrm>
        </p:spPr>
        <p:txBody>
          <a:bodyPr/>
          <a:lstStyle/>
          <a:p>
            <a:r>
              <a:rPr lang="en-US" sz="2400" dirty="0"/>
              <a:t>Exemplo: Apoiar a necessidade de intimidade de um idoso num ambiente residencial pode entrar em conflito com os protocolos institucionais. </a:t>
            </a:r>
          </a:p>
          <a:p>
            <a:r>
              <a:rPr lang="en-US" sz="2400" dirty="0"/>
              <a:t>Exemplo: O desafio de prestar cuidados </a:t>
            </a:r>
            <a:r>
              <a:rPr lang="en-US" sz="2400" dirty="0" err="1"/>
              <a:t>personalizados </a:t>
            </a:r>
            <a:r>
              <a:rPr lang="en-US" sz="2400" dirty="0"/>
              <a:t>dentro dos sistemas, enquanto se enfrenta a escassez de pessoal e recursos limitados.</a:t>
            </a:r>
          </a:p>
          <a:p>
            <a:endParaRPr lang="en-US" sz="2400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2DD6ECE-7451-3869-94AF-E432E1A93B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970" y="854672"/>
            <a:ext cx="11944351" cy="1570856"/>
          </a:xfrm>
        </p:spPr>
        <p:txBody>
          <a:bodyPr/>
          <a:lstStyle/>
          <a:p>
            <a:r>
              <a:rPr lang="en-US" dirty="0"/>
              <a:t>Traduzir estruturas de envelhecimento positivo em </a:t>
            </a:r>
            <a:r>
              <a:rPr lang="en-US" dirty="0" err="1"/>
              <a:t>práticas</a:t>
            </a:r>
            <a:r>
              <a:rPr lang="en-US" dirty="0"/>
              <a:t> diárias pode apresentar desafios para os profissionais de saúde e serviços sociais</a:t>
            </a:r>
          </a:p>
          <a:p>
            <a:endParaRPr lang="pt-PT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D03C2B3-80FE-173C-56EC-AB511EABD4E6}"/>
              </a:ext>
            </a:extLst>
          </p:cNvPr>
          <p:cNvSpPr/>
          <p:nvPr/>
        </p:nvSpPr>
        <p:spPr>
          <a:xfrm>
            <a:off x="893532" y="1895077"/>
            <a:ext cx="2785857" cy="164579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E817475-FE14-C8F7-6838-2A84A81C9118}"/>
              </a:ext>
            </a:extLst>
          </p:cNvPr>
          <p:cNvSpPr/>
          <p:nvPr/>
        </p:nvSpPr>
        <p:spPr>
          <a:xfrm>
            <a:off x="7768560" y="1895076"/>
            <a:ext cx="2890529" cy="164579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E5E7BD1-CDC8-C2E3-73D7-BF08BD3DA487}"/>
              </a:ext>
            </a:extLst>
          </p:cNvPr>
          <p:cNvSpPr txBox="1"/>
          <p:nvPr/>
        </p:nvSpPr>
        <p:spPr>
          <a:xfrm>
            <a:off x="1217608" y="2149993"/>
            <a:ext cx="2137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Modelo biomédico, que </a:t>
            </a:r>
            <a:r>
              <a:rPr lang="en-US" b="1" dirty="0" err="1">
                <a:solidFill>
                  <a:srgbClr val="FFFFFF"/>
                </a:solidFill>
              </a:rPr>
              <a:t>prioriza </a:t>
            </a:r>
            <a:r>
              <a:rPr lang="en-US" b="1" dirty="0">
                <a:solidFill>
                  <a:srgbClr val="FFFFFF"/>
                </a:solidFill>
              </a:rPr>
              <a:t>a segurança e a gestão de riscos.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11B8E7E-85E0-A4F0-9E5C-790CFC2B2266}"/>
              </a:ext>
            </a:extLst>
          </p:cNvPr>
          <p:cNvSpPr txBox="1"/>
          <p:nvPr/>
        </p:nvSpPr>
        <p:spPr>
          <a:xfrm>
            <a:off x="7980145" y="2090906"/>
            <a:ext cx="24673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Estrutura de qualidade de vida, que </a:t>
            </a:r>
            <a:r>
              <a:rPr lang="en-US" b="1" dirty="0" err="1">
                <a:solidFill>
                  <a:srgbClr val="FFFFFF"/>
                </a:solidFill>
              </a:rPr>
              <a:t>enfatiza </a:t>
            </a:r>
            <a:r>
              <a:rPr lang="en-US" b="1" dirty="0">
                <a:solidFill>
                  <a:srgbClr val="FFFFFF"/>
                </a:solidFill>
              </a:rPr>
              <a:t>a autonomia e o direito de assumir riscos dignos. </a:t>
            </a:r>
          </a:p>
        </p:txBody>
      </p:sp>
      <p:sp>
        <p:nvSpPr>
          <p:cNvPr id="12" name="Seta: Bidirecional 11">
            <a:extLst>
              <a:ext uri="{FF2B5EF4-FFF2-40B4-BE49-F238E27FC236}">
                <a16:creationId xmlns:a16="http://schemas.microsoft.com/office/drawing/2014/main" id="{F4445D76-B6D8-E5FB-1D1B-94D4C913B985}"/>
              </a:ext>
            </a:extLst>
          </p:cNvPr>
          <p:cNvSpPr/>
          <p:nvPr/>
        </p:nvSpPr>
        <p:spPr>
          <a:xfrm>
            <a:off x="4752309" y="2491366"/>
            <a:ext cx="2004321" cy="553667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CAC92FB-0420-7B75-6A3E-FFFD3CD31079}"/>
              </a:ext>
            </a:extLst>
          </p:cNvPr>
          <p:cNvSpPr/>
          <p:nvPr/>
        </p:nvSpPr>
        <p:spPr>
          <a:xfrm>
            <a:off x="4489522" y="5394490"/>
            <a:ext cx="2884044" cy="138186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98373FB-0987-D170-D3D8-8E96CAA61663}"/>
              </a:ext>
            </a:extLst>
          </p:cNvPr>
          <p:cNvSpPr txBox="1"/>
          <p:nvPr/>
        </p:nvSpPr>
        <p:spPr>
          <a:xfrm>
            <a:off x="4781492" y="5669925"/>
            <a:ext cx="2351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Quais são os seus desafios?</a:t>
            </a:r>
          </a:p>
        </p:txBody>
      </p:sp>
    </p:spTree>
    <p:extLst>
      <p:ext uri="{BB962C8B-B14F-4D97-AF65-F5344CB8AC3E}">
        <p14:creationId xmlns:p14="http://schemas.microsoft.com/office/powerpoint/2010/main" val="4111424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763BF-286B-D307-E524-876F904F0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131629DA-2631-E2A2-795B-A8A636C01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</p:spPr>
        <p:txBody>
          <a:bodyPr lIns="91440" anchor="ctr">
            <a:normAutofit/>
          </a:bodyPr>
          <a:lstStyle/>
          <a:p>
            <a:r>
              <a:rPr lang="en-US" dirty="0" err="1"/>
              <a:t>Desafios</a:t>
            </a:r>
            <a:r>
              <a:rPr lang="en-US" dirty="0"/>
              <a:t> </a:t>
            </a:r>
            <a:r>
              <a:rPr lang="en-US" dirty="0" err="1"/>
              <a:t>Profissionais</a:t>
            </a:r>
            <a:r>
              <a:rPr lang="en-US" dirty="0"/>
              <a:t> e </a:t>
            </a:r>
            <a:r>
              <a:rPr lang="en-US" dirty="0" err="1"/>
              <a:t>Estruturas</a:t>
            </a:r>
            <a:r>
              <a:rPr lang="en-US" dirty="0"/>
              <a:t> </a:t>
            </a:r>
            <a:r>
              <a:rPr lang="en-US" dirty="0" err="1"/>
              <a:t>Holísticas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47A6AE8-8E97-EFD9-2969-0711C426CC1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7970" y="1462685"/>
            <a:ext cx="5910944" cy="5480943"/>
          </a:xfrm>
        </p:spPr>
        <p:txBody>
          <a:bodyPr>
            <a:noAutofit/>
          </a:bodyPr>
          <a:lstStyle/>
          <a:p>
            <a:r>
              <a:rPr lang="en-US" sz="2300" dirty="0"/>
              <a:t>Objetivo: Aplicar as perspetivas de género e cultura e resolver dilemas éticos.</a:t>
            </a:r>
          </a:p>
          <a:p>
            <a:endParaRPr lang="en-US" sz="2300" dirty="0"/>
          </a:p>
          <a:p>
            <a:r>
              <a:rPr lang="en-US" sz="2300" dirty="0"/>
              <a:t>Divida os participantes em pequenos grupos. Cada grupo recebe um </a:t>
            </a:r>
            <a:r>
              <a:rPr lang="en-US" sz="2300" b="1" dirty="0" err="1"/>
              <a:t>estudo</a:t>
            </a:r>
            <a:r>
              <a:rPr lang="en-US" sz="2300" b="1" dirty="0"/>
              <a:t> de caso </a:t>
            </a:r>
            <a:r>
              <a:rPr lang="en-US" sz="2300" dirty="0"/>
              <a:t>e uma </a:t>
            </a:r>
            <a:r>
              <a:rPr lang="en-US" sz="2300" b="1" dirty="0"/>
              <a:t>ficha de trabalho com um plano de ação</a:t>
            </a:r>
            <a:r>
              <a:rPr lang="en-US" sz="2300" dirty="0"/>
              <a:t>. Eles devem completar uma tarefa dividida em duas partes: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/>
              <a:t>Identificar como o género e a cultura estão a criar </a:t>
            </a:r>
            <a:r>
              <a:rPr lang="en-US" sz="2300" dirty="0" err="1"/>
              <a:t>barreiras</a:t>
            </a:r>
            <a:r>
              <a:rPr lang="en-US" sz="2300" dirty="0"/>
              <a:t> </a:t>
            </a:r>
            <a:r>
              <a:rPr lang="en-US" sz="2300" dirty="0" err="1"/>
              <a:t>neste</a:t>
            </a:r>
            <a:r>
              <a:rPr lang="en-US" sz="2300" dirty="0"/>
              <a:t> </a:t>
            </a:r>
            <a:r>
              <a:rPr lang="en-US" sz="2300" dirty="0" err="1"/>
              <a:t>caso</a:t>
            </a:r>
            <a:r>
              <a:rPr lang="en-US" sz="2300" dirty="0"/>
              <a:t> </a:t>
            </a:r>
            <a:r>
              <a:rPr lang="en-US" sz="2300" dirty="0" err="1"/>
              <a:t>específico</a:t>
            </a:r>
            <a:r>
              <a:rPr lang="en-US" sz="23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300" dirty="0"/>
              <a:t>Elaborar um plano de ação em três etapas para passar de um </a:t>
            </a:r>
            <a:r>
              <a:rPr lang="en-US" sz="2300" i="1" dirty="0"/>
              <a:t>modelo deficitário </a:t>
            </a:r>
            <a:r>
              <a:rPr lang="en-US" sz="2300" dirty="0"/>
              <a:t>para uma </a:t>
            </a:r>
            <a:r>
              <a:rPr lang="en-US" sz="2300" i="1" dirty="0"/>
              <a:t>abordagem de envelhecimento positivo </a:t>
            </a:r>
            <a:r>
              <a:rPr lang="en-US" sz="2300" dirty="0"/>
              <a:t>para a </a:t>
            </a:r>
            <a:r>
              <a:rPr lang="en-US" sz="2300" dirty="0" err="1"/>
              <a:t>pessoa</a:t>
            </a:r>
            <a:r>
              <a:rPr lang="en-US" sz="2300" dirty="0"/>
              <a:t>.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8C94B41-A661-1C22-4C22-C7BC484D8F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970" y="854672"/>
            <a:ext cx="11944351" cy="550862"/>
          </a:xfrm>
        </p:spPr>
        <p:txBody>
          <a:bodyPr anchor="ctr">
            <a:normAutofit/>
          </a:bodyPr>
          <a:lstStyle/>
          <a:p>
            <a:r>
              <a:rPr lang="en-US" dirty="0"/>
              <a:t>Exercício 3 – </a:t>
            </a:r>
            <a:r>
              <a:rPr lang="en-US" dirty="0" err="1"/>
              <a:t>Analisar</a:t>
            </a:r>
            <a:r>
              <a:rPr lang="en-US" dirty="0"/>
              <a:t> </a:t>
            </a:r>
            <a:r>
              <a:rPr lang="en-US" dirty="0" err="1"/>
              <a:t>estudos</a:t>
            </a:r>
            <a:r>
              <a:rPr lang="en-US" dirty="0"/>
              <a:t> de caso e criar um plano de ação em três etapas  </a:t>
            </a:r>
            <a:endParaRPr lang="pt-PT" dirty="0"/>
          </a:p>
        </p:txBody>
      </p:sp>
      <p:pic>
        <p:nvPicPr>
          <p:cNvPr id="5" name="Imagem 4" descr="Uma imagem com vestuário, Cara humana, pessoa, homem&#10;&#10;Os conteúdos gerados por IA podem estar incorretos.">
            <a:extLst>
              <a:ext uri="{FF2B5EF4-FFF2-40B4-BE49-F238E27FC236}">
                <a16:creationId xmlns:a16="http://schemas.microsoft.com/office/drawing/2014/main" id="{59942014-7E8F-5F9B-EC58-909096D4AB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90763"/>
            <a:ext cx="5814710" cy="387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02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D7787-AFB9-9CAA-CDD2-3AF96DB06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7C143139-C0CD-A747-4C0B-48A34B9E3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</p:spPr>
        <p:txBody>
          <a:bodyPr lIns="91440" anchor="ctr">
            <a:normAutofit/>
          </a:bodyPr>
          <a:lstStyle/>
          <a:p>
            <a:r>
              <a:rPr lang="pt-PT" dirty="0"/>
              <a:t>Orientação para Educadores e Profissionais</a:t>
            </a:r>
            <a:endParaRPr lang="el-GR" dirty="0"/>
          </a:p>
        </p:txBody>
      </p:sp>
      <p:pic>
        <p:nvPicPr>
          <p:cNvPr id="4" name="Imagem 3" descr="Uma imagem com pessoa, vestuário, dedo, punho&#10;&#10;Os conteúdos gerados por IA podem estar incorretos.">
            <a:extLst>
              <a:ext uri="{FF2B5EF4-FFF2-40B4-BE49-F238E27FC236}">
                <a16:creationId xmlns:a16="http://schemas.microsoft.com/office/drawing/2014/main" id="{424FDB0D-B416-5C9E-FA99-093C4A997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7971" y="1770433"/>
            <a:ext cx="6474704" cy="4321865"/>
          </a:xfrm>
          <a:prstGeom prst="rect">
            <a:avLst/>
          </a:prstGeom>
          <a:noFill/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F51DC3-B365-06C0-9722-5C703E2B9C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643990" y="1770433"/>
            <a:ext cx="5233482" cy="535021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Beneficência (agir no melhor interesse da pessoa) vs. Autonomia (respeitar o direito de escolha)</a:t>
            </a:r>
            <a:r>
              <a:rPr lang="en-US" dirty="0"/>
              <a:t>: Os profissionais devem adotar o </a:t>
            </a:r>
            <a:r>
              <a:rPr lang="en-US" i="1" dirty="0"/>
              <a:t>princípio da Dignidade do Risco </a:t>
            </a:r>
            <a:r>
              <a:rPr lang="en-US" dirty="0"/>
              <a:t>sempre que possível, reconhecendo que uma vida sem riscos é uma vida sem liberdade. Garantir que um idoso possa expressar a sua sexualidade e identidade é uma questão fundamental de direitos humanos.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Valide, não infantilize</a:t>
            </a:r>
            <a:r>
              <a:rPr lang="en-US" dirty="0"/>
              <a:t>: evite a «linguagem infantilizada» (por exemplo, usar tons de </a:t>
            </a:r>
            <a:r>
              <a:rPr lang="en-US" dirty="0" err="1"/>
              <a:t>voz</a:t>
            </a:r>
            <a:r>
              <a:rPr lang="en-US" dirty="0"/>
              <a:t> altos ou linguagem excessivamente simplificada). Trate os idosos como os pares autónomos que são.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Escuta ativa</a:t>
            </a:r>
            <a:r>
              <a:rPr lang="en-US" dirty="0"/>
              <a:t>: Preste atenção a pistas sobre a identidade, papéis passados e desejos atuais de uma pessoa. A sexualidade e a intimidade são frequentemente discutidas em «tons de cinzento», sugestões subtis que exigem uma resposta sensível e </a:t>
            </a:r>
            <a:r>
              <a:rPr lang="en-US" dirty="0" err="1"/>
              <a:t>sem julgamentos</a:t>
            </a:r>
            <a:r>
              <a:rPr lang="en-US" dirty="0"/>
              <a:t>. 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84BAAFB-E99C-AD08-8543-D3990F2573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969" y="950033"/>
            <a:ext cx="11944351" cy="550862"/>
          </a:xfrm>
        </p:spPr>
        <p:txBody>
          <a:bodyPr anchor="ctr">
            <a:normAutofit/>
          </a:bodyPr>
          <a:lstStyle/>
          <a:p>
            <a:r>
              <a:rPr lang="en-US" dirty="0" err="1"/>
              <a:t>Considerações</a:t>
            </a:r>
            <a:r>
              <a:rPr lang="en-US" dirty="0"/>
              <a:t> </a:t>
            </a:r>
            <a:r>
              <a:rPr lang="en-US" dirty="0" err="1"/>
              <a:t>Éticas</a:t>
            </a:r>
            <a:r>
              <a:rPr lang="en-US" dirty="0"/>
              <a:t> e </a:t>
            </a:r>
            <a:r>
              <a:rPr lang="en-US" dirty="0" err="1"/>
              <a:t>Comunicação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99976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29EAB-D32A-6931-75AD-47D508152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87C7D053-7112-F512-A879-AA3E3C202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</p:spPr>
        <p:txBody>
          <a:bodyPr lIns="91440" anchor="ctr">
            <a:normAutofit/>
          </a:bodyPr>
          <a:lstStyle/>
          <a:p>
            <a:r>
              <a:rPr lang="pt-PT" dirty="0"/>
              <a:t>Orientação para Educadores e Profissionais</a:t>
            </a:r>
            <a:endParaRPr lang="el-GR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952E4C7-A603-E9FD-E331-EBB3F8BDCE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776171"/>
              </p:ext>
            </p:extLst>
          </p:nvPr>
        </p:nvGraphicFramePr>
        <p:xfrm>
          <a:off x="97970" y="878942"/>
          <a:ext cx="11944351" cy="58787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32051">
                  <a:extLst>
                    <a:ext uri="{9D8B030D-6E8A-4147-A177-3AD203B41FA5}">
                      <a16:colId xmlns:a16="http://schemas.microsoft.com/office/drawing/2014/main" val="3956397255"/>
                    </a:ext>
                  </a:extLst>
                </a:gridCol>
                <a:gridCol w="6012300">
                  <a:extLst>
                    <a:ext uri="{9D8B030D-6E8A-4147-A177-3AD203B41FA5}">
                      <a16:colId xmlns:a16="http://schemas.microsoft.com/office/drawing/2014/main" val="3224042304"/>
                    </a:ext>
                  </a:extLst>
                </a:gridCol>
              </a:tblGrid>
              <a:tr h="6393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dirty="0">
                          <a:solidFill>
                            <a:srgbClr val="FFFFFF"/>
                          </a:solidFill>
                          <a:effectLst/>
                        </a:rPr>
                        <a:t>O </a:t>
                      </a:r>
                      <a:r>
                        <a:rPr lang="en-US" sz="3200" dirty="0" err="1">
                          <a:solidFill>
                            <a:srgbClr val="FFFFFF"/>
                          </a:solidFill>
                          <a:effectLst/>
                        </a:rPr>
                        <a:t>que</a:t>
                      </a:r>
                      <a:r>
                        <a:rPr lang="en-US" sz="32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3200" dirty="0" err="1">
                          <a:solidFill>
                            <a:srgbClr val="FFFFFF"/>
                          </a:solidFill>
                          <a:effectLst/>
                        </a:rPr>
                        <a:t>fazer</a:t>
                      </a:r>
                      <a:endParaRPr lang="pt-PT" sz="3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dirty="0">
                          <a:solidFill>
                            <a:srgbClr val="FFFFFF"/>
                          </a:solidFill>
                          <a:effectLst/>
                        </a:rPr>
                        <a:t>O </a:t>
                      </a:r>
                      <a:r>
                        <a:rPr lang="en-US" sz="3200" dirty="0" err="1">
                          <a:solidFill>
                            <a:srgbClr val="FFFFFF"/>
                          </a:solidFill>
                          <a:effectLst/>
                        </a:rPr>
                        <a:t>que</a:t>
                      </a:r>
                      <a:r>
                        <a:rPr lang="en-US" sz="32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3200" dirty="0" err="1">
                          <a:solidFill>
                            <a:srgbClr val="FFFFFF"/>
                          </a:solidFill>
                          <a:effectLst/>
                        </a:rPr>
                        <a:t>não</a:t>
                      </a:r>
                      <a:r>
                        <a:rPr lang="en-US" sz="32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3200" dirty="0" err="1">
                          <a:solidFill>
                            <a:srgbClr val="FFFFFF"/>
                          </a:solidFill>
                          <a:effectLst/>
                        </a:rPr>
                        <a:t>fazer</a:t>
                      </a:r>
                      <a:endParaRPr lang="pt-PT" sz="3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b"/>
                </a:tc>
                <a:extLst>
                  <a:ext uri="{0D108BD9-81ED-4DB2-BD59-A6C34878D82A}">
                    <a16:rowId xmlns:a16="http://schemas.microsoft.com/office/drawing/2014/main" val="1610640569"/>
                  </a:ext>
                </a:extLst>
              </a:tr>
              <a:tr h="724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Use linguagem que coloque a pessoa em primeiro lugar e fale com o indivíduo como um igual, independentemente do seu estado físico ou cognitivo.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Não use linguagem infantilizada (tom de </a:t>
                      </a:r>
                      <a:r>
                        <a:rPr lang="en-US" sz="1600" b="1" dirty="0" err="1">
                          <a:effectLst/>
                        </a:rPr>
                        <a:t>voz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infantil</a:t>
                      </a:r>
                      <a:r>
                        <a:rPr lang="en-US" sz="1600" b="1" dirty="0">
                          <a:effectLst/>
                        </a:rPr>
                        <a:t>, termos coletivos como "nós"), que diminui a dignidade da pessoa.</a:t>
                      </a:r>
                      <a:endParaRPr lang="pt-PT" sz="1600" b="1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extLst>
                  <a:ext uri="{0D108BD9-81ED-4DB2-BD59-A6C34878D82A}">
                    <a16:rowId xmlns:a16="http://schemas.microsoft.com/office/drawing/2014/main" val="478940620"/>
                  </a:ext>
                </a:extLst>
              </a:tr>
              <a:tr h="724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Incentive a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tomada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de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decisões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conjunta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,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permitindo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que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a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pessoa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conduza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a conversa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sobre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os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seus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cuidados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e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rotinas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diárias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.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Não faça suposições sobre o que uma pessoa pode ou não fazer apenas com base na sua idade ou diagnóstico médico.</a:t>
                      </a:r>
                      <a:endParaRPr lang="pt-PT" sz="1600" b="1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extLst>
                  <a:ext uri="{0D108BD9-81ED-4DB2-BD59-A6C34878D82A}">
                    <a16:rowId xmlns:a16="http://schemas.microsoft.com/office/drawing/2014/main" val="3567462768"/>
                  </a:ext>
                </a:extLst>
              </a:tr>
              <a:tr h="10622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Proporcione espaços privados para a expressão da intimidade e identidade de género (por exemplo, bata à porta e aguarde uma resposta antes de entrar na sala). 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Não </a:t>
                      </a:r>
                      <a:r>
                        <a:rPr lang="en-US" sz="1600" b="1" dirty="0" err="1">
                          <a:effectLst/>
                        </a:rPr>
                        <a:t>patologize</a:t>
                      </a:r>
                      <a:r>
                        <a:rPr lang="en-US" sz="1600" b="1" dirty="0">
                          <a:effectLst/>
                        </a:rPr>
                        <a:t> ou ignore a saúde ou identidade sexual de </a:t>
                      </a:r>
                      <a:r>
                        <a:rPr lang="en-US" sz="1600" b="1" dirty="0" err="1">
                          <a:effectLst/>
                        </a:rPr>
                        <a:t>uma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pessoa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mais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velha</a:t>
                      </a:r>
                      <a:r>
                        <a:rPr lang="en-US" sz="1600" b="1" dirty="0">
                          <a:effectLst/>
                        </a:rPr>
                        <a:t>, nem a trate como inadequada ou um «sintoma».</a:t>
                      </a:r>
                      <a:endParaRPr lang="pt-PT" sz="1600" b="1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extLst>
                  <a:ext uri="{0D108BD9-81ED-4DB2-BD59-A6C34878D82A}">
                    <a16:rowId xmlns:a16="http://schemas.microsoft.com/office/drawing/2014/main" val="3062596486"/>
                  </a:ext>
                </a:extLst>
              </a:tr>
              <a:tr h="10622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Olhe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para a «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pessoa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como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um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todo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»,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considerando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o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seu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contexto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cultural,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necessidades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espirituais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e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história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de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vida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,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juntamente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com a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saúde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clínica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.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Não trate a pessoa como um «caso» ou uma lista de sintomas médicos; evite focar-se exclusivamente no declínio biológico.</a:t>
                      </a:r>
                      <a:endParaRPr lang="pt-PT" sz="1600" b="1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extLst>
                  <a:ext uri="{0D108BD9-81ED-4DB2-BD59-A6C34878D82A}">
                    <a16:rowId xmlns:a16="http://schemas.microsoft.com/office/drawing/2014/main" val="724773627"/>
                  </a:ext>
                </a:extLst>
              </a:tr>
              <a:tr h="724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Apoie a «dignidade do risco», permitindo que os indivíduos façam escolhas que aumentem a sua alegria, mesmo que envolvam riscos menores. 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Não </a:t>
                      </a:r>
                      <a:r>
                        <a:rPr lang="en-US" sz="1600" b="1" dirty="0" err="1">
                          <a:effectLst/>
                        </a:rPr>
                        <a:t>dê </a:t>
                      </a:r>
                      <a:r>
                        <a:rPr lang="en-US" sz="1600" b="1" dirty="0">
                          <a:effectLst/>
                        </a:rPr>
                        <a:t>tanta prioridade à segurança institucional a ponto de resultar na «morte social» ou na restrição total do indivíduo.</a:t>
                      </a:r>
                      <a:endParaRPr lang="pt-PT" sz="1600" b="1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extLst>
                  <a:ext uri="{0D108BD9-81ED-4DB2-BD59-A6C34878D82A}">
                    <a16:rowId xmlns:a16="http://schemas.microsoft.com/office/drawing/2014/main" val="2572289714"/>
                  </a:ext>
                </a:extLst>
              </a:tr>
              <a:tr h="724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Faça perguntas abertas: «O que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significa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</a:t>
                      </a:r>
                      <a:r>
                        <a:rPr lang="en-US" sz="1600" i="1" dirty="0" err="1">
                          <a:solidFill>
                            <a:srgbClr val="FFFFFF"/>
                          </a:solidFill>
                          <a:effectLst/>
                        </a:rPr>
                        <a:t>independência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 para </a:t>
                      </a:r>
                      <a:r>
                        <a:rPr lang="en-US" sz="1600" dirty="0" err="1">
                          <a:solidFill>
                            <a:srgbClr val="FFFFFF"/>
                          </a:solidFill>
                          <a:effectLst/>
                        </a:rPr>
                        <a:t>si</a:t>
                      </a:r>
                      <a:r>
                        <a:rPr lang="en-US" sz="1600" dirty="0">
                          <a:solidFill>
                            <a:srgbClr val="FFFFFF"/>
                          </a:solidFill>
                          <a:effectLst/>
                        </a:rPr>
                        <a:t>?»</a:t>
                      </a:r>
                      <a:endParaRPr lang="pt-PT" sz="16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dirty="0">
                          <a:effectLst/>
                        </a:rPr>
                        <a:t>Nunca descarte o pedido de privacidade de um residente ou a sua expressão de identidade de género como inadequados.</a:t>
                      </a:r>
                      <a:endParaRPr lang="pt-PT" sz="1600" b="1" dirty="0">
                        <a:solidFill>
                          <a:srgbClr val="25222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103" marR="102103" marT="0" marB="0" anchor="ctr"/>
                </a:tc>
                <a:extLst>
                  <a:ext uri="{0D108BD9-81ED-4DB2-BD59-A6C34878D82A}">
                    <a16:rowId xmlns:a16="http://schemas.microsoft.com/office/drawing/2014/main" val="1560115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462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309EC-E579-EB48-9B39-9A80CA78C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28446942-6C7B-DD2F-ABF4-52E28814A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</p:spPr>
        <p:txBody>
          <a:bodyPr lIns="91440" anchor="ctr">
            <a:normAutofit/>
          </a:bodyPr>
          <a:lstStyle/>
          <a:p>
            <a:r>
              <a:rPr lang="pt-PT" dirty="0"/>
              <a:t>Resumo e Mensagens-Chave</a:t>
            </a:r>
            <a:endParaRPr lang="el-GR" dirty="0"/>
          </a:p>
        </p:txBody>
      </p:sp>
      <p:pic>
        <p:nvPicPr>
          <p:cNvPr id="14" name="Imagem 13" descr="Uma imagem com pessoa, Cara humana, Barba humana, homem&#10;&#10;Os conteúdos gerados por IA podem estar incorretos.">
            <a:extLst>
              <a:ext uri="{FF2B5EF4-FFF2-40B4-BE49-F238E27FC236}">
                <a16:creationId xmlns:a16="http://schemas.microsoft.com/office/drawing/2014/main" id="{751FA920-1F86-D25B-E064-2258576557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579" r="16580"/>
          <a:stretch>
            <a:fillRect/>
          </a:stretch>
        </p:blipFill>
        <p:spPr>
          <a:xfrm>
            <a:off x="97971" y="873580"/>
            <a:ext cx="5910944" cy="5902778"/>
          </a:xfrm>
          <a:prstGeom prst="rect">
            <a:avLst/>
          </a:prstGeom>
          <a:noFill/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832F9F-5A59-9BE0-F057-BCC3B753107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31377" y="873580"/>
            <a:ext cx="5910944" cy="5902778"/>
          </a:xfrm>
        </p:spPr>
        <p:txBody>
          <a:bodyPr>
            <a:normAutofit fontScale="925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O envelhecimento é um processo </a:t>
            </a:r>
            <a:r>
              <a:rPr lang="en-US" sz="2400" b="1" dirty="0"/>
              <a:t>dinâmico </a:t>
            </a:r>
            <a:r>
              <a:rPr lang="en-US" sz="2400" dirty="0"/>
              <a:t>e </a:t>
            </a:r>
            <a:r>
              <a:rPr lang="en-US" sz="2400" b="1" dirty="0"/>
              <a:t>multidimensional, </a:t>
            </a:r>
            <a:r>
              <a:rPr lang="en-US" sz="2400" dirty="0"/>
              <a:t>e não uma narrativa de declínio inevitável.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/>
              <a:t>O envelhecimento positivo </a:t>
            </a:r>
            <a:r>
              <a:rPr lang="en-US" sz="2400" dirty="0"/>
              <a:t>é alcançado através da sinergia entre o envelhecimento saudável (capacidade funcional), o envelhecimento ativo (participação e segurança) e a qualidade de vida (satisfação subjetiva).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Vimos que, embora as mudanças demográficas em toda a Europa apresentem desafios económicos, o foco principal dos profissionais deve continuar a ser a </a:t>
            </a:r>
            <a:r>
              <a:rPr lang="en-US" sz="2400" b="1" dirty="0"/>
              <a:t>independência e a autonomia do indivíduo</a:t>
            </a:r>
            <a:r>
              <a:rPr lang="en-US" sz="24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/>
              <a:t>A identidade e a sexualidade </a:t>
            </a:r>
            <a:r>
              <a:rPr lang="en-US" sz="2400" dirty="0"/>
              <a:t>são componentes vitais do bem-estar que requerem reconhecimento e apoio profissionais.</a:t>
            </a:r>
          </a:p>
        </p:txBody>
      </p:sp>
    </p:spTree>
    <p:extLst>
      <p:ext uri="{BB962C8B-B14F-4D97-AF65-F5344CB8AC3E}">
        <p14:creationId xmlns:p14="http://schemas.microsoft.com/office/powerpoint/2010/main" val="1940166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pt-PT" dirty="0"/>
              <a:t>Módulo 1 – Definições-Chave</a:t>
            </a:r>
            <a:endParaRPr lang="el-GR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235778" y="1190310"/>
            <a:ext cx="11668733" cy="5289179"/>
          </a:xfrm>
        </p:spPr>
        <p:txBody>
          <a:bodyPr/>
          <a:lstStyle/>
          <a:p>
            <a:r>
              <a:rPr lang="en-GB" sz="1900" b="1" dirty="0">
                <a:solidFill>
                  <a:schemeClr val="accent3"/>
                </a:solidFill>
              </a:rPr>
              <a:t>Idadismo</a:t>
            </a:r>
            <a:r>
              <a:rPr lang="en-GB" sz="1900" dirty="0"/>
              <a:t>: </a:t>
            </a:r>
            <a:r>
              <a:rPr lang="en-US" sz="1900" dirty="0"/>
              <a:t>Refere-se </a:t>
            </a:r>
            <a:r>
              <a:rPr lang="en-GB" sz="1900" dirty="0"/>
              <a:t>aos estereótipos (como pensamos), preconceitos (como sentimos) e discriminação (como agimos) em relação aos outros ou a nós próprios com base na idade (OMS, 2025).</a:t>
            </a:r>
            <a:endParaRPr lang="pt-PT" sz="1900" dirty="0"/>
          </a:p>
          <a:p>
            <a:r>
              <a:rPr lang="en-GB" sz="1900" b="1" dirty="0">
                <a:solidFill>
                  <a:schemeClr val="accent3"/>
                </a:solidFill>
              </a:rPr>
              <a:t>Rácio de dependência da terceira idade</a:t>
            </a:r>
            <a:r>
              <a:rPr lang="en-GB" sz="1900" dirty="0"/>
              <a:t>: Um indicador demográfico que mede a proporção de idosos dependentes, normalmente com mais de 65 anos, em relação à população em idade ativa, geralmente entre 15 e 64 anos (Eurostat, 2024).</a:t>
            </a:r>
            <a:endParaRPr lang="pt-PT" sz="1900" dirty="0"/>
          </a:p>
          <a:p>
            <a:r>
              <a:rPr lang="en-GB" sz="1900" b="1" dirty="0">
                <a:solidFill>
                  <a:schemeClr val="accent3"/>
                </a:solidFill>
              </a:rPr>
              <a:t>Envelhecimento saudável</a:t>
            </a:r>
            <a:r>
              <a:rPr lang="en-GB" sz="1900" dirty="0"/>
              <a:t>: O processo de desenvolvimento e manutenção da capacidade funcional que permite o bem-estar na terceira idade (ser e fazer o que se considera importante) (OMS, 2020).</a:t>
            </a:r>
            <a:endParaRPr lang="pt-PT" sz="1900" dirty="0"/>
          </a:p>
          <a:p>
            <a:r>
              <a:rPr lang="en-US" sz="1900" b="1" dirty="0">
                <a:solidFill>
                  <a:schemeClr val="accent3"/>
                </a:solidFill>
              </a:rPr>
              <a:t>Envelhecimento ativo</a:t>
            </a:r>
            <a:r>
              <a:rPr lang="en-US" sz="1900" dirty="0"/>
              <a:t>: O </a:t>
            </a:r>
            <a:r>
              <a:rPr lang="en-GB" sz="1900" dirty="0"/>
              <a:t>processo de otimização das oportunidades de saúde, participação e segurança para melhorar a qualidade de vida à medida que as pessoas envelhecem (OMS, 2002).</a:t>
            </a:r>
            <a:endParaRPr lang="pt-PT" sz="1900" dirty="0"/>
          </a:p>
          <a:p>
            <a:r>
              <a:rPr lang="en-GB" sz="1900" b="1" dirty="0">
                <a:solidFill>
                  <a:schemeClr val="accent3"/>
                </a:solidFill>
              </a:rPr>
              <a:t>Qualidade de vida</a:t>
            </a:r>
            <a:r>
              <a:rPr lang="en-GB" sz="1900" dirty="0"/>
              <a:t>: A perceção que um indivíduo tem da sua posição na vida no contexto da cultura e dos sistemas de valores em que vive e em relação aos seus objetivos, expectativas, padrões e preocupações (WHOQOL, 1998).</a:t>
            </a:r>
            <a:endParaRPr lang="pt-PT" sz="1900" dirty="0"/>
          </a:p>
          <a:p>
            <a:r>
              <a:rPr lang="en-GB" sz="1900" b="1" dirty="0">
                <a:solidFill>
                  <a:schemeClr val="accent3"/>
                </a:solidFill>
              </a:rPr>
              <a:t>Perspetiva de género</a:t>
            </a:r>
            <a:r>
              <a:rPr lang="en-GB" sz="1900" dirty="0"/>
              <a:t>: Uma perspetiva que considera como os estatutos sociais, os papéis tradicionais e as diferenças biológicas afetam o bem-estar e as oportunidades dos homens, das mulheres e dos indivíduos de género diverso (OMS, 2002).</a:t>
            </a:r>
            <a:endParaRPr lang="pt-PT" sz="1900" dirty="0"/>
          </a:p>
          <a:p>
            <a:r>
              <a:rPr lang="en-GB" sz="1900" b="1" dirty="0">
                <a:solidFill>
                  <a:schemeClr val="accent3"/>
                </a:solidFill>
              </a:rPr>
              <a:t>Estrutura holística em gerontologia</a:t>
            </a:r>
            <a:r>
              <a:rPr lang="en-GB" sz="1900" dirty="0"/>
              <a:t>: uma abordagem </a:t>
            </a:r>
            <a:r>
              <a:rPr lang="en-GB" sz="1900" dirty="0" err="1"/>
              <a:t>que</a:t>
            </a:r>
            <a:r>
              <a:rPr lang="en-GB" sz="1900" dirty="0"/>
              <a:t> </a:t>
            </a:r>
            <a:r>
              <a:rPr lang="en-GB" sz="1900" dirty="0" err="1"/>
              <a:t>considera</a:t>
            </a:r>
            <a:r>
              <a:rPr lang="en-GB" sz="1900" dirty="0"/>
              <a:t> o envelhecimento não apenas como uma série de sintomas médicos ou declínios biológicos, mas reconhece a interligação de vários aspetos da vida de uma pessoa, incluindo os seus </a:t>
            </a:r>
            <a:r>
              <a:rPr lang="en-GB" sz="1900" dirty="0" err="1"/>
              <a:t>estados</a:t>
            </a:r>
            <a:r>
              <a:rPr lang="en-GB" sz="1900" dirty="0"/>
              <a:t> </a:t>
            </a:r>
            <a:r>
              <a:rPr lang="en-GB" sz="1900" dirty="0" err="1"/>
              <a:t>emocionais</a:t>
            </a:r>
            <a:r>
              <a:rPr lang="en-GB" sz="1900" dirty="0"/>
              <a:t>, relações, contexto cultural e preferências pessoais (Hello Leaders, 2024).</a:t>
            </a:r>
            <a:endParaRPr lang="pt-PT" sz="1900" dirty="0"/>
          </a:p>
        </p:txBody>
      </p:sp>
    </p:spTree>
    <p:extLst>
      <p:ext uri="{BB962C8B-B14F-4D97-AF65-F5344CB8AC3E}">
        <p14:creationId xmlns:p14="http://schemas.microsoft.com/office/powerpoint/2010/main" val="3181268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9864" y="1616423"/>
            <a:ext cx="7832271" cy="1600197"/>
          </a:xfrm>
        </p:spPr>
        <p:txBody>
          <a:bodyPr>
            <a:normAutofit/>
          </a:bodyPr>
          <a:lstStyle/>
          <a:p>
            <a:r>
              <a:rPr lang="pt-PT" sz="2400" dirty="0" err="1"/>
              <a:t>Obrigado </a:t>
            </a:r>
            <a:r>
              <a:rPr lang="pt-PT" sz="2400" dirty="0"/>
              <a:t>pela </a:t>
            </a:r>
            <a:r>
              <a:rPr lang="pt-PT" sz="2400" dirty="0" err="1"/>
              <a:t>atenção</a:t>
            </a:r>
            <a:r>
              <a:rPr lang="pt-PT" sz="2400" dirty="0"/>
              <a:t>!</a:t>
            </a:r>
            <a:endParaRPr lang="el-GR" sz="2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8ACD137-87BD-031E-E26E-083F6CEAAD45}"/>
              </a:ext>
            </a:extLst>
          </p:cNvPr>
          <p:cNvSpPr txBox="1">
            <a:spLocks/>
          </p:cNvSpPr>
          <p:nvPr/>
        </p:nvSpPr>
        <p:spPr>
          <a:xfrm>
            <a:off x="2179864" y="2525956"/>
            <a:ext cx="7832271" cy="160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n-lt"/>
                <a:ea typeface="Roboto Slab Black" pitchFamily="2" charset="0"/>
                <a:cs typeface="+mj-cs"/>
              </a:defRPr>
            </a:lvl1pPr>
          </a:lstStyle>
          <a:p>
            <a:r>
              <a:rPr lang="pt-PT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www.nevergetsold.eu</a:t>
            </a:r>
            <a:endParaRPr lang="pt-PT" sz="2400" dirty="0"/>
          </a:p>
        </p:txBody>
      </p:sp>
      <p:pic>
        <p:nvPicPr>
          <p:cNvPr id="4" name="Imagem 3" descr="Uma imagem com símbolo, logótipo, círculo, Tipo de letra&#10;&#10;Os conteúdos gerados por IA poderão estar incorretos.">
            <a:hlinkClick r:id="rId3"/>
            <a:extLst>
              <a:ext uri="{FF2B5EF4-FFF2-40B4-BE49-F238E27FC236}">
                <a16:creationId xmlns:a16="http://schemas.microsoft.com/office/drawing/2014/main" id="{D8D0EA03-A995-B7E9-4058-014909F647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793458" y="4345022"/>
            <a:ext cx="650133" cy="650133"/>
          </a:xfrm>
          <a:prstGeom prst="rect">
            <a:avLst/>
          </a:prstGeom>
        </p:spPr>
      </p:pic>
      <p:pic>
        <p:nvPicPr>
          <p:cNvPr id="5" name="Imagem 4" descr="Uma imagem com Gráficos, Saturação de cores, círculo, design gráfico&#10;&#10;Os conteúdos gerados por IA poderão estar incorretos.">
            <a:hlinkClick r:id="rId6"/>
            <a:extLst>
              <a:ext uri="{FF2B5EF4-FFF2-40B4-BE49-F238E27FC236}">
                <a16:creationId xmlns:a16="http://schemas.microsoft.com/office/drawing/2014/main" id="{B300EE80-F36E-BCE8-4432-A1641381FC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793458" y="5214024"/>
            <a:ext cx="650133" cy="65013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5F6F38A-8A1A-8FAF-8074-AFCA31DC95EF}"/>
              </a:ext>
            </a:extLst>
          </p:cNvPr>
          <p:cNvSpPr txBox="1">
            <a:spLocks/>
          </p:cNvSpPr>
          <p:nvPr/>
        </p:nvSpPr>
        <p:spPr>
          <a:xfrm>
            <a:off x="3581399" y="4010475"/>
            <a:ext cx="6914821" cy="1334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n-lt"/>
                <a:ea typeface="Roboto Slab Black" pitchFamily="2" charset="0"/>
                <a:cs typeface="+mj-cs"/>
              </a:defRPr>
            </a:lvl1pPr>
          </a:lstStyle>
          <a:p>
            <a:pPr algn="l"/>
            <a:r>
              <a:rPr lang="pt-PT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Never Gets Old</a:t>
            </a:r>
            <a:endParaRPr lang="en-CY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ADC0E0B-B1C0-88AA-FD84-A8A318BF5E55}"/>
              </a:ext>
            </a:extLst>
          </p:cNvPr>
          <p:cNvSpPr txBox="1">
            <a:spLocks/>
          </p:cNvSpPr>
          <p:nvPr/>
        </p:nvSpPr>
        <p:spPr>
          <a:xfrm>
            <a:off x="3581399" y="4872057"/>
            <a:ext cx="2514602" cy="1334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n-lt"/>
                <a:ea typeface="Roboto Slab Black" pitchFamily="2" charset="0"/>
                <a:cs typeface="+mj-cs"/>
              </a:defRPr>
            </a:lvl1pPr>
          </a:lstStyle>
          <a:p>
            <a:pPr algn="l"/>
            <a:r>
              <a:rPr lang="pt-PT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nevergetsold.project</a:t>
            </a:r>
            <a:endParaRPr lang="en-CY" dirty="0"/>
          </a:p>
        </p:txBody>
      </p:sp>
      <p:pic>
        <p:nvPicPr>
          <p:cNvPr id="9" name="Imagem 8" descr="Uma imagem com texto, Tipo de letra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F3868F13-5791-5E06-D07A-51895382EF0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067" y="4417993"/>
            <a:ext cx="5103767" cy="144616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3F284B6-3FD7-C0BA-0EDE-04D50B4DCE80}"/>
              </a:ext>
            </a:extLst>
          </p:cNvPr>
          <p:cNvSpPr txBox="1"/>
          <p:nvPr/>
        </p:nvSpPr>
        <p:spPr>
          <a:xfrm>
            <a:off x="2305050" y="6210300"/>
            <a:ext cx="9486900" cy="57708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1050" dirty="0"/>
              <a:t>Financiado pela União Europeia. Os pontos de vista e as opiniões expressas são as do(s) autor(</a:t>
            </a:r>
            <a:r>
              <a:rPr lang="pt-PT" sz="1050" dirty="0" err="1"/>
              <a:t>es</a:t>
            </a:r>
            <a:r>
              <a:rPr lang="pt-PT" sz="1050" dirty="0"/>
              <a:t>) e não refletem necessariamente a posição da União Europeia ou da Agência de Execução Europeia da Educação e da Cultura (EACEA). Nem a União Europeia nem a EACEA podem ser tidos como responsáveis por essas opiniões. </a:t>
            </a:r>
          </a:p>
          <a:p>
            <a:pPr algn="just"/>
            <a:r>
              <a:rPr lang="pt-PT" sz="1050" dirty="0"/>
              <a:t>Projeto Nº: 2024-1-DE02-KA220-ADU-000244060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E4D3A73-2FEA-6C07-359B-195CB5FABCDC}"/>
              </a:ext>
            </a:extLst>
          </p:cNvPr>
          <p:cNvSpPr txBox="1"/>
          <p:nvPr/>
        </p:nvSpPr>
        <p:spPr>
          <a:xfrm>
            <a:off x="238125" y="6057900"/>
            <a:ext cx="2066925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7E79B46-FEFC-E49D-E5D8-550F2B3E36C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6240936"/>
            <a:ext cx="1966322" cy="46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03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88744-E6C1-87C2-26C8-CD1713862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D68703-AD26-6BA1-55D9-F21A4408B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r>
              <a:rPr lang="en-US" sz="2400" dirty="0"/>
              <a:t>Módulo 1: </a:t>
            </a:r>
            <a:r>
              <a:rPr lang="pt-PT" sz="2400" dirty="0"/>
              <a:t>Envelhecimento da População e Abordagens Positivas ao Envelhecimento</a:t>
            </a:r>
            <a:endParaRPr lang="en-US" sz="2400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C81FE0C-B284-0B8E-1BC8-B078181A5EBB}"/>
              </a:ext>
            </a:extLst>
          </p:cNvPr>
          <p:cNvSpPr txBox="1">
            <a:spLocks/>
          </p:cNvSpPr>
          <p:nvPr/>
        </p:nvSpPr>
        <p:spPr>
          <a:xfrm>
            <a:off x="97970" y="884489"/>
            <a:ext cx="11944351" cy="550862"/>
          </a:xfrm>
          <a:prstGeom prst="rect">
            <a:avLst/>
          </a:prstGeom>
        </p:spPr>
        <p:txBody>
          <a:bodyPr/>
          <a:lstStyle>
            <a:lvl1pPr marL="0" indent="0" algn="just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3"/>
                </a:solidFill>
              </a:rPr>
              <a:t>Referências</a:t>
            </a:r>
            <a:endParaRPr lang="pt-PT" dirty="0">
              <a:solidFill>
                <a:schemeClr val="accent3"/>
              </a:solidFill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1792C848-9AB9-FCA5-6C0C-07A2AC161A9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9680" y="1357531"/>
            <a:ext cx="11944350" cy="504327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Abud, T., </a:t>
            </a:r>
            <a:r>
              <a:rPr lang="en-US" sz="900" dirty="0" err="1"/>
              <a:t>Kounidas</a:t>
            </a:r>
            <a:r>
              <a:rPr lang="en-US" sz="900" dirty="0"/>
              <a:t>, G., Martin, K. R., Werth, M., Cooper, K., &amp; Myint, P. K. (2022). Determinants of healthy ageing: a systematic review of contemporary literature. Aging clinical and experimental research, 34(6), 1215-1223.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Beard, J. R., Officer, A., De Carvalho, I. A., Sadana, R., Pot, A. M., Michel, J. P., ... &amp; Chatterji, S. (2016). The World report on ageing and health: a policy framework for healthy ageing. The lancet, 387(10033), 2145-2154.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De Gobbi, M. S., Kühn, S., Heins, G., &amp; Malikova, Z. (2025). Demographic change in Europe and Central Asia: Addressing the issue of a shrinking and ageing </a:t>
            </a:r>
            <a:r>
              <a:rPr lang="en-US" sz="900" dirty="0" err="1"/>
              <a:t>labour</a:t>
            </a:r>
            <a:r>
              <a:rPr lang="en-US" sz="900" dirty="0"/>
              <a:t> force (No. 139). ILO Working Paper. </a:t>
            </a:r>
            <a:r>
              <a:rPr lang="en-US" sz="900" dirty="0">
                <a:hlinkClick r:id="rId2"/>
              </a:rPr>
              <a:t>https://www.econstor.eu/bitstream/10419/324229/1/1929162480.pdf</a:t>
            </a:r>
            <a:r>
              <a:rPr lang="en-US" sz="9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European Commission. (2024). The 2024 Ageing Report: Economic and Budgetary Projections for the EU Member States (2022–2070) (Institutional Paper 279). Publications Office of the European Union. </a:t>
            </a:r>
            <a:r>
              <a:rPr lang="en-US" sz="900" dirty="0">
                <a:hlinkClick r:id="rId3"/>
              </a:rPr>
              <a:t>https://doi.org/10.2765/049223</a:t>
            </a:r>
            <a:r>
              <a:rPr lang="en-US" sz="900" dirty="0"/>
              <a:t>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European Commission. (2021). Green paper on ageing: Fostering solidarity and responsibility between generations. </a:t>
            </a:r>
            <a:r>
              <a:rPr lang="en-US" sz="900" dirty="0">
                <a:hlinkClick r:id="rId4"/>
              </a:rPr>
              <a:t>https://commission.europa.eu/system/files/2021-06/green_paper_ageing_2021_en.pdf</a:t>
            </a:r>
            <a:r>
              <a:rPr lang="en-US" sz="9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Eurostat. (2024, September). Population structure and ageing. European Commission. </a:t>
            </a:r>
            <a:r>
              <a:rPr lang="en-US" sz="900" dirty="0">
                <a:hlinkClick r:id="rId5"/>
              </a:rPr>
              <a:t>https://ec.europa.eu/eurostat/statistics-explained/index.php?title=Population_structure_and_ageing</a:t>
            </a:r>
            <a:r>
              <a:rPr lang="en-US" sz="9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Eurostat. (2025). Demography of Europe – 2025 edition. Interactive publication. </a:t>
            </a:r>
            <a:r>
              <a:rPr lang="en-US" sz="900" dirty="0">
                <a:hlinkClick r:id="rId6"/>
              </a:rPr>
              <a:t>https://ec.europa.eu/eurostat/web/interactive-publications/demography-2025</a:t>
            </a:r>
            <a:r>
              <a:rPr lang="en-US" sz="9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Gewirtz-Meydan, A., &amp; Ayalon, L. (2020). “Shades of grey”: Exploring public opinion about later-life sexuality. Canadian Journal on Aging/La Revue canadienne du </a:t>
            </a:r>
            <a:r>
              <a:rPr lang="en-US" sz="900" dirty="0" err="1"/>
              <a:t>vieillissement</a:t>
            </a:r>
            <a:r>
              <a:rPr lang="en-US" sz="900" dirty="0"/>
              <a:t>, 39(4), 647-661. https://doi.org/10.1017/s071498081900062x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Gewirtz-Meydan, A., Hafford-</a:t>
            </a:r>
            <a:r>
              <a:rPr lang="en-US" sz="900" dirty="0" err="1"/>
              <a:t>Letchfield</a:t>
            </a:r>
            <a:r>
              <a:rPr lang="en-US" sz="900" dirty="0"/>
              <a:t>, T., Benyamini, Y., Phelan, A., Jackson, J. and Ayalon, L. (2018) 'Ageism and Sexuality', in Ayalon, L. &amp; Tesch-Römer, C. (eds.) Contemporary Perspectives on Ageism. Cham: Springer International Publishing, pp. 149-162. doi:10.1007/978-3-319-73820-8_10. </a:t>
            </a:r>
            <a:r>
              <a:rPr lang="en-US" sz="900" dirty="0">
                <a:hlinkClick r:id="rId7"/>
              </a:rPr>
              <a:t>https://cora.ucc.ie/bitstreams/7f056dc8-2801-4587-9aec-87a10ad79796/download</a:t>
            </a:r>
            <a:r>
              <a:rPr lang="en-US" sz="9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Hello Leaders. (2024, March 13). Holistic care: A comprehensive approach to well-being in the aged care sector. </a:t>
            </a:r>
            <a:r>
              <a:rPr lang="en-US" sz="900" dirty="0">
                <a:hlinkClick r:id="rId8"/>
              </a:rPr>
              <a:t>https://helloleaders.com.au/article/holistic-care-a-comprehensive-approach-to-well-being-in-the-aged-care-sector</a:t>
            </a:r>
            <a:r>
              <a:rPr lang="en-US" sz="900" dirty="0"/>
              <a:t>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 err="1"/>
              <a:t>Paúl</a:t>
            </a:r>
            <a:r>
              <a:rPr lang="en-US" sz="900" dirty="0"/>
              <a:t>, C., Ribeiro, O., &amp; Teixeira, L. (2012). Active ageing: An empirical approach to the WHO model. Current Gerontology and Geriatrics Research, 2012, 1–10. https://doi.org/10.1155/2012/382972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Ribeiro, M. G. (2025, June 26). Active ageing: European frameworks and progress. European Association for the Education of Adults. </a:t>
            </a:r>
            <a:r>
              <a:rPr lang="en-US" sz="900" dirty="0">
                <a:hlinkClick r:id="rId9"/>
              </a:rPr>
              <a:t>https://eaea.org/2025/06/26/active-ageing-european-frameworks-and-progress/</a:t>
            </a:r>
            <a:r>
              <a:rPr lang="en-US" sz="9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Rudnicka, E., </a:t>
            </a:r>
            <a:r>
              <a:rPr lang="en-US" sz="900" dirty="0" err="1"/>
              <a:t>Napierała</a:t>
            </a:r>
            <a:r>
              <a:rPr lang="en-US" sz="900" dirty="0"/>
              <a:t>, P., </a:t>
            </a:r>
            <a:r>
              <a:rPr lang="en-US" sz="900" dirty="0" err="1"/>
              <a:t>Podfigurna</a:t>
            </a:r>
            <a:r>
              <a:rPr lang="en-US" sz="900" dirty="0"/>
              <a:t>, A., </a:t>
            </a:r>
            <a:r>
              <a:rPr lang="en-US" sz="900" dirty="0" err="1"/>
              <a:t>Męczekalski</a:t>
            </a:r>
            <a:r>
              <a:rPr lang="en-US" sz="900" dirty="0"/>
              <a:t>, B., </a:t>
            </a:r>
            <a:r>
              <a:rPr lang="en-US" sz="900" dirty="0" err="1"/>
              <a:t>Smolarczyk</a:t>
            </a:r>
            <a:r>
              <a:rPr lang="en-US" sz="900" dirty="0"/>
              <a:t>, R., &amp; </a:t>
            </a:r>
            <a:r>
              <a:rPr lang="en-US" sz="900" dirty="0" err="1"/>
              <a:t>Grymowicz</a:t>
            </a:r>
            <a:r>
              <a:rPr lang="en-US" sz="900" dirty="0"/>
              <a:t>, M. (2020). The World Health Organization (WHO) approach to healthy ageing. </a:t>
            </a:r>
            <a:r>
              <a:rPr lang="en-US" sz="900" dirty="0" err="1"/>
              <a:t>Maturitas</a:t>
            </a:r>
            <a:r>
              <a:rPr lang="en-US" sz="900" dirty="0"/>
              <a:t>, 139, 6-11. https://doi.org/10.1016/j.maturitas.2020.05.018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THE WHOQOL GROUP. (1998). Development of the World Health Organization WHOQOL-BREF Quality of Life Assessment. Psychological Medicine, 28(3), 551–558. doi:10.1017/S0033291798006667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Wiggins, R. D., </a:t>
            </a:r>
            <a:r>
              <a:rPr lang="en-US" sz="900" dirty="0" err="1"/>
              <a:t>Netuveli</a:t>
            </a:r>
            <a:r>
              <a:rPr lang="en-US" sz="900" dirty="0"/>
              <a:t>, G., Hyde, M., Higgs, P., &amp; Blane, D. (2004). The Casp-19 scale of quality of life in old age: its measurement properties, reliability and validity. Ageing &amp; Society, 24(5), 693–706.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World Health Organization. (2025, April 28). Ageing: Ageism. </a:t>
            </a:r>
            <a:r>
              <a:rPr lang="en-US" sz="900" dirty="0">
                <a:hlinkClick r:id="rId10"/>
              </a:rPr>
              <a:t>https://www.who.int/news-room/questions-and-answers/item/ageing-ageism</a:t>
            </a:r>
            <a:r>
              <a:rPr lang="en-US" sz="9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World Health Organization. (2020). Decade of healthy ageing: Baseline report. </a:t>
            </a:r>
            <a:r>
              <a:rPr lang="en-US" sz="900" dirty="0">
                <a:hlinkClick r:id="rId11"/>
              </a:rPr>
              <a:t>https://www.who.int/publications/i/item/9789240017900</a:t>
            </a:r>
            <a:r>
              <a:rPr lang="en-US" sz="9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World Health Organization. (2002). Active ageing: A policy framework (No. WHO/NMH/NPH/02.8). World Health Organization.</a:t>
            </a:r>
          </a:p>
        </p:txBody>
      </p:sp>
    </p:spTree>
    <p:extLst>
      <p:ext uri="{BB962C8B-B14F-4D97-AF65-F5344CB8AC3E}">
        <p14:creationId xmlns:p14="http://schemas.microsoft.com/office/powerpoint/2010/main" val="21412995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CARDET Course template">
  <a:themeElements>
    <a:clrScheme name="NeverGetsOld">
      <a:dk1>
        <a:srgbClr val="252223"/>
      </a:dk1>
      <a:lt1>
        <a:srgbClr val="D1D1D1"/>
      </a:lt1>
      <a:dk2>
        <a:srgbClr val="1D1D1B"/>
      </a:dk2>
      <a:lt2>
        <a:srgbClr val="F2F2F2"/>
      </a:lt2>
      <a:accent1>
        <a:srgbClr val="633EB1"/>
      </a:accent1>
      <a:accent2>
        <a:srgbClr val="252223"/>
      </a:accent2>
      <a:accent3>
        <a:srgbClr val="D33FB2"/>
      </a:accent3>
      <a:accent4>
        <a:srgbClr val="424244"/>
      </a:accent4>
      <a:accent5>
        <a:srgbClr val="6CAD48"/>
      </a:accent5>
      <a:accent6>
        <a:srgbClr val="424244"/>
      </a:accent6>
      <a:hlink>
        <a:srgbClr val="D33FB2"/>
      </a:hlink>
      <a:folHlink>
        <a:srgbClr val="48943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RDET Course template - Cover page">
  <a:themeElements>
    <a:clrScheme name="Custom 1">
      <a:dk1>
        <a:srgbClr val="252223"/>
      </a:dk1>
      <a:lt1>
        <a:srgbClr val="D1D1D1"/>
      </a:lt1>
      <a:dk2>
        <a:srgbClr val="1D1D1B"/>
      </a:dk2>
      <a:lt2>
        <a:srgbClr val="F2F2F2"/>
      </a:lt2>
      <a:accent1>
        <a:srgbClr val="633EB1"/>
      </a:accent1>
      <a:accent2>
        <a:srgbClr val="633EB1"/>
      </a:accent2>
      <a:accent3>
        <a:srgbClr val="D33FB2"/>
      </a:accent3>
      <a:accent4>
        <a:srgbClr val="D33FB1"/>
      </a:accent4>
      <a:accent5>
        <a:srgbClr val="6CAD48"/>
      </a:accent5>
      <a:accent6>
        <a:srgbClr val="6CAC47"/>
      </a:accent6>
      <a:hlink>
        <a:srgbClr val="D33FB2"/>
      </a:hlink>
      <a:folHlink>
        <a:srgbClr val="48943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EE0A6C00C77214D8209623C313996D0" ma:contentTypeVersion="14" ma:contentTypeDescription="Ein neues Dokument erstellen." ma:contentTypeScope="" ma:versionID="ee2fc3b4fe5f9d97eb0fd85ecf374dda">
  <xsd:schema xmlns:xsd="http://www.w3.org/2001/XMLSchema" xmlns:xs="http://www.w3.org/2001/XMLSchema" xmlns:p="http://schemas.microsoft.com/office/2006/metadata/properties" xmlns:ns2="d26a33d8-8496-4dd0-bdb4-e7001d843bba" xmlns:ns3="d3294b56-e90c-47f0-a901-cbc2fa92cece" targetNamespace="http://schemas.microsoft.com/office/2006/metadata/properties" ma:root="true" ma:fieldsID="3c38a056eb196ad395679a14beb6de12" ns2:_="" ns3:_="">
    <xsd:import namespace="d26a33d8-8496-4dd0-bdb4-e7001d843bba"/>
    <xsd:import namespace="d3294b56-e90c-47f0-a901-cbc2fa92cec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a33d8-8496-4dd0-bdb4-e7001d843bb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markierungen" ma:readOnly="false" ma:fieldId="{5cf76f15-5ced-4ddc-b409-7134ff3c332f}" ma:taxonomyMulti="true" ma:sspId="a61d46de-49b0-4243-96a3-a3e4bdd6a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4b56-e90c-47f0-a901-cbc2fa92cec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a1f63a2-230f-4923-ae91-f8235b014c92}" ma:internalName="TaxCatchAll" ma:showField="CatchAllData" ma:web="d3294b56-e90c-47f0-a901-cbc2fa92ce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a33d8-8496-4dd0-bdb4-e7001d843bba">
      <Terms xmlns="http://schemas.microsoft.com/office/infopath/2007/PartnerControls"/>
    </lcf76f155ced4ddcb4097134ff3c332f>
    <TaxCatchAll xmlns="d3294b56-e90c-47f0-a901-cbc2fa92cece" xsi:nil="true"/>
  </documentManagement>
</p:properties>
</file>

<file path=customXml/itemProps1.xml><?xml version="1.0" encoding="utf-8"?>
<ds:datastoreItem xmlns:ds="http://schemas.openxmlformats.org/officeDocument/2006/customXml" ds:itemID="{2D044CCE-E0C4-4A56-8B83-94417FC11BE1}"/>
</file>

<file path=customXml/itemProps2.xml><?xml version="1.0" encoding="utf-8"?>
<ds:datastoreItem xmlns:ds="http://schemas.openxmlformats.org/officeDocument/2006/customXml" ds:itemID="{B161CD06-CC3E-4F5F-BCFB-34B62BC43016}"/>
</file>

<file path=customXml/itemProps3.xml><?xml version="1.0" encoding="utf-8"?>
<ds:datastoreItem xmlns:ds="http://schemas.openxmlformats.org/officeDocument/2006/customXml" ds:itemID="{3D42C4ED-C80A-49EC-9424-649AAABC38E9}"/>
</file>

<file path=docProps/app.xml><?xml version="1.0" encoding="utf-8"?>
<Properties xmlns="http://schemas.openxmlformats.org/officeDocument/2006/extended-properties" xmlns:vt="http://schemas.openxmlformats.org/officeDocument/2006/docPropsVTypes">
  <TotalTime>3618</TotalTime>
  <Words>4119</Words>
  <Application>Microsoft Office PowerPoint</Application>
  <PresentationFormat>Ecrã Panorâmico</PresentationFormat>
  <Paragraphs>265</Paragraphs>
  <Slides>27</Slides>
  <Notes>12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27</vt:i4>
      </vt:variant>
    </vt:vector>
  </HeadingPairs>
  <TitlesOfParts>
    <vt:vector size="33" baseType="lpstr">
      <vt:lpstr>Arial</vt:lpstr>
      <vt:lpstr>Calibri</vt:lpstr>
      <vt:lpstr>Open Sans</vt:lpstr>
      <vt:lpstr>Wingdings</vt:lpstr>
      <vt:lpstr>CARDET Course template</vt:lpstr>
      <vt:lpstr>CARDET Course template - Cover page</vt:lpstr>
      <vt:lpstr>Manual AgeWise</vt:lpstr>
      <vt:lpstr>Agenda &amp; Resultados de Aprendizagem</vt:lpstr>
      <vt:lpstr>Dados Demográficos (Eurostat, 2024)</vt:lpstr>
      <vt:lpstr>Dados Demográficos (Eurostat, 2024)</vt:lpstr>
      <vt:lpstr>Dados Demográficos (Eurostat, 2024)</vt:lpstr>
      <vt:lpstr>Dados Demográficos nos Países Parceiros</vt:lpstr>
      <vt:lpstr>Dados Demográficos - Envelhecimento na Europa</vt:lpstr>
      <vt:lpstr>Dados Demográficos - Envelhecimento na Europa</vt:lpstr>
      <vt:lpstr>Estruturas para um Envelhecimento Positivo</vt:lpstr>
      <vt:lpstr>Estruturas para um Envelhecimento Positivo</vt:lpstr>
      <vt:lpstr>Estruturas para um Envelhecimento Positivo</vt:lpstr>
      <vt:lpstr>Estruturas para um Envelhecimento Positivo</vt:lpstr>
      <vt:lpstr>Estruturas para o Envelhecimento Positivo</vt:lpstr>
      <vt:lpstr>Estruturas para um Envelhecimento Positivo</vt:lpstr>
      <vt:lpstr>Estruturas para um Envelhecimento Positivo</vt:lpstr>
      <vt:lpstr>Estruturas para um Envelhecimento Positivo</vt:lpstr>
      <vt:lpstr>Estruturas para um Envelhecimento Positivo</vt:lpstr>
      <vt:lpstr>Avaliação da Qualidade de Vida</vt:lpstr>
      <vt:lpstr>Estrutura Holística em Gerontologia</vt:lpstr>
      <vt:lpstr>Desafios Profissionais</vt:lpstr>
      <vt:lpstr>Desafios Profissionais e Estruturas Holísticas</vt:lpstr>
      <vt:lpstr>Orientação para Educadores e Profissionais</vt:lpstr>
      <vt:lpstr>Orientação para Educadores e Profissionais</vt:lpstr>
      <vt:lpstr>Resumo e Mensagens-Chave</vt:lpstr>
      <vt:lpstr>Módulo 1 – Definições-Chave</vt:lpstr>
      <vt:lpstr>Obrigado pela atenção!</vt:lpstr>
      <vt:lpstr>Módulo 1: Envelhecimento da População e Abordagens Positivas ao Envelhecimento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2Fast4u</dc:creator>
  <cp:keywords>, docId:9B76F694D92C10A8B143D06640AEE018</cp:keywords>
  <cp:lastModifiedBy>Andreia Nunes - Proportional Message</cp:lastModifiedBy>
  <cp:revision>234</cp:revision>
  <cp:lastPrinted>2018-07-25T11:23:29Z</cp:lastPrinted>
  <dcterms:created xsi:type="dcterms:W3CDTF">2014-07-11T09:12:14Z</dcterms:created>
  <dcterms:modified xsi:type="dcterms:W3CDTF">2026-07-23T11:54:57Z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0x0101006EE0A6C00C77214D8209623C313996D0</vt:lpwstr>
  </property>
</Properties>
</file>