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270" r:id="rId9"/>
    <p:sldId id="271" r:id="rId10"/>
    <p:sldId id="272" r:id="rId11"/>
    <p:sldId id="274" r:id="rId12"/>
    <p:sldId id="296" r:id="rId13"/>
    <p:sldId id="273" r:id="rId14"/>
    <p:sldId id="275" r:id="rId15"/>
    <p:sldId id="277" r:id="rId16"/>
    <p:sldId id="278" r:id="rId17"/>
    <p:sldId id="284" r:id="rId18"/>
    <p:sldId id="280" r:id="rId19"/>
    <p:sldId id="281" r:id="rId20"/>
    <p:sldId id="283" r:id="rId21"/>
    <p:sldId id="285" r:id="rId22"/>
    <p:sldId id="297" r:id="rId23"/>
    <p:sldId id="288" r:id="rId24"/>
    <p:sldId id="291" r:id="rId25"/>
    <p:sldId id="298" r:id="rId26"/>
    <p:sldId id="294" r:id="rId27"/>
    <p:sldId id="290" r:id="rId28"/>
    <p:sldId id="293" r:id="rId29"/>
    <p:sldId id="264"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8496" autoAdjust="0"/>
  </p:normalViewPr>
  <p:slideViewPr>
    <p:cSldViewPr snapToGrid="0">
      <p:cViewPr>
        <p:scale>
          <a:sx n="114" d="100"/>
          <a:sy n="114" d="100"/>
        </p:scale>
        <p:origin x="600" y="-3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Infrastructures urbaines adaptées aux personnes âgées</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Sécurité alimentaire et santé préventive</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dirty="0"/>
            <a:t>Autogestion et promotion de la santé</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dirty="0" err="1"/>
            <a:t>Mentorat</a:t>
          </a:r>
          <a:r>
            <a:rPr lang="pt-PT" b="1" dirty="0"/>
            <a:t> </a:t>
          </a:r>
          <a:r>
            <a:rPr lang="pt-PT" b="1" dirty="0" err="1"/>
            <a:t>intergénérationnel</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Engagement politique tout au long de la vie</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Université des seniors</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 b="-1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Préserver son style personnel et son identité</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a:t>Vie privée et intimité</a:t>
          </a:r>
          <a:endParaRPr lang="pt-PT"/>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Autonomie dans les petites décisions</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l="-7000" r="-7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210144" cy="212743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6304" y="283658"/>
          <a:ext cx="2411729" cy="156012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6304"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pt-PT" sz="2400" b="1" kern="1200"/>
            <a:t>Infrastructures urbaines adaptées aux personnes âgées</a:t>
          </a:r>
        </a:p>
      </dsp:txBody>
      <dsp:txXfrm rot="10800000">
        <a:off x="320473" y="2127439"/>
        <a:ext cx="2263391" cy="2526034"/>
      </dsp:txXfrm>
    </dsp:sp>
    <dsp:sp modelId="{2615BB86-4389-4CF9-A2D8-A38FF5E7C6FA}">
      <dsp:nvSpPr>
        <dsp:cNvPr id="0" name=""/>
        <dsp:cNvSpPr/>
      </dsp:nvSpPr>
      <dsp:spPr>
        <a:xfrm>
          <a:off x="2899207" y="283658"/>
          <a:ext cx="2411729" cy="1560122"/>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99207"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Sécurité alimentaire et santé préventive</a:t>
          </a:r>
          <a:endParaRPr lang="pt-PT" sz="2400" kern="1200" dirty="0"/>
        </a:p>
      </dsp:txBody>
      <dsp:txXfrm rot="10800000">
        <a:off x="2973376" y="2127439"/>
        <a:ext cx="2263391" cy="2526034"/>
      </dsp:txXfrm>
    </dsp:sp>
    <dsp:sp modelId="{5628FA73-0DFC-4F29-ACDF-59D037B19A7D}">
      <dsp:nvSpPr>
        <dsp:cNvPr id="0" name=""/>
        <dsp:cNvSpPr/>
      </dsp:nvSpPr>
      <dsp:spPr>
        <a:xfrm>
          <a:off x="5552109" y="283658"/>
          <a:ext cx="2411729" cy="1560122"/>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552109"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Autogestion et promotion de la santé</a:t>
          </a:r>
          <a:endParaRPr lang="pt-PT" sz="2400" kern="1200" dirty="0"/>
        </a:p>
      </dsp:txBody>
      <dsp:txXfrm rot="10800000">
        <a:off x="5626278" y="2127439"/>
        <a:ext cx="2263391" cy="252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009107" cy="221061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0273" y="294748"/>
          <a:ext cx="2352675" cy="1621114"/>
        </a:xfrm>
        <a:prstGeom prst="roundRect">
          <a:avLst>
            <a:gd name="adj" fmla="val 10000"/>
          </a:avLst>
        </a:prstGeom>
        <a:blipFill>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0273"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pt-PT" sz="1900" b="1" kern="1200" dirty="0" err="1"/>
            <a:t>Mentorat</a:t>
          </a:r>
          <a:r>
            <a:rPr lang="pt-PT" sz="1900" b="1" kern="1200" dirty="0"/>
            <a:t> </a:t>
          </a:r>
          <a:r>
            <a:rPr lang="pt-PT" sz="1900" b="1" kern="1200" dirty="0" err="1"/>
            <a:t>intergénérationnel</a:t>
          </a:r>
          <a:endParaRPr lang="pt-PT" sz="1900" b="1" kern="1200" dirty="0"/>
        </a:p>
      </dsp:txBody>
      <dsp:txXfrm rot="10800000">
        <a:off x="312626" y="2210610"/>
        <a:ext cx="2207969" cy="2629504"/>
      </dsp:txXfrm>
    </dsp:sp>
    <dsp:sp modelId="{2615BB86-4389-4CF9-A2D8-A38FF5E7C6FA}">
      <dsp:nvSpPr>
        <dsp:cNvPr id="0" name=""/>
        <dsp:cNvSpPr/>
      </dsp:nvSpPr>
      <dsp:spPr>
        <a:xfrm>
          <a:off x="2828215" y="294748"/>
          <a:ext cx="2352675" cy="1621114"/>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28215"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dirty="0"/>
            <a:t>Engagement politique tout au long de la vie</a:t>
          </a:r>
          <a:endParaRPr lang="pt-PT" sz="1900" kern="1200" dirty="0"/>
        </a:p>
      </dsp:txBody>
      <dsp:txXfrm rot="10800000">
        <a:off x="2900568" y="2210610"/>
        <a:ext cx="2207969" cy="2629504"/>
      </dsp:txXfrm>
    </dsp:sp>
    <dsp:sp modelId="{5628FA73-0DFC-4F29-ACDF-59D037B19A7D}">
      <dsp:nvSpPr>
        <dsp:cNvPr id="0" name=""/>
        <dsp:cNvSpPr/>
      </dsp:nvSpPr>
      <dsp:spPr>
        <a:xfrm>
          <a:off x="5416158" y="294748"/>
          <a:ext cx="2352675" cy="1621114"/>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16158"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b="1" kern="1200"/>
            <a:t>Université des seniors</a:t>
          </a:r>
          <a:endParaRPr lang="pt-PT" sz="1900" kern="1200"/>
        </a:p>
      </dsp:txBody>
      <dsp:txXfrm rot="10800000">
        <a:off x="5488511" y="2210610"/>
        <a:ext cx="2207969" cy="2629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503268" cy="218872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5098" y="291829"/>
          <a:ext cx="2204084" cy="1605063"/>
        </a:xfrm>
        <a:prstGeom prst="roundRect">
          <a:avLst>
            <a:gd name="adj" fmla="val 10000"/>
          </a:avLst>
        </a:prstGeom>
        <a:blipFill>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5098"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pt-PT" sz="2800" b="1" kern="1200"/>
            <a:t>Préserver son style personnel et son identité</a:t>
          </a:r>
        </a:p>
      </dsp:txBody>
      <dsp:txXfrm rot="10800000">
        <a:off x="292881" y="2188723"/>
        <a:ext cx="2068518" cy="2607323"/>
      </dsp:txXfrm>
    </dsp:sp>
    <dsp:sp modelId="{2615BB86-4389-4CF9-A2D8-A38FF5E7C6FA}">
      <dsp:nvSpPr>
        <dsp:cNvPr id="0" name=""/>
        <dsp:cNvSpPr/>
      </dsp:nvSpPr>
      <dsp:spPr>
        <a:xfrm>
          <a:off x="2649591" y="291829"/>
          <a:ext cx="2204084" cy="1605063"/>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9591"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US" sz="2800" b="1" kern="1200"/>
            <a:t>Vie privée et intimité</a:t>
          </a:r>
          <a:endParaRPr lang="pt-PT" sz="2800" kern="1200"/>
        </a:p>
      </dsp:txBody>
      <dsp:txXfrm rot="10800000">
        <a:off x="2717374" y="2188723"/>
        <a:ext cx="2068518" cy="2607323"/>
      </dsp:txXfrm>
    </dsp:sp>
    <dsp:sp modelId="{5628FA73-0DFC-4F29-ACDF-59D037B19A7D}">
      <dsp:nvSpPr>
        <dsp:cNvPr id="0" name=""/>
        <dsp:cNvSpPr/>
      </dsp:nvSpPr>
      <dsp:spPr>
        <a:xfrm>
          <a:off x="5074084" y="291829"/>
          <a:ext cx="2204084" cy="1605063"/>
        </a:xfrm>
        <a:prstGeom prst="roundRect">
          <a:avLst>
            <a:gd name="adj" fmla="val 10000"/>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74084"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US" sz="2800" b="1" kern="1200"/>
            <a:t>Autonomie dans les petites décisions</a:t>
          </a:r>
          <a:endParaRPr lang="pt-PT" sz="2800" kern="1200"/>
        </a:p>
      </dsp:txBody>
      <dsp:txXfrm rot="10800000">
        <a:off x="5141867" y="2188723"/>
        <a:ext cx="2068518" cy="260732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Dans les pays de l'UE, ce ratio variait entre un minimum de 21,7 % au Luxembourg et de 23,6 % en Irlande, où l'on comptait près de 5 personnes en âge de travailler pour chaque personne âgée de 65 ans et plus, et un maximum de 38,4 % en Italie et de 38,2 % au Portugal, où l'on comptait moins de 3 personnes en âge de travailler pour chaque personne âgée de 65 ans et plus.</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49146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On parle de « frein démographique » lorsque la diminution de la population active et l'augmentation de la population âgée ralentissent la croissance économique d'un pays. Ce phénomène s'explique par le fait qu'il y a moins de travailleurs qui paient des impôts pour financer les coûts croissants, par exemple, des retraites, des soins de santé et des services sociaux destinés aux personnes âgées.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351502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Les groupes passent</a:t>
            </a:r>
            <a:r>
              <a:rPr lang="en-US" sz="1200" b="1" dirty="0"/>
              <a:t> 5 minutes à chaque station </a:t>
            </a:r>
            <a:r>
              <a:rPr lang="en-US" sz="1200" dirty="0"/>
              <a:t>pour noter leurs réflexions sur des feuilles de papier avant de passer à la suivante. Après trois tours, les points seront présentés et discutés avec l’ensemble du groupe. Malgré certaines différences dans les chiffres d’un pays à l’autre, quel est le défi ou la tendance qui semble commun à nous tous ? Comment ces chiffres expliquent-ils ce que vous observez chaque jour dans votre établissement ou auprès de vos résidents en ce moment même ? </a:t>
            </a:r>
            <a:r>
              <a:rPr lang="en-US" dirty="0"/>
              <a:t>Si vous deviez choisir une seule information parmi celles figurant sur ces feuilles pour la partager avec un collègue qui n'était pas présent aujourd'hui, laquelle choisiriez-vous et pourquoi ? </a:t>
            </a: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77777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1" dirty="0"/>
              <a:t>Services de santé et services sociaux </a:t>
            </a:r>
            <a:r>
              <a:rPr lang="en-US" dirty="0"/>
              <a:t>: promotion de la santé, prévention des maladies, soins de longue durée, services de santé mentale.</a:t>
            </a:r>
          </a:p>
          <a:p>
            <a:r>
              <a:rPr lang="en-US" b="1" dirty="0"/>
              <a:t>Déterminants </a:t>
            </a:r>
            <a:r>
              <a:rPr lang="en-US" b="1" dirty="0" err="1"/>
              <a:t>comportementaux </a:t>
            </a:r>
            <a:r>
              <a:rPr lang="en-US" dirty="0"/>
              <a:t>: sevrage tabagique, activité physique, alimentation saine, santé bucco-dentaire, consommation d’alcool, prise de médicaments. </a:t>
            </a:r>
          </a:p>
          <a:p>
            <a:r>
              <a:rPr lang="en-US" b="1" dirty="0"/>
              <a:t>Déterminants personnels </a:t>
            </a:r>
            <a:r>
              <a:rPr lang="en-US" dirty="0"/>
              <a:t>: biologie, génétique, facteurs psychologiques.</a:t>
            </a:r>
          </a:p>
          <a:p>
            <a:r>
              <a:rPr lang="en-US" b="1" dirty="0"/>
              <a:t>Environnement physique </a:t>
            </a:r>
            <a:r>
              <a:rPr lang="en-US" dirty="0"/>
              <a:t>: Environnement adapté aux personnes âgées, logement sûr, prévention des chutes, absence de pollution (eau propre, air pur et alimentation sûre).</a:t>
            </a:r>
          </a:p>
          <a:p>
            <a:r>
              <a:rPr lang="en-US" b="1" dirty="0"/>
              <a:t>Déterminants sociaux </a:t>
            </a:r>
            <a:r>
              <a:rPr lang="en-US" dirty="0"/>
              <a:t>: soutien social, éducation et alphabétisation, prévention de la violence et des maltraitances.</a:t>
            </a:r>
          </a:p>
          <a:p>
            <a:r>
              <a:rPr lang="en-US" b="1" dirty="0"/>
              <a:t>Déterminants économiques </a:t>
            </a:r>
            <a:r>
              <a:rPr lang="en-US" dirty="0"/>
              <a:t>: revenus, protection sociale, sécurité financière</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153066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 culture et le genre sont considérés comme des déterminants transversaux, car ils n’existent pas de manière isolée ; ils constituent des facteurs fondamentaux qui façonnent et influencent tous les autres facteurs du cadre du vieillissement actif.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8960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Alors que les cadres conceptuels relatifs au vieillissement en bonne santé et actif mettent l’accent sur les capacités fonctionnelles et la participation à la vie sociale, le cadre conceptuel de la qualité de vie </a:t>
            </a:r>
            <a:r>
              <a:rPr lang="en-US" sz="1200" dirty="0" err="1"/>
              <a:t>est axé </a:t>
            </a:r>
            <a:r>
              <a:rPr lang="en-US" sz="1200" dirty="0"/>
              <a:t>sur l’expérience subjective que l’individu a de sa propre existence. La qualité de vie mesure le degré de satisfaction d’une personne vis-à-vis de ses liens sociaux, de son sentiment de dignité et de sa capacité à </a:t>
            </a:r>
            <a:r>
              <a:rPr lang="en-US" sz="1200" dirty="0" err="1"/>
              <a:t>s’épanouir </a:t>
            </a:r>
            <a:r>
              <a:rPr lang="en-US" sz="1200" dirty="0"/>
              <a:t>à un âge avancé.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805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Pour évaluer l'expérience subjective du vieillissement, les chercheurs et les professionnels s'appuient généralement sur des outils validés et fondés sur des données probantes qui permettent de saisir la nature multidimensionnelle du bien-être. Deux des cadres les plus </a:t>
            </a:r>
            <a:r>
              <a:rPr lang="en-US" sz="1200" dirty="0" err="1"/>
              <a:t>reconnus</a:t>
            </a:r>
            <a:r>
              <a:rPr lang="en-US" sz="1200" dirty="0"/>
              <a:t> à l'échelle mondiale pour évaluer la qualité de vie sont le </a:t>
            </a:r>
            <a:r>
              <a:rPr lang="en-US" sz="1200" i="1" dirty="0"/>
              <a:t>WHOQOL-BREF </a:t>
            </a:r>
            <a:r>
              <a:rPr lang="en-US" sz="1200" dirty="0"/>
              <a:t>(OMS) et le </a:t>
            </a:r>
            <a:r>
              <a:rPr lang="en-US" sz="1200" i="1" dirty="0"/>
              <a:t>CASP-19 </a:t>
            </a:r>
            <a:r>
              <a:rPr lang="en-US" sz="1200" dirty="0"/>
              <a:t>(Wiggins, 2004).</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81404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À l'issue des entretiens, les impressions, les idées et les retours d'expérience feront l'objet d'une discussion au sein de l'ensemble du groupe.</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76538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L'approche holistique ne considère pas le vieillissement comme une succession de symptômes médicaux, mais reconnaît l'interdépendance des différents aspects de la vie d'une personne, notamment ses états mentaux et émotionnels, ses relations, son contexte culturel et ses préférences personnelles.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091671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Différents cas seront présentés à l'ensemble du groupe, accompagnés de plans d'action élaborés.</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2840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13/8/26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opentext.wsu.edu/ospsychrevisions/chapter/stages-of-development/"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pixnio.com/flags-of-the-world/flag-of-portugal" TargetMode="External"/><Relationship Id="rId7" Type="http://schemas.openxmlformats.org/officeDocument/2006/relationships/hyperlink" Target="https://www.franceshastaenlasopa.com/2016/01/"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hyperlink" Target="https://en.wikipedia.org/wiki/Flag_of_Romania" TargetMode="External"/><Relationship Id="rId5" Type="http://schemas.openxmlformats.org/officeDocument/2006/relationships/hyperlink" Target="https://en.wikipedia.org/wiki/Flag_of_Germany"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hyperlink" Target="https://en.wikipedia.org/wiki/Flag_of_Cypr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beconwiz.com/2019/02/06/abc-inquiry-levels-understand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researchleap.com/quality-of-life-as-a-determinant-of-poland-citizens-prosperity/"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tools/whoqol/whoqol-bre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fr/vectors/sondage-ic%C3%B4ne-enqu%C3%AAte-sur-l-ic%C3%B4ne-2316468/" TargetMode="External"/><Relationship Id="rId5" Type="http://schemas.openxmlformats.org/officeDocument/2006/relationships/image" Target="../media/image28.png"/><Relationship Id="rId4" Type="http://schemas.openxmlformats.org/officeDocument/2006/relationships/hyperlink" Target="https://casp19.com/casp-transla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ribework.blogspot.com/2012/01/distances-of-intimacy.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rawpixel.com/search/retirement" TargetMode="External"/><Relationship Id="rId2" Type="http://schemas.openxmlformats.org/officeDocument/2006/relationships/image" Target="../media/image32.1"/><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35.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34.png"/><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hyperlink" Target="https://helloleaders.com.au/article/holistic-care-a-comprehensive-approach-to-well-being-in-the-aged-care-sector" TargetMode="External"/><Relationship Id="rId3" Type="http://schemas.openxmlformats.org/officeDocument/2006/relationships/hyperlink" Target="https://doi.org/10.2765/049223" TargetMode="External"/><Relationship Id="rId7" Type="http://schemas.openxmlformats.org/officeDocument/2006/relationships/hyperlink" Target="https://cora.ucc.ie/bitstreams/7f056dc8-2801-4587-9aec-87a10ad79796/download" TargetMode="External"/><Relationship Id="rId2" Type="http://schemas.openxmlformats.org/officeDocument/2006/relationships/hyperlink" Target="https://www.econstor.eu/bitstream/10419/324229/1/1929162480.pdf" TargetMode="External"/><Relationship Id="rId1" Type="http://schemas.openxmlformats.org/officeDocument/2006/relationships/slideLayout" Target="../slideLayouts/slideLayout1.xml"/><Relationship Id="rId6" Type="http://schemas.openxmlformats.org/officeDocument/2006/relationships/hyperlink" Target="https://ec.europa.eu/eurostat/web/interactive-publications/demography-2025" TargetMode="External"/><Relationship Id="rId11" Type="http://schemas.openxmlformats.org/officeDocument/2006/relationships/hyperlink" Target="https://www.who.int/publications/i/item/9789240017900" TargetMode="External"/><Relationship Id="rId5" Type="http://schemas.openxmlformats.org/officeDocument/2006/relationships/hyperlink" Target="https://ec.europa.eu/eurostat/statistics-explained/index.php?title=Population_structure_and_ageing" TargetMode="External"/><Relationship Id="rId10" Type="http://schemas.openxmlformats.org/officeDocument/2006/relationships/hyperlink" Target="https://www.who.int/news-room/questions-and-answers/item/ageing-ageism" TargetMode="External"/><Relationship Id="rId4" Type="http://schemas.openxmlformats.org/officeDocument/2006/relationships/hyperlink" Target="https://commission.europa.eu/system/files/2021-06/green_paper_ageing_2021_en.pdf" TargetMode="External"/><Relationship Id="rId9" Type="http://schemas.openxmlformats.org/officeDocument/2006/relationships/hyperlink" Target="https://eaea.org/2025/06/26/active-ageing-european-frameworks-and-pro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Guide AgeWise</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lnSpcReduction="10000"/>
          </a:bodyPr>
          <a:lstStyle/>
          <a:p>
            <a:r>
              <a:rPr lang="en-US" sz="2000" dirty="0"/>
              <a:t>Module 1 : Vieillissement de la population et approches positives du vieillissement</a:t>
            </a:r>
            <a:endParaRPr lang="pt-PT" sz="2000" dirty="0"/>
          </a:p>
          <a:p>
            <a:r>
              <a:rPr lang="en-US" dirty="0"/>
              <a:t> </a:t>
            </a:r>
            <a:endParaRPr lang="pt-PT" dirty="0"/>
          </a:p>
          <a:p>
            <a:r>
              <a:rPr lang="en-US" dirty="0"/>
              <a:t>Élaboré par Elisa Klein-Peters | Message proportionnel</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Programme et </a:t>
            </a:r>
            <a:r>
              <a:rPr lang="pt-PT" dirty="0" err="1"/>
              <a:t>objectifs pédagogiques</a:t>
            </a:r>
            <a:endParaRPr lang="el-GR" dirty="0"/>
          </a:p>
        </p:txBody>
      </p:sp>
      <p:sp>
        <p:nvSpPr>
          <p:cNvPr id="5" name="Content Placeholder 4"/>
          <p:cNvSpPr>
            <a:spLocks noGrp="1"/>
          </p:cNvSpPr>
          <p:nvPr>
            <p:ph sz="quarter" idx="12"/>
          </p:nvPr>
        </p:nvSpPr>
        <p:spPr>
          <a:xfrm>
            <a:off x="123825" y="987879"/>
            <a:ext cx="5972175" cy="5870121"/>
          </a:xfrm>
        </p:spPr>
        <p:txBody>
          <a:bodyPr/>
          <a:lstStyle/>
          <a:p>
            <a:pPr marL="285750" indent="-285750">
              <a:buFont typeface="Arial" panose="020B0604020202020204" pitchFamily="34" charset="0"/>
              <a:buChar char="•"/>
            </a:pPr>
            <a:r>
              <a:rPr lang="en-US" sz="2200" dirty="0"/>
              <a:t>Tendances démographiques en Europe</a:t>
            </a:r>
          </a:p>
          <a:p>
            <a:pPr marL="285750" indent="-285750">
              <a:buFont typeface="Arial" panose="020B0604020202020204" pitchFamily="34" charset="0"/>
              <a:buChar char="•"/>
            </a:pPr>
            <a:r>
              <a:rPr lang="en-US" sz="2200" dirty="0"/>
              <a:t>Trois cadres de référence pour le vieillissement positif</a:t>
            </a:r>
          </a:p>
          <a:p>
            <a:pPr marL="971533" lvl="1" indent="-285750"/>
            <a:r>
              <a:rPr lang="en-US" dirty="0"/>
              <a:t>Vieillir en bonne santé</a:t>
            </a:r>
          </a:p>
          <a:p>
            <a:pPr marL="971533" lvl="1" indent="-285750"/>
            <a:r>
              <a:rPr lang="en-US" dirty="0"/>
              <a:t>Le vieillissement actif</a:t>
            </a:r>
          </a:p>
          <a:p>
            <a:pPr marL="971533" lvl="1" indent="-285750"/>
            <a:r>
              <a:rPr lang="en-US" dirty="0"/>
              <a:t>Qualité de vie</a:t>
            </a:r>
          </a:p>
          <a:p>
            <a:pPr marL="285750" indent="-285750">
              <a:buFont typeface="Arial" panose="020B0604020202020204" pitchFamily="34" charset="0"/>
              <a:buChar char="•"/>
            </a:pPr>
            <a:r>
              <a:rPr lang="en-US" sz="2200" dirty="0"/>
              <a:t>Mesure de la qualité de vie</a:t>
            </a:r>
          </a:p>
          <a:p>
            <a:pPr marL="285750" indent="-285750">
              <a:buFont typeface="Arial" panose="020B0604020202020204" pitchFamily="34" charset="0"/>
              <a:buChar char="•"/>
            </a:pPr>
            <a:r>
              <a:rPr lang="en-US" sz="2200" dirty="0"/>
              <a:t>Bien-être global</a:t>
            </a:r>
          </a:p>
          <a:p>
            <a:pPr marL="285750" indent="-285750">
              <a:buFont typeface="Arial" panose="020B0604020202020204" pitchFamily="34" charset="0"/>
              <a:buChar char="•"/>
            </a:pPr>
            <a:r>
              <a:rPr lang="en-US" sz="2200" dirty="0"/>
              <a:t>Défis professionnels</a:t>
            </a:r>
          </a:p>
          <a:p>
            <a:pPr marL="285750" indent="-285750">
              <a:buFont typeface="Arial" panose="020B0604020202020204" pitchFamily="34" charset="0"/>
              <a:buChar char="•"/>
            </a:pPr>
            <a:r>
              <a:rPr lang="en-US" sz="2200" dirty="0"/>
              <a:t>Conseils à l'intention des formateurs et des professionnels</a:t>
            </a:r>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877872008"/>
              </p:ext>
            </p:extLst>
          </p:nvPr>
        </p:nvGraphicFramePr>
        <p:xfrm>
          <a:off x="6406677" y="874752"/>
          <a:ext cx="5661498" cy="5911585"/>
        </p:xfrm>
        <a:graphic>
          <a:graphicData uri="http://schemas.openxmlformats.org/drawingml/2006/table">
            <a:tbl>
              <a:tblPr firstRow="1" firstCol="1" bandRow="1">
                <a:tableStyleId>{5C22544A-7EE6-4342-B048-85BDC9FD1C3A}</a:tableStyleId>
              </a:tblPr>
              <a:tblGrid>
                <a:gridCol w="5661498">
                  <a:extLst>
                    <a:ext uri="{9D8B030D-6E8A-4147-A177-3AD203B41FA5}">
                      <a16:colId xmlns:a16="http://schemas.microsoft.com/office/drawing/2014/main" val="2208413371"/>
                    </a:ext>
                  </a:extLst>
                </a:gridCol>
              </a:tblGrid>
              <a:tr h="708277">
                <a:tc>
                  <a:txBody>
                    <a:bodyPr/>
                    <a:lstStyle/>
                    <a:p>
                      <a:pPr algn="ctr">
                        <a:lnSpc>
                          <a:spcPct val="107000"/>
                        </a:lnSpc>
                        <a:spcAft>
                          <a:spcPts val="800"/>
                        </a:spcAft>
                        <a:buNone/>
                      </a:pPr>
                      <a:r>
                        <a:rPr lang="en-US" sz="2400" dirty="0">
                          <a:solidFill>
                            <a:srgbClr val="FFFFFF"/>
                          </a:solidFill>
                          <a:effectLst/>
                        </a:rPr>
                        <a:t>Quelles connaissances ou compétences les apprenants auront-ils acquises ?</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904419">
                <a:tc>
                  <a:txBody>
                    <a:bodyPr/>
                    <a:lstStyle/>
                    <a:p>
                      <a:pPr algn="ctr">
                        <a:lnSpc>
                          <a:spcPct val="107000"/>
                        </a:lnSpc>
                        <a:spcAft>
                          <a:spcPts val="800"/>
                        </a:spcAft>
                        <a:buNone/>
                      </a:pPr>
                      <a:r>
                        <a:rPr lang="en-US" sz="2200" dirty="0">
                          <a:solidFill>
                            <a:srgbClr val="FFFFFF"/>
                          </a:solidFill>
                          <a:effectLst/>
                        </a:rPr>
                        <a:t>Expliquer l’impact des évolutions démographiques en Europe.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609697882"/>
                  </a:ext>
                </a:extLst>
              </a:tr>
              <a:tr h="849985">
                <a:tc>
                  <a:txBody>
                    <a:bodyPr/>
                    <a:lstStyle/>
                    <a:p>
                      <a:pPr algn="ctr">
                        <a:lnSpc>
                          <a:spcPct val="107000"/>
                        </a:lnSpc>
                        <a:spcAft>
                          <a:spcPts val="800"/>
                        </a:spcAft>
                        <a:buNone/>
                      </a:pPr>
                      <a:r>
                        <a:rPr lang="en-US" sz="2200" dirty="0">
                          <a:solidFill>
                            <a:srgbClr val="FFFFFF"/>
                          </a:solidFill>
                          <a:effectLst/>
                        </a:rPr>
                        <a:t>Faire la distinction entre les modèles de vieillissement en bonne santé, de vieillissement actif et de qualité de vie.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845751019"/>
                  </a:ext>
                </a:extLst>
              </a:tr>
              <a:tr h="1050621">
                <a:tc>
                  <a:txBody>
                    <a:bodyPr/>
                    <a:lstStyle/>
                    <a:p>
                      <a:pPr marL="0" marR="0" lvl="0" indent="0" algn="ctr" defTabSz="914377" rtl="0" eaLnBrk="1" fontAlgn="auto" latinLnBrk="0" hangingPunct="1">
                        <a:lnSpc>
                          <a:spcPct val="107000"/>
                        </a:lnSpc>
                        <a:spcBef>
                          <a:spcPts val="0"/>
                        </a:spcBef>
                        <a:spcAft>
                          <a:spcPts val="800"/>
                        </a:spcAft>
                        <a:buClrTx/>
                        <a:buSzTx/>
                        <a:buFontTx/>
                        <a:buNone/>
                        <a:tabLst/>
                        <a:defRPr/>
                      </a:pPr>
                      <a:r>
                        <a:rPr lang="en-US" sz="2200" dirty="0">
                          <a:solidFill>
                            <a:srgbClr val="FFFFFF"/>
                          </a:solidFill>
                          <a:effectLst/>
                        </a:rPr>
                        <a:t>Utiliser des outils (CASP-19/WHOQOL) pour évaluer le bien-être au-delà de la santé clinique.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2365465741"/>
                  </a:ext>
                </a:extLst>
              </a:tr>
              <a:tr h="1050621">
                <a:tc>
                  <a:txBody>
                    <a:bodyPr/>
                    <a:lstStyle/>
                    <a:p>
                      <a:pPr algn="ctr">
                        <a:lnSpc>
                          <a:spcPct val="107000"/>
                        </a:lnSpc>
                        <a:spcAft>
                          <a:spcPts val="800"/>
                        </a:spcAft>
                        <a:buNone/>
                      </a:pPr>
                      <a:r>
                        <a:rPr lang="en-US" sz="2200" dirty="0">
                          <a:solidFill>
                            <a:srgbClr val="FFFFFF"/>
                          </a:solidFill>
                          <a:effectLst/>
                        </a:rPr>
                        <a:t>Appliquer une </a:t>
                      </a:r>
                      <a:r>
                        <a:rPr lang="en-US" sz="2200" i="1" dirty="0">
                          <a:solidFill>
                            <a:srgbClr val="FFFFFF"/>
                          </a:solidFill>
                          <a:effectLst/>
                        </a:rPr>
                        <a:t>perspective de genre et de culture </a:t>
                      </a:r>
                      <a:r>
                        <a:rPr lang="en-US" sz="2200" dirty="0">
                          <a:solidFill>
                            <a:srgbClr val="FFFFFF"/>
                          </a:solidFill>
                          <a:effectLst/>
                        </a:rPr>
                        <a:t>pour identifier les obstacles rencontrés par les personnes âgées.</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139907258"/>
                  </a:ext>
                </a:extLst>
              </a:tr>
              <a:tr h="900532">
                <a:tc>
                  <a:txBody>
                    <a:bodyPr/>
                    <a:lstStyle/>
                    <a:p>
                      <a:pPr algn="ctr">
                        <a:lnSpc>
                          <a:spcPct val="107000"/>
                        </a:lnSpc>
                        <a:spcAft>
                          <a:spcPts val="800"/>
                        </a:spcAft>
                        <a:buNone/>
                      </a:pPr>
                      <a:r>
                        <a:rPr lang="en-US" sz="2200" dirty="0">
                          <a:solidFill>
                            <a:srgbClr val="FFFFFF"/>
                          </a:solidFill>
                          <a:effectLst/>
                        </a:rPr>
                        <a:t>Trouver un équilibre entre la dignité du risque (</a:t>
                      </a:r>
                      <a:r>
                        <a:rPr lang="en-US" sz="2200" i="1" dirty="0">
                          <a:solidFill>
                            <a:srgbClr val="FFFFFF"/>
                          </a:solidFill>
                          <a:effectLst/>
                        </a:rPr>
                        <a:t>autonomie</a:t>
                      </a:r>
                      <a:r>
                        <a:rPr lang="en-US" sz="2200" dirty="0">
                          <a:solidFill>
                            <a:srgbClr val="FFFFFF"/>
                          </a:solidFill>
                          <a:effectLst/>
                        </a:rPr>
                        <a:t>) et la sécurité institutionnelle (</a:t>
                      </a:r>
                      <a:r>
                        <a:rPr lang="en-US" sz="2200" i="1" dirty="0">
                          <a:solidFill>
                            <a:srgbClr val="FFFFFF"/>
                          </a:solidFill>
                          <a:effectLst/>
                        </a:rPr>
                        <a:t>bienfaisance</a:t>
                      </a:r>
                      <a:r>
                        <a:rPr lang="en-US" sz="2200" dirty="0">
                          <a:solidFill>
                            <a:srgbClr val="FFFFFF"/>
                          </a:solidFill>
                          <a:effectLst/>
                        </a:rPr>
                        <a: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432258062"/>
                  </a:ext>
                </a:extLst>
              </a:tr>
            </a:tbl>
          </a:graphicData>
        </a:graphic>
      </p:graphicFrame>
      <p:pic>
        <p:nvPicPr>
          <p:cNvPr id="6" name="Imagem 5" descr="Uma imagem com vestuário, pessoa, chão, ar livre&#10;&#10;Os conteúdos gerados por IA podem estar incorretos.">
            <a:extLst>
              <a:ext uri="{FF2B5EF4-FFF2-40B4-BE49-F238E27FC236}">
                <a16:creationId xmlns:a16="http://schemas.microsoft.com/office/drawing/2014/main" id="{7BC61A6F-299B-4563-C529-BD289F492A9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76435" y="5065610"/>
            <a:ext cx="2049565" cy="1368479"/>
          </a:xfrm>
          <a:prstGeom prst="rect">
            <a:avLst/>
          </a:prstGeom>
        </p:spPr>
      </p:pic>
      <p:sp>
        <p:nvSpPr>
          <p:cNvPr id="7" name="CaixaDeTexto 6">
            <a:extLst>
              <a:ext uri="{FF2B5EF4-FFF2-40B4-BE49-F238E27FC236}">
                <a16:creationId xmlns:a16="http://schemas.microsoft.com/office/drawing/2014/main" id="{7A3890C4-9F9E-3F8C-2A2B-A4E4F841E6A4}"/>
              </a:ext>
            </a:extLst>
          </p:cNvPr>
          <p:cNvSpPr txBox="1"/>
          <p:nvPr/>
        </p:nvSpPr>
        <p:spPr>
          <a:xfrm>
            <a:off x="421530" y="6545526"/>
            <a:ext cx="5249695" cy="230832"/>
          </a:xfrm>
          <a:prstGeom prst="rect">
            <a:avLst/>
          </a:prstGeom>
          <a:noFill/>
        </p:spPr>
        <p:txBody>
          <a:bodyPr wrap="square" rtlCol="0">
            <a:spAutoFit/>
          </a:bodyPr>
          <a:lstStyle/>
          <a:p>
            <a:r>
              <a:rPr lang="en-US" sz="900" dirty="0"/>
              <a:t>Cette photographie, dont l'auteur est inconnu, est sous licence CC BY.</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a:t>Données démographiques (Eurostat, 2024)</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764242"/>
            <a:ext cx="11205569" cy="5289179"/>
          </a:xfrm>
        </p:spPr>
        <p:txBody>
          <a:bodyPr/>
          <a:lstStyle/>
          <a:p>
            <a:pPr marL="285750" indent="-285750">
              <a:buFont typeface="Arial" panose="020B0604020202020204" pitchFamily="34" charset="0"/>
              <a:buChar char="•"/>
            </a:pPr>
            <a:r>
              <a:rPr lang="en-US" sz="2800" dirty="0"/>
              <a:t>La population de l'UE devrait commencer à diminuer dans les années à venir, tandis que le nombre de personnes âgées est en hausse (Rapport 2024 sur le vieillissement de la Commission européenne, 2024)</a:t>
            </a:r>
          </a:p>
          <a:p>
            <a:pPr marL="285750" indent="-285750">
              <a:buFont typeface="Arial" panose="020B0604020202020204" pitchFamily="34" charset="0"/>
              <a:buChar char="•"/>
            </a:pPr>
            <a:r>
              <a:rPr lang="en-US" sz="2800" b="1" dirty="0"/>
              <a:t>Le taux de dépendance des personnes âgées </a:t>
            </a:r>
            <a:r>
              <a:rPr lang="en-US" sz="2800" dirty="0"/>
              <a:t>correspond au rapport entre la population âgée et la population en âge de travailler ; il donne une idée de l'évolution du rapport entre les retraités potentiels et les travailleurs potentiels.</a:t>
            </a:r>
          </a:p>
          <a:p>
            <a:pPr marL="285750" indent="-285750">
              <a:buFont typeface="Arial" panose="020B0604020202020204" pitchFamily="34" charset="0"/>
              <a:buChar char="•"/>
            </a:pPr>
            <a:r>
              <a:rPr lang="en-US" sz="2800" dirty="0"/>
              <a:t>Le taux de dépendance des personnes âgées dans l’UE s’élevait à 33,9 % au 1er janvier 2024, soit un peu plus de 3 personnes en âge de travailler pour chaque personne âgée de 65 ans et plus. </a:t>
            </a:r>
          </a:p>
        </p:txBody>
      </p:sp>
      <p:sp>
        <p:nvSpPr>
          <p:cNvPr id="3" name="Marcador de Posição do Texto 2">
            <a:extLst>
              <a:ext uri="{FF2B5EF4-FFF2-40B4-BE49-F238E27FC236}">
                <a16:creationId xmlns:a16="http://schemas.microsoft.com/office/drawing/2014/main" id="{D2BA3142-5E81-486D-C4A9-6283ED54A994}"/>
              </a:ext>
            </a:extLst>
          </p:cNvPr>
          <p:cNvSpPr>
            <a:spLocks noGrp="1"/>
          </p:cNvSpPr>
          <p:nvPr>
            <p:ph type="body" sz="quarter" idx="10"/>
          </p:nvPr>
        </p:nvSpPr>
        <p:spPr/>
        <p:txBody>
          <a:bodyPr/>
          <a:lstStyle/>
          <a:p>
            <a:r>
              <a:rPr lang="pt-PT" dirty="0" err="1"/>
              <a:t>Le vieillissement </a:t>
            </a:r>
            <a:r>
              <a:rPr lang="pt-PT" dirty="0"/>
              <a:t>en </a:t>
            </a:r>
            <a:r>
              <a:rPr lang="pt-PT" dirty="0" err="1"/>
              <a:t>Europe</a:t>
            </a:r>
            <a:endParaRPr lang="pt-PT" dirty="0"/>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8854-804C-921C-74BC-604FB54A131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EE3419-D3F4-CA43-AF9D-7D60E354D0A7}"/>
              </a:ext>
            </a:extLst>
          </p:cNvPr>
          <p:cNvSpPr>
            <a:spLocks noGrp="1"/>
          </p:cNvSpPr>
          <p:nvPr>
            <p:ph type="title"/>
          </p:nvPr>
        </p:nvSpPr>
        <p:spPr/>
        <p:txBody>
          <a:bodyPr lIns="91440"/>
          <a:lstStyle/>
          <a:p>
            <a:r>
              <a:rPr lang="pt-PT" dirty="0"/>
              <a:t>Données démographiques (Eurostat, 2024)</a:t>
            </a:r>
            <a:endParaRPr lang="el-GR" dirty="0"/>
          </a:p>
        </p:txBody>
      </p:sp>
      <p:sp>
        <p:nvSpPr>
          <p:cNvPr id="7" name="Content Placeholder 6">
            <a:extLst>
              <a:ext uri="{FF2B5EF4-FFF2-40B4-BE49-F238E27FC236}">
                <a16:creationId xmlns:a16="http://schemas.microsoft.com/office/drawing/2014/main" id="{9450E5C2-140D-97EA-B92D-1DBF2258F139}"/>
              </a:ext>
            </a:extLst>
          </p:cNvPr>
          <p:cNvSpPr>
            <a:spLocks noGrp="1"/>
          </p:cNvSpPr>
          <p:nvPr>
            <p:ph sz="quarter" idx="12"/>
          </p:nvPr>
        </p:nvSpPr>
        <p:spPr>
          <a:xfrm>
            <a:off x="97971" y="1462685"/>
            <a:ext cx="3673929" cy="1725015"/>
          </a:xfrm>
        </p:spPr>
        <p:txBody>
          <a:bodyPr/>
          <a:lstStyle/>
          <a:p>
            <a:r>
              <a:rPr lang="en-US" dirty="0"/>
              <a:t>Selon les données recueillies, le taux de dépendance des personnes âgées devrait continuer à augmenter pour atteindre 59,0 en 2070, la majeure partie de cette hausse étant attendue dès 2045.</a:t>
            </a:r>
          </a:p>
        </p:txBody>
      </p:sp>
      <p:sp>
        <p:nvSpPr>
          <p:cNvPr id="3" name="Marcador de Posição do Texto 2">
            <a:extLst>
              <a:ext uri="{FF2B5EF4-FFF2-40B4-BE49-F238E27FC236}">
                <a16:creationId xmlns:a16="http://schemas.microsoft.com/office/drawing/2014/main" id="{61FF6C87-745C-FB6C-51DA-3B647C073CC8}"/>
              </a:ext>
            </a:extLst>
          </p:cNvPr>
          <p:cNvSpPr>
            <a:spLocks noGrp="1"/>
          </p:cNvSpPr>
          <p:nvPr>
            <p:ph type="body" sz="quarter" idx="10"/>
          </p:nvPr>
        </p:nvSpPr>
        <p:spPr/>
        <p:txBody>
          <a:bodyPr/>
          <a:lstStyle/>
          <a:p>
            <a:r>
              <a:rPr lang="pt-PT" dirty="0" err="1"/>
              <a:t>Le vieillissement </a:t>
            </a:r>
            <a:r>
              <a:rPr lang="pt-PT" dirty="0"/>
              <a:t>en </a:t>
            </a:r>
            <a:r>
              <a:rPr lang="pt-PT" dirty="0" err="1"/>
              <a:t>Europe</a:t>
            </a:r>
            <a:endParaRPr lang="pt-PT" dirty="0"/>
          </a:p>
        </p:txBody>
      </p:sp>
      <p:graphicFrame>
        <p:nvGraphicFramePr>
          <p:cNvPr id="2" name="Tabela 1">
            <a:extLst>
              <a:ext uri="{FF2B5EF4-FFF2-40B4-BE49-F238E27FC236}">
                <a16:creationId xmlns:a16="http://schemas.microsoft.com/office/drawing/2014/main" id="{106A550B-4CF3-A377-C9C3-C9321EB72206}"/>
              </a:ext>
            </a:extLst>
          </p:cNvPr>
          <p:cNvGraphicFramePr>
            <a:graphicFrameLocks noGrp="1"/>
          </p:cNvGraphicFramePr>
          <p:nvPr>
            <p:extLst>
              <p:ext uri="{D42A27DB-BD31-4B8C-83A1-F6EECF244321}">
                <p14:modId xmlns:p14="http://schemas.microsoft.com/office/powerpoint/2010/main" val="2957023198"/>
              </p:ext>
            </p:extLst>
          </p:nvPr>
        </p:nvGraphicFramePr>
        <p:xfrm>
          <a:off x="3988955" y="756306"/>
          <a:ext cx="8203045" cy="6101694"/>
        </p:xfrm>
        <a:graphic>
          <a:graphicData uri="http://schemas.openxmlformats.org/drawingml/2006/table">
            <a:tbl>
              <a:tblPr firstRow="1" firstCol="1" bandRow="1">
                <a:tableStyleId>{5C22544A-7EE6-4342-B048-85BDC9FD1C3A}</a:tableStyleId>
              </a:tblPr>
              <a:tblGrid>
                <a:gridCol w="1322138">
                  <a:extLst>
                    <a:ext uri="{9D8B030D-6E8A-4147-A177-3AD203B41FA5}">
                      <a16:colId xmlns:a16="http://schemas.microsoft.com/office/drawing/2014/main" val="2255646649"/>
                    </a:ext>
                  </a:extLst>
                </a:gridCol>
                <a:gridCol w="1834587">
                  <a:extLst>
                    <a:ext uri="{9D8B030D-6E8A-4147-A177-3AD203B41FA5}">
                      <a16:colId xmlns:a16="http://schemas.microsoft.com/office/drawing/2014/main" val="1298500447"/>
                    </a:ext>
                  </a:extLst>
                </a:gridCol>
                <a:gridCol w="1490059">
                  <a:extLst>
                    <a:ext uri="{9D8B030D-6E8A-4147-A177-3AD203B41FA5}">
                      <a16:colId xmlns:a16="http://schemas.microsoft.com/office/drawing/2014/main" val="866132745"/>
                    </a:ext>
                  </a:extLst>
                </a:gridCol>
                <a:gridCol w="1367496">
                  <a:extLst>
                    <a:ext uri="{9D8B030D-6E8A-4147-A177-3AD203B41FA5}">
                      <a16:colId xmlns:a16="http://schemas.microsoft.com/office/drawing/2014/main" val="3753424078"/>
                    </a:ext>
                  </a:extLst>
                </a:gridCol>
                <a:gridCol w="2188765">
                  <a:extLst>
                    <a:ext uri="{9D8B030D-6E8A-4147-A177-3AD203B41FA5}">
                      <a16:colId xmlns:a16="http://schemas.microsoft.com/office/drawing/2014/main" val="3678993409"/>
                    </a:ext>
                  </a:extLst>
                </a:gridCol>
              </a:tblGrid>
              <a:tr h="686662">
                <a:tc>
                  <a:txBody>
                    <a:bodyPr/>
                    <a:lstStyle/>
                    <a:p>
                      <a:pPr algn="ctr">
                        <a:lnSpc>
                          <a:spcPct val="107000"/>
                        </a:lnSpc>
                        <a:spcAft>
                          <a:spcPts val="800"/>
                        </a:spcAft>
                        <a:buNone/>
                      </a:pPr>
                      <a:r>
                        <a:rPr lang="en-US" sz="1600" dirty="0">
                          <a:solidFill>
                            <a:srgbClr val="FFFFFF"/>
                          </a:solidFill>
                          <a:effectLst/>
                        </a:rPr>
                        <a:t>Pays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Population</a:t>
                      </a:r>
                      <a:endParaRPr lang="pt-PT" sz="1600" dirty="0">
                        <a:solidFill>
                          <a:srgbClr val="FFFFFF"/>
                        </a:solidFill>
                        <a:effectLst/>
                      </a:endParaRPr>
                    </a:p>
                    <a:p>
                      <a:pPr algn="ctr">
                        <a:lnSpc>
                          <a:spcPct val="107000"/>
                        </a:lnSpc>
                        <a:spcAft>
                          <a:spcPts val="800"/>
                        </a:spcAft>
                        <a:buNone/>
                      </a:pPr>
                      <a:r>
                        <a:rPr lang="en-US" sz="1600" dirty="0">
                          <a:solidFill>
                            <a:srgbClr val="FFFFFF"/>
                          </a:solidFill>
                          <a:effectLst/>
                        </a:rPr>
                        <a:t>1er janvier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Taux de dépendance des personnes âgées* en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Âge médian en années en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Augmentation du nombre de personnes âgées de 65 ans et plus entre 2014 et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4129663"/>
                  </a:ext>
                </a:extLst>
              </a:tr>
              <a:tr h="544795">
                <a:tc>
                  <a:txBody>
                    <a:bodyPr/>
                    <a:lstStyle/>
                    <a:p>
                      <a:pPr algn="ctr">
                        <a:lnSpc>
                          <a:spcPct val="107000"/>
                        </a:lnSpc>
                        <a:spcAft>
                          <a:spcPts val="800"/>
                        </a:spcAft>
                        <a:buNone/>
                      </a:pPr>
                      <a:r>
                        <a:rPr lang="en-US" sz="1600" dirty="0">
                          <a:solidFill>
                            <a:srgbClr val="FFFFFF"/>
                          </a:solidFill>
                          <a:effectLst/>
                        </a:rPr>
                        <a:t>Allemagne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83,4 millions</a:t>
                      </a:r>
                      <a:endParaRPr lang="pt-PT" sz="1600">
                        <a:effectLst/>
                      </a:endParaRPr>
                    </a:p>
                    <a:p>
                      <a:pPr algn="ctr">
                        <a:lnSpc>
                          <a:spcPct val="107000"/>
                        </a:lnSpc>
                        <a:spcAft>
                          <a:spcPts val="800"/>
                        </a:spcAft>
                        <a:buNone/>
                      </a:pPr>
                      <a:r>
                        <a:rPr lang="en-US" sz="1600">
                          <a:effectLst/>
                        </a:rPr>
                        <a:t>19 % du total de l'UE</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35,2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45,5</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de 20,9 % à 22,4 %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544795">
                <a:tc>
                  <a:txBody>
                    <a:bodyPr/>
                    <a:lstStyle/>
                    <a:p>
                      <a:pPr algn="ctr">
                        <a:lnSpc>
                          <a:spcPct val="107000"/>
                        </a:lnSpc>
                        <a:spcAft>
                          <a:spcPts val="800"/>
                        </a:spcAft>
                        <a:buNone/>
                      </a:pPr>
                      <a:r>
                        <a:rPr lang="en-US" sz="1600" dirty="0">
                          <a:solidFill>
                            <a:srgbClr val="FFFFFF"/>
                          </a:solidFill>
                          <a:effectLst/>
                        </a:rPr>
                        <a:t>France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68,4 millions</a:t>
                      </a:r>
                      <a:endParaRPr lang="pt-PT" sz="1600" dirty="0">
                        <a:effectLst/>
                      </a:endParaRPr>
                    </a:p>
                    <a:p>
                      <a:pPr algn="ctr">
                        <a:lnSpc>
                          <a:spcPct val="107000"/>
                        </a:lnSpc>
                        <a:spcAft>
                          <a:spcPts val="800"/>
                        </a:spcAft>
                        <a:buNone/>
                      </a:pPr>
                      <a:r>
                        <a:rPr lang="en-US" sz="1600" dirty="0">
                          <a:effectLst/>
                        </a:rPr>
                        <a:t>15 % du total de l'UE</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34,8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42,6</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de 18,0 % à 21,4 %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r h="475276">
                <a:tc>
                  <a:txBody>
                    <a:bodyPr/>
                    <a:lstStyle/>
                    <a:p>
                      <a:pPr algn="ctr">
                        <a:lnSpc>
                          <a:spcPct val="107000"/>
                        </a:lnSpc>
                        <a:spcAft>
                          <a:spcPts val="800"/>
                        </a:spcAft>
                        <a:buNone/>
                      </a:pPr>
                      <a:r>
                        <a:rPr lang="en-US" sz="1600" dirty="0">
                          <a:solidFill>
                            <a:srgbClr val="FFFFFF"/>
                          </a:solidFill>
                          <a:effectLst/>
                        </a:rPr>
                        <a:t>Roumanie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19,07 millions</a:t>
                      </a:r>
                    </a:p>
                    <a:p>
                      <a:pPr marL="0" marR="0" lvl="0" indent="0" algn="ctr" defTabSz="914377" rtl="0" eaLnBrk="1" fontAlgn="auto" latinLnBrk="0" hangingPunct="1">
                        <a:lnSpc>
                          <a:spcPct val="107000"/>
                        </a:lnSpc>
                        <a:spcBef>
                          <a:spcPts val="0"/>
                        </a:spcBef>
                        <a:spcAft>
                          <a:spcPts val="800"/>
                        </a:spcAft>
                        <a:buClrTx/>
                        <a:buSzTx/>
                        <a:buFontTx/>
                        <a:buNone/>
                        <a:tabLst/>
                        <a:defRPr/>
                      </a:pPr>
                      <a:r>
                        <a:rPr lang="en-US" sz="1600" dirty="0">
                          <a:effectLst/>
                        </a:rPr>
                        <a:t>4,2 % du total de l'UE</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31,2</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43,8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de 13,9 % à 17,7 %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9305038"/>
                  </a:ext>
                </a:extLst>
              </a:tr>
              <a:tr h="544795">
                <a:tc>
                  <a:txBody>
                    <a:bodyPr/>
                    <a:lstStyle/>
                    <a:p>
                      <a:pPr algn="ctr">
                        <a:lnSpc>
                          <a:spcPct val="107000"/>
                        </a:lnSpc>
                        <a:spcAft>
                          <a:spcPts val="800"/>
                        </a:spcAft>
                        <a:buNone/>
                      </a:pPr>
                      <a:r>
                        <a:rPr lang="en-US" sz="1600" dirty="0">
                          <a:solidFill>
                            <a:srgbClr val="FFFFFF"/>
                          </a:solidFill>
                          <a:effectLst/>
                        </a:rPr>
                        <a:t>Chypre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934 000</a:t>
                      </a:r>
                      <a:endParaRPr lang="pt-PT" sz="1600">
                        <a:effectLst/>
                      </a:endParaRPr>
                    </a:p>
                    <a:p>
                      <a:pPr algn="ctr">
                        <a:lnSpc>
                          <a:spcPct val="107000"/>
                        </a:lnSpc>
                        <a:spcAft>
                          <a:spcPts val="800"/>
                        </a:spcAft>
                        <a:buNone/>
                      </a:pPr>
                      <a:r>
                        <a:rPr lang="en-US" sz="1600">
                          <a:effectLst/>
                        </a:rPr>
                        <a:t>0,2 % du total de l'UE</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26,5</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40,6</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16,5 % à 20,0 %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88678529"/>
                  </a:ext>
                </a:extLst>
              </a:tr>
              <a:tr h="544795">
                <a:tc>
                  <a:txBody>
                    <a:bodyPr/>
                    <a:lstStyle/>
                    <a:p>
                      <a:pPr algn="ctr">
                        <a:lnSpc>
                          <a:spcPct val="107000"/>
                        </a:lnSpc>
                        <a:spcAft>
                          <a:spcPts val="800"/>
                        </a:spcAft>
                        <a:buNone/>
                      </a:pPr>
                      <a:r>
                        <a:rPr lang="en-US" sz="1600" dirty="0">
                          <a:solidFill>
                            <a:srgbClr val="FFFFFF"/>
                          </a:solidFill>
                          <a:effectLst/>
                        </a:rPr>
                        <a:t>Portugal</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10,64 millions</a:t>
                      </a:r>
                      <a:endParaRPr lang="pt-PT" sz="1600" dirty="0">
                        <a:effectLst/>
                      </a:endParaRPr>
                    </a:p>
                    <a:p>
                      <a:pPr algn="ctr">
                        <a:lnSpc>
                          <a:spcPct val="107000"/>
                        </a:lnSpc>
                        <a:spcAft>
                          <a:spcPts val="800"/>
                        </a:spcAft>
                        <a:buNone/>
                      </a:pPr>
                      <a:r>
                        <a:rPr lang="en-US" sz="1600" dirty="0">
                          <a:effectLst/>
                        </a:rPr>
                        <a:t>2,4 % du total de l'UE</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38,2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47,1</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20,0 % – 24,1 %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0918943"/>
                  </a:ext>
                </a:extLst>
              </a:tr>
              <a:tr h="705588">
                <a:tc>
                  <a:txBody>
                    <a:bodyPr/>
                    <a:lstStyle/>
                    <a:p>
                      <a:pPr algn="ctr">
                        <a:lnSpc>
                          <a:spcPct val="107000"/>
                        </a:lnSpc>
                        <a:spcAft>
                          <a:spcPts val="800"/>
                        </a:spcAft>
                        <a:buNone/>
                      </a:pPr>
                      <a:r>
                        <a:rPr lang="en-US" sz="1600" dirty="0">
                          <a:solidFill>
                            <a:srgbClr val="FFFFFF"/>
                          </a:solidFill>
                          <a:effectLst/>
                        </a:rPr>
                        <a:t>Europe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449,31 millions</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33,9</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44,7</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de 18,7 % à 21,6 %</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0785169"/>
                  </a:ext>
                </a:extLst>
              </a:tr>
            </a:tbl>
          </a:graphicData>
        </a:graphic>
      </p:graphicFrame>
    </p:spTree>
    <p:extLst>
      <p:ext uri="{BB962C8B-B14F-4D97-AF65-F5344CB8AC3E}">
        <p14:creationId xmlns:p14="http://schemas.microsoft.com/office/powerpoint/2010/main" val="264682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B9873-3F5C-7DE8-67BA-909C88F0AC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0D61B43-514D-DC1B-3966-9B2424C1F4F4}"/>
              </a:ext>
            </a:extLst>
          </p:cNvPr>
          <p:cNvSpPr>
            <a:spLocks noGrp="1"/>
          </p:cNvSpPr>
          <p:nvPr>
            <p:ph type="title"/>
          </p:nvPr>
        </p:nvSpPr>
        <p:spPr/>
        <p:txBody>
          <a:bodyPr lIns="91440"/>
          <a:lstStyle/>
          <a:p>
            <a:r>
              <a:rPr lang="pt-PT" dirty="0"/>
              <a:t>Données démographiques (Eurostat, 2024)</a:t>
            </a:r>
            <a:endParaRPr lang="el-GR" dirty="0"/>
          </a:p>
        </p:txBody>
      </p:sp>
      <p:sp>
        <p:nvSpPr>
          <p:cNvPr id="3" name="Marcador de Posição do Texto 2">
            <a:extLst>
              <a:ext uri="{FF2B5EF4-FFF2-40B4-BE49-F238E27FC236}">
                <a16:creationId xmlns:a16="http://schemas.microsoft.com/office/drawing/2014/main" id="{6874C1F5-1752-6143-4416-AB75B3594951}"/>
              </a:ext>
            </a:extLst>
          </p:cNvPr>
          <p:cNvSpPr>
            <a:spLocks noGrp="1"/>
          </p:cNvSpPr>
          <p:nvPr>
            <p:ph type="body" sz="quarter" idx="10"/>
          </p:nvPr>
        </p:nvSpPr>
        <p:spPr/>
        <p:txBody>
          <a:bodyPr/>
          <a:lstStyle/>
          <a:p>
            <a:r>
              <a:rPr lang="en-US" sz="2100" dirty="0"/>
              <a:t>Population âgée de moins de 15 ans en pourcentage de la population totale </a:t>
            </a:r>
            <a:r>
              <a:rPr lang="pt-PT" sz="2100" dirty="0"/>
              <a:t>dans les pays </a:t>
            </a:r>
            <a:r>
              <a:rPr lang="pt-PT" sz="2100" dirty="0" err="1"/>
              <a:t>partenaires de</a:t>
            </a:r>
            <a:r>
              <a:rPr lang="pt-PT" sz="2100" dirty="0"/>
              <a:t> Never Gets Old</a:t>
            </a:r>
          </a:p>
        </p:txBody>
      </p:sp>
      <p:pic>
        <p:nvPicPr>
          <p:cNvPr id="6" name="Marcador de Posição de Conteúdo 5" descr="Uma imagem com texto, captura de ecrã, file, diagrama&#10;&#10;Os conteúdos gerados por IA podem estar incorretos.">
            <a:extLst>
              <a:ext uri="{FF2B5EF4-FFF2-40B4-BE49-F238E27FC236}">
                <a16:creationId xmlns:a16="http://schemas.microsoft.com/office/drawing/2014/main" id="{FE406AD3-E0A8-BCA6-D24F-63041BF71834}"/>
              </a:ext>
            </a:extLst>
          </p:cNvPr>
          <p:cNvPicPr>
            <a:picLocks noGrp="1" noChangeAspect="1"/>
          </p:cNvPicPr>
          <p:nvPr>
            <p:ph sz="quarter" idx="12"/>
          </p:nvPr>
        </p:nvPicPr>
        <p:blipFill>
          <a:blip r:embed="rId2"/>
          <a:stretch>
            <a:fillRect/>
          </a:stretch>
        </p:blipFill>
        <p:spPr>
          <a:xfrm>
            <a:off x="2392550" y="1405534"/>
            <a:ext cx="6955731" cy="5200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370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17BA4-CF45-D42A-0F0B-BEDD6D86839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811BD24-6BC9-2100-2B43-D53CA59952A0}"/>
              </a:ext>
            </a:extLst>
          </p:cNvPr>
          <p:cNvSpPr>
            <a:spLocks noGrp="1"/>
          </p:cNvSpPr>
          <p:nvPr>
            <p:ph type="title"/>
          </p:nvPr>
        </p:nvSpPr>
        <p:spPr/>
        <p:txBody>
          <a:bodyPr lIns="91440"/>
          <a:lstStyle/>
          <a:p>
            <a:r>
              <a:rPr lang="pt-PT" dirty="0"/>
              <a:t>Données démographiques dans les pays </a:t>
            </a:r>
            <a:r>
              <a:rPr lang="pt-PT" dirty="0" err="1"/>
              <a:t>partenaires</a:t>
            </a:r>
            <a:endParaRPr lang="el-GR" dirty="0"/>
          </a:p>
        </p:txBody>
      </p:sp>
      <p:sp>
        <p:nvSpPr>
          <p:cNvPr id="7" name="Content Placeholder 6">
            <a:extLst>
              <a:ext uri="{FF2B5EF4-FFF2-40B4-BE49-F238E27FC236}">
                <a16:creationId xmlns:a16="http://schemas.microsoft.com/office/drawing/2014/main" id="{1EB4B095-D248-BFB9-E2A3-137267A17CF9}"/>
              </a:ext>
            </a:extLst>
          </p:cNvPr>
          <p:cNvSpPr>
            <a:spLocks noGrp="1"/>
          </p:cNvSpPr>
          <p:nvPr>
            <p:ph sz="quarter" idx="12"/>
          </p:nvPr>
        </p:nvSpPr>
        <p:spPr>
          <a:xfrm>
            <a:off x="97971" y="990600"/>
            <a:ext cx="10608130" cy="5556983"/>
          </a:xfrm>
        </p:spPr>
        <p:txBody>
          <a:bodyPr/>
          <a:lstStyle/>
          <a:p>
            <a:pPr marL="285750" indent="-285750">
              <a:buFont typeface="Arial" panose="020B0604020202020204" pitchFamily="34" charset="0"/>
              <a:buChar char="•"/>
            </a:pPr>
            <a:r>
              <a:rPr lang="en-US" sz="2250" b="1" dirty="0"/>
              <a:t>Le Portugal</a:t>
            </a:r>
            <a:r>
              <a:rPr lang="en-US" sz="2250" dirty="0"/>
              <a:t>, tout comme l’Italie et la Grèce, affiche actuellement l’un des taux de dépendance des personnes âgées les plus élevés de l’UE, son âge médian augmentant à l’un des rythmes les plus rapides de la région (Eurostat, 2024). </a:t>
            </a:r>
          </a:p>
          <a:p>
            <a:pPr marL="285750" indent="-285750">
              <a:buFont typeface="Arial" panose="020B0604020202020204" pitchFamily="34" charset="0"/>
              <a:buChar char="•"/>
            </a:pPr>
            <a:r>
              <a:rPr lang="en-US" sz="2250" b="1" dirty="0"/>
              <a:t>L'Allemagne </a:t>
            </a:r>
            <a:r>
              <a:rPr lang="en-US" sz="2250" dirty="0"/>
              <a:t>a récemment connu une légère </a:t>
            </a:r>
            <a:r>
              <a:rPr lang="en-US" sz="2250" dirty="0" err="1"/>
              <a:t>stabilisation</a:t>
            </a:r>
            <a:r>
              <a:rPr lang="en-US" sz="2250" dirty="0"/>
              <a:t>, voire une légère baisse, de son âge médian, un phénomène attribué à l'afflux d'une main-d'œuvre migrante plus jeune. </a:t>
            </a:r>
          </a:p>
          <a:p>
            <a:pPr marL="285750" indent="-285750">
              <a:buFont typeface="Arial" panose="020B0604020202020204" pitchFamily="34" charset="0"/>
              <a:buChar char="•"/>
            </a:pPr>
            <a:r>
              <a:rPr lang="en-US" sz="2250" b="1" dirty="0"/>
              <a:t>La France </a:t>
            </a:r>
            <a:r>
              <a:rPr lang="en-US" sz="2250" dirty="0"/>
              <a:t>continue de disposer d’une des populations les plus importantes et les plus résilientes ; elle n’est toutefois pas à l’abri du « vieillissement de la population », qui a réorienté les priorités politiques nationales vers la viabilité à long terme des systèmes de protection sociale.</a:t>
            </a:r>
          </a:p>
          <a:p>
            <a:pPr marL="285750" indent="-285750">
              <a:buFont typeface="Arial" panose="020B0604020202020204" pitchFamily="34" charset="0"/>
              <a:buChar char="•"/>
            </a:pPr>
            <a:r>
              <a:rPr lang="en-US" sz="2250" b="1" dirty="0"/>
              <a:t>La Roumanie </a:t>
            </a:r>
            <a:r>
              <a:rPr lang="en-US" sz="2250" dirty="0"/>
              <a:t>a connu l’une des baisses relatives de population les plus importantes de l’UE (environ -11 % depuis 2004), due à l’émigration de la population en âge de travailler</a:t>
            </a:r>
          </a:p>
          <a:p>
            <a:pPr marL="285750" indent="-285750">
              <a:buFont typeface="Arial" panose="020B0604020202020204" pitchFamily="34" charset="0"/>
              <a:buChar char="•"/>
            </a:pPr>
            <a:r>
              <a:rPr lang="en-US" sz="2250" b="1" dirty="0"/>
              <a:t>Chypre </a:t>
            </a:r>
            <a:r>
              <a:rPr lang="en-US" sz="2250" dirty="0"/>
              <a:t>a enregistré la plus forte croissance démographique relative de l’Union (29 % depuis 2004), mais elle est paradoxalement confrontée à une diminution de la proportion d’enfants.</a:t>
            </a:r>
          </a:p>
        </p:txBody>
      </p:sp>
      <p:pic>
        <p:nvPicPr>
          <p:cNvPr id="6" name="Imagem 5" descr="Uma imagem com bandeira, símbolo, emblema, logótipo&#10;&#10;Os conteúdos gerados por IA podem estar incorretos.">
            <a:extLst>
              <a:ext uri="{FF2B5EF4-FFF2-40B4-BE49-F238E27FC236}">
                <a16:creationId xmlns:a16="http://schemas.microsoft.com/office/drawing/2014/main" id="{853B6DED-BAE6-25BA-8BFE-BCD522220E1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843338" y="990600"/>
            <a:ext cx="1091815" cy="727877"/>
          </a:xfrm>
          <a:prstGeom prst="rect">
            <a:avLst/>
          </a:prstGeom>
          <a:ln>
            <a:solidFill>
              <a:schemeClr val="tx1"/>
            </a:solidFill>
          </a:ln>
        </p:spPr>
      </p:pic>
      <p:pic>
        <p:nvPicPr>
          <p:cNvPr id="10" name="Imagem 9" descr="Uma imagem com encarnado, amarelo, laranja, Saturação de cores&#10;&#10;Os conteúdos gerados por IA podem estar incorretos.">
            <a:extLst>
              <a:ext uri="{FF2B5EF4-FFF2-40B4-BE49-F238E27FC236}">
                <a16:creationId xmlns:a16="http://schemas.microsoft.com/office/drawing/2014/main" id="{35EBC202-5932-83A5-E5C4-012FBDF03B3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842995" y="2095854"/>
            <a:ext cx="1092157" cy="655294"/>
          </a:xfrm>
          <a:prstGeom prst="rect">
            <a:avLst/>
          </a:prstGeom>
          <a:ln>
            <a:solidFill>
              <a:schemeClr val="tx1"/>
            </a:solidFill>
          </a:ln>
        </p:spPr>
      </p:pic>
      <p:pic>
        <p:nvPicPr>
          <p:cNvPr id="13" name="Imagem 12" descr="Uma imagem com Retângulo, bandeira, captura de ecrã, design&#10;&#10;Os conteúdos gerados por IA podem estar incorretos.">
            <a:extLst>
              <a:ext uri="{FF2B5EF4-FFF2-40B4-BE49-F238E27FC236}">
                <a16:creationId xmlns:a16="http://schemas.microsoft.com/office/drawing/2014/main" id="{AA6F692D-7817-EAE1-6D17-A8A4488A1D0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842993" y="3225895"/>
            <a:ext cx="1092157" cy="728332"/>
          </a:xfrm>
          <a:prstGeom prst="rect">
            <a:avLst/>
          </a:prstGeom>
          <a:ln>
            <a:solidFill>
              <a:schemeClr val="tx1"/>
            </a:solidFill>
          </a:ln>
        </p:spPr>
      </p:pic>
      <p:pic>
        <p:nvPicPr>
          <p:cNvPr id="16" name="Imagem 15" descr="Uma imagem com clipart, ilustração&#10;&#10;Os conteúdos gerados por IA podem estar incorretos.">
            <a:extLst>
              <a:ext uri="{FF2B5EF4-FFF2-40B4-BE49-F238E27FC236}">
                <a16:creationId xmlns:a16="http://schemas.microsoft.com/office/drawing/2014/main" id="{F3EE6097-CC9D-B217-D956-BB9B2201E5E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842993" y="5503347"/>
            <a:ext cx="1092158" cy="728105"/>
          </a:xfrm>
          <a:prstGeom prst="rect">
            <a:avLst/>
          </a:prstGeom>
          <a:ln>
            <a:solidFill>
              <a:schemeClr val="tx1"/>
            </a:solidFill>
          </a:ln>
        </p:spPr>
      </p:pic>
      <p:pic>
        <p:nvPicPr>
          <p:cNvPr id="19" name="Imagem 18" descr="Uma imagem com amarelo, Saturação de cores, Retângulo, encarnado&#10;&#10;Os conteúdos gerados por IA podem estar incorretos.">
            <a:extLst>
              <a:ext uri="{FF2B5EF4-FFF2-40B4-BE49-F238E27FC236}">
                <a16:creationId xmlns:a16="http://schemas.microsoft.com/office/drawing/2014/main" id="{A5F5B4A5-1E07-BFA2-EEBB-BED9B8C9ACCF}"/>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842994" y="4470676"/>
            <a:ext cx="1092157" cy="728104"/>
          </a:xfrm>
          <a:prstGeom prst="rect">
            <a:avLst/>
          </a:prstGeom>
          <a:ln>
            <a:solidFill>
              <a:schemeClr val="tx1"/>
            </a:solidFill>
          </a:ln>
        </p:spPr>
      </p:pic>
    </p:spTree>
    <p:extLst>
      <p:ext uri="{BB962C8B-B14F-4D97-AF65-F5344CB8AC3E}">
        <p14:creationId xmlns:p14="http://schemas.microsoft.com/office/powerpoint/2010/main" val="10200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pt-PT" dirty="0"/>
              <a:t>Données démographiques – </a:t>
            </a:r>
            <a:r>
              <a:rPr lang="pt-PT" dirty="0" err="1"/>
              <a:t>Le vieillissement </a:t>
            </a:r>
            <a:r>
              <a:rPr lang="pt-PT" dirty="0"/>
              <a:t>en </a:t>
            </a:r>
            <a:r>
              <a:rPr lang="pt-PT" dirty="0" err="1"/>
              <a:t>Europe</a:t>
            </a:r>
            <a:endParaRPr lang="el-GR" dirty="0"/>
          </a:p>
        </p:txBody>
      </p:sp>
      <p:pic>
        <p:nvPicPr>
          <p:cNvPr id="6" name="Imagem 5" descr="Uma imagem com pessoas, sapatos, homem, vestuário&#10;&#10;Os conteúdos gerados por IA podem estar incorretos.">
            <a:extLst>
              <a:ext uri="{FF2B5EF4-FFF2-40B4-BE49-F238E27FC236}">
                <a16:creationId xmlns:a16="http://schemas.microsoft.com/office/drawing/2014/main" id="{16E43AA0-D815-1064-D97B-5E12499527BA}"/>
              </a:ext>
            </a:extLst>
          </p:cNvPr>
          <p:cNvPicPr>
            <a:picLocks noChangeAspect="1"/>
          </p:cNvPicPr>
          <p:nvPr/>
        </p:nvPicPr>
        <p:blipFill>
          <a:blip r:embed="rId3"/>
          <a:srcRect l="11831" r="21577"/>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6183087" y="1214048"/>
            <a:ext cx="5910944" cy="5902778"/>
          </a:xfrm>
        </p:spPr>
        <p:txBody>
          <a:bodyPr>
            <a:normAutofit/>
          </a:bodyPr>
          <a:lstStyle/>
          <a:p>
            <a:r>
              <a:rPr lang="en-US" sz="2600" dirty="0"/>
              <a:t>Ces données soulignent le passage d'une période de « </a:t>
            </a:r>
            <a:r>
              <a:rPr lang="en-US" sz="2600" i="1" dirty="0"/>
              <a:t>bonus démographique </a:t>
            </a:r>
            <a:r>
              <a:rPr lang="en-US" sz="2600" dirty="0"/>
              <a:t>» (lorsqu'un pays dispose d'une population active nombreuse et jeune) à une période de « </a:t>
            </a:r>
            <a:r>
              <a:rPr lang="en-US" sz="2600" i="1" dirty="0"/>
              <a:t>frein démographique </a:t>
            </a:r>
            <a:r>
              <a:rPr lang="en-US" sz="2600" dirty="0"/>
              <a:t>».</a:t>
            </a:r>
          </a:p>
          <a:p>
            <a:endParaRPr lang="en-US" sz="2600" dirty="0"/>
          </a:p>
          <a:p>
            <a:r>
              <a:rPr lang="en-US" sz="2600" dirty="0"/>
              <a:t>En d’autres termes : nous ne pouvons plus compter sur une main-d’œuvre jeune et nombreuse pour faire tourner l’économie ; nous devons au contraire trouver de nouveaux moyens de soutenir une société dont la population est nettement plus âgée.</a:t>
            </a:r>
          </a:p>
        </p:txBody>
      </p:sp>
    </p:spTree>
    <p:extLst>
      <p:ext uri="{BB962C8B-B14F-4D97-AF65-F5344CB8AC3E}">
        <p14:creationId xmlns:p14="http://schemas.microsoft.com/office/powerpoint/2010/main" val="334921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Données démographiques – </a:t>
            </a:r>
            <a:r>
              <a:rPr lang="pt-PT" dirty="0" err="1"/>
              <a:t>Le vieillissement </a:t>
            </a:r>
            <a:r>
              <a:rPr lang="pt-PT" dirty="0"/>
              <a:t>en </a:t>
            </a:r>
            <a:r>
              <a:rPr lang="pt-PT" dirty="0" err="1"/>
              <a:t>Europe</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1" y="1462684"/>
            <a:ext cx="5910944" cy="5313673"/>
          </a:xfrm>
        </p:spPr>
        <p:txBody>
          <a:bodyPr>
            <a:normAutofit/>
          </a:bodyPr>
          <a:lstStyle/>
          <a:p>
            <a:r>
              <a:rPr lang="en-US" sz="2400" dirty="0"/>
              <a:t>Objectif : établir un lien entre les données de l’UE et la réalité régionale et professionnelle spécifique des apprenants.</a:t>
            </a:r>
          </a:p>
          <a:p>
            <a:endParaRPr lang="en-US" sz="2400" dirty="0"/>
          </a:p>
          <a:p>
            <a:r>
              <a:rPr lang="en-US" sz="2400" dirty="0"/>
              <a:t>Mettre en place trois « stations » (tables) : </a:t>
            </a:r>
          </a:p>
          <a:p>
            <a:pPr marL="285750" indent="-285750">
              <a:buFont typeface="Arial" panose="020B0604020202020204" pitchFamily="34" charset="0"/>
              <a:buChar char="•"/>
            </a:pPr>
            <a:r>
              <a:rPr lang="en-US" sz="2400" dirty="0"/>
              <a:t>Station 1 : Implications pour le financement et les infrastructures dans notre communauté.</a:t>
            </a:r>
          </a:p>
          <a:p>
            <a:pPr marL="285750" indent="-285750">
              <a:buFont typeface="Arial" panose="020B0604020202020204" pitchFamily="34" charset="0"/>
              <a:buChar char="•"/>
            </a:pPr>
            <a:r>
              <a:rPr lang="en-US" sz="2400" dirty="0"/>
              <a:t>Station 2 : Conséquences pour le personnel et la charge de travail individuelle.</a:t>
            </a:r>
          </a:p>
          <a:p>
            <a:pPr marL="285750" indent="-285750">
              <a:buFont typeface="Arial" panose="020B0604020202020204" pitchFamily="34" charset="0"/>
              <a:buChar char="•"/>
            </a:pPr>
            <a:r>
              <a:rPr lang="en-US" sz="2400" dirty="0"/>
              <a:t>Station 3 : Conséquences pour le bien-être des personnes âgées.</a:t>
            </a:r>
          </a:p>
        </p:txBody>
      </p:sp>
      <p:pic>
        <p:nvPicPr>
          <p:cNvPr id="5" name="Imagem 4" descr="Uma imagem com texto, vestuário, homem, pessoa&#10;&#10;Os conteúdos gerados por IA podem estar incorretos.">
            <a:extLst>
              <a:ext uri="{FF2B5EF4-FFF2-40B4-BE49-F238E27FC236}">
                <a16:creationId xmlns:a16="http://schemas.microsoft.com/office/drawing/2014/main" id="{50A67F5B-3455-76D5-2D09-67AC38477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377" y="1534043"/>
            <a:ext cx="5910944" cy="3945555"/>
          </a:xfrm>
          <a:prstGeom prst="rect">
            <a:avLst/>
          </a:prstGeom>
          <a:noFill/>
        </p:spPr>
      </p:pic>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Exercice 1 – World Café</a:t>
            </a:r>
            <a:endParaRPr lang="pt-PT" dirty="0"/>
          </a:p>
        </p:txBody>
      </p:sp>
    </p:spTree>
    <p:extLst>
      <p:ext uri="{BB962C8B-B14F-4D97-AF65-F5344CB8AC3E}">
        <p14:creationId xmlns:p14="http://schemas.microsoft.com/office/powerpoint/2010/main" val="295666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BAE8-605A-030B-8DD8-140A62AE37EB}"/>
            </a:ext>
          </a:extLst>
        </p:cNvPr>
        <p:cNvGrpSpPr/>
        <p:nvPr/>
      </p:nvGrpSpPr>
      <p:grpSpPr>
        <a:xfrm>
          <a:off x="0" y="0"/>
          <a:ext cx="0" cy="0"/>
          <a:chOff x="0" y="0"/>
          <a:chExt cx="0" cy="0"/>
        </a:xfrm>
      </p:grpSpPr>
      <p:sp>
        <p:nvSpPr>
          <p:cNvPr id="2" name="Oval 8">
            <a:extLst>
              <a:ext uri="{FF2B5EF4-FFF2-40B4-BE49-F238E27FC236}">
                <a16:creationId xmlns:a16="http://schemas.microsoft.com/office/drawing/2014/main" id="{1592D798-53B2-BF5E-3FFB-E1E16A42F76D}"/>
              </a:ext>
            </a:extLst>
          </p:cNvPr>
          <p:cNvSpPr/>
          <p:nvPr/>
        </p:nvSpPr>
        <p:spPr>
          <a:xfrm>
            <a:off x="559620" y="2007220"/>
            <a:ext cx="3596624" cy="243560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dirty="0"/>
          </a:p>
        </p:txBody>
      </p:sp>
      <p:sp>
        <p:nvSpPr>
          <p:cNvPr id="8" name="Title 3">
            <a:extLst>
              <a:ext uri="{FF2B5EF4-FFF2-40B4-BE49-F238E27FC236}">
                <a16:creationId xmlns:a16="http://schemas.microsoft.com/office/drawing/2014/main" id="{14F789CE-10C7-DB0C-20AD-5A8C12A85104}"/>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7" name="Content Placeholder 6">
            <a:extLst>
              <a:ext uri="{FF2B5EF4-FFF2-40B4-BE49-F238E27FC236}">
                <a16:creationId xmlns:a16="http://schemas.microsoft.com/office/drawing/2014/main" id="{06B44C82-9812-A6D1-14F8-6DE608251805}"/>
              </a:ext>
            </a:extLst>
          </p:cNvPr>
          <p:cNvSpPr>
            <a:spLocks noGrp="1"/>
          </p:cNvSpPr>
          <p:nvPr>
            <p:ph sz="quarter" idx="12"/>
          </p:nvPr>
        </p:nvSpPr>
        <p:spPr>
          <a:xfrm>
            <a:off x="195246" y="1131944"/>
            <a:ext cx="11205569" cy="5289179"/>
          </a:xfrm>
        </p:spPr>
        <p:txBody>
          <a:bodyPr/>
          <a:lstStyle/>
          <a:p>
            <a:r>
              <a:rPr lang="en-US" sz="2400" dirty="0"/>
              <a:t>Alors que la population européenne et mondiale connaît une évolution démographique, les priorités de la gérontologie et de la politique sociale ont évolué :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Un cadre offre une grille de lecture et peut servir d’outil pour </a:t>
            </a:r>
            <a:r>
              <a:rPr lang="en-US" sz="2400" dirty="0" err="1"/>
              <a:t>organiser des programmes </a:t>
            </a:r>
            <a:r>
              <a:rPr lang="en-US" sz="2400" dirty="0"/>
              <a:t>ou des services destinés aux personnes âgées. </a:t>
            </a:r>
          </a:p>
        </p:txBody>
      </p:sp>
      <p:sp>
        <p:nvSpPr>
          <p:cNvPr id="6" name="Seta: Para a Direita 5">
            <a:extLst>
              <a:ext uri="{FF2B5EF4-FFF2-40B4-BE49-F238E27FC236}">
                <a16:creationId xmlns:a16="http://schemas.microsoft.com/office/drawing/2014/main" id="{E660B6D9-844C-1B7E-1962-855108E1C2A0}"/>
              </a:ext>
            </a:extLst>
          </p:cNvPr>
          <p:cNvSpPr/>
          <p:nvPr/>
        </p:nvSpPr>
        <p:spPr>
          <a:xfrm>
            <a:off x="4542817" y="2866377"/>
            <a:ext cx="2344366" cy="715879"/>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Oval 8">
            <a:extLst>
              <a:ext uri="{FF2B5EF4-FFF2-40B4-BE49-F238E27FC236}">
                <a16:creationId xmlns:a16="http://schemas.microsoft.com/office/drawing/2014/main" id="{AB6DEEE0-1F6B-FB07-1380-81C272988173}"/>
              </a:ext>
            </a:extLst>
          </p:cNvPr>
          <p:cNvSpPr/>
          <p:nvPr/>
        </p:nvSpPr>
        <p:spPr>
          <a:xfrm>
            <a:off x="7390648" y="2007220"/>
            <a:ext cx="3596624" cy="243560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dirty="0"/>
          </a:p>
        </p:txBody>
      </p:sp>
      <p:sp>
        <p:nvSpPr>
          <p:cNvPr id="11" name="CaixaDeTexto 10">
            <a:extLst>
              <a:ext uri="{FF2B5EF4-FFF2-40B4-BE49-F238E27FC236}">
                <a16:creationId xmlns:a16="http://schemas.microsoft.com/office/drawing/2014/main" id="{221AD78B-F831-D0A5-C58D-F08A4D1B01FC}"/>
              </a:ext>
            </a:extLst>
          </p:cNvPr>
          <p:cNvSpPr txBox="1"/>
          <p:nvPr/>
        </p:nvSpPr>
        <p:spPr>
          <a:xfrm>
            <a:off x="1016338" y="2381927"/>
            <a:ext cx="2582694" cy="1200329"/>
          </a:xfrm>
          <a:prstGeom prst="rect">
            <a:avLst/>
          </a:prstGeom>
          <a:noFill/>
        </p:spPr>
        <p:txBody>
          <a:bodyPr wrap="square" rtlCol="0">
            <a:spAutoFit/>
          </a:bodyPr>
          <a:lstStyle/>
          <a:p>
            <a:pPr algn="ctr"/>
            <a:r>
              <a:rPr lang="en-US" b="1" dirty="0">
                <a:solidFill>
                  <a:srgbClr val="FFFFFF"/>
                </a:solidFill>
              </a:rPr>
              <a:t>Modèle axé sur les déficits </a:t>
            </a:r>
            <a:r>
              <a:rPr lang="en-US" dirty="0">
                <a:solidFill>
                  <a:srgbClr val="FFFFFF"/>
                </a:solidFill>
              </a:rPr>
              <a:t>: considère le vieillissement avant tout comme une période de déclin ou de maladie inévitable.</a:t>
            </a:r>
          </a:p>
        </p:txBody>
      </p:sp>
      <p:sp>
        <p:nvSpPr>
          <p:cNvPr id="12" name="CaixaDeTexto 11">
            <a:extLst>
              <a:ext uri="{FF2B5EF4-FFF2-40B4-BE49-F238E27FC236}">
                <a16:creationId xmlns:a16="http://schemas.microsoft.com/office/drawing/2014/main" id="{271F34F5-9BA6-133B-5AA6-A95ABF627808}"/>
              </a:ext>
            </a:extLst>
          </p:cNvPr>
          <p:cNvSpPr txBox="1"/>
          <p:nvPr/>
        </p:nvSpPr>
        <p:spPr>
          <a:xfrm>
            <a:off x="7861578" y="2381927"/>
            <a:ext cx="2798790" cy="1923604"/>
          </a:xfrm>
          <a:prstGeom prst="rect">
            <a:avLst/>
          </a:prstGeom>
          <a:noFill/>
        </p:spPr>
        <p:txBody>
          <a:bodyPr wrap="square" rtlCol="0">
            <a:spAutoFit/>
          </a:bodyPr>
          <a:lstStyle/>
          <a:p>
            <a:pPr algn="ctr"/>
            <a:r>
              <a:rPr lang="en-US" sz="1700" b="1" dirty="0">
                <a:solidFill>
                  <a:srgbClr val="FFFFFF"/>
                </a:solidFill>
              </a:rPr>
              <a:t>Cadres de référence pour un vieillissement positif </a:t>
            </a:r>
            <a:r>
              <a:rPr lang="en-US" sz="1700" dirty="0">
                <a:solidFill>
                  <a:srgbClr val="FFFFFF"/>
                </a:solidFill>
              </a:rPr>
              <a:t>: ils considèrent le vieillissement comme une période continue de croissance, de développement et de potentiel.</a:t>
            </a:r>
          </a:p>
        </p:txBody>
      </p:sp>
      <p:pic>
        <p:nvPicPr>
          <p:cNvPr id="14" name="Imagem 13" descr="Uma imagem com desenho, Gráficos, clipart, arte&#10;&#10;Os conteúdos gerados por IA podem estar incorretos.">
            <a:extLst>
              <a:ext uri="{FF2B5EF4-FFF2-40B4-BE49-F238E27FC236}">
                <a16:creationId xmlns:a16="http://schemas.microsoft.com/office/drawing/2014/main" id="{4022A9A7-836B-8F99-AD6F-E535B76F2A1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15964" y="3582256"/>
            <a:ext cx="798072" cy="1136648"/>
          </a:xfrm>
          <a:prstGeom prst="rect">
            <a:avLst/>
          </a:prstGeom>
        </p:spPr>
      </p:pic>
    </p:spTree>
    <p:extLst>
      <p:ext uri="{BB962C8B-B14F-4D97-AF65-F5344CB8AC3E}">
        <p14:creationId xmlns:p14="http://schemas.microsoft.com/office/powerpoint/2010/main" val="158526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3348-E91F-8091-C537-E9683B121D7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C6DDCB-85A8-497B-6387-85E6CD01B503}"/>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7" name="Content Placeholder 6">
            <a:extLst>
              <a:ext uri="{FF2B5EF4-FFF2-40B4-BE49-F238E27FC236}">
                <a16:creationId xmlns:a16="http://schemas.microsoft.com/office/drawing/2014/main" id="{3A581EEA-3EF8-B01D-7B55-C9728305D529}"/>
              </a:ext>
            </a:extLst>
          </p:cNvPr>
          <p:cNvSpPr>
            <a:spLocks noGrp="1"/>
          </p:cNvSpPr>
          <p:nvPr>
            <p:ph sz="quarter" idx="12"/>
          </p:nvPr>
        </p:nvSpPr>
        <p:spPr>
          <a:xfrm>
            <a:off x="97972" y="1462685"/>
            <a:ext cx="6458472" cy="5054847"/>
          </a:xfrm>
        </p:spPr>
        <p:txBody>
          <a:bodyPr/>
          <a:lstStyle/>
          <a:p>
            <a:pPr marL="285750" indent="-285750">
              <a:buFont typeface="Arial" panose="020B0604020202020204" pitchFamily="34" charset="0"/>
              <a:buChar char="•"/>
            </a:pPr>
            <a:r>
              <a:rPr lang="en-US" sz="2000" dirty="0"/>
              <a:t>Le vieillissement en bonne santé est le processus consistant à développer et à maintenir les capacités fonctionnelles qui permettent le bien-être chez les personnes âgées (OMS, 2020).</a:t>
            </a:r>
          </a:p>
          <a:p>
            <a:pPr marL="285750" indent="-285750">
              <a:buFont typeface="Arial" panose="020B0604020202020204" pitchFamily="34" charset="0"/>
              <a:buChar char="•"/>
            </a:pPr>
            <a:r>
              <a:rPr lang="en-US" sz="2000" dirty="0"/>
              <a:t>Les capacités fonctionnelles désignent les aptitudes qui permettent aux personnes d’être et de faire ce qui leur tient à cœur (Beard et al., 2016). Il s’agit de la capacité :</a:t>
            </a:r>
          </a:p>
          <a:p>
            <a:pPr marL="971533" lvl="1" indent="-285750"/>
            <a:r>
              <a:rPr lang="en-US" sz="2000" dirty="0"/>
              <a:t>de satisfaire leurs besoins fondamentaux,</a:t>
            </a:r>
          </a:p>
          <a:p>
            <a:pPr marL="971533" lvl="1" indent="-285750"/>
            <a:r>
              <a:rPr lang="en-US" sz="2000" dirty="0"/>
              <a:t>d’apprendre, de s’épanouir et de prendre des décisions,</a:t>
            </a:r>
          </a:p>
          <a:p>
            <a:pPr marL="971533" lvl="1" indent="-285750"/>
            <a:r>
              <a:rPr lang="en-US" sz="2000" dirty="0"/>
              <a:t>de se déplacer,</a:t>
            </a:r>
          </a:p>
          <a:p>
            <a:pPr marL="971533" lvl="1" indent="-285750"/>
            <a:r>
              <a:rPr lang="en-US" sz="2000" dirty="0"/>
              <a:t>de nouer et d’entretenir des relations, et</a:t>
            </a:r>
          </a:p>
          <a:p>
            <a:pPr marL="971533" lvl="1" indent="-285750"/>
            <a:r>
              <a:rPr lang="en-US" sz="2000" dirty="0"/>
              <a:t>de contribuer à la </a:t>
            </a:r>
            <a:r>
              <a:rPr lang="en-US" sz="2000" dirty="0" err="1"/>
              <a:t>société</a:t>
            </a:r>
            <a:r>
              <a:rPr lang="en-US" sz="2000" dirty="0"/>
              <a:t>.</a:t>
            </a:r>
          </a:p>
        </p:txBody>
      </p:sp>
      <p:sp>
        <p:nvSpPr>
          <p:cNvPr id="3" name="Marcador de Posição do Texto 2">
            <a:extLst>
              <a:ext uri="{FF2B5EF4-FFF2-40B4-BE49-F238E27FC236}">
                <a16:creationId xmlns:a16="http://schemas.microsoft.com/office/drawing/2014/main" id="{9993048A-E958-C92A-21D8-2E81F4F6D61C}"/>
              </a:ext>
            </a:extLst>
          </p:cNvPr>
          <p:cNvSpPr>
            <a:spLocks noGrp="1"/>
          </p:cNvSpPr>
          <p:nvPr>
            <p:ph type="body" sz="quarter" idx="10"/>
          </p:nvPr>
        </p:nvSpPr>
        <p:spPr/>
        <p:txBody>
          <a:bodyPr/>
          <a:lstStyle/>
          <a:p>
            <a:r>
              <a:rPr lang="pt-PT" dirty="0" err="1"/>
              <a:t>Vieillir en bonne santé </a:t>
            </a:r>
            <a:r>
              <a:rPr lang="pt-PT" dirty="0"/>
              <a:t>: une </a:t>
            </a:r>
            <a:r>
              <a:rPr lang="pt-PT" dirty="0" err="1"/>
              <a:t>approche fonctionnelle</a:t>
            </a:r>
            <a:endParaRPr lang="pt-PT" dirty="0"/>
          </a:p>
        </p:txBody>
      </p:sp>
      <p:pic>
        <p:nvPicPr>
          <p:cNvPr id="2" name="Imagem 1" descr="Uma imagem com texto, círculo, captura de ecrã, Tipo de letra&#10;&#10;Os conteúdos gerados por IA podem estar incorretos.">
            <a:extLst>
              <a:ext uri="{FF2B5EF4-FFF2-40B4-BE49-F238E27FC236}">
                <a16:creationId xmlns:a16="http://schemas.microsoft.com/office/drawing/2014/main" id="{A56A8B70-0C93-E4EA-614C-ACAAFEF3392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4780" y="1039762"/>
            <a:ext cx="4982418" cy="5289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aixaDeTexto 3">
            <a:extLst>
              <a:ext uri="{FF2B5EF4-FFF2-40B4-BE49-F238E27FC236}">
                <a16:creationId xmlns:a16="http://schemas.microsoft.com/office/drawing/2014/main" id="{0FADBDB7-1C3A-21C6-9E31-6F8E297AEA7B}"/>
              </a:ext>
            </a:extLst>
          </p:cNvPr>
          <p:cNvSpPr txBox="1"/>
          <p:nvPr/>
        </p:nvSpPr>
        <p:spPr>
          <a:xfrm>
            <a:off x="10229756" y="6398615"/>
            <a:ext cx="1812565" cy="230832"/>
          </a:xfrm>
          <a:prstGeom prst="rect">
            <a:avLst/>
          </a:prstGeom>
          <a:noFill/>
        </p:spPr>
        <p:txBody>
          <a:bodyPr wrap="square" rtlCol="0">
            <a:spAutoFit/>
          </a:bodyPr>
          <a:lstStyle/>
          <a:p>
            <a:r>
              <a:rPr lang="en-US" sz="900" dirty="0"/>
              <a:t>Données tirées de Abud et al., 2022.</a:t>
            </a:r>
          </a:p>
        </p:txBody>
      </p:sp>
    </p:spTree>
    <p:extLst>
      <p:ext uri="{BB962C8B-B14F-4D97-AF65-F5344CB8AC3E}">
        <p14:creationId xmlns:p14="http://schemas.microsoft.com/office/powerpoint/2010/main" val="34804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p:txBody>
          <a:bodyPr/>
          <a:lstStyle/>
          <a:p>
            <a:r>
              <a:rPr lang="pt-PT" dirty="0" err="1"/>
              <a:t>Exemples </a:t>
            </a:r>
            <a:r>
              <a:rPr lang="pt-PT" dirty="0"/>
              <a:t>de </a:t>
            </a:r>
            <a:r>
              <a:rPr lang="pt-PT" dirty="0" err="1"/>
              <a:t>vieillissement en bonne santé</a:t>
            </a:r>
            <a:endParaRPr lang="pt-PT" dirty="0"/>
          </a:p>
        </p:txBody>
      </p:sp>
      <p:graphicFrame>
        <p:nvGraphicFramePr>
          <p:cNvPr id="5" name="Diagrama 4">
            <a:extLst>
              <a:ext uri="{FF2B5EF4-FFF2-40B4-BE49-F238E27FC236}">
                <a16:creationId xmlns:a16="http://schemas.microsoft.com/office/drawing/2014/main" id="{E1A6723B-D2F2-2318-064D-58DE9AEEC236}"/>
              </a:ext>
            </a:extLst>
          </p:cNvPr>
          <p:cNvGraphicFramePr/>
          <p:nvPr>
            <p:extLst>
              <p:ext uri="{D42A27DB-BD31-4B8C-83A1-F6EECF244321}">
                <p14:modId xmlns:p14="http://schemas.microsoft.com/office/powerpoint/2010/main" val="259808130"/>
              </p:ext>
            </p:extLst>
          </p:nvPr>
        </p:nvGraphicFramePr>
        <p:xfrm>
          <a:off x="1857983" y="1585607"/>
          <a:ext cx="8210144" cy="472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47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a:bodyPr>
          <a:lstStyle/>
          <a:p>
            <a:r>
              <a:rPr lang="pt-PT" dirty="0" err="1"/>
              <a:t>Cadres de référence pour le vieillissement</a:t>
            </a:r>
            <a:r>
              <a:rPr lang="pt-PT" dirty="0"/>
              <a:t> positif</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B921B7A7-5529-B9DB-48DA-660940EEFE87}"/>
              </a:ext>
            </a:extLst>
          </p:cNvPr>
          <p:cNvPicPr>
            <a:picLocks noChangeAspect="1"/>
          </p:cNvPicPr>
          <p:nvPr/>
        </p:nvPicPr>
        <p:blipFill>
          <a:blip r:embed="rId3"/>
          <a:srcRect l="18558" r="16923" b="1"/>
          <a:stretch>
            <a:fillRect/>
          </a:stretch>
        </p:blipFill>
        <p:spPr>
          <a:xfrm>
            <a:off x="278798" y="1833552"/>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980330" y="2202595"/>
            <a:ext cx="6932872" cy="3187136"/>
          </a:xfrm>
        </p:spPr>
        <p:txBody>
          <a:bodyPr>
            <a:normAutofit fontScale="92500"/>
          </a:bodyPr>
          <a:lstStyle/>
          <a:p>
            <a:pPr marL="285750" indent="-285750">
              <a:buFont typeface="Arial" panose="020B0604020202020204" pitchFamily="34" charset="0"/>
              <a:buChar char="•"/>
            </a:pPr>
            <a:r>
              <a:rPr lang="en-US" sz="2300" dirty="0"/>
              <a:t>Le vieillissement actif est le processus qui consiste à </a:t>
            </a:r>
            <a:r>
              <a:rPr lang="en-US" sz="2300" dirty="0" err="1"/>
              <a:t>optimiser </a:t>
            </a:r>
            <a:r>
              <a:rPr lang="en-US" sz="2300" dirty="0"/>
              <a:t>les possibilités en matière de santé, de participation et de sécurité afin d’améliorer la qualité de vie des personnes à mesure qu’elles vieillissent (OMS, 2002).</a:t>
            </a:r>
          </a:p>
          <a:p>
            <a:pPr marL="285750" indent="-285750">
              <a:buFont typeface="Arial" panose="020B0604020202020204" pitchFamily="34" charset="0"/>
              <a:buChar char="•"/>
            </a:pPr>
            <a:r>
              <a:rPr lang="en-US" sz="2300" dirty="0"/>
              <a:t>Le terme </a:t>
            </a:r>
            <a:r>
              <a:rPr lang="en-US" sz="2300" i="1" dirty="0"/>
              <a:t>« actif » </a:t>
            </a:r>
            <a:r>
              <a:rPr lang="en-US" sz="2300" dirty="0"/>
              <a:t>fait référence à une participation continue à la vie sociale, économique, culturelle, spirituelle et civique, et ne se limite pas à la capacité d’être physiquement actif ou de faire partie de la population </a:t>
            </a:r>
            <a:r>
              <a:rPr lang="en-US" sz="2300" dirty="0" err="1"/>
              <a:t>active</a:t>
            </a:r>
            <a:r>
              <a:rPr lang="en-US" sz="2300" dirty="0"/>
              <a:t>. Il repose sur trois piliers : la santé, la participation et la sécurité. </a:t>
            </a:r>
          </a:p>
          <a:p>
            <a:endParaRPr lang="en-US" dirty="0"/>
          </a:p>
          <a:p>
            <a:pPr marL="285750" indent="-285750">
              <a:buFont typeface="Arial" panose="020B0604020202020204" pitchFamily="34" charset="0"/>
              <a:buChar char="•"/>
            </a:pPr>
            <a:endParaRPr lang="en-US" dirty="0"/>
          </a:p>
        </p:txBody>
      </p:sp>
      <p:sp>
        <p:nvSpPr>
          <p:cNvPr id="3" name="Marcador de Posição do Texto 2">
            <a:extLst>
              <a:ext uri="{FF2B5EF4-FFF2-40B4-BE49-F238E27FC236}">
                <a16:creationId xmlns:a16="http://schemas.microsoft.com/office/drawing/2014/main" id="{139FF90B-292B-B089-98E5-544992B17CB1}"/>
              </a:ext>
            </a:extLst>
          </p:cNvPr>
          <p:cNvSpPr>
            <a:spLocks noGrp="1"/>
          </p:cNvSpPr>
          <p:nvPr>
            <p:ph type="body" sz="quarter" idx="10"/>
          </p:nvPr>
        </p:nvSpPr>
        <p:spPr>
          <a:xfrm>
            <a:off x="97970" y="854672"/>
            <a:ext cx="11944351" cy="550862"/>
          </a:xfrm>
        </p:spPr>
        <p:txBody>
          <a:bodyPr anchor="ctr">
            <a:normAutofit/>
          </a:bodyPr>
          <a:lstStyle/>
          <a:p>
            <a:r>
              <a:rPr lang="pt-PT" dirty="0" err="1"/>
              <a:t>Vieillissement</a:t>
            </a:r>
            <a:r>
              <a:rPr lang="pt-PT" dirty="0"/>
              <a:t> actif : </a:t>
            </a:r>
            <a:r>
              <a:rPr lang="pt-PT" dirty="0" err="1"/>
              <a:t>optimiser les opportunités</a:t>
            </a:r>
            <a:endParaRPr lang="pt-PT" dirty="0"/>
          </a:p>
        </p:txBody>
      </p:sp>
    </p:spTree>
    <p:extLst>
      <p:ext uri="{BB962C8B-B14F-4D97-AF65-F5344CB8AC3E}">
        <p14:creationId xmlns:p14="http://schemas.microsoft.com/office/powerpoint/2010/main" val="158136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CBD9-D657-203B-2903-A06A4D7108B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40E3E0-FC1E-4E3A-EA70-EF7D80470C07}"/>
              </a:ext>
            </a:extLst>
          </p:cNvPr>
          <p:cNvSpPr>
            <a:spLocks noGrp="1"/>
          </p:cNvSpPr>
          <p:nvPr>
            <p:ph type="title"/>
          </p:nvPr>
        </p:nvSpPr>
        <p:spPr>
          <a:xfrm>
            <a:off x="97970" y="81642"/>
            <a:ext cx="11944351" cy="715879"/>
          </a:xfrm>
        </p:spPr>
        <p:txBody>
          <a:bodyPr lIns="91440" anchor="ctr">
            <a:normAutofit/>
          </a:bodyPr>
          <a:lstStyle/>
          <a:p>
            <a:r>
              <a:rPr lang="pt-PT" dirty="0" err="1"/>
              <a:t>Cadres de référence pour le vieillissement</a:t>
            </a:r>
            <a:r>
              <a:rPr lang="pt-PT" dirty="0"/>
              <a:t> positif</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6A5B8E7F-CDAC-F545-E929-4588973409CF}"/>
              </a:ext>
            </a:extLst>
          </p:cNvPr>
          <p:cNvPicPr>
            <a:picLocks noChangeAspect="1"/>
          </p:cNvPicPr>
          <p:nvPr/>
        </p:nvPicPr>
        <p:blipFill>
          <a:blip r:embed="rId3"/>
          <a:srcRect l="18558" r="16923" b="1"/>
          <a:stretch>
            <a:fillRect/>
          </a:stretch>
        </p:blipFill>
        <p:spPr>
          <a:xfrm>
            <a:off x="278798" y="1843279"/>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4394C42A-1721-8734-7C11-6B3DD5915556}"/>
              </a:ext>
            </a:extLst>
          </p:cNvPr>
          <p:cNvSpPr>
            <a:spLocks noGrp="1"/>
          </p:cNvSpPr>
          <p:nvPr>
            <p:ph sz="quarter" idx="12"/>
          </p:nvPr>
        </p:nvSpPr>
        <p:spPr>
          <a:xfrm>
            <a:off x="5050354" y="1843279"/>
            <a:ext cx="7007064" cy="3787347"/>
          </a:xfrm>
        </p:spPr>
        <p:txBody>
          <a:bodyPr>
            <a:normAutofit fontScale="92500"/>
          </a:bodyPr>
          <a:lstStyle/>
          <a:p>
            <a:pPr marL="285750" indent="-285750">
              <a:buFont typeface="Arial" panose="020B0604020202020204" pitchFamily="34" charset="0"/>
              <a:buChar char="•"/>
            </a:pPr>
            <a:r>
              <a:rPr lang="en-US" sz="2200" b="1" dirty="0"/>
              <a:t>La culture </a:t>
            </a:r>
            <a:r>
              <a:rPr lang="en-US" sz="2200" dirty="0"/>
              <a:t>constitue l’environnement global dans lequel évoluent les individus ; elle dicte les perceptions sociétales du processus de vieillissement, </a:t>
            </a:r>
            <a:r>
              <a:rPr lang="en-US" sz="2200" dirty="0" err="1"/>
              <a:t>des comportements</a:t>
            </a:r>
            <a:r>
              <a:rPr lang="en-US" sz="2200" dirty="0"/>
              <a:t> favorables à la santé ou des modes de vie.</a:t>
            </a:r>
          </a:p>
          <a:p>
            <a:pPr marL="285750" indent="-285750">
              <a:buFont typeface="Arial" panose="020B0604020202020204" pitchFamily="34" charset="0"/>
              <a:buChar char="•"/>
            </a:pPr>
            <a:r>
              <a:rPr lang="en-US" sz="2200" b="1" dirty="0"/>
              <a:t>Le genre </a:t>
            </a:r>
            <a:r>
              <a:rPr lang="en-US" sz="2200" dirty="0"/>
              <a:t>constitue un prisme essentiel pour évaluer la pertinence des politiques, en mettant en évidence la manière dont les statuts sociaux disparates et les rôles traditionnels entraînent des risques spécifiques : les femmes sont souvent confrontées à une pauvreté accrue en raison des tâches de soins non rémunérées qu’elles assument tout au long de leur vie, tandis que les hommes sont statistiquement plus exposés aux risques professionnels et </a:t>
            </a:r>
            <a:r>
              <a:rPr lang="en-US" sz="2200" dirty="0" err="1"/>
              <a:t>aux comportements</a:t>
            </a:r>
            <a:r>
              <a:rPr lang="en-US" sz="2200" dirty="0"/>
              <a:t> à risque.</a:t>
            </a:r>
          </a:p>
        </p:txBody>
      </p:sp>
      <p:sp>
        <p:nvSpPr>
          <p:cNvPr id="3" name="Marcador de Posição do Texto 2">
            <a:extLst>
              <a:ext uri="{FF2B5EF4-FFF2-40B4-BE49-F238E27FC236}">
                <a16:creationId xmlns:a16="http://schemas.microsoft.com/office/drawing/2014/main" id="{2BC815C6-FF3E-21B9-F404-4BBF4EE52403}"/>
              </a:ext>
            </a:extLst>
          </p:cNvPr>
          <p:cNvSpPr>
            <a:spLocks noGrp="1"/>
          </p:cNvSpPr>
          <p:nvPr>
            <p:ph type="body" sz="quarter" idx="10"/>
          </p:nvPr>
        </p:nvSpPr>
        <p:spPr>
          <a:xfrm>
            <a:off x="97970" y="854672"/>
            <a:ext cx="11944351" cy="550862"/>
          </a:xfrm>
        </p:spPr>
        <p:txBody>
          <a:bodyPr anchor="ctr">
            <a:normAutofit/>
          </a:bodyPr>
          <a:lstStyle/>
          <a:p>
            <a:r>
              <a:rPr lang="pt-PT" dirty="0" err="1"/>
              <a:t>Vieillissement</a:t>
            </a:r>
            <a:r>
              <a:rPr lang="pt-PT" dirty="0"/>
              <a:t> actif : </a:t>
            </a:r>
            <a:r>
              <a:rPr lang="pt-PT" dirty="0" err="1"/>
              <a:t>optimiser les opportunités</a:t>
            </a:r>
            <a:endParaRPr lang="pt-PT" dirty="0"/>
          </a:p>
        </p:txBody>
      </p:sp>
      <p:grpSp>
        <p:nvGrpSpPr>
          <p:cNvPr id="14" name="Agrupar 13">
            <a:extLst>
              <a:ext uri="{FF2B5EF4-FFF2-40B4-BE49-F238E27FC236}">
                <a16:creationId xmlns:a16="http://schemas.microsoft.com/office/drawing/2014/main" id="{359D7434-E01D-2ACE-BD43-29E439C47268}"/>
              </a:ext>
            </a:extLst>
          </p:cNvPr>
          <p:cNvGrpSpPr/>
          <p:nvPr/>
        </p:nvGrpSpPr>
        <p:grpSpPr>
          <a:xfrm>
            <a:off x="4839568" y="5484859"/>
            <a:ext cx="7217850" cy="1036937"/>
            <a:chOff x="4824471" y="4708186"/>
            <a:chExt cx="7217850" cy="1036937"/>
          </a:xfrm>
        </p:grpSpPr>
        <p:sp>
          <p:nvSpPr>
            <p:cNvPr id="2" name="Oval 1">
              <a:extLst>
                <a:ext uri="{FF2B5EF4-FFF2-40B4-BE49-F238E27FC236}">
                  <a16:creationId xmlns:a16="http://schemas.microsoft.com/office/drawing/2014/main" id="{4EB4A685-2CC9-5D42-7EEB-76CE79C6129C}"/>
                </a:ext>
              </a:extLst>
            </p:cNvPr>
            <p:cNvSpPr/>
            <p:nvPr/>
          </p:nvSpPr>
          <p:spPr>
            <a:xfrm>
              <a:off x="4824471"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CE6E01CC-F5C2-C986-C300-EAF82BB16EB3}"/>
                </a:ext>
              </a:extLst>
            </p:cNvPr>
            <p:cNvSpPr txBox="1"/>
            <p:nvPr/>
          </p:nvSpPr>
          <p:spPr>
            <a:xfrm>
              <a:off x="4961065" y="5041988"/>
              <a:ext cx="1477958" cy="369332"/>
            </a:xfrm>
            <a:prstGeom prst="rect">
              <a:avLst/>
            </a:prstGeom>
            <a:noFill/>
          </p:spPr>
          <p:txBody>
            <a:bodyPr wrap="square" rtlCol="0">
              <a:spAutoFit/>
            </a:bodyPr>
            <a:lstStyle/>
            <a:p>
              <a:pPr algn="ctr"/>
              <a:r>
                <a:rPr lang="en-US" b="1" dirty="0">
                  <a:solidFill>
                    <a:srgbClr val="FFFFFF"/>
                  </a:solidFill>
                </a:rPr>
                <a:t>Autonomie</a:t>
              </a:r>
              <a:endParaRPr lang="en-US" dirty="0">
                <a:solidFill>
                  <a:srgbClr val="FFFFFF"/>
                </a:solidFill>
              </a:endParaRPr>
            </a:p>
          </p:txBody>
        </p:sp>
        <p:sp>
          <p:nvSpPr>
            <p:cNvPr id="7" name="Oval 6">
              <a:extLst>
                <a:ext uri="{FF2B5EF4-FFF2-40B4-BE49-F238E27FC236}">
                  <a16:creationId xmlns:a16="http://schemas.microsoft.com/office/drawing/2014/main" id="{E646A393-6B20-B84B-0DA9-136C81A93DBC}"/>
                </a:ext>
              </a:extLst>
            </p:cNvPr>
            <p:cNvSpPr/>
            <p:nvPr/>
          </p:nvSpPr>
          <p:spPr>
            <a:xfrm>
              <a:off x="6663082"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CaixaDeTexto 8">
              <a:extLst>
                <a:ext uri="{FF2B5EF4-FFF2-40B4-BE49-F238E27FC236}">
                  <a16:creationId xmlns:a16="http://schemas.microsoft.com/office/drawing/2014/main" id="{D1AEBEDC-9F07-D2ED-7096-97C8C1E51186}"/>
                </a:ext>
              </a:extLst>
            </p:cNvPr>
            <p:cNvSpPr txBox="1"/>
            <p:nvPr/>
          </p:nvSpPr>
          <p:spPr>
            <a:xfrm>
              <a:off x="6701905" y="5041988"/>
              <a:ext cx="1624369" cy="369332"/>
            </a:xfrm>
            <a:prstGeom prst="rect">
              <a:avLst/>
            </a:prstGeom>
            <a:noFill/>
          </p:spPr>
          <p:txBody>
            <a:bodyPr wrap="square" rtlCol="0">
              <a:spAutoFit/>
            </a:bodyPr>
            <a:lstStyle/>
            <a:p>
              <a:pPr algn="ctr"/>
              <a:r>
                <a:rPr lang="en-US" b="1" dirty="0">
                  <a:solidFill>
                    <a:srgbClr val="FFFFFF"/>
                  </a:solidFill>
                </a:rPr>
                <a:t>Indépendance</a:t>
              </a:r>
              <a:endParaRPr lang="en-US" dirty="0">
                <a:solidFill>
                  <a:srgbClr val="FFFFFF"/>
                </a:solidFill>
              </a:endParaRPr>
            </a:p>
          </p:txBody>
        </p:sp>
        <p:sp>
          <p:nvSpPr>
            <p:cNvPr id="10" name="Oval 9">
              <a:extLst>
                <a:ext uri="{FF2B5EF4-FFF2-40B4-BE49-F238E27FC236}">
                  <a16:creationId xmlns:a16="http://schemas.microsoft.com/office/drawing/2014/main" id="{E846A1D3-6B8B-AC64-EC2D-78E1FD58328E}"/>
                </a:ext>
              </a:extLst>
            </p:cNvPr>
            <p:cNvSpPr/>
            <p:nvPr/>
          </p:nvSpPr>
          <p:spPr>
            <a:xfrm>
              <a:off x="8501693"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7029EE6B-E321-191C-FE9A-65A811F8BA21}"/>
                </a:ext>
              </a:extLst>
            </p:cNvPr>
            <p:cNvSpPr txBox="1"/>
            <p:nvPr/>
          </p:nvSpPr>
          <p:spPr>
            <a:xfrm>
              <a:off x="8540516" y="5041988"/>
              <a:ext cx="1624369" cy="369332"/>
            </a:xfrm>
            <a:prstGeom prst="rect">
              <a:avLst/>
            </a:prstGeom>
            <a:noFill/>
          </p:spPr>
          <p:txBody>
            <a:bodyPr wrap="square" rtlCol="0">
              <a:spAutoFit/>
            </a:bodyPr>
            <a:lstStyle/>
            <a:p>
              <a:pPr algn="ctr"/>
              <a:r>
                <a:rPr lang="en-US" b="1" dirty="0">
                  <a:solidFill>
                    <a:srgbClr val="FFFFFF"/>
                  </a:solidFill>
                </a:rPr>
                <a:t>Qualité de vie</a:t>
              </a:r>
              <a:endParaRPr lang="en-US" dirty="0">
                <a:solidFill>
                  <a:srgbClr val="FFFFFF"/>
                </a:solidFill>
              </a:endParaRPr>
            </a:p>
          </p:txBody>
        </p:sp>
        <p:sp>
          <p:nvSpPr>
            <p:cNvPr id="12" name="Oval 11">
              <a:extLst>
                <a:ext uri="{FF2B5EF4-FFF2-40B4-BE49-F238E27FC236}">
                  <a16:creationId xmlns:a16="http://schemas.microsoft.com/office/drawing/2014/main" id="{BD912E5C-AECF-34D0-D83F-B3D182599992}"/>
                </a:ext>
              </a:extLst>
            </p:cNvPr>
            <p:cNvSpPr/>
            <p:nvPr/>
          </p:nvSpPr>
          <p:spPr>
            <a:xfrm>
              <a:off x="10340304"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CaixaDeTexto 12">
              <a:extLst>
                <a:ext uri="{FF2B5EF4-FFF2-40B4-BE49-F238E27FC236}">
                  <a16:creationId xmlns:a16="http://schemas.microsoft.com/office/drawing/2014/main" id="{F30C1FF6-7E1E-5496-9871-D6CF5CACF170}"/>
                </a:ext>
              </a:extLst>
            </p:cNvPr>
            <p:cNvSpPr txBox="1"/>
            <p:nvPr/>
          </p:nvSpPr>
          <p:spPr>
            <a:xfrm>
              <a:off x="10402855" y="4934266"/>
              <a:ext cx="1624369" cy="584775"/>
            </a:xfrm>
            <a:prstGeom prst="rect">
              <a:avLst/>
            </a:prstGeom>
            <a:noFill/>
          </p:spPr>
          <p:txBody>
            <a:bodyPr wrap="square" rtlCol="0">
              <a:spAutoFit/>
            </a:bodyPr>
            <a:lstStyle/>
            <a:p>
              <a:pPr algn="ctr"/>
              <a:r>
                <a:rPr lang="en-US" sz="1600" b="1" dirty="0">
                  <a:solidFill>
                    <a:srgbClr val="FFFFFF"/>
                  </a:solidFill>
                </a:rPr>
                <a:t>Espérance de vie en bonne santé</a:t>
              </a:r>
              <a:endParaRPr lang="en-US" sz="1600" dirty="0">
                <a:solidFill>
                  <a:srgbClr val="FFFFFF"/>
                </a:solidFill>
              </a:endParaRPr>
            </a:p>
          </p:txBody>
        </p:sp>
      </p:grpSp>
    </p:spTree>
    <p:extLst>
      <p:ext uri="{BB962C8B-B14F-4D97-AF65-F5344CB8AC3E}">
        <p14:creationId xmlns:p14="http://schemas.microsoft.com/office/powerpoint/2010/main" val="264688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B2F8-C2A3-789F-03D5-576DDC39B1C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F94CB3D-A1CD-35F3-DF6B-A8CE2D8DD817}"/>
              </a:ext>
            </a:extLst>
          </p:cNvPr>
          <p:cNvSpPr>
            <a:spLocks noGrp="1"/>
          </p:cNvSpPr>
          <p:nvPr>
            <p:ph type="title"/>
          </p:nvPr>
        </p:nvSpPr>
        <p:spPr/>
        <p:txBody>
          <a:bodyPr lIns="91440"/>
          <a:lstStyle/>
          <a:p>
            <a:r>
              <a:rPr lang="pt-PT" dirty="0" err="1"/>
              <a:t>Cadres de référence pour le vieillissement</a:t>
            </a:r>
            <a:r>
              <a:rPr lang="pt-PT" dirty="0"/>
              <a:t> actif</a:t>
            </a:r>
            <a:endParaRPr lang="el-GR" dirty="0"/>
          </a:p>
        </p:txBody>
      </p:sp>
      <p:sp>
        <p:nvSpPr>
          <p:cNvPr id="3" name="Marcador de Posição do Texto 2">
            <a:extLst>
              <a:ext uri="{FF2B5EF4-FFF2-40B4-BE49-F238E27FC236}">
                <a16:creationId xmlns:a16="http://schemas.microsoft.com/office/drawing/2014/main" id="{904EF078-416A-659F-4EB9-F48F4D1CC8B7}"/>
              </a:ext>
            </a:extLst>
          </p:cNvPr>
          <p:cNvSpPr>
            <a:spLocks noGrp="1"/>
          </p:cNvSpPr>
          <p:nvPr>
            <p:ph type="body" sz="quarter" idx="10"/>
          </p:nvPr>
        </p:nvSpPr>
        <p:spPr/>
        <p:txBody>
          <a:bodyPr/>
          <a:lstStyle/>
          <a:p>
            <a:r>
              <a:rPr lang="pt-PT" dirty="0" err="1"/>
              <a:t>Exemples </a:t>
            </a:r>
            <a:r>
              <a:rPr lang="pt-PT" dirty="0"/>
              <a:t>de </a:t>
            </a:r>
            <a:r>
              <a:rPr lang="pt-PT" dirty="0" err="1"/>
              <a:t>vieillissement</a:t>
            </a:r>
            <a:r>
              <a:rPr lang="pt-PT" dirty="0"/>
              <a:t> actif</a:t>
            </a:r>
          </a:p>
        </p:txBody>
      </p:sp>
      <p:graphicFrame>
        <p:nvGraphicFramePr>
          <p:cNvPr id="6" name="Diagrama 5">
            <a:extLst>
              <a:ext uri="{FF2B5EF4-FFF2-40B4-BE49-F238E27FC236}">
                <a16:creationId xmlns:a16="http://schemas.microsoft.com/office/drawing/2014/main" id="{C7515F3C-2A16-62D0-E439-F9AB0C1D7AA7}"/>
              </a:ext>
            </a:extLst>
          </p:cNvPr>
          <p:cNvGraphicFramePr/>
          <p:nvPr>
            <p:extLst>
              <p:ext uri="{D42A27DB-BD31-4B8C-83A1-F6EECF244321}">
                <p14:modId xmlns:p14="http://schemas.microsoft.com/office/powerpoint/2010/main" val="3990214257"/>
              </p:ext>
            </p:extLst>
          </p:nvPr>
        </p:nvGraphicFramePr>
        <p:xfrm>
          <a:off x="1815828" y="1462685"/>
          <a:ext cx="8009107" cy="49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73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71" y="2133894"/>
            <a:ext cx="11944350" cy="4101536"/>
          </a:xfrm>
        </p:spPr>
        <p:txBody>
          <a:bodyPr/>
          <a:lstStyle/>
          <a:p>
            <a:pPr marL="285750" indent="-285750">
              <a:buFont typeface="Arial" panose="020B0604020202020204" pitchFamily="34" charset="0"/>
              <a:buChar char="•"/>
            </a:pPr>
            <a:r>
              <a:rPr lang="en-US" sz="2800" dirty="0"/>
              <a:t>La</a:t>
            </a:r>
            <a:r>
              <a:rPr lang="en-US" sz="2800" b="1" dirty="0"/>
              <a:t> qualité de vie </a:t>
            </a:r>
            <a:r>
              <a:rPr lang="en-US" sz="2800" dirty="0"/>
              <a:t>est la perception qu’a un individu de sa situation dans la vie, dans le contexte de la culture et des systèmes de valeurs dans lesquels il évolue, et par rapport à ses objectifs, ses attentes, ses normes et ses préoccupations (WHOQOL, 1998).</a:t>
            </a:r>
          </a:p>
          <a:p>
            <a:endParaRPr lang="en-US" sz="2800" dirty="0"/>
          </a:p>
          <a:p>
            <a:pPr marL="285750" indent="-285750">
              <a:buFont typeface="Arial" panose="020B0604020202020204" pitchFamily="34" charset="0"/>
              <a:buChar char="•"/>
            </a:pPr>
            <a:r>
              <a:rPr lang="en-US" sz="2800" dirty="0"/>
              <a:t>Elle constitue un indicateur essentiel du bien-être qui persiste même lorsque la santé physique décline et est étroitement liée aux concepts </a:t>
            </a:r>
            <a:r>
              <a:rPr lang="en-US" sz="2800" b="1" dirty="0"/>
              <a:t>d’autonomie </a:t>
            </a:r>
            <a:r>
              <a:rPr lang="en-US" sz="2800" dirty="0"/>
              <a:t>(la capacité à faire ses propres choix) et </a:t>
            </a:r>
            <a:r>
              <a:rPr lang="en-US" sz="2800" b="1" dirty="0"/>
              <a:t>de maîtrise </a:t>
            </a:r>
            <a:r>
              <a:rPr lang="en-US" sz="2800" dirty="0"/>
              <a:t>de son quotidien (Wiggins et al., 2004). </a:t>
            </a:r>
          </a:p>
        </p:txBody>
      </p:sp>
      <p:sp>
        <p:nvSpPr>
          <p:cNvPr id="3" name="Marcador de Posição do Texto 2">
            <a:extLst>
              <a:ext uri="{FF2B5EF4-FFF2-40B4-BE49-F238E27FC236}">
                <a16:creationId xmlns:a16="http://schemas.microsoft.com/office/drawing/2014/main" id="{AE45A1B7-F5F9-C50B-0C3A-5A885448281C}"/>
              </a:ext>
            </a:extLst>
          </p:cNvPr>
          <p:cNvSpPr>
            <a:spLocks noGrp="1"/>
          </p:cNvSpPr>
          <p:nvPr>
            <p:ph type="body" sz="quarter" idx="10"/>
          </p:nvPr>
        </p:nvSpPr>
        <p:spPr/>
        <p:txBody>
          <a:bodyPr/>
          <a:lstStyle/>
          <a:p>
            <a:r>
              <a:rPr lang="en-US" dirty="0"/>
              <a:t>Qualité de vie : l’expérience subjective</a:t>
            </a:r>
            <a:endParaRPr lang="pt-PT" dirty="0"/>
          </a:p>
        </p:txBody>
      </p:sp>
      <p:pic>
        <p:nvPicPr>
          <p:cNvPr id="4" name="Imagem 3" descr="Uma imagem com céu, pessoa, ar livre, vestuário&#10;&#10;Os conteúdos gerados por IA podem estar incorretos.">
            <a:extLst>
              <a:ext uri="{FF2B5EF4-FFF2-40B4-BE49-F238E27FC236}">
                <a16:creationId xmlns:a16="http://schemas.microsoft.com/office/drawing/2014/main" id="{52954166-0F87-FDAA-E94A-8859822CC53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21821" y="136040"/>
            <a:ext cx="2820500" cy="141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72962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9211-9509-96C7-3075-3E808B7D826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04BACF6-8F16-ADBF-838B-63354C0202EE}"/>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3" name="Marcador de Posição do Texto 2">
            <a:extLst>
              <a:ext uri="{FF2B5EF4-FFF2-40B4-BE49-F238E27FC236}">
                <a16:creationId xmlns:a16="http://schemas.microsoft.com/office/drawing/2014/main" id="{A8974705-CEB9-7D16-57D8-F1B6A7E0CD93}"/>
              </a:ext>
            </a:extLst>
          </p:cNvPr>
          <p:cNvSpPr>
            <a:spLocks noGrp="1"/>
          </p:cNvSpPr>
          <p:nvPr>
            <p:ph type="body" sz="quarter" idx="10"/>
          </p:nvPr>
        </p:nvSpPr>
        <p:spPr/>
        <p:txBody>
          <a:bodyPr/>
          <a:lstStyle/>
          <a:p>
            <a:r>
              <a:rPr lang="en-US" dirty="0"/>
              <a:t>Exemples de qualité de vie</a:t>
            </a:r>
            <a:endParaRPr lang="pt-PT" dirty="0"/>
          </a:p>
        </p:txBody>
      </p:sp>
      <p:graphicFrame>
        <p:nvGraphicFramePr>
          <p:cNvPr id="5" name="Diagrama 4">
            <a:extLst>
              <a:ext uri="{FF2B5EF4-FFF2-40B4-BE49-F238E27FC236}">
                <a16:creationId xmlns:a16="http://schemas.microsoft.com/office/drawing/2014/main" id="{E82B901D-022E-1516-8A96-1FD3F92A504E}"/>
              </a:ext>
            </a:extLst>
          </p:cNvPr>
          <p:cNvGraphicFramePr/>
          <p:nvPr>
            <p:extLst>
              <p:ext uri="{D42A27DB-BD31-4B8C-83A1-F6EECF244321}">
                <p14:modId xmlns:p14="http://schemas.microsoft.com/office/powerpoint/2010/main" val="3567147365"/>
              </p:ext>
            </p:extLst>
          </p:nvPr>
        </p:nvGraphicFramePr>
        <p:xfrm>
          <a:off x="1835285" y="1462685"/>
          <a:ext cx="7503268" cy="4863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843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6B57-D4F1-31F3-76FD-8D33BB6E048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4FDED65-3B32-DCB5-625F-484C8150912E}"/>
              </a:ext>
            </a:extLst>
          </p:cNvPr>
          <p:cNvSpPr>
            <a:spLocks noGrp="1"/>
          </p:cNvSpPr>
          <p:nvPr>
            <p:ph type="title"/>
          </p:nvPr>
        </p:nvSpPr>
        <p:spPr/>
        <p:txBody>
          <a:bodyPr lIns="91440"/>
          <a:lstStyle/>
          <a:p>
            <a:r>
              <a:rPr lang="pt-PT" dirty="0" err="1"/>
              <a:t>Cadres de référence pour le vieillissement</a:t>
            </a:r>
            <a:r>
              <a:rPr lang="pt-PT" dirty="0"/>
              <a:t> positif</a:t>
            </a:r>
            <a:endParaRPr lang="el-GR" dirty="0"/>
          </a:p>
        </p:txBody>
      </p:sp>
      <p:sp>
        <p:nvSpPr>
          <p:cNvPr id="7" name="Content Placeholder 6">
            <a:extLst>
              <a:ext uri="{FF2B5EF4-FFF2-40B4-BE49-F238E27FC236}">
                <a16:creationId xmlns:a16="http://schemas.microsoft.com/office/drawing/2014/main" id="{B234CBC6-8131-09A1-C246-960D2F2B02B7}"/>
              </a:ext>
            </a:extLst>
          </p:cNvPr>
          <p:cNvSpPr>
            <a:spLocks noGrp="1"/>
          </p:cNvSpPr>
          <p:nvPr>
            <p:ph sz="quarter" idx="12"/>
          </p:nvPr>
        </p:nvSpPr>
        <p:spPr>
          <a:xfrm>
            <a:off x="195248" y="2135741"/>
            <a:ext cx="10787280" cy="5239672"/>
          </a:xfrm>
        </p:spPr>
        <p:txBody>
          <a:bodyPr/>
          <a:lstStyle/>
          <a:p>
            <a:pPr marL="342900" indent="-342900">
              <a:buFont typeface="Arial" panose="020B0604020202020204" pitchFamily="34" charset="0"/>
              <a:buChar char="•"/>
            </a:pPr>
            <a:r>
              <a:rPr lang="en-US" sz="2400" b="1" dirty="0"/>
              <a:t>WHOQOL-BREF </a:t>
            </a:r>
            <a:r>
              <a:rPr lang="en-US" sz="2400" dirty="0"/>
              <a:t>: un questionnaire de 26 items qui évalue quatre domaines principaux : la santé physique, la santé psychologique, les relations sociales et l'environnement </a:t>
            </a:r>
          </a:p>
          <a:p>
            <a:r>
              <a:rPr lang="en-US" sz="2400" dirty="0"/>
              <a:t>     (</a:t>
            </a:r>
            <a:r>
              <a:rPr lang="en-US" sz="2400" dirty="0">
                <a:hlinkClick r:id="rId3"/>
              </a:rPr>
              <a:t>disponible en téléchargement dans plus de 40 langues</a:t>
            </a:r>
            <a:r>
              <a:rPr lang="en-US" sz="2400" dirty="0"/>
              <a:t>).</a:t>
            </a:r>
          </a:p>
          <a:p>
            <a:endParaRPr lang="en-US" sz="2400" dirty="0"/>
          </a:p>
          <a:p>
            <a:pPr marL="342900" indent="-342900">
              <a:buFont typeface="Arial" panose="020B0604020202020204" pitchFamily="34" charset="0"/>
              <a:buChar char="•"/>
            </a:pPr>
            <a:r>
              <a:rPr lang="en-US" sz="2400" b="1" dirty="0"/>
              <a:t>CASP-19 </a:t>
            </a:r>
            <a:r>
              <a:rPr lang="en-US" sz="2400" dirty="0"/>
              <a:t>: conçu pour les populations âgées, cet outil s'éloigne des indicateurs liés à la santé pour se concentrer sur l'épanouissement à un âge avancé. Il mesure quatre dimensions fondées sur la théorie : le contrôle, l'autonomie, </a:t>
            </a:r>
            <a:r>
              <a:rPr lang="en-US" sz="2400" dirty="0" err="1"/>
              <a:t>l'épanouissement personnel </a:t>
            </a:r>
            <a:r>
              <a:rPr lang="en-US" sz="2400" dirty="0"/>
              <a:t>et le plaisir </a:t>
            </a:r>
          </a:p>
          <a:p>
            <a:r>
              <a:rPr lang="en-US" sz="2400" dirty="0"/>
              <a:t>     (</a:t>
            </a:r>
            <a:r>
              <a:rPr lang="en-US" sz="2400" dirty="0">
                <a:hlinkClick r:id="rId4"/>
              </a:rPr>
              <a:t>disponible dans de nombreuses langues</a:t>
            </a:r>
            <a:r>
              <a:rPr lang="en-US" sz="2400" dirty="0"/>
              <a:t>).</a:t>
            </a:r>
          </a:p>
        </p:txBody>
      </p:sp>
      <p:sp>
        <p:nvSpPr>
          <p:cNvPr id="3" name="Marcador de Posição do Texto 2">
            <a:extLst>
              <a:ext uri="{FF2B5EF4-FFF2-40B4-BE49-F238E27FC236}">
                <a16:creationId xmlns:a16="http://schemas.microsoft.com/office/drawing/2014/main" id="{50017BAF-BDDF-AA43-8761-2CC2DA402671}"/>
              </a:ext>
            </a:extLst>
          </p:cNvPr>
          <p:cNvSpPr>
            <a:spLocks noGrp="1"/>
          </p:cNvSpPr>
          <p:nvPr>
            <p:ph type="body" sz="quarter" idx="10"/>
          </p:nvPr>
        </p:nvSpPr>
        <p:spPr/>
        <p:txBody>
          <a:bodyPr/>
          <a:lstStyle/>
          <a:p>
            <a:r>
              <a:rPr lang="en-US" dirty="0"/>
              <a:t>Mesure de la qualité de vie</a:t>
            </a:r>
            <a:endParaRPr lang="pt-PT" dirty="0"/>
          </a:p>
        </p:txBody>
      </p:sp>
      <p:pic>
        <p:nvPicPr>
          <p:cNvPr id="4" name="Imagem 3" descr="Uma imagem com Gráficos, clipart, círculo, logótipo&#10;&#10;Os conteúdos gerados por IA podem estar incorretos.">
            <a:extLst>
              <a:ext uri="{FF2B5EF4-FFF2-40B4-BE49-F238E27FC236}">
                <a16:creationId xmlns:a16="http://schemas.microsoft.com/office/drawing/2014/main" id="{C7E18EA0-922F-EA7E-4C35-8998D360AB3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243226" y="155642"/>
            <a:ext cx="1799095" cy="1799095"/>
          </a:xfrm>
          <a:prstGeom prst="rect">
            <a:avLst/>
          </a:prstGeom>
        </p:spPr>
      </p:pic>
    </p:spTree>
    <p:extLst>
      <p:ext uri="{BB962C8B-B14F-4D97-AF65-F5344CB8AC3E}">
        <p14:creationId xmlns:p14="http://schemas.microsoft.com/office/powerpoint/2010/main" val="181623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A38B-727C-8357-0199-923E4C7F328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5D803D6-E255-CE56-393D-B39993734C75}"/>
              </a:ext>
            </a:extLst>
          </p:cNvPr>
          <p:cNvSpPr>
            <a:spLocks noGrp="1"/>
          </p:cNvSpPr>
          <p:nvPr>
            <p:ph type="title"/>
          </p:nvPr>
        </p:nvSpPr>
        <p:spPr>
          <a:xfrm>
            <a:off x="97970" y="81642"/>
            <a:ext cx="11944351" cy="715879"/>
          </a:xfrm>
        </p:spPr>
        <p:txBody>
          <a:bodyPr lIns="91440" anchor="ctr">
            <a:normAutofit/>
          </a:bodyPr>
          <a:lstStyle/>
          <a:p>
            <a:r>
              <a:rPr lang="en-US" dirty="0"/>
              <a:t>Évaluation de la qualité de vie</a:t>
            </a:r>
          </a:p>
        </p:txBody>
      </p:sp>
      <p:sp>
        <p:nvSpPr>
          <p:cNvPr id="7" name="Content Placeholder 6">
            <a:extLst>
              <a:ext uri="{FF2B5EF4-FFF2-40B4-BE49-F238E27FC236}">
                <a16:creationId xmlns:a16="http://schemas.microsoft.com/office/drawing/2014/main" id="{1CB18DE8-5DBA-F6C8-8956-0CDBCDD12E64}"/>
              </a:ext>
            </a:extLst>
          </p:cNvPr>
          <p:cNvSpPr>
            <a:spLocks noGrp="1"/>
          </p:cNvSpPr>
          <p:nvPr>
            <p:ph sz="quarter" idx="11"/>
          </p:nvPr>
        </p:nvSpPr>
        <p:spPr>
          <a:xfrm>
            <a:off x="97971" y="1462684"/>
            <a:ext cx="5910944" cy="5313673"/>
          </a:xfrm>
        </p:spPr>
        <p:txBody>
          <a:bodyPr>
            <a:normAutofit/>
          </a:bodyPr>
          <a:lstStyle/>
          <a:p>
            <a:r>
              <a:rPr lang="en-US" sz="2300" dirty="0"/>
              <a:t>Objectif : Se familiariser avec l'utilisation des outils WHOQOL-BREF et CASP-19.</a:t>
            </a:r>
          </a:p>
          <a:p>
            <a:endParaRPr lang="en-US" sz="2300" dirty="0"/>
          </a:p>
          <a:p>
            <a:r>
              <a:rPr lang="en-US" sz="2300" dirty="0"/>
              <a:t>Répartissez les apprenants par binômes et distribuez-leur </a:t>
            </a:r>
            <a:r>
              <a:rPr lang="en-US" sz="2300" b="1" dirty="0"/>
              <a:t>les fiches de personnages pour le jeu de rôle </a:t>
            </a:r>
            <a:r>
              <a:rPr lang="en-US" sz="2300" dirty="0"/>
              <a:t>ainsi que </a:t>
            </a:r>
            <a:r>
              <a:rPr lang="en-US" sz="2300" b="1" dirty="0"/>
              <a:t>les questionnaires</a:t>
            </a:r>
            <a:r>
              <a:rPr lang="en-US" sz="2300" dirty="0"/>
              <a:t> imprimés : </a:t>
            </a:r>
          </a:p>
          <a:p>
            <a:pPr marL="342900" indent="-342900">
              <a:buFont typeface="Arial" panose="020B0604020202020204" pitchFamily="34" charset="0"/>
              <a:buChar char="•"/>
            </a:pPr>
            <a:r>
              <a:rPr lang="en-US" sz="2300" dirty="0"/>
              <a:t>l'un joue le rôle du professionnel de santé</a:t>
            </a:r>
          </a:p>
          <a:p>
            <a:pPr marL="342900" indent="-342900">
              <a:buFont typeface="Arial" panose="020B0604020202020204" pitchFamily="34" charset="0"/>
              <a:buChar char="•"/>
            </a:pPr>
            <a:r>
              <a:rPr lang="en-US" sz="2300" dirty="0"/>
              <a:t>l’autre, la personne âgée. </a:t>
            </a:r>
          </a:p>
          <a:p>
            <a:endParaRPr lang="en-US" sz="2300" dirty="0"/>
          </a:p>
          <a:p>
            <a:r>
              <a:rPr lang="en-US" sz="2300" dirty="0"/>
              <a:t>Le professionnel mène un </a:t>
            </a:r>
            <a:r>
              <a:rPr lang="en-US" sz="2300" b="1" dirty="0"/>
              <a:t>entretien de 10 minutes </a:t>
            </a:r>
            <a:r>
              <a:rPr lang="en-US" sz="2300" dirty="0"/>
              <a:t>à l’aide de l’un des deux questionnaires.</a:t>
            </a:r>
          </a:p>
        </p:txBody>
      </p:sp>
      <p:sp>
        <p:nvSpPr>
          <p:cNvPr id="3" name="Marcador de Posição do Texto 2">
            <a:extLst>
              <a:ext uri="{FF2B5EF4-FFF2-40B4-BE49-F238E27FC236}">
                <a16:creationId xmlns:a16="http://schemas.microsoft.com/office/drawing/2014/main" id="{BC8A7E69-40F4-B0FD-71A0-E7D86EE2CD50}"/>
              </a:ext>
            </a:extLst>
          </p:cNvPr>
          <p:cNvSpPr>
            <a:spLocks noGrp="1"/>
          </p:cNvSpPr>
          <p:nvPr>
            <p:ph type="body" sz="quarter" idx="10"/>
          </p:nvPr>
        </p:nvSpPr>
        <p:spPr>
          <a:xfrm>
            <a:off x="97970" y="854672"/>
            <a:ext cx="11944351" cy="550862"/>
          </a:xfrm>
        </p:spPr>
        <p:txBody>
          <a:bodyPr anchor="ctr">
            <a:normAutofit/>
          </a:bodyPr>
          <a:lstStyle/>
          <a:p>
            <a:r>
              <a:rPr lang="en-US" dirty="0"/>
              <a:t>Exercice 2 – Évaluation de la qualité de vie</a:t>
            </a:r>
            <a:endParaRPr lang="pt-PT" dirty="0"/>
          </a:p>
        </p:txBody>
      </p:sp>
      <p:pic>
        <p:nvPicPr>
          <p:cNvPr id="4" name="Imagem 3" descr="Uma imagem com vestuário, pessoa, Cara humana, interior&#10;&#10;Os conteúdos gerados por IA podem estar incorretos.">
            <a:extLst>
              <a:ext uri="{FF2B5EF4-FFF2-40B4-BE49-F238E27FC236}">
                <a16:creationId xmlns:a16="http://schemas.microsoft.com/office/drawing/2014/main" id="{6F9BBEFD-119B-72DF-12A2-41859CAA4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50" y="1462684"/>
            <a:ext cx="5831294" cy="3887529"/>
          </a:xfrm>
          <a:prstGeom prst="rect">
            <a:avLst/>
          </a:prstGeom>
        </p:spPr>
      </p:pic>
    </p:spTree>
    <p:extLst>
      <p:ext uri="{BB962C8B-B14F-4D97-AF65-F5344CB8AC3E}">
        <p14:creationId xmlns:p14="http://schemas.microsoft.com/office/powerpoint/2010/main" val="3057216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041E-D1C0-6BE4-E47F-753C0FBFAC9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F1C5AA1-1971-8B7C-FAA6-4A3EA021ED81}"/>
              </a:ext>
            </a:extLst>
          </p:cNvPr>
          <p:cNvSpPr>
            <a:spLocks noGrp="1"/>
          </p:cNvSpPr>
          <p:nvPr>
            <p:ph type="title"/>
          </p:nvPr>
        </p:nvSpPr>
        <p:spPr/>
        <p:txBody>
          <a:bodyPr lIns="91440"/>
          <a:lstStyle/>
          <a:p>
            <a:r>
              <a:rPr lang="pt-PT" dirty="0"/>
              <a:t>Une approche </a:t>
            </a:r>
            <a:r>
              <a:rPr lang="pt-PT" dirty="0" err="1"/>
              <a:t>holistique </a:t>
            </a:r>
            <a:r>
              <a:rPr lang="pt-PT" dirty="0"/>
              <a:t>en </a:t>
            </a:r>
            <a:r>
              <a:rPr lang="pt-PT" dirty="0" err="1"/>
              <a:t>gérontologie</a:t>
            </a:r>
            <a:endParaRPr lang="el-GR" dirty="0"/>
          </a:p>
        </p:txBody>
      </p:sp>
      <p:sp>
        <p:nvSpPr>
          <p:cNvPr id="7" name="Content Placeholder 6">
            <a:extLst>
              <a:ext uri="{FF2B5EF4-FFF2-40B4-BE49-F238E27FC236}">
                <a16:creationId xmlns:a16="http://schemas.microsoft.com/office/drawing/2014/main" id="{5F660F69-88F9-DEE4-DF84-AE710D07A7E4}"/>
              </a:ext>
            </a:extLst>
          </p:cNvPr>
          <p:cNvSpPr>
            <a:spLocks noGrp="1"/>
          </p:cNvSpPr>
          <p:nvPr>
            <p:ph sz="quarter" idx="12"/>
          </p:nvPr>
        </p:nvSpPr>
        <p:spPr>
          <a:xfrm>
            <a:off x="97970" y="1933495"/>
            <a:ext cx="11526582" cy="5289179"/>
          </a:xfrm>
        </p:spPr>
        <p:txBody>
          <a:bodyPr/>
          <a:lstStyle/>
          <a:p>
            <a:pPr marL="342900" indent="-342900">
              <a:buFont typeface="Arial" panose="020B0604020202020204" pitchFamily="34" charset="0"/>
              <a:buChar char="•"/>
            </a:pPr>
            <a:r>
              <a:rPr lang="en-US" sz="2600" dirty="0"/>
              <a:t>L’approche holistique doit reconnaître que </a:t>
            </a:r>
            <a:r>
              <a:rPr lang="en-US" sz="2600" b="1" dirty="0"/>
              <a:t>la sexualité et l’identité font partie intégrante du bien-être </a:t>
            </a:r>
            <a:r>
              <a:rPr lang="en-US" sz="2600" dirty="0"/>
              <a:t>et ne « prennent pas fin » à un certain âge</a:t>
            </a:r>
          </a:p>
          <a:p>
            <a:pPr marL="342900" indent="-342900">
              <a:buFont typeface="Arial" panose="020B0604020202020204" pitchFamily="34" charset="0"/>
              <a:buChar char="•"/>
            </a:pPr>
            <a:r>
              <a:rPr lang="en-US" sz="2600" dirty="0"/>
              <a:t>les réalités de la vieillesse impliquent la </a:t>
            </a:r>
            <a:r>
              <a:rPr lang="en-US" sz="2600" b="1" dirty="0"/>
              <a:t>persistance du désir</a:t>
            </a:r>
            <a:r>
              <a:rPr lang="en-US" sz="2600" dirty="0"/>
              <a:t>, le besoin de contact physique et le maintien d’une image de soi sexuelle, autant d’éléments qui contribuent à la résilience psychologique </a:t>
            </a:r>
          </a:p>
          <a:p>
            <a:pPr marL="342900" indent="-342900">
              <a:buFont typeface="Arial" panose="020B0604020202020204" pitchFamily="34" charset="0"/>
              <a:buChar char="•"/>
            </a:pPr>
            <a:r>
              <a:rPr lang="en-US" sz="2600" dirty="0"/>
              <a:t>Ignorer la sexualité ou la considérer comme sans importance sape l’autonomie et </a:t>
            </a:r>
            <a:r>
              <a:rPr lang="en-US" sz="2600" dirty="0" err="1"/>
              <a:t>l’épanouissement personnel</a:t>
            </a:r>
            <a:r>
              <a:rPr lang="en-US" sz="2600" dirty="0"/>
              <a:t>, qui sont les piliers de la qualité de vie</a:t>
            </a:r>
          </a:p>
          <a:p>
            <a:pPr marL="342900" indent="-342900">
              <a:buFont typeface="Arial" panose="020B0604020202020204" pitchFamily="34" charset="0"/>
              <a:buChar char="•"/>
            </a:pPr>
            <a:r>
              <a:rPr lang="en-US" sz="2600" dirty="0"/>
              <a:t>Un accompagnement holistique nécessite un changement de perspective : une vie digne implique la liberté d’exprimer son identité de genre et son orientation sexuelle, ainsi que de </a:t>
            </a:r>
            <a:r>
              <a:rPr lang="en-US" sz="2600" b="1" dirty="0"/>
              <a:t>rechercher l’intimité et les liens tout au long de la vie</a:t>
            </a:r>
          </a:p>
        </p:txBody>
      </p:sp>
      <p:sp>
        <p:nvSpPr>
          <p:cNvPr id="6" name="Marcador de Posição do Texto 2">
            <a:extLst>
              <a:ext uri="{FF2B5EF4-FFF2-40B4-BE49-F238E27FC236}">
                <a16:creationId xmlns:a16="http://schemas.microsoft.com/office/drawing/2014/main" id="{0DAA7715-E71D-42BF-DC57-30C32B135A53}"/>
              </a:ext>
            </a:extLst>
          </p:cNvPr>
          <p:cNvSpPr>
            <a:spLocks noGrp="1"/>
          </p:cNvSpPr>
          <p:nvPr>
            <p:ph type="body" sz="quarter" idx="10"/>
          </p:nvPr>
        </p:nvSpPr>
        <p:spPr>
          <a:xfrm>
            <a:off x="97970" y="854672"/>
            <a:ext cx="11944351" cy="550862"/>
          </a:xfrm>
        </p:spPr>
        <p:txBody>
          <a:bodyPr/>
          <a:lstStyle/>
          <a:p>
            <a:r>
              <a:rPr lang="en-US" dirty="0"/>
              <a:t>Placer la sexualité et l’identité dans le cadre du bien-être global</a:t>
            </a:r>
            <a:endParaRPr lang="pt-PT" dirty="0"/>
          </a:p>
        </p:txBody>
      </p:sp>
      <p:pic>
        <p:nvPicPr>
          <p:cNvPr id="10" name="Imagem 9" descr="Uma imagem com preto, sombra, Fotografia monocromática, preto e branco&#10;&#10;Os conteúdos gerados por IA podem estar incorretos.">
            <a:extLst>
              <a:ext uri="{FF2B5EF4-FFF2-40B4-BE49-F238E27FC236}">
                <a16:creationId xmlns:a16="http://schemas.microsoft.com/office/drawing/2014/main" id="{CC5485FA-B5B5-8BCE-97DE-EE512A2A853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87191" y="193392"/>
            <a:ext cx="2572154" cy="1286077"/>
          </a:xfrm>
          <a:prstGeom prst="rect">
            <a:avLst/>
          </a:prstGeom>
        </p:spPr>
      </p:pic>
    </p:spTree>
    <p:extLst>
      <p:ext uri="{BB962C8B-B14F-4D97-AF65-F5344CB8AC3E}">
        <p14:creationId xmlns:p14="http://schemas.microsoft.com/office/powerpoint/2010/main" val="2582065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54EC-1902-81A3-345C-3334B4FC08A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94910EB-EF83-4288-4B6D-9C299FBB589C}"/>
              </a:ext>
            </a:extLst>
          </p:cNvPr>
          <p:cNvSpPr>
            <a:spLocks noGrp="1"/>
          </p:cNvSpPr>
          <p:nvPr>
            <p:ph type="title"/>
          </p:nvPr>
        </p:nvSpPr>
        <p:spPr/>
        <p:txBody>
          <a:bodyPr lIns="91440"/>
          <a:lstStyle/>
          <a:p>
            <a:r>
              <a:rPr lang="pt-PT" dirty="0" err="1"/>
              <a:t>Défis</a:t>
            </a:r>
            <a:r>
              <a:rPr lang="pt-PT" dirty="0"/>
              <a:t> professionnels</a:t>
            </a:r>
            <a:endParaRPr lang="el-GR" dirty="0"/>
          </a:p>
        </p:txBody>
      </p:sp>
      <p:sp>
        <p:nvSpPr>
          <p:cNvPr id="7" name="Content Placeholder 6">
            <a:extLst>
              <a:ext uri="{FF2B5EF4-FFF2-40B4-BE49-F238E27FC236}">
                <a16:creationId xmlns:a16="http://schemas.microsoft.com/office/drawing/2014/main" id="{18B63C3C-D284-1F76-4E86-70285417C196}"/>
              </a:ext>
            </a:extLst>
          </p:cNvPr>
          <p:cNvSpPr>
            <a:spLocks noGrp="1"/>
          </p:cNvSpPr>
          <p:nvPr>
            <p:ph sz="quarter" idx="12"/>
          </p:nvPr>
        </p:nvSpPr>
        <p:spPr>
          <a:xfrm>
            <a:off x="97970" y="3812968"/>
            <a:ext cx="11808685" cy="2969788"/>
          </a:xfrm>
        </p:spPr>
        <p:txBody>
          <a:bodyPr/>
          <a:lstStyle/>
          <a:p>
            <a:r>
              <a:rPr lang="en-US" sz="2400" dirty="0"/>
              <a:t>Exemple : répondre aux besoins d’intimité d’une personne âgée en établissement peut entrer en conflit avec les protocoles institutionnels. </a:t>
            </a:r>
          </a:p>
          <a:p>
            <a:r>
              <a:rPr lang="en-US" sz="2400" dirty="0"/>
              <a:t>Exemple : le défi de fournir des soins </a:t>
            </a:r>
            <a:r>
              <a:rPr lang="en-US" sz="2400" dirty="0" err="1"/>
              <a:t>personnalisés </a:t>
            </a:r>
            <a:r>
              <a:rPr lang="en-US" sz="2400" dirty="0"/>
              <a:t>au sein des systèmes, tout en faisant face à un manque de personnel et à des ressources limitées.</a:t>
            </a:r>
          </a:p>
          <a:p>
            <a:endParaRPr lang="en-US" sz="2400" dirty="0"/>
          </a:p>
        </p:txBody>
      </p:sp>
      <p:sp>
        <p:nvSpPr>
          <p:cNvPr id="3" name="Marcador de Posição do Texto 2">
            <a:extLst>
              <a:ext uri="{FF2B5EF4-FFF2-40B4-BE49-F238E27FC236}">
                <a16:creationId xmlns:a16="http://schemas.microsoft.com/office/drawing/2014/main" id="{12DD6ECE-7451-3869-94AF-E432E1A93BEC}"/>
              </a:ext>
            </a:extLst>
          </p:cNvPr>
          <p:cNvSpPr>
            <a:spLocks noGrp="1"/>
          </p:cNvSpPr>
          <p:nvPr>
            <p:ph type="body" sz="quarter" idx="10"/>
          </p:nvPr>
        </p:nvSpPr>
        <p:spPr>
          <a:xfrm>
            <a:off x="97970" y="854672"/>
            <a:ext cx="11944351" cy="1570856"/>
          </a:xfrm>
        </p:spPr>
        <p:txBody>
          <a:bodyPr/>
          <a:lstStyle/>
          <a:p>
            <a:r>
              <a:rPr lang="en-US" dirty="0"/>
              <a:t>La mise en </a:t>
            </a:r>
            <a:r>
              <a:rPr lang="en-US" dirty="0" err="1"/>
              <a:t>pratique</a:t>
            </a:r>
            <a:r>
              <a:rPr lang="en-US" dirty="0"/>
              <a:t> quotidienne des principes du vieillissement positif peut poser des défis aux professionnels de la santé et des services sociaux</a:t>
            </a:r>
          </a:p>
          <a:p>
            <a:endParaRPr lang="pt-PT" dirty="0"/>
          </a:p>
        </p:txBody>
      </p:sp>
      <p:sp>
        <p:nvSpPr>
          <p:cNvPr id="2" name="Oval 1">
            <a:extLst>
              <a:ext uri="{FF2B5EF4-FFF2-40B4-BE49-F238E27FC236}">
                <a16:creationId xmlns:a16="http://schemas.microsoft.com/office/drawing/2014/main" id="{4D03C2B3-80FE-173C-56EC-AB511EABD4E6}"/>
              </a:ext>
            </a:extLst>
          </p:cNvPr>
          <p:cNvSpPr/>
          <p:nvPr/>
        </p:nvSpPr>
        <p:spPr>
          <a:xfrm>
            <a:off x="893532" y="1895077"/>
            <a:ext cx="2785857"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AE817475-FE14-C8F7-6838-2A84A81C9118}"/>
              </a:ext>
            </a:extLst>
          </p:cNvPr>
          <p:cNvSpPr/>
          <p:nvPr/>
        </p:nvSpPr>
        <p:spPr>
          <a:xfrm>
            <a:off x="7693165" y="1895077"/>
            <a:ext cx="2890529"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CaixaDeTexto 5">
            <a:extLst>
              <a:ext uri="{FF2B5EF4-FFF2-40B4-BE49-F238E27FC236}">
                <a16:creationId xmlns:a16="http://schemas.microsoft.com/office/drawing/2014/main" id="{CE5E7BD1-CDC8-C2E3-73D7-BF08BD3DA487}"/>
              </a:ext>
            </a:extLst>
          </p:cNvPr>
          <p:cNvSpPr txBox="1"/>
          <p:nvPr/>
        </p:nvSpPr>
        <p:spPr>
          <a:xfrm>
            <a:off x="1217608" y="2149993"/>
            <a:ext cx="2137703" cy="1077218"/>
          </a:xfrm>
          <a:prstGeom prst="rect">
            <a:avLst/>
          </a:prstGeom>
          <a:noFill/>
        </p:spPr>
        <p:txBody>
          <a:bodyPr wrap="square" rtlCol="0">
            <a:spAutoFit/>
          </a:bodyPr>
          <a:lstStyle/>
          <a:p>
            <a:pPr algn="ctr"/>
            <a:r>
              <a:rPr lang="en-US" sz="1600" b="1" dirty="0">
                <a:solidFill>
                  <a:srgbClr val="FFFFFF"/>
                </a:solidFill>
              </a:rPr>
              <a:t>Modèle biomédical, qui </a:t>
            </a:r>
            <a:r>
              <a:rPr lang="en-US" sz="1600" b="1" dirty="0" err="1">
                <a:solidFill>
                  <a:srgbClr val="FFFFFF"/>
                </a:solidFill>
              </a:rPr>
              <a:t>privilégie </a:t>
            </a:r>
            <a:r>
              <a:rPr lang="en-US" sz="1600" b="1" dirty="0">
                <a:solidFill>
                  <a:srgbClr val="FFFFFF"/>
                </a:solidFill>
              </a:rPr>
              <a:t>la sécurité et la gestion des risques. </a:t>
            </a:r>
            <a:endParaRPr lang="en-US" sz="1600" dirty="0">
              <a:solidFill>
                <a:srgbClr val="FFFFFF"/>
              </a:solidFill>
            </a:endParaRPr>
          </a:p>
        </p:txBody>
      </p:sp>
      <p:sp>
        <p:nvSpPr>
          <p:cNvPr id="9" name="CaixaDeTexto 8">
            <a:extLst>
              <a:ext uri="{FF2B5EF4-FFF2-40B4-BE49-F238E27FC236}">
                <a16:creationId xmlns:a16="http://schemas.microsoft.com/office/drawing/2014/main" id="{611B8E7E-85E0-A4F0-9E5C-790CFC2B2266}"/>
              </a:ext>
            </a:extLst>
          </p:cNvPr>
          <p:cNvSpPr txBox="1"/>
          <p:nvPr/>
        </p:nvSpPr>
        <p:spPr>
          <a:xfrm>
            <a:off x="7980145" y="2112852"/>
            <a:ext cx="2316567" cy="1169551"/>
          </a:xfrm>
          <a:prstGeom prst="rect">
            <a:avLst/>
          </a:prstGeom>
          <a:noFill/>
        </p:spPr>
        <p:txBody>
          <a:bodyPr wrap="square" rtlCol="0">
            <a:spAutoFit/>
          </a:bodyPr>
          <a:lstStyle/>
          <a:p>
            <a:pPr algn="ctr"/>
            <a:r>
              <a:rPr lang="en-US" sz="1400" b="1" dirty="0">
                <a:solidFill>
                  <a:srgbClr val="FFFFFF"/>
                </a:solidFill>
              </a:rPr>
              <a:t>Le cadre de référence de la qualité de vie, qui </a:t>
            </a:r>
            <a:r>
              <a:rPr lang="en-US" sz="1400" b="1" dirty="0" err="1">
                <a:solidFill>
                  <a:srgbClr val="FFFFFF"/>
                </a:solidFill>
              </a:rPr>
              <a:t>met l’accent sur </a:t>
            </a:r>
            <a:r>
              <a:rPr lang="en-US" sz="1400" b="1" dirty="0">
                <a:solidFill>
                  <a:srgbClr val="FFFFFF"/>
                </a:solidFill>
              </a:rPr>
              <a:t>l’autonomie et le droit de prendre des risques dans le respect de la dignité. </a:t>
            </a:r>
          </a:p>
        </p:txBody>
      </p:sp>
      <p:sp>
        <p:nvSpPr>
          <p:cNvPr id="12" name="Seta: Bidirecional 11">
            <a:extLst>
              <a:ext uri="{FF2B5EF4-FFF2-40B4-BE49-F238E27FC236}">
                <a16:creationId xmlns:a16="http://schemas.microsoft.com/office/drawing/2014/main" id="{F4445D76-B6D8-E5FB-1D1B-94D4C913B985}"/>
              </a:ext>
            </a:extLst>
          </p:cNvPr>
          <p:cNvSpPr/>
          <p:nvPr/>
        </p:nvSpPr>
        <p:spPr>
          <a:xfrm>
            <a:off x="4752309" y="2491366"/>
            <a:ext cx="2004321" cy="553667"/>
          </a:xfrm>
          <a:prstGeom prst="lef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ACAC92FB-0420-7B75-6A3E-FFFD3CD31079}"/>
              </a:ext>
            </a:extLst>
          </p:cNvPr>
          <p:cNvSpPr/>
          <p:nvPr/>
        </p:nvSpPr>
        <p:spPr>
          <a:xfrm>
            <a:off x="4460339" y="529786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4" name="CaixaDeTexto 13">
            <a:extLst>
              <a:ext uri="{FF2B5EF4-FFF2-40B4-BE49-F238E27FC236}">
                <a16:creationId xmlns:a16="http://schemas.microsoft.com/office/drawing/2014/main" id="{698373FB-0987-D170-D3D8-8E96CAA61663}"/>
              </a:ext>
            </a:extLst>
          </p:cNvPr>
          <p:cNvSpPr txBox="1"/>
          <p:nvPr/>
        </p:nvSpPr>
        <p:spPr>
          <a:xfrm>
            <a:off x="4752309" y="5573297"/>
            <a:ext cx="2351178" cy="830997"/>
          </a:xfrm>
          <a:prstGeom prst="rect">
            <a:avLst/>
          </a:prstGeom>
          <a:noFill/>
        </p:spPr>
        <p:txBody>
          <a:bodyPr wrap="square" rtlCol="0">
            <a:spAutoFit/>
          </a:bodyPr>
          <a:lstStyle/>
          <a:p>
            <a:pPr algn="ctr"/>
            <a:r>
              <a:rPr lang="en-US" sz="2400" b="1" dirty="0">
                <a:solidFill>
                  <a:srgbClr val="FFFFFF"/>
                </a:solidFill>
              </a:rPr>
              <a:t>Quels sont vos défis ?</a:t>
            </a:r>
          </a:p>
        </p:txBody>
      </p:sp>
    </p:spTree>
    <p:extLst>
      <p:ext uri="{BB962C8B-B14F-4D97-AF65-F5344CB8AC3E}">
        <p14:creationId xmlns:p14="http://schemas.microsoft.com/office/powerpoint/2010/main" val="4111424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63BF-286B-D307-E524-876F904F093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31629DA-2631-E2A2-795B-A8A636C01951}"/>
              </a:ext>
            </a:extLst>
          </p:cNvPr>
          <p:cNvSpPr>
            <a:spLocks noGrp="1"/>
          </p:cNvSpPr>
          <p:nvPr>
            <p:ph type="title"/>
          </p:nvPr>
        </p:nvSpPr>
        <p:spPr>
          <a:xfrm>
            <a:off x="97970" y="81642"/>
            <a:ext cx="11944351" cy="715879"/>
          </a:xfrm>
        </p:spPr>
        <p:txBody>
          <a:bodyPr lIns="91440" anchor="ctr">
            <a:normAutofit/>
          </a:bodyPr>
          <a:lstStyle/>
          <a:p>
            <a:r>
              <a:rPr lang="en-US" dirty="0"/>
              <a:t>Défis professionnels et approches holistiques</a:t>
            </a:r>
          </a:p>
        </p:txBody>
      </p:sp>
      <p:sp>
        <p:nvSpPr>
          <p:cNvPr id="7" name="Content Placeholder 6">
            <a:extLst>
              <a:ext uri="{FF2B5EF4-FFF2-40B4-BE49-F238E27FC236}">
                <a16:creationId xmlns:a16="http://schemas.microsoft.com/office/drawing/2014/main" id="{047A6AE8-8E97-EFD9-2969-0711C426CC1B}"/>
              </a:ext>
            </a:extLst>
          </p:cNvPr>
          <p:cNvSpPr>
            <a:spLocks noGrp="1"/>
          </p:cNvSpPr>
          <p:nvPr>
            <p:ph sz="quarter" idx="11"/>
          </p:nvPr>
        </p:nvSpPr>
        <p:spPr>
          <a:xfrm>
            <a:off x="97971" y="1462684"/>
            <a:ext cx="5910944" cy="5313673"/>
          </a:xfrm>
        </p:spPr>
        <p:txBody>
          <a:bodyPr>
            <a:normAutofit lnSpcReduction="10000"/>
          </a:bodyPr>
          <a:lstStyle/>
          <a:p>
            <a:r>
              <a:rPr lang="en-US" sz="2400" dirty="0"/>
              <a:t>Objectif : Appliquer les perspectives de genre et de culture pour résoudre des dilemmes éthiques.</a:t>
            </a:r>
          </a:p>
          <a:p>
            <a:endParaRPr lang="en-US" sz="2400" dirty="0"/>
          </a:p>
          <a:p>
            <a:r>
              <a:rPr lang="en-US" sz="2400" dirty="0"/>
              <a:t>Répartissez les participants en petits groupes. Chaque groupe reçoit un </a:t>
            </a:r>
            <a:r>
              <a:rPr lang="en-US" sz="2400" b="1" dirty="0"/>
              <a:t>dossier de cas </a:t>
            </a:r>
            <a:r>
              <a:rPr lang="en-US" sz="2400" dirty="0"/>
              <a:t>et une </a:t>
            </a:r>
            <a:r>
              <a:rPr lang="en-US" sz="2400" b="1" dirty="0"/>
              <a:t>fiche de travail « Plan d’action </a:t>
            </a:r>
            <a:r>
              <a:rPr lang="en-US" sz="2400" dirty="0"/>
              <a:t>». Ils doivent réaliser un exercice en deux parties :</a:t>
            </a:r>
          </a:p>
          <a:p>
            <a:pPr marL="457200" indent="-457200">
              <a:buFont typeface="+mj-lt"/>
              <a:buAutoNum type="arabicPeriod"/>
            </a:pPr>
            <a:r>
              <a:rPr lang="en-US" sz="2400" dirty="0"/>
              <a:t>Identifier comment le genre et la culture créent des obstacles dans cette situation spécifique.</a:t>
            </a:r>
          </a:p>
          <a:p>
            <a:pPr marL="457200" indent="-457200">
              <a:buFont typeface="+mj-lt"/>
              <a:buAutoNum type="arabicPeriod"/>
            </a:pPr>
            <a:r>
              <a:rPr lang="en-US" sz="2400" dirty="0"/>
              <a:t>Élaborer un plan d’action en trois étapes pour passer d’un </a:t>
            </a:r>
            <a:r>
              <a:rPr lang="en-US" sz="2400" i="1" dirty="0"/>
              <a:t>modèle déficitaire </a:t>
            </a:r>
            <a:r>
              <a:rPr lang="en-US" sz="2400" dirty="0"/>
              <a:t>à une </a:t>
            </a:r>
            <a:r>
              <a:rPr lang="en-US" sz="2400" i="1" dirty="0"/>
              <a:t>approche du vieillissement positif </a:t>
            </a:r>
            <a:r>
              <a:rPr lang="en-US" sz="2400" dirty="0"/>
              <a:t>pour cette personne.</a:t>
            </a:r>
          </a:p>
          <a:p>
            <a:endParaRPr lang="en-US" sz="2000" dirty="0"/>
          </a:p>
        </p:txBody>
      </p:sp>
      <p:sp>
        <p:nvSpPr>
          <p:cNvPr id="3" name="Marcador de Posição do Texto 2">
            <a:extLst>
              <a:ext uri="{FF2B5EF4-FFF2-40B4-BE49-F238E27FC236}">
                <a16:creationId xmlns:a16="http://schemas.microsoft.com/office/drawing/2014/main" id="{08C94B41-A661-1C22-4C22-C7BC484D8FAC}"/>
              </a:ext>
            </a:extLst>
          </p:cNvPr>
          <p:cNvSpPr>
            <a:spLocks noGrp="1"/>
          </p:cNvSpPr>
          <p:nvPr>
            <p:ph type="body" sz="quarter" idx="10"/>
          </p:nvPr>
        </p:nvSpPr>
        <p:spPr>
          <a:xfrm>
            <a:off x="97970" y="854672"/>
            <a:ext cx="11944351" cy="550862"/>
          </a:xfrm>
        </p:spPr>
        <p:txBody>
          <a:bodyPr anchor="ctr">
            <a:normAutofit/>
          </a:bodyPr>
          <a:lstStyle/>
          <a:p>
            <a:r>
              <a:rPr lang="en-US" dirty="0"/>
              <a:t>Exercice 3 – </a:t>
            </a:r>
            <a:r>
              <a:rPr lang="en-US" dirty="0" err="1"/>
              <a:t>Analyse </a:t>
            </a:r>
            <a:r>
              <a:rPr lang="en-US" dirty="0"/>
              <a:t>d’études de cas et élaboration d’un plan d’action en trois étapes  </a:t>
            </a:r>
            <a:endParaRPr lang="pt-PT" dirty="0"/>
          </a:p>
        </p:txBody>
      </p:sp>
      <p:pic>
        <p:nvPicPr>
          <p:cNvPr id="5" name="Imagem 4" descr="Uma imagem com vestuário, Cara humana, pessoa, homem&#10;&#10;Os conteúdos gerados por IA podem estar incorretos.">
            <a:extLst>
              <a:ext uri="{FF2B5EF4-FFF2-40B4-BE49-F238E27FC236}">
                <a16:creationId xmlns:a16="http://schemas.microsoft.com/office/drawing/2014/main" id="{59942014-7E8F-5F9B-EC58-909096D4AB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8040"/>
            <a:ext cx="5814710" cy="3876473"/>
          </a:xfrm>
          <a:prstGeom prst="rect">
            <a:avLst/>
          </a:prstGeom>
        </p:spPr>
      </p:pic>
    </p:spTree>
    <p:extLst>
      <p:ext uri="{BB962C8B-B14F-4D97-AF65-F5344CB8AC3E}">
        <p14:creationId xmlns:p14="http://schemas.microsoft.com/office/powerpoint/2010/main" val="170180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Conseils à l'intention </a:t>
            </a:r>
            <a:r>
              <a:rPr lang="pt-PT" dirty="0" err="1"/>
              <a:t>des éducateurs </a:t>
            </a:r>
            <a:r>
              <a:rPr lang="pt-PT" dirty="0"/>
              <a:t>et </a:t>
            </a:r>
            <a:r>
              <a:rPr lang="pt-PT" dirty="0" err="1"/>
              <a:t>des professionnels</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971" y="1424746"/>
            <a:ext cx="6474704"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6643990" y="1424746"/>
            <a:ext cx="5233482" cy="5350214"/>
          </a:xfrm>
        </p:spPr>
        <p:txBody>
          <a:bodyPr>
            <a:normAutofit/>
          </a:bodyPr>
          <a:lstStyle/>
          <a:p>
            <a:pPr marL="342900" indent="-342900">
              <a:buFont typeface="Arial" panose="020B0604020202020204" pitchFamily="34" charset="0"/>
              <a:buChar char="•"/>
            </a:pPr>
            <a:r>
              <a:rPr lang="en-US" b="1" dirty="0"/>
              <a:t>Bienfaisance (agir dans l’intérêt supérieur de la personne) vs autonomie (respecter son droit de choisir) </a:t>
            </a:r>
            <a:r>
              <a:rPr lang="en-US" dirty="0"/>
              <a:t>: les professionnels doivent adopter le </a:t>
            </a:r>
            <a:r>
              <a:rPr lang="en-US" i="1" dirty="0"/>
              <a:t>principe de la « dignité du risque » </a:t>
            </a:r>
            <a:r>
              <a:rPr lang="en-US" dirty="0"/>
              <a:t>dans la mesure du possible, en reconnaissant qu’une vie sans risque est une vie sans liberté. Veiller à ce qu’une personne âgée puisse exprimer sa sexualité et son identité relève des droits humains fondamentaux.</a:t>
            </a:r>
          </a:p>
          <a:p>
            <a:pPr marL="342900" indent="-342900">
              <a:buFont typeface="Arial" panose="020B0604020202020204" pitchFamily="34" charset="0"/>
              <a:buChar char="•"/>
            </a:pPr>
            <a:r>
              <a:rPr lang="en-US" b="1" dirty="0"/>
              <a:t>Valider, ne pas </a:t>
            </a:r>
            <a:r>
              <a:rPr lang="en-US" b="1" dirty="0" err="1"/>
              <a:t>infantiliser </a:t>
            </a:r>
            <a:r>
              <a:rPr lang="en-US" dirty="0"/>
              <a:t>: évitez le « langage des aînés » (par exemple, utiliser un ton aigu ou un langage trop simplifié). Traitez les personnes âgées comme les pairs autonomes qu’elles sont.</a:t>
            </a:r>
          </a:p>
          <a:p>
            <a:pPr marL="342900" indent="-342900">
              <a:buFont typeface="Arial" panose="020B0604020202020204" pitchFamily="34" charset="0"/>
              <a:buChar char="•"/>
            </a:pPr>
            <a:r>
              <a:rPr lang="en-US" b="1" dirty="0"/>
              <a:t>Écoute active </a:t>
            </a:r>
            <a:r>
              <a:rPr lang="en-US" dirty="0"/>
              <a:t>: soyez à l’écoute des indices concernant l’identité d’une personne, ses rôles passés et ses désirs actuels. La sexualité et l’intimité sont souvent abordées dans des « nuances de gris », des allusions subtiles qui nécessitent une réponse sensible et </a:t>
            </a:r>
            <a:r>
              <a:rPr lang="en-US" dirty="0" err="1"/>
              <a:t>sans jugement</a:t>
            </a:r>
            <a:r>
              <a:rPr lang="en-US" dirty="0"/>
              <a:t>. </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Considérations éthiques et communication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Guide à l'intention </a:t>
            </a:r>
            <a:r>
              <a:rPr lang="pt-PT" dirty="0" err="1"/>
              <a:t>des enseignants </a:t>
            </a:r>
            <a:r>
              <a:rPr lang="pt-PT" dirty="0"/>
              <a:t>et </a:t>
            </a:r>
            <a:r>
              <a:rPr lang="pt-PT" dirty="0" err="1"/>
              <a:t>des professionnels</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2524351722"/>
              </p:ext>
            </p:extLst>
          </p:nvPr>
        </p:nvGraphicFramePr>
        <p:xfrm>
          <a:off x="97971" y="837532"/>
          <a:ext cx="11944351" cy="6079393"/>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À faire</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À ne pas faire</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rPr>
                        <a:t>Utilisez un langage qui met l’accent sur la personne et adressez-vous à elle d’égal à égal, quels que soient ses capacités physiques ou cognitives.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Évitez d’utiliser un « langage condescendant » (langage enfantin, intonation aiguë ou termes collectifs tels que « nous ») qui porte atteinte à la dignité de la personne.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a:solidFill>
                            <a:srgbClr val="FFFFFF"/>
                          </a:solidFill>
                          <a:effectLst/>
                        </a:rPr>
                        <a:t>Encouragez la prise de décision partagée, en laissant la personne mener la conversation concernant ses soins et ses habitudes quotidiennes.</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Ne faites pas de suppositions sur ce qu’une personne peut ou ne peut pas faire en vous basant uniquement sur son âge ou son diagnostic médical.</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567462768"/>
                  </a:ext>
                </a:extLst>
              </a:tr>
              <a:tr h="1062243">
                <a:tc>
                  <a:txBody>
                    <a:bodyPr/>
                    <a:lstStyle/>
                    <a:p>
                      <a:pPr>
                        <a:lnSpc>
                          <a:spcPct val="115000"/>
                        </a:lnSpc>
                        <a:spcAft>
                          <a:spcPts val="800"/>
                        </a:spcAft>
                        <a:buNone/>
                      </a:pPr>
                      <a:r>
                        <a:rPr lang="en-US" sz="1600" dirty="0">
                          <a:solidFill>
                            <a:srgbClr val="FFFFFF"/>
                          </a:solidFill>
                          <a:effectLst/>
                        </a:rPr>
                        <a:t>Prévoyez des espaces privés pour l’expression de l’intimité et de l’identité de genre (par exemple, frappez à la porte et attendez une réponse avant d’entrer dans la pièce).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Ne </a:t>
                      </a:r>
                      <a:r>
                        <a:rPr lang="en-US" sz="1600" b="1" dirty="0" err="1">
                          <a:effectLst/>
                        </a:rPr>
                        <a:t>pathologisez</a:t>
                      </a:r>
                      <a:r>
                        <a:rPr lang="en-US" sz="1600" b="1" dirty="0">
                          <a:effectLst/>
                        </a:rPr>
                        <a:t> pas et n’ignorez pas la santé sexuelle ou l’identité sexuelle d’une personne âgée, et ne la traitez pas comme quelque chose d’inapproprié ou comme un « symptôme ».</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062596486"/>
                  </a:ext>
                </a:extLst>
              </a:tr>
              <a:tr h="1062243">
                <a:tc>
                  <a:txBody>
                    <a:bodyPr/>
                    <a:lstStyle/>
                    <a:p>
                      <a:pPr>
                        <a:lnSpc>
                          <a:spcPct val="115000"/>
                        </a:lnSpc>
                        <a:spcAft>
                          <a:spcPts val="800"/>
                        </a:spcAft>
                        <a:buNone/>
                      </a:pPr>
                      <a:r>
                        <a:rPr lang="en-US" sz="1600">
                          <a:solidFill>
                            <a:srgbClr val="FFFFFF"/>
                          </a:solidFill>
                          <a:effectLst/>
                        </a:rPr>
                        <a:t>Considérez la « personne dans son ensemble », en tenant compte de son contexte culturel, de ses besoins spirituels et de son parcours de vie, parallèlement à son état de santé clinique.</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Ne traitez pas la personne comme un « cas » ou une liste de symptômes médicaux ; évitez de vous concentrer exclusivement sur le déclin biologique.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dirty="0">
                          <a:solidFill>
                            <a:srgbClr val="FFFFFF"/>
                          </a:solidFill>
                          <a:effectLst/>
                        </a:rPr>
                        <a:t>Soutenez la « dignité du risque », en permettant aux individus de faire des choix qui renforcent leur joie de vivre, même s’ils comportent des risques mineurs.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Ne </a:t>
                      </a:r>
                      <a:r>
                        <a:rPr lang="en-US" sz="1600" b="1" dirty="0" err="1">
                          <a:effectLst/>
                        </a:rPr>
                        <a:t>privilégiez</a:t>
                      </a:r>
                      <a:r>
                        <a:rPr lang="en-US" sz="1600" b="1" dirty="0">
                          <a:effectLst/>
                        </a:rPr>
                        <a:t> pas la sécurité institutionnelle au point d’entraîner la « mort sociale » ou la restriction totale de la personne.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US" sz="1600" dirty="0">
                          <a:solidFill>
                            <a:srgbClr val="FFFFFF"/>
                          </a:solidFill>
                          <a:effectLst/>
                        </a:rPr>
                        <a:t>Posez des questions ouvertes : « À quoi ressemble pour vous l’« indépendance » aujourd’hui ?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Ne présumez pas de l’asexualité : ne rejetez jamais comme inappropriée la demande d’intimité d’un résident ou l’expression de son identité de genre.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1560115440"/>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Résumé </a:t>
            </a:r>
            <a:r>
              <a:rPr lang="pt-PT" dirty="0"/>
              <a:t>et </a:t>
            </a:r>
            <a:r>
              <a:rPr lang="pt-PT" dirty="0" err="1"/>
              <a:t>messages clés</a:t>
            </a:r>
            <a:endParaRPr lang="el-GR" dirty="0"/>
          </a:p>
        </p:txBody>
      </p:sp>
      <p:pic>
        <p:nvPicPr>
          <p:cNvPr id="14" name="Imagem 13" descr="Uma imagem com pessoa, Cara humana, Barba humana, homem&#10;&#10;Os conteúdos gerados por IA podem estar incorretos.">
            <a:extLst>
              <a:ext uri="{FF2B5EF4-FFF2-40B4-BE49-F238E27FC236}">
                <a16:creationId xmlns:a16="http://schemas.microsoft.com/office/drawing/2014/main" id="{751FA920-1F86-D25B-E064-2258576557AF}"/>
              </a:ext>
            </a:extLst>
          </p:cNvPr>
          <p:cNvPicPr>
            <a:picLocks noChangeAspect="1"/>
          </p:cNvPicPr>
          <p:nvPr/>
        </p:nvPicPr>
        <p:blipFill>
          <a:blip r:embed="rId2"/>
          <a:srcRect l="17579" r="16580"/>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6131377" y="873580"/>
            <a:ext cx="5910944" cy="5902778"/>
          </a:xfrm>
        </p:spPr>
        <p:txBody>
          <a:bodyPr>
            <a:normAutofit fontScale="92500" lnSpcReduction="10000"/>
          </a:bodyPr>
          <a:lstStyle/>
          <a:p>
            <a:pPr marL="342900" indent="-342900">
              <a:buFont typeface="Wingdings" panose="05000000000000000000" pitchFamily="2" charset="2"/>
              <a:buChar char="ü"/>
            </a:pPr>
            <a:r>
              <a:rPr lang="en-US" sz="2400" dirty="0"/>
              <a:t>Le vieillissement est un processus </a:t>
            </a:r>
            <a:r>
              <a:rPr lang="en-US" sz="2400" b="1" dirty="0"/>
              <a:t>dynamique </a:t>
            </a:r>
            <a:r>
              <a:rPr lang="en-US" sz="2400" dirty="0"/>
              <a:t>et </a:t>
            </a:r>
            <a:r>
              <a:rPr lang="en-US" sz="2400" b="1" dirty="0"/>
              <a:t>multidimensionnel, </a:t>
            </a:r>
            <a:r>
              <a:rPr lang="en-US" sz="2400" dirty="0"/>
              <a:t>et non pas un simple récit de déclin inévitable. </a:t>
            </a:r>
          </a:p>
          <a:p>
            <a:pPr marL="342900" indent="-342900">
              <a:buFont typeface="Wingdings" panose="05000000000000000000" pitchFamily="2" charset="2"/>
              <a:buChar char="ü"/>
            </a:pPr>
            <a:r>
              <a:rPr lang="en-US" sz="2400" b="1" dirty="0"/>
              <a:t>Le vieillissement positif </a:t>
            </a:r>
            <a:r>
              <a:rPr lang="en-US" sz="2400" dirty="0"/>
              <a:t>résulte de la synergie entre le vieillissement en bonne santé (capacités fonctionnelles), le vieillissement actif (participation et sécurité) et la qualité de vie (satisfaction subjective). </a:t>
            </a:r>
          </a:p>
          <a:p>
            <a:pPr marL="342900" indent="-342900">
              <a:buFont typeface="Wingdings" panose="05000000000000000000" pitchFamily="2" charset="2"/>
              <a:buChar char="ü"/>
            </a:pPr>
            <a:r>
              <a:rPr lang="en-US" sz="2400" dirty="0"/>
              <a:t>Nous avons constaté que, si les changements démographiques en Europe posent des défis économiques, les professionnels doivent continuer à accorder la priorité à </a:t>
            </a:r>
            <a:r>
              <a:rPr lang="en-US" sz="2400" b="1" dirty="0"/>
              <a:t>l’indépendance et </a:t>
            </a:r>
            <a:r>
              <a:rPr lang="en-US" sz="2400" dirty="0"/>
              <a:t>à </a:t>
            </a:r>
            <a:r>
              <a:rPr lang="en-US" sz="2400" b="1" dirty="0"/>
              <a:t>l’autonomie de la personne</a:t>
            </a:r>
            <a:r>
              <a:rPr lang="en-US" sz="2400" dirty="0"/>
              <a:t>.</a:t>
            </a:r>
          </a:p>
          <a:p>
            <a:pPr marL="342900" indent="-342900">
              <a:buFont typeface="Wingdings" panose="05000000000000000000" pitchFamily="2" charset="2"/>
              <a:buChar char="ü"/>
            </a:pPr>
            <a:r>
              <a:rPr lang="en-US" sz="2400" b="1" dirty="0"/>
              <a:t>L’identité et la sexualité </a:t>
            </a:r>
            <a:r>
              <a:rPr lang="en-US" sz="2400" dirty="0"/>
              <a:t>sont des composantes essentielles du bien-être qui nécessitent une reconnaissance et un soutien de la part des professionnels.</a:t>
            </a:r>
          </a:p>
        </p:txBody>
      </p:sp>
    </p:spTree>
    <p:extLst>
      <p:ext uri="{BB962C8B-B14F-4D97-AF65-F5344CB8AC3E}">
        <p14:creationId xmlns:p14="http://schemas.microsoft.com/office/powerpoint/2010/main" val="194016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Module 1 – </a:t>
            </a:r>
            <a:r>
              <a:rPr lang="pt-PT" dirty="0" err="1"/>
              <a:t>Définitions clés</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b="1" dirty="0">
                <a:solidFill>
                  <a:schemeClr val="accent3"/>
                </a:solidFill>
              </a:rPr>
              <a:t>Âgisme </a:t>
            </a:r>
            <a:r>
              <a:rPr lang="en-GB" dirty="0"/>
              <a:t>: désigne les stéréotypes (notre façon de penser), les préjugés (nos sentiments) et la discrimination (notre comportement) à l’égard d’autrui ou de soi-même en raison de l’âge (OMS, 2025).</a:t>
            </a:r>
            <a:endParaRPr lang="pt-PT" dirty="0"/>
          </a:p>
          <a:p>
            <a:r>
              <a:rPr lang="en-GB" b="1" dirty="0">
                <a:solidFill>
                  <a:schemeClr val="accent3"/>
                </a:solidFill>
              </a:rPr>
              <a:t>Taux de dépendance des personnes âgées </a:t>
            </a:r>
            <a:r>
              <a:rPr lang="en-GB" dirty="0"/>
              <a:t>: indicateur démographique mesurant le rapport entre le nombre de personnes âgées dépendantes, généralement âgées de 65 ans et plus, et la population en âge de travailler, généralement comprise entre 15 et 64 ans (Eurostat, 2024).</a:t>
            </a:r>
            <a:endParaRPr lang="pt-PT" dirty="0"/>
          </a:p>
          <a:p>
            <a:r>
              <a:rPr lang="en-GB" b="1" dirty="0">
                <a:solidFill>
                  <a:schemeClr val="accent3"/>
                </a:solidFill>
              </a:rPr>
              <a:t>Vieillissement en bonne santé </a:t>
            </a:r>
            <a:r>
              <a:rPr lang="en-GB" dirty="0"/>
              <a:t>: processus consistant à développer et à maintenir les capacités fonctionnelles qui permettent le bien-être des personnes âgées (être et faire ce à quoi elles accordent de l’importance) (OMS, 2020).</a:t>
            </a:r>
            <a:endParaRPr lang="pt-PT" dirty="0"/>
          </a:p>
          <a:p>
            <a:r>
              <a:rPr lang="en-US" b="1" dirty="0">
                <a:solidFill>
                  <a:schemeClr val="accent3"/>
                </a:solidFill>
              </a:rPr>
              <a:t>Vieillissement actif </a:t>
            </a:r>
            <a:r>
              <a:rPr lang="en-US" dirty="0"/>
              <a:t>: </a:t>
            </a:r>
            <a:r>
              <a:rPr lang="en-GB" dirty="0"/>
              <a:t>processus consistant à optimiser les possibilités en matière de santé, de participation et de sécurité afin d’améliorer la qualité de vie à mesure que les personnes vieillissent (OMS, 2002).</a:t>
            </a:r>
            <a:endParaRPr lang="pt-PT" dirty="0"/>
          </a:p>
          <a:p>
            <a:r>
              <a:rPr lang="en-GB" b="1" dirty="0">
                <a:solidFill>
                  <a:schemeClr val="accent3"/>
                </a:solidFill>
              </a:rPr>
              <a:t>Qualité de vie </a:t>
            </a:r>
            <a:r>
              <a:rPr lang="en-GB" dirty="0"/>
              <a:t>: perception qu’a un individu de sa situation dans la vie, dans le contexte de la culture et des systèmes de valeurs dans lesquels il vit, et par rapport à ses objectifs, ses attentes, ses normes et ses préoccupations (WHOQOL, 1998).</a:t>
            </a:r>
            <a:endParaRPr lang="pt-PT" dirty="0"/>
          </a:p>
          <a:p>
            <a:r>
              <a:rPr lang="en-GB" b="1" dirty="0">
                <a:solidFill>
                  <a:schemeClr val="accent3"/>
                </a:solidFill>
              </a:rPr>
              <a:t>Approche de genre </a:t>
            </a:r>
            <a:r>
              <a:rPr lang="en-GB" dirty="0"/>
              <a:t>: perspective qui examine comment les statuts sociaux, les rôles traditionnels et les différences biologiques influent sur le bien-être et les opportunités des hommes, des femmes et des personnes de genres divers (OMS, 2002).</a:t>
            </a:r>
            <a:endParaRPr lang="pt-PT" dirty="0"/>
          </a:p>
          <a:p>
            <a:r>
              <a:rPr lang="en-GB" b="1" dirty="0">
                <a:solidFill>
                  <a:schemeClr val="accent3"/>
                </a:solidFill>
              </a:rPr>
              <a:t>Approche holistique en gérontologie </a:t>
            </a:r>
            <a:r>
              <a:rPr lang="en-GB" dirty="0"/>
              <a:t>: approche qui ne considère pas le vieillissement comme une simple succession de symptômes médicaux ou de déclins biologiques, mais qui reconnaît l’interdépendance des différents aspects de la vie d’une personne, notamment ses états mentaux et émotionnels, ses relations, son contexte culturel et ses préférences personnelles (Hello Leaders, 2024).</a:t>
            </a:r>
            <a:endParaRPr lang="pt-PT" dirty="0"/>
          </a:p>
        </p:txBody>
      </p:sp>
    </p:spTree>
    <p:extLst>
      <p:ext uri="{BB962C8B-B14F-4D97-AF65-F5344CB8AC3E}">
        <p14:creationId xmlns:p14="http://schemas.microsoft.com/office/powerpoint/2010/main" val="318126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Merci </a:t>
            </a:r>
            <a:r>
              <a:rPr lang="pt-PT" sz="2400" dirty="0"/>
              <a:t>de </a:t>
            </a:r>
            <a:r>
              <a:rPr lang="pt-PT" sz="2400" dirty="0" err="1"/>
              <a:t>votre attention </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Module 1 : Vieillissement de la population et approches positives du vieillissement</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900" dirty="0"/>
              <a:t>Abud, T., </a:t>
            </a:r>
            <a:r>
              <a:rPr lang="en-US" sz="900" dirty="0" err="1"/>
              <a:t>Kounidas</a:t>
            </a:r>
            <a:r>
              <a:rPr lang="en-US" sz="900" dirty="0"/>
              <a:t>, G., Martin, K. R., Werth, M., Cooper, K., &amp; Myint, P. K. (2022). Déterminants d’un vieillissement en bonne santé : revue systématique de la littérature contemporaine. Aging clinical and experimental research, 34(6), 1215-1223.</a:t>
            </a:r>
          </a:p>
          <a:p>
            <a:pPr marL="285750" indent="-285750">
              <a:buFont typeface="Arial" panose="020B0604020202020204" pitchFamily="34" charset="0"/>
              <a:buChar char="•"/>
            </a:pPr>
            <a:r>
              <a:rPr lang="en-US" sz="900" dirty="0"/>
              <a:t>Beard, J. R., Officer, A., De Carvalho, I. A., Sadana, R., Pot, A. M., Michel, J. P., … &amp; Chatterji, S. (2016). Rapport mondial sur le vieillissement et la santé : un cadre d’action pour un vieillissement en bonne santé. The Lancet, 387(10033), 2145-2154.</a:t>
            </a:r>
          </a:p>
          <a:p>
            <a:pPr marL="285750" indent="-285750">
              <a:buFont typeface="Arial" panose="020B0604020202020204" pitchFamily="34" charset="0"/>
              <a:buChar char="•"/>
            </a:pPr>
            <a:r>
              <a:rPr lang="en-US" sz="900" dirty="0"/>
              <a:t>De Gobbi, M. S., Kühn, S., Heins, G., &amp; Malikova, Z. (2025). Évolution démographique en Europe et en Asie centrale : faire face au problème de la diminution et du vieillissement de la population</a:t>
            </a:r>
            <a:r>
              <a:rPr lang="en-US" sz="900" dirty="0" err="1"/>
              <a:t> active </a:t>
            </a:r>
            <a:r>
              <a:rPr lang="en-US" sz="900" dirty="0"/>
              <a:t>(n° 139). Document de travail de l’OIT. </a:t>
            </a:r>
            <a:r>
              <a:rPr lang="en-US" sz="900" dirty="0">
                <a:hlinkClick r:id="rId2"/>
              </a:rPr>
              <a:t>https://www.econstor.eu/bitstream/10419/324229/1/1929162480.pdf </a:t>
            </a:r>
            <a:r>
              <a:rPr lang="en-US" sz="900" dirty="0"/>
              <a:t> </a:t>
            </a:r>
          </a:p>
          <a:p>
            <a:pPr marL="285750" indent="-285750">
              <a:buFont typeface="Arial" panose="020B0604020202020204" pitchFamily="34" charset="0"/>
              <a:buChar char="•"/>
            </a:pPr>
            <a:r>
              <a:rPr lang="en-US" sz="900" dirty="0"/>
              <a:t>Commission européenne. (2024). Rapport 2024 sur le vieillissement : projections économiques et budgétaires pour les États membres de l’UE (2022–2070) (Document institutionnel n° 279). Office des publications de l’Union européenne.</a:t>
            </a:r>
            <a:r>
              <a:rPr lang="en-US" sz="900" dirty="0">
                <a:hlinkClick r:id="rId3"/>
              </a:rPr>
              <a:t> https://doi.org/10.2765/049223 </a:t>
            </a:r>
            <a:r>
              <a:rPr lang="en-US" sz="900" dirty="0"/>
              <a:t>  </a:t>
            </a:r>
          </a:p>
          <a:p>
            <a:pPr marL="285750" indent="-285750">
              <a:buFont typeface="Arial" panose="020B0604020202020204" pitchFamily="34" charset="0"/>
              <a:buChar char="•"/>
            </a:pPr>
            <a:r>
              <a:rPr lang="en-US" sz="900" dirty="0"/>
              <a:t>Commission européenne. (2021). Livre vert sur le vieillissement : Renforcer la solidarité et la responsabilité entre les générations.</a:t>
            </a:r>
            <a:r>
              <a:rPr lang="en-US" sz="900" dirty="0">
                <a:hlinkClick r:id="rId4"/>
              </a:rPr>
              <a:t> https://commission.europa.eu/system/files/2021-06/green_paper_ageing_2021_en.pdf </a:t>
            </a:r>
            <a:r>
              <a:rPr lang="en-US" sz="900" dirty="0"/>
              <a:t> </a:t>
            </a:r>
          </a:p>
          <a:p>
            <a:pPr marL="285750" indent="-285750">
              <a:buFont typeface="Arial" panose="020B0604020202020204" pitchFamily="34" charset="0"/>
              <a:buChar char="•"/>
            </a:pPr>
            <a:r>
              <a:rPr lang="en-US" sz="900" dirty="0"/>
              <a:t>Eurostat. (septembre 2024). Structure démographique et vieillissement. Commission européenne.</a:t>
            </a:r>
            <a:r>
              <a:rPr lang="en-US" sz="900" dirty="0">
                <a:hlinkClick r:id="rId5"/>
              </a:rPr>
              <a:t> https://ec.europa.eu/eurostat/statistics-explained/index.php?title=Population_structure_and_ageing </a:t>
            </a:r>
            <a:r>
              <a:rPr lang="en-US" sz="900" dirty="0"/>
              <a:t> </a:t>
            </a:r>
          </a:p>
          <a:p>
            <a:pPr marL="285750" indent="-285750">
              <a:buFont typeface="Arial" panose="020B0604020202020204" pitchFamily="34" charset="0"/>
              <a:buChar char="•"/>
            </a:pPr>
            <a:r>
              <a:rPr lang="en-US" sz="900" dirty="0"/>
              <a:t>Eurostat. (2025). Démographie de l’Europe – Édition 2025. Publication interactive.</a:t>
            </a:r>
            <a:r>
              <a:rPr lang="en-US" sz="900" dirty="0">
                <a:hlinkClick r:id="rId6"/>
              </a:rPr>
              <a:t> https://ec.europa.eu/eurostat/web/interactive-publications/demography-2025 </a:t>
            </a:r>
            <a:r>
              <a:rPr lang="en-US" sz="900" dirty="0"/>
              <a:t> </a:t>
            </a:r>
          </a:p>
          <a:p>
            <a:pPr marL="285750" indent="-285750">
              <a:buFont typeface="Arial" panose="020B0604020202020204" pitchFamily="34" charset="0"/>
              <a:buChar char="•"/>
            </a:pPr>
            <a:r>
              <a:rPr lang="en-US" sz="900" dirty="0"/>
              <a:t>Gewirtz-Meydan, A., &amp; Ayalon, L. (2020). « Shades of grey » : exploration de l’opinion publique sur la sexualité des personnes âgées. Canadian Journal on Aging/La Revue canadienne du </a:t>
            </a:r>
            <a:r>
              <a:rPr lang="en-US" sz="900" dirty="0" err="1"/>
              <a:t>vieillissement</a:t>
            </a:r>
            <a:r>
              <a:rPr lang="en-US" sz="900" dirty="0"/>
              <a:t>, 39(4), 647-661. https://doi.org/10.1017/s071498081900062x </a:t>
            </a:r>
          </a:p>
          <a:p>
            <a:pPr marL="285750" indent="-285750">
              <a:buFont typeface="Arial" panose="020B0604020202020204" pitchFamily="34" charset="0"/>
              <a:buChar char="•"/>
            </a:pPr>
            <a:r>
              <a:rPr lang="en-US" sz="900" dirty="0"/>
              <a:t>Gewirtz-Meydan, A., </a:t>
            </a:r>
            <a:r>
              <a:rPr lang="en-US" sz="900" dirty="0" err="1"/>
              <a:t>Hafford-Letchfield</a:t>
            </a:r>
            <a:r>
              <a:rPr lang="en-US" sz="900" dirty="0"/>
              <a:t>, T., Benyamini, Y., Phelan, A., Jackson, J. et Ayalon, L. (2018) « Ageism and Sexuality », dans Ayalon, L. &amp; Tesch-Römer, C. (éd.) Contemporary Perspectives on Ageism. Cham : Springer International Publishing, pp. 149-162. doi:10.1007/978-3-319-73820-8_10.</a:t>
            </a:r>
            <a:r>
              <a:rPr lang="en-US" sz="900" dirty="0">
                <a:hlinkClick r:id="rId7"/>
              </a:rPr>
              <a:t> https://cora.ucc.ie/bitstreams/7f056dc8-2801-4587-9aec-87a10ad79796/download </a:t>
            </a:r>
            <a:r>
              <a:rPr lang="en-US" sz="900" dirty="0"/>
              <a:t> </a:t>
            </a:r>
          </a:p>
          <a:p>
            <a:pPr marL="285750" indent="-285750">
              <a:buFont typeface="Arial" panose="020B0604020202020204" pitchFamily="34" charset="0"/>
              <a:buChar char="•"/>
            </a:pPr>
            <a:r>
              <a:rPr lang="en-US" sz="900" dirty="0"/>
              <a:t>Hello Leaders. (13 mars 2024). Soins holistiques : une approche globale du bien-être dans le secteur des soins aux personnes âgées.</a:t>
            </a:r>
            <a:r>
              <a:rPr lang="en-US" sz="900" dirty="0">
                <a:hlinkClick r:id="rId8"/>
              </a:rPr>
              <a:t> https://helloleaders.com.au/article/holistic-care-a-comprehensive-approach-to-well-being-in-the-aged-care-sector </a:t>
            </a:r>
            <a:r>
              <a:rPr lang="en-US" sz="900" dirty="0"/>
              <a:t>  </a:t>
            </a:r>
          </a:p>
          <a:p>
            <a:pPr marL="285750" indent="-285750">
              <a:buFont typeface="Arial" panose="020B0604020202020204" pitchFamily="34" charset="0"/>
              <a:buChar char="•"/>
            </a:pPr>
            <a:r>
              <a:rPr lang="en-US" sz="900" dirty="0" err="1"/>
              <a:t>Paúl</a:t>
            </a:r>
            <a:r>
              <a:rPr lang="en-US" sz="900" dirty="0"/>
              <a:t>, C., Ribeiro, O., &amp; Teixeira, L. (2012). Vieillissement actif : une approche empirique du modèle de l’OMS. Current Gerontology and Geriatrics Research, 2012, 1–10. https://doi.org/10.1155/2012/382972 </a:t>
            </a:r>
          </a:p>
          <a:p>
            <a:pPr marL="285750" indent="-285750">
              <a:buFont typeface="Arial" panose="020B0604020202020204" pitchFamily="34" charset="0"/>
              <a:buChar char="•"/>
            </a:pPr>
            <a:r>
              <a:rPr lang="en-US" sz="900" dirty="0"/>
              <a:t>Ribeiro, M. G. (26 juin 2025). Vieillissement actif : cadres européens et progrès. Association européenne pour l’éducation des adultes.</a:t>
            </a:r>
            <a:r>
              <a:rPr lang="en-US" sz="900" dirty="0">
                <a:hlinkClick r:id="rId9"/>
              </a:rPr>
              <a:t> https://eaea.org/2025/06/26/active-ageing-european-frameworks-and-progress/ </a:t>
            </a:r>
            <a:r>
              <a:rPr lang="en-US" sz="900" dirty="0"/>
              <a:t> </a:t>
            </a:r>
          </a:p>
          <a:p>
            <a:pPr marL="285750" indent="-285750">
              <a:buFont typeface="Arial" panose="020B0604020202020204" pitchFamily="34" charset="0"/>
              <a:buChar char="•"/>
            </a:pPr>
            <a:r>
              <a:rPr lang="en-US" sz="900" dirty="0"/>
              <a:t>Rudnicka, E., </a:t>
            </a:r>
            <a:r>
              <a:rPr lang="en-US" sz="900" dirty="0" err="1"/>
              <a:t>Napierała</a:t>
            </a:r>
            <a:r>
              <a:rPr lang="en-US" sz="900" dirty="0"/>
              <a:t>, P., </a:t>
            </a:r>
            <a:r>
              <a:rPr lang="en-US" sz="900" dirty="0" err="1"/>
              <a:t>Podfigurna</a:t>
            </a:r>
            <a:r>
              <a:rPr lang="en-US" sz="900" dirty="0"/>
              <a:t>, A., </a:t>
            </a:r>
            <a:r>
              <a:rPr lang="en-US" sz="900" dirty="0" err="1"/>
              <a:t>Męczekalski</a:t>
            </a:r>
            <a:r>
              <a:rPr lang="en-US" sz="900" dirty="0"/>
              <a:t>, B., </a:t>
            </a:r>
            <a:r>
              <a:rPr lang="en-US" sz="900" dirty="0" err="1"/>
              <a:t>Smolarczyk</a:t>
            </a:r>
            <a:r>
              <a:rPr lang="en-US" sz="900" dirty="0"/>
              <a:t>, R., &amp; </a:t>
            </a:r>
            <a:r>
              <a:rPr lang="en-US" sz="900" dirty="0" err="1"/>
              <a:t>Grymowicz</a:t>
            </a:r>
            <a:r>
              <a:rPr lang="en-US" sz="900" dirty="0"/>
              <a:t>, M. (2020). L’approche de l’Organisation mondiale de la santé (OMS) en matière de vieillissement en bonne santé. </a:t>
            </a:r>
            <a:r>
              <a:rPr lang="en-US" sz="900" dirty="0" err="1"/>
              <a:t>Maturitas</a:t>
            </a:r>
            <a:r>
              <a:rPr lang="en-US" sz="900" dirty="0"/>
              <a:t>, 139, 6-11. https://doi.org/10.1016/j.maturitas.2020.05.018 </a:t>
            </a:r>
          </a:p>
          <a:p>
            <a:pPr marL="285750" indent="-285750">
              <a:buFont typeface="Arial" panose="020B0604020202020204" pitchFamily="34" charset="0"/>
              <a:buChar char="•"/>
            </a:pPr>
            <a:r>
              <a:rPr lang="en-US" sz="900" dirty="0"/>
              <a:t>LE GROUPE WHOQOL. (1998). Élaboration de l’échelle d’évaluation de la qualité de vie WHOQOL-BREF de l’Organisation mondiale de la santé. Psychological Medicine, 28(3), 551–558. doi:10.1017/S0033291798006667 </a:t>
            </a:r>
          </a:p>
          <a:p>
            <a:pPr marL="285750" indent="-285750">
              <a:buFont typeface="Arial" panose="020B0604020202020204" pitchFamily="34" charset="0"/>
              <a:buChar char="•"/>
            </a:pPr>
            <a:r>
              <a:rPr lang="en-US" sz="900" dirty="0"/>
              <a:t>Wiggins, R. D., </a:t>
            </a:r>
            <a:r>
              <a:rPr lang="en-US" sz="900" dirty="0" err="1"/>
              <a:t>Netuveli</a:t>
            </a:r>
            <a:r>
              <a:rPr lang="en-US" sz="900" dirty="0"/>
              <a:t>, G., Hyde, M., Higgs, P., &amp; Blane, D. (2004). L’échelle Casp-19 de la qualité de vie chez les personnes âgées : ses propriétés de mesure, sa fiabilité et sa validité. Ageing &amp; Society, 24(5), 693–706. </a:t>
            </a:r>
          </a:p>
          <a:p>
            <a:pPr marL="285750" indent="-285750">
              <a:buFont typeface="Arial" panose="020B0604020202020204" pitchFamily="34" charset="0"/>
              <a:buChar char="•"/>
            </a:pPr>
            <a:r>
              <a:rPr lang="en-US" sz="900" dirty="0"/>
              <a:t>Organisation mondiale de la Santé. (28 avril 2025). Vieillissement : âgisme.</a:t>
            </a:r>
            <a:r>
              <a:rPr lang="en-US" sz="900" dirty="0">
                <a:hlinkClick r:id="rId10"/>
              </a:rPr>
              <a:t> https://www.who.int/news-room/questions-and-answers/item/ageing-ageism </a:t>
            </a:r>
            <a:r>
              <a:rPr lang="en-US" sz="900" dirty="0"/>
              <a:t> </a:t>
            </a:r>
          </a:p>
          <a:p>
            <a:pPr marL="285750" indent="-285750">
              <a:buFont typeface="Arial" panose="020B0604020202020204" pitchFamily="34" charset="0"/>
              <a:buChar char="•"/>
            </a:pPr>
            <a:r>
              <a:rPr lang="en-US" sz="900" dirty="0"/>
              <a:t>Organisation mondiale de la Santé. (2020). Décennie pour un vieillissement en bonne santé : rapport de référence.</a:t>
            </a:r>
            <a:r>
              <a:rPr lang="en-US" sz="900" dirty="0">
                <a:hlinkClick r:id="rId11"/>
              </a:rPr>
              <a:t> https://www.who.int/publications/i/item/9789240017900 </a:t>
            </a:r>
            <a:r>
              <a:rPr lang="en-US" sz="900" dirty="0"/>
              <a:t> </a:t>
            </a:r>
          </a:p>
          <a:p>
            <a:pPr marL="285750" indent="-285750">
              <a:buFont typeface="Arial" panose="020B0604020202020204" pitchFamily="34" charset="0"/>
              <a:buChar char="•"/>
            </a:pPr>
            <a:r>
              <a:rPr lang="en-US" sz="900" dirty="0"/>
              <a:t>Organisation mondiale de la Santé. (2002). Vieillissement actif : un cadre d’action (n° WHO/NMH/NPH/02.8). Organisation mondiale de la Santé.</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Références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4082E14A-16DA-435D-A5C1-2E5DCEEB658B}">
  <ds:schemaRefs>
    <ds:schemaRef ds:uri="http://schemas.microsoft.com/sharepoint/v3/contenttype/forms"/>
  </ds:schemaRefs>
</ds:datastoreItem>
</file>

<file path=customXml/itemProps2.xml><?xml version="1.0" encoding="utf-8"?>
<ds:datastoreItem xmlns:ds="http://schemas.openxmlformats.org/officeDocument/2006/customXml" ds:itemID="{4B3E9272-2F92-4707-90CF-387FB67B0C26}"/>
</file>

<file path=customXml/itemProps3.xml><?xml version="1.0" encoding="utf-8"?>
<ds:datastoreItem xmlns:ds="http://schemas.openxmlformats.org/officeDocument/2006/customXml" ds:itemID="{5D670994-17A9-4ED5-A5FA-A9EF3F1BEAC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3625</TotalTime>
  <Words>4537</Words>
  <Application>Microsoft Macintosh PowerPoint</Application>
  <PresentationFormat>Grand écran</PresentationFormat>
  <Paragraphs>262</Paragraphs>
  <Slides>27</Slides>
  <Notes>10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Guide AgeWise</vt:lpstr>
      <vt:lpstr>Programme et objectifs pédagogiques</vt:lpstr>
      <vt:lpstr>Données démographiques (Eurostat, 2024)</vt:lpstr>
      <vt:lpstr>Données démographiques (Eurostat, 2024)</vt:lpstr>
      <vt:lpstr>Données démographiques (Eurostat, 2024)</vt:lpstr>
      <vt:lpstr>Données démographiques dans les pays partenaires</vt:lpstr>
      <vt:lpstr>Données démographiques – Le vieillissement en Europe</vt:lpstr>
      <vt:lpstr>Données démographiques – Le vieillissement en Europe</vt:lpstr>
      <vt:lpstr>Cadres de référence pour le vieillissement positif</vt:lpstr>
      <vt:lpstr>Cadres de référence pour le vieillissement positif</vt:lpstr>
      <vt:lpstr>Cadres de référence pour le vieillissement positif</vt:lpstr>
      <vt:lpstr>Cadres de référence pour le vieillissement positif</vt:lpstr>
      <vt:lpstr>Cadres de référence pour le vieillissement positif</vt:lpstr>
      <vt:lpstr>Cadres de référence pour le vieillissement actif</vt:lpstr>
      <vt:lpstr>Cadres de référence pour le vieillissement positif</vt:lpstr>
      <vt:lpstr>Cadres de référence pour le vieillissement positif</vt:lpstr>
      <vt:lpstr>Cadres de référence pour le vieillissement positif</vt:lpstr>
      <vt:lpstr>Évaluation de la qualité de vie</vt:lpstr>
      <vt:lpstr>Une approche holistique en gérontologie</vt:lpstr>
      <vt:lpstr>Défis professionnels</vt:lpstr>
      <vt:lpstr>Défis professionnels et approches holistiques</vt:lpstr>
      <vt:lpstr>Conseils à l'intention des éducateurs et des professionnels</vt:lpstr>
      <vt:lpstr>Guide à l'intention des enseignants et des professionnels</vt:lpstr>
      <vt:lpstr>Résumé et messages clés</vt:lpstr>
      <vt:lpstr>Module 1 – Définitions clés</vt:lpstr>
      <vt:lpstr>Merci de votre attention !</vt:lpstr>
      <vt:lpstr>Module 1 : Vieillissement de la population et approches positives du vieillissement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docId:38F5E60B55752204CB3757504284732C</cp:keywords>
  <cp:lastModifiedBy>Lionel BUREAU</cp:lastModifiedBy>
  <cp:revision>240</cp:revision>
  <cp:lastPrinted>2018-07-25T11:23:29Z</cp:lastPrinted>
  <dcterms:created xsi:type="dcterms:W3CDTF">2014-07-11T09:12:14Z</dcterms:created>
  <dcterms:modified xsi:type="dcterms:W3CDTF">2026-08-13T12:51:34Z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