
<file path=[Content_Types].xml><?xml version="1.0" encoding="utf-8"?>
<Types xmlns="http://schemas.openxmlformats.org/package/2006/content-types">
  <Default Extension="1" ContentType="image/jpeg"/>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3.xml" ContentType="application/vnd.ms-office.drawingml.diagramDrawing+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6" r:id="rId2"/>
  </p:sldMasterIdLst>
  <p:notesMasterIdLst>
    <p:notesMasterId r:id="rId30"/>
  </p:notesMasterIdLst>
  <p:handoutMasterIdLst>
    <p:handoutMasterId r:id="rId31"/>
  </p:handoutMasterIdLst>
  <p:sldIdLst>
    <p:sldId id="256" r:id="rId3"/>
    <p:sldId id="263" r:id="rId4"/>
    <p:sldId id="269" r:id="rId5"/>
    <p:sldId id="270" r:id="rId6"/>
    <p:sldId id="271" r:id="rId7"/>
    <p:sldId id="272" r:id="rId8"/>
    <p:sldId id="274" r:id="rId9"/>
    <p:sldId id="296" r:id="rId10"/>
    <p:sldId id="273" r:id="rId11"/>
    <p:sldId id="275" r:id="rId12"/>
    <p:sldId id="277" r:id="rId13"/>
    <p:sldId id="278" r:id="rId14"/>
    <p:sldId id="284" r:id="rId15"/>
    <p:sldId id="280" r:id="rId16"/>
    <p:sldId id="281" r:id="rId17"/>
    <p:sldId id="283" r:id="rId18"/>
    <p:sldId id="285" r:id="rId19"/>
    <p:sldId id="297" r:id="rId20"/>
    <p:sldId id="288" r:id="rId21"/>
    <p:sldId id="291" r:id="rId22"/>
    <p:sldId id="298" r:id="rId23"/>
    <p:sldId id="294" r:id="rId24"/>
    <p:sldId id="290" r:id="rId25"/>
    <p:sldId id="293" r:id="rId26"/>
    <p:sldId id="264" r:id="rId27"/>
    <p:sldId id="262" r:id="rId28"/>
    <p:sldId id="287" r:id="rId29"/>
  </p:sldIdLst>
  <p:sldSz cx="12192000" cy="6858000"/>
  <p:notesSz cx="6858000" cy="9144000"/>
  <p:custDataLst>
    <p:tags r:id="rId32"/>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AE6E8"/>
    <a:srgbClr val="1F4E83"/>
    <a:srgbClr val="1F4E79"/>
    <a:srgbClr val="F9F9F9"/>
    <a:srgbClr val="A2D2D6"/>
    <a:srgbClr val="00ADBB"/>
    <a:srgbClr val="DDEFBF"/>
    <a:srgbClr val="CBE69E"/>
    <a:srgbClr val="BDF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é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38" autoAdjust="0"/>
    <p:restoredTop sz="88506" autoAdjust="0"/>
  </p:normalViewPr>
  <p:slideViewPr>
    <p:cSldViewPr snapToGrid="0">
      <p:cViewPr varScale="1">
        <p:scale>
          <a:sx n="98" d="100"/>
          <a:sy n="98" d="100"/>
        </p:scale>
        <p:origin x="1242" y="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ustomXml" Target="../customXml/item3.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gs" Target="tags/tag1.xml"/><Relationship Id="rId37" Type="http://schemas.openxmlformats.org/officeDocument/2006/relationships/customXml" Target="../customXml/item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ata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diagrams/_rels/data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pt>
    <dgm:pt modelId="{D0624B66-6E85-4A1E-9F1B-1D0D06CB00D5}">
      <dgm:prSet phldrT="[Texto]"/>
      <dgm:spPr/>
      <dgm:t>
        <a:bodyPr/>
        <a:lstStyle/>
        <a:p>
          <a:r>
            <a:rPr lang="pt-PT" b="1"/>
            <a:t>Age-Friendly Urban Infrastructure</a:t>
          </a:r>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dirty="0"/>
            <a:t>Nutritional Security and Preventive Health</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dirty="0"/>
            <a:t>Self-Management and Health Advocacy</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pt>
    <dgm:pt modelId="{D0624B66-6E85-4A1E-9F1B-1D0D06CB00D5}">
      <dgm:prSet phldrT="[Texto]"/>
      <dgm:spPr/>
      <dgm:t>
        <a:bodyPr/>
        <a:lstStyle/>
        <a:p>
          <a:r>
            <a:rPr lang="pt-PT" b="1"/>
            <a:t>Inter-generational Mentoring</a:t>
          </a:r>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dirty="0"/>
            <a:t>Lifelong Political Advocacy</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a:t>Senior University</a:t>
          </a:r>
          <a:endParaRPr lang="pt-PT"/>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000" b="-1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pt>
    <dgm:pt modelId="{D0624B66-6E85-4A1E-9F1B-1D0D06CB00D5}">
      <dgm:prSet phldrT="[Texto]"/>
      <dgm:spPr/>
      <dgm:t>
        <a:bodyPr/>
        <a:lstStyle/>
        <a:p>
          <a:r>
            <a:rPr lang="pt-PT" b="1"/>
            <a:t>Maintaining Personal Style and Identity</a:t>
          </a:r>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a:t>Privacy and Intimacy</a:t>
          </a:r>
          <a:endParaRPr lang="pt-PT"/>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a:t>Autonomy in Small Decisions</a:t>
          </a:r>
          <a:endParaRPr lang="pt-PT"/>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l="-7000" r="-7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8210144" cy="2127439"/>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6304" y="283658"/>
          <a:ext cx="2411729" cy="1560122"/>
        </a:xfrm>
        <a:prstGeom prst="roundRect">
          <a:avLst>
            <a:gd name="adj" fmla="val 10000"/>
          </a:avLst>
        </a:prstGeom>
        <a:blipFill>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6304" y="2127439"/>
          <a:ext cx="2411729" cy="260020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marL="0" lvl="0" indent="0" algn="ctr" defTabSz="1155700">
            <a:lnSpc>
              <a:spcPct val="90000"/>
            </a:lnSpc>
            <a:spcBef>
              <a:spcPct val="0"/>
            </a:spcBef>
            <a:spcAft>
              <a:spcPct val="35000"/>
            </a:spcAft>
            <a:buNone/>
          </a:pPr>
          <a:r>
            <a:rPr lang="pt-PT" sz="2600" b="1" kern="1200"/>
            <a:t>Age-Friendly Urban Infrastructure</a:t>
          </a:r>
        </a:p>
      </dsp:txBody>
      <dsp:txXfrm rot="10800000">
        <a:off x="320473" y="2127439"/>
        <a:ext cx="2263391" cy="2526034"/>
      </dsp:txXfrm>
    </dsp:sp>
    <dsp:sp modelId="{2615BB86-4389-4CF9-A2D8-A38FF5E7C6FA}">
      <dsp:nvSpPr>
        <dsp:cNvPr id="0" name=""/>
        <dsp:cNvSpPr/>
      </dsp:nvSpPr>
      <dsp:spPr>
        <a:xfrm>
          <a:off x="2899207" y="283658"/>
          <a:ext cx="2411729" cy="1560122"/>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99207" y="2127439"/>
          <a:ext cx="2411729" cy="260020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marL="0" lvl="0" indent="0" algn="ctr" defTabSz="1155700">
            <a:lnSpc>
              <a:spcPct val="90000"/>
            </a:lnSpc>
            <a:spcBef>
              <a:spcPct val="0"/>
            </a:spcBef>
            <a:spcAft>
              <a:spcPct val="35000"/>
            </a:spcAft>
            <a:buNone/>
          </a:pPr>
          <a:r>
            <a:rPr lang="en-US" sz="2600" b="1" kern="1200" dirty="0"/>
            <a:t>Nutritional Security and Preventive Health</a:t>
          </a:r>
          <a:endParaRPr lang="pt-PT" sz="2600" kern="1200" dirty="0"/>
        </a:p>
      </dsp:txBody>
      <dsp:txXfrm rot="10800000">
        <a:off x="2973376" y="2127439"/>
        <a:ext cx="2263391" cy="2526034"/>
      </dsp:txXfrm>
    </dsp:sp>
    <dsp:sp modelId="{5628FA73-0DFC-4F29-ACDF-59D037B19A7D}">
      <dsp:nvSpPr>
        <dsp:cNvPr id="0" name=""/>
        <dsp:cNvSpPr/>
      </dsp:nvSpPr>
      <dsp:spPr>
        <a:xfrm>
          <a:off x="5552109" y="283658"/>
          <a:ext cx="2411729" cy="1560122"/>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552109" y="2127439"/>
          <a:ext cx="2411729" cy="260020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marL="0" lvl="0" indent="0" algn="ctr" defTabSz="1155700">
            <a:lnSpc>
              <a:spcPct val="90000"/>
            </a:lnSpc>
            <a:spcBef>
              <a:spcPct val="0"/>
            </a:spcBef>
            <a:spcAft>
              <a:spcPct val="35000"/>
            </a:spcAft>
            <a:buNone/>
          </a:pPr>
          <a:r>
            <a:rPr lang="en-US" sz="2600" b="1" kern="1200" dirty="0"/>
            <a:t>Self-Management and Health Advocacy</a:t>
          </a:r>
          <a:endParaRPr lang="pt-PT" sz="2600" kern="1200" dirty="0"/>
        </a:p>
      </dsp:txBody>
      <dsp:txXfrm rot="10800000">
        <a:off x="5626278" y="2127439"/>
        <a:ext cx="2263391" cy="252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8009107" cy="221061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0273" y="294748"/>
          <a:ext cx="2352675" cy="1621114"/>
        </a:xfrm>
        <a:prstGeom prst="roundRect">
          <a:avLst>
            <a:gd name="adj" fmla="val 10000"/>
          </a:avLst>
        </a:prstGeom>
        <a:blipFill>
          <a:blip xmlns:r="http://schemas.openxmlformats.org/officeDocument/2006/relationships" r:embed="rId1"/>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0273" y="2210610"/>
          <a:ext cx="2352675" cy="270185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t" anchorCtr="0">
          <a:noAutofit/>
        </a:bodyPr>
        <a:lstStyle/>
        <a:p>
          <a:pPr marL="0" lvl="0" indent="0" algn="ctr" defTabSz="1200150">
            <a:lnSpc>
              <a:spcPct val="90000"/>
            </a:lnSpc>
            <a:spcBef>
              <a:spcPct val="0"/>
            </a:spcBef>
            <a:spcAft>
              <a:spcPct val="35000"/>
            </a:spcAft>
            <a:buNone/>
          </a:pPr>
          <a:r>
            <a:rPr lang="pt-PT" sz="2700" b="1" kern="1200"/>
            <a:t>Inter-generational Mentoring</a:t>
          </a:r>
        </a:p>
      </dsp:txBody>
      <dsp:txXfrm rot="10800000">
        <a:off x="312626" y="2210610"/>
        <a:ext cx="2207969" cy="2629504"/>
      </dsp:txXfrm>
    </dsp:sp>
    <dsp:sp modelId="{2615BB86-4389-4CF9-A2D8-A38FF5E7C6FA}">
      <dsp:nvSpPr>
        <dsp:cNvPr id="0" name=""/>
        <dsp:cNvSpPr/>
      </dsp:nvSpPr>
      <dsp:spPr>
        <a:xfrm>
          <a:off x="2828215" y="294748"/>
          <a:ext cx="2352675" cy="1621114"/>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28215" y="2210610"/>
          <a:ext cx="2352675" cy="270185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t" anchorCtr="0">
          <a:noAutofit/>
        </a:bodyPr>
        <a:lstStyle/>
        <a:p>
          <a:pPr marL="0" lvl="0" indent="0" algn="ctr" defTabSz="1200150">
            <a:lnSpc>
              <a:spcPct val="90000"/>
            </a:lnSpc>
            <a:spcBef>
              <a:spcPct val="0"/>
            </a:spcBef>
            <a:spcAft>
              <a:spcPct val="35000"/>
            </a:spcAft>
            <a:buNone/>
          </a:pPr>
          <a:r>
            <a:rPr lang="en-US" sz="2700" b="1" kern="1200" dirty="0"/>
            <a:t>Lifelong Political Advocacy</a:t>
          </a:r>
          <a:endParaRPr lang="pt-PT" sz="2700" kern="1200" dirty="0"/>
        </a:p>
      </dsp:txBody>
      <dsp:txXfrm rot="10800000">
        <a:off x="2900568" y="2210610"/>
        <a:ext cx="2207969" cy="2629504"/>
      </dsp:txXfrm>
    </dsp:sp>
    <dsp:sp modelId="{5628FA73-0DFC-4F29-ACDF-59D037B19A7D}">
      <dsp:nvSpPr>
        <dsp:cNvPr id="0" name=""/>
        <dsp:cNvSpPr/>
      </dsp:nvSpPr>
      <dsp:spPr>
        <a:xfrm>
          <a:off x="5416158" y="294748"/>
          <a:ext cx="2352675" cy="1621114"/>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416158" y="2210610"/>
          <a:ext cx="2352675" cy="270185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t" anchorCtr="0">
          <a:noAutofit/>
        </a:bodyPr>
        <a:lstStyle/>
        <a:p>
          <a:pPr marL="0" lvl="0" indent="0" algn="ctr" defTabSz="1200150">
            <a:lnSpc>
              <a:spcPct val="90000"/>
            </a:lnSpc>
            <a:spcBef>
              <a:spcPct val="0"/>
            </a:spcBef>
            <a:spcAft>
              <a:spcPct val="35000"/>
            </a:spcAft>
            <a:buNone/>
          </a:pPr>
          <a:r>
            <a:rPr lang="en-US" sz="2700" b="1" kern="1200"/>
            <a:t>Senior University</a:t>
          </a:r>
          <a:endParaRPr lang="pt-PT" sz="2700" kern="1200"/>
        </a:p>
      </dsp:txBody>
      <dsp:txXfrm rot="10800000">
        <a:off x="5488511" y="2210610"/>
        <a:ext cx="2207969" cy="26295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503268" cy="218872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5098" y="291829"/>
          <a:ext cx="2204084" cy="1605063"/>
        </a:xfrm>
        <a:prstGeom prst="roundRect">
          <a:avLst>
            <a:gd name="adj" fmla="val 10000"/>
          </a:avLst>
        </a:prstGeom>
        <a:blipFill>
          <a:blip xmlns:r="http://schemas.openxmlformats.org/officeDocument/2006/relationships" r:embed="rId1"/>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5098" y="2188723"/>
          <a:ext cx="2204084" cy="267510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marL="0" lvl="0" indent="0" algn="ctr" defTabSz="1155700">
            <a:lnSpc>
              <a:spcPct val="90000"/>
            </a:lnSpc>
            <a:spcBef>
              <a:spcPct val="0"/>
            </a:spcBef>
            <a:spcAft>
              <a:spcPct val="35000"/>
            </a:spcAft>
            <a:buNone/>
          </a:pPr>
          <a:r>
            <a:rPr lang="pt-PT" sz="2600" b="1" kern="1200"/>
            <a:t>Maintaining Personal Style and Identity</a:t>
          </a:r>
        </a:p>
      </dsp:txBody>
      <dsp:txXfrm rot="10800000">
        <a:off x="292881" y="2188723"/>
        <a:ext cx="2068518" cy="2607323"/>
      </dsp:txXfrm>
    </dsp:sp>
    <dsp:sp modelId="{2615BB86-4389-4CF9-A2D8-A38FF5E7C6FA}">
      <dsp:nvSpPr>
        <dsp:cNvPr id="0" name=""/>
        <dsp:cNvSpPr/>
      </dsp:nvSpPr>
      <dsp:spPr>
        <a:xfrm>
          <a:off x="2649591" y="291829"/>
          <a:ext cx="2204084" cy="1605063"/>
        </a:xfrm>
        <a:prstGeom prst="roundRect">
          <a:avLst>
            <a:gd name="adj" fmla="val 10000"/>
          </a:avLst>
        </a:prstGeom>
        <a:blipFill>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9591" y="2188723"/>
          <a:ext cx="2204084" cy="267510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marL="0" lvl="0" indent="0" algn="ctr" defTabSz="1155700">
            <a:lnSpc>
              <a:spcPct val="90000"/>
            </a:lnSpc>
            <a:spcBef>
              <a:spcPct val="0"/>
            </a:spcBef>
            <a:spcAft>
              <a:spcPct val="35000"/>
            </a:spcAft>
            <a:buNone/>
          </a:pPr>
          <a:r>
            <a:rPr lang="en-US" sz="2600" b="1" kern="1200"/>
            <a:t>Privacy and Intimacy</a:t>
          </a:r>
          <a:endParaRPr lang="pt-PT" sz="2600" kern="1200"/>
        </a:p>
      </dsp:txBody>
      <dsp:txXfrm rot="10800000">
        <a:off x="2717374" y="2188723"/>
        <a:ext cx="2068518" cy="2607323"/>
      </dsp:txXfrm>
    </dsp:sp>
    <dsp:sp modelId="{5628FA73-0DFC-4F29-ACDF-59D037B19A7D}">
      <dsp:nvSpPr>
        <dsp:cNvPr id="0" name=""/>
        <dsp:cNvSpPr/>
      </dsp:nvSpPr>
      <dsp:spPr>
        <a:xfrm>
          <a:off x="5074084" y="291829"/>
          <a:ext cx="2204084" cy="1605063"/>
        </a:xfrm>
        <a:prstGeom prst="roundRect">
          <a:avLst>
            <a:gd name="adj" fmla="val 10000"/>
          </a:avLst>
        </a:prstGeom>
        <a:blipFill>
          <a:blip xmlns:r="http://schemas.openxmlformats.org/officeDocument/2006/relationships" r:embed="rId3"/>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74084" y="2188723"/>
          <a:ext cx="2204084" cy="267510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marL="0" lvl="0" indent="0" algn="ctr" defTabSz="1155700">
            <a:lnSpc>
              <a:spcPct val="90000"/>
            </a:lnSpc>
            <a:spcBef>
              <a:spcPct val="0"/>
            </a:spcBef>
            <a:spcAft>
              <a:spcPct val="35000"/>
            </a:spcAft>
            <a:buNone/>
          </a:pPr>
          <a:r>
            <a:rPr lang="en-US" sz="2600" b="1" kern="1200"/>
            <a:t>Autonomy in Small Decisions</a:t>
          </a:r>
          <a:endParaRPr lang="pt-PT" sz="2600" kern="1200"/>
        </a:p>
      </dsp:txBody>
      <dsp:txXfrm rot="10800000">
        <a:off x="5141867" y="2188723"/>
        <a:ext cx="2068518" cy="2607323"/>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10/4/2026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‹nº›</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10/4/2026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‹nº›</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Across EU countries, the ratio ranged from lows of 21.7% in Luxembourg and 23.6% in Ireland, with almost 5 working age persons for every person aged 65+, to highs of 38.4% in Italy and 38.2% in Portugal, where there were fewer than 3 working age persons for every person aged 65+.</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2649146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Demographic drag occurs when a shrinking workforce and a growing elderly population slow down a country's economic growth. This happens because there are fewer workers paying taxes to support the rising costs of for example pensions, healthcare, and social services for older citizens. </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3515022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sz="1200" dirty="0"/>
              <a:t>Groups spend </a:t>
            </a:r>
            <a:r>
              <a:rPr lang="en-US" sz="1200" b="1" dirty="0"/>
              <a:t>5 minutes at each station </a:t>
            </a:r>
            <a:r>
              <a:rPr lang="en-US" sz="1200" dirty="0"/>
              <a:t>adding their thoughts on paper sheets before rotating. After three rounds, points will be presented and discussed within the whole group. Despite some differences in the numbers between countries, what is one challenge or trend that seems to be the same for all of us? How do these numbers explain what you are seeing every day in your facility or with your residents right now? </a:t>
            </a:r>
            <a:r>
              <a:rPr lang="en-US" dirty="0"/>
              <a:t>If you had to pick just one piece of information from these papers to share with a colleague who wasn't here today, which one would it be and why? </a:t>
            </a:r>
            <a:endParaRPr lang="en-US" sz="1200" dirty="0"/>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2777778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b="1" dirty="0"/>
              <a:t>Health and Social Services</a:t>
            </a:r>
            <a:r>
              <a:rPr lang="en-US" dirty="0"/>
              <a:t>: Health promotion, disease prevention, long-term care, mental health services.</a:t>
            </a:r>
          </a:p>
          <a:p>
            <a:r>
              <a:rPr lang="en-US" b="1" dirty="0" err="1"/>
              <a:t>Behavioural</a:t>
            </a:r>
            <a:r>
              <a:rPr lang="en-US" b="1" dirty="0"/>
              <a:t> Determinants</a:t>
            </a:r>
            <a:r>
              <a:rPr lang="en-US" dirty="0"/>
              <a:t>: Smoking cessation, physical activity, healthy eating, oral health, alcohol consumption, medication. </a:t>
            </a:r>
          </a:p>
          <a:p>
            <a:r>
              <a:rPr lang="en-US" b="1" dirty="0"/>
              <a:t>Personal Determinants</a:t>
            </a:r>
            <a:r>
              <a:rPr lang="en-US" dirty="0"/>
              <a:t>: Biology, genetics, psychological factors.</a:t>
            </a:r>
          </a:p>
          <a:p>
            <a:r>
              <a:rPr lang="en-US" b="1" dirty="0"/>
              <a:t>Physical Environment</a:t>
            </a:r>
            <a:r>
              <a:rPr lang="en-US" dirty="0"/>
              <a:t>: Age-friendly surroundings, safe housing, fall prevention, absence of pollution (clean water, air, and safe food).</a:t>
            </a:r>
          </a:p>
          <a:p>
            <a:r>
              <a:rPr lang="en-US" b="1" dirty="0"/>
              <a:t>Social Determinants</a:t>
            </a:r>
            <a:r>
              <a:rPr lang="en-US" dirty="0"/>
              <a:t>: Social support, education and literacy, preventing violence and abuse.</a:t>
            </a:r>
          </a:p>
          <a:p>
            <a:r>
              <a:rPr lang="en-US" b="1" dirty="0"/>
              <a:t>Economic Determinants</a:t>
            </a:r>
            <a:r>
              <a:rPr lang="en-US" dirty="0"/>
              <a:t>: Income, social protection, financial security</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3153066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Culture and Gender are classified as cross-cutting determinants because they do not exist in isolation, they act as fundamental factors that shape and influence every other factor of the active ageing framework.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3589600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While Healthy and Active Ageing frameworks focus on functional capacity and societal participation, the Quality-of-Life framework </a:t>
            </a:r>
            <a:r>
              <a:rPr lang="en-US" sz="1200" dirty="0" err="1"/>
              <a:t>centres</a:t>
            </a:r>
            <a:r>
              <a:rPr lang="en-US" sz="1200" dirty="0"/>
              <a:t> on the individual’s subjective experience of their own existence. Quality of Life measures how satisfied a person feels with their social connections, their sense of dignity, and their ability to pursue </a:t>
            </a:r>
            <a:r>
              <a:rPr lang="en-US" sz="1200" dirty="0" err="1"/>
              <a:t>self-realisation</a:t>
            </a:r>
            <a:r>
              <a:rPr lang="en-US" sz="1200" dirty="0"/>
              <a:t> in later life.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380506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To measure the subjective experience of ageing, researchers and practitioners typically rely on validated, evidence-based tools that capture the multidimensional nature of well-being. Two of the most globally </a:t>
            </a:r>
            <a:r>
              <a:rPr lang="en-US" sz="1200" dirty="0" err="1"/>
              <a:t>recognised</a:t>
            </a:r>
            <a:r>
              <a:rPr lang="en-US" sz="1200" dirty="0"/>
              <a:t> frameworks for assessing Quality of Life are the </a:t>
            </a:r>
            <a:r>
              <a:rPr lang="en-US" sz="1200" i="1" dirty="0"/>
              <a:t>WHOQOL-BREF</a:t>
            </a:r>
            <a:r>
              <a:rPr lang="en-US" sz="1200" dirty="0"/>
              <a:t> (WHO) and the </a:t>
            </a:r>
            <a:r>
              <a:rPr lang="en-US" sz="1200" i="1" dirty="0"/>
              <a:t>CASP-19</a:t>
            </a:r>
            <a:r>
              <a:rPr lang="en-US" sz="1200" dirty="0"/>
              <a:t> (Wiggins, 2004).</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81404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sz="1200" dirty="0"/>
              <a:t>After the interviews, impressions, ideas and feedback will be discussed within the whole group.</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1765380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holistic approach views ageing not as a series of medical symptoms but acknowledges the interconnectedness of various aspects of a person’s life, including their mental and emotional states, relationships, cultural background, and personal preferences.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4091671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Different cases will be presented to the whole group, including developed action plans.</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128402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Slide title goes here</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10/4/2026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‹nº›</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https://opentext.wsu.edu/ospsychrevisions/chapter/stages-of-development/" TargetMode="External"/><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www.pixnio.com/flags-of-the-world/flag-of-portugal" TargetMode="External"/><Relationship Id="rId7" Type="http://schemas.openxmlformats.org/officeDocument/2006/relationships/hyperlink" Target="https://www.franceshastaenlasopa.com/2016/01/" TargetMode="Externa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hyperlink" Target="https://en.wikipedia.org/wiki/Flag_of_Romania" TargetMode="External"/><Relationship Id="rId5" Type="http://schemas.openxmlformats.org/officeDocument/2006/relationships/hyperlink" Target="https://en.wikipedia.org/wiki/Flag_of_Germany" TargetMode="External"/><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hyperlink" Target="https://en.wikipedia.org/wiki/Flag_of_Cypru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beconwiz.com/2019/02/06/abc-inquiry-levels-understanding/"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researchleap.com/quality-of-life-as-a-determinant-of-poland-citizens-prosperity/" TargetMode="Externa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hyperlink" Target="https://www.who.int/tools/whoqol/whoqol-bre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pixabay.com/fr/vectors/sondage-ic%C3%B4ne-enqu%C3%AAte-sur-l-ic%C3%B4ne-2316468/" TargetMode="External"/><Relationship Id="rId5" Type="http://schemas.openxmlformats.org/officeDocument/2006/relationships/image" Target="../media/image28.png"/><Relationship Id="rId4" Type="http://schemas.openxmlformats.org/officeDocument/2006/relationships/hyperlink" Target="https://casp19.com/casp-translation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tribework.blogspot.com/2012/01/distances-of-intimacy.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www.rawpixel.com/search/retirement" TargetMode="External"/><Relationship Id="rId2" Type="http://schemas.openxmlformats.org/officeDocument/2006/relationships/image" Target="../media/image32.1"/><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pt.wikipedia.org/wiki/Ficheiro:Instagram_icon.png" TargetMode="External"/><Relationship Id="rId3" Type="http://schemas.openxmlformats.org/officeDocument/2006/relationships/hyperlink" Target="https://www.facebook.com/people/Never-Gets-Old/61574068231464/" TargetMode="External"/><Relationship Id="rId7" Type="http://schemas.openxmlformats.org/officeDocument/2006/relationships/image" Target="../media/image35.png"/><Relationship Id="rId2" Type="http://schemas.openxmlformats.org/officeDocument/2006/relationships/hyperlink" Target="https://www.nevergetsold.eu/pt/" TargetMode="External"/><Relationship Id="rId1" Type="http://schemas.openxmlformats.org/officeDocument/2006/relationships/slideLayout" Target="../slideLayouts/slideLayout7.xml"/><Relationship Id="rId6" Type="http://schemas.openxmlformats.org/officeDocument/2006/relationships/hyperlink" Target="https://www.instagram.com/nevergetsold.project/" TargetMode="External"/><Relationship Id="rId5" Type="http://schemas.openxmlformats.org/officeDocument/2006/relationships/hyperlink" Target="https://freepngimg.com/png/65374-icons-facebook,-computer-facebook-logo-inc." TargetMode="External"/><Relationship Id="rId4" Type="http://schemas.openxmlformats.org/officeDocument/2006/relationships/image" Target="../media/image34.png"/><Relationship Id="rId9" Type="http://schemas.openxmlformats.org/officeDocument/2006/relationships/image" Target="../media/image36.jpeg"/></Relationships>
</file>

<file path=ppt/slides/_rels/slide27.xml.rels><?xml version="1.0" encoding="UTF-8" standalone="yes"?>
<Relationships xmlns="http://schemas.openxmlformats.org/package/2006/relationships"><Relationship Id="rId8" Type="http://schemas.openxmlformats.org/officeDocument/2006/relationships/hyperlink" Target="https://helloleaders.com.au/article/holistic-care-a-comprehensive-approach-to-well-being-in-the-aged-care-sector" TargetMode="External"/><Relationship Id="rId3" Type="http://schemas.openxmlformats.org/officeDocument/2006/relationships/hyperlink" Target="https://doi.org/10.2765/049223" TargetMode="External"/><Relationship Id="rId7" Type="http://schemas.openxmlformats.org/officeDocument/2006/relationships/hyperlink" Target="https://cora.ucc.ie/bitstreams/7f056dc8-2801-4587-9aec-87a10ad79796/download" TargetMode="External"/><Relationship Id="rId2" Type="http://schemas.openxmlformats.org/officeDocument/2006/relationships/hyperlink" Target="https://www.econstor.eu/bitstream/10419/324229/1/1929162480.pdf" TargetMode="External"/><Relationship Id="rId1" Type="http://schemas.openxmlformats.org/officeDocument/2006/relationships/slideLayout" Target="../slideLayouts/slideLayout1.xml"/><Relationship Id="rId6" Type="http://schemas.openxmlformats.org/officeDocument/2006/relationships/hyperlink" Target="https://ec.europa.eu/eurostat/web/interactive-publications/demography-2025" TargetMode="External"/><Relationship Id="rId11" Type="http://schemas.openxmlformats.org/officeDocument/2006/relationships/hyperlink" Target="https://www.who.int/publications/i/item/9789240017900" TargetMode="External"/><Relationship Id="rId5" Type="http://schemas.openxmlformats.org/officeDocument/2006/relationships/hyperlink" Target="https://ec.europa.eu/eurostat/statistics-explained/index.php?title=Population_structure_and_ageing" TargetMode="External"/><Relationship Id="rId10" Type="http://schemas.openxmlformats.org/officeDocument/2006/relationships/hyperlink" Target="https://www.who.int/news-room/questions-and-answers/item/ageing-ageism" TargetMode="External"/><Relationship Id="rId4" Type="http://schemas.openxmlformats.org/officeDocument/2006/relationships/hyperlink" Target="https://commission.europa.eu/system/files/2021-06/green_paper_ageing_2021_en.pdf" TargetMode="External"/><Relationship Id="rId9" Type="http://schemas.openxmlformats.org/officeDocument/2006/relationships/hyperlink" Target="https://eaea.org/2025/06/26/active-ageing-european-frameworks-and-progr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lstStyle/>
          <a:p>
            <a:r>
              <a:rPr lang="pt-PT" dirty="0" err="1"/>
              <a:t>AgeWise</a:t>
            </a:r>
            <a:r>
              <a:rPr lang="pt-PT" dirty="0"/>
              <a:t> </a:t>
            </a:r>
            <a:r>
              <a:rPr lang="pt-PT" dirty="0" err="1"/>
              <a:t>Handbook</a:t>
            </a:r>
            <a:endParaRPr lang="en-CY" dirty="0"/>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p:txBody>
          <a:bodyPr>
            <a:normAutofit/>
          </a:bodyPr>
          <a:lstStyle/>
          <a:p>
            <a:r>
              <a:rPr lang="en-US" sz="2000" dirty="0"/>
              <a:t>Module 1: Ageing Population and Positive Approaches to Ageing</a:t>
            </a:r>
            <a:endParaRPr lang="pt-PT" sz="2000" dirty="0"/>
          </a:p>
          <a:p>
            <a:r>
              <a:rPr lang="en-US" dirty="0"/>
              <a:t> </a:t>
            </a:r>
            <a:endParaRPr lang="pt-PT" dirty="0"/>
          </a:p>
          <a:p>
            <a:r>
              <a:rPr lang="en-US" dirty="0"/>
              <a:t>Developed by Elisa Klein-Peters | Proportional Message</a:t>
            </a:r>
            <a:endParaRPr lang="pt-PT" dirty="0"/>
          </a:p>
        </p:txBody>
      </p:sp>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pt-PT" dirty="0"/>
              <a:t>Agenda &amp; </a:t>
            </a:r>
            <a:r>
              <a:rPr lang="pt-PT" dirty="0" err="1"/>
              <a:t>Learning</a:t>
            </a:r>
            <a:r>
              <a:rPr lang="pt-PT" dirty="0"/>
              <a:t> </a:t>
            </a:r>
            <a:r>
              <a:rPr lang="pt-PT" dirty="0" err="1"/>
              <a:t>Outcomes</a:t>
            </a:r>
            <a:endParaRPr lang="el-GR" dirty="0"/>
          </a:p>
        </p:txBody>
      </p:sp>
      <p:sp>
        <p:nvSpPr>
          <p:cNvPr id="5" name="Content Placeholder 4"/>
          <p:cNvSpPr>
            <a:spLocks noGrp="1"/>
          </p:cNvSpPr>
          <p:nvPr>
            <p:ph sz="quarter" idx="12"/>
          </p:nvPr>
        </p:nvSpPr>
        <p:spPr>
          <a:xfrm>
            <a:off x="123825" y="987879"/>
            <a:ext cx="11944350" cy="5870121"/>
          </a:xfrm>
        </p:spPr>
        <p:txBody>
          <a:bodyPr/>
          <a:lstStyle/>
          <a:p>
            <a:pPr marL="285750" indent="-285750">
              <a:buFont typeface="Arial" panose="020B0604020202020204" pitchFamily="34" charset="0"/>
              <a:buChar char="•"/>
            </a:pPr>
            <a:r>
              <a:rPr lang="en-US" sz="2200" dirty="0"/>
              <a:t>Demographic trends in Europe</a:t>
            </a:r>
          </a:p>
          <a:p>
            <a:pPr marL="285750" indent="-285750">
              <a:buFont typeface="Arial" panose="020B0604020202020204" pitchFamily="34" charset="0"/>
              <a:buChar char="•"/>
            </a:pPr>
            <a:r>
              <a:rPr lang="en-US" sz="2200" dirty="0"/>
              <a:t>Three Positive Ageing Frameworks</a:t>
            </a:r>
          </a:p>
          <a:p>
            <a:pPr marL="971533" lvl="1" indent="-285750"/>
            <a:r>
              <a:rPr lang="en-US" dirty="0"/>
              <a:t>Healthy Ageing</a:t>
            </a:r>
          </a:p>
          <a:p>
            <a:pPr marL="971533" lvl="1" indent="-285750"/>
            <a:r>
              <a:rPr lang="en-US" dirty="0"/>
              <a:t>Active Ageing</a:t>
            </a:r>
          </a:p>
          <a:p>
            <a:pPr marL="971533" lvl="1" indent="-285750"/>
            <a:r>
              <a:rPr lang="en-US" dirty="0"/>
              <a:t>Quality of Life</a:t>
            </a:r>
          </a:p>
          <a:p>
            <a:pPr marL="285750" indent="-285750">
              <a:buFont typeface="Arial" panose="020B0604020202020204" pitchFamily="34" charset="0"/>
              <a:buChar char="•"/>
            </a:pPr>
            <a:r>
              <a:rPr lang="en-US" sz="2200" dirty="0"/>
              <a:t>Measurement of Quality of Life</a:t>
            </a:r>
          </a:p>
          <a:p>
            <a:pPr marL="285750" indent="-285750">
              <a:buFont typeface="Arial" panose="020B0604020202020204" pitchFamily="34" charset="0"/>
              <a:buChar char="•"/>
            </a:pPr>
            <a:r>
              <a:rPr lang="en-US" sz="2200" dirty="0"/>
              <a:t>Holistic Well-Being</a:t>
            </a:r>
          </a:p>
          <a:p>
            <a:pPr marL="285750" indent="-285750">
              <a:buFont typeface="Arial" panose="020B0604020202020204" pitchFamily="34" charset="0"/>
              <a:buChar char="•"/>
            </a:pPr>
            <a:r>
              <a:rPr lang="en-US" sz="2200" dirty="0"/>
              <a:t>Professional Challenges</a:t>
            </a:r>
          </a:p>
          <a:p>
            <a:pPr marL="285750" indent="-285750">
              <a:buFont typeface="Arial" panose="020B0604020202020204" pitchFamily="34" charset="0"/>
              <a:buChar char="•"/>
            </a:pPr>
            <a:r>
              <a:rPr lang="en-US" sz="2200" dirty="0"/>
              <a:t>Guidance for Educators and Professionals</a:t>
            </a:r>
          </a:p>
          <a:p>
            <a:endParaRPr lang="el-GR" dirty="0"/>
          </a:p>
        </p:txBody>
      </p:sp>
      <p:graphicFrame>
        <p:nvGraphicFramePr>
          <p:cNvPr id="2" name="Tabela 1">
            <a:extLst>
              <a:ext uri="{FF2B5EF4-FFF2-40B4-BE49-F238E27FC236}">
                <a16:creationId xmlns:a16="http://schemas.microsoft.com/office/drawing/2014/main" id="{2066FB17-7562-59BC-CC4F-849D6CEA0D66}"/>
              </a:ext>
            </a:extLst>
          </p:cNvPr>
          <p:cNvGraphicFramePr>
            <a:graphicFrameLocks noGrp="1"/>
          </p:cNvGraphicFramePr>
          <p:nvPr>
            <p:extLst>
              <p:ext uri="{D42A27DB-BD31-4B8C-83A1-F6EECF244321}">
                <p14:modId xmlns:p14="http://schemas.microsoft.com/office/powerpoint/2010/main" val="2747338220"/>
              </p:ext>
            </p:extLst>
          </p:nvPr>
        </p:nvGraphicFramePr>
        <p:xfrm>
          <a:off x="6001967" y="987879"/>
          <a:ext cx="5661498" cy="5464455"/>
        </p:xfrm>
        <a:graphic>
          <a:graphicData uri="http://schemas.openxmlformats.org/drawingml/2006/table">
            <a:tbl>
              <a:tblPr firstRow="1" firstCol="1" bandRow="1">
                <a:tableStyleId>{5C22544A-7EE6-4342-B048-85BDC9FD1C3A}</a:tableStyleId>
              </a:tblPr>
              <a:tblGrid>
                <a:gridCol w="5661498">
                  <a:extLst>
                    <a:ext uri="{9D8B030D-6E8A-4147-A177-3AD203B41FA5}">
                      <a16:colId xmlns:a16="http://schemas.microsoft.com/office/drawing/2014/main" val="2208413371"/>
                    </a:ext>
                  </a:extLst>
                </a:gridCol>
              </a:tblGrid>
              <a:tr h="708277">
                <a:tc>
                  <a:txBody>
                    <a:bodyPr/>
                    <a:lstStyle/>
                    <a:p>
                      <a:pPr algn="ctr">
                        <a:lnSpc>
                          <a:spcPct val="107000"/>
                        </a:lnSpc>
                        <a:spcAft>
                          <a:spcPts val="800"/>
                        </a:spcAft>
                        <a:buNone/>
                      </a:pPr>
                      <a:r>
                        <a:rPr lang="en-US" sz="2400" dirty="0">
                          <a:solidFill>
                            <a:srgbClr val="FFFFFF"/>
                          </a:solidFill>
                          <a:effectLst/>
                        </a:rPr>
                        <a:t>What will learners know or be able to do?</a:t>
                      </a:r>
                      <a:endParaRPr lang="pt-PT" sz="2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tc>
                <a:extLst>
                  <a:ext uri="{0D108BD9-81ED-4DB2-BD59-A6C34878D82A}">
                    <a16:rowId xmlns:a16="http://schemas.microsoft.com/office/drawing/2014/main" val="788420506"/>
                  </a:ext>
                </a:extLst>
              </a:tr>
              <a:tr h="904419">
                <a:tc>
                  <a:txBody>
                    <a:bodyPr/>
                    <a:lstStyle/>
                    <a:p>
                      <a:pPr algn="ctr">
                        <a:lnSpc>
                          <a:spcPct val="107000"/>
                        </a:lnSpc>
                        <a:spcAft>
                          <a:spcPts val="800"/>
                        </a:spcAft>
                        <a:buNone/>
                      </a:pPr>
                      <a:r>
                        <a:rPr lang="en-US" sz="2200" dirty="0">
                          <a:solidFill>
                            <a:srgbClr val="FFFFFF"/>
                          </a:solidFill>
                          <a:effectLst/>
                        </a:rPr>
                        <a:t>Explain the impact of demographic shifts in Europe.</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3609697882"/>
                  </a:ext>
                </a:extLst>
              </a:tr>
              <a:tr h="849985">
                <a:tc>
                  <a:txBody>
                    <a:bodyPr/>
                    <a:lstStyle/>
                    <a:p>
                      <a:pPr algn="ctr">
                        <a:lnSpc>
                          <a:spcPct val="107000"/>
                        </a:lnSpc>
                        <a:spcAft>
                          <a:spcPts val="800"/>
                        </a:spcAft>
                        <a:buNone/>
                      </a:pPr>
                      <a:r>
                        <a:rPr lang="en-US" sz="2200" dirty="0">
                          <a:solidFill>
                            <a:srgbClr val="FFFFFF"/>
                          </a:solidFill>
                          <a:effectLst/>
                        </a:rPr>
                        <a:t>Differentiate between Healthy Ageing, Active Ageing, and Quality of Life models.</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845751019"/>
                  </a:ext>
                </a:extLst>
              </a:tr>
              <a:tr h="1050621">
                <a:tc>
                  <a:txBody>
                    <a:bodyPr/>
                    <a:lstStyle/>
                    <a:p>
                      <a:pPr marL="0" marR="0" lvl="0" indent="0" algn="ctr" defTabSz="914377" rtl="0" eaLnBrk="1" fontAlgn="auto" latinLnBrk="0" hangingPunct="1">
                        <a:lnSpc>
                          <a:spcPct val="107000"/>
                        </a:lnSpc>
                        <a:spcBef>
                          <a:spcPts val="0"/>
                        </a:spcBef>
                        <a:spcAft>
                          <a:spcPts val="800"/>
                        </a:spcAft>
                        <a:buClrTx/>
                        <a:buSzTx/>
                        <a:buFontTx/>
                        <a:buNone/>
                        <a:tabLst/>
                        <a:defRPr/>
                      </a:pPr>
                      <a:r>
                        <a:rPr lang="en-US" sz="2200" dirty="0">
                          <a:solidFill>
                            <a:srgbClr val="FFFFFF"/>
                          </a:solidFill>
                          <a:effectLst/>
                        </a:rPr>
                        <a:t>Use tools (CASP-19/WHOQOL) to measure wellbeing beyond clinical health.</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2365465741"/>
                  </a:ext>
                </a:extLst>
              </a:tr>
              <a:tr h="1050621">
                <a:tc>
                  <a:txBody>
                    <a:bodyPr/>
                    <a:lstStyle/>
                    <a:p>
                      <a:pPr algn="ctr">
                        <a:lnSpc>
                          <a:spcPct val="107000"/>
                        </a:lnSpc>
                        <a:spcAft>
                          <a:spcPts val="800"/>
                        </a:spcAft>
                        <a:buNone/>
                      </a:pPr>
                      <a:r>
                        <a:rPr lang="en-US" sz="2200" dirty="0">
                          <a:solidFill>
                            <a:srgbClr val="FFFFFF"/>
                          </a:solidFill>
                          <a:effectLst/>
                        </a:rPr>
                        <a:t>Apply a </a:t>
                      </a:r>
                      <a:r>
                        <a:rPr lang="en-US" sz="2200" i="1" dirty="0">
                          <a:solidFill>
                            <a:srgbClr val="FFFFFF"/>
                          </a:solidFill>
                          <a:effectLst/>
                        </a:rPr>
                        <a:t>Gender and Culture lens </a:t>
                      </a:r>
                      <a:r>
                        <a:rPr lang="en-US" sz="2200" dirty="0">
                          <a:solidFill>
                            <a:srgbClr val="FFFFFF"/>
                          </a:solidFill>
                          <a:effectLst/>
                        </a:rPr>
                        <a:t>to identify barriers faced by older adults.</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3139907258"/>
                  </a:ext>
                </a:extLst>
              </a:tr>
              <a:tr h="900532">
                <a:tc>
                  <a:txBody>
                    <a:bodyPr/>
                    <a:lstStyle/>
                    <a:p>
                      <a:pPr algn="ctr">
                        <a:lnSpc>
                          <a:spcPct val="107000"/>
                        </a:lnSpc>
                        <a:spcAft>
                          <a:spcPts val="800"/>
                        </a:spcAft>
                        <a:buNone/>
                      </a:pPr>
                      <a:r>
                        <a:rPr lang="en-US" sz="2200" dirty="0">
                          <a:solidFill>
                            <a:srgbClr val="FFFFFF"/>
                          </a:solidFill>
                          <a:effectLst/>
                        </a:rPr>
                        <a:t>Balance the Dignity of Risk (</a:t>
                      </a:r>
                      <a:r>
                        <a:rPr lang="en-US" sz="2200" i="1" dirty="0">
                          <a:solidFill>
                            <a:srgbClr val="FFFFFF"/>
                          </a:solidFill>
                          <a:effectLst/>
                        </a:rPr>
                        <a:t>Autonomy</a:t>
                      </a:r>
                      <a:r>
                        <a:rPr lang="en-US" sz="2200" dirty="0">
                          <a:solidFill>
                            <a:srgbClr val="FFFFFF"/>
                          </a:solidFill>
                          <a:effectLst/>
                        </a:rPr>
                        <a:t>) against institutional safety (</a:t>
                      </a:r>
                      <a:r>
                        <a:rPr lang="en-US" sz="2200" i="1" dirty="0">
                          <a:solidFill>
                            <a:srgbClr val="FFFFFF"/>
                          </a:solidFill>
                          <a:effectLst/>
                        </a:rPr>
                        <a:t>Beneficence</a:t>
                      </a:r>
                      <a:r>
                        <a:rPr lang="en-US" sz="2200" dirty="0">
                          <a:solidFill>
                            <a:srgbClr val="FFFFFF"/>
                          </a:solidFill>
                          <a:effectLst/>
                        </a:rPr>
                        <a:t>).</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432258062"/>
                  </a:ext>
                </a:extLst>
              </a:tr>
            </a:tbl>
          </a:graphicData>
        </a:graphic>
      </p:graphicFrame>
      <p:pic>
        <p:nvPicPr>
          <p:cNvPr id="6" name="Imagem 5" descr="Uma imagem com vestuário, pessoa, chão, ar livre&#10;&#10;Os conteúdos gerados por IA podem estar incorretos.">
            <a:extLst>
              <a:ext uri="{FF2B5EF4-FFF2-40B4-BE49-F238E27FC236}">
                <a16:creationId xmlns:a16="http://schemas.microsoft.com/office/drawing/2014/main" id="{7BC61A6F-299B-4563-C529-BD289F492A9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8535" y="4705131"/>
            <a:ext cx="2756352" cy="1840395"/>
          </a:xfrm>
          <a:prstGeom prst="rect">
            <a:avLst/>
          </a:prstGeom>
        </p:spPr>
      </p:pic>
      <p:sp>
        <p:nvSpPr>
          <p:cNvPr id="7" name="CaixaDeTexto 6">
            <a:extLst>
              <a:ext uri="{FF2B5EF4-FFF2-40B4-BE49-F238E27FC236}">
                <a16:creationId xmlns:a16="http://schemas.microsoft.com/office/drawing/2014/main" id="{7A3890C4-9F9E-3F8C-2A2B-A4E4F841E6A4}"/>
              </a:ext>
            </a:extLst>
          </p:cNvPr>
          <p:cNvSpPr txBox="1"/>
          <p:nvPr/>
        </p:nvSpPr>
        <p:spPr>
          <a:xfrm>
            <a:off x="421530" y="6545526"/>
            <a:ext cx="5249695" cy="230832"/>
          </a:xfrm>
          <a:prstGeom prst="rect">
            <a:avLst/>
          </a:prstGeom>
          <a:noFill/>
        </p:spPr>
        <p:txBody>
          <a:bodyPr wrap="square" rtlCol="0">
            <a:spAutoFit/>
          </a:bodyPr>
          <a:lstStyle/>
          <a:p>
            <a:r>
              <a:rPr lang="en-US" sz="900" dirty="0"/>
              <a:t>This photograph by an unknown author is licensed under CC BY.</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F118A-5047-2F53-4931-ADAE3F75B116}"/>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6FBD880-0D51-F655-3259-BCA8E2AA5863}"/>
              </a:ext>
            </a:extLst>
          </p:cNvPr>
          <p:cNvSpPr>
            <a:spLocks noGrp="1"/>
          </p:cNvSpPr>
          <p:nvPr>
            <p:ph type="title"/>
          </p:nvPr>
        </p:nvSpPr>
        <p:spPr/>
        <p:txBody>
          <a:bodyPr lIns="91440"/>
          <a:lstStyle/>
          <a:p>
            <a:r>
              <a:rPr lang="pt-PT" dirty="0"/>
              <a:t>Demographic Data (Eurostat, 2024)</a:t>
            </a:r>
            <a:endParaRPr lang="el-GR" dirty="0"/>
          </a:p>
        </p:txBody>
      </p:sp>
      <p:sp>
        <p:nvSpPr>
          <p:cNvPr id="7" name="Content Placeholder 6">
            <a:extLst>
              <a:ext uri="{FF2B5EF4-FFF2-40B4-BE49-F238E27FC236}">
                <a16:creationId xmlns:a16="http://schemas.microsoft.com/office/drawing/2014/main" id="{A7D02604-609F-CF84-B8CE-8A3C7F49F7E9}"/>
              </a:ext>
            </a:extLst>
          </p:cNvPr>
          <p:cNvSpPr>
            <a:spLocks noGrp="1"/>
          </p:cNvSpPr>
          <p:nvPr>
            <p:ph sz="quarter" idx="12"/>
          </p:nvPr>
        </p:nvSpPr>
        <p:spPr>
          <a:xfrm>
            <a:off x="97970" y="1764242"/>
            <a:ext cx="11205569" cy="5289179"/>
          </a:xfrm>
        </p:spPr>
        <p:txBody>
          <a:bodyPr/>
          <a:lstStyle/>
          <a:p>
            <a:pPr marL="285750" indent="-285750">
              <a:buFont typeface="Arial" panose="020B0604020202020204" pitchFamily="34" charset="0"/>
              <a:buChar char="•"/>
            </a:pPr>
            <a:r>
              <a:rPr lang="en-US" sz="2800" dirty="0"/>
              <a:t>The EU population is projected to start falling in the coming years while the number of older people is rising (2024 Ageing Report by European Commission, 2024)</a:t>
            </a:r>
          </a:p>
          <a:p>
            <a:pPr marL="285750" indent="-285750">
              <a:buFont typeface="Arial" panose="020B0604020202020204" pitchFamily="34" charset="0"/>
              <a:buChar char="•"/>
            </a:pPr>
            <a:r>
              <a:rPr lang="en-US" sz="2800" dirty="0"/>
              <a:t>The </a:t>
            </a:r>
            <a:r>
              <a:rPr lang="en-US" sz="2800" b="1" dirty="0"/>
              <a:t>old-age dependency ratio </a:t>
            </a:r>
            <a:r>
              <a:rPr lang="en-US" sz="2800" dirty="0"/>
              <a:t>is the ratio of the old-age population related to the working-age population and gives an idea about the shift between potential retirees and potential workers.</a:t>
            </a:r>
          </a:p>
          <a:p>
            <a:pPr marL="285750" indent="-285750">
              <a:buFont typeface="Arial" panose="020B0604020202020204" pitchFamily="34" charset="0"/>
              <a:buChar char="•"/>
            </a:pPr>
            <a:r>
              <a:rPr lang="en-US" sz="2800" dirty="0"/>
              <a:t>The old-age dependency ratio for the EU was 33.9% on 1 January 2024, with just over 3 persons of working age for every person aged 65 years and over. </a:t>
            </a:r>
          </a:p>
        </p:txBody>
      </p:sp>
      <p:sp>
        <p:nvSpPr>
          <p:cNvPr id="3" name="Marcador de Posição do Texto 2">
            <a:extLst>
              <a:ext uri="{FF2B5EF4-FFF2-40B4-BE49-F238E27FC236}">
                <a16:creationId xmlns:a16="http://schemas.microsoft.com/office/drawing/2014/main" id="{D2BA3142-5E81-486D-C4A9-6283ED54A994}"/>
              </a:ext>
            </a:extLst>
          </p:cNvPr>
          <p:cNvSpPr>
            <a:spLocks noGrp="1"/>
          </p:cNvSpPr>
          <p:nvPr>
            <p:ph type="body" sz="quarter" idx="10"/>
          </p:nvPr>
        </p:nvSpPr>
        <p:spPr/>
        <p:txBody>
          <a:bodyPr/>
          <a:lstStyle/>
          <a:p>
            <a:r>
              <a:rPr lang="pt-PT" dirty="0" err="1"/>
              <a:t>Ageing</a:t>
            </a:r>
            <a:r>
              <a:rPr lang="pt-PT" dirty="0"/>
              <a:t> in </a:t>
            </a:r>
            <a:r>
              <a:rPr lang="pt-PT" dirty="0" err="1"/>
              <a:t>Europe</a:t>
            </a:r>
            <a:endParaRPr lang="pt-PT" dirty="0"/>
          </a:p>
        </p:txBody>
      </p:sp>
    </p:spTree>
    <p:extLst>
      <p:ext uri="{BB962C8B-B14F-4D97-AF65-F5344CB8AC3E}">
        <p14:creationId xmlns:p14="http://schemas.microsoft.com/office/powerpoint/2010/main" val="3162329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28854-804C-921C-74BC-604FB54A131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DFEE3419-D3F4-CA43-AF9D-7D60E354D0A7}"/>
              </a:ext>
            </a:extLst>
          </p:cNvPr>
          <p:cNvSpPr>
            <a:spLocks noGrp="1"/>
          </p:cNvSpPr>
          <p:nvPr>
            <p:ph type="title"/>
          </p:nvPr>
        </p:nvSpPr>
        <p:spPr/>
        <p:txBody>
          <a:bodyPr lIns="91440"/>
          <a:lstStyle/>
          <a:p>
            <a:r>
              <a:rPr lang="pt-PT" dirty="0"/>
              <a:t>Demographic Data (Eurostat, 2024)</a:t>
            </a:r>
            <a:endParaRPr lang="el-GR" dirty="0"/>
          </a:p>
        </p:txBody>
      </p:sp>
      <p:sp>
        <p:nvSpPr>
          <p:cNvPr id="7" name="Content Placeholder 6">
            <a:extLst>
              <a:ext uri="{FF2B5EF4-FFF2-40B4-BE49-F238E27FC236}">
                <a16:creationId xmlns:a16="http://schemas.microsoft.com/office/drawing/2014/main" id="{9450E5C2-140D-97EA-B92D-1DBF2258F139}"/>
              </a:ext>
            </a:extLst>
          </p:cNvPr>
          <p:cNvSpPr>
            <a:spLocks noGrp="1"/>
          </p:cNvSpPr>
          <p:nvPr>
            <p:ph sz="quarter" idx="12"/>
          </p:nvPr>
        </p:nvSpPr>
        <p:spPr>
          <a:xfrm>
            <a:off x="97971" y="1462685"/>
            <a:ext cx="11555765" cy="5289179"/>
          </a:xfrm>
        </p:spPr>
        <p:txBody>
          <a:bodyPr/>
          <a:lstStyle/>
          <a:p>
            <a:r>
              <a:rPr lang="en-US" dirty="0"/>
              <a:t>According to collected data, the old-age dependency ratio would rise further to 59.0 in 2070, with most of the increase expected already by 2045.</a:t>
            </a:r>
          </a:p>
        </p:txBody>
      </p:sp>
      <p:sp>
        <p:nvSpPr>
          <p:cNvPr id="3" name="Marcador de Posição do Texto 2">
            <a:extLst>
              <a:ext uri="{FF2B5EF4-FFF2-40B4-BE49-F238E27FC236}">
                <a16:creationId xmlns:a16="http://schemas.microsoft.com/office/drawing/2014/main" id="{61FF6C87-745C-FB6C-51DA-3B647C073CC8}"/>
              </a:ext>
            </a:extLst>
          </p:cNvPr>
          <p:cNvSpPr>
            <a:spLocks noGrp="1"/>
          </p:cNvSpPr>
          <p:nvPr>
            <p:ph type="body" sz="quarter" idx="10"/>
          </p:nvPr>
        </p:nvSpPr>
        <p:spPr/>
        <p:txBody>
          <a:bodyPr/>
          <a:lstStyle/>
          <a:p>
            <a:r>
              <a:rPr lang="pt-PT" dirty="0" err="1"/>
              <a:t>Ageing</a:t>
            </a:r>
            <a:r>
              <a:rPr lang="pt-PT" dirty="0"/>
              <a:t> in </a:t>
            </a:r>
            <a:r>
              <a:rPr lang="pt-PT" dirty="0" err="1"/>
              <a:t>Europe</a:t>
            </a:r>
            <a:endParaRPr lang="pt-PT" dirty="0"/>
          </a:p>
        </p:txBody>
      </p:sp>
      <p:graphicFrame>
        <p:nvGraphicFramePr>
          <p:cNvPr id="2" name="Tabela 1">
            <a:extLst>
              <a:ext uri="{FF2B5EF4-FFF2-40B4-BE49-F238E27FC236}">
                <a16:creationId xmlns:a16="http://schemas.microsoft.com/office/drawing/2014/main" id="{106A550B-4CF3-A377-C9C3-C9321EB72206}"/>
              </a:ext>
            </a:extLst>
          </p:cNvPr>
          <p:cNvGraphicFramePr>
            <a:graphicFrameLocks noGrp="1"/>
          </p:cNvGraphicFramePr>
          <p:nvPr>
            <p:extLst>
              <p:ext uri="{D42A27DB-BD31-4B8C-83A1-F6EECF244321}">
                <p14:modId xmlns:p14="http://schemas.microsoft.com/office/powerpoint/2010/main" val="2770745576"/>
              </p:ext>
            </p:extLst>
          </p:nvPr>
        </p:nvGraphicFramePr>
        <p:xfrm>
          <a:off x="1968622" y="2178995"/>
          <a:ext cx="8203045" cy="4535847"/>
        </p:xfrm>
        <a:graphic>
          <a:graphicData uri="http://schemas.openxmlformats.org/drawingml/2006/table">
            <a:tbl>
              <a:tblPr firstRow="1" firstCol="1" bandRow="1">
                <a:tableStyleId>{5C22544A-7EE6-4342-B048-85BDC9FD1C3A}</a:tableStyleId>
              </a:tblPr>
              <a:tblGrid>
                <a:gridCol w="1322138">
                  <a:extLst>
                    <a:ext uri="{9D8B030D-6E8A-4147-A177-3AD203B41FA5}">
                      <a16:colId xmlns:a16="http://schemas.microsoft.com/office/drawing/2014/main" val="2255646649"/>
                    </a:ext>
                  </a:extLst>
                </a:gridCol>
                <a:gridCol w="1834587">
                  <a:extLst>
                    <a:ext uri="{9D8B030D-6E8A-4147-A177-3AD203B41FA5}">
                      <a16:colId xmlns:a16="http://schemas.microsoft.com/office/drawing/2014/main" val="1298500447"/>
                    </a:ext>
                  </a:extLst>
                </a:gridCol>
                <a:gridCol w="1490059">
                  <a:extLst>
                    <a:ext uri="{9D8B030D-6E8A-4147-A177-3AD203B41FA5}">
                      <a16:colId xmlns:a16="http://schemas.microsoft.com/office/drawing/2014/main" val="866132745"/>
                    </a:ext>
                  </a:extLst>
                </a:gridCol>
                <a:gridCol w="1367496">
                  <a:extLst>
                    <a:ext uri="{9D8B030D-6E8A-4147-A177-3AD203B41FA5}">
                      <a16:colId xmlns:a16="http://schemas.microsoft.com/office/drawing/2014/main" val="3753424078"/>
                    </a:ext>
                  </a:extLst>
                </a:gridCol>
                <a:gridCol w="2188765">
                  <a:extLst>
                    <a:ext uri="{9D8B030D-6E8A-4147-A177-3AD203B41FA5}">
                      <a16:colId xmlns:a16="http://schemas.microsoft.com/office/drawing/2014/main" val="3678993409"/>
                    </a:ext>
                  </a:extLst>
                </a:gridCol>
              </a:tblGrid>
              <a:tr h="686662">
                <a:tc>
                  <a:txBody>
                    <a:bodyPr/>
                    <a:lstStyle/>
                    <a:p>
                      <a:pPr algn="ctr">
                        <a:lnSpc>
                          <a:spcPct val="107000"/>
                        </a:lnSpc>
                        <a:spcAft>
                          <a:spcPts val="800"/>
                        </a:spcAft>
                        <a:buNone/>
                      </a:pPr>
                      <a:r>
                        <a:rPr lang="en-US" sz="1600" dirty="0">
                          <a:solidFill>
                            <a:srgbClr val="FFFFFF"/>
                          </a:solidFill>
                          <a:effectLst/>
                        </a:rPr>
                        <a:t>Country</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solidFill>
                            <a:srgbClr val="FFFFFF"/>
                          </a:solidFill>
                          <a:effectLst/>
                        </a:rPr>
                        <a:t>Population</a:t>
                      </a:r>
                      <a:endParaRPr lang="pt-PT" sz="1600" dirty="0">
                        <a:solidFill>
                          <a:srgbClr val="FFFFFF"/>
                        </a:solidFill>
                        <a:effectLst/>
                      </a:endParaRPr>
                    </a:p>
                    <a:p>
                      <a:pPr algn="ctr">
                        <a:lnSpc>
                          <a:spcPct val="107000"/>
                        </a:lnSpc>
                        <a:spcAft>
                          <a:spcPts val="800"/>
                        </a:spcAft>
                        <a:buNone/>
                      </a:pPr>
                      <a:r>
                        <a:rPr lang="en-US" sz="1600" dirty="0">
                          <a:solidFill>
                            <a:srgbClr val="FFFFFF"/>
                          </a:solidFill>
                          <a:effectLst/>
                        </a:rPr>
                        <a:t>1 January 2024</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solidFill>
                            <a:srgbClr val="FFFFFF"/>
                          </a:solidFill>
                          <a:effectLst/>
                        </a:rPr>
                        <a:t>Old-age dependency ratio* 2024</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solidFill>
                            <a:srgbClr val="FFFFFF"/>
                          </a:solidFill>
                          <a:effectLst/>
                        </a:rPr>
                        <a:t>Median age in years 2024</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solidFill>
                            <a:srgbClr val="FFFFFF"/>
                          </a:solidFill>
                          <a:effectLst/>
                        </a:rPr>
                        <a:t>Increase of persons aged 65+ between 2014 and 2024</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44129663"/>
                  </a:ext>
                </a:extLst>
              </a:tr>
              <a:tr h="544795">
                <a:tc>
                  <a:txBody>
                    <a:bodyPr/>
                    <a:lstStyle/>
                    <a:p>
                      <a:pPr algn="ctr">
                        <a:lnSpc>
                          <a:spcPct val="107000"/>
                        </a:lnSpc>
                        <a:spcAft>
                          <a:spcPts val="800"/>
                        </a:spcAft>
                        <a:buNone/>
                      </a:pPr>
                      <a:r>
                        <a:rPr lang="en-US" sz="1600" dirty="0">
                          <a:solidFill>
                            <a:srgbClr val="FFFFFF"/>
                          </a:solidFill>
                          <a:effectLst/>
                        </a:rPr>
                        <a:t>Germany</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83.4 million</a:t>
                      </a:r>
                      <a:endParaRPr lang="pt-PT" sz="1600">
                        <a:effectLst/>
                      </a:endParaRPr>
                    </a:p>
                    <a:p>
                      <a:pPr algn="ctr">
                        <a:lnSpc>
                          <a:spcPct val="107000"/>
                        </a:lnSpc>
                        <a:spcAft>
                          <a:spcPts val="800"/>
                        </a:spcAft>
                        <a:buNone/>
                      </a:pPr>
                      <a:r>
                        <a:rPr lang="en-US" sz="1600">
                          <a:effectLst/>
                        </a:rPr>
                        <a:t>19% of EU total</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35.2</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45.5</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20.9% to 22.4%</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60370166"/>
                  </a:ext>
                </a:extLst>
              </a:tr>
              <a:tr h="544795">
                <a:tc>
                  <a:txBody>
                    <a:bodyPr/>
                    <a:lstStyle/>
                    <a:p>
                      <a:pPr algn="ctr">
                        <a:lnSpc>
                          <a:spcPct val="107000"/>
                        </a:lnSpc>
                        <a:spcAft>
                          <a:spcPts val="800"/>
                        </a:spcAft>
                        <a:buNone/>
                      </a:pPr>
                      <a:r>
                        <a:rPr lang="en-US" sz="1600" dirty="0">
                          <a:solidFill>
                            <a:srgbClr val="FFFFFF"/>
                          </a:solidFill>
                          <a:effectLst/>
                        </a:rPr>
                        <a:t>France</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68.4 million</a:t>
                      </a:r>
                      <a:endParaRPr lang="pt-PT" sz="1600" dirty="0">
                        <a:effectLst/>
                      </a:endParaRPr>
                    </a:p>
                    <a:p>
                      <a:pPr algn="ctr">
                        <a:lnSpc>
                          <a:spcPct val="107000"/>
                        </a:lnSpc>
                        <a:spcAft>
                          <a:spcPts val="800"/>
                        </a:spcAft>
                        <a:buNone/>
                      </a:pPr>
                      <a:r>
                        <a:rPr lang="en-US" sz="1600" dirty="0">
                          <a:effectLst/>
                        </a:rPr>
                        <a:t>15% of EU total</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34.8</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42.6</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18.0% to 21.4%</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3221168"/>
                  </a:ext>
                </a:extLst>
              </a:tr>
              <a:tr h="475276">
                <a:tc>
                  <a:txBody>
                    <a:bodyPr/>
                    <a:lstStyle/>
                    <a:p>
                      <a:pPr algn="ctr">
                        <a:lnSpc>
                          <a:spcPct val="107000"/>
                        </a:lnSpc>
                        <a:spcAft>
                          <a:spcPts val="800"/>
                        </a:spcAft>
                        <a:buNone/>
                      </a:pPr>
                      <a:r>
                        <a:rPr lang="en-US" sz="1600" dirty="0">
                          <a:solidFill>
                            <a:srgbClr val="FFFFFF"/>
                          </a:solidFill>
                          <a:effectLst/>
                        </a:rPr>
                        <a:t>Romania</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19.07 million</a:t>
                      </a:r>
                    </a:p>
                    <a:p>
                      <a:pPr marL="0" marR="0" lvl="0" indent="0" algn="ctr" defTabSz="914377" rtl="0" eaLnBrk="1" fontAlgn="auto" latinLnBrk="0" hangingPunct="1">
                        <a:lnSpc>
                          <a:spcPct val="107000"/>
                        </a:lnSpc>
                        <a:spcBef>
                          <a:spcPts val="0"/>
                        </a:spcBef>
                        <a:spcAft>
                          <a:spcPts val="800"/>
                        </a:spcAft>
                        <a:buClrTx/>
                        <a:buSzTx/>
                        <a:buFontTx/>
                        <a:buNone/>
                        <a:tabLst/>
                        <a:defRPr/>
                      </a:pPr>
                      <a:r>
                        <a:rPr lang="en-US" sz="1600" dirty="0">
                          <a:effectLst/>
                        </a:rPr>
                        <a:t>4.2% of EU total</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31.2</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43.8</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13.9% to 17.7%</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99305038"/>
                  </a:ext>
                </a:extLst>
              </a:tr>
              <a:tr h="544795">
                <a:tc>
                  <a:txBody>
                    <a:bodyPr/>
                    <a:lstStyle/>
                    <a:p>
                      <a:pPr algn="ctr">
                        <a:lnSpc>
                          <a:spcPct val="107000"/>
                        </a:lnSpc>
                        <a:spcAft>
                          <a:spcPts val="800"/>
                        </a:spcAft>
                        <a:buNone/>
                      </a:pPr>
                      <a:r>
                        <a:rPr lang="en-US" sz="1600" dirty="0">
                          <a:solidFill>
                            <a:srgbClr val="FFFFFF"/>
                          </a:solidFill>
                          <a:effectLst/>
                        </a:rPr>
                        <a:t>Cyprus</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934 000</a:t>
                      </a:r>
                      <a:endParaRPr lang="pt-PT" sz="1600">
                        <a:effectLst/>
                      </a:endParaRPr>
                    </a:p>
                    <a:p>
                      <a:pPr algn="ctr">
                        <a:lnSpc>
                          <a:spcPct val="107000"/>
                        </a:lnSpc>
                        <a:spcAft>
                          <a:spcPts val="800"/>
                        </a:spcAft>
                        <a:buNone/>
                      </a:pPr>
                      <a:r>
                        <a:rPr lang="en-US" sz="1600">
                          <a:effectLst/>
                        </a:rPr>
                        <a:t>0.2% of EU total</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26.5</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40.6</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16.5% to 20.0%</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88678529"/>
                  </a:ext>
                </a:extLst>
              </a:tr>
              <a:tr h="544795">
                <a:tc>
                  <a:txBody>
                    <a:bodyPr/>
                    <a:lstStyle/>
                    <a:p>
                      <a:pPr algn="ctr">
                        <a:lnSpc>
                          <a:spcPct val="107000"/>
                        </a:lnSpc>
                        <a:spcAft>
                          <a:spcPts val="800"/>
                        </a:spcAft>
                        <a:buNone/>
                      </a:pPr>
                      <a:r>
                        <a:rPr lang="en-US" sz="1600" dirty="0">
                          <a:solidFill>
                            <a:srgbClr val="FFFFFF"/>
                          </a:solidFill>
                          <a:effectLst/>
                        </a:rPr>
                        <a:t>Portugal</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10.64 million</a:t>
                      </a:r>
                      <a:endParaRPr lang="pt-PT" sz="1600" dirty="0">
                        <a:effectLst/>
                      </a:endParaRPr>
                    </a:p>
                    <a:p>
                      <a:pPr algn="ctr">
                        <a:lnSpc>
                          <a:spcPct val="107000"/>
                        </a:lnSpc>
                        <a:spcAft>
                          <a:spcPts val="800"/>
                        </a:spcAft>
                        <a:buNone/>
                      </a:pPr>
                      <a:r>
                        <a:rPr lang="en-US" sz="1600" dirty="0">
                          <a:effectLst/>
                        </a:rPr>
                        <a:t>2.4% of EU total</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38.2</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47.1</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20.0% – 24.1%</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70918943"/>
                  </a:ext>
                </a:extLst>
              </a:tr>
              <a:tr h="705588">
                <a:tc>
                  <a:txBody>
                    <a:bodyPr/>
                    <a:lstStyle/>
                    <a:p>
                      <a:pPr algn="ctr">
                        <a:lnSpc>
                          <a:spcPct val="107000"/>
                        </a:lnSpc>
                        <a:spcAft>
                          <a:spcPts val="800"/>
                        </a:spcAft>
                        <a:buNone/>
                      </a:pPr>
                      <a:r>
                        <a:rPr lang="en-US" sz="1600" dirty="0">
                          <a:solidFill>
                            <a:srgbClr val="FFFFFF"/>
                          </a:solidFill>
                          <a:effectLst/>
                        </a:rPr>
                        <a:t>Europe</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449.31 million</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33.9</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44.7</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18.7% to 21.6%</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70785169"/>
                  </a:ext>
                </a:extLst>
              </a:tr>
            </a:tbl>
          </a:graphicData>
        </a:graphic>
      </p:graphicFrame>
    </p:spTree>
    <p:extLst>
      <p:ext uri="{BB962C8B-B14F-4D97-AF65-F5344CB8AC3E}">
        <p14:creationId xmlns:p14="http://schemas.microsoft.com/office/powerpoint/2010/main" val="2646829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B9873-3F5C-7DE8-67BA-909C88F0AC2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E0D61B43-514D-DC1B-3966-9B2424C1F4F4}"/>
              </a:ext>
            </a:extLst>
          </p:cNvPr>
          <p:cNvSpPr>
            <a:spLocks noGrp="1"/>
          </p:cNvSpPr>
          <p:nvPr>
            <p:ph type="title"/>
          </p:nvPr>
        </p:nvSpPr>
        <p:spPr/>
        <p:txBody>
          <a:bodyPr lIns="91440"/>
          <a:lstStyle/>
          <a:p>
            <a:r>
              <a:rPr lang="pt-PT" dirty="0"/>
              <a:t>Demographic Data (Eurostat, 2024)</a:t>
            </a:r>
            <a:endParaRPr lang="el-GR" dirty="0"/>
          </a:p>
        </p:txBody>
      </p:sp>
      <p:sp>
        <p:nvSpPr>
          <p:cNvPr id="3" name="Marcador de Posição do Texto 2">
            <a:extLst>
              <a:ext uri="{FF2B5EF4-FFF2-40B4-BE49-F238E27FC236}">
                <a16:creationId xmlns:a16="http://schemas.microsoft.com/office/drawing/2014/main" id="{6874C1F5-1752-6143-4416-AB75B3594951}"/>
              </a:ext>
            </a:extLst>
          </p:cNvPr>
          <p:cNvSpPr>
            <a:spLocks noGrp="1"/>
          </p:cNvSpPr>
          <p:nvPr>
            <p:ph type="body" sz="quarter" idx="10"/>
          </p:nvPr>
        </p:nvSpPr>
        <p:spPr/>
        <p:txBody>
          <a:bodyPr/>
          <a:lstStyle/>
          <a:p>
            <a:r>
              <a:rPr lang="en-US" sz="2100" dirty="0"/>
              <a:t>Population aged less than 15 years as % of total population </a:t>
            </a:r>
            <a:r>
              <a:rPr lang="pt-PT" sz="2100" dirty="0"/>
              <a:t>in Never Gets Old </a:t>
            </a:r>
            <a:r>
              <a:rPr lang="pt-PT" sz="2100" dirty="0" err="1"/>
              <a:t>Partner</a:t>
            </a:r>
            <a:r>
              <a:rPr lang="pt-PT" sz="2100" dirty="0"/>
              <a:t> Countries</a:t>
            </a:r>
          </a:p>
        </p:txBody>
      </p:sp>
      <p:pic>
        <p:nvPicPr>
          <p:cNvPr id="6" name="Marcador de Posição de Conteúdo 5" descr="Uma imagem com texto, captura de ecrã, file, diagrama&#10;&#10;Os conteúdos gerados por IA podem estar incorretos.">
            <a:extLst>
              <a:ext uri="{FF2B5EF4-FFF2-40B4-BE49-F238E27FC236}">
                <a16:creationId xmlns:a16="http://schemas.microsoft.com/office/drawing/2014/main" id="{FE406AD3-E0A8-BCA6-D24F-63041BF71834}"/>
              </a:ext>
            </a:extLst>
          </p:cNvPr>
          <p:cNvPicPr>
            <a:picLocks noGrp="1" noChangeAspect="1"/>
          </p:cNvPicPr>
          <p:nvPr>
            <p:ph sz="quarter" idx="12"/>
          </p:nvPr>
        </p:nvPicPr>
        <p:blipFill>
          <a:blip r:embed="rId2"/>
          <a:stretch>
            <a:fillRect/>
          </a:stretch>
        </p:blipFill>
        <p:spPr>
          <a:xfrm>
            <a:off x="2392550" y="1405534"/>
            <a:ext cx="6955731" cy="52000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63701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17BA4-CF45-D42A-0F0B-BEDD6D868397}"/>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811BD24-6BC9-2100-2B43-D53CA59952A0}"/>
              </a:ext>
            </a:extLst>
          </p:cNvPr>
          <p:cNvSpPr>
            <a:spLocks noGrp="1"/>
          </p:cNvSpPr>
          <p:nvPr>
            <p:ph type="title"/>
          </p:nvPr>
        </p:nvSpPr>
        <p:spPr/>
        <p:txBody>
          <a:bodyPr lIns="91440"/>
          <a:lstStyle/>
          <a:p>
            <a:r>
              <a:rPr lang="pt-PT" dirty="0"/>
              <a:t>Demographic Data in </a:t>
            </a:r>
            <a:r>
              <a:rPr lang="pt-PT" dirty="0" err="1"/>
              <a:t>Partner</a:t>
            </a:r>
            <a:r>
              <a:rPr lang="pt-PT" dirty="0"/>
              <a:t> Countries</a:t>
            </a:r>
            <a:endParaRPr lang="el-GR" dirty="0"/>
          </a:p>
        </p:txBody>
      </p:sp>
      <p:sp>
        <p:nvSpPr>
          <p:cNvPr id="7" name="Content Placeholder 6">
            <a:extLst>
              <a:ext uri="{FF2B5EF4-FFF2-40B4-BE49-F238E27FC236}">
                <a16:creationId xmlns:a16="http://schemas.microsoft.com/office/drawing/2014/main" id="{1EB4B095-D248-BFB9-E2A3-137267A17CF9}"/>
              </a:ext>
            </a:extLst>
          </p:cNvPr>
          <p:cNvSpPr>
            <a:spLocks noGrp="1"/>
          </p:cNvSpPr>
          <p:nvPr>
            <p:ph sz="quarter" idx="12"/>
          </p:nvPr>
        </p:nvSpPr>
        <p:spPr>
          <a:xfrm>
            <a:off x="97970" y="1258404"/>
            <a:ext cx="10855375" cy="5289179"/>
          </a:xfrm>
        </p:spPr>
        <p:txBody>
          <a:bodyPr/>
          <a:lstStyle/>
          <a:p>
            <a:pPr marL="285750" indent="-285750">
              <a:buFont typeface="Arial" panose="020B0604020202020204" pitchFamily="34" charset="0"/>
              <a:buChar char="•"/>
            </a:pPr>
            <a:r>
              <a:rPr lang="en-US" sz="2400" b="1" dirty="0"/>
              <a:t>Portugal</a:t>
            </a:r>
            <a:r>
              <a:rPr lang="en-US" sz="2400" dirty="0"/>
              <a:t>, alongside Italy and Greece, currently records one of the highest old-age dependency ratios in the EU, with its median age increasing at one of the fastest rates in the region (Eurostat, 2024). </a:t>
            </a:r>
          </a:p>
          <a:p>
            <a:pPr marL="285750" indent="-285750">
              <a:buFont typeface="Arial" panose="020B0604020202020204" pitchFamily="34" charset="0"/>
              <a:buChar char="•"/>
            </a:pPr>
            <a:r>
              <a:rPr lang="en-US" sz="2400" b="1" dirty="0"/>
              <a:t>Germany</a:t>
            </a:r>
            <a:r>
              <a:rPr lang="en-US" sz="2400" dirty="0"/>
              <a:t> has recently experienced a slight </a:t>
            </a:r>
            <a:r>
              <a:rPr lang="en-US" sz="2400" dirty="0" err="1"/>
              <a:t>stabilisation</a:t>
            </a:r>
            <a:r>
              <a:rPr lang="en-US" sz="2400" dirty="0"/>
              <a:t> or decrease in median age, a phenomenon attributed to the influx of a younger migrant workforce. </a:t>
            </a:r>
          </a:p>
          <a:p>
            <a:pPr marL="285750" indent="-285750">
              <a:buFont typeface="Arial" panose="020B0604020202020204" pitchFamily="34" charset="0"/>
              <a:buChar char="•"/>
            </a:pPr>
            <a:r>
              <a:rPr lang="en-US" sz="2400" b="1" dirty="0"/>
              <a:t>France</a:t>
            </a:r>
            <a:r>
              <a:rPr lang="en-US" sz="2400" dirty="0"/>
              <a:t> continues to maintain one of the largest and most resilient populations; however, it is not immune to the "greying“, which has shifted national policy focus toward the long-term sustainability of social care systems.</a:t>
            </a:r>
          </a:p>
          <a:p>
            <a:pPr marL="285750" indent="-285750">
              <a:buFont typeface="Arial" panose="020B0604020202020204" pitchFamily="34" charset="0"/>
              <a:buChar char="•"/>
            </a:pPr>
            <a:r>
              <a:rPr lang="en-US" sz="2400" b="1" dirty="0"/>
              <a:t>Romania</a:t>
            </a:r>
            <a:r>
              <a:rPr lang="en-US" sz="2400" dirty="0"/>
              <a:t> has undergone one of the EU’s most significant relative population decreases (approximately -11% since 2004), driven by the emigration of the working-age population</a:t>
            </a:r>
          </a:p>
          <a:p>
            <a:pPr marL="285750" indent="-285750">
              <a:buFont typeface="Arial" panose="020B0604020202020204" pitchFamily="34" charset="0"/>
              <a:buChar char="•"/>
            </a:pPr>
            <a:r>
              <a:rPr lang="en-US" sz="2400" b="1" dirty="0"/>
              <a:t>Cyprus</a:t>
            </a:r>
            <a:r>
              <a:rPr lang="en-US" sz="2400" dirty="0"/>
              <a:t> has recorded the highest relative population growth in the bloc (29% since 2004), yet it paradoxically faces a shrinking proportion of children.</a:t>
            </a:r>
          </a:p>
        </p:txBody>
      </p:sp>
      <p:pic>
        <p:nvPicPr>
          <p:cNvPr id="6" name="Imagem 5" descr="Uma imagem com bandeira, símbolo, emblema, logótipo&#10;&#10;Os conteúdos gerados por IA podem estar incorretos.">
            <a:extLst>
              <a:ext uri="{FF2B5EF4-FFF2-40B4-BE49-F238E27FC236}">
                <a16:creationId xmlns:a16="http://schemas.microsoft.com/office/drawing/2014/main" id="{853B6DED-BAE6-25BA-8BFE-BCD522220E1C}"/>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842996" y="1330987"/>
            <a:ext cx="1091815" cy="727877"/>
          </a:xfrm>
          <a:prstGeom prst="rect">
            <a:avLst/>
          </a:prstGeom>
          <a:ln>
            <a:solidFill>
              <a:schemeClr val="tx1"/>
            </a:solidFill>
          </a:ln>
        </p:spPr>
      </p:pic>
      <p:pic>
        <p:nvPicPr>
          <p:cNvPr id="10" name="Imagem 9" descr="Uma imagem com encarnado, amarelo, laranja, Saturação de cores&#10;&#10;Os conteúdos gerados por IA podem estar incorretos.">
            <a:extLst>
              <a:ext uri="{FF2B5EF4-FFF2-40B4-BE49-F238E27FC236}">
                <a16:creationId xmlns:a16="http://schemas.microsoft.com/office/drawing/2014/main" id="{35EBC202-5932-83A5-E5C4-012FBDF03B36}"/>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842996" y="2374127"/>
            <a:ext cx="1092157" cy="655294"/>
          </a:xfrm>
          <a:prstGeom prst="rect">
            <a:avLst/>
          </a:prstGeom>
          <a:ln>
            <a:solidFill>
              <a:schemeClr val="tx1"/>
            </a:solidFill>
          </a:ln>
        </p:spPr>
      </p:pic>
      <p:pic>
        <p:nvPicPr>
          <p:cNvPr id="13" name="Imagem 12" descr="Uma imagem com Retângulo, bandeira, captura de ecrã, design&#10;&#10;Os conteúdos gerados por IA podem estar incorretos.">
            <a:extLst>
              <a:ext uri="{FF2B5EF4-FFF2-40B4-BE49-F238E27FC236}">
                <a16:creationId xmlns:a16="http://schemas.microsoft.com/office/drawing/2014/main" id="{AA6F692D-7817-EAE1-6D17-A8A4488A1D05}"/>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0843338" y="3344457"/>
            <a:ext cx="1092157" cy="728332"/>
          </a:xfrm>
          <a:prstGeom prst="rect">
            <a:avLst/>
          </a:prstGeom>
          <a:ln>
            <a:solidFill>
              <a:schemeClr val="tx1"/>
            </a:solidFill>
          </a:ln>
        </p:spPr>
      </p:pic>
      <p:pic>
        <p:nvPicPr>
          <p:cNvPr id="16" name="Imagem 15" descr="Uma imagem com clipart, ilustração&#10;&#10;Os conteúdos gerados por IA podem estar incorretos.">
            <a:extLst>
              <a:ext uri="{FF2B5EF4-FFF2-40B4-BE49-F238E27FC236}">
                <a16:creationId xmlns:a16="http://schemas.microsoft.com/office/drawing/2014/main" id="{F3EE6097-CC9D-B217-D956-BB9B2201E5EC}"/>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0842996" y="5430965"/>
            <a:ext cx="1092158" cy="728105"/>
          </a:xfrm>
          <a:prstGeom prst="rect">
            <a:avLst/>
          </a:prstGeom>
          <a:ln>
            <a:solidFill>
              <a:schemeClr val="tx1"/>
            </a:solidFill>
          </a:ln>
        </p:spPr>
      </p:pic>
      <p:pic>
        <p:nvPicPr>
          <p:cNvPr id="19" name="Imagem 18" descr="Uma imagem com amarelo, Saturação de cores, Retângulo, encarnado&#10;&#10;Os conteúdos gerados por IA podem estar incorretos.">
            <a:extLst>
              <a:ext uri="{FF2B5EF4-FFF2-40B4-BE49-F238E27FC236}">
                <a16:creationId xmlns:a16="http://schemas.microsoft.com/office/drawing/2014/main" id="{A5F5B4A5-1E07-BFA2-EEBB-BED9B8C9ACCF}"/>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0842996" y="4387825"/>
            <a:ext cx="1092157" cy="728104"/>
          </a:xfrm>
          <a:prstGeom prst="rect">
            <a:avLst/>
          </a:prstGeom>
          <a:ln>
            <a:solidFill>
              <a:schemeClr val="tx1"/>
            </a:solidFill>
          </a:ln>
        </p:spPr>
      </p:pic>
    </p:spTree>
    <p:extLst>
      <p:ext uri="{BB962C8B-B14F-4D97-AF65-F5344CB8AC3E}">
        <p14:creationId xmlns:p14="http://schemas.microsoft.com/office/powerpoint/2010/main" val="102006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0F48C-DA94-70D0-1F18-BC53229A38B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DC880D4-D543-5DEF-122F-E01A596003F6}"/>
              </a:ext>
            </a:extLst>
          </p:cNvPr>
          <p:cNvSpPr>
            <a:spLocks noGrp="1"/>
          </p:cNvSpPr>
          <p:nvPr>
            <p:ph type="title"/>
          </p:nvPr>
        </p:nvSpPr>
        <p:spPr>
          <a:xfrm>
            <a:off x="97970" y="81642"/>
            <a:ext cx="11944351" cy="715879"/>
          </a:xfrm>
        </p:spPr>
        <p:txBody>
          <a:bodyPr lIns="91440" anchor="ctr">
            <a:normAutofit/>
          </a:bodyPr>
          <a:lstStyle/>
          <a:p>
            <a:r>
              <a:rPr lang="pt-PT" dirty="0"/>
              <a:t>Demographic Data - </a:t>
            </a:r>
            <a:r>
              <a:rPr lang="pt-PT" dirty="0" err="1"/>
              <a:t>Ageing</a:t>
            </a:r>
            <a:r>
              <a:rPr lang="pt-PT" dirty="0"/>
              <a:t> in </a:t>
            </a:r>
            <a:r>
              <a:rPr lang="pt-PT" dirty="0" err="1"/>
              <a:t>Europe</a:t>
            </a:r>
            <a:endParaRPr lang="el-GR" dirty="0"/>
          </a:p>
        </p:txBody>
      </p:sp>
      <p:pic>
        <p:nvPicPr>
          <p:cNvPr id="6" name="Imagem 5" descr="Uma imagem com pessoas, sapatos, homem, vestuário&#10;&#10;Os conteúdos gerados por IA podem estar incorretos.">
            <a:extLst>
              <a:ext uri="{FF2B5EF4-FFF2-40B4-BE49-F238E27FC236}">
                <a16:creationId xmlns:a16="http://schemas.microsoft.com/office/drawing/2014/main" id="{16E43AA0-D815-1064-D97B-5E12499527BA}"/>
              </a:ext>
            </a:extLst>
          </p:cNvPr>
          <p:cNvPicPr>
            <a:picLocks noChangeAspect="1"/>
          </p:cNvPicPr>
          <p:nvPr/>
        </p:nvPicPr>
        <p:blipFill>
          <a:blip r:embed="rId3"/>
          <a:srcRect l="11831" r="21577"/>
          <a:stretch>
            <a:fillRect/>
          </a:stretch>
        </p:blipFill>
        <p:spPr>
          <a:xfrm>
            <a:off x="97971" y="873580"/>
            <a:ext cx="5910944" cy="5902778"/>
          </a:xfrm>
          <a:prstGeom prst="rect">
            <a:avLst/>
          </a:prstGeom>
          <a:noFill/>
        </p:spPr>
      </p:pic>
      <p:sp>
        <p:nvSpPr>
          <p:cNvPr id="7" name="Content Placeholder 6">
            <a:extLst>
              <a:ext uri="{FF2B5EF4-FFF2-40B4-BE49-F238E27FC236}">
                <a16:creationId xmlns:a16="http://schemas.microsoft.com/office/drawing/2014/main" id="{99B976F6-E6D3-829B-C51B-80C0D40A634D}"/>
              </a:ext>
            </a:extLst>
          </p:cNvPr>
          <p:cNvSpPr>
            <a:spLocks noGrp="1"/>
          </p:cNvSpPr>
          <p:nvPr>
            <p:ph sz="quarter" idx="12"/>
          </p:nvPr>
        </p:nvSpPr>
        <p:spPr>
          <a:xfrm>
            <a:off x="6183087" y="1214048"/>
            <a:ext cx="5910944" cy="5902778"/>
          </a:xfrm>
        </p:spPr>
        <p:txBody>
          <a:bodyPr>
            <a:normAutofit/>
          </a:bodyPr>
          <a:lstStyle/>
          <a:p>
            <a:r>
              <a:rPr lang="en-US" sz="3000" dirty="0"/>
              <a:t>The data underscores a transition from a period of </a:t>
            </a:r>
            <a:r>
              <a:rPr lang="en-US" sz="3000" i="1" dirty="0"/>
              <a:t>demographic bonus </a:t>
            </a:r>
            <a:r>
              <a:rPr lang="en-US" sz="3000" dirty="0"/>
              <a:t>(a country has a large, young working population) to one of </a:t>
            </a:r>
            <a:r>
              <a:rPr lang="en-US" sz="3000" i="1" dirty="0"/>
              <a:t>demographic drag</a:t>
            </a:r>
            <a:r>
              <a:rPr lang="en-US" sz="3000" dirty="0"/>
              <a:t>.</a:t>
            </a:r>
          </a:p>
          <a:p>
            <a:endParaRPr lang="en-US" sz="3000" dirty="0"/>
          </a:p>
          <a:p>
            <a:r>
              <a:rPr lang="en-US" sz="3000" dirty="0"/>
              <a:t>In other words: We can no longer rely on having a huge group of young workers to power the economy; instead, we must find new ways to support a much older society.</a:t>
            </a:r>
          </a:p>
        </p:txBody>
      </p:sp>
    </p:spTree>
    <p:extLst>
      <p:ext uri="{BB962C8B-B14F-4D97-AF65-F5344CB8AC3E}">
        <p14:creationId xmlns:p14="http://schemas.microsoft.com/office/powerpoint/2010/main" val="3349218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CD709-3DE0-C5F2-1B43-9EEFEE33156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25D0286-C1AC-AB7F-2D6F-99E66C69647E}"/>
              </a:ext>
            </a:extLst>
          </p:cNvPr>
          <p:cNvSpPr>
            <a:spLocks noGrp="1"/>
          </p:cNvSpPr>
          <p:nvPr>
            <p:ph type="title"/>
          </p:nvPr>
        </p:nvSpPr>
        <p:spPr>
          <a:xfrm>
            <a:off x="97970" y="81642"/>
            <a:ext cx="11944351" cy="715879"/>
          </a:xfrm>
        </p:spPr>
        <p:txBody>
          <a:bodyPr lIns="91440" anchor="ctr">
            <a:normAutofit/>
          </a:bodyPr>
          <a:lstStyle/>
          <a:p>
            <a:r>
              <a:rPr lang="pt-PT" dirty="0"/>
              <a:t>Demographic Data - </a:t>
            </a:r>
            <a:r>
              <a:rPr lang="pt-PT" dirty="0" err="1"/>
              <a:t>Ageing</a:t>
            </a:r>
            <a:r>
              <a:rPr lang="pt-PT" dirty="0"/>
              <a:t> in </a:t>
            </a:r>
            <a:r>
              <a:rPr lang="pt-PT" dirty="0" err="1"/>
              <a:t>Europe</a:t>
            </a:r>
            <a:endParaRPr lang="en-US" dirty="0"/>
          </a:p>
        </p:txBody>
      </p:sp>
      <p:sp>
        <p:nvSpPr>
          <p:cNvPr id="7" name="Content Placeholder 6">
            <a:extLst>
              <a:ext uri="{FF2B5EF4-FFF2-40B4-BE49-F238E27FC236}">
                <a16:creationId xmlns:a16="http://schemas.microsoft.com/office/drawing/2014/main" id="{9B9AF85D-297E-717D-0CE4-E777677E8814}"/>
              </a:ext>
            </a:extLst>
          </p:cNvPr>
          <p:cNvSpPr>
            <a:spLocks noGrp="1"/>
          </p:cNvSpPr>
          <p:nvPr>
            <p:ph sz="quarter" idx="11"/>
          </p:nvPr>
        </p:nvSpPr>
        <p:spPr>
          <a:xfrm>
            <a:off x="97971" y="1462684"/>
            <a:ext cx="5910944" cy="5313673"/>
          </a:xfrm>
        </p:spPr>
        <p:txBody>
          <a:bodyPr>
            <a:normAutofit/>
          </a:bodyPr>
          <a:lstStyle/>
          <a:p>
            <a:r>
              <a:rPr lang="en-US" sz="2400" dirty="0"/>
              <a:t>Objective: Connect the EU data to the learners’ specific regional and professional reality.</a:t>
            </a:r>
          </a:p>
          <a:p>
            <a:endParaRPr lang="en-US" sz="2400" dirty="0"/>
          </a:p>
          <a:p>
            <a:r>
              <a:rPr lang="en-US" sz="2400" dirty="0"/>
              <a:t>Set up three "stations" (tables): </a:t>
            </a:r>
          </a:p>
          <a:p>
            <a:pPr marL="285750" indent="-285750">
              <a:buFont typeface="Arial" panose="020B0604020202020204" pitchFamily="34" charset="0"/>
              <a:buChar char="•"/>
            </a:pPr>
            <a:r>
              <a:rPr lang="en-US" sz="2400" dirty="0"/>
              <a:t>Station 1: Implications for Funding &amp; Infrastructure in our community.</a:t>
            </a:r>
          </a:p>
          <a:p>
            <a:pPr marL="285750" indent="-285750">
              <a:buFont typeface="Arial" panose="020B0604020202020204" pitchFamily="34" charset="0"/>
              <a:buChar char="•"/>
            </a:pPr>
            <a:r>
              <a:rPr lang="en-US" sz="2400" dirty="0"/>
              <a:t>Station 2: Implications for Staff &amp; Personal Workload.</a:t>
            </a:r>
          </a:p>
          <a:p>
            <a:pPr marL="285750" indent="-285750">
              <a:buFont typeface="Arial" panose="020B0604020202020204" pitchFamily="34" charset="0"/>
              <a:buChar char="•"/>
            </a:pPr>
            <a:r>
              <a:rPr lang="en-US" sz="2400" dirty="0"/>
              <a:t>Station 3: Implications for the Well-being of older adults.</a:t>
            </a:r>
          </a:p>
        </p:txBody>
      </p:sp>
      <p:pic>
        <p:nvPicPr>
          <p:cNvPr id="5" name="Imagem 4" descr="Uma imagem com texto, vestuário, homem, pessoa&#10;&#10;Os conteúdos gerados por IA podem estar incorretos.">
            <a:extLst>
              <a:ext uri="{FF2B5EF4-FFF2-40B4-BE49-F238E27FC236}">
                <a16:creationId xmlns:a16="http://schemas.microsoft.com/office/drawing/2014/main" id="{50A67F5B-3455-76D5-2D09-67AC384774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1377" y="1534043"/>
            <a:ext cx="5910944" cy="3945555"/>
          </a:xfrm>
          <a:prstGeom prst="rect">
            <a:avLst/>
          </a:prstGeom>
          <a:noFill/>
        </p:spPr>
      </p:pic>
      <p:sp>
        <p:nvSpPr>
          <p:cNvPr id="3" name="Marcador de Posição do Texto 2">
            <a:extLst>
              <a:ext uri="{FF2B5EF4-FFF2-40B4-BE49-F238E27FC236}">
                <a16:creationId xmlns:a16="http://schemas.microsoft.com/office/drawing/2014/main" id="{D2E0B494-98F7-144E-B03A-8D88E1AA0B1B}"/>
              </a:ext>
            </a:extLst>
          </p:cNvPr>
          <p:cNvSpPr>
            <a:spLocks noGrp="1"/>
          </p:cNvSpPr>
          <p:nvPr>
            <p:ph type="body" sz="quarter" idx="10"/>
          </p:nvPr>
        </p:nvSpPr>
        <p:spPr>
          <a:xfrm>
            <a:off x="97970" y="854672"/>
            <a:ext cx="11944351" cy="550862"/>
          </a:xfrm>
        </p:spPr>
        <p:txBody>
          <a:bodyPr anchor="ctr">
            <a:normAutofit/>
          </a:bodyPr>
          <a:lstStyle/>
          <a:p>
            <a:r>
              <a:rPr lang="en-US" dirty="0"/>
              <a:t>Exercise 1 – World Café</a:t>
            </a:r>
            <a:endParaRPr lang="pt-PT" dirty="0"/>
          </a:p>
        </p:txBody>
      </p:sp>
    </p:spTree>
    <p:extLst>
      <p:ext uri="{BB962C8B-B14F-4D97-AF65-F5344CB8AC3E}">
        <p14:creationId xmlns:p14="http://schemas.microsoft.com/office/powerpoint/2010/main" val="2956666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1BAE8-605A-030B-8DD8-140A62AE37EB}"/>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14F789CE-10C7-DB0C-20AD-5A8C12A85104}"/>
              </a:ext>
            </a:extLst>
          </p:cNvPr>
          <p:cNvSpPr>
            <a:spLocks noGrp="1"/>
          </p:cNvSpPr>
          <p:nvPr>
            <p:ph type="title"/>
          </p:nvPr>
        </p:nvSpPr>
        <p:spPr/>
        <p:txBody>
          <a:bodyPr lIns="91440"/>
          <a:lstStyle/>
          <a:p>
            <a:r>
              <a:rPr lang="pt-PT" dirty="0"/>
              <a:t>Positive </a:t>
            </a:r>
            <a:r>
              <a:rPr lang="pt-PT" dirty="0" err="1"/>
              <a:t>Ageing</a:t>
            </a:r>
            <a:r>
              <a:rPr lang="pt-PT" dirty="0"/>
              <a:t> </a:t>
            </a:r>
            <a:r>
              <a:rPr lang="pt-PT" dirty="0" err="1"/>
              <a:t>Frameworks</a:t>
            </a:r>
            <a:endParaRPr lang="el-GR" dirty="0"/>
          </a:p>
        </p:txBody>
      </p:sp>
      <p:sp>
        <p:nvSpPr>
          <p:cNvPr id="7" name="Content Placeholder 6">
            <a:extLst>
              <a:ext uri="{FF2B5EF4-FFF2-40B4-BE49-F238E27FC236}">
                <a16:creationId xmlns:a16="http://schemas.microsoft.com/office/drawing/2014/main" id="{06B44C82-9812-A6D1-14F8-6DE608251805}"/>
              </a:ext>
            </a:extLst>
          </p:cNvPr>
          <p:cNvSpPr>
            <a:spLocks noGrp="1"/>
          </p:cNvSpPr>
          <p:nvPr>
            <p:ph sz="quarter" idx="12"/>
          </p:nvPr>
        </p:nvSpPr>
        <p:spPr>
          <a:xfrm>
            <a:off x="195246" y="1131944"/>
            <a:ext cx="11205569" cy="5289179"/>
          </a:xfrm>
        </p:spPr>
        <p:txBody>
          <a:bodyPr/>
          <a:lstStyle/>
          <a:p>
            <a:r>
              <a:rPr lang="en-US" sz="2400" dirty="0"/>
              <a:t>As the European and global population undergoes a demographic shift, the focus of gerontology and social policy has moved from: </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A framework provides a way of understanding and can be a tool for </a:t>
            </a:r>
            <a:r>
              <a:rPr lang="en-US" sz="2400" dirty="0" err="1"/>
              <a:t>organising</a:t>
            </a:r>
            <a:r>
              <a:rPr lang="en-US" sz="2400" dirty="0"/>
              <a:t> </a:t>
            </a:r>
            <a:r>
              <a:rPr lang="en-US" sz="2400" dirty="0" err="1"/>
              <a:t>programmes</a:t>
            </a:r>
            <a:r>
              <a:rPr lang="en-US" sz="2400" dirty="0"/>
              <a:t> or services for seniors. </a:t>
            </a:r>
          </a:p>
        </p:txBody>
      </p:sp>
      <p:sp>
        <p:nvSpPr>
          <p:cNvPr id="5" name="Oval 4">
            <a:extLst>
              <a:ext uri="{FF2B5EF4-FFF2-40B4-BE49-F238E27FC236}">
                <a16:creationId xmlns:a16="http://schemas.microsoft.com/office/drawing/2014/main" id="{F137E09F-6475-2764-279D-5E6C6309A805}"/>
              </a:ext>
            </a:extLst>
          </p:cNvPr>
          <p:cNvSpPr/>
          <p:nvPr/>
        </p:nvSpPr>
        <p:spPr>
          <a:xfrm>
            <a:off x="632299" y="2163012"/>
            <a:ext cx="3365769" cy="2122614"/>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6" name="Seta: Para a Direita 5">
            <a:extLst>
              <a:ext uri="{FF2B5EF4-FFF2-40B4-BE49-F238E27FC236}">
                <a16:creationId xmlns:a16="http://schemas.microsoft.com/office/drawing/2014/main" id="{E660B6D9-844C-1B7E-1962-855108E1C2A0}"/>
              </a:ext>
            </a:extLst>
          </p:cNvPr>
          <p:cNvSpPr/>
          <p:nvPr/>
        </p:nvSpPr>
        <p:spPr>
          <a:xfrm>
            <a:off x="4542817" y="2866377"/>
            <a:ext cx="2344366" cy="715879"/>
          </a:xfrm>
          <a:prstGeom prst="righ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9" name="Oval 8">
            <a:extLst>
              <a:ext uri="{FF2B5EF4-FFF2-40B4-BE49-F238E27FC236}">
                <a16:creationId xmlns:a16="http://schemas.microsoft.com/office/drawing/2014/main" id="{AB6DEEE0-1F6B-FB07-1380-81C272988173}"/>
              </a:ext>
            </a:extLst>
          </p:cNvPr>
          <p:cNvSpPr/>
          <p:nvPr/>
        </p:nvSpPr>
        <p:spPr>
          <a:xfrm>
            <a:off x="7431932" y="2163012"/>
            <a:ext cx="3492230" cy="2122614"/>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1" name="CaixaDeTexto 10">
            <a:extLst>
              <a:ext uri="{FF2B5EF4-FFF2-40B4-BE49-F238E27FC236}">
                <a16:creationId xmlns:a16="http://schemas.microsoft.com/office/drawing/2014/main" id="{221AD78B-F831-D0A5-C58D-F08A4D1B01FC}"/>
              </a:ext>
            </a:extLst>
          </p:cNvPr>
          <p:cNvSpPr txBox="1"/>
          <p:nvPr/>
        </p:nvSpPr>
        <p:spPr>
          <a:xfrm>
            <a:off x="1065179" y="2624153"/>
            <a:ext cx="2582694" cy="1200329"/>
          </a:xfrm>
          <a:prstGeom prst="rect">
            <a:avLst/>
          </a:prstGeom>
          <a:noFill/>
        </p:spPr>
        <p:txBody>
          <a:bodyPr wrap="square" rtlCol="0">
            <a:spAutoFit/>
          </a:bodyPr>
          <a:lstStyle/>
          <a:p>
            <a:pPr algn="ctr"/>
            <a:r>
              <a:rPr lang="en-US" b="1" dirty="0">
                <a:solidFill>
                  <a:srgbClr val="FFFFFF"/>
                </a:solidFill>
              </a:rPr>
              <a:t>Deficit-based model</a:t>
            </a:r>
            <a:r>
              <a:rPr lang="en-US" dirty="0">
                <a:solidFill>
                  <a:srgbClr val="FFFFFF"/>
                </a:solidFill>
              </a:rPr>
              <a:t>: views ageing primarily as a period of inevitable decline or illness.</a:t>
            </a:r>
          </a:p>
        </p:txBody>
      </p:sp>
      <p:sp>
        <p:nvSpPr>
          <p:cNvPr id="12" name="CaixaDeTexto 11">
            <a:extLst>
              <a:ext uri="{FF2B5EF4-FFF2-40B4-BE49-F238E27FC236}">
                <a16:creationId xmlns:a16="http://schemas.microsoft.com/office/drawing/2014/main" id="{271F34F5-9BA6-133B-5AA6-A95ABF627808}"/>
              </a:ext>
            </a:extLst>
          </p:cNvPr>
          <p:cNvSpPr txBox="1"/>
          <p:nvPr/>
        </p:nvSpPr>
        <p:spPr>
          <a:xfrm>
            <a:off x="7862725" y="2485653"/>
            <a:ext cx="2798790" cy="1477328"/>
          </a:xfrm>
          <a:prstGeom prst="rect">
            <a:avLst/>
          </a:prstGeom>
          <a:noFill/>
        </p:spPr>
        <p:txBody>
          <a:bodyPr wrap="square" rtlCol="0">
            <a:spAutoFit/>
          </a:bodyPr>
          <a:lstStyle/>
          <a:p>
            <a:pPr algn="ctr"/>
            <a:r>
              <a:rPr lang="en-US" b="1" dirty="0">
                <a:solidFill>
                  <a:srgbClr val="FFFFFF"/>
                </a:solidFill>
              </a:rPr>
              <a:t>Positive Ageing Frameworks</a:t>
            </a:r>
            <a:r>
              <a:rPr lang="en-US" dirty="0">
                <a:solidFill>
                  <a:srgbClr val="FFFFFF"/>
                </a:solidFill>
              </a:rPr>
              <a:t>: views ageing as a continued period of growth, development, and potential.</a:t>
            </a:r>
          </a:p>
        </p:txBody>
      </p:sp>
      <p:pic>
        <p:nvPicPr>
          <p:cNvPr id="14" name="Imagem 13" descr="Uma imagem com desenho, Gráficos, clipart, arte&#10;&#10;Os conteúdos gerados por IA podem estar incorretos.">
            <a:extLst>
              <a:ext uri="{FF2B5EF4-FFF2-40B4-BE49-F238E27FC236}">
                <a16:creationId xmlns:a16="http://schemas.microsoft.com/office/drawing/2014/main" id="{4022A9A7-836B-8F99-AD6F-E535B76F2A11}"/>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315964" y="3582256"/>
            <a:ext cx="798072" cy="1136648"/>
          </a:xfrm>
          <a:prstGeom prst="rect">
            <a:avLst/>
          </a:prstGeom>
        </p:spPr>
      </p:pic>
    </p:spTree>
    <p:extLst>
      <p:ext uri="{BB962C8B-B14F-4D97-AF65-F5344CB8AC3E}">
        <p14:creationId xmlns:p14="http://schemas.microsoft.com/office/powerpoint/2010/main" val="1585268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93348-E91F-8091-C537-E9683B121D74}"/>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DFC6DDCB-85A8-497B-6387-85E6CD01B503}"/>
              </a:ext>
            </a:extLst>
          </p:cNvPr>
          <p:cNvSpPr>
            <a:spLocks noGrp="1"/>
          </p:cNvSpPr>
          <p:nvPr>
            <p:ph type="title"/>
          </p:nvPr>
        </p:nvSpPr>
        <p:spPr/>
        <p:txBody>
          <a:bodyPr lIns="91440"/>
          <a:lstStyle/>
          <a:p>
            <a:r>
              <a:rPr lang="pt-PT" dirty="0"/>
              <a:t>Positive </a:t>
            </a:r>
            <a:r>
              <a:rPr lang="pt-PT" dirty="0" err="1"/>
              <a:t>Ageing</a:t>
            </a:r>
            <a:r>
              <a:rPr lang="pt-PT" dirty="0"/>
              <a:t> </a:t>
            </a:r>
            <a:r>
              <a:rPr lang="pt-PT" dirty="0" err="1"/>
              <a:t>Frameworks</a:t>
            </a:r>
            <a:endParaRPr lang="el-GR" dirty="0"/>
          </a:p>
        </p:txBody>
      </p:sp>
      <p:sp>
        <p:nvSpPr>
          <p:cNvPr id="7" name="Content Placeholder 6">
            <a:extLst>
              <a:ext uri="{FF2B5EF4-FFF2-40B4-BE49-F238E27FC236}">
                <a16:creationId xmlns:a16="http://schemas.microsoft.com/office/drawing/2014/main" id="{3A581EEA-3EF8-B01D-7B55-C9728305D529}"/>
              </a:ext>
            </a:extLst>
          </p:cNvPr>
          <p:cNvSpPr>
            <a:spLocks noGrp="1"/>
          </p:cNvSpPr>
          <p:nvPr>
            <p:ph sz="quarter" idx="12"/>
          </p:nvPr>
        </p:nvSpPr>
        <p:spPr>
          <a:xfrm>
            <a:off x="97972" y="1462685"/>
            <a:ext cx="6458472" cy="5054847"/>
          </a:xfrm>
        </p:spPr>
        <p:txBody>
          <a:bodyPr/>
          <a:lstStyle/>
          <a:p>
            <a:pPr marL="285750" indent="-285750">
              <a:buFont typeface="Arial" panose="020B0604020202020204" pitchFamily="34" charset="0"/>
              <a:buChar char="•"/>
            </a:pPr>
            <a:r>
              <a:rPr lang="en-US" sz="2400" dirty="0"/>
              <a:t>Healthy Ageing is the process of developing and maintaining the functional ability that enables wellbeing in older age (WHO, 2020).</a:t>
            </a:r>
          </a:p>
          <a:p>
            <a:pPr marL="285750" indent="-285750">
              <a:buFont typeface="Arial" panose="020B0604020202020204" pitchFamily="34" charset="0"/>
              <a:buChar char="•"/>
            </a:pPr>
            <a:r>
              <a:rPr lang="en-US" sz="2400" dirty="0"/>
              <a:t>Functional ability is having the capabilities to enable people to be and do what they value (Beard et al., 2016). It is referred to as the ability:</a:t>
            </a:r>
          </a:p>
          <a:p>
            <a:pPr marL="971533" lvl="1" indent="-285750"/>
            <a:r>
              <a:rPr lang="en-US" sz="2400" dirty="0"/>
              <a:t>to meet their basic needs,</a:t>
            </a:r>
          </a:p>
          <a:p>
            <a:pPr marL="971533" lvl="1" indent="-285750"/>
            <a:r>
              <a:rPr lang="en-US" sz="2400" dirty="0"/>
              <a:t>to learn, grow and make decisions,</a:t>
            </a:r>
          </a:p>
          <a:p>
            <a:pPr marL="971533" lvl="1" indent="-285750"/>
            <a:r>
              <a:rPr lang="en-US" sz="2400" dirty="0"/>
              <a:t>to be mobile,</a:t>
            </a:r>
          </a:p>
          <a:p>
            <a:pPr marL="971533" lvl="1" indent="-285750"/>
            <a:r>
              <a:rPr lang="en-US" sz="2400" dirty="0"/>
              <a:t>to build and maintain relationships, and</a:t>
            </a:r>
          </a:p>
          <a:p>
            <a:pPr marL="971533" lvl="1" indent="-285750"/>
            <a:r>
              <a:rPr lang="en-US" sz="2400" dirty="0"/>
              <a:t>to contribute to society.</a:t>
            </a:r>
          </a:p>
          <a:p>
            <a:pPr marL="285750" indent="-285750">
              <a:buFont typeface="Arial" panose="020B0604020202020204" pitchFamily="34" charset="0"/>
              <a:buChar char="•"/>
            </a:pPr>
            <a:endParaRPr lang="en-US" sz="2400" dirty="0"/>
          </a:p>
        </p:txBody>
      </p:sp>
      <p:sp>
        <p:nvSpPr>
          <p:cNvPr id="3" name="Marcador de Posição do Texto 2">
            <a:extLst>
              <a:ext uri="{FF2B5EF4-FFF2-40B4-BE49-F238E27FC236}">
                <a16:creationId xmlns:a16="http://schemas.microsoft.com/office/drawing/2014/main" id="{9993048A-E958-C92A-21D8-2E81F4F6D61C}"/>
              </a:ext>
            </a:extLst>
          </p:cNvPr>
          <p:cNvSpPr>
            <a:spLocks noGrp="1"/>
          </p:cNvSpPr>
          <p:nvPr>
            <p:ph type="body" sz="quarter" idx="10"/>
          </p:nvPr>
        </p:nvSpPr>
        <p:spPr/>
        <p:txBody>
          <a:bodyPr/>
          <a:lstStyle/>
          <a:p>
            <a:r>
              <a:rPr lang="pt-PT" dirty="0" err="1"/>
              <a:t>Healthy</a:t>
            </a:r>
            <a:r>
              <a:rPr lang="pt-PT" dirty="0"/>
              <a:t> </a:t>
            </a:r>
            <a:r>
              <a:rPr lang="pt-PT" dirty="0" err="1"/>
              <a:t>Ageing</a:t>
            </a:r>
            <a:r>
              <a:rPr lang="pt-PT" dirty="0"/>
              <a:t>: A </a:t>
            </a:r>
            <a:r>
              <a:rPr lang="pt-PT" dirty="0" err="1"/>
              <a:t>Functional</a:t>
            </a:r>
            <a:r>
              <a:rPr lang="pt-PT" dirty="0"/>
              <a:t> </a:t>
            </a:r>
            <a:r>
              <a:rPr lang="pt-PT" dirty="0" err="1"/>
              <a:t>Approach</a:t>
            </a:r>
            <a:endParaRPr lang="pt-PT" dirty="0"/>
          </a:p>
        </p:txBody>
      </p:sp>
      <p:pic>
        <p:nvPicPr>
          <p:cNvPr id="2" name="Imagem 1" descr="Uma imagem com texto, círculo, captura de ecrã, Tipo de letra&#10;&#10;Os conteúdos gerados por IA podem estar incorretos.">
            <a:extLst>
              <a:ext uri="{FF2B5EF4-FFF2-40B4-BE49-F238E27FC236}">
                <a16:creationId xmlns:a16="http://schemas.microsoft.com/office/drawing/2014/main" id="{A56A8B70-0C93-E4EA-614C-ACAAFEF3392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4780" y="1039762"/>
            <a:ext cx="4982418" cy="52891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aixaDeTexto 3">
            <a:extLst>
              <a:ext uri="{FF2B5EF4-FFF2-40B4-BE49-F238E27FC236}">
                <a16:creationId xmlns:a16="http://schemas.microsoft.com/office/drawing/2014/main" id="{0FADBDB7-1C3A-21C6-9E31-6F8E297AEA7B}"/>
              </a:ext>
            </a:extLst>
          </p:cNvPr>
          <p:cNvSpPr txBox="1"/>
          <p:nvPr/>
        </p:nvSpPr>
        <p:spPr>
          <a:xfrm>
            <a:off x="10229756" y="6398615"/>
            <a:ext cx="1812565" cy="230832"/>
          </a:xfrm>
          <a:prstGeom prst="rect">
            <a:avLst/>
          </a:prstGeom>
          <a:noFill/>
        </p:spPr>
        <p:txBody>
          <a:bodyPr wrap="square" rtlCol="0">
            <a:spAutoFit/>
          </a:bodyPr>
          <a:lstStyle/>
          <a:p>
            <a:r>
              <a:rPr lang="en-US" sz="900" dirty="0"/>
              <a:t>Data based on Abud et al., 2022.</a:t>
            </a:r>
          </a:p>
        </p:txBody>
      </p:sp>
    </p:spTree>
    <p:extLst>
      <p:ext uri="{BB962C8B-B14F-4D97-AF65-F5344CB8AC3E}">
        <p14:creationId xmlns:p14="http://schemas.microsoft.com/office/powerpoint/2010/main" val="3480474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20992-47E5-8BA4-4F66-6170525C1B6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E1D22654-2E42-DDE7-4AD9-BC0C2CC70F45}"/>
              </a:ext>
            </a:extLst>
          </p:cNvPr>
          <p:cNvSpPr>
            <a:spLocks noGrp="1"/>
          </p:cNvSpPr>
          <p:nvPr>
            <p:ph type="title"/>
          </p:nvPr>
        </p:nvSpPr>
        <p:spPr/>
        <p:txBody>
          <a:bodyPr lIns="91440"/>
          <a:lstStyle/>
          <a:p>
            <a:r>
              <a:rPr lang="pt-PT" dirty="0"/>
              <a:t>Positive </a:t>
            </a:r>
            <a:r>
              <a:rPr lang="pt-PT" dirty="0" err="1"/>
              <a:t>Ageing</a:t>
            </a:r>
            <a:r>
              <a:rPr lang="pt-PT" dirty="0"/>
              <a:t> </a:t>
            </a:r>
            <a:r>
              <a:rPr lang="pt-PT" dirty="0" err="1"/>
              <a:t>Frameworks</a:t>
            </a:r>
            <a:endParaRPr lang="el-GR" dirty="0"/>
          </a:p>
        </p:txBody>
      </p:sp>
      <p:sp>
        <p:nvSpPr>
          <p:cNvPr id="3" name="Marcador de Posição do Texto 2">
            <a:extLst>
              <a:ext uri="{FF2B5EF4-FFF2-40B4-BE49-F238E27FC236}">
                <a16:creationId xmlns:a16="http://schemas.microsoft.com/office/drawing/2014/main" id="{B5694AA6-26E5-B026-DFF6-6E69CBC06F9D}"/>
              </a:ext>
            </a:extLst>
          </p:cNvPr>
          <p:cNvSpPr>
            <a:spLocks noGrp="1"/>
          </p:cNvSpPr>
          <p:nvPr>
            <p:ph type="body" sz="quarter" idx="10"/>
          </p:nvPr>
        </p:nvSpPr>
        <p:spPr/>
        <p:txBody>
          <a:bodyPr/>
          <a:lstStyle/>
          <a:p>
            <a:r>
              <a:rPr lang="pt-PT" dirty="0" err="1"/>
              <a:t>Examples</a:t>
            </a:r>
            <a:r>
              <a:rPr lang="pt-PT" dirty="0"/>
              <a:t> of </a:t>
            </a:r>
            <a:r>
              <a:rPr lang="pt-PT" dirty="0" err="1"/>
              <a:t>Healthy</a:t>
            </a:r>
            <a:r>
              <a:rPr lang="pt-PT" dirty="0"/>
              <a:t> </a:t>
            </a:r>
            <a:r>
              <a:rPr lang="pt-PT" dirty="0" err="1"/>
              <a:t>Ageing</a:t>
            </a:r>
            <a:endParaRPr lang="pt-PT" dirty="0"/>
          </a:p>
        </p:txBody>
      </p:sp>
      <p:graphicFrame>
        <p:nvGraphicFramePr>
          <p:cNvPr id="5" name="Diagrama 4">
            <a:extLst>
              <a:ext uri="{FF2B5EF4-FFF2-40B4-BE49-F238E27FC236}">
                <a16:creationId xmlns:a16="http://schemas.microsoft.com/office/drawing/2014/main" id="{E1A6723B-D2F2-2318-064D-58DE9AEEC236}"/>
              </a:ext>
            </a:extLst>
          </p:cNvPr>
          <p:cNvGraphicFramePr/>
          <p:nvPr>
            <p:extLst>
              <p:ext uri="{D42A27DB-BD31-4B8C-83A1-F6EECF244321}">
                <p14:modId xmlns:p14="http://schemas.microsoft.com/office/powerpoint/2010/main" val="259808130"/>
              </p:ext>
            </p:extLst>
          </p:nvPr>
        </p:nvGraphicFramePr>
        <p:xfrm>
          <a:off x="1857983" y="1585607"/>
          <a:ext cx="8210144" cy="4727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6470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D6709-A817-A5B6-F182-AE2A9974E66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BB228D0B-1339-616C-649B-865200BA2BF5}"/>
              </a:ext>
            </a:extLst>
          </p:cNvPr>
          <p:cNvSpPr>
            <a:spLocks noGrp="1"/>
          </p:cNvSpPr>
          <p:nvPr>
            <p:ph type="title"/>
          </p:nvPr>
        </p:nvSpPr>
        <p:spPr>
          <a:xfrm>
            <a:off x="97970" y="81642"/>
            <a:ext cx="11944351" cy="715879"/>
          </a:xfrm>
        </p:spPr>
        <p:txBody>
          <a:bodyPr lIns="91440" anchor="ctr">
            <a:normAutofit/>
          </a:bodyPr>
          <a:lstStyle/>
          <a:p>
            <a:r>
              <a:rPr lang="pt-PT" dirty="0"/>
              <a:t>Positive </a:t>
            </a:r>
            <a:r>
              <a:rPr lang="pt-PT" dirty="0" err="1"/>
              <a:t>Ageing</a:t>
            </a:r>
            <a:r>
              <a:rPr lang="pt-PT" dirty="0"/>
              <a:t> </a:t>
            </a:r>
            <a:r>
              <a:rPr lang="pt-PT" dirty="0" err="1"/>
              <a:t>Frameworks</a:t>
            </a:r>
            <a:endParaRPr lang="el-GR" dirty="0"/>
          </a:p>
        </p:txBody>
      </p:sp>
      <p:pic>
        <p:nvPicPr>
          <p:cNvPr id="6" name="Imagem 5" descr="Uma imagem com texto, Tipo de letra, captura de ecrã, logótipo&#10;&#10;Os conteúdos gerados por IA podem estar incorretos.">
            <a:extLst>
              <a:ext uri="{FF2B5EF4-FFF2-40B4-BE49-F238E27FC236}">
                <a16:creationId xmlns:a16="http://schemas.microsoft.com/office/drawing/2014/main" id="{B921B7A7-5529-B9DB-48DA-660940EEFE87}"/>
              </a:ext>
            </a:extLst>
          </p:cNvPr>
          <p:cNvPicPr>
            <a:picLocks noChangeAspect="1"/>
          </p:cNvPicPr>
          <p:nvPr/>
        </p:nvPicPr>
        <p:blipFill>
          <a:blip r:embed="rId3"/>
          <a:srcRect l="18558" r="16923" b="1"/>
          <a:stretch>
            <a:fillRect/>
          </a:stretch>
        </p:blipFill>
        <p:spPr>
          <a:xfrm>
            <a:off x="278798" y="1833552"/>
            <a:ext cx="4366429" cy="3925223"/>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ontent Placeholder 6">
            <a:extLst>
              <a:ext uri="{FF2B5EF4-FFF2-40B4-BE49-F238E27FC236}">
                <a16:creationId xmlns:a16="http://schemas.microsoft.com/office/drawing/2014/main" id="{0EDC7ED1-6D67-658A-B9D7-C720F5B4A377}"/>
              </a:ext>
            </a:extLst>
          </p:cNvPr>
          <p:cNvSpPr>
            <a:spLocks noGrp="1"/>
          </p:cNvSpPr>
          <p:nvPr>
            <p:ph sz="quarter" idx="12"/>
          </p:nvPr>
        </p:nvSpPr>
        <p:spPr>
          <a:xfrm>
            <a:off x="4980330" y="2202595"/>
            <a:ext cx="6932872" cy="3187136"/>
          </a:xfrm>
        </p:spPr>
        <p:txBody>
          <a:bodyPr>
            <a:normAutofit/>
          </a:bodyPr>
          <a:lstStyle/>
          <a:p>
            <a:pPr marL="285750" indent="-285750">
              <a:buFont typeface="Arial" panose="020B0604020202020204" pitchFamily="34" charset="0"/>
              <a:buChar char="•"/>
            </a:pPr>
            <a:r>
              <a:rPr lang="en-US" sz="2300" dirty="0"/>
              <a:t>Active Ageing is the process of </a:t>
            </a:r>
            <a:r>
              <a:rPr lang="en-US" sz="2300" dirty="0" err="1"/>
              <a:t>optimising</a:t>
            </a:r>
            <a:r>
              <a:rPr lang="en-US" sz="2300" dirty="0"/>
              <a:t> opportunities for health, participation and security to enhance quality of life as people age (WHO, 2002).</a:t>
            </a:r>
          </a:p>
          <a:p>
            <a:pPr marL="285750" indent="-285750">
              <a:buFont typeface="Arial" panose="020B0604020202020204" pitchFamily="34" charset="0"/>
              <a:buChar char="•"/>
            </a:pPr>
            <a:r>
              <a:rPr lang="en-US" sz="2300" dirty="0"/>
              <a:t>The word </a:t>
            </a:r>
            <a:r>
              <a:rPr lang="en-US" sz="2300" i="1" dirty="0"/>
              <a:t>active</a:t>
            </a:r>
            <a:r>
              <a:rPr lang="en-US" sz="2300" dirty="0"/>
              <a:t> refers to continuing participation in social, economic, cultural, spiritual, and civic affairs, not just the ability to be physically active or participate in the </a:t>
            </a:r>
            <a:r>
              <a:rPr lang="en-US" sz="2300" dirty="0" err="1"/>
              <a:t>labour</a:t>
            </a:r>
            <a:r>
              <a:rPr lang="en-US" sz="2300" dirty="0"/>
              <a:t> force. It rests on three pillars: Health, Participation, and Security. </a:t>
            </a:r>
          </a:p>
          <a:p>
            <a:endParaRPr lang="en-US" dirty="0"/>
          </a:p>
          <a:p>
            <a:pPr marL="285750" indent="-285750">
              <a:buFont typeface="Arial" panose="020B0604020202020204" pitchFamily="34" charset="0"/>
              <a:buChar char="•"/>
            </a:pPr>
            <a:endParaRPr lang="en-US" dirty="0"/>
          </a:p>
        </p:txBody>
      </p:sp>
      <p:sp>
        <p:nvSpPr>
          <p:cNvPr id="3" name="Marcador de Posição do Texto 2">
            <a:extLst>
              <a:ext uri="{FF2B5EF4-FFF2-40B4-BE49-F238E27FC236}">
                <a16:creationId xmlns:a16="http://schemas.microsoft.com/office/drawing/2014/main" id="{139FF90B-292B-B089-98E5-544992B17CB1}"/>
              </a:ext>
            </a:extLst>
          </p:cNvPr>
          <p:cNvSpPr>
            <a:spLocks noGrp="1"/>
          </p:cNvSpPr>
          <p:nvPr>
            <p:ph type="body" sz="quarter" idx="10"/>
          </p:nvPr>
        </p:nvSpPr>
        <p:spPr>
          <a:xfrm>
            <a:off x="97970" y="854672"/>
            <a:ext cx="11944351" cy="550862"/>
          </a:xfrm>
        </p:spPr>
        <p:txBody>
          <a:bodyPr anchor="ctr">
            <a:normAutofit/>
          </a:bodyPr>
          <a:lstStyle/>
          <a:p>
            <a:r>
              <a:rPr lang="pt-PT" dirty="0"/>
              <a:t>Active </a:t>
            </a:r>
            <a:r>
              <a:rPr lang="pt-PT" dirty="0" err="1"/>
              <a:t>Ageing</a:t>
            </a:r>
            <a:r>
              <a:rPr lang="pt-PT" dirty="0"/>
              <a:t>: </a:t>
            </a:r>
            <a:r>
              <a:rPr lang="pt-PT" dirty="0" err="1"/>
              <a:t>Optimising</a:t>
            </a:r>
            <a:r>
              <a:rPr lang="pt-PT" dirty="0"/>
              <a:t> </a:t>
            </a:r>
            <a:r>
              <a:rPr lang="pt-PT" dirty="0" err="1"/>
              <a:t>Opportunities</a:t>
            </a:r>
            <a:endParaRPr lang="pt-PT" dirty="0"/>
          </a:p>
        </p:txBody>
      </p:sp>
    </p:spTree>
    <p:extLst>
      <p:ext uri="{BB962C8B-B14F-4D97-AF65-F5344CB8AC3E}">
        <p14:creationId xmlns:p14="http://schemas.microsoft.com/office/powerpoint/2010/main" val="1581364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FCBD9-D657-203B-2903-A06A4D7108B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740E3E0-FC1E-4E3A-EA70-EF7D80470C07}"/>
              </a:ext>
            </a:extLst>
          </p:cNvPr>
          <p:cNvSpPr>
            <a:spLocks noGrp="1"/>
          </p:cNvSpPr>
          <p:nvPr>
            <p:ph type="title"/>
          </p:nvPr>
        </p:nvSpPr>
        <p:spPr>
          <a:xfrm>
            <a:off x="97970" y="81642"/>
            <a:ext cx="11944351" cy="715879"/>
          </a:xfrm>
        </p:spPr>
        <p:txBody>
          <a:bodyPr lIns="91440" anchor="ctr">
            <a:normAutofit/>
          </a:bodyPr>
          <a:lstStyle/>
          <a:p>
            <a:r>
              <a:rPr lang="pt-PT" dirty="0"/>
              <a:t>Positive </a:t>
            </a:r>
            <a:r>
              <a:rPr lang="pt-PT" dirty="0" err="1"/>
              <a:t>Ageing</a:t>
            </a:r>
            <a:r>
              <a:rPr lang="pt-PT" dirty="0"/>
              <a:t> </a:t>
            </a:r>
            <a:r>
              <a:rPr lang="pt-PT" dirty="0" err="1"/>
              <a:t>Frameworks</a:t>
            </a:r>
            <a:endParaRPr lang="el-GR" dirty="0"/>
          </a:p>
        </p:txBody>
      </p:sp>
      <p:pic>
        <p:nvPicPr>
          <p:cNvPr id="6" name="Imagem 5" descr="Uma imagem com texto, Tipo de letra, captura de ecrã, logótipo&#10;&#10;Os conteúdos gerados por IA podem estar incorretos.">
            <a:extLst>
              <a:ext uri="{FF2B5EF4-FFF2-40B4-BE49-F238E27FC236}">
                <a16:creationId xmlns:a16="http://schemas.microsoft.com/office/drawing/2014/main" id="{6A5B8E7F-CDAC-F545-E929-4588973409CF}"/>
              </a:ext>
            </a:extLst>
          </p:cNvPr>
          <p:cNvPicPr>
            <a:picLocks noChangeAspect="1"/>
          </p:cNvPicPr>
          <p:nvPr/>
        </p:nvPicPr>
        <p:blipFill>
          <a:blip r:embed="rId3"/>
          <a:srcRect l="18558" r="16923" b="1"/>
          <a:stretch>
            <a:fillRect/>
          </a:stretch>
        </p:blipFill>
        <p:spPr>
          <a:xfrm>
            <a:off x="278798" y="1843279"/>
            <a:ext cx="4366429" cy="3925223"/>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ontent Placeholder 6">
            <a:extLst>
              <a:ext uri="{FF2B5EF4-FFF2-40B4-BE49-F238E27FC236}">
                <a16:creationId xmlns:a16="http://schemas.microsoft.com/office/drawing/2014/main" id="{4394C42A-1721-8734-7C11-6B3DD5915556}"/>
              </a:ext>
            </a:extLst>
          </p:cNvPr>
          <p:cNvSpPr>
            <a:spLocks noGrp="1"/>
          </p:cNvSpPr>
          <p:nvPr>
            <p:ph sz="quarter" idx="12"/>
          </p:nvPr>
        </p:nvSpPr>
        <p:spPr>
          <a:xfrm>
            <a:off x="5050354" y="1843279"/>
            <a:ext cx="7007064" cy="3787347"/>
          </a:xfrm>
        </p:spPr>
        <p:txBody>
          <a:bodyPr>
            <a:normAutofit/>
          </a:bodyPr>
          <a:lstStyle/>
          <a:p>
            <a:pPr marL="285750" indent="-285750">
              <a:buFont typeface="Arial" panose="020B0604020202020204" pitchFamily="34" charset="0"/>
              <a:buChar char="•"/>
            </a:pPr>
            <a:r>
              <a:rPr lang="en-US" sz="2200" b="1" dirty="0"/>
              <a:t>Culture</a:t>
            </a:r>
            <a:r>
              <a:rPr lang="en-US" sz="2200" dirty="0"/>
              <a:t> serves as the overarching environment for individuals, dictating societal views on the ageing process, health-seeking </a:t>
            </a:r>
            <a:r>
              <a:rPr lang="en-US" sz="2200" dirty="0" err="1"/>
              <a:t>behaviours</a:t>
            </a:r>
            <a:r>
              <a:rPr lang="en-US" sz="2200" dirty="0"/>
              <a:t>, or living arrangements.</a:t>
            </a:r>
          </a:p>
          <a:p>
            <a:pPr marL="285750" indent="-285750">
              <a:buFont typeface="Arial" panose="020B0604020202020204" pitchFamily="34" charset="0"/>
              <a:buChar char="•"/>
            </a:pPr>
            <a:r>
              <a:rPr lang="en-US" sz="2200" b="1" dirty="0"/>
              <a:t>Gender</a:t>
            </a:r>
            <a:r>
              <a:rPr lang="en-US" sz="2200" dirty="0"/>
              <a:t> functions as a critical lens for policy appropriateness, highlighting how disparate social statuses and traditional roles lead to unique risks: women often face increased poverty due to lifelong unpaid caregiving, while men are statistically more susceptible to occupational hazards and risk-taking </a:t>
            </a:r>
            <a:r>
              <a:rPr lang="en-US" sz="2200" dirty="0" err="1"/>
              <a:t>behaviours</a:t>
            </a:r>
            <a:r>
              <a:rPr lang="en-US" sz="2200" dirty="0"/>
              <a:t>.</a:t>
            </a:r>
          </a:p>
        </p:txBody>
      </p:sp>
      <p:sp>
        <p:nvSpPr>
          <p:cNvPr id="3" name="Marcador de Posição do Texto 2">
            <a:extLst>
              <a:ext uri="{FF2B5EF4-FFF2-40B4-BE49-F238E27FC236}">
                <a16:creationId xmlns:a16="http://schemas.microsoft.com/office/drawing/2014/main" id="{2BC815C6-FF3E-21B9-F404-4BBF4EE52403}"/>
              </a:ext>
            </a:extLst>
          </p:cNvPr>
          <p:cNvSpPr>
            <a:spLocks noGrp="1"/>
          </p:cNvSpPr>
          <p:nvPr>
            <p:ph type="body" sz="quarter" idx="10"/>
          </p:nvPr>
        </p:nvSpPr>
        <p:spPr>
          <a:xfrm>
            <a:off x="97970" y="854672"/>
            <a:ext cx="11944351" cy="550862"/>
          </a:xfrm>
        </p:spPr>
        <p:txBody>
          <a:bodyPr anchor="ctr">
            <a:normAutofit/>
          </a:bodyPr>
          <a:lstStyle/>
          <a:p>
            <a:r>
              <a:rPr lang="pt-PT" dirty="0"/>
              <a:t>Active </a:t>
            </a:r>
            <a:r>
              <a:rPr lang="pt-PT" dirty="0" err="1"/>
              <a:t>Ageing</a:t>
            </a:r>
            <a:r>
              <a:rPr lang="pt-PT" dirty="0"/>
              <a:t>: </a:t>
            </a:r>
            <a:r>
              <a:rPr lang="pt-PT" dirty="0" err="1"/>
              <a:t>Optimising</a:t>
            </a:r>
            <a:r>
              <a:rPr lang="pt-PT" dirty="0"/>
              <a:t> </a:t>
            </a:r>
            <a:r>
              <a:rPr lang="pt-PT" dirty="0" err="1"/>
              <a:t>Opportunities</a:t>
            </a:r>
            <a:endParaRPr lang="pt-PT" dirty="0"/>
          </a:p>
        </p:txBody>
      </p:sp>
      <p:grpSp>
        <p:nvGrpSpPr>
          <p:cNvPr id="14" name="Agrupar 13">
            <a:extLst>
              <a:ext uri="{FF2B5EF4-FFF2-40B4-BE49-F238E27FC236}">
                <a16:creationId xmlns:a16="http://schemas.microsoft.com/office/drawing/2014/main" id="{359D7434-E01D-2ACE-BD43-29E439C47268}"/>
              </a:ext>
            </a:extLst>
          </p:cNvPr>
          <p:cNvGrpSpPr/>
          <p:nvPr/>
        </p:nvGrpSpPr>
        <p:grpSpPr>
          <a:xfrm>
            <a:off x="4837841" y="5250033"/>
            <a:ext cx="7217850" cy="1036937"/>
            <a:chOff x="4824471" y="4708186"/>
            <a:chExt cx="7217850" cy="1036937"/>
          </a:xfrm>
        </p:grpSpPr>
        <p:sp>
          <p:nvSpPr>
            <p:cNvPr id="2" name="Oval 1">
              <a:extLst>
                <a:ext uri="{FF2B5EF4-FFF2-40B4-BE49-F238E27FC236}">
                  <a16:creationId xmlns:a16="http://schemas.microsoft.com/office/drawing/2014/main" id="{4EB4A685-2CC9-5D42-7EEB-76CE79C6129C}"/>
                </a:ext>
              </a:extLst>
            </p:cNvPr>
            <p:cNvSpPr/>
            <p:nvPr/>
          </p:nvSpPr>
          <p:spPr>
            <a:xfrm>
              <a:off x="4824471"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4" name="CaixaDeTexto 3">
              <a:extLst>
                <a:ext uri="{FF2B5EF4-FFF2-40B4-BE49-F238E27FC236}">
                  <a16:creationId xmlns:a16="http://schemas.microsoft.com/office/drawing/2014/main" id="{CE6E01CC-F5C2-C986-C300-EAF82BB16EB3}"/>
                </a:ext>
              </a:extLst>
            </p:cNvPr>
            <p:cNvSpPr txBox="1"/>
            <p:nvPr/>
          </p:nvSpPr>
          <p:spPr>
            <a:xfrm>
              <a:off x="4961065" y="5041988"/>
              <a:ext cx="1477958" cy="369332"/>
            </a:xfrm>
            <a:prstGeom prst="rect">
              <a:avLst/>
            </a:prstGeom>
            <a:noFill/>
          </p:spPr>
          <p:txBody>
            <a:bodyPr wrap="square" rtlCol="0">
              <a:spAutoFit/>
            </a:bodyPr>
            <a:lstStyle/>
            <a:p>
              <a:pPr algn="ctr"/>
              <a:r>
                <a:rPr lang="en-US" b="1" dirty="0">
                  <a:solidFill>
                    <a:srgbClr val="FFFFFF"/>
                  </a:solidFill>
                </a:rPr>
                <a:t>Autonomy</a:t>
              </a:r>
              <a:endParaRPr lang="en-US" dirty="0">
                <a:solidFill>
                  <a:srgbClr val="FFFFFF"/>
                </a:solidFill>
              </a:endParaRPr>
            </a:p>
          </p:txBody>
        </p:sp>
        <p:sp>
          <p:nvSpPr>
            <p:cNvPr id="7" name="Oval 6">
              <a:extLst>
                <a:ext uri="{FF2B5EF4-FFF2-40B4-BE49-F238E27FC236}">
                  <a16:creationId xmlns:a16="http://schemas.microsoft.com/office/drawing/2014/main" id="{E646A393-6B20-B84B-0DA9-136C81A93DBC}"/>
                </a:ext>
              </a:extLst>
            </p:cNvPr>
            <p:cNvSpPr/>
            <p:nvPr/>
          </p:nvSpPr>
          <p:spPr>
            <a:xfrm>
              <a:off x="6663082"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9" name="CaixaDeTexto 8">
              <a:extLst>
                <a:ext uri="{FF2B5EF4-FFF2-40B4-BE49-F238E27FC236}">
                  <a16:creationId xmlns:a16="http://schemas.microsoft.com/office/drawing/2014/main" id="{D1AEBEDC-9F07-D2ED-7096-97C8C1E51186}"/>
                </a:ext>
              </a:extLst>
            </p:cNvPr>
            <p:cNvSpPr txBox="1"/>
            <p:nvPr/>
          </p:nvSpPr>
          <p:spPr>
            <a:xfrm>
              <a:off x="6701905" y="5041988"/>
              <a:ext cx="1624369" cy="369332"/>
            </a:xfrm>
            <a:prstGeom prst="rect">
              <a:avLst/>
            </a:prstGeom>
            <a:noFill/>
          </p:spPr>
          <p:txBody>
            <a:bodyPr wrap="square" rtlCol="0">
              <a:spAutoFit/>
            </a:bodyPr>
            <a:lstStyle/>
            <a:p>
              <a:pPr algn="ctr"/>
              <a:r>
                <a:rPr lang="en-US" b="1" dirty="0">
                  <a:solidFill>
                    <a:srgbClr val="FFFFFF"/>
                  </a:solidFill>
                </a:rPr>
                <a:t>Independence</a:t>
              </a:r>
              <a:endParaRPr lang="en-US" dirty="0">
                <a:solidFill>
                  <a:srgbClr val="FFFFFF"/>
                </a:solidFill>
              </a:endParaRPr>
            </a:p>
          </p:txBody>
        </p:sp>
        <p:sp>
          <p:nvSpPr>
            <p:cNvPr id="10" name="Oval 9">
              <a:extLst>
                <a:ext uri="{FF2B5EF4-FFF2-40B4-BE49-F238E27FC236}">
                  <a16:creationId xmlns:a16="http://schemas.microsoft.com/office/drawing/2014/main" id="{E846A1D3-6B8B-AC64-EC2D-78E1FD58328E}"/>
                </a:ext>
              </a:extLst>
            </p:cNvPr>
            <p:cNvSpPr/>
            <p:nvPr/>
          </p:nvSpPr>
          <p:spPr>
            <a:xfrm>
              <a:off x="8501693"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1" name="CaixaDeTexto 10">
              <a:extLst>
                <a:ext uri="{FF2B5EF4-FFF2-40B4-BE49-F238E27FC236}">
                  <a16:creationId xmlns:a16="http://schemas.microsoft.com/office/drawing/2014/main" id="{7029EE6B-E321-191C-FE9A-65A811F8BA21}"/>
                </a:ext>
              </a:extLst>
            </p:cNvPr>
            <p:cNvSpPr txBox="1"/>
            <p:nvPr/>
          </p:nvSpPr>
          <p:spPr>
            <a:xfrm>
              <a:off x="8540516" y="5041988"/>
              <a:ext cx="1624369" cy="369332"/>
            </a:xfrm>
            <a:prstGeom prst="rect">
              <a:avLst/>
            </a:prstGeom>
            <a:noFill/>
          </p:spPr>
          <p:txBody>
            <a:bodyPr wrap="square" rtlCol="0">
              <a:spAutoFit/>
            </a:bodyPr>
            <a:lstStyle/>
            <a:p>
              <a:pPr algn="ctr"/>
              <a:r>
                <a:rPr lang="en-US" b="1" dirty="0">
                  <a:solidFill>
                    <a:srgbClr val="FFFFFF"/>
                  </a:solidFill>
                </a:rPr>
                <a:t>Quality of Life</a:t>
              </a:r>
              <a:endParaRPr lang="en-US" dirty="0">
                <a:solidFill>
                  <a:srgbClr val="FFFFFF"/>
                </a:solidFill>
              </a:endParaRPr>
            </a:p>
          </p:txBody>
        </p:sp>
        <p:sp>
          <p:nvSpPr>
            <p:cNvPr id="12" name="Oval 11">
              <a:extLst>
                <a:ext uri="{FF2B5EF4-FFF2-40B4-BE49-F238E27FC236}">
                  <a16:creationId xmlns:a16="http://schemas.microsoft.com/office/drawing/2014/main" id="{BD912E5C-AECF-34D0-D83F-B3D182599992}"/>
                </a:ext>
              </a:extLst>
            </p:cNvPr>
            <p:cNvSpPr/>
            <p:nvPr/>
          </p:nvSpPr>
          <p:spPr>
            <a:xfrm>
              <a:off x="10340304"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3" name="CaixaDeTexto 12">
              <a:extLst>
                <a:ext uri="{FF2B5EF4-FFF2-40B4-BE49-F238E27FC236}">
                  <a16:creationId xmlns:a16="http://schemas.microsoft.com/office/drawing/2014/main" id="{F30C1FF6-7E1E-5496-9871-D6CF5CACF170}"/>
                </a:ext>
              </a:extLst>
            </p:cNvPr>
            <p:cNvSpPr txBox="1"/>
            <p:nvPr/>
          </p:nvSpPr>
          <p:spPr>
            <a:xfrm>
              <a:off x="10417952" y="4903488"/>
              <a:ext cx="1624369" cy="646331"/>
            </a:xfrm>
            <a:prstGeom prst="rect">
              <a:avLst/>
            </a:prstGeom>
            <a:noFill/>
          </p:spPr>
          <p:txBody>
            <a:bodyPr wrap="square" rtlCol="0">
              <a:spAutoFit/>
            </a:bodyPr>
            <a:lstStyle/>
            <a:p>
              <a:pPr algn="ctr"/>
              <a:r>
                <a:rPr lang="en-US" b="1" dirty="0">
                  <a:solidFill>
                    <a:srgbClr val="FFFFFF"/>
                  </a:solidFill>
                </a:rPr>
                <a:t>Healthy Life Expectancy</a:t>
              </a:r>
              <a:endParaRPr lang="en-US" dirty="0">
                <a:solidFill>
                  <a:srgbClr val="FFFFFF"/>
                </a:solidFill>
              </a:endParaRPr>
            </a:p>
          </p:txBody>
        </p:sp>
      </p:grpSp>
    </p:spTree>
    <p:extLst>
      <p:ext uri="{BB962C8B-B14F-4D97-AF65-F5344CB8AC3E}">
        <p14:creationId xmlns:p14="http://schemas.microsoft.com/office/powerpoint/2010/main" val="2646882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B2F8-C2A3-789F-03D5-576DDC39B1C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0F94CB3D-A1CD-35F3-DF6B-A8CE2D8DD817}"/>
              </a:ext>
            </a:extLst>
          </p:cNvPr>
          <p:cNvSpPr>
            <a:spLocks noGrp="1"/>
          </p:cNvSpPr>
          <p:nvPr>
            <p:ph type="title"/>
          </p:nvPr>
        </p:nvSpPr>
        <p:spPr/>
        <p:txBody>
          <a:bodyPr lIns="91440"/>
          <a:lstStyle/>
          <a:p>
            <a:r>
              <a:rPr lang="pt-PT" dirty="0"/>
              <a:t>Positive </a:t>
            </a:r>
            <a:r>
              <a:rPr lang="pt-PT" dirty="0" err="1"/>
              <a:t>Ageing</a:t>
            </a:r>
            <a:r>
              <a:rPr lang="pt-PT" dirty="0"/>
              <a:t> </a:t>
            </a:r>
            <a:r>
              <a:rPr lang="pt-PT" dirty="0" err="1"/>
              <a:t>Frameworks</a:t>
            </a:r>
            <a:endParaRPr lang="el-GR" dirty="0"/>
          </a:p>
        </p:txBody>
      </p:sp>
      <p:sp>
        <p:nvSpPr>
          <p:cNvPr id="3" name="Marcador de Posição do Texto 2">
            <a:extLst>
              <a:ext uri="{FF2B5EF4-FFF2-40B4-BE49-F238E27FC236}">
                <a16:creationId xmlns:a16="http://schemas.microsoft.com/office/drawing/2014/main" id="{904EF078-416A-659F-4EB9-F48F4D1CC8B7}"/>
              </a:ext>
            </a:extLst>
          </p:cNvPr>
          <p:cNvSpPr>
            <a:spLocks noGrp="1"/>
          </p:cNvSpPr>
          <p:nvPr>
            <p:ph type="body" sz="quarter" idx="10"/>
          </p:nvPr>
        </p:nvSpPr>
        <p:spPr/>
        <p:txBody>
          <a:bodyPr/>
          <a:lstStyle/>
          <a:p>
            <a:r>
              <a:rPr lang="pt-PT" dirty="0" err="1"/>
              <a:t>Examples</a:t>
            </a:r>
            <a:r>
              <a:rPr lang="pt-PT" dirty="0"/>
              <a:t> of Active </a:t>
            </a:r>
            <a:r>
              <a:rPr lang="pt-PT" dirty="0" err="1"/>
              <a:t>Ageing</a:t>
            </a:r>
            <a:endParaRPr lang="pt-PT" dirty="0"/>
          </a:p>
        </p:txBody>
      </p:sp>
      <p:graphicFrame>
        <p:nvGraphicFramePr>
          <p:cNvPr id="6" name="Diagrama 5">
            <a:extLst>
              <a:ext uri="{FF2B5EF4-FFF2-40B4-BE49-F238E27FC236}">
                <a16:creationId xmlns:a16="http://schemas.microsoft.com/office/drawing/2014/main" id="{C7515F3C-2A16-62D0-E439-F9AB0C1D7AA7}"/>
              </a:ext>
            </a:extLst>
          </p:cNvPr>
          <p:cNvGraphicFramePr/>
          <p:nvPr>
            <p:extLst>
              <p:ext uri="{D42A27DB-BD31-4B8C-83A1-F6EECF244321}">
                <p14:modId xmlns:p14="http://schemas.microsoft.com/office/powerpoint/2010/main" val="3990214257"/>
              </p:ext>
            </p:extLst>
          </p:nvPr>
        </p:nvGraphicFramePr>
        <p:xfrm>
          <a:off x="1815828" y="1462685"/>
          <a:ext cx="8009107" cy="4912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7735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4A4C9-0A55-8BE4-4713-E5232F13154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447DDC7-7380-22A5-3DD6-EAA4B4714872}"/>
              </a:ext>
            </a:extLst>
          </p:cNvPr>
          <p:cNvSpPr>
            <a:spLocks noGrp="1"/>
          </p:cNvSpPr>
          <p:nvPr>
            <p:ph type="title"/>
          </p:nvPr>
        </p:nvSpPr>
        <p:spPr/>
        <p:txBody>
          <a:bodyPr lIns="91440"/>
          <a:lstStyle/>
          <a:p>
            <a:r>
              <a:rPr lang="pt-PT" dirty="0"/>
              <a:t>Positive </a:t>
            </a:r>
            <a:r>
              <a:rPr lang="pt-PT" dirty="0" err="1"/>
              <a:t>Ageing</a:t>
            </a:r>
            <a:r>
              <a:rPr lang="pt-PT" dirty="0"/>
              <a:t> </a:t>
            </a:r>
            <a:r>
              <a:rPr lang="pt-PT" dirty="0" err="1"/>
              <a:t>Frameworks</a:t>
            </a:r>
            <a:endParaRPr lang="el-GR" dirty="0"/>
          </a:p>
        </p:txBody>
      </p:sp>
      <p:sp>
        <p:nvSpPr>
          <p:cNvPr id="7" name="Content Placeholder 6">
            <a:extLst>
              <a:ext uri="{FF2B5EF4-FFF2-40B4-BE49-F238E27FC236}">
                <a16:creationId xmlns:a16="http://schemas.microsoft.com/office/drawing/2014/main" id="{33BFEC76-845E-7BDC-AE32-A272BE6FEFB7}"/>
              </a:ext>
            </a:extLst>
          </p:cNvPr>
          <p:cNvSpPr>
            <a:spLocks noGrp="1"/>
          </p:cNvSpPr>
          <p:nvPr>
            <p:ph sz="quarter" idx="12"/>
          </p:nvPr>
        </p:nvSpPr>
        <p:spPr>
          <a:xfrm>
            <a:off x="97971" y="2133894"/>
            <a:ext cx="11944350" cy="4101536"/>
          </a:xfrm>
        </p:spPr>
        <p:txBody>
          <a:bodyPr/>
          <a:lstStyle/>
          <a:p>
            <a:pPr marL="285750" indent="-285750">
              <a:buFont typeface="Arial" panose="020B0604020202020204" pitchFamily="34" charset="0"/>
              <a:buChar char="•"/>
            </a:pPr>
            <a:r>
              <a:rPr lang="en-US" sz="2800" b="1" dirty="0"/>
              <a:t>Quality of Life </a:t>
            </a:r>
            <a:r>
              <a:rPr lang="en-US" sz="2800" dirty="0"/>
              <a:t>is an individual's perception of their position in life in the context of the culture and value systems in which they live and in relation to their goals, expectations, standards and concerns (WHOQOL, 1998).</a:t>
            </a:r>
          </a:p>
          <a:p>
            <a:endParaRPr lang="en-US" sz="2800" dirty="0"/>
          </a:p>
          <a:p>
            <a:pPr marL="285750" indent="-285750">
              <a:buFont typeface="Arial" panose="020B0604020202020204" pitchFamily="34" charset="0"/>
              <a:buChar char="•"/>
            </a:pPr>
            <a:r>
              <a:rPr lang="en-US" sz="2800" dirty="0"/>
              <a:t>It serves as a vital indicator of well-being that persists even when physical health declines and is closely tied to the concepts of </a:t>
            </a:r>
            <a:r>
              <a:rPr lang="en-US" sz="2800" b="1" dirty="0"/>
              <a:t>autonomy</a:t>
            </a:r>
            <a:r>
              <a:rPr lang="en-US" sz="2800" dirty="0"/>
              <a:t> (the ability to make one’s own choices) and </a:t>
            </a:r>
            <a:r>
              <a:rPr lang="en-US" sz="2800" b="1" dirty="0"/>
              <a:t>control</a:t>
            </a:r>
            <a:r>
              <a:rPr lang="en-US" sz="2800" dirty="0"/>
              <a:t> over daily routines (Wiggins et al., 2004). </a:t>
            </a:r>
          </a:p>
        </p:txBody>
      </p:sp>
      <p:sp>
        <p:nvSpPr>
          <p:cNvPr id="3" name="Marcador de Posição do Texto 2">
            <a:extLst>
              <a:ext uri="{FF2B5EF4-FFF2-40B4-BE49-F238E27FC236}">
                <a16:creationId xmlns:a16="http://schemas.microsoft.com/office/drawing/2014/main" id="{AE45A1B7-F5F9-C50B-0C3A-5A885448281C}"/>
              </a:ext>
            </a:extLst>
          </p:cNvPr>
          <p:cNvSpPr>
            <a:spLocks noGrp="1"/>
          </p:cNvSpPr>
          <p:nvPr>
            <p:ph type="body" sz="quarter" idx="10"/>
          </p:nvPr>
        </p:nvSpPr>
        <p:spPr/>
        <p:txBody>
          <a:bodyPr/>
          <a:lstStyle/>
          <a:p>
            <a:r>
              <a:rPr lang="en-US" dirty="0"/>
              <a:t>Quality of Life: The Subjective Experience</a:t>
            </a:r>
            <a:endParaRPr lang="pt-PT" dirty="0"/>
          </a:p>
        </p:txBody>
      </p:sp>
      <p:pic>
        <p:nvPicPr>
          <p:cNvPr id="4" name="Imagem 3" descr="Uma imagem com céu, pessoa, ar livre, vestuário&#10;&#10;Os conteúdos gerados por IA podem estar incorretos.">
            <a:extLst>
              <a:ext uri="{FF2B5EF4-FFF2-40B4-BE49-F238E27FC236}">
                <a16:creationId xmlns:a16="http://schemas.microsoft.com/office/drawing/2014/main" id="{52954166-0F87-FDAA-E94A-8859822CC536}"/>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221821" y="136040"/>
            <a:ext cx="2820500" cy="1410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72962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E9211-9509-96C7-3075-3E808B7D826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04BACF6-8F16-ADBF-838B-63354C0202EE}"/>
              </a:ext>
            </a:extLst>
          </p:cNvPr>
          <p:cNvSpPr>
            <a:spLocks noGrp="1"/>
          </p:cNvSpPr>
          <p:nvPr>
            <p:ph type="title"/>
          </p:nvPr>
        </p:nvSpPr>
        <p:spPr/>
        <p:txBody>
          <a:bodyPr lIns="91440"/>
          <a:lstStyle/>
          <a:p>
            <a:r>
              <a:rPr lang="pt-PT" dirty="0"/>
              <a:t>Positive </a:t>
            </a:r>
            <a:r>
              <a:rPr lang="pt-PT" dirty="0" err="1"/>
              <a:t>Ageing</a:t>
            </a:r>
            <a:r>
              <a:rPr lang="pt-PT" dirty="0"/>
              <a:t> </a:t>
            </a:r>
            <a:r>
              <a:rPr lang="pt-PT" dirty="0" err="1"/>
              <a:t>Frameworks</a:t>
            </a:r>
            <a:endParaRPr lang="el-GR" dirty="0"/>
          </a:p>
        </p:txBody>
      </p:sp>
      <p:sp>
        <p:nvSpPr>
          <p:cNvPr id="3" name="Marcador de Posição do Texto 2">
            <a:extLst>
              <a:ext uri="{FF2B5EF4-FFF2-40B4-BE49-F238E27FC236}">
                <a16:creationId xmlns:a16="http://schemas.microsoft.com/office/drawing/2014/main" id="{A8974705-CEB9-7D16-57D8-F1B6A7E0CD93}"/>
              </a:ext>
            </a:extLst>
          </p:cNvPr>
          <p:cNvSpPr>
            <a:spLocks noGrp="1"/>
          </p:cNvSpPr>
          <p:nvPr>
            <p:ph type="body" sz="quarter" idx="10"/>
          </p:nvPr>
        </p:nvSpPr>
        <p:spPr/>
        <p:txBody>
          <a:bodyPr/>
          <a:lstStyle/>
          <a:p>
            <a:r>
              <a:rPr lang="en-US" dirty="0"/>
              <a:t>Examples of Quality of Life</a:t>
            </a:r>
            <a:endParaRPr lang="pt-PT" dirty="0"/>
          </a:p>
        </p:txBody>
      </p:sp>
      <p:graphicFrame>
        <p:nvGraphicFramePr>
          <p:cNvPr id="5" name="Diagrama 4">
            <a:extLst>
              <a:ext uri="{FF2B5EF4-FFF2-40B4-BE49-F238E27FC236}">
                <a16:creationId xmlns:a16="http://schemas.microsoft.com/office/drawing/2014/main" id="{E82B901D-022E-1516-8A96-1FD3F92A504E}"/>
              </a:ext>
            </a:extLst>
          </p:cNvPr>
          <p:cNvGraphicFramePr/>
          <p:nvPr>
            <p:extLst>
              <p:ext uri="{D42A27DB-BD31-4B8C-83A1-F6EECF244321}">
                <p14:modId xmlns:p14="http://schemas.microsoft.com/office/powerpoint/2010/main" val="3567147365"/>
              </p:ext>
            </p:extLst>
          </p:nvPr>
        </p:nvGraphicFramePr>
        <p:xfrm>
          <a:off x="1835285" y="1462685"/>
          <a:ext cx="7503268" cy="4863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8435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06B57-D4F1-31F3-76FD-8D33BB6E048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4FDED65-3B32-DCB5-625F-484C8150912E}"/>
              </a:ext>
            </a:extLst>
          </p:cNvPr>
          <p:cNvSpPr>
            <a:spLocks noGrp="1"/>
          </p:cNvSpPr>
          <p:nvPr>
            <p:ph type="title"/>
          </p:nvPr>
        </p:nvSpPr>
        <p:spPr/>
        <p:txBody>
          <a:bodyPr lIns="91440"/>
          <a:lstStyle/>
          <a:p>
            <a:r>
              <a:rPr lang="pt-PT" dirty="0"/>
              <a:t>Positive </a:t>
            </a:r>
            <a:r>
              <a:rPr lang="pt-PT" dirty="0" err="1"/>
              <a:t>Ageing</a:t>
            </a:r>
            <a:r>
              <a:rPr lang="pt-PT" dirty="0"/>
              <a:t> </a:t>
            </a:r>
            <a:r>
              <a:rPr lang="pt-PT" dirty="0" err="1"/>
              <a:t>Frameworks</a:t>
            </a:r>
            <a:endParaRPr lang="el-GR" dirty="0"/>
          </a:p>
        </p:txBody>
      </p:sp>
      <p:sp>
        <p:nvSpPr>
          <p:cNvPr id="7" name="Content Placeholder 6">
            <a:extLst>
              <a:ext uri="{FF2B5EF4-FFF2-40B4-BE49-F238E27FC236}">
                <a16:creationId xmlns:a16="http://schemas.microsoft.com/office/drawing/2014/main" id="{B234CBC6-8131-09A1-C246-960D2F2B02B7}"/>
              </a:ext>
            </a:extLst>
          </p:cNvPr>
          <p:cNvSpPr>
            <a:spLocks noGrp="1"/>
          </p:cNvSpPr>
          <p:nvPr>
            <p:ph sz="quarter" idx="12"/>
          </p:nvPr>
        </p:nvSpPr>
        <p:spPr>
          <a:xfrm>
            <a:off x="195248" y="2135741"/>
            <a:ext cx="10787280" cy="5239672"/>
          </a:xfrm>
        </p:spPr>
        <p:txBody>
          <a:bodyPr/>
          <a:lstStyle/>
          <a:p>
            <a:pPr marL="342900" indent="-342900">
              <a:buFont typeface="Arial" panose="020B0604020202020204" pitchFamily="34" charset="0"/>
              <a:buChar char="•"/>
            </a:pPr>
            <a:r>
              <a:rPr lang="en-US" sz="2400" b="1" dirty="0"/>
              <a:t>WHOQOL-BREF</a:t>
            </a:r>
            <a:r>
              <a:rPr lang="en-US" sz="2400" dirty="0"/>
              <a:t>: a 26-item questionnaire that assesses four primary domains: physical health, psychological health, social relationships, and environment </a:t>
            </a:r>
          </a:p>
          <a:p>
            <a:r>
              <a:rPr lang="en-US" sz="2400" dirty="0"/>
              <a:t>     (</a:t>
            </a:r>
            <a:r>
              <a:rPr lang="en-US" sz="2400" dirty="0">
                <a:hlinkClick r:id="rId3"/>
              </a:rPr>
              <a:t>available for download in over 40 languages</a:t>
            </a:r>
            <a:r>
              <a:rPr lang="en-US" sz="2400" dirty="0"/>
              <a:t>).</a:t>
            </a:r>
          </a:p>
          <a:p>
            <a:endParaRPr lang="en-US" sz="2400" dirty="0"/>
          </a:p>
          <a:p>
            <a:pPr marL="342900" indent="-342900">
              <a:buFont typeface="Arial" panose="020B0604020202020204" pitchFamily="34" charset="0"/>
              <a:buChar char="•"/>
            </a:pPr>
            <a:r>
              <a:rPr lang="en-US" sz="2400" b="1" dirty="0"/>
              <a:t>CASP-19</a:t>
            </a:r>
            <a:r>
              <a:rPr lang="en-US" sz="2400" dirty="0"/>
              <a:t>: designed for older populations, moving away from health-related indicators to focus on thriving in later life. It measures four theory-based dimensions: Control, Autonomy, Self-</a:t>
            </a:r>
            <a:r>
              <a:rPr lang="en-US" sz="2400" dirty="0" err="1"/>
              <a:t>realisation</a:t>
            </a:r>
            <a:r>
              <a:rPr lang="en-US" sz="2400" dirty="0"/>
              <a:t>, and Pleasure </a:t>
            </a:r>
          </a:p>
          <a:p>
            <a:r>
              <a:rPr lang="en-US" sz="2400" dirty="0"/>
              <a:t>     (</a:t>
            </a:r>
            <a:r>
              <a:rPr lang="en-US" sz="2400" dirty="0">
                <a:hlinkClick r:id="rId4"/>
              </a:rPr>
              <a:t>available in numerous languages</a:t>
            </a:r>
            <a:r>
              <a:rPr lang="en-US" sz="2400" dirty="0"/>
              <a:t>).</a:t>
            </a:r>
          </a:p>
        </p:txBody>
      </p:sp>
      <p:sp>
        <p:nvSpPr>
          <p:cNvPr id="3" name="Marcador de Posição do Texto 2">
            <a:extLst>
              <a:ext uri="{FF2B5EF4-FFF2-40B4-BE49-F238E27FC236}">
                <a16:creationId xmlns:a16="http://schemas.microsoft.com/office/drawing/2014/main" id="{50017BAF-BDDF-AA43-8761-2CC2DA402671}"/>
              </a:ext>
            </a:extLst>
          </p:cNvPr>
          <p:cNvSpPr>
            <a:spLocks noGrp="1"/>
          </p:cNvSpPr>
          <p:nvPr>
            <p:ph type="body" sz="quarter" idx="10"/>
          </p:nvPr>
        </p:nvSpPr>
        <p:spPr/>
        <p:txBody>
          <a:bodyPr/>
          <a:lstStyle/>
          <a:p>
            <a:r>
              <a:rPr lang="en-US" dirty="0"/>
              <a:t>Measurement of Quality of Life</a:t>
            </a:r>
            <a:endParaRPr lang="pt-PT" dirty="0"/>
          </a:p>
        </p:txBody>
      </p:sp>
      <p:pic>
        <p:nvPicPr>
          <p:cNvPr id="4" name="Imagem 3" descr="Uma imagem com Gráficos, clipart, círculo, logótipo&#10;&#10;Os conteúdos gerados por IA podem estar incorretos.">
            <a:extLst>
              <a:ext uri="{FF2B5EF4-FFF2-40B4-BE49-F238E27FC236}">
                <a16:creationId xmlns:a16="http://schemas.microsoft.com/office/drawing/2014/main" id="{C7E18EA0-922F-EA7E-4C35-8998D360AB3D}"/>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0243226" y="155642"/>
            <a:ext cx="1799095" cy="1799095"/>
          </a:xfrm>
          <a:prstGeom prst="rect">
            <a:avLst/>
          </a:prstGeom>
        </p:spPr>
      </p:pic>
    </p:spTree>
    <p:extLst>
      <p:ext uri="{BB962C8B-B14F-4D97-AF65-F5344CB8AC3E}">
        <p14:creationId xmlns:p14="http://schemas.microsoft.com/office/powerpoint/2010/main" val="1816232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FA38B-727C-8357-0199-923E4C7F328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5D803D6-E255-CE56-393D-B39993734C75}"/>
              </a:ext>
            </a:extLst>
          </p:cNvPr>
          <p:cNvSpPr>
            <a:spLocks noGrp="1"/>
          </p:cNvSpPr>
          <p:nvPr>
            <p:ph type="title"/>
          </p:nvPr>
        </p:nvSpPr>
        <p:spPr>
          <a:xfrm>
            <a:off x="97970" y="81642"/>
            <a:ext cx="11944351" cy="715879"/>
          </a:xfrm>
        </p:spPr>
        <p:txBody>
          <a:bodyPr lIns="91440" anchor="ctr">
            <a:normAutofit/>
          </a:bodyPr>
          <a:lstStyle/>
          <a:p>
            <a:r>
              <a:rPr lang="en-US" dirty="0"/>
              <a:t>Measurement of Quality of Life</a:t>
            </a:r>
          </a:p>
        </p:txBody>
      </p:sp>
      <p:sp>
        <p:nvSpPr>
          <p:cNvPr id="7" name="Content Placeholder 6">
            <a:extLst>
              <a:ext uri="{FF2B5EF4-FFF2-40B4-BE49-F238E27FC236}">
                <a16:creationId xmlns:a16="http://schemas.microsoft.com/office/drawing/2014/main" id="{1CB18DE8-5DBA-F6C8-8956-0CDBCDD12E64}"/>
              </a:ext>
            </a:extLst>
          </p:cNvPr>
          <p:cNvSpPr>
            <a:spLocks noGrp="1"/>
          </p:cNvSpPr>
          <p:nvPr>
            <p:ph sz="quarter" idx="11"/>
          </p:nvPr>
        </p:nvSpPr>
        <p:spPr>
          <a:xfrm>
            <a:off x="97971" y="1462684"/>
            <a:ext cx="5910944" cy="5313673"/>
          </a:xfrm>
        </p:spPr>
        <p:txBody>
          <a:bodyPr>
            <a:normAutofit/>
          </a:bodyPr>
          <a:lstStyle/>
          <a:p>
            <a:r>
              <a:rPr lang="en-US" sz="2300" dirty="0"/>
              <a:t>Objective: To gain practice in using the WHOQOL-BREF and CASP-19 tools.</a:t>
            </a:r>
          </a:p>
          <a:p>
            <a:endParaRPr lang="en-US" sz="2300" dirty="0"/>
          </a:p>
          <a:p>
            <a:r>
              <a:rPr lang="en-US" sz="2300" dirty="0"/>
              <a:t>Divide learners into pairs and hand out </a:t>
            </a:r>
            <a:r>
              <a:rPr lang="en-US" sz="2300" b="1" dirty="0"/>
              <a:t>Role Play Persona Cards </a:t>
            </a:r>
            <a:r>
              <a:rPr lang="en-US" sz="2300" dirty="0"/>
              <a:t>and printed </a:t>
            </a:r>
            <a:r>
              <a:rPr lang="en-US" sz="2300" b="1" dirty="0"/>
              <a:t>questionnaires</a:t>
            </a:r>
            <a:r>
              <a:rPr lang="en-US" sz="2300" dirty="0"/>
              <a:t>: </a:t>
            </a:r>
          </a:p>
          <a:p>
            <a:pPr marL="342900" indent="-342900">
              <a:buFont typeface="Arial" panose="020B0604020202020204" pitchFamily="34" charset="0"/>
              <a:buChar char="•"/>
            </a:pPr>
            <a:r>
              <a:rPr lang="en-US" sz="2300" dirty="0"/>
              <a:t>one plays the Practitioner</a:t>
            </a:r>
          </a:p>
          <a:p>
            <a:pPr marL="342900" indent="-342900">
              <a:buFont typeface="Arial" panose="020B0604020202020204" pitchFamily="34" charset="0"/>
              <a:buChar char="•"/>
            </a:pPr>
            <a:r>
              <a:rPr lang="en-US" sz="2300" dirty="0"/>
              <a:t>the other the Older Adult. </a:t>
            </a:r>
          </a:p>
          <a:p>
            <a:endParaRPr lang="en-US" sz="2300" dirty="0"/>
          </a:p>
          <a:p>
            <a:r>
              <a:rPr lang="en-US" sz="2300" dirty="0"/>
              <a:t>The Practitioner conducts a </a:t>
            </a:r>
            <a:r>
              <a:rPr lang="en-US" sz="2300" b="1" dirty="0"/>
              <a:t>10-minute interview </a:t>
            </a:r>
            <a:r>
              <a:rPr lang="en-US" sz="2300" dirty="0"/>
              <a:t>using one of the two questionnaires.</a:t>
            </a:r>
          </a:p>
        </p:txBody>
      </p:sp>
      <p:sp>
        <p:nvSpPr>
          <p:cNvPr id="3" name="Marcador de Posição do Texto 2">
            <a:extLst>
              <a:ext uri="{FF2B5EF4-FFF2-40B4-BE49-F238E27FC236}">
                <a16:creationId xmlns:a16="http://schemas.microsoft.com/office/drawing/2014/main" id="{BC8A7E69-40F4-B0FD-71A0-E7D86EE2CD50}"/>
              </a:ext>
            </a:extLst>
          </p:cNvPr>
          <p:cNvSpPr>
            <a:spLocks noGrp="1"/>
          </p:cNvSpPr>
          <p:nvPr>
            <p:ph type="body" sz="quarter" idx="10"/>
          </p:nvPr>
        </p:nvSpPr>
        <p:spPr>
          <a:xfrm>
            <a:off x="97970" y="854672"/>
            <a:ext cx="11944351" cy="550862"/>
          </a:xfrm>
        </p:spPr>
        <p:txBody>
          <a:bodyPr anchor="ctr">
            <a:normAutofit/>
          </a:bodyPr>
          <a:lstStyle/>
          <a:p>
            <a:r>
              <a:rPr lang="en-US" dirty="0"/>
              <a:t>Exercise 2 – Measuring Quality of Life</a:t>
            </a:r>
            <a:endParaRPr lang="pt-PT" dirty="0"/>
          </a:p>
        </p:txBody>
      </p:sp>
      <p:pic>
        <p:nvPicPr>
          <p:cNvPr id="4" name="Imagem 3" descr="Uma imagem com vestuário, pessoa, Cara humana, interior&#10;&#10;Os conteúdos gerados por IA podem estar incorretos.">
            <a:extLst>
              <a:ext uri="{FF2B5EF4-FFF2-40B4-BE49-F238E27FC236}">
                <a16:creationId xmlns:a16="http://schemas.microsoft.com/office/drawing/2014/main" id="{6F9BBEFD-119B-72DF-12A2-41859CAA41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5650" y="1462684"/>
            <a:ext cx="5831294" cy="3887529"/>
          </a:xfrm>
          <a:prstGeom prst="rect">
            <a:avLst/>
          </a:prstGeom>
        </p:spPr>
      </p:pic>
    </p:spTree>
    <p:extLst>
      <p:ext uri="{BB962C8B-B14F-4D97-AF65-F5344CB8AC3E}">
        <p14:creationId xmlns:p14="http://schemas.microsoft.com/office/powerpoint/2010/main" val="3057216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0041E-D1C0-6BE4-E47F-753C0FBFAC9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F1C5AA1-1971-8B7C-FAA6-4A3EA021ED81}"/>
              </a:ext>
            </a:extLst>
          </p:cNvPr>
          <p:cNvSpPr>
            <a:spLocks noGrp="1"/>
          </p:cNvSpPr>
          <p:nvPr>
            <p:ph type="title"/>
          </p:nvPr>
        </p:nvSpPr>
        <p:spPr/>
        <p:txBody>
          <a:bodyPr lIns="91440"/>
          <a:lstStyle/>
          <a:p>
            <a:r>
              <a:rPr lang="pt-PT" dirty="0" err="1"/>
              <a:t>Holistic</a:t>
            </a:r>
            <a:r>
              <a:rPr lang="pt-PT" dirty="0"/>
              <a:t> Framework in </a:t>
            </a:r>
            <a:r>
              <a:rPr lang="pt-PT" dirty="0" err="1"/>
              <a:t>Gerontology</a:t>
            </a:r>
            <a:endParaRPr lang="el-GR" dirty="0"/>
          </a:p>
        </p:txBody>
      </p:sp>
      <p:sp>
        <p:nvSpPr>
          <p:cNvPr id="7" name="Content Placeholder 6">
            <a:extLst>
              <a:ext uri="{FF2B5EF4-FFF2-40B4-BE49-F238E27FC236}">
                <a16:creationId xmlns:a16="http://schemas.microsoft.com/office/drawing/2014/main" id="{5F660F69-88F9-DEE4-DF84-AE710D07A7E4}"/>
              </a:ext>
            </a:extLst>
          </p:cNvPr>
          <p:cNvSpPr>
            <a:spLocks noGrp="1"/>
          </p:cNvSpPr>
          <p:nvPr>
            <p:ph sz="quarter" idx="12"/>
          </p:nvPr>
        </p:nvSpPr>
        <p:spPr>
          <a:xfrm>
            <a:off x="97970" y="1933495"/>
            <a:ext cx="11526582" cy="5289179"/>
          </a:xfrm>
        </p:spPr>
        <p:txBody>
          <a:bodyPr/>
          <a:lstStyle/>
          <a:p>
            <a:pPr marL="342900" indent="-342900">
              <a:buFont typeface="Arial" panose="020B0604020202020204" pitchFamily="34" charset="0"/>
              <a:buChar char="•"/>
            </a:pPr>
            <a:r>
              <a:rPr lang="en-US" sz="2600" dirty="0"/>
              <a:t>The holistic approach must acknowledge that </a:t>
            </a:r>
            <a:r>
              <a:rPr lang="en-US" sz="2600" b="1" dirty="0"/>
              <a:t>sexuality and identity are integral to wellbeing </a:t>
            </a:r>
            <a:r>
              <a:rPr lang="en-US" sz="2600" dirty="0"/>
              <a:t>and do not “expire” at a certain age</a:t>
            </a:r>
          </a:p>
          <a:p>
            <a:pPr marL="342900" indent="-342900">
              <a:buFont typeface="Arial" panose="020B0604020202020204" pitchFamily="34" charset="0"/>
              <a:buChar char="•"/>
            </a:pPr>
            <a:r>
              <a:rPr lang="en-US" sz="2600" dirty="0"/>
              <a:t>realities of later life involve the </a:t>
            </a:r>
            <a:r>
              <a:rPr lang="en-US" sz="2600" b="1" dirty="0"/>
              <a:t>continuation of desire</a:t>
            </a:r>
            <a:r>
              <a:rPr lang="en-US" sz="2600" dirty="0"/>
              <a:t>, the need for touch, and the maintenance of a sexual self-concept, all of which contribute to psychological resilience </a:t>
            </a:r>
          </a:p>
          <a:p>
            <a:pPr marL="342900" indent="-342900">
              <a:buFont typeface="Arial" panose="020B0604020202020204" pitchFamily="34" charset="0"/>
              <a:buChar char="•"/>
            </a:pPr>
            <a:r>
              <a:rPr lang="en-US" sz="2600" dirty="0"/>
              <a:t>ignoring sexuality or treating it as irrelevant, undermines the autonomy and </a:t>
            </a:r>
            <a:r>
              <a:rPr lang="en-US" sz="2600" dirty="0" err="1"/>
              <a:t>self-realisation</a:t>
            </a:r>
            <a:r>
              <a:rPr lang="en-US" sz="2600" dirty="0"/>
              <a:t> pillars of Quality of Life</a:t>
            </a:r>
          </a:p>
          <a:p>
            <a:pPr marL="342900" indent="-342900">
              <a:buFont typeface="Arial" panose="020B0604020202020204" pitchFamily="34" charset="0"/>
              <a:buChar char="•"/>
            </a:pPr>
            <a:r>
              <a:rPr lang="en-US" sz="2600" dirty="0"/>
              <a:t>holistic support requires a shift in perspective: a dignified life involves the freedom to express their gender identity and sexual orientation, and to </a:t>
            </a:r>
            <a:r>
              <a:rPr lang="en-US" sz="2600" b="1" dirty="0"/>
              <a:t>pursue intimacy and connection throughout the entire lifespan</a:t>
            </a:r>
          </a:p>
        </p:txBody>
      </p:sp>
      <p:sp>
        <p:nvSpPr>
          <p:cNvPr id="6" name="Marcador de Posição do Texto 2">
            <a:extLst>
              <a:ext uri="{FF2B5EF4-FFF2-40B4-BE49-F238E27FC236}">
                <a16:creationId xmlns:a16="http://schemas.microsoft.com/office/drawing/2014/main" id="{0DAA7715-E71D-42BF-DC57-30C32B135A53}"/>
              </a:ext>
            </a:extLst>
          </p:cNvPr>
          <p:cNvSpPr>
            <a:spLocks noGrp="1"/>
          </p:cNvSpPr>
          <p:nvPr>
            <p:ph type="body" sz="quarter" idx="10"/>
          </p:nvPr>
        </p:nvSpPr>
        <p:spPr>
          <a:xfrm>
            <a:off x="97970" y="854672"/>
            <a:ext cx="11944351" cy="550862"/>
          </a:xfrm>
        </p:spPr>
        <p:txBody>
          <a:bodyPr/>
          <a:lstStyle/>
          <a:p>
            <a:r>
              <a:rPr lang="en-US" dirty="0"/>
              <a:t>Situating Sexuality and Identity within Holistic Wellbeing</a:t>
            </a:r>
            <a:endParaRPr lang="pt-PT" dirty="0"/>
          </a:p>
        </p:txBody>
      </p:sp>
      <p:pic>
        <p:nvPicPr>
          <p:cNvPr id="10" name="Imagem 9" descr="Uma imagem com preto, sombra, Fotografia monocromática, preto e branco&#10;&#10;Os conteúdos gerados por IA podem estar incorretos.">
            <a:extLst>
              <a:ext uri="{FF2B5EF4-FFF2-40B4-BE49-F238E27FC236}">
                <a16:creationId xmlns:a16="http://schemas.microsoft.com/office/drawing/2014/main" id="{CC5485FA-B5B5-8BCE-97DE-EE512A2A853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387191" y="193392"/>
            <a:ext cx="2572154" cy="1286077"/>
          </a:xfrm>
          <a:prstGeom prst="rect">
            <a:avLst/>
          </a:prstGeom>
        </p:spPr>
      </p:pic>
    </p:spTree>
    <p:extLst>
      <p:ext uri="{BB962C8B-B14F-4D97-AF65-F5344CB8AC3E}">
        <p14:creationId xmlns:p14="http://schemas.microsoft.com/office/powerpoint/2010/main" val="2582065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754EC-1902-81A3-345C-3334B4FC08A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D94910EB-EF83-4288-4B6D-9C299FBB589C}"/>
              </a:ext>
            </a:extLst>
          </p:cNvPr>
          <p:cNvSpPr>
            <a:spLocks noGrp="1"/>
          </p:cNvSpPr>
          <p:nvPr>
            <p:ph type="title"/>
          </p:nvPr>
        </p:nvSpPr>
        <p:spPr/>
        <p:txBody>
          <a:bodyPr lIns="91440"/>
          <a:lstStyle/>
          <a:p>
            <a:r>
              <a:rPr lang="pt-PT" dirty="0"/>
              <a:t>Professional </a:t>
            </a:r>
            <a:r>
              <a:rPr lang="pt-PT" dirty="0" err="1"/>
              <a:t>Challenges</a:t>
            </a:r>
            <a:endParaRPr lang="el-GR" dirty="0"/>
          </a:p>
        </p:txBody>
      </p:sp>
      <p:sp>
        <p:nvSpPr>
          <p:cNvPr id="7" name="Content Placeholder 6">
            <a:extLst>
              <a:ext uri="{FF2B5EF4-FFF2-40B4-BE49-F238E27FC236}">
                <a16:creationId xmlns:a16="http://schemas.microsoft.com/office/drawing/2014/main" id="{18B63C3C-D284-1F76-4E86-70285417C196}"/>
              </a:ext>
            </a:extLst>
          </p:cNvPr>
          <p:cNvSpPr>
            <a:spLocks noGrp="1"/>
          </p:cNvSpPr>
          <p:nvPr>
            <p:ph sz="quarter" idx="12"/>
          </p:nvPr>
        </p:nvSpPr>
        <p:spPr>
          <a:xfrm>
            <a:off x="97970" y="3812968"/>
            <a:ext cx="11808685" cy="2969788"/>
          </a:xfrm>
        </p:spPr>
        <p:txBody>
          <a:bodyPr/>
          <a:lstStyle/>
          <a:p>
            <a:r>
              <a:rPr lang="en-US" sz="2400" dirty="0"/>
              <a:t>Example: Supporting an older adult's need for intimacy in a residential setting may conflict with institutional protocols. </a:t>
            </a:r>
          </a:p>
          <a:p>
            <a:r>
              <a:rPr lang="en-US" sz="2400" dirty="0"/>
              <a:t>Example: Challenge to deliver </a:t>
            </a:r>
            <a:r>
              <a:rPr lang="en-US" sz="2400" dirty="0" err="1"/>
              <a:t>personalised</a:t>
            </a:r>
            <a:r>
              <a:rPr lang="en-US" sz="2400" dirty="0"/>
              <a:t> care within systems, while suffering staff shortages and limited resources.</a:t>
            </a:r>
          </a:p>
          <a:p>
            <a:endParaRPr lang="en-US" sz="2400" dirty="0"/>
          </a:p>
        </p:txBody>
      </p:sp>
      <p:sp>
        <p:nvSpPr>
          <p:cNvPr id="3" name="Marcador de Posição do Texto 2">
            <a:extLst>
              <a:ext uri="{FF2B5EF4-FFF2-40B4-BE49-F238E27FC236}">
                <a16:creationId xmlns:a16="http://schemas.microsoft.com/office/drawing/2014/main" id="{12DD6ECE-7451-3869-94AF-E432E1A93BEC}"/>
              </a:ext>
            </a:extLst>
          </p:cNvPr>
          <p:cNvSpPr>
            <a:spLocks noGrp="1"/>
          </p:cNvSpPr>
          <p:nvPr>
            <p:ph type="body" sz="quarter" idx="10"/>
          </p:nvPr>
        </p:nvSpPr>
        <p:spPr>
          <a:xfrm>
            <a:off x="97970" y="854672"/>
            <a:ext cx="11944351" cy="1570856"/>
          </a:xfrm>
        </p:spPr>
        <p:txBody>
          <a:bodyPr/>
          <a:lstStyle/>
          <a:p>
            <a:r>
              <a:rPr lang="en-US" dirty="0"/>
              <a:t>Translating positive ageing frameworks into daily </a:t>
            </a:r>
            <a:r>
              <a:rPr lang="en-US" dirty="0" err="1"/>
              <a:t>practicecan</a:t>
            </a:r>
            <a:r>
              <a:rPr lang="en-US" dirty="0"/>
              <a:t> present challenges for healthcare and social service professionals</a:t>
            </a:r>
          </a:p>
          <a:p>
            <a:endParaRPr lang="pt-PT" dirty="0"/>
          </a:p>
        </p:txBody>
      </p:sp>
      <p:sp>
        <p:nvSpPr>
          <p:cNvPr id="2" name="Oval 1">
            <a:extLst>
              <a:ext uri="{FF2B5EF4-FFF2-40B4-BE49-F238E27FC236}">
                <a16:creationId xmlns:a16="http://schemas.microsoft.com/office/drawing/2014/main" id="{4D03C2B3-80FE-173C-56EC-AB511EABD4E6}"/>
              </a:ext>
            </a:extLst>
          </p:cNvPr>
          <p:cNvSpPr/>
          <p:nvPr/>
        </p:nvSpPr>
        <p:spPr>
          <a:xfrm>
            <a:off x="893532" y="1895077"/>
            <a:ext cx="2785857" cy="1645791"/>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5" name="Oval 4">
            <a:extLst>
              <a:ext uri="{FF2B5EF4-FFF2-40B4-BE49-F238E27FC236}">
                <a16:creationId xmlns:a16="http://schemas.microsoft.com/office/drawing/2014/main" id="{AE817475-FE14-C8F7-6838-2A84A81C9118}"/>
              </a:ext>
            </a:extLst>
          </p:cNvPr>
          <p:cNvSpPr/>
          <p:nvPr/>
        </p:nvSpPr>
        <p:spPr>
          <a:xfrm>
            <a:off x="7693165" y="1895077"/>
            <a:ext cx="2890529" cy="1645791"/>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6" name="CaixaDeTexto 5">
            <a:extLst>
              <a:ext uri="{FF2B5EF4-FFF2-40B4-BE49-F238E27FC236}">
                <a16:creationId xmlns:a16="http://schemas.microsoft.com/office/drawing/2014/main" id="{CE5E7BD1-CDC8-C2E3-73D7-BF08BD3DA487}"/>
              </a:ext>
            </a:extLst>
          </p:cNvPr>
          <p:cNvSpPr txBox="1"/>
          <p:nvPr/>
        </p:nvSpPr>
        <p:spPr>
          <a:xfrm>
            <a:off x="1217608" y="2149993"/>
            <a:ext cx="2137703" cy="1200329"/>
          </a:xfrm>
          <a:prstGeom prst="rect">
            <a:avLst/>
          </a:prstGeom>
          <a:noFill/>
        </p:spPr>
        <p:txBody>
          <a:bodyPr wrap="square" rtlCol="0">
            <a:spAutoFit/>
          </a:bodyPr>
          <a:lstStyle/>
          <a:p>
            <a:pPr algn="ctr"/>
            <a:r>
              <a:rPr lang="en-US" b="1" dirty="0">
                <a:solidFill>
                  <a:srgbClr val="FFFFFF"/>
                </a:solidFill>
              </a:rPr>
              <a:t>Biomedical model, which </a:t>
            </a:r>
            <a:r>
              <a:rPr lang="en-US" b="1" dirty="0" err="1">
                <a:solidFill>
                  <a:srgbClr val="FFFFFF"/>
                </a:solidFill>
              </a:rPr>
              <a:t>prioritises</a:t>
            </a:r>
            <a:r>
              <a:rPr lang="en-US" b="1" dirty="0">
                <a:solidFill>
                  <a:srgbClr val="FFFFFF"/>
                </a:solidFill>
              </a:rPr>
              <a:t> safety and risk management. </a:t>
            </a:r>
            <a:endParaRPr lang="en-US" dirty="0">
              <a:solidFill>
                <a:srgbClr val="FFFFFF"/>
              </a:solidFill>
            </a:endParaRPr>
          </a:p>
        </p:txBody>
      </p:sp>
      <p:sp>
        <p:nvSpPr>
          <p:cNvPr id="9" name="CaixaDeTexto 8">
            <a:extLst>
              <a:ext uri="{FF2B5EF4-FFF2-40B4-BE49-F238E27FC236}">
                <a16:creationId xmlns:a16="http://schemas.microsoft.com/office/drawing/2014/main" id="{611B8E7E-85E0-A4F0-9E5C-790CFC2B2266}"/>
              </a:ext>
            </a:extLst>
          </p:cNvPr>
          <p:cNvSpPr txBox="1"/>
          <p:nvPr/>
        </p:nvSpPr>
        <p:spPr>
          <a:xfrm>
            <a:off x="7980145" y="1979308"/>
            <a:ext cx="2316567" cy="1477328"/>
          </a:xfrm>
          <a:prstGeom prst="rect">
            <a:avLst/>
          </a:prstGeom>
          <a:noFill/>
        </p:spPr>
        <p:txBody>
          <a:bodyPr wrap="square" rtlCol="0">
            <a:spAutoFit/>
          </a:bodyPr>
          <a:lstStyle/>
          <a:p>
            <a:pPr algn="ctr"/>
            <a:r>
              <a:rPr lang="en-US" b="1" dirty="0">
                <a:solidFill>
                  <a:srgbClr val="FFFFFF"/>
                </a:solidFill>
              </a:rPr>
              <a:t>Quality-of-Life framework, which </a:t>
            </a:r>
            <a:r>
              <a:rPr lang="en-US" b="1" dirty="0" err="1">
                <a:solidFill>
                  <a:srgbClr val="FFFFFF"/>
                </a:solidFill>
              </a:rPr>
              <a:t>emphasises</a:t>
            </a:r>
            <a:r>
              <a:rPr lang="en-US" b="1" dirty="0">
                <a:solidFill>
                  <a:srgbClr val="FFFFFF"/>
                </a:solidFill>
              </a:rPr>
              <a:t> autonomy and the right to take dignified risks. </a:t>
            </a:r>
          </a:p>
        </p:txBody>
      </p:sp>
      <p:sp>
        <p:nvSpPr>
          <p:cNvPr id="12" name="Seta: Bidirecional 11">
            <a:extLst>
              <a:ext uri="{FF2B5EF4-FFF2-40B4-BE49-F238E27FC236}">
                <a16:creationId xmlns:a16="http://schemas.microsoft.com/office/drawing/2014/main" id="{F4445D76-B6D8-E5FB-1D1B-94D4C913B985}"/>
              </a:ext>
            </a:extLst>
          </p:cNvPr>
          <p:cNvSpPr/>
          <p:nvPr/>
        </p:nvSpPr>
        <p:spPr>
          <a:xfrm>
            <a:off x="4752309" y="2491366"/>
            <a:ext cx="2004321" cy="553667"/>
          </a:xfrm>
          <a:prstGeom prst="leftRigh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3" name="Oval 12">
            <a:extLst>
              <a:ext uri="{FF2B5EF4-FFF2-40B4-BE49-F238E27FC236}">
                <a16:creationId xmlns:a16="http://schemas.microsoft.com/office/drawing/2014/main" id="{ACAC92FB-0420-7B75-6A3E-FFFD3CD31079}"/>
              </a:ext>
            </a:extLst>
          </p:cNvPr>
          <p:cNvSpPr/>
          <p:nvPr/>
        </p:nvSpPr>
        <p:spPr>
          <a:xfrm>
            <a:off x="4460339" y="5297862"/>
            <a:ext cx="2884044" cy="1381868"/>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4" name="CaixaDeTexto 13">
            <a:extLst>
              <a:ext uri="{FF2B5EF4-FFF2-40B4-BE49-F238E27FC236}">
                <a16:creationId xmlns:a16="http://schemas.microsoft.com/office/drawing/2014/main" id="{698373FB-0987-D170-D3D8-8E96CAA61663}"/>
              </a:ext>
            </a:extLst>
          </p:cNvPr>
          <p:cNvSpPr txBox="1"/>
          <p:nvPr/>
        </p:nvSpPr>
        <p:spPr>
          <a:xfrm>
            <a:off x="4752309" y="5573297"/>
            <a:ext cx="2351178" cy="830997"/>
          </a:xfrm>
          <a:prstGeom prst="rect">
            <a:avLst/>
          </a:prstGeom>
          <a:noFill/>
        </p:spPr>
        <p:txBody>
          <a:bodyPr wrap="square" rtlCol="0">
            <a:spAutoFit/>
          </a:bodyPr>
          <a:lstStyle/>
          <a:p>
            <a:pPr algn="ctr"/>
            <a:r>
              <a:rPr lang="en-US" sz="2400" b="1" dirty="0">
                <a:solidFill>
                  <a:srgbClr val="FFFFFF"/>
                </a:solidFill>
              </a:rPr>
              <a:t>What are your challenges?</a:t>
            </a:r>
          </a:p>
        </p:txBody>
      </p:sp>
    </p:spTree>
    <p:extLst>
      <p:ext uri="{BB962C8B-B14F-4D97-AF65-F5344CB8AC3E}">
        <p14:creationId xmlns:p14="http://schemas.microsoft.com/office/powerpoint/2010/main" val="4111424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763BF-286B-D307-E524-876F904F093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131629DA-2631-E2A2-795B-A8A636C01951}"/>
              </a:ext>
            </a:extLst>
          </p:cNvPr>
          <p:cNvSpPr>
            <a:spLocks noGrp="1"/>
          </p:cNvSpPr>
          <p:nvPr>
            <p:ph type="title"/>
          </p:nvPr>
        </p:nvSpPr>
        <p:spPr>
          <a:xfrm>
            <a:off x="97970" y="81642"/>
            <a:ext cx="11944351" cy="715879"/>
          </a:xfrm>
        </p:spPr>
        <p:txBody>
          <a:bodyPr lIns="91440" anchor="ctr">
            <a:normAutofit/>
          </a:bodyPr>
          <a:lstStyle/>
          <a:p>
            <a:r>
              <a:rPr lang="en-US" dirty="0"/>
              <a:t>Professional Challenges &amp; Holistic Frameworks</a:t>
            </a:r>
          </a:p>
        </p:txBody>
      </p:sp>
      <p:sp>
        <p:nvSpPr>
          <p:cNvPr id="7" name="Content Placeholder 6">
            <a:extLst>
              <a:ext uri="{FF2B5EF4-FFF2-40B4-BE49-F238E27FC236}">
                <a16:creationId xmlns:a16="http://schemas.microsoft.com/office/drawing/2014/main" id="{047A6AE8-8E97-EFD9-2969-0711C426CC1B}"/>
              </a:ext>
            </a:extLst>
          </p:cNvPr>
          <p:cNvSpPr>
            <a:spLocks noGrp="1"/>
          </p:cNvSpPr>
          <p:nvPr>
            <p:ph sz="quarter" idx="11"/>
          </p:nvPr>
        </p:nvSpPr>
        <p:spPr>
          <a:xfrm>
            <a:off x="97971" y="1462684"/>
            <a:ext cx="5910944" cy="5313673"/>
          </a:xfrm>
        </p:spPr>
        <p:txBody>
          <a:bodyPr>
            <a:normAutofit/>
          </a:bodyPr>
          <a:lstStyle/>
          <a:p>
            <a:r>
              <a:rPr lang="en-US" sz="2400" dirty="0"/>
              <a:t>Objective: To apply Gender and Culture lenses and solve ethical dilemmas.</a:t>
            </a:r>
          </a:p>
          <a:p>
            <a:endParaRPr lang="en-US" sz="2400" dirty="0"/>
          </a:p>
          <a:p>
            <a:r>
              <a:rPr lang="en-US" sz="2400" dirty="0"/>
              <a:t>Divide participants into small groups. Each Group is given a </a:t>
            </a:r>
            <a:r>
              <a:rPr lang="en-US" sz="2400" b="1" dirty="0"/>
              <a:t>Case File </a:t>
            </a:r>
            <a:r>
              <a:rPr lang="en-US" sz="2400" dirty="0"/>
              <a:t>and an </a:t>
            </a:r>
            <a:r>
              <a:rPr lang="en-US" sz="2400" b="1" dirty="0"/>
              <a:t>Action Plan Worksheet</a:t>
            </a:r>
            <a:r>
              <a:rPr lang="en-US" sz="2400" dirty="0"/>
              <a:t>. They must complete a two-part task:</a:t>
            </a:r>
          </a:p>
          <a:p>
            <a:pPr marL="457200" indent="-457200">
              <a:buFont typeface="+mj-lt"/>
              <a:buAutoNum type="arabicPeriod"/>
            </a:pPr>
            <a:r>
              <a:rPr lang="en-US" sz="2400" dirty="0"/>
              <a:t>Identify how gender and culture are creating barriers in this specific story.</a:t>
            </a:r>
          </a:p>
          <a:p>
            <a:pPr marL="457200" indent="-457200">
              <a:buFont typeface="+mj-lt"/>
              <a:buAutoNum type="arabicPeriod"/>
            </a:pPr>
            <a:r>
              <a:rPr lang="en-US" sz="2400" dirty="0"/>
              <a:t>Draft a 3-step action plan to move from a </a:t>
            </a:r>
            <a:r>
              <a:rPr lang="en-US" sz="2400" i="1" dirty="0"/>
              <a:t>Deficit Model</a:t>
            </a:r>
            <a:r>
              <a:rPr lang="en-US" sz="2400" dirty="0"/>
              <a:t> to a </a:t>
            </a:r>
            <a:r>
              <a:rPr lang="en-US" sz="2400" i="1" dirty="0"/>
              <a:t>Positive Ageing approach </a:t>
            </a:r>
            <a:r>
              <a:rPr lang="en-US" sz="2400" dirty="0"/>
              <a:t>for this person.</a:t>
            </a:r>
          </a:p>
          <a:p>
            <a:endParaRPr lang="en-US" sz="2000" dirty="0"/>
          </a:p>
        </p:txBody>
      </p:sp>
      <p:sp>
        <p:nvSpPr>
          <p:cNvPr id="3" name="Marcador de Posição do Texto 2">
            <a:extLst>
              <a:ext uri="{FF2B5EF4-FFF2-40B4-BE49-F238E27FC236}">
                <a16:creationId xmlns:a16="http://schemas.microsoft.com/office/drawing/2014/main" id="{08C94B41-A661-1C22-4C22-C7BC484D8FAC}"/>
              </a:ext>
            </a:extLst>
          </p:cNvPr>
          <p:cNvSpPr>
            <a:spLocks noGrp="1"/>
          </p:cNvSpPr>
          <p:nvPr>
            <p:ph type="body" sz="quarter" idx="10"/>
          </p:nvPr>
        </p:nvSpPr>
        <p:spPr>
          <a:xfrm>
            <a:off x="97970" y="854672"/>
            <a:ext cx="11944351" cy="550862"/>
          </a:xfrm>
        </p:spPr>
        <p:txBody>
          <a:bodyPr anchor="ctr">
            <a:normAutofit/>
          </a:bodyPr>
          <a:lstStyle/>
          <a:p>
            <a:r>
              <a:rPr lang="en-US" dirty="0"/>
              <a:t>Exercise 3 – </a:t>
            </a:r>
            <a:r>
              <a:rPr lang="en-US" dirty="0" err="1"/>
              <a:t>Analysing</a:t>
            </a:r>
            <a:r>
              <a:rPr lang="en-US" dirty="0"/>
              <a:t> Case Studies and Creating a 3-Step Action Plan  </a:t>
            </a:r>
            <a:endParaRPr lang="pt-PT" dirty="0"/>
          </a:p>
        </p:txBody>
      </p:sp>
      <p:pic>
        <p:nvPicPr>
          <p:cNvPr id="5" name="Imagem 4" descr="Uma imagem com vestuário, Cara humana, pessoa, homem&#10;&#10;Os conteúdos gerados por IA podem estar incorretos.">
            <a:extLst>
              <a:ext uri="{FF2B5EF4-FFF2-40B4-BE49-F238E27FC236}">
                <a16:creationId xmlns:a16="http://schemas.microsoft.com/office/drawing/2014/main" id="{59942014-7E8F-5F9B-EC58-909096D4AB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588040"/>
            <a:ext cx="5814710" cy="3876473"/>
          </a:xfrm>
          <a:prstGeom prst="rect">
            <a:avLst/>
          </a:prstGeom>
        </p:spPr>
      </p:pic>
    </p:spTree>
    <p:extLst>
      <p:ext uri="{BB962C8B-B14F-4D97-AF65-F5344CB8AC3E}">
        <p14:creationId xmlns:p14="http://schemas.microsoft.com/office/powerpoint/2010/main" val="1701802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D7787-AFB9-9CAA-CDD2-3AF96DB06A67}"/>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C143139-C0CD-A747-4C0B-48A34B9E3464}"/>
              </a:ext>
            </a:extLst>
          </p:cNvPr>
          <p:cNvSpPr>
            <a:spLocks noGrp="1"/>
          </p:cNvSpPr>
          <p:nvPr>
            <p:ph type="title"/>
          </p:nvPr>
        </p:nvSpPr>
        <p:spPr>
          <a:xfrm>
            <a:off x="97970" y="81642"/>
            <a:ext cx="11944351" cy="715879"/>
          </a:xfrm>
        </p:spPr>
        <p:txBody>
          <a:bodyPr lIns="91440" anchor="ctr">
            <a:normAutofit/>
          </a:bodyPr>
          <a:lstStyle/>
          <a:p>
            <a:r>
              <a:rPr lang="pt-PT" dirty="0"/>
              <a:t>Guidance for </a:t>
            </a:r>
            <a:r>
              <a:rPr lang="pt-PT" dirty="0" err="1"/>
              <a:t>Educators</a:t>
            </a:r>
            <a:r>
              <a:rPr lang="pt-PT" dirty="0"/>
              <a:t> and </a:t>
            </a:r>
            <a:r>
              <a:rPr lang="pt-PT" dirty="0" err="1"/>
              <a:t>Professionals</a:t>
            </a:r>
            <a:endParaRPr lang="el-GR" dirty="0"/>
          </a:p>
        </p:txBody>
      </p:sp>
      <p:pic>
        <p:nvPicPr>
          <p:cNvPr id="4" name="Imagem 3" descr="Uma imagem com pessoa, vestuário, dedo, punho&#10;&#10;Os conteúdos gerados por IA podem estar incorretos.">
            <a:extLst>
              <a:ext uri="{FF2B5EF4-FFF2-40B4-BE49-F238E27FC236}">
                <a16:creationId xmlns:a16="http://schemas.microsoft.com/office/drawing/2014/main" id="{424FDB0D-B416-5C9E-FA99-093C4A99773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7971" y="1770433"/>
            <a:ext cx="6474704" cy="4321865"/>
          </a:xfrm>
          <a:prstGeom prst="rect">
            <a:avLst/>
          </a:prstGeom>
          <a:noFill/>
        </p:spPr>
      </p:pic>
      <p:sp>
        <p:nvSpPr>
          <p:cNvPr id="7" name="Content Placeholder 6">
            <a:extLst>
              <a:ext uri="{FF2B5EF4-FFF2-40B4-BE49-F238E27FC236}">
                <a16:creationId xmlns:a16="http://schemas.microsoft.com/office/drawing/2014/main" id="{AEF51DC3-B365-06C0-9722-5C703E2B9CFD}"/>
              </a:ext>
            </a:extLst>
          </p:cNvPr>
          <p:cNvSpPr>
            <a:spLocks noGrp="1"/>
          </p:cNvSpPr>
          <p:nvPr>
            <p:ph sz="quarter" idx="12"/>
          </p:nvPr>
        </p:nvSpPr>
        <p:spPr>
          <a:xfrm>
            <a:off x="6643990" y="1770433"/>
            <a:ext cx="5233482" cy="5350214"/>
          </a:xfrm>
        </p:spPr>
        <p:txBody>
          <a:bodyPr>
            <a:normAutofit/>
          </a:bodyPr>
          <a:lstStyle/>
          <a:p>
            <a:pPr marL="342900" indent="-342900">
              <a:buFont typeface="Arial" panose="020B0604020202020204" pitchFamily="34" charset="0"/>
              <a:buChar char="•"/>
            </a:pPr>
            <a:r>
              <a:rPr lang="en-US" b="1" dirty="0"/>
              <a:t>Beneficence (acting in the person's best interest) vs. Autonomy (respecting their right to choose)</a:t>
            </a:r>
            <a:r>
              <a:rPr lang="en-US" dirty="0"/>
              <a:t>: Professionals should adopt the </a:t>
            </a:r>
            <a:r>
              <a:rPr lang="en-US" i="1" dirty="0"/>
              <a:t>Dignity of Risk principle </a:t>
            </a:r>
            <a:r>
              <a:rPr lang="en-US" dirty="0"/>
              <a:t>whenever possible, acknowledging that a life without risk is a life without freedom. Ensuring that an older adult can express their sexuality and identity is a fundamental human rights issue.</a:t>
            </a:r>
          </a:p>
          <a:p>
            <a:pPr marL="342900" indent="-342900">
              <a:buFont typeface="Arial" panose="020B0604020202020204" pitchFamily="34" charset="0"/>
              <a:buChar char="•"/>
            </a:pPr>
            <a:r>
              <a:rPr lang="en-US" b="1" dirty="0"/>
              <a:t>Validate, don’t </a:t>
            </a:r>
            <a:r>
              <a:rPr lang="en-US" b="1" dirty="0" err="1"/>
              <a:t>infantilise</a:t>
            </a:r>
            <a:r>
              <a:rPr lang="en-US" dirty="0"/>
              <a:t>: Avoid "elderspeak" (e.g. using high-pitched tones or overly simplified language). Treat older adults as the autonomous peers they are.</a:t>
            </a:r>
          </a:p>
          <a:p>
            <a:pPr marL="342900" indent="-342900">
              <a:buFont typeface="Arial" panose="020B0604020202020204" pitchFamily="34" charset="0"/>
              <a:buChar char="•"/>
            </a:pPr>
            <a:r>
              <a:rPr lang="en-US" b="1" dirty="0"/>
              <a:t>Active listening</a:t>
            </a:r>
            <a:r>
              <a:rPr lang="en-US" dirty="0"/>
              <a:t>: Listen for cues regarding a person’s identity, past roles, and current desires. Sexuality and intimacy are often discussed in "shades of grey", subtle hints that require a sensitive, </a:t>
            </a:r>
            <a:r>
              <a:rPr lang="en-US" dirty="0" err="1"/>
              <a:t>non-judgemental</a:t>
            </a:r>
            <a:r>
              <a:rPr lang="en-US" dirty="0"/>
              <a:t> response. </a:t>
            </a:r>
          </a:p>
        </p:txBody>
      </p:sp>
      <p:sp>
        <p:nvSpPr>
          <p:cNvPr id="3" name="Marcador de Posição do Texto 2">
            <a:extLst>
              <a:ext uri="{FF2B5EF4-FFF2-40B4-BE49-F238E27FC236}">
                <a16:creationId xmlns:a16="http://schemas.microsoft.com/office/drawing/2014/main" id="{F84BAAFB-E99C-AD08-8543-D3990F25738F}"/>
              </a:ext>
            </a:extLst>
          </p:cNvPr>
          <p:cNvSpPr>
            <a:spLocks noGrp="1"/>
          </p:cNvSpPr>
          <p:nvPr>
            <p:ph type="body" sz="quarter" idx="10"/>
          </p:nvPr>
        </p:nvSpPr>
        <p:spPr>
          <a:xfrm>
            <a:off x="97970" y="854672"/>
            <a:ext cx="11944351" cy="550862"/>
          </a:xfrm>
        </p:spPr>
        <p:txBody>
          <a:bodyPr anchor="ctr">
            <a:normAutofit/>
          </a:bodyPr>
          <a:lstStyle/>
          <a:p>
            <a:r>
              <a:rPr lang="en-US" dirty="0"/>
              <a:t>Ethical Considerations &amp; Communication</a:t>
            </a:r>
            <a:endParaRPr lang="pt-PT" dirty="0"/>
          </a:p>
        </p:txBody>
      </p:sp>
    </p:spTree>
    <p:extLst>
      <p:ext uri="{BB962C8B-B14F-4D97-AF65-F5344CB8AC3E}">
        <p14:creationId xmlns:p14="http://schemas.microsoft.com/office/powerpoint/2010/main" val="2599976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29EAB-D32A-6931-75AD-47D508152EA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7C7D053-7112-F512-A879-AA3E3C202092}"/>
              </a:ext>
            </a:extLst>
          </p:cNvPr>
          <p:cNvSpPr>
            <a:spLocks noGrp="1"/>
          </p:cNvSpPr>
          <p:nvPr>
            <p:ph type="title"/>
          </p:nvPr>
        </p:nvSpPr>
        <p:spPr>
          <a:xfrm>
            <a:off x="97970" y="81642"/>
            <a:ext cx="11944351" cy="715879"/>
          </a:xfrm>
        </p:spPr>
        <p:txBody>
          <a:bodyPr lIns="91440" anchor="ctr">
            <a:normAutofit/>
          </a:bodyPr>
          <a:lstStyle/>
          <a:p>
            <a:r>
              <a:rPr lang="pt-PT" dirty="0"/>
              <a:t>Guidance for </a:t>
            </a:r>
            <a:r>
              <a:rPr lang="pt-PT" dirty="0" err="1"/>
              <a:t>Educators</a:t>
            </a:r>
            <a:r>
              <a:rPr lang="pt-PT" dirty="0"/>
              <a:t> and </a:t>
            </a:r>
            <a:r>
              <a:rPr lang="pt-PT" dirty="0" err="1"/>
              <a:t>Professionals</a:t>
            </a:r>
            <a:endParaRPr lang="el-GR" dirty="0"/>
          </a:p>
        </p:txBody>
      </p:sp>
      <p:graphicFrame>
        <p:nvGraphicFramePr>
          <p:cNvPr id="6" name="Tabela 5">
            <a:extLst>
              <a:ext uri="{FF2B5EF4-FFF2-40B4-BE49-F238E27FC236}">
                <a16:creationId xmlns:a16="http://schemas.microsoft.com/office/drawing/2014/main" id="{1952E4C7-A603-E9FD-E331-EBB3F8BDCEBD}"/>
              </a:ext>
            </a:extLst>
          </p:cNvPr>
          <p:cNvGraphicFramePr>
            <a:graphicFrameLocks noGrp="1"/>
          </p:cNvGraphicFramePr>
          <p:nvPr>
            <p:extLst>
              <p:ext uri="{D42A27DB-BD31-4B8C-83A1-F6EECF244321}">
                <p14:modId xmlns:p14="http://schemas.microsoft.com/office/powerpoint/2010/main" val="2786309503"/>
              </p:ext>
            </p:extLst>
          </p:nvPr>
        </p:nvGraphicFramePr>
        <p:xfrm>
          <a:off x="97971" y="982496"/>
          <a:ext cx="11944351" cy="5678053"/>
        </p:xfrm>
        <a:graphic>
          <a:graphicData uri="http://schemas.openxmlformats.org/drawingml/2006/table">
            <a:tbl>
              <a:tblPr firstRow="1" firstCol="1" bandRow="1">
                <a:tableStyleId>{5C22544A-7EE6-4342-B048-85BDC9FD1C3A}</a:tableStyleId>
              </a:tblPr>
              <a:tblGrid>
                <a:gridCol w="5932051">
                  <a:extLst>
                    <a:ext uri="{9D8B030D-6E8A-4147-A177-3AD203B41FA5}">
                      <a16:colId xmlns:a16="http://schemas.microsoft.com/office/drawing/2014/main" val="3956397255"/>
                    </a:ext>
                  </a:extLst>
                </a:gridCol>
                <a:gridCol w="6012300">
                  <a:extLst>
                    <a:ext uri="{9D8B030D-6E8A-4147-A177-3AD203B41FA5}">
                      <a16:colId xmlns:a16="http://schemas.microsoft.com/office/drawing/2014/main" val="3224042304"/>
                    </a:ext>
                  </a:extLst>
                </a:gridCol>
              </a:tblGrid>
              <a:tr h="639399">
                <a:tc>
                  <a:txBody>
                    <a:bodyPr/>
                    <a:lstStyle/>
                    <a:p>
                      <a:pPr algn="ctr">
                        <a:lnSpc>
                          <a:spcPct val="150000"/>
                        </a:lnSpc>
                        <a:spcAft>
                          <a:spcPts val="800"/>
                        </a:spcAft>
                        <a:buNone/>
                      </a:pPr>
                      <a:r>
                        <a:rPr lang="en-US" sz="3200" dirty="0">
                          <a:solidFill>
                            <a:srgbClr val="FFFFFF"/>
                          </a:solidFill>
                          <a:effectLst/>
                        </a:rPr>
                        <a:t>Do</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tc>
                  <a:txBody>
                    <a:bodyPr/>
                    <a:lstStyle/>
                    <a:p>
                      <a:pPr algn="ctr">
                        <a:lnSpc>
                          <a:spcPct val="150000"/>
                        </a:lnSpc>
                        <a:spcAft>
                          <a:spcPts val="800"/>
                        </a:spcAft>
                        <a:buNone/>
                      </a:pPr>
                      <a:r>
                        <a:rPr lang="en-US" sz="3200" dirty="0">
                          <a:solidFill>
                            <a:srgbClr val="FFFFFF"/>
                          </a:solidFill>
                          <a:effectLst/>
                        </a:rPr>
                        <a:t>Don’t</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extLst>
                  <a:ext uri="{0D108BD9-81ED-4DB2-BD59-A6C34878D82A}">
                    <a16:rowId xmlns:a16="http://schemas.microsoft.com/office/drawing/2014/main" val="1610640569"/>
                  </a:ext>
                </a:extLst>
              </a:tr>
              <a:tr h="724403">
                <a:tc>
                  <a:txBody>
                    <a:bodyPr/>
                    <a:lstStyle/>
                    <a:p>
                      <a:pPr>
                        <a:lnSpc>
                          <a:spcPct val="115000"/>
                        </a:lnSpc>
                        <a:spcAft>
                          <a:spcPts val="800"/>
                        </a:spcAft>
                        <a:buNone/>
                      </a:pPr>
                      <a:r>
                        <a:rPr lang="en-US" sz="1600" dirty="0">
                          <a:solidFill>
                            <a:srgbClr val="FFFFFF"/>
                          </a:solidFill>
                          <a:effectLst/>
                        </a:rPr>
                        <a:t>Use person-first language and speak to the individual as an equal, regardless of their physical or cognitive status.</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Don’t use "elderspeak" (baby talk, high-pitched tones, or collective terms like "we") which diminishes a person's dignity.</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478940620"/>
                  </a:ext>
                </a:extLst>
              </a:tr>
              <a:tr h="724403">
                <a:tc>
                  <a:txBody>
                    <a:bodyPr/>
                    <a:lstStyle/>
                    <a:p>
                      <a:pPr>
                        <a:lnSpc>
                          <a:spcPct val="115000"/>
                        </a:lnSpc>
                        <a:spcAft>
                          <a:spcPts val="800"/>
                        </a:spcAft>
                        <a:buNone/>
                      </a:pPr>
                      <a:r>
                        <a:rPr lang="en-US" sz="1600">
                          <a:solidFill>
                            <a:srgbClr val="FFFFFF"/>
                          </a:solidFill>
                          <a:effectLst/>
                        </a:rPr>
                        <a:t>Encourage shared decision-making, allowing the individual to lead the conversation about their care and daily routines.</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Don’t make assumptions about what a person can or cannot do only based on their age or medical diagnosis.</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3567462768"/>
                  </a:ext>
                </a:extLst>
              </a:tr>
              <a:tr h="1062243">
                <a:tc>
                  <a:txBody>
                    <a:bodyPr/>
                    <a:lstStyle/>
                    <a:p>
                      <a:pPr>
                        <a:lnSpc>
                          <a:spcPct val="115000"/>
                        </a:lnSpc>
                        <a:spcAft>
                          <a:spcPts val="800"/>
                        </a:spcAft>
                        <a:buNone/>
                      </a:pPr>
                      <a:r>
                        <a:rPr lang="en-US" sz="1600" dirty="0">
                          <a:solidFill>
                            <a:srgbClr val="FFFFFF"/>
                          </a:solidFill>
                          <a:effectLst/>
                        </a:rPr>
                        <a:t>Provide private spaces for the expression of intimacy and gender identity (e.g. knock and wait for a response before entering the room). </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Don’t </a:t>
                      </a:r>
                      <a:r>
                        <a:rPr lang="en-US" sz="1600" b="1" dirty="0" err="1">
                          <a:effectLst/>
                        </a:rPr>
                        <a:t>pathologise</a:t>
                      </a:r>
                      <a:r>
                        <a:rPr lang="en-US" sz="1600" b="1" dirty="0">
                          <a:effectLst/>
                        </a:rPr>
                        <a:t> or ignore an older adult’s sexual health or identity or treat it as inappropriate or a "symptom."</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3062596486"/>
                  </a:ext>
                </a:extLst>
              </a:tr>
              <a:tr h="1062243">
                <a:tc>
                  <a:txBody>
                    <a:bodyPr/>
                    <a:lstStyle/>
                    <a:p>
                      <a:pPr>
                        <a:lnSpc>
                          <a:spcPct val="115000"/>
                        </a:lnSpc>
                        <a:spcAft>
                          <a:spcPts val="800"/>
                        </a:spcAft>
                        <a:buNone/>
                      </a:pPr>
                      <a:r>
                        <a:rPr lang="en-US" sz="1600">
                          <a:solidFill>
                            <a:srgbClr val="FFFFFF"/>
                          </a:solidFill>
                          <a:effectLst/>
                        </a:rPr>
                        <a:t>Look at the "whole person," considering their cultural background, spiritual needs, and life history alongside clinical health.</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Don’t treat the person as a “case” or a list of medical symptoms; avoid focusing exclusively on biological decline.</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724773627"/>
                  </a:ext>
                </a:extLst>
              </a:tr>
              <a:tr h="724403">
                <a:tc>
                  <a:txBody>
                    <a:bodyPr/>
                    <a:lstStyle/>
                    <a:p>
                      <a:pPr>
                        <a:lnSpc>
                          <a:spcPct val="115000"/>
                        </a:lnSpc>
                        <a:spcAft>
                          <a:spcPts val="800"/>
                        </a:spcAft>
                        <a:buNone/>
                      </a:pPr>
                      <a:r>
                        <a:rPr lang="en-US" sz="1600" dirty="0">
                          <a:solidFill>
                            <a:srgbClr val="FFFFFF"/>
                          </a:solidFill>
                          <a:effectLst/>
                        </a:rPr>
                        <a:t>Support the "dignity of risk," allowing individuals to make choices that enhance their joy, even if they carry minor risks. </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Don’t </a:t>
                      </a:r>
                      <a:r>
                        <a:rPr lang="en-US" sz="1600" b="1" dirty="0" err="1">
                          <a:effectLst/>
                        </a:rPr>
                        <a:t>prioritise</a:t>
                      </a:r>
                      <a:r>
                        <a:rPr lang="en-US" sz="1600" b="1" dirty="0">
                          <a:effectLst/>
                        </a:rPr>
                        <a:t> institutional safety so heavily that it results in the "social death" or total restriction of the individual.</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2572289714"/>
                  </a:ext>
                </a:extLst>
              </a:tr>
              <a:tr h="724403">
                <a:tc>
                  <a:txBody>
                    <a:bodyPr/>
                    <a:lstStyle/>
                    <a:p>
                      <a:pPr>
                        <a:lnSpc>
                          <a:spcPct val="115000"/>
                        </a:lnSpc>
                        <a:spcAft>
                          <a:spcPts val="800"/>
                        </a:spcAft>
                        <a:buNone/>
                      </a:pPr>
                      <a:r>
                        <a:rPr lang="en-US" sz="1600" dirty="0">
                          <a:solidFill>
                            <a:srgbClr val="FFFFFF"/>
                          </a:solidFill>
                          <a:effectLst/>
                        </a:rPr>
                        <a:t>Ask open-ended questions: "What does 'independence' look like for you today?"</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Don’t assume asexuality: Never dismiss a resident’s request for privacy or their expression of gender identity as inappropriate.</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1560115440"/>
                  </a:ext>
                </a:extLst>
              </a:tr>
            </a:tbl>
          </a:graphicData>
        </a:graphic>
      </p:graphicFrame>
    </p:spTree>
    <p:extLst>
      <p:ext uri="{BB962C8B-B14F-4D97-AF65-F5344CB8AC3E}">
        <p14:creationId xmlns:p14="http://schemas.microsoft.com/office/powerpoint/2010/main" val="569462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309EC-E579-EB48-9B39-9A80CA78C8C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8446942-6C7B-DD2F-ABF4-52E28814A0A5}"/>
              </a:ext>
            </a:extLst>
          </p:cNvPr>
          <p:cNvSpPr>
            <a:spLocks noGrp="1"/>
          </p:cNvSpPr>
          <p:nvPr>
            <p:ph type="title"/>
          </p:nvPr>
        </p:nvSpPr>
        <p:spPr>
          <a:xfrm>
            <a:off x="97970" y="81642"/>
            <a:ext cx="11944351" cy="715879"/>
          </a:xfrm>
        </p:spPr>
        <p:txBody>
          <a:bodyPr lIns="91440" anchor="ctr">
            <a:normAutofit/>
          </a:bodyPr>
          <a:lstStyle/>
          <a:p>
            <a:r>
              <a:rPr lang="pt-PT" dirty="0" err="1"/>
              <a:t>Summary</a:t>
            </a:r>
            <a:r>
              <a:rPr lang="pt-PT" dirty="0"/>
              <a:t> and </a:t>
            </a:r>
            <a:r>
              <a:rPr lang="pt-PT" dirty="0" err="1"/>
              <a:t>Key</a:t>
            </a:r>
            <a:r>
              <a:rPr lang="pt-PT" dirty="0"/>
              <a:t> </a:t>
            </a:r>
            <a:r>
              <a:rPr lang="pt-PT" dirty="0" err="1"/>
              <a:t>Messages</a:t>
            </a:r>
            <a:endParaRPr lang="el-GR" dirty="0"/>
          </a:p>
        </p:txBody>
      </p:sp>
      <p:pic>
        <p:nvPicPr>
          <p:cNvPr id="14" name="Imagem 13" descr="Uma imagem com pessoa, Cara humana, Barba humana, homem&#10;&#10;Os conteúdos gerados por IA podem estar incorretos.">
            <a:extLst>
              <a:ext uri="{FF2B5EF4-FFF2-40B4-BE49-F238E27FC236}">
                <a16:creationId xmlns:a16="http://schemas.microsoft.com/office/drawing/2014/main" id="{751FA920-1F86-D25B-E064-2258576557AF}"/>
              </a:ext>
            </a:extLst>
          </p:cNvPr>
          <p:cNvPicPr>
            <a:picLocks noChangeAspect="1"/>
          </p:cNvPicPr>
          <p:nvPr/>
        </p:nvPicPr>
        <p:blipFill>
          <a:blip r:embed="rId2"/>
          <a:srcRect l="17579" r="16580"/>
          <a:stretch>
            <a:fillRect/>
          </a:stretch>
        </p:blipFill>
        <p:spPr>
          <a:xfrm>
            <a:off x="97971" y="873580"/>
            <a:ext cx="5910944" cy="5902778"/>
          </a:xfrm>
          <a:prstGeom prst="rect">
            <a:avLst/>
          </a:prstGeom>
          <a:noFill/>
        </p:spPr>
      </p:pic>
      <p:sp>
        <p:nvSpPr>
          <p:cNvPr id="7" name="Content Placeholder 6">
            <a:extLst>
              <a:ext uri="{FF2B5EF4-FFF2-40B4-BE49-F238E27FC236}">
                <a16:creationId xmlns:a16="http://schemas.microsoft.com/office/drawing/2014/main" id="{B2832F9F-5A59-9BE0-F057-BCC3B7531071}"/>
              </a:ext>
            </a:extLst>
          </p:cNvPr>
          <p:cNvSpPr>
            <a:spLocks noGrp="1"/>
          </p:cNvSpPr>
          <p:nvPr>
            <p:ph sz="quarter" idx="12"/>
          </p:nvPr>
        </p:nvSpPr>
        <p:spPr>
          <a:xfrm>
            <a:off x="6131377" y="873580"/>
            <a:ext cx="5910944" cy="5902778"/>
          </a:xfrm>
        </p:spPr>
        <p:txBody>
          <a:bodyPr>
            <a:normAutofit/>
          </a:bodyPr>
          <a:lstStyle/>
          <a:p>
            <a:pPr marL="342900" indent="-342900">
              <a:buFont typeface="Wingdings" panose="05000000000000000000" pitchFamily="2" charset="2"/>
              <a:buChar char="ü"/>
            </a:pPr>
            <a:r>
              <a:rPr lang="en-US" sz="2400" dirty="0"/>
              <a:t>Ageing is a </a:t>
            </a:r>
            <a:r>
              <a:rPr lang="en-US" sz="2400" b="1" dirty="0"/>
              <a:t>dynamic</a:t>
            </a:r>
            <a:r>
              <a:rPr lang="en-US" sz="2400" dirty="0"/>
              <a:t> and </a:t>
            </a:r>
            <a:r>
              <a:rPr lang="en-US" sz="2400" b="1" dirty="0"/>
              <a:t>multidimensional</a:t>
            </a:r>
            <a:r>
              <a:rPr lang="en-US" sz="2400" dirty="0"/>
              <a:t> process rather than a narrative of inevitable decline. </a:t>
            </a:r>
          </a:p>
          <a:p>
            <a:pPr marL="342900" indent="-342900">
              <a:buFont typeface="Wingdings" panose="05000000000000000000" pitchFamily="2" charset="2"/>
              <a:buChar char="ü"/>
            </a:pPr>
            <a:r>
              <a:rPr lang="en-US" sz="2400" b="1" dirty="0"/>
              <a:t>Positive Ageing </a:t>
            </a:r>
            <a:r>
              <a:rPr lang="en-US" sz="2400" dirty="0"/>
              <a:t>is achieved through the synergy of Healthy Ageing (functional ability), Active Ageing (participation and security), and Quality of Life (subjective satisfaction). </a:t>
            </a:r>
          </a:p>
          <a:p>
            <a:pPr marL="342900" indent="-342900">
              <a:buFont typeface="Wingdings" panose="05000000000000000000" pitchFamily="2" charset="2"/>
              <a:buChar char="ü"/>
            </a:pPr>
            <a:r>
              <a:rPr lang="en-US" sz="2400" dirty="0"/>
              <a:t>We have seen that while demographic changes across Europe present economic challenges, the primary focus for professionals must remain on the </a:t>
            </a:r>
            <a:r>
              <a:rPr lang="en-US" sz="2400" b="1" dirty="0"/>
              <a:t>individual's independence and autonomy</a:t>
            </a:r>
            <a:r>
              <a:rPr lang="en-US" sz="2400" dirty="0"/>
              <a:t>.</a:t>
            </a:r>
          </a:p>
          <a:p>
            <a:pPr marL="342900" indent="-342900">
              <a:buFont typeface="Wingdings" panose="05000000000000000000" pitchFamily="2" charset="2"/>
              <a:buChar char="ü"/>
            </a:pPr>
            <a:r>
              <a:rPr lang="en-US" sz="2400" b="1" dirty="0"/>
              <a:t>Identity and sexuality </a:t>
            </a:r>
            <a:r>
              <a:rPr lang="en-US" sz="2400" dirty="0"/>
              <a:t>are vital components of wellbeing that require professional recognition and support.</a:t>
            </a:r>
          </a:p>
        </p:txBody>
      </p:sp>
    </p:spTree>
    <p:extLst>
      <p:ext uri="{BB962C8B-B14F-4D97-AF65-F5344CB8AC3E}">
        <p14:creationId xmlns:p14="http://schemas.microsoft.com/office/powerpoint/2010/main" val="1940166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Module 1 – </a:t>
            </a:r>
            <a:r>
              <a:rPr lang="pt-PT" dirty="0" err="1"/>
              <a:t>Key</a:t>
            </a:r>
            <a:r>
              <a:rPr lang="pt-PT" dirty="0"/>
              <a:t> </a:t>
            </a:r>
            <a:r>
              <a:rPr lang="pt-PT" dirty="0" err="1"/>
              <a:t>Definitions</a:t>
            </a:r>
            <a:endParaRPr lang="el-GR" dirty="0"/>
          </a:p>
        </p:txBody>
      </p:sp>
      <p:sp>
        <p:nvSpPr>
          <p:cNvPr id="7" name="Content Placeholder 6"/>
          <p:cNvSpPr>
            <a:spLocks noGrp="1"/>
          </p:cNvSpPr>
          <p:nvPr>
            <p:ph sz="quarter" idx="12"/>
          </p:nvPr>
        </p:nvSpPr>
        <p:spPr>
          <a:xfrm>
            <a:off x="235778" y="1190310"/>
            <a:ext cx="11668733" cy="5289179"/>
          </a:xfrm>
        </p:spPr>
        <p:txBody>
          <a:bodyPr/>
          <a:lstStyle/>
          <a:p>
            <a:r>
              <a:rPr lang="en-GB" sz="1900" b="1" dirty="0">
                <a:solidFill>
                  <a:schemeClr val="accent3"/>
                </a:solidFill>
              </a:rPr>
              <a:t>Ageism</a:t>
            </a:r>
            <a:r>
              <a:rPr lang="en-GB" sz="1900" dirty="0"/>
              <a:t>: </a:t>
            </a:r>
            <a:r>
              <a:rPr lang="en-US" sz="1900" dirty="0"/>
              <a:t>Refers </a:t>
            </a:r>
            <a:r>
              <a:rPr lang="en-GB" sz="1900" dirty="0"/>
              <a:t>to the stereotypes (how we think), prejudice (how we feel) and discrimination (how we act) towards others or oneself based on age (WHO, 2025).</a:t>
            </a:r>
            <a:endParaRPr lang="pt-PT" sz="1900" dirty="0"/>
          </a:p>
          <a:p>
            <a:r>
              <a:rPr lang="en-GB" sz="1900" b="1" dirty="0">
                <a:solidFill>
                  <a:schemeClr val="accent3"/>
                </a:solidFill>
              </a:rPr>
              <a:t>Old-age Dependency Ratio</a:t>
            </a:r>
            <a:r>
              <a:rPr lang="en-GB" sz="1900" dirty="0"/>
              <a:t>: A demographic indicator measuring the ratio of older dependents, typically those aged 65+, to the working-age population, usually 15-64 years (Eurostat, 2024).</a:t>
            </a:r>
            <a:endParaRPr lang="pt-PT" sz="1900" dirty="0"/>
          </a:p>
          <a:p>
            <a:r>
              <a:rPr lang="en-GB" sz="1900" b="1" dirty="0">
                <a:solidFill>
                  <a:schemeClr val="accent3"/>
                </a:solidFill>
              </a:rPr>
              <a:t>Healthy Ageing</a:t>
            </a:r>
            <a:r>
              <a:rPr lang="en-GB" sz="1900" dirty="0"/>
              <a:t>: The process of developing and maintaining the functional ability that enables wellbeing in older age (to be and do what they have reason to value) (WHO, 2020).</a:t>
            </a:r>
            <a:endParaRPr lang="pt-PT" sz="1900" dirty="0"/>
          </a:p>
          <a:p>
            <a:r>
              <a:rPr lang="en-US" sz="1900" b="1" dirty="0">
                <a:solidFill>
                  <a:schemeClr val="accent3"/>
                </a:solidFill>
              </a:rPr>
              <a:t>Active Ageing</a:t>
            </a:r>
            <a:r>
              <a:rPr lang="en-US" sz="1900" dirty="0"/>
              <a:t>: The </a:t>
            </a:r>
            <a:r>
              <a:rPr lang="en-GB" sz="1900" dirty="0"/>
              <a:t>process of optimising opportunities for health, participation and security to enhance quality of life as people age (WHO, 2002).</a:t>
            </a:r>
            <a:endParaRPr lang="pt-PT" sz="1900" dirty="0"/>
          </a:p>
          <a:p>
            <a:r>
              <a:rPr lang="en-GB" sz="1900" b="1" dirty="0">
                <a:solidFill>
                  <a:schemeClr val="accent3"/>
                </a:solidFill>
              </a:rPr>
              <a:t>Quality of Life</a:t>
            </a:r>
            <a:r>
              <a:rPr lang="en-GB" sz="1900" dirty="0"/>
              <a:t>: An individual's perception of their position in life in the context of the culture and value systems in which they live and in relation to their goals, expectations, standards and concerns (WHOQOL, 1998).</a:t>
            </a:r>
            <a:endParaRPr lang="pt-PT" sz="1900" dirty="0"/>
          </a:p>
          <a:p>
            <a:r>
              <a:rPr lang="en-GB" sz="1900" b="1" dirty="0">
                <a:solidFill>
                  <a:schemeClr val="accent3"/>
                </a:solidFill>
              </a:rPr>
              <a:t>Gender Lens</a:t>
            </a:r>
            <a:r>
              <a:rPr lang="en-GB" sz="1900" dirty="0"/>
              <a:t>: A perspective that considers how social statuses, traditional roles, and biological differences affect the wellbeing and opportunities of men, women, and gender-diverse individuals (WHO, 2002).</a:t>
            </a:r>
            <a:endParaRPr lang="pt-PT" sz="1900" dirty="0"/>
          </a:p>
          <a:p>
            <a:r>
              <a:rPr lang="en-GB" sz="1900" b="1" dirty="0">
                <a:solidFill>
                  <a:schemeClr val="accent3"/>
                </a:solidFill>
              </a:rPr>
              <a:t>Holistic Framework in Gerontology</a:t>
            </a:r>
            <a:r>
              <a:rPr lang="en-GB" sz="1900" dirty="0"/>
              <a:t>: An approach that views ageing not merely as a series of medical symptoms or biological declines but acknowledges the interconnectedness of various aspects of a person’s life, including their mental and emotional states, relationships, cultural background, and personal preferences (Hello Leaders, 2024).</a:t>
            </a:r>
            <a:endParaRPr lang="pt-PT" sz="1900" dirty="0"/>
          </a:p>
        </p:txBody>
      </p:sp>
    </p:spTree>
    <p:extLst>
      <p:ext uri="{BB962C8B-B14F-4D97-AF65-F5344CB8AC3E}">
        <p14:creationId xmlns:p14="http://schemas.microsoft.com/office/powerpoint/2010/main" val="3181268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9864" y="1616423"/>
            <a:ext cx="7832271" cy="1600197"/>
          </a:xfrm>
        </p:spPr>
        <p:txBody>
          <a:bodyPr>
            <a:normAutofit/>
          </a:bodyPr>
          <a:lstStyle/>
          <a:p>
            <a:r>
              <a:rPr lang="pt-PT" sz="2400" dirty="0" err="1"/>
              <a:t>Thank</a:t>
            </a:r>
            <a:r>
              <a:rPr lang="pt-PT" sz="2400" dirty="0"/>
              <a:t> </a:t>
            </a:r>
            <a:r>
              <a:rPr lang="pt-PT" sz="2400" dirty="0" err="1"/>
              <a:t>you</a:t>
            </a:r>
            <a:r>
              <a:rPr lang="pt-PT" sz="2400" dirty="0"/>
              <a:t> for </a:t>
            </a:r>
            <a:r>
              <a:rPr lang="pt-PT" sz="2400" dirty="0" err="1"/>
              <a:t>your</a:t>
            </a:r>
            <a:r>
              <a:rPr lang="pt-PT" sz="2400" dirty="0"/>
              <a:t> </a:t>
            </a:r>
            <a:r>
              <a:rPr lang="pt-PT" sz="2400" dirty="0" err="1"/>
              <a:t>attention</a:t>
            </a:r>
            <a:r>
              <a:rPr lang="pt-PT" sz="2400" dirty="0"/>
              <a:t>!</a:t>
            </a:r>
            <a:endParaRPr lang="el-GR" sz="2400" dirty="0"/>
          </a:p>
        </p:txBody>
      </p:sp>
      <p:sp>
        <p:nvSpPr>
          <p:cNvPr id="3" name="Title 1">
            <a:extLst>
              <a:ext uri="{FF2B5EF4-FFF2-40B4-BE49-F238E27FC236}">
                <a16:creationId xmlns:a16="http://schemas.microsoft.com/office/drawing/2014/main" id="{D8ACD137-87BD-031E-E26E-083F6CEAAD45}"/>
              </a:ext>
            </a:extLst>
          </p:cNvPr>
          <p:cNvSpPr txBox="1">
            <a:spLocks/>
          </p:cNvSpPr>
          <p:nvPr/>
        </p:nvSpPr>
        <p:spPr>
          <a:xfrm>
            <a:off x="2179864" y="2525956"/>
            <a:ext cx="7832271" cy="1600197"/>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r>
              <a:rPr lang="pt-PT" sz="2400" dirty="0">
                <a:hlinkClick r:id="rId2">
                  <a:extLst>
                    <a:ext uri="{A12FA001-AC4F-418D-AE19-62706E023703}">
                      <ahyp:hlinkClr xmlns:ahyp="http://schemas.microsoft.com/office/drawing/2018/hyperlinkcolor" val="tx"/>
                    </a:ext>
                  </a:extLst>
                </a:hlinkClick>
              </a:rPr>
              <a:t>www.nevergetsold.eu</a:t>
            </a:r>
            <a:endParaRPr lang="pt-PT" sz="2400" dirty="0"/>
          </a:p>
        </p:txBody>
      </p:sp>
      <p:pic>
        <p:nvPicPr>
          <p:cNvPr id="4" name="Imagem 3" descr="Uma imagem com símbolo, logótipo, círculo, Tipo de letra&#10;&#10;Os conteúdos gerados por IA poderão estar incorretos.">
            <a:hlinkClick r:id="rId3"/>
            <a:extLst>
              <a:ext uri="{FF2B5EF4-FFF2-40B4-BE49-F238E27FC236}">
                <a16:creationId xmlns:a16="http://schemas.microsoft.com/office/drawing/2014/main" id="{D8D0EA03-A995-B7E9-4058-014909F64722}"/>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793458" y="4345022"/>
            <a:ext cx="650133" cy="650133"/>
          </a:xfrm>
          <a:prstGeom prst="rect">
            <a:avLst/>
          </a:prstGeom>
        </p:spPr>
      </p:pic>
      <p:pic>
        <p:nvPicPr>
          <p:cNvPr id="5" name="Imagem 4" descr="Uma imagem com Gráficos, Saturação de cores, círculo, design gráfico&#10;&#10;Os conteúdos gerados por IA poderão estar incorretos.">
            <a:hlinkClick r:id="rId6"/>
            <a:extLst>
              <a:ext uri="{FF2B5EF4-FFF2-40B4-BE49-F238E27FC236}">
                <a16:creationId xmlns:a16="http://schemas.microsoft.com/office/drawing/2014/main" id="{B300EE80-F36E-BCE8-4432-A1641381FC0B}"/>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2793458" y="5214024"/>
            <a:ext cx="650133" cy="650133"/>
          </a:xfrm>
          <a:prstGeom prst="rect">
            <a:avLst/>
          </a:prstGeom>
        </p:spPr>
      </p:pic>
      <p:sp>
        <p:nvSpPr>
          <p:cNvPr id="6" name="Title 1">
            <a:extLst>
              <a:ext uri="{FF2B5EF4-FFF2-40B4-BE49-F238E27FC236}">
                <a16:creationId xmlns:a16="http://schemas.microsoft.com/office/drawing/2014/main" id="{C5F6F38A-8A1A-8FAF-8074-AFCA31DC95EF}"/>
              </a:ext>
            </a:extLst>
          </p:cNvPr>
          <p:cNvSpPr txBox="1">
            <a:spLocks/>
          </p:cNvSpPr>
          <p:nvPr/>
        </p:nvSpPr>
        <p:spPr>
          <a:xfrm>
            <a:off x="3581399" y="4010475"/>
            <a:ext cx="6914821"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3">
                  <a:extLst>
                    <a:ext uri="{A12FA001-AC4F-418D-AE19-62706E023703}">
                      <ahyp:hlinkClr xmlns:ahyp="http://schemas.microsoft.com/office/drawing/2018/hyperlinkcolor" val="tx"/>
                    </a:ext>
                  </a:extLst>
                </a:hlinkClick>
              </a:rPr>
              <a:t>Never Gets Old </a:t>
            </a:r>
            <a:endParaRPr lang="en-CY" dirty="0"/>
          </a:p>
        </p:txBody>
      </p:sp>
      <p:sp>
        <p:nvSpPr>
          <p:cNvPr id="7" name="Title 1">
            <a:extLst>
              <a:ext uri="{FF2B5EF4-FFF2-40B4-BE49-F238E27FC236}">
                <a16:creationId xmlns:a16="http://schemas.microsoft.com/office/drawing/2014/main" id="{0ADC0E0B-B1C0-88AA-FD84-A8A318BF5E55}"/>
              </a:ext>
            </a:extLst>
          </p:cNvPr>
          <p:cNvSpPr txBox="1">
            <a:spLocks/>
          </p:cNvSpPr>
          <p:nvPr/>
        </p:nvSpPr>
        <p:spPr>
          <a:xfrm>
            <a:off x="3581399" y="4872057"/>
            <a:ext cx="2514602"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6">
                  <a:extLst>
                    <a:ext uri="{A12FA001-AC4F-418D-AE19-62706E023703}">
                      <ahyp:hlinkClr xmlns:ahyp="http://schemas.microsoft.com/office/drawing/2018/hyperlinkcolor" val="tx"/>
                    </a:ext>
                  </a:extLst>
                </a:hlinkClick>
              </a:rPr>
              <a:t>nevergetsold.project</a:t>
            </a:r>
            <a:endParaRPr lang="en-CY" dirty="0"/>
          </a:p>
        </p:txBody>
      </p:sp>
      <p:pic>
        <p:nvPicPr>
          <p:cNvPr id="9" name="Imagem 8" descr="Uma imagem com texto, Tipo de letra, Gráficos, logótipo&#10;&#10;Os conteúdos gerados por IA podem estar incorretos.">
            <a:extLst>
              <a:ext uri="{FF2B5EF4-FFF2-40B4-BE49-F238E27FC236}">
                <a16:creationId xmlns:a16="http://schemas.microsoft.com/office/drawing/2014/main" id="{F3868F13-5791-5E06-D07A-51895382EF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50067" y="4417993"/>
            <a:ext cx="5103767" cy="1446164"/>
          </a:xfrm>
          <a:prstGeom prst="rect">
            <a:avLst/>
          </a:prstGeom>
        </p:spPr>
      </p:pic>
    </p:spTree>
    <p:extLst>
      <p:ext uri="{BB962C8B-B14F-4D97-AF65-F5344CB8AC3E}">
        <p14:creationId xmlns:p14="http://schemas.microsoft.com/office/powerpoint/2010/main" val="1854103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88744-E6C1-87C2-26C8-CD17138625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D68703-AD26-6BA1-55D9-F21A4408BBF9}"/>
              </a:ext>
            </a:extLst>
          </p:cNvPr>
          <p:cNvSpPr>
            <a:spLocks noGrp="1"/>
          </p:cNvSpPr>
          <p:nvPr>
            <p:ph type="title"/>
          </p:nvPr>
        </p:nvSpPr>
        <p:spPr/>
        <p:txBody>
          <a:bodyPr lIns="91440"/>
          <a:lstStyle/>
          <a:p>
            <a:r>
              <a:rPr lang="en-US" sz="3200" dirty="0"/>
              <a:t>Module 1: Ageing Population and Positive Approaches to Ageing</a:t>
            </a:r>
          </a:p>
        </p:txBody>
      </p:sp>
      <p:sp>
        <p:nvSpPr>
          <p:cNvPr id="5" name="Content Placeholder 4">
            <a:extLst>
              <a:ext uri="{FF2B5EF4-FFF2-40B4-BE49-F238E27FC236}">
                <a16:creationId xmlns:a16="http://schemas.microsoft.com/office/drawing/2014/main" id="{7F8FD931-E8E9-9339-5D2E-3066713C948C}"/>
              </a:ext>
            </a:extLst>
          </p:cNvPr>
          <p:cNvSpPr>
            <a:spLocks noGrp="1"/>
          </p:cNvSpPr>
          <p:nvPr>
            <p:ph sz="quarter" idx="12"/>
          </p:nvPr>
        </p:nvSpPr>
        <p:spPr>
          <a:xfrm>
            <a:off x="149680" y="1357531"/>
            <a:ext cx="11944350" cy="5043270"/>
          </a:xfrm>
        </p:spPr>
        <p:txBody>
          <a:bodyPr/>
          <a:lstStyle/>
          <a:p>
            <a:pPr marL="285750" indent="-285750">
              <a:buFont typeface="Arial" panose="020B0604020202020204" pitchFamily="34" charset="0"/>
              <a:buChar char="•"/>
            </a:pPr>
            <a:r>
              <a:rPr lang="en-US" sz="900" dirty="0"/>
              <a:t>Abud, T., </a:t>
            </a:r>
            <a:r>
              <a:rPr lang="en-US" sz="900" dirty="0" err="1"/>
              <a:t>Kounidas</a:t>
            </a:r>
            <a:r>
              <a:rPr lang="en-US" sz="900" dirty="0"/>
              <a:t>, G., Martin, K. R., Werth, M., Cooper, K., &amp; Myint, P. K. (2022). Determinants of healthy ageing: a systematic review of contemporary literature. Aging clinical and experimental research, 34(6), 1215-1223.</a:t>
            </a:r>
          </a:p>
          <a:p>
            <a:pPr marL="285750" indent="-285750">
              <a:buFont typeface="Arial" panose="020B0604020202020204" pitchFamily="34" charset="0"/>
              <a:buChar char="•"/>
            </a:pPr>
            <a:r>
              <a:rPr lang="en-US" sz="900" dirty="0"/>
              <a:t>Beard, J. R., Officer, A., De Carvalho, I. A., Sadana, R., Pot, A. M., Michel, J. P., ... &amp; Chatterji, S. (2016). The World report on ageing and health: a policy framework for healthy ageing. The lancet, 387(10033), 2145-2154.</a:t>
            </a:r>
          </a:p>
          <a:p>
            <a:pPr marL="285750" indent="-285750">
              <a:buFont typeface="Arial" panose="020B0604020202020204" pitchFamily="34" charset="0"/>
              <a:buChar char="•"/>
            </a:pPr>
            <a:r>
              <a:rPr lang="en-US" sz="900" dirty="0"/>
              <a:t>De Gobbi, M. S., Kühn, S., Heins, G., &amp; Malikova, Z. (2025). Demographic change in Europe and Central Asia: Addressing the issue of a shrinking and ageing </a:t>
            </a:r>
            <a:r>
              <a:rPr lang="en-US" sz="900" dirty="0" err="1"/>
              <a:t>labour</a:t>
            </a:r>
            <a:r>
              <a:rPr lang="en-US" sz="900" dirty="0"/>
              <a:t> force (No. 139). ILO Working Paper. </a:t>
            </a:r>
            <a:r>
              <a:rPr lang="en-US" sz="900" dirty="0">
                <a:hlinkClick r:id="rId2"/>
              </a:rPr>
              <a:t>https://www.econstor.eu/bitstream/10419/324229/1/1929162480.pdf</a:t>
            </a:r>
            <a:r>
              <a:rPr lang="en-US" sz="900" dirty="0"/>
              <a:t>  </a:t>
            </a:r>
          </a:p>
          <a:p>
            <a:pPr marL="285750" indent="-285750">
              <a:buFont typeface="Arial" panose="020B0604020202020204" pitchFamily="34" charset="0"/>
              <a:buChar char="•"/>
            </a:pPr>
            <a:r>
              <a:rPr lang="en-US" sz="900" dirty="0"/>
              <a:t>European Commission. (2024). The 2024 Ageing Report: Economic and Budgetary Projections for the EU Member States (2022–2070) (Institutional Paper 279). Publications Office of the European Union. </a:t>
            </a:r>
            <a:r>
              <a:rPr lang="en-US" sz="900" dirty="0">
                <a:hlinkClick r:id="rId3"/>
              </a:rPr>
              <a:t>https://doi.org/10.2765/049223</a:t>
            </a:r>
            <a:r>
              <a:rPr lang="en-US" sz="900" dirty="0"/>
              <a:t>   </a:t>
            </a:r>
          </a:p>
          <a:p>
            <a:pPr marL="285750" indent="-285750">
              <a:buFont typeface="Arial" panose="020B0604020202020204" pitchFamily="34" charset="0"/>
              <a:buChar char="•"/>
            </a:pPr>
            <a:r>
              <a:rPr lang="en-US" sz="900" dirty="0"/>
              <a:t>European Commission. (2021). Green paper on ageing: Fostering solidarity and responsibility between generations. </a:t>
            </a:r>
            <a:r>
              <a:rPr lang="en-US" sz="900" dirty="0">
                <a:hlinkClick r:id="rId4"/>
              </a:rPr>
              <a:t>https://commission.europa.eu/system/files/2021-06/green_paper_ageing_2021_en.pdf</a:t>
            </a:r>
            <a:r>
              <a:rPr lang="en-US" sz="900" dirty="0"/>
              <a:t>  </a:t>
            </a:r>
          </a:p>
          <a:p>
            <a:pPr marL="285750" indent="-285750">
              <a:buFont typeface="Arial" panose="020B0604020202020204" pitchFamily="34" charset="0"/>
              <a:buChar char="•"/>
            </a:pPr>
            <a:r>
              <a:rPr lang="en-US" sz="900" dirty="0"/>
              <a:t>Eurostat. (2024, September). Population structure and ageing. European Commission. </a:t>
            </a:r>
            <a:r>
              <a:rPr lang="en-US" sz="900" dirty="0">
                <a:hlinkClick r:id="rId5"/>
              </a:rPr>
              <a:t>https://ec.europa.eu/eurostat/statistics-explained/index.php?title=Population_structure_and_ageing</a:t>
            </a:r>
            <a:r>
              <a:rPr lang="en-US" sz="900" dirty="0"/>
              <a:t>  </a:t>
            </a:r>
          </a:p>
          <a:p>
            <a:pPr marL="285750" indent="-285750">
              <a:buFont typeface="Arial" panose="020B0604020202020204" pitchFamily="34" charset="0"/>
              <a:buChar char="•"/>
            </a:pPr>
            <a:r>
              <a:rPr lang="en-US" sz="900" dirty="0"/>
              <a:t>Eurostat. (2025). Demography of Europe – 2025 edition. Interactive publication. </a:t>
            </a:r>
            <a:r>
              <a:rPr lang="en-US" sz="900" dirty="0">
                <a:hlinkClick r:id="rId6"/>
              </a:rPr>
              <a:t>https://ec.europa.eu/eurostat/web/interactive-publications/demography-2025</a:t>
            </a:r>
            <a:r>
              <a:rPr lang="en-US" sz="900" dirty="0"/>
              <a:t>  </a:t>
            </a:r>
          </a:p>
          <a:p>
            <a:pPr marL="285750" indent="-285750">
              <a:buFont typeface="Arial" panose="020B0604020202020204" pitchFamily="34" charset="0"/>
              <a:buChar char="•"/>
            </a:pPr>
            <a:r>
              <a:rPr lang="en-US" sz="900" dirty="0"/>
              <a:t>Gewirtz-Meydan, A., &amp; Ayalon, L. (2020). “Shades of grey”: Exploring public opinion about later-life sexuality. Canadian Journal on Aging/La Revue canadienne du </a:t>
            </a:r>
            <a:r>
              <a:rPr lang="en-US" sz="900" dirty="0" err="1"/>
              <a:t>vieillissement</a:t>
            </a:r>
            <a:r>
              <a:rPr lang="en-US" sz="900" dirty="0"/>
              <a:t>, 39(4), 647-661. https://doi.org/10.1017/s071498081900062x </a:t>
            </a:r>
          </a:p>
          <a:p>
            <a:pPr marL="285750" indent="-285750">
              <a:buFont typeface="Arial" panose="020B0604020202020204" pitchFamily="34" charset="0"/>
              <a:buChar char="•"/>
            </a:pPr>
            <a:r>
              <a:rPr lang="en-US" sz="900" dirty="0"/>
              <a:t>Gewirtz-Meydan, A., Hafford-</a:t>
            </a:r>
            <a:r>
              <a:rPr lang="en-US" sz="900" dirty="0" err="1"/>
              <a:t>Letchfield</a:t>
            </a:r>
            <a:r>
              <a:rPr lang="en-US" sz="900" dirty="0"/>
              <a:t>, T., Benyamini, Y., Phelan, A., Jackson, J. and Ayalon, L. (2018) 'Ageism and Sexuality', in Ayalon, L. &amp; Tesch-Römer, C. (eds.) Contemporary Perspectives on Ageism. Cham: Springer International Publishing, pp. 149-162. doi:10.1007/978-3-319-73820-8_10. </a:t>
            </a:r>
            <a:r>
              <a:rPr lang="en-US" sz="900" dirty="0">
                <a:hlinkClick r:id="rId7"/>
              </a:rPr>
              <a:t>https://cora.ucc.ie/bitstreams/7f056dc8-2801-4587-9aec-87a10ad79796/download</a:t>
            </a:r>
            <a:r>
              <a:rPr lang="en-US" sz="900" dirty="0"/>
              <a:t>  </a:t>
            </a:r>
          </a:p>
          <a:p>
            <a:pPr marL="285750" indent="-285750">
              <a:buFont typeface="Arial" panose="020B0604020202020204" pitchFamily="34" charset="0"/>
              <a:buChar char="•"/>
            </a:pPr>
            <a:r>
              <a:rPr lang="en-US" sz="900" dirty="0"/>
              <a:t>Hello Leaders. (2024, March 13). Holistic care: A comprehensive approach to well-being in the aged care sector. </a:t>
            </a:r>
            <a:r>
              <a:rPr lang="en-US" sz="900" dirty="0">
                <a:hlinkClick r:id="rId8"/>
              </a:rPr>
              <a:t>https://helloleaders.com.au/article/holistic-care-a-comprehensive-approach-to-well-being-in-the-aged-care-sector</a:t>
            </a:r>
            <a:r>
              <a:rPr lang="en-US" sz="900" dirty="0"/>
              <a:t>   </a:t>
            </a:r>
          </a:p>
          <a:p>
            <a:pPr marL="285750" indent="-285750">
              <a:buFont typeface="Arial" panose="020B0604020202020204" pitchFamily="34" charset="0"/>
              <a:buChar char="•"/>
            </a:pPr>
            <a:r>
              <a:rPr lang="en-US" sz="900" dirty="0" err="1"/>
              <a:t>Paúl</a:t>
            </a:r>
            <a:r>
              <a:rPr lang="en-US" sz="900" dirty="0"/>
              <a:t>, C., Ribeiro, O., &amp; Teixeira, L. (2012). Active ageing: An empirical approach to the WHO model. Current Gerontology and Geriatrics Research, 2012, 1–10. https://doi.org/10.1155/2012/382972 </a:t>
            </a:r>
          </a:p>
          <a:p>
            <a:pPr marL="285750" indent="-285750">
              <a:buFont typeface="Arial" panose="020B0604020202020204" pitchFamily="34" charset="0"/>
              <a:buChar char="•"/>
            </a:pPr>
            <a:r>
              <a:rPr lang="en-US" sz="900" dirty="0"/>
              <a:t>Ribeiro, M. G. (2025, June 26). Active ageing: European frameworks and progress. European Association for the Education of Adults. </a:t>
            </a:r>
            <a:r>
              <a:rPr lang="en-US" sz="900" dirty="0">
                <a:hlinkClick r:id="rId9"/>
              </a:rPr>
              <a:t>https://eaea.org/2025/06/26/active-ageing-european-frameworks-and-progress/</a:t>
            </a:r>
            <a:r>
              <a:rPr lang="en-US" sz="900" dirty="0"/>
              <a:t>  </a:t>
            </a:r>
          </a:p>
          <a:p>
            <a:pPr marL="285750" indent="-285750">
              <a:buFont typeface="Arial" panose="020B0604020202020204" pitchFamily="34" charset="0"/>
              <a:buChar char="•"/>
            </a:pPr>
            <a:r>
              <a:rPr lang="en-US" sz="900" dirty="0"/>
              <a:t>Rudnicka, E., </a:t>
            </a:r>
            <a:r>
              <a:rPr lang="en-US" sz="900" dirty="0" err="1"/>
              <a:t>Napierała</a:t>
            </a:r>
            <a:r>
              <a:rPr lang="en-US" sz="900" dirty="0"/>
              <a:t>, P., </a:t>
            </a:r>
            <a:r>
              <a:rPr lang="en-US" sz="900" dirty="0" err="1"/>
              <a:t>Podfigurna</a:t>
            </a:r>
            <a:r>
              <a:rPr lang="en-US" sz="900" dirty="0"/>
              <a:t>, A., </a:t>
            </a:r>
            <a:r>
              <a:rPr lang="en-US" sz="900" dirty="0" err="1"/>
              <a:t>Męczekalski</a:t>
            </a:r>
            <a:r>
              <a:rPr lang="en-US" sz="900" dirty="0"/>
              <a:t>, B., </a:t>
            </a:r>
            <a:r>
              <a:rPr lang="en-US" sz="900" dirty="0" err="1"/>
              <a:t>Smolarczyk</a:t>
            </a:r>
            <a:r>
              <a:rPr lang="en-US" sz="900" dirty="0"/>
              <a:t>, R., &amp; </a:t>
            </a:r>
            <a:r>
              <a:rPr lang="en-US" sz="900" dirty="0" err="1"/>
              <a:t>Grymowicz</a:t>
            </a:r>
            <a:r>
              <a:rPr lang="en-US" sz="900" dirty="0"/>
              <a:t>, M. (2020). The World Health Organization (WHO) approach to healthy ageing. </a:t>
            </a:r>
            <a:r>
              <a:rPr lang="en-US" sz="900" dirty="0" err="1"/>
              <a:t>Maturitas</a:t>
            </a:r>
            <a:r>
              <a:rPr lang="en-US" sz="900" dirty="0"/>
              <a:t>, 139, 6-11. https://doi.org/10.1016/j.maturitas.2020.05.018 </a:t>
            </a:r>
          </a:p>
          <a:p>
            <a:pPr marL="285750" indent="-285750">
              <a:buFont typeface="Arial" panose="020B0604020202020204" pitchFamily="34" charset="0"/>
              <a:buChar char="•"/>
            </a:pPr>
            <a:r>
              <a:rPr lang="en-US" sz="900" dirty="0"/>
              <a:t>THE WHOQOL GROUP. (1998). Development of the World Health Organization WHOQOL-BREF Quality of Life Assessment. Psychological Medicine, 28(3), 551–558. doi:10.1017/S0033291798006667 </a:t>
            </a:r>
          </a:p>
          <a:p>
            <a:pPr marL="285750" indent="-285750">
              <a:buFont typeface="Arial" panose="020B0604020202020204" pitchFamily="34" charset="0"/>
              <a:buChar char="•"/>
            </a:pPr>
            <a:r>
              <a:rPr lang="en-US" sz="900" dirty="0"/>
              <a:t>Wiggins, R. D., </a:t>
            </a:r>
            <a:r>
              <a:rPr lang="en-US" sz="900" dirty="0" err="1"/>
              <a:t>Netuveli</a:t>
            </a:r>
            <a:r>
              <a:rPr lang="en-US" sz="900" dirty="0"/>
              <a:t>, G., Hyde, M., Higgs, P., &amp; Blane, D. (2004). The Casp-19 scale of quality of life in old age: its measurement properties, reliability and validity. Ageing &amp; Society, 24(5), 693–706. </a:t>
            </a:r>
          </a:p>
          <a:p>
            <a:pPr marL="285750" indent="-285750">
              <a:buFont typeface="Arial" panose="020B0604020202020204" pitchFamily="34" charset="0"/>
              <a:buChar char="•"/>
            </a:pPr>
            <a:r>
              <a:rPr lang="en-US" sz="900" dirty="0"/>
              <a:t>World Health Organization. (2025, April 28). Ageing: Ageism. </a:t>
            </a:r>
            <a:r>
              <a:rPr lang="en-US" sz="900" dirty="0">
                <a:hlinkClick r:id="rId10"/>
              </a:rPr>
              <a:t>https://www.who.int/news-room/questions-and-answers/item/ageing-ageism</a:t>
            </a:r>
            <a:r>
              <a:rPr lang="en-US" sz="900" dirty="0"/>
              <a:t>  </a:t>
            </a:r>
          </a:p>
          <a:p>
            <a:pPr marL="285750" indent="-285750">
              <a:buFont typeface="Arial" panose="020B0604020202020204" pitchFamily="34" charset="0"/>
              <a:buChar char="•"/>
            </a:pPr>
            <a:r>
              <a:rPr lang="en-US" sz="900" dirty="0"/>
              <a:t>World Health Organization. (2020). Decade of healthy ageing: Baseline report. </a:t>
            </a:r>
            <a:r>
              <a:rPr lang="en-US" sz="900" dirty="0">
                <a:hlinkClick r:id="rId11"/>
              </a:rPr>
              <a:t>https://www.who.int/publications/i/item/9789240017900</a:t>
            </a:r>
            <a:r>
              <a:rPr lang="en-US" sz="900" dirty="0"/>
              <a:t>  </a:t>
            </a:r>
          </a:p>
          <a:p>
            <a:pPr marL="285750" indent="-285750">
              <a:buFont typeface="Arial" panose="020B0604020202020204" pitchFamily="34" charset="0"/>
              <a:buChar char="•"/>
            </a:pPr>
            <a:r>
              <a:rPr lang="en-US" sz="900" dirty="0"/>
              <a:t>World Health Organization. (2002). Active ageing: A policy framework (No. WHO/NMH/NPH/02.8). World Health Organization.</a:t>
            </a:r>
          </a:p>
        </p:txBody>
      </p:sp>
      <p:sp>
        <p:nvSpPr>
          <p:cNvPr id="3" name="Marcador de Posição do Texto 2">
            <a:extLst>
              <a:ext uri="{FF2B5EF4-FFF2-40B4-BE49-F238E27FC236}">
                <a16:creationId xmlns:a16="http://schemas.microsoft.com/office/drawing/2014/main" id="{FC81FE0C-B284-0B8E-1BC8-B078181A5EBB}"/>
              </a:ext>
            </a:extLst>
          </p:cNvPr>
          <p:cNvSpPr txBox="1">
            <a:spLocks/>
          </p:cNvSpPr>
          <p:nvPr/>
        </p:nvSpPr>
        <p:spPr>
          <a:xfrm>
            <a:off x="97970" y="884489"/>
            <a:ext cx="11944351" cy="550862"/>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3"/>
                </a:solidFill>
              </a:rPr>
              <a:t>References</a:t>
            </a:r>
            <a:endParaRPr lang="pt-PT" dirty="0">
              <a:solidFill>
                <a:schemeClr val="accent3"/>
              </a:solidFill>
            </a:endParaRPr>
          </a:p>
        </p:txBody>
      </p:sp>
    </p:spTree>
    <p:extLst>
      <p:ext uri="{BB962C8B-B14F-4D97-AF65-F5344CB8AC3E}">
        <p14:creationId xmlns:p14="http://schemas.microsoft.com/office/powerpoint/2010/main" val="21412995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74E5C276-F81A-4C39-8973-84EF048D0A00}"/>
</file>

<file path=customXml/itemProps2.xml><?xml version="1.0" encoding="utf-8"?>
<ds:datastoreItem xmlns:ds="http://schemas.openxmlformats.org/officeDocument/2006/customXml" ds:itemID="{4082E14A-16DA-435D-A5C1-2E5DCEEB658B}"/>
</file>

<file path=customXml/itemProps3.xml><?xml version="1.0" encoding="utf-8"?>
<ds:datastoreItem xmlns:ds="http://schemas.openxmlformats.org/officeDocument/2006/customXml" ds:itemID="{5D670994-17A9-4ED5-A5FA-A9EF3F1BEACC}"/>
</file>

<file path=docProps/app.xml><?xml version="1.0" encoding="utf-8"?>
<Properties xmlns="http://schemas.openxmlformats.org/officeDocument/2006/extended-properties" xmlns:vt="http://schemas.openxmlformats.org/officeDocument/2006/docPropsVTypes">
  <TotalTime>3620</TotalTime>
  <Words>3781</Words>
  <Application>Microsoft Office PowerPoint</Application>
  <PresentationFormat>Ecrã Panorâmico</PresentationFormat>
  <Paragraphs>262</Paragraphs>
  <Slides>27</Slides>
  <Notes>10</Notes>
  <HiddenSlides>0</HiddenSlides>
  <MMClips>0</MMClips>
  <ScaleCrop>false</ScaleCrop>
  <HeadingPairs>
    <vt:vector size="6" baseType="variant">
      <vt:variant>
        <vt:lpstr>Tipos de letra usados</vt:lpstr>
      </vt:variant>
      <vt:variant>
        <vt:i4>4</vt:i4>
      </vt:variant>
      <vt:variant>
        <vt:lpstr>Tema</vt:lpstr>
      </vt:variant>
      <vt:variant>
        <vt:i4>2</vt:i4>
      </vt:variant>
      <vt:variant>
        <vt:lpstr>Títulos dos diapositivos</vt:lpstr>
      </vt:variant>
      <vt:variant>
        <vt:i4>27</vt:i4>
      </vt:variant>
    </vt:vector>
  </HeadingPairs>
  <TitlesOfParts>
    <vt:vector size="33" baseType="lpstr">
      <vt:lpstr>Arial</vt:lpstr>
      <vt:lpstr>Calibri</vt:lpstr>
      <vt:lpstr>Open Sans</vt:lpstr>
      <vt:lpstr>Wingdings</vt:lpstr>
      <vt:lpstr>CARDET Course template</vt:lpstr>
      <vt:lpstr>CARDET Course template - Cover page</vt:lpstr>
      <vt:lpstr>AgeWise Handbook</vt:lpstr>
      <vt:lpstr>Agenda &amp; Learning Outcomes</vt:lpstr>
      <vt:lpstr>Demographic Data (Eurostat, 2024)</vt:lpstr>
      <vt:lpstr>Demographic Data (Eurostat, 2024)</vt:lpstr>
      <vt:lpstr>Demographic Data (Eurostat, 2024)</vt:lpstr>
      <vt:lpstr>Demographic Data in Partner Countries</vt:lpstr>
      <vt:lpstr>Demographic Data - Ageing in Europe</vt:lpstr>
      <vt:lpstr>Demographic Data - Ageing in Europe</vt:lpstr>
      <vt:lpstr>Positive Ageing Frameworks</vt:lpstr>
      <vt:lpstr>Positive Ageing Frameworks</vt:lpstr>
      <vt:lpstr>Positive Ageing Frameworks</vt:lpstr>
      <vt:lpstr>Positive Ageing Frameworks</vt:lpstr>
      <vt:lpstr>Positive Ageing Frameworks</vt:lpstr>
      <vt:lpstr>Positive Ageing Frameworks</vt:lpstr>
      <vt:lpstr>Positive Ageing Frameworks</vt:lpstr>
      <vt:lpstr>Positive Ageing Frameworks</vt:lpstr>
      <vt:lpstr>Positive Ageing Frameworks</vt:lpstr>
      <vt:lpstr>Measurement of Quality of Life</vt:lpstr>
      <vt:lpstr>Holistic Framework in Gerontology</vt:lpstr>
      <vt:lpstr>Professional Challenges</vt:lpstr>
      <vt:lpstr>Professional Challenges &amp; Holistic Frameworks</vt:lpstr>
      <vt:lpstr>Guidance for Educators and Professionals</vt:lpstr>
      <vt:lpstr>Guidance for Educators and Professionals</vt:lpstr>
      <vt:lpstr>Summary and Key Messages</vt:lpstr>
      <vt:lpstr>Module 1 – Key Definitions</vt:lpstr>
      <vt:lpstr>Thank you for your attention!</vt:lpstr>
      <vt:lpstr>Module 1: Ageing Population and Positive Approaches to Ageing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Elisa Klein-Peters - Proportional Message</cp:lastModifiedBy>
  <cp:revision>239</cp:revision>
  <cp:lastPrinted>2018-07-25T11:23:29Z</cp:lastPrinted>
  <dcterms:created xsi:type="dcterms:W3CDTF">2014-07-11T09:12:14Z</dcterms:created>
  <dcterms:modified xsi:type="dcterms:W3CDTF">2026-04-10T15:17:38Z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