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53" r:id="rId5"/>
  </p:sldMasterIdLst>
  <p:notesMasterIdLst>
    <p:notesMasterId r:id="rId33"/>
  </p:notesMasterIdLst>
  <p:handoutMasterIdLst>
    <p:handoutMasterId r:id="rId34"/>
  </p:handoutMasterIdLst>
  <p:sldIdLst>
    <p:sldId id="256" r:id="rId6"/>
    <p:sldId id="263" r:id="rId7"/>
    <p:sldId id="269" r:id="rId8"/>
    <p:sldId id="270" r:id="rId9"/>
    <p:sldId id="271" r:id="rId10"/>
    <p:sldId id="272" r:id="rId11"/>
    <p:sldId id="274" r:id="rId12"/>
    <p:sldId id="296" r:id="rId13"/>
    <p:sldId id="273" r:id="rId14"/>
    <p:sldId id="275" r:id="rId15"/>
    <p:sldId id="277" r:id="rId16"/>
    <p:sldId id="278" r:id="rId17"/>
    <p:sldId id="284" r:id="rId18"/>
    <p:sldId id="280" r:id="rId19"/>
    <p:sldId id="281" r:id="rId20"/>
    <p:sldId id="283" r:id="rId21"/>
    <p:sldId id="285" r:id="rId22"/>
    <p:sldId id="297" r:id="rId23"/>
    <p:sldId id="288" r:id="rId24"/>
    <p:sldId id="291" r:id="rId25"/>
    <p:sldId id="298" r:id="rId26"/>
    <p:sldId id="294" r:id="rId27"/>
    <p:sldId id="290" r:id="rId28"/>
    <p:sldId id="293" r:id="rId29"/>
    <p:sldId id="264"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74065" autoAdjust="0"/>
  </p:normalViewPr>
  <p:slideViewPr>
    <p:cSldViewPr snapToGrid="0">
      <p:cViewPr varScale="1">
        <p:scale>
          <a:sx n="84" d="100"/>
          <a:sy n="84" d="100"/>
        </p:scale>
        <p:origin x="1800"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ata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1" qsCatId="simple" csTypeId="urn:microsoft.com/office/officeart/2005/8/colors/accent1_2#1" csCatId="accent1" phldr="1"/>
      <dgm:spPr/>
    </dgm:pt>
    <dgm:pt modelId="{D0624B66-6E85-4A1E-9F1B-1D0D06CB00D5}">
      <dgm:prSet phldrT="[Texto]"/>
      <dgm:spPr/>
      <dgm:t>
        <a:bodyPr/>
        <a:lstStyle/>
        <a:p>
          <a:r>
            <a:rPr lang="pt-PT" b="1"/>
            <a:t>Αστική υποδομή φιλική προς τους ηλικιωμένους</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Διατροφική ασφάλεια και προληπτική υγεία</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dirty="0"/>
            <a:t>Αυτοδιαχείριση και προώθηση της υγείας</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2" qsCatId="simple" csTypeId="urn:microsoft.com/office/officeart/2005/8/colors/accent1_2#2" csCatId="accent1" phldr="1"/>
      <dgm:spPr/>
    </dgm:pt>
    <dgm:pt modelId="{D0624B66-6E85-4A1E-9F1B-1D0D06CB00D5}">
      <dgm:prSet phldrT="[Texto]"/>
      <dgm:spPr/>
      <dgm:t>
        <a:bodyPr/>
        <a:lstStyle/>
        <a:p>
          <a:r>
            <a:rPr lang="pt-PT" b="1"/>
            <a:t>Διαγενεακή καθοδήγηση</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Δια βίου </a:t>
          </a:r>
          <a:r>
            <a:rPr lang="el-GR" b="1" dirty="0"/>
            <a:t>συμμετοχή και συνηγορία</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Πανεπιστήμιο για ηλικιωμένους</a:t>
          </a:r>
          <a:endParaRPr lang="pt-PT"/>
        </a:p>
      </dgm:t>
    </dgm:pt>
    <dgm:pt modelId="{9DD364B4-AE6F-46E8-B5B0-39F9548F667C}" type="sibTrans" cxnId="{CF52C756-D133-44E0-B099-439406A4FD07}">
      <dgm:prSet/>
      <dgm:spPr/>
      <dgm:t>
        <a:bodyPr/>
        <a:lstStyle/>
        <a:p>
          <a:endParaRPr lang="pt-PT"/>
        </a:p>
      </dgm:t>
    </dgm:pt>
    <dgm:pt modelId="{09784815-1CCC-4833-B6BB-67FAF55093ED}" type="par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 b="-1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3" qsCatId="simple" csTypeId="urn:microsoft.com/office/officeart/2005/8/colors/accent1_2#3" csCatId="accent1" phldr="1"/>
      <dgm:spPr/>
    </dgm:pt>
    <dgm:pt modelId="{D0624B66-6E85-4A1E-9F1B-1D0D06CB00D5}">
      <dgm:prSet phldrT="[Texto]"/>
      <dgm:spPr/>
      <dgm:t>
        <a:bodyPr/>
        <a:lstStyle/>
        <a:p>
          <a:r>
            <a:rPr lang="pt-PT" b="1"/>
            <a:t>Διατήρηση του προσωπικού στυλ και της ταυτότητας</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a:t>Ιδιωτικότητα και οικειότητα</a:t>
          </a:r>
          <a:endParaRPr lang="pt-PT"/>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Αυτονομία στις μικρές αποφάσεις</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l="-7000" r="-7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210144" cy="212743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6304" y="283658"/>
          <a:ext cx="2411729" cy="1560122"/>
        </a:xfrm>
        <a:prstGeom prst="roundRect">
          <a:avLst>
            <a:gd name="adj" fmla="val 10000"/>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6304"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t" anchorCtr="0">
          <a:noAutofit/>
        </a:bodyPr>
        <a:lstStyle/>
        <a:p>
          <a:pPr marL="0" lvl="0" indent="0" algn="ctr" defTabSz="1022350">
            <a:lnSpc>
              <a:spcPct val="90000"/>
            </a:lnSpc>
            <a:spcBef>
              <a:spcPct val="0"/>
            </a:spcBef>
            <a:spcAft>
              <a:spcPct val="35000"/>
            </a:spcAft>
            <a:buNone/>
          </a:pPr>
          <a:r>
            <a:rPr lang="pt-PT" sz="2300" b="1" kern="1200"/>
            <a:t>Αστική υποδομή φιλική προς τους ηλικιωμένους</a:t>
          </a:r>
        </a:p>
      </dsp:txBody>
      <dsp:txXfrm rot="10800000">
        <a:off x="320473" y="2127439"/>
        <a:ext cx="2263391" cy="2526034"/>
      </dsp:txXfrm>
    </dsp:sp>
    <dsp:sp modelId="{2615BB86-4389-4CF9-A2D8-A38FF5E7C6FA}">
      <dsp:nvSpPr>
        <dsp:cNvPr id="0" name=""/>
        <dsp:cNvSpPr/>
      </dsp:nvSpPr>
      <dsp:spPr>
        <a:xfrm>
          <a:off x="2899207" y="283658"/>
          <a:ext cx="2411729" cy="1560122"/>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99207"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t" anchorCtr="0">
          <a:noAutofit/>
        </a:bodyPr>
        <a:lstStyle/>
        <a:p>
          <a:pPr marL="0" lvl="0" indent="0" algn="ctr" defTabSz="1022350">
            <a:lnSpc>
              <a:spcPct val="90000"/>
            </a:lnSpc>
            <a:spcBef>
              <a:spcPct val="0"/>
            </a:spcBef>
            <a:spcAft>
              <a:spcPct val="35000"/>
            </a:spcAft>
            <a:buNone/>
          </a:pPr>
          <a:r>
            <a:rPr lang="en-US" sz="2300" b="1" kern="1200" dirty="0"/>
            <a:t>Διατροφική ασφάλεια και προληπτική υγεία</a:t>
          </a:r>
          <a:endParaRPr lang="pt-PT" sz="2300" kern="1200" dirty="0"/>
        </a:p>
      </dsp:txBody>
      <dsp:txXfrm rot="10800000">
        <a:off x="2973376" y="2127439"/>
        <a:ext cx="2263391" cy="2526034"/>
      </dsp:txXfrm>
    </dsp:sp>
    <dsp:sp modelId="{5628FA73-0DFC-4F29-ACDF-59D037B19A7D}">
      <dsp:nvSpPr>
        <dsp:cNvPr id="0" name=""/>
        <dsp:cNvSpPr/>
      </dsp:nvSpPr>
      <dsp:spPr>
        <a:xfrm>
          <a:off x="5552109" y="283658"/>
          <a:ext cx="2411729" cy="1560122"/>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552109"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t" anchorCtr="0">
          <a:noAutofit/>
        </a:bodyPr>
        <a:lstStyle/>
        <a:p>
          <a:pPr marL="0" lvl="0" indent="0" algn="ctr" defTabSz="1022350">
            <a:lnSpc>
              <a:spcPct val="90000"/>
            </a:lnSpc>
            <a:spcBef>
              <a:spcPct val="0"/>
            </a:spcBef>
            <a:spcAft>
              <a:spcPct val="35000"/>
            </a:spcAft>
            <a:buNone/>
          </a:pPr>
          <a:r>
            <a:rPr lang="en-US" sz="2300" b="1" kern="1200" dirty="0"/>
            <a:t>Αυτοδιαχείριση και προώθηση της υγείας</a:t>
          </a:r>
          <a:endParaRPr lang="pt-PT" sz="2300" kern="1200" dirty="0"/>
        </a:p>
      </dsp:txBody>
      <dsp:txXfrm rot="10800000">
        <a:off x="5626278" y="2127439"/>
        <a:ext cx="2263391" cy="252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009107" cy="221061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0273" y="294748"/>
          <a:ext cx="2352675" cy="1621114"/>
        </a:xfrm>
        <a:prstGeom prst="roundRect">
          <a:avLst>
            <a:gd name="adj" fmla="val 10000"/>
          </a:avLst>
        </a:prstGeom>
        <a:blipFill>
          <a:blip xmlns:r="http://schemas.openxmlformats.org/officeDocument/2006/relationships" r:embed="rId1"/>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0273"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pt-PT" sz="2400" b="1" kern="1200"/>
            <a:t>Διαγενεακή καθοδήγηση</a:t>
          </a:r>
        </a:p>
      </dsp:txBody>
      <dsp:txXfrm rot="10800000">
        <a:off x="312626" y="2210610"/>
        <a:ext cx="2207969" cy="2629504"/>
      </dsp:txXfrm>
    </dsp:sp>
    <dsp:sp modelId="{2615BB86-4389-4CF9-A2D8-A38FF5E7C6FA}">
      <dsp:nvSpPr>
        <dsp:cNvPr id="0" name=""/>
        <dsp:cNvSpPr/>
      </dsp:nvSpPr>
      <dsp:spPr>
        <a:xfrm>
          <a:off x="2828215" y="294748"/>
          <a:ext cx="2352675" cy="1621114"/>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28215"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dirty="0"/>
            <a:t>Δια βίου </a:t>
          </a:r>
          <a:r>
            <a:rPr lang="el-GR" sz="2400" b="1" kern="1200" dirty="0"/>
            <a:t>συμμετοχή και συνηγορία</a:t>
          </a:r>
          <a:endParaRPr lang="pt-PT" sz="2400" kern="1200" dirty="0"/>
        </a:p>
      </dsp:txBody>
      <dsp:txXfrm rot="10800000">
        <a:off x="2900568" y="2210610"/>
        <a:ext cx="2207969" cy="2629504"/>
      </dsp:txXfrm>
    </dsp:sp>
    <dsp:sp modelId="{5628FA73-0DFC-4F29-ACDF-59D037B19A7D}">
      <dsp:nvSpPr>
        <dsp:cNvPr id="0" name=""/>
        <dsp:cNvSpPr/>
      </dsp:nvSpPr>
      <dsp:spPr>
        <a:xfrm>
          <a:off x="5416158" y="294748"/>
          <a:ext cx="2352675" cy="1621114"/>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16158"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b="1" kern="1200"/>
            <a:t>Πανεπιστήμιο για ηλικιωμένους</a:t>
          </a:r>
          <a:endParaRPr lang="pt-PT" sz="2400" kern="1200"/>
        </a:p>
      </dsp:txBody>
      <dsp:txXfrm rot="10800000">
        <a:off x="5488511" y="2210610"/>
        <a:ext cx="2207969" cy="2629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503268" cy="218872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5098" y="291829"/>
          <a:ext cx="2204084" cy="1605063"/>
        </a:xfrm>
        <a:prstGeom prst="roundRect">
          <a:avLst>
            <a:gd name="adj" fmla="val 10000"/>
          </a:avLst>
        </a:prstGeom>
        <a:blipFill>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5098"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pt-PT" sz="2500" b="1" kern="1200"/>
            <a:t>Διατήρηση του προσωπικού στυλ και της ταυτότητας</a:t>
          </a:r>
        </a:p>
      </dsp:txBody>
      <dsp:txXfrm rot="10800000">
        <a:off x="292881" y="2188723"/>
        <a:ext cx="2068518" cy="2607323"/>
      </dsp:txXfrm>
    </dsp:sp>
    <dsp:sp modelId="{2615BB86-4389-4CF9-A2D8-A38FF5E7C6FA}">
      <dsp:nvSpPr>
        <dsp:cNvPr id="0" name=""/>
        <dsp:cNvSpPr/>
      </dsp:nvSpPr>
      <dsp:spPr>
        <a:xfrm>
          <a:off x="2649591" y="291829"/>
          <a:ext cx="2204084" cy="1605063"/>
        </a:xfrm>
        <a:prstGeom prst="roundRect">
          <a:avLst>
            <a:gd name="adj" fmla="val 10000"/>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9591"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en-US" sz="2500" b="1" kern="1200"/>
            <a:t>Ιδιωτικότητα και οικειότητα</a:t>
          </a:r>
          <a:endParaRPr lang="pt-PT" sz="2500" kern="1200"/>
        </a:p>
      </dsp:txBody>
      <dsp:txXfrm rot="10800000">
        <a:off x="2717374" y="2188723"/>
        <a:ext cx="2068518" cy="2607323"/>
      </dsp:txXfrm>
    </dsp:sp>
    <dsp:sp modelId="{5628FA73-0DFC-4F29-ACDF-59D037B19A7D}">
      <dsp:nvSpPr>
        <dsp:cNvPr id="0" name=""/>
        <dsp:cNvSpPr/>
      </dsp:nvSpPr>
      <dsp:spPr>
        <a:xfrm>
          <a:off x="5074084" y="291829"/>
          <a:ext cx="2204084" cy="1605063"/>
        </a:xfrm>
        <a:prstGeom prst="roundRect">
          <a:avLst>
            <a:gd name="adj" fmla="val 10000"/>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74084"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en-US" sz="2500" b="1" kern="1200"/>
            <a:t>Αυτονομία στις μικρές αποφάσεις</a:t>
          </a:r>
          <a:endParaRPr lang="pt-PT" sz="2500" kern="1200"/>
        </a:p>
      </dsp:txBody>
      <dsp:txXfrm rot="10800000">
        <a:off x="5141867" y="2188723"/>
        <a:ext cx="2068518" cy="260732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14/8/2026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14/8/2026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Κάντε κλικ για να επεξεργαστείτε τα κύρια στυλ κειμένου</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Στις χώρες της ΕΕ, ο δείκτης κυμαινόταν από τα χαμηλότερα επίπεδα του 21,7% στο Λουξεμβούργο και του 23,6% στην Ιρλανδία —όπου υπήρχαν σχεδόν 5 άτομα σε ηλικία εργασίας για κάθε άτομο ηλικίας 65 ετών και άνω— έως τα υψηλότερα επίπεδα του 38,4% στην Ιταλία και του 38,2% στην Πορτογαλία, όπου υπήρχαν λιγότερα από 3 άτομα σε ηλικία εργασίας για κάθε άτομο ηλικίας 65 ετών και άνω.</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dirty="0"/>
              <a:t>Η δημογραφική επιβάρυνση εμφανίζεται όταν </a:t>
            </a:r>
            <a:r>
              <a:rPr lang="en-US" sz="1200" dirty="0"/>
              <a:t>η μείωση του εργατικού δυναμικού και η αύξηση του ηλικιωμένου πληθυσμού επιβραδύνουν την οικονομική ανάπτυξη μιας χώρας. Αυτό συμβαίνει επειδή υπάρχουν λιγότεροι εργαζόμενοι που καταβάλλουν φόρους για να καλύψουν τα αυξανόμενα έξοδα, για παράδειγμα, των συντάξεων, της υγειονομικής περίθαλψης και των κοινωνικών υπηρεσιών για τους ηλικιωμένους πολίτες. </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Οι ομάδες αφιερώνουν</a:t>
            </a:r>
            <a:r>
              <a:rPr lang="en-US" sz="1200" b="1" dirty="0"/>
              <a:t> 5 λεπτά σε κάθε σταθμό, </a:t>
            </a:r>
            <a:r>
              <a:rPr lang="en-US" sz="1200" dirty="0"/>
              <a:t>καταγράφοντας τις σκέψεις τους σε φύλλα χαρτιού, πριν προχωρήσουν στον επόμενο. Μετά από τρεις γύρους, τα αποτελέσματα θα παρουσιαστούν και θα συζητηθούν με όλη την ομάδα. </a:t>
            </a:r>
            <a:r>
              <a:rPr lang="el-GR" dirty="0"/>
              <a:t>Παρά ορισμένες διαφορές στα αριθμητικά στοιχεία </a:t>
            </a:r>
            <a:r>
              <a:rPr lang="en-US" sz="1200" dirty="0" err="1"/>
              <a:t>μετ</a:t>
            </a:r>
            <a:r>
              <a:rPr lang="en-US" sz="1200" dirty="0"/>
              <a:t>αξύ των χωρών, ποια είναι η μία πρόκληση ή τάση που φαίνεται να είναι κοινή για όλους μας; Πώς εξηγούν αυτά τα στοιχεία αυτό που παρατηρείτε καθημερινά στη μονάδα σας ή στους ενοίκους σας αυτή τη στιγμή; </a:t>
            </a:r>
            <a:r>
              <a:rPr lang="en-US" dirty="0"/>
              <a:t>Αν έπρεπε να επιλέξετε μόνο μία πληροφορία από αυτά τα φύλλα για να τη μοιραστείτε με έναν συνάδελφο που δεν ήταν εδώ σήμερα, ποια θα ήταν αυτή και γιατί; </a:t>
            </a:r>
            <a:endParaRPr lang="en-US" sz="1200" dirty="0"/>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b="1" dirty="0"/>
              <a:t>Υπηρεσίες Υγείας και Κοινωνικής Πρόνοιας</a:t>
            </a:r>
            <a:r>
              <a:rPr lang="en-US" dirty="0"/>
              <a:t>: Προαγωγή της υγείας, πρόληψη ασθενειών, μακροχρόνια φροντίδα, υπηρεσίες ψυχικής υγείας.</a:t>
            </a:r>
          </a:p>
          <a:p>
            <a:r>
              <a:rPr lang="en-US" b="1" dirty="0" err="1"/>
              <a:t>Συμπεριφορικοί </a:t>
            </a:r>
            <a:r>
              <a:rPr lang="en-US" b="1" dirty="0"/>
              <a:t>καθοριστικοί παράγοντες</a:t>
            </a:r>
            <a:r>
              <a:rPr lang="en-US" dirty="0"/>
              <a:t>: Διακοπή του καπνίσματος, σωματική δραστηριότητα, υγιεινή διατροφή, στοματική υγεία, κατανάλωση αλκοόλ, φαρμακευτική αγωγή. </a:t>
            </a:r>
          </a:p>
          <a:p>
            <a:r>
              <a:rPr lang="en-US" b="1" dirty="0"/>
              <a:t>Προσωπικοί καθοριστικοί παράγοντες</a:t>
            </a:r>
            <a:r>
              <a:rPr lang="en-US" dirty="0"/>
              <a:t>: Βιολογία, γενετική, ψυχολογικοί παράγοντες.</a:t>
            </a:r>
          </a:p>
          <a:p>
            <a:r>
              <a:rPr lang="en-US" b="1" dirty="0"/>
              <a:t>Φυσικό περιβάλλον</a:t>
            </a:r>
            <a:r>
              <a:rPr lang="en-US" dirty="0"/>
              <a:t>: </a:t>
            </a:r>
            <a:r>
              <a:rPr lang="el-GR" dirty="0"/>
              <a:t>«Περιβάλλον φιλικό προς τους ηλικιωμένους</a:t>
            </a:r>
            <a:r>
              <a:rPr lang="en-US" dirty="0"/>
              <a:t>, ασφαλής στέγαση, πρόληψη πτώσεων, απουσία ρύπανσης (καθαρό νερό, αέρας και ασφαλή τρόφιμα).</a:t>
            </a:r>
          </a:p>
          <a:p>
            <a:r>
              <a:rPr lang="en-US" b="1" dirty="0"/>
              <a:t>Κοινωνικοί καθοριστικοί παράγοντες</a:t>
            </a:r>
            <a:r>
              <a:rPr lang="en-US" dirty="0"/>
              <a:t>: Κοινωνική υποστήριξη, εκπαίδευση και αλφαβητισμός, πρόληψη της βίας και της κακοποίησης.</a:t>
            </a:r>
          </a:p>
          <a:p>
            <a:r>
              <a:rPr lang="en-US" b="1" dirty="0"/>
              <a:t>Οικονομικοί καθοριστικοί παράγοντες</a:t>
            </a:r>
            <a:r>
              <a:rPr lang="en-US" dirty="0"/>
              <a:t>: Εισόδημα, κοινωνική προστασία, οικονομική ασφάλεια</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12</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Ο πολιτισμός και το φύλο κατατάσσονται ως διατομεακοί καθοριστικοί παράγοντες, καθώς δεν υφίστανται μεμονωμένα, αλλά λειτουργούν ως θεμελιώδεις παράγοντες που διαμορφώνουν και επηρεάζουν κάθε άλλο παράγοντα του πλαισίου της ενεργού γήρανσης.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13</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3122457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Ενώ τα πλαίσια της «Υγιούς και Ενεργού Γήρανσης» εστιάζουν στη λειτουργική ικανότητα και την κοινωνική συμμετοχή, το πλαίσιο της «Ποιότητας Ζωής» </a:t>
            </a:r>
            <a:r>
              <a:rPr lang="en-US" sz="1200" dirty="0" err="1"/>
              <a:t>επικεντρώνεται </a:t>
            </a:r>
            <a:r>
              <a:rPr lang="en-US" sz="1200" dirty="0"/>
              <a:t>στην υποκειμενική εμπειρία του ατόμου όσον αφορά τη δική του ύπαρξη. Η Ποιότητα Ζωής μετρά πόσο ικανοποιημένο αισθάνεται ένα άτομο από τις κοινωνικές του σχέσεις, την αίσθηση αξιοπρέπειας που έχει και την ικανότητά του </a:t>
            </a:r>
            <a:r>
              <a:rPr lang="el-GR" dirty="0"/>
              <a:t>να επιδιώκει την αυτοπραγμάτωση στην τρίτη ηλικία</a:t>
            </a:r>
            <a:endParaRPr lang="en-US" sz="1200"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Για τη μέτρηση της υποκειμενικής εμπειρίας της γήρανσης, οι ερευνητές και οι επαγγελματίες βασίζονται συνήθως σε επικυρωμένα, τεκμηριωμένα εργαλεία που αποτυπώνουν τον πολυδιάστατο χαρακτήρα της ευημερίας. Δύο από τα πιο </a:t>
            </a:r>
            <a:r>
              <a:rPr lang="en-US" sz="1200" dirty="0" err="1"/>
              <a:t>αναγνωρισμένα</a:t>
            </a:r>
            <a:r>
              <a:rPr lang="en-US" sz="1200" dirty="0"/>
              <a:t> παγκοσμίως πλαίσια για την αξιολόγηση της ποιότητας ζωής είναι το </a:t>
            </a:r>
            <a:r>
              <a:rPr lang="en-US" sz="1200" i="1" dirty="0"/>
              <a:t>WHOQOL-BREF </a:t>
            </a:r>
            <a:r>
              <a:rPr lang="en-US" sz="1200" dirty="0"/>
              <a:t>(ΠΟΥ) και το </a:t>
            </a:r>
            <a:r>
              <a:rPr lang="en-US" sz="1200" i="1" dirty="0"/>
              <a:t>CASP-19 </a:t>
            </a:r>
            <a:r>
              <a:rPr lang="en-US" sz="1200" dirty="0"/>
              <a:t>(Wiggins, 2004).</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Μετά τις συνεντεύξεις, οι εντυπώσεις, οι ιδέες και τα σχόλια θα συζητηθούν με όλη την ομάδα.</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Η ολιστική προσέγγιση δεν θεωρεί τη γήρανση ως μια σειρά ιατρικών συμπτωμάτων, αλλά αναγνωρίζει την αλληλεξάρτηση των διαφόρων πτυχών της ζωής ενός ατόμου, συμπεριλαμβανομένων των ψυχικών και συναισθηματικών του καταστάσεων, των σχέσεών του, του πολιτισμικού του υπόβαθρου και των προσωπικών του προτιμήσεων.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19</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200" dirty="0"/>
              <a:t>Θα παρουσιαστούν διάφορες περιπτώσεις σε ολόκληρη την ομάδα, συμπεριλαμβανομένων των σχεδίων δράσης που έχουν καταρτιστεί.</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21</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
        <p:nvSpPr>
          <p:cNvPr id="2" name="TextBox 10">
            <a:extLst>
              <a:ext uri="{FF2B5EF4-FFF2-40B4-BE49-F238E27FC236}">
                <a16:creationId xmlns:a16="http://schemas.microsoft.com/office/drawing/2014/main" id="{DEB061CD-5C7A-DF1A-1DA4-1A3532B568EE}"/>
              </a:ext>
            </a:extLst>
          </p:cNvPr>
          <p:cNvSpPr txBox="1"/>
          <p:nvPr userDrawn="1"/>
        </p:nvSpPr>
        <p:spPr>
          <a:xfrm>
            <a:off x="3087150" y="6183659"/>
            <a:ext cx="8433746"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D59594ED-315D-A371-C790-7466B6BDFD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1324" y="6216543"/>
            <a:ext cx="2093681" cy="393310"/>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
        <p:nvSpPr>
          <p:cNvPr id="2" name="TextBox 10">
            <a:extLst>
              <a:ext uri="{FF2B5EF4-FFF2-40B4-BE49-F238E27FC236}">
                <a16:creationId xmlns:a16="http://schemas.microsoft.com/office/drawing/2014/main" id="{DEB061CD-5C7A-DF1A-1DA4-1A3532B568EE}"/>
              </a:ext>
            </a:extLst>
          </p:cNvPr>
          <p:cNvSpPr txBox="1"/>
          <p:nvPr userDrawn="1"/>
        </p:nvSpPr>
        <p:spPr>
          <a:xfrm>
            <a:off x="2739731" y="6234758"/>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D59594ED-315D-A371-C790-7466B6BDFD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4726" y="6267642"/>
            <a:ext cx="2093681" cy="39331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0">
            <a:extLst>
              <a:ext uri="{FF2B5EF4-FFF2-40B4-BE49-F238E27FC236}">
                <a16:creationId xmlns:a16="http://schemas.microsoft.com/office/drawing/2014/main" id="{DEB061CD-5C7A-DF1A-1DA4-1A3532B568EE}"/>
              </a:ext>
            </a:extLst>
          </p:cNvPr>
          <p:cNvSpPr txBox="1"/>
          <p:nvPr userDrawn="1"/>
        </p:nvSpPr>
        <p:spPr>
          <a:xfrm>
            <a:off x="3237446" y="6253634"/>
            <a:ext cx="8015001" cy="1246483"/>
          </a:xfrm>
          <a:prstGeom prst="rect">
            <a:avLst/>
          </a:prstGeom>
          <a:noFill/>
          <a:ln>
            <a:noFill/>
          </a:ln>
        </p:spPr>
        <p:txBody>
          <a:bodyPr wrap="square" rtlCol="0">
            <a:no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4000"/>
              </a:lnSpc>
              <a:spcBef>
                <a:spcPts val="1200"/>
              </a:spcBef>
              <a:spcAft>
                <a:spcPts val="1200"/>
              </a:spcAft>
              <a:buNone/>
            </a:pP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κατ'ανάγκη</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τις απόψεις της Ευρωπαϊκής Ένωσης ή του Ευρωπαϊκού Εκτελεστικού Οργανισμού Εκπαίδευσης και Πολιτισμού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Η Ευρωπαϊκή Ένωση και ο </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EACEA</a:t>
            </a:r>
            <a:r>
              <a:rPr lang="el-GR"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δεν μπορούν να θεωρηθούν υπεύθυνοι για τις εκφραζόμενες απόψεις.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Αριθμός</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a:t>
            </a:r>
            <a:r>
              <a:rPr lang="en-US" sz="800" dirty="0" err="1">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έργου</a:t>
            </a:r>
            <a:r>
              <a:rPr lang="en-US" sz="800" dirty="0">
                <a:solidFill>
                  <a:srgbClr val="26324B"/>
                </a:solidFill>
                <a:effectLst/>
                <a:latin typeface="Calibri" panose="020F0502020204030204" pitchFamily="34" charset="0"/>
                <a:ea typeface="Calibri" panose="020F0502020204030204" pitchFamily="34" charset="0"/>
                <a:cs typeface="Times New Roman" panose="02020603050405020304" pitchFamily="18" charset="0"/>
              </a:rPr>
              <a:t>: 2024-1-DE02-KA220-ADU-000244060</a:t>
            </a:r>
            <a:endParaRPr lang="en-US"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buNone/>
            </a:pPr>
            <a:r>
              <a:rPr lang="en-US" sz="800" dirty="0">
                <a:solidFill>
                  <a:srgbClr val="252223"/>
                </a:solidFill>
                <a:effectLst/>
                <a:latin typeface="Calibri" panose="020F0502020204030204" pitchFamily="34" charset="0"/>
                <a:ea typeface="Times New Roman" panose="02020603050405020304" pitchFamily="18" charset="0"/>
              </a:rPr>
              <a:t> </a:t>
            </a:r>
            <a:endParaRPr lang="en-US" sz="1200" dirty="0">
              <a:solidFill>
                <a:srgbClr val="252223"/>
              </a:solidFill>
              <a:effectLst/>
              <a:latin typeface="Times New Roman" panose="02020603050405020304" pitchFamily="18" charset="0"/>
              <a:ea typeface="Times New Roman" panose="02020603050405020304" pitchFamily="18" charset="0"/>
            </a:endParaRPr>
          </a:p>
        </p:txBody>
      </p:sp>
      <p:pic>
        <p:nvPicPr>
          <p:cNvPr id="6" name="Picture 5">
            <a:extLst>
              <a:ext uri="{FF2B5EF4-FFF2-40B4-BE49-F238E27FC236}">
                <a16:creationId xmlns:a16="http://schemas.microsoft.com/office/drawing/2014/main" id="{D59594ED-315D-A371-C790-7466B6BDFD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2441" y="6286518"/>
            <a:ext cx="2093681" cy="39331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Εδώ μπαίνει ο τίτλος της διαφάνειας</a:t>
            </a:r>
            <a:endParaRPr lang="el-G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400"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Κάντε κλικ για να επεξεργαστείτε το στυλ τίτλου «Master»</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Κάντε κλικ για να επεξεργαστείτε τα στυλ κειμένου του Master</a:t>
            </a:r>
          </a:p>
          <a:p>
            <a:pPr lvl="1"/>
            <a:r>
              <a:rPr lang="en-US"/>
              <a:t>Δεύτερο επίπεδο</a:t>
            </a:r>
          </a:p>
          <a:p>
            <a:pPr lvl="2"/>
            <a:r>
              <a:rPr lang="en-US"/>
              <a:t>Τρίτο επίπεδο</a:t>
            </a:r>
          </a:p>
          <a:p>
            <a:pPr lvl="3"/>
            <a:r>
              <a:rPr lang="en-US"/>
              <a:t>Τέταρτο επίπεδο</a:t>
            </a:r>
          </a:p>
          <a:p>
            <a:pPr lvl="4"/>
            <a:r>
              <a:rPr lang="en-US"/>
              <a:t>Πέμπτο επίπεδο</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14/8/2026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hyperlink" Target="https://www.who.int/tools/whoqol/whoqol-bre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casp19.com/casp-translation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facebook.com/people/Never-Gets-Old/61574068231464/" TargetMode="External"/><Relationship Id="rId7" Type="http://schemas.openxmlformats.org/officeDocument/2006/relationships/image" Target="../media/image36.jpe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hyperlink" Target="https://www.instagram.com/nevergetsold.project/" TargetMode="Externa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8" Type="http://schemas.openxmlformats.org/officeDocument/2006/relationships/hyperlink" Target="https://helloleaders.com.au/article/holistic-care-a-comprehensive-approach-to-well-being-in-the-aged-care-sector" TargetMode="External"/><Relationship Id="rId3" Type="http://schemas.openxmlformats.org/officeDocument/2006/relationships/hyperlink" Target="https://doi.org/10.2765/049223" TargetMode="External"/><Relationship Id="rId7" Type="http://schemas.openxmlformats.org/officeDocument/2006/relationships/hyperlink" Target="https://cora.ucc.ie/bitstreams/7f056dc8-2801-4587-9aec-87a10ad79796/download" TargetMode="External"/><Relationship Id="rId2" Type="http://schemas.openxmlformats.org/officeDocument/2006/relationships/hyperlink" Target="https://www.econstor.eu/bitstream/10419/324229/1/1929162480.pdf" TargetMode="External"/><Relationship Id="rId1" Type="http://schemas.openxmlformats.org/officeDocument/2006/relationships/slideLayout" Target="../slideLayouts/slideLayout1.xml"/><Relationship Id="rId6" Type="http://schemas.openxmlformats.org/officeDocument/2006/relationships/hyperlink" Target="https://ec.europa.eu/eurostat/web/interactive-publications/demography-2025" TargetMode="External"/><Relationship Id="rId11" Type="http://schemas.openxmlformats.org/officeDocument/2006/relationships/hyperlink" Target="https://www.who.int/publications/i/item/9789240017900" TargetMode="External"/><Relationship Id="rId5" Type="http://schemas.openxmlformats.org/officeDocument/2006/relationships/hyperlink" Target="https://ec.europa.eu/eurostat/statistics-explained/index.php?title=Population_structure_and_ageing" TargetMode="External"/><Relationship Id="rId10" Type="http://schemas.openxmlformats.org/officeDocument/2006/relationships/hyperlink" Target="https://www.who.int/news-room/questions-and-answers/item/ageing-ageism" TargetMode="External"/><Relationship Id="rId4" Type="http://schemas.openxmlformats.org/officeDocument/2006/relationships/hyperlink" Target="https://commission.europa.eu/system/files/2021-06/green_paper_ageing_2021_en.pdf" TargetMode="External"/><Relationship Id="rId9" Type="http://schemas.openxmlformats.org/officeDocument/2006/relationships/hyperlink" Target="https://eaea.org/2025/06/26/active-ageing-european-frameworks-and-prog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pt-PT" dirty="0" err="1"/>
              <a:t>Εγχειρίδιο AgeWise</a:t>
            </a:r>
            <a:endParaRPr lang="en-US" dirty="0"/>
          </a:p>
        </p:txBody>
      </p:sp>
      <p:sp>
        <p:nvSpPr>
          <p:cNvPr id="3" name="Subtitle 2"/>
          <p:cNvSpPr>
            <a:spLocks noGrp="1"/>
          </p:cNvSpPr>
          <p:nvPr>
            <p:ph type="subTitle" idx="1"/>
          </p:nvPr>
        </p:nvSpPr>
        <p:spPr/>
        <p:txBody>
          <a:bodyPr>
            <a:normAutofit lnSpcReduction="10000"/>
          </a:bodyPr>
          <a:lstStyle/>
          <a:p>
            <a:r>
              <a:rPr lang="en-US" sz="2000" dirty="0"/>
              <a:t>Ενότητα 1: Γηράσκων πληθυσμός και θετικές προσεγγίσεις στη γήρανση</a:t>
            </a:r>
            <a:endParaRPr lang="pt-PT" sz="2000" dirty="0"/>
          </a:p>
          <a:p>
            <a:r>
              <a:rPr lang="en-US" dirty="0"/>
              <a:t> </a:t>
            </a:r>
            <a:endParaRPr lang="pt-PT" dirty="0"/>
          </a:p>
          <a:p>
            <a:r>
              <a:rPr lang="el-GR"/>
              <a:t>Αναπτύχθηκε</a:t>
            </a:r>
            <a:r>
              <a:rPr lang="en-US"/>
              <a:t> </a:t>
            </a:r>
            <a:r>
              <a:rPr lang="en-US" dirty="0"/>
              <a:t>από την Elisa Klein-Peters | Proportional Message</a:t>
            </a:r>
            <a:endParaRPr lang="pt-PT" dirty="0"/>
          </a:p>
        </p:txBody>
      </p:sp>
      <p:sp>
        <p:nvSpPr>
          <p:cNvPr id="6" name="Text Box 5"/>
          <p:cNvSpPr txBox="1"/>
          <p:nvPr/>
        </p:nvSpPr>
        <p:spPr>
          <a:xfrm>
            <a:off x="2334260" y="6248400"/>
            <a:ext cx="9460865" cy="450215"/>
          </a:xfrm>
          <a:prstGeom prst="rect">
            <a:avLst/>
          </a:prstGeom>
          <a:noFill/>
        </p:spPr>
        <p:txBody>
          <a:bodyPr wrap="square" rtlCol="0">
            <a:no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Πρόγραμμα &amp; </a:t>
            </a:r>
            <a:r>
              <a:rPr lang="pt-PT" dirty="0" err="1"/>
              <a:t>Μαθησιακά Αποτελέσματα</a:t>
            </a:r>
            <a:endParaRPr lang="el-GR" dirty="0"/>
          </a:p>
        </p:txBody>
      </p:sp>
      <p:sp>
        <p:nvSpPr>
          <p:cNvPr id="5" name="Content Placeholder 4"/>
          <p:cNvSpPr>
            <a:spLocks noGrp="1"/>
          </p:cNvSpPr>
          <p:nvPr>
            <p:ph sz="quarter" idx="12"/>
          </p:nvPr>
        </p:nvSpPr>
        <p:spPr>
          <a:xfrm>
            <a:off x="123825" y="987879"/>
            <a:ext cx="11944350" cy="5870121"/>
          </a:xfrm>
        </p:spPr>
        <p:txBody>
          <a:bodyPr/>
          <a:lstStyle/>
          <a:p>
            <a:pPr marL="285750" indent="-285750">
              <a:buFont typeface="Arial" panose="020B0604020202020204" pitchFamily="34" charset="0"/>
              <a:buChar char="•"/>
            </a:pPr>
            <a:r>
              <a:rPr lang="en-US" sz="2000" dirty="0"/>
              <a:t>Δημογραφικές τάσεις στην Ευρώπη</a:t>
            </a:r>
          </a:p>
          <a:p>
            <a:pPr marL="285750" indent="-285750">
              <a:buFont typeface="Arial" panose="020B0604020202020204" pitchFamily="34" charset="0"/>
              <a:buChar char="•"/>
            </a:pPr>
            <a:r>
              <a:rPr lang="en-US" sz="2000" dirty="0"/>
              <a:t>Τρία πλαίσια για τη θετική γήρανση</a:t>
            </a:r>
          </a:p>
          <a:p>
            <a:pPr marL="971550" lvl="1" indent="-285750"/>
            <a:r>
              <a:rPr lang="en-US" sz="2000" dirty="0"/>
              <a:t>Υγιής γήρανση</a:t>
            </a:r>
          </a:p>
          <a:p>
            <a:pPr marL="971550" lvl="1" indent="-285750"/>
            <a:r>
              <a:rPr lang="en-US" sz="2000" dirty="0"/>
              <a:t>Ενεργός γήρανση</a:t>
            </a:r>
          </a:p>
          <a:p>
            <a:pPr marL="971550" lvl="1" indent="-285750"/>
            <a:r>
              <a:rPr lang="en-US" sz="2000" dirty="0"/>
              <a:t>Ποιότητα ζωής</a:t>
            </a:r>
          </a:p>
          <a:p>
            <a:pPr marL="285750" indent="-285750">
              <a:buFont typeface="Arial" panose="020B0604020202020204" pitchFamily="34" charset="0"/>
              <a:buChar char="•"/>
            </a:pPr>
            <a:r>
              <a:rPr lang="en-US" sz="2000" dirty="0"/>
              <a:t>Μέτρηση της ποιότητας ζωής</a:t>
            </a:r>
          </a:p>
          <a:p>
            <a:pPr marL="285750" indent="-285750">
              <a:buFont typeface="Arial" panose="020B0604020202020204" pitchFamily="34" charset="0"/>
              <a:buChar char="•"/>
            </a:pPr>
            <a:r>
              <a:rPr lang="en-US" sz="2000" dirty="0"/>
              <a:t>Ολιστική ευημερία</a:t>
            </a:r>
          </a:p>
          <a:p>
            <a:pPr marL="285750" indent="-285750">
              <a:buFont typeface="Arial" panose="020B0604020202020204" pitchFamily="34" charset="0"/>
              <a:buChar char="•"/>
            </a:pPr>
            <a:r>
              <a:rPr lang="en-US" sz="2000" dirty="0"/>
              <a:t>Επαγγελματικές προκλήσεις</a:t>
            </a:r>
          </a:p>
          <a:p>
            <a:pPr marL="285750" indent="-285750">
              <a:buFont typeface="Arial" panose="020B0604020202020204" pitchFamily="34" charset="0"/>
              <a:buChar char="•"/>
            </a:pPr>
            <a:r>
              <a:rPr lang="en-US" sz="2000" dirty="0"/>
              <a:t>Κατευθυντήριες οδηγίες για εκπαιδευτικούς </a:t>
            </a:r>
            <a:endParaRPr lang="el-GR" sz="2000" dirty="0"/>
          </a:p>
          <a:p>
            <a:r>
              <a:rPr lang="en-US" sz="2000" dirty="0"/>
              <a:t>και επαγγελματίες</a:t>
            </a:r>
          </a:p>
          <a:p>
            <a:endParaRPr lang="el-GR" dirty="0"/>
          </a:p>
        </p:txBody>
      </p:sp>
      <p:graphicFrame>
        <p:nvGraphicFramePr>
          <p:cNvPr id="2" name="Tabela 1"/>
          <p:cNvGraphicFramePr>
            <a:graphicFrameLocks noGrp="1"/>
          </p:cNvGraphicFramePr>
          <p:nvPr>
            <p:extLst>
              <p:ext uri="{D42A27DB-BD31-4B8C-83A1-F6EECF244321}">
                <p14:modId xmlns:p14="http://schemas.microsoft.com/office/powerpoint/2010/main" val="687504880"/>
              </p:ext>
            </p:extLst>
          </p:nvPr>
        </p:nvGraphicFramePr>
        <p:xfrm>
          <a:off x="6001967" y="987879"/>
          <a:ext cx="5661498" cy="5578400"/>
        </p:xfrm>
        <a:graphic>
          <a:graphicData uri="http://schemas.openxmlformats.org/drawingml/2006/table">
            <a:tbl>
              <a:tblPr firstRow="1" firstCol="1" bandRow="1">
                <a:tableStyleId>{5C22544A-7EE6-4342-B048-85BDC9FD1C3A}</a:tableStyleId>
              </a:tblPr>
              <a:tblGrid>
                <a:gridCol w="5661498">
                  <a:extLst>
                    <a:ext uri="{9D8B030D-6E8A-4147-A177-3AD203B41FA5}">
                      <a16:colId xmlns:a16="http://schemas.microsoft.com/office/drawing/2014/main" val="20000"/>
                    </a:ext>
                  </a:extLst>
                </a:gridCol>
              </a:tblGrid>
              <a:tr h="708277">
                <a:tc>
                  <a:txBody>
                    <a:bodyPr/>
                    <a:lstStyle/>
                    <a:p>
                      <a:pPr algn="ctr">
                        <a:lnSpc>
                          <a:spcPct val="107000"/>
                        </a:lnSpc>
                        <a:spcAft>
                          <a:spcPts val="800"/>
                        </a:spcAft>
                        <a:buNone/>
                      </a:pPr>
                      <a:r>
                        <a:rPr lang="en-US" sz="2000" dirty="0">
                          <a:solidFill>
                            <a:srgbClr val="FFFFFF"/>
                          </a:solidFill>
                          <a:effectLst/>
                        </a:rPr>
                        <a:t>Τι θα γνωρίζουν ή θα μπορούν να κάνουν </a:t>
                      </a:r>
                      <a:r>
                        <a:rPr lang="en-US" sz="2000" dirty="0" err="1">
                          <a:solidFill>
                            <a:srgbClr val="FFFFFF"/>
                          </a:solidFill>
                          <a:effectLst/>
                        </a:rPr>
                        <a:t>οι</a:t>
                      </a:r>
                      <a:r>
                        <a:rPr lang="en-US" sz="2000" dirty="0">
                          <a:solidFill>
                            <a:srgbClr val="FFFFFF"/>
                          </a:solidFill>
                          <a:effectLst/>
                        </a:rPr>
                        <a:t> μα</a:t>
                      </a:r>
                      <a:r>
                        <a:rPr lang="en-US" sz="2000" dirty="0" err="1">
                          <a:solidFill>
                            <a:srgbClr val="FFFFFF"/>
                          </a:solidFill>
                          <a:effectLst/>
                        </a:rPr>
                        <a:t>θητές</a:t>
                      </a:r>
                      <a:r>
                        <a:rPr lang="el-GR" sz="2000" dirty="0">
                          <a:solidFill>
                            <a:srgbClr val="FFFFFF"/>
                          </a:solidFill>
                          <a:effectLst/>
                        </a:rPr>
                        <a:t>/</a:t>
                      </a:r>
                      <a:r>
                        <a:rPr lang="el-GR" sz="2000" dirty="0" err="1">
                          <a:solidFill>
                            <a:srgbClr val="FFFFFF"/>
                          </a:solidFill>
                          <a:effectLst/>
                        </a:rPr>
                        <a:t>ριες</a:t>
                      </a:r>
                      <a:r>
                        <a:rPr lang="en-US" sz="2000" dirty="0">
                          <a:solidFill>
                            <a:srgbClr val="FFFFFF"/>
                          </a:solidFill>
                          <a:effectLst/>
                        </a:rPr>
                        <a:t>;</a:t>
                      </a:r>
                      <a:endParaRPr lang="en-US"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3680" marR="53680" marT="0" marB="0" anchor="ctr"/>
                </a:tc>
                <a:extLst>
                  <a:ext uri="{0D108BD9-81ED-4DB2-BD59-A6C34878D82A}">
                    <a16:rowId xmlns:a16="http://schemas.microsoft.com/office/drawing/2014/main" val="10000"/>
                  </a:ext>
                </a:extLst>
              </a:tr>
              <a:tr h="904419">
                <a:tc>
                  <a:txBody>
                    <a:bodyPr/>
                    <a:lstStyle/>
                    <a:p>
                      <a:pPr algn="ctr">
                        <a:lnSpc>
                          <a:spcPct val="107000"/>
                        </a:lnSpc>
                        <a:spcAft>
                          <a:spcPts val="800"/>
                        </a:spcAft>
                        <a:buNone/>
                      </a:pPr>
                      <a:r>
                        <a:rPr lang="en-US" sz="2000" dirty="0">
                          <a:solidFill>
                            <a:srgbClr val="FFFFFF"/>
                          </a:solidFill>
                          <a:effectLst/>
                        </a:rPr>
                        <a:t>Να εξηγούν τον αντίκτυπο των δημογραφικών μεταβολών στην Ευρώπη.</a:t>
                      </a:r>
                      <a:endParaRPr lang="en-US"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3680" marR="53680" marT="0" marB="0" anchor="ctr">
                    <a:solidFill>
                      <a:schemeClr val="accent1">
                        <a:lumMod val="75000"/>
                      </a:schemeClr>
                    </a:solidFill>
                  </a:tcPr>
                </a:tc>
                <a:extLst>
                  <a:ext uri="{0D108BD9-81ED-4DB2-BD59-A6C34878D82A}">
                    <a16:rowId xmlns:a16="http://schemas.microsoft.com/office/drawing/2014/main" val="10001"/>
                  </a:ext>
                </a:extLst>
              </a:tr>
              <a:tr h="849985">
                <a:tc>
                  <a:txBody>
                    <a:bodyPr/>
                    <a:lstStyle/>
                    <a:p>
                      <a:pPr algn="ctr">
                        <a:lnSpc>
                          <a:spcPct val="107000"/>
                        </a:lnSpc>
                        <a:spcAft>
                          <a:spcPts val="800"/>
                        </a:spcAft>
                        <a:buNone/>
                      </a:pPr>
                      <a:r>
                        <a:rPr lang="en-US" sz="2000" dirty="0">
                          <a:solidFill>
                            <a:srgbClr val="FFFFFF"/>
                          </a:solidFill>
                          <a:effectLst/>
                        </a:rPr>
                        <a:t>Να διακρίνουν μεταξύ των μοντέλων «Υγιούς Γήρανσης», «Ενεργού Γήρανσης» και «Ποιότητας Ζωής».</a:t>
                      </a:r>
                      <a:endParaRPr lang="en-US"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3680" marR="53680" marT="0" marB="0" anchor="ctr">
                    <a:solidFill>
                      <a:schemeClr val="accent1">
                        <a:lumMod val="75000"/>
                      </a:schemeClr>
                    </a:solidFill>
                  </a:tcPr>
                </a:tc>
                <a:extLst>
                  <a:ext uri="{0D108BD9-81ED-4DB2-BD59-A6C34878D82A}">
                    <a16:rowId xmlns:a16="http://schemas.microsoft.com/office/drawing/2014/main" val="10002"/>
                  </a:ext>
                </a:extLst>
              </a:tr>
              <a:tr h="1050621">
                <a:tc>
                  <a:txBody>
                    <a:bodyPr/>
                    <a:lstStyle/>
                    <a:p>
                      <a:pPr marL="0" marR="0" lvl="0" indent="0" algn="ctr" defTabSz="914400" rtl="0" eaLnBrk="1" fontAlgn="auto" latinLnBrk="0" hangingPunct="1">
                        <a:lnSpc>
                          <a:spcPct val="107000"/>
                        </a:lnSpc>
                        <a:spcBef>
                          <a:spcPts val="0"/>
                        </a:spcBef>
                        <a:spcAft>
                          <a:spcPts val="800"/>
                        </a:spcAft>
                        <a:buClrTx/>
                        <a:buSzTx/>
                        <a:buFontTx/>
                        <a:buNone/>
                        <a:defRPr/>
                      </a:pPr>
                      <a:r>
                        <a:rPr lang="en-US" sz="2000" dirty="0">
                          <a:solidFill>
                            <a:srgbClr val="FFFFFF"/>
                          </a:solidFill>
                          <a:effectLst/>
                        </a:rPr>
                        <a:t>Να χρησιμοποιούν εργαλεία (CASP-19/WHOQOL) για τη μέτρηση της ευημερίας πέρα από την κλινική υγεία.</a:t>
                      </a:r>
                      <a:endParaRPr lang="en-US"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3680" marR="53680" marT="0" marB="0" anchor="ctr">
                    <a:solidFill>
                      <a:schemeClr val="accent1">
                        <a:lumMod val="75000"/>
                      </a:schemeClr>
                    </a:solidFill>
                  </a:tcPr>
                </a:tc>
                <a:extLst>
                  <a:ext uri="{0D108BD9-81ED-4DB2-BD59-A6C34878D82A}">
                    <a16:rowId xmlns:a16="http://schemas.microsoft.com/office/drawing/2014/main" val="10003"/>
                  </a:ext>
                </a:extLst>
              </a:tr>
              <a:tr h="1050621">
                <a:tc>
                  <a:txBody>
                    <a:bodyPr/>
                    <a:lstStyle/>
                    <a:p>
                      <a:pPr algn="ctr">
                        <a:lnSpc>
                          <a:spcPct val="107000"/>
                        </a:lnSpc>
                        <a:spcAft>
                          <a:spcPts val="800"/>
                        </a:spcAft>
                        <a:buNone/>
                      </a:pPr>
                      <a:r>
                        <a:rPr lang="en-US" sz="2000" dirty="0">
                          <a:solidFill>
                            <a:srgbClr val="FFFFFF"/>
                          </a:solidFill>
                          <a:effectLst/>
                        </a:rPr>
                        <a:t>Να εφαρμόζουν μια </a:t>
                      </a:r>
                      <a:r>
                        <a:rPr lang="en-US" sz="2000" i="1" dirty="0">
                          <a:solidFill>
                            <a:srgbClr val="FFFFFF"/>
                          </a:solidFill>
                          <a:effectLst/>
                        </a:rPr>
                        <a:t>οπτική με βάση το φύλο και τον πολιτισμό </a:t>
                      </a:r>
                      <a:r>
                        <a:rPr lang="en-US" sz="2000" dirty="0">
                          <a:solidFill>
                            <a:srgbClr val="FFFFFF"/>
                          </a:solidFill>
                          <a:effectLst/>
                        </a:rPr>
                        <a:t>για να εντοπίζουν τα εμπόδια που αντιμετωπίζουν οι ηλικιωμένοι.</a:t>
                      </a:r>
                      <a:endParaRPr lang="en-US"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3680" marR="53680" marT="0" marB="0" anchor="ctr">
                    <a:solidFill>
                      <a:schemeClr val="accent1">
                        <a:lumMod val="75000"/>
                      </a:schemeClr>
                    </a:solidFill>
                  </a:tcPr>
                </a:tc>
                <a:extLst>
                  <a:ext uri="{0D108BD9-81ED-4DB2-BD59-A6C34878D82A}">
                    <a16:rowId xmlns:a16="http://schemas.microsoft.com/office/drawing/2014/main" val="10004"/>
                  </a:ext>
                </a:extLst>
              </a:tr>
              <a:tr h="900532">
                <a:tc>
                  <a:txBody>
                    <a:bodyPr/>
                    <a:lstStyle/>
                    <a:p>
                      <a:pPr algn="ctr">
                        <a:lnSpc>
                          <a:spcPct val="107000"/>
                        </a:lnSpc>
                        <a:spcAft>
                          <a:spcPts val="800"/>
                        </a:spcAft>
                        <a:buNone/>
                      </a:pPr>
                      <a:r>
                        <a:rPr lang="en-US" sz="2000" dirty="0">
                          <a:solidFill>
                            <a:srgbClr val="FFFFFF"/>
                          </a:solidFill>
                          <a:effectLst/>
                        </a:rPr>
                        <a:t>Να εξισορροπούν την «αξιοπρέπεια του κινδύνου» (</a:t>
                      </a:r>
                      <a:r>
                        <a:rPr lang="en-US" sz="2000" i="1" dirty="0">
                          <a:solidFill>
                            <a:srgbClr val="FFFFFF"/>
                          </a:solidFill>
                          <a:effectLst/>
                        </a:rPr>
                        <a:t>αυτονομία</a:t>
                      </a:r>
                      <a:r>
                        <a:rPr lang="en-US" sz="2000" dirty="0">
                          <a:solidFill>
                            <a:srgbClr val="FFFFFF"/>
                          </a:solidFill>
                          <a:effectLst/>
                        </a:rPr>
                        <a:t>) με τη θεσμική ασφάλεια (</a:t>
                      </a:r>
                      <a:r>
                        <a:rPr lang="en-US" sz="2000" i="1" dirty="0">
                          <a:solidFill>
                            <a:srgbClr val="FFFFFF"/>
                          </a:solidFill>
                          <a:effectLst/>
                        </a:rPr>
                        <a:t>ευεργεσία</a:t>
                      </a:r>
                      <a:r>
                        <a:rPr lang="en-US" sz="2000" dirty="0">
                          <a:solidFill>
                            <a:srgbClr val="FFFFFF"/>
                          </a:solidFill>
                          <a:effectLst/>
                        </a:rPr>
                        <a:t>).</a:t>
                      </a:r>
                      <a:endParaRPr lang="en-US" sz="20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53680" marR="53680" marT="0" marB="0" anchor="ctr">
                    <a:solidFill>
                      <a:schemeClr val="accent1">
                        <a:lumMod val="75000"/>
                      </a:schemeClr>
                    </a:solidFill>
                  </a:tcPr>
                </a:tc>
                <a:extLst>
                  <a:ext uri="{0D108BD9-81ED-4DB2-BD59-A6C34878D82A}">
                    <a16:rowId xmlns:a16="http://schemas.microsoft.com/office/drawing/2014/main" val="10005"/>
                  </a:ext>
                </a:extLst>
              </a:tr>
            </a:tbl>
          </a:graphicData>
        </a:graphic>
      </p:graphicFrame>
      <p:pic>
        <p:nvPicPr>
          <p:cNvPr id="6" name="Imagem 5" descr="Uma imagem com vestuário, pessoa, chão, ar livre&#10;&#10;Os conteúdos gerados por IA podem estar incorret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244" y="4609952"/>
            <a:ext cx="2756352" cy="1840395"/>
          </a:xfrm>
          <a:prstGeom prst="rect">
            <a:avLst/>
          </a:prstGeom>
        </p:spPr>
      </p:pic>
      <p:sp>
        <p:nvSpPr>
          <p:cNvPr id="7" name="CaixaDeTexto 6"/>
          <p:cNvSpPr txBox="1"/>
          <p:nvPr/>
        </p:nvSpPr>
        <p:spPr>
          <a:xfrm>
            <a:off x="2216040" y="6525289"/>
            <a:ext cx="5249695" cy="230832"/>
          </a:xfrm>
          <a:prstGeom prst="rect">
            <a:avLst/>
          </a:prstGeom>
          <a:noFill/>
        </p:spPr>
        <p:txBody>
          <a:bodyPr wrap="square" rtlCol="0">
            <a:spAutoFit/>
          </a:bodyPr>
          <a:lstStyle/>
          <a:p>
            <a:r>
              <a:rPr lang="en-US" sz="900" dirty="0"/>
              <a:t>Αυτή η φωτογραφία άγνωστου δημιουργού διατίθεται υπό την άδεια CC BY.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Δημογραφικά στοιχεία (Eurostat, 2024)</a:t>
            </a:r>
            <a:endParaRPr lang="el-GR" dirty="0"/>
          </a:p>
        </p:txBody>
      </p:sp>
      <p:sp>
        <p:nvSpPr>
          <p:cNvPr id="7" name="Content Placeholder 6"/>
          <p:cNvSpPr>
            <a:spLocks noGrp="1"/>
          </p:cNvSpPr>
          <p:nvPr>
            <p:ph sz="quarter" idx="12"/>
          </p:nvPr>
        </p:nvSpPr>
        <p:spPr>
          <a:xfrm>
            <a:off x="97970" y="1764242"/>
            <a:ext cx="11205569" cy="5289179"/>
          </a:xfrm>
        </p:spPr>
        <p:txBody>
          <a:bodyPr/>
          <a:lstStyle/>
          <a:p>
            <a:pPr marL="285750" indent="-285750">
              <a:buFont typeface="Arial" panose="020B0604020202020204" pitchFamily="34" charset="0"/>
              <a:buChar char="•"/>
            </a:pPr>
            <a:r>
              <a:rPr lang="en-US" sz="2800" dirty="0"/>
              <a:t>Ο πληθυσμός της ΕΕ προβλέπεται να αρχίσει να μειώνεται τα επόμενα χρόνια, ενώ ο αριθμός των ηλικιωμένων αυξάνεται (Έκθεση για τη γήρανση του πληθυσμού της Ευρωπαϊκής Επιτροπής, 2024)</a:t>
            </a:r>
          </a:p>
          <a:p>
            <a:pPr marL="285750" indent="-285750">
              <a:buFont typeface="Arial" panose="020B0604020202020204" pitchFamily="34" charset="0"/>
              <a:buChar char="•"/>
            </a:pPr>
            <a:r>
              <a:rPr lang="en-US" sz="2800" b="1" dirty="0"/>
              <a:t>Ο δείκτης εξάρτησης </a:t>
            </a:r>
            <a:r>
              <a:rPr lang="en-US" sz="2800" b="1" dirty="0" err="1"/>
              <a:t>των</a:t>
            </a:r>
            <a:r>
              <a:rPr lang="en-US" sz="2800" b="1" dirty="0"/>
              <a:t> </a:t>
            </a:r>
            <a:r>
              <a:rPr lang="el-GR" sz="2800" b="1" dirty="0"/>
              <a:t>ατόμων τρίτης ηλικίας</a:t>
            </a:r>
            <a:r>
              <a:rPr lang="en-US" sz="2800" b="1" dirty="0"/>
              <a:t> </a:t>
            </a:r>
            <a:r>
              <a:rPr lang="en-US" sz="2800" dirty="0"/>
              <a:t>είναι ο λόγος του πληθυσμού τρίτης ηλικίας προς τον πληθυσμό σε ηλικία εργασίας και δίνει μια εικόνα της μεταβολής μεταξύ των δυνητικών συνταξιούχων και των δυνητικών εργαζομένων.</a:t>
            </a:r>
          </a:p>
          <a:p>
            <a:pPr marL="285750" indent="-285750">
              <a:buFont typeface="Arial" panose="020B0604020202020204" pitchFamily="34" charset="0"/>
              <a:buChar char="•"/>
            </a:pPr>
            <a:r>
              <a:rPr lang="en-US" sz="2800" dirty="0"/>
              <a:t>Ο δείκτης εξάρτησης των ηλικιωμένων για την ΕΕ ήταν 33,9 % την 1η Ιανουαρίου 2024, με λίγο περισσότερ</a:t>
            </a:r>
            <a:r>
              <a:rPr lang="el-GR" sz="2800" dirty="0"/>
              <a:t>α</a:t>
            </a:r>
            <a:r>
              <a:rPr lang="en-US" sz="2800" dirty="0"/>
              <a:t> από 3 άτομα σε ηλικία εργασίας για κάθε άτομο ηλικίας 65 ετών και άνω. </a:t>
            </a:r>
          </a:p>
        </p:txBody>
      </p:sp>
      <p:sp>
        <p:nvSpPr>
          <p:cNvPr id="3" name="Marcador de Posição do Texto 2"/>
          <p:cNvSpPr>
            <a:spLocks noGrp="1"/>
          </p:cNvSpPr>
          <p:nvPr>
            <p:ph type="body" sz="quarter" idx="10"/>
          </p:nvPr>
        </p:nvSpPr>
        <p:spPr/>
        <p:txBody>
          <a:bodyPr/>
          <a:lstStyle/>
          <a:p>
            <a:r>
              <a:rPr lang="pt-PT" dirty="0" err="1"/>
              <a:t>Η γήρανση του πληθυσμού </a:t>
            </a:r>
            <a:r>
              <a:rPr lang="pt-PT" dirty="0"/>
              <a:t>στην </a:t>
            </a:r>
            <a:r>
              <a:rPr lang="pt-PT" dirty="0" err="1"/>
              <a:t>Ευρώπη</a:t>
            </a:r>
            <a:endParaRPr lang="pt-P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Δημογραφικά στοιχεία (Eurostat, 2024)</a:t>
            </a:r>
            <a:endParaRPr lang="el-GR" dirty="0"/>
          </a:p>
        </p:txBody>
      </p:sp>
      <p:sp>
        <p:nvSpPr>
          <p:cNvPr id="7" name="Content Placeholder 6"/>
          <p:cNvSpPr>
            <a:spLocks noGrp="1"/>
          </p:cNvSpPr>
          <p:nvPr>
            <p:ph sz="quarter" idx="12"/>
          </p:nvPr>
        </p:nvSpPr>
        <p:spPr>
          <a:xfrm>
            <a:off x="97971" y="1462685"/>
            <a:ext cx="11555765" cy="5289179"/>
          </a:xfrm>
        </p:spPr>
        <p:txBody>
          <a:bodyPr/>
          <a:lstStyle/>
          <a:p>
            <a:r>
              <a:rPr lang="en-US" dirty="0"/>
              <a:t>Σύμφωνα με τα συλλεχθέντα στοιχεία, ο δείκτης εξάρτησης των ηλικιωμένων θα αυξηθεί περαιτέρω, φτάνοντας το 59,0 το 2070, ενώ το μεγαλύτερο μέρος της αύξησης αναμένεται να σημειωθεί ήδη έως το 2045.</a:t>
            </a:r>
          </a:p>
        </p:txBody>
      </p:sp>
      <p:sp>
        <p:nvSpPr>
          <p:cNvPr id="3" name="Marcador de Posição do Texto 2"/>
          <p:cNvSpPr>
            <a:spLocks noGrp="1"/>
          </p:cNvSpPr>
          <p:nvPr>
            <p:ph type="body" sz="quarter" idx="10"/>
          </p:nvPr>
        </p:nvSpPr>
        <p:spPr/>
        <p:txBody>
          <a:bodyPr/>
          <a:lstStyle/>
          <a:p>
            <a:r>
              <a:rPr lang="pt-PT" dirty="0" err="1"/>
              <a:t>Γήρανση του πληθυσμού </a:t>
            </a:r>
            <a:r>
              <a:rPr lang="pt-PT" dirty="0"/>
              <a:t>στην </a:t>
            </a:r>
            <a:r>
              <a:rPr lang="pt-PT" dirty="0" err="1"/>
              <a:t>Ευρώπη</a:t>
            </a:r>
            <a:endParaRPr lang="pt-PT" dirty="0"/>
          </a:p>
        </p:txBody>
      </p:sp>
      <p:graphicFrame>
        <p:nvGraphicFramePr>
          <p:cNvPr id="2" name="Tabela 1"/>
          <p:cNvGraphicFramePr>
            <a:graphicFrameLocks noGrp="1"/>
          </p:cNvGraphicFramePr>
          <p:nvPr>
            <p:extLst>
              <p:ext uri="{D42A27DB-BD31-4B8C-83A1-F6EECF244321}">
                <p14:modId xmlns:p14="http://schemas.microsoft.com/office/powerpoint/2010/main" val="194144968"/>
              </p:ext>
            </p:extLst>
          </p:nvPr>
        </p:nvGraphicFramePr>
        <p:xfrm>
          <a:off x="777240" y="2063750"/>
          <a:ext cx="10343515" cy="4405630"/>
        </p:xfrm>
        <a:graphic>
          <a:graphicData uri="http://schemas.openxmlformats.org/drawingml/2006/table">
            <a:tbl>
              <a:tblPr firstRow="1" firstCol="1" bandRow="1">
                <a:tableStyleId>{5C22544A-7EE6-4342-B048-85BDC9FD1C3A}</a:tableStyleId>
              </a:tblPr>
              <a:tblGrid>
                <a:gridCol w="1666985">
                  <a:extLst>
                    <a:ext uri="{9D8B030D-6E8A-4147-A177-3AD203B41FA5}">
                      <a16:colId xmlns:a16="http://schemas.microsoft.com/office/drawing/2014/main" val="20000"/>
                    </a:ext>
                  </a:extLst>
                </a:gridCol>
                <a:gridCol w="2313573">
                  <a:extLst>
                    <a:ext uri="{9D8B030D-6E8A-4147-A177-3AD203B41FA5}">
                      <a16:colId xmlns:a16="http://schemas.microsoft.com/office/drawing/2014/main" val="20001"/>
                    </a:ext>
                  </a:extLst>
                </a:gridCol>
                <a:gridCol w="1879778">
                  <a:extLst>
                    <a:ext uri="{9D8B030D-6E8A-4147-A177-3AD203B41FA5}">
                      <a16:colId xmlns:a16="http://schemas.microsoft.com/office/drawing/2014/main" val="20002"/>
                    </a:ext>
                  </a:extLst>
                </a:gridCol>
                <a:gridCol w="1722551">
                  <a:extLst>
                    <a:ext uri="{9D8B030D-6E8A-4147-A177-3AD203B41FA5}">
                      <a16:colId xmlns:a16="http://schemas.microsoft.com/office/drawing/2014/main" val="20003"/>
                    </a:ext>
                  </a:extLst>
                </a:gridCol>
                <a:gridCol w="2760628">
                  <a:extLst>
                    <a:ext uri="{9D8B030D-6E8A-4147-A177-3AD203B41FA5}">
                      <a16:colId xmlns:a16="http://schemas.microsoft.com/office/drawing/2014/main" val="20004"/>
                    </a:ext>
                  </a:extLst>
                </a:gridCol>
              </a:tblGrid>
              <a:tr h="597904">
                <a:tc>
                  <a:txBody>
                    <a:bodyPr/>
                    <a:lstStyle/>
                    <a:p>
                      <a:pPr algn="ctr">
                        <a:lnSpc>
                          <a:spcPct val="107000"/>
                        </a:lnSpc>
                        <a:spcAft>
                          <a:spcPts val="800"/>
                        </a:spcAft>
                        <a:buNone/>
                      </a:pPr>
                      <a:r>
                        <a:rPr lang="en-US" sz="1600" dirty="0">
                          <a:solidFill>
                            <a:srgbClr val="FFFFFF"/>
                          </a:solidFill>
                          <a:effectLst/>
                        </a:rPr>
                        <a:t>Χώρα</a:t>
                      </a:r>
                      <a:endParaRPr lang="en-US" sz="16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200" dirty="0">
                          <a:solidFill>
                            <a:srgbClr val="FFFFFF"/>
                          </a:solidFill>
                          <a:effectLst/>
                        </a:rPr>
                        <a:t>Πληθυσμός</a:t>
                      </a:r>
                      <a:endParaRPr lang="pt-PT" sz="1200" dirty="0">
                        <a:solidFill>
                          <a:srgbClr val="FFFFFF"/>
                        </a:solidFill>
                        <a:effectLst/>
                      </a:endParaRPr>
                    </a:p>
                    <a:p>
                      <a:pPr algn="ctr">
                        <a:lnSpc>
                          <a:spcPct val="107000"/>
                        </a:lnSpc>
                        <a:spcAft>
                          <a:spcPts val="800"/>
                        </a:spcAft>
                        <a:buNone/>
                      </a:pPr>
                      <a:r>
                        <a:rPr lang="en-US" sz="1200" dirty="0">
                          <a:solidFill>
                            <a:srgbClr val="FFFFFF"/>
                          </a:solidFill>
                          <a:effectLst/>
                        </a:rPr>
                        <a:t>1 Ιανουαρίου 2024</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200" dirty="0" err="1">
                          <a:solidFill>
                            <a:srgbClr val="FFFFFF"/>
                          </a:solidFill>
                          <a:effectLst/>
                        </a:rPr>
                        <a:t>Δείκτης</a:t>
                      </a:r>
                      <a:r>
                        <a:rPr lang="en-US" sz="1200" dirty="0">
                          <a:solidFill>
                            <a:srgbClr val="FFFFFF"/>
                          </a:solidFill>
                          <a:effectLst/>
                        </a:rPr>
                        <a:t> </a:t>
                      </a:r>
                      <a:r>
                        <a:rPr lang="en-US" sz="1200" dirty="0" err="1">
                          <a:solidFill>
                            <a:srgbClr val="FFFFFF"/>
                          </a:solidFill>
                          <a:effectLst/>
                        </a:rPr>
                        <a:t>εξάρτησης</a:t>
                      </a:r>
                      <a:r>
                        <a:rPr lang="el-GR" sz="1200" baseline="0" dirty="0">
                          <a:solidFill>
                            <a:srgbClr val="FFFFFF"/>
                          </a:solidFill>
                          <a:effectLst/>
                        </a:rPr>
                        <a:t> των ηλικιωμένων</a:t>
                      </a:r>
                      <a:r>
                        <a:rPr lang="en-US" sz="1200" dirty="0">
                          <a:solidFill>
                            <a:srgbClr val="FFFFFF"/>
                          </a:solidFill>
                          <a:effectLst/>
                        </a:rPr>
                        <a:t>* 2024</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200" dirty="0">
                          <a:solidFill>
                            <a:srgbClr val="FFFFFF"/>
                          </a:solidFill>
                          <a:effectLst/>
                        </a:rPr>
                        <a:t>Μέση ηλικία σε έτη το 2024</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200" dirty="0">
                          <a:solidFill>
                            <a:srgbClr val="FFFFFF"/>
                          </a:solidFill>
                          <a:effectLst/>
                        </a:rPr>
                        <a:t>Αύξηση του αριθμού των ατόμων ηλικίας 65 ετών και άνω μεταξύ 2014 και 2024</a:t>
                      </a:r>
                      <a:endParaRPr lang="en-US" sz="1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0"/>
                  </a:ext>
                </a:extLst>
              </a:tr>
              <a:tr h="709466">
                <a:tc>
                  <a:txBody>
                    <a:bodyPr/>
                    <a:lstStyle/>
                    <a:p>
                      <a:pPr algn="ctr">
                        <a:lnSpc>
                          <a:spcPct val="107000"/>
                        </a:lnSpc>
                        <a:spcAft>
                          <a:spcPts val="800"/>
                        </a:spcAft>
                        <a:buNone/>
                      </a:pPr>
                      <a:r>
                        <a:rPr lang="en-US" sz="1600" dirty="0">
                          <a:solidFill>
                            <a:srgbClr val="FFFFFF"/>
                          </a:solidFill>
                          <a:effectLst/>
                        </a:rPr>
                        <a:t>Γερμανία</a:t>
                      </a:r>
                      <a:endParaRPr lang="en-US" sz="16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83,4 εκατομμύρια</a:t>
                      </a:r>
                      <a:endParaRPr lang="pt-PT" sz="1600">
                        <a:effectLst/>
                      </a:endParaRPr>
                    </a:p>
                    <a:p>
                      <a:pPr algn="ctr">
                        <a:lnSpc>
                          <a:spcPct val="107000"/>
                        </a:lnSpc>
                        <a:spcAft>
                          <a:spcPts val="800"/>
                        </a:spcAft>
                        <a:buNone/>
                      </a:pPr>
                      <a:r>
                        <a:rPr lang="en-US" sz="1600">
                          <a:effectLst/>
                        </a:rPr>
                        <a:t>19% του συνόλου της ΕΕ</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35,2</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45,5</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20,9% έως 22,4%</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1"/>
                  </a:ext>
                </a:extLst>
              </a:tr>
              <a:tr h="711210">
                <a:tc>
                  <a:txBody>
                    <a:bodyPr/>
                    <a:lstStyle/>
                    <a:p>
                      <a:pPr algn="ctr">
                        <a:lnSpc>
                          <a:spcPct val="107000"/>
                        </a:lnSpc>
                        <a:spcAft>
                          <a:spcPts val="800"/>
                        </a:spcAft>
                        <a:buNone/>
                      </a:pPr>
                      <a:r>
                        <a:rPr lang="en-US" sz="1600" dirty="0">
                          <a:solidFill>
                            <a:srgbClr val="FFFFFF"/>
                          </a:solidFill>
                          <a:effectLst/>
                        </a:rPr>
                        <a:t>Γαλλία</a:t>
                      </a:r>
                      <a:endParaRPr lang="en-US" sz="16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68,4 εκατομμύρια</a:t>
                      </a:r>
                      <a:endParaRPr lang="pt-PT" sz="1600" dirty="0">
                        <a:effectLst/>
                      </a:endParaRPr>
                    </a:p>
                    <a:p>
                      <a:pPr algn="ctr">
                        <a:lnSpc>
                          <a:spcPct val="107000"/>
                        </a:lnSpc>
                        <a:spcAft>
                          <a:spcPts val="800"/>
                        </a:spcAft>
                        <a:buNone/>
                      </a:pPr>
                      <a:r>
                        <a:rPr lang="en-US" sz="1600" dirty="0">
                          <a:effectLst/>
                        </a:rPr>
                        <a:t>15% του συνόλου της ΕΕ</a:t>
                      </a:r>
                      <a:endParaRPr lang="en-US"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34,8</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42,6</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18,0% έως 21,4%</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2"/>
                  </a:ext>
                </a:extLst>
              </a:tr>
              <a:tr h="709466">
                <a:tc>
                  <a:txBody>
                    <a:bodyPr/>
                    <a:lstStyle/>
                    <a:p>
                      <a:pPr algn="ctr">
                        <a:lnSpc>
                          <a:spcPct val="107000"/>
                        </a:lnSpc>
                        <a:spcAft>
                          <a:spcPts val="800"/>
                        </a:spcAft>
                        <a:buNone/>
                      </a:pPr>
                      <a:r>
                        <a:rPr lang="en-US" sz="1600" dirty="0">
                          <a:solidFill>
                            <a:srgbClr val="FFFFFF"/>
                          </a:solidFill>
                          <a:effectLst/>
                        </a:rPr>
                        <a:t>Ρουμανία</a:t>
                      </a:r>
                      <a:endParaRPr lang="en-US" sz="16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19,07 εκατομμύρια</a:t>
                      </a:r>
                    </a:p>
                    <a:p>
                      <a:pPr marL="0" marR="0" lvl="0" indent="0" algn="ctr" defTabSz="914400" rtl="0" eaLnBrk="1" fontAlgn="auto" latinLnBrk="0" hangingPunct="1">
                        <a:lnSpc>
                          <a:spcPct val="107000"/>
                        </a:lnSpc>
                        <a:spcBef>
                          <a:spcPts val="0"/>
                        </a:spcBef>
                        <a:spcAft>
                          <a:spcPts val="800"/>
                        </a:spcAft>
                        <a:buClrTx/>
                        <a:buSzTx/>
                        <a:buFontTx/>
                        <a:buNone/>
                        <a:defRPr/>
                      </a:pPr>
                      <a:r>
                        <a:rPr lang="en-US" sz="1600" dirty="0">
                          <a:effectLst/>
                        </a:rPr>
                        <a:t>4,2% του συνόλου της ΕΕ</a:t>
                      </a:r>
                      <a:endParaRPr lang="en-US"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31,2</a:t>
                      </a:r>
                      <a:endParaRPr lang="en-US"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43,8</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13,9% έως 17,7%</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3"/>
                  </a:ext>
                </a:extLst>
              </a:tr>
              <a:tr h="710047">
                <a:tc>
                  <a:txBody>
                    <a:bodyPr/>
                    <a:lstStyle/>
                    <a:p>
                      <a:pPr algn="ctr">
                        <a:lnSpc>
                          <a:spcPct val="107000"/>
                        </a:lnSpc>
                        <a:spcAft>
                          <a:spcPts val="800"/>
                        </a:spcAft>
                        <a:buNone/>
                      </a:pPr>
                      <a:r>
                        <a:rPr lang="en-US" sz="1600" dirty="0">
                          <a:solidFill>
                            <a:srgbClr val="FFFFFF"/>
                          </a:solidFill>
                          <a:effectLst/>
                        </a:rPr>
                        <a:t>Κύπρος</a:t>
                      </a:r>
                      <a:endParaRPr lang="en-US" sz="16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934 000</a:t>
                      </a:r>
                      <a:endParaRPr lang="pt-PT" sz="1600">
                        <a:effectLst/>
                      </a:endParaRPr>
                    </a:p>
                    <a:p>
                      <a:pPr algn="ctr">
                        <a:lnSpc>
                          <a:spcPct val="107000"/>
                        </a:lnSpc>
                        <a:spcAft>
                          <a:spcPts val="800"/>
                        </a:spcAft>
                        <a:buNone/>
                      </a:pPr>
                      <a:r>
                        <a:rPr lang="en-US" sz="1600">
                          <a:effectLst/>
                        </a:rPr>
                        <a:t>0,2% του συνόλου της ΕΕ</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26,5</a:t>
                      </a:r>
                      <a:endParaRPr lang="en-US"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40,6</a:t>
                      </a:r>
                      <a:endParaRPr lang="en-US"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16,5% έως 20,0%</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4"/>
                  </a:ext>
                </a:extLst>
              </a:tr>
              <a:tr h="710628">
                <a:tc>
                  <a:txBody>
                    <a:bodyPr/>
                    <a:lstStyle/>
                    <a:p>
                      <a:pPr algn="ctr">
                        <a:lnSpc>
                          <a:spcPct val="107000"/>
                        </a:lnSpc>
                        <a:spcAft>
                          <a:spcPts val="800"/>
                        </a:spcAft>
                        <a:buNone/>
                      </a:pPr>
                      <a:r>
                        <a:rPr lang="en-US" sz="1600" dirty="0">
                          <a:solidFill>
                            <a:srgbClr val="FFFFFF"/>
                          </a:solidFill>
                          <a:effectLst/>
                        </a:rPr>
                        <a:t>Πορτογαλία</a:t>
                      </a:r>
                      <a:endParaRPr lang="en-US" sz="16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10,64 εκατομμύρια</a:t>
                      </a:r>
                      <a:endParaRPr lang="pt-PT" sz="1600" dirty="0">
                        <a:effectLst/>
                      </a:endParaRPr>
                    </a:p>
                    <a:p>
                      <a:pPr algn="ctr">
                        <a:lnSpc>
                          <a:spcPct val="107000"/>
                        </a:lnSpc>
                        <a:spcAft>
                          <a:spcPts val="800"/>
                        </a:spcAft>
                        <a:buNone/>
                      </a:pPr>
                      <a:r>
                        <a:rPr lang="en-US" sz="1600" dirty="0">
                          <a:effectLst/>
                        </a:rPr>
                        <a:t>2,4% του συνόλου της ΕΕ</a:t>
                      </a:r>
                      <a:endParaRPr lang="en-US"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38,2</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47,1</a:t>
                      </a:r>
                      <a:endParaRPr lang="en-US"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20,0% – 24,1%</a:t>
                      </a:r>
                      <a:endParaRPr lang="en-US"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5"/>
                  </a:ext>
                </a:extLst>
              </a:tr>
              <a:tr h="256909">
                <a:tc>
                  <a:txBody>
                    <a:bodyPr/>
                    <a:lstStyle/>
                    <a:p>
                      <a:pPr algn="ctr">
                        <a:lnSpc>
                          <a:spcPct val="107000"/>
                        </a:lnSpc>
                        <a:spcAft>
                          <a:spcPts val="800"/>
                        </a:spcAft>
                        <a:buNone/>
                      </a:pPr>
                      <a:r>
                        <a:rPr lang="en-US" sz="1600" dirty="0">
                          <a:solidFill>
                            <a:srgbClr val="FFFFFF"/>
                          </a:solidFill>
                          <a:effectLst/>
                        </a:rPr>
                        <a:t>Ευρώπη</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449,31 εκατομμύρια</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33,9</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a:effectLst/>
                        </a:rPr>
                        <a:t>44,7</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tc>
                  <a:txBody>
                    <a:bodyPr/>
                    <a:lstStyle/>
                    <a:p>
                      <a:pPr algn="ctr">
                        <a:lnSpc>
                          <a:spcPct val="107000"/>
                        </a:lnSpc>
                        <a:spcAft>
                          <a:spcPts val="800"/>
                        </a:spcAft>
                        <a:buNone/>
                      </a:pPr>
                      <a:r>
                        <a:rPr lang="en-US" sz="1600" dirty="0">
                          <a:effectLst/>
                        </a:rPr>
                        <a:t>18,7% έως 21,6%</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68580" marR="68580" marT="0" marB="0"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Δημογραφικά στοιχεία (Eurostat, 2024)</a:t>
            </a:r>
            <a:endParaRPr lang="el-GR" dirty="0"/>
          </a:p>
        </p:txBody>
      </p:sp>
      <p:sp>
        <p:nvSpPr>
          <p:cNvPr id="3" name="Marcador de Posição do Texto 2"/>
          <p:cNvSpPr>
            <a:spLocks noGrp="1"/>
          </p:cNvSpPr>
          <p:nvPr>
            <p:ph type="body" sz="quarter" idx="10"/>
          </p:nvPr>
        </p:nvSpPr>
        <p:spPr/>
        <p:txBody>
          <a:bodyPr/>
          <a:lstStyle/>
          <a:p>
            <a:r>
              <a:rPr lang="en-US" sz="2100" dirty="0"/>
              <a:t>Πληθυσμός ηλικίας κάτω των 15 ετών ως ποσοστό του συνολικού πληθυσμού </a:t>
            </a:r>
            <a:r>
              <a:rPr lang="pt-PT" sz="2100" dirty="0"/>
              <a:t>στις χώρες</a:t>
            </a:r>
            <a:r>
              <a:rPr lang="pt-PT" sz="2100" dirty="0" err="1"/>
              <a:t>-εταίρους του προγράμματος </a:t>
            </a:r>
            <a:r>
              <a:rPr lang="pt-PT" sz="2100" dirty="0"/>
              <a:t>«Never Gets Old»</a:t>
            </a:r>
          </a:p>
        </p:txBody>
      </p:sp>
      <p:pic>
        <p:nvPicPr>
          <p:cNvPr id="6" name="Marcador de Posição de Conteúdo 5" descr="Uma imagem com texto, captura de ecrã, file, diagrama&#10;&#10;Os conteúdos gerados por IA podem estar incorretos."/>
          <p:cNvPicPr>
            <a:picLocks noGrp="1" noChangeAspect="1"/>
          </p:cNvPicPr>
          <p:nvPr>
            <p:ph sz="quarter" idx="12"/>
          </p:nvPr>
        </p:nvPicPr>
        <p:blipFill>
          <a:blip r:embed="rId2"/>
          <a:stretch>
            <a:fillRect/>
          </a:stretch>
        </p:blipFill>
        <p:spPr>
          <a:xfrm>
            <a:off x="2483990" y="1462685"/>
            <a:ext cx="6955731" cy="5200008"/>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Δημογραφικά στοιχεία στις χώρες</a:t>
            </a:r>
            <a:r>
              <a:rPr lang="pt-PT" dirty="0" err="1"/>
              <a:t>-εταίρους</a:t>
            </a:r>
            <a:endParaRPr lang="el-GR" dirty="0"/>
          </a:p>
        </p:txBody>
      </p:sp>
      <p:sp>
        <p:nvSpPr>
          <p:cNvPr id="7" name="Content Placeholder 6"/>
          <p:cNvSpPr>
            <a:spLocks noGrp="1"/>
          </p:cNvSpPr>
          <p:nvPr>
            <p:ph sz="quarter" idx="12"/>
          </p:nvPr>
        </p:nvSpPr>
        <p:spPr>
          <a:xfrm>
            <a:off x="97971" y="1258404"/>
            <a:ext cx="10131880" cy="5289179"/>
          </a:xfrm>
        </p:spPr>
        <p:txBody>
          <a:bodyPr/>
          <a:lstStyle/>
          <a:p>
            <a:pPr marL="285750" indent="-285750">
              <a:buFont typeface="Arial" panose="020B0604020202020204" pitchFamily="34" charset="0"/>
              <a:buChar char="•"/>
            </a:pPr>
            <a:r>
              <a:rPr lang="en-US" sz="2000" b="1" dirty="0"/>
              <a:t>Η Πορτογαλία</a:t>
            </a:r>
            <a:r>
              <a:rPr lang="en-US" sz="2000" dirty="0"/>
              <a:t>, μαζί με την Ιταλία και την Ελλάδα, καταγράφει σήμερα έναν από τους υψηλότερους δείκτες εξάρτησης των ηλικιωμένων στην ΕΕ, με τη διάμεση ηλικία</a:t>
            </a:r>
            <a:r>
              <a:rPr lang="el-GR" sz="2000" dirty="0"/>
              <a:t> του πληθυσμού</a:t>
            </a:r>
            <a:r>
              <a:rPr lang="en-US" sz="2000" dirty="0"/>
              <a:t> της να αυξάνεται με έναν από τους ταχύτερους ρυθμούς στην περιοχή (Eurostat, 2024). </a:t>
            </a:r>
          </a:p>
          <a:p>
            <a:pPr marL="285750" indent="-285750">
              <a:buFont typeface="Arial" panose="020B0604020202020204" pitchFamily="34" charset="0"/>
              <a:buChar char="•"/>
            </a:pPr>
            <a:r>
              <a:rPr lang="en-US" sz="2000" b="1" dirty="0"/>
              <a:t>Η Γερμανία </a:t>
            </a:r>
            <a:r>
              <a:rPr lang="en-US" sz="2000" dirty="0"/>
              <a:t>παρουσίασε πρόσφατα μια ελαφρά </a:t>
            </a:r>
            <a:r>
              <a:rPr lang="en-US" sz="2000" dirty="0" err="1"/>
              <a:t>σταθεροποίηση </a:t>
            </a:r>
            <a:r>
              <a:rPr lang="en-US" sz="2000" dirty="0"/>
              <a:t>ή μείωση της μέσης ηλικίας, φαινόμενο που αποδίδεται στην εισροή νεότερου μεταναστευτικού εργατικού δυναμικού. </a:t>
            </a:r>
          </a:p>
          <a:p>
            <a:pPr marL="285750" indent="-285750">
              <a:buFont typeface="Arial" panose="020B0604020202020204" pitchFamily="34" charset="0"/>
              <a:buChar char="•"/>
            </a:pPr>
            <a:r>
              <a:rPr lang="en-US" sz="2000" b="1" dirty="0"/>
              <a:t>Η Γαλλία </a:t>
            </a:r>
            <a:r>
              <a:rPr lang="en-US" sz="2000" dirty="0"/>
              <a:t>εξακολουθεί να διατηρεί έναν από τους μεγαλύτερους και πιο ανθεκτικούς πληθυσμούς· ωστόσο, δεν είναι απρόσβλητη από τη «γήρανση», η οποία έχει μετατοπίσει την εστίαση της εθνικής πολιτικής προς τη μακροπρόθεσμη βιωσιμότητα των συστημάτων κοινωνικής πρόνοιας.</a:t>
            </a:r>
          </a:p>
          <a:p>
            <a:pPr marL="285750" indent="-285750">
              <a:buFont typeface="Arial" panose="020B0604020202020204" pitchFamily="34" charset="0"/>
              <a:buChar char="•"/>
            </a:pPr>
            <a:r>
              <a:rPr lang="en-US" sz="2000" b="1" dirty="0"/>
              <a:t>Η </a:t>
            </a:r>
            <a:r>
              <a:rPr lang="en-US" sz="2000" b="1" dirty="0" err="1"/>
              <a:t>Ρουμ</a:t>
            </a:r>
            <a:r>
              <a:rPr lang="en-US" sz="2000" b="1" dirty="0"/>
              <a:t>ανία</a:t>
            </a:r>
            <a:r>
              <a:rPr lang="el-GR" sz="2000" b="1" dirty="0"/>
              <a:t> </a:t>
            </a:r>
            <a:r>
              <a:rPr lang="el-GR" sz="2000" dirty="0"/>
              <a:t>έχει καταγράψει μία από τις σημαντικότερες σχετικές μειώσεις του πληθυσμού</a:t>
            </a:r>
            <a:r>
              <a:rPr lang="el-GR" sz="2000" b="1" dirty="0"/>
              <a:t> </a:t>
            </a:r>
            <a:r>
              <a:rPr lang="en-US" sz="2000" dirty="0" err="1"/>
              <a:t>στην</a:t>
            </a:r>
            <a:r>
              <a:rPr lang="en-US" sz="2000" dirty="0"/>
              <a:t> ΕΕ (περίπου -11% από το 2004), λόγω της μετανάστευσης του πληθυσμού σε ηλικία εργασίας</a:t>
            </a:r>
          </a:p>
          <a:p>
            <a:pPr marL="285750" indent="-285750">
              <a:buFont typeface="Arial" panose="020B0604020202020204" pitchFamily="34" charset="0"/>
              <a:buChar char="•"/>
            </a:pPr>
            <a:r>
              <a:rPr lang="en-US" sz="2000" b="1" dirty="0"/>
              <a:t>Η Κύπρος </a:t>
            </a:r>
            <a:r>
              <a:rPr lang="en-US" sz="2000" dirty="0"/>
              <a:t>έχει καταγράψει την υψηλότερη σχετική αύξηση πληθυσμού στην Ένωση (29 % από το 2004), ωστόσο, παραδόξως, αντιμετωπίζει μείωση του ποσοστού των παιδιών.</a:t>
            </a:r>
          </a:p>
        </p:txBody>
      </p:sp>
      <p:pic>
        <p:nvPicPr>
          <p:cNvPr id="6" name="Imagem 5" descr="Uma imagem com bandeira, símbolo, emblema, logótipo&#10;&#10;Os conteúdos gerados por IA podem estar incorret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2996" y="1330987"/>
            <a:ext cx="1091815" cy="727877"/>
          </a:xfrm>
          <a:prstGeom prst="rect">
            <a:avLst/>
          </a:prstGeom>
          <a:ln>
            <a:solidFill>
              <a:schemeClr val="tx1"/>
            </a:solidFill>
          </a:ln>
        </p:spPr>
      </p:pic>
      <p:pic>
        <p:nvPicPr>
          <p:cNvPr id="10" name="Imagem 9" descr="Uma imagem com encarnado, amarelo, laranja, Saturação de cores&#10;&#10;Os conteúdos gerados por IA podem estar incorreto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42996" y="2374127"/>
            <a:ext cx="1092157" cy="655294"/>
          </a:xfrm>
          <a:prstGeom prst="rect">
            <a:avLst/>
          </a:prstGeom>
          <a:ln>
            <a:solidFill>
              <a:schemeClr val="tx1"/>
            </a:solidFill>
          </a:ln>
        </p:spPr>
      </p:pic>
      <p:pic>
        <p:nvPicPr>
          <p:cNvPr id="13" name="Imagem 12" descr="Uma imagem com Retângulo, bandeira, captura de ecrã, design&#10;&#10;Os conteúdos gerados por IA podem estar incorreto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43338" y="3344457"/>
            <a:ext cx="1092157" cy="728332"/>
          </a:xfrm>
          <a:prstGeom prst="rect">
            <a:avLst/>
          </a:prstGeom>
          <a:ln>
            <a:solidFill>
              <a:schemeClr val="tx1"/>
            </a:solidFill>
          </a:ln>
        </p:spPr>
      </p:pic>
      <p:pic>
        <p:nvPicPr>
          <p:cNvPr id="16" name="Imagem 15" descr="Uma imagem com clipart, ilustração&#10;&#10;Os conteúdos gerados por IA podem estar incorreto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42996" y="5430965"/>
            <a:ext cx="1092158" cy="728105"/>
          </a:xfrm>
          <a:prstGeom prst="rect">
            <a:avLst/>
          </a:prstGeom>
          <a:ln>
            <a:solidFill>
              <a:schemeClr val="tx1"/>
            </a:solidFill>
          </a:ln>
        </p:spPr>
      </p:pic>
      <p:pic>
        <p:nvPicPr>
          <p:cNvPr id="19" name="Imagem 18" descr="Uma imagem com amarelo, Saturação de cores, Retângulo, encarnado&#10;&#10;Os conteúdos gerados por IA podem estar incorreto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42996" y="4387825"/>
            <a:ext cx="1092157" cy="728104"/>
          </a:xfrm>
          <a:prstGeom prst="rect">
            <a:avLst/>
          </a:prstGeom>
          <a:ln>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Autofit/>
          </a:bodyPr>
          <a:lstStyle/>
          <a:p>
            <a:r>
              <a:rPr lang="pt-PT" sz="3200" dirty="0"/>
              <a:t>Δημογραφικά στοιχεία – </a:t>
            </a:r>
            <a:r>
              <a:rPr lang="pt-PT" sz="3200" dirty="0" err="1"/>
              <a:t>Γήρανση </a:t>
            </a:r>
            <a:r>
              <a:rPr lang="pt-PT" sz="3200" dirty="0"/>
              <a:t>του πληθυσμού στην </a:t>
            </a:r>
            <a:r>
              <a:rPr lang="pt-PT" sz="3200" dirty="0" err="1"/>
              <a:t>Ευρώπη</a:t>
            </a:r>
          </a:p>
        </p:txBody>
      </p:sp>
      <p:pic>
        <p:nvPicPr>
          <p:cNvPr id="6" name="Imagem 5" descr="Uma imagem com pessoas, sapatos, homem, vestuário&#10;&#10;Os conteúdos gerados por IA podem estar incorretos."/>
          <p:cNvPicPr>
            <a:picLocks noChangeAspect="1"/>
          </p:cNvPicPr>
          <p:nvPr/>
        </p:nvPicPr>
        <p:blipFill>
          <a:blip r:embed="rId3"/>
          <a:srcRect l="11831" r="21577"/>
          <a:stretch>
            <a:fillRect/>
          </a:stretch>
        </p:blipFill>
        <p:spPr>
          <a:xfrm>
            <a:off x="97971" y="873580"/>
            <a:ext cx="5910944" cy="5902778"/>
          </a:xfrm>
          <a:prstGeom prst="rect">
            <a:avLst/>
          </a:prstGeom>
          <a:noFill/>
        </p:spPr>
      </p:pic>
      <p:sp>
        <p:nvSpPr>
          <p:cNvPr id="7" name="Content Placeholder 6"/>
          <p:cNvSpPr>
            <a:spLocks noGrp="1"/>
          </p:cNvSpPr>
          <p:nvPr>
            <p:ph sz="quarter" idx="12"/>
          </p:nvPr>
        </p:nvSpPr>
        <p:spPr>
          <a:xfrm>
            <a:off x="6183087" y="1214048"/>
            <a:ext cx="5910944" cy="5902778"/>
          </a:xfrm>
        </p:spPr>
        <p:txBody>
          <a:bodyPr>
            <a:normAutofit/>
          </a:bodyPr>
          <a:lstStyle/>
          <a:p>
            <a:r>
              <a:rPr lang="en-US" sz="2400" dirty="0"/>
              <a:t>Τα στοιχεία υπογραμμίζουν τη μετάβαση από μια περίοδο </a:t>
            </a:r>
            <a:r>
              <a:rPr lang="en-US" sz="2400" i="1" dirty="0"/>
              <a:t>δημογραφικού πλεονεκτήματος </a:t>
            </a:r>
            <a:r>
              <a:rPr lang="en-US" sz="2400" dirty="0"/>
              <a:t>(μια χώρα διαθέτει μεγάλο και νεαρό ενεργό πληθυσμό) σε μια περίοδο </a:t>
            </a:r>
            <a:r>
              <a:rPr lang="en-US" sz="2400" i="1" dirty="0"/>
              <a:t>δημογραφικού μειονεκτήματος</a:t>
            </a:r>
            <a:r>
              <a:rPr lang="en-US" sz="2400" dirty="0"/>
              <a:t>.</a:t>
            </a:r>
          </a:p>
          <a:p>
            <a:endParaRPr lang="en-US" sz="2400" dirty="0"/>
          </a:p>
          <a:p>
            <a:r>
              <a:rPr lang="en-US" sz="2400" dirty="0"/>
              <a:t>Με άλλα λόγια: δεν μπορούμε πλέον να βασιζόμαστε σε μια τεράστια ομάδα νέων εργαζομένων για να </a:t>
            </a:r>
            <a:r>
              <a:rPr lang="el-GR" sz="2400" dirty="0"/>
              <a:t>στηρίξουμε</a:t>
            </a:r>
            <a:r>
              <a:rPr lang="en-US" sz="2400" dirty="0"/>
              <a:t> την οικονομία· αντίθετα, πρέπει να βρούμε νέους τρόπους για να στηρίξουμε μια πολύ πιο γηρασμένη κοινωνία.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Autofit/>
          </a:bodyPr>
          <a:lstStyle/>
          <a:p>
            <a:r>
              <a:rPr lang="pt-PT" sz="3200" dirty="0"/>
              <a:t>Δημογραφικά στοιχεία – </a:t>
            </a:r>
            <a:r>
              <a:rPr lang="pt-PT" sz="3200" dirty="0" err="1"/>
              <a:t>Γήρανση </a:t>
            </a:r>
            <a:r>
              <a:rPr lang="pt-PT" sz="3200" dirty="0"/>
              <a:t>του πληθυσμού στην </a:t>
            </a:r>
            <a:r>
              <a:rPr lang="pt-PT" sz="3200" dirty="0" err="1"/>
              <a:t>Ευρώπη</a:t>
            </a:r>
          </a:p>
        </p:txBody>
      </p:sp>
      <p:sp>
        <p:nvSpPr>
          <p:cNvPr id="7" name="Content Placeholder 6"/>
          <p:cNvSpPr>
            <a:spLocks noGrp="1"/>
          </p:cNvSpPr>
          <p:nvPr>
            <p:ph sz="quarter" idx="11"/>
          </p:nvPr>
        </p:nvSpPr>
        <p:spPr>
          <a:xfrm>
            <a:off x="97971" y="1462684"/>
            <a:ext cx="5910944" cy="5313673"/>
          </a:xfrm>
        </p:spPr>
        <p:txBody>
          <a:bodyPr>
            <a:normAutofit/>
          </a:bodyPr>
          <a:lstStyle/>
          <a:p>
            <a:r>
              <a:rPr lang="en-US" sz="2400" dirty="0"/>
              <a:t>Στόχος: Σύνδεση των δεδομένων της ΕΕ με τη συγκεκριμένη περιφερειακή και επαγγελματική πραγματικότητα των μαθητών.</a:t>
            </a:r>
          </a:p>
          <a:p>
            <a:endParaRPr lang="en-US" sz="2400" dirty="0"/>
          </a:p>
          <a:p>
            <a:r>
              <a:rPr lang="en-US" sz="2400" dirty="0"/>
              <a:t>Δημιουργία τριών «σταθμών» (τραπεζιών): </a:t>
            </a:r>
          </a:p>
          <a:p>
            <a:pPr marL="285750" indent="-285750">
              <a:buFont typeface="Arial" panose="020B0604020202020204" pitchFamily="34" charset="0"/>
              <a:buChar char="•"/>
            </a:pPr>
            <a:r>
              <a:rPr lang="en-US" sz="2400" dirty="0"/>
              <a:t>Σταθμός 1: Επιπτώσεις στη χρηματοδότηση και τις υποδομές της κοινότητάς μας.</a:t>
            </a:r>
          </a:p>
          <a:p>
            <a:pPr marL="285750" indent="-285750">
              <a:buFont typeface="Arial" panose="020B0604020202020204" pitchFamily="34" charset="0"/>
              <a:buChar char="•"/>
            </a:pPr>
            <a:r>
              <a:rPr lang="en-US" sz="2400" dirty="0"/>
              <a:t>Σταθμός 2: Επιπτώσεις στο προσωπικό και στον ατομικό φόρτο εργασίας.</a:t>
            </a:r>
          </a:p>
          <a:p>
            <a:pPr marL="285750" indent="-285750">
              <a:buFont typeface="Arial" panose="020B0604020202020204" pitchFamily="34" charset="0"/>
              <a:buChar char="•"/>
            </a:pPr>
            <a:r>
              <a:rPr lang="en-US" sz="2400" dirty="0"/>
              <a:t>Σταθμός 3: Επιπτώσεις στην ευημερία των ηλικιωμένων.</a:t>
            </a:r>
          </a:p>
        </p:txBody>
      </p:sp>
      <p:pic>
        <p:nvPicPr>
          <p:cNvPr id="5" name="Imagem 4" descr="Uma imagem com texto, vestuário, homem, pessoa&#10;&#10;Os conteúdos gerados por IA podem estar incorreto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377" y="1534043"/>
            <a:ext cx="5910944" cy="3945555"/>
          </a:xfrm>
          <a:prstGeom prst="rect">
            <a:avLst/>
          </a:prstGeom>
          <a:noFill/>
        </p:spPr>
      </p:pic>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en-US" dirty="0"/>
              <a:t>Άσκηση 1 – World Café</a:t>
            </a:r>
            <a:endParaRPr lang="pt-P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Πλαίσια για τη</a:t>
            </a:r>
            <a:r>
              <a:rPr lang="pt-PT" dirty="0"/>
              <a:t> θετική </a:t>
            </a:r>
            <a:r>
              <a:rPr lang="pt-PT" dirty="0" err="1"/>
              <a:t>γήρανση</a:t>
            </a:r>
            <a:endParaRPr lang="el-GR" dirty="0"/>
          </a:p>
        </p:txBody>
      </p:sp>
      <p:sp>
        <p:nvSpPr>
          <p:cNvPr id="7" name="Content Placeholder 6"/>
          <p:cNvSpPr>
            <a:spLocks noGrp="1"/>
          </p:cNvSpPr>
          <p:nvPr>
            <p:ph sz="quarter" idx="12"/>
          </p:nvPr>
        </p:nvSpPr>
        <p:spPr>
          <a:xfrm>
            <a:off x="195246" y="1131944"/>
            <a:ext cx="11205569" cy="5289179"/>
          </a:xfrm>
        </p:spPr>
        <p:txBody>
          <a:bodyPr/>
          <a:lstStyle/>
          <a:p>
            <a:r>
              <a:rPr lang="en-US" sz="2400" dirty="0"/>
              <a:t>Καθώς ο ευρωπαϊκός και ο παγκόσμιος πληθυσμός υφίσταται δημογραφικές αλλαγές, το επίκεντρο της γεροντολογίας και της κοινωνικής πολιτικής έχει μετατοπιστεί από: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Ένα πλαίσιο παρέχει έναν τρόπο κατανόησης και μπορεί να αποτελέσει εργαλείο για </a:t>
            </a:r>
            <a:r>
              <a:rPr lang="en-US" sz="2400" dirty="0" err="1"/>
              <a:t>την οργάνωση προγραμμάτων </a:t>
            </a:r>
            <a:r>
              <a:rPr lang="en-US" sz="2400" dirty="0"/>
              <a:t>ή υπηρεσιών για ηλικιωμένους. </a:t>
            </a:r>
          </a:p>
        </p:txBody>
      </p:sp>
      <p:sp>
        <p:nvSpPr>
          <p:cNvPr id="5" name="Oval 4"/>
          <p:cNvSpPr/>
          <p:nvPr/>
        </p:nvSpPr>
        <p:spPr>
          <a:xfrm>
            <a:off x="632299" y="2163012"/>
            <a:ext cx="3492230" cy="226039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Seta: Para a Direita 5"/>
          <p:cNvSpPr/>
          <p:nvPr/>
        </p:nvSpPr>
        <p:spPr>
          <a:xfrm>
            <a:off x="4542817" y="2866377"/>
            <a:ext cx="2344366" cy="715879"/>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Oval 8"/>
          <p:cNvSpPr/>
          <p:nvPr/>
        </p:nvSpPr>
        <p:spPr>
          <a:xfrm>
            <a:off x="7431931" y="2163012"/>
            <a:ext cx="3694889" cy="2122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p:cNvSpPr txBox="1"/>
          <p:nvPr/>
        </p:nvSpPr>
        <p:spPr>
          <a:xfrm>
            <a:off x="1065179" y="2624153"/>
            <a:ext cx="2582694" cy="1200329"/>
          </a:xfrm>
          <a:prstGeom prst="rect">
            <a:avLst/>
          </a:prstGeom>
          <a:noFill/>
        </p:spPr>
        <p:txBody>
          <a:bodyPr wrap="square" rtlCol="0">
            <a:spAutoFit/>
          </a:bodyPr>
          <a:lstStyle/>
          <a:p>
            <a:pPr algn="ctr"/>
            <a:r>
              <a:rPr lang="en-US" b="1" dirty="0">
                <a:solidFill>
                  <a:srgbClr val="FFFFFF"/>
                </a:solidFill>
              </a:rPr>
              <a:t>Μοντέλο βασισμένο στις ελλείψεις</a:t>
            </a:r>
            <a:r>
              <a:rPr lang="en-US" dirty="0">
                <a:solidFill>
                  <a:srgbClr val="FFFFFF"/>
                </a:solidFill>
              </a:rPr>
              <a:t>: θεωρεί τη γήρανση κυρίως ως μια περίοδο αναπόφευκτης παρακμής ή ασθένειας.</a:t>
            </a:r>
          </a:p>
        </p:txBody>
      </p:sp>
      <p:sp>
        <p:nvSpPr>
          <p:cNvPr id="12" name="CaixaDeTexto 11"/>
          <p:cNvSpPr txBox="1"/>
          <p:nvPr/>
        </p:nvSpPr>
        <p:spPr>
          <a:xfrm>
            <a:off x="7862725" y="2485653"/>
            <a:ext cx="2798790" cy="1477328"/>
          </a:xfrm>
          <a:prstGeom prst="rect">
            <a:avLst/>
          </a:prstGeom>
          <a:noFill/>
        </p:spPr>
        <p:txBody>
          <a:bodyPr wrap="square" rtlCol="0">
            <a:spAutoFit/>
          </a:bodyPr>
          <a:lstStyle/>
          <a:p>
            <a:pPr algn="ctr"/>
            <a:r>
              <a:rPr lang="en-US" b="1" dirty="0">
                <a:solidFill>
                  <a:srgbClr val="FFFFFF"/>
                </a:solidFill>
              </a:rPr>
              <a:t>Πλαίσια θετικής γήρανσης</a:t>
            </a:r>
            <a:r>
              <a:rPr lang="en-US" dirty="0">
                <a:solidFill>
                  <a:srgbClr val="FFFFFF"/>
                </a:solidFill>
              </a:rPr>
              <a:t>: θεωρούν τη γήρανση ως μια συνεχιζόμενη περίοδο ανάπτυξης, εξέλιξης και δυνατοτήτων.</a:t>
            </a:r>
          </a:p>
        </p:txBody>
      </p:sp>
      <p:pic>
        <p:nvPicPr>
          <p:cNvPr id="14" name="Imagem 13" descr="Uma imagem com desenho, Gráficos, clipart, arte&#10;&#10;Os conteúdos gerados por IA podem estar incorret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5964" y="3582256"/>
            <a:ext cx="798072" cy="113664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Πλαίσια για τη</a:t>
            </a:r>
            <a:r>
              <a:rPr lang="pt-PT" dirty="0"/>
              <a:t> θετική </a:t>
            </a:r>
            <a:r>
              <a:rPr lang="pt-PT" dirty="0" err="1"/>
              <a:t>γήρανση</a:t>
            </a:r>
            <a:endParaRPr lang="el-GR" dirty="0"/>
          </a:p>
        </p:txBody>
      </p:sp>
      <p:sp>
        <p:nvSpPr>
          <p:cNvPr id="7" name="Content Placeholder 6"/>
          <p:cNvSpPr>
            <a:spLocks noGrp="1"/>
          </p:cNvSpPr>
          <p:nvPr>
            <p:ph sz="quarter" idx="12"/>
          </p:nvPr>
        </p:nvSpPr>
        <p:spPr>
          <a:xfrm>
            <a:off x="97972" y="1474115"/>
            <a:ext cx="6458472" cy="5054847"/>
          </a:xfrm>
        </p:spPr>
        <p:txBody>
          <a:bodyPr/>
          <a:lstStyle/>
          <a:p>
            <a:pPr marL="285750" indent="-285750">
              <a:buFont typeface="Arial" panose="020B0604020202020204" pitchFamily="34" charset="0"/>
              <a:buChar char="•"/>
            </a:pPr>
            <a:r>
              <a:rPr lang="en-US" sz="2000" dirty="0"/>
              <a:t>Η υγιής γήρανση είναι η διαδικασία ανάπτυξης και διατήρησης της λειτουργικής ικανότητας που επιτρέπει την ευημερία στην τρίτη ηλικία (ΠΟΥ, 2020).</a:t>
            </a:r>
          </a:p>
          <a:p>
            <a:pPr marL="285750" indent="-285750">
              <a:buFont typeface="Arial" panose="020B0604020202020204" pitchFamily="34" charset="0"/>
              <a:buChar char="•"/>
            </a:pPr>
            <a:r>
              <a:rPr lang="el-GR" sz="2000" dirty="0"/>
              <a:t>Η λειτουργική ικανότητα είναι η ικανότητα που επιτρέπει στους ανθρώπους </a:t>
            </a:r>
            <a:r>
              <a:rPr lang="en-US" sz="2000" dirty="0"/>
              <a:t>να είναι και να κάνουν ό,τι θεωρούν σημαντικό (Beard et al., 2016). Αναφέρεται ως η ικανότητα:</a:t>
            </a:r>
          </a:p>
          <a:p>
            <a:pPr marL="971550" lvl="1" indent="-285750"/>
            <a:r>
              <a:rPr lang="en-US" sz="2000" dirty="0"/>
              <a:t>να ικανοποιούν τις βασικές τους ανάγκες,</a:t>
            </a:r>
          </a:p>
          <a:p>
            <a:pPr marL="971550" lvl="1" indent="-285750"/>
            <a:r>
              <a:rPr lang="en-US" sz="2000" dirty="0"/>
              <a:t>να μαθαίνουν, να εξελίσσονται και να λαμβάνουν αποφάσεις,</a:t>
            </a:r>
          </a:p>
          <a:p>
            <a:pPr marL="971550" lvl="1" indent="-285750"/>
            <a:r>
              <a:rPr lang="en-US" sz="2000" dirty="0"/>
              <a:t>να είναι κινητικά ανεξάρτητοι,</a:t>
            </a:r>
          </a:p>
          <a:p>
            <a:pPr marL="971550" lvl="1" indent="-285750"/>
            <a:r>
              <a:rPr lang="en-US" sz="2000" dirty="0"/>
              <a:t>να δημιουργούν και να διατηρούν σχέσεις, και</a:t>
            </a:r>
          </a:p>
          <a:p>
            <a:pPr marL="971550" lvl="1" indent="-285750"/>
            <a:r>
              <a:rPr lang="en-US" sz="2000" dirty="0"/>
              <a:t>να συνεισφέρουν στην κοινωνία.</a:t>
            </a:r>
          </a:p>
          <a:p>
            <a:pPr marL="285750" indent="-285750">
              <a:buFont typeface="Arial" panose="020B0604020202020204" pitchFamily="34" charset="0"/>
              <a:buChar char="•"/>
            </a:pPr>
            <a:endParaRPr lang="en-US" sz="2000" dirty="0"/>
          </a:p>
        </p:txBody>
      </p:sp>
      <p:sp>
        <p:nvSpPr>
          <p:cNvPr id="3" name="Marcador de Posição do Texto 2"/>
          <p:cNvSpPr>
            <a:spLocks noGrp="1"/>
          </p:cNvSpPr>
          <p:nvPr>
            <p:ph type="body" sz="quarter" idx="10"/>
          </p:nvPr>
        </p:nvSpPr>
        <p:spPr/>
        <p:txBody>
          <a:bodyPr/>
          <a:lstStyle/>
          <a:p>
            <a:r>
              <a:rPr lang="pt-PT" dirty="0" err="1"/>
              <a:t>Υγιής γήρανση</a:t>
            </a:r>
            <a:r>
              <a:rPr lang="pt-PT" dirty="0"/>
              <a:t>: Μια </a:t>
            </a:r>
            <a:r>
              <a:rPr lang="pt-PT" dirty="0" err="1"/>
              <a:t>λειτουργική προσέγγιση</a:t>
            </a:r>
            <a:endParaRPr lang="pt-PT" dirty="0"/>
          </a:p>
        </p:txBody>
      </p:sp>
      <p:pic>
        <p:nvPicPr>
          <p:cNvPr id="2" name="Imagem 1" descr="Uma imagem com texto, círculo, captura de ecrã, Tipo de letra&#10;&#10;Os conteúdos gerados por IA podem estar incorreto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4780" y="1039762"/>
            <a:ext cx="4982418" cy="5289179"/>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4" name="CaixaDeTexto 3"/>
          <p:cNvSpPr txBox="1"/>
          <p:nvPr/>
        </p:nvSpPr>
        <p:spPr>
          <a:xfrm>
            <a:off x="10229756" y="6398615"/>
            <a:ext cx="1812565" cy="230832"/>
          </a:xfrm>
          <a:prstGeom prst="rect">
            <a:avLst/>
          </a:prstGeom>
          <a:noFill/>
        </p:spPr>
        <p:txBody>
          <a:bodyPr wrap="square" rtlCol="0">
            <a:spAutoFit/>
          </a:bodyPr>
          <a:lstStyle/>
          <a:p>
            <a:r>
              <a:rPr lang="en-US" sz="900" dirty="0"/>
              <a:t>Δεδομένα βάσει της μελέτης των Abud et al., 2022.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Πλαίσια για τη</a:t>
            </a:r>
            <a:r>
              <a:rPr lang="pt-PT" dirty="0"/>
              <a:t> θετική </a:t>
            </a:r>
            <a:r>
              <a:rPr lang="pt-PT" dirty="0" err="1"/>
              <a:t>γήρανση</a:t>
            </a:r>
            <a:endParaRPr lang="el-GR" dirty="0"/>
          </a:p>
        </p:txBody>
      </p:sp>
      <p:sp>
        <p:nvSpPr>
          <p:cNvPr id="3" name="Marcador de Posição do Texto 2"/>
          <p:cNvSpPr>
            <a:spLocks noGrp="1"/>
          </p:cNvSpPr>
          <p:nvPr>
            <p:ph type="body" sz="quarter" idx="10"/>
          </p:nvPr>
        </p:nvSpPr>
        <p:spPr/>
        <p:txBody>
          <a:bodyPr/>
          <a:lstStyle/>
          <a:p>
            <a:r>
              <a:rPr lang="pt-PT" dirty="0" err="1"/>
              <a:t>Παραδείγματα υγιούς γήρανσης</a:t>
            </a:r>
            <a:endParaRPr lang="pt-PT" dirty="0"/>
          </a:p>
        </p:txBody>
      </p:sp>
      <p:graphicFrame>
        <p:nvGraphicFramePr>
          <p:cNvPr id="5" name="Diagrama 4"/>
          <p:cNvGraphicFramePr/>
          <p:nvPr/>
        </p:nvGraphicFramePr>
        <p:xfrm>
          <a:off x="1857983" y="1585607"/>
          <a:ext cx="8210144" cy="4727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err="1"/>
              <a:t>Πλαίσια για τη</a:t>
            </a:r>
            <a:r>
              <a:rPr lang="pt-PT" dirty="0"/>
              <a:t> θετική </a:t>
            </a:r>
            <a:r>
              <a:rPr lang="pt-PT" dirty="0" err="1"/>
              <a:t>γήρανση</a:t>
            </a:r>
            <a:endParaRPr lang="el-GR" dirty="0"/>
          </a:p>
        </p:txBody>
      </p:sp>
      <p:pic>
        <p:nvPicPr>
          <p:cNvPr id="6" name="Imagem 5" descr="Uma imagem com texto, Tipo de letra, captura de ecrã, logótipo&#10;&#10;Os conteúdos gerados por IA podem estar incorretos."/>
          <p:cNvPicPr>
            <a:picLocks noChangeAspect="1"/>
          </p:cNvPicPr>
          <p:nvPr/>
        </p:nvPicPr>
        <p:blipFill>
          <a:blip r:embed="rId3"/>
          <a:srcRect l="18558" r="16923" b="1"/>
          <a:stretch>
            <a:fillRect/>
          </a:stretch>
        </p:blipFill>
        <p:spPr>
          <a:xfrm>
            <a:off x="278798" y="1833552"/>
            <a:ext cx="4366429" cy="3925223"/>
          </a:xfrm>
          <a:prstGeom prst="rect">
            <a:avLst/>
          </a:prstGeom>
          <a:noFill/>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5" name="Content Placeholder 6"/>
          <p:cNvSpPr>
            <a:spLocks noGrp="1"/>
          </p:cNvSpPr>
          <p:nvPr>
            <p:ph sz="quarter" idx="12"/>
          </p:nvPr>
        </p:nvSpPr>
        <p:spPr>
          <a:xfrm>
            <a:off x="4980330" y="2202595"/>
            <a:ext cx="6932872" cy="3187136"/>
          </a:xfrm>
        </p:spPr>
        <p:txBody>
          <a:bodyPr>
            <a:normAutofit fontScale="92500"/>
          </a:bodyPr>
          <a:lstStyle/>
          <a:p>
            <a:pPr marL="285750" indent="-285750">
              <a:buFont typeface="Arial" panose="020B0604020202020204" pitchFamily="34" charset="0"/>
              <a:buChar char="•"/>
            </a:pPr>
            <a:r>
              <a:rPr lang="en-US" sz="2300" dirty="0"/>
              <a:t>Η ενεργός γήρανση είναι η διαδικασία </a:t>
            </a:r>
            <a:r>
              <a:rPr lang="en-US" sz="2300" dirty="0" err="1"/>
              <a:t>βελτιστοποίησης</a:t>
            </a:r>
            <a:r>
              <a:rPr lang="en-US" sz="2300" dirty="0"/>
              <a:t> των ευκαιριών για υγεία, συμμετοχή και ασφάλεια, με στόχο τη βελτίωση της ποιότητας ζωής καθώς οι άνθρωποι γερνούν (ΠΟΥ, 2002).</a:t>
            </a:r>
          </a:p>
          <a:p>
            <a:pPr marL="285750" indent="-285750">
              <a:buFont typeface="Arial" panose="020B0604020202020204" pitchFamily="34" charset="0"/>
              <a:buChar char="•"/>
            </a:pPr>
            <a:r>
              <a:rPr lang="en-US" sz="2300" dirty="0"/>
              <a:t>Ο όρος </a:t>
            </a:r>
            <a:r>
              <a:rPr lang="en-US" sz="2300" i="1" dirty="0"/>
              <a:t>«ενεργός» </a:t>
            </a:r>
            <a:r>
              <a:rPr lang="en-US" sz="2300" dirty="0"/>
              <a:t>αναφέρεται στη </a:t>
            </a:r>
            <a:r>
              <a:rPr lang="el-GR" sz="2400" dirty="0"/>
              <a:t>συνεχή συμμετοχή στην κοινωνική, οικονομική, πολιτιστική, πνευματική και πολιτική ζωή</a:t>
            </a:r>
            <a:r>
              <a:rPr lang="en-US" sz="2300" dirty="0"/>
              <a:t>, και όχι απλώς στην ικανότητα να είναι κανείς σωματικά ενεργός ή να συμμετέχει στο εργατικό δυναμικό. Βασίζεται σε τρεις πυλώνες: την υγεία, τη συμμετοχή και την ασφάλεια. </a:t>
            </a:r>
          </a:p>
          <a:p>
            <a:endParaRPr lang="en-US" dirty="0"/>
          </a:p>
          <a:p>
            <a:pPr marL="285750" indent="-285750">
              <a:buFont typeface="Arial" panose="020B0604020202020204" pitchFamily="34" charset="0"/>
              <a:buChar char="•"/>
            </a:pPr>
            <a:endParaRPr lang="en-US" dirty="0"/>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pt-PT" dirty="0"/>
              <a:t>Ενεργός </a:t>
            </a:r>
            <a:r>
              <a:rPr lang="pt-PT" dirty="0" err="1"/>
              <a:t>γήρανση</a:t>
            </a:r>
            <a:r>
              <a:rPr lang="pt-PT" dirty="0"/>
              <a:t>: </a:t>
            </a:r>
            <a:r>
              <a:rPr lang="pt-PT" dirty="0" err="1"/>
              <a:t>Βελτιστοποίηση των ευκαιριών</a:t>
            </a:r>
            <a:endParaRPr lang="pt-P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err="1"/>
              <a:t>Πλαίσια </a:t>
            </a:r>
            <a:r>
              <a:rPr lang="pt-PT" dirty="0"/>
              <a:t>θετικής </a:t>
            </a:r>
            <a:r>
              <a:rPr lang="pt-PT" dirty="0" err="1"/>
              <a:t>γήρανσης</a:t>
            </a:r>
            <a:endParaRPr lang="el-GR" dirty="0"/>
          </a:p>
        </p:txBody>
      </p:sp>
      <p:pic>
        <p:nvPicPr>
          <p:cNvPr id="6" name="Imagem 5" descr="Uma imagem com texto, Tipo de letra, captura de ecrã, logótipo&#10;&#10;Os conteúdos gerados por IA podem estar incorretos."/>
          <p:cNvPicPr>
            <a:picLocks noChangeAspect="1"/>
          </p:cNvPicPr>
          <p:nvPr/>
        </p:nvPicPr>
        <p:blipFill>
          <a:blip r:embed="rId3"/>
          <a:srcRect l="18558" r="16923" b="1"/>
          <a:stretch>
            <a:fillRect/>
          </a:stretch>
        </p:blipFill>
        <p:spPr>
          <a:xfrm>
            <a:off x="278798" y="1843279"/>
            <a:ext cx="4366429" cy="3925223"/>
          </a:xfrm>
          <a:prstGeom prst="rect">
            <a:avLst/>
          </a:prstGeom>
          <a:noFill/>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5" name="Content Placeholder 6"/>
          <p:cNvSpPr>
            <a:spLocks noGrp="1"/>
          </p:cNvSpPr>
          <p:nvPr>
            <p:ph sz="quarter" idx="12"/>
          </p:nvPr>
        </p:nvSpPr>
        <p:spPr>
          <a:xfrm>
            <a:off x="5050354" y="1843279"/>
            <a:ext cx="7007064" cy="3787347"/>
          </a:xfrm>
        </p:spPr>
        <p:txBody>
          <a:bodyPr>
            <a:normAutofit fontScale="92500" lnSpcReduction="10000"/>
          </a:bodyPr>
          <a:lstStyle/>
          <a:p>
            <a:pPr marL="285750" indent="-285750">
              <a:buFont typeface="Arial" panose="020B0604020202020204" pitchFamily="34" charset="0"/>
              <a:buChar char="•"/>
            </a:pPr>
            <a:r>
              <a:rPr lang="en-US" sz="2200" b="1" dirty="0"/>
              <a:t>Ο πολιτισμός </a:t>
            </a:r>
            <a:r>
              <a:rPr lang="en-US" sz="2200" dirty="0"/>
              <a:t>λειτουργεί ως το γενικότερο περιβάλλον για τα άτομα, καθορίζοντας τις κοινωνικές απόψεις σχετικά με τη διαδικασία της γήρανσης, </a:t>
            </a:r>
            <a:r>
              <a:rPr lang="en-US" sz="2200" dirty="0" err="1"/>
              <a:t>τις συμπεριφορές</a:t>
            </a:r>
            <a:r>
              <a:rPr lang="en-US" sz="2200" dirty="0"/>
              <a:t> που αποσκοπούν στη διατήρηση της υγείας ή τις συνθήκες διαβίωσης.</a:t>
            </a:r>
          </a:p>
          <a:p>
            <a:pPr marL="285750" indent="-285750">
              <a:buFont typeface="Arial" panose="020B0604020202020204" pitchFamily="34" charset="0"/>
              <a:buChar char="•"/>
            </a:pPr>
            <a:r>
              <a:rPr lang="en-US" sz="2200" b="1" dirty="0"/>
              <a:t>Το φύλο </a:t>
            </a:r>
            <a:r>
              <a:rPr lang="en-US" sz="2200" dirty="0"/>
              <a:t>λειτουργεί ως κρίσιμος παράγοντας για την καταλληλότητα των πολιτικών, υπογραμμίζοντας πώς </a:t>
            </a:r>
            <a:r>
              <a:rPr lang="el-GR" sz="2400" dirty="0"/>
              <a:t>οι διαφορετικές κοινωνικές θέσεις </a:t>
            </a:r>
            <a:r>
              <a:rPr lang="en-US" sz="2200" dirty="0"/>
              <a:t>και οι παραδοσιακοί ρόλοι οδηγούν σε μοναδικούς κινδύνους: οι γυναίκες συχνά αντιμετωπίζουν αυξημένη φτώχεια </a:t>
            </a:r>
            <a:r>
              <a:rPr lang="el-GR" sz="2400" dirty="0"/>
              <a:t>λόγω της παροχής μη αμειβόμενης φροντίδας καθ’ όλη τη διάρκεια της ζωής τους </a:t>
            </a:r>
            <a:r>
              <a:rPr lang="en-US" sz="2200" dirty="0"/>
              <a:t>, ενώ οι άνδρες είναι στατιστικά πιο επιρρεπείς σε επαγγελματικούς κινδύνους και συμπεριφορές ανάληψης κινδύνου.</a:t>
            </a:r>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pt-PT" dirty="0"/>
              <a:t>Ενεργός </a:t>
            </a:r>
            <a:r>
              <a:rPr lang="pt-PT" dirty="0" err="1"/>
              <a:t>γήρανση</a:t>
            </a:r>
            <a:r>
              <a:rPr lang="pt-PT" dirty="0"/>
              <a:t>: </a:t>
            </a:r>
            <a:r>
              <a:rPr lang="pt-PT" dirty="0" err="1"/>
              <a:t>Βελτιστοποίηση των ευκαιριών</a:t>
            </a:r>
            <a:endParaRPr lang="pt-PT" dirty="0"/>
          </a:p>
        </p:txBody>
      </p:sp>
      <p:grpSp>
        <p:nvGrpSpPr>
          <p:cNvPr id="14" name="Agrupar 13"/>
          <p:cNvGrpSpPr/>
          <p:nvPr/>
        </p:nvGrpSpPr>
        <p:grpSpPr>
          <a:xfrm>
            <a:off x="5050155" y="5913120"/>
            <a:ext cx="6918325" cy="899160"/>
            <a:chOff x="4824471" y="4708186"/>
            <a:chExt cx="7217850" cy="1036937"/>
          </a:xfrm>
        </p:grpSpPr>
        <p:sp>
          <p:nvSpPr>
            <p:cNvPr id="2" name="Oval 1"/>
            <p:cNvSpPr/>
            <p:nvPr/>
          </p:nvSpPr>
          <p:spPr>
            <a:xfrm>
              <a:off x="4824471"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p:cNvSpPr txBox="1"/>
            <p:nvPr/>
          </p:nvSpPr>
          <p:spPr>
            <a:xfrm>
              <a:off x="4961065" y="5041988"/>
              <a:ext cx="1477958" cy="424734"/>
            </a:xfrm>
            <a:prstGeom prst="rect">
              <a:avLst/>
            </a:prstGeom>
            <a:noFill/>
          </p:spPr>
          <p:txBody>
            <a:bodyPr wrap="square" rtlCol="0">
              <a:spAutoFit/>
            </a:bodyPr>
            <a:lstStyle/>
            <a:p>
              <a:pPr algn="ctr"/>
              <a:r>
                <a:rPr lang="en-US" b="1" dirty="0">
                  <a:solidFill>
                    <a:srgbClr val="FFFFFF"/>
                  </a:solidFill>
                </a:rPr>
                <a:t>Αυτονομία</a:t>
              </a:r>
              <a:endParaRPr lang="en-US" dirty="0">
                <a:solidFill>
                  <a:srgbClr val="FFFFFF"/>
                </a:solidFill>
              </a:endParaRPr>
            </a:p>
          </p:txBody>
        </p:sp>
        <p:sp>
          <p:nvSpPr>
            <p:cNvPr id="7" name="Oval 6"/>
            <p:cNvSpPr/>
            <p:nvPr/>
          </p:nvSpPr>
          <p:spPr>
            <a:xfrm>
              <a:off x="6663082"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CaixaDeTexto 8"/>
            <p:cNvSpPr txBox="1"/>
            <p:nvPr/>
          </p:nvSpPr>
          <p:spPr>
            <a:xfrm>
              <a:off x="6701905" y="5041988"/>
              <a:ext cx="1624369" cy="424734"/>
            </a:xfrm>
            <a:prstGeom prst="rect">
              <a:avLst/>
            </a:prstGeom>
            <a:noFill/>
          </p:spPr>
          <p:txBody>
            <a:bodyPr wrap="square" rtlCol="0">
              <a:spAutoFit/>
            </a:bodyPr>
            <a:lstStyle/>
            <a:p>
              <a:pPr algn="ctr"/>
              <a:r>
                <a:rPr lang="en-US" b="1" dirty="0">
                  <a:solidFill>
                    <a:srgbClr val="FFFFFF"/>
                  </a:solidFill>
                </a:rPr>
                <a:t>Ανεξαρτησία</a:t>
              </a:r>
              <a:endParaRPr lang="en-US" dirty="0">
                <a:solidFill>
                  <a:srgbClr val="FFFFFF"/>
                </a:solidFill>
              </a:endParaRPr>
            </a:p>
          </p:txBody>
        </p:sp>
        <p:sp>
          <p:nvSpPr>
            <p:cNvPr id="10" name="Oval 9"/>
            <p:cNvSpPr/>
            <p:nvPr/>
          </p:nvSpPr>
          <p:spPr>
            <a:xfrm>
              <a:off x="8501693"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p:cNvSpPr txBox="1"/>
            <p:nvPr/>
          </p:nvSpPr>
          <p:spPr>
            <a:xfrm>
              <a:off x="8540516" y="4903488"/>
              <a:ext cx="1624369" cy="744017"/>
            </a:xfrm>
            <a:prstGeom prst="rect">
              <a:avLst/>
            </a:prstGeom>
            <a:noFill/>
          </p:spPr>
          <p:txBody>
            <a:bodyPr wrap="square" rtlCol="0">
              <a:spAutoFit/>
            </a:bodyPr>
            <a:lstStyle/>
            <a:p>
              <a:pPr algn="ctr"/>
              <a:r>
                <a:rPr lang="en-US" b="1" dirty="0">
                  <a:solidFill>
                    <a:srgbClr val="FFFFFF"/>
                  </a:solidFill>
                </a:rPr>
                <a:t>Ποιότητα ζωής</a:t>
              </a:r>
              <a:endParaRPr lang="en-US" dirty="0">
                <a:solidFill>
                  <a:srgbClr val="FFFFFF"/>
                </a:solidFill>
              </a:endParaRPr>
            </a:p>
          </p:txBody>
        </p:sp>
        <p:sp>
          <p:nvSpPr>
            <p:cNvPr id="12" name="Oval 11"/>
            <p:cNvSpPr/>
            <p:nvPr/>
          </p:nvSpPr>
          <p:spPr>
            <a:xfrm>
              <a:off x="10340304"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CaixaDeTexto 12"/>
            <p:cNvSpPr txBox="1"/>
            <p:nvPr/>
          </p:nvSpPr>
          <p:spPr>
            <a:xfrm>
              <a:off x="10417952" y="4903488"/>
              <a:ext cx="1624369" cy="744017"/>
            </a:xfrm>
            <a:prstGeom prst="rect">
              <a:avLst/>
            </a:prstGeom>
            <a:noFill/>
          </p:spPr>
          <p:txBody>
            <a:bodyPr wrap="square" rtlCol="0">
              <a:spAutoFit/>
            </a:bodyPr>
            <a:lstStyle/>
            <a:p>
              <a:pPr algn="ctr"/>
              <a:r>
                <a:rPr lang="en-US" b="1" dirty="0">
                  <a:solidFill>
                    <a:srgbClr val="FFFFFF"/>
                  </a:solidFill>
                </a:rPr>
                <a:t>Προσδόκιμο υγιούς ζωής</a:t>
              </a:r>
              <a:endParaRPr lang="en-US" dirty="0">
                <a:solidFill>
                  <a:srgbClr val="FFFFFF"/>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Πλαίσια για τη</a:t>
            </a:r>
            <a:r>
              <a:rPr lang="pt-PT" dirty="0"/>
              <a:t> θετική </a:t>
            </a:r>
            <a:r>
              <a:rPr lang="pt-PT" dirty="0" err="1"/>
              <a:t>γήρανση</a:t>
            </a:r>
            <a:endParaRPr lang="el-GR" dirty="0"/>
          </a:p>
        </p:txBody>
      </p:sp>
      <p:sp>
        <p:nvSpPr>
          <p:cNvPr id="3" name="Marcador de Posição do Texto 2"/>
          <p:cNvSpPr>
            <a:spLocks noGrp="1"/>
          </p:cNvSpPr>
          <p:nvPr>
            <p:ph type="body" sz="quarter" idx="10"/>
          </p:nvPr>
        </p:nvSpPr>
        <p:spPr/>
        <p:txBody>
          <a:bodyPr/>
          <a:lstStyle/>
          <a:p>
            <a:r>
              <a:rPr lang="pt-PT" dirty="0" err="1"/>
              <a:t>Παραδείγματα </a:t>
            </a:r>
            <a:r>
              <a:rPr lang="pt-PT" dirty="0"/>
              <a:t>ενεργού </a:t>
            </a:r>
            <a:r>
              <a:rPr lang="pt-PT" dirty="0" err="1"/>
              <a:t>γήρανσης</a:t>
            </a:r>
            <a:endParaRPr lang="pt-PT" dirty="0"/>
          </a:p>
        </p:txBody>
      </p:sp>
      <p:graphicFrame>
        <p:nvGraphicFramePr>
          <p:cNvPr id="6" name="Diagrama 5"/>
          <p:cNvGraphicFramePr/>
          <p:nvPr>
            <p:extLst>
              <p:ext uri="{D42A27DB-BD31-4B8C-83A1-F6EECF244321}">
                <p14:modId xmlns:p14="http://schemas.microsoft.com/office/powerpoint/2010/main" val="1147055322"/>
              </p:ext>
            </p:extLst>
          </p:nvPr>
        </p:nvGraphicFramePr>
        <p:xfrm>
          <a:off x="1815828" y="1462685"/>
          <a:ext cx="8009107" cy="4912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Πλαίσια </a:t>
            </a:r>
            <a:r>
              <a:rPr lang="pt-PT" dirty="0"/>
              <a:t>θετικής </a:t>
            </a:r>
            <a:r>
              <a:rPr lang="pt-PT" dirty="0" err="1"/>
              <a:t>γήρανσης</a:t>
            </a:r>
            <a:endParaRPr lang="el-GR" dirty="0"/>
          </a:p>
        </p:txBody>
      </p:sp>
      <p:sp>
        <p:nvSpPr>
          <p:cNvPr id="7" name="Content Placeholder 6"/>
          <p:cNvSpPr>
            <a:spLocks noGrp="1"/>
          </p:cNvSpPr>
          <p:nvPr>
            <p:ph sz="quarter" idx="12"/>
          </p:nvPr>
        </p:nvSpPr>
        <p:spPr>
          <a:xfrm>
            <a:off x="97971" y="2133894"/>
            <a:ext cx="11944350" cy="4101536"/>
          </a:xfrm>
        </p:spPr>
        <p:txBody>
          <a:bodyPr/>
          <a:lstStyle/>
          <a:p>
            <a:pPr marL="285750" indent="-285750">
              <a:buFont typeface="Arial" panose="020B0604020202020204" pitchFamily="34" charset="0"/>
              <a:buChar char="•"/>
            </a:pPr>
            <a:r>
              <a:rPr lang="en-US" sz="2800" b="1" dirty="0"/>
              <a:t>Η ποιότητα ζωής </a:t>
            </a:r>
            <a:r>
              <a:rPr lang="en-US" sz="2800" dirty="0"/>
              <a:t>είναι η αντίληψη ενός ατόμου για τη θέση του στη ζωή, στο πλαίσιο του πολιτισμού και των συστημάτων αξιών στα οποία ζει και σε σχέση με τους στόχους, τις προσδοκίες, τα πρότυπα και τις ανησυχίες του (WHOQOL, 1998).</a:t>
            </a:r>
          </a:p>
          <a:p>
            <a:endParaRPr lang="en-US" sz="2800" dirty="0"/>
          </a:p>
          <a:p>
            <a:pPr marL="285750" indent="-285750">
              <a:buFont typeface="Arial" panose="020B0604020202020204" pitchFamily="34" charset="0"/>
              <a:buChar char="•"/>
            </a:pPr>
            <a:r>
              <a:rPr lang="en-US" sz="2800" dirty="0"/>
              <a:t>Αποτελεί ζωτικό δείκτη ευημερίας που παραμένει ακόμη και όταν η σωματική υγεία επιδεινώνεται και συνδέεται στενά με τις έννοιες της </a:t>
            </a:r>
            <a:r>
              <a:rPr lang="en-US" sz="2800" b="1" dirty="0"/>
              <a:t>αυτονομίας </a:t>
            </a:r>
            <a:r>
              <a:rPr lang="en-US" sz="2800" dirty="0"/>
              <a:t>(η ικανότητα να κάνει κανείς τις δικές του επιλογές) και </a:t>
            </a:r>
            <a:r>
              <a:rPr lang="en-US" sz="2800" b="1" dirty="0"/>
              <a:t>του ελέγχου </a:t>
            </a:r>
            <a:r>
              <a:rPr lang="en-US" sz="2800" dirty="0"/>
              <a:t>επί των καθημερινών δραστηριοτήτων (Wiggins et al., 2004). </a:t>
            </a:r>
          </a:p>
        </p:txBody>
      </p:sp>
      <p:sp>
        <p:nvSpPr>
          <p:cNvPr id="3" name="Marcador de Posição do Texto 2"/>
          <p:cNvSpPr>
            <a:spLocks noGrp="1"/>
          </p:cNvSpPr>
          <p:nvPr>
            <p:ph type="body" sz="quarter" idx="10"/>
          </p:nvPr>
        </p:nvSpPr>
        <p:spPr/>
        <p:txBody>
          <a:bodyPr/>
          <a:lstStyle/>
          <a:p>
            <a:r>
              <a:rPr lang="en-US" dirty="0"/>
              <a:t>Ποιότητα ζωής: Η υποκειμενική εμπειρία</a:t>
            </a:r>
            <a:endParaRPr lang="pt-PT" dirty="0"/>
          </a:p>
        </p:txBody>
      </p:sp>
      <p:pic>
        <p:nvPicPr>
          <p:cNvPr id="4" name="Imagem 3" descr="Uma imagem com céu, pessoa, ar livre, vestuário&#10;&#10;Os conteúdos gerados por IA podem estar incorreto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1821" y="136040"/>
            <a:ext cx="2820500" cy="141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Πλαίσια για τη</a:t>
            </a:r>
            <a:r>
              <a:rPr lang="pt-PT" dirty="0"/>
              <a:t> θετική </a:t>
            </a:r>
            <a:r>
              <a:rPr lang="pt-PT" dirty="0" err="1"/>
              <a:t>γήρανση</a:t>
            </a:r>
            <a:endParaRPr lang="el-GR" dirty="0"/>
          </a:p>
        </p:txBody>
      </p:sp>
      <p:sp>
        <p:nvSpPr>
          <p:cNvPr id="3" name="Marcador de Posição do Texto 2"/>
          <p:cNvSpPr>
            <a:spLocks noGrp="1"/>
          </p:cNvSpPr>
          <p:nvPr>
            <p:ph type="body" sz="quarter" idx="10"/>
          </p:nvPr>
        </p:nvSpPr>
        <p:spPr/>
        <p:txBody>
          <a:bodyPr/>
          <a:lstStyle/>
          <a:p>
            <a:r>
              <a:rPr lang="en-US" dirty="0"/>
              <a:t>Παραδείγματα ποιότητας ζωής</a:t>
            </a:r>
            <a:endParaRPr lang="pt-PT" dirty="0"/>
          </a:p>
        </p:txBody>
      </p:sp>
      <p:graphicFrame>
        <p:nvGraphicFramePr>
          <p:cNvPr id="5" name="Diagrama 4"/>
          <p:cNvGraphicFramePr/>
          <p:nvPr/>
        </p:nvGraphicFramePr>
        <p:xfrm>
          <a:off x="1835285" y="1462685"/>
          <a:ext cx="7503268" cy="4863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Πλαίσια για τη</a:t>
            </a:r>
            <a:r>
              <a:rPr lang="pt-PT" dirty="0"/>
              <a:t> θετική </a:t>
            </a:r>
            <a:r>
              <a:rPr lang="pt-PT" dirty="0" err="1"/>
              <a:t>γήρανση</a:t>
            </a:r>
            <a:endParaRPr lang="el-GR" dirty="0"/>
          </a:p>
        </p:txBody>
      </p:sp>
      <p:sp>
        <p:nvSpPr>
          <p:cNvPr id="7" name="Content Placeholder 6"/>
          <p:cNvSpPr>
            <a:spLocks noGrp="1"/>
          </p:cNvSpPr>
          <p:nvPr>
            <p:ph sz="quarter" idx="12"/>
          </p:nvPr>
        </p:nvSpPr>
        <p:spPr>
          <a:xfrm>
            <a:off x="195248" y="2135741"/>
            <a:ext cx="10787280" cy="5239672"/>
          </a:xfrm>
        </p:spPr>
        <p:txBody>
          <a:bodyPr/>
          <a:lstStyle/>
          <a:p>
            <a:pPr marL="342900" indent="-342900">
              <a:buFont typeface="Arial" panose="020B0604020202020204" pitchFamily="34" charset="0"/>
              <a:buChar char="•"/>
            </a:pPr>
            <a:r>
              <a:rPr lang="en-US" sz="2400" b="1" dirty="0"/>
              <a:t>WHOQOL-BREF</a:t>
            </a:r>
            <a:r>
              <a:rPr lang="en-US" sz="2400" dirty="0"/>
              <a:t>: ένα ερωτηματολόγιο 26 ερωτήσεων που αξιολογεί τέσσερις βασικούς τομείς: σωματική υγεία, ψυχολογική υγεία, κοινωνικές σχέσεις και περιβάλλον </a:t>
            </a:r>
          </a:p>
          <a:p>
            <a:r>
              <a:rPr lang="en-US" sz="2400" dirty="0"/>
              <a:t>     (</a:t>
            </a:r>
            <a:r>
              <a:rPr lang="en-US" sz="2400" dirty="0">
                <a:hlinkClick r:id="rId3"/>
              </a:rPr>
              <a:t>διαθέσιμο για λήψη σε περισσότερες από 40 γλώσσες</a:t>
            </a:r>
            <a:r>
              <a:rPr lang="en-US" sz="2400" dirty="0"/>
              <a:t>).</a:t>
            </a:r>
          </a:p>
          <a:p>
            <a:endParaRPr lang="en-US" sz="2400" dirty="0"/>
          </a:p>
          <a:p>
            <a:pPr marL="342900" indent="-342900">
              <a:buFont typeface="Arial" panose="020B0604020202020204" pitchFamily="34" charset="0"/>
              <a:buChar char="•"/>
            </a:pPr>
            <a:r>
              <a:rPr lang="en-US" sz="2400" b="1" dirty="0"/>
              <a:t>CASP-19</a:t>
            </a:r>
            <a:r>
              <a:rPr lang="en-US" sz="2400" dirty="0"/>
              <a:t>: σχεδιασμένο για ηλικιωμένους πληθυσμούς, απομακρύνεται από τους δείκτες που σχετίζονται με την υγεία και εστιάζει στην ευημερία στα γεράματα. Μετρά τέσσερις θεωρητικά θεμελιωμένες διαστάσεις: Έλεγχο, Αυτονομία, </a:t>
            </a:r>
            <a:r>
              <a:rPr lang="en-US" sz="2400" dirty="0" err="1"/>
              <a:t>Αυτοπραγμάτωση </a:t>
            </a:r>
            <a:r>
              <a:rPr lang="en-US" sz="2400" dirty="0"/>
              <a:t>και Ευχαρίστηση </a:t>
            </a:r>
          </a:p>
          <a:p>
            <a:r>
              <a:rPr lang="en-US" sz="2400" dirty="0"/>
              <a:t>     (</a:t>
            </a:r>
            <a:r>
              <a:rPr lang="en-US" sz="2400" dirty="0">
                <a:hlinkClick r:id="rId4"/>
              </a:rPr>
              <a:t>διαθέσιμο σε πολλές γλώσσες</a:t>
            </a:r>
            <a:r>
              <a:rPr lang="en-US" sz="2400" dirty="0"/>
              <a:t>).</a:t>
            </a:r>
          </a:p>
        </p:txBody>
      </p:sp>
      <p:sp>
        <p:nvSpPr>
          <p:cNvPr id="3" name="Marcador de Posição do Texto 2"/>
          <p:cNvSpPr>
            <a:spLocks noGrp="1"/>
          </p:cNvSpPr>
          <p:nvPr>
            <p:ph type="body" sz="quarter" idx="10"/>
          </p:nvPr>
        </p:nvSpPr>
        <p:spPr/>
        <p:txBody>
          <a:bodyPr/>
          <a:lstStyle/>
          <a:p>
            <a:r>
              <a:rPr lang="en-US" dirty="0"/>
              <a:t>Μέτρηση της ποιότητας ζωής</a:t>
            </a:r>
            <a:endParaRPr lang="pt-PT" dirty="0"/>
          </a:p>
        </p:txBody>
      </p:sp>
      <p:pic>
        <p:nvPicPr>
          <p:cNvPr id="4" name="Imagem 3" descr="Uma imagem com Gráficos, clipart, círculo, logótipo&#10;&#10;Os conteúdos gerados por IA podem estar incorreto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43226" y="155642"/>
            <a:ext cx="1799095" cy="179909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en-US" dirty="0"/>
              <a:t>Μέτρηση της ποιότητας ζωής</a:t>
            </a:r>
          </a:p>
        </p:txBody>
      </p:sp>
      <p:sp>
        <p:nvSpPr>
          <p:cNvPr id="7" name="Content Placeholder 6"/>
          <p:cNvSpPr>
            <a:spLocks noGrp="1"/>
          </p:cNvSpPr>
          <p:nvPr>
            <p:ph sz="quarter" idx="11"/>
          </p:nvPr>
        </p:nvSpPr>
        <p:spPr>
          <a:xfrm>
            <a:off x="97971" y="1462684"/>
            <a:ext cx="5910944" cy="5313673"/>
          </a:xfrm>
        </p:spPr>
        <p:txBody>
          <a:bodyPr>
            <a:normAutofit/>
          </a:bodyPr>
          <a:lstStyle/>
          <a:p>
            <a:r>
              <a:rPr lang="en-US" sz="2300" dirty="0"/>
              <a:t>Στόχος: Να αποκτήσουν πρακτική εμπειρία στη χρήση των εργαλείων WHOQOL-BREF και CASP-19.</a:t>
            </a:r>
          </a:p>
          <a:p>
            <a:endParaRPr lang="en-US" sz="2300" dirty="0"/>
          </a:p>
          <a:p>
            <a:r>
              <a:rPr lang="en-US" sz="2300" dirty="0"/>
              <a:t>Χωρίστε τους μαθητές σε ζευγάρια και μοιράστε </a:t>
            </a:r>
            <a:r>
              <a:rPr lang="en-US" sz="2300" b="1" dirty="0"/>
              <a:t>τις κάρτες ρόλων </a:t>
            </a:r>
            <a:r>
              <a:rPr lang="en-US" sz="2300" dirty="0"/>
              <a:t>και </a:t>
            </a:r>
            <a:r>
              <a:rPr lang="en-US" sz="2300" b="1" dirty="0"/>
              <a:t>τα</a:t>
            </a:r>
            <a:r>
              <a:rPr lang="en-US" sz="2300" dirty="0"/>
              <a:t> έντυπα </a:t>
            </a:r>
            <a:r>
              <a:rPr lang="en-US" sz="2300" b="1" dirty="0"/>
              <a:t>ερωτηματολόγια</a:t>
            </a:r>
            <a:r>
              <a:rPr lang="en-US" sz="2300" dirty="0"/>
              <a:t>: </a:t>
            </a:r>
          </a:p>
          <a:p>
            <a:pPr marL="342900" indent="-342900">
              <a:buFont typeface="Arial" panose="020B0604020202020204" pitchFamily="34" charset="0"/>
              <a:buChar char="•"/>
            </a:pPr>
            <a:r>
              <a:rPr lang="en-US" sz="2300" dirty="0"/>
              <a:t>ο ένας παίζει τον επαγγελματία</a:t>
            </a:r>
          </a:p>
          <a:p>
            <a:pPr marL="342900" indent="-342900">
              <a:buFont typeface="Arial" panose="020B0604020202020204" pitchFamily="34" charset="0"/>
              <a:buChar char="•"/>
            </a:pPr>
            <a:r>
              <a:rPr lang="en-US" sz="2300" dirty="0"/>
              <a:t>ο άλλος τον ηλικιωμένο. </a:t>
            </a:r>
          </a:p>
          <a:p>
            <a:endParaRPr lang="en-US" sz="2300" dirty="0"/>
          </a:p>
          <a:p>
            <a:r>
              <a:rPr lang="en-US" sz="2300" dirty="0"/>
              <a:t>Ο επαγγελματίας διεξάγει μια </a:t>
            </a:r>
            <a:r>
              <a:rPr lang="en-US" sz="2300" b="1" dirty="0"/>
              <a:t>συνέντευξη διάρκειας 10 λεπτών </a:t>
            </a:r>
            <a:r>
              <a:rPr lang="en-US" sz="2300" dirty="0"/>
              <a:t>χρησιμοποιώντας ένα από τα δύο ερωτηματολόγια.</a:t>
            </a:r>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en-US" dirty="0"/>
              <a:t>Άσκηση 2 – Μέτρηση της ποιότητας ζωής</a:t>
            </a:r>
            <a:endParaRPr lang="pt-PT" dirty="0"/>
          </a:p>
        </p:txBody>
      </p:sp>
      <p:pic>
        <p:nvPicPr>
          <p:cNvPr id="4" name="Imagem 3" descr="Uma imagem com vestuário, pessoa, Cara humana, interior&#10;&#10;Os conteúdos gerados por IA podem estar incorreto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650" y="1462684"/>
            <a:ext cx="5831294" cy="388752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err="1"/>
              <a:t>Ολιστικό </a:t>
            </a:r>
            <a:r>
              <a:rPr lang="pt-PT" dirty="0"/>
              <a:t>πλαίσιο στη </a:t>
            </a:r>
            <a:r>
              <a:rPr lang="pt-PT" dirty="0" err="1"/>
              <a:t>γεροντολογία</a:t>
            </a:r>
            <a:endParaRPr lang="el-GR" dirty="0"/>
          </a:p>
        </p:txBody>
      </p:sp>
      <p:sp>
        <p:nvSpPr>
          <p:cNvPr id="7" name="Content Placeholder 6"/>
          <p:cNvSpPr>
            <a:spLocks noGrp="1"/>
          </p:cNvSpPr>
          <p:nvPr>
            <p:ph sz="quarter" idx="12"/>
          </p:nvPr>
        </p:nvSpPr>
        <p:spPr>
          <a:xfrm>
            <a:off x="97970" y="1933495"/>
            <a:ext cx="11526582" cy="5289179"/>
          </a:xfrm>
        </p:spPr>
        <p:txBody>
          <a:bodyPr/>
          <a:lstStyle/>
          <a:p>
            <a:pPr marL="342900" indent="-342900">
              <a:buFont typeface="Arial" panose="020B0604020202020204" pitchFamily="34" charset="0"/>
              <a:buChar char="•"/>
            </a:pPr>
            <a:r>
              <a:rPr lang="en-US" sz="2400" dirty="0"/>
              <a:t>Η ολιστική προσέγγιση πρέπει να αναγνωρίζει ότι </a:t>
            </a:r>
            <a:r>
              <a:rPr lang="en-US" sz="2400" b="1" dirty="0"/>
              <a:t>η σεξουαλικότητα και η ταυτότητα αποτελούν αναπόσπαστο μέρος της ευημερίας </a:t>
            </a:r>
            <a:r>
              <a:rPr lang="en-US" sz="2400" dirty="0"/>
              <a:t>και </a:t>
            </a:r>
            <a:r>
              <a:rPr lang="el-GR" sz="2400" dirty="0"/>
              <a:t>δεν παύουν να υφίστανται σε μια συγκεκριμένη ηλικία</a:t>
            </a:r>
            <a:endParaRPr lang="en-US" sz="2400" dirty="0"/>
          </a:p>
          <a:p>
            <a:pPr marL="342900" indent="-342900">
              <a:buFont typeface="Arial" panose="020B0604020202020204" pitchFamily="34" charset="0"/>
              <a:buChar char="•"/>
            </a:pPr>
            <a:r>
              <a:rPr lang="el-GR" sz="2400" dirty="0" err="1"/>
              <a:t>Ο</a:t>
            </a:r>
            <a:r>
              <a:rPr lang="en-US" sz="2400" dirty="0"/>
              <a:t>ι πρα</a:t>
            </a:r>
            <a:r>
              <a:rPr lang="en-US" sz="2400" dirty="0" err="1"/>
              <a:t>γμ</a:t>
            </a:r>
            <a:r>
              <a:rPr lang="en-US" sz="2400" dirty="0"/>
              <a:t>ατικότητες της τρίτης ηλικίας περιλαμβάνουν τη </a:t>
            </a:r>
            <a:r>
              <a:rPr lang="en-US" sz="2400" b="1" dirty="0"/>
              <a:t>συνέχιση της επιθυμίας</a:t>
            </a:r>
            <a:r>
              <a:rPr lang="en-US" sz="2400" dirty="0"/>
              <a:t>, την ανάγκη για σωματική επαφή και τη διατήρηση μιας σεξουαλικής αυτοαντίληψης, στοιχεία τα οποία συμβάλλουν όλα στην ψυχολογική ανθεκτικότητα </a:t>
            </a:r>
          </a:p>
          <a:p>
            <a:pPr marL="342900" indent="-342900">
              <a:buFont typeface="Arial" panose="020B0604020202020204" pitchFamily="34" charset="0"/>
              <a:buChar char="•"/>
            </a:pPr>
            <a:r>
              <a:rPr lang="el-GR" sz="2400" dirty="0"/>
              <a:t>η παραγνώριση της σεξουαλικότητας ή η αντιμετώπισή της ως άσχετης</a:t>
            </a:r>
            <a:r>
              <a:rPr lang="en-US" sz="2400" dirty="0"/>
              <a:t> υπονομεύει την αυτονομία και την αυτοπραγμάτωση, που αποτελούν πυλώνες της ποιότητας ζωής</a:t>
            </a:r>
          </a:p>
          <a:p>
            <a:pPr marL="342900" indent="-342900">
              <a:buFont typeface="Arial" panose="020B0604020202020204" pitchFamily="34" charset="0"/>
              <a:buChar char="•"/>
            </a:pPr>
            <a:r>
              <a:rPr lang="en-US" sz="2400" dirty="0"/>
              <a:t>Η ολιστική υποστήριξη απαιτεί μια αλλαγή προοπτικής: μια αξιοπρεπής ζωή περιλαμβάνει την ελευθερία </a:t>
            </a:r>
            <a:r>
              <a:rPr lang="el-GR" sz="2400" dirty="0"/>
              <a:t>να εκφράζει κανείς την ταυτότητα φύλου και τον σεξουαλικό του προσανατολισμό</a:t>
            </a:r>
            <a:r>
              <a:rPr lang="en-US" sz="2400" dirty="0"/>
              <a:t>, καθώς και να </a:t>
            </a:r>
            <a:r>
              <a:rPr lang="en-US" sz="2400" b="1" dirty="0"/>
              <a:t>επιδιώκει την οικειότητα και τη σύνδεση καθ’ όλη τη διάρκεια της ζωής</a:t>
            </a:r>
          </a:p>
        </p:txBody>
      </p:sp>
      <p:sp>
        <p:nvSpPr>
          <p:cNvPr id="6" name="Marcador de Posição do Texto 2"/>
          <p:cNvSpPr>
            <a:spLocks noGrp="1"/>
          </p:cNvSpPr>
          <p:nvPr>
            <p:ph type="body" sz="quarter" idx="10"/>
          </p:nvPr>
        </p:nvSpPr>
        <p:spPr>
          <a:xfrm>
            <a:off x="97970" y="854672"/>
            <a:ext cx="11944351" cy="550862"/>
          </a:xfrm>
        </p:spPr>
        <p:txBody>
          <a:bodyPr/>
          <a:lstStyle/>
          <a:p>
            <a:r>
              <a:rPr lang="en-US" dirty="0"/>
              <a:t>Η τοποθέτηση της σεξουαλικότητας και της ταυτότητας στο πλαίσιο της ολιστικής ευημερίας</a:t>
            </a:r>
            <a:endParaRPr lang="pt-PT" dirty="0"/>
          </a:p>
        </p:txBody>
      </p:sp>
      <p:pic>
        <p:nvPicPr>
          <p:cNvPr id="10" name="Imagem 9" descr="Uma imagem com preto, sombra, Fotografia monocromática, preto e branco&#10;&#10;Os conteúdos gerados por IA podem estar incorret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7191" y="193392"/>
            <a:ext cx="2572154" cy="128607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Επαγγελματικές </a:t>
            </a:r>
            <a:r>
              <a:rPr lang="pt-PT" dirty="0" err="1"/>
              <a:t>προκλήσεις</a:t>
            </a:r>
            <a:endParaRPr lang="el-GR" dirty="0"/>
          </a:p>
        </p:txBody>
      </p:sp>
      <p:sp>
        <p:nvSpPr>
          <p:cNvPr id="7" name="Content Placeholder 6"/>
          <p:cNvSpPr>
            <a:spLocks noGrp="1"/>
          </p:cNvSpPr>
          <p:nvPr>
            <p:ph sz="quarter" idx="12"/>
          </p:nvPr>
        </p:nvSpPr>
        <p:spPr>
          <a:xfrm>
            <a:off x="97970" y="3812968"/>
            <a:ext cx="11808685" cy="2969788"/>
          </a:xfrm>
        </p:spPr>
        <p:txBody>
          <a:bodyPr/>
          <a:lstStyle/>
          <a:p>
            <a:r>
              <a:rPr lang="en-US" sz="2400" dirty="0"/>
              <a:t>Παράδειγμα: Η υποστήριξη της ανάγκης ενός ηλικιωμένου για οικειότητα σε ένα περιβάλλον διαμονής μπορεί να έρχεται σε σύγκρουση με τα πρωτόκολλα του ιδρύματος. </a:t>
            </a:r>
          </a:p>
          <a:p>
            <a:r>
              <a:rPr lang="en-US" sz="2400" dirty="0"/>
              <a:t>Παράδειγμα: </a:t>
            </a:r>
            <a:r>
              <a:rPr lang="el-GR" sz="2400" dirty="0"/>
              <a:t>Η παροχή εξατομικευμένης φροντίδας στο πλαίσιο των υφιστάμενων συστημάτων αποτελεί πρόκληση όταν υπάρχει έλλειψη προσωπικού και περιορισμένοι πόροι.</a:t>
            </a:r>
            <a:endParaRPr lang="en-US" sz="2400" dirty="0"/>
          </a:p>
        </p:txBody>
      </p:sp>
      <p:sp>
        <p:nvSpPr>
          <p:cNvPr id="3" name="Marcador de Posição do Texto 2"/>
          <p:cNvSpPr>
            <a:spLocks noGrp="1"/>
          </p:cNvSpPr>
          <p:nvPr>
            <p:ph type="body" sz="quarter" idx="10"/>
          </p:nvPr>
        </p:nvSpPr>
        <p:spPr>
          <a:xfrm>
            <a:off x="97970" y="854672"/>
            <a:ext cx="11944351" cy="1570856"/>
          </a:xfrm>
        </p:spPr>
        <p:txBody>
          <a:bodyPr/>
          <a:lstStyle/>
          <a:p>
            <a:r>
              <a:rPr lang="en-US" dirty="0"/>
              <a:t>Η μεταφορά των πλαισίων της θετικής γήρανσης στην καθημερινή </a:t>
            </a:r>
            <a:r>
              <a:rPr lang="en-US" dirty="0" err="1"/>
              <a:t>πρακτική </a:t>
            </a:r>
            <a:r>
              <a:rPr lang="en-US" dirty="0"/>
              <a:t>μπορεί να παρουσιάζει προκλήσεις για τους επαγγελματίες της υγειονομικής περίθαλψης και των κοινωνικών υπηρεσιών</a:t>
            </a:r>
          </a:p>
          <a:p>
            <a:endParaRPr lang="pt-PT" dirty="0"/>
          </a:p>
        </p:txBody>
      </p:sp>
      <p:sp>
        <p:nvSpPr>
          <p:cNvPr id="2" name="Oval 1"/>
          <p:cNvSpPr/>
          <p:nvPr/>
        </p:nvSpPr>
        <p:spPr>
          <a:xfrm>
            <a:off x="893532" y="1895077"/>
            <a:ext cx="3164118" cy="17815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5" name="Oval 4"/>
          <p:cNvSpPr/>
          <p:nvPr/>
        </p:nvSpPr>
        <p:spPr>
          <a:xfrm>
            <a:off x="7693165" y="1895077"/>
            <a:ext cx="3092096" cy="1781555"/>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CaixaDeTexto 5"/>
          <p:cNvSpPr txBox="1"/>
          <p:nvPr/>
        </p:nvSpPr>
        <p:spPr>
          <a:xfrm>
            <a:off x="1406739" y="2184961"/>
            <a:ext cx="2137703" cy="1323439"/>
          </a:xfrm>
          <a:prstGeom prst="rect">
            <a:avLst/>
          </a:prstGeom>
          <a:noFill/>
        </p:spPr>
        <p:txBody>
          <a:bodyPr wrap="square" rtlCol="0">
            <a:spAutoFit/>
          </a:bodyPr>
          <a:lstStyle/>
          <a:p>
            <a:pPr algn="ctr"/>
            <a:r>
              <a:rPr lang="en-US" sz="1600" b="1" dirty="0">
                <a:solidFill>
                  <a:srgbClr val="FFFFFF"/>
                </a:solidFill>
              </a:rPr>
              <a:t>Το βιοϊατρικό μοντέλο, το οποίο </a:t>
            </a:r>
            <a:r>
              <a:rPr lang="en-US" sz="1600" b="1" dirty="0" err="1">
                <a:solidFill>
                  <a:srgbClr val="FFFFFF"/>
                </a:solidFill>
              </a:rPr>
              <a:t>δίνει προτεραιότητα </a:t>
            </a:r>
            <a:r>
              <a:rPr lang="en-US" sz="1600" b="1" dirty="0">
                <a:solidFill>
                  <a:srgbClr val="FFFFFF"/>
                </a:solidFill>
              </a:rPr>
              <a:t>στην ασφάλεια και τη διαχείριση κινδύνων. </a:t>
            </a:r>
          </a:p>
        </p:txBody>
      </p:sp>
      <p:sp>
        <p:nvSpPr>
          <p:cNvPr id="9" name="CaixaDeTexto 8"/>
          <p:cNvSpPr txBox="1"/>
          <p:nvPr/>
        </p:nvSpPr>
        <p:spPr>
          <a:xfrm>
            <a:off x="7933790" y="2261248"/>
            <a:ext cx="2707540" cy="1046440"/>
          </a:xfrm>
          <a:prstGeom prst="rect">
            <a:avLst/>
          </a:prstGeom>
          <a:noFill/>
        </p:spPr>
        <p:txBody>
          <a:bodyPr wrap="square" rtlCol="0">
            <a:spAutoFit/>
          </a:bodyPr>
          <a:lstStyle/>
          <a:p>
            <a:pPr algn="ctr"/>
            <a:r>
              <a:rPr lang="en-US" sz="1400" b="1" dirty="0">
                <a:solidFill>
                  <a:srgbClr val="FFFFFF"/>
                </a:solidFill>
              </a:rPr>
              <a:t>Πλαίσιο ποιότητας ζωής, το οποίο δίνει έμφαση στην αυτονομία και στο δικαίωμα ανάληψης κινδύνων</a:t>
            </a:r>
            <a:r>
              <a:rPr lang="el-GR" sz="1400" b="1" dirty="0">
                <a:solidFill>
                  <a:srgbClr val="FFFFFF"/>
                </a:solidFill>
              </a:rPr>
              <a:t> με αξιοπρέπεια</a:t>
            </a:r>
            <a:r>
              <a:rPr lang="en-US" sz="2000" b="1" dirty="0">
                <a:solidFill>
                  <a:srgbClr val="FFFFFF"/>
                </a:solidFill>
              </a:rPr>
              <a:t>. </a:t>
            </a:r>
          </a:p>
        </p:txBody>
      </p:sp>
      <p:sp>
        <p:nvSpPr>
          <p:cNvPr id="12" name="Seta: Bidirecional 11"/>
          <p:cNvSpPr/>
          <p:nvPr/>
        </p:nvSpPr>
        <p:spPr>
          <a:xfrm>
            <a:off x="4752309" y="2491366"/>
            <a:ext cx="2004321" cy="553667"/>
          </a:xfrm>
          <a:prstGeom prst="lef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Oval 12"/>
          <p:cNvSpPr/>
          <p:nvPr/>
        </p:nvSpPr>
        <p:spPr>
          <a:xfrm>
            <a:off x="4460339" y="529786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4" name="CaixaDeTexto 13"/>
          <p:cNvSpPr txBox="1"/>
          <p:nvPr/>
        </p:nvSpPr>
        <p:spPr>
          <a:xfrm>
            <a:off x="4752309" y="5758717"/>
            <a:ext cx="2351178" cy="584775"/>
          </a:xfrm>
          <a:prstGeom prst="rect">
            <a:avLst/>
          </a:prstGeom>
          <a:noFill/>
        </p:spPr>
        <p:txBody>
          <a:bodyPr wrap="square" rtlCol="0">
            <a:spAutoFit/>
          </a:bodyPr>
          <a:lstStyle/>
          <a:p>
            <a:pPr algn="ctr"/>
            <a:r>
              <a:rPr lang="en-US" sz="1600" b="1" dirty="0">
                <a:solidFill>
                  <a:srgbClr val="FFFFFF"/>
                </a:solidFill>
              </a:rPr>
              <a:t>Ποιες είναι οι δικές σας προκλήσεις;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en-US" dirty="0"/>
              <a:t>Επαγγελματικές προκλήσεις και ολιστικά πλαίσια</a:t>
            </a:r>
          </a:p>
        </p:txBody>
      </p:sp>
      <p:sp>
        <p:nvSpPr>
          <p:cNvPr id="7" name="Content Placeholder 6"/>
          <p:cNvSpPr>
            <a:spLocks noGrp="1"/>
          </p:cNvSpPr>
          <p:nvPr>
            <p:ph sz="quarter" idx="11"/>
          </p:nvPr>
        </p:nvSpPr>
        <p:spPr>
          <a:xfrm>
            <a:off x="97971" y="1462684"/>
            <a:ext cx="5910944" cy="5313673"/>
          </a:xfrm>
        </p:spPr>
        <p:txBody>
          <a:bodyPr>
            <a:normAutofit/>
          </a:bodyPr>
          <a:lstStyle/>
          <a:p>
            <a:r>
              <a:rPr lang="en-US" sz="2000" dirty="0"/>
              <a:t>Στόχος: Να εφαρμοστούν οι προσεγγίσεις του φύλου και του πολιτισμού και να επιλυθούν ηθικά διλήμματα.</a:t>
            </a:r>
          </a:p>
          <a:p>
            <a:r>
              <a:rPr lang="en-US" sz="2000" dirty="0"/>
              <a:t>Χωρίστε τους συμμετέχοντες σε μικρές ομάδες. Σε κάθε ομάδα δίνεται ένας </a:t>
            </a:r>
            <a:r>
              <a:rPr lang="en-US" sz="2000" b="1" dirty="0"/>
              <a:t>φάκελος υπόθεσης </a:t>
            </a:r>
            <a:r>
              <a:rPr lang="en-US" sz="2000" dirty="0"/>
              <a:t>και ένα </a:t>
            </a:r>
            <a:r>
              <a:rPr lang="en-US" sz="2000" b="1" dirty="0"/>
              <a:t>φύλλο εργασίας για το σχέδιο δράσης</a:t>
            </a:r>
            <a:r>
              <a:rPr lang="en-US" sz="2000" dirty="0"/>
              <a:t>. Πρέπει να ολοκληρώσουν μια εργασία που αποτελείται από δύο μέρη:</a:t>
            </a:r>
          </a:p>
          <a:p>
            <a:pPr marL="457200" indent="-457200">
              <a:buFont typeface="+mj-lt"/>
              <a:buAutoNum type="arabicPeriod"/>
            </a:pPr>
            <a:r>
              <a:rPr lang="en-US" sz="2000" dirty="0"/>
              <a:t>Να εντοπίσουν πώς το φύλο και ο πολιτισμός δημιουργούν εμπόδια σε αυτή τη συγκεκριμένη ιστορία.</a:t>
            </a:r>
          </a:p>
          <a:p>
            <a:pPr marL="457200" indent="-457200">
              <a:buFont typeface="+mj-lt"/>
              <a:buAutoNum type="arabicPeriod"/>
            </a:pPr>
            <a:r>
              <a:rPr lang="en-US" sz="2000" dirty="0"/>
              <a:t>Να συντάξουν ένα σχέδιο δράσης 3 βημάτων για τη μετάβαση από ένα </a:t>
            </a:r>
            <a:r>
              <a:rPr lang="en-US" sz="2000" i="1" dirty="0"/>
              <a:t>μοντέλο ελλείψεων </a:t>
            </a:r>
            <a:r>
              <a:rPr lang="en-US" sz="2000" dirty="0"/>
              <a:t>σε μια </a:t>
            </a:r>
            <a:r>
              <a:rPr lang="en-US" sz="2000" i="1" dirty="0"/>
              <a:t>προσέγγιση θετικής γήρανσης </a:t>
            </a:r>
            <a:r>
              <a:rPr lang="en-US" sz="2000" dirty="0"/>
              <a:t>για το συγκεκριμένο άτομο.</a:t>
            </a:r>
          </a:p>
          <a:p>
            <a:endParaRPr lang="en-US" sz="2000" dirty="0"/>
          </a:p>
        </p:txBody>
      </p:sp>
      <p:sp>
        <p:nvSpPr>
          <p:cNvPr id="3" name="Marcador de Posição do Texto 2"/>
          <p:cNvSpPr>
            <a:spLocks noGrp="1"/>
          </p:cNvSpPr>
          <p:nvPr>
            <p:ph type="body" sz="quarter" idx="10"/>
          </p:nvPr>
        </p:nvSpPr>
        <p:spPr>
          <a:xfrm>
            <a:off x="97970" y="854672"/>
            <a:ext cx="11944351" cy="550862"/>
          </a:xfrm>
        </p:spPr>
        <p:txBody>
          <a:bodyPr anchor="ctr">
            <a:normAutofit fontScale="92500"/>
          </a:bodyPr>
          <a:lstStyle/>
          <a:p>
            <a:r>
              <a:rPr lang="en-US" dirty="0"/>
              <a:t>Άσκηση 3 – </a:t>
            </a:r>
            <a:r>
              <a:rPr lang="en-US" dirty="0" err="1"/>
              <a:t>Ανάλυση </a:t>
            </a:r>
            <a:r>
              <a:rPr lang="en-US" dirty="0"/>
              <a:t>περιπτωσιολογικών μελετών και κατάρτιση σχεδίου δράσης 3 βημάτων  </a:t>
            </a:r>
            <a:endParaRPr lang="pt-PT" dirty="0"/>
          </a:p>
        </p:txBody>
      </p:sp>
      <p:pic>
        <p:nvPicPr>
          <p:cNvPr id="5" name="Imagem 4" descr="Uma imagem com vestuário, Cara humana, pessoa, homem&#10;&#10;Os conteúdos gerados por IA podem estar incorreto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88040"/>
            <a:ext cx="5814710" cy="387647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Autofit/>
          </a:bodyPr>
          <a:lstStyle/>
          <a:p>
            <a:r>
              <a:rPr lang="pt-PT" sz="3200" dirty="0"/>
              <a:t>Κατευθυντήριες οδηγίες για </a:t>
            </a:r>
            <a:r>
              <a:rPr lang="pt-PT" sz="3200" dirty="0" err="1"/>
              <a:t>εκπαιδευτικούς </a:t>
            </a:r>
            <a:r>
              <a:rPr lang="pt-PT" sz="3200" dirty="0"/>
              <a:t>και </a:t>
            </a:r>
            <a:r>
              <a:rPr lang="pt-PT" sz="3200" dirty="0" err="1"/>
              <a:t>επαγγελματίες</a:t>
            </a:r>
          </a:p>
        </p:txBody>
      </p:sp>
      <p:pic>
        <p:nvPicPr>
          <p:cNvPr id="4" name="Imagem 3" descr="Uma imagem com pessoa, vestuário, dedo, punho&#10;&#10;Os conteúdos gerados por IA podem estar incorret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 y="1770433"/>
            <a:ext cx="6474704" cy="4321865"/>
          </a:xfrm>
          <a:prstGeom prst="rect">
            <a:avLst/>
          </a:prstGeom>
          <a:noFill/>
        </p:spPr>
      </p:pic>
      <p:sp>
        <p:nvSpPr>
          <p:cNvPr id="7" name="Content Placeholder 6"/>
          <p:cNvSpPr>
            <a:spLocks noGrp="1"/>
          </p:cNvSpPr>
          <p:nvPr>
            <p:ph sz="quarter" idx="12"/>
          </p:nvPr>
        </p:nvSpPr>
        <p:spPr>
          <a:xfrm>
            <a:off x="6643990" y="1770433"/>
            <a:ext cx="5233482" cy="5350214"/>
          </a:xfrm>
        </p:spPr>
        <p:txBody>
          <a:bodyPr>
            <a:normAutofit/>
          </a:bodyPr>
          <a:lstStyle/>
          <a:p>
            <a:pPr marL="342900" indent="-342900">
              <a:buFont typeface="Arial" panose="020B0604020202020204" pitchFamily="34" charset="0"/>
              <a:buChar char="•"/>
            </a:pPr>
            <a:r>
              <a:rPr lang="en-US" sz="1600" b="1" dirty="0"/>
              <a:t>Ευεργεσία (δράση προς το συμφέρον του ατόμου) έναντι αυτονομίας (σεβασμός του δικαιώματός του να επιλέγει)</a:t>
            </a:r>
            <a:r>
              <a:rPr lang="en-US" sz="1600" dirty="0"/>
              <a:t>: Οι επαγγελματίες πρέπει να υιοθετούν την </a:t>
            </a:r>
            <a:r>
              <a:rPr lang="en-US" sz="1600" i="1" dirty="0"/>
              <a:t>αρχή της «αξιοπρέπειας του κινδύνου» </a:t>
            </a:r>
            <a:r>
              <a:rPr lang="en-US" sz="1600" dirty="0"/>
              <a:t>όποτε είναι δυνατόν, αναγνωρίζοντας ότι μια ζωή χωρίς κίνδυνο είναι μια ζωή χωρίς ελευθερία. Η διασφάλιση της δυνατότητας ενός ηλικιωμένου να εκφράζει τη σεξουαλικότητα και την ταυτότητά του αποτελεί θεμελιώδες ζήτημα ανθρωπίνων δικαιωμάτων.</a:t>
            </a:r>
          </a:p>
          <a:p>
            <a:pPr marL="342900" indent="-342900">
              <a:buFont typeface="Arial" panose="020B0604020202020204" pitchFamily="34" charset="0"/>
              <a:buChar char="•"/>
            </a:pPr>
            <a:r>
              <a:rPr lang="en-US" sz="1600" b="1" dirty="0"/>
              <a:t>Αναγνωρίστε, μην </a:t>
            </a:r>
            <a:r>
              <a:rPr lang="en-US" sz="1600" b="1" dirty="0" err="1"/>
              <a:t>τους αντιμετωπίζετε σαν παιδιά</a:t>
            </a:r>
            <a:r>
              <a:rPr lang="en-US" sz="1600" dirty="0"/>
              <a:t>: Αποφύγετε τη «γλώσσα των ηλικιωμένων» (π.χ. τη χρήση υψηλών τόνων ή υπερβολικά απλοποιημένης γλώσσας). </a:t>
            </a:r>
            <a:r>
              <a:rPr lang="el-GR" sz="1600" dirty="0"/>
              <a:t>Αντιμετωπίστε τους ηλικιωμένους ως αυτόνομα και ισότιμα άτομα</a:t>
            </a:r>
          </a:p>
          <a:p>
            <a:pPr marL="342900" indent="-342900">
              <a:buFont typeface="Arial" panose="020B0604020202020204" pitchFamily="34" charset="0"/>
              <a:buChar char="•"/>
            </a:pPr>
            <a:r>
              <a:rPr lang="en-US" sz="1600" b="1" dirty="0" err="1"/>
              <a:t>Ενεργητική</a:t>
            </a:r>
            <a:r>
              <a:rPr lang="en-US" sz="1600" b="1" dirty="0"/>
              <a:t> ακρόαση</a:t>
            </a:r>
            <a:r>
              <a:rPr lang="en-US" sz="1600" dirty="0"/>
              <a:t>: Ακούστε για ενδείξεις σχετικά με την ταυτότητα ενός ατόμου, τους ρόλους του στο παρελθόν και τις τρέχουσες επιθυμίες του</a:t>
            </a:r>
            <a:r>
              <a:rPr lang="el-GR" sz="1600" dirty="0"/>
              <a:t>Η σεξουαλικότητα και η οικειότητα συχνά εκφράζονται μέσα από λεπτές ή έμμεσες αναφορές </a:t>
            </a:r>
            <a:r>
              <a:rPr lang="en-US" sz="1600" dirty="0"/>
              <a:t>π</a:t>
            </a:r>
            <a:r>
              <a:rPr lang="en-US" sz="1600" dirty="0" err="1"/>
              <a:t>ου</a:t>
            </a:r>
            <a:r>
              <a:rPr lang="en-US" sz="1600" dirty="0"/>
              <a:t> απαιτούν μια ευαίσθητη, μη επικριτική ανταπόκριση. </a:t>
            </a:r>
          </a:p>
        </p:txBody>
      </p:sp>
      <p:sp>
        <p:nvSpPr>
          <p:cNvPr id="3" name="Marcador de Posição do Texto 2"/>
          <p:cNvSpPr>
            <a:spLocks noGrp="1"/>
          </p:cNvSpPr>
          <p:nvPr>
            <p:ph type="body" sz="quarter" idx="10"/>
          </p:nvPr>
        </p:nvSpPr>
        <p:spPr>
          <a:xfrm>
            <a:off x="97970" y="854672"/>
            <a:ext cx="11944351" cy="550862"/>
          </a:xfrm>
        </p:spPr>
        <p:txBody>
          <a:bodyPr anchor="ctr">
            <a:normAutofit/>
          </a:bodyPr>
          <a:lstStyle/>
          <a:p>
            <a:r>
              <a:rPr lang="en-US" dirty="0"/>
              <a:t>Ηθικές Πτυχές &amp; Επικοινωνία</a:t>
            </a:r>
            <a:endParaRPr lang="pt-P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a:t>Οδηγίες για </a:t>
            </a:r>
            <a:r>
              <a:rPr lang="pt-PT" dirty="0" err="1"/>
              <a:t>εκπαιδευτικούς </a:t>
            </a:r>
            <a:r>
              <a:rPr lang="pt-PT" dirty="0"/>
              <a:t>και </a:t>
            </a:r>
            <a:r>
              <a:rPr lang="pt-PT" dirty="0" err="1"/>
              <a:t>επαγγελματίες</a:t>
            </a:r>
            <a:endParaRPr lang="el-GR" dirty="0"/>
          </a:p>
        </p:txBody>
      </p:sp>
      <p:graphicFrame>
        <p:nvGraphicFramePr>
          <p:cNvPr id="6" name="Tabela 5"/>
          <p:cNvGraphicFramePr>
            <a:graphicFrameLocks noGrp="1"/>
          </p:cNvGraphicFramePr>
          <p:nvPr>
            <p:extLst>
              <p:ext uri="{D42A27DB-BD31-4B8C-83A1-F6EECF244321}">
                <p14:modId xmlns:p14="http://schemas.microsoft.com/office/powerpoint/2010/main" val="1642603430"/>
              </p:ext>
            </p:extLst>
          </p:nvPr>
        </p:nvGraphicFramePr>
        <p:xfrm>
          <a:off x="97971" y="982496"/>
          <a:ext cx="11944351" cy="5678053"/>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20000"/>
                    </a:ext>
                  </a:extLst>
                </a:gridCol>
                <a:gridCol w="6012300">
                  <a:extLst>
                    <a:ext uri="{9D8B030D-6E8A-4147-A177-3AD203B41FA5}">
                      <a16:colId xmlns:a16="http://schemas.microsoft.com/office/drawing/2014/main" val="20001"/>
                    </a:ext>
                  </a:extLst>
                </a:gridCol>
              </a:tblGrid>
              <a:tr h="639399">
                <a:tc>
                  <a:txBody>
                    <a:bodyPr/>
                    <a:lstStyle/>
                    <a:p>
                      <a:pPr algn="ctr">
                        <a:lnSpc>
                          <a:spcPct val="150000"/>
                        </a:lnSpc>
                        <a:spcAft>
                          <a:spcPts val="800"/>
                        </a:spcAft>
                        <a:buNone/>
                      </a:pPr>
                      <a:r>
                        <a:rPr lang="en-US" sz="3200" dirty="0">
                          <a:solidFill>
                            <a:srgbClr val="FFFFFF"/>
                          </a:solidFill>
                          <a:effectLst/>
                        </a:rPr>
                        <a:t>Τι να κάνετε</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b"/>
                </a:tc>
                <a:tc>
                  <a:txBody>
                    <a:bodyPr/>
                    <a:lstStyle/>
                    <a:p>
                      <a:pPr algn="ctr">
                        <a:lnSpc>
                          <a:spcPct val="150000"/>
                        </a:lnSpc>
                        <a:spcAft>
                          <a:spcPts val="800"/>
                        </a:spcAft>
                        <a:buNone/>
                      </a:pPr>
                      <a:r>
                        <a:rPr lang="en-US" sz="3200" dirty="0">
                          <a:solidFill>
                            <a:srgbClr val="FFFFFF"/>
                          </a:solidFill>
                          <a:effectLst/>
                        </a:rPr>
                        <a:t>Μην</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b"/>
                </a:tc>
                <a:extLst>
                  <a:ext uri="{0D108BD9-81ED-4DB2-BD59-A6C34878D82A}">
                    <a16:rowId xmlns:a16="http://schemas.microsoft.com/office/drawing/2014/main" val="10000"/>
                  </a:ext>
                </a:extLst>
              </a:tr>
              <a:tr h="724403">
                <a:tc>
                  <a:txBody>
                    <a:bodyPr/>
                    <a:lstStyle/>
                    <a:p>
                      <a:pPr>
                        <a:lnSpc>
                          <a:spcPct val="115000"/>
                        </a:lnSpc>
                        <a:spcAft>
                          <a:spcPts val="800"/>
                        </a:spcAft>
                        <a:buNone/>
                      </a:pPr>
                      <a:r>
                        <a:rPr lang="en-US" sz="1400" dirty="0">
                          <a:solidFill>
                            <a:srgbClr val="FFFFFF"/>
                          </a:solidFill>
                          <a:effectLst/>
                        </a:rPr>
                        <a:t>Χρησιμοποιήστε γλώσσα που δίνει προτεραιότητα στο άτομο και απευθυνθείτε στο άτομο ως ίσο, ανεξάρτητα από τη σωματική ή γνωστική του κατάσταση.</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tc>
                  <a:txBody>
                    <a:bodyPr/>
                    <a:lstStyle/>
                    <a:p>
                      <a:pPr>
                        <a:lnSpc>
                          <a:spcPct val="115000"/>
                        </a:lnSpc>
                        <a:spcAft>
                          <a:spcPts val="800"/>
                        </a:spcAft>
                        <a:buNone/>
                      </a:pPr>
                      <a:r>
                        <a:rPr lang="en-US" sz="1400" b="1" dirty="0">
                          <a:effectLst/>
                        </a:rPr>
                        <a:t>Μην χρησιμοποιείτε «γλώσσα για ηλικιωμένους» (παιδική ομιλία, υψηλούς τόνους ή συλλογικούς όρους όπως «εμείς»), η οποία υποβαθμίζει την αξιοπρέπεια ενός ατόμου.</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extLst>
                  <a:ext uri="{0D108BD9-81ED-4DB2-BD59-A6C34878D82A}">
                    <a16:rowId xmlns:a16="http://schemas.microsoft.com/office/drawing/2014/main" val="10001"/>
                  </a:ext>
                </a:extLst>
              </a:tr>
              <a:tr h="724403">
                <a:tc>
                  <a:txBody>
                    <a:bodyPr/>
                    <a:lstStyle/>
                    <a:p>
                      <a:pPr>
                        <a:lnSpc>
                          <a:spcPct val="115000"/>
                        </a:lnSpc>
                        <a:spcAft>
                          <a:spcPts val="800"/>
                        </a:spcAft>
                        <a:buNone/>
                      </a:pPr>
                      <a:r>
                        <a:rPr lang="en-US" sz="1400" dirty="0" err="1">
                          <a:solidFill>
                            <a:srgbClr val="FFFFFF"/>
                          </a:solidFill>
                          <a:effectLst/>
                        </a:rPr>
                        <a:t>Ενθ</a:t>
                      </a:r>
                      <a:r>
                        <a:rPr lang="en-US" sz="1400" dirty="0">
                          <a:solidFill>
                            <a:srgbClr val="FFFFFF"/>
                          </a:solidFill>
                          <a:effectLst/>
                        </a:rPr>
                        <a:t>αρρύνετε τη συν-λήψη αποφάσεων, επιτρέποντας στο άτομο να καθοδηγεί τη συζήτηση σχετικά με τη φροντίδα και τις καθημερινές του συνήθειες.</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tc>
                  <a:txBody>
                    <a:bodyPr/>
                    <a:lstStyle/>
                    <a:p>
                      <a:pPr>
                        <a:lnSpc>
                          <a:spcPct val="115000"/>
                        </a:lnSpc>
                        <a:spcAft>
                          <a:spcPts val="800"/>
                        </a:spcAft>
                        <a:buNone/>
                      </a:pPr>
                      <a:r>
                        <a:rPr lang="en-US" sz="1400" b="1" dirty="0">
                          <a:effectLst/>
                        </a:rPr>
                        <a:t>Μην κάνετε υποθέσεις σχετικά με το τι μπορεί ή δεν μπορεί να κάνει ένα άτομο μόνο με βάση την ηλικία ή τη</a:t>
                      </a:r>
                      <a:r>
                        <a:rPr lang="el-GR" sz="1400" b="1" dirty="0">
                          <a:effectLst/>
                        </a:rPr>
                        <a:t>ν</a:t>
                      </a:r>
                      <a:r>
                        <a:rPr lang="en-US" sz="1400" b="1" dirty="0">
                          <a:effectLst/>
                        </a:rPr>
                        <a:t> ιατρική του διάγνωση.</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extLst>
                  <a:ext uri="{0D108BD9-81ED-4DB2-BD59-A6C34878D82A}">
                    <a16:rowId xmlns:a16="http://schemas.microsoft.com/office/drawing/2014/main" val="10002"/>
                  </a:ext>
                </a:extLst>
              </a:tr>
              <a:tr h="1062243">
                <a:tc>
                  <a:txBody>
                    <a:bodyPr/>
                    <a:lstStyle/>
                    <a:p>
                      <a:pPr>
                        <a:lnSpc>
                          <a:spcPct val="115000"/>
                        </a:lnSpc>
                        <a:spcAft>
                          <a:spcPts val="800"/>
                        </a:spcAft>
                        <a:buNone/>
                      </a:pPr>
                      <a:r>
                        <a:rPr lang="en-US" sz="1400" dirty="0">
                          <a:solidFill>
                            <a:srgbClr val="FFFFFF"/>
                          </a:solidFill>
                          <a:effectLst/>
                        </a:rPr>
                        <a:t>Παρέχετε ιδιωτικούς χώρους για την έκφραση της οικειότητας και της ταυτότητας φύλου (π.χ. χτυπήστε την πόρτα και περιμένετε μια απάντηση πριν μπείτε στο δωμάτιο). </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tc>
                  <a:txBody>
                    <a:bodyPr/>
                    <a:lstStyle/>
                    <a:p>
                      <a:pPr>
                        <a:lnSpc>
                          <a:spcPct val="115000"/>
                        </a:lnSpc>
                        <a:spcAft>
                          <a:spcPts val="800"/>
                        </a:spcAft>
                        <a:buNone/>
                      </a:pPr>
                      <a:r>
                        <a:rPr lang="el-GR" sz="1400" b="1" dirty="0"/>
                        <a:t>Μην αντιμετωπίζετε ως παθολογική ούτε να αγνοείτε τη σεξουαλική υγεία ή την ταυτότητα ενός ηλικιωμένου</a:t>
                      </a:r>
                      <a:r>
                        <a:rPr lang="en-US" sz="1400" b="1" dirty="0">
                          <a:effectLst/>
                        </a:rPr>
                        <a:t>, ούτε να την αντιμετωπίζετε ως ακατάλληλη ή ως «σύμπτωμα».</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extLst>
                  <a:ext uri="{0D108BD9-81ED-4DB2-BD59-A6C34878D82A}">
                    <a16:rowId xmlns:a16="http://schemas.microsoft.com/office/drawing/2014/main" val="10003"/>
                  </a:ext>
                </a:extLst>
              </a:tr>
              <a:tr h="1062243">
                <a:tc>
                  <a:txBody>
                    <a:bodyPr/>
                    <a:lstStyle/>
                    <a:p>
                      <a:pPr>
                        <a:lnSpc>
                          <a:spcPct val="115000"/>
                        </a:lnSpc>
                        <a:spcAft>
                          <a:spcPts val="800"/>
                        </a:spcAft>
                        <a:buNone/>
                      </a:pPr>
                      <a:r>
                        <a:rPr lang="en-US" sz="1400">
                          <a:solidFill>
                            <a:srgbClr val="FFFFFF"/>
                          </a:solidFill>
                          <a:effectLst/>
                        </a:rPr>
                        <a:t>Εξετάστε το «άτομο στο σύνολό του», λαμβάνοντας υπόψη το πολιτισμικό του υπόβαθρο, τις πνευματικές του ανάγκες και την ιστορία της ζωής του, παράλληλα με την κλινική του κατάσταση.</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tc>
                  <a:txBody>
                    <a:bodyPr/>
                    <a:lstStyle/>
                    <a:p>
                      <a:pPr>
                        <a:lnSpc>
                          <a:spcPct val="115000"/>
                        </a:lnSpc>
                        <a:spcAft>
                          <a:spcPts val="800"/>
                        </a:spcAft>
                        <a:buNone/>
                      </a:pPr>
                      <a:r>
                        <a:rPr lang="en-US" sz="1400" b="1" dirty="0">
                          <a:effectLst/>
                        </a:rPr>
                        <a:t>Μην αντιμετωπίζετε το άτομο ως «περίπτωση» ή ως κατάλογο ιατρικών συμπτωμάτων· αποφύγετε να εστιάζετε αποκλειστικά στη βιολογική </a:t>
                      </a:r>
                      <a:r>
                        <a:rPr lang="el-GR" sz="1400" b="1" dirty="0"/>
                        <a:t>φθορά</a:t>
                      </a:r>
                      <a:r>
                        <a:rPr lang="en-US" sz="1400" b="1" dirty="0">
                          <a:effectLst/>
                        </a:rPr>
                        <a:t>.</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extLst>
                  <a:ext uri="{0D108BD9-81ED-4DB2-BD59-A6C34878D82A}">
                    <a16:rowId xmlns:a16="http://schemas.microsoft.com/office/drawing/2014/main" val="10004"/>
                  </a:ext>
                </a:extLst>
              </a:tr>
              <a:tr h="724403">
                <a:tc>
                  <a:txBody>
                    <a:bodyPr/>
                    <a:lstStyle/>
                    <a:p>
                      <a:pPr>
                        <a:lnSpc>
                          <a:spcPct val="115000"/>
                        </a:lnSpc>
                        <a:spcAft>
                          <a:spcPts val="800"/>
                        </a:spcAft>
                        <a:buNone/>
                      </a:pPr>
                      <a:r>
                        <a:rPr lang="en-US" sz="1400" dirty="0">
                          <a:solidFill>
                            <a:srgbClr val="FFFFFF"/>
                          </a:solidFill>
                          <a:effectLst/>
                        </a:rPr>
                        <a:t>Υποστηρίξτε την «αξιοπρέπεια του κινδύνου», επιτρέποντας στα άτομα να κάνουν επιλογές που ενισχύουν τη χαρά τους, ακόμη και αν ενέχουν μικρούς κινδύνους. </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tc>
                  <a:txBody>
                    <a:bodyPr/>
                    <a:lstStyle/>
                    <a:p>
                      <a:pPr>
                        <a:lnSpc>
                          <a:spcPct val="115000"/>
                        </a:lnSpc>
                        <a:spcAft>
                          <a:spcPts val="800"/>
                        </a:spcAft>
                        <a:buNone/>
                      </a:pPr>
                      <a:r>
                        <a:rPr lang="en-US" sz="1400" b="1" dirty="0">
                          <a:effectLst/>
                        </a:rPr>
                        <a:t>Μην </a:t>
                      </a:r>
                      <a:r>
                        <a:rPr lang="en-US" sz="1400" b="1" dirty="0" err="1">
                          <a:effectLst/>
                        </a:rPr>
                        <a:t>δίνετε</a:t>
                      </a:r>
                      <a:r>
                        <a:rPr lang="en-US" sz="1400" b="1" dirty="0">
                          <a:effectLst/>
                        </a:rPr>
                        <a:t> τόσο μεγάλη π</a:t>
                      </a:r>
                      <a:r>
                        <a:rPr lang="en-US" sz="1400" b="1" dirty="0" err="1">
                          <a:effectLst/>
                        </a:rPr>
                        <a:t>ροτερ</a:t>
                      </a:r>
                      <a:r>
                        <a:rPr lang="en-US" sz="1400" b="1" dirty="0">
                          <a:effectLst/>
                        </a:rPr>
                        <a:t>αιότητα στην ασφάλεια του ιδρύματος, </a:t>
                      </a:r>
                      <a:r>
                        <a:rPr lang="el-GR" sz="1400" b="1" dirty="0"/>
                        <a:t>ώστε να οδηγεί σε κοινωνική απομόνωση ή στον πλήρη περιορισμό του ατόμου. </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extLst>
                  <a:ext uri="{0D108BD9-81ED-4DB2-BD59-A6C34878D82A}">
                    <a16:rowId xmlns:a16="http://schemas.microsoft.com/office/drawing/2014/main" val="10005"/>
                  </a:ext>
                </a:extLst>
              </a:tr>
              <a:tr h="724403">
                <a:tc>
                  <a:txBody>
                    <a:bodyPr/>
                    <a:lstStyle/>
                    <a:p>
                      <a:pPr>
                        <a:lnSpc>
                          <a:spcPct val="115000"/>
                        </a:lnSpc>
                        <a:spcAft>
                          <a:spcPts val="800"/>
                        </a:spcAft>
                        <a:buNone/>
                      </a:pPr>
                      <a:r>
                        <a:rPr lang="en-US" sz="1400" dirty="0">
                          <a:solidFill>
                            <a:srgbClr val="FFFFFF"/>
                          </a:solidFill>
                          <a:effectLst/>
                        </a:rPr>
                        <a:t>Θέτετε ερωτήσεις ανοιχτού τύπου: «Πώς ορίζετε την “ανεξαρτησία” για εσάς σήμερα;»</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tc>
                  <a:txBody>
                    <a:bodyPr/>
                    <a:lstStyle/>
                    <a:p>
                      <a:pPr>
                        <a:lnSpc>
                          <a:spcPct val="115000"/>
                        </a:lnSpc>
                        <a:spcAft>
                          <a:spcPts val="800"/>
                        </a:spcAft>
                        <a:buNone/>
                      </a:pPr>
                      <a:r>
                        <a:rPr lang="en-US" sz="1400" b="1" dirty="0">
                          <a:effectLst/>
                        </a:rPr>
                        <a:t>Μην υποθέτετε την ασεξουαλικότητα: Ποτέ μην απορρίπτετε ως ακατάλληλο το αίτημα ενός ενοίκου για ιδιωτικότητα ή την έκφραση της ταυτότητας φύλου του.</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charset="0"/>
                      </a:endParaRPr>
                    </a:p>
                  </a:txBody>
                  <a:tcPr marL="102103" marR="102103" marT="0" marB="0" anchor="ctr"/>
                </a:tc>
                <a:extLst>
                  <a:ext uri="{0D108BD9-81ED-4DB2-BD59-A6C34878D82A}">
                    <a16:rowId xmlns:a16="http://schemas.microsoft.com/office/drawing/2014/main" val="10006"/>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97970" y="81642"/>
            <a:ext cx="11944351" cy="715879"/>
          </a:xfrm>
        </p:spPr>
        <p:txBody>
          <a:bodyPr lIns="91440" anchor="ctr">
            <a:normAutofit/>
          </a:bodyPr>
          <a:lstStyle/>
          <a:p>
            <a:r>
              <a:rPr lang="pt-PT" dirty="0" err="1"/>
              <a:t>Σύνοψη </a:t>
            </a:r>
            <a:r>
              <a:rPr lang="pt-PT" dirty="0"/>
              <a:t>και </a:t>
            </a:r>
            <a:r>
              <a:rPr lang="pt-PT" dirty="0" err="1"/>
              <a:t>βασικά μηνύματα</a:t>
            </a:r>
            <a:endParaRPr lang="el-GR" dirty="0"/>
          </a:p>
        </p:txBody>
      </p:sp>
      <p:pic>
        <p:nvPicPr>
          <p:cNvPr id="14" name="Imagem 13" descr="Uma imagem com pessoa, Cara humana, Barba humana, homem&#10;&#10;Os conteúdos gerados por IA podem estar incorretos."/>
          <p:cNvPicPr>
            <a:picLocks noChangeAspect="1"/>
          </p:cNvPicPr>
          <p:nvPr/>
        </p:nvPicPr>
        <p:blipFill>
          <a:blip r:embed="rId2"/>
          <a:srcRect l="17579" r="16580"/>
          <a:stretch>
            <a:fillRect/>
          </a:stretch>
        </p:blipFill>
        <p:spPr>
          <a:xfrm>
            <a:off x="97971" y="873580"/>
            <a:ext cx="5910944" cy="5902778"/>
          </a:xfrm>
          <a:prstGeom prst="rect">
            <a:avLst/>
          </a:prstGeom>
          <a:noFill/>
        </p:spPr>
      </p:pic>
      <p:sp>
        <p:nvSpPr>
          <p:cNvPr id="7" name="Content Placeholder 6"/>
          <p:cNvSpPr>
            <a:spLocks noGrp="1"/>
          </p:cNvSpPr>
          <p:nvPr>
            <p:ph sz="quarter" idx="12"/>
          </p:nvPr>
        </p:nvSpPr>
        <p:spPr>
          <a:xfrm>
            <a:off x="6131377" y="873580"/>
            <a:ext cx="5910944" cy="5902778"/>
          </a:xfrm>
        </p:spPr>
        <p:txBody>
          <a:bodyPr>
            <a:normAutofit/>
          </a:bodyPr>
          <a:lstStyle/>
          <a:p>
            <a:pPr marL="342900" indent="-342900">
              <a:buFont typeface="Wingdings" panose="05000000000000000000" pitchFamily="2" charset="2"/>
              <a:buChar char="ü"/>
            </a:pPr>
            <a:r>
              <a:rPr lang="en-US" sz="2000" dirty="0"/>
              <a:t>Η γήρανση είναι μια </a:t>
            </a:r>
            <a:r>
              <a:rPr lang="en-US" sz="2000" b="1" dirty="0"/>
              <a:t>δυναμική </a:t>
            </a:r>
            <a:r>
              <a:rPr lang="en-US" sz="2000" dirty="0"/>
              <a:t>και </a:t>
            </a:r>
            <a:r>
              <a:rPr lang="en-US" sz="2000" b="1" dirty="0"/>
              <a:t>πολυδιάστατη </a:t>
            </a:r>
            <a:r>
              <a:rPr lang="en-US" sz="2000" dirty="0"/>
              <a:t>διαδικασία και όχι μια ιστορία αναπόφευκτης παρακμής. </a:t>
            </a:r>
          </a:p>
          <a:p>
            <a:pPr marL="342900" indent="-342900">
              <a:buFont typeface="Wingdings" panose="05000000000000000000" pitchFamily="2" charset="2"/>
              <a:buChar char="ü"/>
            </a:pPr>
            <a:r>
              <a:rPr lang="en-US" sz="2000" b="1" dirty="0"/>
              <a:t>Η θετική γήρανση </a:t>
            </a:r>
            <a:r>
              <a:rPr lang="en-US" sz="2000" dirty="0"/>
              <a:t>επιτυγχάνεται μέσω της συνέργειας της υγιούς γήρανσης (λειτουργική ικανότητα), της ενεργού γήρανσης (συμμετοχή και ασφάλεια) και της ποιότητας ζωής (υποκειμενική ικανοποίηση). </a:t>
            </a:r>
          </a:p>
          <a:p>
            <a:pPr marL="342900" indent="-342900">
              <a:buFont typeface="Wingdings" panose="05000000000000000000" pitchFamily="2" charset="2"/>
              <a:buChar char="ü"/>
            </a:pPr>
            <a:r>
              <a:rPr lang="en-US" sz="2000" dirty="0"/>
              <a:t>Έχουμε διαπιστώσει ότι, ενώ οι δημογραφικές αλλαγές σε ολόκληρη την Ευρώπη δημιουργούν οικονομικές προκλήσεις, η κύρια προσοχή των επαγγελματιών πρέπει να παραμείνει στην </a:t>
            </a:r>
            <a:r>
              <a:rPr lang="en-US" sz="2000" b="1" dirty="0"/>
              <a:t>ανεξαρτησία και την αυτονομία του ατόμου</a:t>
            </a:r>
            <a:r>
              <a:rPr lang="en-US" sz="2000" dirty="0"/>
              <a:t>.</a:t>
            </a:r>
          </a:p>
          <a:p>
            <a:pPr marL="342900" indent="-342900">
              <a:buFont typeface="Wingdings" panose="05000000000000000000" pitchFamily="2" charset="2"/>
              <a:buChar char="ü"/>
            </a:pPr>
            <a:r>
              <a:rPr lang="en-US" sz="2000" b="1" dirty="0"/>
              <a:t>Η ταυτότητα και η σεξουαλικότητα </a:t>
            </a:r>
            <a:r>
              <a:rPr lang="en-US" sz="2000" dirty="0"/>
              <a:t>αποτελούν ζωτικά συστατικά της ευημερίας που απαιτούν επαγγελματική αναγνώριση και υποστήριξη.</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Ενότητα 1 – </a:t>
            </a:r>
            <a:r>
              <a:rPr lang="pt-PT" dirty="0" err="1"/>
              <a:t>Βασικοί ορισμοί</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b="1" dirty="0">
                <a:solidFill>
                  <a:schemeClr val="accent3"/>
                </a:solidFill>
              </a:rPr>
              <a:t>Ηλικιακός ρατσισμός</a:t>
            </a:r>
            <a:r>
              <a:rPr lang="en-GB" dirty="0"/>
              <a:t>: </a:t>
            </a:r>
            <a:r>
              <a:rPr lang="en-US" dirty="0"/>
              <a:t>Αναφέρεται </a:t>
            </a:r>
            <a:r>
              <a:rPr lang="en-GB" dirty="0"/>
              <a:t>στα στερεότυπα (πώς σκεφτόμαστε), τις προκαταλήψεις (πώς αισθανόμαστε) και τις διακρίσεις (πώς ενεργούμε) απέναντι σε άλλους ή στον εαυτό μας με βάση την ηλικία (ΠΟΥ, 2025).</a:t>
            </a:r>
            <a:endParaRPr lang="pt-PT" dirty="0"/>
          </a:p>
          <a:p>
            <a:r>
              <a:rPr lang="en-GB" b="1" dirty="0">
                <a:solidFill>
                  <a:schemeClr val="accent3"/>
                </a:solidFill>
              </a:rPr>
              <a:t>Δείκτης εξάρτησης των ηλικιωμένων</a:t>
            </a:r>
            <a:r>
              <a:rPr lang="en-GB" dirty="0"/>
              <a:t>: Ένας δημογραφικός δείκτης που μετρά την αναλογία των εξαρτώμενων ηλικιωμένων, συνήθως αυτών ηλικίας 65 ετών και άνω, προς τον πληθυσμό σε ηλικία εργασίας, συνήθως 15-64 ετών (Eurostat, 2024).</a:t>
            </a:r>
            <a:endParaRPr lang="pt-PT" dirty="0"/>
          </a:p>
          <a:p>
            <a:r>
              <a:rPr lang="en-GB" b="1" dirty="0">
                <a:solidFill>
                  <a:schemeClr val="accent3"/>
                </a:solidFill>
              </a:rPr>
              <a:t>Υγιής γήρανση</a:t>
            </a:r>
            <a:r>
              <a:rPr lang="en-GB" dirty="0"/>
              <a:t>: Η διαδικασία ανάπτυξης και διατήρησης της λειτουργικής ικανότητας που επιτρέπει την ευημερία στην τρίτη ηλικία (να είναι και να κάνουν ό,τι </a:t>
            </a:r>
            <a:r>
              <a:rPr lang="el-GR" dirty="0"/>
              <a:t>θεωρούν σημαντικό</a:t>
            </a:r>
            <a:r>
              <a:rPr lang="en-GB" dirty="0"/>
              <a:t>) (ΠΟΥ, 2020).</a:t>
            </a:r>
            <a:endParaRPr lang="pt-PT" dirty="0"/>
          </a:p>
          <a:p>
            <a:r>
              <a:rPr lang="en-US" b="1" dirty="0">
                <a:solidFill>
                  <a:schemeClr val="accent3"/>
                </a:solidFill>
              </a:rPr>
              <a:t>Ενεργός γήρανση</a:t>
            </a:r>
            <a:r>
              <a:rPr lang="en-US" dirty="0"/>
              <a:t>: Η </a:t>
            </a:r>
            <a:r>
              <a:rPr lang="en-GB" dirty="0"/>
              <a:t>διαδικασία βελτιστοποίησης των ευκαιριών για υγεία, συμμετοχή και ασφάλεια με σκοπό τη βελτίωση της ποιότητας ζωής καθώς τα άτομα γερνούν (ΠΟΥ, 2002).</a:t>
            </a:r>
            <a:endParaRPr lang="pt-PT" dirty="0"/>
          </a:p>
          <a:p>
            <a:r>
              <a:rPr lang="en-GB" b="1" dirty="0">
                <a:solidFill>
                  <a:schemeClr val="accent3"/>
                </a:solidFill>
              </a:rPr>
              <a:t>Ποιότητα ζωής</a:t>
            </a:r>
            <a:r>
              <a:rPr lang="en-GB" dirty="0"/>
              <a:t>: Η αντίληψη ενός ατόμου για τη θέση του στη ζωή στο πλαίσιο του πολιτισμού και των συστημάτων αξιών στα οποία ζει και σε σχέση με τους στόχους, τις προσδοκίες, τα πρότυπα και τις ανησυχίες του (WHOQOL, 1998).</a:t>
            </a:r>
            <a:endParaRPr lang="pt-PT" dirty="0"/>
          </a:p>
          <a:p>
            <a:r>
              <a:rPr lang="en-GB" b="1" dirty="0">
                <a:solidFill>
                  <a:schemeClr val="accent3"/>
                </a:solidFill>
              </a:rPr>
              <a:t>Προοπτική φύλου</a:t>
            </a:r>
            <a:r>
              <a:rPr lang="en-GB" dirty="0"/>
              <a:t>: Μια οπτική που εξετάζει πώς οι κοινωνικές θέσεις, οι παραδοσιακοί ρόλοι και οι βιολογικές διαφορές επηρεάζουν την ευημερία και τις ευκαιρίες των ανδρών, των γυναικών και των ατόμων διαφορετικού φύλου (ΠΟΥ, 2002).</a:t>
            </a:r>
            <a:endParaRPr lang="pt-PT" dirty="0"/>
          </a:p>
          <a:p>
            <a:r>
              <a:rPr lang="en-GB" b="1" dirty="0">
                <a:solidFill>
                  <a:schemeClr val="accent3"/>
                </a:solidFill>
              </a:rPr>
              <a:t>Ολιστικό πλαίσιο στη γεροντολογία</a:t>
            </a:r>
            <a:r>
              <a:rPr lang="en-GB" dirty="0"/>
              <a:t>: Μια προσέγγιση που αντιμετωπίζει τη γήρανση όχι απλώς ως μια σειρά </a:t>
            </a:r>
            <a:r>
              <a:rPr lang="el-GR" dirty="0"/>
              <a:t>ιατρικών συμπτωμάτων ή βιολογικής φθοράς</a:t>
            </a:r>
            <a:r>
              <a:rPr lang="en-GB" dirty="0"/>
              <a:t>, αλλά αναγνωρίζει την αλληλεξάρτηση των διαφόρων πτυχών της ζωής ενός ατόμου, συμπεριλαμβανομένων των ψυχικών και συναισθηματικών του καταστάσεων, των σχέσεών του, του πολιτισμικού του υπόβαθρου και των προσωπικών του προτιμήσεων (Hello Leaders, 2024).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Σας ευχαριστούμε </a:t>
            </a:r>
            <a:r>
              <a:rPr lang="pt-PT" sz="2400" dirty="0"/>
              <a:t>για </a:t>
            </a:r>
            <a:r>
              <a:rPr lang="pt-PT" sz="2400" dirty="0" err="1"/>
              <a:t>την προσοχή σας</a:t>
            </a:r>
            <a:r>
              <a:rPr lang="pt-PT" sz="2400" dirty="0"/>
              <a:t>!</a:t>
            </a:r>
            <a:endParaRPr lang="el-GR" sz="2400" dirty="0"/>
          </a:p>
        </p:txBody>
      </p:sp>
      <p:sp>
        <p:nvSpPr>
          <p:cNvPr id="3" name="Title 1"/>
          <p:cNvSpPr txBox="1"/>
          <p:nvPr/>
        </p:nvSpPr>
        <p:spPr>
          <a:xfrm>
            <a:off x="2179864" y="2525956"/>
            <a:ext cx="7832271" cy="160019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rPr>
              <a:t>www.nevergetsold.eu</a:t>
            </a:r>
            <a:endParaRPr lang="pt-PT" sz="2400" dirty="0"/>
          </a:p>
        </p:txBody>
      </p:sp>
      <p:pic>
        <p:nvPicPr>
          <p:cNvPr id="4" name="Imagem 3" descr="Uma imagem com símbolo, logótipo, círculo, Tipo de letra&#10;&#10;Os conteúdos gerados por IA poderão estar incorretos.">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5"/>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93458" y="5214024"/>
            <a:ext cx="650133" cy="650133"/>
          </a:xfrm>
          <a:prstGeom prst="rect">
            <a:avLst/>
          </a:prstGeom>
        </p:spPr>
      </p:pic>
      <p:sp>
        <p:nvSpPr>
          <p:cNvPr id="6" name="Title 1"/>
          <p:cNvSpPr txBox="1"/>
          <p:nvPr/>
        </p:nvSpPr>
        <p:spPr>
          <a:xfrm>
            <a:off x="3581399" y="4010475"/>
            <a:ext cx="6914821" cy="133406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rPr>
              <a:t>Ποτέ δεν παλιώνει </a:t>
            </a:r>
            <a:endParaRPr lang="en-US" dirty="0"/>
          </a:p>
        </p:txBody>
      </p:sp>
      <p:sp>
        <p:nvSpPr>
          <p:cNvPr id="7" name="Title 1"/>
          <p:cNvSpPr txBox="1"/>
          <p:nvPr/>
        </p:nvSpPr>
        <p:spPr>
          <a:xfrm>
            <a:off x="3581399" y="4872057"/>
            <a:ext cx="2514602" cy="133406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5"/>
              </a:rPr>
              <a:t>nevergetsold.project</a:t>
            </a:r>
            <a:endParaRPr lang="en-US" dirty="0"/>
          </a:p>
        </p:txBody>
      </p:sp>
      <p:pic>
        <p:nvPicPr>
          <p:cNvPr id="9" name="Imagem 8" descr="Uma imagem com texto, Tipo de letra, Gráficos, logótipo&#10;&#10;Os conteúdos gerados por IA podem estar incorreto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sz="2800" dirty="0"/>
              <a:t>Ενότητα 1: Γηράσκων πληθυσμός και θετικές προσεγγίσεις στη γήρανση</a:t>
            </a:r>
          </a:p>
        </p:txBody>
      </p:sp>
      <p:sp>
        <p:nvSpPr>
          <p:cNvPr id="5" name="Content Placeholder 4"/>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900" dirty="0"/>
              <a:t>Abud, T., </a:t>
            </a:r>
            <a:r>
              <a:rPr lang="en-US" sz="900" dirty="0" err="1"/>
              <a:t>Kounidas</a:t>
            </a:r>
            <a:r>
              <a:rPr lang="en-US" sz="900" dirty="0"/>
              <a:t>, G., Martin, K. R., Werth, M., Cooper, K., &amp; Myint, P. K. (2022). Παράγοντες που καθορίζουν την υγιή γήρανση: μια συστηματική ανασκόπηση της σύγχρονης βιβλιογραφίας. Κλινική και πειραματική έρευνα για τη γήρανση, 34(6), 1215-1223.</a:t>
            </a:r>
          </a:p>
          <a:p>
            <a:pPr marL="285750" indent="-285750">
              <a:buFont typeface="Arial" panose="020B0604020202020204" pitchFamily="34" charset="0"/>
              <a:buChar char="•"/>
            </a:pPr>
            <a:r>
              <a:rPr lang="en-US" sz="900" dirty="0"/>
              <a:t>Beard, J. R., Officer, A., De Carvalho, I. A., Sadana, R., Pot, A. M., Michel, J. P., ... &amp; Chatterji, S. (2016). Παγκόσμια έκθεση για τη γήρανση και την υγεία: ένα πλαίσιο πολιτικής για την υγιή γήρανση. The Lancet, 387(10033), 2145-2154.</a:t>
            </a:r>
          </a:p>
          <a:p>
            <a:pPr marL="285750" indent="-285750">
              <a:buFont typeface="Arial" panose="020B0604020202020204" pitchFamily="34" charset="0"/>
              <a:buChar char="•"/>
            </a:pPr>
            <a:r>
              <a:rPr lang="en-US" sz="900" dirty="0"/>
              <a:t>De Gobbi, M. S., Kühn, S., Heins, G., &amp; Malikova, Z. (2025). Δημογραφικές αλλαγές στην Ευρώπη και την Κεντρική Ασία: Αντιμετώπιση του ζητήματος του συρρικνούμενου και γηράσκοντος </a:t>
            </a:r>
            <a:r>
              <a:rPr lang="en-US" sz="900" dirty="0" err="1"/>
              <a:t>εργατικού </a:t>
            </a:r>
            <a:r>
              <a:rPr lang="en-US" sz="900" dirty="0"/>
              <a:t>δυναμικού (Αρ. 139). Έγγραφο εργασίας της ΔΟΕ. </a:t>
            </a:r>
            <a:r>
              <a:rPr lang="en-US" sz="900" dirty="0">
                <a:hlinkClick r:id="rId2"/>
              </a:rPr>
              <a:t>https://www.econstor.eu/bitstream/10419/324229/1/1929162480.pdf </a:t>
            </a:r>
            <a:r>
              <a:rPr lang="en-US" sz="900" dirty="0"/>
              <a:t> </a:t>
            </a:r>
          </a:p>
          <a:p>
            <a:pPr marL="285750" indent="-285750">
              <a:buFont typeface="Arial" panose="020B0604020202020204" pitchFamily="34" charset="0"/>
              <a:buChar char="•"/>
            </a:pPr>
            <a:r>
              <a:rPr lang="en-US" sz="900" dirty="0"/>
              <a:t>Ευρωπαϊκή Επιτροπή. (2024). Έκθεση για τη γήρανση του πληθυσμού 2024: Οικονομικές και δημοσιονομικές προβλέψεις για τα κράτη μέλη της ΕΕ (2022–2070) (Θεσμικό έγγραφο 279). Γραφείο Εκδόσεων της Ευρωπαϊκής Ένωσης.</a:t>
            </a:r>
            <a:r>
              <a:rPr lang="en-US" sz="900" dirty="0">
                <a:hlinkClick r:id="rId3"/>
              </a:rPr>
              <a:t> https://doi.org/10.2765/049223 </a:t>
            </a:r>
            <a:r>
              <a:rPr lang="en-US" sz="900" dirty="0"/>
              <a:t>  </a:t>
            </a:r>
          </a:p>
          <a:p>
            <a:pPr marL="285750" indent="-285750">
              <a:buFont typeface="Arial" panose="020B0604020202020204" pitchFamily="34" charset="0"/>
              <a:buChar char="•"/>
            </a:pPr>
            <a:r>
              <a:rPr lang="en-US" sz="900" dirty="0"/>
              <a:t>Ευρωπαϊκή Επιτροπή. (2021). Πράσινη βίβλος για τη γήρανση: Προώθηση της αλληλεγγύης και της ευθύνης μεταξύ των γενεών.</a:t>
            </a:r>
            <a:r>
              <a:rPr lang="en-US" sz="900" dirty="0">
                <a:hlinkClick r:id="rId4"/>
              </a:rPr>
              <a:t> https://commission.europa.eu/system/files/2021-06/green_paper_ageing_2021_en.pdf </a:t>
            </a:r>
            <a:r>
              <a:rPr lang="en-US" sz="900" dirty="0"/>
              <a:t> </a:t>
            </a:r>
          </a:p>
          <a:p>
            <a:pPr marL="285750" indent="-285750">
              <a:buFont typeface="Arial" panose="020B0604020202020204" pitchFamily="34" charset="0"/>
              <a:buChar char="•"/>
            </a:pPr>
            <a:r>
              <a:rPr lang="en-US" sz="900" dirty="0"/>
              <a:t>Eurostat. (Σεπτέμβριος 2024). Δημογραφική δομή και γήρανση. Ευρωπαϊκή Επιτροπή.</a:t>
            </a:r>
            <a:r>
              <a:rPr lang="en-US" sz="900" dirty="0">
                <a:hlinkClick r:id="rId5"/>
              </a:rPr>
              <a:t> https://ec.europa.eu/eurostat/statistics-explained/index.php?title=Population_structure_and_ageing </a:t>
            </a:r>
            <a:r>
              <a:rPr lang="en-US" sz="900" dirty="0"/>
              <a:t> </a:t>
            </a:r>
          </a:p>
          <a:p>
            <a:pPr marL="285750" indent="-285750">
              <a:buFont typeface="Arial" panose="020B0604020202020204" pitchFamily="34" charset="0"/>
              <a:buChar char="•"/>
            </a:pPr>
            <a:r>
              <a:rPr lang="en-US" sz="900" dirty="0"/>
              <a:t>Eurostat. (2025). Δημογραφία της Ευρώπης – Έκδοση 2025. Διαδραστική έκδοση.</a:t>
            </a:r>
            <a:r>
              <a:rPr lang="en-US" sz="900" dirty="0">
                <a:hlinkClick r:id="rId6"/>
              </a:rPr>
              <a:t> https://ec.europa.eu/eurostat/web/interactive-publications/demography-2025 </a:t>
            </a:r>
            <a:r>
              <a:rPr lang="en-US" sz="900" dirty="0"/>
              <a:t> </a:t>
            </a:r>
          </a:p>
          <a:p>
            <a:pPr marL="285750" indent="-285750">
              <a:buFont typeface="Arial" panose="020B0604020202020204" pitchFamily="34" charset="0"/>
              <a:buChar char="•"/>
            </a:pPr>
            <a:r>
              <a:rPr lang="en-US" sz="900" dirty="0"/>
              <a:t>Gewirtz-Meydan, A., &amp; Ayalon, L. (2020). «Shades of grey»: Διερεύνηση της κοινής γνώμης σχετικά με τη σεξουαλικότητα στην τρίτη ηλικία. Canadian Journal on Aging/La Revue canadienne du </a:t>
            </a:r>
            <a:r>
              <a:rPr lang="en-US" sz="900" dirty="0" err="1"/>
              <a:t>vieillissement</a:t>
            </a:r>
            <a:r>
              <a:rPr lang="en-US" sz="900" dirty="0"/>
              <a:t>, 39(4), 647-661. https://doi.org/10.1017/s071498081900062x </a:t>
            </a:r>
          </a:p>
          <a:p>
            <a:pPr marL="285750" indent="-285750">
              <a:buFont typeface="Arial" panose="020B0604020202020204" pitchFamily="34" charset="0"/>
              <a:buChar char="•"/>
            </a:pPr>
            <a:r>
              <a:rPr lang="en-US" sz="900" dirty="0"/>
              <a:t>Gewirtz-Meydan, A., </a:t>
            </a:r>
            <a:r>
              <a:rPr lang="en-US" sz="900" dirty="0" err="1"/>
              <a:t>Hafford-Letchfield</a:t>
            </a:r>
            <a:r>
              <a:rPr lang="en-US" sz="900" dirty="0"/>
              <a:t>, T., Benyamini, Y., Phelan, A., Jackson, J. και Ayalon, L. (2018) «Ηλικιακός ρατσισμός και σεξουαλικότητα», στο Ayalon, L. &amp; Tesch-Römer, C. (επιμ.) Σύγχρονες Προοπτικές για τον Ηλικιακό Ρατσισμό. Cham: Springer International Publishing, σ. 149-162. doi:10.1007/978-3-319-73820-8_10.</a:t>
            </a:r>
            <a:r>
              <a:rPr lang="en-US" sz="900" dirty="0">
                <a:hlinkClick r:id="rId7"/>
              </a:rPr>
              <a:t> https://cora.ucc.ie/bitstreams/7f056dc8-2801-4587-9aec-87a10ad79796/download </a:t>
            </a:r>
            <a:r>
              <a:rPr lang="en-US" sz="900" dirty="0"/>
              <a:t> </a:t>
            </a:r>
          </a:p>
          <a:p>
            <a:pPr marL="285750" indent="-285750">
              <a:buFont typeface="Arial" panose="020B0604020202020204" pitchFamily="34" charset="0"/>
              <a:buChar char="•"/>
            </a:pPr>
            <a:r>
              <a:rPr lang="en-US" sz="900" dirty="0"/>
              <a:t>Hello Leaders. (13 Μαρτίου 2024). Ολιστική φροντίδα: Μια ολοκληρωμένη προσέγγιση για την ευημερία στον τομέα της φροντίδας ηλικιωμένων.</a:t>
            </a:r>
            <a:r>
              <a:rPr lang="en-US" sz="900" dirty="0">
                <a:hlinkClick r:id="rId8"/>
              </a:rPr>
              <a:t> https://helloleaders.com.au/article/holistic-care-a-comprehensive-approach-to-well-being-in-the-aged-care-sector </a:t>
            </a:r>
            <a:r>
              <a:rPr lang="en-US" sz="900" dirty="0"/>
              <a:t>  </a:t>
            </a:r>
          </a:p>
          <a:p>
            <a:pPr marL="285750" indent="-285750">
              <a:buFont typeface="Arial" panose="020B0604020202020204" pitchFamily="34" charset="0"/>
              <a:buChar char="•"/>
            </a:pPr>
            <a:r>
              <a:rPr lang="en-US" sz="900" dirty="0" err="1"/>
              <a:t>Paúl</a:t>
            </a:r>
            <a:r>
              <a:rPr lang="en-US" sz="900" dirty="0"/>
              <a:t>, C., Ribeiro, O., &amp; Teixeira, L. (2012). Ενεργός γήρανση: Μια εμπειρική προσέγγιση του μοντέλου του ΠΟΥ. Current Gerontology and Geriatrics Research, 2012, 1–10. https://doi.org/10.1155/2012/382972 </a:t>
            </a:r>
          </a:p>
          <a:p>
            <a:pPr marL="285750" indent="-285750">
              <a:buFont typeface="Arial" panose="020B0604020202020204" pitchFamily="34" charset="0"/>
              <a:buChar char="•"/>
            </a:pPr>
            <a:r>
              <a:rPr lang="en-US" sz="900" dirty="0"/>
              <a:t>Ribeiro, M. G. (26 Ιουνίου 2025). Ενεργός γήρανση: Ευρωπαϊκά πλαίσια και πρόοδος. Ευρωπαϊκή Ένωση για την Εκπαίδευση Ενηλίκων.</a:t>
            </a:r>
            <a:r>
              <a:rPr lang="en-US" sz="900" dirty="0">
                <a:hlinkClick r:id="rId9"/>
              </a:rPr>
              <a:t> https://eaea.org/2025/06/26/active-ageing-european-frameworks-and-progress/ </a:t>
            </a:r>
            <a:r>
              <a:rPr lang="en-US" sz="900" dirty="0"/>
              <a:t> </a:t>
            </a:r>
          </a:p>
          <a:p>
            <a:pPr marL="285750" indent="-285750">
              <a:buFont typeface="Arial" panose="020B0604020202020204" pitchFamily="34" charset="0"/>
              <a:buChar char="•"/>
            </a:pPr>
            <a:r>
              <a:rPr lang="en-US" sz="900" dirty="0"/>
              <a:t>Rudnicka, E., </a:t>
            </a:r>
            <a:r>
              <a:rPr lang="en-US" sz="900" dirty="0" err="1"/>
              <a:t>Napierała</a:t>
            </a:r>
            <a:r>
              <a:rPr lang="en-US" sz="900" dirty="0"/>
              <a:t>, P., </a:t>
            </a:r>
            <a:r>
              <a:rPr lang="en-US" sz="900" dirty="0" err="1"/>
              <a:t>Podfigurna</a:t>
            </a:r>
            <a:r>
              <a:rPr lang="en-US" sz="900" dirty="0"/>
              <a:t>, A., </a:t>
            </a:r>
            <a:r>
              <a:rPr lang="en-US" sz="900" dirty="0" err="1"/>
              <a:t>Męczekalski</a:t>
            </a:r>
            <a:r>
              <a:rPr lang="en-US" sz="900" dirty="0"/>
              <a:t>, B., </a:t>
            </a:r>
            <a:r>
              <a:rPr lang="en-US" sz="900" dirty="0" err="1"/>
              <a:t>Smolarczyk</a:t>
            </a:r>
            <a:r>
              <a:rPr lang="en-US" sz="900" dirty="0"/>
              <a:t>, R., &amp; </a:t>
            </a:r>
            <a:r>
              <a:rPr lang="en-US" sz="900" dirty="0" err="1"/>
              <a:t>Grymowicz</a:t>
            </a:r>
            <a:r>
              <a:rPr lang="en-US" sz="900" dirty="0"/>
              <a:t>, M. (2020). Η προσέγγιση του Παγκόσμιου Οργανισμού Υγείας (ΠΟΥ) για την υγιή γήρανση. </a:t>
            </a:r>
            <a:r>
              <a:rPr lang="en-US" sz="900" dirty="0" err="1"/>
              <a:t>Maturitas</a:t>
            </a:r>
            <a:r>
              <a:rPr lang="en-US" sz="900" dirty="0"/>
              <a:t>, 139, 6-11. https://doi.org/10.1016/j.maturitas.2020.05.018 </a:t>
            </a:r>
          </a:p>
          <a:p>
            <a:pPr marL="285750" indent="-285750">
              <a:buFont typeface="Arial" panose="020B0604020202020204" pitchFamily="34" charset="0"/>
              <a:buChar char="•"/>
            </a:pPr>
            <a:r>
              <a:rPr lang="en-US" sz="900" dirty="0"/>
              <a:t>Η ΟΜΑΔΑ WHOQOL. (1998). Ανάπτυξη της αξιολόγησης της ποιότητας ζωής WHOQOL-BREF του Παγκόσμιου Οργανισμού Υγείας. Psychological Medicine, 28(3), 551–558. doi:10.1017/S0033291798006667 </a:t>
            </a:r>
          </a:p>
          <a:p>
            <a:pPr marL="285750" indent="-285750">
              <a:buFont typeface="Arial" panose="020B0604020202020204" pitchFamily="34" charset="0"/>
              <a:buChar char="•"/>
            </a:pPr>
            <a:r>
              <a:rPr lang="en-US" sz="900" dirty="0"/>
              <a:t>Wiggins, R. D., </a:t>
            </a:r>
            <a:r>
              <a:rPr lang="en-US" sz="900" dirty="0" err="1"/>
              <a:t>Netuveli</a:t>
            </a:r>
            <a:r>
              <a:rPr lang="en-US" sz="900" dirty="0"/>
              <a:t>, G., Hyde, M., Higgs, P., &amp; Blane, D. (2004). Η κλίμακα Casp-19 για την ποιότητα ζωής στην τρίτη ηλικία: οι ιδιότητες μέτρησής της, η αξιοπιστία και η εγκυρότητά της. Ageing &amp; Society, 24(5), 693–706. </a:t>
            </a:r>
          </a:p>
          <a:p>
            <a:pPr marL="285750" indent="-285750">
              <a:buFont typeface="Arial" panose="020B0604020202020204" pitchFamily="34" charset="0"/>
              <a:buChar char="•"/>
            </a:pPr>
            <a:r>
              <a:rPr lang="en-US" sz="900" dirty="0"/>
              <a:t>Παγκόσμιος Οργανισμός Υγείας. (28 Απριλίου 2025). Γήρανση: Ηλικιακός ρατσισμός.</a:t>
            </a:r>
            <a:r>
              <a:rPr lang="en-US" sz="900" dirty="0">
                <a:hlinkClick r:id="rId10"/>
              </a:rPr>
              <a:t> https://www.who.int/news-room/questions-and-answers/item/ageing-ageism </a:t>
            </a:r>
            <a:r>
              <a:rPr lang="en-US" sz="900" dirty="0"/>
              <a:t> </a:t>
            </a:r>
          </a:p>
          <a:p>
            <a:pPr marL="285750" indent="-285750">
              <a:buFont typeface="Arial" panose="020B0604020202020204" pitchFamily="34" charset="0"/>
              <a:buChar char="•"/>
            </a:pPr>
            <a:r>
              <a:rPr lang="en-US" sz="900" dirty="0"/>
              <a:t>Παγκόσμιος Οργανισμός Υγείας. (2020). Η δεκαετία της υγιούς γήρανσης: Έκθεση αναφοράς.</a:t>
            </a:r>
            <a:r>
              <a:rPr lang="en-US" sz="900" dirty="0">
                <a:hlinkClick r:id="rId11"/>
              </a:rPr>
              <a:t> https://www.who.int/publications/i/item/9789240017900 </a:t>
            </a:r>
            <a:r>
              <a:rPr lang="en-US" sz="900" dirty="0"/>
              <a:t> </a:t>
            </a:r>
          </a:p>
          <a:p>
            <a:pPr marL="285750" indent="-285750">
              <a:buFont typeface="Arial" panose="020B0604020202020204" pitchFamily="34" charset="0"/>
              <a:buChar char="•"/>
            </a:pPr>
            <a:r>
              <a:rPr lang="en-US" sz="900" dirty="0"/>
              <a:t>Παγκόσμιος Οργανισμός Υγείας. (2002). Ενεργός γήρανση: Ένα πλαίσιο πολιτικής (Αρ. WHO/NMH/NPH/02.8). Παγκόσμιος Οργανισμός Υγείας.</a:t>
            </a:r>
          </a:p>
        </p:txBody>
      </p:sp>
      <p:sp>
        <p:nvSpPr>
          <p:cNvPr id="3" name="Marcador de Posição do Texto 2"/>
          <p:cNvSpPr txBox="1"/>
          <p:nvPr/>
        </p:nvSpPr>
        <p:spPr>
          <a:xfrm>
            <a:off x="97970" y="884489"/>
            <a:ext cx="11944351" cy="550862"/>
          </a:xfrm>
          <a:prstGeom prst="rect">
            <a:avLst/>
          </a:prstGeom>
        </p:spPr>
        <p:txBody>
          <a:bodyPr/>
          <a:lstStyle>
            <a:lvl1pPr marL="0" indent="0" algn="just" defTabSz="914400"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Βιβλιογραφικές αναφορές</a:t>
            </a:r>
            <a:endParaRPr lang="pt-PT" dirty="0">
              <a:solidFill>
                <a:schemeClr val="accent3"/>
              </a:solidFil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E5C276-F81A-4C39-8973-84EF048D0A00}">
  <ds:schemaRefs/>
</ds:datastoreItem>
</file>

<file path=customXml/itemProps2.xml><?xml version="1.0" encoding="utf-8"?>
<ds:datastoreItem xmlns:ds="http://schemas.openxmlformats.org/officeDocument/2006/customXml" ds:itemID="{5D670994-17A9-4ED5-A5FA-A9EF3F1BEACC}">
  <ds:schemaRefs/>
</ds:datastoreItem>
</file>

<file path=customXml/itemProps3.xml><?xml version="1.0" encoding="utf-8"?>
<ds:datastoreItem xmlns:ds="http://schemas.openxmlformats.org/officeDocument/2006/customXml" ds:itemID="{4082E14A-16DA-435D-A5C1-2E5DCEEB658B}">
  <ds:schemaRefs/>
</ds:datastoreItem>
</file>

<file path=docProps/app.xml><?xml version="1.0" encoding="utf-8"?>
<Properties xmlns="http://schemas.openxmlformats.org/officeDocument/2006/extended-properties" xmlns:vt="http://schemas.openxmlformats.org/officeDocument/2006/docPropsVTypes">
  <TotalTime>20</TotalTime>
  <Words>4210</Words>
  <Application>Microsoft Office PowerPoint</Application>
  <PresentationFormat>Widescreen</PresentationFormat>
  <Paragraphs>263</Paragraphs>
  <Slides>27</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Open Sans</vt:lpstr>
      <vt:lpstr>Times New Roman</vt:lpstr>
      <vt:lpstr>Wingdings</vt:lpstr>
      <vt:lpstr>CARDET Course template</vt:lpstr>
      <vt:lpstr>CARDET Course template - Cover page</vt:lpstr>
      <vt:lpstr>Εγχειρίδιο AgeWise</vt:lpstr>
      <vt:lpstr>Πρόγραμμα &amp; Μαθησιακά Αποτελέσματα</vt:lpstr>
      <vt:lpstr>Δημογραφικά στοιχεία (Eurostat, 2024)</vt:lpstr>
      <vt:lpstr>Δημογραφικά στοιχεία (Eurostat, 2024)</vt:lpstr>
      <vt:lpstr>Δημογραφικά στοιχεία (Eurostat, 2024)</vt:lpstr>
      <vt:lpstr>Δημογραφικά στοιχεία στις χώρες-εταίρους</vt:lpstr>
      <vt:lpstr>Δημογραφικά στοιχεία – Γήρανση του πληθυσμού στην Ευρώπη</vt:lpstr>
      <vt:lpstr>Δημογραφικά στοιχεία – Γήρανση του πληθυσμού στην Ευρώπη</vt:lpstr>
      <vt:lpstr>Πλαίσια για τη θετική γήρανση</vt:lpstr>
      <vt:lpstr>Πλαίσια για τη θετική γήρανση</vt:lpstr>
      <vt:lpstr>Πλαίσια για τη θετική γήρανση</vt:lpstr>
      <vt:lpstr>Πλαίσια για τη θετική γήρανση</vt:lpstr>
      <vt:lpstr>Πλαίσια θετικής γήρανσης</vt:lpstr>
      <vt:lpstr>Πλαίσια για τη θετική γήρανση</vt:lpstr>
      <vt:lpstr>Πλαίσια θετικής γήρανσης</vt:lpstr>
      <vt:lpstr>Πλαίσια για τη θετική γήρανση</vt:lpstr>
      <vt:lpstr>Πλαίσια για τη θετική γήρανση</vt:lpstr>
      <vt:lpstr>Μέτρηση της ποιότητας ζωής</vt:lpstr>
      <vt:lpstr>Ολιστικό πλαίσιο στη γεροντολογία</vt:lpstr>
      <vt:lpstr>Επαγγελματικές προκλήσεις</vt:lpstr>
      <vt:lpstr>Επαγγελματικές προκλήσεις και ολιστικά πλαίσια</vt:lpstr>
      <vt:lpstr>Κατευθυντήριες οδηγίες για εκπαιδευτικούς και επαγγελματίες</vt:lpstr>
      <vt:lpstr>Οδηγίες για εκπαιδευτικούς και επαγγελματίες</vt:lpstr>
      <vt:lpstr>Σύνοψη και βασικά μηνύματα</vt:lpstr>
      <vt:lpstr>Ενότητα 1 – Βασικοί ορισμοί</vt:lpstr>
      <vt:lpstr>Σας ευχαριστούμε για την προσοχή σας!</vt:lpstr>
      <vt:lpstr>Ενότητα 1: Γηράσκων πληθυσμός και θετικές προσεγγίσεις στη γήρανση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docId:455557787D56A24DA20F4279464AAB00</cp:keywords>
  <cp:lastModifiedBy>Foteini Sokratous</cp:lastModifiedBy>
  <cp:revision>257</cp:revision>
  <cp:lastPrinted>2018-07-25T11:23:00Z</cp:lastPrinted>
  <dcterms:created xsi:type="dcterms:W3CDTF">2014-07-11T09:12:00Z</dcterms:created>
  <dcterms:modified xsi:type="dcterms:W3CDTF">2026-08-14T09:55:02Z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ICV">
    <vt:lpwstr>9A864394E5C0430FB9D4F8A246FD3E9D_13</vt:lpwstr>
  </property>
  <property fmtid="{D5CDD505-2E9C-101B-9397-08002B2CF9AE}" pid="4" name="KSOProductBuildVer">
    <vt:lpwstr>1033-12.1.0.27458</vt:lpwstr>
  </property>
</Properties>
</file>