
<file path=[Content_Types].xml><?xml version="1.0" encoding="utf-8"?>
<Types xmlns="http://schemas.openxmlformats.org/package/2006/content-types">
  <Default Extension="1" ContentType="image/jpeg"/>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33"/>
  </p:notesMasterIdLst>
  <p:handoutMasterIdLst>
    <p:handoutMasterId r:id="rId34"/>
  </p:handoutMasterIdLst>
  <p:sldIdLst>
    <p:sldId id="256" r:id="rId6"/>
    <p:sldId id="263" r:id="rId7"/>
    <p:sldId id="269" r:id="rId8"/>
    <p:sldId id="270" r:id="rId9"/>
    <p:sldId id="271" r:id="rId10"/>
    <p:sldId id="272" r:id="rId11"/>
    <p:sldId id="274" r:id="rId12"/>
    <p:sldId id="296" r:id="rId13"/>
    <p:sldId id="273" r:id="rId14"/>
    <p:sldId id="275" r:id="rId15"/>
    <p:sldId id="277" r:id="rId16"/>
    <p:sldId id="278" r:id="rId17"/>
    <p:sldId id="284" r:id="rId18"/>
    <p:sldId id="280" r:id="rId19"/>
    <p:sldId id="281" r:id="rId20"/>
    <p:sldId id="283" r:id="rId21"/>
    <p:sldId id="285" r:id="rId22"/>
    <p:sldId id="297" r:id="rId23"/>
    <p:sldId id="288" r:id="rId24"/>
    <p:sldId id="291" r:id="rId25"/>
    <p:sldId id="298" r:id="rId26"/>
    <p:sldId id="294" r:id="rId27"/>
    <p:sldId id="290" r:id="rId28"/>
    <p:sldId id="293" r:id="rId29"/>
    <p:sldId id="264" r:id="rId30"/>
    <p:sldId id="262" r:id="rId31"/>
    <p:sldId id="287" r:id="rId32"/>
  </p:sldIdLst>
  <p:sldSz cx="12192000" cy="6858000"/>
  <p:notesSz cx="6858000" cy="9144000"/>
  <p:custDataLst>
    <p:tags r:id="rId3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AE6E8"/>
    <a:srgbClr val="1F4E83"/>
    <a:srgbClr val="1F4E79"/>
    <a:srgbClr val="F9F9F9"/>
    <a:srgbClr val="A2D2D6"/>
    <a:srgbClr val="00ADBB"/>
    <a:srgbClr val="DDEFBF"/>
    <a:srgbClr val="CBE69E"/>
    <a:srgbClr val="BDF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é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38" autoAdjust="0"/>
    <p:restoredTop sz="88506" autoAdjust="0"/>
  </p:normalViewPr>
  <p:slideViewPr>
    <p:cSldViewPr snapToGrid="0">
      <p:cViewPr varScale="1">
        <p:scale>
          <a:sx n="73" d="100"/>
          <a:sy n="73" d="100"/>
        </p:scale>
        <p:origin x="1210" y="5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gs" Target="tags/tag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a Hossfeld" userId="be0b8066-ccf7-44d3-8c74-dc3048a57faa" providerId="ADAL" clId="{9E844448-0876-4EA3-B4E6-0AEA932F8A96}"/>
    <pc:docChg chg="custSel modSld">
      <pc:chgData name="Karina Hossfeld" userId="be0b8066-ccf7-44d3-8c74-dc3048a57faa" providerId="ADAL" clId="{9E844448-0876-4EA3-B4E6-0AEA932F8A96}" dt="2026-08-11T08:45:31.520" v="6" actId="27636"/>
      <pc:docMkLst>
        <pc:docMk/>
      </pc:docMkLst>
      <pc:sldChg chg="modSp mod">
        <pc:chgData name="Karina Hossfeld" userId="be0b8066-ccf7-44d3-8c74-dc3048a57faa" providerId="ADAL" clId="{9E844448-0876-4EA3-B4E6-0AEA932F8A96}" dt="2026-08-11T08:45:31.423" v="0" actId="27636"/>
        <pc:sldMkLst>
          <pc:docMk/>
          <pc:sldMk cId="120343540" sldId="256"/>
        </pc:sldMkLst>
        <pc:spChg chg="mod">
          <ac:chgData name="Karina Hossfeld" userId="be0b8066-ccf7-44d3-8c74-dc3048a57faa" providerId="ADAL" clId="{9E844448-0876-4EA3-B4E6-0AEA932F8A96}" dt="2026-08-11T08:45:31.423" v="0" actId="27636"/>
          <ac:spMkLst>
            <pc:docMk/>
            <pc:sldMk cId="120343540" sldId="256"/>
            <ac:spMk id="3" creationId="{077FB08D-68F0-ED39-45CA-2644332A0072}"/>
          </ac:spMkLst>
        </pc:spChg>
      </pc:sldChg>
      <pc:sldChg chg="modSp mod">
        <pc:chgData name="Karina Hossfeld" userId="be0b8066-ccf7-44d3-8c74-dc3048a57faa" providerId="ADAL" clId="{9E844448-0876-4EA3-B4E6-0AEA932F8A96}" dt="2026-08-11T08:45:31.443" v="1" actId="27636"/>
        <pc:sldMkLst>
          <pc:docMk/>
          <pc:sldMk cId="3349218987" sldId="274"/>
        </pc:sldMkLst>
        <pc:spChg chg="mod">
          <ac:chgData name="Karina Hossfeld" userId="be0b8066-ccf7-44d3-8c74-dc3048a57faa" providerId="ADAL" clId="{9E844448-0876-4EA3-B4E6-0AEA932F8A96}" dt="2026-08-11T08:45:31.443" v="1" actId="27636"/>
          <ac:spMkLst>
            <pc:docMk/>
            <pc:sldMk cId="3349218987" sldId="274"/>
            <ac:spMk id="7" creationId="{99B976F6-E6D3-829B-C51B-80C0D40A634D}"/>
          </ac:spMkLst>
        </pc:spChg>
      </pc:sldChg>
      <pc:sldChg chg="modSp mod">
        <pc:chgData name="Karina Hossfeld" userId="be0b8066-ccf7-44d3-8c74-dc3048a57faa" providerId="ADAL" clId="{9E844448-0876-4EA3-B4E6-0AEA932F8A96}" dt="2026-08-11T08:45:31.450" v="2" actId="27636"/>
        <pc:sldMkLst>
          <pc:docMk/>
          <pc:sldMk cId="1581364943" sldId="278"/>
        </pc:sldMkLst>
        <pc:spChg chg="mod">
          <ac:chgData name="Karina Hossfeld" userId="be0b8066-ccf7-44d3-8c74-dc3048a57faa" providerId="ADAL" clId="{9E844448-0876-4EA3-B4E6-0AEA932F8A96}" dt="2026-08-11T08:45:31.450" v="2" actId="27636"/>
          <ac:spMkLst>
            <pc:docMk/>
            <pc:sldMk cId="1581364943" sldId="278"/>
            <ac:spMk id="5" creationId="{0EDC7ED1-6D67-658A-B9D7-C720F5B4A377}"/>
          </ac:spMkLst>
        </pc:spChg>
      </pc:sldChg>
      <pc:sldChg chg="modSp mod">
        <pc:chgData name="Karina Hossfeld" userId="be0b8066-ccf7-44d3-8c74-dc3048a57faa" providerId="ADAL" clId="{9E844448-0876-4EA3-B4E6-0AEA932F8A96}" dt="2026-08-11T08:45:31.470" v="3" actId="27636"/>
        <pc:sldMkLst>
          <pc:docMk/>
          <pc:sldMk cId="2646882634" sldId="284"/>
        </pc:sldMkLst>
        <pc:spChg chg="mod">
          <ac:chgData name="Karina Hossfeld" userId="be0b8066-ccf7-44d3-8c74-dc3048a57faa" providerId="ADAL" clId="{9E844448-0876-4EA3-B4E6-0AEA932F8A96}" dt="2026-08-11T08:45:31.470" v="3" actId="27636"/>
          <ac:spMkLst>
            <pc:docMk/>
            <pc:sldMk cId="2646882634" sldId="284"/>
            <ac:spMk id="5" creationId="{4394C42A-1721-8734-7C11-6B3DD5915556}"/>
          </ac:spMkLst>
        </pc:spChg>
      </pc:sldChg>
      <pc:sldChg chg="modSp mod">
        <pc:chgData name="Karina Hossfeld" userId="be0b8066-ccf7-44d3-8c74-dc3048a57faa" providerId="ADAL" clId="{9E844448-0876-4EA3-B4E6-0AEA932F8A96}" dt="2026-08-11T08:45:31.520" v="6" actId="27636"/>
        <pc:sldMkLst>
          <pc:docMk/>
          <pc:sldMk cId="1940166302" sldId="293"/>
        </pc:sldMkLst>
        <pc:spChg chg="mod">
          <ac:chgData name="Karina Hossfeld" userId="be0b8066-ccf7-44d3-8c74-dc3048a57faa" providerId="ADAL" clId="{9E844448-0876-4EA3-B4E6-0AEA932F8A96}" dt="2026-08-11T08:45:31.520" v="6" actId="27636"/>
          <ac:spMkLst>
            <pc:docMk/>
            <pc:sldMk cId="1940166302" sldId="293"/>
            <ac:spMk id="7" creationId="{B2832F9F-5A59-9BE0-F057-BCC3B7531071}"/>
          </ac:spMkLst>
        </pc:spChg>
      </pc:sldChg>
      <pc:sldChg chg="modSp mod">
        <pc:chgData name="Karina Hossfeld" userId="be0b8066-ccf7-44d3-8c74-dc3048a57faa" providerId="ADAL" clId="{9E844448-0876-4EA3-B4E6-0AEA932F8A96}" dt="2026-08-11T08:45:31.496" v="5" actId="27636"/>
        <pc:sldMkLst>
          <pc:docMk/>
          <pc:sldMk cId="2599976065" sldId="294"/>
        </pc:sldMkLst>
        <pc:spChg chg="mod">
          <ac:chgData name="Karina Hossfeld" userId="be0b8066-ccf7-44d3-8c74-dc3048a57faa" providerId="ADAL" clId="{9E844448-0876-4EA3-B4E6-0AEA932F8A96}" dt="2026-08-11T08:45:31.496" v="5" actId="27636"/>
          <ac:spMkLst>
            <pc:docMk/>
            <pc:sldMk cId="2599976065" sldId="294"/>
            <ac:spMk id="7" creationId="{AEF51DC3-B365-06C0-9722-5C703E2B9CFD}"/>
          </ac:spMkLst>
        </pc:spChg>
      </pc:sldChg>
      <pc:sldChg chg="modSp mod">
        <pc:chgData name="Karina Hossfeld" userId="be0b8066-ccf7-44d3-8c74-dc3048a57faa" providerId="ADAL" clId="{9E844448-0876-4EA3-B4E6-0AEA932F8A96}" dt="2026-08-11T08:45:31.484" v="4" actId="27636"/>
        <pc:sldMkLst>
          <pc:docMk/>
          <pc:sldMk cId="1701802556" sldId="298"/>
        </pc:sldMkLst>
        <pc:spChg chg="mod">
          <ac:chgData name="Karina Hossfeld" userId="be0b8066-ccf7-44d3-8c74-dc3048a57faa" providerId="ADAL" clId="{9E844448-0876-4EA3-B4E6-0AEA932F8A96}" dt="2026-08-11T08:45:31.484" v="4" actId="27636"/>
          <ac:spMkLst>
            <pc:docMk/>
            <pc:sldMk cId="1701802556" sldId="298"/>
            <ac:spMk id="7" creationId="{047A6AE8-8E97-EFD9-2969-0711C426CC1B}"/>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ata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diagrams/_rels/data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pt>
    <dgm:pt modelId="{D0624B66-6E85-4A1E-9F1B-1D0D06CB00D5}">
      <dgm:prSet phldrT="[Texto]"/>
      <dgm:spPr/>
      <dgm:t>
        <a:bodyPr/>
        <a:lstStyle/>
        <a:p>
          <a:r>
            <a:rPr lang="pt-PT" b="1"/>
            <a:t>Altersgerechte städtische Infrastruktur</a:t>
          </a:r>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US" b="1" dirty="0"/>
            <a:t>Ernährungssicherheit und Gesundheitsvorsorge</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dirty="0"/>
            <a:t>Selbstmanagement und Gesundheitsförderung</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 b="-1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1000" b="-1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pt>
    <dgm:pt modelId="{D0624B66-6E85-4A1E-9F1B-1D0D06CB00D5}">
      <dgm:prSet phldrT="[Texto]"/>
      <dgm:spPr/>
      <dgm:t>
        <a:bodyPr/>
        <a:lstStyle/>
        <a:p>
          <a:r>
            <a:rPr lang="pt-PT" b="1"/>
            <a:t>Generationsübergreifendes Mentoring</a:t>
          </a:r>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US" b="1" dirty="0"/>
            <a:t>Lebenslanges politisches Engagement</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a:t>Seniorenuniversität</a:t>
          </a:r>
          <a:endParaRPr lang="pt-PT"/>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1000" b="-1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 b="-1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1000" b="-1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pt>
    <dgm:pt modelId="{D0624B66-6E85-4A1E-9F1B-1D0D06CB00D5}">
      <dgm:prSet phldrT="[Texto]"/>
      <dgm:spPr/>
      <dgm:t>
        <a:bodyPr/>
        <a:lstStyle/>
        <a:p>
          <a:r>
            <a:rPr lang="pt-PT" b="1"/>
            <a:t>Den persönlichen Stil und die eigene Identität bewahren</a:t>
          </a:r>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US" b="1"/>
            <a:t>Privatsphäre und Intimität</a:t>
          </a:r>
          <a:endParaRPr lang="pt-PT"/>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a:t>Selbstbestimmung bei kleinen Entscheidungen</a:t>
          </a:r>
          <a:endParaRPr lang="pt-PT"/>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l="-7000" r="-7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8210144" cy="2127439"/>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46304" y="283658"/>
          <a:ext cx="2411729" cy="1560122"/>
        </a:xfrm>
        <a:prstGeom prst="roundRect">
          <a:avLst>
            <a:gd name="adj" fmla="val 10000"/>
          </a:avLst>
        </a:prstGeom>
        <a:blipFill>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46304" y="2127439"/>
          <a:ext cx="2411729" cy="260020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pt-PT" sz="1700" b="1" kern="1200"/>
            <a:t>Altersgerechte städtische Infrastruktur</a:t>
          </a:r>
        </a:p>
      </dsp:txBody>
      <dsp:txXfrm rot="10800000">
        <a:off x="320473" y="2127439"/>
        <a:ext cx="2263391" cy="2526034"/>
      </dsp:txXfrm>
    </dsp:sp>
    <dsp:sp modelId="{2615BB86-4389-4CF9-A2D8-A38FF5E7C6FA}">
      <dsp:nvSpPr>
        <dsp:cNvPr id="0" name=""/>
        <dsp:cNvSpPr/>
      </dsp:nvSpPr>
      <dsp:spPr>
        <a:xfrm>
          <a:off x="2899207" y="283658"/>
          <a:ext cx="2411729" cy="1560122"/>
        </a:xfrm>
        <a:prstGeom prst="roundRect">
          <a:avLst>
            <a:gd name="adj" fmla="val 10000"/>
          </a:avLst>
        </a:prstGeom>
        <a:blipFill>
          <a:blip xmlns:r="http://schemas.openxmlformats.org/officeDocument/2006/relationships" r:embed="rId2"/>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899207" y="2127439"/>
          <a:ext cx="2411729" cy="260020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en-US" sz="1700" b="1" kern="1200" dirty="0"/>
            <a:t>Ernährungssicherheit und Gesundheitsvorsorge</a:t>
          </a:r>
          <a:endParaRPr lang="pt-PT" sz="1700" kern="1200" dirty="0"/>
        </a:p>
      </dsp:txBody>
      <dsp:txXfrm rot="10800000">
        <a:off x="2973376" y="2127439"/>
        <a:ext cx="2263391" cy="2526034"/>
      </dsp:txXfrm>
    </dsp:sp>
    <dsp:sp modelId="{5628FA73-0DFC-4F29-ACDF-59D037B19A7D}">
      <dsp:nvSpPr>
        <dsp:cNvPr id="0" name=""/>
        <dsp:cNvSpPr/>
      </dsp:nvSpPr>
      <dsp:spPr>
        <a:xfrm>
          <a:off x="5552109" y="283658"/>
          <a:ext cx="2411729" cy="1560122"/>
        </a:xfrm>
        <a:prstGeom prst="roundRect">
          <a:avLst>
            <a:gd name="adj" fmla="val 10000"/>
          </a:avLst>
        </a:prstGeom>
        <a:blipFill>
          <a:blip xmlns:r="http://schemas.openxmlformats.org/officeDocument/2006/relationships" r:embed="rId3"/>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552109" y="2127439"/>
          <a:ext cx="2411729" cy="260020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en-US" sz="1700" b="1" kern="1200" dirty="0"/>
            <a:t>Selbstmanagement und Gesundheitsförderung</a:t>
          </a:r>
          <a:endParaRPr lang="pt-PT" sz="1700" kern="1200" dirty="0"/>
        </a:p>
      </dsp:txBody>
      <dsp:txXfrm rot="10800000">
        <a:off x="5626278" y="2127439"/>
        <a:ext cx="2263391" cy="2526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8009107" cy="221061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40273" y="294748"/>
          <a:ext cx="2352675" cy="1621114"/>
        </a:xfrm>
        <a:prstGeom prst="roundRect">
          <a:avLst>
            <a:gd name="adj" fmla="val 10000"/>
          </a:avLst>
        </a:prstGeom>
        <a:blipFill>
          <a:blip xmlns:r="http://schemas.openxmlformats.org/officeDocument/2006/relationships" r:embed="rId1"/>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40273" y="2210610"/>
          <a:ext cx="2352675" cy="270185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pt-PT" sz="1300" b="1" kern="1200"/>
            <a:t>Generationsübergreifendes Mentoring</a:t>
          </a:r>
        </a:p>
      </dsp:txBody>
      <dsp:txXfrm rot="10800000">
        <a:off x="312626" y="2210610"/>
        <a:ext cx="2207969" cy="2629504"/>
      </dsp:txXfrm>
    </dsp:sp>
    <dsp:sp modelId="{2615BB86-4389-4CF9-A2D8-A38FF5E7C6FA}">
      <dsp:nvSpPr>
        <dsp:cNvPr id="0" name=""/>
        <dsp:cNvSpPr/>
      </dsp:nvSpPr>
      <dsp:spPr>
        <a:xfrm>
          <a:off x="2828215" y="294748"/>
          <a:ext cx="2352675" cy="1621114"/>
        </a:xfrm>
        <a:prstGeom prst="roundRect">
          <a:avLst>
            <a:gd name="adj" fmla="val 10000"/>
          </a:avLst>
        </a:prstGeom>
        <a:blipFill>
          <a:blip xmlns:r="http://schemas.openxmlformats.org/officeDocument/2006/relationships" r:embed="rId2"/>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828215" y="2210610"/>
          <a:ext cx="2352675" cy="270185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US" sz="1300" b="1" kern="1200" dirty="0"/>
            <a:t>Lebenslanges politisches Engagement</a:t>
          </a:r>
          <a:endParaRPr lang="pt-PT" sz="1300" kern="1200" dirty="0"/>
        </a:p>
      </dsp:txBody>
      <dsp:txXfrm rot="10800000">
        <a:off x="2900568" y="2210610"/>
        <a:ext cx="2207969" cy="2629504"/>
      </dsp:txXfrm>
    </dsp:sp>
    <dsp:sp modelId="{5628FA73-0DFC-4F29-ACDF-59D037B19A7D}">
      <dsp:nvSpPr>
        <dsp:cNvPr id="0" name=""/>
        <dsp:cNvSpPr/>
      </dsp:nvSpPr>
      <dsp:spPr>
        <a:xfrm>
          <a:off x="5416158" y="294748"/>
          <a:ext cx="2352675" cy="1621114"/>
        </a:xfrm>
        <a:prstGeom prst="roundRect">
          <a:avLst>
            <a:gd name="adj" fmla="val 10000"/>
          </a:avLst>
        </a:prstGeom>
        <a:blipFill>
          <a:blip xmlns:r="http://schemas.openxmlformats.org/officeDocument/2006/relationships" r:embed="rId3"/>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416158" y="2210610"/>
          <a:ext cx="2352675" cy="270185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US" sz="1300" b="1" kern="1200"/>
            <a:t>Seniorenuniversität</a:t>
          </a:r>
          <a:endParaRPr lang="pt-PT" sz="1300" kern="1200"/>
        </a:p>
      </dsp:txBody>
      <dsp:txXfrm rot="10800000">
        <a:off x="5488511" y="2210610"/>
        <a:ext cx="2207969" cy="26295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7503268" cy="2188723"/>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25098" y="291829"/>
          <a:ext cx="2204084" cy="1605063"/>
        </a:xfrm>
        <a:prstGeom prst="roundRect">
          <a:avLst>
            <a:gd name="adj" fmla="val 10000"/>
          </a:avLst>
        </a:prstGeom>
        <a:blipFill>
          <a:blip xmlns:r="http://schemas.openxmlformats.org/officeDocument/2006/relationships" r:embed="rId1"/>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25098" y="2188723"/>
          <a:ext cx="2204084" cy="267510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pt-PT" sz="1800" b="1" kern="1200"/>
            <a:t>Den persönlichen Stil und die eigene Identität bewahren</a:t>
          </a:r>
        </a:p>
      </dsp:txBody>
      <dsp:txXfrm rot="10800000">
        <a:off x="292881" y="2188723"/>
        <a:ext cx="2068518" cy="2607323"/>
      </dsp:txXfrm>
    </dsp:sp>
    <dsp:sp modelId="{2615BB86-4389-4CF9-A2D8-A38FF5E7C6FA}">
      <dsp:nvSpPr>
        <dsp:cNvPr id="0" name=""/>
        <dsp:cNvSpPr/>
      </dsp:nvSpPr>
      <dsp:spPr>
        <a:xfrm>
          <a:off x="2649591" y="291829"/>
          <a:ext cx="2204084" cy="1605063"/>
        </a:xfrm>
        <a:prstGeom prst="roundRect">
          <a:avLst>
            <a:gd name="adj" fmla="val 10000"/>
          </a:avLst>
        </a:prstGeom>
        <a:blipFill>
          <a:blip xmlns:r="http://schemas.openxmlformats.org/officeDocument/2006/relationships" r:embed="rId2"/>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649591" y="2188723"/>
          <a:ext cx="2204084" cy="267510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b="1" kern="1200"/>
            <a:t>Privatsphäre und Intimität</a:t>
          </a:r>
          <a:endParaRPr lang="pt-PT" sz="1800" kern="1200"/>
        </a:p>
      </dsp:txBody>
      <dsp:txXfrm rot="10800000">
        <a:off x="2717374" y="2188723"/>
        <a:ext cx="2068518" cy="2607323"/>
      </dsp:txXfrm>
    </dsp:sp>
    <dsp:sp modelId="{5628FA73-0DFC-4F29-ACDF-59D037B19A7D}">
      <dsp:nvSpPr>
        <dsp:cNvPr id="0" name=""/>
        <dsp:cNvSpPr/>
      </dsp:nvSpPr>
      <dsp:spPr>
        <a:xfrm>
          <a:off x="5074084" y="291829"/>
          <a:ext cx="2204084" cy="1605063"/>
        </a:xfrm>
        <a:prstGeom prst="roundRect">
          <a:avLst>
            <a:gd name="adj" fmla="val 10000"/>
          </a:avLst>
        </a:prstGeom>
        <a:blipFill>
          <a:blip xmlns:r="http://schemas.openxmlformats.org/officeDocument/2006/relationships" r:embed="rId3"/>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074084" y="2188723"/>
          <a:ext cx="2204084" cy="267510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b="1" kern="1200"/>
            <a:t>Selbstbestimmung bei kleinen Entscheidungen</a:t>
          </a:r>
          <a:endParaRPr lang="pt-PT" sz="1800" kern="1200"/>
        </a:p>
      </dsp:txBody>
      <dsp:txXfrm rot="10800000">
        <a:off x="5141867" y="2188723"/>
        <a:ext cx="2068518" cy="2607323"/>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11/8/2026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‹Nr.›</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11/8/2026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Zum Bearbeiten der Master-Textstile hier klicken</a:t>
            </a:r>
          </a:p>
          <a:p>
            <a:pPr lvl="1"/>
            <a:r>
              <a:rPr lang="en-US"/>
              <a:t>Zweite Ebene</a:t>
            </a:r>
          </a:p>
          <a:p>
            <a:pPr lvl="2"/>
            <a:r>
              <a:rPr lang="en-US"/>
              <a:t>Dritte Ebene</a:t>
            </a:r>
          </a:p>
          <a:p>
            <a:pPr lvl="3"/>
            <a:r>
              <a:rPr lang="en-US"/>
              <a:t>Vierte Ebene</a:t>
            </a:r>
          </a:p>
          <a:p>
            <a:pPr lvl="4"/>
            <a:r>
              <a:rPr lang="en-US"/>
              <a:t>Fünfte Ebene</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‹Nr.›</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 den EU-Ländern reichte die Quote von Tiefstwerten von 21,7 % in Luxemburg und 23,6 % in Irland – wo auf jede Person im Alter von 65 Jahren und älter fast fünf Personen im erwerbsfähigen Alter kamen – bis zu Höchstwerten von 38,4 % in Italien und 38,2 % in Portugal, wo auf jede Person im Alter von 65 Jahren und älter weniger als drei Personen im erwerbsfähigen Alter kamen.</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2649146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Ein demografischer Bremsfaktor tritt auf, wenn eine schrumpfende Erwerbsbevölkerung und eine wachsende ältere Bevölkerung das Wirtschaftswachstum eines Landes verlangsamen. Dies geschieht, weil es weniger Erwerbstätige gibt, die Steuern zahlen, um die steigenden Kosten beispielsweise für Renten, Gesundheitsversorgung und soziale Leistungen für ältere Bürger zu decken. </a:t>
            </a:r>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3515022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sz="1200" dirty="0"/>
              <a:t>Die Gruppen verbringen </a:t>
            </a:r>
            <a:r>
              <a:rPr lang="en-US" sz="1200" b="1" dirty="0"/>
              <a:t>an jeder Station fünf Minuten </a:t>
            </a:r>
            <a:r>
              <a:rPr lang="en-US" sz="1200" dirty="0"/>
              <a:t>damit, ihre Gedanken auf Papierbögen festzuhalten, bevor sie zur nächsten Station wechseln. Nach drei Runden werden die Ergebnisse vorgestellt und in der gesamten Gruppe diskutiert. Trotz einiger Unterschiede bei den Zahlen zwischen den Ländern: Welche Herausforderung oder welcher Trend scheint für uns alle gleich zu sein? Inwiefern spiegeln diese Zahlen das wider, was Sie derzeit täglich in Ihrer Einrichtung oder bei Ihren Bewohnern beobachten? </a:t>
            </a:r>
            <a:r>
              <a:rPr lang="en-US" dirty="0"/>
              <a:t>Wenn Sie nur eine einzige Information aus diesen Unterlagen auswählen müssten, um sie einem Kollegen mitzuteilen, der heute nicht hier war – welche wäre das und warum? </a:t>
            </a:r>
            <a:endParaRPr lang="en-US" sz="1200" dirty="0"/>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2777778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b="1" dirty="0"/>
              <a:t>Gesundheits- und Sozialwesen</a:t>
            </a:r>
            <a:r>
              <a:rPr lang="en-US" dirty="0"/>
              <a:t>: Gesundheitsförderung, Krankheitsprävention, Langzeitpflege, psychische Gesundheitsversorgung.</a:t>
            </a:r>
          </a:p>
          <a:p>
            <a:r>
              <a:rPr lang="en-US" b="1" dirty="0" err="1"/>
              <a:t>Verhaltensbezogene </a:t>
            </a:r>
            <a:r>
              <a:rPr lang="en-US" b="1" dirty="0"/>
              <a:t>Determinanten</a:t>
            </a:r>
            <a:r>
              <a:rPr lang="en-US" dirty="0"/>
              <a:t>: Raucherentwöhnung, körperliche Aktivität, gesunde Ernährung, Mundgesundheit, Alkoholkonsum, Medikamenteneinnahme. </a:t>
            </a:r>
          </a:p>
          <a:p>
            <a:r>
              <a:rPr lang="en-US" b="1" dirty="0"/>
              <a:t>Persönliche Determinanten</a:t>
            </a:r>
            <a:r>
              <a:rPr lang="en-US" dirty="0"/>
              <a:t>: Biologie, Genetik, psychologische Faktoren.</a:t>
            </a:r>
          </a:p>
          <a:p>
            <a:r>
              <a:rPr lang="en-US" b="1" dirty="0"/>
              <a:t>Physische Umwelt</a:t>
            </a:r>
            <a:r>
              <a:rPr lang="en-US" dirty="0"/>
              <a:t>: Altersgerechte Umgebung, sicheres Wohnen, Sturzprävention, Abwesenheit von Umweltverschmutzung (sauberes Wasser, saubere Luft und sichere Lebensmittel).</a:t>
            </a:r>
          </a:p>
          <a:p>
            <a:r>
              <a:rPr lang="en-US" b="1" dirty="0"/>
              <a:t>Soziale Determinanten</a:t>
            </a:r>
            <a:r>
              <a:rPr lang="en-US" dirty="0"/>
              <a:t>: Soziale Unterstützung, Bildung und Alphabetisierung, Prävention von Gewalt und Missbrauch.</a:t>
            </a:r>
          </a:p>
          <a:p>
            <a:r>
              <a:rPr lang="en-US" b="1" dirty="0"/>
              <a:t>Wirtschaftliche Determinanten</a:t>
            </a:r>
            <a:r>
              <a:rPr lang="en-US" dirty="0"/>
              <a:t>: Einkommen, soziale Absicherung, finanzielle Sicherheit</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3153066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Kultur und Geschlecht werden als übergreifende Determinanten eingestuft, da sie nicht isoliert existieren, sondern als grundlegende Faktoren wirken, die jeden anderen Faktor des Rahmenkonzepts für aktives Altern prägen und beeinflussen.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3589600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Während sich Konzepte für gesundes und aktives Altern auf die Funktionsfähigkeit und die gesellschaftliche Teilhabe konzentrieren, </a:t>
            </a:r>
            <a:r>
              <a:rPr lang="en-US" sz="1200" dirty="0" err="1"/>
              <a:t>steht</a:t>
            </a:r>
            <a:r>
              <a:rPr lang="en-US" sz="1200" dirty="0"/>
              <a:t> im Rahmenkonzept der Lebensqualität die subjektive Erfahrung des Einzelnen hinsichtlich seiner eigenen Existenz im Mittelpunkt. Die Lebensqualität misst, wie zufrieden eine Person mit ihren sozialen Beziehungen, ihrem Gefühl der Würde und ihrer Fähigkeit ist, im höheren Lebensalter </a:t>
            </a:r>
            <a:r>
              <a:rPr lang="en-US" sz="1200" dirty="0" err="1"/>
              <a:t>Selbstverwirklichung</a:t>
            </a:r>
            <a:r>
              <a:rPr lang="en-US" sz="1200" dirty="0"/>
              <a:t> zu erlangen.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380506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Um das subjektive Erleben des Alterns zu messen, stützen sich Forscher und Praktiker in der Regel auf validierte, evidenzbasierte Instrumente, die den mehrdimensionalen Charakter des Wohlbefindens erfassen. Zwei der weltweit </a:t>
            </a:r>
            <a:r>
              <a:rPr lang="en-US" sz="1200" dirty="0" err="1"/>
              <a:t>anerkanntesten </a:t>
            </a:r>
            <a:r>
              <a:rPr lang="en-US" sz="1200" dirty="0"/>
              <a:t>Rahmenkonzepte zur Bewertung der Lebensqualität sind der </a:t>
            </a:r>
            <a:r>
              <a:rPr lang="en-US" sz="1200" i="1" dirty="0"/>
              <a:t>WHOQOL-BREF </a:t>
            </a:r>
            <a:r>
              <a:rPr lang="en-US" sz="1200" dirty="0"/>
              <a:t>(WHO) und der </a:t>
            </a:r>
            <a:r>
              <a:rPr lang="en-US" sz="1200" i="1" dirty="0"/>
              <a:t>CASP-19 </a:t>
            </a:r>
            <a:r>
              <a:rPr lang="en-US" sz="1200" dirty="0"/>
              <a:t>(Wiggins, 2004).</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81404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sz="1200" dirty="0"/>
              <a:t>Nach den Interviews werden Eindrücke, Ideen und Rückmeldungen in der gesamten Gruppe besprochen.</a:t>
            </a:r>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1765380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Der ganzheitliche Ansatz betrachtet das Altern nicht als eine Abfolge medizinischer Symptome, sondern berücksichtigt die Verflechtung verschiedener Aspekte des Lebens eines Menschen, darunter seine psychischen und emotionalen Zustände, seine Beziehungen, sein kultureller Hintergrund und seine persönlichen Vorlieben.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40916712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Der gesamten Gruppe werden verschiedene Fälle vorgestellt, einschließlich der ausgearbeiteten Aktionspläne.</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3128402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Hier kommt der Titel der Folie hin</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Lst>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Zum Bearbeiten des Master-Titelstils hier klicken</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Klicken Sie hier, um die Master-Textstile zu bearbeiten</a:t>
            </a:r>
          </a:p>
          <a:p>
            <a:pPr lvl="1"/>
            <a:r>
              <a:rPr lang="en-US"/>
              <a:t>Zweite Ebene</a:t>
            </a:r>
          </a:p>
          <a:p>
            <a:pPr lvl="2"/>
            <a:r>
              <a:rPr lang="en-US"/>
              <a:t>Dritte Ebene</a:t>
            </a:r>
          </a:p>
          <a:p>
            <a:pPr lvl="3"/>
            <a:r>
              <a:rPr lang="en-US"/>
              <a:t>Vierte Ebene</a:t>
            </a:r>
          </a:p>
          <a:p>
            <a:pPr lvl="4"/>
            <a:r>
              <a:rPr lang="en-US"/>
              <a:t>Fünfte Ebene</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11/8/2026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‹Nr.›</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hyperlink" Target="https://opentext.wsu.edu/ospsychrevisions/chapter/stages-of-development/" TargetMode="External"/><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www.pixnio.com/flags-of-the-world/flag-of-portugal" TargetMode="External"/><Relationship Id="rId7" Type="http://schemas.openxmlformats.org/officeDocument/2006/relationships/hyperlink" Target="https://www.franceshastaenlasopa.com/2016/01/" TargetMode="Externa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hyperlink" Target="https://en.wikipedia.org/wiki/Flag_of_Romania" TargetMode="External"/><Relationship Id="rId5" Type="http://schemas.openxmlformats.org/officeDocument/2006/relationships/hyperlink" Target="https://en.wikipedia.org/wiki/Flag_of_Germany" TargetMode="External"/><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hyperlink" Target="https://en.wikipedia.org/wiki/Flag_of_Cypru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beconwiz.com/2019/02/06/abc-inquiry-levels-understanding/"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researchleap.com/quality-of-life-as-a-determinant-of-poland-citizens-prosperity/" TargetMode="Externa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hyperlink" Target="https://www.who.int/tools/whoqol/whoqol-bre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pixabay.com/fr/vectors/sondage-ic%C3%B4ne-enqu%C3%AAte-sur-l-ic%C3%B4ne-2316468/" TargetMode="External"/><Relationship Id="rId5" Type="http://schemas.openxmlformats.org/officeDocument/2006/relationships/image" Target="../media/image28.png"/><Relationship Id="rId4" Type="http://schemas.openxmlformats.org/officeDocument/2006/relationships/hyperlink" Target="https://casp19.com/casp-translations/"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tribework.blogspot.com/2012/01/distances-of-intimacy.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s://www.rawpixel.com/search/retirement" TargetMode="External"/><Relationship Id="rId2" Type="http://schemas.openxmlformats.org/officeDocument/2006/relationships/image" Target="../media/image32.1"/><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pt.wikipedia.org/wiki/Ficheiro:Instagram_icon.png" TargetMode="External"/><Relationship Id="rId3" Type="http://schemas.openxmlformats.org/officeDocument/2006/relationships/hyperlink" Target="https://www.facebook.com/people/Never-Gets-Old/61574068231464/" TargetMode="External"/><Relationship Id="rId7" Type="http://schemas.openxmlformats.org/officeDocument/2006/relationships/image" Target="../media/image35.png"/><Relationship Id="rId2" Type="http://schemas.openxmlformats.org/officeDocument/2006/relationships/hyperlink" Target="https://www.nevergetsold.eu/pt/" TargetMode="External"/><Relationship Id="rId1" Type="http://schemas.openxmlformats.org/officeDocument/2006/relationships/slideLayout" Target="../slideLayouts/slideLayout7.xml"/><Relationship Id="rId6" Type="http://schemas.openxmlformats.org/officeDocument/2006/relationships/hyperlink" Target="https://www.instagram.com/nevergetsold.project/" TargetMode="External"/><Relationship Id="rId5" Type="http://schemas.openxmlformats.org/officeDocument/2006/relationships/hyperlink" Target="https://freepngimg.com/png/65374-icons-facebook,-computer-facebook-logo-inc." TargetMode="External"/><Relationship Id="rId4" Type="http://schemas.openxmlformats.org/officeDocument/2006/relationships/image" Target="../media/image34.png"/><Relationship Id="rId9" Type="http://schemas.openxmlformats.org/officeDocument/2006/relationships/image" Target="../media/image36.jpeg"/></Relationships>
</file>

<file path=ppt/slides/_rels/slide27.xml.rels><?xml version="1.0" encoding="UTF-8" standalone="yes"?>
<Relationships xmlns="http://schemas.openxmlformats.org/package/2006/relationships"><Relationship Id="rId8" Type="http://schemas.openxmlformats.org/officeDocument/2006/relationships/hyperlink" Target="https://helloleaders.com.au/article/holistic-care-a-comprehensive-approach-to-well-being-in-the-aged-care-sector" TargetMode="External"/><Relationship Id="rId3" Type="http://schemas.openxmlformats.org/officeDocument/2006/relationships/hyperlink" Target="https://doi.org/10.2765/049223" TargetMode="External"/><Relationship Id="rId7" Type="http://schemas.openxmlformats.org/officeDocument/2006/relationships/hyperlink" Target="https://cora.ucc.ie/bitstreams/7f056dc8-2801-4587-9aec-87a10ad79796/download" TargetMode="External"/><Relationship Id="rId2" Type="http://schemas.openxmlformats.org/officeDocument/2006/relationships/hyperlink" Target="https://www.econstor.eu/bitstream/10419/324229/1/1929162480.pdf" TargetMode="External"/><Relationship Id="rId1" Type="http://schemas.openxmlformats.org/officeDocument/2006/relationships/slideLayout" Target="../slideLayouts/slideLayout1.xml"/><Relationship Id="rId6" Type="http://schemas.openxmlformats.org/officeDocument/2006/relationships/hyperlink" Target="https://ec.europa.eu/eurostat/web/interactive-publications/demography-2025" TargetMode="External"/><Relationship Id="rId11" Type="http://schemas.openxmlformats.org/officeDocument/2006/relationships/hyperlink" Target="https://www.who.int/publications/i/item/9789240017900" TargetMode="External"/><Relationship Id="rId5" Type="http://schemas.openxmlformats.org/officeDocument/2006/relationships/hyperlink" Target="https://ec.europa.eu/eurostat/statistics-explained/index.php?title=Population_structure_and_ageing" TargetMode="External"/><Relationship Id="rId10" Type="http://schemas.openxmlformats.org/officeDocument/2006/relationships/hyperlink" Target="https://www.who.int/news-room/questions-and-answers/item/ageing-ageism" TargetMode="External"/><Relationship Id="rId4" Type="http://schemas.openxmlformats.org/officeDocument/2006/relationships/hyperlink" Target="https://commission.europa.eu/system/files/2021-06/green_paper_ageing_2021_en.pdf" TargetMode="External"/><Relationship Id="rId9" Type="http://schemas.openxmlformats.org/officeDocument/2006/relationships/hyperlink" Target="https://eaea.org/2025/06/26/active-ageing-european-frameworks-and-progres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0EA3-B5A9-B1E8-C2DF-9EE276BBF240}"/>
              </a:ext>
            </a:extLst>
          </p:cNvPr>
          <p:cNvSpPr>
            <a:spLocks noGrp="1"/>
          </p:cNvSpPr>
          <p:nvPr>
            <p:ph type="ctrTitle"/>
          </p:nvPr>
        </p:nvSpPr>
        <p:spPr/>
        <p:txBody>
          <a:bodyPr/>
          <a:lstStyle/>
          <a:p>
            <a:r>
              <a:rPr lang="pt-PT" dirty="0" err="1"/>
              <a:t>AgeWise-Handbuch</a:t>
            </a:r>
            <a:endParaRPr lang="en-CY" dirty="0"/>
          </a:p>
        </p:txBody>
      </p:sp>
      <p:sp>
        <p:nvSpPr>
          <p:cNvPr id="3" name="Subtitle 2">
            <a:extLst>
              <a:ext uri="{FF2B5EF4-FFF2-40B4-BE49-F238E27FC236}">
                <a16:creationId xmlns:a16="http://schemas.microsoft.com/office/drawing/2014/main" id="{077FB08D-68F0-ED39-45CA-2644332A0072}"/>
              </a:ext>
            </a:extLst>
          </p:cNvPr>
          <p:cNvSpPr>
            <a:spLocks noGrp="1"/>
          </p:cNvSpPr>
          <p:nvPr>
            <p:ph type="subTitle" idx="1"/>
          </p:nvPr>
        </p:nvSpPr>
        <p:spPr/>
        <p:txBody>
          <a:bodyPr>
            <a:normAutofit lnSpcReduction="10000"/>
          </a:bodyPr>
          <a:lstStyle/>
          <a:p>
            <a:r>
              <a:rPr lang="en-US" sz="2000" dirty="0"/>
              <a:t>Modul 1: Die alternde Bevölkerung und positive Ansätze zum Altern</a:t>
            </a:r>
            <a:endParaRPr lang="pt-PT" sz="2000" dirty="0"/>
          </a:p>
          <a:p>
            <a:r>
              <a:rPr lang="en-US" dirty="0"/>
              <a:t> </a:t>
            </a:r>
            <a:endParaRPr lang="pt-PT" dirty="0"/>
          </a:p>
          <a:p>
            <a:r>
              <a:rPr lang="en-US" dirty="0"/>
              <a:t>Entwickelt von Elisa Klein-Peters | Proportional Message</a:t>
            </a:r>
            <a:endParaRPr lang="pt-PT" dirty="0"/>
          </a:p>
        </p:txBody>
      </p:sp>
    </p:spTree>
    <p:extLst>
      <p:ext uri="{BB962C8B-B14F-4D97-AF65-F5344CB8AC3E}">
        <p14:creationId xmlns:p14="http://schemas.microsoft.com/office/powerpoint/2010/main" val="12034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pt-PT" dirty="0"/>
              <a:t>Tagesordnung und </a:t>
            </a:r>
            <a:r>
              <a:rPr lang="pt-PT" dirty="0" err="1"/>
              <a:t>Lernziele</a:t>
            </a:r>
            <a:endParaRPr lang="el-GR" dirty="0"/>
          </a:p>
        </p:txBody>
      </p:sp>
      <p:sp>
        <p:nvSpPr>
          <p:cNvPr id="5" name="Content Placeholder 4"/>
          <p:cNvSpPr>
            <a:spLocks noGrp="1"/>
          </p:cNvSpPr>
          <p:nvPr>
            <p:ph sz="quarter" idx="12"/>
          </p:nvPr>
        </p:nvSpPr>
        <p:spPr>
          <a:xfrm>
            <a:off x="123825" y="987879"/>
            <a:ext cx="11944350" cy="5870121"/>
          </a:xfrm>
        </p:spPr>
        <p:txBody>
          <a:bodyPr/>
          <a:lstStyle/>
          <a:p>
            <a:pPr marL="285750" indent="-285750">
              <a:buFont typeface="Arial" panose="020B0604020202020204" pitchFamily="34" charset="0"/>
              <a:buChar char="•"/>
            </a:pPr>
            <a:r>
              <a:rPr lang="en-US" sz="2200" dirty="0"/>
              <a:t>Demografische Trends in Europa</a:t>
            </a:r>
          </a:p>
          <a:p>
            <a:pPr marL="285750" indent="-285750">
              <a:buFont typeface="Arial" panose="020B0604020202020204" pitchFamily="34" charset="0"/>
              <a:buChar char="•"/>
            </a:pPr>
            <a:r>
              <a:rPr lang="en-US" sz="2200" dirty="0"/>
              <a:t>Drei Konzepte für positives Altern</a:t>
            </a:r>
          </a:p>
          <a:p>
            <a:pPr marL="971533" lvl="1" indent="-285750"/>
            <a:r>
              <a:rPr lang="en-US" dirty="0"/>
              <a:t>Gesundes Altern</a:t>
            </a:r>
          </a:p>
          <a:p>
            <a:pPr marL="971533" lvl="1" indent="-285750"/>
            <a:r>
              <a:rPr lang="en-US" dirty="0"/>
              <a:t>Aktives Altern</a:t>
            </a:r>
          </a:p>
          <a:p>
            <a:pPr marL="971533" lvl="1" indent="-285750"/>
            <a:r>
              <a:rPr lang="en-US" dirty="0"/>
              <a:t>Lebensqualität</a:t>
            </a:r>
          </a:p>
          <a:p>
            <a:pPr marL="285750" indent="-285750">
              <a:buFont typeface="Arial" panose="020B0604020202020204" pitchFamily="34" charset="0"/>
              <a:buChar char="•"/>
            </a:pPr>
            <a:r>
              <a:rPr lang="en-US" sz="2200" dirty="0"/>
              <a:t>Messung der Lebensqualität</a:t>
            </a:r>
          </a:p>
          <a:p>
            <a:pPr marL="285750" indent="-285750">
              <a:buFont typeface="Arial" panose="020B0604020202020204" pitchFamily="34" charset="0"/>
              <a:buChar char="•"/>
            </a:pPr>
            <a:r>
              <a:rPr lang="en-US" sz="2200" dirty="0"/>
              <a:t>Ganzheitliches Wohlbefinden</a:t>
            </a:r>
          </a:p>
          <a:p>
            <a:pPr marL="285750" indent="-285750">
              <a:buFont typeface="Arial" panose="020B0604020202020204" pitchFamily="34" charset="0"/>
              <a:buChar char="•"/>
            </a:pPr>
            <a:r>
              <a:rPr lang="en-US" sz="2200" dirty="0"/>
              <a:t>Berufliche Herausforderungen</a:t>
            </a:r>
          </a:p>
          <a:p>
            <a:pPr marL="285750" indent="-285750">
              <a:buFont typeface="Arial" panose="020B0604020202020204" pitchFamily="34" charset="0"/>
              <a:buChar char="•"/>
            </a:pPr>
            <a:r>
              <a:rPr lang="en-US" sz="2200" dirty="0"/>
              <a:t>Leitfaden für Pädagogen und Fachkräfte</a:t>
            </a:r>
          </a:p>
          <a:p>
            <a:endParaRPr lang="el-GR" dirty="0"/>
          </a:p>
        </p:txBody>
      </p:sp>
      <p:graphicFrame>
        <p:nvGraphicFramePr>
          <p:cNvPr id="2" name="Tabela 1">
            <a:extLst>
              <a:ext uri="{FF2B5EF4-FFF2-40B4-BE49-F238E27FC236}">
                <a16:creationId xmlns:a16="http://schemas.microsoft.com/office/drawing/2014/main" id="{2066FB17-7562-59BC-CC4F-849D6CEA0D66}"/>
              </a:ext>
            </a:extLst>
          </p:cNvPr>
          <p:cNvGraphicFramePr>
            <a:graphicFrameLocks noGrp="1"/>
          </p:cNvGraphicFramePr>
          <p:nvPr>
            <p:extLst>
              <p:ext uri="{D42A27DB-BD31-4B8C-83A1-F6EECF244321}">
                <p14:modId xmlns:p14="http://schemas.microsoft.com/office/powerpoint/2010/main" val="2747338220"/>
              </p:ext>
            </p:extLst>
          </p:nvPr>
        </p:nvGraphicFramePr>
        <p:xfrm>
          <a:off x="6001967" y="987879"/>
          <a:ext cx="5661498" cy="5464455"/>
        </p:xfrm>
        <a:graphic>
          <a:graphicData uri="http://schemas.openxmlformats.org/drawingml/2006/table">
            <a:tbl>
              <a:tblPr firstRow="1" firstCol="1" bandRow="1">
                <a:tableStyleId>{5C22544A-7EE6-4342-B048-85BDC9FD1C3A}</a:tableStyleId>
              </a:tblPr>
              <a:tblGrid>
                <a:gridCol w="5661498">
                  <a:extLst>
                    <a:ext uri="{9D8B030D-6E8A-4147-A177-3AD203B41FA5}">
                      <a16:colId xmlns:a16="http://schemas.microsoft.com/office/drawing/2014/main" val="2208413371"/>
                    </a:ext>
                  </a:extLst>
                </a:gridCol>
              </a:tblGrid>
              <a:tr h="708277">
                <a:tc>
                  <a:txBody>
                    <a:bodyPr/>
                    <a:lstStyle/>
                    <a:p>
                      <a:pPr algn="ctr">
                        <a:lnSpc>
                          <a:spcPct val="107000"/>
                        </a:lnSpc>
                        <a:spcAft>
                          <a:spcPts val="800"/>
                        </a:spcAft>
                        <a:buNone/>
                      </a:pPr>
                      <a:r>
                        <a:rPr lang="en-US" sz="2400" dirty="0">
                          <a:solidFill>
                            <a:srgbClr val="FFFFFF"/>
                          </a:solidFill>
                          <a:effectLst/>
                        </a:rPr>
                        <a:t>Was werden die Lernenden wissen oder können?</a:t>
                      </a:r>
                      <a:endParaRPr lang="pt-PT" sz="2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tc>
                <a:extLst>
                  <a:ext uri="{0D108BD9-81ED-4DB2-BD59-A6C34878D82A}">
                    <a16:rowId xmlns:a16="http://schemas.microsoft.com/office/drawing/2014/main" val="788420506"/>
                  </a:ext>
                </a:extLst>
              </a:tr>
              <a:tr h="904419">
                <a:tc>
                  <a:txBody>
                    <a:bodyPr/>
                    <a:lstStyle/>
                    <a:p>
                      <a:pPr algn="ctr">
                        <a:lnSpc>
                          <a:spcPct val="107000"/>
                        </a:lnSpc>
                        <a:spcAft>
                          <a:spcPts val="800"/>
                        </a:spcAft>
                        <a:buNone/>
                      </a:pPr>
                      <a:r>
                        <a:rPr lang="en-US" sz="2200" dirty="0">
                          <a:solidFill>
                            <a:srgbClr val="FFFFFF"/>
                          </a:solidFill>
                          <a:effectLst/>
                        </a:rPr>
                        <a:t>Die Auswirkungen des demografischen Wandels in Europa erläutern.</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3609697882"/>
                  </a:ext>
                </a:extLst>
              </a:tr>
              <a:tr h="849985">
                <a:tc>
                  <a:txBody>
                    <a:bodyPr/>
                    <a:lstStyle/>
                    <a:p>
                      <a:pPr algn="ctr">
                        <a:lnSpc>
                          <a:spcPct val="107000"/>
                        </a:lnSpc>
                        <a:spcAft>
                          <a:spcPts val="800"/>
                        </a:spcAft>
                        <a:buNone/>
                      </a:pPr>
                      <a:r>
                        <a:rPr lang="en-US" sz="2200" dirty="0">
                          <a:solidFill>
                            <a:srgbClr val="FFFFFF"/>
                          </a:solidFill>
                          <a:effectLst/>
                        </a:rPr>
                        <a:t>Unterscheiden Sie zwischen den Modellen „Gesundes Altern“, „Aktives Altern“ und „Lebensqualität“.</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845751019"/>
                  </a:ext>
                </a:extLst>
              </a:tr>
              <a:tr h="1050621">
                <a:tc>
                  <a:txBody>
                    <a:bodyPr/>
                    <a:lstStyle/>
                    <a:p>
                      <a:pPr marL="0" marR="0" lvl="0" indent="0" algn="ctr" defTabSz="914377" rtl="0" eaLnBrk="1" fontAlgn="auto" latinLnBrk="0" hangingPunct="1">
                        <a:lnSpc>
                          <a:spcPct val="107000"/>
                        </a:lnSpc>
                        <a:spcBef>
                          <a:spcPts val="0"/>
                        </a:spcBef>
                        <a:spcAft>
                          <a:spcPts val="800"/>
                        </a:spcAft>
                        <a:buClrTx/>
                        <a:buSzTx/>
                        <a:buFontTx/>
                        <a:buNone/>
                        <a:tabLst/>
                        <a:defRPr/>
                      </a:pPr>
                      <a:r>
                        <a:rPr lang="en-US" sz="2200" dirty="0">
                          <a:solidFill>
                            <a:srgbClr val="FFFFFF"/>
                          </a:solidFill>
                          <a:effectLst/>
                        </a:rPr>
                        <a:t>Nutzen Sie Instrumente (CASP-19/WHOQOL), um das Wohlbefinden über die klinische Gesundheit hinaus zu messen.</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2365465741"/>
                  </a:ext>
                </a:extLst>
              </a:tr>
              <a:tr h="1050621">
                <a:tc>
                  <a:txBody>
                    <a:bodyPr/>
                    <a:lstStyle/>
                    <a:p>
                      <a:pPr algn="ctr">
                        <a:lnSpc>
                          <a:spcPct val="107000"/>
                        </a:lnSpc>
                        <a:spcAft>
                          <a:spcPts val="800"/>
                        </a:spcAft>
                        <a:buNone/>
                      </a:pPr>
                      <a:r>
                        <a:rPr lang="en-US" sz="2200" dirty="0">
                          <a:solidFill>
                            <a:srgbClr val="FFFFFF"/>
                          </a:solidFill>
                          <a:effectLst/>
                        </a:rPr>
                        <a:t>Eine </a:t>
                      </a:r>
                      <a:r>
                        <a:rPr lang="en-US" sz="2200" i="1" dirty="0">
                          <a:solidFill>
                            <a:srgbClr val="FFFFFF"/>
                          </a:solidFill>
                          <a:effectLst/>
                        </a:rPr>
                        <a:t>geschlechts- und kulturspezifische Perspektive </a:t>
                      </a:r>
                      <a:r>
                        <a:rPr lang="en-US" sz="2200" dirty="0">
                          <a:solidFill>
                            <a:srgbClr val="FFFFFF"/>
                          </a:solidFill>
                          <a:effectLst/>
                        </a:rPr>
                        <a:t>anwenden, um Hindernisse zu identifizieren, mit denen ältere Menschen konfrontiert sind.</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3139907258"/>
                  </a:ext>
                </a:extLst>
              </a:tr>
              <a:tr h="900532">
                <a:tc>
                  <a:txBody>
                    <a:bodyPr/>
                    <a:lstStyle/>
                    <a:p>
                      <a:pPr algn="ctr">
                        <a:lnSpc>
                          <a:spcPct val="107000"/>
                        </a:lnSpc>
                        <a:spcAft>
                          <a:spcPts val="800"/>
                        </a:spcAft>
                        <a:buNone/>
                      </a:pPr>
                      <a:r>
                        <a:rPr lang="en-US" sz="2200" dirty="0">
                          <a:solidFill>
                            <a:srgbClr val="FFFFFF"/>
                          </a:solidFill>
                          <a:effectLst/>
                        </a:rPr>
                        <a:t>Die Würde des Risikos (</a:t>
                      </a:r>
                      <a:r>
                        <a:rPr lang="en-US" sz="2200" i="1" dirty="0">
                          <a:solidFill>
                            <a:srgbClr val="FFFFFF"/>
                          </a:solidFill>
                          <a:effectLst/>
                        </a:rPr>
                        <a:t>Autonomie</a:t>
                      </a:r>
                      <a:r>
                        <a:rPr lang="en-US" sz="2200" dirty="0">
                          <a:solidFill>
                            <a:srgbClr val="FFFFFF"/>
                          </a:solidFill>
                          <a:effectLst/>
                        </a:rPr>
                        <a:t>) gegen institutionelle Sicherheit (</a:t>
                      </a:r>
                      <a:r>
                        <a:rPr lang="en-US" sz="2200" i="1" dirty="0">
                          <a:solidFill>
                            <a:srgbClr val="FFFFFF"/>
                          </a:solidFill>
                          <a:effectLst/>
                        </a:rPr>
                        <a:t>Wohlwollen</a:t>
                      </a:r>
                      <a:r>
                        <a:rPr lang="en-US" sz="2200" dirty="0">
                          <a:solidFill>
                            <a:srgbClr val="FFFFFF"/>
                          </a:solidFill>
                          <a:effectLst/>
                        </a:rPr>
                        <a:t>) abwägen.</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432258062"/>
                  </a:ext>
                </a:extLst>
              </a:tr>
            </a:tbl>
          </a:graphicData>
        </a:graphic>
      </p:graphicFrame>
      <p:pic>
        <p:nvPicPr>
          <p:cNvPr id="6" name="Imagem 5" descr="Uma imagem com vestuário, pessoa, chão, ar livre&#10;&#10;Os conteúdos gerados por IA podem estar incorretos.">
            <a:extLst>
              <a:ext uri="{FF2B5EF4-FFF2-40B4-BE49-F238E27FC236}">
                <a16:creationId xmlns:a16="http://schemas.microsoft.com/office/drawing/2014/main" id="{7BC61A6F-299B-4563-C529-BD289F492A9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28535" y="4705131"/>
            <a:ext cx="2756352" cy="1840395"/>
          </a:xfrm>
          <a:prstGeom prst="rect">
            <a:avLst/>
          </a:prstGeom>
        </p:spPr>
      </p:pic>
      <p:sp>
        <p:nvSpPr>
          <p:cNvPr id="7" name="CaixaDeTexto 6">
            <a:extLst>
              <a:ext uri="{FF2B5EF4-FFF2-40B4-BE49-F238E27FC236}">
                <a16:creationId xmlns:a16="http://schemas.microsoft.com/office/drawing/2014/main" id="{7A3890C4-9F9E-3F8C-2A2B-A4E4F841E6A4}"/>
              </a:ext>
            </a:extLst>
          </p:cNvPr>
          <p:cNvSpPr txBox="1"/>
          <p:nvPr/>
        </p:nvSpPr>
        <p:spPr>
          <a:xfrm>
            <a:off x="421530" y="6545526"/>
            <a:ext cx="5249695" cy="230832"/>
          </a:xfrm>
          <a:prstGeom prst="rect">
            <a:avLst/>
          </a:prstGeom>
          <a:noFill/>
        </p:spPr>
        <p:txBody>
          <a:bodyPr wrap="square" rtlCol="0">
            <a:spAutoFit/>
          </a:bodyPr>
          <a:lstStyle/>
          <a:p>
            <a:r>
              <a:rPr lang="en-US" sz="900" dirty="0"/>
              <a:t>Dieses Foto eines unbekannten Autors steht unter der CC-BY-Lizenz.</a:t>
            </a:r>
          </a:p>
        </p:txBody>
      </p:sp>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F118A-5047-2F53-4931-ADAE3F75B116}"/>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6FBD880-0D51-F655-3259-BCA8E2AA5863}"/>
              </a:ext>
            </a:extLst>
          </p:cNvPr>
          <p:cNvSpPr>
            <a:spLocks noGrp="1"/>
          </p:cNvSpPr>
          <p:nvPr>
            <p:ph type="title"/>
          </p:nvPr>
        </p:nvSpPr>
        <p:spPr/>
        <p:txBody>
          <a:bodyPr lIns="91440"/>
          <a:lstStyle/>
          <a:p>
            <a:r>
              <a:rPr lang="pt-PT" dirty="0"/>
              <a:t>Demografische Daten (Eurostat, 2024)</a:t>
            </a:r>
            <a:endParaRPr lang="el-GR" dirty="0"/>
          </a:p>
        </p:txBody>
      </p:sp>
      <p:sp>
        <p:nvSpPr>
          <p:cNvPr id="7" name="Content Placeholder 6">
            <a:extLst>
              <a:ext uri="{FF2B5EF4-FFF2-40B4-BE49-F238E27FC236}">
                <a16:creationId xmlns:a16="http://schemas.microsoft.com/office/drawing/2014/main" id="{A7D02604-609F-CF84-B8CE-8A3C7F49F7E9}"/>
              </a:ext>
            </a:extLst>
          </p:cNvPr>
          <p:cNvSpPr>
            <a:spLocks noGrp="1"/>
          </p:cNvSpPr>
          <p:nvPr>
            <p:ph sz="quarter" idx="12"/>
          </p:nvPr>
        </p:nvSpPr>
        <p:spPr>
          <a:xfrm>
            <a:off x="97970" y="1764242"/>
            <a:ext cx="11205569" cy="5289179"/>
          </a:xfrm>
        </p:spPr>
        <p:txBody>
          <a:bodyPr/>
          <a:lstStyle/>
          <a:p>
            <a:pPr marL="285750" indent="-285750">
              <a:buFont typeface="Arial" panose="020B0604020202020204" pitchFamily="34" charset="0"/>
              <a:buChar char="•"/>
            </a:pPr>
            <a:r>
              <a:rPr lang="en-US" sz="2800" dirty="0"/>
              <a:t>Die Bevölkerung der EU wird voraussichtlich in den kommenden Jahren zurückgehen, während die Zahl der älteren Menschen steigt (Altersbericht 2024 der Europäischen Kommission, 2024)</a:t>
            </a:r>
          </a:p>
          <a:p>
            <a:pPr marL="285750" indent="-285750">
              <a:buFont typeface="Arial" panose="020B0604020202020204" pitchFamily="34" charset="0"/>
              <a:buChar char="•"/>
            </a:pPr>
            <a:r>
              <a:rPr lang="en-US" sz="2800" dirty="0"/>
              <a:t>Die </a:t>
            </a:r>
            <a:r>
              <a:rPr lang="en-US" sz="2800" b="1" dirty="0"/>
              <a:t>Altenquotient </a:t>
            </a:r>
            <a:r>
              <a:rPr lang="en-US" sz="2800" dirty="0"/>
              <a:t>ist das Verhältnis der Bevölkerung im Rentenalter zur Bevölkerung im erwerbsfähigen Alter und gibt Aufschluss über das Verhältnis zwischen potenziellen Rentnern und potenziellen Erwerbstätigen.</a:t>
            </a:r>
          </a:p>
          <a:p>
            <a:pPr marL="285750" indent="-285750">
              <a:buFont typeface="Arial" panose="020B0604020202020204" pitchFamily="34" charset="0"/>
              <a:buChar char="•"/>
            </a:pPr>
            <a:r>
              <a:rPr lang="en-US" sz="2800" dirty="0"/>
              <a:t>Die Altenquotient der EU lag am 1. Januar 2024 bei 33,9 %, wobei auf jede Person im Alter von 65 Jahren und älter etwas mehr als drei Personen im erwerbsfähigen Alter kamen. </a:t>
            </a:r>
          </a:p>
        </p:txBody>
      </p:sp>
      <p:sp>
        <p:nvSpPr>
          <p:cNvPr id="3" name="Marcador de Posição do Texto 2">
            <a:extLst>
              <a:ext uri="{FF2B5EF4-FFF2-40B4-BE49-F238E27FC236}">
                <a16:creationId xmlns:a16="http://schemas.microsoft.com/office/drawing/2014/main" id="{D2BA3142-5E81-486D-C4A9-6283ED54A994}"/>
              </a:ext>
            </a:extLst>
          </p:cNvPr>
          <p:cNvSpPr>
            <a:spLocks noGrp="1"/>
          </p:cNvSpPr>
          <p:nvPr>
            <p:ph type="body" sz="quarter" idx="10"/>
          </p:nvPr>
        </p:nvSpPr>
        <p:spPr/>
        <p:txBody>
          <a:bodyPr/>
          <a:lstStyle/>
          <a:p>
            <a:r>
              <a:rPr lang="pt-PT" dirty="0" err="1"/>
              <a:t>Die Alterung der Bevölkerung </a:t>
            </a:r>
            <a:r>
              <a:rPr lang="pt-PT" dirty="0"/>
              <a:t>in </a:t>
            </a:r>
            <a:r>
              <a:rPr lang="pt-PT" dirty="0" err="1"/>
              <a:t>Europa</a:t>
            </a:r>
            <a:endParaRPr lang="pt-PT" dirty="0"/>
          </a:p>
        </p:txBody>
      </p:sp>
    </p:spTree>
    <p:extLst>
      <p:ext uri="{BB962C8B-B14F-4D97-AF65-F5344CB8AC3E}">
        <p14:creationId xmlns:p14="http://schemas.microsoft.com/office/powerpoint/2010/main" val="3162329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28854-804C-921C-74BC-604FB54A131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DFEE3419-D3F4-CA43-AF9D-7D60E354D0A7}"/>
              </a:ext>
            </a:extLst>
          </p:cNvPr>
          <p:cNvSpPr>
            <a:spLocks noGrp="1"/>
          </p:cNvSpPr>
          <p:nvPr>
            <p:ph type="title"/>
          </p:nvPr>
        </p:nvSpPr>
        <p:spPr/>
        <p:txBody>
          <a:bodyPr lIns="91440"/>
          <a:lstStyle/>
          <a:p>
            <a:r>
              <a:rPr lang="pt-PT" dirty="0"/>
              <a:t>Demografische Daten (Eurostat, 2024)</a:t>
            </a:r>
            <a:endParaRPr lang="el-GR" dirty="0"/>
          </a:p>
        </p:txBody>
      </p:sp>
      <p:sp>
        <p:nvSpPr>
          <p:cNvPr id="7" name="Content Placeholder 6">
            <a:extLst>
              <a:ext uri="{FF2B5EF4-FFF2-40B4-BE49-F238E27FC236}">
                <a16:creationId xmlns:a16="http://schemas.microsoft.com/office/drawing/2014/main" id="{9450E5C2-140D-97EA-B92D-1DBF2258F139}"/>
              </a:ext>
            </a:extLst>
          </p:cNvPr>
          <p:cNvSpPr>
            <a:spLocks noGrp="1"/>
          </p:cNvSpPr>
          <p:nvPr>
            <p:ph sz="quarter" idx="12"/>
          </p:nvPr>
        </p:nvSpPr>
        <p:spPr>
          <a:xfrm>
            <a:off x="97971" y="1462685"/>
            <a:ext cx="11555765" cy="5289179"/>
          </a:xfrm>
        </p:spPr>
        <p:txBody>
          <a:bodyPr/>
          <a:lstStyle/>
          <a:p>
            <a:r>
              <a:rPr lang="en-US" dirty="0"/>
              <a:t>Den erhobenen Daten zufolge würde die Altenquotient bis 2070 weiter auf 59,0 ansteigen, wobei der größte Teil des Anstiegs bereits bis 2045 erwartet wird.</a:t>
            </a:r>
          </a:p>
        </p:txBody>
      </p:sp>
      <p:sp>
        <p:nvSpPr>
          <p:cNvPr id="3" name="Marcador de Posição do Texto 2">
            <a:extLst>
              <a:ext uri="{FF2B5EF4-FFF2-40B4-BE49-F238E27FC236}">
                <a16:creationId xmlns:a16="http://schemas.microsoft.com/office/drawing/2014/main" id="{61FF6C87-745C-FB6C-51DA-3B647C073CC8}"/>
              </a:ext>
            </a:extLst>
          </p:cNvPr>
          <p:cNvSpPr>
            <a:spLocks noGrp="1"/>
          </p:cNvSpPr>
          <p:nvPr>
            <p:ph type="body" sz="quarter" idx="10"/>
          </p:nvPr>
        </p:nvSpPr>
        <p:spPr/>
        <p:txBody>
          <a:bodyPr/>
          <a:lstStyle/>
          <a:p>
            <a:r>
              <a:rPr lang="pt-PT" dirty="0" err="1"/>
              <a:t>Demografischer Wandel </a:t>
            </a:r>
            <a:r>
              <a:rPr lang="pt-PT" dirty="0"/>
              <a:t>in </a:t>
            </a:r>
            <a:r>
              <a:rPr lang="pt-PT" dirty="0" err="1"/>
              <a:t>Europa</a:t>
            </a:r>
            <a:endParaRPr lang="pt-PT" dirty="0"/>
          </a:p>
        </p:txBody>
      </p:sp>
      <p:graphicFrame>
        <p:nvGraphicFramePr>
          <p:cNvPr id="2" name="Tabela 1">
            <a:extLst>
              <a:ext uri="{FF2B5EF4-FFF2-40B4-BE49-F238E27FC236}">
                <a16:creationId xmlns:a16="http://schemas.microsoft.com/office/drawing/2014/main" id="{106A550B-4CF3-A377-C9C3-C9321EB72206}"/>
              </a:ext>
            </a:extLst>
          </p:cNvPr>
          <p:cNvGraphicFramePr>
            <a:graphicFrameLocks noGrp="1"/>
          </p:cNvGraphicFramePr>
          <p:nvPr>
            <p:extLst>
              <p:ext uri="{D42A27DB-BD31-4B8C-83A1-F6EECF244321}">
                <p14:modId xmlns:p14="http://schemas.microsoft.com/office/powerpoint/2010/main" val="2770745576"/>
              </p:ext>
            </p:extLst>
          </p:nvPr>
        </p:nvGraphicFramePr>
        <p:xfrm>
          <a:off x="1968622" y="2178995"/>
          <a:ext cx="8203045" cy="4535847"/>
        </p:xfrm>
        <a:graphic>
          <a:graphicData uri="http://schemas.openxmlformats.org/drawingml/2006/table">
            <a:tbl>
              <a:tblPr firstRow="1" firstCol="1" bandRow="1">
                <a:tableStyleId>{5C22544A-7EE6-4342-B048-85BDC9FD1C3A}</a:tableStyleId>
              </a:tblPr>
              <a:tblGrid>
                <a:gridCol w="1322138">
                  <a:extLst>
                    <a:ext uri="{9D8B030D-6E8A-4147-A177-3AD203B41FA5}">
                      <a16:colId xmlns:a16="http://schemas.microsoft.com/office/drawing/2014/main" val="2255646649"/>
                    </a:ext>
                  </a:extLst>
                </a:gridCol>
                <a:gridCol w="1834587">
                  <a:extLst>
                    <a:ext uri="{9D8B030D-6E8A-4147-A177-3AD203B41FA5}">
                      <a16:colId xmlns:a16="http://schemas.microsoft.com/office/drawing/2014/main" val="1298500447"/>
                    </a:ext>
                  </a:extLst>
                </a:gridCol>
                <a:gridCol w="1490059">
                  <a:extLst>
                    <a:ext uri="{9D8B030D-6E8A-4147-A177-3AD203B41FA5}">
                      <a16:colId xmlns:a16="http://schemas.microsoft.com/office/drawing/2014/main" val="866132745"/>
                    </a:ext>
                  </a:extLst>
                </a:gridCol>
                <a:gridCol w="1367496">
                  <a:extLst>
                    <a:ext uri="{9D8B030D-6E8A-4147-A177-3AD203B41FA5}">
                      <a16:colId xmlns:a16="http://schemas.microsoft.com/office/drawing/2014/main" val="3753424078"/>
                    </a:ext>
                  </a:extLst>
                </a:gridCol>
                <a:gridCol w="2188765">
                  <a:extLst>
                    <a:ext uri="{9D8B030D-6E8A-4147-A177-3AD203B41FA5}">
                      <a16:colId xmlns:a16="http://schemas.microsoft.com/office/drawing/2014/main" val="3678993409"/>
                    </a:ext>
                  </a:extLst>
                </a:gridCol>
              </a:tblGrid>
              <a:tr h="686662">
                <a:tc>
                  <a:txBody>
                    <a:bodyPr/>
                    <a:lstStyle/>
                    <a:p>
                      <a:pPr algn="ctr">
                        <a:lnSpc>
                          <a:spcPct val="107000"/>
                        </a:lnSpc>
                        <a:spcAft>
                          <a:spcPts val="800"/>
                        </a:spcAft>
                        <a:buNone/>
                      </a:pPr>
                      <a:r>
                        <a:rPr lang="en-US" sz="1600" dirty="0">
                          <a:solidFill>
                            <a:srgbClr val="FFFFFF"/>
                          </a:solidFill>
                          <a:effectLst/>
                        </a:rPr>
                        <a:t>Land</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solidFill>
                            <a:srgbClr val="FFFFFF"/>
                          </a:solidFill>
                          <a:effectLst/>
                        </a:rPr>
                        <a:t>Bevölkerung</a:t>
                      </a:r>
                      <a:endParaRPr lang="pt-PT" sz="1600" dirty="0">
                        <a:solidFill>
                          <a:srgbClr val="FFFFFF"/>
                        </a:solidFill>
                        <a:effectLst/>
                      </a:endParaRPr>
                    </a:p>
                    <a:p>
                      <a:pPr algn="ctr">
                        <a:lnSpc>
                          <a:spcPct val="107000"/>
                        </a:lnSpc>
                        <a:spcAft>
                          <a:spcPts val="800"/>
                        </a:spcAft>
                        <a:buNone/>
                      </a:pPr>
                      <a:r>
                        <a:rPr lang="en-US" sz="1600" dirty="0">
                          <a:solidFill>
                            <a:srgbClr val="FFFFFF"/>
                          </a:solidFill>
                          <a:effectLst/>
                        </a:rPr>
                        <a:t>1. Januar 2024</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solidFill>
                            <a:srgbClr val="FFFFFF"/>
                          </a:solidFill>
                          <a:effectLst/>
                        </a:rPr>
                        <a:t>Altersabhängigkeitsquote* 2024</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solidFill>
                            <a:srgbClr val="FFFFFF"/>
                          </a:solidFill>
                          <a:effectLst/>
                        </a:rPr>
                        <a:t>Medianalter in Jahren 2024</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solidFill>
                            <a:srgbClr val="FFFFFF"/>
                          </a:solidFill>
                          <a:effectLst/>
                        </a:rPr>
                        <a:t>Zuwachs der Bevölkerung im Alter von 65+ zwischen 2014 und 2024</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44129663"/>
                  </a:ext>
                </a:extLst>
              </a:tr>
              <a:tr h="544795">
                <a:tc>
                  <a:txBody>
                    <a:bodyPr/>
                    <a:lstStyle/>
                    <a:p>
                      <a:pPr algn="ctr">
                        <a:lnSpc>
                          <a:spcPct val="107000"/>
                        </a:lnSpc>
                        <a:spcAft>
                          <a:spcPts val="800"/>
                        </a:spcAft>
                        <a:buNone/>
                      </a:pPr>
                      <a:r>
                        <a:rPr lang="en-US" sz="1600" dirty="0">
                          <a:solidFill>
                            <a:srgbClr val="FFFFFF"/>
                          </a:solidFill>
                          <a:effectLst/>
                        </a:rPr>
                        <a:t>Deutschland</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83,4 Millionen</a:t>
                      </a:r>
                      <a:endParaRPr lang="pt-PT" sz="1600">
                        <a:effectLst/>
                      </a:endParaRPr>
                    </a:p>
                    <a:p>
                      <a:pPr algn="ctr">
                        <a:lnSpc>
                          <a:spcPct val="107000"/>
                        </a:lnSpc>
                        <a:spcAft>
                          <a:spcPts val="800"/>
                        </a:spcAft>
                        <a:buNone/>
                      </a:pPr>
                      <a:r>
                        <a:rPr lang="en-US" sz="1600">
                          <a:effectLst/>
                        </a:rPr>
                        <a:t>19 % der Gesamtbevölkerung der EU</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35,2</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45,5</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20,9 % bis 22,4 %</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60370166"/>
                  </a:ext>
                </a:extLst>
              </a:tr>
              <a:tr h="544795">
                <a:tc>
                  <a:txBody>
                    <a:bodyPr/>
                    <a:lstStyle/>
                    <a:p>
                      <a:pPr algn="ctr">
                        <a:lnSpc>
                          <a:spcPct val="107000"/>
                        </a:lnSpc>
                        <a:spcAft>
                          <a:spcPts val="800"/>
                        </a:spcAft>
                        <a:buNone/>
                      </a:pPr>
                      <a:r>
                        <a:rPr lang="en-US" sz="1600" dirty="0">
                          <a:solidFill>
                            <a:srgbClr val="FFFFFF"/>
                          </a:solidFill>
                          <a:effectLst/>
                        </a:rPr>
                        <a:t>Frankreich</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68,4 Millionen</a:t>
                      </a:r>
                      <a:endParaRPr lang="pt-PT" sz="1600" dirty="0">
                        <a:effectLst/>
                      </a:endParaRPr>
                    </a:p>
                    <a:p>
                      <a:pPr algn="ctr">
                        <a:lnSpc>
                          <a:spcPct val="107000"/>
                        </a:lnSpc>
                        <a:spcAft>
                          <a:spcPts val="800"/>
                        </a:spcAft>
                        <a:buNone/>
                      </a:pPr>
                      <a:r>
                        <a:rPr lang="en-US" sz="1600" dirty="0">
                          <a:effectLst/>
                        </a:rPr>
                        <a:t>15 % des EU-Gesamtwerts</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34,8</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42,6</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18,0 % bis 21,4 %</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03221168"/>
                  </a:ext>
                </a:extLst>
              </a:tr>
              <a:tr h="475276">
                <a:tc>
                  <a:txBody>
                    <a:bodyPr/>
                    <a:lstStyle/>
                    <a:p>
                      <a:pPr algn="ctr">
                        <a:lnSpc>
                          <a:spcPct val="107000"/>
                        </a:lnSpc>
                        <a:spcAft>
                          <a:spcPts val="800"/>
                        </a:spcAft>
                        <a:buNone/>
                      </a:pPr>
                      <a:r>
                        <a:rPr lang="en-US" sz="1600" dirty="0">
                          <a:solidFill>
                            <a:srgbClr val="FFFFFF"/>
                          </a:solidFill>
                          <a:effectLst/>
                        </a:rPr>
                        <a:t>Rumänien</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19,07 Millionen</a:t>
                      </a:r>
                    </a:p>
                    <a:p>
                      <a:pPr marL="0" marR="0" lvl="0" indent="0" algn="ctr" defTabSz="914377" rtl="0" eaLnBrk="1" fontAlgn="auto" latinLnBrk="0" hangingPunct="1">
                        <a:lnSpc>
                          <a:spcPct val="107000"/>
                        </a:lnSpc>
                        <a:spcBef>
                          <a:spcPts val="0"/>
                        </a:spcBef>
                        <a:spcAft>
                          <a:spcPts val="800"/>
                        </a:spcAft>
                        <a:buClrTx/>
                        <a:buSzTx/>
                        <a:buFontTx/>
                        <a:buNone/>
                        <a:tabLst/>
                        <a:defRPr/>
                      </a:pPr>
                      <a:r>
                        <a:rPr lang="en-US" sz="1600" dirty="0">
                          <a:effectLst/>
                        </a:rPr>
                        <a:t>4,2 % des EU-Gesamtwerts</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31,2</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43,8</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13,9 % bis 17,7 %</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99305038"/>
                  </a:ext>
                </a:extLst>
              </a:tr>
              <a:tr h="544795">
                <a:tc>
                  <a:txBody>
                    <a:bodyPr/>
                    <a:lstStyle/>
                    <a:p>
                      <a:pPr algn="ctr">
                        <a:lnSpc>
                          <a:spcPct val="107000"/>
                        </a:lnSpc>
                        <a:spcAft>
                          <a:spcPts val="800"/>
                        </a:spcAft>
                        <a:buNone/>
                      </a:pPr>
                      <a:r>
                        <a:rPr lang="en-US" sz="1600" dirty="0">
                          <a:solidFill>
                            <a:srgbClr val="FFFFFF"/>
                          </a:solidFill>
                          <a:effectLst/>
                        </a:rPr>
                        <a:t>Zypern</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934 000</a:t>
                      </a:r>
                      <a:endParaRPr lang="pt-PT" sz="1600">
                        <a:effectLst/>
                      </a:endParaRPr>
                    </a:p>
                    <a:p>
                      <a:pPr algn="ctr">
                        <a:lnSpc>
                          <a:spcPct val="107000"/>
                        </a:lnSpc>
                        <a:spcAft>
                          <a:spcPts val="800"/>
                        </a:spcAft>
                        <a:buNone/>
                      </a:pPr>
                      <a:r>
                        <a:rPr lang="en-US" sz="1600">
                          <a:effectLst/>
                        </a:rPr>
                        <a:t>0,2 % des EU-Gesamtwerts</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26,5</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40,6</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16,5 % bis 20,0 %</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88678529"/>
                  </a:ext>
                </a:extLst>
              </a:tr>
              <a:tr h="544795">
                <a:tc>
                  <a:txBody>
                    <a:bodyPr/>
                    <a:lstStyle/>
                    <a:p>
                      <a:pPr algn="ctr">
                        <a:lnSpc>
                          <a:spcPct val="107000"/>
                        </a:lnSpc>
                        <a:spcAft>
                          <a:spcPts val="800"/>
                        </a:spcAft>
                        <a:buNone/>
                      </a:pPr>
                      <a:r>
                        <a:rPr lang="en-US" sz="1600" dirty="0">
                          <a:solidFill>
                            <a:srgbClr val="FFFFFF"/>
                          </a:solidFill>
                          <a:effectLst/>
                        </a:rPr>
                        <a:t>Portugal</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10,64 Millionen</a:t>
                      </a:r>
                      <a:endParaRPr lang="pt-PT" sz="1600" dirty="0">
                        <a:effectLst/>
                      </a:endParaRPr>
                    </a:p>
                    <a:p>
                      <a:pPr algn="ctr">
                        <a:lnSpc>
                          <a:spcPct val="107000"/>
                        </a:lnSpc>
                        <a:spcAft>
                          <a:spcPts val="800"/>
                        </a:spcAft>
                        <a:buNone/>
                      </a:pPr>
                      <a:r>
                        <a:rPr lang="en-US" sz="1600" dirty="0">
                          <a:effectLst/>
                        </a:rPr>
                        <a:t>2,4 % des EU-Gesamtwerts</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38,2</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47,1</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20,0 % – 24,1 %</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70918943"/>
                  </a:ext>
                </a:extLst>
              </a:tr>
              <a:tr h="705588">
                <a:tc>
                  <a:txBody>
                    <a:bodyPr/>
                    <a:lstStyle/>
                    <a:p>
                      <a:pPr algn="ctr">
                        <a:lnSpc>
                          <a:spcPct val="107000"/>
                        </a:lnSpc>
                        <a:spcAft>
                          <a:spcPts val="800"/>
                        </a:spcAft>
                        <a:buNone/>
                      </a:pPr>
                      <a:r>
                        <a:rPr lang="en-US" sz="1600" dirty="0">
                          <a:solidFill>
                            <a:srgbClr val="FFFFFF"/>
                          </a:solidFill>
                          <a:effectLst/>
                        </a:rPr>
                        <a:t>Europa</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449,31 Millionen</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33,9</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a:effectLst/>
                        </a:rPr>
                        <a:t>44,7</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dirty="0">
                          <a:effectLst/>
                        </a:rPr>
                        <a:t>18,7 % bis 21,6 %</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70785169"/>
                  </a:ext>
                </a:extLst>
              </a:tr>
            </a:tbl>
          </a:graphicData>
        </a:graphic>
      </p:graphicFrame>
    </p:spTree>
    <p:extLst>
      <p:ext uri="{BB962C8B-B14F-4D97-AF65-F5344CB8AC3E}">
        <p14:creationId xmlns:p14="http://schemas.microsoft.com/office/powerpoint/2010/main" val="2646829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B9873-3F5C-7DE8-67BA-909C88F0AC2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E0D61B43-514D-DC1B-3966-9B2424C1F4F4}"/>
              </a:ext>
            </a:extLst>
          </p:cNvPr>
          <p:cNvSpPr>
            <a:spLocks noGrp="1"/>
          </p:cNvSpPr>
          <p:nvPr>
            <p:ph type="title"/>
          </p:nvPr>
        </p:nvSpPr>
        <p:spPr/>
        <p:txBody>
          <a:bodyPr lIns="91440"/>
          <a:lstStyle/>
          <a:p>
            <a:r>
              <a:rPr lang="pt-PT" dirty="0"/>
              <a:t>Demografische Daten (Eurostat, 2024)</a:t>
            </a:r>
            <a:endParaRPr lang="el-GR" dirty="0"/>
          </a:p>
        </p:txBody>
      </p:sp>
      <p:sp>
        <p:nvSpPr>
          <p:cNvPr id="3" name="Marcador de Posição do Texto 2">
            <a:extLst>
              <a:ext uri="{FF2B5EF4-FFF2-40B4-BE49-F238E27FC236}">
                <a16:creationId xmlns:a16="http://schemas.microsoft.com/office/drawing/2014/main" id="{6874C1F5-1752-6143-4416-AB75B3594951}"/>
              </a:ext>
            </a:extLst>
          </p:cNvPr>
          <p:cNvSpPr>
            <a:spLocks noGrp="1"/>
          </p:cNvSpPr>
          <p:nvPr>
            <p:ph type="body" sz="quarter" idx="10"/>
          </p:nvPr>
        </p:nvSpPr>
        <p:spPr/>
        <p:txBody>
          <a:bodyPr/>
          <a:lstStyle/>
          <a:p>
            <a:r>
              <a:rPr lang="en-US" sz="2100" dirty="0"/>
              <a:t>Bevölkerung unter 15 Jahren in Prozent der Gesamtbevölkerung </a:t>
            </a:r>
            <a:r>
              <a:rPr lang="pt-PT" sz="2100" dirty="0"/>
              <a:t>in den Partnerländern von „Never Gets Old“</a:t>
            </a:r>
          </a:p>
        </p:txBody>
      </p:sp>
      <p:pic>
        <p:nvPicPr>
          <p:cNvPr id="6" name="Marcador de Posição de Conteúdo 5" descr="Uma imagem com texto, captura de ecrã, file, diagrama&#10;&#10;Os conteúdos gerados por IA podem estar incorretos.">
            <a:extLst>
              <a:ext uri="{FF2B5EF4-FFF2-40B4-BE49-F238E27FC236}">
                <a16:creationId xmlns:a16="http://schemas.microsoft.com/office/drawing/2014/main" id="{FE406AD3-E0A8-BCA6-D24F-63041BF71834}"/>
              </a:ext>
            </a:extLst>
          </p:cNvPr>
          <p:cNvPicPr>
            <a:picLocks noGrp="1" noChangeAspect="1"/>
          </p:cNvPicPr>
          <p:nvPr>
            <p:ph sz="quarter" idx="12"/>
          </p:nvPr>
        </p:nvPicPr>
        <p:blipFill>
          <a:blip r:embed="rId2"/>
          <a:stretch>
            <a:fillRect/>
          </a:stretch>
        </p:blipFill>
        <p:spPr>
          <a:xfrm>
            <a:off x="2392550" y="1405534"/>
            <a:ext cx="6955731" cy="52000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63701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17BA4-CF45-D42A-0F0B-BEDD6D868397}"/>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6811BD24-6BC9-2100-2B43-D53CA59952A0}"/>
              </a:ext>
            </a:extLst>
          </p:cNvPr>
          <p:cNvSpPr>
            <a:spLocks noGrp="1"/>
          </p:cNvSpPr>
          <p:nvPr>
            <p:ph type="title"/>
          </p:nvPr>
        </p:nvSpPr>
        <p:spPr/>
        <p:txBody>
          <a:bodyPr lIns="91440"/>
          <a:lstStyle/>
          <a:p>
            <a:r>
              <a:rPr lang="pt-PT" dirty="0"/>
              <a:t>Demografische Daten in den Partnerländern</a:t>
            </a:r>
            <a:endParaRPr lang="el-GR" dirty="0"/>
          </a:p>
        </p:txBody>
      </p:sp>
      <p:sp>
        <p:nvSpPr>
          <p:cNvPr id="7" name="Content Placeholder 6">
            <a:extLst>
              <a:ext uri="{FF2B5EF4-FFF2-40B4-BE49-F238E27FC236}">
                <a16:creationId xmlns:a16="http://schemas.microsoft.com/office/drawing/2014/main" id="{1EB4B095-D248-BFB9-E2A3-137267A17CF9}"/>
              </a:ext>
            </a:extLst>
          </p:cNvPr>
          <p:cNvSpPr>
            <a:spLocks noGrp="1"/>
          </p:cNvSpPr>
          <p:nvPr>
            <p:ph sz="quarter" idx="12"/>
          </p:nvPr>
        </p:nvSpPr>
        <p:spPr>
          <a:xfrm>
            <a:off x="97970" y="1258404"/>
            <a:ext cx="10855375" cy="5289179"/>
          </a:xfrm>
        </p:spPr>
        <p:txBody>
          <a:bodyPr/>
          <a:lstStyle/>
          <a:p>
            <a:pPr marL="285750" indent="-285750">
              <a:buFont typeface="Arial" panose="020B0604020202020204" pitchFamily="34" charset="0"/>
              <a:buChar char="•"/>
            </a:pPr>
            <a:r>
              <a:rPr lang="en-US" sz="2400" b="1" dirty="0"/>
              <a:t>Portugal </a:t>
            </a:r>
            <a:r>
              <a:rPr lang="en-US" sz="2400" dirty="0"/>
              <a:t>weist derzeit neben Italien und Griechenland eine der höchsten Altenquotienten in der EU auf, wobei das Medianalter dort mit einer der höchsten Raten in der Region ansteigt (Eurostat, 2024). </a:t>
            </a:r>
          </a:p>
          <a:p>
            <a:pPr marL="285750" indent="-285750">
              <a:buFont typeface="Arial" panose="020B0604020202020204" pitchFamily="34" charset="0"/>
              <a:buChar char="•"/>
            </a:pPr>
            <a:r>
              <a:rPr lang="en-US" sz="2400" b="1" dirty="0"/>
              <a:t>In Deutschland </a:t>
            </a:r>
            <a:r>
              <a:rPr lang="en-US" sz="2400" dirty="0"/>
              <a:t>hat sich das Medianalter in jüngster Zeit leicht </a:t>
            </a:r>
            <a:r>
              <a:rPr lang="en-US" sz="2400" dirty="0" err="1"/>
              <a:t>stabilisiert </a:t>
            </a:r>
            <a:r>
              <a:rPr lang="en-US" sz="2400" dirty="0"/>
              <a:t>oder ist sogar gesunken, was auf den Zustrom jüngerer Arbeitskräfte mit Migrationshintergrund zurückgeführt wird. </a:t>
            </a:r>
          </a:p>
          <a:p>
            <a:pPr marL="285750" indent="-285750">
              <a:buFont typeface="Arial" panose="020B0604020202020204" pitchFamily="34" charset="0"/>
              <a:buChar char="•"/>
            </a:pPr>
            <a:r>
              <a:rPr lang="en-US" sz="2400" b="1" dirty="0"/>
              <a:t>Frankreich </a:t>
            </a:r>
            <a:r>
              <a:rPr lang="en-US" sz="2400" dirty="0"/>
              <a:t>verfügt weiterhin über eine der größten und widerstandsfähigsten Bevölkerungen; dennoch bleibt auch dieses Land von der „Überalterung“ nicht verschont, was den Schwerpunkt der nationalen Politik auf die langfristige Nachhaltigkeit der Sozialsysteme verlagert hat.</a:t>
            </a:r>
          </a:p>
          <a:p>
            <a:pPr marL="285750" indent="-285750">
              <a:buFont typeface="Arial" panose="020B0604020202020204" pitchFamily="34" charset="0"/>
              <a:buChar char="•"/>
            </a:pPr>
            <a:r>
              <a:rPr lang="en-US" sz="2400" b="1" dirty="0"/>
              <a:t>Rumänien </a:t>
            </a:r>
            <a:r>
              <a:rPr lang="en-US" sz="2400" dirty="0"/>
              <a:t>hat einen der stärksten relativen Bevölkerungsrückgänge in der EU verzeichnet (ca. -11 % seit 2004), der durch die Abwanderung der Bevölkerung im erwerbsfähigen Alter bedingt ist.</a:t>
            </a:r>
          </a:p>
          <a:p>
            <a:pPr marL="285750" indent="-285750">
              <a:buFont typeface="Arial" panose="020B0604020202020204" pitchFamily="34" charset="0"/>
              <a:buChar char="•"/>
            </a:pPr>
            <a:r>
              <a:rPr lang="en-US" sz="2400" b="1" dirty="0"/>
              <a:t>Zypern </a:t>
            </a:r>
            <a:r>
              <a:rPr lang="en-US" sz="2400" dirty="0"/>
              <a:t>verzeichnet das höchste relative Bevölkerungswachstum in der Union (29 % seit 2004), sieht sich jedoch paradoxerweise mit einem schrumpfenden Anteil an Kindern konfrontiert.</a:t>
            </a:r>
          </a:p>
        </p:txBody>
      </p:sp>
      <p:pic>
        <p:nvPicPr>
          <p:cNvPr id="6" name="Imagem 5" descr="Uma imagem com bandeira, símbolo, emblema, logótipo&#10;&#10;Os conteúdos gerados por IA podem estar incorretos.">
            <a:extLst>
              <a:ext uri="{FF2B5EF4-FFF2-40B4-BE49-F238E27FC236}">
                <a16:creationId xmlns:a16="http://schemas.microsoft.com/office/drawing/2014/main" id="{853B6DED-BAE6-25BA-8BFE-BCD522220E1C}"/>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842996" y="1330987"/>
            <a:ext cx="1091815" cy="727877"/>
          </a:xfrm>
          <a:prstGeom prst="rect">
            <a:avLst/>
          </a:prstGeom>
          <a:ln>
            <a:solidFill>
              <a:schemeClr val="tx1"/>
            </a:solidFill>
          </a:ln>
        </p:spPr>
      </p:pic>
      <p:pic>
        <p:nvPicPr>
          <p:cNvPr id="10" name="Imagem 9" descr="Uma imagem com encarnado, amarelo, laranja, Saturação de cores&#10;&#10;Os conteúdos gerados por IA podem estar incorretos.">
            <a:extLst>
              <a:ext uri="{FF2B5EF4-FFF2-40B4-BE49-F238E27FC236}">
                <a16:creationId xmlns:a16="http://schemas.microsoft.com/office/drawing/2014/main" id="{35EBC202-5932-83A5-E5C4-012FBDF03B36}"/>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0842996" y="2374127"/>
            <a:ext cx="1092157" cy="655294"/>
          </a:xfrm>
          <a:prstGeom prst="rect">
            <a:avLst/>
          </a:prstGeom>
          <a:ln>
            <a:solidFill>
              <a:schemeClr val="tx1"/>
            </a:solidFill>
          </a:ln>
        </p:spPr>
      </p:pic>
      <p:pic>
        <p:nvPicPr>
          <p:cNvPr id="13" name="Imagem 12" descr="Uma imagem com Retângulo, bandeira, captura de ecrã, design&#10;&#10;Os conteúdos gerados por IA podem estar incorretos.">
            <a:extLst>
              <a:ext uri="{FF2B5EF4-FFF2-40B4-BE49-F238E27FC236}">
                <a16:creationId xmlns:a16="http://schemas.microsoft.com/office/drawing/2014/main" id="{AA6F692D-7817-EAE1-6D17-A8A4488A1D05}"/>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0843338" y="3344457"/>
            <a:ext cx="1092157" cy="728332"/>
          </a:xfrm>
          <a:prstGeom prst="rect">
            <a:avLst/>
          </a:prstGeom>
          <a:ln>
            <a:solidFill>
              <a:schemeClr val="tx1"/>
            </a:solidFill>
          </a:ln>
        </p:spPr>
      </p:pic>
      <p:pic>
        <p:nvPicPr>
          <p:cNvPr id="16" name="Imagem 15" descr="Uma imagem com clipart, ilustração&#10;&#10;Os conteúdos gerados por IA podem estar incorretos.">
            <a:extLst>
              <a:ext uri="{FF2B5EF4-FFF2-40B4-BE49-F238E27FC236}">
                <a16:creationId xmlns:a16="http://schemas.microsoft.com/office/drawing/2014/main" id="{F3EE6097-CC9D-B217-D956-BB9B2201E5EC}"/>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0842996" y="5430965"/>
            <a:ext cx="1092158" cy="728105"/>
          </a:xfrm>
          <a:prstGeom prst="rect">
            <a:avLst/>
          </a:prstGeom>
          <a:ln>
            <a:solidFill>
              <a:schemeClr val="tx1"/>
            </a:solidFill>
          </a:ln>
        </p:spPr>
      </p:pic>
      <p:pic>
        <p:nvPicPr>
          <p:cNvPr id="19" name="Imagem 18" descr="Uma imagem com amarelo, Saturação de cores, Retângulo, encarnado&#10;&#10;Os conteúdos gerados por IA podem estar incorretos.">
            <a:extLst>
              <a:ext uri="{FF2B5EF4-FFF2-40B4-BE49-F238E27FC236}">
                <a16:creationId xmlns:a16="http://schemas.microsoft.com/office/drawing/2014/main" id="{A5F5B4A5-1E07-BFA2-EEBB-BED9B8C9ACCF}"/>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10842996" y="4387825"/>
            <a:ext cx="1092157" cy="728104"/>
          </a:xfrm>
          <a:prstGeom prst="rect">
            <a:avLst/>
          </a:prstGeom>
          <a:ln>
            <a:solidFill>
              <a:schemeClr val="tx1"/>
            </a:solidFill>
          </a:ln>
        </p:spPr>
      </p:pic>
    </p:spTree>
    <p:extLst>
      <p:ext uri="{BB962C8B-B14F-4D97-AF65-F5344CB8AC3E}">
        <p14:creationId xmlns:p14="http://schemas.microsoft.com/office/powerpoint/2010/main" val="102006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0F48C-DA94-70D0-1F18-BC53229A38B9}"/>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DC880D4-D543-5DEF-122F-E01A596003F6}"/>
              </a:ext>
            </a:extLst>
          </p:cNvPr>
          <p:cNvSpPr>
            <a:spLocks noGrp="1"/>
          </p:cNvSpPr>
          <p:nvPr>
            <p:ph type="title"/>
          </p:nvPr>
        </p:nvSpPr>
        <p:spPr>
          <a:xfrm>
            <a:off x="97970" y="81642"/>
            <a:ext cx="11944351" cy="715879"/>
          </a:xfrm>
        </p:spPr>
        <p:txBody>
          <a:bodyPr lIns="91440" anchor="ctr">
            <a:normAutofit/>
          </a:bodyPr>
          <a:lstStyle/>
          <a:p>
            <a:r>
              <a:rPr lang="pt-PT" dirty="0"/>
              <a:t>Demografische Daten – </a:t>
            </a:r>
            <a:r>
              <a:rPr lang="pt-PT" dirty="0" err="1"/>
              <a:t>Alterung </a:t>
            </a:r>
            <a:r>
              <a:rPr lang="pt-PT" dirty="0"/>
              <a:t>in </a:t>
            </a:r>
            <a:r>
              <a:rPr lang="pt-PT" dirty="0" err="1"/>
              <a:t>Europa</a:t>
            </a:r>
            <a:endParaRPr lang="el-GR" dirty="0"/>
          </a:p>
        </p:txBody>
      </p:sp>
      <p:pic>
        <p:nvPicPr>
          <p:cNvPr id="6" name="Imagem 5" descr="Uma imagem com pessoas, sapatos, homem, vestuário&#10;&#10;Os conteúdos gerados por IA podem estar incorretos.">
            <a:extLst>
              <a:ext uri="{FF2B5EF4-FFF2-40B4-BE49-F238E27FC236}">
                <a16:creationId xmlns:a16="http://schemas.microsoft.com/office/drawing/2014/main" id="{16E43AA0-D815-1064-D97B-5E12499527BA}"/>
              </a:ext>
            </a:extLst>
          </p:cNvPr>
          <p:cNvPicPr>
            <a:picLocks noChangeAspect="1"/>
          </p:cNvPicPr>
          <p:nvPr/>
        </p:nvPicPr>
        <p:blipFill>
          <a:blip r:embed="rId3"/>
          <a:srcRect l="11831" r="21577"/>
          <a:stretch>
            <a:fillRect/>
          </a:stretch>
        </p:blipFill>
        <p:spPr>
          <a:xfrm>
            <a:off x="97971" y="873580"/>
            <a:ext cx="5910944" cy="5902778"/>
          </a:xfrm>
          <a:prstGeom prst="rect">
            <a:avLst/>
          </a:prstGeom>
          <a:noFill/>
        </p:spPr>
      </p:pic>
      <p:sp>
        <p:nvSpPr>
          <p:cNvPr id="7" name="Content Placeholder 6">
            <a:extLst>
              <a:ext uri="{FF2B5EF4-FFF2-40B4-BE49-F238E27FC236}">
                <a16:creationId xmlns:a16="http://schemas.microsoft.com/office/drawing/2014/main" id="{99B976F6-E6D3-829B-C51B-80C0D40A634D}"/>
              </a:ext>
            </a:extLst>
          </p:cNvPr>
          <p:cNvSpPr>
            <a:spLocks noGrp="1"/>
          </p:cNvSpPr>
          <p:nvPr>
            <p:ph sz="quarter" idx="12"/>
          </p:nvPr>
        </p:nvSpPr>
        <p:spPr>
          <a:xfrm>
            <a:off x="6183087" y="1214048"/>
            <a:ext cx="5910944" cy="5902778"/>
          </a:xfrm>
        </p:spPr>
        <p:txBody>
          <a:bodyPr>
            <a:normAutofit lnSpcReduction="10000"/>
          </a:bodyPr>
          <a:lstStyle/>
          <a:p>
            <a:r>
              <a:rPr lang="en-US" sz="3000" dirty="0"/>
              <a:t>Die Daten unterstreichen den Übergang von einer Phase des </a:t>
            </a:r>
            <a:r>
              <a:rPr lang="en-US" sz="3000" i="1" dirty="0"/>
              <a:t>demografischen Dividenden </a:t>
            </a:r>
            <a:r>
              <a:rPr lang="en-US" sz="3000" dirty="0"/>
              <a:t>(ein Land verfügt über eine große, junge Erwerbsbevölkerung) zu einer Phase des </a:t>
            </a:r>
            <a:r>
              <a:rPr lang="en-US" sz="3000" i="1" dirty="0"/>
              <a:t>demografischen Belastungsfaktors</a:t>
            </a:r>
            <a:r>
              <a:rPr lang="en-US" sz="3000" dirty="0"/>
              <a:t>.</a:t>
            </a:r>
          </a:p>
          <a:p>
            <a:endParaRPr lang="en-US" sz="3000" dirty="0"/>
          </a:p>
          <a:p>
            <a:r>
              <a:rPr lang="en-US" sz="3000" dirty="0"/>
              <a:t>Mit anderen Worten: Wir können uns nicht mehr darauf verlassen, dass eine riesige Gruppe junger Erwerbstätiger die Wirtschaft antreibt; stattdessen müssen wir neue Wege finden, um eine deutlich ältere Gesellschaft zu unterstützen.</a:t>
            </a:r>
          </a:p>
        </p:txBody>
      </p:sp>
    </p:spTree>
    <p:extLst>
      <p:ext uri="{BB962C8B-B14F-4D97-AF65-F5344CB8AC3E}">
        <p14:creationId xmlns:p14="http://schemas.microsoft.com/office/powerpoint/2010/main" val="3349218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CD709-3DE0-C5F2-1B43-9EEFEE33156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25D0286-C1AC-AB7F-2D6F-99E66C69647E}"/>
              </a:ext>
            </a:extLst>
          </p:cNvPr>
          <p:cNvSpPr>
            <a:spLocks noGrp="1"/>
          </p:cNvSpPr>
          <p:nvPr>
            <p:ph type="title"/>
          </p:nvPr>
        </p:nvSpPr>
        <p:spPr>
          <a:xfrm>
            <a:off x="97970" y="81642"/>
            <a:ext cx="11944351" cy="715879"/>
          </a:xfrm>
        </p:spPr>
        <p:txBody>
          <a:bodyPr lIns="91440" anchor="ctr">
            <a:normAutofit/>
          </a:bodyPr>
          <a:lstStyle/>
          <a:p>
            <a:r>
              <a:rPr lang="pt-PT" dirty="0"/>
              <a:t>Demografische Daten – </a:t>
            </a:r>
            <a:r>
              <a:rPr lang="pt-PT" dirty="0" err="1"/>
              <a:t>Alterung </a:t>
            </a:r>
            <a:r>
              <a:rPr lang="pt-PT" dirty="0"/>
              <a:t>in </a:t>
            </a:r>
            <a:r>
              <a:rPr lang="pt-PT" dirty="0" err="1"/>
              <a:t>Europa</a:t>
            </a:r>
            <a:endParaRPr lang="en-US" dirty="0"/>
          </a:p>
        </p:txBody>
      </p:sp>
      <p:sp>
        <p:nvSpPr>
          <p:cNvPr id="7" name="Content Placeholder 6">
            <a:extLst>
              <a:ext uri="{FF2B5EF4-FFF2-40B4-BE49-F238E27FC236}">
                <a16:creationId xmlns:a16="http://schemas.microsoft.com/office/drawing/2014/main" id="{9B9AF85D-297E-717D-0CE4-E777677E8814}"/>
              </a:ext>
            </a:extLst>
          </p:cNvPr>
          <p:cNvSpPr>
            <a:spLocks noGrp="1"/>
          </p:cNvSpPr>
          <p:nvPr>
            <p:ph sz="quarter" idx="11"/>
          </p:nvPr>
        </p:nvSpPr>
        <p:spPr>
          <a:xfrm>
            <a:off x="97971" y="1462684"/>
            <a:ext cx="5910944" cy="5313673"/>
          </a:xfrm>
        </p:spPr>
        <p:txBody>
          <a:bodyPr>
            <a:normAutofit/>
          </a:bodyPr>
          <a:lstStyle/>
          <a:p>
            <a:r>
              <a:rPr lang="en-US" sz="2400" dirty="0"/>
              <a:t>Ziel: Die EU-Daten mit der spezifischen regionalen und beruflichen Realität der Lernenden verknüpfen.</a:t>
            </a:r>
          </a:p>
          <a:p>
            <a:endParaRPr lang="en-US" sz="2400" dirty="0"/>
          </a:p>
          <a:p>
            <a:r>
              <a:rPr lang="en-US" sz="2400" dirty="0"/>
              <a:t>Richten Sie drei „Stationen“ (Tische) ein: </a:t>
            </a:r>
          </a:p>
          <a:p>
            <a:pPr marL="285750" indent="-285750">
              <a:buFont typeface="Arial" panose="020B0604020202020204" pitchFamily="34" charset="0"/>
              <a:buChar char="•"/>
            </a:pPr>
            <a:r>
              <a:rPr lang="en-US" sz="2400" dirty="0"/>
              <a:t>Station 1: Auswirkungen auf Finanzierung und Infrastruktur in unserer Gemeinde.</a:t>
            </a:r>
          </a:p>
          <a:p>
            <a:pPr marL="285750" indent="-285750">
              <a:buFont typeface="Arial" panose="020B0604020202020204" pitchFamily="34" charset="0"/>
              <a:buChar char="•"/>
            </a:pPr>
            <a:r>
              <a:rPr lang="en-US" sz="2400" dirty="0"/>
              <a:t>Station 2: Auswirkungen auf das Personal und die individuelle Arbeitsbelastung.</a:t>
            </a:r>
          </a:p>
          <a:p>
            <a:pPr marL="285750" indent="-285750">
              <a:buFont typeface="Arial" panose="020B0604020202020204" pitchFamily="34" charset="0"/>
              <a:buChar char="•"/>
            </a:pPr>
            <a:r>
              <a:rPr lang="en-US" sz="2400" dirty="0"/>
              <a:t>Station 3: Auswirkungen auf das Wohlbefinden älterer Menschen.</a:t>
            </a:r>
          </a:p>
        </p:txBody>
      </p:sp>
      <p:pic>
        <p:nvPicPr>
          <p:cNvPr id="5" name="Imagem 4" descr="Uma imagem com texto, vestuário, homem, pessoa&#10;&#10;Os conteúdos gerados por IA podem estar incorretos.">
            <a:extLst>
              <a:ext uri="{FF2B5EF4-FFF2-40B4-BE49-F238E27FC236}">
                <a16:creationId xmlns:a16="http://schemas.microsoft.com/office/drawing/2014/main" id="{50A67F5B-3455-76D5-2D09-67AC384774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1377" y="1534043"/>
            <a:ext cx="5910944" cy="3945555"/>
          </a:xfrm>
          <a:prstGeom prst="rect">
            <a:avLst/>
          </a:prstGeom>
          <a:noFill/>
        </p:spPr>
      </p:pic>
      <p:sp>
        <p:nvSpPr>
          <p:cNvPr id="3" name="Marcador de Posição do Texto 2">
            <a:extLst>
              <a:ext uri="{FF2B5EF4-FFF2-40B4-BE49-F238E27FC236}">
                <a16:creationId xmlns:a16="http://schemas.microsoft.com/office/drawing/2014/main" id="{D2E0B494-98F7-144E-B03A-8D88E1AA0B1B}"/>
              </a:ext>
            </a:extLst>
          </p:cNvPr>
          <p:cNvSpPr>
            <a:spLocks noGrp="1"/>
          </p:cNvSpPr>
          <p:nvPr>
            <p:ph type="body" sz="quarter" idx="10"/>
          </p:nvPr>
        </p:nvSpPr>
        <p:spPr>
          <a:xfrm>
            <a:off x="97970" y="854672"/>
            <a:ext cx="11944351" cy="550862"/>
          </a:xfrm>
        </p:spPr>
        <p:txBody>
          <a:bodyPr anchor="ctr">
            <a:normAutofit/>
          </a:bodyPr>
          <a:lstStyle/>
          <a:p>
            <a:r>
              <a:rPr lang="en-US" dirty="0"/>
              <a:t>Übung 1 – World Café</a:t>
            </a:r>
            <a:endParaRPr lang="pt-PT" dirty="0"/>
          </a:p>
        </p:txBody>
      </p:sp>
    </p:spTree>
    <p:extLst>
      <p:ext uri="{BB962C8B-B14F-4D97-AF65-F5344CB8AC3E}">
        <p14:creationId xmlns:p14="http://schemas.microsoft.com/office/powerpoint/2010/main" val="2956666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1BAE8-605A-030B-8DD8-140A62AE37EB}"/>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14F789CE-10C7-DB0C-20AD-5A8C12A85104}"/>
              </a:ext>
            </a:extLst>
          </p:cNvPr>
          <p:cNvSpPr>
            <a:spLocks noGrp="1"/>
          </p:cNvSpPr>
          <p:nvPr>
            <p:ph type="title"/>
          </p:nvPr>
        </p:nvSpPr>
        <p:spPr/>
        <p:txBody>
          <a:bodyPr lIns="91440"/>
          <a:lstStyle/>
          <a:p>
            <a:r>
              <a:rPr lang="pt-PT" dirty="0" err="1"/>
              <a:t>Konzepte für </a:t>
            </a:r>
            <a:r>
              <a:rPr lang="pt-PT" dirty="0"/>
              <a:t>positives </a:t>
            </a:r>
            <a:r>
              <a:rPr lang="pt-PT" dirty="0" err="1"/>
              <a:t>Altern</a:t>
            </a:r>
            <a:endParaRPr lang="el-GR" dirty="0"/>
          </a:p>
        </p:txBody>
      </p:sp>
      <p:sp>
        <p:nvSpPr>
          <p:cNvPr id="7" name="Content Placeholder 6">
            <a:extLst>
              <a:ext uri="{FF2B5EF4-FFF2-40B4-BE49-F238E27FC236}">
                <a16:creationId xmlns:a16="http://schemas.microsoft.com/office/drawing/2014/main" id="{06B44C82-9812-A6D1-14F8-6DE608251805}"/>
              </a:ext>
            </a:extLst>
          </p:cNvPr>
          <p:cNvSpPr>
            <a:spLocks noGrp="1"/>
          </p:cNvSpPr>
          <p:nvPr>
            <p:ph sz="quarter" idx="12"/>
          </p:nvPr>
        </p:nvSpPr>
        <p:spPr>
          <a:xfrm>
            <a:off x="195246" y="1131944"/>
            <a:ext cx="11205569" cy="5289179"/>
          </a:xfrm>
        </p:spPr>
        <p:txBody>
          <a:bodyPr/>
          <a:lstStyle/>
          <a:p>
            <a:r>
              <a:rPr lang="en-US" sz="2400" dirty="0"/>
              <a:t>Angesichts des demografischen Wandels in Europa und weltweit hat sich der Schwerpunkt der Gerontologie und der Sozialpolitik verlagert von: </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Ein Rahmenkonzept bietet eine Möglichkeit zum Verständnis und kann als Instrument zur </a:t>
            </a:r>
            <a:r>
              <a:rPr lang="en-US" sz="2400" dirty="0" err="1"/>
              <a:t>Organisation von Programmen </a:t>
            </a:r>
            <a:r>
              <a:rPr lang="en-US" sz="2400" dirty="0"/>
              <a:t>oder Dienstleistungen für Senioren dienen. </a:t>
            </a:r>
          </a:p>
        </p:txBody>
      </p:sp>
      <p:sp>
        <p:nvSpPr>
          <p:cNvPr id="5" name="Oval 4">
            <a:extLst>
              <a:ext uri="{FF2B5EF4-FFF2-40B4-BE49-F238E27FC236}">
                <a16:creationId xmlns:a16="http://schemas.microsoft.com/office/drawing/2014/main" id="{F137E09F-6475-2764-279D-5E6C6309A805}"/>
              </a:ext>
            </a:extLst>
          </p:cNvPr>
          <p:cNvSpPr/>
          <p:nvPr/>
        </p:nvSpPr>
        <p:spPr>
          <a:xfrm>
            <a:off x="632299" y="2163012"/>
            <a:ext cx="3365769" cy="2122614"/>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6" name="Seta: Para a Direita 5">
            <a:extLst>
              <a:ext uri="{FF2B5EF4-FFF2-40B4-BE49-F238E27FC236}">
                <a16:creationId xmlns:a16="http://schemas.microsoft.com/office/drawing/2014/main" id="{E660B6D9-844C-1B7E-1962-855108E1C2A0}"/>
              </a:ext>
            </a:extLst>
          </p:cNvPr>
          <p:cNvSpPr/>
          <p:nvPr/>
        </p:nvSpPr>
        <p:spPr>
          <a:xfrm>
            <a:off x="4542817" y="2866377"/>
            <a:ext cx="2344366" cy="715879"/>
          </a:xfrm>
          <a:prstGeom prst="right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9" name="Oval 8">
            <a:extLst>
              <a:ext uri="{FF2B5EF4-FFF2-40B4-BE49-F238E27FC236}">
                <a16:creationId xmlns:a16="http://schemas.microsoft.com/office/drawing/2014/main" id="{AB6DEEE0-1F6B-FB07-1380-81C272988173}"/>
              </a:ext>
            </a:extLst>
          </p:cNvPr>
          <p:cNvSpPr/>
          <p:nvPr/>
        </p:nvSpPr>
        <p:spPr>
          <a:xfrm>
            <a:off x="7431932" y="2163012"/>
            <a:ext cx="3492230" cy="2122614"/>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1" name="CaixaDeTexto 10">
            <a:extLst>
              <a:ext uri="{FF2B5EF4-FFF2-40B4-BE49-F238E27FC236}">
                <a16:creationId xmlns:a16="http://schemas.microsoft.com/office/drawing/2014/main" id="{221AD78B-F831-D0A5-C58D-F08A4D1B01FC}"/>
              </a:ext>
            </a:extLst>
          </p:cNvPr>
          <p:cNvSpPr txBox="1"/>
          <p:nvPr/>
        </p:nvSpPr>
        <p:spPr>
          <a:xfrm>
            <a:off x="1065179" y="2624153"/>
            <a:ext cx="2582694" cy="1200329"/>
          </a:xfrm>
          <a:prstGeom prst="rect">
            <a:avLst/>
          </a:prstGeom>
          <a:noFill/>
        </p:spPr>
        <p:txBody>
          <a:bodyPr wrap="square" rtlCol="0">
            <a:spAutoFit/>
          </a:bodyPr>
          <a:lstStyle/>
          <a:p>
            <a:pPr algn="ctr"/>
            <a:r>
              <a:rPr lang="en-US" b="1" dirty="0">
                <a:solidFill>
                  <a:srgbClr val="FFFFFF"/>
                </a:solidFill>
              </a:rPr>
              <a:t>Defizitbasiertes Modell</a:t>
            </a:r>
            <a:r>
              <a:rPr lang="en-US" dirty="0">
                <a:solidFill>
                  <a:srgbClr val="FFFFFF"/>
                </a:solidFill>
              </a:rPr>
              <a:t>: betrachtet das Altern in erster Linie als eine Phase unvermeidlichen Verfalls oder von Krankheit.</a:t>
            </a:r>
          </a:p>
        </p:txBody>
      </p:sp>
      <p:sp>
        <p:nvSpPr>
          <p:cNvPr id="12" name="CaixaDeTexto 11">
            <a:extLst>
              <a:ext uri="{FF2B5EF4-FFF2-40B4-BE49-F238E27FC236}">
                <a16:creationId xmlns:a16="http://schemas.microsoft.com/office/drawing/2014/main" id="{271F34F5-9BA6-133B-5AA6-A95ABF627808}"/>
              </a:ext>
            </a:extLst>
          </p:cNvPr>
          <p:cNvSpPr txBox="1"/>
          <p:nvPr/>
        </p:nvSpPr>
        <p:spPr>
          <a:xfrm>
            <a:off x="7862725" y="2485653"/>
            <a:ext cx="2798790" cy="1477328"/>
          </a:xfrm>
          <a:prstGeom prst="rect">
            <a:avLst/>
          </a:prstGeom>
          <a:noFill/>
        </p:spPr>
        <p:txBody>
          <a:bodyPr wrap="square" rtlCol="0">
            <a:spAutoFit/>
          </a:bodyPr>
          <a:lstStyle/>
          <a:p>
            <a:pPr algn="ctr"/>
            <a:r>
              <a:rPr lang="en-US" b="1" dirty="0">
                <a:solidFill>
                  <a:srgbClr val="FFFFFF"/>
                </a:solidFill>
              </a:rPr>
              <a:t>Konzepte für positives Altern</a:t>
            </a:r>
            <a:r>
              <a:rPr lang="en-US" dirty="0">
                <a:solidFill>
                  <a:srgbClr val="FFFFFF"/>
                </a:solidFill>
              </a:rPr>
              <a:t>: betrachten das Altern als eine fortdauernde Phase des Wachstums, der Entwicklung und des Potenzials.</a:t>
            </a:r>
          </a:p>
        </p:txBody>
      </p:sp>
      <p:pic>
        <p:nvPicPr>
          <p:cNvPr id="14" name="Imagem 13" descr="Uma imagem com desenho, Gráficos, clipart, arte&#10;&#10;Os conteúdos gerados por IA podem estar incorretos.">
            <a:extLst>
              <a:ext uri="{FF2B5EF4-FFF2-40B4-BE49-F238E27FC236}">
                <a16:creationId xmlns:a16="http://schemas.microsoft.com/office/drawing/2014/main" id="{4022A9A7-836B-8F99-AD6F-E535B76F2A11}"/>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315964" y="3582256"/>
            <a:ext cx="798072" cy="1136648"/>
          </a:xfrm>
          <a:prstGeom prst="rect">
            <a:avLst/>
          </a:prstGeom>
        </p:spPr>
      </p:pic>
    </p:spTree>
    <p:extLst>
      <p:ext uri="{BB962C8B-B14F-4D97-AF65-F5344CB8AC3E}">
        <p14:creationId xmlns:p14="http://schemas.microsoft.com/office/powerpoint/2010/main" val="1585268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93348-E91F-8091-C537-E9683B121D74}"/>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DFC6DDCB-85A8-497B-6387-85E6CD01B503}"/>
              </a:ext>
            </a:extLst>
          </p:cNvPr>
          <p:cNvSpPr>
            <a:spLocks noGrp="1"/>
          </p:cNvSpPr>
          <p:nvPr>
            <p:ph type="title"/>
          </p:nvPr>
        </p:nvSpPr>
        <p:spPr/>
        <p:txBody>
          <a:bodyPr lIns="91440"/>
          <a:lstStyle/>
          <a:p>
            <a:r>
              <a:rPr lang="pt-PT" dirty="0" err="1"/>
              <a:t>Konzepte für </a:t>
            </a:r>
            <a:r>
              <a:rPr lang="pt-PT" dirty="0"/>
              <a:t>positives </a:t>
            </a:r>
            <a:r>
              <a:rPr lang="pt-PT" dirty="0" err="1"/>
              <a:t>Altern</a:t>
            </a:r>
            <a:endParaRPr lang="el-GR" dirty="0"/>
          </a:p>
        </p:txBody>
      </p:sp>
      <p:sp>
        <p:nvSpPr>
          <p:cNvPr id="7" name="Content Placeholder 6">
            <a:extLst>
              <a:ext uri="{FF2B5EF4-FFF2-40B4-BE49-F238E27FC236}">
                <a16:creationId xmlns:a16="http://schemas.microsoft.com/office/drawing/2014/main" id="{3A581EEA-3EF8-B01D-7B55-C9728305D529}"/>
              </a:ext>
            </a:extLst>
          </p:cNvPr>
          <p:cNvSpPr>
            <a:spLocks noGrp="1"/>
          </p:cNvSpPr>
          <p:nvPr>
            <p:ph sz="quarter" idx="12"/>
          </p:nvPr>
        </p:nvSpPr>
        <p:spPr>
          <a:xfrm>
            <a:off x="97972" y="1462685"/>
            <a:ext cx="6458472" cy="5054847"/>
          </a:xfrm>
        </p:spPr>
        <p:txBody>
          <a:bodyPr/>
          <a:lstStyle/>
          <a:p>
            <a:pPr marL="285750" indent="-285750">
              <a:buFont typeface="Arial" panose="020B0604020202020204" pitchFamily="34" charset="0"/>
              <a:buChar char="•"/>
            </a:pPr>
            <a:r>
              <a:rPr lang="en-US" sz="2400" dirty="0"/>
              <a:t>Gesundes Altern ist der Prozess der Entwicklung und Erhaltung der funktionellen Fähigkeiten, die das Wohlbefinden im Alter ermöglichen (WHO, 2020).</a:t>
            </a:r>
          </a:p>
          <a:p>
            <a:pPr marL="285750" indent="-285750">
              <a:buFont typeface="Arial" panose="020B0604020202020204" pitchFamily="34" charset="0"/>
              <a:buChar char="•"/>
            </a:pPr>
            <a:r>
              <a:rPr lang="en-US" sz="2400" dirty="0"/>
              <a:t>Funktionsfähigkeit bedeutet, über die Fähigkeiten zu verfügen, die es Menschen ermöglichen, das zu sein und zu tun, was ihnen wichtig ist (Beard et al., 2016). Sie wird definiert als die Fähigkeit:</a:t>
            </a:r>
          </a:p>
          <a:p>
            <a:pPr marL="971533" lvl="1" indent="-285750"/>
            <a:r>
              <a:rPr lang="en-US" sz="2400" dirty="0"/>
              <a:t>ihre Grundbedürfnisse zu befriedigen,</a:t>
            </a:r>
          </a:p>
          <a:p>
            <a:pPr marL="971533" lvl="1" indent="-285750"/>
            <a:r>
              <a:rPr lang="en-US" sz="2400" dirty="0"/>
              <a:t>zu lernen, sich weiterzuentwickeln und Entscheidungen zu treffen,</a:t>
            </a:r>
          </a:p>
          <a:p>
            <a:pPr marL="971533" lvl="1" indent="-285750"/>
            <a:r>
              <a:rPr lang="en-US" sz="2400" dirty="0"/>
              <a:t>mobil zu sein,</a:t>
            </a:r>
          </a:p>
          <a:p>
            <a:pPr marL="971533" lvl="1" indent="-285750"/>
            <a:r>
              <a:rPr lang="en-US" sz="2400" dirty="0"/>
              <a:t>Beziehungen aufzubauen und zu pflegen sowie</a:t>
            </a:r>
          </a:p>
          <a:p>
            <a:pPr marL="971533" lvl="1" indent="-285750"/>
            <a:r>
              <a:rPr lang="en-US" sz="2400" dirty="0"/>
              <a:t>einen Beitrag zur Gesellschaft zu leisten.</a:t>
            </a:r>
          </a:p>
          <a:p>
            <a:pPr marL="285750" indent="-285750">
              <a:buFont typeface="Arial" panose="020B0604020202020204" pitchFamily="34" charset="0"/>
              <a:buChar char="•"/>
            </a:pPr>
            <a:endParaRPr lang="en-US" sz="2400" dirty="0"/>
          </a:p>
        </p:txBody>
      </p:sp>
      <p:sp>
        <p:nvSpPr>
          <p:cNvPr id="3" name="Marcador de Posição do Texto 2">
            <a:extLst>
              <a:ext uri="{FF2B5EF4-FFF2-40B4-BE49-F238E27FC236}">
                <a16:creationId xmlns:a16="http://schemas.microsoft.com/office/drawing/2014/main" id="{9993048A-E958-C92A-21D8-2E81F4F6D61C}"/>
              </a:ext>
            </a:extLst>
          </p:cNvPr>
          <p:cNvSpPr>
            <a:spLocks noGrp="1"/>
          </p:cNvSpPr>
          <p:nvPr>
            <p:ph type="body" sz="quarter" idx="10"/>
          </p:nvPr>
        </p:nvSpPr>
        <p:spPr/>
        <p:txBody>
          <a:bodyPr/>
          <a:lstStyle/>
          <a:p>
            <a:r>
              <a:rPr lang="pt-PT" dirty="0" err="1"/>
              <a:t>Gesundes Altern</a:t>
            </a:r>
            <a:r>
              <a:rPr lang="pt-PT" dirty="0"/>
              <a:t>: Ein </a:t>
            </a:r>
            <a:r>
              <a:rPr lang="pt-PT" dirty="0" err="1"/>
              <a:t>funktionaler Ansatz</a:t>
            </a:r>
            <a:endParaRPr lang="pt-PT" dirty="0"/>
          </a:p>
        </p:txBody>
      </p:sp>
      <p:pic>
        <p:nvPicPr>
          <p:cNvPr id="2" name="Imagem 1" descr="Uma imagem com texto, círculo, captura de ecrã, Tipo de letra&#10;&#10;Os conteúdos gerados por IA podem estar incorretos.">
            <a:extLst>
              <a:ext uri="{FF2B5EF4-FFF2-40B4-BE49-F238E27FC236}">
                <a16:creationId xmlns:a16="http://schemas.microsoft.com/office/drawing/2014/main" id="{A56A8B70-0C93-E4EA-614C-ACAAFEF3392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4780" y="1039762"/>
            <a:ext cx="4982418" cy="52891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aixaDeTexto 3">
            <a:extLst>
              <a:ext uri="{FF2B5EF4-FFF2-40B4-BE49-F238E27FC236}">
                <a16:creationId xmlns:a16="http://schemas.microsoft.com/office/drawing/2014/main" id="{0FADBDB7-1C3A-21C6-9E31-6F8E297AEA7B}"/>
              </a:ext>
            </a:extLst>
          </p:cNvPr>
          <p:cNvSpPr txBox="1"/>
          <p:nvPr/>
        </p:nvSpPr>
        <p:spPr>
          <a:xfrm>
            <a:off x="10229756" y="6398615"/>
            <a:ext cx="1812565" cy="230832"/>
          </a:xfrm>
          <a:prstGeom prst="rect">
            <a:avLst/>
          </a:prstGeom>
          <a:noFill/>
        </p:spPr>
        <p:txBody>
          <a:bodyPr wrap="square" rtlCol="0">
            <a:spAutoFit/>
          </a:bodyPr>
          <a:lstStyle/>
          <a:p>
            <a:r>
              <a:rPr lang="en-US" sz="900" dirty="0"/>
              <a:t>Daten basierend auf Abud et al., 2022.</a:t>
            </a:r>
          </a:p>
        </p:txBody>
      </p:sp>
    </p:spTree>
    <p:extLst>
      <p:ext uri="{BB962C8B-B14F-4D97-AF65-F5344CB8AC3E}">
        <p14:creationId xmlns:p14="http://schemas.microsoft.com/office/powerpoint/2010/main" val="3480474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20992-47E5-8BA4-4F66-6170525C1B63}"/>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E1D22654-2E42-DDE7-4AD9-BC0C2CC70F45}"/>
              </a:ext>
            </a:extLst>
          </p:cNvPr>
          <p:cNvSpPr>
            <a:spLocks noGrp="1"/>
          </p:cNvSpPr>
          <p:nvPr>
            <p:ph type="title"/>
          </p:nvPr>
        </p:nvSpPr>
        <p:spPr/>
        <p:txBody>
          <a:bodyPr lIns="91440"/>
          <a:lstStyle/>
          <a:p>
            <a:r>
              <a:rPr lang="pt-PT" dirty="0" err="1"/>
              <a:t>Konzepte für </a:t>
            </a:r>
            <a:r>
              <a:rPr lang="pt-PT" dirty="0"/>
              <a:t>positives </a:t>
            </a:r>
            <a:r>
              <a:rPr lang="pt-PT" dirty="0" err="1"/>
              <a:t>Altern</a:t>
            </a:r>
            <a:endParaRPr lang="el-GR" dirty="0"/>
          </a:p>
        </p:txBody>
      </p:sp>
      <p:sp>
        <p:nvSpPr>
          <p:cNvPr id="3" name="Marcador de Posição do Texto 2">
            <a:extLst>
              <a:ext uri="{FF2B5EF4-FFF2-40B4-BE49-F238E27FC236}">
                <a16:creationId xmlns:a16="http://schemas.microsoft.com/office/drawing/2014/main" id="{B5694AA6-26E5-B026-DFF6-6E69CBC06F9D}"/>
              </a:ext>
            </a:extLst>
          </p:cNvPr>
          <p:cNvSpPr>
            <a:spLocks noGrp="1"/>
          </p:cNvSpPr>
          <p:nvPr>
            <p:ph type="body" sz="quarter" idx="10"/>
          </p:nvPr>
        </p:nvSpPr>
        <p:spPr/>
        <p:txBody>
          <a:bodyPr/>
          <a:lstStyle/>
          <a:p>
            <a:r>
              <a:rPr lang="pt-PT" dirty="0" err="1"/>
              <a:t>Beispiele </a:t>
            </a:r>
            <a:r>
              <a:rPr lang="pt-PT" dirty="0"/>
              <a:t>für </a:t>
            </a:r>
            <a:r>
              <a:rPr lang="pt-PT" dirty="0" err="1"/>
              <a:t>gesundes Altern</a:t>
            </a:r>
            <a:endParaRPr lang="pt-PT" dirty="0"/>
          </a:p>
        </p:txBody>
      </p:sp>
      <p:graphicFrame>
        <p:nvGraphicFramePr>
          <p:cNvPr id="5" name="Diagrama 4">
            <a:extLst>
              <a:ext uri="{FF2B5EF4-FFF2-40B4-BE49-F238E27FC236}">
                <a16:creationId xmlns:a16="http://schemas.microsoft.com/office/drawing/2014/main" id="{E1A6723B-D2F2-2318-064D-58DE9AEEC236}"/>
              </a:ext>
            </a:extLst>
          </p:cNvPr>
          <p:cNvGraphicFramePr/>
          <p:nvPr>
            <p:extLst>
              <p:ext uri="{D42A27DB-BD31-4B8C-83A1-F6EECF244321}">
                <p14:modId xmlns:p14="http://schemas.microsoft.com/office/powerpoint/2010/main" val="259808130"/>
              </p:ext>
            </p:extLst>
          </p:nvPr>
        </p:nvGraphicFramePr>
        <p:xfrm>
          <a:off x="1857983" y="1585607"/>
          <a:ext cx="8210144" cy="47276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6470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D6709-A817-A5B6-F182-AE2A9974E66D}"/>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BB228D0B-1339-616C-649B-865200BA2BF5}"/>
              </a:ext>
            </a:extLst>
          </p:cNvPr>
          <p:cNvSpPr>
            <a:spLocks noGrp="1"/>
          </p:cNvSpPr>
          <p:nvPr>
            <p:ph type="title"/>
          </p:nvPr>
        </p:nvSpPr>
        <p:spPr>
          <a:xfrm>
            <a:off x="97970" y="81642"/>
            <a:ext cx="11944351" cy="715879"/>
          </a:xfrm>
        </p:spPr>
        <p:txBody>
          <a:bodyPr lIns="91440" anchor="ctr">
            <a:normAutofit/>
          </a:bodyPr>
          <a:lstStyle/>
          <a:p>
            <a:r>
              <a:rPr lang="pt-PT" dirty="0" err="1"/>
              <a:t>Konzepte für </a:t>
            </a:r>
            <a:r>
              <a:rPr lang="pt-PT" dirty="0"/>
              <a:t>positives </a:t>
            </a:r>
            <a:r>
              <a:rPr lang="pt-PT" dirty="0" err="1"/>
              <a:t>Altern</a:t>
            </a:r>
            <a:endParaRPr lang="el-GR" dirty="0"/>
          </a:p>
        </p:txBody>
      </p:sp>
      <p:pic>
        <p:nvPicPr>
          <p:cNvPr id="6" name="Imagem 5" descr="Uma imagem com texto, Tipo de letra, captura de ecrã, logótipo&#10;&#10;Os conteúdos gerados por IA podem estar incorretos.">
            <a:extLst>
              <a:ext uri="{FF2B5EF4-FFF2-40B4-BE49-F238E27FC236}">
                <a16:creationId xmlns:a16="http://schemas.microsoft.com/office/drawing/2014/main" id="{B921B7A7-5529-B9DB-48DA-660940EEFE87}"/>
              </a:ext>
            </a:extLst>
          </p:cNvPr>
          <p:cNvPicPr>
            <a:picLocks noChangeAspect="1"/>
          </p:cNvPicPr>
          <p:nvPr/>
        </p:nvPicPr>
        <p:blipFill>
          <a:blip r:embed="rId3"/>
          <a:srcRect l="18558" r="16923" b="1"/>
          <a:stretch>
            <a:fillRect/>
          </a:stretch>
        </p:blipFill>
        <p:spPr>
          <a:xfrm>
            <a:off x="278798" y="1833552"/>
            <a:ext cx="4366429" cy="3925223"/>
          </a:xfrm>
          <a:prstGeom prst="rect">
            <a:avLst/>
          </a:prstGeom>
          <a:noFill/>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Content Placeholder 6">
            <a:extLst>
              <a:ext uri="{FF2B5EF4-FFF2-40B4-BE49-F238E27FC236}">
                <a16:creationId xmlns:a16="http://schemas.microsoft.com/office/drawing/2014/main" id="{0EDC7ED1-6D67-658A-B9D7-C720F5B4A377}"/>
              </a:ext>
            </a:extLst>
          </p:cNvPr>
          <p:cNvSpPr>
            <a:spLocks noGrp="1"/>
          </p:cNvSpPr>
          <p:nvPr>
            <p:ph sz="quarter" idx="12"/>
          </p:nvPr>
        </p:nvSpPr>
        <p:spPr>
          <a:xfrm>
            <a:off x="4980330" y="2202595"/>
            <a:ext cx="6932872" cy="3187136"/>
          </a:xfrm>
        </p:spPr>
        <p:txBody>
          <a:bodyPr>
            <a:normAutofit lnSpcReduction="10000"/>
          </a:bodyPr>
          <a:lstStyle/>
          <a:p>
            <a:pPr marL="285750" indent="-285750">
              <a:buFont typeface="Arial" panose="020B0604020202020204" pitchFamily="34" charset="0"/>
              <a:buChar char="•"/>
            </a:pPr>
            <a:r>
              <a:rPr lang="en-US" sz="2300" dirty="0"/>
              <a:t>Aktives Altern ist der Prozess der </a:t>
            </a:r>
            <a:r>
              <a:rPr lang="en-US" sz="2300" dirty="0" err="1"/>
              <a:t>Optimierung </a:t>
            </a:r>
            <a:r>
              <a:rPr lang="en-US" sz="2300" dirty="0"/>
              <a:t>von Chancen in den Bereichen Gesundheit, Teilhabe und Sicherheit, um die Lebensqualität im Alter zu verbessern (WHO, 2002).</a:t>
            </a:r>
          </a:p>
          <a:p>
            <a:pPr marL="285750" indent="-285750">
              <a:buFont typeface="Arial" panose="020B0604020202020204" pitchFamily="34" charset="0"/>
              <a:buChar char="•"/>
            </a:pPr>
            <a:r>
              <a:rPr lang="en-US" sz="2300" dirty="0"/>
              <a:t>Der Begriff </a:t>
            </a:r>
            <a:r>
              <a:rPr lang="en-US" sz="2300" i="1" dirty="0"/>
              <a:t>„aktiv“ </a:t>
            </a:r>
            <a:r>
              <a:rPr lang="en-US" sz="2300" dirty="0"/>
              <a:t>bezieht sich auf die fortgesetzte Teilhabe an sozialen, wirtschaftlichen, kulturellen, spirituellen und gesellschaftlichen Belangen und nicht nur auf die Fähigkeit, körperlich aktiv zu sein oder am Arbeitsleben teilzunehmen. Es stützt sich auf drei Säulen: Gesundheit, Teilhabe und Sicherheit. </a:t>
            </a:r>
          </a:p>
          <a:p>
            <a:endParaRPr lang="en-US" dirty="0"/>
          </a:p>
          <a:p>
            <a:pPr marL="285750" indent="-285750">
              <a:buFont typeface="Arial" panose="020B0604020202020204" pitchFamily="34" charset="0"/>
              <a:buChar char="•"/>
            </a:pPr>
            <a:endParaRPr lang="en-US" dirty="0"/>
          </a:p>
        </p:txBody>
      </p:sp>
      <p:sp>
        <p:nvSpPr>
          <p:cNvPr id="3" name="Marcador de Posição do Texto 2">
            <a:extLst>
              <a:ext uri="{FF2B5EF4-FFF2-40B4-BE49-F238E27FC236}">
                <a16:creationId xmlns:a16="http://schemas.microsoft.com/office/drawing/2014/main" id="{139FF90B-292B-B089-98E5-544992B17CB1}"/>
              </a:ext>
            </a:extLst>
          </p:cNvPr>
          <p:cNvSpPr>
            <a:spLocks noGrp="1"/>
          </p:cNvSpPr>
          <p:nvPr>
            <p:ph type="body" sz="quarter" idx="10"/>
          </p:nvPr>
        </p:nvSpPr>
        <p:spPr>
          <a:xfrm>
            <a:off x="97970" y="854672"/>
            <a:ext cx="11944351" cy="550862"/>
          </a:xfrm>
        </p:spPr>
        <p:txBody>
          <a:bodyPr anchor="ctr">
            <a:normAutofit/>
          </a:bodyPr>
          <a:lstStyle/>
          <a:p>
            <a:r>
              <a:rPr lang="pt-PT" dirty="0"/>
              <a:t>Aktives </a:t>
            </a:r>
            <a:r>
              <a:rPr lang="pt-PT" dirty="0" err="1"/>
              <a:t>Altern</a:t>
            </a:r>
            <a:r>
              <a:rPr lang="pt-PT" dirty="0"/>
              <a:t>: </a:t>
            </a:r>
            <a:r>
              <a:rPr lang="pt-PT" dirty="0" err="1"/>
              <a:t>Chancen optimieren</a:t>
            </a:r>
            <a:endParaRPr lang="pt-PT" dirty="0"/>
          </a:p>
        </p:txBody>
      </p:sp>
    </p:spTree>
    <p:extLst>
      <p:ext uri="{BB962C8B-B14F-4D97-AF65-F5344CB8AC3E}">
        <p14:creationId xmlns:p14="http://schemas.microsoft.com/office/powerpoint/2010/main" val="1581364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FCBD9-D657-203B-2903-A06A4D7108B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740E3E0-FC1E-4E3A-EA70-EF7D80470C07}"/>
              </a:ext>
            </a:extLst>
          </p:cNvPr>
          <p:cNvSpPr>
            <a:spLocks noGrp="1"/>
          </p:cNvSpPr>
          <p:nvPr>
            <p:ph type="title"/>
          </p:nvPr>
        </p:nvSpPr>
        <p:spPr>
          <a:xfrm>
            <a:off x="97970" y="81642"/>
            <a:ext cx="11944351" cy="715879"/>
          </a:xfrm>
        </p:spPr>
        <p:txBody>
          <a:bodyPr lIns="91440" anchor="ctr">
            <a:normAutofit/>
          </a:bodyPr>
          <a:lstStyle/>
          <a:p>
            <a:r>
              <a:rPr lang="pt-PT" dirty="0" err="1"/>
              <a:t>Konzepte für </a:t>
            </a:r>
            <a:r>
              <a:rPr lang="pt-PT" dirty="0"/>
              <a:t>positives </a:t>
            </a:r>
            <a:r>
              <a:rPr lang="pt-PT" dirty="0" err="1"/>
              <a:t>Altern</a:t>
            </a:r>
            <a:endParaRPr lang="el-GR" dirty="0"/>
          </a:p>
        </p:txBody>
      </p:sp>
      <p:pic>
        <p:nvPicPr>
          <p:cNvPr id="6" name="Imagem 5" descr="Uma imagem com texto, Tipo de letra, captura de ecrã, logótipo&#10;&#10;Os conteúdos gerados por IA podem estar incorretos.">
            <a:extLst>
              <a:ext uri="{FF2B5EF4-FFF2-40B4-BE49-F238E27FC236}">
                <a16:creationId xmlns:a16="http://schemas.microsoft.com/office/drawing/2014/main" id="{6A5B8E7F-CDAC-F545-E929-4588973409CF}"/>
              </a:ext>
            </a:extLst>
          </p:cNvPr>
          <p:cNvPicPr>
            <a:picLocks noChangeAspect="1"/>
          </p:cNvPicPr>
          <p:nvPr/>
        </p:nvPicPr>
        <p:blipFill>
          <a:blip r:embed="rId3"/>
          <a:srcRect l="18558" r="16923" b="1"/>
          <a:stretch>
            <a:fillRect/>
          </a:stretch>
        </p:blipFill>
        <p:spPr>
          <a:xfrm>
            <a:off x="278798" y="1843279"/>
            <a:ext cx="4366429" cy="3925223"/>
          </a:xfrm>
          <a:prstGeom prst="rect">
            <a:avLst/>
          </a:prstGeom>
          <a:noFill/>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Content Placeholder 6">
            <a:extLst>
              <a:ext uri="{FF2B5EF4-FFF2-40B4-BE49-F238E27FC236}">
                <a16:creationId xmlns:a16="http://schemas.microsoft.com/office/drawing/2014/main" id="{4394C42A-1721-8734-7C11-6B3DD5915556}"/>
              </a:ext>
            </a:extLst>
          </p:cNvPr>
          <p:cNvSpPr>
            <a:spLocks noGrp="1"/>
          </p:cNvSpPr>
          <p:nvPr>
            <p:ph sz="quarter" idx="12"/>
          </p:nvPr>
        </p:nvSpPr>
        <p:spPr>
          <a:xfrm>
            <a:off x="5050354" y="1843279"/>
            <a:ext cx="7007064" cy="3787347"/>
          </a:xfrm>
        </p:spPr>
        <p:txBody>
          <a:bodyPr>
            <a:normAutofit lnSpcReduction="10000"/>
          </a:bodyPr>
          <a:lstStyle/>
          <a:p>
            <a:pPr marL="285750" indent="-285750">
              <a:buFont typeface="Arial" panose="020B0604020202020204" pitchFamily="34" charset="0"/>
              <a:buChar char="•"/>
            </a:pPr>
            <a:r>
              <a:rPr lang="en-US" sz="2200" b="1" dirty="0"/>
              <a:t>Kultur </a:t>
            </a:r>
            <a:r>
              <a:rPr lang="en-US" sz="2200" dirty="0"/>
              <a:t>bildet den übergeordneten Rahmen für den Einzelnen und bestimmt gesellschaftliche Sichtweisen auf den Alterungsprozess, gesundheitsförderndes </a:t>
            </a:r>
            <a:r>
              <a:rPr lang="en-US" sz="2200" dirty="0" err="1"/>
              <a:t>Verhalten </a:t>
            </a:r>
            <a:r>
              <a:rPr lang="en-US" sz="2200" dirty="0"/>
              <a:t>oder Lebensformen.</a:t>
            </a:r>
          </a:p>
          <a:p>
            <a:pPr marL="285750" indent="-285750">
              <a:buFont typeface="Arial" panose="020B0604020202020204" pitchFamily="34" charset="0"/>
              <a:buChar char="•"/>
            </a:pPr>
            <a:r>
              <a:rPr lang="en-US" sz="2200" b="1" dirty="0"/>
              <a:t>Das Geschlecht </a:t>
            </a:r>
            <a:r>
              <a:rPr lang="en-US" sz="2200" dirty="0"/>
              <a:t>fungiert als entscheidende Perspektive für die Angemessenheit politischer Maßnahmen und verdeutlicht, wie unterschiedliche soziale Stellungen und traditionelle Rollen zu spezifischen Risiken führen: Frauen sind aufgrund lebenslanger unbezahlter Pflegearbeit häufig einem erhöhten Armutsrisiko ausgesetzt, während Männer statistisch gesehen anfälliger für berufliche Gefahren und risikoreiches </a:t>
            </a:r>
            <a:r>
              <a:rPr lang="en-US" sz="2200" dirty="0" err="1"/>
              <a:t>Verhalten</a:t>
            </a:r>
            <a:r>
              <a:rPr lang="en-US" sz="2200" dirty="0"/>
              <a:t> sind.</a:t>
            </a:r>
          </a:p>
        </p:txBody>
      </p:sp>
      <p:sp>
        <p:nvSpPr>
          <p:cNvPr id="3" name="Marcador de Posição do Texto 2">
            <a:extLst>
              <a:ext uri="{FF2B5EF4-FFF2-40B4-BE49-F238E27FC236}">
                <a16:creationId xmlns:a16="http://schemas.microsoft.com/office/drawing/2014/main" id="{2BC815C6-FF3E-21B9-F404-4BBF4EE52403}"/>
              </a:ext>
            </a:extLst>
          </p:cNvPr>
          <p:cNvSpPr>
            <a:spLocks noGrp="1"/>
          </p:cNvSpPr>
          <p:nvPr>
            <p:ph type="body" sz="quarter" idx="10"/>
          </p:nvPr>
        </p:nvSpPr>
        <p:spPr>
          <a:xfrm>
            <a:off x="97970" y="854672"/>
            <a:ext cx="11944351" cy="550862"/>
          </a:xfrm>
        </p:spPr>
        <p:txBody>
          <a:bodyPr anchor="ctr">
            <a:normAutofit/>
          </a:bodyPr>
          <a:lstStyle/>
          <a:p>
            <a:r>
              <a:rPr lang="pt-PT" dirty="0"/>
              <a:t>Aktives </a:t>
            </a:r>
            <a:r>
              <a:rPr lang="pt-PT" dirty="0" err="1"/>
              <a:t>Altern</a:t>
            </a:r>
            <a:r>
              <a:rPr lang="pt-PT" dirty="0"/>
              <a:t>: </a:t>
            </a:r>
            <a:r>
              <a:rPr lang="pt-PT" dirty="0" err="1"/>
              <a:t>Chancen optimieren</a:t>
            </a:r>
            <a:endParaRPr lang="pt-PT" dirty="0"/>
          </a:p>
        </p:txBody>
      </p:sp>
      <p:grpSp>
        <p:nvGrpSpPr>
          <p:cNvPr id="14" name="Agrupar 13">
            <a:extLst>
              <a:ext uri="{FF2B5EF4-FFF2-40B4-BE49-F238E27FC236}">
                <a16:creationId xmlns:a16="http://schemas.microsoft.com/office/drawing/2014/main" id="{359D7434-E01D-2ACE-BD43-29E439C47268}"/>
              </a:ext>
            </a:extLst>
          </p:cNvPr>
          <p:cNvGrpSpPr/>
          <p:nvPr/>
        </p:nvGrpSpPr>
        <p:grpSpPr>
          <a:xfrm>
            <a:off x="4837841" y="5250033"/>
            <a:ext cx="7217850" cy="1036937"/>
            <a:chOff x="4824471" y="4708186"/>
            <a:chExt cx="7217850" cy="1036937"/>
          </a:xfrm>
        </p:grpSpPr>
        <p:sp>
          <p:nvSpPr>
            <p:cNvPr id="2" name="Oval 1">
              <a:extLst>
                <a:ext uri="{FF2B5EF4-FFF2-40B4-BE49-F238E27FC236}">
                  <a16:creationId xmlns:a16="http://schemas.microsoft.com/office/drawing/2014/main" id="{4EB4A685-2CC9-5D42-7EEB-76CE79C6129C}"/>
                </a:ext>
              </a:extLst>
            </p:cNvPr>
            <p:cNvSpPr/>
            <p:nvPr/>
          </p:nvSpPr>
          <p:spPr>
            <a:xfrm>
              <a:off x="4824471"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4" name="CaixaDeTexto 3">
              <a:extLst>
                <a:ext uri="{FF2B5EF4-FFF2-40B4-BE49-F238E27FC236}">
                  <a16:creationId xmlns:a16="http://schemas.microsoft.com/office/drawing/2014/main" id="{CE6E01CC-F5C2-C986-C300-EAF82BB16EB3}"/>
                </a:ext>
              </a:extLst>
            </p:cNvPr>
            <p:cNvSpPr txBox="1"/>
            <p:nvPr/>
          </p:nvSpPr>
          <p:spPr>
            <a:xfrm>
              <a:off x="4961065" y="5041988"/>
              <a:ext cx="1477958" cy="369332"/>
            </a:xfrm>
            <a:prstGeom prst="rect">
              <a:avLst/>
            </a:prstGeom>
            <a:noFill/>
          </p:spPr>
          <p:txBody>
            <a:bodyPr wrap="square" rtlCol="0">
              <a:spAutoFit/>
            </a:bodyPr>
            <a:lstStyle/>
            <a:p>
              <a:pPr algn="ctr"/>
              <a:r>
                <a:rPr lang="en-US" b="1" dirty="0">
                  <a:solidFill>
                    <a:srgbClr val="FFFFFF"/>
                  </a:solidFill>
                </a:rPr>
                <a:t>Autonomie</a:t>
              </a:r>
              <a:endParaRPr lang="en-US" dirty="0">
                <a:solidFill>
                  <a:srgbClr val="FFFFFF"/>
                </a:solidFill>
              </a:endParaRPr>
            </a:p>
          </p:txBody>
        </p:sp>
        <p:sp>
          <p:nvSpPr>
            <p:cNvPr id="7" name="Oval 6">
              <a:extLst>
                <a:ext uri="{FF2B5EF4-FFF2-40B4-BE49-F238E27FC236}">
                  <a16:creationId xmlns:a16="http://schemas.microsoft.com/office/drawing/2014/main" id="{E646A393-6B20-B84B-0DA9-136C81A93DBC}"/>
                </a:ext>
              </a:extLst>
            </p:cNvPr>
            <p:cNvSpPr/>
            <p:nvPr/>
          </p:nvSpPr>
          <p:spPr>
            <a:xfrm>
              <a:off x="6663082"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9" name="CaixaDeTexto 8">
              <a:extLst>
                <a:ext uri="{FF2B5EF4-FFF2-40B4-BE49-F238E27FC236}">
                  <a16:creationId xmlns:a16="http://schemas.microsoft.com/office/drawing/2014/main" id="{D1AEBEDC-9F07-D2ED-7096-97C8C1E51186}"/>
                </a:ext>
              </a:extLst>
            </p:cNvPr>
            <p:cNvSpPr txBox="1"/>
            <p:nvPr/>
          </p:nvSpPr>
          <p:spPr>
            <a:xfrm>
              <a:off x="6701905" y="5041988"/>
              <a:ext cx="1624369" cy="369332"/>
            </a:xfrm>
            <a:prstGeom prst="rect">
              <a:avLst/>
            </a:prstGeom>
            <a:noFill/>
          </p:spPr>
          <p:txBody>
            <a:bodyPr wrap="square" rtlCol="0">
              <a:spAutoFit/>
            </a:bodyPr>
            <a:lstStyle/>
            <a:p>
              <a:pPr algn="ctr"/>
              <a:r>
                <a:rPr lang="en-US" b="1" dirty="0">
                  <a:solidFill>
                    <a:srgbClr val="FFFFFF"/>
                  </a:solidFill>
                </a:rPr>
                <a:t>Unabhängigkeit</a:t>
              </a:r>
              <a:endParaRPr lang="en-US" dirty="0">
                <a:solidFill>
                  <a:srgbClr val="FFFFFF"/>
                </a:solidFill>
              </a:endParaRPr>
            </a:p>
          </p:txBody>
        </p:sp>
        <p:sp>
          <p:nvSpPr>
            <p:cNvPr id="10" name="Oval 9">
              <a:extLst>
                <a:ext uri="{FF2B5EF4-FFF2-40B4-BE49-F238E27FC236}">
                  <a16:creationId xmlns:a16="http://schemas.microsoft.com/office/drawing/2014/main" id="{E846A1D3-6B8B-AC64-EC2D-78E1FD58328E}"/>
                </a:ext>
              </a:extLst>
            </p:cNvPr>
            <p:cNvSpPr/>
            <p:nvPr/>
          </p:nvSpPr>
          <p:spPr>
            <a:xfrm>
              <a:off x="8501693"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1" name="CaixaDeTexto 10">
              <a:extLst>
                <a:ext uri="{FF2B5EF4-FFF2-40B4-BE49-F238E27FC236}">
                  <a16:creationId xmlns:a16="http://schemas.microsoft.com/office/drawing/2014/main" id="{7029EE6B-E321-191C-FE9A-65A811F8BA21}"/>
                </a:ext>
              </a:extLst>
            </p:cNvPr>
            <p:cNvSpPr txBox="1"/>
            <p:nvPr/>
          </p:nvSpPr>
          <p:spPr>
            <a:xfrm>
              <a:off x="8540516" y="5041988"/>
              <a:ext cx="1624369" cy="369332"/>
            </a:xfrm>
            <a:prstGeom prst="rect">
              <a:avLst/>
            </a:prstGeom>
            <a:noFill/>
          </p:spPr>
          <p:txBody>
            <a:bodyPr wrap="square" rtlCol="0">
              <a:spAutoFit/>
            </a:bodyPr>
            <a:lstStyle/>
            <a:p>
              <a:pPr algn="ctr"/>
              <a:r>
                <a:rPr lang="en-US" b="1" dirty="0">
                  <a:solidFill>
                    <a:srgbClr val="FFFFFF"/>
                  </a:solidFill>
                </a:rPr>
                <a:t>Lebensqualität</a:t>
              </a:r>
              <a:endParaRPr lang="en-US" dirty="0">
                <a:solidFill>
                  <a:srgbClr val="FFFFFF"/>
                </a:solidFill>
              </a:endParaRPr>
            </a:p>
          </p:txBody>
        </p:sp>
        <p:sp>
          <p:nvSpPr>
            <p:cNvPr id="12" name="Oval 11">
              <a:extLst>
                <a:ext uri="{FF2B5EF4-FFF2-40B4-BE49-F238E27FC236}">
                  <a16:creationId xmlns:a16="http://schemas.microsoft.com/office/drawing/2014/main" id="{BD912E5C-AECF-34D0-D83F-B3D182599992}"/>
                </a:ext>
              </a:extLst>
            </p:cNvPr>
            <p:cNvSpPr/>
            <p:nvPr/>
          </p:nvSpPr>
          <p:spPr>
            <a:xfrm>
              <a:off x="10340304"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3" name="CaixaDeTexto 12">
              <a:extLst>
                <a:ext uri="{FF2B5EF4-FFF2-40B4-BE49-F238E27FC236}">
                  <a16:creationId xmlns:a16="http://schemas.microsoft.com/office/drawing/2014/main" id="{F30C1FF6-7E1E-5496-9871-D6CF5CACF170}"/>
                </a:ext>
              </a:extLst>
            </p:cNvPr>
            <p:cNvSpPr txBox="1"/>
            <p:nvPr/>
          </p:nvSpPr>
          <p:spPr>
            <a:xfrm>
              <a:off x="10417952" y="4903488"/>
              <a:ext cx="1624369" cy="646331"/>
            </a:xfrm>
            <a:prstGeom prst="rect">
              <a:avLst/>
            </a:prstGeom>
            <a:noFill/>
          </p:spPr>
          <p:txBody>
            <a:bodyPr wrap="square" rtlCol="0">
              <a:spAutoFit/>
            </a:bodyPr>
            <a:lstStyle/>
            <a:p>
              <a:pPr algn="ctr"/>
              <a:r>
                <a:rPr lang="en-US" b="1" dirty="0">
                  <a:solidFill>
                    <a:srgbClr val="FFFFFF"/>
                  </a:solidFill>
                </a:rPr>
                <a:t>Gesunde Lebenserwartung</a:t>
              </a:r>
              <a:endParaRPr lang="en-US" dirty="0">
                <a:solidFill>
                  <a:srgbClr val="FFFFFF"/>
                </a:solidFill>
              </a:endParaRPr>
            </a:p>
          </p:txBody>
        </p:sp>
      </p:grpSp>
    </p:spTree>
    <p:extLst>
      <p:ext uri="{BB962C8B-B14F-4D97-AF65-F5344CB8AC3E}">
        <p14:creationId xmlns:p14="http://schemas.microsoft.com/office/powerpoint/2010/main" val="2646882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B2F8-C2A3-789F-03D5-576DDC39B1C0}"/>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0F94CB3D-A1CD-35F3-DF6B-A8CE2D8DD817}"/>
              </a:ext>
            </a:extLst>
          </p:cNvPr>
          <p:cNvSpPr>
            <a:spLocks noGrp="1"/>
          </p:cNvSpPr>
          <p:nvPr>
            <p:ph type="title"/>
          </p:nvPr>
        </p:nvSpPr>
        <p:spPr/>
        <p:txBody>
          <a:bodyPr lIns="91440"/>
          <a:lstStyle/>
          <a:p>
            <a:r>
              <a:rPr lang="pt-PT" dirty="0" err="1"/>
              <a:t>Konzepte für </a:t>
            </a:r>
            <a:r>
              <a:rPr lang="pt-PT" dirty="0"/>
              <a:t>positives </a:t>
            </a:r>
            <a:r>
              <a:rPr lang="pt-PT" dirty="0" err="1"/>
              <a:t>Altern</a:t>
            </a:r>
            <a:endParaRPr lang="el-GR" dirty="0"/>
          </a:p>
        </p:txBody>
      </p:sp>
      <p:sp>
        <p:nvSpPr>
          <p:cNvPr id="3" name="Marcador de Posição do Texto 2">
            <a:extLst>
              <a:ext uri="{FF2B5EF4-FFF2-40B4-BE49-F238E27FC236}">
                <a16:creationId xmlns:a16="http://schemas.microsoft.com/office/drawing/2014/main" id="{904EF078-416A-659F-4EB9-F48F4D1CC8B7}"/>
              </a:ext>
            </a:extLst>
          </p:cNvPr>
          <p:cNvSpPr>
            <a:spLocks noGrp="1"/>
          </p:cNvSpPr>
          <p:nvPr>
            <p:ph type="body" sz="quarter" idx="10"/>
          </p:nvPr>
        </p:nvSpPr>
        <p:spPr/>
        <p:txBody>
          <a:bodyPr/>
          <a:lstStyle/>
          <a:p>
            <a:r>
              <a:rPr lang="pt-PT" dirty="0" err="1"/>
              <a:t>Beispiele </a:t>
            </a:r>
            <a:r>
              <a:rPr lang="pt-PT" dirty="0"/>
              <a:t>für aktives </a:t>
            </a:r>
            <a:r>
              <a:rPr lang="pt-PT" dirty="0" err="1"/>
              <a:t>Altern</a:t>
            </a:r>
            <a:endParaRPr lang="pt-PT" dirty="0"/>
          </a:p>
        </p:txBody>
      </p:sp>
      <p:graphicFrame>
        <p:nvGraphicFramePr>
          <p:cNvPr id="6" name="Diagrama 5">
            <a:extLst>
              <a:ext uri="{FF2B5EF4-FFF2-40B4-BE49-F238E27FC236}">
                <a16:creationId xmlns:a16="http://schemas.microsoft.com/office/drawing/2014/main" id="{C7515F3C-2A16-62D0-E439-F9AB0C1D7AA7}"/>
              </a:ext>
            </a:extLst>
          </p:cNvPr>
          <p:cNvGraphicFramePr/>
          <p:nvPr>
            <p:extLst>
              <p:ext uri="{D42A27DB-BD31-4B8C-83A1-F6EECF244321}">
                <p14:modId xmlns:p14="http://schemas.microsoft.com/office/powerpoint/2010/main" val="3990214257"/>
              </p:ext>
            </p:extLst>
          </p:nvPr>
        </p:nvGraphicFramePr>
        <p:xfrm>
          <a:off x="1815828" y="1462685"/>
          <a:ext cx="8009107" cy="4912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7735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4A4C9-0A55-8BE4-4713-E5232F13154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6447DDC7-7380-22A5-3DD6-EAA4B4714872}"/>
              </a:ext>
            </a:extLst>
          </p:cNvPr>
          <p:cNvSpPr>
            <a:spLocks noGrp="1"/>
          </p:cNvSpPr>
          <p:nvPr>
            <p:ph type="title"/>
          </p:nvPr>
        </p:nvSpPr>
        <p:spPr/>
        <p:txBody>
          <a:bodyPr lIns="91440"/>
          <a:lstStyle/>
          <a:p>
            <a:r>
              <a:rPr lang="pt-PT" dirty="0" err="1"/>
              <a:t>Konzepte für </a:t>
            </a:r>
            <a:r>
              <a:rPr lang="pt-PT" dirty="0"/>
              <a:t>positives </a:t>
            </a:r>
            <a:r>
              <a:rPr lang="pt-PT" dirty="0" err="1"/>
              <a:t>Altern</a:t>
            </a:r>
            <a:endParaRPr lang="el-GR" dirty="0"/>
          </a:p>
        </p:txBody>
      </p:sp>
      <p:sp>
        <p:nvSpPr>
          <p:cNvPr id="7" name="Content Placeholder 6">
            <a:extLst>
              <a:ext uri="{FF2B5EF4-FFF2-40B4-BE49-F238E27FC236}">
                <a16:creationId xmlns:a16="http://schemas.microsoft.com/office/drawing/2014/main" id="{33BFEC76-845E-7BDC-AE32-A272BE6FEFB7}"/>
              </a:ext>
            </a:extLst>
          </p:cNvPr>
          <p:cNvSpPr>
            <a:spLocks noGrp="1"/>
          </p:cNvSpPr>
          <p:nvPr>
            <p:ph sz="quarter" idx="12"/>
          </p:nvPr>
        </p:nvSpPr>
        <p:spPr>
          <a:xfrm>
            <a:off x="97971" y="2133894"/>
            <a:ext cx="11944350" cy="4101536"/>
          </a:xfrm>
        </p:spPr>
        <p:txBody>
          <a:bodyPr/>
          <a:lstStyle/>
          <a:p>
            <a:pPr marL="285750" indent="-285750">
              <a:buFont typeface="Arial" panose="020B0604020202020204" pitchFamily="34" charset="0"/>
              <a:buChar char="•"/>
            </a:pPr>
            <a:r>
              <a:rPr lang="en-US" sz="2800" b="1" dirty="0"/>
              <a:t>Lebensqualität </a:t>
            </a:r>
            <a:r>
              <a:rPr lang="en-US" sz="2800" dirty="0"/>
              <a:t>ist die individuelle Wahrnehmung der eigenen Lebenssituation im Kontext der Kultur und der Wertesysteme, in denen man lebt, sowie im Verhältnis zu den eigenen Zielen, Erwartungen, Maßstäben und Anliegen (WHOQOL, 1998).</a:t>
            </a:r>
          </a:p>
          <a:p>
            <a:endParaRPr lang="en-US" sz="2800" dirty="0"/>
          </a:p>
          <a:p>
            <a:pPr marL="285750" indent="-285750">
              <a:buFont typeface="Arial" panose="020B0604020202020204" pitchFamily="34" charset="0"/>
              <a:buChar char="•"/>
            </a:pPr>
            <a:r>
              <a:rPr lang="en-US" sz="2800" dirty="0"/>
              <a:t>Sie dient als wichtiger Indikator für das Wohlbefinden, das auch bei nachlassender körperlicher Gesundheit bestehen bleibt, und ist eng mit den Konzepten der </a:t>
            </a:r>
            <a:r>
              <a:rPr lang="en-US" sz="2800" b="1" dirty="0"/>
              <a:t>Autonomie </a:t>
            </a:r>
            <a:r>
              <a:rPr lang="en-US" sz="2800" dirty="0"/>
              <a:t>(der Fähigkeit, eigene Entscheidungen zu treffen) und </a:t>
            </a:r>
            <a:r>
              <a:rPr lang="en-US" sz="2800" b="1" dirty="0"/>
              <a:t>der Kontrolle </a:t>
            </a:r>
            <a:r>
              <a:rPr lang="en-US" sz="2800" dirty="0"/>
              <a:t>über den Alltag verbunden (Wiggins et al., 2004). </a:t>
            </a:r>
          </a:p>
        </p:txBody>
      </p:sp>
      <p:sp>
        <p:nvSpPr>
          <p:cNvPr id="3" name="Marcador de Posição do Texto 2">
            <a:extLst>
              <a:ext uri="{FF2B5EF4-FFF2-40B4-BE49-F238E27FC236}">
                <a16:creationId xmlns:a16="http://schemas.microsoft.com/office/drawing/2014/main" id="{AE45A1B7-F5F9-C50B-0C3A-5A885448281C}"/>
              </a:ext>
            </a:extLst>
          </p:cNvPr>
          <p:cNvSpPr>
            <a:spLocks noGrp="1"/>
          </p:cNvSpPr>
          <p:nvPr>
            <p:ph type="body" sz="quarter" idx="10"/>
          </p:nvPr>
        </p:nvSpPr>
        <p:spPr/>
        <p:txBody>
          <a:bodyPr/>
          <a:lstStyle/>
          <a:p>
            <a:r>
              <a:rPr lang="en-US" dirty="0"/>
              <a:t>Lebensqualität: Die subjektive Erfahrung</a:t>
            </a:r>
            <a:endParaRPr lang="pt-PT" dirty="0"/>
          </a:p>
        </p:txBody>
      </p:sp>
      <p:pic>
        <p:nvPicPr>
          <p:cNvPr id="4" name="Imagem 3" descr="Uma imagem com céu, pessoa, ar livre, vestuário&#10;&#10;Os conteúdos gerados por IA podem estar incorretos.">
            <a:extLst>
              <a:ext uri="{FF2B5EF4-FFF2-40B4-BE49-F238E27FC236}">
                <a16:creationId xmlns:a16="http://schemas.microsoft.com/office/drawing/2014/main" id="{52954166-0F87-FDAA-E94A-8859822CC536}"/>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221821" y="136040"/>
            <a:ext cx="2820500" cy="1410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72962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E9211-9509-96C7-3075-3E808B7D826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A04BACF6-8F16-ADBF-838B-63354C0202EE}"/>
              </a:ext>
            </a:extLst>
          </p:cNvPr>
          <p:cNvSpPr>
            <a:spLocks noGrp="1"/>
          </p:cNvSpPr>
          <p:nvPr>
            <p:ph type="title"/>
          </p:nvPr>
        </p:nvSpPr>
        <p:spPr/>
        <p:txBody>
          <a:bodyPr lIns="91440"/>
          <a:lstStyle/>
          <a:p>
            <a:r>
              <a:rPr lang="pt-PT" dirty="0" err="1"/>
              <a:t>Konzepte für </a:t>
            </a:r>
            <a:r>
              <a:rPr lang="pt-PT" dirty="0"/>
              <a:t>positives </a:t>
            </a:r>
            <a:r>
              <a:rPr lang="pt-PT" dirty="0" err="1"/>
              <a:t>Altern</a:t>
            </a:r>
            <a:endParaRPr lang="el-GR" dirty="0"/>
          </a:p>
        </p:txBody>
      </p:sp>
      <p:sp>
        <p:nvSpPr>
          <p:cNvPr id="3" name="Marcador de Posição do Texto 2">
            <a:extLst>
              <a:ext uri="{FF2B5EF4-FFF2-40B4-BE49-F238E27FC236}">
                <a16:creationId xmlns:a16="http://schemas.microsoft.com/office/drawing/2014/main" id="{A8974705-CEB9-7D16-57D8-F1B6A7E0CD93}"/>
              </a:ext>
            </a:extLst>
          </p:cNvPr>
          <p:cNvSpPr>
            <a:spLocks noGrp="1"/>
          </p:cNvSpPr>
          <p:nvPr>
            <p:ph type="body" sz="quarter" idx="10"/>
          </p:nvPr>
        </p:nvSpPr>
        <p:spPr/>
        <p:txBody>
          <a:bodyPr/>
          <a:lstStyle/>
          <a:p>
            <a:r>
              <a:rPr lang="en-US" dirty="0"/>
              <a:t>Beispiele für Lebensqualität</a:t>
            </a:r>
            <a:endParaRPr lang="pt-PT" dirty="0"/>
          </a:p>
        </p:txBody>
      </p:sp>
      <p:graphicFrame>
        <p:nvGraphicFramePr>
          <p:cNvPr id="5" name="Diagrama 4">
            <a:extLst>
              <a:ext uri="{FF2B5EF4-FFF2-40B4-BE49-F238E27FC236}">
                <a16:creationId xmlns:a16="http://schemas.microsoft.com/office/drawing/2014/main" id="{E82B901D-022E-1516-8A96-1FD3F92A504E}"/>
              </a:ext>
            </a:extLst>
          </p:cNvPr>
          <p:cNvGraphicFramePr/>
          <p:nvPr>
            <p:extLst>
              <p:ext uri="{D42A27DB-BD31-4B8C-83A1-F6EECF244321}">
                <p14:modId xmlns:p14="http://schemas.microsoft.com/office/powerpoint/2010/main" val="3567147365"/>
              </p:ext>
            </p:extLst>
          </p:nvPr>
        </p:nvGraphicFramePr>
        <p:xfrm>
          <a:off x="1835285" y="1462685"/>
          <a:ext cx="7503268" cy="48638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8435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06B57-D4F1-31F3-76FD-8D33BB6E048D}"/>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4FDED65-3B32-DCB5-625F-484C8150912E}"/>
              </a:ext>
            </a:extLst>
          </p:cNvPr>
          <p:cNvSpPr>
            <a:spLocks noGrp="1"/>
          </p:cNvSpPr>
          <p:nvPr>
            <p:ph type="title"/>
          </p:nvPr>
        </p:nvSpPr>
        <p:spPr/>
        <p:txBody>
          <a:bodyPr lIns="91440"/>
          <a:lstStyle/>
          <a:p>
            <a:r>
              <a:rPr lang="pt-PT" dirty="0" err="1"/>
              <a:t>Konzepte für </a:t>
            </a:r>
            <a:r>
              <a:rPr lang="pt-PT" dirty="0"/>
              <a:t>positives </a:t>
            </a:r>
            <a:r>
              <a:rPr lang="pt-PT" dirty="0" err="1"/>
              <a:t>Altern</a:t>
            </a:r>
            <a:endParaRPr lang="el-GR" dirty="0"/>
          </a:p>
        </p:txBody>
      </p:sp>
      <p:sp>
        <p:nvSpPr>
          <p:cNvPr id="7" name="Content Placeholder 6">
            <a:extLst>
              <a:ext uri="{FF2B5EF4-FFF2-40B4-BE49-F238E27FC236}">
                <a16:creationId xmlns:a16="http://schemas.microsoft.com/office/drawing/2014/main" id="{B234CBC6-8131-09A1-C246-960D2F2B02B7}"/>
              </a:ext>
            </a:extLst>
          </p:cNvPr>
          <p:cNvSpPr>
            <a:spLocks noGrp="1"/>
          </p:cNvSpPr>
          <p:nvPr>
            <p:ph sz="quarter" idx="12"/>
          </p:nvPr>
        </p:nvSpPr>
        <p:spPr>
          <a:xfrm>
            <a:off x="195248" y="2135741"/>
            <a:ext cx="10787280" cy="5239672"/>
          </a:xfrm>
        </p:spPr>
        <p:txBody>
          <a:bodyPr/>
          <a:lstStyle/>
          <a:p>
            <a:pPr marL="342900" indent="-342900">
              <a:buFont typeface="Arial" panose="020B0604020202020204" pitchFamily="34" charset="0"/>
              <a:buChar char="•"/>
            </a:pPr>
            <a:r>
              <a:rPr lang="en-US" sz="2400" b="1" dirty="0"/>
              <a:t>WHOQOL-BREF</a:t>
            </a:r>
            <a:r>
              <a:rPr lang="en-US" sz="2400" dirty="0"/>
              <a:t>: Ein Fragebogen mit 26 Fragen, der vier Hauptbereiche bewertet: körperliche Gesundheit, psychische Gesundheit, soziale Beziehungen und Umfeld </a:t>
            </a:r>
          </a:p>
          <a:p>
            <a:r>
              <a:rPr lang="en-US" sz="2400" dirty="0"/>
              <a:t>     (</a:t>
            </a:r>
            <a:r>
              <a:rPr lang="en-US" sz="2400" dirty="0">
                <a:hlinkClick r:id="rId3"/>
              </a:rPr>
              <a:t>in über 40 Sprachen zum Download verfügbar</a:t>
            </a:r>
            <a:r>
              <a:rPr lang="en-US" sz="2400" dirty="0"/>
              <a:t>).</a:t>
            </a:r>
          </a:p>
          <a:p>
            <a:endParaRPr lang="en-US" sz="2400" dirty="0"/>
          </a:p>
          <a:p>
            <a:pPr marL="342900" indent="-342900">
              <a:buFont typeface="Arial" panose="020B0604020202020204" pitchFamily="34" charset="0"/>
              <a:buChar char="•"/>
            </a:pPr>
            <a:r>
              <a:rPr lang="en-US" sz="2400" b="1" dirty="0"/>
              <a:t>CASP-19</a:t>
            </a:r>
            <a:r>
              <a:rPr lang="en-US" sz="2400" dirty="0"/>
              <a:t>: Entwickelt für ältere Bevölkerungsgruppen, wobei der Schwerpunkt weg von gesundheitsbezogenen Indikatoren hin zum Gedeihen im Alter verlagert wird. Er misst vier theoriegeleitete Dimensionen: Kontrolle, Autonomie, </a:t>
            </a:r>
            <a:r>
              <a:rPr lang="en-US" sz="2400" dirty="0" err="1"/>
              <a:t>Selbstverwirklichung </a:t>
            </a:r>
            <a:r>
              <a:rPr lang="en-US" sz="2400" dirty="0"/>
              <a:t>und Freude </a:t>
            </a:r>
          </a:p>
          <a:p>
            <a:r>
              <a:rPr lang="en-US" sz="2400" dirty="0"/>
              <a:t>     (</a:t>
            </a:r>
            <a:r>
              <a:rPr lang="en-US" sz="2400" dirty="0">
                <a:hlinkClick r:id="rId4"/>
              </a:rPr>
              <a:t>in zahlreichen Sprachen verfügbar</a:t>
            </a:r>
            <a:r>
              <a:rPr lang="en-US" sz="2400" dirty="0"/>
              <a:t>).</a:t>
            </a:r>
          </a:p>
        </p:txBody>
      </p:sp>
      <p:sp>
        <p:nvSpPr>
          <p:cNvPr id="3" name="Marcador de Posição do Texto 2">
            <a:extLst>
              <a:ext uri="{FF2B5EF4-FFF2-40B4-BE49-F238E27FC236}">
                <a16:creationId xmlns:a16="http://schemas.microsoft.com/office/drawing/2014/main" id="{50017BAF-BDDF-AA43-8761-2CC2DA402671}"/>
              </a:ext>
            </a:extLst>
          </p:cNvPr>
          <p:cNvSpPr>
            <a:spLocks noGrp="1"/>
          </p:cNvSpPr>
          <p:nvPr>
            <p:ph type="body" sz="quarter" idx="10"/>
          </p:nvPr>
        </p:nvSpPr>
        <p:spPr/>
        <p:txBody>
          <a:bodyPr/>
          <a:lstStyle/>
          <a:p>
            <a:r>
              <a:rPr lang="en-US" dirty="0"/>
              <a:t>Messung der Lebensqualität</a:t>
            </a:r>
            <a:endParaRPr lang="pt-PT" dirty="0"/>
          </a:p>
        </p:txBody>
      </p:sp>
      <p:pic>
        <p:nvPicPr>
          <p:cNvPr id="4" name="Imagem 3" descr="Uma imagem com Gráficos, clipart, círculo, logótipo&#10;&#10;Os conteúdos gerados por IA podem estar incorretos.">
            <a:extLst>
              <a:ext uri="{FF2B5EF4-FFF2-40B4-BE49-F238E27FC236}">
                <a16:creationId xmlns:a16="http://schemas.microsoft.com/office/drawing/2014/main" id="{C7E18EA0-922F-EA7E-4C35-8998D360AB3D}"/>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0243226" y="155642"/>
            <a:ext cx="1799095" cy="1799095"/>
          </a:xfrm>
          <a:prstGeom prst="rect">
            <a:avLst/>
          </a:prstGeom>
        </p:spPr>
      </p:pic>
    </p:spTree>
    <p:extLst>
      <p:ext uri="{BB962C8B-B14F-4D97-AF65-F5344CB8AC3E}">
        <p14:creationId xmlns:p14="http://schemas.microsoft.com/office/powerpoint/2010/main" val="1816232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FA38B-727C-8357-0199-923E4C7F328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5D803D6-E255-CE56-393D-B39993734C75}"/>
              </a:ext>
            </a:extLst>
          </p:cNvPr>
          <p:cNvSpPr>
            <a:spLocks noGrp="1"/>
          </p:cNvSpPr>
          <p:nvPr>
            <p:ph type="title"/>
          </p:nvPr>
        </p:nvSpPr>
        <p:spPr>
          <a:xfrm>
            <a:off x="97970" y="81642"/>
            <a:ext cx="11944351" cy="715879"/>
          </a:xfrm>
        </p:spPr>
        <p:txBody>
          <a:bodyPr lIns="91440" anchor="ctr">
            <a:normAutofit/>
          </a:bodyPr>
          <a:lstStyle/>
          <a:p>
            <a:r>
              <a:rPr lang="en-US" dirty="0"/>
              <a:t>Messung der Lebensqualität</a:t>
            </a:r>
          </a:p>
        </p:txBody>
      </p:sp>
      <p:sp>
        <p:nvSpPr>
          <p:cNvPr id="7" name="Content Placeholder 6">
            <a:extLst>
              <a:ext uri="{FF2B5EF4-FFF2-40B4-BE49-F238E27FC236}">
                <a16:creationId xmlns:a16="http://schemas.microsoft.com/office/drawing/2014/main" id="{1CB18DE8-5DBA-F6C8-8956-0CDBCDD12E64}"/>
              </a:ext>
            </a:extLst>
          </p:cNvPr>
          <p:cNvSpPr>
            <a:spLocks noGrp="1"/>
          </p:cNvSpPr>
          <p:nvPr>
            <p:ph sz="quarter" idx="11"/>
          </p:nvPr>
        </p:nvSpPr>
        <p:spPr>
          <a:xfrm>
            <a:off x="97971" y="1462684"/>
            <a:ext cx="5910944" cy="5313673"/>
          </a:xfrm>
        </p:spPr>
        <p:txBody>
          <a:bodyPr>
            <a:normAutofit/>
          </a:bodyPr>
          <a:lstStyle/>
          <a:p>
            <a:r>
              <a:rPr lang="en-US" sz="2300" dirty="0"/>
              <a:t>Ziel: Übung im Umgang mit den Instrumenten WHOQOL-BREF und CASP-19.</a:t>
            </a:r>
          </a:p>
          <a:p>
            <a:endParaRPr lang="en-US" sz="2300" dirty="0"/>
          </a:p>
          <a:p>
            <a:r>
              <a:rPr lang="en-US" sz="2300" dirty="0"/>
              <a:t>Teilen Sie die Lernenden in Zweiergruppen ein und verteilen Sie </a:t>
            </a:r>
            <a:r>
              <a:rPr lang="en-US" sz="2300" b="1" dirty="0"/>
              <a:t>die Rollenspiel-Charakterkarten </a:t>
            </a:r>
            <a:r>
              <a:rPr lang="en-US" sz="2300" dirty="0"/>
              <a:t>sowie </a:t>
            </a:r>
            <a:r>
              <a:rPr lang="en-US" sz="2300" b="1" dirty="0"/>
              <a:t>die</a:t>
            </a:r>
            <a:r>
              <a:rPr lang="en-US" sz="2300" dirty="0"/>
              <a:t> ausgedruckten </a:t>
            </a:r>
            <a:r>
              <a:rPr lang="en-US" sz="2300" b="1" dirty="0"/>
              <a:t>Fragebögen</a:t>
            </a:r>
            <a:r>
              <a:rPr lang="en-US" sz="2300" dirty="0"/>
              <a:t>: </a:t>
            </a:r>
          </a:p>
          <a:p>
            <a:pPr marL="342900" indent="-342900">
              <a:buFont typeface="Arial" panose="020B0604020202020204" pitchFamily="34" charset="0"/>
              <a:buChar char="•"/>
            </a:pPr>
            <a:r>
              <a:rPr lang="en-US" sz="2300" dirty="0"/>
              <a:t>Der eine spielt den Behandler</a:t>
            </a:r>
          </a:p>
          <a:p>
            <a:pPr marL="342900" indent="-342900">
              <a:buFont typeface="Arial" panose="020B0604020202020204" pitchFamily="34" charset="0"/>
              <a:buChar char="•"/>
            </a:pPr>
            <a:r>
              <a:rPr lang="en-US" sz="2300" dirty="0"/>
              <a:t>der andere den älteren Erwachsenen. </a:t>
            </a:r>
          </a:p>
          <a:p>
            <a:endParaRPr lang="en-US" sz="2300" dirty="0"/>
          </a:p>
          <a:p>
            <a:r>
              <a:rPr lang="en-US" sz="2300" dirty="0"/>
              <a:t>Der Fachkraft führt ein</a:t>
            </a:r>
            <a:r>
              <a:rPr lang="en-US" sz="2300" b="1" dirty="0"/>
              <a:t> 10-minütiges Gespräch </a:t>
            </a:r>
            <a:r>
              <a:rPr lang="en-US" sz="2300" dirty="0"/>
              <a:t>unter Verwendung eines der beiden Fragebögen durch.</a:t>
            </a:r>
          </a:p>
        </p:txBody>
      </p:sp>
      <p:sp>
        <p:nvSpPr>
          <p:cNvPr id="3" name="Marcador de Posição do Texto 2">
            <a:extLst>
              <a:ext uri="{FF2B5EF4-FFF2-40B4-BE49-F238E27FC236}">
                <a16:creationId xmlns:a16="http://schemas.microsoft.com/office/drawing/2014/main" id="{BC8A7E69-40F4-B0FD-71A0-E7D86EE2CD50}"/>
              </a:ext>
            </a:extLst>
          </p:cNvPr>
          <p:cNvSpPr>
            <a:spLocks noGrp="1"/>
          </p:cNvSpPr>
          <p:nvPr>
            <p:ph type="body" sz="quarter" idx="10"/>
          </p:nvPr>
        </p:nvSpPr>
        <p:spPr>
          <a:xfrm>
            <a:off x="97970" y="854672"/>
            <a:ext cx="11944351" cy="550862"/>
          </a:xfrm>
        </p:spPr>
        <p:txBody>
          <a:bodyPr anchor="ctr">
            <a:normAutofit/>
          </a:bodyPr>
          <a:lstStyle/>
          <a:p>
            <a:r>
              <a:rPr lang="en-US" dirty="0"/>
              <a:t>Übung 2 – Messung der Lebensqualität</a:t>
            </a:r>
            <a:endParaRPr lang="pt-PT" dirty="0"/>
          </a:p>
        </p:txBody>
      </p:sp>
      <p:pic>
        <p:nvPicPr>
          <p:cNvPr id="4" name="Imagem 3" descr="Uma imagem com vestuário, pessoa, Cara humana, interior&#10;&#10;Os conteúdos gerados por IA podem estar incorretos.">
            <a:extLst>
              <a:ext uri="{FF2B5EF4-FFF2-40B4-BE49-F238E27FC236}">
                <a16:creationId xmlns:a16="http://schemas.microsoft.com/office/drawing/2014/main" id="{6F9BBEFD-119B-72DF-12A2-41859CAA41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5650" y="1462684"/>
            <a:ext cx="5831294" cy="3887529"/>
          </a:xfrm>
          <a:prstGeom prst="rect">
            <a:avLst/>
          </a:prstGeom>
        </p:spPr>
      </p:pic>
    </p:spTree>
    <p:extLst>
      <p:ext uri="{BB962C8B-B14F-4D97-AF65-F5344CB8AC3E}">
        <p14:creationId xmlns:p14="http://schemas.microsoft.com/office/powerpoint/2010/main" val="3057216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0041E-D1C0-6BE4-E47F-753C0FBFAC9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F1C5AA1-1971-8B7C-FAA6-4A3EA021ED81}"/>
              </a:ext>
            </a:extLst>
          </p:cNvPr>
          <p:cNvSpPr>
            <a:spLocks noGrp="1"/>
          </p:cNvSpPr>
          <p:nvPr>
            <p:ph type="title"/>
          </p:nvPr>
        </p:nvSpPr>
        <p:spPr/>
        <p:txBody>
          <a:bodyPr lIns="91440"/>
          <a:lstStyle/>
          <a:p>
            <a:r>
              <a:rPr lang="pt-PT" dirty="0"/>
              <a:t>Ein </a:t>
            </a:r>
            <a:r>
              <a:rPr lang="pt-PT" dirty="0" err="1"/>
              <a:t>ganzheitlicher </a:t>
            </a:r>
            <a:r>
              <a:rPr lang="pt-PT" dirty="0"/>
              <a:t>Ansatz in </a:t>
            </a:r>
            <a:r>
              <a:rPr lang="pt-PT" dirty="0" err="1"/>
              <a:t>der Gerontologie</a:t>
            </a:r>
            <a:endParaRPr lang="el-GR" dirty="0"/>
          </a:p>
        </p:txBody>
      </p:sp>
      <p:sp>
        <p:nvSpPr>
          <p:cNvPr id="7" name="Content Placeholder 6">
            <a:extLst>
              <a:ext uri="{FF2B5EF4-FFF2-40B4-BE49-F238E27FC236}">
                <a16:creationId xmlns:a16="http://schemas.microsoft.com/office/drawing/2014/main" id="{5F660F69-88F9-DEE4-DF84-AE710D07A7E4}"/>
              </a:ext>
            </a:extLst>
          </p:cNvPr>
          <p:cNvSpPr>
            <a:spLocks noGrp="1"/>
          </p:cNvSpPr>
          <p:nvPr>
            <p:ph sz="quarter" idx="12"/>
          </p:nvPr>
        </p:nvSpPr>
        <p:spPr>
          <a:xfrm>
            <a:off x="97970" y="1933495"/>
            <a:ext cx="11526582" cy="5289179"/>
          </a:xfrm>
        </p:spPr>
        <p:txBody>
          <a:bodyPr/>
          <a:lstStyle/>
          <a:p>
            <a:pPr marL="342900" indent="-342900">
              <a:buFont typeface="Arial" panose="020B0604020202020204" pitchFamily="34" charset="0"/>
              <a:buChar char="•"/>
            </a:pPr>
            <a:r>
              <a:rPr lang="en-US" sz="2600" dirty="0"/>
              <a:t>Der ganzheitliche Ansatz muss anerkennen, dass </a:t>
            </a:r>
            <a:r>
              <a:rPr lang="en-US" sz="2600" b="1" dirty="0"/>
              <a:t>Sexualität und Identität untrennbar mit dem Wohlbefinden verbunden sind </a:t>
            </a:r>
            <a:r>
              <a:rPr lang="en-US" sz="2600" dirty="0"/>
              <a:t>und nicht ab einem bestimmten Alter „ablaufen“</a:t>
            </a:r>
          </a:p>
          <a:p>
            <a:pPr marL="342900" indent="-342900">
              <a:buFont typeface="Arial" panose="020B0604020202020204" pitchFamily="34" charset="0"/>
              <a:buChar char="•"/>
            </a:pPr>
            <a:r>
              <a:rPr lang="en-US" sz="2600" dirty="0"/>
              <a:t>Die Realitäten des späteren Lebens umfassen das </a:t>
            </a:r>
            <a:r>
              <a:rPr lang="en-US" sz="2600" b="1" dirty="0"/>
              <a:t>Fortbestehen des Verlangens</a:t>
            </a:r>
            <a:r>
              <a:rPr lang="en-US" sz="2600" dirty="0"/>
              <a:t>, das Bedürfnis nach Berührung und die Aufrechterhaltung eines sexuellen Selbstverständnisses – all dies trägt zur psychischen Resilienz bei </a:t>
            </a:r>
          </a:p>
          <a:p>
            <a:pPr marL="342900" indent="-342900">
              <a:buFont typeface="Arial" panose="020B0604020202020204" pitchFamily="34" charset="0"/>
              <a:buChar char="•"/>
            </a:pPr>
            <a:r>
              <a:rPr lang="en-US" sz="2600" dirty="0"/>
              <a:t>Das Ignorieren von Sexualität oder deren Behandlung als irrelevant untergräbt die Säulen der Lebensqualität, nämlich Autonomie und </a:t>
            </a:r>
            <a:r>
              <a:rPr lang="en-US" sz="2600" dirty="0" err="1"/>
              <a:t>Selbstverwirklichung</a:t>
            </a:r>
          </a:p>
          <a:p>
            <a:pPr marL="342900" indent="-342900">
              <a:buFont typeface="Arial" panose="020B0604020202020204" pitchFamily="34" charset="0"/>
              <a:buChar char="•"/>
            </a:pPr>
            <a:r>
              <a:rPr lang="en-US" sz="2600" dirty="0"/>
              <a:t>Eine ganzheitliche Unterstützung erfordert einen Perspektivwechsel: Zu einem würdevollen Leben gehört die Freiheit, die eigene Geschlechtsidentität und sexuelle Orientierung auszudrücken sowie </a:t>
            </a:r>
            <a:r>
              <a:rPr lang="en-US" sz="2600" b="1" dirty="0"/>
              <a:t>während des gesamten Lebens Intimität und Verbundenheit anzustreben</a:t>
            </a:r>
          </a:p>
        </p:txBody>
      </p:sp>
      <p:sp>
        <p:nvSpPr>
          <p:cNvPr id="6" name="Marcador de Posição do Texto 2">
            <a:extLst>
              <a:ext uri="{FF2B5EF4-FFF2-40B4-BE49-F238E27FC236}">
                <a16:creationId xmlns:a16="http://schemas.microsoft.com/office/drawing/2014/main" id="{0DAA7715-E71D-42BF-DC57-30C32B135A53}"/>
              </a:ext>
            </a:extLst>
          </p:cNvPr>
          <p:cNvSpPr>
            <a:spLocks noGrp="1"/>
          </p:cNvSpPr>
          <p:nvPr>
            <p:ph type="body" sz="quarter" idx="10"/>
          </p:nvPr>
        </p:nvSpPr>
        <p:spPr>
          <a:xfrm>
            <a:off x="97970" y="854672"/>
            <a:ext cx="11944351" cy="550862"/>
          </a:xfrm>
        </p:spPr>
        <p:txBody>
          <a:bodyPr/>
          <a:lstStyle/>
          <a:p>
            <a:r>
              <a:rPr lang="en-US" dirty="0"/>
              <a:t>Sexualität und Identität im Kontext ganzheitlichen Wohlbefindens</a:t>
            </a:r>
            <a:endParaRPr lang="pt-PT" dirty="0"/>
          </a:p>
        </p:txBody>
      </p:sp>
      <p:pic>
        <p:nvPicPr>
          <p:cNvPr id="10" name="Imagem 9" descr="Uma imagem com preto, sombra, Fotografia monocromática, preto e branco&#10;&#10;Os conteúdos gerados por IA podem estar incorretos.">
            <a:extLst>
              <a:ext uri="{FF2B5EF4-FFF2-40B4-BE49-F238E27FC236}">
                <a16:creationId xmlns:a16="http://schemas.microsoft.com/office/drawing/2014/main" id="{CC5485FA-B5B5-8BCE-97DE-EE512A2A853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387191" y="193392"/>
            <a:ext cx="2572154" cy="1286077"/>
          </a:xfrm>
          <a:prstGeom prst="rect">
            <a:avLst/>
          </a:prstGeom>
        </p:spPr>
      </p:pic>
    </p:spTree>
    <p:extLst>
      <p:ext uri="{BB962C8B-B14F-4D97-AF65-F5344CB8AC3E}">
        <p14:creationId xmlns:p14="http://schemas.microsoft.com/office/powerpoint/2010/main" val="2582065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754EC-1902-81A3-345C-3334B4FC08A3}"/>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D94910EB-EF83-4288-4B6D-9C299FBB589C}"/>
              </a:ext>
            </a:extLst>
          </p:cNvPr>
          <p:cNvSpPr>
            <a:spLocks noGrp="1"/>
          </p:cNvSpPr>
          <p:nvPr>
            <p:ph type="title"/>
          </p:nvPr>
        </p:nvSpPr>
        <p:spPr/>
        <p:txBody>
          <a:bodyPr lIns="91440"/>
          <a:lstStyle/>
          <a:p>
            <a:r>
              <a:rPr lang="pt-PT" dirty="0"/>
              <a:t>Berufliche </a:t>
            </a:r>
            <a:r>
              <a:rPr lang="pt-PT" dirty="0" err="1"/>
              <a:t>Herausforderungen</a:t>
            </a:r>
            <a:endParaRPr lang="el-GR" dirty="0"/>
          </a:p>
        </p:txBody>
      </p:sp>
      <p:sp>
        <p:nvSpPr>
          <p:cNvPr id="7" name="Content Placeholder 6">
            <a:extLst>
              <a:ext uri="{FF2B5EF4-FFF2-40B4-BE49-F238E27FC236}">
                <a16:creationId xmlns:a16="http://schemas.microsoft.com/office/drawing/2014/main" id="{18B63C3C-D284-1F76-4E86-70285417C196}"/>
              </a:ext>
            </a:extLst>
          </p:cNvPr>
          <p:cNvSpPr>
            <a:spLocks noGrp="1"/>
          </p:cNvSpPr>
          <p:nvPr>
            <p:ph sz="quarter" idx="12"/>
          </p:nvPr>
        </p:nvSpPr>
        <p:spPr>
          <a:xfrm>
            <a:off x="97970" y="3812968"/>
            <a:ext cx="11808685" cy="2969788"/>
          </a:xfrm>
        </p:spPr>
        <p:txBody>
          <a:bodyPr/>
          <a:lstStyle/>
          <a:p>
            <a:r>
              <a:rPr lang="en-US" sz="2400" dirty="0"/>
              <a:t>Beispiel: Das Bedürfnis älterer Menschen nach Intimität in einer Pflegeeinrichtung zu unterstützen, kann im Widerspruch zu den institutionellen Richtlinien stehen. </a:t>
            </a:r>
          </a:p>
          <a:p>
            <a:r>
              <a:rPr lang="en-US" sz="2400" dirty="0"/>
              <a:t>Beispiel: Die Herausforderung, innerhalb bestehender Systeme eine </a:t>
            </a:r>
            <a:r>
              <a:rPr lang="en-US" sz="2400" dirty="0" err="1"/>
              <a:t>personalisierte </a:t>
            </a:r>
            <a:r>
              <a:rPr lang="en-US" sz="2400" dirty="0"/>
              <a:t>Pflege zu leisten, während gleichzeitig Personalmangel und begrenzte Ressourcen bestehen.</a:t>
            </a:r>
          </a:p>
          <a:p>
            <a:endParaRPr lang="en-US" sz="2400" dirty="0"/>
          </a:p>
        </p:txBody>
      </p:sp>
      <p:sp>
        <p:nvSpPr>
          <p:cNvPr id="3" name="Marcador de Posição do Texto 2">
            <a:extLst>
              <a:ext uri="{FF2B5EF4-FFF2-40B4-BE49-F238E27FC236}">
                <a16:creationId xmlns:a16="http://schemas.microsoft.com/office/drawing/2014/main" id="{12DD6ECE-7451-3869-94AF-E432E1A93BEC}"/>
              </a:ext>
            </a:extLst>
          </p:cNvPr>
          <p:cNvSpPr>
            <a:spLocks noGrp="1"/>
          </p:cNvSpPr>
          <p:nvPr>
            <p:ph type="body" sz="quarter" idx="10"/>
          </p:nvPr>
        </p:nvSpPr>
        <p:spPr>
          <a:xfrm>
            <a:off x="97970" y="854672"/>
            <a:ext cx="11944351" cy="1570856"/>
          </a:xfrm>
        </p:spPr>
        <p:txBody>
          <a:bodyPr/>
          <a:lstStyle/>
          <a:p>
            <a:r>
              <a:rPr lang="en-US" dirty="0"/>
              <a:t>Die Umsetzung von Konzepten für positives Altern in </a:t>
            </a:r>
            <a:r>
              <a:rPr lang="en-US" dirty="0" err="1"/>
              <a:t>die</a:t>
            </a:r>
            <a:r>
              <a:rPr lang="en-US" dirty="0"/>
              <a:t> tägliche </a:t>
            </a:r>
            <a:r>
              <a:rPr lang="en-US" dirty="0" err="1"/>
              <a:t>Praxis </a:t>
            </a:r>
            <a:r>
              <a:rPr lang="en-US" dirty="0"/>
              <a:t>kann für Fachkräfte im Gesundheits- und Sozialwesen Herausforderungen darstellen</a:t>
            </a:r>
          </a:p>
          <a:p>
            <a:endParaRPr lang="pt-PT" dirty="0"/>
          </a:p>
        </p:txBody>
      </p:sp>
      <p:sp>
        <p:nvSpPr>
          <p:cNvPr id="2" name="Oval 1">
            <a:extLst>
              <a:ext uri="{FF2B5EF4-FFF2-40B4-BE49-F238E27FC236}">
                <a16:creationId xmlns:a16="http://schemas.microsoft.com/office/drawing/2014/main" id="{4D03C2B3-80FE-173C-56EC-AB511EABD4E6}"/>
              </a:ext>
            </a:extLst>
          </p:cNvPr>
          <p:cNvSpPr/>
          <p:nvPr/>
        </p:nvSpPr>
        <p:spPr>
          <a:xfrm>
            <a:off x="893532" y="1895077"/>
            <a:ext cx="2785857" cy="1645791"/>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5" name="Oval 4">
            <a:extLst>
              <a:ext uri="{FF2B5EF4-FFF2-40B4-BE49-F238E27FC236}">
                <a16:creationId xmlns:a16="http://schemas.microsoft.com/office/drawing/2014/main" id="{AE817475-FE14-C8F7-6838-2A84A81C9118}"/>
              </a:ext>
            </a:extLst>
          </p:cNvPr>
          <p:cNvSpPr/>
          <p:nvPr/>
        </p:nvSpPr>
        <p:spPr>
          <a:xfrm>
            <a:off x="7693165" y="1895077"/>
            <a:ext cx="2890529" cy="1645791"/>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6" name="CaixaDeTexto 5">
            <a:extLst>
              <a:ext uri="{FF2B5EF4-FFF2-40B4-BE49-F238E27FC236}">
                <a16:creationId xmlns:a16="http://schemas.microsoft.com/office/drawing/2014/main" id="{CE5E7BD1-CDC8-C2E3-73D7-BF08BD3DA487}"/>
              </a:ext>
            </a:extLst>
          </p:cNvPr>
          <p:cNvSpPr txBox="1"/>
          <p:nvPr/>
        </p:nvSpPr>
        <p:spPr>
          <a:xfrm>
            <a:off x="1217608" y="2149993"/>
            <a:ext cx="2137703" cy="1200329"/>
          </a:xfrm>
          <a:prstGeom prst="rect">
            <a:avLst/>
          </a:prstGeom>
          <a:noFill/>
        </p:spPr>
        <p:txBody>
          <a:bodyPr wrap="square" rtlCol="0">
            <a:spAutoFit/>
          </a:bodyPr>
          <a:lstStyle/>
          <a:p>
            <a:pPr algn="ctr"/>
            <a:r>
              <a:rPr lang="en-US" b="1" dirty="0">
                <a:solidFill>
                  <a:srgbClr val="FFFFFF"/>
                </a:solidFill>
              </a:rPr>
              <a:t>Das biomedizinische Modell, das Sicherheit und Risikomanagement </a:t>
            </a:r>
            <a:r>
              <a:rPr lang="en-US" b="1" dirty="0" err="1">
                <a:solidFill>
                  <a:srgbClr val="FFFFFF"/>
                </a:solidFill>
              </a:rPr>
              <a:t>in den Vordergrund stellt</a:t>
            </a:r>
            <a:r>
              <a:rPr lang="en-US" b="1" dirty="0">
                <a:solidFill>
                  <a:srgbClr val="FFFFFF"/>
                </a:solidFill>
              </a:rPr>
              <a:t>. </a:t>
            </a:r>
            <a:endParaRPr lang="en-US" dirty="0">
              <a:solidFill>
                <a:srgbClr val="FFFFFF"/>
              </a:solidFill>
            </a:endParaRPr>
          </a:p>
        </p:txBody>
      </p:sp>
      <p:sp>
        <p:nvSpPr>
          <p:cNvPr id="9" name="CaixaDeTexto 8">
            <a:extLst>
              <a:ext uri="{FF2B5EF4-FFF2-40B4-BE49-F238E27FC236}">
                <a16:creationId xmlns:a16="http://schemas.microsoft.com/office/drawing/2014/main" id="{611B8E7E-85E0-A4F0-9E5C-790CFC2B2266}"/>
              </a:ext>
            </a:extLst>
          </p:cNvPr>
          <p:cNvSpPr txBox="1"/>
          <p:nvPr/>
        </p:nvSpPr>
        <p:spPr>
          <a:xfrm>
            <a:off x="7980145" y="1979308"/>
            <a:ext cx="2316567" cy="1477328"/>
          </a:xfrm>
          <a:prstGeom prst="rect">
            <a:avLst/>
          </a:prstGeom>
          <a:noFill/>
        </p:spPr>
        <p:txBody>
          <a:bodyPr wrap="square" rtlCol="0">
            <a:spAutoFit/>
          </a:bodyPr>
          <a:lstStyle/>
          <a:p>
            <a:pPr algn="ctr"/>
            <a:r>
              <a:rPr lang="en-US" b="1" dirty="0">
                <a:solidFill>
                  <a:srgbClr val="FFFFFF"/>
                </a:solidFill>
              </a:rPr>
              <a:t>Das Lebensqualitätsmodell, das Autonomie und das Recht auf das Eingehen würdiger Risiken </a:t>
            </a:r>
            <a:r>
              <a:rPr lang="en-US" b="1" dirty="0" err="1">
                <a:solidFill>
                  <a:srgbClr val="FFFFFF"/>
                </a:solidFill>
              </a:rPr>
              <a:t>betont</a:t>
            </a:r>
            <a:r>
              <a:rPr lang="en-US" b="1" dirty="0">
                <a:solidFill>
                  <a:srgbClr val="FFFFFF"/>
                </a:solidFill>
              </a:rPr>
              <a:t>. </a:t>
            </a:r>
          </a:p>
        </p:txBody>
      </p:sp>
      <p:sp>
        <p:nvSpPr>
          <p:cNvPr id="12" name="Seta: Bidirecional 11">
            <a:extLst>
              <a:ext uri="{FF2B5EF4-FFF2-40B4-BE49-F238E27FC236}">
                <a16:creationId xmlns:a16="http://schemas.microsoft.com/office/drawing/2014/main" id="{F4445D76-B6D8-E5FB-1D1B-94D4C913B985}"/>
              </a:ext>
            </a:extLst>
          </p:cNvPr>
          <p:cNvSpPr/>
          <p:nvPr/>
        </p:nvSpPr>
        <p:spPr>
          <a:xfrm>
            <a:off x="4752309" y="2491366"/>
            <a:ext cx="2004321" cy="553667"/>
          </a:xfrm>
          <a:prstGeom prst="leftRight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3" name="Oval 12">
            <a:extLst>
              <a:ext uri="{FF2B5EF4-FFF2-40B4-BE49-F238E27FC236}">
                <a16:creationId xmlns:a16="http://schemas.microsoft.com/office/drawing/2014/main" id="{ACAC92FB-0420-7B75-6A3E-FFFD3CD31079}"/>
              </a:ext>
            </a:extLst>
          </p:cNvPr>
          <p:cNvSpPr/>
          <p:nvPr/>
        </p:nvSpPr>
        <p:spPr>
          <a:xfrm>
            <a:off x="4460339" y="5297862"/>
            <a:ext cx="2884044" cy="1381868"/>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4" name="CaixaDeTexto 13">
            <a:extLst>
              <a:ext uri="{FF2B5EF4-FFF2-40B4-BE49-F238E27FC236}">
                <a16:creationId xmlns:a16="http://schemas.microsoft.com/office/drawing/2014/main" id="{698373FB-0987-D170-D3D8-8E96CAA61663}"/>
              </a:ext>
            </a:extLst>
          </p:cNvPr>
          <p:cNvSpPr txBox="1"/>
          <p:nvPr/>
        </p:nvSpPr>
        <p:spPr>
          <a:xfrm>
            <a:off x="4752309" y="5573297"/>
            <a:ext cx="2351178" cy="830997"/>
          </a:xfrm>
          <a:prstGeom prst="rect">
            <a:avLst/>
          </a:prstGeom>
          <a:noFill/>
        </p:spPr>
        <p:txBody>
          <a:bodyPr wrap="square" rtlCol="0">
            <a:spAutoFit/>
          </a:bodyPr>
          <a:lstStyle/>
          <a:p>
            <a:pPr algn="ctr"/>
            <a:r>
              <a:rPr lang="en-US" sz="2400" b="1" dirty="0">
                <a:solidFill>
                  <a:srgbClr val="FFFFFF"/>
                </a:solidFill>
              </a:rPr>
              <a:t>Was sind Ihre Herausforderungen?</a:t>
            </a:r>
          </a:p>
        </p:txBody>
      </p:sp>
    </p:spTree>
    <p:extLst>
      <p:ext uri="{BB962C8B-B14F-4D97-AF65-F5344CB8AC3E}">
        <p14:creationId xmlns:p14="http://schemas.microsoft.com/office/powerpoint/2010/main" val="4111424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763BF-286B-D307-E524-876F904F093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131629DA-2631-E2A2-795B-A8A636C01951}"/>
              </a:ext>
            </a:extLst>
          </p:cNvPr>
          <p:cNvSpPr>
            <a:spLocks noGrp="1"/>
          </p:cNvSpPr>
          <p:nvPr>
            <p:ph type="title"/>
          </p:nvPr>
        </p:nvSpPr>
        <p:spPr>
          <a:xfrm>
            <a:off x="97970" y="81642"/>
            <a:ext cx="11944351" cy="715879"/>
          </a:xfrm>
        </p:spPr>
        <p:txBody>
          <a:bodyPr lIns="91440" anchor="ctr">
            <a:normAutofit/>
          </a:bodyPr>
          <a:lstStyle/>
          <a:p>
            <a:r>
              <a:rPr lang="en-US" dirty="0"/>
              <a:t>Berufliche Herausforderungen und ganzheitliche Ansätze</a:t>
            </a:r>
          </a:p>
        </p:txBody>
      </p:sp>
      <p:sp>
        <p:nvSpPr>
          <p:cNvPr id="7" name="Content Placeholder 6">
            <a:extLst>
              <a:ext uri="{FF2B5EF4-FFF2-40B4-BE49-F238E27FC236}">
                <a16:creationId xmlns:a16="http://schemas.microsoft.com/office/drawing/2014/main" id="{047A6AE8-8E97-EFD9-2969-0711C426CC1B}"/>
              </a:ext>
            </a:extLst>
          </p:cNvPr>
          <p:cNvSpPr>
            <a:spLocks noGrp="1"/>
          </p:cNvSpPr>
          <p:nvPr>
            <p:ph sz="quarter" idx="11"/>
          </p:nvPr>
        </p:nvSpPr>
        <p:spPr>
          <a:xfrm>
            <a:off x="97971" y="1462684"/>
            <a:ext cx="5910944" cy="5313673"/>
          </a:xfrm>
        </p:spPr>
        <p:txBody>
          <a:bodyPr>
            <a:normAutofit lnSpcReduction="10000"/>
          </a:bodyPr>
          <a:lstStyle/>
          <a:p>
            <a:r>
              <a:rPr lang="en-US" sz="2400" dirty="0"/>
              <a:t>Ziel: Anwendung von Gender- und Kulturperspektiven zur Lösung ethischer Dilemmata.</a:t>
            </a:r>
          </a:p>
          <a:p>
            <a:endParaRPr lang="en-US" sz="2400" dirty="0"/>
          </a:p>
          <a:p>
            <a:r>
              <a:rPr lang="en-US" sz="2400" dirty="0"/>
              <a:t>Teilen Sie die Teilnehmer in Kleingruppen ein. Jede Gruppe erhält eine </a:t>
            </a:r>
            <a:r>
              <a:rPr lang="en-US" sz="2400" b="1" dirty="0"/>
              <a:t>Fallbeschreibung </a:t>
            </a:r>
            <a:r>
              <a:rPr lang="en-US" sz="2400" dirty="0"/>
              <a:t>und ein </a:t>
            </a:r>
            <a:r>
              <a:rPr lang="en-US" sz="2400" b="1" dirty="0"/>
              <a:t>Arbeitsblatt für den Aktionsplan</a:t>
            </a:r>
            <a:r>
              <a:rPr lang="en-US" sz="2400" dirty="0"/>
              <a:t>. Sie müssen eine zweiteilige Aufgabe bearbeiten:</a:t>
            </a:r>
          </a:p>
          <a:p>
            <a:pPr marL="457200" indent="-457200">
              <a:buFont typeface="+mj-lt"/>
              <a:buAutoNum type="arabicPeriod"/>
            </a:pPr>
            <a:r>
              <a:rPr lang="en-US" sz="2400" dirty="0"/>
              <a:t>Ermitteln Sie, wie Geschlecht und Kultur in dieser konkreten Geschichte Barrieren schaffen.</a:t>
            </a:r>
          </a:p>
          <a:p>
            <a:pPr marL="457200" indent="-457200">
              <a:buFont typeface="+mj-lt"/>
              <a:buAutoNum type="arabicPeriod"/>
            </a:pPr>
            <a:r>
              <a:rPr lang="en-US" sz="2400" dirty="0"/>
              <a:t>Entwerfen Sie einen dreistufigen Aktionsplan, um für diese Person von einem </a:t>
            </a:r>
            <a:r>
              <a:rPr lang="en-US" sz="2400" i="1" dirty="0"/>
              <a:t>Defizitmodell </a:t>
            </a:r>
            <a:r>
              <a:rPr lang="en-US" sz="2400" dirty="0"/>
              <a:t>zu einem </a:t>
            </a:r>
            <a:r>
              <a:rPr lang="en-US" sz="2400" i="1" dirty="0"/>
              <a:t>Ansatz des positiven Alterns </a:t>
            </a:r>
            <a:r>
              <a:rPr lang="en-US" sz="2400" dirty="0"/>
              <a:t>überzugehen.</a:t>
            </a:r>
          </a:p>
          <a:p>
            <a:endParaRPr lang="en-US" sz="2000" dirty="0"/>
          </a:p>
        </p:txBody>
      </p:sp>
      <p:sp>
        <p:nvSpPr>
          <p:cNvPr id="3" name="Marcador de Posição do Texto 2">
            <a:extLst>
              <a:ext uri="{FF2B5EF4-FFF2-40B4-BE49-F238E27FC236}">
                <a16:creationId xmlns:a16="http://schemas.microsoft.com/office/drawing/2014/main" id="{08C94B41-A661-1C22-4C22-C7BC484D8FAC}"/>
              </a:ext>
            </a:extLst>
          </p:cNvPr>
          <p:cNvSpPr>
            <a:spLocks noGrp="1"/>
          </p:cNvSpPr>
          <p:nvPr>
            <p:ph type="body" sz="quarter" idx="10"/>
          </p:nvPr>
        </p:nvSpPr>
        <p:spPr>
          <a:xfrm>
            <a:off x="97970" y="854672"/>
            <a:ext cx="11944351" cy="550862"/>
          </a:xfrm>
        </p:spPr>
        <p:txBody>
          <a:bodyPr anchor="ctr">
            <a:normAutofit/>
          </a:bodyPr>
          <a:lstStyle/>
          <a:p>
            <a:r>
              <a:rPr lang="en-US" dirty="0"/>
              <a:t>Übung 3 – </a:t>
            </a:r>
            <a:r>
              <a:rPr lang="en-US" dirty="0" err="1"/>
              <a:t>Analyse </a:t>
            </a:r>
            <a:r>
              <a:rPr lang="en-US" dirty="0"/>
              <a:t>von Fallbeispielen und Erstellung eines 3-Stufen-Aktionsplans  </a:t>
            </a:r>
            <a:endParaRPr lang="pt-PT" dirty="0"/>
          </a:p>
        </p:txBody>
      </p:sp>
      <p:pic>
        <p:nvPicPr>
          <p:cNvPr id="5" name="Imagem 4" descr="Uma imagem com vestuário, Cara humana, pessoa, homem&#10;&#10;Os conteúdos gerados por IA podem estar incorretos.">
            <a:extLst>
              <a:ext uri="{FF2B5EF4-FFF2-40B4-BE49-F238E27FC236}">
                <a16:creationId xmlns:a16="http://schemas.microsoft.com/office/drawing/2014/main" id="{59942014-7E8F-5F9B-EC58-909096D4AB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588040"/>
            <a:ext cx="5814710" cy="3876473"/>
          </a:xfrm>
          <a:prstGeom prst="rect">
            <a:avLst/>
          </a:prstGeom>
        </p:spPr>
      </p:pic>
    </p:spTree>
    <p:extLst>
      <p:ext uri="{BB962C8B-B14F-4D97-AF65-F5344CB8AC3E}">
        <p14:creationId xmlns:p14="http://schemas.microsoft.com/office/powerpoint/2010/main" val="1701802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D7787-AFB9-9CAA-CDD2-3AF96DB06A67}"/>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C143139-C0CD-A747-4C0B-48A34B9E3464}"/>
              </a:ext>
            </a:extLst>
          </p:cNvPr>
          <p:cNvSpPr>
            <a:spLocks noGrp="1"/>
          </p:cNvSpPr>
          <p:nvPr>
            <p:ph type="title"/>
          </p:nvPr>
        </p:nvSpPr>
        <p:spPr>
          <a:xfrm>
            <a:off x="97970" y="81642"/>
            <a:ext cx="11944351" cy="715879"/>
          </a:xfrm>
        </p:spPr>
        <p:txBody>
          <a:bodyPr lIns="91440" anchor="ctr">
            <a:normAutofit/>
          </a:bodyPr>
          <a:lstStyle/>
          <a:p>
            <a:r>
              <a:rPr lang="pt-PT" dirty="0"/>
              <a:t>Leitfaden für </a:t>
            </a:r>
            <a:r>
              <a:rPr lang="pt-PT" dirty="0" err="1"/>
              <a:t>Pädagogen </a:t>
            </a:r>
            <a:r>
              <a:rPr lang="pt-PT" dirty="0"/>
              <a:t>und </a:t>
            </a:r>
            <a:r>
              <a:rPr lang="pt-PT" dirty="0" err="1"/>
              <a:t>Fachkräfte</a:t>
            </a:r>
            <a:endParaRPr lang="el-GR" dirty="0"/>
          </a:p>
        </p:txBody>
      </p:sp>
      <p:pic>
        <p:nvPicPr>
          <p:cNvPr id="4" name="Imagem 3" descr="Uma imagem com pessoa, vestuário, dedo, punho&#10;&#10;Os conteúdos gerados por IA podem estar incorretos.">
            <a:extLst>
              <a:ext uri="{FF2B5EF4-FFF2-40B4-BE49-F238E27FC236}">
                <a16:creationId xmlns:a16="http://schemas.microsoft.com/office/drawing/2014/main" id="{424FDB0D-B416-5C9E-FA99-093C4A99773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7971" y="1770433"/>
            <a:ext cx="6474704" cy="4321865"/>
          </a:xfrm>
          <a:prstGeom prst="rect">
            <a:avLst/>
          </a:prstGeom>
          <a:noFill/>
        </p:spPr>
      </p:pic>
      <p:sp>
        <p:nvSpPr>
          <p:cNvPr id="7" name="Content Placeholder 6">
            <a:extLst>
              <a:ext uri="{FF2B5EF4-FFF2-40B4-BE49-F238E27FC236}">
                <a16:creationId xmlns:a16="http://schemas.microsoft.com/office/drawing/2014/main" id="{AEF51DC3-B365-06C0-9722-5C703E2B9CFD}"/>
              </a:ext>
            </a:extLst>
          </p:cNvPr>
          <p:cNvSpPr>
            <a:spLocks noGrp="1"/>
          </p:cNvSpPr>
          <p:nvPr>
            <p:ph sz="quarter" idx="12"/>
          </p:nvPr>
        </p:nvSpPr>
        <p:spPr>
          <a:xfrm>
            <a:off x="6643990" y="1770433"/>
            <a:ext cx="5233482" cy="5350214"/>
          </a:xfrm>
        </p:spPr>
        <p:txBody>
          <a:bodyPr>
            <a:normAutofit lnSpcReduction="10000"/>
          </a:bodyPr>
          <a:lstStyle/>
          <a:p>
            <a:pPr marL="342900" indent="-342900">
              <a:buFont typeface="Arial" panose="020B0604020202020204" pitchFamily="34" charset="0"/>
              <a:buChar char="•"/>
            </a:pPr>
            <a:r>
              <a:rPr lang="en-US" b="1" dirty="0"/>
              <a:t>Wohlwollen (im besten Interesse der Person handeln) vs. Autonomie (ihr Recht auf Selbstbestimmung respektieren)</a:t>
            </a:r>
            <a:r>
              <a:rPr lang="en-US" dirty="0"/>
              <a:t>: Fachkräfte sollten nach Möglichkeit den </a:t>
            </a:r>
            <a:r>
              <a:rPr lang="en-US" i="1" dirty="0"/>
              <a:t>Grundsatz der „Würde des Risikos“ </a:t>
            </a:r>
            <a:r>
              <a:rPr lang="en-US" dirty="0"/>
              <a:t>anwenden und dabei anerkennen, dass ein Leben ohne Risiko ein Leben ohne Freiheit ist. Die Gewährleistung, dass ältere Menschen ihre Sexualität und Identität ausleben können, ist eine Frage der grundlegenden Menschenrechte.</a:t>
            </a:r>
          </a:p>
          <a:p>
            <a:pPr marL="342900" indent="-342900">
              <a:buFont typeface="Arial" panose="020B0604020202020204" pitchFamily="34" charset="0"/>
              <a:buChar char="•"/>
            </a:pPr>
            <a:r>
              <a:rPr lang="en-US" b="1" dirty="0"/>
              <a:t>Bestätigen, nicht </a:t>
            </a:r>
            <a:r>
              <a:rPr lang="en-US" b="1" dirty="0" err="1"/>
              <a:t>bevormunden</a:t>
            </a:r>
            <a:r>
              <a:rPr lang="en-US" dirty="0"/>
              <a:t>: Vermeiden Sie „Seniorensprache“ (z. B. den Einsatz hoher Stimmlagen oder übermäßig vereinfachter Sprache). Behandeln Sie ältere Menschen als die autonomen Gleichgestellten, die sie sind.</a:t>
            </a:r>
          </a:p>
          <a:p>
            <a:pPr marL="342900" indent="-342900">
              <a:buFont typeface="Arial" panose="020B0604020202020204" pitchFamily="34" charset="0"/>
              <a:buChar char="•"/>
            </a:pPr>
            <a:r>
              <a:rPr lang="en-US" b="1" dirty="0"/>
              <a:t>Aktives Zuhören</a:t>
            </a:r>
            <a:r>
              <a:rPr lang="en-US" dirty="0"/>
              <a:t>: Achten Sie auf Hinweise auf die Identität einer Person, ihre früheren Rollen und ihre aktuellen Wünsche. Sexualität und Intimität werden oft in „Grautönen“ angesprochen – subtile Andeutungen, die eine einfühlsame, </a:t>
            </a:r>
            <a:r>
              <a:rPr lang="en-US" dirty="0" err="1"/>
              <a:t>nicht wertende </a:t>
            </a:r>
            <a:r>
              <a:rPr lang="en-US" dirty="0"/>
              <a:t>Reaktion erfordern. </a:t>
            </a:r>
          </a:p>
        </p:txBody>
      </p:sp>
      <p:sp>
        <p:nvSpPr>
          <p:cNvPr id="3" name="Marcador de Posição do Texto 2">
            <a:extLst>
              <a:ext uri="{FF2B5EF4-FFF2-40B4-BE49-F238E27FC236}">
                <a16:creationId xmlns:a16="http://schemas.microsoft.com/office/drawing/2014/main" id="{F84BAAFB-E99C-AD08-8543-D3990F25738F}"/>
              </a:ext>
            </a:extLst>
          </p:cNvPr>
          <p:cNvSpPr>
            <a:spLocks noGrp="1"/>
          </p:cNvSpPr>
          <p:nvPr>
            <p:ph type="body" sz="quarter" idx="10"/>
          </p:nvPr>
        </p:nvSpPr>
        <p:spPr>
          <a:xfrm>
            <a:off x="97970" y="854672"/>
            <a:ext cx="11944351" cy="550862"/>
          </a:xfrm>
        </p:spPr>
        <p:txBody>
          <a:bodyPr anchor="ctr">
            <a:normAutofit/>
          </a:bodyPr>
          <a:lstStyle/>
          <a:p>
            <a:r>
              <a:rPr lang="en-US" dirty="0"/>
              <a:t>Ethische Überlegungen und Kommunikation</a:t>
            </a:r>
            <a:endParaRPr lang="pt-PT" dirty="0"/>
          </a:p>
        </p:txBody>
      </p:sp>
    </p:spTree>
    <p:extLst>
      <p:ext uri="{BB962C8B-B14F-4D97-AF65-F5344CB8AC3E}">
        <p14:creationId xmlns:p14="http://schemas.microsoft.com/office/powerpoint/2010/main" val="2599976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29EAB-D32A-6931-75AD-47D508152EA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7C7D053-7112-F512-A879-AA3E3C202092}"/>
              </a:ext>
            </a:extLst>
          </p:cNvPr>
          <p:cNvSpPr>
            <a:spLocks noGrp="1"/>
          </p:cNvSpPr>
          <p:nvPr>
            <p:ph type="title"/>
          </p:nvPr>
        </p:nvSpPr>
        <p:spPr>
          <a:xfrm>
            <a:off x="97970" y="81642"/>
            <a:ext cx="11944351" cy="715879"/>
          </a:xfrm>
        </p:spPr>
        <p:txBody>
          <a:bodyPr lIns="91440" anchor="ctr">
            <a:normAutofit/>
          </a:bodyPr>
          <a:lstStyle/>
          <a:p>
            <a:r>
              <a:rPr lang="pt-PT" dirty="0"/>
              <a:t>Leitfaden für </a:t>
            </a:r>
            <a:r>
              <a:rPr lang="pt-PT" dirty="0" err="1"/>
              <a:t>Pädagogen </a:t>
            </a:r>
            <a:r>
              <a:rPr lang="pt-PT" dirty="0"/>
              <a:t>und </a:t>
            </a:r>
            <a:r>
              <a:rPr lang="pt-PT" dirty="0" err="1"/>
              <a:t>Fachkräfte</a:t>
            </a:r>
            <a:endParaRPr lang="el-GR" dirty="0"/>
          </a:p>
        </p:txBody>
      </p:sp>
      <p:graphicFrame>
        <p:nvGraphicFramePr>
          <p:cNvPr id="6" name="Tabela 5">
            <a:extLst>
              <a:ext uri="{FF2B5EF4-FFF2-40B4-BE49-F238E27FC236}">
                <a16:creationId xmlns:a16="http://schemas.microsoft.com/office/drawing/2014/main" id="{1952E4C7-A603-E9FD-E331-EBB3F8BDCEBD}"/>
              </a:ext>
            </a:extLst>
          </p:cNvPr>
          <p:cNvGraphicFramePr>
            <a:graphicFrameLocks noGrp="1"/>
          </p:cNvGraphicFramePr>
          <p:nvPr>
            <p:extLst>
              <p:ext uri="{D42A27DB-BD31-4B8C-83A1-F6EECF244321}">
                <p14:modId xmlns:p14="http://schemas.microsoft.com/office/powerpoint/2010/main" val="2786309503"/>
              </p:ext>
            </p:extLst>
          </p:nvPr>
        </p:nvGraphicFramePr>
        <p:xfrm>
          <a:off x="97971" y="982496"/>
          <a:ext cx="11944351" cy="5678053"/>
        </p:xfrm>
        <a:graphic>
          <a:graphicData uri="http://schemas.openxmlformats.org/drawingml/2006/table">
            <a:tbl>
              <a:tblPr firstRow="1" firstCol="1" bandRow="1">
                <a:tableStyleId>{5C22544A-7EE6-4342-B048-85BDC9FD1C3A}</a:tableStyleId>
              </a:tblPr>
              <a:tblGrid>
                <a:gridCol w="5932051">
                  <a:extLst>
                    <a:ext uri="{9D8B030D-6E8A-4147-A177-3AD203B41FA5}">
                      <a16:colId xmlns:a16="http://schemas.microsoft.com/office/drawing/2014/main" val="3956397255"/>
                    </a:ext>
                  </a:extLst>
                </a:gridCol>
                <a:gridCol w="6012300">
                  <a:extLst>
                    <a:ext uri="{9D8B030D-6E8A-4147-A177-3AD203B41FA5}">
                      <a16:colId xmlns:a16="http://schemas.microsoft.com/office/drawing/2014/main" val="3224042304"/>
                    </a:ext>
                  </a:extLst>
                </a:gridCol>
              </a:tblGrid>
              <a:tr h="639399">
                <a:tc>
                  <a:txBody>
                    <a:bodyPr/>
                    <a:lstStyle/>
                    <a:p>
                      <a:pPr algn="ctr">
                        <a:lnSpc>
                          <a:spcPct val="150000"/>
                        </a:lnSpc>
                        <a:spcAft>
                          <a:spcPts val="800"/>
                        </a:spcAft>
                        <a:buNone/>
                      </a:pPr>
                      <a:r>
                        <a:rPr lang="en-US" sz="3200" dirty="0">
                          <a:solidFill>
                            <a:srgbClr val="FFFFFF"/>
                          </a:solidFill>
                          <a:effectLst/>
                        </a:rPr>
                        <a:t>Tun Sie Folgendes</a:t>
                      </a:r>
                      <a:endParaRPr lang="pt-PT" sz="3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b"/>
                </a:tc>
                <a:tc>
                  <a:txBody>
                    <a:bodyPr/>
                    <a:lstStyle/>
                    <a:p>
                      <a:pPr algn="ctr">
                        <a:lnSpc>
                          <a:spcPct val="150000"/>
                        </a:lnSpc>
                        <a:spcAft>
                          <a:spcPts val="800"/>
                        </a:spcAft>
                        <a:buNone/>
                      </a:pPr>
                      <a:r>
                        <a:rPr lang="en-US" sz="3200" dirty="0">
                          <a:solidFill>
                            <a:srgbClr val="FFFFFF"/>
                          </a:solidFill>
                          <a:effectLst/>
                        </a:rPr>
                        <a:t>Nicht</a:t>
                      </a:r>
                      <a:endParaRPr lang="pt-PT" sz="3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b"/>
                </a:tc>
                <a:extLst>
                  <a:ext uri="{0D108BD9-81ED-4DB2-BD59-A6C34878D82A}">
                    <a16:rowId xmlns:a16="http://schemas.microsoft.com/office/drawing/2014/main" val="1610640569"/>
                  </a:ext>
                </a:extLst>
              </a:tr>
              <a:tr h="724403">
                <a:tc>
                  <a:txBody>
                    <a:bodyPr/>
                    <a:lstStyle/>
                    <a:p>
                      <a:pPr>
                        <a:lnSpc>
                          <a:spcPct val="115000"/>
                        </a:lnSpc>
                        <a:spcAft>
                          <a:spcPts val="800"/>
                        </a:spcAft>
                        <a:buNone/>
                      </a:pPr>
                      <a:r>
                        <a:rPr lang="en-US" sz="1600" dirty="0">
                          <a:solidFill>
                            <a:srgbClr val="FFFFFF"/>
                          </a:solidFill>
                          <a:effectLst/>
                        </a:rPr>
                        <a:t>Verwenden Sie eine „Person-First“-Sprache und sprechen Sie die Person als Gleichberechtigten an, unabhängig von ihrem körperlichen oder kognitiven Zustand.</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en-US" sz="1600" b="1" dirty="0">
                          <a:effectLst/>
                        </a:rPr>
                        <a:t>Verwenden Sie keine „Seniorensprache“ (Babysprache, hohe Stimmlage oder Sammelbezeichnungen wie „wir“), die die Würde einer Person beeinträchtigt.</a:t>
                      </a:r>
                      <a:endParaRPr lang="pt-PT"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478940620"/>
                  </a:ext>
                </a:extLst>
              </a:tr>
              <a:tr h="724403">
                <a:tc>
                  <a:txBody>
                    <a:bodyPr/>
                    <a:lstStyle/>
                    <a:p>
                      <a:pPr>
                        <a:lnSpc>
                          <a:spcPct val="115000"/>
                        </a:lnSpc>
                        <a:spcAft>
                          <a:spcPts val="800"/>
                        </a:spcAft>
                        <a:buNone/>
                      </a:pPr>
                      <a:r>
                        <a:rPr lang="en-US" sz="1600">
                          <a:solidFill>
                            <a:srgbClr val="FFFFFF"/>
                          </a:solidFill>
                          <a:effectLst/>
                        </a:rPr>
                        <a:t>Fördern Sie gemeinsame Entscheidungsfindung und ermöglichen Sie es der Person, das Gespräch über ihre Pflege und ihren Tagesablauf zu leiten.</a:t>
                      </a:r>
                      <a:endParaRPr lang="pt-PT"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en-US" sz="1600" b="1" dirty="0">
                          <a:effectLst/>
                        </a:rPr>
                        <a:t>Machen Sie keine Annahmen darüber, was eine Person kann oder nicht kann, nur aufgrund ihres Alters oder ihrer medizinischen Diagnose.</a:t>
                      </a:r>
                      <a:endParaRPr lang="pt-PT"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3567462768"/>
                  </a:ext>
                </a:extLst>
              </a:tr>
              <a:tr h="1062243">
                <a:tc>
                  <a:txBody>
                    <a:bodyPr/>
                    <a:lstStyle/>
                    <a:p>
                      <a:pPr>
                        <a:lnSpc>
                          <a:spcPct val="115000"/>
                        </a:lnSpc>
                        <a:spcAft>
                          <a:spcPts val="800"/>
                        </a:spcAft>
                        <a:buNone/>
                      </a:pPr>
                      <a:r>
                        <a:rPr lang="en-US" sz="1600" dirty="0">
                          <a:solidFill>
                            <a:srgbClr val="FFFFFF"/>
                          </a:solidFill>
                          <a:effectLst/>
                        </a:rPr>
                        <a:t>Schaffen Sie private Räume für den Ausdruck von Intimität und Geschlechtsidentität (z. B. klopfen Sie an und warten Sie auf eine Antwort, bevor Sie den Raum betreten). </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en-US" sz="1600" b="1" dirty="0" err="1">
                          <a:effectLst/>
                        </a:rPr>
                        <a:t>Pathologisieren </a:t>
                      </a:r>
                      <a:r>
                        <a:rPr lang="en-US" sz="1600" b="1" dirty="0">
                          <a:effectLst/>
                        </a:rPr>
                        <a:t>oder ignorieren Sie die sexuelle Gesundheit oder Identität älterer Menschen nicht und behandeln Sie diese nicht als unangemessen oder als „Symptom“.</a:t>
                      </a:r>
                      <a:endParaRPr lang="pt-PT"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3062596486"/>
                  </a:ext>
                </a:extLst>
              </a:tr>
              <a:tr h="1062243">
                <a:tc>
                  <a:txBody>
                    <a:bodyPr/>
                    <a:lstStyle/>
                    <a:p>
                      <a:pPr>
                        <a:lnSpc>
                          <a:spcPct val="115000"/>
                        </a:lnSpc>
                        <a:spcAft>
                          <a:spcPts val="800"/>
                        </a:spcAft>
                        <a:buNone/>
                      </a:pPr>
                      <a:r>
                        <a:rPr lang="en-US" sz="1600">
                          <a:solidFill>
                            <a:srgbClr val="FFFFFF"/>
                          </a:solidFill>
                          <a:effectLst/>
                        </a:rPr>
                        <a:t>Betrachten Sie den „ganzen Menschen“ und berücksichtigen Sie neben dem klinischen Gesundheitszustand auch den kulturellen Hintergrund, die spirituellen Bedürfnisse und die Lebensgeschichte.</a:t>
                      </a:r>
                      <a:endParaRPr lang="pt-PT"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en-US" sz="1600" b="1" dirty="0">
                          <a:effectLst/>
                        </a:rPr>
                        <a:t>Behandeln Sie die Person nicht als „Fall“ oder als Liste medizinischer Symptome; vermeiden Sie es, sich ausschließlich auf den biologischen Verfall zu konzentrieren.</a:t>
                      </a:r>
                      <a:endParaRPr lang="pt-PT"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724773627"/>
                  </a:ext>
                </a:extLst>
              </a:tr>
              <a:tr h="724403">
                <a:tc>
                  <a:txBody>
                    <a:bodyPr/>
                    <a:lstStyle/>
                    <a:p>
                      <a:pPr>
                        <a:lnSpc>
                          <a:spcPct val="115000"/>
                        </a:lnSpc>
                        <a:spcAft>
                          <a:spcPts val="800"/>
                        </a:spcAft>
                        <a:buNone/>
                      </a:pPr>
                      <a:r>
                        <a:rPr lang="en-US" sz="1600" dirty="0">
                          <a:solidFill>
                            <a:srgbClr val="FFFFFF"/>
                          </a:solidFill>
                          <a:effectLst/>
                        </a:rPr>
                        <a:t>Unterstützen Sie die „Würde des Risikos“ und ermöglichen Sie es den Betroffenen, Entscheidungen zu treffen, die ihre Lebensfreude steigern, auch wenn diese mit geringen Risiken verbunden sind. </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en-US" sz="1600" b="1" dirty="0" err="1">
                          <a:effectLst/>
                        </a:rPr>
                        <a:t>Räumen Sie </a:t>
                      </a:r>
                      <a:r>
                        <a:rPr lang="en-US" sz="1600" b="1" dirty="0">
                          <a:effectLst/>
                        </a:rPr>
                        <a:t>der Sicherheit in der Einrichtung nicht so viel </a:t>
                      </a:r>
                      <a:r>
                        <a:rPr lang="en-US" sz="1600" b="1" dirty="0" err="1">
                          <a:effectLst/>
                        </a:rPr>
                        <a:t>Vorrang ein, </a:t>
                      </a:r>
                      <a:r>
                        <a:rPr lang="en-US" sz="1600" b="1" dirty="0">
                          <a:effectLst/>
                        </a:rPr>
                        <a:t>dass dies zum „sozialen Tod“ oder zur völligen Einschränkung des Einzelnen führt.</a:t>
                      </a:r>
                      <a:endParaRPr lang="pt-PT"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2572289714"/>
                  </a:ext>
                </a:extLst>
              </a:tr>
              <a:tr h="724403">
                <a:tc>
                  <a:txBody>
                    <a:bodyPr/>
                    <a:lstStyle/>
                    <a:p>
                      <a:pPr>
                        <a:lnSpc>
                          <a:spcPct val="115000"/>
                        </a:lnSpc>
                        <a:spcAft>
                          <a:spcPts val="800"/>
                        </a:spcAft>
                        <a:buNone/>
                      </a:pPr>
                      <a:r>
                        <a:rPr lang="en-US" sz="1600" dirty="0">
                          <a:solidFill>
                            <a:srgbClr val="FFFFFF"/>
                          </a:solidFill>
                          <a:effectLst/>
                        </a:rPr>
                        <a:t>Stellen Sie offene Fragen: „Wie sieht ‚Unabhängigkeit‘ für Sie heute aus?“</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en-US" sz="1600" b="1" dirty="0">
                          <a:effectLst/>
                        </a:rPr>
                        <a:t>Gehen Sie nicht von Asexualität aus: Tun Sie den Wunsch eines Bewohners nach Privatsphäre oder den Ausdruck seiner Geschlechtsidentität niemals als unangemessen ab.</a:t>
                      </a:r>
                      <a:endParaRPr lang="pt-PT"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1560115440"/>
                  </a:ext>
                </a:extLst>
              </a:tr>
            </a:tbl>
          </a:graphicData>
        </a:graphic>
      </p:graphicFrame>
    </p:spTree>
    <p:extLst>
      <p:ext uri="{BB962C8B-B14F-4D97-AF65-F5344CB8AC3E}">
        <p14:creationId xmlns:p14="http://schemas.microsoft.com/office/powerpoint/2010/main" val="569462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309EC-E579-EB48-9B39-9A80CA78C8C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8446942-6C7B-DD2F-ABF4-52E28814A0A5}"/>
              </a:ext>
            </a:extLst>
          </p:cNvPr>
          <p:cNvSpPr>
            <a:spLocks noGrp="1"/>
          </p:cNvSpPr>
          <p:nvPr>
            <p:ph type="title"/>
          </p:nvPr>
        </p:nvSpPr>
        <p:spPr>
          <a:xfrm>
            <a:off x="97970" y="81642"/>
            <a:ext cx="11944351" cy="715879"/>
          </a:xfrm>
        </p:spPr>
        <p:txBody>
          <a:bodyPr lIns="91440" anchor="ctr">
            <a:normAutofit/>
          </a:bodyPr>
          <a:lstStyle/>
          <a:p>
            <a:r>
              <a:rPr lang="pt-PT" dirty="0" err="1"/>
              <a:t>Zusammenfassung </a:t>
            </a:r>
            <a:r>
              <a:rPr lang="pt-PT" dirty="0"/>
              <a:t>und </a:t>
            </a:r>
            <a:r>
              <a:rPr lang="pt-PT" dirty="0" err="1"/>
              <a:t>Kernaussagen</a:t>
            </a:r>
            <a:endParaRPr lang="el-GR" dirty="0"/>
          </a:p>
        </p:txBody>
      </p:sp>
      <p:pic>
        <p:nvPicPr>
          <p:cNvPr id="14" name="Imagem 13" descr="Uma imagem com pessoa, Cara humana, Barba humana, homem&#10;&#10;Os conteúdos gerados por IA podem estar incorretos.">
            <a:extLst>
              <a:ext uri="{FF2B5EF4-FFF2-40B4-BE49-F238E27FC236}">
                <a16:creationId xmlns:a16="http://schemas.microsoft.com/office/drawing/2014/main" id="{751FA920-1F86-D25B-E064-2258576557AF}"/>
              </a:ext>
            </a:extLst>
          </p:cNvPr>
          <p:cNvPicPr>
            <a:picLocks noChangeAspect="1"/>
          </p:cNvPicPr>
          <p:nvPr/>
        </p:nvPicPr>
        <p:blipFill>
          <a:blip r:embed="rId2"/>
          <a:srcRect l="17579" r="16580"/>
          <a:stretch>
            <a:fillRect/>
          </a:stretch>
        </p:blipFill>
        <p:spPr>
          <a:xfrm>
            <a:off x="97971" y="873580"/>
            <a:ext cx="5910944" cy="5902778"/>
          </a:xfrm>
          <a:prstGeom prst="rect">
            <a:avLst/>
          </a:prstGeom>
          <a:noFill/>
        </p:spPr>
      </p:pic>
      <p:sp>
        <p:nvSpPr>
          <p:cNvPr id="7" name="Content Placeholder 6">
            <a:extLst>
              <a:ext uri="{FF2B5EF4-FFF2-40B4-BE49-F238E27FC236}">
                <a16:creationId xmlns:a16="http://schemas.microsoft.com/office/drawing/2014/main" id="{B2832F9F-5A59-9BE0-F057-BCC3B7531071}"/>
              </a:ext>
            </a:extLst>
          </p:cNvPr>
          <p:cNvSpPr>
            <a:spLocks noGrp="1"/>
          </p:cNvSpPr>
          <p:nvPr>
            <p:ph sz="quarter" idx="12"/>
          </p:nvPr>
        </p:nvSpPr>
        <p:spPr>
          <a:xfrm>
            <a:off x="6131377" y="873580"/>
            <a:ext cx="5910944" cy="5902778"/>
          </a:xfrm>
        </p:spPr>
        <p:txBody>
          <a:bodyPr>
            <a:normAutofit fontScale="92500"/>
          </a:bodyPr>
          <a:lstStyle/>
          <a:p>
            <a:pPr marL="342900" indent="-342900">
              <a:buFont typeface="Wingdings" panose="05000000000000000000" pitchFamily="2" charset="2"/>
              <a:buChar char="ü"/>
            </a:pPr>
            <a:r>
              <a:rPr lang="en-US" sz="2400" dirty="0"/>
              <a:t>Altern ist ein </a:t>
            </a:r>
            <a:r>
              <a:rPr lang="en-US" sz="2400" b="1" dirty="0"/>
              <a:t>dynamischer </a:t>
            </a:r>
            <a:r>
              <a:rPr lang="en-US" sz="2400" dirty="0"/>
              <a:t>und </a:t>
            </a:r>
            <a:r>
              <a:rPr lang="en-US" sz="2400" b="1" dirty="0"/>
              <a:t>vielschichtiger </a:t>
            </a:r>
            <a:r>
              <a:rPr lang="en-US" sz="2400" dirty="0"/>
              <a:t>Prozess und keineswegs ein unvermeidbarer Verfall. </a:t>
            </a:r>
          </a:p>
          <a:p>
            <a:pPr marL="342900" indent="-342900">
              <a:buFont typeface="Wingdings" panose="05000000000000000000" pitchFamily="2" charset="2"/>
              <a:buChar char="ü"/>
            </a:pPr>
            <a:r>
              <a:rPr lang="en-US" sz="2400" b="1" dirty="0"/>
              <a:t>Positives Altern </a:t>
            </a:r>
            <a:r>
              <a:rPr lang="en-US" sz="2400" dirty="0"/>
              <a:t>wird durch das Zusammenspiel von gesundem Altern (Funktionsfähigkeit), aktivem Altern (Teilnahme und Sicherheit) und Lebensqualität (subjektive Zufriedenheit) erreicht. </a:t>
            </a:r>
          </a:p>
          <a:p>
            <a:pPr marL="342900" indent="-342900">
              <a:buFont typeface="Wingdings" panose="05000000000000000000" pitchFamily="2" charset="2"/>
              <a:buChar char="ü"/>
            </a:pPr>
            <a:r>
              <a:rPr lang="en-US" sz="2400" dirty="0"/>
              <a:t>Wir haben gesehen, dass der demografische Wandel in ganz Europa zwar wirtschaftliche Herausforderungen mit sich bringt, der Schwerpunkt für Fachkräfte jedoch weiterhin auf der </a:t>
            </a:r>
            <a:r>
              <a:rPr lang="en-US" sz="2400" b="1" dirty="0"/>
              <a:t>Unabhängigkeit und Autonomie des Einzelnen</a:t>
            </a:r>
            <a:r>
              <a:rPr lang="en-US" sz="2400" dirty="0"/>
              <a:t> liegen muss.</a:t>
            </a:r>
          </a:p>
          <a:p>
            <a:pPr marL="342900" indent="-342900">
              <a:buFont typeface="Wingdings" panose="05000000000000000000" pitchFamily="2" charset="2"/>
              <a:buChar char="ü"/>
            </a:pPr>
            <a:r>
              <a:rPr lang="en-US" sz="2400" b="1" dirty="0"/>
              <a:t>Identität und Sexualität </a:t>
            </a:r>
            <a:r>
              <a:rPr lang="en-US" sz="2400" dirty="0"/>
              <a:t>sind wesentliche Bestandteile des Wohlbefindens, die fachliche Anerkennung und Unterstützung erfordern.</a:t>
            </a:r>
          </a:p>
        </p:txBody>
      </p:sp>
    </p:spTree>
    <p:extLst>
      <p:ext uri="{BB962C8B-B14F-4D97-AF65-F5344CB8AC3E}">
        <p14:creationId xmlns:p14="http://schemas.microsoft.com/office/powerpoint/2010/main" val="1940166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a:t>Modul 1 – </a:t>
            </a:r>
            <a:r>
              <a:rPr lang="pt-PT" dirty="0" err="1"/>
              <a:t>Wichtige Begriffsbestimmungen</a:t>
            </a:r>
            <a:endParaRPr lang="el-GR" dirty="0"/>
          </a:p>
        </p:txBody>
      </p:sp>
      <p:sp>
        <p:nvSpPr>
          <p:cNvPr id="7" name="Content Placeholder 6"/>
          <p:cNvSpPr>
            <a:spLocks noGrp="1"/>
          </p:cNvSpPr>
          <p:nvPr>
            <p:ph sz="quarter" idx="12"/>
          </p:nvPr>
        </p:nvSpPr>
        <p:spPr>
          <a:xfrm>
            <a:off x="235778" y="1190310"/>
            <a:ext cx="11668733" cy="5289179"/>
          </a:xfrm>
        </p:spPr>
        <p:txBody>
          <a:bodyPr/>
          <a:lstStyle/>
          <a:p>
            <a:r>
              <a:rPr lang="en-GB" sz="1900" b="1" dirty="0">
                <a:solidFill>
                  <a:schemeClr val="accent3"/>
                </a:solidFill>
              </a:rPr>
              <a:t>Altersdiskriminierung</a:t>
            </a:r>
            <a:r>
              <a:rPr lang="en-GB" sz="1900" dirty="0"/>
              <a:t>: </a:t>
            </a:r>
            <a:r>
              <a:rPr lang="en-US" sz="1900" dirty="0"/>
              <a:t>Bezieht sich </a:t>
            </a:r>
            <a:r>
              <a:rPr lang="en-GB" sz="1900" dirty="0"/>
              <a:t>auf Stereotypen (wie wir denken), Vorurteile (wie wir fühlen) und Diskriminierung (wie wir handeln) gegenüber anderen oder sich selbst aufgrund des Alters (WHO, 2025).</a:t>
            </a:r>
            <a:endParaRPr lang="pt-PT" sz="1900" dirty="0"/>
          </a:p>
          <a:p>
            <a:r>
              <a:rPr lang="en-GB" sz="1900" b="1" dirty="0">
                <a:solidFill>
                  <a:schemeClr val="accent3"/>
                </a:solidFill>
              </a:rPr>
              <a:t>Altersabhängigkeitsquote</a:t>
            </a:r>
            <a:r>
              <a:rPr lang="en-GB" sz="1900" dirty="0"/>
              <a:t>: Ein demografischer Indikator, der das Verhältnis der älteren abhängigen Personen, typischerweise der über 65-Jährigen, zur Bevölkerung im erwerbsfähigen Alter, in der Regel 15–64 Jahre, misst (Eurostat, 2024).</a:t>
            </a:r>
            <a:endParaRPr lang="pt-PT" sz="1900" dirty="0"/>
          </a:p>
          <a:p>
            <a:r>
              <a:rPr lang="en-GB" sz="1900" b="1" dirty="0">
                <a:solidFill>
                  <a:schemeClr val="accent3"/>
                </a:solidFill>
              </a:rPr>
              <a:t>Gesundes Altern</a:t>
            </a:r>
            <a:r>
              <a:rPr lang="en-GB" sz="1900" dirty="0"/>
              <a:t>: Der Prozess der Entwicklung und Erhaltung der Funktionsfähigkeit, die das Wohlbefinden im höheren Lebensalter ermöglicht (das zu sein und zu tun, was man als wertvoll erachtet) (WHO, 2020).</a:t>
            </a:r>
            <a:endParaRPr lang="pt-PT" sz="1900" dirty="0"/>
          </a:p>
          <a:p>
            <a:r>
              <a:rPr lang="en-US" sz="1900" b="1" dirty="0">
                <a:solidFill>
                  <a:schemeClr val="accent3"/>
                </a:solidFill>
              </a:rPr>
              <a:t>Aktives Altern</a:t>
            </a:r>
            <a:r>
              <a:rPr lang="en-US" sz="1900" dirty="0"/>
              <a:t>: Der </a:t>
            </a:r>
            <a:r>
              <a:rPr lang="en-GB" sz="1900" dirty="0"/>
              <a:t>Prozess der Optimierung von Chancen für Gesundheit, Teilhabe und Sicherheit zur Verbesserung der Lebensqualität im Alter (WHO, 2002).</a:t>
            </a:r>
            <a:endParaRPr lang="pt-PT" sz="1900" dirty="0"/>
          </a:p>
          <a:p>
            <a:r>
              <a:rPr lang="en-GB" sz="1900" b="1" dirty="0">
                <a:solidFill>
                  <a:schemeClr val="accent3"/>
                </a:solidFill>
              </a:rPr>
              <a:t>Lebensqualität</a:t>
            </a:r>
            <a:r>
              <a:rPr lang="en-GB" sz="1900" dirty="0"/>
              <a:t>: Die Wahrnehmung eines Menschen hinsichtlich seiner Lebenssituation im Kontext der Kultur und der Wertesysteme, in denen er lebt, sowie im Verhältnis zu seinen Zielen, Erwartungen, Maßstäben und Anliegen (WHOQOL, 1998).</a:t>
            </a:r>
            <a:endParaRPr lang="pt-PT" sz="1900" dirty="0"/>
          </a:p>
          <a:p>
            <a:r>
              <a:rPr lang="en-GB" sz="1900" b="1" dirty="0">
                <a:solidFill>
                  <a:schemeClr val="accent3"/>
                </a:solidFill>
              </a:rPr>
              <a:t>Gender-Perspektive</a:t>
            </a:r>
            <a:r>
              <a:rPr lang="en-GB" sz="1900" dirty="0"/>
              <a:t>: Eine Sichtweise, die berücksichtigt, wie sich sozialer Status, traditionelle Rollen und biologische Unterschiede auf das Wohlbefinden und die Chancen von Männern, Frauen und geschlechtsdiversen Personen auswirken (WHO, 2002).</a:t>
            </a:r>
            <a:endParaRPr lang="pt-PT" sz="1900" dirty="0"/>
          </a:p>
          <a:p>
            <a:r>
              <a:rPr lang="en-GB" sz="1900" b="1" dirty="0">
                <a:solidFill>
                  <a:schemeClr val="accent3"/>
                </a:solidFill>
              </a:rPr>
              <a:t>Ganzheitlicher Ansatz in der Gerontologie</a:t>
            </a:r>
            <a:r>
              <a:rPr lang="en-GB" sz="1900" dirty="0"/>
              <a:t>: Ein Ansatz, der das Altern nicht lediglich als eine Abfolge medizinischer Symptome oder biologischer Einschränkungen betrachtet, sondern die Verflechtung verschiedener Aspekte des Lebens einer Person anerkennt, darunter ihre psychischen und emotionalen Zustände, Beziehungen, ihren kulturellen Hintergrund und ihre persönlichen Vorlieben (Hello Leaders, 2024).</a:t>
            </a:r>
            <a:endParaRPr lang="pt-PT" sz="1900" dirty="0"/>
          </a:p>
        </p:txBody>
      </p:sp>
    </p:spTree>
    <p:extLst>
      <p:ext uri="{BB962C8B-B14F-4D97-AF65-F5344CB8AC3E}">
        <p14:creationId xmlns:p14="http://schemas.microsoft.com/office/powerpoint/2010/main" val="3181268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9864" y="1616423"/>
            <a:ext cx="7832271" cy="1600197"/>
          </a:xfrm>
        </p:spPr>
        <p:txBody>
          <a:bodyPr>
            <a:normAutofit/>
          </a:bodyPr>
          <a:lstStyle/>
          <a:p>
            <a:r>
              <a:rPr lang="pt-PT" sz="2400" dirty="0" err="1"/>
              <a:t>Vielen Dank </a:t>
            </a:r>
            <a:r>
              <a:rPr lang="pt-PT" sz="2400" dirty="0"/>
              <a:t>für </a:t>
            </a:r>
            <a:r>
              <a:rPr lang="pt-PT" sz="2400" dirty="0" err="1"/>
              <a:t>Ihre Aufmerksamkeit</a:t>
            </a:r>
            <a:r>
              <a:rPr lang="pt-PT" sz="2400" dirty="0"/>
              <a:t>!</a:t>
            </a:r>
            <a:endParaRPr lang="el-GR" sz="2400" dirty="0"/>
          </a:p>
        </p:txBody>
      </p:sp>
      <p:sp>
        <p:nvSpPr>
          <p:cNvPr id="3" name="Title 1">
            <a:extLst>
              <a:ext uri="{FF2B5EF4-FFF2-40B4-BE49-F238E27FC236}">
                <a16:creationId xmlns:a16="http://schemas.microsoft.com/office/drawing/2014/main" id="{D8ACD137-87BD-031E-E26E-083F6CEAAD45}"/>
              </a:ext>
            </a:extLst>
          </p:cNvPr>
          <p:cNvSpPr txBox="1">
            <a:spLocks/>
          </p:cNvSpPr>
          <p:nvPr/>
        </p:nvSpPr>
        <p:spPr>
          <a:xfrm>
            <a:off x="2179864" y="2525956"/>
            <a:ext cx="7832271" cy="1600197"/>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r>
              <a:rPr lang="pt-PT" sz="2400" dirty="0">
                <a:hlinkClick r:id="rId2">
                  <a:extLst>
                    <a:ext uri="{A12FA001-AC4F-418D-AE19-62706E023703}">
                      <ahyp:hlinkClr xmlns:ahyp="http://schemas.microsoft.com/office/drawing/2018/hyperlinkcolor" val="tx"/>
                    </a:ext>
                  </a:extLst>
                </a:hlinkClick>
              </a:rPr>
              <a:t>www.nevergetsold.eu</a:t>
            </a:r>
            <a:endParaRPr lang="pt-PT" sz="2400" dirty="0"/>
          </a:p>
        </p:txBody>
      </p:sp>
      <p:pic>
        <p:nvPicPr>
          <p:cNvPr id="4" name="Imagem 3" descr="Uma imagem com símbolo, logótipo, círculo, Tipo de letra&#10;&#10;Os conteúdos gerados por IA poderão estar incorretos.">
            <a:hlinkClick r:id="rId3"/>
            <a:extLst>
              <a:ext uri="{FF2B5EF4-FFF2-40B4-BE49-F238E27FC236}">
                <a16:creationId xmlns:a16="http://schemas.microsoft.com/office/drawing/2014/main" id="{D8D0EA03-A995-B7E9-4058-014909F64722}"/>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793458" y="4345022"/>
            <a:ext cx="650133" cy="650133"/>
          </a:xfrm>
          <a:prstGeom prst="rect">
            <a:avLst/>
          </a:prstGeom>
        </p:spPr>
      </p:pic>
      <p:pic>
        <p:nvPicPr>
          <p:cNvPr id="5" name="Imagem 4" descr="Uma imagem com Gráficos, Saturação de cores, círculo, design gráfico&#10;&#10;Os conteúdos gerados por IA poderão estar incorretos.">
            <a:hlinkClick r:id="rId6"/>
            <a:extLst>
              <a:ext uri="{FF2B5EF4-FFF2-40B4-BE49-F238E27FC236}">
                <a16:creationId xmlns:a16="http://schemas.microsoft.com/office/drawing/2014/main" id="{B300EE80-F36E-BCE8-4432-A1641381FC0B}"/>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2793458" y="5214024"/>
            <a:ext cx="650133" cy="650133"/>
          </a:xfrm>
          <a:prstGeom prst="rect">
            <a:avLst/>
          </a:prstGeom>
        </p:spPr>
      </p:pic>
      <p:sp>
        <p:nvSpPr>
          <p:cNvPr id="6" name="Title 1">
            <a:extLst>
              <a:ext uri="{FF2B5EF4-FFF2-40B4-BE49-F238E27FC236}">
                <a16:creationId xmlns:a16="http://schemas.microsoft.com/office/drawing/2014/main" id="{C5F6F38A-8A1A-8FAF-8074-AFCA31DC95EF}"/>
              </a:ext>
            </a:extLst>
          </p:cNvPr>
          <p:cNvSpPr txBox="1">
            <a:spLocks/>
          </p:cNvSpPr>
          <p:nvPr/>
        </p:nvSpPr>
        <p:spPr>
          <a:xfrm>
            <a:off x="3581399" y="4010475"/>
            <a:ext cx="6914821" cy="1334065"/>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3">
                  <a:extLst>
                    <a:ext uri="{A12FA001-AC4F-418D-AE19-62706E023703}">
                      <ahyp:hlinkClr xmlns:ahyp="http://schemas.microsoft.com/office/drawing/2018/hyperlinkcolor" val="tx"/>
                    </a:ext>
                  </a:extLst>
                </a:hlinkClick>
              </a:rPr>
              <a:t>Never Gets Old </a:t>
            </a:r>
            <a:endParaRPr lang="en-CY" dirty="0"/>
          </a:p>
        </p:txBody>
      </p:sp>
      <p:sp>
        <p:nvSpPr>
          <p:cNvPr id="7" name="Title 1">
            <a:extLst>
              <a:ext uri="{FF2B5EF4-FFF2-40B4-BE49-F238E27FC236}">
                <a16:creationId xmlns:a16="http://schemas.microsoft.com/office/drawing/2014/main" id="{0ADC0E0B-B1C0-88AA-FD84-A8A318BF5E55}"/>
              </a:ext>
            </a:extLst>
          </p:cNvPr>
          <p:cNvSpPr txBox="1">
            <a:spLocks/>
          </p:cNvSpPr>
          <p:nvPr/>
        </p:nvSpPr>
        <p:spPr>
          <a:xfrm>
            <a:off x="3581399" y="4872057"/>
            <a:ext cx="2514602" cy="1334065"/>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6">
                  <a:extLst>
                    <a:ext uri="{A12FA001-AC4F-418D-AE19-62706E023703}">
                      <ahyp:hlinkClr xmlns:ahyp="http://schemas.microsoft.com/office/drawing/2018/hyperlinkcolor" val="tx"/>
                    </a:ext>
                  </a:extLst>
                </a:hlinkClick>
              </a:rPr>
              <a:t>nevergetsold.project</a:t>
            </a:r>
            <a:endParaRPr lang="en-CY" dirty="0"/>
          </a:p>
        </p:txBody>
      </p:sp>
      <p:pic>
        <p:nvPicPr>
          <p:cNvPr id="9" name="Imagem 8" descr="Uma imagem com texto, Tipo de letra, Gráficos, logótipo&#10;&#10;Os conteúdos gerados por IA podem estar incorretos.">
            <a:extLst>
              <a:ext uri="{FF2B5EF4-FFF2-40B4-BE49-F238E27FC236}">
                <a16:creationId xmlns:a16="http://schemas.microsoft.com/office/drawing/2014/main" id="{F3868F13-5791-5E06-D07A-51895382EF0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50067" y="4417993"/>
            <a:ext cx="5103767" cy="1446164"/>
          </a:xfrm>
          <a:prstGeom prst="rect">
            <a:avLst/>
          </a:prstGeom>
        </p:spPr>
      </p:pic>
    </p:spTree>
    <p:extLst>
      <p:ext uri="{BB962C8B-B14F-4D97-AF65-F5344CB8AC3E}">
        <p14:creationId xmlns:p14="http://schemas.microsoft.com/office/powerpoint/2010/main" val="1854103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88744-E6C1-87C2-26C8-CD17138625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5D68703-AD26-6BA1-55D9-F21A4408BBF9}"/>
              </a:ext>
            </a:extLst>
          </p:cNvPr>
          <p:cNvSpPr>
            <a:spLocks noGrp="1"/>
          </p:cNvSpPr>
          <p:nvPr>
            <p:ph type="title"/>
          </p:nvPr>
        </p:nvSpPr>
        <p:spPr/>
        <p:txBody>
          <a:bodyPr lIns="91440"/>
          <a:lstStyle/>
          <a:p>
            <a:r>
              <a:rPr lang="en-US" sz="3200" dirty="0"/>
              <a:t>Modul 1: Alternde Bevölkerung und positive Ansätze zum Altern</a:t>
            </a:r>
          </a:p>
        </p:txBody>
      </p:sp>
      <p:sp>
        <p:nvSpPr>
          <p:cNvPr id="5" name="Content Placeholder 4">
            <a:extLst>
              <a:ext uri="{FF2B5EF4-FFF2-40B4-BE49-F238E27FC236}">
                <a16:creationId xmlns:a16="http://schemas.microsoft.com/office/drawing/2014/main" id="{7F8FD931-E8E9-9339-5D2E-3066713C948C}"/>
              </a:ext>
            </a:extLst>
          </p:cNvPr>
          <p:cNvSpPr>
            <a:spLocks noGrp="1"/>
          </p:cNvSpPr>
          <p:nvPr>
            <p:ph sz="quarter" idx="12"/>
          </p:nvPr>
        </p:nvSpPr>
        <p:spPr>
          <a:xfrm>
            <a:off x="149680" y="1357531"/>
            <a:ext cx="11944350" cy="5043270"/>
          </a:xfrm>
        </p:spPr>
        <p:txBody>
          <a:bodyPr/>
          <a:lstStyle/>
          <a:p>
            <a:pPr marL="285750" indent="-285750">
              <a:buFont typeface="Arial" panose="020B0604020202020204" pitchFamily="34" charset="0"/>
              <a:buChar char="•"/>
            </a:pPr>
            <a:r>
              <a:rPr lang="en-US" sz="900" dirty="0"/>
              <a:t>Abud, T., </a:t>
            </a:r>
            <a:r>
              <a:rPr lang="en-US" sz="900" dirty="0" err="1"/>
              <a:t>Kounidas</a:t>
            </a:r>
            <a:r>
              <a:rPr lang="en-US" sz="900" dirty="0"/>
              <a:t>, G., Martin, K. R., Werth, M., Cooper, K. &amp; Myint, P. K. (2022). Determinanten des gesunden Alterns: eine systematische Übersicht über die aktuelle Literatur. Aging clinical and experimental research, 34(6), 1215–1223.</a:t>
            </a:r>
          </a:p>
          <a:p>
            <a:pPr marL="285750" indent="-285750">
              <a:buFont typeface="Arial" panose="020B0604020202020204" pitchFamily="34" charset="0"/>
              <a:buChar char="•"/>
            </a:pPr>
            <a:r>
              <a:rPr lang="en-US" sz="900" dirty="0"/>
              <a:t>Beard, J. R., Officer, A., De Carvalho, I. A., Sadana, R., Pot, A. M., Michel, J. P., … &amp; Chatterji, S. (2016). Der Weltbericht über Altern und Gesundheit: Ein politischer Rahmen für gesundes Altern. The Lancet, 387(10033), 2145–2154.</a:t>
            </a:r>
          </a:p>
          <a:p>
            <a:pPr marL="285750" indent="-285750">
              <a:buFont typeface="Arial" panose="020B0604020202020204" pitchFamily="34" charset="0"/>
              <a:buChar char="•"/>
            </a:pPr>
            <a:r>
              <a:rPr lang="en-US" sz="900" dirty="0"/>
              <a:t>De Gobbi, M. S., Kühn, S., Heins, G., &amp; Malikova, Z. (2025). Demografischer Wandel in Europa und Zentralasien: Bewältigung des Problems einer schrumpfenden und alternden Erwerbsbevölkerung (Nr. 139). ILO-Arbeitspapier. </a:t>
            </a:r>
            <a:r>
              <a:rPr lang="en-US" sz="900" dirty="0">
                <a:hlinkClick r:id="rId2"/>
              </a:rPr>
              <a:t>https://www.econstor.eu/bitstream/10419/324229/1/1929162480.pdf </a:t>
            </a:r>
            <a:r>
              <a:rPr lang="en-US" sz="900" dirty="0"/>
              <a:t> </a:t>
            </a:r>
          </a:p>
          <a:p>
            <a:pPr marL="285750" indent="-285750">
              <a:buFont typeface="Arial" panose="020B0604020202020204" pitchFamily="34" charset="0"/>
              <a:buChar char="•"/>
            </a:pPr>
            <a:r>
              <a:rPr lang="en-US" sz="900" dirty="0"/>
              <a:t>Europäische Kommission. (2024). Der Altersbericht 2024: Wirtschafts- und Haushaltsprognosen für die EU-Mitgliedstaaten (2022–2070) (Institutionelles Papier 279). Amt für Veröffentlichungen der Europäischen Union.</a:t>
            </a:r>
            <a:r>
              <a:rPr lang="en-US" sz="900" dirty="0">
                <a:hlinkClick r:id="rId3"/>
              </a:rPr>
              <a:t> https://doi.org/10.2765/049223 </a:t>
            </a:r>
            <a:r>
              <a:rPr lang="en-US" sz="900" dirty="0"/>
              <a:t>  </a:t>
            </a:r>
          </a:p>
          <a:p>
            <a:pPr marL="285750" indent="-285750">
              <a:buFont typeface="Arial" panose="020B0604020202020204" pitchFamily="34" charset="0"/>
              <a:buChar char="•"/>
            </a:pPr>
            <a:r>
              <a:rPr lang="en-US" sz="900" dirty="0"/>
              <a:t>Europäische Kommission. (2021). Grünbuch zum Thema Altern: Förderung von Solidarität und Verantwortung zwischen den Generationen.</a:t>
            </a:r>
            <a:r>
              <a:rPr lang="en-US" sz="900" dirty="0">
                <a:hlinkClick r:id="rId4"/>
              </a:rPr>
              <a:t> https://commission.europa.eu/system/files/2021-06/green_paper_ageing_2021_en.pdf </a:t>
            </a:r>
            <a:r>
              <a:rPr lang="en-US" sz="900" dirty="0"/>
              <a:t> </a:t>
            </a:r>
          </a:p>
          <a:p>
            <a:pPr marL="285750" indent="-285750">
              <a:buFont typeface="Arial" panose="020B0604020202020204" pitchFamily="34" charset="0"/>
              <a:buChar char="•"/>
            </a:pPr>
            <a:r>
              <a:rPr lang="en-US" sz="900" dirty="0"/>
              <a:t>Eurostat. (September 2024). Bevölkerungsstruktur und Alterung. Europäische Kommission.</a:t>
            </a:r>
            <a:r>
              <a:rPr lang="en-US" sz="900" dirty="0">
                <a:hlinkClick r:id="rId5"/>
              </a:rPr>
              <a:t> https://ec.europa.eu/eurostat/statistics-explained/index.php?title=Population_structure_and_ageing </a:t>
            </a:r>
            <a:r>
              <a:rPr lang="en-US" sz="900" dirty="0"/>
              <a:t> </a:t>
            </a:r>
          </a:p>
          <a:p>
            <a:pPr marL="285750" indent="-285750">
              <a:buFont typeface="Arial" panose="020B0604020202020204" pitchFamily="34" charset="0"/>
              <a:buChar char="•"/>
            </a:pPr>
            <a:r>
              <a:rPr lang="en-US" sz="900" dirty="0"/>
              <a:t>Eurostat. (2025). Demografie Europas – Ausgabe 2025. Interaktive Publikation.</a:t>
            </a:r>
            <a:r>
              <a:rPr lang="en-US" sz="900" dirty="0">
                <a:hlinkClick r:id="rId6"/>
              </a:rPr>
              <a:t> https://ec.europa.eu/eurostat/web/interactive-publications/demography-2025 </a:t>
            </a:r>
            <a:r>
              <a:rPr lang="en-US" sz="900" dirty="0"/>
              <a:t> </a:t>
            </a:r>
          </a:p>
          <a:p>
            <a:pPr marL="285750" indent="-285750">
              <a:buFont typeface="Arial" panose="020B0604020202020204" pitchFamily="34" charset="0"/>
              <a:buChar char="•"/>
            </a:pPr>
            <a:r>
              <a:rPr lang="en-US" sz="900" dirty="0"/>
              <a:t>Gewirtz-Meydan, A., &amp; Ayalon, L. (2020). „Shades of grey“: Eine Untersuchung der öffentlichen Meinung zur Sexualität im Alter. Canadian Journal on Aging/La Revue canadienne du </a:t>
            </a:r>
            <a:r>
              <a:rPr lang="en-US" sz="900" dirty="0" err="1"/>
              <a:t>vieillissement</a:t>
            </a:r>
            <a:r>
              <a:rPr lang="en-US" sz="900" dirty="0"/>
              <a:t>, 39(4), 647–661. https://doi.org/10.1017/s071498081900062x </a:t>
            </a:r>
          </a:p>
          <a:p>
            <a:pPr marL="285750" indent="-285750">
              <a:buFont typeface="Arial" panose="020B0604020202020204" pitchFamily="34" charset="0"/>
              <a:buChar char="•"/>
            </a:pPr>
            <a:r>
              <a:rPr lang="en-US" sz="900" dirty="0"/>
              <a:t>Gewirtz-Meydan, A., </a:t>
            </a:r>
            <a:r>
              <a:rPr lang="en-US" sz="900" dirty="0" err="1"/>
              <a:t>Hafford-Letchfield</a:t>
            </a:r>
            <a:r>
              <a:rPr lang="en-US" sz="900" dirty="0"/>
              <a:t>, T., Benyamini, Y., Phelan, A., Jackson, J. und Ayalon, L. (2018) „Ageism and Sexuality“, in: Ayalon, L. &amp; Tesch-Römer, C. (Hrsg.) Contemporary Perspectives on Ageism. Cham: Springer International Publishing, S. 149–162. doi:10.1007/978-3-319-73820-8_10.</a:t>
            </a:r>
            <a:r>
              <a:rPr lang="en-US" sz="900" dirty="0">
                <a:hlinkClick r:id="rId7"/>
              </a:rPr>
              <a:t> https://cora.ucc.ie/bitstreams/7f056dc8-2801-4587-9aec-87a10ad79796/download </a:t>
            </a:r>
            <a:r>
              <a:rPr lang="en-US" sz="900" dirty="0"/>
              <a:t> </a:t>
            </a:r>
          </a:p>
          <a:p>
            <a:pPr marL="285750" indent="-285750">
              <a:buFont typeface="Arial" panose="020B0604020202020204" pitchFamily="34" charset="0"/>
              <a:buChar char="•"/>
            </a:pPr>
            <a:r>
              <a:rPr lang="en-US" sz="900" dirty="0"/>
              <a:t>Hello Leaders. (13. März 2024). Ganzheitliche Pflege: Ein umfassender Ansatz für das Wohlbefinden im Altenpflegesektor.</a:t>
            </a:r>
            <a:r>
              <a:rPr lang="en-US" sz="900" dirty="0">
                <a:hlinkClick r:id="rId8"/>
              </a:rPr>
              <a:t> https://helloleaders.com.au/article/holistic-care-a-comprehensive-approach-to-well-being-in-the-aged-care-sector </a:t>
            </a:r>
            <a:r>
              <a:rPr lang="en-US" sz="900" dirty="0"/>
              <a:t>  </a:t>
            </a:r>
          </a:p>
          <a:p>
            <a:pPr marL="285750" indent="-285750">
              <a:buFont typeface="Arial" panose="020B0604020202020204" pitchFamily="34" charset="0"/>
              <a:buChar char="•"/>
            </a:pPr>
            <a:r>
              <a:rPr lang="en-US" sz="900" dirty="0" err="1"/>
              <a:t>Paúl</a:t>
            </a:r>
            <a:r>
              <a:rPr lang="en-US" sz="900" dirty="0"/>
              <a:t>, C., Ribeiro, O. &amp; Teixeira, L. (2012). Aktives Altern: Ein empirischer Ansatz zum WHO-Modell. Current Gerontology and Geriatrics Research, 2012, 1–10. https://doi.org/10.1155/2012/382972 </a:t>
            </a:r>
          </a:p>
          <a:p>
            <a:pPr marL="285750" indent="-285750">
              <a:buFont typeface="Arial" panose="020B0604020202020204" pitchFamily="34" charset="0"/>
              <a:buChar char="•"/>
            </a:pPr>
            <a:r>
              <a:rPr lang="en-US" sz="900" dirty="0"/>
              <a:t>Ribeiro, M. G. (26. Juni 2025). Aktives Altern: Europäische Rahmenbedingungen und Fortschritte. Europäische Vereinigung für Erwachsenenbildung.</a:t>
            </a:r>
            <a:r>
              <a:rPr lang="en-US" sz="900" dirty="0">
                <a:hlinkClick r:id="rId9"/>
              </a:rPr>
              <a:t> https://eaea.org/2025/06/26/active-ageing-european-frameworks-and-progress/ </a:t>
            </a:r>
            <a:r>
              <a:rPr lang="en-US" sz="900" dirty="0"/>
              <a:t> </a:t>
            </a:r>
          </a:p>
          <a:p>
            <a:pPr marL="285750" indent="-285750">
              <a:buFont typeface="Arial" panose="020B0604020202020204" pitchFamily="34" charset="0"/>
              <a:buChar char="•"/>
            </a:pPr>
            <a:r>
              <a:rPr lang="en-US" sz="900" dirty="0"/>
              <a:t>Rudnicka, E., </a:t>
            </a:r>
            <a:r>
              <a:rPr lang="en-US" sz="900" dirty="0" err="1"/>
              <a:t>Napierała</a:t>
            </a:r>
            <a:r>
              <a:rPr lang="en-US" sz="900" dirty="0"/>
              <a:t>, P., </a:t>
            </a:r>
            <a:r>
              <a:rPr lang="en-US" sz="900" dirty="0" err="1"/>
              <a:t>Podfigurna</a:t>
            </a:r>
            <a:r>
              <a:rPr lang="en-US" sz="900" dirty="0"/>
              <a:t>, A., </a:t>
            </a:r>
            <a:r>
              <a:rPr lang="en-US" sz="900" dirty="0" err="1"/>
              <a:t>Męczekalski</a:t>
            </a:r>
            <a:r>
              <a:rPr lang="en-US" sz="900" dirty="0"/>
              <a:t>, B., </a:t>
            </a:r>
            <a:r>
              <a:rPr lang="en-US" sz="900" dirty="0" err="1"/>
              <a:t>Smolarczyk</a:t>
            </a:r>
            <a:r>
              <a:rPr lang="en-US" sz="900" dirty="0"/>
              <a:t>, R. &amp; </a:t>
            </a:r>
            <a:r>
              <a:rPr lang="en-US" sz="900" dirty="0" err="1"/>
              <a:t>Grymowicz</a:t>
            </a:r>
            <a:r>
              <a:rPr lang="en-US" sz="900" dirty="0"/>
              <a:t>, M. (2020). Der Ansatz der Weltgesundheitsorganisation (WHO) für gesundes Altern. </a:t>
            </a:r>
            <a:r>
              <a:rPr lang="en-US" sz="900" dirty="0" err="1"/>
              <a:t>Maturitas</a:t>
            </a:r>
            <a:r>
              <a:rPr lang="en-US" sz="900" dirty="0"/>
              <a:t>, 139, 6–11. https://doi.org/10.1016/j.maturitas.2020.05.018 </a:t>
            </a:r>
          </a:p>
          <a:p>
            <a:pPr marL="285750" indent="-285750">
              <a:buFont typeface="Arial" panose="020B0604020202020204" pitchFamily="34" charset="0"/>
              <a:buChar char="•"/>
            </a:pPr>
            <a:r>
              <a:rPr lang="en-US" sz="900" dirty="0"/>
              <a:t>DIE WHOQOL-GRUPPE. (1998). Entwicklung des WHOQOL-BREF-Fragebogens der Weltgesundheitsorganisation zur Bewertung der Lebensqualität. Psychological Medicine, 28(3), 551–558. doi:10.1017/S0033291798006667 </a:t>
            </a:r>
          </a:p>
          <a:p>
            <a:pPr marL="285750" indent="-285750">
              <a:buFont typeface="Arial" panose="020B0604020202020204" pitchFamily="34" charset="0"/>
              <a:buChar char="•"/>
            </a:pPr>
            <a:r>
              <a:rPr lang="en-US" sz="900" dirty="0"/>
              <a:t>Wiggins, R. D., </a:t>
            </a:r>
            <a:r>
              <a:rPr lang="en-US" sz="900" dirty="0" err="1"/>
              <a:t>Netuveli</a:t>
            </a:r>
            <a:r>
              <a:rPr lang="en-US" sz="900" dirty="0"/>
              <a:t>, G., Hyde, M., Higgs, P. &amp; Blane, D. (2004). Die Casp-19-Skala zur Lebensqualität im Alter: ihre Messcharakteristika, Reliabilität und Validität. Ageing &amp; Society, 24(5), 693–706. </a:t>
            </a:r>
          </a:p>
          <a:p>
            <a:pPr marL="285750" indent="-285750">
              <a:buFont typeface="Arial" panose="020B0604020202020204" pitchFamily="34" charset="0"/>
              <a:buChar char="•"/>
            </a:pPr>
            <a:r>
              <a:rPr lang="en-US" sz="900" dirty="0"/>
              <a:t>Weltgesundheitsorganisation. (28. April 2025). Altern: Altersdiskriminierung.</a:t>
            </a:r>
            <a:r>
              <a:rPr lang="en-US" sz="900" dirty="0">
                <a:hlinkClick r:id="rId10"/>
              </a:rPr>
              <a:t> https://www.who.int/news-room/questions-and-answers/item/ageing-ageism </a:t>
            </a:r>
            <a:r>
              <a:rPr lang="en-US" sz="900" dirty="0"/>
              <a:t> </a:t>
            </a:r>
          </a:p>
          <a:p>
            <a:pPr marL="285750" indent="-285750">
              <a:buFont typeface="Arial" panose="020B0604020202020204" pitchFamily="34" charset="0"/>
              <a:buChar char="•"/>
            </a:pPr>
            <a:r>
              <a:rPr lang="en-US" sz="900" dirty="0"/>
              <a:t>Weltgesundheitsorganisation. (2020). Dekade des gesunden Alterns: Basisbericht.</a:t>
            </a:r>
            <a:r>
              <a:rPr lang="en-US" sz="900" dirty="0">
                <a:hlinkClick r:id="rId11"/>
              </a:rPr>
              <a:t> https://www.who.int/publications/i/item/9789240017900 </a:t>
            </a:r>
            <a:r>
              <a:rPr lang="en-US" sz="900" dirty="0"/>
              <a:t> </a:t>
            </a:r>
          </a:p>
          <a:p>
            <a:pPr marL="285750" indent="-285750">
              <a:buFont typeface="Arial" panose="020B0604020202020204" pitchFamily="34" charset="0"/>
              <a:buChar char="•"/>
            </a:pPr>
            <a:r>
              <a:rPr lang="en-US" sz="900" dirty="0"/>
              <a:t>Weltgesundheitsorganisation. (2002). Aktives Altern: Ein politischer Rahmen (Nr. WHO/NMH/NPH/02.8). Weltgesundheitsorganisation.</a:t>
            </a:r>
          </a:p>
        </p:txBody>
      </p:sp>
      <p:sp>
        <p:nvSpPr>
          <p:cNvPr id="3" name="Marcador de Posição do Texto 2">
            <a:extLst>
              <a:ext uri="{FF2B5EF4-FFF2-40B4-BE49-F238E27FC236}">
                <a16:creationId xmlns:a16="http://schemas.microsoft.com/office/drawing/2014/main" id="{FC81FE0C-B284-0B8E-1BC8-B078181A5EBB}"/>
              </a:ext>
            </a:extLst>
          </p:cNvPr>
          <p:cNvSpPr txBox="1">
            <a:spLocks/>
          </p:cNvSpPr>
          <p:nvPr/>
        </p:nvSpPr>
        <p:spPr>
          <a:xfrm>
            <a:off x="97970" y="884489"/>
            <a:ext cx="11944351" cy="550862"/>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3"/>
                </a:solidFill>
              </a:rPr>
              <a:t>Literaturverzeichnis</a:t>
            </a:r>
            <a:endParaRPr lang="pt-PT" dirty="0">
              <a:solidFill>
                <a:schemeClr val="accent3"/>
              </a:solidFill>
            </a:endParaRPr>
          </a:p>
        </p:txBody>
      </p:sp>
    </p:spTree>
    <p:extLst>
      <p:ext uri="{BB962C8B-B14F-4D97-AF65-F5344CB8AC3E}">
        <p14:creationId xmlns:p14="http://schemas.microsoft.com/office/powerpoint/2010/main" val="21412995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6EE0A6C00C77214D8209623C313996D0" ma:contentTypeVersion="14" ma:contentTypeDescription="Ein neues Dokument erstellen." ma:contentTypeScope="" ma:versionID="ee2fc3b4fe5f9d97eb0fd85ecf374dda">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3c38a056eb196ad395679a14beb6de12"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082E14A-16DA-435D-A5C1-2E5DCEEB658B}">
  <ds:schemaRefs>
    <ds:schemaRef ds:uri="http://schemas.microsoft.com/sharepoint/v3/contenttype/forms"/>
  </ds:schemaRefs>
</ds:datastoreItem>
</file>

<file path=customXml/itemProps2.xml><?xml version="1.0" encoding="utf-8"?>
<ds:datastoreItem xmlns:ds="http://schemas.openxmlformats.org/officeDocument/2006/customXml" ds:itemID="{5D670994-17A9-4ED5-A5FA-A9EF3F1BEACC}">
  <ds:schemaRefs>
    <ds:schemaRef ds:uri="http://schemas.microsoft.com/office/2006/metadata/properties"/>
    <ds:schemaRef ds:uri="http://schemas.microsoft.com/office/infopath/2007/PartnerControls"/>
    <ds:schemaRef ds:uri="d26a33d8-8496-4dd0-bdb4-e7001d843bba"/>
    <ds:schemaRef ds:uri="d3294b56-e90c-47f0-a901-cbc2fa92cece"/>
  </ds:schemaRefs>
</ds:datastoreItem>
</file>

<file path=customXml/itemProps3.xml><?xml version="1.0" encoding="utf-8"?>
<ds:datastoreItem xmlns:ds="http://schemas.openxmlformats.org/officeDocument/2006/customXml" ds:itemID="{E5CC709F-2DC9-41BF-8DBF-FCBF096765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6a33d8-8496-4dd0-bdb4-e7001d843bba"/>
    <ds:schemaRef ds:uri="d3294b56-e90c-47f0-a901-cbc2fa92ce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3898</Words>
  <Application>Microsoft Office PowerPoint</Application>
  <PresentationFormat>Breitbild</PresentationFormat>
  <Paragraphs>262</Paragraphs>
  <Slides>27</Slides>
  <Notes>10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27</vt:i4>
      </vt:variant>
    </vt:vector>
  </HeadingPairs>
  <TitlesOfParts>
    <vt:vector size="33" baseType="lpstr">
      <vt:lpstr>Arial</vt:lpstr>
      <vt:lpstr>Calibri</vt:lpstr>
      <vt:lpstr>Open Sans</vt:lpstr>
      <vt:lpstr>Wingdings</vt:lpstr>
      <vt:lpstr>CARDET Course template</vt:lpstr>
      <vt:lpstr>CARDET Course template - Cover page</vt:lpstr>
      <vt:lpstr>AgeWise-Handbuch</vt:lpstr>
      <vt:lpstr>Tagesordnung und Lernziele</vt:lpstr>
      <vt:lpstr>Demografische Daten (Eurostat, 2024)</vt:lpstr>
      <vt:lpstr>Demografische Daten (Eurostat, 2024)</vt:lpstr>
      <vt:lpstr>Demografische Daten (Eurostat, 2024)</vt:lpstr>
      <vt:lpstr>Demografische Daten in den Partnerländern</vt:lpstr>
      <vt:lpstr>Demografische Daten – Alterung in Europa</vt:lpstr>
      <vt:lpstr>Demografische Daten – Alterung in Europa</vt:lpstr>
      <vt:lpstr>Konzepte für positives Altern</vt:lpstr>
      <vt:lpstr>Konzepte für positives Altern</vt:lpstr>
      <vt:lpstr>Konzepte für positives Altern</vt:lpstr>
      <vt:lpstr>Konzepte für positives Altern</vt:lpstr>
      <vt:lpstr>Konzepte für positives Altern</vt:lpstr>
      <vt:lpstr>Konzepte für positives Altern</vt:lpstr>
      <vt:lpstr>Konzepte für positives Altern</vt:lpstr>
      <vt:lpstr>Konzepte für positives Altern</vt:lpstr>
      <vt:lpstr>Konzepte für positives Altern</vt:lpstr>
      <vt:lpstr>Messung der Lebensqualität</vt:lpstr>
      <vt:lpstr>Ein ganzheitlicher Ansatz in der Gerontologie</vt:lpstr>
      <vt:lpstr>Berufliche Herausforderungen</vt:lpstr>
      <vt:lpstr>Berufliche Herausforderungen und ganzheitliche Ansätze</vt:lpstr>
      <vt:lpstr>Leitfaden für Pädagogen und Fachkräfte</vt:lpstr>
      <vt:lpstr>Leitfaden für Pädagogen und Fachkräfte</vt:lpstr>
      <vt:lpstr>Zusammenfassung und Kernaussagen</vt:lpstr>
      <vt:lpstr>Modul 1 – Wichtige Begriffsbestimmungen</vt:lpstr>
      <vt:lpstr>Vielen Dank für Ihre Aufmerksamkeit!</vt:lpstr>
      <vt:lpstr>Modul 1: Alternde Bevölkerung und positive Ansätze zum Altern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docId:355C25DE8AFC9681713E3C3866D7D54D</cp:keywords>
  <cp:lastModifiedBy>Karina Hossfeld</cp:lastModifiedBy>
  <cp:revision>239</cp:revision>
  <cp:lastPrinted>2018-07-25T11:23:29Z</cp:lastPrinted>
  <dcterms:created xsi:type="dcterms:W3CDTF">2014-07-11T09:12:14Z</dcterms:created>
  <dcterms:modified xsi:type="dcterms:W3CDTF">2026-08-11T08:45:36Z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y fmtid="{D5CDD505-2E9C-101B-9397-08002B2CF9AE}" pid="3" name="MediaServiceImageTags">
    <vt:lpwstr/>
  </property>
</Properties>
</file>