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45"/>
  </p:notesMasterIdLst>
  <p:handoutMasterIdLst>
    <p:handoutMasterId r:id="rId46"/>
  </p:handoutMasterIdLst>
  <p:sldIdLst>
    <p:sldId id="256" r:id="rId6"/>
    <p:sldId id="295" r:id="rId7"/>
    <p:sldId id="271" r:id="rId8"/>
    <p:sldId id="276" r:id="rId9"/>
    <p:sldId id="308" r:id="rId10"/>
    <p:sldId id="309" r:id="rId11"/>
    <p:sldId id="274" r:id="rId12"/>
    <p:sldId id="312" r:id="rId13"/>
    <p:sldId id="313" r:id="rId14"/>
    <p:sldId id="314" r:id="rId15"/>
    <p:sldId id="315" r:id="rId16"/>
    <p:sldId id="270" r:id="rId17"/>
    <p:sldId id="273" r:id="rId18"/>
    <p:sldId id="272" r:id="rId19"/>
    <p:sldId id="266" r:id="rId20"/>
    <p:sldId id="275" r:id="rId21"/>
    <p:sldId id="299" r:id="rId22"/>
    <p:sldId id="300" r:id="rId23"/>
    <p:sldId id="278" r:id="rId24"/>
    <p:sldId id="280" r:id="rId25"/>
    <p:sldId id="311" r:id="rId26"/>
    <p:sldId id="282" r:id="rId27"/>
    <p:sldId id="303" r:id="rId28"/>
    <p:sldId id="281" r:id="rId29"/>
    <p:sldId id="265" r:id="rId30"/>
    <p:sldId id="301" r:id="rId31"/>
    <p:sldId id="302" r:id="rId32"/>
    <p:sldId id="290" r:id="rId33"/>
    <p:sldId id="284" r:id="rId34"/>
    <p:sldId id="288" r:id="rId35"/>
    <p:sldId id="305" r:id="rId36"/>
    <p:sldId id="306" r:id="rId37"/>
    <p:sldId id="310" r:id="rId38"/>
    <p:sldId id="307" r:id="rId39"/>
    <p:sldId id="291" r:id="rId40"/>
    <p:sldId id="304" r:id="rId41"/>
    <p:sldId id="294" r:id="rId42"/>
    <p:sldId id="293" r:id="rId43"/>
    <p:sldId id="262" r:id="rId44"/>
  </p:sldIdLst>
  <p:sldSz cx="12192000" cy="6858000"/>
  <p:notesSz cx="6858000" cy="9144000"/>
  <p:custDataLst>
    <p:tags r:id="rId4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1158"/>
    <a:srgbClr val="FFFFFF"/>
    <a:srgbClr val="CAE6E8"/>
    <a:srgbClr val="1F4E83"/>
    <a:srgbClr val="1F4E79"/>
    <a:srgbClr val="F9F9F9"/>
    <a:srgbClr val="A2D2D6"/>
    <a:srgbClr val="00ADBB"/>
    <a:srgbClr val="DDEFBF"/>
    <a:srgbClr val="CBE6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20" autoAdjust="0"/>
    <p:restoredTop sz="79192" autoAdjust="0"/>
  </p:normalViewPr>
  <p:slideViewPr>
    <p:cSldViewPr snapToGrid="0">
      <p:cViewPr varScale="1">
        <p:scale>
          <a:sx n="115" d="100"/>
          <a:sy n="115" d="100"/>
        </p:scale>
        <p:origin x="584" y="20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13/8/26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13/8/26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Cliquez pour modifier les styles de texte principaux</a:t>
            </a:r>
          </a:p>
          <a:p>
            <a:pPr lvl="1"/>
            <a:r>
              <a:rPr lang="en-US"/>
              <a:t>Deuxième niveau</a:t>
            </a:r>
          </a:p>
          <a:p>
            <a:pPr lvl="2"/>
            <a:r>
              <a:rPr lang="en-US"/>
              <a:t>Troisième niveau</a:t>
            </a:r>
          </a:p>
          <a:p>
            <a:pPr lvl="3"/>
            <a:r>
              <a:rPr lang="en-US"/>
              <a:t>Quatrième niveau</a:t>
            </a:r>
          </a:p>
          <a:p>
            <a:pPr lvl="4"/>
            <a:r>
              <a:rPr lang="en-US"/>
              <a:t>Cinquième niveau</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a:t>
            </a:fld>
            <a:endParaRPr lang="el-GR"/>
          </a:p>
        </p:txBody>
      </p:sp>
    </p:spTree>
    <p:extLst>
      <p:ext uri="{BB962C8B-B14F-4D97-AF65-F5344CB8AC3E}">
        <p14:creationId xmlns:p14="http://schemas.microsoft.com/office/powerpoint/2010/main" val="4007770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10"/>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1933545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346052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6816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1774234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3439518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3262207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71242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3576392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2269029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29938482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1461084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32915164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err="1"/>
              <a:t>Compréhension de la nature de la relation </a:t>
            </a:r>
            <a:r>
              <a:rPr lang="en-US" dirty="0"/>
              <a:t>: </a:t>
            </a:r>
            <a:r>
              <a:rPr lang="en-US" baseline="0" dirty="0"/>
              <a:t>par </a:t>
            </a:r>
            <a:r>
              <a:rPr lang="en-US" baseline="0" dirty="0" err="1"/>
              <a:t>exemple</a:t>
            </a:r>
            <a:r>
              <a:rPr lang="en-US" baseline="0" dirty="0"/>
              <a:t>, </a:t>
            </a:r>
            <a:r>
              <a:rPr lang="en-US" baseline="0" dirty="0" err="1"/>
              <a:t>la personne doit comprendre </a:t>
            </a:r>
            <a:r>
              <a:rPr lang="en-US" baseline="0" dirty="0"/>
              <a:t>qui </a:t>
            </a:r>
            <a:r>
              <a:rPr lang="en-US" baseline="0" dirty="0" err="1"/>
              <a:t>est l’autre </a:t>
            </a:r>
            <a:r>
              <a:rPr lang="en-US" baseline="0" dirty="0"/>
              <a:t>: </a:t>
            </a:r>
            <a:r>
              <a:rPr lang="en-US" baseline="0" dirty="0" err="1"/>
              <a:t>un partenaire</a:t>
            </a:r>
            <a:r>
              <a:rPr lang="en-US" baseline="0" dirty="0"/>
              <a:t>, </a:t>
            </a:r>
            <a:r>
              <a:rPr lang="en-US" baseline="0" dirty="0" err="1"/>
              <a:t>un conjoint ou un inconnu</a:t>
            </a:r>
            <a:r>
              <a:rPr lang="en-US" baseline="0" dirty="0"/>
              <a:t>. </a:t>
            </a:r>
            <a:r>
              <a:rPr lang="en-US" baseline="0" dirty="0" err="1"/>
              <a:t>Si </a:t>
            </a:r>
            <a:r>
              <a:rPr lang="en-US" baseline="0" dirty="0"/>
              <a:t>un </a:t>
            </a:r>
            <a:r>
              <a:rPr lang="en-US" baseline="0" dirty="0" err="1"/>
              <a:t>patient croit </a:t>
            </a:r>
            <a:r>
              <a:rPr lang="en-US" baseline="0" dirty="0"/>
              <a:t>que </a:t>
            </a:r>
            <a:r>
              <a:rPr lang="en-US" baseline="0" dirty="0" err="1"/>
              <a:t>l’aidant est son partenaire</a:t>
            </a:r>
            <a:r>
              <a:rPr lang="en-US" baseline="0" dirty="0"/>
              <a:t>, </a:t>
            </a:r>
            <a:r>
              <a:rPr lang="en-US" baseline="0" dirty="0" err="1"/>
              <a:t>on</a:t>
            </a:r>
            <a:r>
              <a:rPr lang="en-US" baseline="0" dirty="0"/>
              <a:t> ne </a:t>
            </a:r>
            <a:r>
              <a:rPr lang="en-US" baseline="0" dirty="0" err="1"/>
              <a:t>peut alors </a:t>
            </a:r>
            <a:r>
              <a:rPr lang="en-US" baseline="0" dirty="0"/>
              <a:t>pas </a:t>
            </a:r>
            <a:r>
              <a:rPr lang="en-US" baseline="0" dirty="0" err="1"/>
              <a:t>parler de consentement </a:t>
            </a:r>
            <a:r>
              <a:rPr lang="en-US" baseline="0" dirty="0"/>
              <a:t>valable.</a:t>
            </a:r>
          </a:p>
          <a:p>
            <a:pPr marL="228600" indent="-228600">
              <a:buAutoNum type="arabicPeriod"/>
            </a:pPr>
            <a:r>
              <a:rPr lang="en-US" baseline="0" dirty="0" err="1"/>
              <a:t>Évaluation des conséquences </a:t>
            </a:r>
            <a:r>
              <a:rPr lang="en-US" baseline="0" dirty="0"/>
              <a:t>: par </a:t>
            </a:r>
            <a:r>
              <a:rPr lang="en-US" baseline="0" dirty="0" err="1"/>
              <a:t>exemple</a:t>
            </a:r>
            <a:r>
              <a:rPr lang="en-US" baseline="0" dirty="0"/>
              <a:t>, </a:t>
            </a:r>
            <a:r>
              <a:rPr lang="en-US" baseline="0" dirty="0" err="1"/>
              <a:t>comprendre </a:t>
            </a:r>
            <a:r>
              <a:rPr lang="en-US" baseline="0" dirty="0"/>
              <a:t>que </a:t>
            </a:r>
            <a:r>
              <a:rPr lang="en-US" baseline="0" dirty="0" err="1"/>
              <a:t>la relation implique une intimité</a:t>
            </a:r>
            <a:r>
              <a:rPr lang="en-US" baseline="0" dirty="0"/>
              <a:t>, </a:t>
            </a:r>
            <a:r>
              <a:rPr lang="en-US" baseline="0" dirty="0" err="1"/>
              <a:t>une proximité affective ou d’éventuelles conséquences</a:t>
            </a:r>
            <a:r>
              <a:rPr lang="en-US" baseline="0" dirty="0"/>
              <a:t>. </a:t>
            </a:r>
            <a:r>
              <a:rPr lang="en-US" baseline="0" dirty="0" err="1"/>
              <a:t>Si la personne </a:t>
            </a:r>
            <a:r>
              <a:rPr lang="en-US" baseline="0" dirty="0"/>
              <a:t>ne </a:t>
            </a:r>
            <a:r>
              <a:rPr lang="en-US" baseline="0" dirty="0" err="1"/>
              <a:t>se rend</a:t>
            </a:r>
            <a:r>
              <a:rPr lang="en-US" baseline="0" dirty="0"/>
              <a:t> pas </a:t>
            </a:r>
            <a:r>
              <a:rPr lang="en-US" baseline="0" dirty="0" err="1"/>
              <a:t>compte de ce qu’impliquent </a:t>
            </a:r>
            <a:r>
              <a:rPr lang="en-US" baseline="0" dirty="0"/>
              <a:t>ces</a:t>
            </a:r>
            <a:r>
              <a:rPr lang="en-US" baseline="0" dirty="0" err="1"/>
              <a:t> gestes</a:t>
            </a:r>
            <a:r>
              <a:rPr lang="en-US" baseline="0" dirty="0"/>
              <a:t>, </a:t>
            </a:r>
            <a:r>
              <a:rPr lang="en-US" baseline="0" dirty="0" err="1"/>
              <a:t>cette capacité est altérée</a:t>
            </a:r>
            <a:r>
              <a:rPr lang="en-US" baseline="0" dirty="0"/>
              <a:t>. </a:t>
            </a:r>
          </a:p>
          <a:p>
            <a:pPr marL="228600" indent="-228600">
              <a:buAutoNum type="arabicPeriod"/>
            </a:pPr>
            <a:r>
              <a:rPr lang="en-US" baseline="0" dirty="0" err="1"/>
              <a:t>Expression d’un choix volontaire </a:t>
            </a:r>
            <a:r>
              <a:rPr lang="en-US" baseline="0" dirty="0"/>
              <a:t>: </a:t>
            </a:r>
            <a:r>
              <a:rPr lang="en-US" baseline="0" dirty="0" err="1"/>
              <a:t>la personne doit clairement dire « </a:t>
            </a:r>
            <a:r>
              <a:rPr lang="en-US" baseline="0" dirty="0"/>
              <a:t>oui » </a:t>
            </a:r>
            <a:r>
              <a:rPr lang="en-US" baseline="0" dirty="0" err="1"/>
              <a:t>ou « </a:t>
            </a:r>
            <a:r>
              <a:rPr lang="en-US" baseline="0" dirty="0"/>
              <a:t>non ».</a:t>
            </a:r>
          </a:p>
          <a:p>
            <a:pPr marL="228600" indent="-228600">
              <a:buAutoNum type="arabicPeriod"/>
            </a:pPr>
            <a:r>
              <a:rPr lang="en-US" baseline="0" dirty="0" err="1"/>
              <a:t>Absence de contrainte </a:t>
            </a:r>
            <a:r>
              <a:rPr lang="en-US" baseline="0" dirty="0"/>
              <a:t>: </a:t>
            </a:r>
            <a:r>
              <a:rPr lang="en-US" baseline="0" dirty="0" err="1"/>
              <a:t>si la personne </a:t>
            </a:r>
            <a:r>
              <a:rPr lang="en-US" baseline="0" dirty="0"/>
              <a:t>semble </a:t>
            </a:r>
            <a:r>
              <a:rPr lang="en-US" baseline="0" dirty="0" err="1"/>
              <a:t>effrayée ou désorientée</a:t>
            </a:r>
            <a:r>
              <a:rPr lang="en-US" baseline="0" dirty="0"/>
              <a:t>, </a:t>
            </a:r>
            <a:r>
              <a:rPr lang="en-US" baseline="0" dirty="0" err="1"/>
              <a:t>on </a:t>
            </a:r>
            <a:r>
              <a:rPr lang="en-US" baseline="0" dirty="0"/>
              <a:t>ne </a:t>
            </a:r>
            <a:r>
              <a:rPr lang="en-US" baseline="0" dirty="0" err="1"/>
              <a:t>peut plus parler de consentement</a:t>
            </a:r>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2786682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1667074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30264440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1542066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39520911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29661119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5974582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2908700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17582776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CF91B0-25AB-4DFA-B184-293DD156034C}" type="slidenum">
              <a:rPr lang="el-GR" smtClean="0"/>
              <a:t>39</a:t>
            </a:fld>
            <a:endParaRPr lang="el-GR"/>
          </a:p>
        </p:txBody>
      </p:sp>
    </p:spTree>
    <p:extLst>
      <p:ext uri="{BB962C8B-B14F-4D97-AF65-F5344CB8AC3E}">
        <p14:creationId xmlns:p14="http://schemas.microsoft.com/office/powerpoint/2010/main" val="4009215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Le titre de la diapositive va ici</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Lst>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Cliquez ici pour modifier le style de titre du modèle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Cliquez pour modifier les styles de texte principaux</a:t>
            </a:r>
          </a:p>
          <a:p>
            <a:pPr lvl="1"/>
            <a:r>
              <a:rPr lang="en-US"/>
              <a:t>Deuxième niveau</a:t>
            </a:r>
          </a:p>
          <a:p>
            <a:pPr lvl="2"/>
            <a:r>
              <a:rPr lang="en-US"/>
              <a:t>Troisième niveau</a:t>
            </a:r>
          </a:p>
          <a:p>
            <a:pPr lvl="3"/>
            <a:r>
              <a:rPr lang="en-US"/>
              <a:t>Quatrième niveau</a:t>
            </a:r>
          </a:p>
          <a:p>
            <a:pPr lvl="4"/>
            <a:r>
              <a:rPr lang="en-US"/>
              <a:t>Cinquième niveau</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13/8/26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0.jfi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0EA3-B5A9-B1E8-C2DF-9EE276BBF240}"/>
              </a:ext>
            </a:extLst>
          </p:cNvPr>
          <p:cNvSpPr>
            <a:spLocks noGrp="1"/>
          </p:cNvSpPr>
          <p:nvPr>
            <p:ph type="ctrTitle"/>
          </p:nvPr>
        </p:nvSpPr>
        <p:spPr/>
        <p:txBody>
          <a:bodyPr>
            <a:noAutofit/>
          </a:bodyPr>
          <a:lstStyle/>
          <a:p>
            <a:r>
              <a:rPr lang="en-US" sz="4400" dirty="0"/>
              <a:t>Module 8 – Démence et sexualité : points clés</a:t>
            </a:r>
            <a:br>
              <a:rPr lang="en-US" sz="4400" dirty="0"/>
            </a:br>
            <a:endParaRPr lang="x-none" sz="4400"/>
          </a:p>
        </p:txBody>
      </p:sp>
      <p:sp>
        <p:nvSpPr>
          <p:cNvPr id="3" name="Subtitle 2">
            <a:extLst>
              <a:ext uri="{FF2B5EF4-FFF2-40B4-BE49-F238E27FC236}">
                <a16:creationId xmlns:a16="http://schemas.microsoft.com/office/drawing/2014/main" id="{077FB08D-68F0-ED39-45CA-2644332A0072}"/>
              </a:ext>
            </a:extLst>
          </p:cNvPr>
          <p:cNvSpPr>
            <a:spLocks noGrp="1"/>
          </p:cNvSpPr>
          <p:nvPr>
            <p:ph type="subTitle" idx="1"/>
          </p:nvPr>
        </p:nvSpPr>
        <p:spPr/>
        <p:txBody>
          <a:bodyPr>
            <a:normAutofit/>
          </a:bodyPr>
          <a:lstStyle/>
          <a:p>
            <a:r>
              <a:rPr lang="en-US" sz="2800" dirty="0"/>
              <a:t>Élaboré par </a:t>
            </a:r>
            <a:r>
              <a:rPr lang="en-US" sz="2800" dirty="0" err="1"/>
              <a:t>Cristina-Ioana Apostu </a:t>
            </a:r>
            <a:r>
              <a:rPr lang="en-US" sz="2800" dirty="0"/>
              <a:t>/ SRA</a:t>
            </a:r>
            <a:endParaRPr lang="x-none" sz="2800"/>
          </a:p>
          <a:p>
            <a:endParaRPr lang="x-none" sz="3200" i="0"/>
          </a:p>
        </p:txBody>
      </p:sp>
    </p:spTree>
    <p:extLst>
      <p:ext uri="{BB962C8B-B14F-4D97-AF65-F5344CB8AC3E}">
        <p14:creationId xmlns:p14="http://schemas.microsoft.com/office/powerpoint/2010/main" val="12034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66709-F955-3C6F-C9BE-DF835223D09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CD1CC37-422E-BF19-D484-87075CE0028A}"/>
              </a:ext>
            </a:extLst>
          </p:cNvPr>
          <p:cNvSpPr>
            <a:spLocks noGrp="1"/>
          </p:cNvSpPr>
          <p:nvPr>
            <p:ph type="title"/>
          </p:nvPr>
        </p:nvSpPr>
        <p:spPr/>
        <p:txBody>
          <a:bodyPr lIns="91440"/>
          <a:lstStyle/>
          <a:p>
            <a:pPr algn="ctr"/>
            <a:r>
              <a:rPr lang="en-US" sz="4000" dirty="0"/>
              <a:t>Pourquoi ce sujet est-il difficile ?</a:t>
            </a:r>
            <a:r>
              <a:rPr lang="en-US" dirty="0"/>
              <a:t> </a:t>
            </a:r>
            <a:endParaRPr lang="el-GR" sz="4400" dirty="0"/>
          </a:p>
        </p:txBody>
      </p:sp>
      <p:sp>
        <p:nvSpPr>
          <p:cNvPr id="5" name="Content Placeholder 4">
            <a:extLst>
              <a:ext uri="{FF2B5EF4-FFF2-40B4-BE49-F238E27FC236}">
                <a16:creationId xmlns:a16="http://schemas.microsoft.com/office/drawing/2014/main" id="{EE87FB90-1C7A-8F9B-C8E0-BCD0EDBFA419}"/>
              </a:ext>
            </a:extLst>
          </p:cNvPr>
          <p:cNvSpPr>
            <a:spLocks noGrp="1"/>
          </p:cNvSpPr>
          <p:nvPr>
            <p:ph sz="quarter" idx="12"/>
          </p:nvPr>
        </p:nvSpPr>
        <p:spPr>
          <a:xfrm>
            <a:off x="97971" y="1076325"/>
            <a:ext cx="11944350" cy="5675539"/>
          </a:xfrm>
        </p:spPr>
        <p:txBody>
          <a:bodyPr/>
          <a:lstStyle/>
          <a:p>
            <a:pPr>
              <a:buFont typeface="Wingdings" panose="05000000000000000000" pitchFamily="2" charset="2"/>
              <a:buChar char="ü"/>
            </a:pPr>
            <a:endParaRPr lang="en-US" sz="4000" dirty="0"/>
          </a:p>
          <a:p>
            <a:pPr marL="571500" indent="-571500">
              <a:buClr>
                <a:schemeClr val="accent3"/>
              </a:buClr>
              <a:buFont typeface="Wingdings" panose="05000000000000000000" pitchFamily="2" charset="2"/>
              <a:buChar char="ü"/>
            </a:pPr>
            <a:r>
              <a:rPr lang="en-US" sz="4000" dirty="0">
                <a:latin typeface="Calibri" panose="020F0502020204030204" pitchFamily="34" charset="0"/>
                <a:ea typeface="Calibri" panose="020F0502020204030204" pitchFamily="34" charset="0"/>
                <a:cs typeface="Calibri" panose="020F0502020204030204" pitchFamily="34" charset="0"/>
              </a:rPr>
              <a:t>Malaise lié à la sexualité chez les personnes âgées</a:t>
            </a:r>
          </a:p>
          <a:p>
            <a:pPr marL="457200" indent="-457200">
              <a:buClr>
                <a:schemeClr val="accent3"/>
              </a:buClr>
              <a:buFont typeface="Wingdings" panose="05000000000000000000" pitchFamily="2" charset="2"/>
              <a:buChar char="ü"/>
            </a:pPr>
            <a:r>
              <a:rPr lang="en-US" sz="4000" dirty="0">
                <a:latin typeface="Calibri" panose="020F0502020204030204" pitchFamily="34" charset="0"/>
                <a:ea typeface="Calibri" panose="020F0502020204030204" pitchFamily="34" charset="0"/>
                <a:cs typeface="Calibri" panose="020F0502020204030204" pitchFamily="34" charset="0"/>
              </a:rPr>
              <a:t> </a:t>
            </a:r>
            <a:r>
              <a:rPr lang="en-US" sz="4000" dirty="0" err="1">
                <a:latin typeface="Calibri" panose="020F0502020204030204" pitchFamily="34" charset="0"/>
                <a:ea typeface="Calibri" panose="020F0502020204030204" pitchFamily="34" charset="0"/>
                <a:cs typeface="Calibri" panose="020F0502020204030204" pitchFamily="34" charset="0"/>
              </a:rPr>
              <a:t>Incertitude </a:t>
            </a:r>
            <a:r>
              <a:rPr lang="en-US" sz="4000" dirty="0">
                <a:latin typeface="Calibri" panose="020F0502020204030204" pitchFamily="34" charset="0"/>
                <a:ea typeface="Calibri" panose="020F0502020204030204" pitchFamily="34" charset="0"/>
                <a:cs typeface="Calibri" panose="020F0502020204030204" pitchFamily="34" charset="0"/>
              </a:rPr>
              <a:t>quant à l’autonomie en cas de démence</a:t>
            </a:r>
          </a:p>
          <a:p>
            <a:pPr marL="457200" indent="-457200">
              <a:buClr>
                <a:schemeClr val="accent3"/>
              </a:buClr>
              <a:buFont typeface="Wingdings" panose="05000000000000000000" pitchFamily="2" charset="2"/>
              <a:buChar char="ü"/>
            </a:pPr>
            <a:r>
              <a:rPr lang="en-US" sz="4000" dirty="0">
                <a:latin typeface="Calibri" panose="020F0502020204030204" pitchFamily="34" charset="0"/>
                <a:ea typeface="Calibri" panose="020F0502020204030204" pitchFamily="34" charset="0"/>
                <a:cs typeface="Calibri" panose="020F0502020204030204" pitchFamily="34" charset="0"/>
              </a:rPr>
              <a:t> Les préoccupationsdes proches et leurs réactions protectrices  </a:t>
            </a:r>
          </a:p>
          <a:p>
            <a:pPr marL="457200" indent="-457200">
              <a:buClr>
                <a:schemeClr val="accent3"/>
              </a:buClr>
              <a:buFont typeface="Wingdings" panose="05000000000000000000" pitchFamily="2" charset="2"/>
              <a:buChar char="ü"/>
            </a:pPr>
            <a:r>
              <a:rPr lang="en-US" sz="4000" dirty="0">
                <a:latin typeface="Calibri" panose="020F0502020204030204" pitchFamily="34" charset="0"/>
                <a:ea typeface="Calibri" panose="020F0502020204030204" pitchFamily="34" charset="0"/>
                <a:cs typeface="Calibri" panose="020F0502020204030204" pitchFamily="34" charset="0"/>
              </a:rPr>
              <a:t> La crainte de conséquences juridiques ou professionnelles </a:t>
            </a:r>
            <a:endParaRPr lang="el-GR" sz="4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2963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Nous posons la mauvaise question</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933451"/>
            <a:ext cx="11944350" cy="5818414"/>
          </a:xfrm>
        </p:spPr>
        <p:txBody>
          <a:bodyPr/>
          <a:lstStyle/>
          <a:p>
            <a:pPr>
              <a:buClr>
                <a:schemeClr val="accent3"/>
              </a:buClr>
            </a:pPr>
            <a:endParaRPr lang="en-US" sz="4400" dirty="0"/>
          </a:p>
          <a:p>
            <a:pPr>
              <a:buClr>
                <a:schemeClr val="accent3"/>
              </a:buClr>
            </a:pPr>
            <a:r>
              <a:rPr lang="en-US" sz="40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4000" dirty="0">
                <a:latin typeface="Calibri" panose="020F0502020204030204" pitchFamily="34" charset="0"/>
                <a:ea typeface="Calibri" panose="020F0502020204030204" pitchFamily="34" charset="0"/>
                <a:cs typeface="Calibri" panose="020F0502020204030204" pitchFamily="34" charset="0"/>
              </a:rPr>
              <a:t>« Les personnes atteintes de démence devraient-elles avoir des relations sexuelles ? »</a:t>
            </a:r>
          </a:p>
          <a:p>
            <a:pPr>
              <a:buClr>
                <a:schemeClr val="accent3"/>
              </a:buClr>
            </a:pPr>
            <a:r>
              <a:rPr lang="en-US" sz="4000" dirty="0">
                <a:latin typeface="Calibri" panose="020F0502020204030204" pitchFamily="34" charset="0"/>
                <a:ea typeface="Calibri" panose="020F0502020204030204" pitchFamily="34" charset="0"/>
                <a:cs typeface="Calibri" panose="020F0502020204030204" pitchFamily="34" charset="0"/>
              </a:rPr>
              <a:t>⬇</a:t>
            </a:r>
          </a:p>
          <a:p>
            <a:pPr>
              <a:buClr>
                <a:schemeClr val="accent3"/>
              </a:buClr>
            </a:pPr>
            <a:r>
              <a:rPr lang="en-US" sz="4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4000" dirty="0">
                <a:latin typeface="Calibri" panose="020F0502020204030204" pitchFamily="34" charset="0"/>
                <a:ea typeface="Calibri" panose="020F0502020204030204" pitchFamily="34" charset="0"/>
                <a:cs typeface="Calibri" panose="020F0502020204030204" pitchFamily="34" charset="0"/>
              </a:rPr>
              <a:t>« Comment pouvons-nous favoriser leur autonomie tout en garantissant leur sécurité ? »</a:t>
            </a:r>
            <a:endParaRPr lang="el-GR" sz="4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19668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La sexualité ne se résume pas aux rapports sexuels</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295400"/>
            <a:ext cx="11944350" cy="5456464"/>
          </a:xfrm>
        </p:spPr>
        <p:txBody>
          <a:bodyPr/>
          <a:lstStyle/>
          <a:p>
            <a:r>
              <a:rPr lang="en-US" sz="3600" dirty="0"/>
              <a:t>La sexualité comprend :</a:t>
            </a:r>
          </a:p>
          <a:p>
            <a:pPr>
              <a:buFont typeface="Wingdings" panose="05000000000000000000" pitchFamily="2" charset="2"/>
              <a:buChar char="ü"/>
            </a:pPr>
            <a:r>
              <a:rPr lang="en-US" sz="3600" dirty="0"/>
              <a:t>Le contact physique</a:t>
            </a:r>
          </a:p>
          <a:p>
            <a:pPr>
              <a:buFont typeface="Wingdings" panose="05000000000000000000" pitchFamily="2" charset="2"/>
              <a:buChar char="ü"/>
            </a:pPr>
            <a:r>
              <a:rPr lang="en-US" sz="3600" dirty="0"/>
              <a:t>L'intimité affective</a:t>
            </a:r>
          </a:p>
          <a:p>
            <a:pPr>
              <a:buFont typeface="Wingdings" panose="05000000000000000000" pitchFamily="2" charset="2"/>
              <a:buChar char="ü"/>
            </a:pPr>
            <a:r>
              <a:rPr lang="en-US" sz="3600" dirty="0"/>
              <a:t>L'identité</a:t>
            </a:r>
          </a:p>
          <a:p>
            <a:pPr>
              <a:buFont typeface="Wingdings" panose="05000000000000000000" pitchFamily="2" charset="2"/>
              <a:buChar char="ü"/>
            </a:pPr>
            <a:r>
              <a:rPr lang="en-US" sz="3600" dirty="0"/>
              <a:t>L'orientation</a:t>
            </a:r>
          </a:p>
          <a:p>
            <a:pPr>
              <a:buFont typeface="Wingdings" panose="05000000000000000000" pitchFamily="2" charset="2"/>
              <a:buChar char="ü"/>
            </a:pPr>
            <a:r>
              <a:rPr lang="en-US" sz="3600" dirty="0"/>
              <a:t>Le désir de lien</a:t>
            </a:r>
          </a:p>
          <a:p>
            <a:pPr algn="ctr"/>
            <a:endParaRPr lang="en-US" sz="3600" i="1" dirty="0"/>
          </a:p>
          <a:p>
            <a:pPr algn="ctr"/>
            <a:r>
              <a:rPr lang="en-US" sz="3600" i="1" dirty="0">
                <a:solidFill>
                  <a:schemeClr val="accent3"/>
                </a:solidFill>
              </a:rPr>
              <a:t>Le fait de supprimer l'intimité peut accroître la détresse.</a:t>
            </a:r>
          </a:p>
          <a:p>
            <a:endParaRPr lang="el-GR"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42576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Mythes</a:t>
            </a:r>
          </a:p>
        </p:txBody>
      </p:sp>
      <p:sp>
        <p:nvSpPr>
          <p:cNvPr id="4" name="Content Placeholder 3"/>
          <p:cNvSpPr>
            <a:spLocks noGrp="1"/>
          </p:cNvSpPr>
          <p:nvPr>
            <p:ph sz="quarter" idx="12"/>
          </p:nvPr>
        </p:nvSpPr>
        <p:spPr>
          <a:xfrm>
            <a:off x="97971" y="1285875"/>
            <a:ext cx="11944350" cy="5465990"/>
          </a:xfrm>
        </p:spPr>
        <p:txBody>
          <a:bodyPr/>
          <a:lstStyle/>
          <a:p>
            <a:r>
              <a:rPr lang="en-US" sz="3600" dirty="0">
                <a:solidFill>
                  <a:srgbClr val="FF0000"/>
                </a:solidFill>
                <a:effectLst>
                  <a:outerShdw blurRad="38100" dist="38100" dir="2700000" algn="tl">
                    <a:srgbClr val="000000">
                      <a:alpha val="43137"/>
                    </a:srgbClr>
                  </a:outerShdw>
                </a:effectLst>
              </a:rPr>
              <a:t>Mythes </a:t>
            </a:r>
            <a:r>
              <a:rPr lang="en-US" sz="3600" dirty="0">
                <a:solidFill>
                  <a:schemeClr val="tx1"/>
                </a:solidFill>
                <a:effectLst>
                  <a:outerShdw blurRad="38100" dist="38100" dir="2700000" algn="tl">
                    <a:srgbClr val="000000">
                      <a:alpha val="43137"/>
                    </a:srgbClr>
                  </a:outerShdw>
                </a:effectLst>
              </a:rPr>
              <a:t>courants </a:t>
            </a:r>
            <a:r>
              <a:rPr lang="en-US" sz="3600" dirty="0">
                <a:solidFill>
                  <a:srgbClr val="FF0000"/>
                </a:solidFill>
                <a:effectLst>
                  <a:outerShdw blurRad="38100" dist="38100" dir="2700000" algn="tl">
                    <a:srgbClr val="000000">
                      <a:alpha val="43137"/>
                    </a:srgbClr>
                  </a:outerShdw>
                </a:effectLst>
              </a:rPr>
              <a:t>:</a:t>
            </a:r>
          </a:p>
          <a:p>
            <a:pPr marL="457200" indent="-457200">
              <a:buFont typeface="Wingdings" panose="05000000000000000000" pitchFamily="2" charset="2"/>
              <a:buChar char="Ø"/>
            </a:pPr>
            <a:endParaRPr lang="en-US" sz="3600" dirty="0"/>
          </a:p>
          <a:p>
            <a:r>
              <a:rPr lang="en-US" sz="3600" dirty="0"/>
              <a:t>❌« Les personnes atteintes de démence sont asexuées »</a:t>
            </a:r>
          </a:p>
          <a:p>
            <a:r>
              <a:rPr lang="en-US" sz="3600" dirty="0"/>
              <a:t>❌« Tout </a:t>
            </a:r>
            <a:r>
              <a:rPr lang="en-US" sz="3600" dirty="0" err="1"/>
              <a:t>comportement</a:t>
            </a:r>
            <a:r>
              <a:rPr lang="en-US" sz="3600" dirty="0"/>
              <a:t> sexuel est inapproprié »</a:t>
            </a:r>
          </a:p>
          <a:p>
            <a:r>
              <a:rPr lang="en-US" sz="3600" dirty="0"/>
              <a:t>❌« La protection implique de mettre fin à toute intimité »</a:t>
            </a:r>
          </a:p>
          <a:p>
            <a:r>
              <a:rPr lang="en-US" sz="3600" dirty="0"/>
              <a:t>❌« Les personnes âgées n'ont plus besoin d'intimité »</a:t>
            </a:r>
          </a:p>
        </p:txBody>
      </p:sp>
    </p:spTree>
    <p:extLst>
      <p:ext uri="{BB962C8B-B14F-4D97-AF65-F5344CB8AC3E}">
        <p14:creationId xmlns:p14="http://schemas.microsoft.com/office/powerpoint/2010/main" val="1679035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br>
              <a:rPr lang="en-US" sz="4000" dirty="0"/>
            </a:br>
            <a:r>
              <a:rPr lang="en-US" sz="4000" dirty="0"/>
              <a:t>Ce que nous savons dans la pratique</a:t>
            </a:r>
            <a:br>
              <a:rPr lang="en-US" sz="4000" dirty="0"/>
            </a:br>
            <a:endParaRPr lang="en-US" dirty="0"/>
          </a:p>
        </p:txBody>
      </p:sp>
      <p:sp>
        <p:nvSpPr>
          <p:cNvPr id="4" name="Content Placeholder 3"/>
          <p:cNvSpPr>
            <a:spLocks noGrp="1"/>
          </p:cNvSpPr>
          <p:nvPr>
            <p:ph sz="quarter" idx="12"/>
          </p:nvPr>
        </p:nvSpPr>
        <p:spPr>
          <a:xfrm>
            <a:off x="97971" y="1381125"/>
            <a:ext cx="11944350" cy="5370740"/>
          </a:xfrm>
        </p:spPr>
        <p:txBody>
          <a:bodyPr/>
          <a:lstStyle/>
          <a:p>
            <a:r>
              <a:rPr lang="en-GB" sz="3600" dirty="0">
                <a:solidFill>
                  <a:srgbClr val="00B050"/>
                </a:solidFill>
                <a:effectLst>
                  <a:outerShdw blurRad="38100" dist="38100" dir="2700000" algn="tl">
                    <a:srgbClr val="000000">
                      <a:alpha val="43137"/>
                    </a:srgbClr>
                  </a:outerShdw>
                </a:effectLst>
              </a:rPr>
              <a:t>Réalité</a:t>
            </a:r>
            <a:endParaRPr lang="en-US" sz="3600" dirty="0">
              <a:solidFill>
                <a:srgbClr val="00B050"/>
              </a:solidFill>
              <a:effectLst>
                <a:outerShdw blurRad="38100" dist="38100" dir="2700000" algn="tl">
                  <a:srgbClr val="000000">
                    <a:alpha val="43137"/>
                  </a:srgbClr>
                </a:outerShdw>
              </a:effectLst>
            </a:endParaRPr>
          </a:p>
          <a:p>
            <a:endParaRPr lang="en-US" sz="3600" dirty="0"/>
          </a:p>
          <a:p>
            <a:r>
              <a:rPr lang="en-US"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3600" dirty="0"/>
              <a:t>Le besoin d’intimité persiste souvent</a:t>
            </a:r>
          </a:p>
          <a:p>
            <a:r>
              <a:rPr lang="en-US"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3600" dirty="0"/>
              <a:t>Tous </a:t>
            </a:r>
            <a:r>
              <a:rPr lang="en-US" sz="3600" dirty="0" err="1"/>
              <a:t>les comportements </a:t>
            </a:r>
            <a:r>
              <a:rPr lang="en-US" sz="3600" dirty="0"/>
              <a:t>ne sont pas problématiques</a:t>
            </a:r>
          </a:p>
          <a:p>
            <a:r>
              <a:rPr lang="en-US"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3600" dirty="0"/>
              <a:t>De nombreuses manifestations d’intimité sont significatives</a:t>
            </a:r>
          </a:p>
          <a:p>
            <a:r>
              <a:rPr lang="en-US"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3600" dirty="0"/>
              <a:t>Une prise en charge de qualité consiste à trouver un équilibre entre sécurité et autonomie</a:t>
            </a:r>
          </a:p>
        </p:txBody>
      </p:sp>
    </p:spTree>
    <p:extLst>
      <p:ext uri="{BB962C8B-B14F-4D97-AF65-F5344CB8AC3E}">
        <p14:creationId xmlns:p14="http://schemas.microsoft.com/office/powerpoint/2010/main" val="3469503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2800" dirty="0"/>
              <a:t>Types de </a:t>
            </a:r>
            <a:r>
              <a:rPr lang="en-US" sz="2800" dirty="0" err="1"/>
              <a:t>démence</a:t>
            </a:r>
            <a:r>
              <a:rPr lang="en-US" sz="2800" dirty="0"/>
              <a:t> (pertinents sur le plan clinique pour le consentement)</a:t>
            </a:r>
            <a:endParaRPr lang="el-GR" sz="28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p:txBody>
          <a:bodyPr/>
          <a:lstStyle/>
          <a:p>
            <a:endParaRPr lang="en-US" sz="3600" i="1" dirty="0"/>
          </a:p>
          <a:p>
            <a:pPr>
              <a:buFont typeface="Wingdings" panose="05000000000000000000" pitchFamily="2" charset="2"/>
              <a:buChar char="q"/>
            </a:pPr>
            <a:r>
              <a:rPr lang="en-US" sz="3600" dirty="0">
                <a:solidFill>
                  <a:schemeClr val="accent1">
                    <a:lumMod val="75000"/>
                  </a:schemeClr>
                </a:solidFill>
              </a:rPr>
              <a:t> Maladie d’Alzheimer </a:t>
            </a:r>
            <a:r>
              <a:rPr lang="en-US" sz="3600" dirty="0"/>
              <a:t>→ troubles de la mémoire </a:t>
            </a:r>
          </a:p>
          <a:p>
            <a:pPr>
              <a:buFont typeface="Wingdings" panose="05000000000000000000" pitchFamily="2" charset="2"/>
              <a:buChar char="q"/>
            </a:pPr>
            <a:r>
              <a:rPr lang="en-US" sz="3600" dirty="0">
                <a:solidFill>
                  <a:schemeClr val="accent1">
                    <a:lumMod val="75000"/>
                  </a:schemeClr>
                </a:solidFill>
              </a:rPr>
              <a:t>Démence </a:t>
            </a:r>
            <a:r>
              <a:rPr lang="en-US" sz="3600" dirty="0" err="1">
                <a:solidFill>
                  <a:schemeClr val="accent1">
                    <a:lumMod val="75000"/>
                  </a:schemeClr>
                </a:solidFill>
              </a:rPr>
              <a:t>frontotemporale </a:t>
            </a:r>
            <a:r>
              <a:rPr lang="en-US" sz="3600" dirty="0"/>
              <a:t>→ désinhibition → grande complexité éthique</a:t>
            </a:r>
          </a:p>
          <a:p>
            <a:pPr>
              <a:buFont typeface="Wingdings" panose="05000000000000000000" pitchFamily="2" charset="2"/>
              <a:buChar char="q"/>
            </a:pPr>
            <a:r>
              <a:rPr lang="en-US" sz="3600" dirty="0">
                <a:solidFill>
                  <a:schemeClr val="accent1">
                    <a:lumMod val="75000"/>
                  </a:schemeClr>
                </a:solidFill>
              </a:rPr>
              <a:t> Démencevasculaire </a:t>
            </a:r>
            <a:r>
              <a:rPr lang="en-US" sz="3600" dirty="0"/>
              <a:t>→ dysfonctionnement exécutif → difficulté à évaluer les conséquences</a:t>
            </a:r>
          </a:p>
          <a:p>
            <a:pPr>
              <a:buFont typeface="Wingdings" panose="05000000000000000000" pitchFamily="2" charset="2"/>
              <a:buChar char="q"/>
            </a:pPr>
            <a:r>
              <a:rPr lang="en-US" sz="3600" dirty="0">
                <a:solidFill>
                  <a:schemeClr val="accent1">
                    <a:lumMod val="75000"/>
                  </a:schemeClr>
                </a:solidFill>
              </a:rPr>
              <a:t> Démence à corps </a:t>
            </a:r>
            <a:r>
              <a:rPr lang="en-US" sz="3600" dirty="0" err="1">
                <a:solidFill>
                  <a:schemeClr val="accent1">
                    <a:lumMod val="75000"/>
                  </a:schemeClr>
                </a:solidFill>
              </a:rPr>
              <a:t>de Lewy </a:t>
            </a:r>
            <a:r>
              <a:rPr lang="en-US" sz="3600" dirty="0"/>
              <a:t>→ fluctuations cognitives → le consentement peut varier</a:t>
            </a:r>
          </a:p>
          <a:p>
            <a:pPr algn="ctr"/>
            <a:r>
              <a:rPr lang="en-US" sz="3600" dirty="0"/>
              <a:t>                   </a:t>
            </a:r>
          </a:p>
          <a:p>
            <a:pPr algn="ctr"/>
            <a:r>
              <a:rPr lang="en-US" sz="3600" i="1" dirty="0">
                <a:solidFill>
                  <a:srgbClr val="CC0099"/>
                </a:solidFill>
              </a:rPr>
              <a:t>Le diagnostic est déterminant.</a:t>
            </a:r>
          </a:p>
          <a:p>
            <a:endParaRPr lang="el-GR" dirty="0"/>
          </a:p>
        </p:txBody>
      </p:sp>
    </p:spTree>
    <p:extLst>
      <p:ext uri="{BB962C8B-B14F-4D97-AF65-F5344CB8AC3E}">
        <p14:creationId xmlns:p14="http://schemas.microsoft.com/office/powerpoint/2010/main" val="1459458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Maladie d'Alzheimer</a:t>
            </a:r>
          </a:p>
        </p:txBody>
      </p:sp>
      <p:sp>
        <p:nvSpPr>
          <p:cNvPr id="4" name="Content Placeholder 3"/>
          <p:cNvSpPr>
            <a:spLocks noGrp="1"/>
          </p:cNvSpPr>
          <p:nvPr>
            <p:ph sz="quarter" idx="12"/>
          </p:nvPr>
        </p:nvSpPr>
        <p:spPr>
          <a:xfrm>
            <a:off x="-1" y="1276351"/>
            <a:ext cx="12192001" cy="5581650"/>
          </a:xfrm>
        </p:spPr>
        <p:txBody>
          <a:bodyPr/>
          <a:lstStyle/>
          <a:p>
            <a:pPr marL="457200" indent="-457200">
              <a:buFont typeface="Arial" panose="020B0604020202020204" pitchFamily="34" charset="0"/>
              <a:buChar char="•"/>
            </a:pPr>
            <a:r>
              <a:rPr lang="en-US" sz="3600" dirty="0"/>
              <a:t>Affecte principalement la mémoire</a:t>
            </a:r>
          </a:p>
          <a:p>
            <a:pPr marL="457200" indent="-457200">
              <a:buFont typeface="Arial" panose="020B0604020202020204" pitchFamily="34" charset="0"/>
              <a:buChar char="•"/>
            </a:pPr>
            <a:r>
              <a:rPr lang="en-US" sz="3600" dirty="0"/>
              <a:t>La personne peut oublier ses relations ou le contexte</a:t>
            </a:r>
          </a:p>
          <a:p>
            <a:pPr marL="457200" indent="-457200">
              <a:buFont typeface="Arial" panose="020B0604020202020204" pitchFamily="34" charset="0"/>
              <a:buChar char="•"/>
            </a:pPr>
            <a:r>
              <a:rPr lang="en-US" sz="3600" dirty="0"/>
              <a:t>Peut entraîner une confusion quant à l'identité des autres</a:t>
            </a:r>
          </a:p>
          <a:p>
            <a:pPr marL="457200" indent="-457200">
              <a:buFont typeface="Arial" panose="020B0604020202020204" pitchFamily="34" charset="0"/>
              <a:buChar char="•"/>
            </a:pPr>
            <a:r>
              <a:rPr lang="en-US" sz="3600" dirty="0"/>
              <a:t>Les besoins émotionnels sont souvent préservés</a:t>
            </a:r>
          </a:p>
          <a:p>
            <a:r>
              <a:rPr lang="en-US" sz="3600" dirty="0">
                <a:solidFill>
                  <a:schemeClr val="accent3"/>
                </a:solidFill>
              </a:rPr>
              <a:t>Conséquences :</a:t>
            </a:r>
          </a:p>
          <a:p>
            <a:pPr marL="457200" indent="-457200">
              <a:buFont typeface="Arial" panose="020B0604020202020204" pitchFamily="34" charset="0"/>
              <a:buChar char="•"/>
            </a:pPr>
            <a:r>
              <a:rPr lang="en-US" sz="3600" dirty="0"/>
              <a:t>La personne peut rechercher la proximité pour se réconforter</a:t>
            </a:r>
          </a:p>
          <a:p>
            <a:pPr marL="457200" indent="-457200">
              <a:buFont typeface="Arial" panose="020B0604020202020204" pitchFamily="34" charset="0"/>
              <a:buChar char="•"/>
            </a:pPr>
            <a:r>
              <a:rPr lang="en-US" sz="3600" dirty="0"/>
              <a:t>Risque de mauvaise interprétation des situations</a:t>
            </a:r>
          </a:p>
        </p:txBody>
      </p:sp>
    </p:spTree>
    <p:extLst>
      <p:ext uri="{BB962C8B-B14F-4D97-AF65-F5344CB8AC3E}">
        <p14:creationId xmlns:p14="http://schemas.microsoft.com/office/powerpoint/2010/main" val="2218651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Démence </a:t>
            </a:r>
            <a:r>
              <a:rPr lang="en-US" sz="4000" dirty="0" err="1"/>
              <a:t>frontotemporale</a:t>
            </a:r>
          </a:p>
        </p:txBody>
      </p:sp>
      <p:sp>
        <p:nvSpPr>
          <p:cNvPr id="4" name="Content Placeholder 3"/>
          <p:cNvSpPr>
            <a:spLocks noGrp="1"/>
          </p:cNvSpPr>
          <p:nvPr>
            <p:ph sz="quarter" idx="12"/>
          </p:nvPr>
        </p:nvSpPr>
        <p:spPr/>
        <p:txBody>
          <a:bodyPr/>
          <a:lstStyle/>
          <a:p>
            <a:pPr marL="571500" indent="-571500">
              <a:buFont typeface="Arial" panose="020B0604020202020204" pitchFamily="34" charset="0"/>
              <a:buChar char="•"/>
            </a:pPr>
            <a:r>
              <a:rPr lang="en-US" sz="3600" dirty="0"/>
              <a:t>Modifications du </a:t>
            </a:r>
            <a:r>
              <a:rPr lang="en-US" sz="3600" dirty="0" err="1"/>
              <a:t>comportement </a:t>
            </a:r>
            <a:r>
              <a:rPr lang="en-US" sz="3600" dirty="0"/>
              <a:t>et de la conscience sociale </a:t>
            </a:r>
          </a:p>
          <a:p>
            <a:pPr marL="571500" indent="-571500">
              <a:buFont typeface="Arial" panose="020B0604020202020204" pitchFamily="34" charset="0"/>
              <a:buChar char="•"/>
            </a:pPr>
            <a:r>
              <a:rPr lang="en-US" sz="3600" dirty="0"/>
              <a:t>Désinhibition et impulsivité</a:t>
            </a:r>
          </a:p>
          <a:p>
            <a:pPr marL="571500" indent="-571500">
              <a:buFont typeface="Arial" panose="020B0604020202020204" pitchFamily="34" charset="0"/>
              <a:buChar char="•"/>
            </a:pPr>
            <a:r>
              <a:rPr lang="en-US" sz="3600" dirty="0"/>
              <a:t>Diminution de l'empathie et du jugement </a:t>
            </a:r>
          </a:p>
          <a:p>
            <a:pPr marL="571500" indent="-571500">
              <a:buFont typeface="Arial" panose="020B0604020202020204" pitchFamily="34" charset="0"/>
              <a:buChar char="•"/>
            </a:pPr>
            <a:r>
              <a:rPr lang="en-US" sz="3600" dirty="0"/>
              <a:t>Conscience limitée des conséquences</a:t>
            </a:r>
          </a:p>
          <a:p>
            <a:r>
              <a:rPr lang="en-US" sz="3600" dirty="0">
                <a:solidFill>
                  <a:schemeClr val="accent3"/>
                </a:solidFill>
              </a:rPr>
              <a:t>Conséquences :</a:t>
            </a:r>
          </a:p>
          <a:p>
            <a:pPr marL="571500" indent="-571500">
              <a:buFont typeface="Arial" panose="020B0604020202020204" pitchFamily="34" charset="0"/>
              <a:buChar char="•"/>
            </a:pPr>
            <a:r>
              <a:rPr lang="en-US" sz="3600" dirty="0"/>
              <a:t>Risque accru de </a:t>
            </a:r>
            <a:r>
              <a:rPr lang="en-US" sz="3600" dirty="0" err="1"/>
              <a:t>comportements</a:t>
            </a:r>
            <a:r>
              <a:rPr lang="en-US" sz="3600" dirty="0"/>
              <a:t> inappropriés</a:t>
            </a:r>
          </a:p>
          <a:p>
            <a:pPr marL="571500" indent="-571500">
              <a:buFont typeface="Arial" panose="020B0604020202020204" pitchFamily="34" charset="0"/>
              <a:buChar char="•"/>
            </a:pPr>
            <a:r>
              <a:rPr lang="en-US" sz="3600" dirty="0"/>
              <a:t>Le consentement peut être affecté → nécessite une évaluation minutieuse</a:t>
            </a:r>
          </a:p>
        </p:txBody>
      </p:sp>
    </p:spTree>
    <p:extLst>
      <p:ext uri="{BB962C8B-B14F-4D97-AF65-F5344CB8AC3E}">
        <p14:creationId xmlns:p14="http://schemas.microsoft.com/office/powerpoint/2010/main" val="2480290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Démence vasculaire</a:t>
            </a:r>
          </a:p>
        </p:txBody>
      </p:sp>
      <p:sp>
        <p:nvSpPr>
          <p:cNvPr id="4" name="Content Placeholder 3"/>
          <p:cNvSpPr>
            <a:spLocks noGrp="1"/>
          </p:cNvSpPr>
          <p:nvPr>
            <p:ph sz="quarter" idx="12"/>
          </p:nvPr>
        </p:nvSpPr>
        <p:spPr/>
        <p:txBody>
          <a:bodyPr/>
          <a:lstStyle/>
          <a:p>
            <a:pPr marL="571500" indent="-571500">
              <a:buFont typeface="Arial" panose="020B0604020202020204" pitchFamily="34" charset="0"/>
              <a:buChar char="•"/>
            </a:pPr>
            <a:r>
              <a:rPr lang="en-US" sz="3600" dirty="0"/>
              <a:t>Difficultés à planifier et à prendre des décisions</a:t>
            </a:r>
          </a:p>
          <a:p>
            <a:pPr marL="571500" indent="-571500">
              <a:buFont typeface="Arial" panose="020B0604020202020204" pitchFamily="34" charset="0"/>
              <a:buChar char="•"/>
            </a:pPr>
            <a:r>
              <a:rPr lang="en-US" sz="3600" dirty="0"/>
              <a:t> Ralentissement de la réflexion et du traitement de l'information</a:t>
            </a:r>
          </a:p>
          <a:p>
            <a:pPr marL="571500" indent="-571500">
              <a:buFont typeface="Arial" panose="020B0604020202020204" pitchFamily="34" charset="0"/>
              <a:buChar char="•"/>
            </a:pPr>
            <a:r>
              <a:rPr lang="en-US" sz="3600" dirty="0"/>
              <a:t>Capacité réduite à évaluer les conséquences</a:t>
            </a:r>
          </a:p>
          <a:p>
            <a:r>
              <a:rPr lang="en-US" sz="3600" dirty="0">
                <a:solidFill>
                  <a:schemeClr val="accent3"/>
                </a:solidFill>
              </a:rPr>
              <a:t>Conséquences :</a:t>
            </a:r>
          </a:p>
          <a:p>
            <a:pPr marL="571500" indent="-571500">
              <a:buFont typeface="Arial" panose="020B0604020202020204" pitchFamily="34" charset="0"/>
              <a:buChar char="•"/>
            </a:pPr>
            <a:r>
              <a:rPr lang="en-US" sz="3600" dirty="0"/>
              <a:t>Peut avoir du mal à prendre des décisions éclairées</a:t>
            </a:r>
          </a:p>
          <a:p>
            <a:pPr marL="571500" indent="-571500">
              <a:buFont typeface="Arial" panose="020B0604020202020204" pitchFamily="34" charset="0"/>
              <a:buChar char="•"/>
            </a:pPr>
            <a:r>
              <a:rPr lang="en-US" sz="3600" dirty="0"/>
              <a:t>A besoin d’aide pour comprendre les situations</a:t>
            </a:r>
          </a:p>
        </p:txBody>
      </p:sp>
    </p:spTree>
    <p:extLst>
      <p:ext uri="{BB962C8B-B14F-4D97-AF65-F5344CB8AC3E}">
        <p14:creationId xmlns:p14="http://schemas.microsoft.com/office/powerpoint/2010/main" val="10629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Démence à corps </a:t>
            </a:r>
            <a:r>
              <a:rPr lang="en-US" dirty="0" err="1"/>
              <a:t>de Lewy</a:t>
            </a:r>
            <a:endParaRPr lang="en-US" dirty="0"/>
          </a:p>
        </p:txBody>
      </p:sp>
      <p:sp>
        <p:nvSpPr>
          <p:cNvPr id="4" name="Content Placeholder 3"/>
          <p:cNvSpPr>
            <a:spLocks noGrp="1"/>
          </p:cNvSpPr>
          <p:nvPr>
            <p:ph sz="quarter" idx="12"/>
          </p:nvPr>
        </p:nvSpPr>
        <p:spPr/>
        <p:txBody>
          <a:bodyPr/>
          <a:lstStyle/>
          <a:p>
            <a:pPr marL="571500" indent="-571500">
              <a:buFont typeface="Arial" panose="020B0604020202020204" pitchFamily="34" charset="0"/>
              <a:buChar char="•"/>
            </a:pPr>
            <a:r>
              <a:rPr lang="en-US" sz="3600" dirty="0"/>
              <a:t>Fluctuations de l'attention et de la conscience</a:t>
            </a:r>
          </a:p>
          <a:p>
            <a:pPr marL="571500" indent="-571500">
              <a:buFont typeface="Arial" panose="020B0604020202020204" pitchFamily="34" charset="0"/>
              <a:buChar char="•"/>
            </a:pPr>
            <a:r>
              <a:rPr lang="en-US" sz="3600" dirty="0"/>
              <a:t>Périodes de lucidité suivies de confusion</a:t>
            </a:r>
          </a:p>
          <a:p>
            <a:pPr marL="571500" indent="-571500">
              <a:buFont typeface="Arial" panose="020B0604020202020204" pitchFamily="34" charset="0"/>
              <a:buChar char="•"/>
            </a:pPr>
            <a:r>
              <a:rPr lang="en-US" sz="3600" dirty="0"/>
              <a:t>Hallucinations visuelles possibles</a:t>
            </a:r>
          </a:p>
          <a:p>
            <a:r>
              <a:rPr lang="en-US" sz="3600" dirty="0">
                <a:solidFill>
                  <a:schemeClr val="accent3"/>
                </a:solidFill>
              </a:rPr>
              <a:t>Conséquences :</a:t>
            </a:r>
          </a:p>
          <a:p>
            <a:pPr marL="571500" indent="-571500">
              <a:buFont typeface="Arial" panose="020B0604020202020204" pitchFamily="34" charset="0"/>
              <a:buChar char="•"/>
            </a:pPr>
            <a:r>
              <a:rPr lang="en-US" sz="3600" dirty="0"/>
              <a:t>Les capacités peuvent varier d’un jour à l’autre</a:t>
            </a:r>
          </a:p>
          <a:p>
            <a:pPr marL="571500" indent="-571500">
              <a:buFont typeface="Arial" panose="020B0604020202020204" pitchFamily="34" charset="0"/>
              <a:buChar char="•"/>
            </a:pPr>
            <a:r>
              <a:rPr lang="en-US" sz="3600" dirty="0"/>
              <a:t>Le consentement doit être évalué au moment même</a:t>
            </a:r>
          </a:p>
        </p:txBody>
      </p:sp>
    </p:spTree>
    <p:extLst>
      <p:ext uri="{BB962C8B-B14F-4D97-AF65-F5344CB8AC3E}">
        <p14:creationId xmlns:p14="http://schemas.microsoft.com/office/powerpoint/2010/main" val="2312278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pPr algn="ctr"/>
            <a:r>
              <a:rPr lang="en-US" sz="4400" dirty="0"/>
              <a:t>Pourquoi est-ce important ?</a:t>
            </a:r>
            <a:endParaRPr lang="el-GR" sz="4400" dirty="0"/>
          </a:p>
        </p:txBody>
      </p:sp>
      <p:sp>
        <p:nvSpPr>
          <p:cNvPr id="6" name="Text Placeholder 5"/>
          <p:cNvSpPr>
            <a:spLocks noGrp="1"/>
          </p:cNvSpPr>
          <p:nvPr>
            <p:ph type="body" sz="quarter" idx="10"/>
          </p:nvPr>
        </p:nvSpPr>
        <p:spPr>
          <a:xfrm>
            <a:off x="203479" y="1028701"/>
            <a:ext cx="6616422" cy="5572124"/>
          </a:xfrm>
        </p:spPr>
        <p:txBody>
          <a:bodyPr/>
          <a:lstStyle/>
          <a:p>
            <a:r>
              <a:rPr lang="en-US" sz="3200" b="0" dirty="0">
                <a:solidFill>
                  <a:schemeClr val="tx1"/>
                </a:solidFill>
                <a:latin typeface="Calibri" panose="020F0502020204030204" pitchFamily="34" charset="0"/>
                <a:ea typeface="Calibri" panose="020F0502020204030204" pitchFamily="34" charset="0"/>
                <a:cs typeface="Calibri" panose="020F0502020204030204" pitchFamily="34" charset="0"/>
              </a:rPr>
              <a:t>La démence ne se résume pas à la mémoire.</a:t>
            </a:r>
          </a:p>
          <a:p>
            <a:pPr marL="457200" indent="-457200">
              <a:buFont typeface="Arial" panose="020B0604020202020204" pitchFamily="34" charset="0"/>
              <a:buChar char="•"/>
            </a:pPr>
            <a:r>
              <a:rPr lang="en-US" sz="3200" b="0" dirty="0">
                <a:solidFill>
                  <a:schemeClr val="tx1"/>
                </a:solidFill>
                <a:latin typeface="Calibri" panose="020F0502020204030204" pitchFamily="34" charset="0"/>
                <a:ea typeface="Calibri" panose="020F0502020204030204" pitchFamily="34" charset="0"/>
                <a:cs typeface="Calibri" panose="020F0502020204030204" pitchFamily="34" charset="0"/>
              </a:rPr>
              <a:t>La prise de décision</a:t>
            </a:r>
          </a:p>
          <a:p>
            <a:pPr marL="457200" indent="-457200">
              <a:buFont typeface="Arial" panose="020B0604020202020204" pitchFamily="34" charset="0"/>
              <a:buChar char="•"/>
            </a:pPr>
            <a:r>
              <a:rPr lang="en-US" sz="3200" b="0" dirty="0">
                <a:solidFill>
                  <a:schemeClr val="tx1"/>
                </a:solidFill>
                <a:latin typeface="Calibri" panose="020F0502020204030204" pitchFamily="34" charset="0"/>
                <a:ea typeface="Calibri" panose="020F0502020204030204" pitchFamily="34" charset="0"/>
                <a:cs typeface="Calibri" panose="020F0502020204030204" pitchFamily="34" charset="0"/>
              </a:rPr>
              <a:t>Le jugement social</a:t>
            </a:r>
          </a:p>
          <a:p>
            <a:pPr marL="457200" indent="-457200">
              <a:buFont typeface="Arial" panose="020B0604020202020204" pitchFamily="34" charset="0"/>
              <a:buChar char="•"/>
            </a:pPr>
            <a:r>
              <a:rPr lang="en-US" sz="3200" b="0" dirty="0">
                <a:solidFill>
                  <a:schemeClr val="tx1"/>
                </a:solidFill>
                <a:latin typeface="Calibri" panose="020F0502020204030204" pitchFamily="34" charset="0"/>
                <a:ea typeface="Calibri" panose="020F0502020204030204" pitchFamily="34" charset="0"/>
                <a:cs typeface="Calibri" panose="020F0502020204030204" pitchFamily="34" charset="0"/>
              </a:rPr>
              <a:t>Contrôle des impulsions</a:t>
            </a:r>
          </a:p>
          <a:p>
            <a:pPr marL="457200" indent="-457200">
              <a:buFont typeface="Arial" panose="020B0604020202020204" pitchFamily="34" charset="0"/>
              <a:buChar char="•"/>
            </a:pPr>
            <a:r>
              <a:rPr lang="en-US" sz="3200" b="0" dirty="0">
                <a:solidFill>
                  <a:schemeClr val="tx1"/>
                </a:solidFill>
                <a:latin typeface="Calibri" panose="020F0502020204030204" pitchFamily="34" charset="0"/>
                <a:ea typeface="Calibri" panose="020F0502020204030204" pitchFamily="34" charset="0"/>
                <a:cs typeface="Calibri" panose="020F0502020204030204" pitchFamily="34" charset="0"/>
              </a:rPr>
              <a:t>Régulation émotionnelle</a:t>
            </a:r>
          </a:p>
          <a:p>
            <a:endParaRPr lang="en-US" sz="32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3200" b="0" i="1" dirty="0">
                <a:latin typeface="Calibri" panose="020F0502020204030204" pitchFamily="34" charset="0"/>
                <a:ea typeface="Calibri" panose="020F0502020204030204" pitchFamily="34" charset="0"/>
                <a:cs typeface="Calibri" panose="020F0502020204030204" pitchFamily="34" charset="0"/>
              </a:rPr>
              <a:t>Cela affecte la manière dont les personnes se comportent, interagissent et donnent leur consentement.</a:t>
            </a:r>
            <a:endParaRPr lang="el-GR" sz="3200" b="0" i="1" dirty="0">
              <a:latin typeface="Calibri" panose="020F0502020204030204" pitchFamily="34" charset="0"/>
              <a:ea typeface="Calibri" panose="020F0502020204030204" pitchFamily="34" charset="0"/>
              <a:cs typeface="Calibri" panose="020F0502020204030204" pitchFamily="34" charset="0"/>
            </a:endParaRPr>
          </a:p>
        </p:txBody>
      </p:sp>
      <p:pic>
        <p:nvPicPr>
          <p:cNvPr id="2" name="Content Placeholder 1"/>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6962775" y="2562225"/>
            <a:ext cx="4606417" cy="3110255"/>
          </a:xfrm>
        </p:spPr>
      </p:pic>
    </p:spTree>
    <p:extLst>
      <p:ext uri="{BB962C8B-B14F-4D97-AF65-F5344CB8AC3E}">
        <p14:creationId xmlns:p14="http://schemas.microsoft.com/office/powerpoint/2010/main" val="111275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000" dirty="0"/>
              <a:t>Tendances courantes en matière de changements sexuels</a:t>
            </a:r>
            <a:endParaRPr lang="el-GR" sz="4000" dirty="0"/>
          </a:p>
        </p:txBody>
      </p:sp>
      <p:sp>
        <p:nvSpPr>
          <p:cNvPr id="5" name="Content Placeholder 4"/>
          <p:cNvSpPr>
            <a:spLocks noGrp="1"/>
          </p:cNvSpPr>
          <p:nvPr>
            <p:ph sz="quarter" idx="12"/>
          </p:nvPr>
        </p:nvSpPr>
        <p:spPr>
          <a:xfrm>
            <a:off x="97971" y="1571624"/>
            <a:ext cx="11944350" cy="5180239"/>
          </a:xfrm>
        </p:spPr>
        <p:txBody>
          <a:bodyPr/>
          <a:lstStyle/>
          <a:p>
            <a:r>
              <a:rPr lang="en-US" sz="4000" dirty="0"/>
              <a:t>1. Baisse de la libido	</a:t>
            </a:r>
          </a:p>
          <a:p>
            <a:endParaRPr lang="en-US" sz="4000" dirty="0"/>
          </a:p>
          <a:p>
            <a:r>
              <a:rPr lang="en-US" sz="4000" dirty="0"/>
              <a:t>2. Augmentation de la </a:t>
            </a:r>
            <a:r>
              <a:rPr lang="en-US" sz="4000" dirty="0" err="1"/>
              <a:t>fréquence des rapports</a:t>
            </a:r>
            <a:r>
              <a:rPr lang="en-US" sz="4000" dirty="0"/>
              <a:t> sexuels (</a:t>
            </a:r>
            <a:r>
              <a:rPr lang="en-US" sz="4000" dirty="0" err="1"/>
              <a:t>hypersexualité</a:t>
            </a:r>
            <a:r>
              <a:rPr lang="en-US" sz="4000" dirty="0"/>
              <a:t>)</a:t>
            </a:r>
          </a:p>
          <a:p>
            <a:endParaRPr lang="en-US" sz="4000" dirty="0"/>
          </a:p>
          <a:p>
            <a:r>
              <a:rPr lang="en-US" sz="4000" dirty="0"/>
              <a:t>3. Confusion relationnelle</a:t>
            </a:r>
          </a:p>
          <a:p>
            <a:endParaRPr lang="en-US" sz="3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3439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000" dirty="0"/>
              <a:t>Évolution </a:t>
            </a:r>
            <a:r>
              <a:rPr lang="en-US" sz="4000" dirty="0" err="1"/>
              <a:t>du comportement</a:t>
            </a:r>
            <a:r>
              <a:rPr lang="en-US" sz="4000" dirty="0"/>
              <a:t> sexuel en cas de démence</a:t>
            </a:r>
            <a:endParaRPr lang="el-GR" sz="40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123950"/>
            <a:ext cx="11944350" cy="5627914"/>
          </a:xfrm>
        </p:spPr>
        <p:txBody>
          <a:bodyPr/>
          <a:lstStyle/>
          <a:p>
            <a:r>
              <a:rPr lang="en-US" sz="3600" dirty="0"/>
              <a:t>Les changements sexuels varient en fonction :	</a:t>
            </a:r>
          </a:p>
          <a:p>
            <a:r>
              <a:rPr lang="en-US" sz="3600" dirty="0"/>
              <a:t>•    des régions cérébrales touchées</a:t>
            </a:r>
          </a:p>
          <a:p>
            <a:r>
              <a:rPr lang="en-US" sz="3600" dirty="0"/>
              <a:t>•    du type de démence</a:t>
            </a:r>
          </a:p>
          <a:p>
            <a:r>
              <a:rPr lang="en-US" sz="3600" dirty="0"/>
              <a:t>•    Les effets des médicaments</a:t>
            </a:r>
          </a:p>
          <a:p>
            <a:r>
              <a:rPr lang="en-US" sz="3600" dirty="0"/>
              <a:t>•    Les traits de personnalité	</a:t>
            </a:r>
          </a:p>
          <a:p>
            <a:r>
              <a:rPr lang="en-US" sz="3600" dirty="0"/>
              <a:t>•    du contexte environnemental</a:t>
            </a:r>
          </a:p>
          <a:p>
            <a:endParaRPr lang="en-US" sz="3600" dirty="0"/>
          </a:p>
          <a:p>
            <a:pPr algn="ctr"/>
            <a:r>
              <a:rPr lang="en-US" sz="3600" i="1" dirty="0">
                <a:solidFill>
                  <a:schemeClr val="accent3"/>
                </a:solidFill>
              </a:rPr>
              <a:t>Tous les changements </a:t>
            </a:r>
            <a:r>
              <a:rPr lang="en-US" sz="3600" i="1" dirty="0" err="1">
                <a:solidFill>
                  <a:schemeClr val="accent3"/>
                </a:solidFill>
              </a:rPr>
              <a:t>comportementaux</a:t>
            </a:r>
            <a:r>
              <a:rPr lang="en-US" sz="3600" i="1" dirty="0">
                <a:solidFill>
                  <a:schemeClr val="accent3"/>
                </a:solidFill>
              </a:rPr>
              <a:t> ne sont pas intentionnels ou à caractère sexuel</a:t>
            </a:r>
            <a:endParaRPr lang="en-US" sz="3600" b="1" i="1" dirty="0">
              <a:solidFill>
                <a:schemeClr val="accent3"/>
              </a:solidFill>
            </a:endParaRPr>
          </a:p>
          <a:p>
            <a:endParaRPr lang="el-GR" sz="3600"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7638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p:txBody>
          <a:bodyPr lIns="91440"/>
          <a:lstStyle/>
          <a:p>
            <a:pPr algn="ctr"/>
            <a:r>
              <a:rPr lang="en-US" sz="4400" dirty="0" err="1"/>
              <a:t>Hypersexualité </a:t>
            </a:r>
            <a:r>
              <a:rPr lang="en-US" sz="4400" dirty="0"/>
              <a:t>et traitement médicamenteux</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4" name="Content Placeholder 3"/>
          <p:cNvSpPr>
            <a:spLocks noGrp="1"/>
          </p:cNvSpPr>
          <p:nvPr>
            <p:ph sz="quarter" idx="11"/>
          </p:nvPr>
        </p:nvSpPr>
        <p:spPr>
          <a:xfrm>
            <a:off x="97971" y="952500"/>
            <a:ext cx="5910944" cy="5823857"/>
          </a:xfrm>
        </p:spPr>
        <p:txBody>
          <a:bodyPr/>
          <a:lstStyle/>
          <a:p>
            <a:endParaRPr lang="en-US" sz="3600" dirty="0"/>
          </a:p>
          <a:p>
            <a:r>
              <a:rPr lang="en-US" sz="3600" dirty="0"/>
              <a:t>Particulièrement pertinent dans le cadre de :</a:t>
            </a:r>
          </a:p>
          <a:p>
            <a:pPr>
              <a:buFont typeface="Arial" charset="0"/>
              <a:buChar char="•"/>
            </a:pPr>
            <a:r>
              <a:rPr lang="en-US" sz="3600" dirty="0"/>
              <a:t> La maladie de Parkinson</a:t>
            </a:r>
          </a:p>
          <a:p>
            <a:pPr>
              <a:buFont typeface="Arial" charset="0"/>
              <a:buChar char="•"/>
            </a:pPr>
            <a:r>
              <a:rPr lang="en-US" sz="3600" dirty="0"/>
              <a:t> Démence à corps </a:t>
            </a:r>
            <a:r>
              <a:rPr lang="en-US" sz="3600" dirty="0" err="1"/>
              <a:t>de Lewy</a:t>
            </a:r>
          </a:p>
          <a:p>
            <a:pPr>
              <a:buFont typeface="Arial" charset="0"/>
              <a:buChar char="•"/>
            </a:pPr>
            <a:r>
              <a:rPr lang="en-US" sz="3600" dirty="0"/>
              <a:t> Traitement dopaminergique</a:t>
            </a:r>
          </a:p>
          <a:p>
            <a:endParaRPr lang="en-US" sz="3600" dirty="0"/>
          </a:p>
          <a:p>
            <a:pPr algn="ctr"/>
            <a:r>
              <a:rPr lang="en-US" sz="3600" i="1" dirty="0">
                <a:solidFill>
                  <a:schemeClr val="accent3"/>
                </a:solidFill>
              </a:rPr>
              <a:t>Un examen clinique peut être nécessaire avant toute restriction.</a:t>
            </a:r>
          </a:p>
          <a:p>
            <a:endParaRPr lang="en-US" sz="32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Content Placeholder 7"/>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6172200" y="2019300"/>
            <a:ext cx="5200650" cy="3590925"/>
          </a:xfrm>
        </p:spPr>
      </p:pic>
    </p:spTree>
    <p:extLst>
      <p:ext uri="{BB962C8B-B14F-4D97-AF65-F5344CB8AC3E}">
        <p14:creationId xmlns:p14="http://schemas.microsoft.com/office/powerpoint/2010/main" val="528638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8445" y="0"/>
            <a:ext cx="11944351" cy="781050"/>
          </a:xfrm>
        </p:spPr>
        <p:txBody>
          <a:bodyPr lIns="91440"/>
          <a:lstStyle/>
          <a:p>
            <a:pPr algn="ctr"/>
            <a:r>
              <a:rPr lang="en-US" sz="4000" dirty="0"/>
              <a:t>Désinhibition </a:t>
            </a:r>
            <a:r>
              <a:rPr lang="en-US" sz="4000" dirty="0" err="1"/>
              <a:t>comportementale</a:t>
            </a:r>
            <a:endParaRPr lang="el-GR" sz="40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714375"/>
            <a:ext cx="11944350" cy="6037489"/>
          </a:xfrm>
        </p:spPr>
        <p:txBody>
          <a:bodyPr/>
          <a:lstStyle/>
          <a:p>
            <a:endParaRPr lang="en-US" sz="3600" dirty="0"/>
          </a:p>
          <a:p>
            <a:r>
              <a:rPr lang="en-US" sz="3600" dirty="0"/>
              <a:t>Peut inclure :	</a:t>
            </a:r>
          </a:p>
          <a:p>
            <a:r>
              <a:rPr lang="en-US" sz="3600" dirty="0"/>
              <a:t>•    Attouchements inappropriés	</a:t>
            </a:r>
          </a:p>
          <a:p>
            <a:r>
              <a:rPr lang="en-US" sz="3600" dirty="0"/>
              <a:t>•    Langage explicite	</a:t>
            </a:r>
          </a:p>
          <a:p>
            <a:r>
              <a:rPr lang="en-US" sz="3600" dirty="0"/>
              <a:t>•    Masturbation en public	</a:t>
            </a:r>
          </a:p>
          <a:p>
            <a:r>
              <a:rPr lang="en-US" sz="3600" dirty="0"/>
              <a:t>•    Une diminution du jugement social</a:t>
            </a:r>
          </a:p>
          <a:p>
            <a:endParaRPr lang="en-US" sz="3600" dirty="0"/>
          </a:p>
          <a:p>
            <a:pPr algn="ctr"/>
            <a:r>
              <a:rPr lang="en-US" sz="3600" i="1" dirty="0">
                <a:solidFill>
                  <a:schemeClr val="accent3"/>
                </a:solidFill>
              </a:rPr>
              <a:t>Ces </a:t>
            </a:r>
            <a:r>
              <a:rPr lang="en-US" sz="3600" i="1" dirty="0" err="1">
                <a:solidFill>
                  <a:schemeClr val="accent3"/>
                </a:solidFill>
              </a:rPr>
              <a:t>comportements </a:t>
            </a:r>
            <a:r>
              <a:rPr lang="en-US" sz="3600" i="1" dirty="0">
                <a:solidFill>
                  <a:schemeClr val="accent3"/>
                </a:solidFill>
              </a:rPr>
              <a:t>reflètent souvent un dysfonctionnement du lobe frontal, et non une intention morale.</a:t>
            </a:r>
          </a:p>
          <a:p>
            <a:pPr algn="ctr"/>
            <a:endParaRPr lang="en-US" sz="3600" i="1" dirty="0">
              <a:solidFill>
                <a:schemeClr val="accent3"/>
              </a:solidFill>
            </a:endParaRPr>
          </a:p>
          <a:p>
            <a:endParaRPr lang="en-US" sz="3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51403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Démence </a:t>
            </a:r>
            <a:r>
              <a:rPr lang="en-US" dirty="0" err="1"/>
              <a:t>frontotemporale </a:t>
            </a:r>
            <a:r>
              <a:rPr lang="en-US" dirty="0"/>
              <a:t>– Principales caractéristiques</a:t>
            </a:r>
          </a:p>
        </p:txBody>
      </p:sp>
      <p:sp>
        <p:nvSpPr>
          <p:cNvPr id="4" name="Content Placeholder 3"/>
          <p:cNvSpPr>
            <a:spLocks noGrp="1"/>
          </p:cNvSpPr>
          <p:nvPr>
            <p:ph sz="quarter" idx="12"/>
          </p:nvPr>
        </p:nvSpPr>
        <p:spPr>
          <a:xfrm>
            <a:off x="97971" y="1209675"/>
            <a:ext cx="11944350" cy="5542190"/>
          </a:xfrm>
        </p:spPr>
        <p:txBody>
          <a:bodyPr/>
          <a:lstStyle/>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Désinhibitioncomportementale 	</a:t>
            </a:r>
          </a:p>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Altération du jugement social et de l’empathie	</a:t>
            </a:r>
          </a:p>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Impulsivité et perte de maîtrise de soi</a:t>
            </a:r>
          </a:p>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Négligence de l’hygiène personnelle	</a:t>
            </a:r>
          </a:p>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Comportements répétitifs et </a:t>
            </a:r>
            <a:r>
              <a:rPr lang="en-US" sz="3600" dirty="0" err="1">
                <a:solidFill>
                  <a:schemeClr val="tx1"/>
                </a:solidFill>
                <a:latin typeface="Calibri" panose="020F0502020204030204" pitchFamily="34" charset="0"/>
                <a:ea typeface="Calibri" panose="020F0502020204030204" pitchFamily="34" charset="0"/>
                <a:cs typeface="Calibri" panose="020F0502020204030204" pitchFamily="34" charset="0"/>
              </a:rPr>
              <a:t>hyperoralité</a:t>
            </a: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marL="571500" indent="-571500">
              <a:buFont typeface="Arial" panose="020B0604020202020204" pitchFamily="34" charset="0"/>
              <a:buChar char="•"/>
            </a:pPr>
            <a:r>
              <a:rPr lang="en-US" sz="3600" dirty="0">
                <a:solidFill>
                  <a:schemeClr val="tx1"/>
                </a:solidFill>
                <a:latin typeface="Calibri" panose="020F0502020204030204" pitchFamily="34" charset="0"/>
                <a:ea typeface="Calibri" panose="020F0502020204030204" pitchFamily="34" charset="0"/>
                <a:cs typeface="Calibri" panose="020F0502020204030204" pitchFamily="34" charset="0"/>
              </a:rPr>
              <a:t> Troubles du langage </a:t>
            </a:r>
          </a:p>
          <a:p>
            <a:pPr algn="ctr"/>
            <a:endParaRPr lang="en-US"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a:p>
            <a:pPr algn="ctr"/>
            <a:r>
              <a:rPr lang="en-US" sz="3600" i="1" dirty="0">
                <a:solidFill>
                  <a:schemeClr val="accent3"/>
                </a:solidFill>
                <a:latin typeface="Calibri" panose="020F0502020204030204" pitchFamily="34" charset="0"/>
                <a:ea typeface="Calibri" panose="020F0502020204030204" pitchFamily="34" charset="0"/>
                <a:cs typeface="Calibri" panose="020F0502020204030204" pitchFamily="34" charset="0"/>
              </a:rPr>
              <a:t>La mémoire peut être relativement préservée aux stades précoces.</a:t>
            </a:r>
          </a:p>
        </p:txBody>
      </p:sp>
    </p:spTree>
    <p:extLst>
      <p:ext uri="{BB962C8B-B14F-4D97-AF65-F5344CB8AC3E}">
        <p14:creationId xmlns:p14="http://schemas.microsoft.com/office/powerpoint/2010/main" val="3582678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Démence </a:t>
            </a:r>
            <a:r>
              <a:rPr lang="en-US" dirty="0" err="1"/>
              <a:t>frontotemporale </a:t>
            </a:r>
            <a:r>
              <a:rPr lang="en-US" dirty="0"/>
              <a:t>et consentement</a:t>
            </a:r>
          </a:p>
        </p:txBody>
      </p:sp>
      <p:sp>
        <p:nvSpPr>
          <p:cNvPr id="4" name="Content Placeholder 3"/>
          <p:cNvSpPr>
            <a:spLocks noGrp="1"/>
          </p:cNvSpPr>
          <p:nvPr>
            <p:ph sz="quarter" idx="12"/>
          </p:nvPr>
        </p:nvSpPr>
        <p:spPr>
          <a:xfrm>
            <a:off x="97971" y="1200149"/>
            <a:ext cx="11944350" cy="5551715"/>
          </a:xfrm>
        </p:spPr>
        <p:txBody>
          <a:bodyPr/>
          <a:lstStyle/>
          <a:p>
            <a:pPr marL="571500" indent="-571500">
              <a:buFont typeface="Arial" panose="020B0604020202020204" pitchFamily="34" charset="0"/>
              <a:buChar char="•"/>
            </a:pP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Désinhibition → comportements sexuels inappropriés</a:t>
            </a:r>
          </a:p>
          <a:p>
            <a:pPr marL="571500" indent="-571500">
              <a:buFont typeface="Arial" panose="020B0604020202020204" pitchFamily="34" charset="0"/>
              <a:buChar char="•"/>
            </a:pP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Altération du jugement → difficulté à évaluer les conséquences</a:t>
            </a:r>
          </a:p>
          <a:p>
            <a:pPr marL="571500" indent="-571500">
              <a:buFont typeface="Arial" panose="020B0604020202020204" pitchFamily="34" charset="0"/>
              <a:buChar char="•"/>
            </a:pP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Impulsivité → comportements rapides et irréfléchis	</a:t>
            </a:r>
          </a:p>
          <a:p>
            <a:pPr marL="571500" indent="-571500">
              <a:buFont typeface="Arial" panose="020B0604020202020204" pitchFamily="34" charset="0"/>
              <a:buChar char="•"/>
            </a:pPr>
            <a:r>
              <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rPr>
              <a:t>Manque de prise de conscience → la personne n’a pas conscience de sa maladie</a:t>
            </a:r>
          </a:p>
          <a:p>
            <a:endParaRPr lang="en-US" sz="3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r>
              <a:rPr lang="en-US" sz="3200" i="1" dirty="0">
                <a:solidFill>
                  <a:schemeClr val="accent3"/>
                </a:solidFill>
                <a:latin typeface="Calibri" panose="020F0502020204030204" pitchFamily="34" charset="0"/>
                <a:ea typeface="Calibri" panose="020F0502020204030204" pitchFamily="34" charset="0"/>
                <a:cs typeface="Calibri" panose="020F0502020204030204" pitchFamily="34" charset="0"/>
              </a:rPr>
              <a:t>⚠️ Implications cliniques </a:t>
            </a:r>
          </a:p>
          <a:p>
            <a:pPr algn="ctr"/>
            <a:r>
              <a:rPr lang="en-US" sz="3200" i="1" dirty="0">
                <a:solidFill>
                  <a:schemeClr val="accent3"/>
                </a:solidFill>
                <a:latin typeface="Calibri" panose="020F0502020204030204" pitchFamily="34" charset="0"/>
                <a:ea typeface="Calibri" panose="020F0502020204030204" pitchFamily="34" charset="0"/>
                <a:cs typeface="Calibri" panose="020F0502020204030204" pitchFamily="34" charset="0"/>
              </a:rPr>
              <a:t>La capacité de consentement peut être altérée, mais doit être évaluée au cas par cas et ne doit pas être présumée automatiquement.</a:t>
            </a:r>
          </a:p>
        </p:txBody>
      </p:sp>
    </p:spTree>
    <p:extLst>
      <p:ext uri="{BB962C8B-B14F-4D97-AF65-F5344CB8AC3E}">
        <p14:creationId xmlns:p14="http://schemas.microsoft.com/office/powerpoint/2010/main" val="532808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Capacité et consentement : une distinction cruciale</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p:txBody>
          <a:bodyPr/>
          <a:lstStyle/>
          <a:p>
            <a:endParaRPr lang="en-US" sz="3200" dirty="0"/>
          </a:p>
          <a:p>
            <a:r>
              <a:rPr lang="en-US" sz="3200" dirty="0"/>
              <a:t>Capacité = aptitude à prendre une décision.</a:t>
            </a:r>
          </a:p>
          <a:p>
            <a:r>
              <a:rPr lang="en-US" sz="3200" dirty="0"/>
              <a:t>Consentement = accord visant à s'engager dans un acte ou une relation spécifique.</a:t>
            </a:r>
          </a:p>
          <a:p>
            <a:pPr algn="ctr"/>
            <a:endParaRPr lang="en-US" sz="3200" dirty="0"/>
          </a:p>
          <a:p>
            <a:pPr algn="ctr"/>
            <a:r>
              <a:rPr lang="en-US" sz="3200" dirty="0"/>
              <a:t>👉 </a:t>
            </a:r>
            <a:r>
              <a:rPr lang="en-US" sz="3200" dirty="0">
                <a:solidFill>
                  <a:srgbClr val="FF0000"/>
                </a:solidFill>
              </a:rPr>
              <a:t>La capacité est évaluée</a:t>
            </a:r>
          </a:p>
          <a:p>
            <a:pPr algn="ctr"/>
            <a:r>
              <a:rPr lang="en-US" sz="3200" dirty="0"/>
              <a:t>👉 </a:t>
            </a:r>
            <a:r>
              <a:rPr lang="en-US" sz="3200" dirty="0">
                <a:solidFill>
                  <a:srgbClr val="FF0000"/>
                </a:solidFill>
              </a:rPr>
              <a:t>Le consentement est donné (ou retiré)</a:t>
            </a:r>
          </a:p>
          <a:p>
            <a:pPr algn="ctr"/>
            <a:endParaRPr lang="en-US" sz="3200" i="1" dirty="0">
              <a:solidFill>
                <a:schemeClr val="accent3"/>
              </a:solidFill>
            </a:endParaRPr>
          </a:p>
          <a:p>
            <a:pPr algn="ctr"/>
            <a:r>
              <a:rPr lang="en-US" sz="3200" i="1" dirty="0">
                <a:solidFill>
                  <a:schemeClr val="accent3"/>
                </a:solidFill>
              </a:rPr>
              <a:t>Un diagnostic de démence n'entraîne pas automatiquement la perte de l'une ou de l'autre.</a:t>
            </a:r>
          </a:p>
          <a:p>
            <a:endParaRPr lang="el-GR" sz="3200" dirty="0">
              <a:solidFill>
                <a:schemeClr val="accent3"/>
              </a:solidFill>
            </a:endParaRPr>
          </a:p>
        </p:txBody>
      </p:sp>
    </p:spTree>
    <p:extLst>
      <p:ext uri="{BB962C8B-B14F-4D97-AF65-F5344CB8AC3E}">
        <p14:creationId xmlns:p14="http://schemas.microsoft.com/office/powerpoint/2010/main" val="3164309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Qu'est-ce que la capacité de décision ?</a:t>
            </a:r>
            <a:endParaRPr lang="el-GR" sz="4400" dirty="0"/>
          </a:p>
        </p:txBody>
      </p:sp>
      <p:sp>
        <p:nvSpPr>
          <p:cNvPr id="5" name="Content Placeholder 4"/>
          <p:cNvSpPr>
            <a:spLocks noGrp="1"/>
          </p:cNvSpPr>
          <p:nvPr>
            <p:ph sz="quarter" idx="12"/>
          </p:nvPr>
        </p:nvSpPr>
        <p:spPr>
          <a:xfrm>
            <a:off x="97971" y="1381125"/>
            <a:ext cx="11944350" cy="5370739"/>
          </a:xfrm>
        </p:spPr>
        <p:txBody>
          <a:bodyPr/>
          <a:lstStyle/>
          <a:p>
            <a:r>
              <a:rPr lang="en-US" sz="3600" dirty="0">
                <a:effectLst>
                  <a:outerShdw blurRad="38100" dist="38100" dir="2700000" algn="tl">
                    <a:srgbClr val="000000">
                      <a:alpha val="43137"/>
                    </a:srgbClr>
                  </a:outerShdw>
                </a:effectLst>
              </a:rPr>
              <a:t>La capacité, c'est :	</a:t>
            </a:r>
          </a:p>
          <a:p>
            <a:r>
              <a:rPr lang="en-US" sz="3600" dirty="0"/>
              <a:t>•    Spécifique à la décision	</a:t>
            </a:r>
          </a:p>
          <a:p>
            <a:r>
              <a:rPr lang="en-US" sz="3600" dirty="0"/>
              <a:t>•    liée au moment</a:t>
            </a:r>
          </a:p>
          <a:p>
            <a:r>
              <a:rPr lang="en-US" sz="3600" dirty="0"/>
              <a:t>•    dépendante du contexte	</a:t>
            </a:r>
          </a:p>
          <a:p>
            <a:r>
              <a:rPr lang="en-US" sz="3600" dirty="0"/>
              <a:t>•    Non fondée sur un diagnostic</a:t>
            </a:r>
          </a:p>
          <a:p>
            <a:endParaRPr lang="el-GR"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99466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La capacité dans la vie de tous les jours</a:t>
            </a:r>
          </a:p>
        </p:txBody>
      </p:sp>
      <p:sp>
        <p:nvSpPr>
          <p:cNvPr id="4" name="Content Placeholder 3"/>
          <p:cNvSpPr>
            <a:spLocks noGrp="1"/>
          </p:cNvSpPr>
          <p:nvPr>
            <p:ph sz="quarter" idx="12"/>
          </p:nvPr>
        </p:nvSpPr>
        <p:spPr/>
        <p:txBody>
          <a:bodyPr/>
          <a:lstStyle/>
          <a:p>
            <a:r>
              <a:rPr lang="en-US" sz="3600" i="1" dirty="0">
                <a:solidFill>
                  <a:schemeClr val="tx2"/>
                </a:solidFill>
              </a:rPr>
              <a:t>Une personne peut :</a:t>
            </a:r>
          </a:p>
          <a:p>
            <a:pPr marL="285750" indent="-285750">
              <a:buFont typeface="Arial" panose="020B0604020202020204" pitchFamily="34" charset="0"/>
              <a:buChar char="•"/>
            </a:pPr>
            <a:r>
              <a:rPr lang="en-US" sz="3600" i="1" dirty="0">
                <a:solidFill>
                  <a:schemeClr val="tx2"/>
                </a:solidFill>
              </a:rPr>
              <a:t> avoir du mal à prendre des décisionsfinancières </a:t>
            </a:r>
          </a:p>
          <a:p>
            <a:pPr marL="285750" indent="-285750">
              <a:buFont typeface="Arial" panose="020B0604020202020204" pitchFamily="34" charset="0"/>
              <a:buChar char="•"/>
            </a:pPr>
            <a:r>
              <a:rPr lang="en-US" sz="3600" i="1" dirty="0">
                <a:solidFill>
                  <a:schemeClr val="tx2"/>
                </a:solidFill>
              </a:rPr>
              <a:t>tout en étant capable de faire des choix concernant ses relations.</a:t>
            </a:r>
          </a:p>
          <a:p>
            <a:endParaRPr lang="en-US" sz="3600" i="1" dirty="0">
              <a:solidFill>
                <a:schemeClr val="tx2"/>
              </a:solidFill>
            </a:endParaRPr>
          </a:p>
          <a:p>
            <a:r>
              <a:rPr lang="en-US" sz="3600" i="1" dirty="0">
                <a:solidFill>
                  <a:schemeClr val="accent3"/>
                </a:solidFill>
              </a:rPr>
              <a:t>La capacité peut varier</a:t>
            </a:r>
            <a:r>
              <a:rPr lang="en-US" sz="3600" i="1" dirty="0">
                <a:solidFill>
                  <a:schemeClr val="tx2"/>
                </a:solidFill>
              </a:rPr>
              <a:t>, en particulier dans les cas de démence à corps </a:t>
            </a:r>
            <a:r>
              <a:rPr lang="en-US" sz="3600" i="1" dirty="0" err="1">
                <a:solidFill>
                  <a:schemeClr val="tx2"/>
                </a:solidFill>
              </a:rPr>
              <a:t>de Lewy </a:t>
            </a:r>
            <a:r>
              <a:rPr lang="en-US" sz="3600" i="1" dirty="0">
                <a:solidFill>
                  <a:schemeClr val="tx2"/>
                </a:solidFill>
              </a:rPr>
              <a:t>ou de démence liée à la maladie de Parkinson.</a:t>
            </a:r>
          </a:p>
          <a:p>
            <a:endParaRPr lang="en-US" dirty="0"/>
          </a:p>
        </p:txBody>
      </p:sp>
    </p:spTree>
    <p:extLst>
      <p:ext uri="{BB962C8B-B14F-4D97-AF65-F5344CB8AC3E}">
        <p14:creationId xmlns:p14="http://schemas.microsoft.com/office/powerpoint/2010/main" val="2267540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Les 4 questions relatives au consentement clinique</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133475"/>
            <a:ext cx="11944350" cy="5618389"/>
          </a:xfrm>
        </p:spPr>
        <p:txBody>
          <a:bodyPr/>
          <a:lstStyle/>
          <a:p>
            <a:r>
              <a:rPr lang="en-US" sz="3600" dirty="0"/>
              <a:t>1. La personne comprend-elle la nature de la relation ?</a:t>
            </a:r>
          </a:p>
          <a:p>
            <a:pPr marL="514350" indent="-514350">
              <a:buAutoNum type="arabicPeriod" startAt="2"/>
            </a:pPr>
            <a:r>
              <a:rPr lang="en-US" sz="3600" dirty="0"/>
              <a:t>Est-elle en mesure d'apprécier les conséquences possibles ?</a:t>
            </a:r>
          </a:p>
          <a:p>
            <a:pPr marL="514350" indent="-514350">
              <a:buAutoNum type="arabicPeriod" startAt="3"/>
            </a:pPr>
            <a:r>
              <a:rPr lang="en-US" sz="3600" dirty="0"/>
              <a:t>Est-elle en mesure d’exprimer un choix libre et éclairé ?</a:t>
            </a:r>
          </a:p>
          <a:p>
            <a:pPr marL="514350" indent="-514350">
              <a:buAutoNum type="arabicPeriod" startAt="4"/>
            </a:pPr>
            <a:r>
              <a:rPr lang="en-US" sz="3600" dirty="0"/>
              <a:t>N'y a-t-il ni détresse ni contrainte ?</a:t>
            </a:r>
          </a:p>
          <a:p>
            <a:pPr algn="ctr"/>
            <a:r>
              <a:rPr lang="en-US" sz="3600" i="1" dirty="0">
                <a:solidFill>
                  <a:srgbClr val="00B050"/>
                </a:solidFill>
              </a:rPr>
              <a:t>Si OUI </a:t>
            </a:r>
            <a:r>
              <a:rPr lang="en-US" sz="3600" i="1" dirty="0"/>
              <a:t>→ l'autonomie prévaut.</a:t>
            </a:r>
          </a:p>
          <a:p>
            <a:pPr algn="ctr"/>
            <a:r>
              <a:rPr lang="en-US" sz="3600" i="1" dirty="0">
                <a:solidFill>
                  <a:srgbClr val="FF0000"/>
                </a:solidFill>
              </a:rPr>
              <a:t>Si NON </a:t>
            </a:r>
            <a:r>
              <a:rPr lang="en-US" sz="3600" i="1" dirty="0"/>
              <a:t>→ mise en place de mesures de protection.</a:t>
            </a:r>
            <a:endParaRPr lang="en-US" sz="3600" i="1" dirty="0">
              <a:latin typeface="Calibri" panose="020F0502020204030204" pitchFamily="34" charset="0"/>
              <a:ea typeface="Calibri" panose="020F0502020204030204" pitchFamily="34" charset="0"/>
              <a:cs typeface="Calibri" panose="020F0502020204030204" pitchFamily="34" charset="0"/>
            </a:endParaRPr>
          </a:p>
          <a:p>
            <a:pPr algn="ctr"/>
            <a:endParaRPr lang="en-US" sz="3600" i="1" dirty="0">
              <a:solidFill>
                <a:schemeClr val="accent3"/>
              </a:solidFill>
            </a:endParaRPr>
          </a:p>
          <a:p>
            <a:pPr algn="ctr"/>
            <a:r>
              <a:rPr lang="en-US" sz="3600" i="1" dirty="0">
                <a:solidFill>
                  <a:schemeClr val="accent3"/>
                </a:solidFill>
              </a:rPr>
              <a:t> Le consentement peut être retiré à tout moment.</a:t>
            </a:r>
          </a:p>
          <a:p>
            <a:pPr algn="ctr"/>
            <a:r>
              <a:rPr lang="en-US" sz="3600" i="1" dirty="0">
                <a:solidFill>
                  <a:schemeClr val="accent3"/>
                </a:solidFill>
              </a:rPr>
              <a:t>Le silence ne vaut pas consentement.</a:t>
            </a:r>
          </a:p>
        </p:txBody>
      </p:sp>
    </p:spTree>
    <p:extLst>
      <p:ext uri="{BB962C8B-B14F-4D97-AF65-F5344CB8AC3E}">
        <p14:creationId xmlns:p14="http://schemas.microsoft.com/office/powerpoint/2010/main" val="10892686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t>Prise de décision éthique en matière de démence et de sexualité</a:t>
            </a:r>
          </a:p>
        </p:txBody>
      </p:sp>
      <p:sp>
        <p:nvSpPr>
          <p:cNvPr id="4" name="Content Placeholder 3"/>
          <p:cNvSpPr>
            <a:spLocks noGrp="1"/>
          </p:cNvSpPr>
          <p:nvPr>
            <p:ph sz="quarter" idx="12"/>
          </p:nvPr>
        </p:nvSpPr>
        <p:spPr>
          <a:xfrm>
            <a:off x="97971" y="933451"/>
            <a:ext cx="11944350" cy="5818414"/>
          </a:xfrm>
        </p:spPr>
        <p:txBody>
          <a:bodyPr/>
          <a:lstStyle/>
          <a:p>
            <a:pPr algn="ctr"/>
            <a:r>
              <a:rPr lang="en-US" sz="3600" dirty="0">
                <a:solidFill>
                  <a:schemeClr val="accent5"/>
                </a:solidFill>
              </a:rPr>
              <a:t>Équilibre : autonomie ↔ protection</a:t>
            </a:r>
          </a:p>
          <a:p>
            <a:pPr algn="ctr"/>
            <a:endParaRPr lang="en-US" sz="3600" dirty="0">
              <a:solidFill>
                <a:schemeClr val="tx2"/>
              </a:solidFill>
            </a:endParaRPr>
          </a:p>
          <a:p>
            <a:pPr marL="571500" indent="-571500">
              <a:buFont typeface="Wingdings" panose="05000000000000000000" pitchFamily="2" charset="2"/>
              <a:buChar char="q"/>
            </a:pPr>
            <a:r>
              <a:rPr lang="en-US" sz="3600" dirty="0">
                <a:solidFill>
                  <a:schemeClr val="tx2"/>
                </a:solidFill>
              </a:rPr>
              <a:t>Autonomie → Respecter les choix et les relations</a:t>
            </a:r>
          </a:p>
          <a:p>
            <a:pPr marL="342900" indent="-342900">
              <a:buFont typeface="Wingdings" panose="05000000000000000000" pitchFamily="2" charset="2"/>
              <a:buChar char="q"/>
            </a:pPr>
            <a:r>
              <a:rPr lang="en-US" sz="3600" dirty="0">
                <a:solidFill>
                  <a:schemeClr val="tx2"/>
                </a:solidFill>
              </a:rPr>
              <a:t> Bienfaisance → Favoriser le confort et le bien-être </a:t>
            </a:r>
          </a:p>
          <a:p>
            <a:pPr marL="342900" indent="-342900">
              <a:buFont typeface="Wingdings" panose="05000000000000000000" pitchFamily="2" charset="2"/>
              <a:buChar char="q"/>
            </a:pPr>
            <a:r>
              <a:rPr lang="en-US" sz="3600" dirty="0">
                <a:solidFill>
                  <a:schemeClr val="tx2"/>
                </a:solidFill>
              </a:rPr>
              <a:t> Non-malfaisance → Prévenir tout préjudice</a:t>
            </a:r>
          </a:p>
          <a:p>
            <a:pPr marL="342900" indent="-342900">
              <a:buFont typeface="Wingdings" panose="05000000000000000000" pitchFamily="2" charset="2"/>
              <a:buChar char="q"/>
            </a:pPr>
            <a:r>
              <a:rPr lang="en-US" sz="3600" dirty="0">
                <a:solidFill>
                  <a:schemeClr val="tx2"/>
                </a:solidFill>
              </a:rPr>
              <a:t> Justice → Traiter équitablement, éviter toute discrimination</a:t>
            </a:r>
          </a:p>
          <a:p>
            <a:endParaRPr lang="en-US" sz="3600" dirty="0">
              <a:solidFill>
                <a:schemeClr val="tx2"/>
              </a:solidFill>
            </a:endParaRPr>
          </a:p>
          <a:p>
            <a:pPr algn="ctr"/>
            <a:r>
              <a:rPr lang="en-US" sz="3200" i="1" dirty="0">
                <a:solidFill>
                  <a:schemeClr val="accent3"/>
                </a:solidFill>
              </a:rPr>
              <a:t> </a:t>
            </a:r>
            <a:r>
              <a:rPr lang="en-US" sz="3600" i="1" dirty="0">
                <a:solidFill>
                  <a:schemeClr val="accent3"/>
                </a:solidFill>
              </a:rPr>
              <a:t>Éviter l’âgisme et respecter la dignité, quel que soit l’état cognitif</a:t>
            </a:r>
          </a:p>
        </p:txBody>
      </p:sp>
    </p:spTree>
    <p:extLst>
      <p:ext uri="{BB962C8B-B14F-4D97-AF65-F5344CB8AC3E}">
        <p14:creationId xmlns:p14="http://schemas.microsoft.com/office/powerpoint/2010/main" val="3459508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Pourquoi cette distinction est-elle importante ?</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228725"/>
            <a:ext cx="11944350" cy="5523139"/>
          </a:xfrm>
        </p:spPr>
        <p:txBody>
          <a:bodyPr/>
          <a:lstStyle/>
          <a:p>
            <a:r>
              <a:rPr lang="en-US" sz="4000" dirty="0"/>
              <a:t>Confondre capacité et consentement peut entraîner :	</a:t>
            </a:r>
          </a:p>
          <a:p>
            <a:r>
              <a:rPr lang="en-US" sz="4000" dirty="0"/>
              <a:t>•    Des restrictions inutiles	</a:t>
            </a:r>
          </a:p>
          <a:p>
            <a:r>
              <a:rPr lang="en-US" sz="4000" dirty="0"/>
              <a:t>•    Une surprotection institutionnelle	</a:t>
            </a:r>
          </a:p>
          <a:p>
            <a:r>
              <a:rPr lang="en-US" sz="4000" dirty="0"/>
              <a:t>•    Une atteinte à l’autonomie</a:t>
            </a:r>
          </a:p>
          <a:p>
            <a:pPr algn="ctr"/>
            <a:endParaRPr lang="en-US" sz="4000" i="1" dirty="0"/>
          </a:p>
          <a:p>
            <a:pPr algn="ctr"/>
            <a:r>
              <a:rPr lang="en-US" sz="3600" i="1" dirty="0">
                <a:solidFill>
                  <a:schemeClr val="accent3"/>
                </a:solidFill>
              </a:rPr>
              <a:t>Une pratique éthique exige une évaluation structurée de la capacité — et non un jugement moral.</a:t>
            </a:r>
          </a:p>
          <a:p>
            <a:endParaRPr lang="el-GR"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83336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a:xfrm>
            <a:off x="0" y="0"/>
            <a:ext cx="12115800" cy="752475"/>
          </a:xfrm>
        </p:spPr>
        <p:txBody>
          <a:bodyPr lIns="91440"/>
          <a:lstStyle/>
          <a:p>
            <a:pPr algn="ctr"/>
            <a:r>
              <a:rPr lang="en-US" sz="4400" dirty="0"/>
              <a:t>Signaux d'alerte (quand intervenir)</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6" name="Content Placeholder 5"/>
          <p:cNvSpPr>
            <a:spLocks noGrp="1"/>
          </p:cNvSpPr>
          <p:nvPr>
            <p:ph sz="quarter" idx="11"/>
          </p:nvPr>
        </p:nvSpPr>
        <p:spPr>
          <a:xfrm>
            <a:off x="97971" y="1038224"/>
            <a:ext cx="5910944" cy="5738133"/>
          </a:xfrm>
        </p:spPr>
        <p:txBody>
          <a:bodyPr/>
          <a:lstStyle/>
          <a:p>
            <a:pPr>
              <a:buFont typeface="Arial" charset="0"/>
              <a:buChar char="•"/>
            </a:pPr>
            <a:r>
              <a:rPr lang="en-US" sz="3600" dirty="0"/>
              <a:t> Détressemanifeste</a:t>
            </a:r>
          </a:p>
          <a:p>
            <a:pPr>
              <a:buFont typeface="Arial" charset="0"/>
              <a:buChar char="•"/>
            </a:pPr>
            <a:r>
              <a:rPr lang="en-US" sz="3600" dirty="0"/>
              <a:t> Peur ou évitement</a:t>
            </a:r>
          </a:p>
          <a:p>
            <a:pPr>
              <a:buFont typeface="Arial" charset="0"/>
              <a:buChar char="•"/>
            </a:pPr>
            <a:r>
              <a:rPr lang="en-US" sz="3600" dirty="0"/>
              <a:t> Comportements d'exploitation</a:t>
            </a:r>
          </a:p>
          <a:p>
            <a:pPr>
              <a:buFont typeface="Arial" charset="0"/>
              <a:buChar char="•"/>
            </a:pPr>
            <a:r>
              <a:rPr lang="en-US" sz="3600" dirty="0"/>
              <a:t> Grave incapacité cognitive </a:t>
            </a:r>
          </a:p>
          <a:p>
            <a:r>
              <a:rPr lang="en-US" sz="3600" dirty="0"/>
              <a:t>     à comprendre la situation</a:t>
            </a:r>
          </a:p>
          <a:p>
            <a:endParaRPr lang="en-US" sz="3600" dirty="0"/>
          </a:p>
          <a:p>
            <a:pPr algn="ctr"/>
            <a:r>
              <a:rPr lang="en-US" sz="3600" i="1" dirty="0">
                <a:solidFill>
                  <a:schemeClr val="accent3"/>
                </a:solidFill>
              </a:rPr>
              <a:t>La protection doit être proportionnée.</a:t>
            </a:r>
          </a:p>
          <a:p>
            <a:pPr>
              <a:buClr>
                <a:schemeClr val="accent3"/>
              </a:buClr>
            </a:pPr>
            <a:endParaRPr lang="en-US" sz="36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Content Placeholder 1"/>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6381750" y="1257300"/>
            <a:ext cx="4086225" cy="4658709"/>
          </a:xfrm>
        </p:spPr>
      </p:pic>
    </p:spTree>
    <p:extLst>
      <p:ext uri="{BB962C8B-B14F-4D97-AF65-F5344CB8AC3E}">
        <p14:creationId xmlns:p14="http://schemas.microsoft.com/office/powerpoint/2010/main" val="1387695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⚖Réponse professionnelle et proportionnée</a:t>
            </a:r>
          </a:p>
        </p:txBody>
      </p:sp>
      <p:graphicFrame>
        <p:nvGraphicFramePr>
          <p:cNvPr id="5" name="Table 4"/>
          <p:cNvGraphicFramePr>
            <a:graphicFrameLocks noGrp="1"/>
          </p:cNvGraphicFramePr>
          <p:nvPr>
            <p:extLst>
              <p:ext uri="{D42A27DB-BD31-4B8C-83A1-F6EECF244321}">
                <p14:modId xmlns:p14="http://schemas.microsoft.com/office/powerpoint/2010/main" val="3369514977"/>
              </p:ext>
            </p:extLst>
          </p:nvPr>
        </p:nvGraphicFramePr>
        <p:xfrm>
          <a:off x="2068287" y="1436914"/>
          <a:ext cx="7010400" cy="4974770"/>
        </p:xfrm>
        <a:graphic>
          <a:graphicData uri="http://schemas.openxmlformats.org/drawingml/2006/table">
            <a:tbl>
              <a:tblPr firstRow="1" bandRow="1">
                <a:tableStyleId>{5C22544A-7EE6-4342-B048-85BDC9FD1C3A}</a:tableStyleId>
              </a:tblPr>
              <a:tblGrid>
                <a:gridCol w="3456091">
                  <a:extLst>
                    <a:ext uri="{9D8B030D-6E8A-4147-A177-3AD203B41FA5}">
                      <a16:colId xmlns:a16="http://schemas.microsoft.com/office/drawing/2014/main" val="20000"/>
                    </a:ext>
                  </a:extLst>
                </a:gridCol>
                <a:gridCol w="3554309">
                  <a:extLst>
                    <a:ext uri="{9D8B030D-6E8A-4147-A177-3AD203B41FA5}">
                      <a16:colId xmlns:a16="http://schemas.microsoft.com/office/drawing/2014/main" val="20001"/>
                    </a:ext>
                  </a:extLst>
                </a:gridCol>
              </a:tblGrid>
              <a:tr h="994954">
                <a:tc>
                  <a:txBody>
                    <a:bodyPr/>
                    <a:lstStyle/>
                    <a:p>
                      <a:pPr algn="ctr"/>
                      <a:r>
                        <a:rPr lang="en-US" sz="3600" b="0" i="0" kern="1200" dirty="0">
                          <a:solidFill>
                            <a:schemeClr val="lt1"/>
                          </a:solidFill>
                          <a:effectLst/>
                          <a:latin typeface="+mn-lt"/>
                          <a:ea typeface="+mn-ea"/>
                          <a:cs typeface="+mn-cs"/>
                        </a:rPr>
                        <a:t>Risque faible</a:t>
                      </a:r>
                      <a:endParaRPr lang="en-US" sz="3600" dirty="0">
                        <a:solidFill>
                          <a:srgbClr val="00B050"/>
                        </a:solidFill>
                      </a:endParaRPr>
                    </a:p>
                  </a:txBody>
                  <a:tcPr/>
                </a:tc>
                <a:tc>
                  <a:txBody>
                    <a:bodyPr/>
                    <a:lstStyle/>
                    <a:p>
                      <a:pPr algn="ctr"/>
                      <a:r>
                        <a:rPr lang="en-US" sz="3200" b="0" i="0" kern="1200" dirty="0">
                          <a:solidFill>
                            <a:schemeClr val="lt1"/>
                          </a:solidFill>
                          <a:effectLst/>
                          <a:latin typeface="+mn-lt"/>
                          <a:ea typeface="+mn-ea"/>
                          <a:cs typeface="+mn-cs"/>
                        </a:rPr>
                        <a:t>Risque élevé</a:t>
                      </a:r>
                      <a:endParaRPr lang="en-US" sz="3200" dirty="0">
                        <a:solidFill>
                          <a:srgbClr val="FF0000"/>
                        </a:solidFill>
                      </a:endParaRPr>
                    </a:p>
                  </a:txBody>
                  <a:tcPr/>
                </a:tc>
                <a:extLst>
                  <a:ext uri="{0D108BD9-81ED-4DB2-BD59-A6C34878D82A}">
                    <a16:rowId xmlns:a16="http://schemas.microsoft.com/office/drawing/2014/main" val="10000"/>
                  </a:ext>
                </a:extLst>
              </a:tr>
              <a:tr h="994954">
                <a:tc>
                  <a:txBody>
                    <a:bodyPr/>
                    <a:lstStyle/>
                    <a:p>
                      <a:r>
                        <a:rPr lang="en-US" sz="1800" b="0" i="0" kern="1200" dirty="0">
                          <a:solidFill>
                            <a:schemeClr val="dk1"/>
                          </a:solidFill>
                          <a:effectLst/>
                          <a:latin typeface="+mn-lt"/>
                          <a:ea typeface="+mn-ea"/>
                          <a:cs typeface="+mn-cs"/>
                        </a:rPr>
                        <a:t>Manifestation d’affection consensuelle</a:t>
                      </a:r>
                      <a:endParaRPr lang="en-US" dirty="0"/>
                    </a:p>
                  </a:txBody>
                  <a:tcPr/>
                </a:tc>
                <a:tc>
                  <a:txBody>
                    <a:bodyPr/>
                    <a:lstStyle/>
                    <a:p>
                      <a:r>
                        <a:rPr lang="en-US" sz="1800" b="0" i="0" kern="1200" dirty="0">
                          <a:solidFill>
                            <a:schemeClr val="dk1"/>
                          </a:solidFill>
                          <a:effectLst/>
                          <a:latin typeface="+mn-lt"/>
                          <a:ea typeface="+mn-ea"/>
                          <a:cs typeface="+mn-cs"/>
                        </a:rPr>
                        <a:t>Absence de consentement clair</a:t>
                      </a:r>
                      <a:endParaRPr lang="en-US" dirty="0"/>
                    </a:p>
                  </a:txBody>
                  <a:tcPr/>
                </a:tc>
                <a:extLst>
                  <a:ext uri="{0D108BD9-81ED-4DB2-BD59-A6C34878D82A}">
                    <a16:rowId xmlns:a16="http://schemas.microsoft.com/office/drawing/2014/main" val="10001"/>
                  </a:ext>
                </a:extLst>
              </a:tr>
              <a:tr h="994954">
                <a:tc>
                  <a:txBody>
                    <a:bodyPr/>
                    <a:lstStyle/>
                    <a:p>
                      <a:r>
                        <a:rPr lang="en-US" sz="1800" b="0" i="0" kern="1200" dirty="0" err="1">
                          <a:solidFill>
                            <a:schemeClr val="dk1"/>
                          </a:solidFill>
                          <a:effectLst/>
                          <a:latin typeface="+mn-lt"/>
                          <a:ea typeface="+mn-ea"/>
                          <a:cs typeface="+mn-cs"/>
                        </a:rPr>
                        <a:t>Intérêt</a:t>
                      </a:r>
                      <a:r>
                        <a:rPr lang="en-US" sz="1800" b="0" i="0" kern="1200" dirty="0">
                          <a:solidFill>
                            <a:schemeClr val="dk1"/>
                          </a:solidFill>
                          <a:effectLst/>
                          <a:latin typeface="+mn-lt"/>
                          <a:ea typeface="+mn-ea"/>
                          <a:cs typeface="+mn-cs"/>
                        </a:rPr>
                        <a:t> romantique réciproque</a:t>
                      </a:r>
                      <a:endParaRPr lang="en-US" dirty="0"/>
                    </a:p>
                  </a:txBody>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Absence de capacité de décision</a:t>
                      </a:r>
                      <a:endParaRPr lang="en-US" dirty="0"/>
                    </a:p>
                  </a:txBody>
                  <a:tcPr/>
                </a:tc>
                <a:extLst>
                  <a:ext uri="{0D108BD9-81ED-4DB2-BD59-A6C34878D82A}">
                    <a16:rowId xmlns:a16="http://schemas.microsoft.com/office/drawing/2014/main" val="10002"/>
                  </a:ext>
                </a:extLst>
              </a:tr>
              <a:tr h="994954">
                <a:tc>
                  <a:txBody>
                    <a:bodyPr/>
                    <a:lstStyle/>
                    <a:p>
                      <a:endParaRPr lang="en-US" dirty="0"/>
                    </a:p>
                  </a:txBody>
                  <a:tcPr/>
                </a:tc>
                <a:tc>
                  <a:txBody>
                    <a:bodyPr/>
                    <a:lstStyle/>
                    <a:p>
                      <a:r>
                        <a:rPr lang="en-US" sz="1800" b="0" i="0" kern="1200" dirty="0">
                          <a:solidFill>
                            <a:schemeClr val="dk1"/>
                          </a:solidFill>
                          <a:effectLst/>
                          <a:latin typeface="+mn-lt"/>
                          <a:ea typeface="+mn-ea"/>
                          <a:cs typeface="+mn-cs"/>
                        </a:rPr>
                        <a:t>Pression, avances importunes</a:t>
                      </a:r>
                      <a:endParaRPr lang="en-US" dirty="0"/>
                    </a:p>
                  </a:txBody>
                  <a:tcPr/>
                </a:tc>
                <a:extLst>
                  <a:ext uri="{0D108BD9-81ED-4DB2-BD59-A6C34878D82A}">
                    <a16:rowId xmlns:a16="http://schemas.microsoft.com/office/drawing/2014/main" val="10003"/>
                  </a:ext>
                </a:extLst>
              </a:tr>
              <a:tr h="994954">
                <a:tc>
                  <a:txBody>
                    <a:bodyPr/>
                    <a:lstStyle/>
                    <a:p>
                      <a:endParaRPr lang="en-US" dirty="0"/>
                    </a:p>
                  </a:txBody>
                  <a:tcPr/>
                </a:tc>
                <a:tc>
                  <a:txBody>
                    <a:bodyPr/>
                    <a:lstStyle/>
                    <a:p>
                      <a:r>
                        <a:rPr lang="en-US" sz="1800" b="0" i="0" kern="1200" dirty="0">
                          <a:solidFill>
                            <a:schemeClr val="dk1"/>
                          </a:solidFill>
                          <a:effectLst/>
                          <a:latin typeface="+mn-lt"/>
                          <a:ea typeface="+mn-ea"/>
                          <a:cs typeface="+mn-cs"/>
                        </a:rPr>
                        <a:t>Risque d'exploitation ou d'abus</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9092561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p:cNvPicPr>
          <p:nvPr>
            <p:ph sz="quarter" idx="11"/>
          </p:nvPr>
        </p:nvPicPr>
        <p:blipFill rotWithShape="1">
          <a:blip r:embed="rId2">
            <a:extLst>
              <a:ext uri="{28A0092B-C50C-407E-A947-70E740481C1C}">
                <a14:useLocalDpi xmlns:a14="http://schemas.microsoft.com/office/drawing/2010/main" val="0"/>
              </a:ext>
            </a:extLst>
          </a:blip>
          <a:srcRect b="8072"/>
          <a:stretch/>
        </p:blipFill>
        <p:spPr>
          <a:xfrm>
            <a:off x="3595462" y="1"/>
            <a:ext cx="5001075" cy="6858000"/>
          </a:xfrm>
          <a:prstGeom prst="rect">
            <a:avLst/>
          </a:prstGeom>
        </p:spPr>
      </p:pic>
    </p:spTree>
    <p:extLst>
      <p:ext uri="{BB962C8B-B14F-4D97-AF65-F5344CB8AC3E}">
        <p14:creationId xmlns:p14="http://schemas.microsoft.com/office/powerpoint/2010/main" val="2736320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Protéger sans stigmatiser</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371600"/>
            <a:ext cx="11944350" cy="5380264"/>
          </a:xfrm>
        </p:spPr>
        <p:txBody>
          <a:bodyPr/>
          <a:lstStyle/>
          <a:p>
            <a:r>
              <a:rPr lang="en-US" sz="4000" dirty="0"/>
              <a:t>N’intervenir que lorsque :</a:t>
            </a:r>
          </a:p>
          <a:p>
            <a:pPr marL="571500" indent="-571500">
              <a:buFont typeface="Wingdings" panose="05000000000000000000" pitchFamily="2" charset="2"/>
              <a:buChar char="q"/>
            </a:pPr>
            <a:r>
              <a:rPr lang="en-US" sz="4000" dirty="0"/>
              <a:t>Il existe un risque de préjudice</a:t>
            </a:r>
          </a:p>
          <a:p>
            <a:pPr marL="571500" indent="-571500">
              <a:buFont typeface="Wingdings" panose="05000000000000000000" pitchFamily="2" charset="2"/>
              <a:buChar char="q"/>
            </a:pPr>
            <a:r>
              <a:rPr lang="en-US" sz="4000" dirty="0"/>
              <a:t>Il n'y a pas de capacité</a:t>
            </a:r>
          </a:p>
          <a:p>
            <a:pPr marL="571500" indent="-571500">
              <a:buFont typeface="Wingdings" panose="05000000000000000000" pitchFamily="2" charset="2"/>
              <a:buChar char="q"/>
            </a:pPr>
            <a:r>
              <a:rPr lang="en-US" sz="4000" dirty="0"/>
              <a:t>Il y a coercition</a:t>
            </a:r>
          </a:p>
          <a:p>
            <a:endParaRPr lang="en-US" sz="4000" dirty="0"/>
          </a:p>
          <a:p>
            <a:pPr algn="ctr"/>
            <a:r>
              <a:rPr lang="en-US" sz="4000" i="1" dirty="0">
                <a:solidFill>
                  <a:schemeClr val="accent3"/>
                </a:solidFill>
              </a:rPr>
              <a:t>Privilégier d’abord l’option la moins restrictive</a:t>
            </a:r>
            <a:r>
              <a:rPr lang="en-US" sz="4000" i="1" dirty="0">
                <a:solidFill>
                  <a:schemeClr val="accent3"/>
                </a:solidFill>
                <a:latin typeface="Calibri" panose="020F0502020204030204" pitchFamily="34" charset="0"/>
                <a:ea typeface="Calibri" panose="020F0502020204030204" pitchFamily="34" charset="0"/>
                <a:cs typeface="Calibri" panose="020F0502020204030204" pitchFamily="34" charset="0"/>
              </a:rPr>
              <a:t> ⚠</a:t>
            </a:r>
            <a:endParaRPr lang="en-US" sz="4000" i="1" dirty="0">
              <a:solidFill>
                <a:schemeClr val="accent3"/>
              </a:solidFill>
            </a:endParaRPr>
          </a:p>
          <a:p>
            <a:endParaRPr lang="el-GR"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539976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Résistance familiale</a:t>
            </a:r>
            <a:endParaRPr lang="el-GR" sz="4400" dirty="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152525"/>
            <a:ext cx="11944350" cy="5599339"/>
          </a:xfrm>
        </p:spPr>
        <p:txBody>
          <a:bodyPr/>
          <a:lstStyle/>
          <a:p>
            <a:endParaRPr lang="en-US" sz="4000" dirty="0"/>
          </a:p>
          <a:p>
            <a:r>
              <a:rPr lang="en-US" sz="4000" dirty="0"/>
              <a:t>Remarques courantes :</a:t>
            </a:r>
          </a:p>
          <a:p>
            <a:r>
              <a:rPr lang="en-US" sz="4000" dirty="0"/>
              <a:t>« Elle ne sait pas ce qu’elle fait. »</a:t>
            </a:r>
          </a:p>
          <a:p>
            <a:r>
              <a:rPr lang="en-US" sz="4000" dirty="0"/>
              <a:t>« Il est trop vieux pour ça. »</a:t>
            </a:r>
          </a:p>
          <a:p>
            <a:r>
              <a:rPr lang="en-US" sz="4000" dirty="0"/>
              <a:t>« Ce n’est pas approprié. »</a:t>
            </a:r>
          </a:p>
          <a:p>
            <a:endParaRPr lang="en-US" sz="4000" dirty="0"/>
          </a:p>
          <a:p>
            <a:pPr algn="ctr"/>
            <a:r>
              <a:rPr lang="en-US" sz="4000" i="1" dirty="0">
                <a:solidFill>
                  <a:schemeClr val="accent3"/>
                </a:solidFill>
              </a:rPr>
              <a:t>Mais âge ≠ incapacité.</a:t>
            </a:r>
          </a:p>
          <a:p>
            <a:endParaRPr lang="el-GR"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930513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3824" y="100008"/>
            <a:ext cx="11944351" cy="715879"/>
          </a:xfrm>
        </p:spPr>
        <p:txBody>
          <a:bodyPr lIns="91440"/>
          <a:lstStyle/>
          <a:p>
            <a:pPr algn="ctr"/>
            <a:r>
              <a:rPr lang="en-US" sz="4400" dirty="0"/>
              <a:t>Responsabilité des établissements</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247650" y="1457325"/>
            <a:ext cx="11944350" cy="5213856"/>
          </a:xfrm>
        </p:spPr>
        <p:txBody>
          <a:bodyPr/>
          <a:lstStyle/>
          <a:p>
            <a:r>
              <a:rPr lang="en-US" sz="4000" dirty="0"/>
              <a:t>Les établissements d'hébergement pour personnes âgées doivent : </a:t>
            </a:r>
          </a:p>
          <a:p>
            <a:pPr>
              <a:buFont typeface="Wingdings" panose="05000000000000000000" pitchFamily="2" charset="2"/>
              <a:buChar char="Ø"/>
            </a:pPr>
            <a:r>
              <a:rPr lang="en-US" sz="4000" dirty="0"/>
              <a:t> Élaborer des politiques claires</a:t>
            </a:r>
          </a:p>
          <a:p>
            <a:pPr>
              <a:buFont typeface="Wingdings" panose="05000000000000000000" pitchFamily="2" charset="2"/>
              <a:buChar char="Ø"/>
            </a:pPr>
            <a:r>
              <a:rPr lang="en-US" sz="4000" dirty="0"/>
              <a:t> Former leur personnel</a:t>
            </a:r>
          </a:p>
          <a:p>
            <a:pPr>
              <a:buFont typeface="Wingdings" panose="05000000000000000000" pitchFamily="2" charset="2"/>
              <a:buChar char="Ø"/>
            </a:pPr>
            <a:r>
              <a:rPr lang="en-US" sz="4000" dirty="0"/>
              <a:t> Consigner les évaluations</a:t>
            </a:r>
          </a:p>
          <a:p>
            <a:pPr>
              <a:buFont typeface="Wingdings" panose="05000000000000000000" pitchFamily="2" charset="2"/>
              <a:buChar char="Ø"/>
            </a:pPr>
            <a:r>
              <a:rPr lang="en-US" sz="4000" dirty="0"/>
              <a:t> Éviter les interdictions générales</a:t>
            </a:r>
          </a:p>
          <a:p>
            <a:pPr>
              <a:buFont typeface="Wingdings" panose="05000000000000000000" pitchFamily="2" charset="2"/>
              <a:buChar char="Ø"/>
            </a:pPr>
            <a:r>
              <a:rPr lang="en-US" sz="4000" dirty="0"/>
              <a:t> Le silence augmente les risques</a:t>
            </a:r>
          </a:p>
          <a:p>
            <a:endParaRPr lang="el-GR"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7560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 Conseils à l'intention des proches</a:t>
            </a:r>
          </a:p>
        </p:txBody>
      </p:sp>
      <p:sp>
        <p:nvSpPr>
          <p:cNvPr id="4" name="Content Placeholder 3"/>
          <p:cNvSpPr>
            <a:spLocks noGrp="1"/>
          </p:cNvSpPr>
          <p:nvPr>
            <p:ph sz="quarter" idx="12"/>
          </p:nvPr>
        </p:nvSpPr>
        <p:spPr>
          <a:xfrm>
            <a:off x="97971" y="942975"/>
            <a:ext cx="11944350" cy="5808889"/>
          </a:xfrm>
        </p:spPr>
        <p:txBody>
          <a:bodyPr/>
          <a:lstStyle/>
          <a:p>
            <a:r>
              <a:rPr lang="en-US" sz="3200" dirty="0"/>
              <a:t>Pourquoi est-ce important ?	</a:t>
            </a:r>
          </a:p>
          <a:p>
            <a:pPr marL="571500" indent="-571500">
              <a:buFont typeface="Wingdings" panose="05000000000000000000" pitchFamily="2" charset="2"/>
              <a:buChar char="ü"/>
            </a:pPr>
            <a:r>
              <a:rPr lang="en-US" sz="3200" dirty="0"/>
              <a:t> La famille = principal environnement de soins	</a:t>
            </a:r>
          </a:p>
          <a:p>
            <a:pPr marL="571500" indent="-571500">
              <a:buFont typeface="Wingdings" panose="05000000000000000000" pitchFamily="2" charset="2"/>
              <a:buChar char="ü"/>
            </a:pPr>
            <a:r>
              <a:rPr lang="en-US" sz="3200" dirty="0"/>
              <a:t>C’est à la maison que s’opèrent les changements en matière d’intimité et de </a:t>
            </a:r>
            <a:r>
              <a:rPr lang="en-US" sz="3200" dirty="0" err="1"/>
              <a:t>comportement</a:t>
            </a:r>
          </a:p>
          <a:p>
            <a:pPr marL="571500" indent="-571500">
              <a:buFont typeface="Wingdings" panose="05000000000000000000" pitchFamily="2" charset="2"/>
              <a:buChar char="ü"/>
            </a:pPr>
            <a:r>
              <a:rPr lang="en-US" sz="3200" dirty="0"/>
              <a:t>Les aidants se sentent souvent démunis</a:t>
            </a:r>
          </a:p>
          <a:p>
            <a:r>
              <a:rPr lang="en-US" sz="3200" dirty="0"/>
              <a:t>Réactions courantes	</a:t>
            </a:r>
          </a:p>
          <a:p>
            <a:pPr marL="571500" indent="-571500">
              <a:buFont typeface="Arial" panose="020B0604020202020204" pitchFamily="34" charset="0"/>
              <a:buChar char="•"/>
            </a:pPr>
            <a:r>
              <a:rPr lang="en-US" sz="3200" dirty="0"/>
              <a:t>Malaise</a:t>
            </a:r>
          </a:p>
          <a:p>
            <a:pPr marL="571500" indent="-571500">
              <a:buFont typeface="Arial" panose="020B0604020202020204" pitchFamily="34" charset="0"/>
              <a:buChar char="•"/>
            </a:pPr>
            <a:r>
              <a:rPr lang="en-US" sz="3200" dirty="0"/>
              <a:t>Confusion	</a:t>
            </a:r>
          </a:p>
          <a:p>
            <a:pPr marL="571500" indent="-571500">
              <a:buFont typeface="Arial" panose="020B0604020202020204" pitchFamily="34" charset="0"/>
              <a:buChar char="•"/>
            </a:pPr>
            <a:r>
              <a:rPr lang="en-US" sz="3200" dirty="0"/>
              <a:t>Conflit émotionnel</a:t>
            </a:r>
          </a:p>
          <a:p>
            <a:pPr algn="ctr"/>
            <a:r>
              <a:rPr lang="en-US" sz="3200" dirty="0">
                <a:solidFill>
                  <a:schemeClr val="accent3"/>
                </a:solidFill>
              </a:rPr>
              <a:t> </a:t>
            </a:r>
            <a:r>
              <a:rPr lang="en-US" sz="3200" i="1" dirty="0">
                <a:solidFill>
                  <a:schemeClr val="accent3"/>
                </a:solidFill>
              </a:rPr>
              <a:t>Le soutien, c'est la compréhension, pas le contrôle</a:t>
            </a:r>
          </a:p>
          <a:p>
            <a:endParaRPr lang="en-US" sz="1600" dirty="0"/>
          </a:p>
        </p:txBody>
      </p:sp>
    </p:spTree>
    <p:extLst>
      <p:ext uri="{BB962C8B-B14F-4D97-AF65-F5344CB8AC3E}">
        <p14:creationId xmlns:p14="http://schemas.microsoft.com/office/powerpoint/2010/main" val="16841207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 </a:t>
            </a:r>
            <a:r>
              <a:rPr lang="en-US" dirty="0" err="1"/>
              <a:t>Comprendre</a:t>
            </a:r>
            <a:r>
              <a:rPr lang="en-US" dirty="0"/>
              <a:t> et réagir</a:t>
            </a:r>
          </a:p>
        </p:txBody>
      </p:sp>
      <p:sp>
        <p:nvSpPr>
          <p:cNvPr id="4" name="Content Placeholder 3"/>
          <p:cNvSpPr>
            <a:spLocks noGrp="1"/>
          </p:cNvSpPr>
          <p:nvPr>
            <p:ph sz="quarter" idx="12"/>
          </p:nvPr>
        </p:nvSpPr>
        <p:spPr>
          <a:xfrm>
            <a:off x="97971" y="981075"/>
            <a:ext cx="11944350" cy="5770789"/>
          </a:xfrm>
        </p:spPr>
        <p:txBody>
          <a:bodyPr/>
          <a:lstStyle/>
          <a:p>
            <a:r>
              <a:rPr lang="en-US" sz="3600" i="1" dirty="0">
                <a:solidFill>
                  <a:schemeClr val="accent3"/>
                </a:solidFill>
              </a:rPr>
              <a:t>Question clé : « Que signifie ce </a:t>
            </a:r>
            <a:r>
              <a:rPr lang="en-US" sz="3600" i="1" dirty="0" err="1">
                <a:solidFill>
                  <a:schemeClr val="accent3"/>
                </a:solidFill>
              </a:rPr>
              <a:t>comportement </a:t>
            </a:r>
            <a:r>
              <a:rPr lang="en-US" sz="3600" i="1" dirty="0">
                <a:solidFill>
                  <a:schemeClr val="accent3"/>
                </a:solidFill>
              </a:rPr>
              <a:t>? »</a:t>
            </a:r>
          </a:p>
          <a:p>
            <a:endParaRPr lang="en-US" sz="3600" dirty="0"/>
          </a:p>
          <a:p>
            <a:r>
              <a:rPr lang="en-US" sz="3600" dirty="0"/>
              <a:t>Significations possibles :</a:t>
            </a:r>
          </a:p>
          <a:p>
            <a:pPr marL="571500" indent="-571500">
              <a:buFont typeface="Arial" panose="020B0604020202020204" pitchFamily="34" charset="0"/>
              <a:buChar char="•"/>
            </a:pPr>
            <a:r>
              <a:rPr lang="en-US" sz="3600" dirty="0"/>
              <a:t>Besoin de proximité</a:t>
            </a:r>
          </a:p>
          <a:p>
            <a:pPr marL="571500" indent="-571500">
              <a:buFont typeface="Arial" panose="020B0604020202020204" pitchFamily="34" charset="0"/>
              <a:buChar char="•"/>
            </a:pPr>
            <a:r>
              <a:rPr lang="en-US" sz="3600" dirty="0"/>
              <a:t>Solitude / peur	</a:t>
            </a:r>
          </a:p>
          <a:p>
            <a:pPr marL="571500" indent="-571500">
              <a:buFont typeface="Arial" panose="020B0604020202020204" pitchFamily="34" charset="0"/>
              <a:buChar char="•"/>
            </a:pPr>
            <a:r>
              <a:rPr lang="en-US" sz="3600" dirty="0"/>
              <a:t>Confusion quant aux relations	</a:t>
            </a:r>
          </a:p>
          <a:p>
            <a:pPr marL="571500" indent="-571500">
              <a:buFont typeface="Arial" panose="020B0604020202020204" pitchFamily="34" charset="0"/>
              <a:buChar char="•"/>
            </a:pPr>
            <a:r>
              <a:rPr lang="en-US" sz="3600" dirty="0"/>
              <a:t>Diminution du contrôle des impulsions</a:t>
            </a:r>
          </a:p>
        </p:txBody>
      </p:sp>
    </p:spTree>
    <p:extLst>
      <p:ext uri="{BB962C8B-B14F-4D97-AF65-F5344CB8AC3E}">
        <p14:creationId xmlns:p14="http://schemas.microsoft.com/office/powerpoint/2010/main" val="21858154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br>
              <a:rPr lang="en-US" sz="4000" dirty="0"/>
            </a:br>
            <a:r>
              <a:rPr lang="en-US" sz="4000" dirty="0"/>
              <a:t>À la maison</a:t>
            </a:r>
            <a:br>
              <a:rPr lang="en-US" sz="4000" dirty="0"/>
            </a:br>
            <a:endParaRPr lang="en-US" dirty="0"/>
          </a:p>
        </p:txBody>
      </p:sp>
      <p:sp>
        <p:nvSpPr>
          <p:cNvPr id="4" name="Content Placeholder 3"/>
          <p:cNvSpPr>
            <a:spLocks noGrp="1"/>
          </p:cNvSpPr>
          <p:nvPr>
            <p:ph sz="quarter" idx="12"/>
          </p:nvPr>
        </p:nvSpPr>
        <p:spPr/>
        <p:txBody>
          <a:bodyPr/>
          <a:lstStyle/>
          <a:p>
            <a:pPr marL="457200" indent="-457200">
              <a:buFont typeface="Wingdings" panose="05000000000000000000" pitchFamily="2" charset="2"/>
              <a:buChar char="ü"/>
            </a:pPr>
            <a:r>
              <a:rPr lang="en-US" sz="3600" dirty="0"/>
              <a:t>Préserver l'intimité et la dignité	</a:t>
            </a:r>
          </a:p>
          <a:p>
            <a:pPr marL="457200" indent="-457200">
              <a:buFont typeface="Wingdings" panose="05000000000000000000" pitchFamily="2" charset="2"/>
              <a:buChar char="ü"/>
            </a:pPr>
            <a:r>
              <a:rPr lang="en-US" sz="3600" dirty="0"/>
              <a:t>Respectez les habitudes quotidiennes</a:t>
            </a:r>
          </a:p>
          <a:p>
            <a:pPr marL="457200" indent="-457200">
              <a:buFont typeface="Wingdings" panose="05000000000000000000" pitchFamily="2" charset="2"/>
              <a:buChar char="ü"/>
            </a:pPr>
            <a:r>
              <a:rPr lang="en-US" sz="3600" dirty="0"/>
              <a:t>Restez calme	</a:t>
            </a:r>
          </a:p>
          <a:p>
            <a:pPr marL="457200" indent="-457200">
              <a:buFont typeface="Wingdings" panose="05000000000000000000" pitchFamily="2" charset="2"/>
              <a:buChar char="ü"/>
            </a:pPr>
            <a:r>
              <a:rPr lang="en-US" sz="3600" dirty="0"/>
              <a:t>Rediriger en douceur		</a:t>
            </a:r>
          </a:p>
          <a:p>
            <a:pPr marL="457200" indent="-457200">
              <a:buFont typeface="Wingdings" panose="05000000000000000000" pitchFamily="2" charset="2"/>
              <a:buChar char="ü"/>
            </a:pPr>
            <a:r>
              <a:rPr lang="en-US" sz="3600" dirty="0"/>
              <a:t>Rassurer, plutôt que corriger</a:t>
            </a:r>
          </a:p>
          <a:p>
            <a:pPr marL="457200" indent="-457200">
              <a:buFont typeface="Wingdings" panose="05000000000000000000" pitchFamily="2" charset="2"/>
              <a:buChar char="ü"/>
            </a:pPr>
            <a:endParaRPr lang="en-US" sz="3600" dirty="0"/>
          </a:p>
          <a:p>
            <a:pPr algn="ctr"/>
            <a:endParaRPr lang="en-US" sz="3600" dirty="0">
              <a:solidFill>
                <a:schemeClr val="accent3"/>
              </a:solidFill>
            </a:endParaRPr>
          </a:p>
          <a:p>
            <a:pPr algn="ctr"/>
            <a:r>
              <a:rPr lang="en-US" sz="3600" i="1" dirty="0">
                <a:solidFill>
                  <a:schemeClr val="accent3"/>
                </a:solidFill>
              </a:rPr>
              <a:t>Démence ≠ perte du besoin de liens</a:t>
            </a:r>
          </a:p>
          <a:p>
            <a:endParaRPr lang="en-US" dirty="0"/>
          </a:p>
        </p:txBody>
      </p:sp>
    </p:spTree>
    <p:extLst>
      <p:ext uri="{BB962C8B-B14F-4D97-AF65-F5344CB8AC3E}">
        <p14:creationId xmlns:p14="http://schemas.microsoft.com/office/powerpoint/2010/main" val="2818487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Les limites et quand demander de l'aide</a:t>
            </a:r>
          </a:p>
        </p:txBody>
      </p:sp>
      <p:sp>
        <p:nvSpPr>
          <p:cNvPr id="4" name="Content Placeholder 3"/>
          <p:cNvSpPr>
            <a:spLocks noGrp="1"/>
          </p:cNvSpPr>
          <p:nvPr>
            <p:ph sz="quarter" idx="12"/>
          </p:nvPr>
        </p:nvSpPr>
        <p:spPr>
          <a:xfrm>
            <a:off x="97971" y="923925"/>
            <a:ext cx="11944350" cy="5827939"/>
          </a:xfrm>
        </p:spPr>
        <p:txBody>
          <a:bodyPr/>
          <a:lstStyle/>
          <a:p>
            <a:r>
              <a:rPr lang="en-US" sz="3200" dirty="0">
                <a:solidFill>
                  <a:srgbClr val="92D050"/>
                </a:solidFill>
              </a:rPr>
              <a:t>Tout est question d'équilibre	</a:t>
            </a:r>
          </a:p>
          <a:p>
            <a:pPr marL="571500" indent="-571500">
              <a:buFont typeface="Arial" panose="020B0604020202020204" pitchFamily="34" charset="0"/>
              <a:buChar char="•"/>
            </a:pPr>
            <a:r>
              <a:rPr lang="en-US" sz="3200" dirty="0"/>
              <a:t>Toute intimité n’est pas synonyme de risque	</a:t>
            </a:r>
          </a:p>
          <a:p>
            <a:pPr marL="571500" indent="-571500">
              <a:buFont typeface="Arial" panose="020B0604020202020204" pitchFamily="34" charset="0"/>
              <a:buChar char="•"/>
            </a:pPr>
            <a:r>
              <a:rPr lang="en-US" sz="3200" dirty="0"/>
              <a:t>Faites la distinction entre le bien-être et la détresse</a:t>
            </a:r>
          </a:p>
          <a:p>
            <a:endParaRPr lang="en-US" sz="3200" dirty="0"/>
          </a:p>
          <a:p>
            <a:r>
              <a:rPr lang="en-US" sz="3200" dirty="0">
                <a:solidFill>
                  <a:srgbClr val="FF0000"/>
                </a:solidFill>
              </a:rPr>
              <a:t>Quand demander de l'aide :</a:t>
            </a:r>
          </a:p>
          <a:p>
            <a:pPr marL="571500" indent="-571500">
              <a:buFont typeface="Wingdings" panose="05000000000000000000" pitchFamily="2" charset="2"/>
              <a:buChar char="Ø"/>
            </a:pPr>
            <a:r>
              <a:rPr lang="en-US" sz="3200" dirty="0"/>
              <a:t>Changements soudains </a:t>
            </a:r>
            <a:r>
              <a:rPr lang="en-US" sz="3200" dirty="0" err="1"/>
              <a:t>de comportement</a:t>
            </a:r>
            <a:r>
              <a:rPr lang="en-US" sz="3200" dirty="0"/>
              <a:t>	</a:t>
            </a:r>
          </a:p>
          <a:p>
            <a:pPr marL="571500" indent="-571500">
              <a:buFont typeface="Wingdings" panose="05000000000000000000" pitchFamily="2" charset="2"/>
              <a:buChar char="Ø"/>
            </a:pPr>
            <a:r>
              <a:rPr lang="en-US" sz="3200" dirty="0"/>
              <a:t>Présence de détresse ou de risque	</a:t>
            </a:r>
          </a:p>
          <a:p>
            <a:pPr marL="571500" indent="-571500">
              <a:buFont typeface="Wingdings" panose="05000000000000000000" pitchFamily="2" charset="2"/>
              <a:buChar char="Ø"/>
            </a:pPr>
            <a:r>
              <a:rPr lang="en-US" sz="3200" dirty="0"/>
              <a:t>Le consentement n'est pas clair	</a:t>
            </a:r>
          </a:p>
          <a:p>
            <a:pPr marL="571500" indent="-571500">
              <a:buFont typeface="Wingdings" panose="05000000000000000000" pitchFamily="2" charset="2"/>
              <a:buChar char="Ø"/>
            </a:pPr>
            <a:r>
              <a:rPr lang="en-US" sz="3200" dirty="0"/>
              <a:t>La personne qui s'occupe de la personne se sent dépassée</a:t>
            </a:r>
          </a:p>
        </p:txBody>
      </p:sp>
    </p:spTree>
    <p:extLst>
      <p:ext uri="{BB962C8B-B14F-4D97-AF65-F5344CB8AC3E}">
        <p14:creationId xmlns:p14="http://schemas.microsoft.com/office/powerpoint/2010/main" val="3717360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pPr algn="ctr"/>
            <a:r>
              <a:rPr lang="en-US" sz="4400" dirty="0"/>
              <a:t>Une approche inclusive</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181100"/>
            <a:ext cx="11944350" cy="5570764"/>
          </a:xfrm>
        </p:spPr>
        <p:txBody>
          <a:bodyPr/>
          <a:lstStyle/>
          <a:p>
            <a:r>
              <a:rPr lang="en-US" sz="4000" dirty="0"/>
              <a:t>Les personnes âgées peuvent également être :</a:t>
            </a:r>
          </a:p>
          <a:p>
            <a:r>
              <a:rPr lang="en-US" sz="4000" dirty="0"/>
              <a:t>LGBTQ+* </a:t>
            </a:r>
          </a:p>
          <a:p>
            <a:r>
              <a:rPr lang="en-US" sz="4000" dirty="0"/>
              <a:t>veufs et en train de nouer de nouvelles relations* </a:t>
            </a:r>
          </a:p>
          <a:p>
            <a:r>
              <a:rPr lang="en-US" sz="4000" dirty="0"/>
              <a:t>À la recherche d’un soutien affectif</a:t>
            </a:r>
          </a:p>
          <a:p>
            <a:endParaRPr lang="en-US" sz="4000" dirty="0"/>
          </a:p>
          <a:p>
            <a:pPr algn="ctr"/>
            <a:r>
              <a:rPr lang="en-US" sz="4000" i="1" dirty="0">
                <a:solidFill>
                  <a:schemeClr val="accent3"/>
                </a:solidFill>
              </a:rPr>
              <a:t>La démence n'efface pas </a:t>
            </a:r>
            <a:r>
              <a:rPr lang="en-US" sz="4000" i="1" dirty="0">
                <a:solidFill>
                  <a:schemeClr val="accent3"/>
                </a:solidFill>
                <a:latin typeface="Calibri" panose="020F0502020204030204" pitchFamily="34" charset="0"/>
                <a:ea typeface="Calibri" panose="020F0502020204030204" pitchFamily="34" charset="0"/>
                <a:cs typeface="Calibri" panose="020F0502020204030204" pitchFamily="34" charset="0"/>
              </a:rPr>
              <a:t>l'identité⚠</a:t>
            </a:r>
            <a:endParaRPr lang="en-US" sz="4000" i="1" dirty="0">
              <a:solidFill>
                <a:schemeClr val="accent3"/>
              </a:solidFill>
            </a:endParaRPr>
          </a:p>
          <a:p>
            <a:endParaRPr lang="en-US" sz="4000" i="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66502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70" y="81642"/>
            <a:ext cx="11944351" cy="689883"/>
          </a:xfrm>
        </p:spPr>
        <p:txBody>
          <a:bodyPr/>
          <a:lstStyle/>
          <a:p>
            <a:r>
              <a:rPr lang="en-US" dirty="0"/>
              <a:t>🔒 Préserver la vie privée et l'intimité dans les établissements de soins</a:t>
            </a:r>
          </a:p>
        </p:txBody>
      </p:sp>
      <p:sp>
        <p:nvSpPr>
          <p:cNvPr id="4" name="Content Placeholder 3"/>
          <p:cNvSpPr>
            <a:spLocks noGrp="1"/>
          </p:cNvSpPr>
          <p:nvPr>
            <p:ph sz="quarter" idx="12"/>
          </p:nvPr>
        </p:nvSpPr>
        <p:spPr>
          <a:xfrm>
            <a:off x="97971" y="838200"/>
            <a:ext cx="11944350" cy="5913665"/>
          </a:xfrm>
        </p:spPr>
        <p:txBody>
          <a:bodyPr/>
          <a:lstStyle/>
          <a:p>
            <a:r>
              <a:rPr lang="en-US" sz="2800" dirty="0"/>
              <a:t>Les obstacles dans les établissements de soins</a:t>
            </a:r>
          </a:p>
          <a:p>
            <a:pPr marL="285750" indent="-285750">
              <a:buFont typeface="Arial" panose="020B0604020202020204" pitchFamily="34" charset="0"/>
              <a:buChar char="•"/>
            </a:pPr>
            <a:r>
              <a:rPr lang="en-US" sz="2800" dirty="0"/>
              <a:t>Espaces partagés et routines rigides	</a:t>
            </a:r>
          </a:p>
          <a:p>
            <a:pPr marL="285750" indent="-285750">
              <a:buFont typeface="Arial" panose="020B0604020202020204" pitchFamily="34" charset="0"/>
              <a:buChar char="•"/>
            </a:pPr>
            <a:r>
              <a:rPr lang="en-US" sz="2800" dirty="0"/>
              <a:t>Pratiques axées sur la prévention des risques	</a:t>
            </a:r>
          </a:p>
          <a:p>
            <a:pPr marL="285750" indent="-285750">
              <a:buFont typeface="Arial" panose="020B0604020202020204" pitchFamily="34" charset="0"/>
              <a:buChar char="•"/>
            </a:pPr>
            <a:r>
              <a:rPr lang="en-US" sz="2800" dirty="0"/>
              <a:t>Interruptions par le personnel	</a:t>
            </a:r>
          </a:p>
          <a:p>
            <a:pPr marL="285750" indent="-285750">
              <a:buFont typeface="Arial" panose="020B0604020202020204" pitchFamily="34" charset="0"/>
              <a:buChar char="•"/>
            </a:pPr>
            <a:r>
              <a:rPr lang="en-US" sz="2800" dirty="0"/>
              <a:t>Mauvaise interprétation de l’intimité</a:t>
            </a:r>
          </a:p>
          <a:p>
            <a:r>
              <a:rPr lang="en-US" sz="2800" dirty="0"/>
              <a:t>Pratiques inclusives	</a:t>
            </a:r>
          </a:p>
          <a:p>
            <a:pPr marL="285750" indent="-285750">
              <a:buFont typeface="Wingdings" panose="05000000000000000000" pitchFamily="2" charset="2"/>
              <a:buChar char="Ø"/>
            </a:pPr>
            <a:r>
              <a:rPr lang="en-US" sz="2800" dirty="0"/>
              <a:t> Accès à des espaces privés / modulables</a:t>
            </a:r>
          </a:p>
          <a:p>
            <a:pPr marL="285750" indent="-285750">
              <a:buFont typeface="Wingdings" panose="05000000000000000000" pitchFamily="2" charset="2"/>
              <a:buChar char="Ø"/>
            </a:pPr>
            <a:r>
              <a:rPr lang="en-US" sz="2800" dirty="0"/>
              <a:t>Du temps pour les couples sans interruption</a:t>
            </a:r>
          </a:p>
          <a:p>
            <a:pPr marL="285750" indent="-285750">
              <a:buFont typeface="Wingdings" panose="05000000000000000000" pitchFamily="2" charset="2"/>
              <a:buChar char="Ø"/>
            </a:pPr>
            <a:r>
              <a:rPr lang="en-US" sz="2800" dirty="0"/>
              <a:t>Conditions de visite flexibles</a:t>
            </a:r>
          </a:p>
          <a:p>
            <a:pPr marL="285750" indent="-285750">
              <a:buFont typeface="Wingdings" panose="05000000000000000000" pitchFamily="2" charset="2"/>
              <a:buChar char="Ø"/>
            </a:pPr>
            <a:r>
              <a:rPr lang="en-US" sz="2800" dirty="0"/>
              <a:t>Respect de l’affection et de la proximité</a:t>
            </a:r>
          </a:p>
          <a:p>
            <a:pPr algn="ctr"/>
            <a:r>
              <a:rPr lang="en-US" sz="3200" i="1" dirty="0">
                <a:solidFill>
                  <a:schemeClr val="accent3"/>
                </a:solidFill>
              </a:rPr>
              <a:t>L'intimité n'est pas un luxe, c'est une norme de soins.</a:t>
            </a:r>
          </a:p>
        </p:txBody>
      </p:sp>
    </p:spTree>
    <p:extLst>
      <p:ext uri="{BB962C8B-B14F-4D97-AF65-F5344CB8AC3E}">
        <p14:creationId xmlns:p14="http://schemas.microsoft.com/office/powerpoint/2010/main" val="30289729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2"/>
          </p:nvPr>
        </p:nvSpPr>
        <p:spPr/>
        <p:txBody>
          <a:bodyPr/>
          <a:lstStyle/>
          <a:p>
            <a:endParaRPr lang="en-US" sz="4000" dirty="0"/>
          </a:p>
          <a:p>
            <a:endParaRPr lang="el-GR" dirty="0"/>
          </a:p>
        </p:txBody>
      </p:sp>
      <p:graphicFrame>
        <p:nvGraphicFramePr>
          <p:cNvPr id="4" name="Table 3"/>
          <p:cNvGraphicFramePr>
            <a:graphicFrameLocks noGrp="1"/>
          </p:cNvGraphicFramePr>
          <p:nvPr>
            <p:extLst>
              <p:ext uri="{D42A27DB-BD31-4B8C-83A1-F6EECF244321}">
                <p14:modId xmlns:p14="http://schemas.microsoft.com/office/powerpoint/2010/main" val="3633498781"/>
              </p:ext>
            </p:extLst>
          </p:nvPr>
        </p:nvGraphicFramePr>
        <p:xfrm>
          <a:off x="1924048" y="800100"/>
          <a:ext cx="7972426" cy="6043930"/>
        </p:xfrm>
        <a:graphic>
          <a:graphicData uri="http://schemas.openxmlformats.org/drawingml/2006/table">
            <a:tbl>
              <a:tblPr firstRow="1" firstCol="1" bandRow="1"/>
              <a:tblGrid>
                <a:gridCol w="3986213">
                  <a:extLst>
                    <a:ext uri="{9D8B030D-6E8A-4147-A177-3AD203B41FA5}">
                      <a16:colId xmlns:a16="http://schemas.microsoft.com/office/drawing/2014/main" val="20000"/>
                    </a:ext>
                  </a:extLst>
                </a:gridCol>
                <a:gridCol w="3986213">
                  <a:extLst>
                    <a:ext uri="{9D8B030D-6E8A-4147-A177-3AD203B41FA5}">
                      <a16:colId xmlns:a16="http://schemas.microsoft.com/office/drawing/2014/main" val="20001"/>
                    </a:ext>
                  </a:extLst>
                </a:gridCol>
              </a:tblGrid>
              <a:tr h="155247">
                <a:tc gridSpan="2">
                  <a:txBody>
                    <a:bodyPr/>
                    <a:lstStyle/>
                    <a:p>
                      <a:pPr marL="0" marR="0" algn="ctr">
                        <a:lnSpc>
                          <a:spcPct val="107000"/>
                        </a:lnSpc>
                        <a:spcBef>
                          <a:spcPts val="0"/>
                        </a:spcBef>
                        <a:spcAft>
                          <a:spcPts val="0"/>
                        </a:spcAft>
                        <a:tabLst>
                          <a:tab pos="2164080" algn="l"/>
                        </a:tabLst>
                      </a:pPr>
                      <a:r>
                        <a:rPr lang="en-US" sz="1050" b="1" dirty="0">
                          <a:solidFill>
                            <a:srgbClr val="252223"/>
                          </a:solidFill>
                          <a:effectLst/>
                          <a:latin typeface="Calibri"/>
                          <a:ea typeface="Calibri"/>
                          <a:cs typeface="Calibri"/>
                        </a:rPr>
                        <a:t>Tableau 1. À faire et à ne pas faire dans la pratique professionnelle</a:t>
                      </a:r>
                      <a:endParaRPr lang="en-US" sz="105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B1E0"/>
                    </a:solidFill>
                  </a:tcPr>
                </a:tc>
                <a:tc hMerge="1">
                  <a:txBody>
                    <a:bodyPr/>
                    <a:lstStyle/>
                    <a:p>
                      <a:endParaRPr lang="en-US"/>
                    </a:p>
                  </a:txBody>
                  <a:tcPr/>
                </a:tc>
                <a:extLst>
                  <a:ext uri="{0D108BD9-81ED-4DB2-BD59-A6C34878D82A}">
                    <a16:rowId xmlns:a16="http://schemas.microsoft.com/office/drawing/2014/main" val="10000"/>
                  </a:ext>
                </a:extLst>
              </a:tr>
              <a:tr h="203896">
                <a:tc>
                  <a:txBody>
                    <a:bodyPr/>
                    <a:lstStyle/>
                    <a:p>
                      <a:pPr marL="0" marR="0" algn="ctr">
                        <a:lnSpc>
                          <a:spcPct val="107000"/>
                        </a:lnSpc>
                        <a:spcBef>
                          <a:spcPts val="0"/>
                        </a:spcBef>
                        <a:spcAft>
                          <a:spcPts val="0"/>
                        </a:spcAft>
                      </a:pPr>
                      <a:r>
                        <a:rPr lang="en-US" sz="1050" b="1" dirty="0">
                          <a:solidFill>
                            <a:srgbClr val="252223"/>
                          </a:solidFill>
                          <a:effectLst/>
                          <a:latin typeface="Calibri"/>
                          <a:ea typeface="Calibri"/>
                          <a:cs typeface="Calibri"/>
                        </a:rPr>
                        <a:t>À faire</a:t>
                      </a:r>
                      <a:endParaRPr lang="en-US" sz="105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B4CC2"/>
                    </a:solidFill>
                  </a:tcPr>
                </a:tc>
                <a:tc>
                  <a:txBody>
                    <a:bodyPr/>
                    <a:lstStyle/>
                    <a:p>
                      <a:pPr marL="0" marR="0" algn="ctr">
                        <a:lnSpc>
                          <a:spcPct val="107000"/>
                        </a:lnSpc>
                        <a:spcBef>
                          <a:spcPts val="0"/>
                        </a:spcBef>
                        <a:spcAft>
                          <a:spcPts val="0"/>
                        </a:spcAft>
                      </a:pPr>
                      <a:r>
                        <a:rPr lang="en-US" sz="1050" b="1" dirty="0">
                          <a:solidFill>
                            <a:srgbClr val="252223"/>
                          </a:solidFill>
                          <a:effectLst/>
                          <a:latin typeface="Calibri"/>
                          <a:ea typeface="Calibri"/>
                          <a:cs typeface="Calibri"/>
                        </a:rPr>
                        <a:t>À ne pas faire</a:t>
                      </a:r>
                      <a:endParaRPr lang="en-US" sz="105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3A6E"/>
                    </a:solidFill>
                  </a:tcPr>
                </a:tc>
                <a:extLst>
                  <a:ext uri="{0D108BD9-81ED-4DB2-BD59-A6C34878D82A}">
                    <a16:rowId xmlns:a16="http://schemas.microsoft.com/office/drawing/2014/main" val="10001"/>
                  </a:ext>
                </a:extLst>
              </a:tr>
              <a:tr h="611691">
                <a:tc>
                  <a:txBody>
                    <a:bodyPr/>
                    <a:lstStyle/>
                    <a:p>
                      <a:pPr marL="0" marR="0" algn="r">
                        <a:lnSpc>
                          <a:spcPct val="107000"/>
                        </a:lnSpc>
                        <a:spcBef>
                          <a:spcPts val="0"/>
                        </a:spcBef>
                        <a:spcAft>
                          <a:spcPts val="0"/>
                        </a:spcAft>
                      </a:pPr>
                      <a:r>
                        <a:rPr lang="en-US" sz="1100" dirty="0">
                          <a:solidFill>
                            <a:srgbClr val="252223"/>
                          </a:solidFill>
                          <a:effectLst/>
                          <a:latin typeface="Segoe UI Symbol"/>
                          <a:ea typeface="Calibri"/>
                          <a:cs typeface="Segoe UI Symbol"/>
                        </a:rPr>
                        <a:t>✔ </a:t>
                      </a:r>
                      <a:r>
                        <a:rPr lang="en-US" sz="1100" dirty="0">
                          <a:solidFill>
                            <a:srgbClr val="252223"/>
                          </a:solidFill>
                          <a:effectLst/>
                          <a:latin typeface="Calibri"/>
                          <a:ea typeface="Calibri"/>
                          <a:cs typeface="Calibri"/>
                        </a:rPr>
                        <a:t>Reconnaître que la sexualité et l’intimité font partie intégrante du bien-être humain tout au long de la vie</a:t>
                      </a:r>
                      <a:endParaRPr lang="en-US" sz="11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100" dirty="0">
                          <a:solidFill>
                            <a:srgbClr val="252223"/>
                          </a:solidFill>
                          <a:effectLst/>
                          <a:latin typeface="Segoe UI Symbol"/>
                          <a:ea typeface="Calibri"/>
                          <a:cs typeface="Segoe UI Symbol"/>
                        </a:rPr>
                        <a:t>✖ </a:t>
                      </a:r>
                      <a:r>
                        <a:rPr lang="en-US" sz="1100" dirty="0">
                          <a:solidFill>
                            <a:srgbClr val="252223"/>
                          </a:solidFill>
                          <a:effectLst/>
                          <a:latin typeface="Calibri"/>
                          <a:ea typeface="Calibri"/>
                          <a:cs typeface="Calibri"/>
                        </a:rPr>
                        <a:t>Partir du principe que les personnes atteintes de démence sont asexuées ou incapables d’intimité</a:t>
                      </a:r>
                      <a:endParaRPr lang="en-US" sz="11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2"/>
                  </a:ext>
                </a:extLst>
              </a:tr>
              <a:tr h="464417">
                <a:tc>
                  <a:txBody>
                    <a:bodyPr/>
                    <a:lstStyle/>
                    <a:p>
                      <a:pPr marL="0" marR="0" algn="r">
                        <a:lnSpc>
                          <a:spcPct val="107000"/>
                        </a:lnSpc>
                        <a:spcBef>
                          <a:spcPts val="0"/>
                        </a:spcBef>
                        <a:spcAft>
                          <a:spcPts val="0"/>
                        </a:spcAft>
                      </a:pPr>
                      <a:r>
                        <a:rPr lang="en-US" sz="1100" dirty="0">
                          <a:solidFill>
                            <a:srgbClr val="252223"/>
                          </a:solidFill>
                          <a:effectLst/>
                          <a:latin typeface="Segoe UI Symbol"/>
                          <a:ea typeface="Calibri"/>
                          <a:cs typeface="Segoe UI Symbol"/>
                        </a:rPr>
                        <a:t>✔ </a:t>
                      </a:r>
                      <a:r>
                        <a:rPr lang="en-US" sz="1100" dirty="0">
                          <a:solidFill>
                            <a:srgbClr val="252223"/>
                          </a:solidFill>
                          <a:effectLst/>
                          <a:latin typeface="Calibri"/>
                          <a:ea typeface="Calibri"/>
                          <a:cs typeface="Calibri"/>
                        </a:rPr>
                        <a:t>Aborder les situations avec ouverture d’esprit et curiosité plutôt qu’avec </a:t>
                      </a:r>
                      <a:r>
                        <a:rPr lang="en-US" sz="1100" dirty="0" err="1">
                          <a:solidFill>
                            <a:srgbClr val="252223"/>
                          </a:solidFill>
                          <a:effectLst/>
                          <a:latin typeface="Calibri"/>
                          <a:ea typeface="Calibri"/>
                          <a:cs typeface="Calibri"/>
                        </a:rPr>
                        <a:t>un regard critique</a:t>
                      </a:r>
                      <a:endParaRPr lang="en-US" sz="11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100">
                          <a:solidFill>
                            <a:srgbClr val="252223"/>
                          </a:solidFill>
                          <a:effectLst/>
                          <a:latin typeface="Segoe UI Symbol"/>
                          <a:ea typeface="Calibri"/>
                          <a:cs typeface="Segoe UI Symbol"/>
                        </a:rPr>
                        <a:t>✖ </a:t>
                      </a:r>
                      <a:r>
                        <a:rPr lang="en-US" sz="1100">
                          <a:solidFill>
                            <a:srgbClr val="252223"/>
                          </a:solidFill>
                          <a:effectLst/>
                          <a:latin typeface="Calibri"/>
                          <a:ea typeface="Calibri"/>
                          <a:cs typeface="Calibri"/>
                        </a:rPr>
                        <a:t>Qualifier systématiquement les manifestations de sexualité d’inappropriées ou de problématiques</a:t>
                      </a:r>
                      <a:endParaRPr lang="en-US" sz="11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3"/>
                  </a:ext>
                </a:extLst>
              </a:tr>
              <a:tr h="464417">
                <a:tc>
                  <a:txBody>
                    <a:bodyPr/>
                    <a:lstStyle/>
                    <a:p>
                      <a:pPr marL="0" marR="0" algn="r">
                        <a:lnSpc>
                          <a:spcPct val="107000"/>
                        </a:lnSpc>
                        <a:spcBef>
                          <a:spcPts val="0"/>
                        </a:spcBef>
                        <a:spcAft>
                          <a:spcPts val="0"/>
                        </a:spcAft>
                      </a:pPr>
                      <a:r>
                        <a:rPr lang="en-US" sz="1100" dirty="0">
                          <a:solidFill>
                            <a:srgbClr val="252223"/>
                          </a:solidFill>
                          <a:effectLst/>
                          <a:latin typeface="Segoe UI Symbol"/>
                          <a:ea typeface="Calibri"/>
                          <a:cs typeface="Segoe UI Symbol"/>
                        </a:rPr>
                        <a:t>✔ </a:t>
                      </a:r>
                      <a:r>
                        <a:rPr lang="en-US" sz="1100" dirty="0">
                          <a:solidFill>
                            <a:srgbClr val="252223"/>
                          </a:solidFill>
                          <a:effectLst/>
                          <a:latin typeface="Calibri"/>
                          <a:ea typeface="Calibri"/>
                          <a:cs typeface="Calibri"/>
                        </a:rPr>
                        <a:t>Prendre en compte l’histoire personnelle, les relations et les besoins émotionnels</a:t>
                      </a:r>
                      <a:endParaRPr lang="en-US" sz="11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100">
                          <a:solidFill>
                            <a:srgbClr val="252223"/>
                          </a:solidFill>
                          <a:effectLst/>
                          <a:latin typeface="Segoe UI Symbol"/>
                          <a:ea typeface="Calibri"/>
                          <a:cs typeface="Segoe UI Symbol"/>
                        </a:rPr>
                        <a:t>✖ </a:t>
                      </a:r>
                      <a:r>
                        <a:rPr lang="en-US" sz="1100">
                          <a:solidFill>
                            <a:srgbClr val="252223"/>
                          </a:solidFill>
                          <a:effectLst/>
                          <a:latin typeface="Calibri"/>
                          <a:ea typeface="Calibri"/>
                          <a:cs typeface="Calibri"/>
                        </a:rPr>
                        <a:t>S’appuyer sur des restrictions générales au lieu d’une évaluation individuelle</a:t>
                      </a:r>
                      <a:endParaRPr lang="en-US" sz="11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4"/>
                  </a:ext>
                </a:extLst>
              </a:tr>
              <a:tr h="464417">
                <a:tc>
                  <a:txBody>
                    <a:bodyPr/>
                    <a:lstStyle/>
                    <a:p>
                      <a:pPr marL="0" marR="0" algn="r">
                        <a:lnSpc>
                          <a:spcPct val="107000"/>
                        </a:lnSpc>
                        <a:spcBef>
                          <a:spcPts val="0"/>
                        </a:spcBef>
                        <a:spcAft>
                          <a:spcPts val="0"/>
                        </a:spcAft>
                      </a:pPr>
                      <a:r>
                        <a:rPr lang="en-US" sz="1100" dirty="0">
                          <a:solidFill>
                            <a:srgbClr val="252223"/>
                          </a:solidFill>
                          <a:effectLst/>
                          <a:latin typeface="Segoe UI Symbol"/>
                          <a:ea typeface="Calibri"/>
                          <a:cs typeface="Segoe UI Symbol"/>
                        </a:rPr>
                        <a:t>✔ </a:t>
                      </a:r>
                      <a:r>
                        <a:rPr lang="en-US" sz="1100" dirty="0">
                          <a:solidFill>
                            <a:srgbClr val="252223"/>
                          </a:solidFill>
                          <a:effectLst/>
                          <a:latin typeface="Calibri"/>
                          <a:ea typeface="Calibri"/>
                          <a:cs typeface="Calibri"/>
                        </a:rPr>
                        <a:t>Impliquer la personne atteinte de démence dans les décisions chaque fois que cela est possible</a:t>
                      </a:r>
                      <a:endParaRPr lang="en-US" sz="11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100">
                          <a:solidFill>
                            <a:srgbClr val="252223"/>
                          </a:solidFill>
                          <a:effectLst/>
                          <a:latin typeface="Segoe UI Symbol"/>
                          <a:ea typeface="Calibri"/>
                          <a:cs typeface="Segoe UI Symbol"/>
                        </a:rPr>
                        <a:t>✖ </a:t>
                      </a:r>
                      <a:r>
                        <a:rPr lang="en-US" sz="1100">
                          <a:solidFill>
                            <a:srgbClr val="252223"/>
                          </a:solidFill>
                          <a:effectLst/>
                          <a:latin typeface="Calibri"/>
                          <a:ea typeface="Calibri"/>
                          <a:cs typeface="Calibri"/>
                        </a:rPr>
                        <a:t>Laisser son malaise personnel ou ses convictions morales guider ses décisions professionnelles</a:t>
                      </a:r>
                      <a:endParaRPr lang="en-US" sz="11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5"/>
                  </a:ext>
                </a:extLst>
              </a:tr>
              <a:tr h="464417">
                <a:tc>
                  <a:txBody>
                    <a:bodyPr/>
                    <a:lstStyle/>
                    <a:p>
                      <a:pPr marL="0" marR="0" algn="r">
                        <a:lnSpc>
                          <a:spcPct val="107000"/>
                        </a:lnSpc>
                        <a:spcBef>
                          <a:spcPts val="0"/>
                        </a:spcBef>
                        <a:spcAft>
                          <a:spcPts val="0"/>
                        </a:spcAft>
                      </a:pPr>
                      <a:r>
                        <a:rPr lang="en-US" sz="1100" dirty="0">
                          <a:solidFill>
                            <a:srgbClr val="252223"/>
                          </a:solidFill>
                          <a:effectLst/>
                          <a:latin typeface="Segoe UI Symbol"/>
                          <a:ea typeface="Calibri"/>
                          <a:cs typeface="Segoe UI Symbol"/>
                        </a:rPr>
                        <a:t>✔ </a:t>
                      </a:r>
                      <a:r>
                        <a:rPr lang="en-US" sz="1100" dirty="0">
                          <a:solidFill>
                            <a:srgbClr val="252223"/>
                          </a:solidFill>
                          <a:effectLst/>
                          <a:latin typeface="Calibri"/>
                          <a:ea typeface="Calibri"/>
                          <a:cs typeface="Calibri"/>
                        </a:rPr>
                        <a:t>Solliciter l’avis de plusieurs disciplines en cas de doute éthique</a:t>
                      </a:r>
                      <a:endParaRPr lang="en-US" sz="11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100">
                          <a:solidFill>
                            <a:srgbClr val="252223"/>
                          </a:solidFill>
                          <a:effectLst/>
                          <a:latin typeface="Segoe UI Symbol"/>
                          <a:ea typeface="Calibri"/>
                          <a:cs typeface="Segoe UI Symbol"/>
                        </a:rPr>
                        <a:t>✖ </a:t>
                      </a:r>
                      <a:r>
                        <a:rPr lang="en-US" sz="1100">
                          <a:solidFill>
                            <a:srgbClr val="252223"/>
                          </a:solidFill>
                          <a:effectLst/>
                          <a:latin typeface="Calibri"/>
                          <a:ea typeface="Calibri"/>
                          <a:cs typeface="Calibri"/>
                        </a:rPr>
                        <a:t>Ignorer ou faire taire les manifestations de besoin de proximité et d’affection</a:t>
                      </a:r>
                      <a:endParaRPr lang="en-US" sz="11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6"/>
                  </a:ext>
                </a:extLst>
              </a:tr>
              <a:tr h="496570">
                <a:tc>
                  <a:txBody>
                    <a:bodyPr/>
                    <a:lstStyle/>
                    <a:p>
                      <a:pPr marL="0" marR="0" algn="r">
                        <a:lnSpc>
                          <a:spcPct val="107000"/>
                        </a:lnSpc>
                        <a:spcBef>
                          <a:spcPts val="0"/>
                        </a:spcBef>
                        <a:spcAft>
                          <a:spcPts val="0"/>
                        </a:spcAft>
                      </a:pPr>
                      <a:r>
                        <a:rPr lang="en-US" sz="1100" dirty="0">
                          <a:solidFill>
                            <a:srgbClr val="252223"/>
                          </a:solidFill>
                          <a:effectLst/>
                          <a:latin typeface="Segoe UI Symbol"/>
                          <a:ea typeface="Calibri"/>
                          <a:cs typeface="Segoe UI Symbol"/>
                        </a:rPr>
                        <a:t>✔ </a:t>
                      </a:r>
                      <a:r>
                        <a:rPr lang="en-US" sz="1100" dirty="0">
                          <a:solidFill>
                            <a:srgbClr val="252223"/>
                          </a:solidFill>
                          <a:effectLst/>
                          <a:latin typeface="Calibri"/>
                          <a:ea typeface="Calibri"/>
                          <a:cs typeface="Calibri"/>
                        </a:rPr>
                        <a:t>Évaluer le consentement en adoptant une approche relationnelle et adaptée à la décision</a:t>
                      </a:r>
                      <a:endParaRPr lang="en-US" sz="11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100" dirty="0">
                          <a:solidFill>
                            <a:srgbClr val="252223"/>
                          </a:solidFill>
                          <a:effectLst/>
                          <a:latin typeface="Segoe UI Symbol"/>
                          <a:ea typeface="Calibri"/>
                          <a:cs typeface="Segoe UI Symbol"/>
                        </a:rPr>
                        <a:t>✘ </a:t>
                      </a:r>
                      <a:r>
                        <a:rPr lang="en-US" sz="1100" dirty="0">
                          <a:solidFill>
                            <a:srgbClr val="252223"/>
                          </a:solidFill>
                          <a:effectLst/>
                          <a:latin typeface="Calibri"/>
                          <a:ea typeface="Calibri"/>
                          <a:cs typeface="Calibri"/>
                        </a:rPr>
                        <a:t>Attribuer tous les changements </a:t>
                      </a:r>
                      <a:r>
                        <a:rPr lang="en-US" sz="1100" dirty="0" err="1">
                          <a:solidFill>
                            <a:srgbClr val="252223"/>
                          </a:solidFill>
                          <a:effectLst/>
                          <a:latin typeface="Calibri"/>
                          <a:ea typeface="Calibri"/>
                          <a:cs typeface="Calibri"/>
                        </a:rPr>
                        <a:t>comportementaux </a:t>
                      </a:r>
                      <a:r>
                        <a:rPr lang="en-US" sz="1100" dirty="0">
                          <a:solidFill>
                            <a:srgbClr val="252223"/>
                          </a:solidFill>
                          <a:effectLst/>
                          <a:latin typeface="Calibri"/>
                          <a:ea typeface="Calibri"/>
                          <a:cs typeface="Calibri"/>
                        </a:rPr>
                        <a:t>uniquement à la démence sans évaluation médicale</a:t>
                      </a:r>
                      <a:endParaRPr lang="en-US" sz="11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7"/>
                  </a:ext>
                </a:extLst>
              </a:tr>
              <a:tr h="701874">
                <a:tc>
                  <a:txBody>
                    <a:bodyPr/>
                    <a:lstStyle/>
                    <a:p>
                      <a:pPr marL="0" marR="0" algn="r">
                        <a:lnSpc>
                          <a:spcPct val="107000"/>
                        </a:lnSpc>
                        <a:spcBef>
                          <a:spcPts val="0"/>
                        </a:spcBef>
                        <a:spcAft>
                          <a:spcPts val="0"/>
                        </a:spcAft>
                      </a:pPr>
                      <a:r>
                        <a:rPr lang="en-US" sz="1100">
                          <a:solidFill>
                            <a:srgbClr val="252223"/>
                          </a:solidFill>
                          <a:effectLst/>
                          <a:latin typeface="Segoe UI Symbol"/>
                          <a:ea typeface="Calibri"/>
                          <a:cs typeface="Segoe UI Symbol"/>
                        </a:rPr>
                        <a:t>✔ </a:t>
                      </a:r>
                      <a:r>
                        <a:rPr lang="en-US" sz="1100">
                          <a:solidFill>
                            <a:srgbClr val="252223"/>
                          </a:solidFill>
                          <a:effectLst/>
                          <a:latin typeface="Calibri"/>
                          <a:ea typeface="Calibri"/>
                          <a:cs typeface="Calibri"/>
                        </a:rPr>
                        <a:t>Écarter les causes médicales réversibles (par exemple, délire, infection, effets des médicaments) en cas de changement de comportement</a:t>
                      </a:r>
                      <a:endParaRPr lang="en-US" sz="11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100" dirty="0">
                          <a:solidFill>
                            <a:srgbClr val="252223"/>
                          </a:solidFill>
                          <a:effectLst/>
                          <a:latin typeface="Segoe UI Symbol"/>
                          <a:ea typeface="Calibri"/>
                          <a:cs typeface="Segoe UI Symbol"/>
                        </a:rPr>
                        <a:t>✘ </a:t>
                      </a:r>
                      <a:r>
                        <a:rPr lang="en-US" sz="1100" dirty="0">
                          <a:solidFill>
                            <a:srgbClr val="252223"/>
                          </a:solidFill>
                          <a:effectLst/>
                          <a:latin typeface="Calibri"/>
                          <a:ea typeface="Calibri"/>
                          <a:cs typeface="Calibri"/>
                        </a:rPr>
                        <a:t>Réagir de manière punitive ou humiliante face à un comportement </a:t>
                      </a:r>
                      <a:r>
                        <a:rPr lang="en-US" sz="1100" dirty="0" err="1">
                          <a:solidFill>
                            <a:srgbClr val="252223"/>
                          </a:solidFill>
                          <a:effectLst/>
                          <a:latin typeface="Calibri"/>
                          <a:ea typeface="Calibri"/>
                          <a:cs typeface="Calibri"/>
                        </a:rPr>
                        <a:t>à caractère sexuel</a:t>
                      </a:r>
                      <a:endParaRPr lang="en-US" sz="11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8"/>
                  </a:ext>
                </a:extLst>
              </a:tr>
              <a:tr h="464417">
                <a:tc>
                  <a:txBody>
                    <a:bodyPr/>
                    <a:lstStyle/>
                    <a:p>
                      <a:pPr marL="0" marR="0" algn="r">
                        <a:lnSpc>
                          <a:spcPct val="107000"/>
                        </a:lnSpc>
                        <a:spcBef>
                          <a:spcPts val="0"/>
                        </a:spcBef>
                        <a:spcAft>
                          <a:spcPts val="0"/>
                        </a:spcAft>
                      </a:pPr>
                      <a:r>
                        <a:rPr lang="en-US" sz="1100">
                          <a:solidFill>
                            <a:srgbClr val="252223"/>
                          </a:solidFill>
                          <a:effectLst/>
                          <a:latin typeface="Segoe UI Symbol"/>
                          <a:ea typeface="Calibri"/>
                          <a:cs typeface="Segoe UI Symbol"/>
                        </a:rPr>
                        <a:t>✔ </a:t>
                      </a:r>
                      <a:r>
                        <a:rPr lang="en-US" sz="1100">
                          <a:solidFill>
                            <a:srgbClr val="252223"/>
                          </a:solidFill>
                          <a:effectLst/>
                          <a:latin typeface="Calibri"/>
                          <a:ea typeface="Calibri"/>
                          <a:cs typeface="Calibri"/>
                        </a:rPr>
                        <a:t>Passer en revue les traitements en cours et prendre en compte les effets secondaires susceptibles d’influencer le comportement</a:t>
                      </a:r>
                      <a:endParaRPr lang="en-US" sz="11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100" dirty="0">
                          <a:solidFill>
                            <a:srgbClr val="252223"/>
                          </a:solidFill>
                          <a:effectLst/>
                          <a:latin typeface="Segoe UI Symbol"/>
                          <a:ea typeface="Calibri"/>
                          <a:cs typeface="Segoe UI Symbol"/>
                        </a:rPr>
                        <a:t>✘ </a:t>
                      </a:r>
                      <a:r>
                        <a:rPr lang="en-US" sz="1100" dirty="0">
                          <a:solidFill>
                            <a:srgbClr val="252223"/>
                          </a:solidFill>
                          <a:effectLst/>
                          <a:latin typeface="Calibri"/>
                          <a:ea typeface="Calibri"/>
                          <a:cs typeface="Calibri"/>
                        </a:rPr>
                        <a:t>Passer outre un consentement éventuel sans évaluation structurée</a:t>
                      </a:r>
                      <a:endParaRPr lang="en-US" sz="11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09"/>
                  </a:ext>
                </a:extLst>
              </a:tr>
              <a:tr h="815586">
                <a:tc>
                  <a:txBody>
                    <a:bodyPr/>
                    <a:lstStyle/>
                    <a:p>
                      <a:pPr marL="0" marR="0" algn="r">
                        <a:lnSpc>
                          <a:spcPct val="107000"/>
                        </a:lnSpc>
                        <a:spcBef>
                          <a:spcPts val="0"/>
                        </a:spcBef>
                        <a:spcAft>
                          <a:spcPts val="0"/>
                        </a:spcAft>
                      </a:pPr>
                      <a:r>
                        <a:rPr lang="en-US" sz="1100">
                          <a:solidFill>
                            <a:srgbClr val="252223"/>
                          </a:solidFill>
                          <a:effectLst/>
                          <a:latin typeface="Segoe UI Symbol"/>
                          <a:ea typeface="Calibri"/>
                          <a:cs typeface="Segoe UI Symbol"/>
                        </a:rPr>
                        <a:t>✔ </a:t>
                      </a:r>
                      <a:r>
                        <a:rPr lang="en-US" sz="1100">
                          <a:solidFill>
                            <a:srgbClr val="252223"/>
                          </a:solidFill>
                          <a:effectLst/>
                          <a:latin typeface="Calibri"/>
                          <a:ea typeface="Calibri"/>
                          <a:cs typeface="Calibri"/>
                        </a:rPr>
                        <a:t>Prendre en compte les comorbidités (troubles psychiatriques, troubles neurologiques, douleurs chroniques) lors de l’évaluation du comportement sexuel</a:t>
                      </a:r>
                      <a:endParaRPr lang="en-US" sz="11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100" dirty="0">
                          <a:solidFill>
                            <a:srgbClr val="252223"/>
                          </a:solidFill>
                          <a:effectLst/>
                          <a:latin typeface="Calibri"/>
                          <a:ea typeface="Calibri"/>
                          <a:cs typeface="Calibri"/>
                        </a:rPr>
                        <a:t> </a:t>
                      </a:r>
                      <a:endParaRPr lang="en-US" sz="11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10"/>
                  </a:ext>
                </a:extLst>
              </a:tr>
              <a:tr h="728652">
                <a:tc>
                  <a:txBody>
                    <a:bodyPr/>
                    <a:lstStyle/>
                    <a:p>
                      <a:pPr marL="0" marR="0" algn="r">
                        <a:lnSpc>
                          <a:spcPct val="107000"/>
                        </a:lnSpc>
                        <a:spcBef>
                          <a:spcPts val="0"/>
                        </a:spcBef>
                        <a:spcAft>
                          <a:spcPts val="0"/>
                        </a:spcAft>
                      </a:pPr>
                      <a:r>
                        <a:rPr lang="en-US" sz="1100">
                          <a:solidFill>
                            <a:srgbClr val="252223"/>
                          </a:solidFill>
                          <a:effectLst/>
                          <a:latin typeface="Segoe UI Symbol"/>
                          <a:ea typeface="Calibri"/>
                          <a:cs typeface="Segoe UI Symbol"/>
                        </a:rPr>
                        <a:t>✔ </a:t>
                      </a:r>
                      <a:r>
                        <a:rPr lang="en-US" sz="1100">
                          <a:solidFill>
                            <a:srgbClr val="252223"/>
                          </a:solidFill>
                          <a:effectLst/>
                          <a:latin typeface="Calibri"/>
                          <a:ea typeface="Calibri"/>
                          <a:cs typeface="Calibri"/>
                        </a:rPr>
                        <a:t>Gérer les comportements inappropriés de manière proportionnée, en s’attachant à comprendre les facteurs déclenchants avant d’imposer des restrictions</a:t>
                      </a:r>
                      <a:endParaRPr lang="en-US" sz="110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AEE2"/>
                    </a:solidFill>
                  </a:tcPr>
                </a:tc>
                <a:tc>
                  <a:txBody>
                    <a:bodyPr/>
                    <a:lstStyle/>
                    <a:p>
                      <a:pPr marL="0" marR="0" algn="r">
                        <a:lnSpc>
                          <a:spcPct val="107000"/>
                        </a:lnSpc>
                        <a:spcBef>
                          <a:spcPts val="0"/>
                        </a:spcBef>
                        <a:spcAft>
                          <a:spcPts val="0"/>
                        </a:spcAft>
                      </a:pPr>
                      <a:r>
                        <a:rPr lang="en-US" sz="1100" dirty="0">
                          <a:solidFill>
                            <a:srgbClr val="252223"/>
                          </a:solidFill>
                          <a:effectLst/>
                          <a:latin typeface="Calibri"/>
                          <a:ea typeface="Calibri"/>
                          <a:cs typeface="Calibri"/>
                        </a:rPr>
                        <a:t> </a:t>
                      </a:r>
                      <a:endParaRPr lang="en-US" sz="1100" dirty="0">
                        <a:solidFill>
                          <a:srgbClr val="252223"/>
                        </a:solidFill>
                        <a:effectLst/>
                        <a:latin typeface="Calibri"/>
                        <a:ea typeface="Calibri"/>
                        <a:cs typeface="Times New Roman"/>
                      </a:endParaRPr>
                    </a:p>
                  </a:txBody>
                  <a:tcPr marL="63067" marR="6306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D8EF"/>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6392239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6545" y="0"/>
            <a:ext cx="11944351" cy="715879"/>
          </a:xfrm>
        </p:spPr>
        <p:txBody>
          <a:bodyPr lIns="91440"/>
          <a:lstStyle/>
          <a:p>
            <a:pPr algn="ctr"/>
            <a:r>
              <a:rPr lang="en-US" sz="4400" dirty="0"/>
              <a:t>Messages clés</a:t>
            </a:r>
            <a:endParaRPr lang="el-GR" sz="4400" dirty="0">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p:cNvSpPr>
            <a:spLocks noGrp="1"/>
          </p:cNvSpPr>
          <p:nvPr>
            <p:ph sz="quarter" idx="12"/>
          </p:nvPr>
        </p:nvSpPr>
        <p:spPr>
          <a:xfrm>
            <a:off x="97971" y="1562100"/>
            <a:ext cx="5636079" cy="5189764"/>
          </a:xfrm>
        </p:spPr>
        <p:txBody>
          <a:bodyPr/>
          <a:lstStyle/>
          <a:p>
            <a:r>
              <a:rPr lang="en-US" sz="3200" dirty="0"/>
              <a:t>Démence ≠ incapacité automatique</a:t>
            </a:r>
          </a:p>
          <a:p>
            <a:r>
              <a:rPr lang="en-US" sz="3200" dirty="0"/>
              <a:t>Malaise familial ≠ nécessité de protection</a:t>
            </a:r>
          </a:p>
          <a:p>
            <a:r>
              <a:rPr lang="en-US" sz="3200" dirty="0"/>
              <a:t>L’évaluation du consentement doit être structurée</a:t>
            </a:r>
          </a:p>
          <a:p>
            <a:r>
              <a:rPr lang="en-US" sz="3200" dirty="0"/>
              <a:t>Privilégier l'option la moins restrictive</a:t>
            </a:r>
          </a:p>
          <a:p>
            <a:pPr>
              <a:buClr>
                <a:schemeClr val="accent3"/>
              </a:buClr>
            </a:pPr>
            <a:endParaRPr lang="en-US" sz="3200"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3604" y="1685925"/>
            <a:ext cx="5444495" cy="3352800"/>
          </a:xfrm>
          <a:prstGeom prst="rect">
            <a:avLst/>
          </a:prstGeom>
        </p:spPr>
      </p:pic>
    </p:spTree>
    <p:extLst>
      <p:ext uri="{BB962C8B-B14F-4D97-AF65-F5344CB8AC3E}">
        <p14:creationId xmlns:p14="http://schemas.microsoft.com/office/powerpoint/2010/main" val="23819463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euc-powerpoint.officeapps.live.com/pods/GetClipboardImage.ashx?Id=4c522a3f-4a60-4ce7-a97b-cd6c9a6ec533&amp;DC=GEU6&amp;pkey=bb2989ca-4fc1-4803-9538-1569642db66c&amp;wdwaccluster=GEU6"/>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https://euc-powerpoint.officeapps.live.com/pods/GetClipboardImage.ashx?Id=4c522a3f-4a60-4ce7-a97b-cd6c9a6ec533&amp;DC=GEU6&amp;pkey=bb2989ca-4fc1-4803-9538-1569642db66c&amp;wdwaccluster=GEU6"/>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itle 1"/>
          <p:cNvSpPr>
            <a:spLocks noGrp="1"/>
          </p:cNvSpPr>
          <p:nvPr>
            <p:ph type="ctrTitle"/>
          </p:nvPr>
        </p:nvSpPr>
        <p:spPr>
          <a:xfrm>
            <a:off x="2179865" y="2937536"/>
            <a:ext cx="7832271" cy="1600197"/>
          </a:xfrm>
        </p:spPr>
        <p:txBody>
          <a:bodyPr>
            <a:normAutofit/>
          </a:bodyPr>
          <a:lstStyle/>
          <a:p>
            <a:r>
              <a:rPr lang="en-US" sz="4800" b="0" dirty="0"/>
              <a:t>Merci !</a:t>
            </a:r>
            <a:endParaRPr lang="el-GR" sz="4800" dirty="0"/>
          </a:p>
        </p:txBody>
      </p:sp>
    </p:spTree>
    <p:extLst>
      <p:ext uri="{BB962C8B-B14F-4D97-AF65-F5344CB8AC3E}">
        <p14:creationId xmlns:p14="http://schemas.microsoft.com/office/powerpoint/2010/main" val="18541039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6EE0A6C00C77214D8209623C313996D0" ma:contentTypeVersion="14" ma:contentTypeDescription="Ein neues Dokument erstellen." ma:contentTypeScope="" ma:versionID="ee2fc3b4fe5f9d97eb0fd85ecf374dd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c38a056eb196ad395679a14beb6de12"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4986C0-844D-4D57-9CAF-E67D6CD396DD}">
  <ds:schemaRefs>
    <ds:schemaRef ds:uri="http://schemas.microsoft.com/sharepoint/v3/contenttype/forms"/>
  </ds:schemaRefs>
</ds:datastoreItem>
</file>

<file path=customXml/itemProps2.xml><?xml version="1.0" encoding="utf-8"?>
<ds:datastoreItem xmlns:ds="http://schemas.openxmlformats.org/officeDocument/2006/customXml" ds:itemID="{874803D7-AC89-4F2F-AA66-341ACEC9063C}">
  <ds:schemaRefs>
    <ds:schemaRef ds:uri="http://schemas.microsoft.com/office/2006/documentManagement/types"/>
    <ds:schemaRef ds:uri="d26a33d8-8496-4dd0-bdb4-e7001d843bba"/>
    <ds:schemaRef ds:uri="http://schemas.microsoft.com/office/2006/metadata/properties"/>
    <ds:schemaRef ds:uri="http://purl.org/dc/elements/1.1/"/>
    <ds:schemaRef ds:uri="http://schemas.openxmlformats.org/package/2006/metadata/core-properties"/>
    <ds:schemaRef ds:uri="http://purl.org/dc/terms/"/>
    <ds:schemaRef ds:uri="http://schemas.microsoft.com/office/infopath/2007/PartnerControls"/>
    <ds:schemaRef ds:uri="d3294b56-e90c-47f0-a901-cbc2fa92cece"/>
    <ds:schemaRef ds:uri="http://www.w3.org/XML/1998/namespace"/>
    <ds:schemaRef ds:uri="http://purl.org/dc/dcmitype/"/>
  </ds:schemaRefs>
</ds:datastoreItem>
</file>

<file path=customXml/itemProps3.xml><?xml version="1.0" encoding="utf-8"?>
<ds:datastoreItem xmlns:ds="http://schemas.openxmlformats.org/officeDocument/2006/customXml" ds:itemID="{87AC1122-A1EE-4EBF-A39A-9E45CC650A5C}"/>
</file>

<file path=docProps/app.xml><?xml version="1.0" encoding="utf-8"?>
<Properties xmlns="http://schemas.openxmlformats.org/officeDocument/2006/extended-properties" xmlns:vt="http://schemas.openxmlformats.org/officeDocument/2006/docPropsVTypes">
  <TotalTime>3912</TotalTime>
  <Words>2036</Words>
  <Application>Microsoft Macintosh PowerPoint</Application>
  <PresentationFormat>Grand écran</PresentationFormat>
  <Paragraphs>330</Paragraphs>
  <Slides>39</Slides>
  <Notes>23</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39</vt:i4>
      </vt:variant>
    </vt:vector>
  </HeadingPairs>
  <TitlesOfParts>
    <vt:vector size="46" baseType="lpstr">
      <vt:lpstr>Arial</vt:lpstr>
      <vt:lpstr>Calibri</vt:lpstr>
      <vt:lpstr>Open Sans</vt:lpstr>
      <vt:lpstr>Segoe UI Symbol</vt:lpstr>
      <vt:lpstr>Wingdings</vt:lpstr>
      <vt:lpstr>CARDET Course template</vt:lpstr>
      <vt:lpstr>CARDET Course template - Cover page</vt:lpstr>
      <vt:lpstr>Module 8 – Démence et sexualité : points clés </vt:lpstr>
      <vt:lpstr>Pourquoi ce sujet est-il difficile ? </vt:lpstr>
      <vt:lpstr>Nous posons la mauvaise question</vt:lpstr>
      <vt:lpstr>La sexualité ne se résume pas aux rapports sexuels</vt:lpstr>
      <vt:lpstr>Mythes</vt:lpstr>
      <vt:lpstr> Ce que nous savons dans la pratique </vt:lpstr>
      <vt:lpstr>Types de démence (pertinents sur le plan clinique pour le consentement)</vt:lpstr>
      <vt:lpstr>Maladie d'Alzheimer</vt:lpstr>
      <vt:lpstr>Démence frontotemporale</vt:lpstr>
      <vt:lpstr>Démence vasculaire</vt:lpstr>
      <vt:lpstr>Démence à corps de Lewy</vt:lpstr>
      <vt:lpstr>Pourquoi est-ce important ?</vt:lpstr>
      <vt:lpstr>Tendances courantes en matière de changements sexuels</vt:lpstr>
      <vt:lpstr>Évolution du comportement sexuel en cas de démence</vt:lpstr>
      <vt:lpstr>Hypersexualité et traitement médicamenteux</vt:lpstr>
      <vt:lpstr>Désinhibition comportementale</vt:lpstr>
      <vt:lpstr>Démence frontotemporale – Principales caractéristiques</vt:lpstr>
      <vt:lpstr>Démence frontotemporale et consentement</vt:lpstr>
      <vt:lpstr>Capacité et consentement : une distinction cruciale</vt:lpstr>
      <vt:lpstr>Qu'est-ce que la capacité de décision ?</vt:lpstr>
      <vt:lpstr>La capacité dans la vie de tous les jours</vt:lpstr>
      <vt:lpstr>Les 4 questions relatives au consentement clinique</vt:lpstr>
      <vt:lpstr>Prise de décision éthique en matière de démence et de sexualité</vt:lpstr>
      <vt:lpstr>Pourquoi cette distinction est-elle importante ?</vt:lpstr>
      <vt:lpstr>Signaux d'alerte (quand intervenir)</vt:lpstr>
      <vt:lpstr>⚖Réponse professionnelle et proportionnée</vt:lpstr>
      <vt:lpstr>Présentation PowerPoint</vt:lpstr>
      <vt:lpstr>Protéger sans stigmatiser</vt:lpstr>
      <vt:lpstr>Résistance familiale</vt:lpstr>
      <vt:lpstr>Responsabilité des établissements</vt:lpstr>
      <vt:lpstr>🎞 Conseils à l'intention des proches</vt:lpstr>
      <vt:lpstr>🎞 Comprendre et réagir</vt:lpstr>
      <vt:lpstr> À la maison </vt:lpstr>
      <vt:lpstr>Les limites et quand demander de l'aide</vt:lpstr>
      <vt:lpstr>Une approche inclusive</vt:lpstr>
      <vt:lpstr>🔒 Préserver la vie privée et l'intimité dans les établissements de soins</vt:lpstr>
      <vt:lpstr>Présentation PowerPoint</vt:lpstr>
      <vt:lpstr>Messages clés</vt:lpstr>
      <vt:lpstr>Merci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docId:FBC5EFB39EFA206CDBC3819F452FB560</cp:keywords>
  <cp:lastModifiedBy>Lionel BUREAU</cp:lastModifiedBy>
  <cp:revision>217</cp:revision>
  <cp:lastPrinted>2018-07-25T11:23:29Z</cp:lastPrinted>
  <dcterms:created xsi:type="dcterms:W3CDTF">2014-07-11T09:12:14Z</dcterms:created>
  <dcterms:modified xsi:type="dcterms:W3CDTF">2026-08-13T14:16:11Z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ies>
</file>