
<file path=[Content_Types].xml><?xml version="1.0" encoding="utf-8"?>
<Types xmlns="http://schemas.openxmlformats.org/package/2006/content-types">
  <Default Extension="png" ContentType="image/png"/>
  <Default Extension="jfif" ContentType="image/jpe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45"/>
  </p:notesMasterIdLst>
  <p:handoutMasterIdLst>
    <p:handoutMasterId r:id="rId46"/>
  </p:handoutMasterIdLst>
  <p:sldIdLst>
    <p:sldId id="256" r:id="rId6"/>
    <p:sldId id="295" r:id="rId7"/>
    <p:sldId id="271" r:id="rId8"/>
    <p:sldId id="276" r:id="rId9"/>
    <p:sldId id="308" r:id="rId10"/>
    <p:sldId id="309" r:id="rId11"/>
    <p:sldId id="274" r:id="rId12"/>
    <p:sldId id="312" r:id="rId13"/>
    <p:sldId id="313" r:id="rId14"/>
    <p:sldId id="314" r:id="rId15"/>
    <p:sldId id="315" r:id="rId16"/>
    <p:sldId id="270" r:id="rId17"/>
    <p:sldId id="273" r:id="rId18"/>
    <p:sldId id="272" r:id="rId19"/>
    <p:sldId id="266" r:id="rId20"/>
    <p:sldId id="275" r:id="rId21"/>
    <p:sldId id="299" r:id="rId22"/>
    <p:sldId id="300" r:id="rId23"/>
    <p:sldId id="278" r:id="rId24"/>
    <p:sldId id="280" r:id="rId25"/>
    <p:sldId id="311" r:id="rId26"/>
    <p:sldId id="282" r:id="rId27"/>
    <p:sldId id="303" r:id="rId28"/>
    <p:sldId id="281" r:id="rId29"/>
    <p:sldId id="265" r:id="rId30"/>
    <p:sldId id="301" r:id="rId31"/>
    <p:sldId id="302" r:id="rId32"/>
    <p:sldId id="290" r:id="rId33"/>
    <p:sldId id="284" r:id="rId34"/>
    <p:sldId id="288" r:id="rId35"/>
    <p:sldId id="305" r:id="rId36"/>
    <p:sldId id="306" r:id="rId37"/>
    <p:sldId id="310" r:id="rId38"/>
    <p:sldId id="307" r:id="rId39"/>
    <p:sldId id="291" r:id="rId40"/>
    <p:sldId id="304" r:id="rId41"/>
    <p:sldId id="294" r:id="rId42"/>
    <p:sldId id="293" r:id="rId43"/>
    <p:sldId id="262" r:id="rId44"/>
  </p:sldIdLst>
  <p:sldSz cx="12192000" cy="6858000"/>
  <p:notesSz cx="6858000" cy="9144000"/>
  <p:custDataLst>
    <p:tags r:id="rId4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1158"/>
    <a:srgbClr val="FFFFFF"/>
    <a:srgbClr val="CAE6E8"/>
    <a:srgbClr val="1F4E83"/>
    <a:srgbClr val="1F4E79"/>
    <a:srgbClr val="F9F9F9"/>
    <a:srgbClr val="A2D2D6"/>
    <a:srgbClr val="00ADBB"/>
    <a:srgbClr val="DDEFBF"/>
    <a:srgbClr val="CBE6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30" autoAdjust="0"/>
    <p:restoredTop sz="79192" autoAdjust="0"/>
  </p:normalViewPr>
  <p:slideViewPr>
    <p:cSldViewPr snapToGrid="0">
      <p:cViewPr>
        <p:scale>
          <a:sx n="80" d="100"/>
          <a:sy n="80" d="100"/>
        </p:scale>
        <p:origin x="-907" y="-23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15/4/2026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15/4/2026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a:t>
            </a:fld>
            <a:endParaRPr lang="el-GR"/>
          </a:p>
        </p:txBody>
      </p:sp>
    </p:spTree>
    <p:extLst>
      <p:ext uri="{BB962C8B-B14F-4D97-AF65-F5344CB8AC3E}">
        <p14:creationId xmlns:p14="http://schemas.microsoft.com/office/powerpoint/2010/main" val="4007770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10"/>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1933545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346052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6816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1774234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3439518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3262207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71242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3576392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2269029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29938482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1461084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3291516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err="1"/>
              <a:t>Intelegerea</a:t>
            </a:r>
            <a:r>
              <a:rPr lang="en-US" dirty="0"/>
              <a:t> </a:t>
            </a:r>
            <a:r>
              <a:rPr lang="en-US" dirty="0" err="1"/>
              <a:t>naturii</a:t>
            </a:r>
            <a:r>
              <a:rPr lang="en-US" dirty="0"/>
              <a:t> </a:t>
            </a:r>
            <a:r>
              <a:rPr lang="en-US" dirty="0" err="1"/>
              <a:t>relatiei</a:t>
            </a:r>
            <a:r>
              <a:rPr lang="en-US" dirty="0"/>
              <a:t>:</a:t>
            </a:r>
            <a:r>
              <a:rPr lang="en-US" baseline="0" dirty="0"/>
              <a:t> de </a:t>
            </a:r>
            <a:r>
              <a:rPr lang="en-US" baseline="0" dirty="0" err="1"/>
              <a:t>exemplu</a:t>
            </a:r>
            <a:r>
              <a:rPr lang="en-US" baseline="0" dirty="0"/>
              <a:t>, </a:t>
            </a:r>
            <a:r>
              <a:rPr lang="en-US" baseline="0" dirty="0" err="1"/>
              <a:t>persoana</a:t>
            </a:r>
            <a:r>
              <a:rPr lang="en-US" baseline="0" dirty="0"/>
              <a:t> </a:t>
            </a:r>
            <a:r>
              <a:rPr lang="en-US" baseline="0" dirty="0" err="1"/>
              <a:t>trebuie</a:t>
            </a:r>
            <a:r>
              <a:rPr lang="en-US" baseline="0" dirty="0"/>
              <a:t> </a:t>
            </a:r>
            <a:r>
              <a:rPr lang="en-US" baseline="0" dirty="0" err="1"/>
              <a:t>sa</a:t>
            </a:r>
            <a:r>
              <a:rPr lang="en-US" baseline="0" dirty="0"/>
              <a:t> </a:t>
            </a:r>
            <a:r>
              <a:rPr lang="en-US" baseline="0" dirty="0" err="1"/>
              <a:t>inteleaga</a:t>
            </a:r>
            <a:r>
              <a:rPr lang="en-US" baseline="0" dirty="0"/>
              <a:t> cine </a:t>
            </a:r>
            <a:r>
              <a:rPr lang="en-US" baseline="0" dirty="0" err="1"/>
              <a:t>este</a:t>
            </a:r>
            <a:r>
              <a:rPr lang="en-US" baseline="0" dirty="0"/>
              <a:t> </a:t>
            </a:r>
            <a:r>
              <a:rPr lang="en-US" baseline="0" dirty="0" err="1"/>
              <a:t>cealalta</a:t>
            </a:r>
            <a:r>
              <a:rPr lang="en-US" baseline="0" dirty="0"/>
              <a:t> </a:t>
            </a:r>
            <a:r>
              <a:rPr lang="en-US" baseline="0" dirty="0" err="1"/>
              <a:t>persoana</a:t>
            </a:r>
            <a:r>
              <a:rPr lang="en-US" baseline="0" dirty="0"/>
              <a:t>: </a:t>
            </a:r>
            <a:r>
              <a:rPr lang="en-US" baseline="0" dirty="0" err="1"/>
              <a:t>partener</a:t>
            </a:r>
            <a:r>
              <a:rPr lang="en-US" baseline="0" dirty="0"/>
              <a:t>, sot/</a:t>
            </a:r>
            <a:r>
              <a:rPr lang="en-US" baseline="0" dirty="0" err="1"/>
              <a:t>sotie</a:t>
            </a:r>
            <a:r>
              <a:rPr lang="en-US" baseline="0" dirty="0"/>
              <a:t> </a:t>
            </a:r>
            <a:r>
              <a:rPr lang="en-US" baseline="0" dirty="0" err="1"/>
              <a:t>sau</a:t>
            </a:r>
            <a:r>
              <a:rPr lang="en-US" baseline="0" dirty="0"/>
              <a:t> o </a:t>
            </a:r>
            <a:r>
              <a:rPr lang="en-US" baseline="0" dirty="0" err="1"/>
              <a:t>persoana</a:t>
            </a:r>
            <a:r>
              <a:rPr lang="en-US" baseline="0" dirty="0"/>
              <a:t> </a:t>
            </a:r>
            <a:r>
              <a:rPr lang="en-US" baseline="0" dirty="0" err="1"/>
              <a:t>straina</a:t>
            </a:r>
            <a:r>
              <a:rPr lang="en-US" baseline="0" dirty="0"/>
              <a:t>. </a:t>
            </a:r>
            <a:r>
              <a:rPr lang="en-US" baseline="0" dirty="0" err="1"/>
              <a:t>Daca</a:t>
            </a:r>
            <a:r>
              <a:rPr lang="en-US" baseline="0" dirty="0"/>
              <a:t> un </a:t>
            </a:r>
            <a:r>
              <a:rPr lang="en-US" baseline="0" dirty="0" err="1"/>
              <a:t>pacient</a:t>
            </a:r>
            <a:r>
              <a:rPr lang="en-US" baseline="0" dirty="0"/>
              <a:t> </a:t>
            </a:r>
            <a:r>
              <a:rPr lang="en-US" baseline="0" dirty="0" err="1"/>
              <a:t>crede</a:t>
            </a:r>
            <a:r>
              <a:rPr lang="en-US" baseline="0" dirty="0"/>
              <a:t> ca </a:t>
            </a:r>
            <a:r>
              <a:rPr lang="en-US" baseline="0" dirty="0" err="1"/>
              <a:t>ingrijitorul</a:t>
            </a:r>
            <a:r>
              <a:rPr lang="en-US" baseline="0" dirty="0"/>
              <a:t> </a:t>
            </a:r>
            <a:r>
              <a:rPr lang="en-US" baseline="0" dirty="0" err="1"/>
              <a:t>este</a:t>
            </a:r>
            <a:r>
              <a:rPr lang="en-US" baseline="0" dirty="0"/>
              <a:t> </a:t>
            </a:r>
            <a:r>
              <a:rPr lang="en-US" baseline="0" dirty="0" err="1"/>
              <a:t>partenerul</a:t>
            </a:r>
            <a:r>
              <a:rPr lang="en-US" baseline="0" dirty="0"/>
              <a:t> </a:t>
            </a:r>
            <a:r>
              <a:rPr lang="en-US" baseline="0" dirty="0" err="1"/>
              <a:t>lui</a:t>
            </a:r>
            <a:r>
              <a:rPr lang="en-US" baseline="0" dirty="0"/>
              <a:t>, </a:t>
            </a:r>
            <a:r>
              <a:rPr lang="en-US" baseline="0" dirty="0" err="1"/>
              <a:t>atunci</a:t>
            </a:r>
            <a:r>
              <a:rPr lang="en-US" baseline="0" dirty="0"/>
              <a:t> nu </a:t>
            </a:r>
            <a:r>
              <a:rPr lang="en-US" baseline="0" dirty="0" err="1"/>
              <a:t>vorbim</a:t>
            </a:r>
            <a:r>
              <a:rPr lang="en-US" baseline="0" dirty="0"/>
              <a:t> </a:t>
            </a:r>
            <a:r>
              <a:rPr lang="en-US" baseline="0" dirty="0" err="1"/>
              <a:t>despre</a:t>
            </a:r>
            <a:r>
              <a:rPr lang="en-US" baseline="0" dirty="0"/>
              <a:t> </a:t>
            </a:r>
            <a:r>
              <a:rPr lang="en-US" baseline="0" dirty="0" err="1"/>
              <a:t>consimtamant</a:t>
            </a:r>
            <a:r>
              <a:rPr lang="en-US" baseline="0" dirty="0"/>
              <a:t> valid.</a:t>
            </a:r>
          </a:p>
          <a:p>
            <a:pPr marL="228600" indent="-228600">
              <a:buAutoNum type="arabicPeriod"/>
            </a:pPr>
            <a:r>
              <a:rPr lang="en-US" baseline="0" dirty="0" err="1"/>
              <a:t>Aprecierea</a:t>
            </a:r>
            <a:r>
              <a:rPr lang="en-US" baseline="0" dirty="0"/>
              <a:t> </a:t>
            </a:r>
            <a:r>
              <a:rPr lang="en-US" baseline="0" dirty="0" err="1"/>
              <a:t>consecintelor</a:t>
            </a:r>
            <a:r>
              <a:rPr lang="en-US" baseline="0" dirty="0"/>
              <a:t>: de </a:t>
            </a:r>
            <a:r>
              <a:rPr lang="en-US" baseline="0" dirty="0" err="1"/>
              <a:t>exemplu</a:t>
            </a:r>
            <a:r>
              <a:rPr lang="en-US" baseline="0" dirty="0"/>
              <a:t>, </a:t>
            </a:r>
            <a:r>
              <a:rPr lang="en-US" baseline="0" dirty="0" err="1"/>
              <a:t>sa</a:t>
            </a:r>
            <a:r>
              <a:rPr lang="en-US" baseline="0" dirty="0"/>
              <a:t> </a:t>
            </a:r>
            <a:r>
              <a:rPr lang="en-US" baseline="0" dirty="0" err="1"/>
              <a:t>inteleaga</a:t>
            </a:r>
            <a:r>
              <a:rPr lang="en-US" baseline="0" dirty="0"/>
              <a:t> ca </a:t>
            </a:r>
            <a:r>
              <a:rPr lang="en-US" baseline="0" dirty="0" err="1"/>
              <a:t>relatia</a:t>
            </a:r>
            <a:r>
              <a:rPr lang="en-US" baseline="0" dirty="0"/>
              <a:t> </a:t>
            </a:r>
            <a:r>
              <a:rPr lang="en-US" baseline="0" dirty="0" err="1"/>
              <a:t>implica</a:t>
            </a:r>
            <a:r>
              <a:rPr lang="en-US" baseline="0" dirty="0"/>
              <a:t> </a:t>
            </a:r>
            <a:r>
              <a:rPr lang="en-US" baseline="0" dirty="0" err="1"/>
              <a:t>intimitate</a:t>
            </a:r>
            <a:r>
              <a:rPr lang="en-US" baseline="0" dirty="0"/>
              <a:t>, </a:t>
            </a:r>
            <a:r>
              <a:rPr lang="en-US" baseline="0" dirty="0" err="1"/>
              <a:t>apropiere</a:t>
            </a:r>
            <a:r>
              <a:rPr lang="en-US" baseline="0" dirty="0"/>
              <a:t> </a:t>
            </a:r>
            <a:r>
              <a:rPr lang="en-US" baseline="0" dirty="0" err="1"/>
              <a:t>emotionala</a:t>
            </a:r>
            <a:r>
              <a:rPr lang="en-US" baseline="0" dirty="0"/>
              <a:t> </a:t>
            </a:r>
            <a:r>
              <a:rPr lang="en-US" baseline="0" dirty="0" err="1"/>
              <a:t>sau</a:t>
            </a:r>
            <a:r>
              <a:rPr lang="en-US" baseline="0" dirty="0"/>
              <a:t> </a:t>
            </a:r>
            <a:r>
              <a:rPr lang="en-US" baseline="0" dirty="0" err="1"/>
              <a:t>eventuale</a:t>
            </a:r>
            <a:r>
              <a:rPr lang="en-US" baseline="0" dirty="0"/>
              <a:t> </a:t>
            </a:r>
            <a:r>
              <a:rPr lang="en-US" baseline="0" dirty="0" err="1"/>
              <a:t>consecinte</a:t>
            </a:r>
            <a:r>
              <a:rPr lang="en-US" baseline="0" dirty="0"/>
              <a:t>. </a:t>
            </a:r>
            <a:r>
              <a:rPr lang="en-US" baseline="0" dirty="0" err="1"/>
              <a:t>Daca</a:t>
            </a:r>
            <a:r>
              <a:rPr lang="en-US" baseline="0" dirty="0"/>
              <a:t> </a:t>
            </a:r>
            <a:r>
              <a:rPr lang="en-US" baseline="0" dirty="0" err="1"/>
              <a:t>persoana</a:t>
            </a:r>
            <a:r>
              <a:rPr lang="en-US" baseline="0" dirty="0"/>
              <a:t> nu </a:t>
            </a:r>
            <a:r>
              <a:rPr lang="en-US" baseline="0" dirty="0" err="1"/>
              <a:t>realizeaza</a:t>
            </a:r>
            <a:r>
              <a:rPr lang="en-US" baseline="0" dirty="0"/>
              <a:t> </a:t>
            </a:r>
            <a:r>
              <a:rPr lang="en-US" baseline="0" dirty="0" err="1"/>
              <a:t>ce</a:t>
            </a:r>
            <a:r>
              <a:rPr lang="en-US" baseline="0" dirty="0"/>
              <a:t> </a:t>
            </a:r>
            <a:r>
              <a:rPr lang="en-US" baseline="0" dirty="0" err="1"/>
              <a:t>implica</a:t>
            </a:r>
            <a:r>
              <a:rPr lang="en-US" baseline="0" dirty="0"/>
              <a:t> </a:t>
            </a:r>
            <a:r>
              <a:rPr lang="en-US" baseline="0" dirty="0" err="1"/>
              <a:t>gesturile</a:t>
            </a:r>
            <a:r>
              <a:rPr lang="en-US" baseline="0" dirty="0"/>
              <a:t> respective, </a:t>
            </a:r>
            <a:r>
              <a:rPr lang="en-US" baseline="0" dirty="0" err="1"/>
              <a:t>capacitatea</a:t>
            </a:r>
            <a:r>
              <a:rPr lang="en-US" baseline="0" dirty="0"/>
              <a:t> </a:t>
            </a:r>
            <a:r>
              <a:rPr lang="en-US" baseline="0" dirty="0" err="1"/>
              <a:t>este</a:t>
            </a:r>
            <a:r>
              <a:rPr lang="en-US" baseline="0" dirty="0"/>
              <a:t> </a:t>
            </a:r>
            <a:r>
              <a:rPr lang="en-US" baseline="0" dirty="0" err="1"/>
              <a:t>afectata</a:t>
            </a:r>
            <a:r>
              <a:rPr lang="en-US" baseline="0" dirty="0"/>
              <a:t>. </a:t>
            </a:r>
          </a:p>
          <a:p>
            <a:pPr marL="228600" indent="-228600">
              <a:buAutoNum type="arabicPeriod"/>
            </a:pPr>
            <a:r>
              <a:rPr lang="en-US" baseline="0" dirty="0" err="1"/>
              <a:t>Comunicarea</a:t>
            </a:r>
            <a:r>
              <a:rPr lang="en-US" baseline="0" dirty="0"/>
              <a:t> </a:t>
            </a:r>
            <a:r>
              <a:rPr lang="en-US" baseline="0" dirty="0" err="1"/>
              <a:t>unei</a:t>
            </a:r>
            <a:r>
              <a:rPr lang="en-US" baseline="0" dirty="0"/>
              <a:t> </a:t>
            </a:r>
            <a:r>
              <a:rPr lang="en-US" baseline="0" dirty="0" err="1"/>
              <a:t>alegeri</a:t>
            </a:r>
            <a:r>
              <a:rPr lang="en-US" baseline="0" dirty="0"/>
              <a:t> </a:t>
            </a:r>
            <a:r>
              <a:rPr lang="en-US" baseline="0" dirty="0" err="1"/>
              <a:t>voluntare</a:t>
            </a:r>
            <a:r>
              <a:rPr lang="en-US" baseline="0" dirty="0"/>
              <a:t>: </a:t>
            </a:r>
            <a:r>
              <a:rPr lang="en-US" baseline="0" dirty="0" err="1"/>
              <a:t>persoana</a:t>
            </a:r>
            <a:r>
              <a:rPr lang="en-US" baseline="0" dirty="0"/>
              <a:t> </a:t>
            </a:r>
            <a:r>
              <a:rPr lang="en-US" baseline="0" dirty="0" err="1"/>
              <a:t>trebuie</a:t>
            </a:r>
            <a:r>
              <a:rPr lang="en-US" baseline="0" dirty="0"/>
              <a:t> </a:t>
            </a:r>
            <a:r>
              <a:rPr lang="en-US" baseline="0" dirty="0" err="1"/>
              <a:t>sa</a:t>
            </a:r>
            <a:r>
              <a:rPr lang="en-US" baseline="0" dirty="0"/>
              <a:t> </a:t>
            </a:r>
            <a:r>
              <a:rPr lang="en-US" baseline="0" dirty="0" err="1"/>
              <a:t>spuna</a:t>
            </a:r>
            <a:r>
              <a:rPr lang="en-US" baseline="0" dirty="0"/>
              <a:t> </a:t>
            </a:r>
            <a:r>
              <a:rPr lang="en-US" baseline="0" dirty="0" err="1"/>
              <a:t>clar</a:t>
            </a:r>
            <a:r>
              <a:rPr lang="en-US" baseline="0" dirty="0"/>
              <a:t> da </a:t>
            </a:r>
            <a:r>
              <a:rPr lang="en-US" baseline="0" dirty="0" err="1"/>
              <a:t>sau</a:t>
            </a:r>
            <a:r>
              <a:rPr lang="en-US" baseline="0" dirty="0"/>
              <a:t> nu</a:t>
            </a:r>
          </a:p>
          <a:p>
            <a:pPr marL="228600" indent="-228600">
              <a:buAutoNum type="arabicPeriod"/>
            </a:pPr>
            <a:r>
              <a:rPr lang="en-US" baseline="0" dirty="0" err="1"/>
              <a:t>Absenta</a:t>
            </a:r>
            <a:r>
              <a:rPr lang="en-US" baseline="0" dirty="0"/>
              <a:t> </a:t>
            </a:r>
            <a:r>
              <a:rPr lang="en-US" baseline="0" dirty="0" err="1"/>
              <a:t>coercitiei</a:t>
            </a:r>
            <a:r>
              <a:rPr lang="en-US" baseline="0" dirty="0"/>
              <a:t>: </a:t>
            </a:r>
            <a:r>
              <a:rPr lang="en-US" baseline="0" dirty="0" err="1"/>
              <a:t>daca</a:t>
            </a:r>
            <a:r>
              <a:rPr lang="en-US" baseline="0" dirty="0"/>
              <a:t> </a:t>
            </a:r>
            <a:r>
              <a:rPr lang="en-US" baseline="0" dirty="0" err="1"/>
              <a:t>persoana</a:t>
            </a:r>
            <a:r>
              <a:rPr lang="en-US" baseline="0" dirty="0"/>
              <a:t> pare </a:t>
            </a:r>
            <a:r>
              <a:rPr lang="en-US" baseline="0" dirty="0" err="1"/>
              <a:t>speriata</a:t>
            </a:r>
            <a:r>
              <a:rPr lang="en-US" baseline="0" dirty="0"/>
              <a:t> </a:t>
            </a:r>
            <a:r>
              <a:rPr lang="en-US" baseline="0" dirty="0" err="1"/>
              <a:t>sau</a:t>
            </a:r>
            <a:r>
              <a:rPr lang="en-US" baseline="0" dirty="0"/>
              <a:t> </a:t>
            </a:r>
            <a:r>
              <a:rPr lang="en-US" baseline="0" dirty="0" err="1"/>
              <a:t>confuza</a:t>
            </a:r>
            <a:r>
              <a:rPr lang="en-US" baseline="0" dirty="0"/>
              <a:t>, </a:t>
            </a:r>
            <a:r>
              <a:rPr lang="en-US" baseline="0" dirty="0" err="1"/>
              <a:t>atunci</a:t>
            </a:r>
            <a:r>
              <a:rPr lang="en-US" baseline="0" dirty="0"/>
              <a:t> nu </a:t>
            </a:r>
            <a:r>
              <a:rPr lang="en-US" baseline="0" dirty="0" err="1"/>
              <a:t>mai</a:t>
            </a:r>
            <a:r>
              <a:rPr lang="en-US" baseline="0" dirty="0"/>
              <a:t> </a:t>
            </a:r>
            <a:r>
              <a:rPr lang="en-US" baseline="0" dirty="0" err="1"/>
              <a:t>putem</a:t>
            </a:r>
            <a:r>
              <a:rPr lang="en-US" baseline="0" dirty="0"/>
              <a:t> </a:t>
            </a:r>
            <a:r>
              <a:rPr lang="en-US" baseline="0" dirty="0" err="1"/>
              <a:t>vb</a:t>
            </a:r>
            <a:r>
              <a:rPr lang="en-US" baseline="0" dirty="0"/>
              <a:t> </a:t>
            </a:r>
            <a:r>
              <a:rPr lang="en-US" baseline="0" dirty="0" err="1"/>
              <a:t>despre</a:t>
            </a:r>
            <a:r>
              <a:rPr lang="en-US" baseline="0" dirty="0"/>
              <a:t> </a:t>
            </a:r>
            <a:r>
              <a:rPr lang="en-US" baseline="0" dirty="0" err="1"/>
              <a:t>consimtamant</a:t>
            </a: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2786682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1667074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30264440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1542066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3952091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29661119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5974582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2908700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17582776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39</a:t>
            </a:fld>
            <a:endParaRPr lang="el-GR"/>
          </a:p>
        </p:txBody>
      </p:sp>
    </p:spTree>
    <p:extLst>
      <p:ext uri="{BB962C8B-B14F-4D97-AF65-F5344CB8AC3E}">
        <p14:creationId xmlns:p14="http://schemas.microsoft.com/office/powerpoint/2010/main" val="4009215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xmlns=""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xmlns=""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xmlns=""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xmlns=""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xmlns=""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xmlns=""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xmlns=""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xmlns=""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xmlns=""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Slide title goes here</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15/4/2026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0.jfi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B90EA3-B5A9-B1E8-C2DF-9EE276BBF240}"/>
              </a:ext>
            </a:extLst>
          </p:cNvPr>
          <p:cNvSpPr>
            <a:spLocks noGrp="1"/>
          </p:cNvSpPr>
          <p:nvPr>
            <p:ph type="ctrTitle"/>
          </p:nvPr>
        </p:nvSpPr>
        <p:spPr/>
        <p:txBody>
          <a:bodyPr>
            <a:noAutofit/>
          </a:bodyPr>
          <a:lstStyle/>
          <a:p>
            <a:r>
              <a:rPr lang="en-US" sz="4400" dirty="0"/>
              <a:t>Module 8 – Dementia and Sexuality: Critical Points</a:t>
            </a:r>
            <a:br>
              <a:rPr lang="en-US" sz="4400" dirty="0"/>
            </a:br>
            <a:endParaRPr lang="x-none" sz="4400"/>
          </a:p>
        </p:txBody>
      </p:sp>
      <p:sp>
        <p:nvSpPr>
          <p:cNvPr id="3" name="Subtitle 2">
            <a:extLst>
              <a:ext uri="{FF2B5EF4-FFF2-40B4-BE49-F238E27FC236}">
                <a16:creationId xmlns:a16="http://schemas.microsoft.com/office/drawing/2014/main" xmlns="" id="{077FB08D-68F0-ED39-45CA-2644332A0072}"/>
              </a:ext>
            </a:extLst>
          </p:cNvPr>
          <p:cNvSpPr>
            <a:spLocks noGrp="1"/>
          </p:cNvSpPr>
          <p:nvPr>
            <p:ph type="subTitle" idx="1"/>
          </p:nvPr>
        </p:nvSpPr>
        <p:spPr/>
        <p:txBody>
          <a:bodyPr>
            <a:normAutofit/>
          </a:bodyPr>
          <a:lstStyle/>
          <a:p>
            <a:r>
              <a:rPr lang="en-US" sz="2800" dirty="0"/>
              <a:t>Developed by Cristina-</a:t>
            </a:r>
            <a:r>
              <a:rPr lang="en-US" sz="2800" dirty="0" err="1"/>
              <a:t>Ioana</a:t>
            </a:r>
            <a:r>
              <a:rPr lang="en-US" sz="2800" dirty="0"/>
              <a:t> </a:t>
            </a:r>
            <a:r>
              <a:rPr lang="en-US" sz="2800" dirty="0" err="1"/>
              <a:t>Apostu</a:t>
            </a:r>
            <a:r>
              <a:rPr lang="en-US" sz="2800" dirty="0"/>
              <a:t>/ SRA</a:t>
            </a:r>
            <a:endParaRPr lang="x-none" sz="2800"/>
          </a:p>
          <a:p>
            <a:endParaRPr lang="x-none" sz="3200" i="0"/>
          </a:p>
        </p:txBody>
      </p:sp>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E766709-F955-3C6F-C9BE-DF835223D0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xmlns="" id="{3CD1CC37-422E-BF19-D484-87075CE0028A}"/>
              </a:ext>
            </a:extLst>
          </p:cNvPr>
          <p:cNvSpPr>
            <a:spLocks noGrp="1"/>
          </p:cNvSpPr>
          <p:nvPr>
            <p:ph type="title"/>
          </p:nvPr>
        </p:nvSpPr>
        <p:spPr/>
        <p:txBody>
          <a:bodyPr lIns="91440"/>
          <a:lstStyle/>
          <a:p>
            <a:pPr algn="ctr"/>
            <a:r>
              <a:rPr lang="en-US" sz="4000" dirty="0"/>
              <a:t>Why This Topic Is Difficult?</a:t>
            </a:r>
            <a:r>
              <a:rPr lang="en-US" dirty="0" smtClean="0"/>
              <a:t> </a:t>
            </a:r>
            <a:endParaRPr lang="el-GR" sz="4400" dirty="0"/>
          </a:p>
        </p:txBody>
      </p:sp>
      <p:sp>
        <p:nvSpPr>
          <p:cNvPr id="5" name="Content Placeholder 4">
            <a:extLst>
              <a:ext uri="{FF2B5EF4-FFF2-40B4-BE49-F238E27FC236}">
                <a16:creationId xmlns:a16="http://schemas.microsoft.com/office/drawing/2014/main" xmlns="" id="{EE87FB90-1C7A-8F9B-C8E0-BCD0EDBFA419}"/>
              </a:ext>
            </a:extLst>
          </p:cNvPr>
          <p:cNvSpPr>
            <a:spLocks noGrp="1"/>
          </p:cNvSpPr>
          <p:nvPr>
            <p:ph sz="quarter" idx="12"/>
          </p:nvPr>
        </p:nvSpPr>
        <p:spPr>
          <a:xfrm>
            <a:off x="97971" y="1076325"/>
            <a:ext cx="11944350" cy="5675539"/>
          </a:xfrm>
        </p:spPr>
        <p:txBody>
          <a:bodyPr/>
          <a:lstStyle/>
          <a:p>
            <a:pPr>
              <a:buFont typeface="Wingdings" panose="05000000000000000000" pitchFamily="2" charset="2"/>
              <a:buChar char="ü"/>
            </a:pPr>
            <a:endParaRPr lang="en-US" sz="4000" dirty="0" smtClean="0"/>
          </a:p>
          <a:p>
            <a:pPr marL="571500" indent="-571500">
              <a:buClr>
                <a:schemeClr val="accent3"/>
              </a:buClr>
              <a:buFont typeface="Wingdings" panose="05000000000000000000" pitchFamily="2" charset="2"/>
              <a:buChar char="ü"/>
            </a:pPr>
            <a:r>
              <a:rPr lang="en-US" sz="4000" dirty="0" smtClean="0">
                <a:latin typeface="Calibri" panose="020F0502020204030204" pitchFamily="34" charset="0"/>
                <a:ea typeface="Calibri" panose="020F0502020204030204" pitchFamily="34" charset="0"/>
                <a:cs typeface="Calibri" panose="020F0502020204030204" pitchFamily="34" charset="0"/>
              </a:rPr>
              <a:t>Discomfort </a:t>
            </a:r>
            <a:r>
              <a:rPr lang="en-US" sz="4000" dirty="0">
                <a:latin typeface="Calibri" panose="020F0502020204030204" pitchFamily="34" charset="0"/>
                <a:ea typeface="Calibri" panose="020F0502020204030204" pitchFamily="34" charset="0"/>
                <a:cs typeface="Calibri" panose="020F0502020204030204" pitchFamily="34" charset="0"/>
              </a:rPr>
              <a:t>around sexuality in later </a:t>
            </a:r>
            <a:r>
              <a:rPr lang="en-US" sz="4000" dirty="0" smtClean="0">
                <a:latin typeface="Calibri" panose="020F0502020204030204" pitchFamily="34" charset="0"/>
                <a:ea typeface="Calibri" panose="020F0502020204030204" pitchFamily="34" charset="0"/>
                <a:cs typeface="Calibri" panose="020F0502020204030204" pitchFamily="34" charset="0"/>
              </a:rPr>
              <a:t>life</a:t>
            </a:r>
          </a:p>
          <a:p>
            <a:pPr marL="457200" indent="-457200">
              <a:buClr>
                <a:schemeClr val="accent3"/>
              </a:buClr>
              <a:buFont typeface="Wingdings" panose="05000000000000000000" pitchFamily="2" charset="2"/>
              <a:buChar char="ü"/>
            </a:pPr>
            <a:r>
              <a:rPr lang="en-US" sz="4000" dirty="0" smtClean="0">
                <a:latin typeface="Calibri" panose="020F0502020204030204" pitchFamily="34" charset="0"/>
                <a:ea typeface="Calibri" panose="020F0502020204030204" pitchFamily="34" charset="0"/>
                <a:cs typeface="Calibri" panose="020F0502020204030204" pitchFamily="34" charset="0"/>
              </a:rPr>
              <a:t> </a:t>
            </a:r>
            <a:r>
              <a:rPr lang="en-US" sz="4000" dirty="0" err="1" smtClean="0">
                <a:latin typeface="Calibri" panose="020F0502020204030204" pitchFamily="34" charset="0"/>
                <a:ea typeface="Calibri" panose="020F0502020204030204" pitchFamily="34" charset="0"/>
                <a:cs typeface="Calibri" panose="020F0502020204030204" pitchFamily="34" charset="0"/>
              </a:rPr>
              <a:t>Incertainty</a:t>
            </a:r>
            <a:r>
              <a:rPr lang="en-US" sz="4000" dirty="0" smtClean="0">
                <a:latin typeface="Calibri" panose="020F0502020204030204" pitchFamily="34" charset="0"/>
                <a:ea typeface="Calibri" panose="020F0502020204030204" pitchFamily="34" charset="0"/>
                <a:cs typeface="Calibri" panose="020F0502020204030204" pitchFamily="34" charset="0"/>
              </a:rPr>
              <a:t> </a:t>
            </a:r>
            <a:r>
              <a:rPr lang="en-US" sz="4000" dirty="0">
                <a:latin typeface="Calibri" panose="020F0502020204030204" pitchFamily="34" charset="0"/>
                <a:ea typeface="Calibri" panose="020F0502020204030204" pitchFamily="34" charset="0"/>
                <a:cs typeface="Calibri" panose="020F0502020204030204" pitchFamily="34" charset="0"/>
              </a:rPr>
              <a:t>about autonomy in </a:t>
            </a:r>
            <a:r>
              <a:rPr lang="en-US" sz="4000" dirty="0" smtClean="0">
                <a:latin typeface="Calibri" panose="020F0502020204030204" pitchFamily="34" charset="0"/>
                <a:ea typeface="Calibri" panose="020F0502020204030204" pitchFamily="34" charset="0"/>
                <a:cs typeface="Calibri" panose="020F0502020204030204" pitchFamily="34" charset="0"/>
              </a:rPr>
              <a:t>dementia</a:t>
            </a:r>
          </a:p>
          <a:p>
            <a:pPr marL="457200" indent="-457200">
              <a:buClr>
                <a:schemeClr val="accent3"/>
              </a:buClr>
              <a:buFont typeface="Wingdings" panose="05000000000000000000" pitchFamily="2" charset="2"/>
              <a:buChar char="ü"/>
            </a:pPr>
            <a:r>
              <a:rPr lang="en-US" sz="4000" dirty="0" smtClean="0">
                <a:latin typeface="Calibri" panose="020F0502020204030204" pitchFamily="34" charset="0"/>
                <a:ea typeface="Calibri" panose="020F0502020204030204" pitchFamily="34" charset="0"/>
                <a:cs typeface="Calibri" panose="020F0502020204030204" pitchFamily="34" charset="0"/>
              </a:rPr>
              <a:t> Family </a:t>
            </a:r>
            <a:r>
              <a:rPr lang="en-US" sz="4000" dirty="0">
                <a:latin typeface="Calibri" panose="020F0502020204030204" pitchFamily="34" charset="0"/>
                <a:ea typeface="Calibri" panose="020F0502020204030204" pitchFamily="34" charset="0"/>
                <a:cs typeface="Calibri" panose="020F0502020204030204" pitchFamily="34" charset="0"/>
              </a:rPr>
              <a:t>concerns and protective </a:t>
            </a:r>
            <a:r>
              <a:rPr lang="en-US" sz="4000" dirty="0" smtClean="0">
                <a:latin typeface="Calibri" panose="020F0502020204030204" pitchFamily="34" charset="0"/>
                <a:ea typeface="Calibri" panose="020F0502020204030204" pitchFamily="34" charset="0"/>
                <a:cs typeface="Calibri" panose="020F0502020204030204" pitchFamily="34" charset="0"/>
              </a:rPr>
              <a:t>reactions  </a:t>
            </a:r>
          </a:p>
          <a:p>
            <a:pPr marL="457200" indent="-457200">
              <a:buClr>
                <a:schemeClr val="accent3"/>
              </a:buClr>
              <a:buFont typeface="Wingdings" panose="05000000000000000000" pitchFamily="2" charset="2"/>
              <a:buChar char="ü"/>
            </a:pPr>
            <a:r>
              <a:rPr lang="en-US" sz="4000" dirty="0" smtClean="0">
                <a:latin typeface="Calibri" panose="020F0502020204030204" pitchFamily="34" charset="0"/>
                <a:ea typeface="Calibri" panose="020F0502020204030204" pitchFamily="34" charset="0"/>
                <a:cs typeface="Calibri" panose="020F0502020204030204" pitchFamily="34" charset="0"/>
              </a:rPr>
              <a:t> Fear </a:t>
            </a:r>
            <a:r>
              <a:rPr lang="en-US" sz="4000" dirty="0">
                <a:latin typeface="Calibri" panose="020F0502020204030204" pitchFamily="34" charset="0"/>
                <a:ea typeface="Calibri" panose="020F0502020204030204" pitchFamily="34" charset="0"/>
                <a:cs typeface="Calibri" panose="020F0502020204030204" pitchFamily="34" charset="0"/>
              </a:rPr>
              <a:t>of legal or professional </a:t>
            </a:r>
            <a:r>
              <a:rPr lang="en-US" sz="4000" dirty="0" smtClean="0">
                <a:latin typeface="Calibri" panose="020F0502020204030204" pitchFamily="34" charset="0"/>
                <a:ea typeface="Calibri" panose="020F0502020204030204" pitchFamily="34" charset="0"/>
                <a:cs typeface="Calibri" panose="020F0502020204030204" pitchFamily="34" charset="0"/>
              </a:rPr>
              <a:t>consequences </a:t>
            </a:r>
            <a:endParaRPr lang="el-GR" sz="4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2963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smtClean="0"/>
              <a:t>We are asking the wrong question</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933451"/>
            <a:ext cx="11944350" cy="5818414"/>
          </a:xfrm>
        </p:spPr>
        <p:txBody>
          <a:bodyPr/>
          <a:lstStyle/>
          <a:p>
            <a:pPr>
              <a:buClr>
                <a:schemeClr val="accent3"/>
              </a:buClr>
            </a:pPr>
            <a:endParaRPr lang="en-US" sz="4400" dirty="0"/>
          </a:p>
          <a:p>
            <a:pPr>
              <a:buClr>
                <a:schemeClr val="accent3"/>
              </a:buClr>
            </a:pPr>
            <a:r>
              <a:rPr lang="en-US" sz="4000"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en-US" sz="4000" dirty="0">
                <a:latin typeface="Calibri" panose="020F0502020204030204" pitchFamily="34" charset="0"/>
                <a:ea typeface="Calibri" panose="020F0502020204030204" pitchFamily="34" charset="0"/>
                <a:cs typeface="Calibri" panose="020F0502020204030204" pitchFamily="34" charset="0"/>
              </a:rPr>
              <a:t> “Should people with dementia have sexual relationships</a:t>
            </a:r>
            <a:r>
              <a:rPr lang="en-US" sz="4000" dirty="0" smtClean="0">
                <a:latin typeface="Calibri" panose="020F0502020204030204" pitchFamily="34" charset="0"/>
                <a:ea typeface="Calibri" panose="020F0502020204030204" pitchFamily="34" charset="0"/>
                <a:cs typeface="Calibri" panose="020F0502020204030204" pitchFamily="34" charset="0"/>
              </a:rPr>
              <a:t>?”</a:t>
            </a:r>
          </a:p>
          <a:p>
            <a:pPr>
              <a:buClr>
                <a:schemeClr val="accent3"/>
              </a:buClr>
            </a:pPr>
            <a:r>
              <a:rPr lang="en-US" sz="4000" dirty="0" smtClean="0">
                <a:latin typeface="Calibri" panose="020F0502020204030204" pitchFamily="34" charset="0"/>
                <a:ea typeface="Calibri" panose="020F0502020204030204" pitchFamily="34" charset="0"/>
                <a:cs typeface="Calibri" panose="020F0502020204030204" pitchFamily="34" charset="0"/>
              </a:rPr>
              <a:t>⬇</a:t>
            </a:r>
          </a:p>
          <a:p>
            <a:pPr>
              <a:buClr>
                <a:schemeClr val="accent3"/>
              </a:buClr>
            </a:pPr>
            <a:r>
              <a:rPr lang="en-US" sz="4000" dirty="0" smtClean="0">
                <a:solidFill>
                  <a:srgbClr val="00B050"/>
                </a:solidFill>
                <a:latin typeface="Calibri" panose="020F0502020204030204" pitchFamily="34" charset="0"/>
                <a:ea typeface="Calibri" panose="020F0502020204030204" pitchFamily="34" charset="0"/>
                <a:cs typeface="Calibri" panose="020F0502020204030204" pitchFamily="34" charset="0"/>
              </a:rPr>
              <a:t>✅</a:t>
            </a:r>
            <a:r>
              <a:rPr lang="en-US" sz="4000" dirty="0" smtClean="0">
                <a:latin typeface="Calibri" panose="020F0502020204030204" pitchFamily="34" charset="0"/>
                <a:ea typeface="Calibri" panose="020F0502020204030204" pitchFamily="34" charset="0"/>
                <a:cs typeface="Calibri" panose="020F0502020204030204" pitchFamily="34" charset="0"/>
              </a:rPr>
              <a:t> </a:t>
            </a:r>
            <a:r>
              <a:rPr lang="en-US" sz="4000" dirty="0">
                <a:latin typeface="Calibri" panose="020F0502020204030204" pitchFamily="34" charset="0"/>
                <a:ea typeface="Calibri" panose="020F0502020204030204" pitchFamily="34" charset="0"/>
                <a:cs typeface="Calibri" panose="020F0502020204030204" pitchFamily="34" charset="0"/>
              </a:rPr>
              <a:t>“How can we support autonomy while ensuring safety?”</a:t>
            </a:r>
            <a:endParaRPr lang="el-GR" sz="4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19668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Sexuality Is Not Just Intercourse</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295400"/>
            <a:ext cx="11944350" cy="5456464"/>
          </a:xfrm>
        </p:spPr>
        <p:txBody>
          <a:bodyPr/>
          <a:lstStyle/>
          <a:p>
            <a:r>
              <a:rPr lang="en-US" sz="3600" dirty="0"/>
              <a:t>Sexuality includes</a:t>
            </a:r>
            <a:r>
              <a:rPr lang="en-US" sz="3600" dirty="0" smtClean="0"/>
              <a:t>:</a:t>
            </a:r>
            <a:endParaRPr lang="en-US" sz="3600" dirty="0"/>
          </a:p>
          <a:p>
            <a:pPr>
              <a:buFont typeface="Wingdings" panose="05000000000000000000" pitchFamily="2" charset="2"/>
              <a:buChar char="ü"/>
            </a:pPr>
            <a:r>
              <a:rPr lang="en-US" sz="3600" dirty="0"/>
              <a:t>Touch</a:t>
            </a:r>
          </a:p>
          <a:p>
            <a:pPr>
              <a:buFont typeface="Wingdings" panose="05000000000000000000" pitchFamily="2" charset="2"/>
              <a:buChar char="ü"/>
            </a:pPr>
            <a:r>
              <a:rPr lang="en-US" sz="3600" dirty="0"/>
              <a:t>Emotional intimacy</a:t>
            </a:r>
          </a:p>
          <a:p>
            <a:pPr>
              <a:buFont typeface="Wingdings" panose="05000000000000000000" pitchFamily="2" charset="2"/>
              <a:buChar char="ü"/>
            </a:pPr>
            <a:r>
              <a:rPr lang="en-US" sz="3600" dirty="0" smtClean="0"/>
              <a:t>Identity</a:t>
            </a:r>
            <a:endParaRPr lang="en-US" sz="3600" dirty="0"/>
          </a:p>
          <a:p>
            <a:pPr>
              <a:buFont typeface="Wingdings" panose="05000000000000000000" pitchFamily="2" charset="2"/>
              <a:buChar char="ü"/>
            </a:pPr>
            <a:r>
              <a:rPr lang="en-US" sz="3600" dirty="0"/>
              <a:t>Orientation</a:t>
            </a:r>
          </a:p>
          <a:p>
            <a:pPr>
              <a:buFont typeface="Wingdings" panose="05000000000000000000" pitchFamily="2" charset="2"/>
              <a:buChar char="ü"/>
            </a:pPr>
            <a:r>
              <a:rPr lang="en-US" sz="3600" dirty="0"/>
              <a:t>Desire for connection</a:t>
            </a:r>
          </a:p>
          <a:p>
            <a:pPr algn="ctr"/>
            <a:endParaRPr lang="en-US" sz="3600" i="1" dirty="0"/>
          </a:p>
          <a:p>
            <a:pPr algn="ctr"/>
            <a:r>
              <a:rPr lang="en-US" sz="3600" i="1" dirty="0">
                <a:solidFill>
                  <a:schemeClr val="accent3"/>
                </a:solidFill>
              </a:rPr>
              <a:t>Removing intimacy </a:t>
            </a:r>
            <a:r>
              <a:rPr lang="en-US" sz="3600" i="1" dirty="0" smtClean="0">
                <a:solidFill>
                  <a:schemeClr val="accent3"/>
                </a:solidFill>
              </a:rPr>
              <a:t>can </a:t>
            </a:r>
            <a:r>
              <a:rPr lang="en-US" sz="3600" i="1" dirty="0">
                <a:solidFill>
                  <a:schemeClr val="accent3"/>
                </a:solidFill>
              </a:rPr>
              <a:t>increase distress.</a:t>
            </a:r>
          </a:p>
          <a:p>
            <a:endParaRPr lang="el-GR"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42576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Myths</a:t>
            </a:r>
            <a:endParaRPr lang="en-US" sz="4000" dirty="0"/>
          </a:p>
        </p:txBody>
      </p:sp>
      <p:sp>
        <p:nvSpPr>
          <p:cNvPr id="4" name="Content Placeholder 3"/>
          <p:cNvSpPr>
            <a:spLocks noGrp="1"/>
          </p:cNvSpPr>
          <p:nvPr>
            <p:ph sz="quarter" idx="12"/>
          </p:nvPr>
        </p:nvSpPr>
        <p:spPr>
          <a:xfrm>
            <a:off x="97971" y="1285875"/>
            <a:ext cx="11944350" cy="5465990"/>
          </a:xfrm>
        </p:spPr>
        <p:txBody>
          <a:bodyPr/>
          <a:lstStyle/>
          <a:p>
            <a:r>
              <a:rPr lang="en-US" sz="3600" dirty="0">
                <a:solidFill>
                  <a:schemeClr val="tx1"/>
                </a:solidFill>
                <a:effectLst>
                  <a:outerShdw blurRad="38100" dist="38100" dir="2700000" algn="tl">
                    <a:srgbClr val="000000">
                      <a:alpha val="43137"/>
                    </a:srgbClr>
                  </a:outerShdw>
                </a:effectLst>
              </a:rPr>
              <a:t>Common</a:t>
            </a:r>
            <a:r>
              <a:rPr lang="en-US" sz="3600" dirty="0">
                <a:solidFill>
                  <a:srgbClr val="FF0000"/>
                </a:solidFill>
                <a:effectLst>
                  <a:outerShdw blurRad="38100" dist="38100" dir="2700000" algn="tl">
                    <a:srgbClr val="000000">
                      <a:alpha val="43137"/>
                    </a:srgbClr>
                  </a:outerShdw>
                </a:effectLst>
              </a:rPr>
              <a:t> </a:t>
            </a:r>
            <a:r>
              <a:rPr lang="en-US" sz="3600" dirty="0" smtClean="0">
                <a:solidFill>
                  <a:srgbClr val="FF0000"/>
                </a:solidFill>
                <a:effectLst>
                  <a:outerShdw blurRad="38100" dist="38100" dir="2700000" algn="tl">
                    <a:srgbClr val="000000">
                      <a:alpha val="43137"/>
                    </a:srgbClr>
                  </a:outerShdw>
                </a:effectLst>
              </a:rPr>
              <a:t>Myths:</a:t>
            </a:r>
          </a:p>
          <a:p>
            <a:pPr marL="457200" indent="-457200">
              <a:buFont typeface="Wingdings" panose="05000000000000000000" pitchFamily="2" charset="2"/>
              <a:buChar char="Ø"/>
            </a:pPr>
            <a:endParaRPr lang="en-US" sz="3600" dirty="0" smtClean="0"/>
          </a:p>
          <a:p>
            <a:r>
              <a:rPr lang="en-US" sz="3600"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en-US" sz="3600" dirty="0" smtClean="0"/>
              <a:t>“</a:t>
            </a:r>
            <a:r>
              <a:rPr lang="en-US" sz="3600" dirty="0"/>
              <a:t>People with dementia are asexual</a:t>
            </a:r>
            <a:r>
              <a:rPr lang="en-US" sz="3600" dirty="0" smtClean="0"/>
              <a:t>”</a:t>
            </a:r>
          </a:p>
          <a:p>
            <a:r>
              <a:rPr lang="en-US" sz="3600"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en-US" sz="3600" dirty="0" smtClean="0"/>
              <a:t>“</a:t>
            </a:r>
            <a:r>
              <a:rPr lang="en-US" sz="3600" dirty="0"/>
              <a:t>Any sexual </a:t>
            </a:r>
            <a:r>
              <a:rPr lang="en-US" sz="3600" dirty="0" err="1"/>
              <a:t>behaviour</a:t>
            </a:r>
            <a:r>
              <a:rPr lang="en-US" sz="3600" dirty="0"/>
              <a:t> is inappropriate</a:t>
            </a:r>
            <a:r>
              <a:rPr lang="en-US" sz="3600" dirty="0" smtClean="0"/>
              <a:t>”</a:t>
            </a:r>
          </a:p>
          <a:p>
            <a:r>
              <a:rPr lang="en-US" sz="3600"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en-US" sz="3600" dirty="0" smtClean="0"/>
              <a:t>“</a:t>
            </a:r>
            <a:r>
              <a:rPr lang="en-US" sz="3600" dirty="0"/>
              <a:t>Protection means stopping all intimacy</a:t>
            </a:r>
            <a:r>
              <a:rPr lang="en-US" sz="3600" dirty="0" smtClean="0"/>
              <a:t>”</a:t>
            </a:r>
          </a:p>
          <a:p>
            <a:r>
              <a:rPr lang="en-US" sz="3600"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en-US" sz="3600" dirty="0" smtClean="0"/>
              <a:t>“</a:t>
            </a:r>
            <a:r>
              <a:rPr lang="en-US" sz="3600" dirty="0"/>
              <a:t>Older people no longer need closeness”</a:t>
            </a:r>
          </a:p>
        </p:txBody>
      </p:sp>
    </p:spTree>
    <p:extLst>
      <p:ext uri="{BB962C8B-B14F-4D97-AF65-F5344CB8AC3E}">
        <p14:creationId xmlns:p14="http://schemas.microsoft.com/office/powerpoint/2010/main" val="1679035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
            </a:r>
            <a:br>
              <a:rPr lang="en-US" sz="4000" dirty="0" smtClean="0"/>
            </a:br>
            <a:r>
              <a:rPr lang="en-US" sz="4000" dirty="0" smtClean="0"/>
              <a:t>What </a:t>
            </a:r>
            <a:r>
              <a:rPr lang="en-US" sz="4000" dirty="0"/>
              <a:t>We Know in </a:t>
            </a:r>
            <a:r>
              <a:rPr lang="en-US" sz="4000" dirty="0" smtClean="0"/>
              <a:t>Practice</a:t>
            </a:r>
            <a:r>
              <a:rPr lang="en-US" sz="4000" dirty="0"/>
              <a:t/>
            </a:r>
            <a:br>
              <a:rPr lang="en-US" sz="4000" dirty="0"/>
            </a:br>
            <a:endParaRPr lang="en-US" dirty="0"/>
          </a:p>
        </p:txBody>
      </p:sp>
      <p:sp>
        <p:nvSpPr>
          <p:cNvPr id="4" name="Content Placeholder 3"/>
          <p:cNvSpPr>
            <a:spLocks noGrp="1"/>
          </p:cNvSpPr>
          <p:nvPr>
            <p:ph sz="quarter" idx="12"/>
          </p:nvPr>
        </p:nvSpPr>
        <p:spPr>
          <a:xfrm>
            <a:off x="97971" y="1381125"/>
            <a:ext cx="11944350" cy="5370740"/>
          </a:xfrm>
        </p:spPr>
        <p:txBody>
          <a:bodyPr/>
          <a:lstStyle/>
          <a:p>
            <a:r>
              <a:rPr lang="en-GB" sz="3600" dirty="0" smtClean="0">
                <a:solidFill>
                  <a:srgbClr val="00B050"/>
                </a:solidFill>
                <a:effectLst>
                  <a:outerShdw blurRad="38100" dist="38100" dir="2700000" algn="tl">
                    <a:srgbClr val="000000">
                      <a:alpha val="43137"/>
                    </a:srgbClr>
                  </a:outerShdw>
                </a:effectLst>
              </a:rPr>
              <a:t>Reality</a:t>
            </a:r>
            <a:endParaRPr lang="en-US" sz="3600" dirty="0">
              <a:solidFill>
                <a:srgbClr val="00B050"/>
              </a:solidFill>
              <a:effectLst>
                <a:outerShdw blurRad="38100" dist="38100" dir="2700000" algn="tl">
                  <a:srgbClr val="000000">
                    <a:alpha val="43137"/>
                  </a:srgbClr>
                </a:outerShdw>
              </a:effectLst>
            </a:endParaRPr>
          </a:p>
          <a:p>
            <a:endParaRPr lang="en-US" sz="3600" dirty="0" smtClean="0"/>
          </a:p>
          <a:p>
            <a:r>
              <a:rPr lang="en-US"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3600" dirty="0" smtClean="0"/>
              <a:t>The </a:t>
            </a:r>
            <a:r>
              <a:rPr lang="en-US" sz="3600" dirty="0"/>
              <a:t>need for intimacy often </a:t>
            </a:r>
            <a:r>
              <a:rPr lang="en-US" sz="3600" dirty="0" smtClean="0"/>
              <a:t>remains</a:t>
            </a:r>
          </a:p>
          <a:p>
            <a:r>
              <a:rPr lang="en-US"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3600" dirty="0" smtClean="0"/>
              <a:t>Not </a:t>
            </a:r>
            <a:r>
              <a:rPr lang="en-US" sz="3600" dirty="0"/>
              <a:t>all </a:t>
            </a:r>
            <a:r>
              <a:rPr lang="en-US" sz="3600" dirty="0" err="1"/>
              <a:t>behaviour</a:t>
            </a:r>
            <a:r>
              <a:rPr lang="en-US" sz="3600" dirty="0"/>
              <a:t> is </a:t>
            </a:r>
            <a:r>
              <a:rPr lang="en-US" sz="3600" dirty="0" smtClean="0"/>
              <a:t>problematic</a:t>
            </a:r>
          </a:p>
          <a:p>
            <a:r>
              <a:rPr lang="en-US"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3600" dirty="0" smtClean="0"/>
              <a:t>Many </a:t>
            </a:r>
            <a:r>
              <a:rPr lang="en-US" sz="3600" dirty="0"/>
              <a:t>expressions of closeness are </a:t>
            </a:r>
            <a:r>
              <a:rPr lang="en-US" sz="3600" dirty="0" smtClean="0"/>
              <a:t>meaningful</a:t>
            </a:r>
          </a:p>
          <a:p>
            <a:r>
              <a:rPr lang="en-US"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3600" dirty="0" smtClean="0"/>
              <a:t>Good </a:t>
            </a:r>
            <a:r>
              <a:rPr lang="en-US" sz="3600" dirty="0"/>
              <a:t>care means balancing safety and autonomy</a:t>
            </a:r>
          </a:p>
        </p:txBody>
      </p:sp>
    </p:spTree>
    <p:extLst>
      <p:ext uri="{BB962C8B-B14F-4D97-AF65-F5344CB8AC3E}">
        <p14:creationId xmlns:p14="http://schemas.microsoft.com/office/powerpoint/2010/main" val="3469503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Types of Dementia (Clinically Relevant for Consent)</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p:txBody>
          <a:bodyPr/>
          <a:lstStyle/>
          <a:p>
            <a:endParaRPr lang="en-US" sz="3600" i="1" dirty="0"/>
          </a:p>
          <a:p>
            <a:pPr>
              <a:buFont typeface="Wingdings" panose="05000000000000000000" pitchFamily="2" charset="2"/>
              <a:buChar char="q"/>
            </a:pPr>
            <a:r>
              <a:rPr lang="en-US" sz="3600" dirty="0" smtClean="0">
                <a:solidFill>
                  <a:schemeClr val="accent1">
                    <a:lumMod val="75000"/>
                  </a:schemeClr>
                </a:solidFill>
              </a:rPr>
              <a:t> Alzheimer’s </a:t>
            </a:r>
            <a:r>
              <a:rPr lang="en-US" sz="3600" dirty="0">
                <a:solidFill>
                  <a:schemeClr val="accent1">
                    <a:lumMod val="75000"/>
                  </a:schemeClr>
                </a:solidFill>
              </a:rPr>
              <a:t>Disease</a:t>
            </a:r>
            <a:r>
              <a:rPr lang="en-US" sz="3600" dirty="0"/>
              <a:t>→ </a:t>
            </a:r>
            <a:r>
              <a:rPr lang="en-US" sz="3600" dirty="0" smtClean="0"/>
              <a:t>memory </a:t>
            </a:r>
            <a:r>
              <a:rPr lang="en-US" sz="3600" dirty="0"/>
              <a:t>impairment </a:t>
            </a:r>
          </a:p>
          <a:p>
            <a:pPr>
              <a:buFont typeface="Wingdings" panose="05000000000000000000" pitchFamily="2" charset="2"/>
              <a:buChar char="q"/>
            </a:pPr>
            <a:r>
              <a:rPr lang="en-US" sz="3600" dirty="0" err="1" smtClean="0">
                <a:solidFill>
                  <a:schemeClr val="accent1">
                    <a:lumMod val="75000"/>
                  </a:schemeClr>
                </a:solidFill>
              </a:rPr>
              <a:t>Frontotemporal</a:t>
            </a:r>
            <a:r>
              <a:rPr lang="en-US" sz="3600" dirty="0" smtClean="0">
                <a:solidFill>
                  <a:schemeClr val="accent1">
                    <a:lumMod val="75000"/>
                  </a:schemeClr>
                </a:solidFill>
              </a:rPr>
              <a:t> </a:t>
            </a:r>
            <a:r>
              <a:rPr lang="en-US" sz="3600" dirty="0">
                <a:solidFill>
                  <a:schemeClr val="accent1">
                    <a:lumMod val="75000"/>
                  </a:schemeClr>
                </a:solidFill>
              </a:rPr>
              <a:t>Dementia </a:t>
            </a:r>
            <a:r>
              <a:rPr lang="en-US" sz="3600" dirty="0" smtClean="0"/>
              <a:t>→disinhibition </a:t>
            </a:r>
            <a:r>
              <a:rPr lang="en-US" sz="3600" dirty="0"/>
              <a:t>→ high ethical complexity</a:t>
            </a:r>
          </a:p>
          <a:p>
            <a:pPr>
              <a:buFont typeface="Wingdings" panose="05000000000000000000" pitchFamily="2" charset="2"/>
              <a:buChar char="q"/>
            </a:pPr>
            <a:r>
              <a:rPr lang="en-US" sz="3600" dirty="0" smtClean="0">
                <a:solidFill>
                  <a:schemeClr val="accent1">
                    <a:lumMod val="75000"/>
                  </a:schemeClr>
                </a:solidFill>
              </a:rPr>
              <a:t> Vascular </a:t>
            </a:r>
            <a:r>
              <a:rPr lang="en-US" sz="3600" dirty="0">
                <a:solidFill>
                  <a:schemeClr val="accent1">
                    <a:lumMod val="75000"/>
                  </a:schemeClr>
                </a:solidFill>
              </a:rPr>
              <a:t>Dementia </a:t>
            </a:r>
            <a:r>
              <a:rPr lang="en-US" sz="3600" dirty="0"/>
              <a:t>→ executive dysfunction → difficulty weighing consequences</a:t>
            </a:r>
          </a:p>
          <a:p>
            <a:pPr>
              <a:buFont typeface="Wingdings" panose="05000000000000000000" pitchFamily="2" charset="2"/>
              <a:buChar char="q"/>
            </a:pPr>
            <a:r>
              <a:rPr lang="en-US" sz="3600" dirty="0" smtClean="0">
                <a:solidFill>
                  <a:schemeClr val="accent1">
                    <a:lumMod val="75000"/>
                  </a:schemeClr>
                </a:solidFill>
              </a:rPr>
              <a:t> </a:t>
            </a:r>
            <a:r>
              <a:rPr lang="en-US" sz="3600" dirty="0" err="1" smtClean="0">
                <a:solidFill>
                  <a:schemeClr val="accent1">
                    <a:lumMod val="75000"/>
                  </a:schemeClr>
                </a:solidFill>
              </a:rPr>
              <a:t>Lewy</a:t>
            </a:r>
            <a:r>
              <a:rPr lang="en-US" sz="3600" dirty="0" smtClean="0">
                <a:solidFill>
                  <a:schemeClr val="accent1">
                    <a:lumMod val="75000"/>
                  </a:schemeClr>
                </a:solidFill>
              </a:rPr>
              <a:t> Body </a:t>
            </a:r>
            <a:r>
              <a:rPr lang="en-US" sz="3600" dirty="0"/>
              <a:t>→ Fluctuating cognition → consent may fluctuate</a:t>
            </a:r>
          </a:p>
          <a:p>
            <a:pPr algn="ctr"/>
            <a:r>
              <a:rPr lang="en-US" sz="3600" dirty="0"/>
              <a:t>                   </a:t>
            </a:r>
            <a:endParaRPr lang="en-US" sz="3600" dirty="0" smtClean="0"/>
          </a:p>
          <a:p>
            <a:pPr algn="ctr"/>
            <a:r>
              <a:rPr lang="en-US" sz="3600" i="1" dirty="0" smtClean="0">
                <a:solidFill>
                  <a:srgbClr val="CC0099"/>
                </a:solidFill>
              </a:rPr>
              <a:t>Diagnosis </a:t>
            </a:r>
            <a:r>
              <a:rPr lang="en-US" sz="3600" i="1" dirty="0">
                <a:solidFill>
                  <a:srgbClr val="CC0099"/>
                </a:solidFill>
              </a:rPr>
              <a:t>matters.</a:t>
            </a:r>
          </a:p>
          <a:p>
            <a:endParaRPr lang="el-GR" dirty="0"/>
          </a:p>
        </p:txBody>
      </p:sp>
    </p:spTree>
    <p:extLst>
      <p:ext uri="{BB962C8B-B14F-4D97-AF65-F5344CB8AC3E}">
        <p14:creationId xmlns:p14="http://schemas.microsoft.com/office/powerpoint/2010/main" val="1459458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Alzheimer’s Disease</a:t>
            </a:r>
          </a:p>
        </p:txBody>
      </p:sp>
      <p:sp>
        <p:nvSpPr>
          <p:cNvPr id="4" name="Content Placeholder 3"/>
          <p:cNvSpPr>
            <a:spLocks noGrp="1"/>
          </p:cNvSpPr>
          <p:nvPr>
            <p:ph sz="quarter" idx="12"/>
          </p:nvPr>
        </p:nvSpPr>
        <p:spPr>
          <a:xfrm>
            <a:off x="-1" y="1276351"/>
            <a:ext cx="12192001" cy="5581650"/>
          </a:xfrm>
        </p:spPr>
        <p:txBody>
          <a:bodyPr/>
          <a:lstStyle/>
          <a:p>
            <a:pPr marL="457200" indent="-457200">
              <a:buFont typeface="Arial" panose="020B0604020202020204" pitchFamily="34" charset="0"/>
              <a:buChar char="•"/>
            </a:pPr>
            <a:r>
              <a:rPr lang="en-US" sz="3600" dirty="0" smtClean="0"/>
              <a:t>Primarily </a:t>
            </a:r>
            <a:r>
              <a:rPr lang="en-US" sz="3600" dirty="0"/>
              <a:t>affects </a:t>
            </a:r>
            <a:r>
              <a:rPr lang="en-US" sz="3600" dirty="0" smtClean="0"/>
              <a:t>memory</a:t>
            </a:r>
          </a:p>
          <a:p>
            <a:pPr marL="457200" indent="-457200">
              <a:buFont typeface="Arial" panose="020B0604020202020204" pitchFamily="34" charset="0"/>
              <a:buChar char="•"/>
            </a:pPr>
            <a:r>
              <a:rPr lang="en-US" sz="3600" dirty="0" smtClean="0"/>
              <a:t>Person </a:t>
            </a:r>
            <a:r>
              <a:rPr lang="en-US" sz="3600" dirty="0"/>
              <a:t>may forget relationships or </a:t>
            </a:r>
            <a:r>
              <a:rPr lang="en-US" sz="3600" dirty="0" smtClean="0"/>
              <a:t>context</a:t>
            </a:r>
          </a:p>
          <a:p>
            <a:pPr marL="457200" indent="-457200">
              <a:buFont typeface="Arial" panose="020B0604020202020204" pitchFamily="34" charset="0"/>
              <a:buChar char="•"/>
            </a:pPr>
            <a:r>
              <a:rPr lang="en-US" sz="3600" dirty="0" smtClean="0"/>
              <a:t>Can </a:t>
            </a:r>
            <a:r>
              <a:rPr lang="en-US" sz="3600" dirty="0"/>
              <a:t>lead to confusion about who others </a:t>
            </a:r>
            <a:r>
              <a:rPr lang="en-US" sz="3600" dirty="0" smtClean="0"/>
              <a:t>are</a:t>
            </a:r>
          </a:p>
          <a:p>
            <a:pPr marL="457200" indent="-457200">
              <a:buFont typeface="Arial" panose="020B0604020202020204" pitchFamily="34" charset="0"/>
              <a:buChar char="•"/>
            </a:pPr>
            <a:r>
              <a:rPr lang="en-US" sz="3600" dirty="0" smtClean="0"/>
              <a:t>Emotional </a:t>
            </a:r>
            <a:r>
              <a:rPr lang="en-US" sz="3600" dirty="0"/>
              <a:t>needs often </a:t>
            </a:r>
            <a:r>
              <a:rPr lang="en-US" sz="3600" dirty="0" smtClean="0"/>
              <a:t>remain</a:t>
            </a:r>
          </a:p>
          <a:p>
            <a:r>
              <a:rPr lang="en-US" sz="3600" dirty="0" smtClean="0">
                <a:solidFill>
                  <a:schemeClr val="accent3"/>
                </a:solidFill>
              </a:rPr>
              <a:t>Impact:</a:t>
            </a:r>
          </a:p>
          <a:p>
            <a:pPr marL="457200" indent="-457200">
              <a:buFont typeface="Arial" panose="020B0604020202020204" pitchFamily="34" charset="0"/>
              <a:buChar char="•"/>
            </a:pPr>
            <a:r>
              <a:rPr lang="en-US" sz="3600" dirty="0" smtClean="0"/>
              <a:t>May </a:t>
            </a:r>
            <a:r>
              <a:rPr lang="en-US" sz="3600" dirty="0"/>
              <a:t>seek closeness for </a:t>
            </a:r>
            <a:r>
              <a:rPr lang="en-US" sz="3600" dirty="0" smtClean="0"/>
              <a:t>comfort</a:t>
            </a:r>
          </a:p>
          <a:p>
            <a:pPr marL="457200" indent="-457200">
              <a:buFont typeface="Arial" panose="020B0604020202020204" pitchFamily="34" charset="0"/>
              <a:buChar char="•"/>
            </a:pPr>
            <a:r>
              <a:rPr lang="en-US" sz="3600" dirty="0" smtClean="0"/>
              <a:t>Risk </a:t>
            </a:r>
            <a:r>
              <a:rPr lang="en-US" sz="3600" dirty="0"/>
              <a:t>of misunderstanding situations</a:t>
            </a:r>
          </a:p>
        </p:txBody>
      </p:sp>
    </p:spTree>
    <p:extLst>
      <p:ext uri="{BB962C8B-B14F-4D97-AF65-F5344CB8AC3E}">
        <p14:creationId xmlns:p14="http://schemas.microsoft.com/office/powerpoint/2010/main" val="2218651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err="1"/>
              <a:t>Frontotemporal</a:t>
            </a:r>
            <a:r>
              <a:rPr lang="en-US" sz="4000" dirty="0"/>
              <a:t> Dementia</a:t>
            </a:r>
          </a:p>
        </p:txBody>
      </p:sp>
      <p:sp>
        <p:nvSpPr>
          <p:cNvPr id="4" name="Content Placeholder 3"/>
          <p:cNvSpPr>
            <a:spLocks noGrp="1"/>
          </p:cNvSpPr>
          <p:nvPr>
            <p:ph sz="quarter" idx="12"/>
          </p:nvPr>
        </p:nvSpPr>
        <p:spPr/>
        <p:txBody>
          <a:bodyPr/>
          <a:lstStyle/>
          <a:p>
            <a:pPr marL="571500" indent="-571500">
              <a:buFont typeface="Arial" panose="020B0604020202020204" pitchFamily="34" charset="0"/>
              <a:buChar char="•"/>
            </a:pPr>
            <a:r>
              <a:rPr lang="en-US" sz="3600" dirty="0" smtClean="0"/>
              <a:t>Changes </a:t>
            </a:r>
            <a:r>
              <a:rPr lang="en-US" sz="3600" dirty="0"/>
              <a:t>in </a:t>
            </a:r>
            <a:r>
              <a:rPr lang="en-US" sz="3600" dirty="0" err="1"/>
              <a:t>behaviour</a:t>
            </a:r>
            <a:r>
              <a:rPr lang="en-US" sz="3600" dirty="0"/>
              <a:t> and social </a:t>
            </a:r>
            <a:r>
              <a:rPr lang="en-US" sz="3600" dirty="0" smtClean="0"/>
              <a:t>awareness </a:t>
            </a:r>
          </a:p>
          <a:p>
            <a:pPr marL="571500" indent="-571500">
              <a:buFont typeface="Arial" panose="020B0604020202020204" pitchFamily="34" charset="0"/>
              <a:buChar char="•"/>
            </a:pPr>
            <a:r>
              <a:rPr lang="en-US" sz="3600" dirty="0" smtClean="0"/>
              <a:t>Disinhibition </a:t>
            </a:r>
            <a:r>
              <a:rPr lang="en-US" sz="3600" dirty="0"/>
              <a:t>and </a:t>
            </a:r>
            <a:r>
              <a:rPr lang="en-US" sz="3600" dirty="0" smtClean="0"/>
              <a:t>impulsivity</a:t>
            </a:r>
          </a:p>
          <a:p>
            <a:pPr marL="571500" indent="-571500">
              <a:buFont typeface="Arial" panose="020B0604020202020204" pitchFamily="34" charset="0"/>
              <a:buChar char="•"/>
            </a:pPr>
            <a:r>
              <a:rPr lang="en-US" sz="3600" dirty="0" smtClean="0"/>
              <a:t>Reduced </a:t>
            </a:r>
            <a:r>
              <a:rPr lang="en-US" sz="3600" dirty="0"/>
              <a:t>empathy and </a:t>
            </a:r>
            <a:r>
              <a:rPr lang="en-US" sz="3600" dirty="0" smtClean="0"/>
              <a:t>judgment </a:t>
            </a:r>
          </a:p>
          <a:p>
            <a:pPr marL="571500" indent="-571500">
              <a:buFont typeface="Arial" panose="020B0604020202020204" pitchFamily="34" charset="0"/>
              <a:buChar char="•"/>
            </a:pPr>
            <a:r>
              <a:rPr lang="en-US" sz="3600" dirty="0" smtClean="0"/>
              <a:t>Limited </a:t>
            </a:r>
            <a:r>
              <a:rPr lang="en-US" sz="3600" dirty="0"/>
              <a:t>awareness of </a:t>
            </a:r>
            <a:r>
              <a:rPr lang="en-US" sz="3600" dirty="0" smtClean="0"/>
              <a:t>consequences</a:t>
            </a:r>
          </a:p>
          <a:p>
            <a:r>
              <a:rPr lang="en-US" sz="3600" dirty="0" smtClean="0">
                <a:solidFill>
                  <a:schemeClr val="accent3"/>
                </a:solidFill>
              </a:rPr>
              <a:t>Impact:</a:t>
            </a:r>
          </a:p>
          <a:p>
            <a:pPr marL="571500" indent="-571500">
              <a:buFont typeface="Arial" panose="020B0604020202020204" pitchFamily="34" charset="0"/>
              <a:buChar char="•"/>
            </a:pPr>
            <a:r>
              <a:rPr lang="en-US" sz="3600" dirty="0" smtClean="0"/>
              <a:t>Increased </a:t>
            </a:r>
            <a:r>
              <a:rPr lang="en-US" sz="3600" dirty="0"/>
              <a:t>risk of inappropriate </a:t>
            </a:r>
            <a:r>
              <a:rPr lang="en-US" sz="3600" dirty="0" err="1" smtClean="0"/>
              <a:t>behaviour</a:t>
            </a:r>
            <a:endParaRPr lang="en-US" sz="3600" dirty="0" smtClean="0"/>
          </a:p>
          <a:p>
            <a:pPr marL="571500" indent="-571500">
              <a:buFont typeface="Arial" panose="020B0604020202020204" pitchFamily="34" charset="0"/>
              <a:buChar char="•"/>
            </a:pPr>
            <a:r>
              <a:rPr lang="en-US" sz="3600" dirty="0" smtClean="0"/>
              <a:t>Consent </a:t>
            </a:r>
            <a:r>
              <a:rPr lang="en-US" sz="3600" dirty="0"/>
              <a:t>may be affected → needs careful assessment</a:t>
            </a:r>
          </a:p>
        </p:txBody>
      </p:sp>
    </p:spTree>
    <p:extLst>
      <p:ext uri="{BB962C8B-B14F-4D97-AF65-F5344CB8AC3E}">
        <p14:creationId xmlns:p14="http://schemas.microsoft.com/office/powerpoint/2010/main" val="2480290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Vascular Dementia</a:t>
            </a:r>
          </a:p>
        </p:txBody>
      </p:sp>
      <p:sp>
        <p:nvSpPr>
          <p:cNvPr id="4" name="Content Placeholder 3"/>
          <p:cNvSpPr>
            <a:spLocks noGrp="1"/>
          </p:cNvSpPr>
          <p:nvPr>
            <p:ph sz="quarter" idx="12"/>
          </p:nvPr>
        </p:nvSpPr>
        <p:spPr/>
        <p:txBody>
          <a:bodyPr/>
          <a:lstStyle/>
          <a:p>
            <a:pPr marL="571500" indent="-571500">
              <a:buFont typeface="Arial" panose="020B0604020202020204" pitchFamily="34" charset="0"/>
              <a:buChar char="•"/>
            </a:pPr>
            <a:r>
              <a:rPr lang="en-US" sz="3600" dirty="0" smtClean="0"/>
              <a:t>Difficulties </a:t>
            </a:r>
            <a:r>
              <a:rPr lang="en-US" sz="3600" dirty="0"/>
              <a:t>with planning and </a:t>
            </a:r>
            <a:r>
              <a:rPr lang="en-US" sz="3600" dirty="0" smtClean="0"/>
              <a:t>decision-making</a:t>
            </a:r>
          </a:p>
          <a:p>
            <a:pPr marL="571500" indent="-571500">
              <a:buFont typeface="Arial" panose="020B0604020202020204" pitchFamily="34" charset="0"/>
              <a:buChar char="•"/>
            </a:pPr>
            <a:r>
              <a:rPr lang="en-US" sz="3600" dirty="0" smtClean="0"/>
              <a:t> </a:t>
            </a:r>
            <a:r>
              <a:rPr lang="en-US" sz="3600" dirty="0"/>
              <a:t>Slower thinking and </a:t>
            </a:r>
            <a:r>
              <a:rPr lang="en-US" sz="3600" dirty="0" smtClean="0"/>
              <a:t>processing</a:t>
            </a:r>
          </a:p>
          <a:p>
            <a:pPr marL="571500" indent="-571500">
              <a:buFont typeface="Arial" panose="020B0604020202020204" pitchFamily="34" charset="0"/>
              <a:buChar char="•"/>
            </a:pPr>
            <a:r>
              <a:rPr lang="en-US" sz="3600" dirty="0" smtClean="0"/>
              <a:t>Reduced </a:t>
            </a:r>
            <a:r>
              <a:rPr lang="en-US" sz="3600" dirty="0"/>
              <a:t>ability to weigh </a:t>
            </a:r>
            <a:r>
              <a:rPr lang="en-US" sz="3600" dirty="0" smtClean="0"/>
              <a:t>consequences</a:t>
            </a:r>
          </a:p>
          <a:p>
            <a:r>
              <a:rPr lang="en-US" sz="3600" dirty="0" smtClean="0">
                <a:solidFill>
                  <a:schemeClr val="accent3"/>
                </a:solidFill>
              </a:rPr>
              <a:t>Impact:</a:t>
            </a:r>
          </a:p>
          <a:p>
            <a:pPr marL="571500" indent="-571500">
              <a:buFont typeface="Arial" panose="020B0604020202020204" pitchFamily="34" charset="0"/>
              <a:buChar char="•"/>
            </a:pPr>
            <a:r>
              <a:rPr lang="en-US" sz="3600" dirty="0" smtClean="0"/>
              <a:t>May </a:t>
            </a:r>
            <a:r>
              <a:rPr lang="en-US" sz="3600" dirty="0"/>
              <a:t>struggle to make informed </a:t>
            </a:r>
            <a:r>
              <a:rPr lang="en-US" sz="3600" dirty="0" smtClean="0"/>
              <a:t>decisions</a:t>
            </a:r>
          </a:p>
          <a:p>
            <a:pPr marL="571500" indent="-571500">
              <a:buFont typeface="Arial" panose="020B0604020202020204" pitchFamily="34" charset="0"/>
              <a:buChar char="•"/>
            </a:pPr>
            <a:r>
              <a:rPr lang="en-US" sz="3600" dirty="0" smtClean="0"/>
              <a:t>Needs </a:t>
            </a:r>
            <a:r>
              <a:rPr lang="en-US" sz="3600" dirty="0"/>
              <a:t>support in understanding </a:t>
            </a:r>
            <a:r>
              <a:rPr lang="en-US" sz="3600" dirty="0" smtClean="0"/>
              <a:t>situations</a:t>
            </a:r>
            <a:endParaRPr lang="en-US" sz="3600" dirty="0"/>
          </a:p>
        </p:txBody>
      </p:sp>
    </p:spTree>
    <p:extLst>
      <p:ext uri="{BB962C8B-B14F-4D97-AF65-F5344CB8AC3E}">
        <p14:creationId xmlns:p14="http://schemas.microsoft.com/office/powerpoint/2010/main" val="10629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Lewy</a:t>
            </a:r>
            <a:r>
              <a:rPr lang="en-US" dirty="0" smtClean="0"/>
              <a:t> Body Dementia</a:t>
            </a:r>
            <a:endParaRPr lang="en-US" dirty="0"/>
          </a:p>
        </p:txBody>
      </p:sp>
      <p:sp>
        <p:nvSpPr>
          <p:cNvPr id="4" name="Content Placeholder 3"/>
          <p:cNvSpPr>
            <a:spLocks noGrp="1"/>
          </p:cNvSpPr>
          <p:nvPr>
            <p:ph sz="quarter" idx="12"/>
          </p:nvPr>
        </p:nvSpPr>
        <p:spPr/>
        <p:txBody>
          <a:bodyPr/>
          <a:lstStyle/>
          <a:p>
            <a:pPr marL="571500" indent="-571500">
              <a:buFont typeface="Arial" panose="020B0604020202020204" pitchFamily="34" charset="0"/>
              <a:buChar char="•"/>
            </a:pPr>
            <a:r>
              <a:rPr lang="en-US" sz="3600" dirty="0" smtClean="0"/>
              <a:t>Fluctuating </a:t>
            </a:r>
            <a:r>
              <a:rPr lang="en-US" sz="3600" dirty="0"/>
              <a:t>attention and </a:t>
            </a:r>
            <a:r>
              <a:rPr lang="en-US" sz="3600" dirty="0" smtClean="0"/>
              <a:t>awareness</a:t>
            </a:r>
          </a:p>
          <a:p>
            <a:pPr marL="571500" indent="-571500">
              <a:buFont typeface="Arial" panose="020B0604020202020204" pitchFamily="34" charset="0"/>
              <a:buChar char="•"/>
            </a:pPr>
            <a:r>
              <a:rPr lang="en-US" sz="3600" dirty="0" smtClean="0"/>
              <a:t>Periods </a:t>
            </a:r>
            <a:r>
              <a:rPr lang="en-US" sz="3600" dirty="0"/>
              <a:t>of clarity followed by </a:t>
            </a:r>
            <a:r>
              <a:rPr lang="en-US" sz="3600" dirty="0" smtClean="0"/>
              <a:t>confusion</a:t>
            </a:r>
          </a:p>
          <a:p>
            <a:pPr marL="571500" indent="-571500">
              <a:buFont typeface="Arial" panose="020B0604020202020204" pitchFamily="34" charset="0"/>
              <a:buChar char="•"/>
            </a:pPr>
            <a:r>
              <a:rPr lang="en-US" sz="3600" dirty="0" smtClean="0"/>
              <a:t>Possible </a:t>
            </a:r>
            <a:r>
              <a:rPr lang="en-US" sz="3600" dirty="0"/>
              <a:t>visual </a:t>
            </a:r>
            <a:r>
              <a:rPr lang="en-US" sz="3600" dirty="0" smtClean="0"/>
              <a:t>hallucinations</a:t>
            </a:r>
          </a:p>
          <a:p>
            <a:r>
              <a:rPr lang="en-US" sz="3600" dirty="0" smtClean="0">
                <a:solidFill>
                  <a:schemeClr val="accent3"/>
                </a:solidFill>
              </a:rPr>
              <a:t>Impact:</a:t>
            </a:r>
          </a:p>
          <a:p>
            <a:pPr marL="571500" indent="-571500">
              <a:buFont typeface="Arial" panose="020B0604020202020204" pitchFamily="34" charset="0"/>
              <a:buChar char="•"/>
            </a:pPr>
            <a:r>
              <a:rPr lang="en-US" sz="3600" dirty="0" smtClean="0"/>
              <a:t>Capacity </a:t>
            </a:r>
            <a:r>
              <a:rPr lang="en-US" sz="3600" dirty="0"/>
              <a:t>may change from day to </a:t>
            </a:r>
            <a:r>
              <a:rPr lang="en-US" sz="3600" dirty="0" smtClean="0"/>
              <a:t>day</a:t>
            </a:r>
          </a:p>
          <a:p>
            <a:pPr marL="571500" indent="-571500">
              <a:buFont typeface="Arial" panose="020B0604020202020204" pitchFamily="34" charset="0"/>
              <a:buChar char="•"/>
            </a:pPr>
            <a:r>
              <a:rPr lang="en-US" sz="3600" dirty="0" smtClean="0"/>
              <a:t>Consent </a:t>
            </a:r>
            <a:r>
              <a:rPr lang="en-US" sz="3600" dirty="0"/>
              <a:t>must be assessed in the moment</a:t>
            </a:r>
          </a:p>
        </p:txBody>
      </p:sp>
    </p:spTree>
    <p:extLst>
      <p:ext uri="{BB962C8B-B14F-4D97-AF65-F5344CB8AC3E}">
        <p14:creationId xmlns:p14="http://schemas.microsoft.com/office/powerpoint/2010/main" val="2312278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pPr algn="ctr"/>
            <a:r>
              <a:rPr lang="en-US" sz="4400" dirty="0" smtClean="0"/>
              <a:t>Why this matters?</a:t>
            </a:r>
            <a:endParaRPr lang="el-GR" sz="4400" dirty="0"/>
          </a:p>
        </p:txBody>
      </p:sp>
      <p:sp>
        <p:nvSpPr>
          <p:cNvPr id="6" name="Text Placeholder 5"/>
          <p:cNvSpPr>
            <a:spLocks noGrp="1"/>
          </p:cNvSpPr>
          <p:nvPr>
            <p:ph type="body" sz="quarter" idx="10"/>
          </p:nvPr>
        </p:nvSpPr>
        <p:spPr>
          <a:xfrm>
            <a:off x="203479" y="1028701"/>
            <a:ext cx="6616422" cy="5572124"/>
          </a:xfrm>
        </p:spPr>
        <p:txBody>
          <a:bodyPr/>
          <a:lstStyle/>
          <a:p>
            <a:r>
              <a:rPr lang="en-US" sz="3200" b="0" dirty="0">
                <a:solidFill>
                  <a:schemeClr val="tx1"/>
                </a:solidFill>
                <a:latin typeface="Calibri" panose="020F0502020204030204" pitchFamily="34" charset="0"/>
                <a:ea typeface="Calibri" panose="020F0502020204030204" pitchFamily="34" charset="0"/>
                <a:cs typeface="Calibri" panose="020F0502020204030204" pitchFamily="34" charset="0"/>
              </a:rPr>
              <a:t>Dementia </a:t>
            </a:r>
            <a:r>
              <a:rPr lang="en-US" sz="3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is not just about memory.</a:t>
            </a:r>
          </a:p>
          <a:p>
            <a:pPr marL="457200" indent="-457200">
              <a:buFont typeface="Arial" panose="020B0604020202020204" pitchFamily="34" charset="0"/>
              <a:buChar char="•"/>
            </a:pPr>
            <a:r>
              <a:rPr lang="en-US" sz="3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Decision-making</a:t>
            </a:r>
          </a:p>
          <a:p>
            <a:pPr marL="457200" indent="-457200">
              <a:buFont typeface="Arial" panose="020B0604020202020204" pitchFamily="34" charset="0"/>
              <a:buChar char="•"/>
            </a:pPr>
            <a:r>
              <a:rPr lang="en-US" sz="3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Social judgment</a:t>
            </a:r>
          </a:p>
          <a:p>
            <a:pPr marL="457200" indent="-457200">
              <a:buFont typeface="Arial" panose="020B0604020202020204" pitchFamily="34" charset="0"/>
              <a:buChar char="•"/>
            </a:pPr>
            <a:r>
              <a:rPr lang="en-US" sz="3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Impulse control</a:t>
            </a:r>
          </a:p>
          <a:p>
            <a:pPr marL="457200" indent="-457200">
              <a:buFont typeface="Arial" panose="020B0604020202020204" pitchFamily="34" charset="0"/>
              <a:buChar char="•"/>
            </a:pPr>
            <a:r>
              <a:rPr lang="en-US" sz="3200" b="0" dirty="0" smtClean="0">
                <a:solidFill>
                  <a:schemeClr val="tx1"/>
                </a:solidFill>
                <a:latin typeface="Calibri" panose="020F0502020204030204" pitchFamily="34" charset="0"/>
                <a:ea typeface="Calibri" panose="020F0502020204030204" pitchFamily="34" charset="0"/>
                <a:cs typeface="Calibri" panose="020F0502020204030204" pitchFamily="34" charset="0"/>
              </a:rPr>
              <a:t>Emotional regulation</a:t>
            </a:r>
          </a:p>
          <a:p>
            <a:endParaRPr lang="en-US" sz="32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3200" b="0" i="1" dirty="0" smtClean="0">
                <a:latin typeface="Calibri" panose="020F0502020204030204" pitchFamily="34" charset="0"/>
                <a:ea typeface="Calibri" panose="020F0502020204030204" pitchFamily="34" charset="0"/>
                <a:cs typeface="Calibri" panose="020F0502020204030204" pitchFamily="34" charset="0"/>
              </a:rPr>
              <a:t>This affects how people behave, relate, and give consent.</a:t>
            </a:r>
            <a:endParaRPr lang="el-GR" sz="3200" b="0" i="1" dirty="0">
              <a:latin typeface="Calibri" panose="020F0502020204030204" pitchFamily="34" charset="0"/>
              <a:ea typeface="Calibri" panose="020F0502020204030204" pitchFamily="34" charset="0"/>
              <a:cs typeface="Calibri" panose="020F0502020204030204" pitchFamily="34" charset="0"/>
            </a:endParaRPr>
          </a:p>
        </p:txBody>
      </p:sp>
      <p:pic>
        <p:nvPicPr>
          <p:cNvPr id="2" name="Content Placeholder 1"/>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6962775" y="2562225"/>
            <a:ext cx="4606417" cy="3110255"/>
          </a:xfrm>
        </p:spPr>
      </p:pic>
    </p:spTree>
    <p:extLst>
      <p:ext uri="{BB962C8B-B14F-4D97-AF65-F5344CB8AC3E}">
        <p14:creationId xmlns:p14="http://schemas.microsoft.com/office/powerpoint/2010/main" val="111275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Common Patterns of Sexual Change</a:t>
            </a:r>
            <a:endParaRPr lang="el-GR" sz="4400" dirty="0"/>
          </a:p>
        </p:txBody>
      </p:sp>
      <p:sp>
        <p:nvSpPr>
          <p:cNvPr id="5" name="Content Placeholder 4"/>
          <p:cNvSpPr>
            <a:spLocks noGrp="1"/>
          </p:cNvSpPr>
          <p:nvPr>
            <p:ph sz="quarter" idx="12"/>
          </p:nvPr>
        </p:nvSpPr>
        <p:spPr>
          <a:xfrm>
            <a:off x="97971" y="1571624"/>
            <a:ext cx="11944350" cy="5180239"/>
          </a:xfrm>
        </p:spPr>
        <p:txBody>
          <a:bodyPr/>
          <a:lstStyle/>
          <a:p>
            <a:r>
              <a:rPr lang="en-US" sz="4000" dirty="0"/>
              <a:t>1. Reduced Sexual Interest	</a:t>
            </a:r>
            <a:endParaRPr lang="en-US" sz="4000" dirty="0" smtClean="0"/>
          </a:p>
          <a:p>
            <a:endParaRPr lang="en-US" sz="4000" dirty="0" smtClean="0"/>
          </a:p>
          <a:p>
            <a:r>
              <a:rPr lang="en-US" sz="4000" dirty="0" smtClean="0"/>
              <a:t>2</a:t>
            </a:r>
            <a:r>
              <a:rPr lang="en-US" sz="4000" dirty="0"/>
              <a:t>. Increased Sexual </a:t>
            </a:r>
            <a:r>
              <a:rPr lang="en-US" sz="4000" dirty="0" err="1"/>
              <a:t>Behaviour</a:t>
            </a:r>
            <a:r>
              <a:rPr lang="en-US" sz="4000" dirty="0"/>
              <a:t> (</a:t>
            </a:r>
            <a:r>
              <a:rPr lang="en-US" sz="4000" dirty="0" err="1"/>
              <a:t>Hypersexuality</a:t>
            </a:r>
            <a:r>
              <a:rPr lang="en-US" sz="4000" dirty="0"/>
              <a:t>)</a:t>
            </a:r>
          </a:p>
          <a:p>
            <a:endParaRPr lang="en-US" sz="4000" dirty="0" smtClean="0"/>
          </a:p>
          <a:p>
            <a:r>
              <a:rPr lang="en-US" sz="4000" dirty="0" smtClean="0"/>
              <a:t>3</a:t>
            </a:r>
            <a:r>
              <a:rPr lang="en-US" sz="4000" dirty="0"/>
              <a:t>. Relational Confusion</a:t>
            </a:r>
          </a:p>
          <a:p>
            <a:endParaRPr lang="en-US" sz="3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3439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Sexual </a:t>
            </a:r>
            <a:r>
              <a:rPr lang="en-US" sz="4400" dirty="0" err="1"/>
              <a:t>Behaviour</a:t>
            </a:r>
            <a:r>
              <a:rPr lang="en-US" sz="4400" dirty="0"/>
              <a:t> Changes in Dementia</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123950"/>
            <a:ext cx="11944350" cy="5627914"/>
          </a:xfrm>
        </p:spPr>
        <p:txBody>
          <a:bodyPr/>
          <a:lstStyle/>
          <a:p>
            <a:r>
              <a:rPr lang="en-US" sz="3600" dirty="0"/>
              <a:t>Sexual changes vary depending on</a:t>
            </a:r>
            <a:r>
              <a:rPr lang="en-US" sz="3600" dirty="0" smtClean="0"/>
              <a:t>:</a:t>
            </a:r>
            <a:r>
              <a:rPr lang="en-US" sz="3600" dirty="0"/>
              <a:t>	</a:t>
            </a:r>
          </a:p>
          <a:p>
            <a:r>
              <a:rPr lang="en-US" sz="3600" dirty="0"/>
              <a:t>•	Brain regions affected</a:t>
            </a:r>
          </a:p>
          <a:p>
            <a:r>
              <a:rPr lang="en-US" sz="3600" dirty="0"/>
              <a:t>•	Type of dementia</a:t>
            </a:r>
          </a:p>
          <a:p>
            <a:r>
              <a:rPr lang="en-US" sz="3600" dirty="0"/>
              <a:t>•	Medication effects</a:t>
            </a:r>
          </a:p>
          <a:p>
            <a:r>
              <a:rPr lang="en-US" sz="3600" dirty="0"/>
              <a:t>•	Personality traits	</a:t>
            </a:r>
          </a:p>
          <a:p>
            <a:r>
              <a:rPr lang="en-US" sz="3600" dirty="0"/>
              <a:t>•	Environmental context</a:t>
            </a:r>
          </a:p>
          <a:p>
            <a:endParaRPr lang="en-US" sz="3600" dirty="0"/>
          </a:p>
          <a:p>
            <a:pPr algn="ctr"/>
            <a:r>
              <a:rPr lang="en-US" sz="3600" i="1" dirty="0">
                <a:solidFill>
                  <a:schemeClr val="accent3"/>
                </a:solidFill>
              </a:rPr>
              <a:t>Not all </a:t>
            </a:r>
            <a:r>
              <a:rPr lang="en-US" sz="3600" i="1" dirty="0" err="1">
                <a:solidFill>
                  <a:schemeClr val="accent3"/>
                </a:solidFill>
              </a:rPr>
              <a:t>behavioural</a:t>
            </a:r>
            <a:r>
              <a:rPr lang="en-US" sz="3600" i="1" dirty="0">
                <a:solidFill>
                  <a:schemeClr val="accent3"/>
                </a:solidFill>
              </a:rPr>
              <a:t> changes are intentional or sexually </a:t>
            </a:r>
            <a:r>
              <a:rPr lang="en-US" sz="3600" i="1" dirty="0" smtClean="0">
                <a:solidFill>
                  <a:schemeClr val="accent3"/>
                </a:solidFill>
              </a:rPr>
              <a:t>motivated</a:t>
            </a:r>
            <a:endParaRPr lang="en-US" sz="3600" b="1" i="1" dirty="0">
              <a:solidFill>
                <a:schemeClr val="accent3"/>
              </a:solidFill>
            </a:endParaRPr>
          </a:p>
          <a:p>
            <a:endParaRPr lang="el-GR" sz="3600"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7638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p:txBody>
          <a:bodyPr lIns="91440"/>
          <a:lstStyle/>
          <a:p>
            <a:pPr algn="ctr"/>
            <a:r>
              <a:rPr lang="en-US" sz="4400" dirty="0" err="1"/>
              <a:t>Hypersexuality</a:t>
            </a:r>
            <a:r>
              <a:rPr lang="en-US" sz="4400" dirty="0"/>
              <a:t> &amp; Medication</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4" name="Content Placeholder 3"/>
          <p:cNvSpPr>
            <a:spLocks noGrp="1"/>
          </p:cNvSpPr>
          <p:nvPr>
            <p:ph sz="quarter" idx="11"/>
          </p:nvPr>
        </p:nvSpPr>
        <p:spPr>
          <a:xfrm>
            <a:off x="97971" y="952500"/>
            <a:ext cx="5910944" cy="5823857"/>
          </a:xfrm>
        </p:spPr>
        <p:txBody>
          <a:bodyPr/>
          <a:lstStyle/>
          <a:p>
            <a:endParaRPr lang="en-US" sz="3600" dirty="0" smtClean="0"/>
          </a:p>
          <a:p>
            <a:r>
              <a:rPr lang="en-US" sz="3600" dirty="0" smtClean="0"/>
              <a:t>Especially </a:t>
            </a:r>
            <a:r>
              <a:rPr lang="en-US" sz="3600" dirty="0"/>
              <a:t>relevant in:</a:t>
            </a:r>
          </a:p>
          <a:p>
            <a:pPr>
              <a:buFont typeface="Arial" charset="0"/>
              <a:buChar char="•"/>
            </a:pPr>
            <a:r>
              <a:rPr lang="en-US" sz="3600" dirty="0"/>
              <a:t> Parkinson’s disease</a:t>
            </a:r>
          </a:p>
          <a:p>
            <a:pPr>
              <a:buFont typeface="Arial" charset="0"/>
              <a:buChar char="•"/>
            </a:pPr>
            <a:r>
              <a:rPr lang="en-US" sz="3600" dirty="0"/>
              <a:t> </a:t>
            </a:r>
            <a:r>
              <a:rPr lang="en-US" sz="3600" dirty="0" err="1"/>
              <a:t>Lewy</a:t>
            </a:r>
            <a:r>
              <a:rPr lang="en-US" sz="3600" dirty="0"/>
              <a:t> Body Dementia</a:t>
            </a:r>
          </a:p>
          <a:p>
            <a:pPr>
              <a:buFont typeface="Arial" charset="0"/>
              <a:buChar char="•"/>
            </a:pPr>
            <a:r>
              <a:rPr lang="en-US" sz="3600" dirty="0"/>
              <a:t> Dopaminergic treatment</a:t>
            </a:r>
          </a:p>
          <a:p>
            <a:endParaRPr lang="en-US" sz="3600" dirty="0"/>
          </a:p>
          <a:p>
            <a:pPr algn="ctr"/>
            <a:r>
              <a:rPr lang="en-US" sz="3600" i="1" dirty="0">
                <a:solidFill>
                  <a:schemeClr val="accent3"/>
                </a:solidFill>
              </a:rPr>
              <a:t>Clinical review may be required before </a:t>
            </a:r>
            <a:r>
              <a:rPr lang="en-US" sz="3600" i="1" dirty="0" smtClean="0">
                <a:solidFill>
                  <a:schemeClr val="accent3"/>
                </a:solidFill>
              </a:rPr>
              <a:t>restriction.</a:t>
            </a:r>
            <a:endParaRPr lang="en-US" sz="3600" i="1" dirty="0">
              <a:solidFill>
                <a:schemeClr val="accent3"/>
              </a:solidFill>
            </a:endParaRPr>
          </a:p>
          <a:p>
            <a:endParaRPr lang="en-US" sz="32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Content Placeholder 7"/>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6172200" y="2019300"/>
            <a:ext cx="5200650" cy="3590925"/>
          </a:xfrm>
        </p:spPr>
      </p:pic>
    </p:spTree>
    <p:extLst>
      <p:ext uri="{BB962C8B-B14F-4D97-AF65-F5344CB8AC3E}">
        <p14:creationId xmlns:p14="http://schemas.microsoft.com/office/powerpoint/2010/main" val="528638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8445" y="0"/>
            <a:ext cx="11944351" cy="781050"/>
          </a:xfrm>
        </p:spPr>
        <p:txBody>
          <a:bodyPr lIns="91440"/>
          <a:lstStyle/>
          <a:p>
            <a:pPr algn="ctr"/>
            <a:r>
              <a:rPr lang="en-US" sz="4000" dirty="0" err="1"/>
              <a:t>Behavioural</a:t>
            </a:r>
            <a:r>
              <a:rPr lang="en-US" sz="4000" dirty="0"/>
              <a:t> </a:t>
            </a:r>
            <a:r>
              <a:rPr lang="en-US" sz="4000" dirty="0" smtClean="0"/>
              <a:t>Disinhibition</a:t>
            </a:r>
            <a:endParaRPr lang="el-GR" sz="40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714375"/>
            <a:ext cx="11944350" cy="6037489"/>
          </a:xfrm>
        </p:spPr>
        <p:txBody>
          <a:bodyPr/>
          <a:lstStyle/>
          <a:p>
            <a:endParaRPr lang="en-US" sz="3600" dirty="0" smtClean="0"/>
          </a:p>
          <a:p>
            <a:r>
              <a:rPr lang="en-US" sz="3600" dirty="0" smtClean="0"/>
              <a:t>May </a:t>
            </a:r>
            <a:r>
              <a:rPr lang="en-US" sz="3600" dirty="0"/>
              <a:t>include:	</a:t>
            </a:r>
          </a:p>
          <a:p>
            <a:r>
              <a:rPr lang="en-US" sz="3600" dirty="0"/>
              <a:t>•	Inappropriate touching	</a:t>
            </a:r>
          </a:p>
          <a:p>
            <a:r>
              <a:rPr lang="en-US" sz="3600" dirty="0"/>
              <a:t>•	Explicit language	</a:t>
            </a:r>
          </a:p>
          <a:p>
            <a:r>
              <a:rPr lang="en-US" sz="3600" dirty="0"/>
              <a:t>•	Public masturbation	</a:t>
            </a:r>
          </a:p>
          <a:p>
            <a:r>
              <a:rPr lang="en-US" sz="3600" dirty="0"/>
              <a:t>•	Reduced social judgment</a:t>
            </a:r>
          </a:p>
          <a:p>
            <a:endParaRPr lang="en-US" sz="3600" dirty="0"/>
          </a:p>
          <a:p>
            <a:pPr algn="ctr"/>
            <a:r>
              <a:rPr lang="en-US" sz="3600" i="1" dirty="0">
                <a:solidFill>
                  <a:schemeClr val="accent3"/>
                </a:solidFill>
              </a:rPr>
              <a:t>These </a:t>
            </a:r>
            <a:r>
              <a:rPr lang="en-US" sz="3600" i="1" dirty="0" err="1">
                <a:solidFill>
                  <a:schemeClr val="accent3"/>
                </a:solidFill>
              </a:rPr>
              <a:t>behaviours</a:t>
            </a:r>
            <a:r>
              <a:rPr lang="en-US" sz="3600" i="1" dirty="0">
                <a:solidFill>
                  <a:schemeClr val="accent3"/>
                </a:solidFill>
              </a:rPr>
              <a:t> often reflect frontal lobe dysfunction, not moral intent</a:t>
            </a:r>
            <a:r>
              <a:rPr lang="en-US" sz="3600" i="1" dirty="0" smtClean="0">
                <a:solidFill>
                  <a:schemeClr val="accent3"/>
                </a:solidFill>
              </a:rPr>
              <a:t>.</a:t>
            </a:r>
          </a:p>
          <a:p>
            <a:pPr algn="ctr"/>
            <a:endParaRPr lang="en-US" sz="3600" i="1" dirty="0">
              <a:solidFill>
                <a:schemeClr val="accent3"/>
              </a:solidFill>
            </a:endParaRPr>
          </a:p>
          <a:p>
            <a:endParaRPr lang="en-US" sz="3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51403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Frontotemporal</a:t>
            </a:r>
            <a:r>
              <a:rPr lang="en-US" dirty="0"/>
              <a:t> Dementia – Main Features</a:t>
            </a:r>
          </a:p>
        </p:txBody>
      </p:sp>
      <p:sp>
        <p:nvSpPr>
          <p:cNvPr id="4" name="Content Placeholder 3"/>
          <p:cNvSpPr>
            <a:spLocks noGrp="1"/>
          </p:cNvSpPr>
          <p:nvPr>
            <p:ph sz="quarter" idx="12"/>
          </p:nvPr>
        </p:nvSpPr>
        <p:spPr>
          <a:xfrm>
            <a:off x="97971" y="1209675"/>
            <a:ext cx="11944350" cy="5542190"/>
          </a:xfrm>
        </p:spPr>
        <p:txBody>
          <a:bodyPr/>
          <a:lstStyle/>
          <a:p>
            <a:pPr marL="571500" indent="-571500">
              <a:buFont typeface="Arial" panose="020B0604020202020204" pitchFamily="34" charset="0"/>
              <a:buChar char="•"/>
            </a:pPr>
            <a:r>
              <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Behavioral </a:t>
            </a: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disinhibition 	</a:t>
            </a:r>
            <a:endPar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Impaired </a:t>
            </a: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social judgment and empathy	</a:t>
            </a:r>
            <a:endPar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Impulsivity </a:t>
            </a: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and loss of </a:t>
            </a:r>
            <a:r>
              <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self-control</a:t>
            </a: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Neglect </a:t>
            </a: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of personal hygiene	</a:t>
            </a:r>
            <a:endPar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Repetitive </a:t>
            </a: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behaviors and </a:t>
            </a:r>
            <a:r>
              <a:rPr lang="en-US" sz="3600" dirty="0" err="1">
                <a:solidFill>
                  <a:schemeClr val="tx1"/>
                </a:solidFill>
                <a:latin typeface="Calibri" panose="020F0502020204030204" pitchFamily="34" charset="0"/>
                <a:ea typeface="Calibri" panose="020F0502020204030204" pitchFamily="34" charset="0"/>
                <a:cs typeface="Calibri" panose="020F0502020204030204" pitchFamily="34" charset="0"/>
              </a:rPr>
              <a:t>hyperorality</a:t>
            </a: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a:t>
            </a:r>
            <a:endPar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Language </a:t>
            </a: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disturbances </a:t>
            </a:r>
            <a:endPar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endParaRPr lang="en-US" sz="3600" i="1" dirty="0" smtClean="0">
              <a:solidFill>
                <a:schemeClr val="accent3"/>
              </a:solidFill>
              <a:latin typeface="Calibri" panose="020F0502020204030204" pitchFamily="34" charset="0"/>
              <a:ea typeface="Calibri" panose="020F0502020204030204" pitchFamily="34" charset="0"/>
              <a:cs typeface="Calibri" panose="020F0502020204030204" pitchFamily="34" charset="0"/>
            </a:endParaRPr>
          </a:p>
          <a:p>
            <a:pPr algn="ctr"/>
            <a:r>
              <a:rPr lang="en-US" sz="3600" i="1" dirty="0" smtClean="0">
                <a:solidFill>
                  <a:schemeClr val="accent3"/>
                </a:solidFill>
                <a:latin typeface="Calibri" panose="020F0502020204030204" pitchFamily="34" charset="0"/>
                <a:ea typeface="Calibri" panose="020F0502020204030204" pitchFamily="34" charset="0"/>
                <a:cs typeface="Calibri" panose="020F0502020204030204" pitchFamily="34" charset="0"/>
              </a:rPr>
              <a:t>Memory </a:t>
            </a:r>
            <a:r>
              <a:rPr lang="en-US" sz="3600" i="1" dirty="0">
                <a:solidFill>
                  <a:schemeClr val="accent3"/>
                </a:solidFill>
                <a:latin typeface="Calibri" panose="020F0502020204030204" pitchFamily="34" charset="0"/>
                <a:ea typeface="Calibri" panose="020F0502020204030204" pitchFamily="34" charset="0"/>
                <a:cs typeface="Calibri" panose="020F0502020204030204" pitchFamily="34" charset="0"/>
              </a:rPr>
              <a:t>may be relatively preserved in the early </a:t>
            </a:r>
            <a:r>
              <a:rPr lang="en-US" sz="3600" i="1" dirty="0" smtClean="0">
                <a:solidFill>
                  <a:schemeClr val="accent3"/>
                </a:solidFill>
                <a:latin typeface="Calibri" panose="020F0502020204030204" pitchFamily="34" charset="0"/>
                <a:ea typeface="Calibri" panose="020F0502020204030204" pitchFamily="34" charset="0"/>
                <a:cs typeface="Calibri" panose="020F0502020204030204" pitchFamily="34" charset="0"/>
              </a:rPr>
              <a:t>stages.</a:t>
            </a:r>
            <a:endParaRPr lang="en-US"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82678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Frontotemporal</a:t>
            </a:r>
            <a:r>
              <a:rPr lang="en-US" dirty="0"/>
              <a:t> Dementia and Consent</a:t>
            </a:r>
          </a:p>
        </p:txBody>
      </p:sp>
      <p:sp>
        <p:nvSpPr>
          <p:cNvPr id="4" name="Content Placeholder 3"/>
          <p:cNvSpPr>
            <a:spLocks noGrp="1"/>
          </p:cNvSpPr>
          <p:nvPr>
            <p:ph sz="quarter" idx="12"/>
          </p:nvPr>
        </p:nvSpPr>
        <p:spPr>
          <a:xfrm>
            <a:off x="97971" y="1200149"/>
            <a:ext cx="11944350" cy="5551715"/>
          </a:xfrm>
        </p:spPr>
        <p:txBody>
          <a:bodyPr/>
          <a:lstStyle/>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Disinhibition → inappropriate sexual </a:t>
            </a:r>
            <a:r>
              <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behaviors</a:t>
            </a:r>
          </a:p>
          <a:p>
            <a:pPr marL="571500" indent="-571500">
              <a:buFont typeface="Arial" panose="020B0604020202020204" pitchFamily="34" charset="0"/>
              <a:buChar char="•"/>
            </a:pPr>
            <a:r>
              <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Impaired </a:t>
            </a: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judgment → difficulty evaluating </a:t>
            </a:r>
            <a:r>
              <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consequences</a:t>
            </a:r>
          </a:p>
          <a:p>
            <a:pPr marL="571500" indent="-571500">
              <a:buFont typeface="Arial" panose="020B0604020202020204" pitchFamily="34" charset="0"/>
              <a:buChar char="•"/>
            </a:pPr>
            <a:r>
              <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Impulsivity </a:t>
            </a: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rapid, unfiltered behaviors	</a:t>
            </a:r>
            <a:endPar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71500" indent="-571500">
              <a:buFont typeface="Arial" panose="020B0604020202020204" pitchFamily="34" charset="0"/>
              <a:buChar char="•"/>
            </a:pPr>
            <a:r>
              <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Lack </a:t>
            </a: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of insight → the person is unaware of the </a:t>
            </a:r>
            <a:r>
              <a:rPr lang="en-US" sz="36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illness</a:t>
            </a:r>
          </a:p>
          <a:p>
            <a:endPar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3600" i="1" dirty="0" smtClean="0">
                <a:solidFill>
                  <a:schemeClr val="accent3"/>
                </a:solidFill>
                <a:latin typeface="Calibri" panose="020F0502020204030204" pitchFamily="34" charset="0"/>
                <a:ea typeface="Calibri" panose="020F0502020204030204" pitchFamily="34" charset="0"/>
                <a:cs typeface="Calibri" panose="020F0502020204030204" pitchFamily="34" charset="0"/>
              </a:rPr>
              <a:t>⚠️ </a:t>
            </a:r>
            <a:r>
              <a:rPr lang="en-US" sz="3600" i="1" dirty="0">
                <a:solidFill>
                  <a:schemeClr val="accent3"/>
                </a:solidFill>
                <a:latin typeface="Calibri" panose="020F0502020204030204" pitchFamily="34" charset="0"/>
                <a:ea typeface="Calibri" panose="020F0502020204030204" pitchFamily="34" charset="0"/>
                <a:cs typeface="Calibri" panose="020F0502020204030204" pitchFamily="34" charset="0"/>
              </a:rPr>
              <a:t>Clinical implication </a:t>
            </a:r>
            <a:endParaRPr lang="en-US" sz="3600" i="1" dirty="0" smtClean="0">
              <a:solidFill>
                <a:schemeClr val="accent3"/>
              </a:solidFill>
              <a:latin typeface="Calibri" panose="020F0502020204030204" pitchFamily="34" charset="0"/>
              <a:ea typeface="Calibri" panose="020F0502020204030204" pitchFamily="34" charset="0"/>
              <a:cs typeface="Calibri" panose="020F0502020204030204" pitchFamily="34" charset="0"/>
            </a:endParaRPr>
          </a:p>
          <a:p>
            <a:pPr algn="ctr"/>
            <a:r>
              <a:rPr lang="en-US" sz="3600" i="1" dirty="0" smtClean="0">
                <a:solidFill>
                  <a:schemeClr val="accent3"/>
                </a:solidFill>
                <a:latin typeface="Calibri" panose="020F0502020204030204" pitchFamily="34" charset="0"/>
                <a:ea typeface="Calibri" panose="020F0502020204030204" pitchFamily="34" charset="0"/>
                <a:cs typeface="Calibri" panose="020F0502020204030204" pitchFamily="34" charset="0"/>
              </a:rPr>
              <a:t>Capacity </a:t>
            </a:r>
            <a:r>
              <a:rPr lang="en-US" sz="3600" i="1" dirty="0">
                <a:solidFill>
                  <a:schemeClr val="accent3"/>
                </a:solidFill>
                <a:latin typeface="Calibri" panose="020F0502020204030204" pitchFamily="34" charset="0"/>
                <a:ea typeface="Calibri" panose="020F0502020204030204" pitchFamily="34" charset="0"/>
                <a:cs typeface="Calibri" panose="020F0502020204030204" pitchFamily="34" charset="0"/>
              </a:rPr>
              <a:t>for consent may be affected, but must be assessed individually, not assumed </a:t>
            </a:r>
            <a:r>
              <a:rPr lang="en-US" sz="3600" i="1" dirty="0" smtClean="0">
                <a:solidFill>
                  <a:schemeClr val="accent3"/>
                </a:solidFill>
                <a:latin typeface="Calibri" panose="020F0502020204030204" pitchFamily="34" charset="0"/>
                <a:ea typeface="Calibri" panose="020F0502020204030204" pitchFamily="34" charset="0"/>
                <a:cs typeface="Calibri" panose="020F0502020204030204" pitchFamily="34" charset="0"/>
              </a:rPr>
              <a:t>automatically.</a:t>
            </a:r>
            <a:endParaRPr lang="en-US"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2808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Capacity vs Consent: A Crucial Distinction</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p:txBody>
          <a:bodyPr/>
          <a:lstStyle/>
          <a:p>
            <a:endParaRPr lang="en-US" sz="3600" dirty="0" smtClean="0"/>
          </a:p>
          <a:p>
            <a:r>
              <a:rPr lang="en-US" sz="3600" dirty="0" smtClean="0"/>
              <a:t>Capacity = ability </a:t>
            </a:r>
            <a:r>
              <a:rPr lang="en-US" sz="3600" dirty="0"/>
              <a:t>to make a </a:t>
            </a:r>
            <a:r>
              <a:rPr lang="en-US" sz="3600" dirty="0" smtClean="0"/>
              <a:t>decision</a:t>
            </a:r>
            <a:r>
              <a:rPr lang="en-US" sz="3600" dirty="0"/>
              <a:t>.</a:t>
            </a:r>
          </a:p>
          <a:p>
            <a:r>
              <a:rPr lang="en-US" sz="3600" dirty="0"/>
              <a:t>Consent </a:t>
            </a:r>
            <a:r>
              <a:rPr lang="en-US" sz="3600" dirty="0" smtClean="0"/>
              <a:t>= agreement </a:t>
            </a:r>
            <a:r>
              <a:rPr lang="en-US" sz="3600" dirty="0"/>
              <a:t>to engage in a specific act or relationship.</a:t>
            </a:r>
          </a:p>
          <a:p>
            <a:pPr algn="ctr"/>
            <a:endParaRPr lang="en-US" sz="3600" dirty="0" smtClean="0"/>
          </a:p>
          <a:p>
            <a:pPr algn="ctr"/>
            <a:r>
              <a:rPr lang="en-US" sz="3600" dirty="0" smtClean="0"/>
              <a:t>👉 </a:t>
            </a:r>
            <a:r>
              <a:rPr lang="en-US" sz="3600" dirty="0">
                <a:solidFill>
                  <a:srgbClr val="FF0000"/>
                </a:solidFill>
              </a:rPr>
              <a:t>Capacity is assessed</a:t>
            </a:r>
          </a:p>
          <a:p>
            <a:pPr algn="ctr"/>
            <a:r>
              <a:rPr lang="en-US" sz="3600" dirty="0"/>
              <a:t>👉 </a:t>
            </a:r>
            <a:r>
              <a:rPr lang="en-US" sz="3600" dirty="0">
                <a:solidFill>
                  <a:srgbClr val="FF0000"/>
                </a:solidFill>
              </a:rPr>
              <a:t>Consent is given (or withdrawn)</a:t>
            </a:r>
          </a:p>
          <a:p>
            <a:pPr algn="ctr"/>
            <a:endParaRPr lang="en-US" sz="3600" i="1" dirty="0" smtClean="0">
              <a:solidFill>
                <a:schemeClr val="accent3"/>
              </a:solidFill>
            </a:endParaRPr>
          </a:p>
          <a:p>
            <a:pPr algn="ctr"/>
            <a:r>
              <a:rPr lang="en-US" sz="3600" i="1" dirty="0" smtClean="0">
                <a:solidFill>
                  <a:schemeClr val="accent3"/>
                </a:solidFill>
              </a:rPr>
              <a:t>A </a:t>
            </a:r>
            <a:r>
              <a:rPr lang="en-US" sz="3600" i="1" dirty="0">
                <a:solidFill>
                  <a:schemeClr val="accent3"/>
                </a:solidFill>
              </a:rPr>
              <a:t>dementia diagnosis does not automatically remove either.</a:t>
            </a:r>
          </a:p>
          <a:p>
            <a:endParaRPr lang="el-GR" sz="3600" dirty="0">
              <a:solidFill>
                <a:schemeClr val="accent3"/>
              </a:solidFill>
            </a:endParaRPr>
          </a:p>
        </p:txBody>
      </p:sp>
    </p:spTree>
    <p:extLst>
      <p:ext uri="{BB962C8B-B14F-4D97-AF65-F5344CB8AC3E}">
        <p14:creationId xmlns:p14="http://schemas.microsoft.com/office/powerpoint/2010/main" val="3164309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What Is Decision-Making Capacity?</a:t>
            </a:r>
            <a:endParaRPr lang="el-GR" sz="4400" dirty="0"/>
          </a:p>
        </p:txBody>
      </p:sp>
      <p:sp>
        <p:nvSpPr>
          <p:cNvPr id="5" name="Content Placeholder 4"/>
          <p:cNvSpPr>
            <a:spLocks noGrp="1"/>
          </p:cNvSpPr>
          <p:nvPr>
            <p:ph sz="quarter" idx="12"/>
          </p:nvPr>
        </p:nvSpPr>
        <p:spPr>
          <a:xfrm>
            <a:off x="97971" y="1381125"/>
            <a:ext cx="11944350" cy="5370739"/>
          </a:xfrm>
        </p:spPr>
        <p:txBody>
          <a:bodyPr/>
          <a:lstStyle/>
          <a:p>
            <a:r>
              <a:rPr lang="en-US" sz="3600" dirty="0">
                <a:effectLst>
                  <a:outerShdw blurRad="38100" dist="38100" dir="2700000" algn="tl">
                    <a:srgbClr val="000000">
                      <a:alpha val="43137"/>
                    </a:srgbClr>
                  </a:outerShdw>
                </a:effectLst>
              </a:rPr>
              <a:t>Capacity is:	</a:t>
            </a:r>
          </a:p>
          <a:p>
            <a:r>
              <a:rPr lang="en-US" sz="3600" dirty="0"/>
              <a:t>•	Decision-specific	</a:t>
            </a:r>
          </a:p>
          <a:p>
            <a:r>
              <a:rPr lang="en-US" sz="3600" dirty="0"/>
              <a:t>•	Time-specific</a:t>
            </a:r>
          </a:p>
          <a:p>
            <a:r>
              <a:rPr lang="en-US" sz="3600" dirty="0"/>
              <a:t>•	Context-dependent	</a:t>
            </a:r>
          </a:p>
          <a:p>
            <a:r>
              <a:rPr lang="en-US" sz="3600" dirty="0"/>
              <a:t>•	Not diagnosis-based</a:t>
            </a:r>
          </a:p>
          <a:p>
            <a:endParaRPr lang="el-GR"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99466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Capacity in real life</a:t>
            </a:r>
            <a:endParaRPr lang="en-US" dirty="0"/>
          </a:p>
        </p:txBody>
      </p:sp>
      <p:sp>
        <p:nvSpPr>
          <p:cNvPr id="4" name="Content Placeholder 3"/>
          <p:cNvSpPr>
            <a:spLocks noGrp="1"/>
          </p:cNvSpPr>
          <p:nvPr>
            <p:ph sz="quarter" idx="12"/>
          </p:nvPr>
        </p:nvSpPr>
        <p:spPr/>
        <p:txBody>
          <a:bodyPr/>
          <a:lstStyle/>
          <a:p>
            <a:r>
              <a:rPr lang="en-US" sz="3600" i="1" dirty="0">
                <a:solidFill>
                  <a:schemeClr val="tx2"/>
                </a:solidFill>
              </a:rPr>
              <a:t>A person </a:t>
            </a:r>
            <a:r>
              <a:rPr lang="en-US" sz="3600" i="1" dirty="0" smtClean="0">
                <a:solidFill>
                  <a:schemeClr val="tx2"/>
                </a:solidFill>
              </a:rPr>
              <a:t>may:</a:t>
            </a:r>
          </a:p>
          <a:p>
            <a:pPr marL="285750" indent="-285750">
              <a:buFont typeface="Arial" panose="020B0604020202020204" pitchFamily="34" charset="0"/>
              <a:buChar char="•"/>
            </a:pPr>
            <a:r>
              <a:rPr lang="en-US" sz="3600" i="1" dirty="0" smtClean="0">
                <a:solidFill>
                  <a:schemeClr val="tx2"/>
                </a:solidFill>
              </a:rPr>
              <a:t> struggle with financial </a:t>
            </a:r>
            <a:r>
              <a:rPr lang="en-US" sz="3600" i="1" dirty="0">
                <a:solidFill>
                  <a:schemeClr val="tx2"/>
                </a:solidFill>
              </a:rPr>
              <a:t>decisions </a:t>
            </a:r>
            <a:endParaRPr lang="en-US" sz="3600" i="1" dirty="0" smtClean="0">
              <a:solidFill>
                <a:schemeClr val="tx2"/>
              </a:solidFill>
            </a:endParaRPr>
          </a:p>
          <a:p>
            <a:pPr marL="285750" indent="-285750">
              <a:buFont typeface="Arial" panose="020B0604020202020204" pitchFamily="34" charset="0"/>
              <a:buChar char="•"/>
            </a:pPr>
            <a:r>
              <a:rPr lang="en-US" sz="3600" i="1" dirty="0">
                <a:solidFill>
                  <a:schemeClr val="tx2"/>
                </a:solidFill>
              </a:rPr>
              <a:t>b</a:t>
            </a:r>
            <a:r>
              <a:rPr lang="en-US" sz="3600" i="1" dirty="0" smtClean="0">
                <a:solidFill>
                  <a:schemeClr val="tx2"/>
                </a:solidFill>
              </a:rPr>
              <a:t>ut still make choices about relationships</a:t>
            </a:r>
            <a:r>
              <a:rPr lang="en-US" sz="3600" i="1" dirty="0">
                <a:solidFill>
                  <a:schemeClr val="tx2"/>
                </a:solidFill>
              </a:rPr>
              <a:t>.</a:t>
            </a:r>
          </a:p>
          <a:p>
            <a:endParaRPr lang="en-US" sz="3600" i="1" dirty="0" smtClean="0">
              <a:solidFill>
                <a:schemeClr val="tx2"/>
              </a:solidFill>
            </a:endParaRPr>
          </a:p>
          <a:p>
            <a:r>
              <a:rPr lang="en-US" sz="3600" i="1" dirty="0" smtClean="0">
                <a:solidFill>
                  <a:schemeClr val="accent3"/>
                </a:solidFill>
              </a:rPr>
              <a:t>Capacity </a:t>
            </a:r>
            <a:r>
              <a:rPr lang="en-US" sz="3600" i="1" dirty="0">
                <a:solidFill>
                  <a:schemeClr val="accent3"/>
                </a:solidFill>
              </a:rPr>
              <a:t>may fluctuate </a:t>
            </a:r>
            <a:r>
              <a:rPr lang="en-US" sz="3600" i="1" dirty="0">
                <a:solidFill>
                  <a:schemeClr val="tx2"/>
                </a:solidFill>
              </a:rPr>
              <a:t>— especially in </a:t>
            </a:r>
            <a:r>
              <a:rPr lang="en-US" sz="3600" i="1" dirty="0" err="1">
                <a:solidFill>
                  <a:schemeClr val="tx2"/>
                </a:solidFill>
              </a:rPr>
              <a:t>Lewy</a:t>
            </a:r>
            <a:r>
              <a:rPr lang="en-US" sz="3600" i="1" dirty="0">
                <a:solidFill>
                  <a:schemeClr val="tx2"/>
                </a:solidFill>
              </a:rPr>
              <a:t> Body or Parkinson’s Disease Dementia.</a:t>
            </a:r>
          </a:p>
          <a:p>
            <a:endParaRPr lang="en-US" dirty="0"/>
          </a:p>
        </p:txBody>
      </p:sp>
    </p:spTree>
    <p:extLst>
      <p:ext uri="{BB962C8B-B14F-4D97-AF65-F5344CB8AC3E}">
        <p14:creationId xmlns:p14="http://schemas.microsoft.com/office/powerpoint/2010/main" val="2267540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The 4 Clinical Consent Questions</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133475"/>
            <a:ext cx="11944350" cy="5618389"/>
          </a:xfrm>
        </p:spPr>
        <p:txBody>
          <a:bodyPr/>
          <a:lstStyle/>
          <a:p>
            <a:r>
              <a:rPr lang="en-US" sz="3600" dirty="0" smtClean="0"/>
              <a:t>1. Does </a:t>
            </a:r>
            <a:r>
              <a:rPr lang="en-US" sz="3600" dirty="0"/>
              <a:t>the person understand the nature of the relationship?</a:t>
            </a:r>
          </a:p>
          <a:p>
            <a:pPr marL="514350" indent="-514350">
              <a:buAutoNum type="arabicPeriod" startAt="2"/>
            </a:pPr>
            <a:r>
              <a:rPr lang="en-US" sz="3600" dirty="0"/>
              <a:t>Can they appreciate possible consequences?</a:t>
            </a:r>
          </a:p>
          <a:p>
            <a:pPr marL="514350" indent="-514350">
              <a:buAutoNum type="arabicPeriod" startAt="3"/>
            </a:pPr>
            <a:r>
              <a:rPr lang="en-US" sz="3600" dirty="0"/>
              <a:t>Can they communicate a voluntary choice?</a:t>
            </a:r>
          </a:p>
          <a:p>
            <a:pPr marL="514350" indent="-514350">
              <a:buAutoNum type="arabicPeriod" startAt="4"/>
            </a:pPr>
            <a:r>
              <a:rPr lang="en-US" sz="3600" dirty="0"/>
              <a:t>Is there absence of distress or coercion?</a:t>
            </a:r>
          </a:p>
          <a:p>
            <a:pPr algn="ctr"/>
            <a:r>
              <a:rPr lang="en-US" sz="3600" i="1" dirty="0" smtClean="0">
                <a:solidFill>
                  <a:srgbClr val="00B050"/>
                </a:solidFill>
              </a:rPr>
              <a:t>If </a:t>
            </a:r>
            <a:r>
              <a:rPr lang="en-US" sz="3600" i="1" dirty="0">
                <a:solidFill>
                  <a:srgbClr val="00B050"/>
                </a:solidFill>
              </a:rPr>
              <a:t>YES </a:t>
            </a:r>
            <a:r>
              <a:rPr lang="en-US" sz="3600" i="1" dirty="0"/>
              <a:t>→ autonomy prevails.</a:t>
            </a:r>
          </a:p>
          <a:p>
            <a:pPr algn="ctr"/>
            <a:r>
              <a:rPr lang="en-US" sz="3600" i="1" dirty="0">
                <a:solidFill>
                  <a:srgbClr val="FF0000"/>
                </a:solidFill>
              </a:rPr>
              <a:t>If NO </a:t>
            </a:r>
            <a:r>
              <a:rPr lang="en-US" sz="3600" i="1" dirty="0"/>
              <a:t>→ safeguarding response</a:t>
            </a:r>
            <a:r>
              <a:rPr lang="en-US" sz="3600" i="1" dirty="0" smtClean="0"/>
              <a:t>.</a:t>
            </a:r>
            <a:endParaRPr lang="en-US" sz="3600" i="1" dirty="0">
              <a:latin typeface="Calibri" panose="020F0502020204030204" pitchFamily="34" charset="0"/>
              <a:ea typeface="Calibri" panose="020F0502020204030204" pitchFamily="34" charset="0"/>
              <a:cs typeface="Calibri" panose="020F0502020204030204" pitchFamily="34" charset="0"/>
            </a:endParaRPr>
          </a:p>
          <a:p>
            <a:pPr algn="ctr"/>
            <a:endParaRPr lang="en-US" sz="3600" i="1" dirty="0" smtClean="0">
              <a:solidFill>
                <a:schemeClr val="accent3"/>
              </a:solidFill>
            </a:endParaRPr>
          </a:p>
          <a:p>
            <a:pPr algn="ctr"/>
            <a:r>
              <a:rPr lang="en-US" sz="3600" i="1" dirty="0" smtClean="0">
                <a:solidFill>
                  <a:schemeClr val="accent3"/>
                </a:solidFill>
              </a:rPr>
              <a:t> </a:t>
            </a:r>
            <a:r>
              <a:rPr lang="en-US" sz="3600" i="1" dirty="0">
                <a:solidFill>
                  <a:schemeClr val="accent3"/>
                </a:solidFill>
              </a:rPr>
              <a:t>Consent can be withdrawn at any time</a:t>
            </a:r>
            <a:r>
              <a:rPr lang="en-US" sz="3600" i="1" dirty="0" smtClean="0">
                <a:solidFill>
                  <a:schemeClr val="accent3"/>
                </a:solidFill>
              </a:rPr>
              <a:t>.</a:t>
            </a:r>
          </a:p>
          <a:p>
            <a:pPr algn="ctr"/>
            <a:r>
              <a:rPr lang="en-US" sz="3600" i="1" dirty="0" smtClean="0">
                <a:solidFill>
                  <a:schemeClr val="accent3"/>
                </a:solidFill>
              </a:rPr>
              <a:t>Silence </a:t>
            </a:r>
            <a:r>
              <a:rPr lang="en-US" sz="3600" i="1" dirty="0">
                <a:solidFill>
                  <a:schemeClr val="accent3"/>
                </a:solidFill>
              </a:rPr>
              <a:t>does not mean consent.</a:t>
            </a:r>
          </a:p>
        </p:txBody>
      </p:sp>
    </p:spTree>
    <p:extLst>
      <p:ext uri="{BB962C8B-B14F-4D97-AF65-F5344CB8AC3E}">
        <p14:creationId xmlns:p14="http://schemas.microsoft.com/office/powerpoint/2010/main" val="10892686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Ethical Decision-Making in Dementia and Sexuality</a:t>
            </a:r>
          </a:p>
        </p:txBody>
      </p:sp>
      <p:sp>
        <p:nvSpPr>
          <p:cNvPr id="4" name="Content Placeholder 3"/>
          <p:cNvSpPr>
            <a:spLocks noGrp="1"/>
          </p:cNvSpPr>
          <p:nvPr>
            <p:ph sz="quarter" idx="12"/>
          </p:nvPr>
        </p:nvSpPr>
        <p:spPr>
          <a:xfrm>
            <a:off x="97971" y="933451"/>
            <a:ext cx="11944350" cy="5818414"/>
          </a:xfrm>
        </p:spPr>
        <p:txBody>
          <a:bodyPr/>
          <a:lstStyle/>
          <a:p>
            <a:pPr algn="ctr"/>
            <a:r>
              <a:rPr lang="en-US" sz="3600" dirty="0" smtClean="0">
                <a:solidFill>
                  <a:schemeClr val="accent5"/>
                </a:solidFill>
              </a:rPr>
              <a:t>Balance</a:t>
            </a:r>
            <a:r>
              <a:rPr lang="en-US" sz="3600" dirty="0">
                <a:solidFill>
                  <a:schemeClr val="accent5"/>
                </a:solidFill>
              </a:rPr>
              <a:t>: Autonomy ↔ </a:t>
            </a:r>
            <a:r>
              <a:rPr lang="en-US" sz="3600" dirty="0" smtClean="0">
                <a:solidFill>
                  <a:schemeClr val="accent5"/>
                </a:solidFill>
              </a:rPr>
              <a:t>Protection</a:t>
            </a:r>
          </a:p>
          <a:p>
            <a:pPr algn="ctr"/>
            <a:endParaRPr lang="en-US" sz="3600" dirty="0" smtClean="0">
              <a:solidFill>
                <a:schemeClr val="tx2"/>
              </a:solidFill>
            </a:endParaRPr>
          </a:p>
          <a:p>
            <a:pPr marL="571500" indent="-571500">
              <a:buFont typeface="Wingdings" panose="05000000000000000000" pitchFamily="2" charset="2"/>
              <a:buChar char="q"/>
            </a:pPr>
            <a:r>
              <a:rPr lang="en-US" sz="3600" dirty="0" smtClean="0">
                <a:solidFill>
                  <a:schemeClr val="tx2"/>
                </a:solidFill>
              </a:rPr>
              <a:t>Autonomy→ </a:t>
            </a:r>
            <a:r>
              <a:rPr lang="en-US" sz="3600" dirty="0">
                <a:solidFill>
                  <a:schemeClr val="tx2"/>
                </a:solidFill>
              </a:rPr>
              <a:t>Respect choices &amp; </a:t>
            </a:r>
            <a:r>
              <a:rPr lang="en-US" sz="3600" dirty="0" smtClean="0">
                <a:solidFill>
                  <a:schemeClr val="tx2"/>
                </a:solidFill>
              </a:rPr>
              <a:t>relationships</a:t>
            </a:r>
          </a:p>
          <a:p>
            <a:pPr marL="342900" indent="-342900">
              <a:buFont typeface="Wingdings" panose="05000000000000000000" pitchFamily="2" charset="2"/>
              <a:buChar char="q"/>
            </a:pPr>
            <a:r>
              <a:rPr lang="en-US" sz="3600" dirty="0">
                <a:solidFill>
                  <a:schemeClr val="tx2"/>
                </a:solidFill>
              </a:rPr>
              <a:t> </a:t>
            </a:r>
            <a:r>
              <a:rPr lang="en-US" sz="3600" dirty="0" smtClean="0">
                <a:solidFill>
                  <a:schemeClr val="tx2"/>
                </a:solidFill>
              </a:rPr>
              <a:t>Beneficence</a:t>
            </a:r>
            <a:r>
              <a:rPr lang="en-US" sz="3600" dirty="0">
                <a:solidFill>
                  <a:schemeClr val="tx2"/>
                </a:solidFill>
              </a:rPr>
              <a:t>→ Support comfort &amp; </a:t>
            </a:r>
            <a:r>
              <a:rPr lang="en-US" sz="3600" dirty="0" smtClean="0">
                <a:solidFill>
                  <a:schemeClr val="tx2"/>
                </a:solidFill>
              </a:rPr>
              <a:t>wellbeing </a:t>
            </a:r>
          </a:p>
          <a:p>
            <a:pPr marL="342900" indent="-342900">
              <a:buFont typeface="Wingdings" panose="05000000000000000000" pitchFamily="2" charset="2"/>
              <a:buChar char="q"/>
            </a:pPr>
            <a:r>
              <a:rPr lang="en-US" sz="3600" dirty="0">
                <a:solidFill>
                  <a:schemeClr val="tx2"/>
                </a:solidFill>
              </a:rPr>
              <a:t> </a:t>
            </a:r>
            <a:r>
              <a:rPr lang="en-US" sz="3600" dirty="0" smtClean="0">
                <a:solidFill>
                  <a:schemeClr val="tx2"/>
                </a:solidFill>
              </a:rPr>
              <a:t>Non-maleficence</a:t>
            </a:r>
            <a:r>
              <a:rPr lang="en-US" sz="3600" dirty="0">
                <a:solidFill>
                  <a:schemeClr val="tx2"/>
                </a:solidFill>
              </a:rPr>
              <a:t>→ Prevent </a:t>
            </a:r>
            <a:r>
              <a:rPr lang="en-US" sz="3600" dirty="0" smtClean="0">
                <a:solidFill>
                  <a:schemeClr val="tx2"/>
                </a:solidFill>
              </a:rPr>
              <a:t>harm</a:t>
            </a:r>
          </a:p>
          <a:p>
            <a:pPr marL="342900" indent="-342900">
              <a:buFont typeface="Wingdings" panose="05000000000000000000" pitchFamily="2" charset="2"/>
              <a:buChar char="q"/>
            </a:pPr>
            <a:r>
              <a:rPr lang="en-US" sz="3600" dirty="0">
                <a:solidFill>
                  <a:schemeClr val="tx2"/>
                </a:solidFill>
              </a:rPr>
              <a:t> </a:t>
            </a:r>
            <a:r>
              <a:rPr lang="en-US" sz="3600" dirty="0" smtClean="0">
                <a:solidFill>
                  <a:schemeClr val="tx2"/>
                </a:solidFill>
              </a:rPr>
              <a:t>Justice</a:t>
            </a:r>
            <a:r>
              <a:rPr lang="en-US" sz="3600" dirty="0">
                <a:solidFill>
                  <a:schemeClr val="tx2"/>
                </a:solidFill>
              </a:rPr>
              <a:t>→ Treat fairly, avoid </a:t>
            </a:r>
            <a:r>
              <a:rPr lang="en-US" sz="3600" dirty="0" smtClean="0">
                <a:solidFill>
                  <a:schemeClr val="tx2"/>
                </a:solidFill>
              </a:rPr>
              <a:t>discrimination</a:t>
            </a:r>
          </a:p>
          <a:p>
            <a:endParaRPr lang="en-US" sz="3600" dirty="0">
              <a:solidFill>
                <a:schemeClr val="tx2"/>
              </a:solidFill>
            </a:endParaRPr>
          </a:p>
          <a:p>
            <a:pPr algn="ctr"/>
            <a:r>
              <a:rPr lang="en-US" sz="3200" i="1" dirty="0" smtClean="0">
                <a:solidFill>
                  <a:schemeClr val="accent3"/>
                </a:solidFill>
              </a:rPr>
              <a:t> </a:t>
            </a:r>
            <a:r>
              <a:rPr lang="en-US" sz="3600" i="1" dirty="0" smtClean="0">
                <a:solidFill>
                  <a:schemeClr val="accent3"/>
                </a:solidFill>
              </a:rPr>
              <a:t>Avoid </a:t>
            </a:r>
            <a:r>
              <a:rPr lang="en-US" sz="3600" i="1" dirty="0">
                <a:solidFill>
                  <a:schemeClr val="accent3"/>
                </a:solidFill>
              </a:rPr>
              <a:t>ageism and respect dignity regardless of cognitive status</a:t>
            </a:r>
          </a:p>
        </p:txBody>
      </p:sp>
    </p:spTree>
    <p:extLst>
      <p:ext uri="{BB962C8B-B14F-4D97-AF65-F5344CB8AC3E}">
        <p14:creationId xmlns:p14="http://schemas.microsoft.com/office/powerpoint/2010/main" val="3459508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Why This Distinction Matters</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228725"/>
            <a:ext cx="11944350" cy="5523139"/>
          </a:xfrm>
        </p:spPr>
        <p:txBody>
          <a:bodyPr/>
          <a:lstStyle/>
          <a:p>
            <a:r>
              <a:rPr lang="en-US" sz="4000" dirty="0"/>
              <a:t>Confusing capacity with consent may lead to:	</a:t>
            </a:r>
          </a:p>
          <a:p>
            <a:r>
              <a:rPr lang="en-US" sz="4000" dirty="0"/>
              <a:t>•	Unnecessary restriction	</a:t>
            </a:r>
          </a:p>
          <a:p>
            <a:r>
              <a:rPr lang="en-US" sz="4000" dirty="0"/>
              <a:t>•	Institutional overprotection	</a:t>
            </a:r>
          </a:p>
          <a:p>
            <a:r>
              <a:rPr lang="en-US" sz="4000" dirty="0"/>
              <a:t>•	Violation of autonomy</a:t>
            </a:r>
          </a:p>
          <a:p>
            <a:pPr algn="ctr"/>
            <a:endParaRPr lang="en-US" sz="4000" i="1" dirty="0"/>
          </a:p>
          <a:p>
            <a:pPr algn="ctr"/>
            <a:r>
              <a:rPr lang="en-US" sz="3600" i="1" dirty="0">
                <a:solidFill>
                  <a:schemeClr val="accent3"/>
                </a:solidFill>
              </a:rPr>
              <a:t>Ethical practice requires structured capacity assessment — not moral judgment.</a:t>
            </a:r>
          </a:p>
          <a:p>
            <a:endParaRPr lang="el-GR"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83336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0" y="0"/>
            <a:ext cx="12115800" cy="752475"/>
          </a:xfrm>
        </p:spPr>
        <p:txBody>
          <a:bodyPr lIns="91440"/>
          <a:lstStyle/>
          <a:p>
            <a:pPr algn="ctr"/>
            <a:r>
              <a:rPr lang="en-US" sz="4400" dirty="0"/>
              <a:t>Red Flags (When to Intervene)</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6" name="Content Placeholder 5"/>
          <p:cNvSpPr>
            <a:spLocks noGrp="1"/>
          </p:cNvSpPr>
          <p:nvPr>
            <p:ph sz="quarter" idx="11"/>
          </p:nvPr>
        </p:nvSpPr>
        <p:spPr>
          <a:xfrm>
            <a:off x="97971" y="1038224"/>
            <a:ext cx="5910944" cy="5738133"/>
          </a:xfrm>
        </p:spPr>
        <p:txBody>
          <a:bodyPr/>
          <a:lstStyle/>
          <a:p>
            <a:pPr>
              <a:buFont typeface="Arial" charset="0"/>
              <a:buChar char="•"/>
            </a:pPr>
            <a:r>
              <a:rPr lang="en-US" sz="3600" dirty="0" smtClean="0"/>
              <a:t> Clear </a:t>
            </a:r>
            <a:r>
              <a:rPr lang="en-US" sz="3600" dirty="0"/>
              <a:t>distress</a:t>
            </a:r>
          </a:p>
          <a:p>
            <a:pPr>
              <a:buFont typeface="Arial" charset="0"/>
              <a:buChar char="•"/>
            </a:pPr>
            <a:r>
              <a:rPr lang="en-US" sz="3600" dirty="0"/>
              <a:t> Fear or avoidance</a:t>
            </a:r>
          </a:p>
          <a:p>
            <a:pPr>
              <a:buFont typeface="Arial" charset="0"/>
              <a:buChar char="•"/>
            </a:pPr>
            <a:r>
              <a:rPr lang="en-US" sz="3600" dirty="0"/>
              <a:t> Exploitation patterns</a:t>
            </a:r>
          </a:p>
          <a:p>
            <a:pPr>
              <a:buFont typeface="Arial" charset="0"/>
              <a:buChar char="•"/>
            </a:pPr>
            <a:r>
              <a:rPr lang="en-US" sz="3600" dirty="0"/>
              <a:t> Severe cognitive inability </a:t>
            </a:r>
          </a:p>
          <a:p>
            <a:r>
              <a:rPr lang="en-US" sz="3600" dirty="0"/>
              <a:t>     to understand situation</a:t>
            </a:r>
          </a:p>
          <a:p>
            <a:endParaRPr lang="en-US" sz="3600" dirty="0"/>
          </a:p>
          <a:p>
            <a:pPr algn="ctr"/>
            <a:r>
              <a:rPr lang="en-US" sz="3600" i="1" dirty="0">
                <a:solidFill>
                  <a:schemeClr val="accent3"/>
                </a:solidFill>
              </a:rPr>
              <a:t>Protection must be proportionate.</a:t>
            </a:r>
          </a:p>
          <a:p>
            <a:pPr>
              <a:buClr>
                <a:schemeClr val="accent3"/>
              </a:buClr>
            </a:pPr>
            <a:endParaRPr lang="en-US"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Content Placeholder 1"/>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6381750" y="1257300"/>
            <a:ext cx="4086225" cy="4658709"/>
          </a:xfrm>
        </p:spPr>
      </p:pic>
    </p:spTree>
    <p:extLst>
      <p:ext uri="{BB962C8B-B14F-4D97-AF65-F5344CB8AC3E}">
        <p14:creationId xmlns:p14="http://schemas.microsoft.com/office/powerpoint/2010/main" val="1387695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vi-VN" dirty="0" smtClean="0"/>
              <a:t>⚖</a:t>
            </a:r>
            <a:r>
              <a:rPr lang="en-US" dirty="0"/>
              <a:t>Professional and Proportionate </a:t>
            </a:r>
            <a:r>
              <a:rPr lang="en-US" dirty="0" smtClean="0"/>
              <a:t>Response</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369514977"/>
              </p:ext>
            </p:extLst>
          </p:nvPr>
        </p:nvGraphicFramePr>
        <p:xfrm>
          <a:off x="2068287" y="1436914"/>
          <a:ext cx="7010400" cy="4974770"/>
        </p:xfrm>
        <a:graphic>
          <a:graphicData uri="http://schemas.openxmlformats.org/drawingml/2006/table">
            <a:tbl>
              <a:tblPr firstRow="1" bandRow="1">
                <a:tableStyleId>{5C22544A-7EE6-4342-B048-85BDC9FD1C3A}</a:tableStyleId>
              </a:tblPr>
              <a:tblGrid>
                <a:gridCol w="3456091">
                  <a:extLst>
                    <a:ext uri="{9D8B030D-6E8A-4147-A177-3AD203B41FA5}">
                      <a16:colId xmlns:a16="http://schemas.microsoft.com/office/drawing/2014/main" xmlns="" val="20000"/>
                    </a:ext>
                  </a:extLst>
                </a:gridCol>
                <a:gridCol w="3554309">
                  <a:extLst>
                    <a:ext uri="{9D8B030D-6E8A-4147-A177-3AD203B41FA5}">
                      <a16:colId xmlns:a16="http://schemas.microsoft.com/office/drawing/2014/main" xmlns="" val="20001"/>
                    </a:ext>
                  </a:extLst>
                </a:gridCol>
              </a:tblGrid>
              <a:tr h="994954">
                <a:tc>
                  <a:txBody>
                    <a:bodyPr/>
                    <a:lstStyle/>
                    <a:p>
                      <a:pPr algn="ctr"/>
                      <a:r>
                        <a:rPr lang="en-US" sz="3600" b="0" i="0" kern="1200" dirty="0" smtClean="0">
                          <a:solidFill>
                            <a:schemeClr val="lt1"/>
                          </a:solidFill>
                          <a:effectLst/>
                          <a:latin typeface="+mn-lt"/>
                          <a:ea typeface="+mn-ea"/>
                          <a:cs typeface="+mn-cs"/>
                        </a:rPr>
                        <a:t>Low Risk</a:t>
                      </a:r>
                      <a:endParaRPr lang="en-US" sz="3600" dirty="0">
                        <a:solidFill>
                          <a:srgbClr val="00B050"/>
                        </a:solidFill>
                      </a:endParaRPr>
                    </a:p>
                  </a:txBody>
                  <a:tcPr/>
                </a:tc>
                <a:tc>
                  <a:txBody>
                    <a:bodyPr/>
                    <a:lstStyle/>
                    <a:p>
                      <a:pPr algn="ctr"/>
                      <a:r>
                        <a:rPr lang="en-US" sz="3200" b="0" i="0" kern="1200" dirty="0" smtClean="0">
                          <a:solidFill>
                            <a:schemeClr val="lt1"/>
                          </a:solidFill>
                          <a:effectLst/>
                          <a:latin typeface="+mn-lt"/>
                          <a:ea typeface="+mn-ea"/>
                          <a:cs typeface="+mn-cs"/>
                        </a:rPr>
                        <a:t>High Risk</a:t>
                      </a:r>
                      <a:endParaRPr lang="en-US" sz="3200" dirty="0">
                        <a:solidFill>
                          <a:srgbClr val="FF0000"/>
                        </a:solidFill>
                      </a:endParaRPr>
                    </a:p>
                  </a:txBody>
                  <a:tcPr/>
                </a:tc>
                <a:extLst>
                  <a:ext uri="{0D108BD9-81ED-4DB2-BD59-A6C34878D82A}">
                    <a16:rowId xmlns:a16="http://schemas.microsoft.com/office/drawing/2014/main" xmlns="" val="10000"/>
                  </a:ext>
                </a:extLst>
              </a:tr>
              <a:tr h="994954">
                <a:tc>
                  <a:txBody>
                    <a:bodyPr/>
                    <a:lstStyle/>
                    <a:p>
                      <a:r>
                        <a:rPr lang="en-US" sz="1800" b="0" i="0" kern="1200" dirty="0" smtClean="0">
                          <a:solidFill>
                            <a:schemeClr val="dk1"/>
                          </a:solidFill>
                          <a:effectLst/>
                          <a:latin typeface="+mn-lt"/>
                          <a:ea typeface="+mn-ea"/>
                          <a:cs typeface="+mn-cs"/>
                        </a:rPr>
                        <a:t>Consensual affection</a:t>
                      </a:r>
                      <a:endParaRPr lang="en-US" dirty="0"/>
                    </a:p>
                  </a:txBody>
                  <a:tcPr/>
                </a:tc>
                <a:tc>
                  <a:txBody>
                    <a:bodyPr/>
                    <a:lstStyle/>
                    <a:p>
                      <a:r>
                        <a:rPr lang="en-US" sz="1800" b="0" i="0" kern="1200" dirty="0" smtClean="0">
                          <a:solidFill>
                            <a:schemeClr val="dk1"/>
                          </a:solidFill>
                          <a:effectLst/>
                          <a:latin typeface="+mn-lt"/>
                          <a:ea typeface="+mn-ea"/>
                          <a:cs typeface="+mn-cs"/>
                        </a:rPr>
                        <a:t>Lack of clear consent</a:t>
                      </a:r>
                      <a:endParaRPr lang="en-US" dirty="0"/>
                    </a:p>
                  </a:txBody>
                  <a:tcPr/>
                </a:tc>
                <a:extLst>
                  <a:ext uri="{0D108BD9-81ED-4DB2-BD59-A6C34878D82A}">
                    <a16:rowId xmlns:a16="http://schemas.microsoft.com/office/drawing/2014/main" xmlns="" val="10001"/>
                  </a:ext>
                </a:extLst>
              </a:tr>
              <a:tr h="994954">
                <a:tc>
                  <a:txBody>
                    <a:bodyPr/>
                    <a:lstStyle/>
                    <a:p>
                      <a:r>
                        <a:rPr lang="en-US" sz="1800" b="0" i="0" kern="1200" dirty="0" smtClean="0">
                          <a:solidFill>
                            <a:schemeClr val="dk1"/>
                          </a:solidFill>
                          <a:effectLst/>
                          <a:latin typeface="+mn-lt"/>
                          <a:ea typeface="+mn-ea"/>
                          <a:cs typeface="+mn-cs"/>
                        </a:rPr>
                        <a:t>Mutual romantic </a:t>
                      </a:r>
                      <a:r>
                        <a:rPr lang="en-US" sz="1800" b="0" i="0" kern="1200" dirty="0" err="1" smtClean="0">
                          <a:solidFill>
                            <a:schemeClr val="dk1"/>
                          </a:solidFill>
                          <a:effectLst/>
                          <a:latin typeface="+mn-lt"/>
                          <a:ea typeface="+mn-ea"/>
                          <a:cs typeface="+mn-cs"/>
                        </a:rPr>
                        <a:t>interes</a:t>
                      </a:r>
                      <a:endParaRPr lang="en-US" dirty="0"/>
                    </a:p>
                  </a:txBody>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US" sz="1800" b="0" i="0" kern="1200" dirty="0" smtClean="0">
                          <a:solidFill>
                            <a:schemeClr val="dk1"/>
                          </a:solidFill>
                          <a:effectLst/>
                          <a:latin typeface="+mn-lt"/>
                          <a:ea typeface="+mn-ea"/>
                          <a:cs typeface="+mn-cs"/>
                        </a:rPr>
                        <a:t>Lack of decision-making capacity</a:t>
                      </a:r>
                      <a:endParaRPr lang="en-US" dirty="0"/>
                    </a:p>
                  </a:txBody>
                  <a:tcPr/>
                </a:tc>
                <a:extLst>
                  <a:ext uri="{0D108BD9-81ED-4DB2-BD59-A6C34878D82A}">
                    <a16:rowId xmlns:a16="http://schemas.microsoft.com/office/drawing/2014/main" xmlns="" val="10002"/>
                  </a:ext>
                </a:extLst>
              </a:tr>
              <a:tr h="994954">
                <a:tc>
                  <a:txBody>
                    <a:bodyPr/>
                    <a:lstStyle/>
                    <a:p>
                      <a:endParaRPr lang="en-US" dirty="0"/>
                    </a:p>
                  </a:txBody>
                  <a:tcPr/>
                </a:tc>
                <a:tc>
                  <a:txBody>
                    <a:bodyPr/>
                    <a:lstStyle/>
                    <a:p>
                      <a:r>
                        <a:rPr lang="en-US" sz="1800" b="0" i="0" kern="1200" dirty="0" smtClean="0">
                          <a:solidFill>
                            <a:schemeClr val="dk1"/>
                          </a:solidFill>
                          <a:effectLst/>
                          <a:latin typeface="+mn-lt"/>
                          <a:ea typeface="+mn-ea"/>
                          <a:cs typeface="+mn-cs"/>
                        </a:rPr>
                        <a:t>Pressure, intrusive advances</a:t>
                      </a:r>
                      <a:endParaRPr lang="en-US" dirty="0"/>
                    </a:p>
                  </a:txBody>
                  <a:tcPr/>
                </a:tc>
                <a:extLst>
                  <a:ext uri="{0D108BD9-81ED-4DB2-BD59-A6C34878D82A}">
                    <a16:rowId xmlns:a16="http://schemas.microsoft.com/office/drawing/2014/main" xmlns="" val="10003"/>
                  </a:ext>
                </a:extLst>
              </a:tr>
              <a:tr h="994954">
                <a:tc>
                  <a:txBody>
                    <a:bodyPr/>
                    <a:lstStyle/>
                    <a:p>
                      <a:endParaRPr lang="en-US" dirty="0"/>
                    </a:p>
                  </a:txBody>
                  <a:tcPr/>
                </a:tc>
                <a:tc>
                  <a:txBody>
                    <a:bodyPr/>
                    <a:lstStyle/>
                    <a:p>
                      <a:r>
                        <a:rPr lang="en-US" sz="1800" b="0" i="0" kern="1200" dirty="0" smtClean="0">
                          <a:solidFill>
                            <a:schemeClr val="dk1"/>
                          </a:solidFill>
                          <a:effectLst/>
                          <a:latin typeface="+mn-lt"/>
                          <a:ea typeface="+mn-ea"/>
                          <a:cs typeface="+mn-cs"/>
                        </a:rPr>
                        <a:t>Risk of exploitation or abuse</a:t>
                      </a:r>
                      <a:endParaRPr lang="en-US" dirty="0"/>
                    </a:p>
                  </a:txBody>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39092561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sz="quarter" idx="11"/>
          </p:nvPr>
        </p:nvPicPr>
        <p:blipFill>
          <a:blip r:embed="rId2">
            <a:extLst>
              <a:ext uri="{28A0092B-C50C-407E-A947-70E740481C1C}">
                <a14:useLocalDpi xmlns:a14="http://schemas.microsoft.com/office/drawing/2010/main" val="0"/>
              </a:ext>
            </a:extLst>
          </a:blip>
          <a:stretch>
            <a:fillRect/>
          </a:stretch>
        </p:blipFill>
        <p:spPr>
          <a:xfrm>
            <a:off x="3251200" y="0"/>
            <a:ext cx="4597400" cy="6858000"/>
          </a:xfrm>
          <a:prstGeom prst="rect">
            <a:avLst/>
          </a:prstGeom>
        </p:spPr>
      </p:pic>
    </p:spTree>
    <p:extLst>
      <p:ext uri="{BB962C8B-B14F-4D97-AF65-F5344CB8AC3E}">
        <p14:creationId xmlns:p14="http://schemas.microsoft.com/office/powerpoint/2010/main" val="2736320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Safeguarding Without Stigmatization</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371600"/>
            <a:ext cx="11944350" cy="5380264"/>
          </a:xfrm>
        </p:spPr>
        <p:txBody>
          <a:bodyPr/>
          <a:lstStyle/>
          <a:p>
            <a:r>
              <a:rPr lang="en-US" sz="4000" dirty="0"/>
              <a:t>Intervene only when:</a:t>
            </a:r>
          </a:p>
          <a:p>
            <a:pPr marL="571500" indent="-571500">
              <a:buFont typeface="Wingdings" panose="05000000000000000000" pitchFamily="2" charset="2"/>
              <a:buChar char="q"/>
            </a:pPr>
            <a:r>
              <a:rPr lang="en-US" sz="4000" dirty="0"/>
              <a:t>Harm risk exists</a:t>
            </a:r>
          </a:p>
          <a:p>
            <a:pPr marL="571500" indent="-571500">
              <a:buFont typeface="Wingdings" panose="05000000000000000000" pitchFamily="2" charset="2"/>
              <a:buChar char="q"/>
            </a:pPr>
            <a:r>
              <a:rPr lang="en-US" sz="4000" dirty="0"/>
              <a:t>Capacity absent</a:t>
            </a:r>
          </a:p>
          <a:p>
            <a:pPr marL="571500" indent="-571500">
              <a:buFont typeface="Wingdings" panose="05000000000000000000" pitchFamily="2" charset="2"/>
              <a:buChar char="q"/>
            </a:pPr>
            <a:r>
              <a:rPr lang="en-US" sz="4000" dirty="0"/>
              <a:t>Coercion present</a:t>
            </a:r>
          </a:p>
          <a:p>
            <a:endParaRPr lang="en-US" sz="4000" dirty="0"/>
          </a:p>
          <a:p>
            <a:pPr algn="ctr"/>
            <a:r>
              <a:rPr lang="en-US" sz="4000" i="1" dirty="0">
                <a:solidFill>
                  <a:schemeClr val="accent3"/>
                </a:solidFill>
              </a:rPr>
              <a:t>Least restrictive option </a:t>
            </a:r>
            <a:r>
              <a:rPr lang="en-US" sz="4000" i="1" dirty="0" smtClean="0">
                <a:solidFill>
                  <a:schemeClr val="accent3"/>
                </a:solidFill>
              </a:rPr>
              <a:t>first </a:t>
            </a:r>
            <a:r>
              <a:rPr lang="en-US" sz="4000" i="1" dirty="0">
                <a:solidFill>
                  <a:schemeClr val="accent3"/>
                </a:solidFill>
                <a:latin typeface="Calibri" panose="020F0502020204030204" pitchFamily="34" charset="0"/>
                <a:ea typeface="Calibri" panose="020F0502020204030204" pitchFamily="34" charset="0"/>
                <a:cs typeface="Calibri" panose="020F0502020204030204" pitchFamily="34" charset="0"/>
              </a:rPr>
              <a:t>⚠</a:t>
            </a:r>
            <a:endParaRPr lang="en-US" sz="4000" i="1" dirty="0">
              <a:solidFill>
                <a:schemeClr val="accent3"/>
              </a:solidFill>
            </a:endParaRPr>
          </a:p>
          <a:p>
            <a:endParaRPr lang="el-GR"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539976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Family Resistance</a:t>
            </a:r>
            <a:endParaRPr lang="el-GR" sz="4400" dirty="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152525"/>
            <a:ext cx="11944350" cy="5599339"/>
          </a:xfrm>
        </p:spPr>
        <p:txBody>
          <a:bodyPr/>
          <a:lstStyle/>
          <a:p>
            <a:endParaRPr lang="en-US" sz="4000" dirty="0"/>
          </a:p>
          <a:p>
            <a:r>
              <a:rPr lang="en-US" sz="4000" dirty="0"/>
              <a:t>Common statements:</a:t>
            </a:r>
          </a:p>
          <a:p>
            <a:r>
              <a:rPr lang="en-US" sz="4000" dirty="0"/>
              <a:t>“She doesn’t know what she’s doing.”</a:t>
            </a:r>
          </a:p>
          <a:p>
            <a:r>
              <a:rPr lang="en-US" sz="4000" dirty="0"/>
              <a:t>“He’s too old for this.”</a:t>
            </a:r>
          </a:p>
          <a:p>
            <a:r>
              <a:rPr lang="en-US" sz="4000" dirty="0"/>
              <a:t>“This is inappropriate.”</a:t>
            </a:r>
          </a:p>
          <a:p>
            <a:endParaRPr lang="en-US" sz="4000" dirty="0"/>
          </a:p>
          <a:p>
            <a:pPr algn="ctr"/>
            <a:r>
              <a:rPr lang="en-US" sz="4000" i="1" dirty="0">
                <a:solidFill>
                  <a:schemeClr val="accent3"/>
                </a:solidFill>
              </a:rPr>
              <a:t>But age ≠ incapacity.</a:t>
            </a:r>
          </a:p>
          <a:p>
            <a:endParaRPr lang="el-GR"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930513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89218"/>
            <a:ext cx="11944351" cy="715879"/>
          </a:xfrm>
        </p:spPr>
        <p:txBody>
          <a:bodyPr lIns="91440"/>
          <a:lstStyle/>
          <a:p>
            <a:pPr algn="ctr"/>
            <a:r>
              <a:rPr lang="en-US" sz="4400" dirty="0"/>
              <a:t>Institutional Responsibility</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247650" y="1457325"/>
            <a:ext cx="11944350" cy="5213856"/>
          </a:xfrm>
        </p:spPr>
        <p:txBody>
          <a:bodyPr/>
          <a:lstStyle/>
          <a:p>
            <a:r>
              <a:rPr lang="en-US" sz="4000" dirty="0"/>
              <a:t>Care homes must: </a:t>
            </a:r>
          </a:p>
          <a:p>
            <a:pPr>
              <a:buFont typeface="Wingdings" panose="05000000000000000000" pitchFamily="2" charset="2"/>
              <a:buChar char="Ø"/>
            </a:pPr>
            <a:r>
              <a:rPr lang="en-US" sz="4000" dirty="0"/>
              <a:t> Develop clear policies</a:t>
            </a:r>
          </a:p>
          <a:p>
            <a:pPr>
              <a:buFont typeface="Wingdings" panose="05000000000000000000" pitchFamily="2" charset="2"/>
              <a:buChar char="Ø"/>
            </a:pPr>
            <a:r>
              <a:rPr lang="en-US" sz="4000" dirty="0"/>
              <a:t> Train staff</a:t>
            </a:r>
          </a:p>
          <a:p>
            <a:pPr>
              <a:buFont typeface="Wingdings" panose="05000000000000000000" pitchFamily="2" charset="2"/>
              <a:buChar char="Ø"/>
            </a:pPr>
            <a:r>
              <a:rPr lang="en-US" sz="4000" dirty="0"/>
              <a:t> Document assessments</a:t>
            </a:r>
          </a:p>
          <a:p>
            <a:pPr>
              <a:buFont typeface="Wingdings" panose="05000000000000000000" pitchFamily="2" charset="2"/>
              <a:buChar char="Ø"/>
            </a:pPr>
            <a:r>
              <a:rPr lang="en-US" sz="4000" dirty="0"/>
              <a:t> Avoid blanket prohibitions</a:t>
            </a:r>
          </a:p>
          <a:p>
            <a:pPr>
              <a:buFont typeface="Wingdings" panose="05000000000000000000" pitchFamily="2" charset="2"/>
              <a:buChar char="Ø"/>
            </a:pPr>
            <a:r>
              <a:rPr lang="en-US" sz="4000" dirty="0"/>
              <a:t> Silence increases risk</a:t>
            </a:r>
          </a:p>
          <a:p>
            <a:endParaRPr lang="el-GR"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560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a:t>
            </a:r>
            <a:r>
              <a:rPr lang="en-US" dirty="0"/>
              <a:t>Guidance for Family Members</a:t>
            </a:r>
          </a:p>
        </p:txBody>
      </p:sp>
      <p:sp>
        <p:nvSpPr>
          <p:cNvPr id="4" name="Content Placeholder 3"/>
          <p:cNvSpPr>
            <a:spLocks noGrp="1"/>
          </p:cNvSpPr>
          <p:nvPr>
            <p:ph sz="quarter" idx="12"/>
          </p:nvPr>
        </p:nvSpPr>
        <p:spPr>
          <a:xfrm>
            <a:off x="97971" y="942975"/>
            <a:ext cx="11944350" cy="5808889"/>
          </a:xfrm>
        </p:spPr>
        <p:txBody>
          <a:bodyPr/>
          <a:lstStyle/>
          <a:p>
            <a:r>
              <a:rPr lang="en-US" sz="3600" dirty="0"/>
              <a:t>Why it matters	</a:t>
            </a:r>
            <a:endParaRPr lang="en-US" sz="3600" dirty="0" smtClean="0"/>
          </a:p>
          <a:p>
            <a:pPr marL="571500" indent="-571500">
              <a:buFont typeface="Wingdings" panose="05000000000000000000" pitchFamily="2" charset="2"/>
              <a:buChar char="ü"/>
            </a:pPr>
            <a:r>
              <a:rPr lang="en-US" sz="3600" dirty="0"/>
              <a:t> </a:t>
            </a:r>
            <a:r>
              <a:rPr lang="en-US" sz="3600" dirty="0" smtClean="0"/>
              <a:t>Family </a:t>
            </a:r>
            <a:r>
              <a:rPr lang="en-US" sz="3600" dirty="0"/>
              <a:t>= main care environment	</a:t>
            </a:r>
          </a:p>
          <a:p>
            <a:pPr marL="571500" indent="-571500">
              <a:buFont typeface="Wingdings" panose="05000000000000000000" pitchFamily="2" charset="2"/>
              <a:buChar char="ü"/>
            </a:pPr>
            <a:r>
              <a:rPr lang="en-US" sz="3600" dirty="0" smtClean="0"/>
              <a:t>Intimacy </a:t>
            </a:r>
            <a:r>
              <a:rPr lang="en-US" sz="3600" dirty="0"/>
              <a:t>&amp; </a:t>
            </a:r>
            <a:r>
              <a:rPr lang="en-US" sz="3600" dirty="0" err="1"/>
              <a:t>behaviour</a:t>
            </a:r>
            <a:r>
              <a:rPr lang="en-US" sz="3600" dirty="0"/>
              <a:t> changes happen at </a:t>
            </a:r>
            <a:r>
              <a:rPr lang="en-US" sz="3600" dirty="0" smtClean="0"/>
              <a:t>home</a:t>
            </a:r>
          </a:p>
          <a:p>
            <a:pPr marL="571500" indent="-571500">
              <a:buFont typeface="Wingdings" panose="05000000000000000000" pitchFamily="2" charset="2"/>
              <a:buChar char="ü"/>
            </a:pPr>
            <a:r>
              <a:rPr lang="en-US" sz="3600" dirty="0" smtClean="0"/>
              <a:t>Caregivers </a:t>
            </a:r>
            <a:r>
              <a:rPr lang="en-US" sz="3600" dirty="0"/>
              <a:t>often feel </a:t>
            </a:r>
            <a:r>
              <a:rPr lang="en-US" sz="3600" dirty="0" smtClean="0"/>
              <a:t>unprepared</a:t>
            </a:r>
          </a:p>
          <a:p>
            <a:r>
              <a:rPr lang="en-US" sz="3600" dirty="0" smtClean="0"/>
              <a:t>Common </a:t>
            </a:r>
            <a:r>
              <a:rPr lang="en-US" sz="3600" dirty="0"/>
              <a:t>reactions	</a:t>
            </a:r>
            <a:endParaRPr lang="en-US" sz="3600" dirty="0" smtClean="0"/>
          </a:p>
          <a:p>
            <a:pPr marL="571500" indent="-571500">
              <a:buFont typeface="Arial" panose="020B0604020202020204" pitchFamily="34" charset="0"/>
              <a:buChar char="•"/>
            </a:pPr>
            <a:r>
              <a:rPr lang="en-US" sz="3600" dirty="0" smtClean="0"/>
              <a:t>Discomfort</a:t>
            </a:r>
          </a:p>
          <a:p>
            <a:pPr marL="571500" indent="-571500">
              <a:buFont typeface="Arial" panose="020B0604020202020204" pitchFamily="34" charset="0"/>
              <a:buChar char="•"/>
            </a:pPr>
            <a:r>
              <a:rPr lang="en-US" sz="3600" dirty="0" smtClean="0"/>
              <a:t>Confusion</a:t>
            </a:r>
            <a:r>
              <a:rPr lang="en-US" sz="3600" dirty="0"/>
              <a:t>	</a:t>
            </a:r>
            <a:endParaRPr lang="en-US" sz="3600" dirty="0" smtClean="0"/>
          </a:p>
          <a:p>
            <a:pPr marL="571500" indent="-571500">
              <a:buFont typeface="Arial" panose="020B0604020202020204" pitchFamily="34" charset="0"/>
              <a:buChar char="•"/>
            </a:pPr>
            <a:r>
              <a:rPr lang="en-US" sz="3600" dirty="0" smtClean="0"/>
              <a:t>Emotional conflict</a:t>
            </a:r>
          </a:p>
          <a:p>
            <a:pPr algn="ctr"/>
            <a:r>
              <a:rPr lang="en-US" sz="3600" dirty="0" smtClean="0">
                <a:solidFill>
                  <a:schemeClr val="accent3"/>
                </a:solidFill>
              </a:rPr>
              <a:t> </a:t>
            </a:r>
            <a:r>
              <a:rPr lang="en-US" sz="3600" i="1" dirty="0">
                <a:solidFill>
                  <a:schemeClr val="accent3"/>
                </a:solidFill>
              </a:rPr>
              <a:t>Support = understanding, not </a:t>
            </a:r>
            <a:r>
              <a:rPr lang="en-US" sz="3600" i="1" dirty="0" smtClean="0">
                <a:solidFill>
                  <a:schemeClr val="accent3"/>
                </a:solidFill>
              </a:rPr>
              <a:t>control</a:t>
            </a:r>
          </a:p>
          <a:p>
            <a:endParaRPr lang="en-US" dirty="0"/>
          </a:p>
        </p:txBody>
      </p:sp>
    </p:spTree>
    <p:extLst>
      <p:ext uri="{BB962C8B-B14F-4D97-AF65-F5344CB8AC3E}">
        <p14:creationId xmlns:p14="http://schemas.microsoft.com/office/powerpoint/2010/main" val="16841207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🎞Understanding </a:t>
            </a:r>
            <a:r>
              <a:rPr lang="en-US" dirty="0"/>
              <a:t>&amp; Responding</a:t>
            </a:r>
          </a:p>
        </p:txBody>
      </p:sp>
      <p:sp>
        <p:nvSpPr>
          <p:cNvPr id="4" name="Content Placeholder 3"/>
          <p:cNvSpPr>
            <a:spLocks noGrp="1"/>
          </p:cNvSpPr>
          <p:nvPr>
            <p:ph sz="quarter" idx="12"/>
          </p:nvPr>
        </p:nvSpPr>
        <p:spPr>
          <a:xfrm>
            <a:off x="97971" y="981075"/>
            <a:ext cx="11944350" cy="5770789"/>
          </a:xfrm>
        </p:spPr>
        <p:txBody>
          <a:bodyPr/>
          <a:lstStyle/>
          <a:p>
            <a:r>
              <a:rPr lang="en-US" sz="3600" i="1" dirty="0">
                <a:solidFill>
                  <a:schemeClr val="accent3"/>
                </a:solidFill>
              </a:rPr>
              <a:t>Key </a:t>
            </a:r>
            <a:r>
              <a:rPr lang="en-US" sz="3600" i="1" dirty="0" smtClean="0">
                <a:solidFill>
                  <a:schemeClr val="accent3"/>
                </a:solidFill>
              </a:rPr>
              <a:t>question: “</a:t>
            </a:r>
            <a:r>
              <a:rPr lang="en-US" sz="3600" i="1" dirty="0">
                <a:solidFill>
                  <a:schemeClr val="accent3"/>
                </a:solidFill>
              </a:rPr>
              <a:t>What is this </a:t>
            </a:r>
            <a:r>
              <a:rPr lang="en-US" sz="3600" i="1" dirty="0" err="1" smtClean="0">
                <a:solidFill>
                  <a:schemeClr val="accent3"/>
                </a:solidFill>
              </a:rPr>
              <a:t>behaviour</a:t>
            </a:r>
            <a:r>
              <a:rPr lang="en-US" sz="3600" i="1" dirty="0" smtClean="0">
                <a:solidFill>
                  <a:schemeClr val="accent3"/>
                </a:solidFill>
              </a:rPr>
              <a:t> communicating?”</a:t>
            </a:r>
          </a:p>
          <a:p>
            <a:endParaRPr lang="en-US" sz="3600" dirty="0" smtClean="0"/>
          </a:p>
          <a:p>
            <a:r>
              <a:rPr lang="en-US" sz="3600" dirty="0" smtClean="0"/>
              <a:t>Possible meanings:</a:t>
            </a:r>
          </a:p>
          <a:p>
            <a:pPr marL="571500" indent="-571500">
              <a:buFont typeface="Arial" panose="020B0604020202020204" pitchFamily="34" charset="0"/>
              <a:buChar char="•"/>
            </a:pPr>
            <a:r>
              <a:rPr lang="en-US" sz="3600" dirty="0" smtClean="0"/>
              <a:t>Need </a:t>
            </a:r>
            <a:r>
              <a:rPr lang="en-US" sz="3600" dirty="0"/>
              <a:t>for </a:t>
            </a:r>
            <a:r>
              <a:rPr lang="en-US" sz="3600" dirty="0" smtClean="0"/>
              <a:t>closeness</a:t>
            </a:r>
          </a:p>
          <a:p>
            <a:pPr marL="571500" indent="-571500">
              <a:buFont typeface="Arial" panose="020B0604020202020204" pitchFamily="34" charset="0"/>
              <a:buChar char="•"/>
            </a:pPr>
            <a:r>
              <a:rPr lang="en-US" sz="3600" dirty="0" smtClean="0"/>
              <a:t>Loneliness </a:t>
            </a:r>
            <a:r>
              <a:rPr lang="en-US" sz="3600" dirty="0"/>
              <a:t>/ fear	</a:t>
            </a:r>
          </a:p>
          <a:p>
            <a:pPr marL="571500" indent="-571500">
              <a:buFont typeface="Arial" panose="020B0604020202020204" pitchFamily="34" charset="0"/>
              <a:buChar char="•"/>
            </a:pPr>
            <a:r>
              <a:rPr lang="en-US" sz="3600" dirty="0" smtClean="0"/>
              <a:t>Confusion </a:t>
            </a:r>
            <a:r>
              <a:rPr lang="en-US" sz="3600" dirty="0"/>
              <a:t>about relationships	</a:t>
            </a:r>
            <a:endParaRPr lang="en-US" sz="3600" dirty="0" smtClean="0"/>
          </a:p>
          <a:p>
            <a:pPr marL="571500" indent="-571500">
              <a:buFont typeface="Arial" panose="020B0604020202020204" pitchFamily="34" charset="0"/>
              <a:buChar char="•"/>
            </a:pPr>
            <a:r>
              <a:rPr lang="en-US" sz="3600" dirty="0" smtClean="0"/>
              <a:t>Reduced </a:t>
            </a:r>
            <a:r>
              <a:rPr lang="en-US" sz="3600" dirty="0"/>
              <a:t>impulse </a:t>
            </a:r>
            <a:r>
              <a:rPr lang="en-US" sz="3600" dirty="0" smtClean="0"/>
              <a:t>control</a:t>
            </a:r>
          </a:p>
        </p:txBody>
      </p:sp>
    </p:spTree>
    <p:extLst>
      <p:ext uri="{BB962C8B-B14F-4D97-AF65-F5344CB8AC3E}">
        <p14:creationId xmlns:p14="http://schemas.microsoft.com/office/powerpoint/2010/main" val="2185815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
            </a:r>
            <a:br>
              <a:rPr lang="en-US" sz="4000" dirty="0" smtClean="0"/>
            </a:br>
            <a:r>
              <a:rPr lang="en-US" sz="4000" dirty="0" smtClean="0"/>
              <a:t>At </a:t>
            </a:r>
            <a:r>
              <a:rPr lang="en-US" sz="4000" dirty="0"/>
              <a:t>home</a:t>
            </a:r>
            <a:br>
              <a:rPr lang="en-US" sz="4000" dirty="0"/>
            </a:br>
            <a:endParaRPr lang="en-US" dirty="0"/>
          </a:p>
        </p:txBody>
      </p:sp>
      <p:sp>
        <p:nvSpPr>
          <p:cNvPr id="4" name="Content Placeholder 3"/>
          <p:cNvSpPr>
            <a:spLocks noGrp="1"/>
          </p:cNvSpPr>
          <p:nvPr>
            <p:ph sz="quarter" idx="12"/>
          </p:nvPr>
        </p:nvSpPr>
        <p:spPr/>
        <p:txBody>
          <a:bodyPr/>
          <a:lstStyle/>
          <a:p>
            <a:pPr marL="457200" indent="-457200">
              <a:buFont typeface="Wingdings" panose="05000000000000000000" pitchFamily="2" charset="2"/>
              <a:buChar char="ü"/>
            </a:pPr>
            <a:r>
              <a:rPr lang="en-US" sz="3600" dirty="0"/>
              <a:t>Ensure privacy &amp; dignity	</a:t>
            </a:r>
          </a:p>
          <a:p>
            <a:pPr marL="457200" indent="-457200">
              <a:buFont typeface="Wingdings" panose="05000000000000000000" pitchFamily="2" charset="2"/>
              <a:buChar char="ü"/>
            </a:pPr>
            <a:r>
              <a:rPr lang="en-US" sz="3600" dirty="0"/>
              <a:t>Maintain </a:t>
            </a:r>
            <a:r>
              <a:rPr lang="en-US" sz="3600" dirty="0" smtClean="0"/>
              <a:t>routines</a:t>
            </a:r>
          </a:p>
          <a:p>
            <a:pPr marL="457200" indent="-457200">
              <a:buFont typeface="Wingdings" panose="05000000000000000000" pitchFamily="2" charset="2"/>
              <a:buChar char="ü"/>
            </a:pPr>
            <a:r>
              <a:rPr lang="en-US" sz="3600" dirty="0"/>
              <a:t>Stay calm	</a:t>
            </a:r>
          </a:p>
          <a:p>
            <a:pPr marL="457200" indent="-457200">
              <a:buFont typeface="Wingdings" panose="05000000000000000000" pitchFamily="2" charset="2"/>
              <a:buChar char="ü"/>
            </a:pPr>
            <a:r>
              <a:rPr lang="en-US" sz="3600" dirty="0"/>
              <a:t>Gentle redirection		</a:t>
            </a:r>
          </a:p>
          <a:p>
            <a:pPr marL="457200" indent="-457200">
              <a:buFont typeface="Wingdings" panose="05000000000000000000" pitchFamily="2" charset="2"/>
              <a:buChar char="ü"/>
            </a:pPr>
            <a:r>
              <a:rPr lang="en-US" sz="3600" dirty="0"/>
              <a:t>Reassurance, not correction</a:t>
            </a:r>
          </a:p>
          <a:p>
            <a:pPr marL="457200" indent="-457200">
              <a:buFont typeface="Wingdings" panose="05000000000000000000" pitchFamily="2" charset="2"/>
              <a:buChar char="ü"/>
            </a:pPr>
            <a:endParaRPr lang="en-US" sz="3600" dirty="0"/>
          </a:p>
          <a:p>
            <a:pPr algn="ctr"/>
            <a:endParaRPr lang="en-US" sz="3600" dirty="0" smtClean="0">
              <a:solidFill>
                <a:schemeClr val="accent3"/>
              </a:solidFill>
            </a:endParaRPr>
          </a:p>
          <a:p>
            <a:pPr algn="ctr"/>
            <a:r>
              <a:rPr lang="en-US" sz="3600" i="1" dirty="0" smtClean="0">
                <a:solidFill>
                  <a:schemeClr val="accent3"/>
                </a:solidFill>
              </a:rPr>
              <a:t>Dementia </a:t>
            </a:r>
            <a:r>
              <a:rPr lang="en-US" sz="3600" i="1" dirty="0">
                <a:solidFill>
                  <a:schemeClr val="accent3"/>
                </a:solidFill>
              </a:rPr>
              <a:t>≠ loss of need for connection</a:t>
            </a:r>
          </a:p>
          <a:p>
            <a:endParaRPr lang="en-US" dirty="0"/>
          </a:p>
        </p:txBody>
      </p:sp>
    </p:spTree>
    <p:extLst>
      <p:ext uri="{BB962C8B-B14F-4D97-AF65-F5344CB8AC3E}">
        <p14:creationId xmlns:p14="http://schemas.microsoft.com/office/powerpoint/2010/main" val="2818487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Boundaries &amp; When to Seek Help</a:t>
            </a:r>
          </a:p>
        </p:txBody>
      </p:sp>
      <p:sp>
        <p:nvSpPr>
          <p:cNvPr id="4" name="Content Placeholder 3"/>
          <p:cNvSpPr>
            <a:spLocks noGrp="1"/>
          </p:cNvSpPr>
          <p:nvPr>
            <p:ph sz="quarter" idx="12"/>
          </p:nvPr>
        </p:nvSpPr>
        <p:spPr>
          <a:xfrm>
            <a:off x="97971" y="923925"/>
            <a:ext cx="11944350" cy="5827939"/>
          </a:xfrm>
        </p:spPr>
        <p:txBody>
          <a:bodyPr/>
          <a:lstStyle/>
          <a:p>
            <a:r>
              <a:rPr lang="en-US" sz="3200" dirty="0">
                <a:solidFill>
                  <a:srgbClr val="92D050"/>
                </a:solidFill>
              </a:rPr>
              <a:t>Balance is key	</a:t>
            </a:r>
            <a:endParaRPr lang="en-US" sz="3200" dirty="0" smtClean="0">
              <a:solidFill>
                <a:srgbClr val="92D050"/>
              </a:solidFill>
            </a:endParaRPr>
          </a:p>
          <a:p>
            <a:pPr marL="571500" indent="-571500">
              <a:buFont typeface="Arial" panose="020B0604020202020204" pitchFamily="34" charset="0"/>
              <a:buChar char="•"/>
            </a:pPr>
            <a:r>
              <a:rPr lang="en-US" sz="3200" dirty="0" smtClean="0"/>
              <a:t>Not </a:t>
            </a:r>
            <a:r>
              <a:rPr lang="en-US" sz="3200" dirty="0"/>
              <a:t>all intimacy = risk	</a:t>
            </a:r>
          </a:p>
          <a:p>
            <a:pPr marL="571500" indent="-571500">
              <a:buFont typeface="Arial" panose="020B0604020202020204" pitchFamily="34" charset="0"/>
              <a:buChar char="•"/>
            </a:pPr>
            <a:r>
              <a:rPr lang="en-US" sz="3200" dirty="0" smtClean="0"/>
              <a:t>Observe </a:t>
            </a:r>
            <a:r>
              <a:rPr lang="en-US" sz="3200" dirty="0"/>
              <a:t>comfort vs </a:t>
            </a:r>
            <a:r>
              <a:rPr lang="en-US" sz="3200" dirty="0" smtClean="0"/>
              <a:t>distress</a:t>
            </a:r>
          </a:p>
          <a:p>
            <a:endParaRPr lang="en-US" sz="3200" dirty="0" smtClean="0"/>
          </a:p>
          <a:p>
            <a:r>
              <a:rPr lang="en-US" sz="3200" dirty="0" smtClean="0">
                <a:solidFill>
                  <a:srgbClr val="FF0000"/>
                </a:solidFill>
              </a:rPr>
              <a:t>When to seek help:</a:t>
            </a:r>
          </a:p>
          <a:p>
            <a:pPr marL="571500" indent="-571500">
              <a:buFont typeface="Wingdings" panose="05000000000000000000" pitchFamily="2" charset="2"/>
              <a:buChar char="Ø"/>
            </a:pPr>
            <a:r>
              <a:rPr lang="en-US" sz="3200" dirty="0" smtClean="0"/>
              <a:t>Sudden </a:t>
            </a:r>
            <a:r>
              <a:rPr lang="en-US" sz="3200" dirty="0" err="1"/>
              <a:t>behaviour</a:t>
            </a:r>
            <a:r>
              <a:rPr lang="en-US" sz="3200" dirty="0"/>
              <a:t> changes	</a:t>
            </a:r>
            <a:endParaRPr lang="en-US" sz="3200" dirty="0" smtClean="0"/>
          </a:p>
          <a:p>
            <a:pPr marL="571500" indent="-571500">
              <a:buFont typeface="Wingdings" panose="05000000000000000000" pitchFamily="2" charset="2"/>
              <a:buChar char="Ø"/>
            </a:pPr>
            <a:r>
              <a:rPr lang="en-US" sz="3200" dirty="0" smtClean="0"/>
              <a:t>Distress </a:t>
            </a:r>
            <a:r>
              <a:rPr lang="en-US" sz="3200" dirty="0"/>
              <a:t>or risk is present	</a:t>
            </a:r>
          </a:p>
          <a:p>
            <a:pPr marL="571500" indent="-571500">
              <a:buFont typeface="Wingdings" panose="05000000000000000000" pitchFamily="2" charset="2"/>
              <a:buChar char="Ø"/>
            </a:pPr>
            <a:r>
              <a:rPr lang="en-US" sz="3200" dirty="0" smtClean="0"/>
              <a:t>Consent </a:t>
            </a:r>
            <a:r>
              <a:rPr lang="en-US" sz="3200" dirty="0"/>
              <a:t>is unclear	</a:t>
            </a:r>
          </a:p>
          <a:p>
            <a:pPr marL="571500" indent="-571500">
              <a:buFont typeface="Wingdings" panose="05000000000000000000" pitchFamily="2" charset="2"/>
              <a:buChar char="Ø"/>
            </a:pPr>
            <a:r>
              <a:rPr lang="en-US" sz="3200" dirty="0" smtClean="0"/>
              <a:t>Caregiver </a:t>
            </a:r>
            <a:r>
              <a:rPr lang="en-US" sz="3200" dirty="0"/>
              <a:t>feels </a:t>
            </a:r>
            <a:r>
              <a:rPr lang="en-US" sz="3200" dirty="0" smtClean="0"/>
              <a:t>overwhelmed</a:t>
            </a:r>
          </a:p>
        </p:txBody>
      </p:sp>
    </p:spTree>
    <p:extLst>
      <p:ext uri="{BB962C8B-B14F-4D97-AF65-F5344CB8AC3E}">
        <p14:creationId xmlns:p14="http://schemas.microsoft.com/office/powerpoint/2010/main" val="3717360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Inclusive Perspective</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181100"/>
            <a:ext cx="11944350" cy="5570764"/>
          </a:xfrm>
        </p:spPr>
        <p:txBody>
          <a:bodyPr/>
          <a:lstStyle/>
          <a:p>
            <a:r>
              <a:rPr lang="en-US" sz="4000" dirty="0"/>
              <a:t>Older adults may also be:</a:t>
            </a:r>
          </a:p>
          <a:p>
            <a:r>
              <a:rPr lang="en-US" sz="4000" dirty="0"/>
              <a:t>LGBTQ+* </a:t>
            </a:r>
          </a:p>
          <a:p>
            <a:r>
              <a:rPr lang="en-US" sz="4000" dirty="0"/>
              <a:t>Widowed and forming new relationships* </a:t>
            </a:r>
          </a:p>
          <a:p>
            <a:r>
              <a:rPr lang="en-US" sz="4000" dirty="0"/>
              <a:t>Seeking emotional companionship</a:t>
            </a:r>
          </a:p>
          <a:p>
            <a:endParaRPr lang="en-US" sz="4000" dirty="0"/>
          </a:p>
          <a:p>
            <a:pPr algn="ctr"/>
            <a:r>
              <a:rPr lang="en-US" sz="4000" i="1" dirty="0">
                <a:solidFill>
                  <a:schemeClr val="accent3"/>
                </a:solidFill>
              </a:rPr>
              <a:t>Dementia does not erase </a:t>
            </a:r>
            <a:r>
              <a:rPr lang="en-US" sz="4000" i="1" dirty="0" smtClean="0">
                <a:solidFill>
                  <a:schemeClr val="accent3"/>
                </a:solidFill>
              </a:rPr>
              <a:t>identity</a:t>
            </a:r>
            <a:r>
              <a:rPr lang="en-US" sz="4000" i="1" dirty="0" smtClean="0">
                <a:solidFill>
                  <a:schemeClr val="accent3"/>
                </a:solidFill>
                <a:latin typeface="Calibri" panose="020F0502020204030204" pitchFamily="34" charset="0"/>
                <a:ea typeface="Calibri" panose="020F0502020204030204" pitchFamily="34" charset="0"/>
                <a:cs typeface="Calibri" panose="020F0502020204030204" pitchFamily="34" charset="0"/>
              </a:rPr>
              <a:t>⚠</a:t>
            </a:r>
            <a:endParaRPr lang="en-US" sz="4000" i="1" dirty="0">
              <a:solidFill>
                <a:schemeClr val="accent3"/>
              </a:solidFill>
            </a:endParaRPr>
          </a:p>
          <a:p>
            <a:endParaRPr lang="en-US"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66502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70" y="81642"/>
            <a:ext cx="11944351" cy="689883"/>
          </a:xfrm>
        </p:spPr>
        <p:txBody>
          <a:bodyPr/>
          <a:lstStyle/>
          <a:p>
            <a:r>
              <a:rPr lang="en-US" dirty="0"/>
              <a:t>🔒 Supporting Privacy and Intimacy in Care Environments</a:t>
            </a:r>
          </a:p>
        </p:txBody>
      </p:sp>
      <p:sp>
        <p:nvSpPr>
          <p:cNvPr id="4" name="Content Placeholder 3"/>
          <p:cNvSpPr>
            <a:spLocks noGrp="1"/>
          </p:cNvSpPr>
          <p:nvPr>
            <p:ph sz="quarter" idx="12"/>
          </p:nvPr>
        </p:nvSpPr>
        <p:spPr>
          <a:xfrm>
            <a:off x="97971" y="838200"/>
            <a:ext cx="11944350" cy="5913665"/>
          </a:xfrm>
        </p:spPr>
        <p:txBody>
          <a:bodyPr/>
          <a:lstStyle/>
          <a:p>
            <a:r>
              <a:rPr lang="en-US" sz="2800" dirty="0" smtClean="0"/>
              <a:t>Barriers </a:t>
            </a:r>
            <a:r>
              <a:rPr lang="en-US" sz="2800" dirty="0"/>
              <a:t>in care </a:t>
            </a:r>
            <a:r>
              <a:rPr lang="en-US" sz="2800" dirty="0" smtClean="0"/>
              <a:t>settings</a:t>
            </a:r>
          </a:p>
          <a:p>
            <a:pPr marL="285750" indent="-285750">
              <a:buFont typeface="Arial" panose="020B0604020202020204" pitchFamily="34" charset="0"/>
              <a:buChar char="•"/>
            </a:pPr>
            <a:r>
              <a:rPr lang="en-US" sz="2800" dirty="0" smtClean="0"/>
              <a:t>Shared </a:t>
            </a:r>
            <a:r>
              <a:rPr lang="en-US" sz="2800" dirty="0"/>
              <a:t>spaces &amp; rigid routines	</a:t>
            </a:r>
            <a:endParaRPr lang="en-US" sz="2800" dirty="0" smtClean="0"/>
          </a:p>
          <a:p>
            <a:pPr marL="285750" indent="-285750">
              <a:buFont typeface="Arial" panose="020B0604020202020204" pitchFamily="34" charset="0"/>
              <a:buChar char="•"/>
            </a:pPr>
            <a:r>
              <a:rPr lang="en-US" sz="2800" dirty="0" smtClean="0"/>
              <a:t>Risk-averse </a:t>
            </a:r>
            <a:r>
              <a:rPr lang="en-US" sz="2800" dirty="0"/>
              <a:t>practices	</a:t>
            </a:r>
            <a:endParaRPr lang="en-US" sz="2800" dirty="0" smtClean="0"/>
          </a:p>
          <a:p>
            <a:pPr marL="285750" indent="-285750">
              <a:buFont typeface="Arial" panose="020B0604020202020204" pitchFamily="34" charset="0"/>
              <a:buChar char="•"/>
            </a:pPr>
            <a:r>
              <a:rPr lang="en-US" sz="2800" dirty="0" smtClean="0"/>
              <a:t>Staff </a:t>
            </a:r>
            <a:r>
              <a:rPr lang="en-US" sz="2800" dirty="0"/>
              <a:t>interruptions	</a:t>
            </a:r>
            <a:endParaRPr lang="en-US" sz="2800" dirty="0" smtClean="0"/>
          </a:p>
          <a:p>
            <a:pPr marL="285750" indent="-285750">
              <a:buFont typeface="Arial" panose="020B0604020202020204" pitchFamily="34" charset="0"/>
              <a:buChar char="•"/>
            </a:pPr>
            <a:r>
              <a:rPr lang="en-US" sz="2800" dirty="0" smtClean="0"/>
              <a:t>Misinterpretation </a:t>
            </a:r>
            <a:r>
              <a:rPr lang="en-US" sz="2800" dirty="0"/>
              <a:t>of </a:t>
            </a:r>
            <a:r>
              <a:rPr lang="en-US" sz="2800" dirty="0" smtClean="0"/>
              <a:t>intimacy</a:t>
            </a:r>
          </a:p>
          <a:p>
            <a:r>
              <a:rPr lang="en-US" sz="2800" dirty="0" smtClean="0"/>
              <a:t>Inclusive </a:t>
            </a:r>
            <a:r>
              <a:rPr lang="en-US" sz="2800" dirty="0"/>
              <a:t>practice	</a:t>
            </a:r>
            <a:endParaRPr lang="en-US" sz="2800" dirty="0" smtClean="0"/>
          </a:p>
          <a:p>
            <a:pPr marL="285750" indent="-285750">
              <a:buFont typeface="Wingdings" panose="05000000000000000000" pitchFamily="2" charset="2"/>
              <a:buChar char="Ø"/>
            </a:pPr>
            <a:r>
              <a:rPr lang="en-US" sz="2800" dirty="0"/>
              <a:t> </a:t>
            </a:r>
            <a:r>
              <a:rPr lang="en-US" sz="2800" dirty="0" smtClean="0"/>
              <a:t>Access </a:t>
            </a:r>
            <a:r>
              <a:rPr lang="en-US" sz="2800" dirty="0"/>
              <a:t>to private / adaptable </a:t>
            </a:r>
            <a:r>
              <a:rPr lang="en-US" sz="2800" dirty="0" smtClean="0"/>
              <a:t>spaces</a:t>
            </a:r>
          </a:p>
          <a:p>
            <a:pPr marL="285750" indent="-285750">
              <a:buFont typeface="Wingdings" panose="05000000000000000000" pitchFamily="2" charset="2"/>
              <a:buChar char="Ø"/>
            </a:pPr>
            <a:r>
              <a:rPr lang="en-US" sz="2800" dirty="0" smtClean="0"/>
              <a:t>Time </a:t>
            </a:r>
            <a:r>
              <a:rPr lang="en-US" sz="2800" dirty="0"/>
              <a:t>for couples without </a:t>
            </a:r>
            <a:r>
              <a:rPr lang="en-US" sz="2800" dirty="0" smtClean="0"/>
              <a:t>interruption</a:t>
            </a:r>
          </a:p>
          <a:p>
            <a:pPr marL="285750" indent="-285750">
              <a:buFont typeface="Wingdings" panose="05000000000000000000" pitchFamily="2" charset="2"/>
              <a:buChar char="Ø"/>
            </a:pPr>
            <a:r>
              <a:rPr lang="en-US" sz="2800" dirty="0" smtClean="0"/>
              <a:t>Flexible </a:t>
            </a:r>
            <a:r>
              <a:rPr lang="en-US" sz="2800" dirty="0"/>
              <a:t>visiting </a:t>
            </a:r>
            <a:r>
              <a:rPr lang="en-US" sz="2800" dirty="0" smtClean="0"/>
              <a:t>arrangements</a:t>
            </a:r>
          </a:p>
          <a:p>
            <a:pPr marL="285750" indent="-285750">
              <a:buFont typeface="Wingdings" panose="05000000000000000000" pitchFamily="2" charset="2"/>
              <a:buChar char="Ø"/>
            </a:pPr>
            <a:r>
              <a:rPr lang="en-US" sz="2800" dirty="0" smtClean="0"/>
              <a:t>Respect </a:t>
            </a:r>
            <a:r>
              <a:rPr lang="en-US" sz="2800" dirty="0"/>
              <a:t>for affection and </a:t>
            </a:r>
            <a:r>
              <a:rPr lang="en-US" sz="2800" dirty="0" smtClean="0"/>
              <a:t>closeness</a:t>
            </a:r>
          </a:p>
          <a:p>
            <a:pPr algn="ctr"/>
            <a:r>
              <a:rPr lang="en-US" sz="3200" i="1" dirty="0" smtClean="0">
                <a:solidFill>
                  <a:schemeClr val="accent3"/>
                </a:solidFill>
              </a:rPr>
              <a:t>Privacy </a:t>
            </a:r>
            <a:r>
              <a:rPr lang="en-US" sz="3200" i="1" dirty="0">
                <a:solidFill>
                  <a:schemeClr val="accent3"/>
                </a:solidFill>
              </a:rPr>
              <a:t>is not a luxury — it is a care </a:t>
            </a:r>
            <a:r>
              <a:rPr lang="en-US" sz="3200" i="1" dirty="0" smtClean="0">
                <a:solidFill>
                  <a:schemeClr val="accent3"/>
                </a:solidFill>
              </a:rPr>
              <a:t>standard.</a:t>
            </a:r>
            <a:endParaRPr lang="en-US" sz="3200" i="1" dirty="0">
              <a:solidFill>
                <a:schemeClr val="accent3"/>
              </a:solidFill>
            </a:endParaRPr>
          </a:p>
        </p:txBody>
      </p:sp>
    </p:spTree>
    <p:extLst>
      <p:ext uri="{BB962C8B-B14F-4D97-AF65-F5344CB8AC3E}">
        <p14:creationId xmlns:p14="http://schemas.microsoft.com/office/powerpoint/2010/main" val="30289729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2"/>
          </p:nvPr>
        </p:nvSpPr>
        <p:spPr/>
        <p:txBody>
          <a:bodyPr/>
          <a:lstStyle/>
          <a:p>
            <a:endParaRPr lang="en-US" sz="4000" dirty="0"/>
          </a:p>
          <a:p>
            <a:endParaRPr lang="el-GR" dirty="0"/>
          </a:p>
        </p:txBody>
      </p:sp>
      <p:graphicFrame>
        <p:nvGraphicFramePr>
          <p:cNvPr id="4" name="Table 3"/>
          <p:cNvGraphicFramePr>
            <a:graphicFrameLocks noGrp="1"/>
          </p:cNvGraphicFramePr>
          <p:nvPr>
            <p:extLst>
              <p:ext uri="{D42A27DB-BD31-4B8C-83A1-F6EECF244321}">
                <p14:modId xmlns:p14="http://schemas.microsoft.com/office/powerpoint/2010/main" val="697828375"/>
              </p:ext>
            </p:extLst>
          </p:nvPr>
        </p:nvGraphicFramePr>
        <p:xfrm>
          <a:off x="1924048" y="800100"/>
          <a:ext cx="7972426" cy="6076061"/>
        </p:xfrm>
        <a:graphic>
          <a:graphicData uri="http://schemas.openxmlformats.org/drawingml/2006/table">
            <a:tbl>
              <a:tblPr firstRow="1" firstCol="1" bandRow="1"/>
              <a:tblGrid>
                <a:gridCol w="3986213">
                  <a:extLst>
                    <a:ext uri="{9D8B030D-6E8A-4147-A177-3AD203B41FA5}">
                      <a16:colId xmlns:a16="http://schemas.microsoft.com/office/drawing/2014/main" xmlns="" val="20000"/>
                    </a:ext>
                  </a:extLst>
                </a:gridCol>
                <a:gridCol w="3986213">
                  <a:extLst>
                    <a:ext uri="{9D8B030D-6E8A-4147-A177-3AD203B41FA5}">
                      <a16:colId xmlns:a16="http://schemas.microsoft.com/office/drawing/2014/main" xmlns="" val="20001"/>
                    </a:ext>
                  </a:extLst>
                </a:gridCol>
              </a:tblGrid>
              <a:tr h="155247">
                <a:tc gridSpan="2">
                  <a:txBody>
                    <a:bodyPr/>
                    <a:lstStyle/>
                    <a:p>
                      <a:pPr marL="0" marR="0" algn="ctr">
                        <a:lnSpc>
                          <a:spcPct val="107000"/>
                        </a:lnSpc>
                        <a:spcBef>
                          <a:spcPts val="0"/>
                        </a:spcBef>
                        <a:spcAft>
                          <a:spcPts val="0"/>
                        </a:spcAft>
                        <a:tabLst>
                          <a:tab pos="2164080" algn="l"/>
                        </a:tabLst>
                      </a:pPr>
                      <a:r>
                        <a:rPr lang="en-US" sz="1200" b="1" dirty="0">
                          <a:solidFill>
                            <a:srgbClr val="252223"/>
                          </a:solidFill>
                          <a:effectLst/>
                          <a:latin typeface="Calibri"/>
                          <a:ea typeface="Calibri"/>
                          <a:cs typeface="Calibri"/>
                        </a:rPr>
                        <a:t>Table 1. Do’s and Don’ts in Professional Practice</a:t>
                      </a:r>
                      <a:endParaRPr lang="en-US" sz="12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B1E0"/>
                    </a:solidFill>
                  </a:tcPr>
                </a:tc>
                <a:tc hMerge="1">
                  <a:txBody>
                    <a:bodyPr/>
                    <a:lstStyle/>
                    <a:p>
                      <a:endParaRPr lang="en-US"/>
                    </a:p>
                  </a:txBody>
                  <a:tcPr/>
                </a:tc>
                <a:extLst>
                  <a:ext uri="{0D108BD9-81ED-4DB2-BD59-A6C34878D82A}">
                    <a16:rowId xmlns:a16="http://schemas.microsoft.com/office/drawing/2014/main" xmlns="" val="10000"/>
                  </a:ext>
                </a:extLst>
              </a:tr>
              <a:tr h="203896">
                <a:tc>
                  <a:txBody>
                    <a:bodyPr/>
                    <a:lstStyle/>
                    <a:p>
                      <a:pPr marL="0" marR="0" algn="ctr">
                        <a:lnSpc>
                          <a:spcPct val="107000"/>
                        </a:lnSpc>
                        <a:spcBef>
                          <a:spcPts val="0"/>
                        </a:spcBef>
                        <a:spcAft>
                          <a:spcPts val="0"/>
                        </a:spcAft>
                      </a:pPr>
                      <a:r>
                        <a:rPr lang="en-US" sz="1200" b="1" dirty="0">
                          <a:solidFill>
                            <a:srgbClr val="252223"/>
                          </a:solidFill>
                          <a:effectLst/>
                          <a:latin typeface="Calibri"/>
                          <a:ea typeface="Calibri"/>
                          <a:cs typeface="Calibri"/>
                        </a:rPr>
                        <a:t>Do</a:t>
                      </a:r>
                      <a:endParaRPr lang="en-US" sz="12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B4CC2"/>
                    </a:solidFill>
                  </a:tcPr>
                </a:tc>
                <a:tc>
                  <a:txBody>
                    <a:bodyPr/>
                    <a:lstStyle/>
                    <a:p>
                      <a:pPr marL="0" marR="0" algn="ctr">
                        <a:lnSpc>
                          <a:spcPct val="107000"/>
                        </a:lnSpc>
                        <a:spcBef>
                          <a:spcPts val="0"/>
                        </a:spcBef>
                        <a:spcAft>
                          <a:spcPts val="0"/>
                        </a:spcAft>
                      </a:pPr>
                      <a:r>
                        <a:rPr lang="en-US" sz="1200" b="1" dirty="0">
                          <a:solidFill>
                            <a:srgbClr val="252223"/>
                          </a:solidFill>
                          <a:effectLst/>
                          <a:latin typeface="Calibri"/>
                          <a:ea typeface="Calibri"/>
                          <a:cs typeface="Calibri"/>
                        </a:rPr>
                        <a:t>Don’t</a:t>
                      </a:r>
                      <a:endParaRPr lang="en-US" sz="12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3A6E"/>
                    </a:solidFill>
                  </a:tcPr>
                </a:tc>
                <a:extLst>
                  <a:ext uri="{0D108BD9-81ED-4DB2-BD59-A6C34878D82A}">
                    <a16:rowId xmlns:a16="http://schemas.microsoft.com/office/drawing/2014/main" xmlns="" val="10001"/>
                  </a:ext>
                </a:extLst>
              </a:tr>
              <a:tr h="611691">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a:t>
                      </a:r>
                      <a:r>
                        <a:rPr lang="en-US" sz="1400" dirty="0">
                          <a:solidFill>
                            <a:srgbClr val="252223"/>
                          </a:solidFill>
                          <a:effectLst/>
                          <a:latin typeface="Calibri"/>
                          <a:ea typeface="Calibri"/>
                          <a:cs typeface="Calibri"/>
                        </a:rPr>
                        <a:t> Acknowledge sexuality and intimacy as part of human wellbeing across the life course</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a:t>
                      </a:r>
                      <a:r>
                        <a:rPr lang="en-US" sz="1400" dirty="0">
                          <a:solidFill>
                            <a:srgbClr val="252223"/>
                          </a:solidFill>
                          <a:effectLst/>
                          <a:latin typeface="Calibri"/>
                          <a:ea typeface="Calibri"/>
                          <a:cs typeface="Calibri"/>
                        </a:rPr>
                        <a:t> Assume that people living with dementia are asexual or incapable of intimacy</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xmlns="" val="10002"/>
                  </a:ext>
                </a:extLst>
              </a:tr>
              <a:tr h="464417">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a:t>
                      </a:r>
                      <a:r>
                        <a:rPr lang="en-US" sz="1400" dirty="0">
                          <a:solidFill>
                            <a:srgbClr val="252223"/>
                          </a:solidFill>
                          <a:effectLst/>
                          <a:latin typeface="Calibri"/>
                          <a:ea typeface="Calibri"/>
                          <a:cs typeface="Calibri"/>
                        </a:rPr>
                        <a:t> Approach situations with openness and curiosity rather than </a:t>
                      </a:r>
                      <a:r>
                        <a:rPr lang="en-US" sz="1400" dirty="0" err="1">
                          <a:solidFill>
                            <a:srgbClr val="252223"/>
                          </a:solidFill>
                          <a:effectLst/>
                          <a:latin typeface="Calibri"/>
                          <a:ea typeface="Calibri"/>
                          <a:cs typeface="Calibri"/>
                        </a:rPr>
                        <a:t>judgement</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a:solidFill>
                            <a:srgbClr val="252223"/>
                          </a:solidFill>
                          <a:effectLst/>
                          <a:latin typeface="Segoe UI Symbol"/>
                          <a:ea typeface="Calibri"/>
                          <a:cs typeface="Segoe UI Symbol"/>
                        </a:rPr>
                        <a:t>✖</a:t>
                      </a:r>
                      <a:r>
                        <a:rPr lang="en-US" sz="1400">
                          <a:solidFill>
                            <a:srgbClr val="252223"/>
                          </a:solidFill>
                          <a:effectLst/>
                          <a:latin typeface="Calibri"/>
                          <a:ea typeface="Calibri"/>
                          <a:cs typeface="Calibri"/>
                        </a:rPr>
                        <a:t> Automatically label expressions of sexuality as inappropriate or problematic</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xmlns="" val="10003"/>
                  </a:ext>
                </a:extLst>
              </a:tr>
              <a:tr h="464417">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a:t>
                      </a:r>
                      <a:r>
                        <a:rPr lang="en-US" sz="1400" dirty="0">
                          <a:solidFill>
                            <a:srgbClr val="252223"/>
                          </a:solidFill>
                          <a:effectLst/>
                          <a:latin typeface="Calibri"/>
                          <a:ea typeface="Calibri"/>
                          <a:cs typeface="Calibri"/>
                        </a:rPr>
                        <a:t> Consider personal history, relationships and emotional needs</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a:solidFill>
                            <a:srgbClr val="252223"/>
                          </a:solidFill>
                          <a:effectLst/>
                          <a:latin typeface="Segoe UI Symbol"/>
                          <a:ea typeface="Calibri"/>
                          <a:cs typeface="Segoe UI Symbol"/>
                        </a:rPr>
                        <a:t>✖</a:t>
                      </a:r>
                      <a:r>
                        <a:rPr lang="en-US" sz="1400">
                          <a:solidFill>
                            <a:srgbClr val="252223"/>
                          </a:solidFill>
                          <a:effectLst/>
                          <a:latin typeface="Calibri"/>
                          <a:ea typeface="Calibri"/>
                          <a:cs typeface="Calibri"/>
                        </a:rPr>
                        <a:t> Rely on blanket restrictions instead of individual assessment</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xmlns="" val="10004"/>
                  </a:ext>
                </a:extLst>
              </a:tr>
              <a:tr h="464417">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a:t>
                      </a:r>
                      <a:r>
                        <a:rPr lang="en-US" sz="1400" dirty="0">
                          <a:solidFill>
                            <a:srgbClr val="252223"/>
                          </a:solidFill>
                          <a:effectLst/>
                          <a:latin typeface="Calibri"/>
                          <a:ea typeface="Calibri"/>
                          <a:cs typeface="Calibri"/>
                        </a:rPr>
                        <a:t> Involve the person living with dementia in decisions whenever possible</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a:solidFill>
                            <a:srgbClr val="252223"/>
                          </a:solidFill>
                          <a:effectLst/>
                          <a:latin typeface="Segoe UI Symbol"/>
                          <a:ea typeface="Calibri"/>
                          <a:cs typeface="Segoe UI Symbol"/>
                        </a:rPr>
                        <a:t>✖</a:t>
                      </a:r>
                      <a:r>
                        <a:rPr lang="en-US" sz="1400">
                          <a:solidFill>
                            <a:srgbClr val="252223"/>
                          </a:solidFill>
                          <a:effectLst/>
                          <a:latin typeface="Calibri"/>
                          <a:ea typeface="Calibri"/>
                          <a:cs typeface="Calibri"/>
                        </a:rPr>
                        <a:t> Allow personal discomfort or moral beliefs to guide professional decisions</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xmlns="" val="10005"/>
                  </a:ext>
                </a:extLst>
              </a:tr>
              <a:tr h="464417">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a:t>
                      </a:r>
                      <a:r>
                        <a:rPr lang="en-US" sz="1400" dirty="0">
                          <a:solidFill>
                            <a:srgbClr val="252223"/>
                          </a:solidFill>
                          <a:effectLst/>
                          <a:latin typeface="Calibri"/>
                          <a:ea typeface="Calibri"/>
                          <a:cs typeface="Calibri"/>
                        </a:rPr>
                        <a:t> Seek multidisciplinary input when ethical uncertainty arises</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a:solidFill>
                            <a:srgbClr val="252223"/>
                          </a:solidFill>
                          <a:effectLst/>
                          <a:latin typeface="Segoe UI Symbol"/>
                          <a:ea typeface="Calibri"/>
                          <a:cs typeface="Segoe UI Symbol"/>
                        </a:rPr>
                        <a:t>✖</a:t>
                      </a:r>
                      <a:r>
                        <a:rPr lang="en-US" sz="1400">
                          <a:solidFill>
                            <a:srgbClr val="252223"/>
                          </a:solidFill>
                          <a:effectLst/>
                          <a:latin typeface="Calibri"/>
                          <a:ea typeface="Calibri"/>
                          <a:cs typeface="Calibri"/>
                        </a:rPr>
                        <a:t> Ignore or silence expressions of need for closeness and affection</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xmlns="" val="10006"/>
                  </a:ext>
                </a:extLst>
              </a:tr>
              <a:tr h="496570">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a:t>
                      </a:r>
                      <a:r>
                        <a:rPr lang="en-US" sz="1400" dirty="0">
                          <a:solidFill>
                            <a:srgbClr val="252223"/>
                          </a:solidFill>
                          <a:effectLst/>
                          <a:latin typeface="Calibri"/>
                          <a:ea typeface="Calibri"/>
                          <a:cs typeface="Calibri"/>
                        </a:rPr>
                        <a:t> Assess consent using a decision-specific and relational approach</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a:t>
                      </a:r>
                      <a:r>
                        <a:rPr lang="en-US" sz="1400" dirty="0">
                          <a:solidFill>
                            <a:srgbClr val="252223"/>
                          </a:solidFill>
                          <a:effectLst/>
                          <a:latin typeface="Calibri"/>
                          <a:ea typeface="Calibri"/>
                          <a:cs typeface="Calibri"/>
                        </a:rPr>
                        <a:t> Attribute all </a:t>
                      </a:r>
                      <a:r>
                        <a:rPr lang="en-US" sz="1400" dirty="0" err="1">
                          <a:solidFill>
                            <a:srgbClr val="252223"/>
                          </a:solidFill>
                          <a:effectLst/>
                          <a:latin typeface="Calibri"/>
                          <a:ea typeface="Calibri"/>
                          <a:cs typeface="Calibri"/>
                        </a:rPr>
                        <a:t>behavioural</a:t>
                      </a:r>
                      <a:r>
                        <a:rPr lang="en-US" sz="1400" dirty="0">
                          <a:solidFill>
                            <a:srgbClr val="252223"/>
                          </a:solidFill>
                          <a:effectLst/>
                          <a:latin typeface="Calibri"/>
                          <a:ea typeface="Calibri"/>
                          <a:cs typeface="Calibri"/>
                        </a:rPr>
                        <a:t> changes solely to dementia without medical evaluation</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xmlns="" val="10007"/>
                  </a:ext>
                </a:extLst>
              </a:tr>
              <a:tr h="701874">
                <a:tc>
                  <a:txBody>
                    <a:bodyPr/>
                    <a:lstStyle/>
                    <a:p>
                      <a:pPr marL="0" marR="0" algn="r">
                        <a:lnSpc>
                          <a:spcPct val="107000"/>
                        </a:lnSpc>
                        <a:spcBef>
                          <a:spcPts val="0"/>
                        </a:spcBef>
                        <a:spcAft>
                          <a:spcPts val="0"/>
                        </a:spcAft>
                      </a:pPr>
                      <a:r>
                        <a:rPr lang="en-US" sz="1400">
                          <a:solidFill>
                            <a:srgbClr val="252223"/>
                          </a:solidFill>
                          <a:effectLst/>
                          <a:latin typeface="Segoe UI Symbol"/>
                          <a:ea typeface="Calibri"/>
                          <a:cs typeface="Segoe UI Symbol"/>
                        </a:rPr>
                        <a:t>✔</a:t>
                      </a:r>
                      <a:r>
                        <a:rPr lang="en-US" sz="1400">
                          <a:solidFill>
                            <a:srgbClr val="252223"/>
                          </a:solidFill>
                          <a:effectLst/>
                          <a:latin typeface="Calibri"/>
                          <a:ea typeface="Calibri"/>
                          <a:cs typeface="Calibri"/>
                        </a:rPr>
                        <a:t> Rule out reversible medical causes (e.g., delirium, infection, medication effects) when behaviours change</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a:t>
                      </a:r>
                      <a:r>
                        <a:rPr lang="en-US" sz="1400" dirty="0">
                          <a:solidFill>
                            <a:srgbClr val="252223"/>
                          </a:solidFill>
                          <a:effectLst/>
                          <a:latin typeface="Calibri"/>
                          <a:ea typeface="Calibri"/>
                          <a:cs typeface="Calibri"/>
                        </a:rPr>
                        <a:t> Use punitive or shaming responses to </a:t>
                      </a:r>
                      <a:r>
                        <a:rPr lang="en-US" sz="1400" dirty="0" err="1">
                          <a:solidFill>
                            <a:srgbClr val="252223"/>
                          </a:solidFill>
                          <a:effectLst/>
                          <a:latin typeface="Calibri"/>
                          <a:ea typeface="Calibri"/>
                          <a:cs typeface="Calibri"/>
                        </a:rPr>
                        <a:t>sexualised</a:t>
                      </a:r>
                      <a:r>
                        <a:rPr lang="en-US" sz="1400" dirty="0">
                          <a:solidFill>
                            <a:srgbClr val="252223"/>
                          </a:solidFill>
                          <a:effectLst/>
                          <a:latin typeface="Calibri"/>
                          <a:ea typeface="Calibri"/>
                          <a:cs typeface="Calibri"/>
                        </a:rPr>
                        <a:t> behavior</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xmlns="" val="10008"/>
                  </a:ext>
                </a:extLst>
              </a:tr>
              <a:tr h="464417">
                <a:tc>
                  <a:txBody>
                    <a:bodyPr/>
                    <a:lstStyle/>
                    <a:p>
                      <a:pPr marL="0" marR="0" algn="r">
                        <a:lnSpc>
                          <a:spcPct val="107000"/>
                        </a:lnSpc>
                        <a:spcBef>
                          <a:spcPts val="0"/>
                        </a:spcBef>
                        <a:spcAft>
                          <a:spcPts val="0"/>
                        </a:spcAft>
                      </a:pPr>
                      <a:r>
                        <a:rPr lang="en-US" sz="1400">
                          <a:solidFill>
                            <a:srgbClr val="252223"/>
                          </a:solidFill>
                          <a:effectLst/>
                          <a:latin typeface="Segoe UI Symbol"/>
                          <a:ea typeface="Calibri"/>
                          <a:cs typeface="Segoe UI Symbol"/>
                        </a:rPr>
                        <a:t>✔</a:t>
                      </a:r>
                      <a:r>
                        <a:rPr lang="en-US" sz="1400">
                          <a:solidFill>
                            <a:srgbClr val="252223"/>
                          </a:solidFill>
                          <a:effectLst/>
                          <a:latin typeface="Calibri"/>
                          <a:ea typeface="Calibri"/>
                          <a:cs typeface="Calibri"/>
                        </a:rPr>
                        <a:t> Review current treatments and consider side effects that may influence behaviour</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a:t>
                      </a:r>
                      <a:r>
                        <a:rPr lang="en-US" sz="1400" dirty="0">
                          <a:solidFill>
                            <a:srgbClr val="252223"/>
                          </a:solidFill>
                          <a:effectLst/>
                          <a:latin typeface="Calibri"/>
                          <a:ea typeface="Calibri"/>
                          <a:cs typeface="Calibri"/>
                        </a:rPr>
                        <a:t> Override possible consent without structured assessment</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xmlns="" val="10009"/>
                  </a:ext>
                </a:extLst>
              </a:tr>
              <a:tr h="815586">
                <a:tc>
                  <a:txBody>
                    <a:bodyPr/>
                    <a:lstStyle/>
                    <a:p>
                      <a:pPr marL="0" marR="0" algn="r">
                        <a:lnSpc>
                          <a:spcPct val="107000"/>
                        </a:lnSpc>
                        <a:spcBef>
                          <a:spcPts val="0"/>
                        </a:spcBef>
                        <a:spcAft>
                          <a:spcPts val="0"/>
                        </a:spcAft>
                      </a:pPr>
                      <a:r>
                        <a:rPr lang="en-US" sz="1400">
                          <a:solidFill>
                            <a:srgbClr val="252223"/>
                          </a:solidFill>
                          <a:effectLst/>
                          <a:latin typeface="Segoe UI Symbol"/>
                          <a:ea typeface="Calibri"/>
                          <a:cs typeface="Segoe UI Symbol"/>
                        </a:rPr>
                        <a:t>✔</a:t>
                      </a:r>
                      <a:r>
                        <a:rPr lang="en-US" sz="1400">
                          <a:solidFill>
                            <a:srgbClr val="252223"/>
                          </a:solidFill>
                          <a:effectLst/>
                          <a:latin typeface="Calibri"/>
                          <a:ea typeface="Calibri"/>
                          <a:cs typeface="Calibri"/>
                        </a:rPr>
                        <a:t> Take into account comorbidities (psychiatric conditions, neurological disorders, chronic pain) when evaluating sexual behaviour</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dirty="0">
                          <a:solidFill>
                            <a:srgbClr val="252223"/>
                          </a:solidFill>
                          <a:effectLst/>
                          <a:latin typeface="Calibri"/>
                          <a:ea typeface="Calibri"/>
                          <a:cs typeface="Calibri"/>
                        </a:rPr>
                        <a:t> </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xmlns="" val="10010"/>
                  </a:ext>
                </a:extLst>
              </a:tr>
              <a:tr h="728652">
                <a:tc>
                  <a:txBody>
                    <a:bodyPr/>
                    <a:lstStyle/>
                    <a:p>
                      <a:pPr marL="0" marR="0" algn="r">
                        <a:lnSpc>
                          <a:spcPct val="107000"/>
                        </a:lnSpc>
                        <a:spcBef>
                          <a:spcPts val="0"/>
                        </a:spcBef>
                        <a:spcAft>
                          <a:spcPts val="0"/>
                        </a:spcAft>
                      </a:pPr>
                      <a:r>
                        <a:rPr lang="en-US" sz="1400">
                          <a:solidFill>
                            <a:srgbClr val="252223"/>
                          </a:solidFill>
                          <a:effectLst/>
                          <a:latin typeface="Segoe UI Symbol"/>
                          <a:ea typeface="Calibri"/>
                          <a:cs typeface="Segoe UI Symbol"/>
                        </a:rPr>
                        <a:t>✔</a:t>
                      </a:r>
                      <a:r>
                        <a:rPr lang="en-US" sz="1400">
                          <a:solidFill>
                            <a:srgbClr val="252223"/>
                          </a:solidFill>
                          <a:effectLst/>
                          <a:latin typeface="Calibri"/>
                          <a:ea typeface="Calibri"/>
                          <a:cs typeface="Calibri"/>
                        </a:rPr>
                        <a:t> Manage inappropriate behaviours proportionately, focusing on understanding triggers before applying restriction</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dirty="0">
                          <a:solidFill>
                            <a:srgbClr val="252223"/>
                          </a:solidFill>
                          <a:effectLst/>
                          <a:latin typeface="Calibri"/>
                          <a:ea typeface="Calibri"/>
                          <a:cs typeface="Calibri"/>
                        </a:rPr>
                        <a:t> </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xmlns="" val="10011"/>
                  </a:ext>
                </a:extLst>
              </a:tr>
            </a:tbl>
          </a:graphicData>
        </a:graphic>
      </p:graphicFrame>
    </p:spTree>
    <p:extLst>
      <p:ext uri="{BB962C8B-B14F-4D97-AF65-F5344CB8AC3E}">
        <p14:creationId xmlns:p14="http://schemas.microsoft.com/office/powerpoint/2010/main" val="16392239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6545" y="0"/>
            <a:ext cx="11944351" cy="715879"/>
          </a:xfrm>
        </p:spPr>
        <p:txBody>
          <a:bodyPr lIns="91440"/>
          <a:lstStyle/>
          <a:p>
            <a:pPr algn="ctr"/>
            <a:r>
              <a:rPr lang="en-US" sz="4400" dirty="0"/>
              <a:t>Key Messages</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562100"/>
            <a:ext cx="5636079" cy="5189764"/>
          </a:xfrm>
        </p:spPr>
        <p:txBody>
          <a:bodyPr/>
          <a:lstStyle/>
          <a:p>
            <a:r>
              <a:rPr lang="en-US" sz="3200" dirty="0"/>
              <a:t>Dementia ≠ automatic incapacity</a:t>
            </a:r>
          </a:p>
          <a:p>
            <a:r>
              <a:rPr lang="en-US" sz="3200" dirty="0"/>
              <a:t>Family discomfort ≠ safeguarding necessity</a:t>
            </a:r>
          </a:p>
          <a:p>
            <a:r>
              <a:rPr lang="en-US" sz="3200" dirty="0"/>
              <a:t>Consent assessment must be structured</a:t>
            </a:r>
          </a:p>
          <a:p>
            <a:r>
              <a:rPr lang="en-US" sz="3200" dirty="0"/>
              <a:t>Least restrictive option first</a:t>
            </a:r>
          </a:p>
          <a:p>
            <a:pPr>
              <a:buClr>
                <a:schemeClr val="accent3"/>
              </a:buClr>
            </a:pPr>
            <a:endParaRPr lang="en-US" sz="32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3604" y="1685925"/>
            <a:ext cx="5444495" cy="3352800"/>
          </a:xfrm>
          <a:prstGeom prst="rect">
            <a:avLst/>
          </a:prstGeom>
        </p:spPr>
      </p:pic>
    </p:spTree>
    <p:extLst>
      <p:ext uri="{BB962C8B-B14F-4D97-AF65-F5344CB8AC3E}">
        <p14:creationId xmlns:p14="http://schemas.microsoft.com/office/powerpoint/2010/main" val="2381946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euc-powerpoint.officeapps.live.com/pods/GetClipboardImage.ashx?Id=4c522a3f-4a60-4ce7-a97b-cd6c9a6ec533&amp;DC=GEU6&amp;pkey=bb2989ca-4fc1-4803-9538-1569642db66c&amp;wdwaccluster=GEU6"/>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https://euc-powerpoint.officeapps.live.com/pods/GetClipboardImage.ashx?Id=4c522a3f-4a60-4ce7-a97b-cd6c9a6ec533&amp;DC=GEU6&amp;pkey=bb2989ca-4fc1-4803-9538-1569642db66c&amp;wdwaccluster=GEU6"/>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itle 1"/>
          <p:cNvSpPr>
            <a:spLocks noGrp="1"/>
          </p:cNvSpPr>
          <p:nvPr>
            <p:ph type="ctrTitle"/>
          </p:nvPr>
        </p:nvSpPr>
        <p:spPr>
          <a:xfrm>
            <a:off x="2179865" y="2937536"/>
            <a:ext cx="7832271" cy="1600197"/>
          </a:xfrm>
        </p:spPr>
        <p:txBody>
          <a:bodyPr>
            <a:normAutofit/>
          </a:bodyPr>
          <a:lstStyle/>
          <a:p>
            <a:r>
              <a:rPr lang="en-US" sz="4800" b="0" dirty="0" smtClean="0"/>
              <a:t>Thank you!</a:t>
            </a:r>
            <a:endParaRPr lang="el-GR" sz="4800" dirty="0"/>
          </a:p>
        </p:txBody>
      </p:sp>
    </p:spTree>
    <p:extLst>
      <p:ext uri="{BB962C8B-B14F-4D97-AF65-F5344CB8AC3E}">
        <p14:creationId xmlns:p14="http://schemas.microsoft.com/office/powerpoint/2010/main" val="18541039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E0A6C00C77214D8209623C313996D0" ma:contentTypeVersion="14" ma:contentTypeDescription="Create a new document." ma:contentTypeScope="" ma:versionID="6886fbe726182a20e6de0fda11f62645">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a3128a1220f62418f93c714162685835"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ED8A4047-9E9C-40DE-9500-F05D8EA721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6a33d8-8496-4dd0-bdb4-e7001d843bba"/>
    <ds:schemaRef ds:uri="d3294b56-e90c-47f0-a901-cbc2fa92ce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94986C0-844D-4D57-9CAF-E67D6CD396DD}">
  <ds:schemaRefs>
    <ds:schemaRef ds:uri="http://schemas.microsoft.com/sharepoint/v3/contenttype/forms"/>
  </ds:schemaRefs>
</ds:datastoreItem>
</file>

<file path=customXml/itemProps3.xml><?xml version="1.0" encoding="utf-8"?>
<ds:datastoreItem xmlns:ds="http://schemas.openxmlformats.org/officeDocument/2006/customXml" ds:itemID="{874803D7-AC89-4F2F-AA66-341ACEC9063C}">
  <ds:schemaRefs>
    <ds:schemaRef ds:uri="http://schemas.microsoft.com/office/2006/documentManagement/types"/>
    <ds:schemaRef ds:uri="d26a33d8-8496-4dd0-bdb4-e7001d843bba"/>
    <ds:schemaRef ds:uri="http://schemas.microsoft.com/office/2006/metadata/properties"/>
    <ds:schemaRef ds:uri="http://purl.org/dc/elements/1.1/"/>
    <ds:schemaRef ds:uri="http://schemas.openxmlformats.org/package/2006/metadata/core-properties"/>
    <ds:schemaRef ds:uri="http://purl.org/dc/terms/"/>
    <ds:schemaRef ds:uri="http://schemas.microsoft.com/office/infopath/2007/PartnerControls"/>
    <ds:schemaRef ds:uri="d3294b56-e90c-47f0-a901-cbc2fa92cece"/>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3910</TotalTime>
  <Words>1248</Words>
  <Application>Microsoft Office PowerPoint</Application>
  <PresentationFormat>Custom</PresentationFormat>
  <Paragraphs>330</Paragraphs>
  <Slides>39</Slides>
  <Notes>23</Notes>
  <HiddenSlides>0</HiddenSlides>
  <MMClips>0</MMClips>
  <ScaleCrop>false</ScaleCrop>
  <HeadingPairs>
    <vt:vector size="4" baseType="variant">
      <vt:variant>
        <vt:lpstr>Theme</vt:lpstr>
      </vt:variant>
      <vt:variant>
        <vt:i4>2</vt:i4>
      </vt:variant>
      <vt:variant>
        <vt:lpstr>Slide Titles</vt:lpstr>
      </vt:variant>
      <vt:variant>
        <vt:i4>39</vt:i4>
      </vt:variant>
    </vt:vector>
  </HeadingPairs>
  <TitlesOfParts>
    <vt:vector size="41" baseType="lpstr">
      <vt:lpstr>CARDET Course template</vt:lpstr>
      <vt:lpstr>CARDET Course template - Cover page</vt:lpstr>
      <vt:lpstr>Module 8 – Dementia and Sexuality: Critical Points </vt:lpstr>
      <vt:lpstr>Why This Topic Is Difficult? </vt:lpstr>
      <vt:lpstr>We are asking the wrong question</vt:lpstr>
      <vt:lpstr>Sexuality Is Not Just Intercourse</vt:lpstr>
      <vt:lpstr>Myths</vt:lpstr>
      <vt:lpstr> What We Know in Practice </vt:lpstr>
      <vt:lpstr>Types of Dementia (Clinically Relevant for Consent)</vt:lpstr>
      <vt:lpstr>Alzheimer’s Disease</vt:lpstr>
      <vt:lpstr>Frontotemporal Dementia</vt:lpstr>
      <vt:lpstr>Vascular Dementia</vt:lpstr>
      <vt:lpstr>Lewy Body Dementia</vt:lpstr>
      <vt:lpstr>Why this matters?</vt:lpstr>
      <vt:lpstr>Common Patterns of Sexual Change</vt:lpstr>
      <vt:lpstr>Sexual Behaviour Changes in Dementia</vt:lpstr>
      <vt:lpstr>Hypersexuality &amp; Medication</vt:lpstr>
      <vt:lpstr>Behavioural Disinhibition</vt:lpstr>
      <vt:lpstr>Frontotemporal Dementia – Main Features</vt:lpstr>
      <vt:lpstr>Frontotemporal Dementia and Consent</vt:lpstr>
      <vt:lpstr>Capacity vs Consent: A Crucial Distinction</vt:lpstr>
      <vt:lpstr>What Is Decision-Making Capacity?</vt:lpstr>
      <vt:lpstr>Capacity in real life</vt:lpstr>
      <vt:lpstr>The 4 Clinical Consent Questions</vt:lpstr>
      <vt:lpstr>Ethical Decision-Making in Dementia and Sexuality</vt:lpstr>
      <vt:lpstr>Why This Distinction Matters</vt:lpstr>
      <vt:lpstr>Red Flags (When to Intervene)</vt:lpstr>
      <vt:lpstr>⚖Professional and Proportionate Response</vt:lpstr>
      <vt:lpstr>PowerPoint Presentation</vt:lpstr>
      <vt:lpstr>Safeguarding Without Stigmatization</vt:lpstr>
      <vt:lpstr>Family Resistance</vt:lpstr>
      <vt:lpstr>Institutional Responsibility</vt:lpstr>
      <vt:lpstr>🎞 Guidance for Family Members</vt:lpstr>
      <vt:lpstr>🎞Understanding &amp; Responding</vt:lpstr>
      <vt:lpstr> At home </vt:lpstr>
      <vt:lpstr>Boundaries &amp; When to Seek Help</vt:lpstr>
      <vt:lpstr>Inclusive Perspective</vt:lpstr>
      <vt:lpstr>🔒 Supporting Privacy and Intimacy in Care Environments</vt:lpstr>
      <vt:lpstr>PowerPoint Presentation</vt:lpstr>
      <vt:lpstr>Key Messages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hp</cp:lastModifiedBy>
  <cp:revision>216</cp:revision>
  <cp:lastPrinted>2018-07-25T11:23:29Z</cp:lastPrinted>
  <dcterms:created xsi:type="dcterms:W3CDTF">2014-07-11T09:12:14Z</dcterms:created>
  <dcterms:modified xsi:type="dcterms:W3CDTF">2026-04-15T05:48:08Z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