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6" r:id="rId5"/>
  </p:sldMasterIdLst>
  <p:notesMasterIdLst>
    <p:notesMasterId r:id="rId45"/>
  </p:notesMasterIdLst>
  <p:handoutMasterIdLst>
    <p:handoutMasterId r:id="rId46"/>
  </p:handoutMasterIdLst>
  <p:sldIdLst>
    <p:sldId id="256" r:id="rId6"/>
    <p:sldId id="295" r:id="rId7"/>
    <p:sldId id="271" r:id="rId8"/>
    <p:sldId id="276" r:id="rId9"/>
    <p:sldId id="308" r:id="rId10"/>
    <p:sldId id="309" r:id="rId11"/>
    <p:sldId id="274" r:id="rId12"/>
    <p:sldId id="312" r:id="rId13"/>
    <p:sldId id="313" r:id="rId14"/>
    <p:sldId id="314" r:id="rId15"/>
    <p:sldId id="315" r:id="rId16"/>
    <p:sldId id="270" r:id="rId17"/>
    <p:sldId id="273" r:id="rId18"/>
    <p:sldId id="272" r:id="rId19"/>
    <p:sldId id="266" r:id="rId20"/>
    <p:sldId id="275" r:id="rId21"/>
    <p:sldId id="299" r:id="rId22"/>
    <p:sldId id="300" r:id="rId23"/>
    <p:sldId id="278" r:id="rId24"/>
    <p:sldId id="280" r:id="rId25"/>
    <p:sldId id="311" r:id="rId26"/>
    <p:sldId id="282" r:id="rId27"/>
    <p:sldId id="303" r:id="rId28"/>
    <p:sldId id="281" r:id="rId29"/>
    <p:sldId id="265" r:id="rId30"/>
    <p:sldId id="301" r:id="rId31"/>
    <p:sldId id="302" r:id="rId32"/>
    <p:sldId id="290" r:id="rId33"/>
    <p:sldId id="284" r:id="rId34"/>
    <p:sldId id="288" r:id="rId35"/>
    <p:sldId id="305" r:id="rId36"/>
    <p:sldId id="306" r:id="rId37"/>
    <p:sldId id="310" r:id="rId38"/>
    <p:sldId id="307" r:id="rId39"/>
    <p:sldId id="291" r:id="rId40"/>
    <p:sldId id="304" r:id="rId41"/>
    <p:sldId id="294" r:id="rId42"/>
    <p:sldId id="293" r:id="rId43"/>
    <p:sldId id="262" r:id="rId44"/>
  </p:sldIdLst>
  <p:sldSz cx="12192000" cy="6858000"/>
  <p:notesSz cx="6858000" cy="9144000"/>
  <p:custDataLst>
    <p:tags r:id="rId47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1158"/>
    <a:srgbClr val="FFFFFF"/>
    <a:srgbClr val="CAE6E8"/>
    <a:srgbClr val="1F4E83"/>
    <a:srgbClr val="1F4E79"/>
    <a:srgbClr val="F9F9F9"/>
    <a:srgbClr val="A2D2D6"/>
    <a:srgbClr val="00ADBB"/>
    <a:srgbClr val="DDEFBF"/>
    <a:srgbClr val="CBE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30" autoAdjust="0"/>
    <p:restoredTop sz="79192" autoAdjust="0"/>
  </p:normalViewPr>
  <p:slideViewPr>
    <p:cSldViewPr snapToGrid="0">
      <p:cViewPr varScale="1">
        <p:scale>
          <a:sx n="113" d="100"/>
          <a:sy n="113" d="100"/>
        </p:scale>
        <p:origin x="666" y="1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516AB9-92E1-44AF-8FCB-F4272161EA9C}" type="datetimeFigureOut">
              <a:rPr lang="el-GR" smtClean="0"/>
              <a:t>14/8/2026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24A4BF-87CB-4287-95AF-AD449D8A410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351165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2EFE5-E9F2-43A5-8AF8-83A578357172}" type="datetimeFigureOut">
              <a:rPr lang="el-GR" smtClean="0"/>
              <a:t>14/8/2026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Κάντε κλικ για να επεξεργαστείτε τα κύρια στυλ κειμένου</a:t>
            </a:r>
          </a:p>
          <a:p>
            <a:pPr lvl="1"/>
            <a:r>
              <a:rPr lang="en-US"/>
              <a:t>Δεύτερο επίπεδο</a:t>
            </a:r>
          </a:p>
          <a:p>
            <a:pPr lvl="2"/>
            <a:r>
              <a:rPr lang="en-US"/>
              <a:t>Τρίτο επίπεδο</a:t>
            </a:r>
          </a:p>
          <a:p>
            <a:pPr lvl="3"/>
            <a:r>
              <a:rPr lang="en-US"/>
              <a:t>Τέταρτο επίπεδο</a:t>
            </a:r>
          </a:p>
          <a:p>
            <a:pPr lvl="4"/>
            <a:r>
              <a:rPr lang="en-US"/>
              <a:t>Πέμπτο επίπεδο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F91B0-25AB-4DFA-B184-293DD156034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3281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07770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33545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6052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816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4234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39518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2207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2428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76392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90296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938482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1084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915164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 err="1"/>
              <a:t>Κατανόηση της φύσης της σχέσης</a:t>
            </a:r>
            <a:r>
              <a:rPr lang="en-US" dirty="0"/>
              <a:t>: </a:t>
            </a:r>
            <a:r>
              <a:rPr lang="en-US" baseline="0" dirty="0"/>
              <a:t>για </a:t>
            </a:r>
            <a:r>
              <a:rPr lang="en-US" baseline="0" dirty="0" err="1"/>
              <a:t>παράδειγμα</a:t>
            </a:r>
            <a:r>
              <a:rPr lang="en-US" baseline="0" dirty="0"/>
              <a:t>, </a:t>
            </a:r>
            <a:r>
              <a:rPr lang="en-US" baseline="0" dirty="0" err="1"/>
              <a:t>το άτομο πρέπει να κατανοεί </a:t>
            </a:r>
            <a:r>
              <a:rPr lang="en-US" baseline="0" dirty="0"/>
              <a:t>ποιος </a:t>
            </a:r>
            <a:r>
              <a:rPr lang="en-US" baseline="0" dirty="0" err="1"/>
              <a:t>είναι ο άλλος</a:t>
            </a:r>
            <a:r>
              <a:rPr lang="en-US" baseline="0" dirty="0"/>
              <a:t>: </a:t>
            </a:r>
            <a:r>
              <a:rPr lang="en-US" baseline="0" dirty="0" err="1"/>
              <a:t>σύντροφος</a:t>
            </a:r>
            <a:r>
              <a:rPr lang="en-US" baseline="0" dirty="0"/>
              <a:t>, </a:t>
            </a:r>
            <a:r>
              <a:rPr lang="en-US" baseline="0" dirty="0" err="1"/>
              <a:t>σύζυγος ή άγνωστος</a:t>
            </a:r>
            <a:r>
              <a:rPr lang="en-US" baseline="0" dirty="0"/>
              <a:t>. </a:t>
            </a:r>
            <a:r>
              <a:rPr lang="en-US" baseline="0" dirty="0" err="1"/>
              <a:t>Εάν </a:t>
            </a:r>
            <a:r>
              <a:rPr lang="en-US" baseline="0" dirty="0"/>
              <a:t>ένας </a:t>
            </a:r>
            <a:r>
              <a:rPr lang="en-US" baseline="0" dirty="0" err="1"/>
              <a:t>ασθενής πιστεύει </a:t>
            </a:r>
            <a:r>
              <a:rPr lang="en-US" baseline="0" dirty="0"/>
              <a:t>ότι </a:t>
            </a:r>
            <a:r>
              <a:rPr lang="en-US" baseline="0" dirty="0" err="1"/>
              <a:t>ο φροντιστής είναι ο σύντροφός του</a:t>
            </a:r>
            <a:r>
              <a:rPr lang="en-US" baseline="0" dirty="0"/>
              <a:t>, </a:t>
            </a:r>
            <a:r>
              <a:rPr lang="en-US" baseline="0" dirty="0" err="1"/>
              <a:t>τότε </a:t>
            </a:r>
            <a:r>
              <a:rPr lang="en-US" baseline="0" dirty="0"/>
              <a:t>δεν </a:t>
            </a:r>
            <a:r>
              <a:rPr lang="en-US" baseline="0" dirty="0" err="1"/>
              <a:t>μπορούμε να μιλάμε για </a:t>
            </a:r>
            <a:r>
              <a:rPr lang="en-US" baseline="0" dirty="0"/>
              <a:t>έγκυρη </a:t>
            </a:r>
            <a:r>
              <a:rPr lang="en-US" baseline="0" dirty="0" err="1"/>
              <a:t>συγκατάθεση</a:t>
            </a:r>
            <a:r>
              <a:rPr lang="en-US" baseline="0" dirty="0"/>
              <a:t>.</a:t>
            </a:r>
          </a:p>
          <a:p>
            <a:pPr marL="228600" indent="-228600">
              <a:buAutoNum type="arabicPeriod"/>
            </a:pPr>
            <a:r>
              <a:rPr lang="en-US" baseline="0" dirty="0" err="1"/>
              <a:t>Εκτίμηση των συνεπειών</a:t>
            </a:r>
            <a:r>
              <a:rPr lang="en-US" baseline="0" dirty="0"/>
              <a:t>: για </a:t>
            </a:r>
            <a:r>
              <a:rPr lang="en-US" baseline="0" dirty="0" err="1"/>
              <a:t>παράδειγμα</a:t>
            </a:r>
            <a:r>
              <a:rPr lang="en-US" baseline="0" dirty="0"/>
              <a:t>, </a:t>
            </a:r>
            <a:r>
              <a:rPr lang="en-US" baseline="0" dirty="0" err="1"/>
              <a:t>να κατανοεί </a:t>
            </a:r>
            <a:r>
              <a:rPr lang="en-US" baseline="0" dirty="0"/>
              <a:t>ότι </a:t>
            </a:r>
            <a:r>
              <a:rPr lang="en-US" baseline="0" dirty="0" err="1"/>
              <a:t>η σχέση συνεπάγεται οικειότητα</a:t>
            </a:r>
            <a:r>
              <a:rPr lang="en-US" baseline="0" dirty="0"/>
              <a:t>, </a:t>
            </a:r>
            <a:r>
              <a:rPr lang="en-US" baseline="0" dirty="0" err="1"/>
              <a:t>συναισθηματική εγγύτητα ή πιθανές συνέπειες</a:t>
            </a:r>
            <a:r>
              <a:rPr lang="en-US" baseline="0" dirty="0"/>
              <a:t>. </a:t>
            </a:r>
            <a:r>
              <a:rPr lang="en-US" baseline="0" dirty="0" err="1"/>
              <a:t>Εάν το άτομο </a:t>
            </a:r>
            <a:r>
              <a:rPr lang="en-US" baseline="0" dirty="0"/>
              <a:t>δεν </a:t>
            </a:r>
            <a:r>
              <a:rPr lang="en-US" baseline="0" dirty="0" err="1"/>
              <a:t>συνειδητοποιεί τι συνεπάγονται οι </a:t>
            </a:r>
            <a:r>
              <a:rPr lang="en-US" baseline="0" dirty="0"/>
              <a:t>συγκεκριμένες </a:t>
            </a:r>
            <a:r>
              <a:rPr lang="en-US" baseline="0" dirty="0" err="1"/>
              <a:t>πράξεις</a:t>
            </a:r>
            <a:r>
              <a:rPr lang="en-US" baseline="0" dirty="0"/>
              <a:t>, </a:t>
            </a:r>
            <a:r>
              <a:rPr lang="en-US" baseline="0" dirty="0" err="1"/>
              <a:t>η ικανότητα αυτή επηρεάζεται</a:t>
            </a:r>
            <a:r>
              <a:rPr lang="en-US" baseline="0" dirty="0"/>
              <a:t>. </a:t>
            </a:r>
          </a:p>
          <a:p>
            <a:pPr marL="228600" indent="-228600">
              <a:buAutoNum type="arabicPeriod"/>
            </a:pPr>
            <a:r>
              <a:rPr lang="en-US" baseline="0" dirty="0" err="1"/>
              <a:t>Εκδήλωση εθελοντικής επιλογής</a:t>
            </a:r>
            <a:r>
              <a:rPr lang="en-US" baseline="0" dirty="0"/>
              <a:t>: </a:t>
            </a:r>
            <a:r>
              <a:rPr lang="en-US" baseline="0" dirty="0" err="1"/>
              <a:t>το άτομο πρέπει να πει ξεκάθαρα </a:t>
            </a:r>
            <a:r>
              <a:rPr lang="en-US" baseline="0" dirty="0"/>
              <a:t>«ναι» </a:t>
            </a:r>
            <a:r>
              <a:rPr lang="en-US" baseline="0" dirty="0" err="1"/>
              <a:t>ή </a:t>
            </a:r>
            <a:r>
              <a:rPr lang="en-US" baseline="0" dirty="0"/>
              <a:t>«όχι»</a:t>
            </a:r>
          </a:p>
          <a:p>
            <a:pPr marL="228600" indent="-228600">
              <a:buAutoNum type="arabicPeriod"/>
            </a:pPr>
            <a:r>
              <a:rPr lang="en-US" baseline="0" dirty="0" err="1"/>
              <a:t>Απουσία εξαναγκασμού</a:t>
            </a:r>
            <a:r>
              <a:rPr lang="en-US" baseline="0" dirty="0"/>
              <a:t>: </a:t>
            </a:r>
            <a:r>
              <a:rPr lang="en-US" baseline="0" dirty="0" err="1"/>
              <a:t>αν το άτομο </a:t>
            </a:r>
            <a:r>
              <a:rPr lang="en-US" baseline="0" dirty="0"/>
              <a:t>φαίνεται </a:t>
            </a:r>
            <a:r>
              <a:rPr lang="en-US" baseline="0" dirty="0" err="1"/>
              <a:t>φοβισμένο ή μπερδεμένο</a:t>
            </a:r>
            <a:r>
              <a:rPr lang="en-US" baseline="0" dirty="0"/>
              <a:t>, </a:t>
            </a:r>
            <a:r>
              <a:rPr lang="en-US" baseline="0" dirty="0" err="1"/>
              <a:t>τότε </a:t>
            </a:r>
            <a:r>
              <a:rPr lang="en-US" baseline="0" dirty="0"/>
              <a:t>δεν </a:t>
            </a:r>
            <a:r>
              <a:rPr lang="en-US" baseline="0" dirty="0" err="1"/>
              <a:t>μπορούμε πλέον να μιλάμε για συναίνεση</a:t>
            </a:r>
            <a:r>
              <a:rPr lang="en-US" baseline="0" dirty="0"/>
              <a:t>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66826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70741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264440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20661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20911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661119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74582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087003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82776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CF91B0-25AB-4DFA-B184-293DD156034C}" type="slidenum">
              <a:rPr lang="el-GR" smtClean="0"/>
              <a:t>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09215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- 1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n-lt"/>
                <a:ea typeface="Roboto Slab Medium" pitchFamily="2" charset="0"/>
              </a:defRPr>
            </a:lvl1pPr>
          </a:lstStyle>
          <a:p>
            <a:r>
              <a:rPr lang="en-US" dirty="0"/>
              <a:t>Slide title goes here</a:t>
            </a:r>
            <a:endParaRPr lang="el-GR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97971" y="881743"/>
            <a:ext cx="11944350" cy="5870121"/>
          </a:xfrm>
          <a:prstGeom prst="rect">
            <a:avLst/>
          </a:prstGeom>
        </p:spPr>
        <p:txBody>
          <a:bodyPr/>
          <a:lstStyle>
            <a:lvl1pPr algn="l">
              <a:defRPr lang="en-US" sz="1800" kern="1200" dirty="0" smtClean="0">
                <a:solidFill>
                  <a:schemeClr val="accent6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</p:spTree>
    <p:extLst>
      <p:ext uri="{BB962C8B-B14F-4D97-AF65-F5344CB8AC3E}">
        <p14:creationId xmlns:p14="http://schemas.microsoft.com/office/powerpoint/2010/main" val="2169850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Content -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title goes here</a:t>
            </a:r>
            <a:endParaRPr lang="el-GR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7970" y="854672"/>
            <a:ext cx="11944351" cy="550862"/>
          </a:xfrm>
          <a:prstGeom prst="rect">
            <a:avLst/>
          </a:prstGeom>
          <a:noFill/>
        </p:spPr>
        <p:txBody>
          <a:bodyPr anchor="ctr" anchorCtr="0"/>
          <a:lstStyle>
            <a:lvl1pPr>
              <a:defRPr sz="2400" b="1" baseline="0">
                <a:solidFill>
                  <a:schemeClr val="accent3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Subtitle title goes here</a:t>
            </a:r>
            <a:endParaRPr lang="el-GR" dirty="0"/>
          </a:p>
        </p:txBody>
      </p:sp>
      <p:sp>
        <p:nvSpPr>
          <p:cNvPr id="8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97971" y="1462685"/>
            <a:ext cx="11944350" cy="5289179"/>
          </a:xfrm>
          <a:prstGeom prst="rect">
            <a:avLst/>
          </a:prstGeom>
        </p:spPr>
        <p:txBody>
          <a:bodyPr/>
          <a:lstStyle>
            <a:lvl1pPr algn="l">
              <a:defRPr lang="en-US" sz="1800" kern="1200" dirty="0" smtClean="0">
                <a:solidFill>
                  <a:schemeClr val="accent6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</p:spTree>
    <p:extLst>
      <p:ext uri="{BB962C8B-B14F-4D97-AF65-F5344CB8AC3E}">
        <p14:creationId xmlns:p14="http://schemas.microsoft.com/office/powerpoint/2010/main" val="3928767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- 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title goes here</a:t>
            </a:r>
            <a:endParaRPr lang="el-GR" dirty="0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97971" y="873580"/>
            <a:ext cx="5910944" cy="5902778"/>
          </a:xfrm>
          <a:prstGeom prst="rect">
            <a:avLst/>
          </a:prstGeom>
        </p:spPr>
        <p:txBody>
          <a:bodyPr/>
          <a:lstStyle>
            <a:lvl1pPr algn="l">
              <a:defRPr lang="en-US" sz="1800" kern="1200" dirty="0" smtClean="0">
                <a:solidFill>
                  <a:schemeClr val="accent6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6131377" y="873580"/>
            <a:ext cx="5910944" cy="5902778"/>
          </a:xfrm>
          <a:prstGeom prst="rect">
            <a:avLst/>
          </a:prstGeom>
        </p:spPr>
        <p:txBody>
          <a:bodyPr/>
          <a:lstStyle>
            <a:lvl1pPr algn="l">
              <a:defRPr lang="en-US" sz="1800" kern="1200" dirty="0" smtClean="0">
                <a:solidFill>
                  <a:schemeClr val="accent6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</p:spTree>
    <p:extLst>
      <p:ext uri="{BB962C8B-B14F-4D97-AF65-F5344CB8AC3E}">
        <p14:creationId xmlns:p14="http://schemas.microsoft.com/office/powerpoint/2010/main" val="654504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ubtitle Text - 1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title goes here</a:t>
            </a:r>
            <a:endParaRPr lang="el-GR" dirty="0"/>
          </a:p>
        </p:txBody>
      </p:sp>
      <p:sp>
        <p:nvSpPr>
          <p:cNvPr id="7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97971" y="1462684"/>
            <a:ext cx="5910944" cy="5313673"/>
          </a:xfrm>
          <a:prstGeom prst="rect">
            <a:avLst/>
          </a:prstGeom>
        </p:spPr>
        <p:txBody>
          <a:bodyPr/>
          <a:lstStyle>
            <a:lvl1pPr algn="l">
              <a:defRPr lang="en-US" sz="1800" kern="1200" dirty="0" smtClean="0">
                <a:solidFill>
                  <a:schemeClr val="accent6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2" hasCustomPrompt="1"/>
          </p:nvPr>
        </p:nvSpPr>
        <p:spPr>
          <a:xfrm>
            <a:off x="6131377" y="1462684"/>
            <a:ext cx="5910944" cy="5313673"/>
          </a:xfrm>
          <a:prstGeom prst="rect">
            <a:avLst/>
          </a:prstGeom>
        </p:spPr>
        <p:txBody>
          <a:bodyPr/>
          <a:lstStyle>
            <a:lvl1pPr algn="l">
              <a:defRPr lang="en-US" sz="1800" kern="1200" dirty="0" smtClean="0">
                <a:solidFill>
                  <a:schemeClr val="accent6"/>
                </a:solidFill>
                <a:latin typeface="+mn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marL="0" lv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Content goes here (text / image / diagram / video). Make sure all media/graphics fit the column width, for better display results. 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7970" y="854672"/>
            <a:ext cx="11944351" cy="550862"/>
          </a:xfrm>
          <a:prstGeom prst="rect">
            <a:avLst/>
          </a:prstGeom>
          <a:noFill/>
        </p:spPr>
        <p:txBody>
          <a:bodyPr anchor="ctr" anchorCtr="0"/>
          <a:lstStyle>
            <a:lvl1pPr>
              <a:defRPr lang="el-GR" sz="2400" b="1" kern="1200" baseline="0" dirty="0">
                <a:solidFill>
                  <a:schemeClr val="accent3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Subtitle title goes here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36706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1" y="2184266"/>
            <a:ext cx="310895" cy="13311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374726" y="2184268"/>
            <a:ext cx="6914821" cy="133406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>
              <a:defRPr sz="2000" b="1">
                <a:solidFill>
                  <a:schemeClr val="accent1"/>
                </a:solidFill>
                <a:latin typeface="+mn-lt"/>
                <a:ea typeface="Roboto Slab Black" pitchFamily="2" charset="0"/>
              </a:defRPr>
            </a:lvl1pPr>
          </a:lstStyle>
          <a:p>
            <a:r>
              <a:rPr lang="en-US" dirty="0"/>
              <a:t>Presentation title here</a:t>
            </a:r>
            <a:endParaRPr lang="el-GR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1324" y="3651830"/>
            <a:ext cx="6893057" cy="1292830"/>
          </a:xfrm>
          <a:noFill/>
        </p:spPr>
        <p:txBody>
          <a:bodyPr anchor="ctr">
            <a:normAutofit/>
          </a:bodyPr>
          <a:lstStyle>
            <a:lvl1pPr marL="0" indent="0" algn="l">
              <a:buNone/>
              <a:defRPr sz="1600" b="0" i="1" baseline="0">
                <a:solidFill>
                  <a:schemeClr val="tx1"/>
                </a:solidFill>
                <a:latin typeface="+mn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endParaRPr lang="el-GR" dirty="0"/>
          </a:p>
        </p:txBody>
      </p:sp>
      <p:sp>
        <p:nvSpPr>
          <p:cNvPr id="17" name="Rectangle 16"/>
          <p:cNvSpPr/>
          <p:nvPr userDrawn="1"/>
        </p:nvSpPr>
        <p:spPr>
          <a:xfrm rot="5400000" flipV="1">
            <a:off x="-507419" y="4140073"/>
            <a:ext cx="1331189" cy="3163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C672A2-D26B-3834-7C30-2ED14ED1C6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96" y="343739"/>
            <a:ext cx="4353312" cy="8335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A16813-24A7-8005-8F28-7C493D6014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546" y="51099"/>
            <a:ext cx="4501129" cy="6362099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E13F2F9D-E4BF-2D80-013D-68C494B4A3D0}"/>
              </a:ext>
            </a:extLst>
          </p:cNvPr>
          <p:cNvSpPr txBox="1"/>
          <p:nvPr userDrawn="1"/>
        </p:nvSpPr>
        <p:spPr>
          <a:xfrm>
            <a:off x="3087150" y="6183659"/>
            <a:ext cx="8433746" cy="124648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l-GR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Με τη 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</a:t>
            </a:r>
            <a:r>
              <a:rPr lang="el-GR" sz="800" dirty="0" err="1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κατ'ανάγκη</a:t>
            </a:r>
            <a:r>
              <a:rPr lang="el-GR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τις απόψεις της Ευρωπαϊκής Ένωσης ή του Ευρωπαϊκού Εκτελεστικού Οργανισμού Εκπαίδευσης και Πολιτισμού (</a:t>
            </a:r>
            <a:r>
              <a:rPr lang="en-US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EACEA</a:t>
            </a:r>
            <a:r>
              <a:rPr lang="el-GR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Η Ευρωπαϊκή Ένωση και ο </a:t>
            </a:r>
            <a:r>
              <a:rPr lang="en-US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EACEA</a:t>
            </a:r>
            <a:r>
              <a:rPr lang="el-GR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δεν μπορούν να θεωρηθούν υπεύθυνοι για τις εκφραζόμενες απόψεις. </a:t>
            </a:r>
            <a:r>
              <a:rPr lang="en-US" sz="800" dirty="0" err="1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Αριθμός</a:t>
            </a:r>
            <a:r>
              <a:rPr lang="en-US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dirty="0" err="1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έργου</a:t>
            </a:r>
            <a:r>
              <a:rPr lang="en-US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2024-1-DE02-KA220-ADU-000244060</a:t>
            </a:r>
            <a:endParaRPr lang="en-US" sz="1100" dirty="0">
              <a:solidFill>
                <a:srgbClr val="25222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800" dirty="0">
                <a:solidFill>
                  <a:srgbClr val="25222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1200" dirty="0">
              <a:solidFill>
                <a:srgbClr val="25222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B50789-060A-3B94-2D6F-72A46751A0C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24" y="6216543"/>
            <a:ext cx="2093681" cy="39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0203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1" y="2184266"/>
            <a:ext cx="310895" cy="13311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ctrTitle" hasCustomPrompt="1"/>
          </p:nvPr>
        </p:nvSpPr>
        <p:spPr>
          <a:xfrm>
            <a:off x="374726" y="2184268"/>
            <a:ext cx="6914821" cy="133406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algn="l">
              <a:defRPr sz="2000" b="1">
                <a:solidFill>
                  <a:schemeClr val="accent1"/>
                </a:solidFill>
                <a:latin typeface="+mn-lt"/>
                <a:ea typeface="Roboto Slab Black" pitchFamily="2" charset="0"/>
              </a:defRPr>
            </a:lvl1pPr>
          </a:lstStyle>
          <a:p>
            <a:r>
              <a:rPr lang="en-US" dirty="0"/>
              <a:t>Presentation title here</a:t>
            </a:r>
            <a:endParaRPr lang="el-GR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1324" y="3651830"/>
            <a:ext cx="6893057" cy="1292830"/>
          </a:xfrm>
          <a:noFill/>
        </p:spPr>
        <p:txBody>
          <a:bodyPr anchor="ctr">
            <a:normAutofit/>
          </a:bodyPr>
          <a:lstStyle>
            <a:lvl1pPr marL="0" indent="0" algn="l">
              <a:buNone/>
              <a:defRPr sz="1600" b="0" i="1" baseline="0">
                <a:solidFill>
                  <a:schemeClr val="tx1"/>
                </a:solidFill>
                <a:latin typeface="+mn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 goes here</a:t>
            </a:r>
            <a:endParaRPr lang="el-GR" dirty="0"/>
          </a:p>
        </p:txBody>
      </p:sp>
      <p:sp>
        <p:nvSpPr>
          <p:cNvPr id="17" name="Rectangle 16"/>
          <p:cNvSpPr/>
          <p:nvPr userDrawn="1"/>
        </p:nvSpPr>
        <p:spPr>
          <a:xfrm rot="5400000" flipV="1">
            <a:off x="-507419" y="4140073"/>
            <a:ext cx="1331189" cy="3163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FFDEAA-4C09-D661-B25F-AC452411C2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6" y="243866"/>
            <a:ext cx="3744188" cy="14825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49325E3-9BBA-A801-2A0B-2CDE800B7A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438" y="155448"/>
            <a:ext cx="4442238" cy="6278860"/>
          </a:xfrm>
          <a:prstGeom prst="rect">
            <a:avLst/>
          </a:prstGeom>
        </p:spPr>
      </p:pic>
      <p:sp>
        <p:nvSpPr>
          <p:cNvPr id="2" name="TextBox 10">
            <a:extLst>
              <a:ext uri="{FF2B5EF4-FFF2-40B4-BE49-F238E27FC236}">
                <a16:creationId xmlns:a16="http://schemas.microsoft.com/office/drawing/2014/main" id="{70118617-4F38-92C9-E0CC-A89D69B2A53A}"/>
              </a:ext>
            </a:extLst>
          </p:cNvPr>
          <p:cNvSpPr txBox="1"/>
          <p:nvPr userDrawn="1"/>
        </p:nvSpPr>
        <p:spPr>
          <a:xfrm>
            <a:off x="3087150" y="6183659"/>
            <a:ext cx="8433746" cy="124648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l-GR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Με τη 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</a:t>
            </a:r>
            <a:r>
              <a:rPr lang="el-GR" sz="800" dirty="0" err="1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κατ'ανάγκη</a:t>
            </a:r>
            <a:r>
              <a:rPr lang="el-GR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τις απόψεις της Ευρωπαϊκής Ένωσης ή του Ευρωπαϊκού Εκτελεστικού Οργανισμού Εκπαίδευσης και Πολιτισμού (</a:t>
            </a:r>
            <a:r>
              <a:rPr lang="en-US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EACEA</a:t>
            </a:r>
            <a:r>
              <a:rPr lang="el-GR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Η Ευρωπαϊκή Ένωση και ο </a:t>
            </a:r>
            <a:r>
              <a:rPr lang="en-US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EACEA</a:t>
            </a:r>
            <a:r>
              <a:rPr lang="el-GR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δεν μπορούν να θεωρηθούν υπεύθυνοι για τις εκφραζόμενες απόψεις. </a:t>
            </a:r>
            <a:r>
              <a:rPr lang="en-US" sz="800" dirty="0" err="1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Αριθμός</a:t>
            </a:r>
            <a:r>
              <a:rPr lang="en-US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dirty="0" err="1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έργου</a:t>
            </a:r>
            <a:r>
              <a:rPr lang="en-US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2024-1-DE02-KA220-ADU-000244060</a:t>
            </a:r>
            <a:endParaRPr lang="en-US" sz="1100" dirty="0">
              <a:solidFill>
                <a:srgbClr val="25222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800" dirty="0">
                <a:solidFill>
                  <a:srgbClr val="25222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1200" dirty="0">
              <a:solidFill>
                <a:srgbClr val="25222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6EA7A7-AA66-8C4E-DB56-5499BED7C44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24" y="6216543"/>
            <a:ext cx="2093681" cy="39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581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2179865" y="2937536"/>
            <a:ext cx="7832271" cy="160019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2000" b="1">
                <a:solidFill>
                  <a:schemeClr val="accent1"/>
                </a:solidFill>
                <a:latin typeface="+mn-lt"/>
                <a:ea typeface="Roboto Slab Black" pitchFamily="2" charset="0"/>
              </a:defRPr>
            </a:lvl1pPr>
          </a:lstStyle>
          <a:p>
            <a:r>
              <a:rPr lang="en-US" dirty="0"/>
              <a:t>End Slide</a:t>
            </a:r>
            <a:endParaRPr lang="el-GR" dirty="0"/>
          </a:p>
        </p:txBody>
      </p:sp>
      <p:sp>
        <p:nvSpPr>
          <p:cNvPr id="10" name="Rectangle 9"/>
          <p:cNvSpPr/>
          <p:nvPr userDrawn="1"/>
        </p:nvSpPr>
        <p:spPr>
          <a:xfrm rot="10800000" flipV="1">
            <a:off x="2172707" y="2913643"/>
            <a:ext cx="7839428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35AFA6C2-8618-FF7D-5EF0-DABC5C1BCCB7}"/>
              </a:ext>
            </a:extLst>
          </p:cNvPr>
          <p:cNvSpPr txBox="1"/>
          <p:nvPr userDrawn="1"/>
        </p:nvSpPr>
        <p:spPr>
          <a:xfrm>
            <a:off x="3087150" y="6183659"/>
            <a:ext cx="8433746" cy="124648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l-GR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Με τη 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</a:t>
            </a:r>
            <a:r>
              <a:rPr lang="el-GR" sz="800" dirty="0" err="1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κατ'ανάγκη</a:t>
            </a:r>
            <a:r>
              <a:rPr lang="el-GR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τις απόψεις της Ευρωπαϊκής Ένωσης ή του Ευρωπαϊκού Εκτελεστικού Οργανισμού Εκπαίδευσης και Πολιτισμού (</a:t>
            </a:r>
            <a:r>
              <a:rPr lang="en-US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EACEA</a:t>
            </a:r>
            <a:r>
              <a:rPr lang="el-GR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Η Ευρωπαϊκή Ένωση και ο </a:t>
            </a:r>
            <a:r>
              <a:rPr lang="en-US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EACEA</a:t>
            </a:r>
            <a:r>
              <a:rPr lang="el-GR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δεν μπορούν να θεωρηθούν υπεύθυνοι για τις εκφραζόμενες απόψεις. </a:t>
            </a:r>
            <a:r>
              <a:rPr lang="en-US" sz="800" dirty="0" err="1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Αριθμός</a:t>
            </a:r>
            <a:r>
              <a:rPr lang="en-US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800" dirty="0" err="1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έργου</a:t>
            </a:r>
            <a:r>
              <a:rPr lang="en-US" sz="800" dirty="0">
                <a:solidFill>
                  <a:srgbClr val="26324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2024-1-DE02-KA220-ADU-000244060</a:t>
            </a:r>
            <a:endParaRPr lang="en-US" sz="1100" dirty="0">
              <a:solidFill>
                <a:srgbClr val="25222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800" dirty="0">
                <a:solidFill>
                  <a:srgbClr val="252223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1200" dirty="0">
              <a:solidFill>
                <a:srgbClr val="25222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B84165-04CE-D7F3-868F-D1F1808799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24" y="6216543"/>
            <a:ext cx="2093681" cy="393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22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2179865" y="2774849"/>
            <a:ext cx="7832271" cy="160019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2000" b="1">
                <a:solidFill>
                  <a:schemeClr val="bg2"/>
                </a:solidFill>
                <a:latin typeface="+mn-lt"/>
                <a:ea typeface="Roboto Slab Black" pitchFamily="2" charset="0"/>
              </a:defRPr>
            </a:lvl1pPr>
          </a:lstStyle>
          <a:p>
            <a:r>
              <a:rPr lang="en-US" dirty="0"/>
              <a:t>Divider Slide</a:t>
            </a:r>
            <a:endParaRPr lang="el-GR" dirty="0"/>
          </a:p>
        </p:txBody>
      </p:sp>
      <p:sp>
        <p:nvSpPr>
          <p:cNvPr id="6" name="Rectangle 5"/>
          <p:cNvSpPr/>
          <p:nvPr userDrawn="1"/>
        </p:nvSpPr>
        <p:spPr>
          <a:xfrm rot="10800000" flipV="1">
            <a:off x="2172708" y="2774849"/>
            <a:ext cx="7839428" cy="45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90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797521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97970" y="81642"/>
            <a:ext cx="11944351" cy="715879"/>
          </a:xfrm>
          <a:prstGeom prst="rect">
            <a:avLst/>
          </a:prstGeom>
        </p:spPr>
        <p:txBody>
          <a:bodyPr vert="horz" lIns="54000" tIns="54000" rIns="54000" bIns="54000" rtlCol="0" anchor="ctr">
            <a:noAutofit/>
          </a:bodyPr>
          <a:lstStyle/>
          <a:p>
            <a:r>
              <a:rPr lang="en-US" dirty="0"/>
              <a:t>Εδώ μπαίνει ο τίτλος της διαφάνειας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60187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9" r:id="rId2"/>
    <p:sldLayoutId id="2147483671" r:id="rId3"/>
    <p:sldLayoutId id="2147483651" r:id="rId4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bg2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just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200" kern="1200">
          <a:solidFill>
            <a:schemeClr val="bg2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Κάντε κλικ για να επεξεργαστείτε το στυλ τίτλου «Master»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Κάντε κλικ για να επεξεργαστείτε τα στυλ κειμένου του Master</a:t>
            </a:r>
          </a:p>
          <a:p>
            <a:pPr lvl="1"/>
            <a:r>
              <a:rPr lang="en-US"/>
              <a:t>Δεύτερο επίπεδο</a:t>
            </a:r>
          </a:p>
          <a:p>
            <a:pPr lvl="2"/>
            <a:r>
              <a:rPr lang="en-US"/>
              <a:t>Τρίτο επίπεδο</a:t>
            </a:r>
          </a:p>
          <a:p>
            <a:pPr lvl="3"/>
            <a:r>
              <a:rPr lang="en-US"/>
              <a:t>Τέταρτο επίπεδο</a:t>
            </a:r>
          </a:p>
          <a:p>
            <a:pPr lvl="4"/>
            <a:r>
              <a:rPr lang="en-US"/>
              <a:t>Πέμπτο επίπεδο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37E3F-619A-4FE2-911C-A15E83A2AF93}" type="datetimeFigureOut">
              <a:rPr lang="el-GR" smtClean="0"/>
              <a:t>14/8/2026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4BC8F-6DF6-4A9D-AD1E-91493831B92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69144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9" r:id="rId2"/>
    <p:sldLayoutId id="2147483687" r:id="rId3"/>
    <p:sldLayoutId id="2147483688" r:id="rId4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f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77FB08D-68F0-ED39-45CA-2644332A00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2857" y="3829630"/>
            <a:ext cx="6893057" cy="1292830"/>
          </a:xfrm>
        </p:spPr>
        <p:txBody>
          <a:bodyPr>
            <a:normAutofit/>
          </a:bodyPr>
          <a:lstStyle/>
          <a:p>
            <a:r>
              <a:rPr lang="en-US" sz="2000" dirty="0" err="1"/>
              <a:t>Ενότητ</a:t>
            </a:r>
            <a:r>
              <a:rPr lang="en-US" sz="2000" dirty="0"/>
              <a:t>α 8 – Άνοια και σεξουαλικότητα: Κρίσιμα σημεία</a:t>
            </a:r>
            <a:endParaRPr lang="el-GR" sz="2000" dirty="0"/>
          </a:p>
          <a:p>
            <a:br>
              <a:rPr lang="en-US" dirty="0"/>
            </a:br>
            <a:r>
              <a:rPr lang="en-US" dirty="0"/>
              <a:t>Αναπτύχθηκε από την Cristina-Ioana Apostu/ SRA</a:t>
            </a:r>
            <a:endParaRPr lang="x-none" dirty="0"/>
          </a:p>
          <a:p>
            <a:endParaRPr lang="x-none" sz="3200" i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A524DCE-25A8-C62A-13B3-F71E59798931}"/>
              </a:ext>
            </a:extLst>
          </p:cNvPr>
          <p:cNvSpPr txBox="1">
            <a:spLocks/>
          </p:cNvSpPr>
          <p:nvPr/>
        </p:nvSpPr>
        <p:spPr>
          <a:xfrm>
            <a:off x="527126" y="2336668"/>
            <a:ext cx="6914821" cy="133406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accent1"/>
                </a:solidFill>
                <a:latin typeface="+mn-lt"/>
                <a:ea typeface="Roboto Slab Black" pitchFamily="2" charset="0"/>
                <a:cs typeface="+mj-cs"/>
              </a:defRPr>
            </a:lvl1pPr>
          </a:lstStyle>
          <a:p>
            <a:r>
              <a:rPr lang="pt-PT"/>
              <a:t>Εγχειρίδιο AgeWise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43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66709-F955-3C6F-C9BE-DF835223D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D1CC37-422E-BF19-D484-87075CE00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pPr algn="ctr"/>
            <a:r>
              <a:rPr lang="en-US" sz="4000" dirty="0"/>
              <a:t>Γιατί είναι δύσκολο αυτό το θέμα;</a:t>
            </a:r>
            <a:r>
              <a:rPr lang="en-US" dirty="0"/>
              <a:t> </a:t>
            </a:r>
            <a:endParaRPr lang="el-GR" sz="4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87FB90-1C7A-8F9B-C8E0-BCD0EDBFA41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7971" y="1076325"/>
            <a:ext cx="11944350" cy="5675539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endParaRPr lang="en-US" sz="4000" dirty="0"/>
          </a:p>
          <a:p>
            <a:pPr marL="571500" indent="-571500"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Αμηχανία γύρω από τη σεξουαλικότητα στην τρίτη ηλικία</a:t>
            </a:r>
          </a:p>
          <a:p>
            <a:pPr marL="457200" indent="-457200"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Αβεβαιότητα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σχετικά με την αυτονομία στην άνοια</a:t>
            </a:r>
          </a:p>
          <a:p>
            <a:pPr marL="457200" indent="-457200"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Ανησυχίεςτης οικογένειας και προστατευτικές αντιδράσεις  </a:t>
            </a:r>
          </a:p>
          <a:p>
            <a:pPr marL="457200" indent="-457200">
              <a:buClr>
                <a:schemeClr val="accent3"/>
              </a:buClr>
              <a:buFont typeface="Wingdings" panose="05000000000000000000" pitchFamily="2" charset="2"/>
              <a:buChar char="ü"/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Ο φόβος για νομικές ή επαγγελματικές συνέπειες </a:t>
            </a:r>
            <a:endParaRPr lang="el-GR"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963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pPr algn="ctr"/>
            <a:r>
              <a:rPr lang="en-US" sz="4400" dirty="0"/>
              <a:t>Θέτουμε το λάθος ερώτημα</a:t>
            </a:r>
            <a:endParaRPr lang="el-GR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97971" y="933451"/>
            <a:ext cx="11944350" cy="5818414"/>
          </a:xfrm>
        </p:spPr>
        <p:txBody>
          <a:bodyPr/>
          <a:lstStyle/>
          <a:p>
            <a:pPr>
              <a:buClr>
                <a:schemeClr val="accent3"/>
              </a:buClr>
            </a:pPr>
            <a:endParaRPr lang="en-US" sz="4400" dirty="0"/>
          </a:p>
          <a:p>
            <a:pPr>
              <a:buClr>
                <a:schemeClr val="accent3"/>
              </a:buClr>
            </a:pPr>
            <a:r>
              <a:rPr lang="en-US" sz="4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❌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«Πρέπει τα άτομα με άνοια να έχουν σεξουαλικές σχέσεις;»</a:t>
            </a:r>
          </a:p>
          <a:p>
            <a:pPr>
              <a:buClr>
                <a:schemeClr val="accent3"/>
              </a:buClr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⬇</a:t>
            </a:r>
          </a:p>
          <a:p>
            <a:pPr>
              <a:buClr>
                <a:schemeClr val="accent3"/>
              </a:buClr>
            </a:pPr>
            <a:r>
              <a:rPr lang="en-US" sz="40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✅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«Πώς μπορούμε να υποστηρίξουμε την αυτονομία τους, διασφαλίζοντας παράλληλα την ασφάλειά τους;»</a:t>
            </a:r>
            <a:endParaRPr lang="el-GR"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668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pPr algn="ctr"/>
            <a:r>
              <a:rPr lang="en-US" sz="3200" dirty="0"/>
              <a:t>Η σεξουαλικότητα δεν περιορίζεται μόνο στη σεξουαλική επαφή</a:t>
            </a:r>
            <a:endParaRPr lang="el-GR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97971" y="1295400"/>
            <a:ext cx="11944350" cy="5456464"/>
          </a:xfrm>
        </p:spPr>
        <p:txBody>
          <a:bodyPr/>
          <a:lstStyle/>
          <a:p>
            <a:r>
              <a:rPr lang="en-US" sz="3600" dirty="0"/>
              <a:t>Η σεξουαλικότητα περιλαμβάνει: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/>
              <a:t>Την επαφή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/>
              <a:t>Συναισθηματική οικειότητα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/>
              <a:t>Την ταυτότητα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/>
              <a:t>Σεξουαλικός προσανατολισμός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3600" dirty="0"/>
              <a:t>Επιθυμία για σύνδεση</a:t>
            </a:r>
          </a:p>
          <a:p>
            <a:pPr algn="ctr"/>
            <a:endParaRPr lang="en-US" sz="3600" i="1" dirty="0"/>
          </a:p>
          <a:p>
            <a:pPr algn="ctr"/>
            <a:r>
              <a:rPr lang="en-US" sz="3600" i="1" dirty="0">
                <a:solidFill>
                  <a:schemeClr val="accent3"/>
                </a:solidFill>
              </a:rPr>
              <a:t>Η αφαίρεση της οικειότητας μπορεί να αυξήσει την αγωνία.</a:t>
            </a:r>
          </a:p>
          <a:p>
            <a:endParaRPr lang="el-GR" sz="3600" i="1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2576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Μύθοι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97971" y="1285875"/>
            <a:ext cx="11944350" cy="5465990"/>
          </a:xfrm>
        </p:spPr>
        <p:txBody>
          <a:bodyPr/>
          <a:lstStyle/>
          <a:p>
            <a:r>
              <a:rPr lang="en-US" sz="3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Κοινές </a:t>
            </a:r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παρανοήσεις: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endParaRPr lang="en-US" sz="3600" dirty="0"/>
          </a:p>
          <a:p>
            <a:r>
              <a:rPr lang="en-US" sz="3600" dirty="0"/>
              <a:t>❌«Τα άτομα με άνοια είναι ασεξουαλικά»</a:t>
            </a:r>
          </a:p>
          <a:p>
            <a:r>
              <a:rPr lang="en-US" sz="3600" dirty="0"/>
              <a:t>❌«Οποιαδήποτε σεξουαλική </a:t>
            </a:r>
            <a:r>
              <a:rPr lang="en-US" sz="3600" dirty="0" err="1"/>
              <a:t>συμπεριφορά </a:t>
            </a:r>
            <a:r>
              <a:rPr lang="en-US" sz="3600" dirty="0"/>
              <a:t>είναι ακατάλληλη»</a:t>
            </a:r>
          </a:p>
          <a:p>
            <a:r>
              <a:rPr lang="en-US" sz="3600" dirty="0"/>
              <a:t>❌«Η προστασία σημαίνει διακοπή κάθε μορφής οικειότητας»</a:t>
            </a:r>
          </a:p>
          <a:p>
            <a:r>
              <a:rPr lang="en-US" sz="3600" dirty="0"/>
              <a:t>❌«Οι ηλικιωμένοι δεν έχουν πλέον ανάγκη από οικειότητα»</a:t>
            </a:r>
          </a:p>
        </p:txBody>
      </p:sp>
    </p:spTree>
    <p:extLst>
      <p:ext uri="{BB962C8B-B14F-4D97-AF65-F5344CB8AC3E}">
        <p14:creationId xmlns:p14="http://schemas.microsoft.com/office/powerpoint/2010/main" val="1679035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sz="4000" dirty="0"/>
            </a:br>
            <a:r>
              <a:rPr lang="en-US" sz="4000" dirty="0"/>
              <a:t>Τι γνωρίζουμε στην πράξη</a:t>
            </a:r>
            <a:br>
              <a:rPr lang="en-US" sz="4000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97971" y="1381125"/>
            <a:ext cx="11944350" cy="5370740"/>
          </a:xfrm>
        </p:spPr>
        <p:txBody>
          <a:bodyPr/>
          <a:lstStyle/>
          <a:p>
            <a:r>
              <a:rPr lang="en-GB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Πραγματικότητα</a:t>
            </a:r>
            <a:endParaRPr lang="en-US" sz="3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3600" dirty="0"/>
          </a:p>
          <a:p>
            <a:r>
              <a:rPr lang="en-US" sz="36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✅ </a:t>
            </a:r>
            <a:r>
              <a:rPr lang="en-US" sz="3600" dirty="0"/>
              <a:t>Η ανάγκη για οικειότητα συχνά παραμένει</a:t>
            </a:r>
          </a:p>
          <a:p>
            <a:r>
              <a:rPr lang="en-US" sz="36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✅ </a:t>
            </a:r>
            <a:r>
              <a:rPr lang="en-US" sz="3600" dirty="0"/>
              <a:t>Δεν είναι κάθε </a:t>
            </a:r>
            <a:r>
              <a:rPr lang="en-US" sz="3600" dirty="0" err="1"/>
              <a:t>συμπεριφορά </a:t>
            </a:r>
            <a:r>
              <a:rPr lang="en-US" sz="3600" dirty="0"/>
              <a:t>προβληματική</a:t>
            </a:r>
          </a:p>
          <a:p>
            <a:r>
              <a:rPr lang="en-US" sz="36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✅ </a:t>
            </a:r>
            <a:r>
              <a:rPr lang="en-US" sz="3600" dirty="0"/>
              <a:t>Πολλές εκφράσεις οικειότητας είναι σημαντικές</a:t>
            </a:r>
          </a:p>
          <a:p>
            <a:r>
              <a:rPr lang="en-US" sz="36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✅ </a:t>
            </a:r>
            <a:r>
              <a:rPr lang="en-US" sz="3600" dirty="0"/>
              <a:t>Η καλή φροντίδα σημαίνει εξισορρόπηση μεταξύ ασφάλειας και αυτονομίας</a:t>
            </a:r>
          </a:p>
        </p:txBody>
      </p:sp>
    </p:spTree>
    <p:extLst>
      <p:ext uri="{BB962C8B-B14F-4D97-AF65-F5344CB8AC3E}">
        <p14:creationId xmlns:p14="http://schemas.microsoft.com/office/powerpoint/2010/main" val="3469503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pPr algn="ctr"/>
            <a:r>
              <a:rPr lang="en-US" sz="4000" dirty="0"/>
              <a:t>Τύποι άνοιας (κλινικά σημαντικοί για τη συγκατάθεση)</a:t>
            </a:r>
            <a:endParaRPr lang="el-GR"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 sz="3600" i="1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</a:rPr>
              <a:t>Νόσος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</a:rPr>
              <a:t>του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 Αλτσχάιμερ </a:t>
            </a:r>
            <a:r>
              <a:rPr lang="en-US" sz="3600" dirty="0"/>
              <a:t>→ διαταραχή της μνήμης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GB" sz="3600" dirty="0">
                <a:solidFill>
                  <a:schemeClr val="accent1">
                    <a:lumMod val="75000"/>
                  </a:schemeClr>
                </a:solidFill>
              </a:rPr>
              <a:t>M</a:t>
            </a:r>
            <a:r>
              <a:rPr lang="el-GR" sz="3600" dirty="0">
                <a:solidFill>
                  <a:schemeClr val="accent1">
                    <a:lumMod val="75000"/>
                  </a:schemeClr>
                </a:solidFill>
              </a:rPr>
              <a:t>ετωποκροταφική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 άνοια </a:t>
            </a:r>
            <a:r>
              <a:rPr lang="en-US" sz="3600" dirty="0"/>
              <a:t>→ </a:t>
            </a:r>
            <a:r>
              <a:rPr lang="el-GR" sz="3600" dirty="0"/>
              <a:t>άρση </a:t>
            </a:r>
            <a:r>
              <a:rPr lang="en-US" sz="3600" dirty="0"/>
              <a:t> αναστολών → υψηλή ηθική πολυπλοκότητα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 Αγγειακή άνοια </a:t>
            </a:r>
            <a:r>
              <a:rPr lang="en-US" sz="3600" dirty="0"/>
              <a:t>→ εκτελεστική δυσλειτουργία → δυσκολία στην αξιολόγηση των συνεπειών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 Σώματα 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</a:rPr>
              <a:t>Lewy </a:t>
            </a:r>
            <a:r>
              <a:rPr lang="en-US" sz="3600" dirty="0"/>
              <a:t>→ διακυμάνσεις στη γνωστική λειτουργία → η συναίνεση μπορεί να παρουσιάζει διακυμάνσεις</a:t>
            </a:r>
          </a:p>
          <a:p>
            <a:pPr algn="ctr"/>
            <a:r>
              <a:rPr lang="en-US" sz="3600" dirty="0"/>
              <a:t>                   </a:t>
            </a:r>
          </a:p>
          <a:p>
            <a:pPr algn="ctr"/>
            <a:r>
              <a:rPr lang="en-US" sz="3600" i="1" dirty="0">
                <a:solidFill>
                  <a:srgbClr val="CC0099"/>
                </a:solidFill>
              </a:rPr>
              <a:t>Η διάγνωση έχει σημασία.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59458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Νόσος του Αλτσχάιμερ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-1" y="1276351"/>
            <a:ext cx="12192001" cy="558165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Επηρεάζει κυρίως τη μνήμη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Το άτομο μπορεί να ξεχνά τις σχέσεις ή το πλαίσιο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Μπορεί να οδηγήσει σε σύγχυση σχετικά με το ποιοι είναι οι άλλοι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Οι συναισθηματικές ανάγκες συχνά παραμένουν</a:t>
            </a:r>
          </a:p>
          <a:p>
            <a:r>
              <a:rPr lang="en-US" sz="3600" dirty="0">
                <a:solidFill>
                  <a:schemeClr val="accent3"/>
                </a:solidFill>
              </a:rPr>
              <a:t>Επιπτώσεις: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Μπορεί να αναζητά την εγγύτητα για να νιώσει άνεση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/>
              <a:t>Κίνδυνος παρερμηνείας καταστάσεων</a:t>
            </a:r>
          </a:p>
        </p:txBody>
      </p:sp>
    </p:spTree>
    <p:extLst>
      <p:ext uri="{BB962C8B-B14F-4D97-AF65-F5344CB8AC3E}">
        <p14:creationId xmlns:p14="http://schemas.microsoft.com/office/powerpoint/2010/main" val="2218651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err="1"/>
              <a:t>Μετωποκροταφική </a:t>
            </a:r>
            <a:r>
              <a:rPr lang="en-US" sz="4000" dirty="0"/>
              <a:t>άνοια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Αλλαγές στη </a:t>
            </a:r>
            <a:r>
              <a:rPr lang="en-US" sz="3600" dirty="0" err="1"/>
              <a:t>συμπεριφορά </a:t>
            </a:r>
            <a:r>
              <a:rPr lang="en-US" sz="3600" dirty="0"/>
              <a:t>και στην κοινωνική συνείδηση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600" dirty="0"/>
              <a:t>Άρση αναστολών και παρορμητικότητα</a:t>
            </a:r>
            <a:endParaRPr lang="en-GB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err="1"/>
              <a:t>Μειωμένη</a:t>
            </a:r>
            <a:r>
              <a:rPr lang="en-US" sz="3600" dirty="0"/>
              <a:t> ενσυναίσθηση και κρίση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Περιορισμένη συνειδητοποίηση των συνεπειών</a:t>
            </a:r>
          </a:p>
          <a:p>
            <a:r>
              <a:rPr lang="en-US" sz="3600" dirty="0">
                <a:solidFill>
                  <a:schemeClr val="accent3"/>
                </a:solidFill>
              </a:rPr>
              <a:t>Επιπτώσεις: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Αυξημένος κίνδυνος ανάρμοστης </a:t>
            </a:r>
            <a:r>
              <a:rPr lang="en-US" sz="3600" dirty="0" err="1"/>
              <a:t>συμπεριφοράς</a:t>
            </a:r>
            <a:endParaRPr lang="en-US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Η συναίνεση ενδέχεται να επηρεαστεί → απαιτείται προσεκτική αξιολόγηση</a:t>
            </a:r>
          </a:p>
        </p:txBody>
      </p:sp>
    </p:spTree>
    <p:extLst>
      <p:ext uri="{BB962C8B-B14F-4D97-AF65-F5344CB8AC3E}">
        <p14:creationId xmlns:p14="http://schemas.microsoft.com/office/powerpoint/2010/main" val="2480290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Αγγειακή άνοια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Δυσκολίες στον προγραμματισμό και στη λήψη αποφάσεων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 Επιβράδυνση της σκέψης και της επεξεργασίας πληροφοριών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Μειωμένη ικανότητα αξιολόγησης των συνεπειών</a:t>
            </a:r>
          </a:p>
          <a:p>
            <a:r>
              <a:rPr lang="en-US" sz="3600" dirty="0">
                <a:solidFill>
                  <a:schemeClr val="accent3"/>
                </a:solidFill>
              </a:rPr>
              <a:t>Επιπτώσεις: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Μπορεί να δυσκολεύεται να λάβει τεκμηριωμένες αποφάσεις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Χρειάζεται υποστήριξη για να κατανοήσει τις καταστάσεις</a:t>
            </a:r>
          </a:p>
        </p:txBody>
      </p:sp>
    </p:spTree>
    <p:extLst>
      <p:ext uri="{BB962C8B-B14F-4D97-AF65-F5344CB8AC3E}">
        <p14:creationId xmlns:p14="http://schemas.microsoft.com/office/powerpoint/2010/main" val="10629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Άνοια με σωμάτια </a:t>
            </a:r>
            <a:r>
              <a:rPr lang="en-US" dirty="0" err="1"/>
              <a:t>Lewy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Διακυμάνσεις στην προσοχή και τη συνείδηση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Περίοδοι διαύγειας που ακολουθούνται από σύγχυση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Πιθανές οπτικές παραισθήσεις</a:t>
            </a:r>
          </a:p>
          <a:p>
            <a:r>
              <a:rPr lang="en-US" sz="3600" dirty="0">
                <a:solidFill>
                  <a:schemeClr val="accent3"/>
                </a:solidFill>
              </a:rPr>
              <a:t>Επιπτώσεις: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Η ικανότητα μπορεί να μεταβάλλεται από μέρα σε μέρα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Η συγκατάθεση πρέπει να αξιολογείται κάθε φορά ξεχωριστά</a:t>
            </a:r>
          </a:p>
        </p:txBody>
      </p:sp>
    </p:spTree>
    <p:extLst>
      <p:ext uri="{BB962C8B-B14F-4D97-AF65-F5344CB8AC3E}">
        <p14:creationId xmlns:p14="http://schemas.microsoft.com/office/powerpoint/2010/main" val="2312278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pPr algn="ctr"/>
            <a:r>
              <a:rPr lang="en-US" sz="4400" dirty="0"/>
              <a:t>Γιατί αυτό έχει σημασία;</a:t>
            </a:r>
            <a:endParaRPr lang="el-GR" sz="44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203479" y="1028701"/>
            <a:ext cx="6616422" cy="5572124"/>
          </a:xfrm>
        </p:spPr>
        <p:txBody>
          <a:bodyPr/>
          <a:lstStyle/>
          <a:p>
            <a:r>
              <a:rPr lang="en-US" sz="3200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 άνοια δεν αφορά μόνο τη μνήμη.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Λήψη αποφάσεων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Κοινωνική κρίση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Έλεγχος των παρορμήσεων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b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Ρύθμιση των συναισθημάτων</a:t>
            </a:r>
          </a:p>
          <a:p>
            <a:endParaRPr lang="en-US" sz="3200" b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200" b="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Αυτό επηρεάζει τον τρόπο με τον οποίο οι άνθρωποι συμπεριφέρονται, συνάπτουν σχέσεις και δίνουν τη συγκατάθεσή τους.</a:t>
            </a:r>
            <a:endParaRPr lang="el-GR" sz="3200" b="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775" y="2562225"/>
            <a:ext cx="4606417" cy="3110255"/>
          </a:xfrm>
        </p:spPr>
      </p:pic>
    </p:spTree>
    <p:extLst>
      <p:ext uri="{BB962C8B-B14F-4D97-AF65-F5344CB8AC3E}">
        <p14:creationId xmlns:p14="http://schemas.microsoft.com/office/powerpoint/2010/main" val="111275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pPr algn="ctr"/>
            <a:r>
              <a:rPr lang="en-US" sz="4400" dirty="0"/>
              <a:t>Συνηθισμένα πρότυπα σεξουαλικής αλλαγής</a:t>
            </a:r>
            <a:endParaRPr lang="el-GR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97971" y="1571624"/>
            <a:ext cx="11944350" cy="5180239"/>
          </a:xfrm>
        </p:spPr>
        <p:txBody>
          <a:bodyPr/>
          <a:lstStyle/>
          <a:p>
            <a:r>
              <a:rPr lang="en-US" sz="4000" dirty="0"/>
              <a:t>1. Μειωμένο σεξουαλικό ενδιαφέρον	</a:t>
            </a:r>
          </a:p>
          <a:p>
            <a:endParaRPr lang="en-US" sz="4000" dirty="0"/>
          </a:p>
          <a:p>
            <a:r>
              <a:rPr lang="en-US" sz="4000" dirty="0"/>
              <a:t>2. Αυξημένη σεξουαλική </a:t>
            </a:r>
            <a:r>
              <a:rPr lang="en-US" sz="4000" dirty="0" err="1"/>
              <a:t>συμπεριφορά </a:t>
            </a:r>
            <a:r>
              <a:rPr lang="en-US" sz="4000" dirty="0"/>
              <a:t>(</a:t>
            </a:r>
            <a:r>
              <a:rPr lang="en-US" sz="4000" dirty="0" err="1"/>
              <a:t>υπερσεξουαλικότητα</a:t>
            </a:r>
            <a:r>
              <a:rPr lang="en-US" sz="4000" dirty="0"/>
              <a:t>)</a:t>
            </a:r>
          </a:p>
          <a:p>
            <a:endParaRPr lang="en-US" sz="4000" dirty="0"/>
          </a:p>
          <a:p>
            <a:r>
              <a:rPr lang="en-US" sz="4000" dirty="0"/>
              <a:t>3. Σύγχυση στις σχέσεις</a:t>
            </a:r>
          </a:p>
          <a:p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4394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pPr algn="ctr"/>
            <a:r>
              <a:rPr lang="en-US" sz="4400" dirty="0"/>
              <a:t>Αλλαγές στη σεξουαλική </a:t>
            </a:r>
            <a:r>
              <a:rPr lang="en-US" sz="4400" dirty="0" err="1"/>
              <a:t>συμπεριφορά </a:t>
            </a:r>
            <a:r>
              <a:rPr lang="en-US" sz="4400" dirty="0"/>
              <a:t>στην άνοια</a:t>
            </a:r>
            <a:endParaRPr lang="el-GR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97971" y="1123950"/>
            <a:ext cx="11944350" cy="5627914"/>
          </a:xfrm>
        </p:spPr>
        <p:txBody>
          <a:bodyPr/>
          <a:lstStyle/>
          <a:p>
            <a:r>
              <a:rPr lang="el-GR" sz="3600" dirty="0"/>
              <a:t>Οι αλλαγές στη σεξουαλική συμπεριφορά ποικίλλουν ανάλογα με:</a:t>
            </a:r>
            <a:endParaRPr lang="en-US" sz="3600" dirty="0"/>
          </a:p>
          <a:p>
            <a:r>
              <a:rPr lang="en-US" sz="3600" dirty="0"/>
              <a:t>•    </a:t>
            </a:r>
            <a:r>
              <a:rPr lang="el-GR" sz="3600" dirty="0"/>
              <a:t>Τις περιοχές </a:t>
            </a:r>
            <a:r>
              <a:rPr lang="en-US" sz="3600" dirty="0" err="1"/>
              <a:t>του</a:t>
            </a:r>
            <a:r>
              <a:rPr lang="en-US" sz="3600" dirty="0"/>
              <a:t> εγκεφάλου που έχουν προσβληθεί</a:t>
            </a:r>
          </a:p>
          <a:p>
            <a:r>
              <a:rPr lang="en-US" sz="3600" dirty="0"/>
              <a:t>•    </a:t>
            </a:r>
            <a:r>
              <a:rPr lang="en-US" sz="3600" dirty="0" err="1"/>
              <a:t>Το</a:t>
            </a:r>
            <a:r>
              <a:rPr lang="el-GR" sz="3600" dirty="0"/>
              <a:t>ν</a:t>
            </a:r>
            <a:r>
              <a:rPr lang="en-US" sz="3600" dirty="0"/>
              <a:t> </a:t>
            </a:r>
            <a:r>
              <a:rPr lang="en-US" sz="3600" dirty="0" err="1"/>
              <a:t>τύ</a:t>
            </a:r>
            <a:r>
              <a:rPr lang="en-US" sz="3600" dirty="0"/>
              <a:t>πο της άνοιας</a:t>
            </a:r>
          </a:p>
          <a:p>
            <a:r>
              <a:rPr lang="en-US" sz="3600" dirty="0"/>
              <a:t>•    </a:t>
            </a:r>
            <a:r>
              <a:rPr lang="el-GR" sz="3600" dirty="0"/>
              <a:t>Τις επιδράσεις </a:t>
            </a:r>
            <a:r>
              <a:rPr lang="en-US" sz="3600" dirty="0" err="1"/>
              <a:t>της</a:t>
            </a:r>
            <a:r>
              <a:rPr lang="en-US" sz="3600" dirty="0"/>
              <a:t> φαρμακευτικής αγωγής</a:t>
            </a:r>
          </a:p>
          <a:p>
            <a:r>
              <a:rPr lang="en-US" sz="3600" dirty="0"/>
              <a:t>•    Τα χαρακτηριστικά της προσωπικότητας	</a:t>
            </a:r>
          </a:p>
          <a:p>
            <a:r>
              <a:rPr lang="en-US" sz="3600" dirty="0"/>
              <a:t>•    Το περιβάλλον</a:t>
            </a:r>
          </a:p>
          <a:p>
            <a:endParaRPr lang="en-US" sz="3600" dirty="0"/>
          </a:p>
          <a:p>
            <a:pPr algn="ctr"/>
            <a:r>
              <a:rPr lang="en-US" sz="2800" i="1" dirty="0">
                <a:solidFill>
                  <a:schemeClr val="accent3"/>
                </a:solidFill>
              </a:rPr>
              <a:t>Δεν είναι όλες οι αλλαγές </a:t>
            </a:r>
            <a:r>
              <a:rPr lang="en-US" sz="2800" i="1" dirty="0" err="1">
                <a:solidFill>
                  <a:schemeClr val="accent3"/>
                </a:solidFill>
              </a:rPr>
              <a:t>στη συμπεριφορά </a:t>
            </a:r>
            <a:r>
              <a:rPr lang="en-US" sz="2800" i="1" dirty="0">
                <a:solidFill>
                  <a:schemeClr val="accent3"/>
                </a:solidFill>
              </a:rPr>
              <a:t>σκόπιμες ή έχουν σεξουαλικά κίνητρα</a:t>
            </a:r>
            <a:endParaRPr lang="en-US" sz="2800" b="1" i="1" dirty="0">
              <a:solidFill>
                <a:schemeClr val="accent3"/>
              </a:solidFill>
            </a:endParaRPr>
          </a:p>
          <a:p>
            <a:endParaRPr lang="el-GR" sz="3600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638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pPr algn="ctr"/>
            <a:r>
              <a:rPr lang="en-US" sz="4400" dirty="0" err="1"/>
              <a:t>Υπερσεξουαλικότητα </a:t>
            </a:r>
            <a:r>
              <a:rPr lang="en-US" sz="4400" dirty="0"/>
              <a:t>και φαρμακευτική αγωγή</a:t>
            </a:r>
            <a:endParaRPr lang="el-GR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97971" y="952500"/>
            <a:ext cx="5910944" cy="5823857"/>
          </a:xfrm>
        </p:spPr>
        <p:txBody>
          <a:bodyPr/>
          <a:lstStyle/>
          <a:p>
            <a:endParaRPr lang="en-US" sz="3600" dirty="0"/>
          </a:p>
          <a:p>
            <a:r>
              <a:rPr lang="en-US" sz="3600" dirty="0"/>
              <a:t>Ιδιαίτερα σχετικό με:</a:t>
            </a:r>
          </a:p>
          <a:p>
            <a:pPr>
              <a:buFont typeface="Arial" charset="0"/>
              <a:buChar char="•"/>
            </a:pPr>
            <a:r>
              <a:rPr lang="en-US" sz="3600" dirty="0"/>
              <a:t> Νόσος του Πάρκινσον</a:t>
            </a:r>
          </a:p>
          <a:p>
            <a:pPr>
              <a:buFont typeface="Arial" charset="0"/>
              <a:buChar char="•"/>
            </a:pPr>
            <a:r>
              <a:rPr lang="en-US" sz="3600" dirty="0"/>
              <a:t> Άνοια με σωμάτια </a:t>
            </a:r>
            <a:r>
              <a:rPr lang="en-US" sz="3600" dirty="0" err="1"/>
              <a:t>Lewy</a:t>
            </a:r>
          </a:p>
          <a:p>
            <a:pPr>
              <a:buFont typeface="Arial" charset="0"/>
              <a:buChar char="•"/>
            </a:pPr>
            <a:r>
              <a:rPr lang="en-US" sz="3600" dirty="0"/>
              <a:t> Δοπαμινεργική θεραπεία</a:t>
            </a:r>
          </a:p>
          <a:p>
            <a:endParaRPr lang="en-US" sz="3600" dirty="0"/>
          </a:p>
          <a:p>
            <a:pPr algn="ctr"/>
            <a:r>
              <a:rPr lang="en-US" sz="3600" i="1" dirty="0">
                <a:solidFill>
                  <a:schemeClr val="accent3"/>
                </a:solidFill>
              </a:rPr>
              <a:t>Πριν από τον περιορισμό ενδέχεται να απαιτείται κλινική αξιολόγηση.</a:t>
            </a:r>
          </a:p>
          <a:p>
            <a:endParaRPr lang="en-US" sz="3200" i="1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19300"/>
            <a:ext cx="5200650" cy="3590925"/>
          </a:xfrm>
        </p:spPr>
      </p:pic>
    </p:spTree>
    <p:extLst>
      <p:ext uri="{BB962C8B-B14F-4D97-AF65-F5344CB8AC3E}">
        <p14:creationId xmlns:p14="http://schemas.microsoft.com/office/powerpoint/2010/main" val="528638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8445" y="0"/>
            <a:ext cx="11944351" cy="781050"/>
          </a:xfrm>
        </p:spPr>
        <p:txBody>
          <a:bodyPr lIns="91440"/>
          <a:lstStyle/>
          <a:p>
            <a:pPr algn="ctr"/>
            <a:r>
              <a:rPr lang="el-GR" sz="4000" dirty="0"/>
              <a:t>Συμπεριφορική άρση αναστολών</a:t>
            </a:r>
            <a:endParaRPr lang="el-GR"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97971" y="714375"/>
            <a:ext cx="11944350" cy="6037489"/>
          </a:xfrm>
        </p:spPr>
        <p:txBody>
          <a:bodyPr/>
          <a:lstStyle/>
          <a:p>
            <a:endParaRPr lang="en-US" sz="3600" dirty="0"/>
          </a:p>
          <a:p>
            <a:r>
              <a:rPr lang="en-US" sz="3600" dirty="0"/>
              <a:t>Μπορεί να περιλαμβάνει:	</a:t>
            </a:r>
          </a:p>
          <a:p>
            <a:r>
              <a:rPr lang="en-US" sz="3600" dirty="0"/>
              <a:t>•    Ακατάλληλες σωματικές επαφές	</a:t>
            </a:r>
          </a:p>
          <a:p>
            <a:r>
              <a:rPr lang="en-US" sz="3600" dirty="0"/>
              <a:t>•    Προκλητική γλώσσα	</a:t>
            </a:r>
          </a:p>
          <a:p>
            <a:r>
              <a:rPr lang="en-US" sz="3600" dirty="0"/>
              <a:t>•    </a:t>
            </a:r>
            <a:r>
              <a:rPr lang="el-GR" sz="3600" dirty="0"/>
              <a:t>Δημόσιος αυνανισμός</a:t>
            </a:r>
          </a:p>
          <a:p>
            <a:r>
              <a:rPr lang="en-US" sz="3600" dirty="0"/>
              <a:t>•    Μειωμένη κοινωνική κρίση</a:t>
            </a:r>
          </a:p>
          <a:p>
            <a:endParaRPr lang="en-US" sz="3600" dirty="0"/>
          </a:p>
          <a:p>
            <a:pPr algn="ctr"/>
            <a:r>
              <a:rPr lang="en-US" sz="3600" i="1" dirty="0">
                <a:solidFill>
                  <a:schemeClr val="accent3"/>
                </a:solidFill>
              </a:rPr>
              <a:t>Αυτές </a:t>
            </a:r>
            <a:r>
              <a:rPr lang="en-US" sz="3600" i="1" dirty="0" err="1">
                <a:solidFill>
                  <a:schemeClr val="accent3"/>
                </a:solidFill>
              </a:rPr>
              <a:t>οι συμπεριφορές </a:t>
            </a:r>
            <a:r>
              <a:rPr lang="en-US" sz="3600" i="1" dirty="0">
                <a:solidFill>
                  <a:schemeClr val="accent3"/>
                </a:solidFill>
              </a:rPr>
              <a:t>συχνά αντανακλούν δυσλειτουργία του μετωπιαίου λοβού και όχι ηθική πρόθεση.</a:t>
            </a:r>
          </a:p>
          <a:p>
            <a:pPr algn="ctr"/>
            <a:endParaRPr lang="en-US" sz="3600" i="1" dirty="0">
              <a:solidFill>
                <a:schemeClr val="accent3"/>
              </a:solidFill>
            </a:endParaRPr>
          </a:p>
          <a:p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403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Μετωποκροταφική </a:t>
            </a:r>
            <a:r>
              <a:rPr lang="en-US" dirty="0"/>
              <a:t>άνοια – Κύρια χαρακτηριστικά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97971" y="1209675"/>
            <a:ext cx="11944350" cy="5542190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600" dirty="0"/>
              <a:t>Συμπεριφορική άρση αναστολών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Διαταραχή της κοινωνικής κρίσης και της ενσυναίσθησης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Παρορμητικότητα και απώλεια αυτοέλεγχου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Παραμέληση της προσωπικής υγιεινής	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Επαναλαμβανόμενες συμπεριφορές και </a:t>
            </a:r>
            <a:r>
              <a:rPr lang="en-US" sz="36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υπερβολική τάση για στοματική επαφή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Γλωσσικές </a:t>
            </a:r>
            <a:r>
              <a:rPr lang="en-US" sz="36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δι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αταραχές </a:t>
            </a:r>
            <a:endParaRPr lang="en-US" sz="3600" i="1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600" i="1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 μνήμη μπορεί να </a:t>
            </a:r>
            <a:r>
              <a:rPr lang="en-US" sz="3600" i="1" dirty="0" err="1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δι</a:t>
            </a:r>
            <a:r>
              <a:rPr lang="en-US" sz="3600" i="1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ατηρείται σχετικά</a:t>
            </a:r>
            <a:endParaRPr lang="el-GR" sz="3600" i="1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600" i="1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ανέπαφη στα αρχικά στάδια.</a:t>
            </a:r>
          </a:p>
        </p:txBody>
      </p:sp>
    </p:spTree>
    <p:extLst>
      <p:ext uri="{BB962C8B-B14F-4D97-AF65-F5344CB8AC3E}">
        <p14:creationId xmlns:p14="http://schemas.microsoft.com/office/powerpoint/2010/main" val="3582678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Μετωποκροταφική </a:t>
            </a:r>
            <a:r>
              <a:rPr lang="en-US" dirty="0"/>
              <a:t>άνοια και συναίνεση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97971" y="1200149"/>
            <a:ext cx="11944350" cy="5551715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200" dirty="0"/>
              <a:t>Άρση αναστολών → ακατάλληλες σεξουαλικές συμπεριφορές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Δι</a:t>
            </a: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αταραγμένη κρίση → δυσκολία στην εκτίμηση των συνεπειών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Παρορμητικότητα → γρήγορες, αφιλτράριστες συμπεριφορές	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Έλλειψη αυτογνωσίας → το άτομο δεν έχει επίγνωση της ασθένειας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200" i="1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⚠️ </a:t>
            </a:r>
            <a:r>
              <a:rPr lang="en-US" sz="2400" i="1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Κλινικές επιπτώσεις </a:t>
            </a:r>
          </a:p>
          <a:p>
            <a:pPr algn="ctr"/>
            <a:r>
              <a:rPr lang="en-US" sz="2400" i="1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Η ικανότητα συναίνεσης ενδέχεται να επηρεάζεται, αλλά πρέπει να αξιολογείται κατά περίπτωση και όχι να θεωρείται δεδομένη.</a:t>
            </a:r>
          </a:p>
        </p:txBody>
      </p:sp>
    </p:spTree>
    <p:extLst>
      <p:ext uri="{BB962C8B-B14F-4D97-AF65-F5344CB8AC3E}">
        <p14:creationId xmlns:p14="http://schemas.microsoft.com/office/powerpoint/2010/main" val="532808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pPr algn="ctr"/>
            <a:r>
              <a:rPr lang="en-US" sz="4000" dirty="0"/>
              <a:t>Ικανότητα έναντι συναίνεσης: Μια κρίσιμη διάκριση</a:t>
            </a:r>
            <a:endParaRPr lang="el-GR"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 sz="2800" dirty="0"/>
          </a:p>
          <a:p>
            <a:r>
              <a:rPr lang="el-GR" sz="2800" dirty="0"/>
              <a:t>Ικανότητα λήψης αποφάσεων = ικανότητα λήψης μιας συγκεκριμένης απόφασης</a:t>
            </a:r>
          </a:p>
          <a:p>
            <a:r>
              <a:rPr lang="en-US" sz="2800" dirty="0" err="1"/>
              <a:t>Συγκ</a:t>
            </a:r>
            <a:r>
              <a:rPr lang="en-US" sz="2800" dirty="0"/>
              <a:t>ατάθεση = συμφωνία για τη συμμετοχή σε μια συγκεκριμένη πράξη ή σχέση.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👉 </a:t>
            </a:r>
            <a:r>
              <a:rPr lang="en-US" sz="2800" dirty="0">
                <a:solidFill>
                  <a:srgbClr val="FF0000"/>
                </a:solidFill>
              </a:rPr>
              <a:t>Η ικανότητα αξιολογείται</a:t>
            </a:r>
          </a:p>
          <a:p>
            <a:pPr algn="ctr"/>
            <a:r>
              <a:rPr lang="en-US" sz="2800" dirty="0"/>
              <a:t>👉 </a:t>
            </a:r>
            <a:r>
              <a:rPr lang="en-US" sz="2800" dirty="0">
                <a:solidFill>
                  <a:srgbClr val="FF0000"/>
                </a:solidFill>
              </a:rPr>
              <a:t>Η συγκατάθεση δίνεται (ή ανακαλείται)</a:t>
            </a:r>
          </a:p>
          <a:p>
            <a:pPr algn="ctr"/>
            <a:endParaRPr lang="en-US" sz="2800" i="1" dirty="0">
              <a:solidFill>
                <a:schemeClr val="accent3"/>
              </a:solidFill>
            </a:endParaRPr>
          </a:p>
          <a:p>
            <a:pPr algn="ctr"/>
            <a:r>
              <a:rPr lang="en-US" sz="2800" i="1" dirty="0">
                <a:solidFill>
                  <a:schemeClr val="accent3"/>
                </a:solidFill>
              </a:rPr>
              <a:t>Η διάγνωση της άνοιας δεν αφαιρεί αυτόματα ούτε το ένα ούτε το άλλο.</a:t>
            </a:r>
          </a:p>
          <a:p>
            <a:endParaRPr lang="el-GR" sz="2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309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pPr algn="ctr"/>
            <a:r>
              <a:rPr lang="en-US" sz="4400" dirty="0"/>
              <a:t>Τι είναι η ικανότητα λήψης αποφάσεων;</a:t>
            </a:r>
            <a:endParaRPr lang="el-GR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97971" y="1381125"/>
            <a:ext cx="11944350" cy="5370739"/>
          </a:xfrm>
        </p:spPr>
        <p:txBody>
          <a:bodyPr/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ικανότητα είναι:	</a:t>
            </a:r>
          </a:p>
          <a:p>
            <a:r>
              <a:rPr lang="en-US" sz="3600" dirty="0"/>
              <a:t>•    </a:t>
            </a:r>
            <a:r>
              <a:rPr lang="el-GR" sz="3600" dirty="0"/>
              <a:t>εξαρτάται από τη συγκεκριμένη απόφαση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600" dirty="0"/>
              <a:t>εξαρτάται από τον χρόνο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600" dirty="0"/>
              <a:t>εξαρτάται από το πλαίσιο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600" dirty="0"/>
              <a:t> δεν καθορίζεται αποκλειστικά από τη διάγνωση</a:t>
            </a:r>
            <a:endParaRPr lang="el-GR" sz="3600" i="1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4661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Ικανότητα λήψης αποφάσεων στην πράξη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sz="3600" i="1" dirty="0">
                <a:solidFill>
                  <a:schemeClr val="tx2"/>
                </a:solidFill>
              </a:rPr>
              <a:t>Ένα άτομο μπορεί: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i="1" dirty="0">
                <a:solidFill>
                  <a:schemeClr val="tx2"/>
                </a:solidFill>
              </a:rPr>
              <a:t> να δυσκολεύεται να πάρει οικονομικές αποφάσεις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i="1" dirty="0">
                <a:solidFill>
                  <a:schemeClr val="tx2"/>
                </a:solidFill>
              </a:rPr>
              <a:t>αλλά να εξακολουθεί να λαμβάνει αποφάσεις σχετικά με τις σχέσεις του.</a:t>
            </a:r>
          </a:p>
          <a:p>
            <a:endParaRPr lang="en-US" sz="3600" i="1" dirty="0">
              <a:solidFill>
                <a:schemeClr val="tx2"/>
              </a:solidFill>
            </a:endParaRPr>
          </a:p>
          <a:p>
            <a:r>
              <a:rPr lang="en-US" sz="3600" i="1" dirty="0">
                <a:solidFill>
                  <a:schemeClr val="accent3"/>
                </a:solidFill>
              </a:rPr>
              <a:t>Η ικανότητα μπορεί να παρουσιάζει διακυμάνσεις </a:t>
            </a:r>
            <a:r>
              <a:rPr lang="en-US" sz="3600" i="1" dirty="0">
                <a:solidFill>
                  <a:schemeClr val="tx2"/>
                </a:solidFill>
              </a:rPr>
              <a:t>— ειδικά στην άνοια με σωμάτια </a:t>
            </a:r>
            <a:r>
              <a:rPr lang="en-US" sz="3600" i="1" dirty="0" err="1">
                <a:solidFill>
                  <a:schemeClr val="tx2"/>
                </a:solidFill>
              </a:rPr>
              <a:t>Lewy </a:t>
            </a:r>
            <a:r>
              <a:rPr lang="en-US" sz="3600" i="1" dirty="0">
                <a:solidFill>
                  <a:schemeClr val="tx2"/>
                </a:solidFill>
              </a:rPr>
              <a:t>ή στην άνοια λόγω νόσου του Πάρκινσον.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5404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pPr algn="ctr"/>
            <a:r>
              <a:rPr lang="en-US" sz="3200" dirty="0"/>
              <a:t>Οι 4 ερωτήσεις σχετικά με τη συγκατάθεση για κλινική εξέταση</a:t>
            </a:r>
            <a:endParaRPr lang="el-GR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97971" y="1133475"/>
            <a:ext cx="11944350" cy="5618389"/>
          </a:xfrm>
        </p:spPr>
        <p:txBody>
          <a:bodyPr/>
          <a:lstStyle/>
          <a:p>
            <a:r>
              <a:rPr lang="en-US" sz="3600" dirty="0"/>
              <a:t>1. Κατανοεί το άτομο τη φύση της σχέσης;</a:t>
            </a:r>
          </a:p>
          <a:p>
            <a:pPr marL="514350" indent="-514350">
              <a:buAutoNum type="arabicPeriod" startAt="2"/>
            </a:pPr>
            <a:r>
              <a:rPr lang="en-US" sz="3600" dirty="0"/>
              <a:t>Μπορεί να εκτιμήσει τις πιθανές συνέπειες;</a:t>
            </a:r>
          </a:p>
          <a:p>
            <a:pPr marL="514350" indent="-514350">
              <a:buAutoNum type="arabicPeriod" startAt="3"/>
            </a:pPr>
            <a:r>
              <a:rPr lang="en-US" sz="3600" dirty="0"/>
              <a:t>Μπορεί να εκφράσει μια εθελοντική επιλογή;</a:t>
            </a:r>
          </a:p>
          <a:p>
            <a:pPr marL="514350" indent="-514350">
              <a:buAutoNum type="arabicPeriod" startAt="4"/>
            </a:pPr>
            <a:r>
              <a:rPr lang="en-US" sz="3600" dirty="0"/>
              <a:t>Υπάρχει απουσία δυσφορίας ή εξαναγκασμού;</a:t>
            </a:r>
          </a:p>
          <a:p>
            <a:pPr algn="ctr"/>
            <a:r>
              <a:rPr lang="en-US" sz="3600" i="1" dirty="0">
                <a:solidFill>
                  <a:srgbClr val="00B050"/>
                </a:solidFill>
              </a:rPr>
              <a:t>Εάν ΝΑΙ </a:t>
            </a:r>
            <a:r>
              <a:rPr lang="en-US" sz="3600" i="1" dirty="0"/>
              <a:t>→ επικρατεί η αυτονομία.</a:t>
            </a:r>
          </a:p>
          <a:p>
            <a:pPr algn="ctr"/>
            <a:r>
              <a:rPr lang="en-US" sz="3600" i="1" dirty="0">
                <a:solidFill>
                  <a:srgbClr val="FF0000"/>
                </a:solidFill>
              </a:rPr>
              <a:t>Εάν ΟΧΙ </a:t>
            </a:r>
            <a:r>
              <a:rPr lang="en-US" sz="3600" i="1" dirty="0"/>
              <a:t>→ λαμβάνονται μέτρα προστασίας.</a:t>
            </a:r>
            <a:endParaRPr lang="en-US" sz="36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3600" i="1" dirty="0">
              <a:solidFill>
                <a:schemeClr val="accent3"/>
              </a:solidFill>
            </a:endParaRPr>
          </a:p>
          <a:p>
            <a:pPr algn="ctr"/>
            <a:r>
              <a:rPr lang="en-US" sz="3600" i="1" dirty="0">
                <a:solidFill>
                  <a:schemeClr val="accent3"/>
                </a:solidFill>
              </a:rPr>
              <a:t> Η συγκατάθεση μπορεί να ανακληθεί ανά πάσα στιγμή.</a:t>
            </a:r>
          </a:p>
          <a:p>
            <a:pPr algn="ctr"/>
            <a:r>
              <a:rPr lang="en-US" sz="3600" i="1" dirty="0">
                <a:solidFill>
                  <a:schemeClr val="accent3"/>
                </a:solidFill>
              </a:rPr>
              <a:t>Η σιωπή δεν σημαίνει συγκατάθεση.</a:t>
            </a:r>
          </a:p>
        </p:txBody>
      </p:sp>
    </p:spTree>
    <p:extLst>
      <p:ext uri="{BB962C8B-B14F-4D97-AF65-F5344CB8AC3E}">
        <p14:creationId xmlns:p14="http://schemas.microsoft.com/office/powerpoint/2010/main" val="1089268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/>
              <a:t>Ηθική λήψη αποφάσεων σε θέματα άνοιας και σεξουαλικότητας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97971" y="933451"/>
            <a:ext cx="11944350" cy="5818414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chemeClr val="accent5"/>
                </a:solidFill>
              </a:rPr>
              <a:t>Ισορροπία: Αυτονομία ↔ Προστασία</a:t>
            </a:r>
            <a:endParaRPr lang="en-US" sz="3600" dirty="0">
              <a:solidFill>
                <a:schemeClr val="tx2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tx2"/>
                </a:solidFill>
              </a:rPr>
              <a:t>Αυτονομία → Σεβασμός στις επιλογές και τις σχέσεις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tx2"/>
                </a:solidFill>
              </a:rPr>
              <a:t> Ευεργεσία → Υποστήριξη της άνεσης και της ευημερίας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tx2"/>
                </a:solidFill>
              </a:rPr>
              <a:t> Μη βλάβη → Πρόληψη της βλάβης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3600" dirty="0">
                <a:solidFill>
                  <a:schemeClr val="tx2"/>
                </a:solidFill>
              </a:rPr>
              <a:t> Δικαιοσύνη → Δίκαιη μεταχείριση, αποφυγή διακρίσεων</a:t>
            </a:r>
          </a:p>
          <a:p>
            <a:endParaRPr lang="en-US" sz="3600" dirty="0">
              <a:solidFill>
                <a:schemeClr val="tx2"/>
              </a:solidFill>
            </a:endParaRPr>
          </a:p>
          <a:p>
            <a:pPr algn="ctr"/>
            <a:r>
              <a:rPr lang="en-US" sz="3200" i="1" dirty="0">
                <a:solidFill>
                  <a:schemeClr val="accent3"/>
                </a:solidFill>
              </a:rPr>
              <a:t> </a:t>
            </a:r>
            <a:r>
              <a:rPr lang="en-US" sz="3600" i="1" dirty="0">
                <a:solidFill>
                  <a:schemeClr val="accent3"/>
                </a:solidFill>
              </a:rPr>
              <a:t>Αποφυγή ηλικιακού ρατσισμού και σεβασμός της αξιοπρέπειας ανεξάρτητα από τη γνωστική κατάσταση</a:t>
            </a:r>
          </a:p>
        </p:txBody>
      </p:sp>
    </p:spTree>
    <p:extLst>
      <p:ext uri="{BB962C8B-B14F-4D97-AF65-F5344CB8AC3E}">
        <p14:creationId xmlns:p14="http://schemas.microsoft.com/office/powerpoint/2010/main" val="34595080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pPr algn="ctr"/>
            <a:r>
              <a:rPr lang="en-US" sz="4400" dirty="0"/>
              <a:t>Γιατί αυτή η διάκριση έχει σημασία</a:t>
            </a:r>
            <a:endParaRPr lang="el-GR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97971" y="1228725"/>
            <a:ext cx="11944350" cy="5523139"/>
          </a:xfrm>
        </p:spPr>
        <p:txBody>
          <a:bodyPr/>
          <a:lstStyle/>
          <a:p>
            <a:r>
              <a:rPr lang="en-US" sz="4000" dirty="0"/>
              <a:t>Η σύγχυση μεταξύ ικανότητας και συναίνεσης μπορεί να οδηγήσει σε:	</a:t>
            </a:r>
          </a:p>
          <a:p>
            <a:r>
              <a:rPr lang="en-US" sz="4000" dirty="0"/>
              <a:t>•    Περιττούς περιορισμούς	</a:t>
            </a:r>
          </a:p>
          <a:p>
            <a:r>
              <a:rPr lang="en-US" sz="4000" dirty="0"/>
              <a:t>•    Υπερπροστασία από τα ιδρύματα	</a:t>
            </a:r>
          </a:p>
          <a:p>
            <a:r>
              <a:rPr lang="en-US" sz="4000" dirty="0"/>
              <a:t>•    Παραβίαση της αυτονομίας</a:t>
            </a:r>
          </a:p>
          <a:p>
            <a:pPr algn="ctr"/>
            <a:endParaRPr lang="en-US" sz="4000" i="1" dirty="0"/>
          </a:p>
          <a:p>
            <a:pPr algn="ctr"/>
            <a:r>
              <a:rPr lang="en-US" sz="3600" i="1" dirty="0">
                <a:solidFill>
                  <a:schemeClr val="accent3"/>
                </a:solidFill>
              </a:rPr>
              <a:t>Η ηθική πρακτική απαιτεί δομημένη αξιολόγηση της ικανότητας — όχι ηθική κρίση.</a:t>
            </a:r>
          </a:p>
          <a:p>
            <a:endParaRPr lang="el-GR" sz="4000" i="1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3364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12115800" cy="752475"/>
          </a:xfrm>
        </p:spPr>
        <p:txBody>
          <a:bodyPr lIns="91440"/>
          <a:lstStyle/>
          <a:p>
            <a:pPr algn="ctr"/>
            <a:r>
              <a:rPr lang="en-US" sz="4000" dirty="0"/>
              <a:t>Προειδοποιητικά σημάδια (Πότε πρέπει να παρέμβουμε)</a:t>
            </a:r>
            <a:endParaRPr lang="el-GR"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97971" y="1038224"/>
            <a:ext cx="5910944" cy="5738133"/>
          </a:xfrm>
        </p:spPr>
        <p:txBody>
          <a:bodyPr/>
          <a:lstStyle/>
          <a:p>
            <a:pPr>
              <a:buFont typeface="Arial" charset="0"/>
              <a:buChar char="•"/>
            </a:pPr>
            <a:r>
              <a:rPr lang="en-US" sz="3600" dirty="0"/>
              <a:t> Εμφανής δυσφορία</a:t>
            </a:r>
          </a:p>
          <a:p>
            <a:pPr>
              <a:buFont typeface="Arial" charset="0"/>
              <a:buChar char="•"/>
            </a:pPr>
            <a:r>
              <a:rPr lang="en-US" sz="3600" dirty="0"/>
              <a:t> Φόβος ή αποφυγή</a:t>
            </a:r>
          </a:p>
          <a:p>
            <a:pPr>
              <a:buFont typeface="Arial" charset="0"/>
              <a:buChar char="•"/>
            </a:pPr>
            <a:r>
              <a:rPr lang="en-US" sz="3600" dirty="0"/>
              <a:t> Μοτίβα εκμετάλλευσης</a:t>
            </a:r>
          </a:p>
          <a:p>
            <a:pPr>
              <a:buFont typeface="Arial" charset="0"/>
              <a:buChar char="•"/>
            </a:pPr>
            <a:r>
              <a:rPr lang="en-US" sz="3600" dirty="0"/>
              <a:t> </a:t>
            </a:r>
            <a:r>
              <a:rPr lang="el-GR" sz="3600" dirty="0"/>
              <a:t>Σοβαρή γνωστική δυσκολία που εμποδίζει την κατανόηση της κατάστασης</a:t>
            </a:r>
          </a:p>
          <a:p>
            <a:pPr>
              <a:buFont typeface="Arial" charset="0"/>
              <a:buChar char="•"/>
            </a:pPr>
            <a:endParaRPr lang="en-US" sz="3600" dirty="0"/>
          </a:p>
          <a:p>
            <a:pPr algn="ctr"/>
            <a:r>
              <a:rPr lang="en-US" sz="3600" i="1" dirty="0">
                <a:solidFill>
                  <a:schemeClr val="accent3"/>
                </a:solidFill>
              </a:rPr>
              <a:t>Η προστασία πρέπει να είναι αναλογική.</a:t>
            </a:r>
          </a:p>
          <a:p>
            <a:pPr>
              <a:buClr>
                <a:schemeClr val="accent3"/>
              </a:buClr>
            </a:pPr>
            <a:endParaRPr lang="en-US" sz="3600" i="1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50" y="1257300"/>
            <a:ext cx="4086225" cy="4658709"/>
          </a:xfrm>
        </p:spPr>
      </p:pic>
    </p:spTree>
    <p:extLst>
      <p:ext uri="{BB962C8B-B14F-4D97-AF65-F5344CB8AC3E}">
        <p14:creationId xmlns:p14="http://schemas.microsoft.com/office/powerpoint/2010/main" val="13876952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⚖Επαγγελματική και αναλογική αντίδραση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514977"/>
              </p:ext>
            </p:extLst>
          </p:nvPr>
        </p:nvGraphicFramePr>
        <p:xfrm>
          <a:off x="2068287" y="1436914"/>
          <a:ext cx="7010400" cy="5168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4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94954">
                <a:tc>
                  <a:txBody>
                    <a:bodyPr/>
                    <a:lstStyle/>
                    <a:p>
                      <a:pPr algn="ctr"/>
                      <a:r>
                        <a:rPr lang="en-US" sz="36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Χαμηλός κίνδυνος</a:t>
                      </a:r>
                      <a:endParaRPr lang="en-US" sz="36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Υψηλός κίνδυνος</a:t>
                      </a:r>
                      <a:endParaRPr lang="en-US" sz="3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4954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Συναινετική εκδήλωση στοργής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Έλλειψη σαφούς συναίνεσης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4954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Αμοιβαίο ρομαντικό </a:t>
                      </a:r>
                      <a:r>
                        <a:rPr lang="en-US" sz="18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ενδιαφέρον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Έλλειψη ικανότητας λήψης αποφάσεων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49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Πίεση, επιθετικές προτάσεις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495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Κίνδυνος εκμετάλλευσης ή κακοποίησης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92561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200" y="0"/>
            <a:ext cx="4597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3206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pPr algn="ctr"/>
            <a:r>
              <a:rPr lang="en-US" sz="4400" dirty="0"/>
              <a:t>Προστασία χωρίς στιγματισμό</a:t>
            </a:r>
            <a:endParaRPr lang="el-GR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97971" y="1371600"/>
            <a:ext cx="11944350" cy="5380264"/>
          </a:xfrm>
        </p:spPr>
        <p:txBody>
          <a:bodyPr/>
          <a:lstStyle/>
          <a:p>
            <a:r>
              <a:rPr lang="en-US" sz="4000" dirty="0"/>
              <a:t>Να παρεμβαίνετε μόνο όταν: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dirty="0"/>
              <a:t>Υπάρχει κίνδυνος βλάβης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dirty="0"/>
              <a:t>Δεν υπάρχει ικανότητα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dirty="0"/>
              <a:t>Υπάρχει εξαναγκασμός</a:t>
            </a:r>
          </a:p>
          <a:p>
            <a:endParaRPr lang="en-US" sz="4000" dirty="0"/>
          </a:p>
          <a:p>
            <a:pPr algn="ctr"/>
            <a:r>
              <a:rPr lang="el-GR" sz="4000" i="1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Επιλέγετε πρώτα τη λιγότερο περιοριστική επιλογή</a:t>
            </a:r>
            <a:r>
              <a:rPr lang="en-US" sz="4000" i="1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⚠</a:t>
            </a:r>
            <a:endParaRPr lang="en-US" sz="4000" i="1" dirty="0">
              <a:solidFill>
                <a:schemeClr val="accent3"/>
              </a:solidFill>
            </a:endParaRPr>
          </a:p>
          <a:p>
            <a:endParaRPr lang="el-GR" sz="4000" i="1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9976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pPr algn="ctr"/>
            <a:r>
              <a:rPr lang="en-US" sz="4400" dirty="0"/>
              <a:t>Οικογενειακή αντίσταση</a:t>
            </a:r>
            <a:endParaRPr lang="el-GR" sz="440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97971" y="1152525"/>
            <a:ext cx="11944350" cy="5599339"/>
          </a:xfrm>
        </p:spPr>
        <p:txBody>
          <a:bodyPr/>
          <a:lstStyle/>
          <a:p>
            <a:endParaRPr lang="en-US" sz="4000" dirty="0"/>
          </a:p>
          <a:p>
            <a:r>
              <a:rPr lang="en-US" sz="4000" dirty="0"/>
              <a:t>Συνηθισμένες δηλώσεις:</a:t>
            </a:r>
          </a:p>
          <a:p>
            <a:r>
              <a:rPr lang="en-US" sz="4000" dirty="0"/>
              <a:t>«Δεν ξέρει τι κάνει.»</a:t>
            </a:r>
          </a:p>
          <a:p>
            <a:r>
              <a:rPr lang="en-US" sz="4000" dirty="0"/>
              <a:t>«Είναι πολύ μεγάλος για κάτι τέτοιο.»</a:t>
            </a:r>
          </a:p>
          <a:p>
            <a:r>
              <a:rPr lang="en-US" sz="4000" dirty="0"/>
              <a:t>«Αυτό είναι ακατάλληλο.»</a:t>
            </a:r>
          </a:p>
          <a:p>
            <a:endParaRPr lang="en-US" sz="4000" dirty="0"/>
          </a:p>
          <a:p>
            <a:pPr algn="ctr"/>
            <a:r>
              <a:rPr lang="en-US" sz="4000" i="1" dirty="0">
                <a:solidFill>
                  <a:schemeClr val="accent3"/>
                </a:solidFill>
              </a:rPr>
              <a:t>Όμως, η ηλικία δεν ισοδυναμεί με ανικανότητα.</a:t>
            </a:r>
          </a:p>
          <a:p>
            <a:endParaRPr lang="el-GR" sz="4000" i="1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0513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189218"/>
            <a:ext cx="11944351" cy="715879"/>
          </a:xfrm>
        </p:spPr>
        <p:txBody>
          <a:bodyPr lIns="91440"/>
          <a:lstStyle/>
          <a:p>
            <a:pPr algn="ctr"/>
            <a:r>
              <a:rPr lang="en-US" sz="4400" dirty="0"/>
              <a:t>Θεσμική ευθύνη</a:t>
            </a:r>
            <a:endParaRPr lang="el-GR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247650" y="1457325"/>
            <a:ext cx="11944350" cy="5213856"/>
          </a:xfrm>
        </p:spPr>
        <p:txBody>
          <a:bodyPr/>
          <a:lstStyle/>
          <a:p>
            <a:r>
              <a:rPr lang="en-US" sz="4000" dirty="0"/>
              <a:t>Τα ιδρύματα φροντίδας πρέπει: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/>
              <a:t> Να αναπτύξουν σαφείς πολιτικές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/>
              <a:t> Να εκπαιδεύουν το προσωπικό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/>
              <a:t> Να τεκμηριώνουν τις αξιολογήσεις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/>
              <a:t> Να αποφεύγουν τις γενικές απαγορεύσεις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/>
              <a:t> Η σιωπή αυξάνει τον κίνδυνο</a:t>
            </a:r>
          </a:p>
          <a:p>
            <a:endParaRPr lang="el-GR" sz="4000" i="1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5601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🎞 Οδηγίες για τα μέλη της οικογένειας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97971" y="871258"/>
            <a:ext cx="11944350" cy="5808889"/>
          </a:xfrm>
        </p:spPr>
        <p:txBody>
          <a:bodyPr/>
          <a:lstStyle/>
          <a:p>
            <a:r>
              <a:rPr lang="en-US" sz="3200" dirty="0"/>
              <a:t>Γιατί είναι σημαντικό	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200" dirty="0"/>
              <a:t> Η οικογένεια = το κύριο περιβάλλον φροντίδας	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200" dirty="0"/>
              <a:t>Οι αλλαγές στην οικειότητα και </a:t>
            </a:r>
            <a:r>
              <a:rPr lang="en-US" sz="3200" dirty="0" err="1"/>
              <a:t>τη συμπεριφορά </a:t>
            </a:r>
            <a:r>
              <a:rPr lang="en-US" sz="3200" dirty="0"/>
              <a:t>συμβαίνουν στο σπίτι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200" dirty="0"/>
              <a:t>Οι φροντιστές συχνά αισθάνονται απροετοίμαστοι</a:t>
            </a:r>
          </a:p>
          <a:p>
            <a:r>
              <a:rPr lang="en-US" sz="3200" dirty="0"/>
              <a:t>Συχνές αντιδράσεις	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Αμηχανία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Σύγχυση	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Συναισθηματική σύγκρουση</a:t>
            </a:r>
          </a:p>
          <a:p>
            <a:pPr algn="ctr"/>
            <a:r>
              <a:rPr lang="en-US" sz="3200" dirty="0">
                <a:solidFill>
                  <a:schemeClr val="accent3"/>
                </a:solidFill>
              </a:rPr>
              <a:t> </a:t>
            </a:r>
            <a:r>
              <a:rPr lang="en-US" sz="3200" i="1" dirty="0">
                <a:solidFill>
                  <a:schemeClr val="accent3"/>
                </a:solidFill>
              </a:rPr>
              <a:t>Υποστήριξη = κατανόηση, όχι έλεγχος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841207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🎞Κατανόηση και αντίδραση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97971" y="981075"/>
            <a:ext cx="11944350" cy="5770789"/>
          </a:xfrm>
        </p:spPr>
        <p:txBody>
          <a:bodyPr/>
          <a:lstStyle/>
          <a:p>
            <a:r>
              <a:rPr lang="en-US" sz="3600" i="1" dirty="0">
                <a:solidFill>
                  <a:schemeClr val="accent3"/>
                </a:solidFill>
              </a:rPr>
              <a:t>Βασική ερώτηση: «Τι επικοινωνεί αυτή </a:t>
            </a:r>
            <a:r>
              <a:rPr lang="en-US" sz="3600" i="1" dirty="0" err="1">
                <a:solidFill>
                  <a:schemeClr val="accent3"/>
                </a:solidFill>
              </a:rPr>
              <a:t>η συμπεριφορά</a:t>
            </a:r>
            <a:r>
              <a:rPr lang="en-US" sz="3600" i="1" dirty="0">
                <a:solidFill>
                  <a:schemeClr val="accent3"/>
                </a:solidFill>
              </a:rPr>
              <a:t>;»</a:t>
            </a:r>
          </a:p>
          <a:p>
            <a:endParaRPr lang="en-US" sz="3600" dirty="0"/>
          </a:p>
          <a:p>
            <a:r>
              <a:rPr lang="en-US" sz="3600" dirty="0"/>
              <a:t>Πιθανές ερμηνείες: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Ανάγκη για εγγύτητα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Μοναξιά / φόβος	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Σύγχυση σχετικά με τις σχέσεις	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/>
              <a:t>Μειωμένος έλεγχος των παρορμήσεων</a:t>
            </a:r>
          </a:p>
        </p:txBody>
      </p:sp>
    </p:spTree>
    <p:extLst>
      <p:ext uri="{BB962C8B-B14F-4D97-AF65-F5344CB8AC3E}">
        <p14:creationId xmlns:p14="http://schemas.microsoft.com/office/powerpoint/2010/main" val="21858154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en-US" sz="4000" dirty="0"/>
            </a:br>
            <a:r>
              <a:rPr lang="en-US" sz="4000" dirty="0"/>
              <a:t>Στο σπίτι</a:t>
            </a:r>
            <a:br>
              <a:rPr lang="en-US" sz="4000" dirty="0"/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600" dirty="0"/>
              <a:t>Διασφάλιση της ιδιωτικότητας και της αξιοπρέπειας	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600" dirty="0"/>
              <a:t>Διατηρήστε τις συνήθειες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600" dirty="0"/>
              <a:t>Διατηρήστε την ψυχραιμία σας	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600" dirty="0"/>
              <a:t>Απαλή καθοδήγηση		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3600" dirty="0"/>
              <a:t>Παροχή σιγουριάς, όχι διόρθωση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3600" dirty="0"/>
          </a:p>
          <a:p>
            <a:pPr algn="ctr"/>
            <a:endParaRPr lang="en-US" sz="3600" dirty="0">
              <a:solidFill>
                <a:schemeClr val="accent3"/>
              </a:solidFill>
            </a:endParaRPr>
          </a:p>
          <a:p>
            <a:pPr algn="ctr"/>
            <a:r>
              <a:rPr lang="en-US" sz="3600" i="1" dirty="0">
                <a:solidFill>
                  <a:schemeClr val="accent3"/>
                </a:solidFill>
              </a:rPr>
              <a:t>Άνοια ≠ απώλεια της ανάγκης για επαφή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874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Όρια και πότε να ζητήσετε βοήθεια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97971" y="923925"/>
            <a:ext cx="11944350" cy="5827939"/>
          </a:xfrm>
        </p:spPr>
        <p:txBody>
          <a:bodyPr/>
          <a:lstStyle/>
          <a:p>
            <a:r>
              <a:rPr lang="en-US" sz="3200" dirty="0">
                <a:solidFill>
                  <a:srgbClr val="92D050"/>
                </a:solidFill>
              </a:rPr>
              <a:t>Η ισορροπία είναι το κλειδί	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/>
              <a:t>Δεν είναι κάθε μορφή οικειότητας = κίνδυνος	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l-GR" sz="3200" dirty="0"/>
              <a:t>Παρατηρήστε αν το άτομο αισθάνεται άνετα ή εκδηλώνει δυσφορία</a:t>
            </a:r>
            <a:endParaRPr lang="en-US" sz="3200" dirty="0"/>
          </a:p>
          <a:p>
            <a:r>
              <a:rPr lang="en-US" sz="3200" dirty="0">
                <a:solidFill>
                  <a:srgbClr val="FF0000"/>
                </a:solidFill>
              </a:rPr>
              <a:t>Πότε να ζητήσετε βοήθεια: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dirty="0"/>
              <a:t>Ξαφνικές αλλαγές </a:t>
            </a:r>
            <a:r>
              <a:rPr lang="en-US" sz="3200" dirty="0" err="1"/>
              <a:t>στη συμπεριφορά</a:t>
            </a:r>
            <a:r>
              <a:rPr lang="en-US" sz="3200" dirty="0"/>
              <a:t>	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dirty="0"/>
              <a:t>Όταν υπάρχει δυσφορία ή κίνδυνος	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dirty="0"/>
              <a:t>Η συναίνεση δεν είναι σαφής	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200" dirty="0"/>
              <a:t>Ο φροντιστής αισθάνεται υπερφορτωμένος</a:t>
            </a:r>
          </a:p>
        </p:txBody>
      </p:sp>
    </p:spTree>
    <p:extLst>
      <p:ext uri="{BB962C8B-B14F-4D97-AF65-F5344CB8AC3E}">
        <p14:creationId xmlns:p14="http://schemas.microsoft.com/office/powerpoint/2010/main" val="37173609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lIns="91440"/>
          <a:lstStyle/>
          <a:p>
            <a:pPr algn="ctr"/>
            <a:r>
              <a:rPr lang="en-US" sz="4400" dirty="0"/>
              <a:t>Προοπτική χωρίς αποκλεισμούς</a:t>
            </a:r>
            <a:endParaRPr lang="el-GR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97971" y="1181100"/>
            <a:ext cx="11944350" cy="5570764"/>
          </a:xfrm>
        </p:spPr>
        <p:txBody>
          <a:bodyPr/>
          <a:lstStyle/>
          <a:p>
            <a:r>
              <a:rPr lang="en-US" sz="4000" dirty="0"/>
              <a:t>Οι ηλικιωμένοι ενδέχεται επίσης να είναι:</a:t>
            </a:r>
          </a:p>
          <a:p>
            <a:r>
              <a:rPr lang="en-US" sz="4000" dirty="0"/>
              <a:t>LGBTQ+* </a:t>
            </a:r>
          </a:p>
          <a:p>
            <a:r>
              <a:rPr lang="el-GR" sz="4000" dirty="0"/>
              <a:t>Χήροι/ες που δημιουργούν νέες σχέσεις</a:t>
            </a:r>
            <a:r>
              <a:rPr lang="en-US" sz="4000" dirty="0"/>
              <a:t>* </a:t>
            </a:r>
          </a:p>
          <a:p>
            <a:r>
              <a:rPr lang="en-US" sz="4000" dirty="0"/>
              <a:t>Να αναζητούν συναισθηματική συντροφιά</a:t>
            </a:r>
          </a:p>
          <a:p>
            <a:endParaRPr lang="en-US" sz="4000" dirty="0"/>
          </a:p>
          <a:p>
            <a:pPr algn="ctr"/>
            <a:r>
              <a:rPr lang="en-US" sz="4000" i="1" dirty="0">
                <a:solidFill>
                  <a:schemeClr val="accent3"/>
                </a:solidFill>
              </a:rPr>
              <a:t>Η άνοια δεν εξαλείφει </a:t>
            </a:r>
            <a:r>
              <a:rPr lang="en-US" sz="4000" i="1" dirty="0">
                <a:solidFill>
                  <a:schemeClr val="accent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την ταυτότητα⚠</a:t>
            </a:r>
            <a:endParaRPr lang="en-US" sz="4000" i="1" dirty="0">
              <a:solidFill>
                <a:schemeClr val="accent3"/>
              </a:solidFill>
            </a:endParaRPr>
          </a:p>
          <a:p>
            <a:endParaRPr lang="en-US" sz="4000" i="1" dirty="0">
              <a:solidFill>
                <a:schemeClr val="accent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5021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70" y="81642"/>
            <a:ext cx="11944351" cy="689883"/>
          </a:xfrm>
        </p:spPr>
        <p:txBody>
          <a:bodyPr/>
          <a:lstStyle/>
          <a:p>
            <a:r>
              <a:rPr lang="en-US" sz="2400" dirty="0"/>
              <a:t>🔒 Προάσπιση της ιδιωτικότητας και της οικειότητας σε περιβάλλοντα φροντίδας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2"/>
          </p:nvPr>
        </p:nvSpPr>
        <p:spPr>
          <a:xfrm>
            <a:off x="97971" y="838200"/>
            <a:ext cx="11944350" cy="5913665"/>
          </a:xfrm>
        </p:spPr>
        <p:txBody>
          <a:bodyPr/>
          <a:lstStyle/>
          <a:p>
            <a:r>
              <a:rPr lang="en-US" sz="2800" dirty="0"/>
              <a:t>Εμπόδια στα περιβάλλοντα φροντίδας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Κοινόχρηστοι χώροι και άκαμπτες ρουτίνες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Πρακτικές αποφυγής κινδύνου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Διακοπές από το προσωπικό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Εσφαλμένη ερμηνεία της οικειότητας</a:t>
            </a:r>
          </a:p>
          <a:p>
            <a:r>
              <a:rPr lang="en-US" sz="2800" dirty="0"/>
              <a:t>Πρακτικές χωρίς αποκλεισμούς	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/>
              <a:t> Πρόσβαση σε ιδιωτικούς / προσαρμόσιμους χώρους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/>
              <a:t>Χρόνος για ζευγάρια χωρίς διακοπές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/>
              <a:t>Ευέλικτες ρυθμίσεις επισκεπτηρίου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/>
              <a:t>Σεβασμός στην αγάπη και την οικειότητα</a:t>
            </a:r>
          </a:p>
          <a:p>
            <a:pPr algn="ctr"/>
            <a:r>
              <a:rPr lang="en-US" sz="3200" i="1" dirty="0">
                <a:solidFill>
                  <a:schemeClr val="accent3"/>
                </a:solidFill>
              </a:rPr>
              <a:t>Η ιδιωτικότητα δεν είναι πολυτέλεια — είναι πρότυπο φροντίδας.</a:t>
            </a:r>
          </a:p>
        </p:txBody>
      </p:sp>
    </p:spTree>
    <p:extLst>
      <p:ext uri="{BB962C8B-B14F-4D97-AF65-F5344CB8AC3E}">
        <p14:creationId xmlns:p14="http://schemas.microsoft.com/office/powerpoint/2010/main" val="30289729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US" sz="4000" dirty="0"/>
          </a:p>
          <a:p>
            <a:endParaRPr lang="el-GR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756405"/>
              </p:ext>
            </p:extLst>
          </p:nvPr>
        </p:nvGraphicFramePr>
        <p:xfrm>
          <a:off x="651932" y="996997"/>
          <a:ext cx="10727268" cy="5787960"/>
        </p:xfrm>
        <a:graphic>
          <a:graphicData uri="http://schemas.openxmlformats.org/drawingml/2006/table">
            <a:tbl>
              <a:tblPr firstRow="1" firstCol="1" bandRow="1"/>
              <a:tblGrid>
                <a:gridCol w="53636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3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9432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164080" algn="l"/>
                        </a:tabLst>
                      </a:pPr>
                      <a:r>
                        <a:rPr lang="en-US" sz="1400" b="1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Πίνακας 1. Τι πρέπει και τι δεν πρέπει να κάνετε στην επαγγελματική πρακτική</a:t>
                      </a:r>
                      <a:endParaRPr lang="en-US" sz="1400" dirty="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B1E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96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Τι πρέπει να κάνετε</a:t>
                      </a:r>
                      <a:endParaRPr lang="en-US" sz="1400" dirty="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4CC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Τι να μην κάνετε</a:t>
                      </a:r>
                      <a:endParaRPr lang="en-US" sz="1400" dirty="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3A6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81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Segoe UI Symbol"/>
                          <a:ea typeface="Calibri"/>
                          <a:cs typeface="Segoe UI Symbol"/>
                        </a:rPr>
                        <a:t>✔ 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Αναγνωρίστε τη σεξουαλικότητα και την οικειότητα ως μέρος της ανθρώπινης ευημερίας σε όλη τη διάρκεια της ζωής</a:t>
                      </a:r>
                      <a:endParaRPr lang="en-US" sz="1400" dirty="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E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Segoe UI Symbol"/>
                          <a:ea typeface="Calibri"/>
                          <a:cs typeface="Segoe UI Symbol"/>
                        </a:rPr>
                        <a:t>✖ 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Να υποθέτετε ότι τα άτομα που ζουν με άνοια είναι ασεξουαλικά ή ανίκανα να βιώσουν οικειότητα</a:t>
                      </a:r>
                      <a:endParaRPr lang="en-US" sz="1400" dirty="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D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6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Segoe UI Symbol"/>
                          <a:ea typeface="Calibri"/>
                          <a:cs typeface="Segoe UI Symbol"/>
                        </a:rPr>
                        <a:t>✔ 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Να προσεγγίζετε τις καταστάσεις με ανοιχτό πνεύμα και περιέργεια, αντί να </a:t>
                      </a:r>
                      <a:r>
                        <a:rPr lang="en-US" sz="1400" dirty="0" err="1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τις κρίνετε</a:t>
                      </a:r>
                      <a:endParaRPr lang="en-US" sz="1400" dirty="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E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Segoe UI Symbol"/>
                          <a:ea typeface="Calibri"/>
                          <a:cs typeface="Segoe UI Symbol"/>
                        </a:rPr>
                        <a:t>✖ 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Να χαρα</a:t>
                      </a:r>
                      <a:r>
                        <a:rPr lang="en-US" sz="1400" dirty="0" err="1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κτηρίζετε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α</a:t>
                      </a:r>
                      <a:r>
                        <a:rPr lang="en-US" sz="1400" dirty="0" err="1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υτόμ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ατα τις εκφράσεις σεξουαλικότητας ως ακατάλληλες ή προβληματικές</a:t>
                      </a:r>
                      <a:endParaRPr lang="en-US" sz="1400" dirty="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D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86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Segoe UI Symbol"/>
                          <a:ea typeface="Calibri"/>
                          <a:cs typeface="Segoe UI Symbol"/>
                        </a:rPr>
                        <a:t>✔ 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Λάβετε υπόψη το προσωπικό ιστορικό, τις σχέσεις και τις συναισθηματικές ανάγκες</a:t>
                      </a:r>
                      <a:endParaRPr lang="en-US" sz="1400" dirty="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E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Segoe UI Symbol"/>
                          <a:ea typeface="Calibri"/>
                          <a:cs typeface="Segoe UI Symbol"/>
                        </a:rPr>
                        <a:t>✖ 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Να βα</a:t>
                      </a:r>
                      <a:r>
                        <a:rPr lang="en-US" sz="1400" dirty="0" err="1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σίζεστε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σε </a:t>
                      </a:r>
                      <a:r>
                        <a:rPr lang="en-US" sz="1400" dirty="0" err="1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γενικευμένους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π</a:t>
                      </a:r>
                      <a:r>
                        <a:rPr lang="en-US" sz="1400" dirty="0" err="1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εριορισμούς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α</a:t>
                      </a:r>
                      <a:r>
                        <a:rPr lang="en-US" sz="1400" dirty="0" err="1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ντί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γι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α ατομική αξιολόγηση</a:t>
                      </a:r>
                      <a:endParaRPr lang="en-US" sz="1400" dirty="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D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86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Segoe UI Symbol"/>
                          <a:ea typeface="Calibri"/>
                          <a:cs typeface="Segoe UI Symbol"/>
                        </a:rPr>
                        <a:t>✔ 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Να εμπλέκετε το άτομο που ζει με άνοια στις αποφάσεις, όποτε είναι δυνατόν</a:t>
                      </a:r>
                      <a:endParaRPr lang="en-US" sz="1400" dirty="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E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Segoe UI Symbol"/>
                          <a:ea typeface="Calibri"/>
                          <a:cs typeface="Segoe UI Symbol"/>
                        </a:rPr>
                        <a:t>✖ 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Να επ</a:t>
                      </a:r>
                      <a:r>
                        <a:rPr lang="en-US" sz="1400" dirty="0" err="1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ιτρέ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πετε στην προσωπική δυσφορία ή στις ηθικές πεποιθήσεις να καθοδηγούν τις επαγγελματικές σας αποφάσεις</a:t>
                      </a:r>
                      <a:endParaRPr lang="en-US" sz="1400" dirty="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D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86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Segoe UI Symbol"/>
                          <a:ea typeface="Calibri"/>
                          <a:cs typeface="Segoe UI Symbol"/>
                        </a:rPr>
                        <a:t>✔ 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Να ζητάτε τη συμβολή διαφορετικών ειδικοτήτων όταν προκύπτει ηθική αβεβαιότητα</a:t>
                      </a:r>
                      <a:endParaRPr lang="en-US" sz="1400" dirty="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E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Segoe UI Symbol"/>
                          <a:ea typeface="Calibri"/>
                          <a:cs typeface="Segoe UI Symbol"/>
                        </a:rPr>
                        <a:t>✖ 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Να α</a:t>
                      </a:r>
                      <a:r>
                        <a:rPr lang="en-US" sz="1400" dirty="0" err="1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γνοείτε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ή να απ</a:t>
                      </a:r>
                      <a:r>
                        <a:rPr lang="en-US" sz="1400" dirty="0" err="1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οσιω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πάτε τις εκφράσεις ανάγκης για εγγύτητα και στοργή</a:t>
                      </a:r>
                      <a:endParaRPr lang="en-US" sz="1400" dirty="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D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176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Segoe UI Symbol"/>
                          <a:ea typeface="Calibri"/>
                          <a:cs typeface="Segoe UI Symbol"/>
                        </a:rPr>
                        <a:t>✔ 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Αξιολογείτε τη συναίνεση χρησιμοποιώντας μια προσέγγιση που εστιάζει στη συγκεκριμένη απόφαση και στις σχέσεις</a:t>
                      </a:r>
                      <a:endParaRPr lang="en-US" sz="1400" dirty="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E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Segoe UI Symbol"/>
                          <a:ea typeface="Calibri"/>
                          <a:cs typeface="Segoe UI Symbol"/>
                        </a:rPr>
                        <a:t>✘ 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Να αποδίδετε όλες τις αλλαγές </a:t>
                      </a:r>
                      <a:r>
                        <a:rPr lang="en-US" sz="1400" dirty="0" err="1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στη συμπεριφορά 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αποκλειστικά στην άνοια, χωρίς ιατρική αξιολόγηση</a:t>
                      </a:r>
                      <a:endParaRPr lang="en-US" sz="1400" dirty="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D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267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252223"/>
                          </a:solidFill>
                          <a:effectLst/>
                          <a:latin typeface="Segoe UI Symbol"/>
                          <a:ea typeface="Calibri"/>
                          <a:cs typeface="Segoe UI Symbol"/>
                        </a:rPr>
                        <a:t>✔ </a:t>
                      </a:r>
                      <a:r>
                        <a:rPr lang="en-US" sz="140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Να αποκλείετε αναστρέψιμες ιατρικές αιτίες (π.χ. παραλήρημα, λοίμωξη, παρενέργειες φαρμάκων) όταν αλλάζει η συμπεριφορά</a:t>
                      </a:r>
                      <a:endParaRPr lang="en-US" sz="140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E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Segoe UI Symbol"/>
                          <a:ea typeface="Calibri"/>
                          <a:cs typeface="Segoe UI Symbol"/>
                        </a:rPr>
                        <a:t>✘ 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Χρησιμοποιείτε τιμωρητικές ή εξευτελιστικές αντιδράσεις απέναντι σε </a:t>
                      </a:r>
                      <a:r>
                        <a:rPr lang="en-US" sz="1400" dirty="0" err="1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σεξουαλικοποιημένη 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συμπεριφορά</a:t>
                      </a:r>
                      <a:endParaRPr lang="en-US" sz="1400" dirty="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D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186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Segoe UI Symbol"/>
                          <a:ea typeface="Calibri"/>
                          <a:cs typeface="Segoe UI Symbol"/>
                        </a:rPr>
                        <a:t>✔ </a:t>
                      </a:r>
                      <a:r>
                        <a:rPr lang="el-GR" sz="1400" dirty="0"/>
                        <a:t>Επανεξετάστε τις τρέχουσες θεραπείες και εξετάστε τις παρενέργειες 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π</a:t>
                      </a:r>
                      <a:r>
                        <a:rPr lang="en-US" sz="1400" dirty="0" err="1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ου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ενδέχεται να επηρεάζουν τη συμπεριφορά</a:t>
                      </a:r>
                      <a:endParaRPr lang="en-US" sz="1400" dirty="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E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Segoe UI Symbol"/>
                          <a:ea typeface="Calibri"/>
                          <a:cs typeface="Segoe UI Symbol"/>
                        </a:rPr>
                        <a:t>✘ </a:t>
                      </a: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Να παρακάμπτετε την πιθανή συναίνεση χωρίς δομημένη αξιολόγηση</a:t>
                      </a:r>
                      <a:endParaRPr lang="en-US" sz="1400" dirty="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D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5841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252223"/>
                          </a:solidFill>
                          <a:effectLst/>
                          <a:latin typeface="Segoe UI Symbol"/>
                          <a:ea typeface="Calibri"/>
                          <a:cs typeface="Segoe UI Symbol"/>
                        </a:rPr>
                        <a:t>✔ </a:t>
                      </a:r>
                      <a:r>
                        <a:rPr lang="en-US" sz="140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Να λαμβάνονται υπόψη οι συννοσηρότητες (ψυχιατρικές παθήσεις, νευρολογικές διαταραχές, χρόνιος πόνος) κατά την αξιολόγηση της σεξουαλικής συμπεριφοράς</a:t>
                      </a:r>
                      <a:endParaRPr lang="en-US" sz="140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E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en-US" sz="1400" dirty="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D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7757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252223"/>
                          </a:solidFill>
                          <a:effectLst/>
                          <a:latin typeface="Segoe UI Symbol"/>
                          <a:ea typeface="Calibri"/>
                          <a:cs typeface="Segoe UI Symbol"/>
                        </a:rPr>
                        <a:t>✔ </a:t>
                      </a:r>
                      <a:r>
                        <a:rPr lang="en-US" sz="140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Διαχειριστείτε τις ακατάλληλες συμπεριφορές αναλογικά, εστιάζοντας στην κατανόηση των παραγόντων που τις προκαλούν πριν εφαρμόσετε περιορισμούς</a:t>
                      </a:r>
                      <a:endParaRPr lang="en-US" sz="140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AE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252223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 </a:t>
                      </a:r>
                      <a:endParaRPr lang="en-US" sz="1400" dirty="0">
                        <a:solidFill>
                          <a:srgbClr val="25222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3067" marR="630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D8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92239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6545" y="0"/>
            <a:ext cx="11944351" cy="715879"/>
          </a:xfrm>
        </p:spPr>
        <p:txBody>
          <a:bodyPr lIns="91440"/>
          <a:lstStyle/>
          <a:p>
            <a:pPr algn="ctr"/>
            <a:r>
              <a:rPr lang="en-US" sz="4400" dirty="0"/>
              <a:t>Βασικά μηνύματα</a:t>
            </a:r>
            <a:endParaRPr lang="el-GR" sz="4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2"/>
          </p:nvPr>
        </p:nvSpPr>
        <p:spPr>
          <a:xfrm>
            <a:off x="97971" y="1562100"/>
            <a:ext cx="5636079" cy="5189764"/>
          </a:xfrm>
        </p:spPr>
        <p:txBody>
          <a:bodyPr/>
          <a:lstStyle/>
          <a:p>
            <a:r>
              <a:rPr lang="en-US" sz="3200" dirty="0"/>
              <a:t>Άνοια ≠ αυτόματη ανικανότητα</a:t>
            </a:r>
          </a:p>
          <a:p>
            <a:r>
              <a:rPr lang="el-GR" sz="3200" dirty="0"/>
              <a:t>Η δυσφορία της οικογένειας ≠ αυτόματη ανάγκη για προστασία</a:t>
            </a:r>
          </a:p>
          <a:p>
            <a:r>
              <a:rPr lang="en-US" sz="3200" dirty="0"/>
              <a:t>Η αξιολόγηση της συναίνεσης πρέπει να είναι δομημένη</a:t>
            </a:r>
          </a:p>
          <a:p>
            <a:r>
              <a:rPr lang="el-GR" sz="3200" dirty="0"/>
              <a:t>Προτεραιότητα στη λιγότερο περιοριστική επιλογή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604" y="1685925"/>
            <a:ext cx="544449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9463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euc-powerpoint.officeapps.live.com/pods/GetClipboardImage.ashx?Id=4c522a3f-4a60-4ce7-a97b-cd6c9a6ec533&amp;DC=GEU6&amp;pkey=bb2989ca-4fc1-4803-9538-1569642db66c&amp;wdwaccluster=GEU6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https://euc-powerpoint.officeapps.live.com/pods/GetClipboardImage.ashx?Id=4c522a3f-4a60-4ce7-a97b-cd6c9a6ec533&amp;DC=GEU6&amp;pkey=bb2989ca-4fc1-4803-9538-1569642db66c&amp;wdwaccluster=GEU6"/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2179865" y="2937536"/>
            <a:ext cx="7832271" cy="1600197"/>
          </a:xfrm>
        </p:spPr>
        <p:txBody>
          <a:bodyPr>
            <a:normAutofit/>
          </a:bodyPr>
          <a:lstStyle/>
          <a:p>
            <a:r>
              <a:rPr lang="en-US" sz="4800" b="0" dirty="0"/>
              <a:t>Ευχαριστώ!</a:t>
            </a:r>
            <a:endParaRPr lang="el-GR" sz="4800" dirty="0"/>
          </a:p>
        </p:txBody>
      </p:sp>
    </p:spTree>
    <p:extLst>
      <p:ext uri="{BB962C8B-B14F-4D97-AF65-F5344CB8AC3E}">
        <p14:creationId xmlns:p14="http://schemas.microsoft.com/office/powerpoint/2010/main" val="18541039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CARDET Course template">
  <a:themeElements>
    <a:clrScheme name="NeverGetsOld">
      <a:dk1>
        <a:srgbClr val="252223"/>
      </a:dk1>
      <a:lt1>
        <a:srgbClr val="D1D1D1"/>
      </a:lt1>
      <a:dk2>
        <a:srgbClr val="1D1D1B"/>
      </a:dk2>
      <a:lt2>
        <a:srgbClr val="F2F2F2"/>
      </a:lt2>
      <a:accent1>
        <a:srgbClr val="633EB1"/>
      </a:accent1>
      <a:accent2>
        <a:srgbClr val="252223"/>
      </a:accent2>
      <a:accent3>
        <a:srgbClr val="D33FB2"/>
      </a:accent3>
      <a:accent4>
        <a:srgbClr val="424244"/>
      </a:accent4>
      <a:accent5>
        <a:srgbClr val="6CAD48"/>
      </a:accent5>
      <a:accent6>
        <a:srgbClr val="424244"/>
      </a:accent6>
      <a:hlink>
        <a:srgbClr val="D33FB2"/>
      </a:hlink>
      <a:folHlink>
        <a:srgbClr val="48943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ARDET Course template - Cover page">
  <a:themeElements>
    <a:clrScheme name="Custom 1">
      <a:dk1>
        <a:srgbClr val="252223"/>
      </a:dk1>
      <a:lt1>
        <a:srgbClr val="D1D1D1"/>
      </a:lt1>
      <a:dk2>
        <a:srgbClr val="1D1D1B"/>
      </a:dk2>
      <a:lt2>
        <a:srgbClr val="F2F2F2"/>
      </a:lt2>
      <a:accent1>
        <a:srgbClr val="633EB1"/>
      </a:accent1>
      <a:accent2>
        <a:srgbClr val="633EB1"/>
      </a:accent2>
      <a:accent3>
        <a:srgbClr val="D33FB2"/>
      </a:accent3>
      <a:accent4>
        <a:srgbClr val="D33FB1"/>
      </a:accent4>
      <a:accent5>
        <a:srgbClr val="6CAD48"/>
      </a:accent5>
      <a:accent6>
        <a:srgbClr val="6CAC47"/>
      </a:accent6>
      <a:hlink>
        <a:srgbClr val="D33FB2"/>
      </a:hlink>
      <a:folHlink>
        <a:srgbClr val="48943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6a33d8-8496-4dd0-bdb4-e7001d843bba">
      <Terms xmlns="http://schemas.microsoft.com/office/infopath/2007/PartnerControls"/>
    </lcf76f155ced4ddcb4097134ff3c332f>
    <TaxCatchAll xmlns="d3294b56-e90c-47f0-a901-cbc2fa92cec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E0A6C00C77214D8209623C313996D0" ma:contentTypeVersion="14" ma:contentTypeDescription="Create a new document." ma:contentTypeScope="" ma:versionID="6886fbe726182a20e6de0fda11f62645">
  <xsd:schema xmlns:xsd="http://www.w3.org/2001/XMLSchema" xmlns:xs="http://www.w3.org/2001/XMLSchema" xmlns:p="http://schemas.microsoft.com/office/2006/metadata/properties" xmlns:ns2="d26a33d8-8496-4dd0-bdb4-e7001d843bba" xmlns:ns3="d3294b56-e90c-47f0-a901-cbc2fa92cece" targetNamespace="http://schemas.microsoft.com/office/2006/metadata/properties" ma:root="true" ma:fieldsID="a3128a1220f62418f93c714162685835" ns2:_="" ns3:_="">
    <xsd:import namespace="d26a33d8-8496-4dd0-bdb4-e7001d843bba"/>
    <xsd:import namespace="d3294b56-e90c-47f0-a901-cbc2fa92cece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6a33d8-8496-4dd0-bdb4-e7001d843bba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a61d46de-49b0-4243-96a3-a3e4bdd6ab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94b56-e90c-47f0-a901-cbc2fa92cece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fa1f63a2-230f-4923-ae91-f8235b014c92}" ma:internalName="TaxCatchAll" ma:showField="CatchAllData" ma:web="d3294b56-e90c-47f0-a901-cbc2fa92ce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4986C0-844D-4D57-9CAF-E67D6CD396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74803D7-AC89-4F2F-AA66-341ACEC9063C}">
  <ds:schemaRefs>
    <ds:schemaRef ds:uri="http://schemas.microsoft.com/office/2006/documentManagement/types"/>
    <ds:schemaRef ds:uri="d26a33d8-8496-4dd0-bdb4-e7001d843bba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d3294b56-e90c-47f0-a901-cbc2fa92cece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D8A4047-9E9C-40DE-9500-F05D8EA721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6a33d8-8496-4dd0-bdb4-e7001d843bba"/>
    <ds:schemaRef ds:uri="d3294b56-e90c-47f0-a901-cbc2fa92ce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3921</TotalTime>
  <Words>1920</Words>
  <Application>Microsoft Office PowerPoint</Application>
  <PresentationFormat>Widescreen</PresentationFormat>
  <Paragraphs>327</Paragraphs>
  <Slides>39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Arial</vt:lpstr>
      <vt:lpstr>Calibri</vt:lpstr>
      <vt:lpstr>Open Sans</vt:lpstr>
      <vt:lpstr>Segoe UI Symbol</vt:lpstr>
      <vt:lpstr>Times New Roman</vt:lpstr>
      <vt:lpstr>Wingdings</vt:lpstr>
      <vt:lpstr>CARDET Course template</vt:lpstr>
      <vt:lpstr>CARDET Course template - Cover page</vt:lpstr>
      <vt:lpstr>PowerPoint Presentation</vt:lpstr>
      <vt:lpstr>Γιατί είναι δύσκολο αυτό το θέμα; </vt:lpstr>
      <vt:lpstr>Θέτουμε το λάθος ερώτημα</vt:lpstr>
      <vt:lpstr>Η σεξουαλικότητα δεν περιορίζεται μόνο στη σεξουαλική επαφή</vt:lpstr>
      <vt:lpstr>Μύθοι</vt:lpstr>
      <vt:lpstr> Τι γνωρίζουμε στην πράξη </vt:lpstr>
      <vt:lpstr>Τύποι άνοιας (κλινικά σημαντικοί για τη συγκατάθεση)</vt:lpstr>
      <vt:lpstr>Νόσος του Αλτσχάιμερ</vt:lpstr>
      <vt:lpstr>Μετωποκροταφική άνοια</vt:lpstr>
      <vt:lpstr>Αγγειακή άνοια</vt:lpstr>
      <vt:lpstr>Άνοια με σωμάτια Lewy</vt:lpstr>
      <vt:lpstr>Γιατί αυτό έχει σημασία;</vt:lpstr>
      <vt:lpstr>Συνηθισμένα πρότυπα σεξουαλικής αλλαγής</vt:lpstr>
      <vt:lpstr>Αλλαγές στη σεξουαλική συμπεριφορά στην άνοια</vt:lpstr>
      <vt:lpstr>Υπερσεξουαλικότητα και φαρμακευτική αγωγή</vt:lpstr>
      <vt:lpstr>Συμπεριφορική άρση αναστολών</vt:lpstr>
      <vt:lpstr>Μετωποκροταφική άνοια – Κύρια χαρακτηριστικά</vt:lpstr>
      <vt:lpstr>Μετωποκροταφική άνοια και συναίνεση</vt:lpstr>
      <vt:lpstr>Ικανότητα έναντι συναίνεσης: Μια κρίσιμη διάκριση</vt:lpstr>
      <vt:lpstr>Τι είναι η ικανότητα λήψης αποφάσεων;</vt:lpstr>
      <vt:lpstr>Ικανότητα λήψης αποφάσεων στην πράξη</vt:lpstr>
      <vt:lpstr>Οι 4 ερωτήσεις σχετικά με τη συγκατάθεση για κλινική εξέταση</vt:lpstr>
      <vt:lpstr>Ηθική λήψη αποφάσεων σε θέματα άνοιας και σεξουαλικότητας</vt:lpstr>
      <vt:lpstr>Γιατί αυτή η διάκριση έχει σημασία</vt:lpstr>
      <vt:lpstr>Προειδοποιητικά σημάδια (Πότε πρέπει να παρέμβουμε)</vt:lpstr>
      <vt:lpstr>⚖Επαγγελματική και αναλογική αντίδραση</vt:lpstr>
      <vt:lpstr>PowerPoint Presentation</vt:lpstr>
      <vt:lpstr>Προστασία χωρίς στιγματισμό</vt:lpstr>
      <vt:lpstr>Οικογενειακή αντίσταση</vt:lpstr>
      <vt:lpstr>Θεσμική ευθύνη</vt:lpstr>
      <vt:lpstr>🎞 Οδηγίες για τα μέλη της οικογένειας</vt:lpstr>
      <vt:lpstr>🎞Κατανόηση και αντίδραση</vt:lpstr>
      <vt:lpstr> Στο σπίτι </vt:lpstr>
      <vt:lpstr>Όρια και πότε να ζητήσετε βοήθεια</vt:lpstr>
      <vt:lpstr>Προοπτική χωρίς αποκλεισμούς</vt:lpstr>
      <vt:lpstr>🔒 Προάσπιση της ιδιωτικότητας και της οικειότητας σε περιβάλλοντα φροντίδας</vt:lpstr>
      <vt:lpstr>PowerPoint Presentation</vt:lpstr>
      <vt:lpstr>Βασικά μηνύματα</vt:lpstr>
      <vt:lpstr>Ευχαριστώ!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2Fast4u</dc:creator>
  <cp:keywords>, docId:889FE9DFD3D67A18C7A63E77EC04FB4A</cp:keywords>
  <cp:lastModifiedBy>Foteini Sokratous</cp:lastModifiedBy>
  <cp:revision>222</cp:revision>
  <cp:lastPrinted>2018-07-25T11:23:29Z</cp:lastPrinted>
  <dcterms:created xsi:type="dcterms:W3CDTF">2014-07-11T09:12:14Z</dcterms:created>
  <dcterms:modified xsi:type="dcterms:W3CDTF">2026-08-14T10:12:13Z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0x0101006EE0A6C00C77214D8209623C313996D0</vt:lpwstr>
  </property>
</Properties>
</file>